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comments/comment4.xml" ContentType="application/vnd.openxmlformats-officedocument.presentationml.comments+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comments/comment9.xml" ContentType="application/vnd.openxmlformats-officedocument.presentationml.comment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comments/comment5.xml" ContentType="application/vnd.openxmlformats-officedocument.presentationml.comments+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comments/comment6.xml" ContentType="application/vnd.openxmlformats-officedocument.presentationml.comments+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omments/comment2.xml" ContentType="application/vnd.openxmlformats-officedocument.presentationml.comments+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comments/comment7.xml" ContentType="application/vnd.openxmlformats-officedocument.presentationml.comment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omments/comment3.xml" ContentType="application/vnd.openxmlformats-officedocument.presentationml.comments+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comments/comment8.xml" ContentType="application/vnd.openxmlformats-officedocument.presentationml.comments+xml"/>
  <Override PartName="/ppt/slides/slide32.xml" ContentType="application/vnd.openxmlformats-officedocument.presentationml.slide+xml"/>
  <Default Extension="fntdata" ContentType="application/x-fontdata"/>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97" r:id="rId1"/>
  </p:sldMasterIdLst>
  <p:notesMasterIdLst>
    <p:notesMasterId r:id="rId80"/>
  </p:notesMasterIdLst>
  <p:sldIdLst>
    <p:sldId id="310" r:id="rId2"/>
    <p:sldId id="312" r:id="rId3"/>
    <p:sldId id="311" r:id="rId4"/>
    <p:sldId id="313" r:id="rId5"/>
    <p:sldId id="392" r:id="rId6"/>
    <p:sldId id="316" r:id="rId7"/>
    <p:sldId id="314" r:id="rId8"/>
    <p:sldId id="317" r:id="rId9"/>
    <p:sldId id="318" r:id="rId10"/>
    <p:sldId id="319" r:id="rId11"/>
    <p:sldId id="393" r:id="rId12"/>
    <p:sldId id="321" r:id="rId13"/>
    <p:sldId id="322" r:id="rId14"/>
    <p:sldId id="323" r:id="rId15"/>
    <p:sldId id="324" r:id="rId16"/>
    <p:sldId id="396" r:id="rId17"/>
    <p:sldId id="326" r:id="rId18"/>
    <p:sldId id="327" r:id="rId19"/>
    <p:sldId id="395" r:id="rId20"/>
    <p:sldId id="329" r:id="rId21"/>
    <p:sldId id="330" r:id="rId22"/>
    <p:sldId id="331" r:id="rId23"/>
    <p:sldId id="332" r:id="rId24"/>
    <p:sldId id="333" r:id="rId25"/>
    <p:sldId id="409" r:id="rId26"/>
    <p:sldId id="335" r:id="rId27"/>
    <p:sldId id="336" r:id="rId28"/>
    <p:sldId id="397" r:id="rId29"/>
    <p:sldId id="338" r:id="rId30"/>
    <p:sldId id="339" r:id="rId31"/>
    <p:sldId id="399" r:id="rId32"/>
    <p:sldId id="341" r:id="rId33"/>
    <p:sldId id="342" r:id="rId34"/>
    <p:sldId id="398" r:id="rId35"/>
    <p:sldId id="344" r:id="rId36"/>
    <p:sldId id="345" r:id="rId37"/>
    <p:sldId id="346" r:id="rId38"/>
    <p:sldId id="347" r:id="rId39"/>
    <p:sldId id="400" r:id="rId40"/>
    <p:sldId id="349" r:id="rId41"/>
    <p:sldId id="350" r:id="rId42"/>
    <p:sldId id="351" r:id="rId43"/>
    <p:sldId id="406" r:id="rId44"/>
    <p:sldId id="407" r:id="rId45"/>
    <p:sldId id="354" r:id="rId46"/>
    <p:sldId id="355" r:id="rId47"/>
    <p:sldId id="356" r:id="rId48"/>
    <p:sldId id="357" r:id="rId49"/>
    <p:sldId id="401" r:id="rId50"/>
    <p:sldId id="402" r:id="rId51"/>
    <p:sldId id="360" r:id="rId52"/>
    <p:sldId id="361" r:id="rId53"/>
    <p:sldId id="362" r:id="rId54"/>
    <p:sldId id="411" r:id="rId55"/>
    <p:sldId id="403" r:id="rId56"/>
    <p:sldId id="408" r:id="rId57"/>
    <p:sldId id="366" r:id="rId58"/>
    <p:sldId id="367" r:id="rId59"/>
    <p:sldId id="368" r:id="rId60"/>
    <p:sldId id="404" r:id="rId61"/>
    <p:sldId id="370" r:id="rId62"/>
    <p:sldId id="371" r:id="rId63"/>
    <p:sldId id="410" r:id="rId64"/>
    <p:sldId id="373" r:id="rId65"/>
    <p:sldId id="374" r:id="rId66"/>
    <p:sldId id="375" r:id="rId67"/>
    <p:sldId id="376" r:id="rId68"/>
    <p:sldId id="377" r:id="rId69"/>
    <p:sldId id="378" r:id="rId70"/>
    <p:sldId id="379" r:id="rId71"/>
    <p:sldId id="380" r:id="rId72"/>
    <p:sldId id="381" r:id="rId73"/>
    <p:sldId id="382" r:id="rId74"/>
    <p:sldId id="383" r:id="rId75"/>
    <p:sldId id="384" r:id="rId76"/>
    <p:sldId id="385" r:id="rId77"/>
    <p:sldId id="388" r:id="rId78"/>
    <p:sldId id="389" r:id="rId79"/>
  </p:sldIdLst>
  <p:sldSz cx="9144000" cy="6858000" type="screen4x3"/>
  <p:notesSz cx="7099300" cy="10234613"/>
  <p:embeddedFontLst>
    <p:embeddedFont>
      <p:font typeface="黑体" pitchFamily="2" charset="-122"/>
      <p:regular r:id="rId81"/>
    </p:embeddedFont>
    <p:embeddedFont>
      <p:font typeface="ＭＳ Ｐゴシック" pitchFamily="34" charset="-128"/>
      <p:regular r:id="rId82"/>
    </p:embeddedFont>
    <p:embeddedFont>
      <p:font typeface="Calibri Bold Italic" charset="0"/>
      <p:boldItalic r:id="rId83"/>
    </p:embeddedFont>
    <p:embeddedFont>
      <p:font typeface="Tahoma" pitchFamily="34" charset="0"/>
      <p:regular r:id="rId84"/>
      <p:bold r:id="rId85"/>
    </p:embeddedFont>
    <p:embeddedFont>
      <p:font typeface="Calibri" pitchFamily="34" charset="0"/>
      <p:regular r:id="rId86"/>
      <p:bold r:id="rId87"/>
      <p:italic r:id="rId88"/>
      <p:boldItalic r:id="rId89"/>
    </p:embeddedFont>
    <p:embeddedFont>
      <p:font typeface="Wingdings 2" pitchFamily="18" charset="2"/>
      <p:regular r:id="rId9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ta Carlson for Cisco" initials="GC" lastIdx="13" clrIdx="0"/>
  <p:cmAuthor id="1" name="ecoffey" initials="ec"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7F7F7F"/>
    <a:srgbClr val="00EA75"/>
    <a:srgbClr val="546568"/>
    <a:srgbClr val="E2F872"/>
    <a:srgbClr val="8C3FC5"/>
    <a:srgbClr val="D0ED41"/>
    <a:srgbClr val="D6F539"/>
    <a:srgbClr val="48575A"/>
    <a:srgbClr val="000000"/>
    <a:srgbClr val="3333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203" autoAdjust="0"/>
    <p:restoredTop sz="84118" autoAdjust="0"/>
  </p:normalViewPr>
  <p:slideViewPr>
    <p:cSldViewPr snapToGrid="0">
      <p:cViewPr>
        <p:scale>
          <a:sx n="75" d="100"/>
          <a:sy n="75" d="100"/>
        </p:scale>
        <p:origin x="-1272" y="-336"/>
      </p:cViewPr>
      <p:guideLst>
        <p:guide orient="horz" pos="3198"/>
        <p:guide orient="horz" pos="1171"/>
        <p:guide pos="366"/>
        <p:guide pos="5480"/>
      </p:guideLst>
    </p:cSldViewPr>
  </p:slideViewPr>
  <p:notesTextViewPr>
    <p:cViewPr>
      <p:scale>
        <a:sx n="66" d="100"/>
        <a:sy n="66" d="100"/>
      </p:scale>
      <p:origin x="0" y="0"/>
    </p:cViewPr>
  </p:notesTextViewPr>
  <p:sorterViewPr>
    <p:cViewPr>
      <p:scale>
        <a:sx n="100" d="100"/>
        <a:sy n="100" d="100"/>
      </p:scale>
      <p:origin x="0" y="16758"/>
    </p:cViewPr>
  </p:sorterViewPr>
  <p:notesViewPr>
    <p:cSldViewPr snapToGrid="0" showGuides="1">
      <p:cViewPr>
        <p:scale>
          <a:sx n="50" d="100"/>
          <a:sy n="50" d="100"/>
        </p:scale>
        <p:origin x="-3072" y="-366"/>
      </p:cViewPr>
      <p:guideLst>
        <p:guide orient="horz" pos="3223"/>
        <p:guide pos="2236"/>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4.fntdata"/><Relationship Id="rId89"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2.fntdata"/><Relationship Id="rId90" Type="http://schemas.openxmlformats.org/officeDocument/2006/relationships/font" Target="fonts/font10.fntdata"/><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font" Target="fonts/font5.fntdata"/><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3.fntdata"/><Relationship Id="rId88" Type="http://schemas.openxmlformats.org/officeDocument/2006/relationships/font" Target="fonts/font8.fntdata"/><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1.fntdata"/><Relationship Id="rId86" Type="http://schemas.openxmlformats.org/officeDocument/2006/relationships/font" Target="fonts/font6.fntdata"/><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4-30T11:30:00.564" idx="1">
    <p:pos x="660" y="1918"/>
    <p:text>What does "Virtual" refer to here?  Do you mean "Virtual desktop/ Private cloud"?  You need a noun after virtual and before the slash.</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2-04-29T13:44:14.893" idx="2">
    <p:pos x="603" y="1756"/>
    <p:text>"Virtual" what?</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2-04-30T09:13:44.762" idx="3">
    <p:pos x="52" y="2306"/>
    <p:text>Technical review question:
I believe you are talking about 40/100 Gigabit Ethernet, right? And 10 Gigabit Ethernet, yes?
Please check the edit of these numbers.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2-04-29T15:38:12.727" idx="4">
    <p:pos x="2256" y="4074"/>
    <p:text>Should this be "Reduced data center maintenance outage"  ?</p:text>
  </p:cm>
  <p:cm authorId="0" dt="2012-04-29T15:41:21.615" idx="5">
    <p:pos x="380" y="1951"/>
    <p:text>Virtual desktop?</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2-04-29T16:32:57.982" idx="6">
    <p:pos x="-453" y="1935"/>
    <p:text>Virtual desktop?</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2-04-30T09:19:17.274" idx="9">
    <p:pos x="5769" y="1433"/>
    <p:text>What does the asterisk refer to?</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2-04-30T09:22:00.131" idx="10">
    <p:pos x="1820" y="1223"/>
    <p:text>Insert real text here.</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2-04-30T11:12:20.437" idx="12">
    <p:pos x="3880" y="989"/>
    <p:text>This was "Cloud, Service Provider" which was odd. Removed the comma for now, but check with content owner about what they mean. </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12-04-30T09:32:31.045" idx="13">
    <p:pos x="2728" y="995"/>
    <p:text>Check edit here.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2081"/>
          </a:xfrm>
          <a:prstGeom prst="rect">
            <a:avLst/>
          </a:prstGeom>
        </p:spPr>
        <p:txBody>
          <a:bodyPr vert="horz" lIns="98005" tIns="49003" rIns="98005" bIns="49003" rtlCol="0"/>
          <a:lstStyle>
            <a:lvl1pPr algn="l">
              <a:defRPr sz="1300"/>
            </a:lvl1pPr>
          </a:lstStyle>
          <a:p>
            <a:endParaRPr lang="en-US"/>
          </a:p>
        </p:txBody>
      </p:sp>
      <p:sp>
        <p:nvSpPr>
          <p:cNvPr id="3" name="Date Placeholder 2"/>
          <p:cNvSpPr>
            <a:spLocks noGrp="1"/>
          </p:cNvSpPr>
          <p:nvPr>
            <p:ph type="dt" idx="1"/>
          </p:nvPr>
        </p:nvSpPr>
        <p:spPr>
          <a:xfrm>
            <a:off x="4021294" y="0"/>
            <a:ext cx="3076363" cy="512081"/>
          </a:xfrm>
          <a:prstGeom prst="rect">
            <a:avLst/>
          </a:prstGeom>
        </p:spPr>
        <p:txBody>
          <a:bodyPr vert="horz" lIns="98005" tIns="49003" rIns="98005" bIns="49003" rtlCol="0"/>
          <a:lstStyle>
            <a:lvl1pPr algn="r">
              <a:defRPr sz="1300"/>
            </a:lvl1pPr>
          </a:lstStyle>
          <a:p>
            <a:fld id="{8112C7CB-5AC9-4614-9F88-8BFC87C665BA}" type="datetimeFigureOut">
              <a:rPr lang="en-US" smtClean="0"/>
              <a:pPr/>
              <a:t>11/9/2012</a:t>
            </a:fld>
            <a:endParaRPr lang="en-US"/>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8005" tIns="49003" rIns="98005" bIns="49003" rtlCol="0" anchor="ctr"/>
          <a:lstStyle/>
          <a:p>
            <a:endParaRPr lang="en-US"/>
          </a:p>
        </p:txBody>
      </p:sp>
      <p:sp>
        <p:nvSpPr>
          <p:cNvPr id="5" name="Notes Placeholder 4"/>
          <p:cNvSpPr>
            <a:spLocks noGrp="1"/>
          </p:cNvSpPr>
          <p:nvPr>
            <p:ph type="body" sz="quarter" idx="3"/>
          </p:nvPr>
        </p:nvSpPr>
        <p:spPr>
          <a:xfrm>
            <a:off x="709930" y="4862141"/>
            <a:ext cx="5679440" cy="4605227"/>
          </a:xfrm>
          <a:prstGeom prst="rect">
            <a:avLst/>
          </a:prstGeom>
        </p:spPr>
        <p:txBody>
          <a:bodyPr vert="horz" lIns="98005" tIns="49003" rIns="98005" bIns="4900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0785"/>
            <a:ext cx="3076363" cy="512081"/>
          </a:xfrm>
          <a:prstGeom prst="rect">
            <a:avLst/>
          </a:prstGeom>
        </p:spPr>
        <p:txBody>
          <a:bodyPr vert="horz" lIns="98005" tIns="49003" rIns="98005" bIns="49003"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0785"/>
            <a:ext cx="3076363" cy="512081"/>
          </a:xfrm>
          <a:prstGeom prst="rect">
            <a:avLst/>
          </a:prstGeom>
        </p:spPr>
        <p:txBody>
          <a:bodyPr vert="horz" lIns="98005" tIns="49003" rIns="98005" bIns="49003" rtlCol="0" anchor="b"/>
          <a:lstStyle>
            <a:lvl1pPr algn="r">
              <a:defRPr sz="1300"/>
            </a:lvl1pPr>
          </a:lstStyle>
          <a:p>
            <a:fld id="{7E4091D3-6124-4CB7-A2F8-80CA54E99724}" type="slidenum">
              <a:rPr lang="en-US" smtClean="0"/>
              <a:pPr/>
              <a:t>‹#›</a:t>
            </a:fld>
            <a:endParaRPr lang="en-US"/>
          </a:p>
        </p:txBody>
      </p:sp>
    </p:spTree>
    <p:extLst>
      <p:ext uri="{BB962C8B-B14F-4D97-AF65-F5344CB8AC3E}">
        <p14:creationId xmlns="" xmlns:p14="http://schemas.microsoft.com/office/powerpoint/2010/main" val="15992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en.wikipedia.org/wiki/Data_Link_Layer"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www.cisco.com/en/US/netsol/ns1153/index.html"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80054"/>
            <a:r>
              <a:rPr lang="zh-CN" altLang="en-US" sz="1300" smtClean="0">
                <a:latin typeface="Calibri"/>
                <a:ea typeface="黑体" pitchFamily="2" charset="-122"/>
              </a:rPr>
              <a:t>数据中心和 </a:t>
            </a:r>
            <a:r>
              <a:rPr lang="en-US" altLang="zh-CN" sz="1300" smtClean="0">
                <a:latin typeface="Calibri"/>
                <a:ea typeface="黑体" pitchFamily="2" charset="-122"/>
              </a:rPr>
              <a:t>IT </a:t>
            </a:r>
            <a:r>
              <a:rPr lang="zh-CN" altLang="en-US" sz="1300" smtClean="0">
                <a:latin typeface="Calibri"/>
                <a:ea typeface="黑体" pitchFamily="2" charset="-122"/>
              </a:rPr>
              <a:t>的角色正在发生变化。不断增加的成本压力、技术变化和划时代新技术（如云）的出现正迫使 </a:t>
            </a:r>
            <a:r>
              <a:rPr lang="en-US" altLang="zh-CN" sz="1300" smtClean="0">
                <a:latin typeface="Calibri"/>
                <a:ea typeface="黑体" pitchFamily="2" charset="-122"/>
              </a:rPr>
              <a:t>IT </a:t>
            </a:r>
            <a:r>
              <a:rPr lang="zh-CN" altLang="en-US" sz="1300" smtClean="0">
                <a:latin typeface="Calibri"/>
                <a:ea typeface="黑体" pitchFamily="2" charset="-122"/>
              </a:rPr>
              <a:t>高层管理者考虑如何以不同方式提供 </a:t>
            </a:r>
            <a:r>
              <a:rPr lang="en-US" altLang="zh-CN" sz="1300" smtClean="0">
                <a:latin typeface="Calibri"/>
                <a:ea typeface="黑体" pitchFamily="2" charset="-122"/>
              </a:rPr>
              <a:t>IT </a:t>
            </a:r>
            <a:r>
              <a:rPr lang="zh-CN" altLang="en-US" sz="1300" smtClean="0">
                <a:latin typeface="Calibri"/>
                <a:ea typeface="黑体" pitchFamily="2" charset="-122"/>
              </a:rPr>
              <a:t>服务。我们今天将介绍思科的统一数据中心平台如何帮助您将数据中心从成本中心发展为服务中心。</a:t>
            </a:r>
          </a:p>
          <a:p>
            <a:pPr defTabSz="980054"/>
            <a:r>
              <a:rPr lang="zh-CN" altLang="en-US" sz="1300" smtClean="0">
                <a:latin typeface="Calibri"/>
                <a:ea typeface="黑体" pitchFamily="2" charset="-122"/>
              </a:rPr>
              <a:t>	</a:t>
            </a:r>
          </a:p>
          <a:p>
            <a:pPr defTabSz="980054"/>
            <a:r>
              <a:rPr lang="zh-CN" altLang="en-US" sz="1300" smtClean="0">
                <a:latin typeface="Calibri"/>
                <a:ea typeface="黑体" pitchFamily="2" charset="-122"/>
              </a:rPr>
              <a:t>思科独有的数据中心统一方案可以帮助您重新定义 </a:t>
            </a:r>
            <a:r>
              <a:rPr lang="en-US" altLang="zh-CN" sz="1300" smtClean="0">
                <a:latin typeface="Calibri"/>
                <a:ea typeface="黑体" pitchFamily="2" charset="-122"/>
              </a:rPr>
              <a:t>IT </a:t>
            </a:r>
            <a:r>
              <a:rPr lang="zh-CN" altLang="en-US" sz="1300" smtClean="0">
                <a:latin typeface="Calibri"/>
                <a:ea typeface="黑体" pitchFamily="2" charset="-122"/>
              </a:rPr>
              <a:t>运营的经济</a:t>
            </a:r>
            <a:r>
              <a:rPr lang="zh-CN" altLang="en-US" sz="1300" smtClean="0">
                <a:ea typeface="黑体" pitchFamily="2" charset="-122"/>
              </a:rPr>
              <a:t>性</a:t>
            </a:r>
            <a:r>
              <a:rPr lang="zh-CN" altLang="en-US" sz="1300" smtClean="0">
                <a:latin typeface="Calibri"/>
                <a:ea typeface="黑体" pitchFamily="2" charset="-122"/>
              </a:rPr>
              <a:t>，以便您可以将更多资源用于向企业提供创新。借助统一架构，思科可以帮助提高业务灵活性、通过财务效率来降低资本支出和运营成本并显著简化 </a:t>
            </a:r>
            <a:r>
              <a:rPr lang="en-US" altLang="zh-CN" sz="1300" smtClean="0">
                <a:latin typeface="Calibri"/>
                <a:ea typeface="黑体" pitchFamily="2" charset="-122"/>
              </a:rPr>
              <a:t>IT </a:t>
            </a:r>
            <a:r>
              <a:rPr lang="zh-CN" altLang="en-US" sz="1300" smtClean="0">
                <a:latin typeface="Calibri"/>
                <a:ea typeface="黑体" pitchFamily="2" charset="-122"/>
              </a:rPr>
              <a:t>运营。</a:t>
            </a:r>
          </a:p>
          <a:p>
            <a:pPr defTabSz="980054"/>
            <a:r>
              <a:rPr lang="zh-CN" altLang="en-US" sz="1300" smtClean="0">
                <a:latin typeface="Calibri"/>
                <a:ea typeface="黑体" pitchFamily="2" charset="-122"/>
              </a:rPr>
              <a:t> </a:t>
            </a:r>
          </a:p>
          <a:p>
            <a:pPr defTabSz="980054"/>
            <a:r>
              <a:rPr lang="zh-CN" altLang="en-US" sz="1300" smtClean="0">
                <a:latin typeface="Calibri"/>
                <a:ea typeface="黑体" pitchFamily="2" charset="-122"/>
              </a:rPr>
              <a:t>为了为介绍思科如何实现这一点奠定基础，我首先要讨论大多数 </a:t>
            </a:r>
            <a:r>
              <a:rPr lang="en-US" altLang="zh-CN" sz="1300" smtClean="0">
                <a:latin typeface="Calibri"/>
                <a:ea typeface="黑体" pitchFamily="2" charset="-122"/>
              </a:rPr>
              <a:t>IT </a:t>
            </a:r>
            <a:r>
              <a:rPr lang="zh-CN" altLang="en-US" sz="1300" smtClean="0">
                <a:latin typeface="Calibri"/>
                <a:ea typeface="黑体" pitchFamily="2" charset="-122"/>
              </a:rPr>
              <a:t>运营的当前状态。</a:t>
            </a:r>
            <a:endParaRPr lang="zh-CN" altLang="en-US">
              <a:ea typeface="黑体" pitchFamily="2" charset="-122"/>
            </a:endParaRPr>
          </a:p>
        </p:txBody>
      </p:sp>
      <p:sp>
        <p:nvSpPr>
          <p:cNvPr id="4" name="Slide Number Placeholder 3"/>
          <p:cNvSpPr>
            <a:spLocks noGrp="1"/>
          </p:cNvSpPr>
          <p:nvPr>
            <p:ph type="sldNum" sz="quarter" idx="10"/>
          </p:nvPr>
        </p:nvSpPr>
        <p:spPr/>
        <p:txBody>
          <a:bodyPr/>
          <a:lstStyle/>
          <a:p>
            <a:pPr defTabSz="980054"/>
            <a:fld id="{925E9EDE-A6D3-423B-92CE-31D99599BA3B}" type="slidenum">
              <a:rPr lang="en-US">
                <a:latin typeface="Calibri"/>
              </a:rPr>
              <a:pPr defTabSz="980054"/>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1"/>
          <p:cNvSpPr>
            <a:spLocks noGrp="1" noChangeArrowheads="1"/>
          </p:cNvSpPr>
          <p:nvPr>
            <p:ph type="sldNum" sz="quarter" idx="5"/>
          </p:nvPr>
        </p:nvSpPr>
        <p:spPr bwMode="auto">
          <a:xfrm>
            <a:off x="6590367" y="9837341"/>
            <a:ext cx="402637" cy="306268"/>
          </a:xfrm>
          <a:noFill/>
          <a:ln>
            <a:miter lim="800000"/>
            <a:headEnd/>
            <a:tailEnd/>
          </a:ln>
        </p:spPr>
        <p:txBody>
          <a:bodyPr/>
          <a:lstStyle/>
          <a:p>
            <a:pPr defTabSz="488361"/>
            <a:fld id="{459F2DA9-D71E-4206-8BF2-2B2385AF6391}" type="slidenum">
              <a:rPr lang="en-US">
                <a:solidFill>
                  <a:srgbClr val="000000"/>
                </a:solidFill>
                <a:latin typeface="Calibri"/>
                <a:ea typeface="黑体" pitchFamily="2" charset="-122"/>
              </a:rPr>
              <a:pPr defTabSz="488361"/>
              <a:t>10</a:t>
            </a:fld>
            <a:endParaRPr lang="en-US" dirty="0">
              <a:solidFill>
                <a:srgbClr val="000000"/>
              </a:solidFill>
              <a:latin typeface="Calibri"/>
              <a:ea typeface="黑体" pitchFamily="2" charset="-122"/>
            </a:endParaRPr>
          </a:p>
        </p:txBody>
      </p:sp>
      <p:sp>
        <p:nvSpPr>
          <p:cNvPr id="89091" name="Rectangle 7"/>
          <p:cNvSpPr txBox="1">
            <a:spLocks noGrp="1" noChangeArrowheads="1"/>
          </p:cNvSpPr>
          <p:nvPr/>
        </p:nvSpPr>
        <p:spPr bwMode="auto">
          <a:xfrm>
            <a:off x="4019935" y="9720083"/>
            <a:ext cx="3077760" cy="512781"/>
          </a:xfrm>
          <a:prstGeom prst="rect">
            <a:avLst/>
          </a:prstGeom>
          <a:noFill/>
          <a:ln w="9525">
            <a:noFill/>
            <a:miter lim="800000"/>
            <a:headEnd/>
            <a:tailEnd/>
          </a:ln>
        </p:spPr>
        <p:txBody>
          <a:bodyPr lIns="99686" tIns="49844" rIns="99686" bIns="49844" anchor="b"/>
          <a:lstStyle/>
          <a:p>
            <a:pPr algn="r" defTabSz="993676"/>
            <a:fld id="{C429BEA3-D77A-49CF-8278-6DF9CE8680C8}" type="slidenum">
              <a:rPr lang="en-US" sz="1300">
                <a:solidFill>
                  <a:srgbClr val="000000"/>
                </a:solidFill>
                <a:latin typeface="Calibri"/>
                <a:ea typeface="黑体" pitchFamily="2" charset="-122"/>
              </a:rPr>
              <a:pPr algn="r" defTabSz="993676"/>
              <a:t>10</a:t>
            </a:fld>
            <a:endParaRPr lang="en-US" sz="1300" dirty="0">
              <a:solidFill>
                <a:srgbClr val="000000"/>
              </a:solidFill>
              <a:latin typeface="Calibri" pitchFamily="34" charset="0"/>
              <a:ea typeface="黑体" pitchFamily="2" charset="-122"/>
            </a:endParaRPr>
          </a:p>
        </p:txBody>
      </p:sp>
      <p:sp>
        <p:nvSpPr>
          <p:cNvPr id="89092" name="Rectangle 2"/>
          <p:cNvSpPr>
            <a:spLocks noGrp="1" noRot="1" noChangeAspect="1" noChangeArrowheads="1" noTextEdit="1"/>
          </p:cNvSpPr>
          <p:nvPr>
            <p:ph type="sldImg"/>
          </p:nvPr>
        </p:nvSpPr>
        <p:spPr bwMode="auto">
          <a:xfrm>
            <a:off x="993775" y="769938"/>
            <a:ext cx="5113338" cy="3835400"/>
          </a:xfrm>
          <a:noFill/>
          <a:ln>
            <a:solidFill>
              <a:srgbClr val="000000"/>
            </a:solidFill>
            <a:miter lim="800000"/>
            <a:headEnd/>
            <a:tailEnd/>
          </a:ln>
        </p:spPr>
      </p:sp>
      <p:sp>
        <p:nvSpPr>
          <p:cNvPr id="89093" name="Rectangle 3"/>
          <p:cNvSpPr>
            <a:spLocks noGrp="1" noChangeArrowheads="1"/>
          </p:cNvSpPr>
          <p:nvPr>
            <p:ph type="body" idx="1"/>
          </p:nvPr>
        </p:nvSpPr>
        <p:spPr bwMode="auto">
          <a:xfrm>
            <a:off x="710254" y="4861794"/>
            <a:ext cx="5836878" cy="4604527"/>
          </a:xfrm>
          <a:noFill/>
        </p:spPr>
        <p:txBody>
          <a:bodyPr wrap="square" lIns="97802" tIns="48901" rIns="97802" bIns="48901" numCol="1" anchor="t" anchorCtr="0" compatLnSpc="1">
            <a:prstTxWarp prst="textNoShape">
              <a:avLst/>
            </a:prstTxWarp>
          </a:bodyPr>
          <a:lstStyle/>
          <a:p>
            <a:pPr defTabSz="980054">
              <a:spcBef>
                <a:spcPct val="0"/>
              </a:spcBef>
            </a:pPr>
            <a:r>
              <a:rPr lang="zh-CN" altLang="en-US" sz="1300" smtClean="0">
                <a:latin typeface="Calibri"/>
                <a:ea typeface="黑体" pitchFamily="2" charset="-122"/>
              </a:rPr>
              <a:t>从服务角度而言，我们提供应用交付控制器、</a:t>
            </a:r>
            <a:r>
              <a:rPr lang="en-US" altLang="zh-CN" sz="1300" smtClean="0">
                <a:latin typeface="Calibri"/>
                <a:ea typeface="黑体" pitchFamily="2" charset="-122"/>
              </a:rPr>
              <a:t>WAN</a:t>
            </a:r>
            <a:r>
              <a:rPr lang="zh-CN" altLang="en-US" sz="1300" smtClean="0">
                <a:latin typeface="Calibri"/>
                <a:ea typeface="黑体" pitchFamily="2" charset="-122"/>
              </a:rPr>
              <a:t> 优化以及网络分析和监控。</a:t>
            </a:r>
            <a:endParaRPr lang="zh-CN" altLang="en-US" sz="1300" smtClean="0">
              <a:ea typeface="黑体" pitchFamily="2" charset="-122"/>
            </a:endParaRPr>
          </a:p>
          <a:p>
            <a:pPr defTabSz="980054">
              <a:spcBef>
                <a:spcPct val="0"/>
              </a:spcBef>
            </a:pPr>
            <a:endParaRPr lang="zh-CN" altLang="en-US" sz="1300" smtClean="0">
              <a:ea typeface="黑体" pitchFamily="2" charset="-122"/>
            </a:endParaRPr>
          </a:p>
          <a:p>
            <a:pPr defTabSz="980054">
              <a:spcBef>
                <a:spcPct val="0"/>
              </a:spcBef>
            </a:pPr>
            <a:r>
              <a:rPr lang="zh-CN" altLang="en-US" sz="1300" smtClean="0">
                <a:latin typeface="Calibri"/>
                <a:ea typeface="黑体" pitchFamily="2" charset="-122"/>
              </a:rPr>
              <a:t>借助我们的应用交付控制器，您可以为虚拟数据中心部署具有更新的 </a:t>
            </a:r>
            <a:r>
              <a:rPr lang="en-US" altLang="zh-CN" sz="1300" smtClean="0">
                <a:latin typeface="Calibri"/>
                <a:ea typeface="黑体" pitchFamily="2" charset="-122"/>
              </a:rPr>
              <a:t>Cisco Application Control Engine (ACE) </a:t>
            </a:r>
            <a:r>
              <a:rPr lang="zh-CN" altLang="en-US" sz="1300" smtClean="0">
                <a:latin typeface="Calibri"/>
                <a:ea typeface="黑体" pitchFamily="2" charset="-122"/>
              </a:rPr>
              <a:t>的、具成本效益的简化应用交付基础设施。此解决方案套件将应用与主要数据中心组件（如交换机、路由器和计算平台）集成。</a:t>
            </a:r>
            <a:r>
              <a:rPr lang="en-US" altLang="zh-CN" sz="1300" smtClean="0">
                <a:latin typeface="Calibri"/>
                <a:ea typeface="黑体" pitchFamily="2" charset="-122"/>
              </a:rPr>
              <a:t>ACE </a:t>
            </a:r>
            <a:r>
              <a:rPr lang="zh-CN" altLang="en-US" sz="1300" smtClean="0">
                <a:latin typeface="Calibri"/>
                <a:ea typeface="黑体" pitchFamily="2" charset="-122"/>
              </a:rPr>
              <a:t>可提供应用性能和恢复力，同时可提供负载平衡服务并从其他应用服务对应用平台减负，从而更加高效地使用资源。</a:t>
            </a:r>
          </a:p>
          <a:p>
            <a:pPr defTabSz="980054">
              <a:spcBef>
                <a:spcPct val="0"/>
              </a:spcBef>
            </a:pPr>
            <a:endParaRPr lang="zh-CN" altLang="en-US" sz="1300" smtClean="0">
              <a:ea typeface="黑体" pitchFamily="2" charset="-122"/>
            </a:endParaRPr>
          </a:p>
          <a:p>
            <a:pPr defTabSz="980054">
              <a:spcBef>
                <a:spcPct val="0"/>
              </a:spcBef>
            </a:pPr>
            <a:r>
              <a:rPr lang="zh-CN" altLang="en-US" sz="1300" smtClean="0">
                <a:latin typeface="Calibri"/>
                <a:ea typeface="黑体" pitchFamily="2" charset="-122"/>
              </a:rPr>
              <a:t>在 </a:t>
            </a:r>
            <a:r>
              <a:rPr lang="en-US" altLang="zh-CN" sz="1300" smtClean="0">
                <a:latin typeface="Calibri"/>
                <a:ea typeface="黑体" pitchFamily="2" charset="-122"/>
              </a:rPr>
              <a:t>WAN </a:t>
            </a:r>
            <a:r>
              <a:rPr lang="zh-CN" altLang="en-US" sz="1300" smtClean="0">
                <a:latin typeface="Calibri"/>
                <a:ea typeface="黑体" pitchFamily="2" charset="-122"/>
              </a:rPr>
              <a:t>优化前端上，思科的新 </a:t>
            </a:r>
            <a:r>
              <a:rPr lang="en-US" altLang="zh-CN" sz="1300" smtClean="0">
                <a:latin typeface="Calibri"/>
                <a:ea typeface="黑体" pitchFamily="2" charset="-122"/>
              </a:rPr>
              <a:t>WAN </a:t>
            </a:r>
            <a:r>
              <a:rPr lang="zh-CN" altLang="en-US" sz="1300" smtClean="0">
                <a:latin typeface="Calibri"/>
                <a:ea typeface="黑体" pitchFamily="2" charset="-122"/>
              </a:rPr>
              <a:t>优化平台可在整个组织中将最佳用户体验的交付扩展到更多用户、应用和设备。</a:t>
            </a:r>
            <a:r>
              <a:rPr lang="en-US" altLang="zh-CN" sz="1300" smtClean="0">
                <a:latin typeface="Calibri"/>
                <a:ea typeface="黑体" pitchFamily="2" charset="-122"/>
              </a:rPr>
              <a:t>Cisco WAAS </a:t>
            </a:r>
            <a:r>
              <a:rPr lang="zh-CN" altLang="en-US" sz="1300" smtClean="0">
                <a:latin typeface="Calibri"/>
                <a:ea typeface="黑体" pitchFamily="2" charset="-122"/>
              </a:rPr>
              <a:t>可加快应用速度、优化带宽、提供分支机构 </a:t>
            </a:r>
            <a:r>
              <a:rPr lang="en-US" altLang="zh-CN" sz="1300" smtClean="0">
                <a:latin typeface="Calibri"/>
                <a:ea typeface="黑体" pitchFamily="2" charset="-122"/>
              </a:rPr>
              <a:t>IT </a:t>
            </a:r>
            <a:r>
              <a:rPr lang="zh-CN" altLang="en-US" sz="1300" smtClean="0">
                <a:latin typeface="Calibri"/>
                <a:ea typeface="黑体" pitchFamily="2" charset="-122"/>
              </a:rPr>
              <a:t>服务的本地托管并支持顺利发展成基于云的服务。</a:t>
            </a:r>
          </a:p>
          <a:p>
            <a:pPr defTabSz="980054">
              <a:spcBef>
                <a:spcPct val="0"/>
              </a:spcBef>
            </a:pPr>
            <a:endParaRPr lang="zh-CN" altLang="en-US" sz="1300" smtClean="0">
              <a:ea typeface="黑体" pitchFamily="2" charset="-122"/>
            </a:endParaRPr>
          </a:p>
          <a:p>
            <a:pPr defTabSz="980054">
              <a:spcBef>
                <a:spcPct val="0"/>
              </a:spcBef>
            </a:pPr>
            <a:r>
              <a:rPr lang="zh-CN" altLang="en-US" sz="1300" smtClean="0">
                <a:latin typeface="Calibri"/>
                <a:ea typeface="黑体" pitchFamily="2" charset="-122"/>
              </a:rPr>
              <a:t>最后，了解网络流量的使用和执行情况对管理和改善关键业务应用的交付至关重要。思科网络分析模块 </a:t>
            </a:r>
            <a:r>
              <a:rPr lang="en-US" altLang="zh-CN" sz="1300" smtClean="0">
                <a:latin typeface="Calibri"/>
                <a:ea typeface="黑体" pitchFamily="2" charset="-122"/>
              </a:rPr>
              <a:t>(NAM) </a:t>
            </a:r>
            <a:r>
              <a:rPr lang="zh-CN" altLang="en-US" sz="1300" smtClean="0">
                <a:latin typeface="Calibri"/>
                <a:ea typeface="黑体" pitchFamily="2" charset="-122"/>
              </a:rPr>
              <a:t>产品可为网络管理员提供可指导操作的可视性，以便优化网络资源、排除性能问题并保证一致的用户体验。</a:t>
            </a:r>
          </a:p>
          <a:p>
            <a:pPr defTabSz="980054">
              <a:spcBef>
                <a:spcPct val="0"/>
              </a:spcBef>
            </a:pPr>
            <a:endParaRPr lang="zh-CN" altLang="en-US" sz="1300" smtClean="0">
              <a:ea typeface="黑体" pitchFamily="2" charset="-122"/>
            </a:endParaRPr>
          </a:p>
          <a:p>
            <a:pPr defTabSz="980054">
              <a:spcBef>
                <a:spcPct val="0"/>
              </a:spcBef>
            </a:pPr>
            <a:r>
              <a:rPr lang="zh-CN" altLang="en-US" sz="1300" smtClean="0">
                <a:latin typeface="Calibri"/>
                <a:ea typeface="黑体" pitchFamily="2" charset="-122"/>
              </a:rPr>
              <a:t>思科在物理设备的一系列外形尺寸、模块化刀片和虚拟服务中结合了这些应用服务 </a:t>
            </a:r>
            <a:r>
              <a:rPr lang="en-US" altLang="zh-CN" sz="1300" smtClean="0">
                <a:latin typeface="Calibri"/>
                <a:ea typeface="黑体" pitchFamily="2" charset="-122"/>
              </a:rPr>
              <a:t>(L4-7)</a:t>
            </a:r>
            <a:r>
              <a:rPr lang="zh-CN" altLang="en-US" sz="1300" smtClean="0">
                <a:latin typeface="Calibri"/>
                <a:ea typeface="黑体" pitchFamily="2" charset="-122"/>
              </a:rPr>
              <a:t>，以提供跨物理和虚拟范围的 </a:t>
            </a:r>
            <a:r>
              <a:rPr lang="en-US" altLang="zh-CN" sz="1300" smtClean="0">
                <a:latin typeface="Calibri"/>
                <a:ea typeface="黑体" pitchFamily="2" charset="-122"/>
              </a:rPr>
              <a:t>VM-aware </a:t>
            </a:r>
            <a:r>
              <a:rPr lang="zh-CN" altLang="en-US" sz="1300" smtClean="0">
                <a:latin typeface="Calibri"/>
                <a:ea typeface="黑体" pitchFamily="2" charset="-122"/>
              </a:rPr>
              <a:t>和云就绪解决方案。</a:t>
            </a:r>
          </a:p>
          <a:p>
            <a:pPr defTabSz="980054">
              <a:spcBef>
                <a:spcPct val="0"/>
              </a:spcBef>
            </a:pPr>
            <a:endParaRPr lang="zh-CN" altLang="en-US" sz="1300" smtClean="0">
              <a:ea typeface="黑体" pitchFamily="2" charset="-122"/>
            </a:endParaRPr>
          </a:p>
          <a:p>
            <a:pPr defTabSz="980054">
              <a:spcBef>
                <a:spcPct val="0"/>
              </a:spcBef>
            </a:pPr>
            <a:endParaRPr lang="zh-CN" altLang="en-US" sz="1300" smtClean="0">
              <a:ea typeface="黑体" pitchFamily="2" charset="-122"/>
            </a:endParaRPr>
          </a:p>
          <a:p>
            <a:pPr defTabSz="980054">
              <a:spcBef>
                <a:spcPct val="0"/>
              </a:spcBef>
            </a:pPr>
            <a:endParaRPr lang="zh-CN" altLang="en-US">
              <a:ea typeface="黑体"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1"/>
          <p:cNvSpPr txBox="1">
            <a:spLocks noGrp="1" noChangeArrowheads="1"/>
          </p:cNvSpPr>
          <p:nvPr/>
        </p:nvSpPr>
        <p:spPr bwMode="auto">
          <a:xfrm>
            <a:off x="6004128" y="9556397"/>
            <a:ext cx="824601" cy="317202"/>
          </a:xfrm>
          <a:prstGeom prst="rect">
            <a:avLst/>
          </a:prstGeom>
          <a:noFill/>
          <a:ln w="9525">
            <a:noFill/>
            <a:miter lim="800000"/>
            <a:headEnd/>
            <a:tailEnd/>
          </a:ln>
        </p:spPr>
        <p:txBody>
          <a:bodyPr lIns="19979" tIns="0" rIns="19979" bIns="0" anchor="b"/>
          <a:lstStyle/>
          <a:p>
            <a:pPr algn="r" defTabSz="957905"/>
            <a:fld id="{05C81318-44F4-4996-816D-10103DCBDB8F}" type="slidenum">
              <a:rPr lang="en-US" sz="900">
                <a:latin typeface="Calibri"/>
                <a:ea typeface="黑体" pitchFamily="2" charset="-122"/>
              </a:rPr>
              <a:pPr algn="r" defTabSz="957905"/>
              <a:t>11</a:t>
            </a:fld>
            <a:endParaRPr lang="en-US" sz="900" dirty="0">
              <a:ea typeface="黑体" pitchFamily="2" charset="-122"/>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xfrm>
            <a:off x="709930" y="4862140"/>
            <a:ext cx="5789874" cy="5372473"/>
          </a:xfrm>
          <a:noFill/>
          <a:ln/>
        </p:spPr>
        <p:txBody>
          <a:bodyPr>
            <a:normAutofit fontScale="70000" lnSpcReduction="20000"/>
          </a:bodyPr>
          <a:lstStyle/>
          <a:p>
            <a:pPr defTabSz="979956"/>
            <a:r>
              <a:rPr lang="en-US" altLang="zh-CN" sz="1700" smtClean="0">
                <a:latin typeface="Calibri"/>
                <a:ea typeface="黑体" pitchFamily="2" charset="-122"/>
              </a:rPr>
              <a:t>Cisco Unified Fabric </a:t>
            </a:r>
            <a:r>
              <a:rPr lang="zh-CN" altLang="en-US" sz="1700" smtClean="0">
                <a:latin typeface="Calibri"/>
                <a:ea typeface="黑体" pitchFamily="2" charset="-122"/>
              </a:rPr>
              <a:t>提供基础连接和统一存储、数据网络和网络服务，从而跨物理、虚拟和云环境提供架构灵活性和一致的网络。我们是数据中心网络的领先者。</a:t>
            </a:r>
            <a:endParaRPr lang="zh-CN" altLang="en-US" sz="1100" smtClean="0">
              <a:ea typeface="黑体" pitchFamily="2" charset="-122"/>
            </a:endParaRPr>
          </a:p>
          <a:p>
            <a:pPr defTabSz="979956"/>
            <a:endParaRPr lang="zh-CN" altLang="en-US" sz="1100" b="1" smtClean="0">
              <a:ea typeface="黑体" pitchFamily="2" charset="-122"/>
            </a:endParaRPr>
          </a:p>
          <a:p>
            <a:pPr defTabSz="979956"/>
            <a:endParaRPr lang="zh-CN" altLang="en-US" sz="1100" b="1" smtClean="0">
              <a:ea typeface="黑体" pitchFamily="2" charset="-122"/>
            </a:endParaRPr>
          </a:p>
          <a:p>
            <a:pPr defTabSz="979956"/>
            <a:endParaRPr lang="zh-CN" altLang="en-US" sz="1100" b="1" smtClean="0">
              <a:ea typeface="黑体" pitchFamily="2" charset="-122"/>
            </a:endParaRPr>
          </a:p>
          <a:p>
            <a:pPr defTabSz="979956"/>
            <a:r>
              <a:rPr lang="zh-CN" altLang="en-US" sz="1100" b="1" i="1" smtClean="0">
                <a:latin typeface="Calibri"/>
                <a:ea typeface="黑体" pitchFamily="2" charset="-122"/>
              </a:rPr>
              <a:t>**技术详情**</a:t>
            </a:r>
          </a:p>
          <a:p>
            <a:pPr defTabSz="979956"/>
            <a:r>
              <a:rPr lang="en-US" altLang="zh-CN" sz="1100" b="1" smtClean="0">
                <a:latin typeface="Calibri"/>
                <a:ea typeface="黑体" pitchFamily="2" charset="-122"/>
              </a:rPr>
              <a:t>Fabricpath</a:t>
            </a:r>
            <a:r>
              <a:rPr lang="zh-CN" altLang="en-US" sz="1100" smtClean="0">
                <a:latin typeface="Calibri"/>
                <a:ea typeface="黑体" pitchFamily="2" charset="-122"/>
              </a:rPr>
              <a:t> </a:t>
            </a:r>
            <a:r>
              <a:rPr lang="en-US" altLang="zh-CN" sz="1100" smtClean="0">
                <a:latin typeface="Calibri"/>
                <a:ea typeface="黑体" pitchFamily="2" charset="-122"/>
              </a:rPr>
              <a:t>–</a:t>
            </a:r>
            <a:r>
              <a:rPr lang="zh-CN" altLang="en-US" sz="1100" smtClean="0">
                <a:latin typeface="Calibri"/>
                <a:ea typeface="黑体" pitchFamily="2" charset="-122"/>
              </a:rPr>
              <a:t>这是一种革命性的新 </a:t>
            </a:r>
            <a:r>
              <a:rPr lang="en-US" altLang="zh-CN" sz="1100" smtClean="0">
                <a:latin typeface="Calibri"/>
                <a:ea typeface="黑体" pitchFamily="2" charset="-122"/>
              </a:rPr>
              <a:t>NX-OS </a:t>
            </a:r>
            <a:r>
              <a:rPr lang="zh-CN" altLang="en-US" sz="1100" smtClean="0">
                <a:latin typeface="Calibri"/>
                <a:ea typeface="黑体" pitchFamily="2" charset="-122"/>
              </a:rPr>
              <a:t>技术，可消除对生成树的需要，从而在所有调配的链路上实现活跃的多路配置。它可用于扩展 </a:t>
            </a:r>
            <a:r>
              <a:rPr lang="en-US" altLang="zh-CN" sz="1100" smtClean="0">
                <a:latin typeface="Calibri"/>
                <a:ea typeface="黑体" pitchFamily="2" charset="-122"/>
              </a:rPr>
              <a:t>L2 </a:t>
            </a:r>
            <a:r>
              <a:rPr lang="zh-CN" altLang="en-US" sz="1100" smtClean="0">
                <a:latin typeface="Calibri"/>
                <a:ea typeface="黑体" pitchFamily="2" charset="-122"/>
              </a:rPr>
              <a:t>域并旨在应对当前复杂虚拟化要求、动态工作负荷移动性和群集应用环境（大型托管环境中可见）所带来的新兴数据中心和云计算挑战。它可将 </a:t>
            </a:r>
            <a:r>
              <a:rPr lang="en-US" altLang="zh-CN" sz="1100" smtClean="0">
                <a:latin typeface="Calibri"/>
                <a:ea typeface="黑体" pitchFamily="2" charset="-122"/>
              </a:rPr>
              <a:t>L3 </a:t>
            </a:r>
            <a:r>
              <a:rPr lang="zh-CN" altLang="en-US" sz="1100" smtClean="0">
                <a:latin typeface="Calibri"/>
                <a:ea typeface="黑体" pitchFamily="2" charset="-122"/>
              </a:rPr>
              <a:t>路由（无生成树、扩展能力、多路径恢复力）的好处与 </a:t>
            </a:r>
            <a:r>
              <a:rPr lang="en-US" altLang="zh-CN" sz="1100" smtClean="0">
                <a:latin typeface="Calibri"/>
                <a:ea typeface="黑体" pitchFamily="2" charset="-122"/>
              </a:rPr>
              <a:t>L2 </a:t>
            </a:r>
            <a:r>
              <a:rPr lang="zh-CN" altLang="en-US" sz="1100" smtClean="0">
                <a:latin typeface="Calibri"/>
                <a:ea typeface="黑体" pitchFamily="2" charset="-122"/>
              </a:rPr>
              <a:t>桥接（简化的即插即用配置和调配灵活性）相结合，以提供开拓性的数据中心范围 </a:t>
            </a:r>
            <a:r>
              <a:rPr lang="en-US" altLang="zh-CN" sz="1100" smtClean="0">
                <a:latin typeface="Calibri"/>
                <a:ea typeface="黑体" pitchFamily="2" charset="-122"/>
              </a:rPr>
              <a:t>L2 </a:t>
            </a:r>
            <a:r>
              <a:rPr lang="zh-CN" altLang="en-US" sz="1100" smtClean="0">
                <a:latin typeface="Calibri"/>
                <a:ea typeface="黑体" pitchFamily="2" charset="-122"/>
              </a:rPr>
              <a:t>扩展能力、提高的恢复力（通过 </a:t>
            </a:r>
            <a:r>
              <a:rPr lang="en-US" altLang="zh-CN" sz="1100" smtClean="0">
                <a:latin typeface="Calibri"/>
                <a:ea typeface="黑体" pitchFamily="2" charset="-122"/>
              </a:rPr>
              <a:t>L2 </a:t>
            </a:r>
            <a:r>
              <a:rPr lang="zh-CN" altLang="en-US" sz="1100" smtClean="0">
                <a:latin typeface="Calibri"/>
                <a:ea typeface="黑体" pitchFamily="2" charset="-122"/>
              </a:rPr>
              <a:t>多路径链路）和增大的带宽（所有调配的链路处于活跃状态）。</a:t>
            </a:r>
          </a:p>
          <a:p>
            <a:pPr defTabSz="979956"/>
            <a:r>
              <a:rPr lang="en-US" altLang="zh-CN" sz="1100" b="1" smtClean="0">
                <a:latin typeface="Calibri"/>
                <a:ea typeface="黑体" pitchFamily="2" charset="-122"/>
              </a:rPr>
              <a:t>FEX –</a:t>
            </a:r>
            <a:r>
              <a:rPr lang="zh-CN" altLang="en-US" sz="1100" b="1" smtClean="0">
                <a:latin typeface="Calibri"/>
                <a:ea typeface="黑体" pitchFamily="2" charset="-122"/>
              </a:rPr>
              <a:t>交换矩阵扩展器技术</a:t>
            </a:r>
            <a:r>
              <a:rPr lang="zh-CN" altLang="en-US" sz="1100" smtClean="0">
                <a:latin typeface="Calibri"/>
                <a:ea typeface="黑体" pitchFamily="2" charset="-122"/>
              </a:rPr>
              <a:t>包含通过简化管理实现交换矩阵可扩展性的技术，从而使交换接入层可以随着客户业务的增长而全方位延伸和扩展到服务器虚拟机监控程序。包括 </a:t>
            </a:r>
            <a:r>
              <a:rPr lang="en-US" altLang="zh-CN" sz="1100" smtClean="0">
                <a:latin typeface="Calibri"/>
                <a:ea typeface="黑体" pitchFamily="2" charset="-122"/>
              </a:rPr>
              <a:t>Adapter FEX </a:t>
            </a:r>
            <a:r>
              <a:rPr lang="zh-CN" altLang="en-US" sz="1100" smtClean="0">
                <a:latin typeface="Calibri"/>
                <a:ea typeface="黑体" pitchFamily="2" charset="-122"/>
              </a:rPr>
              <a:t>和 </a:t>
            </a:r>
            <a:r>
              <a:rPr lang="en-US" altLang="zh-CN" sz="1100" smtClean="0">
                <a:latin typeface="Calibri"/>
                <a:ea typeface="黑体" pitchFamily="2" charset="-122"/>
              </a:rPr>
              <a:t>VM FEX</a:t>
            </a:r>
            <a:r>
              <a:rPr lang="zh-CN" altLang="en-US" sz="1100" smtClean="0">
                <a:latin typeface="Calibri"/>
                <a:ea typeface="黑体" pitchFamily="2" charset="-122"/>
              </a:rPr>
              <a:t>。惠普许可了基于 </a:t>
            </a:r>
            <a:r>
              <a:rPr lang="en-US" altLang="zh-CN" sz="1100" smtClean="0">
                <a:latin typeface="Calibri"/>
                <a:ea typeface="黑体" pitchFamily="2" charset="-122"/>
              </a:rPr>
              <a:t>802.1BR </a:t>
            </a:r>
            <a:r>
              <a:rPr lang="zh-CN" altLang="en-US" sz="1100" smtClean="0">
                <a:latin typeface="Calibri"/>
                <a:ea typeface="黑体" pitchFamily="2" charset="-122"/>
              </a:rPr>
              <a:t>的思科 </a:t>
            </a:r>
            <a:r>
              <a:rPr lang="en-US" altLang="zh-CN" sz="1100" smtClean="0">
                <a:latin typeface="Calibri"/>
                <a:ea typeface="黑体" pitchFamily="2" charset="-122"/>
              </a:rPr>
              <a:t>FEX </a:t>
            </a:r>
            <a:r>
              <a:rPr lang="zh-CN" altLang="en-US" sz="1100" smtClean="0">
                <a:latin typeface="Calibri"/>
                <a:ea typeface="黑体" pitchFamily="2" charset="-122"/>
              </a:rPr>
              <a:t>机架顶部解决方案。</a:t>
            </a:r>
            <a:r>
              <a:rPr lang="en-US" altLang="zh-CN" sz="1100" smtClean="0">
                <a:latin typeface="Calibri"/>
                <a:ea typeface="黑体" pitchFamily="2" charset="-122"/>
              </a:rPr>
              <a:t>[JNPR </a:t>
            </a:r>
            <a:r>
              <a:rPr lang="zh-CN" altLang="en-US" sz="1100" smtClean="0">
                <a:latin typeface="Calibri"/>
                <a:ea typeface="黑体" pitchFamily="2" charset="-122"/>
              </a:rPr>
              <a:t>的 </a:t>
            </a:r>
            <a:r>
              <a:rPr lang="en-US" altLang="zh-CN" sz="1100" smtClean="0">
                <a:latin typeface="Calibri"/>
                <a:ea typeface="黑体" pitchFamily="2" charset="-122"/>
              </a:rPr>
              <a:t>Qfabric </a:t>
            </a:r>
            <a:r>
              <a:rPr lang="zh-CN" altLang="en-US" sz="1100" smtClean="0">
                <a:latin typeface="Calibri"/>
                <a:ea typeface="黑体" pitchFamily="2" charset="-122"/>
              </a:rPr>
              <a:t>将单一管理概念扩展到最多 </a:t>
            </a:r>
            <a:r>
              <a:rPr lang="en-US" altLang="zh-CN" sz="1100" smtClean="0">
                <a:latin typeface="Calibri"/>
                <a:ea typeface="黑体" pitchFamily="2" charset="-122"/>
              </a:rPr>
              <a:t>128 </a:t>
            </a:r>
            <a:r>
              <a:rPr lang="zh-CN" altLang="en-US" sz="1100" smtClean="0">
                <a:latin typeface="Calibri"/>
                <a:ea typeface="黑体" pitchFamily="2" charset="-122"/>
              </a:rPr>
              <a:t>个交换机。</a:t>
            </a:r>
            <a:r>
              <a:rPr lang="en-US" altLang="zh-CN" sz="1100" smtClean="0">
                <a:latin typeface="Calibri"/>
                <a:ea typeface="黑体" pitchFamily="2" charset="-122"/>
              </a:rPr>
              <a:t>]</a:t>
            </a:r>
            <a:endParaRPr lang="zh-CN" altLang="en-US" sz="1100" smtClean="0">
              <a:latin typeface="Calibri"/>
              <a:ea typeface="黑体" pitchFamily="2" charset="-122"/>
            </a:endParaRPr>
          </a:p>
          <a:p>
            <a:pPr defTabSz="980054"/>
            <a:r>
              <a:rPr lang="en-US" altLang="zh-CN" sz="1100" b="1" smtClean="0">
                <a:latin typeface="Calibri"/>
                <a:ea typeface="黑体" pitchFamily="2" charset="-122"/>
              </a:rPr>
              <a:t>OTV</a:t>
            </a:r>
            <a:r>
              <a:rPr lang="zh-CN" altLang="en-US" sz="1100" smtClean="0">
                <a:latin typeface="Calibri"/>
                <a:ea typeface="黑体" pitchFamily="2" charset="-122"/>
              </a:rPr>
              <a:t> 是 </a:t>
            </a:r>
            <a:r>
              <a:rPr lang="en-US" altLang="zh-CN" sz="1100" smtClean="0">
                <a:latin typeface="Calibri"/>
                <a:ea typeface="黑体" pitchFamily="2" charset="-122"/>
              </a:rPr>
              <a:t>IP </a:t>
            </a:r>
            <a:r>
              <a:rPr lang="zh-CN" altLang="en-US" sz="1100" smtClean="0">
                <a:latin typeface="Calibri"/>
                <a:ea typeface="黑体" pitchFamily="2" charset="-122"/>
              </a:rPr>
              <a:t>路由技术中的 </a:t>
            </a:r>
            <a:r>
              <a:rPr lang="en-US" altLang="zh-CN" sz="1100" smtClean="0">
                <a:latin typeface="Calibri"/>
                <a:ea typeface="黑体" pitchFamily="2" charset="-122"/>
              </a:rPr>
              <a:t>MAC</a:t>
            </a:r>
            <a:r>
              <a:rPr lang="zh-CN" altLang="en-US" sz="1100" smtClean="0">
                <a:latin typeface="Calibri"/>
                <a:ea typeface="黑体" pitchFamily="2" charset="-122"/>
              </a:rPr>
              <a:t>，可在任何可以传输 </a:t>
            </a:r>
            <a:r>
              <a:rPr lang="en-US" altLang="zh-CN" sz="1100" smtClean="0">
                <a:latin typeface="Calibri"/>
                <a:ea typeface="黑体" pitchFamily="2" charset="-122"/>
              </a:rPr>
              <a:t>IP </a:t>
            </a:r>
            <a:r>
              <a:rPr lang="zh-CN" altLang="en-US" sz="1100" smtClean="0">
                <a:latin typeface="Calibri"/>
                <a:ea typeface="黑体" pitchFamily="2" charset="-122"/>
              </a:rPr>
              <a:t>的网络上提供以太网 </a:t>
            </a:r>
            <a:r>
              <a:rPr lang="en-US" altLang="zh-CN" sz="1100" smtClean="0">
                <a:latin typeface="Calibri"/>
                <a:ea typeface="黑体" pitchFamily="2" charset="-122"/>
              </a:rPr>
              <a:t>VLAN </a:t>
            </a:r>
            <a:r>
              <a:rPr lang="zh-CN" altLang="en-US" sz="1100" smtClean="0">
                <a:latin typeface="Calibri"/>
                <a:ea typeface="黑体" pitchFamily="2" charset="-122"/>
              </a:rPr>
              <a:t>扩展。它易于跨多个数据中心配置和实施，而无需重新设计网络 </a:t>
            </a:r>
            <a:r>
              <a:rPr lang="en-US" altLang="zh-CN" sz="1100" smtClean="0">
                <a:latin typeface="Calibri"/>
                <a:ea typeface="黑体" pitchFamily="2" charset="-122"/>
              </a:rPr>
              <a:t>- </a:t>
            </a:r>
            <a:r>
              <a:rPr lang="zh-CN" altLang="en-US" sz="1100" smtClean="0">
                <a:latin typeface="Calibri"/>
                <a:ea typeface="黑体" pitchFamily="2" charset="-122"/>
              </a:rPr>
              <a:t>单一接触站点配置。它可提供高恢复力 </a:t>
            </a:r>
            <a:r>
              <a:rPr lang="en-US" altLang="zh-CN" sz="1100" smtClean="0">
                <a:latin typeface="Calibri"/>
                <a:ea typeface="黑体" pitchFamily="2" charset="-122"/>
              </a:rPr>
              <a:t>- </a:t>
            </a:r>
            <a:r>
              <a:rPr lang="zh-CN" altLang="en-US" sz="1100" smtClean="0">
                <a:latin typeface="Calibri"/>
                <a:ea typeface="黑体" pitchFamily="2" charset="-122"/>
              </a:rPr>
              <a:t>故障域隔离、无缝的多宿主。我们的客户可以使用 </a:t>
            </a:r>
            <a:r>
              <a:rPr lang="en-US" altLang="zh-CN" sz="1100" smtClean="0">
                <a:latin typeface="Calibri"/>
                <a:ea typeface="黑体" pitchFamily="2" charset="-122"/>
              </a:rPr>
              <a:t>OTV </a:t>
            </a:r>
            <a:r>
              <a:rPr lang="zh-CN" altLang="en-US" sz="1100" smtClean="0">
                <a:latin typeface="Calibri"/>
                <a:ea typeface="黑体" pitchFamily="2" charset="-122"/>
              </a:rPr>
              <a:t>实现工作负荷移动性、灾难恢复和规避以及分布式群集。借助重叠传输虚拟化 </a:t>
            </a:r>
            <a:r>
              <a:rPr lang="en-US" altLang="zh-CN" sz="1100" smtClean="0">
                <a:latin typeface="Calibri"/>
                <a:ea typeface="黑体" pitchFamily="2" charset="-122"/>
              </a:rPr>
              <a:t>(OTV) </a:t>
            </a:r>
            <a:r>
              <a:rPr lang="zh-CN" altLang="en-US" sz="1100" smtClean="0">
                <a:latin typeface="Calibri"/>
                <a:ea typeface="黑体" pitchFamily="2" charset="-122"/>
              </a:rPr>
              <a:t>技术和 </a:t>
            </a:r>
            <a:r>
              <a:rPr lang="en-US" altLang="zh-CN" sz="1100" smtClean="0">
                <a:latin typeface="Calibri"/>
                <a:ea typeface="黑体" pitchFamily="2" charset="-122"/>
              </a:rPr>
              <a:t>FabricPath</a:t>
            </a:r>
            <a:r>
              <a:rPr lang="zh-CN" altLang="en-US" sz="1100" smtClean="0">
                <a:latin typeface="Calibri"/>
                <a:ea typeface="黑体" pitchFamily="2" charset="-122"/>
              </a:rPr>
              <a:t>，客户可以在数据中心内并跨分布在多个地理位置的数据中心无缝扩展第 </a:t>
            </a:r>
            <a:r>
              <a:rPr lang="en-US" altLang="zh-CN" sz="1100" smtClean="0">
                <a:latin typeface="Calibri"/>
                <a:ea typeface="黑体" pitchFamily="2" charset="-122"/>
              </a:rPr>
              <a:t>2 </a:t>
            </a:r>
            <a:r>
              <a:rPr lang="zh-CN" altLang="en-US" sz="1100" smtClean="0">
                <a:latin typeface="Calibri"/>
                <a:ea typeface="黑体" pitchFamily="2" charset="-122"/>
              </a:rPr>
              <a:t>层域。这些新的设计功能可实现显著扩大的虚拟化域和无缝工作负荷移动性</a:t>
            </a:r>
            <a:endParaRPr lang="zh-CN" altLang="en-US" sz="1100" smtClean="0">
              <a:ea typeface="黑体" pitchFamily="2" charset="-122"/>
            </a:endParaRPr>
          </a:p>
          <a:p>
            <a:pPr defTabSz="979956"/>
            <a:r>
              <a:rPr lang="en-US" altLang="zh-CN" sz="1100" smtClean="0">
                <a:latin typeface="Calibri"/>
                <a:ea typeface="黑体" pitchFamily="2" charset="-122"/>
              </a:rPr>
              <a:t>OTV- Juniper </a:t>
            </a:r>
            <a:r>
              <a:rPr lang="zh-CN" altLang="en-US" sz="1100" smtClean="0">
                <a:latin typeface="Calibri"/>
                <a:ea typeface="黑体" pitchFamily="2" charset="-122"/>
              </a:rPr>
              <a:t>可提供 </a:t>
            </a:r>
            <a:r>
              <a:rPr lang="en-US" altLang="zh-CN" sz="1100" smtClean="0">
                <a:latin typeface="Calibri"/>
                <a:ea typeface="黑体" pitchFamily="2" charset="-122"/>
              </a:rPr>
              <a:t>MPLS/VPLS </a:t>
            </a:r>
            <a:r>
              <a:rPr lang="zh-CN" altLang="en-US" sz="1100" smtClean="0">
                <a:latin typeface="Calibri"/>
                <a:ea typeface="黑体" pitchFamily="2" charset="-122"/>
              </a:rPr>
              <a:t>以用于在 </a:t>
            </a:r>
            <a:r>
              <a:rPr lang="en-US" altLang="zh-CN" sz="1100" smtClean="0">
                <a:latin typeface="Calibri"/>
                <a:ea typeface="黑体" pitchFamily="2" charset="-122"/>
              </a:rPr>
              <a:t>WAN </a:t>
            </a:r>
            <a:r>
              <a:rPr lang="zh-CN" altLang="en-US" sz="1100" smtClean="0">
                <a:latin typeface="Calibri"/>
                <a:ea typeface="黑体" pitchFamily="2" charset="-122"/>
              </a:rPr>
              <a:t>上扩展第 </a:t>
            </a:r>
            <a:r>
              <a:rPr lang="en-US" altLang="zh-CN" sz="1100" smtClean="0">
                <a:latin typeface="Calibri"/>
                <a:ea typeface="黑体" pitchFamily="2" charset="-122"/>
              </a:rPr>
              <a:t>2 </a:t>
            </a:r>
            <a:r>
              <a:rPr lang="zh-CN" altLang="en-US" sz="1100" smtClean="0">
                <a:latin typeface="Calibri"/>
                <a:ea typeface="黑体" pitchFamily="2" charset="-122"/>
              </a:rPr>
              <a:t>层网络，但是与 </a:t>
            </a:r>
            <a:r>
              <a:rPr lang="en-US" altLang="zh-CN" sz="1100" smtClean="0">
                <a:latin typeface="Calibri"/>
                <a:ea typeface="黑体" pitchFamily="2" charset="-122"/>
              </a:rPr>
              <a:t>OTV 4 CLI </a:t>
            </a:r>
            <a:r>
              <a:rPr lang="zh-CN" altLang="en-US" sz="1100" smtClean="0">
                <a:latin typeface="Calibri"/>
                <a:ea typeface="黑体" pitchFamily="2" charset="-122"/>
              </a:rPr>
              <a:t>相比，部署过程 比较复杂。</a:t>
            </a:r>
          </a:p>
          <a:p>
            <a:pPr defTabSz="979956"/>
            <a:r>
              <a:rPr lang="en-US" altLang="zh-CN" sz="1100" b="1" smtClean="0">
                <a:latin typeface="Calibri"/>
                <a:ea typeface="黑体" pitchFamily="2" charset="-122"/>
              </a:rPr>
              <a:t>LISP</a:t>
            </a:r>
            <a:r>
              <a:rPr lang="zh-CN" altLang="en-US" sz="1100" smtClean="0">
                <a:latin typeface="Calibri"/>
                <a:ea typeface="黑体" pitchFamily="2" charset="-122"/>
              </a:rPr>
              <a:t> </a:t>
            </a:r>
            <a:r>
              <a:rPr lang="en-US" altLang="zh-CN" sz="1100" smtClean="0">
                <a:ea typeface="黑体" pitchFamily="2" charset="-122"/>
              </a:rPr>
              <a:t>– </a:t>
            </a:r>
            <a:r>
              <a:rPr lang="zh-CN" altLang="en-US" sz="1100" smtClean="0">
                <a:latin typeface="Calibri"/>
                <a:ea typeface="黑体" pitchFamily="2" charset="-122"/>
              </a:rPr>
              <a:t>通过提供 </a:t>
            </a:r>
            <a:r>
              <a:rPr lang="en-US" altLang="zh-CN" sz="1100" smtClean="0">
                <a:latin typeface="Calibri"/>
                <a:ea typeface="黑体" pitchFamily="2" charset="-122"/>
              </a:rPr>
              <a:t>L4-7 </a:t>
            </a:r>
            <a:r>
              <a:rPr lang="zh-CN" altLang="en-US" sz="1100" smtClean="0">
                <a:latin typeface="Calibri"/>
                <a:ea typeface="黑体" pitchFamily="2" charset="-122"/>
              </a:rPr>
              <a:t>服务的网络智能，跨 </a:t>
            </a:r>
            <a:r>
              <a:rPr lang="en-US" altLang="zh-CN" sz="1100" smtClean="0">
                <a:latin typeface="Calibri"/>
                <a:ea typeface="黑体" pitchFamily="2" charset="-122"/>
              </a:rPr>
              <a:t>L3 </a:t>
            </a:r>
            <a:r>
              <a:rPr lang="zh-CN" altLang="en-US" sz="1100" smtClean="0">
                <a:latin typeface="Calibri"/>
                <a:ea typeface="黑体" pitchFamily="2" charset="-122"/>
              </a:rPr>
              <a:t>边界 实现 </a:t>
            </a:r>
            <a:r>
              <a:rPr lang="en-US" altLang="zh-CN" sz="1100" smtClean="0">
                <a:latin typeface="Calibri"/>
                <a:ea typeface="黑体" pitchFamily="2" charset="-122"/>
              </a:rPr>
              <a:t>vMotion</a:t>
            </a:r>
            <a:endParaRPr lang="zh-CN" altLang="en-US" sz="1100" smtClean="0">
              <a:latin typeface="Calibri"/>
              <a:ea typeface="黑体" pitchFamily="2" charset="-122"/>
            </a:endParaRPr>
          </a:p>
          <a:p>
            <a:pPr defTabSz="979956"/>
            <a:r>
              <a:rPr lang="en-US" altLang="zh-CN" sz="1100" b="1" smtClean="0">
                <a:latin typeface="Calibri"/>
                <a:ea typeface="黑体" pitchFamily="2" charset="-122"/>
              </a:rPr>
              <a:t>IOA</a:t>
            </a:r>
            <a:r>
              <a:rPr lang="zh-CN" altLang="en-US" sz="1100" smtClean="0">
                <a:ea typeface="黑体" pitchFamily="2" charset="-122"/>
              </a:rPr>
              <a:t> </a:t>
            </a:r>
            <a:r>
              <a:rPr lang="en-US" altLang="zh-CN" sz="1100" smtClean="0">
                <a:ea typeface="黑体" pitchFamily="2" charset="-122"/>
              </a:rPr>
              <a:t>– </a:t>
            </a:r>
            <a:r>
              <a:rPr lang="zh-CN" altLang="en-US" sz="1100" smtClean="0">
                <a:latin typeface="Calibri"/>
                <a:ea typeface="黑体" pitchFamily="2" charset="-122"/>
              </a:rPr>
              <a:t>加快远距离的复制和备份应用，以实现基于云的灾难恢复和数据保护解决方案</a:t>
            </a:r>
          </a:p>
          <a:p>
            <a:pPr defTabSz="979956"/>
            <a:r>
              <a:rPr lang="en-US" altLang="zh-CN" sz="1100" b="1" smtClean="0">
                <a:latin typeface="Calibri"/>
                <a:ea typeface="黑体" pitchFamily="2" charset="-122"/>
              </a:rPr>
              <a:t>vPC</a:t>
            </a:r>
            <a:r>
              <a:rPr lang="zh-CN" altLang="en-US" sz="1100" smtClean="0">
                <a:latin typeface="Calibri"/>
                <a:ea typeface="黑体" pitchFamily="2" charset="-122"/>
              </a:rPr>
              <a:t> </a:t>
            </a:r>
            <a:r>
              <a:rPr lang="en-US" altLang="zh-CN" sz="1100" smtClean="0">
                <a:latin typeface="Calibri"/>
                <a:ea typeface="黑体" pitchFamily="2" charset="-122"/>
              </a:rPr>
              <a:t>– </a:t>
            </a:r>
            <a:r>
              <a:rPr lang="zh-CN" altLang="en-US" sz="1100" smtClean="0">
                <a:latin typeface="Calibri"/>
                <a:ea typeface="黑体" pitchFamily="2" charset="-122"/>
              </a:rPr>
              <a:t>用于 </a:t>
            </a:r>
            <a:r>
              <a:rPr lang="en-US" altLang="zh-CN" sz="1100" smtClean="0">
                <a:latin typeface="Calibri"/>
                <a:ea typeface="黑体" pitchFamily="2" charset="-122"/>
              </a:rPr>
              <a:t>HA </a:t>
            </a:r>
            <a:r>
              <a:rPr lang="zh-CN" altLang="en-US" sz="1100" smtClean="0">
                <a:latin typeface="Calibri"/>
                <a:ea typeface="黑体" pitchFamily="2" charset="-122"/>
              </a:rPr>
              <a:t>的 </a:t>
            </a:r>
            <a:r>
              <a:rPr lang="en-US" altLang="zh-CN" sz="1100" smtClean="0">
                <a:latin typeface="Calibri"/>
                <a:ea typeface="黑体" pitchFamily="2" charset="-122"/>
              </a:rPr>
              <a:t>Active-Active </a:t>
            </a:r>
            <a:r>
              <a:rPr lang="zh-CN" altLang="en-US" sz="1100" smtClean="0">
                <a:latin typeface="Calibri"/>
                <a:ea typeface="黑体" pitchFamily="2" charset="-122"/>
              </a:rPr>
              <a:t>上行链路 和双倍链路带宽 </a:t>
            </a:r>
            <a:r>
              <a:rPr lang="en-US" altLang="zh-CN" sz="1100" smtClean="0">
                <a:latin typeface="Calibri"/>
                <a:ea typeface="黑体" pitchFamily="2" charset="-122"/>
              </a:rPr>
              <a:t>[Jnpr </a:t>
            </a:r>
            <a:r>
              <a:rPr lang="zh-CN" altLang="en-US" sz="1100" smtClean="0">
                <a:latin typeface="Calibri"/>
                <a:ea typeface="黑体" pitchFamily="2" charset="-122"/>
              </a:rPr>
              <a:t>提供 </a:t>
            </a:r>
            <a:r>
              <a:rPr lang="en-US" altLang="zh-CN" sz="1100" smtClean="0">
                <a:latin typeface="Calibri"/>
                <a:ea typeface="黑体" pitchFamily="2" charset="-122"/>
              </a:rPr>
              <a:t>MC-LAG</a:t>
            </a:r>
            <a:r>
              <a:rPr lang="zh-CN" altLang="en-US" sz="1100" smtClean="0">
                <a:latin typeface="Calibri"/>
                <a:ea typeface="黑体" pitchFamily="2" charset="-122"/>
              </a:rPr>
              <a:t>（多机箱链路聚合），惠普通过 </a:t>
            </a:r>
            <a:r>
              <a:rPr lang="en-US" altLang="zh-CN" sz="1100" smtClean="0">
                <a:latin typeface="Calibri"/>
                <a:ea typeface="黑体" pitchFamily="2" charset="-122"/>
              </a:rPr>
              <a:t>IRF </a:t>
            </a:r>
            <a:r>
              <a:rPr lang="zh-CN" altLang="en-US" sz="1100" smtClean="0">
                <a:latin typeface="Calibri"/>
                <a:ea typeface="黑体" pitchFamily="2" charset="-122"/>
              </a:rPr>
              <a:t>提供</a:t>
            </a:r>
            <a:r>
              <a:rPr lang="en-US" altLang="zh-CN" sz="1100" smtClean="0">
                <a:latin typeface="Calibri"/>
                <a:ea typeface="黑体" pitchFamily="2" charset="-122"/>
              </a:rPr>
              <a:t>]</a:t>
            </a:r>
            <a:endParaRPr lang="zh-CN" altLang="en-US" sz="1100" smtClean="0">
              <a:latin typeface="Calibri"/>
              <a:ea typeface="黑体" pitchFamily="2" charset="-122"/>
            </a:endParaRPr>
          </a:p>
          <a:p>
            <a:pPr defTabSz="980054"/>
            <a:r>
              <a:rPr lang="zh-CN" altLang="en-US" sz="1100" b="1" smtClean="0">
                <a:latin typeface="Calibri"/>
                <a:ea typeface="黑体" pitchFamily="2" charset="-122"/>
              </a:rPr>
              <a:t>融合：</a:t>
            </a:r>
            <a:endParaRPr lang="zh-CN" altLang="en-US" sz="1100" smtClean="0">
              <a:ea typeface="黑体" pitchFamily="2" charset="-122"/>
            </a:endParaRPr>
          </a:p>
          <a:p>
            <a:pPr defTabSz="980054"/>
            <a:r>
              <a:rPr lang="en-US" altLang="zh-CN" sz="1100" smtClean="0">
                <a:latin typeface="Calibri"/>
                <a:ea typeface="黑体" pitchFamily="2" charset="-122"/>
              </a:rPr>
              <a:t>Nexus 5548UP </a:t>
            </a:r>
            <a:r>
              <a:rPr lang="zh-CN" altLang="en-US" sz="1100" smtClean="0">
                <a:latin typeface="Calibri"/>
                <a:ea typeface="黑体" pitchFamily="2" charset="-122"/>
              </a:rPr>
              <a:t>和 </a:t>
            </a:r>
            <a:r>
              <a:rPr lang="en-US" altLang="zh-CN" sz="1100" smtClean="0">
                <a:latin typeface="Calibri"/>
                <a:ea typeface="黑体" pitchFamily="2" charset="-122"/>
              </a:rPr>
              <a:t>5596UP </a:t>
            </a:r>
            <a:r>
              <a:rPr lang="zh-CN" altLang="en-US" sz="1100" smtClean="0">
                <a:latin typeface="Calibri"/>
                <a:ea typeface="黑体" pitchFamily="2" charset="-122"/>
              </a:rPr>
              <a:t>平台配有扩展模块，这些模块可以用于增加 </a:t>
            </a:r>
            <a:r>
              <a:rPr lang="en-US" altLang="zh-CN" sz="1100" smtClean="0">
                <a:latin typeface="Calibri"/>
                <a:ea typeface="黑体" pitchFamily="2" charset="-122"/>
              </a:rPr>
              <a:t>10 </a:t>
            </a:r>
            <a:r>
              <a:rPr lang="zh-CN" altLang="en-US" sz="1100" smtClean="0">
                <a:latin typeface="Calibri"/>
                <a:ea typeface="黑体" pitchFamily="2" charset="-122"/>
              </a:rPr>
              <a:t>千兆位以太网和 </a:t>
            </a:r>
            <a:r>
              <a:rPr lang="en-US" altLang="zh-CN" sz="1100" smtClean="0">
                <a:latin typeface="Calibri"/>
                <a:ea typeface="黑体" pitchFamily="2" charset="-122"/>
              </a:rPr>
              <a:t>FCoE </a:t>
            </a:r>
            <a:r>
              <a:rPr lang="zh-CN" altLang="en-US" sz="1100" smtClean="0">
                <a:latin typeface="Calibri"/>
                <a:ea typeface="黑体" pitchFamily="2" charset="-122"/>
              </a:rPr>
              <a:t>端口数或是连接到具有 </a:t>
            </a:r>
            <a:r>
              <a:rPr lang="en-US" altLang="zh-CN" sz="1100" smtClean="0">
                <a:latin typeface="Calibri"/>
                <a:ea typeface="黑体" pitchFamily="2" charset="-122"/>
              </a:rPr>
              <a:t>8/4/2/1-Gbps </a:t>
            </a:r>
            <a:r>
              <a:rPr lang="zh-CN" altLang="en-US" sz="1100" smtClean="0">
                <a:latin typeface="Calibri"/>
                <a:ea typeface="黑体" pitchFamily="2" charset="-122"/>
              </a:rPr>
              <a:t>光纤通道交换机端口的光纤通道 </a:t>
            </a:r>
            <a:r>
              <a:rPr lang="en-US" altLang="zh-CN" sz="1100" smtClean="0">
                <a:latin typeface="Calibri"/>
                <a:ea typeface="黑体" pitchFamily="2" charset="-122"/>
              </a:rPr>
              <a:t>SAN</a:t>
            </a:r>
            <a:r>
              <a:rPr lang="zh-CN" altLang="en-US" sz="1100" smtClean="0">
                <a:latin typeface="Calibri"/>
                <a:ea typeface="黑体" pitchFamily="2" charset="-122"/>
              </a:rPr>
              <a:t>，或是同时实现这两种用途。扩展模块方法可提供前所未有的灵活性，来逐步配置和重新配置交换机以满足不断变化的连接要求。</a:t>
            </a:r>
          </a:p>
          <a:p>
            <a:pPr defTabSz="980054"/>
            <a:r>
              <a:rPr lang="en-US" altLang="zh-CN" sz="1100" smtClean="0">
                <a:latin typeface="Calibri"/>
                <a:ea typeface="黑体" pitchFamily="2" charset="-122"/>
              </a:rPr>
              <a:t>[</a:t>
            </a:r>
            <a:r>
              <a:rPr lang="zh-CN" altLang="en-US" sz="1100" smtClean="0">
                <a:latin typeface="Calibri"/>
                <a:ea typeface="黑体" pitchFamily="2" charset="-122"/>
              </a:rPr>
              <a:t>统一端口</a:t>
            </a:r>
            <a:r>
              <a:rPr lang="zh-CN" altLang="en-US" sz="1100" b="1" smtClean="0">
                <a:latin typeface="Calibri"/>
                <a:ea typeface="黑体" pitchFamily="2" charset="-122"/>
              </a:rPr>
              <a:t> </a:t>
            </a:r>
            <a:r>
              <a:rPr lang="en-US" altLang="zh-CN" sz="1100" smtClean="0">
                <a:latin typeface="Calibri"/>
                <a:ea typeface="黑体" pitchFamily="2" charset="-122"/>
              </a:rPr>
              <a:t>-&gt; </a:t>
            </a:r>
            <a:r>
              <a:rPr lang="zh-CN" altLang="en-US" sz="1100" smtClean="0">
                <a:latin typeface="Calibri"/>
                <a:ea typeface="黑体" pitchFamily="2" charset="-122"/>
              </a:rPr>
              <a:t>我们是唯一在 </a:t>
            </a:r>
            <a:r>
              <a:rPr lang="en-US" altLang="zh-CN" sz="1100" smtClean="0">
                <a:latin typeface="Calibri"/>
                <a:ea typeface="黑体" pitchFamily="2" charset="-122"/>
              </a:rPr>
              <a:t>ToR </a:t>
            </a:r>
            <a:r>
              <a:rPr lang="zh-CN" altLang="en-US" sz="1100" smtClean="0">
                <a:latin typeface="Calibri"/>
                <a:ea typeface="黑体" pitchFamily="2" charset="-122"/>
              </a:rPr>
              <a:t>的</a:t>
            </a:r>
            <a:r>
              <a:rPr lang="zh-CN" altLang="en-US" sz="1100" b="1" smtClean="0">
                <a:latin typeface="Calibri"/>
                <a:ea typeface="黑体" pitchFamily="2" charset="-122"/>
              </a:rPr>
              <a:t>所有</a:t>
            </a:r>
            <a:r>
              <a:rPr lang="zh-CN" altLang="en-US" sz="1100" smtClean="0">
                <a:latin typeface="Calibri"/>
                <a:ea typeface="黑体" pitchFamily="2" charset="-122"/>
              </a:rPr>
              <a:t>端口上提供统一端口的供应商。</a:t>
            </a:r>
            <a:r>
              <a:rPr lang="en-US" altLang="zh-CN" sz="1100" smtClean="0">
                <a:latin typeface="Calibri"/>
                <a:ea typeface="黑体" pitchFamily="2" charset="-122"/>
              </a:rPr>
              <a:t>Juniper QFX3500 </a:t>
            </a:r>
            <a:r>
              <a:rPr lang="zh-CN" altLang="en-US" sz="1100" smtClean="0">
                <a:latin typeface="Calibri"/>
                <a:ea typeface="黑体" pitchFamily="2" charset="-122"/>
              </a:rPr>
              <a:t>可在 </a:t>
            </a:r>
            <a:r>
              <a:rPr lang="en-US" altLang="zh-CN" sz="1100" smtClean="0">
                <a:latin typeface="Calibri"/>
                <a:ea typeface="黑体" pitchFamily="2" charset="-122"/>
              </a:rPr>
              <a:t>64 </a:t>
            </a:r>
            <a:r>
              <a:rPr lang="zh-CN" altLang="en-US" sz="1100" smtClean="0">
                <a:latin typeface="Calibri"/>
                <a:ea typeface="黑体" pitchFamily="2" charset="-122"/>
              </a:rPr>
              <a:t>个端口中提供 </a:t>
            </a:r>
            <a:r>
              <a:rPr lang="en-US" altLang="zh-CN" sz="1100" smtClean="0">
                <a:latin typeface="Calibri"/>
                <a:ea typeface="黑体" pitchFamily="2" charset="-122"/>
              </a:rPr>
              <a:t>12 </a:t>
            </a:r>
            <a:r>
              <a:rPr lang="zh-CN" altLang="en-US" sz="1100" smtClean="0">
                <a:latin typeface="Calibri"/>
                <a:ea typeface="黑体" pitchFamily="2" charset="-122"/>
              </a:rPr>
              <a:t>个作为统一端口的端口。其灵活性较低，因为是固定的一组端口，并且是全有或全无模式（意味着必须将 </a:t>
            </a:r>
            <a:r>
              <a:rPr lang="en-US" altLang="zh-CN" sz="1100" smtClean="0">
                <a:latin typeface="Calibri"/>
                <a:ea typeface="黑体" pitchFamily="2" charset="-122"/>
              </a:rPr>
              <a:t>6 </a:t>
            </a:r>
            <a:r>
              <a:rPr lang="zh-CN" altLang="en-US" sz="1100" smtClean="0">
                <a:latin typeface="Calibri"/>
                <a:ea typeface="黑体" pitchFamily="2" charset="-122"/>
              </a:rPr>
              <a:t>个端口用作 </a:t>
            </a:r>
            <a:r>
              <a:rPr lang="en-US" altLang="zh-CN" sz="1100" smtClean="0">
                <a:latin typeface="Calibri"/>
                <a:ea typeface="黑体" pitchFamily="2" charset="-122"/>
              </a:rPr>
              <a:t>FC </a:t>
            </a:r>
            <a:r>
              <a:rPr lang="zh-CN" altLang="en-US" sz="1100" smtClean="0">
                <a:latin typeface="Calibri"/>
                <a:ea typeface="黑体" pitchFamily="2" charset="-122"/>
              </a:rPr>
              <a:t>或将 </a:t>
            </a:r>
            <a:r>
              <a:rPr lang="en-US" altLang="zh-CN" sz="1100" smtClean="0">
                <a:latin typeface="Calibri"/>
                <a:ea typeface="黑体" pitchFamily="2" charset="-122"/>
              </a:rPr>
              <a:t>12 </a:t>
            </a:r>
            <a:r>
              <a:rPr lang="zh-CN" altLang="en-US" sz="1100" smtClean="0">
                <a:latin typeface="Calibri"/>
                <a:ea typeface="黑体" pitchFamily="2" charset="-122"/>
              </a:rPr>
              <a:t>个端口用作 </a:t>
            </a:r>
            <a:r>
              <a:rPr lang="en-US" altLang="zh-CN" sz="1100" smtClean="0">
                <a:latin typeface="Calibri"/>
                <a:ea typeface="黑体" pitchFamily="2" charset="-122"/>
              </a:rPr>
              <a:t>FC</a:t>
            </a:r>
            <a:r>
              <a:rPr lang="zh-CN" altLang="en-US" sz="1100" smtClean="0">
                <a:latin typeface="Calibri"/>
                <a:ea typeface="黑体" pitchFamily="2" charset="-122"/>
              </a:rPr>
              <a:t>，而不能挑选 </a:t>
            </a:r>
            <a:r>
              <a:rPr lang="en-US" altLang="zh-CN" sz="1100" smtClean="0">
                <a:latin typeface="Calibri"/>
                <a:ea typeface="黑体" pitchFamily="2" charset="-122"/>
              </a:rPr>
              <a:t>4 </a:t>
            </a:r>
            <a:r>
              <a:rPr lang="zh-CN" altLang="en-US" sz="1100" smtClean="0">
                <a:latin typeface="Calibri"/>
                <a:ea typeface="黑体" pitchFamily="2" charset="-122"/>
              </a:rPr>
              <a:t>或 </a:t>
            </a:r>
            <a:r>
              <a:rPr lang="en-US" altLang="zh-CN" sz="1100" smtClean="0">
                <a:latin typeface="Calibri"/>
                <a:ea typeface="黑体" pitchFamily="2" charset="-122"/>
              </a:rPr>
              <a:t>5 </a:t>
            </a:r>
            <a:r>
              <a:rPr lang="zh-CN" altLang="en-US" sz="1100" smtClean="0">
                <a:latin typeface="Calibri"/>
                <a:ea typeface="黑体" pitchFamily="2" charset="-122"/>
              </a:rPr>
              <a:t>个等）。惠普也在其 </a:t>
            </a:r>
            <a:r>
              <a:rPr lang="en-US" altLang="zh-CN" sz="1100" smtClean="0">
                <a:latin typeface="Calibri"/>
                <a:ea typeface="黑体" pitchFamily="2" charset="-122"/>
              </a:rPr>
              <a:t>c </a:t>
            </a:r>
            <a:r>
              <a:rPr lang="zh-CN" altLang="en-US" sz="1100" smtClean="0">
                <a:latin typeface="Calibri"/>
                <a:ea typeface="黑体" pitchFamily="2" charset="-122"/>
              </a:rPr>
              <a:t>类刀片产品的 </a:t>
            </a:r>
            <a:r>
              <a:rPr lang="en-US" altLang="zh-CN" sz="1100" smtClean="0">
                <a:latin typeface="Calibri"/>
                <a:ea typeface="黑体" pitchFamily="2" charset="-122"/>
              </a:rPr>
              <a:t>FlexFabric </a:t>
            </a:r>
            <a:r>
              <a:rPr lang="zh-CN" altLang="en-US" sz="1100" smtClean="0">
                <a:latin typeface="Calibri"/>
                <a:ea typeface="黑体" pitchFamily="2" charset="-122"/>
              </a:rPr>
              <a:t>模块上行链路上提供统一端口。</a:t>
            </a:r>
            <a:r>
              <a:rPr lang="en-US" altLang="zh-CN" sz="1100" smtClean="0">
                <a:latin typeface="Calibri"/>
                <a:ea typeface="黑体" pitchFamily="2" charset="-122"/>
              </a:rPr>
              <a:t>]</a:t>
            </a:r>
            <a:endParaRPr lang="zh-CN" altLang="en-US" sz="1100" smtClean="0">
              <a:latin typeface="Calibri"/>
              <a:ea typeface="黑体" pitchFamily="2" charset="-122"/>
            </a:endParaRPr>
          </a:p>
          <a:p>
            <a:pPr defTabSz="979956"/>
            <a:r>
              <a:rPr lang="en-US" altLang="zh-CN" sz="1100" smtClean="0">
                <a:latin typeface="Calibri"/>
                <a:ea typeface="黑体" pitchFamily="2" charset="-122"/>
              </a:rPr>
              <a:t>[FCoE – </a:t>
            </a:r>
            <a:r>
              <a:rPr lang="zh-CN" altLang="en-US" sz="1100" smtClean="0">
                <a:latin typeface="Calibri"/>
                <a:ea typeface="黑体" pitchFamily="2" charset="-122"/>
              </a:rPr>
              <a:t>惠普为其 </a:t>
            </a:r>
            <a:r>
              <a:rPr lang="en-US" altLang="zh-CN" sz="1100" smtClean="0">
                <a:latin typeface="Calibri"/>
                <a:ea typeface="黑体" pitchFamily="2" charset="-122"/>
              </a:rPr>
              <a:t>A5820 </a:t>
            </a:r>
            <a:r>
              <a:rPr lang="zh-CN" altLang="en-US" sz="1100" smtClean="0">
                <a:latin typeface="Calibri"/>
                <a:ea typeface="黑体" pitchFamily="2" charset="-122"/>
              </a:rPr>
              <a:t>交换机提供了 </a:t>
            </a:r>
            <a:r>
              <a:rPr lang="en-US" altLang="zh-CN" sz="1100" smtClean="0">
                <a:latin typeface="Calibri"/>
                <a:ea typeface="黑体" pitchFamily="2" charset="-122"/>
              </a:rPr>
              <a:t>4 </a:t>
            </a:r>
            <a:r>
              <a:rPr lang="zh-CN" altLang="en-US" sz="1100" smtClean="0">
                <a:latin typeface="Calibri"/>
                <a:ea typeface="黑体" pitchFamily="2" charset="-122"/>
              </a:rPr>
              <a:t>端口 </a:t>
            </a:r>
            <a:r>
              <a:rPr lang="en-US" altLang="zh-CN" sz="1100" smtClean="0">
                <a:latin typeface="Calibri"/>
                <a:ea typeface="黑体" pitchFamily="2" charset="-122"/>
              </a:rPr>
              <a:t>FCoE </a:t>
            </a:r>
            <a:r>
              <a:rPr lang="zh-CN" altLang="en-US" sz="1100" smtClean="0">
                <a:latin typeface="Calibri"/>
                <a:ea typeface="黑体" pitchFamily="2" charset="-122"/>
              </a:rPr>
              <a:t>模块     </a:t>
            </a:r>
            <a:r>
              <a:rPr lang="en-US" altLang="zh-CN" sz="1100" smtClean="0">
                <a:latin typeface="Calibri"/>
                <a:ea typeface="黑体" pitchFamily="2" charset="-122"/>
              </a:rPr>
              <a:t>http://h17007.www1.hp.com/us/en/products/switches/HP_A5820_Switch_Series/index.aspx)]</a:t>
            </a:r>
            <a:endParaRPr lang="zh-CN" altLang="en-US" sz="1100" smtClean="0">
              <a:latin typeface="Calibri"/>
              <a:ea typeface="黑体" pitchFamily="2" charset="-122"/>
            </a:endParaRPr>
          </a:p>
          <a:p>
            <a:pPr defTabSz="980054"/>
            <a:r>
              <a:rPr lang="en-US" altLang="zh-CN" sz="1100" b="1" smtClean="0">
                <a:latin typeface="Calibri"/>
                <a:ea typeface="黑体" pitchFamily="2" charset="-122"/>
              </a:rPr>
              <a:t>VDCs</a:t>
            </a:r>
            <a:r>
              <a:rPr lang="zh-CN" altLang="en-US" sz="1100" smtClean="0">
                <a:latin typeface="Calibri"/>
                <a:ea typeface="黑体" pitchFamily="2" charset="-122"/>
              </a:rPr>
              <a:t> </a:t>
            </a:r>
            <a:r>
              <a:rPr lang="en-US" altLang="zh-CN" sz="1100" smtClean="0">
                <a:latin typeface="Calibri"/>
                <a:ea typeface="黑体" pitchFamily="2" charset="-122"/>
              </a:rPr>
              <a:t>– </a:t>
            </a:r>
            <a:r>
              <a:rPr lang="zh-CN" altLang="en-US" sz="1100" smtClean="0">
                <a:latin typeface="Calibri"/>
                <a:ea typeface="黑体" pitchFamily="2" charset="-122"/>
              </a:rPr>
              <a:t>提供虚拟化设备基础设施来实现整合与分段（经过 </a:t>
            </a:r>
            <a:r>
              <a:rPr lang="en-US" altLang="zh-CN" sz="1100" smtClean="0">
                <a:latin typeface="Calibri"/>
                <a:ea typeface="黑体" pitchFamily="2" charset="-122"/>
              </a:rPr>
              <a:t>PCI </a:t>
            </a:r>
            <a:r>
              <a:rPr lang="zh-CN" altLang="en-US" sz="1100" smtClean="0">
                <a:latin typeface="Calibri"/>
                <a:ea typeface="黑体" pitchFamily="2" charset="-122"/>
              </a:rPr>
              <a:t>认证）</a:t>
            </a:r>
            <a:endParaRPr lang="zh-CN" altLang="en-US" sz="1100" smtClean="0">
              <a:ea typeface="黑体" pitchFamily="2" charset="-122"/>
            </a:endParaRPr>
          </a:p>
          <a:p>
            <a:pPr defTabSz="980054"/>
            <a:r>
              <a:rPr lang="zh-CN" altLang="en-US" sz="1100" b="1" smtClean="0">
                <a:latin typeface="Calibri"/>
                <a:ea typeface="黑体" pitchFamily="2" charset="-122"/>
              </a:rPr>
              <a:t>智能：</a:t>
            </a:r>
            <a:endParaRPr lang="zh-CN" altLang="en-US" sz="1100" smtClean="0">
              <a:ea typeface="黑体" pitchFamily="2" charset="-122"/>
            </a:endParaRPr>
          </a:p>
          <a:p>
            <a:pPr defTabSz="979956"/>
            <a:r>
              <a:rPr lang="en-US" altLang="zh-CN" sz="1100" b="1" smtClean="0">
                <a:latin typeface="Calibri"/>
                <a:ea typeface="黑体" pitchFamily="2" charset="-122"/>
              </a:rPr>
              <a:t>Nexus 1000V</a:t>
            </a:r>
            <a:r>
              <a:rPr lang="zh-CN" altLang="en-US" sz="1100" smtClean="0">
                <a:latin typeface="Calibri"/>
                <a:ea typeface="黑体" pitchFamily="2" charset="-122"/>
              </a:rPr>
              <a:t>：基于 </a:t>
            </a:r>
            <a:r>
              <a:rPr lang="en-US" altLang="zh-CN" sz="1100" smtClean="0">
                <a:latin typeface="Calibri"/>
                <a:ea typeface="黑体" pitchFamily="2" charset="-122"/>
              </a:rPr>
              <a:t>Nexus 1000V vPath </a:t>
            </a:r>
            <a:r>
              <a:rPr lang="zh-CN" altLang="en-US" sz="1100" smtClean="0">
                <a:latin typeface="Calibri"/>
                <a:ea typeface="黑体" pitchFamily="2" charset="-122"/>
              </a:rPr>
              <a:t>的虚拟服务，可在虚拟机监控程序内核中提供虚拟化、可扩展且加速的服务。</a:t>
            </a:r>
            <a:r>
              <a:rPr lang="en-US" altLang="zh-CN" sz="1100" smtClean="0">
                <a:latin typeface="Calibri"/>
                <a:ea typeface="黑体" pitchFamily="2" charset="-122"/>
              </a:rPr>
              <a:t>Nexus 1000V </a:t>
            </a:r>
            <a:r>
              <a:rPr lang="zh-CN" altLang="en-US" sz="1100" smtClean="0">
                <a:latin typeface="Calibri"/>
                <a:ea typeface="黑体" pitchFamily="2" charset="-122"/>
              </a:rPr>
              <a:t>虚拟交换机和一套虚拟服务节点可跨物理、虚拟和云环境提供功能和操作一致性。</a:t>
            </a:r>
            <a:r>
              <a:rPr lang="en-US" altLang="zh-CN" sz="1100" smtClean="0">
                <a:latin typeface="Calibri"/>
                <a:ea typeface="黑体" pitchFamily="2" charset="-122"/>
              </a:rPr>
              <a:t>Nexus 1000V </a:t>
            </a:r>
            <a:r>
              <a:rPr lang="zh-CN" altLang="en-US" sz="1100" smtClean="0">
                <a:latin typeface="Calibri"/>
                <a:ea typeface="黑体" pitchFamily="2" charset="-122"/>
              </a:rPr>
              <a:t>将网络边缘功能赋予应用服务器中的虚拟机，运行 </a:t>
            </a:r>
            <a:r>
              <a:rPr lang="en-US" altLang="zh-CN" sz="1100" smtClean="0">
                <a:latin typeface="Calibri"/>
                <a:ea typeface="黑体" pitchFamily="2" charset="-122"/>
              </a:rPr>
              <a:t>NX-OS </a:t>
            </a:r>
            <a:r>
              <a:rPr lang="zh-CN" altLang="en-US" sz="1100" smtClean="0">
                <a:latin typeface="Calibri"/>
                <a:ea typeface="黑体" pitchFamily="2" charset="-122"/>
              </a:rPr>
              <a:t>操作系统，同时使用完整功能的控制面板来镜像 </a:t>
            </a:r>
            <a:r>
              <a:rPr lang="en-US" altLang="zh-CN" sz="1100" smtClean="0">
                <a:latin typeface="Calibri"/>
                <a:ea typeface="黑体" pitchFamily="2" charset="-122"/>
              </a:rPr>
              <a:t>Nexus </a:t>
            </a:r>
            <a:r>
              <a:rPr lang="zh-CN" altLang="en-US" sz="1100" smtClean="0">
                <a:latin typeface="Calibri"/>
                <a:ea typeface="黑体" pitchFamily="2" charset="-122"/>
              </a:rPr>
              <a:t>物理交换机的的功能。</a:t>
            </a:r>
            <a:r>
              <a:rPr lang="en-US" altLang="zh-CN" sz="1100" smtClean="0">
                <a:latin typeface="Calibri"/>
                <a:ea typeface="黑体" pitchFamily="2" charset="-122"/>
              </a:rPr>
              <a:t>[Arista </a:t>
            </a:r>
            <a:r>
              <a:rPr lang="zh-CN" altLang="en-US" sz="1100" smtClean="0">
                <a:latin typeface="Calibri"/>
                <a:ea typeface="黑体" pitchFamily="2" charset="-122"/>
              </a:rPr>
              <a:t>具有一项功能，可使 </a:t>
            </a:r>
            <a:r>
              <a:rPr lang="en-US" altLang="zh-CN" sz="1100" smtClean="0">
                <a:latin typeface="Calibri"/>
                <a:ea typeface="黑体" pitchFamily="2" charset="-122"/>
              </a:rPr>
              <a:t>EOS </a:t>
            </a:r>
            <a:r>
              <a:rPr lang="zh-CN" altLang="en-US" sz="1100" smtClean="0">
                <a:latin typeface="Calibri"/>
                <a:ea typeface="黑体" pitchFamily="2" charset="-122"/>
              </a:rPr>
              <a:t>与 </a:t>
            </a:r>
            <a:r>
              <a:rPr lang="en-US" altLang="zh-CN" sz="1100" smtClean="0">
                <a:latin typeface="Calibri"/>
                <a:ea typeface="黑体" pitchFamily="2" charset="-122"/>
              </a:rPr>
              <a:t>vSphere </a:t>
            </a:r>
            <a:r>
              <a:rPr lang="zh-CN" altLang="en-US" sz="1100" smtClean="0">
                <a:latin typeface="Calibri"/>
                <a:ea typeface="黑体" pitchFamily="2" charset="-122"/>
              </a:rPr>
              <a:t>上的 </a:t>
            </a:r>
            <a:r>
              <a:rPr lang="en-US" altLang="zh-CN" sz="1100" smtClean="0">
                <a:latin typeface="Calibri"/>
                <a:ea typeface="黑体" pitchFamily="2" charset="-122"/>
              </a:rPr>
              <a:t>vNetwork API </a:t>
            </a:r>
            <a:r>
              <a:rPr lang="zh-CN" altLang="en-US" sz="1100" smtClean="0">
                <a:latin typeface="Calibri"/>
                <a:ea typeface="黑体" pitchFamily="2" charset="-122"/>
              </a:rPr>
              <a:t>互动，以便它们可以在交换机上跟踪虚拟机移动性和功能。不如 </a:t>
            </a:r>
            <a:r>
              <a:rPr lang="en-US" altLang="zh-CN" sz="1100" smtClean="0">
                <a:latin typeface="Calibri"/>
                <a:ea typeface="黑体" pitchFamily="2" charset="-122"/>
              </a:rPr>
              <a:t>Nexus 1000V </a:t>
            </a:r>
            <a:r>
              <a:rPr lang="zh-CN" altLang="en-US" sz="1100" smtClean="0">
                <a:latin typeface="Calibri"/>
                <a:ea typeface="黑体" pitchFamily="2" charset="-122"/>
              </a:rPr>
              <a:t>那么好，但是可提供“类似”功能。从安全性角度而言，</a:t>
            </a:r>
            <a:r>
              <a:rPr lang="en-US" altLang="zh-CN" sz="1100" b="1" smtClean="0">
                <a:latin typeface="Calibri"/>
                <a:ea typeface="黑体" pitchFamily="2" charset="-122"/>
              </a:rPr>
              <a:t>ASA 1000V </a:t>
            </a:r>
            <a:r>
              <a:rPr lang="zh-CN" altLang="en-US" sz="1100" smtClean="0">
                <a:latin typeface="Calibri"/>
                <a:ea typeface="黑体" pitchFamily="2" charset="-122"/>
              </a:rPr>
              <a:t>云防火墙可提供与数据中心安装设备的 </a:t>
            </a:r>
            <a:r>
              <a:rPr lang="en-US" altLang="zh-CN" sz="1100" smtClean="0">
                <a:latin typeface="Calibri"/>
                <a:ea typeface="黑体" pitchFamily="2" charset="-122"/>
              </a:rPr>
              <a:t>ASA </a:t>
            </a:r>
            <a:r>
              <a:rPr lang="zh-CN" altLang="en-US" sz="1100" smtClean="0">
                <a:latin typeface="Calibri"/>
                <a:ea typeface="黑体" pitchFamily="2" charset="-122"/>
              </a:rPr>
              <a:t>产品组合等效的安全服务和策略管理，包括虚拟专用网 </a:t>
            </a:r>
            <a:r>
              <a:rPr lang="en-US" altLang="zh-CN" sz="1100" smtClean="0">
                <a:latin typeface="Calibri"/>
                <a:ea typeface="黑体" pitchFamily="2" charset="-122"/>
              </a:rPr>
              <a:t>(VPN)</a:t>
            </a:r>
            <a:r>
              <a:rPr lang="zh-CN" altLang="en-US" sz="1100" smtClean="0">
                <a:latin typeface="Calibri"/>
                <a:ea typeface="黑体" pitchFamily="2" charset="-122"/>
              </a:rPr>
              <a:t>、入侵预防 </a:t>
            </a:r>
            <a:r>
              <a:rPr lang="en-US" altLang="zh-CN" sz="1100" smtClean="0">
                <a:latin typeface="Calibri"/>
                <a:ea typeface="黑体" pitchFamily="2" charset="-122"/>
              </a:rPr>
              <a:t>(IPS) </a:t>
            </a:r>
            <a:r>
              <a:rPr lang="zh-CN" altLang="en-US" sz="1100" smtClean="0">
                <a:latin typeface="Calibri"/>
                <a:ea typeface="黑体" pitchFamily="2" charset="-122"/>
              </a:rPr>
              <a:t>和网络地址转换 </a:t>
            </a:r>
            <a:r>
              <a:rPr lang="en-US" altLang="zh-CN" sz="1100" smtClean="0">
                <a:latin typeface="Calibri"/>
                <a:ea typeface="黑体" pitchFamily="2" charset="-122"/>
              </a:rPr>
              <a:t>(NAT) </a:t>
            </a:r>
            <a:r>
              <a:rPr lang="zh-CN" altLang="en-US" sz="1100" smtClean="0">
                <a:latin typeface="Calibri"/>
                <a:ea typeface="黑体" pitchFamily="2" charset="-122"/>
              </a:rPr>
              <a:t>功能。同样，虚拟广域应用服务 </a:t>
            </a:r>
            <a:r>
              <a:rPr lang="en-US" altLang="zh-CN" sz="1100" smtClean="0">
                <a:latin typeface="Calibri"/>
                <a:ea typeface="黑体" pitchFamily="2" charset="-122"/>
              </a:rPr>
              <a:t>(vWAAS) </a:t>
            </a:r>
            <a:r>
              <a:rPr lang="zh-CN" altLang="en-US" sz="1100" smtClean="0">
                <a:latin typeface="Calibri"/>
                <a:ea typeface="黑体" pitchFamily="2" charset="-122"/>
              </a:rPr>
              <a:t>是物理 </a:t>
            </a:r>
            <a:r>
              <a:rPr lang="en-US" altLang="zh-CN" sz="1100" smtClean="0">
                <a:latin typeface="Calibri"/>
                <a:ea typeface="黑体" pitchFamily="2" charset="-122"/>
              </a:rPr>
              <a:t>WAAS </a:t>
            </a:r>
            <a:r>
              <a:rPr lang="zh-CN" altLang="en-US" sz="1100" smtClean="0">
                <a:latin typeface="Calibri"/>
                <a:ea typeface="黑体" pitchFamily="2" charset="-122"/>
              </a:rPr>
              <a:t>产品的虚拟</a:t>
            </a:r>
            <a:r>
              <a:rPr lang="en-US" altLang="zh-CN" sz="1100" smtClean="0">
                <a:latin typeface="Calibri"/>
                <a:ea typeface="黑体" pitchFamily="2" charset="-122"/>
              </a:rPr>
              <a:t>/</a:t>
            </a:r>
            <a:r>
              <a:rPr lang="zh-CN" altLang="en-US" sz="1100" smtClean="0">
                <a:latin typeface="Calibri"/>
                <a:ea typeface="黑体" pitchFamily="2" charset="-122"/>
              </a:rPr>
              <a:t>云版本，可使虚拟数据中心应用具有优化应用交付，并具有云所需的扩展能力。</a:t>
            </a:r>
            <a:r>
              <a:rPr lang="en-US" altLang="zh-CN" sz="1100" smtClean="0">
                <a:latin typeface="Calibri"/>
                <a:ea typeface="黑体" pitchFamily="2" charset="-122"/>
              </a:rPr>
              <a:t>Nexus 1000V </a:t>
            </a:r>
            <a:r>
              <a:rPr lang="zh-CN" altLang="en-US" sz="1100" smtClean="0">
                <a:latin typeface="Calibri"/>
                <a:ea typeface="黑体" pitchFamily="2" charset="-122"/>
              </a:rPr>
              <a:t>产品组合和虚拟服务节点（包括 </a:t>
            </a:r>
            <a:r>
              <a:rPr lang="en-US" altLang="zh-CN" sz="1100" smtClean="0">
                <a:latin typeface="Calibri"/>
                <a:ea typeface="黑体" pitchFamily="2" charset="-122"/>
              </a:rPr>
              <a:t>Nexus 1010 </a:t>
            </a:r>
            <a:r>
              <a:rPr lang="zh-CN" altLang="en-US" sz="1100" smtClean="0">
                <a:latin typeface="Calibri"/>
                <a:ea typeface="黑体" pitchFamily="2" charset="-122"/>
              </a:rPr>
              <a:t>虚拟服务设备）还保证网络团队可访问和管理虚拟网络策略和安全策略，并且可以在应用服务器或专用服务设备中部署新服务虚拟机，从而保留了操作角色和职责。思科</a:t>
            </a:r>
            <a:r>
              <a:rPr lang="zh-CN" altLang="en-US" sz="1100" b="1" smtClean="0">
                <a:latin typeface="Calibri"/>
                <a:ea typeface="黑体" pitchFamily="2" charset="-122"/>
              </a:rPr>
              <a:t>虚拟安全网关</a:t>
            </a:r>
            <a:r>
              <a:rPr lang="zh-CN" altLang="en-US" sz="1100" smtClean="0">
                <a:latin typeface="Calibri"/>
                <a:ea typeface="黑体" pitchFamily="2" charset="-122"/>
              </a:rPr>
              <a:t>可保护虚拟化数据中心和多租户云，从而使多个应用和租户可以共享单个计算基础设施，而不会形成安全性风险。与行业领先的虚拟交换机集成：具有 </a:t>
            </a:r>
            <a:r>
              <a:rPr lang="en-US" altLang="zh-CN" sz="1100" smtClean="0">
                <a:latin typeface="Calibri"/>
                <a:ea typeface="黑体" pitchFamily="2" charset="-122"/>
              </a:rPr>
              <a:t>vPath </a:t>
            </a:r>
            <a:r>
              <a:rPr lang="zh-CN" altLang="en-US" sz="1100" smtClean="0">
                <a:latin typeface="Calibri"/>
                <a:ea typeface="黑体" pitchFamily="2" charset="-122"/>
              </a:rPr>
              <a:t>的 </a:t>
            </a:r>
            <a:r>
              <a:rPr lang="en-US" altLang="zh-CN" sz="1100" smtClean="0">
                <a:latin typeface="Calibri"/>
                <a:ea typeface="黑体" pitchFamily="2" charset="-122"/>
              </a:rPr>
              <a:t>Cisco Nexus 1000V</a:t>
            </a:r>
            <a:r>
              <a:rPr lang="zh-CN" altLang="en-US" sz="1100" smtClean="0">
                <a:latin typeface="Calibri"/>
                <a:ea typeface="黑体" pitchFamily="2" charset="-122"/>
              </a:rPr>
              <a:t>。基于策略且多租户。粒度化虚拟机感知安全性</a:t>
            </a:r>
          </a:p>
          <a:p>
            <a:pPr defTabSz="980054"/>
            <a:r>
              <a:rPr lang="zh-CN" altLang="en-US" sz="1100" b="1" smtClean="0">
                <a:latin typeface="Calibri"/>
                <a:ea typeface="黑体" pitchFamily="2" charset="-122"/>
              </a:rPr>
              <a:t>存储介质加密 </a:t>
            </a:r>
            <a:r>
              <a:rPr lang="en-US" altLang="zh-CN" sz="1100" b="1" smtClean="0">
                <a:latin typeface="Calibri"/>
                <a:ea typeface="黑体" pitchFamily="2" charset="-122"/>
              </a:rPr>
              <a:t>(SME</a:t>
            </a:r>
            <a:r>
              <a:rPr lang="en-US" altLang="zh-CN" sz="1100" smtClean="0">
                <a:latin typeface="Calibri"/>
                <a:ea typeface="黑体" pitchFamily="2" charset="-122"/>
              </a:rPr>
              <a:t>) - </a:t>
            </a:r>
            <a:r>
              <a:rPr lang="zh-CN" altLang="en-US" sz="1100" smtClean="0">
                <a:latin typeface="Calibri"/>
                <a:ea typeface="黑体" pitchFamily="2" charset="-122"/>
              </a:rPr>
              <a:t>加密存储介质（磁带或磁盘）以满足合规性、法规要求（当数据处于云中时） </a:t>
            </a:r>
          </a:p>
          <a:p>
            <a:pPr defTabSz="980054"/>
            <a:r>
              <a:rPr lang="en-US" altLang="zh-CN" sz="1100" b="1" smtClean="0">
                <a:latin typeface="Calibri"/>
                <a:ea typeface="黑体" pitchFamily="2" charset="-122"/>
              </a:rPr>
              <a:t>Data Mobility Manager (DMM) </a:t>
            </a:r>
            <a:r>
              <a:rPr lang="en-US" altLang="zh-CN" sz="1100" smtClean="0">
                <a:latin typeface="Calibri"/>
                <a:ea typeface="黑体" pitchFamily="2" charset="-122"/>
              </a:rPr>
              <a:t>- </a:t>
            </a:r>
            <a:r>
              <a:rPr lang="zh-CN" altLang="en-US" sz="1100" smtClean="0">
                <a:latin typeface="Calibri"/>
                <a:ea typeface="黑体" pitchFamily="2" charset="-122"/>
              </a:rPr>
              <a:t>跨异类存储的在线数据迁移，可在云中提供工作负荷移动性。</a:t>
            </a:r>
            <a:endParaRPr lang="zh-CN" altLang="en-US" sz="1100" smtClean="0">
              <a:ea typeface="黑体"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0054"/>
            <a:r>
              <a:rPr lang="zh-CN" altLang="en-US" sz="1300" smtClean="0">
                <a:latin typeface="Calibri"/>
                <a:ea typeface="黑体" pitchFamily="2" charset="-122"/>
              </a:rPr>
              <a:t>这种领先地位源自持续聆听消费者的心声并对研发进行投资以满足其需求。我们已见证了 </a:t>
            </a:r>
            <a:r>
              <a:rPr lang="en-US" altLang="zh-CN" sz="1300" smtClean="0">
                <a:latin typeface="Calibri"/>
                <a:ea typeface="黑体" pitchFamily="2" charset="-122"/>
              </a:rPr>
              <a:t>Cisco Unified Fabric </a:t>
            </a:r>
            <a:r>
              <a:rPr lang="zh-CN" altLang="en-US" sz="1300" smtClean="0">
                <a:latin typeface="Calibri"/>
                <a:ea typeface="黑体" pitchFamily="2" charset="-122"/>
              </a:rPr>
              <a:t>的普遍采用，并且我们持续的市场份额领先地位也表明了客户的普遍采用。</a:t>
            </a:r>
            <a:endParaRPr lang="zh-CN" altLang="en-US" smtClean="0">
              <a:ea typeface="黑体" pitchFamily="2" charset="-122"/>
            </a:endParaRPr>
          </a:p>
          <a:p>
            <a:pPr defTabSz="980054"/>
            <a:endParaRPr lang="zh-CN" altLang="en-US">
              <a:ea typeface="黑体" pitchFamily="2" charset="-122"/>
            </a:endParaRPr>
          </a:p>
        </p:txBody>
      </p:sp>
      <p:sp>
        <p:nvSpPr>
          <p:cNvPr id="4" name="Slide Number Placeholder 3"/>
          <p:cNvSpPr>
            <a:spLocks noGrp="1"/>
          </p:cNvSpPr>
          <p:nvPr>
            <p:ph type="sldNum" sz="quarter" idx="10"/>
          </p:nvPr>
        </p:nvSpPr>
        <p:spPr/>
        <p:txBody>
          <a:bodyPr/>
          <a:lstStyle/>
          <a:p>
            <a:pPr defTabSz="980054"/>
            <a:fld id="{7E4091D3-6124-4CB7-A2F8-80CA54E99724}" type="slidenum">
              <a:rPr lang="en-US">
                <a:latin typeface="Calibri"/>
                <a:ea typeface="黑体" pitchFamily="2" charset="-122"/>
              </a:rPr>
              <a:pPr defTabSz="980054"/>
              <a:t>12</a:t>
            </a:fld>
            <a:endParaRPr lang="en-US" dirty="0">
              <a:ea typeface="黑体" pitchFamily="2" charset="-122"/>
            </a:endParaRPr>
          </a:p>
        </p:txBody>
      </p:sp>
    </p:spTree>
    <p:extLst>
      <p:ext uri="{BB962C8B-B14F-4D97-AF65-F5344CB8AC3E}">
        <p14:creationId xmlns="" xmlns:p14="http://schemas.microsoft.com/office/powerpoint/2010/main" val="2174636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0" y="4862141"/>
            <a:ext cx="5781985" cy="4605227"/>
          </a:xfrm>
        </p:spPr>
        <p:txBody>
          <a:bodyPr/>
          <a:lstStyle/>
          <a:p>
            <a:pPr defTabSz="980054"/>
            <a:r>
              <a:rPr lang="zh-CN" altLang="en-US" sz="1300" smtClean="0">
                <a:latin typeface="Calibri"/>
                <a:ea typeface="黑体" pitchFamily="2" charset="-122"/>
              </a:rPr>
              <a:t>我们来更深入一点地讨论一些特定使用案例。这些使用案例专门演示 </a:t>
            </a:r>
            <a:r>
              <a:rPr lang="en-US" altLang="zh-CN" sz="1300" smtClean="0">
                <a:latin typeface="Calibri"/>
                <a:ea typeface="黑体" pitchFamily="2" charset="-122"/>
              </a:rPr>
              <a:t>Cisco Unified Fabric </a:t>
            </a:r>
            <a:r>
              <a:rPr lang="zh-CN" altLang="en-US" sz="1300" smtClean="0">
                <a:latin typeface="Calibri"/>
                <a:ea typeface="黑体" pitchFamily="2" charset="-122"/>
              </a:rPr>
              <a:t>如何增加价值并演示了一些实施概述。我们从 </a:t>
            </a:r>
            <a:r>
              <a:rPr lang="en-US" altLang="zh-CN" sz="1300" smtClean="0">
                <a:latin typeface="Calibri"/>
                <a:ea typeface="黑体" pitchFamily="2" charset="-122"/>
              </a:rPr>
              <a:t>LAN/SAN </a:t>
            </a:r>
            <a:r>
              <a:rPr lang="zh-CN" altLang="en-US" sz="1300" smtClean="0">
                <a:latin typeface="Calibri"/>
                <a:ea typeface="黑体" pitchFamily="2" charset="-122"/>
              </a:rPr>
              <a:t>融合开始。</a:t>
            </a:r>
            <a:endParaRPr lang="zh-CN" altLang="en-US" smtClean="0">
              <a:ea typeface="黑体" pitchFamily="2" charset="-122"/>
            </a:endParaRPr>
          </a:p>
          <a:p>
            <a:pPr defTabSz="980054"/>
            <a:endParaRPr lang="zh-CN" altLang="en-US">
              <a:ea typeface="黑体" pitchFamily="2" charset="-122"/>
            </a:endParaRPr>
          </a:p>
        </p:txBody>
      </p:sp>
      <p:sp>
        <p:nvSpPr>
          <p:cNvPr id="4" name="Slide Number Placeholder 3"/>
          <p:cNvSpPr>
            <a:spLocks noGrp="1"/>
          </p:cNvSpPr>
          <p:nvPr>
            <p:ph type="sldNum" sz="quarter" idx="10"/>
          </p:nvPr>
        </p:nvSpPr>
        <p:spPr/>
        <p:txBody>
          <a:bodyPr/>
          <a:lstStyle/>
          <a:p>
            <a:pPr defTabSz="980054"/>
            <a:fld id="{7E4091D3-6124-4CB7-A2F8-80CA54E99724}" type="slidenum">
              <a:rPr lang="en-US">
                <a:latin typeface="Calibri"/>
                <a:ea typeface="黑体" pitchFamily="2" charset="-122"/>
              </a:rPr>
              <a:pPr defTabSz="980054"/>
              <a:t>13</a:t>
            </a:fld>
            <a:endParaRPr lang="en-US" dirty="0">
              <a:ea typeface="黑体" pitchFamily="2" charset="-122"/>
            </a:endParaRPr>
          </a:p>
        </p:txBody>
      </p:sp>
    </p:spTree>
    <p:extLst>
      <p:ext uri="{BB962C8B-B14F-4D97-AF65-F5344CB8AC3E}">
        <p14:creationId xmlns="" xmlns:p14="http://schemas.microsoft.com/office/powerpoint/2010/main" val="2256028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0" y="4862141"/>
            <a:ext cx="5781985" cy="4605227"/>
          </a:xfrm>
        </p:spPr>
        <p:txBody>
          <a:bodyPr>
            <a:normAutofit/>
          </a:bodyPr>
          <a:lstStyle/>
          <a:p>
            <a:pPr defTabSz="946144"/>
            <a:r>
              <a:rPr lang="zh-CN" altLang="en-US" sz="1300" smtClean="0">
                <a:latin typeface="Calibri"/>
                <a:ea typeface="黑体" pitchFamily="2" charset="-122"/>
              </a:rPr>
              <a:t>在传统数据中心设置中，有两个单独的网络。一个网络为 </a:t>
            </a:r>
            <a:r>
              <a:rPr lang="en-US" altLang="zh-CN" sz="1300" smtClean="0">
                <a:latin typeface="Calibri"/>
                <a:ea typeface="黑体" pitchFamily="2" charset="-122"/>
              </a:rPr>
              <a:t>LAN</a:t>
            </a:r>
            <a:r>
              <a:rPr lang="zh-CN" altLang="en-US" sz="1300" smtClean="0">
                <a:latin typeface="Calibri"/>
                <a:ea typeface="黑体" pitchFamily="2" charset="-122"/>
              </a:rPr>
              <a:t>，这是基于以太网的网络，用于将服务器相互连接并连接到用户。另一个网络为 </a:t>
            </a:r>
            <a:r>
              <a:rPr lang="en-US" altLang="zh-CN" sz="1300" smtClean="0">
                <a:latin typeface="Calibri"/>
                <a:ea typeface="黑体" pitchFamily="2" charset="-122"/>
              </a:rPr>
              <a:t>SAN</a:t>
            </a:r>
            <a:r>
              <a:rPr lang="zh-CN" altLang="en-US" sz="1300" smtClean="0">
                <a:latin typeface="Calibri"/>
                <a:ea typeface="黑体" pitchFamily="2" charset="-122"/>
              </a:rPr>
              <a:t>（或称为存储区域网），仅用于连接服务器和存储设备，如磁盘阵列和磁带阵列。</a:t>
            </a:r>
            <a:r>
              <a:rPr lang="en-US" altLang="zh-CN" sz="1300" smtClean="0">
                <a:latin typeface="Calibri"/>
                <a:ea typeface="黑体" pitchFamily="2" charset="-122"/>
              </a:rPr>
              <a:t>LAN </a:t>
            </a:r>
            <a:r>
              <a:rPr lang="zh-CN" altLang="en-US" sz="1300" smtClean="0">
                <a:latin typeface="Calibri"/>
                <a:ea typeface="黑体" pitchFamily="2" charset="-122"/>
              </a:rPr>
              <a:t>的可靠程度不足以用于交付 </a:t>
            </a:r>
            <a:r>
              <a:rPr lang="en-US" altLang="zh-CN" sz="1300" smtClean="0">
                <a:latin typeface="Calibri"/>
                <a:ea typeface="黑体" pitchFamily="2" charset="-122"/>
              </a:rPr>
              <a:t>- </a:t>
            </a:r>
            <a:r>
              <a:rPr lang="zh-CN" altLang="en-US" sz="1300" smtClean="0">
                <a:latin typeface="Calibri"/>
                <a:ea typeface="黑体" pitchFamily="2" charset="-122"/>
              </a:rPr>
              <a:t>而敏感存储和光纤通道 </a:t>
            </a:r>
            <a:r>
              <a:rPr lang="en-US" altLang="zh-CN" sz="1300" smtClean="0">
                <a:latin typeface="Calibri"/>
                <a:ea typeface="黑体" pitchFamily="2" charset="-122"/>
              </a:rPr>
              <a:t>SAN </a:t>
            </a:r>
            <a:r>
              <a:rPr lang="zh-CN" altLang="en-US" sz="1300" smtClean="0">
                <a:latin typeface="Calibri"/>
                <a:ea typeface="黑体" pitchFamily="2" charset="-122"/>
              </a:rPr>
              <a:t>解决了该问题。但是，随着虚拟化的发展和缩减数据中心这些挑战的出现，</a:t>
            </a:r>
            <a:r>
              <a:rPr lang="en-US" altLang="zh-CN" sz="1300" smtClean="0">
                <a:latin typeface="Calibri"/>
                <a:ea typeface="黑体" pitchFamily="2" charset="-122"/>
              </a:rPr>
              <a:t>LAN/SAN </a:t>
            </a:r>
            <a:r>
              <a:rPr lang="zh-CN" altLang="en-US" sz="1300" smtClean="0">
                <a:latin typeface="Calibri"/>
                <a:ea typeface="黑体" pitchFamily="2" charset="-122"/>
              </a:rPr>
              <a:t>布置正变得十分繁琐，尤其是对于工作负荷移动性。</a:t>
            </a:r>
          </a:p>
          <a:p>
            <a:pPr defTabSz="946144"/>
            <a:endParaRPr lang="zh-CN" altLang="en-US" i="0" baseline="0" smtClean="0">
              <a:ea typeface="黑体" pitchFamily="2" charset="-122"/>
            </a:endParaRPr>
          </a:p>
          <a:p>
            <a:pPr defTabSz="946144"/>
            <a:r>
              <a:rPr lang="zh-CN" altLang="en-US" sz="1300" smtClean="0">
                <a:latin typeface="Calibri"/>
                <a:ea typeface="黑体" pitchFamily="2" charset="-122"/>
              </a:rPr>
              <a:t>两个单独网络使基础设施增加了一倍的额外成本，并且在工具和管理员时间方面也大量增加了管理成本。作为完全虚拟化或专用云数据中心的关键，自动化变得更加困难。灾难恢复操作更加难以计划和执行。孤立 </a:t>
            </a:r>
            <a:r>
              <a:rPr lang="en-US" altLang="zh-CN" sz="1300" smtClean="0">
                <a:latin typeface="Calibri"/>
                <a:ea typeface="黑体" pitchFamily="2" charset="-122"/>
              </a:rPr>
              <a:t>LAN </a:t>
            </a:r>
            <a:r>
              <a:rPr lang="zh-CN" altLang="en-US" sz="1300" smtClean="0">
                <a:latin typeface="Calibri"/>
                <a:ea typeface="黑体" pitchFamily="2" charset="-122"/>
              </a:rPr>
              <a:t>和 </a:t>
            </a:r>
            <a:r>
              <a:rPr lang="en-US" altLang="zh-CN" sz="1300" smtClean="0">
                <a:latin typeface="Calibri"/>
                <a:ea typeface="黑体" pitchFamily="2" charset="-122"/>
              </a:rPr>
              <a:t>SAN </a:t>
            </a:r>
            <a:r>
              <a:rPr lang="zh-CN" altLang="en-US" sz="1300" smtClean="0">
                <a:latin typeface="Calibri"/>
                <a:ea typeface="黑体" pitchFamily="2" charset="-122"/>
              </a:rPr>
              <a:t>基础设施不是高效模型。</a:t>
            </a:r>
            <a:endParaRPr lang="zh-CN" altLang="en-US" i="0" smtClean="0">
              <a:ea typeface="黑体" pitchFamily="2" charset="-122"/>
            </a:endParaRPr>
          </a:p>
          <a:p>
            <a:pPr defTabSz="946144"/>
            <a:endParaRPr lang="zh-CN" altLang="en-US" i="1" smtClean="0">
              <a:ea typeface="黑体" pitchFamily="2" charset="-122"/>
            </a:endParaRPr>
          </a:p>
          <a:p>
            <a:pPr defTabSz="935854"/>
            <a:endParaRPr lang="zh-CN" altLang="en-US" smtClean="0">
              <a:ea typeface="黑体" pitchFamily="2" charset="-122"/>
            </a:endParaRPr>
          </a:p>
        </p:txBody>
      </p:sp>
      <p:sp>
        <p:nvSpPr>
          <p:cNvPr id="4" name="Slide Number Placeholder 3"/>
          <p:cNvSpPr>
            <a:spLocks noGrp="1"/>
          </p:cNvSpPr>
          <p:nvPr>
            <p:ph type="sldNum" sz="quarter" idx="10"/>
          </p:nvPr>
        </p:nvSpPr>
        <p:spPr/>
        <p:txBody>
          <a:bodyPr/>
          <a:lstStyle/>
          <a:p>
            <a:pPr defTabSz="980054"/>
            <a:fld id="{01CFDE04-A051-4353-A654-D6385168D9A2}" type="slidenum">
              <a:rPr lang="en-US">
                <a:latin typeface="Calibri"/>
                <a:ea typeface="黑体" pitchFamily="2" charset="-122"/>
              </a:rPr>
              <a:pPr defTabSz="980054"/>
              <a:t>14</a:t>
            </a:fld>
            <a:endParaRPr lang="en-US" dirty="0">
              <a:ea typeface="黑体"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6144"/>
            <a:r>
              <a:rPr lang="zh-CN" altLang="en-US" sz="1300" smtClean="0">
                <a:latin typeface="Calibri"/>
                <a:ea typeface="黑体" pitchFamily="2" charset="-122"/>
              </a:rPr>
              <a:t>借助 </a:t>
            </a:r>
            <a:r>
              <a:rPr lang="en-US" altLang="zh-CN" sz="1300" smtClean="0">
                <a:latin typeface="Calibri"/>
                <a:ea typeface="黑体" pitchFamily="2" charset="-122"/>
              </a:rPr>
              <a:t>Cisco Unified Fabric </a:t>
            </a:r>
            <a:r>
              <a:rPr lang="zh-CN" altLang="en-US" sz="1300" smtClean="0">
                <a:latin typeface="Calibri"/>
                <a:ea typeface="黑体" pitchFamily="2" charset="-122"/>
              </a:rPr>
              <a:t>多协议解决方案，客户可以开始受益于融合数据中心网络解决方案，而无需经历痛苦的淘汰和替换周期。</a:t>
            </a:r>
          </a:p>
          <a:p>
            <a:pPr defTabSz="946144"/>
            <a:endParaRPr lang="zh-CN" altLang="en-US" i="0" baseline="0" smtClean="0">
              <a:ea typeface="黑体" pitchFamily="2" charset="-122"/>
            </a:endParaRPr>
          </a:p>
          <a:p>
            <a:pPr defTabSz="946144"/>
            <a:r>
              <a:rPr lang="zh-CN" altLang="en-US" sz="1300" smtClean="0">
                <a:latin typeface="Calibri"/>
                <a:ea typeface="黑体" pitchFamily="2" charset="-122"/>
              </a:rPr>
              <a:t>借助于 </a:t>
            </a:r>
            <a:r>
              <a:rPr lang="en-US" altLang="zh-CN" sz="1300" smtClean="0">
                <a:latin typeface="Calibri"/>
                <a:ea typeface="黑体" pitchFamily="2" charset="-122"/>
              </a:rPr>
              <a:t>Cisco Nexus </a:t>
            </a:r>
            <a:r>
              <a:rPr lang="zh-CN" altLang="en-US" sz="1300" smtClean="0">
                <a:latin typeface="Calibri"/>
                <a:ea typeface="黑体" pitchFamily="2" charset="-122"/>
              </a:rPr>
              <a:t>和 </a:t>
            </a:r>
            <a:r>
              <a:rPr lang="en-US" altLang="zh-CN" sz="1300" smtClean="0">
                <a:latin typeface="Calibri"/>
                <a:ea typeface="黑体" pitchFamily="2" charset="-122"/>
              </a:rPr>
              <a:t>Cisco MDS</a:t>
            </a:r>
            <a:r>
              <a:rPr lang="zh-CN" altLang="en-US" sz="1300" smtClean="0">
                <a:latin typeface="Calibri"/>
                <a:ea typeface="黑体" pitchFamily="2" charset="-122"/>
              </a:rPr>
              <a:t>，客户可以选择既适用于其环境又能保护 </a:t>
            </a:r>
            <a:r>
              <a:rPr lang="en-US" altLang="zh-CN" sz="1300" smtClean="0">
                <a:latin typeface="Calibri"/>
                <a:ea typeface="黑体" pitchFamily="2" charset="-122"/>
              </a:rPr>
              <a:t>SAN </a:t>
            </a:r>
            <a:r>
              <a:rPr lang="zh-CN" altLang="en-US" sz="1300" smtClean="0">
                <a:latin typeface="Calibri"/>
                <a:ea typeface="黑体" pitchFamily="2" charset="-122"/>
              </a:rPr>
              <a:t>基础设施现有投资的方法。</a:t>
            </a:r>
            <a:r>
              <a:rPr lang="en-US" altLang="zh-CN" sz="1300" smtClean="0">
                <a:latin typeface="Calibri"/>
                <a:ea typeface="黑体" pitchFamily="2" charset="-122"/>
              </a:rPr>
              <a:t>Nexus 5500 </a:t>
            </a:r>
            <a:r>
              <a:rPr lang="zh-CN" altLang="en-US" sz="1300" smtClean="0">
                <a:latin typeface="Calibri"/>
                <a:ea typeface="黑体" pitchFamily="2" charset="-122"/>
              </a:rPr>
              <a:t>系列上的统一端口等功能可提供所需灵活性。</a:t>
            </a:r>
          </a:p>
          <a:p>
            <a:pPr defTabSz="946144"/>
            <a:endParaRPr lang="zh-CN" altLang="en-US" i="0" baseline="0" smtClean="0">
              <a:ea typeface="黑体" pitchFamily="2" charset="-122"/>
            </a:endParaRPr>
          </a:p>
          <a:p>
            <a:pPr defTabSz="946144"/>
            <a:r>
              <a:rPr lang="zh-CN" altLang="en-US" sz="1300" smtClean="0">
                <a:latin typeface="Calibri"/>
                <a:ea typeface="黑体" pitchFamily="2" charset="-122"/>
              </a:rPr>
              <a:t>客户可以通过简单的许可证更改，将 </a:t>
            </a:r>
            <a:r>
              <a:rPr lang="en-US" altLang="zh-CN" sz="1300" smtClean="0">
                <a:latin typeface="Calibri"/>
                <a:ea typeface="黑体" pitchFamily="2" charset="-122"/>
              </a:rPr>
              <a:t>Nexus 5500 </a:t>
            </a:r>
            <a:r>
              <a:rPr lang="zh-CN" altLang="en-US" sz="1300" smtClean="0">
                <a:latin typeface="Calibri"/>
                <a:ea typeface="黑体" pitchFamily="2" charset="-122"/>
              </a:rPr>
              <a:t>系列特定型号上的端口性质从以太网更改为光纤通道。</a:t>
            </a:r>
          </a:p>
          <a:p>
            <a:pPr defTabSz="946144"/>
            <a:endParaRPr lang="zh-CN" altLang="en-US" i="0" baseline="0" smtClean="0">
              <a:ea typeface="黑体" pitchFamily="2" charset="-122"/>
            </a:endParaRPr>
          </a:p>
          <a:p>
            <a:pPr defTabSz="946144"/>
            <a:r>
              <a:rPr lang="zh-CN" altLang="en-US" sz="1300" smtClean="0">
                <a:latin typeface="Calibri"/>
                <a:ea typeface="黑体" pitchFamily="2" charset="-122"/>
              </a:rPr>
              <a:t>多协议支持表示客户可以通过逐步且非中断的方式使更改生效。从管理角度而言，</a:t>
            </a:r>
            <a:r>
              <a:rPr lang="en-US" altLang="zh-CN" sz="1300" smtClean="0">
                <a:latin typeface="Calibri"/>
                <a:ea typeface="黑体" pitchFamily="2" charset="-122"/>
              </a:rPr>
              <a:t>Cisco Data Center Network Manger </a:t>
            </a:r>
            <a:r>
              <a:rPr lang="zh-CN" altLang="en-US" sz="1300" smtClean="0">
                <a:latin typeface="Calibri"/>
                <a:ea typeface="黑体" pitchFamily="2" charset="-122"/>
              </a:rPr>
              <a:t>可跨 </a:t>
            </a:r>
            <a:r>
              <a:rPr lang="en-US" altLang="zh-CN" sz="1300" smtClean="0">
                <a:latin typeface="Calibri"/>
                <a:ea typeface="黑体" pitchFamily="2" charset="-122"/>
              </a:rPr>
              <a:t>LAN</a:t>
            </a:r>
            <a:r>
              <a:rPr lang="zh-CN" altLang="en-US" sz="1300" smtClean="0">
                <a:latin typeface="Calibri"/>
                <a:ea typeface="黑体" pitchFamily="2" charset="-122"/>
              </a:rPr>
              <a:t>、</a:t>
            </a:r>
            <a:r>
              <a:rPr lang="en-US" altLang="zh-CN" sz="1300" smtClean="0">
                <a:latin typeface="Calibri"/>
                <a:ea typeface="黑体" pitchFamily="2" charset="-122"/>
              </a:rPr>
              <a:t>SAN </a:t>
            </a:r>
            <a:r>
              <a:rPr lang="zh-CN" altLang="en-US" sz="1300" smtClean="0">
                <a:latin typeface="Calibri"/>
                <a:ea typeface="黑体" pitchFamily="2" charset="-122"/>
              </a:rPr>
              <a:t>和融合网络提供单一管理平台。</a:t>
            </a:r>
            <a:endParaRPr lang="zh-CN" altLang="en-US" i="0" smtClean="0">
              <a:ea typeface="黑体" pitchFamily="2" charset="-122"/>
            </a:endParaRPr>
          </a:p>
          <a:p>
            <a:pPr defTabSz="946144"/>
            <a:endParaRPr lang="zh-CN" altLang="en-US" i="1" smtClean="0">
              <a:ea typeface="黑体" pitchFamily="2" charset="-122"/>
            </a:endParaRPr>
          </a:p>
          <a:p>
            <a:pPr defTabSz="946144"/>
            <a:r>
              <a:rPr lang="zh-CN" altLang="en-US" sz="1300" smtClean="0">
                <a:latin typeface="Calibri"/>
                <a:ea typeface="黑体" pitchFamily="2" charset="-122"/>
              </a:rPr>
              <a:t>让我们前进到下一个部署示例，即数据中心整合。</a:t>
            </a:r>
            <a:endParaRPr lang="zh-CN" altLang="en-US" i="0" smtClean="0">
              <a:ea typeface="黑体" pitchFamily="2" charset="-122"/>
            </a:endParaRPr>
          </a:p>
          <a:p>
            <a:pPr defTabSz="935854"/>
            <a:endParaRPr lang="zh-CN" altLang="en-US" smtClean="0">
              <a:ea typeface="黑体" pitchFamily="2" charset="-122"/>
            </a:endParaRPr>
          </a:p>
        </p:txBody>
      </p:sp>
      <p:sp>
        <p:nvSpPr>
          <p:cNvPr id="4" name="Slide Number Placeholder 3"/>
          <p:cNvSpPr>
            <a:spLocks noGrp="1"/>
          </p:cNvSpPr>
          <p:nvPr>
            <p:ph type="sldNum" sz="quarter" idx="10"/>
          </p:nvPr>
        </p:nvSpPr>
        <p:spPr/>
        <p:txBody>
          <a:bodyPr/>
          <a:lstStyle/>
          <a:p>
            <a:pPr defTabSz="980054"/>
            <a:fld id="{01CFDE04-A051-4353-A654-D6385168D9A2}" type="slidenum">
              <a:rPr lang="en-US">
                <a:latin typeface="Calibri"/>
                <a:ea typeface="黑体" pitchFamily="2" charset="-122"/>
              </a:rPr>
              <a:pPr defTabSz="980054"/>
              <a:t>15</a:t>
            </a:fld>
            <a:endParaRPr lang="en-US" dirty="0">
              <a:ea typeface="黑体"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6144"/>
            <a:r>
              <a:rPr lang="zh-CN" altLang="en-US" sz="1300" smtClean="0">
                <a:latin typeface="Calibri"/>
                <a:ea typeface="黑体" pitchFamily="2" charset="-122"/>
              </a:rPr>
              <a:t>在融合之旅结束时，迁移到融合 </a:t>
            </a:r>
            <a:r>
              <a:rPr lang="en-US" altLang="zh-CN" sz="1300" smtClean="0">
                <a:latin typeface="Calibri"/>
                <a:ea typeface="黑体" pitchFamily="2" charset="-122"/>
              </a:rPr>
              <a:t>LAN/SAN </a:t>
            </a:r>
            <a:r>
              <a:rPr lang="zh-CN" altLang="en-US" sz="1300" smtClean="0">
                <a:latin typeface="Calibri"/>
                <a:ea typeface="黑体" pitchFamily="2" charset="-122"/>
              </a:rPr>
              <a:t>基础设施的客户可享受降低成本这一好处。这包括物理成本，如供暖和冷却、能源、空间和布线。随着网络复杂性的降低，管理成本也会显著下降。</a:t>
            </a:r>
            <a:r>
              <a:rPr lang="en-US" altLang="zh-CN" sz="1300" smtClean="0">
                <a:latin typeface="Calibri"/>
                <a:ea typeface="黑体" pitchFamily="2" charset="-122"/>
              </a:rPr>
              <a:t>DCNM </a:t>
            </a:r>
            <a:r>
              <a:rPr lang="zh-CN" altLang="en-US" sz="1300" smtClean="0">
                <a:latin typeface="Calibri"/>
                <a:ea typeface="黑体" pitchFamily="2" charset="-122"/>
              </a:rPr>
              <a:t>中基于角色的配置让 </a:t>
            </a:r>
            <a:r>
              <a:rPr lang="en-US" altLang="zh-CN" sz="1300" smtClean="0">
                <a:latin typeface="Calibri"/>
                <a:ea typeface="黑体" pitchFamily="2" charset="-122"/>
              </a:rPr>
              <a:t>SAN </a:t>
            </a:r>
            <a:r>
              <a:rPr lang="zh-CN" altLang="en-US" sz="1300" smtClean="0">
                <a:latin typeface="Calibri"/>
                <a:ea typeface="黑体" pitchFamily="2" charset="-122"/>
              </a:rPr>
              <a:t>管理员可以将精力集中于存储，让 </a:t>
            </a:r>
            <a:r>
              <a:rPr lang="en-US" altLang="zh-CN" sz="1300" smtClean="0">
                <a:latin typeface="Calibri"/>
                <a:ea typeface="黑体" pitchFamily="2" charset="-122"/>
              </a:rPr>
              <a:t>LAN </a:t>
            </a:r>
            <a:r>
              <a:rPr lang="zh-CN" altLang="en-US" sz="1300" smtClean="0">
                <a:latin typeface="Calibri"/>
                <a:ea typeface="黑体" pitchFamily="2" charset="-122"/>
              </a:rPr>
              <a:t>管理员可以将精力集中于以太网（即使是在融合环境中）。这可保留当前员工结构和人员。所有管理员都可以将更多时间花费在使企业受益的项目上，而将更少时间花费在日常维护上。</a:t>
            </a:r>
          </a:p>
          <a:p>
            <a:pPr defTabSz="946144"/>
            <a:endParaRPr lang="zh-CN" altLang="en-US" i="0" baseline="0" smtClean="0">
              <a:ea typeface="黑体" pitchFamily="2" charset="-122"/>
            </a:endParaRPr>
          </a:p>
          <a:p>
            <a:pPr defTabSz="946144"/>
            <a:r>
              <a:rPr lang="zh-CN" altLang="en-US" sz="1300" smtClean="0">
                <a:latin typeface="Calibri"/>
                <a:ea typeface="黑体" pitchFamily="2" charset="-122"/>
              </a:rPr>
              <a:t>所有这些都可以通过 </a:t>
            </a:r>
            <a:r>
              <a:rPr lang="en-US" altLang="zh-CN" sz="1300" smtClean="0">
                <a:latin typeface="Calibri"/>
                <a:ea typeface="黑体" pitchFamily="2" charset="-122"/>
              </a:rPr>
              <a:t>Cisco Unified Fabric </a:t>
            </a:r>
            <a:r>
              <a:rPr lang="zh-CN" altLang="en-US" sz="1300" smtClean="0">
                <a:latin typeface="Calibri"/>
                <a:ea typeface="黑体" pitchFamily="2" charset="-122"/>
              </a:rPr>
              <a:t>以渐进方式实现。无论采用何种协议，都可以进行融合，而不会造成重大中断。只有思科才能提供满足您特定业务需求的灵活性。</a:t>
            </a:r>
            <a:endParaRPr lang="zh-CN" altLang="en-US" i="0" smtClean="0">
              <a:ea typeface="黑体" pitchFamily="2" charset="-122"/>
            </a:endParaRPr>
          </a:p>
          <a:p>
            <a:pPr defTabSz="946144"/>
            <a:endParaRPr lang="zh-CN" altLang="en-US" i="1" smtClean="0">
              <a:ea typeface="黑体" pitchFamily="2" charset="-122"/>
            </a:endParaRPr>
          </a:p>
          <a:p>
            <a:pPr defTabSz="935854"/>
            <a:endParaRPr lang="zh-CN" altLang="en-US" smtClean="0">
              <a:ea typeface="黑体" pitchFamily="2" charset="-122"/>
            </a:endParaRPr>
          </a:p>
        </p:txBody>
      </p:sp>
      <p:sp>
        <p:nvSpPr>
          <p:cNvPr id="4" name="Slide Number Placeholder 3"/>
          <p:cNvSpPr>
            <a:spLocks noGrp="1"/>
          </p:cNvSpPr>
          <p:nvPr>
            <p:ph type="sldNum" sz="quarter" idx="10"/>
          </p:nvPr>
        </p:nvSpPr>
        <p:spPr/>
        <p:txBody>
          <a:bodyPr/>
          <a:lstStyle/>
          <a:p>
            <a:pPr defTabSz="980054"/>
            <a:fld id="{01CFDE04-A051-4353-A654-D6385168D9A2}" type="slidenum">
              <a:rPr lang="en-US">
                <a:latin typeface="Calibri"/>
                <a:ea typeface="黑体" pitchFamily="2" charset="-122"/>
              </a:rPr>
              <a:pPr defTabSz="980054"/>
              <a:t>16</a:t>
            </a:fld>
            <a:endParaRPr lang="en-US" dirty="0">
              <a:ea typeface="黑体"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0" y="4862141"/>
            <a:ext cx="5758321" cy="4605227"/>
          </a:xfrm>
        </p:spPr>
        <p:txBody>
          <a:bodyPr>
            <a:normAutofit/>
          </a:bodyPr>
          <a:lstStyle/>
          <a:p>
            <a:pPr defTabSz="980054"/>
            <a:r>
              <a:rPr lang="zh-CN" altLang="en-US" sz="1300" smtClean="0">
                <a:latin typeface="Calibri"/>
                <a:ea typeface="黑体" pitchFamily="2" charset="-122"/>
              </a:rPr>
              <a:t>许多企业或机构具有多个数据中心。造成这种情况的原因可能是企业收购，这会向网络增加新数据中心。在收购过程中，让收购的 </a:t>
            </a:r>
            <a:r>
              <a:rPr lang="en-US" altLang="zh-CN" sz="1300" smtClean="0">
                <a:latin typeface="Calibri"/>
                <a:ea typeface="黑体" pitchFamily="2" charset="-122"/>
              </a:rPr>
              <a:t>DC </a:t>
            </a:r>
            <a:r>
              <a:rPr lang="zh-CN" altLang="en-US" sz="1300" smtClean="0">
                <a:latin typeface="Calibri"/>
                <a:ea typeface="黑体" pitchFamily="2" charset="-122"/>
              </a:rPr>
              <a:t>保持运营以支持其系统会更加简单。在几年时间内，某些企业或机构发现自己具有三、四个甚至更多数据中心，但它们可能只需要一、两个。</a:t>
            </a:r>
          </a:p>
          <a:p>
            <a:pPr defTabSz="980054"/>
            <a:endParaRPr lang="zh-CN" altLang="en-US" smtClean="0">
              <a:ea typeface="黑体" pitchFamily="2" charset="-122"/>
            </a:endParaRPr>
          </a:p>
          <a:p>
            <a:pPr defTabSz="980054"/>
            <a:r>
              <a:rPr lang="zh-CN" altLang="en-US" sz="1300" smtClean="0">
                <a:latin typeface="Calibri"/>
                <a:ea typeface="黑体" pitchFamily="2" charset="-122"/>
              </a:rPr>
              <a:t>维护这些额外数据中心的成本可能会十分巨大。每个数据中心都必须配备电脑操作员、生产控制人员、系统管理员、设施工程师以及其他运营专家。硬件资产很可能未充分利用，因为必须维护过多容量来处理每个数据中心的需求峰值。可能会发现许多其他成本在各个数据中心间是重复的。</a:t>
            </a:r>
          </a:p>
          <a:p>
            <a:pPr defTabSz="980054"/>
            <a:endParaRPr lang="zh-CN" altLang="en-US" smtClean="0">
              <a:ea typeface="黑体" pitchFamily="2" charset="-122"/>
            </a:endParaRPr>
          </a:p>
          <a:p>
            <a:pPr defTabSz="979956"/>
            <a:r>
              <a:rPr lang="zh-CN" altLang="en-US" sz="1300" smtClean="0">
                <a:latin typeface="Calibri"/>
                <a:ea typeface="黑体" pitchFamily="2" charset="-122"/>
              </a:rPr>
              <a:t>可以通过整合策略抑制数据中心的迅速增多。将计算资源集中到少量物理位置可以提高 </a:t>
            </a:r>
            <a:r>
              <a:rPr lang="en-US" altLang="zh-CN" sz="1300" smtClean="0">
                <a:latin typeface="Calibri"/>
                <a:ea typeface="黑体" pitchFamily="2" charset="-122"/>
              </a:rPr>
              <a:t>IT </a:t>
            </a:r>
            <a:r>
              <a:rPr lang="zh-CN" altLang="en-US" sz="1300" smtClean="0">
                <a:latin typeface="Calibri"/>
                <a:ea typeface="黑体" pitchFamily="2" charset="-122"/>
              </a:rPr>
              <a:t>资产和人员的工作效率并简化其管理。</a:t>
            </a:r>
          </a:p>
          <a:p>
            <a:pPr defTabSz="979956"/>
            <a:endParaRPr lang="zh-CN" altLang="en-US" smtClean="0">
              <a:ea typeface="黑体" pitchFamily="2" charset="-122"/>
            </a:endParaRPr>
          </a:p>
          <a:p>
            <a:pPr defTabSz="979956"/>
            <a:r>
              <a:rPr lang="zh-CN" altLang="en-US" sz="1300" smtClean="0">
                <a:latin typeface="Calibri"/>
                <a:ea typeface="黑体" pitchFamily="2" charset="-122"/>
              </a:rPr>
              <a:t>但是，对于整合存在一些挑战，包括主 </a:t>
            </a:r>
            <a:r>
              <a:rPr lang="en-US" altLang="zh-CN" sz="1300" smtClean="0">
                <a:latin typeface="Calibri"/>
                <a:ea typeface="黑体" pitchFamily="2" charset="-122"/>
              </a:rPr>
              <a:t>DC </a:t>
            </a:r>
            <a:r>
              <a:rPr lang="zh-CN" altLang="en-US" sz="1300" smtClean="0">
                <a:latin typeface="Calibri"/>
                <a:ea typeface="黑体" pitchFamily="2" charset="-122"/>
              </a:rPr>
              <a:t>中的服务器和网络容量、在需要时提供安全分段以及将应用和数据迁移到新数据中心。</a:t>
            </a:r>
            <a:endParaRPr lang="zh-CN" altLang="en-US" smtClean="0">
              <a:ea typeface="黑体" pitchFamily="2" charset="-122"/>
            </a:endParaRPr>
          </a:p>
          <a:p>
            <a:pPr defTabSz="980054"/>
            <a:endParaRPr lang="zh-CN" altLang="en-US" smtClean="0">
              <a:ea typeface="黑体" pitchFamily="2" charset="-122"/>
            </a:endParaRPr>
          </a:p>
          <a:p>
            <a:pPr defTabSz="946144"/>
            <a:endParaRPr lang="zh-CN" altLang="en-US" i="1" smtClean="0">
              <a:ea typeface="黑体" pitchFamily="2" charset="-122"/>
            </a:endParaRPr>
          </a:p>
          <a:p>
            <a:pPr defTabSz="935854"/>
            <a:endParaRPr lang="zh-CN" altLang="en-US" smtClean="0">
              <a:ea typeface="黑体" pitchFamily="2" charset="-122"/>
            </a:endParaRPr>
          </a:p>
        </p:txBody>
      </p:sp>
      <p:sp>
        <p:nvSpPr>
          <p:cNvPr id="4" name="Slide Number Placeholder 3"/>
          <p:cNvSpPr>
            <a:spLocks noGrp="1"/>
          </p:cNvSpPr>
          <p:nvPr>
            <p:ph type="sldNum" sz="quarter" idx="10"/>
          </p:nvPr>
        </p:nvSpPr>
        <p:spPr/>
        <p:txBody>
          <a:bodyPr/>
          <a:lstStyle/>
          <a:p>
            <a:pPr defTabSz="980054"/>
            <a:fld id="{01CFDE04-A051-4353-A654-D6385168D9A2}" type="slidenum">
              <a:rPr lang="en-US">
                <a:latin typeface="Calibri"/>
                <a:ea typeface="黑体" pitchFamily="2" charset="-122"/>
              </a:rPr>
              <a:pPr defTabSz="980054"/>
              <a:t>17</a:t>
            </a:fld>
            <a:endParaRPr lang="en-US" dirty="0">
              <a:ea typeface="黑体"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0" y="4862141"/>
            <a:ext cx="5860867" cy="4605227"/>
          </a:xfrm>
        </p:spPr>
        <p:txBody>
          <a:bodyPr>
            <a:normAutofit fontScale="92500" lnSpcReduction="20000"/>
          </a:bodyPr>
          <a:lstStyle/>
          <a:p>
            <a:pPr defTabSz="946144"/>
            <a:r>
              <a:rPr lang="zh-CN" altLang="en-US" sz="1300" smtClean="0">
                <a:latin typeface="Calibri"/>
                <a:ea typeface="黑体" pitchFamily="2" charset="-122"/>
              </a:rPr>
              <a:t>将数据中心数目减少为一个或几个数据中心需要更加高效地使用剩余数据中心中的空间，还需要更多网络容量来处理增加的负荷和安全分段（如果需要）。</a:t>
            </a:r>
            <a:r>
              <a:rPr lang="en-US" altLang="zh-CN" sz="1300" smtClean="0">
                <a:latin typeface="Calibri"/>
                <a:ea typeface="黑体" pitchFamily="2" charset="-122"/>
              </a:rPr>
              <a:t>Cisco Unified Fabric </a:t>
            </a:r>
            <a:r>
              <a:rPr lang="zh-CN" altLang="en-US" sz="1300" smtClean="0">
                <a:latin typeface="Calibri"/>
                <a:ea typeface="黑体" pitchFamily="2" charset="-122"/>
              </a:rPr>
              <a:t>提供了几个创新和解决方案，帮助客户在最大程度上利用空间并提供足够的网络容量以适应小型或大型数据中心整合。</a:t>
            </a:r>
          </a:p>
          <a:p>
            <a:pPr defTabSz="946144"/>
            <a:endParaRPr lang="zh-CN" altLang="en-US" i="0" baseline="0" smtClean="0">
              <a:ea typeface="黑体" pitchFamily="2" charset="-122"/>
            </a:endParaRPr>
          </a:p>
          <a:p>
            <a:pPr marL="245013" indent="-245013" defTabSz="946144">
              <a:buAutoNum type="arabicPeriod"/>
            </a:pPr>
            <a:r>
              <a:rPr lang="zh-CN" altLang="en-US" sz="1300" smtClean="0">
                <a:latin typeface="Calibri"/>
                <a:ea typeface="黑体" pitchFamily="2" charset="-122"/>
              </a:rPr>
              <a:t>在服务器接入级别，</a:t>
            </a:r>
            <a:r>
              <a:rPr lang="en-US" altLang="zh-CN" sz="1300" smtClean="0">
                <a:latin typeface="Calibri"/>
                <a:ea typeface="黑体" pitchFamily="2" charset="-122"/>
              </a:rPr>
              <a:t>FEX </a:t>
            </a:r>
            <a:r>
              <a:rPr lang="zh-CN" altLang="en-US" sz="1300" smtClean="0">
                <a:latin typeface="Calibri"/>
                <a:ea typeface="黑体" pitchFamily="2" charset="-122"/>
              </a:rPr>
              <a:t>技术通过易于部署和配置的 </a:t>
            </a:r>
            <a:r>
              <a:rPr lang="en-US" altLang="zh-CN" sz="1300" smtClean="0">
                <a:latin typeface="Calibri"/>
                <a:ea typeface="黑体" pitchFamily="2" charset="-122"/>
              </a:rPr>
              <a:t>ToR Nexus 2000 </a:t>
            </a:r>
            <a:r>
              <a:rPr lang="zh-CN" altLang="en-US" sz="1300" smtClean="0">
                <a:latin typeface="Calibri"/>
                <a:ea typeface="黑体" pitchFamily="2" charset="-122"/>
              </a:rPr>
              <a:t>交换机（支持 </a:t>
            </a:r>
            <a:r>
              <a:rPr lang="en-US" altLang="zh-CN" sz="1300" smtClean="0">
                <a:latin typeface="Calibri"/>
                <a:ea typeface="黑体" pitchFamily="2" charset="-122"/>
              </a:rPr>
              <a:t>GE </a:t>
            </a:r>
            <a:r>
              <a:rPr lang="zh-CN" altLang="en-US" sz="1300" smtClean="0">
                <a:latin typeface="Calibri"/>
                <a:ea typeface="黑体" pitchFamily="2" charset="-122"/>
              </a:rPr>
              <a:t>和 </a:t>
            </a:r>
            <a:r>
              <a:rPr lang="en-US" altLang="zh-CN" sz="1300" smtClean="0">
                <a:latin typeface="Calibri"/>
                <a:ea typeface="黑体" pitchFamily="2" charset="-122"/>
              </a:rPr>
              <a:t>10GE </a:t>
            </a:r>
            <a:r>
              <a:rPr lang="zh-CN" altLang="en-US" sz="1300" smtClean="0">
                <a:latin typeface="Calibri"/>
                <a:ea typeface="黑体" pitchFamily="2" charset="-122"/>
              </a:rPr>
              <a:t>连接），可实现高密度服务器部署。</a:t>
            </a:r>
            <a:r>
              <a:rPr lang="en-US" altLang="zh-CN" sz="1300" smtClean="0">
                <a:latin typeface="Calibri"/>
                <a:ea typeface="黑体" pitchFamily="2" charset="-122"/>
              </a:rPr>
              <a:t>Adapter FEX </a:t>
            </a:r>
            <a:r>
              <a:rPr lang="zh-CN" altLang="en-US" sz="1300" smtClean="0">
                <a:latin typeface="Calibri"/>
                <a:ea typeface="黑体" pitchFamily="2" charset="-122"/>
              </a:rPr>
              <a:t>和 </a:t>
            </a:r>
            <a:r>
              <a:rPr lang="en-US" altLang="zh-CN" sz="1300" smtClean="0">
                <a:latin typeface="Calibri"/>
                <a:ea typeface="黑体" pitchFamily="2" charset="-122"/>
              </a:rPr>
              <a:t>VM-FEX </a:t>
            </a:r>
            <a:r>
              <a:rPr lang="zh-CN" altLang="en-US" sz="1300" smtClean="0">
                <a:latin typeface="Calibri"/>
                <a:ea typeface="黑体" pitchFamily="2" charset="-122"/>
              </a:rPr>
              <a:t>通过对服务器网络适配器进行分区并对虚拟机监控程序进行减负，在服务器级别提供更大扩展能力，从而允许在每个服务器中加载更多虚拟机。</a:t>
            </a:r>
          </a:p>
          <a:p>
            <a:pPr marL="245013" indent="-245013" defTabSz="946144">
              <a:buAutoNum type="arabicPeriod"/>
            </a:pPr>
            <a:endParaRPr lang="zh-CN" altLang="en-US" i="0" baseline="0" smtClean="0">
              <a:ea typeface="黑体" pitchFamily="2" charset="-122"/>
            </a:endParaRPr>
          </a:p>
          <a:p>
            <a:pPr marL="245013" indent="-245013" defTabSz="946144">
              <a:buAutoNum type="arabicPeriod"/>
            </a:pPr>
            <a:r>
              <a:rPr lang="zh-CN" altLang="en-US" sz="1300" smtClean="0">
                <a:latin typeface="Calibri"/>
                <a:ea typeface="黑体" pitchFamily="2" charset="-122"/>
              </a:rPr>
              <a:t>要支持更高密度并提高虚拟机与服务器的比率，与服务器之间的 </a:t>
            </a:r>
            <a:r>
              <a:rPr lang="en-US" altLang="zh-CN" sz="1300" smtClean="0">
                <a:latin typeface="Calibri"/>
                <a:ea typeface="黑体" pitchFamily="2" charset="-122"/>
              </a:rPr>
              <a:t>10G </a:t>
            </a:r>
            <a:r>
              <a:rPr lang="zh-CN" altLang="en-US" sz="1300" smtClean="0">
                <a:latin typeface="Calibri"/>
                <a:ea typeface="黑体" pitchFamily="2" charset="-122"/>
              </a:rPr>
              <a:t>连接便成为常用配置。但是，这可能会导致聚合与核心之间出现瓶颈。为了避免出现瓶颈，</a:t>
            </a:r>
            <a:r>
              <a:rPr lang="en-US" altLang="zh-CN" sz="1300" smtClean="0">
                <a:latin typeface="Calibri"/>
                <a:ea typeface="黑体" pitchFamily="2" charset="-122"/>
              </a:rPr>
              <a:t>Nexus 7000 </a:t>
            </a:r>
            <a:r>
              <a:rPr lang="zh-CN" altLang="en-US" sz="1300" smtClean="0">
                <a:latin typeface="Calibri"/>
                <a:ea typeface="黑体" pitchFamily="2" charset="-122"/>
              </a:rPr>
              <a:t>提供基于标准的高速 </a:t>
            </a:r>
            <a:r>
              <a:rPr lang="en-US" altLang="zh-CN" sz="1300" smtClean="0">
                <a:latin typeface="Calibri"/>
                <a:ea typeface="黑体" pitchFamily="2" charset="-122"/>
              </a:rPr>
              <a:t>40G </a:t>
            </a:r>
            <a:r>
              <a:rPr lang="zh-CN" altLang="en-US" sz="1300" smtClean="0">
                <a:latin typeface="Calibri"/>
                <a:ea typeface="黑体" pitchFamily="2" charset="-122"/>
              </a:rPr>
              <a:t>和 </a:t>
            </a:r>
            <a:r>
              <a:rPr lang="en-US" altLang="zh-CN" sz="1300" smtClean="0">
                <a:latin typeface="Calibri"/>
                <a:ea typeface="黑体" pitchFamily="2" charset="-122"/>
              </a:rPr>
              <a:t>100G </a:t>
            </a:r>
            <a:r>
              <a:rPr lang="zh-CN" altLang="en-US" sz="1300" smtClean="0">
                <a:latin typeface="Calibri"/>
                <a:ea typeface="黑体" pitchFamily="2" charset="-122"/>
              </a:rPr>
              <a:t>连接。</a:t>
            </a:r>
          </a:p>
          <a:p>
            <a:pPr marL="245013" indent="-245013" defTabSz="946144">
              <a:buAutoNum type="arabicPeriod"/>
            </a:pPr>
            <a:endParaRPr lang="zh-CN" altLang="en-US" i="0" baseline="0" smtClean="0">
              <a:ea typeface="黑体" pitchFamily="2" charset="-122"/>
            </a:endParaRPr>
          </a:p>
          <a:p>
            <a:pPr marL="245013" indent="-245013" defTabSz="946144">
              <a:buAutoNum type="arabicPeriod"/>
            </a:pPr>
            <a:r>
              <a:rPr lang="zh-CN" altLang="en-US" sz="1300" smtClean="0">
                <a:latin typeface="Calibri"/>
                <a:ea typeface="黑体" pitchFamily="2" charset="-122"/>
              </a:rPr>
              <a:t>要扩展接入层与聚合层之间的带宽并实现针对虚拟化 </a:t>
            </a:r>
            <a:r>
              <a:rPr lang="en-US" altLang="zh-CN" sz="1300" smtClean="0">
                <a:latin typeface="Calibri"/>
                <a:ea typeface="黑体" pitchFamily="2" charset="-122"/>
              </a:rPr>
              <a:t>POD </a:t>
            </a:r>
            <a:r>
              <a:rPr lang="zh-CN" altLang="en-US" sz="1300" smtClean="0">
                <a:latin typeface="Calibri"/>
                <a:ea typeface="黑体" pitchFamily="2" charset="-122"/>
              </a:rPr>
              <a:t>的更大第 </a:t>
            </a:r>
            <a:r>
              <a:rPr lang="en-US" altLang="zh-CN" sz="1300" smtClean="0">
                <a:latin typeface="Calibri"/>
                <a:ea typeface="黑体" pitchFamily="2" charset="-122"/>
              </a:rPr>
              <a:t>2 </a:t>
            </a:r>
            <a:r>
              <a:rPr lang="zh-CN" altLang="en-US" sz="1300" smtClean="0">
                <a:latin typeface="Calibri"/>
                <a:ea typeface="黑体" pitchFamily="2" charset="-122"/>
              </a:rPr>
              <a:t>层域，</a:t>
            </a:r>
            <a:r>
              <a:rPr lang="en-US" altLang="zh-CN" sz="1300" smtClean="0">
                <a:latin typeface="Calibri"/>
                <a:ea typeface="黑体" pitchFamily="2" charset="-122"/>
              </a:rPr>
              <a:t>Cisco Unified Fabric </a:t>
            </a:r>
            <a:r>
              <a:rPr lang="zh-CN" altLang="en-US" sz="1300" smtClean="0">
                <a:latin typeface="Calibri"/>
                <a:ea typeface="黑体" pitchFamily="2" charset="-122"/>
              </a:rPr>
              <a:t>提供了 </a:t>
            </a:r>
            <a:r>
              <a:rPr lang="en-US" altLang="zh-CN" sz="1300" smtClean="0">
                <a:latin typeface="Calibri"/>
                <a:ea typeface="黑体" pitchFamily="2" charset="-122"/>
              </a:rPr>
              <a:t>vPC </a:t>
            </a:r>
            <a:r>
              <a:rPr lang="zh-CN" altLang="en-US" sz="1300" smtClean="0">
                <a:latin typeface="Calibri"/>
                <a:ea typeface="黑体" pitchFamily="2" charset="-122"/>
              </a:rPr>
              <a:t>和 </a:t>
            </a:r>
            <a:r>
              <a:rPr lang="en-US" altLang="zh-CN" sz="1300" smtClean="0">
                <a:latin typeface="Calibri"/>
                <a:ea typeface="黑体" pitchFamily="2" charset="-122"/>
              </a:rPr>
              <a:t>FabricPath</a:t>
            </a:r>
            <a:r>
              <a:rPr lang="zh-CN" altLang="en-US" sz="1300" smtClean="0">
                <a:latin typeface="Calibri"/>
                <a:ea typeface="黑体" pitchFamily="2" charset="-122"/>
              </a:rPr>
              <a:t>，这与生成树不同，可以让所有链路都处于活跃和转发状态。</a:t>
            </a:r>
          </a:p>
          <a:p>
            <a:pPr marL="245013" indent="-245013" defTabSz="946144">
              <a:buAutoNum type="arabicPeriod"/>
            </a:pPr>
            <a:endParaRPr lang="zh-CN" altLang="en-US" i="0" baseline="0" smtClean="0">
              <a:ea typeface="黑体" pitchFamily="2" charset="-122"/>
            </a:endParaRPr>
          </a:p>
          <a:p>
            <a:pPr marL="245013" indent="-245013" defTabSz="946144">
              <a:buAutoNum type="arabicPeriod"/>
            </a:pPr>
            <a:endParaRPr lang="zh-CN" altLang="en-US" i="0" baseline="0" smtClean="0">
              <a:ea typeface="黑体" pitchFamily="2" charset="-122"/>
            </a:endParaRPr>
          </a:p>
          <a:p>
            <a:pPr marL="245013" indent="-245013" defTabSz="946144">
              <a:buAutoNum type="arabicPeriod"/>
            </a:pPr>
            <a:r>
              <a:rPr lang="zh-CN" altLang="en-US" sz="1300" smtClean="0">
                <a:latin typeface="Calibri"/>
                <a:ea typeface="黑体" pitchFamily="2" charset="-122"/>
              </a:rPr>
              <a:t>在某些情况下，可能需要单独的数据中心以提供隔离和安全性。对于统一交换矩阵，可以使用 </a:t>
            </a:r>
            <a:r>
              <a:rPr lang="en-US" altLang="zh-CN" sz="1300" smtClean="0">
                <a:latin typeface="Calibri"/>
                <a:ea typeface="黑体" pitchFamily="2" charset="-122"/>
              </a:rPr>
              <a:t>VDC </a:t>
            </a:r>
            <a:r>
              <a:rPr lang="zh-CN" altLang="en-US" sz="1300" smtClean="0">
                <a:latin typeface="Calibri"/>
                <a:ea typeface="黑体" pitchFamily="2" charset="-122"/>
              </a:rPr>
              <a:t>和 </a:t>
            </a:r>
            <a:r>
              <a:rPr lang="en-US" altLang="zh-CN" sz="1300" smtClean="0">
                <a:latin typeface="Calibri"/>
                <a:ea typeface="黑体" pitchFamily="2" charset="-122"/>
              </a:rPr>
              <a:t>VRF </a:t>
            </a:r>
            <a:r>
              <a:rPr lang="zh-CN" altLang="en-US" sz="1300" smtClean="0">
                <a:latin typeface="Calibri"/>
                <a:ea typeface="黑体" pitchFamily="2" charset="-122"/>
              </a:rPr>
              <a:t>这类功能提供隔离和安全性。</a:t>
            </a:r>
            <a:r>
              <a:rPr lang="en-US" altLang="zh-CN" sz="1300" smtClean="0">
                <a:latin typeface="Calibri"/>
                <a:ea typeface="黑体" pitchFamily="2" charset="-122"/>
              </a:rPr>
              <a:t>VDC </a:t>
            </a:r>
            <a:r>
              <a:rPr lang="zh-CN" altLang="en-US" sz="1300" smtClean="0">
                <a:latin typeface="Calibri"/>
                <a:ea typeface="黑体" pitchFamily="2" charset="-122"/>
              </a:rPr>
              <a:t>允许对单个交换机进行分区，并可提供完整的数据层面和控制层面分离及故障隔离功能。它还提供安全划分的管理环境，以便每个 </a:t>
            </a:r>
            <a:r>
              <a:rPr lang="en-US" altLang="zh-CN" sz="1300" smtClean="0">
                <a:latin typeface="Calibri"/>
                <a:ea typeface="黑体" pitchFamily="2" charset="-122"/>
              </a:rPr>
              <a:t>VDC </a:t>
            </a:r>
            <a:r>
              <a:rPr lang="zh-CN" altLang="en-US" sz="1300" smtClean="0">
                <a:latin typeface="Calibri"/>
                <a:ea typeface="黑体" pitchFamily="2" charset="-122"/>
              </a:rPr>
              <a:t>可以由不同 </a:t>
            </a:r>
            <a:r>
              <a:rPr lang="en-US" altLang="zh-CN" sz="1300" smtClean="0">
                <a:latin typeface="Calibri"/>
                <a:ea typeface="黑体" pitchFamily="2" charset="-122"/>
              </a:rPr>
              <a:t>IT </a:t>
            </a:r>
            <a:r>
              <a:rPr lang="zh-CN" altLang="en-US" sz="1300" smtClean="0">
                <a:latin typeface="Calibri"/>
                <a:ea typeface="黑体" pitchFamily="2" charset="-122"/>
              </a:rPr>
              <a:t>员工进行管理。</a:t>
            </a:r>
            <a:r>
              <a:rPr lang="en-US" altLang="zh-CN" sz="1300" smtClean="0">
                <a:latin typeface="Calibri"/>
                <a:ea typeface="黑体" pitchFamily="2" charset="-122"/>
              </a:rPr>
              <a:t>VDC </a:t>
            </a:r>
            <a:r>
              <a:rPr lang="zh-CN" altLang="en-US" sz="1300" smtClean="0">
                <a:latin typeface="Calibri"/>
                <a:ea typeface="黑体" pitchFamily="2" charset="-122"/>
              </a:rPr>
              <a:t>允许将多个单独交换机整合为一个，从而减少了设备数 </a:t>
            </a:r>
            <a:r>
              <a:rPr lang="en-US" altLang="zh-CN" sz="1300" smtClean="0">
                <a:latin typeface="Calibri"/>
                <a:ea typeface="黑体" pitchFamily="2" charset="-122"/>
              </a:rPr>
              <a:t>— </a:t>
            </a:r>
            <a:r>
              <a:rPr lang="zh-CN" altLang="en-US" sz="1300" smtClean="0">
                <a:latin typeface="Calibri"/>
                <a:ea typeface="黑体" pitchFamily="2" charset="-122"/>
              </a:rPr>
              <a:t>降低了电源使用，减少了占用空间并降低了资本支出</a:t>
            </a:r>
            <a:r>
              <a:rPr lang="en-US" altLang="zh-CN" sz="1300" smtClean="0">
                <a:latin typeface="Calibri"/>
                <a:ea typeface="黑体" pitchFamily="2" charset="-122"/>
              </a:rPr>
              <a:t>/</a:t>
            </a:r>
            <a:r>
              <a:rPr lang="zh-CN" altLang="en-US" sz="1300" smtClean="0">
                <a:latin typeface="Calibri"/>
                <a:ea typeface="黑体" pitchFamily="2" charset="-122"/>
              </a:rPr>
              <a:t>运营成本</a:t>
            </a:r>
            <a:endParaRPr lang="zh-CN" altLang="en-US" sz="1300" smtClean="0">
              <a:latin typeface="Calibri"/>
              <a:ea typeface="黑体" pitchFamily="2" charset="-122"/>
              <a:sym typeface="Arial" charset="0"/>
            </a:endParaRPr>
          </a:p>
          <a:p>
            <a:pPr marL="245013" indent="-245013" defTabSz="946144">
              <a:buAutoNum type="arabicPeriod"/>
            </a:pPr>
            <a:endParaRPr lang="zh-CN" altLang="en-US" sz="1300" smtClean="0">
              <a:latin typeface="Calibri"/>
              <a:ea typeface="黑体" pitchFamily="2" charset="-122"/>
              <a:sym typeface="Arial" charset="0"/>
            </a:endParaRPr>
          </a:p>
          <a:p>
            <a:pPr marL="245013" indent="-245013" defTabSz="946144">
              <a:buFontTx/>
              <a:buAutoNum type="arabicPeriod"/>
            </a:pPr>
            <a:r>
              <a:rPr lang="zh-CN" altLang="en-US" sz="1300" smtClean="0">
                <a:latin typeface="Calibri"/>
                <a:ea typeface="黑体" pitchFamily="2" charset="-122"/>
              </a:rPr>
              <a:t>整合数据中心的问题之一是在将一个 </a:t>
            </a:r>
            <a:r>
              <a:rPr lang="en-US" altLang="zh-CN" sz="1300" smtClean="0">
                <a:latin typeface="Calibri"/>
                <a:ea typeface="黑体" pitchFamily="2" charset="-122"/>
              </a:rPr>
              <a:t>DC </a:t>
            </a:r>
            <a:r>
              <a:rPr lang="zh-CN" altLang="en-US" sz="1300" smtClean="0">
                <a:latin typeface="Calibri"/>
                <a:ea typeface="黑体" pitchFamily="2" charset="-122"/>
              </a:rPr>
              <a:t>的数据移动到另一个 </a:t>
            </a:r>
            <a:r>
              <a:rPr lang="en-US" altLang="zh-CN" sz="1300" smtClean="0">
                <a:latin typeface="Calibri"/>
                <a:ea typeface="黑体" pitchFamily="2" charset="-122"/>
              </a:rPr>
              <a:t>DC </a:t>
            </a:r>
            <a:r>
              <a:rPr lang="zh-CN" altLang="en-US" sz="1300" smtClean="0">
                <a:latin typeface="Calibri"/>
                <a:ea typeface="黑体" pitchFamily="2" charset="-122"/>
              </a:rPr>
              <a:t>时，整合过程中的中断持续时间。</a:t>
            </a:r>
            <a:r>
              <a:rPr lang="en-US" altLang="zh-CN" sz="1300" smtClean="0">
                <a:latin typeface="Calibri"/>
                <a:ea typeface="黑体" pitchFamily="2" charset="-122"/>
              </a:rPr>
              <a:t>Cisco Unified Fabric </a:t>
            </a:r>
            <a:r>
              <a:rPr lang="zh-CN" altLang="en-US" sz="1300" smtClean="0">
                <a:latin typeface="Calibri"/>
                <a:ea typeface="黑体" pitchFamily="2" charset="-122"/>
              </a:rPr>
              <a:t>提供了几个可帮助缓解迁移中断的创新。</a:t>
            </a:r>
            <a:r>
              <a:rPr lang="en-US" altLang="zh-CN" sz="1300" smtClean="0">
                <a:latin typeface="Calibri"/>
                <a:ea typeface="黑体" pitchFamily="2" charset="-122"/>
              </a:rPr>
              <a:t>OTV </a:t>
            </a:r>
            <a:r>
              <a:rPr lang="zh-CN" altLang="en-US" sz="1300" smtClean="0">
                <a:latin typeface="Calibri"/>
                <a:ea typeface="黑体" pitchFamily="2" charset="-122"/>
              </a:rPr>
              <a:t>可跨任何网络扩展第 </a:t>
            </a:r>
            <a:r>
              <a:rPr lang="en-US" altLang="zh-CN" sz="1300" smtClean="0">
                <a:latin typeface="Calibri"/>
                <a:ea typeface="黑体" pitchFamily="2" charset="-122"/>
              </a:rPr>
              <a:t>2 </a:t>
            </a:r>
            <a:r>
              <a:rPr lang="zh-CN" altLang="en-US" sz="1300" smtClean="0">
                <a:latin typeface="Calibri"/>
                <a:ea typeface="黑体" pitchFamily="2" charset="-122"/>
              </a:rPr>
              <a:t>层域 </a:t>
            </a:r>
            <a:r>
              <a:rPr lang="en-US" altLang="zh-CN" sz="1300" smtClean="0">
                <a:latin typeface="Calibri"/>
                <a:ea typeface="黑体" pitchFamily="2" charset="-122"/>
              </a:rPr>
              <a:t>(VLAN)</a:t>
            </a:r>
            <a:r>
              <a:rPr lang="zh-CN" altLang="en-US" sz="1300" smtClean="0">
                <a:latin typeface="Calibri"/>
                <a:ea typeface="黑体" pitchFamily="2" charset="-122"/>
              </a:rPr>
              <a:t>，从而允许将虚拟机从一个 </a:t>
            </a:r>
            <a:r>
              <a:rPr lang="en-US" altLang="zh-CN" sz="1300" smtClean="0">
                <a:latin typeface="Calibri"/>
                <a:ea typeface="黑体" pitchFamily="2" charset="-122"/>
              </a:rPr>
              <a:t>DC </a:t>
            </a:r>
            <a:r>
              <a:rPr lang="zh-CN" altLang="en-US" sz="1300" smtClean="0">
                <a:latin typeface="Calibri"/>
                <a:ea typeface="黑体" pitchFamily="2" charset="-122"/>
              </a:rPr>
              <a:t>无缝迁移到另一个 </a:t>
            </a:r>
            <a:r>
              <a:rPr lang="en-US" altLang="zh-CN" sz="1300" smtClean="0">
                <a:latin typeface="Calibri"/>
                <a:ea typeface="黑体" pitchFamily="2" charset="-122"/>
              </a:rPr>
              <a:t>DC</a:t>
            </a:r>
            <a:r>
              <a:rPr lang="zh-CN" altLang="en-US" sz="1300" smtClean="0">
                <a:latin typeface="Calibri"/>
                <a:ea typeface="黑体" pitchFamily="2" charset="-122"/>
              </a:rPr>
              <a:t>。</a:t>
            </a:r>
            <a:r>
              <a:rPr lang="en-US" altLang="zh-CN" sz="1300" smtClean="0">
                <a:latin typeface="Calibri"/>
                <a:ea typeface="黑体" pitchFamily="2" charset="-122"/>
              </a:rPr>
              <a:t>DMM </a:t>
            </a:r>
            <a:r>
              <a:rPr lang="zh-CN" altLang="en-US" sz="1300" smtClean="0">
                <a:latin typeface="Calibri"/>
                <a:ea typeface="黑体" pitchFamily="2" charset="-122"/>
              </a:rPr>
              <a:t>可实现跨异类存储设备的数据存储在线迁移。</a:t>
            </a:r>
            <a:endParaRPr lang="zh-CN" altLang="en-US" sz="1300" smtClean="0">
              <a:latin typeface="Calibri"/>
              <a:ea typeface="黑体" pitchFamily="2" charset="-122"/>
              <a:sym typeface="Arial" charset="0"/>
            </a:endParaRPr>
          </a:p>
          <a:p>
            <a:pPr marL="180330" indent="-180330" defTabSz="979956">
              <a:lnSpc>
                <a:spcPct val="95000"/>
              </a:lnSpc>
              <a:spcBef>
                <a:spcPts val="322"/>
              </a:spcBef>
              <a:spcAft>
                <a:spcPts val="322"/>
              </a:spcAft>
              <a:buClr>
                <a:schemeClr val="tx1"/>
              </a:buClr>
              <a:buSzPct val="90000"/>
              <a:buFont typeface="Arial"/>
              <a:buChar char="•"/>
            </a:pPr>
            <a:endParaRPr lang="zh-CN" altLang="en-US" sz="1300" smtClean="0">
              <a:solidFill>
                <a:srgbClr val="435153"/>
              </a:solidFill>
              <a:ea typeface="黑体" pitchFamily="2" charset="-122"/>
              <a:sym typeface="Arial" charset="0"/>
            </a:endParaRPr>
          </a:p>
          <a:p>
            <a:pPr marL="180330" indent="-180330" defTabSz="979956">
              <a:lnSpc>
                <a:spcPct val="95000"/>
              </a:lnSpc>
              <a:spcBef>
                <a:spcPts val="322"/>
              </a:spcBef>
              <a:spcAft>
                <a:spcPts val="322"/>
              </a:spcAft>
              <a:buClr>
                <a:schemeClr val="tx1"/>
              </a:buClr>
              <a:buSzPct val="90000"/>
              <a:buFont typeface="Arial"/>
              <a:buChar char="•"/>
            </a:pPr>
            <a:endParaRPr lang="zh-CN" altLang="en-US" sz="1300" smtClean="0">
              <a:solidFill>
                <a:srgbClr val="435153"/>
              </a:solidFill>
              <a:ea typeface="黑体" pitchFamily="2" charset="-122"/>
              <a:sym typeface="Arial" charset="0"/>
            </a:endParaRPr>
          </a:p>
          <a:p>
            <a:pPr defTabSz="946144"/>
            <a:endParaRPr lang="zh-CN" altLang="en-US" i="1" smtClean="0">
              <a:ea typeface="黑体" pitchFamily="2" charset="-122"/>
            </a:endParaRPr>
          </a:p>
          <a:p>
            <a:pPr defTabSz="935854"/>
            <a:endParaRPr lang="zh-CN" altLang="en-US" smtClean="0">
              <a:ea typeface="黑体" pitchFamily="2" charset="-122"/>
            </a:endParaRPr>
          </a:p>
        </p:txBody>
      </p:sp>
      <p:sp>
        <p:nvSpPr>
          <p:cNvPr id="4" name="Slide Number Placeholder 3"/>
          <p:cNvSpPr>
            <a:spLocks noGrp="1"/>
          </p:cNvSpPr>
          <p:nvPr>
            <p:ph type="sldNum" sz="quarter" idx="10"/>
          </p:nvPr>
        </p:nvSpPr>
        <p:spPr/>
        <p:txBody>
          <a:bodyPr/>
          <a:lstStyle/>
          <a:p>
            <a:pPr defTabSz="980054"/>
            <a:fld id="{01CFDE04-A051-4353-A654-D6385168D9A2}" type="slidenum">
              <a:rPr lang="en-US">
                <a:latin typeface="Calibri"/>
                <a:ea typeface="黑体" pitchFamily="2" charset="-122"/>
              </a:rPr>
              <a:pPr defTabSz="980054"/>
              <a:t>18</a:t>
            </a:fld>
            <a:endParaRPr lang="en-US" dirty="0">
              <a:ea typeface="黑体"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6144"/>
            <a:r>
              <a:rPr lang="zh-CN" altLang="en-US" sz="1300" smtClean="0">
                <a:latin typeface="Calibri"/>
                <a:ea typeface="黑体" pitchFamily="2" charset="-122"/>
              </a:rPr>
              <a:t>通过整合数据中心，</a:t>
            </a:r>
            <a:r>
              <a:rPr lang="en-US" altLang="zh-CN" sz="1300" smtClean="0">
                <a:latin typeface="Calibri"/>
                <a:ea typeface="黑体" pitchFamily="2" charset="-122"/>
              </a:rPr>
              <a:t>IT</a:t>
            </a:r>
            <a:r>
              <a:rPr lang="zh-CN" altLang="en-US" sz="1300" smtClean="0">
                <a:latin typeface="Calibri"/>
                <a:ea typeface="黑体" pitchFamily="2" charset="-122"/>
              </a:rPr>
              <a:t> 可以节省资金、时间并简化企业系统，同时提高新整合设施中的整体设备利用率。在很大程度上削减了硬性成本（如能源和设施），并且大大简化了灾难恢复规划。统一交换矩阵便于进行过渡并使将来的技术过渡更简单。</a:t>
            </a:r>
          </a:p>
          <a:p>
            <a:pPr defTabSz="946144"/>
            <a:endParaRPr lang="zh-CN" altLang="en-US" i="0" baseline="0" smtClean="0">
              <a:ea typeface="黑体" pitchFamily="2" charset="-122"/>
            </a:endParaRPr>
          </a:p>
          <a:p>
            <a:pPr defTabSz="946144"/>
            <a:r>
              <a:rPr lang="zh-CN" altLang="en-US" sz="1300" smtClean="0">
                <a:latin typeface="Calibri"/>
                <a:ea typeface="黑体" pitchFamily="2" charset="-122"/>
              </a:rPr>
              <a:t>现在我们来看看虚拟化及专用云之旅。</a:t>
            </a:r>
            <a:endParaRPr lang="zh-CN" altLang="en-US" i="0" smtClean="0">
              <a:ea typeface="黑体" pitchFamily="2" charset="-122"/>
            </a:endParaRPr>
          </a:p>
        </p:txBody>
      </p:sp>
      <p:sp>
        <p:nvSpPr>
          <p:cNvPr id="4" name="Slide Number Placeholder 3"/>
          <p:cNvSpPr>
            <a:spLocks noGrp="1"/>
          </p:cNvSpPr>
          <p:nvPr>
            <p:ph type="sldNum" sz="quarter" idx="10"/>
          </p:nvPr>
        </p:nvSpPr>
        <p:spPr/>
        <p:txBody>
          <a:bodyPr/>
          <a:lstStyle/>
          <a:p>
            <a:pPr defTabSz="980054"/>
            <a:fld id="{01CFDE04-A051-4353-A654-D6385168D9A2}" type="slidenum">
              <a:rPr lang="en-US">
                <a:latin typeface="Calibri"/>
                <a:ea typeface="黑体" pitchFamily="2" charset="-122"/>
              </a:rPr>
              <a:pPr defTabSz="980054"/>
              <a:t>19</a:t>
            </a:fld>
            <a:endParaRPr lang="en-US" dirty="0">
              <a:ea typeface="黑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1"/>
          <p:cNvSpPr>
            <a:spLocks noGrp="1" noChangeArrowheads="1"/>
          </p:cNvSpPr>
          <p:nvPr>
            <p:ph type="sldNum" sz="quarter" idx="5"/>
          </p:nvPr>
        </p:nvSpPr>
        <p:spPr>
          <a:noFill/>
        </p:spPr>
        <p:txBody>
          <a:bodyPr/>
          <a:lstStyle/>
          <a:p>
            <a:pPr defTabSz="980054"/>
            <a:fld id="{B6D2F513-5BEC-4DAD-B78C-FFDEAFD51CBE}" type="slidenum">
              <a:rPr lang="en-US">
                <a:latin typeface="Calibri"/>
                <a:ea typeface="黑体" pitchFamily="2" charset="-122"/>
              </a:rPr>
              <a:pPr defTabSz="980054"/>
              <a:t>2</a:t>
            </a:fld>
            <a:endParaRPr lang="en-US" dirty="0">
              <a:ea typeface="黑体" pitchFamily="2" charset="-122"/>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709930" y="4862141"/>
            <a:ext cx="5837202" cy="4605227"/>
          </a:xfrm>
          <a:noFill/>
          <a:ln/>
        </p:spPr>
        <p:txBody>
          <a:bodyPr/>
          <a:lstStyle/>
          <a:p>
            <a:pPr defTabSz="980054"/>
            <a:r>
              <a:rPr lang="zh-CN" altLang="en-US" sz="1300" smtClean="0">
                <a:latin typeface="Calibri"/>
                <a:ea typeface="黑体" pitchFamily="2" charset="-122"/>
              </a:rPr>
              <a:t>当前对 </a:t>
            </a:r>
            <a:r>
              <a:rPr lang="en-US" altLang="zh-CN" sz="1300" smtClean="0">
                <a:latin typeface="Calibri"/>
                <a:ea typeface="黑体" pitchFamily="2" charset="-122"/>
              </a:rPr>
              <a:t>IT </a:t>
            </a:r>
            <a:r>
              <a:rPr lang="zh-CN" altLang="en-US" sz="1300" smtClean="0">
                <a:latin typeface="Calibri"/>
                <a:ea typeface="黑体" pitchFamily="2" charset="-122"/>
              </a:rPr>
              <a:t>的需求日益增多，随这些需求而来的是更多的挑战，尤其是数据中心基础设施方面的挑战。众所周知，数据中心网络是 </a:t>
            </a:r>
            <a:r>
              <a:rPr lang="en-US" altLang="zh-CN" sz="1300" smtClean="0">
                <a:latin typeface="Calibri"/>
                <a:ea typeface="黑体" pitchFamily="2" charset="-122"/>
              </a:rPr>
              <a:t>IT </a:t>
            </a:r>
            <a:r>
              <a:rPr lang="zh-CN" altLang="en-US" sz="1300" smtClean="0">
                <a:latin typeface="Calibri"/>
                <a:ea typeface="黑体" pitchFamily="2" charset="-122"/>
              </a:rPr>
              <a:t>的核心，因此它决定着 </a:t>
            </a:r>
            <a:r>
              <a:rPr lang="en-US" altLang="zh-CN" sz="1300" smtClean="0">
                <a:latin typeface="Calibri"/>
                <a:ea typeface="黑体" pitchFamily="2" charset="-122"/>
              </a:rPr>
              <a:t>IT </a:t>
            </a:r>
            <a:r>
              <a:rPr lang="zh-CN" altLang="en-US" sz="1300" smtClean="0">
                <a:latin typeface="Calibri"/>
                <a:ea typeface="黑体" pitchFamily="2" charset="-122"/>
              </a:rPr>
              <a:t>向企业回馈服务和价值的方式。但是您的网络已准备好帮助您进行转型了吗？ </a:t>
            </a:r>
          </a:p>
          <a:p>
            <a:pPr defTabSz="980054"/>
            <a:endParaRPr lang="zh-CN" altLang="en-US" sz="1300" smtClean="0">
              <a:ea typeface="黑体" pitchFamily="2" charset="-122"/>
            </a:endParaRPr>
          </a:p>
          <a:p>
            <a:pPr defTabSz="980054"/>
            <a:r>
              <a:rPr lang="zh-CN" altLang="en-US" sz="1300" smtClean="0">
                <a:latin typeface="Calibri"/>
                <a:ea typeface="黑体" pitchFamily="2" charset="-122"/>
              </a:rPr>
              <a:t>现在最大的 </a:t>
            </a:r>
            <a:r>
              <a:rPr lang="en-US" altLang="zh-CN" sz="1300" smtClean="0">
                <a:latin typeface="Calibri"/>
                <a:ea typeface="黑体" pitchFamily="2" charset="-122"/>
              </a:rPr>
              <a:t>IT </a:t>
            </a:r>
            <a:r>
              <a:rPr lang="zh-CN" altLang="en-US" sz="1300" smtClean="0">
                <a:latin typeface="Calibri"/>
                <a:ea typeface="黑体" pitchFamily="2" charset="-122"/>
              </a:rPr>
              <a:t>调整可能是时间。通常维护活动占据了管理员的绝大部分时间（整整 </a:t>
            </a:r>
            <a:r>
              <a:rPr lang="en-US" altLang="zh-CN" sz="1300" smtClean="0">
                <a:latin typeface="Calibri"/>
                <a:ea typeface="黑体" pitchFamily="2" charset="-122"/>
              </a:rPr>
              <a:t>70-80%</a:t>
            </a:r>
            <a:r>
              <a:rPr lang="zh-CN" altLang="en-US" sz="1300" smtClean="0">
                <a:latin typeface="Calibri"/>
                <a:ea typeface="黑体" pitchFamily="2" charset="-122"/>
              </a:rPr>
              <a:t>）。这包括管理孤立的现有资产，或是添加</a:t>
            </a:r>
            <a:r>
              <a:rPr lang="en-US" altLang="zh-CN" sz="1300" smtClean="0">
                <a:latin typeface="Calibri"/>
                <a:ea typeface="黑体" pitchFamily="2" charset="-122"/>
              </a:rPr>
              <a:t>/</a:t>
            </a:r>
            <a:r>
              <a:rPr lang="zh-CN" altLang="en-US" sz="1300" smtClean="0">
                <a:latin typeface="Calibri"/>
                <a:ea typeface="黑体" pitchFamily="2" charset="-122"/>
              </a:rPr>
              <a:t>移动</a:t>
            </a:r>
            <a:r>
              <a:rPr lang="en-US" altLang="zh-CN" sz="1300" smtClean="0">
                <a:latin typeface="Calibri"/>
                <a:ea typeface="黑体" pitchFamily="2" charset="-122"/>
              </a:rPr>
              <a:t>/</a:t>
            </a:r>
            <a:r>
              <a:rPr lang="zh-CN" altLang="en-US" sz="1300" smtClean="0">
                <a:latin typeface="Calibri"/>
                <a:ea typeface="黑体" pitchFamily="2" charset="-122"/>
              </a:rPr>
              <a:t>更改以便优化资源利用率，同时处理安全漏洞和应用限制。当 </a:t>
            </a:r>
            <a:r>
              <a:rPr lang="en-US" altLang="zh-CN" sz="1300" smtClean="0">
                <a:latin typeface="Calibri"/>
                <a:ea typeface="黑体" pitchFamily="2" charset="-122"/>
              </a:rPr>
              <a:t>80% </a:t>
            </a:r>
            <a:r>
              <a:rPr lang="zh-CN" altLang="en-US" sz="1300" smtClean="0">
                <a:latin typeface="Calibri"/>
                <a:ea typeface="黑体" pitchFamily="2" charset="-122"/>
              </a:rPr>
              <a:t>的资源专用于“维持现状”和管理拥有的所有资产时，用于使企业受益的创新的资源便所剩无几了。</a:t>
            </a:r>
            <a:endParaRPr lang="zh-CN" altLang="en-US" sz="1300" smtClean="0">
              <a:ea typeface="黑体" pitchFamily="2" charset="-122"/>
            </a:endParaRPr>
          </a:p>
          <a:p>
            <a:pPr defTabSz="980054">
              <a:lnSpc>
                <a:spcPct val="80000"/>
              </a:lnSpc>
            </a:pPr>
            <a:endParaRPr lang="zh-CN" altLang="en-US" smtClean="0">
              <a:ea typeface="黑体"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0" y="4862141"/>
            <a:ext cx="5931860" cy="4605227"/>
          </a:xfrm>
        </p:spPr>
        <p:txBody>
          <a:bodyPr>
            <a:normAutofit/>
          </a:bodyPr>
          <a:lstStyle/>
          <a:p>
            <a:pPr defTabSz="935854"/>
            <a:r>
              <a:rPr lang="zh-CN" altLang="en-US" sz="1300" smtClean="0">
                <a:latin typeface="Calibri"/>
                <a:ea typeface="黑体" pitchFamily="2" charset="-122"/>
              </a:rPr>
              <a:t>大规模数据中心虚拟化（尤其是应用移动性（实时迁移））在网络以及向虚拟机提供稳健网络服务方面引入了一些挑战。</a:t>
            </a:r>
          </a:p>
          <a:p>
            <a:pPr defTabSz="935854"/>
            <a:endParaRPr lang="zh-CN" altLang="en-US" baseline="0" smtClean="0">
              <a:ea typeface="黑体" pitchFamily="2" charset="-122"/>
            </a:endParaRPr>
          </a:p>
          <a:p>
            <a:pPr defTabSz="935854"/>
            <a:r>
              <a:rPr lang="zh-CN" altLang="en-US" sz="1300" smtClean="0">
                <a:latin typeface="Calibri"/>
                <a:ea typeface="黑体" pitchFamily="2" charset="-122"/>
              </a:rPr>
              <a:t> </a:t>
            </a:r>
            <a:r>
              <a:rPr lang="en-US" altLang="zh-CN" sz="1300" smtClean="0">
                <a:latin typeface="Calibri"/>
                <a:ea typeface="黑体" pitchFamily="2" charset="-122"/>
              </a:rPr>
              <a:t>- </a:t>
            </a:r>
            <a:r>
              <a:rPr lang="zh-CN" altLang="en-US" sz="1300" smtClean="0">
                <a:latin typeface="Calibri"/>
                <a:ea typeface="黑体" pitchFamily="2" charset="-122"/>
              </a:rPr>
              <a:t>在相同服务器上运行并且相互通信的虚拟机无需让其网络流量通过物理网络，这可能会降低可视性并且难以应用网络策略。</a:t>
            </a:r>
          </a:p>
          <a:p>
            <a:pPr defTabSz="935854"/>
            <a:r>
              <a:rPr lang="zh-CN" altLang="en-US" sz="1300" smtClean="0">
                <a:latin typeface="Calibri"/>
                <a:ea typeface="黑体" pitchFamily="2" charset="-122"/>
              </a:rPr>
              <a:t> </a:t>
            </a:r>
            <a:r>
              <a:rPr lang="en-US" altLang="zh-CN" sz="1300" smtClean="0">
                <a:latin typeface="Calibri"/>
                <a:ea typeface="黑体" pitchFamily="2" charset="-122"/>
              </a:rPr>
              <a:t>- </a:t>
            </a:r>
            <a:r>
              <a:rPr lang="zh-CN" altLang="en-US" sz="1300" smtClean="0">
                <a:latin typeface="Calibri"/>
                <a:ea typeface="黑体" pitchFamily="2" charset="-122"/>
              </a:rPr>
              <a:t>当虚拟机在端口间移动时，网络策略在这些端口上的改变会非常大，以便行为和策略保持一致。这会增添网络管理的复杂性。</a:t>
            </a:r>
          </a:p>
          <a:p>
            <a:pPr defTabSz="935854"/>
            <a:r>
              <a:rPr lang="zh-CN" altLang="en-US" sz="1300" smtClean="0">
                <a:latin typeface="Calibri"/>
                <a:ea typeface="黑体" pitchFamily="2" charset="-122"/>
              </a:rPr>
              <a:t> </a:t>
            </a:r>
            <a:r>
              <a:rPr lang="en-US" altLang="zh-CN" sz="1300" smtClean="0">
                <a:latin typeface="Calibri"/>
                <a:ea typeface="黑体" pitchFamily="2" charset="-122"/>
              </a:rPr>
              <a:t>- </a:t>
            </a:r>
            <a:r>
              <a:rPr lang="zh-CN" altLang="en-US" sz="1300" smtClean="0">
                <a:latin typeface="Calibri"/>
                <a:ea typeface="黑体" pitchFamily="2" charset="-122"/>
              </a:rPr>
              <a:t>与安全策略相同，在机架间或在 </a:t>
            </a:r>
            <a:r>
              <a:rPr lang="en-US" altLang="zh-CN" sz="1300" smtClean="0">
                <a:latin typeface="Calibri"/>
                <a:ea typeface="黑体" pitchFamily="2" charset="-122"/>
              </a:rPr>
              <a:t>DC </a:t>
            </a:r>
            <a:r>
              <a:rPr lang="zh-CN" altLang="en-US" sz="1300" smtClean="0">
                <a:latin typeface="Calibri"/>
                <a:ea typeface="黑体" pitchFamily="2" charset="-122"/>
              </a:rPr>
              <a:t>间移动时，必须与虚拟机保持一致。</a:t>
            </a:r>
          </a:p>
          <a:p>
            <a:pPr defTabSz="935854"/>
            <a:r>
              <a:rPr lang="zh-CN" altLang="en-US" sz="1300" smtClean="0">
                <a:latin typeface="Calibri"/>
                <a:ea typeface="黑体" pitchFamily="2" charset="-122"/>
              </a:rPr>
              <a:t> </a:t>
            </a:r>
            <a:r>
              <a:rPr lang="en-US" altLang="zh-CN" sz="1300" smtClean="0">
                <a:latin typeface="Calibri"/>
                <a:ea typeface="黑体" pitchFamily="2" charset="-122"/>
              </a:rPr>
              <a:t>- </a:t>
            </a:r>
            <a:r>
              <a:rPr lang="zh-CN" altLang="en-US" sz="1300" smtClean="0">
                <a:latin typeface="Calibri"/>
                <a:ea typeface="黑体" pitchFamily="2" charset="-122"/>
              </a:rPr>
              <a:t>因为虚拟机网络通常位于服务器中，所以服务器团队可能会承担网络边缘策略实施和管理工作（对于思科，我们让网络团队进行虚拟交换机管理）。</a:t>
            </a:r>
          </a:p>
          <a:p>
            <a:pPr defTabSz="935854"/>
            <a:r>
              <a:rPr lang="zh-CN" altLang="en-US" sz="1300" smtClean="0">
                <a:latin typeface="Calibri"/>
                <a:ea typeface="黑体" pitchFamily="2" charset="-122"/>
              </a:rPr>
              <a:t> </a:t>
            </a:r>
            <a:r>
              <a:rPr lang="en-US" altLang="zh-CN" sz="1300" smtClean="0">
                <a:latin typeface="Calibri"/>
                <a:ea typeface="黑体" pitchFamily="2" charset="-122"/>
              </a:rPr>
              <a:t>- </a:t>
            </a:r>
            <a:r>
              <a:rPr lang="zh-CN" altLang="en-US" sz="1300" smtClean="0">
                <a:latin typeface="Calibri"/>
                <a:ea typeface="黑体" pitchFamily="2" charset="-122"/>
              </a:rPr>
              <a:t>如果没有合适的故障和恢复力技术，则甚至可能在虚拟机环境中遇到单点故障。</a:t>
            </a:r>
            <a:endParaRPr lang="zh-CN" altLang="en-US" smtClean="0">
              <a:ea typeface="黑体" pitchFamily="2" charset="-122"/>
            </a:endParaRPr>
          </a:p>
          <a:p>
            <a:pPr defTabSz="946144"/>
            <a:endParaRPr lang="zh-CN" altLang="en-US" i="1" smtClean="0">
              <a:ea typeface="黑体" pitchFamily="2" charset="-122"/>
            </a:endParaRPr>
          </a:p>
          <a:p>
            <a:pPr defTabSz="980054"/>
            <a:r>
              <a:rPr lang="zh-CN" altLang="en-US" sz="1300" smtClean="0">
                <a:latin typeface="Calibri"/>
                <a:ea typeface="黑体" pitchFamily="2" charset="-122"/>
              </a:rPr>
              <a:t>对于在物理服务器上托管的虚拟机，当前强制由服务器管理员对每个虚拟机部署与网络相关的配置和策略。由于此角色不匹配，因此出错的机率较高。</a:t>
            </a:r>
          </a:p>
          <a:p>
            <a:pPr defTabSz="980054"/>
            <a:r>
              <a:rPr lang="zh-CN" altLang="en-US" sz="1300" smtClean="0">
                <a:latin typeface="Calibri"/>
                <a:ea typeface="黑体" pitchFamily="2" charset="-122"/>
              </a:rPr>
              <a:t>网络管理员无法为每个虚拟机监控和管理与网络相关的配置。由于缺乏可视性，网络管理员无法对各个虚拟机定义在虚拟机迁移过程中需遵循的策略。</a:t>
            </a:r>
          </a:p>
          <a:p>
            <a:pPr defTabSz="980054"/>
            <a:r>
              <a:rPr lang="zh-CN" altLang="en-US" sz="1300" smtClean="0">
                <a:latin typeface="Calibri"/>
                <a:ea typeface="黑体" pitchFamily="2" charset="-122"/>
              </a:rPr>
              <a:t>客户面临着更好地利用计算和网络资源（如高效使用布线、</a:t>
            </a:r>
            <a:r>
              <a:rPr lang="en-US" altLang="zh-CN" sz="1300" smtClean="0">
                <a:latin typeface="Calibri"/>
                <a:ea typeface="黑体" pitchFamily="2" charset="-122"/>
              </a:rPr>
              <a:t>10 </a:t>
            </a:r>
            <a:r>
              <a:rPr lang="zh-CN" altLang="en-US" sz="1300" smtClean="0">
                <a:latin typeface="Calibri"/>
                <a:ea typeface="黑体" pitchFamily="2" charset="-122"/>
              </a:rPr>
              <a:t>千兆位以太网带宽利用率并降低用于维护和管理网络、服务器适配器、电缆和电源的成本）的需求。</a:t>
            </a:r>
          </a:p>
          <a:p>
            <a:pPr defTabSz="935854"/>
            <a:endParaRPr lang="zh-CN" altLang="en-US" smtClean="0">
              <a:ea typeface="黑体" pitchFamily="2" charset="-122"/>
            </a:endParaRPr>
          </a:p>
          <a:p>
            <a:pPr defTabSz="946144"/>
            <a:endParaRPr lang="zh-CN" altLang="en-US" i="1" smtClean="0">
              <a:ea typeface="黑体" pitchFamily="2" charset="-122"/>
            </a:endParaRPr>
          </a:p>
          <a:p>
            <a:pPr defTabSz="935854"/>
            <a:endParaRPr lang="zh-CN" altLang="en-US" smtClean="0">
              <a:ea typeface="黑体" pitchFamily="2" charset="-122"/>
            </a:endParaRPr>
          </a:p>
        </p:txBody>
      </p:sp>
      <p:sp>
        <p:nvSpPr>
          <p:cNvPr id="4" name="Slide Number Placeholder 3"/>
          <p:cNvSpPr>
            <a:spLocks noGrp="1"/>
          </p:cNvSpPr>
          <p:nvPr>
            <p:ph type="sldNum" sz="quarter" idx="10"/>
          </p:nvPr>
        </p:nvSpPr>
        <p:spPr/>
        <p:txBody>
          <a:bodyPr/>
          <a:lstStyle/>
          <a:p>
            <a:pPr defTabSz="980054"/>
            <a:fld id="{01CFDE04-A051-4353-A654-D6385168D9A2}" type="slidenum">
              <a:rPr lang="en-US">
                <a:latin typeface="Calibri"/>
                <a:ea typeface="黑体" pitchFamily="2" charset="-122"/>
              </a:rPr>
              <a:pPr defTabSz="980054"/>
              <a:t>20</a:t>
            </a:fld>
            <a:endParaRPr lang="en-US" dirty="0">
              <a:ea typeface="黑体"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80054"/>
            <a:r>
              <a:rPr lang="zh-CN" altLang="en-US" sz="1300" smtClean="0">
                <a:latin typeface="Calibri"/>
                <a:ea typeface="黑体" pitchFamily="2" charset="-122"/>
              </a:rPr>
              <a:t>思科提供两种技术来应对虚拟化环境中的网络相关挑战 </a:t>
            </a:r>
            <a:r>
              <a:rPr lang="en-US" altLang="zh-CN" sz="1300" smtClean="0">
                <a:latin typeface="Calibri"/>
                <a:ea typeface="黑体" pitchFamily="2" charset="-122"/>
              </a:rPr>
              <a:t>– Cisco Nexus 1000V </a:t>
            </a:r>
            <a:r>
              <a:rPr lang="zh-CN" altLang="en-US" sz="1300" smtClean="0">
                <a:latin typeface="Calibri"/>
                <a:ea typeface="黑体" pitchFamily="2" charset="-122"/>
              </a:rPr>
              <a:t>和 </a:t>
            </a:r>
            <a:r>
              <a:rPr lang="en-US" altLang="zh-CN" sz="1300" smtClean="0">
                <a:latin typeface="Calibri"/>
                <a:ea typeface="黑体" pitchFamily="2" charset="-122"/>
              </a:rPr>
              <a:t>Cisco VM-FEX</a:t>
            </a:r>
            <a:r>
              <a:rPr lang="zh-CN" altLang="en-US" sz="1300" smtClean="0">
                <a:latin typeface="Calibri"/>
                <a:ea typeface="黑体" pitchFamily="2" charset="-122"/>
              </a:rPr>
              <a:t>。</a:t>
            </a:r>
          </a:p>
          <a:p>
            <a:pPr defTabSz="980054"/>
            <a:r>
              <a:rPr lang="en-US" altLang="zh-CN" sz="1300" smtClean="0">
                <a:latin typeface="Calibri"/>
                <a:ea typeface="黑体" pitchFamily="2" charset="-122"/>
              </a:rPr>
              <a:t>Nexus 1000V </a:t>
            </a:r>
            <a:r>
              <a:rPr lang="zh-CN" altLang="en-US" sz="1300" smtClean="0">
                <a:latin typeface="Calibri"/>
                <a:ea typeface="黑体" pitchFamily="2" charset="-122"/>
              </a:rPr>
              <a:t>虚拟交换机将网络边缘角色赋予了虚拟机。</a:t>
            </a:r>
            <a:r>
              <a:rPr lang="en-US" altLang="zh-CN" sz="1300" smtClean="0">
                <a:latin typeface="Calibri"/>
                <a:ea typeface="黑体" pitchFamily="2" charset="-122"/>
              </a:rPr>
              <a:t>Nexus 1000V </a:t>
            </a:r>
            <a:r>
              <a:rPr lang="zh-CN" altLang="en-US" sz="1300" smtClean="0">
                <a:latin typeface="Calibri"/>
                <a:ea typeface="黑体" pitchFamily="2" charset="-122"/>
              </a:rPr>
              <a:t>在应用服务器中的虚拟机监控程序内运行，是由网络管理员负责管理，而不是服务器管理器。这是基于 </a:t>
            </a:r>
            <a:r>
              <a:rPr lang="en-US" altLang="zh-CN" sz="1300" smtClean="0">
                <a:latin typeface="Calibri"/>
                <a:ea typeface="黑体" pitchFamily="2" charset="-122"/>
              </a:rPr>
              <a:t>NX-OS </a:t>
            </a:r>
            <a:r>
              <a:rPr lang="zh-CN" altLang="en-US" sz="1300" smtClean="0">
                <a:latin typeface="Calibri"/>
                <a:ea typeface="黑体" pitchFamily="2" charset="-122"/>
              </a:rPr>
              <a:t>的交换机，其功能和管理与物理 </a:t>
            </a:r>
            <a:r>
              <a:rPr lang="en-US" altLang="zh-CN" sz="1300" smtClean="0">
                <a:latin typeface="Calibri"/>
                <a:ea typeface="黑体" pitchFamily="2" charset="-122"/>
              </a:rPr>
              <a:t>Nexus </a:t>
            </a:r>
            <a:r>
              <a:rPr lang="zh-CN" altLang="en-US" sz="1300" smtClean="0">
                <a:latin typeface="Calibri"/>
                <a:ea typeface="黑体" pitchFamily="2" charset="-122"/>
              </a:rPr>
              <a:t>交换机一致。它显示一个真实的控制或管理面板（虚拟监控模块 </a:t>
            </a:r>
            <a:r>
              <a:rPr lang="en-US" altLang="zh-CN" sz="1300" smtClean="0">
                <a:latin typeface="Calibri"/>
                <a:ea typeface="黑体" pitchFamily="2" charset="-122"/>
              </a:rPr>
              <a:t>(VSM)</a:t>
            </a:r>
            <a:r>
              <a:rPr lang="zh-CN" altLang="en-US" sz="1300" smtClean="0">
                <a:latin typeface="Calibri"/>
                <a:ea typeface="黑体" pitchFamily="2" charset="-122"/>
              </a:rPr>
              <a:t>），此面板可以在单独虚拟机或专用 </a:t>
            </a:r>
            <a:r>
              <a:rPr lang="en-US" altLang="zh-CN" sz="1300" smtClean="0">
                <a:latin typeface="Calibri"/>
                <a:ea typeface="黑体" pitchFamily="2" charset="-122"/>
              </a:rPr>
              <a:t>Nexus </a:t>
            </a:r>
            <a:r>
              <a:rPr lang="en-US" altLang="zh-CN" sz="1300" u="sng" smtClean="0">
                <a:latin typeface="Calibri"/>
                <a:ea typeface="黑体" pitchFamily="2" charset="-122"/>
              </a:rPr>
              <a:t>1010</a:t>
            </a:r>
            <a:r>
              <a:rPr lang="zh-CN" altLang="en-US" sz="1300" smtClean="0">
                <a:latin typeface="Calibri"/>
                <a:ea typeface="黑体" pitchFamily="2" charset="-122"/>
              </a:rPr>
              <a:t> 服务设备中运行以对应用服务器进行减负。与其他虚拟交换机不同，</a:t>
            </a:r>
            <a:r>
              <a:rPr lang="en-US" altLang="zh-CN" sz="1300" smtClean="0">
                <a:latin typeface="Calibri"/>
                <a:ea typeface="黑体" pitchFamily="2" charset="-122"/>
              </a:rPr>
              <a:t>VSM </a:t>
            </a:r>
            <a:r>
              <a:rPr lang="zh-CN" altLang="en-US" sz="1300" smtClean="0">
                <a:latin typeface="Calibri"/>
                <a:ea typeface="黑体" pitchFamily="2" charset="-122"/>
              </a:rPr>
              <a:t>提供功能丰富的交换机功能和网络策略实施及扩展能力。</a:t>
            </a:r>
            <a:br>
              <a:rPr lang="zh-CN" altLang="en-US" sz="1300" smtClean="0">
                <a:latin typeface="Calibri"/>
                <a:ea typeface="黑体" pitchFamily="2" charset="-122"/>
              </a:rPr>
            </a:br>
            <a:endParaRPr lang="zh-CN" altLang="en-US" sz="1300" smtClean="0">
              <a:ea typeface="黑体" pitchFamily="2" charset="-122"/>
            </a:endParaRPr>
          </a:p>
          <a:p>
            <a:pPr defTabSz="980054"/>
            <a:r>
              <a:rPr lang="zh-CN" altLang="en-US" sz="1300" smtClean="0">
                <a:latin typeface="Calibri"/>
                <a:ea typeface="黑体" pitchFamily="2" charset="-122"/>
              </a:rPr>
              <a:t>网络策略通过端口简档定义而来，这些简档是集中定义的，并根据所需策略应用于虚拟机。但是虚拟机由于负载均衡、维护、恢复等而需要移动。在虚拟机移动时，端口简档会随其一起移动到新位置，以实现无缝迁移。虚拟机策略移动性得以维持，连接状态可在迁移中维持，可通过清晰地描述职责分离，为虚拟化管理员和网络管理员提供运营效率。</a:t>
            </a:r>
          </a:p>
          <a:p>
            <a:pPr defTabSz="980054"/>
            <a:r>
              <a:rPr lang="en-US" altLang="zh-CN" sz="1300" smtClean="0">
                <a:latin typeface="Calibri"/>
                <a:ea typeface="黑体" pitchFamily="2" charset="-122"/>
              </a:rPr>
              <a:t>Cisco VM-FEX </a:t>
            </a:r>
            <a:r>
              <a:rPr lang="zh-CN" altLang="en-US" sz="1300" smtClean="0">
                <a:latin typeface="Calibri"/>
                <a:ea typeface="黑体" pitchFamily="2" charset="-122"/>
              </a:rPr>
              <a:t>将虚拟网络和物理网络整合成单个基础架构。数据中心管理员现在可以调配、配置、管理、监控和诊断统一基础架构之内的虚拟机网络通信和裸机网络通信。此技术中的虚拟交换机安装在物理交换机中，其中的网络流量会绕过服务器中的虚拟机监控程序。</a:t>
            </a:r>
          </a:p>
          <a:p>
            <a:pPr defTabSz="980054"/>
            <a:endParaRPr lang="zh-CN" altLang="en-US" sz="1300" smtClean="0">
              <a:ea typeface="黑体" pitchFamily="2" charset="-122"/>
            </a:endParaRPr>
          </a:p>
          <a:p>
            <a:pPr defTabSz="980054"/>
            <a:r>
              <a:rPr lang="en-US" altLang="zh-CN" sz="1300" smtClean="0">
                <a:latin typeface="Calibri"/>
                <a:ea typeface="黑体" pitchFamily="2" charset="-122"/>
              </a:rPr>
              <a:t>Cisco VM-FEX </a:t>
            </a:r>
            <a:r>
              <a:rPr lang="zh-CN" altLang="en-US" sz="1300" smtClean="0">
                <a:latin typeface="Calibri"/>
                <a:ea typeface="黑体" pitchFamily="2" charset="-122"/>
              </a:rPr>
              <a:t>会将服务器适配器分区为多个虚拟 </a:t>
            </a:r>
            <a:r>
              <a:rPr lang="en-US" altLang="zh-CN" sz="1300" smtClean="0">
                <a:latin typeface="Calibri"/>
                <a:ea typeface="黑体" pitchFamily="2" charset="-122"/>
              </a:rPr>
              <a:t>NIC (vNIC)</a:t>
            </a:r>
            <a:r>
              <a:rPr lang="zh-CN" altLang="en-US" sz="1300" smtClean="0">
                <a:latin typeface="Calibri"/>
                <a:ea typeface="黑体" pitchFamily="2" charset="-122"/>
              </a:rPr>
              <a:t>，并且每个 </a:t>
            </a:r>
            <a:r>
              <a:rPr lang="en-US" altLang="zh-CN" sz="1300" smtClean="0">
                <a:latin typeface="Calibri"/>
                <a:ea typeface="黑体" pitchFamily="2" charset="-122"/>
              </a:rPr>
              <a:t>vNIC </a:t>
            </a:r>
            <a:r>
              <a:rPr lang="zh-CN" altLang="en-US" sz="1300" smtClean="0">
                <a:latin typeface="Calibri"/>
                <a:ea typeface="黑体" pitchFamily="2" charset="-122"/>
              </a:rPr>
              <a:t>会分配给各个虚拟机。通过在硬件交换机中提供虚拟机流量的交换而不是在虚拟机监控程序中使用软件交换机，思科客户可通过虚拟和物理接入层的整合实现更高性能。</a:t>
            </a:r>
          </a:p>
          <a:p>
            <a:pPr defTabSz="980054"/>
            <a:endParaRPr lang="zh-CN" altLang="en-US" sz="1300" smtClean="0">
              <a:ea typeface="黑体" pitchFamily="2" charset="-122"/>
            </a:endParaRPr>
          </a:p>
          <a:p>
            <a:pPr defTabSz="980054"/>
            <a:r>
              <a:rPr lang="zh-CN" altLang="en-US" sz="1300" smtClean="0">
                <a:latin typeface="Calibri"/>
                <a:ea typeface="黑体" pitchFamily="2" charset="-122"/>
              </a:rPr>
              <a:t>使用案例： </a:t>
            </a:r>
          </a:p>
          <a:p>
            <a:pPr defTabSz="980054"/>
            <a:r>
              <a:rPr lang="en-US" altLang="zh-CN" sz="1300" smtClean="0">
                <a:latin typeface="Calibri"/>
                <a:ea typeface="黑体" pitchFamily="2" charset="-122"/>
              </a:rPr>
              <a:t>Nexus 1000V</a:t>
            </a:r>
            <a:r>
              <a:rPr lang="zh-CN" altLang="en-US" sz="1300" smtClean="0">
                <a:latin typeface="Calibri"/>
                <a:ea typeface="黑体" pitchFamily="2" charset="-122"/>
              </a:rPr>
              <a:t>：有限 </a:t>
            </a:r>
            <a:r>
              <a:rPr lang="en-US" altLang="zh-CN" sz="1300" smtClean="0">
                <a:latin typeface="Calibri"/>
                <a:ea typeface="黑体" pitchFamily="2" charset="-122"/>
              </a:rPr>
              <a:t>I/O </a:t>
            </a:r>
            <a:r>
              <a:rPr lang="zh-CN" altLang="en-US" sz="1300" smtClean="0">
                <a:latin typeface="Calibri"/>
                <a:ea typeface="黑体" pitchFamily="2" charset="-122"/>
              </a:rPr>
              <a:t>带宽要求和延迟敏感性，其中性能影响不如测试和开发、网络应用那么高。因而使用虚拟机监控程序的解决方案是可接受的，</a:t>
            </a:r>
            <a:r>
              <a:rPr lang="en-US" altLang="zh-CN" sz="1300" smtClean="0">
                <a:latin typeface="Calibri"/>
                <a:ea typeface="黑体" pitchFamily="2" charset="-122"/>
              </a:rPr>
              <a:t>Nexus 1000V </a:t>
            </a:r>
            <a:r>
              <a:rPr lang="zh-CN" altLang="en-US" sz="1300" smtClean="0">
                <a:latin typeface="Calibri"/>
                <a:ea typeface="黑体" pitchFamily="2" charset="-122"/>
              </a:rPr>
              <a:t>的所有好处都十分合适。</a:t>
            </a:r>
          </a:p>
          <a:p>
            <a:pPr defTabSz="980054"/>
            <a:r>
              <a:rPr lang="en-US" altLang="zh-CN" sz="1300" smtClean="0">
                <a:latin typeface="Calibri"/>
                <a:ea typeface="黑体" pitchFamily="2" charset="-122"/>
              </a:rPr>
              <a:t>VM-FEX</a:t>
            </a:r>
            <a:r>
              <a:rPr lang="zh-CN" altLang="en-US" sz="1300" smtClean="0">
                <a:latin typeface="Calibri"/>
                <a:ea typeface="黑体" pitchFamily="2" charset="-122"/>
              </a:rPr>
              <a:t>：对于较高交换机</a:t>
            </a:r>
            <a:r>
              <a:rPr lang="en-US" altLang="zh-CN" sz="1300" smtClean="0">
                <a:latin typeface="Calibri"/>
                <a:ea typeface="黑体" pitchFamily="2" charset="-122"/>
              </a:rPr>
              <a:t>-</a:t>
            </a:r>
            <a:r>
              <a:rPr lang="zh-CN" altLang="en-US" sz="1300" smtClean="0">
                <a:latin typeface="Calibri"/>
                <a:ea typeface="黑体" pitchFamily="2" charset="-122"/>
              </a:rPr>
              <a:t>服务器 </a:t>
            </a:r>
            <a:r>
              <a:rPr lang="en-US" altLang="zh-CN" sz="1300" smtClean="0">
                <a:latin typeface="Calibri"/>
                <a:ea typeface="黑体" pitchFamily="2" charset="-122"/>
              </a:rPr>
              <a:t>I/O </a:t>
            </a:r>
            <a:r>
              <a:rPr lang="zh-CN" altLang="en-US" sz="1300" smtClean="0">
                <a:latin typeface="Calibri"/>
                <a:ea typeface="黑体" pitchFamily="2" charset="-122"/>
              </a:rPr>
              <a:t>整合比率，缩减网络基础设施，如交换机、服务器适配器和电缆数。</a:t>
            </a:r>
            <a:r>
              <a:rPr lang="en-US" altLang="zh-CN" sz="1300" smtClean="0">
                <a:latin typeface="Calibri"/>
                <a:ea typeface="黑体" pitchFamily="2" charset="-122"/>
              </a:rPr>
              <a:t>I/O </a:t>
            </a:r>
            <a:r>
              <a:rPr lang="zh-CN" altLang="en-US" sz="1300" smtClean="0">
                <a:latin typeface="Calibri"/>
                <a:ea typeface="黑体" pitchFamily="2" charset="-122"/>
              </a:rPr>
              <a:t>性能敏感应用以及任务关键应用，如需要安全 </a:t>
            </a:r>
            <a:r>
              <a:rPr lang="en-US" altLang="zh-CN" sz="1300" smtClean="0">
                <a:latin typeface="Calibri"/>
                <a:ea typeface="黑体" pitchFamily="2" charset="-122"/>
              </a:rPr>
              <a:t>I/O </a:t>
            </a:r>
            <a:r>
              <a:rPr lang="zh-CN" altLang="en-US" sz="1300" smtClean="0">
                <a:latin typeface="Calibri"/>
                <a:ea typeface="黑体" pitchFamily="2" charset="-122"/>
              </a:rPr>
              <a:t>事务并满足 </a:t>
            </a:r>
            <a:r>
              <a:rPr lang="en-US" altLang="zh-CN" sz="1300" smtClean="0">
                <a:latin typeface="Calibri"/>
                <a:ea typeface="黑体" pitchFamily="2" charset="-122"/>
              </a:rPr>
              <a:t>SLA </a:t>
            </a:r>
            <a:r>
              <a:rPr lang="zh-CN" altLang="en-US" sz="1300" smtClean="0">
                <a:latin typeface="Calibri"/>
                <a:ea typeface="黑体" pitchFamily="2" charset="-122"/>
              </a:rPr>
              <a:t>的数据库和财务应用。</a:t>
            </a:r>
          </a:p>
          <a:p>
            <a:pPr defTabSz="980054">
              <a:spcBef>
                <a:spcPct val="0"/>
              </a:spcBef>
            </a:pPr>
            <a:endParaRPr lang="zh-CN" altLang="en-US" smtClean="0">
              <a:ea typeface="黑体" pitchFamily="2" charset="-122"/>
            </a:endParaRPr>
          </a:p>
          <a:p>
            <a:pPr defTabSz="935854"/>
            <a:endParaRPr lang="zh-CN" altLang="en-US" smtClean="0">
              <a:ea typeface="黑体" pitchFamily="2" charset="-122"/>
            </a:endParaRPr>
          </a:p>
          <a:p>
            <a:pPr defTabSz="946144"/>
            <a:endParaRPr lang="zh-CN" altLang="en-US" i="1" smtClean="0">
              <a:ea typeface="黑体" pitchFamily="2" charset="-122"/>
            </a:endParaRPr>
          </a:p>
          <a:p>
            <a:pPr defTabSz="935854"/>
            <a:endParaRPr lang="zh-CN" altLang="en-US" smtClean="0">
              <a:ea typeface="黑体" pitchFamily="2" charset="-122"/>
            </a:endParaRPr>
          </a:p>
        </p:txBody>
      </p:sp>
      <p:sp>
        <p:nvSpPr>
          <p:cNvPr id="4" name="Slide Number Placeholder 3"/>
          <p:cNvSpPr>
            <a:spLocks noGrp="1"/>
          </p:cNvSpPr>
          <p:nvPr>
            <p:ph type="sldNum" sz="quarter" idx="10"/>
          </p:nvPr>
        </p:nvSpPr>
        <p:spPr/>
        <p:txBody>
          <a:bodyPr/>
          <a:lstStyle/>
          <a:p>
            <a:pPr defTabSz="980054"/>
            <a:fld id="{01CFDE04-A051-4353-A654-D6385168D9A2}" type="slidenum">
              <a:rPr lang="en-US">
                <a:latin typeface="Calibri"/>
                <a:ea typeface="黑体" pitchFamily="2" charset="-122"/>
              </a:rPr>
              <a:pPr defTabSz="980054"/>
              <a:t>21</a:t>
            </a:fld>
            <a:endParaRPr lang="en-US" dirty="0">
              <a:ea typeface="黑体"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0" y="4862141"/>
            <a:ext cx="5876643" cy="4605227"/>
          </a:xfrm>
        </p:spPr>
        <p:txBody>
          <a:bodyPr/>
          <a:lstStyle/>
          <a:p>
            <a:pPr defTabSz="980054"/>
            <a:r>
              <a:rPr lang="zh-CN" altLang="en-US" sz="1300" smtClean="0">
                <a:latin typeface="Calibri"/>
                <a:ea typeface="黑体" pitchFamily="2" charset="-122"/>
              </a:rPr>
              <a:t>思科交换矩阵扩展器技术包含各种通过简化管理实现交换矩阵可扩展性的技术，从而使交换接入层可以随着客户业务的增长而全方位延伸和扩展到服务器虚拟机监控程序。</a:t>
            </a:r>
          </a:p>
          <a:p>
            <a:pPr defTabSz="980054"/>
            <a:endParaRPr lang="zh-CN" altLang="en-US" sz="1300" smtClean="0">
              <a:ea typeface="黑体" pitchFamily="2" charset="-122"/>
            </a:endParaRPr>
          </a:p>
          <a:p>
            <a:pPr defTabSz="980054"/>
            <a:r>
              <a:rPr lang="zh-CN" altLang="en-US" sz="1300" smtClean="0">
                <a:latin typeface="Calibri"/>
                <a:ea typeface="黑体" pitchFamily="2" charset="-122"/>
              </a:rPr>
              <a:t>思科 </a:t>
            </a:r>
            <a:r>
              <a:rPr lang="en-US" altLang="zh-CN" sz="1300" smtClean="0">
                <a:latin typeface="Calibri"/>
                <a:ea typeface="黑体" pitchFamily="2" charset="-122"/>
              </a:rPr>
              <a:t>FEX </a:t>
            </a:r>
            <a:r>
              <a:rPr lang="zh-CN" altLang="en-US" sz="1300" smtClean="0">
                <a:latin typeface="Calibri"/>
                <a:ea typeface="黑体" pitchFamily="2" charset="-122"/>
              </a:rPr>
              <a:t>技术解决方案基于新兴标准 </a:t>
            </a:r>
            <a:r>
              <a:rPr lang="en-US" altLang="zh-CN" sz="1300" smtClean="0">
                <a:latin typeface="Calibri"/>
                <a:ea typeface="黑体" pitchFamily="2" charset="-122"/>
              </a:rPr>
              <a:t>IEEE 802.1BR</a:t>
            </a:r>
            <a:r>
              <a:rPr lang="zh-CN" altLang="en-US" sz="1300" smtClean="0">
                <a:latin typeface="Calibri"/>
                <a:ea typeface="黑体" pitchFamily="2" charset="-122"/>
              </a:rPr>
              <a:t>，包含一个父交换机，此交换机可以为 </a:t>
            </a:r>
            <a:r>
              <a:rPr lang="en-US" altLang="zh-CN" sz="1300" smtClean="0">
                <a:latin typeface="Calibri"/>
                <a:ea typeface="黑体" pitchFamily="2" charset="-122"/>
              </a:rPr>
              <a:t>Cisco Nexus 5000 </a:t>
            </a:r>
            <a:r>
              <a:rPr lang="zh-CN" altLang="en-US" sz="1300" smtClean="0">
                <a:latin typeface="Calibri"/>
                <a:ea typeface="黑体" pitchFamily="2" charset="-122"/>
              </a:rPr>
              <a:t>系列交换机、</a:t>
            </a:r>
            <a:r>
              <a:rPr lang="en-US" altLang="zh-CN" sz="1300" smtClean="0">
                <a:latin typeface="Calibri"/>
                <a:ea typeface="黑体" pitchFamily="2" charset="-122"/>
              </a:rPr>
              <a:t>Nexus 7000 </a:t>
            </a:r>
            <a:r>
              <a:rPr lang="zh-CN" altLang="en-US" sz="1300" smtClean="0">
                <a:latin typeface="Calibri"/>
                <a:ea typeface="黑体" pitchFamily="2" charset="-122"/>
              </a:rPr>
              <a:t>系列交换机或 </a:t>
            </a:r>
            <a:r>
              <a:rPr lang="en-US" altLang="zh-CN" sz="1300" smtClean="0">
                <a:latin typeface="Calibri"/>
                <a:ea typeface="黑体" pitchFamily="2" charset="-122"/>
              </a:rPr>
              <a:t>Cisco UCS </a:t>
            </a:r>
            <a:r>
              <a:rPr lang="zh-CN" altLang="en-US" sz="1300" smtClean="0">
                <a:latin typeface="Calibri"/>
                <a:ea typeface="黑体" pitchFamily="2" charset="-122"/>
              </a:rPr>
              <a:t>交换矩阵互连。父交换机随后进行扩展，以作为使用 </a:t>
            </a:r>
            <a:r>
              <a:rPr lang="en-US" altLang="zh-CN" sz="1300" smtClean="0">
                <a:latin typeface="Calibri"/>
                <a:ea typeface="黑体" pitchFamily="2" charset="-122"/>
              </a:rPr>
              <a:t>Nexus 2000 </a:t>
            </a:r>
            <a:r>
              <a:rPr lang="zh-CN" altLang="en-US" sz="1300" smtClean="0">
                <a:latin typeface="Calibri"/>
                <a:ea typeface="黑体" pitchFamily="2" charset="-122"/>
              </a:rPr>
              <a:t>系列交换矩阵扩展器的远程线路卡连接到服务器，或是对适配器端口进行逻辑分区或虚拟化以连接到使用思科 </a:t>
            </a:r>
            <a:r>
              <a:rPr lang="en-US" altLang="zh-CN" sz="1300" smtClean="0">
                <a:latin typeface="Calibri"/>
                <a:ea typeface="黑体" pitchFamily="2" charset="-122"/>
              </a:rPr>
              <a:t>Adapter FEX </a:t>
            </a:r>
            <a:r>
              <a:rPr lang="zh-CN" altLang="en-US" sz="1300" smtClean="0">
                <a:latin typeface="Calibri"/>
                <a:ea typeface="黑体" pitchFamily="2" charset="-122"/>
              </a:rPr>
              <a:t>和 </a:t>
            </a:r>
            <a:r>
              <a:rPr lang="en-US" altLang="zh-CN" sz="1300" smtClean="0">
                <a:latin typeface="Calibri"/>
                <a:ea typeface="黑体" pitchFamily="2" charset="-122"/>
              </a:rPr>
              <a:t>VM-FEX </a:t>
            </a:r>
            <a:r>
              <a:rPr lang="zh-CN" altLang="en-US" sz="1300" smtClean="0">
                <a:latin typeface="Calibri"/>
                <a:ea typeface="黑体" pitchFamily="2" charset="-122"/>
              </a:rPr>
              <a:t>的任何类型服务器（机架和</a:t>
            </a:r>
            <a:r>
              <a:rPr lang="en-US" altLang="zh-CN" sz="1300" smtClean="0">
                <a:latin typeface="Calibri"/>
                <a:ea typeface="黑体" pitchFamily="2" charset="-122"/>
              </a:rPr>
              <a:t>/</a:t>
            </a:r>
            <a:r>
              <a:rPr lang="zh-CN" altLang="en-US" sz="1300" smtClean="0">
                <a:latin typeface="Calibri"/>
                <a:ea typeface="黑体" pitchFamily="2" charset="-122"/>
              </a:rPr>
              <a:t>或刀片）。父交换机随后充当此整个 </a:t>
            </a:r>
            <a:r>
              <a:rPr lang="en-US" altLang="zh-CN" sz="1300" smtClean="0">
                <a:latin typeface="Calibri"/>
                <a:ea typeface="黑体" pitchFamily="2" charset="-122"/>
              </a:rPr>
              <a:t>FEX </a:t>
            </a:r>
            <a:r>
              <a:rPr lang="zh-CN" altLang="en-US" sz="1300" smtClean="0">
                <a:latin typeface="Calibri"/>
                <a:ea typeface="黑体" pitchFamily="2" charset="-122"/>
              </a:rPr>
              <a:t>架构的管理点。</a:t>
            </a:r>
          </a:p>
          <a:p>
            <a:pPr defTabSz="980054"/>
            <a:r>
              <a:rPr lang="en-US" altLang="zh-CN" sz="1300" smtClean="0">
                <a:latin typeface="Calibri"/>
                <a:ea typeface="黑体" pitchFamily="2" charset="-122"/>
              </a:rPr>
              <a:t>Nexus 2000 </a:t>
            </a:r>
            <a:r>
              <a:rPr lang="zh-CN" altLang="en-US" sz="1300" smtClean="0">
                <a:latin typeface="Calibri"/>
                <a:ea typeface="黑体" pitchFamily="2" charset="-122"/>
              </a:rPr>
              <a:t>系列 </a:t>
            </a:r>
            <a:r>
              <a:rPr lang="en-US" altLang="zh-CN" sz="1300" smtClean="0">
                <a:latin typeface="Calibri"/>
                <a:ea typeface="黑体" pitchFamily="2" charset="-122"/>
              </a:rPr>
              <a:t>FEX </a:t>
            </a:r>
            <a:r>
              <a:rPr lang="zh-CN" altLang="en-US" sz="1300" smtClean="0">
                <a:latin typeface="Calibri"/>
                <a:ea typeface="黑体" pitchFamily="2" charset="-122"/>
              </a:rPr>
              <a:t>和 </a:t>
            </a:r>
            <a:r>
              <a:rPr lang="en-US" altLang="zh-CN" sz="1300" smtClean="0">
                <a:latin typeface="Calibri"/>
                <a:ea typeface="黑体" pitchFamily="2" charset="-122"/>
              </a:rPr>
              <a:t>B22 FEX </a:t>
            </a:r>
            <a:r>
              <a:rPr lang="zh-CN" altLang="en-US" sz="1300" smtClean="0">
                <a:latin typeface="Calibri"/>
                <a:ea typeface="黑体" pitchFamily="2" charset="-122"/>
              </a:rPr>
              <a:t>充当远程线路卡并整合网络管理。</a:t>
            </a:r>
            <a:r>
              <a:rPr lang="en-US" altLang="zh-CN" sz="1300" smtClean="0">
                <a:latin typeface="Calibri"/>
                <a:ea typeface="黑体" pitchFamily="2" charset="-122"/>
              </a:rPr>
              <a:t>B22 FEX </a:t>
            </a:r>
            <a:r>
              <a:rPr lang="zh-CN" altLang="en-US" sz="1300" smtClean="0">
                <a:latin typeface="Calibri"/>
                <a:ea typeface="黑体" pitchFamily="2" charset="-122"/>
              </a:rPr>
              <a:t>使思科现在可以将此成功解决方案扩展到 </a:t>
            </a:r>
            <a:r>
              <a:rPr lang="en-US" altLang="zh-CN" sz="1300" smtClean="0">
                <a:latin typeface="Calibri"/>
                <a:ea typeface="黑体" pitchFamily="2" charset="-122"/>
              </a:rPr>
              <a:t>OEM </a:t>
            </a:r>
            <a:r>
              <a:rPr lang="zh-CN" altLang="en-US" sz="1300" smtClean="0">
                <a:latin typeface="Calibri"/>
                <a:ea typeface="黑体" pitchFamily="2" charset="-122"/>
              </a:rPr>
              <a:t>合作伙伴刀片机箱中。</a:t>
            </a:r>
          </a:p>
          <a:p>
            <a:pPr defTabSz="980054"/>
            <a:endParaRPr lang="zh-CN" altLang="en-US" sz="1300" smtClean="0">
              <a:ea typeface="黑体" pitchFamily="2" charset="-122"/>
            </a:endParaRPr>
          </a:p>
          <a:p>
            <a:pPr defTabSz="980054"/>
            <a:r>
              <a:rPr lang="en-US" altLang="zh-CN" sz="1300" smtClean="0">
                <a:latin typeface="Calibri"/>
                <a:ea typeface="黑体" pitchFamily="2" charset="-122"/>
              </a:rPr>
              <a:t>Adapter FEX </a:t>
            </a:r>
            <a:r>
              <a:rPr lang="zh-CN" altLang="en-US" sz="1300" smtClean="0">
                <a:latin typeface="Calibri"/>
                <a:ea typeface="黑体" pitchFamily="2" charset="-122"/>
              </a:rPr>
              <a:t>将单个物理服务器适配器端口分区为多个虚拟端口，其中每个虚拟端口都可以分配给各个应用</a:t>
            </a:r>
            <a:r>
              <a:rPr lang="en-US" altLang="zh-CN" sz="1300" smtClean="0">
                <a:latin typeface="Calibri"/>
                <a:ea typeface="黑体" pitchFamily="2" charset="-122"/>
              </a:rPr>
              <a:t>/</a:t>
            </a:r>
            <a:r>
              <a:rPr lang="zh-CN" altLang="en-US" sz="1300" smtClean="0">
                <a:latin typeface="Calibri"/>
                <a:ea typeface="黑体" pitchFamily="2" charset="-122"/>
              </a:rPr>
              <a:t>工作负荷。这样，客户现在便能够交付 </a:t>
            </a:r>
            <a:r>
              <a:rPr lang="en-US" altLang="zh-CN" sz="1300" smtClean="0">
                <a:latin typeface="Calibri"/>
                <a:ea typeface="黑体" pitchFamily="2" charset="-122"/>
              </a:rPr>
              <a:t>I/O SLA</a:t>
            </a:r>
            <a:r>
              <a:rPr lang="zh-CN" altLang="en-US" sz="1300" smtClean="0">
                <a:latin typeface="Calibri"/>
                <a:ea typeface="黑体" pitchFamily="2" charset="-122"/>
              </a:rPr>
              <a:t>，将多个物理适配器端口整合为一个 </a:t>
            </a:r>
            <a:r>
              <a:rPr lang="en-US" altLang="zh-CN" sz="1300" smtClean="0">
                <a:latin typeface="Calibri"/>
                <a:ea typeface="黑体" pitchFamily="2" charset="-122"/>
              </a:rPr>
              <a:t>10GbE </a:t>
            </a:r>
            <a:r>
              <a:rPr lang="zh-CN" altLang="en-US" sz="1300" smtClean="0">
                <a:latin typeface="Calibri"/>
                <a:ea typeface="黑体" pitchFamily="2" charset="-122"/>
              </a:rPr>
              <a:t>接口并具有更好的带宽效率。这还使客户现在可以具有针对服务器的网络可视性。</a:t>
            </a:r>
          </a:p>
          <a:p>
            <a:pPr defTabSz="980054"/>
            <a:endParaRPr lang="zh-CN" altLang="en-US" sz="1300" smtClean="0">
              <a:ea typeface="黑体" pitchFamily="2" charset="-122"/>
            </a:endParaRPr>
          </a:p>
          <a:p>
            <a:pPr defTabSz="980054"/>
            <a:r>
              <a:rPr lang="en-US" altLang="zh-CN" sz="1300" smtClean="0">
                <a:latin typeface="Calibri"/>
                <a:ea typeface="黑体" pitchFamily="2" charset="-122"/>
              </a:rPr>
              <a:t>VM-FEX </a:t>
            </a:r>
            <a:r>
              <a:rPr lang="zh-CN" altLang="en-US" sz="1300" smtClean="0">
                <a:latin typeface="Calibri"/>
                <a:ea typeface="黑体" pitchFamily="2" charset="-122"/>
              </a:rPr>
              <a:t>会以类似方法将服务器适配器端口分区为多个虚拟端口，从而将每个虚拟端口分配给各个虚拟机。这不仅使客户现在可以具有针对服务器的网络可视性，还可以具有针对虚拟机级别的网络可视性。这样可进一步整合虚拟和物理网络，并且还可向各个虚拟机提供专用 </a:t>
            </a:r>
            <a:r>
              <a:rPr lang="en-US" altLang="zh-CN" sz="1300" smtClean="0">
                <a:latin typeface="Calibri"/>
                <a:ea typeface="黑体" pitchFamily="2" charset="-122"/>
              </a:rPr>
              <a:t>I/O</a:t>
            </a:r>
            <a:r>
              <a:rPr lang="zh-CN" altLang="en-US" sz="1300" smtClean="0">
                <a:latin typeface="Calibri"/>
                <a:ea typeface="黑体" pitchFamily="2" charset="-122"/>
              </a:rPr>
              <a:t>，从而提供某种程度的数据隔离并提高性能。</a:t>
            </a:r>
          </a:p>
          <a:p>
            <a:pPr defTabSz="980054"/>
            <a:endParaRPr lang="zh-CN" altLang="en-US" smtClean="0">
              <a:ea typeface="黑体" pitchFamily="2" charset="-122"/>
            </a:endParaRPr>
          </a:p>
          <a:p>
            <a:pPr defTabSz="980054"/>
            <a:endParaRPr lang="zh-CN" altLang="en-US" smtClean="0">
              <a:ea typeface="黑体" pitchFamily="2" charset="-122"/>
            </a:endParaRPr>
          </a:p>
          <a:p>
            <a:pPr defTabSz="980054"/>
            <a:endParaRPr lang="zh-CN" altLang="en-US">
              <a:ea typeface="黑体" pitchFamily="2" charset="-122"/>
            </a:endParaRPr>
          </a:p>
        </p:txBody>
      </p:sp>
      <p:sp>
        <p:nvSpPr>
          <p:cNvPr id="4" name="Slide Number Placeholder 3"/>
          <p:cNvSpPr>
            <a:spLocks noGrp="1"/>
          </p:cNvSpPr>
          <p:nvPr>
            <p:ph type="sldNum" sz="quarter" idx="10"/>
          </p:nvPr>
        </p:nvSpPr>
        <p:spPr/>
        <p:txBody>
          <a:bodyPr/>
          <a:lstStyle/>
          <a:p>
            <a:pPr defTabSz="980054"/>
            <a:fld id="{7E4091D3-6124-4CB7-A2F8-80CA54E99724}" type="slidenum">
              <a:rPr lang="en-US">
                <a:latin typeface="Calibri"/>
                <a:ea typeface="黑体" pitchFamily="2" charset="-122"/>
              </a:rPr>
              <a:pPr defTabSz="980054"/>
              <a:t>22</a:t>
            </a:fld>
            <a:endParaRPr lang="en-US" dirty="0">
              <a:ea typeface="黑体" pitchFamily="2" charset="-122"/>
            </a:endParaRPr>
          </a:p>
        </p:txBody>
      </p:sp>
    </p:spTree>
    <p:extLst>
      <p:ext uri="{BB962C8B-B14F-4D97-AF65-F5344CB8AC3E}">
        <p14:creationId xmlns="" xmlns:p14="http://schemas.microsoft.com/office/powerpoint/2010/main" val="590288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1"/>
          <p:cNvSpPr>
            <a:spLocks noGrp="1" noChangeArrowheads="1"/>
          </p:cNvSpPr>
          <p:nvPr>
            <p:ph type="sldNum" sz="quarter" idx="5"/>
          </p:nvPr>
        </p:nvSpPr>
        <p:spPr bwMode="auto">
          <a:xfrm>
            <a:off x="6590367" y="9837341"/>
            <a:ext cx="402637" cy="306268"/>
          </a:xfrm>
          <a:noFill/>
          <a:ln>
            <a:miter lim="800000"/>
            <a:headEnd/>
            <a:tailEnd/>
          </a:ln>
        </p:spPr>
        <p:txBody>
          <a:bodyPr/>
          <a:lstStyle/>
          <a:p>
            <a:pPr defTabSz="488361"/>
            <a:fld id="{459F2DA9-D71E-4206-8BF2-2B2385AF6391}" type="slidenum">
              <a:rPr lang="en-US">
                <a:solidFill>
                  <a:srgbClr val="000000"/>
                </a:solidFill>
                <a:latin typeface="Calibri"/>
                <a:ea typeface="黑体" pitchFamily="2" charset="-122"/>
              </a:rPr>
              <a:pPr defTabSz="488361"/>
              <a:t>23</a:t>
            </a:fld>
            <a:endParaRPr lang="en-US" dirty="0">
              <a:solidFill>
                <a:srgbClr val="000000"/>
              </a:solidFill>
              <a:latin typeface="Calibri"/>
              <a:ea typeface="黑体" pitchFamily="2" charset="-122"/>
            </a:endParaRPr>
          </a:p>
        </p:txBody>
      </p:sp>
      <p:sp>
        <p:nvSpPr>
          <p:cNvPr id="89091" name="Rectangle 7"/>
          <p:cNvSpPr txBox="1">
            <a:spLocks noGrp="1" noChangeArrowheads="1"/>
          </p:cNvSpPr>
          <p:nvPr/>
        </p:nvSpPr>
        <p:spPr bwMode="auto">
          <a:xfrm>
            <a:off x="4019935" y="9720083"/>
            <a:ext cx="3077760" cy="512781"/>
          </a:xfrm>
          <a:prstGeom prst="rect">
            <a:avLst/>
          </a:prstGeom>
          <a:noFill/>
          <a:ln w="9525">
            <a:noFill/>
            <a:miter lim="800000"/>
            <a:headEnd/>
            <a:tailEnd/>
          </a:ln>
        </p:spPr>
        <p:txBody>
          <a:bodyPr lIns="99686" tIns="49844" rIns="99686" bIns="49844" anchor="b"/>
          <a:lstStyle/>
          <a:p>
            <a:pPr algn="r" defTabSz="993676"/>
            <a:fld id="{C429BEA3-D77A-49CF-8278-6DF9CE8680C8}" type="slidenum">
              <a:rPr lang="en-US" sz="1300">
                <a:solidFill>
                  <a:srgbClr val="000000"/>
                </a:solidFill>
                <a:latin typeface="Calibri"/>
                <a:ea typeface="黑体" pitchFamily="2" charset="-122"/>
              </a:rPr>
              <a:pPr algn="r" defTabSz="993676"/>
              <a:t>23</a:t>
            </a:fld>
            <a:endParaRPr lang="en-US" sz="1300" dirty="0">
              <a:solidFill>
                <a:srgbClr val="000000"/>
              </a:solidFill>
              <a:latin typeface="Calibri" pitchFamily="34" charset="0"/>
              <a:ea typeface="黑体" pitchFamily="2" charset="-122"/>
            </a:endParaRPr>
          </a:p>
        </p:txBody>
      </p:sp>
      <p:sp>
        <p:nvSpPr>
          <p:cNvPr id="89092" name="Rectangle 2"/>
          <p:cNvSpPr>
            <a:spLocks noGrp="1" noRot="1" noChangeAspect="1" noChangeArrowheads="1" noTextEdit="1"/>
          </p:cNvSpPr>
          <p:nvPr>
            <p:ph type="sldImg"/>
          </p:nvPr>
        </p:nvSpPr>
        <p:spPr bwMode="auto">
          <a:xfrm>
            <a:off x="993775" y="769938"/>
            <a:ext cx="5113338" cy="3835400"/>
          </a:xfrm>
          <a:noFill/>
          <a:ln>
            <a:solidFill>
              <a:srgbClr val="000000"/>
            </a:solidFill>
            <a:miter lim="800000"/>
            <a:headEnd/>
            <a:tailEnd/>
          </a:ln>
        </p:spPr>
      </p:sp>
      <p:sp>
        <p:nvSpPr>
          <p:cNvPr id="89093" name="Rectangle 3"/>
          <p:cNvSpPr>
            <a:spLocks noGrp="1" noChangeArrowheads="1"/>
          </p:cNvSpPr>
          <p:nvPr>
            <p:ph type="body" idx="1"/>
          </p:nvPr>
        </p:nvSpPr>
        <p:spPr bwMode="auto">
          <a:xfrm>
            <a:off x="520940" y="4861794"/>
            <a:ext cx="6191842" cy="4909845"/>
          </a:xfrm>
          <a:noFill/>
        </p:spPr>
        <p:txBody>
          <a:bodyPr wrap="square" lIns="97802" tIns="48901" rIns="97802" bIns="48901" numCol="1" anchor="t" anchorCtr="0" compatLnSpc="1">
            <a:prstTxWarp prst="textNoShape">
              <a:avLst/>
            </a:prstTxWarp>
          </a:bodyPr>
          <a:lstStyle/>
          <a:p>
            <a:pPr defTabSz="980054"/>
            <a:r>
              <a:rPr lang="zh-CN" altLang="en-US" sz="1300" smtClean="0">
                <a:latin typeface="Calibri"/>
                <a:ea typeface="黑体" pitchFamily="2" charset="-122"/>
              </a:rPr>
              <a:t>随着客户推动业务及其底层技术的限制，需要高度灵活且高效的数据中心，一个支持可扩展第 </a:t>
            </a:r>
            <a:r>
              <a:rPr lang="en-US" altLang="zh-CN" sz="1300" smtClean="0">
                <a:latin typeface="Calibri"/>
                <a:ea typeface="黑体" pitchFamily="2" charset="-122"/>
              </a:rPr>
              <a:t>2 </a:t>
            </a:r>
            <a:r>
              <a:rPr lang="zh-CN" altLang="en-US" sz="1300" smtClean="0">
                <a:latin typeface="Calibri"/>
                <a:ea typeface="黑体" pitchFamily="2" charset="-122"/>
              </a:rPr>
              <a:t>层网络以实现虚拟化、资源池、工作负荷移动性和高性能计算（或称为 </a:t>
            </a:r>
            <a:r>
              <a:rPr lang="en-US" altLang="zh-CN" sz="1300" smtClean="0">
                <a:latin typeface="Calibri"/>
                <a:ea typeface="黑体" pitchFamily="2" charset="-122"/>
              </a:rPr>
              <a:t>HPC</a:t>
            </a:r>
            <a:r>
              <a:rPr lang="zh-CN" altLang="en-US" sz="1300" smtClean="0">
                <a:latin typeface="Calibri"/>
                <a:ea typeface="黑体" pitchFamily="2" charset="-122"/>
              </a:rPr>
              <a:t>）的数据中心。</a:t>
            </a:r>
          </a:p>
          <a:p>
            <a:pPr defTabSz="980054"/>
            <a:r>
              <a:rPr lang="zh-CN" altLang="en-US" sz="1300" smtClean="0">
                <a:latin typeface="Calibri"/>
                <a:ea typeface="黑体" pitchFamily="2" charset="-122"/>
              </a:rPr>
              <a:t> </a:t>
            </a:r>
          </a:p>
          <a:p>
            <a:pPr defTabSz="980054"/>
            <a:r>
              <a:rPr lang="zh-CN" altLang="en-US" sz="1300" smtClean="0">
                <a:latin typeface="Calibri"/>
                <a:ea typeface="黑体" pitchFamily="2" charset="-122"/>
              </a:rPr>
              <a:t>当前，部署第 </a:t>
            </a:r>
            <a:r>
              <a:rPr lang="en-US" altLang="zh-CN" sz="1300" smtClean="0">
                <a:latin typeface="Calibri"/>
                <a:ea typeface="黑体" pitchFamily="2" charset="-122"/>
              </a:rPr>
              <a:t>2 </a:t>
            </a:r>
            <a:r>
              <a:rPr lang="zh-CN" altLang="en-US" sz="1300" smtClean="0">
                <a:latin typeface="Calibri"/>
                <a:ea typeface="黑体" pitchFamily="2" charset="-122"/>
              </a:rPr>
              <a:t>层域受制于生成树限制，这些限制会阻止链路以避免网络环路。这种阻止会限制扩展能力，形成带宽限制，并可能会在涉及到故障链路时导致应用中断。</a:t>
            </a:r>
          </a:p>
          <a:p>
            <a:pPr defTabSz="980054"/>
            <a:r>
              <a:rPr lang="zh-CN" altLang="en-US" sz="1300" smtClean="0">
                <a:latin typeface="Calibri"/>
                <a:ea typeface="黑体" pitchFamily="2" charset="-122"/>
              </a:rPr>
              <a:t> </a:t>
            </a:r>
          </a:p>
          <a:p>
            <a:pPr defTabSz="980054"/>
            <a:r>
              <a:rPr lang="en-US" altLang="zh-CN" sz="1300" smtClean="0">
                <a:latin typeface="Calibri"/>
                <a:ea typeface="黑体" pitchFamily="2" charset="-122"/>
              </a:rPr>
              <a:t>Cisco FabricPath </a:t>
            </a:r>
            <a:r>
              <a:rPr lang="zh-CN" altLang="en-US" sz="1300" smtClean="0">
                <a:latin typeface="Calibri"/>
                <a:ea typeface="黑体" pitchFamily="2" charset="-122"/>
              </a:rPr>
              <a:t>可解决生成树的扩展限制，并帮助实现下一代可扩展的动态数据中心。</a:t>
            </a:r>
          </a:p>
          <a:p>
            <a:pPr defTabSz="980054"/>
            <a:r>
              <a:rPr lang="zh-CN" altLang="en-US" sz="1300" smtClean="0">
                <a:latin typeface="Calibri"/>
                <a:ea typeface="黑体" pitchFamily="2" charset="-122"/>
              </a:rPr>
              <a:t> </a:t>
            </a:r>
          </a:p>
          <a:p>
            <a:pPr defTabSz="980054"/>
            <a:r>
              <a:rPr lang="en-US" altLang="zh-CN" sz="1300" smtClean="0">
                <a:latin typeface="Calibri"/>
                <a:ea typeface="黑体" pitchFamily="2" charset="-122"/>
              </a:rPr>
              <a:t>Cisco FabricPath </a:t>
            </a:r>
            <a:r>
              <a:rPr lang="zh-CN" altLang="en-US" sz="1300" smtClean="0">
                <a:latin typeface="Calibri"/>
                <a:ea typeface="黑体" pitchFamily="2" charset="-122"/>
              </a:rPr>
              <a:t>将第 </a:t>
            </a:r>
            <a:r>
              <a:rPr lang="en-US" altLang="zh-CN" sz="1300" smtClean="0">
                <a:latin typeface="Calibri"/>
                <a:ea typeface="黑体" pitchFamily="2" charset="-122"/>
              </a:rPr>
              <a:t>2 </a:t>
            </a:r>
            <a:r>
              <a:rPr lang="zh-CN" altLang="en-US" sz="1300" smtClean="0">
                <a:latin typeface="Calibri"/>
                <a:ea typeface="黑体" pitchFamily="2" charset="-122"/>
              </a:rPr>
              <a:t>层以太网的简便性与第 </a:t>
            </a:r>
            <a:r>
              <a:rPr lang="en-US" altLang="zh-CN" sz="1300" smtClean="0">
                <a:latin typeface="Calibri"/>
                <a:ea typeface="黑体" pitchFamily="2" charset="-122"/>
              </a:rPr>
              <a:t>3 </a:t>
            </a:r>
            <a:r>
              <a:rPr lang="zh-CN" altLang="en-US" sz="1300" smtClean="0">
                <a:latin typeface="Calibri"/>
                <a:ea typeface="黑体" pitchFamily="2" charset="-122"/>
              </a:rPr>
              <a:t>层路由的扩展能力和恢复力相结合。通过它可无需使用生成树，从而允许您构建具有活跃和转发链路的可高度扩展的第 </a:t>
            </a:r>
            <a:r>
              <a:rPr lang="en-US" altLang="zh-CN" sz="1300" smtClean="0">
                <a:latin typeface="Calibri"/>
                <a:ea typeface="黑体" pitchFamily="2" charset="-122"/>
              </a:rPr>
              <a:t>2 </a:t>
            </a:r>
            <a:r>
              <a:rPr lang="zh-CN" altLang="en-US" sz="1300" smtClean="0">
                <a:latin typeface="Calibri"/>
                <a:ea typeface="黑体" pitchFamily="2" charset="-122"/>
              </a:rPr>
              <a:t>层以太网网络。</a:t>
            </a:r>
          </a:p>
          <a:p>
            <a:pPr defTabSz="980054"/>
            <a:r>
              <a:rPr lang="zh-CN" altLang="en-US" sz="1300" smtClean="0">
                <a:latin typeface="Calibri"/>
                <a:ea typeface="黑体" pitchFamily="2" charset="-122"/>
              </a:rPr>
              <a:t> </a:t>
            </a:r>
          </a:p>
          <a:p>
            <a:pPr defTabSz="980054"/>
            <a:r>
              <a:rPr lang="zh-CN" altLang="en-US" sz="1300" smtClean="0">
                <a:latin typeface="Calibri"/>
                <a:ea typeface="黑体" pitchFamily="2" charset="-122"/>
              </a:rPr>
              <a:t>借助 </a:t>
            </a:r>
            <a:r>
              <a:rPr lang="en-US" altLang="zh-CN" sz="1300" smtClean="0">
                <a:latin typeface="Calibri"/>
                <a:ea typeface="黑体" pitchFamily="2" charset="-122"/>
              </a:rPr>
              <a:t>FabricPath</a:t>
            </a:r>
            <a:r>
              <a:rPr lang="zh-CN" altLang="en-US" sz="1300" smtClean="0">
                <a:latin typeface="Calibri"/>
                <a:ea typeface="黑体" pitchFamily="2" charset="-122"/>
              </a:rPr>
              <a:t>，流量可分布于所有可用路径，从而显著提高了带宽。如果链路或交换机出现故障，这种多路径功能可自动通过剩余链路转发数据包，使网络极少中断或完全不中断。</a:t>
            </a:r>
          </a:p>
          <a:p>
            <a:pPr marL="180330" indent="-180330" defTabSz="980054">
              <a:lnSpc>
                <a:spcPct val="95000"/>
              </a:lnSpc>
              <a:spcBef>
                <a:spcPts val="322"/>
              </a:spcBef>
              <a:spcAft>
                <a:spcPts val="322"/>
              </a:spcAft>
              <a:buClr>
                <a:schemeClr val="tx1"/>
              </a:buClr>
              <a:buSzPct val="90000"/>
              <a:buFont typeface="Arial"/>
              <a:buChar char="•"/>
            </a:pPr>
            <a:endParaRPr lang="zh-CN" altLang="en-US" sz="1100" smtClean="0">
              <a:solidFill>
                <a:srgbClr val="435153"/>
              </a:solidFill>
              <a:ea typeface="黑体" pitchFamily="2" charset="-122"/>
              <a:sym typeface="Arial" charset="0"/>
            </a:endParaRPr>
          </a:p>
          <a:p>
            <a:pPr marL="180330" indent="-180330" defTabSz="980054">
              <a:lnSpc>
                <a:spcPct val="95000"/>
              </a:lnSpc>
              <a:spcBef>
                <a:spcPts val="322"/>
              </a:spcBef>
              <a:spcAft>
                <a:spcPts val="322"/>
              </a:spcAft>
            </a:pPr>
            <a:r>
              <a:rPr lang="en-US" altLang="zh-CN" sz="1100" smtClean="0">
                <a:solidFill>
                  <a:srgbClr val="435153"/>
                </a:solidFill>
                <a:latin typeface="Calibri"/>
                <a:ea typeface="黑体" pitchFamily="2" charset="-122"/>
              </a:rPr>
              <a:t>FabricPath </a:t>
            </a:r>
            <a:r>
              <a:rPr lang="zh-CN" altLang="en-US" sz="1100" smtClean="0">
                <a:solidFill>
                  <a:srgbClr val="435153"/>
                </a:solidFill>
                <a:latin typeface="Calibri"/>
                <a:ea typeface="黑体" pitchFamily="2" charset="-122"/>
              </a:rPr>
              <a:t>具有以下优点： </a:t>
            </a:r>
          </a:p>
          <a:p>
            <a:pPr marL="180330" indent="-180330" defTabSz="980054">
              <a:lnSpc>
                <a:spcPct val="95000"/>
              </a:lnSpc>
              <a:spcBef>
                <a:spcPts val="322"/>
              </a:spcBef>
              <a:spcAft>
                <a:spcPts val="322"/>
              </a:spcAft>
              <a:buClr>
                <a:schemeClr val="tx1"/>
              </a:buClr>
              <a:buSzPct val="90000"/>
              <a:buFont typeface="Arial"/>
              <a:buChar char="•"/>
            </a:pPr>
            <a:r>
              <a:rPr lang="zh-CN" altLang="en-US" sz="1100" smtClean="0">
                <a:solidFill>
                  <a:srgbClr val="435153"/>
                </a:solidFill>
                <a:latin typeface="Calibri"/>
                <a:ea typeface="黑体" pitchFamily="2" charset="-122"/>
              </a:rPr>
              <a:t>数据中心中无需使用 </a:t>
            </a:r>
            <a:r>
              <a:rPr lang="en-US" altLang="zh-CN" sz="1100" smtClean="0">
                <a:solidFill>
                  <a:srgbClr val="435153"/>
                </a:solidFill>
                <a:latin typeface="Calibri"/>
                <a:ea typeface="黑体" pitchFamily="2" charset="-122"/>
              </a:rPr>
              <a:t>STP</a:t>
            </a:r>
            <a:r>
              <a:rPr lang="zh-CN" altLang="en-US" sz="1100" smtClean="0">
                <a:solidFill>
                  <a:srgbClr val="435153"/>
                </a:solidFill>
                <a:latin typeface="Calibri"/>
                <a:ea typeface="黑体" pitchFamily="2" charset="-122"/>
              </a:rPr>
              <a:t>。</a:t>
            </a:r>
          </a:p>
          <a:p>
            <a:pPr marL="180330" indent="-180330" defTabSz="980054">
              <a:lnSpc>
                <a:spcPct val="95000"/>
              </a:lnSpc>
              <a:spcBef>
                <a:spcPts val="322"/>
              </a:spcBef>
              <a:spcAft>
                <a:spcPts val="322"/>
              </a:spcAft>
              <a:buClr>
                <a:schemeClr val="tx1"/>
              </a:buClr>
              <a:buSzPct val="90000"/>
              <a:buFont typeface="Arial"/>
              <a:buChar char="•"/>
            </a:pPr>
            <a:r>
              <a:rPr lang="zh-CN" altLang="en-US" sz="1100" smtClean="0">
                <a:solidFill>
                  <a:srgbClr val="435153"/>
                </a:solidFill>
                <a:latin typeface="Calibri"/>
                <a:ea typeface="黑体" pitchFamily="2" charset="-122"/>
              </a:rPr>
              <a:t>可高度扩展的第 </a:t>
            </a:r>
            <a:r>
              <a:rPr lang="en-US" altLang="zh-CN" sz="1100" smtClean="0">
                <a:solidFill>
                  <a:srgbClr val="435153"/>
                </a:solidFill>
                <a:latin typeface="Calibri"/>
                <a:ea typeface="黑体" pitchFamily="2" charset="-122"/>
              </a:rPr>
              <a:t>2 </a:t>
            </a:r>
            <a:r>
              <a:rPr lang="zh-CN" altLang="en-US" sz="1100" smtClean="0">
                <a:solidFill>
                  <a:srgbClr val="435153"/>
                </a:solidFill>
                <a:latin typeface="Calibri"/>
                <a:ea typeface="黑体" pitchFamily="2" charset="-122"/>
              </a:rPr>
              <a:t>层等价多路径 </a:t>
            </a:r>
          </a:p>
          <a:p>
            <a:pPr marL="180330" indent="-180330" defTabSz="980054">
              <a:lnSpc>
                <a:spcPct val="95000"/>
              </a:lnSpc>
              <a:spcBef>
                <a:spcPts val="322"/>
              </a:spcBef>
              <a:spcAft>
                <a:spcPts val="322"/>
              </a:spcAft>
              <a:buClr>
                <a:schemeClr val="tx1"/>
              </a:buClr>
              <a:buSzPct val="90000"/>
              <a:buFont typeface="Arial"/>
              <a:buChar char="•"/>
            </a:pPr>
            <a:r>
              <a:rPr lang="zh-CN" altLang="en-US" sz="1100" smtClean="0">
                <a:solidFill>
                  <a:srgbClr val="435153"/>
                </a:solidFill>
                <a:latin typeface="Calibri"/>
                <a:ea typeface="黑体" pitchFamily="2" charset="-122"/>
              </a:rPr>
              <a:t>可与经典以太网设备进行无缝互操作</a:t>
            </a:r>
          </a:p>
          <a:p>
            <a:pPr marL="187190" indent="-187190" defTabSz="980054">
              <a:spcAft>
                <a:spcPts val="322"/>
              </a:spcAft>
              <a:buClr>
                <a:schemeClr val="tx1"/>
              </a:buClr>
              <a:buSzPct val="90000"/>
              <a:buFont typeface="Arial"/>
              <a:buChar char="•"/>
            </a:pPr>
            <a:r>
              <a:rPr lang="zh-CN" altLang="en-US" sz="1100" smtClean="0">
                <a:solidFill>
                  <a:srgbClr val="435153"/>
                </a:solidFill>
                <a:latin typeface="Calibri"/>
                <a:ea typeface="黑体" pitchFamily="2" charset="-122"/>
              </a:rPr>
              <a:t>在单个域中采用多达 </a:t>
            </a:r>
            <a:r>
              <a:rPr lang="en-US" altLang="zh-CN" sz="1100" smtClean="0">
                <a:solidFill>
                  <a:srgbClr val="435153"/>
                </a:solidFill>
                <a:latin typeface="Calibri"/>
                <a:ea typeface="黑体" pitchFamily="2" charset="-122"/>
              </a:rPr>
              <a:t>12,000 </a:t>
            </a:r>
            <a:r>
              <a:rPr lang="zh-CN" altLang="en-US" sz="1100" smtClean="0">
                <a:solidFill>
                  <a:srgbClr val="435153"/>
                </a:solidFill>
                <a:latin typeface="Calibri"/>
                <a:ea typeface="黑体" pitchFamily="2" charset="-122"/>
              </a:rPr>
              <a:t>多个 </a:t>
            </a:r>
            <a:r>
              <a:rPr lang="en-US" altLang="zh-CN" sz="1100" smtClean="0">
                <a:solidFill>
                  <a:srgbClr val="435153"/>
                </a:solidFill>
                <a:latin typeface="Calibri"/>
                <a:ea typeface="黑体" pitchFamily="2" charset="-122"/>
              </a:rPr>
              <a:t>10GE </a:t>
            </a:r>
            <a:r>
              <a:rPr lang="zh-CN" altLang="en-US" sz="1100" smtClean="0">
                <a:solidFill>
                  <a:srgbClr val="435153"/>
                </a:solidFill>
                <a:latin typeface="Calibri"/>
                <a:ea typeface="黑体" pitchFamily="2" charset="-122"/>
              </a:rPr>
              <a:t>服务器的可扩展网络设计</a:t>
            </a:r>
          </a:p>
          <a:p>
            <a:pPr marL="187190" indent="-187190" defTabSz="980054">
              <a:spcAft>
                <a:spcPts val="322"/>
              </a:spcAft>
              <a:buClr>
                <a:schemeClr val="tx1"/>
              </a:buClr>
              <a:buSzPct val="90000"/>
              <a:buFont typeface="Arial"/>
              <a:buChar char="•"/>
            </a:pPr>
            <a:r>
              <a:rPr lang="zh-CN" altLang="en-US" sz="1100" smtClean="0">
                <a:solidFill>
                  <a:srgbClr val="435153"/>
                </a:solidFill>
                <a:latin typeface="Calibri"/>
                <a:ea typeface="黑体" pitchFamily="2" charset="-122"/>
              </a:rPr>
              <a:t>高带宽（多达 </a:t>
            </a:r>
            <a:r>
              <a:rPr lang="en-US" altLang="zh-CN" sz="1100" smtClean="0">
                <a:solidFill>
                  <a:srgbClr val="435153"/>
                </a:solidFill>
                <a:latin typeface="Calibri"/>
                <a:ea typeface="黑体" pitchFamily="2" charset="-122"/>
              </a:rPr>
              <a:t>16 </a:t>
            </a:r>
            <a:r>
              <a:rPr lang="zh-CN" altLang="en-US" sz="1100" smtClean="0">
                <a:solidFill>
                  <a:srgbClr val="435153"/>
                </a:solidFill>
                <a:latin typeface="Calibri"/>
                <a:ea typeface="黑体" pitchFamily="2" charset="-122"/>
              </a:rPr>
              <a:t>个活跃上行链路）</a:t>
            </a:r>
          </a:p>
          <a:p>
            <a:pPr marL="187190" indent="-187190" defTabSz="980054">
              <a:spcAft>
                <a:spcPts val="322"/>
              </a:spcAft>
              <a:buClr>
                <a:schemeClr val="tx1"/>
              </a:buClr>
              <a:buSzPct val="90000"/>
              <a:buFont typeface="Arial"/>
              <a:buChar char="•"/>
            </a:pPr>
            <a:r>
              <a:rPr lang="zh-CN" altLang="en-US" sz="1100" smtClean="0">
                <a:solidFill>
                  <a:srgbClr val="435153"/>
                </a:solidFill>
                <a:latin typeface="Calibri"/>
                <a:ea typeface="黑体" pitchFamily="2" charset="-122"/>
              </a:rPr>
              <a:t>围绕故障链路的快速融合</a:t>
            </a:r>
          </a:p>
          <a:p>
            <a:pPr marL="187190" indent="-187190" defTabSz="980054">
              <a:spcAft>
                <a:spcPts val="322"/>
              </a:spcAft>
              <a:buClr>
                <a:schemeClr val="tx1"/>
              </a:buClr>
              <a:buSzPct val="90000"/>
              <a:buFont typeface="Arial"/>
              <a:buChar char="•"/>
            </a:pPr>
            <a:r>
              <a:rPr lang="zh-CN" altLang="en-US" sz="1100" smtClean="0">
                <a:solidFill>
                  <a:srgbClr val="435153"/>
                </a:solidFill>
                <a:latin typeface="Calibri"/>
                <a:ea typeface="黑体" pitchFamily="2" charset="-122"/>
              </a:rPr>
              <a:t>提高了恢复力 </a:t>
            </a:r>
            <a:r>
              <a:rPr lang="en-US" altLang="zh-CN" sz="1100" smtClean="0">
                <a:solidFill>
                  <a:srgbClr val="435153"/>
                </a:solidFill>
                <a:latin typeface="Calibri"/>
                <a:ea typeface="黑体" pitchFamily="2" charset="-122"/>
              </a:rPr>
              <a:t>— </a:t>
            </a:r>
            <a:r>
              <a:rPr lang="zh-CN" altLang="en-US" sz="1100" smtClean="0">
                <a:solidFill>
                  <a:srgbClr val="435153"/>
                </a:solidFill>
                <a:latin typeface="Calibri"/>
                <a:ea typeface="黑体" pitchFamily="2" charset="-122"/>
              </a:rPr>
              <a:t>无生成树</a:t>
            </a:r>
          </a:p>
          <a:p>
            <a:pPr defTabSz="980054">
              <a:spcBef>
                <a:spcPct val="0"/>
              </a:spcBef>
            </a:pPr>
            <a:endParaRPr lang="zh-CN" altLang="en-US">
              <a:ea typeface="黑体"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1"/>
          <p:cNvSpPr>
            <a:spLocks noGrp="1" noChangeArrowheads="1"/>
          </p:cNvSpPr>
          <p:nvPr>
            <p:ph type="sldNum" sz="quarter" idx="5"/>
          </p:nvPr>
        </p:nvSpPr>
        <p:spPr bwMode="auto">
          <a:xfrm>
            <a:off x="6590367" y="9837341"/>
            <a:ext cx="402637" cy="306268"/>
          </a:xfrm>
          <a:noFill/>
          <a:ln>
            <a:miter lim="800000"/>
            <a:headEnd/>
            <a:tailEnd/>
          </a:ln>
        </p:spPr>
        <p:txBody>
          <a:bodyPr/>
          <a:lstStyle/>
          <a:p>
            <a:pPr defTabSz="488361"/>
            <a:fld id="{459F2DA9-D71E-4206-8BF2-2B2385AF6391}" type="slidenum">
              <a:rPr lang="en-US">
                <a:solidFill>
                  <a:srgbClr val="000000"/>
                </a:solidFill>
                <a:latin typeface="Calibri"/>
                <a:ea typeface="黑体" pitchFamily="2" charset="-122"/>
              </a:rPr>
              <a:pPr defTabSz="488361"/>
              <a:t>24</a:t>
            </a:fld>
            <a:endParaRPr lang="en-US" dirty="0">
              <a:solidFill>
                <a:srgbClr val="000000"/>
              </a:solidFill>
              <a:ea typeface="黑体" pitchFamily="2" charset="-122"/>
            </a:endParaRPr>
          </a:p>
        </p:txBody>
      </p:sp>
      <p:sp>
        <p:nvSpPr>
          <p:cNvPr id="89091" name="Rectangle 7"/>
          <p:cNvSpPr txBox="1">
            <a:spLocks noGrp="1" noChangeArrowheads="1"/>
          </p:cNvSpPr>
          <p:nvPr/>
        </p:nvSpPr>
        <p:spPr bwMode="auto">
          <a:xfrm>
            <a:off x="4019935" y="9720083"/>
            <a:ext cx="3077760" cy="512781"/>
          </a:xfrm>
          <a:prstGeom prst="rect">
            <a:avLst/>
          </a:prstGeom>
          <a:noFill/>
          <a:ln w="9525">
            <a:noFill/>
            <a:miter lim="800000"/>
            <a:headEnd/>
            <a:tailEnd/>
          </a:ln>
        </p:spPr>
        <p:txBody>
          <a:bodyPr lIns="99686" tIns="49844" rIns="99686" bIns="49844" anchor="b"/>
          <a:lstStyle/>
          <a:p>
            <a:pPr algn="r" defTabSz="993676"/>
            <a:fld id="{C429BEA3-D77A-49CF-8278-6DF9CE8680C8}" type="slidenum">
              <a:rPr lang="en-US" sz="1300">
                <a:solidFill>
                  <a:srgbClr val="000000"/>
                </a:solidFill>
                <a:latin typeface="Calibri"/>
                <a:ea typeface="黑体" pitchFamily="2" charset="-122"/>
              </a:rPr>
              <a:pPr algn="r" defTabSz="993676"/>
              <a:t>24</a:t>
            </a:fld>
            <a:endParaRPr lang="en-US" sz="1300" dirty="0">
              <a:solidFill>
                <a:srgbClr val="000000"/>
              </a:solidFill>
              <a:latin typeface="Calibri" pitchFamily="34" charset="0"/>
              <a:ea typeface="黑体" pitchFamily="2" charset="-122"/>
            </a:endParaRPr>
          </a:p>
        </p:txBody>
      </p:sp>
      <p:sp>
        <p:nvSpPr>
          <p:cNvPr id="89092" name="Rectangle 2"/>
          <p:cNvSpPr>
            <a:spLocks noGrp="1" noRot="1" noChangeAspect="1" noChangeArrowheads="1" noTextEdit="1"/>
          </p:cNvSpPr>
          <p:nvPr>
            <p:ph type="sldImg"/>
          </p:nvPr>
        </p:nvSpPr>
        <p:spPr bwMode="auto">
          <a:xfrm>
            <a:off x="993775" y="769938"/>
            <a:ext cx="5113338" cy="3835400"/>
          </a:xfrm>
          <a:noFill/>
          <a:ln>
            <a:solidFill>
              <a:srgbClr val="000000"/>
            </a:solidFill>
            <a:miter lim="800000"/>
            <a:headEnd/>
            <a:tailEnd/>
          </a:ln>
        </p:spPr>
      </p:sp>
      <p:sp>
        <p:nvSpPr>
          <p:cNvPr id="89093" name="Rectangle 3"/>
          <p:cNvSpPr>
            <a:spLocks noGrp="1" noChangeArrowheads="1"/>
          </p:cNvSpPr>
          <p:nvPr>
            <p:ph type="body" idx="1"/>
          </p:nvPr>
        </p:nvSpPr>
        <p:spPr bwMode="auto">
          <a:xfrm>
            <a:off x="710254" y="4861794"/>
            <a:ext cx="5678796" cy="4604527"/>
          </a:xfrm>
          <a:noFill/>
        </p:spPr>
        <p:txBody>
          <a:bodyPr wrap="square" lIns="97802" tIns="48901" rIns="97802" bIns="48901" numCol="1" anchor="t" anchorCtr="0" compatLnSpc="1">
            <a:prstTxWarp prst="textNoShape">
              <a:avLst/>
            </a:prstTxWarp>
          </a:bodyPr>
          <a:lstStyle/>
          <a:p>
            <a:pPr defTabSz="980054">
              <a:spcBef>
                <a:spcPct val="0"/>
              </a:spcBef>
            </a:pPr>
            <a:r>
              <a:rPr lang="en-US" altLang="zh-CN" sz="1300" smtClean="0">
                <a:latin typeface="Calibri"/>
                <a:ea typeface="黑体" pitchFamily="2" charset="-122"/>
              </a:rPr>
              <a:t>Nexus 1000V </a:t>
            </a:r>
            <a:r>
              <a:rPr lang="zh-CN" altLang="en-US" sz="1300" smtClean="0">
                <a:latin typeface="Calibri"/>
                <a:ea typeface="黑体" pitchFamily="2" charset="-122"/>
              </a:rPr>
              <a:t>虚拟交换机将网络技术应用于虚拟机。</a:t>
            </a:r>
            <a:r>
              <a:rPr lang="en-US" altLang="zh-CN" sz="1300" smtClean="0">
                <a:latin typeface="Calibri"/>
                <a:ea typeface="黑体" pitchFamily="2" charset="-122"/>
              </a:rPr>
              <a:t>Nexus 1000V </a:t>
            </a:r>
            <a:r>
              <a:rPr lang="zh-CN" altLang="en-US" sz="1300" smtClean="0">
                <a:latin typeface="Calibri"/>
                <a:ea typeface="黑体" pitchFamily="2" charset="-122"/>
              </a:rPr>
              <a:t>在应用服务器中的虚拟机监控程序内运行，是由网络管理员（而不是由服务器管理器）负责管理。这是基于 </a:t>
            </a:r>
            <a:r>
              <a:rPr lang="en-US" altLang="zh-CN" sz="1300" smtClean="0">
                <a:latin typeface="Calibri"/>
                <a:ea typeface="黑体" pitchFamily="2" charset="-122"/>
              </a:rPr>
              <a:t>NX-OS </a:t>
            </a:r>
            <a:r>
              <a:rPr lang="zh-CN" altLang="en-US" sz="1300" smtClean="0">
                <a:latin typeface="Calibri"/>
                <a:ea typeface="黑体" pitchFamily="2" charset="-122"/>
              </a:rPr>
              <a:t>的交换机，其功能和管理与物理 </a:t>
            </a:r>
            <a:r>
              <a:rPr lang="en-US" altLang="zh-CN" sz="1300" smtClean="0">
                <a:latin typeface="Calibri"/>
                <a:ea typeface="黑体" pitchFamily="2" charset="-122"/>
              </a:rPr>
              <a:t>Nexus </a:t>
            </a:r>
            <a:r>
              <a:rPr lang="zh-CN" altLang="en-US" sz="1300" smtClean="0">
                <a:latin typeface="Calibri"/>
                <a:ea typeface="黑体" pitchFamily="2" charset="-122"/>
              </a:rPr>
              <a:t>交换机一致。它实现了一个真实的控制或管理面板（虚拟监控模块 </a:t>
            </a:r>
            <a:r>
              <a:rPr lang="en-US" altLang="zh-CN" sz="1300" smtClean="0">
                <a:latin typeface="Calibri"/>
                <a:ea typeface="黑体" pitchFamily="2" charset="-122"/>
              </a:rPr>
              <a:t>(VSM)</a:t>
            </a:r>
            <a:r>
              <a:rPr lang="zh-CN" altLang="en-US" sz="1300" smtClean="0">
                <a:latin typeface="Calibri"/>
                <a:ea typeface="黑体" pitchFamily="2" charset="-122"/>
              </a:rPr>
              <a:t>）的功能，可以在单独虚拟机或专用 </a:t>
            </a:r>
            <a:r>
              <a:rPr lang="en-US" altLang="zh-CN" sz="1300" smtClean="0">
                <a:latin typeface="Calibri"/>
                <a:ea typeface="黑体" pitchFamily="2" charset="-122"/>
              </a:rPr>
              <a:t>Nexus 1010 </a:t>
            </a:r>
            <a:r>
              <a:rPr lang="zh-CN" altLang="en-US" sz="1300" smtClean="0">
                <a:latin typeface="Calibri"/>
                <a:ea typeface="黑体" pitchFamily="2" charset="-122"/>
              </a:rPr>
              <a:t>服务设备中运行以对应用服务器进行减负。与其他虚拟交换机不同，</a:t>
            </a:r>
            <a:r>
              <a:rPr lang="en-US" altLang="zh-CN" sz="1300" smtClean="0">
                <a:latin typeface="Calibri"/>
                <a:ea typeface="黑体" pitchFamily="2" charset="-122"/>
              </a:rPr>
              <a:t>VSM </a:t>
            </a:r>
            <a:r>
              <a:rPr lang="zh-CN" altLang="en-US" sz="1300" smtClean="0">
                <a:latin typeface="Calibri"/>
                <a:ea typeface="黑体" pitchFamily="2" charset="-122"/>
              </a:rPr>
              <a:t>提供功能丰富的交换机功能和网络策略实施及扩展能力。</a:t>
            </a:r>
          </a:p>
          <a:p>
            <a:pPr defTabSz="980054">
              <a:spcBef>
                <a:spcPct val="0"/>
              </a:spcBef>
            </a:pPr>
            <a:endParaRPr lang="zh-CN" altLang="en-US" sz="1300" smtClean="0">
              <a:ea typeface="黑体" pitchFamily="2" charset="-122"/>
            </a:endParaRPr>
          </a:p>
          <a:p>
            <a:pPr defTabSz="980054">
              <a:spcBef>
                <a:spcPct val="0"/>
              </a:spcBef>
            </a:pPr>
            <a:r>
              <a:rPr lang="zh-CN" altLang="en-US" sz="1300" smtClean="0">
                <a:latin typeface="Calibri"/>
                <a:ea typeface="黑体" pitchFamily="2" charset="-122"/>
              </a:rPr>
              <a:t>网络策略通过端口简档定义而来，这些简档是集中定义的，并根据所需策略应用于虚拟机。但是虚拟机由于负载均衡、维护、恢复等而需要移动。在虚拟机移动时，端口简档会随其一起移动到新位置，以实现无缝迁移。虚拟机策略移动性得以维持，连接状态可在迁移中维持，可通过清晰地描述职责分离为虚拟化管理员和网络管理员提供运营效率。</a:t>
            </a:r>
            <a:endParaRPr lang="zh-CN" altLang="en-US" sz="1300" smtClean="0">
              <a:ea typeface="黑体" pitchFamily="2" charset="-122"/>
            </a:endParaRPr>
          </a:p>
          <a:p>
            <a:pPr defTabSz="980054">
              <a:spcBef>
                <a:spcPct val="0"/>
              </a:spcBef>
            </a:pPr>
            <a:endParaRPr lang="zh-CN" altLang="en-US" sz="1300" smtClean="0">
              <a:ea typeface="黑体" pitchFamily="2" charset="-122"/>
            </a:endParaRPr>
          </a:p>
          <a:p>
            <a:pPr defTabSz="980054">
              <a:spcBef>
                <a:spcPct val="0"/>
              </a:spcBef>
            </a:pPr>
            <a:endParaRPr lang="zh-CN" altLang="en-US" sz="1300" smtClean="0">
              <a:ea typeface="黑体" pitchFamily="2" charset="-122"/>
            </a:endParaRPr>
          </a:p>
          <a:p>
            <a:pPr defTabSz="980054">
              <a:spcBef>
                <a:spcPct val="0"/>
              </a:spcBef>
            </a:pPr>
            <a:endParaRPr lang="zh-CN" altLang="en-US">
              <a:ea typeface="黑体"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1"/>
          <p:cNvSpPr>
            <a:spLocks noGrp="1" noChangeArrowheads="1"/>
          </p:cNvSpPr>
          <p:nvPr>
            <p:ph type="sldNum" sz="quarter" idx="5"/>
          </p:nvPr>
        </p:nvSpPr>
        <p:spPr bwMode="auto">
          <a:xfrm>
            <a:off x="6590367" y="9837341"/>
            <a:ext cx="402637" cy="306268"/>
          </a:xfrm>
          <a:noFill/>
          <a:ln>
            <a:miter lim="800000"/>
            <a:headEnd/>
            <a:tailEnd/>
          </a:ln>
        </p:spPr>
        <p:txBody>
          <a:bodyPr/>
          <a:lstStyle/>
          <a:p>
            <a:pPr defTabSz="488361"/>
            <a:fld id="{459F2DA9-D71E-4206-8BF2-2B2385AF6391}" type="slidenum">
              <a:rPr lang="en-US">
                <a:solidFill>
                  <a:srgbClr val="000000"/>
                </a:solidFill>
                <a:latin typeface="Calibri"/>
                <a:ea typeface="黑体" pitchFamily="2" charset="-122"/>
              </a:rPr>
              <a:pPr defTabSz="488361"/>
              <a:t>25</a:t>
            </a:fld>
            <a:endParaRPr lang="en-US" dirty="0">
              <a:solidFill>
                <a:srgbClr val="000000"/>
              </a:solidFill>
              <a:ea typeface="黑体" pitchFamily="2" charset="-122"/>
            </a:endParaRPr>
          </a:p>
        </p:txBody>
      </p:sp>
      <p:sp>
        <p:nvSpPr>
          <p:cNvPr id="89091" name="Rectangle 7"/>
          <p:cNvSpPr txBox="1">
            <a:spLocks noGrp="1" noChangeArrowheads="1"/>
          </p:cNvSpPr>
          <p:nvPr/>
        </p:nvSpPr>
        <p:spPr bwMode="auto">
          <a:xfrm>
            <a:off x="4019935" y="9720083"/>
            <a:ext cx="3077760" cy="512781"/>
          </a:xfrm>
          <a:prstGeom prst="rect">
            <a:avLst/>
          </a:prstGeom>
          <a:noFill/>
          <a:ln w="9525">
            <a:noFill/>
            <a:miter lim="800000"/>
            <a:headEnd/>
            <a:tailEnd/>
          </a:ln>
        </p:spPr>
        <p:txBody>
          <a:bodyPr lIns="99686" tIns="49844" rIns="99686" bIns="49844" anchor="b"/>
          <a:lstStyle/>
          <a:p>
            <a:pPr algn="r" defTabSz="993676"/>
            <a:fld id="{C429BEA3-D77A-49CF-8278-6DF9CE8680C8}" type="slidenum">
              <a:rPr lang="en-US" sz="1300">
                <a:solidFill>
                  <a:srgbClr val="000000"/>
                </a:solidFill>
                <a:latin typeface="Calibri"/>
                <a:ea typeface="黑体" pitchFamily="2" charset="-122"/>
              </a:rPr>
              <a:pPr algn="r" defTabSz="993676"/>
              <a:t>25</a:t>
            </a:fld>
            <a:endParaRPr lang="en-US" sz="1300" dirty="0">
              <a:solidFill>
                <a:srgbClr val="000000"/>
              </a:solidFill>
              <a:latin typeface="Calibri" pitchFamily="34" charset="0"/>
              <a:ea typeface="黑体" pitchFamily="2" charset="-122"/>
            </a:endParaRPr>
          </a:p>
        </p:txBody>
      </p:sp>
      <p:sp>
        <p:nvSpPr>
          <p:cNvPr id="89092" name="Rectangle 2"/>
          <p:cNvSpPr>
            <a:spLocks noGrp="1" noRot="1" noChangeAspect="1" noChangeArrowheads="1" noTextEdit="1"/>
          </p:cNvSpPr>
          <p:nvPr>
            <p:ph type="sldImg"/>
          </p:nvPr>
        </p:nvSpPr>
        <p:spPr bwMode="auto">
          <a:xfrm>
            <a:off x="993775" y="769938"/>
            <a:ext cx="5113338" cy="3835400"/>
          </a:xfrm>
          <a:noFill/>
          <a:ln>
            <a:solidFill>
              <a:srgbClr val="000000"/>
            </a:solidFill>
            <a:miter lim="800000"/>
            <a:headEnd/>
            <a:tailEnd/>
          </a:ln>
        </p:spPr>
      </p:sp>
      <p:sp>
        <p:nvSpPr>
          <p:cNvPr id="89093" name="Rectangle 3"/>
          <p:cNvSpPr>
            <a:spLocks noGrp="1" noChangeArrowheads="1"/>
          </p:cNvSpPr>
          <p:nvPr>
            <p:ph type="body" idx="1"/>
          </p:nvPr>
        </p:nvSpPr>
        <p:spPr bwMode="auto">
          <a:xfrm>
            <a:off x="710254" y="4861794"/>
            <a:ext cx="5678796" cy="4604527"/>
          </a:xfrm>
          <a:noFill/>
        </p:spPr>
        <p:txBody>
          <a:bodyPr wrap="square" lIns="97802" tIns="48901" rIns="97802" bIns="48901" numCol="1" anchor="t" anchorCtr="0" compatLnSpc="1">
            <a:prstTxWarp prst="textNoShape">
              <a:avLst/>
            </a:prstTxWarp>
          </a:bodyPr>
          <a:lstStyle/>
          <a:p>
            <a:pPr defTabSz="980054">
              <a:spcBef>
                <a:spcPct val="0"/>
              </a:spcBef>
            </a:pPr>
            <a:r>
              <a:rPr lang="zh-CN" altLang="en-US" sz="1300" smtClean="0">
                <a:latin typeface="Calibri"/>
                <a:ea typeface="黑体" pitchFamily="2" charset="-122"/>
              </a:rPr>
              <a:t>正如端口简档实施网络接入策略并随虚拟机迁移一样，可以使用思科的虚拟防火墙产品 </a:t>
            </a:r>
            <a:r>
              <a:rPr lang="en-US" altLang="zh-CN" sz="1300" smtClean="0">
                <a:latin typeface="Calibri"/>
                <a:ea typeface="黑体" pitchFamily="2" charset="-122"/>
              </a:rPr>
              <a:t>VSG </a:t>
            </a:r>
            <a:r>
              <a:rPr lang="zh-CN" altLang="en-US" sz="1300" smtClean="0">
                <a:latin typeface="Calibri"/>
                <a:ea typeface="黑体" pitchFamily="2" charset="-122"/>
              </a:rPr>
              <a:t>和 </a:t>
            </a:r>
            <a:r>
              <a:rPr lang="en-US" altLang="zh-CN" sz="1300" smtClean="0">
                <a:latin typeface="Calibri"/>
                <a:ea typeface="黑体" pitchFamily="2" charset="-122"/>
              </a:rPr>
              <a:t>ASA 1000V </a:t>
            </a:r>
            <a:r>
              <a:rPr lang="zh-CN" altLang="en-US" sz="1300" smtClean="0">
                <a:latin typeface="Calibri"/>
                <a:ea typeface="黑体" pitchFamily="2" charset="-122"/>
              </a:rPr>
              <a:t>构建更复杂的接入控制策略。这两个产品都在 </a:t>
            </a:r>
            <a:r>
              <a:rPr lang="en-US" altLang="zh-CN" sz="1300" smtClean="0">
                <a:latin typeface="Calibri"/>
                <a:ea typeface="黑体" pitchFamily="2" charset="-122"/>
              </a:rPr>
              <a:t>Nexus 1000V </a:t>
            </a:r>
            <a:r>
              <a:rPr lang="zh-CN" altLang="en-US" sz="1300" smtClean="0">
                <a:latin typeface="Calibri"/>
                <a:ea typeface="黑体" pitchFamily="2" charset="-122"/>
              </a:rPr>
              <a:t>虚拟交换机上运行，可以在任何服务器或 </a:t>
            </a:r>
            <a:r>
              <a:rPr lang="en-US" altLang="zh-CN" sz="1300" smtClean="0">
                <a:latin typeface="Calibri"/>
                <a:ea typeface="黑体" pitchFamily="2" charset="-122"/>
              </a:rPr>
              <a:t>Nexus 1010 </a:t>
            </a:r>
            <a:r>
              <a:rPr lang="zh-CN" altLang="en-US" sz="1300" smtClean="0">
                <a:latin typeface="Calibri"/>
                <a:ea typeface="黑体" pitchFamily="2" charset="-122"/>
              </a:rPr>
              <a:t>虚拟服务设备上的虚拟机中运行。两者都通过虚拟网络管理中心 </a:t>
            </a:r>
            <a:r>
              <a:rPr lang="en-US" altLang="zh-CN" sz="1300" smtClean="0">
                <a:latin typeface="Calibri"/>
                <a:ea typeface="黑体" pitchFamily="2" charset="-122"/>
              </a:rPr>
              <a:t>(VNMC) </a:t>
            </a:r>
            <a:r>
              <a:rPr lang="zh-CN" altLang="en-US" sz="1300" smtClean="0">
                <a:latin typeface="Calibri"/>
                <a:ea typeface="黑体" pitchFamily="2" charset="-122"/>
              </a:rPr>
              <a:t>进行管理。</a:t>
            </a:r>
          </a:p>
          <a:p>
            <a:pPr defTabSz="980054">
              <a:spcBef>
                <a:spcPct val="0"/>
              </a:spcBef>
            </a:pPr>
            <a:endParaRPr lang="zh-CN" altLang="en-US" sz="1300" smtClean="0">
              <a:ea typeface="黑体" pitchFamily="2" charset="-122"/>
            </a:endParaRPr>
          </a:p>
          <a:p>
            <a:pPr defTabSz="980054">
              <a:spcBef>
                <a:spcPct val="0"/>
              </a:spcBef>
            </a:pPr>
            <a:r>
              <a:rPr lang="zh-CN" altLang="en-US" sz="1300" smtClean="0">
                <a:latin typeface="Calibri"/>
                <a:ea typeface="黑体" pitchFamily="2" charset="-122"/>
              </a:rPr>
              <a:t>思科虚拟安全网关防火墙 </a:t>
            </a:r>
            <a:r>
              <a:rPr lang="en-US" altLang="zh-CN" sz="1300" smtClean="0">
                <a:latin typeface="Calibri"/>
                <a:ea typeface="黑体" pitchFamily="2" charset="-122"/>
              </a:rPr>
              <a:t>– VSG </a:t>
            </a:r>
            <a:r>
              <a:rPr lang="zh-CN" altLang="en-US" sz="1300" smtClean="0">
                <a:latin typeface="Calibri"/>
                <a:ea typeface="黑体" pitchFamily="2" charset="-122"/>
              </a:rPr>
              <a:t>是针对企业或机构中常见的虚拟机</a:t>
            </a:r>
            <a:r>
              <a:rPr lang="en-US" altLang="zh-CN" sz="1300" smtClean="0">
                <a:latin typeface="Calibri"/>
                <a:ea typeface="黑体" pitchFamily="2" charset="-122"/>
              </a:rPr>
              <a:t>-</a:t>
            </a:r>
            <a:r>
              <a:rPr lang="zh-CN" altLang="en-US" sz="1300" smtClean="0">
                <a:latin typeface="Calibri"/>
                <a:ea typeface="黑体" pitchFamily="2" charset="-122"/>
              </a:rPr>
              <a:t>虚拟机东西流量而设计的虚拟防火墙（例如，可将企业或机构的应用服务器与数据库服务器隔离）。</a:t>
            </a:r>
            <a:r>
              <a:rPr lang="en-US" altLang="zh-CN" sz="1300" smtClean="0">
                <a:latin typeface="Calibri"/>
                <a:ea typeface="黑体" pitchFamily="2" charset="-122"/>
              </a:rPr>
              <a:t>VSG </a:t>
            </a:r>
            <a:r>
              <a:rPr lang="zh-CN" altLang="en-US" sz="1300" smtClean="0">
                <a:latin typeface="Calibri"/>
                <a:ea typeface="黑体" pitchFamily="2" charset="-122"/>
              </a:rPr>
              <a:t>只提供防火墙安全服务，但是对于虚拟机的属性具有很高程度的可视性，并且防火墙规则可以基于这些属性（如虚拟机的名称、其运行的操作系统等）而创建。</a:t>
            </a:r>
            <a:r>
              <a:rPr lang="en-US" altLang="zh-CN" sz="1300" smtClean="0">
                <a:latin typeface="Calibri"/>
                <a:ea typeface="黑体" pitchFamily="2" charset="-122"/>
              </a:rPr>
              <a:t>VSG </a:t>
            </a:r>
            <a:r>
              <a:rPr lang="zh-CN" altLang="en-US" sz="1300" smtClean="0">
                <a:latin typeface="Calibri"/>
                <a:ea typeface="黑体" pitchFamily="2" charset="-122"/>
              </a:rPr>
              <a:t>可在高度虚拟环境中创建信任区域，这些区域独立于 </a:t>
            </a:r>
            <a:r>
              <a:rPr lang="en-US" altLang="zh-CN" sz="1300" smtClean="0">
                <a:latin typeface="Calibri"/>
                <a:ea typeface="黑体" pitchFamily="2" charset="-122"/>
              </a:rPr>
              <a:t>VLAN</a:t>
            </a:r>
            <a:r>
              <a:rPr lang="zh-CN" altLang="en-US" sz="1300" smtClean="0">
                <a:latin typeface="Calibri"/>
                <a:ea typeface="黑体" pitchFamily="2" charset="-122"/>
              </a:rPr>
              <a:t>，在虚拟机上实施随虚拟机迁移到新位置</a:t>
            </a:r>
            <a:r>
              <a:rPr lang="en-US" altLang="zh-CN" sz="1300" smtClean="0">
                <a:latin typeface="Calibri"/>
                <a:ea typeface="黑体" pitchFamily="2" charset="-122"/>
              </a:rPr>
              <a:t>/</a:t>
            </a:r>
            <a:r>
              <a:rPr lang="zh-CN" altLang="en-US" sz="1300" smtClean="0">
                <a:latin typeface="Calibri"/>
                <a:ea typeface="黑体" pitchFamily="2" charset="-122"/>
              </a:rPr>
              <a:t>服务器的策略。</a:t>
            </a:r>
          </a:p>
          <a:p>
            <a:pPr defTabSz="980054">
              <a:spcBef>
                <a:spcPct val="0"/>
              </a:spcBef>
            </a:pPr>
            <a:endParaRPr lang="zh-CN" altLang="en-US" sz="1300" smtClean="0">
              <a:ea typeface="黑体" pitchFamily="2" charset="-122"/>
            </a:endParaRPr>
          </a:p>
          <a:p>
            <a:pPr defTabSz="980054">
              <a:spcBef>
                <a:spcPct val="0"/>
              </a:spcBef>
            </a:pPr>
            <a:r>
              <a:rPr lang="en-US" altLang="zh-CN" sz="1300" smtClean="0">
                <a:latin typeface="Calibri"/>
                <a:ea typeface="黑体" pitchFamily="2" charset="-122"/>
              </a:rPr>
              <a:t>Cisco ASA 1000V </a:t>
            </a:r>
            <a:r>
              <a:rPr lang="zh-CN" altLang="en-US" sz="1300" smtClean="0">
                <a:latin typeface="Calibri"/>
                <a:ea typeface="黑体" pitchFamily="2" charset="-122"/>
              </a:rPr>
              <a:t>云防火墙是多租户解决方案，旨在用于可能共享云或数据中心的单独企业或机构。</a:t>
            </a:r>
            <a:r>
              <a:rPr lang="en-US" altLang="zh-CN" sz="1300" smtClean="0">
                <a:latin typeface="Calibri"/>
                <a:ea typeface="黑体" pitchFamily="2" charset="-122"/>
              </a:rPr>
              <a:t>ASA 1000V </a:t>
            </a:r>
            <a:r>
              <a:rPr lang="zh-CN" altLang="en-US" sz="1300" smtClean="0">
                <a:latin typeface="Calibri"/>
                <a:ea typeface="黑体" pitchFamily="2" charset="-122"/>
              </a:rPr>
              <a:t>包含更多传统边缘安全服务（租户边缘），如 </a:t>
            </a:r>
            <a:r>
              <a:rPr lang="en-US" altLang="zh-CN" sz="1300" smtClean="0">
                <a:latin typeface="Calibri"/>
                <a:ea typeface="黑体" pitchFamily="2" charset="-122"/>
              </a:rPr>
              <a:t>IPS</a:t>
            </a:r>
            <a:r>
              <a:rPr lang="zh-CN" altLang="en-US" sz="1300" smtClean="0">
                <a:latin typeface="Calibri"/>
                <a:ea typeface="黑体" pitchFamily="2" charset="-122"/>
              </a:rPr>
              <a:t>、</a:t>
            </a:r>
            <a:r>
              <a:rPr lang="en-US" altLang="zh-CN" sz="1300" smtClean="0">
                <a:latin typeface="Calibri"/>
                <a:ea typeface="黑体" pitchFamily="2" charset="-122"/>
              </a:rPr>
              <a:t>VPN</a:t>
            </a:r>
            <a:r>
              <a:rPr lang="zh-CN" altLang="en-US" sz="1300" smtClean="0">
                <a:latin typeface="Calibri"/>
                <a:ea typeface="黑体" pitchFamily="2" charset="-122"/>
              </a:rPr>
              <a:t>、</a:t>
            </a:r>
            <a:r>
              <a:rPr lang="en-US" altLang="zh-CN" sz="1300" smtClean="0">
                <a:latin typeface="Calibri"/>
                <a:ea typeface="黑体" pitchFamily="2" charset="-122"/>
              </a:rPr>
              <a:t>DHCP</a:t>
            </a:r>
            <a:r>
              <a:rPr lang="zh-CN" altLang="en-US" sz="1300" smtClean="0">
                <a:latin typeface="Calibri"/>
                <a:ea typeface="黑体" pitchFamily="2" charset="-122"/>
              </a:rPr>
              <a:t>、</a:t>
            </a:r>
            <a:r>
              <a:rPr lang="en-US" altLang="zh-CN" sz="1300" smtClean="0">
                <a:latin typeface="Calibri"/>
                <a:ea typeface="黑体" pitchFamily="2" charset="-122"/>
              </a:rPr>
              <a:t>NAT </a:t>
            </a:r>
            <a:r>
              <a:rPr lang="zh-CN" altLang="en-US" sz="1300" smtClean="0">
                <a:latin typeface="Calibri"/>
                <a:ea typeface="黑体" pitchFamily="2" charset="-122"/>
              </a:rPr>
              <a:t>等。它可以理想地将一个虚拟数据中心与另一个虚拟数据中心隔离（图中所示为 </a:t>
            </a:r>
            <a:r>
              <a:rPr lang="en-US" altLang="zh-CN" sz="1300" smtClean="0">
                <a:latin typeface="Calibri"/>
                <a:ea typeface="黑体" pitchFamily="2" charset="-122"/>
              </a:rPr>
              <a:t>Tenant A </a:t>
            </a:r>
            <a:r>
              <a:rPr lang="zh-CN" altLang="en-US" sz="1300" smtClean="0">
                <a:latin typeface="Calibri"/>
                <a:ea typeface="黑体" pitchFamily="2" charset="-122"/>
              </a:rPr>
              <a:t>与 </a:t>
            </a:r>
            <a:r>
              <a:rPr lang="en-US" altLang="zh-CN" sz="1300" smtClean="0">
                <a:latin typeface="Calibri"/>
                <a:ea typeface="黑体" pitchFamily="2" charset="-122"/>
              </a:rPr>
              <a:t>Tenant B</a:t>
            </a:r>
            <a:r>
              <a:rPr lang="zh-CN" altLang="en-US" sz="1300" smtClean="0">
                <a:latin typeface="Calibri"/>
                <a:ea typeface="黑体" pitchFamily="2" charset="-122"/>
              </a:rPr>
              <a:t>）。两者都可以按兼容方式在 </a:t>
            </a:r>
            <a:r>
              <a:rPr lang="en-US" altLang="zh-CN" sz="1300" smtClean="0">
                <a:latin typeface="Calibri"/>
                <a:ea typeface="黑体" pitchFamily="2" charset="-122"/>
              </a:rPr>
              <a:t>Nexus 1000V </a:t>
            </a:r>
            <a:r>
              <a:rPr lang="zh-CN" altLang="en-US" sz="1300" smtClean="0">
                <a:latin typeface="Calibri"/>
                <a:ea typeface="黑体" pitchFamily="2" charset="-122"/>
              </a:rPr>
              <a:t>虚拟交换机上运行，此虚拟交换机在 </a:t>
            </a:r>
            <a:r>
              <a:rPr lang="en-US" altLang="zh-CN" sz="1300" smtClean="0">
                <a:latin typeface="Calibri"/>
                <a:ea typeface="黑体" pitchFamily="2" charset="-122"/>
              </a:rPr>
              <a:t>VMware</a:t>
            </a:r>
            <a:r>
              <a:rPr lang="zh-CN" altLang="en-US" sz="1300" smtClean="0">
                <a:latin typeface="Calibri"/>
                <a:ea typeface="黑体" pitchFamily="2" charset="-122"/>
              </a:rPr>
              <a:t>、</a:t>
            </a:r>
            <a:r>
              <a:rPr lang="en-US" altLang="zh-CN" sz="1300" smtClean="0">
                <a:latin typeface="Calibri"/>
                <a:ea typeface="黑体" pitchFamily="2" charset="-122"/>
              </a:rPr>
              <a:t>Microsoft </a:t>
            </a:r>
            <a:r>
              <a:rPr lang="zh-CN" altLang="en-US" sz="1300" smtClean="0">
                <a:latin typeface="Calibri"/>
                <a:ea typeface="黑体" pitchFamily="2" charset="-122"/>
              </a:rPr>
              <a:t>和开源提供的虚拟机监控程序上运行。</a:t>
            </a:r>
            <a:r>
              <a:rPr lang="en-US" altLang="zh-CN" sz="1300" smtClean="0">
                <a:latin typeface="Calibri"/>
                <a:ea typeface="黑体" pitchFamily="2" charset="-122"/>
              </a:rPr>
              <a:t>Nexus 1000V </a:t>
            </a:r>
            <a:r>
              <a:rPr lang="zh-CN" altLang="en-US" sz="1300" smtClean="0">
                <a:latin typeface="Calibri"/>
                <a:ea typeface="黑体" pitchFamily="2" charset="-122"/>
              </a:rPr>
              <a:t>中的 </a:t>
            </a:r>
            <a:r>
              <a:rPr lang="en-US" altLang="zh-CN" sz="1300" smtClean="0">
                <a:latin typeface="Calibri"/>
                <a:ea typeface="黑体" pitchFamily="2" charset="-122"/>
              </a:rPr>
              <a:t>vPath </a:t>
            </a:r>
            <a:r>
              <a:rPr lang="zh-CN" altLang="en-US" sz="1300" smtClean="0">
                <a:latin typeface="Calibri"/>
                <a:ea typeface="黑体" pitchFamily="2" charset="-122"/>
              </a:rPr>
              <a:t>模块可根据实施的拓扑和安全策略的需要，将流量路由到合适的防火墙 或连续的多个防火墙（又称为服务链）。</a:t>
            </a:r>
            <a:endParaRPr lang="zh-CN" altLang="en-US" sz="1300" smtClean="0">
              <a:ea typeface="黑体" pitchFamily="2" charset="-122"/>
            </a:endParaRPr>
          </a:p>
          <a:p>
            <a:pPr defTabSz="980054">
              <a:spcBef>
                <a:spcPct val="0"/>
              </a:spcBef>
            </a:pPr>
            <a:endParaRPr lang="zh-CN" altLang="en-US" sz="1300" smtClean="0">
              <a:ea typeface="黑体" pitchFamily="2" charset="-122"/>
            </a:endParaRPr>
          </a:p>
          <a:p>
            <a:pPr defTabSz="980054">
              <a:spcBef>
                <a:spcPct val="0"/>
              </a:spcBef>
            </a:pPr>
            <a:endParaRPr lang="zh-CN" altLang="en-US" sz="1300" smtClean="0">
              <a:ea typeface="黑体"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1"/>
          <p:cNvSpPr>
            <a:spLocks noGrp="1" noChangeArrowheads="1"/>
          </p:cNvSpPr>
          <p:nvPr>
            <p:ph type="sldNum" sz="quarter" idx="5"/>
          </p:nvPr>
        </p:nvSpPr>
        <p:spPr bwMode="auto">
          <a:xfrm>
            <a:off x="6590367" y="9837341"/>
            <a:ext cx="402637" cy="306268"/>
          </a:xfrm>
          <a:noFill/>
          <a:ln>
            <a:miter lim="800000"/>
            <a:headEnd/>
            <a:tailEnd/>
          </a:ln>
        </p:spPr>
        <p:txBody>
          <a:bodyPr/>
          <a:lstStyle/>
          <a:p>
            <a:pPr defTabSz="488361"/>
            <a:fld id="{459F2DA9-D71E-4206-8BF2-2B2385AF6391}" type="slidenum">
              <a:rPr lang="en-US">
                <a:solidFill>
                  <a:srgbClr val="000000"/>
                </a:solidFill>
                <a:latin typeface="Calibri"/>
                <a:ea typeface="黑体" pitchFamily="2" charset="-122"/>
              </a:rPr>
              <a:pPr defTabSz="488361"/>
              <a:t>26</a:t>
            </a:fld>
            <a:endParaRPr lang="en-US" dirty="0">
              <a:solidFill>
                <a:srgbClr val="000000"/>
              </a:solidFill>
              <a:ea typeface="黑体" pitchFamily="2" charset="-122"/>
            </a:endParaRPr>
          </a:p>
        </p:txBody>
      </p:sp>
      <p:sp>
        <p:nvSpPr>
          <p:cNvPr id="89091" name="Rectangle 7"/>
          <p:cNvSpPr txBox="1">
            <a:spLocks noGrp="1" noChangeArrowheads="1"/>
          </p:cNvSpPr>
          <p:nvPr/>
        </p:nvSpPr>
        <p:spPr bwMode="auto">
          <a:xfrm>
            <a:off x="4019935" y="9720083"/>
            <a:ext cx="3077760" cy="512781"/>
          </a:xfrm>
          <a:prstGeom prst="rect">
            <a:avLst/>
          </a:prstGeom>
          <a:noFill/>
          <a:ln w="9525">
            <a:noFill/>
            <a:miter lim="800000"/>
            <a:headEnd/>
            <a:tailEnd/>
          </a:ln>
        </p:spPr>
        <p:txBody>
          <a:bodyPr lIns="99686" tIns="49844" rIns="99686" bIns="49844" anchor="b"/>
          <a:lstStyle/>
          <a:p>
            <a:pPr algn="r" defTabSz="993676"/>
            <a:fld id="{C429BEA3-D77A-49CF-8278-6DF9CE8680C8}" type="slidenum">
              <a:rPr lang="en-US" sz="1300">
                <a:solidFill>
                  <a:srgbClr val="000000"/>
                </a:solidFill>
                <a:latin typeface="Calibri"/>
                <a:ea typeface="黑体" pitchFamily="2" charset="-122"/>
              </a:rPr>
              <a:pPr algn="r" defTabSz="993676"/>
              <a:t>26</a:t>
            </a:fld>
            <a:endParaRPr lang="en-US" sz="1300" dirty="0">
              <a:solidFill>
                <a:srgbClr val="000000"/>
              </a:solidFill>
              <a:latin typeface="Calibri" pitchFamily="34" charset="0"/>
              <a:ea typeface="黑体" pitchFamily="2" charset="-122"/>
            </a:endParaRPr>
          </a:p>
        </p:txBody>
      </p:sp>
      <p:sp>
        <p:nvSpPr>
          <p:cNvPr id="89092" name="Rectangle 2"/>
          <p:cNvSpPr>
            <a:spLocks noGrp="1" noRot="1" noChangeAspect="1" noChangeArrowheads="1" noTextEdit="1"/>
          </p:cNvSpPr>
          <p:nvPr>
            <p:ph type="sldImg"/>
          </p:nvPr>
        </p:nvSpPr>
        <p:spPr bwMode="auto">
          <a:xfrm>
            <a:off x="993775" y="769938"/>
            <a:ext cx="5113338" cy="3835400"/>
          </a:xfrm>
          <a:noFill/>
          <a:ln>
            <a:solidFill>
              <a:srgbClr val="000000"/>
            </a:solidFill>
            <a:miter lim="800000"/>
            <a:headEnd/>
            <a:tailEnd/>
          </a:ln>
        </p:spPr>
      </p:sp>
      <p:sp>
        <p:nvSpPr>
          <p:cNvPr id="89093" name="Rectangle 3"/>
          <p:cNvSpPr>
            <a:spLocks noGrp="1" noChangeArrowheads="1"/>
          </p:cNvSpPr>
          <p:nvPr>
            <p:ph type="body" idx="1"/>
          </p:nvPr>
        </p:nvSpPr>
        <p:spPr bwMode="auto">
          <a:xfrm>
            <a:off x="710255" y="4861794"/>
            <a:ext cx="5474025" cy="4604527"/>
          </a:xfrm>
          <a:noFill/>
        </p:spPr>
        <p:txBody>
          <a:bodyPr wrap="square" lIns="97802" tIns="48901" rIns="97802" bIns="48901" numCol="1" anchor="t" anchorCtr="0" compatLnSpc="1">
            <a:prstTxWarp prst="textNoShape">
              <a:avLst/>
            </a:prstTxWarp>
          </a:bodyPr>
          <a:lstStyle/>
          <a:p>
            <a:pPr defTabSz="980054">
              <a:spcBef>
                <a:spcPct val="0"/>
              </a:spcBef>
            </a:pPr>
            <a:r>
              <a:rPr lang="zh-CN" altLang="en-US" sz="1300" smtClean="0">
                <a:latin typeface="Calibri"/>
                <a:ea typeface="黑体" pitchFamily="2" charset="-122"/>
              </a:rPr>
              <a:t>此幻灯片结合了一些内容来展示思科虚拟网络环境的扩展和智能。</a:t>
            </a:r>
          </a:p>
          <a:p>
            <a:pPr defTabSz="980054">
              <a:spcBef>
                <a:spcPct val="0"/>
              </a:spcBef>
            </a:pPr>
            <a:endParaRPr lang="zh-CN" altLang="en-US" sz="1300" smtClean="0">
              <a:ea typeface="黑体" pitchFamily="2" charset="-122"/>
            </a:endParaRPr>
          </a:p>
          <a:p>
            <a:pPr defTabSz="980054">
              <a:spcBef>
                <a:spcPct val="0"/>
              </a:spcBef>
            </a:pPr>
            <a:r>
              <a:rPr lang="zh-CN" altLang="en-US" sz="1300" smtClean="0">
                <a:latin typeface="Calibri"/>
                <a:ea typeface="黑体" pitchFamily="2" charset="-122"/>
              </a:rPr>
              <a:t>如我们所讨论的那样，</a:t>
            </a:r>
            <a:r>
              <a:rPr lang="en-US" altLang="zh-CN" sz="1300" smtClean="0">
                <a:latin typeface="Calibri"/>
                <a:ea typeface="黑体" pitchFamily="2" charset="-122"/>
              </a:rPr>
              <a:t>Nexus 1000V </a:t>
            </a:r>
            <a:r>
              <a:rPr lang="zh-CN" altLang="en-US" sz="1300" smtClean="0">
                <a:latin typeface="Calibri"/>
                <a:ea typeface="黑体" pitchFamily="2" charset="-122"/>
              </a:rPr>
              <a:t>可方便地支持从虚拟安全节点（如 </a:t>
            </a:r>
            <a:r>
              <a:rPr lang="en-US" altLang="zh-CN" sz="1300" smtClean="0">
                <a:latin typeface="Calibri"/>
                <a:ea typeface="黑体" pitchFamily="2" charset="-122"/>
              </a:rPr>
              <a:t>VSG </a:t>
            </a:r>
            <a:r>
              <a:rPr lang="zh-CN" altLang="en-US" sz="1300" smtClean="0">
                <a:latin typeface="Calibri"/>
                <a:ea typeface="黑体" pitchFamily="2" charset="-122"/>
              </a:rPr>
              <a:t>或 </a:t>
            </a:r>
            <a:r>
              <a:rPr lang="en-US" altLang="zh-CN" sz="1300" smtClean="0">
                <a:latin typeface="Calibri"/>
                <a:ea typeface="黑体" pitchFamily="2" charset="-122"/>
              </a:rPr>
              <a:t>ASA 1000V</a:t>
            </a:r>
            <a:r>
              <a:rPr lang="zh-CN" altLang="en-US" sz="1300" smtClean="0">
                <a:latin typeface="Calibri"/>
                <a:ea typeface="黑体" pitchFamily="2" charset="-122"/>
              </a:rPr>
              <a:t>）进行虚拟机迁移（以及策略迁移和策略实施）。可以通过将虚拟机放置在不同的 </a:t>
            </a:r>
            <a:r>
              <a:rPr lang="en-US" altLang="zh-CN" sz="1300" smtClean="0">
                <a:latin typeface="Calibri"/>
                <a:ea typeface="黑体" pitchFamily="2" charset="-122"/>
              </a:rPr>
              <a:t>VXLAN</a:t>
            </a:r>
            <a:r>
              <a:rPr lang="zh-CN" altLang="en-US" sz="1300" smtClean="0">
                <a:latin typeface="Calibri"/>
                <a:ea typeface="黑体" pitchFamily="2" charset="-122"/>
              </a:rPr>
              <a:t>（虚拟 </a:t>
            </a:r>
            <a:r>
              <a:rPr lang="en-US" altLang="zh-CN" sz="1300" smtClean="0">
                <a:latin typeface="Calibri"/>
                <a:ea typeface="黑体" pitchFamily="2" charset="-122"/>
              </a:rPr>
              <a:t>LAN </a:t>
            </a:r>
            <a:r>
              <a:rPr lang="zh-CN" altLang="en-US" sz="1300" smtClean="0">
                <a:latin typeface="Calibri"/>
                <a:ea typeface="黑体" pitchFamily="2" charset="-122"/>
              </a:rPr>
              <a:t>或 </a:t>
            </a:r>
            <a:r>
              <a:rPr lang="en-US" altLang="zh-CN" sz="1300" smtClean="0">
                <a:latin typeface="Calibri"/>
                <a:ea typeface="黑体" pitchFamily="2" charset="-122"/>
              </a:rPr>
              <a:t>VLAN </a:t>
            </a:r>
            <a:r>
              <a:rPr lang="zh-CN" altLang="en-US" sz="1300" smtClean="0">
                <a:latin typeface="Calibri"/>
                <a:ea typeface="黑体" pitchFamily="2" charset="-122"/>
              </a:rPr>
              <a:t>的可扩展版），以逻辑方式隔离虚拟机。虽然 </a:t>
            </a:r>
            <a:r>
              <a:rPr lang="en-US" altLang="zh-CN" sz="1300" smtClean="0">
                <a:latin typeface="Calibri"/>
                <a:ea typeface="黑体" pitchFamily="2" charset="-122"/>
              </a:rPr>
              <a:t>VXLAN </a:t>
            </a:r>
            <a:r>
              <a:rPr lang="zh-CN" altLang="en-US" sz="1300" smtClean="0">
                <a:latin typeface="Calibri"/>
                <a:ea typeface="黑体" pitchFamily="2" charset="-122"/>
              </a:rPr>
              <a:t>可以跨越 </a:t>
            </a:r>
            <a:r>
              <a:rPr lang="en-US" altLang="zh-CN" sz="1300" smtClean="0">
                <a:latin typeface="Calibri"/>
                <a:ea typeface="黑体" pitchFamily="2" charset="-122"/>
              </a:rPr>
              <a:t>L3 </a:t>
            </a:r>
            <a:r>
              <a:rPr lang="zh-CN" altLang="en-US" sz="1300" smtClean="0">
                <a:latin typeface="Calibri"/>
                <a:ea typeface="黑体" pitchFamily="2" charset="-122"/>
              </a:rPr>
              <a:t>边界（</a:t>
            </a:r>
            <a:r>
              <a:rPr lang="en-US" altLang="zh-CN" sz="1300" smtClean="0">
                <a:latin typeface="Calibri"/>
                <a:ea typeface="黑体" pitchFamily="2" charset="-122"/>
              </a:rPr>
              <a:t>VLAN </a:t>
            </a:r>
            <a:r>
              <a:rPr lang="zh-CN" altLang="en-US" sz="1300" smtClean="0">
                <a:latin typeface="Calibri"/>
                <a:ea typeface="黑体" pitchFamily="2" charset="-122"/>
              </a:rPr>
              <a:t>则不能），但是 </a:t>
            </a:r>
            <a:r>
              <a:rPr lang="en-US" altLang="zh-CN" sz="1300" smtClean="0">
                <a:latin typeface="Calibri"/>
                <a:ea typeface="黑体" pitchFamily="2" charset="-122"/>
              </a:rPr>
              <a:t>VXLAN </a:t>
            </a:r>
            <a:r>
              <a:rPr lang="zh-CN" altLang="en-US" sz="1300" smtClean="0">
                <a:latin typeface="Calibri"/>
                <a:ea typeface="黑体" pitchFamily="2" charset="-122"/>
              </a:rPr>
              <a:t>并不是为跨 </a:t>
            </a:r>
            <a:r>
              <a:rPr lang="en-US" altLang="zh-CN" sz="1300" smtClean="0">
                <a:latin typeface="Calibri"/>
                <a:ea typeface="黑体" pitchFamily="2" charset="-122"/>
              </a:rPr>
              <a:t>L3 </a:t>
            </a:r>
            <a:r>
              <a:rPr lang="zh-CN" altLang="en-US" sz="1300" smtClean="0">
                <a:latin typeface="Calibri"/>
                <a:ea typeface="黑体" pitchFamily="2" charset="-122"/>
              </a:rPr>
              <a:t>边界的虚拟机移动性而设计的。为此，我们使用思科重叠传输虚拟化 </a:t>
            </a:r>
            <a:r>
              <a:rPr lang="en-US" altLang="zh-CN" sz="1300" smtClean="0">
                <a:latin typeface="Calibri"/>
                <a:ea typeface="黑体" pitchFamily="2" charset="-122"/>
              </a:rPr>
              <a:t>(OTV) </a:t>
            </a:r>
            <a:r>
              <a:rPr lang="zh-CN" altLang="en-US" sz="1300" smtClean="0">
                <a:latin typeface="Calibri"/>
                <a:ea typeface="黑体" pitchFamily="2" charset="-122"/>
              </a:rPr>
              <a:t>支持跨 </a:t>
            </a:r>
            <a:r>
              <a:rPr lang="en-US" altLang="zh-CN" sz="1300" smtClean="0">
                <a:latin typeface="Calibri"/>
                <a:ea typeface="黑体" pitchFamily="2" charset="-122"/>
              </a:rPr>
              <a:t>L3 </a:t>
            </a:r>
            <a:r>
              <a:rPr lang="zh-CN" altLang="en-US" sz="1300" smtClean="0">
                <a:latin typeface="Calibri"/>
                <a:ea typeface="黑体" pitchFamily="2" charset="-122"/>
              </a:rPr>
              <a:t>网络的实时迁移（例如迁移到远程数据中心）。</a:t>
            </a:r>
            <a:r>
              <a:rPr lang="en-US" altLang="zh-CN" sz="1300" smtClean="0">
                <a:latin typeface="Calibri"/>
                <a:ea typeface="黑体" pitchFamily="2" charset="-122"/>
              </a:rPr>
              <a:t>VXLAN </a:t>
            </a:r>
            <a:r>
              <a:rPr lang="zh-CN" altLang="en-US" sz="1300" smtClean="0">
                <a:latin typeface="Calibri"/>
                <a:ea typeface="黑体" pitchFamily="2" charset="-122"/>
              </a:rPr>
              <a:t>隔离以及虚拟机安全和网络策略可在迁移两端自动保持不变。</a:t>
            </a:r>
          </a:p>
          <a:p>
            <a:pPr defTabSz="980054">
              <a:spcBef>
                <a:spcPct val="0"/>
              </a:spcBef>
            </a:pPr>
            <a:endParaRPr lang="zh-CN" altLang="en-US" sz="1300" smtClean="0">
              <a:ea typeface="黑体" pitchFamily="2" charset="-122"/>
            </a:endParaRPr>
          </a:p>
          <a:p>
            <a:pPr defTabSz="980054">
              <a:spcBef>
                <a:spcPct val="0"/>
              </a:spcBef>
            </a:pPr>
            <a:r>
              <a:rPr lang="zh-CN" altLang="en-US" sz="1300" smtClean="0">
                <a:latin typeface="Calibri"/>
                <a:ea typeface="黑体" pitchFamily="2" charset="-122"/>
              </a:rPr>
              <a:t>数据中心的扩展能力会更强，成本会降低（因为我们可以跨越来越大的资源池分担工作负荷），容错能力会更强，并且虚拟机迁移也会变得更简单。</a:t>
            </a:r>
            <a:endParaRPr lang="zh-CN" altLang="en-US" sz="1300" smtClean="0">
              <a:ea typeface="黑体" pitchFamily="2" charset="-122"/>
            </a:endParaRPr>
          </a:p>
          <a:p>
            <a:pPr defTabSz="980054">
              <a:spcBef>
                <a:spcPct val="0"/>
              </a:spcBef>
            </a:pPr>
            <a:endParaRPr lang="zh-CN" altLang="en-US" sz="1300" smtClean="0">
              <a:ea typeface="黑体" pitchFamily="2" charset="-122"/>
            </a:endParaRPr>
          </a:p>
          <a:p>
            <a:pPr defTabSz="980054">
              <a:spcBef>
                <a:spcPct val="0"/>
              </a:spcBef>
            </a:pPr>
            <a:endParaRPr lang="zh-CN" altLang="en-US">
              <a:ea typeface="黑体"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9497" y="4862141"/>
            <a:ext cx="6121174" cy="4605227"/>
          </a:xfrm>
        </p:spPr>
        <p:txBody>
          <a:bodyPr/>
          <a:lstStyle/>
          <a:p>
            <a:pPr defTabSz="980054"/>
            <a:r>
              <a:rPr lang="zh-CN" altLang="en-US" sz="1300" smtClean="0">
                <a:latin typeface="Calibri"/>
                <a:ea typeface="黑体" pitchFamily="2" charset="-122"/>
              </a:rPr>
              <a:t>我们来重点讨论一下应用性能和服务质量的另一个方面，我们称之为动态工作负荷扩展 </a:t>
            </a:r>
            <a:r>
              <a:rPr lang="en-US" altLang="zh-CN" sz="1300" smtClean="0">
                <a:latin typeface="Calibri"/>
                <a:ea typeface="黑体" pitchFamily="2" charset="-122"/>
              </a:rPr>
              <a:t>(DWS) </a:t>
            </a:r>
            <a:r>
              <a:rPr lang="zh-CN" altLang="en-US" sz="1300" smtClean="0">
                <a:latin typeface="Calibri"/>
                <a:ea typeface="黑体" pitchFamily="2" charset="-122"/>
              </a:rPr>
              <a:t>或云爆发。基本情况是我们的一个任务关键数据刷新应用遇到间断性（并且可能是意外地）高峰负荷，这种高峰负荷可能会占用大量为保证所需服务质量 </a:t>
            </a:r>
            <a:r>
              <a:rPr lang="en-US" altLang="zh-CN" sz="1300" smtClean="0">
                <a:latin typeface="Calibri"/>
                <a:ea typeface="黑体" pitchFamily="2" charset="-122"/>
              </a:rPr>
              <a:t>(QoS) </a:t>
            </a:r>
            <a:r>
              <a:rPr lang="zh-CN" altLang="en-US" sz="1300" smtClean="0">
                <a:latin typeface="Calibri"/>
                <a:ea typeface="黑体" pitchFamily="2" charset="-122"/>
              </a:rPr>
              <a:t>而通常需要的服务器资源。一个示例是在线花店，它在情人节当周获得的两个订单的流量大小可能大于全年其他 </a:t>
            </a:r>
            <a:r>
              <a:rPr lang="en-US" altLang="zh-CN" sz="1300" smtClean="0">
                <a:latin typeface="Calibri"/>
                <a:ea typeface="黑体" pitchFamily="2" charset="-122"/>
              </a:rPr>
              <a:t>50 </a:t>
            </a:r>
            <a:r>
              <a:rPr lang="zh-CN" altLang="en-US" sz="1300" smtClean="0">
                <a:latin typeface="Calibri"/>
                <a:ea typeface="黑体" pitchFamily="2" charset="-122"/>
              </a:rPr>
              <a:t>周的流量（尽管在这种情况下，很大程度上可以预见到需扩大容量）。</a:t>
            </a:r>
          </a:p>
          <a:p>
            <a:pPr defTabSz="980054"/>
            <a:endParaRPr lang="zh-CN" altLang="en-US" smtClean="0">
              <a:ea typeface="黑体" pitchFamily="2" charset="-122"/>
            </a:endParaRPr>
          </a:p>
          <a:p>
            <a:pPr defTabSz="980054"/>
            <a:r>
              <a:rPr lang="zh-CN" altLang="en-US" sz="1300" smtClean="0">
                <a:latin typeface="Calibri"/>
                <a:ea typeface="黑体" pitchFamily="2" charset="-122"/>
              </a:rPr>
              <a:t>幸运的是，这是虚拟应用，我们可以创建新虚拟机来处理额外容量。许多企业或机构现在正考虑将这些峰值负荷外包给云服务提供商，而不是拥有可能只在 </a:t>
            </a:r>
            <a:r>
              <a:rPr lang="en-US" altLang="zh-CN" sz="1300" smtClean="0">
                <a:latin typeface="Calibri"/>
                <a:ea typeface="黑体" pitchFamily="2" charset="-122"/>
              </a:rPr>
              <a:t>10% </a:t>
            </a:r>
            <a:r>
              <a:rPr lang="zh-CN" altLang="en-US" sz="1300" smtClean="0">
                <a:latin typeface="Calibri"/>
                <a:ea typeface="黑体" pitchFamily="2" charset="-122"/>
              </a:rPr>
              <a:t>的时间中使用的所有资源。在许多情况下，这会浪费许多资本支出。或者可能有一个利用了额外容量的内部远程数据中心，即专用云。不管是公共还是专用云容量扩展，调配和负载均衡都带来了一些挑战，其中最重要的是确定如何优化这些云资源的使用以最大程度降低成本，并且跨所有可用资源（包括多个云位置）有效地分配负荷。</a:t>
            </a:r>
          </a:p>
          <a:p>
            <a:pPr defTabSz="980054"/>
            <a:endParaRPr lang="zh-CN" altLang="en-US" smtClean="0">
              <a:ea typeface="黑体" pitchFamily="2" charset="-122"/>
            </a:endParaRPr>
          </a:p>
          <a:p>
            <a:pPr defTabSz="980054"/>
            <a:r>
              <a:rPr lang="zh-CN" altLang="en-US" sz="1300" smtClean="0">
                <a:latin typeface="Calibri"/>
                <a:ea typeface="黑体" pitchFamily="2" charset="-122"/>
              </a:rPr>
              <a:t>主要挑战之一是跨多个云站点扩展数据中心网络的 </a:t>
            </a:r>
            <a:r>
              <a:rPr lang="zh-CN" altLang="en-US" sz="1300" smtClean="0">
                <a:latin typeface="Calibri"/>
                <a:ea typeface="黑体" pitchFamily="2" charset="-122"/>
                <a:hlinkClick r:id="rId3"/>
              </a:rPr>
              <a:t>第 </a:t>
            </a:r>
            <a:r>
              <a:rPr lang="en-US" altLang="zh-CN" sz="1300" smtClean="0">
                <a:latin typeface="Calibri"/>
                <a:ea typeface="黑体" pitchFamily="2" charset="-122"/>
                <a:hlinkClick r:id="rId3"/>
              </a:rPr>
              <a:t>2 </a:t>
            </a:r>
            <a:r>
              <a:rPr lang="zh-CN" altLang="en-US" sz="1300" smtClean="0">
                <a:latin typeface="Calibri"/>
                <a:ea typeface="黑体" pitchFamily="2" charset="-122"/>
                <a:hlinkClick r:id="rId3"/>
              </a:rPr>
              <a:t>层域</a:t>
            </a:r>
            <a:r>
              <a:rPr lang="zh-CN" altLang="en-US" sz="1300" smtClean="0">
                <a:latin typeface="Calibri"/>
                <a:ea typeface="黑体" pitchFamily="2" charset="-122"/>
              </a:rPr>
              <a:t> ，因为虚拟工作负荷（应用）的高效移动和扩展以及负载均衡需要这样做。思科在 </a:t>
            </a:r>
            <a:r>
              <a:rPr lang="en-US" altLang="zh-CN" sz="1300" smtClean="0">
                <a:latin typeface="Calibri"/>
                <a:ea typeface="黑体" pitchFamily="2" charset="-122"/>
              </a:rPr>
              <a:t>Nexus 7000 </a:t>
            </a:r>
            <a:r>
              <a:rPr lang="zh-CN" altLang="en-US" sz="1300" smtClean="0">
                <a:latin typeface="Calibri"/>
                <a:ea typeface="黑体" pitchFamily="2" charset="-122"/>
              </a:rPr>
              <a:t>上创造了 </a:t>
            </a:r>
            <a:r>
              <a:rPr lang="zh-CN" altLang="en-US" sz="1300" smtClean="0">
                <a:latin typeface="Calibri"/>
                <a:ea typeface="黑体" pitchFamily="2" charset="-122"/>
                <a:hlinkClick r:id="rId4"/>
              </a:rPr>
              <a:t>重叠传输虚拟化 </a:t>
            </a:r>
            <a:r>
              <a:rPr lang="en-US" altLang="zh-CN" sz="1300" smtClean="0">
                <a:latin typeface="Calibri"/>
                <a:ea typeface="黑体" pitchFamily="2" charset="-122"/>
                <a:hlinkClick r:id="rId4"/>
              </a:rPr>
              <a:t>(OTV)</a:t>
            </a:r>
            <a:r>
              <a:rPr lang="zh-CN" altLang="en-US" sz="1300" smtClean="0">
                <a:latin typeface="Calibri"/>
                <a:ea typeface="黑体" pitchFamily="2" charset="-122"/>
              </a:rPr>
              <a:t> ，作为在通常需要第 </a:t>
            </a:r>
            <a:r>
              <a:rPr lang="en-US" altLang="zh-CN" sz="1300" smtClean="0">
                <a:latin typeface="Calibri"/>
                <a:ea typeface="黑体" pitchFamily="2" charset="-122"/>
              </a:rPr>
              <a:t>3 </a:t>
            </a:r>
            <a:r>
              <a:rPr lang="zh-CN" altLang="en-US" sz="1300" smtClean="0">
                <a:latin typeface="Calibri"/>
                <a:ea typeface="黑体" pitchFamily="2" charset="-122"/>
              </a:rPr>
              <a:t>层路由连接的站点之间扩展第 </a:t>
            </a:r>
            <a:r>
              <a:rPr lang="en-US" altLang="zh-CN" sz="1300" smtClean="0">
                <a:latin typeface="Calibri"/>
                <a:ea typeface="黑体" pitchFamily="2" charset="-122"/>
              </a:rPr>
              <a:t>2 </a:t>
            </a:r>
            <a:r>
              <a:rPr lang="zh-CN" altLang="en-US" sz="1300" smtClean="0">
                <a:latin typeface="Calibri"/>
                <a:ea typeface="黑体" pitchFamily="2" charset="-122"/>
              </a:rPr>
              <a:t>层域的最佳方式。</a:t>
            </a:r>
            <a:r>
              <a:rPr lang="en-US" altLang="zh-CN" sz="1300" smtClean="0">
                <a:latin typeface="Calibri"/>
                <a:ea typeface="黑体" pitchFamily="2" charset="-122"/>
              </a:rPr>
              <a:t>OTV </a:t>
            </a:r>
            <a:r>
              <a:rPr lang="zh-CN" altLang="en-US" sz="1300" smtClean="0">
                <a:latin typeface="Calibri"/>
                <a:ea typeface="黑体" pitchFamily="2" charset="-122"/>
              </a:rPr>
              <a:t>让远程云站点和资源可以高效地运行，就好像这些资源都在一个本地数据中心上一样。</a:t>
            </a:r>
          </a:p>
          <a:p>
            <a:pPr defTabSz="980054"/>
            <a:endParaRPr lang="zh-CN" altLang="en-US" smtClean="0">
              <a:ea typeface="黑体" pitchFamily="2" charset="-122"/>
            </a:endParaRPr>
          </a:p>
          <a:p>
            <a:pPr defTabSz="980054"/>
            <a:r>
              <a:rPr lang="zh-CN" altLang="en-US" sz="1300" smtClean="0">
                <a:latin typeface="Calibri"/>
                <a:ea typeface="黑体" pitchFamily="2" charset="-122"/>
              </a:rPr>
              <a:t>到达一定容量阈值时，负荷就只会发送到云，</a:t>
            </a:r>
            <a:r>
              <a:rPr lang="en-US" altLang="zh-CN" sz="1300" smtClean="0">
                <a:latin typeface="Calibri"/>
                <a:ea typeface="黑体" pitchFamily="2" charset="-122"/>
              </a:rPr>
              <a:t>ACE </a:t>
            </a:r>
            <a:r>
              <a:rPr lang="zh-CN" altLang="en-US" sz="1300" smtClean="0">
                <a:latin typeface="Calibri"/>
                <a:ea typeface="黑体" pitchFamily="2" charset="-122"/>
              </a:rPr>
              <a:t>会继续将工作负荷均衡到扩展站点，直至基准资源可以再一次处理当时的请求。这样可保证以最佳方式利用云资源，从而尽可能多地限制成本。动态工作负荷扩展或云爆发是一个很好的示例，说明了第 </a:t>
            </a:r>
            <a:r>
              <a:rPr lang="en-US" altLang="zh-CN" sz="1300" smtClean="0">
                <a:latin typeface="Calibri"/>
                <a:ea typeface="黑体" pitchFamily="2" charset="-122"/>
              </a:rPr>
              <a:t>4-7 </a:t>
            </a:r>
            <a:r>
              <a:rPr lang="zh-CN" altLang="en-US" sz="1300" smtClean="0">
                <a:latin typeface="Calibri"/>
                <a:ea typeface="黑体" pitchFamily="2" charset="-122"/>
              </a:rPr>
              <a:t>层服务如何如同 </a:t>
            </a:r>
            <a:r>
              <a:rPr lang="en-US" altLang="zh-CN" sz="1300" smtClean="0">
                <a:latin typeface="Calibri"/>
                <a:ea typeface="黑体" pitchFamily="2" charset="-122"/>
              </a:rPr>
              <a:t>ACE </a:t>
            </a:r>
            <a:r>
              <a:rPr lang="zh-CN" altLang="en-US" sz="1300" smtClean="0">
                <a:latin typeface="Calibri"/>
                <a:ea typeface="黑体" pitchFamily="2" charset="-122"/>
              </a:rPr>
              <a:t>一样，通过与网络交换矩阵（第 </a:t>
            </a:r>
            <a:r>
              <a:rPr lang="en-US" altLang="zh-CN" sz="1300" smtClean="0">
                <a:latin typeface="Calibri"/>
                <a:ea typeface="黑体" pitchFamily="2" charset="-122"/>
              </a:rPr>
              <a:t>2/3 </a:t>
            </a:r>
            <a:r>
              <a:rPr lang="zh-CN" altLang="en-US" sz="1300" smtClean="0">
                <a:latin typeface="Calibri"/>
                <a:ea typeface="黑体" pitchFamily="2" charset="-122"/>
              </a:rPr>
              <a:t>层服务）和 </a:t>
            </a:r>
            <a:r>
              <a:rPr lang="en-US" altLang="zh-CN" sz="1300" smtClean="0">
                <a:latin typeface="Calibri"/>
                <a:ea typeface="黑体" pitchFamily="2" charset="-122"/>
              </a:rPr>
              <a:t>Cisco Unifed Fabric </a:t>
            </a:r>
            <a:r>
              <a:rPr lang="zh-CN" altLang="en-US" sz="1300" smtClean="0">
                <a:latin typeface="Calibri"/>
                <a:ea typeface="黑体" pitchFamily="2" charset="-122"/>
              </a:rPr>
              <a:t>架构的其余部分进行完美集成，来提供卓越的解决方案。</a:t>
            </a:r>
          </a:p>
          <a:p>
            <a:pPr defTabSz="980054"/>
            <a:endParaRPr lang="zh-CN" altLang="en-US" smtClean="0">
              <a:ea typeface="黑体" pitchFamily="2" charset="-122"/>
            </a:endParaRPr>
          </a:p>
          <a:p>
            <a:pPr defTabSz="980054"/>
            <a:endParaRPr lang="zh-CN" altLang="en-US" smtClean="0">
              <a:ea typeface="黑体" pitchFamily="2" charset="-122"/>
            </a:endParaRPr>
          </a:p>
          <a:p>
            <a:pPr defTabSz="980054"/>
            <a:endParaRPr lang="zh-CN" altLang="en-US">
              <a:ea typeface="黑体" pitchFamily="2" charset="-122"/>
            </a:endParaRPr>
          </a:p>
        </p:txBody>
      </p:sp>
      <p:sp>
        <p:nvSpPr>
          <p:cNvPr id="4" name="Slide Number Placeholder 3"/>
          <p:cNvSpPr>
            <a:spLocks noGrp="1"/>
          </p:cNvSpPr>
          <p:nvPr>
            <p:ph type="sldNum" sz="quarter" idx="10"/>
          </p:nvPr>
        </p:nvSpPr>
        <p:spPr/>
        <p:txBody>
          <a:bodyPr/>
          <a:lstStyle/>
          <a:p>
            <a:pPr defTabSz="980054"/>
            <a:fld id="{7E4091D3-6124-4CB7-A2F8-80CA54E99724}" type="slidenum">
              <a:rPr lang="en-US">
                <a:latin typeface="Calibri"/>
                <a:ea typeface="黑体" pitchFamily="2" charset="-122"/>
              </a:rPr>
              <a:pPr defTabSz="980054"/>
              <a:t>27</a:t>
            </a:fld>
            <a:endParaRPr lang="en-US" dirty="0">
              <a:ea typeface="黑体" pitchFamily="2" charset="-122"/>
            </a:endParaRPr>
          </a:p>
        </p:txBody>
      </p:sp>
    </p:spTree>
    <p:extLst>
      <p:ext uri="{BB962C8B-B14F-4D97-AF65-F5344CB8AC3E}">
        <p14:creationId xmlns="" xmlns:p14="http://schemas.microsoft.com/office/powerpoint/2010/main" val="1244017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5854"/>
            <a:r>
              <a:rPr lang="en-US" altLang="zh-CN" sz="1300" smtClean="0">
                <a:latin typeface="Calibri"/>
                <a:ea typeface="黑体" pitchFamily="2" charset="-122"/>
              </a:rPr>
              <a:t>Cisco UF </a:t>
            </a:r>
            <a:r>
              <a:rPr lang="zh-CN" altLang="en-US" sz="1300" smtClean="0">
                <a:latin typeface="Calibri"/>
                <a:ea typeface="黑体" pitchFamily="2" charset="-122"/>
              </a:rPr>
              <a:t>通过其 </a:t>
            </a:r>
            <a:r>
              <a:rPr lang="en-US" altLang="zh-CN" sz="1300" smtClean="0">
                <a:latin typeface="Calibri"/>
                <a:ea typeface="黑体" pitchFamily="2" charset="-122"/>
              </a:rPr>
              <a:t>VM-aware </a:t>
            </a:r>
            <a:r>
              <a:rPr lang="zh-CN" altLang="en-US" sz="1300" smtClean="0">
                <a:latin typeface="Calibri"/>
                <a:ea typeface="黑体" pitchFamily="2" charset="-122"/>
              </a:rPr>
              <a:t>和云扩展解决方案为云准备就绪：</a:t>
            </a:r>
          </a:p>
          <a:p>
            <a:pPr defTabSz="935854"/>
            <a:endParaRPr lang="zh-CN" altLang="en-US" baseline="0" smtClean="0">
              <a:ea typeface="黑体" pitchFamily="2" charset="-122"/>
            </a:endParaRPr>
          </a:p>
          <a:p>
            <a:pPr defTabSz="935854"/>
            <a:r>
              <a:rPr lang="zh-CN" altLang="en-US" sz="1300" smtClean="0">
                <a:latin typeface="Calibri"/>
                <a:ea typeface="黑体" pitchFamily="2" charset="-122"/>
              </a:rPr>
              <a:t> </a:t>
            </a:r>
            <a:r>
              <a:rPr lang="en-US" altLang="zh-CN" sz="1300" smtClean="0">
                <a:latin typeface="Calibri"/>
                <a:ea typeface="黑体" pitchFamily="2" charset="-122"/>
              </a:rPr>
              <a:t>- Nexus 1000V </a:t>
            </a:r>
            <a:r>
              <a:rPr lang="zh-CN" altLang="en-US" sz="1300" smtClean="0">
                <a:latin typeface="Calibri"/>
                <a:ea typeface="黑体" pitchFamily="2" charset="-122"/>
              </a:rPr>
              <a:t>将最新网络技术应用于虚拟机监控程序，从而可提供端到端流量可视性及一致的网络策略实施</a:t>
            </a:r>
          </a:p>
          <a:p>
            <a:pPr defTabSz="935854"/>
            <a:r>
              <a:rPr lang="zh-CN" altLang="en-US" sz="1300" smtClean="0">
                <a:latin typeface="Calibri"/>
                <a:ea typeface="黑体" pitchFamily="2" charset="-122"/>
              </a:rPr>
              <a:t> </a:t>
            </a:r>
            <a:r>
              <a:rPr lang="en-US" altLang="zh-CN" sz="1300" smtClean="0">
                <a:latin typeface="Calibri"/>
                <a:ea typeface="黑体" pitchFamily="2" charset="-122"/>
              </a:rPr>
              <a:t>- </a:t>
            </a:r>
            <a:r>
              <a:rPr lang="zh-CN" altLang="en-US" sz="1300" smtClean="0">
                <a:latin typeface="Calibri"/>
                <a:ea typeface="黑体" pitchFamily="2" charset="-122"/>
              </a:rPr>
              <a:t>网络策略（包括安全策略）随虚拟机迁移，从而降低了网络和管理复杂性并允许自动进行实时迁移</a:t>
            </a:r>
          </a:p>
          <a:p>
            <a:pPr defTabSz="935854"/>
            <a:r>
              <a:rPr lang="zh-CN" altLang="en-US" sz="1300" smtClean="0">
                <a:latin typeface="Calibri"/>
                <a:ea typeface="黑体" pitchFamily="2" charset="-122"/>
              </a:rPr>
              <a:t> </a:t>
            </a:r>
            <a:r>
              <a:rPr lang="en-US" altLang="zh-CN" sz="1300" smtClean="0">
                <a:latin typeface="Calibri"/>
                <a:ea typeface="黑体" pitchFamily="2" charset="-122"/>
              </a:rPr>
              <a:t>- </a:t>
            </a:r>
            <a:r>
              <a:rPr lang="zh-CN" altLang="en-US" sz="1300" smtClean="0">
                <a:latin typeface="Calibri"/>
                <a:ea typeface="黑体" pitchFamily="2" charset="-122"/>
              </a:rPr>
              <a:t>安全服务具有针对虚拟机属性的可视性，以更好地制定实际合规性策略</a:t>
            </a:r>
          </a:p>
          <a:p>
            <a:pPr defTabSz="935854"/>
            <a:r>
              <a:rPr lang="zh-CN" altLang="en-US" sz="1300" smtClean="0">
                <a:latin typeface="Calibri"/>
                <a:ea typeface="黑体" pitchFamily="2" charset="-122"/>
              </a:rPr>
              <a:t> </a:t>
            </a:r>
            <a:r>
              <a:rPr lang="en-US" altLang="zh-CN" sz="1300" smtClean="0">
                <a:latin typeface="Calibri"/>
                <a:ea typeface="黑体" pitchFamily="2" charset="-122"/>
              </a:rPr>
              <a:t>- </a:t>
            </a:r>
            <a:r>
              <a:rPr lang="zh-CN" altLang="en-US" sz="1300" smtClean="0">
                <a:latin typeface="Calibri"/>
                <a:ea typeface="黑体" pitchFamily="2" charset="-122"/>
              </a:rPr>
              <a:t>由网络管理员控制网络策略（甚至包括与在服务器中运行的虚拟交换机相关的策略）。虚拟交换机管理面板与服务器是分离的。</a:t>
            </a:r>
          </a:p>
          <a:p>
            <a:pPr defTabSz="935854"/>
            <a:r>
              <a:rPr lang="zh-CN" altLang="en-US" sz="1300" smtClean="0">
                <a:latin typeface="Calibri"/>
                <a:ea typeface="黑体" pitchFamily="2" charset="-122"/>
              </a:rPr>
              <a:t> </a:t>
            </a:r>
            <a:r>
              <a:rPr lang="en-US" altLang="zh-CN" sz="1300" smtClean="0">
                <a:latin typeface="Calibri"/>
                <a:ea typeface="黑体" pitchFamily="2" charset="-122"/>
              </a:rPr>
              <a:t>- </a:t>
            </a:r>
            <a:r>
              <a:rPr lang="zh-CN" altLang="en-US" sz="1300" smtClean="0">
                <a:latin typeface="Calibri"/>
                <a:ea typeface="黑体" pitchFamily="2" charset="-122"/>
              </a:rPr>
              <a:t>虚拟化接入层交换机和所有网络服务 </a:t>
            </a:r>
            <a:r>
              <a:rPr lang="en-US" altLang="zh-CN" sz="1300" smtClean="0">
                <a:latin typeface="Calibri"/>
                <a:ea typeface="黑体" pitchFamily="2" charset="-122"/>
              </a:rPr>
              <a:t>(L4-7) </a:t>
            </a:r>
            <a:r>
              <a:rPr lang="zh-CN" altLang="en-US" sz="1300" smtClean="0">
                <a:latin typeface="Calibri"/>
                <a:ea typeface="黑体" pitchFamily="2" charset="-122"/>
              </a:rPr>
              <a:t>使应用更易于扩展、部署和灵活满足资源要求。</a:t>
            </a:r>
            <a:endParaRPr lang="zh-CN" altLang="en-US" smtClean="0">
              <a:ea typeface="黑体" pitchFamily="2" charset="-122"/>
            </a:endParaRPr>
          </a:p>
          <a:p>
            <a:pPr defTabSz="946144"/>
            <a:endParaRPr lang="zh-CN" altLang="en-US" i="1" smtClean="0">
              <a:ea typeface="黑体" pitchFamily="2" charset="-122"/>
            </a:endParaRPr>
          </a:p>
          <a:p>
            <a:pPr defTabSz="946144"/>
            <a:r>
              <a:rPr lang="zh-CN" altLang="en-US" sz="1300" smtClean="0">
                <a:latin typeface="Calibri"/>
                <a:ea typeface="黑体" pitchFamily="2" charset="-122"/>
              </a:rPr>
              <a:t>现在，我们来看看下一个使用案例，即业务连续性和灾难恢复。</a:t>
            </a:r>
            <a:endParaRPr lang="zh-CN" altLang="en-US" i="0" smtClean="0">
              <a:ea typeface="黑体" pitchFamily="2" charset="-122"/>
            </a:endParaRPr>
          </a:p>
          <a:p>
            <a:pPr defTabSz="935854"/>
            <a:endParaRPr lang="zh-CN" altLang="en-US" smtClean="0">
              <a:ea typeface="黑体" pitchFamily="2" charset="-122"/>
            </a:endParaRPr>
          </a:p>
        </p:txBody>
      </p:sp>
      <p:sp>
        <p:nvSpPr>
          <p:cNvPr id="4" name="Slide Number Placeholder 3"/>
          <p:cNvSpPr>
            <a:spLocks noGrp="1"/>
          </p:cNvSpPr>
          <p:nvPr>
            <p:ph type="sldNum" sz="quarter" idx="10"/>
          </p:nvPr>
        </p:nvSpPr>
        <p:spPr/>
        <p:txBody>
          <a:bodyPr/>
          <a:lstStyle/>
          <a:p>
            <a:pPr defTabSz="980054"/>
            <a:fld id="{01CFDE04-A051-4353-A654-D6385168D9A2}" type="slidenum">
              <a:rPr lang="en-US">
                <a:latin typeface="Calibri"/>
                <a:ea typeface="黑体" pitchFamily="2" charset="-122"/>
              </a:rPr>
              <a:pPr defTabSz="980054"/>
              <a:t>28</a:t>
            </a:fld>
            <a:endParaRPr lang="en-US" dirty="0">
              <a:ea typeface="黑体"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80054"/>
            <a:r>
              <a:rPr lang="zh-CN" altLang="en-US" sz="1300" smtClean="0">
                <a:latin typeface="Calibri"/>
                <a:ea typeface="黑体" pitchFamily="2" charset="-122"/>
              </a:rPr>
              <a:t>业务连续性已成为企业 </a:t>
            </a:r>
            <a:r>
              <a:rPr lang="en-US" altLang="zh-CN" sz="1300" smtClean="0">
                <a:latin typeface="Calibri"/>
                <a:ea typeface="黑体" pitchFamily="2" charset="-122"/>
              </a:rPr>
              <a:t>IT </a:t>
            </a:r>
            <a:r>
              <a:rPr lang="zh-CN" altLang="en-US" sz="1300" smtClean="0">
                <a:latin typeface="Calibri"/>
                <a:ea typeface="黑体" pitchFamily="2" charset="-122"/>
              </a:rPr>
              <a:t>组织的最重要挑战之一。业务需求需要基础设施提供连续的应用高畅通性，此基础设施要能从灾难中恢复并扩展以满足动态发展需要。当前，几乎所有企业或机构都高度地依赖于其数据和应用来开展业务。可以让用户访问其数据和应用的业务连续性计划已不再是一项选择，而是一项要求。业务连续性表示您的企业即使面对灾难也能继续实现其目标。仅仅因为您的数据中心即将被飓风吞没，并不意味着您的整个企业需要关闭。</a:t>
            </a:r>
          </a:p>
          <a:p>
            <a:pPr defTabSz="980054"/>
            <a:endParaRPr lang="zh-CN" altLang="en-US" smtClean="0">
              <a:ea typeface="黑体" pitchFamily="2" charset="-122"/>
            </a:endParaRPr>
          </a:p>
          <a:p>
            <a:pPr defTabSz="979956"/>
            <a:r>
              <a:rPr lang="zh-CN" altLang="en-US" sz="1300" smtClean="0">
                <a:latin typeface="Calibri"/>
                <a:ea typeface="黑体" pitchFamily="2" charset="-122"/>
              </a:rPr>
              <a:t>业务连续性还将解决使用过量问题，从而能够在需要时提供额外资源。否则，在需求超过容量时，</a:t>
            </a:r>
            <a:r>
              <a:rPr lang="en-US" altLang="zh-CN" sz="1300" smtClean="0">
                <a:latin typeface="Calibri"/>
                <a:ea typeface="黑体" pitchFamily="2" charset="-122"/>
              </a:rPr>
              <a:t>IT </a:t>
            </a:r>
            <a:r>
              <a:rPr lang="zh-CN" altLang="en-US" sz="1300" smtClean="0">
                <a:latin typeface="Calibri"/>
                <a:ea typeface="黑体" pitchFamily="2" charset="-122"/>
              </a:rPr>
              <a:t>系统可能会不堪重负、变慢或崩溃。</a:t>
            </a:r>
          </a:p>
          <a:p>
            <a:pPr defTabSz="979956"/>
            <a:endParaRPr lang="zh-CN" altLang="en-US" smtClean="0">
              <a:ea typeface="黑体" pitchFamily="2" charset="-122"/>
            </a:endParaRPr>
          </a:p>
          <a:p>
            <a:pPr defTabSz="979956"/>
            <a:r>
              <a:rPr lang="zh-CN" altLang="en-US" sz="1300" smtClean="0">
                <a:latin typeface="Calibri"/>
                <a:ea typeface="黑体" pitchFamily="2" charset="-122"/>
              </a:rPr>
              <a:t> 在全球 </a:t>
            </a:r>
            <a:r>
              <a:rPr lang="en-US" altLang="zh-CN" sz="1300" smtClean="0">
                <a:latin typeface="Calibri"/>
                <a:ea typeface="黑体" pitchFamily="2" charset="-122"/>
              </a:rPr>
              <a:t>24x7 </a:t>
            </a:r>
            <a:r>
              <a:rPr lang="zh-CN" altLang="en-US" sz="1300" smtClean="0">
                <a:latin typeface="Calibri"/>
                <a:ea typeface="黑体" pitchFamily="2" charset="-122"/>
              </a:rPr>
              <a:t>全天候业务中，停机维护时间变得越来越难以计划</a:t>
            </a:r>
            <a:r>
              <a:rPr lang="en-US" altLang="zh-CN" sz="1300" smtClean="0">
                <a:latin typeface="Calibri"/>
                <a:ea typeface="黑体" pitchFamily="2" charset="-122"/>
              </a:rPr>
              <a:t>…</a:t>
            </a:r>
            <a:r>
              <a:rPr lang="zh-CN" altLang="en-US" sz="1300" smtClean="0">
                <a:latin typeface="Calibri"/>
                <a:ea typeface="黑体" pitchFamily="2" charset="-122"/>
              </a:rPr>
              <a:t>业务连续性计划还可以帮助减小停机维护的影响。</a:t>
            </a:r>
          </a:p>
          <a:p>
            <a:pPr defTabSz="979956"/>
            <a:endParaRPr lang="zh-CN" altLang="en-US" smtClean="0">
              <a:ea typeface="黑体" pitchFamily="2" charset="-122"/>
            </a:endParaRPr>
          </a:p>
          <a:p>
            <a:pPr defTabSz="980054"/>
            <a:r>
              <a:rPr lang="zh-CN" altLang="en-US" sz="1300" smtClean="0">
                <a:latin typeface="Calibri"/>
                <a:ea typeface="黑体" pitchFamily="2" charset="-122"/>
              </a:rPr>
              <a:t>为了实现此级别</a:t>
            </a:r>
            <a:r>
              <a:rPr lang="en-US" altLang="zh-CN" sz="1300" smtClean="0">
                <a:latin typeface="Calibri"/>
                <a:ea typeface="黑体" pitchFamily="2" charset="-122"/>
              </a:rPr>
              <a:t>l</a:t>
            </a:r>
            <a:r>
              <a:rPr lang="zh-CN" altLang="en-US" sz="1300" smtClean="0">
                <a:latin typeface="Calibri"/>
                <a:ea typeface="黑体" pitchFamily="2" charset="-122"/>
              </a:rPr>
              <a:t>的业务连续性</a:t>
            </a:r>
            <a:r>
              <a:rPr lang="en-US" altLang="zh-CN" sz="1300" smtClean="0">
                <a:latin typeface="Calibri"/>
                <a:ea typeface="黑体" pitchFamily="2" charset="-122"/>
              </a:rPr>
              <a:t>…</a:t>
            </a:r>
            <a:r>
              <a:rPr lang="zh-CN" altLang="en-US" sz="1300" smtClean="0">
                <a:latin typeface="Calibri"/>
                <a:ea typeface="黑体" pitchFamily="2" charset="-122"/>
              </a:rPr>
              <a:t>数据中心必须灵活，以快速地将应用移动到安全位置或是爆发到云或其他数据中心。</a:t>
            </a:r>
            <a:endParaRPr lang="zh-CN" altLang="en-US" smtClean="0">
              <a:ea typeface="黑体" pitchFamily="2" charset="-122"/>
            </a:endParaRPr>
          </a:p>
          <a:p>
            <a:pPr defTabSz="935854"/>
            <a:endParaRPr lang="zh-CN" altLang="en-US" smtClean="0">
              <a:ea typeface="黑体" pitchFamily="2" charset="-122"/>
            </a:endParaRPr>
          </a:p>
        </p:txBody>
      </p:sp>
      <p:sp>
        <p:nvSpPr>
          <p:cNvPr id="4" name="Slide Number Placeholder 3"/>
          <p:cNvSpPr>
            <a:spLocks noGrp="1"/>
          </p:cNvSpPr>
          <p:nvPr>
            <p:ph type="sldNum" sz="quarter" idx="10"/>
          </p:nvPr>
        </p:nvSpPr>
        <p:spPr/>
        <p:txBody>
          <a:bodyPr/>
          <a:lstStyle/>
          <a:p>
            <a:pPr defTabSz="980054"/>
            <a:fld id="{01CFDE04-A051-4353-A654-D6385168D9A2}" type="slidenum">
              <a:rPr lang="en-US">
                <a:latin typeface="Calibri"/>
                <a:ea typeface="黑体" pitchFamily="2" charset="-122"/>
              </a:rPr>
              <a:pPr defTabSz="980054"/>
              <a:t>29</a:t>
            </a:fld>
            <a:endParaRPr lang="en-US" dirty="0">
              <a:ea typeface="黑体"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pPr defTabSz="980054"/>
            <a:fld id="{EC92614E-30C4-4242-AA47-34BED889602F}" type="slidenum">
              <a:rPr lang="en-US">
                <a:latin typeface="Calibri"/>
                <a:ea typeface="黑体" pitchFamily="2" charset="-122"/>
              </a:rPr>
              <a:pPr defTabSz="980054"/>
              <a:t>3</a:t>
            </a:fld>
            <a:endParaRPr lang="en-US" dirty="0">
              <a:ea typeface="黑体" pitchFamily="2" charset="-122"/>
            </a:endParaRPr>
          </a:p>
        </p:txBody>
      </p:sp>
      <p:sp>
        <p:nvSpPr>
          <p:cNvPr id="1768450" name="Rectangle 2"/>
          <p:cNvSpPr>
            <a:spLocks noGrp="1" noRot="1" noChangeAspect="1" noChangeArrowheads="1" noTextEdit="1"/>
          </p:cNvSpPr>
          <p:nvPr>
            <p:ph type="sldImg"/>
          </p:nvPr>
        </p:nvSpPr>
        <p:spPr>
          <a:ln/>
        </p:spPr>
      </p:sp>
      <p:sp>
        <p:nvSpPr>
          <p:cNvPr id="1768451" name="Rectangle 3"/>
          <p:cNvSpPr>
            <a:spLocks noGrp="1" noChangeArrowheads="1"/>
          </p:cNvSpPr>
          <p:nvPr>
            <p:ph type="body" idx="1"/>
          </p:nvPr>
        </p:nvSpPr>
        <p:spPr>
          <a:xfrm>
            <a:off x="709929" y="4862140"/>
            <a:ext cx="5840959" cy="5106072"/>
          </a:xfrm>
        </p:spPr>
        <p:txBody>
          <a:bodyPr>
            <a:normAutofit fontScale="92500" lnSpcReduction="20000"/>
          </a:bodyPr>
          <a:lstStyle/>
          <a:p>
            <a:pPr defTabSz="980054"/>
            <a:r>
              <a:rPr lang="zh-CN" altLang="en-US" sz="1300" dirty="0" smtClean="0">
                <a:latin typeface="Calibri"/>
                <a:ea typeface="黑体" pitchFamily="2" charset="-122"/>
              </a:rPr>
              <a:t>正在进行转型</a:t>
            </a:r>
            <a:r>
              <a:rPr lang="en-US" altLang="zh-CN" sz="1300" dirty="0" smtClean="0">
                <a:latin typeface="Calibri"/>
                <a:ea typeface="黑体" pitchFamily="2" charset="-122"/>
              </a:rPr>
              <a:t>…</a:t>
            </a:r>
            <a:r>
              <a:rPr lang="zh-CN" altLang="en-US" sz="1300" dirty="0" smtClean="0">
                <a:latin typeface="Calibri"/>
                <a:ea typeface="黑体" pitchFamily="2" charset="-122"/>
              </a:rPr>
              <a:t>从作为成本中心的 </a:t>
            </a:r>
            <a:r>
              <a:rPr lang="en-US" altLang="zh-CN" sz="1300" dirty="0" smtClean="0">
                <a:latin typeface="Calibri"/>
                <a:ea typeface="黑体" pitchFamily="2" charset="-122"/>
              </a:rPr>
              <a:t>IT </a:t>
            </a:r>
            <a:r>
              <a:rPr lang="zh-CN" altLang="en-US" sz="1300" dirty="0" smtClean="0">
                <a:latin typeface="Calibri"/>
                <a:ea typeface="黑体" pitchFamily="2" charset="-122"/>
              </a:rPr>
              <a:t>到作为服务的 </a:t>
            </a:r>
            <a:r>
              <a:rPr lang="en-US" altLang="zh-CN" sz="1300" dirty="0" smtClean="0">
                <a:latin typeface="Calibri"/>
                <a:ea typeface="黑体" pitchFamily="2" charset="-122"/>
              </a:rPr>
              <a:t>IT</a:t>
            </a:r>
            <a:r>
              <a:rPr lang="zh-CN" altLang="en-US" sz="1300" dirty="0" smtClean="0">
                <a:latin typeface="Calibri"/>
                <a:ea typeface="黑体" pitchFamily="2" charset="-122"/>
              </a:rPr>
              <a:t>。这是一个更具战略意义的立场，可帮助企业变得更加灵活并且迅速地发展。此模型还有助于重新平衡数据中心的经济性。如果 </a:t>
            </a:r>
            <a:r>
              <a:rPr lang="en-US" altLang="zh-CN" sz="1300" dirty="0" smtClean="0">
                <a:latin typeface="Calibri"/>
                <a:ea typeface="黑体" pitchFamily="2" charset="-122"/>
              </a:rPr>
              <a:t>IT </a:t>
            </a:r>
            <a:r>
              <a:rPr lang="zh-CN" altLang="en-US" sz="1300" dirty="0" smtClean="0">
                <a:latin typeface="Calibri"/>
                <a:ea typeface="黑体" pitchFamily="2" charset="-122"/>
              </a:rPr>
              <a:t>从当前采用的使用专用 </a:t>
            </a:r>
            <a:r>
              <a:rPr lang="en-US" altLang="zh-CN" sz="1300" dirty="0" smtClean="0">
                <a:latin typeface="Calibri"/>
                <a:ea typeface="黑体" pitchFamily="2" charset="-122"/>
              </a:rPr>
              <a:t>IT </a:t>
            </a:r>
            <a:r>
              <a:rPr lang="zh-CN" altLang="en-US" sz="1300" dirty="0" smtClean="0">
                <a:latin typeface="Calibri"/>
                <a:ea typeface="黑体" pitchFamily="2" charset="-122"/>
              </a:rPr>
              <a:t>基础设施满足业务需求的方法转变为使用更高效的自动化按需服务满足这些需求，那么 </a:t>
            </a:r>
            <a:r>
              <a:rPr lang="en-US" altLang="zh-CN" sz="1300" dirty="0" smtClean="0">
                <a:latin typeface="Calibri"/>
                <a:ea typeface="黑体" pitchFamily="2" charset="-122"/>
              </a:rPr>
              <a:t>IT </a:t>
            </a:r>
            <a:r>
              <a:rPr lang="zh-CN" altLang="en-US" sz="1300" dirty="0" smtClean="0">
                <a:latin typeface="Calibri"/>
                <a:ea typeface="黑体" pitchFamily="2" charset="-122"/>
              </a:rPr>
              <a:t>服务便可以更加一致、及时并且更快地响应业务需求。</a:t>
            </a:r>
          </a:p>
          <a:p>
            <a:pPr defTabSz="980054"/>
            <a:r>
              <a:rPr lang="zh-CN" altLang="en-US" sz="1300" dirty="0" smtClean="0">
                <a:latin typeface="Calibri"/>
                <a:ea typeface="黑体" pitchFamily="2" charset="-122"/>
              </a:rPr>
              <a:t> </a:t>
            </a:r>
          </a:p>
          <a:p>
            <a:pPr defTabSz="980054"/>
            <a:r>
              <a:rPr lang="zh-CN" altLang="en-US" sz="1300" dirty="0" smtClean="0">
                <a:latin typeface="Calibri"/>
                <a:ea typeface="黑体" pitchFamily="2" charset="-122"/>
              </a:rPr>
              <a:t>重要的是需认识到，使企业或机构达到可以将 </a:t>
            </a:r>
            <a:r>
              <a:rPr lang="en-US" altLang="zh-CN" sz="1300" dirty="0" smtClean="0">
                <a:latin typeface="Calibri"/>
                <a:ea typeface="黑体" pitchFamily="2" charset="-122"/>
              </a:rPr>
              <a:t>IT </a:t>
            </a:r>
            <a:r>
              <a:rPr lang="zh-CN" altLang="en-US" sz="1300" dirty="0" smtClean="0">
                <a:latin typeface="Calibri"/>
                <a:ea typeface="黑体" pitchFamily="2" charset="-122"/>
              </a:rPr>
              <a:t>作为服务实施这一程度并不容易，也不可能一蹴而就。每个客户都有自己的途径，不同客户会采用不同的途径。对于某些客户，只需维持现状即可，只不过更加高效或可能添加新功能。对于其他客户，需要完全转型为服务驱动型 </a:t>
            </a:r>
            <a:r>
              <a:rPr lang="en-US" altLang="zh-CN" sz="1300" dirty="0" smtClean="0">
                <a:latin typeface="Calibri"/>
                <a:ea typeface="黑体" pitchFamily="2" charset="-122"/>
              </a:rPr>
              <a:t>IT</a:t>
            </a:r>
            <a:r>
              <a:rPr lang="zh-CN" altLang="en-US" sz="1300" dirty="0" smtClean="0">
                <a:latin typeface="Calibri"/>
                <a:ea typeface="黑体" pitchFamily="2" charset="-122"/>
              </a:rPr>
              <a:t>。</a:t>
            </a:r>
          </a:p>
          <a:p>
            <a:pPr defTabSz="980054"/>
            <a:r>
              <a:rPr lang="zh-CN" altLang="en-US" sz="1300" dirty="0" smtClean="0">
                <a:latin typeface="Calibri"/>
                <a:ea typeface="黑体" pitchFamily="2" charset="-122"/>
              </a:rPr>
              <a:t> </a:t>
            </a:r>
          </a:p>
          <a:p>
            <a:pPr defTabSz="979956"/>
            <a:r>
              <a:rPr lang="zh-CN" altLang="en-US" sz="1300" dirty="0" smtClean="0">
                <a:latin typeface="Calibri"/>
                <a:ea typeface="黑体" pitchFamily="2" charset="-122"/>
              </a:rPr>
              <a:t>每个阶段都扩展为一系列重要计划 </a:t>
            </a:r>
            <a:r>
              <a:rPr lang="en-US" altLang="zh-CN" sz="1300" dirty="0" smtClean="0">
                <a:latin typeface="Calibri"/>
                <a:ea typeface="黑体" pitchFamily="2" charset="-122"/>
              </a:rPr>
              <a:t>— </a:t>
            </a:r>
            <a:r>
              <a:rPr lang="zh-CN" altLang="en-US" sz="1300" dirty="0" smtClean="0">
                <a:latin typeface="Calibri"/>
                <a:ea typeface="黑体" pitchFamily="2" charset="-122"/>
              </a:rPr>
              <a:t>从整合开始。随后，转变为更高程度的网络交换矩阵和对应运营的统一架构。接下来以工具 </a:t>
            </a:r>
            <a:r>
              <a:rPr lang="en-US" altLang="zh-CN" sz="1300" dirty="0" smtClean="0">
                <a:latin typeface="Calibri"/>
                <a:ea typeface="黑体" pitchFamily="2" charset="-122"/>
              </a:rPr>
              <a:t>(</a:t>
            </a:r>
            <a:r>
              <a:rPr lang="en-US" altLang="zh-CN" sz="1300" dirty="0" err="1" smtClean="0">
                <a:latin typeface="Calibri"/>
                <a:ea typeface="黑体" pitchFamily="2" charset="-122"/>
              </a:rPr>
              <a:t>vSphere</a:t>
            </a:r>
            <a:r>
              <a:rPr lang="en-US" altLang="zh-CN" sz="1300" dirty="0" smtClean="0">
                <a:latin typeface="Calibri"/>
                <a:ea typeface="黑体" pitchFamily="2" charset="-122"/>
              </a:rPr>
              <a:t>) </a:t>
            </a:r>
            <a:r>
              <a:rPr lang="zh-CN" altLang="en-US" sz="1300" dirty="0" smtClean="0">
                <a:latin typeface="Calibri"/>
                <a:ea typeface="黑体" pitchFamily="2" charset="-122"/>
              </a:rPr>
              <a:t>和战略（端到端交付、移动性、弹性）的形式实现虚拟化。需发展企业或机构、流程和人员技能来利用整合和虚拟化，以便可以真正实现 </a:t>
            </a:r>
            <a:r>
              <a:rPr lang="en-US" altLang="zh-CN" sz="1300" dirty="0" smtClean="0">
                <a:latin typeface="Calibri"/>
                <a:ea typeface="黑体" pitchFamily="2" charset="-122"/>
              </a:rPr>
              <a:t>IT </a:t>
            </a:r>
            <a:r>
              <a:rPr lang="zh-CN" altLang="en-US" sz="1300" dirty="0" smtClean="0">
                <a:latin typeface="Calibri"/>
                <a:ea typeface="黑体" pitchFamily="2" charset="-122"/>
              </a:rPr>
              <a:t>即服务，这一点十分重要。集成是关键，这样您便可以准备好过渡到更加基于云的模型。用于自动化、协调和自助服务调配的技术可以并且应该在实现 </a:t>
            </a:r>
            <a:r>
              <a:rPr lang="en-US" altLang="zh-CN" sz="1300" dirty="0" smtClean="0">
                <a:latin typeface="Calibri"/>
                <a:ea typeface="黑体" pitchFamily="2" charset="-122"/>
              </a:rPr>
              <a:t>IT </a:t>
            </a:r>
            <a:r>
              <a:rPr lang="zh-CN" altLang="en-US" sz="1300" dirty="0" smtClean="0">
                <a:latin typeface="Calibri"/>
                <a:ea typeface="黑体" pitchFamily="2" charset="-122"/>
              </a:rPr>
              <a:t>即服务的过程中及早部署 </a:t>
            </a:r>
            <a:r>
              <a:rPr lang="en-US" altLang="zh-CN" sz="1300" dirty="0" smtClean="0">
                <a:latin typeface="Calibri"/>
                <a:ea typeface="黑体" pitchFamily="2" charset="-122"/>
              </a:rPr>
              <a:t>– </a:t>
            </a:r>
            <a:r>
              <a:rPr lang="zh-CN" altLang="en-US" sz="1300" dirty="0" smtClean="0">
                <a:latin typeface="Calibri"/>
                <a:ea typeface="黑体" pitchFamily="2" charset="-122"/>
              </a:rPr>
              <a:t>这些技术对于实现标准化运营和自动化服务交付的好处是必不可少的。</a:t>
            </a:r>
          </a:p>
          <a:p>
            <a:pPr defTabSz="979956"/>
            <a:endParaRPr lang="zh-CN" altLang="en-US" sz="1300" dirty="0" smtClean="0">
              <a:ea typeface="黑体" pitchFamily="2" charset="-122"/>
            </a:endParaRPr>
          </a:p>
          <a:p>
            <a:pPr defTabSz="979956"/>
            <a:r>
              <a:rPr lang="zh-CN" altLang="en-US" sz="1300" dirty="0" smtClean="0">
                <a:latin typeface="Calibri"/>
                <a:ea typeface="黑体" pitchFamily="2" charset="-122"/>
              </a:rPr>
              <a:t>通过 实现虚拟机的安全、高效移动性，可以在数据中心中获得自动化和协调所带来的灵活性。其他计划（如业务连续性、灾难恢复、虚拟桌面、快速应用推广甚至是新数据中心）都可以快速且无缝地进行处理。</a:t>
            </a:r>
            <a:endParaRPr lang="zh-CN" altLang="en-US" sz="1300" dirty="0" smtClean="0">
              <a:ea typeface="黑体" pitchFamily="2" charset="-122"/>
            </a:endParaRPr>
          </a:p>
          <a:p>
            <a:pPr defTabSz="980054"/>
            <a:endParaRPr lang="zh-CN" altLang="en-US" sz="1300" dirty="0" smtClean="0">
              <a:ea typeface="黑体" pitchFamily="2" charset="-122"/>
            </a:endParaRPr>
          </a:p>
          <a:p>
            <a:pPr defTabSz="980054"/>
            <a:r>
              <a:rPr lang="zh-CN" altLang="en-US" sz="1300" dirty="0" smtClean="0">
                <a:latin typeface="Calibri"/>
                <a:ea typeface="黑体" pitchFamily="2" charset="-122"/>
              </a:rPr>
              <a:t>当数据中心经理应对当前趋势（如数据的指数级增长）时，就需要这样做。随着总体数据的增长（无论来源如何），出现了更多将数据用于商情的机会。利用这些数据意味着 采用更多设备，以及随之而来的功耗和冷却成本的增加。对于要求做到事半功倍的数据中心经理而言，首要的任务就是提高设施方面的效率。功耗和冷却是当前的重要挑战。</a:t>
            </a:r>
            <a:endParaRPr lang="zh-CN" altLang="en-US" sz="1300" dirty="0" smtClean="0">
              <a:ea typeface="黑体" pitchFamily="2" charset="-122"/>
            </a:endParaRPr>
          </a:p>
          <a:p>
            <a:pPr defTabSz="980054"/>
            <a:endParaRPr lang="zh-CN" altLang="en-US" sz="1300" dirty="0" smtClean="0">
              <a:ea typeface="黑体" pitchFamily="2" charset="-122"/>
            </a:endParaRPr>
          </a:p>
          <a:p>
            <a:pPr defTabSz="979956"/>
            <a:r>
              <a:rPr lang="zh-CN" altLang="en-US" sz="1300" dirty="0" smtClean="0">
                <a:latin typeface="Calibri"/>
                <a:ea typeface="黑体" pitchFamily="2" charset="-122"/>
              </a:rPr>
              <a:t>问题在于如何将 </a:t>
            </a:r>
            <a:r>
              <a:rPr lang="en-US" altLang="zh-CN" sz="1300" dirty="0" smtClean="0">
                <a:latin typeface="Calibri"/>
                <a:ea typeface="黑体" pitchFamily="2" charset="-122"/>
              </a:rPr>
              <a:t>IT </a:t>
            </a:r>
            <a:r>
              <a:rPr lang="zh-CN" altLang="en-US" sz="1300" dirty="0" smtClean="0">
                <a:latin typeface="Calibri"/>
                <a:ea typeface="黑体" pitchFamily="2" charset="-122"/>
              </a:rPr>
              <a:t>转变为企业的战略合作伙伴并平衡所有这些不断增加的需求。</a:t>
            </a:r>
            <a:r>
              <a:rPr lang="en-US" altLang="zh-CN" sz="1300" dirty="0" smtClean="0">
                <a:latin typeface="Calibri"/>
                <a:ea typeface="黑体" pitchFamily="2" charset="-122"/>
              </a:rPr>
              <a:t>CIO </a:t>
            </a:r>
            <a:r>
              <a:rPr lang="zh-CN" altLang="en-US" sz="1300" dirty="0" smtClean="0">
                <a:latin typeface="Calibri"/>
                <a:ea typeface="黑体" pitchFamily="2" charset="-122"/>
              </a:rPr>
              <a:t>们有望通过充分利用这些趋势和计划来协助解决业务挑战。</a:t>
            </a:r>
            <a:endParaRPr lang="zh-CN" altLang="en-US" sz="1300" dirty="0" smtClean="0">
              <a:ea typeface="黑体" pitchFamily="2" charset="-122"/>
            </a:endParaRPr>
          </a:p>
          <a:p>
            <a:pPr marL="490027" lvl="1" defTabSz="980054"/>
            <a:endParaRPr lang="zh-CN" altLang="en-US" dirty="0">
              <a:ea typeface="黑体"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0" y="4862141"/>
            <a:ext cx="5789874" cy="4605227"/>
          </a:xfrm>
        </p:spPr>
        <p:txBody>
          <a:bodyPr>
            <a:normAutofit/>
          </a:bodyPr>
          <a:lstStyle/>
          <a:p>
            <a:pPr defTabSz="980054"/>
            <a:r>
              <a:rPr lang="en-US" altLang="zh-CN" sz="1300" smtClean="0">
                <a:latin typeface="Calibri"/>
                <a:ea typeface="黑体" pitchFamily="2" charset="-122"/>
              </a:rPr>
              <a:t>Cisco Unified Fabric </a:t>
            </a:r>
            <a:r>
              <a:rPr lang="zh-CN" altLang="en-US" sz="1300" smtClean="0">
                <a:latin typeface="Calibri"/>
                <a:ea typeface="黑体" pitchFamily="2" charset="-122"/>
              </a:rPr>
              <a:t>提供了灵活的架构和大量业务连续性功能，可帮助避免在将来的灾难中出现的中断或计划中断。</a:t>
            </a:r>
          </a:p>
          <a:p>
            <a:pPr defTabSz="980054"/>
            <a:endParaRPr lang="zh-CN" altLang="en-US" sz="1300" smtClean="0">
              <a:ea typeface="黑体" pitchFamily="2" charset="-122"/>
            </a:endParaRPr>
          </a:p>
          <a:p>
            <a:pPr defTabSz="980054"/>
            <a:r>
              <a:rPr lang="zh-CN" altLang="en-US" sz="1300" smtClean="0">
                <a:latin typeface="Calibri"/>
                <a:ea typeface="黑体" pitchFamily="2" charset="-122"/>
              </a:rPr>
              <a:t>虚拟化服务器环境可提供便捷性和灵活性来移动应用以避免灾难。可能遭遇自然灾害（如飓风或洪水）的数据中心可以使用统一交换矩阵创新（如 </a:t>
            </a:r>
            <a:r>
              <a:rPr lang="en-US" altLang="zh-CN" sz="1300" smtClean="0">
                <a:latin typeface="Calibri"/>
                <a:ea typeface="黑体" pitchFamily="2" charset="-122"/>
              </a:rPr>
              <a:t>OTV</a:t>
            </a:r>
            <a:r>
              <a:rPr lang="zh-CN" altLang="en-US" sz="1300" smtClean="0">
                <a:latin typeface="Calibri"/>
                <a:ea typeface="黑体" pitchFamily="2" charset="-122"/>
              </a:rPr>
              <a:t>、</a:t>
            </a:r>
            <a:r>
              <a:rPr lang="en-US" altLang="zh-CN" sz="1300" smtClean="0">
                <a:latin typeface="Calibri"/>
                <a:ea typeface="黑体" pitchFamily="2" charset="-122"/>
              </a:rPr>
              <a:t>LISP </a:t>
            </a:r>
            <a:r>
              <a:rPr lang="zh-CN" altLang="en-US" sz="1300" smtClean="0">
                <a:latin typeface="Calibri"/>
                <a:ea typeface="黑体" pitchFamily="2" charset="-122"/>
              </a:rPr>
              <a:t>和 </a:t>
            </a:r>
            <a:r>
              <a:rPr lang="en-US" altLang="zh-CN" sz="1300" smtClean="0">
                <a:latin typeface="Calibri"/>
                <a:ea typeface="黑体" pitchFamily="2" charset="-122"/>
              </a:rPr>
              <a:t>1000V </a:t>
            </a:r>
            <a:r>
              <a:rPr lang="zh-CN" altLang="en-US" sz="1300" smtClean="0">
                <a:latin typeface="Calibri"/>
                <a:ea typeface="黑体" pitchFamily="2" charset="-122"/>
              </a:rPr>
              <a:t>功能，通过这些功能可以将虚拟机无缝且快速地迁移到云或远离灾难的其他数据中心），主动将其任务关键应用迁移到远离灾难区域的其他数据中心。</a:t>
            </a:r>
            <a:endParaRPr lang="zh-CN" altLang="en-US" sz="1300" smtClean="0">
              <a:solidFill>
                <a:srgbClr val="000000"/>
              </a:solidFill>
              <a:ea typeface="黑体" pitchFamily="2" charset="-122"/>
            </a:endParaRPr>
          </a:p>
          <a:p>
            <a:pPr defTabSz="980054"/>
            <a:endParaRPr lang="zh-CN" altLang="en-US" sz="1300" smtClean="0">
              <a:ea typeface="黑体" pitchFamily="2" charset="-122"/>
            </a:endParaRPr>
          </a:p>
          <a:p>
            <a:pPr defTabSz="980054"/>
            <a:r>
              <a:rPr lang="en-US" altLang="zh-CN" sz="1300" smtClean="0">
                <a:latin typeface="Calibri"/>
                <a:ea typeface="黑体" pitchFamily="2" charset="-122"/>
              </a:rPr>
              <a:t>Cisco MDS 9000 </a:t>
            </a:r>
            <a:r>
              <a:rPr lang="zh-CN" altLang="en-US" sz="1300" smtClean="0">
                <a:latin typeface="Calibri"/>
                <a:ea typeface="黑体" pitchFamily="2" charset="-122"/>
              </a:rPr>
              <a:t>上的 </a:t>
            </a:r>
            <a:r>
              <a:rPr lang="en-US" altLang="zh-CN" sz="1300" smtClean="0">
                <a:latin typeface="Calibri"/>
                <a:ea typeface="黑体" pitchFamily="2" charset="-122"/>
              </a:rPr>
              <a:t>I/O </a:t>
            </a:r>
            <a:r>
              <a:rPr lang="zh-CN" altLang="en-US" sz="1300" smtClean="0">
                <a:latin typeface="Calibri"/>
                <a:ea typeface="黑体" pitchFamily="2" charset="-122"/>
              </a:rPr>
              <a:t>加速器 </a:t>
            </a:r>
            <a:r>
              <a:rPr lang="en-US" altLang="zh-CN" sz="1300" smtClean="0">
                <a:latin typeface="Calibri"/>
                <a:ea typeface="黑体" pitchFamily="2" charset="-122"/>
              </a:rPr>
              <a:t>(IOA) </a:t>
            </a:r>
            <a:r>
              <a:rPr lang="zh-CN" altLang="en-US" sz="1300" smtClean="0">
                <a:latin typeface="Calibri"/>
                <a:ea typeface="黑体" pitchFamily="2" charset="-122"/>
              </a:rPr>
              <a:t>功能允许企业部署可高度扩展的全面 </a:t>
            </a:r>
            <a:r>
              <a:rPr lang="en-US" altLang="zh-CN" sz="1300" smtClean="0">
                <a:latin typeface="Calibri"/>
                <a:ea typeface="黑体" pitchFamily="2" charset="-122"/>
              </a:rPr>
              <a:t>I/O </a:t>
            </a:r>
            <a:r>
              <a:rPr lang="zh-CN" altLang="en-US" sz="1300" smtClean="0">
                <a:latin typeface="Calibri"/>
                <a:ea typeface="黑体" pitchFamily="2" charset="-122"/>
              </a:rPr>
              <a:t>加速解决方案，以便通过减少复制节点与辅助存储之间的 </a:t>
            </a:r>
            <a:r>
              <a:rPr lang="en-US" altLang="zh-CN" sz="1300" smtClean="0">
                <a:latin typeface="Calibri"/>
                <a:ea typeface="黑体" pitchFamily="2" charset="-122"/>
              </a:rPr>
              <a:t>I/O </a:t>
            </a:r>
            <a:r>
              <a:rPr lang="zh-CN" altLang="en-US" sz="1300" smtClean="0">
                <a:latin typeface="Calibri"/>
                <a:ea typeface="黑体" pitchFamily="2" charset="-122"/>
              </a:rPr>
              <a:t>交换延迟来实现数据复制。</a:t>
            </a:r>
            <a:r>
              <a:rPr lang="en-US" altLang="zh-CN" sz="1300" smtClean="0">
                <a:latin typeface="Calibri"/>
                <a:ea typeface="黑体" pitchFamily="2" charset="-122"/>
              </a:rPr>
              <a:t>IOA </a:t>
            </a:r>
            <a:r>
              <a:rPr lang="zh-CN" altLang="en-US" sz="1300" smtClean="0">
                <a:latin typeface="Calibri"/>
                <a:ea typeface="黑体" pitchFamily="2" charset="-122"/>
              </a:rPr>
              <a:t>允许通过较长距离进行复制，提供选择位置的灵活性，同时最大程度减少对应用性能的影响。</a:t>
            </a:r>
          </a:p>
          <a:p>
            <a:pPr defTabSz="980054"/>
            <a:endParaRPr lang="zh-CN" altLang="en-US" sz="1300" smtClean="0">
              <a:ea typeface="黑体" pitchFamily="2" charset="-122"/>
            </a:endParaRPr>
          </a:p>
          <a:p>
            <a:pPr defTabSz="980054"/>
            <a:r>
              <a:rPr lang="zh-CN" altLang="en-US" sz="1300" smtClean="0">
                <a:latin typeface="Calibri"/>
                <a:ea typeface="黑体" pitchFamily="2" charset="-122"/>
              </a:rPr>
              <a:t>使用 </a:t>
            </a:r>
            <a:r>
              <a:rPr lang="en-US" altLang="zh-CN" sz="1300" smtClean="0">
                <a:latin typeface="Calibri"/>
                <a:ea typeface="黑体" pitchFamily="2" charset="-122"/>
              </a:rPr>
              <a:t>OTV </a:t>
            </a:r>
            <a:r>
              <a:rPr lang="zh-CN" altLang="en-US" sz="1300" smtClean="0">
                <a:latin typeface="Calibri"/>
                <a:ea typeface="黑体" pitchFamily="2" charset="-122"/>
              </a:rPr>
              <a:t>的 </a:t>
            </a:r>
            <a:r>
              <a:rPr lang="en-US" altLang="zh-CN" sz="1300" smtClean="0">
                <a:latin typeface="Calibri"/>
                <a:ea typeface="黑体" pitchFamily="2" charset="-122"/>
              </a:rPr>
              <a:t>Cisco ACE </a:t>
            </a:r>
            <a:r>
              <a:rPr lang="zh-CN" altLang="en-US" sz="1300" smtClean="0">
                <a:latin typeface="Calibri"/>
                <a:ea typeface="黑体" pitchFamily="2" charset="-122"/>
              </a:rPr>
              <a:t>可提供业务连续性的另一个方面。当计算资源因需求过度而不堪重负时，</a:t>
            </a:r>
            <a:r>
              <a:rPr lang="en-US" altLang="zh-CN" sz="1300" smtClean="0">
                <a:latin typeface="Calibri"/>
                <a:ea typeface="黑体" pitchFamily="2" charset="-122"/>
              </a:rPr>
              <a:t>Cisco ACE </a:t>
            </a:r>
            <a:r>
              <a:rPr lang="zh-CN" altLang="en-US" sz="1300" smtClean="0">
                <a:latin typeface="Calibri"/>
                <a:ea typeface="黑体" pitchFamily="2" charset="-122"/>
              </a:rPr>
              <a:t>可提供动态资源弹性。</a:t>
            </a:r>
            <a:r>
              <a:rPr lang="en-US" altLang="zh-CN" sz="1300" smtClean="0">
                <a:latin typeface="Calibri"/>
                <a:ea typeface="黑体" pitchFamily="2" charset="-122"/>
              </a:rPr>
              <a:t>Cisco ACE </a:t>
            </a:r>
            <a:r>
              <a:rPr lang="zh-CN" altLang="en-US" sz="1300" smtClean="0">
                <a:ea typeface="黑体" pitchFamily="2" charset="-122"/>
              </a:rPr>
              <a:t>会监控本地资源上的负荷 。一旦达到阈值</a:t>
            </a:r>
            <a:r>
              <a:rPr lang="zh-CN" altLang="en-US" sz="1300" smtClean="0">
                <a:latin typeface="Calibri"/>
                <a:ea typeface="黑体" pitchFamily="2" charset="-122"/>
              </a:rPr>
              <a:t>，</a:t>
            </a:r>
            <a:r>
              <a:rPr lang="zh-CN" altLang="en-US" sz="1300" smtClean="0">
                <a:ea typeface="黑体" pitchFamily="2" charset="-122"/>
              </a:rPr>
              <a:t>就会</a:t>
            </a:r>
            <a:r>
              <a:rPr lang="zh-CN" altLang="en-US" sz="1300" smtClean="0">
                <a:latin typeface="Calibri"/>
                <a:ea typeface="黑体" pitchFamily="2" charset="-122"/>
              </a:rPr>
              <a:t>自动通过 </a:t>
            </a:r>
            <a:r>
              <a:rPr lang="en-US" altLang="zh-CN" sz="1300" smtClean="0">
                <a:latin typeface="Calibri"/>
                <a:ea typeface="黑体" pitchFamily="2" charset="-122"/>
              </a:rPr>
              <a:t>OTV </a:t>
            </a:r>
            <a:r>
              <a:rPr lang="zh-CN" altLang="en-US" sz="1300" smtClean="0">
                <a:latin typeface="Calibri"/>
                <a:ea typeface="黑体" pitchFamily="2" charset="-122"/>
              </a:rPr>
              <a:t>将其他用户请求重新路由到预先确定的远程计算资源。此“爆发”可避免本地资源不堪重负、变慢或（更糟糕地）崩溃。</a:t>
            </a:r>
            <a:endParaRPr lang="zh-CN" altLang="en-US" sz="2100" smtClean="0">
              <a:ea typeface="黑体" pitchFamily="2" charset="-122"/>
            </a:endParaRPr>
          </a:p>
          <a:p>
            <a:pPr defTabSz="980054"/>
            <a:endParaRPr lang="zh-CN" altLang="en-US" sz="1300" smtClean="0">
              <a:ea typeface="黑体" pitchFamily="2" charset="-122"/>
            </a:endParaRPr>
          </a:p>
          <a:p>
            <a:pPr defTabSz="980054"/>
            <a:endParaRPr lang="zh-CN" altLang="en-US" sz="1300" smtClean="0">
              <a:ea typeface="黑体" pitchFamily="2" charset="-122"/>
            </a:endParaRPr>
          </a:p>
          <a:p>
            <a:pPr defTabSz="980054"/>
            <a:endParaRPr lang="zh-CN" altLang="en-US" sz="1300" smtClean="0">
              <a:ea typeface="黑体" pitchFamily="2" charset="-122"/>
            </a:endParaRPr>
          </a:p>
          <a:p>
            <a:pPr defTabSz="980054"/>
            <a:endParaRPr lang="zh-CN" altLang="en-US" sz="1300" smtClean="0">
              <a:ea typeface="黑体" pitchFamily="2" charset="-122"/>
            </a:endParaRPr>
          </a:p>
          <a:p>
            <a:pPr defTabSz="980054"/>
            <a:endParaRPr lang="zh-CN" altLang="en-US" sz="1300" smtClean="0">
              <a:latin typeface="Arial" pitchFamily="34" charset="0"/>
              <a:ea typeface="黑体" pitchFamily="2" charset="-122"/>
            </a:endParaRPr>
          </a:p>
          <a:p>
            <a:pPr defTabSz="946144"/>
            <a:endParaRPr lang="zh-CN" altLang="en-US" b="1" i="1" smtClean="0">
              <a:ea typeface="黑体" pitchFamily="2" charset="-122"/>
            </a:endParaRPr>
          </a:p>
          <a:p>
            <a:pPr defTabSz="946144"/>
            <a:endParaRPr lang="zh-CN" altLang="en-US" i="1" smtClean="0">
              <a:ea typeface="黑体" pitchFamily="2" charset="-122"/>
            </a:endParaRPr>
          </a:p>
          <a:p>
            <a:pPr defTabSz="935854"/>
            <a:endParaRPr lang="zh-CN" altLang="en-US" smtClean="0">
              <a:ea typeface="黑体" pitchFamily="2" charset="-122"/>
            </a:endParaRPr>
          </a:p>
        </p:txBody>
      </p:sp>
      <p:sp>
        <p:nvSpPr>
          <p:cNvPr id="4" name="Slide Number Placeholder 3"/>
          <p:cNvSpPr>
            <a:spLocks noGrp="1"/>
          </p:cNvSpPr>
          <p:nvPr>
            <p:ph type="sldNum" sz="quarter" idx="10"/>
          </p:nvPr>
        </p:nvSpPr>
        <p:spPr/>
        <p:txBody>
          <a:bodyPr/>
          <a:lstStyle/>
          <a:p>
            <a:pPr defTabSz="980054"/>
            <a:fld id="{01CFDE04-A051-4353-A654-D6385168D9A2}" type="slidenum">
              <a:rPr lang="en-US">
                <a:latin typeface="Calibri"/>
                <a:ea typeface="黑体" pitchFamily="2" charset="-122"/>
              </a:rPr>
              <a:pPr defTabSz="980054"/>
              <a:t>30</a:t>
            </a:fld>
            <a:endParaRPr lang="en-US" dirty="0">
              <a:ea typeface="黑体"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6144"/>
            <a:r>
              <a:rPr lang="zh-CN" altLang="en-US" sz="1300" smtClean="0">
                <a:latin typeface="Calibri"/>
                <a:ea typeface="黑体" pitchFamily="2" charset="-122"/>
              </a:rPr>
              <a:t>借助 </a:t>
            </a:r>
            <a:r>
              <a:rPr lang="en-US" altLang="zh-CN" sz="1300" smtClean="0">
                <a:latin typeface="Calibri"/>
                <a:ea typeface="黑体" pitchFamily="2" charset="-122"/>
              </a:rPr>
              <a:t>Cisco Unified Fabric</a:t>
            </a:r>
            <a:r>
              <a:rPr lang="zh-CN" altLang="en-US" sz="1300" smtClean="0">
                <a:latin typeface="Calibri"/>
                <a:ea typeface="黑体" pitchFamily="2" charset="-122"/>
              </a:rPr>
              <a:t>，您可以显著简化网络，从而简化数据中心。更简单的数据中心意味着灾难恢复和业务连续性不仅更易于规划，而且制定的计划在灾难到来时更易于执行。</a:t>
            </a:r>
          </a:p>
          <a:p>
            <a:pPr defTabSz="946144"/>
            <a:endParaRPr lang="zh-CN" altLang="en-US" i="0" baseline="0" smtClean="0">
              <a:ea typeface="黑体" pitchFamily="2" charset="-122"/>
            </a:endParaRPr>
          </a:p>
          <a:p>
            <a:pPr defTabSz="946144"/>
            <a:r>
              <a:rPr lang="zh-CN" altLang="en-US" sz="1300" smtClean="0">
                <a:latin typeface="Calibri"/>
                <a:ea typeface="黑体" pitchFamily="2" charset="-122"/>
              </a:rPr>
              <a:t>下一个示例针对的是企业的桌面虚拟化。</a:t>
            </a:r>
            <a:endParaRPr lang="zh-CN" altLang="en-US" i="0" smtClean="0">
              <a:ea typeface="黑体" pitchFamily="2" charset="-122"/>
            </a:endParaRPr>
          </a:p>
          <a:p>
            <a:pPr defTabSz="935854"/>
            <a:endParaRPr lang="zh-CN" altLang="en-US" smtClean="0">
              <a:ea typeface="黑体" pitchFamily="2" charset="-122"/>
            </a:endParaRPr>
          </a:p>
        </p:txBody>
      </p:sp>
      <p:sp>
        <p:nvSpPr>
          <p:cNvPr id="4" name="Slide Number Placeholder 3"/>
          <p:cNvSpPr>
            <a:spLocks noGrp="1"/>
          </p:cNvSpPr>
          <p:nvPr>
            <p:ph type="sldNum" sz="quarter" idx="10"/>
          </p:nvPr>
        </p:nvSpPr>
        <p:spPr/>
        <p:txBody>
          <a:bodyPr/>
          <a:lstStyle/>
          <a:p>
            <a:pPr defTabSz="980054"/>
            <a:fld id="{01CFDE04-A051-4353-A654-D6385168D9A2}" type="slidenum">
              <a:rPr lang="en-US">
                <a:latin typeface="Calibri"/>
                <a:ea typeface="黑体" pitchFamily="2" charset="-122"/>
              </a:rPr>
              <a:pPr defTabSz="980054"/>
              <a:t>31</a:t>
            </a:fld>
            <a:endParaRPr lang="en-US" dirty="0">
              <a:ea typeface="黑体"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0" y="4862141"/>
            <a:ext cx="5774097" cy="4605227"/>
          </a:xfrm>
        </p:spPr>
        <p:txBody>
          <a:bodyPr>
            <a:normAutofit/>
          </a:bodyPr>
          <a:lstStyle/>
          <a:p>
            <a:pPr defTabSz="946144"/>
            <a:r>
              <a:rPr lang="zh-CN" altLang="en-US" sz="1300" smtClean="0">
                <a:latin typeface="Calibri"/>
                <a:ea typeface="黑体" pitchFamily="2" charset="-122"/>
              </a:rPr>
              <a:t>桌面长期以来已成为企业中占用大量资源的部分。向员工和派遣员工提供对企业资源的安全访问是 </a:t>
            </a:r>
            <a:r>
              <a:rPr lang="en-US" altLang="zh-CN" sz="1300" smtClean="0">
                <a:latin typeface="Calibri"/>
                <a:ea typeface="黑体" pitchFamily="2" charset="-122"/>
              </a:rPr>
              <a:t>IT </a:t>
            </a:r>
            <a:r>
              <a:rPr lang="zh-CN" altLang="en-US" sz="1300" smtClean="0">
                <a:latin typeface="Calibri"/>
                <a:ea typeface="黑体" pitchFamily="2" charset="-122"/>
              </a:rPr>
              <a:t>面临的主要挑战之一。除了该挑战，应用已需要越来越多的带宽，从而增加对网络的带宽需求。用户不仅需要对企业业务应用的安全访问，而且需要对通常采用富媒体的协作应用的安全访问。此访问需要支持用户并提供良好体验，同时解决虚拟基础设施（如桌面虚拟化）所独有的安全问题。</a:t>
            </a:r>
            <a:endParaRPr lang="zh-CN" altLang="en-US" i="0" smtClean="0">
              <a:ea typeface="黑体" pitchFamily="2" charset="-122"/>
            </a:endParaRPr>
          </a:p>
        </p:txBody>
      </p:sp>
      <p:sp>
        <p:nvSpPr>
          <p:cNvPr id="4" name="Slide Number Placeholder 3"/>
          <p:cNvSpPr>
            <a:spLocks noGrp="1"/>
          </p:cNvSpPr>
          <p:nvPr>
            <p:ph type="sldNum" sz="quarter" idx="10"/>
          </p:nvPr>
        </p:nvSpPr>
        <p:spPr/>
        <p:txBody>
          <a:bodyPr/>
          <a:lstStyle/>
          <a:p>
            <a:pPr defTabSz="980054"/>
            <a:fld id="{01CFDE04-A051-4353-A654-D6385168D9A2}" type="slidenum">
              <a:rPr lang="en-US">
                <a:latin typeface="Calibri"/>
                <a:ea typeface="黑体" pitchFamily="2" charset="-122"/>
              </a:rPr>
              <a:pPr defTabSz="980054"/>
              <a:t>32</a:t>
            </a:fld>
            <a:endParaRPr lang="en-US" dirty="0">
              <a:ea typeface="黑体"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6144"/>
            <a:r>
              <a:rPr lang="en-US" altLang="zh-CN" sz="1300" smtClean="0">
                <a:latin typeface="Calibri"/>
                <a:ea typeface="黑体" pitchFamily="2" charset="-122"/>
              </a:rPr>
              <a:t>Cisco </a:t>
            </a:r>
            <a:r>
              <a:rPr lang="zh-CN" altLang="en-US" sz="1300" smtClean="0">
                <a:latin typeface="Calibri"/>
                <a:ea typeface="黑体" pitchFamily="2" charset="-122"/>
              </a:rPr>
              <a:t>解决方案划分为四个部分。</a:t>
            </a:r>
          </a:p>
          <a:p>
            <a:pPr defTabSz="946144"/>
            <a:endParaRPr lang="zh-CN" altLang="en-US" i="0" baseline="0" smtClean="0">
              <a:ea typeface="黑体" pitchFamily="2" charset="-122"/>
            </a:endParaRPr>
          </a:p>
          <a:p>
            <a:pPr defTabSz="946144"/>
            <a:r>
              <a:rPr lang="zh-CN" altLang="en-US" sz="1300" smtClean="0">
                <a:latin typeface="Calibri"/>
                <a:ea typeface="黑体" pitchFamily="2" charset="-122"/>
              </a:rPr>
              <a:t>第一个是访问。借助思科端点和和软件，最终用户会获得为他们所接收的媒体类型而优化的富媒体体验。思科的 </a:t>
            </a:r>
            <a:r>
              <a:rPr lang="en-US" altLang="zh-CN" sz="1300" smtClean="0">
                <a:latin typeface="Calibri"/>
                <a:ea typeface="黑体" pitchFamily="2" charset="-122"/>
              </a:rPr>
              <a:t>Unified Power over Ethernet </a:t>
            </a:r>
            <a:r>
              <a:rPr lang="zh-CN" altLang="en-US" sz="1300" smtClean="0">
                <a:latin typeface="Calibri"/>
                <a:ea typeface="黑体" pitchFamily="2" charset="-122"/>
              </a:rPr>
              <a:t>可提供竞争对手无法提供的强大功能。通过 </a:t>
            </a:r>
            <a:r>
              <a:rPr lang="en-US" altLang="zh-CN" sz="1300" smtClean="0">
                <a:latin typeface="Calibri"/>
                <a:ea typeface="黑体" pitchFamily="2" charset="-122"/>
              </a:rPr>
              <a:t>Cisco Auto Smartports </a:t>
            </a:r>
            <a:r>
              <a:rPr lang="zh-CN" altLang="en-US" sz="1300" smtClean="0">
                <a:latin typeface="Calibri"/>
                <a:ea typeface="黑体" pitchFamily="2" charset="-122"/>
              </a:rPr>
              <a:t>可以即插即用地进行访问和配置，</a:t>
            </a:r>
            <a:r>
              <a:rPr lang="en-US" altLang="zh-CN" sz="1300" smtClean="0">
                <a:latin typeface="Calibri"/>
                <a:ea typeface="黑体" pitchFamily="2" charset="-122"/>
              </a:rPr>
              <a:t>Cisco Auto Smartports </a:t>
            </a:r>
            <a:r>
              <a:rPr lang="zh-CN" altLang="en-US" sz="1300" smtClean="0">
                <a:latin typeface="Calibri"/>
                <a:ea typeface="黑体" pitchFamily="2" charset="-122"/>
              </a:rPr>
              <a:t>了解插入的设备，可自行配置以按照公司的指导原则为设备提供服务。</a:t>
            </a:r>
          </a:p>
          <a:p>
            <a:pPr defTabSz="946144"/>
            <a:endParaRPr lang="zh-CN" altLang="en-US" i="0" baseline="0" smtClean="0">
              <a:ea typeface="黑体" pitchFamily="2" charset="-122"/>
            </a:endParaRPr>
          </a:p>
          <a:p>
            <a:pPr defTabSz="946144"/>
            <a:r>
              <a:rPr lang="zh-CN" altLang="en-US" sz="1300" smtClean="0">
                <a:latin typeface="Calibri"/>
                <a:ea typeface="黑体" pitchFamily="2" charset="-122"/>
              </a:rPr>
              <a:t>下一个是安全。思科解决方案提供了为网络安全设置全面策略的单一位置。通过专为虚拟化所感知的移动端点和安全以及其带来的挑战而设计的安全产品，可善加利用思科在网络方面的经验。</a:t>
            </a:r>
          </a:p>
          <a:p>
            <a:pPr defTabSz="946144"/>
            <a:endParaRPr lang="zh-CN" altLang="en-US" i="0" baseline="0" smtClean="0">
              <a:ea typeface="黑体" pitchFamily="2" charset="-122"/>
            </a:endParaRPr>
          </a:p>
          <a:p>
            <a:pPr defTabSz="946144"/>
            <a:r>
              <a:rPr lang="zh-CN" altLang="en-US" sz="1300" smtClean="0">
                <a:latin typeface="Calibri"/>
                <a:ea typeface="黑体" pitchFamily="2" charset="-122"/>
              </a:rPr>
              <a:t>第三个是广域网优化。思科可以优化、监控并提示影响您不断增加的移动工作人员的问题。</a:t>
            </a:r>
            <a:r>
              <a:rPr lang="en-US" altLang="zh-CN" sz="1300" smtClean="0">
                <a:latin typeface="Calibri"/>
                <a:ea typeface="黑体" pitchFamily="2" charset="-122"/>
              </a:rPr>
              <a:t>Cisco Flexible NetFlow </a:t>
            </a:r>
            <a:r>
              <a:rPr lang="zh-CN" altLang="en-US" sz="1300" smtClean="0">
                <a:latin typeface="Calibri"/>
                <a:ea typeface="黑体" pitchFamily="2" charset="-122"/>
              </a:rPr>
              <a:t>等功能允许客户监控更大范围的数据包信息并查看以前在传统 </a:t>
            </a:r>
            <a:r>
              <a:rPr lang="en-US" altLang="zh-CN" sz="1300" smtClean="0">
                <a:latin typeface="Calibri"/>
                <a:ea typeface="黑体" pitchFamily="2" charset="-122"/>
              </a:rPr>
              <a:t>NetFlow </a:t>
            </a:r>
            <a:r>
              <a:rPr lang="zh-CN" altLang="en-US" sz="1300" smtClean="0">
                <a:latin typeface="Calibri"/>
                <a:ea typeface="黑体" pitchFamily="2" charset="-122"/>
              </a:rPr>
              <a:t>中无法查看的流数据。客户因而可以进行正确的决策，以便通过其虚拟和</a:t>
            </a:r>
            <a:r>
              <a:rPr lang="en-US" altLang="zh-CN" sz="1300" smtClean="0">
                <a:latin typeface="Calibri"/>
                <a:ea typeface="黑体" pitchFamily="2" charset="-122"/>
              </a:rPr>
              <a:t>/</a:t>
            </a:r>
            <a:r>
              <a:rPr lang="zh-CN" altLang="en-US" sz="1300" smtClean="0">
                <a:latin typeface="Calibri"/>
                <a:ea typeface="黑体" pitchFamily="2" charset="-122"/>
              </a:rPr>
              <a:t>或远程设备为最终用户提供可靠的积极体验。</a:t>
            </a:r>
          </a:p>
          <a:p>
            <a:pPr defTabSz="946144"/>
            <a:endParaRPr lang="zh-CN" altLang="en-US" i="0" baseline="0" smtClean="0">
              <a:ea typeface="黑体" pitchFamily="2" charset="-122"/>
            </a:endParaRPr>
          </a:p>
          <a:p>
            <a:pPr defTabSz="946144"/>
            <a:r>
              <a:rPr lang="zh-CN" altLang="en-US" sz="1300" smtClean="0">
                <a:latin typeface="Calibri"/>
                <a:ea typeface="黑体" pitchFamily="2" charset="-122"/>
              </a:rPr>
              <a:t>最后是构建于灵活、安全且可扩展的 </a:t>
            </a:r>
            <a:r>
              <a:rPr lang="en-US" altLang="zh-CN" sz="1300" smtClean="0">
                <a:latin typeface="Calibri"/>
                <a:ea typeface="黑体" pitchFamily="2" charset="-122"/>
              </a:rPr>
              <a:t>Cisco Unified Fabric </a:t>
            </a:r>
            <a:r>
              <a:rPr lang="zh-CN" altLang="en-US" sz="1300" smtClean="0">
                <a:latin typeface="Calibri"/>
                <a:ea typeface="黑体" pitchFamily="2" charset="-122"/>
              </a:rPr>
              <a:t>之上的基础设施。统一交换矩阵简化了环境，同时可提供为支持当前及将来的虚拟桌面部署所需的高级别可靠性和扩展能力。</a:t>
            </a:r>
          </a:p>
          <a:p>
            <a:pPr defTabSz="946144"/>
            <a:endParaRPr lang="zh-CN" altLang="en-US" i="0" baseline="0" smtClean="0">
              <a:ea typeface="黑体" pitchFamily="2" charset="-122"/>
            </a:endParaRPr>
          </a:p>
          <a:p>
            <a:pPr defTabSz="946144"/>
            <a:endParaRPr lang="zh-CN" altLang="en-US" i="0" smtClean="0">
              <a:ea typeface="黑体" pitchFamily="2" charset="-122"/>
            </a:endParaRPr>
          </a:p>
          <a:p>
            <a:pPr defTabSz="935854"/>
            <a:endParaRPr lang="zh-CN" altLang="en-US" smtClean="0">
              <a:ea typeface="黑体" pitchFamily="2" charset="-122"/>
            </a:endParaRPr>
          </a:p>
        </p:txBody>
      </p:sp>
      <p:sp>
        <p:nvSpPr>
          <p:cNvPr id="4" name="Slide Number Placeholder 3"/>
          <p:cNvSpPr>
            <a:spLocks noGrp="1"/>
          </p:cNvSpPr>
          <p:nvPr>
            <p:ph type="sldNum" sz="quarter" idx="10"/>
          </p:nvPr>
        </p:nvSpPr>
        <p:spPr/>
        <p:txBody>
          <a:bodyPr/>
          <a:lstStyle/>
          <a:p>
            <a:pPr defTabSz="980054"/>
            <a:fld id="{01CFDE04-A051-4353-A654-D6385168D9A2}" type="slidenum">
              <a:rPr lang="en-US">
                <a:latin typeface="Calibri"/>
                <a:ea typeface="黑体" pitchFamily="2" charset="-122"/>
              </a:rPr>
              <a:pPr defTabSz="980054"/>
              <a:t>33</a:t>
            </a:fld>
            <a:endParaRPr lang="en-US" dirty="0">
              <a:ea typeface="黑体"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6144"/>
            <a:r>
              <a:rPr lang="zh-CN" altLang="en-US" sz="1300" smtClean="0">
                <a:latin typeface="Calibri"/>
                <a:ea typeface="黑体" pitchFamily="2" charset="-122"/>
              </a:rPr>
              <a:t>稳定、安全、可重复且积极的用户体验是由统一交换矩阵提供支持的思科桌面虚拟化解决方案的目标。思科在数据中心、网络、协作和安全方面的经验可解决桌面虚拟化谜题，并推动 </a:t>
            </a:r>
            <a:r>
              <a:rPr lang="en-US" altLang="zh-CN" sz="1300" smtClean="0">
                <a:latin typeface="Calibri"/>
                <a:ea typeface="黑体" pitchFamily="2" charset="-122"/>
              </a:rPr>
              <a:t>IT </a:t>
            </a:r>
            <a:r>
              <a:rPr lang="zh-CN" altLang="en-US" sz="1300" smtClean="0">
                <a:latin typeface="Calibri"/>
                <a:ea typeface="黑体" pitchFamily="2" charset="-122"/>
              </a:rPr>
              <a:t>部门和企业提供效率。</a:t>
            </a:r>
          </a:p>
          <a:p>
            <a:pPr defTabSz="946144"/>
            <a:endParaRPr lang="zh-CN" altLang="en-US" i="0" baseline="0" smtClean="0">
              <a:ea typeface="黑体" pitchFamily="2" charset="-122"/>
            </a:endParaRPr>
          </a:p>
          <a:p>
            <a:pPr defTabSz="935854"/>
            <a:endParaRPr lang="zh-CN" altLang="en-US" smtClean="0">
              <a:ea typeface="黑体" pitchFamily="2" charset="-122"/>
            </a:endParaRPr>
          </a:p>
        </p:txBody>
      </p:sp>
      <p:sp>
        <p:nvSpPr>
          <p:cNvPr id="4" name="Slide Number Placeholder 3"/>
          <p:cNvSpPr>
            <a:spLocks noGrp="1"/>
          </p:cNvSpPr>
          <p:nvPr>
            <p:ph type="sldNum" sz="quarter" idx="10"/>
          </p:nvPr>
        </p:nvSpPr>
        <p:spPr/>
        <p:txBody>
          <a:bodyPr/>
          <a:lstStyle/>
          <a:p>
            <a:pPr defTabSz="980054"/>
            <a:fld id="{01CFDE04-A051-4353-A654-D6385168D9A2}" type="slidenum">
              <a:rPr lang="en-US">
                <a:latin typeface="Calibri"/>
                <a:ea typeface="黑体" pitchFamily="2" charset="-122"/>
              </a:rPr>
              <a:pPr defTabSz="980054"/>
              <a:t>34</a:t>
            </a:fld>
            <a:endParaRPr lang="en-US" dirty="0">
              <a:ea typeface="黑体"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0" y="4862141"/>
            <a:ext cx="5821426" cy="4605227"/>
          </a:xfrm>
        </p:spPr>
        <p:txBody>
          <a:bodyPr>
            <a:normAutofit/>
          </a:bodyPr>
          <a:lstStyle/>
          <a:p>
            <a:pPr defTabSz="946144"/>
            <a:r>
              <a:rPr lang="zh-CN" altLang="en-US" sz="1300" smtClean="0">
                <a:latin typeface="Calibri"/>
                <a:ea typeface="黑体" pitchFamily="2" charset="-122"/>
              </a:rPr>
              <a:t>高频率交易 </a:t>
            </a:r>
            <a:r>
              <a:rPr lang="en-US" altLang="zh-CN" sz="1300" smtClean="0">
                <a:latin typeface="Calibri"/>
                <a:ea typeface="黑体" pitchFamily="2" charset="-122"/>
              </a:rPr>
              <a:t>(HFT) </a:t>
            </a:r>
            <a:r>
              <a:rPr lang="zh-CN" altLang="en-US" sz="1300" smtClean="0">
                <a:latin typeface="Calibri"/>
                <a:ea typeface="黑体" pitchFamily="2" charset="-122"/>
              </a:rPr>
              <a:t>和高性能计算 </a:t>
            </a:r>
            <a:r>
              <a:rPr lang="en-US" altLang="zh-CN" sz="1300" smtClean="0">
                <a:latin typeface="Calibri"/>
                <a:ea typeface="黑体" pitchFamily="2" charset="-122"/>
              </a:rPr>
              <a:t>(HPC) </a:t>
            </a:r>
            <a:r>
              <a:rPr lang="zh-CN" altLang="en-US" sz="1300" smtClean="0">
                <a:latin typeface="Calibri"/>
                <a:ea typeface="黑体" pitchFamily="2" charset="-122"/>
              </a:rPr>
              <a:t>等专业化用户要求需要高性能、高带宽和低延迟网络交换矩阵来实现业务目标。在股票和债券交易环境中，时间就是金钱，而通过网络以亚毫秒速度进行的数据移动意味着可以进行更多赚钱的交易。</a:t>
            </a:r>
          </a:p>
          <a:p>
            <a:pPr defTabSz="946144"/>
            <a:endParaRPr lang="zh-CN" altLang="en-US" sz="1300" i="1" smtClean="0">
              <a:ea typeface="黑体" pitchFamily="2" charset="-122"/>
            </a:endParaRPr>
          </a:p>
          <a:p>
            <a:pPr defTabSz="946144"/>
            <a:r>
              <a:rPr lang="zh-CN" altLang="en-US" sz="1300" smtClean="0">
                <a:latin typeface="Calibri"/>
                <a:ea typeface="黑体" pitchFamily="2" charset="-122"/>
              </a:rPr>
              <a:t>在 </a:t>
            </a:r>
            <a:r>
              <a:rPr lang="en-US" altLang="zh-CN" sz="1300" smtClean="0">
                <a:latin typeface="Calibri"/>
                <a:ea typeface="黑体" pitchFamily="2" charset="-122"/>
              </a:rPr>
              <a:t>HFT/HPC </a:t>
            </a:r>
            <a:r>
              <a:rPr lang="zh-CN" altLang="en-US" sz="1300" smtClean="0">
                <a:latin typeface="Calibri"/>
                <a:ea typeface="黑体" pitchFamily="2" charset="-122"/>
              </a:rPr>
              <a:t>环境中，可能出现短期的微爆发，这可能会由于生成大量数据而导致数据丢失。这在高风险交易业务中便等于损失金钱。</a:t>
            </a:r>
          </a:p>
          <a:p>
            <a:pPr defTabSz="946144"/>
            <a:endParaRPr lang="zh-CN" altLang="en-US" sz="1300" smtClean="0">
              <a:ea typeface="黑体" pitchFamily="2" charset="-122"/>
            </a:endParaRPr>
          </a:p>
          <a:p>
            <a:pPr defTabSz="946144"/>
            <a:r>
              <a:rPr lang="zh-CN" altLang="en-US" sz="1300" smtClean="0">
                <a:latin typeface="Calibri"/>
                <a:ea typeface="黑体" pitchFamily="2" charset="-122"/>
              </a:rPr>
              <a:t>思科具有超低延迟的 </a:t>
            </a:r>
            <a:r>
              <a:rPr lang="en-US" altLang="zh-CN" sz="1300" smtClean="0">
                <a:latin typeface="Calibri"/>
                <a:ea typeface="黑体" pitchFamily="2" charset="-122"/>
              </a:rPr>
              <a:t>Nexus 3000 </a:t>
            </a:r>
            <a:r>
              <a:rPr lang="zh-CN" altLang="en-US" sz="1300" smtClean="0">
                <a:latin typeface="Calibri"/>
                <a:ea typeface="黑体" pitchFamily="2" charset="-122"/>
              </a:rPr>
              <a:t>系列交换机专为处理实际流量而打造，不会在市场活动的最重要时刻丢失重要数据。</a:t>
            </a:r>
            <a:endParaRPr lang="zh-CN" altLang="en-US" sz="1300" smtClean="0">
              <a:ea typeface="黑体" pitchFamily="2" charset="-122"/>
            </a:endParaRPr>
          </a:p>
          <a:p>
            <a:pPr defTabSz="935854"/>
            <a:endParaRPr lang="zh-CN" altLang="en-US" smtClean="0">
              <a:ea typeface="黑体" pitchFamily="2" charset="-122"/>
            </a:endParaRPr>
          </a:p>
        </p:txBody>
      </p:sp>
      <p:sp>
        <p:nvSpPr>
          <p:cNvPr id="4" name="Slide Number Placeholder 3"/>
          <p:cNvSpPr>
            <a:spLocks noGrp="1"/>
          </p:cNvSpPr>
          <p:nvPr>
            <p:ph type="sldNum" sz="quarter" idx="10"/>
          </p:nvPr>
        </p:nvSpPr>
        <p:spPr/>
        <p:txBody>
          <a:bodyPr/>
          <a:lstStyle/>
          <a:p>
            <a:pPr defTabSz="980054"/>
            <a:fld id="{01CFDE04-A051-4353-A654-D6385168D9A2}" type="slidenum">
              <a:rPr lang="en-US">
                <a:latin typeface="Calibri"/>
                <a:ea typeface="黑体" pitchFamily="2" charset="-122"/>
              </a:rPr>
              <a:pPr defTabSz="980054"/>
              <a:t>35</a:t>
            </a:fld>
            <a:endParaRPr lang="en-US" dirty="0">
              <a:ea typeface="黑体"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0" y="4862141"/>
            <a:ext cx="5505902" cy="4605227"/>
          </a:xfrm>
        </p:spPr>
        <p:txBody>
          <a:bodyPr>
            <a:normAutofit/>
          </a:bodyPr>
          <a:lstStyle/>
          <a:p>
            <a:pPr defTabSz="946144"/>
            <a:r>
              <a:rPr lang="zh-CN" altLang="en-US" sz="1300" smtClean="0">
                <a:latin typeface="Calibri"/>
                <a:ea typeface="黑体" pitchFamily="2" charset="-122"/>
              </a:rPr>
              <a:t>借助用于高频率交易的思科解决方案，客户可以提高交易节奏，从而最大化收入。</a:t>
            </a:r>
            <a:endParaRPr lang="zh-CN" altLang="en-US" i="0" smtClean="0">
              <a:ea typeface="黑体" pitchFamily="2" charset="-122"/>
            </a:endParaRPr>
          </a:p>
          <a:p>
            <a:pPr defTabSz="946144"/>
            <a:endParaRPr lang="zh-CN" altLang="en-US" i="0" smtClean="0">
              <a:ea typeface="黑体" pitchFamily="2" charset="-122"/>
            </a:endParaRPr>
          </a:p>
          <a:p>
            <a:pPr defTabSz="946144"/>
            <a:r>
              <a:rPr lang="en-US" altLang="zh-CN" sz="1300" smtClean="0">
                <a:latin typeface="Calibri"/>
                <a:ea typeface="黑体" pitchFamily="2" charset="-122"/>
              </a:rPr>
              <a:t>Cisco Nexus 3000 </a:t>
            </a:r>
            <a:r>
              <a:rPr lang="zh-CN" altLang="en-US" sz="1300" smtClean="0">
                <a:latin typeface="Calibri"/>
                <a:ea typeface="黑体" pitchFamily="2" charset="-122"/>
              </a:rPr>
              <a:t>系列包括三种型号（</a:t>
            </a:r>
            <a:r>
              <a:rPr lang="en-US" altLang="zh-CN" sz="1300" smtClean="0">
                <a:latin typeface="Calibri"/>
                <a:ea typeface="黑体" pitchFamily="2" charset="-122"/>
              </a:rPr>
              <a:t>3016</a:t>
            </a:r>
            <a:r>
              <a:rPr lang="zh-CN" altLang="en-US" sz="1300" smtClean="0">
                <a:latin typeface="Calibri"/>
                <a:ea typeface="黑体" pitchFamily="2" charset="-122"/>
              </a:rPr>
              <a:t>、</a:t>
            </a:r>
            <a:r>
              <a:rPr lang="en-US" altLang="zh-CN" sz="1300" smtClean="0">
                <a:latin typeface="Calibri"/>
                <a:ea typeface="黑体" pitchFamily="2" charset="-122"/>
              </a:rPr>
              <a:t>3048 </a:t>
            </a:r>
            <a:r>
              <a:rPr lang="zh-CN" altLang="en-US" sz="1300" smtClean="0">
                <a:latin typeface="Calibri"/>
                <a:ea typeface="黑体" pitchFamily="2" charset="-122"/>
              </a:rPr>
              <a:t>和 </a:t>
            </a:r>
            <a:r>
              <a:rPr lang="en-US" altLang="zh-CN" sz="1300" smtClean="0">
                <a:latin typeface="Calibri"/>
                <a:ea typeface="黑体" pitchFamily="2" charset="-122"/>
              </a:rPr>
              <a:t>3064</a:t>
            </a:r>
            <a:r>
              <a:rPr lang="zh-CN" altLang="en-US" sz="1300" smtClean="0">
                <a:latin typeface="Calibri"/>
                <a:ea typeface="黑体" pitchFamily="2" charset="-122"/>
              </a:rPr>
              <a:t>）。所有型号都采用紧凑型 </a:t>
            </a:r>
            <a:r>
              <a:rPr lang="en-US" altLang="zh-CN" sz="1300" smtClean="0">
                <a:latin typeface="Calibri"/>
                <a:ea typeface="黑体" pitchFamily="2" charset="-122"/>
              </a:rPr>
              <a:t>1RU </a:t>
            </a:r>
            <a:r>
              <a:rPr lang="zh-CN" altLang="en-US" sz="1300" smtClean="0">
                <a:latin typeface="Calibri"/>
                <a:ea typeface="黑体" pitchFamily="2" charset="-122"/>
              </a:rPr>
              <a:t>尺寸，可同时提供速度和恢复力以提高网络速度并增加运行时间。</a:t>
            </a:r>
          </a:p>
          <a:p>
            <a:pPr defTabSz="946144"/>
            <a:endParaRPr lang="zh-CN" altLang="en-US" sz="1300" smtClean="0">
              <a:ea typeface="黑体" pitchFamily="2" charset="-122"/>
            </a:endParaRPr>
          </a:p>
          <a:p>
            <a:pPr defTabSz="946144"/>
            <a:r>
              <a:rPr lang="zh-CN" altLang="en-US" sz="1300" smtClean="0">
                <a:latin typeface="Calibri"/>
                <a:ea typeface="黑体" pitchFamily="2" charset="-122"/>
              </a:rPr>
              <a:t>交换机的重要功能包括：</a:t>
            </a:r>
          </a:p>
          <a:p>
            <a:pPr marL="490027" lvl="1" defTabSz="980054"/>
            <a:r>
              <a:rPr lang="zh-CN" altLang="en-US" sz="1300" b="1" smtClean="0">
                <a:latin typeface="Calibri"/>
                <a:ea typeface="黑体" pitchFamily="2" charset="-122"/>
              </a:rPr>
              <a:t>低延迟：</a:t>
            </a:r>
            <a:r>
              <a:rPr lang="zh-CN" altLang="en-US" sz="1300" smtClean="0">
                <a:latin typeface="Calibri"/>
                <a:ea typeface="黑体" pitchFamily="2" charset="-122"/>
              </a:rPr>
              <a:t>这些交换机采用行业的领先芯片内交换架构，可提供超低延迟和每端口专用的动态共享缓存。此缓存可帮助防止因市场活动的微瀑导致的网络缓慢，而超低延迟可提供更高的数据速度。</a:t>
            </a:r>
          </a:p>
          <a:p>
            <a:pPr marL="490027" lvl="1" defTabSz="980054"/>
            <a:r>
              <a:rPr lang="zh-CN" altLang="en-US" sz="1300" b="1" smtClean="0">
                <a:latin typeface="Calibri"/>
                <a:ea typeface="黑体" pitchFamily="2" charset="-122"/>
              </a:rPr>
              <a:t>恢复力性能：</a:t>
            </a:r>
            <a:r>
              <a:rPr lang="zh-CN" altLang="en-US" sz="1300" smtClean="0">
                <a:latin typeface="Calibri"/>
                <a:ea typeface="黑体" pitchFamily="2" charset="-122"/>
              </a:rPr>
              <a:t>此恢复力强的交换机提供冗余电源和风扇模块，即使其中一个风扇和电源出现故障，也可以继续正常运行。此外，此交换机还设计为通过纵向气流冷却支持高效的数据中心热气和冷气通道设计。此交换机背面也有端口，用于简化布线，减少电缆长度。</a:t>
            </a:r>
          </a:p>
          <a:p>
            <a:pPr marL="490027" lvl="1" defTabSz="980054"/>
            <a:r>
              <a:rPr lang="zh-CN" altLang="en-US" sz="1300" b="1" smtClean="0">
                <a:latin typeface="Calibri"/>
                <a:ea typeface="黑体" pitchFamily="2" charset="-122"/>
              </a:rPr>
              <a:t>一致监控：</a:t>
            </a:r>
            <a:r>
              <a:rPr lang="zh-CN" altLang="en-US" sz="1300" smtClean="0">
                <a:latin typeface="Calibri"/>
                <a:ea typeface="黑体" pitchFamily="2" charset="-122"/>
              </a:rPr>
              <a:t>此 </a:t>
            </a:r>
            <a:r>
              <a:rPr lang="en-US" altLang="zh-CN" sz="1300" smtClean="0">
                <a:latin typeface="Calibri"/>
                <a:ea typeface="黑体" pitchFamily="2" charset="-122"/>
              </a:rPr>
              <a:t>1RU </a:t>
            </a:r>
            <a:r>
              <a:rPr lang="zh-CN" altLang="en-US" sz="1300" smtClean="0">
                <a:latin typeface="Calibri"/>
                <a:ea typeface="黑体" pitchFamily="2" charset="-122"/>
              </a:rPr>
              <a:t>外形的交换机运行业内领先的 </a:t>
            </a:r>
            <a:r>
              <a:rPr lang="en-US" altLang="zh-CN" sz="1300" smtClean="0">
                <a:latin typeface="Calibri"/>
                <a:ea typeface="黑体" pitchFamily="2" charset="-122"/>
              </a:rPr>
              <a:t>Cisco NX-OS</a:t>
            </a:r>
            <a:r>
              <a:rPr lang="zh-CN" altLang="en-US" sz="1300" smtClean="0">
                <a:latin typeface="Calibri"/>
                <a:ea typeface="黑体" pitchFamily="2" charset="-122"/>
              </a:rPr>
              <a:t>，可为客户提供在全球广泛部署的稳健特性和功能。思科的嵌入式事件管理器 </a:t>
            </a:r>
            <a:r>
              <a:rPr lang="en-US" altLang="zh-CN" sz="1300" smtClean="0">
                <a:latin typeface="Calibri"/>
                <a:ea typeface="黑体" pitchFamily="2" charset="-122"/>
              </a:rPr>
              <a:t>(EEM) </a:t>
            </a:r>
            <a:r>
              <a:rPr lang="zh-CN" altLang="en-US" sz="1300" smtClean="0">
                <a:latin typeface="Calibri"/>
                <a:ea typeface="黑体" pitchFamily="2" charset="-122"/>
              </a:rPr>
              <a:t>和 </a:t>
            </a:r>
            <a:r>
              <a:rPr lang="en-US" altLang="zh-CN" sz="1300" smtClean="0">
                <a:latin typeface="Calibri"/>
                <a:ea typeface="黑体" pitchFamily="2" charset="-122"/>
              </a:rPr>
              <a:t>Python </a:t>
            </a:r>
            <a:r>
              <a:rPr lang="zh-CN" altLang="en-US" sz="1300" smtClean="0">
                <a:latin typeface="Calibri"/>
                <a:ea typeface="黑体" pitchFamily="2" charset="-122"/>
              </a:rPr>
              <a:t>脚本 </a:t>
            </a:r>
            <a:endParaRPr lang="zh-CN" altLang="en-US" i="0" smtClean="0">
              <a:ea typeface="黑体" pitchFamily="2" charset="-122"/>
            </a:endParaRPr>
          </a:p>
          <a:p>
            <a:pPr defTabSz="946144"/>
            <a:endParaRPr lang="zh-CN" altLang="en-US" i="1" smtClean="0">
              <a:ea typeface="黑体" pitchFamily="2" charset="-122"/>
            </a:endParaRPr>
          </a:p>
          <a:p>
            <a:pPr defTabSz="935854"/>
            <a:endParaRPr lang="zh-CN" altLang="en-US" smtClean="0">
              <a:ea typeface="黑体" pitchFamily="2" charset="-122"/>
            </a:endParaRPr>
          </a:p>
        </p:txBody>
      </p:sp>
      <p:sp>
        <p:nvSpPr>
          <p:cNvPr id="4" name="Slide Number Placeholder 3"/>
          <p:cNvSpPr>
            <a:spLocks noGrp="1"/>
          </p:cNvSpPr>
          <p:nvPr>
            <p:ph type="sldNum" sz="quarter" idx="10"/>
          </p:nvPr>
        </p:nvSpPr>
        <p:spPr/>
        <p:txBody>
          <a:bodyPr/>
          <a:lstStyle/>
          <a:p>
            <a:pPr defTabSz="980054"/>
            <a:fld id="{01CFDE04-A051-4353-A654-D6385168D9A2}" type="slidenum">
              <a:rPr lang="en-US">
                <a:latin typeface="Calibri"/>
                <a:ea typeface="黑体" pitchFamily="2" charset="-122"/>
              </a:rPr>
              <a:pPr defTabSz="980054"/>
              <a:t>36</a:t>
            </a:fld>
            <a:endParaRPr lang="en-US" dirty="0">
              <a:ea typeface="黑体"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0" y="4862141"/>
            <a:ext cx="5852978" cy="4605227"/>
          </a:xfrm>
        </p:spPr>
        <p:txBody>
          <a:bodyPr>
            <a:normAutofit/>
          </a:bodyPr>
          <a:lstStyle/>
          <a:p>
            <a:pPr defTabSz="980054"/>
            <a:r>
              <a:rPr lang="zh-CN" altLang="en-US" sz="1300" smtClean="0">
                <a:latin typeface="Calibri"/>
                <a:ea typeface="黑体" pitchFamily="2" charset="-122"/>
              </a:rPr>
              <a:t>总之，我们意识到 </a:t>
            </a:r>
            <a:r>
              <a:rPr lang="en-US" altLang="zh-CN" sz="1300" smtClean="0">
                <a:latin typeface="Calibri"/>
                <a:ea typeface="黑体" pitchFamily="2" charset="-122"/>
              </a:rPr>
              <a:t>IT </a:t>
            </a:r>
            <a:r>
              <a:rPr lang="zh-CN" altLang="en-US" sz="1300" smtClean="0">
                <a:latin typeface="Calibri"/>
                <a:ea typeface="黑体" pitchFamily="2" charset="-122"/>
              </a:rPr>
              <a:t>企业或机构与以往相比具有更多需求。我们坚信，满足它们需求的最佳方式是按需提供的 </a:t>
            </a:r>
            <a:r>
              <a:rPr lang="en-US" altLang="zh-CN" sz="1300" smtClean="0">
                <a:latin typeface="Calibri"/>
                <a:ea typeface="黑体" pitchFamily="2" charset="-122"/>
              </a:rPr>
              <a:t>IT </a:t>
            </a:r>
            <a:r>
              <a:rPr lang="zh-CN" altLang="en-US" sz="1300" smtClean="0">
                <a:latin typeface="Calibri"/>
                <a:ea typeface="黑体" pitchFamily="2" charset="-122"/>
              </a:rPr>
              <a:t>服务 </a:t>
            </a:r>
            <a:r>
              <a:rPr lang="en-US" altLang="zh-CN" sz="1300" smtClean="0">
                <a:latin typeface="Calibri"/>
                <a:ea typeface="黑体" pitchFamily="2" charset="-122"/>
              </a:rPr>
              <a:t>— </a:t>
            </a:r>
            <a:r>
              <a:rPr lang="zh-CN" altLang="en-US" sz="1300" smtClean="0">
                <a:latin typeface="Calibri"/>
                <a:ea typeface="黑体" pitchFamily="2" charset="-122"/>
              </a:rPr>
              <a:t>采用集成了技术、人员和流程的基础。</a:t>
            </a:r>
            <a:r>
              <a:rPr lang="en-US" altLang="zh-CN" sz="1300" smtClean="0">
                <a:latin typeface="Calibri"/>
                <a:ea typeface="黑体" pitchFamily="2" charset="-122"/>
              </a:rPr>
              <a:t>Cisco UCS </a:t>
            </a:r>
            <a:r>
              <a:rPr lang="zh-CN" altLang="en-US" sz="1300" smtClean="0">
                <a:latin typeface="Calibri"/>
                <a:ea typeface="黑体" pitchFamily="2" charset="-122"/>
              </a:rPr>
              <a:t>以这一统一方法为基础而构建，将使您的企业或机构可以重新定义数据中心经济性，并将您的大部分资源专门用于为企业提供创新。</a:t>
            </a:r>
          </a:p>
          <a:p>
            <a:pPr defTabSz="980054"/>
            <a:r>
              <a:rPr lang="zh-CN" altLang="en-US" sz="1300" smtClean="0">
                <a:latin typeface="Calibri"/>
              </a:rPr>
              <a:t> </a:t>
            </a:r>
            <a:endParaRPr lang="zh-CN" altLang="en-US" sz="1300"/>
          </a:p>
        </p:txBody>
      </p:sp>
      <p:sp>
        <p:nvSpPr>
          <p:cNvPr id="4" name="Slide Number Placeholder 3"/>
          <p:cNvSpPr>
            <a:spLocks noGrp="1"/>
          </p:cNvSpPr>
          <p:nvPr>
            <p:ph type="sldNum" sz="quarter" idx="10"/>
          </p:nvPr>
        </p:nvSpPr>
        <p:spPr/>
        <p:txBody>
          <a:bodyPr/>
          <a:lstStyle/>
          <a:p>
            <a:pPr defTabSz="980054"/>
            <a:fld id="{925E9EDE-A6D3-423B-92CE-31D99599BA3B}" type="slidenum">
              <a:rPr lang="en-US">
                <a:latin typeface="Calibri"/>
              </a:rPr>
              <a:pPr defTabSz="980054"/>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80054"/>
            <a:r>
              <a:rPr lang="zh-CN" altLang="en-US" sz="1300" smtClean="0">
                <a:latin typeface="Calibri"/>
                <a:ea typeface="黑体" pitchFamily="2" charset="-122"/>
              </a:rPr>
              <a:t>谢谢各位！</a:t>
            </a:r>
            <a:r>
              <a:rPr lang="zh-CN" altLang="en-US" sz="1300" smtClean="0">
                <a:ea typeface="黑体" pitchFamily="2" charset="-122"/>
              </a:rPr>
              <a:t>是否有任何问题？</a:t>
            </a:r>
            <a:endParaRPr lang="zh-CN" altLang="en-US" sz="1300" smtClean="0">
              <a:latin typeface="Calibri"/>
              <a:ea typeface="黑体" pitchFamily="2" charset="-122"/>
            </a:endParaRPr>
          </a:p>
          <a:p>
            <a:pPr defTabSz="980054"/>
            <a:endParaRPr lang="zh-CN" altLang="en-US">
              <a:ea typeface="黑体" pitchFamily="2" charset="-122"/>
            </a:endParaRPr>
          </a:p>
        </p:txBody>
      </p:sp>
      <p:sp>
        <p:nvSpPr>
          <p:cNvPr id="4" name="Slide Number Placeholder 3"/>
          <p:cNvSpPr>
            <a:spLocks noGrp="1"/>
          </p:cNvSpPr>
          <p:nvPr>
            <p:ph type="sldNum" sz="quarter" idx="10"/>
          </p:nvPr>
        </p:nvSpPr>
        <p:spPr/>
        <p:txBody>
          <a:bodyPr/>
          <a:lstStyle/>
          <a:p>
            <a:pPr defTabSz="980054"/>
            <a:fld id="{92A7FBC1-DD0A-491B-8FE6-DC90C73DAD26}" type="slidenum">
              <a:rPr lang="en-US">
                <a:latin typeface="Calibri"/>
                <a:ea typeface="黑体" pitchFamily="2" charset="-122"/>
              </a:rPr>
              <a:pPr defTabSz="980054"/>
              <a:t>38</a:t>
            </a:fld>
            <a:endParaRPr lang="en-US" dirty="0">
              <a:ea typeface="黑体"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1"/>
          <p:cNvSpPr txBox="1">
            <a:spLocks noGrp="1" noChangeArrowheads="1"/>
          </p:cNvSpPr>
          <p:nvPr/>
        </p:nvSpPr>
        <p:spPr bwMode="auto">
          <a:xfrm>
            <a:off x="6004128" y="9556397"/>
            <a:ext cx="824601" cy="317202"/>
          </a:xfrm>
          <a:prstGeom prst="rect">
            <a:avLst/>
          </a:prstGeom>
          <a:noFill/>
          <a:ln w="9525">
            <a:noFill/>
            <a:miter lim="800000"/>
            <a:headEnd/>
            <a:tailEnd/>
          </a:ln>
        </p:spPr>
        <p:txBody>
          <a:bodyPr lIns="19979" tIns="0" rIns="19979" bIns="0" anchor="b"/>
          <a:lstStyle/>
          <a:p>
            <a:pPr algn="r" defTabSz="957905"/>
            <a:fld id="{05C81318-44F4-4996-816D-10103DCBDB8F}" type="slidenum">
              <a:rPr lang="en-US" sz="900">
                <a:latin typeface="Calibri"/>
                <a:ea typeface="黑体" pitchFamily="2" charset="-122"/>
              </a:rPr>
              <a:pPr algn="r" defTabSz="957905"/>
              <a:t>39</a:t>
            </a:fld>
            <a:endParaRPr lang="en-US" sz="900" dirty="0">
              <a:ea typeface="黑体" pitchFamily="2" charset="-122"/>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defTabSz="980054"/>
            <a:r>
              <a:rPr lang="zh-CN" altLang="en-US" sz="1000" smtClean="0">
                <a:latin typeface="Calibri"/>
                <a:ea typeface="黑体" pitchFamily="2" charset="-122"/>
              </a:rPr>
              <a:t>扩展能力的简单定义是能够随着需求的改变而增长，通常通过指定架构可以最终支持的节点数来描述。</a:t>
            </a:r>
          </a:p>
          <a:p>
            <a:pPr defTabSz="980054"/>
            <a:endParaRPr lang="zh-CN" altLang="en-US" sz="1000" smtClean="0">
              <a:ea typeface="黑体" pitchFamily="2" charset="-122"/>
            </a:endParaRPr>
          </a:p>
          <a:p>
            <a:pPr defTabSz="980054"/>
            <a:r>
              <a:rPr lang="en-US" altLang="zh-CN" sz="1000" smtClean="0">
                <a:latin typeface="Calibri"/>
                <a:ea typeface="黑体" pitchFamily="2" charset="-122"/>
              </a:rPr>
              <a:t>Cisco Unified Fabric </a:t>
            </a:r>
            <a:r>
              <a:rPr lang="zh-CN" altLang="en-US" sz="1000" smtClean="0">
                <a:latin typeface="Calibri"/>
                <a:ea typeface="黑体" pitchFamily="2" charset="-122"/>
              </a:rPr>
              <a:t>提出了考虑现有设施的观点，并提供多维扩展能力，包括设备性能、交换矩阵和系统扩展能力以及地理跨度。</a:t>
            </a:r>
          </a:p>
          <a:p>
            <a:pPr defTabSz="980054"/>
            <a:endParaRPr lang="zh-CN" altLang="en-US" sz="1000" smtClean="0">
              <a:ea typeface="黑体" pitchFamily="2" charset="-122"/>
            </a:endParaRPr>
          </a:p>
          <a:p>
            <a:pPr defTabSz="980054"/>
            <a:r>
              <a:rPr lang="zh-CN" altLang="en-US" sz="1000" smtClean="0">
                <a:latin typeface="Calibri"/>
                <a:ea typeface="黑体" pitchFamily="2" charset="-122"/>
              </a:rPr>
              <a:t>网络必须能够不仅在数据中心中扩展，还能扩展为包含所有数据中心以创建真正的统一网络。</a:t>
            </a:r>
            <a:r>
              <a:rPr lang="en-US" altLang="zh-CN" sz="1000" smtClean="0">
                <a:latin typeface="Calibri"/>
                <a:ea typeface="黑体" pitchFamily="2" charset="-122"/>
              </a:rPr>
              <a:t>Cisco Unified Fabric </a:t>
            </a:r>
            <a:r>
              <a:rPr lang="zh-CN" altLang="en-US" sz="1000" smtClean="0">
                <a:latin typeface="Calibri"/>
                <a:ea typeface="黑体" pitchFamily="2" charset="-122"/>
              </a:rPr>
              <a:t>可提供真正的扩展能力：不仅可根据需要实现不断增加的端口数量，而且可在不影响性能、可管理性或成本的情况下这样做。</a:t>
            </a:r>
          </a:p>
          <a:p>
            <a:pPr defTabSz="980054"/>
            <a:endParaRPr lang="zh-CN" altLang="en-US" sz="1000" smtClean="0">
              <a:ea typeface="黑体" pitchFamily="2" charset="-122"/>
            </a:endParaRPr>
          </a:p>
          <a:p>
            <a:pPr defTabSz="980054"/>
            <a:r>
              <a:rPr lang="zh-CN" altLang="en-US" sz="1000" smtClean="0">
                <a:latin typeface="Calibri"/>
                <a:ea typeface="黑体" pitchFamily="2" charset="-122"/>
              </a:rPr>
              <a:t>能够使网络增长是扩展能力的关键方面。同样重要的是网络的增长方式应几乎不导致数据中心中断，并且符合特定企业和数据中心环境的需求。思科认为，每个客户网络都具有独特特征，需要适合于这些特征的解决方案，而不是订用任何单一呆板的架构。</a:t>
            </a:r>
            <a:endParaRPr lang="zh-CN" altLang="en-US" sz="1000">
              <a:latin typeface="Calibri"/>
              <a:ea typeface="黑体"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80054"/>
            <a:r>
              <a:rPr lang="zh-CN" altLang="en-US" sz="1300" smtClean="0">
                <a:latin typeface="Calibri"/>
                <a:ea typeface="黑体" pitchFamily="2" charset="-122"/>
              </a:rPr>
              <a:t>企业在实现此愿景时遇到的挑战在于，许多现有 </a:t>
            </a:r>
            <a:r>
              <a:rPr lang="en-US" altLang="zh-CN" sz="1300" smtClean="0">
                <a:latin typeface="Calibri"/>
                <a:ea typeface="黑体" pitchFamily="2" charset="-122"/>
              </a:rPr>
              <a:t>IT</a:t>
            </a:r>
            <a:r>
              <a:rPr lang="zh-CN" altLang="en-US" sz="1300" smtClean="0">
                <a:latin typeface="Calibri"/>
                <a:ea typeface="黑体" pitchFamily="2" charset="-122"/>
              </a:rPr>
              <a:t>（人员及其技能基础、使用的流程、甚至是他们实施的技术）都是基于孤岛的 </a:t>
            </a:r>
            <a:r>
              <a:rPr lang="en-US" altLang="zh-CN" sz="1300" smtClean="0">
                <a:latin typeface="Calibri"/>
                <a:ea typeface="黑体" pitchFamily="2" charset="-122"/>
              </a:rPr>
              <a:t>— </a:t>
            </a:r>
            <a:r>
              <a:rPr lang="zh-CN" altLang="en-US" sz="1300" smtClean="0">
                <a:latin typeface="Calibri"/>
                <a:ea typeface="黑体" pitchFamily="2" charset="-122"/>
              </a:rPr>
              <a:t>并不是针对集成到自动化按需模型而设计的。</a:t>
            </a:r>
          </a:p>
          <a:p>
            <a:pPr defTabSz="980054"/>
            <a:r>
              <a:rPr lang="zh-CN" altLang="en-US" sz="1300" smtClean="0">
                <a:latin typeface="Calibri"/>
                <a:ea typeface="黑体" pitchFamily="2" charset="-122"/>
              </a:rPr>
              <a:t> </a:t>
            </a:r>
          </a:p>
          <a:p>
            <a:pPr defTabSz="980054"/>
            <a:r>
              <a:rPr lang="zh-CN" altLang="en-US" sz="1300" smtClean="0">
                <a:latin typeface="Calibri"/>
                <a:ea typeface="黑体" pitchFamily="2" charset="-122"/>
              </a:rPr>
              <a:t>这便是思科提供巨大价值之处。我们的战略是帮助客户在脱离孤岛的前提下取得发展，并帮助他们发展其人力资源、流程和技术，以便可以真正将 </a:t>
            </a:r>
            <a:r>
              <a:rPr lang="en-US" altLang="zh-CN" sz="1300" smtClean="0">
                <a:latin typeface="Calibri"/>
                <a:ea typeface="黑体" pitchFamily="2" charset="-122"/>
              </a:rPr>
              <a:t>IT </a:t>
            </a:r>
            <a:r>
              <a:rPr lang="zh-CN" altLang="en-US" sz="1300" smtClean="0">
                <a:latin typeface="Calibri"/>
                <a:ea typeface="黑体" pitchFamily="2" charset="-122"/>
              </a:rPr>
              <a:t>作为服务来交付，并在最大程度上利用数据中心中的趋势。</a:t>
            </a:r>
          </a:p>
          <a:p>
            <a:pPr defTabSz="980054"/>
            <a:endParaRPr lang="zh-CN" altLang="en-US" sz="1300" smtClean="0">
              <a:ea typeface="黑体" pitchFamily="2" charset="-122"/>
            </a:endParaRPr>
          </a:p>
          <a:p>
            <a:pPr defTabSz="980054"/>
            <a:r>
              <a:rPr lang="zh-CN" altLang="en-US" sz="1300" smtClean="0">
                <a:latin typeface="Calibri"/>
                <a:ea typeface="黑体" pitchFamily="2" charset="-122"/>
              </a:rPr>
              <a:t>思科认为，考虑不孤立看待技术、流程和人力资源的方法十分重要。通过采用统一方法并使用旨在结合使用的技术，您可解放出来，超越融合，从而实现强大的 </a:t>
            </a:r>
            <a:r>
              <a:rPr lang="en-US" altLang="zh-CN" sz="1300" smtClean="0">
                <a:latin typeface="Calibri"/>
                <a:ea typeface="黑体" pitchFamily="2" charset="-122"/>
              </a:rPr>
              <a:t>IT </a:t>
            </a:r>
            <a:r>
              <a:rPr lang="zh-CN" altLang="en-US" sz="1300" smtClean="0">
                <a:latin typeface="Calibri"/>
                <a:ea typeface="黑体" pitchFamily="2" charset="-122"/>
              </a:rPr>
              <a:t>即服务基础，以重新定义数据中心经济性并提供性能、可靠性和业务创新。统一是实现此点的要素。</a:t>
            </a:r>
          </a:p>
          <a:p>
            <a:pPr defTabSz="980054"/>
            <a:endParaRPr lang="zh-CN" altLang="en-US" sz="1300" smtClean="0">
              <a:ea typeface="黑体" pitchFamily="2" charset="-122"/>
            </a:endParaRPr>
          </a:p>
          <a:p>
            <a:pPr defTabSz="980054"/>
            <a:r>
              <a:rPr lang="zh-CN" altLang="en-US" sz="1300" smtClean="0">
                <a:latin typeface="Calibri"/>
                <a:ea typeface="黑体" pitchFamily="2" charset="-122"/>
              </a:rPr>
              <a:t>思科通过着眼于整体的统一数据中心方法解决这些问题，此方法以基于统一交换矩阵的设计为基础，经过彻底发展，以集成技术孤岛、降低成本并提高工作效率。</a:t>
            </a:r>
          </a:p>
          <a:p>
            <a:pPr defTabSz="980054"/>
            <a:r>
              <a:rPr lang="zh-CN" altLang="en-US" sz="1300" smtClean="0">
                <a:latin typeface="Calibri"/>
                <a:ea typeface="黑体" pitchFamily="2" charset="-122"/>
              </a:rPr>
              <a:t>  </a:t>
            </a:r>
          </a:p>
          <a:p>
            <a:pPr defTabSz="980054"/>
            <a:r>
              <a:rPr lang="zh-CN" altLang="en-US" sz="1300" smtClean="0">
                <a:latin typeface="Calibri"/>
                <a:ea typeface="黑体" pitchFamily="2" charset="-122"/>
              </a:rPr>
              <a:t>思科统一数据中心是将 </a:t>
            </a:r>
            <a:r>
              <a:rPr lang="en-US" altLang="zh-CN" sz="1300" smtClean="0">
                <a:latin typeface="Calibri"/>
                <a:ea typeface="黑体" pitchFamily="2" charset="-122"/>
              </a:rPr>
              <a:t>IT </a:t>
            </a:r>
            <a:r>
              <a:rPr lang="zh-CN" altLang="en-US" sz="1300" smtClean="0">
                <a:latin typeface="Calibri"/>
                <a:ea typeface="黑体" pitchFamily="2" charset="-122"/>
              </a:rPr>
              <a:t>作为服务交付的理想平台，具有一些独特的优势： </a:t>
            </a:r>
          </a:p>
          <a:p>
            <a:pPr defTabSz="980054"/>
            <a:endParaRPr lang="zh-CN" altLang="en-US" sz="1300" smtClean="0">
              <a:ea typeface="黑体" pitchFamily="2" charset="-122"/>
            </a:endParaRPr>
          </a:p>
          <a:p>
            <a:pPr defTabSz="980054"/>
            <a:r>
              <a:rPr lang="zh-CN" altLang="en-US" sz="1300" smtClean="0">
                <a:latin typeface="Calibri"/>
                <a:ea typeface="黑体" pitchFamily="2" charset="-122"/>
              </a:rPr>
              <a:t>首先，统一数据中心架构统一并动态优化计算、存储和网络资源（这些资源可安全、快速改变用途并可按需管理），用以满足不同客户或应用的需求。</a:t>
            </a:r>
          </a:p>
          <a:p>
            <a:pPr defTabSz="980054"/>
            <a:endParaRPr lang="zh-CN" altLang="en-US" sz="1300" smtClean="0">
              <a:ea typeface="黑体" pitchFamily="2" charset="-122"/>
            </a:endParaRPr>
          </a:p>
          <a:p>
            <a:pPr defTabSz="979956"/>
            <a:r>
              <a:rPr lang="zh-CN" altLang="en-US" sz="1300" smtClean="0">
                <a:latin typeface="Calibri"/>
                <a:ea typeface="黑体" pitchFamily="2" charset="-122"/>
              </a:rPr>
              <a:t>统一交换矩阵指的是我们用于支持服务的 </a:t>
            </a:r>
            <a:r>
              <a:rPr lang="en-US" altLang="zh-CN" sz="1300" smtClean="0">
                <a:latin typeface="Calibri"/>
                <a:ea typeface="黑体" pitchFamily="2" charset="-122"/>
              </a:rPr>
              <a:t>LAN</a:t>
            </a:r>
            <a:r>
              <a:rPr lang="zh-CN" altLang="en-US" sz="1300" smtClean="0">
                <a:latin typeface="Calibri"/>
                <a:ea typeface="黑体" pitchFamily="2" charset="-122"/>
              </a:rPr>
              <a:t>、</a:t>
            </a:r>
            <a:r>
              <a:rPr lang="en-US" altLang="zh-CN" sz="1300" smtClean="0">
                <a:latin typeface="Calibri"/>
                <a:ea typeface="黑体" pitchFamily="2" charset="-122"/>
              </a:rPr>
              <a:t>SAN </a:t>
            </a:r>
            <a:r>
              <a:rPr lang="zh-CN" altLang="en-US" sz="1300" smtClean="0">
                <a:latin typeface="Calibri"/>
                <a:ea typeface="黑体" pitchFamily="2" charset="-122"/>
              </a:rPr>
              <a:t>和融合网络的交换架构。借助于跨 </a:t>
            </a:r>
            <a:r>
              <a:rPr lang="en-US" altLang="zh-CN" sz="1300" smtClean="0">
                <a:latin typeface="Calibri"/>
                <a:ea typeface="黑体" pitchFamily="2" charset="-122"/>
              </a:rPr>
              <a:t>MDS </a:t>
            </a:r>
            <a:r>
              <a:rPr lang="zh-CN" altLang="en-US" sz="1300" smtClean="0">
                <a:latin typeface="Calibri"/>
                <a:ea typeface="黑体" pitchFamily="2" charset="-122"/>
              </a:rPr>
              <a:t>和 </a:t>
            </a:r>
            <a:r>
              <a:rPr lang="en-US" altLang="zh-CN" sz="1300" smtClean="0">
                <a:latin typeface="Calibri"/>
                <a:ea typeface="黑体" pitchFamily="2" charset="-122"/>
              </a:rPr>
              <a:t>Nexus </a:t>
            </a:r>
            <a:r>
              <a:rPr lang="zh-CN" altLang="en-US" sz="1300" smtClean="0">
                <a:latin typeface="Calibri"/>
                <a:ea typeface="黑体" pitchFamily="2" charset="-122"/>
              </a:rPr>
              <a:t>产品组合的一致 </a:t>
            </a:r>
            <a:r>
              <a:rPr lang="en-US" altLang="zh-CN" sz="1300" smtClean="0">
                <a:latin typeface="Calibri"/>
                <a:ea typeface="黑体" pitchFamily="2" charset="-122"/>
              </a:rPr>
              <a:t>NX-OS </a:t>
            </a:r>
            <a:r>
              <a:rPr lang="zh-CN" altLang="en-US" sz="1300" smtClean="0">
                <a:latin typeface="Calibri"/>
                <a:ea typeface="黑体" pitchFamily="2" charset="-122"/>
              </a:rPr>
              <a:t>操作系统，功能针对虚拟化、安全性、负载均衡以及物理和虚拟外形的 </a:t>
            </a:r>
            <a:r>
              <a:rPr lang="en-US" altLang="zh-CN" sz="1300" smtClean="0">
                <a:latin typeface="Calibri"/>
                <a:ea typeface="黑体" pitchFamily="2" charset="-122"/>
              </a:rPr>
              <a:t>WAN </a:t>
            </a:r>
            <a:r>
              <a:rPr lang="zh-CN" altLang="en-US" sz="1300" smtClean="0">
                <a:latin typeface="Calibri"/>
                <a:ea typeface="黑体" pitchFamily="2" charset="-122"/>
              </a:rPr>
              <a:t>优化解决方案进行了优化，客户可以部署可扩展、高畅通的智能化基础设施。通过其</a:t>
            </a:r>
            <a:r>
              <a:rPr lang="zh-CN" altLang="en-US" sz="1300" b="1" smtClean="0">
                <a:latin typeface="Calibri"/>
                <a:ea typeface="黑体" pitchFamily="2" charset="-122"/>
              </a:rPr>
              <a:t>安全、可扩展的网络交换结构</a:t>
            </a:r>
            <a:r>
              <a:rPr lang="zh-CN" altLang="en-US" sz="1300" smtClean="0">
                <a:latin typeface="Calibri"/>
                <a:ea typeface="黑体" pitchFamily="2" charset="-122"/>
              </a:rPr>
              <a:t> </a:t>
            </a:r>
            <a:r>
              <a:rPr lang="en-US" altLang="zh-CN" sz="1300" smtClean="0">
                <a:latin typeface="Calibri"/>
                <a:ea typeface="黑体" pitchFamily="2" charset="-122"/>
              </a:rPr>
              <a:t>— IT </a:t>
            </a:r>
            <a:r>
              <a:rPr lang="zh-CN" altLang="en-US" sz="1300" smtClean="0">
                <a:latin typeface="Calibri"/>
                <a:ea typeface="黑体" pitchFamily="2" charset="-122"/>
              </a:rPr>
              <a:t>企业可以提供所有类型应用的网络基础设施或网络服务 </a:t>
            </a:r>
            <a:r>
              <a:rPr lang="en-US" altLang="zh-CN" sz="1300" smtClean="0">
                <a:latin typeface="Calibri"/>
                <a:ea typeface="黑体" pitchFamily="2" charset="-122"/>
              </a:rPr>
              <a:t>— </a:t>
            </a:r>
            <a:r>
              <a:rPr lang="zh-CN" altLang="en-US" sz="1300" smtClean="0">
                <a:latin typeface="Calibri"/>
                <a:ea typeface="黑体" pitchFamily="2" charset="-122"/>
              </a:rPr>
              <a:t>从传统应用（如 </a:t>
            </a:r>
            <a:r>
              <a:rPr lang="en-US" altLang="zh-CN" sz="1300" smtClean="0">
                <a:latin typeface="Calibri"/>
                <a:ea typeface="黑体" pitchFamily="2" charset="-122"/>
              </a:rPr>
              <a:t>Oracle</a:t>
            </a:r>
            <a:r>
              <a:rPr lang="zh-CN" altLang="en-US" sz="1300" smtClean="0">
                <a:latin typeface="Calibri"/>
                <a:ea typeface="黑体" pitchFamily="2" charset="-122"/>
              </a:rPr>
              <a:t>、</a:t>
            </a:r>
            <a:r>
              <a:rPr lang="en-US" altLang="zh-CN" sz="1300" smtClean="0">
                <a:latin typeface="Calibri"/>
                <a:ea typeface="黑体" pitchFamily="2" charset="-122"/>
              </a:rPr>
              <a:t>SAP </a:t>
            </a:r>
            <a:r>
              <a:rPr lang="zh-CN" altLang="en-US" sz="1300" smtClean="0">
                <a:latin typeface="Calibri"/>
                <a:ea typeface="黑体" pitchFamily="2" charset="-122"/>
              </a:rPr>
              <a:t>和 </a:t>
            </a:r>
            <a:r>
              <a:rPr lang="en-US" altLang="zh-CN" sz="1300" smtClean="0">
                <a:latin typeface="Calibri"/>
                <a:ea typeface="黑体" pitchFamily="2" charset="-122"/>
              </a:rPr>
              <a:t>Microsoft Exchange</a:t>
            </a:r>
            <a:r>
              <a:rPr lang="zh-CN" altLang="en-US" sz="1300" smtClean="0">
                <a:latin typeface="Calibri"/>
                <a:ea typeface="黑体" pitchFamily="2" charset="-122"/>
              </a:rPr>
              <a:t>）到来自 </a:t>
            </a:r>
            <a:r>
              <a:rPr lang="en-US" altLang="zh-CN" sz="1300" smtClean="0">
                <a:latin typeface="Calibri"/>
                <a:ea typeface="黑体" pitchFamily="2" charset="-122"/>
              </a:rPr>
              <a:t>VMware</a:t>
            </a:r>
            <a:r>
              <a:rPr lang="zh-CN" altLang="en-US" sz="1300" smtClean="0">
                <a:latin typeface="Calibri"/>
                <a:ea typeface="黑体" pitchFamily="2" charset="-122"/>
              </a:rPr>
              <a:t>、</a:t>
            </a:r>
            <a:r>
              <a:rPr lang="en-US" altLang="zh-CN" sz="1300" smtClean="0">
                <a:latin typeface="Calibri"/>
                <a:ea typeface="黑体" pitchFamily="2" charset="-122"/>
              </a:rPr>
              <a:t>Microsoft </a:t>
            </a:r>
            <a:r>
              <a:rPr lang="zh-CN" altLang="en-US" sz="1300" smtClean="0">
                <a:latin typeface="Calibri"/>
                <a:ea typeface="黑体" pitchFamily="2" charset="-122"/>
              </a:rPr>
              <a:t>和 </a:t>
            </a:r>
            <a:r>
              <a:rPr lang="en-US" altLang="zh-CN" sz="1300" smtClean="0">
                <a:latin typeface="Calibri"/>
                <a:ea typeface="黑体" pitchFamily="2" charset="-122"/>
              </a:rPr>
              <a:t>Citrix </a:t>
            </a:r>
            <a:r>
              <a:rPr lang="zh-CN" altLang="en-US" sz="1300" smtClean="0">
                <a:latin typeface="Calibri"/>
                <a:ea typeface="黑体" pitchFamily="2" charset="-122"/>
              </a:rPr>
              <a:t>的新虚拟化应用。因此，您可以在所有应用中提供出色的可扩展性、性能和高畅通性。如今只有思科可以做到这点。</a:t>
            </a:r>
          </a:p>
          <a:p>
            <a:pPr defTabSz="980054"/>
            <a:r>
              <a:rPr lang="zh-CN" altLang="en-US" sz="1300" smtClean="0">
                <a:latin typeface="Calibri"/>
                <a:ea typeface="黑体" pitchFamily="2" charset="-122"/>
              </a:rPr>
              <a:t> </a:t>
            </a:r>
          </a:p>
          <a:p>
            <a:pPr defTabSz="979956"/>
            <a:r>
              <a:rPr lang="zh-CN" altLang="en-US" sz="1300" smtClean="0">
                <a:latin typeface="Calibri"/>
                <a:ea typeface="黑体" pitchFamily="2" charset="-122"/>
              </a:rPr>
              <a:t>独特的思科统一数据中心拥有智能网络，通过模块化、自我集成计算元素。统一计算指的是我们基于交换矩阵的 </a:t>
            </a:r>
            <a:r>
              <a:rPr lang="en-US" altLang="zh-CN" sz="1300" smtClean="0">
                <a:latin typeface="Calibri"/>
                <a:ea typeface="黑体" pitchFamily="2" charset="-122"/>
              </a:rPr>
              <a:t>x86 </a:t>
            </a:r>
            <a:r>
              <a:rPr lang="zh-CN" altLang="en-US" sz="1300" smtClean="0">
                <a:latin typeface="Calibri"/>
                <a:ea typeface="黑体" pitchFamily="2" charset="-122"/>
              </a:rPr>
              <a:t>架构。通过打造专为虚拟化和云进行过优化的高度可编程联网平台，客户拥有可快速部署和轻松维护的计算平台，同时该平台还能为虚拟机提供交换、策略和服务。网络不再停留在服务器上 </a:t>
            </a:r>
            <a:r>
              <a:rPr lang="en-US" altLang="zh-CN" sz="1300" smtClean="0">
                <a:latin typeface="Calibri"/>
                <a:ea typeface="黑体" pitchFamily="2" charset="-122"/>
              </a:rPr>
              <a:t>— </a:t>
            </a:r>
            <a:r>
              <a:rPr lang="zh-CN" altLang="en-US" sz="1300" smtClean="0">
                <a:latin typeface="Calibri"/>
                <a:ea typeface="黑体" pitchFamily="2" charset="-122"/>
              </a:rPr>
              <a:t>而是已扩展至服务器内。通过服务器应用情景与网络之间的深度集成，安全可以随着虚拟情景而变动。网络与数据中心之间的集成可使两大要素合二为一地工作，在云内、云之间和超越云提供一个有保障的体验。</a:t>
            </a:r>
          </a:p>
          <a:p>
            <a:pPr defTabSz="980054"/>
            <a:r>
              <a:rPr lang="zh-CN" altLang="en-US" sz="1300" smtClean="0">
                <a:latin typeface="Calibri"/>
                <a:ea typeface="黑体" pitchFamily="2" charset="-122"/>
              </a:rPr>
              <a:t> </a:t>
            </a:r>
          </a:p>
          <a:p>
            <a:pPr defTabSz="979956"/>
            <a:r>
              <a:rPr lang="zh-CN" altLang="en-US" sz="1300" smtClean="0">
                <a:latin typeface="Calibri"/>
                <a:ea typeface="黑体" pitchFamily="2" charset="-122"/>
              </a:rPr>
              <a:t>统一数据中心架构自动化调配和管理在数据中心内部和数据中心之间交付 </a:t>
            </a:r>
            <a:r>
              <a:rPr lang="en-US" altLang="zh-CN" sz="1300" smtClean="0">
                <a:latin typeface="Calibri"/>
                <a:ea typeface="黑体" pitchFamily="2" charset="-122"/>
              </a:rPr>
              <a:t>IT </a:t>
            </a:r>
            <a:r>
              <a:rPr lang="zh-CN" altLang="en-US" sz="1300" smtClean="0">
                <a:latin typeface="Calibri"/>
                <a:ea typeface="黑体" pitchFamily="2" charset="-122"/>
              </a:rPr>
              <a:t>服务的共享计算、网络和存储资源阵列。这些新的、简化级别的自动化有助于 </a:t>
            </a:r>
            <a:r>
              <a:rPr lang="en-US" altLang="zh-CN" sz="1300" smtClean="0">
                <a:latin typeface="Calibri"/>
                <a:ea typeface="黑体" pitchFamily="2" charset="-122"/>
              </a:rPr>
              <a:t>IT </a:t>
            </a:r>
            <a:r>
              <a:rPr lang="zh-CN" altLang="en-US" sz="1300" smtClean="0">
                <a:latin typeface="Calibri"/>
                <a:ea typeface="黑体" pitchFamily="2" charset="-122"/>
              </a:rPr>
              <a:t>企业跟上快速变化</a:t>
            </a:r>
            <a:r>
              <a:rPr lang="en-US" altLang="zh-CN" sz="1300" smtClean="0">
                <a:latin typeface="Calibri"/>
                <a:ea typeface="黑体" pitchFamily="2" charset="-122"/>
              </a:rPr>
              <a:t>—</a:t>
            </a:r>
            <a:r>
              <a:rPr lang="zh-CN" altLang="en-US" sz="1300" smtClean="0">
                <a:latin typeface="Calibri"/>
                <a:ea typeface="黑体" pitchFamily="2" charset="-122"/>
              </a:rPr>
              <a:t>并反过来为企业提供新的功能</a:t>
            </a:r>
            <a:r>
              <a:rPr lang="en-US" altLang="zh-CN" sz="1300" smtClean="0">
                <a:latin typeface="Calibri"/>
                <a:ea typeface="黑体" pitchFamily="2" charset="-122"/>
              </a:rPr>
              <a:t>—</a:t>
            </a:r>
            <a:r>
              <a:rPr lang="zh-CN" altLang="en-US" sz="1300" smtClean="0">
                <a:latin typeface="Calibri"/>
                <a:ea typeface="黑体" pitchFamily="2" charset="-122"/>
              </a:rPr>
              <a:t>例如自助服务或退款功能。统一管理整合了思科云智能自动化，从而提供了自助服务门户、服务类别、管理和协调功能，以及用于自动化网络调配的 </a:t>
            </a:r>
            <a:r>
              <a:rPr lang="en-US" altLang="zh-CN" sz="1300" smtClean="0">
                <a:latin typeface="Calibri"/>
                <a:ea typeface="黑体" pitchFamily="2" charset="-122"/>
              </a:rPr>
              <a:t>Network Services Manager </a:t>
            </a:r>
            <a:r>
              <a:rPr lang="zh-CN" altLang="en-US" sz="1300" smtClean="0">
                <a:latin typeface="Calibri"/>
                <a:ea typeface="黑体" pitchFamily="2" charset="-122"/>
              </a:rPr>
              <a:t>和用于 </a:t>
            </a:r>
            <a:r>
              <a:rPr lang="en-US" altLang="zh-CN" sz="1300" smtClean="0">
                <a:latin typeface="Calibri"/>
                <a:ea typeface="黑体" pitchFamily="2" charset="-122"/>
              </a:rPr>
              <a:t>UCS </a:t>
            </a:r>
            <a:r>
              <a:rPr lang="zh-CN" altLang="en-US" sz="1300" smtClean="0">
                <a:latin typeface="Calibri"/>
                <a:ea typeface="黑体" pitchFamily="2" charset="-122"/>
              </a:rPr>
              <a:t>编程的 </a:t>
            </a:r>
            <a:r>
              <a:rPr lang="en-US" altLang="zh-CN" sz="1300" smtClean="0">
                <a:latin typeface="Calibri"/>
                <a:ea typeface="黑体" pitchFamily="2" charset="-122"/>
              </a:rPr>
              <a:t>UCS Manager</a:t>
            </a:r>
            <a:r>
              <a:rPr lang="zh-CN" altLang="en-US" sz="1300" smtClean="0">
                <a:latin typeface="Calibri"/>
                <a:ea typeface="黑体" pitchFamily="2" charset="-122"/>
              </a:rPr>
              <a:t>。</a:t>
            </a:r>
          </a:p>
          <a:p>
            <a:pPr defTabSz="980054"/>
            <a:r>
              <a:rPr lang="zh-CN" altLang="en-US" sz="1300" b="1" smtClean="0">
                <a:latin typeface="Calibri"/>
                <a:ea typeface="黑体" pitchFamily="2" charset="-122"/>
              </a:rPr>
              <a:t> </a:t>
            </a:r>
            <a:endParaRPr lang="zh-CN" altLang="en-US" sz="1300" smtClean="0">
              <a:ea typeface="黑体" pitchFamily="2" charset="-122"/>
            </a:endParaRPr>
          </a:p>
          <a:p>
            <a:pPr defTabSz="980054"/>
            <a:r>
              <a:rPr lang="zh-CN" altLang="en-US" sz="1300" smtClean="0">
                <a:latin typeface="Calibri"/>
                <a:ea typeface="黑体" pitchFamily="2" charset="-122"/>
              </a:rPr>
              <a:t>这是一个统一的方法，具备以上所有优势。</a:t>
            </a:r>
          </a:p>
          <a:p>
            <a:pPr defTabSz="980054"/>
            <a:endParaRPr lang="zh-CN" altLang="en-US" sz="1300">
              <a:ea typeface="黑体" pitchFamily="2" charset="-122"/>
            </a:endParaRPr>
          </a:p>
        </p:txBody>
      </p:sp>
      <p:sp>
        <p:nvSpPr>
          <p:cNvPr id="4" name="Slide Number Placeholder 3"/>
          <p:cNvSpPr>
            <a:spLocks noGrp="1"/>
          </p:cNvSpPr>
          <p:nvPr>
            <p:ph type="sldNum" sz="quarter" idx="10"/>
          </p:nvPr>
        </p:nvSpPr>
        <p:spPr/>
        <p:txBody>
          <a:bodyPr/>
          <a:lstStyle/>
          <a:p>
            <a:pPr defTabSz="980054"/>
            <a:fld id="{925E9EDE-A6D3-423B-92CE-31D99599BA3B}" type="slidenum">
              <a:rPr lang="en-US">
                <a:latin typeface="Calibri"/>
                <a:ea typeface="黑体" pitchFamily="2" charset="-122"/>
              </a:rPr>
              <a:pPr defTabSz="980054"/>
              <a:t>4</a:t>
            </a:fld>
            <a:endParaRPr lang="en-US" dirty="0">
              <a:ea typeface="黑体"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1"/>
          <p:cNvSpPr>
            <a:spLocks noGrp="1" noChangeArrowheads="1"/>
          </p:cNvSpPr>
          <p:nvPr>
            <p:ph type="sldNum" sz="quarter" idx="5"/>
          </p:nvPr>
        </p:nvSpPr>
        <p:spPr bwMode="auto">
          <a:xfrm>
            <a:off x="6590367" y="9837341"/>
            <a:ext cx="402637" cy="306268"/>
          </a:xfrm>
          <a:noFill/>
          <a:ln>
            <a:miter lim="800000"/>
            <a:headEnd/>
            <a:tailEnd/>
          </a:ln>
        </p:spPr>
        <p:txBody>
          <a:bodyPr/>
          <a:lstStyle/>
          <a:p>
            <a:pPr defTabSz="488361"/>
            <a:fld id="{459F2DA9-D71E-4206-8BF2-2B2385AF6391}" type="slidenum">
              <a:rPr lang="en-US">
                <a:solidFill>
                  <a:srgbClr val="000000"/>
                </a:solidFill>
                <a:latin typeface="Calibri"/>
                <a:ea typeface="黑体" pitchFamily="2" charset="-122"/>
              </a:rPr>
              <a:pPr defTabSz="488361"/>
              <a:t>40</a:t>
            </a:fld>
            <a:endParaRPr lang="en-US" dirty="0">
              <a:solidFill>
                <a:srgbClr val="000000"/>
              </a:solidFill>
              <a:latin typeface="Calibri"/>
              <a:ea typeface="黑体" pitchFamily="2" charset="-122"/>
            </a:endParaRPr>
          </a:p>
        </p:txBody>
      </p:sp>
      <p:sp>
        <p:nvSpPr>
          <p:cNvPr id="89091" name="Rectangle 7"/>
          <p:cNvSpPr txBox="1">
            <a:spLocks noGrp="1" noChangeArrowheads="1"/>
          </p:cNvSpPr>
          <p:nvPr/>
        </p:nvSpPr>
        <p:spPr bwMode="auto">
          <a:xfrm>
            <a:off x="4019935" y="9720083"/>
            <a:ext cx="3077760" cy="512781"/>
          </a:xfrm>
          <a:prstGeom prst="rect">
            <a:avLst/>
          </a:prstGeom>
          <a:noFill/>
          <a:ln w="9525">
            <a:noFill/>
            <a:miter lim="800000"/>
            <a:headEnd/>
            <a:tailEnd/>
          </a:ln>
        </p:spPr>
        <p:txBody>
          <a:bodyPr lIns="99686" tIns="49844" rIns="99686" bIns="49844" anchor="b"/>
          <a:lstStyle/>
          <a:p>
            <a:pPr algn="r" defTabSz="993676"/>
            <a:fld id="{C429BEA3-D77A-49CF-8278-6DF9CE8680C8}" type="slidenum">
              <a:rPr lang="en-US" sz="1300">
                <a:solidFill>
                  <a:srgbClr val="000000"/>
                </a:solidFill>
                <a:latin typeface="Calibri"/>
                <a:ea typeface="黑体" pitchFamily="2" charset="-122"/>
              </a:rPr>
              <a:pPr algn="r" defTabSz="993676"/>
              <a:t>40</a:t>
            </a:fld>
            <a:endParaRPr lang="en-US" sz="1300" dirty="0">
              <a:solidFill>
                <a:srgbClr val="000000"/>
              </a:solidFill>
              <a:latin typeface="Calibri" pitchFamily="34" charset="0"/>
              <a:ea typeface="黑体" pitchFamily="2" charset="-122"/>
            </a:endParaRPr>
          </a:p>
        </p:txBody>
      </p:sp>
      <p:sp>
        <p:nvSpPr>
          <p:cNvPr id="89092" name="Rectangle 2"/>
          <p:cNvSpPr>
            <a:spLocks noGrp="1" noRot="1" noChangeAspect="1" noChangeArrowheads="1" noTextEdit="1"/>
          </p:cNvSpPr>
          <p:nvPr>
            <p:ph type="sldImg"/>
          </p:nvPr>
        </p:nvSpPr>
        <p:spPr bwMode="auto">
          <a:xfrm>
            <a:off x="993775" y="769938"/>
            <a:ext cx="5113338" cy="3835400"/>
          </a:xfrm>
          <a:noFill/>
          <a:ln>
            <a:solidFill>
              <a:srgbClr val="000000"/>
            </a:solidFill>
            <a:miter lim="800000"/>
            <a:headEnd/>
            <a:tailEnd/>
          </a:ln>
        </p:spPr>
      </p:sp>
      <p:sp>
        <p:nvSpPr>
          <p:cNvPr id="89093" name="Rectangle 3"/>
          <p:cNvSpPr>
            <a:spLocks noGrp="1" noChangeArrowheads="1"/>
          </p:cNvSpPr>
          <p:nvPr>
            <p:ph type="body" idx="1"/>
          </p:nvPr>
        </p:nvSpPr>
        <p:spPr bwMode="auto">
          <a:xfrm>
            <a:off x="710254" y="4861794"/>
            <a:ext cx="5678796" cy="4604527"/>
          </a:xfrm>
          <a:noFill/>
        </p:spPr>
        <p:txBody>
          <a:bodyPr wrap="square" lIns="97802" tIns="48901" rIns="97802" bIns="48901" numCol="1" anchor="t" anchorCtr="0" compatLnSpc="1">
            <a:prstTxWarp prst="textNoShape">
              <a:avLst/>
            </a:prstTxWarp>
          </a:bodyPr>
          <a:lstStyle/>
          <a:p>
            <a:pPr defTabSz="980054">
              <a:spcBef>
                <a:spcPct val="0"/>
              </a:spcBef>
            </a:pPr>
            <a:r>
              <a:rPr lang="en-US" altLang="zh-CN" sz="1300" smtClean="0">
                <a:latin typeface="Calibri"/>
                <a:ea typeface="黑体" pitchFamily="2" charset="-122"/>
              </a:rPr>
              <a:t>Cisco NX-OS </a:t>
            </a:r>
            <a:r>
              <a:rPr lang="zh-CN" altLang="en-US" sz="1300" smtClean="0">
                <a:latin typeface="Calibri"/>
                <a:ea typeface="黑体" pitchFamily="2" charset="-122"/>
              </a:rPr>
              <a:t>是思科数据中心战略的基础，也是受益于数据中心网络方面的多年软件经验的巅峰之作。</a:t>
            </a:r>
            <a:r>
              <a:rPr lang="en-US" altLang="zh-CN" sz="1300" smtClean="0">
                <a:latin typeface="Calibri"/>
                <a:ea typeface="黑体" pitchFamily="2" charset="-122"/>
              </a:rPr>
              <a:t>NX-OS </a:t>
            </a:r>
            <a:r>
              <a:rPr lang="zh-CN" altLang="en-US" sz="1300" smtClean="0">
                <a:latin typeface="Calibri"/>
                <a:ea typeface="黑体" pitchFamily="2" charset="-122"/>
              </a:rPr>
              <a:t>已在运行最敏感数据的客户环境中部署（最初作为 </a:t>
            </a:r>
            <a:r>
              <a:rPr lang="en-US" altLang="zh-CN" sz="1300" smtClean="0">
                <a:latin typeface="Calibri"/>
                <a:ea typeface="黑体" pitchFamily="2" charset="-122"/>
              </a:rPr>
              <a:t>SAN-OS</a:t>
            </a:r>
            <a:r>
              <a:rPr lang="zh-CN" altLang="en-US" sz="1300" smtClean="0">
                <a:latin typeface="Calibri"/>
                <a:ea typeface="黑体" pitchFamily="2" charset="-122"/>
              </a:rPr>
              <a:t>）了将近十年。基于 </a:t>
            </a:r>
            <a:r>
              <a:rPr lang="en-US" altLang="zh-CN" sz="1300" smtClean="0">
                <a:latin typeface="Calibri"/>
                <a:ea typeface="黑体" pitchFamily="2" charset="-122"/>
              </a:rPr>
              <a:t>Linux </a:t>
            </a:r>
            <a:r>
              <a:rPr lang="zh-CN" altLang="en-US" sz="1300" smtClean="0">
                <a:latin typeface="Calibri"/>
                <a:ea typeface="黑体" pitchFamily="2" charset="-122"/>
              </a:rPr>
              <a:t>的模块化架构允许实现更高安全性和流程隔离。数据中心内 </a:t>
            </a:r>
            <a:r>
              <a:rPr lang="en-US" altLang="zh-CN" sz="1300" smtClean="0">
                <a:latin typeface="Calibri"/>
                <a:ea typeface="黑体" pitchFamily="2" charset="-122"/>
              </a:rPr>
              <a:t>MDS </a:t>
            </a:r>
            <a:r>
              <a:rPr lang="zh-CN" altLang="en-US" sz="1300" smtClean="0">
                <a:latin typeface="Calibri"/>
                <a:ea typeface="黑体" pitchFamily="2" charset="-122"/>
              </a:rPr>
              <a:t>和 </a:t>
            </a:r>
            <a:r>
              <a:rPr lang="en-US" altLang="zh-CN" sz="1300" smtClean="0">
                <a:latin typeface="Calibri"/>
                <a:ea typeface="黑体" pitchFamily="2" charset="-122"/>
              </a:rPr>
              <a:t>Nexus </a:t>
            </a:r>
            <a:r>
              <a:rPr lang="zh-CN" altLang="en-US" sz="1300" smtClean="0">
                <a:latin typeface="Calibri"/>
                <a:ea typeface="黑体" pitchFamily="2" charset="-122"/>
              </a:rPr>
              <a:t>产品上的 </a:t>
            </a:r>
            <a:r>
              <a:rPr lang="en-US" altLang="zh-CN" sz="1300" smtClean="0">
                <a:latin typeface="Calibri"/>
                <a:ea typeface="黑体" pitchFamily="2" charset="-122"/>
              </a:rPr>
              <a:t>NX-OS </a:t>
            </a:r>
            <a:r>
              <a:rPr lang="zh-CN" altLang="en-US" sz="1300" smtClean="0">
                <a:latin typeface="Calibri"/>
                <a:ea typeface="黑体" pitchFamily="2" charset="-122"/>
              </a:rPr>
              <a:t>可为管理员提供可靠、可重复的体验，从而可更快地进行部署和故障排除。</a:t>
            </a:r>
          </a:p>
          <a:p>
            <a:pPr defTabSz="980054">
              <a:spcBef>
                <a:spcPct val="0"/>
              </a:spcBef>
            </a:pPr>
            <a:endParaRPr lang="zh-CN" altLang="en-US" sz="1300" smtClean="0">
              <a:ea typeface="黑体" pitchFamily="2" charset="-122"/>
            </a:endParaRPr>
          </a:p>
          <a:p>
            <a:pPr defTabSz="980054">
              <a:spcBef>
                <a:spcPct val="0"/>
              </a:spcBef>
            </a:pPr>
            <a:r>
              <a:rPr lang="zh-CN" altLang="en-US" sz="1300" smtClean="0">
                <a:latin typeface="Calibri"/>
                <a:ea typeface="黑体" pitchFamily="2" charset="-122"/>
              </a:rPr>
              <a:t>随 </a:t>
            </a:r>
            <a:r>
              <a:rPr lang="en-US" altLang="zh-CN" sz="1300" smtClean="0">
                <a:latin typeface="Calibri"/>
                <a:ea typeface="黑体" pitchFamily="2" charset="-122"/>
              </a:rPr>
              <a:t>NX-OS </a:t>
            </a:r>
            <a:r>
              <a:rPr lang="zh-CN" altLang="en-US" sz="1300" smtClean="0">
                <a:latin typeface="Calibri"/>
                <a:ea typeface="黑体" pitchFamily="2" charset="-122"/>
              </a:rPr>
              <a:t>提供了丰富的软件功能，如重叠传输虚拟化、</a:t>
            </a:r>
            <a:r>
              <a:rPr lang="en-US" altLang="zh-CN" sz="1300" smtClean="0">
                <a:latin typeface="Calibri"/>
                <a:ea typeface="黑体" pitchFamily="2" charset="-122"/>
              </a:rPr>
              <a:t>Cisco FabricPath</a:t>
            </a:r>
            <a:r>
              <a:rPr lang="zh-CN" altLang="en-US" sz="1300" smtClean="0">
                <a:latin typeface="Calibri"/>
                <a:ea typeface="黑体" pitchFamily="2" charset="-122"/>
              </a:rPr>
              <a:t>、</a:t>
            </a:r>
            <a:r>
              <a:rPr lang="en-US" altLang="zh-CN" sz="1300" smtClean="0">
                <a:latin typeface="Calibri"/>
                <a:ea typeface="黑体" pitchFamily="2" charset="-122"/>
              </a:rPr>
              <a:t>LISP</a:t>
            </a:r>
            <a:r>
              <a:rPr lang="zh-CN" altLang="en-US" sz="1300" smtClean="0">
                <a:latin typeface="Calibri"/>
                <a:ea typeface="黑体" pitchFamily="2" charset="-122"/>
              </a:rPr>
              <a:t>、虚拟设备环境（只列出了几项）。</a:t>
            </a:r>
            <a:r>
              <a:rPr lang="en-US" altLang="zh-CN" sz="1300" smtClean="0">
                <a:latin typeface="Calibri"/>
                <a:ea typeface="黑体" pitchFamily="2" charset="-122"/>
              </a:rPr>
              <a:t>NX-OS </a:t>
            </a:r>
            <a:r>
              <a:rPr lang="zh-CN" altLang="en-US" sz="1300" smtClean="0">
                <a:latin typeface="Calibri"/>
                <a:ea typeface="黑体" pitchFamily="2" charset="-122"/>
              </a:rPr>
              <a:t>允许通过 </a:t>
            </a:r>
            <a:r>
              <a:rPr lang="en-US" altLang="zh-CN" sz="1300" smtClean="0">
                <a:latin typeface="Calibri"/>
                <a:ea typeface="黑体" pitchFamily="2" charset="-122"/>
              </a:rPr>
              <a:t>Data Center Network Manager (DCNM) </a:t>
            </a:r>
            <a:r>
              <a:rPr lang="zh-CN" altLang="en-US" sz="1300" smtClean="0">
                <a:latin typeface="Calibri"/>
                <a:ea typeface="黑体" pitchFamily="2" charset="-122"/>
              </a:rPr>
              <a:t>跨所有数据中心交换、</a:t>
            </a:r>
            <a:r>
              <a:rPr lang="en-US" altLang="zh-CN" sz="1300" smtClean="0">
                <a:latin typeface="Calibri"/>
                <a:ea typeface="黑体" pitchFamily="2" charset="-122"/>
              </a:rPr>
              <a:t>LAN </a:t>
            </a:r>
            <a:r>
              <a:rPr lang="zh-CN" altLang="en-US" sz="1300" smtClean="0">
                <a:latin typeface="Calibri"/>
                <a:ea typeface="黑体" pitchFamily="2" charset="-122"/>
              </a:rPr>
              <a:t>或 </a:t>
            </a:r>
            <a:r>
              <a:rPr lang="en-US" altLang="zh-CN" sz="1300" smtClean="0">
                <a:latin typeface="Calibri"/>
                <a:ea typeface="黑体" pitchFamily="2" charset="-122"/>
              </a:rPr>
              <a:t>SAN </a:t>
            </a:r>
            <a:r>
              <a:rPr lang="zh-CN" altLang="en-US" sz="1300" smtClean="0">
                <a:latin typeface="Calibri"/>
                <a:ea typeface="黑体" pitchFamily="2" charset="-122"/>
              </a:rPr>
              <a:t>进行轻松管理。</a:t>
            </a:r>
          </a:p>
          <a:p>
            <a:pPr defTabSz="980054">
              <a:spcBef>
                <a:spcPct val="0"/>
              </a:spcBef>
            </a:pPr>
            <a:endParaRPr lang="zh-CN" altLang="en-US" sz="1300" smtClean="0">
              <a:ea typeface="黑体" pitchFamily="2" charset="-122"/>
            </a:endParaRPr>
          </a:p>
          <a:p>
            <a:pPr defTabSz="980054">
              <a:spcBef>
                <a:spcPct val="0"/>
              </a:spcBef>
            </a:pPr>
            <a:endParaRPr lang="zh-CN" altLang="en-US">
              <a:ea typeface="黑体" pitchFamily="2"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1"/>
          <p:cNvSpPr>
            <a:spLocks noGrp="1" noChangeArrowheads="1"/>
          </p:cNvSpPr>
          <p:nvPr>
            <p:ph type="sldNum" sz="quarter" idx="5"/>
          </p:nvPr>
        </p:nvSpPr>
        <p:spPr bwMode="auto">
          <a:xfrm>
            <a:off x="6590367" y="9837341"/>
            <a:ext cx="402637" cy="306268"/>
          </a:xfrm>
          <a:noFill/>
          <a:ln>
            <a:miter lim="800000"/>
            <a:headEnd/>
            <a:tailEnd/>
          </a:ln>
        </p:spPr>
        <p:txBody>
          <a:bodyPr/>
          <a:lstStyle/>
          <a:p>
            <a:pPr defTabSz="488361"/>
            <a:fld id="{459F2DA9-D71E-4206-8BF2-2B2385AF6391}" type="slidenum">
              <a:rPr lang="en-US">
                <a:solidFill>
                  <a:srgbClr val="000000"/>
                </a:solidFill>
                <a:latin typeface="Calibri"/>
                <a:ea typeface="黑体" pitchFamily="2" charset="-122"/>
              </a:rPr>
              <a:pPr defTabSz="488361"/>
              <a:t>41</a:t>
            </a:fld>
            <a:endParaRPr lang="en-US" dirty="0">
              <a:solidFill>
                <a:srgbClr val="000000"/>
              </a:solidFill>
              <a:latin typeface="Calibri"/>
              <a:ea typeface="黑体" pitchFamily="2" charset="-122"/>
            </a:endParaRPr>
          </a:p>
        </p:txBody>
      </p:sp>
      <p:sp>
        <p:nvSpPr>
          <p:cNvPr id="89091" name="Rectangle 7"/>
          <p:cNvSpPr txBox="1">
            <a:spLocks noGrp="1" noChangeArrowheads="1"/>
          </p:cNvSpPr>
          <p:nvPr/>
        </p:nvSpPr>
        <p:spPr bwMode="auto">
          <a:xfrm>
            <a:off x="4019935" y="9720083"/>
            <a:ext cx="3077760" cy="512781"/>
          </a:xfrm>
          <a:prstGeom prst="rect">
            <a:avLst/>
          </a:prstGeom>
          <a:noFill/>
          <a:ln w="9525">
            <a:noFill/>
            <a:miter lim="800000"/>
            <a:headEnd/>
            <a:tailEnd/>
          </a:ln>
        </p:spPr>
        <p:txBody>
          <a:bodyPr lIns="99686" tIns="49844" rIns="99686" bIns="49844" anchor="b"/>
          <a:lstStyle/>
          <a:p>
            <a:pPr algn="r" defTabSz="993676"/>
            <a:fld id="{C429BEA3-D77A-49CF-8278-6DF9CE8680C8}" type="slidenum">
              <a:rPr lang="en-US" sz="1300">
                <a:solidFill>
                  <a:srgbClr val="000000"/>
                </a:solidFill>
                <a:latin typeface="Calibri"/>
                <a:ea typeface="黑体" pitchFamily="2" charset="-122"/>
              </a:rPr>
              <a:pPr algn="r" defTabSz="993676"/>
              <a:t>41</a:t>
            </a:fld>
            <a:endParaRPr lang="en-US" sz="1300" dirty="0">
              <a:solidFill>
                <a:srgbClr val="000000"/>
              </a:solidFill>
              <a:latin typeface="Calibri" pitchFamily="34" charset="0"/>
              <a:ea typeface="黑体" pitchFamily="2" charset="-122"/>
            </a:endParaRPr>
          </a:p>
        </p:txBody>
      </p:sp>
      <p:sp>
        <p:nvSpPr>
          <p:cNvPr id="89092" name="Rectangle 2"/>
          <p:cNvSpPr>
            <a:spLocks noGrp="1" noRot="1" noChangeAspect="1" noChangeArrowheads="1" noTextEdit="1"/>
          </p:cNvSpPr>
          <p:nvPr>
            <p:ph type="sldImg"/>
          </p:nvPr>
        </p:nvSpPr>
        <p:spPr bwMode="auto">
          <a:xfrm>
            <a:off x="993775" y="769938"/>
            <a:ext cx="5113338" cy="3835400"/>
          </a:xfrm>
          <a:noFill/>
          <a:ln>
            <a:solidFill>
              <a:srgbClr val="000000"/>
            </a:solidFill>
            <a:miter lim="800000"/>
            <a:headEnd/>
            <a:tailEnd/>
          </a:ln>
        </p:spPr>
      </p:sp>
      <p:sp>
        <p:nvSpPr>
          <p:cNvPr id="89093" name="Rectangle 3"/>
          <p:cNvSpPr>
            <a:spLocks noGrp="1" noChangeArrowheads="1"/>
          </p:cNvSpPr>
          <p:nvPr>
            <p:ph type="body" idx="1"/>
          </p:nvPr>
        </p:nvSpPr>
        <p:spPr bwMode="auto">
          <a:xfrm>
            <a:off x="710254" y="4861794"/>
            <a:ext cx="5678796" cy="4604527"/>
          </a:xfrm>
          <a:noFill/>
        </p:spPr>
        <p:txBody>
          <a:bodyPr wrap="square" lIns="97802" tIns="48901" rIns="97802" bIns="48901" numCol="1" anchor="t" anchorCtr="0" compatLnSpc="1">
            <a:prstTxWarp prst="textNoShape">
              <a:avLst/>
            </a:prstTxWarp>
          </a:bodyPr>
          <a:lstStyle/>
          <a:p>
            <a:pPr defTabSz="980054"/>
            <a:r>
              <a:rPr lang="zh-CN" altLang="en-US" sz="1300" smtClean="0">
                <a:latin typeface="Calibri"/>
                <a:ea typeface="黑体" pitchFamily="2" charset="-122"/>
              </a:rPr>
              <a:t>在典型生成树网络中，会阻止 </a:t>
            </a:r>
            <a:r>
              <a:rPr lang="en-US" altLang="zh-CN" sz="1300" smtClean="0">
                <a:latin typeface="Calibri"/>
                <a:ea typeface="黑体" pitchFamily="2" charset="-122"/>
              </a:rPr>
              <a:t>50% </a:t>
            </a:r>
            <a:r>
              <a:rPr lang="zh-CN" altLang="en-US" sz="1300" smtClean="0">
                <a:latin typeface="Calibri"/>
                <a:ea typeface="黑体" pitchFamily="2" charset="-122"/>
              </a:rPr>
              <a:t>以上的链路，以避免形成第 </a:t>
            </a:r>
            <a:r>
              <a:rPr lang="en-US" altLang="zh-CN" sz="1300" smtClean="0">
                <a:latin typeface="Calibri"/>
                <a:ea typeface="黑体" pitchFamily="2" charset="-122"/>
              </a:rPr>
              <a:t>2 </a:t>
            </a:r>
            <a:r>
              <a:rPr lang="zh-CN" altLang="en-US" sz="1300" smtClean="0">
                <a:latin typeface="Calibri"/>
                <a:ea typeface="黑体" pitchFamily="2" charset="-122"/>
              </a:rPr>
              <a:t>层环路。左侧的“非 </a:t>
            </a:r>
            <a:r>
              <a:rPr lang="en-US" altLang="zh-CN" sz="1300" smtClean="0">
                <a:latin typeface="Calibri"/>
                <a:ea typeface="黑体" pitchFamily="2" charset="-122"/>
              </a:rPr>
              <a:t>vPC</a:t>
            </a:r>
            <a:r>
              <a:rPr lang="zh-CN" altLang="en-US" sz="1300" smtClean="0">
                <a:latin typeface="Calibri"/>
                <a:ea typeface="黑体" pitchFamily="2" charset="-122"/>
              </a:rPr>
              <a:t>”图像演示了这一点。这会形成未使用的链路、低带宽以及较慢恢复（如果主链路出现故障）。</a:t>
            </a:r>
          </a:p>
          <a:p>
            <a:pPr defTabSz="980054"/>
            <a:endParaRPr lang="zh-CN" altLang="en-US" sz="1300" smtClean="0">
              <a:ea typeface="黑体" pitchFamily="2" charset="-122"/>
            </a:endParaRPr>
          </a:p>
          <a:p>
            <a:pPr defTabSz="980054"/>
            <a:r>
              <a:rPr lang="en-US" altLang="zh-CN" sz="1300" smtClean="0">
                <a:latin typeface="Calibri"/>
                <a:ea typeface="黑体" pitchFamily="2" charset="-122"/>
              </a:rPr>
              <a:t>vPC </a:t>
            </a:r>
            <a:r>
              <a:rPr lang="zh-CN" altLang="en-US" sz="1300" smtClean="0">
                <a:latin typeface="Calibri"/>
                <a:ea typeface="黑体" pitchFamily="2" charset="-122"/>
              </a:rPr>
              <a:t>通过多机箱 </a:t>
            </a:r>
            <a:r>
              <a:rPr lang="en-US" altLang="zh-CN" sz="1300" smtClean="0">
                <a:latin typeface="Calibri"/>
                <a:ea typeface="黑体" pitchFamily="2" charset="-122"/>
              </a:rPr>
              <a:t>EtherChannel </a:t>
            </a:r>
            <a:r>
              <a:rPr lang="zh-CN" altLang="en-US" sz="1300" smtClean="0">
                <a:latin typeface="Calibri"/>
                <a:ea typeface="黑体" pitchFamily="2" charset="-122"/>
              </a:rPr>
              <a:t>方法解决了这一第 </a:t>
            </a:r>
            <a:r>
              <a:rPr lang="en-US" altLang="zh-CN" sz="1300" smtClean="0">
                <a:latin typeface="Calibri"/>
                <a:ea typeface="黑体" pitchFamily="2" charset="-122"/>
              </a:rPr>
              <a:t>2 </a:t>
            </a:r>
            <a:r>
              <a:rPr lang="zh-CN" altLang="en-US" sz="1300" smtClean="0">
                <a:latin typeface="Calibri"/>
                <a:ea typeface="黑体" pitchFamily="2" charset="-122"/>
              </a:rPr>
              <a:t>层问题。虚拟端口通道 </a:t>
            </a:r>
            <a:r>
              <a:rPr lang="en-US" altLang="zh-CN" sz="1300" smtClean="0">
                <a:latin typeface="Calibri"/>
                <a:ea typeface="黑体" pitchFamily="2" charset="-122"/>
              </a:rPr>
              <a:t>(vPC) </a:t>
            </a:r>
            <a:r>
              <a:rPr lang="zh-CN" altLang="en-US" sz="1300" smtClean="0">
                <a:latin typeface="Calibri"/>
                <a:ea typeface="黑体" pitchFamily="2" charset="-122"/>
              </a:rPr>
              <a:t>允许物理上连接到两个不同 </a:t>
            </a:r>
            <a:r>
              <a:rPr lang="en-US" altLang="zh-CN" sz="1300" smtClean="0">
                <a:latin typeface="Calibri"/>
                <a:ea typeface="黑体" pitchFamily="2" charset="-122"/>
              </a:rPr>
              <a:t>Cisco Nexus </a:t>
            </a:r>
            <a:r>
              <a:rPr lang="zh-CN" altLang="en-US" sz="1300" smtClean="0">
                <a:latin typeface="Calibri"/>
                <a:ea typeface="黑体" pitchFamily="2" charset="-122"/>
              </a:rPr>
              <a:t>交换机的链路向第三个设备显示为单个端口通道。第三个设备可以是交换机、服务器或支持链路聚合技术的任何其他网络设备。</a:t>
            </a:r>
          </a:p>
          <a:p>
            <a:pPr defTabSz="980054"/>
            <a:endParaRPr lang="zh-CN" altLang="en-US" sz="1300" smtClean="0">
              <a:ea typeface="黑体" pitchFamily="2" charset="-122"/>
            </a:endParaRPr>
          </a:p>
          <a:p>
            <a:pPr defTabSz="980054"/>
            <a:r>
              <a:rPr lang="zh-CN" altLang="en-US" sz="1300" smtClean="0">
                <a:latin typeface="Calibri"/>
                <a:ea typeface="黑体" pitchFamily="2" charset="-122"/>
              </a:rPr>
              <a:t>与生成树不同，</a:t>
            </a:r>
            <a:r>
              <a:rPr lang="en-US" altLang="zh-CN" sz="1300" smtClean="0">
                <a:latin typeface="Calibri"/>
                <a:ea typeface="黑体" pitchFamily="2" charset="-122"/>
              </a:rPr>
              <a:t>vPC </a:t>
            </a:r>
            <a:r>
              <a:rPr lang="zh-CN" altLang="en-US" sz="1300" smtClean="0">
                <a:latin typeface="Calibri"/>
                <a:ea typeface="黑体" pitchFamily="2" charset="-122"/>
              </a:rPr>
              <a:t>可同时在两条上行链路上提供多路径和负载均衡。上游交换机对向下游接入层设备或端点实际显示为单个逻辑交换机。</a:t>
            </a:r>
          </a:p>
          <a:p>
            <a:pPr defTabSz="980054"/>
            <a:endParaRPr lang="zh-CN" altLang="en-US" sz="1300" smtClean="0">
              <a:ea typeface="黑体" pitchFamily="2" charset="-122"/>
            </a:endParaRPr>
          </a:p>
          <a:p>
            <a:pPr defTabSz="980054"/>
            <a:r>
              <a:rPr lang="en-US" altLang="zh-CN" sz="1300" smtClean="0">
                <a:latin typeface="Calibri"/>
                <a:ea typeface="黑体" pitchFamily="2" charset="-122"/>
              </a:rPr>
              <a:t>vPC </a:t>
            </a:r>
            <a:r>
              <a:rPr lang="zh-CN" altLang="en-US" sz="1300" smtClean="0">
                <a:latin typeface="Calibri"/>
                <a:ea typeface="黑体" pitchFamily="2" charset="-122"/>
              </a:rPr>
              <a:t>具有下列优点：</a:t>
            </a:r>
          </a:p>
          <a:p>
            <a:pPr defTabSz="980054"/>
            <a:r>
              <a:rPr lang="zh-CN" altLang="en-US" sz="1300" smtClean="0">
                <a:latin typeface="Calibri"/>
                <a:ea typeface="黑体" pitchFamily="2" charset="-122"/>
              </a:rPr>
              <a:t>简化了网络设计 </a:t>
            </a:r>
            <a:r>
              <a:rPr lang="en-US" altLang="zh-CN" sz="1300" smtClean="0">
                <a:latin typeface="Calibri"/>
                <a:ea typeface="黑体" pitchFamily="2" charset="-122"/>
              </a:rPr>
              <a:t>- </a:t>
            </a:r>
            <a:r>
              <a:rPr lang="zh-CN" altLang="en-US" sz="1300" smtClean="0">
                <a:latin typeface="Calibri"/>
                <a:ea typeface="黑体" pitchFamily="2" charset="-122"/>
              </a:rPr>
              <a:t>消除了生成树协议 </a:t>
            </a:r>
            <a:r>
              <a:rPr lang="en-US" altLang="zh-CN" sz="1300" smtClean="0">
                <a:latin typeface="Calibri"/>
                <a:ea typeface="黑体" pitchFamily="2" charset="-122"/>
              </a:rPr>
              <a:t>(STP) </a:t>
            </a:r>
            <a:endParaRPr lang="zh-CN" altLang="en-US" sz="1300" smtClean="0">
              <a:latin typeface="Calibri"/>
              <a:ea typeface="黑体" pitchFamily="2" charset="-122"/>
            </a:endParaRPr>
          </a:p>
          <a:p>
            <a:pPr defTabSz="980054"/>
            <a:r>
              <a:rPr lang="zh-CN" altLang="en-US" sz="1300" smtClean="0">
                <a:latin typeface="Calibri"/>
                <a:ea typeface="黑体" pitchFamily="2" charset="-122"/>
              </a:rPr>
              <a:t>增加了带宽 </a:t>
            </a:r>
            <a:r>
              <a:rPr lang="en-US" altLang="zh-CN" sz="1300" smtClean="0">
                <a:latin typeface="Calibri"/>
                <a:ea typeface="黑体" pitchFamily="2" charset="-122"/>
              </a:rPr>
              <a:t>- </a:t>
            </a:r>
            <a:r>
              <a:rPr lang="zh-CN" altLang="en-US" sz="1300" smtClean="0">
                <a:latin typeface="Calibri"/>
                <a:ea typeface="黑体" pitchFamily="2" charset="-122"/>
              </a:rPr>
              <a:t>使用所有可用的上行链路带宽</a:t>
            </a:r>
          </a:p>
          <a:p>
            <a:pPr defTabSz="980054"/>
            <a:r>
              <a:rPr lang="zh-CN" altLang="en-US" sz="1300" smtClean="0">
                <a:latin typeface="Calibri"/>
                <a:ea typeface="黑体" pitchFamily="2" charset="-122"/>
              </a:rPr>
              <a:t>提高了恢复力 </a:t>
            </a:r>
            <a:r>
              <a:rPr lang="en-US" altLang="zh-CN" sz="1300" smtClean="0">
                <a:latin typeface="Calibri"/>
                <a:ea typeface="黑体" pitchFamily="2" charset="-122"/>
              </a:rPr>
              <a:t>- </a:t>
            </a:r>
            <a:r>
              <a:rPr lang="zh-CN" altLang="en-US" sz="1300" smtClean="0">
                <a:latin typeface="Calibri"/>
                <a:ea typeface="黑体" pitchFamily="2" charset="-122"/>
              </a:rPr>
              <a:t>允许双宿主机第 </a:t>
            </a:r>
            <a:r>
              <a:rPr lang="en-US" altLang="zh-CN" sz="1300" smtClean="0">
                <a:latin typeface="Calibri"/>
                <a:ea typeface="黑体" pitchFamily="2" charset="-122"/>
              </a:rPr>
              <a:t>2 </a:t>
            </a:r>
            <a:r>
              <a:rPr lang="zh-CN" altLang="en-US" sz="1300" smtClean="0">
                <a:latin typeface="Calibri"/>
                <a:ea typeface="黑体" pitchFamily="2" charset="-122"/>
              </a:rPr>
              <a:t>层交换机在主动</a:t>
            </a:r>
            <a:r>
              <a:rPr lang="en-US" altLang="zh-CN" sz="1300" smtClean="0">
                <a:latin typeface="Calibri"/>
                <a:ea typeface="黑体" pitchFamily="2" charset="-122"/>
              </a:rPr>
              <a:t>-</a:t>
            </a:r>
            <a:r>
              <a:rPr lang="zh-CN" altLang="en-US" sz="1300" smtClean="0">
                <a:latin typeface="Calibri"/>
                <a:ea typeface="黑体" pitchFamily="2" charset="-122"/>
              </a:rPr>
              <a:t>主动模式下运行，可在出现链路或设备故障时快速融合</a:t>
            </a:r>
          </a:p>
          <a:p>
            <a:pPr defTabSz="980054">
              <a:spcBef>
                <a:spcPct val="0"/>
              </a:spcBef>
            </a:pPr>
            <a:endParaRPr lang="zh-CN" altLang="en-US" sz="1100" smtClean="0">
              <a:ea typeface="黑体" pitchFamily="2" charset="-122"/>
            </a:endParaRPr>
          </a:p>
          <a:p>
            <a:pPr defTabSz="980054">
              <a:spcBef>
                <a:spcPct val="0"/>
              </a:spcBef>
            </a:pPr>
            <a:endParaRPr lang="zh-CN" altLang="en-US">
              <a:ea typeface="黑体" pitchFamily="2"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1"/>
          <p:cNvSpPr>
            <a:spLocks noGrp="1" noChangeArrowheads="1"/>
          </p:cNvSpPr>
          <p:nvPr>
            <p:ph type="sldNum" sz="quarter" idx="5"/>
          </p:nvPr>
        </p:nvSpPr>
        <p:spPr bwMode="auto">
          <a:xfrm>
            <a:off x="6590367" y="9837341"/>
            <a:ext cx="402637" cy="306268"/>
          </a:xfrm>
          <a:noFill/>
          <a:ln>
            <a:miter lim="800000"/>
            <a:headEnd/>
            <a:tailEnd/>
          </a:ln>
        </p:spPr>
        <p:txBody>
          <a:bodyPr/>
          <a:lstStyle/>
          <a:p>
            <a:pPr defTabSz="488361"/>
            <a:fld id="{459F2DA9-D71E-4206-8BF2-2B2385AF6391}" type="slidenum">
              <a:rPr lang="en-US">
                <a:solidFill>
                  <a:srgbClr val="000000"/>
                </a:solidFill>
                <a:latin typeface="Calibri"/>
                <a:ea typeface="黑体" pitchFamily="2" charset="-122"/>
              </a:rPr>
              <a:pPr defTabSz="488361"/>
              <a:t>42</a:t>
            </a:fld>
            <a:endParaRPr lang="en-US" dirty="0">
              <a:solidFill>
                <a:srgbClr val="000000"/>
              </a:solidFill>
              <a:latin typeface="Calibri"/>
              <a:ea typeface="黑体" pitchFamily="2" charset="-122"/>
            </a:endParaRPr>
          </a:p>
        </p:txBody>
      </p:sp>
      <p:sp>
        <p:nvSpPr>
          <p:cNvPr id="89091" name="Rectangle 7"/>
          <p:cNvSpPr txBox="1">
            <a:spLocks noGrp="1" noChangeArrowheads="1"/>
          </p:cNvSpPr>
          <p:nvPr/>
        </p:nvSpPr>
        <p:spPr bwMode="auto">
          <a:xfrm>
            <a:off x="4019935" y="9720083"/>
            <a:ext cx="3077760" cy="512781"/>
          </a:xfrm>
          <a:prstGeom prst="rect">
            <a:avLst/>
          </a:prstGeom>
          <a:noFill/>
          <a:ln w="9525">
            <a:noFill/>
            <a:miter lim="800000"/>
            <a:headEnd/>
            <a:tailEnd/>
          </a:ln>
        </p:spPr>
        <p:txBody>
          <a:bodyPr lIns="99686" tIns="49844" rIns="99686" bIns="49844" anchor="b"/>
          <a:lstStyle/>
          <a:p>
            <a:pPr algn="r" defTabSz="993676"/>
            <a:fld id="{C429BEA3-D77A-49CF-8278-6DF9CE8680C8}" type="slidenum">
              <a:rPr lang="en-US" sz="1300">
                <a:solidFill>
                  <a:srgbClr val="000000"/>
                </a:solidFill>
                <a:latin typeface="Calibri"/>
                <a:ea typeface="黑体" pitchFamily="2" charset="-122"/>
              </a:rPr>
              <a:pPr algn="r" defTabSz="993676"/>
              <a:t>42</a:t>
            </a:fld>
            <a:endParaRPr lang="en-US" sz="1300" dirty="0">
              <a:solidFill>
                <a:srgbClr val="000000"/>
              </a:solidFill>
              <a:latin typeface="Calibri" pitchFamily="34" charset="0"/>
              <a:ea typeface="黑体" pitchFamily="2" charset="-122"/>
            </a:endParaRPr>
          </a:p>
        </p:txBody>
      </p:sp>
      <p:sp>
        <p:nvSpPr>
          <p:cNvPr id="89092" name="Rectangle 2"/>
          <p:cNvSpPr>
            <a:spLocks noGrp="1" noRot="1" noChangeAspect="1" noChangeArrowheads="1" noTextEdit="1"/>
          </p:cNvSpPr>
          <p:nvPr>
            <p:ph type="sldImg"/>
          </p:nvPr>
        </p:nvSpPr>
        <p:spPr bwMode="auto">
          <a:xfrm>
            <a:off x="993775" y="769938"/>
            <a:ext cx="5113338" cy="3835400"/>
          </a:xfrm>
          <a:noFill/>
          <a:ln>
            <a:solidFill>
              <a:srgbClr val="000000"/>
            </a:solidFill>
            <a:miter lim="800000"/>
            <a:headEnd/>
            <a:tailEnd/>
          </a:ln>
        </p:spPr>
      </p:sp>
      <p:sp>
        <p:nvSpPr>
          <p:cNvPr id="89093" name="Rectangle 3"/>
          <p:cNvSpPr>
            <a:spLocks noGrp="1" noChangeArrowheads="1"/>
          </p:cNvSpPr>
          <p:nvPr>
            <p:ph type="body" idx="1"/>
          </p:nvPr>
        </p:nvSpPr>
        <p:spPr bwMode="auto">
          <a:xfrm>
            <a:off x="710254" y="4861794"/>
            <a:ext cx="5678796" cy="5144297"/>
          </a:xfrm>
          <a:noFill/>
        </p:spPr>
        <p:txBody>
          <a:bodyPr wrap="square" lIns="97802" tIns="48901" rIns="97802" bIns="48901" numCol="1" anchor="t" anchorCtr="0" compatLnSpc="1">
            <a:prstTxWarp prst="textNoShape">
              <a:avLst/>
            </a:prstTxWarp>
            <a:normAutofit fontScale="85000" lnSpcReduction="10000"/>
          </a:bodyPr>
          <a:lstStyle/>
          <a:p>
            <a:pPr defTabSz="980054"/>
            <a:r>
              <a:rPr lang="en-US" altLang="zh-CN" sz="1300" smtClean="0">
                <a:latin typeface="Calibri"/>
                <a:ea typeface="黑体" pitchFamily="2" charset="-122"/>
              </a:rPr>
              <a:t>Cisco Unified Fabric </a:t>
            </a:r>
            <a:r>
              <a:rPr lang="zh-CN" altLang="en-US" sz="1300" smtClean="0">
                <a:latin typeface="Calibri"/>
                <a:ea typeface="黑体" pitchFamily="2" charset="-122"/>
              </a:rPr>
              <a:t>提供多维扩展能力，包括设备性能、交换矩阵和系统扩展能力以及地理跨度。网络必须能够不仅在数据中心中扩展，还能扩展为包含所有数据中心以创建真正的统一网络。</a:t>
            </a:r>
            <a:r>
              <a:rPr lang="en-US" altLang="zh-CN" sz="1300" smtClean="0">
                <a:latin typeface="Calibri"/>
                <a:ea typeface="黑体" pitchFamily="2" charset="-122"/>
              </a:rPr>
              <a:t>Cisco Unified Fabric </a:t>
            </a:r>
            <a:r>
              <a:rPr lang="zh-CN" altLang="en-US" sz="1300" smtClean="0">
                <a:latin typeface="Calibri"/>
                <a:ea typeface="黑体" pitchFamily="2" charset="-122"/>
              </a:rPr>
              <a:t>可提供真正的扩展能力：不仅可根据需要实现不断增加的端口数量，而且可在不影响性能、可管理性或成本的情况下这样做。</a:t>
            </a:r>
          </a:p>
          <a:p>
            <a:pPr defTabSz="980054"/>
            <a:r>
              <a:rPr lang="zh-CN" altLang="en-US" sz="1300" smtClean="0">
                <a:latin typeface="Calibri"/>
                <a:ea typeface="黑体" pitchFamily="2" charset="-122"/>
              </a:rPr>
              <a:t> </a:t>
            </a:r>
          </a:p>
          <a:p>
            <a:pPr defTabSz="980054"/>
            <a:r>
              <a:rPr lang="zh-CN" altLang="en-US" sz="1300" smtClean="0">
                <a:latin typeface="Calibri"/>
                <a:ea typeface="黑体" pitchFamily="2" charset="-122"/>
              </a:rPr>
              <a:t>在设备级别，</a:t>
            </a:r>
            <a:r>
              <a:rPr lang="en-US" altLang="zh-CN" sz="1300" smtClean="0">
                <a:latin typeface="Calibri"/>
                <a:ea typeface="黑体" pitchFamily="2" charset="-122"/>
              </a:rPr>
              <a:t>nexus 7000 </a:t>
            </a:r>
            <a:r>
              <a:rPr lang="zh-CN" altLang="en-US" sz="1300" smtClean="0">
                <a:latin typeface="Calibri"/>
                <a:ea typeface="黑体" pitchFamily="2" charset="-122"/>
              </a:rPr>
              <a:t>可提供行业最高的 </a:t>
            </a:r>
            <a:r>
              <a:rPr lang="en-US" altLang="zh-CN" sz="1300" smtClean="0">
                <a:latin typeface="Calibri"/>
                <a:ea typeface="黑体" pitchFamily="2" charset="-122"/>
              </a:rPr>
              <a:t>10 </a:t>
            </a:r>
            <a:r>
              <a:rPr lang="zh-CN" altLang="en-US" sz="1300" smtClean="0">
                <a:latin typeface="Calibri"/>
                <a:ea typeface="黑体" pitchFamily="2" charset="-122"/>
              </a:rPr>
              <a:t>千兆位以太网密度，</a:t>
            </a:r>
            <a:r>
              <a:rPr lang="en-US" altLang="zh-CN" sz="1300" smtClean="0">
                <a:latin typeface="Calibri"/>
                <a:ea typeface="黑体" pitchFamily="2" charset="-122"/>
              </a:rPr>
              <a:t>7018 </a:t>
            </a:r>
            <a:r>
              <a:rPr lang="zh-CN" altLang="en-US" sz="1300" smtClean="0">
                <a:latin typeface="Calibri"/>
                <a:ea typeface="黑体" pitchFamily="2" charset="-122"/>
              </a:rPr>
              <a:t>中有多达 </a:t>
            </a:r>
            <a:r>
              <a:rPr lang="en-US" altLang="zh-CN" sz="1300" smtClean="0">
                <a:latin typeface="Calibri"/>
                <a:ea typeface="黑体" pitchFamily="2" charset="-122"/>
              </a:rPr>
              <a:t>768 </a:t>
            </a:r>
            <a:r>
              <a:rPr lang="zh-CN" altLang="en-US" sz="1300" smtClean="0">
                <a:latin typeface="Calibri"/>
                <a:ea typeface="黑体" pitchFamily="2" charset="-122"/>
              </a:rPr>
              <a:t>个的线速 端口。为了获得更高速度，</a:t>
            </a:r>
            <a:r>
              <a:rPr lang="en-US" altLang="zh-CN" sz="1300" smtClean="0">
                <a:latin typeface="Calibri"/>
                <a:ea typeface="黑体" pitchFamily="2" charset="-122"/>
              </a:rPr>
              <a:t>Nexus </a:t>
            </a:r>
            <a:r>
              <a:rPr lang="zh-CN" altLang="en-US" sz="1300" smtClean="0">
                <a:latin typeface="Calibri"/>
                <a:ea typeface="黑体" pitchFamily="2" charset="-122"/>
              </a:rPr>
              <a:t>系列还提供高密度 </a:t>
            </a:r>
            <a:r>
              <a:rPr lang="en-US" altLang="zh-CN" sz="1300" smtClean="0">
                <a:latin typeface="Calibri"/>
                <a:ea typeface="黑体" pitchFamily="2" charset="-122"/>
              </a:rPr>
              <a:t>40G </a:t>
            </a:r>
            <a:r>
              <a:rPr lang="zh-CN" altLang="en-US" sz="1300" smtClean="0">
                <a:latin typeface="Calibri"/>
                <a:ea typeface="黑体" pitchFamily="2" charset="-122"/>
              </a:rPr>
              <a:t>和 </a:t>
            </a:r>
            <a:r>
              <a:rPr lang="en-US" altLang="zh-CN" sz="1300" smtClean="0">
                <a:latin typeface="Calibri"/>
                <a:ea typeface="黑体" pitchFamily="2" charset="-122"/>
              </a:rPr>
              <a:t>100G </a:t>
            </a:r>
            <a:r>
              <a:rPr lang="zh-CN" altLang="en-US" sz="1300" smtClean="0">
                <a:latin typeface="Calibri"/>
                <a:ea typeface="黑体" pitchFamily="2" charset="-122"/>
              </a:rPr>
              <a:t>连接。</a:t>
            </a:r>
          </a:p>
          <a:p>
            <a:pPr defTabSz="980054"/>
            <a:r>
              <a:rPr lang="zh-CN" altLang="en-US" sz="1300" smtClean="0">
                <a:latin typeface="Calibri"/>
                <a:ea typeface="黑体" pitchFamily="2" charset="-122"/>
              </a:rPr>
              <a:t> </a:t>
            </a:r>
          </a:p>
          <a:p>
            <a:pPr defTabSz="980054"/>
            <a:r>
              <a:rPr lang="zh-CN" altLang="en-US" sz="1300" smtClean="0">
                <a:latin typeface="Calibri"/>
                <a:ea typeface="黑体" pitchFamily="2" charset="-122"/>
              </a:rPr>
              <a:t>能够在系统级别增长网络是扩展能力的关键方面。过去的增长仅仅意味着添加容量。当前的增长意味着考虑虚拟化服务器，除了更加传统的南</a:t>
            </a:r>
            <a:r>
              <a:rPr lang="en-US" altLang="zh-CN" sz="1300" smtClean="0">
                <a:latin typeface="Calibri"/>
                <a:ea typeface="黑体" pitchFamily="2" charset="-122"/>
              </a:rPr>
              <a:t>-</a:t>
            </a:r>
            <a:r>
              <a:rPr lang="zh-CN" altLang="en-US" sz="1300" smtClean="0">
                <a:latin typeface="Calibri"/>
                <a:ea typeface="黑体" pitchFamily="2" charset="-122"/>
              </a:rPr>
              <a:t>北服务器到客户端流量之外，这些服务器还可能传输大量东</a:t>
            </a:r>
            <a:r>
              <a:rPr lang="en-US" altLang="zh-CN" sz="1300" smtClean="0">
                <a:latin typeface="Calibri"/>
                <a:ea typeface="黑体" pitchFamily="2" charset="-122"/>
              </a:rPr>
              <a:t>-</a:t>
            </a:r>
            <a:r>
              <a:rPr lang="zh-CN" altLang="en-US" sz="1300" smtClean="0">
                <a:latin typeface="Calibri"/>
                <a:ea typeface="黑体" pitchFamily="2" charset="-122"/>
              </a:rPr>
              <a:t>西服务器到服务器流量。端点之间的 </a:t>
            </a:r>
            <a:r>
              <a:rPr lang="en-US" altLang="zh-CN" sz="1300" smtClean="0">
                <a:latin typeface="Calibri"/>
                <a:ea typeface="黑体" pitchFamily="2" charset="-122"/>
              </a:rPr>
              <a:t>Cisco FabricPath </a:t>
            </a:r>
            <a:r>
              <a:rPr lang="zh-CN" altLang="en-US" sz="1300" smtClean="0">
                <a:latin typeface="Calibri"/>
                <a:ea typeface="黑体" pitchFamily="2" charset="-122"/>
              </a:rPr>
              <a:t>多路径会增加冗余和带宽，从而允许形成大得多的第 </a:t>
            </a:r>
            <a:r>
              <a:rPr lang="en-US" altLang="zh-CN" sz="1300" smtClean="0">
                <a:latin typeface="Calibri"/>
                <a:ea typeface="黑体" pitchFamily="2" charset="-122"/>
              </a:rPr>
              <a:t>2 </a:t>
            </a:r>
            <a:r>
              <a:rPr lang="zh-CN" altLang="en-US" sz="1300" smtClean="0">
                <a:latin typeface="Calibri"/>
                <a:ea typeface="黑体" pitchFamily="2" charset="-122"/>
              </a:rPr>
              <a:t>层域（具有多达 </a:t>
            </a:r>
            <a:r>
              <a:rPr lang="en-US" altLang="zh-CN" sz="1300" smtClean="0">
                <a:latin typeface="Calibri"/>
                <a:ea typeface="黑体" pitchFamily="2" charset="-122"/>
              </a:rPr>
              <a:t>12,000 </a:t>
            </a:r>
            <a:r>
              <a:rPr lang="zh-CN" altLang="en-US" sz="1300" smtClean="0">
                <a:latin typeface="Calibri"/>
                <a:ea typeface="黑体" pitchFamily="2" charset="-122"/>
              </a:rPr>
              <a:t>个 </a:t>
            </a:r>
            <a:r>
              <a:rPr lang="en-US" altLang="zh-CN" sz="1300" smtClean="0">
                <a:latin typeface="Calibri"/>
                <a:ea typeface="黑体" pitchFamily="2" charset="-122"/>
              </a:rPr>
              <a:t>10GE </a:t>
            </a:r>
            <a:r>
              <a:rPr lang="zh-CN" altLang="en-US" sz="1300" smtClean="0">
                <a:latin typeface="Calibri"/>
                <a:ea typeface="黑体" pitchFamily="2" charset="-122"/>
              </a:rPr>
              <a:t>服务器连接）。</a:t>
            </a:r>
          </a:p>
          <a:p>
            <a:pPr defTabSz="980054"/>
            <a:endParaRPr lang="zh-CN" altLang="en-US" sz="1300" smtClean="0">
              <a:ea typeface="黑体" pitchFamily="2" charset="-122"/>
            </a:endParaRPr>
          </a:p>
          <a:p>
            <a:pPr defTabSz="980054"/>
            <a:r>
              <a:rPr lang="en-US" altLang="zh-CN" sz="1300" smtClean="0">
                <a:latin typeface="Calibri"/>
                <a:ea typeface="黑体" pitchFamily="2" charset="-122"/>
              </a:rPr>
              <a:t>FEX </a:t>
            </a:r>
            <a:r>
              <a:rPr lang="zh-CN" altLang="en-US" sz="1300" smtClean="0">
                <a:latin typeface="Calibri"/>
                <a:ea typeface="黑体" pitchFamily="2" charset="-122"/>
              </a:rPr>
              <a:t>集合和 </a:t>
            </a:r>
            <a:r>
              <a:rPr lang="en-US" altLang="zh-CN" sz="1300" smtClean="0">
                <a:latin typeface="Calibri"/>
                <a:ea typeface="黑体" pitchFamily="2" charset="-122"/>
              </a:rPr>
              <a:t>Cisco Nexus 2000 </a:t>
            </a:r>
            <a:r>
              <a:rPr lang="zh-CN" altLang="en-US" sz="1300" smtClean="0">
                <a:latin typeface="Calibri"/>
                <a:ea typeface="黑体" pitchFamily="2" charset="-122"/>
              </a:rPr>
              <a:t>系列交换矩阵扩展器可在机架顶部为物理和虚拟环境创建单一基础设施，并通过将线路卡扩展到机架顶部来简化网络。我们可以 从 </a:t>
            </a:r>
            <a:r>
              <a:rPr lang="en-US" altLang="zh-CN" sz="1300" smtClean="0">
                <a:latin typeface="Calibri"/>
                <a:ea typeface="黑体" pitchFamily="2" charset="-122"/>
              </a:rPr>
              <a:t>nexus </a:t>
            </a:r>
            <a:r>
              <a:rPr lang="zh-CN" altLang="en-US" sz="1300" smtClean="0">
                <a:latin typeface="Calibri"/>
                <a:ea typeface="黑体" pitchFamily="2" charset="-122"/>
              </a:rPr>
              <a:t>父交换机集中管理 </a:t>
            </a:r>
            <a:r>
              <a:rPr lang="en-US" altLang="zh-CN" sz="1300" smtClean="0">
                <a:latin typeface="Calibri"/>
                <a:ea typeface="黑体" pitchFamily="2" charset="-122"/>
              </a:rPr>
              <a:t>1,500 </a:t>
            </a:r>
            <a:r>
              <a:rPr lang="zh-CN" altLang="en-US" sz="1300" smtClean="0">
                <a:latin typeface="Calibri"/>
                <a:ea typeface="黑体" pitchFamily="2" charset="-122"/>
              </a:rPr>
              <a:t>多个端口。</a:t>
            </a:r>
            <a:r>
              <a:rPr lang="en-US" altLang="zh-CN" sz="1300" smtClean="0">
                <a:latin typeface="Calibri"/>
                <a:ea typeface="黑体" pitchFamily="2" charset="-122"/>
              </a:rPr>
              <a:t>VM FEX </a:t>
            </a:r>
            <a:r>
              <a:rPr lang="zh-CN" altLang="en-US" sz="1300" smtClean="0">
                <a:latin typeface="Calibri"/>
                <a:ea typeface="黑体" pitchFamily="2" charset="-122"/>
              </a:rPr>
              <a:t>和 </a:t>
            </a:r>
            <a:r>
              <a:rPr lang="en-US" altLang="zh-CN" sz="1300" smtClean="0">
                <a:latin typeface="Calibri"/>
                <a:ea typeface="黑体" pitchFamily="2" charset="-122"/>
              </a:rPr>
              <a:t>Adapter FEX </a:t>
            </a:r>
            <a:r>
              <a:rPr lang="zh-CN" altLang="en-US" sz="1300" smtClean="0">
                <a:latin typeface="Calibri"/>
                <a:ea typeface="黑体" pitchFamily="2" charset="-122"/>
              </a:rPr>
              <a:t>可将统一交换矩阵扩展到裸机服务器和虚拟机中。可以从单个 </a:t>
            </a:r>
            <a:r>
              <a:rPr lang="en-US" altLang="zh-CN" sz="1300" smtClean="0">
                <a:latin typeface="Calibri"/>
                <a:ea typeface="黑体" pitchFamily="2" charset="-122"/>
              </a:rPr>
              <a:t>nexus </a:t>
            </a:r>
            <a:r>
              <a:rPr lang="zh-CN" altLang="en-US" sz="1300" smtClean="0">
                <a:latin typeface="Calibri"/>
                <a:ea typeface="黑体" pitchFamily="2" charset="-122"/>
              </a:rPr>
              <a:t>父交换机管理多达 </a:t>
            </a:r>
            <a:r>
              <a:rPr lang="en-US" altLang="zh-CN" sz="1300" smtClean="0">
                <a:latin typeface="Calibri"/>
                <a:ea typeface="黑体" pitchFamily="2" charset="-122"/>
              </a:rPr>
              <a:t>2000 </a:t>
            </a:r>
            <a:r>
              <a:rPr lang="zh-CN" altLang="en-US" sz="1300" smtClean="0">
                <a:latin typeface="Calibri"/>
                <a:ea typeface="黑体" pitchFamily="2" charset="-122"/>
              </a:rPr>
              <a:t>个的虚拟机网络接口。</a:t>
            </a:r>
            <a:endParaRPr lang="zh-CN" altLang="en-US" sz="1300" smtClean="0">
              <a:ea typeface="黑体" pitchFamily="2" charset="-122"/>
            </a:endParaRPr>
          </a:p>
          <a:p>
            <a:pPr defTabSz="980054"/>
            <a:r>
              <a:rPr lang="zh-CN" altLang="en-US" sz="1300" i="1" smtClean="0">
                <a:latin typeface="Calibri"/>
                <a:ea typeface="黑体" pitchFamily="2" charset="-122"/>
              </a:rPr>
              <a:t> </a:t>
            </a:r>
            <a:endParaRPr lang="zh-CN" altLang="en-US" sz="1300" smtClean="0">
              <a:ea typeface="黑体" pitchFamily="2" charset="-122"/>
            </a:endParaRPr>
          </a:p>
          <a:p>
            <a:pPr defTabSz="980054"/>
            <a:r>
              <a:rPr lang="en-US" altLang="zh-CN" sz="1300" smtClean="0">
                <a:latin typeface="Calibri"/>
                <a:ea typeface="黑体" pitchFamily="2" charset="-122"/>
              </a:rPr>
              <a:t>Cisco Unified Fabric </a:t>
            </a:r>
            <a:r>
              <a:rPr lang="zh-CN" altLang="en-US" sz="1300" smtClean="0">
                <a:latin typeface="Calibri"/>
                <a:ea typeface="黑体" pitchFamily="2" charset="-122"/>
              </a:rPr>
              <a:t>的优点在跨数据中心空间中会尤其突出。例如，思科重叠传输虚拟化 </a:t>
            </a:r>
            <a:r>
              <a:rPr lang="en-US" altLang="zh-CN" sz="1300" smtClean="0">
                <a:latin typeface="Calibri"/>
                <a:ea typeface="黑体" pitchFamily="2" charset="-122"/>
              </a:rPr>
              <a:t>(OTV) </a:t>
            </a:r>
            <a:r>
              <a:rPr lang="zh-CN" altLang="en-US" sz="1300" smtClean="0">
                <a:latin typeface="Calibri"/>
                <a:ea typeface="黑体" pitchFamily="2" charset="-122"/>
              </a:rPr>
              <a:t>功能可通过第 </a:t>
            </a:r>
            <a:r>
              <a:rPr lang="en-US" altLang="zh-CN" sz="1300" smtClean="0">
                <a:latin typeface="Calibri"/>
                <a:ea typeface="黑体" pitchFamily="2" charset="-122"/>
              </a:rPr>
              <a:t>3 </a:t>
            </a:r>
            <a:r>
              <a:rPr lang="zh-CN" altLang="en-US" sz="1300" smtClean="0">
                <a:latin typeface="Calibri"/>
                <a:ea typeface="黑体" pitchFamily="2" charset="-122"/>
              </a:rPr>
              <a:t>层网络在数据中心之间扩展以太网网络 </a:t>
            </a:r>
            <a:r>
              <a:rPr lang="en-US" altLang="zh-CN" sz="1300" smtClean="0">
                <a:latin typeface="Calibri"/>
                <a:ea typeface="黑体" pitchFamily="2" charset="-122"/>
              </a:rPr>
              <a:t>(VLAN)</a:t>
            </a:r>
            <a:r>
              <a:rPr lang="zh-CN" altLang="en-US" sz="1300" smtClean="0">
                <a:latin typeface="Calibri"/>
                <a:ea typeface="黑体" pitchFamily="2" charset="-122"/>
              </a:rPr>
              <a:t>，而不会形成需要配置每个数据连接的静态隧道。</a:t>
            </a:r>
            <a:r>
              <a:rPr lang="en-US" altLang="zh-CN" sz="1300" smtClean="0">
                <a:latin typeface="Calibri"/>
                <a:ea typeface="黑体" pitchFamily="2" charset="-122"/>
              </a:rPr>
              <a:t>OTV </a:t>
            </a:r>
            <a:r>
              <a:rPr lang="zh-CN" altLang="en-US" sz="1300" smtClean="0">
                <a:latin typeface="Calibri"/>
                <a:ea typeface="黑体" pitchFamily="2" charset="-122"/>
              </a:rPr>
              <a:t>会封装标准 </a:t>
            </a:r>
            <a:r>
              <a:rPr lang="en-US" altLang="zh-CN" sz="1300" smtClean="0">
                <a:latin typeface="Calibri"/>
                <a:ea typeface="黑体" pitchFamily="2" charset="-122"/>
              </a:rPr>
              <a:t>LAN </a:t>
            </a:r>
            <a:r>
              <a:rPr lang="zh-CN" altLang="en-US" sz="1300" smtClean="0">
                <a:latin typeface="Calibri"/>
                <a:ea typeface="黑体" pitchFamily="2" charset="-122"/>
              </a:rPr>
              <a:t>流量并通过 </a:t>
            </a:r>
            <a:r>
              <a:rPr lang="en-US" altLang="zh-CN" sz="1300" smtClean="0">
                <a:latin typeface="Calibri"/>
                <a:ea typeface="黑体" pitchFamily="2" charset="-122"/>
              </a:rPr>
              <a:t>IP </a:t>
            </a:r>
            <a:r>
              <a:rPr lang="zh-CN" altLang="en-US" sz="1300" smtClean="0">
                <a:latin typeface="Calibri"/>
                <a:ea typeface="黑体" pitchFamily="2" charset="-122"/>
              </a:rPr>
              <a:t>基础设施在数据中心之间移动它。作为 </a:t>
            </a:r>
            <a:r>
              <a:rPr lang="en-US" altLang="zh-CN" sz="1300" smtClean="0">
                <a:latin typeface="Calibri"/>
                <a:ea typeface="黑体" pitchFamily="2" charset="-122"/>
              </a:rPr>
              <a:t>Cisco Unified Fabric </a:t>
            </a:r>
            <a:r>
              <a:rPr lang="zh-CN" altLang="en-US" sz="1300" smtClean="0">
                <a:latin typeface="Calibri"/>
                <a:ea typeface="黑体" pitchFamily="2" charset="-122"/>
              </a:rPr>
              <a:t>的一部分，</a:t>
            </a:r>
            <a:r>
              <a:rPr lang="en-US" altLang="zh-CN" sz="1300" smtClean="0">
                <a:latin typeface="Calibri"/>
                <a:ea typeface="黑体" pitchFamily="2" charset="-122"/>
              </a:rPr>
              <a:t>OTV </a:t>
            </a:r>
            <a:r>
              <a:rPr lang="zh-CN" altLang="en-US" sz="1300" smtClean="0">
                <a:latin typeface="Calibri"/>
                <a:ea typeface="黑体" pitchFamily="2" charset="-122"/>
              </a:rPr>
              <a:t>让客户可以轻松地将地理上相距较远的数据中心链接到一起，将其数据中心扩展到所在位置范围之外，从而可在数据中心快速移动工作负荷。</a:t>
            </a:r>
          </a:p>
          <a:p>
            <a:pPr defTabSz="980054"/>
            <a:endParaRPr lang="zh-CN" altLang="en-US" sz="1300" smtClean="0">
              <a:ea typeface="黑体" pitchFamily="2" charset="-122"/>
            </a:endParaRPr>
          </a:p>
          <a:p>
            <a:pPr defTabSz="979956"/>
            <a:r>
              <a:rPr lang="en-US" altLang="zh-CN" sz="1300" smtClean="0">
                <a:latin typeface="Calibri"/>
                <a:ea typeface="黑体" pitchFamily="2" charset="-122"/>
              </a:rPr>
              <a:t>LISP </a:t>
            </a:r>
            <a:r>
              <a:rPr lang="zh-CN" altLang="en-US" sz="1300" smtClean="0">
                <a:latin typeface="Calibri"/>
                <a:ea typeface="黑体" pitchFamily="2" charset="-122"/>
              </a:rPr>
              <a:t>是思科和 </a:t>
            </a:r>
            <a:r>
              <a:rPr lang="en-US" altLang="zh-CN" sz="1300" smtClean="0">
                <a:latin typeface="Calibri"/>
                <a:ea typeface="黑体" pitchFamily="2" charset="-122"/>
              </a:rPr>
              <a:t>IETF </a:t>
            </a:r>
            <a:r>
              <a:rPr lang="zh-CN" altLang="en-US" sz="1300" smtClean="0">
                <a:latin typeface="Calibri"/>
                <a:ea typeface="黑体" pitchFamily="2" charset="-122"/>
              </a:rPr>
              <a:t>开发的新 </a:t>
            </a:r>
            <a:r>
              <a:rPr lang="en-US" altLang="zh-CN" sz="1300" smtClean="0">
                <a:latin typeface="Calibri"/>
                <a:ea typeface="黑体" pitchFamily="2" charset="-122"/>
              </a:rPr>
              <a:t>IP </a:t>
            </a:r>
            <a:r>
              <a:rPr lang="zh-CN" altLang="en-US" sz="1300" smtClean="0">
                <a:latin typeface="Calibri"/>
                <a:ea typeface="黑体" pitchFamily="2" charset="-122"/>
              </a:rPr>
              <a:t>路由架构，此架构将设备身份及其位置拆分为两个不同的编号空间。此隔离可实现全球 </a:t>
            </a:r>
            <a:r>
              <a:rPr lang="en-US" altLang="zh-CN" sz="1300" smtClean="0">
                <a:latin typeface="Calibri"/>
                <a:ea typeface="黑体" pitchFamily="2" charset="-122"/>
              </a:rPr>
              <a:t>IP </a:t>
            </a:r>
            <a:r>
              <a:rPr lang="zh-CN" altLang="en-US" sz="1300" smtClean="0">
                <a:latin typeface="Calibri"/>
                <a:ea typeface="黑体" pitchFamily="2" charset="-122"/>
              </a:rPr>
              <a:t>地址移植。设备或虚拟机可以移动到世界上的任何位置，从不必更改其 </a:t>
            </a:r>
            <a:r>
              <a:rPr lang="en-US" altLang="zh-CN" sz="1300" smtClean="0">
                <a:latin typeface="Calibri"/>
                <a:ea typeface="黑体" pitchFamily="2" charset="-122"/>
              </a:rPr>
              <a:t>IP </a:t>
            </a:r>
            <a:r>
              <a:rPr lang="zh-CN" altLang="en-US" sz="1300" smtClean="0">
                <a:latin typeface="Calibri"/>
                <a:ea typeface="黑体" pitchFamily="2" charset="-122"/>
              </a:rPr>
              <a:t>地址。通过消除对 </a:t>
            </a:r>
            <a:r>
              <a:rPr lang="en-US" altLang="zh-CN" sz="1300" smtClean="0">
                <a:latin typeface="Calibri"/>
                <a:ea typeface="黑体" pitchFamily="2" charset="-122"/>
              </a:rPr>
              <a:t>IP </a:t>
            </a:r>
            <a:r>
              <a:rPr lang="zh-CN" altLang="en-US" sz="1300" smtClean="0">
                <a:latin typeface="Calibri"/>
                <a:ea typeface="黑体" pitchFamily="2" charset="-122"/>
              </a:rPr>
              <a:t>地址重新编号的需要，</a:t>
            </a:r>
            <a:r>
              <a:rPr lang="en-US" altLang="zh-CN" sz="1300" smtClean="0">
                <a:latin typeface="Calibri"/>
                <a:ea typeface="黑体" pitchFamily="2" charset="-122"/>
              </a:rPr>
              <a:t>LISP </a:t>
            </a:r>
            <a:r>
              <a:rPr lang="zh-CN" altLang="en-US" sz="1300" smtClean="0">
                <a:latin typeface="Calibri"/>
                <a:ea typeface="黑体" pitchFamily="2" charset="-122"/>
              </a:rPr>
              <a:t>允许客户甚至将整个工作负荷移动到外部 </a:t>
            </a:r>
            <a:r>
              <a:rPr lang="en-US" altLang="zh-CN" sz="1300" smtClean="0">
                <a:latin typeface="Calibri"/>
                <a:ea typeface="黑体" pitchFamily="2" charset="-122"/>
              </a:rPr>
              <a:t>IP </a:t>
            </a:r>
            <a:r>
              <a:rPr lang="zh-CN" altLang="en-US" sz="1300" smtClean="0">
                <a:latin typeface="Calibri"/>
                <a:ea typeface="黑体" pitchFamily="2" charset="-122"/>
              </a:rPr>
              <a:t>子网并且仍可连接。</a:t>
            </a:r>
          </a:p>
          <a:p>
            <a:pPr defTabSz="979956"/>
            <a:endParaRPr lang="zh-CN" altLang="en-US" sz="1100" smtClean="0">
              <a:ea typeface="黑体" pitchFamily="2" charset="-122"/>
            </a:endParaRPr>
          </a:p>
          <a:p>
            <a:pPr defTabSz="980054"/>
            <a:r>
              <a:rPr lang="en-US" altLang="zh-CN" sz="1300" smtClean="0">
                <a:latin typeface="Calibri"/>
                <a:ea typeface="黑体" pitchFamily="2" charset="-122"/>
              </a:rPr>
              <a:t>LISP </a:t>
            </a:r>
            <a:r>
              <a:rPr lang="zh-CN" altLang="en-US" sz="1300" smtClean="0">
                <a:latin typeface="Calibri"/>
                <a:ea typeface="黑体" pitchFamily="2" charset="-122"/>
              </a:rPr>
              <a:t>提供的架构让用户可以在任何时间、以任何规模、向任何位置提供任何应用。</a:t>
            </a:r>
          </a:p>
          <a:p>
            <a:pPr defTabSz="980054">
              <a:spcBef>
                <a:spcPct val="0"/>
              </a:spcBef>
            </a:pPr>
            <a:endParaRPr lang="zh-CN" altLang="en-US" sz="1300" smtClean="0">
              <a:ea typeface="黑体" pitchFamily="2" charset="-122"/>
            </a:endParaRPr>
          </a:p>
          <a:p>
            <a:pPr defTabSz="980054">
              <a:spcBef>
                <a:spcPct val="0"/>
              </a:spcBef>
            </a:pPr>
            <a:endParaRPr lang="zh-CN" altLang="en-US">
              <a:ea typeface="黑体" pitchFamily="2"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1"/>
          <p:cNvSpPr>
            <a:spLocks noGrp="1" noChangeArrowheads="1"/>
          </p:cNvSpPr>
          <p:nvPr>
            <p:ph type="sldNum" sz="quarter" idx="5"/>
          </p:nvPr>
        </p:nvSpPr>
        <p:spPr bwMode="auto">
          <a:xfrm>
            <a:off x="6590367" y="9837341"/>
            <a:ext cx="402637" cy="306268"/>
          </a:xfrm>
          <a:noFill/>
          <a:ln>
            <a:miter lim="800000"/>
            <a:headEnd/>
            <a:tailEnd/>
          </a:ln>
        </p:spPr>
        <p:txBody>
          <a:bodyPr/>
          <a:lstStyle/>
          <a:p>
            <a:pPr defTabSz="488361"/>
            <a:fld id="{459F2DA9-D71E-4206-8BF2-2B2385AF6391}" type="slidenum">
              <a:rPr lang="en-US">
                <a:solidFill>
                  <a:srgbClr val="000000"/>
                </a:solidFill>
                <a:latin typeface="Calibri"/>
                <a:ea typeface="黑体" pitchFamily="2" charset="-122"/>
              </a:rPr>
              <a:pPr defTabSz="488361"/>
              <a:t>43</a:t>
            </a:fld>
            <a:endParaRPr lang="en-US" dirty="0">
              <a:solidFill>
                <a:srgbClr val="000000"/>
              </a:solidFill>
              <a:latin typeface="Calibri"/>
              <a:ea typeface="黑体" pitchFamily="2" charset="-122"/>
            </a:endParaRPr>
          </a:p>
        </p:txBody>
      </p:sp>
      <p:sp>
        <p:nvSpPr>
          <p:cNvPr id="89091" name="Rectangle 7"/>
          <p:cNvSpPr txBox="1">
            <a:spLocks noGrp="1" noChangeArrowheads="1"/>
          </p:cNvSpPr>
          <p:nvPr/>
        </p:nvSpPr>
        <p:spPr bwMode="auto">
          <a:xfrm>
            <a:off x="4019935" y="9720083"/>
            <a:ext cx="3077760" cy="512781"/>
          </a:xfrm>
          <a:prstGeom prst="rect">
            <a:avLst/>
          </a:prstGeom>
          <a:noFill/>
          <a:ln w="9525">
            <a:noFill/>
            <a:miter lim="800000"/>
            <a:headEnd/>
            <a:tailEnd/>
          </a:ln>
        </p:spPr>
        <p:txBody>
          <a:bodyPr lIns="99686" tIns="49844" rIns="99686" bIns="49844" anchor="b"/>
          <a:lstStyle/>
          <a:p>
            <a:pPr algn="r" defTabSz="993676"/>
            <a:fld id="{C429BEA3-D77A-49CF-8278-6DF9CE8680C8}" type="slidenum">
              <a:rPr lang="en-US" sz="1300">
                <a:solidFill>
                  <a:srgbClr val="000000"/>
                </a:solidFill>
                <a:latin typeface="Calibri"/>
                <a:ea typeface="黑体" pitchFamily="2" charset="-122"/>
              </a:rPr>
              <a:pPr algn="r" defTabSz="993676"/>
              <a:t>43</a:t>
            </a:fld>
            <a:endParaRPr lang="en-US" sz="1300" dirty="0">
              <a:solidFill>
                <a:srgbClr val="000000"/>
              </a:solidFill>
              <a:latin typeface="Calibri" pitchFamily="34" charset="0"/>
              <a:ea typeface="黑体" pitchFamily="2" charset="-122"/>
            </a:endParaRPr>
          </a:p>
        </p:txBody>
      </p:sp>
      <p:sp>
        <p:nvSpPr>
          <p:cNvPr id="89092" name="Rectangle 2"/>
          <p:cNvSpPr>
            <a:spLocks noGrp="1" noRot="1" noChangeAspect="1" noChangeArrowheads="1" noTextEdit="1"/>
          </p:cNvSpPr>
          <p:nvPr>
            <p:ph type="sldImg"/>
          </p:nvPr>
        </p:nvSpPr>
        <p:spPr bwMode="auto">
          <a:xfrm>
            <a:off x="993775" y="769938"/>
            <a:ext cx="5113338" cy="3835400"/>
          </a:xfrm>
          <a:noFill/>
          <a:ln>
            <a:solidFill>
              <a:srgbClr val="000000"/>
            </a:solidFill>
            <a:miter lim="800000"/>
            <a:headEnd/>
            <a:tailEnd/>
          </a:ln>
        </p:spPr>
      </p:sp>
      <p:sp>
        <p:nvSpPr>
          <p:cNvPr id="89093" name="Rectangle 3"/>
          <p:cNvSpPr>
            <a:spLocks noGrp="1" noChangeArrowheads="1"/>
          </p:cNvSpPr>
          <p:nvPr>
            <p:ph type="body" idx="1"/>
          </p:nvPr>
        </p:nvSpPr>
        <p:spPr bwMode="auto">
          <a:xfrm>
            <a:off x="710253" y="4861794"/>
            <a:ext cx="5813214" cy="4604527"/>
          </a:xfrm>
          <a:noFill/>
        </p:spPr>
        <p:txBody>
          <a:bodyPr wrap="square" lIns="97802" tIns="48901" rIns="97802" bIns="48901" numCol="1" anchor="t" anchorCtr="0" compatLnSpc="1">
            <a:prstTxWarp prst="textNoShape">
              <a:avLst/>
            </a:prstTxWarp>
          </a:bodyPr>
          <a:lstStyle/>
          <a:p>
            <a:pPr defTabSz="980054"/>
            <a:r>
              <a:rPr lang="en-US" altLang="zh-CN" sz="1300" smtClean="0">
                <a:latin typeface="Calibri"/>
                <a:ea typeface="黑体" pitchFamily="2" charset="-122"/>
              </a:rPr>
              <a:t>Cisco FabricPath </a:t>
            </a:r>
            <a:r>
              <a:rPr lang="zh-CN" altLang="en-US" sz="1300" smtClean="0">
                <a:latin typeface="Calibri"/>
                <a:ea typeface="黑体" pitchFamily="2" charset="-122"/>
              </a:rPr>
              <a:t>将第 </a:t>
            </a:r>
            <a:r>
              <a:rPr lang="en-US" altLang="zh-CN" sz="1300" smtClean="0">
                <a:latin typeface="Calibri"/>
                <a:ea typeface="黑体" pitchFamily="2" charset="-122"/>
              </a:rPr>
              <a:t>2 </a:t>
            </a:r>
            <a:r>
              <a:rPr lang="zh-CN" altLang="en-US" sz="1300" smtClean="0">
                <a:latin typeface="Calibri"/>
                <a:ea typeface="黑体" pitchFamily="2" charset="-122"/>
              </a:rPr>
              <a:t>层以太网的简便性与第 </a:t>
            </a:r>
            <a:r>
              <a:rPr lang="en-US" altLang="zh-CN" sz="1300" smtClean="0">
                <a:latin typeface="Calibri"/>
                <a:ea typeface="黑体" pitchFamily="2" charset="-122"/>
              </a:rPr>
              <a:t>3 </a:t>
            </a:r>
            <a:r>
              <a:rPr lang="zh-CN" altLang="en-US" sz="1300" smtClean="0">
                <a:latin typeface="Calibri"/>
                <a:ea typeface="黑体" pitchFamily="2" charset="-122"/>
              </a:rPr>
              <a:t>层路由的扩展能力和恢复力相结合。它可消除对生成树的需求，从而允许您构建具有高带宽和等价多路径的可高度扩展的第 </a:t>
            </a:r>
            <a:r>
              <a:rPr lang="en-US" altLang="zh-CN" sz="1300" smtClean="0">
                <a:latin typeface="Calibri"/>
                <a:ea typeface="黑体" pitchFamily="2" charset="-122"/>
              </a:rPr>
              <a:t>2 </a:t>
            </a:r>
            <a:r>
              <a:rPr lang="zh-CN" altLang="en-US" sz="1300" smtClean="0">
                <a:latin typeface="Calibri"/>
                <a:ea typeface="黑体" pitchFamily="2" charset="-122"/>
              </a:rPr>
              <a:t>层以太网网络。（所有链路都处于活跃状态并可转发）</a:t>
            </a:r>
          </a:p>
          <a:p>
            <a:pPr defTabSz="980054"/>
            <a:r>
              <a:rPr lang="zh-CN" altLang="en-US" sz="1300" smtClean="0">
                <a:latin typeface="Calibri"/>
                <a:ea typeface="黑体" pitchFamily="2" charset="-122"/>
              </a:rPr>
              <a:t>借助这种级别的扩展能力，</a:t>
            </a:r>
            <a:r>
              <a:rPr lang="en-US" altLang="zh-CN" sz="1300" smtClean="0">
                <a:latin typeface="Calibri"/>
                <a:ea typeface="黑体" pitchFamily="2" charset="-122"/>
              </a:rPr>
              <a:t>FabricPath </a:t>
            </a:r>
            <a:r>
              <a:rPr lang="zh-CN" altLang="en-US" sz="1300" smtClean="0">
                <a:latin typeface="Calibri"/>
                <a:ea typeface="黑体" pitchFamily="2" charset="-122"/>
              </a:rPr>
              <a:t>允许您在数据中心任何位置的任何交换机上的任何 </a:t>
            </a:r>
            <a:r>
              <a:rPr lang="en-US" altLang="zh-CN" sz="1300" smtClean="0">
                <a:latin typeface="Calibri"/>
                <a:ea typeface="黑体" pitchFamily="2" charset="-122"/>
              </a:rPr>
              <a:t>VLAN </a:t>
            </a:r>
            <a:r>
              <a:rPr lang="zh-CN" altLang="en-US" sz="1300" smtClean="0">
                <a:latin typeface="Calibri"/>
                <a:ea typeface="黑体" pitchFamily="2" charset="-122"/>
              </a:rPr>
              <a:t>中配置任何端口，从而显著提高部署灵活性。</a:t>
            </a:r>
          </a:p>
          <a:p>
            <a:pPr defTabSz="980054"/>
            <a:r>
              <a:rPr lang="zh-CN" altLang="en-US" sz="1300" smtClean="0">
                <a:latin typeface="Calibri"/>
                <a:ea typeface="黑体" pitchFamily="2" charset="-122"/>
              </a:rPr>
              <a:t> </a:t>
            </a:r>
          </a:p>
          <a:p>
            <a:pPr defTabSz="980054"/>
            <a:r>
              <a:rPr lang="zh-CN" altLang="en-US" sz="1300" b="1" smtClean="0">
                <a:latin typeface="Calibri"/>
                <a:ea typeface="黑体" pitchFamily="2" charset="-122"/>
              </a:rPr>
              <a:t> </a:t>
            </a:r>
            <a:r>
              <a:rPr lang="zh-CN" altLang="en-US" sz="1300" smtClean="0">
                <a:latin typeface="Calibri"/>
                <a:ea typeface="黑体" pitchFamily="2" charset="-122"/>
              </a:rPr>
              <a:t>扩展虚拟化和 </a:t>
            </a:r>
            <a:r>
              <a:rPr lang="en-US" altLang="zh-CN" sz="1300" smtClean="0">
                <a:latin typeface="Calibri"/>
                <a:ea typeface="黑体" pitchFamily="2" charset="-122"/>
              </a:rPr>
              <a:t>HPC </a:t>
            </a:r>
            <a:r>
              <a:rPr lang="zh-CN" altLang="en-US" sz="1300" smtClean="0">
                <a:latin typeface="Calibri"/>
                <a:ea typeface="黑体" pitchFamily="2" charset="-122"/>
              </a:rPr>
              <a:t>部署需要更大的第 </a:t>
            </a:r>
            <a:r>
              <a:rPr lang="en-US" altLang="zh-CN" sz="1300" smtClean="0">
                <a:latin typeface="Calibri"/>
                <a:ea typeface="黑体" pitchFamily="2" charset="-122"/>
              </a:rPr>
              <a:t>2 </a:t>
            </a:r>
            <a:r>
              <a:rPr lang="zh-CN" altLang="en-US" sz="1300" smtClean="0">
                <a:latin typeface="Calibri"/>
                <a:ea typeface="黑体" pitchFamily="2" charset="-122"/>
              </a:rPr>
              <a:t>层域以维护相同 </a:t>
            </a:r>
            <a:r>
              <a:rPr lang="en-US" altLang="zh-CN" sz="1300" smtClean="0">
                <a:latin typeface="Calibri"/>
                <a:ea typeface="黑体" pitchFamily="2" charset="-122"/>
              </a:rPr>
              <a:t>VLAN </a:t>
            </a:r>
            <a:r>
              <a:rPr lang="zh-CN" altLang="en-US" sz="1300" smtClean="0">
                <a:latin typeface="Calibri"/>
                <a:ea typeface="黑体" pitchFamily="2" charset="-122"/>
              </a:rPr>
              <a:t>中的服务器连接。遗憾的是，生成树会限制 </a:t>
            </a:r>
            <a:r>
              <a:rPr lang="en-US" altLang="zh-CN" sz="1300" smtClean="0">
                <a:latin typeface="Calibri"/>
                <a:ea typeface="黑体" pitchFamily="2" charset="-122"/>
              </a:rPr>
              <a:t>VLAN </a:t>
            </a:r>
            <a:r>
              <a:rPr lang="zh-CN" altLang="en-US" sz="1300" smtClean="0">
                <a:latin typeface="Calibri"/>
                <a:ea typeface="黑体" pitchFamily="2" charset="-122"/>
              </a:rPr>
              <a:t>的规模。</a:t>
            </a:r>
          </a:p>
          <a:p>
            <a:pPr defTabSz="980054"/>
            <a:r>
              <a:rPr lang="zh-CN" altLang="en-US" sz="1300" smtClean="0">
                <a:latin typeface="Calibri"/>
                <a:ea typeface="黑体" pitchFamily="2" charset="-122"/>
              </a:rPr>
              <a:t> </a:t>
            </a:r>
          </a:p>
          <a:p>
            <a:pPr defTabSz="980054"/>
            <a:r>
              <a:rPr lang="zh-CN" altLang="en-US" sz="1300" smtClean="0">
                <a:latin typeface="Calibri"/>
                <a:ea typeface="黑体" pitchFamily="2" charset="-122"/>
              </a:rPr>
              <a:t>借助 </a:t>
            </a:r>
            <a:r>
              <a:rPr lang="en-US" altLang="zh-CN" sz="1300" smtClean="0">
                <a:latin typeface="Calibri"/>
                <a:ea typeface="黑体" pitchFamily="2" charset="-122"/>
              </a:rPr>
              <a:t>FabricPath</a:t>
            </a:r>
            <a:r>
              <a:rPr lang="zh-CN" altLang="en-US" sz="1300" smtClean="0">
                <a:latin typeface="Calibri"/>
                <a:ea typeface="黑体" pitchFamily="2" charset="-122"/>
              </a:rPr>
              <a:t>，第 </a:t>
            </a:r>
            <a:r>
              <a:rPr lang="en-US" altLang="zh-CN" sz="1300" smtClean="0">
                <a:latin typeface="Calibri"/>
                <a:ea typeface="黑体" pitchFamily="2" charset="-122"/>
              </a:rPr>
              <a:t>2 </a:t>
            </a:r>
            <a:r>
              <a:rPr lang="zh-CN" altLang="en-US" sz="1300" smtClean="0">
                <a:latin typeface="Calibri"/>
                <a:ea typeface="黑体" pitchFamily="2" charset="-122"/>
              </a:rPr>
              <a:t>层 </a:t>
            </a:r>
            <a:r>
              <a:rPr lang="en-US" altLang="zh-CN" sz="1300" smtClean="0">
                <a:latin typeface="Calibri"/>
                <a:ea typeface="黑体" pitchFamily="2" charset="-122"/>
              </a:rPr>
              <a:t>VLAN </a:t>
            </a:r>
            <a:r>
              <a:rPr lang="zh-CN" altLang="en-US" sz="1300" smtClean="0">
                <a:latin typeface="Calibri"/>
                <a:ea typeface="黑体" pitchFamily="2" charset="-122"/>
              </a:rPr>
              <a:t>现在可以跨数据中心扩展，以便允许数据中心任何位置的任何服务器上的任何应用。应用不再与机架相联系，可以如同对相同机架中的服务器执行操作一样简单地在数据中心的两端进行部署。</a:t>
            </a:r>
          </a:p>
          <a:p>
            <a:pPr defTabSz="980054"/>
            <a:r>
              <a:rPr lang="zh-CN" altLang="en-US" sz="1300" smtClean="0">
                <a:latin typeface="Calibri"/>
                <a:ea typeface="黑体" pitchFamily="2" charset="-122"/>
              </a:rPr>
              <a:t> </a:t>
            </a:r>
          </a:p>
          <a:p>
            <a:pPr defTabSz="980054"/>
            <a:r>
              <a:rPr lang="en-US" altLang="zh-CN" sz="1300" smtClean="0">
                <a:latin typeface="Calibri"/>
                <a:ea typeface="黑体" pitchFamily="2" charset="-122"/>
              </a:rPr>
              <a:t>Fabicpath </a:t>
            </a:r>
            <a:r>
              <a:rPr lang="zh-CN" altLang="en-US" sz="1300" smtClean="0">
                <a:latin typeface="Calibri"/>
                <a:ea typeface="黑体" pitchFamily="2" charset="-122"/>
              </a:rPr>
              <a:t>的低延迟、最短路径、非阻止设计允许您为高性能计算应用构建可高度扩展的高带宽交换矩阵，以便用于当前最严苛的 </a:t>
            </a:r>
            <a:r>
              <a:rPr lang="en-US" altLang="zh-CN" sz="1300" smtClean="0">
                <a:latin typeface="Calibri"/>
                <a:ea typeface="黑体" pitchFamily="2" charset="-122"/>
              </a:rPr>
              <a:t>HPC </a:t>
            </a:r>
            <a:r>
              <a:rPr lang="zh-CN" altLang="en-US" sz="1300" smtClean="0">
                <a:latin typeface="Calibri"/>
                <a:ea typeface="黑体" pitchFamily="2" charset="-122"/>
              </a:rPr>
              <a:t>群集应用。</a:t>
            </a:r>
          </a:p>
          <a:p>
            <a:pPr defTabSz="980054">
              <a:spcBef>
                <a:spcPct val="0"/>
              </a:spcBef>
            </a:pPr>
            <a:endParaRPr lang="zh-CN" altLang="en-US" sz="1300" smtClean="0">
              <a:ea typeface="黑体" pitchFamily="2" charset="-122"/>
            </a:endParaRPr>
          </a:p>
          <a:p>
            <a:pPr defTabSz="980054">
              <a:spcBef>
                <a:spcPct val="0"/>
              </a:spcBef>
            </a:pPr>
            <a:endParaRPr lang="zh-CN" altLang="en-US">
              <a:ea typeface="黑体" pitchFamily="2"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0" y="4862141"/>
            <a:ext cx="5805650" cy="4605227"/>
          </a:xfrm>
        </p:spPr>
        <p:txBody>
          <a:bodyPr/>
          <a:lstStyle/>
          <a:p>
            <a:pPr defTabSz="980054"/>
            <a:r>
              <a:rPr lang="zh-CN" altLang="en-US" sz="1300" smtClean="0">
                <a:latin typeface="Calibri"/>
                <a:ea typeface="黑体" pitchFamily="2" charset="-122"/>
              </a:rPr>
              <a:t>思科交换矩阵扩展器技术包含各种通过简化管理实现交换矩阵可扩展性的技术，从而使交换接入层可以随着客户业务的增长而全方位延伸和扩展到服务器虚拟机监控程序。</a:t>
            </a:r>
          </a:p>
          <a:p>
            <a:pPr defTabSz="980054"/>
            <a:endParaRPr lang="zh-CN" altLang="en-US" sz="1300" smtClean="0">
              <a:ea typeface="黑体" pitchFamily="2" charset="-122"/>
            </a:endParaRPr>
          </a:p>
          <a:p>
            <a:pPr defTabSz="980054"/>
            <a:r>
              <a:rPr lang="zh-CN" altLang="en-US" sz="1300" smtClean="0">
                <a:latin typeface="Calibri"/>
                <a:ea typeface="黑体" pitchFamily="2" charset="-122"/>
              </a:rPr>
              <a:t>思科 </a:t>
            </a:r>
            <a:r>
              <a:rPr lang="en-US" altLang="zh-CN" sz="1300" smtClean="0">
                <a:latin typeface="Calibri"/>
                <a:ea typeface="黑体" pitchFamily="2" charset="-122"/>
              </a:rPr>
              <a:t>FEX </a:t>
            </a:r>
            <a:r>
              <a:rPr lang="zh-CN" altLang="en-US" sz="1300" smtClean="0">
                <a:latin typeface="Calibri"/>
                <a:ea typeface="黑体" pitchFamily="2" charset="-122"/>
              </a:rPr>
              <a:t>技术解决方案基于新兴标准 </a:t>
            </a:r>
            <a:r>
              <a:rPr lang="en-US" altLang="zh-CN" sz="1300" smtClean="0">
                <a:latin typeface="Calibri"/>
                <a:ea typeface="黑体" pitchFamily="2" charset="-122"/>
              </a:rPr>
              <a:t>IEEE 802.1BR</a:t>
            </a:r>
            <a:r>
              <a:rPr lang="zh-CN" altLang="en-US" sz="1300" smtClean="0">
                <a:latin typeface="Calibri"/>
                <a:ea typeface="黑体" pitchFamily="2" charset="-122"/>
              </a:rPr>
              <a:t>，包含一个父交换机，此交换机可以为 </a:t>
            </a:r>
            <a:r>
              <a:rPr lang="en-US" altLang="zh-CN" sz="1300" smtClean="0">
                <a:latin typeface="Calibri"/>
                <a:ea typeface="黑体" pitchFamily="2" charset="-122"/>
              </a:rPr>
              <a:t>Cisco Nexus 5000 </a:t>
            </a:r>
            <a:r>
              <a:rPr lang="zh-CN" altLang="en-US" sz="1300" smtClean="0">
                <a:latin typeface="Calibri"/>
                <a:ea typeface="黑体" pitchFamily="2" charset="-122"/>
              </a:rPr>
              <a:t>系列交换机、</a:t>
            </a:r>
            <a:r>
              <a:rPr lang="en-US" altLang="zh-CN" sz="1300" smtClean="0">
                <a:latin typeface="Calibri"/>
                <a:ea typeface="黑体" pitchFamily="2" charset="-122"/>
              </a:rPr>
              <a:t>Nexus 7000 </a:t>
            </a:r>
            <a:r>
              <a:rPr lang="zh-CN" altLang="en-US" sz="1300" smtClean="0">
                <a:latin typeface="Calibri"/>
                <a:ea typeface="黑体" pitchFamily="2" charset="-122"/>
              </a:rPr>
              <a:t>系列交换机或 </a:t>
            </a:r>
            <a:r>
              <a:rPr lang="en-US" altLang="zh-CN" sz="1300" smtClean="0">
                <a:latin typeface="Calibri"/>
                <a:ea typeface="黑体" pitchFamily="2" charset="-122"/>
              </a:rPr>
              <a:t>Cisco UCS </a:t>
            </a:r>
            <a:r>
              <a:rPr lang="zh-CN" altLang="en-US" sz="1300" smtClean="0">
                <a:latin typeface="Calibri"/>
                <a:ea typeface="黑体" pitchFamily="2" charset="-122"/>
              </a:rPr>
              <a:t>交换矩阵互连。父交换机随后进行扩展，以作为使用 </a:t>
            </a:r>
            <a:r>
              <a:rPr lang="en-US" altLang="zh-CN" sz="1300" smtClean="0">
                <a:latin typeface="Calibri"/>
                <a:ea typeface="黑体" pitchFamily="2" charset="-122"/>
              </a:rPr>
              <a:t>Nexus 2000 </a:t>
            </a:r>
            <a:r>
              <a:rPr lang="zh-CN" altLang="en-US" sz="1300" smtClean="0">
                <a:latin typeface="Calibri"/>
                <a:ea typeface="黑体" pitchFamily="2" charset="-122"/>
              </a:rPr>
              <a:t>系列交换矩阵扩展器的远程线路卡连接到服务器，或是对适配器端口进行逻辑分区或虚拟化以连接到使用思科 </a:t>
            </a:r>
            <a:r>
              <a:rPr lang="en-US" altLang="zh-CN" sz="1300" smtClean="0">
                <a:latin typeface="Calibri"/>
                <a:ea typeface="黑体" pitchFamily="2" charset="-122"/>
              </a:rPr>
              <a:t>Adapter FEX </a:t>
            </a:r>
            <a:r>
              <a:rPr lang="zh-CN" altLang="en-US" sz="1300" smtClean="0">
                <a:latin typeface="Calibri"/>
                <a:ea typeface="黑体" pitchFamily="2" charset="-122"/>
              </a:rPr>
              <a:t>和 </a:t>
            </a:r>
            <a:r>
              <a:rPr lang="en-US" altLang="zh-CN" sz="1300" smtClean="0">
                <a:latin typeface="Calibri"/>
                <a:ea typeface="黑体" pitchFamily="2" charset="-122"/>
              </a:rPr>
              <a:t>VM-FEX </a:t>
            </a:r>
            <a:r>
              <a:rPr lang="zh-CN" altLang="en-US" sz="1300" smtClean="0">
                <a:latin typeface="Calibri"/>
                <a:ea typeface="黑体" pitchFamily="2" charset="-122"/>
              </a:rPr>
              <a:t>的任何类型服务器（机架和</a:t>
            </a:r>
            <a:r>
              <a:rPr lang="en-US" altLang="zh-CN" sz="1300" smtClean="0">
                <a:latin typeface="Calibri"/>
                <a:ea typeface="黑体" pitchFamily="2" charset="-122"/>
              </a:rPr>
              <a:t>/</a:t>
            </a:r>
            <a:r>
              <a:rPr lang="zh-CN" altLang="en-US" sz="1300" smtClean="0">
                <a:latin typeface="Calibri"/>
                <a:ea typeface="黑体" pitchFamily="2" charset="-122"/>
              </a:rPr>
              <a:t>或刀片）。父交换机随后充当此整个 </a:t>
            </a:r>
            <a:r>
              <a:rPr lang="en-US" altLang="zh-CN" sz="1300" smtClean="0">
                <a:latin typeface="Calibri"/>
                <a:ea typeface="黑体" pitchFamily="2" charset="-122"/>
              </a:rPr>
              <a:t>FEX </a:t>
            </a:r>
            <a:r>
              <a:rPr lang="zh-CN" altLang="en-US" sz="1300" smtClean="0">
                <a:latin typeface="Calibri"/>
                <a:ea typeface="黑体" pitchFamily="2" charset="-122"/>
              </a:rPr>
              <a:t>架构的管理点。</a:t>
            </a:r>
          </a:p>
          <a:p>
            <a:pPr defTabSz="980054"/>
            <a:r>
              <a:rPr lang="en-US" altLang="zh-CN" sz="1300" smtClean="0">
                <a:latin typeface="Calibri"/>
                <a:ea typeface="黑体" pitchFamily="2" charset="-122"/>
              </a:rPr>
              <a:t>Nexus 2000 </a:t>
            </a:r>
            <a:r>
              <a:rPr lang="zh-CN" altLang="en-US" sz="1300" smtClean="0">
                <a:latin typeface="Calibri"/>
                <a:ea typeface="黑体" pitchFamily="2" charset="-122"/>
              </a:rPr>
              <a:t>系列 </a:t>
            </a:r>
            <a:r>
              <a:rPr lang="en-US" altLang="zh-CN" sz="1300" smtClean="0">
                <a:latin typeface="Calibri"/>
                <a:ea typeface="黑体" pitchFamily="2" charset="-122"/>
              </a:rPr>
              <a:t>FEX </a:t>
            </a:r>
            <a:r>
              <a:rPr lang="zh-CN" altLang="en-US" sz="1300" smtClean="0">
                <a:latin typeface="Calibri"/>
                <a:ea typeface="黑体" pitchFamily="2" charset="-122"/>
              </a:rPr>
              <a:t>和 </a:t>
            </a:r>
            <a:r>
              <a:rPr lang="en-US" altLang="zh-CN" sz="1300" smtClean="0">
                <a:latin typeface="Calibri"/>
                <a:ea typeface="黑体" pitchFamily="2" charset="-122"/>
              </a:rPr>
              <a:t>B22 FEX </a:t>
            </a:r>
            <a:r>
              <a:rPr lang="zh-CN" altLang="en-US" sz="1300" smtClean="0">
                <a:latin typeface="Calibri"/>
                <a:ea typeface="黑体" pitchFamily="2" charset="-122"/>
              </a:rPr>
              <a:t>充当远程线路卡并整合网络管理。</a:t>
            </a:r>
            <a:r>
              <a:rPr lang="en-US" altLang="zh-CN" sz="1300" smtClean="0">
                <a:latin typeface="Calibri"/>
                <a:ea typeface="黑体" pitchFamily="2" charset="-122"/>
              </a:rPr>
              <a:t>B22 FEX </a:t>
            </a:r>
            <a:r>
              <a:rPr lang="zh-CN" altLang="en-US" sz="1300" smtClean="0">
                <a:latin typeface="Calibri"/>
                <a:ea typeface="黑体" pitchFamily="2" charset="-122"/>
              </a:rPr>
              <a:t>使思科现在可以将此成功解决方案扩展到 </a:t>
            </a:r>
            <a:r>
              <a:rPr lang="en-US" altLang="zh-CN" sz="1300" smtClean="0">
                <a:latin typeface="Calibri"/>
                <a:ea typeface="黑体" pitchFamily="2" charset="-122"/>
              </a:rPr>
              <a:t>OEM </a:t>
            </a:r>
            <a:r>
              <a:rPr lang="zh-CN" altLang="en-US" sz="1300" smtClean="0">
                <a:latin typeface="Calibri"/>
                <a:ea typeface="黑体" pitchFamily="2" charset="-122"/>
              </a:rPr>
              <a:t>合作伙伴刀片机箱中。</a:t>
            </a:r>
          </a:p>
          <a:p>
            <a:pPr defTabSz="980054"/>
            <a:endParaRPr lang="zh-CN" altLang="en-US" sz="1300" smtClean="0">
              <a:ea typeface="黑体" pitchFamily="2" charset="-122"/>
            </a:endParaRPr>
          </a:p>
          <a:p>
            <a:pPr defTabSz="980054"/>
            <a:r>
              <a:rPr lang="en-US" altLang="zh-CN" sz="1300" smtClean="0">
                <a:latin typeface="Calibri"/>
                <a:ea typeface="黑体" pitchFamily="2" charset="-122"/>
              </a:rPr>
              <a:t>Adapter FEX </a:t>
            </a:r>
            <a:r>
              <a:rPr lang="zh-CN" altLang="en-US" sz="1300" smtClean="0">
                <a:latin typeface="Calibri"/>
                <a:ea typeface="黑体" pitchFamily="2" charset="-122"/>
              </a:rPr>
              <a:t>将单个物理服务器适配器端口分区为多个虚拟端口，其中每个虚拟端口都可以分配给各个应用</a:t>
            </a:r>
            <a:r>
              <a:rPr lang="en-US" altLang="zh-CN" sz="1300" smtClean="0">
                <a:latin typeface="Calibri"/>
                <a:ea typeface="黑体" pitchFamily="2" charset="-122"/>
              </a:rPr>
              <a:t>/</a:t>
            </a:r>
            <a:r>
              <a:rPr lang="zh-CN" altLang="en-US" sz="1300" smtClean="0">
                <a:latin typeface="Calibri"/>
                <a:ea typeface="黑体" pitchFamily="2" charset="-122"/>
              </a:rPr>
              <a:t>工作负荷。这样，客户现在便能够交付 </a:t>
            </a:r>
            <a:r>
              <a:rPr lang="en-US" altLang="zh-CN" sz="1300" smtClean="0">
                <a:latin typeface="Calibri"/>
                <a:ea typeface="黑体" pitchFamily="2" charset="-122"/>
              </a:rPr>
              <a:t>I/O SLA</a:t>
            </a:r>
            <a:r>
              <a:rPr lang="zh-CN" altLang="en-US" sz="1300" smtClean="0">
                <a:latin typeface="Calibri"/>
                <a:ea typeface="黑体" pitchFamily="2" charset="-122"/>
              </a:rPr>
              <a:t>，将多个物理适配器端口整合为一个 </a:t>
            </a:r>
            <a:r>
              <a:rPr lang="en-US" altLang="zh-CN" sz="1300" smtClean="0">
                <a:latin typeface="Calibri"/>
                <a:ea typeface="黑体" pitchFamily="2" charset="-122"/>
              </a:rPr>
              <a:t>10GbE </a:t>
            </a:r>
            <a:r>
              <a:rPr lang="zh-CN" altLang="en-US" sz="1300" smtClean="0">
                <a:latin typeface="Calibri"/>
                <a:ea typeface="黑体" pitchFamily="2" charset="-122"/>
              </a:rPr>
              <a:t>接口并具有更好的带宽效率。这还使客户现在可以具有针对服务器的网络可视性。</a:t>
            </a:r>
          </a:p>
          <a:p>
            <a:pPr defTabSz="980054"/>
            <a:endParaRPr lang="zh-CN" altLang="en-US" sz="1300" smtClean="0">
              <a:ea typeface="黑体" pitchFamily="2" charset="-122"/>
            </a:endParaRPr>
          </a:p>
          <a:p>
            <a:pPr defTabSz="980054"/>
            <a:r>
              <a:rPr lang="en-US" altLang="zh-CN" sz="1300" smtClean="0">
                <a:latin typeface="Calibri"/>
                <a:ea typeface="黑体" pitchFamily="2" charset="-122"/>
              </a:rPr>
              <a:t>VM-FEX </a:t>
            </a:r>
            <a:r>
              <a:rPr lang="zh-CN" altLang="en-US" sz="1300" smtClean="0">
                <a:latin typeface="Calibri"/>
                <a:ea typeface="黑体" pitchFamily="2" charset="-122"/>
              </a:rPr>
              <a:t>会以类似方法将服务器适配器端口分区为多个虚拟端口，从而将每个虚拟端口分配给各个虚拟机。这不仅使客户现在可以具有针对服务器的网络可视性，还可以具有针对虚拟机级别的网络可视性。这样可进一步整合虚拟和物理网络，并且还可向各个虚拟机提供专用 </a:t>
            </a:r>
            <a:r>
              <a:rPr lang="en-US" altLang="zh-CN" sz="1300" smtClean="0">
                <a:latin typeface="Calibri"/>
                <a:ea typeface="黑体" pitchFamily="2" charset="-122"/>
              </a:rPr>
              <a:t>I/O</a:t>
            </a:r>
            <a:r>
              <a:rPr lang="zh-CN" altLang="en-US" sz="1300" smtClean="0">
                <a:latin typeface="Calibri"/>
                <a:ea typeface="黑体" pitchFamily="2" charset="-122"/>
              </a:rPr>
              <a:t>，从而提供某种程度的数据隔离并提高性能。</a:t>
            </a:r>
          </a:p>
          <a:p>
            <a:pPr defTabSz="980054"/>
            <a:endParaRPr lang="zh-CN" altLang="en-US" smtClean="0">
              <a:ea typeface="黑体" pitchFamily="2" charset="-122"/>
            </a:endParaRPr>
          </a:p>
          <a:p>
            <a:pPr defTabSz="980054"/>
            <a:endParaRPr lang="zh-CN" altLang="en-US">
              <a:ea typeface="黑体" pitchFamily="2" charset="-122"/>
            </a:endParaRPr>
          </a:p>
        </p:txBody>
      </p:sp>
      <p:sp>
        <p:nvSpPr>
          <p:cNvPr id="4" name="Slide Number Placeholder 3"/>
          <p:cNvSpPr>
            <a:spLocks noGrp="1"/>
          </p:cNvSpPr>
          <p:nvPr>
            <p:ph type="sldNum" sz="quarter" idx="10"/>
          </p:nvPr>
        </p:nvSpPr>
        <p:spPr/>
        <p:txBody>
          <a:bodyPr/>
          <a:lstStyle/>
          <a:p>
            <a:pPr defTabSz="980054"/>
            <a:fld id="{7E4091D3-6124-4CB7-A2F8-80CA54E99724}" type="slidenum">
              <a:rPr lang="en-US">
                <a:latin typeface="Calibri"/>
                <a:ea typeface="黑体" pitchFamily="2" charset="-122"/>
              </a:rPr>
              <a:pPr defTabSz="980054"/>
              <a:t>44</a:t>
            </a:fld>
            <a:endParaRPr lang="en-US" dirty="0">
              <a:ea typeface="黑体" pitchFamily="2" charset="-122"/>
            </a:endParaRPr>
          </a:p>
        </p:txBody>
      </p:sp>
    </p:spTree>
    <p:extLst>
      <p:ext uri="{BB962C8B-B14F-4D97-AF65-F5344CB8AC3E}">
        <p14:creationId xmlns="" xmlns:p14="http://schemas.microsoft.com/office/powerpoint/2010/main" val="33523424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80054"/>
            <a:r>
              <a:rPr lang="zh-CN" altLang="en-US" sz="1300" smtClean="0">
                <a:latin typeface="Calibri"/>
                <a:ea typeface="黑体" pitchFamily="2" charset="-122"/>
              </a:rPr>
              <a:t>思科交换矩阵扩展器技术通过其产品</a:t>
            </a:r>
            <a:r>
              <a:rPr lang="en-US" altLang="zh-CN" sz="1300" smtClean="0">
                <a:latin typeface="Calibri"/>
                <a:ea typeface="黑体" pitchFamily="2" charset="-122"/>
              </a:rPr>
              <a:t>/</a:t>
            </a:r>
            <a:r>
              <a:rPr lang="zh-CN" altLang="en-US" sz="1300" smtClean="0">
                <a:latin typeface="Calibri"/>
                <a:ea typeface="黑体" pitchFamily="2" charset="-122"/>
              </a:rPr>
              <a:t>技术组合（包括 </a:t>
            </a:r>
            <a:r>
              <a:rPr lang="en-US" altLang="zh-CN" sz="1300" smtClean="0">
                <a:latin typeface="Calibri"/>
                <a:ea typeface="黑体" pitchFamily="2" charset="-122"/>
              </a:rPr>
              <a:t>Nexus 2000 </a:t>
            </a:r>
            <a:r>
              <a:rPr lang="zh-CN" altLang="en-US" sz="1300" smtClean="0">
                <a:latin typeface="Calibri"/>
                <a:ea typeface="黑体" pitchFamily="2" charset="-122"/>
              </a:rPr>
              <a:t>系列 </a:t>
            </a:r>
            <a:r>
              <a:rPr lang="en-US" altLang="zh-CN" sz="1300" smtClean="0">
                <a:latin typeface="Calibri"/>
                <a:ea typeface="黑体" pitchFamily="2" charset="-122"/>
              </a:rPr>
              <a:t>FEX</a:t>
            </a:r>
            <a:r>
              <a:rPr lang="zh-CN" altLang="en-US" sz="1300" smtClean="0">
                <a:latin typeface="Calibri"/>
                <a:ea typeface="黑体" pitchFamily="2" charset="-122"/>
              </a:rPr>
              <a:t>、</a:t>
            </a:r>
            <a:r>
              <a:rPr lang="en-US" altLang="zh-CN" sz="1300" smtClean="0">
                <a:latin typeface="Calibri"/>
                <a:ea typeface="黑体" pitchFamily="2" charset="-122"/>
              </a:rPr>
              <a:t>B22 FEX</a:t>
            </a:r>
            <a:r>
              <a:rPr lang="zh-CN" altLang="en-US" sz="1300" smtClean="0">
                <a:latin typeface="Calibri"/>
                <a:ea typeface="黑体" pitchFamily="2" charset="-122"/>
              </a:rPr>
              <a:t>、</a:t>
            </a:r>
            <a:r>
              <a:rPr lang="en-US" altLang="zh-CN" sz="1300" smtClean="0">
                <a:latin typeface="Calibri"/>
                <a:ea typeface="黑体" pitchFamily="2" charset="-122"/>
              </a:rPr>
              <a:t>Adapter FEX </a:t>
            </a:r>
            <a:r>
              <a:rPr lang="zh-CN" altLang="en-US" sz="1300" smtClean="0">
                <a:latin typeface="Calibri"/>
                <a:ea typeface="黑体" pitchFamily="2" charset="-122"/>
              </a:rPr>
              <a:t>和 </a:t>
            </a:r>
            <a:r>
              <a:rPr lang="en-US" altLang="zh-CN" sz="1300" smtClean="0">
                <a:latin typeface="Calibri"/>
                <a:ea typeface="黑体" pitchFamily="2" charset="-122"/>
              </a:rPr>
              <a:t>VM-FEX</a:t>
            </a:r>
            <a:r>
              <a:rPr lang="zh-CN" altLang="en-US" sz="1300" smtClean="0">
                <a:latin typeface="Calibri"/>
                <a:ea typeface="黑体" pitchFamily="2" charset="-122"/>
              </a:rPr>
              <a:t>）提供交换矩阵可扩展性及简化的管理。</a:t>
            </a:r>
          </a:p>
          <a:p>
            <a:pPr defTabSz="980054"/>
            <a:r>
              <a:rPr lang="zh-CN" altLang="en-US" sz="1300" smtClean="0">
                <a:latin typeface="Calibri"/>
                <a:ea typeface="黑体" pitchFamily="2" charset="-122"/>
              </a:rPr>
              <a:t>有不同类别的 </a:t>
            </a:r>
            <a:r>
              <a:rPr lang="en-US" altLang="zh-CN" sz="1300" smtClean="0">
                <a:latin typeface="Calibri"/>
                <a:ea typeface="黑体" pitchFamily="2" charset="-122"/>
              </a:rPr>
              <a:t>Nexus 2000 </a:t>
            </a:r>
            <a:r>
              <a:rPr lang="zh-CN" altLang="en-US" sz="1300" smtClean="0">
                <a:latin typeface="Calibri"/>
                <a:ea typeface="黑体" pitchFamily="2" charset="-122"/>
              </a:rPr>
              <a:t>系列连接（</a:t>
            </a:r>
            <a:r>
              <a:rPr lang="en-US" altLang="zh-CN" sz="1300" smtClean="0">
                <a:latin typeface="Calibri"/>
                <a:ea typeface="黑体" pitchFamily="2" charset="-122"/>
              </a:rPr>
              <a:t>100Mb</a:t>
            </a:r>
            <a:r>
              <a:rPr lang="zh-CN" altLang="en-US" sz="1300" smtClean="0">
                <a:latin typeface="Calibri"/>
                <a:ea typeface="黑体" pitchFamily="2" charset="-122"/>
              </a:rPr>
              <a:t>，</a:t>
            </a:r>
            <a:r>
              <a:rPr lang="en-US" altLang="zh-CN" sz="1300" smtClean="0">
                <a:latin typeface="Calibri"/>
                <a:ea typeface="黑体" pitchFamily="2" charset="-122"/>
              </a:rPr>
              <a:t>1/10GbE</a:t>
            </a:r>
            <a:r>
              <a:rPr lang="zh-CN" altLang="en-US" sz="1300" smtClean="0">
                <a:latin typeface="Calibri"/>
                <a:ea typeface="黑体" pitchFamily="2" charset="-122"/>
              </a:rPr>
              <a:t>），其中有不同数量的端口实际充当线路卡，可以有多达 </a:t>
            </a:r>
            <a:r>
              <a:rPr lang="en-US" altLang="zh-CN" sz="1300" smtClean="0">
                <a:latin typeface="Calibri"/>
                <a:ea typeface="黑体" pitchFamily="2" charset="-122"/>
              </a:rPr>
              <a:t>1024 </a:t>
            </a:r>
            <a:r>
              <a:rPr lang="zh-CN" altLang="en-US" sz="1300" smtClean="0">
                <a:latin typeface="Calibri"/>
                <a:ea typeface="黑体" pitchFamily="2" charset="-122"/>
              </a:rPr>
              <a:t>个的采用 </a:t>
            </a:r>
            <a:r>
              <a:rPr lang="en-US" altLang="zh-CN" sz="1300" smtClean="0">
                <a:latin typeface="Calibri"/>
                <a:ea typeface="黑体" pitchFamily="2" charset="-122"/>
              </a:rPr>
              <a:t>Adapter FEX </a:t>
            </a:r>
            <a:r>
              <a:rPr lang="zh-CN" altLang="en-US" sz="1300" smtClean="0">
                <a:latin typeface="Calibri"/>
                <a:ea typeface="黑体" pitchFamily="2" charset="-122"/>
              </a:rPr>
              <a:t>的逻辑实例以及多达 </a:t>
            </a:r>
            <a:r>
              <a:rPr lang="en-US" altLang="zh-CN" sz="1300" smtClean="0">
                <a:latin typeface="Calibri"/>
                <a:ea typeface="黑体" pitchFamily="2" charset="-122"/>
              </a:rPr>
              <a:t>2048 </a:t>
            </a:r>
            <a:r>
              <a:rPr lang="zh-CN" altLang="en-US" sz="1300" smtClean="0">
                <a:latin typeface="Calibri"/>
                <a:ea typeface="黑体" pitchFamily="2" charset="-122"/>
              </a:rPr>
              <a:t>个的采用 </a:t>
            </a:r>
            <a:r>
              <a:rPr lang="en-US" altLang="zh-CN" sz="1300" smtClean="0">
                <a:latin typeface="Calibri"/>
                <a:ea typeface="黑体" pitchFamily="2" charset="-122"/>
              </a:rPr>
              <a:t>VM-FEX </a:t>
            </a:r>
            <a:r>
              <a:rPr lang="zh-CN" altLang="en-US" sz="1300" smtClean="0">
                <a:latin typeface="Calibri"/>
                <a:ea typeface="黑体" pitchFamily="2" charset="-122"/>
              </a:rPr>
              <a:t>的虚拟机。</a:t>
            </a:r>
          </a:p>
          <a:p>
            <a:pPr defTabSz="980054"/>
            <a:endParaRPr lang="zh-CN" altLang="en-US" sz="1300" smtClean="0">
              <a:ea typeface="黑体" pitchFamily="2" charset="-122"/>
            </a:endParaRPr>
          </a:p>
          <a:p>
            <a:pPr defTabSz="980054"/>
            <a:r>
              <a:rPr lang="zh-CN" altLang="en-US" sz="1300" smtClean="0">
                <a:latin typeface="Calibri"/>
                <a:ea typeface="黑体" pitchFamily="2" charset="-122"/>
              </a:rPr>
              <a:t>最终的思科交换矩阵扩展器技术在服务器中实现了交换矩阵可扩展性，以在网络可视性、配置、监控、策略定义和分配及其他方面部署单点管理。</a:t>
            </a:r>
          </a:p>
          <a:p>
            <a:pPr defTabSz="980054"/>
            <a:r>
              <a:rPr lang="zh-CN" altLang="en-US" sz="1300" smtClean="0">
                <a:latin typeface="Calibri"/>
                <a:ea typeface="黑体" pitchFamily="2" charset="-122"/>
              </a:rPr>
              <a:t>它还通过减少所用的物理 </a:t>
            </a:r>
            <a:r>
              <a:rPr lang="en-US" altLang="zh-CN" sz="1300" smtClean="0">
                <a:latin typeface="Calibri"/>
                <a:ea typeface="黑体" pitchFamily="2" charset="-122"/>
              </a:rPr>
              <a:t>I/O </a:t>
            </a:r>
            <a:r>
              <a:rPr lang="zh-CN" altLang="en-US" sz="1300" smtClean="0">
                <a:latin typeface="Calibri"/>
                <a:ea typeface="黑体" pitchFamily="2" charset="-122"/>
              </a:rPr>
              <a:t>端口数、服务器数和交换机数以及其易于使用性</a:t>
            </a:r>
            <a:r>
              <a:rPr lang="en-US" altLang="zh-CN" sz="1300" smtClean="0">
                <a:latin typeface="Calibri"/>
                <a:ea typeface="黑体" pitchFamily="2" charset="-122"/>
              </a:rPr>
              <a:t>/</a:t>
            </a:r>
            <a:r>
              <a:rPr lang="zh-CN" altLang="en-US" sz="1300" smtClean="0">
                <a:latin typeface="Calibri"/>
                <a:ea typeface="黑体" pitchFamily="2" charset="-122"/>
              </a:rPr>
              <a:t>操作性来实现网络整合。它还通过所需数据隔离来提高带宽效率或性能。</a:t>
            </a:r>
          </a:p>
          <a:p>
            <a:pPr defTabSz="980054"/>
            <a:endParaRPr lang="zh-CN" altLang="en-US" sz="1300" smtClean="0">
              <a:ea typeface="黑体" pitchFamily="2" charset="-122"/>
            </a:endParaRPr>
          </a:p>
          <a:p>
            <a:pPr defTabSz="980054"/>
            <a:r>
              <a:rPr lang="zh-CN" altLang="en-US" sz="1300" smtClean="0">
                <a:latin typeface="Calibri"/>
                <a:ea typeface="黑体" pitchFamily="2" charset="-122"/>
              </a:rPr>
              <a:t>所有这些都基于新兴标准 </a:t>
            </a:r>
            <a:r>
              <a:rPr lang="en-US" altLang="zh-CN" sz="1300" smtClean="0">
                <a:latin typeface="Calibri"/>
                <a:ea typeface="黑体" pitchFamily="2" charset="-122"/>
              </a:rPr>
              <a:t>IEEE 802.1BR</a:t>
            </a:r>
            <a:r>
              <a:rPr lang="zh-CN" altLang="en-US" sz="1300" smtClean="0">
                <a:latin typeface="Calibri"/>
                <a:ea typeface="黑体" pitchFamily="2" charset="-122"/>
              </a:rPr>
              <a:t>，此标准可跨物理、虚拟或云环境中的标准机架或刀片服务器提供一致的架构。</a:t>
            </a:r>
          </a:p>
          <a:p>
            <a:pPr defTabSz="980054"/>
            <a:endParaRPr lang="zh-CN" altLang="en-US" smtClean="0">
              <a:ea typeface="黑体" pitchFamily="2" charset="-122"/>
            </a:endParaRPr>
          </a:p>
          <a:p>
            <a:pPr defTabSz="980054"/>
            <a:endParaRPr lang="zh-CN" altLang="en-US">
              <a:ea typeface="黑体" pitchFamily="2" charset="-122"/>
            </a:endParaRPr>
          </a:p>
        </p:txBody>
      </p:sp>
      <p:sp>
        <p:nvSpPr>
          <p:cNvPr id="4" name="Slide Number Placeholder 3"/>
          <p:cNvSpPr>
            <a:spLocks noGrp="1"/>
          </p:cNvSpPr>
          <p:nvPr>
            <p:ph type="sldNum" sz="quarter" idx="10"/>
          </p:nvPr>
        </p:nvSpPr>
        <p:spPr/>
        <p:txBody>
          <a:bodyPr/>
          <a:lstStyle/>
          <a:p>
            <a:pPr defTabSz="980054"/>
            <a:fld id="{B82CA977-E1D8-4980-A1BB-3647E7DEA6DA}" type="slidenum">
              <a:rPr lang="en-US">
                <a:solidFill>
                  <a:prstClr val="black"/>
                </a:solidFill>
                <a:latin typeface="Calibri"/>
                <a:ea typeface="黑体" pitchFamily="2" charset="-122"/>
              </a:rPr>
              <a:pPr defTabSz="980054"/>
              <a:t>45</a:t>
            </a:fld>
            <a:endParaRPr lang="en-US" dirty="0">
              <a:solidFill>
                <a:prstClr val="black"/>
              </a:solidFill>
              <a:latin typeface="Calibri"/>
              <a:ea typeface="黑体" pitchFamily="2"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0" y="4862141"/>
            <a:ext cx="5884531" cy="4605227"/>
          </a:xfrm>
        </p:spPr>
        <p:txBody>
          <a:bodyPr>
            <a:normAutofit/>
          </a:bodyPr>
          <a:lstStyle/>
          <a:p>
            <a:pPr defTabSz="946144"/>
            <a:r>
              <a:rPr lang="zh-CN" altLang="en-US" sz="1300" smtClean="0">
                <a:latin typeface="Calibri"/>
                <a:ea typeface="黑体" pitchFamily="2" charset="-122"/>
              </a:rPr>
              <a:t>作为 </a:t>
            </a:r>
            <a:r>
              <a:rPr lang="en-US" altLang="zh-CN" sz="1300" smtClean="0">
                <a:latin typeface="Calibri"/>
                <a:ea typeface="黑体" pitchFamily="2" charset="-122"/>
              </a:rPr>
              <a:t>Cisco Unified Fabric </a:t>
            </a:r>
            <a:r>
              <a:rPr lang="zh-CN" altLang="en-US" sz="1300" smtClean="0">
                <a:latin typeface="Calibri"/>
                <a:ea typeface="黑体" pitchFamily="2" charset="-122"/>
              </a:rPr>
              <a:t>的一部分，</a:t>
            </a:r>
            <a:r>
              <a:rPr lang="en-US" altLang="zh-CN" sz="1300" smtClean="0">
                <a:latin typeface="Calibri"/>
                <a:ea typeface="黑体" pitchFamily="2" charset="-122"/>
              </a:rPr>
              <a:t>OTV </a:t>
            </a:r>
            <a:r>
              <a:rPr lang="zh-CN" altLang="en-US" sz="1300" smtClean="0">
                <a:latin typeface="Calibri"/>
                <a:ea typeface="黑体" pitchFamily="2" charset="-122"/>
              </a:rPr>
              <a:t>让客户可以轻松地将地理上相距较远的数据中心链接到一起，将其数据中心扩展到所在位置范围之外，从而可在数据中心快速移动工作负荷。</a:t>
            </a:r>
          </a:p>
          <a:p>
            <a:pPr defTabSz="946144"/>
            <a:endParaRPr lang="zh-CN" altLang="en-US" sz="1300" smtClean="0">
              <a:ea typeface="黑体" pitchFamily="2" charset="-122"/>
            </a:endParaRPr>
          </a:p>
          <a:p>
            <a:pPr defTabSz="946144"/>
            <a:r>
              <a:rPr lang="zh-CN" altLang="en-US" sz="1300" smtClean="0">
                <a:latin typeface="Calibri"/>
                <a:ea typeface="黑体" pitchFamily="2" charset="-122"/>
              </a:rPr>
              <a:t>思科重叠传输虚拟化 </a:t>
            </a:r>
            <a:r>
              <a:rPr lang="en-US" altLang="zh-CN" sz="1300" smtClean="0">
                <a:latin typeface="Calibri"/>
                <a:ea typeface="黑体" pitchFamily="2" charset="-122"/>
              </a:rPr>
              <a:t>(OTV) </a:t>
            </a:r>
            <a:r>
              <a:rPr lang="zh-CN" altLang="en-US" sz="1300" smtClean="0">
                <a:latin typeface="Calibri"/>
                <a:ea typeface="黑体" pitchFamily="2" charset="-122"/>
              </a:rPr>
              <a:t>功能可在 两个数据中心之间扩展以太网第 </a:t>
            </a:r>
            <a:r>
              <a:rPr lang="en-US" altLang="zh-CN" sz="1300" smtClean="0">
                <a:latin typeface="Calibri"/>
                <a:ea typeface="黑体" pitchFamily="2" charset="-122"/>
              </a:rPr>
              <a:t>2 </a:t>
            </a:r>
            <a:r>
              <a:rPr lang="zh-CN" altLang="en-US" sz="1300" smtClean="0">
                <a:latin typeface="Calibri"/>
                <a:ea typeface="黑体" pitchFamily="2" charset="-122"/>
              </a:rPr>
              <a:t>层 </a:t>
            </a:r>
            <a:r>
              <a:rPr lang="en-US" altLang="zh-CN" sz="1300" smtClean="0">
                <a:latin typeface="Calibri"/>
                <a:ea typeface="黑体" pitchFamily="2" charset="-122"/>
              </a:rPr>
              <a:t>VLAN</a:t>
            </a:r>
            <a:r>
              <a:rPr lang="zh-CN" altLang="en-US" sz="1300" smtClean="0">
                <a:latin typeface="Calibri"/>
                <a:ea typeface="黑体" pitchFamily="2" charset="-122"/>
              </a:rPr>
              <a:t>，而不会形成需要配置每个数据连接的静态隧道。</a:t>
            </a:r>
            <a:r>
              <a:rPr lang="en-US" altLang="zh-CN" sz="1300" smtClean="0">
                <a:latin typeface="Calibri"/>
                <a:ea typeface="黑体" pitchFamily="2" charset="-122"/>
              </a:rPr>
              <a:t>OTV </a:t>
            </a:r>
            <a:r>
              <a:rPr lang="zh-CN" altLang="en-US" sz="1300" smtClean="0">
                <a:latin typeface="Calibri"/>
                <a:ea typeface="黑体" pitchFamily="2" charset="-122"/>
              </a:rPr>
              <a:t>会封装标准 </a:t>
            </a:r>
            <a:r>
              <a:rPr lang="en-US" altLang="zh-CN" sz="1300" smtClean="0">
                <a:latin typeface="Calibri"/>
                <a:ea typeface="黑体" pitchFamily="2" charset="-122"/>
              </a:rPr>
              <a:t>LAN </a:t>
            </a:r>
            <a:r>
              <a:rPr lang="zh-CN" altLang="en-US" sz="1300" smtClean="0">
                <a:latin typeface="Calibri"/>
                <a:ea typeface="黑体" pitchFamily="2" charset="-122"/>
              </a:rPr>
              <a:t>流量并通过任何 </a:t>
            </a:r>
            <a:r>
              <a:rPr lang="en-US" altLang="zh-CN" sz="1300" smtClean="0">
                <a:latin typeface="Calibri"/>
                <a:ea typeface="黑体" pitchFamily="2" charset="-122"/>
              </a:rPr>
              <a:t>IP </a:t>
            </a:r>
            <a:r>
              <a:rPr lang="zh-CN" altLang="en-US" sz="1300" smtClean="0">
                <a:latin typeface="Calibri"/>
                <a:ea typeface="黑体" pitchFamily="2" charset="-122"/>
              </a:rPr>
              <a:t>基础设施在数据中心之间移动它。</a:t>
            </a:r>
            <a:r>
              <a:rPr lang="en-US" altLang="zh-CN" sz="1300" smtClean="0">
                <a:latin typeface="Calibri"/>
                <a:ea typeface="黑体" pitchFamily="2" charset="-122"/>
              </a:rPr>
              <a:t>OTV </a:t>
            </a:r>
            <a:r>
              <a:rPr lang="zh-CN" altLang="en-US" sz="1300" smtClean="0">
                <a:latin typeface="Calibri"/>
                <a:ea typeface="黑体" pitchFamily="2" charset="-122"/>
              </a:rPr>
              <a:t>可防止未知单播数据包或生成树事件这类常见事件在 </a:t>
            </a:r>
            <a:r>
              <a:rPr lang="en-US" altLang="zh-CN" sz="1300" smtClean="0">
                <a:latin typeface="Calibri"/>
                <a:ea typeface="黑体" pitchFamily="2" charset="-122"/>
              </a:rPr>
              <a:t>OTV </a:t>
            </a:r>
            <a:r>
              <a:rPr lang="zh-CN" altLang="en-US" sz="1300" smtClean="0">
                <a:latin typeface="Calibri"/>
                <a:ea typeface="黑体" pitchFamily="2" charset="-122"/>
              </a:rPr>
              <a:t>链路上发生，从而提供具有操作隔离的连接。</a:t>
            </a:r>
          </a:p>
          <a:p>
            <a:pPr defTabSz="946144"/>
            <a:endParaRPr lang="zh-CN" altLang="en-US" sz="1300" smtClean="0">
              <a:ea typeface="黑体" pitchFamily="2" charset="-122"/>
            </a:endParaRPr>
          </a:p>
          <a:p>
            <a:pPr defTabSz="946144"/>
            <a:r>
              <a:rPr lang="en-US" altLang="zh-CN" sz="1300" smtClean="0">
                <a:latin typeface="Calibri"/>
                <a:ea typeface="黑体" pitchFamily="2" charset="-122"/>
              </a:rPr>
              <a:t>OTV </a:t>
            </a:r>
            <a:r>
              <a:rPr lang="zh-CN" altLang="en-US" sz="1300" smtClean="0">
                <a:latin typeface="Calibri"/>
                <a:ea typeface="黑体" pitchFamily="2" charset="-122"/>
              </a:rPr>
              <a:t>支持多宿主和虚拟端口通道 </a:t>
            </a:r>
            <a:r>
              <a:rPr lang="en-US" altLang="zh-CN" sz="1300" smtClean="0">
                <a:latin typeface="Calibri"/>
                <a:ea typeface="黑体" pitchFamily="2" charset="-122"/>
              </a:rPr>
              <a:t>(vPC) </a:t>
            </a:r>
            <a:r>
              <a:rPr lang="zh-CN" altLang="en-US" sz="1300" smtClean="0">
                <a:latin typeface="Calibri"/>
                <a:ea typeface="黑体" pitchFamily="2" charset="-122"/>
              </a:rPr>
              <a:t>技术，因而十分适用于下一代网络。此外，</a:t>
            </a:r>
            <a:r>
              <a:rPr lang="en-US" altLang="zh-CN" sz="1300" smtClean="0">
                <a:latin typeface="Calibri"/>
                <a:ea typeface="黑体" pitchFamily="2" charset="-122"/>
              </a:rPr>
              <a:t>OTV </a:t>
            </a:r>
            <a:r>
              <a:rPr lang="zh-CN" altLang="en-US" sz="1300" smtClean="0">
                <a:latin typeface="Calibri"/>
                <a:ea typeface="黑体" pitchFamily="2" charset="-122"/>
              </a:rPr>
              <a:t>还易于部署和维护，尤其是与多协议标签交换 </a:t>
            </a:r>
            <a:r>
              <a:rPr lang="en-US" altLang="zh-CN" sz="1300" smtClean="0">
                <a:latin typeface="Calibri"/>
                <a:ea typeface="黑体" pitchFamily="2" charset="-122"/>
              </a:rPr>
              <a:t>(MPLS) </a:t>
            </a:r>
            <a:r>
              <a:rPr lang="zh-CN" altLang="en-US" sz="1300" smtClean="0">
                <a:latin typeface="Calibri"/>
                <a:ea typeface="黑体" pitchFamily="2" charset="-122"/>
              </a:rPr>
              <a:t>这类传统方法相比。</a:t>
            </a:r>
            <a:endParaRPr lang="zh-CN" altLang="en-US" i="1" smtClean="0">
              <a:ea typeface="黑体" pitchFamily="2" charset="-122"/>
            </a:endParaRPr>
          </a:p>
          <a:p>
            <a:pPr defTabSz="946144"/>
            <a:endParaRPr lang="zh-CN" altLang="en-US" i="1" smtClean="0">
              <a:ea typeface="黑体" pitchFamily="2" charset="-122"/>
            </a:endParaRPr>
          </a:p>
          <a:p>
            <a:pPr defTabSz="935854"/>
            <a:endParaRPr lang="zh-CN" altLang="en-US" smtClean="0">
              <a:ea typeface="黑体" pitchFamily="2" charset="-122"/>
            </a:endParaRPr>
          </a:p>
        </p:txBody>
      </p:sp>
      <p:sp>
        <p:nvSpPr>
          <p:cNvPr id="4" name="Slide Number Placeholder 3"/>
          <p:cNvSpPr>
            <a:spLocks noGrp="1"/>
          </p:cNvSpPr>
          <p:nvPr>
            <p:ph type="sldNum" sz="quarter" idx="10"/>
          </p:nvPr>
        </p:nvSpPr>
        <p:spPr/>
        <p:txBody>
          <a:bodyPr/>
          <a:lstStyle/>
          <a:p>
            <a:pPr defTabSz="980054"/>
            <a:fld id="{01CFDE04-A051-4353-A654-D6385168D9A2}" type="slidenum">
              <a:rPr lang="en-US">
                <a:latin typeface="Calibri"/>
                <a:ea typeface="黑体" pitchFamily="2" charset="-122"/>
              </a:rPr>
              <a:pPr defTabSz="980054"/>
              <a:t>46</a:t>
            </a:fld>
            <a:endParaRPr lang="en-US" dirty="0">
              <a:ea typeface="黑体" pitchFamily="2"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0" y="4862141"/>
            <a:ext cx="5821426" cy="4605227"/>
          </a:xfrm>
        </p:spPr>
        <p:txBody>
          <a:bodyPr>
            <a:normAutofit/>
          </a:bodyPr>
          <a:lstStyle/>
          <a:p>
            <a:pPr defTabSz="980054"/>
            <a:r>
              <a:rPr lang="en-US" altLang="zh-CN" sz="1300" smtClean="0">
                <a:latin typeface="Calibri"/>
                <a:ea typeface="黑体" pitchFamily="2" charset="-122"/>
              </a:rPr>
              <a:t>Cisco </a:t>
            </a:r>
            <a:r>
              <a:rPr lang="zh-CN" altLang="en-US" sz="1300" smtClean="0">
                <a:latin typeface="Calibri"/>
                <a:ea typeface="黑体" pitchFamily="2" charset="-122"/>
              </a:rPr>
              <a:t>定位</a:t>
            </a:r>
            <a:r>
              <a:rPr lang="en-US" altLang="zh-CN" sz="1300" smtClean="0">
                <a:latin typeface="Calibri"/>
                <a:ea typeface="黑体" pitchFamily="2" charset="-122"/>
              </a:rPr>
              <a:t>/ID </a:t>
            </a:r>
            <a:r>
              <a:rPr lang="zh-CN" altLang="en-US" sz="1300" smtClean="0">
                <a:latin typeface="Calibri"/>
                <a:ea typeface="黑体" pitchFamily="2" charset="-122"/>
              </a:rPr>
              <a:t>分离协议 </a:t>
            </a:r>
            <a:r>
              <a:rPr lang="en-US" altLang="zh-CN" sz="1300" smtClean="0">
                <a:latin typeface="Calibri"/>
                <a:ea typeface="黑体" pitchFamily="2" charset="-122"/>
              </a:rPr>
              <a:t>(LISP) </a:t>
            </a:r>
            <a:r>
              <a:rPr lang="zh-CN" altLang="en-US" sz="1300" smtClean="0">
                <a:latin typeface="Calibri"/>
                <a:ea typeface="黑体" pitchFamily="2" charset="-122"/>
              </a:rPr>
              <a:t>是为 </a:t>
            </a:r>
            <a:r>
              <a:rPr lang="en-US" altLang="zh-CN" sz="1300" smtClean="0">
                <a:latin typeface="Calibri"/>
                <a:ea typeface="黑体" pitchFamily="2" charset="-122"/>
              </a:rPr>
              <a:t>IP </a:t>
            </a:r>
            <a:r>
              <a:rPr lang="zh-CN" altLang="en-US" sz="1300" smtClean="0">
                <a:latin typeface="Calibri"/>
                <a:ea typeface="黑体" pitchFamily="2" charset="-122"/>
              </a:rPr>
              <a:t>寻址提供新语义的路由架构。</a:t>
            </a:r>
            <a:r>
              <a:rPr lang="en-US" altLang="zh-CN" sz="1300" smtClean="0">
                <a:latin typeface="Calibri"/>
                <a:ea typeface="黑体" pitchFamily="2" charset="-122"/>
              </a:rPr>
              <a:t>LISP </a:t>
            </a:r>
            <a:r>
              <a:rPr lang="zh-CN" altLang="en-US" sz="1300" smtClean="0">
                <a:latin typeface="Calibri"/>
                <a:ea typeface="黑体" pitchFamily="2" charset="-122"/>
              </a:rPr>
              <a:t>可实现全球 </a:t>
            </a:r>
            <a:r>
              <a:rPr lang="en-US" altLang="zh-CN" sz="1300" smtClean="0">
                <a:latin typeface="Calibri"/>
                <a:ea typeface="黑体" pitchFamily="2" charset="-122"/>
              </a:rPr>
              <a:t>IP </a:t>
            </a:r>
            <a:r>
              <a:rPr lang="zh-CN" altLang="en-US" sz="1300" smtClean="0">
                <a:latin typeface="Calibri"/>
                <a:ea typeface="黑体" pitchFamily="2" charset="-122"/>
              </a:rPr>
              <a:t>地址移植。</a:t>
            </a:r>
          </a:p>
          <a:p>
            <a:pPr defTabSz="980054"/>
            <a:endParaRPr lang="zh-CN" altLang="en-US" sz="1300" smtClean="0">
              <a:ea typeface="黑体" pitchFamily="2" charset="-122"/>
            </a:endParaRPr>
          </a:p>
          <a:p>
            <a:pPr defTabSz="980054"/>
            <a:r>
              <a:rPr lang="zh-CN" altLang="en-US" sz="1300" smtClean="0">
                <a:latin typeface="Calibri"/>
                <a:ea typeface="黑体" pitchFamily="2" charset="-122"/>
              </a:rPr>
              <a:t>当前 </a:t>
            </a:r>
            <a:r>
              <a:rPr lang="en-US" altLang="zh-CN" sz="1300" smtClean="0">
                <a:latin typeface="Calibri"/>
                <a:ea typeface="黑体" pitchFamily="2" charset="-122"/>
              </a:rPr>
              <a:t>IP </a:t>
            </a:r>
            <a:r>
              <a:rPr lang="zh-CN" altLang="en-US" sz="1300" smtClean="0">
                <a:latin typeface="Calibri"/>
                <a:ea typeface="黑体" pitchFamily="2" charset="-122"/>
              </a:rPr>
              <a:t>路由和寻址架构使用单一编号空间（即 </a:t>
            </a:r>
            <a:r>
              <a:rPr lang="en-US" altLang="zh-CN" sz="1300" smtClean="0">
                <a:latin typeface="Calibri"/>
                <a:ea typeface="黑体" pitchFamily="2" charset="-122"/>
              </a:rPr>
              <a:t>IP </a:t>
            </a:r>
            <a:r>
              <a:rPr lang="zh-CN" altLang="en-US" sz="1300" smtClean="0">
                <a:latin typeface="Calibri"/>
                <a:ea typeface="黑体" pitchFamily="2" charset="-122"/>
              </a:rPr>
              <a:t>地址）表示两部分信息：这样使虚拟机或设备可以跨数据中心或是跨国家</a:t>
            </a:r>
            <a:r>
              <a:rPr lang="en-US" altLang="zh-CN" sz="1300" smtClean="0">
                <a:latin typeface="Calibri"/>
                <a:ea typeface="黑体" pitchFamily="2" charset="-122"/>
              </a:rPr>
              <a:t>/</a:t>
            </a:r>
            <a:r>
              <a:rPr lang="zh-CN" altLang="en-US" sz="1300" smtClean="0">
                <a:latin typeface="Calibri"/>
                <a:ea typeface="黑体" pitchFamily="2" charset="-122"/>
              </a:rPr>
              <a:t>地区移动，同时保持其 </a:t>
            </a:r>
            <a:r>
              <a:rPr lang="en-US" altLang="zh-CN" sz="1300" smtClean="0">
                <a:latin typeface="Calibri"/>
                <a:ea typeface="黑体" pitchFamily="2" charset="-122"/>
              </a:rPr>
              <a:t>IP </a:t>
            </a:r>
            <a:r>
              <a:rPr lang="zh-CN" altLang="en-US" sz="1300" smtClean="0">
                <a:latin typeface="Calibri"/>
                <a:ea typeface="黑体" pitchFamily="2" charset="-122"/>
              </a:rPr>
              <a:t>地址。这样便可以在全球实现无缝虚拟机移动性。它提供一个架构用于在任何时间和规模向任何位置提供任何应用。</a:t>
            </a:r>
          </a:p>
          <a:p>
            <a:pPr defTabSz="980054"/>
            <a:endParaRPr lang="zh-CN" altLang="en-US" sz="1300" smtClean="0">
              <a:ea typeface="黑体" pitchFamily="2" charset="-122"/>
            </a:endParaRPr>
          </a:p>
          <a:p>
            <a:pPr defTabSz="980054"/>
            <a:r>
              <a:rPr lang="zh-CN" altLang="en-US" sz="1300" smtClean="0">
                <a:latin typeface="Calibri"/>
                <a:ea typeface="黑体" pitchFamily="2" charset="-122"/>
              </a:rPr>
              <a:t>当前 </a:t>
            </a:r>
            <a:r>
              <a:rPr lang="en-US" altLang="zh-CN" sz="1300" smtClean="0">
                <a:latin typeface="Calibri"/>
                <a:ea typeface="黑体" pitchFamily="2" charset="-122"/>
              </a:rPr>
              <a:t>IP </a:t>
            </a:r>
            <a:r>
              <a:rPr lang="zh-CN" altLang="en-US" sz="1300" smtClean="0">
                <a:latin typeface="Calibri"/>
                <a:ea typeface="黑体" pitchFamily="2" charset="-122"/>
              </a:rPr>
              <a:t>路由和寻址架构将单一编号空间用于设备身份和位置。</a:t>
            </a:r>
            <a:r>
              <a:rPr lang="en-US" altLang="zh-CN" sz="1300" smtClean="0">
                <a:latin typeface="Calibri"/>
                <a:ea typeface="黑体" pitchFamily="2" charset="-122"/>
              </a:rPr>
              <a:t>LISP </a:t>
            </a:r>
            <a:r>
              <a:rPr lang="zh-CN" altLang="en-US" sz="1300" smtClean="0">
                <a:latin typeface="Calibri"/>
                <a:ea typeface="黑体" pitchFamily="2" charset="-122"/>
              </a:rPr>
              <a:t>是思科和 </a:t>
            </a:r>
            <a:r>
              <a:rPr lang="en-US" altLang="zh-CN" sz="1300" smtClean="0">
                <a:latin typeface="Calibri"/>
                <a:ea typeface="黑体" pitchFamily="2" charset="-122"/>
              </a:rPr>
              <a:t>IETF </a:t>
            </a:r>
            <a:r>
              <a:rPr lang="zh-CN" altLang="en-US" sz="1300" smtClean="0">
                <a:latin typeface="Calibri"/>
                <a:ea typeface="黑体" pitchFamily="2" charset="-122"/>
              </a:rPr>
              <a:t>开发的新 </a:t>
            </a:r>
            <a:r>
              <a:rPr lang="en-US" altLang="zh-CN" sz="1300" smtClean="0">
                <a:latin typeface="Calibri"/>
                <a:ea typeface="黑体" pitchFamily="2" charset="-122"/>
              </a:rPr>
              <a:t>IP </a:t>
            </a:r>
            <a:r>
              <a:rPr lang="zh-CN" altLang="en-US" sz="1300" smtClean="0">
                <a:latin typeface="Calibri"/>
                <a:ea typeface="黑体" pitchFamily="2" charset="-122"/>
              </a:rPr>
              <a:t>路由架构，此架构将设备身份及其位置拆分为两个不同的编号空间。</a:t>
            </a:r>
          </a:p>
          <a:p>
            <a:pPr defTabSz="980054"/>
            <a:r>
              <a:rPr lang="zh-CN" altLang="en-US" sz="1300" smtClean="0">
                <a:latin typeface="Calibri"/>
                <a:ea typeface="黑体" pitchFamily="2" charset="-122"/>
              </a:rPr>
              <a:t> </a:t>
            </a:r>
          </a:p>
          <a:p>
            <a:pPr defTabSz="946144"/>
            <a:r>
              <a:rPr lang="en-US" altLang="zh-CN" sz="1300" smtClean="0">
                <a:latin typeface="Calibri"/>
                <a:ea typeface="黑体" pitchFamily="2" charset="-122"/>
              </a:rPr>
              <a:t>LISP </a:t>
            </a:r>
            <a:r>
              <a:rPr lang="zh-CN" altLang="en-US" sz="1300" smtClean="0">
                <a:latin typeface="Calibri"/>
                <a:ea typeface="黑体" pitchFamily="2" charset="-122"/>
              </a:rPr>
              <a:t>还是从 </a:t>
            </a:r>
            <a:r>
              <a:rPr lang="en-US" altLang="zh-CN" sz="1300" smtClean="0">
                <a:latin typeface="Calibri"/>
                <a:ea typeface="黑体" pitchFamily="2" charset="-122"/>
              </a:rPr>
              <a:t>IPv4 </a:t>
            </a:r>
            <a:r>
              <a:rPr lang="zh-CN" altLang="en-US" sz="1300" smtClean="0">
                <a:latin typeface="Calibri"/>
                <a:ea typeface="黑体" pitchFamily="2" charset="-122"/>
              </a:rPr>
              <a:t>过渡到 </a:t>
            </a:r>
            <a:r>
              <a:rPr lang="en-US" altLang="zh-CN" sz="1300" smtClean="0">
                <a:latin typeface="Calibri"/>
                <a:ea typeface="黑体" pitchFamily="2" charset="-122"/>
              </a:rPr>
              <a:t>IPv6 </a:t>
            </a:r>
            <a:r>
              <a:rPr lang="zh-CN" altLang="en-US" sz="1300" smtClean="0">
                <a:latin typeface="Calibri"/>
                <a:ea typeface="黑体" pitchFamily="2" charset="-122"/>
              </a:rPr>
              <a:t>的推动者。它允许客户逐步部署 </a:t>
            </a:r>
            <a:r>
              <a:rPr lang="en-US" altLang="zh-CN" sz="1300" smtClean="0">
                <a:latin typeface="Calibri"/>
                <a:ea typeface="黑体" pitchFamily="2" charset="-122"/>
              </a:rPr>
              <a:t>IPv6 </a:t>
            </a:r>
            <a:r>
              <a:rPr lang="zh-CN" altLang="en-US" sz="1300" smtClean="0">
                <a:latin typeface="Calibri"/>
                <a:ea typeface="黑体" pitchFamily="2" charset="-122"/>
              </a:rPr>
              <a:t>或在 </a:t>
            </a:r>
            <a:r>
              <a:rPr lang="en-US" altLang="zh-CN" sz="1300" smtClean="0">
                <a:latin typeface="Calibri"/>
                <a:ea typeface="黑体" pitchFamily="2" charset="-122"/>
              </a:rPr>
              <a:t>IPv6 </a:t>
            </a:r>
            <a:r>
              <a:rPr lang="zh-CN" altLang="en-US" sz="1300" smtClean="0">
                <a:latin typeface="Calibri"/>
                <a:ea typeface="黑体" pitchFamily="2" charset="-122"/>
              </a:rPr>
              <a:t>基础设施上运行 </a:t>
            </a:r>
            <a:r>
              <a:rPr lang="en-US" altLang="zh-CN" sz="1300" smtClean="0">
                <a:latin typeface="Calibri"/>
                <a:ea typeface="黑体" pitchFamily="2" charset="-122"/>
              </a:rPr>
              <a:t>IPv4</a:t>
            </a:r>
            <a:r>
              <a:rPr lang="zh-CN" altLang="en-US" sz="1300" smtClean="0">
                <a:latin typeface="Calibri"/>
                <a:ea typeface="黑体" pitchFamily="2" charset="-122"/>
              </a:rPr>
              <a:t>。这样 </a:t>
            </a:r>
            <a:r>
              <a:rPr lang="en-US" altLang="zh-CN" sz="1300" smtClean="0">
                <a:latin typeface="Calibri"/>
                <a:ea typeface="黑体" pitchFamily="2" charset="-122"/>
              </a:rPr>
              <a:t>LISP </a:t>
            </a:r>
            <a:r>
              <a:rPr lang="zh-CN" altLang="en-US" sz="1300" smtClean="0">
                <a:latin typeface="Calibri"/>
                <a:ea typeface="黑体" pitchFamily="2" charset="-122"/>
              </a:rPr>
              <a:t>便降低了旧方法形成的复杂性并可实现更方便的操作。</a:t>
            </a:r>
            <a:endParaRPr lang="zh-CN" altLang="en-US" i="1" smtClean="0">
              <a:ea typeface="黑体" pitchFamily="2" charset="-122"/>
            </a:endParaRPr>
          </a:p>
          <a:p>
            <a:pPr defTabSz="946144"/>
            <a:endParaRPr lang="zh-CN" altLang="en-US" i="1" smtClean="0">
              <a:ea typeface="黑体" pitchFamily="2" charset="-122"/>
            </a:endParaRPr>
          </a:p>
          <a:p>
            <a:pPr defTabSz="935854"/>
            <a:endParaRPr lang="zh-CN" altLang="en-US" smtClean="0">
              <a:ea typeface="黑体" pitchFamily="2" charset="-122"/>
            </a:endParaRPr>
          </a:p>
        </p:txBody>
      </p:sp>
      <p:sp>
        <p:nvSpPr>
          <p:cNvPr id="4" name="Slide Number Placeholder 3"/>
          <p:cNvSpPr>
            <a:spLocks noGrp="1"/>
          </p:cNvSpPr>
          <p:nvPr>
            <p:ph type="sldNum" sz="quarter" idx="10"/>
          </p:nvPr>
        </p:nvSpPr>
        <p:spPr/>
        <p:txBody>
          <a:bodyPr/>
          <a:lstStyle/>
          <a:p>
            <a:pPr defTabSz="980054"/>
            <a:fld id="{01CFDE04-A051-4353-A654-D6385168D9A2}" type="slidenum">
              <a:rPr lang="en-US">
                <a:latin typeface="Calibri"/>
                <a:ea typeface="黑体" pitchFamily="2" charset="-122"/>
              </a:rPr>
              <a:pPr defTabSz="980054"/>
              <a:t>47</a:t>
            </a:fld>
            <a:endParaRPr lang="en-US" dirty="0">
              <a:ea typeface="黑体" pitchFamily="2" charset="-12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1"/>
          <p:cNvSpPr>
            <a:spLocks noGrp="1" noChangeArrowheads="1"/>
          </p:cNvSpPr>
          <p:nvPr>
            <p:ph type="sldNum" sz="quarter" idx="5"/>
          </p:nvPr>
        </p:nvSpPr>
        <p:spPr bwMode="auto">
          <a:xfrm>
            <a:off x="6590367" y="9837341"/>
            <a:ext cx="402637" cy="306268"/>
          </a:xfrm>
          <a:noFill/>
          <a:ln>
            <a:miter lim="800000"/>
            <a:headEnd/>
            <a:tailEnd/>
          </a:ln>
        </p:spPr>
        <p:txBody>
          <a:bodyPr/>
          <a:lstStyle/>
          <a:p>
            <a:pPr defTabSz="488361"/>
            <a:fld id="{459F2DA9-D71E-4206-8BF2-2B2385AF6391}" type="slidenum">
              <a:rPr lang="en-US">
                <a:solidFill>
                  <a:srgbClr val="000000"/>
                </a:solidFill>
                <a:latin typeface="Calibri"/>
                <a:ea typeface="黑体" pitchFamily="2" charset="-122"/>
              </a:rPr>
              <a:pPr defTabSz="488361"/>
              <a:t>48</a:t>
            </a:fld>
            <a:endParaRPr lang="en-US" dirty="0">
              <a:solidFill>
                <a:srgbClr val="000000"/>
              </a:solidFill>
              <a:latin typeface="Calibri"/>
              <a:ea typeface="黑体" pitchFamily="2" charset="-122"/>
            </a:endParaRPr>
          </a:p>
        </p:txBody>
      </p:sp>
      <p:sp>
        <p:nvSpPr>
          <p:cNvPr id="89091" name="Rectangle 7"/>
          <p:cNvSpPr txBox="1">
            <a:spLocks noGrp="1" noChangeArrowheads="1"/>
          </p:cNvSpPr>
          <p:nvPr/>
        </p:nvSpPr>
        <p:spPr bwMode="auto">
          <a:xfrm>
            <a:off x="4019935" y="9720083"/>
            <a:ext cx="3077760" cy="512781"/>
          </a:xfrm>
          <a:prstGeom prst="rect">
            <a:avLst/>
          </a:prstGeom>
          <a:noFill/>
          <a:ln w="9525">
            <a:noFill/>
            <a:miter lim="800000"/>
            <a:headEnd/>
            <a:tailEnd/>
          </a:ln>
        </p:spPr>
        <p:txBody>
          <a:bodyPr lIns="99686" tIns="49844" rIns="99686" bIns="49844" anchor="b"/>
          <a:lstStyle/>
          <a:p>
            <a:pPr algn="r" defTabSz="993676"/>
            <a:fld id="{C429BEA3-D77A-49CF-8278-6DF9CE8680C8}" type="slidenum">
              <a:rPr lang="en-US" sz="1300">
                <a:solidFill>
                  <a:srgbClr val="000000"/>
                </a:solidFill>
                <a:latin typeface="Calibri"/>
                <a:ea typeface="黑体" pitchFamily="2" charset="-122"/>
              </a:rPr>
              <a:pPr algn="r" defTabSz="993676"/>
              <a:t>48</a:t>
            </a:fld>
            <a:endParaRPr lang="en-US" sz="1300" dirty="0">
              <a:solidFill>
                <a:srgbClr val="000000"/>
              </a:solidFill>
              <a:latin typeface="Calibri" pitchFamily="34" charset="0"/>
              <a:ea typeface="黑体" pitchFamily="2" charset="-122"/>
            </a:endParaRPr>
          </a:p>
        </p:txBody>
      </p:sp>
      <p:sp>
        <p:nvSpPr>
          <p:cNvPr id="89092" name="Rectangle 2"/>
          <p:cNvSpPr>
            <a:spLocks noGrp="1" noRot="1" noChangeAspect="1" noChangeArrowheads="1" noTextEdit="1"/>
          </p:cNvSpPr>
          <p:nvPr>
            <p:ph type="sldImg"/>
          </p:nvPr>
        </p:nvSpPr>
        <p:spPr bwMode="auto">
          <a:xfrm>
            <a:off x="993775" y="769938"/>
            <a:ext cx="5113338" cy="3835400"/>
          </a:xfrm>
          <a:noFill/>
          <a:ln>
            <a:solidFill>
              <a:srgbClr val="000000"/>
            </a:solidFill>
            <a:miter lim="800000"/>
            <a:headEnd/>
            <a:tailEnd/>
          </a:ln>
        </p:spPr>
      </p:sp>
      <p:sp>
        <p:nvSpPr>
          <p:cNvPr id="89093" name="Rectangle 3"/>
          <p:cNvSpPr>
            <a:spLocks noGrp="1" noChangeArrowheads="1"/>
          </p:cNvSpPr>
          <p:nvPr>
            <p:ph type="body" idx="1"/>
          </p:nvPr>
        </p:nvSpPr>
        <p:spPr bwMode="auto">
          <a:xfrm>
            <a:off x="710254" y="4861794"/>
            <a:ext cx="5678796" cy="4976831"/>
          </a:xfrm>
          <a:noFill/>
        </p:spPr>
        <p:txBody>
          <a:bodyPr wrap="square" lIns="97802" tIns="48901" rIns="97802" bIns="48901" numCol="1" anchor="t" anchorCtr="0" compatLnSpc="1">
            <a:prstTxWarp prst="textNoShape">
              <a:avLst/>
            </a:prstTxWarp>
            <a:normAutofit fontScale="85000" lnSpcReduction="20000"/>
          </a:bodyPr>
          <a:lstStyle/>
          <a:p>
            <a:pPr defTabSz="980054">
              <a:spcBef>
                <a:spcPct val="0"/>
              </a:spcBef>
            </a:pPr>
            <a:r>
              <a:rPr lang="zh-CN" altLang="en-US" sz="1300" smtClean="0">
                <a:latin typeface="Calibri"/>
                <a:ea typeface="黑体" pitchFamily="2" charset="-122"/>
              </a:rPr>
              <a:t>借助 </a:t>
            </a:r>
            <a:r>
              <a:rPr lang="en-US" altLang="zh-CN" sz="1300" smtClean="0">
                <a:latin typeface="Calibri"/>
                <a:ea typeface="黑体" pitchFamily="2" charset="-122"/>
              </a:rPr>
              <a:t>Cisco I/O </a:t>
            </a:r>
            <a:r>
              <a:rPr lang="zh-CN" altLang="en-US" sz="1300" smtClean="0">
                <a:latin typeface="Calibri"/>
                <a:ea typeface="黑体" pitchFamily="2" charset="-122"/>
              </a:rPr>
              <a:t>加速器，业务连续性、灾难恢复和多数据中心架构的实现难度都会显著降低。</a:t>
            </a:r>
            <a:r>
              <a:rPr lang="en-US" altLang="zh-CN" sz="1300" smtClean="0">
                <a:latin typeface="Calibri"/>
                <a:ea typeface="黑体" pitchFamily="2" charset="-122"/>
              </a:rPr>
              <a:t>IOA </a:t>
            </a:r>
            <a:r>
              <a:rPr lang="zh-CN" altLang="en-US" sz="1300" smtClean="0">
                <a:latin typeface="Calibri"/>
                <a:ea typeface="黑体" pitchFamily="2" charset="-122"/>
              </a:rPr>
              <a:t>通过远距离光纤通道和 </a:t>
            </a:r>
            <a:r>
              <a:rPr lang="en-US" altLang="zh-CN" sz="1300" smtClean="0">
                <a:latin typeface="Calibri"/>
                <a:ea typeface="黑体" pitchFamily="2" charset="-122"/>
              </a:rPr>
              <a:t>IP </a:t>
            </a:r>
            <a:r>
              <a:rPr lang="zh-CN" altLang="en-US" sz="1300" smtClean="0">
                <a:latin typeface="Calibri"/>
                <a:ea typeface="黑体" pitchFamily="2" charset="-122"/>
              </a:rPr>
              <a:t>光纤通道使磁盘或磁带易于使用并可加速。</a:t>
            </a:r>
            <a:r>
              <a:rPr lang="en-US" altLang="zh-CN" sz="1300" smtClean="0">
                <a:latin typeface="Calibri"/>
                <a:ea typeface="黑体" pitchFamily="2" charset="-122"/>
              </a:rPr>
              <a:t>IOA </a:t>
            </a:r>
            <a:r>
              <a:rPr lang="zh-CN" altLang="en-US" sz="1300" smtClean="0">
                <a:latin typeface="Calibri"/>
                <a:ea typeface="黑体" pitchFamily="2" charset="-122"/>
              </a:rPr>
              <a:t>最常用于数据中心之间的备份或异步复制。</a:t>
            </a:r>
            <a:r>
              <a:rPr lang="en-US" altLang="zh-CN" sz="1300" smtClean="0">
                <a:latin typeface="Calibri"/>
                <a:ea typeface="黑体" pitchFamily="2" charset="-122"/>
              </a:rPr>
              <a:t>IOA </a:t>
            </a:r>
            <a:r>
              <a:rPr lang="zh-CN" altLang="en-US" sz="1300" smtClean="0">
                <a:latin typeface="Calibri"/>
                <a:ea typeface="黑体" pitchFamily="2" charset="-122"/>
              </a:rPr>
              <a:t>可用于 </a:t>
            </a:r>
            <a:r>
              <a:rPr lang="en-US" altLang="zh-CN" sz="1300" smtClean="0">
                <a:latin typeface="Calibri"/>
                <a:ea typeface="黑体" pitchFamily="2" charset="-122"/>
              </a:rPr>
              <a:t>WAN </a:t>
            </a:r>
            <a:r>
              <a:rPr lang="zh-CN" altLang="en-US" sz="1300" smtClean="0">
                <a:latin typeface="Calibri"/>
                <a:ea typeface="黑体" pitchFamily="2" charset="-122"/>
              </a:rPr>
              <a:t>或 </a:t>
            </a:r>
            <a:r>
              <a:rPr lang="en-US" altLang="zh-CN" sz="1300" smtClean="0">
                <a:latin typeface="Calibri"/>
                <a:ea typeface="黑体" pitchFamily="2" charset="-122"/>
              </a:rPr>
              <a:t>MAN </a:t>
            </a:r>
            <a:r>
              <a:rPr lang="zh-CN" altLang="en-US" sz="1300" smtClean="0">
                <a:latin typeface="Calibri"/>
                <a:ea typeface="黑体" pitchFamily="2" charset="-122"/>
              </a:rPr>
              <a:t>链路，并适用于如 </a:t>
            </a:r>
            <a:r>
              <a:rPr lang="en-US" altLang="zh-CN" sz="1300" smtClean="0">
                <a:latin typeface="Calibri"/>
                <a:ea typeface="黑体" pitchFamily="2" charset="-122"/>
              </a:rPr>
              <a:t>10 </a:t>
            </a:r>
            <a:r>
              <a:rPr lang="zh-CN" altLang="en-US" sz="1300" smtClean="0">
                <a:latin typeface="Calibri"/>
                <a:ea typeface="黑体" pitchFamily="2" charset="-122"/>
              </a:rPr>
              <a:t>千兆位以太网一样快的链路。</a:t>
            </a:r>
            <a:r>
              <a:rPr lang="en-US" altLang="zh-CN" sz="1300" smtClean="0">
                <a:latin typeface="Calibri"/>
                <a:ea typeface="黑体" pitchFamily="2" charset="-122"/>
              </a:rPr>
              <a:t>IOA </a:t>
            </a:r>
            <a:r>
              <a:rPr lang="zh-CN" altLang="en-US" sz="1300" smtClean="0">
                <a:latin typeface="Calibri"/>
                <a:ea typeface="黑体" pitchFamily="2" charset="-122"/>
              </a:rPr>
              <a:t>对于它提供服务的设备是透明的，从而可保证保持兼容性。</a:t>
            </a:r>
          </a:p>
          <a:p>
            <a:pPr defTabSz="980054">
              <a:spcBef>
                <a:spcPct val="0"/>
              </a:spcBef>
            </a:pPr>
            <a:endParaRPr lang="zh-CN" altLang="en-US" sz="1300" smtClean="0">
              <a:ea typeface="黑体" pitchFamily="2" charset="-122"/>
            </a:endParaRPr>
          </a:p>
          <a:p>
            <a:pPr defTabSz="980054">
              <a:spcBef>
                <a:spcPct val="0"/>
              </a:spcBef>
            </a:pPr>
            <a:r>
              <a:rPr lang="zh-CN" altLang="en-US" sz="1300" smtClean="0">
                <a:latin typeface="Calibri"/>
                <a:ea typeface="黑体" pitchFamily="2" charset="-122"/>
              </a:rPr>
              <a:t>主要功能包括：</a:t>
            </a:r>
          </a:p>
          <a:p>
            <a:pPr defTabSz="980054">
              <a:spcBef>
                <a:spcPct val="0"/>
              </a:spcBef>
            </a:pPr>
            <a:endParaRPr lang="zh-CN" altLang="en-US" sz="1300" smtClean="0">
              <a:ea typeface="黑体" pitchFamily="2" charset="-122"/>
            </a:endParaRPr>
          </a:p>
          <a:p>
            <a:pPr defTabSz="980054">
              <a:spcBef>
                <a:spcPct val="0"/>
              </a:spcBef>
            </a:pPr>
            <a:r>
              <a:rPr lang="zh-CN" altLang="en-US" sz="1300" smtClean="0">
                <a:latin typeface="Calibri"/>
                <a:ea typeface="黑体" pitchFamily="2" charset="-122"/>
              </a:rPr>
              <a:t>速度独立：</a:t>
            </a:r>
            <a:r>
              <a:rPr lang="en-US" altLang="zh-CN" sz="1300" smtClean="0">
                <a:latin typeface="Calibri"/>
                <a:ea typeface="黑体" pitchFamily="2" charset="-122"/>
              </a:rPr>
              <a:t>IOA </a:t>
            </a:r>
            <a:r>
              <a:rPr lang="zh-CN" altLang="en-US" sz="1300" smtClean="0">
                <a:latin typeface="Calibri"/>
                <a:ea typeface="黑体" pitchFamily="2" charset="-122"/>
              </a:rPr>
              <a:t>可以加速 </a:t>
            </a:r>
            <a:r>
              <a:rPr lang="en-US" altLang="zh-CN" sz="1300" smtClean="0">
                <a:latin typeface="Calibri"/>
                <a:ea typeface="黑体" pitchFamily="2" charset="-122"/>
              </a:rPr>
              <a:t>1</a:t>
            </a:r>
            <a:r>
              <a:rPr lang="zh-CN" altLang="en-US" sz="1300" smtClean="0">
                <a:latin typeface="Calibri"/>
                <a:ea typeface="黑体" pitchFamily="2" charset="-122"/>
              </a:rPr>
              <a:t>、</a:t>
            </a:r>
            <a:r>
              <a:rPr lang="en-US" altLang="zh-CN" sz="1300" smtClean="0">
                <a:latin typeface="Calibri"/>
                <a:ea typeface="黑体" pitchFamily="2" charset="-122"/>
              </a:rPr>
              <a:t>2</a:t>
            </a:r>
            <a:r>
              <a:rPr lang="zh-CN" altLang="en-US" sz="1300" smtClean="0">
                <a:latin typeface="Calibri"/>
                <a:ea typeface="黑体" pitchFamily="2" charset="-122"/>
              </a:rPr>
              <a:t>、</a:t>
            </a:r>
            <a:r>
              <a:rPr lang="en-US" altLang="zh-CN" sz="1300" smtClean="0">
                <a:latin typeface="Calibri"/>
                <a:ea typeface="黑体" pitchFamily="2" charset="-122"/>
              </a:rPr>
              <a:t>4</a:t>
            </a:r>
            <a:r>
              <a:rPr lang="zh-CN" altLang="en-US" sz="1300" smtClean="0">
                <a:latin typeface="Calibri"/>
                <a:ea typeface="黑体" pitchFamily="2" charset="-122"/>
              </a:rPr>
              <a:t>、</a:t>
            </a:r>
            <a:r>
              <a:rPr lang="en-US" altLang="zh-CN" sz="1300" smtClean="0">
                <a:latin typeface="Calibri"/>
                <a:ea typeface="黑体" pitchFamily="2" charset="-122"/>
              </a:rPr>
              <a:t>8 </a:t>
            </a:r>
            <a:r>
              <a:rPr lang="zh-CN" altLang="en-US" sz="1300" smtClean="0">
                <a:latin typeface="Calibri"/>
                <a:ea typeface="黑体" pitchFamily="2" charset="-122"/>
              </a:rPr>
              <a:t>和 </a:t>
            </a:r>
            <a:r>
              <a:rPr lang="en-US" altLang="zh-CN" sz="1300" smtClean="0">
                <a:latin typeface="Calibri"/>
                <a:ea typeface="黑体" pitchFamily="2" charset="-122"/>
              </a:rPr>
              <a:t>10-Gbps </a:t>
            </a:r>
            <a:r>
              <a:rPr lang="zh-CN" altLang="en-US" sz="1300" smtClean="0">
                <a:latin typeface="Calibri"/>
                <a:ea typeface="黑体" pitchFamily="2" charset="-122"/>
              </a:rPr>
              <a:t>链路，并可在 </a:t>
            </a:r>
            <a:r>
              <a:rPr lang="en-US" altLang="zh-CN" sz="1300" smtClean="0">
                <a:latin typeface="Calibri"/>
                <a:ea typeface="黑体" pitchFamily="2" charset="-122"/>
              </a:rPr>
              <a:t>8 </a:t>
            </a:r>
            <a:r>
              <a:rPr lang="zh-CN" altLang="en-US" sz="1300" smtClean="0">
                <a:latin typeface="Calibri"/>
                <a:ea typeface="黑体" pitchFamily="2" charset="-122"/>
              </a:rPr>
              <a:t>和 </a:t>
            </a:r>
            <a:r>
              <a:rPr lang="en-US" altLang="zh-CN" sz="1300" smtClean="0">
                <a:latin typeface="Calibri"/>
                <a:ea typeface="黑体" pitchFamily="2" charset="-122"/>
              </a:rPr>
              <a:t>10-Gbps </a:t>
            </a:r>
            <a:r>
              <a:rPr lang="zh-CN" altLang="en-US" sz="1300" smtClean="0">
                <a:latin typeface="Calibri"/>
                <a:ea typeface="黑体" pitchFamily="2" charset="-122"/>
              </a:rPr>
              <a:t>交换机间链路 </a:t>
            </a:r>
            <a:r>
              <a:rPr lang="en-US" altLang="zh-CN" sz="1300" smtClean="0">
                <a:latin typeface="Calibri"/>
                <a:ea typeface="黑体" pitchFamily="2" charset="-122"/>
              </a:rPr>
              <a:t>(ISL) </a:t>
            </a:r>
            <a:r>
              <a:rPr lang="zh-CN" altLang="en-US" sz="1300" smtClean="0">
                <a:latin typeface="Calibri"/>
                <a:ea typeface="黑体" pitchFamily="2" charset="-122"/>
              </a:rPr>
              <a:t>上整合流量。</a:t>
            </a:r>
          </a:p>
          <a:p>
            <a:pPr defTabSz="980054">
              <a:spcBef>
                <a:spcPct val="0"/>
              </a:spcBef>
            </a:pPr>
            <a:endParaRPr lang="zh-CN" altLang="en-US" sz="1300" smtClean="0">
              <a:ea typeface="黑体" pitchFamily="2" charset="-122"/>
            </a:endParaRPr>
          </a:p>
          <a:p>
            <a:pPr defTabSz="980054">
              <a:spcBef>
                <a:spcPct val="0"/>
              </a:spcBef>
            </a:pPr>
            <a:r>
              <a:rPr lang="en-US" altLang="zh-CN" sz="1300" smtClean="0">
                <a:latin typeface="Calibri"/>
                <a:ea typeface="黑体" pitchFamily="2" charset="-122"/>
              </a:rPr>
              <a:t>• </a:t>
            </a:r>
            <a:r>
              <a:rPr lang="zh-CN" altLang="en-US" sz="1300" smtClean="0">
                <a:latin typeface="Calibri"/>
                <a:ea typeface="黑体" pitchFamily="2" charset="-122"/>
              </a:rPr>
              <a:t>写入加速：</a:t>
            </a:r>
            <a:r>
              <a:rPr lang="en-US" altLang="zh-CN" sz="1300" smtClean="0">
                <a:latin typeface="Calibri"/>
                <a:ea typeface="黑体" pitchFamily="2" charset="-122"/>
              </a:rPr>
              <a:t>IOA </a:t>
            </a:r>
            <a:r>
              <a:rPr lang="zh-CN" altLang="en-US" sz="1300" smtClean="0">
                <a:latin typeface="Calibri"/>
                <a:ea typeface="黑体" pitchFamily="2" charset="-122"/>
              </a:rPr>
              <a:t>可为光纤通道或 </a:t>
            </a:r>
            <a:r>
              <a:rPr lang="en-US" altLang="zh-CN" sz="1300" smtClean="0">
                <a:latin typeface="Calibri"/>
                <a:ea typeface="黑体" pitchFamily="2" charset="-122"/>
              </a:rPr>
              <a:t>FCIP </a:t>
            </a:r>
            <a:r>
              <a:rPr lang="zh-CN" altLang="en-US" sz="1300" smtClean="0">
                <a:latin typeface="Calibri"/>
                <a:ea typeface="黑体" pitchFamily="2" charset="-122"/>
              </a:rPr>
              <a:t>网络提供磁盘写入加速。写入加速可显著减少延迟并扩展磁盘复制距离。</a:t>
            </a:r>
          </a:p>
          <a:p>
            <a:pPr defTabSz="980054">
              <a:spcBef>
                <a:spcPct val="0"/>
              </a:spcBef>
            </a:pPr>
            <a:endParaRPr lang="zh-CN" altLang="en-US" sz="1300" smtClean="0">
              <a:ea typeface="黑体" pitchFamily="2" charset="-122"/>
            </a:endParaRPr>
          </a:p>
          <a:p>
            <a:pPr defTabSz="980054">
              <a:spcBef>
                <a:spcPct val="0"/>
              </a:spcBef>
            </a:pPr>
            <a:r>
              <a:rPr lang="en-US" altLang="zh-CN" sz="1300" smtClean="0">
                <a:latin typeface="Calibri"/>
                <a:ea typeface="黑体" pitchFamily="2" charset="-122"/>
              </a:rPr>
              <a:t>• </a:t>
            </a:r>
            <a:r>
              <a:rPr lang="zh-CN" altLang="en-US" sz="1300" smtClean="0">
                <a:latin typeface="Calibri"/>
                <a:ea typeface="黑体" pitchFamily="2" charset="-122"/>
              </a:rPr>
              <a:t>磁带加速：</a:t>
            </a:r>
            <a:r>
              <a:rPr lang="en-US" altLang="zh-CN" sz="1300" smtClean="0">
                <a:latin typeface="Calibri"/>
                <a:ea typeface="黑体" pitchFamily="2" charset="-122"/>
              </a:rPr>
              <a:t>IOA </a:t>
            </a:r>
            <a:r>
              <a:rPr lang="zh-CN" altLang="en-US" sz="1300" smtClean="0">
                <a:latin typeface="Calibri"/>
                <a:ea typeface="黑体" pitchFamily="2" charset="-122"/>
              </a:rPr>
              <a:t>可为光纤通道或 </a:t>
            </a:r>
            <a:r>
              <a:rPr lang="en-US" altLang="zh-CN" sz="1300" smtClean="0">
                <a:latin typeface="Calibri"/>
                <a:ea typeface="黑体" pitchFamily="2" charset="-122"/>
              </a:rPr>
              <a:t>FCIP </a:t>
            </a:r>
            <a:r>
              <a:rPr lang="zh-CN" altLang="en-US" sz="1300" smtClean="0">
                <a:latin typeface="Calibri"/>
                <a:ea typeface="黑体" pitchFamily="2" charset="-122"/>
              </a:rPr>
              <a:t>网络提供磁带读取和写入加速。磁带加速可提高磁带设备的性能并在远距离上实现远程磁带传送来进行数据备份以用于灾难恢复。</a:t>
            </a:r>
          </a:p>
          <a:p>
            <a:pPr defTabSz="980054">
              <a:spcBef>
                <a:spcPct val="0"/>
              </a:spcBef>
            </a:pPr>
            <a:endParaRPr lang="zh-CN" altLang="en-US" sz="1300" smtClean="0">
              <a:ea typeface="黑体" pitchFamily="2" charset="-122"/>
            </a:endParaRPr>
          </a:p>
          <a:p>
            <a:pPr defTabSz="980054">
              <a:spcBef>
                <a:spcPct val="0"/>
              </a:spcBef>
            </a:pPr>
            <a:r>
              <a:rPr lang="en-US" altLang="zh-CN" sz="1300" smtClean="0">
                <a:latin typeface="Calibri"/>
                <a:ea typeface="黑体" pitchFamily="2" charset="-122"/>
              </a:rPr>
              <a:t>• </a:t>
            </a:r>
            <a:r>
              <a:rPr lang="zh-CN" altLang="en-US" sz="1300" smtClean="0">
                <a:latin typeface="Calibri"/>
                <a:ea typeface="黑体" pitchFamily="2" charset="-122"/>
              </a:rPr>
              <a:t>压缩：</a:t>
            </a:r>
            <a:r>
              <a:rPr lang="en-US" altLang="zh-CN" sz="1300" smtClean="0">
                <a:latin typeface="Calibri"/>
                <a:ea typeface="黑体" pitchFamily="2" charset="-122"/>
              </a:rPr>
              <a:t>IOA </a:t>
            </a:r>
            <a:r>
              <a:rPr lang="zh-CN" altLang="en-US" sz="1300" smtClean="0">
                <a:latin typeface="Calibri"/>
                <a:ea typeface="黑体" pitchFamily="2" charset="-122"/>
              </a:rPr>
              <a:t>中的压缩可增加有效 </a:t>
            </a:r>
            <a:r>
              <a:rPr lang="en-US" altLang="zh-CN" sz="1300" smtClean="0">
                <a:latin typeface="Calibri"/>
                <a:ea typeface="黑体" pitchFamily="2" charset="-122"/>
              </a:rPr>
              <a:t>MAN </a:t>
            </a:r>
            <a:r>
              <a:rPr lang="zh-CN" altLang="en-US" sz="1300" smtClean="0">
                <a:latin typeface="Calibri"/>
                <a:ea typeface="黑体" pitchFamily="2" charset="-122"/>
              </a:rPr>
              <a:t>和 </a:t>
            </a:r>
            <a:r>
              <a:rPr lang="en-US" altLang="zh-CN" sz="1300" smtClean="0">
                <a:latin typeface="Calibri"/>
                <a:ea typeface="黑体" pitchFamily="2" charset="-122"/>
              </a:rPr>
              <a:t>WAN </a:t>
            </a:r>
            <a:r>
              <a:rPr lang="zh-CN" altLang="en-US" sz="1300" smtClean="0">
                <a:latin typeface="Calibri"/>
                <a:ea typeface="黑体" pitchFamily="2" charset="-122"/>
              </a:rPr>
              <a:t>带宽，而无需昂贵的基础设施升级，从而可缩短备份和复制时间。通过集成 </a:t>
            </a:r>
            <a:r>
              <a:rPr lang="en-US" altLang="zh-CN" sz="1300" smtClean="0">
                <a:latin typeface="Calibri"/>
                <a:ea typeface="黑体" pitchFamily="2" charset="-122"/>
              </a:rPr>
              <a:t>IOA </a:t>
            </a:r>
            <a:r>
              <a:rPr lang="zh-CN" altLang="en-US" sz="1300" smtClean="0">
                <a:latin typeface="Calibri"/>
                <a:ea typeface="黑体" pitchFamily="2" charset="-122"/>
              </a:rPr>
              <a:t>中的数据压缩，可以实施更加高效的基于光纤通道和 </a:t>
            </a:r>
            <a:r>
              <a:rPr lang="en-US" altLang="zh-CN" sz="1300" smtClean="0">
                <a:latin typeface="Calibri"/>
                <a:ea typeface="黑体" pitchFamily="2" charset="-122"/>
              </a:rPr>
              <a:t>FCIP </a:t>
            </a:r>
            <a:r>
              <a:rPr lang="zh-CN" altLang="en-US" sz="1300" smtClean="0">
                <a:latin typeface="Calibri"/>
                <a:ea typeface="黑体" pitchFamily="2" charset="-122"/>
              </a:rPr>
              <a:t>的业务连续性和灾难恢复解决方案，而无需添加或管理单独的设备。</a:t>
            </a:r>
          </a:p>
          <a:p>
            <a:pPr defTabSz="980054">
              <a:spcBef>
                <a:spcPct val="0"/>
              </a:spcBef>
            </a:pPr>
            <a:endParaRPr lang="zh-CN" altLang="en-US" sz="1300" smtClean="0">
              <a:ea typeface="黑体" pitchFamily="2" charset="-122"/>
            </a:endParaRPr>
          </a:p>
          <a:p>
            <a:pPr defTabSz="980054">
              <a:spcBef>
                <a:spcPct val="0"/>
              </a:spcBef>
            </a:pPr>
            <a:r>
              <a:rPr lang="en-US" altLang="zh-CN" sz="1300" smtClean="0">
                <a:latin typeface="Calibri"/>
                <a:ea typeface="黑体" pitchFamily="2" charset="-122"/>
              </a:rPr>
              <a:t>• </a:t>
            </a:r>
            <a:r>
              <a:rPr lang="zh-CN" altLang="en-US" sz="1300" smtClean="0">
                <a:latin typeface="Calibri"/>
                <a:ea typeface="黑体" pitchFamily="2" charset="-122"/>
              </a:rPr>
              <a:t>高畅通性和恢复力：</a:t>
            </a:r>
            <a:r>
              <a:rPr lang="en-US" altLang="zh-CN" sz="1300" smtClean="0">
                <a:latin typeface="Calibri"/>
                <a:ea typeface="黑体" pitchFamily="2" charset="-122"/>
              </a:rPr>
              <a:t>IOA </a:t>
            </a:r>
            <a:r>
              <a:rPr lang="zh-CN" altLang="en-US" sz="1300" smtClean="0">
                <a:latin typeface="Calibri"/>
                <a:ea typeface="黑体" pitchFamily="2" charset="-122"/>
              </a:rPr>
              <a:t>将端口通道或等价多路径 </a:t>
            </a:r>
            <a:r>
              <a:rPr lang="en-US" altLang="zh-CN" sz="1300" smtClean="0">
                <a:latin typeface="Calibri"/>
                <a:ea typeface="黑体" pitchFamily="2" charset="-122"/>
              </a:rPr>
              <a:t>(ECMP) </a:t>
            </a:r>
            <a:r>
              <a:rPr lang="zh-CN" altLang="en-US" sz="1300" smtClean="0">
                <a:latin typeface="Calibri"/>
                <a:ea typeface="黑体" pitchFamily="2" charset="-122"/>
              </a:rPr>
              <a:t>与磁盘和磁带加速相结合，以实现更高畅通性和恢复力。这可以防止在站点之间的一个链路上出现故障时，备份和复制作业失败。</a:t>
            </a:r>
          </a:p>
          <a:p>
            <a:pPr defTabSz="980054">
              <a:spcBef>
                <a:spcPct val="0"/>
              </a:spcBef>
            </a:pPr>
            <a:endParaRPr lang="zh-CN" altLang="en-US" sz="1300" smtClean="0">
              <a:ea typeface="黑体" pitchFamily="2" charset="-122"/>
            </a:endParaRPr>
          </a:p>
          <a:p>
            <a:pPr defTabSz="980054">
              <a:spcBef>
                <a:spcPct val="0"/>
              </a:spcBef>
            </a:pPr>
            <a:r>
              <a:rPr lang="en-US" altLang="zh-CN" sz="1300" smtClean="0">
                <a:latin typeface="Calibri"/>
                <a:ea typeface="黑体" pitchFamily="2" charset="-122"/>
              </a:rPr>
              <a:t>• </a:t>
            </a:r>
            <a:r>
              <a:rPr lang="zh-CN" altLang="en-US" sz="1300" smtClean="0">
                <a:latin typeface="Calibri"/>
                <a:ea typeface="黑体" pitchFamily="2" charset="-122"/>
              </a:rPr>
              <a:t>轻型可靠传输协议 </a:t>
            </a:r>
            <a:r>
              <a:rPr lang="en-US" altLang="zh-CN" sz="1300" smtClean="0">
                <a:latin typeface="Calibri"/>
                <a:ea typeface="黑体" pitchFamily="2" charset="-122"/>
              </a:rPr>
              <a:t>(LRTP)</a:t>
            </a:r>
            <a:r>
              <a:rPr lang="zh-CN" altLang="en-US" sz="1300" smtClean="0">
                <a:latin typeface="Calibri"/>
                <a:ea typeface="黑体" pitchFamily="2" charset="-122"/>
              </a:rPr>
              <a:t>：</a:t>
            </a:r>
            <a:r>
              <a:rPr lang="en-US" altLang="zh-CN" sz="1300" smtClean="0">
                <a:latin typeface="Calibri"/>
                <a:ea typeface="黑体" pitchFamily="2" charset="-122"/>
              </a:rPr>
              <a:t>IOA </a:t>
            </a:r>
            <a:r>
              <a:rPr lang="zh-CN" altLang="en-US" sz="1300" smtClean="0">
                <a:latin typeface="Calibri"/>
                <a:ea typeface="黑体" pitchFamily="2" charset="-122"/>
              </a:rPr>
              <a:t>使用 </a:t>
            </a:r>
            <a:r>
              <a:rPr lang="en-US" altLang="zh-CN" sz="1300" smtClean="0">
                <a:latin typeface="Calibri"/>
                <a:ea typeface="黑体" pitchFamily="2" charset="-122"/>
              </a:rPr>
              <a:t>LRTP </a:t>
            </a:r>
            <a:r>
              <a:rPr lang="zh-CN" altLang="en-US" sz="1300" smtClean="0">
                <a:latin typeface="Calibri"/>
                <a:ea typeface="黑体" pitchFamily="2" charset="-122"/>
              </a:rPr>
              <a:t>防止较高级别的应用遇到由于物理链路故障而导致的丢包情况。</a:t>
            </a:r>
            <a:r>
              <a:rPr lang="en-US" altLang="zh-CN" sz="1300" smtClean="0">
                <a:latin typeface="Calibri"/>
                <a:ea typeface="黑体" pitchFamily="2" charset="-122"/>
              </a:rPr>
              <a:t>LRTP </a:t>
            </a:r>
            <a:r>
              <a:rPr lang="zh-CN" altLang="en-US" sz="1300" smtClean="0">
                <a:latin typeface="Calibri"/>
                <a:ea typeface="黑体" pitchFamily="2" charset="-122"/>
              </a:rPr>
              <a:t>提供重新传送功能以从错误情况中恢复，并提供可靠性和按顺序传递以防范任何丢包，以便不会影响终端应用。</a:t>
            </a:r>
          </a:p>
          <a:p>
            <a:pPr defTabSz="980054">
              <a:spcBef>
                <a:spcPct val="0"/>
              </a:spcBef>
            </a:pPr>
            <a:endParaRPr lang="zh-CN" altLang="en-US" sz="1300" smtClean="0">
              <a:ea typeface="黑体" pitchFamily="2" charset="-122"/>
            </a:endParaRPr>
          </a:p>
          <a:p>
            <a:pPr defTabSz="980054">
              <a:spcBef>
                <a:spcPct val="0"/>
              </a:spcBef>
            </a:pPr>
            <a:r>
              <a:rPr lang="en-US" altLang="zh-CN" sz="1300" smtClean="0">
                <a:latin typeface="Calibri"/>
                <a:ea typeface="黑体" pitchFamily="2" charset="-122"/>
              </a:rPr>
              <a:t>• </a:t>
            </a:r>
            <a:r>
              <a:rPr lang="zh-CN" altLang="en-US" sz="1300" smtClean="0">
                <a:latin typeface="Calibri"/>
                <a:ea typeface="黑体" pitchFamily="2" charset="-122"/>
              </a:rPr>
              <a:t>服务群集：</a:t>
            </a:r>
            <a:r>
              <a:rPr lang="en-US" altLang="zh-CN" sz="1300" smtClean="0">
                <a:latin typeface="Calibri"/>
                <a:ea typeface="黑体" pitchFamily="2" charset="-122"/>
              </a:rPr>
              <a:t>IOA </a:t>
            </a:r>
            <a:r>
              <a:rPr lang="zh-CN" altLang="en-US" sz="1300" smtClean="0">
                <a:latin typeface="Calibri"/>
                <a:ea typeface="黑体" pitchFamily="2" charset="-122"/>
              </a:rPr>
              <a:t>服务引擎可以进行群集以提供冗余和负载均衡，从而实现 </a:t>
            </a:r>
            <a:r>
              <a:rPr lang="en-US" altLang="zh-CN" sz="1300" smtClean="0">
                <a:latin typeface="Calibri"/>
                <a:ea typeface="黑体" pitchFamily="2" charset="-122"/>
              </a:rPr>
              <a:t>I/O </a:t>
            </a:r>
            <a:r>
              <a:rPr lang="zh-CN" altLang="en-US" sz="1300" smtClean="0">
                <a:latin typeface="Calibri"/>
                <a:ea typeface="黑体" pitchFamily="2" charset="-122"/>
              </a:rPr>
              <a:t>加速。</a:t>
            </a:r>
          </a:p>
          <a:p>
            <a:pPr defTabSz="980054">
              <a:spcBef>
                <a:spcPct val="0"/>
              </a:spcBef>
            </a:pPr>
            <a:endParaRPr lang="zh-CN" altLang="en-US" sz="1300" smtClean="0">
              <a:ea typeface="黑体" pitchFamily="2" charset="-122"/>
            </a:endParaRPr>
          </a:p>
          <a:p>
            <a:pPr defTabSz="980054">
              <a:spcBef>
                <a:spcPct val="0"/>
              </a:spcBef>
            </a:pPr>
            <a:r>
              <a:rPr lang="en-US" altLang="zh-CN" sz="1300" smtClean="0">
                <a:latin typeface="Calibri"/>
                <a:ea typeface="黑体" pitchFamily="2" charset="-122"/>
              </a:rPr>
              <a:t>• </a:t>
            </a:r>
            <a:r>
              <a:rPr lang="zh-CN" altLang="en-US" sz="1300" smtClean="0">
                <a:latin typeface="Calibri"/>
                <a:ea typeface="黑体" pitchFamily="2" charset="-122"/>
              </a:rPr>
              <a:t>透明插入：</a:t>
            </a:r>
            <a:r>
              <a:rPr lang="en-US" altLang="zh-CN" sz="1300" smtClean="0">
                <a:latin typeface="Calibri"/>
                <a:ea typeface="黑体" pitchFamily="2" charset="-122"/>
              </a:rPr>
              <a:t>IOA </a:t>
            </a:r>
            <a:r>
              <a:rPr lang="zh-CN" altLang="en-US" sz="1300" smtClean="0">
                <a:latin typeface="Calibri"/>
                <a:ea typeface="黑体" pitchFamily="2" charset="-122"/>
              </a:rPr>
              <a:t>无需交换矩阵重新配置或重新布线，可以通过为每个服务引擎启用 </a:t>
            </a:r>
            <a:r>
              <a:rPr lang="en-US" altLang="zh-CN" sz="1300" smtClean="0">
                <a:latin typeface="Calibri"/>
                <a:ea typeface="黑体" pitchFamily="2" charset="-122"/>
              </a:rPr>
              <a:t>Cisco MDS 9000 IOA </a:t>
            </a:r>
            <a:r>
              <a:rPr lang="zh-CN" altLang="en-US" sz="1300" smtClean="0">
                <a:latin typeface="Calibri"/>
                <a:ea typeface="黑体" pitchFamily="2" charset="-122"/>
              </a:rPr>
              <a:t>软件许可证来透明地打开。</a:t>
            </a:r>
          </a:p>
          <a:p>
            <a:pPr defTabSz="980054">
              <a:spcBef>
                <a:spcPct val="0"/>
              </a:spcBef>
            </a:pPr>
            <a:endParaRPr lang="zh-CN" altLang="en-US" sz="1300" smtClean="0">
              <a:ea typeface="黑体" pitchFamily="2" charset="-122"/>
            </a:endParaRPr>
          </a:p>
          <a:p>
            <a:pPr defTabSz="980054">
              <a:spcBef>
                <a:spcPct val="0"/>
              </a:spcBef>
            </a:pPr>
            <a:r>
              <a:rPr lang="en-US" altLang="zh-CN" sz="1300" smtClean="0">
                <a:latin typeface="Calibri"/>
                <a:ea typeface="黑体" pitchFamily="2" charset="-122"/>
              </a:rPr>
              <a:t>• </a:t>
            </a:r>
            <a:r>
              <a:rPr lang="zh-CN" altLang="en-US" sz="1300" smtClean="0">
                <a:latin typeface="Calibri"/>
                <a:ea typeface="黑体" pitchFamily="2" charset="-122"/>
              </a:rPr>
              <a:t>直观调配：</a:t>
            </a:r>
            <a:r>
              <a:rPr lang="en-US" altLang="zh-CN" sz="1300" smtClean="0">
                <a:latin typeface="Calibri"/>
                <a:ea typeface="黑体" pitchFamily="2" charset="-122"/>
              </a:rPr>
              <a:t>IOA </a:t>
            </a:r>
            <a:r>
              <a:rPr lang="zh-CN" altLang="en-US" sz="1300" smtClean="0">
                <a:latin typeface="Calibri"/>
                <a:ea typeface="黑体" pitchFamily="2" charset="-122"/>
              </a:rPr>
              <a:t>可以使用 </a:t>
            </a:r>
            <a:r>
              <a:rPr lang="en-US" altLang="zh-CN" sz="1300" smtClean="0">
                <a:latin typeface="Calibri"/>
                <a:ea typeface="黑体" pitchFamily="2" charset="-122"/>
              </a:rPr>
              <a:t>Cisco Data Center Network Manager for SAN</a:t>
            </a:r>
            <a:r>
              <a:rPr lang="zh-CN" altLang="en-US" sz="1300" smtClean="0">
                <a:latin typeface="Calibri"/>
                <a:ea typeface="黑体" pitchFamily="2" charset="-122"/>
              </a:rPr>
              <a:t>（以前称为 </a:t>
            </a:r>
            <a:r>
              <a:rPr lang="en-US" altLang="zh-CN" sz="1300" smtClean="0">
                <a:latin typeface="Calibri"/>
                <a:ea typeface="黑体" pitchFamily="2" charset="-122"/>
              </a:rPr>
              <a:t>Cisco Fabric Manager</a:t>
            </a:r>
            <a:r>
              <a:rPr lang="zh-CN" altLang="en-US" sz="1300" smtClean="0">
                <a:latin typeface="Calibri"/>
                <a:ea typeface="黑体" pitchFamily="2" charset="-122"/>
              </a:rPr>
              <a:t>，可提供 </a:t>
            </a:r>
            <a:r>
              <a:rPr lang="en-US" altLang="zh-CN" sz="1300" smtClean="0">
                <a:latin typeface="Calibri"/>
                <a:ea typeface="黑体" pitchFamily="2" charset="-122"/>
              </a:rPr>
              <a:t>GUI </a:t>
            </a:r>
            <a:r>
              <a:rPr lang="zh-CN" altLang="en-US" sz="1300" smtClean="0">
                <a:latin typeface="Calibri"/>
                <a:ea typeface="黑体" pitchFamily="2" charset="-122"/>
              </a:rPr>
              <a:t>来调配 </a:t>
            </a:r>
            <a:r>
              <a:rPr lang="en-US" altLang="zh-CN" sz="1300" smtClean="0">
                <a:latin typeface="Calibri"/>
                <a:ea typeface="黑体" pitchFamily="2" charset="-122"/>
              </a:rPr>
              <a:t>IOA</a:t>
            </a:r>
            <a:r>
              <a:rPr lang="zh-CN" altLang="en-US" sz="1300" smtClean="0">
                <a:latin typeface="Calibri"/>
                <a:ea typeface="黑体" pitchFamily="2" charset="-122"/>
              </a:rPr>
              <a:t>）轻松地进行调配。还可以使用 </a:t>
            </a:r>
            <a:r>
              <a:rPr lang="en-US" altLang="zh-CN" sz="1300" smtClean="0">
                <a:latin typeface="Calibri"/>
                <a:ea typeface="黑体" pitchFamily="2" charset="-122"/>
              </a:rPr>
              <a:t>Cisco MDS 9000 NX-OS </a:t>
            </a:r>
            <a:r>
              <a:rPr lang="zh-CN" altLang="en-US" sz="1300" smtClean="0">
                <a:latin typeface="Calibri"/>
                <a:ea typeface="黑体" pitchFamily="2" charset="-122"/>
              </a:rPr>
              <a:t>软件命令行界面 </a:t>
            </a:r>
            <a:r>
              <a:rPr lang="en-US" altLang="zh-CN" sz="1300" smtClean="0">
                <a:latin typeface="Calibri"/>
                <a:ea typeface="黑体" pitchFamily="2" charset="-122"/>
              </a:rPr>
              <a:t>(CLI) </a:t>
            </a:r>
            <a:r>
              <a:rPr lang="zh-CN" altLang="en-US" sz="1300" smtClean="0">
                <a:latin typeface="Calibri"/>
                <a:ea typeface="黑体" pitchFamily="2" charset="-122"/>
              </a:rPr>
              <a:t>执行调配。</a:t>
            </a:r>
          </a:p>
          <a:p>
            <a:pPr defTabSz="980054">
              <a:spcBef>
                <a:spcPct val="0"/>
              </a:spcBef>
            </a:pPr>
            <a:endParaRPr lang="zh-CN" altLang="en-US">
              <a:ea typeface="黑体" pitchFamily="2" charset="-12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1"/>
          <p:cNvSpPr txBox="1">
            <a:spLocks noGrp="1" noChangeArrowheads="1"/>
          </p:cNvSpPr>
          <p:nvPr/>
        </p:nvSpPr>
        <p:spPr bwMode="auto">
          <a:xfrm>
            <a:off x="6004128" y="9556397"/>
            <a:ext cx="824601" cy="317202"/>
          </a:xfrm>
          <a:prstGeom prst="rect">
            <a:avLst/>
          </a:prstGeom>
          <a:noFill/>
          <a:ln w="9525">
            <a:noFill/>
            <a:miter lim="800000"/>
            <a:headEnd/>
            <a:tailEnd/>
          </a:ln>
        </p:spPr>
        <p:txBody>
          <a:bodyPr lIns="19979" tIns="0" rIns="19979" bIns="0" anchor="b"/>
          <a:lstStyle/>
          <a:p>
            <a:pPr algn="r" defTabSz="957905"/>
            <a:fld id="{05C81318-44F4-4996-816D-10103DCBDB8F}" type="slidenum">
              <a:rPr lang="en-US" sz="900">
                <a:latin typeface="Calibri"/>
                <a:ea typeface="黑体" pitchFamily="2" charset="-122"/>
              </a:rPr>
              <a:pPr algn="r" defTabSz="957905"/>
              <a:t>49</a:t>
            </a:fld>
            <a:endParaRPr lang="en-US" sz="900" dirty="0">
              <a:ea typeface="黑体" pitchFamily="2" charset="-122"/>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defTabSz="980054"/>
            <a:r>
              <a:rPr lang="zh-CN" altLang="en-US" sz="1000" smtClean="0">
                <a:latin typeface="Calibri"/>
                <a:ea typeface="黑体" pitchFamily="2" charset="-122"/>
              </a:rPr>
              <a:t>扩展能力的简单定义是能够随着需求的改变而增长，通常通过指定架构可以最终支持的节点数来描述。</a:t>
            </a:r>
          </a:p>
          <a:p>
            <a:pPr defTabSz="980054"/>
            <a:endParaRPr lang="zh-CN" altLang="en-US" sz="1000" smtClean="0">
              <a:ea typeface="黑体" pitchFamily="2" charset="-122"/>
            </a:endParaRPr>
          </a:p>
          <a:p>
            <a:pPr defTabSz="980054"/>
            <a:r>
              <a:rPr lang="en-US" altLang="zh-CN" sz="1000" smtClean="0">
                <a:latin typeface="Calibri"/>
                <a:ea typeface="黑体" pitchFamily="2" charset="-122"/>
              </a:rPr>
              <a:t>Cisco Unified Fabric </a:t>
            </a:r>
            <a:r>
              <a:rPr lang="zh-CN" altLang="en-US" sz="1000" smtClean="0">
                <a:latin typeface="Calibri"/>
                <a:ea typeface="黑体" pitchFamily="2" charset="-122"/>
              </a:rPr>
              <a:t>提出了考虑现有设施的观点，并提供多维扩展能力，包括设备性能、交换矩阵和系统扩展能力以及地理跨度。</a:t>
            </a:r>
          </a:p>
          <a:p>
            <a:pPr defTabSz="980054"/>
            <a:endParaRPr lang="zh-CN" altLang="en-US" sz="1000" smtClean="0">
              <a:ea typeface="黑体" pitchFamily="2" charset="-122"/>
            </a:endParaRPr>
          </a:p>
          <a:p>
            <a:pPr defTabSz="980054"/>
            <a:r>
              <a:rPr lang="zh-CN" altLang="en-US" sz="1000" smtClean="0">
                <a:latin typeface="Calibri"/>
                <a:ea typeface="黑体" pitchFamily="2" charset="-122"/>
              </a:rPr>
              <a:t>网络必须能够不仅在数据中心中扩展，还能扩展为包含所有数据中心以创建真正的统一网络。</a:t>
            </a:r>
            <a:r>
              <a:rPr lang="en-US" altLang="zh-CN" sz="1000" smtClean="0">
                <a:latin typeface="Calibri"/>
                <a:ea typeface="黑体" pitchFamily="2" charset="-122"/>
              </a:rPr>
              <a:t>Cisco Unified Fabric </a:t>
            </a:r>
            <a:r>
              <a:rPr lang="zh-CN" altLang="en-US" sz="1000" smtClean="0">
                <a:latin typeface="Calibri"/>
                <a:ea typeface="黑体" pitchFamily="2" charset="-122"/>
              </a:rPr>
              <a:t>可提供真正的扩展能力：不仅可根据需要实现不断增加的端口数量，而且可在不影响性能、可管理性或成本的情况下这样做。</a:t>
            </a:r>
          </a:p>
          <a:p>
            <a:pPr defTabSz="980054"/>
            <a:endParaRPr lang="zh-CN" altLang="en-US" sz="1000" smtClean="0">
              <a:ea typeface="黑体" pitchFamily="2" charset="-122"/>
            </a:endParaRPr>
          </a:p>
          <a:p>
            <a:pPr defTabSz="980054"/>
            <a:r>
              <a:rPr lang="zh-CN" altLang="en-US" sz="1000" smtClean="0">
                <a:latin typeface="Calibri"/>
                <a:ea typeface="黑体" pitchFamily="2" charset="-122"/>
              </a:rPr>
              <a:t>能够使网络增长是扩展能力的关键方面。同样重要的是网络的增长方式应几乎不导致数据中心中断，并且符合特定企业和数据中心环境的需求。思科认为，每个客户网络都具有独特特征，需要适合于这些特征的解决方案，而不是订用任何单一呆板的架构。</a:t>
            </a:r>
          </a:p>
          <a:p>
            <a:pPr defTabSz="980054"/>
            <a:endParaRPr lang="zh-CN" altLang="en-US" sz="1000" smtClean="0">
              <a:ea typeface="黑体"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80054"/>
            <a:r>
              <a:rPr lang="en-US" altLang="zh-CN" sz="1300" smtClean="0">
                <a:latin typeface="Calibri"/>
                <a:ea typeface="黑体" pitchFamily="2" charset="-122"/>
              </a:rPr>
              <a:t>Cisco Unified Fabric </a:t>
            </a:r>
            <a:r>
              <a:rPr lang="zh-CN" altLang="en-US" sz="1300" smtClean="0">
                <a:latin typeface="Calibri"/>
                <a:ea typeface="黑体" pitchFamily="2" charset="-122"/>
              </a:rPr>
              <a:t>处于思科统一数据中心的前端和中心。</a:t>
            </a:r>
            <a:endParaRPr lang="zh-CN" altLang="en-US" sz="1300">
              <a:latin typeface="Calibri"/>
              <a:ea typeface="黑体" pitchFamily="2" charset="-122"/>
            </a:endParaRPr>
          </a:p>
        </p:txBody>
      </p:sp>
      <p:sp>
        <p:nvSpPr>
          <p:cNvPr id="4" name="Slide Number Placeholder 3"/>
          <p:cNvSpPr>
            <a:spLocks noGrp="1"/>
          </p:cNvSpPr>
          <p:nvPr>
            <p:ph type="sldNum" sz="quarter" idx="10"/>
          </p:nvPr>
        </p:nvSpPr>
        <p:spPr/>
        <p:txBody>
          <a:bodyPr/>
          <a:lstStyle/>
          <a:p>
            <a:pPr defTabSz="980054"/>
            <a:fld id="{925E9EDE-A6D3-423B-92CE-31D99599BA3B}" type="slidenum">
              <a:rPr lang="en-US">
                <a:latin typeface="Calibri"/>
                <a:ea typeface="黑体" pitchFamily="2" charset="-122"/>
              </a:rPr>
              <a:pPr defTabSz="980054"/>
              <a:t>5</a:t>
            </a:fld>
            <a:endParaRPr lang="en-US" dirty="0">
              <a:ea typeface="黑体" pitchFamily="2" charset="-12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1"/>
          <p:cNvSpPr txBox="1">
            <a:spLocks noGrp="1" noChangeArrowheads="1"/>
          </p:cNvSpPr>
          <p:nvPr/>
        </p:nvSpPr>
        <p:spPr bwMode="auto">
          <a:xfrm>
            <a:off x="6004128" y="9556397"/>
            <a:ext cx="824601" cy="317202"/>
          </a:xfrm>
          <a:prstGeom prst="rect">
            <a:avLst/>
          </a:prstGeom>
          <a:noFill/>
          <a:ln w="9525">
            <a:noFill/>
            <a:miter lim="800000"/>
            <a:headEnd/>
            <a:tailEnd/>
          </a:ln>
        </p:spPr>
        <p:txBody>
          <a:bodyPr lIns="19979" tIns="0" rIns="19979" bIns="0" anchor="b"/>
          <a:lstStyle/>
          <a:p>
            <a:pPr algn="r" defTabSz="957905"/>
            <a:fld id="{05C81318-44F4-4996-816D-10103DCBDB8F}" type="slidenum">
              <a:rPr lang="en-US" sz="900">
                <a:latin typeface="Calibri"/>
                <a:ea typeface="黑体" pitchFamily="2" charset="-122"/>
              </a:rPr>
              <a:pPr algn="r" defTabSz="957905"/>
              <a:t>50</a:t>
            </a:fld>
            <a:endParaRPr lang="en-US" sz="900" dirty="0">
              <a:ea typeface="黑体" pitchFamily="2" charset="-122"/>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defTabSz="979956"/>
            <a:r>
              <a:rPr lang="zh-CN" altLang="en-US" sz="1000" smtClean="0">
                <a:latin typeface="Calibri"/>
                <a:ea typeface="黑体" pitchFamily="2" charset="-122"/>
              </a:rPr>
              <a:t>我们来讨论一下 </a:t>
            </a:r>
            <a:r>
              <a:rPr lang="en-US" altLang="zh-CN" sz="1000" smtClean="0">
                <a:latin typeface="Calibri"/>
                <a:ea typeface="黑体" pitchFamily="2" charset="-122"/>
              </a:rPr>
              <a:t>Cisco Unified Fabric </a:t>
            </a:r>
            <a:r>
              <a:rPr lang="zh-CN" altLang="en-US" sz="1000" smtClean="0">
                <a:latin typeface="Calibri"/>
                <a:ea typeface="黑体" pitchFamily="2" charset="-122"/>
              </a:rPr>
              <a:t>的融合方面。数据中心网络的融合是存储网络 </a:t>
            </a:r>
            <a:r>
              <a:rPr lang="en-US" altLang="zh-CN" sz="1000" smtClean="0">
                <a:latin typeface="Calibri"/>
                <a:ea typeface="黑体" pitchFamily="2" charset="-122"/>
              </a:rPr>
              <a:t>(SAN) </a:t>
            </a:r>
            <a:r>
              <a:rPr lang="zh-CN" altLang="en-US" sz="1000" smtClean="0">
                <a:latin typeface="Calibri"/>
                <a:ea typeface="黑体" pitchFamily="2" charset="-122"/>
              </a:rPr>
              <a:t>与常规数据网络 </a:t>
            </a:r>
            <a:r>
              <a:rPr lang="en-US" altLang="zh-CN" sz="1000" smtClean="0">
                <a:latin typeface="Calibri"/>
                <a:ea typeface="黑体" pitchFamily="2" charset="-122"/>
              </a:rPr>
              <a:t>(LAN) </a:t>
            </a:r>
            <a:r>
              <a:rPr lang="zh-CN" altLang="en-US" sz="1000" smtClean="0">
                <a:latin typeface="Calibri"/>
                <a:ea typeface="黑体" pitchFamily="2" charset="-122"/>
              </a:rPr>
              <a:t>融合。</a:t>
            </a:r>
          </a:p>
          <a:p>
            <a:pPr defTabSz="979956"/>
            <a:endParaRPr lang="zh-CN" altLang="en-US" sz="1000" smtClean="0">
              <a:ea typeface="黑体" pitchFamily="2" charset="-122"/>
            </a:endParaRPr>
          </a:p>
          <a:p>
            <a:pPr defTabSz="979956"/>
            <a:r>
              <a:rPr lang="zh-CN" altLang="en-US" sz="1000" smtClean="0">
                <a:latin typeface="Calibri"/>
                <a:ea typeface="黑体" pitchFamily="2" charset="-122"/>
              </a:rPr>
              <a:t>融合与专用云数据中心一样，也是包含许多步骤的过程。公司需要继续使用当前 </a:t>
            </a:r>
            <a:r>
              <a:rPr lang="en-US" altLang="zh-CN" sz="1000" smtClean="0">
                <a:latin typeface="Calibri"/>
                <a:ea typeface="黑体" pitchFamily="2" charset="-122"/>
              </a:rPr>
              <a:t>SAN </a:t>
            </a:r>
            <a:r>
              <a:rPr lang="zh-CN" altLang="en-US" sz="1000" smtClean="0">
                <a:latin typeface="Calibri"/>
                <a:ea typeface="黑体" pitchFamily="2" charset="-122"/>
              </a:rPr>
              <a:t>基础设施，同时将其逐步、透明并不中断地扩展为以太网网络。</a:t>
            </a:r>
          </a:p>
          <a:p>
            <a:pPr defTabSz="979956"/>
            <a:r>
              <a:rPr lang="zh-CN" altLang="en-US" sz="1000" smtClean="0">
                <a:latin typeface="Calibri"/>
                <a:ea typeface="黑体" pitchFamily="2" charset="-122"/>
              </a:rPr>
              <a:t>传统上隔离的 </a:t>
            </a:r>
            <a:r>
              <a:rPr lang="en-US" altLang="zh-CN" sz="1000" smtClean="0">
                <a:latin typeface="Calibri"/>
                <a:ea typeface="黑体" pitchFamily="2" charset="-122"/>
              </a:rPr>
              <a:t>LAN </a:t>
            </a:r>
            <a:r>
              <a:rPr lang="zh-CN" altLang="en-US" sz="1000" smtClean="0">
                <a:latin typeface="Calibri"/>
                <a:ea typeface="黑体" pitchFamily="2" charset="-122"/>
              </a:rPr>
              <a:t>和 </a:t>
            </a:r>
            <a:r>
              <a:rPr lang="en-US" altLang="zh-CN" sz="1000" smtClean="0">
                <a:latin typeface="Calibri"/>
                <a:ea typeface="黑体" pitchFamily="2" charset="-122"/>
              </a:rPr>
              <a:t>SAN </a:t>
            </a:r>
            <a:r>
              <a:rPr lang="zh-CN" altLang="en-US" sz="1000" smtClean="0">
                <a:latin typeface="Calibri"/>
                <a:ea typeface="黑体" pitchFamily="2" charset="-122"/>
              </a:rPr>
              <a:t>交换矩阵会通过正常的更新周期（会将包含主机总线适配器 </a:t>
            </a:r>
            <a:r>
              <a:rPr lang="en-US" altLang="zh-CN" sz="1000" smtClean="0">
                <a:latin typeface="Calibri"/>
                <a:ea typeface="黑体" pitchFamily="2" charset="-122"/>
              </a:rPr>
              <a:t>(HBA) </a:t>
            </a:r>
            <a:r>
              <a:rPr lang="zh-CN" altLang="en-US" sz="1000" smtClean="0">
                <a:latin typeface="Calibri"/>
                <a:ea typeface="黑体" pitchFamily="2" charset="-122"/>
              </a:rPr>
              <a:t>的旧服务器替换为包含融合网络适配器 </a:t>
            </a:r>
            <a:r>
              <a:rPr lang="en-US" altLang="zh-CN" sz="1000" smtClean="0">
                <a:latin typeface="Calibri"/>
                <a:ea typeface="黑体" pitchFamily="2" charset="-122"/>
              </a:rPr>
              <a:t>(CNA) </a:t>
            </a:r>
            <a:r>
              <a:rPr lang="zh-CN" altLang="en-US" sz="1000" smtClean="0">
                <a:latin typeface="Calibri"/>
                <a:ea typeface="黑体" pitchFamily="2" charset="-122"/>
              </a:rPr>
              <a:t>的新服务器）发展为融合、统一的存储网络，存储设备也会经历类似的更新流程。客户投资会在整个服务和财务生命周期中受到保护；过渡是逐步进行并且受到管理的。</a:t>
            </a:r>
          </a:p>
          <a:p>
            <a:pPr defTabSz="979956"/>
            <a:endParaRPr lang="zh-CN" altLang="en-US" sz="1000" smtClean="0">
              <a:ea typeface="黑体" pitchFamily="2" charset="-122"/>
            </a:endParaRPr>
          </a:p>
          <a:p>
            <a:pPr defTabSz="979956"/>
            <a:r>
              <a:rPr lang="zh-CN" altLang="en-US" sz="1000" smtClean="0">
                <a:latin typeface="Calibri"/>
                <a:ea typeface="黑体" pitchFamily="2" charset="-122"/>
              </a:rPr>
              <a:t>两个独立网络的融合可以提高物理、虚拟和管理领域中的效率。</a:t>
            </a:r>
          </a:p>
          <a:p>
            <a:pPr defTabSz="980054"/>
            <a:endParaRPr lang="zh-CN" altLang="en-US" sz="400" smtClean="0">
              <a:ea typeface="黑体" pitchFamily="2" charset="-122"/>
            </a:endParaRPr>
          </a:p>
          <a:p>
            <a:pPr defTabSz="980054"/>
            <a:endParaRPr lang="zh-CN" altLang="en-US" sz="400" smtClean="0">
              <a:ea typeface="黑体" pitchFamily="2" charset="-122"/>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6144"/>
            <a:r>
              <a:rPr lang="zh-CN" altLang="en-US" sz="1300" smtClean="0">
                <a:latin typeface="Calibri"/>
                <a:ea typeface="黑体" pitchFamily="2" charset="-122"/>
              </a:rPr>
              <a:t>常规数据和存储网络的整合可以使客户节省大量资金。通过一次布线，客户可以显著减少管理、空间和能耗。</a:t>
            </a:r>
            <a:r>
              <a:rPr lang="en-US" altLang="zh-CN" sz="1300" smtClean="0">
                <a:latin typeface="Calibri"/>
                <a:ea typeface="黑体" pitchFamily="2" charset="-122"/>
              </a:rPr>
              <a:t>LAN </a:t>
            </a:r>
            <a:r>
              <a:rPr lang="zh-CN" altLang="en-US" sz="1300" smtClean="0">
                <a:latin typeface="Calibri"/>
                <a:ea typeface="黑体" pitchFamily="2" charset="-122"/>
              </a:rPr>
              <a:t>和 </a:t>
            </a:r>
            <a:r>
              <a:rPr lang="en-US" altLang="zh-CN" sz="1300" smtClean="0">
                <a:latin typeface="Calibri"/>
                <a:ea typeface="黑体" pitchFamily="2" charset="-122"/>
              </a:rPr>
              <a:t>SAN </a:t>
            </a:r>
            <a:r>
              <a:rPr lang="zh-CN" altLang="en-US" sz="1300" smtClean="0">
                <a:latin typeface="Calibri"/>
                <a:ea typeface="黑体" pitchFamily="2" charset="-122"/>
              </a:rPr>
              <a:t>的融合多协议网络可以创造采用单点管理以及单点自动化的环境，这在通向专用云的道路上是必需的。</a:t>
            </a:r>
            <a:endParaRPr lang="zh-CN" altLang="en-US" i="0" smtClean="0">
              <a:ea typeface="黑体" pitchFamily="2" charset="-122"/>
            </a:endParaRPr>
          </a:p>
          <a:p>
            <a:pPr defTabSz="946144"/>
            <a:endParaRPr lang="zh-CN" altLang="en-US" i="0" smtClean="0">
              <a:ea typeface="黑体" pitchFamily="2" charset="-122"/>
            </a:endParaRPr>
          </a:p>
          <a:p>
            <a:pPr defTabSz="946144"/>
            <a:r>
              <a:rPr lang="zh-CN" altLang="en-US" sz="1300" smtClean="0">
                <a:latin typeface="Calibri"/>
                <a:ea typeface="黑体" pitchFamily="2" charset="-122"/>
              </a:rPr>
              <a:t>通过消除或减少单独的 </a:t>
            </a:r>
            <a:r>
              <a:rPr lang="en-US" altLang="zh-CN" sz="1300" smtClean="0">
                <a:latin typeface="Calibri"/>
                <a:ea typeface="黑体" pitchFamily="2" charset="-122"/>
              </a:rPr>
              <a:t>SAN </a:t>
            </a:r>
            <a:r>
              <a:rPr lang="zh-CN" altLang="en-US" sz="1300" smtClean="0">
                <a:latin typeface="Calibri"/>
                <a:ea typeface="黑体" pitchFamily="2" charset="-122"/>
              </a:rPr>
              <a:t>网络，客户最终可减少数据中心内的设备，节省昂贵的机架空间、能耗和冷却并使整个数据中心更加高效。</a:t>
            </a:r>
          </a:p>
          <a:p>
            <a:pPr defTabSz="946144"/>
            <a:endParaRPr lang="zh-CN" altLang="en-US" i="0" smtClean="0">
              <a:ea typeface="黑体" pitchFamily="2" charset="-122"/>
            </a:endParaRPr>
          </a:p>
          <a:p>
            <a:pPr defTabSz="946144"/>
            <a:r>
              <a:rPr lang="zh-CN" altLang="en-US" sz="1300" smtClean="0">
                <a:latin typeface="Calibri"/>
                <a:ea typeface="黑体" pitchFamily="2" charset="-122"/>
              </a:rPr>
              <a:t>不过，最大的成本节省是管理员能够将其时间从维护两个独立的网络及其关联电缆和硬件转向处理可使企业直接受益的项目。</a:t>
            </a:r>
          </a:p>
          <a:p>
            <a:pPr defTabSz="946144"/>
            <a:endParaRPr lang="zh-CN" altLang="en-US" i="0" smtClean="0">
              <a:ea typeface="黑体" pitchFamily="2" charset="-122"/>
            </a:endParaRPr>
          </a:p>
          <a:p>
            <a:pPr defTabSz="946144"/>
            <a:r>
              <a:rPr lang="zh-CN" altLang="en-US" sz="1300" smtClean="0">
                <a:latin typeface="Calibri"/>
                <a:ea typeface="黑体" pitchFamily="2" charset="-122"/>
              </a:rPr>
              <a:t>例如，客户可以通过迁移到融合的 </a:t>
            </a:r>
            <a:r>
              <a:rPr lang="en-US" altLang="zh-CN" sz="1300" smtClean="0">
                <a:latin typeface="Calibri"/>
                <a:ea typeface="黑体" pitchFamily="2" charset="-122"/>
              </a:rPr>
              <a:t>10 </a:t>
            </a:r>
            <a:r>
              <a:rPr lang="zh-CN" altLang="en-US" sz="1300" smtClean="0">
                <a:latin typeface="Calibri"/>
                <a:ea typeface="黑体" pitchFamily="2" charset="-122"/>
              </a:rPr>
              <a:t>千兆位以太网网络来显著减少物理电缆和端口数，因为实现可靠性和应用带宽所需的电缆数会显著降低。使用当前的 </a:t>
            </a:r>
            <a:r>
              <a:rPr lang="en-US" altLang="zh-CN" sz="1300" smtClean="0">
                <a:latin typeface="Calibri"/>
                <a:ea typeface="黑体" pitchFamily="2" charset="-122"/>
              </a:rPr>
              <a:t>1 </a:t>
            </a:r>
            <a:r>
              <a:rPr lang="zh-CN" altLang="en-US" sz="1300" smtClean="0">
                <a:latin typeface="Calibri"/>
                <a:ea typeface="黑体" pitchFamily="2" charset="-122"/>
              </a:rPr>
              <a:t>千兆位以太网和光纤通道技术，标准服务器需要至少四根网络电缆：两根用于 </a:t>
            </a:r>
            <a:r>
              <a:rPr lang="en-US" altLang="zh-CN" sz="1300" smtClean="0">
                <a:latin typeface="Calibri"/>
                <a:ea typeface="黑体" pitchFamily="2" charset="-122"/>
              </a:rPr>
              <a:t>SAN</a:t>
            </a:r>
            <a:r>
              <a:rPr lang="zh-CN" altLang="en-US" sz="1300" smtClean="0">
                <a:latin typeface="Calibri"/>
                <a:ea typeface="黑体" pitchFamily="2" charset="-122"/>
              </a:rPr>
              <a:t>，两根用于 </a:t>
            </a:r>
            <a:r>
              <a:rPr lang="en-US" altLang="zh-CN" sz="1300" smtClean="0">
                <a:latin typeface="Calibri"/>
                <a:ea typeface="黑体" pitchFamily="2" charset="-122"/>
              </a:rPr>
              <a:t>LAN</a:t>
            </a:r>
            <a:r>
              <a:rPr lang="zh-CN" altLang="en-US" sz="1300" smtClean="0">
                <a:latin typeface="Calibri"/>
                <a:ea typeface="黑体" pitchFamily="2" charset="-122"/>
              </a:rPr>
              <a:t>。通常，需要更多 </a:t>
            </a:r>
            <a:r>
              <a:rPr lang="en-US" altLang="zh-CN" sz="1300" smtClean="0">
                <a:latin typeface="Calibri"/>
                <a:ea typeface="黑体" pitchFamily="2" charset="-122"/>
              </a:rPr>
              <a:t>1 </a:t>
            </a:r>
            <a:r>
              <a:rPr lang="zh-CN" altLang="en-US" sz="1300" smtClean="0">
                <a:latin typeface="Calibri"/>
                <a:ea typeface="黑体" pitchFamily="2" charset="-122"/>
              </a:rPr>
              <a:t>千兆位以太网端口来满足带宽要求并提供更多连接来用于服务器管理以及用于服务器群集的专用连接。两个 </a:t>
            </a:r>
            <a:r>
              <a:rPr lang="en-US" altLang="zh-CN" sz="1300" smtClean="0">
                <a:latin typeface="Calibri"/>
                <a:ea typeface="黑体" pitchFamily="2" charset="-122"/>
              </a:rPr>
              <a:t>10 </a:t>
            </a:r>
            <a:r>
              <a:rPr lang="zh-CN" altLang="en-US" sz="1300" smtClean="0">
                <a:latin typeface="Calibri"/>
                <a:ea typeface="黑体" pitchFamily="2" charset="-122"/>
              </a:rPr>
              <a:t>千兆位以太网融合端口可以替代所有这些端口，从而至少以 </a:t>
            </a:r>
            <a:r>
              <a:rPr lang="en-US" altLang="zh-CN" sz="1300" smtClean="0">
                <a:latin typeface="Calibri"/>
                <a:ea typeface="黑体" pitchFamily="2" charset="-122"/>
              </a:rPr>
              <a:t>2:1 </a:t>
            </a:r>
            <a:r>
              <a:rPr lang="zh-CN" altLang="en-US" sz="1300" smtClean="0">
                <a:latin typeface="Calibri"/>
                <a:ea typeface="黑体" pitchFamily="2" charset="-122"/>
              </a:rPr>
              <a:t>的比例节省电缆。从较大数据中心的角度而言，这种电缆减少意味着端口减少，并且能够减少数据中心内的交换机和层数，从而相应地减少网络超额订用。减少电缆可同时节省采购成本和布置电缆的成本，并且可通过改善空气流通来降低冷却成本。</a:t>
            </a:r>
          </a:p>
          <a:p>
            <a:pPr defTabSz="935854"/>
            <a:endParaRPr lang="zh-CN" altLang="en-US" smtClean="0">
              <a:ea typeface="黑体" pitchFamily="2" charset="-122"/>
            </a:endParaRPr>
          </a:p>
        </p:txBody>
      </p:sp>
      <p:sp>
        <p:nvSpPr>
          <p:cNvPr id="4" name="Slide Number Placeholder 3"/>
          <p:cNvSpPr>
            <a:spLocks noGrp="1"/>
          </p:cNvSpPr>
          <p:nvPr>
            <p:ph type="sldNum" sz="quarter" idx="10"/>
          </p:nvPr>
        </p:nvSpPr>
        <p:spPr/>
        <p:txBody>
          <a:bodyPr/>
          <a:lstStyle/>
          <a:p>
            <a:pPr defTabSz="980054"/>
            <a:fld id="{01CFDE04-A051-4353-A654-D6385168D9A2}" type="slidenum">
              <a:rPr lang="en-US">
                <a:latin typeface="Calibri"/>
                <a:ea typeface="黑体" pitchFamily="2" charset="-122"/>
              </a:rPr>
              <a:pPr defTabSz="980054"/>
              <a:t>51</a:t>
            </a:fld>
            <a:endParaRPr lang="en-US" dirty="0">
              <a:ea typeface="黑体" pitchFamily="2" charset="-122"/>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1"/>
          <p:cNvSpPr>
            <a:spLocks noGrp="1" noChangeArrowheads="1"/>
          </p:cNvSpPr>
          <p:nvPr>
            <p:ph type="sldNum" sz="quarter" idx="5"/>
          </p:nvPr>
        </p:nvSpPr>
        <p:spPr bwMode="auto">
          <a:xfrm>
            <a:off x="6590367" y="9837341"/>
            <a:ext cx="402637" cy="306268"/>
          </a:xfrm>
          <a:noFill/>
          <a:ln>
            <a:miter lim="800000"/>
            <a:headEnd/>
            <a:tailEnd/>
          </a:ln>
        </p:spPr>
        <p:txBody>
          <a:bodyPr/>
          <a:lstStyle/>
          <a:p>
            <a:pPr defTabSz="488361"/>
            <a:fld id="{459F2DA9-D71E-4206-8BF2-2B2385AF6391}" type="slidenum">
              <a:rPr lang="en-US">
                <a:solidFill>
                  <a:srgbClr val="000000"/>
                </a:solidFill>
                <a:latin typeface="Calibri"/>
                <a:ea typeface="黑体" pitchFamily="2" charset="-122"/>
              </a:rPr>
              <a:pPr defTabSz="488361"/>
              <a:t>52</a:t>
            </a:fld>
            <a:endParaRPr lang="en-US" dirty="0">
              <a:solidFill>
                <a:srgbClr val="000000"/>
              </a:solidFill>
              <a:latin typeface="Calibri"/>
              <a:ea typeface="黑体" pitchFamily="2" charset="-122"/>
            </a:endParaRPr>
          </a:p>
        </p:txBody>
      </p:sp>
      <p:sp>
        <p:nvSpPr>
          <p:cNvPr id="89091" name="Rectangle 7"/>
          <p:cNvSpPr txBox="1">
            <a:spLocks noGrp="1" noChangeArrowheads="1"/>
          </p:cNvSpPr>
          <p:nvPr/>
        </p:nvSpPr>
        <p:spPr bwMode="auto">
          <a:xfrm>
            <a:off x="4019935" y="9720083"/>
            <a:ext cx="3077760" cy="512781"/>
          </a:xfrm>
          <a:prstGeom prst="rect">
            <a:avLst/>
          </a:prstGeom>
          <a:noFill/>
          <a:ln w="9525">
            <a:noFill/>
            <a:miter lim="800000"/>
            <a:headEnd/>
            <a:tailEnd/>
          </a:ln>
        </p:spPr>
        <p:txBody>
          <a:bodyPr lIns="99686" tIns="49844" rIns="99686" bIns="49844" anchor="b"/>
          <a:lstStyle/>
          <a:p>
            <a:pPr algn="r" defTabSz="993676"/>
            <a:fld id="{C429BEA3-D77A-49CF-8278-6DF9CE8680C8}" type="slidenum">
              <a:rPr lang="en-US" sz="1300">
                <a:solidFill>
                  <a:srgbClr val="000000"/>
                </a:solidFill>
                <a:latin typeface="Calibri"/>
                <a:ea typeface="黑体" pitchFamily="2" charset="-122"/>
              </a:rPr>
              <a:pPr algn="r" defTabSz="993676"/>
              <a:t>52</a:t>
            </a:fld>
            <a:endParaRPr lang="en-US" sz="1300" dirty="0">
              <a:solidFill>
                <a:srgbClr val="000000"/>
              </a:solidFill>
              <a:latin typeface="Calibri" pitchFamily="34" charset="0"/>
              <a:ea typeface="黑体" pitchFamily="2" charset="-122"/>
            </a:endParaRPr>
          </a:p>
        </p:txBody>
      </p:sp>
      <p:sp>
        <p:nvSpPr>
          <p:cNvPr id="89092" name="Rectangle 2"/>
          <p:cNvSpPr>
            <a:spLocks noGrp="1" noRot="1" noChangeAspect="1" noChangeArrowheads="1" noTextEdit="1"/>
          </p:cNvSpPr>
          <p:nvPr>
            <p:ph type="sldImg"/>
          </p:nvPr>
        </p:nvSpPr>
        <p:spPr bwMode="auto">
          <a:xfrm>
            <a:off x="993775" y="769938"/>
            <a:ext cx="5113338" cy="3835400"/>
          </a:xfrm>
          <a:noFill/>
          <a:ln>
            <a:solidFill>
              <a:srgbClr val="000000"/>
            </a:solidFill>
            <a:miter lim="800000"/>
            <a:headEnd/>
            <a:tailEnd/>
          </a:ln>
        </p:spPr>
      </p:sp>
      <p:sp>
        <p:nvSpPr>
          <p:cNvPr id="89093" name="Rectangle 3"/>
          <p:cNvSpPr>
            <a:spLocks noGrp="1" noChangeArrowheads="1"/>
          </p:cNvSpPr>
          <p:nvPr>
            <p:ph type="body" idx="1"/>
          </p:nvPr>
        </p:nvSpPr>
        <p:spPr bwMode="auto">
          <a:xfrm>
            <a:off x="710253" y="4861794"/>
            <a:ext cx="5892095" cy="4604527"/>
          </a:xfrm>
          <a:noFill/>
        </p:spPr>
        <p:txBody>
          <a:bodyPr wrap="square" lIns="97802" tIns="48901" rIns="97802" bIns="48901" numCol="1" anchor="t" anchorCtr="0" compatLnSpc="1">
            <a:prstTxWarp prst="textNoShape">
              <a:avLst/>
            </a:prstTxWarp>
          </a:bodyPr>
          <a:lstStyle/>
          <a:p>
            <a:pPr defTabSz="980054">
              <a:spcBef>
                <a:spcPct val="0"/>
              </a:spcBef>
            </a:pPr>
            <a:r>
              <a:rPr lang="en-US" altLang="zh-CN" sz="1100" smtClean="0">
                <a:latin typeface="Calibri"/>
                <a:ea typeface="黑体" pitchFamily="2" charset="-122"/>
              </a:rPr>
              <a:t>Cisco Data Center Network Manager </a:t>
            </a:r>
            <a:r>
              <a:rPr lang="zh-CN" altLang="en-US" sz="1100" smtClean="0">
                <a:latin typeface="Calibri"/>
                <a:ea typeface="黑体" pitchFamily="2" charset="-122"/>
              </a:rPr>
              <a:t>为数据中心 </a:t>
            </a:r>
            <a:r>
              <a:rPr lang="en-US" altLang="zh-CN" sz="1100" smtClean="0">
                <a:latin typeface="Calibri"/>
                <a:ea typeface="黑体" pitchFamily="2" charset="-122"/>
              </a:rPr>
              <a:t>LAN </a:t>
            </a:r>
            <a:r>
              <a:rPr lang="zh-CN" altLang="en-US" sz="1100" smtClean="0">
                <a:latin typeface="Calibri"/>
                <a:ea typeface="黑体" pitchFamily="2" charset="-122"/>
              </a:rPr>
              <a:t>和 </a:t>
            </a:r>
            <a:r>
              <a:rPr lang="en-US" altLang="zh-CN" sz="1100" smtClean="0">
                <a:latin typeface="Calibri"/>
                <a:ea typeface="黑体" pitchFamily="2" charset="-122"/>
              </a:rPr>
              <a:t>SAN </a:t>
            </a:r>
            <a:r>
              <a:rPr lang="zh-CN" altLang="en-US" sz="1100" smtClean="0">
                <a:latin typeface="Calibri"/>
                <a:ea typeface="黑体" pitchFamily="2" charset="-122"/>
              </a:rPr>
              <a:t>环境提供全方位的生命周期管理。它通过交互式操作控制面板采用 </a:t>
            </a:r>
            <a:r>
              <a:rPr lang="en-US" altLang="zh-CN" sz="1100" smtClean="0">
                <a:latin typeface="Calibri"/>
                <a:ea typeface="黑体" pitchFamily="2" charset="-122"/>
              </a:rPr>
              <a:t>Nexus </a:t>
            </a:r>
            <a:r>
              <a:rPr lang="zh-CN" altLang="en-US" sz="1100" smtClean="0">
                <a:latin typeface="Calibri"/>
                <a:ea typeface="黑体" pitchFamily="2" charset="-122"/>
              </a:rPr>
              <a:t>和 </a:t>
            </a:r>
            <a:r>
              <a:rPr lang="en-US" altLang="zh-CN" sz="1100" smtClean="0">
                <a:latin typeface="Calibri"/>
                <a:ea typeface="黑体" pitchFamily="2" charset="-122"/>
              </a:rPr>
              <a:t>MDS LAN/SAN </a:t>
            </a:r>
            <a:r>
              <a:rPr lang="zh-CN" altLang="en-US" sz="1100" smtClean="0">
                <a:latin typeface="Calibri"/>
                <a:ea typeface="黑体" pitchFamily="2" charset="-122"/>
              </a:rPr>
              <a:t>交换机的单一管理平台可视性。</a:t>
            </a:r>
          </a:p>
          <a:p>
            <a:pPr defTabSz="980054">
              <a:spcBef>
                <a:spcPct val="0"/>
              </a:spcBef>
            </a:pPr>
            <a:endParaRPr lang="zh-CN" altLang="en-US" sz="1100" smtClean="0">
              <a:ea typeface="黑体" pitchFamily="2" charset="-122"/>
            </a:endParaRPr>
          </a:p>
          <a:p>
            <a:pPr defTabSz="980054">
              <a:spcBef>
                <a:spcPct val="0"/>
              </a:spcBef>
            </a:pPr>
            <a:r>
              <a:rPr lang="en-US" altLang="zh-CN" sz="1300" smtClean="0">
                <a:latin typeface="Calibri"/>
                <a:ea typeface="黑体" pitchFamily="2" charset="-122"/>
              </a:rPr>
              <a:t>DCNM </a:t>
            </a:r>
            <a:r>
              <a:rPr lang="zh-CN" altLang="en-US" sz="1300" smtClean="0">
                <a:latin typeface="Calibri"/>
                <a:ea typeface="黑体" pitchFamily="2" charset="-122"/>
              </a:rPr>
              <a:t>可简化网络管理、提高运营效率、减少错误，并且更精确地预测网络服务的交付情况。</a:t>
            </a:r>
          </a:p>
          <a:p>
            <a:pPr defTabSz="980054">
              <a:spcBef>
                <a:spcPct val="0"/>
              </a:spcBef>
            </a:pPr>
            <a:endParaRPr lang="zh-CN" altLang="en-US" sz="1300" smtClean="0">
              <a:ea typeface="黑体" pitchFamily="2" charset="-122"/>
            </a:endParaRPr>
          </a:p>
          <a:p>
            <a:pPr defTabSz="980054"/>
            <a:r>
              <a:rPr lang="zh-CN" altLang="en-US" sz="1300" smtClean="0">
                <a:latin typeface="Calibri"/>
                <a:ea typeface="黑体" pitchFamily="2" charset="-122"/>
              </a:rPr>
              <a:t>它可以帮助 </a:t>
            </a:r>
            <a:r>
              <a:rPr lang="en-US" altLang="zh-CN" sz="1300" smtClean="0">
                <a:latin typeface="Calibri"/>
                <a:ea typeface="黑体" pitchFamily="2" charset="-122"/>
              </a:rPr>
              <a:t>IT </a:t>
            </a:r>
            <a:r>
              <a:rPr lang="zh-CN" altLang="en-US" sz="1300" smtClean="0">
                <a:latin typeface="Calibri"/>
                <a:ea typeface="黑体" pitchFamily="2" charset="-122"/>
              </a:rPr>
              <a:t>部门实现以下目标： </a:t>
            </a:r>
          </a:p>
          <a:p>
            <a:pPr marL="183760" indent="-183760" defTabSz="980054">
              <a:buClr>
                <a:schemeClr val="tx1"/>
              </a:buClr>
              <a:buFont typeface="Arial"/>
              <a:buChar char="•"/>
            </a:pPr>
            <a:r>
              <a:rPr lang="zh-CN" altLang="en-US" sz="1300" smtClean="0">
                <a:latin typeface="Calibri"/>
                <a:ea typeface="黑体" pitchFamily="2" charset="-122"/>
              </a:rPr>
              <a:t>提高运营效率：减少网络错误、加快故障排除并改进网络服务的交付。</a:t>
            </a:r>
          </a:p>
          <a:p>
            <a:pPr marL="183760" indent="-183760" defTabSz="980054">
              <a:buClr>
                <a:schemeClr val="tx1"/>
              </a:buClr>
              <a:buFont typeface="Arial"/>
              <a:buChar char="•"/>
            </a:pPr>
            <a:r>
              <a:rPr lang="zh-CN" altLang="en-US" sz="1300" smtClean="0">
                <a:latin typeface="Calibri"/>
                <a:ea typeface="黑体" pitchFamily="2" charset="-122"/>
              </a:rPr>
              <a:t>减少运营费用：通过易用工具、工作流和可简化网络管理的自动化最佳作法，可加快部署速度、最大程度减少 </a:t>
            </a:r>
            <a:r>
              <a:rPr lang="en-US" altLang="zh-CN" sz="1300" smtClean="0">
                <a:latin typeface="Calibri"/>
                <a:ea typeface="黑体" pitchFamily="2" charset="-122"/>
              </a:rPr>
              <a:t>IT </a:t>
            </a:r>
            <a:r>
              <a:rPr lang="zh-CN" altLang="en-US" sz="1300" smtClean="0">
                <a:latin typeface="Calibri"/>
                <a:ea typeface="黑体" pitchFamily="2" charset="-122"/>
              </a:rPr>
              <a:t>人员配备并降低培训需求。</a:t>
            </a:r>
          </a:p>
          <a:p>
            <a:pPr marL="183760" indent="-183760" defTabSz="980054">
              <a:buClr>
                <a:schemeClr val="tx1"/>
              </a:buClr>
              <a:buFont typeface="Arial"/>
              <a:buChar char="•"/>
            </a:pPr>
            <a:r>
              <a:rPr lang="zh-CN" altLang="en-US" sz="1300" smtClean="0">
                <a:latin typeface="Calibri"/>
                <a:ea typeface="黑体" pitchFamily="2" charset="-122"/>
              </a:rPr>
              <a:t>降低资本支出：通过提供端口库存和跟踪及利用率的容量管理功能，充分利用网络投资</a:t>
            </a:r>
            <a:endParaRPr lang="zh-CN" altLang="en-US" sz="1300" smtClean="0">
              <a:ea typeface="黑体" pitchFamily="2" charset="-122"/>
            </a:endParaRPr>
          </a:p>
          <a:p>
            <a:pPr defTabSz="980054">
              <a:spcBef>
                <a:spcPct val="0"/>
              </a:spcBef>
            </a:pPr>
            <a:endParaRPr lang="zh-CN" altLang="en-US">
              <a:ea typeface="黑体" pitchFamily="2" charset="-122"/>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80054"/>
            <a:r>
              <a:rPr lang="zh-CN" altLang="en-US" sz="1300" smtClean="0">
                <a:latin typeface="Calibri"/>
                <a:ea typeface="黑体" pitchFamily="2" charset="-122"/>
              </a:rPr>
              <a:t>通过虚拟设备环境功能可以将单个物理设备 </a:t>
            </a:r>
            <a:r>
              <a:rPr lang="en-US" altLang="zh-CN" sz="1300" smtClean="0">
                <a:latin typeface="Calibri"/>
                <a:ea typeface="黑体" pitchFamily="2" charset="-122"/>
              </a:rPr>
              <a:t>(nexus 7000) </a:t>
            </a:r>
            <a:r>
              <a:rPr lang="zh-CN" altLang="en-US" sz="1300" smtClean="0">
                <a:latin typeface="Calibri"/>
                <a:ea typeface="黑体" pitchFamily="2" charset="-122"/>
              </a:rPr>
              <a:t>虚拟化为一个或多个逻辑设备。每个逻辑设备都按照独立物理设备的形式进行配置和管理。</a:t>
            </a:r>
          </a:p>
          <a:p>
            <a:pPr defTabSz="980054"/>
            <a:r>
              <a:rPr lang="zh-CN" altLang="en-US" sz="1300" smtClean="0">
                <a:latin typeface="Calibri"/>
                <a:ea typeface="黑体" pitchFamily="2" charset="-122"/>
              </a:rPr>
              <a:t> </a:t>
            </a:r>
          </a:p>
          <a:p>
            <a:pPr defTabSz="980054"/>
            <a:r>
              <a:rPr lang="en-US" altLang="zh-CN" sz="1300" smtClean="0">
                <a:latin typeface="Calibri"/>
                <a:ea typeface="黑体" pitchFamily="2" charset="-122"/>
              </a:rPr>
              <a:t>VDC </a:t>
            </a:r>
            <a:r>
              <a:rPr lang="zh-CN" altLang="en-US" sz="1300" smtClean="0">
                <a:latin typeface="Calibri"/>
                <a:ea typeface="黑体" pitchFamily="2" charset="-122"/>
              </a:rPr>
              <a:t>会对设备控制、数据和管理层面进行逻辑分区，以便遵循气隙多设备网络环境的类似故障域隔离。</a:t>
            </a:r>
          </a:p>
          <a:p>
            <a:pPr defTabSz="980054"/>
            <a:endParaRPr lang="zh-CN" altLang="en-US" sz="1300" smtClean="0">
              <a:ea typeface="黑体" pitchFamily="2" charset="-122"/>
            </a:endParaRPr>
          </a:p>
          <a:p>
            <a:pPr defTabSz="979956"/>
            <a:r>
              <a:rPr lang="en-US" altLang="zh-CN" sz="1300" smtClean="0">
                <a:latin typeface="Calibri"/>
                <a:ea typeface="黑体" pitchFamily="2" charset="-122"/>
              </a:rPr>
              <a:t>VDC </a:t>
            </a:r>
            <a:r>
              <a:rPr lang="zh-CN" altLang="en-US" sz="1300" smtClean="0">
                <a:latin typeface="Calibri"/>
                <a:ea typeface="黑体" pitchFamily="2" charset="-122"/>
              </a:rPr>
              <a:t>允许针对多种使用情况（包括折叠架构层）将多个交换机整合为一个交换机，或是隔离以前部署的交换机以提供安全分段。将多个网络整合为一个基础设施可在资本支出及运营成本方面显著节省成本（高达 </a:t>
            </a:r>
            <a:r>
              <a:rPr lang="en-US" altLang="zh-CN" sz="1300" smtClean="0">
                <a:latin typeface="Calibri"/>
                <a:ea typeface="黑体" pitchFamily="2" charset="-122"/>
              </a:rPr>
              <a:t>50%</a:t>
            </a:r>
            <a:r>
              <a:rPr lang="zh-CN" altLang="en-US" sz="1300" smtClean="0">
                <a:latin typeface="Calibri"/>
                <a:ea typeface="黑体" pitchFamily="2" charset="-122"/>
              </a:rPr>
              <a:t>）。节省可包括减少占用空间、降低能耗、降低冷却要求、简化布线及简化管理。</a:t>
            </a:r>
          </a:p>
          <a:p>
            <a:pPr defTabSz="980054"/>
            <a:endParaRPr lang="zh-CN" altLang="en-US" sz="1300" smtClean="0">
              <a:ea typeface="黑体" pitchFamily="2" charset="-122"/>
            </a:endParaRPr>
          </a:p>
          <a:p>
            <a:pPr defTabSz="980054"/>
            <a:endParaRPr lang="zh-CN" altLang="en-US">
              <a:ea typeface="黑体" pitchFamily="2" charset="-122"/>
            </a:endParaRPr>
          </a:p>
        </p:txBody>
      </p:sp>
      <p:sp>
        <p:nvSpPr>
          <p:cNvPr id="4" name="Slide Number Placeholder 3"/>
          <p:cNvSpPr>
            <a:spLocks noGrp="1"/>
          </p:cNvSpPr>
          <p:nvPr>
            <p:ph type="sldNum" sz="quarter" idx="10"/>
          </p:nvPr>
        </p:nvSpPr>
        <p:spPr/>
        <p:txBody>
          <a:bodyPr/>
          <a:lstStyle/>
          <a:p>
            <a:pPr defTabSz="980054"/>
            <a:fld id="{A016700D-A754-4075-99B3-30F6A09F0909}" type="slidenum">
              <a:rPr lang="en-US">
                <a:latin typeface="Calibri"/>
                <a:ea typeface="黑体" pitchFamily="2" charset="-122"/>
              </a:rPr>
              <a:pPr defTabSz="980054"/>
              <a:t>53</a:t>
            </a:fld>
            <a:endParaRPr lang="en-US" dirty="0">
              <a:ea typeface="黑体" pitchFamily="2" charset="-122"/>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1"/>
          <p:cNvSpPr txBox="1">
            <a:spLocks noGrp="1" noChangeArrowheads="1"/>
          </p:cNvSpPr>
          <p:nvPr/>
        </p:nvSpPr>
        <p:spPr bwMode="auto">
          <a:xfrm>
            <a:off x="6004128" y="9556397"/>
            <a:ext cx="824601" cy="317202"/>
          </a:xfrm>
          <a:prstGeom prst="rect">
            <a:avLst/>
          </a:prstGeom>
          <a:noFill/>
          <a:ln w="9525">
            <a:noFill/>
            <a:miter lim="800000"/>
            <a:headEnd/>
            <a:tailEnd/>
          </a:ln>
        </p:spPr>
        <p:txBody>
          <a:bodyPr lIns="19979" tIns="0" rIns="19979" bIns="0" anchor="b"/>
          <a:lstStyle/>
          <a:p>
            <a:pPr algn="r" defTabSz="957905"/>
            <a:fld id="{05C81318-44F4-4996-816D-10103DCBDB8F}" type="slidenum">
              <a:rPr lang="en-US" sz="900">
                <a:latin typeface="Calibri"/>
                <a:ea typeface="黑体" pitchFamily="2" charset="-122"/>
              </a:rPr>
              <a:pPr algn="r" defTabSz="957905"/>
              <a:t>54</a:t>
            </a:fld>
            <a:endParaRPr lang="en-US" sz="900" dirty="0">
              <a:ea typeface="黑体" pitchFamily="2" charset="-122"/>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defTabSz="980054"/>
            <a:r>
              <a:rPr lang="zh-CN" altLang="en-US" sz="1000" smtClean="0">
                <a:latin typeface="Calibri"/>
                <a:ea typeface="黑体" pitchFamily="2" charset="-122"/>
              </a:rPr>
              <a:t>数据中心内进行融合可节省成本。更少的设备、更好的管理及更简单的环境意味着不仅可降低采购成本，还可显著减少持续维护成本。借助强大的思科多协议支持，客户可以开始分阶段进行融合，从而保留对现有设备的投资并使用他们认为正确的任何连接将新设备连接到网络。融合简化了数据中心。</a:t>
            </a:r>
            <a:endParaRPr lang="zh-CN" altLang="en-US" sz="1000" smtClean="0">
              <a:ea typeface="黑体" pitchFamily="2" charset="-122"/>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1"/>
          <p:cNvSpPr txBox="1">
            <a:spLocks noGrp="1" noChangeArrowheads="1"/>
          </p:cNvSpPr>
          <p:nvPr/>
        </p:nvSpPr>
        <p:spPr bwMode="auto">
          <a:xfrm>
            <a:off x="6004128" y="9556397"/>
            <a:ext cx="824601" cy="317202"/>
          </a:xfrm>
          <a:prstGeom prst="rect">
            <a:avLst/>
          </a:prstGeom>
          <a:noFill/>
          <a:ln w="9525">
            <a:noFill/>
            <a:miter lim="800000"/>
            <a:headEnd/>
            <a:tailEnd/>
          </a:ln>
        </p:spPr>
        <p:txBody>
          <a:bodyPr lIns="19979" tIns="0" rIns="19979" bIns="0" anchor="b"/>
          <a:lstStyle/>
          <a:p>
            <a:pPr algn="r" defTabSz="957905"/>
            <a:fld id="{05C81318-44F4-4996-816D-10103DCBDB8F}" type="slidenum">
              <a:rPr lang="en-US" sz="900">
                <a:latin typeface="Calibri"/>
                <a:ea typeface="黑体" pitchFamily="2" charset="-122"/>
              </a:rPr>
              <a:pPr algn="r" defTabSz="957905"/>
              <a:t>55</a:t>
            </a:fld>
            <a:endParaRPr lang="en-US" sz="900" dirty="0">
              <a:ea typeface="黑体" pitchFamily="2" charset="-122"/>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xfrm>
            <a:off x="709930" y="4862141"/>
            <a:ext cx="5923971" cy="4605227"/>
          </a:xfrm>
          <a:noFill/>
          <a:ln/>
        </p:spPr>
        <p:txBody>
          <a:bodyPr/>
          <a:lstStyle/>
          <a:p>
            <a:pPr defTabSz="980054"/>
            <a:r>
              <a:rPr lang="zh-CN" altLang="en-US" sz="1000" smtClean="0">
                <a:latin typeface="Calibri"/>
                <a:ea typeface="黑体" pitchFamily="2" charset="-122"/>
              </a:rPr>
              <a:t>智能 </a:t>
            </a:r>
            <a:r>
              <a:rPr lang="en-US" altLang="zh-CN" sz="1000" smtClean="0">
                <a:latin typeface="Calibri"/>
                <a:ea typeface="黑体" pitchFamily="2" charset="-122"/>
              </a:rPr>
              <a:t>Cisco Unified Fabric </a:t>
            </a:r>
            <a:r>
              <a:rPr lang="zh-CN" altLang="en-US" sz="1000" smtClean="0">
                <a:latin typeface="Calibri"/>
                <a:ea typeface="黑体" pitchFamily="2" charset="-122"/>
              </a:rPr>
              <a:t>可将所有内容结合在一起。真正的高效和可用性来源于网络中的智能。</a:t>
            </a:r>
          </a:p>
          <a:p>
            <a:pPr defTabSz="980054"/>
            <a:r>
              <a:rPr lang="en-US" altLang="zh-CN" sz="1000" smtClean="0">
                <a:latin typeface="Calibri"/>
                <a:ea typeface="黑体" pitchFamily="2" charset="-122"/>
              </a:rPr>
              <a:t>Cisco Nexus </a:t>
            </a:r>
            <a:r>
              <a:rPr lang="zh-CN" altLang="en-US" sz="1000" smtClean="0">
                <a:latin typeface="Calibri"/>
                <a:ea typeface="黑体" pitchFamily="2" charset="-122"/>
              </a:rPr>
              <a:t>和 </a:t>
            </a:r>
            <a:r>
              <a:rPr lang="en-US" altLang="zh-CN" sz="1000" smtClean="0">
                <a:latin typeface="Calibri"/>
                <a:ea typeface="黑体" pitchFamily="2" charset="-122"/>
              </a:rPr>
              <a:t>Cisco MDS </a:t>
            </a:r>
            <a:r>
              <a:rPr lang="zh-CN" altLang="en-US" sz="1000" smtClean="0">
                <a:latin typeface="Calibri"/>
                <a:ea typeface="黑体" pitchFamily="2" charset="-122"/>
              </a:rPr>
              <a:t>系列中的智能源自其通用操作系统 </a:t>
            </a:r>
            <a:r>
              <a:rPr lang="en-US" altLang="zh-CN" sz="1000" smtClean="0">
                <a:latin typeface="Calibri"/>
                <a:ea typeface="黑体" pitchFamily="2" charset="-122"/>
              </a:rPr>
              <a:t>Cisco NX-OS</a:t>
            </a:r>
            <a:r>
              <a:rPr lang="zh-CN" altLang="en-US" sz="1000" smtClean="0">
                <a:latin typeface="Calibri"/>
                <a:ea typeface="黑体" pitchFamily="2" charset="-122"/>
              </a:rPr>
              <a:t>。</a:t>
            </a:r>
            <a:r>
              <a:rPr lang="en-US" altLang="zh-CN" sz="1000" smtClean="0">
                <a:latin typeface="Calibri"/>
                <a:ea typeface="黑体" pitchFamily="2" charset="-122"/>
              </a:rPr>
              <a:t>Cisco NX-OS </a:t>
            </a:r>
            <a:r>
              <a:rPr lang="zh-CN" altLang="en-US" sz="1000" smtClean="0">
                <a:latin typeface="Calibri"/>
                <a:ea typeface="黑体" pitchFamily="2" charset="-122"/>
              </a:rPr>
              <a:t>可提供真正的集成交换解决方案所需的操作系统一致性和通用功能集。</a:t>
            </a:r>
            <a:r>
              <a:rPr lang="en-US" altLang="zh-CN" sz="1000" smtClean="0">
                <a:latin typeface="Calibri"/>
                <a:ea typeface="黑体" pitchFamily="2" charset="-122"/>
              </a:rPr>
              <a:t>Cisco NX-OS </a:t>
            </a:r>
            <a:r>
              <a:rPr lang="zh-CN" altLang="en-US" sz="1000" smtClean="0">
                <a:latin typeface="Calibri"/>
                <a:ea typeface="黑体" pitchFamily="2" charset="-122"/>
              </a:rPr>
              <a:t>允许以一致且均衡的方式直接向网络提供智能服务，无论应用是标准物理服务器还是虚拟服务器工作负荷。使用 </a:t>
            </a:r>
            <a:r>
              <a:rPr lang="en-US" altLang="zh-CN" sz="1000" smtClean="0">
                <a:latin typeface="Calibri"/>
                <a:ea typeface="黑体" pitchFamily="2" charset="-122"/>
              </a:rPr>
              <a:t>Cisco ACE </a:t>
            </a:r>
            <a:r>
              <a:rPr lang="zh-CN" altLang="en-US" sz="1000" smtClean="0">
                <a:latin typeface="Calibri"/>
                <a:ea typeface="黑体" pitchFamily="2" charset="-122"/>
              </a:rPr>
              <a:t>和 </a:t>
            </a:r>
            <a:r>
              <a:rPr lang="en-US" altLang="zh-CN" sz="1000" smtClean="0">
                <a:latin typeface="Calibri"/>
                <a:ea typeface="黑体" pitchFamily="2" charset="-122"/>
              </a:rPr>
              <a:t>WAAS </a:t>
            </a:r>
            <a:r>
              <a:rPr lang="zh-CN" altLang="en-US" sz="1000" smtClean="0">
                <a:latin typeface="Calibri"/>
                <a:ea typeface="黑体" pitchFamily="2" charset="-122"/>
              </a:rPr>
              <a:t>的第 </a:t>
            </a:r>
            <a:r>
              <a:rPr lang="en-US" altLang="zh-CN" sz="1000" smtClean="0">
                <a:latin typeface="Calibri"/>
                <a:ea typeface="黑体" pitchFamily="2" charset="-122"/>
              </a:rPr>
              <a:t>4-7 </a:t>
            </a:r>
            <a:r>
              <a:rPr lang="zh-CN" altLang="en-US" sz="1000" smtClean="0">
                <a:latin typeface="Calibri"/>
                <a:ea typeface="黑体" pitchFamily="2" charset="-122"/>
              </a:rPr>
              <a:t>层服务与可帮助 </a:t>
            </a:r>
            <a:r>
              <a:rPr lang="en-US" altLang="zh-CN" sz="1000" smtClean="0">
                <a:latin typeface="Calibri"/>
                <a:ea typeface="黑体" pitchFamily="2" charset="-122"/>
              </a:rPr>
              <a:t>IT </a:t>
            </a:r>
            <a:r>
              <a:rPr lang="zh-CN" altLang="en-US" sz="1000" smtClean="0">
                <a:latin typeface="Calibri"/>
                <a:ea typeface="黑体" pitchFamily="2" charset="-122"/>
              </a:rPr>
              <a:t>向最终用户交付数据中心服务的高级服务一起构成一个整体。其中许多服务可以按物理应用形式、服务模块形式或虚拟机形式交付。</a:t>
            </a:r>
            <a:endParaRPr lang="zh-CN" altLang="en-US" sz="1000" smtClean="0">
              <a:ea typeface="黑体" pitchFamily="2" charset="-122"/>
            </a:endParaRPr>
          </a:p>
          <a:p>
            <a:pPr defTabSz="980054"/>
            <a:endParaRPr lang="zh-CN" altLang="en-US" sz="1000" smtClean="0">
              <a:ea typeface="黑体" pitchFamily="2" charset="-122"/>
            </a:endParaRPr>
          </a:p>
          <a:p>
            <a:pPr defTabSz="980054"/>
            <a:r>
              <a:rPr lang="en-US" altLang="zh-CN" sz="1000" smtClean="0">
                <a:latin typeface="Calibri"/>
                <a:ea typeface="黑体" pitchFamily="2" charset="-122"/>
              </a:rPr>
              <a:t>Cisco Unified Fabric </a:t>
            </a:r>
            <a:r>
              <a:rPr lang="zh-CN" altLang="en-US" sz="1000" smtClean="0">
                <a:latin typeface="Calibri"/>
                <a:ea typeface="黑体" pitchFamily="2" charset="-122"/>
              </a:rPr>
              <a:t>中的智能通过基于策略的网络服务来实施。策略涵盖特定于工作负荷的属性，如 </a:t>
            </a:r>
            <a:r>
              <a:rPr lang="en-US" altLang="zh-CN" sz="1000" smtClean="0">
                <a:latin typeface="Calibri"/>
                <a:ea typeface="黑体" pitchFamily="2" charset="-122"/>
              </a:rPr>
              <a:t>QoS</a:t>
            </a:r>
            <a:r>
              <a:rPr lang="zh-CN" altLang="en-US" sz="1000" smtClean="0">
                <a:latin typeface="Calibri"/>
                <a:ea typeface="黑体" pitchFamily="2" charset="-122"/>
              </a:rPr>
              <a:t>、安全性、第 </a:t>
            </a:r>
            <a:r>
              <a:rPr lang="en-US" altLang="zh-CN" sz="1000" smtClean="0">
                <a:latin typeface="Calibri"/>
                <a:ea typeface="黑体" pitchFamily="2" charset="-122"/>
              </a:rPr>
              <a:t>4-7 </a:t>
            </a:r>
            <a:r>
              <a:rPr lang="zh-CN" altLang="en-US" sz="1000" smtClean="0">
                <a:latin typeface="Calibri"/>
                <a:ea typeface="黑体" pitchFamily="2" charset="-122"/>
              </a:rPr>
              <a:t>层服务和 </a:t>
            </a:r>
            <a:r>
              <a:rPr lang="en-US" altLang="zh-CN" sz="1000" smtClean="0">
                <a:latin typeface="Calibri"/>
                <a:ea typeface="黑体" pitchFamily="2" charset="-122"/>
              </a:rPr>
              <a:t>SAN </a:t>
            </a:r>
            <a:r>
              <a:rPr lang="zh-CN" altLang="en-US" sz="1000" smtClean="0">
                <a:latin typeface="Calibri"/>
                <a:ea typeface="黑体" pitchFamily="2" charset="-122"/>
              </a:rPr>
              <a:t>调配。在设置了策略之后，可以采用相同方式将其应用于任何工作负荷。此功能在虚拟化环境或安全多租户环境中尤其有益。策略在虚拟化环境中通过 </a:t>
            </a:r>
            <a:r>
              <a:rPr lang="en-US" altLang="zh-CN" sz="1000" smtClean="0">
                <a:latin typeface="Calibri"/>
                <a:ea typeface="黑体" pitchFamily="2" charset="-122"/>
              </a:rPr>
              <a:t>Nexus 1000V </a:t>
            </a:r>
            <a:r>
              <a:rPr lang="zh-CN" altLang="en-US" sz="1000" smtClean="0">
                <a:latin typeface="Calibri"/>
                <a:ea typeface="黑体" pitchFamily="2" charset="-122"/>
              </a:rPr>
              <a:t>提供。</a:t>
            </a:r>
            <a:endParaRPr lang="zh-CN" altLang="en-US" sz="1000" smtClean="0">
              <a:ea typeface="黑体" pitchFamily="2" charset="-122"/>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1"/>
          <p:cNvSpPr>
            <a:spLocks noGrp="1" noChangeArrowheads="1"/>
          </p:cNvSpPr>
          <p:nvPr>
            <p:ph type="sldNum" sz="quarter" idx="5"/>
          </p:nvPr>
        </p:nvSpPr>
        <p:spPr bwMode="auto">
          <a:xfrm>
            <a:off x="6590367" y="9837341"/>
            <a:ext cx="402637" cy="306268"/>
          </a:xfrm>
          <a:noFill/>
          <a:ln>
            <a:miter lim="800000"/>
            <a:headEnd/>
            <a:tailEnd/>
          </a:ln>
        </p:spPr>
        <p:txBody>
          <a:bodyPr/>
          <a:lstStyle/>
          <a:p>
            <a:pPr defTabSz="488361"/>
            <a:fld id="{459F2DA9-D71E-4206-8BF2-2B2385AF6391}" type="slidenum">
              <a:rPr lang="en-US">
                <a:solidFill>
                  <a:srgbClr val="000000"/>
                </a:solidFill>
                <a:latin typeface="Calibri"/>
                <a:ea typeface="黑体" pitchFamily="2" charset="-122"/>
              </a:rPr>
              <a:pPr defTabSz="488361"/>
              <a:t>56</a:t>
            </a:fld>
            <a:endParaRPr lang="en-US" dirty="0">
              <a:solidFill>
                <a:srgbClr val="000000"/>
              </a:solidFill>
              <a:ea typeface="黑体" pitchFamily="2" charset="-122"/>
            </a:endParaRPr>
          </a:p>
        </p:txBody>
      </p:sp>
      <p:sp>
        <p:nvSpPr>
          <p:cNvPr id="89091" name="Rectangle 7"/>
          <p:cNvSpPr txBox="1">
            <a:spLocks noGrp="1" noChangeArrowheads="1"/>
          </p:cNvSpPr>
          <p:nvPr/>
        </p:nvSpPr>
        <p:spPr bwMode="auto">
          <a:xfrm>
            <a:off x="4019935" y="9720083"/>
            <a:ext cx="3077760" cy="512781"/>
          </a:xfrm>
          <a:prstGeom prst="rect">
            <a:avLst/>
          </a:prstGeom>
          <a:noFill/>
          <a:ln w="9525">
            <a:noFill/>
            <a:miter lim="800000"/>
            <a:headEnd/>
            <a:tailEnd/>
          </a:ln>
        </p:spPr>
        <p:txBody>
          <a:bodyPr lIns="99686" tIns="49844" rIns="99686" bIns="49844" anchor="b"/>
          <a:lstStyle/>
          <a:p>
            <a:pPr algn="r" defTabSz="993676"/>
            <a:fld id="{C429BEA3-D77A-49CF-8278-6DF9CE8680C8}" type="slidenum">
              <a:rPr lang="en-US" sz="1300">
                <a:solidFill>
                  <a:srgbClr val="000000"/>
                </a:solidFill>
                <a:latin typeface="Calibri"/>
                <a:ea typeface="黑体" pitchFamily="2" charset="-122"/>
              </a:rPr>
              <a:pPr algn="r" defTabSz="993676"/>
              <a:t>56</a:t>
            </a:fld>
            <a:endParaRPr lang="en-US" sz="1300" dirty="0">
              <a:solidFill>
                <a:srgbClr val="000000"/>
              </a:solidFill>
              <a:latin typeface="Calibri" pitchFamily="34" charset="0"/>
              <a:ea typeface="黑体" pitchFamily="2" charset="-122"/>
            </a:endParaRPr>
          </a:p>
        </p:txBody>
      </p:sp>
      <p:sp>
        <p:nvSpPr>
          <p:cNvPr id="89092" name="Rectangle 2"/>
          <p:cNvSpPr>
            <a:spLocks noGrp="1" noRot="1" noChangeAspect="1" noChangeArrowheads="1" noTextEdit="1"/>
          </p:cNvSpPr>
          <p:nvPr>
            <p:ph type="sldImg"/>
          </p:nvPr>
        </p:nvSpPr>
        <p:spPr bwMode="auto">
          <a:xfrm>
            <a:off x="993775" y="769938"/>
            <a:ext cx="5113338" cy="3835400"/>
          </a:xfrm>
          <a:noFill/>
          <a:ln>
            <a:solidFill>
              <a:srgbClr val="000000"/>
            </a:solidFill>
            <a:miter lim="800000"/>
            <a:headEnd/>
            <a:tailEnd/>
          </a:ln>
        </p:spPr>
      </p:sp>
      <p:sp>
        <p:nvSpPr>
          <p:cNvPr id="89093" name="Rectangle 3"/>
          <p:cNvSpPr>
            <a:spLocks noGrp="1" noChangeArrowheads="1"/>
          </p:cNvSpPr>
          <p:nvPr>
            <p:ph type="body" idx="1"/>
          </p:nvPr>
        </p:nvSpPr>
        <p:spPr bwMode="auto">
          <a:xfrm>
            <a:off x="710254" y="4861794"/>
            <a:ext cx="5678796" cy="4604527"/>
          </a:xfrm>
          <a:noFill/>
        </p:spPr>
        <p:txBody>
          <a:bodyPr wrap="square" lIns="97802" tIns="48901" rIns="97802" bIns="48901" numCol="1" anchor="t" anchorCtr="0" compatLnSpc="1">
            <a:prstTxWarp prst="textNoShape">
              <a:avLst/>
            </a:prstTxWarp>
          </a:bodyPr>
          <a:lstStyle/>
          <a:p>
            <a:pPr defTabSz="980054">
              <a:spcBef>
                <a:spcPct val="0"/>
              </a:spcBef>
            </a:pPr>
            <a:r>
              <a:rPr lang="en-US" altLang="zh-CN" sz="1300" smtClean="0">
                <a:latin typeface="Calibri"/>
                <a:ea typeface="黑体" pitchFamily="2" charset="-122"/>
              </a:rPr>
              <a:t>Nexus 1000V </a:t>
            </a:r>
            <a:r>
              <a:rPr lang="zh-CN" altLang="en-US" sz="1300" smtClean="0">
                <a:latin typeface="Calibri"/>
                <a:ea typeface="黑体" pitchFamily="2" charset="-122"/>
              </a:rPr>
              <a:t>虚拟交换机将网络技术应用于虚拟机。</a:t>
            </a:r>
            <a:r>
              <a:rPr lang="en-US" altLang="zh-CN" sz="1300" smtClean="0">
                <a:latin typeface="Calibri"/>
                <a:ea typeface="黑体" pitchFamily="2" charset="-122"/>
              </a:rPr>
              <a:t>Nexus 1000V </a:t>
            </a:r>
            <a:r>
              <a:rPr lang="zh-CN" altLang="en-US" sz="1300" smtClean="0">
                <a:latin typeface="Calibri"/>
                <a:ea typeface="黑体" pitchFamily="2" charset="-122"/>
              </a:rPr>
              <a:t>在应用服务器中的虚拟机监控程序内运行，是由网络管理员（而不是由服务器管理器）负责管理。这是基于 </a:t>
            </a:r>
            <a:r>
              <a:rPr lang="en-US" altLang="zh-CN" sz="1300" smtClean="0">
                <a:latin typeface="Calibri"/>
                <a:ea typeface="黑体" pitchFamily="2" charset="-122"/>
              </a:rPr>
              <a:t>NX-OS </a:t>
            </a:r>
            <a:r>
              <a:rPr lang="zh-CN" altLang="en-US" sz="1300" smtClean="0">
                <a:latin typeface="Calibri"/>
                <a:ea typeface="黑体" pitchFamily="2" charset="-122"/>
              </a:rPr>
              <a:t>的交换机，其功能和管理与物理 </a:t>
            </a:r>
            <a:r>
              <a:rPr lang="en-US" altLang="zh-CN" sz="1300" smtClean="0">
                <a:latin typeface="Calibri"/>
                <a:ea typeface="黑体" pitchFamily="2" charset="-122"/>
              </a:rPr>
              <a:t>Nexus </a:t>
            </a:r>
            <a:r>
              <a:rPr lang="zh-CN" altLang="en-US" sz="1300" smtClean="0">
                <a:latin typeface="Calibri"/>
                <a:ea typeface="黑体" pitchFamily="2" charset="-122"/>
              </a:rPr>
              <a:t>交换机一致。它实现了一个真实的控制或管理面板（虚拟监控模块 </a:t>
            </a:r>
            <a:r>
              <a:rPr lang="en-US" altLang="zh-CN" sz="1300" smtClean="0">
                <a:latin typeface="Calibri"/>
                <a:ea typeface="黑体" pitchFamily="2" charset="-122"/>
              </a:rPr>
              <a:t>(VSM)</a:t>
            </a:r>
            <a:r>
              <a:rPr lang="zh-CN" altLang="en-US" sz="1300" smtClean="0">
                <a:latin typeface="Calibri"/>
                <a:ea typeface="黑体" pitchFamily="2" charset="-122"/>
              </a:rPr>
              <a:t>）的功能，可以在单独虚拟机或专用 </a:t>
            </a:r>
            <a:r>
              <a:rPr lang="en-US" altLang="zh-CN" sz="1300" smtClean="0">
                <a:latin typeface="Calibri"/>
                <a:ea typeface="黑体" pitchFamily="2" charset="-122"/>
              </a:rPr>
              <a:t>Nexus 1010 </a:t>
            </a:r>
            <a:r>
              <a:rPr lang="zh-CN" altLang="en-US" sz="1300" smtClean="0">
                <a:latin typeface="Calibri"/>
                <a:ea typeface="黑体" pitchFamily="2" charset="-122"/>
              </a:rPr>
              <a:t>服务设备中运行以对应用服务器进行减负。与其他虚拟交换机不同，</a:t>
            </a:r>
            <a:r>
              <a:rPr lang="en-US" altLang="zh-CN" sz="1300" smtClean="0">
                <a:latin typeface="Calibri"/>
                <a:ea typeface="黑体" pitchFamily="2" charset="-122"/>
              </a:rPr>
              <a:t>VSM </a:t>
            </a:r>
            <a:r>
              <a:rPr lang="zh-CN" altLang="en-US" sz="1300" smtClean="0">
                <a:latin typeface="Calibri"/>
                <a:ea typeface="黑体" pitchFamily="2" charset="-122"/>
              </a:rPr>
              <a:t>提供功能丰富的交换机功能和网络策略实施及扩展能力。</a:t>
            </a:r>
          </a:p>
          <a:p>
            <a:pPr defTabSz="980054">
              <a:spcBef>
                <a:spcPct val="0"/>
              </a:spcBef>
            </a:pPr>
            <a:endParaRPr lang="zh-CN" altLang="en-US" sz="1300" smtClean="0">
              <a:ea typeface="黑体" pitchFamily="2" charset="-122"/>
            </a:endParaRPr>
          </a:p>
          <a:p>
            <a:pPr defTabSz="980054">
              <a:spcBef>
                <a:spcPct val="0"/>
              </a:spcBef>
            </a:pPr>
            <a:r>
              <a:rPr lang="zh-CN" altLang="en-US" sz="1300" smtClean="0">
                <a:latin typeface="Calibri"/>
                <a:ea typeface="黑体" pitchFamily="2" charset="-122"/>
              </a:rPr>
              <a:t>网络策略通过端口简档定义而来，这些简档是集中定义的，并根据所需策略应用于虚拟机。但是虚拟机由于负载均衡、维护、恢复等而需要移动。在虚拟机移动时，端口简档会随其一起移动到新位置，以实现无缝迁移。虚拟机策略移动性得以维持，连接状态可在迁移中维持，可通过清晰地描述职责分离为虚拟化管理员和网络管理员提供运营效率。</a:t>
            </a:r>
            <a:endParaRPr lang="zh-CN" altLang="en-US" sz="1300" smtClean="0">
              <a:ea typeface="黑体" pitchFamily="2" charset="-122"/>
            </a:endParaRPr>
          </a:p>
          <a:p>
            <a:pPr defTabSz="980054">
              <a:spcBef>
                <a:spcPct val="0"/>
              </a:spcBef>
            </a:pPr>
            <a:endParaRPr lang="zh-CN" altLang="en-US" sz="1300" smtClean="0">
              <a:ea typeface="黑体" pitchFamily="2" charset="-122"/>
            </a:endParaRPr>
          </a:p>
          <a:p>
            <a:pPr defTabSz="980054">
              <a:spcBef>
                <a:spcPct val="0"/>
              </a:spcBef>
            </a:pPr>
            <a:endParaRPr lang="zh-CN" altLang="en-US">
              <a:ea typeface="黑体" pitchFamily="2" charset="-122"/>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1"/>
          <p:cNvSpPr>
            <a:spLocks noGrp="1" noChangeArrowheads="1"/>
          </p:cNvSpPr>
          <p:nvPr>
            <p:ph type="sldNum" sz="quarter" idx="5"/>
          </p:nvPr>
        </p:nvSpPr>
        <p:spPr bwMode="auto">
          <a:xfrm>
            <a:off x="6590367" y="9837341"/>
            <a:ext cx="402637" cy="306268"/>
          </a:xfrm>
          <a:noFill/>
          <a:ln>
            <a:miter lim="800000"/>
            <a:headEnd/>
            <a:tailEnd/>
          </a:ln>
        </p:spPr>
        <p:txBody>
          <a:bodyPr/>
          <a:lstStyle/>
          <a:p>
            <a:pPr defTabSz="488361"/>
            <a:fld id="{459F2DA9-D71E-4206-8BF2-2B2385AF6391}" type="slidenum">
              <a:rPr lang="en-US">
                <a:solidFill>
                  <a:srgbClr val="000000"/>
                </a:solidFill>
                <a:latin typeface="Calibri"/>
                <a:ea typeface="黑体" pitchFamily="2" charset="-122"/>
              </a:rPr>
              <a:pPr defTabSz="488361"/>
              <a:t>57</a:t>
            </a:fld>
            <a:endParaRPr lang="en-US" dirty="0">
              <a:solidFill>
                <a:srgbClr val="000000"/>
              </a:solidFill>
              <a:latin typeface="Calibri"/>
              <a:ea typeface="黑体" pitchFamily="2" charset="-122"/>
            </a:endParaRPr>
          </a:p>
        </p:txBody>
      </p:sp>
      <p:sp>
        <p:nvSpPr>
          <p:cNvPr id="89091" name="Rectangle 7"/>
          <p:cNvSpPr txBox="1">
            <a:spLocks noGrp="1" noChangeArrowheads="1"/>
          </p:cNvSpPr>
          <p:nvPr/>
        </p:nvSpPr>
        <p:spPr bwMode="auto">
          <a:xfrm>
            <a:off x="4019935" y="9720083"/>
            <a:ext cx="3077760" cy="512781"/>
          </a:xfrm>
          <a:prstGeom prst="rect">
            <a:avLst/>
          </a:prstGeom>
          <a:noFill/>
          <a:ln w="9525">
            <a:noFill/>
            <a:miter lim="800000"/>
            <a:headEnd/>
            <a:tailEnd/>
          </a:ln>
        </p:spPr>
        <p:txBody>
          <a:bodyPr lIns="99686" tIns="49844" rIns="99686" bIns="49844" anchor="b"/>
          <a:lstStyle/>
          <a:p>
            <a:pPr algn="r" defTabSz="993676"/>
            <a:fld id="{C429BEA3-D77A-49CF-8278-6DF9CE8680C8}" type="slidenum">
              <a:rPr lang="en-US" sz="1300">
                <a:solidFill>
                  <a:srgbClr val="000000"/>
                </a:solidFill>
                <a:latin typeface="Calibri"/>
                <a:ea typeface="黑体" pitchFamily="2" charset="-122"/>
              </a:rPr>
              <a:pPr algn="r" defTabSz="993676"/>
              <a:t>57</a:t>
            </a:fld>
            <a:endParaRPr lang="en-US" sz="1300" dirty="0">
              <a:solidFill>
                <a:srgbClr val="000000"/>
              </a:solidFill>
              <a:latin typeface="Calibri" pitchFamily="34" charset="0"/>
              <a:ea typeface="黑体" pitchFamily="2" charset="-122"/>
            </a:endParaRPr>
          </a:p>
        </p:txBody>
      </p:sp>
      <p:sp>
        <p:nvSpPr>
          <p:cNvPr id="89092" name="Rectangle 2"/>
          <p:cNvSpPr>
            <a:spLocks noGrp="1" noRot="1" noChangeAspect="1" noChangeArrowheads="1" noTextEdit="1"/>
          </p:cNvSpPr>
          <p:nvPr>
            <p:ph type="sldImg"/>
          </p:nvPr>
        </p:nvSpPr>
        <p:spPr bwMode="auto">
          <a:xfrm>
            <a:off x="993775" y="769938"/>
            <a:ext cx="5113338" cy="3835400"/>
          </a:xfrm>
          <a:noFill/>
          <a:ln>
            <a:solidFill>
              <a:srgbClr val="000000"/>
            </a:solidFill>
            <a:miter lim="800000"/>
            <a:headEnd/>
            <a:tailEnd/>
          </a:ln>
        </p:spPr>
      </p:sp>
      <p:sp>
        <p:nvSpPr>
          <p:cNvPr id="89093" name="Rectangle 3"/>
          <p:cNvSpPr>
            <a:spLocks noGrp="1" noChangeArrowheads="1"/>
          </p:cNvSpPr>
          <p:nvPr>
            <p:ph type="body" idx="1"/>
          </p:nvPr>
        </p:nvSpPr>
        <p:spPr bwMode="auto">
          <a:xfrm>
            <a:off x="710254" y="4861794"/>
            <a:ext cx="5450361" cy="4604527"/>
          </a:xfrm>
          <a:noFill/>
        </p:spPr>
        <p:txBody>
          <a:bodyPr wrap="square" lIns="97802" tIns="48901" rIns="97802" bIns="48901" numCol="1" anchor="t" anchorCtr="0" compatLnSpc="1">
            <a:prstTxWarp prst="textNoShape">
              <a:avLst/>
            </a:prstTxWarp>
          </a:bodyPr>
          <a:lstStyle/>
          <a:p>
            <a:pPr defTabSz="980054">
              <a:spcBef>
                <a:spcPct val="0"/>
              </a:spcBef>
            </a:pPr>
            <a:r>
              <a:rPr lang="zh-CN" altLang="en-US" sz="1300" smtClean="0">
                <a:latin typeface="Calibri"/>
                <a:ea typeface="黑体" pitchFamily="2" charset="-122"/>
              </a:rPr>
              <a:t>当前的现代多租户、多应用虚拟化数据中心需要通过共享物理基础实施（服务器和网络）对应用和网络流量进行逻辑隔离。传统上这是通过虚拟 </a:t>
            </a:r>
            <a:r>
              <a:rPr lang="en-US" altLang="zh-CN" sz="1300" smtClean="0">
                <a:latin typeface="Calibri"/>
                <a:ea typeface="黑体" pitchFamily="2" charset="-122"/>
              </a:rPr>
              <a:t>LAN (VLAN) </a:t>
            </a:r>
            <a:r>
              <a:rPr lang="zh-CN" altLang="en-US" sz="1300" smtClean="0">
                <a:latin typeface="Calibri"/>
                <a:ea typeface="黑体" pitchFamily="2" charset="-122"/>
              </a:rPr>
              <a:t>来完成的，但是随着数据中心整合的增长，以及云计算增加了相同网络上的应用和租户数，</a:t>
            </a:r>
            <a:r>
              <a:rPr lang="en-US" altLang="zh-CN" sz="1300" smtClean="0">
                <a:latin typeface="Calibri"/>
                <a:ea typeface="黑体" pitchFamily="2" charset="-122"/>
              </a:rPr>
              <a:t>VLAN </a:t>
            </a:r>
            <a:r>
              <a:rPr lang="zh-CN" altLang="en-US" sz="1300" smtClean="0">
                <a:latin typeface="Calibri"/>
                <a:ea typeface="黑体" pitchFamily="2" charset="-122"/>
              </a:rPr>
              <a:t>已证明在扩展能力方面有其局限性。</a:t>
            </a:r>
            <a:r>
              <a:rPr lang="en-US" altLang="zh-CN" sz="1300" smtClean="0">
                <a:latin typeface="Calibri"/>
                <a:ea typeface="黑体" pitchFamily="2" charset="-122"/>
              </a:rPr>
              <a:t>VLAN </a:t>
            </a:r>
            <a:r>
              <a:rPr lang="zh-CN" altLang="en-US" sz="1300" smtClean="0">
                <a:latin typeface="Calibri"/>
                <a:ea typeface="黑体" pitchFamily="2" charset="-122"/>
              </a:rPr>
              <a:t>地址具有一个 </a:t>
            </a:r>
            <a:r>
              <a:rPr lang="en-US" altLang="zh-CN" sz="1300" smtClean="0">
                <a:latin typeface="Calibri"/>
                <a:ea typeface="黑体" pitchFamily="2" charset="-122"/>
              </a:rPr>
              <a:t>12 </a:t>
            </a:r>
            <a:r>
              <a:rPr lang="zh-CN" altLang="en-US" sz="1300" smtClean="0">
                <a:latin typeface="Calibri"/>
                <a:ea typeface="黑体" pitchFamily="2" charset="-122"/>
              </a:rPr>
              <a:t>位 </a:t>
            </a:r>
            <a:r>
              <a:rPr lang="en-US" altLang="zh-CN" sz="1300" smtClean="0">
                <a:latin typeface="Calibri"/>
                <a:ea typeface="黑体" pitchFamily="2" charset="-122"/>
              </a:rPr>
              <a:t>VLAN </a:t>
            </a:r>
            <a:r>
              <a:rPr lang="zh-CN" altLang="en-US" sz="1300" smtClean="0">
                <a:latin typeface="Calibri"/>
                <a:ea typeface="黑体" pitchFamily="2" charset="-122"/>
              </a:rPr>
              <a:t>标记，用于共享 </a:t>
            </a:r>
            <a:r>
              <a:rPr lang="en-US" altLang="zh-CN" sz="1300" smtClean="0">
                <a:latin typeface="Calibri"/>
                <a:ea typeface="黑体" pitchFamily="2" charset="-122"/>
              </a:rPr>
              <a:t>L2 </a:t>
            </a:r>
            <a:r>
              <a:rPr lang="zh-CN" altLang="en-US" sz="1300" smtClean="0">
                <a:latin typeface="Calibri"/>
                <a:ea typeface="黑体" pitchFamily="2" charset="-122"/>
              </a:rPr>
              <a:t>网络上总共 </a:t>
            </a:r>
            <a:r>
              <a:rPr lang="en-US" altLang="zh-CN" sz="1300" smtClean="0">
                <a:latin typeface="Calibri"/>
                <a:ea typeface="黑体" pitchFamily="2" charset="-122"/>
              </a:rPr>
              <a:t>4096 </a:t>
            </a:r>
            <a:r>
              <a:rPr lang="zh-CN" altLang="en-US" sz="1300" smtClean="0">
                <a:latin typeface="Calibri"/>
                <a:ea typeface="黑体" pitchFamily="2" charset="-122"/>
              </a:rPr>
              <a:t>个 </a:t>
            </a:r>
            <a:r>
              <a:rPr lang="en-US" altLang="zh-CN" sz="1300" smtClean="0">
                <a:latin typeface="Calibri"/>
                <a:ea typeface="黑体" pitchFamily="2" charset="-122"/>
              </a:rPr>
              <a:t>VLAN</a:t>
            </a:r>
            <a:r>
              <a:rPr lang="zh-CN" altLang="en-US" sz="1300" smtClean="0">
                <a:latin typeface="Calibri"/>
                <a:ea typeface="黑体" pitchFamily="2" charset="-122"/>
              </a:rPr>
              <a:t>。这不够使用，因此思科和一些其他供应商（</a:t>
            </a:r>
            <a:r>
              <a:rPr lang="en-US" altLang="zh-CN" sz="1300" smtClean="0">
                <a:latin typeface="Calibri"/>
                <a:ea typeface="黑体" pitchFamily="2" charset="-122"/>
              </a:rPr>
              <a:t>VMware</a:t>
            </a:r>
            <a:r>
              <a:rPr lang="zh-CN" altLang="en-US" sz="1300" smtClean="0">
                <a:latin typeface="Calibri"/>
                <a:ea typeface="黑体" pitchFamily="2" charset="-122"/>
              </a:rPr>
              <a:t>、</a:t>
            </a:r>
            <a:r>
              <a:rPr lang="en-US" altLang="zh-CN" sz="1300" smtClean="0">
                <a:latin typeface="Calibri"/>
                <a:ea typeface="黑体" pitchFamily="2" charset="-122"/>
              </a:rPr>
              <a:t>RedHat </a:t>
            </a:r>
            <a:r>
              <a:rPr lang="zh-CN" altLang="en-US" sz="1300" smtClean="0">
                <a:latin typeface="Calibri"/>
                <a:ea typeface="黑体" pitchFamily="2" charset="-122"/>
              </a:rPr>
              <a:t>等）创造了 </a:t>
            </a:r>
            <a:r>
              <a:rPr lang="en-US" altLang="zh-CN" sz="1300" smtClean="0">
                <a:latin typeface="Calibri"/>
                <a:ea typeface="黑体" pitchFamily="2" charset="-122"/>
              </a:rPr>
              <a:t>VXLAN </a:t>
            </a:r>
            <a:r>
              <a:rPr lang="zh-CN" altLang="en-US" sz="1300" smtClean="0">
                <a:latin typeface="Calibri"/>
                <a:ea typeface="黑体" pitchFamily="2" charset="-122"/>
              </a:rPr>
              <a:t>规范，此规范允许使用 </a:t>
            </a:r>
            <a:r>
              <a:rPr lang="en-US" altLang="zh-CN" sz="1300" smtClean="0">
                <a:latin typeface="Calibri"/>
                <a:ea typeface="黑体" pitchFamily="2" charset="-122"/>
              </a:rPr>
              <a:t>24 </a:t>
            </a:r>
            <a:r>
              <a:rPr lang="zh-CN" altLang="en-US" sz="1300" smtClean="0">
                <a:latin typeface="Calibri"/>
                <a:ea typeface="黑体" pitchFamily="2" charset="-122"/>
              </a:rPr>
              <a:t>位 </a:t>
            </a:r>
            <a:r>
              <a:rPr lang="en-US" altLang="zh-CN" sz="1300" smtClean="0">
                <a:latin typeface="Calibri"/>
                <a:ea typeface="黑体" pitchFamily="2" charset="-122"/>
              </a:rPr>
              <a:t>VXLAN </a:t>
            </a:r>
            <a:r>
              <a:rPr lang="zh-CN" altLang="en-US" sz="1300" smtClean="0">
                <a:latin typeface="Calibri"/>
                <a:ea typeface="黑体" pitchFamily="2" charset="-122"/>
              </a:rPr>
              <a:t>标记或 </a:t>
            </a:r>
            <a:r>
              <a:rPr lang="en-US" altLang="zh-CN" sz="1300" smtClean="0">
                <a:latin typeface="Calibri"/>
                <a:ea typeface="黑体" pitchFamily="2" charset="-122"/>
              </a:rPr>
              <a:t>1,600 </a:t>
            </a:r>
            <a:r>
              <a:rPr lang="zh-CN" altLang="en-US" sz="1300" smtClean="0">
                <a:latin typeface="Calibri"/>
                <a:ea typeface="黑体" pitchFamily="2" charset="-122"/>
              </a:rPr>
              <a:t>万个逻辑分段（其中每个都可以有自己的子 </a:t>
            </a:r>
            <a:r>
              <a:rPr lang="en-US" altLang="zh-CN" sz="1300" smtClean="0">
                <a:latin typeface="Calibri"/>
                <a:ea typeface="黑体" pitchFamily="2" charset="-122"/>
              </a:rPr>
              <a:t>VLAN</a:t>
            </a:r>
            <a:r>
              <a:rPr lang="zh-CN" altLang="en-US" sz="1300" smtClean="0">
                <a:latin typeface="Calibri"/>
                <a:ea typeface="黑体" pitchFamily="2" charset="-122"/>
              </a:rPr>
              <a:t>）。</a:t>
            </a:r>
            <a:r>
              <a:rPr lang="en-US" altLang="zh-CN" sz="1300" smtClean="0">
                <a:latin typeface="Calibri"/>
                <a:ea typeface="黑体" pitchFamily="2" charset="-122"/>
              </a:rPr>
              <a:t>VXLAN </a:t>
            </a:r>
            <a:r>
              <a:rPr lang="zh-CN" altLang="en-US" sz="1300" smtClean="0">
                <a:latin typeface="Calibri"/>
                <a:ea typeface="黑体" pitchFamily="2" charset="-122"/>
              </a:rPr>
              <a:t>还可以跨越 </a:t>
            </a:r>
            <a:r>
              <a:rPr lang="en-US" altLang="zh-CN" sz="1300" smtClean="0">
                <a:latin typeface="Calibri"/>
                <a:ea typeface="黑体" pitchFamily="2" charset="-122"/>
              </a:rPr>
              <a:t>L3 </a:t>
            </a:r>
            <a:r>
              <a:rPr lang="zh-CN" altLang="en-US" sz="1300" smtClean="0">
                <a:latin typeface="Calibri"/>
                <a:ea typeface="黑体" pitchFamily="2" charset="-122"/>
              </a:rPr>
              <a:t>边界，从而适用于支持在路由网络上进行应用迁移或访问服务节点。当您认为每个多层应用可能需要一些 </a:t>
            </a:r>
            <a:r>
              <a:rPr lang="en-US" altLang="zh-CN" sz="1300" smtClean="0">
                <a:latin typeface="Calibri"/>
                <a:ea typeface="黑体" pitchFamily="2" charset="-122"/>
              </a:rPr>
              <a:t>VLAN</a:t>
            </a:r>
            <a:r>
              <a:rPr lang="zh-CN" altLang="en-US" sz="1300" smtClean="0">
                <a:latin typeface="Calibri"/>
                <a:ea typeface="黑体" pitchFamily="2" charset="-122"/>
              </a:rPr>
              <a:t>（如在应用服务器与数据库服务器之间或是客户端与应用服务器之间），随后让每个租户运行一些应用，因而可能具有许多租户时，可以看到我们有限的 </a:t>
            </a:r>
            <a:r>
              <a:rPr lang="en-US" altLang="zh-CN" sz="1300" smtClean="0">
                <a:latin typeface="Calibri"/>
                <a:ea typeface="黑体" pitchFamily="2" charset="-122"/>
              </a:rPr>
              <a:t>4096 </a:t>
            </a:r>
            <a:r>
              <a:rPr lang="zh-CN" altLang="en-US" sz="1300" smtClean="0">
                <a:latin typeface="Calibri"/>
                <a:ea typeface="黑体" pitchFamily="2" charset="-122"/>
              </a:rPr>
              <a:t>个 </a:t>
            </a:r>
            <a:r>
              <a:rPr lang="en-US" altLang="zh-CN" sz="1300" smtClean="0">
                <a:latin typeface="Calibri"/>
                <a:ea typeface="黑体" pitchFamily="2" charset="-122"/>
              </a:rPr>
              <a:t>VLAN </a:t>
            </a:r>
            <a:r>
              <a:rPr lang="zh-CN" altLang="en-US" sz="1300" smtClean="0">
                <a:latin typeface="Calibri"/>
                <a:ea typeface="黑体" pitchFamily="2" charset="-122"/>
              </a:rPr>
              <a:t>标记在何处会很快成为阻碍。</a:t>
            </a:r>
          </a:p>
          <a:p>
            <a:pPr defTabSz="980054">
              <a:spcBef>
                <a:spcPct val="0"/>
              </a:spcBef>
            </a:pPr>
            <a:endParaRPr lang="zh-CN" altLang="en-US" sz="1300" smtClean="0">
              <a:ea typeface="黑体" pitchFamily="2" charset="-122"/>
            </a:endParaRPr>
          </a:p>
          <a:p>
            <a:pPr defTabSz="980054">
              <a:spcBef>
                <a:spcPct val="0"/>
              </a:spcBef>
            </a:pPr>
            <a:r>
              <a:rPr lang="zh-CN" altLang="en-US" sz="1300" smtClean="0">
                <a:latin typeface="Calibri"/>
                <a:ea typeface="黑体" pitchFamily="2" charset="-122"/>
              </a:rPr>
              <a:t>企业或机构还需要找到一种能将其物理 </a:t>
            </a:r>
            <a:r>
              <a:rPr lang="en-US" altLang="zh-CN" sz="1300" smtClean="0">
                <a:latin typeface="Calibri"/>
                <a:ea typeface="黑体" pitchFamily="2" charset="-122"/>
              </a:rPr>
              <a:t>VLAN </a:t>
            </a:r>
            <a:r>
              <a:rPr lang="zh-CN" altLang="en-US" sz="1300" smtClean="0">
                <a:latin typeface="Calibri"/>
                <a:ea typeface="黑体" pitchFamily="2" charset="-122"/>
              </a:rPr>
              <a:t>网络与数据中心环境集成的方法，因此思科正在开发 </a:t>
            </a:r>
            <a:r>
              <a:rPr lang="en-US" altLang="zh-CN" sz="1300" smtClean="0">
                <a:latin typeface="Calibri"/>
                <a:ea typeface="黑体" pitchFamily="2" charset="-122"/>
              </a:rPr>
              <a:t>VLAN-VXLAN </a:t>
            </a:r>
            <a:r>
              <a:rPr lang="zh-CN" altLang="en-US" sz="1300" smtClean="0">
                <a:latin typeface="Calibri"/>
                <a:ea typeface="黑体" pitchFamily="2" charset="-122"/>
              </a:rPr>
              <a:t>网关，以便 </a:t>
            </a:r>
            <a:r>
              <a:rPr lang="en-US" altLang="zh-CN" sz="1300" smtClean="0">
                <a:latin typeface="Calibri"/>
                <a:ea typeface="黑体" pitchFamily="2" charset="-122"/>
              </a:rPr>
              <a:t>VLAN </a:t>
            </a:r>
            <a:r>
              <a:rPr lang="zh-CN" altLang="en-US" sz="1300" smtClean="0">
                <a:latin typeface="Calibri"/>
                <a:ea typeface="黑体" pitchFamily="2" charset="-122"/>
              </a:rPr>
              <a:t>网络可以将其标记转换为在较大 </a:t>
            </a:r>
            <a:r>
              <a:rPr lang="en-US" altLang="zh-CN" sz="1300" smtClean="0">
                <a:latin typeface="Calibri"/>
                <a:ea typeface="黑体" pitchFamily="2" charset="-122"/>
              </a:rPr>
              <a:t>WAN </a:t>
            </a:r>
            <a:r>
              <a:rPr lang="zh-CN" altLang="en-US" sz="1300" smtClean="0">
                <a:latin typeface="Calibri"/>
                <a:ea typeface="黑体" pitchFamily="2" charset="-122"/>
              </a:rPr>
              <a:t>网络上无法理解的较大 </a:t>
            </a:r>
            <a:r>
              <a:rPr lang="en-US" altLang="zh-CN" sz="1300" smtClean="0">
                <a:latin typeface="Calibri"/>
                <a:ea typeface="黑体" pitchFamily="2" charset="-122"/>
              </a:rPr>
              <a:t>VXLAN </a:t>
            </a:r>
            <a:r>
              <a:rPr lang="zh-CN" altLang="en-US" sz="1300" smtClean="0">
                <a:latin typeface="Calibri"/>
                <a:ea typeface="黑体" pitchFamily="2" charset="-122"/>
              </a:rPr>
              <a:t>格式，并可执行相反操作。这会跨物理和虚拟网络环境提供更高一致性。</a:t>
            </a:r>
            <a:endParaRPr lang="zh-CN" altLang="en-US" sz="1300" smtClean="0">
              <a:ea typeface="黑体" pitchFamily="2" charset="-122"/>
            </a:endParaRPr>
          </a:p>
          <a:p>
            <a:pPr defTabSz="980054">
              <a:spcBef>
                <a:spcPct val="0"/>
              </a:spcBef>
            </a:pPr>
            <a:endParaRPr lang="zh-CN" altLang="en-US" sz="1300" smtClean="0">
              <a:ea typeface="黑体" pitchFamily="2" charset="-122"/>
            </a:endParaRPr>
          </a:p>
          <a:p>
            <a:pPr defTabSz="980054">
              <a:spcBef>
                <a:spcPct val="0"/>
              </a:spcBef>
            </a:pPr>
            <a:endParaRPr lang="zh-CN" altLang="en-US">
              <a:ea typeface="黑体" pitchFamily="2" charset="-122"/>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1"/>
          <p:cNvSpPr>
            <a:spLocks noGrp="1" noChangeArrowheads="1"/>
          </p:cNvSpPr>
          <p:nvPr>
            <p:ph type="sldNum" sz="quarter" idx="5"/>
          </p:nvPr>
        </p:nvSpPr>
        <p:spPr bwMode="auto">
          <a:xfrm>
            <a:off x="6590367" y="9837341"/>
            <a:ext cx="402637" cy="306268"/>
          </a:xfrm>
          <a:noFill/>
          <a:ln>
            <a:miter lim="800000"/>
            <a:headEnd/>
            <a:tailEnd/>
          </a:ln>
        </p:spPr>
        <p:txBody>
          <a:bodyPr/>
          <a:lstStyle/>
          <a:p>
            <a:pPr defTabSz="488361"/>
            <a:fld id="{459F2DA9-D71E-4206-8BF2-2B2385AF6391}" type="slidenum">
              <a:rPr lang="en-US">
                <a:solidFill>
                  <a:srgbClr val="000000"/>
                </a:solidFill>
                <a:latin typeface="Calibri"/>
                <a:ea typeface="黑体" pitchFamily="2" charset="-122"/>
              </a:rPr>
              <a:pPr defTabSz="488361"/>
              <a:t>58</a:t>
            </a:fld>
            <a:endParaRPr lang="en-US" dirty="0">
              <a:solidFill>
                <a:srgbClr val="000000"/>
              </a:solidFill>
              <a:latin typeface="Calibri"/>
              <a:ea typeface="黑体" pitchFamily="2" charset="-122"/>
            </a:endParaRPr>
          </a:p>
        </p:txBody>
      </p:sp>
      <p:sp>
        <p:nvSpPr>
          <p:cNvPr id="89091" name="Rectangle 7"/>
          <p:cNvSpPr txBox="1">
            <a:spLocks noGrp="1" noChangeArrowheads="1"/>
          </p:cNvSpPr>
          <p:nvPr/>
        </p:nvSpPr>
        <p:spPr bwMode="auto">
          <a:xfrm>
            <a:off x="4019935" y="9720083"/>
            <a:ext cx="3077760" cy="512781"/>
          </a:xfrm>
          <a:prstGeom prst="rect">
            <a:avLst/>
          </a:prstGeom>
          <a:noFill/>
          <a:ln w="9525">
            <a:noFill/>
            <a:miter lim="800000"/>
            <a:headEnd/>
            <a:tailEnd/>
          </a:ln>
        </p:spPr>
        <p:txBody>
          <a:bodyPr lIns="99686" tIns="49844" rIns="99686" bIns="49844" anchor="b"/>
          <a:lstStyle/>
          <a:p>
            <a:pPr algn="r" defTabSz="993676"/>
            <a:fld id="{C429BEA3-D77A-49CF-8278-6DF9CE8680C8}" type="slidenum">
              <a:rPr lang="en-US" sz="1300">
                <a:solidFill>
                  <a:srgbClr val="000000"/>
                </a:solidFill>
                <a:latin typeface="Calibri"/>
                <a:ea typeface="黑体" pitchFamily="2" charset="-122"/>
              </a:rPr>
              <a:pPr algn="r" defTabSz="993676"/>
              <a:t>58</a:t>
            </a:fld>
            <a:endParaRPr lang="en-US" sz="1300" dirty="0">
              <a:solidFill>
                <a:srgbClr val="000000"/>
              </a:solidFill>
              <a:latin typeface="Calibri" pitchFamily="34" charset="0"/>
              <a:ea typeface="黑体" pitchFamily="2" charset="-122"/>
            </a:endParaRPr>
          </a:p>
        </p:txBody>
      </p:sp>
      <p:sp>
        <p:nvSpPr>
          <p:cNvPr id="89092" name="Rectangle 2"/>
          <p:cNvSpPr>
            <a:spLocks noGrp="1" noRot="1" noChangeAspect="1" noChangeArrowheads="1" noTextEdit="1"/>
          </p:cNvSpPr>
          <p:nvPr>
            <p:ph type="sldImg"/>
          </p:nvPr>
        </p:nvSpPr>
        <p:spPr bwMode="auto">
          <a:xfrm>
            <a:off x="993775" y="769938"/>
            <a:ext cx="5113338" cy="3835400"/>
          </a:xfrm>
          <a:noFill/>
          <a:ln>
            <a:solidFill>
              <a:srgbClr val="000000"/>
            </a:solidFill>
            <a:miter lim="800000"/>
            <a:headEnd/>
            <a:tailEnd/>
          </a:ln>
        </p:spPr>
      </p:sp>
      <p:sp>
        <p:nvSpPr>
          <p:cNvPr id="89093" name="Rectangle 3"/>
          <p:cNvSpPr>
            <a:spLocks noGrp="1" noChangeArrowheads="1"/>
          </p:cNvSpPr>
          <p:nvPr>
            <p:ph type="body" idx="1"/>
          </p:nvPr>
        </p:nvSpPr>
        <p:spPr bwMode="auto">
          <a:xfrm>
            <a:off x="710255" y="4861794"/>
            <a:ext cx="5552906" cy="4604527"/>
          </a:xfrm>
          <a:noFill/>
        </p:spPr>
        <p:txBody>
          <a:bodyPr wrap="square" lIns="97802" tIns="48901" rIns="97802" bIns="48901" numCol="1" anchor="t" anchorCtr="0" compatLnSpc="1">
            <a:prstTxWarp prst="textNoShape">
              <a:avLst/>
            </a:prstTxWarp>
          </a:bodyPr>
          <a:lstStyle/>
          <a:p>
            <a:pPr defTabSz="980054">
              <a:spcBef>
                <a:spcPct val="0"/>
              </a:spcBef>
            </a:pPr>
            <a:r>
              <a:rPr lang="zh-CN" altLang="en-US" sz="1300" smtClean="0">
                <a:latin typeface="Calibri"/>
                <a:ea typeface="黑体" pitchFamily="2" charset="-122"/>
              </a:rPr>
              <a:t>思科 </a:t>
            </a:r>
            <a:r>
              <a:rPr lang="en-US" altLang="zh-CN" sz="1300" smtClean="0">
                <a:latin typeface="Calibri"/>
                <a:ea typeface="黑体" pitchFamily="2" charset="-122"/>
              </a:rPr>
              <a:t>vSAN </a:t>
            </a:r>
            <a:r>
              <a:rPr lang="zh-CN" altLang="en-US" sz="1300" smtClean="0">
                <a:latin typeface="Calibri"/>
                <a:ea typeface="黑体" pitchFamily="2" charset="-122"/>
              </a:rPr>
              <a:t>可在物理 </a:t>
            </a:r>
            <a:r>
              <a:rPr lang="en-US" altLang="zh-CN" sz="1300" smtClean="0">
                <a:latin typeface="Calibri"/>
                <a:ea typeface="黑体" pitchFamily="2" charset="-122"/>
              </a:rPr>
              <a:t>SAN </a:t>
            </a:r>
            <a:r>
              <a:rPr lang="zh-CN" altLang="en-US" sz="1300" smtClean="0">
                <a:latin typeface="Calibri"/>
                <a:ea typeface="黑体" pitchFamily="2" charset="-122"/>
              </a:rPr>
              <a:t>内部创建虚拟存储区域网 </a:t>
            </a:r>
            <a:r>
              <a:rPr lang="en-US" altLang="zh-CN" sz="1300" smtClean="0">
                <a:latin typeface="Calibri"/>
                <a:ea typeface="黑体" pitchFamily="2" charset="-122"/>
              </a:rPr>
              <a:t>(SAN) </a:t>
            </a:r>
            <a:r>
              <a:rPr lang="zh-CN" altLang="en-US" sz="1300" smtClean="0">
                <a:latin typeface="Calibri"/>
                <a:ea typeface="黑体" pitchFamily="2" charset="-122"/>
              </a:rPr>
              <a:t>以将不同设备相互隔离。多个 </a:t>
            </a:r>
            <a:r>
              <a:rPr lang="en-US" altLang="zh-CN" sz="1300" smtClean="0">
                <a:latin typeface="Calibri"/>
                <a:ea typeface="黑体" pitchFamily="2" charset="-122"/>
              </a:rPr>
              <a:t>vSAN </a:t>
            </a:r>
            <a:r>
              <a:rPr lang="zh-CN" altLang="en-US" sz="1300" smtClean="0">
                <a:latin typeface="Calibri"/>
                <a:ea typeface="黑体" pitchFamily="2" charset="-122"/>
              </a:rPr>
              <a:t>可以在一组相同的物理 </a:t>
            </a:r>
            <a:r>
              <a:rPr lang="en-US" altLang="zh-CN" sz="1300" smtClean="0">
                <a:latin typeface="Calibri"/>
                <a:ea typeface="黑体" pitchFamily="2" charset="-122"/>
              </a:rPr>
              <a:t>SAN </a:t>
            </a:r>
            <a:r>
              <a:rPr lang="zh-CN" altLang="en-US" sz="1300" smtClean="0">
                <a:latin typeface="Calibri"/>
                <a:ea typeface="黑体" pitchFamily="2" charset="-122"/>
              </a:rPr>
              <a:t>硬件上运行，其中每个 </a:t>
            </a:r>
            <a:r>
              <a:rPr lang="en-US" altLang="zh-CN" sz="1300" smtClean="0">
                <a:latin typeface="Calibri"/>
                <a:ea typeface="黑体" pitchFamily="2" charset="-122"/>
              </a:rPr>
              <a:t>vSAN </a:t>
            </a:r>
            <a:r>
              <a:rPr lang="zh-CN" altLang="en-US" sz="1300" smtClean="0">
                <a:latin typeface="Calibri"/>
                <a:ea typeface="黑体" pitchFamily="2" charset="-122"/>
              </a:rPr>
              <a:t>具有自己的分区和配置规则。这对于多租户环境特别有用，可隔离更改。对一个 </a:t>
            </a:r>
            <a:r>
              <a:rPr lang="en-US" altLang="zh-CN" sz="1300" smtClean="0">
                <a:latin typeface="Calibri"/>
                <a:ea typeface="黑体" pitchFamily="2" charset="-122"/>
              </a:rPr>
              <a:t>vSAN </a:t>
            </a:r>
            <a:r>
              <a:rPr lang="zh-CN" altLang="en-US" sz="1300" smtClean="0">
                <a:latin typeface="Calibri"/>
                <a:ea typeface="黑体" pitchFamily="2" charset="-122"/>
              </a:rPr>
              <a:t>进行的更改不会影响其他 </a:t>
            </a:r>
            <a:r>
              <a:rPr lang="en-US" altLang="zh-CN" sz="1300" smtClean="0">
                <a:latin typeface="Calibri"/>
                <a:ea typeface="黑体" pitchFamily="2" charset="-122"/>
              </a:rPr>
              <a:t>vSAN </a:t>
            </a:r>
            <a:r>
              <a:rPr lang="zh-CN" altLang="en-US" sz="1300" smtClean="0">
                <a:latin typeface="Calibri"/>
                <a:ea typeface="黑体" pitchFamily="2" charset="-122"/>
              </a:rPr>
              <a:t>实例。</a:t>
            </a:r>
            <a:r>
              <a:rPr lang="en-US" altLang="zh-CN" sz="1300" smtClean="0">
                <a:latin typeface="Calibri"/>
                <a:ea typeface="黑体" pitchFamily="2" charset="-122"/>
              </a:rPr>
              <a:t>vSAN </a:t>
            </a:r>
            <a:r>
              <a:rPr lang="zh-CN" altLang="en-US" sz="1300" smtClean="0">
                <a:latin typeface="Calibri"/>
                <a:ea typeface="黑体" pitchFamily="2" charset="-122"/>
              </a:rPr>
              <a:t>还可以提高扩展能力。管理员可以将相同光纤通道 </a:t>
            </a:r>
            <a:r>
              <a:rPr lang="en-US" altLang="zh-CN" sz="1300" smtClean="0">
                <a:latin typeface="Calibri"/>
                <a:ea typeface="黑体" pitchFamily="2" charset="-122"/>
              </a:rPr>
              <a:t>ID (FC ID) </a:t>
            </a:r>
            <a:r>
              <a:rPr lang="zh-CN" altLang="en-US" sz="1300" smtClean="0">
                <a:latin typeface="Calibri"/>
                <a:ea typeface="黑体" pitchFamily="2" charset="-122"/>
              </a:rPr>
              <a:t>分配给不同 </a:t>
            </a:r>
            <a:r>
              <a:rPr lang="en-US" altLang="zh-CN" sz="1300" smtClean="0">
                <a:latin typeface="Calibri"/>
                <a:ea typeface="黑体" pitchFamily="2" charset="-122"/>
              </a:rPr>
              <a:t>vSAN </a:t>
            </a:r>
            <a:r>
              <a:rPr lang="zh-CN" altLang="en-US" sz="1300" smtClean="0">
                <a:latin typeface="Calibri"/>
                <a:ea typeface="黑体" pitchFamily="2" charset="-122"/>
              </a:rPr>
              <a:t>中的其他主机。</a:t>
            </a:r>
            <a:endParaRPr lang="zh-CN" altLang="en-US" sz="1300" smtClean="0">
              <a:ea typeface="黑体" pitchFamily="2" charset="-122"/>
            </a:endParaRPr>
          </a:p>
          <a:p>
            <a:pPr defTabSz="980054">
              <a:spcBef>
                <a:spcPct val="0"/>
              </a:spcBef>
            </a:pPr>
            <a:endParaRPr lang="zh-CN" altLang="en-US">
              <a:ea typeface="黑体" pitchFamily="2" charset="-122"/>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1"/>
          <p:cNvSpPr>
            <a:spLocks noGrp="1" noChangeArrowheads="1"/>
          </p:cNvSpPr>
          <p:nvPr>
            <p:ph type="sldNum" sz="quarter" idx="5"/>
          </p:nvPr>
        </p:nvSpPr>
        <p:spPr bwMode="auto">
          <a:xfrm>
            <a:off x="6590367" y="9837341"/>
            <a:ext cx="402637" cy="306268"/>
          </a:xfrm>
          <a:noFill/>
          <a:ln>
            <a:miter lim="800000"/>
            <a:headEnd/>
            <a:tailEnd/>
          </a:ln>
        </p:spPr>
        <p:txBody>
          <a:bodyPr/>
          <a:lstStyle/>
          <a:p>
            <a:pPr defTabSz="488361"/>
            <a:fld id="{459F2DA9-D71E-4206-8BF2-2B2385AF6391}" type="slidenum">
              <a:rPr lang="en-US">
                <a:solidFill>
                  <a:srgbClr val="000000"/>
                </a:solidFill>
                <a:latin typeface="Calibri"/>
                <a:ea typeface="黑体" pitchFamily="2" charset="-122"/>
              </a:rPr>
              <a:pPr defTabSz="488361"/>
              <a:t>59</a:t>
            </a:fld>
            <a:endParaRPr lang="en-US" dirty="0">
              <a:solidFill>
                <a:srgbClr val="000000"/>
              </a:solidFill>
              <a:ea typeface="黑体" pitchFamily="2" charset="-122"/>
            </a:endParaRPr>
          </a:p>
        </p:txBody>
      </p:sp>
      <p:sp>
        <p:nvSpPr>
          <p:cNvPr id="89091" name="Rectangle 7"/>
          <p:cNvSpPr txBox="1">
            <a:spLocks noGrp="1" noChangeArrowheads="1"/>
          </p:cNvSpPr>
          <p:nvPr/>
        </p:nvSpPr>
        <p:spPr bwMode="auto">
          <a:xfrm>
            <a:off x="4019935" y="9720083"/>
            <a:ext cx="3077760" cy="512781"/>
          </a:xfrm>
          <a:prstGeom prst="rect">
            <a:avLst/>
          </a:prstGeom>
          <a:noFill/>
          <a:ln w="9525">
            <a:noFill/>
            <a:miter lim="800000"/>
            <a:headEnd/>
            <a:tailEnd/>
          </a:ln>
        </p:spPr>
        <p:txBody>
          <a:bodyPr lIns="99686" tIns="49844" rIns="99686" bIns="49844" anchor="b"/>
          <a:lstStyle/>
          <a:p>
            <a:pPr algn="r" defTabSz="993676"/>
            <a:fld id="{C429BEA3-D77A-49CF-8278-6DF9CE8680C8}" type="slidenum">
              <a:rPr lang="en-US" sz="1300">
                <a:solidFill>
                  <a:srgbClr val="000000"/>
                </a:solidFill>
                <a:latin typeface="Calibri"/>
                <a:ea typeface="黑体" pitchFamily="2" charset="-122"/>
              </a:rPr>
              <a:pPr algn="r" defTabSz="993676"/>
              <a:t>59</a:t>
            </a:fld>
            <a:endParaRPr lang="en-US" sz="1300" dirty="0">
              <a:solidFill>
                <a:srgbClr val="000000"/>
              </a:solidFill>
              <a:latin typeface="Calibri" pitchFamily="34" charset="0"/>
              <a:ea typeface="黑体" pitchFamily="2" charset="-122"/>
            </a:endParaRPr>
          </a:p>
        </p:txBody>
      </p:sp>
      <p:sp>
        <p:nvSpPr>
          <p:cNvPr id="89092" name="Rectangle 2"/>
          <p:cNvSpPr>
            <a:spLocks noGrp="1" noRot="1" noChangeAspect="1" noChangeArrowheads="1" noTextEdit="1"/>
          </p:cNvSpPr>
          <p:nvPr>
            <p:ph type="sldImg"/>
          </p:nvPr>
        </p:nvSpPr>
        <p:spPr bwMode="auto">
          <a:xfrm>
            <a:off x="993775" y="769938"/>
            <a:ext cx="5113338" cy="3835400"/>
          </a:xfrm>
          <a:noFill/>
          <a:ln>
            <a:solidFill>
              <a:srgbClr val="000000"/>
            </a:solidFill>
            <a:miter lim="800000"/>
            <a:headEnd/>
            <a:tailEnd/>
          </a:ln>
        </p:spPr>
      </p:sp>
      <p:sp>
        <p:nvSpPr>
          <p:cNvPr id="89093" name="Rectangle 3"/>
          <p:cNvSpPr>
            <a:spLocks noGrp="1" noChangeArrowheads="1"/>
          </p:cNvSpPr>
          <p:nvPr>
            <p:ph type="body" idx="1"/>
          </p:nvPr>
        </p:nvSpPr>
        <p:spPr bwMode="auto">
          <a:xfrm>
            <a:off x="710253" y="4861794"/>
            <a:ext cx="5805326" cy="4604527"/>
          </a:xfrm>
          <a:noFill/>
        </p:spPr>
        <p:txBody>
          <a:bodyPr wrap="square" lIns="97802" tIns="48901" rIns="97802" bIns="48901" numCol="1" anchor="t" anchorCtr="0" compatLnSpc="1">
            <a:prstTxWarp prst="textNoShape">
              <a:avLst/>
            </a:prstTxWarp>
          </a:bodyPr>
          <a:lstStyle/>
          <a:p>
            <a:pPr defTabSz="980054">
              <a:spcBef>
                <a:spcPct val="0"/>
              </a:spcBef>
            </a:pPr>
            <a:r>
              <a:rPr lang="zh-CN" altLang="en-US" sz="1300" smtClean="0">
                <a:latin typeface="Calibri"/>
                <a:ea typeface="黑体" pitchFamily="2" charset="-122"/>
              </a:rPr>
              <a:t>在虚拟化数据中心环境中增加安全性十分具有挑战性。数据中心级安全设备是保护数据中心应用的传统方式，但是这些设备在虚拟环境中具有局限性。思科委托撰写的一份 </a:t>
            </a:r>
            <a:r>
              <a:rPr lang="en-US" altLang="zh-CN" sz="1300" smtClean="0">
                <a:latin typeface="Calibri"/>
                <a:ea typeface="黑体" pitchFamily="2" charset="-122"/>
              </a:rPr>
              <a:t>Forrester </a:t>
            </a:r>
            <a:r>
              <a:rPr lang="zh-CN" altLang="en-US" sz="1300" smtClean="0">
                <a:latin typeface="Calibri"/>
                <a:ea typeface="黑体" pitchFamily="2" charset="-122"/>
              </a:rPr>
              <a:t>报告表明，尽管物理设备在当前仍是主流，但是未来的大部分投资都投向了虚拟安全节点，如 </a:t>
            </a:r>
            <a:r>
              <a:rPr lang="en-US" altLang="zh-CN" sz="1300" smtClean="0">
                <a:latin typeface="Calibri"/>
                <a:ea typeface="黑体" pitchFamily="2" charset="-122"/>
              </a:rPr>
              <a:t>#2 </a:t>
            </a:r>
            <a:r>
              <a:rPr lang="zh-CN" altLang="en-US" sz="1300" smtClean="0">
                <a:latin typeface="Calibri"/>
                <a:ea typeface="黑体" pitchFamily="2" charset="-122"/>
              </a:rPr>
              <a:t>所示。</a:t>
            </a:r>
          </a:p>
          <a:p>
            <a:pPr defTabSz="980054">
              <a:spcBef>
                <a:spcPct val="0"/>
              </a:spcBef>
            </a:pPr>
            <a:endParaRPr lang="zh-CN" altLang="en-US" sz="1300" smtClean="0">
              <a:ea typeface="黑体" pitchFamily="2" charset="-122"/>
            </a:endParaRPr>
          </a:p>
          <a:p>
            <a:pPr defTabSz="980054">
              <a:spcBef>
                <a:spcPct val="0"/>
              </a:spcBef>
            </a:pPr>
            <a:r>
              <a:rPr lang="en-US" altLang="zh-CN" sz="1300" smtClean="0">
                <a:latin typeface="Calibri"/>
                <a:ea typeface="黑体" pitchFamily="2" charset="-122"/>
              </a:rPr>
              <a:t>#1</a:t>
            </a:r>
            <a:r>
              <a:rPr lang="zh-CN" altLang="en-US" sz="1300" smtClean="0">
                <a:latin typeface="Calibri"/>
                <a:ea typeface="黑体" pitchFamily="2" charset="-122"/>
              </a:rPr>
              <a:t>：此方案中，在相同服务器或相同虚拟机监控程序中运行的虚拟机需要实施安全策略以隔离流量并防止攻击（即使它们处于相同服务器上也是如此）。物理数据中心防火墙具有复杂功能并处理位于服务器外部的数据中心应用的吞吐量，因此从应用服务器到数据库服务器的流量必须传递出服务器，并发送到每个应用的虚拟防火墙环境。实现此目标的方式是将每个应用都配置到其自己的 </a:t>
            </a:r>
            <a:r>
              <a:rPr lang="en-US" altLang="zh-CN" sz="1300" smtClean="0">
                <a:latin typeface="Calibri"/>
                <a:ea typeface="黑体" pitchFamily="2" charset="-122"/>
              </a:rPr>
              <a:t>VLAN </a:t>
            </a:r>
            <a:r>
              <a:rPr lang="zh-CN" altLang="en-US" sz="1300" smtClean="0">
                <a:latin typeface="Calibri"/>
                <a:ea typeface="黑体" pitchFamily="2" charset="-122"/>
              </a:rPr>
              <a:t>中，其中物理设备作为实施点。</a:t>
            </a:r>
          </a:p>
          <a:p>
            <a:pPr defTabSz="980054">
              <a:spcBef>
                <a:spcPct val="0"/>
              </a:spcBef>
            </a:pPr>
            <a:endParaRPr lang="zh-CN" altLang="en-US" sz="1300" smtClean="0">
              <a:ea typeface="黑体" pitchFamily="2" charset="-122"/>
            </a:endParaRPr>
          </a:p>
          <a:p>
            <a:pPr defTabSz="980054">
              <a:spcBef>
                <a:spcPct val="0"/>
              </a:spcBef>
            </a:pPr>
            <a:r>
              <a:rPr lang="en-US" altLang="zh-CN" sz="1300" smtClean="0">
                <a:latin typeface="Calibri"/>
                <a:ea typeface="黑体" pitchFamily="2" charset="-122"/>
              </a:rPr>
              <a:t>#2</a:t>
            </a:r>
            <a:r>
              <a:rPr lang="zh-CN" altLang="en-US" sz="1300" smtClean="0">
                <a:latin typeface="Calibri"/>
                <a:ea typeface="黑体" pitchFamily="2" charset="-122"/>
              </a:rPr>
              <a:t>：针对虚拟应用（尤其是虚拟机之间的东</a:t>
            </a:r>
            <a:r>
              <a:rPr lang="en-US" altLang="zh-CN" sz="1300" smtClean="0">
                <a:latin typeface="Calibri"/>
                <a:ea typeface="黑体" pitchFamily="2" charset="-122"/>
              </a:rPr>
              <a:t>-</a:t>
            </a:r>
            <a:r>
              <a:rPr lang="zh-CN" altLang="en-US" sz="1300" smtClean="0">
                <a:latin typeface="Calibri"/>
                <a:ea typeface="黑体" pitchFamily="2" charset="-122"/>
              </a:rPr>
              <a:t>西流量）的一种卓越方法是使用在虚拟机中运行的虚拟防火墙，并将其置于离受保护应用更近的位置。此方法具有一些优点，这样在我们部署新应用节点时，可以轻松地调配新虚拟防火墙节点，并且安全策略现在独立于 </a:t>
            </a:r>
            <a:r>
              <a:rPr lang="en-US" altLang="zh-CN" sz="1300" smtClean="0">
                <a:latin typeface="Calibri"/>
                <a:ea typeface="黑体" pitchFamily="2" charset="-122"/>
              </a:rPr>
              <a:t>VLAN </a:t>
            </a:r>
            <a:r>
              <a:rPr lang="zh-CN" altLang="en-US" sz="1300" smtClean="0">
                <a:latin typeface="Calibri"/>
                <a:ea typeface="黑体" pitchFamily="2" charset="-122"/>
              </a:rPr>
              <a:t>和位置，因此我们可以将相同策略应用于虚拟机（即使它移动到新服务器机架或新数据中心）。流量可能必须也可能不必路由到不同网络节点，从而减少了延迟。思科虚拟防火墙甚至可以基于第一个流量数据包缓存决策，而不将所有流量发送到外部防火墙或远程虚拟节点，从而进一步提高了性能。</a:t>
            </a:r>
          </a:p>
          <a:p>
            <a:pPr defTabSz="980054">
              <a:spcBef>
                <a:spcPct val="0"/>
              </a:spcBef>
            </a:pPr>
            <a:endParaRPr lang="zh-CN" altLang="en-US" sz="1300" smtClean="0">
              <a:ea typeface="黑体" pitchFamily="2" charset="-122"/>
            </a:endParaRPr>
          </a:p>
          <a:p>
            <a:pPr defTabSz="980054">
              <a:spcBef>
                <a:spcPct val="0"/>
              </a:spcBef>
            </a:pPr>
            <a:r>
              <a:rPr lang="zh-CN" altLang="en-US" sz="1300" smtClean="0">
                <a:latin typeface="Calibri"/>
                <a:ea typeface="黑体" pitchFamily="2" charset="-122"/>
              </a:rPr>
              <a:t>借助 </a:t>
            </a:r>
            <a:r>
              <a:rPr lang="en-US" altLang="zh-CN" sz="1300" smtClean="0">
                <a:latin typeface="Calibri"/>
                <a:ea typeface="黑体" pitchFamily="2" charset="-122"/>
              </a:rPr>
              <a:t>ASA </a:t>
            </a:r>
            <a:r>
              <a:rPr lang="zh-CN" altLang="en-US" sz="1300" smtClean="0">
                <a:latin typeface="Calibri"/>
                <a:ea typeface="黑体" pitchFamily="2" charset="-122"/>
              </a:rPr>
              <a:t>系列的物理防火墙设备和安全刀片，以及新的 </a:t>
            </a:r>
            <a:r>
              <a:rPr lang="en-US" altLang="zh-CN" sz="1300" smtClean="0">
                <a:latin typeface="Calibri"/>
                <a:ea typeface="黑体" pitchFamily="2" charset="-122"/>
              </a:rPr>
              <a:t>ASA 1000V </a:t>
            </a:r>
            <a:r>
              <a:rPr lang="zh-CN" altLang="en-US" sz="1300" smtClean="0">
                <a:latin typeface="Calibri"/>
                <a:ea typeface="黑体" pitchFamily="2" charset="-122"/>
              </a:rPr>
              <a:t>虚拟防火墙，思科通过相同策略、功能和管理观点，真正以一致的方式将物理 </a:t>
            </a:r>
            <a:r>
              <a:rPr lang="en-US" altLang="zh-CN" sz="1300" smtClean="0">
                <a:latin typeface="Calibri"/>
                <a:ea typeface="黑体" pitchFamily="2" charset="-122"/>
              </a:rPr>
              <a:t>– </a:t>
            </a:r>
            <a:r>
              <a:rPr lang="zh-CN" altLang="en-US" sz="1300" smtClean="0">
                <a:latin typeface="Calibri"/>
                <a:ea typeface="黑体" pitchFamily="2" charset="-122"/>
              </a:rPr>
              <a:t>虚拟 </a:t>
            </a:r>
            <a:r>
              <a:rPr lang="en-US" altLang="zh-CN" sz="1300" smtClean="0">
                <a:latin typeface="Calibri"/>
                <a:ea typeface="黑体" pitchFamily="2" charset="-122"/>
              </a:rPr>
              <a:t>– </a:t>
            </a:r>
            <a:r>
              <a:rPr lang="zh-CN" altLang="en-US" sz="1300" smtClean="0">
                <a:latin typeface="Calibri"/>
                <a:ea typeface="黑体" pitchFamily="2" charset="-122"/>
              </a:rPr>
              <a:t>云领域桥接在一起。</a:t>
            </a:r>
            <a:endParaRPr lang="zh-CN" altLang="en-US" sz="1300" smtClean="0">
              <a:ea typeface="黑体" pitchFamily="2" charset="-122"/>
            </a:endParaRPr>
          </a:p>
          <a:p>
            <a:pPr defTabSz="980054">
              <a:spcBef>
                <a:spcPct val="0"/>
              </a:spcBef>
            </a:pPr>
            <a:endParaRPr lang="zh-CN" altLang="en-US" sz="1300" smtClean="0">
              <a:ea typeface="黑体" pitchFamily="2" charset="-122"/>
            </a:endParaRPr>
          </a:p>
          <a:p>
            <a:pPr defTabSz="980054">
              <a:spcBef>
                <a:spcPct val="0"/>
              </a:spcBef>
            </a:pPr>
            <a:endParaRPr lang="zh-CN" altLang="en-US">
              <a:ea typeface="黑体"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1"/>
          <p:cNvSpPr txBox="1">
            <a:spLocks noGrp="1" noChangeArrowheads="1"/>
          </p:cNvSpPr>
          <p:nvPr/>
        </p:nvSpPr>
        <p:spPr bwMode="auto">
          <a:xfrm>
            <a:off x="6004128" y="9556397"/>
            <a:ext cx="824601" cy="317202"/>
          </a:xfrm>
          <a:prstGeom prst="rect">
            <a:avLst/>
          </a:prstGeom>
          <a:noFill/>
          <a:ln w="9525">
            <a:noFill/>
            <a:miter lim="800000"/>
            <a:headEnd/>
            <a:tailEnd/>
          </a:ln>
        </p:spPr>
        <p:txBody>
          <a:bodyPr lIns="19979" tIns="0" rIns="19979" bIns="0" anchor="b"/>
          <a:lstStyle/>
          <a:p>
            <a:pPr algn="r" defTabSz="957905"/>
            <a:fld id="{05C81318-44F4-4996-816D-10103DCBDB8F}" type="slidenum">
              <a:rPr lang="en-US" sz="900">
                <a:latin typeface="Calibri"/>
                <a:ea typeface="黑体" pitchFamily="2" charset="-122"/>
              </a:rPr>
              <a:pPr algn="r" defTabSz="957905"/>
              <a:t>6</a:t>
            </a:fld>
            <a:endParaRPr lang="en-US" sz="900" dirty="0">
              <a:ea typeface="黑体" pitchFamily="2" charset="-122"/>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xfrm>
            <a:off x="709930" y="4862141"/>
            <a:ext cx="5797762" cy="4605227"/>
          </a:xfrm>
          <a:noFill/>
          <a:ln/>
        </p:spPr>
        <p:txBody>
          <a:bodyPr/>
          <a:lstStyle/>
          <a:p>
            <a:pPr defTabSz="979956"/>
            <a:r>
              <a:rPr lang="en-US" altLang="zh-CN" sz="1100" smtClean="0">
                <a:solidFill>
                  <a:srgbClr val="000000"/>
                </a:solidFill>
                <a:latin typeface="Calibri"/>
                <a:ea typeface="黑体" pitchFamily="2" charset="-122"/>
              </a:rPr>
              <a:t>Cisco Unified Fabric </a:t>
            </a:r>
            <a:r>
              <a:rPr lang="zh-CN" altLang="en-US" sz="1100" smtClean="0">
                <a:solidFill>
                  <a:srgbClr val="000000"/>
                </a:solidFill>
                <a:latin typeface="Calibri"/>
                <a:ea typeface="黑体" pitchFamily="2" charset="-122"/>
              </a:rPr>
              <a:t>为一般用途、虚拟化和基于云的数据中心提供基础连接，并对存储、数据网络和网络服务进行统一。统一交换矩阵提供了架构灵活性来满足所有数据中心类型的各种要求。</a:t>
            </a:r>
          </a:p>
          <a:p>
            <a:pPr defTabSz="980054"/>
            <a:endParaRPr lang="zh-CN" altLang="en-US" sz="1100" smtClean="0">
              <a:ea typeface="黑体" pitchFamily="2" charset="-122"/>
            </a:endParaRPr>
          </a:p>
          <a:p>
            <a:pPr defTabSz="980054"/>
            <a:r>
              <a:rPr lang="zh-CN" altLang="en-US" sz="1100" smtClean="0">
                <a:latin typeface="Calibri"/>
                <a:ea typeface="黑体" pitchFamily="2" charset="-122"/>
              </a:rPr>
              <a:t>它由 </a:t>
            </a:r>
            <a:r>
              <a:rPr lang="en-US" altLang="zh-CN" sz="1100" smtClean="0">
                <a:latin typeface="Calibri"/>
                <a:ea typeface="黑体" pitchFamily="2" charset="-122"/>
              </a:rPr>
              <a:t>Nexus </a:t>
            </a:r>
            <a:r>
              <a:rPr lang="zh-CN" altLang="en-US" sz="1100" smtClean="0">
                <a:latin typeface="Calibri"/>
                <a:ea typeface="黑体" pitchFamily="2" charset="-122"/>
              </a:rPr>
              <a:t>和 </a:t>
            </a:r>
            <a:r>
              <a:rPr lang="en-US" altLang="zh-CN" sz="1100" smtClean="0">
                <a:latin typeface="Calibri"/>
                <a:ea typeface="黑体" pitchFamily="2" charset="-122"/>
              </a:rPr>
              <a:t>MDS </a:t>
            </a:r>
            <a:r>
              <a:rPr lang="zh-CN" altLang="en-US" sz="1100" smtClean="0">
                <a:latin typeface="Calibri"/>
                <a:ea typeface="黑体" pitchFamily="2" charset="-122"/>
              </a:rPr>
              <a:t>产品组合以及第 </a:t>
            </a:r>
            <a:r>
              <a:rPr lang="en-US" altLang="zh-CN" sz="1100" smtClean="0">
                <a:latin typeface="Calibri"/>
                <a:ea typeface="黑体" pitchFamily="2" charset="-122"/>
              </a:rPr>
              <a:t>4 </a:t>
            </a:r>
            <a:r>
              <a:rPr lang="zh-CN" altLang="en-US" sz="1100" smtClean="0">
                <a:latin typeface="Calibri"/>
                <a:ea typeface="黑体" pitchFamily="2" charset="-122"/>
              </a:rPr>
              <a:t>层到第 </a:t>
            </a:r>
            <a:r>
              <a:rPr lang="en-US" altLang="zh-CN" sz="1100" smtClean="0">
                <a:latin typeface="Calibri"/>
                <a:ea typeface="黑体" pitchFamily="2" charset="-122"/>
              </a:rPr>
              <a:t>7 </a:t>
            </a:r>
            <a:r>
              <a:rPr lang="zh-CN" altLang="en-US" sz="1100" smtClean="0">
                <a:latin typeface="Calibri"/>
                <a:ea typeface="黑体" pitchFamily="2" charset="-122"/>
              </a:rPr>
              <a:t>层解决方案组成。</a:t>
            </a:r>
            <a:endParaRPr lang="zh-CN" altLang="en-US" sz="1100" smtClean="0">
              <a:ea typeface="黑体" pitchFamily="2" charset="-122"/>
            </a:endParaRPr>
          </a:p>
          <a:p>
            <a:pPr defTabSz="980054"/>
            <a:endParaRPr lang="zh-CN" altLang="en-US" sz="1100" smtClean="0">
              <a:ea typeface="黑体" pitchFamily="2" charset="-122"/>
            </a:endParaRPr>
          </a:p>
          <a:p>
            <a:pPr marL="0" lvl="2" defTabSz="963688"/>
            <a:r>
              <a:rPr lang="en-US" altLang="zh-CN" sz="1100" b="1" smtClean="0">
                <a:latin typeface="Calibri"/>
                <a:ea typeface="黑体" pitchFamily="2" charset="-122"/>
              </a:rPr>
              <a:t>1- </a:t>
            </a:r>
            <a:r>
              <a:rPr lang="zh-CN" altLang="en-US" sz="1100" b="1" smtClean="0">
                <a:latin typeface="Calibri"/>
                <a:ea typeface="黑体" pitchFamily="2" charset="-122"/>
              </a:rPr>
              <a:t>统一交换矩阵可独有地提供多维扩展能力</a:t>
            </a:r>
            <a:r>
              <a:rPr lang="zh-CN" altLang="en-US" sz="1100" smtClean="0">
                <a:latin typeface="Calibri"/>
                <a:ea typeface="黑体" pitchFamily="2" charset="-122"/>
              </a:rPr>
              <a:t>以用于数据中心网络：交换机性能，系统扩展和地理跨度。</a:t>
            </a:r>
          </a:p>
          <a:p>
            <a:pPr defTabSz="980054"/>
            <a:r>
              <a:rPr lang="zh-CN" altLang="en-US" sz="1100" b="1" smtClean="0">
                <a:latin typeface="Calibri"/>
                <a:ea typeface="黑体" pitchFamily="2" charset="-122"/>
              </a:rPr>
              <a:t>业务和 </a:t>
            </a:r>
            <a:r>
              <a:rPr lang="en-US" altLang="zh-CN" sz="1100" b="1" smtClean="0">
                <a:latin typeface="Calibri"/>
                <a:ea typeface="黑体" pitchFamily="2" charset="-122"/>
              </a:rPr>
              <a:t>IT </a:t>
            </a:r>
            <a:r>
              <a:rPr lang="zh-CN" altLang="en-US" sz="1100" b="1" smtClean="0">
                <a:latin typeface="Calibri"/>
                <a:ea typeface="黑体" pitchFamily="2" charset="-122"/>
              </a:rPr>
              <a:t>灵活性</a:t>
            </a:r>
            <a:r>
              <a:rPr lang="zh-CN" altLang="en-US" sz="1100" smtClean="0">
                <a:latin typeface="Calibri"/>
                <a:ea typeface="黑体" pitchFamily="2" charset="-122"/>
              </a:rPr>
              <a:t>通过灵活且高度可用的安全交换矩阵来实现，此交换矩阵在数据中心内及跨数据中心支持动态资源分配、更改流量模式、复杂工作负荷和行业领先的可同时扩展性</a:t>
            </a:r>
          </a:p>
          <a:p>
            <a:pPr defTabSz="979956"/>
            <a:endParaRPr lang="zh-CN" altLang="en-US" sz="1100" b="1" smtClean="0">
              <a:ea typeface="黑体" pitchFamily="2" charset="-122"/>
            </a:endParaRPr>
          </a:p>
          <a:p>
            <a:pPr defTabSz="963688"/>
            <a:r>
              <a:rPr lang="en-US" altLang="zh-CN" sz="1100" b="1" smtClean="0">
                <a:latin typeface="Calibri"/>
                <a:ea typeface="黑体" pitchFamily="2" charset="-122"/>
              </a:rPr>
              <a:t>2- </a:t>
            </a:r>
            <a:r>
              <a:rPr lang="zh-CN" altLang="en-US" sz="1100" b="1" smtClean="0">
                <a:latin typeface="Calibri"/>
                <a:ea typeface="黑体" pitchFamily="2" charset="-122"/>
              </a:rPr>
              <a:t>统一交换矩阵可实现融合交换矩阵。</a:t>
            </a:r>
            <a:endParaRPr lang="zh-CN" altLang="en-US" sz="1100" b="1" smtClean="0">
              <a:ea typeface="黑体" pitchFamily="2" charset="-122"/>
            </a:endParaRPr>
          </a:p>
          <a:p>
            <a:pPr defTabSz="979956"/>
            <a:r>
              <a:rPr lang="zh-CN" altLang="en-US" sz="1100" b="1" smtClean="0">
                <a:latin typeface="Calibri"/>
                <a:ea typeface="黑体" pitchFamily="2" charset="-122"/>
              </a:rPr>
              <a:t>财务效率和投资保护</a:t>
            </a:r>
            <a:r>
              <a:rPr lang="zh-CN" altLang="en-US" sz="1100" smtClean="0">
                <a:latin typeface="Calibri"/>
                <a:ea typeface="黑体" pitchFamily="2" charset="-122"/>
              </a:rPr>
              <a:t>通过针对 </a:t>
            </a:r>
            <a:r>
              <a:rPr lang="en-US" altLang="zh-CN" sz="1100" smtClean="0">
                <a:latin typeface="Calibri"/>
                <a:ea typeface="黑体" pitchFamily="2" charset="-122"/>
              </a:rPr>
              <a:t>LAN </a:t>
            </a:r>
            <a:r>
              <a:rPr lang="zh-CN" altLang="en-US" sz="1100" smtClean="0">
                <a:latin typeface="Calibri"/>
                <a:ea typeface="黑体" pitchFamily="2" charset="-122"/>
              </a:rPr>
              <a:t>和 </a:t>
            </a:r>
            <a:r>
              <a:rPr lang="en-US" altLang="zh-CN" sz="1100" smtClean="0">
                <a:latin typeface="Calibri"/>
                <a:ea typeface="黑体" pitchFamily="2" charset="-122"/>
              </a:rPr>
              <a:t>SAN </a:t>
            </a:r>
            <a:r>
              <a:rPr lang="zh-CN" altLang="en-US" sz="1100" smtClean="0">
                <a:latin typeface="Calibri"/>
                <a:ea typeface="黑体" pitchFamily="2" charset="-122"/>
              </a:rPr>
              <a:t>的整合、多协议解决方案和单点管理来实现，从而可逐渐采用，而不会中断现有基础设施和运营。以太网光纤通道 </a:t>
            </a:r>
            <a:r>
              <a:rPr lang="en-US" altLang="zh-CN" sz="1100" smtClean="0">
                <a:latin typeface="Calibri"/>
                <a:ea typeface="黑体" pitchFamily="2" charset="-122"/>
              </a:rPr>
              <a:t>(FCoE) </a:t>
            </a:r>
            <a:r>
              <a:rPr lang="zh-CN" altLang="en-US" sz="1100" smtClean="0">
                <a:latin typeface="Calibri"/>
                <a:ea typeface="黑体" pitchFamily="2" charset="-122"/>
              </a:rPr>
              <a:t>简化了数据中心网络，其方法是在提供“一次布线便可连接至任何设备”方案的单个无损失以太网网络上整合 </a:t>
            </a:r>
            <a:r>
              <a:rPr lang="en-US" altLang="zh-CN" sz="1100" smtClean="0">
                <a:latin typeface="Calibri"/>
                <a:ea typeface="黑体" pitchFamily="2" charset="-122"/>
              </a:rPr>
              <a:t>LAN </a:t>
            </a:r>
            <a:r>
              <a:rPr lang="zh-CN" altLang="en-US" sz="1100" smtClean="0">
                <a:latin typeface="Calibri"/>
                <a:ea typeface="黑体" pitchFamily="2" charset="-122"/>
              </a:rPr>
              <a:t>和 </a:t>
            </a:r>
            <a:r>
              <a:rPr lang="en-US" altLang="zh-CN" sz="1100" smtClean="0">
                <a:latin typeface="Calibri"/>
                <a:ea typeface="黑体" pitchFamily="2" charset="-122"/>
              </a:rPr>
              <a:t>SAN</a:t>
            </a:r>
            <a:r>
              <a:rPr lang="zh-CN" altLang="en-US" sz="1100" smtClean="0">
                <a:latin typeface="Calibri"/>
                <a:ea typeface="黑体" pitchFamily="2" charset="-122"/>
              </a:rPr>
              <a:t>。它通过整合以太网和 </a:t>
            </a:r>
            <a:r>
              <a:rPr lang="en-US" altLang="zh-CN" sz="1100" smtClean="0">
                <a:latin typeface="Calibri"/>
                <a:ea typeface="黑体" pitchFamily="2" charset="-122"/>
              </a:rPr>
              <a:t>SAN </a:t>
            </a:r>
            <a:r>
              <a:rPr lang="zh-CN" altLang="en-US" sz="1100" smtClean="0">
                <a:latin typeface="Calibri"/>
                <a:ea typeface="黑体" pitchFamily="2" charset="-122"/>
              </a:rPr>
              <a:t>交换机减少了网络硬件散乱的情况，还将 </a:t>
            </a:r>
            <a:r>
              <a:rPr lang="en-US" altLang="zh-CN" sz="1100" smtClean="0">
                <a:latin typeface="Calibri"/>
                <a:ea typeface="黑体" pitchFamily="2" charset="-122"/>
              </a:rPr>
              <a:t>LAN </a:t>
            </a:r>
            <a:r>
              <a:rPr lang="zh-CN" altLang="en-US" sz="1100" smtClean="0">
                <a:latin typeface="Calibri"/>
                <a:ea typeface="黑体" pitchFamily="2" charset="-122"/>
              </a:rPr>
              <a:t>和 </a:t>
            </a:r>
            <a:r>
              <a:rPr lang="en-US" altLang="zh-CN" sz="1100" smtClean="0">
                <a:latin typeface="Calibri"/>
                <a:ea typeface="黑体" pitchFamily="2" charset="-122"/>
              </a:rPr>
              <a:t>SAN </a:t>
            </a:r>
            <a:r>
              <a:rPr lang="zh-CN" altLang="en-US" sz="1100" smtClean="0">
                <a:latin typeface="Calibri"/>
                <a:ea typeface="黑体" pitchFamily="2" charset="-122"/>
              </a:rPr>
              <a:t>布线集成到单个以太网电缆中，在显著简化数据中心管理任务的同时还可降低整体资本支出和运营支出。</a:t>
            </a:r>
          </a:p>
          <a:p>
            <a:pPr defTabSz="980054"/>
            <a:endParaRPr lang="zh-CN" altLang="en-US" sz="1100" b="1" smtClean="0">
              <a:ea typeface="黑体" pitchFamily="2" charset="-122"/>
            </a:endParaRPr>
          </a:p>
          <a:p>
            <a:pPr defTabSz="980054"/>
            <a:r>
              <a:rPr lang="en-US" altLang="zh-CN" sz="1100" b="1" smtClean="0">
                <a:latin typeface="Calibri"/>
                <a:ea typeface="黑体" pitchFamily="2" charset="-122"/>
              </a:rPr>
              <a:t>3- </a:t>
            </a:r>
            <a:r>
              <a:rPr lang="zh-CN" altLang="en-US" sz="1100" b="1" smtClean="0">
                <a:latin typeface="Calibri"/>
                <a:ea typeface="黑体" pitchFamily="2" charset="-122"/>
              </a:rPr>
              <a:t>统一交换矩阵可提供智能。</a:t>
            </a:r>
            <a:endParaRPr lang="zh-CN" altLang="en-US" sz="1100" b="1" smtClean="0">
              <a:ea typeface="黑体" pitchFamily="2" charset="-122"/>
            </a:endParaRPr>
          </a:p>
          <a:p>
            <a:pPr defTabSz="980054"/>
            <a:r>
              <a:rPr lang="zh-CN" altLang="en-US" sz="1100" b="1" smtClean="0">
                <a:latin typeface="Calibri"/>
                <a:ea typeface="黑体" pitchFamily="2" charset="-122"/>
              </a:rPr>
              <a:t>简化的操作</a:t>
            </a:r>
            <a:r>
              <a:rPr lang="zh-CN" altLang="en-US" sz="1100" smtClean="0">
                <a:latin typeface="Calibri"/>
                <a:ea typeface="黑体" pitchFamily="2" charset="-122"/>
              </a:rPr>
              <a:t>通过直接嵌入到网络交换矩阵中的基于虚拟化感知策略的安全性和智能的连贯服务来实现，从而形成应用加速、无缝且高效的一般用途、融合、虚拟化和云环境</a:t>
            </a:r>
          </a:p>
          <a:p>
            <a:pPr defTabSz="980054"/>
            <a:endParaRPr lang="zh-CN" altLang="en-US" sz="1100" smtClean="0">
              <a:ea typeface="黑体" pitchFamily="2" charset="-122"/>
            </a:endParaRPr>
          </a:p>
          <a:p>
            <a:pPr defTabSz="979956"/>
            <a:r>
              <a:rPr lang="zh-CN" altLang="en-US" sz="1100" smtClean="0">
                <a:latin typeface="Calibri"/>
                <a:ea typeface="黑体" pitchFamily="2" charset="-122"/>
              </a:rPr>
              <a:t>借助统一交换矩阵，可提供</a:t>
            </a:r>
            <a:r>
              <a:rPr lang="zh-CN" altLang="en-US" sz="1100" smtClean="0">
                <a:solidFill>
                  <a:srgbClr val="000000"/>
                </a:solidFill>
                <a:latin typeface="Calibri"/>
                <a:ea typeface="黑体" pitchFamily="2" charset="-122"/>
              </a:rPr>
              <a:t>跨物理、虚拟和云环境的一致网络，此网络可实现 </a:t>
            </a:r>
            <a:r>
              <a:rPr lang="en-US" altLang="zh-CN" sz="1100" smtClean="0">
                <a:solidFill>
                  <a:srgbClr val="000000"/>
                </a:solidFill>
                <a:latin typeface="Calibri"/>
                <a:ea typeface="黑体" pitchFamily="2" charset="-122"/>
              </a:rPr>
              <a:t>IT </a:t>
            </a:r>
            <a:r>
              <a:rPr lang="zh-CN" altLang="en-US" sz="1100" smtClean="0">
                <a:solidFill>
                  <a:srgbClr val="000000"/>
                </a:solidFill>
                <a:latin typeface="Calibri"/>
                <a:ea typeface="黑体" pitchFamily="2" charset="-122"/>
              </a:rPr>
              <a:t>即服务模型，以便向服务器、存储和应用提供灵活且具成本效益的网络服务。这反过来可帮助</a:t>
            </a:r>
            <a:r>
              <a:rPr lang="zh-CN" altLang="en-US" sz="1100" smtClean="0">
                <a:latin typeface="Calibri"/>
                <a:ea typeface="黑体" pitchFamily="2" charset="-122"/>
              </a:rPr>
              <a:t>我们的客户降低花费在数据中心维护上的预算和时间百分比，改为通过提供新的和改进的服务来侧重于盈亏结算和业务创新。</a:t>
            </a:r>
          </a:p>
          <a:p>
            <a:pPr defTabSz="963688"/>
            <a:r>
              <a:rPr lang="zh-CN" altLang="en-US" sz="1100" smtClean="0">
                <a:latin typeface="Calibri"/>
                <a:ea typeface="黑体" pitchFamily="2" charset="-122"/>
              </a:rPr>
              <a:t> </a:t>
            </a:r>
            <a:endParaRPr lang="zh-CN" altLang="en-US" sz="1100" smtClean="0">
              <a:ea typeface="黑体" pitchFamily="2" charset="-122"/>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1"/>
          <p:cNvSpPr>
            <a:spLocks noGrp="1" noChangeArrowheads="1"/>
          </p:cNvSpPr>
          <p:nvPr>
            <p:ph type="sldNum" sz="quarter" idx="5"/>
          </p:nvPr>
        </p:nvSpPr>
        <p:spPr bwMode="auto">
          <a:xfrm>
            <a:off x="6590367" y="9837341"/>
            <a:ext cx="402637" cy="306268"/>
          </a:xfrm>
          <a:noFill/>
          <a:ln>
            <a:miter lim="800000"/>
            <a:headEnd/>
            <a:tailEnd/>
          </a:ln>
        </p:spPr>
        <p:txBody>
          <a:bodyPr/>
          <a:lstStyle/>
          <a:p>
            <a:pPr defTabSz="488361"/>
            <a:fld id="{459F2DA9-D71E-4206-8BF2-2B2385AF6391}" type="slidenum">
              <a:rPr lang="en-US">
                <a:solidFill>
                  <a:srgbClr val="000000"/>
                </a:solidFill>
                <a:latin typeface="Calibri"/>
                <a:ea typeface="黑体" pitchFamily="2" charset="-122"/>
              </a:rPr>
              <a:pPr defTabSz="488361"/>
              <a:t>60</a:t>
            </a:fld>
            <a:endParaRPr lang="en-US" dirty="0">
              <a:solidFill>
                <a:srgbClr val="000000"/>
              </a:solidFill>
              <a:ea typeface="黑体" pitchFamily="2" charset="-122"/>
            </a:endParaRPr>
          </a:p>
        </p:txBody>
      </p:sp>
      <p:sp>
        <p:nvSpPr>
          <p:cNvPr id="89091" name="Rectangle 7"/>
          <p:cNvSpPr txBox="1">
            <a:spLocks noGrp="1" noChangeArrowheads="1"/>
          </p:cNvSpPr>
          <p:nvPr/>
        </p:nvSpPr>
        <p:spPr bwMode="auto">
          <a:xfrm>
            <a:off x="4019935" y="9720083"/>
            <a:ext cx="3077760" cy="512781"/>
          </a:xfrm>
          <a:prstGeom prst="rect">
            <a:avLst/>
          </a:prstGeom>
          <a:noFill/>
          <a:ln w="9525">
            <a:noFill/>
            <a:miter lim="800000"/>
            <a:headEnd/>
            <a:tailEnd/>
          </a:ln>
        </p:spPr>
        <p:txBody>
          <a:bodyPr lIns="99686" tIns="49844" rIns="99686" bIns="49844" anchor="b"/>
          <a:lstStyle/>
          <a:p>
            <a:pPr algn="r" defTabSz="993676"/>
            <a:fld id="{C429BEA3-D77A-49CF-8278-6DF9CE8680C8}" type="slidenum">
              <a:rPr lang="en-US" sz="1300">
                <a:solidFill>
                  <a:srgbClr val="000000"/>
                </a:solidFill>
                <a:latin typeface="Calibri"/>
                <a:ea typeface="黑体" pitchFamily="2" charset="-122"/>
              </a:rPr>
              <a:pPr algn="r" defTabSz="993676"/>
              <a:t>60</a:t>
            </a:fld>
            <a:endParaRPr lang="en-US" sz="1300" dirty="0">
              <a:solidFill>
                <a:srgbClr val="000000"/>
              </a:solidFill>
              <a:latin typeface="Calibri" pitchFamily="34" charset="0"/>
              <a:ea typeface="黑体" pitchFamily="2" charset="-122"/>
            </a:endParaRPr>
          </a:p>
        </p:txBody>
      </p:sp>
      <p:sp>
        <p:nvSpPr>
          <p:cNvPr id="89092" name="Rectangle 2"/>
          <p:cNvSpPr>
            <a:spLocks noGrp="1" noRot="1" noChangeAspect="1" noChangeArrowheads="1" noTextEdit="1"/>
          </p:cNvSpPr>
          <p:nvPr>
            <p:ph type="sldImg"/>
          </p:nvPr>
        </p:nvSpPr>
        <p:spPr bwMode="auto">
          <a:xfrm>
            <a:off x="993775" y="769938"/>
            <a:ext cx="5113338" cy="3835400"/>
          </a:xfrm>
          <a:noFill/>
          <a:ln>
            <a:solidFill>
              <a:srgbClr val="000000"/>
            </a:solidFill>
            <a:miter lim="800000"/>
            <a:headEnd/>
            <a:tailEnd/>
          </a:ln>
        </p:spPr>
      </p:sp>
      <p:sp>
        <p:nvSpPr>
          <p:cNvPr id="89093" name="Rectangle 3"/>
          <p:cNvSpPr>
            <a:spLocks noGrp="1" noChangeArrowheads="1"/>
          </p:cNvSpPr>
          <p:nvPr>
            <p:ph type="body" idx="1"/>
          </p:nvPr>
        </p:nvSpPr>
        <p:spPr bwMode="auto">
          <a:xfrm>
            <a:off x="710254" y="4861794"/>
            <a:ext cx="5678796" cy="4604527"/>
          </a:xfrm>
          <a:noFill/>
        </p:spPr>
        <p:txBody>
          <a:bodyPr wrap="square" lIns="97802" tIns="48901" rIns="97802" bIns="48901" numCol="1" anchor="t" anchorCtr="0" compatLnSpc="1">
            <a:prstTxWarp prst="textNoShape">
              <a:avLst/>
            </a:prstTxWarp>
          </a:bodyPr>
          <a:lstStyle/>
          <a:p>
            <a:pPr defTabSz="980054">
              <a:spcBef>
                <a:spcPct val="0"/>
              </a:spcBef>
            </a:pPr>
            <a:r>
              <a:rPr lang="zh-CN" altLang="en-US" sz="1300" smtClean="0">
                <a:latin typeface="Calibri"/>
                <a:ea typeface="黑体" pitchFamily="2" charset="-122"/>
              </a:rPr>
              <a:t>此幻灯片更加深入一点地演示了两个思科虚拟防火墙（两者都适用于上一张幻灯片上的方案 </a:t>
            </a:r>
            <a:r>
              <a:rPr lang="en-US" altLang="zh-CN" sz="1300" smtClean="0">
                <a:latin typeface="Calibri"/>
                <a:ea typeface="黑体" pitchFamily="2" charset="-122"/>
              </a:rPr>
              <a:t>#2</a:t>
            </a:r>
            <a:r>
              <a:rPr lang="zh-CN" altLang="en-US" sz="1300" smtClean="0">
                <a:latin typeface="Calibri"/>
                <a:ea typeface="黑体" pitchFamily="2" charset="-122"/>
              </a:rPr>
              <a:t>）。</a:t>
            </a:r>
          </a:p>
          <a:p>
            <a:pPr defTabSz="980054">
              <a:spcBef>
                <a:spcPct val="0"/>
              </a:spcBef>
            </a:pPr>
            <a:endParaRPr lang="zh-CN" altLang="en-US" sz="1300" smtClean="0">
              <a:ea typeface="黑体" pitchFamily="2" charset="-122"/>
            </a:endParaRPr>
          </a:p>
          <a:p>
            <a:pPr defTabSz="980054">
              <a:spcBef>
                <a:spcPct val="0"/>
              </a:spcBef>
            </a:pPr>
            <a:r>
              <a:rPr lang="zh-CN" altLang="en-US" sz="1300" smtClean="0">
                <a:latin typeface="Calibri"/>
                <a:ea typeface="黑体" pitchFamily="2" charset="-122"/>
              </a:rPr>
              <a:t>思科虚拟安全网关防火墙 </a:t>
            </a:r>
            <a:r>
              <a:rPr lang="en-US" altLang="zh-CN" sz="1300" smtClean="0">
                <a:latin typeface="Calibri"/>
                <a:ea typeface="黑体" pitchFamily="2" charset="-122"/>
              </a:rPr>
              <a:t>– VSG </a:t>
            </a:r>
            <a:r>
              <a:rPr lang="zh-CN" altLang="en-US" sz="1300" smtClean="0">
                <a:latin typeface="Calibri"/>
                <a:ea typeface="黑体" pitchFamily="2" charset="-122"/>
              </a:rPr>
              <a:t>是针对企业或机构中常见的虚拟机</a:t>
            </a:r>
            <a:r>
              <a:rPr lang="en-US" altLang="zh-CN" sz="1300" smtClean="0">
                <a:latin typeface="Calibri"/>
                <a:ea typeface="黑体" pitchFamily="2" charset="-122"/>
              </a:rPr>
              <a:t>-</a:t>
            </a:r>
            <a:r>
              <a:rPr lang="zh-CN" altLang="en-US" sz="1300" smtClean="0">
                <a:latin typeface="Calibri"/>
                <a:ea typeface="黑体" pitchFamily="2" charset="-122"/>
              </a:rPr>
              <a:t>虚拟机东西流量而设计的虚拟防火墙（例如，可将企业或机构的应用服务器与数据库服务器隔离）。</a:t>
            </a:r>
            <a:r>
              <a:rPr lang="en-US" altLang="zh-CN" sz="1300" smtClean="0">
                <a:latin typeface="Calibri"/>
                <a:ea typeface="黑体" pitchFamily="2" charset="-122"/>
              </a:rPr>
              <a:t>VSG </a:t>
            </a:r>
            <a:r>
              <a:rPr lang="zh-CN" altLang="en-US" sz="1300" smtClean="0">
                <a:latin typeface="Calibri"/>
                <a:ea typeface="黑体" pitchFamily="2" charset="-122"/>
              </a:rPr>
              <a:t>只提供防火墙安全服务，但是对于虚拟机的属性具有很高程度的可视性，并且防火墙规则可以基于这些属性（如虚拟机的名称、其运行的操作系统等）而创建。</a:t>
            </a:r>
            <a:r>
              <a:rPr lang="en-US" altLang="zh-CN" sz="1300" smtClean="0">
                <a:latin typeface="Calibri"/>
                <a:ea typeface="黑体" pitchFamily="2" charset="-122"/>
              </a:rPr>
              <a:t>VSG </a:t>
            </a:r>
            <a:r>
              <a:rPr lang="zh-CN" altLang="en-US" sz="1300" smtClean="0">
                <a:latin typeface="Calibri"/>
                <a:ea typeface="黑体" pitchFamily="2" charset="-122"/>
              </a:rPr>
              <a:t>可在高度虚拟环境中创建信任区域，这些区域独立于 </a:t>
            </a:r>
            <a:r>
              <a:rPr lang="en-US" altLang="zh-CN" sz="1300" smtClean="0">
                <a:latin typeface="Calibri"/>
                <a:ea typeface="黑体" pitchFamily="2" charset="-122"/>
              </a:rPr>
              <a:t>VLAN</a:t>
            </a:r>
            <a:r>
              <a:rPr lang="zh-CN" altLang="en-US" sz="1300" smtClean="0">
                <a:latin typeface="Calibri"/>
                <a:ea typeface="黑体" pitchFamily="2" charset="-122"/>
              </a:rPr>
              <a:t>，在虚拟机上实施随虚拟机迁移到新位置</a:t>
            </a:r>
            <a:r>
              <a:rPr lang="en-US" altLang="zh-CN" sz="1300" smtClean="0">
                <a:latin typeface="Calibri"/>
                <a:ea typeface="黑体" pitchFamily="2" charset="-122"/>
              </a:rPr>
              <a:t>/</a:t>
            </a:r>
            <a:r>
              <a:rPr lang="zh-CN" altLang="en-US" sz="1300" smtClean="0">
                <a:latin typeface="Calibri"/>
                <a:ea typeface="黑体" pitchFamily="2" charset="-122"/>
              </a:rPr>
              <a:t>服务器的策略。</a:t>
            </a:r>
          </a:p>
          <a:p>
            <a:pPr defTabSz="980054">
              <a:spcBef>
                <a:spcPct val="0"/>
              </a:spcBef>
            </a:pPr>
            <a:endParaRPr lang="zh-CN" altLang="en-US" sz="1300" smtClean="0">
              <a:ea typeface="黑体" pitchFamily="2" charset="-122"/>
            </a:endParaRPr>
          </a:p>
          <a:p>
            <a:pPr defTabSz="980054">
              <a:spcBef>
                <a:spcPct val="0"/>
              </a:spcBef>
            </a:pPr>
            <a:r>
              <a:rPr lang="en-US" altLang="zh-CN" sz="1300" smtClean="0">
                <a:latin typeface="Calibri"/>
                <a:ea typeface="黑体" pitchFamily="2" charset="-122"/>
              </a:rPr>
              <a:t>Cisco ASA 1000V </a:t>
            </a:r>
            <a:r>
              <a:rPr lang="zh-CN" altLang="en-US" sz="1300" smtClean="0">
                <a:latin typeface="Calibri"/>
                <a:ea typeface="黑体" pitchFamily="2" charset="-122"/>
              </a:rPr>
              <a:t>云防火墙是多租户解决方案，旨在用于可能共享云或数据中心的单独企业或机构。</a:t>
            </a:r>
            <a:r>
              <a:rPr lang="en-US" altLang="zh-CN" sz="1300" smtClean="0">
                <a:latin typeface="Calibri"/>
                <a:ea typeface="黑体" pitchFamily="2" charset="-122"/>
              </a:rPr>
              <a:t>ASA 1000V </a:t>
            </a:r>
            <a:r>
              <a:rPr lang="zh-CN" altLang="en-US" sz="1300" smtClean="0">
                <a:latin typeface="Calibri"/>
                <a:ea typeface="黑体" pitchFamily="2" charset="-122"/>
              </a:rPr>
              <a:t>包含更多传统边缘安全服务（租户边缘），如 </a:t>
            </a:r>
            <a:r>
              <a:rPr lang="en-US" altLang="zh-CN" sz="1300" smtClean="0">
                <a:latin typeface="Calibri"/>
                <a:ea typeface="黑体" pitchFamily="2" charset="-122"/>
              </a:rPr>
              <a:t>IPS</a:t>
            </a:r>
            <a:r>
              <a:rPr lang="zh-CN" altLang="en-US" sz="1300" smtClean="0">
                <a:latin typeface="Calibri"/>
                <a:ea typeface="黑体" pitchFamily="2" charset="-122"/>
              </a:rPr>
              <a:t>、</a:t>
            </a:r>
            <a:r>
              <a:rPr lang="en-US" altLang="zh-CN" sz="1300" smtClean="0">
                <a:latin typeface="Calibri"/>
                <a:ea typeface="黑体" pitchFamily="2" charset="-122"/>
              </a:rPr>
              <a:t>VPN</a:t>
            </a:r>
            <a:r>
              <a:rPr lang="zh-CN" altLang="en-US" sz="1300" smtClean="0">
                <a:latin typeface="Calibri"/>
                <a:ea typeface="黑体" pitchFamily="2" charset="-122"/>
              </a:rPr>
              <a:t>、</a:t>
            </a:r>
            <a:r>
              <a:rPr lang="en-US" altLang="zh-CN" sz="1300" smtClean="0">
                <a:latin typeface="Calibri"/>
                <a:ea typeface="黑体" pitchFamily="2" charset="-122"/>
              </a:rPr>
              <a:t>DHCP</a:t>
            </a:r>
            <a:r>
              <a:rPr lang="zh-CN" altLang="en-US" sz="1300" smtClean="0">
                <a:latin typeface="Calibri"/>
                <a:ea typeface="黑体" pitchFamily="2" charset="-122"/>
              </a:rPr>
              <a:t>、</a:t>
            </a:r>
            <a:r>
              <a:rPr lang="en-US" altLang="zh-CN" sz="1300" smtClean="0">
                <a:latin typeface="Calibri"/>
                <a:ea typeface="黑体" pitchFamily="2" charset="-122"/>
              </a:rPr>
              <a:t>NAT </a:t>
            </a:r>
            <a:r>
              <a:rPr lang="zh-CN" altLang="en-US" sz="1300" smtClean="0">
                <a:latin typeface="Calibri"/>
                <a:ea typeface="黑体" pitchFamily="2" charset="-122"/>
              </a:rPr>
              <a:t>等。它可以理想地将一个虚拟数据中心与另一个虚拟数据中心隔离（图中所示为 </a:t>
            </a:r>
            <a:r>
              <a:rPr lang="en-US" altLang="zh-CN" sz="1300" smtClean="0">
                <a:latin typeface="Calibri"/>
                <a:ea typeface="黑体" pitchFamily="2" charset="-122"/>
              </a:rPr>
              <a:t>Tenant A </a:t>
            </a:r>
            <a:r>
              <a:rPr lang="zh-CN" altLang="en-US" sz="1300" smtClean="0">
                <a:latin typeface="Calibri"/>
                <a:ea typeface="黑体" pitchFamily="2" charset="-122"/>
              </a:rPr>
              <a:t>与 </a:t>
            </a:r>
            <a:r>
              <a:rPr lang="en-US" altLang="zh-CN" sz="1300" smtClean="0">
                <a:latin typeface="Calibri"/>
                <a:ea typeface="黑体" pitchFamily="2" charset="-122"/>
              </a:rPr>
              <a:t>Tenant B</a:t>
            </a:r>
            <a:r>
              <a:rPr lang="zh-CN" altLang="en-US" sz="1300" smtClean="0">
                <a:latin typeface="Calibri"/>
                <a:ea typeface="黑体" pitchFamily="2" charset="-122"/>
              </a:rPr>
              <a:t>）。两者都可以按兼容方式在 </a:t>
            </a:r>
            <a:r>
              <a:rPr lang="en-US" altLang="zh-CN" sz="1300" smtClean="0">
                <a:latin typeface="Calibri"/>
                <a:ea typeface="黑体" pitchFamily="2" charset="-122"/>
              </a:rPr>
              <a:t>Nexus 1000V </a:t>
            </a:r>
            <a:r>
              <a:rPr lang="zh-CN" altLang="en-US" sz="1300" smtClean="0">
                <a:latin typeface="Calibri"/>
                <a:ea typeface="黑体" pitchFamily="2" charset="-122"/>
              </a:rPr>
              <a:t>虚拟交换机上运行，此虚拟交换机在 </a:t>
            </a:r>
            <a:r>
              <a:rPr lang="en-US" altLang="zh-CN" sz="1300" smtClean="0">
                <a:latin typeface="Calibri"/>
                <a:ea typeface="黑体" pitchFamily="2" charset="-122"/>
              </a:rPr>
              <a:t>VMware</a:t>
            </a:r>
            <a:r>
              <a:rPr lang="zh-CN" altLang="en-US" sz="1300" smtClean="0">
                <a:latin typeface="Calibri"/>
                <a:ea typeface="黑体" pitchFamily="2" charset="-122"/>
              </a:rPr>
              <a:t>、</a:t>
            </a:r>
            <a:r>
              <a:rPr lang="en-US" altLang="zh-CN" sz="1300" smtClean="0">
                <a:latin typeface="Calibri"/>
                <a:ea typeface="黑体" pitchFamily="2" charset="-122"/>
              </a:rPr>
              <a:t>Microsoft </a:t>
            </a:r>
            <a:r>
              <a:rPr lang="zh-CN" altLang="en-US" sz="1300" smtClean="0">
                <a:latin typeface="Calibri"/>
                <a:ea typeface="黑体" pitchFamily="2" charset="-122"/>
              </a:rPr>
              <a:t>和开源提供的虚拟机监控程序上运行。</a:t>
            </a:r>
            <a:r>
              <a:rPr lang="en-US" altLang="zh-CN" sz="1300" smtClean="0">
                <a:latin typeface="Calibri"/>
                <a:ea typeface="黑体" pitchFamily="2" charset="-122"/>
              </a:rPr>
              <a:t>Nexus 1000V </a:t>
            </a:r>
            <a:r>
              <a:rPr lang="zh-CN" altLang="en-US" sz="1300" smtClean="0">
                <a:latin typeface="Calibri"/>
                <a:ea typeface="黑体" pitchFamily="2" charset="-122"/>
              </a:rPr>
              <a:t>中的 </a:t>
            </a:r>
            <a:r>
              <a:rPr lang="en-US" altLang="zh-CN" sz="1300" smtClean="0">
                <a:latin typeface="Calibri"/>
                <a:ea typeface="黑体" pitchFamily="2" charset="-122"/>
              </a:rPr>
              <a:t>vPath </a:t>
            </a:r>
            <a:r>
              <a:rPr lang="zh-CN" altLang="en-US" sz="1300" smtClean="0">
                <a:latin typeface="Calibri"/>
                <a:ea typeface="黑体" pitchFamily="2" charset="-122"/>
              </a:rPr>
              <a:t>模块可根据实施的拓扑和安全策略的需要，将流量路由到合适的防火墙 或连续的多个防火墙（又称为服务链）。</a:t>
            </a:r>
            <a:endParaRPr lang="zh-CN" altLang="en-US" sz="1300" smtClean="0">
              <a:ea typeface="黑体" pitchFamily="2" charset="-122"/>
            </a:endParaRPr>
          </a:p>
          <a:p>
            <a:pPr defTabSz="980054">
              <a:spcBef>
                <a:spcPct val="0"/>
              </a:spcBef>
            </a:pPr>
            <a:endParaRPr lang="zh-CN" altLang="en-US" sz="1300" smtClean="0">
              <a:ea typeface="黑体" pitchFamily="2" charset="-122"/>
            </a:endParaRPr>
          </a:p>
          <a:p>
            <a:pPr defTabSz="980054">
              <a:spcBef>
                <a:spcPct val="0"/>
              </a:spcBef>
            </a:pPr>
            <a:endParaRPr lang="zh-CN" altLang="en-US">
              <a:ea typeface="黑体" pitchFamily="2" charset="-122"/>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80054"/>
            <a:r>
              <a:rPr lang="en-US" altLang="zh-CN" sz="1300" smtClean="0">
                <a:latin typeface="Calibri"/>
                <a:ea typeface="黑体" pitchFamily="2" charset="-122"/>
              </a:rPr>
              <a:t>Cisco Data Mobility Manager </a:t>
            </a:r>
            <a:r>
              <a:rPr lang="zh-CN" altLang="en-US" sz="1300" smtClean="0">
                <a:latin typeface="Calibri"/>
                <a:ea typeface="黑体" pitchFamily="2" charset="-122"/>
              </a:rPr>
              <a:t>简化了存储阵列之间的数据移动。</a:t>
            </a:r>
            <a:r>
              <a:rPr lang="en-US" altLang="zh-CN" sz="1300" smtClean="0">
                <a:latin typeface="Calibri"/>
                <a:ea typeface="黑体" pitchFamily="2" charset="-122"/>
              </a:rPr>
              <a:t>DMM </a:t>
            </a:r>
            <a:r>
              <a:rPr lang="zh-CN" altLang="en-US" sz="1300" smtClean="0">
                <a:latin typeface="Calibri"/>
                <a:ea typeface="黑体" pitchFamily="2" charset="-122"/>
              </a:rPr>
              <a:t>作为交换矩阵的一部分嵌入在 </a:t>
            </a:r>
            <a:r>
              <a:rPr lang="en-US" altLang="zh-CN" sz="1300" smtClean="0">
                <a:latin typeface="Calibri"/>
                <a:ea typeface="黑体" pitchFamily="2" charset="-122"/>
              </a:rPr>
              <a:t>SAN </a:t>
            </a:r>
            <a:r>
              <a:rPr lang="zh-CN" altLang="en-US" sz="1300" smtClean="0">
                <a:latin typeface="Calibri"/>
                <a:ea typeface="黑体" pitchFamily="2" charset="-122"/>
              </a:rPr>
              <a:t>路径中，从而提高了数据移动的速度和效率。</a:t>
            </a:r>
            <a:r>
              <a:rPr lang="en-US" altLang="zh-CN" sz="1300" smtClean="0">
                <a:latin typeface="Calibri"/>
                <a:ea typeface="黑体" pitchFamily="2" charset="-122"/>
              </a:rPr>
              <a:t>DMM </a:t>
            </a:r>
            <a:r>
              <a:rPr lang="zh-CN" altLang="en-US" sz="1300" smtClean="0">
                <a:latin typeface="Calibri"/>
                <a:ea typeface="黑体" pitchFamily="2" charset="-122"/>
              </a:rPr>
              <a:t>的无缝性质以及没有迁移限制使得在阵列之间移动数据以进行升级和新存储时，它是一个强大的产品。</a:t>
            </a:r>
            <a:endParaRPr lang="zh-CN" altLang="en-US">
              <a:ea typeface="黑体" pitchFamily="2" charset="-122"/>
            </a:endParaRPr>
          </a:p>
        </p:txBody>
      </p:sp>
      <p:sp>
        <p:nvSpPr>
          <p:cNvPr id="4" name="Slide Number Placeholder 3"/>
          <p:cNvSpPr>
            <a:spLocks noGrp="1"/>
          </p:cNvSpPr>
          <p:nvPr>
            <p:ph type="sldNum" sz="quarter" idx="10"/>
          </p:nvPr>
        </p:nvSpPr>
        <p:spPr/>
        <p:txBody>
          <a:bodyPr/>
          <a:lstStyle/>
          <a:p>
            <a:pPr defTabSz="980054"/>
            <a:fld id="{A016700D-A754-4075-99B3-30F6A09F0909}" type="slidenum">
              <a:rPr lang="en-US">
                <a:latin typeface="Calibri"/>
                <a:ea typeface="黑体" pitchFamily="2" charset="-122"/>
              </a:rPr>
              <a:pPr defTabSz="980054"/>
              <a:t>61</a:t>
            </a:fld>
            <a:endParaRPr lang="en-US" dirty="0">
              <a:ea typeface="黑体" pitchFamily="2" charset="-122"/>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80054"/>
            <a:r>
              <a:rPr lang="en-US" altLang="zh-CN" sz="1300" smtClean="0">
                <a:latin typeface="Calibri"/>
                <a:ea typeface="黑体" pitchFamily="2" charset="-122"/>
              </a:rPr>
              <a:t>Cisco </a:t>
            </a:r>
            <a:r>
              <a:rPr lang="zh-CN" altLang="en-US" sz="1300" smtClean="0">
                <a:latin typeface="Calibri"/>
                <a:ea typeface="黑体" pitchFamily="2" charset="-122"/>
              </a:rPr>
              <a:t>存储媒介加密是用于磁盘、磁带和虚拟磁带库的静态数据路径内加密。</a:t>
            </a:r>
            <a:r>
              <a:rPr lang="en-US" altLang="zh-CN" sz="1300" smtClean="0">
                <a:latin typeface="Calibri"/>
                <a:ea typeface="黑体" pitchFamily="2" charset="-122"/>
              </a:rPr>
              <a:t>SAN </a:t>
            </a:r>
            <a:r>
              <a:rPr lang="zh-CN" altLang="en-US" sz="1300" smtClean="0">
                <a:latin typeface="Calibri"/>
                <a:ea typeface="黑体" pitchFamily="2" charset="-122"/>
              </a:rPr>
              <a:t>网络中基于高级加密的权限可防止许多路径外加密方案形成的杂乱瓶颈。</a:t>
            </a:r>
            <a:r>
              <a:rPr lang="en-US" altLang="zh-CN" sz="1300" smtClean="0">
                <a:latin typeface="Calibri"/>
                <a:ea typeface="黑体" pitchFamily="2" charset="-122"/>
              </a:rPr>
              <a:t>SME </a:t>
            </a:r>
            <a:r>
              <a:rPr lang="zh-CN" altLang="en-US" sz="1300" smtClean="0">
                <a:latin typeface="Calibri"/>
                <a:ea typeface="黑体" pitchFamily="2" charset="-122"/>
              </a:rPr>
              <a:t>与 </a:t>
            </a:r>
            <a:r>
              <a:rPr lang="en-US" altLang="zh-CN" sz="1300" smtClean="0">
                <a:latin typeface="Calibri"/>
                <a:ea typeface="黑体" pitchFamily="2" charset="-122"/>
              </a:rPr>
              <a:t>Fabric Manager/Data Center Network Manager </a:t>
            </a:r>
            <a:r>
              <a:rPr lang="zh-CN" altLang="en-US" sz="1300" smtClean="0">
                <a:latin typeface="Calibri"/>
                <a:ea typeface="黑体" pitchFamily="2" charset="-122"/>
              </a:rPr>
              <a:t>集成，以便创建无缝的集成管理环境。高级加密管理和政府批准加密使 </a:t>
            </a:r>
            <a:r>
              <a:rPr lang="en-US" altLang="zh-CN" sz="1300" smtClean="0">
                <a:latin typeface="Calibri"/>
                <a:ea typeface="黑体" pitchFamily="2" charset="-122"/>
              </a:rPr>
              <a:t>SME </a:t>
            </a:r>
            <a:r>
              <a:rPr lang="zh-CN" altLang="en-US" sz="1300" smtClean="0">
                <a:latin typeface="Calibri"/>
                <a:ea typeface="黑体" pitchFamily="2" charset="-122"/>
              </a:rPr>
              <a:t>自然而然地成为要符合需要静态数据加密的法律和法规时的选择。</a:t>
            </a:r>
            <a:endParaRPr lang="zh-CN" altLang="en-US">
              <a:ea typeface="黑体" pitchFamily="2" charset="-122"/>
            </a:endParaRPr>
          </a:p>
        </p:txBody>
      </p:sp>
      <p:sp>
        <p:nvSpPr>
          <p:cNvPr id="4" name="Slide Number Placeholder 3"/>
          <p:cNvSpPr>
            <a:spLocks noGrp="1"/>
          </p:cNvSpPr>
          <p:nvPr>
            <p:ph type="sldNum" sz="quarter" idx="10"/>
          </p:nvPr>
        </p:nvSpPr>
        <p:spPr/>
        <p:txBody>
          <a:bodyPr/>
          <a:lstStyle/>
          <a:p>
            <a:pPr defTabSz="980054"/>
            <a:fld id="{A016700D-A754-4075-99B3-30F6A09F0909}" type="slidenum">
              <a:rPr lang="en-US">
                <a:latin typeface="Calibri"/>
                <a:ea typeface="黑体" pitchFamily="2" charset="-122"/>
              </a:rPr>
              <a:pPr defTabSz="980054"/>
              <a:t>62</a:t>
            </a:fld>
            <a:endParaRPr lang="en-US" dirty="0">
              <a:ea typeface="黑体" pitchFamily="2" charset="-122"/>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1"/>
          <p:cNvSpPr txBox="1">
            <a:spLocks noGrp="1" noChangeArrowheads="1"/>
          </p:cNvSpPr>
          <p:nvPr/>
        </p:nvSpPr>
        <p:spPr bwMode="auto">
          <a:xfrm>
            <a:off x="6004128" y="9556397"/>
            <a:ext cx="824601" cy="317202"/>
          </a:xfrm>
          <a:prstGeom prst="rect">
            <a:avLst/>
          </a:prstGeom>
          <a:noFill/>
          <a:ln w="9525">
            <a:noFill/>
            <a:miter lim="800000"/>
            <a:headEnd/>
            <a:tailEnd/>
          </a:ln>
        </p:spPr>
        <p:txBody>
          <a:bodyPr lIns="19979" tIns="0" rIns="19979" bIns="0" anchor="b"/>
          <a:lstStyle/>
          <a:p>
            <a:pPr algn="r" defTabSz="957905"/>
            <a:fld id="{05C81318-44F4-4996-816D-10103DCBDB8F}" type="slidenum">
              <a:rPr lang="en-US" sz="900">
                <a:latin typeface="Calibri"/>
                <a:ea typeface="黑体" pitchFamily="2" charset="-122"/>
              </a:rPr>
              <a:pPr algn="r" defTabSz="957905"/>
              <a:t>63</a:t>
            </a:fld>
            <a:endParaRPr lang="en-US" sz="900" dirty="0">
              <a:ea typeface="黑体" pitchFamily="2" charset="-122"/>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defTabSz="980054"/>
            <a:r>
              <a:rPr lang="zh-CN" altLang="en-US" sz="1000" smtClean="0">
                <a:latin typeface="Calibri"/>
                <a:ea typeface="黑体" pitchFamily="2" charset="-122"/>
                <a:cs typeface="ＭＳ Ｐゴシック"/>
              </a:rPr>
              <a:t>这一转型的关键驱动因素是什么？</a:t>
            </a:r>
          </a:p>
          <a:p>
            <a:pPr defTabSz="980054"/>
            <a:r>
              <a:rPr lang="en-US" altLang="zh-CN" sz="1000" smtClean="0">
                <a:latin typeface="Calibri"/>
                <a:ea typeface="黑体" pitchFamily="2" charset="-122"/>
                <a:cs typeface="ＭＳ Ｐゴシック"/>
              </a:rPr>
              <a:t>[</a:t>
            </a:r>
            <a:r>
              <a:rPr lang="zh-CN" altLang="en-US" sz="1000" smtClean="0">
                <a:latin typeface="Calibri"/>
                <a:ea typeface="黑体" pitchFamily="2" charset="-122"/>
                <a:cs typeface="ＭＳ Ｐゴシック"/>
              </a:rPr>
              <a:t>点击</a:t>
            </a:r>
            <a:r>
              <a:rPr lang="en-US" altLang="zh-CN" sz="1000" smtClean="0">
                <a:latin typeface="Calibri"/>
                <a:ea typeface="黑体" pitchFamily="2" charset="-122"/>
                <a:cs typeface="ＭＳ Ｐゴシック"/>
              </a:rPr>
              <a:t>]</a:t>
            </a:r>
            <a:endParaRPr lang="zh-CN" altLang="en-US" sz="1000" smtClean="0">
              <a:latin typeface="Calibri"/>
              <a:ea typeface="黑体" pitchFamily="2" charset="-122"/>
              <a:cs typeface="ＭＳ Ｐゴシック"/>
            </a:endParaRPr>
          </a:p>
          <a:p>
            <a:pPr defTabSz="980054"/>
            <a:r>
              <a:rPr lang="zh-CN" altLang="en-US" sz="1000" smtClean="0">
                <a:latin typeface="Calibri"/>
                <a:ea typeface="黑体" pitchFamily="2" charset="-122"/>
                <a:cs typeface="ＭＳ Ｐゴシック"/>
              </a:rPr>
              <a:t>企业</a:t>
            </a:r>
            <a:r>
              <a:rPr lang="zh-CN" altLang="en-GB" sz="1000" smtClean="0">
                <a:latin typeface="Calibri"/>
                <a:ea typeface="黑体" pitchFamily="2" charset="-122"/>
                <a:cs typeface="ＭＳ Ｐゴシック"/>
              </a:rPr>
              <a:t>办公空间中的移动设备正在迅速增多。</a:t>
            </a:r>
          </a:p>
          <a:p>
            <a:pPr defTabSz="980054"/>
            <a:r>
              <a:rPr lang="zh-CN" altLang="en-GB" sz="1000" smtClean="0">
                <a:latin typeface="Calibri"/>
                <a:ea typeface="黑体" pitchFamily="2" charset="-122"/>
                <a:cs typeface="ＭＳ Ｐゴシック"/>
              </a:rPr>
              <a:t>我们预计在接下来的 </a:t>
            </a:r>
            <a:r>
              <a:rPr lang="en-GB" altLang="zh-CN" sz="1000" smtClean="0">
                <a:latin typeface="Calibri"/>
                <a:ea typeface="黑体" pitchFamily="2" charset="-122"/>
                <a:cs typeface="ＭＳ Ｐゴシック"/>
              </a:rPr>
              <a:t>3 </a:t>
            </a:r>
            <a:r>
              <a:rPr lang="zh-CN" altLang="en-GB" sz="1000" smtClean="0">
                <a:latin typeface="Calibri"/>
                <a:ea typeface="黑体" pitchFamily="2" charset="-122"/>
                <a:cs typeface="ＭＳ Ｐゴシック"/>
              </a:rPr>
              <a:t>年内会新增 </a:t>
            </a:r>
            <a:r>
              <a:rPr lang="en-GB" altLang="zh-CN" sz="1000" smtClean="0">
                <a:latin typeface="Calibri"/>
                <a:ea typeface="黑体" pitchFamily="2" charset="-122"/>
                <a:cs typeface="ＭＳ Ｐゴシック"/>
              </a:rPr>
              <a:t>13 </a:t>
            </a:r>
            <a:r>
              <a:rPr lang="zh-CN" altLang="en-GB" sz="1000" smtClean="0">
                <a:latin typeface="Calibri"/>
                <a:ea typeface="黑体" pitchFamily="2" charset="-122"/>
                <a:cs typeface="ＭＳ Ｐゴシック"/>
              </a:rPr>
              <a:t>亿联网移动设备。</a:t>
            </a:r>
            <a:r>
              <a:rPr lang="zh-CN" altLang="en-US" sz="1000" smtClean="0">
                <a:latin typeface="Calibri"/>
                <a:ea typeface="黑体" pitchFamily="2" charset="-122"/>
                <a:cs typeface="ＭＳ Ｐゴシック"/>
              </a:rPr>
              <a:t>移动性带给我们的灵活性的确有助于驱动工作空间的这一转型。它增强了我们的通信方式，并允许我们的客户和员工越来越分散。</a:t>
            </a:r>
          </a:p>
          <a:p>
            <a:pPr defTabSz="980054"/>
            <a:r>
              <a:rPr lang="zh-CN" altLang="en-US" sz="1000" smtClean="0">
                <a:latin typeface="Calibri"/>
                <a:ea typeface="黑体" pitchFamily="2" charset="-122"/>
                <a:cs typeface="ＭＳ Ｐゴシック"/>
              </a:rPr>
              <a:t>同时数据却越来越集中。</a:t>
            </a:r>
          </a:p>
          <a:p>
            <a:pPr defTabSz="980054"/>
            <a:r>
              <a:rPr lang="en-US" altLang="zh-CN" sz="1000" smtClean="0">
                <a:latin typeface="Calibri"/>
                <a:ea typeface="黑体" pitchFamily="2" charset="-122"/>
                <a:cs typeface="ＭＳ Ｐゴシック"/>
              </a:rPr>
              <a:t>[</a:t>
            </a:r>
            <a:r>
              <a:rPr lang="zh-CN" altLang="en-US" sz="1000" smtClean="0">
                <a:latin typeface="Calibri"/>
                <a:ea typeface="黑体" pitchFamily="2" charset="-122"/>
                <a:cs typeface="ＭＳ Ｐゴシック"/>
              </a:rPr>
              <a:t>点击</a:t>
            </a:r>
            <a:r>
              <a:rPr lang="en-US" altLang="zh-CN" sz="1000" smtClean="0">
                <a:latin typeface="Calibri"/>
                <a:ea typeface="黑体" pitchFamily="2" charset="-122"/>
                <a:cs typeface="ＭＳ Ｐゴシック"/>
              </a:rPr>
              <a:t>]</a:t>
            </a:r>
            <a:endParaRPr lang="zh-CN" altLang="en-US" sz="1000" smtClean="0">
              <a:latin typeface="Calibri"/>
              <a:ea typeface="黑体" pitchFamily="2" charset="-122"/>
              <a:cs typeface="ＭＳ Ｐゴシック"/>
            </a:endParaRPr>
          </a:p>
          <a:p>
            <a:pPr defTabSz="980054"/>
            <a:r>
              <a:rPr lang="zh-CN" altLang="en-US" sz="1000" smtClean="0">
                <a:latin typeface="Calibri"/>
                <a:ea typeface="黑体" pitchFamily="2" charset="-122"/>
                <a:cs typeface="ＭＳ Ｐゴシック"/>
              </a:rPr>
              <a:t>视频是工作空间转型的另一个关键驱动因素。它正驱动我们沟通的质量。当今有 </a:t>
            </a:r>
            <a:r>
              <a:rPr lang="en-US" altLang="zh-CN" sz="1000" smtClean="0">
                <a:latin typeface="Calibri"/>
                <a:ea typeface="黑体" pitchFamily="2" charset="-122"/>
                <a:cs typeface="ＭＳ Ｐゴシック"/>
              </a:rPr>
              <a:t>60% </a:t>
            </a:r>
            <a:r>
              <a:rPr lang="zh-CN" altLang="en-US" sz="1000" smtClean="0">
                <a:latin typeface="Calibri"/>
                <a:ea typeface="黑体" pitchFamily="2" charset="-122"/>
                <a:cs typeface="ＭＳ Ｐゴシック"/>
              </a:rPr>
              <a:t>的思科网络流量是视频。由于客户和同事分散在世界各地，即使我们相距遥远，视频也能让我们可以保持近在咫尺的感觉。</a:t>
            </a:r>
          </a:p>
          <a:p>
            <a:pPr defTabSz="980054"/>
            <a:r>
              <a:rPr lang="en-US" altLang="zh-CN" sz="1000" smtClean="0">
                <a:latin typeface="Calibri"/>
                <a:ea typeface="黑体" pitchFamily="2" charset="-122"/>
                <a:cs typeface="ＭＳ Ｐゴシック"/>
              </a:rPr>
              <a:t>[</a:t>
            </a:r>
            <a:r>
              <a:rPr lang="zh-CN" altLang="en-US" sz="1000" smtClean="0">
                <a:latin typeface="Calibri"/>
                <a:ea typeface="黑体" pitchFamily="2" charset="-122"/>
                <a:cs typeface="ＭＳ Ｐゴシック"/>
              </a:rPr>
              <a:t>点击</a:t>
            </a:r>
            <a:r>
              <a:rPr lang="en-US" altLang="zh-CN" sz="1000" smtClean="0">
                <a:latin typeface="Calibri"/>
                <a:ea typeface="黑体" pitchFamily="2" charset="-122"/>
                <a:cs typeface="ＭＳ Ｐゴシック"/>
              </a:rPr>
              <a:t>]</a:t>
            </a:r>
            <a:endParaRPr lang="zh-CN" altLang="en-US" sz="1000" smtClean="0">
              <a:latin typeface="Calibri"/>
              <a:ea typeface="黑体" pitchFamily="2" charset="-122"/>
              <a:cs typeface="ＭＳ Ｐゴシック"/>
            </a:endParaRPr>
          </a:p>
          <a:p>
            <a:pPr defTabSz="980054"/>
            <a:r>
              <a:rPr lang="zh-CN" altLang="en-US" sz="1000" smtClean="0">
                <a:latin typeface="Calibri"/>
                <a:ea typeface="黑体" pitchFamily="2" charset="-122"/>
                <a:cs typeface="ＭＳ Ｐゴシック"/>
              </a:rPr>
              <a:t>医疗卫生行业是我们的业务如何加快工作空间转型的好示例。医生现在以实时共享的方式协作 </a:t>
            </a:r>
          </a:p>
          <a:p>
            <a:pPr marL="980054" lvl="2" defTabSz="980054"/>
            <a:r>
              <a:rPr lang="zh-CN" altLang="en-US" sz="1000" smtClean="0">
                <a:latin typeface="Calibri"/>
                <a:ea typeface="黑体" pitchFamily="2" charset="-122"/>
              </a:rPr>
              <a:t>电子医疗记录</a:t>
            </a:r>
          </a:p>
          <a:p>
            <a:pPr marL="980054" lvl="2" defTabSz="980054"/>
            <a:r>
              <a:rPr lang="zh-CN" altLang="en-US" sz="1000" smtClean="0">
                <a:latin typeface="Calibri"/>
                <a:ea typeface="黑体" pitchFamily="2" charset="-122"/>
              </a:rPr>
              <a:t>影响存档通信系统 </a:t>
            </a:r>
            <a:r>
              <a:rPr lang="en-US" altLang="zh-CN" sz="1000" smtClean="0">
                <a:latin typeface="Calibri"/>
                <a:ea typeface="黑体" pitchFamily="2" charset="-122"/>
              </a:rPr>
              <a:t>– PACS</a:t>
            </a:r>
            <a:endParaRPr lang="zh-CN" altLang="en-US" sz="1000" smtClean="0">
              <a:latin typeface="Calibri"/>
              <a:ea typeface="黑体" pitchFamily="2" charset="-122"/>
            </a:endParaRPr>
          </a:p>
          <a:p>
            <a:pPr marL="980054" lvl="2" defTabSz="980054"/>
            <a:r>
              <a:rPr lang="en-US" altLang="zh-CN" sz="1000" smtClean="0">
                <a:latin typeface="Calibri"/>
                <a:ea typeface="黑体" pitchFamily="2" charset="-122"/>
              </a:rPr>
              <a:t>RFID </a:t>
            </a:r>
            <a:r>
              <a:rPr lang="zh-CN" altLang="en-US" sz="1000" smtClean="0">
                <a:latin typeface="Calibri"/>
                <a:ea typeface="黑体" pitchFamily="2" charset="-122"/>
              </a:rPr>
              <a:t>和条形码</a:t>
            </a:r>
          </a:p>
          <a:p>
            <a:pPr marL="980054" lvl="2" defTabSz="980054"/>
            <a:r>
              <a:rPr lang="zh-CN" altLang="en-US" sz="1000" smtClean="0">
                <a:latin typeface="Calibri"/>
                <a:ea typeface="黑体" pitchFamily="2" charset="-122"/>
              </a:rPr>
              <a:t>咨询全球的其他专家</a:t>
            </a:r>
          </a:p>
          <a:p>
            <a:pPr defTabSz="980054"/>
            <a:r>
              <a:rPr lang="zh-CN" altLang="en-US" sz="1000" smtClean="0">
                <a:latin typeface="Calibri"/>
                <a:ea typeface="黑体" pitchFamily="2" charset="-122"/>
              </a:rPr>
              <a:t>医疗卫生供应商可以通过视频会议支持远程医疗，甚至受益于通过第二人生医院进行的培训。</a:t>
            </a:r>
          </a:p>
          <a:p>
            <a:pPr defTabSz="980054"/>
            <a:r>
              <a:rPr lang="zh-CN" altLang="en-US" sz="1000" smtClean="0">
                <a:latin typeface="Calibri"/>
                <a:ea typeface="黑体" pitchFamily="2" charset="-122"/>
              </a:rPr>
              <a:t>对于患者或护理人员“工作空间体验”，它允许患者参与自己的医疗卫生、沟通移情社区、构建护理人员论坛、实现电子医疗和在线支持服务。</a:t>
            </a:r>
          </a:p>
          <a:p>
            <a:pPr defTabSz="980054"/>
            <a:r>
              <a:rPr lang="en-US" altLang="zh-CN" sz="1000" smtClean="0">
                <a:latin typeface="Calibri"/>
                <a:ea typeface="黑体" pitchFamily="2" charset="-122"/>
                <a:cs typeface="ＭＳ Ｐゴシック"/>
              </a:rPr>
              <a:t>[</a:t>
            </a:r>
            <a:r>
              <a:rPr lang="zh-CN" altLang="en-US" sz="1000" smtClean="0">
                <a:latin typeface="Calibri"/>
                <a:ea typeface="黑体" pitchFamily="2" charset="-122"/>
                <a:cs typeface="ＭＳ Ｐゴシック"/>
              </a:rPr>
              <a:t>点击</a:t>
            </a:r>
            <a:r>
              <a:rPr lang="en-US" altLang="zh-CN" sz="1000" smtClean="0">
                <a:latin typeface="Calibri"/>
                <a:ea typeface="黑体" pitchFamily="2" charset="-122"/>
                <a:cs typeface="ＭＳ Ｐゴシック"/>
              </a:rPr>
              <a:t>]</a:t>
            </a:r>
            <a:endParaRPr lang="zh-CN" altLang="en-US" sz="1000" smtClean="0">
              <a:latin typeface="Calibri"/>
              <a:ea typeface="黑体" pitchFamily="2" charset="-122"/>
              <a:cs typeface="ＭＳ Ｐゴシック"/>
            </a:endParaRPr>
          </a:p>
          <a:p>
            <a:pPr defTabSz="980054"/>
            <a:r>
              <a:rPr lang="zh-CN" altLang="en-US" sz="1000" smtClean="0">
                <a:latin typeface="Calibri"/>
                <a:ea typeface="黑体" pitchFamily="2" charset="-122"/>
                <a:cs typeface="ＭＳ Ｐゴシック"/>
              </a:rPr>
              <a:t>随着这一转型的进行，我们开始对客户和员工、员工和合作伙伴之间的边界感到模糊不清。</a:t>
            </a:r>
          </a:p>
          <a:p>
            <a:pPr defTabSz="980054"/>
            <a:r>
              <a:rPr lang="zh-CN" altLang="en-US" sz="1000" smtClean="0">
                <a:latin typeface="Calibri"/>
                <a:ea typeface="黑体" pitchFamily="2" charset="-122"/>
                <a:cs typeface="ＭＳ Ｐゴシック"/>
              </a:rPr>
              <a:t>而且您如何适应周围的变化也是业务成功的关键。</a:t>
            </a:r>
            <a:endParaRPr lang="zh-CN" altLang="en-US" sz="900" smtClean="0">
              <a:ea typeface="黑体" pitchFamily="2" charset="-122"/>
            </a:endParaRPr>
          </a:p>
          <a:p>
            <a:pPr defTabSz="953200"/>
            <a:r>
              <a:rPr lang="zh-CN" altLang="en-US" sz="1100" smtClean="0">
                <a:latin typeface="Calibri"/>
                <a:ea typeface="黑体" pitchFamily="2" charset="-122"/>
              </a:rPr>
              <a:t> </a:t>
            </a:r>
            <a:endParaRPr lang="zh-CN" altLang="en-US" sz="1100">
              <a:ea typeface="黑体" pitchFamily="2" charset="-122"/>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0054"/>
            <a:r>
              <a:rPr lang="zh-CN" altLang="en-US" sz="1300" smtClean="0">
                <a:latin typeface="Calibri"/>
                <a:ea typeface="黑体" pitchFamily="2" charset="-122"/>
              </a:rPr>
              <a:t>虚拟计算环境 </a:t>
            </a:r>
            <a:r>
              <a:rPr lang="en-US" altLang="zh-CN" sz="1300" smtClean="0">
                <a:latin typeface="Calibri"/>
                <a:ea typeface="黑体" pitchFamily="2" charset="-122"/>
              </a:rPr>
              <a:t>(VCE) </a:t>
            </a:r>
            <a:r>
              <a:rPr lang="zh-CN" altLang="en-US" sz="1300" smtClean="0">
                <a:latin typeface="Calibri"/>
                <a:ea typeface="黑体" pitchFamily="2" charset="-122"/>
              </a:rPr>
              <a:t>公司由 </a:t>
            </a:r>
            <a:r>
              <a:rPr lang="en-US" altLang="zh-CN" sz="1300" smtClean="0">
                <a:latin typeface="Calibri"/>
                <a:ea typeface="黑体" pitchFamily="2" charset="-122"/>
              </a:rPr>
              <a:t>Cisco </a:t>
            </a:r>
            <a:r>
              <a:rPr lang="zh-CN" altLang="en-US" sz="1300" smtClean="0">
                <a:latin typeface="Calibri"/>
                <a:ea typeface="黑体" pitchFamily="2" charset="-122"/>
              </a:rPr>
              <a:t>和 </a:t>
            </a:r>
            <a:r>
              <a:rPr lang="en-US" altLang="zh-CN" sz="1300" smtClean="0">
                <a:latin typeface="Calibri"/>
                <a:ea typeface="黑体" pitchFamily="2" charset="-122"/>
              </a:rPr>
              <a:t>EMC </a:t>
            </a:r>
            <a:r>
              <a:rPr lang="zh-CN" altLang="en-US" sz="1300" smtClean="0">
                <a:latin typeface="Calibri"/>
                <a:ea typeface="黑体" pitchFamily="2" charset="-122"/>
              </a:rPr>
              <a:t>加上 </a:t>
            </a:r>
            <a:r>
              <a:rPr lang="en-US" altLang="zh-CN" sz="1300" smtClean="0">
                <a:latin typeface="Calibri"/>
                <a:ea typeface="黑体" pitchFamily="2" charset="-122"/>
              </a:rPr>
              <a:t>VMware </a:t>
            </a:r>
            <a:r>
              <a:rPr lang="zh-CN" altLang="en-US" sz="1300" smtClean="0">
                <a:latin typeface="Calibri"/>
                <a:ea typeface="黑体" pitchFamily="2" charset="-122"/>
              </a:rPr>
              <a:t>和 </a:t>
            </a:r>
            <a:r>
              <a:rPr lang="en-US" altLang="zh-CN" sz="1300" smtClean="0">
                <a:latin typeface="Calibri"/>
                <a:ea typeface="黑体" pitchFamily="2" charset="-122"/>
              </a:rPr>
              <a:t>Intel </a:t>
            </a:r>
            <a:r>
              <a:rPr lang="zh-CN" altLang="en-US" sz="1300" smtClean="0">
                <a:latin typeface="Calibri"/>
                <a:ea typeface="黑体" pitchFamily="2" charset="-122"/>
              </a:rPr>
              <a:t>的投资所创建，代表四个市场和技术领先者在开发、服务和合作伙伴赋能方面的前所未有的协作级别。</a:t>
            </a:r>
            <a:r>
              <a:rPr lang="en-US" altLang="zh-CN" sz="1300" smtClean="0">
                <a:latin typeface="Calibri"/>
                <a:ea typeface="黑体" pitchFamily="2" charset="-122"/>
              </a:rPr>
              <a:t>VCE </a:t>
            </a:r>
            <a:r>
              <a:rPr lang="zh-CN" altLang="en-US" sz="1300" smtClean="0">
                <a:latin typeface="Calibri"/>
                <a:ea typeface="黑体" pitchFamily="2" charset="-122"/>
              </a:rPr>
              <a:t>可帮助 </a:t>
            </a:r>
            <a:r>
              <a:rPr lang="en-US" altLang="zh-CN" sz="1300" smtClean="0">
                <a:latin typeface="Calibri"/>
                <a:ea typeface="黑体" pitchFamily="2" charset="-122"/>
              </a:rPr>
              <a:t>IT </a:t>
            </a:r>
            <a:r>
              <a:rPr lang="zh-CN" altLang="en-US" sz="1300" smtClean="0">
                <a:latin typeface="Calibri"/>
                <a:ea typeface="黑体" pitchFamily="2" charset="-122"/>
              </a:rPr>
              <a:t>简化运营，同时为企业提供创造价值。</a:t>
            </a:r>
          </a:p>
          <a:p>
            <a:pPr defTabSz="980054"/>
            <a:endParaRPr lang="zh-CN" altLang="en-US" smtClean="0">
              <a:ea typeface="黑体" pitchFamily="2" charset="-122"/>
            </a:endParaRPr>
          </a:p>
          <a:p>
            <a:pPr defTabSz="980054"/>
            <a:r>
              <a:rPr lang="zh-CN" altLang="en-US" sz="1300" smtClean="0">
                <a:latin typeface="Calibri"/>
                <a:ea typeface="黑体" pitchFamily="2" charset="-122"/>
              </a:rPr>
              <a:t>部署新的多供应商基础设施不再需要长时间的集成和测试周期。</a:t>
            </a:r>
            <a:r>
              <a:rPr lang="en-US" altLang="zh-CN" sz="1300" smtClean="0">
                <a:latin typeface="Calibri"/>
                <a:ea typeface="黑体" pitchFamily="2" charset="-122"/>
              </a:rPr>
              <a:t>VCE </a:t>
            </a:r>
            <a:r>
              <a:rPr lang="zh-CN" altLang="en-US" sz="1300" smtClean="0">
                <a:latin typeface="Calibri"/>
                <a:ea typeface="黑体" pitchFamily="2" charset="-122"/>
              </a:rPr>
              <a:t>集成了行业领先的虚拟化、网络、计算、存储、安全和管理技术来提供 </a:t>
            </a:r>
            <a:r>
              <a:rPr lang="en-US" altLang="zh-CN" sz="1300" smtClean="0">
                <a:latin typeface="Calibri"/>
                <a:ea typeface="黑体" pitchFamily="2" charset="-122"/>
              </a:rPr>
              <a:t>Vblock </a:t>
            </a:r>
            <a:r>
              <a:rPr lang="zh-CN" altLang="en-US" sz="1300" smtClean="0">
                <a:latin typeface="Calibri"/>
                <a:ea typeface="黑体" pitchFamily="2" charset="-122"/>
              </a:rPr>
              <a:t>基础设施平台 </a:t>
            </a:r>
            <a:r>
              <a:rPr lang="en-US" altLang="zh-CN" sz="1300" smtClean="0">
                <a:latin typeface="Calibri"/>
                <a:ea typeface="黑体" pitchFamily="2" charset="-122"/>
              </a:rPr>
              <a:t>-- </a:t>
            </a:r>
            <a:r>
              <a:rPr lang="zh-CN" altLang="en-US" sz="1300" smtClean="0">
                <a:latin typeface="Calibri"/>
                <a:ea typeface="黑体" pitchFamily="2" charset="-122"/>
              </a:rPr>
              <a:t>支持大量业务关键应用的独特融合基础设施。</a:t>
            </a:r>
          </a:p>
          <a:p>
            <a:pPr defTabSz="980054"/>
            <a:endParaRPr lang="zh-CN" altLang="en-US" smtClean="0">
              <a:ea typeface="黑体" pitchFamily="2" charset="-122"/>
            </a:endParaRPr>
          </a:p>
          <a:p>
            <a:pPr defTabSz="980054"/>
            <a:r>
              <a:rPr lang="en-US" altLang="zh-CN" sz="1300" smtClean="0">
                <a:latin typeface="Calibri"/>
                <a:ea typeface="黑体" pitchFamily="2" charset="-122"/>
              </a:rPr>
              <a:t>Vblock </a:t>
            </a:r>
            <a:r>
              <a:rPr lang="zh-CN" altLang="en-US" sz="1300" smtClean="0">
                <a:latin typeface="Calibri"/>
                <a:ea typeface="黑体" pitchFamily="2" charset="-122"/>
              </a:rPr>
              <a:t>只需 </a:t>
            </a:r>
            <a:r>
              <a:rPr lang="en-US" altLang="zh-CN" sz="1300" smtClean="0">
                <a:latin typeface="Calibri"/>
                <a:ea typeface="黑体" pitchFamily="2" charset="-122"/>
              </a:rPr>
              <a:t>30 </a:t>
            </a:r>
            <a:r>
              <a:rPr lang="zh-CN" altLang="en-US" sz="1300" smtClean="0">
                <a:latin typeface="Calibri"/>
                <a:ea typeface="黑体" pitchFamily="2" charset="-122"/>
              </a:rPr>
              <a:t>天便可订购并投入生产，使用的是只需几次点击便可部署的 </a:t>
            </a:r>
            <a:r>
              <a:rPr lang="en-US" altLang="zh-CN" sz="1300" smtClean="0">
                <a:latin typeface="Calibri"/>
                <a:ea typeface="黑体" pitchFamily="2" charset="-122"/>
              </a:rPr>
              <a:t>VCE </a:t>
            </a:r>
            <a:r>
              <a:rPr lang="zh-CN" altLang="en-US" sz="1300" smtClean="0">
                <a:latin typeface="Calibri"/>
                <a:ea typeface="黑体" pitchFamily="2" charset="-122"/>
              </a:rPr>
              <a:t>管理系统。具有快速发展环境的客户可以获取 </a:t>
            </a:r>
            <a:r>
              <a:rPr lang="en-US" altLang="zh-CN" sz="1300" smtClean="0">
                <a:latin typeface="Calibri"/>
                <a:ea typeface="黑体" pitchFamily="2" charset="-122"/>
              </a:rPr>
              <a:t>Vblock </a:t>
            </a:r>
            <a:r>
              <a:rPr lang="zh-CN" altLang="en-US" sz="1300" smtClean="0">
                <a:latin typeface="Calibri"/>
                <a:ea typeface="黑体" pitchFamily="2" charset="-122"/>
              </a:rPr>
              <a:t>解决方案并快速推广以便满足业务需求。</a:t>
            </a:r>
          </a:p>
          <a:p>
            <a:pPr defTabSz="980054"/>
            <a:endParaRPr lang="zh-CN" altLang="en-US" baseline="0" smtClean="0">
              <a:ea typeface="黑体" pitchFamily="2" charset="-122"/>
            </a:endParaRPr>
          </a:p>
          <a:p>
            <a:pPr defTabSz="980054"/>
            <a:endParaRPr lang="zh-CN" altLang="en-US" smtClean="0">
              <a:ea typeface="黑体" pitchFamily="2" charset="-122"/>
            </a:endParaRPr>
          </a:p>
          <a:p>
            <a:pPr defTabSz="980054"/>
            <a:endParaRPr lang="zh-CN" altLang="en-US">
              <a:ea typeface="黑体" pitchFamily="2" charset="-122"/>
            </a:endParaRPr>
          </a:p>
        </p:txBody>
      </p:sp>
      <p:sp>
        <p:nvSpPr>
          <p:cNvPr id="4" name="Slide Number Placeholder 3"/>
          <p:cNvSpPr>
            <a:spLocks noGrp="1"/>
          </p:cNvSpPr>
          <p:nvPr>
            <p:ph type="sldNum" sz="quarter" idx="10"/>
          </p:nvPr>
        </p:nvSpPr>
        <p:spPr/>
        <p:txBody>
          <a:bodyPr/>
          <a:lstStyle/>
          <a:p>
            <a:pPr defTabSz="980054"/>
            <a:fld id="{7E4091D3-6124-4CB7-A2F8-80CA54E99724}" type="slidenum">
              <a:rPr lang="en-US">
                <a:latin typeface="Calibri"/>
                <a:ea typeface="黑体" pitchFamily="2" charset="-122"/>
              </a:rPr>
              <a:pPr defTabSz="980054"/>
              <a:t>64</a:t>
            </a:fld>
            <a:endParaRPr lang="en-US" dirty="0">
              <a:ea typeface="黑体" pitchFamily="2" charset="-122"/>
            </a:endParaRPr>
          </a:p>
        </p:txBody>
      </p:sp>
    </p:spTree>
    <p:extLst>
      <p:ext uri="{BB962C8B-B14F-4D97-AF65-F5344CB8AC3E}">
        <p14:creationId xmlns="" xmlns:p14="http://schemas.microsoft.com/office/powerpoint/2010/main" val="22127974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0054"/>
            <a:r>
              <a:rPr lang="en-US" altLang="zh-CN" sz="1300" smtClean="0">
                <a:latin typeface="Calibri"/>
                <a:ea typeface="黑体" pitchFamily="2" charset="-122"/>
              </a:rPr>
              <a:t>FlexPod</a:t>
            </a:r>
            <a:r>
              <a:rPr lang="zh-CN" altLang="en-US" sz="1300" smtClean="0">
                <a:latin typeface="Calibri"/>
                <a:ea typeface="黑体" pitchFamily="2" charset="-122"/>
              </a:rPr>
              <a:t> 是统一的、经过预先测试和验证的共享基础设施，可简化数据中心的转型。</a:t>
            </a:r>
            <a:r>
              <a:rPr lang="en-US" altLang="zh-CN" sz="1300" smtClean="0">
                <a:latin typeface="Calibri"/>
                <a:ea typeface="黑体" pitchFamily="2" charset="-122"/>
              </a:rPr>
              <a:t>Cisco </a:t>
            </a:r>
            <a:r>
              <a:rPr lang="zh-CN" altLang="en-US" sz="1300" smtClean="0">
                <a:latin typeface="Calibri"/>
                <a:ea typeface="黑体" pitchFamily="2" charset="-122"/>
              </a:rPr>
              <a:t>和 </a:t>
            </a:r>
            <a:r>
              <a:rPr lang="en-US" altLang="zh-CN" sz="1300" smtClean="0">
                <a:latin typeface="Calibri"/>
                <a:ea typeface="黑体" pitchFamily="2" charset="-122"/>
              </a:rPr>
              <a:t>NetApp </a:t>
            </a:r>
            <a:r>
              <a:rPr lang="zh-CN" altLang="en-US" sz="1300" smtClean="0">
                <a:latin typeface="Calibri"/>
                <a:ea typeface="黑体" pitchFamily="2" charset="-122"/>
              </a:rPr>
              <a:t>协作为 </a:t>
            </a:r>
            <a:r>
              <a:rPr lang="en-US" altLang="zh-CN" sz="1300" smtClean="0">
                <a:latin typeface="Calibri"/>
                <a:ea typeface="黑体" pitchFamily="2" charset="-122"/>
              </a:rPr>
              <a:t>VMware </a:t>
            </a:r>
            <a:r>
              <a:rPr lang="zh-CN" altLang="en-US" sz="1300" smtClean="0">
                <a:latin typeface="Calibri"/>
                <a:ea typeface="黑体" pitchFamily="2" charset="-122"/>
              </a:rPr>
              <a:t>创建了 </a:t>
            </a:r>
            <a:r>
              <a:rPr lang="en-US" altLang="zh-CN" sz="1300" smtClean="0">
                <a:latin typeface="Calibri"/>
                <a:ea typeface="黑体" pitchFamily="2" charset="-122"/>
              </a:rPr>
              <a:t>FlexPod</a:t>
            </a:r>
            <a:r>
              <a:rPr lang="zh-CN" altLang="en-US" sz="1300" smtClean="0">
                <a:latin typeface="Calibri"/>
                <a:ea typeface="黑体" pitchFamily="2" charset="-122"/>
              </a:rPr>
              <a:t>。</a:t>
            </a:r>
          </a:p>
          <a:p>
            <a:pPr defTabSz="980054"/>
            <a:endParaRPr lang="zh-CN" altLang="en-US" sz="1300" smtClean="0">
              <a:ea typeface="黑体" pitchFamily="2" charset="-122"/>
            </a:endParaRPr>
          </a:p>
          <a:p>
            <a:pPr defTabSz="980054"/>
            <a:r>
              <a:rPr lang="en-US" altLang="zh-CN" sz="1300" smtClean="0">
                <a:latin typeface="Calibri"/>
                <a:ea typeface="黑体" pitchFamily="2" charset="-122"/>
              </a:rPr>
              <a:t>FlexPod </a:t>
            </a:r>
            <a:r>
              <a:rPr lang="zh-CN" altLang="en-US" sz="1300" smtClean="0">
                <a:latin typeface="Calibri"/>
                <a:ea typeface="黑体" pitchFamily="2" charset="-122"/>
              </a:rPr>
              <a:t>是构建于灵活、共享基础设施上的得到广泛认可的长期数据中心解决方案，可以轻松扩展；针对各种混合应用工作负荷进行优化；或是针对虚拟桌面或服务器基础设施、安全多租户和云环境而配置。</a:t>
            </a:r>
          </a:p>
          <a:p>
            <a:pPr defTabSz="980054"/>
            <a:endParaRPr lang="zh-CN" altLang="en-US" sz="1300" smtClean="0">
              <a:ea typeface="黑体" pitchFamily="2" charset="-122"/>
            </a:endParaRPr>
          </a:p>
          <a:p>
            <a:pPr defTabSz="980054"/>
            <a:r>
              <a:rPr lang="en-US" altLang="zh-CN" sz="1300" smtClean="0">
                <a:latin typeface="Calibri"/>
                <a:ea typeface="黑体" pitchFamily="2" charset="-122"/>
              </a:rPr>
              <a:t>FlexPod </a:t>
            </a:r>
            <a:r>
              <a:rPr lang="zh-CN" altLang="en-US" sz="1300" smtClean="0">
                <a:latin typeface="Calibri"/>
                <a:ea typeface="黑体" pitchFamily="2" charset="-122"/>
              </a:rPr>
              <a:t>是经过预先验证的配置，可在包含领先的计算、网络、存储和基础设施软件组件的机架中提供虚拟化数据中心。</a:t>
            </a:r>
          </a:p>
          <a:p>
            <a:pPr defTabSz="980054"/>
            <a:endParaRPr lang="zh-CN" altLang="en-US" sz="1300" smtClean="0">
              <a:ea typeface="黑体" pitchFamily="2" charset="-122"/>
            </a:endParaRPr>
          </a:p>
          <a:p>
            <a:pPr defTabSz="980054"/>
            <a:r>
              <a:rPr lang="zh-CN" altLang="en-US" sz="1300" smtClean="0">
                <a:latin typeface="Calibri"/>
                <a:ea typeface="黑体" pitchFamily="2" charset="-122"/>
              </a:rPr>
              <a:t>此计划具有以下优点：</a:t>
            </a:r>
          </a:p>
          <a:p>
            <a:pPr defTabSz="980054"/>
            <a:endParaRPr lang="zh-CN" altLang="en-US" smtClean="0">
              <a:ea typeface="黑体" pitchFamily="2" charset="-122"/>
            </a:endParaRPr>
          </a:p>
          <a:p>
            <a:pPr defTabSz="980054"/>
            <a:r>
              <a:rPr lang="zh-CN" altLang="en-US" sz="1300" smtClean="0">
                <a:latin typeface="Calibri"/>
                <a:ea typeface="黑体" pitchFamily="2" charset="-122"/>
              </a:rPr>
              <a:t>通过统一计算、交换矩阵和存储技术而构建的单一平台，使您可以进行扩展以满足最大数据中心要求，而不会造成中断或将来的架构变化。</a:t>
            </a:r>
          </a:p>
          <a:p>
            <a:pPr defTabSz="980054"/>
            <a:endParaRPr lang="zh-CN" altLang="en-US" sz="1300" smtClean="0">
              <a:ea typeface="黑体" pitchFamily="2" charset="-122"/>
            </a:endParaRPr>
          </a:p>
          <a:p>
            <a:pPr defTabSz="980054"/>
            <a:r>
              <a:rPr lang="zh-CN" altLang="en-US" sz="1300" smtClean="0">
                <a:latin typeface="Calibri"/>
                <a:ea typeface="黑体" pitchFamily="2" charset="-122"/>
              </a:rPr>
              <a:t>集成组件，使您可以集中管理所有基础设施池。</a:t>
            </a:r>
          </a:p>
          <a:p>
            <a:pPr defTabSz="980054"/>
            <a:endParaRPr lang="zh-CN" altLang="en-US" sz="1300" smtClean="0">
              <a:ea typeface="黑体" pitchFamily="2" charset="-122"/>
            </a:endParaRPr>
          </a:p>
          <a:p>
            <a:pPr defTabSz="980054"/>
            <a:r>
              <a:rPr lang="zh-CN" altLang="en-US" sz="1300" smtClean="0">
                <a:latin typeface="Calibri"/>
                <a:ea typeface="黑体" pitchFamily="2" charset="-122"/>
              </a:rPr>
              <a:t>可与现有第三方基础设施管理解决方案集成的开放设计管理框架。</a:t>
            </a:r>
            <a:endParaRPr lang="zh-CN" altLang="en-US" smtClean="0">
              <a:ea typeface="黑体" pitchFamily="2" charset="-122"/>
            </a:endParaRPr>
          </a:p>
          <a:p>
            <a:pPr defTabSz="980054"/>
            <a:endParaRPr lang="zh-CN" altLang="en-US">
              <a:ea typeface="黑体" pitchFamily="2" charset="-122"/>
            </a:endParaRPr>
          </a:p>
        </p:txBody>
      </p:sp>
      <p:sp>
        <p:nvSpPr>
          <p:cNvPr id="4" name="Slide Number Placeholder 3"/>
          <p:cNvSpPr>
            <a:spLocks noGrp="1"/>
          </p:cNvSpPr>
          <p:nvPr>
            <p:ph type="sldNum" sz="quarter" idx="10"/>
          </p:nvPr>
        </p:nvSpPr>
        <p:spPr/>
        <p:txBody>
          <a:bodyPr/>
          <a:lstStyle/>
          <a:p>
            <a:pPr defTabSz="980054"/>
            <a:fld id="{7E4091D3-6124-4CB7-A2F8-80CA54E99724}" type="slidenum">
              <a:rPr lang="en-US">
                <a:latin typeface="Calibri"/>
                <a:ea typeface="黑体" pitchFamily="2" charset="-122"/>
              </a:rPr>
              <a:pPr defTabSz="980054"/>
              <a:t>65</a:t>
            </a:fld>
            <a:endParaRPr lang="en-US" dirty="0">
              <a:ea typeface="黑体" pitchFamily="2" charset="-122"/>
            </a:endParaRPr>
          </a:p>
        </p:txBody>
      </p:sp>
    </p:spTree>
    <p:extLst>
      <p:ext uri="{BB962C8B-B14F-4D97-AF65-F5344CB8AC3E}">
        <p14:creationId xmlns="" xmlns:p14="http://schemas.microsoft.com/office/powerpoint/2010/main" val="8124161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80054"/>
            <a:r>
              <a:rPr lang="zh-CN" altLang="en-US" sz="1300" smtClean="0">
                <a:latin typeface="Calibri"/>
                <a:ea typeface="黑体" pitchFamily="2" charset="-122"/>
              </a:rPr>
              <a:t>此图表显示在用于 </a:t>
            </a:r>
            <a:r>
              <a:rPr lang="en-US" altLang="zh-CN" sz="1300" smtClean="0">
                <a:latin typeface="Calibri"/>
                <a:ea typeface="黑体" pitchFamily="2" charset="-122"/>
              </a:rPr>
              <a:t>Vblock </a:t>
            </a:r>
            <a:r>
              <a:rPr lang="zh-CN" altLang="en-US" sz="1300" smtClean="0">
                <a:latin typeface="Calibri"/>
                <a:ea typeface="黑体" pitchFamily="2" charset="-122"/>
              </a:rPr>
              <a:t>的 </a:t>
            </a:r>
            <a:r>
              <a:rPr lang="en-US" altLang="zh-CN" sz="1300" smtClean="0">
                <a:latin typeface="Calibri"/>
                <a:ea typeface="黑体" pitchFamily="2" charset="-122"/>
              </a:rPr>
              <a:t>VSG</a:t>
            </a:r>
            <a:r>
              <a:rPr lang="zh-CN" altLang="en-US" sz="1300" smtClean="0">
                <a:latin typeface="Calibri"/>
                <a:ea typeface="黑体" pitchFamily="2" charset="-122"/>
              </a:rPr>
              <a:t>、</a:t>
            </a:r>
            <a:r>
              <a:rPr lang="en-US" altLang="zh-CN" sz="1300" smtClean="0">
                <a:latin typeface="Calibri"/>
                <a:ea typeface="黑体" pitchFamily="2" charset="-122"/>
              </a:rPr>
              <a:t>FlexPod </a:t>
            </a:r>
            <a:r>
              <a:rPr lang="zh-CN" altLang="en-US" sz="1300" smtClean="0">
                <a:latin typeface="Calibri"/>
                <a:ea typeface="黑体" pitchFamily="2" charset="-122"/>
              </a:rPr>
              <a:t>和各种解决方案情况下，对我们 </a:t>
            </a:r>
            <a:r>
              <a:rPr lang="en-US" altLang="zh-CN" sz="1300" smtClean="0">
                <a:latin typeface="Calibri"/>
                <a:ea typeface="黑体" pitchFamily="2" charset="-122"/>
              </a:rPr>
              <a:t>Nexus 1000V</a:t>
            </a:r>
            <a:r>
              <a:rPr lang="zh-CN" altLang="en-US" sz="1300" smtClean="0">
                <a:latin typeface="Calibri"/>
                <a:ea typeface="黑体" pitchFamily="2" charset="-122"/>
              </a:rPr>
              <a:t>、</a:t>
            </a:r>
            <a:r>
              <a:rPr lang="en-US" altLang="zh-CN" sz="1300" smtClean="0">
                <a:latin typeface="Calibri"/>
                <a:ea typeface="黑体" pitchFamily="2" charset="-122"/>
              </a:rPr>
              <a:t>Nexus 1010</a:t>
            </a:r>
            <a:r>
              <a:rPr lang="zh-CN" altLang="en-US" sz="1300" smtClean="0">
                <a:latin typeface="Calibri"/>
                <a:ea typeface="黑体" pitchFamily="2" charset="-122"/>
              </a:rPr>
              <a:t>、虚拟安全网关和 </a:t>
            </a:r>
            <a:r>
              <a:rPr lang="en-US" altLang="zh-CN" sz="1300" smtClean="0">
                <a:latin typeface="Calibri"/>
                <a:ea typeface="黑体" pitchFamily="2" charset="-122"/>
              </a:rPr>
              <a:t>NAM </a:t>
            </a:r>
            <a:r>
              <a:rPr lang="zh-CN" altLang="en-US" sz="1300" smtClean="0">
                <a:latin typeface="Calibri"/>
                <a:ea typeface="黑体" pitchFamily="2" charset="-122"/>
              </a:rPr>
              <a:t>的支持。</a:t>
            </a:r>
            <a:endParaRPr lang="zh-CN" altLang="en-US" smtClean="0">
              <a:ea typeface="黑体" pitchFamily="2" charset="-122"/>
            </a:endParaRPr>
          </a:p>
          <a:p>
            <a:pPr defTabSz="980054"/>
            <a:endParaRPr lang="zh-CN" altLang="en-US">
              <a:ea typeface="黑体" pitchFamily="2" charset="-122"/>
            </a:endParaRPr>
          </a:p>
        </p:txBody>
      </p:sp>
      <p:sp>
        <p:nvSpPr>
          <p:cNvPr id="4" name="Slide Number Placeholder 3"/>
          <p:cNvSpPr>
            <a:spLocks noGrp="1"/>
          </p:cNvSpPr>
          <p:nvPr>
            <p:ph type="sldNum" sz="quarter" idx="10"/>
          </p:nvPr>
        </p:nvSpPr>
        <p:spPr/>
        <p:txBody>
          <a:bodyPr/>
          <a:lstStyle/>
          <a:p>
            <a:pPr defTabSz="980054"/>
            <a:fld id="{41EE4066-71FA-4A6B-9F34-1C2A00656EFE}" type="slidenum">
              <a:rPr lang="en-US">
                <a:solidFill>
                  <a:prstClr val="black"/>
                </a:solidFill>
                <a:latin typeface="Calibri"/>
                <a:ea typeface="黑体" pitchFamily="2" charset="-122"/>
              </a:rPr>
              <a:pPr defTabSz="980054"/>
              <a:t>66</a:t>
            </a:fld>
            <a:endParaRPr lang="en-US" dirty="0">
              <a:solidFill>
                <a:prstClr val="black"/>
              </a:solidFill>
              <a:ea typeface="黑体" pitchFamily="2" charset="-122"/>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6763"/>
            <a:ext cx="5118100" cy="3838575"/>
          </a:xfrm>
        </p:spPr>
      </p:sp>
      <p:sp>
        <p:nvSpPr>
          <p:cNvPr id="3" name="Notes Placeholder 2"/>
          <p:cNvSpPr>
            <a:spLocks noGrp="1"/>
          </p:cNvSpPr>
          <p:nvPr>
            <p:ph type="body" idx="1"/>
          </p:nvPr>
        </p:nvSpPr>
        <p:spPr/>
        <p:txBody>
          <a:bodyPr/>
          <a:lstStyle/>
          <a:p>
            <a:pPr defTabSz="1000243">
              <a:lnSpc>
                <a:spcPct val="90000"/>
              </a:lnSpc>
            </a:pPr>
            <a:r>
              <a:rPr lang="zh-CN" altLang="en-US" smtClean="0">
                <a:solidFill>
                  <a:prstClr val="black"/>
                </a:solidFill>
                <a:latin typeface="Calibri"/>
                <a:ea typeface="黑体" pitchFamily="2" charset="-122"/>
              </a:rPr>
              <a:t>如果看一下此图表，您会看到由思科研究和开发驱动的多年创新及行业标准。我们在行业中驱动创新，并驱动创新转变为标准。思科客户受益于此重要研发理念，获得了用于现有平台的新功能，并创造了行业中最强大的投资保护案例。其他竞争对手在能力上都无法与我们相媲美，可延长您在网络方面的投资生命。</a:t>
            </a:r>
            <a:endParaRPr lang="zh-CN" altLang="en-US" smtClean="0">
              <a:solidFill>
                <a:prstClr val="black"/>
              </a:solidFill>
              <a:ea typeface="黑体" pitchFamily="2" charset="-122"/>
            </a:endParaRPr>
          </a:p>
        </p:txBody>
      </p:sp>
      <p:sp>
        <p:nvSpPr>
          <p:cNvPr id="4" name="Slide Number Placeholder 3"/>
          <p:cNvSpPr>
            <a:spLocks noGrp="1"/>
          </p:cNvSpPr>
          <p:nvPr>
            <p:ph type="sldNum" sz="quarter" idx="10"/>
          </p:nvPr>
        </p:nvSpPr>
        <p:spPr/>
        <p:txBody>
          <a:bodyPr/>
          <a:lstStyle/>
          <a:p>
            <a:pPr defTabSz="980054"/>
            <a:fld id="{83A245C7-4752-4630-A053-DFD165D6B95A}" type="slidenum">
              <a:rPr lang="en-US">
                <a:latin typeface="Calibri"/>
                <a:ea typeface="黑体" pitchFamily="2" charset="-122"/>
              </a:rPr>
              <a:pPr defTabSz="980054"/>
              <a:t>67</a:t>
            </a:fld>
            <a:endParaRPr lang="en-US" dirty="0">
              <a:ea typeface="黑体" pitchFamily="2" charset="-122"/>
            </a:endParaRPr>
          </a:p>
        </p:txBody>
      </p:sp>
    </p:spTree>
    <p:extLst>
      <p:ext uri="{BB962C8B-B14F-4D97-AF65-F5344CB8AC3E}">
        <p14:creationId xmlns="" xmlns:p14="http://schemas.microsoft.com/office/powerpoint/2010/main" val="26221318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黑体" pitchFamily="2" charset="-122"/>
            </a:endParaRPr>
          </a:p>
        </p:txBody>
      </p:sp>
      <p:sp>
        <p:nvSpPr>
          <p:cNvPr id="4" name="Slide Number Placeholder 3"/>
          <p:cNvSpPr>
            <a:spLocks noGrp="1"/>
          </p:cNvSpPr>
          <p:nvPr>
            <p:ph type="sldNum" sz="quarter" idx="10"/>
          </p:nvPr>
        </p:nvSpPr>
        <p:spPr/>
        <p:txBody>
          <a:bodyPr/>
          <a:lstStyle/>
          <a:p>
            <a:pPr defTabSz="980054"/>
            <a:fld id="{925E9EDE-A6D3-423B-92CE-31D99599BA3B}" type="slidenum">
              <a:rPr lang="en-US">
                <a:latin typeface="Calibri"/>
                <a:ea typeface="黑体" pitchFamily="2" charset="-122"/>
              </a:rPr>
              <a:pPr defTabSz="980054"/>
              <a:t>68</a:t>
            </a:fld>
            <a:endParaRPr lang="en-US" dirty="0">
              <a:ea typeface="黑体" pitchFamily="2" charset="-122"/>
            </a:endParaRPr>
          </a:p>
        </p:txBody>
      </p:sp>
    </p:spTree>
    <p:extLst>
      <p:ext uri="{BB962C8B-B14F-4D97-AF65-F5344CB8AC3E}">
        <p14:creationId xmlns="" xmlns:p14="http://schemas.microsoft.com/office/powerpoint/2010/main" val="14758168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黑体" pitchFamily="2" charset="-122"/>
            </a:endParaRPr>
          </a:p>
        </p:txBody>
      </p:sp>
      <p:sp>
        <p:nvSpPr>
          <p:cNvPr id="4" name="Slide Number Placeholder 3"/>
          <p:cNvSpPr>
            <a:spLocks noGrp="1"/>
          </p:cNvSpPr>
          <p:nvPr>
            <p:ph type="sldNum" sz="quarter" idx="10"/>
          </p:nvPr>
        </p:nvSpPr>
        <p:spPr/>
        <p:txBody>
          <a:bodyPr/>
          <a:lstStyle/>
          <a:p>
            <a:pPr defTabSz="980054"/>
            <a:fld id="{925E9EDE-A6D3-423B-92CE-31D99599BA3B}" type="slidenum">
              <a:rPr lang="en-US">
                <a:latin typeface="Calibri"/>
                <a:ea typeface="黑体" pitchFamily="2" charset="-122"/>
              </a:rPr>
              <a:pPr defTabSz="980054"/>
              <a:t>69</a:t>
            </a:fld>
            <a:endParaRPr lang="en-US" dirty="0">
              <a:ea typeface="黑体" pitchFamily="2" charset="-122"/>
            </a:endParaRPr>
          </a:p>
        </p:txBody>
      </p:sp>
    </p:spTree>
    <p:extLst>
      <p:ext uri="{BB962C8B-B14F-4D97-AF65-F5344CB8AC3E}">
        <p14:creationId xmlns="" xmlns:p14="http://schemas.microsoft.com/office/powerpoint/2010/main" val="1475816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80054"/>
            <a:r>
              <a:rPr lang="zh-CN" altLang="en-US" sz="1300" smtClean="0">
                <a:latin typeface="Calibri"/>
                <a:ea typeface="黑体" pitchFamily="2" charset="-122"/>
              </a:rPr>
              <a:t>思科统一数据中心愿景包括整个数据中心，从计算到网络，再到任何环境中的管理，以满足客户需求。无论该需求是传统数据中心环境、专用云、公共云还是混合环境，思科统一数据中心都涵盖在内。思科统一数据中心还可以涵盖所有规模的数据中心，从中小型到世界上最大的一些数据中心。统一数据中心概念还通过行业中最广泛的数据中心产品组合越过了垂直行业边界，包括服务提供商、医疗卫生、政府、教育、零售业。</a:t>
            </a:r>
          </a:p>
          <a:p>
            <a:pPr defTabSz="980054"/>
            <a:endParaRPr lang="zh-CN" altLang="en-US" sz="1300" smtClean="0">
              <a:ea typeface="黑体" pitchFamily="2" charset="-122"/>
            </a:endParaRPr>
          </a:p>
          <a:p>
            <a:pPr defTabSz="980054"/>
            <a:r>
              <a:rPr lang="zh-CN" altLang="en-US" sz="1300" smtClean="0">
                <a:latin typeface="Calibri"/>
                <a:ea typeface="黑体" pitchFamily="2" charset="-122"/>
              </a:rPr>
              <a:t>无论工作负荷多少，思科统一数据中心愿景的灵活程度都足以进行处理。从物理工作负荷、虚拟工作负荷到云和混合云工作负荷，适应情况所需的架构灵活性都是基本理念的一部分。思科提供可靠、一致且简单的架构。我们通过内置策略、网络功能、管理和可编程性实现这一点。所有这些方面结合起来，便使 </a:t>
            </a:r>
            <a:r>
              <a:rPr lang="en-US" altLang="zh-CN" sz="1300" smtClean="0">
                <a:latin typeface="Calibri"/>
                <a:ea typeface="黑体" pitchFamily="2" charset="-122"/>
              </a:rPr>
              <a:t>IT </a:t>
            </a:r>
            <a:r>
              <a:rPr lang="zh-CN" altLang="en-US" sz="1300" smtClean="0">
                <a:latin typeface="Calibri"/>
                <a:ea typeface="黑体" pitchFamily="2" charset="-122"/>
              </a:rPr>
              <a:t>可以从成本中心转变为业务战略推动者，从而成为服务形式的 </a:t>
            </a:r>
            <a:r>
              <a:rPr lang="en-US" altLang="zh-CN" sz="1300" smtClean="0">
                <a:latin typeface="Calibri"/>
                <a:ea typeface="黑体" pitchFamily="2" charset="-122"/>
              </a:rPr>
              <a:t>IT</a:t>
            </a:r>
            <a:r>
              <a:rPr lang="zh-CN" altLang="en-US" sz="1300" smtClean="0">
                <a:latin typeface="Calibri"/>
                <a:ea typeface="黑体" pitchFamily="2" charset="-122"/>
              </a:rPr>
              <a:t>。</a:t>
            </a:r>
          </a:p>
          <a:p>
            <a:pPr defTabSz="980054"/>
            <a:endParaRPr lang="zh-CN" altLang="en-US" sz="1300" smtClean="0">
              <a:ea typeface="黑体" pitchFamily="2" charset="-122"/>
            </a:endParaRPr>
          </a:p>
          <a:p>
            <a:pPr defTabSz="980054"/>
            <a:endParaRPr lang="zh-CN" altLang="en-US" sz="1300" smtClean="0">
              <a:ea typeface="黑体" pitchFamily="2" charset="-122"/>
            </a:endParaRPr>
          </a:p>
          <a:p>
            <a:pPr defTabSz="980054"/>
            <a:endParaRPr lang="zh-CN" altLang="en-US">
              <a:ea typeface="黑体" pitchFamily="2" charset="-122"/>
            </a:endParaRPr>
          </a:p>
        </p:txBody>
      </p:sp>
      <p:sp>
        <p:nvSpPr>
          <p:cNvPr id="4" name="Slide Number Placeholder 3"/>
          <p:cNvSpPr>
            <a:spLocks noGrp="1"/>
          </p:cNvSpPr>
          <p:nvPr>
            <p:ph type="sldNum" sz="quarter" idx="10"/>
          </p:nvPr>
        </p:nvSpPr>
        <p:spPr/>
        <p:txBody>
          <a:bodyPr/>
          <a:lstStyle/>
          <a:p>
            <a:pPr defTabSz="980054"/>
            <a:fld id="{925E9EDE-A6D3-423B-92CE-31D99599BA3B}" type="slidenum">
              <a:rPr lang="en-US">
                <a:latin typeface="Calibri"/>
                <a:ea typeface="黑体" pitchFamily="2" charset="-122"/>
              </a:rPr>
              <a:pPr defTabSz="980054"/>
              <a:t>7</a:t>
            </a:fld>
            <a:endParaRPr lang="en-US" dirty="0">
              <a:ea typeface="黑体" pitchFamily="2" charset="-122"/>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6763"/>
            <a:ext cx="5118100" cy="3838575"/>
          </a:xfrm>
        </p:spPr>
      </p:sp>
      <p:sp>
        <p:nvSpPr>
          <p:cNvPr id="3" name="Notes Placeholder 2"/>
          <p:cNvSpPr>
            <a:spLocks noGrp="1"/>
          </p:cNvSpPr>
          <p:nvPr>
            <p:ph type="body" idx="1"/>
          </p:nvPr>
        </p:nvSpPr>
        <p:spPr/>
        <p:txBody>
          <a:bodyPr/>
          <a:lstStyle/>
          <a:p>
            <a:pPr defTabSz="989341">
              <a:defRPr/>
            </a:pPr>
            <a:endParaRPr lang="en-US" dirty="0" smtClean="0">
              <a:solidFill>
                <a:prstClr val="black"/>
              </a:solidFill>
              <a:ea typeface="黑体" pitchFamily="2" charset="-122"/>
            </a:endParaRPr>
          </a:p>
        </p:txBody>
      </p:sp>
      <p:sp>
        <p:nvSpPr>
          <p:cNvPr id="4" name="Slide Number Placeholder 3"/>
          <p:cNvSpPr>
            <a:spLocks noGrp="1"/>
          </p:cNvSpPr>
          <p:nvPr>
            <p:ph type="sldNum" sz="quarter" idx="10"/>
          </p:nvPr>
        </p:nvSpPr>
        <p:spPr/>
        <p:txBody>
          <a:bodyPr/>
          <a:lstStyle/>
          <a:p>
            <a:pPr defTabSz="980054"/>
            <a:fld id="{83A245C7-4752-4630-A053-DFD165D6B95A}" type="slidenum">
              <a:rPr lang="en-US">
                <a:latin typeface="Calibri"/>
                <a:ea typeface="黑体" pitchFamily="2" charset="-122"/>
              </a:rPr>
              <a:pPr defTabSz="980054"/>
              <a:t>70</a:t>
            </a:fld>
            <a:endParaRPr lang="en-US" dirty="0">
              <a:ea typeface="黑体" pitchFamily="2" charset="-122"/>
            </a:endParaRPr>
          </a:p>
        </p:txBody>
      </p:sp>
    </p:spTree>
    <p:extLst>
      <p:ext uri="{BB962C8B-B14F-4D97-AF65-F5344CB8AC3E}">
        <p14:creationId xmlns="" xmlns:p14="http://schemas.microsoft.com/office/powerpoint/2010/main" val="4495467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黑体" pitchFamily="2" charset="-122"/>
            </a:endParaRPr>
          </a:p>
        </p:txBody>
      </p:sp>
      <p:sp>
        <p:nvSpPr>
          <p:cNvPr id="4" name="Slide Number Placeholder 3"/>
          <p:cNvSpPr>
            <a:spLocks noGrp="1"/>
          </p:cNvSpPr>
          <p:nvPr>
            <p:ph type="sldNum" sz="quarter" idx="10"/>
          </p:nvPr>
        </p:nvSpPr>
        <p:spPr/>
        <p:txBody>
          <a:bodyPr/>
          <a:lstStyle/>
          <a:p>
            <a:pPr defTabSz="980054"/>
            <a:fld id="{925E9EDE-A6D3-423B-92CE-31D99599BA3B}" type="slidenum">
              <a:rPr lang="en-US">
                <a:latin typeface="Calibri"/>
                <a:ea typeface="黑体" pitchFamily="2" charset="-122"/>
              </a:rPr>
              <a:pPr defTabSz="980054"/>
              <a:t>71</a:t>
            </a:fld>
            <a:endParaRPr lang="en-US" dirty="0">
              <a:ea typeface="黑体" pitchFamily="2" charset="-122"/>
            </a:endParaRPr>
          </a:p>
        </p:txBody>
      </p:sp>
    </p:spTree>
    <p:extLst>
      <p:ext uri="{BB962C8B-B14F-4D97-AF65-F5344CB8AC3E}">
        <p14:creationId xmlns="" xmlns:p14="http://schemas.microsoft.com/office/powerpoint/2010/main" val="14758168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黑体" pitchFamily="2" charset="-122"/>
            </a:endParaRPr>
          </a:p>
        </p:txBody>
      </p:sp>
      <p:sp>
        <p:nvSpPr>
          <p:cNvPr id="4" name="Slide Number Placeholder 3"/>
          <p:cNvSpPr>
            <a:spLocks noGrp="1"/>
          </p:cNvSpPr>
          <p:nvPr>
            <p:ph type="sldNum" sz="quarter" idx="10"/>
          </p:nvPr>
        </p:nvSpPr>
        <p:spPr/>
        <p:txBody>
          <a:bodyPr/>
          <a:lstStyle/>
          <a:p>
            <a:pPr defTabSz="980054"/>
            <a:fld id="{925E9EDE-A6D3-423B-92CE-31D99599BA3B}" type="slidenum">
              <a:rPr lang="en-US">
                <a:latin typeface="Calibri"/>
                <a:ea typeface="黑体" pitchFamily="2" charset="-122"/>
              </a:rPr>
              <a:pPr defTabSz="980054"/>
              <a:t>72</a:t>
            </a:fld>
            <a:endParaRPr lang="en-US" dirty="0">
              <a:ea typeface="黑体" pitchFamily="2" charset="-122"/>
            </a:endParaRPr>
          </a:p>
        </p:txBody>
      </p:sp>
    </p:spTree>
    <p:extLst>
      <p:ext uri="{BB962C8B-B14F-4D97-AF65-F5344CB8AC3E}">
        <p14:creationId xmlns="" xmlns:p14="http://schemas.microsoft.com/office/powerpoint/2010/main" val="14758168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黑体" pitchFamily="2" charset="-122"/>
            </a:endParaRPr>
          </a:p>
        </p:txBody>
      </p:sp>
      <p:sp>
        <p:nvSpPr>
          <p:cNvPr id="4" name="Slide Number Placeholder 3"/>
          <p:cNvSpPr>
            <a:spLocks noGrp="1"/>
          </p:cNvSpPr>
          <p:nvPr>
            <p:ph type="sldNum" sz="quarter" idx="10"/>
          </p:nvPr>
        </p:nvSpPr>
        <p:spPr/>
        <p:txBody>
          <a:bodyPr/>
          <a:lstStyle/>
          <a:p>
            <a:pPr defTabSz="980054"/>
            <a:fld id="{925E9EDE-A6D3-423B-92CE-31D99599BA3B}" type="slidenum">
              <a:rPr lang="en-US">
                <a:latin typeface="Calibri"/>
                <a:ea typeface="黑体" pitchFamily="2" charset="-122"/>
              </a:rPr>
              <a:pPr defTabSz="980054"/>
              <a:t>73</a:t>
            </a:fld>
            <a:endParaRPr lang="en-US" dirty="0">
              <a:ea typeface="黑体" pitchFamily="2" charset="-122"/>
            </a:endParaRPr>
          </a:p>
        </p:txBody>
      </p:sp>
    </p:spTree>
    <p:extLst>
      <p:ext uri="{BB962C8B-B14F-4D97-AF65-F5344CB8AC3E}">
        <p14:creationId xmlns="" xmlns:p14="http://schemas.microsoft.com/office/powerpoint/2010/main" val="14758168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0" y="4862141"/>
            <a:ext cx="5789874" cy="4605227"/>
          </a:xfrm>
        </p:spPr>
        <p:txBody>
          <a:bodyPr/>
          <a:lstStyle/>
          <a:p>
            <a:pPr defTabSz="980054"/>
            <a:r>
              <a:rPr lang="zh-CN" altLang="en-US" sz="1300" smtClean="0">
                <a:latin typeface="Calibri"/>
                <a:ea typeface="黑体" pitchFamily="2" charset="-122"/>
              </a:rPr>
              <a:t>如这些示例所示，思科数据中心虚拟化战略采用了统一交换矩阵，带来了客户在数据中心中所需的灵活性。思科网络符合您独有的业务需求，而不是呆板、一成不变的架构。我们的技术创新不仅使我们的产品具有深度和广度以保证灵活性，而且还提供了保证数据中心的可靠高效运营所需的管理和功能。我们可提供真正的多协议网络，使客户可以按自己的步调融合其 </a:t>
            </a:r>
            <a:r>
              <a:rPr lang="en-US" altLang="zh-CN" sz="1300" smtClean="0">
                <a:latin typeface="Calibri"/>
                <a:ea typeface="黑体" pitchFamily="2" charset="-122"/>
              </a:rPr>
              <a:t>LAN </a:t>
            </a:r>
            <a:r>
              <a:rPr lang="zh-CN" altLang="en-US" sz="1300" smtClean="0">
                <a:latin typeface="Calibri"/>
                <a:ea typeface="黑体" pitchFamily="2" charset="-122"/>
              </a:rPr>
              <a:t>和 </a:t>
            </a:r>
            <a:r>
              <a:rPr lang="en-US" altLang="zh-CN" sz="1300" smtClean="0">
                <a:latin typeface="Calibri"/>
                <a:ea typeface="黑体" pitchFamily="2" charset="-122"/>
              </a:rPr>
              <a:t>SAN </a:t>
            </a:r>
            <a:r>
              <a:rPr lang="zh-CN" altLang="en-US" sz="1300" smtClean="0">
                <a:latin typeface="Calibri"/>
                <a:ea typeface="黑体" pitchFamily="2" charset="-122"/>
              </a:rPr>
              <a:t>基础设施，并不断采用业界领先的新技术。所有这些都来自于思科对开放标准的长期承诺。</a:t>
            </a:r>
          </a:p>
          <a:p>
            <a:pPr defTabSz="980054"/>
            <a:endParaRPr lang="zh-CN" altLang="en-US" baseline="0" smtClean="0">
              <a:ea typeface="黑体" pitchFamily="2" charset="-122"/>
            </a:endParaRPr>
          </a:p>
          <a:p>
            <a:pPr defTabSz="980054"/>
            <a:endParaRPr lang="zh-CN" altLang="en-US">
              <a:ea typeface="黑体" pitchFamily="2" charset="-122"/>
            </a:endParaRPr>
          </a:p>
        </p:txBody>
      </p:sp>
      <p:sp>
        <p:nvSpPr>
          <p:cNvPr id="4" name="Slide Number Placeholder 3"/>
          <p:cNvSpPr>
            <a:spLocks noGrp="1"/>
          </p:cNvSpPr>
          <p:nvPr>
            <p:ph type="sldNum" sz="quarter" idx="10"/>
          </p:nvPr>
        </p:nvSpPr>
        <p:spPr/>
        <p:txBody>
          <a:bodyPr/>
          <a:lstStyle/>
          <a:p>
            <a:pPr defTabSz="980054"/>
            <a:fld id="{7E4091D3-6124-4CB7-A2F8-80CA54E99724}" type="slidenum">
              <a:rPr lang="en-US">
                <a:latin typeface="Calibri"/>
                <a:ea typeface="黑体" pitchFamily="2" charset="-122"/>
              </a:rPr>
              <a:pPr defTabSz="980054"/>
              <a:t>74</a:t>
            </a:fld>
            <a:endParaRPr lang="en-US" dirty="0">
              <a:ea typeface="黑体" pitchFamily="2" charset="-122"/>
            </a:endParaRPr>
          </a:p>
        </p:txBody>
      </p:sp>
    </p:spTree>
    <p:extLst>
      <p:ext uri="{BB962C8B-B14F-4D97-AF65-F5344CB8AC3E}">
        <p14:creationId xmlns="" xmlns:p14="http://schemas.microsoft.com/office/powerpoint/2010/main" val="163182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0054"/>
            <a:r>
              <a:rPr lang="zh-CN" altLang="en-US" sz="1300" smtClean="0">
                <a:latin typeface="Calibri"/>
                <a:ea typeface="黑体" pitchFamily="2" charset="-122"/>
              </a:rPr>
              <a:t>架构灵活性是在所有这些案例（其中许多案例处于完全不同的行业）中的每一个案例成功部署思科数据中心交换的关键。通过始终考虑客户需求，我们创建的产品和系统旨在部署于几乎任何客户环境中，并可提供对客户十分重要的功能。我们是数据中心工具箱，具有可满足客户需求的选项。</a:t>
            </a:r>
            <a:endParaRPr lang="zh-CN" altLang="en-US" smtClean="0">
              <a:ea typeface="黑体" pitchFamily="2" charset="-122"/>
            </a:endParaRPr>
          </a:p>
          <a:p>
            <a:pPr defTabSz="980054"/>
            <a:endParaRPr lang="zh-CN" altLang="en-US">
              <a:ea typeface="黑体" pitchFamily="2" charset="-122"/>
            </a:endParaRPr>
          </a:p>
        </p:txBody>
      </p:sp>
      <p:sp>
        <p:nvSpPr>
          <p:cNvPr id="4" name="Slide Number Placeholder 3"/>
          <p:cNvSpPr>
            <a:spLocks noGrp="1"/>
          </p:cNvSpPr>
          <p:nvPr>
            <p:ph type="sldNum" sz="quarter" idx="10"/>
          </p:nvPr>
        </p:nvSpPr>
        <p:spPr/>
        <p:txBody>
          <a:bodyPr/>
          <a:lstStyle/>
          <a:p>
            <a:pPr defTabSz="980054"/>
            <a:fld id="{2245027E-657E-4C4E-9A32-29318DE6140C}" type="slidenum">
              <a:rPr lang="en-US">
                <a:solidFill>
                  <a:prstClr val="black"/>
                </a:solidFill>
                <a:latin typeface="Calibri"/>
                <a:ea typeface="黑体" pitchFamily="2" charset="-122"/>
              </a:rPr>
              <a:pPr defTabSz="980054"/>
              <a:t>75</a:t>
            </a:fld>
            <a:endParaRPr lang="en-US" dirty="0">
              <a:solidFill>
                <a:prstClr val="black"/>
              </a:solidFill>
              <a:latin typeface="Calibri"/>
              <a:ea typeface="黑体" pitchFamily="2" charset="-122"/>
            </a:endParaRPr>
          </a:p>
        </p:txBody>
      </p:sp>
    </p:spTree>
    <p:extLst>
      <p:ext uri="{BB962C8B-B14F-4D97-AF65-F5344CB8AC3E}">
        <p14:creationId xmlns="" xmlns:p14="http://schemas.microsoft.com/office/powerpoint/2010/main" val="9085758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0054"/>
            <a:r>
              <a:rPr lang="zh-CN" altLang="en-US" sz="1300" smtClean="0">
                <a:latin typeface="Calibri"/>
                <a:ea typeface="黑体" pitchFamily="2" charset="-122"/>
              </a:rPr>
              <a:t>借助 </a:t>
            </a:r>
            <a:r>
              <a:rPr lang="en-US" altLang="zh-CN" sz="1300" smtClean="0">
                <a:latin typeface="Calibri"/>
                <a:ea typeface="黑体" pitchFamily="2" charset="-122"/>
              </a:rPr>
              <a:t>Cisco Unified Fabric</a:t>
            </a:r>
            <a:r>
              <a:rPr lang="zh-CN" altLang="en-US" sz="1300" smtClean="0">
                <a:latin typeface="Calibri"/>
                <a:ea typeface="黑体" pitchFamily="2" charset="-122"/>
              </a:rPr>
              <a:t>，客户已准备好面对当前的问题和未来的问题。能够随着视频、大数据和 </a:t>
            </a:r>
            <a:r>
              <a:rPr lang="en-US" altLang="zh-CN" sz="1300" smtClean="0">
                <a:latin typeface="Calibri"/>
                <a:ea typeface="黑体" pitchFamily="2" charset="-122"/>
              </a:rPr>
              <a:t>BYOD </a:t>
            </a:r>
            <a:r>
              <a:rPr lang="zh-CN" altLang="en-US" sz="1300" smtClean="0">
                <a:latin typeface="Calibri"/>
                <a:ea typeface="黑体" pitchFamily="2" charset="-122"/>
              </a:rPr>
              <a:t>等趋势应对增长和数据爆炸。通过采用我们的数据中心交换操作系统，</a:t>
            </a:r>
            <a:r>
              <a:rPr lang="en-US" altLang="zh-CN" sz="1300" smtClean="0">
                <a:latin typeface="Calibri"/>
                <a:ea typeface="黑体" pitchFamily="2" charset="-122"/>
              </a:rPr>
              <a:t>NX-OS </a:t>
            </a:r>
            <a:r>
              <a:rPr lang="zh-CN" altLang="en-US" sz="1300" smtClean="0">
                <a:latin typeface="Calibri"/>
                <a:ea typeface="黑体" pitchFamily="2" charset="-122"/>
              </a:rPr>
              <a:t>已超过 </a:t>
            </a:r>
            <a:r>
              <a:rPr lang="en-US" altLang="zh-CN" sz="1300" smtClean="0">
                <a:latin typeface="Calibri"/>
                <a:ea typeface="黑体" pitchFamily="2" charset="-122"/>
              </a:rPr>
              <a:t>23,000</a:t>
            </a:r>
            <a:r>
              <a:rPr lang="zh-CN" altLang="en-US" sz="1300" smtClean="0">
                <a:latin typeface="Calibri"/>
                <a:ea typeface="黑体" pitchFamily="2" charset="-122"/>
              </a:rPr>
              <a:t>。</a:t>
            </a:r>
            <a:endParaRPr lang="zh-CN" altLang="en-US" smtClean="0">
              <a:ea typeface="黑体" pitchFamily="2" charset="-122"/>
            </a:endParaRPr>
          </a:p>
          <a:p>
            <a:pPr defTabSz="980054"/>
            <a:endParaRPr lang="zh-CN" altLang="en-US">
              <a:ea typeface="黑体" pitchFamily="2" charset="-122"/>
            </a:endParaRPr>
          </a:p>
        </p:txBody>
      </p:sp>
      <p:sp>
        <p:nvSpPr>
          <p:cNvPr id="4" name="Slide Number Placeholder 3"/>
          <p:cNvSpPr>
            <a:spLocks noGrp="1"/>
          </p:cNvSpPr>
          <p:nvPr>
            <p:ph type="sldNum" sz="quarter" idx="10"/>
          </p:nvPr>
        </p:nvSpPr>
        <p:spPr/>
        <p:txBody>
          <a:bodyPr/>
          <a:lstStyle/>
          <a:p>
            <a:pPr defTabSz="980054"/>
            <a:fld id="{7E4091D3-6124-4CB7-A2F8-80CA54E99724}" type="slidenum">
              <a:rPr lang="en-US">
                <a:latin typeface="Calibri"/>
                <a:ea typeface="黑体" pitchFamily="2" charset="-122"/>
              </a:rPr>
              <a:pPr defTabSz="980054"/>
              <a:t>76</a:t>
            </a:fld>
            <a:endParaRPr lang="en-US" dirty="0">
              <a:ea typeface="黑体" pitchFamily="2" charset="-122"/>
            </a:endParaRPr>
          </a:p>
        </p:txBody>
      </p:sp>
    </p:spTree>
    <p:extLst>
      <p:ext uri="{BB962C8B-B14F-4D97-AF65-F5344CB8AC3E}">
        <p14:creationId xmlns="" xmlns:p14="http://schemas.microsoft.com/office/powerpoint/2010/main" val="171515794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0" y="4862141"/>
            <a:ext cx="5427020" cy="4605227"/>
          </a:xfrm>
        </p:spPr>
        <p:txBody>
          <a:bodyPr>
            <a:normAutofit/>
          </a:bodyPr>
          <a:lstStyle/>
          <a:p>
            <a:pPr defTabSz="946144"/>
            <a:r>
              <a:rPr lang="en-US" altLang="zh-CN" sz="1300" smtClean="0">
                <a:latin typeface="Calibri"/>
                <a:ea typeface="黑体" pitchFamily="2" charset="-122"/>
              </a:rPr>
              <a:t>Cisco Unified Fabric </a:t>
            </a:r>
            <a:r>
              <a:rPr lang="zh-CN" altLang="en-US" sz="1300" smtClean="0">
                <a:latin typeface="Calibri"/>
                <a:ea typeface="黑体" pitchFamily="2" charset="-122"/>
              </a:rPr>
              <a:t>提供公司所需的架构灵活性，以便使其数据中心满足业务需求并随技术和业务的变化而变化。</a:t>
            </a:r>
          </a:p>
          <a:p>
            <a:pPr defTabSz="946144"/>
            <a:r>
              <a:rPr lang="zh-CN" altLang="en-US" sz="1300" smtClean="0">
                <a:latin typeface="Calibri"/>
                <a:ea typeface="黑体" pitchFamily="2" charset="-122"/>
              </a:rPr>
              <a:t>数据中心的功能正越来越自动化，正在将焦点从基础设施维护转向满足业务需求。</a:t>
            </a:r>
            <a:r>
              <a:rPr lang="en-US" altLang="zh-CN" sz="1300" smtClean="0">
                <a:latin typeface="Calibri"/>
                <a:ea typeface="黑体" pitchFamily="2" charset="-122"/>
              </a:rPr>
              <a:t>CIO </a:t>
            </a:r>
            <a:r>
              <a:rPr lang="zh-CN" altLang="en-US" sz="1300" smtClean="0">
                <a:latin typeface="Calibri"/>
                <a:ea typeface="黑体" pitchFamily="2" charset="-122"/>
              </a:rPr>
              <a:t>需要更快的应用响应时间，这不仅在总部是如此，而且适用于远程员工并且通常是在全球范围内。</a:t>
            </a:r>
          </a:p>
          <a:p>
            <a:pPr defTabSz="946144"/>
            <a:endParaRPr lang="zh-CN" altLang="en-US" i="0" smtClean="0">
              <a:ea typeface="黑体" pitchFamily="2" charset="-122"/>
            </a:endParaRPr>
          </a:p>
          <a:p>
            <a:pPr defTabSz="946144"/>
            <a:r>
              <a:rPr lang="en-US" altLang="zh-CN" sz="1300" smtClean="0">
                <a:latin typeface="Calibri"/>
                <a:ea typeface="黑体" pitchFamily="2" charset="-122"/>
              </a:rPr>
              <a:t>Cisco Unified Fabric </a:t>
            </a:r>
            <a:r>
              <a:rPr lang="zh-CN" altLang="en-US" sz="1300" smtClean="0">
                <a:latin typeface="Calibri"/>
                <a:ea typeface="黑体" pitchFamily="2" charset="-122"/>
              </a:rPr>
              <a:t>为思科统一数据中心提供了网络基础，无论您是运行传统数据中心还是正在发展为完整专用云计算或混合专用云和公共云计算，都可在此基础上构建数据中心架构。</a:t>
            </a:r>
            <a:endParaRPr lang="zh-CN" altLang="en-US" sz="1300">
              <a:latin typeface="Calibri"/>
              <a:ea typeface="黑体" pitchFamily="2" charset="-122"/>
            </a:endParaRPr>
          </a:p>
        </p:txBody>
      </p:sp>
      <p:sp>
        <p:nvSpPr>
          <p:cNvPr id="4" name="Slide Number Placeholder 3"/>
          <p:cNvSpPr>
            <a:spLocks noGrp="1"/>
          </p:cNvSpPr>
          <p:nvPr>
            <p:ph type="sldNum" sz="quarter" idx="10"/>
          </p:nvPr>
        </p:nvSpPr>
        <p:spPr/>
        <p:txBody>
          <a:bodyPr/>
          <a:lstStyle/>
          <a:p>
            <a:pPr defTabSz="969274"/>
            <a:fld id="{01CFDE04-A051-4353-A654-D6385168D9A2}" type="slidenum">
              <a:rPr lang="en-US">
                <a:solidFill>
                  <a:prstClr val="black"/>
                </a:solidFill>
                <a:latin typeface="Calibri"/>
                <a:ea typeface="黑体" pitchFamily="2" charset="-122"/>
              </a:rPr>
              <a:pPr defTabSz="969274"/>
              <a:t>77</a:t>
            </a:fld>
            <a:endParaRPr lang="en-US" dirty="0">
              <a:solidFill>
                <a:prstClr val="black"/>
              </a:solidFill>
              <a:latin typeface="Calibri"/>
              <a:ea typeface="黑体" pitchFamily="2" charset="-122"/>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79956"/>
            <a:r>
              <a:rPr lang="zh-CN" altLang="en-US" sz="1300" smtClean="0">
                <a:latin typeface="Calibri"/>
                <a:ea typeface="黑体" pitchFamily="2" charset="-122"/>
              </a:rPr>
              <a:t>尽管许多人声称通过商品硬件和智能第 </a:t>
            </a:r>
            <a:r>
              <a:rPr lang="en-US" altLang="zh-CN" sz="1300" smtClean="0">
                <a:latin typeface="Calibri"/>
                <a:ea typeface="黑体" pitchFamily="2" charset="-122"/>
              </a:rPr>
              <a:t>3</a:t>
            </a:r>
            <a:r>
              <a:rPr lang="zh-CN" altLang="en-US" sz="1300" baseline="30000" smtClean="0">
                <a:latin typeface="Calibri"/>
                <a:ea typeface="黑体" pitchFamily="2" charset="-122"/>
              </a:rPr>
              <a:t> </a:t>
            </a:r>
            <a:r>
              <a:rPr lang="zh-CN" altLang="en-US" sz="1300" smtClean="0">
                <a:latin typeface="Calibri"/>
                <a:ea typeface="黑体" pitchFamily="2" charset="-122"/>
              </a:rPr>
              <a:t>方软件获得成功，但是这一等式通常不等于成功。需要不仅可以自动执行，而且可以方便地监控和管理的智能基础设施，而不是缝缝补补的解决方案。思科统一数据中心可提供这些特征及更多优势。借助思科统一数据中心，</a:t>
            </a:r>
            <a:r>
              <a:rPr lang="en-US" altLang="zh-CN" sz="1300" smtClean="0">
                <a:latin typeface="Calibri"/>
                <a:ea typeface="黑体" pitchFamily="2" charset="-122"/>
              </a:rPr>
              <a:t>IT </a:t>
            </a:r>
            <a:r>
              <a:rPr lang="zh-CN" altLang="en-US" sz="1300" smtClean="0">
                <a:latin typeface="Calibri"/>
                <a:ea typeface="黑体" pitchFamily="2" charset="-122"/>
              </a:rPr>
              <a:t>变得十分灵活，足以满足战略性业务需求</a:t>
            </a:r>
          </a:p>
          <a:p>
            <a:pPr defTabSz="979956"/>
            <a:endParaRPr lang="zh-CN" altLang="en-US" baseline="0" smtClean="0">
              <a:ea typeface="黑体" pitchFamily="2" charset="-122"/>
            </a:endParaRPr>
          </a:p>
          <a:p>
            <a:pPr defTabSz="979956"/>
            <a:endParaRPr lang="zh-CN" altLang="en-US">
              <a:ea typeface="黑体" pitchFamily="2" charset="-122"/>
            </a:endParaRPr>
          </a:p>
        </p:txBody>
      </p:sp>
      <p:sp>
        <p:nvSpPr>
          <p:cNvPr id="4" name="Slide Number Placeholder 3"/>
          <p:cNvSpPr>
            <a:spLocks noGrp="1"/>
          </p:cNvSpPr>
          <p:nvPr>
            <p:ph type="sldNum" sz="quarter" idx="10"/>
          </p:nvPr>
        </p:nvSpPr>
        <p:spPr/>
        <p:txBody>
          <a:bodyPr/>
          <a:lstStyle/>
          <a:p>
            <a:pPr defTabSz="980054"/>
            <a:fld id="{6D71DC3E-9B58-4178-99D0-EDD655FFF528}" type="slidenum">
              <a:rPr lang="en-US">
                <a:latin typeface="Calibri"/>
                <a:ea typeface="黑体" pitchFamily="2" charset="-122"/>
              </a:rPr>
              <a:pPr defTabSz="980054"/>
              <a:t>78</a:t>
            </a:fld>
            <a:endParaRPr lang="en-US" dirty="0">
              <a:ea typeface="黑体"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0" y="4862141"/>
            <a:ext cx="5450685" cy="4605227"/>
          </a:xfrm>
        </p:spPr>
        <p:txBody>
          <a:bodyPr/>
          <a:lstStyle/>
          <a:p>
            <a:pPr defTabSz="980054"/>
            <a:r>
              <a:rPr lang="zh-CN" altLang="en-US" sz="1300" smtClean="0">
                <a:latin typeface="Calibri"/>
                <a:ea typeface="黑体" pitchFamily="2" charset="-122"/>
              </a:rPr>
              <a:t>如您所见，实施了 </a:t>
            </a:r>
            <a:r>
              <a:rPr lang="en-US" altLang="zh-CN" sz="1300" smtClean="0">
                <a:latin typeface="Calibri"/>
                <a:ea typeface="黑体" pitchFamily="2" charset="-122"/>
              </a:rPr>
              <a:t>Cisco Unified Fabric </a:t>
            </a:r>
            <a:r>
              <a:rPr lang="zh-CN" altLang="en-US" sz="1300" smtClean="0">
                <a:latin typeface="Calibri"/>
                <a:ea typeface="黑体" pitchFamily="2" charset="-122"/>
              </a:rPr>
              <a:t>的客户在所有方面都受益匪浅，从传统成本（如基础设施和能源的资本投入）到面向业务的方面（如缩短了开发时间）。统一交换矩阵使您可以员工的工作效率从维护转变为实施，从而提高效率而无需增加人手。</a:t>
            </a:r>
          </a:p>
          <a:p>
            <a:pPr defTabSz="980054"/>
            <a:endParaRPr lang="zh-CN" altLang="en-US" baseline="0" smtClean="0">
              <a:ea typeface="黑体" pitchFamily="2" charset="-122"/>
            </a:endParaRPr>
          </a:p>
          <a:p>
            <a:pPr defTabSz="980054"/>
            <a:r>
              <a:rPr lang="zh-CN" altLang="en-US" sz="1300" smtClean="0">
                <a:latin typeface="Calibri"/>
                <a:ea typeface="黑体" pitchFamily="2" charset="-122"/>
              </a:rPr>
              <a:t>我们来看看实现这一点的统一交换矩阵产品组合。（下一张幻灯片）</a:t>
            </a:r>
          </a:p>
          <a:p>
            <a:pPr defTabSz="980054"/>
            <a:endParaRPr lang="zh-CN" altLang="en-US">
              <a:ea typeface="黑体" pitchFamily="2" charset="-122"/>
            </a:endParaRPr>
          </a:p>
        </p:txBody>
      </p:sp>
      <p:sp>
        <p:nvSpPr>
          <p:cNvPr id="4" name="Slide Number Placeholder 3"/>
          <p:cNvSpPr>
            <a:spLocks noGrp="1"/>
          </p:cNvSpPr>
          <p:nvPr>
            <p:ph type="sldNum" sz="quarter" idx="10"/>
          </p:nvPr>
        </p:nvSpPr>
        <p:spPr/>
        <p:txBody>
          <a:bodyPr/>
          <a:lstStyle/>
          <a:p>
            <a:pPr defTabSz="980054"/>
            <a:fld id="{7E4091D3-6124-4CB7-A2F8-80CA54E99724}" type="slidenum">
              <a:rPr lang="en-US">
                <a:latin typeface="Calibri"/>
                <a:ea typeface="黑体" pitchFamily="2" charset="-122"/>
              </a:rPr>
              <a:pPr defTabSz="980054"/>
              <a:t>8</a:t>
            </a:fld>
            <a:endParaRPr lang="en-US" dirty="0">
              <a:ea typeface="黑体" pitchFamily="2" charset="-122"/>
            </a:endParaRPr>
          </a:p>
        </p:txBody>
      </p:sp>
    </p:spTree>
    <p:extLst>
      <p:ext uri="{BB962C8B-B14F-4D97-AF65-F5344CB8AC3E}">
        <p14:creationId xmlns="" xmlns:p14="http://schemas.microsoft.com/office/powerpoint/2010/main" val="3264679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80054"/>
            <a:r>
              <a:rPr lang="en-US" altLang="zh-CN" sz="1300" smtClean="0">
                <a:latin typeface="Calibri"/>
                <a:ea typeface="黑体" pitchFamily="2" charset="-122"/>
              </a:rPr>
              <a:t>Cisco Unified Fabric Switching </a:t>
            </a:r>
            <a:r>
              <a:rPr lang="zh-CN" altLang="en-US" sz="1300" smtClean="0">
                <a:latin typeface="Calibri"/>
                <a:ea typeface="黑体" pitchFamily="2" charset="-122"/>
              </a:rPr>
              <a:t>产品组合提供从虚拟机监控程序到数据中心核心 的行业内最广泛的数据中心 </a:t>
            </a:r>
            <a:r>
              <a:rPr lang="en-US" altLang="zh-CN" sz="1300" smtClean="0">
                <a:latin typeface="Calibri"/>
                <a:ea typeface="黑体" pitchFamily="2" charset="-122"/>
              </a:rPr>
              <a:t>LAN </a:t>
            </a:r>
            <a:r>
              <a:rPr lang="zh-CN" altLang="en-US" sz="1300" smtClean="0">
                <a:latin typeface="Calibri"/>
                <a:ea typeface="黑体" pitchFamily="2" charset="-122"/>
              </a:rPr>
              <a:t>和 </a:t>
            </a:r>
            <a:r>
              <a:rPr lang="en-US" altLang="zh-CN" sz="1300" smtClean="0">
                <a:latin typeface="Calibri"/>
                <a:ea typeface="黑体" pitchFamily="2" charset="-122"/>
              </a:rPr>
              <a:t>SAN </a:t>
            </a:r>
            <a:r>
              <a:rPr lang="zh-CN" altLang="en-US" sz="1300" smtClean="0">
                <a:latin typeface="Calibri"/>
                <a:ea typeface="黑体" pitchFamily="2" charset="-122"/>
              </a:rPr>
              <a:t>交换产品组合之一。</a:t>
            </a:r>
            <a:r>
              <a:rPr lang="en-US" altLang="zh-CN" sz="1300" smtClean="0">
                <a:latin typeface="Calibri"/>
                <a:ea typeface="黑体" pitchFamily="2" charset="-122"/>
              </a:rPr>
              <a:t>Cisco Unified Fabric </a:t>
            </a:r>
            <a:r>
              <a:rPr lang="zh-CN" altLang="en-US" sz="1300" smtClean="0">
                <a:latin typeface="Calibri"/>
                <a:ea typeface="黑体" pitchFamily="2" charset="-122"/>
              </a:rPr>
              <a:t>提供高性能的灵活性，高度可用和高度可扩展的网络，以满足不同数据中心的需要，包括通过基于 </a:t>
            </a:r>
            <a:r>
              <a:rPr lang="en-US" altLang="zh-CN" sz="1300" smtClean="0">
                <a:latin typeface="Calibri"/>
                <a:ea typeface="黑体" pitchFamily="2" charset="-122"/>
              </a:rPr>
              <a:t>10Gb </a:t>
            </a:r>
            <a:r>
              <a:rPr lang="zh-CN" altLang="en-US" sz="1300" smtClean="0">
                <a:latin typeface="Calibri"/>
                <a:ea typeface="黑体" pitchFamily="2" charset="-122"/>
              </a:rPr>
              <a:t>以太网的简化基础设施传递不同存储流量（</a:t>
            </a:r>
            <a:r>
              <a:rPr lang="en-US" altLang="zh-CN" sz="1300" smtClean="0">
                <a:latin typeface="Calibri"/>
                <a:ea typeface="黑体" pitchFamily="2" charset="-122"/>
              </a:rPr>
              <a:t>FC</a:t>
            </a:r>
            <a:r>
              <a:rPr lang="zh-CN" altLang="en-US" sz="1300" smtClean="0">
                <a:latin typeface="Calibri"/>
                <a:ea typeface="黑体" pitchFamily="2" charset="-122"/>
              </a:rPr>
              <a:t>、</a:t>
            </a:r>
            <a:r>
              <a:rPr lang="en-US" altLang="zh-CN" sz="1300" smtClean="0">
                <a:latin typeface="Calibri"/>
                <a:ea typeface="黑体" pitchFamily="2" charset="-122"/>
              </a:rPr>
              <a:t>FCoE</a:t>
            </a:r>
            <a:r>
              <a:rPr lang="zh-CN" altLang="en-US" sz="1300" smtClean="0">
                <a:latin typeface="Calibri"/>
                <a:ea typeface="黑体" pitchFamily="2" charset="-122"/>
              </a:rPr>
              <a:t>、</a:t>
            </a:r>
            <a:r>
              <a:rPr lang="en-US" altLang="zh-CN" sz="1300" smtClean="0">
                <a:latin typeface="Calibri"/>
                <a:ea typeface="黑体" pitchFamily="2" charset="-122"/>
              </a:rPr>
              <a:t>iSCSI</a:t>
            </a:r>
            <a:r>
              <a:rPr lang="zh-CN" altLang="en-US" sz="1300" smtClean="0">
                <a:latin typeface="Calibri"/>
                <a:ea typeface="黑体" pitchFamily="2" charset="-122"/>
              </a:rPr>
              <a:t>、</a:t>
            </a:r>
            <a:r>
              <a:rPr lang="en-US" altLang="zh-CN" sz="1300" smtClean="0">
                <a:latin typeface="Calibri"/>
                <a:ea typeface="黑体" pitchFamily="2" charset="-122"/>
              </a:rPr>
              <a:t>NAS</a:t>
            </a:r>
            <a:r>
              <a:rPr lang="zh-CN" altLang="en-US" sz="1300" smtClean="0">
                <a:latin typeface="Calibri"/>
                <a:ea typeface="黑体" pitchFamily="2" charset="-122"/>
              </a:rPr>
              <a:t>）的无损失要求。</a:t>
            </a:r>
            <a:endParaRPr lang="zh-CN" altLang="en-US" baseline="0" smtClean="0">
              <a:ea typeface="黑体" pitchFamily="2" charset="-122"/>
            </a:endParaRPr>
          </a:p>
          <a:p>
            <a:pPr defTabSz="980054"/>
            <a:endParaRPr lang="zh-CN" altLang="en-US" baseline="0" smtClean="0">
              <a:ea typeface="黑体" pitchFamily="2" charset="-122"/>
            </a:endParaRPr>
          </a:p>
          <a:p>
            <a:pPr defTabSz="980054"/>
            <a:r>
              <a:rPr lang="zh-CN" altLang="en-US" sz="1300" smtClean="0">
                <a:latin typeface="Calibri"/>
                <a:ea typeface="黑体" pitchFamily="2" charset="-122"/>
              </a:rPr>
              <a:t>产品组合中的所有平台都在通用操作系统 </a:t>
            </a:r>
            <a:r>
              <a:rPr lang="en-US" altLang="zh-CN" sz="1300" smtClean="0">
                <a:latin typeface="Calibri"/>
                <a:ea typeface="黑体" pitchFamily="2" charset="-122"/>
              </a:rPr>
              <a:t>NX-OS </a:t>
            </a:r>
            <a:r>
              <a:rPr lang="zh-CN" altLang="en-US" sz="1300" smtClean="0">
                <a:latin typeface="Calibri"/>
                <a:ea typeface="黑体" pitchFamily="2" charset="-122"/>
              </a:rPr>
              <a:t>上运行。通过在数据中心网络的每个元素间使用单个操作系统，可利用跨统一交换矩阵的紧密集成提供操作和功能一致性，显著简化操作并为加快创新打下基础。</a:t>
            </a:r>
          </a:p>
          <a:p>
            <a:pPr defTabSz="980054"/>
            <a:endParaRPr lang="zh-CN" altLang="en-US" baseline="0" smtClean="0">
              <a:ea typeface="黑体" pitchFamily="2" charset="-122"/>
            </a:endParaRPr>
          </a:p>
          <a:p>
            <a:pPr defTabSz="980054"/>
            <a:r>
              <a:rPr lang="zh-CN" altLang="en-US" sz="1300" smtClean="0">
                <a:latin typeface="Calibri"/>
                <a:ea typeface="黑体" pitchFamily="2" charset="-122"/>
              </a:rPr>
              <a:t>管理也是产品系列中必不可少的部分。我们通过 </a:t>
            </a:r>
            <a:r>
              <a:rPr lang="en-US" altLang="zh-CN" sz="1300" smtClean="0">
                <a:latin typeface="Calibri"/>
                <a:ea typeface="黑体" pitchFamily="2" charset="-122"/>
              </a:rPr>
              <a:t>Data Center Network Manager (DCNM) </a:t>
            </a:r>
            <a:r>
              <a:rPr lang="zh-CN" altLang="en-US" sz="1300" smtClean="0">
                <a:latin typeface="Calibri"/>
                <a:ea typeface="黑体" pitchFamily="2" charset="-122"/>
              </a:rPr>
              <a:t>将单一管理窗格用于 </a:t>
            </a:r>
            <a:r>
              <a:rPr lang="en-US" altLang="zh-CN" sz="1300" smtClean="0">
                <a:latin typeface="Calibri"/>
                <a:ea typeface="黑体" pitchFamily="2" charset="-122"/>
              </a:rPr>
              <a:t>Nexus </a:t>
            </a:r>
            <a:r>
              <a:rPr lang="zh-CN" altLang="en-US" sz="1300" smtClean="0">
                <a:latin typeface="Calibri"/>
                <a:ea typeface="黑体" pitchFamily="2" charset="-122"/>
              </a:rPr>
              <a:t>和 </a:t>
            </a:r>
            <a:r>
              <a:rPr lang="en-US" altLang="zh-CN" sz="1300" smtClean="0">
                <a:latin typeface="Calibri"/>
                <a:ea typeface="黑体" pitchFamily="2" charset="-122"/>
              </a:rPr>
              <a:t>MDS</a:t>
            </a:r>
            <a:r>
              <a:rPr lang="zh-CN" altLang="en-US" sz="1300" smtClean="0">
                <a:latin typeface="Calibri"/>
                <a:ea typeface="黑体" pitchFamily="2" charset="-122"/>
              </a:rPr>
              <a:t>，从而简化操作和控制。</a:t>
            </a:r>
            <a:endParaRPr lang="zh-CN" altLang="en-US" sz="1300">
              <a:latin typeface="Calibri"/>
              <a:ea typeface="黑体" pitchFamily="2" charset="-122"/>
            </a:endParaRPr>
          </a:p>
        </p:txBody>
      </p:sp>
      <p:sp>
        <p:nvSpPr>
          <p:cNvPr id="4" name="Slide Number Placeholder 3"/>
          <p:cNvSpPr>
            <a:spLocks noGrp="1"/>
          </p:cNvSpPr>
          <p:nvPr>
            <p:ph type="sldNum" sz="quarter" idx="10"/>
          </p:nvPr>
        </p:nvSpPr>
        <p:spPr/>
        <p:txBody>
          <a:bodyPr/>
          <a:lstStyle/>
          <a:p>
            <a:pPr defTabSz="980054"/>
            <a:fld id="{B82CA977-E1D8-4980-A1BB-3647E7DEA6DA}" type="slidenum">
              <a:rPr lang="en-US">
                <a:latin typeface="Calibri"/>
                <a:ea typeface="黑体" pitchFamily="2" charset="-122"/>
              </a:rPr>
              <a:pPr defTabSz="980054"/>
              <a:t>9</a:t>
            </a:fld>
            <a:endParaRPr lang="en-US" dirty="0">
              <a:ea typeface="黑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animated bar">
    <p:spTree>
      <p:nvGrpSpPr>
        <p:cNvPr id="1" name=""/>
        <p:cNvGrpSpPr/>
        <p:nvPr/>
      </p:nvGrpSpPr>
      <p:grpSpPr>
        <a:xfrm>
          <a:off x="0" y="0"/>
          <a:ext cx="0" cy="0"/>
          <a:chOff x="0" y="0"/>
          <a:chExt cx="0" cy="0"/>
        </a:xfrm>
      </p:grpSpPr>
      <p:pic>
        <p:nvPicPr>
          <p:cNvPr id="60" name="Picture 59" descr="bottom bar.jpg"/>
          <p:cNvPicPr>
            <a:picLocks noChangeAspect="1"/>
          </p:cNvPicPr>
          <p:nvPr userDrawn="1"/>
        </p:nvPicPr>
        <p:blipFill>
          <a:blip r:embed="rId2" cstate="print"/>
          <a:stretch>
            <a:fillRect/>
          </a:stretch>
        </p:blipFill>
        <p:spPr>
          <a:xfrm>
            <a:off x="333375" y="6378339"/>
            <a:ext cx="8477250" cy="162912"/>
          </a:xfrm>
          <a:prstGeom prst="rect">
            <a:avLst/>
          </a:prstGeom>
        </p:spPr>
      </p:pic>
      <p:sp>
        <p:nvSpPr>
          <p:cNvPr id="47" name="Rectangle 46"/>
          <p:cNvSpPr/>
          <p:nvPr/>
        </p:nvSpPr>
        <p:spPr>
          <a:xfrm>
            <a:off x="3405352" y="5948636"/>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46" name="Rectangle 45"/>
          <p:cNvSpPr/>
          <p:nvPr/>
        </p:nvSpPr>
        <p:spPr>
          <a:xfrm>
            <a:off x="1460939" y="5948636"/>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45" name="Rectangle 44"/>
          <p:cNvSpPr/>
          <p:nvPr/>
        </p:nvSpPr>
        <p:spPr>
          <a:xfrm>
            <a:off x="4771697" y="5948636"/>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33" name="Rounded Rectangle 32"/>
          <p:cNvSpPr/>
          <p:nvPr/>
        </p:nvSpPr>
        <p:spPr>
          <a:xfrm rot="10800000" flipH="1">
            <a:off x="2856506" y="831272"/>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28" name="Rounded Rectangle 27"/>
          <p:cNvSpPr/>
          <p:nvPr userDrawn="1"/>
        </p:nvSpPr>
        <p:spPr>
          <a:xfrm rot="10800000" flipH="1">
            <a:off x="821966" y="4716780"/>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29" name="Rounded Rectangle 28"/>
          <p:cNvSpPr/>
          <p:nvPr userDrawn="1"/>
        </p:nvSpPr>
        <p:spPr>
          <a:xfrm rot="10800000" flipH="1">
            <a:off x="13325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30" name="Rounded Rectangle 29"/>
          <p:cNvSpPr/>
          <p:nvPr/>
        </p:nvSpPr>
        <p:spPr>
          <a:xfrm rot="10800000" flipH="1">
            <a:off x="5869870" y="6614159"/>
            <a:ext cx="780312" cy="3319549"/>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31" name="Rounded Rectangle 30"/>
          <p:cNvSpPr/>
          <p:nvPr/>
        </p:nvSpPr>
        <p:spPr>
          <a:xfrm rot="10800000" flipH="1">
            <a:off x="6933206" y="6614160"/>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baseline="0">
              <a:latin typeface="+mj-lt"/>
              <a:ea typeface="黑体" pitchFamily="2" charset="-122"/>
            </a:endParaRPr>
          </a:p>
        </p:txBody>
      </p:sp>
      <p:sp>
        <p:nvSpPr>
          <p:cNvPr id="34" name="Rounded Rectangle 33"/>
          <p:cNvSpPr/>
          <p:nvPr/>
        </p:nvSpPr>
        <p:spPr>
          <a:xfrm rot="10800000" flipH="1">
            <a:off x="2191486" y="6719450"/>
            <a:ext cx="662549" cy="633106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35" name="Rounded Rectangle 34"/>
          <p:cNvSpPr/>
          <p:nvPr/>
        </p:nvSpPr>
        <p:spPr>
          <a:xfrm rot="10800000" flipH="1">
            <a:off x="2794161" y="6668595"/>
            <a:ext cx="779356" cy="5546310"/>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36" name="Rounded Rectangle 35"/>
          <p:cNvSpPr/>
          <p:nvPr/>
        </p:nvSpPr>
        <p:spPr>
          <a:xfrm rot="10800000" flipH="1">
            <a:off x="4920834"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37" name="Rounded Rectangle 36"/>
          <p:cNvSpPr/>
          <p:nvPr/>
        </p:nvSpPr>
        <p:spPr>
          <a:xfrm rot="10800000" flipH="1">
            <a:off x="5391889"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38" name="Rounded Rectangle 37"/>
          <p:cNvSpPr/>
          <p:nvPr userDrawn="1"/>
        </p:nvSpPr>
        <p:spPr>
          <a:xfrm rot="10800000" flipH="1">
            <a:off x="341313" y="6708752"/>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39" name="Rounded Rectangle 38"/>
          <p:cNvSpPr/>
          <p:nvPr/>
        </p:nvSpPr>
        <p:spPr>
          <a:xfrm rot="10800000" flipH="1">
            <a:off x="8038251" y="8318268"/>
            <a:ext cx="780312" cy="3319549"/>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41" name="Rounded Rectangle 40"/>
          <p:cNvSpPr/>
          <p:nvPr/>
        </p:nvSpPr>
        <p:spPr>
          <a:xfrm rot="10800000" flipH="1">
            <a:off x="8162249"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42" name="Rounded Rectangle 41"/>
          <p:cNvSpPr/>
          <p:nvPr/>
        </p:nvSpPr>
        <p:spPr>
          <a:xfrm rot="10800000" flipH="1">
            <a:off x="37709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85" name="Rectangle 84"/>
          <p:cNvSpPr/>
          <p:nvPr/>
        </p:nvSpPr>
        <p:spPr>
          <a:xfrm>
            <a:off x="0" y="0"/>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48" name="Subtitle 2"/>
          <p:cNvSpPr>
            <a:spLocks noGrp="1"/>
          </p:cNvSpPr>
          <p:nvPr>
            <p:ph type="subTitle" idx="1" hasCustomPrompt="1"/>
          </p:nvPr>
        </p:nvSpPr>
        <p:spPr>
          <a:xfrm>
            <a:off x="236383" y="4464066"/>
            <a:ext cx="8112126" cy="384175"/>
          </a:xfrm>
        </p:spPr>
        <p:txBody>
          <a:bodyPr>
            <a:normAutofit/>
          </a:bodyPr>
          <a:lstStyle>
            <a:lvl1pPr marL="0" indent="0" algn="l">
              <a:buNone/>
              <a:defRPr lang="en-US" sz="2000" kern="1200" baseline="0" dirty="0">
                <a:solidFill>
                  <a:srgbClr val="6DB344"/>
                </a:solidFill>
                <a:latin typeface="+mj-lt"/>
                <a:ea typeface="黑体" pitchFamily="2" charset="-122"/>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50" name="Title 1"/>
          <p:cNvSpPr>
            <a:spLocks noGrp="1"/>
          </p:cNvSpPr>
          <p:nvPr>
            <p:ph type="ctrTitle" hasCustomPrompt="1"/>
          </p:nvPr>
        </p:nvSpPr>
        <p:spPr>
          <a:xfrm>
            <a:off x="221393" y="1248229"/>
            <a:ext cx="8112125" cy="2907239"/>
          </a:xfrm>
        </p:spPr>
        <p:txBody>
          <a:bodyPr/>
          <a:lstStyle>
            <a:lvl1pPr algn="l" defTabSz="914400" rtl="0" eaLnBrk="1" latinLnBrk="0" hangingPunct="1">
              <a:lnSpc>
                <a:spcPct val="90000"/>
              </a:lnSpc>
              <a:spcBef>
                <a:spcPct val="0"/>
              </a:spcBef>
              <a:buNone/>
              <a:defRPr lang="en-US" sz="6000" b="0" kern="1200" spc="-200" baseline="0" dirty="0">
                <a:gradFill flip="none" rotWithShape="1">
                  <a:gsLst>
                    <a:gs pos="0">
                      <a:srgbClr val="55E6ED"/>
                    </a:gs>
                    <a:gs pos="80000">
                      <a:srgbClr val="009249"/>
                    </a:gs>
                  </a:gsLst>
                  <a:lin ang="12000000" scaled="0"/>
                  <a:tileRect/>
                </a:gradFill>
                <a:latin typeface="+mj-lt"/>
                <a:ea typeface="黑体" pitchFamily="2" charset="-122"/>
                <a:cs typeface="+mj-cs"/>
              </a:defRPr>
            </a:lvl1pPr>
          </a:lstStyle>
          <a:p>
            <a:r>
              <a:rPr lang="en-US" dirty="0" smtClean="0"/>
              <a:t>Presentation Title Goes Here</a:t>
            </a:r>
            <a:endParaRPr lang="en-US" dirty="0"/>
          </a:p>
        </p:txBody>
      </p:sp>
      <p:grpSp>
        <p:nvGrpSpPr>
          <p:cNvPr id="2" name="Group 67"/>
          <p:cNvGrpSpPr/>
          <p:nvPr/>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9" name="Rectangle 68"/>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baseline="0">
                <a:latin typeface="+mj-lt"/>
                <a:ea typeface="黑体" pitchFamily="2" charset="-122"/>
              </a:endParaRPr>
            </a:p>
          </p:txBody>
        </p:sp>
        <p:sp>
          <p:nvSpPr>
            <p:cNvPr id="70" name="Freeform 6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baseline="0">
                <a:latin typeface="+mj-lt"/>
                <a:ea typeface="黑体" pitchFamily="2" charset="-122"/>
              </a:endParaRPr>
            </a:p>
          </p:txBody>
        </p:sp>
        <p:sp>
          <p:nvSpPr>
            <p:cNvPr id="71" name="Freeform 7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baseline="0">
                <a:latin typeface="+mj-lt"/>
                <a:ea typeface="黑体" pitchFamily="2" charset="-122"/>
              </a:endParaRPr>
            </a:p>
          </p:txBody>
        </p:sp>
        <p:sp>
          <p:nvSpPr>
            <p:cNvPr id="72" name="Freeform 7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baseline="0">
                <a:latin typeface="+mj-lt"/>
                <a:ea typeface="黑体" pitchFamily="2" charset="-122"/>
              </a:endParaRPr>
            </a:p>
          </p:txBody>
        </p:sp>
        <p:sp>
          <p:nvSpPr>
            <p:cNvPr id="73" name="Freeform 7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baseline="0">
                <a:latin typeface="+mj-lt"/>
                <a:ea typeface="黑体" pitchFamily="2" charset="-122"/>
              </a:endParaRPr>
            </a:p>
          </p:txBody>
        </p:sp>
        <p:sp>
          <p:nvSpPr>
            <p:cNvPr id="74" name="Freeform 7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baseline="0">
                <a:latin typeface="+mj-lt"/>
                <a:ea typeface="黑体" pitchFamily="2" charset="-122"/>
              </a:endParaRPr>
            </a:p>
          </p:txBody>
        </p:sp>
        <p:sp>
          <p:nvSpPr>
            <p:cNvPr id="75" name="Freeform 7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baseline="0">
                <a:latin typeface="+mj-lt"/>
                <a:ea typeface="黑体" pitchFamily="2" charset="-122"/>
              </a:endParaRPr>
            </a:p>
          </p:txBody>
        </p:sp>
        <p:sp>
          <p:nvSpPr>
            <p:cNvPr id="76" name="Freeform 7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baseline="0">
                <a:latin typeface="+mj-lt"/>
                <a:ea typeface="黑体" pitchFamily="2" charset="-122"/>
              </a:endParaRPr>
            </a:p>
          </p:txBody>
        </p:sp>
        <p:sp>
          <p:nvSpPr>
            <p:cNvPr id="77" name="Freeform 7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baseline="0">
                <a:latin typeface="+mj-lt"/>
                <a:ea typeface="黑体" pitchFamily="2" charset="-122"/>
              </a:endParaRPr>
            </a:p>
          </p:txBody>
        </p:sp>
        <p:sp>
          <p:nvSpPr>
            <p:cNvPr id="78" name="Freeform 7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baseline="0">
                <a:latin typeface="+mj-lt"/>
                <a:ea typeface="黑体" pitchFamily="2" charset="-122"/>
              </a:endParaRPr>
            </a:p>
          </p:txBody>
        </p:sp>
        <p:sp>
          <p:nvSpPr>
            <p:cNvPr id="79" name="Freeform 7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baseline="0">
                <a:latin typeface="+mj-lt"/>
                <a:ea typeface="黑体" pitchFamily="2" charset="-122"/>
              </a:endParaRPr>
            </a:p>
          </p:txBody>
        </p:sp>
        <p:sp>
          <p:nvSpPr>
            <p:cNvPr id="80" name="Freeform 7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baseline="0">
                <a:latin typeface="+mj-lt"/>
                <a:ea typeface="黑体" pitchFamily="2" charset="-122"/>
              </a:endParaRPr>
            </a:p>
          </p:txBody>
        </p:sp>
        <p:sp>
          <p:nvSpPr>
            <p:cNvPr id="81" name="Freeform 8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baseline="0">
                <a:latin typeface="+mj-lt"/>
                <a:ea typeface="黑体" pitchFamily="2" charset="-122"/>
              </a:endParaRPr>
            </a:p>
          </p:txBody>
        </p:sp>
        <p:sp>
          <p:nvSpPr>
            <p:cNvPr id="82" name="Freeform 8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baseline="0">
                <a:latin typeface="+mj-lt"/>
                <a:ea typeface="黑体" pitchFamily="2" charset="-122"/>
              </a:endParaRPr>
            </a:p>
          </p:txBody>
        </p:sp>
      </p:grpSp>
      <p:sp>
        <p:nvSpPr>
          <p:cNvPr id="61" name="Rectangle 60"/>
          <p:cNvSpPr/>
          <p:nvPr userDrawn="1"/>
        </p:nvSpPr>
        <p:spPr>
          <a:xfrm>
            <a:off x="1" y="6541294"/>
            <a:ext cx="9129008" cy="31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53" name="Rectangle 4"/>
          <p:cNvSpPr>
            <a:spLocks noChangeArrowheads="1"/>
          </p:cNvSpPr>
          <p:nvPr userDrawn="1"/>
        </p:nvSpPr>
        <p:spPr bwMode="ltGray">
          <a:xfrm>
            <a:off x="251373" y="6586246"/>
            <a:ext cx="1632600" cy="175257"/>
          </a:xfrm>
          <a:prstGeom prst="rect">
            <a:avLst/>
          </a:prstGeom>
          <a:noFill/>
          <a:ln w="9525">
            <a:noFill/>
            <a:miter lim="800000"/>
            <a:headEnd/>
            <a:tailEnd/>
          </a:ln>
          <a:effectLst/>
        </p:spPr>
        <p:txBody>
          <a:bodyPr wrap="none" lIns="82124" tIns="41061" rIns="82124" bIns="41061" anchor="b" anchorCtr="1">
            <a:spAutoFit/>
          </a:bodyPr>
          <a:lstStyle/>
          <a:p>
            <a:pPr algn="l" defTabSz="814365">
              <a:lnSpc>
                <a:spcPct val="100000"/>
              </a:lnSpc>
              <a:buNone/>
            </a:pPr>
            <a:r>
              <a:rPr lang="en-US" altLang="zh-CN" sz="600" b="0" i="0" baseline="0" noProof="0" smtClean="0">
                <a:solidFill>
                  <a:srgbClr val="C0C0C0"/>
                </a:solidFill>
                <a:latin typeface="Arial"/>
                <a:ea typeface="黑体" pitchFamily="2" charset="-122"/>
                <a:cs typeface="+mn-cs"/>
              </a:rPr>
              <a:t>© 2011 </a:t>
            </a:r>
            <a:r>
              <a:rPr lang="zh-CN" altLang="en-US" sz="600" b="0" i="0" baseline="0" noProof="0" smtClean="0">
                <a:solidFill>
                  <a:srgbClr val="C0C0C0"/>
                </a:solidFill>
                <a:latin typeface="Arial"/>
                <a:ea typeface="黑体" pitchFamily="2" charset="-122"/>
                <a:cs typeface="+mn-cs"/>
              </a:rPr>
              <a:t>思科和</a:t>
            </a:r>
            <a:r>
              <a:rPr lang="en-US" altLang="zh-CN" sz="600" b="0" i="0" baseline="0" noProof="0" smtClean="0">
                <a:solidFill>
                  <a:srgbClr val="C0C0C0"/>
                </a:solidFill>
                <a:latin typeface="Arial"/>
                <a:ea typeface="黑体" pitchFamily="2" charset="-122"/>
                <a:cs typeface="+mn-cs"/>
              </a:rPr>
              <a:t>/</a:t>
            </a:r>
            <a:r>
              <a:rPr lang="zh-CN" altLang="en-US" sz="600" b="0" i="0" baseline="0" noProof="0" smtClean="0">
                <a:solidFill>
                  <a:srgbClr val="C0C0C0"/>
                </a:solidFill>
                <a:latin typeface="Arial"/>
                <a:ea typeface="黑体" pitchFamily="2" charset="-122"/>
                <a:cs typeface="+mn-cs"/>
              </a:rPr>
              <a:t>或其附属公司。版权所有。</a:t>
            </a:r>
            <a:endParaRPr lang="zh-CN" altLang="en-US" sz="600" baseline="0" noProof="0">
              <a:solidFill>
                <a:srgbClr val="C0C0C0"/>
              </a:solidFill>
              <a:latin typeface="+mj-lt"/>
              <a:ea typeface="黑体" pitchFamily="2" charset="-122"/>
            </a:endParaRPr>
          </a:p>
        </p:txBody>
      </p:sp>
      <p:sp>
        <p:nvSpPr>
          <p:cNvPr id="54" name="Rectangle 5"/>
          <p:cNvSpPr>
            <a:spLocks noChangeArrowheads="1"/>
          </p:cNvSpPr>
          <p:nvPr userDrawn="1"/>
        </p:nvSpPr>
        <p:spPr bwMode="ltGray">
          <a:xfrm>
            <a:off x="8102022" y="6584512"/>
            <a:ext cx="473629" cy="175257"/>
          </a:xfrm>
          <a:prstGeom prst="rect">
            <a:avLst/>
          </a:prstGeom>
          <a:noFill/>
          <a:ln w="9525">
            <a:noFill/>
            <a:miter lim="800000"/>
            <a:headEnd/>
            <a:tailEnd/>
          </a:ln>
          <a:effectLst/>
        </p:spPr>
        <p:txBody>
          <a:bodyPr wrap="none" lIns="82124" tIns="41061" rIns="82124" bIns="41061" anchor="b">
            <a:spAutoFit/>
          </a:bodyPr>
          <a:lstStyle/>
          <a:p>
            <a:pPr algn="r" defTabSz="814365">
              <a:lnSpc>
                <a:spcPct val="100000"/>
              </a:lnSpc>
              <a:buNone/>
            </a:pPr>
            <a:r>
              <a:rPr lang="en-US" sz="600" b="0" i="0" baseline="0">
                <a:solidFill>
                  <a:srgbClr val="C0C0C0"/>
                </a:solidFill>
                <a:latin typeface="Arial"/>
                <a:ea typeface="黑体" pitchFamily="2" charset="-122"/>
                <a:cs typeface="+mn-cs"/>
              </a:rPr>
              <a:t>思科机密</a:t>
            </a:r>
          </a:p>
        </p:txBody>
      </p:sp>
      <p:sp>
        <p:nvSpPr>
          <p:cNvPr id="62"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lnSpc>
                <a:spcPct val="100000"/>
              </a:lnSpc>
              <a:buNone/>
            </a:pPr>
            <a:fld id="{DFCF27A5-1A5B-48D3-A060-2758FFBB1ADD}" type="slidenum">
              <a:rPr lang="en-US" sz="600" b="0" i="0" baseline="0">
                <a:solidFill>
                  <a:srgbClr val="C0C0C0"/>
                </a:solidFill>
                <a:latin typeface="Arial"/>
                <a:ea typeface="黑体" pitchFamily="2" charset="-122"/>
                <a:cs typeface="+mn-cs"/>
              </a:rPr>
              <a:pPr algn="r" defTabSz="814365">
                <a:lnSpc>
                  <a:spcPct val="100000"/>
                </a:lnSpc>
                <a:buNone/>
              </a:pPr>
              <a:t>‹#›</a:t>
            </a:fld>
            <a:endParaRPr lang="en-US" sz="600" baseline="0" dirty="0">
              <a:solidFill>
                <a:srgbClr val="C0C0C0"/>
              </a:solidFill>
              <a:latin typeface="+mj-lt"/>
              <a:ea typeface="黑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28"/>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29"/>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30"/>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31"/>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33"/>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34"/>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35"/>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36"/>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37"/>
                                        </p:tgtEl>
                                        <p:attrNameLst>
                                          <p:attrName>ppt_x</p:attrName>
                                          <p:attrName>ppt_y</p:attrName>
                                        </p:attrNameLst>
                                      </p:cBhvr>
                                      <p:rCtr x="0" y="497"/>
                                    </p:animMotion>
                                  </p:childTnLst>
                                </p:cTn>
                              </p:par>
                              <p:par>
                                <p:cTn id="23" presetID="42" presetClass="path" presetSubtype="0" repeatCount="indefinite" accel="50000" decel="50000" fill="hold" grpId="0"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38"/>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39"/>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41"/>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42"/>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45"/>
                                        </p:tgtEl>
                                        <p:attrNameLst>
                                          <p:attrName>style.color</p:attrName>
                                        </p:attrNameLst>
                                      </p:cBhvr>
                                      <p:to>
                                        <a:srgbClr val="60CCCC"/>
                                      </p:to>
                                    </p:animClr>
                                    <p:animClr clrSpc="rgb" dir="cw">
                                      <p:cBhvr>
                                        <p:cTn id="33" dur="6650" autoRev="1" fill="hold"/>
                                        <p:tgtEl>
                                          <p:spTgt spid="45"/>
                                        </p:tgtEl>
                                        <p:attrNameLst>
                                          <p:attrName>fillcolor</p:attrName>
                                        </p:attrNameLst>
                                      </p:cBhvr>
                                      <p:to>
                                        <a:srgbClr val="60CCCC"/>
                                      </p:to>
                                    </p:animClr>
                                    <p:set>
                                      <p:cBhvr>
                                        <p:cTn id="34" dur="6650" autoRev="1" fill="hold"/>
                                        <p:tgtEl>
                                          <p:spTgt spid="45"/>
                                        </p:tgtEl>
                                        <p:attrNameLst>
                                          <p:attrName>fill.type</p:attrName>
                                        </p:attrNameLst>
                                      </p:cBhvr>
                                      <p:to>
                                        <p:strVal val="solid"/>
                                      </p:to>
                                    </p:set>
                                    <p:set>
                                      <p:cBhvr>
                                        <p:cTn id="35" dur="6650" autoRev="1" fill="hold"/>
                                        <p:tgtEl>
                                          <p:spTgt spid="45"/>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46"/>
                                        </p:tgtEl>
                                        <p:attrNameLst>
                                          <p:attrName>style.color</p:attrName>
                                        </p:attrNameLst>
                                      </p:cBhvr>
                                      <p:to>
                                        <a:srgbClr val="60CCCC"/>
                                      </p:to>
                                    </p:animClr>
                                    <p:animClr clrSpc="rgb" dir="cw">
                                      <p:cBhvr>
                                        <p:cTn id="38" dur="5350" autoRev="1" fill="hold"/>
                                        <p:tgtEl>
                                          <p:spTgt spid="46"/>
                                        </p:tgtEl>
                                        <p:attrNameLst>
                                          <p:attrName>fillcolor</p:attrName>
                                        </p:attrNameLst>
                                      </p:cBhvr>
                                      <p:to>
                                        <a:srgbClr val="60CCCC"/>
                                      </p:to>
                                    </p:animClr>
                                    <p:set>
                                      <p:cBhvr>
                                        <p:cTn id="39" dur="5350" autoRev="1" fill="hold"/>
                                        <p:tgtEl>
                                          <p:spTgt spid="46"/>
                                        </p:tgtEl>
                                        <p:attrNameLst>
                                          <p:attrName>fill.type</p:attrName>
                                        </p:attrNameLst>
                                      </p:cBhvr>
                                      <p:to>
                                        <p:strVal val="solid"/>
                                      </p:to>
                                    </p:set>
                                    <p:set>
                                      <p:cBhvr>
                                        <p:cTn id="40" dur="5350" autoRev="1" fill="hold"/>
                                        <p:tgtEl>
                                          <p:spTgt spid="46"/>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47"/>
                                        </p:tgtEl>
                                        <p:attrNameLst>
                                          <p:attrName>style.color</p:attrName>
                                        </p:attrNameLst>
                                      </p:cBhvr>
                                      <p:to>
                                        <a:srgbClr val="60CCCC"/>
                                      </p:to>
                                    </p:animClr>
                                    <p:animClr clrSpc="rgb" dir="cw">
                                      <p:cBhvr>
                                        <p:cTn id="43" dur="6650" autoRev="1" fill="hold"/>
                                        <p:tgtEl>
                                          <p:spTgt spid="47"/>
                                        </p:tgtEl>
                                        <p:attrNameLst>
                                          <p:attrName>fillcolor</p:attrName>
                                        </p:attrNameLst>
                                      </p:cBhvr>
                                      <p:to>
                                        <a:srgbClr val="60CCCC"/>
                                      </p:to>
                                    </p:animClr>
                                    <p:set>
                                      <p:cBhvr>
                                        <p:cTn id="44" dur="6650" autoRev="1" fill="hold"/>
                                        <p:tgtEl>
                                          <p:spTgt spid="47"/>
                                        </p:tgtEl>
                                        <p:attrNameLst>
                                          <p:attrName>fill.type</p:attrName>
                                        </p:attrNameLst>
                                      </p:cBhvr>
                                      <p:to>
                                        <p:strVal val="solid"/>
                                      </p:to>
                                    </p:set>
                                    <p:set>
                                      <p:cBhvr>
                                        <p:cTn id="45" dur="6650" autoRev="1" fill="hold"/>
                                        <p:tgtEl>
                                          <p:spTgt spid="4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6" grpId="0" animBg="1"/>
      <p:bldP spid="45" grpId="0" animBg="1"/>
      <p:bldP spid="33" grpId="0" animBg="1"/>
      <p:bldP spid="28" grpId="0" animBg="1"/>
      <p:bldP spid="29" grpId="0" animBg="1"/>
      <p:bldP spid="30" grpId="0" animBg="1"/>
      <p:bldP spid="31" grpId="0" animBg="1"/>
      <p:bldP spid="34" grpId="0" animBg="1"/>
      <p:bldP spid="35" grpId="0" animBg="1"/>
      <p:bldP spid="36" grpId="0" animBg="1"/>
      <p:bldP spid="37" grpId="0" animBg="1"/>
      <p:bldP spid="38" grpId="0" animBg="1"/>
      <p:bldP spid="39" grpId="0" animBg="1"/>
      <p:bldP spid="41" grpId="0" animBg="1"/>
      <p:bldP spid="4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Bullet_Title only no bar">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defRPr baseline="0">
                <a:gradFill>
                  <a:gsLst>
                    <a:gs pos="0">
                      <a:schemeClr val="tx1"/>
                    </a:gs>
                    <a:gs pos="44000">
                      <a:srgbClr val="01BBBB"/>
                    </a:gs>
                    <a:gs pos="100000">
                      <a:schemeClr val="accent4"/>
                    </a:gs>
                  </a:gsLst>
                  <a:lin ang="4800000" scaled="0"/>
                </a:gradFill>
                <a:latin typeface="+mj-lt"/>
                <a:ea typeface="黑体" pitchFamily="2" charset="-122"/>
              </a:defRPr>
            </a:lvl1pPr>
          </a:lstStyle>
          <a:p>
            <a:r>
              <a:rPr lang="en-US" smtClean="0"/>
              <a:t>Click to edit Master title style</a:t>
            </a:r>
            <a:endParaRPr lang="en-US" dirty="0"/>
          </a:p>
        </p:txBody>
      </p:sp>
      <p:sp>
        <p:nvSpPr>
          <p:cNvPr id="3"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65">
              <a:lnSpc>
                <a:spcPct val="100000"/>
              </a:lnSpc>
              <a:buNone/>
            </a:pPr>
            <a:r>
              <a:rPr lang="en-US" altLang="zh-CN" sz="600" b="0" i="0" baseline="0" noProof="0" smtClean="0">
                <a:solidFill>
                  <a:srgbClr val="C0C0C0"/>
                </a:solidFill>
                <a:latin typeface="Arial"/>
                <a:ea typeface="黑体" pitchFamily="2" charset="-122"/>
                <a:cs typeface="+mn-cs"/>
              </a:rPr>
              <a:t>© 2011 </a:t>
            </a:r>
            <a:r>
              <a:rPr lang="zh-CN" altLang="en-US" sz="600" b="0" i="0" baseline="0" noProof="0" smtClean="0">
                <a:solidFill>
                  <a:srgbClr val="C0C0C0"/>
                </a:solidFill>
                <a:latin typeface="Arial"/>
                <a:ea typeface="黑体" pitchFamily="2" charset="-122"/>
                <a:cs typeface="+mn-cs"/>
              </a:rPr>
              <a:t>思科和</a:t>
            </a:r>
            <a:r>
              <a:rPr lang="en-US" altLang="zh-CN" sz="600" b="0" i="0" baseline="0" noProof="0" smtClean="0">
                <a:solidFill>
                  <a:srgbClr val="C0C0C0"/>
                </a:solidFill>
                <a:latin typeface="Arial"/>
                <a:ea typeface="黑体" pitchFamily="2" charset="-122"/>
                <a:cs typeface="+mn-cs"/>
              </a:rPr>
              <a:t>/</a:t>
            </a:r>
            <a:r>
              <a:rPr lang="zh-CN" altLang="en-US" sz="600" b="0" i="0" baseline="0" noProof="0" smtClean="0">
                <a:solidFill>
                  <a:srgbClr val="C0C0C0"/>
                </a:solidFill>
                <a:latin typeface="Arial"/>
                <a:ea typeface="黑体" pitchFamily="2" charset="-122"/>
                <a:cs typeface="+mn-cs"/>
              </a:rPr>
              <a:t>或其附属公司。版权所有。</a:t>
            </a:r>
            <a:endParaRPr lang="zh-CN" altLang="en-US" sz="600" baseline="0" noProof="0">
              <a:solidFill>
                <a:srgbClr val="C0C0C0"/>
              </a:solidFill>
              <a:latin typeface="+mj-lt"/>
              <a:ea typeface="黑体" pitchFamily="2" charset="-122"/>
            </a:endParaRPr>
          </a:p>
        </p:txBody>
      </p:sp>
      <p:sp>
        <p:nvSpPr>
          <p:cNvPr id="4" name="Rectangle 5"/>
          <p:cNvSpPr>
            <a:spLocks noChangeArrowheads="1"/>
          </p:cNvSpPr>
          <p:nvPr userDrawn="1"/>
        </p:nvSpPr>
        <p:spPr bwMode="ltGray">
          <a:xfrm>
            <a:off x="8102022" y="6584512"/>
            <a:ext cx="473629" cy="175257"/>
          </a:xfrm>
          <a:prstGeom prst="rect">
            <a:avLst/>
          </a:prstGeom>
          <a:noFill/>
          <a:ln w="9525">
            <a:noFill/>
            <a:miter lim="800000"/>
            <a:headEnd/>
            <a:tailEnd/>
          </a:ln>
          <a:effectLst/>
        </p:spPr>
        <p:txBody>
          <a:bodyPr wrap="none" lIns="82124" tIns="41061" rIns="82124" bIns="41061" anchor="b">
            <a:spAutoFit/>
          </a:bodyPr>
          <a:lstStyle/>
          <a:p>
            <a:pPr algn="r" defTabSz="814365">
              <a:lnSpc>
                <a:spcPct val="100000"/>
              </a:lnSpc>
              <a:buNone/>
            </a:pPr>
            <a:r>
              <a:rPr lang="en-US" sz="600" b="0" i="0" baseline="0">
                <a:solidFill>
                  <a:srgbClr val="C0C0C0"/>
                </a:solidFill>
                <a:latin typeface="Arial"/>
                <a:ea typeface="黑体" pitchFamily="2" charset="-122"/>
                <a:cs typeface="+mn-cs"/>
              </a:rPr>
              <a:t>思科机密</a:t>
            </a:r>
          </a:p>
        </p:txBody>
      </p:sp>
      <p:sp>
        <p:nvSpPr>
          <p:cNvPr id="5"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lnSpc>
                <a:spcPct val="100000"/>
              </a:lnSpc>
              <a:buNone/>
            </a:pPr>
            <a:fld id="{DFCF27A5-1A5B-48D3-A060-2758FFBB1ADD}" type="slidenum">
              <a:rPr lang="en-US" sz="600" b="0" i="0" baseline="0">
                <a:solidFill>
                  <a:srgbClr val="C0C0C0"/>
                </a:solidFill>
                <a:latin typeface="Arial"/>
                <a:ea typeface="黑体" pitchFamily="2" charset="-122"/>
                <a:cs typeface="+mn-cs"/>
              </a:rPr>
              <a:pPr algn="r" defTabSz="814365">
                <a:lnSpc>
                  <a:spcPct val="100000"/>
                </a:lnSpc>
                <a:buNone/>
              </a:pPr>
              <a:t>‹#›</a:t>
            </a:fld>
            <a:endParaRPr lang="en-US" sz="600" baseline="0" dirty="0">
              <a:solidFill>
                <a:srgbClr val="C0C0C0"/>
              </a:solidFill>
              <a:latin typeface="+mj-lt"/>
              <a:ea typeface="黑体" pitchFamily="2" charset="-122"/>
            </a:endParaRPr>
          </a:p>
        </p:txBody>
      </p:sp>
    </p:spTree>
    <p:extLst>
      <p:ext uri="{BB962C8B-B14F-4D97-AF65-F5344CB8AC3E}">
        <p14:creationId xmlns="" xmlns:p14="http://schemas.microsoft.com/office/powerpoint/2010/main" val="14033367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301752"/>
            <a:ext cx="4123944" cy="838200"/>
          </a:xfrm>
        </p:spPr>
        <p:txBody>
          <a:bodyPr vert="horz" lIns="82296" tIns="45720" rIns="82296" bIns="45720" rtlCol="0" anchor="t" anchorCtr="0">
            <a:noAutofit/>
          </a:bodyPr>
          <a:lstStyle>
            <a:lvl1pPr algn="l" defTabSz="914400"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黑体" pitchFamily="2" charset="-122"/>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5" y="1600200"/>
            <a:ext cx="4142232" cy="4526280"/>
          </a:xfrm>
        </p:spPr>
        <p:txBody>
          <a:bodyPr/>
          <a:lstStyle>
            <a:lvl1pPr marL="0" indent="0">
              <a:buNone/>
              <a:defRPr baseline="0">
                <a:solidFill>
                  <a:schemeClr val="tx2"/>
                </a:solidFill>
                <a:latin typeface="+mj-lt"/>
                <a:ea typeface="黑体" pitchFamily="2" charset="-122"/>
              </a:defRPr>
            </a:lvl1pPr>
            <a:lvl2pPr marL="635000" indent="-228600">
              <a:buClr>
                <a:schemeClr val="accent5"/>
              </a:buClr>
              <a:buFont typeface="Arial" pitchFamily="34" charset="0"/>
              <a:buChar char="•"/>
              <a:tabLst/>
              <a:defRPr baseline="0">
                <a:solidFill>
                  <a:schemeClr val="tx2"/>
                </a:solidFill>
                <a:latin typeface="+mj-lt"/>
                <a:ea typeface="黑体" pitchFamily="2" charset="-122"/>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baseline="0">
                <a:solidFill>
                  <a:schemeClr val="accent1"/>
                </a:solidFill>
                <a:latin typeface="+mj-lt"/>
                <a:ea typeface="黑体" pitchFamily="2" charset="-122"/>
              </a:defRPr>
            </a:lvl1pPr>
            <a:lvl2pPr marL="635000" indent="-228600">
              <a:buClr>
                <a:schemeClr val="accent1">
                  <a:lumMod val="40000"/>
                  <a:lumOff val="60000"/>
                </a:schemeClr>
              </a:buClr>
              <a:buFont typeface="Arial" pitchFamily="34" charset="0"/>
              <a:buChar char="•"/>
              <a:defRPr baseline="0">
                <a:solidFill>
                  <a:schemeClr val="accent1"/>
                </a:solidFill>
                <a:latin typeface="+mj-lt"/>
                <a:ea typeface="黑体" pitchFamily="2" charset="-122"/>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22" name="Rectangle 5"/>
          <p:cNvSpPr>
            <a:spLocks noChangeArrowheads="1"/>
          </p:cNvSpPr>
          <p:nvPr/>
        </p:nvSpPr>
        <p:spPr bwMode="ltGray">
          <a:xfrm>
            <a:off x="8102022" y="6584512"/>
            <a:ext cx="473629" cy="175257"/>
          </a:xfrm>
          <a:prstGeom prst="rect">
            <a:avLst/>
          </a:prstGeom>
          <a:noFill/>
          <a:ln w="9525">
            <a:noFill/>
            <a:miter lim="800000"/>
            <a:headEnd/>
            <a:tailEnd/>
          </a:ln>
          <a:effectLst/>
        </p:spPr>
        <p:txBody>
          <a:bodyPr wrap="none" lIns="82124" tIns="41061" rIns="82124" bIns="41061" anchor="b">
            <a:spAutoFit/>
          </a:bodyPr>
          <a:lstStyle/>
          <a:p>
            <a:pPr algn="r" defTabSz="814365">
              <a:lnSpc>
                <a:spcPct val="100000"/>
              </a:lnSpc>
              <a:buNone/>
            </a:pPr>
            <a:r>
              <a:rPr lang="en-US" sz="600" b="0" i="0" baseline="0">
                <a:solidFill>
                  <a:srgbClr val="C0C0C0"/>
                </a:solidFill>
                <a:latin typeface="Arial"/>
                <a:ea typeface="黑体" pitchFamily="2" charset="-122"/>
                <a:cs typeface="+mn-cs"/>
              </a:rPr>
              <a:t>思科机密</a:t>
            </a:r>
          </a:p>
        </p:txBody>
      </p:sp>
      <p:pic>
        <p:nvPicPr>
          <p:cNvPr id="15" name="Picture 14" descr="verticalbar.png"/>
          <p:cNvPicPr>
            <a:picLocks noChangeAspect="1"/>
          </p:cNvPicPr>
          <p:nvPr userDrawn="1"/>
        </p:nvPicPr>
        <p:blipFill>
          <a:blip r:embed="rId2" cstate="print"/>
          <a:stretch>
            <a:fillRect/>
          </a:stretch>
        </p:blipFill>
        <p:spPr>
          <a:xfrm>
            <a:off x="4447858" y="777667"/>
            <a:ext cx="89319" cy="5287676"/>
          </a:xfrm>
          <a:prstGeom prst="rect">
            <a:avLst/>
          </a:prstGeom>
          <a:noFill/>
          <a:ln>
            <a:noFill/>
          </a:ln>
        </p:spPr>
      </p:pic>
      <p:sp>
        <p:nvSpPr>
          <p:cNvPr id="10" name="Rectangle 4"/>
          <p:cNvSpPr>
            <a:spLocks noChangeArrowheads="1"/>
          </p:cNvSpPr>
          <p:nvPr userDrawn="1"/>
        </p:nvSpPr>
        <p:spPr bwMode="ltGray">
          <a:xfrm>
            <a:off x="251373" y="6586246"/>
            <a:ext cx="2568027" cy="175257"/>
          </a:xfrm>
          <a:prstGeom prst="rect">
            <a:avLst/>
          </a:prstGeom>
          <a:noFill/>
          <a:ln w="9525">
            <a:noFill/>
            <a:miter lim="800000"/>
            <a:headEnd/>
            <a:tailEnd/>
          </a:ln>
          <a:effectLst/>
        </p:spPr>
        <p:txBody>
          <a:bodyPr wrap="square" lIns="82124" tIns="41061" rIns="82124" bIns="41061" anchor="b" anchorCtr="0">
            <a:spAutoFit/>
          </a:bodyPr>
          <a:lstStyle/>
          <a:p>
            <a:pPr marL="0" algn="l" defTabSz="814365">
              <a:lnSpc>
                <a:spcPct val="100000"/>
              </a:lnSpc>
              <a:buNone/>
            </a:pPr>
            <a:r>
              <a:rPr lang="en-US" altLang="zh-CN" sz="600" b="0" i="0" kern="1200" baseline="0" noProof="0" smtClean="0">
                <a:solidFill>
                  <a:srgbClr val="C0C0C0"/>
                </a:solidFill>
                <a:latin typeface="Arial"/>
                <a:ea typeface="黑体" pitchFamily="2" charset="-122"/>
                <a:cs typeface="+mn-cs"/>
              </a:rPr>
              <a:t>© 2011 </a:t>
            </a:r>
            <a:r>
              <a:rPr lang="zh-CN" altLang="en-US" sz="600" b="0" i="0" kern="1200" baseline="0" noProof="0" smtClean="0">
                <a:solidFill>
                  <a:srgbClr val="C0C0C0"/>
                </a:solidFill>
                <a:latin typeface="Arial"/>
                <a:ea typeface="黑体" pitchFamily="2" charset="-122"/>
                <a:cs typeface="+mn-cs"/>
              </a:rPr>
              <a:t>思科和</a:t>
            </a:r>
            <a:r>
              <a:rPr lang="en-US" altLang="zh-CN" sz="600" b="0" i="0" kern="1200" baseline="0" noProof="0" smtClean="0">
                <a:solidFill>
                  <a:srgbClr val="C0C0C0"/>
                </a:solidFill>
                <a:latin typeface="Arial"/>
                <a:ea typeface="黑体" pitchFamily="2" charset="-122"/>
                <a:cs typeface="+mn-cs"/>
              </a:rPr>
              <a:t>/</a:t>
            </a:r>
            <a:r>
              <a:rPr lang="zh-CN" altLang="en-US" sz="600" b="0" i="0" kern="1200" baseline="0" noProof="0" smtClean="0">
                <a:solidFill>
                  <a:srgbClr val="C0C0C0"/>
                </a:solidFill>
                <a:latin typeface="Arial"/>
                <a:ea typeface="黑体" pitchFamily="2" charset="-122"/>
                <a:cs typeface="+mn-cs"/>
              </a:rPr>
              <a:t>或其附属公司。版权所有。</a:t>
            </a:r>
            <a:endParaRPr lang="zh-CN" altLang="en-US" sz="600" kern="1200" baseline="0" noProof="0">
              <a:solidFill>
                <a:srgbClr val="C0C0C0"/>
              </a:solidFill>
              <a:latin typeface="+mj-lt"/>
              <a:ea typeface="黑体" pitchFamily="2" charset="-122"/>
              <a:cs typeface="+mn-cs"/>
            </a:endParaRPr>
          </a:p>
        </p:txBody>
      </p:sp>
      <p:sp>
        <p:nvSpPr>
          <p:cNvPr id="1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lnSpc>
                <a:spcPct val="100000"/>
              </a:lnSpc>
              <a:buNone/>
            </a:pPr>
            <a:fld id="{DFCF27A5-1A5B-48D3-A060-2758FFBB1ADD}" type="slidenum">
              <a:rPr lang="en-US" sz="600" b="0" i="0" baseline="0">
                <a:solidFill>
                  <a:srgbClr val="C0C0C0"/>
                </a:solidFill>
                <a:latin typeface="Arial"/>
                <a:ea typeface="黑体" pitchFamily="2" charset="-122"/>
                <a:cs typeface="+mn-cs"/>
              </a:rPr>
              <a:pPr algn="r" defTabSz="814365">
                <a:lnSpc>
                  <a:spcPct val="100000"/>
                </a:lnSpc>
                <a:buNone/>
              </a:pPr>
              <a:t>‹#›</a:t>
            </a:fld>
            <a:endParaRPr lang="en-US" sz="600" baseline="0" dirty="0">
              <a:solidFill>
                <a:srgbClr val="C0C0C0"/>
              </a:solidFill>
              <a:latin typeface="+mj-lt"/>
              <a:ea typeface="黑体" pitchFamily="2" charset="-122"/>
            </a:endParaRPr>
          </a:p>
        </p:txBody>
      </p:sp>
      <p:sp>
        <p:nvSpPr>
          <p:cNvPr id="13" name="Title 1"/>
          <p:cNvSpPr txBox="1">
            <a:spLocks/>
          </p:cNvSpPr>
          <p:nvPr userDrawn="1"/>
        </p:nvSpPr>
        <p:spPr>
          <a:xfrm>
            <a:off x="4818888" y="301752"/>
            <a:ext cx="4123944" cy="838200"/>
          </a:xfrm>
          <a:prstGeom prst="rect">
            <a:avLst/>
          </a:prstGeom>
        </p:spPr>
        <p:txBody>
          <a:bodyPr vert="horz" lIns="82296" tIns="45720" rIns="82296" bIns="45720" rtlCol="0" anchor="t" anchorCtr="0">
            <a:noAutofit/>
          </a:bodyPr>
          <a:lstStyle>
            <a:lvl1pPr algn="l" defTabSz="914400"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pPr marL="0" marR="0" indent="0" algn="l" defTabSz="914400">
              <a:lnSpc>
                <a:spcPct val="80000"/>
              </a:lnSpc>
              <a:spcBef>
                <a:spcPct val="0"/>
              </a:spcBef>
              <a:spcAft>
                <a:spcPts val="0"/>
              </a:spcAft>
              <a:buNone/>
              <a:tabLst/>
            </a:pPr>
            <a:r>
              <a:rPr lang="en-US" sz="3600" b="0" i="0" u="none" strike="noStrike" kern="1200" cap="none" spc="-100" baseline="0">
                <a:ln>
                  <a:noFill/>
                </a:ln>
                <a:gradFill>
                  <a:gsLst>
                    <a:gs pos="0">
                      <a:schemeClr val="tx1"/>
                    </a:gs>
                    <a:gs pos="100000">
                      <a:srgbClr val="01BBBB"/>
                    </a:gs>
                  </a:gsLst>
                  <a:lin ang="2400000" scaled="0"/>
                </a:gradFill>
                <a:effectLst/>
                <a:latin typeface="Arial"/>
                <a:ea typeface="黑体" pitchFamily="2" charset="-122"/>
                <a:cs typeface="+mj-cs"/>
              </a:rPr>
              <a:t>两栏</a:t>
            </a:r>
            <a:br>
              <a:rPr lang="en-US" sz="3600" b="0" i="0" u="none" strike="noStrike" kern="1200" cap="none" spc="-100" baseline="0">
                <a:ln>
                  <a:noFill/>
                </a:ln>
                <a:gradFill>
                  <a:gsLst>
                    <a:gs pos="0">
                      <a:schemeClr val="tx1"/>
                    </a:gs>
                    <a:gs pos="100000">
                      <a:srgbClr val="01BBBB"/>
                    </a:gs>
                  </a:gsLst>
                  <a:lin ang="2400000" scaled="0"/>
                </a:gradFill>
                <a:effectLst/>
                <a:latin typeface="Arial"/>
                <a:ea typeface="黑体" pitchFamily="2" charset="-122"/>
                <a:cs typeface="+mj-cs"/>
              </a:rPr>
            </a:br>
            <a:r>
              <a:rPr lang="en-US" sz="3600" b="0" i="0" u="none" strike="noStrike" kern="1200" cap="none" spc="-100" baseline="0">
                <a:ln>
                  <a:noFill/>
                </a:ln>
                <a:gradFill>
                  <a:gsLst>
                    <a:gs pos="0">
                      <a:schemeClr val="tx1"/>
                    </a:gs>
                    <a:gs pos="100000">
                      <a:srgbClr val="01BBBB"/>
                    </a:gs>
                  </a:gsLst>
                  <a:lin ang="2400000" scaled="0"/>
                </a:gradFill>
                <a:effectLst/>
                <a:latin typeface="Arial"/>
                <a:ea typeface="黑体" pitchFamily="2" charset="-122"/>
                <a:cs typeface="+mj-cs"/>
              </a:rPr>
              <a:t>右栏为标题</a:t>
            </a:r>
            <a:endParaRPr kumimoji="0" lang="en-US" sz="3600" b="0" i="0" u="none" strike="noStrike" kern="1200" cap="none" spc="-100" normalizeH="0" baseline="0" noProof="0" dirty="0">
              <a:ln>
                <a:noFill/>
              </a:ln>
              <a:gradFill>
                <a:gsLst>
                  <a:gs pos="0">
                    <a:schemeClr val="tx1"/>
                  </a:gs>
                  <a:gs pos="100000">
                    <a:srgbClr val="01BBBB"/>
                  </a:gs>
                </a:gsLst>
                <a:lin ang="2400000" scaled="0"/>
              </a:gradFill>
              <a:effectLst/>
              <a:uLnTx/>
              <a:uFillTx/>
              <a:latin typeface="+mj-lt"/>
              <a:ea typeface="黑体" pitchFamily="2" charset="-122"/>
              <a:cs typeface="+mj-cs"/>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3" name="Rectangle 2"/>
          <p:cNvSpPr/>
          <p:nvPr/>
        </p:nvSpPr>
        <p:spPr>
          <a:xfrm flipV="1">
            <a:off x="217357" y="6355828"/>
            <a:ext cx="8694295" cy="210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13" name="Text Placeholder 12"/>
          <p:cNvSpPr>
            <a:spLocks noGrp="1"/>
          </p:cNvSpPr>
          <p:nvPr>
            <p:ph type="body" sz="quarter" idx="14"/>
          </p:nvPr>
        </p:nvSpPr>
        <p:spPr>
          <a:xfrm>
            <a:off x="244475" y="1600200"/>
            <a:ext cx="2622550" cy="4391025"/>
          </a:xfrm>
        </p:spPr>
        <p:txBody>
          <a:bodyPr/>
          <a:lstStyle>
            <a:lvl1pPr>
              <a:defRPr baseline="0">
                <a:solidFill>
                  <a:schemeClr val="tx2"/>
                </a:solidFill>
                <a:latin typeface="+mj-lt"/>
                <a:ea typeface="黑体" pitchFamily="2" charset="-122"/>
                <a:cs typeface="Arial" pitchFamily="34" charset="0"/>
              </a:defRPr>
            </a:lvl1pPr>
            <a:lvl2pPr>
              <a:defRPr baseline="0">
                <a:latin typeface="+mj-lt"/>
                <a:ea typeface="黑体" pitchFamily="2" charset="-122"/>
                <a:cs typeface="Arial" pitchFamily="34" charset="0"/>
              </a:defRPr>
            </a:lvl2pPr>
            <a:lvl3pPr>
              <a:defRPr baseline="0">
                <a:latin typeface="+mj-lt"/>
                <a:ea typeface="黑体" pitchFamily="2" charset="-122"/>
                <a:cs typeface="Arial" pitchFamily="34" charset="0"/>
              </a:defRPr>
            </a:lvl3pPr>
            <a:lvl4pPr>
              <a:defRPr baseline="0">
                <a:latin typeface="+mj-lt"/>
                <a:ea typeface="黑体" pitchFamily="2" charset="-122"/>
                <a:cs typeface="Arial" pitchFamily="34" charset="0"/>
              </a:defRPr>
            </a:lvl4pPr>
            <a:lvl5pPr>
              <a:defRPr baseline="0">
                <a:latin typeface="+mj-lt"/>
                <a:ea typeface="黑体" pitchFamily="2" charset="-122"/>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4" y="1600200"/>
            <a:ext cx="2593975" cy="4362450"/>
          </a:xfrm>
        </p:spPr>
        <p:txBody>
          <a:bodyPr/>
          <a:lstStyle>
            <a:lvl1pPr>
              <a:defRPr baseline="0">
                <a:solidFill>
                  <a:schemeClr val="accent2"/>
                </a:solidFill>
                <a:latin typeface="+mj-lt"/>
                <a:ea typeface="黑体" pitchFamily="2" charset="-122"/>
                <a:cs typeface="Arial" pitchFamily="34" charset="0"/>
              </a:defRPr>
            </a:lvl1pPr>
            <a:lvl2pPr>
              <a:defRPr baseline="0">
                <a:latin typeface="+mj-lt"/>
                <a:ea typeface="黑体" pitchFamily="2" charset="-122"/>
                <a:cs typeface="Arial" pitchFamily="34" charset="0"/>
              </a:defRPr>
            </a:lvl2pPr>
            <a:lvl3pPr>
              <a:defRPr baseline="0">
                <a:latin typeface="+mj-lt"/>
                <a:ea typeface="黑体" pitchFamily="2" charset="-122"/>
                <a:cs typeface="Arial" pitchFamily="34" charset="0"/>
              </a:defRPr>
            </a:lvl3pPr>
            <a:lvl4pPr>
              <a:defRPr baseline="0">
                <a:latin typeface="+mj-lt"/>
                <a:ea typeface="黑体" pitchFamily="2" charset="-122"/>
                <a:cs typeface="Arial" pitchFamily="34" charset="0"/>
              </a:defRPr>
            </a:lvl4pPr>
            <a:lvl5pPr>
              <a:defRPr baseline="0">
                <a:latin typeface="+mj-lt"/>
                <a:ea typeface="黑体" pitchFamily="2" charset="-122"/>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600200"/>
            <a:ext cx="2633662" cy="4333875"/>
          </a:xfrm>
        </p:spPr>
        <p:txBody>
          <a:bodyPr/>
          <a:lstStyle>
            <a:lvl1pPr>
              <a:defRPr baseline="0">
                <a:solidFill>
                  <a:schemeClr val="accent2"/>
                </a:solidFill>
                <a:latin typeface="+mj-lt"/>
                <a:ea typeface="黑体" pitchFamily="2" charset="-122"/>
                <a:cs typeface="Arial" pitchFamily="34" charset="0"/>
              </a:defRPr>
            </a:lvl1pPr>
            <a:lvl2pPr>
              <a:defRPr baseline="0">
                <a:latin typeface="+mj-lt"/>
                <a:ea typeface="黑体" pitchFamily="2" charset="-122"/>
                <a:cs typeface="Arial" pitchFamily="34" charset="0"/>
              </a:defRPr>
            </a:lvl2pPr>
            <a:lvl3pPr>
              <a:defRPr baseline="0">
                <a:latin typeface="+mj-lt"/>
                <a:ea typeface="黑体" pitchFamily="2" charset="-122"/>
                <a:cs typeface="Arial" pitchFamily="34" charset="0"/>
              </a:defRPr>
            </a:lvl3pPr>
            <a:lvl4pPr>
              <a:defRPr baseline="0">
                <a:latin typeface="+mj-lt"/>
                <a:ea typeface="黑体" pitchFamily="2" charset="-122"/>
                <a:cs typeface="Arial" pitchFamily="34" charset="0"/>
              </a:defRPr>
            </a:lvl4pPr>
            <a:lvl5pPr>
              <a:defRPr baseline="0">
                <a:latin typeface="+mj-lt"/>
                <a:ea typeface="黑体" pitchFamily="2" charset="-122"/>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descr="verticalbar.png"/>
          <p:cNvPicPr>
            <a:picLocks noChangeAspect="1"/>
          </p:cNvPicPr>
          <p:nvPr userDrawn="1"/>
        </p:nvPicPr>
        <p:blipFill>
          <a:blip r:embed="rId2" cstate="print"/>
          <a:stretch>
            <a:fillRect/>
          </a:stretch>
        </p:blipFill>
        <p:spPr>
          <a:xfrm>
            <a:off x="3038158" y="777667"/>
            <a:ext cx="89319" cy="5287676"/>
          </a:xfrm>
          <a:prstGeom prst="rect">
            <a:avLst/>
          </a:prstGeom>
          <a:noFill/>
          <a:ln>
            <a:noFill/>
          </a:ln>
        </p:spPr>
      </p:pic>
      <p:pic>
        <p:nvPicPr>
          <p:cNvPr id="18" name="Picture 17" descr="verticalbar.png"/>
          <p:cNvPicPr>
            <a:picLocks noChangeAspect="1"/>
          </p:cNvPicPr>
          <p:nvPr userDrawn="1"/>
        </p:nvPicPr>
        <p:blipFill>
          <a:blip r:embed="rId2" cstate="print"/>
          <a:stretch>
            <a:fillRect/>
          </a:stretch>
        </p:blipFill>
        <p:spPr>
          <a:xfrm>
            <a:off x="6029008" y="777667"/>
            <a:ext cx="89319" cy="5287676"/>
          </a:xfrm>
          <a:prstGeom prst="rect">
            <a:avLst/>
          </a:prstGeom>
          <a:noFill/>
          <a:ln>
            <a:noFill/>
          </a:ln>
        </p:spPr>
      </p:pic>
      <p:sp>
        <p:nvSpPr>
          <p:cNvPr id="21" name="Text Placeholder 20"/>
          <p:cNvSpPr>
            <a:spLocks noGrp="1" noChangeAspect="1"/>
          </p:cNvSpPr>
          <p:nvPr>
            <p:ph type="body" sz="quarter" idx="17"/>
          </p:nvPr>
        </p:nvSpPr>
        <p:spPr>
          <a:xfrm>
            <a:off x="219456" y="100584"/>
            <a:ext cx="2670048" cy="1200329"/>
          </a:xfrm>
        </p:spPr>
        <p:txBody>
          <a:bodyPr anchor="b" anchorCtr="0">
            <a:sp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黑体" pitchFamily="2" charset="-122"/>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20"/>
          <p:cNvSpPr>
            <a:spLocks noGrp="1"/>
          </p:cNvSpPr>
          <p:nvPr>
            <p:ph type="body" sz="quarter" idx="18"/>
          </p:nvPr>
        </p:nvSpPr>
        <p:spPr>
          <a:xfrm>
            <a:off x="3255264" y="100584"/>
            <a:ext cx="2670048" cy="1200329"/>
          </a:xfrm>
        </p:spPr>
        <p:txBody>
          <a:bodyPr anchor="b" anchorCtr="0">
            <a:sp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黑体" pitchFamily="2" charset="-122"/>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4" name="Text Placeholder 20"/>
          <p:cNvSpPr>
            <a:spLocks noGrp="1" noChangeAspect="1"/>
          </p:cNvSpPr>
          <p:nvPr>
            <p:ph type="body" sz="quarter" idx="19"/>
          </p:nvPr>
        </p:nvSpPr>
        <p:spPr>
          <a:xfrm>
            <a:off x="6273302" y="100584"/>
            <a:ext cx="2670048" cy="1200329"/>
          </a:xfrm>
        </p:spPr>
        <p:txBody>
          <a:bodyPr anchor="b" anchorCtr="0">
            <a:sp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黑体" pitchFamily="2" charset="-122"/>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5" name="Rectangle 4"/>
          <p:cNvSpPr/>
          <p:nvPr userDrawn="1"/>
        </p:nvSpPr>
        <p:spPr>
          <a:xfrm>
            <a:off x="0" y="6339113"/>
            <a:ext cx="9144000" cy="271894"/>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smtClean="0">
              <a:ea typeface="黑体" pitchFamily="2" charset="-122"/>
            </a:endParaRPr>
          </a:p>
        </p:txBody>
      </p:sp>
      <p:sp>
        <p:nvSpPr>
          <p:cNvPr id="39" name="Title 1"/>
          <p:cNvSpPr>
            <a:spLocks noGrp="1"/>
          </p:cNvSpPr>
          <p:nvPr>
            <p:ph type="title" hasCustomPrompt="1"/>
          </p:nvPr>
        </p:nvSpPr>
        <p:spPr>
          <a:xfrm>
            <a:off x="246972" y="439710"/>
            <a:ext cx="8567244"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黑体" pitchFamily="2" charset="-122"/>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4" y="1476375"/>
            <a:ext cx="8439461" cy="4305300"/>
          </a:xfrm>
        </p:spPr>
        <p:txBody>
          <a:bodyPr anchor="ctr" anchorCtr="1"/>
          <a:lstStyle>
            <a:lvl1pPr>
              <a:buNone/>
              <a:defRPr baseline="0">
                <a:latin typeface="+mj-lt"/>
                <a:ea typeface="黑体" pitchFamily="2" charset="-122"/>
              </a:defRPr>
            </a:lvl1pPr>
          </a:lstStyle>
          <a:p>
            <a:r>
              <a:rPr lang="en-US" smtClean="0"/>
              <a:t>Click icon to add chart</a:t>
            </a:r>
            <a:endParaRPr lang="en-US"/>
          </a:p>
        </p:txBody>
      </p:sp>
      <p:sp>
        <p:nvSpPr>
          <p:cNvPr id="4" name="Text Placeholder 9"/>
          <p:cNvSpPr>
            <a:spLocks noGrp="1"/>
          </p:cNvSpPr>
          <p:nvPr>
            <p:ph type="body" sz="quarter" idx="11" hasCustomPrompt="1"/>
          </p:nvPr>
        </p:nvSpPr>
        <p:spPr>
          <a:xfrm>
            <a:off x="249466" y="6062114"/>
            <a:ext cx="7461250" cy="276999"/>
          </a:xfrm>
        </p:spPr>
        <p:txBody>
          <a:bodyPr wrap="square" anchor="b" anchorCtr="0">
            <a:spAutoFit/>
          </a:bodyPr>
          <a:lstStyle>
            <a:lvl1pPr algn="l" defTabSz="804863">
              <a:lnSpc>
                <a:spcPct val="100000"/>
              </a:lnSpc>
              <a:spcBef>
                <a:spcPct val="50000"/>
              </a:spcBef>
              <a:buNone/>
              <a:defRPr sz="1200" baseline="0">
                <a:solidFill>
                  <a:schemeClr val="bg1">
                    <a:lumMod val="50000"/>
                  </a:schemeClr>
                </a:solidFill>
                <a:latin typeface="+mj-lt"/>
                <a:ea typeface="黑体" pitchFamily="2" charset="-122"/>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黑体" pitchFamily="2" charset="-122"/>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rmAutofit/>
          </a:bodyPr>
          <a:lstStyle>
            <a:lvl1pPr marL="0" indent="0">
              <a:buFontTx/>
              <a:buNone/>
              <a:defRPr sz="2400" baseline="0">
                <a:solidFill>
                  <a:schemeClr val="tx1"/>
                </a:solidFill>
                <a:latin typeface="+mj-lt"/>
                <a:ea typeface="黑体"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baseline="0">
                <a:latin typeface="+mj-lt"/>
                <a:ea typeface="黑体" pitchFamily="2" charset="-122"/>
              </a:defRPr>
            </a:lvl1pPr>
          </a:lstStyle>
          <a:p>
            <a:r>
              <a:rPr lang="en-US" dirty="0" smtClean="0"/>
              <a:t>Insert photo here</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黑体" pitchFamily="2" charset="-122"/>
                <a:cs typeface="+mj-cs"/>
              </a:defRPr>
            </a:lvl1pPr>
          </a:lstStyle>
          <a:p>
            <a:r>
              <a:rPr lang="en-US" dirty="0" smtClean="0"/>
              <a:t>Slide Title Goes Here</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3776" y="5852160"/>
            <a:ext cx="8112126" cy="384175"/>
          </a:xfrm>
        </p:spPr>
        <p:txBody>
          <a:bodyPr>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chemeClr val="accent2"/>
                </a:solidFill>
                <a:latin typeface="+mj-lt"/>
                <a:ea typeface="黑体" pitchFamily="2" charset="-122"/>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baseline="0">
              <a:latin typeface="+mj-lt"/>
              <a:ea typeface="黑体" pitchFamily="2" charset="-122"/>
            </a:endParaRPr>
          </a:p>
        </p:txBody>
      </p:sp>
      <p:sp>
        <p:nvSpPr>
          <p:cNvPr id="2" name="Title 1"/>
          <p:cNvSpPr>
            <a:spLocks noGrp="1"/>
          </p:cNvSpPr>
          <p:nvPr>
            <p:ph type="ctrTitle" hasCustomPrompt="1"/>
          </p:nvPr>
        </p:nvSpPr>
        <p:spPr>
          <a:xfrm>
            <a:off x="219456" y="649224"/>
            <a:ext cx="8112125" cy="4480560"/>
          </a:xfrm>
        </p:spPr>
        <p:txBody>
          <a:bodyPr/>
          <a:lstStyle>
            <a:lvl1pPr marL="233363" indent="-233363" algn="l" defTabSz="914400" rtl="0" eaLnBrk="1" latinLnBrk="0" hangingPunct="1">
              <a:lnSpc>
                <a:spcPct val="80000"/>
              </a:lnSpc>
              <a:spcBef>
                <a:spcPct val="0"/>
              </a:spcBef>
              <a:buClr>
                <a:schemeClr val="tx1"/>
              </a:buClr>
              <a:buFont typeface="Arial" pitchFamily="34" charset="0"/>
              <a:buChar char="“"/>
              <a:defRPr lang="en-US" sz="6000" b="0" kern="1200" spc="-200" baseline="0" dirty="0">
                <a:gradFill>
                  <a:gsLst>
                    <a:gs pos="0">
                      <a:schemeClr val="tx1"/>
                    </a:gs>
                    <a:gs pos="44000">
                      <a:srgbClr val="01BBBB"/>
                    </a:gs>
                    <a:gs pos="100000">
                      <a:schemeClr val="accent4"/>
                    </a:gs>
                  </a:gsLst>
                  <a:lin ang="4800000" scaled="0"/>
                </a:gradFill>
                <a:latin typeface="+mj-lt"/>
                <a:ea typeface="黑体" pitchFamily="2" charset="-122"/>
                <a:cs typeface="+mj-cs"/>
              </a:defRPr>
            </a:lvl1pPr>
          </a:lstStyle>
          <a:p>
            <a:r>
              <a:rPr lang="en-US" dirty="0" smtClean="0"/>
              <a:t>Presentation Title Goes Here</a:t>
            </a:r>
            <a:endParaRPr lang="en-US" dirty="0"/>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baseline="0">
              <a:latin typeface="+mj-lt"/>
              <a:ea typeface="黑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3" name="Rectangle 2"/>
          <p:cNvSpPr/>
          <p:nvPr/>
        </p:nvSpPr>
        <p:spPr>
          <a:xfrm flipV="1">
            <a:off x="217357" y="6355828"/>
            <a:ext cx="8694295" cy="210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4" name="Title 1"/>
          <p:cNvSpPr>
            <a:spLocks noGrp="1"/>
          </p:cNvSpPr>
          <p:nvPr>
            <p:ph type="title" hasCustomPrompt="1"/>
          </p:nvPr>
        </p:nvSpPr>
        <p:spPr>
          <a:xfrm>
            <a:off x="229702" y="1918741"/>
            <a:ext cx="4117446"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200" baseline="0" dirty="0">
                <a:gradFill>
                  <a:gsLst>
                    <a:gs pos="0">
                      <a:schemeClr val="tx1"/>
                    </a:gs>
                    <a:gs pos="44000">
                      <a:srgbClr val="01BBBB"/>
                    </a:gs>
                    <a:gs pos="100000">
                      <a:schemeClr val="tx2">
                        <a:lumMod val="75000"/>
                      </a:schemeClr>
                    </a:gs>
                  </a:gsLst>
                  <a:lin ang="1200000" scaled="0"/>
                </a:gradFill>
                <a:latin typeface="+mj-lt"/>
                <a:ea typeface="黑体" pitchFamily="2" charset="-122"/>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rmAutofit/>
          </a:bodyPr>
          <a:lstStyle>
            <a:lvl1pPr marL="0" indent="0">
              <a:buFontTx/>
              <a:buNone/>
              <a:defRPr sz="2000" baseline="0">
                <a:solidFill>
                  <a:schemeClr val="tx1"/>
                </a:solidFill>
                <a:latin typeface="+mj-lt"/>
                <a:ea typeface="黑体" pitchFamily="2" charset="-122"/>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12" name="Picture 11" descr="verticalbar.png"/>
          <p:cNvPicPr>
            <a:picLocks noChangeAspect="1"/>
          </p:cNvPicPr>
          <p:nvPr userDrawn="1"/>
        </p:nvPicPr>
        <p:blipFill>
          <a:blip r:embed="rId2" cstate="print"/>
          <a:stretch>
            <a:fillRect/>
          </a:stretch>
        </p:blipFill>
        <p:spPr>
          <a:xfrm>
            <a:off x="4441927" y="777667"/>
            <a:ext cx="89319" cy="5287676"/>
          </a:xfrm>
          <a:prstGeom prst="rect">
            <a:avLst/>
          </a:prstGeom>
          <a:noFill/>
          <a:ln>
            <a:no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par>
                                <p:cTn id="11" presetID="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0-#ppt_w/2"/>
                                          </p:val>
                                        </p:tav>
                                        <p:tav tm="100000">
                                          <p:val>
                                            <p:strVal val="#ppt_x"/>
                                          </p:val>
                                        </p:tav>
                                      </p:tavLst>
                                    </p:anim>
                                    <p:anim calcmode="lin" valueType="num">
                                      <p:cBhvr additive="base">
                                        <p:cTn id="1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3" y="4279392"/>
            <a:ext cx="4684867" cy="384175"/>
          </a:xfrm>
        </p:spPr>
        <p:txBody>
          <a:bodyPr vert="horz" lIns="91440" tIns="45720" rIns="91440" bIns="45720" rtlCol="0">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6DB344"/>
                </a:solidFill>
                <a:latin typeface="+mj-lt"/>
                <a:ea typeface="黑体" pitchFamily="2" charset="-122"/>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grpSp>
        <p:nvGrpSpPr>
          <p:cNvPr id="4" name="Group 38"/>
          <p:cNvGrpSpPr/>
          <p:nvPr userDrawn="1"/>
        </p:nvGrpSpPr>
        <p:grpSpPr>
          <a:xfrm>
            <a:off x="341313" y="311150"/>
            <a:ext cx="908367" cy="480227"/>
            <a:chOff x="609600" y="528537"/>
            <a:chExt cx="1444734" cy="763789"/>
          </a:xfrm>
          <a:gradFill flip="none" rotWithShape="1">
            <a:gsLst>
              <a:gs pos="11000">
                <a:schemeClr val="accent2"/>
              </a:gs>
              <a:gs pos="100000">
                <a:schemeClr val="accent5"/>
              </a:gs>
            </a:gsLst>
            <a:lin ang="2700000" scaled="1"/>
            <a:tileRect/>
          </a:gradFill>
        </p:grpSpPr>
        <p:sp>
          <p:nvSpPr>
            <p:cNvPr id="10" name="Rectangle 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baseline="0">
                <a:latin typeface="+mj-lt"/>
                <a:ea typeface="黑体" pitchFamily="2" charset="-122"/>
              </a:endParaRPr>
            </a:p>
          </p:txBody>
        </p:sp>
        <p:sp>
          <p:nvSpPr>
            <p:cNvPr id="11" name="Freeform 1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baseline="0">
                <a:latin typeface="+mj-lt"/>
                <a:ea typeface="黑体" pitchFamily="2" charset="-122"/>
              </a:endParaRPr>
            </a:p>
          </p:txBody>
        </p:sp>
        <p:sp>
          <p:nvSpPr>
            <p:cNvPr id="12" name="Freeform 1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baseline="0">
                <a:latin typeface="+mj-lt"/>
                <a:ea typeface="黑体" pitchFamily="2" charset="-122"/>
              </a:endParaRPr>
            </a:p>
          </p:txBody>
        </p:sp>
        <p:sp>
          <p:nvSpPr>
            <p:cNvPr id="13" name="Freeform 1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baseline="0">
                <a:latin typeface="+mj-lt"/>
                <a:ea typeface="黑体" pitchFamily="2" charset="-122"/>
              </a:endParaRPr>
            </a:p>
          </p:txBody>
        </p:sp>
        <p:sp>
          <p:nvSpPr>
            <p:cNvPr id="14" name="Freeform 1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baseline="0">
                <a:latin typeface="+mj-lt"/>
                <a:ea typeface="黑体" pitchFamily="2" charset="-122"/>
              </a:endParaRPr>
            </a:p>
          </p:txBody>
        </p:sp>
        <p:sp>
          <p:nvSpPr>
            <p:cNvPr id="15" name="Freeform 1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baseline="0">
                <a:latin typeface="+mj-lt"/>
                <a:ea typeface="黑体" pitchFamily="2" charset="-122"/>
              </a:endParaRPr>
            </a:p>
          </p:txBody>
        </p:sp>
        <p:sp>
          <p:nvSpPr>
            <p:cNvPr id="16" name="Freeform 1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baseline="0">
                <a:latin typeface="+mj-lt"/>
                <a:ea typeface="黑体" pitchFamily="2" charset="-122"/>
              </a:endParaRPr>
            </a:p>
          </p:txBody>
        </p:sp>
        <p:sp>
          <p:nvSpPr>
            <p:cNvPr id="17" name="Freeform 1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baseline="0">
                <a:latin typeface="+mj-lt"/>
                <a:ea typeface="黑体" pitchFamily="2" charset="-122"/>
              </a:endParaRPr>
            </a:p>
          </p:txBody>
        </p:sp>
        <p:sp>
          <p:nvSpPr>
            <p:cNvPr id="18" name="Freeform 1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baseline="0">
                <a:latin typeface="+mj-lt"/>
                <a:ea typeface="黑体" pitchFamily="2" charset="-122"/>
              </a:endParaRPr>
            </a:p>
          </p:txBody>
        </p:sp>
        <p:sp>
          <p:nvSpPr>
            <p:cNvPr id="19" name="Freeform 1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baseline="0">
                <a:latin typeface="+mj-lt"/>
                <a:ea typeface="黑体" pitchFamily="2" charset="-122"/>
              </a:endParaRPr>
            </a:p>
          </p:txBody>
        </p:sp>
        <p:sp>
          <p:nvSpPr>
            <p:cNvPr id="20" name="Freeform 1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baseline="0">
                <a:latin typeface="+mj-lt"/>
                <a:ea typeface="黑体" pitchFamily="2" charset="-122"/>
              </a:endParaRPr>
            </a:p>
          </p:txBody>
        </p:sp>
        <p:sp>
          <p:nvSpPr>
            <p:cNvPr id="21" name="Freeform 2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baseline="0">
                <a:latin typeface="+mj-lt"/>
                <a:ea typeface="黑体" pitchFamily="2" charset="-122"/>
              </a:endParaRPr>
            </a:p>
          </p:txBody>
        </p:sp>
        <p:sp>
          <p:nvSpPr>
            <p:cNvPr id="22" name="Freeform 2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baseline="0">
                <a:latin typeface="+mj-lt"/>
                <a:ea typeface="黑体" pitchFamily="2" charset="-122"/>
              </a:endParaRPr>
            </a:p>
          </p:txBody>
        </p:sp>
        <p:sp>
          <p:nvSpPr>
            <p:cNvPr id="23" name="Freeform 2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baseline="0">
                <a:latin typeface="+mj-lt"/>
                <a:ea typeface="黑体" pitchFamily="2" charset="-122"/>
              </a:endParaRPr>
            </a:p>
          </p:txBody>
        </p:sp>
      </p:gr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baseline="0">
              <a:latin typeface="+mj-lt"/>
              <a:ea typeface="黑体" pitchFamily="2" charset="-122"/>
            </a:endParaRPr>
          </a:p>
        </p:txBody>
      </p:sp>
      <p:sp>
        <p:nvSpPr>
          <p:cNvPr id="2" name="Title 1"/>
          <p:cNvSpPr>
            <a:spLocks noGrp="1"/>
          </p:cNvSpPr>
          <p:nvPr>
            <p:ph type="ctrTitle" hasCustomPrompt="1"/>
          </p:nvPr>
        </p:nvSpPr>
        <p:spPr>
          <a:xfrm>
            <a:off x="208693" y="3282696"/>
            <a:ext cx="4712557" cy="1022350"/>
          </a:xfrm>
        </p:spPr>
        <p:txBody>
          <a:bodyPr vert="horz" lIns="82296" tIns="45720" rIns="82296" bIns="45720" rtlCol="0" anchor="b"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6000" b="0" kern="1200" spc="-200" baseline="0" dirty="0">
                <a:gradFill>
                  <a:gsLst>
                    <a:gs pos="0">
                      <a:schemeClr val="tx1"/>
                    </a:gs>
                    <a:gs pos="44000">
                      <a:srgbClr val="01BBBB"/>
                    </a:gs>
                    <a:gs pos="100000">
                      <a:schemeClr val="tx2">
                        <a:lumMod val="75000"/>
                      </a:schemeClr>
                    </a:gs>
                  </a:gsLst>
                  <a:lin ang="1200000" scaled="0"/>
                </a:gradFill>
                <a:latin typeface="+mj-lt"/>
                <a:ea typeface="黑体" pitchFamily="2" charset="-122"/>
                <a:cs typeface="+mj-cs"/>
              </a:defRPr>
            </a:lvl1pPr>
          </a:lstStyle>
          <a:p>
            <a:r>
              <a:rPr lang="en-US" dirty="0" smtClean="0"/>
              <a:t>Demo Title</a:t>
            </a:r>
            <a:endParaRPr lang="en-US" dirty="0"/>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baseline="0">
              <a:latin typeface="+mj-lt"/>
              <a:ea typeface="黑体" pitchFamily="2" charset="-122"/>
            </a:endParaRPr>
          </a:p>
        </p:txBody>
      </p:sp>
      <p:sp>
        <p:nvSpPr>
          <p:cNvPr id="31" name="Picture Placeholder 30"/>
          <p:cNvSpPr>
            <a:spLocks noGrp="1"/>
          </p:cNvSpPr>
          <p:nvPr>
            <p:ph type="pic" sz="quarter" idx="10" hasCustomPrompt="1"/>
          </p:nvPr>
        </p:nvSpPr>
        <p:spPr>
          <a:xfrm>
            <a:off x="5540375" y="1917700"/>
            <a:ext cx="2676525" cy="2889250"/>
          </a:xfrm>
        </p:spPr>
        <p:txBody>
          <a:bodyPr anchor="ctr" anchorCtr="1"/>
          <a:lstStyle>
            <a:lvl1pPr algn="ctr">
              <a:buFontTx/>
              <a:buNone/>
              <a:defRPr baseline="0">
                <a:latin typeface="+mj-lt"/>
                <a:ea typeface="黑体" pitchFamily="2" charset="-122"/>
              </a:defRPr>
            </a:lvl1pPr>
          </a:lstStyle>
          <a:p>
            <a:r>
              <a:rPr lang="en-US" dirty="0" smtClean="0"/>
              <a:t>Insert photo here</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30" name="Rectangle 29"/>
          <p:cNvSpPr/>
          <p:nvPr/>
        </p:nvSpPr>
        <p:spPr>
          <a:xfrm>
            <a:off x="-12700" y="6141720"/>
            <a:ext cx="9156700" cy="71627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smtClean="0">
              <a:ea typeface="黑体" pitchFamily="2" charset="-122"/>
            </a:endParaRPr>
          </a:p>
        </p:txBody>
      </p:sp>
      <p:pic>
        <p:nvPicPr>
          <p:cNvPr id="17"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9" name="Rounded Rectangle 8"/>
          <p:cNvSpPr/>
          <p:nvPr userDrawn="1"/>
        </p:nvSpPr>
        <p:spPr>
          <a:xfrm>
            <a:off x="1823499" y="-3578087"/>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10" name="Rounded Rectangle 9"/>
          <p:cNvSpPr/>
          <p:nvPr userDrawn="1"/>
        </p:nvSpPr>
        <p:spPr>
          <a:xfrm>
            <a:off x="0" y="-645215"/>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11" name="Rounded Rectangle 10"/>
          <p:cNvSpPr/>
          <p:nvPr userDrawn="1"/>
        </p:nvSpPr>
        <p:spPr>
          <a:xfrm rot="10800000">
            <a:off x="1013791" y="-64521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baseline="0">
              <a:solidFill>
                <a:schemeClr val="lt1"/>
              </a:solidFill>
              <a:latin typeface="+mj-lt"/>
              <a:ea typeface="黑体" pitchFamily="2" charset="-122"/>
              <a:cs typeface="+mn-cs"/>
            </a:endParaRPr>
          </a:p>
        </p:txBody>
      </p:sp>
      <p:sp>
        <p:nvSpPr>
          <p:cNvPr id="12" name="Rounded Rectangle 11"/>
          <p:cNvSpPr/>
          <p:nvPr/>
        </p:nvSpPr>
        <p:spPr>
          <a:xfrm>
            <a:off x="6375620" y="1711187"/>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13" name="Rounded Rectangle 12"/>
          <p:cNvSpPr/>
          <p:nvPr/>
        </p:nvSpPr>
        <p:spPr>
          <a:xfrm>
            <a:off x="8105451" y="834887"/>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14" name="Rounded Rectangle 13"/>
          <p:cNvSpPr/>
          <p:nvPr/>
        </p:nvSpPr>
        <p:spPr>
          <a:xfrm rot="10800000">
            <a:off x="3036073" y="-3377648"/>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2" name="Title 1"/>
          <p:cNvSpPr>
            <a:spLocks noGrp="1"/>
          </p:cNvSpPr>
          <p:nvPr>
            <p:ph type="title"/>
          </p:nvPr>
        </p:nvSpPr>
        <p:spPr>
          <a:xfrm>
            <a:off x="237744" y="484632"/>
            <a:ext cx="8755128" cy="4372131"/>
          </a:xfrm>
        </p:spPr>
        <p:txBody>
          <a:bodyPr anchor="b" anchorCtr="0"/>
          <a:lstStyle>
            <a:lvl1pPr marL="228600" indent="-228600">
              <a:buFont typeface="Arial" pitchFamily="34" charset="0"/>
              <a:buChar char="“"/>
              <a:defRPr sz="5400" spc="-200" baseline="0">
                <a:solidFill>
                  <a:schemeClr val="bg1"/>
                </a:solidFill>
                <a:latin typeface="+mj-lt"/>
                <a:ea typeface="黑体" pitchFamily="2" charset="-122"/>
              </a:defRPr>
            </a:lvl1pPr>
          </a:lstStyle>
          <a:p>
            <a:r>
              <a:rPr lang="en-US" smtClean="0"/>
              <a:t>Click to edit Master title style</a:t>
            </a:r>
            <a:endParaRPr lang="en-US" dirty="0"/>
          </a:p>
        </p:txBody>
      </p:sp>
      <p:sp>
        <p:nvSpPr>
          <p:cNvPr id="28" name="Rectangle 5"/>
          <p:cNvSpPr>
            <a:spLocks noChangeArrowheads="1"/>
          </p:cNvSpPr>
          <p:nvPr/>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65">
              <a:lnSpc>
                <a:spcPct val="100000"/>
              </a:lnSpc>
              <a:buNone/>
            </a:pPr>
            <a:r>
              <a:rPr lang="en-US" sz="600" b="0" i="0" baseline="0">
                <a:solidFill>
                  <a:srgbClr val="FFFFFF"/>
                </a:solidFill>
                <a:latin typeface="Arial"/>
                <a:ea typeface="黑体" pitchFamily="2" charset="-122"/>
                <a:cs typeface="+mn-cs"/>
              </a:rPr>
              <a:t>思科机密</a:t>
            </a:r>
          </a:p>
        </p:txBody>
      </p:sp>
      <p:sp>
        <p:nvSpPr>
          <p:cNvPr id="19" name="Rectangle 5"/>
          <p:cNvSpPr>
            <a:spLocks noChangeArrowheads="1"/>
          </p:cNvSpPr>
          <p:nvPr userDrawn="1"/>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65">
              <a:lnSpc>
                <a:spcPct val="100000"/>
              </a:lnSpc>
              <a:buNone/>
            </a:pPr>
            <a:r>
              <a:rPr lang="en-US" sz="600" b="0" i="0" baseline="0">
                <a:solidFill>
                  <a:srgbClr val="FFFFFF"/>
                </a:solidFill>
                <a:latin typeface="Arial"/>
                <a:ea typeface="黑体" pitchFamily="2" charset="-122"/>
                <a:cs typeface="+mn-cs"/>
              </a:rPr>
              <a:t>思科机密</a:t>
            </a:r>
          </a:p>
        </p:txBody>
      </p:sp>
      <p:sp>
        <p:nvSpPr>
          <p:cNvPr id="7" name="Text Placeholder 4"/>
          <p:cNvSpPr>
            <a:spLocks noGrp="1"/>
          </p:cNvSpPr>
          <p:nvPr>
            <p:ph type="body" sz="quarter" idx="11" hasCustomPrompt="1"/>
          </p:nvPr>
        </p:nvSpPr>
        <p:spPr>
          <a:xfrm>
            <a:off x="460248" y="5358903"/>
            <a:ext cx="8574685" cy="614362"/>
          </a:xfrm>
        </p:spPr>
        <p:txBody>
          <a:bodyPr vert="horz" lIns="91440" tIns="45720" rIns="91440" bIns="45720" rtlCol="0">
            <a:normAutofit/>
          </a:bodyPr>
          <a:lstStyle>
            <a:lvl1pPr marL="0" indent="0">
              <a:buNone/>
              <a:defRPr lang="en-US" sz="2400" kern="1200" baseline="0" dirty="0" smtClean="0">
                <a:solidFill>
                  <a:schemeClr val="bg1"/>
                </a:solidFill>
                <a:latin typeface="+mj-lt"/>
                <a:ea typeface="黑体" pitchFamily="2" charset="-122"/>
                <a:cs typeface="+mn-cs"/>
              </a:defRPr>
            </a:lvl1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21"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65">
              <a:lnSpc>
                <a:spcPct val="100000"/>
              </a:lnSpc>
              <a:buNone/>
            </a:pPr>
            <a:r>
              <a:rPr lang="en-US" altLang="zh-CN" sz="600" b="0" i="0" baseline="0" noProof="0" smtClean="0">
                <a:solidFill>
                  <a:srgbClr val="FFFFFF"/>
                </a:solidFill>
                <a:latin typeface="Arial"/>
                <a:ea typeface="黑体" pitchFamily="2" charset="-122"/>
                <a:cs typeface="+mn-cs"/>
              </a:rPr>
              <a:t>© 2011 </a:t>
            </a:r>
            <a:r>
              <a:rPr lang="zh-CN" altLang="en-US" sz="600" b="0" i="0" baseline="0" noProof="0" smtClean="0">
                <a:solidFill>
                  <a:srgbClr val="FFFFFF"/>
                </a:solidFill>
                <a:latin typeface="Arial"/>
                <a:ea typeface="黑体" pitchFamily="2" charset="-122"/>
                <a:cs typeface="+mn-cs"/>
              </a:rPr>
              <a:t>思科和</a:t>
            </a:r>
            <a:r>
              <a:rPr lang="en-US" altLang="zh-CN" sz="600" b="0" i="0" baseline="0" noProof="0" smtClean="0">
                <a:solidFill>
                  <a:srgbClr val="FFFFFF"/>
                </a:solidFill>
                <a:latin typeface="Arial"/>
                <a:ea typeface="黑体" pitchFamily="2" charset="-122"/>
                <a:cs typeface="+mn-cs"/>
              </a:rPr>
              <a:t>/</a:t>
            </a:r>
            <a:r>
              <a:rPr lang="zh-CN" altLang="en-US" sz="600" b="0" i="0" baseline="0" noProof="0" smtClean="0">
                <a:solidFill>
                  <a:srgbClr val="FFFFFF"/>
                </a:solidFill>
                <a:latin typeface="Arial"/>
                <a:ea typeface="黑体" pitchFamily="2" charset="-122"/>
                <a:cs typeface="+mn-cs"/>
              </a:rPr>
              <a:t>或其附属公司。版权所有。</a:t>
            </a:r>
            <a:endParaRPr lang="zh-CN" altLang="en-US" sz="600" baseline="0" noProof="0">
              <a:solidFill>
                <a:srgbClr val="FFFFFF"/>
              </a:solidFill>
              <a:latin typeface="+mj-lt"/>
              <a:ea typeface="黑体" pitchFamily="2" charset="-122"/>
            </a:endParaRPr>
          </a:p>
        </p:txBody>
      </p:sp>
      <p:sp>
        <p:nvSpPr>
          <p:cNvPr id="22"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lnSpc>
                <a:spcPct val="100000"/>
              </a:lnSpc>
              <a:buNone/>
            </a:pPr>
            <a:fld id="{DFCF27A5-1A5B-48D3-A060-2758FFBB1ADD}" type="slidenum">
              <a:rPr lang="en-US" sz="600" b="0" i="0" baseline="0">
                <a:solidFill>
                  <a:srgbClr val="FFFFFF"/>
                </a:solidFill>
                <a:latin typeface="Arial"/>
                <a:ea typeface="黑体" pitchFamily="2" charset="-122"/>
                <a:cs typeface="+mn-cs"/>
              </a:rPr>
              <a:pPr algn="r" defTabSz="814365">
                <a:lnSpc>
                  <a:spcPct val="100000"/>
                </a:lnSpc>
                <a:buNone/>
              </a:pPr>
              <a:t>‹#›</a:t>
            </a:fld>
            <a:endParaRPr lang="en-US" sz="600" baseline="0" dirty="0">
              <a:solidFill>
                <a:schemeClr val="bg1"/>
              </a:solidFill>
              <a:latin typeface="+mj-lt"/>
              <a:ea typeface="黑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100" fill="hold"/>
                                        <p:tgtEl>
                                          <p:spTgt spid="13"/>
                                        </p:tgtEl>
                                        <p:attrNameLst>
                                          <p:attrName>ppt_x</p:attrName>
                                        </p:attrNameLst>
                                      </p:cBhvr>
                                      <p:tavLst>
                                        <p:tav tm="0">
                                          <p:val>
                                            <p:strVal val="#ppt_x"/>
                                          </p:val>
                                        </p:tav>
                                        <p:tav tm="100000">
                                          <p:val>
                                            <p:strVal val="#ppt_x"/>
                                          </p:val>
                                        </p:tav>
                                      </p:tavLst>
                                    </p:anim>
                                    <p:anim calcmode="lin" valueType="num">
                                      <p:cBhvr additive="base">
                                        <p:cTn id="28" dur="1100" fill="hold"/>
                                        <p:tgtEl>
                                          <p:spTgt spid="13"/>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animated bar_static">
    <p:spTree>
      <p:nvGrpSpPr>
        <p:cNvPr id="1" name=""/>
        <p:cNvGrpSpPr/>
        <p:nvPr/>
      </p:nvGrpSpPr>
      <p:grpSpPr>
        <a:xfrm>
          <a:off x="0" y="0"/>
          <a:ext cx="0" cy="0"/>
          <a:chOff x="0" y="0"/>
          <a:chExt cx="0" cy="0"/>
        </a:xfrm>
      </p:grpSpPr>
      <p:pic>
        <p:nvPicPr>
          <p:cNvPr id="58" name="Picture 57" descr="bottom bar.jpg"/>
          <p:cNvPicPr>
            <a:picLocks noChangeAspect="1"/>
          </p:cNvPicPr>
          <p:nvPr userDrawn="1"/>
        </p:nvPicPr>
        <p:blipFill>
          <a:blip r:embed="rId2" cstate="print"/>
          <a:stretch>
            <a:fillRect/>
          </a:stretch>
        </p:blipFill>
        <p:spPr>
          <a:xfrm>
            <a:off x="333375" y="6378339"/>
            <a:ext cx="8477250" cy="162912"/>
          </a:xfrm>
          <a:prstGeom prst="rect">
            <a:avLst/>
          </a:prstGeom>
        </p:spPr>
      </p:pic>
      <p:sp>
        <p:nvSpPr>
          <p:cNvPr id="47" name="Rectangle 46"/>
          <p:cNvSpPr/>
          <p:nvPr/>
        </p:nvSpPr>
        <p:spPr>
          <a:xfrm>
            <a:off x="3405352" y="5562600"/>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46" name="Rectangle 45"/>
          <p:cNvSpPr/>
          <p:nvPr/>
        </p:nvSpPr>
        <p:spPr>
          <a:xfrm>
            <a:off x="1460939" y="5638800"/>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45" name="Rectangle 44"/>
          <p:cNvSpPr/>
          <p:nvPr/>
        </p:nvSpPr>
        <p:spPr>
          <a:xfrm>
            <a:off x="4771697" y="5562600"/>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33" name="Rounded Rectangle 32"/>
          <p:cNvSpPr/>
          <p:nvPr/>
        </p:nvSpPr>
        <p:spPr>
          <a:xfrm rot="10800000" flipH="1">
            <a:off x="2856506" y="831272"/>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28" name="Rounded Rectangle 27"/>
          <p:cNvSpPr/>
          <p:nvPr userDrawn="1"/>
        </p:nvSpPr>
        <p:spPr>
          <a:xfrm rot="10800000" flipH="1">
            <a:off x="821966" y="4716780"/>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29" name="Rounded Rectangle 28"/>
          <p:cNvSpPr/>
          <p:nvPr userDrawn="1"/>
        </p:nvSpPr>
        <p:spPr>
          <a:xfrm rot="10800000" flipH="1">
            <a:off x="13325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baseline="0">
              <a:latin typeface="+mj-lt"/>
              <a:ea typeface="黑体" pitchFamily="2" charset="-122"/>
            </a:endParaRPr>
          </a:p>
        </p:txBody>
      </p:sp>
      <p:sp>
        <p:nvSpPr>
          <p:cNvPr id="36" name="Rounded Rectangle 35"/>
          <p:cNvSpPr/>
          <p:nvPr/>
        </p:nvSpPr>
        <p:spPr>
          <a:xfrm rot="10800000" flipH="1">
            <a:off x="4920834"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37" name="Rounded Rectangle 36"/>
          <p:cNvSpPr/>
          <p:nvPr/>
        </p:nvSpPr>
        <p:spPr>
          <a:xfrm rot="10800000" flipH="1">
            <a:off x="5391889"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41" name="Rounded Rectangle 40"/>
          <p:cNvSpPr/>
          <p:nvPr/>
        </p:nvSpPr>
        <p:spPr>
          <a:xfrm rot="10800000" flipH="1">
            <a:off x="8162249"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42" name="Rounded Rectangle 41"/>
          <p:cNvSpPr/>
          <p:nvPr/>
        </p:nvSpPr>
        <p:spPr>
          <a:xfrm rot="10800000" flipH="1">
            <a:off x="37709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85" name="Rectangle 84"/>
          <p:cNvSpPr/>
          <p:nvPr/>
        </p:nvSpPr>
        <p:spPr>
          <a:xfrm>
            <a:off x="14992" y="0"/>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53" name="Rectangle 4"/>
          <p:cNvSpPr>
            <a:spLocks noChangeArrowheads="1"/>
          </p:cNvSpPr>
          <p:nvPr/>
        </p:nvSpPr>
        <p:spPr bwMode="ltGray">
          <a:xfrm>
            <a:off x="251373" y="6586246"/>
            <a:ext cx="1632600" cy="175257"/>
          </a:xfrm>
          <a:prstGeom prst="rect">
            <a:avLst/>
          </a:prstGeom>
          <a:noFill/>
          <a:ln w="9525">
            <a:noFill/>
            <a:miter lim="800000"/>
            <a:headEnd/>
            <a:tailEnd/>
          </a:ln>
          <a:effectLst/>
        </p:spPr>
        <p:txBody>
          <a:bodyPr wrap="none" lIns="82124" tIns="41061" rIns="82124" bIns="41061" anchor="b" anchorCtr="1">
            <a:spAutoFit/>
          </a:bodyPr>
          <a:lstStyle/>
          <a:p>
            <a:pPr algn="l" defTabSz="814365">
              <a:lnSpc>
                <a:spcPct val="100000"/>
              </a:lnSpc>
              <a:buNone/>
            </a:pPr>
            <a:r>
              <a:rPr lang="en-US" sz="600" b="0" i="0" baseline="0" dirty="0">
                <a:solidFill>
                  <a:srgbClr val="C0C0C0"/>
                </a:solidFill>
                <a:latin typeface="Arial"/>
                <a:ea typeface="黑体" pitchFamily="2" charset="-122"/>
                <a:cs typeface="+mn-cs"/>
              </a:rPr>
              <a:t>© 2010 </a:t>
            </a:r>
            <a:r>
              <a:rPr lang="en-US" sz="600" b="0" i="0" baseline="0" dirty="0" err="1">
                <a:solidFill>
                  <a:srgbClr val="C0C0C0"/>
                </a:solidFill>
                <a:latin typeface="Arial"/>
                <a:ea typeface="黑体" pitchFamily="2" charset="-122"/>
                <a:cs typeface="+mn-cs"/>
              </a:rPr>
              <a:t>思科和</a:t>
            </a:r>
            <a:r>
              <a:rPr lang="en-US" sz="600" b="0" i="0" baseline="0" dirty="0">
                <a:solidFill>
                  <a:srgbClr val="C0C0C0"/>
                </a:solidFill>
                <a:latin typeface="Arial"/>
                <a:ea typeface="黑体" pitchFamily="2" charset="-122"/>
                <a:cs typeface="+mn-cs"/>
              </a:rPr>
              <a:t>/</a:t>
            </a:r>
            <a:r>
              <a:rPr lang="en-US" sz="600" b="0" i="0" baseline="0" dirty="0" err="1" smtClean="0">
                <a:solidFill>
                  <a:srgbClr val="C0C0C0"/>
                </a:solidFill>
                <a:latin typeface="Arial"/>
                <a:ea typeface="黑体" pitchFamily="2" charset="-122"/>
                <a:cs typeface="+mn-cs"/>
              </a:rPr>
              <a:t>或其附属公司</a:t>
            </a:r>
            <a:r>
              <a:rPr lang="en-US" sz="600" b="0" i="0" baseline="0" dirty="0" smtClean="0">
                <a:solidFill>
                  <a:srgbClr val="C0C0C0"/>
                </a:solidFill>
                <a:latin typeface="Arial"/>
                <a:ea typeface="黑体" pitchFamily="2" charset="-122"/>
                <a:cs typeface="+mn-cs"/>
              </a:rPr>
              <a:t>。</a:t>
            </a:r>
            <a:r>
              <a:rPr lang="en-US" sz="600" b="0" i="0" baseline="0" dirty="0" err="1" smtClean="0">
                <a:solidFill>
                  <a:srgbClr val="C0C0C0"/>
                </a:solidFill>
                <a:latin typeface="Arial"/>
                <a:ea typeface="黑体" pitchFamily="2" charset="-122"/>
                <a:cs typeface="+mn-cs"/>
              </a:rPr>
              <a:t>版权所有</a:t>
            </a:r>
            <a:r>
              <a:rPr lang="en-US" sz="600" b="0" i="0" baseline="0" dirty="0">
                <a:solidFill>
                  <a:srgbClr val="C0C0C0"/>
                </a:solidFill>
                <a:latin typeface="Arial"/>
                <a:ea typeface="黑体" pitchFamily="2" charset="-122"/>
                <a:cs typeface="+mn-cs"/>
              </a:rPr>
              <a:t>。</a:t>
            </a:r>
            <a:endParaRPr lang="en-US" sz="600" baseline="0" dirty="0">
              <a:solidFill>
                <a:srgbClr val="C0C0C0"/>
              </a:solidFill>
              <a:latin typeface="+mj-lt"/>
              <a:ea typeface="黑体" pitchFamily="2" charset="-122"/>
            </a:endParaRPr>
          </a:p>
        </p:txBody>
      </p:sp>
      <p:sp>
        <p:nvSpPr>
          <p:cNvPr id="54" name="Rectangle 5"/>
          <p:cNvSpPr>
            <a:spLocks noChangeArrowheads="1"/>
          </p:cNvSpPr>
          <p:nvPr/>
        </p:nvSpPr>
        <p:spPr bwMode="ltGray">
          <a:xfrm>
            <a:off x="8102022" y="6584512"/>
            <a:ext cx="473629" cy="175257"/>
          </a:xfrm>
          <a:prstGeom prst="rect">
            <a:avLst/>
          </a:prstGeom>
          <a:noFill/>
          <a:ln w="9525">
            <a:noFill/>
            <a:miter lim="800000"/>
            <a:headEnd/>
            <a:tailEnd/>
          </a:ln>
          <a:effectLst/>
        </p:spPr>
        <p:txBody>
          <a:bodyPr wrap="none" lIns="82124" tIns="41061" rIns="82124" bIns="41061" anchor="b">
            <a:spAutoFit/>
          </a:bodyPr>
          <a:lstStyle/>
          <a:p>
            <a:pPr algn="r" defTabSz="814365">
              <a:lnSpc>
                <a:spcPct val="100000"/>
              </a:lnSpc>
              <a:buNone/>
            </a:pPr>
            <a:r>
              <a:rPr lang="en-US" sz="600" b="0" i="0" baseline="0">
                <a:solidFill>
                  <a:srgbClr val="C0C0C0"/>
                </a:solidFill>
                <a:latin typeface="Arial"/>
                <a:ea typeface="黑体" pitchFamily="2" charset="-122"/>
                <a:cs typeface="+mn-cs"/>
              </a:rPr>
              <a:t>思科机密</a:t>
            </a:r>
          </a:p>
        </p:txBody>
      </p:sp>
      <p:sp>
        <p:nvSpPr>
          <p:cNvPr id="55"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lnSpc>
                <a:spcPct val="100000"/>
              </a:lnSpc>
              <a:buNone/>
            </a:pPr>
            <a:fld id="{DFCF27A5-1A5B-48D3-A060-2758FFBB1ADD}" type="slidenum">
              <a:rPr lang="en-US" sz="600" b="0" i="0" baseline="0">
                <a:solidFill>
                  <a:srgbClr val="C0C0C0"/>
                </a:solidFill>
                <a:latin typeface="Arial"/>
                <a:ea typeface="黑体" pitchFamily="2" charset="-122"/>
                <a:cs typeface="+mn-cs"/>
              </a:rPr>
              <a:pPr algn="r" defTabSz="814365">
                <a:lnSpc>
                  <a:spcPct val="100000"/>
                </a:lnSpc>
                <a:buNone/>
              </a:pPr>
              <a:t>‹#›</a:t>
            </a:fld>
            <a:endParaRPr lang="en-US" sz="600" baseline="0" dirty="0">
              <a:solidFill>
                <a:srgbClr val="C0C0C0"/>
              </a:solidFill>
              <a:latin typeface="+mj-lt"/>
              <a:ea typeface="黑体" pitchFamily="2" charset="-122"/>
            </a:endParaRPr>
          </a:p>
        </p:txBody>
      </p:sp>
      <p:sp>
        <p:nvSpPr>
          <p:cNvPr id="102" name="Rectangle 4"/>
          <p:cNvSpPr>
            <a:spLocks noChangeArrowheads="1"/>
          </p:cNvSpPr>
          <p:nvPr/>
        </p:nvSpPr>
        <p:spPr bwMode="ltGray">
          <a:xfrm>
            <a:off x="251373" y="6586246"/>
            <a:ext cx="1632600" cy="175257"/>
          </a:xfrm>
          <a:prstGeom prst="rect">
            <a:avLst/>
          </a:prstGeom>
          <a:noFill/>
          <a:ln w="9525">
            <a:noFill/>
            <a:miter lim="800000"/>
            <a:headEnd/>
            <a:tailEnd/>
          </a:ln>
          <a:effectLst/>
        </p:spPr>
        <p:txBody>
          <a:bodyPr wrap="none" lIns="82124" tIns="41061" rIns="82124" bIns="41061" anchor="b" anchorCtr="1">
            <a:spAutoFit/>
          </a:bodyPr>
          <a:lstStyle/>
          <a:p>
            <a:pPr algn="l" defTabSz="814365">
              <a:lnSpc>
                <a:spcPct val="100000"/>
              </a:lnSpc>
              <a:buNone/>
            </a:pPr>
            <a:r>
              <a:rPr lang="en-US" sz="600" b="0" i="0" baseline="0" dirty="0">
                <a:solidFill>
                  <a:srgbClr val="C0C0C0"/>
                </a:solidFill>
                <a:latin typeface="Arial"/>
                <a:ea typeface="黑体" pitchFamily="2" charset="-122"/>
                <a:cs typeface="+mn-cs"/>
              </a:rPr>
              <a:t>© 2010 </a:t>
            </a:r>
            <a:r>
              <a:rPr lang="en-US" sz="600" b="0" i="0" baseline="0" dirty="0" err="1">
                <a:solidFill>
                  <a:srgbClr val="C0C0C0"/>
                </a:solidFill>
                <a:latin typeface="Arial"/>
                <a:ea typeface="黑体" pitchFamily="2" charset="-122"/>
                <a:cs typeface="+mn-cs"/>
              </a:rPr>
              <a:t>思科和</a:t>
            </a:r>
            <a:r>
              <a:rPr lang="en-US" sz="600" b="0" i="0" baseline="0" dirty="0">
                <a:solidFill>
                  <a:srgbClr val="C0C0C0"/>
                </a:solidFill>
                <a:latin typeface="Arial"/>
                <a:ea typeface="黑体" pitchFamily="2" charset="-122"/>
                <a:cs typeface="+mn-cs"/>
              </a:rPr>
              <a:t>/</a:t>
            </a:r>
            <a:r>
              <a:rPr lang="en-US" sz="600" b="0" i="0" baseline="0" dirty="0" err="1" smtClean="0">
                <a:solidFill>
                  <a:srgbClr val="C0C0C0"/>
                </a:solidFill>
                <a:latin typeface="Arial"/>
                <a:ea typeface="黑体" pitchFamily="2" charset="-122"/>
                <a:cs typeface="+mn-cs"/>
              </a:rPr>
              <a:t>或其附属公司</a:t>
            </a:r>
            <a:r>
              <a:rPr lang="en-US" sz="600" b="0" i="0" baseline="0" dirty="0" smtClean="0">
                <a:solidFill>
                  <a:srgbClr val="C0C0C0"/>
                </a:solidFill>
                <a:latin typeface="Arial"/>
                <a:ea typeface="黑体" pitchFamily="2" charset="-122"/>
                <a:cs typeface="+mn-cs"/>
              </a:rPr>
              <a:t>。</a:t>
            </a:r>
            <a:r>
              <a:rPr lang="en-US" sz="600" b="0" i="0" baseline="0" dirty="0" err="1" smtClean="0">
                <a:solidFill>
                  <a:srgbClr val="C0C0C0"/>
                </a:solidFill>
                <a:latin typeface="Arial"/>
                <a:ea typeface="黑体" pitchFamily="2" charset="-122"/>
                <a:cs typeface="+mn-cs"/>
              </a:rPr>
              <a:t>版权所有</a:t>
            </a:r>
            <a:r>
              <a:rPr lang="en-US" sz="600" b="0" i="0" baseline="0" dirty="0">
                <a:solidFill>
                  <a:srgbClr val="C0C0C0"/>
                </a:solidFill>
                <a:latin typeface="Arial"/>
                <a:ea typeface="黑体" pitchFamily="2" charset="-122"/>
                <a:cs typeface="+mn-cs"/>
              </a:rPr>
              <a:t>。</a:t>
            </a:r>
            <a:endParaRPr lang="en-US" sz="600" baseline="0" dirty="0">
              <a:solidFill>
                <a:srgbClr val="C0C0C0"/>
              </a:solidFill>
              <a:latin typeface="+mj-lt"/>
              <a:ea typeface="黑体" pitchFamily="2" charset="-122"/>
            </a:endParaRPr>
          </a:p>
        </p:txBody>
      </p:sp>
      <p:sp>
        <p:nvSpPr>
          <p:cNvPr id="103" name="Rectangle 5"/>
          <p:cNvSpPr>
            <a:spLocks noChangeArrowheads="1"/>
          </p:cNvSpPr>
          <p:nvPr/>
        </p:nvSpPr>
        <p:spPr bwMode="ltGray">
          <a:xfrm>
            <a:off x="8102022" y="6584512"/>
            <a:ext cx="473629" cy="175257"/>
          </a:xfrm>
          <a:prstGeom prst="rect">
            <a:avLst/>
          </a:prstGeom>
          <a:noFill/>
          <a:ln w="9525">
            <a:noFill/>
            <a:miter lim="800000"/>
            <a:headEnd/>
            <a:tailEnd/>
          </a:ln>
          <a:effectLst/>
        </p:spPr>
        <p:txBody>
          <a:bodyPr wrap="none" lIns="82124" tIns="41061" rIns="82124" bIns="41061" anchor="b">
            <a:spAutoFit/>
          </a:bodyPr>
          <a:lstStyle/>
          <a:p>
            <a:pPr algn="r" defTabSz="814365">
              <a:lnSpc>
                <a:spcPct val="100000"/>
              </a:lnSpc>
              <a:buNone/>
            </a:pPr>
            <a:r>
              <a:rPr lang="en-US" sz="600" b="0" i="0" baseline="0">
                <a:solidFill>
                  <a:srgbClr val="C0C0C0"/>
                </a:solidFill>
                <a:latin typeface="Arial"/>
                <a:ea typeface="黑体" pitchFamily="2" charset="-122"/>
                <a:cs typeface="+mn-cs"/>
              </a:rPr>
              <a:t>思科机密</a:t>
            </a:r>
          </a:p>
        </p:txBody>
      </p:sp>
      <p:sp>
        <p:nvSpPr>
          <p:cNvPr id="104"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lnSpc>
                <a:spcPct val="100000"/>
              </a:lnSpc>
              <a:buNone/>
            </a:pPr>
            <a:fld id="{DFCF27A5-1A5B-48D3-A060-2758FFBB1ADD}" type="slidenum">
              <a:rPr lang="en-US" sz="600" b="0" i="0" baseline="0">
                <a:solidFill>
                  <a:srgbClr val="C0C0C0"/>
                </a:solidFill>
                <a:latin typeface="Arial"/>
                <a:ea typeface="黑体" pitchFamily="2" charset="-122"/>
                <a:cs typeface="+mn-cs"/>
              </a:rPr>
              <a:pPr algn="r" defTabSz="814365">
                <a:lnSpc>
                  <a:spcPct val="100000"/>
                </a:lnSpc>
                <a:buNone/>
              </a:pPr>
              <a:t>‹#›</a:t>
            </a:fld>
            <a:endParaRPr lang="en-US" sz="600" baseline="0" dirty="0">
              <a:solidFill>
                <a:srgbClr val="C0C0C0"/>
              </a:solidFill>
              <a:latin typeface="+mj-lt"/>
              <a:ea typeface="黑体" pitchFamily="2" charset="-122"/>
            </a:endParaRPr>
          </a:p>
        </p:txBody>
      </p:sp>
      <p:sp>
        <p:nvSpPr>
          <p:cNvPr id="48" name="Subtitle 2"/>
          <p:cNvSpPr>
            <a:spLocks noGrp="1"/>
          </p:cNvSpPr>
          <p:nvPr>
            <p:ph type="subTitle" idx="1" hasCustomPrompt="1"/>
          </p:nvPr>
        </p:nvSpPr>
        <p:spPr>
          <a:xfrm>
            <a:off x="236383" y="4464066"/>
            <a:ext cx="8112126" cy="384175"/>
          </a:xfrm>
        </p:spPr>
        <p:txBody>
          <a:bodyPr>
            <a:normAutofit/>
          </a:bodyPr>
          <a:lstStyle>
            <a:lvl1pPr marL="0" indent="0" algn="l">
              <a:buNone/>
              <a:defRPr lang="en-US" sz="2000" kern="1200" baseline="0" dirty="0">
                <a:solidFill>
                  <a:srgbClr val="6DB344"/>
                </a:solidFill>
                <a:latin typeface="+mj-lt"/>
                <a:ea typeface="黑体" pitchFamily="2" charset="-122"/>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50" name="Title 1"/>
          <p:cNvSpPr>
            <a:spLocks noGrp="1"/>
          </p:cNvSpPr>
          <p:nvPr>
            <p:ph type="ctrTitle" hasCustomPrompt="1"/>
          </p:nvPr>
        </p:nvSpPr>
        <p:spPr>
          <a:xfrm>
            <a:off x="221393" y="1248229"/>
            <a:ext cx="8112125" cy="2907239"/>
          </a:xfrm>
        </p:spPr>
        <p:txBody>
          <a:bodyPr/>
          <a:lstStyle>
            <a:lvl1pPr algn="l" defTabSz="914400" rtl="0" eaLnBrk="1" latinLnBrk="0" hangingPunct="1">
              <a:lnSpc>
                <a:spcPct val="90000"/>
              </a:lnSpc>
              <a:spcBef>
                <a:spcPct val="0"/>
              </a:spcBef>
              <a:buNone/>
              <a:defRPr lang="en-US" sz="6000" b="0" kern="1200" spc="-200" baseline="0" dirty="0">
                <a:gradFill flip="none" rotWithShape="1">
                  <a:gsLst>
                    <a:gs pos="0">
                      <a:srgbClr val="55E6ED"/>
                    </a:gs>
                    <a:gs pos="80000">
                      <a:srgbClr val="009249"/>
                    </a:gs>
                  </a:gsLst>
                  <a:lin ang="12000000" scaled="0"/>
                  <a:tileRect/>
                </a:gradFill>
                <a:latin typeface="+mj-lt"/>
                <a:ea typeface="黑体" pitchFamily="2" charset="-122"/>
                <a:cs typeface="+mj-cs"/>
              </a:defRPr>
            </a:lvl1pPr>
          </a:lstStyle>
          <a:p>
            <a:r>
              <a:rPr lang="en-US" dirty="0" smtClean="0"/>
              <a:t>Presentation Title Goes Here</a:t>
            </a:r>
            <a:endParaRPr lang="en-US" dirty="0"/>
          </a:p>
        </p:txBody>
      </p:sp>
      <p:sp>
        <p:nvSpPr>
          <p:cNvPr id="110" name="Rectangle 4"/>
          <p:cNvSpPr>
            <a:spLocks noChangeArrowheads="1"/>
          </p:cNvSpPr>
          <p:nvPr/>
        </p:nvSpPr>
        <p:spPr bwMode="ltGray">
          <a:xfrm>
            <a:off x="251373" y="6586246"/>
            <a:ext cx="1632600" cy="175257"/>
          </a:xfrm>
          <a:prstGeom prst="rect">
            <a:avLst/>
          </a:prstGeom>
          <a:noFill/>
          <a:ln w="9525">
            <a:noFill/>
            <a:miter lim="800000"/>
            <a:headEnd/>
            <a:tailEnd/>
          </a:ln>
          <a:effectLst/>
        </p:spPr>
        <p:txBody>
          <a:bodyPr wrap="none" lIns="82124" tIns="41061" rIns="82124" bIns="41061" anchor="b" anchorCtr="1">
            <a:spAutoFit/>
          </a:bodyPr>
          <a:lstStyle/>
          <a:p>
            <a:pPr algn="l" defTabSz="814365">
              <a:lnSpc>
                <a:spcPct val="100000"/>
              </a:lnSpc>
              <a:buNone/>
            </a:pPr>
            <a:r>
              <a:rPr lang="en-US" sz="600" b="0" i="0" baseline="0" dirty="0">
                <a:solidFill>
                  <a:srgbClr val="C0C0C0"/>
                </a:solidFill>
                <a:latin typeface="Arial"/>
                <a:ea typeface="黑体" pitchFamily="2" charset="-122"/>
                <a:cs typeface="+mn-cs"/>
              </a:rPr>
              <a:t>© 2010 </a:t>
            </a:r>
            <a:r>
              <a:rPr lang="en-US" sz="600" b="0" i="0" baseline="0" dirty="0" err="1">
                <a:solidFill>
                  <a:srgbClr val="C0C0C0"/>
                </a:solidFill>
                <a:latin typeface="Arial"/>
                <a:ea typeface="黑体" pitchFamily="2" charset="-122"/>
                <a:cs typeface="+mn-cs"/>
              </a:rPr>
              <a:t>思科和</a:t>
            </a:r>
            <a:r>
              <a:rPr lang="en-US" sz="600" b="0" i="0" baseline="0" dirty="0">
                <a:solidFill>
                  <a:srgbClr val="C0C0C0"/>
                </a:solidFill>
                <a:latin typeface="Arial"/>
                <a:ea typeface="黑体" pitchFamily="2" charset="-122"/>
                <a:cs typeface="+mn-cs"/>
              </a:rPr>
              <a:t>/</a:t>
            </a:r>
            <a:r>
              <a:rPr lang="en-US" sz="600" b="0" i="0" baseline="0" dirty="0" err="1" smtClean="0">
                <a:solidFill>
                  <a:srgbClr val="C0C0C0"/>
                </a:solidFill>
                <a:latin typeface="Arial"/>
                <a:ea typeface="黑体" pitchFamily="2" charset="-122"/>
                <a:cs typeface="+mn-cs"/>
              </a:rPr>
              <a:t>或其附属公司</a:t>
            </a:r>
            <a:r>
              <a:rPr lang="en-US" sz="600" b="0" i="0" baseline="0" dirty="0" smtClean="0">
                <a:solidFill>
                  <a:srgbClr val="C0C0C0"/>
                </a:solidFill>
                <a:latin typeface="Arial"/>
                <a:ea typeface="黑体" pitchFamily="2" charset="-122"/>
                <a:cs typeface="+mn-cs"/>
              </a:rPr>
              <a:t>。</a:t>
            </a:r>
            <a:r>
              <a:rPr lang="en-US" sz="600" b="0" i="0" baseline="0" dirty="0" err="1" smtClean="0">
                <a:solidFill>
                  <a:srgbClr val="C0C0C0"/>
                </a:solidFill>
                <a:latin typeface="Arial"/>
                <a:ea typeface="黑体" pitchFamily="2" charset="-122"/>
                <a:cs typeface="+mn-cs"/>
              </a:rPr>
              <a:t>版权所有</a:t>
            </a:r>
            <a:r>
              <a:rPr lang="en-US" sz="600" b="0" i="0" baseline="0" dirty="0">
                <a:solidFill>
                  <a:srgbClr val="C0C0C0"/>
                </a:solidFill>
                <a:latin typeface="Arial"/>
                <a:ea typeface="黑体" pitchFamily="2" charset="-122"/>
                <a:cs typeface="+mn-cs"/>
              </a:rPr>
              <a:t>。</a:t>
            </a:r>
            <a:endParaRPr lang="en-US" sz="600" baseline="0" dirty="0">
              <a:solidFill>
                <a:srgbClr val="C0C0C0"/>
              </a:solidFill>
              <a:latin typeface="+mj-lt"/>
              <a:ea typeface="黑体" pitchFamily="2" charset="-122"/>
            </a:endParaRPr>
          </a:p>
        </p:txBody>
      </p:sp>
      <p:sp>
        <p:nvSpPr>
          <p:cNvPr id="111" name="Rectangle 5"/>
          <p:cNvSpPr>
            <a:spLocks noChangeArrowheads="1"/>
          </p:cNvSpPr>
          <p:nvPr/>
        </p:nvSpPr>
        <p:spPr bwMode="ltGray">
          <a:xfrm>
            <a:off x="8102022" y="6584512"/>
            <a:ext cx="473629" cy="175257"/>
          </a:xfrm>
          <a:prstGeom prst="rect">
            <a:avLst/>
          </a:prstGeom>
          <a:noFill/>
          <a:ln w="9525">
            <a:noFill/>
            <a:miter lim="800000"/>
            <a:headEnd/>
            <a:tailEnd/>
          </a:ln>
          <a:effectLst/>
        </p:spPr>
        <p:txBody>
          <a:bodyPr wrap="none" lIns="82124" tIns="41061" rIns="82124" bIns="41061" anchor="b">
            <a:spAutoFit/>
          </a:bodyPr>
          <a:lstStyle/>
          <a:p>
            <a:pPr algn="r" defTabSz="814365">
              <a:lnSpc>
                <a:spcPct val="100000"/>
              </a:lnSpc>
              <a:buNone/>
            </a:pPr>
            <a:r>
              <a:rPr lang="en-US" sz="600" b="0" i="0" baseline="0">
                <a:solidFill>
                  <a:srgbClr val="C0C0C0"/>
                </a:solidFill>
                <a:latin typeface="Arial"/>
                <a:ea typeface="黑体" pitchFamily="2" charset="-122"/>
                <a:cs typeface="+mn-cs"/>
              </a:rPr>
              <a:t>思科机密</a:t>
            </a:r>
          </a:p>
        </p:txBody>
      </p:sp>
      <p:sp>
        <p:nvSpPr>
          <p:cNvPr id="112"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lnSpc>
                <a:spcPct val="100000"/>
              </a:lnSpc>
              <a:buNone/>
            </a:pPr>
            <a:fld id="{DFCF27A5-1A5B-48D3-A060-2758FFBB1ADD}" type="slidenum">
              <a:rPr lang="en-US" sz="600" b="0" i="0" baseline="0">
                <a:solidFill>
                  <a:srgbClr val="C0C0C0"/>
                </a:solidFill>
                <a:latin typeface="Arial"/>
                <a:ea typeface="黑体" pitchFamily="2" charset="-122"/>
                <a:cs typeface="+mn-cs"/>
              </a:rPr>
              <a:pPr algn="r" defTabSz="814365">
                <a:lnSpc>
                  <a:spcPct val="100000"/>
                </a:lnSpc>
                <a:buNone/>
              </a:pPr>
              <a:t>‹#›</a:t>
            </a:fld>
            <a:endParaRPr lang="en-US" sz="600" baseline="0" dirty="0">
              <a:solidFill>
                <a:srgbClr val="C0C0C0"/>
              </a:solidFill>
              <a:latin typeface="+mj-lt"/>
              <a:ea typeface="黑体" pitchFamily="2" charset="-122"/>
            </a:endParaRPr>
          </a:p>
        </p:txBody>
      </p:sp>
      <p:grpSp>
        <p:nvGrpSpPr>
          <p:cNvPr id="2" name="Group 67"/>
          <p:cNvGrpSpPr/>
          <p:nvPr/>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9" name="Rectangle 68"/>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baseline="0">
                <a:latin typeface="+mj-lt"/>
                <a:ea typeface="黑体" pitchFamily="2" charset="-122"/>
              </a:endParaRPr>
            </a:p>
          </p:txBody>
        </p:sp>
        <p:sp>
          <p:nvSpPr>
            <p:cNvPr id="70" name="Freeform 6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baseline="0">
                <a:latin typeface="+mj-lt"/>
                <a:ea typeface="黑体" pitchFamily="2" charset="-122"/>
              </a:endParaRPr>
            </a:p>
          </p:txBody>
        </p:sp>
        <p:sp>
          <p:nvSpPr>
            <p:cNvPr id="71" name="Freeform 7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baseline="0">
                <a:latin typeface="+mj-lt"/>
                <a:ea typeface="黑体" pitchFamily="2" charset="-122"/>
              </a:endParaRPr>
            </a:p>
          </p:txBody>
        </p:sp>
        <p:sp>
          <p:nvSpPr>
            <p:cNvPr id="72" name="Freeform 7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baseline="0">
                <a:latin typeface="+mj-lt"/>
                <a:ea typeface="黑体" pitchFamily="2" charset="-122"/>
              </a:endParaRPr>
            </a:p>
          </p:txBody>
        </p:sp>
        <p:sp>
          <p:nvSpPr>
            <p:cNvPr id="73" name="Freeform 7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baseline="0">
                <a:latin typeface="+mj-lt"/>
                <a:ea typeface="黑体" pitchFamily="2" charset="-122"/>
              </a:endParaRPr>
            </a:p>
          </p:txBody>
        </p:sp>
        <p:sp>
          <p:nvSpPr>
            <p:cNvPr id="74" name="Freeform 7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baseline="0">
                <a:latin typeface="+mj-lt"/>
                <a:ea typeface="黑体" pitchFamily="2" charset="-122"/>
              </a:endParaRPr>
            </a:p>
          </p:txBody>
        </p:sp>
        <p:sp>
          <p:nvSpPr>
            <p:cNvPr id="75" name="Freeform 7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baseline="0">
                <a:latin typeface="+mj-lt"/>
                <a:ea typeface="黑体" pitchFamily="2" charset="-122"/>
              </a:endParaRPr>
            </a:p>
          </p:txBody>
        </p:sp>
        <p:sp>
          <p:nvSpPr>
            <p:cNvPr id="76" name="Freeform 7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baseline="0">
                <a:latin typeface="+mj-lt"/>
                <a:ea typeface="黑体" pitchFamily="2" charset="-122"/>
              </a:endParaRPr>
            </a:p>
          </p:txBody>
        </p:sp>
        <p:sp>
          <p:nvSpPr>
            <p:cNvPr id="77" name="Freeform 7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baseline="0">
                <a:latin typeface="+mj-lt"/>
                <a:ea typeface="黑体" pitchFamily="2" charset="-122"/>
              </a:endParaRPr>
            </a:p>
          </p:txBody>
        </p:sp>
        <p:sp>
          <p:nvSpPr>
            <p:cNvPr id="78" name="Freeform 7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baseline="0">
                <a:latin typeface="+mj-lt"/>
                <a:ea typeface="黑体" pitchFamily="2" charset="-122"/>
              </a:endParaRPr>
            </a:p>
          </p:txBody>
        </p:sp>
        <p:sp>
          <p:nvSpPr>
            <p:cNvPr id="79" name="Freeform 7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baseline="0">
                <a:latin typeface="+mj-lt"/>
                <a:ea typeface="黑体" pitchFamily="2" charset="-122"/>
              </a:endParaRPr>
            </a:p>
          </p:txBody>
        </p:sp>
        <p:sp>
          <p:nvSpPr>
            <p:cNvPr id="80" name="Freeform 7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baseline="0">
                <a:latin typeface="+mj-lt"/>
                <a:ea typeface="黑体" pitchFamily="2" charset="-122"/>
              </a:endParaRPr>
            </a:p>
          </p:txBody>
        </p:sp>
        <p:sp>
          <p:nvSpPr>
            <p:cNvPr id="81" name="Freeform 8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baseline="0">
                <a:latin typeface="+mj-lt"/>
                <a:ea typeface="黑体" pitchFamily="2" charset="-122"/>
              </a:endParaRPr>
            </a:p>
          </p:txBody>
        </p:sp>
        <p:sp>
          <p:nvSpPr>
            <p:cNvPr id="82" name="Freeform 8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baseline="0">
                <a:latin typeface="+mj-lt"/>
                <a:ea typeface="黑体" pitchFamily="2" charset="-122"/>
              </a:endParaRPr>
            </a:p>
          </p:txBody>
        </p:sp>
      </p:grpSp>
      <p:sp>
        <p:nvSpPr>
          <p:cNvPr id="57" name="Rectangle 56"/>
          <p:cNvSpPr/>
          <p:nvPr userDrawn="1"/>
        </p:nvSpPr>
        <p:spPr>
          <a:xfrm>
            <a:off x="1" y="6541294"/>
            <a:ext cx="9129008" cy="31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59" name="Rectangle 5"/>
          <p:cNvSpPr>
            <a:spLocks noChangeArrowheads="1"/>
          </p:cNvSpPr>
          <p:nvPr userDrawn="1"/>
        </p:nvSpPr>
        <p:spPr bwMode="ltGray">
          <a:xfrm>
            <a:off x="8102022" y="6584512"/>
            <a:ext cx="473629" cy="175257"/>
          </a:xfrm>
          <a:prstGeom prst="rect">
            <a:avLst/>
          </a:prstGeom>
          <a:noFill/>
          <a:ln w="9525">
            <a:noFill/>
            <a:miter lim="800000"/>
            <a:headEnd/>
            <a:tailEnd/>
          </a:ln>
          <a:effectLst/>
        </p:spPr>
        <p:txBody>
          <a:bodyPr wrap="none" lIns="82124" tIns="41061" rIns="82124" bIns="41061" anchor="b">
            <a:spAutoFit/>
          </a:bodyPr>
          <a:lstStyle/>
          <a:p>
            <a:pPr algn="r" defTabSz="814365">
              <a:lnSpc>
                <a:spcPct val="100000"/>
              </a:lnSpc>
              <a:buNone/>
            </a:pPr>
            <a:r>
              <a:rPr lang="en-US" sz="600" b="0" i="0" baseline="0">
                <a:solidFill>
                  <a:srgbClr val="C0C0C0"/>
                </a:solidFill>
                <a:latin typeface="Arial"/>
                <a:ea typeface="黑体" pitchFamily="2" charset="-122"/>
                <a:cs typeface="+mn-cs"/>
              </a:rPr>
              <a:t>思科机密</a:t>
            </a:r>
          </a:p>
        </p:txBody>
      </p:sp>
      <p:sp>
        <p:nvSpPr>
          <p:cNvPr id="52"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lnSpc>
                <a:spcPct val="100000"/>
              </a:lnSpc>
              <a:buNone/>
            </a:pPr>
            <a:fld id="{DFCF27A5-1A5B-48D3-A060-2758FFBB1ADD}" type="slidenum">
              <a:rPr lang="en-US" sz="600" b="0" i="0" baseline="0">
                <a:solidFill>
                  <a:srgbClr val="C0C0C0"/>
                </a:solidFill>
                <a:latin typeface="Arial"/>
                <a:ea typeface="黑体" pitchFamily="2" charset="-122"/>
                <a:cs typeface="+mn-cs"/>
              </a:rPr>
              <a:pPr algn="r" defTabSz="814365">
                <a:lnSpc>
                  <a:spcPct val="100000"/>
                </a:lnSpc>
                <a:buNone/>
              </a:pPr>
              <a:t>‹#›</a:t>
            </a:fld>
            <a:endParaRPr lang="en-US" sz="600" baseline="0" dirty="0">
              <a:solidFill>
                <a:srgbClr val="C0C0C0"/>
              </a:solidFill>
              <a:latin typeface="+mj-lt"/>
              <a:ea typeface="黑体" pitchFamily="2" charset="-122"/>
            </a:endParaRPr>
          </a:p>
        </p:txBody>
      </p:sp>
      <p:sp>
        <p:nvSpPr>
          <p:cNvPr id="60" name="Rectangle 4"/>
          <p:cNvSpPr>
            <a:spLocks noChangeArrowheads="1"/>
          </p:cNvSpPr>
          <p:nvPr userDrawn="1"/>
        </p:nvSpPr>
        <p:spPr bwMode="ltGray">
          <a:xfrm>
            <a:off x="256032" y="6583680"/>
            <a:ext cx="1632600" cy="175257"/>
          </a:xfrm>
          <a:prstGeom prst="rect">
            <a:avLst/>
          </a:prstGeom>
          <a:noFill/>
          <a:ln w="9525">
            <a:noFill/>
            <a:miter lim="800000"/>
            <a:headEnd/>
            <a:tailEnd/>
          </a:ln>
          <a:effectLst/>
        </p:spPr>
        <p:txBody>
          <a:bodyPr wrap="none" lIns="82124" tIns="41061" rIns="82124" bIns="41061" anchor="b" anchorCtr="1">
            <a:spAutoFit/>
          </a:bodyPr>
          <a:lstStyle/>
          <a:p>
            <a:pPr algn="l" defTabSz="814365">
              <a:lnSpc>
                <a:spcPct val="100000"/>
              </a:lnSpc>
              <a:buNone/>
            </a:pPr>
            <a:r>
              <a:rPr lang="en-US" altLang="zh-CN" sz="600" b="0" i="0" baseline="0" noProof="0" smtClean="0">
                <a:solidFill>
                  <a:srgbClr val="C0C0C0"/>
                </a:solidFill>
                <a:latin typeface="Arial"/>
                <a:ea typeface="黑体" pitchFamily="2" charset="-122"/>
                <a:cs typeface="+mn-cs"/>
              </a:rPr>
              <a:t>© 2011 </a:t>
            </a:r>
            <a:r>
              <a:rPr lang="zh-CN" altLang="en-US" sz="600" b="0" i="0" baseline="0" noProof="0" smtClean="0">
                <a:solidFill>
                  <a:srgbClr val="C0C0C0"/>
                </a:solidFill>
                <a:latin typeface="Arial"/>
                <a:ea typeface="黑体" pitchFamily="2" charset="-122"/>
                <a:cs typeface="+mn-cs"/>
              </a:rPr>
              <a:t>思科和</a:t>
            </a:r>
            <a:r>
              <a:rPr lang="en-US" altLang="zh-CN" sz="600" b="0" i="0" baseline="0" noProof="0" smtClean="0">
                <a:solidFill>
                  <a:srgbClr val="C0C0C0"/>
                </a:solidFill>
                <a:latin typeface="Arial"/>
                <a:ea typeface="黑体" pitchFamily="2" charset="-122"/>
                <a:cs typeface="+mn-cs"/>
              </a:rPr>
              <a:t>/</a:t>
            </a:r>
            <a:r>
              <a:rPr lang="zh-CN" altLang="en-US" sz="600" b="0" i="0" baseline="0" noProof="0" smtClean="0">
                <a:solidFill>
                  <a:srgbClr val="C0C0C0"/>
                </a:solidFill>
                <a:latin typeface="Arial"/>
                <a:ea typeface="黑体" pitchFamily="2" charset="-122"/>
                <a:cs typeface="+mn-cs"/>
              </a:rPr>
              <a:t>或其附属公司。版权所有。</a:t>
            </a:r>
            <a:endParaRPr lang="zh-CN" altLang="en-US" sz="600" baseline="0" noProof="0">
              <a:solidFill>
                <a:srgbClr val="C0C0C0"/>
              </a:solidFill>
              <a:latin typeface="+mj-lt"/>
              <a:ea typeface="黑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23" name="Rectangle 22"/>
          <p:cNvSpPr/>
          <p:nvPr userDrawn="1"/>
        </p:nvSpPr>
        <p:spPr>
          <a:xfrm>
            <a:off x="1891874"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chemeClr val="bg2"/>
            </a:solidFill>
          </a:ln>
        </p:spPr>
        <p:txBody>
          <a:bodyPr anchor="ctr" anchorCtr="0"/>
          <a:lstStyle>
            <a:lvl1pPr algn="ctr">
              <a:buFontTx/>
              <a:buNone/>
              <a:defRPr baseline="0">
                <a:solidFill>
                  <a:schemeClr val="bg1"/>
                </a:solidFill>
                <a:latin typeface="+mj-lt"/>
                <a:ea typeface="黑体" pitchFamily="2" charset="-122"/>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baseline="0">
                <a:latin typeface="+mj-lt"/>
                <a:ea typeface="黑体" pitchFamily="2" charset="-122"/>
              </a:defRPr>
            </a:lvl1pPr>
          </a:lstStyle>
          <a:p>
            <a:r>
              <a:rPr lang="en-US" smtClean="0"/>
              <a:t>Click to edit Master title style</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2" name="Rectangle 31"/>
          <p:cNvSpPr/>
          <p:nvPr/>
        </p:nvSpPr>
        <p:spPr>
          <a:xfrm>
            <a:off x="338328"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26" name="Picture Placeholder 25"/>
          <p:cNvSpPr>
            <a:spLocks noGrp="1"/>
          </p:cNvSpPr>
          <p:nvPr>
            <p:ph type="pic" sz="quarter" idx="10" hasCustomPrompt="1"/>
          </p:nvPr>
        </p:nvSpPr>
        <p:spPr>
          <a:xfrm>
            <a:off x="338328"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chemeClr val="bg1"/>
                </a:solidFill>
                <a:latin typeface="+mj-lt"/>
                <a:ea typeface="黑体" pitchFamily="2" charset="-122"/>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8"/>
          </a:xfrm>
        </p:spPr>
        <p:txBody>
          <a:bodyPr anchor="t">
            <a:spAutoFit/>
          </a:bodyPr>
          <a:lstStyle>
            <a:lvl1pPr marL="0" marR="0" indent="0" algn="l" defTabSz="914400" rtl="0" eaLnBrk="1" fontAlgn="auto" latinLnBrk="0" hangingPunct="1">
              <a:lnSpc>
                <a:spcPct val="80000"/>
              </a:lnSpc>
              <a:spcBef>
                <a:spcPct val="0"/>
              </a:spcBef>
              <a:spcAft>
                <a:spcPts val="0"/>
              </a:spcAft>
              <a:buClrTx/>
              <a:buSzTx/>
              <a:buFontTx/>
              <a:buNone/>
              <a:tabLst/>
              <a:defRPr sz="5400" baseline="0">
                <a:solidFill>
                  <a:schemeClr val="bg1"/>
                </a:solidFill>
                <a:latin typeface="+mj-lt"/>
                <a:ea typeface="黑体" pitchFamily="2" charset="-122"/>
              </a:defRPr>
            </a:lvl1pPr>
          </a:lstStyle>
          <a:p>
            <a:r>
              <a:rPr lang="en-US" dirty="0" smtClean="0"/>
              <a:t>Large photo </a:t>
            </a:r>
            <a:br>
              <a:rPr lang="en-US" dirty="0" smtClean="0"/>
            </a:br>
            <a:r>
              <a:rPr lang="en-US" dirty="0" smtClean="0"/>
              <a:t>caption here.</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2"/>
            <a:ext cx="4349918" cy="1089529"/>
          </a:xfrm>
        </p:spPr>
        <p:txBody>
          <a:bodyPr anchor="t">
            <a:spAutoFit/>
          </a:bodyPr>
          <a:lstStyle>
            <a:lvl1pPr>
              <a:lnSpc>
                <a:spcPct val="90000"/>
              </a:lnSpc>
              <a:defRPr>
                <a:solidFill>
                  <a:schemeClr val="bg1"/>
                </a:solidFill>
                <a:latin typeface="+mj-lt"/>
              </a:defRPr>
            </a:lvl1pPr>
          </a:lstStyle>
          <a:p>
            <a:r>
              <a:rPr lang="en-US" smtClean="0"/>
              <a:t>Click to edit Master title style</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49" name="Picture Placeholder 25"/>
          <p:cNvSpPr>
            <a:spLocks noGrp="1"/>
          </p:cNvSpPr>
          <p:nvPr>
            <p:ph type="pic" sz="quarter" idx="11" hasCustomPrompt="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chemeClr val="bg1"/>
                </a:solidFill>
                <a:latin typeface="+mj-lt"/>
                <a:ea typeface="黑体" pitchFamily="2" charset="-122"/>
                <a:cs typeface="+mn-cs"/>
              </a:defRPr>
            </a:lvl1pPr>
          </a:lstStyle>
          <a:p>
            <a:r>
              <a:rPr lang="en-US" dirty="0" smtClean="0"/>
              <a:t>Insert photo here</a:t>
            </a:r>
            <a:endParaRPr lang="en-US" dirty="0"/>
          </a:p>
        </p:txBody>
      </p:sp>
      <p:sp>
        <p:nvSpPr>
          <p:cNvPr id="29" name="Rectangle 28"/>
          <p:cNvSpPr/>
          <p:nvPr/>
        </p:nvSpPr>
        <p:spPr>
          <a:xfrm>
            <a:off x="334963" y="311149"/>
            <a:ext cx="3258612"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26" name="Picture Placeholder 25"/>
          <p:cNvSpPr>
            <a:spLocks noGrp="1"/>
          </p:cNvSpPr>
          <p:nvPr>
            <p:ph type="pic" sz="quarter" idx="10" hasCustomPrompt="1"/>
          </p:nvPr>
        </p:nvSpPr>
        <p:spPr>
          <a:xfrm>
            <a:off x="320824"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chemeClr val="bg1"/>
                </a:solidFill>
                <a:latin typeface="+mj-lt"/>
                <a:ea typeface="黑体" pitchFamily="2" charset="-122"/>
                <a:cs typeface="+mn-cs"/>
              </a:defRPr>
            </a:lvl1pPr>
          </a:lstStyle>
          <a:p>
            <a:r>
              <a:rPr lang="en-US" dirty="0" smtClean="0"/>
              <a:t>Insert photo here</a:t>
            </a:r>
            <a:endParaRPr lang="en-US" dirty="0"/>
          </a:p>
        </p:txBody>
      </p:sp>
      <p:sp>
        <p:nvSpPr>
          <p:cNvPr id="50" name="Rectangle 49"/>
          <p:cNvSpPr/>
          <p:nvPr/>
        </p:nvSpPr>
        <p:spPr>
          <a:xfrm>
            <a:off x="7011988" y="311149"/>
            <a:ext cx="1806574"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51" name="Picture Placeholder 25"/>
          <p:cNvSpPr>
            <a:spLocks noGrp="1"/>
          </p:cNvSpPr>
          <p:nvPr>
            <p:ph type="pic" sz="quarter" idx="12" hasCustomPrompt="1"/>
          </p:nvPr>
        </p:nvSpPr>
        <p:spPr>
          <a:xfrm>
            <a:off x="7011988" y="311149"/>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chemeClr val="bg1"/>
                </a:solidFill>
                <a:latin typeface="+mj-lt"/>
                <a:ea typeface="黑体" pitchFamily="2" charset="-122"/>
                <a:cs typeface="+mn-cs"/>
              </a:defRPr>
            </a:lvl1pPr>
          </a:lstStyle>
          <a:p>
            <a:r>
              <a:rPr lang="en-US" dirty="0" smtClean="0"/>
              <a:t>Insert photo here</a:t>
            </a:r>
            <a:endParaRPr lang="en-US" dirty="0"/>
          </a:p>
        </p:txBody>
      </p:sp>
      <p:sp>
        <p:nvSpPr>
          <p:cNvPr id="52" name="Rectangle 51"/>
          <p:cNvSpPr/>
          <p:nvPr/>
        </p:nvSpPr>
        <p:spPr>
          <a:xfrm>
            <a:off x="334963" y="3028951"/>
            <a:ext cx="25019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53" name="Picture Placeholder 25"/>
          <p:cNvSpPr>
            <a:spLocks noGrp="1"/>
          </p:cNvSpPr>
          <p:nvPr>
            <p:ph type="pic" sz="quarter" idx="13" hasCustomPrompt="1"/>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chemeClr val="bg1"/>
                </a:solidFill>
                <a:latin typeface="+mj-lt"/>
                <a:ea typeface="黑体" pitchFamily="2" charset="-122"/>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55" name="Picture Placeholder 25"/>
          <p:cNvSpPr>
            <a:spLocks noGrp="1"/>
          </p:cNvSpPr>
          <p:nvPr>
            <p:ph type="pic" sz="quarter" idx="14" hasCustomPrompt="1"/>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chemeClr val="bg1"/>
                </a:solidFill>
                <a:latin typeface="+mj-lt"/>
                <a:ea typeface="黑体" pitchFamily="2" charset="-122"/>
                <a:cs typeface="+mn-cs"/>
              </a:defRPr>
            </a:lvl1pPr>
          </a:lstStyle>
          <a:p>
            <a:r>
              <a:rPr lang="en-US" dirty="0" smtClean="0"/>
              <a:t>Insert photo here</a:t>
            </a:r>
            <a:endParaRPr lang="en-US" dirty="0"/>
          </a:p>
        </p:txBody>
      </p:sp>
      <p:sp>
        <p:nvSpPr>
          <p:cNvPr id="56" name="Rectangle 55"/>
          <p:cNvSpPr/>
          <p:nvPr/>
        </p:nvSpPr>
        <p:spPr>
          <a:xfrm>
            <a:off x="7011988" y="1683657"/>
            <a:ext cx="1806574"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57" name="Picture Placeholder 25"/>
          <p:cNvSpPr>
            <a:spLocks noGrp="1"/>
          </p:cNvSpPr>
          <p:nvPr>
            <p:ph type="pic" sz="quarter" idx="15" hasCustomPrompt="1"/>
          </p:nvPr>
        </p:nvSpPr>
        <p:spPr>
          <a:xfrm>
            <a:off x="7011988"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chemeClr val="bg1"/>
                </a:solidFill>
                <a:latin typeface="+mj-lt"/>
                <a:ea typeface="黑体" pitchFamily="2" charset="-122"/>
                <a:cs typeface="+mn-cs"/>
              </a:defRPr>
            </a:lvl1pPr>
          </a:lstStyle>
          <a:p>
            <a:r>
              <a:rPr lang="en-US" dirty="0" smtClean="0"/>
              <a:t>Insert photo here</a:t>
            </a:r>
            <a:endParaRPr lang="en-US" dirty="0"/>
          </a:p>
        </p:txBody>
      </p:sp>
      <p:sp>
        <p:nvSpPr>
          <p:cNvPr id="58" name="Rectangle 57"/>
          <p:cNvSpPr/>
          <p:nvPr/>
        </p:nvSpPr>
        <p:spPr>
          <a:xfrm>
            <a:off x="7011988" y="5182960"/>
            <a:ext cx="180657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59" name="Picture Placeholder 25"/>
          <p:cNvSpPr>
            <a:spLocks noGrp="1"/>
          </p:cNvSpPr>
          <p:nvPr>
            <p:ph type="pic" sz="quarter" idx="16" hasCustomPrompt="1"/>
          </p:nvPr>
        </p:nvSpPr>
        <p:spPr>
          <a:xfrm>
            <a:off x="7011988" y="5182960"/>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chemeClr val="bg1"/>
                </a:solidFill>
                <a:latin typeface="+mj-lt"/>
                <a:ea typeface="黑体" pitchFamily="2" charset="-122"/>
                <a:cs typeface="+mn-cs"/>
              </a:defRPr>
            </a:lvl1pPr>
          </a:lstStyle>
          <a:p>
            <a:r>
              <a:rPr lang="en-US" dirty="0" smtClean="0"/>
              <a:t>Insert photo here</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310896"/>
            <a:ext cx="8476488"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n-lt"/>
              <a:ea typeface="黑体" pitchFamily="2" charset="-122"/>
            </a:endParaRPr>
          </a:p>
        </p:txBody>
      </p:sp>
      <p:sp>
        <p:nvSpPr>
          <p:cNvPr id="5" name="Picture Placeholder 4"/>
          <p:cNvSpPr>
            <a:spLocks noGrp="1"/>
          </p:cNvSpPr>
          <p:nvPr>
            <p:ph type="pic" sz="quarter" idx="10" hasCustomPrompt="1"/>
          </p:nvPr>
        </p:nvSpPr>
        <p:spPr>
          <a:xfrm>
            <a:off x="333375" y="310896"/>
            <a:ext cx="8474869" cy="6054185"/>
          </a:xfrm>
          <a:ln>
            <a:solidFill>
              <a:schemeClr val="bg2"/>
            </a:solidFill>
          </a:ln>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黑体" pitchFamily="2" charset="-122"/>
                <a:cs typeface="+mn-cs"/>
              </a:defRPr>
            </a:lvl1pPr>
          </a:lstStyle>
          <a:p>
            <a:r>
              <a:rPr lang="en-US" dirty="0" smtClean="0"/>
              <a:t>Photo placeholder</a:t>
            </a:r>
            <a:endParaRPr lang="en-US" dirty="0"/>
          </a:p>
        </p:txBody>
      </p:sp>
      <p:pic>
        <p:nvPicPr>
          <p:cNvPr id="3" name="Picture 2" descr="bottom bar.jpg"/>
          <p:cNvPicPr>
            <a:picLocks noChangeAspect="1"/>
          </p:cNvPicPr>
          <p:nvPr userDrawn="1"/>
        </p:nvPicPr>
        <p:blipFill>
          <a:blip r:embed="rId2" cstate="print"/>
          <a:stretch>
            <a:fillRect/>
          </a:stretch>
        </p:blipFill>
        <p:spPr>
          <a:xfrm>
            <a:off x="333375" y="6374862"/>
            <a:ext cx="8477250" cy="171450"/>
          </a:xfrm>
          <a:prstGeom prst="rect">
            <a:avLst/>
          </a:prstGeom>
        </p:spPr>
      </p:pic>
      <p:sp>
        <p:nvSpPr>
          <p:cNvPr id="11" name="Rectangle 5"/>
          <p:cNvSpPr>
            <a:spLocks noChangeArrowheads="1"/>
          </p:cNvSpPr>
          <p:nvPr userDrawn="1"/>
        </p:nvSpPr>
        <p:spPr bwMode="ltGray">
          <a:xfrm>
            <a:off x="8102022" y="6584512"/>
            <a:ext cx="473629" cy="175257"/>
          </a:xfrm>
          <a:prstGeom prst="rect">
            <a:avLst/>
          </a:prstGeom>
          <a:noFill/>
          <a:ln w="9525">
            <a:noFill/>
            <a:miter lim="800000"/>
            <a:headEnd/>
            <a:tailEnd/>
          </a:ln>
          <a:effectLst/>
        </p:spPr>
        <p:txBody>
          <a:bodyPr wrap="none" lIns="82124" tIns="41061" rIns="82124" bIns="41061" anchor="b">
            <a:spAutoFit/>
          </a:bodyPr>
          <a:lstStyle/>
          <a:p>
            <a:pPr marL="0" algn="r" defTabSz="814365">
              <a:lnSpc>
                <a:spcPct val="100000"/>
              </a:lnSpc>
              <a:buNone/>
            </a:pPr>
            <a:r>
              <a:rPr lang="en-US" sz="600" b="0" i="0" kern="1200" baseline="0">
                <a:solidFill>
                  <a:srgbClr val="C0C0C0"/>
                </a:solidFill>
                <a:latin typeface="Arial"/>
                <a:ea typeface="黑体" pitchFamily="2" charset="-122"/>
                <a:cs typeface="+mn-cs"/>
              </a:rPr>
              <a:t>思科机密</a:t>
            </a:r>
          </a:p>
        </p:txBody>
      </p:sp>
      <p:sp>
        <p:nvSpPr>
          <p:cNvPr id="8"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65">
              <a:lnSpc>
                <a:spcPct val="100000"/>
              </a:lnSpc>
              <a:buNone/>
            </a:pPr>
            <a:r>
              <a:rPr lang="en-US" altLang="zh-CN" sz="600" b="0" i="0" baseline="0" noProof="0" smtClean="0">
                <a:solidFill>
                  <a:srgbClr val="C0C0C0"/>
                </a:solidFill>
                <a:latin typeface="Arial"/>
                <a:ea typeface="黑体" pitchFamily="2" charset="-122"/>
                <a:cs typeface="+mn-cs"/>
              </a:rPr>
              <a:t>© 2011 </a:t>
            </a:r>
            <a:r>
              <a:rPr lang="zh-CN" altLang="en-US" sz="600" b="0" i="0" baseline="0" noProof="0" smtClean="0">
                <a:solidFill>
                  <a:srgbClr val="C0C0C0"/>
                </a:solidFill>
                <a:latin typeface="Arial"/>
                <a:ea typeface="黑体" pitchFamily="2" charset="-122"/>
                <a:cs typeface="+mn-cs"/>
              </a:rPr>
              <a:t>思科和</a:t>
            </a:r>
            <a:r>
              <a:rPr lang="en-US" altLang="zh-CN" sz="600" b="0" i="0" baseline="0" noProof="0" smtClean="0">
                <a:solidFill>
                  <a:srgbClr val="C0C0C0"/>
                </a:solidFill>
                <a:latin typeface="Arial"/>
                <a:ea typeface="黑体" pitchFamily="2" charset="-122"/>
                <a:cs typeface="+mn-cs"/>
              </a:rPr>
              <a:t>/</a:t>
            </a:r>
            <a:r>
              <a:rPr lang="zh-CN" altLang="en-US" sz="600" b="0" i="0" baseline="0" noProof="0" smtClean="0">
                <a:solidFill>
                  <a:srgbClr val="C0C0C0"/>
                </a:solidFill>
                <a:latin typeface="Arial"/>
                <a:ea typeface="黑体" pitchFamily="2" charset="-122"/>
                <a:cs typeface="+mn-cs"/>
              </a:rPr>
              <a:t>或其附属公司。版权所有。</a:t>
            </a:r>
            <a:endParaRPr lang="zh-CN" altLang="en-US" sz="600" baseline="0" noProof="0">
              <a:solidFill>
                <a:srgbClr val="C0C0C0"/>
              </a:solidFill>
              <a:latin typeface="+mj-lt"/>
              <a:ea typeface="黑体" pitchFamily="2" charset="-122"/>
            </a:endParaRPr>
          </a:p>
        </p:txBody>
      </p:sp>
      <p:sp>
        <p:nvSpPr>
          <p:cNvPr id="10"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lnSpc>
                <a:spcPct val="100000"/>
              </a:lnSpc>
              <a:buNone/>
            </a:pPr>
            <a:fld id="{DFCF27A5-1A5B-48D3-A060-2758FFBB1ADD}" type="slidenum">
              <a:rPr lang="en-US" sz="600" b="0" i="0" baseline="0">
                <a:solidFill>
                  <a:srgbClr val="C0C0C0"/>
                </a:solidFill>
                <a:latin typeface="Arial"/>
                <a:ea typeface="黑体" pitchFamily="2" charset="-122"/>
                <a:cs typeface="+mn-cs"/>
              </a:rPr>
              <a:pPr algn="r" defTabSz="814365">
                <a:lnSpc>
                  <a:spcPct val="100000"/>
                </a:lnSpc>
                <a:buNone/>
              </a:pPr>
              <a:t>‹#›</a:t>
            </a:fld>
            <a:endParaRPr lang="en-US" sz="600" baseline="0" dirty="0">
              <a:solidFill>
                <a:srgbClr val="C0C0C0"/>
              </a:solidFill>
              <a:latin typeface="+mj-lt"/>
              <a:ea typeface="黑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91440" y="-91440"/>
            <a:ext cx="9326880" cy="7040880"/>
          </a:xfrm>
        </p:spPr>
        <p:txBody>
          <a:bodyPr anchor="ctr" anchorCtr="1">
            <a:noAutofit/>
          </a:bodyPr>
          <a:lstStyle>
            <a:lvl1pPr algn="ctr">
              <a:buNone/>
              <a:defRPr baseline="0">
                <a:latin typeface="+mj-lt"/>
                <a:ea typeface="黑体" pitchFamily="2" charset="-122"/>
              </a:defRPr>
            </a:lvl1pPr>
          </a:lstStyle>
          <a:p>
            <a:r>
              <a:rPr lang="en-US" dirty="0" smtClean="0"/>
              <a:t>Full bleed image placeholder</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tandard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2" name="Rectangle 21"/>
          <p:cNvSpPr/>
          <p:nvPr userDrawn="1"/>
        </p:nvSpPr>
        <p:spPr>
          <a:xfrm>
            <a:off x="0" y="0"/>
            <a:ext cx="9144000" cy="68580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grpSp>
        <p:nvGrpSpPr>
          <p:cNvPr id="2" name="Group 3"/>
          <p:cNvGrpSpPr/>
          <p:nvPr userDrawn="1"/>
        </p:nvGrpSpPr>
        <p:grpSpPr>
          <a:xfrm>
            <a:off x="341314" y="6124575"/>
            <a:ext cx="787133" cy="416134"/>
            <a:chOff x="609600" y="528537"/>
            <a:chExt cx="1444734" cy="763789"/>
          </a:xfrm>
          <a:solidFill>
            <a:schemeClr val="bg1"/>
          </a:solidFill>
        </p:grpSpPr>
        <p:sp>
          <p:nvSpPr>
            <p:cNvPr id="40" name="Rectangle 3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baseline="0">
                <a:latin typeface="+mj-lt"/>
                <a:ea typeface="黑体" pitchFamily="2" charset="-122"/>
              </a:endParaRPr>
            </a:p>
          </p:txBody>
        </p:sp>
        <p:sp>
          <p:nvSpPr>
            <p:cNvPr id="41" name="Freeform 4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baseline="0">
                <a:latin typeface="+mj-lt"/>
                <a:ea typeface="黑体" pitchFamily="2" charset="-122"/>
              </a:endParaRPr>
            </a:p>
          </p:txBody>
        </p:sp>
        <p:sp>
          <p:nvSpPr>
            <p:cNvPr id="42" name="Freeform 4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baseline="0">
                <a:latin typeface="+mj-lt"/>
                <a:ea typeface="黑体" pitchFamily="2" charset="-122"/>
              </a:endParaRPr>
            </a:p>
          </p:txBody>
        </p:sp>
        <p:sp>
          <p:nvSpPr>
            <p:cNvPr id="43" name="Freeform 4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baseline="0">
                <a:latin typeface="+mj-lt"/>
                <a:ea typeface="黑体" pitchFamily="2" charset="-122"/>
              </a:endParaRPr>
            </a:p>
          </p:txBody>
        </p:sp>
        <p:sp>
          <p:nvSpPr>
            <p:cNvPr id="44" name="Freeform 4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baseline="0">
                <a:latin typeface="+mj-lt"/>
                <a:ea typeface="黑体" pitchFamily="2" charset="-122"/>
              </a:endParaRPr>
            </a:p>
          </p:txBody>
        </p:sp>
        <p:sp>
          <p:nvSpPr>
            <p:cNvPr id="45" name="Freeform 4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baseline="0">
                <a:latin typeface="+mj-lt"/>
                <a:ea typeface="黑体" pitchFamily="2" charset="-122"/>
              </a:endParaRPr>
            </a:p>
          </p:txBody>
        </p:sp>
        <p:sp>
          <p:nvSpPr>
            <p:cNvPr id="46" name="Freeform 4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baseline="0">
                <a:latin typeface="+mj-lt"/>
                <a:ea typeface="黑体" pitchFamily="2" charset="-122"/>
              </a:endParaRPr>
            </a:p>
          </p:txBody>
        </p:sp>
        <p:sp>
          <p:nvSpPr>
            <p:cNvPr id="47" name="Freeform 4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baseline="0">
                <a:latin typeface="+mj-lt"/>
                <a:ea typeface="黑体" pitchFamily="2" charset="-122"/>
              </a:endParaRPr>
            </a:p>
          </p:txBody>
        </p:sp>
        <p:sp>
          <p:nvSpPr>
            <p:cNvPr id="48" name="Freeform 4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baseline="0">
                <a:latin typeface="+mj-lt"/>
                <a:ea typeface="黑体" pitchFamily="2" charset="-122"/>
              </a:endParaRPr>
            </a:p>
          </p:txBody>
        </p:sp>
        <p:sp>
          <p:nvSpPr>
            <p:cNvPr id="49" name="Freeform 4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baseline="0">
                <a:latin typeface="+mj-lt"/>
                <a:ea typeface="黑体" pitchFamily="2" charset="-122"/>
              </a:endParaRPr>
            </a:p>
          </p:txBody>
        </p:sp>
        <p:sp>
          <p:nvSpPr>
            <p:cNvPr id="50" name="Freeform 4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baseline="0">
                <a:latin typeface="+mj-lt"/>
                <a:ea typeface="黑体" pitchFamily="2" charset="-122"/>
              </a:endParaRPr>
            </a:p>
          </p:txBody>
        </p:sp>
        <p:sp>
          <p:nvSpPr>
            <p:cNvPr id="51" name="Freeform 5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baseline="0">
                <a:latin typeface="+mj-lt"/>
                <a:ea typeface="黑体" pitchFamily="2" charset="-122"/>
              </a:endParaRPr>
            </a:p>
          </p:txBody>
        </p:sp>
        <p:sp>
          <p:nvSpPr>
            <p:cNvPr id="52" name="Freeform 5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baseline="0">
                <a:latin typeface="+mj-lt"/>
                <a:ea typeface="黑体" pitchFamily="2" charset="-122"/>
              </a:endParaRPr>
            </a:p>
          </p:txBody>
        </p:sp>
        <p:sp>
          <p:nvSpPr>
            <p:cNvPr id="53" name="Freeform 5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baseline="0">
                <a:latin typeface="+mj-lt"/>
                <a:ea typeface="黑体" pitchFamily="2" charset="-122"/>
              </a:endParaRPr>
            </a:p>
          </p:txBody>
        </p:sp>
      </p:grpSp>
      <p:sp>
        <p:nvSpPr>
          <p:cNvPr id="21" name="Media Placeholder 20"/>
          <p:cNvSpPr>
            <a:spLocks noGrp="1"/>
          </p:cNvSpPr>
          <p:nvPr>
            <p:ph type="media" sz="quarter" idx="10" hasCustomPrompt="1"/>
          </p:nvPr>
        </p:nvSpPr>
        <p:spPr>
          <a:xfrm>
            <a:off x="2845150" y="778669"/>
            <a:ext cx="5971032"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baseline="0">
                <a:solidFill>
                  <a:schemeClr val="lt1"/>
                </a:solidFill>
                <a:latin typeface="+mj-lt"/>
                <a:ea typeface="黑体" pitchFamily="2" charset="-122"/>
                <a:cs typeface="+mn-cs"/>
              </a:defRPr>
            </a:lvl1pPr>
          </a:lstStyle>
          <a:p>
            <a:r>
              <a:rPr lang="en-US" dirty="0" smtClean="0"/>
              <a:t>Click icon to add video</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8102022" y="6584512"/>
            <a:ext cx="473629" cy="175257"/>
          </a:xfrm>
          <a:prstGeom prst="rect">
            <a:avLst/>
          </a:prstGeom>
          <a:noFill/>
          <a:ln w="9525">
            <a:noFill/>
            <a:miter lim="800000"/>
            <a:headEnd/>
            <a:tailEnd/>
          </a:ln>
          <a:effectLst/>
        </p:spPr>
        <p:txBody>
          <a:bodyPr wrap="none" lIns="82124" tIns="41061" rIns="82124" bIns="41061" anchor="b">
            <a:spAutoFit/>
          </a:bodyPr>
          <a:lstStyle/>
          <a:p>
            <a:pPr marL="0" algn="r" defTabSz="814365">
              <a:lnSpc>
                <a:spcPct val="100000"/>
              </a:lnSpc>
              <a:buNone/>
            </a:pPr>
            <a:r>
              <a:rPr lang="en-US" sz="600" b="0" i="0" kern="1200" baseline="0">
                <a:solidFill>
                  <a:srgbClr val="C0C0C0"/>
                </a:solidFill>
                <a:latin typeface="Arial"/>
                <a:ea typeface="黑体" pitchFamily="2" charset="-122"/>
                <a:cs typeface="+mn-cs"/>
              </a:rPr>
              <a:t>思科机密</a:t>
            </a:r>
          </a:p>
        </p:txBody>
      </p:sp>
      <p:sp>
        <p:nvSpPr>
          <p:cNvPr id="5"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65">
              <a:lnSpc>
                <a:spcPct val="100000"/>
              </a:lnSpc>
              <a:buNone/>
            </a:pPr>
            <a:r>
              <a:rPr lang="en-US" sz="600" b="0" i="0" baseline="0" dirty="0">
                <a:solidFill>
                  <a:srgbClr val="C0C0C0"/>
                </a:solidFill>
                <a:latin typeface="Arial"/>
                <a:ea typeface="黑体" pitchFamily="2" charset="-122"/>
                <a:cs typeface="+mn-cs"/>
              </a:rPr>
              <a:t>© 2011 </a:t>
            </a:r>
            <a:r>
              <a:rPr lang="en-US" sz="600" b="0" i="0" baseline="0" dirty="0" err="1">
                <a:solidFill>
                  <a:srgbClr val="C0C0C0"/>
                </a:solidFill>
                <a:latin typeface="Arial"/>
                <a:ea typeface="黑体" pitchFamily="2" charset="-122"/>
                <a:cs typeface="+mn-cs"/>
              </a:rPr>
              <a:t>思科和</a:t>
            </a:r>
            <a:r>
              <a:rPr lang="en-US" sz="600" b="0" i="0" baseline="0" dirty="0">
                <a:solidFill>
                  <a:srgbClr val="C0C0C0"/>
                </a:solidFill>
                <a:latin typeface="Arial"/>
                <a:ea typeface="黑体" pitchFamily="2" charset="-122"/>
                <a:cs typeface="+mn-cs"/>
              </a:rPr>
              <a:t>/</a:t>
            </a:r>
            <a:r>
              <a:rPr lang="en-US" sz="600" b="0" i="0" baseline="0" dirty="0" err="1" smtClean="0">
                <a:solidFill>
                  <a:srgbClr val="C0C0C0"/>
                </a:solidFill>
                <a:latin typeface="Arial"/>
                <a:ea typeface="黑体" pitchFamily="2" charset="-122"/>
                <a:cs typeface="+mn-cs"/>
              </a:rPr>
              <a:t>或其附属公司</a:t>
            </a:r>
            <a:r>
              <a:rPr lang="en-US" sz="600" b="0" i="0" baseline="0" dirty="0" smtClean="0">
                <a:solidFill>
                  <a:srgbClr val="C0C0C0"/>
                </a:solidFill>
                <a:latin typeface="Arial"/>
                <a:ea typeface="黑体" pitchFamily="2" charset="-122"/>
                <a:cs typeface="+mn-cs"/>
              </a:rPr>
              <a:t>。</a:t>
            </a:r>
            <a:r>
              <a:rPr lang="en-US" sz="600" b="0" i="0" baseline="0" dirty="0" err="1" smtClean="0">
                <a:solidFill>
                  <a:srgbClr val="C0C0C0"/>
                </a:solidFill>
                <a:latin typeface="Arial"/>
                <a:ea typeface="黑体" pitchFamily="2" charset="-122"/>
                <a:cs typeface="+mn-cs"/>
              </a:rPr>
              <a:t>版权所有</a:t>
            </a:r>
            <a:r>
              <a:rPr lang="en-US" sz="600" b="0" i="0" baseline="0" dirty="0">
                <a:solidFill>
                  <a:srgbClr val="C0C0C0"/>
                </a:solidFill>
                <a:latin typeface="Arial"/>
                <a:ea typeface="黑体" pitchFamily="2" charset="-122"/>
                <a:cs typeface="+mn-cs"/>
              </a:rPr>
              <a:t>。</a:t>
            </a:r>
            <a:endParaRPr lang="en-US" sz="600" baseline="0" dirty="0">
              <a:solidFill>
                <a:srgbClr val="C0C0C0"/>
              </a:solidFill>
              <a:latin typeface="+mj-lt"/>
              <a:ea typeface="黑体" pitchFamily="2" charset="-122"/>
            </a:endParaRPr>
          </a:p>
        </p:txBody>
      </p:sp>
      <p:sp>
        <p:nvSpPr>
          <p:cNvPr id="6"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lnSpc>
                <a:spcPct val="100000"/>
              </a:lnSpc>
              <a:buNone/>
            </a:pPr>
            <a:fld id="{DFCF27A5-1A5B-48D3-A060-2758FFBB1ADD}" type="slidenum">
              <a:rPr lang="en-US" sz="600" b="0" i="0" baseline="0">
                <a:solidFill>
                  <a:srgbClr val="C0C0C0"/>
                </a:solidFill>
                <a:latin typeface="Arial"/>
                <a:ea typeface="黑体" pitchFamily="2" charset="-122"/>
                <a:cs typeface="+mn-cs"/>
              </a:rPr>
              <a:pPr algn="r" defTabSz="814365">
                <a:lnSpc>
                  <a:spcPct val="100000"/>
                </a:lnSpc>
                <a:buNone/>
              </a:pPr>
              <a:t>‹#›</a:t>
            </a:fld>
            <a:endParaRPr lang="en-US" sz="600" baseline="0" dirty="0">
              <a:solidFill>
                <a:srgbClr val="C0C0C0"/>
              </a:solidFill>
              <a:latin typeface="+mj-lt"/>
              <a:ea typeface="黑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a:lstStyle/>
          <a:p>
            <a:endParaRPr lang="en-US" baseline="0">
              <a:solidFill>
                <a:srgbClr val="0096D6"/>
              </a:solidFill>
              <a:latin typeface="+mj-lt"/>
              <a:ea typeface="黑体" pitchFamily="2" charset="-122"/>
            </a:endParaRPr>
          </a:p>
        </p:txBody>
      </p:sp>
      <p:sp>
        <p:nvSpPr>
          <p:cNvPr id="21" name="Freeform 20"/>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22" name="Freeform 21"/>
          <p:cNvSpPr>
            <a:spLocks/>
          </p:cNvSpPr>
          <p:nvPr/>
        </p:nvSpPr>
        <p:spPr bwMode="black">
          <a:xfrm>
            <a:off x="4200221"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23" name="Freeform 22"/>
          <p:cNvSpPr>
            <a:spLocks noEditPoints="1"/>
          </p:cNvSpPr>
          <p:nvPr userDrawn="1"/>
        </p:nvSpPr>
        <p:spPr bwMode="black">
          <a:xfrm>
            <a:off x="4778491"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24" name="Freeform 23"/>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25" name="Freeform 24"/>
          <p:cNvSpPr>
            <a:spLocks/>
          </p:cNvSpPr>
          <p:nvPr/>
        </p:nvSpPr>
        <p:spPr bwMode="black">
          <a:xfrm>
            <a:off x="4117817"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26" name="Freeform 25"/>
          <p:cNvSpPr>
            <a:spLocks/>
          </p:cNvSpPr>
          <p:nvPr/>
        </p:nvSpPr>
        <p:spPr bwMode="black">
          <a:xfrm>
            <a:off x="4227206"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27" name="Freeform 26"/>
          <p:cNvSpPr>
            <a:spLocks/>
          </p:cNvSpPr>
          <p:nvPr/>
        </p:nvSpPr>
        <p:spPr bwMode="black">
          <a:xfrm>
            <a:off x="4334669"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28" name="Freeform 27"/>
          <p:cNvSpPr>
            <a:spLocks/>
          </p:cNvSpPr>
          <p:nvPr/>
        </p:nvSpPr>
        <p:spPr bwMode="black">
          <a:xfrm>
            <a:off x="4444058"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29" name="Freeform 28"/>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30" name="Freeform 29"/>
          <p:cNvSpPr>
            <a:spLocks/>
          </p:cNvSpPr>
          <p:nvPr/>
        </p:nvSpPr>
        <p:spPr bwMode="black">
          <a:xfrm>
            <a:off x="4660428"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31" name="Freeform 30"/>
          <p:cNvSpPr>
            <a:spLocks/>
          </p:cNvSpPr>
          <p:nvPr/>
        </p:nvSpPr>
        <p:spPr bwMode="black">
          <a:xfrm>
            <a:off x="4769818"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32" name="Freeform 31"/>
          <p:cNvSpPr>
            <a:spLocks/>
          </p:cNvSpPr>
          <p:nvPr/>
        </p:nvSpPr>
        <p:spPr bwMode="black">
          <a:xfrm>
            <a:off x="4877279"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33" name="Freeform 32"/>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00"/>
                                        <p:tgtEl>
                                          <p:spTgt spid="25"/>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700"/>
                                        <p:tgtEl>
                                          <p:spTgt spid="27"/>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700"/>
                                        <p:tgtEl>
                                          <p:spTgt spid="29"/>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00"/>
                                        <p:tgtEl>
                                          <p:spTgt spid="31"/>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700"/>
                                        <p:tgtEl>
                                          <p:spTgt spid="33"/>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700"/>
                                        <p:tgtEl>
                                          <p:spTgt spid="26"/>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700"/>
                                        <p:tgtEl>
                                          <p:spTgt spid="2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700"/>
                                        <p:tgtEl>
                                          <p:spTgt spid="30"/>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700"/>
                                        <p:tgtEl>
                                          <p:spTgt spid="32"/>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25"/>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27"/>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29"/>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31"/>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33"/>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26"/>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28"/>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30"/>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32"/>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700"/>
                                        <p:tgtEl>
                                          <p:spTgt spid="22"/>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700"/>
                                        <p:tgtEl>
                                          <p:spTgt spid="20"/>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700"/>
                                        <p:tgtEl>
                                          <p:spTgt spid="24"/>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00"/>
                                        <p:tgtEl>
                                          <p:spTgt spid="21"/>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solid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9" name="Rounded Rectangle 28"/>
          <p:cNvSpPr/>
          <p:nvPr/>
        </p:nvSpPr>
        <p:spPr>
          <a:xfrm>
            <a:off x="1823499" y="-3570592"/>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30" name="Rounded Rectangle 29"/>
          <p:cNvSpPr/>
          <p:nvPr/>
        </p:nvSpPr>
        <p:spPr>
          <a:xfrm>
            <a:off x="0" y="-63772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31" name="Rounded Rectangle 30"/>
          <p:cNvSpPr/>
          <p:nvPr/>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baseline="0">
              <a:solidFill>
                <a:schemeClr val="lt1"/>
              </a:solidFill>
              <a:latin typeface="+mj-lt"/>
              <a:ea typeface="黑体" pitchFamily="2" charset="-122"/>
              <a:cs typeface="+mn-cs"/>
            </a:endParaRPr>
          </a:p>
        </p:txBody>
      </p:sp>
      <p:sp>
        <p:nvSpPr>
          <p:cNvPr id="32" name="Rounded Rectangle 31"/>
          <p:cNvSpPr/>
          <p:nvPr userDrawn="1"/>
        </p:nvSpPr>
        <p:spPr>
          <a:xfrm>
            <a:off x="6585483" y="-291327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33" name="Rounded Rectangle 32"/>
          <p:cNvSpPr/>
          <p:nvPr userDrawn="1"/>
        </p:nvSpPr>
        <p:spPr>
          <a:xfrm>
            <a:off x="8105451" y="569919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34" name="Rounded Rectangle 33"/>
          <p:cNvSpPr/>
          <p:nvPr/>
        </p:nvSpPr>
        <p:spPr>
          <a:xfrm rot="10800000">
            <a:off x="3036073" y="1516172"/>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2" name="Title 1"/>
          <p:cNvSpPr>
            <a:spLocks noGrp="1"/>
          </p:cNvSpPr>
          <p:nvPr>
            <p:ph type="ctrTitle" hasCustomPrompt="1"/>
          </p:nvPr>
        </p:nvSpPr>
        <p:spPr>
          <a:xfrm>
            <a:off x="221393" y="1236689"/>
            <a:ext cx="8112125" cy="2918779"/>
          </a:xfrm>
        </p:spPr>
        <p:txBody>
          <a:bodyPr/>
          <a:lstStyle>
            <a:lvl1pPr>
              <a:lnSpc>
                <a:spcPct val="90000"/>
              </a:lnSpc>
              <a:defRPr sz="6000" b="0" spc="-200" baseline="0">
                <a:solidFill>
                  <a:schemeClr val="bg1"/>
                </a:solidFill>
                <a:latin typeface="+mj-lt"/>
                <a:ea typeface="黑体" pitchFamily="2" charset="-122"/>
              </a:defRPr>
            </a:lvl1pPr>
          </a:lstStyle>
          <a:p>
            <a:r>
              <a:rPr lang="en-US" dirty="0" smtClean="0"/>
              <a:t>Presentation Title Goes Here</a:t>
            </a:r>
            <a:endParaRPr lang="en-US" dirty="0"/>
          </a:p>
        </p:txBody>
      </p:sp>
      <p:grpSp>
        <p:nvGrpSpPr>
          <p:cNvPr id="4" name="Group 38"/>
          <p:cNvGrpSpPr/>
          <p:nvPr/>
        </p:nvGrpSpPr>
        <p:grpSpPr>
          <a:xfrm>
            <a:off x="341314" y="311151"/>
            <a:ext cx="829170" cy="438358"/>
            <a:chOff x="609600" y="528537"/>
            <a:chExt cx="1444734" cy="763789"/>
          </a:xfrm>
          <a:solidFill>
            <a:schemeClr val="bg1"/>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baseline="0">
                <a:latin typeface="+mj-lt"/>
                <a:ea typeface="黑体" pitchFamily="2" charset="-122"/>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baseline="0">
                <a:latin typeface="+mj-lt"/>
                <a:ea typeface="黑体" pitchFamily="2" charset="-122"/>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baseline="0">
                <a:latin typeface="+mj-lt"/>
                <a:ea typeface="黑体" pitchFamily="2" charset="-122"/>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baseline="0">
                <a:latin typeface="+mj-lt"/>
                <a:ea typeface="黑体" pitchFamily="2" charset="-122"/>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baseline="0">
                <a:latin typeface="+mj-lt"/>
                <a:ea typeface="黑体" pitchFamily="2" charset="-122"/>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baseline="0">
                <a:latin typeface="+mj-lt"/>
                <a:ea typeface="黑体" pitchFamily="2" charset="-122"/>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baseline="0">
                <a:latin typeface="+mj-lt"/>
                <a:ea typeface="黑体" pitchFamily="2" charset="-122"/>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baseline="0">
                <a:latin typeface="+mj-lt"/>
                <a:ea typeface="黑体" pitchFamily="2" charset="-122"/>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baseline="0">
                <a:latin typeface="+mj-lt"/>
                <a:ea typeface="黑体" pitchFamily="2" charset="-122"/>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baseline="0">
                <a:latin typeface="+mj-lt"/>
                <a:ea typeface="黑体" pitchFamily="2" charset="-122"/>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baseline="0">
                <a:latin typeface="+mj-lt"/>
                <a:ea typeface="黑体" pitchFamily="2" charset="-122"/>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baseline="0">
                <a:latin typeface="+mj-lt"/>
                <a:ea typeface="黑体" pitchFamily="2" charset="-122"/>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baseline="0">
                <a:latin typeface="+mj-lt"/>
                <a:ea typeface="黑体" pitchFamily="2" charset="-122"/>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baseline="0">
                <a:latin typeface="+mj-lt"/>
                <a:ea typeface="黑体" pitchFamily="2" charset="-122"/>
              </a:endParaRPr>
            </a:p>
          </p:txBody>
        </p:sp>
      </p:grpSp>
      <p:sp>
        <p:nvSpPr>
          <p:cNvPr id="3" name="Subtitle 2"/>
          <p:cNvSpPr>
            <a:spLocks noGrp="1"/>
          </p:cNvSpPr>
          <p:nvPr>
            <p:ph type="subTitle" idx="1" hasCustomPrompt="1"/>
          </p:nvPr>
        </p:nvSpPr>
        <p:spPr>
          <a:xfrm>
            <a:off x="236383" y="4464068"/>
            <a:ext cx="8112126" cy="384175"/>
          </a:xfrm>
        </p:spPr>
        <p:txBody>
          <a:bodyPr>
            <a:normAutofit/>
          </a:bodyPr>
          <a:lstStyle>
            <a:lvl1pPr marL="0" indent="0" algn="l">
              <a:buNone/>
              <a:defRPr sz="2000" baseline="0">
                <a:solidFill>
                  <a:schemeClr val="bg1"/>
                </a:solidFill>
                <a:latin typeface="+mj-lt"/>
                <a:ea typeface="黑体" pitchFamily="2"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58" name="Rectangle 5"/>
          <p:cNvSpPr>
            <a:spLocks noChangeArrowheads="1"/>
          </p:cNvSpPr>
          <p:nvPr/>
        </p:nvSpPr>
        <p:spPr bwMode="ltGray">
          <a:xfrm>
            <a:off x="8102022" y="6584512"/>
            <a:ext cx="473629" cy="175257"/>
          </a:xfrm>
          <a:prstGeom prst="rect">
            <a:avLst/>
          </a:prstGeom>
          <a:noFill/>
          <a:ln w="9525">
            <a:noFill/>
            <a:miter lim="800000"/>
            <a:headEnd/>
            <a:tailEnd/>
          </a:ln>
          <a:effectLst/>
        </p:spPr>
        <p:txBody>
          <a:bodyPr wrap="none" lIns="82124" tIns="41061" rIns="82124" bIns="41061" anchor="b">
            <a:spAutoFit/>
          </a:bodyPr>
          <a:lstStyle/>
          <a:p>
            <a:pPr algn="r" defTabSz="814365">
              <a:lnSpc>
                <a:spcPct val="100000"/>
              </a:lnSpc>
              <a:buNone/>
            </a:pPr>
            <a:r>
              <a:rPr lang="en-US" sz="600" b="0" i="0" baseline="0">
                <a:solidFill>
                  <a:srgbClr val="FFFFFF"/>
                </a:solidFill>
                <a:latin typeface="Arial"/>
                <a:ea typeface="黑体" pitchFamily="2" charset="-122"/>
                <a:cs typeface="+mn-cs"/>
              </a:rPr>
              <a:t>思科机密</a:t>
            </a:r>
          </a:p>
        </p:txBody>
      </p:sp>
      <p:sp>
        <p:nvSpPr>
          <p:cNvPr id="36"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65">
              <a:lnSpc>
                <a:spcPct val="100000"/>
              </a:lnSpc>
              <a:buNone/>
            </a:pPr>
            <a:r>
              <a:rPr lang="en-US" altLang="zh-CN" sz="600" b="0" i="0" baseline="0" noProof="0" smtClean="0">
                <a:solidFill>
                  <a:srgbClr val="FFFFFF"/>
                </a:solidFill>
                <a:latin typeface="Arial"/>
                <a:ea typeface="黑体" pitchFamily="2" charset="-122"/>
                <a:cs typeface="+mn-cs"/>
              </a:rPr>
              <a:t>© 2011 </a:t>
            </a:r>
            <a:r>
              <a:rPr lang="zh-CN" altLang="en-US" sz="600" b="0" i="0" baseline="0" noProof="0" smtClean="0">
                <a:solidFill>
                  <a:srgbClr val="FFFFFF"/>
                </a:solidFill>
                <a:latin typeface="Arial"/>
                <a:ea typeface="黑体" pitchFamily="2" charset="-122"/>
                <a:cs typeface="+mn-cs"/>
              </a:rPr>
              <a:t>思科和</a:t>
            </a:r>
            <a:r>
              <a:rPr lang="en-US" altLang="zh-CN" sz="600" b="0" i="0" baseline="0" noProof="0" smtClean="0">
                <a:solidFill>
                  <a:srgbClr val="FFFFFF"/>
                </a:solidFill>
                <a:latin typeface="Arial"/>
                <a:ea typeface="黑体" pitchFamily="2" charset="-122"/>
                <a:cs typeface="+mn-cs"/>
              </a:rPr>
              <a:t>/</a:t>
            </a:r>
            <a:r>
              <a:rPr lang="zh-CN" altLang="en-US" sz="600" b="0" i="0" baseline="0" noProof="0" smtClean="0">
                <a:solidFill>
                  <a:srgbClr val="FFFFFF"/>
                </a:solidFill>
                <a:latin typeface="Arial"/>
                <a:ea typeface="黑体" pitchFamily="2" charset="-122"/>
                <a:cs typeface="+mn-cs"/>
              </a:rPr>
              <a:t>或其附属公司。版权所有。</a:t>
            </a:r>
            <a:endParaRPr lang="zh-CN" altLang="en-US" sz="600" baseline="0" noProof="0">
              <a:solidFill>
                <a:srgbClr val="FFFFFF"/>
              </a:solidFill>
              <a:latin typeface="+mj-lt"/>
              <a:ea typeface="黑体" pitchFamily="2" charset="-122"/>
            </a:endParaRPr>
          </a:p>
        </p:txBody>
      </p:sp>
      <p:sp>
        <p:nvSpPr>
          <p:cNvPr id="37"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lnSpc>
                <a:spcPct val="100000"/>
              </a:lnSpc>
              <a:buNone/>
            </a:pPr>
            <a:fld id="{DFCF27A5-1A5B-48D3-A060-2758FFBB1ADD}" type="slidenum">
              <a:rPr lang="en-US" sz="600" b="0" i="0" baseline="0">
                <a:solidFill>
                  <a:srgbClr val="FFFFFF"/>
                </a:solidFill>
                <a:latin typeface="Arial"/>
                <a:ea typeface="黑体" pitchFamily="2" charset="-122"/>
                <a:cs typeface="+mn-cs"/>
              </a:rPr>
              <a:pPr algn="r" defTabSz="814365">
                <a:lnSpc>
                  <a:spcPct val="100000"/>
                </a:lnSpc>
                <a:buNone/>
              </a:pPr>
              <a:t>‹#›</a:t>
            </a:fld>
            <a:endParaRPr lang="en-US" sz="600" baseline="0" dirty="0">
              <a:solidFill>
                <a:schemeClr val="bg1"/>
              </a:solidFill>
              <a:latin typeface="+mj-lt"/>
              <a:ea typeface="黑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33"/>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32"/>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34"/>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31"/>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30"/>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2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userDrawn="1"/>
        </p:nvSpPr>
        <p:spPr bwMode="black">
          <a:xfrm>
            <a:off x="6312989" y="3708603"/>
            <a:ext cx="116616" cy="441827"/>
          </a:xfrm>
          <a:prstGeom prst="rect">
            <a:avLst/>
          </a:prstGeom>
          <a:solidFill>
            <a:schemeClr val="bg1"/>
          </a:solidFill>
          <a:ln w="9525">
            <a:noFill/>
            <a:miter lim="800000"/>
            <a:headEnd/>
            <a:tailEnd/>
          </a:ln>
        </p:spPr>
        <p:txBody>
          <a:bodyPr/>
          <a:lstStyle/>
          <a:p>
            <a:endParaRPr lang="en-US" baseline="0">
              <a:solidFill>
                <a:srgbClr val="0096D6"/>
              </a:solidFill>
              <a:latin typeface="+mj-lt"/>
              <a:ea typeface="黑体" pitchFamily="2" charset="-122"/>
            </a:endParaRPr>
          </a:p>
        </p:txBody>
      </p:sp>
      <p:sp>
        <p:nvSpPr>
          <p:cNvPr id="21" name="Freeform 20"/>
          <p:cNvSpPr>
            <a:spLocks/>
          </p:cNvSpPr>
          <p:nvPr/>
        </p:nvSpPr>
        <p:spPr bwMode="black">
          <a:xfrm>
            <a:off x="6992342" y="3697605"/>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22" name="Freeform 21"/>
          <p:cNvSpPr>
            <a:spLocks/>
          </p:cNvSpPr>
          <p:nvPr/>
        </p:nvSpPr>
        <p:spPr bwMode="black">
          <a:xfrm>
            <a:off x="5824831" y="3697605"/>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23" name="Freeform 22"/>
          <p:cNvSpPr>
            <a:spLocks noEditPoints="1"/>
          </p:cNvSpPr>
          <p:nvPr/>
        </p:nvSpPr>
        <p:spPr bwMode="black">
          <a:xfrm>
            <a:off x="7452023" y="3697605"/>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24" name="Freeform 23"/>
          <p:cNvSpPr>
            <a:spLocks/>
          </p:cNvSpPr>
          <p:nvPr/>
        </p:nvSpPr>
        <p:spPr bwMode="black">
          <a:xfrm>
            <a:off x="6580117" y="3697605"/>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25" name="Freeform 24"/>
          <p:cNvSpPr>
            <a:spLocks/>
          </p:cNvSpPr>
          <p:nvPr/>
        </p:nvSpPr>
        <p:spPr bwMode="black">
          <a:xfrm>
            <a:off x="5592955"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26" name="Freeform 25"/>
          <p:cNvSpPr>
            <a:spLocks/>
          </p:cNvSpPr>
          <p:nvPr/>
        </p:nvSpPr>
        <p:spPr bwMode="black">
          <a:xfrm>
            <a:off x="5900764" y="2930180"/>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27" name="Freeform 26"/>
          <p:cNvSpPr>
            <a:spLocks/>
          </p:cNvSpPr>
          <p:nvPr/>
        </p:nvSpPr>
        <p:spPr bwMode="black">
          <a:xfrm>
            <a:off x="6203154" y="2720822"/>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28" name="Freeform 27"/>
          <p:cNvSpPr>
            <a:spLocks/>
          </p:cNvSpPr>
          <p:nvPr/>
        </p:nvSpPr>
        <p:spPr bwMode="black">
          <a:xfrm>
            <a:off x="6510963" y="293018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29" name="Freeform 28"/>
          <p:cNvSpPr>
            <a:spLocks/>
          </p:cNvSpPr>
          <p:nvPr/>
        </p:nvSpPr>
        <p:spPr bwMode="black">
          <a:xfrm>
            <a:off x="6811994" y="3082440"/>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30" name="Freeform 29"/>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31" name="Freeform 30"/>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32" name="Freeform 31"/>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33" name="Freeform 32"/>
          <p:cNvSpPr>
            <a:spLocks/>
          </p:cNvSpPr>
          <p:nvPr/>
        </p:nvSpPr>
        <p:spPr bwMode="black">
          <a:xfrm>
            <a:off x="8037814" y="3082440"/>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34" name="TextBox 33"/>
          <p:cNvSpPr txBox="1"/>
          <p:nvPr userDrawn="1"/>
        </p:nvSpPr>
        <p:spPr>
          <a:xfrm>
            <a:off x="644691" y="3060488"/>
            <a:ext cx="1569660" cy="646331"/>
          </a:xfrm>
          <a:prstGeom prst="rect">
            <a:avLst/>
          </a:prstGeom>
          <a:noFill/>
        </p:spPr>
        <p:txBody>
          <a:bodyPr wrap="none" rtlCol="0">
            <a:spAutoFit/>
          </a:bodyPr>
          <a:lstStyle/>
          <a:p>
            <a:pPr algn="l" defTabSz="914400">
              <a:buNone/>
            </a:pPr>
            <a:r>
              <a:rPr lang="en-US" sz="3600" b="0" i="0" baseline="0">
                <a:solidFill>
                  <a:srgbClr val="FFFFFF"/>
                </a:solidFill>
                <a:latin typeface="Arial"/>
                <a:ea typeface="黑体" pitchFamily="2" charset="-122"/>
                <a:cs typeface="+mn-cs"/>
              </a:rPr>
              <a:t>谢谢！</a:t>
            </a:r>
            <a:endParaRPr lang="en-US" sz="3600" baseline="0" dirty="0">
              <a:solidFill>
                <a:srgbClr val="FFFFFF"/>
              </a:solidFill>
              <a:latin typeface="+mj-lt"/>
              <a:ea typeface="黑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grpId="0"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grpId="0"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20" name="Picture 19" descr="Complex_Gradient7.jpg"/>
          <p:cNvPicPr>
            <a:picLocks noChangeAspect="1"/>
          </p:cNvPicPr>
          <p:nvPr userDrawn="1"/>
        </p:nvPicPr>
        <p:blipFill>
          <a:blip r:embed="rId2" cstate="print"/>
          <a:srcRect l="1695" r="14438"/>
          <a:stretch>
            <a:fillRect/>
          </a:stretch>
        </p:blipFill>
        <p:spPr>
          <a:xfrm>
            <a:off x="0" y="0"/>
            <a:ext cx="9144000" cy="6858000"/>
          </a:xfrm>
          <a:prstGeom prst="rect">
            <a:avLst/>
          </a:prstGeom>
        </p:spPr>
      </p:pic>
      <p:sp>
        <p:nvSpPr>
          <p:cNvPr id="4" name="Rectangle 3"/>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a:lstStyle/>
          <a:p>
            <a:endParaRPr lang="en-US" baseline="0">
              <a:solidFill>
                <a:srgbClr val="0096D6"/>
              </a:solidFill>
              <a:latin typeface="+mj-lt"/>
              <a:ea typeface="黑体" pitchFamily="2" charset="-122"/>
            </a:endParaRPr>
          </a:p>
        </p:txBody>
      </p:sp>
      <p:sp>
        <p:nvSpPr>
          <p:cNvPr id="5" name="Freeform 4"/>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6" name="Freeform 5"/>
          <p:cNvSpPr>
            <a:spLocks/>
          </p:cNvSpPr>
          <p:nvPr/>
        </p:nvSpPr>
        <p:spPr bwMode="black">
          <a:xfrm>
            <a:off x="4200221"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7" name="Freeform 6"/>
          <p:cNvSpPr>
            <a:spLocks noEditPoints="1"/>
          </p:cNvSpPr>
          <p:nvPr userDrawn="1"/>
        </p:nvSpPr>
        <p:spPr bwMode="black">
          <a:xfrm>
            <a:off x="4778491"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8" name="Freeform 7"/>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9" name="Freeform 8"/>
          <p:cNvSpPr>
            <a:spLocks/>
          </p:cNvSpPr>
          <p:nvPr/>
        </p:nvSpPr>
        <p:spPr bwMode="black">
          <a:xfrm>
            <a:off x="4117817"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10" name="Freeform 9"/>
          <p:cNvSpPr>
            <a:spLocks/>
          </p:cNvSpPr>
          <p:nvPr/>
        </p:nvSpPr>
        <p:spPr bwMode="black">
          <a:xfrm>
            <a:off x="4227206"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11" name="Freeform 10"/>
          <p:cNvSpPr>
            <a:spLocks/>
          </p:cNvSpPr>
          <p:nvPr/>
        </p:nvSpPr>
        <p:spPr bwMode="black">
          <a:xfrm>
            <a:off x="4334669"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12" name="Freeform 11"/>
          <p:cNvSpPr>
            <a:spLocks/>
          </p:cNvSpPr>
          <p:nvPr/>
        </p:nvSpPr>
        <p:spPr bwMode="black">
          <a:xfrm>
            <a:off x="4444058"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14" name="Freeform 13"/>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15" name="Freeform 14"/>
          <p:cNvSpPr>
            <a:spLocks/>
          </p:cNvSpPr>
          <p:nvPr/>
        </p:nvSpPr>
        <p:spPr bwMode="black">
          <a:xfrm>
            <a:off x="4660428"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16" name="Freeform 15"/>
          <p:cNvSpPr>
            <a:spLocks/>
          </p:cNvSpPr>
          <p:nvPr/>
        </p:nvSpPr>
        <p:spPr bwMode="black">
          <a:xfrm>
            <a:off x="4769818"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17" name="Freeform 16"/>
          <p:cNvSpPr>
            <a:spLocks/>
          </p:cNvSpPr>
          <p:nvPr/>
        </p:nvSpPr>
        <p:spPr bwMode="black">
          <a:xfrm>
            <a:off x="4877279"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18" name="Freeform 17"/>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00"/>
                                        <p:tgtEl>
                                          <p:spTgt spid="20"/>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00"/>
                                        <p:tgtEl>
                                          <p:spTgt spid="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700"/>
                                        <p:tgtEl>
                                          <p:spTgt spid="1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700"/>
                                        <p:tgtEl>
                                          <p:spTgt spid="1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700"/>
                                        <p:tgtEl>
                                          <p:spTgt spid="16"/>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00"/>
                                        <p:tgtEl>
                                          <p:spTgt spid="18"/>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700"/>
                                        <p:tgtEl>
                                          <p:spTgt spid="1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700"/>
                                        <p:tgtEl>
                                          <p:spTgt spid="12"/>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00"/>
                                        <p:tgtEl>
                                          <p:spTgt spid="15"/>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00"/>
                                        <p:tgtEl>
                                          <p:spTgt spid="17"/>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14"/>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16"/>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18"/>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1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12"/>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15"/>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17"/>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700"/>
                                        <p:tgtEl>
                                          <p:spTgt spid="6"/>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700"/>
                                        <p:tgtEl>
                                          <p:spTgt spid="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700"/>
                                        <p:tgtEl>
                                          <p:spTgt spid="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700"/>
                                        <p:tgtEl>
                                          <p:spTgt spid="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18" name="Picture 17" descr="Complex_Gradient7.jpg"/>
          <p:cNvPicPr>
            <a:picLocks noChangeAspect="1"/>
          </p:cNvPicPr>
          <p:nvPr userDrawn="1"/>
        </p:nvPicPr>
        <p:blipFill>
          <a:blip r:embed="rId2" cstate="print"/>
          <a:srcRect l="1695" r="14438"/>
          <a:stretch>
            <a:fillRect/>
          </a:stretch>
        </p:blipFill>
        <p:spPr>
          <a:xfrm>
            <a:off x="0" y="0"/>
            <a:ext cx="9144000" cy="6858000"/>
          </a:xfrm>
          <a:prstGeom prst="rect">
            <a:avLst/>
          </a:prstGeom>
        </p:spPr>
      </p:pic>
      <p:sp>
        <p:nvSpPr>
          <p:cNvPr id="34" name="TextBox 33"/>
          <p:cNvSpPr txBox="1"/>
          <p:nvPr userDrawn="1"/>
        </p:nvSpPr>
        <p:spPr>
          <a:xfrm>
            <a:off x="644691" y="3060488"/>
            <a:ext cx="1569660" cy="646331"/>
          </a:xfrm>
          <a:prstGeom prst="rect">
            <a:avLst/>
          </a:prstGeom>
          <a:noFill/>
        </p:spPr>
        <p:txBody>
          <a:bodyPr wrap="none" rtlCol="0">
            <a:spAutoFit/>
          </a:bodyPr>
          <a:lstStyle/>
          <a:p>
            <a:pPr algn="l" defTabSz="914400">
              <a:buNone/>
            </a:pPr>
            <a:r>
              <a:rPr lang="en-US" sz="3600" b="0" i="0" baseline="0">
                <a:solidFill>
                  <a:srgbClr val="FFFFFF"/>
                </a:solidFill>
                <a:latin typeface="Arial"/>
                <a:ea typeface="黑体" pitchFamily="2" charset="-122"/>
                <a:cs typeface="+mn-cs"/>
              </a:rPr>
              <a:t>谢谢！</a:t>
            </a:r>
            <a:endParaRPr lang="en-US" sz="3600" baseline="0" dirty="0">
              <a:solidFill>
                <a:srgbClr val="FFFFFF"/>
              </a:solidFill>
              <a:latin typeface="+mj-lt"/>
              <a:ea typeface="黑体" pitchFamily="2" charset="-122"/>
            </a:endParaRPr>
          </a:p>
        </p:txBody>
      </p:sp>
      <p:sp>
        <p:nvSpPr>
          <p:cNvPr id="19" name="Rectangle 18"/>
          <p:cNvSpPr>
            <a:spLocks noChangeArrowheads="1"/>
          </p:cNvSpPr>
          <p:nvPr/>
        </p:nvSpPr>
        <p:spPr bwMode="black">
          <a:xfrm>
            <a:off x="6312989" y="3708603"/>
            <a:ext cx="116616" cy="441827"/>
          </a:xfrm>
          <a:prstGeom prst="rect">
            <a:avLst/>
          </a:prstGeom>
          <a:solidFill>
            <a:schemeClr val="bg1"/>
          </a:solidFill>
          <a:ln w="9525">
            <a:noFill/>
            <a:miter lim="800000"/>
            <a:headEnd/>
            <a:tailEnd/>
          </a:ln>
        </p:spPr>
        <p:txBody>
          <a:bodyPr/>
          <a:lstStyle/>
          <a:p>
            <a:endParaRPr lang="en-US" baseline="0">
              <a:solidFill>
                <a:srgbClr val="0096D6"/>
              </a:solidFill>
              <a:latin typeface="+mj-lt"/>
              <a:ea typeface="黑体" pitchFamily="2" charset="-122"/>
            </a:endParaRPr>
          </a:p>
        </p:txBody>
      </p:sp>
      <p:sp>
        <p:nvSpPr>
          <p:cNvPr id="35" name="Freeform 34"/>
          <p:cNvSpPr>
            <a:spLocks/>
          </p:cNvSpPr>
          <p:nvPr/>
        </p:nvSpPr>
        <p:spPr bwMode="black">
          <a:xfrm>
            <a:off x="6992342" y="3697605"/>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36" name="Freeform 35"/>
          <p:cNvSpPr>
            <a:spLocks/>
          </p:cNvSpPr>
          <p:nvPr userDrawn="1"/>
        </p:nvSpPr>
        <p:spPr bwMode="black">
          <a:xfrm>
            <a:off x="5824831" y="3697605"/>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37" name="Freeform 36"/>
          <p:cNvSpPr>
            <a:spLocks noEditPoints="1"/>
          </p:cNvSpPr>
          <p:nvPr/>
        </p:nvSpPr>
        <p:spPr bwMode="black">
          <a:xfrm>
            <a:off x="7452023" y="3697605"/>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38" name="Freeform 37"/>
          <p:cNvSpPr>
            <a:spLocks/>
          </p:cNvSpPr>
          <p:nvPr/>
        </p:nvSpPr>
        <p:spPr bwMode="black">
          <a:xfrm>
            <a:off x="6580117" y="3697605"/>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39" name="Freeform 38"/>
          <p:cNvSpPr>
            <a:spLocks/>
          </p:cNvSpPr>
          <p:nvPr/>
        </p:nvSpPr>
        <p:spPr bwMode="black">
          <a:xfrm>
            <a:off x="5592955"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40" name="Freeform 39"/>
          <p:cNvSpPr>
            <a:spLocks/>
          </p:cNvSpPr>
          <p:nvPr/>
        </p:nvSpPr>
        <p:spPr bwMode="black">
          <a:xfrm>
            <a:off x="5900764" y="2930180"/>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41" name="Freeform 40"/>
          <p:cNvSpPr>
            <a:spLocks/>
          </p:cNvSpPr>
          <p:nvPr/>
        </p:nvSpPr>
        <p:spPr bwMode="black">
          <a:xfrm>
            <a:off x="6203154" y="2720822"/>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42" name="Freeform 41"/>
          <p:cNvSpPr>
            <a:spLocks/>
          </p:cNvSpPr>
          <p:nvPr/>
        </p:nvSpPr>
        <p:spPr bwMode="black">
          <a:xfrm>
            <a:off x="6510963" y="293018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43" name="Freeform 42"/>
          <p:cNvSpPr>
            <a:spLocks/>
          </p:cNvSpPr>
          <p:nvPr/>
        </p:nvSpPr>
        <p:spPr bwMode="black">
          <a:xfrm>
            <a:off x="6811994" y="3082440"/>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44" name="Freeform 43"/>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45" name="Freeform 44"/>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46" name="Freeform 45"/>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
        <p:nvSpPr>
          <p:cNvPr id="47" name="Freeform 46"/>
          <p:cNvSpPr>
            <a:spLocks/>
          </p:cNvSpPr>
          <p:nvPr/>
        </p:nvSpPr>
        <p:spPr bwMode="black">
          <a:xfrm>
            <a:off x="8037814" y="3082440"/>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baseline="0">
              <a:solidFill>
                <a:srgbClr val="0096D6"/>
              </a:solidFill>
              <a:latin typeface="+mj-lt"/>
              <a:ea typeface="黑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00"/>
                                        <p:tgtEl>
                                          <p:spTgt spid="18"/>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700"/>
                                        <p:tgtEl>
                                          <p:spTgt spid="39"/>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700"/>
                                        <p:tgtEl>
                                          <p:spTgt spid="40"/>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700"/>
                                        <p:tgtEl>
                                          <p:spTgt spid="41"/>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700"/>
                                        <p:tgtEl>
                                          <p:spTgt spid="42"/>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700"/>
                                        <p:tgtEl>
                                          <p:spTgt spid="43"/>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700"/>
                                        <p:tgtEl>
                                          <p:spTgt spid="44"/>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700"/>
                                        <p:tgtEl>
                                          <p:spTgt spid="45"/>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700"/>
                                        <p:tgtEl>
                                          <p:spTgt spid="46"/>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700"/>
                                        <p:tgtEl>
                                          <p:spTgt spid="47"/>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39"/>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41"/>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43"/>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45"/>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47"/>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40"/>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42"/>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44"/>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46"/>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700"/>
                                        <p:tgtEl>
                                          <p:spTgt spid="36"/>
                                        </p:tgtEl>
                                      </p:cBhvr>
                                    </p:animEffect>
                                  </p:childTnLst>
                                </p:cTn>
                              </p:par>
                              <p:par>
                                <p:cTn id="62" presetID="10" presetClass="entr" presetSubtype="0" fill="hold" nodeType="withEffect">
                                  <p:stCondLst>
                                    <p:cond delay="10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700"/>
                                        <p:tgtEl>
                                          <p:spTgt spid="19"/>
                                        </p:tgtEl>
                                      </p:cBhvr>
                                    </p:animEffect>
                                  </p:childTnLst>
                                </p:cTn>
                              </p:par>
                              <p:par>
                                <p:cTn id="65" presetID="10" presetClass="entr" presetSubtype="0" fill="hold" nodeType="withEffect">
                                  <p:stCondLst>
                                    <p:cond delay="20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700"/>
                                        <p:tgtEl>
                                          <p:spTgt spid="38"/>
                                        </p:tgtEl>
                                      </p:cBhvr>
                                    </p:animEffect>
                                  </p:childTnLst>
                                </p:cTn>
                              </p:par>
                              <p:par>
                                <p:cTn id="68" presetID="10" presetClass="entr" presetSubtype="0" fill="hold" nodeType="withEffect">
                                  <p:stCondLst>
                                    <p:cond delay="3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700"/>
                                        <p:tgtEl>
                                          <p:spTgt spid="35"/>
                                        </p:tgtEl>
                                      </p:cBhvr>
                                    </p:animEffect>
                                  </p:childTnLst>
                                </p:cTn>
                              </p:par>
                              <p:par>
                                <p:cTn id="71" presetID="10" presetClass="entr" presetSubtype="0" fill="hold" nodeType="withEffect">
                                  <p:stCondLst>
                                    <p:cond delay="40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_Title Slide-animated Gradient">
    <p:spTree>
      <p:nvGrpSpPr>
        <p:cNvPr id="1" name=""/>
        <p:cNvGrpSpPr/>
        <p:nvPr/>
      </p:nvGrpSpPr>
      <p:grpSpPr>
        <a:xfrm>
          <a:off x="0" y="0"/>
          <a:ext cx="0" cy="0"/>
          <a:chOff x="0" y="0"/>
          <a:chExt cx="0" cy="0"/>
        </a:xfrm>
      </p:grpSpPr>
      <p:sp>
        <p:nvSpPr>
          <p:cNvPr id="59" name="Rounded Rectangle 58"/>
          <p:cNvSpPr/>
          <p:nvPr/>
        </p:nvSpPr>
        <p:spPr>
          <a:xfrm>
            <a:off x="1823500" y="-3570592"/>
            <a:ext cx="1729740" cy="14014174"/>
          </a:xfrm>
          <a:prstGeom prst="roundRect">
            <a:avLst>
              <a:gd name="adj" fmla="val 50000"/>
            </a:avLst>
          </a:prstGeom>
          <a:solidFill>
            <a:schemeClr val="tx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baseline="0" dirty="0">
              <a:solidFill>
                <a:srgbClr val="FFFFFF"/>
              </a:solidFill>
              <a:ea typeface="黑体" pitchFamily="2" charset="-122"/>
            </a:endParaRPr>
          </a:p>
        </p:txBody>
      </p:sp>
      <p:sp>
        <p:nvSpPr>
          <p:cNvPr id="64" name="Rounded Rectangle 63"/>
          <p:cNvSpPr/>
          <p:nvPr/>
        </p:nvSpPr>
        <p:spPr>
          <a:xfrm>
            <a:off x="0" y="-637720"/>
            <a:ext cx="1729740" cy="8148430"/>
          </a:xfrm>
          <a:prstGeom prst="roundRect">
            <a:avLst>
              <a:gd name="adj" fmla="val 50000"/>
            </a:avLst>
          </a:prstGeom>
          <a:solidFill>
            <a:schemeClr val="tx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baseline="0" dirty="0">
              <a:solidFill>
                <a:srgbClr val="FFFFFF"/>
              </a:solidFill>
              <a:ea typeface="黑体" pitchFamily="2" charset="-122"/>
            </a:endParaRPr>
          </a:p>
        </p:txBody>
      </p:sp>
      <p:sp>
        <p:nvSpPr>
          <p:cNvPr id="65" name="Rounded Rectangle 64"/>
          <p:cNvSpPr/>
          <p:nvPr/>
        </p:nvSpPr>
        <p:spPr>
          <a:xfrm rot="10800000">
            <a:off x="1013791" y="4248605"/>
            <a:ext cx="1729740" cy="8148430"/>
          </a:xfrm>
          <a:prstGeom prst="roundRect">
            <a:avLst>
              <a:gd name="adj" fmla="val 50000"/>
            </a:avLst>
          </a:prstGeom>
          <a:solidFill>
            <a:schemeClr val="tx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baseline="0" dirty="0">
              <a:solidFill>
                <a:srgbClr val="FFFFFF"/>
              </a:solidFill>
              <a:ea typeface="黑体" pitchFamily="2" charset="-122"/>
            </a:endParaRPr>
          </a:p>
        </p:txBody>
      </p:sp>
      <p:sp>
        <p:nvSpPr>
          <p:cNvPr id="66" name="Rounded Rectangle 65"/>
          <p:cNvSpPr/>
          <p:nvPr/>
        </p:nvSpPr>
        <p:spPr>
          <a:xfrm>
            <a:off x="6585483" y="-2913279"/>
            <a:ext cx="1729740" cy="8148430"/>
          </a:xfrm>
          <a:prstGeom prst="roundRect">
            <a:avLst>
              <a:gd name="adj" fmla="val 50000"/>
            </a:avLst>
          </a:prstGeom>
          <a:solidFill>
            <a:schemeClr val="tx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baseline="0" dirty="0">
              <a:solidFill>
                <a:srgbClr val="FFFFFF"/>
              </a:solidFill>
              <a:ea typeface="黑体" pitchFamily="2" charset="-122"/>
            </a:endParaRPr>
          </a:p>
        </p:txBody>
      </p:sp>
      <p:sp>
        <p:nvSpPr>
          <p:cNvPr id="67" name="Rounded Rectangle 66"/>
          <p:cNvSpPr/>
          <p:nvPr/>
        </p:nvSpPr>
        <p:spPr>
          <a:xfrm>
            <a:off x="8105451" y="5699195"/>
            <a:ext cx="1729740" cy="8148430"/>
          </a:xfrm>
          <a:prstGeom prst="roundRect">
            <a:avLst>
              <a:gd name="adj" fmla="val 50000"/>
            </a:avLst>
          </a:prstGeom>
          <a:solidFill>
            <a:schemeClr val="tx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baseline="0" dirty="0">
              <a:solidFill>
                <a:srgbClr val="FFFFFF"/>
              </a:solidFill>
              <a:ea typeface="黑体" pitchFamily="2" charset="-122"/>
            </a:endParaRPr>
          </a:p>
        </p:txBody>
      </p:sp>
      <p:sp>
        <p:nvSpPr>
          <p:cNvPr id="68" name="Rounded Rectangle 67"/>
          <p:cNvSpPr/>
          <p:nvPr/>
        </p:nvSpPr>
        <p:spPr>
          <a:xfrm rot="10800000">
            <a:off x="3036073" y="1516172"/>
            <a:ext cx="1729740" cy="8148430"/>
          </a:xfrm>
          <a:prstGeom prst="roundRect">
            <a:avLst>
              <a:gd name="adj" fmla="val 50000"/>
            </a:avLst>
          </a:prstGeom>
          <a:solidFill>
            <a:schemeClr val="tx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baseline="0" dirty="0">
              <a:solidFill>
                <a:srgbClr val="FFFFFF"/>
              </a:solidFill>
              <a:ea typeface="黑体" pitchFamily="2" charset="-122"/>
            </a:endParaRPr>
          </a:p>
        </p:txBody>
      </p:sp>
      <p:sp>
        <p:nvSpPr>
          <p:cNvPr id="69" name="Rectangle 5"/>
          <p:cNvSpPr>
            <a:spLocks noChangeArrowheads="1"/>
          </p:cNvSpPr>
          <p:nvPr/>
        </p:nvSpPr>
        <p:spPr bwMode="ltGray">
          <a:xfrm>
            <a:off x="8102032" y="6584513"/>
            <a:ext cx="473620" cy="175253"/>
          </a:xfrm>
          <a:prstGeom prst="rect">
            <a:avLst/>
          </a:prstGeom>
          <a:noFill/>
          <a:ln w="9525">
            <a:noFill/>
            <a:miter lim="800000"/>
            <a:headEnd/>
            <a:tailEnd/>
          </a:ln>
          <a:effectLst/>
        </p:spPr>
        <p:txBody>
          <a:bodyPr wrap="none" lIns="82120" tIns="41059" rIns="82120" bIns="41059" anchor="b">
            <a:spAutoFit/>
          </a:bodyPr>
          <a:lstStyle/>
          <a:p>
            <a:pPr algn="r" defTabSz="814365">
              <a:buNone/>
            </a:pPr>
            <a:r>
              <a:rPr lang="en-US" sz="600" b="0" i="0" baseline="0">
                <a:solidFill>
                  <a:srgbClr val="FFFFFF"/>
                </a:solidFill>
                <a:latin typeface="Arial"/>
                <a:ea typeface="黑体" pitchFamily="2" charset="-122"/>
                <a:cs typeface="+mn-cs"/>
              </a:rPr>
              <a:t>思科机密</a:t>
            </a:r>
          </a:p>
        </p:txBody>
      </p:sp>
      <p:sp>
        <p:nvSpPr>
          <p:cNvPr id="70" name="Rectangle 4"/>
          <p:cNvSpPr>
            <a:spLocks noChangeArrowheads="1"/>
          </p:cNvSpPr>
          <p:nvPr/>
        </p:nvSpPr>
        <p:spPr bwMode="ltGray">
          <a:xfrm>
            <a:off x="251373" y="6586246"/>
            <a:ext cx="3420515" cy="180305"/>
          </a:xfrm>
          <a:prstGeom prst="rect">
            <a:avLst/>
          </a:prstGeom>
          <a:noFill/>
          <a:ln w="9525">
            <a:noFill/>
            <a:miter lim="800000"/>
            <a:headEnd/>
            <a:tailEnd/>
          </a:ln>
          <a:effectLst/>
        </p:spPr>
        <p:txBody>
          <a:bodyPr wrap="square" lIns="82120" tIns="41059" rIns="82120" bIns="41059" anchor="b" anchorCtr="0">
            <a:spAutoFit/>
          </a:bodyPr>
          <a:lstStyle/>
          <a:p>
            <a:pPr algn="l" defTabSz="814365">
              <a:buNone/>
            </a:pPr>
            <a:r>
              <a:rPr lang="en-US" altLang="zh-CN" sz="600" b="0" i="0" baseline="0" noProof="0" smtClean="0">
                <a:solidFill>
                  <a:srgbClr val="FFFFFF"/>
                </a:solidFill>
                <a:latin typeface="Arial"/>
                <a:ea typeface="黑体" pitchFamily="2" charset="-122"/>
                <a:cs typeface="+mn-cs"/>
              </a:rPr>
              <a:t>C97-706599-00 © 2012 </a:t>
            </a:r>
            <a:r>
              <a:rPr lang="zh-CN" altLang="en-US" sz="600" b="0" i="0" baseline="0" noProof="0" smtClean="0">
                <a:solidFill>
                  <a:srgbClr val="FFFFFF"/>
                </a:solidFill>
                <a:latin typeface="Arial"/>
                <a:ea typeface="黑体" pitchFamily="2" charset="-122"/>
                <a:cs typeface="+mn-cs"/>
              </a:rPr>
              <a:t>思科和</a:t>
            </a:r>
            <a:r>
              <a:rPr lang="en-US" altLang="zh-CN" sz="600" b="0" i="0" baseline="0" noProof="0" smtClean="0">
                <a:solidFill>
                  <a:srgbClr val="FFFFFF"/>
                </a:solidFill>
                <a:latin typeface="Arial"/>
                <a:ea typeface="黑体" pitchFamily="2" charset="-122"/>
                <a:cs typeface="+mn-cs"/>
              </a:rPr>
              <a:t>/</a:t>
            </a:r>
            <a:r>
              <a:rPr lang="zh-CN" altLang="en-US" sz="600" b="0" i="0" baseline="0" noProof="0" smtClean="0">
                <a:solidFill>
                  <a:srgbClr val="FFFFFF"/>
                </a:solidFill>
                <a:latin typeface="Arial"/>
                <a:ea typeface="黑体" pitchFamily="2" charset="-122"/>
                <a:cs typeface="+mn-cs"/>
              </a:rPr>
              <a:t>或其附属公司。版权所有。</a:t>
            </a:r>
            <a:endParaRPr lang="zh-CN" altLang="en-US" sz="600" baseline="0" noProof="0">
              <a:solidFill>
                <a:srgbClr val="FFFFFF"/>
              </a:solidFill>
              <a:ea typeface="黑体" pitchFamily="2" charset="-122"/>
            </a:endParaRPr>
          </a:p>
        </p:txBody>
      </p:sp>
      <p:sp>
        <p:nvSpPr>
          <p:cNvPr id="71" name="Rectangle 7"/>
          <p:cNvSpPr>
            <a:spLocks noChangeArrowheads="1"/>
          </p:cNvSpPr>
          <p:nvPr/>
        </p:nvSpPr>
        <p:spPr bwMode="ltGray">
          <a:xfrm>
            <a:off x="8635376" y="6580408"/>
            <a:ext cx="265035" cy="180305"/>
          </a:xfrm>
          <a:prstGeom prst="rect">
            <a:avLst/>
          </a:prstGeom>
          <a:noFill/>
          <a:ln w="9525" algn="ctr">
            <a:noFill/>
            <a:miter lim="800000"/>
            <a:headEnd/>
            <a:tailEnd/>
          </a:ln>
          <a:effectLst/>
        </p:spPr>
        <p:txBody>
          <a:bodyPr wrap="none" lIns="82120" tIns="41059" rIns="82120" bIns="41059" anchor="b">
            <a:spAutoFit/>
          </a:bodyPr>
          <a:lstStyle/>
          <a:p>
            <a:pPr algn="r" defTabSz="814365">
              <a:buNone/>
            </a:pPr>
            <a:fld id="{DFCF27A5-1A5B-48D3-A060-2758FFBB1ADD}" type="slidenum">
              <a:rPr lang="en-US" sz="600" b="0" i="0" baseline="0">
                <a:solidFill>
                  <a:srgbClr val="FFFFFF"/>
                </a:solidFill>
                <a:latin typeface="Arial"/>
                <a:ea typeface="黑体" pitchFamily="2" charset="-122"/>
                <a:cs typeface="+mn-cs"/>
              </a:rPr>
              <a:pPr algn="r" defTabSz="814365">
                <a:buNone/>
              </a:pPr>
              <a:t>‹#›</a:t>
            </a:fld>
            <a:endParaRPr lang="en-US" sz="600" baseline="0" dirty="0">
              <a:solidFill>
                <a:srgbClr val="FFFFFF"/>
              </a:solidFill>
              <a:ea typeface="黑体" pitchFamily="2" charset="-122"/>
            </a:endParaRPr>
          </a:p>
        </p:txBody>
      </p:sp>
      <p:sp>
        <p:nvSpPr>
          <p:cNvPr id="2" name="Title 1"/>
          <p:cNvSpPr>
            <a:spLocks noGrp="1"/>
          </p:cNvSpPr>
          <p:nvPr>
            <p:ph type="ctrTitle" hasCustomPrompt="1"/>
          </p:nvPr>
        </p:nvSpPr>
        <p:spPr>
          <a:xfrm>
            <a:off x="221394" y="1236689"/>
            <a:ext cx="8112125" cy="2918779"/>
          </a:xfrm>
        </p:spPr>
        <p:txBody>
          <a:bodyPr/>
          <a:lstStyle>
            <a:lvl1pPr>
              <a:lnSpc>
                <a:spcPct val="90000"/>
              </a:lnSpc>
              <a:defRPr lang="en-US" sz="5400" b="0" kern="1200" spc="0" baseline="0" dirty="0">
                <a:solidFill>
                  <a:schemeClr val="bg1"/>
                </a:solidFill>
                <a:latin typeface="+mj-lt"/>
                <a:ea typeface="黑体" pitchFamily="2" charset="-122"/>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baseline="0" dirty="0">
                <a:solidFill>
                  <a:schemeClr val="bg1"/>
                </a:solidFill>
                <a:latin typeface="+mj-lt"/>
                <a:ea typeface="黑体" pitchFamily="2" charset="-122"/>
                <a:cs typeface="+mn-cs"/>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2"/>
            <a:ext cx="8097838" cy="384175"/>
          </a:xfrm>
        </p:spPr>
        <p:txBody>
          <a:bodyPr/>
          <a:lstStyle>
            <a:lvl1pPr marL="0" indent="0">
              <a:buFontTx/>
              <a:buNone/>
              <a:defRPr lang="en-US" sz="1800" b="0" kern="1200" baseline="0" dirty="0">
                <a:solidFill>
                  <a:schemeClr val="bg1"/>
                </a:solidFill>
                <a:latin typeface="+mj-lt"/>
                <a:ea typeface="黑体" pitchFamily="2" charset="-122"/>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9" y="5232771"/>
            <a:ext cx="8112125" cy="384175"/>
          </a:xfrm>
        </p:spPr>
        <p:txBody>
          <a:bodyPr/>
          <a:lstStyle>
            <a:lvl1pPr marL="0" indent="0">
              <a:buFontTx/>
              <a:buNone/>
              <a:defRPr lang="en-US" sz="1400" b="0" kern="1200" baseline="0" dirty="0">
                <a:solidFill>
                  <a:schemeClr val="bg1"/>
                </a:solidFill>
                <a:latin typeface="+mj-lt"/>
                <a:ea typeface="黑体" pitchFamily="2" charset="-122"/>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grpSp>
        <p:nvGrpSpPr>
          <p:cNvPr id="4" name="Group 38"/>
          <p:cNvGrpSpPr/>
          <p:nvPr/>
        </p:nvGrpSpPr>
        <p:grpSpPr>
          <a:xfrm>
            <a:off x="341314" y="311151"/>
            <a:ext cx="829170" cy="438358"/>
            <a:chOff x="609600" y="528537"/>
            <a:chExt cx="1444734" cy="763789"/>
          </a:xfrm>
          <a:solidFill>
            <a:schemeClr val="bg1"/>
          </a:solidFill>
        </p:grpSpPr>
        <p:sp>
          <p:nvSpPr>
            <p:cNvPr id="73" name="Rectangle 72"/>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baseline="0" dirty="0">
                <a:solidFill>
                  <a:srgbClr val="0096D6"/>
                </a:solidFill>
                <a:ea typeface="黑体" pitchFamily="2" charset="-122"/>
              </a:endParaRPr>
            </a:p>
          </p:txBody>
        </p:sp>
        <p:sp>
          <p:nvSpPr>
            <p:cNvPr id="74" name="Freeform 7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baseline="0" dirty="0">
                <a:solidFill>
                  <a:srgbClr val="0096D6"/>
                </a:solidFill>
                <a:ea typeface="黑体" pitchFamily="2" charset="-122"/>
              </a:endParaRPr>
            </a:p>
          </p:txBody>
        </p:sp>
        <p:sp>
          <p:nvSpPr>
            <p:cNvPr id="75" name="Freeform 7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baseline="0" dirty="0">
                <a:solidFill>
                  <a:srgbClr val="0096D6"/>
                </a:solidFill>
                <a:ea typeface="黑体" pitchFamily="2" charset="-122"/>
              </a:endParaRPr>
            </a:p>
          </p:txBody>
        </p:sp>
        <p:sp>
          <p:nvSpPr>
            <p:cNvPr id="76" name="Freeform 7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baseline="0" dirty="0">
                <a:solidFill>
                  <a:srgbClr val="0096D6"/>
                </a:solidFill>
                <a:ea typeface="黑体" pitchFamily="2" charset="-122"/>
              </a:endParaRPr>
            </a:p>
          </p:txBody>
        </p:sp>
        <p:sp>
          <p:nvSpPr>
            <p:cNvPr id="77" name="Freeform 7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baseline="0" dirty="0">
                <a:solidFill>
                  <a:srgbClr val="0096D6"/>
                </a:solidFill>
                <a:ea typeface="黑体" pitchFamily="2" charset="-122"/>
              </a:endParaRPr>
            </a:p>
          </p:txBody>
        </p:sp>
        <p:sp>
          <p:nvSpPr>
            <p:cNvPr id="92" name="Freeform 9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baseline="0" dirty="0">
                <a:solidFill>
                  <a:srgbClr val="0096D6"/>
                </a:solidFill>
                <a:ea typeface="黑体" pitchFamily="2" charset="-122"/>
              </a:endParaRPr>
            </a:p>
          </p:txBody>
        </p:sp>
        <p:sp>
          <p:nvSpPr>
            <p:cNvPr id="93" name="Freeform 9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baseline="0" dirty="0">
                <a:solidFill>
                  <a:srgbClr val="0096D6"/>
                </a:solidFill>
                <a:ea typeface="黑体" pitchFamily="2" charset="-122"/>
              </a:endParaRPr>
            </a:p>
          </p:txBody>
        </p:sp>
        <p:sp>
          <p:nvSpPr>
            <p:cNvPr id="94" name="Freeform 9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baseline="0" dirty="0">
                <a:solidFill>
                  <a:srgbClr val="0096D6"/>
                </a:solidFill>
                <a:ea typeface="黑体" pitchFamily="2" charset="-122"/>
              </a:endParaRPr>
            </a:p>
          </p:txBody>
        </p:sp>
        <p:sp>
          <p:nvSpPr>
            <p:cNvPr id="95" name="Freeform 9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baseline="0" dirty="0">
                <a:solidFill>
                  <a:srgbClr val="0096D6"/>
                </a:solidFill>
                <a:ea typeface="黑体" pitchFamily="2" charset="-122"/>
              </a:endParaRPr>
            </a:p>
          </p:txBody>
        </p:sp>
        <p:sp>
          <p:nvSpPr>
            <p:cNvPr id="96" name="Freeform 9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baseline="0" dirty="0">
                <a:solidFill>
                  <a:srgbClr val="0096D6"/>
                </a:solidFill>
                <a:ea typeface="黑体" pitchFamily="2" charset="-122"/>
              </a:endParaRPr>
            </a:p>
          </p:txBody>
        </p:sp>
        <p:sp>
          <p:nvSpPr>
            <p:cNvPr id="97" name="Freeform 9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baseline="0" dirty="0">
                <a:solidFill>
                  <a:srgbClr val="0096D6"/>
                </a:solidFill>
                <a:ea typeface="黑体" pitchFamily="2" charset="-122"/>
              </a:endParaRPr>
            </a:p>
          </p:txBody>
        </p:sp>
        <p:sp>
          <p:nvSpPr>
            <p:cNvPr id="98" name="Freeform 9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baseline="0" dirty="0">
                <a:solidFill>
                  <a:srgbClr val="0096D6"/>
                </a:solidFill>
                <a:ea typeface="黑体" pitchFamily="2" charset="-122"/>
              </a:endParaRPr>
            </a:p>
          </p:txBody>
        </p:sp>
        <p:sp>
          <p:nvSpPr>
            <p:cNvPr id="99" name="Freeform 9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baseline="0" dirty="0">
                <a:solidFill>
                  <a:srgbClr val="0096D6"/>
                </a:solidFill>
                <a:ea typeface="黑体" pitchFamily="2" charset="-122"/>
              </a:endParaRPr>
            </a:p>
          </p:txBody>
        </p:sp>
        <p:sp>
          <p:nvSpPr>
            <p:cNvPr id="100" name="Freeform 9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baseline="0" dirty="0">
                <a:solidFill>
                  <a:srgbClr val="0096D6"/>
                </a:solidFill>
                <a:ea typeface="黑体" pitchFamily="2" charset="-122"/>
              </a:endParaRPr>
            </a:p>
          </p:txBody>
        </p:sp>
      </p:grpSp>
    </p:spTree>
    <p:extLst>
      <p:ext uri="{BB962C8B-B14F-4D97-AF65-F5344CB8AC3E}">
        <p14:creationId xmlns="" xmlns:p14="http://schemas.microsoft.com/office/powerpoint/2010/main" val="11122253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67"/>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66"/>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68"/>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65"/>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64"/>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5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4" grpId="0" animBg="1"/>
      <p:bldP spid="65" grpId="0" animBg="1"/>
      <p:bldP spid="66" grpId="0" animBg="1"/>
      <p:bldP spid="67" grpId="0" animBg="1"/>
      <p:bldP spid="68"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baseline="0">
                <a:ea typeface="黑体" pitchFamily="2" charset="-122"/>
              </a:defRPr>
            </a:lvl1pPr>
          </a:lstStyle>
          <a:p>
            <a:r>
              <a:rPr lang="en-US" dirty="0" smtClean="0"/>
              <a:t>Slide Title Goes Here</a:t>
            </a:r>
            <a:endParaRPr lang="en-US" dirty="0"/>
          </a:p>
        </p:txBody>
      </p:sp>
    </p:spTree>
    <p:extLst>
      <p:ext uri="{BB962C8B-B14F-4D97-AF65-F5344CB8AC3E}">
        <p14:creationId xmlns="" xmlns:p14="http://schemas.microsoft.com/office/powerpoint/2010/main" val="14021265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ea typeface="黑体" pitchFamily="2" charset="-122"/>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aseline="0">
                <a:solidFill>
                  <a:srgbClr val="546568"/>
                </a:solidFill>
                <a:ea typeface="黑体" pitchFamily="2" charset="-122"/>
              </a:defRPr>
            </a:lvl1pPr>
            <a:lvl2pPr>
              <a:defRPr baseline="0">
                <a:ea typeface="黑体" pitchFamily="2" charset="-122"/>
              </a:defRPr>
            </a:lvl2pPr>
            <a:lvl3pPr>
              <a:defRPr baseline="0">
                <a:ea typeface="黑体" pitchFamily="2" charset="-122"/>
              </a:defRPr>
            </a:lvl3pPr>
            <a:lvl4pPr>
              <a:defRPr baseline="0">
                <a:ea typeface="黑体" pitchFamily="2" charset="-122"/>
              </a:defRPr>
            </a:lvl4pPr>
            <a:lvl5pPr>
              <a:defRPr baseline="0">
                <a:ea typeface="黑体" pitchFamily="2" charset="-122"/>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7317302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Closing Slide">
    <p:spTree>
      <p:nvGrpSpPr>
        <p:cNvPr id="1" name=""/>
        <p:cNvGrpSpPr/>
        <p:nvPr/>
      </p:nvGrpSpPr>
      <p:grpSpPr>
        <a:xfrm>
          <a:off x="0" y="0"/>
          <a:ext cx="0" cy="0"/>
          <a:chOff x="0" y="0"/>
          <a:chExt cx="0" cy="0"/>
        </a:xfrm>
      </p:grpSpPr>
      <p:grpSp>
        <p:nvGrpSpPr>
          <p:cNvPr id="2" name="Group 16"/>
          <p:cNvGrpSpPr/>
          <p:nvPr userDrawn="1"/>
        </p:nvGrpSpPr>
        <p:grpSpPr>
          <a:xfrm>
            <a:off x="-1" y="3930756"/>
            <a:ext cx="9144001" cy="2927245"/>
            <a:chOff x="-1" y="1654630"/>
            <a:chExt cx="9144001" cy="2927245"/>
          </a:xfrm>
        </p:grpSpPr>
        <p:pic>
          <p:nvPicPr>
            <p:cNvPr id="18" name="no icons" descr="C:\Users\Michaela.DUARTE\Desktop\one.jpg"/>
            <p:cNvPicPr>
              <a:picLocks noChangeAspect="1" noChangeArrowheads="1"/>
            </p:cNvPicPr>
            <p:nvPr userDrawn="1"/>
          </p:nvPicPr>
          <p:blipFill rotWithShape="1">
            <a:blip r:embed="rId2" cstate="print">
              <a:extLst>
                <a:ext uri="{28A0092B-C50C-407E-A947-70E740481C1C}">
                  <a14:useLocalDpi xmlns="" xmlns:a14="http://schemas.microsoft.com/office/drawing/2010/main" val="0"/>
                </a:ext>
              </a:extLst>
            </a:blip>
            <a:srcRect b="43936"/>
            <a:stretch/>
          </p:blipFill>
          <p:spPr bwMode="auto">
            <a:xfrm>
              <a:off x="-1" y="2225744"/>
              <a:ext cx="9144001" cy="2356131"/>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Rectangle 18"/>
            <p:cNvSpPr/>
            <p:nvPr userDrawn="1"/>
          </p:nvSpPr>
          <p:spPr>
            <a:xfrm>
              <a:off x="-1" y="1654630"/>
              <a:ext cx="9144001" cy="2927245"/>
            </a:xfrm>
            <a:prstGeom prst="rect">
              <a:avLst/>
            </a:prstGeom>
            <a:solidFill>
              <a:srgbClr val="000000">
                <a:alpha val="87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smtClean="0">
                <a:solidFill>
                  <a:srgbClr val="FFFFFF"/>
                </a:solidFill>
                <a:ea typeface="黑体" pitchFamily="2" charset="-122"/>
              </a:endParaRPr>
            </a:p>
          </p:txBody>
        </p:sp>
      </p:grpSp>
      <p:sp>
        <p:nvSpPr>
          <p:cNvPr id="46" name="Rectangle 45"/>
          <p:cNvSpPr>
            <a:spLocks noChangeArrowheads="1"/>
          </p:cNvSpPr>
          <p:nvPr userDrawn="1"/>
        </p:nvSpPr>
        <p:spPr bwMode="black">
          <a:xfrm>
            <a:off x="6312989" y="3708607"/>
            <a:ext cx="116616" cy="441827"/>
          </a:xfrm>
          <a:prstGeom prst="rect">
            <a:avLst/>
          </a:prstGeom>
          <a:solidFill>
            <a:schemeClr val="bg1"/>
          </a:solidFill>
          <a:ln w="9525">
            <a:noFill/>
            <a:miter lim="800000"/>
            <a:headEnd/>
            <a:tailEnd/>
          </a:ln>
        </p:spPr>
        <p:txBody>
          <a:bodyPr lIns="91435" tIns="45718" rIns="91435" bIns="45718"/>
          <a:lstStyle/>
          <a:p>
            <a:endParaRPr lang="en-US" baseline="0" dirty="0">
              <a:solidFill>
                <a:srgbClr val="0096D6"/>
              </a:solidFill>
              <a:ea typeface="黑体" pitchFamily="2" charset="-122"/>
            </a:endParaRPr>
          </a:p>
        </p:txBody>
      </p:sp>
      <p:sp>
        <p:nvSpPr>
          <p:cNvPr id="47" name="Freeform 46"/>
          <p:cNvSpPr>
            <a:spLocks/>
          </p:cNvSpPr>
          <p:nvPr userDrawn="1"/>
        </p:nvSpPr>
        <p:spPr bwMode="black">
          <a:xfrm>
            <a:off x="6992342" y="369760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5" tIns="45718" rIns="91435" bIns="45718"/>
          <a:lstStyle/>
          <a:p>
            <a:endParaRPr lang="en-US" baseline="0" dirty="0">
              <a:solidFill>
                <a:srgbClr val="0096D6"/>
              </a:solidFill>
              <a:ea typeface="黑体" pitchFamily="2" charset="-122"/>
            </a:endParaRPr>
          </a:p>
        </p:txBody>
      </p:sp>
      <p:sp>
        <p:nvSpPr>
          <p:cNvPr id="48" name="Freeform 47"/>
          <p:cNvSpPr>
            <a:spLocks/>
          </p:cNvSpPr>
          <p:nvPr userDrawn="1"/>
        </p:nvSpPr>
        <p:spPr bwMode="black">
          <a:xfrm>
            <a:off x="5824831" y="369760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5" tIns="45718" rIns="91435" bIns="45718"/>
          <a:lstStyle/>
          <a:p>
            <a:endParaRPr lang="en-US" baseline="0" dirty="0">
              <a:solidFill>
                <a:srgbClr val="0096D6"/>
              </a:solidFill>
              <a:ea typeface="黑体" pitchFamily="2" charset="-122"/>
            </a:endParaRPr>
          </a:p>
        </p:txBody>
      </p:sp>
      <p:sp>
        <p:nvSpPr>
          <p:cNvPr id="49" name="Freeform 48"/>
          <p:cNvSpPr>
            <a:spLocks noEditPoints="1"/>
          </p:cNvSpPr>
          <p:nvPr userDrawn="1"/>
        </p:nvSpPr>
        <p:spPr bwMode="black">
          <a:xfrm>
            <a:off x="7452023" y="369760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5" tIns="45718" rIns="91435" bIns="45718"/>
          <a:lstStyle/>
          <a:p>
            <a:endParaRPr lang="en-US" baseline="0" dirty="0">
              <a:solidFill>
                <a:srgbClr val="0096D6"/>
              </a:solidFill>
              <a:ea typeface="黑体" pitchFamily="2" charset="-122"/>
            </a:endParaRPr>
          </a:p>
        </p:txBody>
      </p:sp>
      <p:sp>
        <p:nvSpPr>
          <p:cNvPr id="50" name="Freeform 49"/>
          <p:cNvSpPr>
            <a:spLocks/>
          </p:cNvSpPr>
          <p:nvPr userDrawn="1"/>
        </p:nvSpPr>
        <p:spPr bwMode="black">
          <a:xfrm>
            <a:off x="6580117" y="369760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5" tIns="45718" rIns="91435" bIns="45718"/>
          <a:lstStyle/>
          <a:p>
            <a:endParaRPr lang="en-US" baseline="0" dirty="0">
              <a:solidFill>
                <a:srgbClr val="0096D6"/>
              </a:solidFill>
              <a:ea typeface="黑体" pitchFamily="2" charset="-122"/>
            </a:endParaRPr>
          </a:p>
        </p:txBody>
      </p:sp>
      <p:sp>
        <p:nvSpPr>
          <p:cNvPr id="51" name="Freeform 50"/>
          <p:cNvSpPr>
            <a:spLocks/>
          </p:cNvSpPr>
          <p:nvPr userDrawn="1"/>
        </p:nvSpPr>
        <p:spPr bwMode="black">
          <a:xfrm>
            <a:off x="5592957"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5" tIns="45718" rIns="91435" bIns="45718"/>
          <a:lstStyle/>
          <a:p>
            <a:endParaRPr lang="en-US" baseline="0" dirty="0">
              <a:solidFill>
                <a:srgbClr val="0096D6"/>
              </a:solidFill>
              <a:ea typeface="黑体" pitchFamily="2" charset="-122"/>
            </a:endParaRPr>
          </a:p>
        </p:txBody>
      </p:sp>
      <p:sp>
        <p:nvSpPr>
          <p:cNvPr id="52" name="Freeform 51"/>
          <p:cNvSpPr>
            <a:spLocks/>
          </p:cNvSpPr>
          <p:nvPr userDrawn="1"/>
        </p:nvSpPr>
        <p:spPr bwMode="black">
          <a:xfrm>
            <a:off x="5900766" y="2930185"/>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5" tIns="45718" rIns="91435" bIns="45718"/>
          <a:lstStyle/>
          <a:p>
            <a:endParaRPr lang="en-US" baseline="0" dirty="0">
              <a:solidFill>
                <a:srgbClr val="0096D6"/>
              </a:solidFill>
              <a:ea typeface="黑体" pitchFamily="2" charset="-122"/>
            </a:endParaRPr>
          </a:p>
        </p:txBody>
      </p:sp>
      <p:sp>
        <p:nvSpPr>
          <p:cNvPr id="53" name="Freeform 52"/>
          <p:cNvSpPr>
            <a:spLocks/>
          </p:cNvSpPr>
          <p:nvPr userDrawn="1"/>
        </p:nvSpPr>
        <p:spPr bwMode="black">
          <a:xfrm>
            <a:off x="6203157" y="2720827"/>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5" tIns="45718" rIns="91435" bIns="45718"/>
          <a:lstStyle/>
          <a:p>
            <a:endParaRPr lang="en-US" baseline="0" dirty="0">
              <a:solidFill>
                <a:srgbClr val="0096D6"/>
              </a:solidFill>
              <a:ea typeface="黑体" pitchFamily="2" charset="-122"/>
            </a:endParaRPr>
          </a:p>
        </p:txBody>
      </p:sp>
      <p:sp>
        <p:nvSpPr>
          <p:cNvPr id="54" name="Freeform 53"/>
          <p:cNvSpPr>
            <a:spLocks/>
          </p:cNvSpPr>
          <p:nvPr userDrawn="1"/>
        </p:nvSpPr>
        <p:spPr bwMode="black">
          <a:xfrm>
            <a:off x="6510966" y="293018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5" tIns="45718" rIns="91435" bIns="45718"/>
          <a:lstStyle/>
          <a:p>
            <a:endParaRPr lang="en-US" baseline="0" dirty="0">
              <a:solidFill>
                <a:srgbClr val="0096D6"/>
              </a:solidFill>
              <a:ea typeface="黑体" pitchFamily="2" charset="-122"/>
            </a:endParaRPr>
          </a:p>
        </p:txBody>
      </p:sp>
      <p:sp>
        <p:nvSpPr>
          <p:cNvPr id="55" name="Freeform 54"/>
          <p:cNvSpPr>
            <a:spLocks/>
          </p:cNvSpPr>
          <p:nvPr userDrawn="1"/>
        </p:nvSpPr>
        <p:spPr bwMode="black">
          <a:xfrm>
            <a:off x="6811994" y="3082445"/>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5" tIns="45718" rIns="91435" bIns="45718"/>
          <a:lstStyle/>
          <a:p>
            <a:endParaRPr lang="en-US" baseline="0" dirty="0">
              <a:solidFill>
                <a:srgbClr val="0096D6"/>
              </a:solidFill>
              <a:ea typeface="黑体" pitchFamily="2" charset="-122"/>
            </a:endParaRPr>
          </a:p>
        </p:txBody>
      </p:sp>
      <p:sp>
        <p:nvSpPr>
          <p:cNvPr id="56" name="Freeform 55"/>
          <p:cNvSpPr>
            <a:spLocks/>
          </p:cNvSpPr>
          <p:nvPr userDrawn="1"/>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5" tIns="45718" rIns="91435" bIns="45718"/>
          <a:lstStyle/>
          <a:p>
            <a:endParaRPr lang="en-US" baseline="0" dirty="0">
              <a:solidFill>
                <a:srgbClr val="0096D6"/>
              </a:solidFill>
              <a:ea typeface="黑体" pitchFamily="2" charset="-122"/>
            </a:endParaRPr>
          </a:p>
        </p:txBody>
      </p:sp>
      <p:sp>
        <p:nvSpPr>
          <p:cNvPr id="57" name="Freeform 56"/>
          <p:cNvSpPr>
            <a:spLocks/>
          </p:cNvSpPr>
          <p:nvPr userDrawn="1"/>
        </p:nvSpPr>
        <p:spPr bwMode="black">
          <a:xfrm>
            <a:off x="7427618" y="2720824"/>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5" tIns="45718" rIns="91435" bIns="45718"/>
          <a:lstStyle/>
          <a:p>
            <a:endParaRPr lang="en-US" baseline="0" dirty="0">
              <a:solidFill>
                <a:srgbClr val="0096D6"/>
              </a:solidFill>
              <a:ea typeface="黑体" pitchFamily="2" charset="-122"/>
            </a:endParaRPr>
          </a:p>
        </p:txBody>
      </p:sp>
      <p:sp>
        <p:nvSpPr>
          <p:cNvPr id="58" name="Freeform 57"/>
          <p:cNvSpPr>
            <a:spLocks/>
          </p:cNvSpPr>
          <p:nvPr userDrawn="1"/>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5" tIns="45718" rIns="91435" bIns="45718"/>
          <a:lstStyle/>
          <a:p>
            <a:endParaRPr lang="en-US" baseline="0" dirty="0">
              <a:solidFill>
                <a:srgbClr val="0096D6"/>
              </a:solidFill>
              <a:ea typeface="黑体" pitchFamily="2" charset="-122"/>
            </a:endParaRPr>
          </a:p>
        </p:txBody>
      </p:sp>
      <p:sp>
        <p:nvSpPr>
          <p:cNvPr id="59" name="Freeform 58"/>
          <p:cNvSpPr>
            <a:spLocks/>
          </p:cNvSpPr>
          <p:nvPr userDrawn="1"/>
        </p:nvSpPr>
        <p:spPr bwMode="black">
          <a:xfrm>
            <a:off x="8037815" y="3082445"/>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5" tIns="45718" rIns="91435" bIns="45718"/>
          <a:lstStyle/>
          <a:p>
            <a:endParaRPr lang="en-US" baseline="0" dirty="0">
              <a:solidFill>
                <a:srgbClr val="0096D6"/>
              </a:solidFill>
              <a:ea typeface="黑体" pitchFamily="2" charset="-122"/>
            </a:endParaRPr>
          </a:p>
        </p:txBody>
      </p:sp>
      <p:sp>
        <p:nvSpPr>
          <p:cNvPr id="60" name="TextBox 59"/>
          <p:cNvSpPr txBox="1"/>
          <p:nvPr userDrawn="1"/>
        </p:nvSpPr>
        <p:spPr>
          <a:xfrm>
            <a:off x="644692" y="3060493"/>
            <a:ext cx="1569650" cy="646327"/>
          </a:xfrm>
          <a:prstGeom prst="rect">
            <a:avLst/>
          </a:prstGeom>
          <a:noFill/>
        </p:spPr>
        <p:txBody>
          <a:bodyPr wrap="none" lIns="91435" tIns="45718" rIns="91435" bIns="45718" rtlCol="0">
            <a:spAutoFit/>
          </a:bodyPr>
          <a:lstStyle/>
          <a:p>
            <a:pPr algn="l" defTabSz="914400">
              <a:buNone/>
            </a:pPr>
            <a:r>
              <a:rPr lang="en-US" sz="3600" b="0" i="0" baseline="0">
                <a:solidFill>
                  <a:srgbClr val="FFFFFF"/>
                </a:solidFill>
                <a:latin typeface="Arial"/>
                <a:ea typeface="黑体" pitchFamily="2" charset="-122"/>
                <a:cs typeface="+mn-cs"/>
              </a:rPr>
              <a:t>谢谢！</a:t>
            </a:r>
            <a:endParaRPr lang="en-US" sz="3600" baseline="0" dirty="0">
              <a:solidFill>
                <a:srgbClr val="FFFFFF"/>
              </a:solidFill>
              <a:ea typeface="黑体" pitchFamily="2" charset="-122"/>
            </a:endParaRPr>
          </a:p>
        </p:txBody>
      </p:sp>
    </p:spTree>
    <p:extLst>
      <p:ext uri="{BB962C8B-B14F-4D97-AF65-F5344CB8AC3E}">
        <p14:creationId xmlns="" xmlns:p14="http://schemas.microsoft.com/office/powerpoint/2010/main" val="18513930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childTnLst>
                                </p:cTn>
                              </p:par>
                            </p:childTnLst>
                          </p:cTn>
                        </p:par>
                        <p:par>
                          <p:cTn id="8" fill="hold">
                            <p:stCondLst>
                              <p:cond delay="1500"/>
                            </p:stCondLst>
                            <p:childTnLst>
                              <p:par>
                                <p:cTn id="9" presetID="10" presetClass="entr" presetSubtype="0" fill="hold" grpId="1"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700"/>
                                        <p:tgtEl>
                                          <p:spTgt spid="51"/>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700"/>
                                        <p:tgtEl>
                                          <p:spTgt spid="52"/>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700"/>
                                        <p:tgtEl>
                                          <p:spTgt spid="53"/>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700"/>
                                        <p:tgtEl>
                                          <p:spTgt spid="54"/>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700"/>
                                        <p:tgtEl>
                                          <p:spTgt spid="55"/>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700"/>
                                        <p:tgtEl>
                                          <p:spTgt spid="56"/>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700"/>
                                        <p:tgtEl>
                                          <p:spTgt spid="57"/>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700"/>
                                        <p:tgtEl>
                                          <p:spTgt spid="58"/>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700"/>
                                        <p:tgtEl>
                                          <p:spTgt spid="59"/>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51"/>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53"/>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5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5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59"/>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52"/>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54"/>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5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58"/>
                                        </p:tgtEl>
                                        <p:attrNameLst>
                                          <p:attrName>ppt_x</p:attrName>
                                          <p:attrName>ppt_y</p:attrName>
                                        </p:attrNameLst>
                                      </p:cBhvr>
                                      <p:rCtr x="0" y="-54"/>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700"/>
                                        <p:tgtEl>
                                          <p:spTgt spid="48"/>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700"/>
                                        <p:tgtEl>
                                          <p:spTgt spid="46"/>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700"/>
                                        <p:tgtEl>
                                          <p:spTgt spid="50"/>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47"/>
                                        </p:tgtEl>
                                        <p:attrNameLst>
                                          <p:attrName>style.visibility</p:attrName>
                                        </p:attrNameLst>
                                      </p:cBhvr>
                                      <p:to>
                                        <p:strVal val="visible"/>
                                      </p:to>
                                    </p:set>
                                    <p:animEffect transition="in" filter="fade">
                                      <p:cBhvr>
                                        <p:cTn id="66" dur="700"/>
                                        <p:tgtEl>
                                          <p:spTgt spid="47"/>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49"/>
                                        </p:tgtEl>
                                        <p:attrNameLst>
                                          <p:attrName>style.visibility</p:attrName>
                                        </p:attrNameLst>
                                      </p:cBhvr>
                                      <p:to>
                                        <p:strVal val="visible"/>
                                      </p:to>
                                    </p:set>
                                    <p:animEffect transition="in" filter="fade">
                                      <p:cBhvr>
                                        <p:cTn id="69" dur="7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itle Slide solid gradient_static">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7" name="Rounded Rectangle 36"/>
          <p:cNvSpPr/>
          <p:nvPr userDrawn="1"/>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38" name="Rounded Rectangle 37"/>
          <p:cNvSpPr/>
          <p:nvPr userDrawn="1"/>
        </p:nvSpPr>
        <p:spPr>
          <a:xfrm>
            <a:off x="0" y="1236689"/>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39" name="Rounded Rectangle 38"/>
          <p:cNvSpPr/>
          <p:nvPr userDrawn="1"/>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baseline="0">
              <a:solidFill>
                <a:schemeClr val="lt1"/>
              </a:solidFill>
              <a:latin typeface="+mj-lt"/>
              <a:ea typeface="黑体" pitchFamily="2" charset="-122"/>
              <a:cs typeface="+mn-cs"/>
            </a:endParaRPr>
          </a:p>
        </p:txBody>
      </p:sp>
      <p:sp>
        <p:nvSpPr>
          <p:cNvPr id="40" name="Rounded Rectangle 39"/>
          <p:cNvSpPr/>
          <p:nvPr userDrawn="1"/>
        </p:nvSpPr>
        <p:spPr>
          <a:xfrm>
            <a:off x="6585483"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41" name="Rounded Rectangle 40"/>
          <p:cNvSpPr/>
          <p:nvPr userDrawn="1"/>
        </p:nvSpPr>
        <p:spPr>
          <a:xfrm>
            <a:off x="8105451" y="278378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42" name="Rounded Rectangle 41"/>
          <p:cNvSpPr/>
          <p:nvPr userDrawn="1"/>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2" name="Title 1"/>
          <p:cNvSpPr>
            <a:spLocks noGrp="1"/>
          </p:cNvSpPr>
          <p:nvPr>
            <p:ph type="ctrTitle" hasCustomPrompt="1"/>
          </p:nvPr>
        </p:nvSpPr>
        <p:spPr>
          <a:xfrm>
            <a:off x="221393" y="1236689"/>
            <a:ext cx="8112125" cy="2918779"/>
          </a:xfrm>
        </p:spPr>
        <p:txBody>
          <a:bodyPr/>
          <a:lstStyle>
            <a:lvl1pPr>
              <a:lnSpc>
                <a:spcPct val="90000"/>
              </a:lnSpc>
              <a:defRPr sz="6000" b="0" spc="-200" baseline="0">
                <a:solidFill>
                  <a:schemeClr val="bg1"/>
                </a:solidFill>
                <a:latin typeface="+mj-lt"/>
                <a:ea typeface="黑体" pitchFamily="2" charset="-122"/>
              </a:defRPr>
            </a:lvl1pPr>
          </a:lstStyle>
          <a:p>
            <a:r>
              <a:rPr lang="en-US" dirty="0" smtClean="0"/>
              <a:t>Presentation Title Goes Here</a:t>
            </a:r>
            <a:endParaRPr lang="en-US" dirty="0"/>
          </a:p>
        </p:txBody>
      </p:sp>
      <p:grpSp>
        <p:nvGrpSpPr>
          <p:cNvPr id="4" name="Group 38"/>
          <p:cNvGrpSpPr/>
          <p:nvPr/>
        </p:nvGrpSpPr>
        <p:grpSpPr>
          <a:xfrm>
            <a:off x="341314" y="311151"/>
            <a:ext cx="829170" cy="438358"/>
            <a:chOff x="609600" y="528537"/>
            <a:chExt cx="1444734" cy="763789"/>
          </a:xfrm>
          <a:solidFill>
            <a:schemeClr val="bg1"/>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baseline="0">
                <a:latin typeface="+mj-lt"/>
                <a:ea typeface="黑体" pitchFamily="2" charset="-122"/>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baseline="0">
                <a:latin typeface="+mj-lt"/>
                <a:ea typeface="黑体" pitchFamily="2" charset="-122"/>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baseline="0">
                <a:latin typeface="+mj-lt"/>
                <a:ea typeface="黑体" pitchFamily="2" charset="-122"/>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baseline="0">
                <a:latin typeface="+mj-lt"/>
                <a:ea typeface="黑体" pitchFamily="2" charset="-122"/>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baseline="0">
                <a:latin typeface="+mj-lt"/>
                <a:ea typeface="黑体" pitchFamily="2" charset="-122"/>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baseline="0">
                <a:latin typeface="+mj-lt"/>
                <a:ea typeface="黑体" pitchFamily="2" charset="-122"/>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baseline="0">
                <a:latin typeface="+mj-lt"/>
                <a:ea typeface="黑体" pitchFamily="2" charset="-122"/>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baseline="0">
                <a:latin typeface="+mj-lt"/>
                <a:ea typeface="黑体" pitchFamily="2" charset="-122"/>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baseline="0">
                <a:latin typeface="+mj-lt"/>
                <a:ea typeface="黑体" pitchFamily="2" charset="-122"/>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baseline="0">
                <a:latin typeface="+mj-lt"/>
                <a:ea typeface="黑体" pitchFamily="2" charset="-122"/>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baseline="0">
                <a:latin typeface="+mj-lt"/>
                <a:ea typeface="黑体" pitchFamily="2" charset="-122"/>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baseline="0">
                <a:latin typeface="+mj-lt"/>
                <a:ea typeface="黑体" pitchFamily="2" charset="-122"/>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baseline="0">
                <a:latin typeface="+mj-lt"/>
                <a:ea typeface="黑体" pitchFamily="2" charset="-122"/>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baseline="0">
                <a:latin typeface="+mj-lt"/>
                <a:ea typeface="黑体" pitchFamily="2" charset="-122"/>
              </a:endParaRPr>
            </a:p>
          </p:txBody>
        </p:sp>
      </p:grpSp>
      <p:sp>
        <p:nvSpPr>
          <p:cNvPr id="3" name="Subtitle 2"/>
          <p:cNvSpPr>
            <a:spLocks noGrp="1"/>
          </p:cNvSpPr>
          <p:nvPr>
            <p:ph type="subTitle" idx="1" hasCustomPrompt="1"/>
          </p:nvPr>
        </p:nvSpPr>
        <p:spPr>
          <a:xfrm>
            <a:off x="236383" y="4464068"/>
            <a:ext cx="8112126" cy="384175"/>
          </a:xfrm>
        </p:spPr>
        <p:txBody>
          <a:bodyPr>
            <a:normAutofit/>
          </a:bodyPr>
          <a:lstStyle>
            <a:lvl1pPr marL="0" indent="0" algn="l">
              <a:buNone/>
              <a:defRPr sz="2000" baseline="0">
                <a:solidFill>
                  <a:schemeClr val="bg1"/>
                </a:solidFill>
                <a:latin typeface="+mj-lt"/>
                <a:ea typeface="黑体" pitchFamily="2"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58" name="Rectangle 5"/>
          <p:cNvSpPr>
            <a:spLocks noChangeArrowheads="1"/>
          </p:cNvSpPr>
          <p:nvPr/>
        </p:nvSpPr>
        <p:spPr bwMode="ltGray">
          <a:xfrm>
            <a:off x="8102022" y="6584512"/>
            <a:ext cx="473629" cy="175257"/>
          </a:xfrm>
          <a:prstGeom prst="rect">
            <a:avLst/>
          </a:prstGeom>
          <a:noFill/>
          <a:ln w="9525">
            <a:noFill/>
            <a:miter lim="800000"/>
            <a:headEnd/>
            <a:tailEnd/>
          </a:ln>
          <a:effectLst/>
        </p:spPr>
        <p:txBody>
          <a:bodyPr wrap="none" lIns="82124" tIns="41061" rIns="82124" bIns="41061" anchor="b">
            <a:spAutoFit/>
          </a:bodyPr>
          <a:lstStyle/>
          <a:p>
            <a:pPr algn="r" defTabSz="814365">
              <a:lnSpc>
                <a:spcPct val="100000"/>
              </a:lnSpc>
              <a:buNone/>
            </a:pPr>
            <a:r>
              <a:rPr lang="en-US" sz="600" b="0" i="0" baseline="0">
                <a:solidFill>
                  <a:srgbClr val="FFFFFF"/>
                </a:solidFill>
                <a:latin typeface="Arial"/>
                <a:ea typeface="黑体" pitchFamily="2" charset="-122"/>
                <a:cs typeface="+mn-cs"/>
              </a:rPr>
              <a:t>思科机密</a:t>
            </a:r>
          </a:p>
        </p:txBody>
      </p:sp>
      <p:sp>
        <p:nvSpPr>
          <p:cNvPr id="36"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65">
              <a:lnSpc>
                <a:spcPct val="100000"/>
              </a:lnSpc>
              <a:buNone/>
            </a:pPr>
            <a:r>
              <a:rPr lang="en-US" altLang="zh-CN" sz="600" b="0" i="0" baseline="0" noProof="0" smtClean="0">
                <a:solidFill>
                  <a:srgbClr val="FFFFFF"/>
                </a:solidFill>
                <a:latin typeface="Arial"/>
                <a:ea typeface="黑体" pitchFamily="2" charset="-122"/>
                <a:cs typeface="+mn-cs"/>
              </a:rPr>
              <a:t>© 2011 </a:t>
            </a:r>
            <a:r>
              <a:rPr lang="zh-CN" altLang="en-US" sz="600" b="0" i="0" baseline="0" noProof="0" smtClean="0">
                <a:solidFill>
                  <a:srgbClr val="FFFFFF"/>
                </a:solidFill>
                <a:latin typeface="Arial"/>
                <a:ea typeface="黑体" pitchFamily="2" charset="-122"/>
                <a:cs typeface="+mn-cs"/>
              </a:rPr>
              <a:t>思科和</a:t>
            </a:r>
            <a:r>
              <a:rPr lang="en-US" altLang="zh-CN" sz="600" b="0" i="0" baseline="0" noProof="0" smtClean="0">
                <a:solidFill>
                  <a:srgbClr val="FFFFFF"/>
                </a:solidFill>
                <a:latin typeface="Arial"/>
                <a:ea typeface="黑体" pitchFamily="2" charset="-122"/>
                <a:cs typeface="+mn-cs"/>
              </a:rPr>
              <a:t>/</a:t>
            </a:r>
            <a:r>
              <a:rPr lang="zh-CN" altLang="en-US" sz="600" b="0" i="0" baseline="0" noProof="0" smtClean="0">
                <a:solidFill>
                  <a:srgbClr val="FFFFFF"/>
                </a:solidFill>
                <a:latin typeface="Arial"/>
                <a:ea typeface="黑体" pitchFamily="2" charset="-122"/>
                <a:cs typeface="+mn-cs"/>
              </a:rPr>
              <a:t>或其附属公司。版权所有。</a:t>
            </a:r>
            <a:endParaRPr lang="zh-CN" altLang="en-US" sz="600" baseline="0" noProof="0">
              <a:solidFill>
                <a:srgbClr val="FFFFFF"/>
              </a:solidFill>
              <a:latin typeface="+mj-lt"/>
              <a:ea typeface="黑体" pitchFamily="2" charset="-122"/>
            </a:endParaRPr>
          </a:p>
        </p:txBody>
      </p:sp>
      <p:sp>
        <p:nvSpPr>
          <p:cNvPr id="29"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lnSpc>
                <a:spcPct val="100000"/>
              </a:lnSpc>
              <a:buNone/>
            </a:pPr>
            <a:fld id="{DFCF27A5-1A5B-48D3-A060-2758FFBB1ADD}" type="slidenum">
              <a:rPr lang="en-US" sz="600" b="0" i="0" baseline="0">
                <a:solidFill>
                  <a:srgbClr val="FFFFFF"/>
                </a:solidFill>
                <a:latin typeface="Arial"/>
                <a:ea typeface="黑体" pitchFamily="2" charset="-122"/>
                <a:cs typeface="+mn-cs"/>
              </a:rPr>
              <a:pPr algn="r" defTabSz="814365">
                <a:lnSpc>
                  <a:spcPct val="100000"/>
                </a:lnSpc>
                <a:buNone/>
              </a:pPr>
              <a:t>‹#›</a:t>
            </a:fld>
            <a:endParaRPr lang="en-US" sz="600" baseline="0" dirty="0">
              <a:solidFill>
                <a:schemeClr val="bg1"/>
              </a:solidFill>
              <a:latin typeface="+mj-lt"/>
              <a:ea typeface="黑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5" y="3102726"/>
            <a:ext cx="8477250" cy="3438525"/>
          </a:xfrm>
          <a:prstGeom prst="rect">
            <a:avLst/>
          </a:prstGeom>
          <a:noFill/>
        </p:spPr>
      </p:pic>
      <p:sp>
        <p:nvSpPr>
          <p:cNvPr id="26" name="Rectangle 25"/>
          <p:cNvSpPr/>
          <p:nvPr userDrawn="1"/>
        </p:nvSpPr>
        <p:spPr>
          <a:xfrm>
            <a:off x="217357" y="3020518"/>
            <a:ext cx="8694295" cy="335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baseline="0">
              <a:latin typeface="+mj-lt"/>
              <a:ea typeface="黑体" pitchFamily="2" charset="-122"/>
            </a:endParaRPr>
          </a:p>
        </p:txBody>
      </p:sp>
      <p:sp>
        <p:nvSpPr>
          <p:cNvPr id="2" name="Title 1"/>
          <p:cNvSpPr>
            <a:spLocks noGrp="1"/>
          </p:cNvSpPr>
          <p:nvPr>
            <p:ph type="ctrTitle" hasCustomPrompt="1"/>
          </p:nvPr>
        </p:nvSpPr>
        <p:spPr>
          <a:xfrm>
            <a:off x="221393" y="399143"/>
            <a:ext cx="8112125" cy="2407042"/>
          </a:xfrm>
        </p:spPr>
        <p:txBody>
          <a:bodyPr/>
          <a:lstStyle>
            <a:lvl1pPr algn="l" defTabSz="914400"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黑体" pitchFamily="2" charset="-122"/>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baseline="0">
              <a:latin typeface="+mj-lt"/>
              <a:ea typeface="黑体" pitchFamily="2" charset="-122"/>
            </a:endParaRPr>
          </a:p>
        </p:txBody>
      </p:sp>
      <p:sp>
        <p:nvSpPr>
          <p:cNvPr id="24" name="Rectangle 5"/>
          <p:cNvSpPr>
            <a:spLocks noChangeArrowheads="1"/>
          </p:cNvSpPr>
          <p:nvPr userDrawn="1"/>
        </p:nvSpPr>
        <p:spPr bwMode="ltGray">
          <a:xfrm>
            <a:off x="8102022" y="6584512"/>
            <a:ext cx="473629" cy="175257"/>
          </a:xfrm>
          <a:prstGeom prst="rect">
            <a:avLst/>
          </a:prstGeom>
          <a:noFill/>
          <a:ln w="9525">
            <a:noFill/>
            <a:miter lim="800000"/>
            <a:headEnd/>
            <a:tailEnd/>
          </a:ln>
          <a:effectLst/>
        </p:spPr>
        <p:txBody>
          <a:bodyPr wrap="none" lIns="82124" tIns="41061" rIns="82124" bIns="41061" anchor="b">
            <a:spAutoFit/>
          </a:bodyPr>
          <a:lstStyle/>
          <a:p>
            <a:pPr algn="r" defTabSz="814365">
              <a:lnSpc>
                <a:spcPct val="100000"/>
              </a:lnSpc>
              <a:buNone/>
            </a:pPr>
            <a:r>
              <a:rPr lang="en-US" sz="600" b="0" i="0" baseline="0">
                <a:solidFill>
                  <a:srgbClr val="C0C0C0"/>
                </a:solidFill>
                <a:latin typeface="Arial"/>
                <a:ea typeface="黑体" pitchFamily="2" charset="-122"/>
                <a:cs typeface="+mn-cs"/>
              </a:rPr>
              <a:t>思科机密</a:t>
            </a:r>
          </a:p>
        </p:txBody>
      </p:sp>
      <p:sp>
        <p:nvSpPr>
          <p:cNvPr id="1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65">
              <a:lnSpc>
                <a:spcPct val="100000"/>
              </a:lnSpc>
              <a:buNone/>
            </a:pPr>
            <a:r>
              <a:rPr lang="en-US" altLang="zh-CN" sz="600" b="0" i="0" baseline="0" noProof="0" smtClean="0">
                <a:solidFill>
                  <a:srgbClr val="C0C0C0"/>
                </a:solidFill>
                <a:latin typeface="Arial"/>
                <a:ea typeface="黑体" pitchFamily="2" charset="-122"/>
                <a:cs typeface="+mn-cs"/>
              </a:rPr>
              <a:t>© 2011 </a:t>
            </a:r>
            <a:r>
              <a:rPr lang="zh-CN" altLang="en-US" sz="600" b="0" i="0" baseline="0" noProof="0" smtClean="0">
                <a:solidFill>
                  <a:srgbClr val="C0C0C0"/>
                </a:solidFill>
                <a:latin typeface="Arial"/>
                <a:ea typeface="黑体" pitchFamily="2" charset="-122"/>
                <a:cs typeface="+mn-cs"/>
              </a:rPr>
              <a:t>思科和</a:t>
            </a:r>
            <a:r>
              <a:rPr lang="en-US" altLang="zh-CN" sz="600" b="0" i="0" baseline="0" noProof="0" smtClean="0">
                <a:solidFill>
                  <a:srgbClr val="C0C0C0"/>
                </a:solidFill>
                <a:latin typeface="Arial"/>
                <a:ea typeface="黑体" pitchFamily="2" charset="-122"/>
                <a:cs typeface="+mn-cs"/>
              </a:rPr>
              <a:t>/</a:t>
            </a:r>
            <a:r>
              <a:rPr lang="zh-CN" altLang="en-US" sz="600" b="0" i="0" baseline="0" noProof="0" smtClean="0">
                <a:solidFill>
                  <a:srgbClr val="C0C0C0"/>
                </a:solidFill>
                <a:latin typeface="Arial"/>
                <a:ea typeface="黑体" pitchFamily="2" charset="-122"/>
                <a:cs typeface="+mn-cs"/>
              </a:rPr>
              <a:t>或其附属公司。版权所有。</a:t>
            </a:r>
            <a:endParaRPr lang="zh-CN" altLang="en-US" sz="600" baseline="0" noProof="0">
              <a:solidFill>
                <a:srgbClr val="C0C0C0"/>
              </a:solidFill>
              <a:latin typeface="+mj-lt"/>
              <a:ea typeface="黑体" pitchFamily="2" charset="-122"/>
            </a:endParaRPr>
          </a:p>
        </p:txBody>
      </p:sp>
      <p:sp>
        <p:nvSpPr>
          <p:cNvPr id="1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lnSpc>
                <a:spcPct val="100000"/>
              </a:lnSpc>
              <a:buNone/>
            </a:pPr>
            <a:fld id="{DFCF27A5-1A5B-48D3-A060-2758FFBB1ADD}" type="slidenum">
              <a:rPr lang="en-US" sz="600" b="0" i="0" baseline="0">
                <a:solidFill>
                  <a:srgbClr val="C0C0C0"/>
                </a:solidFill>
                <a:latin typeface="Arial"/>
                <a:ea typeface="黑体" pitchFamily="2" charset="-122"/>
                <a:cs typeface="+mn-cs"/>
              </a:rPr>
              <a:pPr algn="r" defTabSz="814365">
                <a:lnSpc>
                  <a:spcPct val="100000"/>
                </a:lnSpc>
                <a:buNone/>
              </a:pPr>
              <a:t>‹#›</a:t>
            </a:fld>
            <a:endParaRPr lang="en-US" sz="600" baseline="0" dirty="0">
              <a:solidFill>
                <a:srgbClr val="C0C0C0"/>
              </a:solidFill>
              <a:latin typeface="+mj-lt"/>
              <a:ea typeface="黑体" pitchFamily="2" charset="-122"/>
            </a:endParaRPr>
          </a:p>
        </p:txBody>
      </p:sp>
      <p:pic>
        <p:nvPicPr>
          <p:cNvPr id="13" name="Picture 12" descr="bottom bar.jpg"/>
          <p:cNvPicPr>
            <a:picLocks noChangeAspect="1"/>
          </p:cNvPicPr>
          <p:nvPr userDrawn="1"/>
        </p:nvPicPr>
        <p:blipFill>
          <a:blip r:embed="rId3" cstate="print"/>
          <a:stretch>
            <a:fillRect/>
          </a:stretch>
        </p:blipFill>
        <p:spPr>
          <a:xfrm>
            <a:off x="333375" y="6378339"/>
            <a:ext cx="8477250" cy="162912"/>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26"/>
                                        </p:tgtEl>
                                        <p:attrNameLst>
                                          <p:attrName>ppt_x</p:attrName>
                                          <p:attrName>ppt_y</p:attrName>
                                        </p:attrNameLst>
                                      </p:cBhvr>
                                      <p:rCtr x="0" y="-241"/>
                                    </p:animMotion>
                                  </p:childTnLst>
                                </p:cTn>
                              </p:par>
                              <p:par>
                                <p:cTn id="7" presetID="10" presetClass="entr" presetSubtype="0" fill="hold" grpId="0" nodeType="withEffect">
                                  <p:stCondLst>
                                    <p:cond delay="11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黑体" pitchFamily="2" charset="-122"/>
                <a:cs typeface="+mj-cs"/>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baseline="0">
                <a:solidFill>
                  <a:srgbClr val="435153"/>
                </a:solidFill>
                <a:latin typeface="+mj-lt"/>
                <a:ea typeface="黑体" pitchFamily="2" charset="-122"/>
              </a:defRPr>
            </a:lvl1pPr>
            <a:lvl2pPr>
              <a:lnSpc>
                <a:spcPct val="95000"/>
              </a:lnSpc>
              <a:spcBef>
                <a:spcPts val="600"/>
              </a:spcBef>
              <a:defRPr baseline="0">
                <a:solidFill>
                  <a:srgbClr val="435153"/>
                </a:solidFill>
                <a:latin typeface="+mj-lt"/>
                <a:ea typeface="黑体" pitchFamily="2" charset="-122"/>
              </a:defRPr>
            </a:lvl2pPr>
            <a:lvl3pPr>
              <a:defRPr baseline="0">
                <a:solidFill>
                  <a:srgbClr val="435153"/>
                </a:solidFill>
                <a:latin typeface="+mj-lt"/>
                <a:ea typeface="黑体" pitchFamily="2" charset="-122"/>
              </a:defRPr>
            </a:lvl3pPr>
            <a:lvl4pPr>
              <a:defRPr baseline="0">
                <a:solidFill>
                  <a:srgbClr val="435153"/>
                </a:solidFill>
                <a:latin typeface="+mj-lt"/>
                <a:ea typeface="黑体" pitchFamily="2" charset="-122"/>
              </a:defRPr>
            </a:lvl4pPr>
            <a:lvl5pPr>
              <a:defRPr baseline="0">
                <a:solidFill>
                  <a:srgbClr val="435153"/>
                </a:solidFill>
                <a:latin typeface="+mj-lt"/>
                <a:ea typeface="黑体" pitchFamily="2" charset="-122"/>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黑体" pitchFamily="2" charset="-122"/>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239713" y="1339745"/>
            <a:ext cx="4122425" cy="4965700"/>
          </a:xfrm>
        </p:spPr>
        <p:txBody>
          <a:bodyPr>
            <a:normAutofit/>
          </a:bodyPr>
          <a:lstStyle>
            <a:lvl1pPr>
              <a:lnSpc>
                <a:spcPct val="95000"/>
              </a:lnSpc>
              <a:spcBef>
                <a:spcPts val="1480"/>
              </a:spcBef>
              <a:defRPr sz="1800" baseline="0">
                <a:solidFill>
                  <a:srgbClr val="435153"/>
                </a:solidFill>
                <a:latin typeface="+mj-lt"/>
                <a:ea typeface="黑体" pitchFamily="2" charset="-122"/>
              </a:defRPr>
            </a:lvl1pPr>
            <a:lvl2pPr>
              <a:lnSpc>
                <a:spcPct val="95000"/>
              </a:lnSpc>
              <a:spcBef>
                <a:spcPts val="600"/>
              </a:spcBef>
              <a:defRPr sz="1400" baseline="0">
                <a:solidFill>
                  <a:srgbClr val="435153"/>
                </a:solidFill>
                <a:latin typeface="+mj-lt"/>
                <a:ea typeface="黑体" pitchFamily="2" charset="-122"/>
              </a:defRPr>
            </a:lvl2pPr>
            <a:lvl3pPr>
              <a:defRPr sz="1200" baseline="0">
                <a:solidFill>
                  <a:srgbClr val="435153"/>
                </a:solidFill>
                <a:latin typeface="+mj-lt"/>
                <a:ea typeface="黑体" pitchFamily="2" charset="-122"/>
              </a:defRPr>
            </a:lvl3pPr>
            <a:lvl4pPr>
              <a:defRPr sz="1100" baseline="0">
                <a:solidFill>
                  <a:srgbClr val="435153"/>
                </a:solidFill>
                <a:latin typeface="+mj-lt"/>
                <a:ea typeface="黑体" pitchFamily="2" charset="-122"/>
              </a:defRPr>
            </a:lvl4pPr>
            <a:lvl5pPr>
              <a:defRPr sz="1100" baseline="0">
                <a:solidFill>
                  <a:srgbClr val="435153"/>
                </a:solidFill>
                <a:latin typeface="+mj-lt"/>
                <a:ea typeface="黑体" pitchFamily="2" charset="-122"/>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1" y="1339745"/>
            <a:ext cx="4122425" cy="4965700"/>
          </a:xfrm>
        </p:spPr>
        <p:txBody>
          <a:bodyPr>
            <a:normAutofit/>
          </a:bodyPr>
          <a:lstStyle>
            <a:lvl1pPr>
              <a:lnSpc>
                <a:spcPct val="95000"/>
              </a:lnSpc>
              <a:spcBef>
                <a:spcPts val="1480"/>
              </a:spcBef>
              <a:defRPr sz="1800" baseline="0">
                <a:solidFill>
                  <a:srgbClr val="435153"/>
                </a:solidFill>
                <a:latin typeface="+mj-lt"/>
                <a:ea typeface="黑体" pitchFamily="2" charset="-122"/>
              </a:defRPr>
            </a:lvl1pPr>
            <a:lvl2pPr>
              <a:lnSpc>
                <a:spcPct val="95000"/>
              </a:lnSpc>
              <a:spcBef>
                <a:spcPts val="600"/>
              </a:spcBef>
              <a:defRPr sz="1400" baseline="0">
                <a:solidFill>
                  <a:srgbClr val="435153"/>
                </a:solidFill>
                <a:latin typeface="+mj-lt"/>
                <a:ea typeface="黑体" pitchFamily="2" charset="-122"/>
              </a:defRPr>
            </a:lvl2pPr>
            <a:lvl3pPr>
              <a:defRPr sz="1200" baseline="0">
                <a:solidFill>
                  <a:srgbClr val="435153"/>
                </a:solidFill>
                <a:latin typeface="+mj-lt"/>
                <a:ea typeface="黑体" pitchFamily="2" charset="-122"/>
              </a:defRPr>
            </a:lvl3pPr>
            <a:lvl4pPr>
              <a:defRPr sz="1100" baseline="0">
                <a:solidFill>
                  <a:srgbClr val="435153"/>
                </a:solidFill>
                <a:latin typeface="+mj-lt"/>
                <a:ea typeface="黑体" pitchFamily="2" charset="-122"/>
              </a:defRPr>
            </a:lvl4pPr>
            <a:lvl5pPr>
              <a:defRPr sz="1100" baseline="0">
                <a:solidFill>
                  <a:srgbClr val="435153"/>
                </a:solidFill>
                <a:latin typeface="+mj-lt"/>
                <a:ea typeface="黑体" pitchFamily="2" charset="-122"/>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ullet with pull quote">
    <p:spTree>
      <p:nvGrpSpPr>
        <p:cNvPr id="1" name=""/>
        <p:cNvGrpSpPr/>
        <p:nvPr/>
      </p:nvGrpSpPr>
      <p:grpSpPr>
        <a:xfrm>
          <a:off x="0" y="0"/>
          <a:ext cx="0" cy="0"/>
          <a:chOff x="0" y="0"/>
          <a:chExt cx="0" cy="0"/>
        </a:xfrm>
      </p:grpSpPr>
      <p:sp>
        <p:nvSpPr>
          <p:cNvPr id="15" name="Rounded Rectangle 14"/>
          <p:cNvSpPr/>
          <p:nvPr userDrawn="1"/>
        </p:nvSpPr>
        <p:spPr>
          <a:xfrm>
            <a:off x="4984231" y="1411242"/>
            <a:ext cx="3759720" cy="4793993"/>
          </a:xfrm>
          <a:prstGeom prst="roundRect">
            <a:avLst>
              <a:gd name="adj" fmla="val 0"/>
            </a:avLst>
          </a:prstGeom>
          <a:gradFill flip="none" rotWithShape="1">
            <a:gsLst>
              <a:gs pos="0">
                <a:srgbClr val="E2F4FA"/>
              </a:gs>
              <a:gs pos="47000">
                <a:schemeClr val="bg1"/>
              </a:gs>
              <a:gs pos="100000">
                <a:srgbClr val="E2F4FA"/>
              </a:gs>
            </a:gsLst>
            <a:lin ang="2700000" scaled="1"/>
            <a:tileRect/>
          </a:gra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latin typeface="+mj-lt"/>
              <a:ea typeface="黑体" pitchFamily="2" charset="-122"/>
            </a:endParaRPr>
          </a:p>
        </p:txBody>
      </p:sp>
      <p:sp>
        <p:nvSpPr>
          <p:cNvPr id="4" name="Text Placeholder 3"/>
          <p:cNvSpPr>
            <a:spLocks noGrp="1"/>
          </p:cNvSpPr>
          <p:nvPr>
            <p:ph type="body" sz="quarter" idx="10"/>
          </p:nvPr>
        </p:nvSpPr>
        <p:spPr>
          <a:xfrm>
            <a:off x="239713" y="1339745"/>
            <a:ext cx="4103687" cy="4965700"/>
          </a:xfrm>
        </p:spPr>
        <p:txBody>
          <a:bodyPr/>
          <a:lstStyle>
            <a:lvl1pPr>
              <a:lnSpc>
                <a:spcPct val="95000"/>
              </a:lnSpc>
              <a:spcBef>
                <a:spcPts val="1480"/>
              </a:spcBef>
              <a:defRPr sz="2200" baseline="0">
                <a:solidFill>
                  <a:srgbClr val="435153"/>
                </a:solidFill>
                <a:latin typeface="+mj-lt"/>
                <a:ea typeface="黑体" pitchFamily="2" charset="-122"/>
              </a:defRPr>
            </a:lvl1pPr>
            <a:lvl2pPr>
              <a:lnSpc>
                <a:spcPct val="95000"/>
              </a:lnSpc>
              <a:spcBef>
                <a:spcPts val="600"/>
              </a:spcBef>
              <a:defRPr baseline="0">
                <a:solidFill>
                  <a:srgbClr val="435153"/>
                </a:solidFill>
                <a:latin typeface="+mj-lt"/>
                <a:ea typeface="黑体" pitchFamily="2" charset="-122"/>
              </a:defRPr>
            </a:lvl2pPr>
            <a:lvl3pPr>
              <a:defRPr baseline="0">
                <a:solidFill>
                  <a:srgbClr val="435153"/>
                </a:solidFill>
                <a:latin typeface="+mj-lt"/>
                <a:ea typeface="黑体" pitchFamily="2" charset="-122"/>
              </a:defRPr>
            </a:lvl3pPr>
            <a:lvl4pPr>
              <a:defRPr baseline="0">
                <a:solidFill>
                  <a:srgbClr val="435153"/>
                </a:solidFill>
                <a:latin typeface="+mj-lt"/>
                <a:ea typeface="黑体" pitchFamily="2" charset="-122"/>
              </a:defRPr>
            </a:lvl4pPr>
            <a:lvl5pPr>
              <a:defRPr baseline="0">
                <a:solidFill>
                  <a:srgbClr val="435153"/>
                </a:solidFill>
                <a:latin typeface="+mj-lt"/>
                <a:ea typeface="黑体" pitchFamily="2" charset="-122"/>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hasCustomPrompt="1"/>
          </p:nvPr>
        </p:nvSpPr>
        <p:spPr>
          <a:xfrm>
            <a:off x="5221224" y="1747683"/>
            <a:ext cx="3236976" cy="646331"/>
          </a:xfrm>
        </p:spPr>
        <p:txBody>
          <a:bodyPr>
            <a:spAutoFit/>
          </a:bodyPr>
          <a:lstStyle>
            <a:lvl1pPr marL="114300" indent="-114300" algn="l" defTabSz="914400" rtl="0" eaLnBrk="1" latinLnBrk="0" hangingPunct="1">
              <a:lnSpc>
                <a:spcPct val="90000"/>
              </a:lnSpc>
              <a:spcBef>
                <a:spcPts val="0"/>
              </a:spcBef>
              <a:buNone/>
              <a:defRPr lang="en-US" sz="2000" kern="1200" baseline="0" dirty="0" smtClean="0">
                <a:gradFill>
                  <a:gsLst>
                    <a:gs pos="0">
                      <a:schemeClr val="tx1"/>
                    </a:gs>
                    <a:gs pos="47000">
                      <a:schemeClr val="accent2"/>
                    </a:gs>
                    <a:gs pos="100000">
                      <a:schemeClr val="accent4"/>
                    </a:gs>
                  </a:gsLst>
                  <a:lin ang="3600000" scaled="0"/>
                </a:gradFill>
                <a:latin typeface="+mj-lt"/>
                <a:ea typeface="黑体" pitchFamily="2" charset="-122"/>
                <a:cs typeface="+mn-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11" name="Rectangle 4"/>
          <p:cNvSpPr>
            <a:spLocks noChangeArrowheads="1"/>
          </p:cNvSpPr>
          <p:nvPr userDrawn="1"/>
        </p:nvSpPr>
        <p:spPr bwMode="ltGray">
          <a:xfrm>
            <a:off x="251373" y="6586246"/>
            <a:ext cx="2568027" cy="175257"/>
          </a:xfrm>
          <a:prstGeom prst="rect">
            <a:avLst/>
          </a:prstGeom>
          <a:noFill/>
          <a:ln w="9525">
            <a:noFill/>
            <a:miter lim="800000"/>
            <a:headEnd/>
            <a:tailEnd/>
          </a:ln>
          <a:effectLst/>
        </p:spPr>
        <p:txBody>
          <a:bodyPr wrap="square" lIns="82124" tIns="41061" rIns="82124" bIns="41061" anchor="b" anchorCtr="0">
            <a:spAutoFit/>
          </a:bodyPr>
          <a:lstStyle/>
          <a:p>
            <a:pPr marL="0" algn="l" defTabSz="814365">
              <a:lnSpc>
                <a:spcPct val="100000"/>
              </a:lnSpc>
              <a:buNone/>
            </a:pPr>
            <a:r>
              <a:rPr lang="en-US" altLang="zh-CN" sz="600" b="0" i="0" kern="1200" baseline="0" noProof="0" smtClean="0">
                <a:solidFill>
                  <a:srgbClr val="C0C0C0"/>
                </a:solidFill>
                <a:latin typeface="Arial"/>
                <a:ea typeface="黑体" pitchFamily="2" charset="-122"/>
                <a:cs typeface="+mn-cs"/>
              </a:rPr>
              <a:t>© 2011 </a:t>
            </a:r>
            <a:r>
              <a:rPr lang="zh-CN" altLang="en-US" sz="600" b="0" i="0" kern="1200" baseline="0" noProof="0" smtClean="0">
                <a:solidFill>
                  <a:srgbClr val="C0C0C0"/>
                </a:solidFill>
                <a:latin typeface="Arial"/>
                <a:ea typeface="黑体" pitchFamily="2" charset="-122"/>
                <a:cs typeface="+mn-cs"/>
              </a:rPr>
              <a:t>思科和</a:t>
            </a:r>
            <a:r>
              <a:rPr lang="en-US" altLang="zh-CN" sz="600" b="0" i="0" kern="1200" baseline="0" noProof="0" smtClean="0">
                <a:solidFill>
                  <a:srgbClr val="C0C0C0"/>
                </a:solidFill>
                <a:latin typeface="Arial"/>
                <a:ea typeface="黑体" pitchFamily="2" charset="-122"/>
                <a:cs typeface="+mn-cs"/>
              </a:rPr>
              <a:t>/</a:t>
            </a:r>
            <a:r>
              <a:rPr lang="zh-CN" altLang="en-US" sz="600" b="0" i="0" kern="1200" baseline="0" noProof="0" smtClean="0">
                <a:solidFill>
                  <a:srgbClr val="C0C0C0"/>
                </a:solidFill>
                <a:latin typeface="Arial"/>
                <a:ea typeface="黑体" pitchFamily="2" charset="-122"/>
                <a:cs typeface="+mn-cs"/>
              </a:rPr>
              <a:t>或其附属公司。版权所有。</a:t>
            </a:r>
            <a:endParaRPr lang="zh-CN" altLang="en-US" sz="600" kern="1200" baseline="0" noProof="0">
              <a:solidFill>
                <a:srgbClr val="C0C0C0"/>
              </a:solidFill>
              <a:latin typeface="+mj-lt"/>
              <a:ea typeface="黑体" pitchFamily="2" charset="-122"/>
              <a:cs typeface="+mn-cs"/>
            </a:endParaRPr>
          </a:p>
        </p:txBody>
      </p:sp>
      <p:sp>
        <p:nvSpPr>
          <p:cNvPr id="14" name="Rectangle 5"/>
          <p:cNvSpPr>
            <a:spLocks noChangeArrowheads="1"/>
          </p:cNvSpPr>
          <p:nvPr userDrawn="1"/>
        </p:nvSpPr>
        <p:spPr bwMode="ltGray">
          <a:xfrm>
            <a:off x="8102022" y="6584512"/>
            <a:ext cx="473629" cy="175257"/>
          </a:xfrm>
          <a:prstGeom prst="rect">
            <a:avLst/>
          </a:prstGeom>
          <a:noFill/>
          <a:ln w="9525">
            <a:noFill/>
            <a:miter lim="800000"/>
            <a:headEnd/>
            <a:tailEnd/>
          </a:ln>
          <a:effectLst/>
        </p:spPr>
        <p:txBody>
          <a:bodyPr wrap="none" lIns="82124" tIns="41061" rIns="82124" bIns="41061" anchor="b">
            <a:spAutoFit/>
          </a:bodyPr>
          <a:lstStyle/>
          <a:p>
            <a:pPr algn="r" defTabSz="814365">
              <a:lnSpc>
                <a:spcPct val="100000"/>
              </a:lnSpc>
              <a:buNone/>
            </a:pPr>
            <a:r>
              <a:rPr lang="en-US" sz="600" b="0" i="0" baseline="0">
                <a:solidFill>
                  <a:srgbClr val="C0C0C0"/>
                </a:solidFill>
                <a:latin typeface="Arial"/>
                <a:ea typeface="黑体" pitchFamily="2" charset="-122"/>
                <a:cs typeface="+mn-cs"/>
              </a:rPr>
              <a:t>思科机密</a:t>
            </a:r>
          </a:p>
        </p:txBody>
      </p:sp>
      <p:pic>
        <p:nvPicPr>
          <p:cNvPr id="21" name="Picture 20" descr="verticalbar.png"/>
          <p:cNvPicPr>
            <a:picLocks noChangeAspect="1"/>
          </p:cNvPicPr>
          <p:nvPr userDrawn="1"/>
        </p:nvPicPr>
        <p:blipFill>
          <a:blip r:embed="rId2" cstate="print"/>
          <a:stretch>
            <a:fillRect/>
          </a:stretch>
        </p:blipFill>
        <p:spPr>
          <a:xfrm>
            <a:off x="4948236" y="1335313"/>
            <a:ext cx="83809" cy="4961463"/>
          </a:xfrm>
          <a:prstGeom prst="rect">
            <a:avLst/>
          </a:prstGeom>
        </p:spPr>
      </p:pic>
      <p:sp>
        <p:nvSpPr>
          <p:cNvPr id="13"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lnSpc>
                <a:spcPct val="100000"/>
              </a:lnSpc>
              <a:buNone/>
            </a:pPr>
            <a:fld id="{DFCF27A5-1A5B-48D3-A060-2758FFBB1ADD}" type="slidenum">
              <a:rPr lang="en-US" sz="600" b="0" i="0" baseline="0">
                <a:solidFill>
                  <a:srgbClr val="C0C0C0"/>
                </a:solidFill>
                <a:latin typeface="Arial"/>
                <a:ea typeface="黑体" pitchFamily="2" charset="-122"/>
                <a:cs typeface="+mn-cs"/>
              </a:rPr>
              <a:pPr algn="r" defTabSz="814365">
                <a:lnSpc>
                  <a:spcPct val="100000"/>
                </a:lnSpc>
                <a:buNone/>
              </a:pPr>
              <a:t>‹#›</a:t>
            </a:fld>
            <a:endParaRPr lang="en-US" sz="600" baseline="0" dirty="0">
              <a:solidFill>
                <a:srgbClr val="C0C0C0"/>
              </a:solidFill>
              <a:latin typeface="+mj-lt"/>
              <a:ea typeface="黑体" pitchFamily="2" charset="-122"/>
            </a:endParaRPr>
          </a:p>
        </p:txBody>
      </p:sp>
      <p:sp>
        <p:nvSpPr>
          <p:cNvPr id="16" name="Title 15"/>
          <p:cNvSpPr>
            <a:spLocks noGrp="1"/>
          </p:cNvSpPr>
          <p:nvPr>
            <p:ph type="title"/>
          </p:nvPr>
        </p:nvSpPr>
        <p:spPr/>
        <p:txBody>
          <a:bodyPr/>
          <a:lstStyle>
            <a:lvl1pPr>
              <a:defRPr baseline="0">
                <a:ea typeface="黑体" pitchFamily="2" charset="-122"/>
              </a:defRPr>
            </a:lvl1pPr>
          </a:lstStyle>
          <a:p>
            <a:r>
              <a:rPr lang="en-US" smtClean="0"/>
              <a:t>Click to edit Master title style</a:t>
            </a:r>
            <a:endParaRPr lang="en-US"/>
          </a:p>
        </p:txBody>
      </p:sp>
      <p:sp>
        <p:nvSpPr>
          <p:cNvPr id="20" name="Text Placeholder 19"/>
          <p:cNvSpPr>
            <a:spLocks noGrp="1"/>
          </p:cNvSpPr>
          <p:nvPr>
            <p:ph type="body" sz="quarter" idx="14" hasCustomPrompt="1"/>
          </p:nvPr>
        </p:nvSpPr>
        <p:spPr>
          <a:xfrm>
            <a:off x="5334000" y="4876800"/>
            <a:ext cx="3200400" cy="457200"/>
          </a:xfrm>
        </p:spPr>
        <p:txBody>
          <a:bodyPr anchor="t">
            <a:noAutofit/>
          </a:bodyPr>
          <a:lstStyle>
            <a:lvl1pPr marL="0" indent="0">
              <a:buFontTx/>
              <a:buNone/>
              <a:defRPr sz="1600" baseline="0">
                <a:solidFill>
                  <a:schemeClr val="bg2">
                    <a:lumMod val="50000"/>
                  </a:schemeClr>
                </a:solidFill>
                <a:ea typeface="黑体" pitchFamily="2" charset="-122"/>
              </a:defRPr>
            </a:lvl1pPr>
          </a:lstStyle>
          <a:p>
            <a:pPr lvl="0"/>
            <a:r>
              <a:rPr lang="en-US" dirty="0" smtClean="0"/>
              <a:t>Source Name</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defRPr baseline="0">
                <a:gradFill>
                  <a:gsLst>
                    <a:gs pos="0">
                      <a:schemeClr val="tx1"/>
                    </a:gs>
                    <a:gs pos="44000">
                      <a:srgbClr val="01BBBB"/>
                    </a:gs>
                    <a:gs pos="100000">
                      <a:schemeClr val="accent4"/>
                    </a:gs>
                  </a:gsLst>
                  <a:lin ang="4800000" scaled="0"/>
                </a:gradFill>
                <a:latin typeface="+mj-lt"/>
                <a:ea typeface="黑体" pitchFamily="2" charset="-122"/>
              </a:defRPr>
            </a:lvl1pPr>
          </a:lstStyle>
          <a:p>
            <a:r>
              <a:rPr lang="en-US" smtClean="0"/>
              <a:t>Click to edit Master title style</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2" y="432215"/>
            <a:ext cx="8588861"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37743" y="1339745"/>
            <a:ext cx="8577072" cy="4965699"/>
          </a:xfrm>
          <a:prstGeom prst="rect">
            <a:avLst/>
          </a:prstGeom>
        </p:spPr>
        <p:txBody>
          <a:bodyPr vert="horz" lIns="91440" tIns="45720" rIns="91440" bIns="45720"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65">
              <a:lnSpc>
                <a:spcPct val="100000"/>
              </a:lnSpc>
              <a:buNone/>
            </a:pPr>
            <a:r>
              <a:rPr lang="en-US" altLang="zh-CN" sz="600" b="0" i="0" baseline="0" noProof="0" smtClean="0">
                <a:solidFill>
                  <a:srgbClr val="C0C0C0"/>
                </a:solidFill>
                <a:latin typeface="Arial"/>
                <a:ea typeface="黑体" pitchFamily="2" charset="-122"/>
                <a:cs typeface="+mn-cs"/>
              </a:rPr>
              <a:t>© 2011 </a:t>
            </a:r>
            <a:r>
              <a:rPr lang="zh-CN" altLang="en-US" sz="600" b="0" i="0" baseline="0" noProof="0" smtClean="0">
                <a:solidFill>
                  <a:srgbClr val="C0C0C0"/>
                </a:solidFill>
                <a:latin typeface="Arial"/>
                <a:ea typeface="黑体" pitchFamily="2" charset="-122"/>
                <a:cs typeface="+mn-cs"/>
              </a:rPr>
              <a:t>思科和</a:t>
            </a:r>
            <a:r>
              <a:rPr lang="en-US" altLang="zh-CN" sz="600" b="0" i="0" baseline="0" noProof="0" smtClean="0">
                <a:solidFill>
                  <a:srgbClr val="C0C0C0"/>
                </a:solidFill>
                <a:latin typeface="Arial"/>
                <a:ea typeface="黑体" pitchFamily="2" charset="-122"/>
                <a:cs typeface="+mn-cs"/>
              </a:rPr>
              <a:t>/</a:t>
            </a:r>
            <a:r>
              <a:rPr lang="zh-CN" altLang="en-US" sz="600" b="0" i="0" baseline="0" noProof="0" smtClean="0">
                <a:solidFill>
                  <a:srgbClr val="C0C0C0"/>
                </a:solidFill>
                <a:latin typeface="Arial"/>
                <a:ea typeface="黑体" pitchFamily="2" charset="-122"/>
                <a:cs typeface="+mn-cs"/>
              </a:rPr>
              <a:t>或其附属公司。版权所有。</a:t>
            </a:r>
            <a:endParaRPr lang="zh-CN" altLang="en-US" sz="600" baseline="0" noProof="0">
              <a:solidFill>
                <a:srgbClr val="C0C0C0"/>
              </a:solidFill>
              <a:latin typeface="+mj-lt"/>
              <a:ea typeface="黑体" pitchFamily="2" charset="-122"/>
            </a:endParaRPr>
          </a:p>
        </p:txBody>
      </p:sp>
      <p:sp>
        <p:nvSpPr>
          <p:cNvPr id="11" name="Rectangle 5"/>
          <p:cNvSpPr>
            <a:spLocks noChangeArrowheads="1"/>
          </p:cNvSpPr>
          <p:nvPr/>
        </p:nvSpPr>
        <p:spPr bwMode="ltGray">
          <a:xfrm>
            <a:off x="8102022" y="6584512"/>
            <a:ext cx="473629" cy="175257"/>
          </a:xfrm>
          <a:prstGeom prst="rect">
            <a:avLst/>
          </a:prstGeom>
          <a:noFill/>
          <a:ln w="9525">
            <a:noFill/>
            <a:miter lim="800000"/>
            <a:headEnd/>
            <a:tailEnd/>
          </a:ln>
          <a:effectLst/>
        </p:spPr>
        <p:txBody>
          <a:bodyPr wrap="none" lIns="82124" tIns="41061" rIns="82124" bIns="41061" anchor="b">
            <a:spAutoFit/>
          </a:bodyPr>
          <a:lstStyle/>
          <a:p>
            <a:pPr algn="r" defTabSz="814365">
              <a:lnSpc>
                <a:spcPct val="100000"/>
              </a:lnSpc>
              <a:buNone/>
            </a:pPr>
            <a:r>
              <a:rPr lang="en-US" sz="600" b="0" i="0" baseline="0">
                <a:solidFill>
                  <a:srgbClr val="C0C0C0"/>
                </a:solidFill>
                <a:latin typeface="Arial"/>
                <a:ea typeface="黑体" pitchFamily="2" charset="-122"/>
                <a:cs typeface="+mn-cs"/>
              </a:rPr>
              <a:t>思科机密</a:t>
            </a:r>
          </a:p>
        </p:txBody>
      </p:sp>
      <p:sp>
        <p:nvSpPr>
          <p:cNvPr id="9"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lnSpc>
                <a:spcPct val="100000"/>
              </a:lnSpc>
              <a:buNone/>
            </a:pPr>
            <a:fld id="{DFCF27A5-1A5B-48D3-A060-2758FFBB1ADD}" type="slidenum">
              <a:rPr lang="en-US" sz="600" b="0" i="0">
                <a:solidFill>
                  <a:srgbClr val="C0C0C0"/>
                </a:solidFill>
                <a:latin typeface="Arial"/>
                <a:ea typeface="+mn-ea"/>
                <a:cs typeface="+mn-cs"/>
              </a:rPr>
              <a:pPr algn="r" defTabSz="814365">
                <a:lnSpc>
                  <a:spcPct val="100000"/>
                </a:lnSpc>
                <a:buNone/>
              </a:pPr>
              <a:t>‹#›</a:t>
            </a:fld>
            <a:endParaRPr lang="en-US" sz="600" dirty="0">
              <a:solidFill>
                <a:srgbClr val="C0C0C0"/>
              </a:solidFill>
              <a:latin typeface="+mj-lt"/>
            </a:endParaRPr>
          </a:p>
        </p:txBody>
      </p:sp>
      <p:pic>
        <p:nvPicPr>
          <p:cNvPr id="13" name="Picture 12" descr="bottom bar.jpg"/>
          <p:cNvPicPr>
            <a:picLocks noChangeAspect="1"/>
          </p:cNvPicPr>
          <p:nvPr/>
        </p:nvPicPr>
        <p:blipFill>
          <a:blip r:embed="rId38" cstate="print"/>
          <a:stretch>
            <a:fillRect/>
          </a:stretch>
        </p:blipFill>
        <p:spPr>
          <a:xfrm>
            <a:off x="333375" y="6378339"/>
            <a:ext cx="8477250" cy="162912"/>
          </a:xfrm>
          <a:prstGeom prst="rect">
            <a:avLst/>
          </a:prstGeom>
        </p:spPr>
      </p:pic>
    </p:spTree>
  </p:cSld>
  <p:clrMap bg1="lt1" tx1="dk1" bg2="lt2" tx2="dk2" accent1="accent1" accent2="accent2" accent3="accent3" accent4="accent4" accent5="accent5" accent6="accent6" hlink="hlink" folHlink="folHlink"/>
  <p:sldLayoutIdLst>
    <p:sldLayoutId id="2147483898" r:id="rId1"/>
    <p:sldLayoutId id="2147483929" r:id="rId2"/>
    <p:sldLayoutId id="2147483899" r:id="rId3"/>
    <p:sldLayoutId id="2147483928" r:id="rId4"/>
    <p:sldLayoutId id="2147483900" r:id="rId5"/>
    <p:sldLayoutId id="2147483901" r:id="rId6"/>
    <p:sldLayoutId id="2147483902" r:id="rId7"/>
    <p:sldLayoutId id="2147483903" r:id="rId8"/>
    <p:sldLayoutId id="2147483904" r:id="rId9"/>
    <p:sldLayoutId id="2147483934"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 id="2147483913" r:id="rId19"/>
    <p:sldLayoutId id="2147483914" r:id="rId20"/>
    <p:sldLayoutId id="2147483915" r:id="rId21"/>
    <p:sldLayoutId id="2147483916" r:id="rId22"/>
    <p:sldLayoutId id="2147483917" r:id="rId23"/>
    <p:sldLayoutId id="2147483918" r:id="rId24"/>
    <p:sldLayoutId id="2147483919" r:id="rId25"/>
    <p:sldLayoutId id="2147483921" r:id="rId26"/>
    <p:sldLayoutId id="2147483922" r:id="rId27"/>
    <p:sldLayoutId id="2147483923" r:id="rId28"/>
    <p:sldLayoutId id="2147483924" r:id="rId29"/>
    <p:sldLayoutId id="2147483925" r:id="rId30"/>
    <p:sldLayoutId id="2147483926" r:id="rId31"/>
    <p:sldLayoutId id="2147483927" r:id="rId32"/>
    <p:sldLayoutId id="2147483930" r:id="rId33"/>
    <p:sldLayoutId id="2147483931" r:id="rId34"/>
    <p:sldLayoutId id="2147483932" r:id="rId35"/>
    <p:sldLayoutId id="2147483933" r:id="rId36"/>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jpeg"/></Relationships>
</file>

<file path=ppt/slides/_rels/slide11.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56.xml"/><Relationship Id="rId18" Type="http://schemas.openxmlformats.org/officeDocument/2006/relationships/slide" Target="slide10.xml"/><Relationship Id="rId3" Type="http://schemas.openxmlformats.org/officeDocument/2006/relationships/slide" Target="slide51.xml"/><Relationship Id="rId7" Type="http://schemas.openxmlformats.org/officeDocument/2006/relationships/slide" Target="slide43.xml"/><Relationship Id="rId12" Type="http://schemas.openxmlformats.org/officeDocument/2006/relationships/slide" Target="slide41.xml"/><Relationship Id="rId17" Type="http://schemas.openxmlformats.org/officeDocument/2006/relationships/slide" Target="slide61.xml"/><Relationship Id="rId2" Type="http://schemas.openxmlformats.org/officeDocument/2006/relationships/notesSlide" Target="../notesSlides/notesSlide11.xml"/><Relationship Id="rId16" Type="http://schemas.openxmlformats.org/officeDocument/2006/relationships/slide" Target="slide60.xml"/><Relationship Id="rId1" Type="http://schemas.openxmlformats.org/officeDocument/2006/relationships/slideLayout" Target="../slideLayouts/slideLayout10.xml"/><Relationship Id="rId6" Type="http://schemas.openxmlformats.org/officeDocument/2006/relationships/slide" Target="slide40.xml"/><Relationship Id="rId11" Type="http://schemas.openxmlformats.org/officeDocument/2006/relationships/slide" Target="slide48.xml"/><Relationship Id="rId5" Type="http://schemas.openxmlformats.org/officeDocument/2006/relationships/slide" Target="slide53.xml"/><Relationship Id="rId15" Type="http://schemas.openxmlformats.org/officeDocument/2006/relationships/slide" Target="slide59.xml"/><Relationship Id="rId10" Type="http://schemas.openxmlformats.org/officeDocument/2006/relationships/slide" Target="slide47.xml"/><Relationship Id="rId19" Type="http://schemas.openxmlformats.org/officeDocument/2006/relationships/slide" Target="slide62.xml"/><Relationship Id="rId4" Type="http://schemas.openxmlformats.org/officeDocument/2006/relationships/slide" Target="slide52.xml"/><Relationship Id="rId9" Type="http://schemas.openxmlformats.org/officeDocument/2006/relationships/slide" Target="slide46.xml"/><Relationship Id="rId14" Type="http://schemas.openxmlformats.org/officeDocument/2006/relationships/slide" Target="slide5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4.jpeg"/><Relationship Id="rId3" Type="http://schemas.openxmlformats.org/officeDocument/2006/relationships/slide" Target="slide20.xml"/><Relationship Id="rId7" Type="http://schemas.openxmlformats.org/officeDocument/2006/relationships/slide" Target="slide32.xml"/><Relationship Id="rId12" Type="http://schemas.openxmlformats.org/officeDocument/2006/relationships/slide" Target="slide35.xml"/><Relationship Id="rId2" Type="http://schemas.openxmlformats.org/officeDocument/2006/relationships/notesSlide" Target="../notesSlides/notesSlide13.xml"/><Relationship Id="rId16" Type="http://schemas.openxmlformats.org/officeDocument/2006/relationships/image" Target="../media/image65.png"/><Relationship Id="rId1" Type="http://schemas.openxmlformats.org/officeDocument/2006/relationships/slideLayout" Target="../slideLayouts/slideLayout6.xml"/><Relationship Id="rId6" Type="http://schemas.openxmlformats.org/officeDocument/2006/relationships/image" Target="../media/image60.png"/><Relationship Id="rId11" Type="http://schemas.openxmlformats.org/officeDocument/2006/relationships/image" Target="../media/image63.png"/><Relationship Id="rId5" Type="http://schemas.openxmlformats.org/officeDocument/2006/relationships/slide" Target="slide17.xml"/><Relationship Id="rId15" Type="http://schemas.openxmlformats.org/officeDocument/2006/relationships/slide" Target="slide14.xml"/><Relationship Id="rId10" Type="http://schemas.openxmlformats.org/officeDocument/2006/relationships/image" Target="../media/image62.png"/><Relationship Id="rId4" Type="http://schemas.openxmlformats.org/officeDocument/2006/relationships/image" Target="../media/image59.png"/><Relationship Id="rId9" Type="http://schemas.openxmlformats.org/officeDocument/2006/relationships/slide" Target="slide29.xml"/><Relationship Id="rId14" Type="http://schemas.microsoft.com/office/2007/relationships/hdphoto" Target="../media/hdphoto7.wdp"/></Relationships>
</file>

<file path=ppt/slides/_rels/slide1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69.png"/><Relationship Id="rId11" Type="http://schemas.openxmlformats.org/officeDocument/2006/relationships/image" Target="../media/image73.png"/><Relationship Id="rId5" Type="http://schemas.openxmlformats.org/officeDocument/2006/relationships/image" Target="../media/image68.png"/><Relationship Id="rId10" Type="http://schemas.openxmlformats.org/officeDocument/2006/relationships/image" Target="../media/image72.png"/><Relationship Id="rId4" Type="http://schemas.openxmlformats.org/officeDocument/2006/relationships/image" Target="../media/image67.png"/><Relationship Id="rId9" Type="http://schemas.openxmlformats.org/officeDocument/2006/relationships/image" Target="../media/image71.png"/></Relationships>
</file>

<file path=ppt/slides/_rels/slide1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76.png"/><Relationship Id="rId4" Type="http://schemas.openxmlformats.org/officeDocument/2006/relationships/image" Target="../media/image75.png"/></Relationships>
</file>

<file path=ppt/slides/_rels/slide1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2.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71.png"/><Relationship Id="rId5" Type="http://schemas.openxmlformats.org/officeDocument/2006/relationships/image" Target="../media/image59.png"/><Relationship Id="rId4" Type="http://schemas.openxmlformats.org/officeDocument/2006/relationships/image" Target="../media/image68.png"/></Relationships>
</file>

<file path=ppt/slides/_rels/slide1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69.png"/><Relationship Id="rId11" Type="http://schemas.openxmlformats.org/officeDocument/2006/relationships/image" Target="../media/image72.png"/><Relationship Id="rId5" Type="http://schemas.openxmlformats.org/officeDocument/2006/relationships/image" Target="../media/image68.png"/><Relationship Id="rId10" Type="http://schemas.openxmlformats.org/officeDocument/2006/relationships/image" Target="../media/image71.png"/><Relationship Id="rId4" Type="http://schemas.openxmlformats.org/officeDocument/2006/relationships/image" Target="../media/image67.png"/><Relationship Id="rId9" Type="http://schemas.openxmlformats.org/officeDocument/2006/relationships/image" Target="../media/image73.png"/></Relationships>
</file>

<file path=ppt/slides/_rels/slide1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png"/><Relationship Id="rId18" Type="http://schemas.openxmlformats.org/officeDocument/2006/relationships/image" Target="../media/image92.png"/><Relationship Id="rId26" Type="http://schemas.openxmlformats.org/officeDocument/2006/relationships/image" Target="../media/image59.png"/><Relationship Id="rId3" Type="http://schemas.openxmlformats.org/officeDocument/2006/relationships/image" Target="../media/image77.png"/><Relationship Id="rId21" Type="http://schemas.openxmlformats.org/officeDocument/2006/relationships/image" Target="../media/image66.png"/><Relationship Id="rId7" Type="http://schemas.openxmlformats.org/officeDocument/2006/relationships/image" Target="../media/image81.png"/><Relationship Id="rId12" Type="http://schemas.openxmlformats.org/officeDocument/2006/relationships/image" Target="../media/image86.png"/><Relationship Id="rId17" Type="http://schemas.openxmlformats.org/officeDocument/2006/relationships/image" Target="../media/image91.png"/><Relationship Id="rId25" Type="http://schemas.openxmlformats.org/officeDocument/2006/relationships/image" Target="../media/image70.png"/><Relationship Id="rId2" Type="http://schemas.openxmlformats.org/officeDocument/2006/relationships/notesSlide" Target="../notesSlides/notesSlide20.xml"/><Relationship Id="rId16" Type="http://schemas.openxmlformats.org/officeDocument/2006/relationships/image" Target="../media/image90.png"/><Relationship Id="rId20" Type="http://schemas.openxmlformats.org/officeDocument/2006/relationships/image" Target="../media/image94.emf"/><Relationship Id="rId29" Type="http://schemas.openxmlformats.org/officeDocument/2006/relationships/image" Target="../media/image72.png"/><Relationship Id="rId1" Type="http://schemas.openxmlformats.org/officeDocument/2006/relationships/slideLayout" Target="../slideLayouts/slideLayout10.xml"/><Relationship Id="rId6" Type="http://schemas.openxmlformats.org/officeDocument/2006/relationships/image" Target="../media/image80.png"/><Relationship Id="rId11" Type="http://schemas.openxmlformats.org/officeDocument/2006/relationships/image" Target="../media/image85.png"/><Relationship Id="rId24" Type="http://schemas.openxmlformats.org/officeDocument/2006/relationships/image" Target="../media/image69.png"/><Relationship Id="rId5" Type="http://schemas.openxmlformats.org/officeDocument/2006/relationships/image" Target="../media/image79.png"/><Relationship Id="rId15" Type="http://schemas.openxmlformats.org/officeDocument/2006/relationships/image" Target="../media/image89.png"/><Relationship Id="rId23" Type="http://schemas.openxmlformats.org/officeDocument/2006/relationships/image" Target="../media/image68.png"/><Relationship Id="rId28" Type="http://schemas.openxmlformats.org/officeDocument/2006/relationships/image" Target="../media/image71.png"/><Relationship Id="rId10" Type="http://schemas.openxmlformats.org/officeDocument/2006/relationships/image" Target="../media/image84.png"/><Relationship Id="rId19" Type="http://schemas.openxmlformats.org/officeDocument/2006/relationships/image" Target="../media/image93.png"/><Relationship Id="rId4" Type="http://schemas.openxmlformats.org/officeDocument/2006/relationships/image" Target="../media/image78.png"/><Relationship Id="rId9" Type="http://schemas.openxmlformats.org/officeDocument/2006/relationships/image" Target="../media/image83.png"/><Relationship Id="rId14" Type="http://schemas.openxmlformats.org/officeDocument/2006/relationships/image" Target="../media/image88.png"/><Relationship Id="rId22" Type="http://schemas.openxmlformats.org/officeDocument/2006/relationships/image" Target="../media/image67.png"/><Relationship Id="rId27" Type="http://schemas.openxmlformats.org/officeDocument/2006/relationships/image" Target="../media/image73.png"/></Relationships>
</file>

<file path=ppt/slides/_rels/slide21.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22.xml.rels><?xml version="1.0" encoding="UTF-8" standalone="yes"?>
<Relationships xmlns="http://schemas.openxmlformats.org/package/2006/relationships"><Relationship Id="rId8" Type="http://schemas.openxmlformats.org/officeDocument/2006/relationships/image" Target="../media/image106.png"/><Relationship Id="rId13" Type="http://schemas.microsoft.com/office/2007/relationships/hdphoto" Target="../media/hdphoto10.wdp"/><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08.png"/><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104.png"/><Relationship Id="rId11" Type="http://schemas.microsoft.com/office/2007/relationships/hdphoto" Target="../media/hdphoto9.wdp"/><Relationship Id="rId5" Type="http://schemas.openxmlformats.org/officeDocument/2006/relationships/image" Target="../media/image103.png"/><Relationship Id="rId10" Type="http://schemas.openxmlformats.org/officeDocument/2006/relationships/image" Target="../media/image107.png"/><Relationship Id="rId4" Type="http://schemas.openxmlformats.org/officeDocument/2006/relationships/image" Target="../media/image102.png"/><Relationship Id="rId9" Type="http://schemas.microsoft.com/office/2007/relationships/hdphoto" Target="../media/hdphoto8.wdp"/></Relationships>
</file>

<file path=ppt/slides/_rels/slide2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110.png"/></Relationships>
</file>

<file path=ppt/slides/_rels/slide24.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1.png"/><Relationship Id="rId7" Type="http://schemas.openxmlformats.org/officeDocument/2006/relationships/image" Target="../media/image114.png"/><Relationship Id="rId12" Type="http://schemas.openxmlformats.org/officeDocument/2006/relationships/image" Target="../media/image118.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113.png"/><Relationship Id="rId11" Type="http://schemas.openxmlformats.org/officeDocument/2006/relationships/image" Target="../media/image117.png"/><Relationship Id="rId5" Type="http://schemas.microsoft.com/office/2007/relationships/hdphoto" Target="../media/hdphoto11.wdp"/><Relationship Id="rId10" Type="http://schemas.openxmlformats.org/officeDocument/2006/relationships/image" Target="../media/image116.png"/><Relationship Id="rId4" Type="http://schemas.openxmlformats.org/officeDocument/2006/relationships/image" Target="../media/image112.png"/><Relationship Id="rId9" Type="http://schemas.openxmlformats.org/officeDocument/2006/relationships/image" Target="../media/image95.png"/></Relationships>
</file>

<file path=ppt/slides/_rels/slide25.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119.png"/><Relationship Id="rId7" Type="http://schemas.openxmlformats.org/officeDocument/2006/relationships/image" Target="../media/image122.png"/><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88.png"/></Relationships>
</file>

<file path=ppt/slides/_rels/slide26.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125.png"/><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image" Target="../media/image124.png"/><Relationship Id="rId5" Type="http://schemas.openxmlformats.org/officeDocument/2006/relationships/image" Target="../media/image99.png"/><Relationship Id="rId4" Type="http://schemas.openxmlformats.org/officeDocument/2006/relationships/image" Target="../media/image123.png"/></Relationships>
</file>

<file path=ppt/slides/_rels/slide27.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135.png"/><Relationship Id="rId3" Type="http://schemas.openxmlformats.org/officeDocument/2006/relationships/image" Target="../media/image126.png"/><Relationship Id="rId7" Type="http://schemas.openxmlformats.org/officeDocument/2006/relationships/image" Target="../media/image129.png"/><Relationship Id="rId12" Type="http://schemas.openxmlformats.org/officeDocument/2006/relationships/image" Target="../media/image134.png"/><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image" Target="../media/image128.png"/><Relationship Id="rId11" Type="http://schemas.openxmlformats.org/officeDocument/2006/relationships/image" Target="../media/image133.png"/><Relationship Id="rId5" Type="http://schemas.openxmlformats.org/officeDocument/2006/relationships/image" Target="../media/image94.emf"/><Relationship Id="rId10" Type="http://schemas.openxmlformats.org/officeDocument/2006/relationships/image" Target="../media/image132.png"/><Relationship Id="rId4" Type="http://schemas.openxmlformats.org/officeDocument/2006/relationships/image" Target="../media/image127.png"/><Relationship Id="rId9" Type="http://schemas.openxmlformats.org/officeDocument/2006/relationships/image" Target="../media/image131.png"/></Relationships>
</file>

<file path=ppt/slides/_rels/slide2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slide" Target="slide13.xml"/><Relationship Id="rId5" Type="http://schemas.openxmlformats.org/officeDocument/2006/relationships/image" Target="../media/image72.png"/><Relationship Id="rId4" Type="http://schemas.openxmlformats.org/officeDocument/2006/relationships/image" Target="../media/image136.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3.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10.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3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image" Target="../media/image69.png"/><Relationship Id="rId11" Type="http://schemas.openxmlformats.org/officeDocument/2006/relationships/comments" Target="../comments/comment1.xml"/><Relationship Id="rId5" Type="http://schemas.openxmlformats.org/officeDocument/2006/relationships/image" Target="../media/image68.png"/><Relationship Id="rId10" Type="http://schemas.openxmlformats.org/officeDocument/2006/relationships/image" Target="../media/image72.png"/><Relationship Id="rId4" Type="http://schemas.openxmlformats.org/officeDocument/2006/relationships/image" Target="../media/image67.png"/><Relationship Id="rId9" Type="http://schemas.openxmlformats.org/officeDocument/2006/relationships/image" Target="../media/image71.png"/></Relationships>
</file>

<file path=ppt/slides/_rels/slide3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slide" Target="slide13.xml"/><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image" Target="../media/image69.png"/><Relationship Id="rId11" Type="http://schemas.openxmlformats.org/officeDocument/2006/relationships/image" Target="../media/image73.png"/><Relationship Id="rId5" Type="http://schemas.openxmlformats.org/officeDocument/2006/relationships/image" Target="../media/image68.png"/><Relationship Id="rId10" Type="http://schemas.openxmlformats.org/officeDocument/2006/relationships/image" Target="../media/image72.png"/><Relationship Id="rId4" Type="http://schemas.openxmlformats.org/officeDocument/2006/relationships/image" Target="../media/image67.png"/><Relationship Id="rId9" Type="http://schemas.openxmlformats.org/officeDocument/2006/relationships/image" Target="../media/image71.png"/><Relationship Id="rId14" Type="http://schemas.openxmlformats.org/officeDocument/2006/relationships/comments" Target="../comments/comment2.xml"/></Relationships>
</file>

<file path=ppt/slides/_rels/slide33.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59.png"/><Relationship Id="rId3" Type="http://schemas.openxmlformats.org/officeDocument/2006/relationships/image" Target="../media/image137.png"/><Relationship Id="rId7" Type="http://schemas.openxmlformats.org/officeDocument/2006/relationships/image" Target="../media/image141.png"/><Relationship Id="rId12" Type="http://schemas.openxmlformats.org/officeDocument/2006/relationships/image" Target="../media/image70.png"/><Relationship Id="rId17" Type="http://schemas.openxmlformats.org/officeDocument/2006/relationships/image" Target="../media/image61.png"/><Relationship Id="rId2" Type="http://schemas.openxmlformats.org/officeDocument/2006/relationships/notesSlide" Target="../notesSlides/notesSlide33.xml"/><Relationship Id="rId16" Type="http://schemas.openxmlformats.org/officeDocument/2006/relationships/image" Target="../media/image73.png"/><Relationship Id="rId1" Type="http://schemas.openxmlformats.org/officeDocument/2006/relationships/slideLayout" Target="../slideLayouts/slideLayout10.xml"/><Relationship Id="rId6" Type="http://schemas.openxmlformats.org/officeDocument/2006/relationships/image" Target="../media/image140.png"/><Relationship Id="rId11" Type="http://schemas.openxmlformats.org/officeDocument/2006/relationships/image" Target="../media/image69.png"/><Relationship Id="rId5" Type="http://schemas.openxmlformats.org/officeDocument/2006/relationships/image" Target="../media/image139.png"/><Relationship Id="rId15" Type="http://schemas.openxmlformats.org/officeDocument/2006/relationships/image" Target="../media/image72.png"/><Relationship Id="rId10" Type="http://schemas.openxmlformats.org/officeDocument/2006/relationships/image" Target="../media/image68.png"/><Relationship Id="rId4" Type="http://schemas.openxmlformats.org/officeDocument/2006/relationships/image" Target="../media/image138.png"/><Relationship Id="rId9" Type="http://schemas.openxmlformats.org/officeDocument/2006/relationships/image" Target="../media/image67.png"/><Relationship Id="rId14" Type="http://schemas.openxmlformats.org/officeDocument/2006/relationships/image" Target="../media/image71.png"/></Relationships>
</file>

<file path=ppt/slides/_rels/slide3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35.xml"/><Relationship Id="rId1" Type="http://schemas.openxmlformats.org/officeDocument/2006/relationships/slideLayout" Target="../slideLayouts/slideLayout10.xml"/><Relationship Id="rId6" Type="http://schemas.openxmlformats.org/officeDocument/2006/relationships/image" Target="../media/image69.png"/><Relationship Id="rId11" Type="http://schemas.openxmlformats.org/officeDocument/2006/relationships/slide" Target="slide13.xml"/><Relationship Id="rId5" Type="http://schemas.openxmlformats.org/officeDocument/2006/relationships/image" Target="../media/image68.png"/><Relationship Id="rId10" Type="http://schemas.openxmlformats.org/officeDocument/2006/relationships/image" Target="../media/image72.png"/><Relationship Id="rId4" Type="http://schemas.openxmlformats.org/officeDocument/2006/relationships/image" Target="../media/image67.png"/><Relationship Id="rId9" Type="http://schemas.openxmlformats.org/officeDocument/2006/relationships/image" Target="../media/image71.png"/></Relationships>
</file>

<file path=ppt/slides/_rels/slide36.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slide" Target="slide13.xml"/></Relationships>
</file>

<file path=ppt/slides/_rels/slide37.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image" Target="../media/image143.png"/><Relationship Id="rId7" Type="http://schemas.openxmlformats.org/officeDocument/2006/relationships/image" Target="../media/image147.png"/><Relationship Id="rId2" Type="http://schemas.openxmlformats.org/officeDocument/2006/relationships/notesSlide" Target="../notesSlides/notesSlide37.xml"/><Relationship Id="rId1" Type="http://schemas.openxmlformats.org/officeDocument/2006/relationships/slideLayout" Target="../slideLayouts/slideLayout9.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149.wmf"/><Relationship Id="rId7" Type="http://schemas.openxmlformats.org/officeDocument/2006/relationships/image" Target="../media/image152.png"/><Relationship Id="rId2" Type="http://schemas.openxmlformats.org/officeDocument/2006/relationships/notesSlide" Target="../notesSlides/notesSlide40.xml"/><Relationship Id="rId1" Type="http://schemas.openxmlformats.org/officeDocument/2006/relationships/slideLayout" Target="../slideLayouts/slideLayout10.xml"/><Relationship Id="rId6" Type="http://schemas.microsoft.com/office/2007/relationships/hdphoto" Target="../media/hdphoto12.wdp"/><Relationship Id="rId5" Type="http://schemas.openxmlformats.org/officeDocument/2006/relationships/image" Target="../media/image151.png"/><Relationship Id="rId10" Type="http://schemas.openxmlformats.org/officeDocument/2006/relationships/image" Target="../media/image153.png"/><Relationship Id="rId4" Type="http://schemas.openxmlformats.org/officeDocument/2006/relationships/image" Target="../media/image150.png"/><Relationship Id="rId9" Type="http://schemas.openxmlformats.org/officeDocument/2006/relationships/slide" Target="slide11.xml"/></Relationships>
</file>

<file path=ppt/slides/_rels/slide41.xml.rels><?xml version="1.0" encoding="UTF-8" standalone="yes"?>
<Relationships xmlns="http://schemas.openxmlformats.org/package/2006/relationships"><Relationship Id="rId8" Type="http://schemas.openxmlformats.org/officeDocument/2006/relationships/image" Target="../media/image156.png"/><Relationship Id="rId3" Type="http://schemas.openxmlformats.org/officeDocument/2006/relationships/image" Target="../media/image149.wmf"/><Relationship Id="rId7" Type="http://schemas.openxmlformats.org/officeDocument/2006/relationships/image" Target="../media/image155.png"/><Relationship Id="rId2" Type="http://schemas.openxmlformats.org/officeDocument/2006/relationships/notesSlide" Target="../notesSlides/notesSlide41.xml"/><Relationship Id="rId1" Type="http://schemas.openxmlformats.org/officeDocument/2006/relationships/slideLayout" Target="../slideLayouts/slideLayout10.xml"/><Relationship Id="rId6" Type="http://schemas.openxmlformats.org/officeDocument/2006/relationships/image" Target="../media/image110.png"/><Relationship Id="rId5" Type="http://schemas.openxmlformats.org/officeDocument/2006/relationships/image" Target="../media/image154.png"/><Relationship Id="rId4" Type="http://schemas.openxmlformats.org/officeDocument/2006/relationships/image" Target="../media/image150.png"/><Relationship Id="rId9" Type="http://schemas.openxmlformats.org/officeDocument/2006/relationships/slide" Target="slide11.xml"/></Relationships>
</file>

<file path=ppt/slides/_rels/slide4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comments" Target="../comments/comment3.xml"/></Relationships>
</file>

<file path=ppt/slides/_rels/slide4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3.xml"/><Relationship Id="rId1" Type="http://schemas.openxmlformats.org/officeDocument/2006/relationships/slideLayout" Target="../slideLayouts/slideLayout10.xml"/><Relationship Id="rId5" Type="http://schemas.openxmlformats.org/officeDocument/2006/relationships/slide" Target="slide11.xml"/><Relationship Id="rId4" Type="http://schemas.openxmlformats.org/officeDocument/2006/relationships/image" Target="../media/image110.png"/></Relationships>
</file>

<file path=ppt/slides/_rels/slide44.xml.rels><?xml version="1.0" encoding="UTF-8" standalone="yes"?>
<Relationships xmlns="http://schemas.openxmlformats.org/package/2006/relationships"><Relationship Id="rId8" Type="http://schemas.openxmlformats.org/officeDocument/2006/relationships/image" Target="../media/image106.png"/><Relationship Id="rId13" Type="http://schemas.microsoft.com/office/2007/relationships/hdphoto" Target="../media/hdphoto10.wdp"/><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08.png"/><Relationship Id="rId2" Type="http://schemas.openxmlformats.org/officeDocument/2006/relationships/notesSlide" Target="../notesSlides/notesSlide44.xml"/><Relationship Id="rId1" Type="http://schemas.openxmlformats.org/officeDocument/2006/relationships/slideLayout" Target="../slideLayouts/slideLayout10.xml"/><Relationship Id="rId6" Type="http://schemas.openxmlformats.org/officeDocument/2006/relationships/image" Target="../media/image104.png"/><Relationship Id="rId11" Type="http://schemas.microsoft.com/office/2007/relationships/hdphoto" Target="../media/hdphoto9.wdp"/><Relationship Id="rId5" Type="http://schemas.openxmlformats.org/officeDocument/2006/relationships/image" Target="../media/image103.png"/><Relationship Id="rId10" Type="http://schemas.openxmlformats.org/officeDocument/2006/relationships/image" Target="../media/image107.png"/><Relationship Id="rId4" Type="http://schemas.openxmlformats.org/officeDocument/2006/relationships/image" Target="../media/image102.png"/><Relationship Id="rId9" Type="http://schemas.microsoft.com/office/2007/relationships/hdphoto" Target="../media/hdphoto8.wdp"/></Relationships>
</file>

<file path=ppt/slides/_rels/slide45.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157.png"/><Relationship Id="rId7" Type="http://schemas.openxmlformats.org/officeDocument/2006/relationships/image" Target="../media/image160.png"/><Relationship Id="rId2" Type="http://schemas.openxmlformats.org/officeDocument/2006/relationships/notesSlide" Target="../notesSlides/notesSlide45.xml"/><Relationship Id="rId1" Type="http://schemas.openxmlformats.org/officeDocument/2006/relationships/slideLayout" Target="../slideLayouts/slideLayout10.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105.png"/></Relationships>
</file>

<file path=ppt/slides/_rels/slide46.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comments" Target="../comments/comment4.xml"/><Relationship Id="rId3" Type="http://schemas.openxmlformats.org/officeDocument/2006/relationships/image" Target="../media/image66.png"/><Relationship Id="rId7" Type="http://schemas.openxmlformats.org/officeDocument/2006/relationships/image" Target="../media/image68.png"/><Relationship Id="rId12" Type="http://schemas.openxmlformats.org/officeDocument/2006/relationships/slide" Target="slide11.xml"/><Relationship Id="rId2" Type="http://schemas.openxmlformats.org/officeDocument/2006/relationships/notesSlide" Target="../notesSlides/notesSlide46.xml"/><Relationship Id="rId1" Type="http://schemas.openxmlformats.org/officeDocument/2006/relationships/slideLayout" Target="../slideLayouts/slideLayout10.xml"/><Relationship Id="rId6" Type="http://schemas.openxmlformats.org/officeDocument/2006/relationships/image" Target="../media/image67.png"/><Relationship Id="rId11" Type="http://schemas.openxmlformats.org/officeDocument/2006/relationships/image" Target="../media/image161.png"/><Relationship Id="rId5" Type="http://schemas.openxmlformats.org/officeDocument/2006/relationships/image" Target="../media/image72.png"/><Relationship Id="rId10" Type="http://schemas.openxmlformats.org/officeDocument/2006/relationships/image" Target="../media/image59.png"/><Relationship Id="rId4" Type="http://schemas.openxmlformats.org/officeDocument/2006/relationships/image" Target="../media/image71.png"/><Relationship Id="rId9" Type="http://schemas.openxmlformats.org/officeDocument/2006/relationships/image" Target="../media/image70.png"/></Relationships>
</file>

<file path=ppt/slides/_rels/slide47.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slide" Target="slide11.xml"/><Relationship Id="rId3" Type="http://schemas.openxmlformats.org/officeDocument/2006/relationships/image" Target="../media/image66.png"/><Relationship Id="rId7" Type="http://schemas.openxmlformats.org/officeDocument/2006/relationships/image" Target="../media/image68.png"/><Relationship Id="rId12" Type="http://schemas.openxmlformats.org/officeDocument/2006/relationships/image" Target="../media/image161.png"/><Relationship Id="rId2" Type="http://schemas.openxmlformats.org/officeDocument/2006/relationships/notesSlide" Target="../notesSlides/notesSlide47.xml"/><Relationship Id="rId1" Type="http://schemas.openxmlformats.org/officeDocument/2006/relationships/slideLayout" Target="../slideLayouts/slideLayout10.xml"/><Relationship Id="rId6" Type="http://schemas.openxmlformats.org/officeDocument/2006/relationships/image" Target="../media/image67.png"/><Relationship Id="rId11" Type="http://schemas.openxmlformats.org/officeDocument/2006/relationships/image" Target="../media/image73.png"/><Relationship Id="rId5" Type="http://schemas.openxmlformats.org/officeDocument/2006/relationships/image" Target="../media/image72.png"/><Relationship Id="rId10" Type="http://schemas.openxmlformats.org/officeDocument/2006/relationships/image" Target="../media/image59.png"/><Relationship Id="rId4" Type="http://schemas.openxmlformats.org/officeDocument/2006/relationships/image" Target="../media/image71.png"/><Relationship Id="rId9" Type="http://schemas.openxmlformats.org/officeDocument/2006/relationships/image" Target="../media/image70.png"/><Relationship Id="rId14" Type="http://schemas.openxmlformats.org/officeDocument/2006/relationships/comments" Target="../comments/comment5.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slide" Target="slide11.xml"/><Relationship Id="rId2" Type="http://schemas.openxmlformats.org/officeDocument/2006/relationships/notesSlide" Target="../notesSlides/notesSlide48.xml"/><Relationship Id="rId1" Type="http://schemas.openxmlformats.org/officeDocument/2006/relationships/slideLayout" Target="../slideLayouts/slideLayout10.xml"/><Relationship Id="rId6" Type="http://schemas.openxmlformats.org/officeDocument/2006/relationships/image" Target="../media/image164.png"/><Relationship Id="rId5" Type="http://schemas.openxmlformats.org/officeDocument/2006/relationships/image" Target="../media/image163.png"/><Relationship Id="rId4" Type="http://schemas.openxmlformats.org/officeDocument/2006/relationships/image" Target="../media/image162.png"/></Relationships>
</file>

<file path=ppt/slides/_rels/slide4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slide" Target="slide11.xml"/><Relationship Id="rId2" Type="http://schemas.openxmlformats.org/officeDocument/2006/relationships/notesSlide" Target="../notesSlides/notesSlide51.xml"/><Relationship Id="rId1" Type="http://schemas.openxmlformats.org/officeDocument/2006/relationships/slideLayout" Target="../slideLayouts/slideLayout10.xml"/><Relationship Id="rId6" Type="http://schemas.openxmlformats.org/officeDocument/2006/relationships/image" Target="../media/image76.png"/><Relationship Id="rId5" Type="http://schemas.openxmlformats.org/officeDocument/2006/relationships/image" Target="../media/image165.png"/><Relationship Id="rId4" Type="http://schemas.openxmlformats.org/officeDocument/2006/relationships/image" Target="../media/image75.png"/></Relationships>
</file>

<file path=ppt/slides/_rels/slide52.xml.rels><?xml version="1.0" encoding="UTF-8" standalone="yes"?>
<Relationships xmlns="http://schemas.openxmlformats.org/package/2006/relationships"><Relationship Id="rId3" Type="http://schemas.openxmlformats.org/officeDocument/2006/relationships/image" Target="../media/image166.png"/><Relationship Id="rId7" Type="http://schemas.openxmlformats.org/officeDocument/2006/relationships/slide" Target="slide11.xml"/><Relationship Id="rId2" Type="http://schemas.openxmlformats.org/officeDocument/2006/relationships/notesSlide" Target="../notesSlides/notesSlide52.xml"/><Relationship Id="rId1" Type="http://schemas.openxmlformats.org/officeDocument/2006/relationships/slideLayout" Target="../slideLayouts/slideLayout10.xml"/><Relationship Id="rId6" Type="http://schemas.openxmlformats.org/officeDocument/2006/relationships/image" Target="../media/image169.png"/><Relationship Id="rId5" Type="http://schemas.openxmlformats.org/officeDocument/2006/relationships/image" Target="../media/image168.png"/><Relationship Id="rId4" Type="http://schemas.openxmlformats.org/officeDocument/2006/relationships/image" Target="../media/image167.png"/></Relationships>
</file>

<file path=ppt/slides/_rels/slide53.xml.rels><?xml version="1.0" encoding="UTF-8" standalone="yes"?>
<Relationships xmlns="http://schemas.openxmlformats.org/package/2006/relationships"><Relationship Id="rId8" Type="http://schemas.openxmlformats.org/officeDocument/2006/relationships/image" Target="../media/image175.emf"/><Relationship Id="rId13" Type="http://schemas.openxmlformats.org/officeDocument/2006/relationships/image" Target="../media/image180.png"/><Relationship Id="rId3" Type="http://schemas.openxmlformats.org/officeDocument/2006/relationships/image" Target="../media/image170.png"/><Relationship Id="rId7" Type="http://schemas.openxmlformats.org/officeDocument/2006/relationships/image" Target="../media/image174.png"/><Relationship Id="rId12" Type="http://schemas.openxmlformats.org/officeDocument/2006/relationships/image" Target="../media/image179.png"/><Relationship Id="rId17" Type="http://schemas.openxmlformats.org/officeDocument/2006/relationships/slide" Target="slide11.xml"/><Relationship Id="rId2" Type="http://schemas.openxmlformats.org/officeDocument/2006/relationships/notesSlide" Target="../notesSlides/notesSlide53.xml"/><Relationship Id="rId16" Type="http://schemas.openxmlformats.org/officeDocument/2006/relationships/image" Target="../media/image183.png"/><Relationship Id="rId1" Type="http://schemas.openxmlformats.org/officeDocument/2006/relationships/slideLayout" Target="../slideLayouts/slideLayout10.xml"/><Relationship Id="rId6" Type="http://schemas.openxmlformats.org/officeDocument/2006/relationships/image" Target="../media/image173.png"/><Relationship Id="rId11" Type="http://schemas.openxmlformats.org/officeDocument/2006/relationships/image" Target="../media/image178.png"/><Relationship Id="rId5" Type="http://schemas.openxmlformats.org/officeDocument/2006/relationships/image" Target="../media/image172.png"/><Relationship Id="rId15" Type="http://schemas.openxmlformats.org/officeDocument/2006/relationships/image" Target="../media/image182.png"/><Relationship Id="rId10" Type="http://schemas.openxmlformats.org/officeDocument/2006/relationships/image" Target="../media/image177.png"/><Relationship Id="rId4" Type="http://schemas.openxmlformats.org/officeDocument/2006/relationships/image" Target="../media/image171.png"/><Relationship Id="rId9" Type="http://schemas.openxmlformats.org/officeDocument/2006/relationships/image" Target="../media/image176.png"/><Relationship Id="rId14" Type="http://schemas.openxmlformats.org/officeDocument/2006/relationships/image" Target="../media/image181.png"/></Relationships>
</file>

<file path=ppt/slides/_rels/slide5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slide" Target="slide11.xml"/><Relationship Id="rId3" Type="http://schemas.openxmlformats.org/officeDocument/2006/relationships/image" Target="../media/image111.png"/><Relationship Id="rId7" Type="http://schemas.openxmlformats.org/officeDocument/2006/relationships/image" Target="../media/image114.png"/><Relationship Id="rId12" Type="http://schemas.openxmlformats.org/officeDocument/2006/relationships/image" Target="../media/image118.png"/><Relationship Id="rId2" Type="http://schemas.openxmlformats.org/officeDocument/2006/relationships/notesSlide" Target="../notesSlides/notesSlide56.xml"/><Relationship Id="rId1" Type="http://schemas.openxmlformats.org/officeDocument/2006/relationships/slideLayout" Target="../slideLayouts/slideLayout10.xml"/><Relationship Id="rId6" Type="http://schemas.openxmlformats.org/officeDocument/2006/relationships/image" Target="../media/image113.png"/><Relationship Id="rId11" Type="http://schemas.openxmlformats.org/officeDocument/2006/relationships/image" Target="../media/image117.png"/><Relationship Id="rId5" Type="http://schemas.microsoft.com/office/2007/relationships/hdphoto" Target="../media/hdphoto11.wdp"/><Relationship Id="rId10" Type="http://schemas.openxmlformats.org/officeDocument/2006/relationships/image" Target="../media/image116.png"/><Relationship Id="rId4" Type="http://schemas.openxmlformats.org/officeDocument/2006/relationships/image" Target="../media/image112.png"/><Relationship Id="rId9" Type="http://schemas.openxmlformats.org/officeDocument/2006/relationships/image" Target="../media/image95.png"/></Relationships>
</file>

<file path=ppt/slides/_rels/slide5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7.xml"/><Relationship Id="rId1" Type="http://schemas.openxmlformats.org/officeDocument/2006/relationships/slideLayout" Target="../slideLayouts/slideLayout10.xml"/><Relationship Id="rId5" Type="http://schemas.openxmlformats.org/officeDocument/2006/relationships/slide" Target="slide11.xml"/><Relationship Id="rId4" Type="http://schemas.openxmlformats.org/officeDocument/2006/relationships/image" Target="../media/image184.png"/></Relationships>
</file>

<file path=ppt/slides/_rels/slide58.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slide" Target="slide11.xml"/><Relationship Id="rId3" Type="http://schemas.openxmlformats.org/officeDocument/2006/relationships/image" Target="../media/image185.png"/><Relationship Id="rId7" Type="http://schemas.openxmlformats.org/officeDocument/2006/relationships/image" Target="../media/image189.png"/><Relationship Id="rId12" Type="http://schemas.openxmlformats.org/officeDocument/2006/relationships/image" Target="../media/image193.png"/><Relationship Id="rId2" Type="http://schemas.openxmlformats.org/officeDocument/2006/relationships/notesSlide" Target="../notesSlides/notesSlide58.xml"/><Relationship Id="rId1" Type="http://schemas.openxmlformats.org/officeDocument/2006/relationships/slideLayout" Target="../slideLayouts/slideLayout10.xml"/><Relationship Id="rId6" Type="http://schemas.openxmlformats.org/officeDocument/2006/relationships/image" Target="../media/image188.png"/><Relationship Id="rId11" Type="http://schemas.openxmlformats.org/officeDocument/2006/relationships/image" Target="../media/image192.png"/><Relationship Id="rId5" Type="http://schemas.openxmlformats.org/officeDocument/2006/relationships/image" Target="../media/image187.png"/><Relationship Id="rId10" Type="http://schemas.openxmlformats.org/officeDocument/2006/relationships/image" Target="../media/image95.png"/><Relationship Id="rId4" Type="http://schemas.openxmlformats.org/officeDocument/2006/relationships/image" Target="../media/image186.png"/><Relationship Id="rId9" Type="http://schemas.openxmlformats.org/officeDocument/2006/relationships/image" Target="../media/image191.png"/></Relationships>
</file>

<file path=ppt/slides/_rels/slide5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9.xml"/><Relationship Id="rId1" Type="http://schemas.openxmlformats.org/officeDocument/2006/relationships/slideLayout" Target="../slideLayouts/slideLayout10.xml"/><Relationship Id="rId6" Type="http://schemas.openxmlformats.org/officeDocument/2006/relationships/slide" Target="slide11.xml"/><Relationship Id="rId5" Type="http://schemas.openxmlformats.org/officeDocument/2006/relationships/image" Target="../media/image195.png"/><Relationship Id="rId4" Type="http://schemas.openxmlformats.org/officeDocument/2006/relationships/image" Target="../media/image194.png"/></Relationships>
</file>

<file path=ppt/slides/_rels/slide6.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slide" Target="slide55.xml"/><Relationship Id="rId4" Type="http://schemas.openxmlformats.org/officeDocument/2006/relationships/slide" Target="slide39.xml"/></Relationships>
</file>

<file path=ppt/slides/_rels/slide60.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119.png"/><Relationship Id="rId7" Type="http://schemas.openxmlformats.org/officeDocument/2006/relationships/image" Target="../media/image122.png"/><Relationship Id="rId2" Type="http://schemas.openxmlformats.org/officeDocument/2006/relationships/notesSlide" Target="../notesSlides/notesSlide60.xml"/><Relationship Id="rId1" Type="http://schemas.openxmlformats.org/officeDocument/2006/relationships/slideLayout" Target="../slideLayouts/slideLayout10.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88.png"/><Relationship Id="rId9" Type="http://schemas.openxmlformats.org/officeDocument/2006/relationships/slide" Target="slide11.xml"/></Relationships>
</file>

<file path=ppt/slides/_rels/slide61.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notesSlide" Target="../notesSlides/notesSlide61.xml"/><Relationship Id="rId1" Type="http://schemas.openxmlformats.org/officeDocument/2006/relationships/slideLayout" Target="../slideLayouts/slideLayout10.xml"/><Relationship Id="rId6" Type="http://schemas.openxmlformats.org/officeDocument/2006/relationships/slide" Target="slide11.xml"/><Relationship Id="rId5" Type="http://schemas.openxmlformats.org/officeDocument/2006/relationships/image" Target="../media/image198.png"/><Relationship Id="rId4" Type="http://schemas.openxmlformats.org/officeDocument/2006/relationships/image" Target="../media/image197.png"/></Relationships>
</file>

<file path=ppt/slides/_rels/slide62.xml.rels><?xml version="1.0" encoding="UTF-8" standalone="yes"?>
<Relationships xmlns="http://schemas.openxmlformats.org/package/2006/relationships"><Relationship Id="rId8" Type="http://schemas.openxmlformats.org/officeDocument/2006/relationships/image" Target="../media/image203.png"/><Relationship Id="rId3" Type="http://schemas.openxmlformats.org/officeDocument/2006/relationships/image" Target="../media/image95.png"/><Relationship Id="rId7" Type="http://schemas.openxmlformats.org/officeDocument/2006/relationships/image" Target="../media/image202.png"/><Relationship Id="rId12" Type="http://schemas.openxmlformats.org/officeDocument/2006/relationships/slide" Target="slide11.xml"/><Relationship Id="rId2" Type="http://schemas.openxmlformats.org/officeDocument/2006/relationships/notesSlide" Target="../notesSlides/notesSlide62.xml"/><Relationship Id="rId1" Type="http://schemas.openxmlformats.org/officeDocument/2006/relationships/slideLayout" Target="../slideLayouts/slideLayout10.xml"/><Relationship Id="rId6" Type="http://schemas.openxmlformats.org/officeDocument/2006/relationships/image" Target="../media/image201.png"/><Relationship Id="rId11" Type="http://schemas.openxmlformats.org/officeDocument/2006/relationships/image" Target="../media/image206.png"/><Relationship Id="rId5" Type="http://schemas.openxmlformats.org/officeDocument/2006/relationships/image" Target="../media/image200.png"/><Relationship Id="rId10" Type="http://schemas.openxmlformats.org/officeDocument/2006/relationships/image" Target="../media/image205.png"/><Relationship Id="rId4" Type="http://schemas.openxmlformats.org/officeDocument/2006/relationships/image" Target="../media/image199.png"/><Relationship Id="rId9" Type="http://schemas.openxmlformats.org/officeDocument/2006/relationships/image" Target="../media/image204.png"/></Relationships>
</file>

<file path=ppt/slides/_rels/slide6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notesSlide" Target="../notesSlides/notesSlide65.xml"/><Relationship Id="rId1" Type="http://schemas.openxmlformats.org/officeDocument/2006/relationships/slideLayout" Target="../slideLayouts/slideLayout6.xml"/><Relationship Id="rId6" Type="http://schemas.openxmlformats.org/officeDocument/2006/relationships/image" Target="../media/image211.emf"/><Relationship Id="rId5" Type="http://schemas.openxmlformats.org/officeDocument/2006/relationships/image" Target="../media/image210.png"/><Relationship Id="rId4" Type="http://schemas.openxmlformats.org/officeDocument/2006/relationships/image" Target="../media/image209.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notesSlide" Target="../notesSlides/notesSlide67.xml"/><Relationship Id="rId1" Type="http://schemas.openxmlformats.org/officeDocument/2006/relationships/slideLayout" Target="../slideLayouts/slideLayout9.xml"/><Relationship Id="rId5" Type="http://schemas.openxmlformats.org/officeDocument/2006/relationships/image" Target="../media/image214.png"/><Relationship Id="rId4" Type="http://schemas.openxmlformats.org/officeDocument/2006/relationships/image" Target="../media/image213.png"/></Relationships>
</file>

<file path=ppt/slides/_rels/slide68.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notesSlide" Target="../notesSlides/notesSlide68.xml"/><Relationship Id="rId1" Type="http://schemas.openxmlformats.org/officeDocument/2006/relationships/slideLayout" Target="../slideLayouts/slideLayout34.xml"/><Relationship Id="rId4" Type="http://schemas.microsoft.com/office/2007/relationships/hdphoto" Target="../media/hdphoto14.wdp"/></Relationships>
</file>

<file path=ppt/slides/_rels/slide69.xml.rels><?xml version="1.0" encoding="UTF-8" standalone="yes"?>
<Relationships xmlns="http://schemas.openxmlformats.org/package/2006/relationships"><Relationship Id="rId3" Type="http://schemas.openxmlformats.org/officeDocument/2006/relationships/image" Target="../media/image216.png"/><Relationship Id="rId2" Type="http://schemas.openxmlformats.org/officeDocument/2006/relationships/notesSlide" Target="../notesSlides/notesSlide69.xml"/><Relationship Id="rId1" Type="http://schemas.openxmlformats.org/officeDocument/2006/relationships/slideLayout" Target="../slideLayouts/slideLayout34.xml"/><Relationship Id="rId5" Type="http://schemas.openxmlformats.org/officeDocument/2006/relationships/image" Target="../media/image217.png"/><Relationship Id="rId4" Type="http://schemas.microsoft.com/office/2007/relationships/hdphoto" Target="../media/hdphoto15.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218.emf"/><Relationship Id="rId7" Type="http://schemas.openxmlformats.org/officeDocument/2006/relationships/comments" Target="../comments/comment6.xml"/><Relationship Id="rId2" Type="http://schemas.openxmlformats.org/officeDocument/2006/relationships/notesSlide" Target="../notesSlides/notesSlide70.xml"/><Relationship Id="rId1" Type="http://schemas.openxmlformats.org/officeDocument/2006/relationships/slideLayout" Target="../slideLayouts/slideLayout34.xml"/><Relationship Id="rId6" Type="http://schemas.microsoft.com/office/2007/relationships/hdphoto" Target="../media/hdphoto15.wdp"/><Relationship Id="rId5" Type="http://schemas.openxmlformats.org/officeDocument/2006/relationships/image" Target="../media/image217.png"/><Relationship Id="rId4" Type="http://schemas.openxmlformats.org/officeDocument/2006/relationships/image" Target="../media/image219.emf"/></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3" Type="http://schemas.openxmlformats.org/officeDocument/2006/relationships/image" Target="../media/image220.emf"/><Relationship Id="rId2" Type="http://schemas.openxmlformats.org/officeDocument/2006/relationships/notesSlide" Target="../notesSlides/notesSlide72.xml"/><Relationship Id="rId1" Type="http://schemas.openxmlformats.org/officeDocument/2006/relationships/slideLayout" Target="../slideLayouts/slideLayout34.xml"/><Relationship Id="rId4" Type="http://schemas.openxmlformats.org/officeDocument/2006/relationships/comments" Target="../comments/comment7.xml"/></Relationships>
</file>

<file path=ppt/slides/_rels/slide73.xml.rels><?xml version="1.0" encoding="UTF-8" standalone="yes"?>
<Relationships xmlns="http://schemas.openxmlformats.org/package/2006/relationships"><Relationship Id="rId3" Type="http://schemas.openxmlformats.org/officeDocument/2006/relationships/image" Target="../media/image221.jpeg"/><Relationship Id="rId2" Type="http://schemas.openxmlformats.org/officeDocument/2006/relationships/notesSlide" Target="../notesSlides/notesSlide73.xml"/><Relationship Id="rId1" Type="http://schemas.openxmlformats.org/officeDocument/2006/relationships/slideLayout" Target="../slideLayouts/slideLayout34.xml"/><Relationship Id="rId4" Type="http://schemas.microsoft.com/office/2007/relationships/hdphoto" Target="../media/hdphoto16.wdp"/></Relationships>
</file>

<file path=ppt/slides/_rels/slide74.xml.rels><?xml version="1.0" encoding="UTF-8" standalone="yes"?>
<Relationships xmlns="http://schemas.openxmlformats.org/package/2006/relationships"><Relationship Id="rId8" Type="http://schemas.microsoft.com/office/2007/relationships/hdphoto" Target="../media/hdphoto17.wdp"/><Relationship Id="rId3" Type="http://schemas.openxmlformats.org/officeDocument/2006/relationships/hyperlink" Target="http://en.wikipedia.org/wiki/File:Minnesota_Wild.svg" TargetMode="External"/><Relationship Id="rId7" Type="http://schemas.openxmlformats.org/officeDocument/2006/relationships/image" Target="../media/image225.jpeg"/><Relationship Id="rId2" Type="http://schemas.openxmlformats.org/officeDocument/2006/relationships/notesSlide" Target="../notesSlides/notesSlide74.xml"/><Relationship Id="rId1" Type="http://schemas.openxmlformats.org/officeDocument/2006/relationships/slideLayout" Target="../slideLayouts/slideLayout34.xml"/><Relationship Id="rId6" Type="http://schemas.openxmlformats.org/officeDocument/2006/relationships/image" Target="../media/image224.png"/><Relationship Id="rId11" Type="http://schemas.microsoft.com/office/2007/relationships/hdphoto" Target="../media/hdphoto18.wdp"/><Relationship Id="rId5" Type="http://schemas.openxmlformats.org/officeDocument/2006/relationships/image" Target="../media/image223.jpeg"/><Relationship Id="rId10" Type="http://schemas.openxmlformats.org/officeDocument/2006/relationships/image" Target="../media/image227.jpeg"/><Relationship Id="rId4" Type="http://schemas.openxmlformats.org/officeDocument/2006/relationships/image" Target="../media/image222.png"/><Relationship Id="rId9" Type="http://schemas.openxmlformats.org/officeDocument/2006/relationships/image" Target="../media/image226.png"/></Relationships>
</file>

<file path=ppt/slides/_rels/slide75.xml.rels><?xml version="1.0" encoding="UTF-8" standalone="yes"?>
<Relationships xmlns="http://schemas.openxmlformats.org/package/2006/relationships"><Relationship Id="rId8" Type="http://schemas.openxmlformats.org/officeDocument/2006/relationships/image" Target="../media/image211.emf"/><Relationship Id="rId13" Type="http://schemas.openxmlformats.org/officeDocument/2006/relationships/image" Target="../media/image231.jpeg"/><Relationship Id="rId18" Type="http://schemas.openxmlformats.org/officeDocument/2006/relationships/image" Target="../media/image233.jpeg"/><Relationship Id="rId26" Type="http://schemas.openxmlformats.org/officeDocument/2006/relationships/image" Target="../media/image237.png"/><Relationship Id="rId39" Type="http://schemas.openxmlformats.org/officeDocument/2006/relationships/image" Target="../media/image245.jpeg"/><Relationship Id="rId3" Type="http://schemas.openxmlformats.org/officeDocument/2006/relationships/image" Target="../media/image224.png"/><Relationship Id="rId21" Type="http://schemas.microsoft.com/office/2007/relationships/hdphoto" Target="../media/hdphoto23.wdp"/><Relationship Id="rId34" Type="http://schemas.openxmlformats.org/officeDocument/2006/relationships/image" Target="../media/image242.gif"/><Relationship Id="rId42" Type="http://schemas.openxmlformats.org/officeDocument/2006/relationships/comments" Target="../comments/comment8.xml"/><Relationship Id="rId7" Type="http://schemas.microsoft.com/office/2007/relationships/hdphoto" Target="../media/hdphoto19.wdp"/><Relationship Id="rId12" Type="http://schemas.microsoft.com/office/2007/relationships/hdphoto" Target="../media/hdphoto20.wdp"/><Relationship Id="rId17" Type="http://schemas.microsoft.com/office/2007/relationships/hdphoto" Target="../media/hdphoto16.wdp"/><Relationship Id="rId25" Type="http://schemas.microsoft.com/office/2007/relationships/hdphoto" Target="../media/hdphoto25.wdp"/><Relationship Id="rId33" Type="http://schemas.microsoft.com/office/2007/relationships/hdphoto" Target="../media/hdphoto28.wdp"/><Relationship Id="rId38" Type="http://schemas.microsoft.com/office/2007/relationships/hdphoto" Target="../media/hdphoto30.wdp"/><Relationship Id="rId2" Type="http://schemas.openxmlformats.org/officeDocument/2006/relationships/notesSlide" Target="../notesSlides/notesSlide75.xml"/><Relationship Id="rId16" Type="http://schemas.openxmlformats.org/officeDocument/2006/relationships/image" Target="../media/image221.jpeg"/><Relationship Id="rId20" Type="http://schemas.openxmlformats.org/officeDocument/2006/relationships/image" Target="../media/image234.jpeg"/><Relationship Id="rId29" Type="http://schemas.microsoft.com/office/2007/relationships/hdphoto" Target="../media/hdphoto26.wdp"/><Relationship Id="rId41" Type="http://schemas.microsoft.com/office/2007/relationships/hdphoto" Target="../media/hdphoto31.wdp"/><Relationship Id="rId1" Type="http://schemas.openxmlformats.org/officeDocument/2006/relationships/slideLayout" Target="../slideLayouts/slideLayout10.xml"/><Relationship Id="rId11" Type="http://schemas.openxmlformats.org/officeDocument/2006/relationships/image" Target="../media/image230.jpeg"/><Relationship Id="rId24" Type="http://schemas.openxmlformats.org/officeDocument/2006/relationships/image" Target="../media/image236.jpeg"/><Relationship Id="rId32" Type="http://schemas.openxmlformats.org/officeDocument/2006/relationships/image" Target="../media/image241.jpeg"/><Relationship Id="rId37" Type="http://schemas.openxmlformats.org/officeDocument/2006/relationships/image" Target="../media/image244.png"/><Relationship Id="rId40" Type="http://schemas.openxmlformats.org/officeDocument/2006/relationships/image" Target="../media/image246.jpeg"/><Relationship Id="rId5" Type="http://schemas.openxmlformats.org/officeDocument/2006/relationships/image" Target="../media/image228.png"/><Relationship Id="rId15" Type="http://schemas.openxmlformats.org/officeDocument/2006/relationships/image" Target="../media/image232.png"/><Relationship Id="rId23" Type="http://schemas.microsoft.com/office/2007/relationships/hdphoto" Target="../media/hdphoto24.wdp"/><Relationship Id="rId28" Type="http://schemas.openxmlformats.org/officeDocument/2006/relationships/image" Target="../media/image239.png"/><Relationship Id="rId36" Type="http://schemas.microsoft.com/office/2007/relationships/hdphoto" Target="../media/hdphoto29.wdp"/><Relationship Id="rId10" Type="http://schemas.openxmlformats.org/officeDocument/2006/relationships/image" Target="../media/image226.png"/><Relationship Id="rId19" Type="http://schemas.microsoft.com/office/2007/relationships/hdphoto" Target="../media/hdphoto22.wdp"/><Relationship Id="rId31" Type="http://schemas.microsoft.com/office/2007/relationships/hdphoto" Target="../media/hdphoto27.wdp"/><Relationship Id="rId4" Type="http://schemas.openxmlformats.org/officeDocument/2006/relationships/image" Target="../media/image32.jpeg"/><Relationship Id="rId9" Type="http://schemas.openxmlformats.org/officeDocument/2006/relationships/image" Target="../media/image229.jpeg"/><Relationship Id="rId14" Type="http://schemas.microsoft.com/office/2007/relationships/hdphoto" Target="../media/hdphoto21.wdp"/><Relationship Id="rId22" Type="http://schemas.openxmlformats.org/officeDocument/2006/relationships/image" Target="../media/image235.png"/><Relationship Id="rId27" Type="http://schemas.openxmlformats.org/officeDocument/2006/relationships/image" Target="../media/image238.emf"/><Relationship Id="rId30" Type="http://schemas.openxmlformats.org/officeDocument/2006/relationships/image" Target="../media/image240.jpeg"/><Relationship Id="rId35" Type="http://schemas.openxmlformats.org/officeDocument/2006/relationships/image" Target="../media/image243.png"/></Relationships>
</file>

<file path=ppt/slides/_rels/slide76.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7.png"/><Relationship Id="rId3" Type="http://schemas.openxmlformats.org/officeDocument/2006/relationships/image" Target="../media/image30.png"/><Relationship Id="rId7" Type="http://schemas.microsoft.com/office/2007/relationships/hdphoto" Target="../media/hdphoto1.wdp"/><Relationship Id="rId12" Type="http://schemas.openxmlformats.org/officeDocument/2006/relationships/image" Target="../media/image36.gif"/><Relationship Id="rId2" Type="http://schemas.openxmlformats.org/officeDocument/2006/relationships/notesSlide" Target="../notesSlides/notesSlide8.xml"/><Relationship Id="rId16" Type="http://schemas.microsoft.com/office/2007/relationships/hdphoto" Target="../media/hdphoto5.wdp"/><Relationship Id="rId1" Type="http://schemas.openxmlformats.org/officeDocument/2006/relationships/slideLayout" Target="../slideLayouts/slideLayout34.xml"/><Relationship Id="rId6" Type="http://schemas.openxmlformats.org/officeDocument/2006/relationships/image" Target="../media/image33.jpeg"/><Relationship Id="rId11" Type="http://schemas.microsoft.com/office/2007/relationships/hdphoto" Target="../media/hdphoto3.wdp"/><Relationship Id="rId5" Type="http://schemas.openxmlformats.org/officeDocument/2006/relationships/image" Target="../media/image32.jpeg"/><Relationship Id="rId15" Type="http://schemas.openxmlformats.org/officeDocument/2006/relationships/image" Target="../media/image38.jpeg"/><Relationship Id="rId10" Type="http://schemas.openxmlformats.org/officeDocument/2006/relationships/image" Target="../media/image35.jpeg"/><Relationship Id="rId4" Type="http://schemas.openxmlformats.org/officeDocument/2006/relationships/image" Target="../media/image31.png"/><Relationship Id="rId9" Type="http://schemas.microsoft.com/office/2007/relationships/hdphoto" Target="../media/hdphoto2.wdp"/><Relationship Id="rId14" Type="http://schemas.microsoft.com/office/2007/relationships/hdphoto" Target="../media/hdphoto4.wdp"/></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8.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42.png"/><Relationship Id="rId11" Type="http://schemas.microsoft.com/office/2007/relationships/hdphoto" Target="../media/hdphoto6.wdp"/><Relationship Id="rId5" Type="http://schemas.openxmlformats.org/officeDocument/2006/relationships/image" Target="../media/image41.png"/><Relationship Id="rId15" Type="http://schemas.openxmlformats.org/officeDocument/2006/relationships/image" Target="../media/image50.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p:cNvSpPr>
            <a:spLocks noGrp="1"/>
          </p:cNvSpPr>
          <p:nvPr>
            <p:ph type="ctrTitle"/>
          </p:nvPr>
        </p:nvSpPr>
        <p:spPr>
          <a:xfrm>
            <a:off x="221393" y="2018064"/>
            <a:ext cx="8112125" cy="2918779"/>
          </a:xfrm>
        </p:spPr>
        <p:txBody>
          <a:bodyPr/>
          <a:lstStyle/>
          <a:p>
            <a:r>
              <a:rPr dirty="0" smtClean="0">
                <a:effectLst>
                  <a:outerShdw blurRad="190500" dist="12700" dir="2700000" algn="tl">
                    <a:srgbClr val="000000">
                      <a:alpha val="43000"/>
                    </a:srgbClr>
                  </a:outerShdw>
                </a:effectLst>
              </a:rPr>
              <a:t>Cisco Unified Fabric </a:t>
            </a:r>
            <a:r>
              <a:rPr altLang="zh-CN" sz="6000" b="0" i="0" spc="-200" dirty="0" smtClean="0">
                <a:gradFill>
                  <a:gsLst>
                    <a:gs pos="0">
                      <a:schemeClr val="tx1"/>
                    </a:gs>
                    <a:gs pos="44000">
                      <a:srgbClr val="01BBBB"/>
                    </a:gs>
                    <a:gs pos="100000">
                      <a:schemeClr val="accent4"/>
                    </a:gs>
                  </a:gsLst>
                  <a:lin ang="4800000" scaled="0"/>
                </a:gradFill>
                <a:effectLst>
                  <a:outerShdw blurRad="190500" dist="12700" dir="2700000" algn="tl">
                    <a:srgbClr val="000000">
                      <a:alpha val="43000"/>
                    </a:srgbClr>
                  </a:outerShdw>
                </a:effectLst>
                <a:latin typeface="Arial"/>
                <a:ea typeface="黑体" pitchFamily="2" charset="-122"/>
                <a:cs typeface="+mj-cs"/>
              </a:rPr>
              <a:t/>
            </a:r>
            <a:br>
              <a:rPr altLang="zh-CN" sz="6000" b="0" i="0" spc="-200" dirty="0" smtClean="0">
                <a:gradFill>
                  <a:gsLst>
                    <a:gs pos="0">
                      <a:schemeClr val="tx1"/>
                    </a:gs>
                    <a:gs pos="44000">
                      <a:srgbClr val="01BBBB"/>
                    </a:gs>
                    <a:gs pos="100000">
                      <a:schemeClr val="accent4"/>
                    </a:gs>
                  </a:gsLst>
                  <a:lin ang="4800000" scaled="0"/>
                </a:gradFill>
                <a:effectLst>
                  <a:outerShdw blurRad="190500" dist="12700" dir="2700000" algn="tl">
                    <a:srgbClr val="000000">
                      <a:alpha val="43000"/>
                    </a:srgbClr>
                  </a:outerShdw>
                </a:effectLst>
                <a:latin typeface="Arial"/>
                <a:ea typeface="黑体" pitchFamily="2" charset="-122"/>
                <a:cs typeface="+mj-cs"/>
              </a:rPr>
            </a:br>
            <a:r>
              <a:rPr lang="zh-CN" altLang="en-US" sz="2600" b="0" i="0" spc="-200" dirty="0" smtClean="0">
                <a:gradFill>
                  <a:gsLst>
                    <a:gs pos="0">
                      <a:schemeClr val="tx1"/>
                    </a:gs>
                    <a:gs pos="44000">
                      <a:srgbClr val="01BBBB"/>
                    </a:gs>
                    <a:gs pos="100000">
                      <a:schemeClr val="accent4"/>
                    </a:gs>
                  </a:gsLst>
                  <a:lin ang="4800000" scaled="0"/>
                </a:gradFill>
                <a:effectLst>
                  <a:outerShdw blurRad="190500" dist="12700" dir="2700000" algn="tl">
                    <a:srgbClr val="000000">
                      <a:alpha val="43000"/>
                    </a:srgbClr>
                  </a:outerShdw>
                </a:effectLst>
                <a:latin typeface="Arial"/>
                <a:ea typeface="黑体" pitchFamily="2" charset="-122"/>
                <a:cs typeface="+mj-cs"/>
              </a:rPr>
              <a:t/>
            </a:r>
            <a:br>
              <a:rPr lang="zh-CN" altLang="en-US" sz="2600" b="0" i="0" spc="-200" dirty="0" smtClean="0">
                <a:gradFill>
                  <a:gsLst>
                    <a:gs pos="0">
                      <a:schemeClr val="tx1"/>
                    </a:gs>
                    <a:gs pos="44000">
                      <a:srgbClr val="01BBBB"/>
                    </a:gs>
                    <a:gs pos="100000">
                      <a:schemeClr val="accent4"/>
                    </a:gs>
                  </a:gsLst>
                  <a:lin ang="4800000" scaled="0"/>
                </a:gradFill>
                <a:effectLst>
                  <a:outerShdw blurRad="190500" dist="12700" dir="2700000" algn="tl">
                    <a:srgbClr val="000000">
                      <a:alpha val="43000"/>
                    </a:srgbClr>
                  </a:outerShdw>
                </a:effectLst>
                <a:latin typeface="Arial"/>
                <a:ea typeface="黑体" pitchFamily="2" charset="-122"/>
                <a:cs typeface="+mj-cs"/>
              </a:rPr>
            </a:br>
            <a:r>
              <a:rPr lang="zh-CN" altLang="en-US" sz="3600" dirty="0" smtClean="0">
                <a:solidFill>
                  <a:srgbClr val="E2F872"/>
                </a:solidFill>
                <a:effectLst>
                  <a:outerShdw blurRad="190500" dist="12700" dir="2700000" algn="tl">
                    <a:srgbClr val="000000">
                      <a:alpha val="43000"/>
                    </a:srgbClr>
                  </a:outerShdw>
                </a:effectLst>
                <a:ea typeface="黑体" pitchFamily="2" charset="-122"/>
              </a:rPr>
              <a:t>一致的</a:t>
            </a:r>
            <a:r>
              <a:rPr lang="zh-CN" altLang="en-US" sz="3600" dirty="0" smtClean="0">
                <a:effectLst>
                  <a:outerShdw blurRad="190500" dist="12700" dir="2700000" algn="tl">
                    <a:srgbClr val="000000">
                      <a:alpha val="43000"/>
                    </a:srgbClr>
                  </a:outerShdw>
                </a:effectLst>
                <a:ea typeface="黑体" pitchFamily="2" charset="-122"/>
              </a:rPr>
              <a:t>网络  </a:t>
            </a:r>
            <a:r>
              <a:rPr lang="zh-CN" altLang="en-US" sz="2800" b="0" i="0" spc="-200" dirty="0" smtClean="0">
                <a:gradFill>
                  <a:gsLst>
                    <a:gs pos="0">
                      <a:schemeClr val="tx1"/>
                    </a:gs>
                    <a:gs pos="44000">
                      <a:srgbClr val="01BBBB"/>
                    </a:gs>
                    <a:gs pos="100000">
                      <a:schemeClr val="accent4"/>
                    </a:gs>
                  </a:gsLst>
                  <a:lin ang="4800000" scaled="0"/>
                </a:gradFill>
                <a:effectLst>
                  <a:outerShdw blurRad="190500" dist="12700" dir="2700000" algn="tl">
                    <a:srgbClr val="000000">
                      <a:alpha val="43000"/>
                    </a:srgbClr>
                  </a:outerShdw>
                </a:effectLst>
                <a:latin typeface="Arial"/>
                <a:ea typeface="黑体" pitchFamily="2" charset="-122"/>
                <a:cs typeface="+mj-cs"/>
              </a:rPr>
              <a:t/>
            </a:r>
            <a:br>
              <a:rPr lang="zh-CN" altLang="en-US" sz="2800" b="0" i="0" spc="-200" dirty="0" smtClean="0">
                <a:gradFill>
                  <a:gsLst>
                    <a:gs pos="0">
                      <a:schemeClr val="tx1"/>
                    </a:gs>
                    <a:gs pos="44000">
                      <a:srgbClr val="01BBBB"/>
                    </a:gs>
                    <a:gs pos="100000">
                      <a:schemeClr val="accent4"/>
                    </a:gs>
                  </a:gsLst>
                  <a:lin ang="4800000" scaled="0"/>
                </a:gradFill>
                <a:effectLst>
                  <a:outerShdw blurRad="190500" dist="12700" dir="2700000" algn="tl">
                    <a:srgbClr val="000000">
                      <a:alpha val="43000"/>
                    </a:srgbClr>
                  </a:outerShdw>
                </a:effectLst>
                <a:latin typeface="Arial"/>
                <a:ea typeface="黑体" pitchFamily="2" charset="-122"/>
                <a:cs typeface="+mj-cs"/>
              </a:rPr>
            </a:br>
            <a:r>
              <a:rPr lang="zh-CN" altLang="en-US" sz="3600" dirty="0" smtClean="0">
                <a:effectLst>
                  <a:outerShdw blurRad="190500" dist="12700" dir="2700000" algn="tl">
                    <a:srgbClr val="000000">
                      <a:alpha val="43000"/>
                    </a:srgbClr>
                  </a:outerShdw>
                </a:effectLst>
                <a:ea typeface="黑体" pitchFamily="2" charset="-122"/>
              </a:rPr>
              <a:t>跨</a:t>
            </a:r>
            <a:r>
              <a:rPr lang="zh-CN" altLang="en-US" sz="3600" dirty="0" smtClean="0">
                <a:solidFill>
                  <a:srgbClr val="E2F872"/>
                </a:solidFill>
                <a:effectLst>
                  <a:outerShdw blurRad="190500" dist="12700" dir="2700000" algn="tl">
                    <a:srgbClr val="000000">
                      <a:alpha val="43000"/>
                    </a:srgbClr>
                  </a:outerShdw>
                </a:effectLst>
                <a:ea typeface="黑体" pitchFamily="2" charset="-122"/>
              </a:rPr>
              <a:t>物理、虚拟 </a:t>
            </a:r>
            <a:r>
              <a:rPr lang="zh-CN" altLang="en-US" sz="3600" b="0" i="0" spc="-200" dirty="0" smtClean="0">
                <a:gradFill>
                  <a:gsLst>
                    <a:gs pos="0">
                      <a:schemeClr val="tx1"/>
                    </a:gs>
                    <a:gs pos="44000">
                      <a:srgbClr val="01BBBB"/>
                    </a:gs>
                    <a:gs pos="100000">
                      <a:schemeClr val="accent4"/>
                    </a:gs>
                  </a:gsLst>
                  <a:lin ang="4800000" scaled="0"/>
                </a:gradFill>
                <a:effectLst>
                  <a:outerShdw blurRad="190500" dist="12700" dir="2700000" algn="tl">
                    <a:srgbClr val="000000">
                      <a:alpha val="43000"/>
                    </a:srgbClr>
                  </a:outerShdw>
                </a:effectLst>
                <a:latin typeface="Arial"/>
                <a:ea typeface="黑体" pitchFamily="2" charset="-122"/>
                <a:cs typeface="+mj-cs"/>
              </a:rPr>
              <a:t/>
            </a:r>
            <a:br>
              <a:rPr lang="zh-CN" altLang="en-US" sz="3600" b="0" i="0" spc="-200" dirty="0" smtClean="0">
                <a:gradFill>
                  <a:gsLst>
                    <a:gs pos="0">
                      <a:schemeClr val="tx1"/>
                    </a:gs>
                    <a:gs pos="44000">
                      <a:srgbClr val="01BBBB"/>
                    </a:gs>
                    <a:gs pos="100000">
                      <a:schemeClr val="accent4"/>
                    </a:gs>
                  </a:gsLst>
                  <a:lin ang="4800000" scaled="0"/>
                </a:gradFill>
                <a:effectLst>
                  <a:outerShdw blurRad="190500" dist="12700" dir="2700000" algn="tl">
                    <a:srgbClr val="000000">
                      <a:alpha val="43000"/>
                    </a:srgbClr>
                  </a:outerShdw>
                </a:effectLst>
                <a:latin typeface="Arial"/>
                <a:ea typeface="黑体" pitchFamily="2" charset="-122"/>
                <a:cs typeface="+mj-cs"/>
              </a:rPr>
            </a:br>
            <a:r>
              <a:rPr lang="zh-CN" altLang="en-US" sz="3600" dirty="0" smtClean="0">
                <a:effectLst>
                  <a:outerShdw blurRad="190500" dist="12700" dir="2700000" algn="tl">
                    <a:srgbClr val="000000">
                      <a:alpha val="43000"/>
                    </a:srgbClr>
                  </a:outerShdw>
                </a:effectLst>
                <a:ea typeface="黑体" pitchFamily="2" charset="-122"/>
              </a:rPr>
              <a:t>和</a:t>
            </a:r>
            <a:r>
              <a:rPr lang="zh-CN" altLang="en-US" sz="3600" dirty="0" smtClean="0">
                <a:solidFill>
                  <a:srgbClr val="E2F872"/>
                </a:solidFill>
                <a:effectLst>
                  <a:outerShdw blurRad="190500" dist="12700" dir="2700000" algn="tl">
                    <a:srgbClr val="000000">
                      <a:alpha val="43000"/>
                    </a:srgbClr>
                  </a:outerShdw>
                </a:effectLst>
                <a:ea typeface="黑体" pitchFamily="2" charset="-122"/>
              </a:rPr>
              <a:t>基于云</a:t>
            </a:r>
            <a:r>
              <a:rPr lang="zh-CN" altLang="en-US" sz="3600" dirty="0" smtClean="0">
                <a:effectLst>
                  <a:outerShdw blurRad="190500" dist="12700" dir="2700000" algn="tl">
                    <a:srgbClr val="000000">
                      <a:alpha val="43000"/>
                    </a:srgbClr>
                  </a:outerShdw>
                </a:effectLst>
                <a:ea typeface="黑体" pitchFamily="2" charset="-122"/>
              </a:rPr>
              <a:t>的网络  </a:t>
            </a:r>
            <a:r>
              <a:rPr lang="zh-CN" altLang="en-US" sz="2600" b="0" i="0" spc="-200" dirty="0" smtClean="0">
                <a:gradFill>
                  <a:gsLst>
                    <a:gs pos="0">
                      <a:schemeClr val="tx1"/>
                    </a:gs>
                    <a:gs pos="44000">
                      <a:srgbClr val="01BBBB"/>
                    </a:gs>
                    <a:gs pos="100000">
                      <a:schemeClr val="accent4"/>
                    </a:gs>
                  </a:gsLst>
                  <a:lin ang="4800000" scaled="0"/>
                </a:gradFill>
                <a:effectLst>
                  <a:outerShdw blurRad="190500" dist="12700" dir="2700000" algn="tl">
                    <a:srgbClr val="000000">
                      <a:alpha val="43000"/>
                    </a:srgbClr>
                  </a:outerShdw>
                </a:effectLst>
                <a:latin typeface="Arial"/>
                <a:ea typeface="黑体" pitchFamily="2" charset="-122"/>
                <a:cs typeface="+mj-cs"/>
              </a:rPr>
              <a:t/>
            </a:r>
            <a:br>
              <a:rPr lang="zh-CN" altLang="en-US" sz="2600" b="0" i="0" spc="-200" dirty="0" smtClean="0">
                <a:gradFill>
                  <a:gsLst>
                    <a:gs pos="0">
                      <a:schemeClr val="tx1"/>
                    </a:gs>
                    <a:gs pos="44000">
                      <a:srgbClr val="01BBBB"/>
                    </a:gs>
                    <a:gs pos="100000">
                      <a:schemeClr val="accent4"/>
                    </a:gs>
                  </a:gsLst>
                  <a:lin ang="4800000" scaled="0"/>
                </a:gradFill>
                <a:effectLst>
                  <a:outerShdw blurRad="190500" dist="12700" dir="2700000" algn="tl">
                    <a:srgbClr val="000000">
                      <a:alpha val="43000"/>
                    </a:srgbClr>
                  </a:outerShdw>
                </a:effectLst>
                <a:latin typeface="Arial"/>
                <a:ea typeface="黑体" pitchFamily="2" charset="-122"/>
                <a:cs typeface="+mj-cs"/>
              </a:rPr>
            </a:br>
            <a:endParaRPr lang="zh-CN" altLang="en-US" sz="2600" dirty="0">
              <a:solidFill>
                <a:schemeClr val="accent5"/>
              </a:solidFill>
              <a:effectLst>
                <a:outerShdw blurRad="190500" dist="12700" dir="2700000" algn="tl">
                  <a:srgbClr val="000000">
                    <a:alpha val="43000"/>
                  </a:srgbClr>
                </a:outerShdw>
              </a:effectLst>
              <a:ea typeface="黑体" pitchFamily="2" charset="-122"/>
            </a:endParaRPr>
          </a:p>
        </p:txBody>
      </p:sp>
      <p:sp>
        <p:nvSpPr>
          <p:cNvPr id="2" name="Subtitle 1"/>
          <p:cNvSpPr>
            <a:spLocks noGrp="1"/>
          </p:cNvSpPr>
          <p:nvPr>
            <p:ph type="subTitle" idx="1"/>
          </p:nvPr>
        </p:nvSpPr>
        <p:spPr>
          <a:xfrm>
            <a:off x="236383" y="5245443"/>
            <a:ext cx="8112126" cy="384175"/>
          </a:xfrm>
        </p:spPr>
        <p:txBody>
          <a:bodyPr/>
          <a:lstStyle/>
          <a:p>
            <a:endParaRPr lang="zh-CN" altLang="en-US">
              <a:ea typeface="黑体" pitchFamily="2" charset="-122"/>
            </a:endParaRPr>
          </a:p>
        </p:txBody>
      </p:sp>
    </p:spTree>
    <p:extLst>
      <p:ext uri="{BB962C8B-B14F-4D97-AF65-F5344CB8AC3E}">
        <p14:creationId xmlns="" xmlns:p14="http://schemas.microsoft.com/office/powerpoint/2010/main" val="38657725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ct val="0"/>
              </a:spcBef>
              <a:buNone/>
            </a:pPr>
            <a: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t>最广泛的集成服务产品组合</a:t>
            </a:r>
            <a:b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altLang="zh-CN" sz="2400" b="0" i="0" spc="0" dirty="0" smtClean="0">
                <a:solidFill>
                  <a:srgbClr val="7F7F7F"/>
                </a:solidFill>
                <a:latin typeface="Arial"/>
                <a:ea typeface="黑体" pitchFamily="2" charset="-122"/>
                <a:cs typeface="+mj-cs"/>
              </a:rPr>
              <a:t>Cisco Unified Fabric L4–7 </a:t>
            </a:r>
            <a:r>
              <a:rPr lang="zh-CN" altLang="en-US" sz="2400" b="0" i="0" spc="0" dirty="0" smtClean="0">
                <a:solidFill>
                  <a:srgbClr val="7F7F7F"/>
                </a:solidFill>
                <a:latin typeface="Arial"/>
                <a:ea typeface="黑体" pitchFamily="2" charset="-122"/>
                <a:cs typeface="+mj-cs"/>
              </a:rPr>
              <a:t>服务创新</a:t>
            </a:r>
            <a:endParaRPr lang="zh-CN" altLang="en-US" sz="2400" b="0" i="0" spc="0" dirty="0">
              <a:solidFill>
                <a:srgbClr val="7F7F7F"/>
              </a:solidFill>
              <a:latin typeface="Arial"/>
              <a:ea typeface="黑体" pitchFamily="2" charset="-122"/>
              <a:cs typeface="+mj-cs"/>
            </a:endParaRPr>
          </a:p>
        </p:txBody>
      </p:sp>
      <p:grpSp>
        <p:nvGrpSpPr>
          <p:cNvPr id="6" name="Group 37"/>
          <p:cNvGrpSpPr/>
          <p:nvPr/>
        </p:nvGrpSpPr>
        <p:grpSpPr>
          <a:xfrm>
            <a:off x="288340" y="1272101"/>
            <a:ext cx="2806554" cy="3607002"/>
            <a:chOff x="203932" y="1272101"/>
            <a:chExt cx="2806554" cy="3607002"/>
          </a:xfrm>
        </p:grpSpPr>
        <p:sp>
          <p:nvSpPr>
            <p:cNvPr id="65" name="Rectangle 19"/>
            <p:cNvSpPr>
              <a:spLocks noChangeArrowheads="1"/>
            </p:cNvSpPr>
            <p:nvPr/>
          </p:nvSpPr>
          <p:spPr bwMode="auto">
            <a:xfrm flipH="1">
              <a:off x="203932" y="1285749"/>
              <a:ext cx="2806554" cy="3593354"/>
            </a:xfrm>
            <a:prstGeom prst="roundRect">
              <a:avLst>
                <a:gd name="adj" fmla="val 4621"/>
              </a:avLst>
            </a:prstGeom>
            <a:gradFill>
              <a:gsLst>
                <a:gs pos="49000">
                  <a:srgbClr val="C00000">
                    <a:alpha val="0"/>
                  </a:srgbClr>
                </a:gs>
                <a:gs pos="99000">
                  <a:schemeClr val="accent1">
                    <a:lumMod val="83000"/>
                    <a:alpha val="62000"/>
                  </a:schemeClr>
                </a:gs>
              </a:gsLst>
              <a:lin ang="16200000" scaled="0"/>
            </a:gradFill>
            <a:ln w="28575">
              <a:gradFill>
                <a:gsLst>
                  <a:gs pos="0">
                    <a:schemeClr val="accent1">
                      <a:lumMod val="86000"/>
                    </a:schemeClr>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b="1">
                <a:solidFill>
                  <a:schemeClr val="bg2"/>
                </a:solidFill>
                <a:latin typeface="+mj-lt"/>
                <a:ea typeface="黑体" pitchFamily="2" charset="-122"/>
              </a:endParaRPr>
            </a:p>
          </p:txBody>
        </p:sp>
        <p:sp>
          <p:nvSpPr>
            <p:cNvPr id="39" name="Rectangle 59"/>
            <p:cNvSpPr>
              <a:spLocks noChangeArrowheads="1"/>
            </p:cNvSpPr>
            <p:nvPr/>
          </p:nvSpPr>
          <p:spPr bwMode="auto">
            <a:xfrm>
              <a:off x="207382" y="1933944"/>
              <a:ext cx="2683642" cy="584771"/>
            </a:xfrm>
            <a:prstGeom prst="rect">
              <a:avLst/>
            </a:prstGeom>
            <a:noFill/>
            <a:ln w="9525">
              <a:noFill/>
              <a:miter lim="800000"/>
              <a:headEnd/>
              <a:tailEnd/>
            </a:ln>
          </p:spPr>
          <p:txBody>
            <a:bodyPr wrap="square" lIns="91435" tIns="45718" rIns="91435" bIns="45718">
              <a:spAutoFit/>
            </a:bodyPr>
            <a:lstStyle/>
            <a:p>
              <a:pPr algn="ctr" defTabSz="914400">
                <a:buNone/>
              </a:pPr>
              <a:r>
                <a:rPr lang="zh-CN" altLang="en-US" sz="1600" b="0" i="0" smtClean="0">
                  <a:solidFill>
                    <a:srgbClr val="546568"/>
                  </a:solidFill>
                  <a:latin typeface="Arial"/>
                  <a:ea typeface="黑体" pitchFamily="2" charset="-122"/>
                  <a:cs typeface="+mn-cs"/>
                </a:rPr>
                <a:t>增强的网络应用性能、低间断性和服务器扩展能力</a:t>
              </a:r>
              <a:endParaRPr lang="zh-CN" altLang="en-US" sz="1600" b="0" i="0">
                <a:solidFill>
                  <a:srgbClr val="546568"/>
                </a:solidFill>
                <a:latin typeface="Arial"/>
                <a:ea typeface="黑体" pitchFamily="2" charset="-122"/>
                <a:cs typeface="+mn-cs"/>
              </a:endParaRPr>
            </a:p>
          </p:txBody>
        </p:sp>
        <p:sp>
          <p:nvSpPr>
            <p:cNvPr id="43" name="Text Box 789"/>
            <p:cNvSpPr txBox="1">
              <a:spLocks noChangeArrowheads="1"/>
            </p:cNvSpPr>
            <p:nvPr/>
          </p:nvSpPr>
          <p:spPr bwMode="auto">
            <a:xfrm>
              <a:off x="218812" y="4189318"/>
              <a:ext cx="2683642" cy="461661"/>
            </a:xfrm>
            <a:prstGeom prst="rect">
              <a:avLst/>
            </a:prstGeom>
            <a:noFill/>
            <a:ln w="9525">
              <a:noFill/>
              <a:miter lim="800000"/>
              <a:headEnd/>
              <a:tailEnd/>
            </a:ln>
          </p:spPr>
          <p:txBody>
            <a:bodyPr wrap="square" lIns="91435" tIns="45718" rIns="91435" bIns="45718">
              <a:spAutoFit/>
            </a:bodyPr>
            <a:lstStyle/>
            <a:p>
              <a:pPr algn="ctr" defTabSz="914400">
                <a:spcBef>
                  <a:spcPct val="10000"/>
                </a:spcBef>
                <a:buNone/>
              </a:pPr>
              <a:r>
                <a:rPr lang="en-US" altLang="zh-CN" sz="1200" b="0" i="0" dirty="0" smtClean="0">
                  <a:solidFill>
                    <a:schemeClr val="tx1"/>
                  </a:solidFill>
                  <a:latin typeface="Arial"/>
                  <a:ea typeface="黑体" pitchFamily="2" charset="-122"/>
                  <a:cs typeface="+mn-cs"/>
                </a:rPr>
                <a:t>Cisco</a:t>
              </a:r>
              <a:r>
                <a:rPr lang="en-US" altLang="zh-CN" sz="1200" b="0" i="0" baseline="30000" dirty="0" smtClean="0">
                  <a:solidFill>
                    <a:schemeClr val="tx1"/>
                  </a:solidFill>
                  <a:latin typeface="Arial"/>
                  <a:ea typeface="黑体" pitchFamily="2" charset="-122"/>
                  <a:cs typeface="+mn-cs"/>
                </a:rPr>
                <a:t>®</a:t>
              </a:r>
              <a:r>
                <a:rPr lang="en-US" altLang="zh-CN" sz="1200" b="0" i="0" dirty="0" smtClean="0">
                  <a:solidFill>
                    <a:schemeClr val="tx1"/>
                  </a:solidFill>
                  <a:latin typeface="Arial"/>
                  <a:ea typeface="黑体" pitchFamily="2" charset="-122"/>
                  <a:cs typeface="+mn-cs"/>
                </a:rPr>
                <a:t> ACE Application Control Engine </a:t>
              </a:r>
              <a:r>
                <a:rPr lang="zh-CN" altLang="en-US" sz="1200" b="0" i="0" dirty="0" smtClean="0">
                  <a:solidFill>
                    <a:schemeClr val="tx1"/>
                  </a:solidFill>
                  <a:latin typeface="Arial"/>
                  <a:ea typeface="黑体" pitchFamily="2" charset="-122"/>
                  <a:cs typeface="+mn-cs"/>
                </a:rPr>
                <a:t>模块和设备</a:t>
              </a:r>
              <a:endParaRPr lang="zh-CN" altLang="en-US" sz="1200" dirty="0">
                <a:latin typeface="Arial"/>
                <a:ea typeface="黑体" pitchFamily="2" charset="-122"/>
              </a:endParaRPr>
            </a:p>
          </p:txBody>
        </p:sp>
        <p:pic>
          <p:nvPicPr>
            <p:cNvPr id="52" name="Picture 16" descr="ACE Module (Front Left Profile) copy"/>
            <p:cNvPicPr>
              <a:picLocks noChangeAspect="1" noChangeArrowheads="1"/>
            </p:cNvPicPr>
            <p:nvPr/>
          </p:nvPicPr>
          <p:blipFill>
            <a:blip r:embed="rId3" cstate="print"/>
            <a:srcRect/>
            <a:stretch>
              <a:fillRect/>
            </a:stretch>
          </p:blipFill>
          <p:spPr bwMode="auto">
            <a:xfrm>
              <a:off x="1291691" y="3716223"/>
              <a:ext cx="1051008" cy="381751"/>
            </a:xfrm>
            <a:prstGeom prst="rect">
              <a:avLst/>
            </a:prstGeom>
            <a:noFill/>
            <a:ln w="9525">
              <a:noFill/>
              <a:miter lim="800000"/>
              <a:headEnd/>
              <a:tailEnd/>
            </a:ln>
          </p:spPr>
        </p:pic>
        <p:grpSp>
          <p:nvGrpSpPr>
            <p:cNvPr id="7" name="Group 5"/>
            <p:cNvGrpSpPr/>
            <p:nvPr/>
          </p:nvGrpSpPr>
          <p:grpSpPr>
            <a:xfrm>
              <a:off x="309201" y="2747654"/>
              <a:ext cx="2448516" cy="1717927"/>
              <a:chOff x="272206" y="1928723"/>
              <a:chExt cx="2448516" cy="1717927"/>
            </a:xfrm>
          </p:grpSpPr>
          <p:pic>
            <p:nvPicPr>
              <p:cNvPr id="42" name="Picture 41" descr="HKH00126.png"/>
              <p:cNvPicPr>
                <a:picLocks noChangeAspect="1"/>
              </p:cNvPicPr>
              <p:nvPr/>
            </p:nvPicPr>
            <p:blipFill>
              <a:blip r:embed="rId4" cstate="print"/>
              <a:stretch>
                <a:fillRect/>
              </a:stretch>
            </p:blipFill>
            <p:spPr>
              <a:xfrm>
                <a:off x="272206" y="1928723"/>
                <a:ext cx="1692456" cy="1717927"/>
              </a:xfrm>
              <a:prstGeom prst="rect">
                <a:avLst/>
              </a:prstGeom>
            </p:spPr>
          </p:pic>
          <p:pic>
            <p:nvPicPr>
              <p:cNvPr id="56" name="Picture 8"/>
              <p:cNvPicPr>
                <a:picLocks noChangeAspect="1" noChangeArrowheads="1"/>
              </p:cNvPicPr>
              <p:nvPr/>
            </p:nvPicPr>
            <p:blipFill>
              <a:blip r:embed="rId5" cstate="print"/>
              <a:stretch>
                <a:fillRect/>
              </a:stretch>
            </p:blipFill>
            <p:spPr bwMode="auto">
              <a:xfrm>
                <a:off x="2059248" y="2305824"/>
                <a:ext cx="661474" cy="508556"/>
              </a:xfrm>
              <a:prstGeom prst="rect">
                <a:avLst/>
              </a:prstGeom>
              <a:noFill/>
              <a:ln>
                <a:noFill/>
              </a:ln>
            </p:spPr>
          </p:pic>
        </p:grpSp>
        <p:sp>
          <p:nvSpPr>
            <p:cNvPr id="3" name="Rectangle 2"/>
            <p:cNvSpPr/>
            <p:nvPr/>
          </p:nvSpPr>
          <p:spPr>
            <a:xfrm>
              <a:off x="207382" y="1272101"/>
              <a:ext cx="2683642" cy="646331"/>
            </a:xfrm>
            <a:prstGeom prst="rect">
              <a:avLst/>
            </a:prstGeom>
          </p:spPr>
          <p:txBody>
            <a:bodyPr wrap="square">
              <a:spAutoFit/>
            </a:bodyPr>
            <a:lstStyle/>
            <a:p>
              <a:pPr marL="119055" indent="-119055" algn="ctr" defTabSz="914400">
                <a:buNone/>
              </a:pPr>
              <a:r>
                <a:rPr lang="zh-CN" altLang="en-US" sz="1800" b="1" i="0" smtClean="0">
                  <a:solidFill>
                    <a:srgbClr val="FFFFFF"/>
                  </a:solidFill>
                  <a:latin typeface="Arial"/>
                  <a:ea typeface="黑体" pitchFamily="2" charset="-122"/>
                  <a:cs typeface="+mn-cs"/>
                </a:rPr>
                <a:t>应用</a:t>
              </a:r>
              <a:br>
                <a:rPr lang="zh-CN" altLang="en-US" sz="1800" b="1" i="0" smtClean="0">
                  <a:solidFill>
                    <a:srgbClr val="FFFFFF"/>
                  </a:solidFill>
                  <a:latin typeface="Arial"/>
                  <a:ea typeface="黑体" pitchFamily="2" charset="-122"/>
                  <a:cs typeface="+mn-cs"/>
                </a:rPr>
              </a:br>
              <a:r>
                <a:rPr lang="zh-CN" altLang="en-US" sz="1800" b="1" i="0" smtClean="0">
                  <a:solidFill>
                    <a:srgbClr val="FFFFFF"/>
                  </a:solidFill>
                  <a:latin typeface="Arial"/>
                  <a:ea typeface="黑体" pitchFamily="2" charset="-122"/>
                  <a:cs typeface="+mn-cs"/>
                </a:rPr>
                <a:t>交付控制器</a:t>
              </a:r>
              <a:endParaRPr lang="zh-CN" altLang="en-US" sz="1800" b="1" i="0">
                <a:solidFill>
                  <a:srgbClr val="FFFFFF"/>
                </a:solidFill>
                <a:latin typeface="Arial"/>
                <a:ea typeface="黑体" pitchFamily="2" charset="-122"/>
                <a:cs typeface="+mn-cs"/>
              </a:endParaRPr>
            </a:p>
          </p:txBody>
        </p:sp>
      </p:grpSp>
      <p:grpSp>
        <p:nvGrpSpPr>
          <p:cNvPr id="8" name="Group 39"/>
          <p:cNvGrpSpPr/>
          <p:nvPr/>
        </p:nvGrpSpPr>
        <p:grpSpPr>
          <a:xfrm>
            <a:off x="3200001" y="1272101"/>
            <a:ext cx="2835038" cy="3607002"/>
            <a:chOff x="3178412" y="1272101"/>
            <a:chExt cx="2835038" cy="3607002"/>
          </a:xfrm>
        </p:grpSpPr>
        <p:sp>
          <p:nvSpPr>
            <p:cNvPr id="61" name="Rectangle 19"/>
            <p:cNvSpPr>
              <a:spLocks noChangeArrowheads="1"/>
            </p:cNvSpPr>
            <p:nvPr/>
          </p:nvSpPr>
          <p:spPr bwMode="auto">
            <a:xfrm flipH="1">
              <a:off x="3209645" y="1285749"/>
              <a:ext cx="2803805" cy="3593354"/>
            </a:xfrm>
            <a:prstGeom prst="roundRect">
              <a:avLst>
                <a:gd name="adj" fmla="val 4621"/>
              </a:avLst>
            </a:prstGeom>
            <a:gradFill>
              <a:gsLst>
                <a:gs pos="49000">
                  <a:srgbClr val="C00000">
                    <a:alpha val="0"/>
                  </a:srgbClr>
                </a:gs>
                <a:gs pos="99000">
                  <a:srgbClr val="7030A0">
                    <a:alpha val="51000"/>
                  </a:srgbClr>
                </a:gs>
              </a:gsLst>
              <a:lin ang="16200000" scaled="0"/>
            </a:gradFill>
            <a:ln w="28575">
              <a:gradFill>
                <a:gsLst>
                  <a:gs pos="0">
                    <a:srgbClr val="7030A0"/>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b="1">
                <a:solidFill>
                  <a:schemeClr val="bg2"/>
                </a:solidFill>
                <a:latin typeface="+mj-lt"/>
                <a:ea typeface="黑体" pitchFamily="2" charset="-122"/>
              </a:endParaRPr>
            </a:p>
          </p:txBody>
        </p:sp>
        <p:sp>
          <p:nvSpPr>
            <p:cNvPr id="59" name="Rectangle 16"/>
            <p:cNvSpPr>
              <a:spLocks noChangeArrowheads="1"/>
            </p:cNvSpPr>
            <p:nvPr/>
          </p:nvSpPr>
          <p:spPr bwMode="auto">
            <a:xfrm>
              <a:off x="3269976" y="1272101"/>
              <a:ext cx="2693652" cy="646327"/>
            </a:xfrm>
            <a:prstGeom prst="rect">
              <a:avLst/>
            </a:prstGeom>
            <a:noFill/>
            <a:ln w="9525">
              <a:noFill/>
              <a:miter lim="800000"/>
              <a:headEnd/>
              <a:tailEnd/>
            </a:ln>
          </p:spPr>
          <p:txBody>
            <a:bodyPr wrap="square" lIns="91435" tIns="45718" rIns="91435" bIns="45718">
              <a:spAutoFit/>
            </a:bodyPr>
            <a:lstStyle/>
            <a:p>
              <a:pPr marL="119055" indent="-119055" algn="ctr" defTabSz="914400">
                <a:buNone/>
              </a:pPr>
              <a:r>
                <a:rPr lang="en-US" altLang="zh-CN" sz="1800" b="1" i="0" kern="1200" dirty="0" smtClean="0">
                  <a:solidFill>
                    <a:srgbClr val="FFFFFF"/>
                  </a:solidFill>
                  <a:latin typeface="Arial"/>
                  <a:ea typeface="黑体" pitchFamily="2" charset="-122"/>
                  <a:cs typeface="+mn-cs"/>
                </a:rPr>
                <a:t>WAN </a:t>
              </a:r>
              <a:br>
                <a:rPr lang="en-US" altLang="zh-CN" sz="1800" b="1" i="0" kern="1200" dirty="0" smtClean="0">
                  <a:solidFill>
                    <a:srgbClr val="FFFFFF"/>
                  </a:solidFill>
                  <a:latin typeface="Arial"/>
                  <a:ea typeface="黑体" pitchFamily="2" charset="-122"/>
                  <a:cs typeface="+mn-cs"/>
                </a:rPr>
              </a:br>
              <a:r>
                <a:rPr lang="zh-CN" altLang="en-US" sz="1800" b="1" i="0" kern="1200" dirty="0" smtClean="0">
                  <a:solidFill>
                    <a:srgbClr val="FFFFFF"/>
                  </a:solidFill>
                  <a:latin typeface="Arial"/>
                  <a:ea typeface="黑体" pitchFamily="2" charset="-122"/>
                  <a:cs typeface="+mn-cs"/>
                </a:rPr>
                <a:t>优化</a:t>
              </a:r>
              <a:endParaRPr lang="zh-CN" altLang="en-US" b="1" kern="1200" dirty="0">
                <a:solidFill>
                  <a:schemeClr val="bg2"/>
                </a:solidFill>
                <a:latin typeface="+mj-lt"/>
                <a:ea typeface="黑体" pitchFamily="2" charset="-122"/>
                <a:cs typeface="+mn-cs"/>
              </a:endParaRPr>
            </a:p>
          </p:txBody>
        </p:sp>
        <p:pic>
          <p:nvPicPr>
            <p:cNvPr id="60" name="Picture 59" descr="vWAAS.png"/>
            <p:cNvPicPr>
              <a:picLocks noChangeAspect="1"/>
            </p:cNvPicPr>
            <p:nvPr/>
          </p:nvPicPr>
          <p:blipFill>
            <a:blip r:embed="rId6" cstate="print"/>
            <a:stretch>
              <a:fillRect/>
            </a:stretch>
          </p:blipFill>
          <p:spPr>
            <a:xfrm>
              <a:off x="5085039" y="3295782"/>
              <a:ext cx="486854" cy="653349"/>
            </a:xfrm>
            <a:prstGeom prst="rect">
              <a:avLst/>
            </a:prstGeom>
          </p:spPr>
        </p:pic>
        <p:pic>
          <p:nvPicPr>
            <p:cNvPr id="62" name="Picture 61" descr="HKH00162.png"/>
            <p:cNvPicPr>
              <a:picLocks noChangeAspect="1"/>
            </p:cNvPicPr>
            <p:nvPr/>
          </p:nvPicPr>
          <p:blipFill>
            <a:blip r:embed="rId7" cstate="print"/>
            <a:srcRect t="34563" b="33317"/>
            <a:stretch>
              <a:fillRect/>
            </a:stretch>
          </p:blipFill>
          <p:spPr>
            <a:xfrm>
              <a:off x="3632240" y="3531897"/>
              <a:ext cx="942860" cy="242277"/>
            </a:xfrm>
            <a:prstGeom prst="rect">
              <a:avLst/>
            </a:prstGeom>
          </p:spPr>
        </p:pic>
        <p:sp>
          <p:nvSpPr>
            <p:cNvPr id="63" name="Text Box 789"/>
            <p:cNvSpPr txBox="1">
              <a:spLocks noChangeArrowheads="1"/>
            </p:cNvSpPr>
            <p:nvPr/>
          </p:nvSpPr>
          <p:spPr bwMode="auto">
            <a:xfrm>
              <a:off x="3178412" y="3970950"/>
              <a:ext cx="1696850" cy="646327"/>
            </a:xfrm>
            <a:prstGeom prst="rect">
              <a:avLst/>
            </a:prstGeom>
            <a:noFill/>
            <a:ln w="9525">
              <a:noFill/>
              <a:miter lim="800000"/>
              <a:headEnd/>
              <a:tailEnd/>
            </a:ln>
          </p:spPr>
          <p:txBody>
            <a:bodyPr wrap="square" lIns="91435" tIns="45718" rIns="91435" bIns="45718">
              <a:spAutoFit/>
            </a:bodyPr>
            <a:lstStyle/>
            <a:p>
              <a:pPr algn="ctr" defTabSz="914400">
                <a:spcBef>
                  <a:spcPct val="10000"/>
                </a:spcBef>
                <a:buNone/>
              </a:pPr>
              <a:r>
                <a:rPr lang="zh-CN" altLang="en-US" sz="1200" b="0" i="0" smtClean="0">
                  <a:solidFill>
                    <a:srgbClr val="7030A0"/>
                  </a:solidFill>
                  <a:latin typeface="Arial"/>
                  <a:ea typeface="黑体" pitchFamily="2" charset="-122"/>
                  <a:cs typeface="+mn-cs"/>
                </a:rPr>
                <a:t>思科广域应用服务 </a:t>
              </a:r>
              <a:r>
                <a:rPr lang="en-US" altLang="zh-CN" sz="1200" b="0" i="0" smtClean="0">
                  <a:solidFill>
                    <a:srgbClr val="7030A0"/>
                  </a:solidFill>
                  <a:latin typeface="Arial"/>
                  <a:ea typeface="黑体" pitchFamily="2" charset="-122"/>
                  <a:cs typeface="+mn-cs"/>
                </a:rPr>
                <a:t>(WAAS) </a:t>
              </a:r>
              <a:br>
                <a:rPr lang="en-US" altLang="zh-CN" sz="1200" b="0" i="0" smtClean="0">
                  <a:solidFill>
                    <a:srgbClr val="7030A0"/>
                  </a:solidFill>
                  <a:latin typeface="Arial"/>
                  <a:ea typeface="黑体" pitchFamily="2" charset="-122"/>
                  <a:cs typeface="+mn-cs"/>
                </a:rPr>
              </a:br>
              <a:r>
                <a:rPr lang="zh-CN" altLang="en-US" sz="1200" b="0" i="0" smtClean="0">
                  <a:solidFill>
                    <a:srgbClr val="7030A0"/>
                  </a:solidFill>
                  <a:latin typeface="Arial"/>
                  <a:ea typeface="黑体" pitchFamily="2" charset="-122"/>
                  <a:cs typeface="+mn-cs"/>
                </a:rPr>
                <a:t>设备和模块</a:t>
              </a:r>
              <a:endParaRPr lang="zh-CN" altLang="en-US" sz="1200">
                <a:solidFill>
                  <a:srgbClr val="7030A0"/>
                </a:solidFill>
                <a:latin typeface="Arial"/>
                <a:ea typeface="黑体" pitchFamily="2" charset="-122"/>
              </a:endParaRPr>
            </a:p>
          </p:txBody>
        </p:sp>
        <p:sp>
          <p:nvSpPr>
            <p:cNvPr id="64" name="Text Box 789"/>
            <p:cNvSpPr txBox="1">
              <a:spLocks noChangeArrowheads="1"/>
            </p:cNvSpPr>
            <p:nvPr/>
          </p:nvSpPr>
          <p:spPr bwMode="auto">
            <a:xfrm>
              <a:off x="4705134" y="4189318"/>
              <a:ext cx="1198786" cy="646327"/>
            </a:xfrm>
            <a:prstGeom prst="rect">
              <a:avLst/>
            </a:prstGeom>
            <a:noFill/>
            <a:ln w="9525">
              <a:noFill/>
              <a:miter lim="800000"/>
              <a:headEnd/>
              <a:tailEnd/>
            </a:ln>
          </p:spPr>
          <p:txBody>
            <a:bodyPr wrap="square" lIns="91435" tIns="45718" rIns="91435" bIns="45718">
              <a:spAutoFit/>
            </a:bodyPr>
            <a:lstStyle/>
            <a:p>
              <a:pPr algn="ctr" defTabSz="914400">
                <a:spcBef>
                  <a:spcPct val="10000"/>
                </a:spcBef>
                <a:buNone/>
              </a:pPr>
              <a:r>
                <a:rPr lang="zh-CN" altLang="en-US" sz="1200" b="0" i="0" smtClean="0">
                  <a:solidFill>
                    <a:srgbClr val="7030A0"/>
                  </a:solidFill>
                  <a:latin typeface="Arial"/>
                  <a:ea typeface="黑体" pitchFamily="2" charset="-122"/>
                  <a:cs typeface="+mn-cs"/>
                </a:rPr>
                <a:t> </a:t>
              </a:r>
              <a:r>
                <a:rPr lang="en-US" altLang="zh-CN" sz="1200" b="0" i="0" smtClean="0">
                  <a:solidFill>
                    <a:srgbClr val="7030A0"/>
                  </a:solidFill>
                  <a:latin typeface="Arial"/>
                  <a:ea typeface="黑体" pitchFamily="2" charset="-122"/>
                  <a:cs typeface="+mn-cs"/>
                </a:rPr>
                <a:t>Cisco </a:t>
              </a:r>
              <a:r>
                <a:rPr lang="zh-CN" altLang="en-US" sz="1200" b="0" i="0" smtClean="0">
                  <a:solidFill>
                    <a:srgbClr val="7030A0"/>
                  </a:solidFill>
                  <a:latin typeface="Arial"/>
                  <a:ea typeface="黑体" pitchFamily="2" charset="-122"/>
                  <a:cs typeface="+mn-cs"/>
                </a:rPr>
                <a:t>虚拟 </a:t>
              </a:r>
              <a:r>
                <a:rPr lang="en-US" altLang="zh-CN" sz="1200" b="0" i="0" smtClean="0">
                  <a:solidFill>
                    <a:srgbClr val="7030A0"/>
                  </a:solidFill>
                  <a:latin typeface="Arial"/>
                  <a:ea typeface="黑体" pitchFamily="2" charset="-122"/>
                  <a:cs typeface="+mn-cs"/>
                </a:rPr>
                <a:t>WAAS (vWAAS)</a:t>
              </a:r>
              <a:endParaRPr lang="zh-CN" altLang="en-US" sz="1200">
                <a:solidFill>
                  <a:srgbClr val="7030A0"/>
                </a:solidFill>
                <a:latin typeface="Arial"/>
                <a:ea typeface="黑体" pitchFamily="2" charset="-122"/>
              </a:endParaRPr>
            </a:p>
          </p:txBody>
        </p:sp>
        <p:sp>
          <p:nvSpPr>
            <p:cNvPr id="4" name="Rectangle 3"/>
            <p:cNvSpPr/>
            <p:nvPr/>
          </p:nvSpPr>
          <p:spPr>
            <a:xfrm>
              <a:off x="3279986" y="1933944"/>
              <a:ext cx="2683641" cy="830997"/>
            </a:xfrm>
            <a:prstGeom prst="rect">
              <a:avLst/>
            </a:prstGeom>
          </p:spPr>
          <p:txBody>
            <a:bodyPr wrap="square">
              <a:spAutoFit/>
            </a:bodyPr>
            <a:lstStyle/>
            <a:p>
              <a:pPr algn="ctr" defTabSz="914400">
                <a:buNone/>
              </a:pPr>
              <a:r>
                <a:rPr lang="zh-CN" altLang="en-US" sz="1600" b="0" i="0" smtClean="0">
                  <a:solidFill>
                    <a:srgbClr val="546568"/>
                  </a:solidFill>
                  <a:latin typeface="Arial"/>
                  <a:ea typeface="黑体" pitchFamily="2" charset="-122"/>
                  <a:cs typeface="+mn-cs"/>
                </a:rPr>
                <a:t>为分布式企业</a:t>
              </a:r>
              <a:br>
                <a:rPr lang="zh-CN" altLang="en-US" sz="1600" b="0" i="0" smtClean="0">
                  <a:solidFill>
                    <a:srgbClr val="546568"/>
                  </a:solidFill>
                  <a:latin typeface="Arial"/>
                  <a:ea typeface="黑体" pitchFamily="2" charset="-122"/>
                  <a:cs typeface="+mn-cs"/>
                </a:rPr>
              </a:br>
              <a:r>
                <a:rPr lang="zh-CN" altLang="en-US" sz="1600" b="0" i="0" smtClean="0">
                  <a:solidFill>
                    <a:srgbClr val="546568"/>
                  </a:solidFill>
                  <a:latin typeface="Arial"/>
                  <a:ea typeface="黑体" pitchFamily="2" charset="-122"/>
                  <a:cs typeface="+mn-cs"/>
                </a:rPr>
                <a:t>降低了分支机构 </a:t>
              </a:r>
              <a:r>
                <a:rPr lang="en-US" altLang="zh-CN" sz="1600" b="0" i="0" smtClean="0">
                  <a:solidFill>
                    <a:srgbClr val="546568"/>
                  </a:solidFill>
                  <a:latin typeface="Arial"/>
                  <a:ea typeface="黑体" pitchFamily="2" charset="-122"/>
                  <a:cs typeface="+mn-cs"/>
                </a:rPr>
                <a:t>IT </a:t>
              </a:r>
              <a:r>
                <a:rPr lang="zh-CN" altLang="en-US" sz="1600" b="0" i="0" smtClean="0">
                  <a:solidFill>
                    <a:srgbClr val="546568"/>
                  </a:solidFill>
                  <a:latin typeface="Arial"/>
                  <a:ea typeface="黑体" pitchFamily="2" charset="-122"/>
                  <a:cs typeface="+mn-cs"/>
                </a:rPr>
                <a:t>成本</a:t>
              </a:r>
              <a:br>
                <a:rPr lang="zh-CN" altLang="en-US" sz="1600" b="0" i="0" smtClean="0">
                  <a:solidFill>
                    <a:srgbClr val="546568"/>
                  </a:solidFill>
                  <a:latin typeface="Arial"/>
                  <a:ea typeface="黑体" pitchFamily="2" charset="-122"/>
                  <a:cs typeface="+mn-cs"/>
                </a:rPr>
              </a:br>
              <a:r>
                <a:rPr lang="zh-CN" altLang="en-US" sz="1600" b="0" i="0" smtClean="0">
                  <a:solidFill>
                    <a:srgbClr val="546568"/>
                  </a:solidFill>
                  <a:latin typeface="Arial"/>
                  <a:ea typeface="黑体" pitchFamily="2" charset="-122"/>
                  <a:cs typeface="+mn-cs"/>
                </a:rPr>
                <a:t>并提高了应用性能</a:t>
              </a:r>
              <a:endParaRPr lang="zh-CN" altLang="en-US" sz="1600" b="0" i="0">
                <a:solidFill>
                  <a:srgbClr val="546568"/>
                </a:solidFill>
                <a:latin typeface="Arial"/>
                <a:ea typeface="黑体" pitchFamily="2" charset="-122"/>
                <a:cs typeface="+mn-cs"/>
              </a:endParaRPr>
            </a:p>
          </p:txBody>
        </p:sp>
      </p:grpSp>
      <p:grpSp>
        <p:nvGrpSpPr>
          <p:cNvPr id="9" name="Group 49"/>
          <p:cNvGrpSpPr/>
          <p:nvPr/>
        </p:nvGrpSpPr>
        <p:grpSpPr>
          <a:xfrm>
            <a:off x="6138647" y="1272101"/>
            <a:ext cx="2743747" cy="3607002"/>
            <a:chOff x="6223055" y="1272101"/>
            <a:chExt cx="2743747" cy="3607002"/>
          </a:xfrm>
        </p:grpSpPr>
        <p:sp>
          <p:nvSpPr>
            <p:cNvPr id="66" name="Rectangle 19"/>
            <p:cNvSpPr>
              <a:spLocks noChangeArrowheads="1"/>
            </p:cNvSpPr>
            <p:nvPr/>
          </p:nvSpPr>
          <p:spPr bwMode="auto">
            <a:xfrm flipH="1">
              <a:off x="6245915" y="1285749"/>
              <a:ext cx="2683642" cy="3593354"/>
            </a:xfrm>
            <a:prstGeom prst="roundRect">
              <a:avLst>
                <a:gd name="adj" fmla="val 4621"/>
              </a:avLst>
            </a:prstGeom>
            <a:gradFill>
              <a:gsLst>
                <a:gs pos="49000">
                  <a:srgbClr val="C00000">
                    <a:alpha val="0"/>
                  </a:srgbClr>
                </a:gs>
                <a:gs pos="99000">
                  <a:schemeClr val="tx2">
                    <a:alpha val="78000"/>
                  </a:schemeClr>
                </a:gs>
              </a:gsLst>
              <a:lin ang="16200000" scaled="0"/>
            </a:gradFill>
            <a:ln w="28575">
              <a:gradFill>
                <a:gsLst>
                  <a:gs pos="0">
                    <a:schemeClr val="tx2">
                      <a:lumMod val="97000"/>
                    </a:schemeClr>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b="1">
                <a:solidFill>
                  <a:schemeClr val="bg2"/>
                </a:solidFill>
                <a:latin typeface="+mj-lt"/>
                <a:ea typeface="黑体" pitchFamily="2" charset="-122"/>
              </a:endParaRPr>
            </a:p>
          </p:txBody>
        </p:sp>
        <p:sp>
          <p:nvSpPr>
            <p:cNvPr id="45" name="Rectangle 17"/>
            <p:cNvSpPr>
              <a:spLocks noChangeArrowheads="1"/>
            </p:cNvSpPr>
            <p:nvPr/>
          </p:nvSpPr>
          <p:spPr bwMode="auto">
            <a:xfrm>
              <a:off x="6245915" y="1272101"/>
              <a:ext cx="2720887" cy="646327"/>
            </a:xfrm>
            <a:prstGeom prst="rect">
              <a:avLst/>
            </a:prstGeom>
            <a:noFill/>
            <a:ln w="9525">
              <a:noFill/>
              <a:miter lim="800000"/>
              <a:headEnd/>
              <a:tailEnd/>
            </a:ln>
          </p:spPr>
          <p:txBody>
            <a:bodyPr wrap="square" lIns="91435" tIns="45718" rIns="91435" bIns="45718">
              <a:spAutoFit/>
            </a:bodyPr>
            <a:lstStyle/>
            <a:p>
              <a:pPr marL="119055" indent="-119055" algn="ctr" defTabSz="914400">
                <a:buNone/>
              </a:pPr>
              <a:r>
                <a:rPr lang="zh-CN" altLang="en-US" sz="1800" b="1" i="0" kern="1200" dirty="0" smtClean="0">
                  <a:solidFill>
                    <a:srgbClr val="FFFFFF"/>
                  </a:solidFill>
                  <a:latin typeface="Arial"/>
                  <a:ea typeface="黑体" pitchFamily="2" charset="-122"/>
                  <a:cs typeface="+mn-cs"/>
                </a:rPr>
                <a:t>网络分析</a:t>
              </a:r>
              <a:br>
                <a:rPr lang="zh-CN" altLang="en-US" sz="1800" b="1" i="0" kern="1200" dirty="0" smtClean="0">
                  <a:solidFill>
                    <a:srgbClr val="FFFFFF"/>
                  </a:solidFill>
                  <a:latin typeface="Arial"/>
                  <a:ea typeface="黑体" pitchFamily="2" charset="-122"/>
                  <a:cs typeface="+mn-cs"/>
                </a:rPr>
              </a:br>
              <a:r>
                <a:rPr lang="zh-CN" altLang="en-US" sz="1800" b="1" i="0" kern="1200" dirty="0" smtClean="0">
                  <a:solidFill>
                    <a:srgbClr val="FFFFFF"/>
                  </a:solidFill>
                  <a:latin typeface="Arial"/>
                  <a:ea typeface="黑体" pitchFamily="2" charset="-122"/>
                  <a:cs typeface="+mn-cs"/>
                </a:rPr>
                <a:t>和监控</a:t>
              </a:r>
              <a:endParaRPr lang="zh-CN" altLang="en-US" b="1" kern="1200" dirty="0">
                <a:solidFill>
                  <a:schemeClr val="bg2"/>
                </a:solidFill>
                <a:latin typeface="+mj-lt"/>
                <a:ea typeface="黑体" pitchFamily="2" charset="-122"/>
                <a:cs typeface="+mn-cs"/>
              </a:endParaRPr>
            </a:p>
          </p:txBody>
        </p:sp>
        <p:pic>
          <p:nvPicPr>
            <p:cNvPr id="46" name="Picture 2" descr="Large Photo"/>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578436" y="3245215"/>
              <a:ext cx="1025411" cy="802495"/>
            </a:xfrm>
            <a:prstGeom prst="rect">
              <a:avLst/>
            </a:prstGeom>
            <a:noFill/>
          </p:spPr>
        </p:pic>
        <p:sp>
          <p:nvSpPr>
            <p:cNvPr id="47" name="Text Box 789"/>
            <p:cNvSpPr txBox="1">
              <a:spLocks noChangeArrowheads="1"/>
            </p:cNvSpPr>
            <p:nvPr/>
          </p:nvSpPr>
          <p:spPr bwMode="auto">
            <a:xfrm>
              <a:off x="6223055" y="4189318"/>
              <a:ext cx="2674717" cy="461661"/>
            </a:xfrm>
            <a:prstGeom prst="rect">
              <a:avLst/>
            </a:prstGeom>
            <a:noFill/>
            <a:ln w="9525">
              <a:noFill/>
              <a:miter lim="800000"/>
              <a:headEnd/>
              <a:tailEnd/>
            </a:ln>
          </p:spPr>
          <p:txBody>
            <a:bodyPr wrap="square" lIns="91435" tIns="45718" rIns="91435" bIns="45718">
              <a:spAutoFit/>
            </a:bodyPr>
            <a:lstStyle/>
            <a:p>
              <a:pPr algn="ctr" defTabSz="914400">
                <a:spcBef>
                  <a:spcPct val="10000"/>
                </a:spcBef>
                <a:buNone/>
              </a:pPr>
              <a:r>
                <a:rPr lang="zh-CN" altLang="en-US" sz="1200" b="0" i="0" smtClean="0">
                  <a:solidFill>
                    <a:srgbClr val="6DB344"/>
                  </a:solidFill>
                  <a:latin typeface="Arial"/>
                  <a:ea typeface="黑体" pitchFamily="2" charset="-122"/>
                  <a:cs typeface="+mn-cs"/>
                </a:rPr>
                <a:t>思科网络分析模块 </a:t>
              </a:r>
              <a:r>
                <a:rPr lang="en-US" altLang="zh-CN" sz="1200" b="0" i="0" smtClean="0">
                  <a:solidFill>
                    <a:srgbClr val="6DB344"/>
                  </a:solidFill>
                  <a:latin typeface="Arial"/>
                  <a:ea typeface="黑体" pitchFamily="2" charset="-122"/>
                  <a:cs typeface="+mn-cs"/>
                </a:rPr>
                <a:t>(NAM) </a:t>
              </a:r>
              <a:r>
                <a:rPr lang="zh-CN" altLang="en-US" sz="1200" b="0" i="0" smtClean="0">
                  <a:solidFill>
                    <a:srgbClr val="6DB344"/>
                  </a:solidFill>
                  <a:latin typeface="Arial"/>
                  <a:ea typeface="黑体" pitchFamily="2" charset="-122"/>
                  <a:cs typeface="+mn-cs"/>
                </a:rPr>
                <a:t>设备</a:t>
              </a:r>
              <a:br>
                <a:rPr lang="zh-CN" altLang="en-US" sz="1200" b="0" i="0" smtClean="0">
                  <a:solidFill>
                    <a:srgbClr val="6DB344"/>
                  </a:solidFill>
                  <a:latin typeface="Arial"/>
                  <a:ea typeface="黑体" pitchFamily="2" charset="-122"/>
                  <a:cs typeface="+mn-cs"/>
                </a:rPr>
              </a:br>
              <a:r>
                <a:rPr lang="zh-CN" altLang="en-US" sz="1200" b="0" i="0" smtClean="0">
                  <a:solidFill>
                    <a:srgbClr val="6DB344"/>
                  </a:solidFill>
                  <a:latin typeface="Arial"/>
                  <a:ea typeface="黑体" pitchFamily="2" charset="-122"/>
                  <a:cs typeface="+mn-cs"/>
                </a:rPr>
                <a:t>和虚拟刀片</a:t>
              </a:r>
              <a:endParaRPr lang="zh-CN" altLang="en-US" sz="1200">
                <a:solidFill>
                  <a:schemeClr val="tx2"/>
                </a:solidFill>
                <a:latin typeface="Arial"/>
                <a:ea typeface="黑体" pitchFamily="2" charset="-122"/>
              </a:endParaRPr>
            </a:p>
          </p:txBody>
        </p:sp>
        <p:grpSp>
          <p:nvGrpSpPr>
            <p:cNvPr id="10" name="Group 6"/>
            <p:cNvGrpSpPr/>
            <p:nvPr/>
          </p:nvGrpSpPr>
          <p:grpSpPr>
            <a:xfrm>
              <a:off x="6588524" y="3278616"/>
              <a:ext cx="930249" cy="806939"/>
              <a:chOff x="6118700" y="2486085"/>
              <a:chExt cx="1155020" cy="1001914"/>
            </a:xfrm>
          </p:grpSpPr>
          <p:pic>
            <p:nvPicPr>
              <p:cNvPr id="48" name="Picture 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118700" y="2486085"/>
                <a:ext cx="1112985" cy="297218"/>
              </a:xfrm>
              <a:prstGeom prst="rect">
                <a:avLst/>
              </a:prstGeom>
              <a:noFill/>
              <a:ln w="9525">
                <a:noFill/>
                <a:miter lim="800000"/>
                <a:headEnd/>
                <a:tailEnd/>
              </a:ln>
            </p:spPr>
          </p:pic>
          <p:pic>
            <p:nvPicPr>
              <p:cNvPr id="49" name="Picture 24" descr="nam2"/>
              <p:cNvPicPr>
                <a:picLocks noChangeAspect="1" noChangeArrowheads="1"/>
              </p:cNvPicPr>
              <p:nvPr/>
            </p:nvPicPr>
            <p:blipFill>
              <a:blip r:embed="rId10" cstate="print"/>
              <a:srcRect/>
              <a:stretch>
                <a:fillRect/>
              </a:stretch>
            </p:blipFill>
            <p:spPr bwMode="auto">
              <a:xfrm>
                <a:off x="6135482" y="2894275"/>
                <a:ext cx="1138238" cy="593724"/>
              </a:xfrm>
              <a:prstGeom prst="rect">
                <a:avLst/>
              </a:prstGeom>
              <a:noFill/>
              <a:ln w="9525">
                <a:noFill/>
                <a:miter lim="800000"/>
                <a:headEnd/>
                <a:tailEnd/>
              </a:ln>
            </p:spPr>
          </p:pic>
        </p:grpSp>
        <p:sp>
          <p:nvSpPr>
            <p:cNvPr id="5" name="Rectangle 4"/>
            <p:cNvSpPr/>
            <p:nvPr/>
          </p:nvSpPr>
          <p:spPr>
            <a:xfrm>
              <a:off x="6245916" y="1933944"/>
              <a:ext cx="2674716" cy="584775"/>
            </a:xfrm>
            <a:prstGeom prst="rect">
              <a:avLst/>
            </a:prstGeom>
          </p:spPr>
          <p:txBody>
            <a:bodyPr wrap="square">
              <a:spAutoFit/>
            </a:bodyPr>
            <a:lstStyle/>
            <a:p>
              <a:pPr algn="ctr" defTabSz="914400">
                <a:buNone/>
              </a:pPr>
              <a:r>
                <a:rPr lang="zh-CN" altLang="en-US" sz="1600" b="0" i="0" smtClean="0">
                  <a:solidFill>
                    <a:srgbClr val="546568"/>
                  </a:solidFill>
                  <a:latin typeface="Arial"/>
                  <a:ea typeface="黑体" pitchFamily="2" charset="-122"/>
                  <a:cs typeface="+mn-cs"/>
                </a:rPr>
                <a:t>简化了应用</a:t>
              </a:r>
              <a:br>
                <a:rPr lang="zh-CN" altLang="en-US" sz="1600" b="0" i="0" smtClean="0">
                  <a:solidFill>
                    <a:srgbClr val="546568"/>
                  </a:solidFill>
                  <a:latin typeface="Arial"/>
                  <a:ea typeface="黑体" pitchFamily="2" charset="-122"/>
                  <a:cs typeface="+mn-cs"/>
                </a:rPr>
              </a:br>
              <a:r>
                <a:rPr lang="zh-CN" altLang="en-US" sz="1600" b="0" i="0" smtClean="0">
                  <a:solidFill>
                    <a:srgbClr val="546568"/>
                  </a:solidFill>
                  <a:latin typeface="Arial"/>
                  <a:ea typeface="黑体" pitchFamily="2" charset="-122"/>
                  <a:cs typeface="+mn-cs"/>
                </a:rPr>
                <a:t>性能监控</a:t>
              </a:r>
              <a:endParaRPr lang="zh-CN" altLang="en-US" sz="1600" b="0" i="0">
                <a:solidFill>
                  <a:srgbClr val="546568"/>
                </a:solidFill>
                <a:latin typeface="Arial"/>
                <a:ea typeface="黑体" pitchFamily="2" charset="-122"/>
                <a:cs typeface="+mn-cs"/>
              </a:endParaRPr>
            </a:p>
          </p:txBody>
        </p:sp>
      </p:grpSp>
      <p:grpSp>
        <p:nvGrpSpPr>
          <p:cNvPr id="11" name="Group 33"/>
          <p:cNvGrpSpPr/>
          <p:nvPr/>
        </p:nvGrpSpPr>
        <p:grpSpPr>
          <a:xfrm>
            <a:off x="164387" y="5256237"/>
            <a:ext cx="8784404" cy="1477713"/>
            <a:chOff x="195209" y="5436559"/>
            <a:chExt cx="8784404" cy="1477713"/>
          </a:xfrm>
        </p:grpSpPr>
        <p:sp>
          <p:nvSpPr>
            <p:cNvPr id="35" name="Rectangle 19"/>
            <p:cNvSpPr>
              <a:spLocks noChangeArrowheads="1"/>
            </p:cNvSpPr>
            <p:nvPr/>
          </p:nvSpPr>
          <p:spPr bwMode="auto">
            <a:xfrm flipH="1">
              <a:off x="195209" y="5436559"/>
              <a:ext cx="8784404" cy="1477713"/>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endParaRPr lang="zh-CN" altLang="en-US" sz="1200">
                <a:latin typeface="+mj-lt"/>
                <a:ea typeface="黑体" pitchFamily="2" charset="-122"/>
              </a:endParaRPr>
            </a:p>
          </p:txBody>
        </p:sp>
        <p:sp>
          <p:nvSpPr>
            <p:cNvPr id="36" name="Rectangle 35"/>
            <p:cNvSpPr/>
            <p:nvPr/>
          </p:nvSpPr>
          <p:spPr>
            <a:xfrm>
              <a:off x="1912120" y="5515872"/>
              <a:ext cx="4954137" cy="284693"/>
            </a:xfrm>
            <a:prstGeom prst="rect">
              <a:avLst/>
            </a:prstGeom>
          </p:spPr>
          <p:txBody>
            <a:bodyPr wrap="square">
              <a:spAutoFit/>
            </a:bodyPr>
            <a:lstStyle/>
            <a:p>
              <a:pPr algn="ctr" defTabSz="914400">
                <a:lnSpc>
                  <a:spcPts val="1500"/>
                </a:lnSpc>
                <a:spcBef>
                  <a:spcPts val="300"/>
                </a:spcBef>
                <a:spcAft>
                  <a:spcPts val="300"/>
                </a:spcAft>
                <a:buNone/>
              </a:pPr>
              <a:r>
                <a:rPr lang="zh-CN" altLang="en-US" sz="1600" b="1" i="0" dirty="0" smtClean="0">
                  <a:solidFill>
                    <a:schemeClr val="tx1"/>
                  </a:solidFill>
                  <a:latin typeface="Arial"/>
                  <a:ea typeface="黑体" pitchFamily="2" charset="-122"/>
                  <a:cs typeface="+mn-cs"/>
                </a:rPr>
                <a:t>满足您的数据中心需求</a:t>
              </a:r>
              <a:endParaRPr lang="zh-CN" altLang="en-US" sz="1600" b="1" dirty="0" smtClean="0">
                <a:ea typeface="黑体" pitchFamily="2" charset="-122"/>
                <a:sym typeface="Arial" charset="0"/>
              </a:endParaRPr>
            </a:p>
          </p:txBody>
        </p:sp>
      </p:grpSp>
      <p:sp>
        <p:nvSpPr>
          <p:cNvPr id="37" name="Text Box 57"/>
          <p:cNvSpPr txBox="1">
            <a:spLocks noChangeArrowheads="1"/>
          </p:cNvSpPr>
          <p:nvPr/>
        </p:nvSpPr>
        <p:spPr bwMode="auto">
          <a:xfrm>
            <a:off x="267286" y="5674235"/>
            <a:ext cx="2204639" cy="1254105"/>
          </a:xfrm>
          <a:prstGeom prst="round2SameRect">
            <a:avLst>
              <a:gd name="adj1" fmla="val 9376"/>
              <a:gd name="adj2" fmla="val 0"/>
            </a:avLst>
          </a:prstGeom>
          <a:gradFill>
            <a:gsLst>
              <a:gs pos="6000">
                <a:srgbClr val="C00000">
                  <a:alpha val="0"/>
                </a:srgbClr>
              </a:gs>
              <a:gs pos="71000">
                <a:schemeClr val="accent3">
                  <a:lumMod val="25000"/>
                </a:schemeClr>
              </a:gs>
            </a:gsLst>
            <a:lin ang="16200000" scaled="0"/>
          </a:gra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defRPr sz="1400">
                <a:latin typeface="+mj-lt"/>
              </a:defRPr>
            </a:lvl1pPr>
          </a:lstStyle>
          <a:p>
            <a:pPr defTabSz="914400">
              <a:buNone/>
            </a:pPr>
            <a:r>
              <a:rPr lang="zh-CN" altLang="en-US" b="0" i="0" dirty="0" smtClean="0">
                <a:solidFill>
                  <a:schemeClr val="bg1"/>
                </a:solidFill>
                <a:latin typeface="Arial"/>
                <a:ea typeface="黑体" pitchFamily="2" charset="-122"/>
                <a:cs typeface="+mn-cs"/>
              </a:rPr>
              <a:t>应用的高畅通性、</a:t>
            </a:r>
            <a:br>
              <a:rPr lang="zh-CN" altLang="en-US" b="0" i="0" dirty="0" smtClean="0">
                <a:solidFill>
                  <a:schemeClr val="bg1"/>
                </a:solidFill>
                <a:latin typeface="Arial"/>
                <a:ea typeface="黑体" pitchFamily="2" charset="-122"/>
                <a:cs typeface="+mn-cs"/>
              </a:rPr>
            </a:br>
            <a:r>
              <a:rPr lang="zh-CN" altLang="en-US" b="0" i="0" dirty="0" smtClean="0">
                <a:solidFill>
                  <a:schemeClr val="bg1"/>
                </a:solidFill>
                <a:latin typeface="Arial"/>
                <a:ea typeface="黑体" pitchFamily="2" charset="-122"/>
                <a:cs typeface="+mn-cs"/>
              </a:rPr>
              <a:t>加速性和安全性</a:t>
            </a:r>
            <a:endParaRPr lang="zh-CN" altLang="en-US" dirty="0">
              <a:solidFill>
                <a:schemeClr val="bg1"/>
              </a:solidFill>
              <a:ea typeface="黑体" pitchFamily="2" charset="-122"/>
            </a:endParaRPr>
          </a:p>
        </p:txBody>
      </p:sp>
      <p:sp>
        <p:nvSpPr>
          <p:cNvPr id="41" name="Text Box 57"/>
          <p:cNvSpPr txBox="1">
            <a:spLocks noChangeArrowheads="1"/>
          </p:cNvSpPr>
          <p:nvPr/>
        </p:nvSpPr>
        <p:spPr bwMode="auto">
          <a:xfrm>
            <a:off x="2536293" y="5674235"/>
            <a:ext cx="1824886" cy="1254105"/>
          </a:xfrm>
          <a:prstGeom prst="round2SameRect">
            <a:avLst>
              <a:gd name="adj1" fmla="val 7553"/>
              <a:gd name="adj2" fmla="val 0"/>
            </a:avLst>
          </a:prstGeom>
          <a:gradFill>
            <a:gsLst>
              <a:gs pos="6000">
                <a:srgbClr val="C00000">
                  <a:alpha val="0"/>
                </a:srgbClr>
              </a:gs>
              <a:gs pos="71000">
                <a:schemeClr val="accent3">
                  <a:lumMod val="25000"/>
                </a:schemeClr>
              </a:gs>
            </a:gsLst>
            <a:lin ang="16200000" scaled="0"/>
          </a:gra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defRPr sz="1400">
                <a:latin typeface="+mj-lt"/>
              </a:defRPr>
            </a:lvl1pPr>
          </a:lstStyle>
          <a:p>
            <a:pPr defTabSz="914400">
              <a:buNone/>
            </a:pPr>
            <a:r>
              <a:rPr lang="zh-CN" altLang="en-US" b="0" i="0" smtClean="0">
                <a:solidFill>
                  <a:schemeClr val="bg1"/>
                </a:solidFill>
                <a:latin typeface="Arial"/>
                <a:ea typeface="黑体" pitchFamily="2" charset="-122"/>
                <a:cs typeface="+mn-cs"/>
              </a:rPr>
              <a:t>数据中心灵活性</a:t>
            </a:r>
          </a:p>
          <a:p>
            <a:pPr defTabSz="914400">
              <a:buNone/>
            </a:pPr>
            <a:endParaRPr lang="zh-CN" altLang="en-US">
              <a:solidFill>
                <a:schemeClr val="bg1"/>
              </a:solidFill>
              <a:ea typeface="黑体" pitchFamily="2" charset="-122"/>
            </a:endParaRPr>
          </a:p>
        </p:txBody>
      </p:sp>
      <p:sp>
        <p:nvSpPr>
          <p:cNvPr id="44" name="Text Box 57"/>
          <p:cNvSpPr txBox="1">
            <a:spLocks noChangeArrowheads="1"/>
          </p:cNvSpPr>
          <p:nvPr/>
        </p:nvSpPr>
        <p:spPr bwMode="auto">
          <a:xfrm>
            <a:off x="4425547" y="5674235"/>
            <a:ext cx="2192388" cy="1254105"/>
          </a:xfrm>
          <a:prstGeom prst="round2SameRect">
            <a:avLst>
              <a:gd name="adj1" fmla="val 8161"/>
              <a:gd name="adj2" fmla="val 0"/>
            </a:avLst>
          </a:prstGeom>
          <a:gradFill>
            <a:gsLst>
              <a:gs pos="6000">
                <a:srgbClr val="C00000">
                  <a:alpha val="0"/>
                </a:srgbClr>
              </a:gs>
              <a:gs pos="71000">
                <a:schemeClr val="accent3">
                  <a:lumMod val="25000"/>
                </a:schemeClr>
              </a:gs>
            </a:gsLst>
            <a:lin ang="16200000" scaled="0"/>
          </a:gra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defRPr sz="1400">
                <a:latin typeface="+mj-lt"/>
              </a:defRPr>
            </a:lvl1pPr>
          </a:lstStyle>
          <a:p>
            <a:pPr defTabSz="914400">
              <a:buNone/>
            </a:pPr>
            <a:r>
              <a:rPr lang="zh-CN" altLang="en-US" b="0" i="0" smtClean="0">
                <a:solidFill>
                  <a:schemeClr val="bg1"/>
                </a:solidFill>
                <a:latin typeface="Arial"/>
                <a:ea typeface="黑体" pitchFamily="2" charset="-122"/>
                <a:cs typeface="+mn-cs"/>
              </a:rPr>
              <a:t>通过提高应用的性能来提高用户工作效率</a:t>
            </a:r>
            <a:endParaRPr lang="zh-CN" altLang="en-US">
              <a:solidFill>
                <a:schemeClr val="bg1"/>
              </a:solidFill>
              <a:ea typeface="黑体" pitchFamily="2" charset="-122"/>
            </a:endParaRPr>
          </a:p>
        </p:txBody>
      </p:sp>
      <p:sp>
        <p:nvSpPr>
          <p:cNvPr id="55" name="Text Box 57"/>
          <p:cNvSpPr txBox="1">
            <a:spLocks noChangeArrowheads="1"/>
          </p:cNvSpPr>
          <p:nvPr/>
        </p:nvSpPr>
        <p:spPr bwMode="auto">
          <a:xfrm>
            <a:off x="6682303" y="5674235"/>
            <a:ext cx="2187908" cy="1254105"/>
          </a:xfrm>
          <a:prstGeom prst="round2SameRect">
            <a:avLst>
              <a:gd name="adj1" fmla="val 8161"/>
              <a:gd name="adj2" fmla="val 0"/>
            </a:avLst>
          </a:prstGeom>
          <a:gradFill>
            <a:gsLst>
              <a:gs pos="6000">
                <a:srgbClr val="C00000">
                  <a:alpha val="0"/>
                </a:srgbClr>
              </a:gs>
              <a:gs pos="71000">
                <a:schemeClr val="accent3">
                  <a:lumMod val="25000"/>
                </a:schemeClr>
              </a:gs>
            </a:gsLst>
            <a:lin ang="16200000" scaled="0"/>
          </a:gra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defRPr sz="1400">
                <a:latin typeface="+mj-lt"/>
              </a:defRPr>
            </a:lvl1pPr>
          </a:lstStyle>
          <a:p>
            <a:pPr defTabSz="914400">
              <a:buNone/>
            </a:pPr>
            <a:r>
              <a:rPr lang="zh-CN" altLang="en-US" b="0" i="0" smtClean="0">
                <a:solidFill>
                  <a:schemeClr val="bg1"/>
                </a:solidFill>
                <a:latin typeface="Arial"/>
                <a:ea typeface="黑体" pitchFamily="2" charset="-122"/>
                <a:cs typeface="+mn-cs"/>
              </a:rPr>
              <a:t>优化资源利用率</a:t>
            </a:r>
            <a:endParaRPr lang="zh-CN" altLang="en-US">
              <a:solidFill>
                <a:schemeClr val="bg1"/>
              </a:solidFill>
              <a:ea typeface="黑体" pitchFamily="2" charset="-122"/>
            </a:endParaRPr>
          </a:p>
        </p:txBody>
      </p:sp>
    </p:spTree>
    <p:extLst>
      <p:ext uri="{BB962C8B-B14F-4D97-AF65-F5344CB8AC3E}">
        <p14:creationId xmlns="" xmlns:p14="http://schemas.microsoft.com/office/powerpoint/2010/main" val="32762802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ppt_x"/>
                                          </p:val>
                                        </p:tav>
                                        <p:tav tm="100000">
                                          <p:val>
                                            <p:strVal val="#ppt_x"/>
                                          </p:val>
                                        </p:tav>
                                      </p:tavLst>
                                    </p:anim>
                                    <p:anim calcmode="lin" valueType="num">
                                      <p:cBhvr additive="base">
                                        <p:cTn id="24"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1" grpId="0" animBg="1"/>
      <p:bldP spid="44" grpId="0" animBg="1"/>
      <p:bldP spid="5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l" defTabSz="914400">
              <a:spcBef>
                <a:spcPct val="0"/>
              </a:spcBef>
              <a:buNone/>
            </a:pPr>
            <a:r>
              <a:rPr altLang="zh-CN" sz="3600" b="0" i="0" spc="-100" dirty="0" smtClean="0">
                <a:gradFill>
                  <a:gsLst>
                    <a:gs pos="0">
                      <a:schemeClr val="tx1"/>
                    </a:gs>
                    <a:gs pos="44000">
                      <a:srgbClr val="01BBBB"/>
                    </a:gs>
                    <a:gs pos="100000">
                      <a:schemeClr val="accent4"/>
                    </a:gs>
                  </a:gsLst>
                  <a:lin ang="4800000" scaled="0"/>
                </a:gradFill>
                <a:latin typeface="Arial"/>
                <a:ea typeface="黑体" pitchFamily="2" charset="-122"/>
                <a:cs typeface="Arial"/>
              </a:rPr>
              <a:t>Cisco Unified Fabric</a:t>
            </a:r>
            <a:br>
              <a:rPr altLang="zh-CN" sz="3600" b="0" i="0" spc="-100" dirty="0" smtClean="0">
                <a:gradFill>
                  <a:gsLst>
                    <a:gs pos="0">
                      <a:schemeClr val="tx1"/>
                    </a:gs>
                    <a:gs pos="44000">
                      <a:srgbClr val="01BBBB"/>
                    </a:gs>
                    <a:gs pos="100000">
                      <a:schemeClr val="accent4"/>
                    </a:gs>
                  </a:gsLst>
                  <a:lin ang="4800000" scaled="0"/>
                </a:gradFill>
                <a:latin typeface="Arial"/>
                <a:ea typeface="黑体" pitchFamily="2" charset="-122"/>
                <a:cs typeface="Arial"/>
              </a:rPr>
            </a:br>
            <a:r>
              <a:rPr lang="zh-CN" altLang="en-US" sz="2400" b="0" i="0" spc="0" dirty="0" smtClean="0">
                <a:solidFill>
                  <a:srgbClr val="7F7F7F"/>
                </a:solidFill>
                <a:latin typeface="Arial"/>
                <a:ea typeface="黑体" pitchFamily="2" charset="-122"/>
                <a:cs typeface="+mj-cs"/>
              </a:rPr>
              <a:t>持续的架构创新和领先地位</a:t>
            </a:r>
            <a:endParaRPr lang="zh-CN" altLang="en-US" sz="1600" spc="0" dirty="0">
              <a:solidFill>
                <a:srgbClr val="7F7F7F"/>
              </a:solidFill>
              <a:ea typeface="黑体" pitchFamily="2" charset="-122"/>
            </a:endParaRPr>
          </a:p>
        </p:txBody>
      </p:sp>
      <p:grpSp>
        <p:nvGrpSpPr>
          <p:cNvPr id="82" name="Group 2"/>
          <p:cNvGrpSpPr/>
          <p:nvPr/>
        </p:nvGrpSpPr>
        <p:grpSpPr>
          <a:xfrm>
            <a:off x="4587520" y="1333739"/>
            <a:ext cx="4553712" cy="3280873"/>
            <a:chOff x="4587520" y="1333739"/>
            <a:chExt cx="4553712" cy="3280873"/>
          </a:xfrm>
        </p:grpSpPr>
        <p:sp>
          <p:nvSpPr>
            <p:cNvPr id="83" name="Rectangle 82"/>
            <p:cNvSpPr/>
            <p:nvPr/>
          </p:nvSpPr>
          <p:spPr>
            <a:xfrm>
              <a:off x="4587520" y="1333739"/>
              <a:ext cx="4553712" cy="3280873"/>
            </a:xfrm>
            <a:prstGeom prst="rect">
              <a:avLst/>
            </a:prstGeom>
            <a:gradFill flip="none" rotWithShape="1">
              <a:gsLst>
                <a:gs pos="0">
                  <a:schemeClr val="accent5">
                    <a:alpha val="68000"/>
                  </a:schemeClr>
                </a:gs>
                <a:gs pos="54000">
                  <a:srgbClr val="001C27">
                    <a:alpha val="0"/>
                  </a:srgbClr>
                </a:gs>
              </a:gsLst>
              <a:lin ang="8100000" scaled="1"/>
              <a:tileRect/>
            </a:gradFill>
            <a:ln w="12700">
              <a:noFill/>
              <a:round/>
              <a:headEnd/>
              <a:tailEnd/>
            </a:ln>
          </p:spPr>
          <p:txBody>
            <a:bodyPr lIns="82124" tIns="41061" rIns="82124" bIns="41061"/>
            <a:lstStyle/>
            <a:p>
              <a:pPr eaLnBrk="0" hangingPunct="0">
                <a:lnSpc>
                  <a:spcPct val="90000"/>
                </a:lnSpc>
              </a:pPr>
              <a:endParaRPr lang="zh-CN" altLang="en-US">
                <a:solidFill>
                  <a:srgbClr val="002060"/>
                </a:solidFill>
                <a:ea typeface="黑体" pitchFamily="2" charset="-122"/>
                <a:cs typeface="ＭＳ Ｐゴシック"/>
              </a:endParaRPr>
            </a:p>
          </p:txBody>
        </p:sp>
        <p:sp>
          <p:nvSpPr>
            <p:cNvPr id="86" name="TextBox 85"/>
            <p:cNvSpPr txBox="1"/>
            <p:nvPr/>
          </p:nvSpPr>
          <p:spPr>
            <a:xfrm>
              <a:off x="5718412" y="1396711"/>
              <a:ext cx="1982378" cy="276999"/>
            </a:xfrm>
            <a:prstGeom prst="rect">
              <a:avLst/>
            </a:prstGeom>
            <a:noFill/>
          </p:spPr>
          <p:txBody>
            <a:bodyPr wrap="square" lIns="0" tIns="0" rIns="0" bIns="0" rtlCol="0">
              <a:spAutoFit/>
            </a:bodyPr>
            <a:lstStyle/>
            <a:p>
              <a:pPr algn="r" defTabSz="814365">
                <a:spcBef>
                  <a:spcPts val="1200"/>
                </a:spcBef>
                <a:buNone/>
              </a:pPr>
              <a:r>
                <a:rPr lang="zh-CN" altLang="en-US" sz="1800" b="1" i="0" dirty="0" smtClean="0">
                  <a:solidFill>
                    <a:srgbClr val="6DB344">
                      <a:lumMod val="75000"/>
                    </a:srgbClr>
                  </a:solidFill>
                  <a:latin typeface="Arial"/>
                  <a:ea typeface="黑体" pitchFamily="2" charset="-122"/>
                  <a:cs typeface="+mn-cs"/>
                </a:rPr>
                <a:t>融合</a:t>
              </a:r>
              <a:endParaRPr lang="zh-CN" altLang="en-US" dirty="0">
                <a:solidFill>
                  <a:schemeClr val="tx2">
                    <a:lumMod val="75000"/>
                  </a:schemeClr>
                </a:solidFill>
                <a:latin typeface="Arial"/>
                <a:ea typeface="黑体" pitchFamily="2" charset="-122"/>
                <a:sym typeface="Arial" charset="0"/>
              </a:endParaRPr>
            </a:p>
          </p:txBody>
        </p:sp>
      </p:grpSp>
      <p:grpSp>
        <p:nvGrpSpPr>
          <p:cNvPr id="87" name="Group 4"/>
          <p:cNvGrpSpPr/>
          <p:nvPr/>
        </p:nvGrpSpPr>
        <p:grpSpPr>
          <a:xfrm>
            <a:off x="0" y="1333739"/>
            <a:ext cx="4553712" cy="3280873"/>
            <a:chOff x="0" y="1333739"/>
            <a:chExt cx="4553712" cy="3280873"/>
          </a:xfrm>
        </p:grpSpPr>
        <p:sp>
          <p:nvSpPr>
            <p:cNvPr id="90" name="Rectangle 89"/>
            <p:cNvSpPr/>
            <p:nvPr/>
          </p:nvSpPr>
          <p:spPr>
            <a:xfrm>
              <a:off x="0" y="1333739"/>
              <a:ext cx="4553712" cy="3280873"/>
            </a:xfrm>
            <a:prstGeom prst="rect">
              <a:avLst/>
            </a:prstGeom>
            <a:gradFill flip="none" rotWithShape="1">
              <a:gsLst>
                <a:gs pos="49000">
                  <a:srgbClr val="C00000">
                    <a:alpha val="0"/>
                  </a:srgbClr>
                </a:gs>
                <a:gs pos="99000">
                  <a:schemeClr val="tx1">
                    <a:lumMod val="60000"/>
                    <a:lumOff val="40000"/>
                    <a:alpha val="82000"/>
                  </a:schemeClr>
                </a:gs>
              </a:gsLst>
              <a:lin ang="13500000" scaled="1"/>
              <a:tileRect/>
            </a:gradFill>
            <a:ln w="28575">
              <a:noFill/>
            </a:ln>
            <a:effectLst/>
          </p:spPr>
          <p:txBody>
            <a:bodyPr lIns="82124" tIns="41061" rIns="82124" bIns="41061"/>
            <a:lstStyle/>
            <a:p>
              <a:pPr eaLnBrk="0" hangingPunct="0">
                <a:lnSpc>
                  <a:spcPct val="90000"/>
                </a:lnSpc>
              </a:pPr>
              <a:endParaRPr lang="zh-CN" altLang="en-US">
                <a:solidFill>
                  <a:srgbClr val="62D1FE"/>
                </a:solidFill>
                <a:ea typeface="黑体" pitchFamily="2" charset="-122"/>
                <a:cs typeface="ＭＳ Ｐゴシック"/>
              </a:endParaRPr>
            </a:p>
          </p:txBody>
        </p:sp>
        <p:sp>
          <p:nvSpPr>
            <p:cNvPr id="91" name="Rectangle 259"/>
            <p:cNvSpPr>
              <a:spLocks noChangeArrowheads="1"/>
            </p:cNvSpPr>
            <p:nvPr/>
          </p:nvSpPr>
          <p:spPr bwMode="auto">
            <a:xfrm>
              <a:off x="185009" y="1437088"/>
              <a:ext cx="3676600" cy="560200"/>
            </a:xfrm>
            <a:prstGeom prst="rect">
              <a:avLst/>
            </a:prstGeom>
            <a:noFill/>
            <a:ln w="9525">
              <a:noFill/>
              <a:miter lim="800000"/>
              <a:headEnd/>
              <a:tailEnd/>
            </a:ln>
          </p:spPr>
          <p:txBody>
            <a:bodyPr wrap="none" lIns="0" tIns="0" rIns="0" bIns="0" anchor="t" anchorCtr="0"/>
            <a:lstStyle/>
            <a:p>
              <a:pPr algn="l" defTabSz="814365">
                <a:lnSpc>
                  <a:spcPct val="90000"/>
                </a:lnSpc>
                <a:buNone/>
              </a:pPr>
              <a:r>
                <a:rPr lang="zh-CN" altLang="en-US" sz="1800" b="1" i="0" smtClean="0">
                  <a:solidFill>
                    <a:srgbClr val="0096D6">
                      <a:lumMod val="75000"/>
                    </a:srgbClr>
                  </a:solidFill>
                  <a:latin typeface="Arial"/>
                  <a:ea typeface="黑体" pitchFamily="2" charset="-122"/>
                  <a:cs typeface="ＭＳ Ｐゴシック"/>
                </a:rPr>
                <a:t>扩展</a:t>
              </a:r>
              <a:endParaRPr lang="zh-CN" altLang="en-US" b="1">
                <a:solidFill>
                  <a:schemeClr val="tx1">
                    <a:lumMod val="75000"/>
                  </a:schemeClr>
                </a:solidFill>
                <a:ea typeface="黑体" pitchFamily="2" charset="-122"/>
                <a:cs typeface="ＭＳ Ｐゴシック"/>
              </a:endParaRPr>
            </a:p>
          </p:txBody>
        </p:sp>
      </p:grpSp>
      <p:grpSp>
        <p:nvGrpSpPr>
          <p:cNvPr id="93" name="Group 1"/>
          <p:cNvGrpSpPr/>
          <p:nvPr/>
        </p:nvGrpSpPr>
        <p:grpSpPr>
          <a:xfrm>
            <a:off x="-4275" y="3220872"/>
            <a:ext cx="9144000" cy="3637127"/>
            <a:chOff x="-4275" y="3213290"/>
            <a:chExt cx="9144000" cy="3644710"/>
          </a:xfrm>
        </p:grpSpPr>
        <p:sp>
          <p:nvSpPr>
            <p:cNvPr id="94" name="Freeform 138"/>
            <p:cNvSpPr>
              <a:spLocks/>
            </p:cNvSpPr>
            <p:nvPr/>
          </p:nvSpPr>
          <p:spPr bwMode="auto">
            <a:xfrm>
              <a:off x="-4275" y="3213290"/>
              <a:ext cx="9144000" cy="3644710"/>
            </a:xfrm>
            <a:custGeom>
              <a:avLst/>
              <a:gdLst>
                <a:gd name="T0" fmla="*/ 0 w 5741"/>
                <a:gd name="T1" fmla="*/ 2147483647 h 1730"/>
                <a:gd name="T2" fmla="*/ 0 w 5741"/>
                <a:gd name="T3" fmla="*/ 2147483647 h 1730"/>
                <a:gd name="T4" fmla="*/ 2147483647 w 5741"/>
                <a:gd name="T5" fmla="*/ 0 h 1730"/>
                <a:gd name="T6" fmla="*/ 2147483647 w 5741"/>
                <a:gd name="T7" fmla="*/ 2147483647 h 1730"/>
                <a:gd name="T8" fmla="*/ 2147483647 w 5741"/>
                <a:gd name="T9" fmla="*/ 2147483647 h 1730"/>
                <a:gd name="T10" fmla="*/ 0 60000 65536"/>
                <a:gd name="T11" fmla="*/ 0 60000 65536"/>
                <a:gd name="T12" fmla="*/ 0 60000 65536"/>
                <a:gd name="T13" fmla="*/ 0 60000 65536"/>
                <a:gd name="T14" fmla="*/ 0 60000 65536"/>
                <a:gd name="T15" fmla="*/ 0 w 5741"/>
                <a:gd name="T16" fmla="*/ 0 h 1730"/>
                <a:gd name="T17" fmla="*/ 5741 w 5741"/>
                <a:gd name="T18" fmla="*/ 1730 h 1730"/>
              </a:gdLst>
              <a:ahLst/>
              <a:cxnLst>
                <a:cxn ang="T10">
                  <a:pos x="T0" y="T1"/>
                </a:cxn>
                <a:cxn ang="T11">
                  <a:pos x="T2" y="T3"/>
                </a:cxn>
                <a:cxn ang="T12">
                  <a:pos x="T4" y="T5"/>
                </a:cxn>
                <a:cxn ang="T13">
                  <a:pos x="T6" y="T7"/>
                </a:cxn>
                <a:cxn ang="T14">
                  <a:pos x="T8" y="T9"/>
                </a:cxn>
              </a:cxnLst>
              <a:rect l="T15" t="T16" r="T17" b="T18"/>
              <a:pathLst>
                <a:path w="5741" h="1730">
                  <a:moveTo>
                    <a:pt x="0" y="1728"/>
                  </a:moveTo>
                  <a:cubicBezTo>
                    <a:pt x="0" y="1728"/>
                    <a:pt x="0" y="1182"/>
                    <a:pt x="0" y="636"/>
                  </a:cubicBezTo>
                  <a:cubicBezTo>
                    <a:pt x="0" y="630"/>
                    <a:pt x="2880" y="0"/>
                    <a:pt x="2880" y="0"/>
                  </a:cubicBezTo>
                  <a:cubicBezTo>
                    <a:pt x="2880" y="0"/>
                    <a:pt x="5736" y="630"/>
                    <a:pt x="5736" y="636"/>
                  </a:cubicBezTo>
                  <a:cubicBezTo>
                    <a:pt x="5736" y="636"/>
                    <a:pt x="5740" y="1502"/>
                    <a:pt x="5741" y="1730"/>
                  </a:cubicBezTo>
                </a:path>
              </a:pathLst>
            </a:custGeom>
            <a:gradFill rotWithShape="1">
              <a:gsLst>
                <a:gs pos="0">
                  <a:srgbClr val="7030A0"/>
                </a:gs>
                <a:gs pos="54000">
                  <a:srgbClr val="001C27">
                    <a:alpha val="70000"/>
                    <a:lumMod val="0"/>
                    <a:lumOff val="100000"/>
                  </a:srgbClr>
                </a:gs>
              </a:gsLst>
              <a:lin ang="5400000" scaled="1"/>
            </a:gradFill>
            <a:ln w="12700">
              <a:noFill/>
              <a:round/>
              <a:headEnd/>
              <a:tailEnd/>
            </a:ln>
          </p:spPr>
          <p:txBody>
            <a:bodyPr lIns="82124" tIns="41061" rIns="82124" bIns="41061"/>
            <a:lstStyle/>
            <a:p>
              <a:pPr eaLnBrk="0" hangingPunct="0">
                <a:lnSpc>
                  <a:spcPct val="90000"/>
                </a:lnSpc>
              </a:pPr>
              <a:endParaRPr lang="zh-CN" altLang="en-US">
                <a:solidFill>
                  <a:srgbClr val="62D1FE"/>
                </a:solidFill>
                <a:ea typeface="黑体" pitchFamily="2" charset="-122"/>
                <a:cs typeface="ＭＳ Ｐゴシック"/>
              </a:endParaRPr>
            </a:p>
          </p:txBody>
        </p:sp>
        <p:sp>
          <p:nvSpPr>
            <p:cNvPr id="95" name="Rectangle 259"/>
            <p:cNvSpPr>
              <a:spLocks noChangeArrowheads="1"/>
            </p:cNvSpPr>
            <p:nvPr/>
          </p:nvSpPr>
          <p:spPr bwMode="auto">
            <a:xfrm>
              <a:off x="171361" y="4591632"/>
              <a:ext cx="3698029" cy="1117919"/>
            </a:xfrm>
            <a:prstGeom prst="rect">
              <a:avLst/>
            </a:prstGeom>
            <a:noFill/>
            <a:ln w="9525">
              <a:noFill/>
              <a:miter lim="800000"/>
              <a:headEnd/>
              <a:tailEnd/>
            </a:ln>
          </p:spPr>
          <p:txBody>
            <a:bodyPr lIns="0" tIns="0" rIns="0" bIns="0" anchor="t" anchorCtr="0"/>
            <a:lstStyle/>
            <a:p>
              <a:pPr algn="l" defTabSz="814365">
                <a:lnSpc>
                  <a:spcPct val="90000"/>
                </a:lnSpc>
                <a:buNone/>
              </a:pPr>
              <a:r>
                <a:rPr lang="zh-CN" altLang="en-US" sz="1800" b="1" i="0" smtClean="0">
                  <a:solidFill>
                    <a:srgbClr val="652D89">
                      <a:lumMod val="75000"/>
                    </a:srgbClr>
                  </a:solidFill>
                  <a:latin typeface="Arial"/>
                  <a:ea typeface="黑体" pitchFamily="2" charset="-122"/>
                  <a:cs typeface="ＭＳ Ｐゴシック"/>
                </a:rPr>
                <a:t>智能</a:t>
              </a:r>
              <a:endParaRPr lang="zh-CN" altLang="en-US" sz="2000" b="1">
                <a:solidFill>
                  <a:schemeClr val="accent6">
                    <a:lumMod val="75000"/>
                  </a:schemeClr>
                </a:solidFill>
                <a:ea typeface="黑体" pitchFamily="2" charset="-122"/>
                <a:cs typeface="ＭＳ Ｐゴシック"/>
              </a:endParaRPr>
            </a:p>
          </p:txBody>
        </p:sp>
      </p:grpSp>
      <p:cxnSp>
        <p:nvCxnSpPr>
          <p:cNvPr id="45" name="Straight Connector 44"/>
          <p:cNvCxnSpPr/>
          <p:nvPr/>
        </p:nvCxnSpPr>
        <p:spPr>
          <a:xfrm>
            <a:off x="-16150" y="3979252"/>
            <a:ext cx="9020975" cy="0"/>
          </a:xfrm>
          <a:prstGeom prst="line">
            <a:avLst/>
          </a:prstGeom>
          <a:ln w="38100">
            <a:solidFill>
              <a:srgbClr val="333333"/>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259"/>
          <p:cNvSpPr>
            <a:spLocks noChangeArrowheads="1"/>
          </p:cNvSpPr>
          <p:nvPr/>
        </p:nvSpPr>
        <p:spPr bwMode="auto">
          <a:xfrm>
            <a:off x="970624" y="4171662"/>
            <a:ext cx="602668" cy="280100"/>
          </a:xfrm>
          <a:prstGeom prst="rect">
            <a:avLst/>
          </a:prstGeom>
          <a:noFill/>
          <a:ln w="9525">
            <a:noFill/>
            <a:miter lim="800000"/>
            <a:headEnd/>
            <a:tailEnd/>
          </a:ln>
        </p:spPr>
        <p:txBody>
          <a:bodyPr wrap="none" lIns="0" tIns="0" rIns="0" bIns="0" anchor="t" anchorCtr="0"/>
          <a:lstStyle/>
          <a:p>
            <a:pPr algn="ctr" defTabSz="814365">
              <a:lnSpc>
                <a:spcPct val="90000"/>
              </a:lnSpc>
              <a:buNone/>
            </a:pPr>
            <a:r>
              <a:rPr lang="en-US" altLang="zh-CN" sz="1200" b="0" i="0" smtClean="0">
                <a:solidFill>
                  <a:srgbClr val="000000"/>
                </a:solidFill>
                <a:latin typeface="Arial"/>
                <a:ea typeface="黑体" pitchFamily="2" charset="-122"/>
                <a:cs typeface="ＭＳ Ｐゴシック"/>
              </a:rPr>
              <a:t>2008</a:t>
            </a:r>
            <a:endParaRPr lang="zh-CN" altLang="en-US" sz="1200">
              <a:solidFill>
                <a:srgbClr val="000000"/>
              </a:solidFill>
              <a:ea typeface="黑体" pitchFamily="2" charset="-122"/>
              <a:cs typeface="ＭＳ Ｐゴシック"/>
            </a:endParaRPr>
          </a:p>
        </p:txBody>
      </p:sp>
      <p:sp>
        <p:nvSpPr>
          <p:cNvPr id="64" name="Rectangle 259"/>
          <p:cNvSpPr>
            <a:spLocks noChangeArrowheads="1"/>
          </p:cNvSpPr>
          <p:nvPr/>
        </p:nvSpPr>
        <p:spPr bwMode="auto">
          <a:xfrm>
            <a:off x="1725046" y="4171662"/>
            <a:ext cx="602668" cy="280100"/>
          </a:xfrm>
          <a:prstGeom prst="rect">
            <a:avLst/>
          </a:prstGeom>
          <a:noFill/>
          <a:ln w="9525">
            <a:noFill/>
            <a:miter lim="800000"/>
            <a:headEnd/>
            <a:tailEnd/>
          </a:ln>
        </p:spPr>
        <p:txBody>
          <a:bodyPr wrap="none" lIns="0" tIns="0" rIns="0" bIns="0" anchor="t" anchorCtr="0"/>
          <a:lstStyle/>
          <a:p>
            <a:pPr algn="ctr" defTabSz="814365">
              <a:lnSpc>
                <a:spcPct val="90000"/>
              </a:lnSpc>
              <a:buNone/>
            </a:pPr>
            <a:r>
              <a:rPr lang="en-US" altLang="zh-CN" sz="1200" b="0" i="0" smtClean="0">
                <a:solidFill>
                  <a:srgbClr val="000000"/>
                </a:solidFill>
                <a:latin typeface="Arial"/>
                <a:ea typeface="黑体" pitchFamily="2" charset="-122"/>
                <a:cs typeface="ＭＳ Ｐゴシック"/>
              </a:rPr>
              <a:t>2009</a:t>
            </a:r>
            <a:endParaRPr lang="zh-CN" altLang="en-US" sz="1200">
              <a:solidFill>
                <a:srgbClr val="000000"/>
              </a:solidFill>
              <a:ea typeface="黑体" pitchFamily="2" charset="-122"/>
              <a:cs typeface="ＭＳ Ｐゴシック"/>
            </a:endParaRPr>
          </a:p>
        </p:txBody>
      </p:sp>
      <p:sp>
        <p:nvSpPr>
          <p:cNvPr id="70" name="Rectangle 259"/>
          <p:cNvSpPr>
            <a:spLocks noChangeArrowheads="1"/>
          </p:cNvSpPr>
          <p:nvPr/>
        </p:nvSpPr>
        <p:spPr bwMode="auto">
          <a:xfrm>
            <a:off x="2479468" y="4171662"/>
            <a:ext cx="602668" cy="280100"/>
          </a:xfrm>
          <a:prstGeom prst="rect">
            <a:avLst/>
          </a:prstGeom>
          <a:noFill/>
          <a:ln w="9525">
            <a:noFill/>
            <a:miter lim="800000"/>
            <a:headEnd/>
            <a:tailEnd/>
          </a:ln>
        </p:spPr>
        <p:txBody>
          <a:bodyPr wrap="none" lIns="0" tIns="0" rIns="0" bIns="0" anchor="t" anchorCtr="0"/>
          <a:lstStyle/>
          <a:p>
            <a:pPr algn="ctr" defTabSz="814365">
              <a:lnSpc>
                <a:spcPct val="90000"/>
              </a:lnSpc>
              <a:buNone/>
            </a:pPr>
            <a:r>
              <a:rPr lang="en-US" altLang="zh-CN" sz="1200" b="0" i="0" smtClean="0">
                <a:solidFill>
                  <a:srgbClr val="000000"/>
                </a:solidFill>
                <a:latin typeface="Arial"/>
                <a:ea typeface="黑体" pitchFamily="2" charset="-122"/>
                <a:cs typeface="ＭＳ Ｐゴシック"/>
              </a:rPr>
              <a:t>2010</a:t>
            </a:r>
            <a:endParaRPr lang="zh-CN" altLang="en-US" sz="1200">
              <a:solidFill>
                <a:srgbClr val="000000"/>
              </a:solidFill>
              <a:ea typeface="黑体" pitchFamily="2" charset="-122"/>
              <a:cs typeface="ＭＳ Ｐゴシック"/>
            </a:endParaRPr>
          </a:p>
        </p:txBody>
      </p:sp>
      <p:sp>
        <p:nvSpPr>
          <p:cNvPr id="71" name="Rectangle 259"/>
          <p:cNvSpPr>
            <a:spLocks noChangeArrowheads="1"/>
          </p:cNvSpPr>
          <p:nvPr/>
        </p:nvSpPr>
        <p:spPr bwMode="auto">
          <a:xfrm>
            <a:off x="5832268" y="4171662"/>
            <a:ext cx="602668" cy="280100"/>
          </a:xfrm>
          <a:prstGeom prst="rect">
            <a:avLst/>
          </a:prstGeom>
          <a:noFill/>
          <a:ln w="9525">
            <a:noFill/>
            <a:miter lim="800000"/>
            <a:headEnd/>
            <a:tailEnd/>
          </a:ln>
        </p:spPr>
        <p:txBody>
          <a:bodyPr wrap="none" lIns="0" tIns="0" rIns="0" bIns="0" anchor="t" anchorCtr="0"/>
          <a:lstStyle/>
          <a:p>
            <a:pPr algn="ctr" defTabSz="814365">
              <a:lnSpc>
                <a:spcPct val="90000"/>
              </a:lnSpc>
              <a:buNone/>
            </a:pPr>
            <a:r>
              <a:rPr lang="en-US" altLang="zh-CN" sz="1200" b="0" i="0" smtClean="0">
                <a:solidFill>
                  <a:srgbClr val="000000"/>
                </a:solidFill>
                <a:latin typeface="Arial"/>
                <a:ea typeface="黑体" pitchFamily="2" charset="-122"/>
                <a:cs typeface="ＭＳ Ｐゴシック"/>
              </a:rPr>
              <a:t>2011</a:t>
            </a:r>
            <a:endParaRPr lang="zh-CN" altLang="en-US" sz="1200">
              <a:solidFill>
                <a:srgbClr val="000000"/>
              </a:solidFill>
              <a:ea typeface="黑体" pitchFamily="2" charset="-122"/>
              <a:cs typeface="ＭＳ Ｐゴシック"/>
            </a:endParaRPr>
          </a:p>
        </p:txBody>
      </p:sp>
      <p:sp>
        <p:nvSpPr>
          <p:cNvPr id="72" name="Rectangle 259"/>
          <p:cNvSpPr>
            <a:spLocks noChangeArrowheads="1"/>
          </p:cNvSpPr>
          <p:nvPr/>
        </p:nvSpPr>
        <p:spPr bwMode="auto">
          <a:xfrm>
            <a:off x="6585352" y="4171662"/>
            <a:ext cx="602668" cy="280100"/>
          </a:xfrm>
          <a:prstGeom prst="rect">
            <a:avLst/>
          </a:prstGeom>
          <a:noFill/>
          <a:ln w="9525">
            <a:noFill/>
            <a:miter lim="800000"/>
            <a:headEnd/>
            <a:tailEnd/>
          </a:ln>
        </p:spPr>
        <p:txBody>
          <a:bodyPr wrap="none" lIns="0" tIns="0" rIns="0" bIns="0" anchor="t" anchorCtr="0"/>
          <a:lstStyle/>
          <a:p>
            <a:pPr algn="ctr" defTabSz="814365">
              <a:lnSpc>
                <a:spcPct val="90000"/>
              </a:lnSpc>
              <a:buNone/>
            </a:pPr>
            <a:r>
              <a:rPr lang="en-US" altLang="zh-CN" sz="1200" b="0" i="0" smtClean="0">
                <a:solidFill>
                  <a:srgbClr val="000000"/>
                </a:solidFill>
                <a:latin typeface="Arial"/>
                <a:ea typeface="黑体" pitchFamily="2" charset="-122"/>
                <a:cs typeface="ＭＳ Ｐゴシック"/>
              </a:rPr>
              <a:t>2012</a:t>
            </a:r>
            <a:endParaRPr lang="zh-CN" altLang="en-US" sz="1200">
              <a:solidFill>
                <a:srgbClr val="000000"/>
              </a:solidFill>
              <a:ea typeface="黑体" pitchFamily="2" charset="-122"/>
              <a:cs typeface="ＭＳ Ｐゴシック"/>
            </a:endParaRPr>
          </a:p>
        </p:txBody>
      </p:sp>
      <p:sp>
        <p:nvSpPr>
          <p:cNvPr id="73" name="Rectangle 259"/>
          <p:cNvSpPr>
            <a:spLocks noChangeArrowheads="1"/>
          </p:cNvSpPr>
          <p:nvPr/>
        </p:nvSpPr>
        <p:spPr bwMode="auto">
          <a:xfrm>
            <a:off x="7338436" y="4171662"/>
            <a:ext cx="602668" cy="280100"/>
          </a:xfrm>
          <a:prstGeom prst="rect">
            <a:avLst/>
          </a:prstGeom>
          <a:noFill/>
          <a:ln w="9525">
            <a:noFill/>
            <a:miter lim="800000"/>
            <a:headEnd/>
            <a:tailEnd/>
          </a:ln>
        </p:spPr>
        <p:txBody>
          <a:bodyPr wrap="none" lIns="0" tIns="0" rIns="0" bIns="0" anchor="t" anchorCtr="0"/>
          <a:lstStyle/>
          <a:p>
            <a:pPr algn="ctr" defTabSz="814365">
              <a:lnSpc>
                <a:spcPct val="90000"/>
              </a:lnSpc>
              <a:buNone/>
            </a:pPr>
            <a:r>
              <a:rPr lang="en-US" altLang="zh-CN" sz="1200" b="0" i="0" smtClean="0">
                <a:solidFill>
                  <a:srgbClr val="000000"/>
                </a:solidFill>
                <a:latin typeface="Arial"/>
                <a:ea typeface="黑体" pitchFamily="2" charset="-122"/>
                <a:cs typeface="ＭＳ Ｐゴシック"/>
              </a:rPr>
              <a:t>2013</a:t>
            </a:r>
            <a:endParaRPr lang="zh-CN" altLang="en-US" sz="1200">
              <a:solidFill>
                <a:srgbClr val="000000"/>
              </a:solidFill>
              <a:ea typeface="黑体" pitchFamily="2" charset="-122"/>
              <a:cs typeface="ＭＳ Ｐゴシック"/>
            </a:endParaRPr>
          </a:p>
        </p:txBody>
      </p:sp>
      <p:sp>
        <p:nvSpPr>
          <p:cNvPr id="74" name="Rectangle 259"/>
          <p:cNvSpPr>
            <a:spLocks noChangeArrowheads="1"/>
          </p:cNvSpPr>
          <p:nvPr/>
        </p:nvSpPr>
        <p:spPr bwMode="auto">
          <a:xfrm>
            <a:off x="8091520" y="4171662"/>
            <a:ext cx="602668" cy="280100"/>
          </a:xfrm>
          <a:prstGeom prst="rect">
            <a:avLst/>
          </a:prstGeom>
          <a:noFill/>
          <a:ln w="9525">
            <a:noFill/>
            <a:miter lim="800000"/>
            <a:headEnd/>
            <a:tailEnd/>
          </a:ln>
        </p:spPr>
        <p:txBody>
          <a:bodyPr wrap="none" lIns="0" tIns="0" rIns="0" bIns="0" anchor="t" anchorCtr="0"/>
          <a:lstStyle/>
          <a:p>
            <a:pPr algn="ctr" defTabSz="814365">
              <a:lnSpc>
                <a:spcPct val="90000"/>
              </a:lnSpc>
              <a:buNone/>
            </a:pPr>
            <a:r>
              <a:rPr lang="en-US" altLang="zh-CN" sz="1200" b="0" i="0" smtClean="0">
                <a:solidFill>
                  <a:srgbClr val="000000"/>
                </a:solidFill>
                <a:latin typeface="Arial"/>
                <a:ea typeface="黑体" pitchFamily="2" charset="-122"/>
                <a:cs typeface="ＭＳ Ｐゴシック"/>
              </a:rPr>
              <a:t>2014</a:t>
            </a:r>
            <a:endParaRPr lang="zh-CN" altLang="en-US" sz="1200">
              <a:solidFill>
                <a:srgbClr val="000000"/>
              </a:solidFill>
              <a:ea typeface="黑体" pitchFamily="2" charset="-122"/>
              <a:cs typeface="ＭＳ Ｐゴシック"/>
            </a:endParaRPr>
          </a:p>
        </p:txBody>
      </p:sp>
      <p:grpSp>
        <p:nvGrpSpPr>
          <p:cNvPr id="75" name="Group 31"/>
          <p:cNvGrpSpPr>
            <a:grpSpLocks noChangeAspect="1"/>
          </p:cNvGrpSpPr>
          <p:nvPr/>
        </p:nvGrpSpPr>
        <p:grpSpPr>
          <a:xfrm>
            <a:off x="1160832" y="3864952"/>
            <a:ext cx="227604" cy="228600"/>
            <a:chOff x="3911827" y="4148938"/>
            <a:chExt cx="1124784" cy="1123154"/>
          </a:xfrm>
          <a:solidFill>
            <a:schemeClr val="accent5">
              <a:lumMod val="60000"/>
              <a:lumOff val="40000"/>
            </a:schemeClr>
          </a:solidFill>
        </p:grpSpPr>
        <p:sp>
          <p:nvSpPr>
            <p:cNvPr id="76" name="Oval 7"/>
            <p:cNvSpPr>
              <a:spLocks noChangeArrowheads="1"/>
            </p:cNvSpPr>
            <p:nvPr/>
          </p:nvSpPr>
          <p:spPr bwMode="auto">
            <a:xfrm>
              <a:off x="3911827" y="4148938"/>
              <a:ext cx="1124784" cy="1123154"/>
            </a:xfrm>
            <a:prstGeom prst="ellipse">
              <a:avLst/>
            </a:prstGeom>
            <a:grpFill/>
            <a:ln w="25400" cap="flat">
              <a:solidFill>
                <a:srgbClr val="333333"/>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77" name="Oval 8"/>
            <p:cNvSpPr>
              <a:spLocks noChangeArrowheads="1"/>
            </p:cNvSpPr>
            <p:nvPr/>
          </p:nvSpPr>
          <p:spPr bwMode="auto">
            <a:xfrm>
              <a:off x="3964522" y="4200818"/>
              <a:ext cx="1019394" cy="1019394"/>
            </a:xfrm>
            <a:prstGeom prst="ellipse">
              <a:avLst/>
            </a:prstGeom>
            <a:grpFill/>
            <a:ln w="9525">
              <a:solidFill>
                <a:srgbClr val="333333"/>
              </a:solidFill>
              <a:miter lim="800000"/>
              <a:headEnd/>
              <a:tailEnd/>
            </a:ln>
          </p:spPr>
          <p:txBody>
            <a:bodyPr wrap="none" lIns="82124" tIns="41061" rIns="82124" bIns="41061" anchor="ctr"/>
            <a:lstStyle/>
            <a:p>
              <a:endParaRPr lang="zh-CN" altLang="en-US" kern="0">
                <a:solidFill>
                  <a:srgbClr val="FFFFFF"/>
                </a:solidFill>
                <a:ea typeface="黑体" pitchFamily="2" charset="-122"/>
              </a:endParaRPr>
            </a:p>
          </p:txBody>
        </p:sp>
      </p:grpSp>
      <p:grpSp>
        <p:nvGrpSpPr>
          <p:cNvPr id="78" name="Group 31"/>
          <p:cNvGrpSpPr>
            <a:grpSpLocks noChangeAspect="1"/>
          </p:cNvGrpSpPr>
          <p:nvPr/>
        </p:nvGrpSpPr>
        <p:grpSpPr>
          <a:xfrm>
            <a:off x="1913916" y="3864952"/>
            <a:ext cx="227604" cy="228600"/>
            <a:chOff x="3911827" y="4148938"/>
            <a:chExt cx="1124784" cy="1123154"/>
          </a:xfrm>
          <a:solidFill>
            <a:schemeClr val="accent5">
              <a:lumMod val="60000"/>
              <a:lumOff val="40000"/>
            </a:schemeClr>
          </a:solidFill>
        </p:grpSpPr>
        <p:sp>
          <p:nvSpPr>
            <p:cNvPr id="79" name="Oval 7"/>
            <p:cNvSpPr>
              <a:spLocks noChangeArrowheads="1"/>
            </p:cNvSpPr>
            <p:nvPr/>
          </p:nvSpPr>
          <p:spPr bwMode="auto">
            <a:xfrm>
              <a:off x="3911827" y="4148938"/>
              <a:ext cx="1124784" cy="1123154"/>
            </a:xfrm>
            <a:prstGeom prst="ellipse">
              <a:avLst/>
            </a:prstGeom>
            <a:grpFill/>
            <a:ln w="25400" cap="flat">
              <a:solidFill>
                <a:srgbClr val="333333"/>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80" name="Oval 8"/>
            <p:cNvSpPr>
              <a:spLocks noChangeArrowheads="1"/>
            </p:cNvSpPr>
            <p:nvPr/>
          </p:nvSpPr>
          <p:spPr bwMode="auto">
            <a:xfrm>
              <a:off x="3964522" y="4200818"/>
              <a:ext cx="1019394" cy="1019394"/>
            </a:xfrm>
            <a:prstGeom prst="ellipse">
              <a:avLst/>
            </a:prstGeom>
            <a:grpFill/>
            <a:ln w="9525">
              <a:solidFill>
                <a:srgbClr val="333333"/>
              </a:solidFill>
              <a:miter lim="800000"/>
              <a:headEnd/>
              <a:tailEnd/>
            </a:ln>
          </p:spPr>
          <p:txBody>
            <a:bodyPr wrap="none" lIns="82124" tIns="41061" rIns="82124" bIns="41061" anchor="ctr"/>
            <a:lstStyle/>
            <a:p>
              <a:endParaRPr lang="zh-CN" altLang="en-US" kern="0">
                <a:solidFill>
                  <a:srgbClr val="FFFFFF"/>
                </a:solidFill>
                <a:ea typeface="黑体" pitchFamily="2" charset="-122"/>
              </a:endParaRPr>
            </a:p>
          </p:txBody>
        </p:sp>
      </p:grpSp>
      <p:grpSp>
        <p:nvGrpSpPr>
          <p:cNvPr id="81" name="Group 31"/>
          <p:cNvGrpSpPr>
            <a:grpSpLocks noChangeAspect="1"/>
          </p:cNvGrpSpPr>
          <p:nvPr/>
        </p:nvGrpSpPr>
        <p:grpSpPr>
          <a:xfrm>
            <a:off x="2667000" y="3864952"/>
            <a:ext cx="227604" cy="228600"/>
            <a:chOff x="3911827" y="4148938"/>
            <a:chExt cx="1124784" cy="1123154"/>
          </a:xfrm>
          <a:solidFill>
            <a:schemeClr val="accent5">
              <a:lumMod val="60000"/>
              <a:lumOff val="40000"/>
            </a:schemeClr>
          </a:solidFill>
        </p:grpSpPr>
        <p:sp>
          <p:nvSpPr>
            <p:cNvPr id="84" name="Oval 7"/>
            <p:cNvSpPr>
              <a:spLocks noChangeArrowheads="1"/>
            </p:cNvSpPr>
            <p:nvPr/>
          </p:nvSpPr>
          <p:spPr bwMode="auto">
            <a:xfrm>
              <a:off x="3911827" y="4148938"/>
              <a:ext cx="1124784" cy="1123154"/>
            </a:xfrm>
            <a:prstGeom prst="ellipse">
              <a:avLst/>
            </a:prstGeom>
            <a:grpFill/>
            <a:ln w="25400" cap="flat">
              <a:solidFill>
                <a:srgbClr val="333333"/>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85" name="Oval 8"/>
            <p:cNvSpPr>
              <a:spLocks noChangeArrowheads="1"/>
            </p:cNvSpPr>
            <p:nvPr/>
          </p:nvSpPr>
          <p:spPr bwMode="auto">
            <a:xfrm>
              <a:off x="3964522" y="4200818"/>
              <a:ext cx="1019394" cy="1019394"/>
            </a:xfrm>
            <a:prstGeom prst="ellipse">
              <a:avLst/>
            </a:prstGeom>
            <a:grpFill/>
            <a:ln w="9525">
              <a:solidFill>
                <a:srgbClr val="333333"/>
              </a:solidFill>
              <a:miter lim="800000"/>
              <a:headEnd/>
              <a:tailEnd/>
            </a:ln>
          </p:spPr>
          <p:txBody>
            <a:bodyPr wrap="none" lIns="82124" tIns="41061" rIns="82124" bIns="41061" anchor="ctr"/>
            <a:lstStyle/>
            <a:p>
              <a:endParaRPr lang="zh-CN" altLang="en-US" kern="0">
                <a:solidFill>
                  <a:srgbClr val="FFFFFF"/>
                </a:solidFill>
                <a:ea typeface="黑体" pitchFamily="2" charset="-122"/>
              </a:endParaRPr>
            </a:p>
          </p:txBody>
        </p:sp>
      </p:grpSp>
      <p:grpSp>
        <p:nvGrpSpPr>
          <p:cNvPr id="88" name="Group 31"/>
          <p:cNvGrpSpPr>
            <a:grpSpLocks noChangeAspect="1"/>
          </p:cNvGrpSpPr>
          <p:nvPr/>
        </p:nvGrpSpPr>
        <p:grpSpPr>
          <a:xfrm>
            <a:off x="6019800" y="3864952"/>
            <a:ext cx="227604" cy="228600"/>
            <a:chOff x="3911827" y="4148938"/>
            <a:chExt cx="1124784" cy="1123154"/>
          </a:xfrm>
          <a:solidFill>
            <a:schemeClr val="accent5">
              <a:lumMod val="60000"/>
              <a:lumOff val="40000"/>
            </a:schemeClr>
          </a:solidFill>
        </p:grpSpPr>
        <p:sp>
          <p:nvSpPr>
            <p:cNvPr id="89" name="Oval 7"/>
            <p:cNvSpPr>
              <a:spLocks noChangeArrowheads="1"/>
            </p:cNvSpPr>
            <p:nvPr/>
          </p:nvSpPr>
          <p:spPr bwMode="auto">
            <a:xfrm>
              <a:off x="3911827" y="4148938"/>
              <a:ext cx="1124784" cy="1123154"/>
            </a:xfrm>
            <a:prstGeom prst="ellipse">
              <a:avLst/>
            </a:prstGeom>
            <a:grpFill/>
            <a:ln w="25400" cap="flat">
              <a:solidFill>
                <a:srgbClr val="333333"/>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97" name="Oval 8"/>
            <p:cNvSpPr>
              <a:spLocks noChangeArrowheads="1"/>
            </p:cNvSpPr>
            <p:nvPr/>
          </p:nvSpPr>
          <p:spPr bwMode="auto">
            <a:xfrm>
              <a:off x="3964522" y="4200818"/>
              <a:ext cx="1019394" cy="1019394"/>
            </a:xfrm>
            <a:prstGeom prst="ellipse">
              <a:avLst/>
            </a:prstGeom>
            <a:grpFill/>
            <a:ln w="9525">
              <a:solidFill>
                <a:srgbClr val="333333"/>
              </a:solidFill>
              <a:miter lim="800000"/>
              <a:headEnd/>
              <a:tailEnd/>
            </a:ln>
          </p:spPr>
          <p:txBody>
            <a:bodyPr wrap="none" lIns="82124" tIns="41061" rIns="82124" bIns="41061" anchor="ctr"/>
            <a:lstStyle/>
            <a:p>
              <a:endParaRPr lang="zh-CN" altLang="en-US" kern="0">
                <a:solidFill>
                  <a:srgbClr val="FFFFFF"/>
                </a:solidFill>
                <a:ea typeface="黑体" pitchFamily="2" charset="-122"/>
              </a:endParaRPr>
            </a:p>
          </p:txBody>
        </p:sp>
      </p:grpSp>
      <p:grpSp>
        <p:nvGrpSpPr>
          <p:cNvPr id="98" name="Group 31"/>
          <p:cNvGrpSpPr>
            <a:grpSpLocks noChangeAspect="1"/>
          </p:cNvGrpSpPr>
          <p:nvPr/>
        </p:nvGrpSpPr>
        <p:grpSpPr>
          <a:xfrm>
            <a:off x="6772884" y="3864952"/>
            <a:ext cx="227604" cy="228600"/>
            <a:chOff x="3911827" y="4148938"/>
            <a:chExt cx="1124784" cy="1123154"/>
          </a:xfrm>
          <a:solidFill>
            <a:schemeClr val="accent5">
              <a:lumMod val="60000"/>
              <a:lumOff val="40000"/>
            </a:schemeClr>
          </a:solidFill>
        </p:grpSpPr>
        <p:sp>
          <p:nvSpPr>
            <p:cNvPr id="99" name="Oval 7"/>
            <p:cNvSpPr>
              <a:spLocks noChangeArrowheads="1"/>
            </p:cNvSpPr>
            <p:nvPr/>
          </p:nvSpPr>
          <p:spPr bwMode="auto">
            <a:xfrm>
              <a:off x="3911827" y="4148938"/>
              <a:ext cx="1124784" cy="1123154"/>
            </a:xfrm>
            <a:prstGeom prst="ellipse">
              <a:avLst/>
            </a:prstGeom>
            <a:grpFill/>
            <a:ln w="25400" cap="flat">
              <a:solidFill>
                <a:srgbClr val="333333"/>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sz="1200">
                <a:solidFill>
                  <a:schemeClr val="accent1">
                    <a:lumMod val="50000"/>
                  </a:schemeClr>
                </a:solidFill>
                <a:latin typeface="+mj-lt"/>
                <a:ea typeface="黑体" pitchFamily="2" charset="-122"/>
              </a:endParaRPr>
            </a:p>
          </p:txBody>
        </p:sp>
        <p:sp>
          <p:nvSpPr>
            <p:cNvPr id="100" name="Oval 8"/>
            <p:cNvSpPr>
              <a:spLocks noChangeArrowheads="1"/>
            </p:cNvSpPr>
            <p:nvPr/>
          </p:nvSpPr>
          <p:spPr bwMode="auto">
            <a:xfrm>
              <a:off x="3964522" y="4200818"/>
              <a:ext cx="1019394" cy="1019394"/>
            </a:xfrm>
            <a:prstGeom prst="ellipse">
              <a:avLst/>
            </a:prstGeom>
            <a:grpFill/>
            <a:ln w="9525">
              <a:solidFill>
                <a:srgbClr val="333333"/>
              </a:solidFill>
              <a:miter lim="800000"/>
              <a:headEnd/>
              <a:tailEnd/>
            </a:ln>
          </p:spPr>
          <p:txBody>
            <a:bodyPr wrap="none" lIns="82124" tIns="41061" rIns="82124" bIns="41061" anchor="ctr"/>
            <a:lstStyle/>
            <a:p>
              <a:endParaRPr lang="zh-CN" altLang="en-US" sz="1200" kern="0">
                <a:solidFill>
                  <a:schemeClr val="accent1">
                    <a:lumMod val="50000"/>
                  </a:schemeClr>
                </a:solidFill>
                <a:ea typeface="黑体" pitchFamily="2" charset="-122"/>
              </a:endParaRPr>
            </a:p>
          </p:txBody>
        </p:sp>
      </p:grpSp>
      <p:grpSp>
        <p:nvGrpSpPr>
          <p:cNvPr id="101" name="Group 31"/>
          <p:cNvGrpSpPr>
            <a:grpSpLocks noChangeAspect="1"/>
          </p:cNvGrpSpPr>
          <p:nvPr/>
        </p:nvGrpSpPr>
        <p:grpSpPr>
          <a:xfrm>
            <a:off x="7525968" y="3864952"/>
            <a:ext cx="227604" cy="228600"/>
            <a:chOff x="3911827" y="4148938"/>
            <a:chExt cx="1124784" cy="1123154"/>
          </a:xfrm>
          <a:solidFill>
            <a:schemeClr val="accent5">
              <a:lumMod val="60000"/>
              <a:lumOff val="40000"/>
            </a:schemeClr>
          </a:solidFill>
        </p:grpSpPr>
        <p:sp>
          <p:nvSpPr>
            <p:cNvPr id="102" name="Oval 7"/>
            <p:cNvSpPr>
              <a:spLocks noChangeArrowheads="1"/>
            </p:cNvSpPr>
            <p:nvPr/>
          </p:nvSpPr>
          <p:spPr bwMode="auto">
            <a:xfrm>
              <a:off x="3911827" y="4148938"/>
              <a:ext cx="1124784" cy="1123154"/>
            </a:xfrm>
            <a:prstGeom prst="ellipse">
              <a:avLst/>
            </a:prstGeom>
            <a:grpFill/>
            <a:ln w="25400" cap="flat">
              <a:solidFill>
                <a:srgbClr val="333333"/>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sz="1200">
                <a:solidFill>
                  <a:schemeClr val="accent1">
                    <a:lumMod val="50000"/>
                  </a:schemeClr>
                </a:solidFill>
                <a:latin typeface="+mj-lt"/>
                <a:ea typeface="黑体" pitchFamily="2" charset="-122"/>
              </a:endParaRPr>
            </a:p>
          </p:txBody>
        </p:sp>
        <p:sp>
          <p:nvSpPr>
            <p:cNvPr id="103" name="Oval 8"/>
            <p:cNvSpPr>
              <a:spLocks noChangeArrowheads="1"/>
            </p:cNvSpPr>
            <p:nvPr/>
          </p:nvSpPr>
          <p:spPr bwMode="auto">
            <a:xfrm>
              <a:off x="3964522" y="4200818"/>
              <a:ext cx="1019394" cy="1019394"/>
            </a:xfrm>
            <a:prstGeom prst="ellipse">
              <a:avLst/>
            </a:prstGeom>
            <a:grpFill/>
            <a:ln w="9525">
              <a:solidFill>
                <a:srgbClr val="333333"/>
              </a:solidFill>
              <a:miter lim="800000"/>
              <a:headEnd/>
              <a:tailEnd/>
            </a:ln>
          </p:spPr>
          <p:txBody>
            <a:bodyPr wrap="none" lIns="82124" tIns="41061" rIns="82124" bIns="41061" anchor="ctr"/>
            <a:lstStyle/>
            <a:p>
              <a:endParaRPr lang="zh-CN" altLang="en-US" sz="1200" kern="0">
                <a:solidFill>
                  <a:schemeClr val="accent1">
                    <a:lumMod val="50000"/>
                  </a:schemeClr>
                </a:solidFill>
                <a:ea typeface="黑体" pitchFamily="2" charset="-122"/>
              </a:endParaRPr>
            </a:p>
          </p:txBody>
        </p:sp>
      </p:grpSp>
      <p:grpSp>
        <p:nvGrpSpPr>
          <p:cNvPr id="104" name="Group 31"/>
          <p:cNvGrpSpPr>
            <a:grpSpLocks noChangeAspect="1"/>
          </p:cNvGrpSpPr>
          <p:nvPr/>
        </p:nvGrpSpPr>
        <p:grpSpPr>
          <a:xfrm>
            <a:off x="8279052" y="3864952"/>
            <a:ext cx="227604" cy="228600"/>
            <a:chOff x="3911827" y="4148938"/>
            <a:chExt cx="1124784" cy="1123154"/>
          </a:xfrm>
          <a:solidFill>
            <a:schemeClr val="accent5">
              <a:lumMod val="60000"/>
              <a:lumOff val="40000"/>
            </a:schemeClr>
          </a:solidFill>
        </p:grpSpPr>
        <p:sp>
          <p:nvSpPr>
            <p:cNvPr id="105" name="Oval 7"/>
            <p:cNvSpPr>
              <a:spLocks noChangeArrowheads="1"/>
            </p:cNvSpPr>
            <p:nvPr/>
          </p:nvSpPr>
          <p:spPr bwMode="auto">
            <a:xfrm>
              <a:off x="3911827" y="4148938"/>
              <a:ext cx="1124784" cy="1123154"/>
            </a:xfrm>
            <a:prstGeom prst="ellipse">
              <a:avLst/>
            </a:prstGeom>
            <a:grpFill/>
            <a:ln w="25400" cap="flat">
              <a:solidFill>
                <a:srgbClr val="333333"/>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sz="1200">
                <a:solidFill>
                  <a:schemeClr val="accent1">
                    <a:lumMod val="50000"/>
                  </a:schemeClr>
                </a:solidFill>
                <a:latin typeface="+mj-lt"/>
                <a:ea typeface="黑体" pitchFamily="2" charset="-122"/>
              </a:endParaRPr>
            </a:p>
          </p:txBody>
        </p:sp>
        <p:sp>
          <p:nvSpPr>
            <p:cNvPr id="106" name="Oval 8"/>
            <p:cNvSpPr>
              <a:spLocks noChangeArrowheads="1"/>
            </p:cNvSpPr>
            <p:nvPr/>
          </p:nvSpPr>
          <p:spPr bwMode="auto">
            <a:xfrm>
              <a:off x="3964522" y="4200818"/>
              <a:ext cx="1019394" cy="1019394"/>
            </a:xfrm>
            <a:prstGeom prst="ellipse">
              <a:avLst/>
            </a:prstGeom>
            <a:grpFill/>
            <a:ln w="9525">
              <a:solidFill>
                <a:srgbClr val="333333"/>
              </a:solidFill>
              <a:miter lim="800000"/>
              <a:headEnd/>
              <a:tailEnd/>
            </a:ln>
          </p:spPr>
          <p:txBody>
            <a:bodyPr wrap="none" lIns="82124" tIns="41061" rIns="82124" bIns="41061" anchor="ctr"/>
            <a:lstStyle/>
            <a:p>
              <a:endParaRPr lang="zh-CN" altLang="en-US" sz="1200" kern="0">
                <a:solidFill>
                  <a:schemeClr val="accent1">
                    <a:lumMod val="50000"/>
                  </a:schemeClr>
                </a:solidFill>
                <a:ea typeface="黑体" pitchFamily="2" charset="-122"/>
              </a:endParaRPr>
            </a:p>
          </p:txBody>
        </p:sp>
      </p:grpSp>
      <p:grpSp>
        <p:nvGrpSpPr>
          <p:cNvPr id="4" name="Group 3"/>
          <p:cNvGrpSpPr/>
          <p:nvPr/>
        </p:nvGrpSpPr>
        <p:grpSpPr>
          <a:xfrm>
            <a:off x="5039459" y="1786590"/>
            <a:ext cx="4572340" cy="1411045"/>
            <a:chOff x="5039459" y="1786590"/>
            <a:chExt cx="4572340" cy="1411045"/>
          </a:xfrm>
        </p:grpSpPr>
        <p:sp>
          <p:nvSpPr>
            <p:cNvPr id="118" name="Rectangle 117"/>
            <p:cNvSpPr/>
            <p:nvPr/>
          </p:nvSpPr>
          <p:spPr>
            <a:xfrm>
              <a:off x="5039459" y="1786590"/>
              <a:ext cx="4149476" cy="281709"/>
            </a:xfrm>
            <a:prstGeom prst="rect">
              <a:avLst/>
            </a:prstGeom>
            <a:solidFill>
              <a:schemeClr val="bg1">
                <a:alpha val="69000"/>
              </a:schemeClr>
            </a:solidFill>
            <a:ln w="12700">
              <a:gradFill>
                <a:gsLst>
                  <a:gs pos="50000">
                    <a:schemeClr val="accent5"/>
                  </a:gs>
                  <a:gs pos="0">
                    <a:schemeClr val="accent5">
                      <a:alpha val="0"/>
                    </a:schemeClr>
                  </a:gs>
                  <a:gs pos="100000">
                    <a:schemeClr val="accent5">
                      <a:alpha val="0"/>
                    </a:schemeClr>
                  </a:gs>
                </a:gsLst>
                <a:lin ang="10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defTabSz="914400">
                <a:buNone/>
                <a:tabLst>
                  <a:tab pos="1885950" algn="r"/>
                </a:tabLst>
              </a:pPr>
              <a:r>
                <a:rPr lang="zh-CN" altLang="en-US" sz="1200" b="1" i="0" smtClean="0">
                  <a:solidFill>
                    <a:srgbClr val="FFFFFF"/>
                  </a:solidFill>
                  <a:latin typeface="Arial"/>
                  <a:ea typeface="黑体" pitchFamily="2" charset="-122"/>
                  <a:cs typeface="Arial"/>
                  <a:hlinkClick r:id="rId3" action="ppaction://hlinksldjump"/>
                </a:rPr>
                <a:t>统一端口</a:t>
              </a:r>
              <a:endParaRPr lang="zh-CN" altLang="en-US" sz="1200">
                <a:solidFill>
                  <a:srgbClr val="FFFFFF"/>
                </a:solidFill>
                <a:ea typeface="黑体" pitchFamily="2" charset="-122"/>
                <a:cs typeface="Arial" pitchFamily="34" charset="0"/>
                <a:sym typeface="Arial" pitchFamily="34" charset="0"/>
              </a:endParaRPr>
            </a:p>
          </p:txBody>
        </p:sp>
        <p:sp>
          <p:nvSpPr>
            <p:cNvPr id="119" name="Rectangle 118"/>
            <p:cNvSpPr/>
            <p:nvPr/>
          </p:nvSpPr>
          <p:spPr>
            <a:xfrm>
              <a:off x="5039459" y="2133713"/>
              <a:ext cx="4149475" cy="276999"/>
            </a:xfrm>
            <a:prstGeom prst="rect">
              <a:avLst/>
            </a:prstGeom>
            <a:solidFill>
              <a:schemeClr val="bg1">
                <a:alpha val="69000"/>
              </a:schemeClr>
            </a:solidFill>
            <a:ln w="12700">
              <a:gradFill>
                <a:gsLst>
                  <a:gs pos="50000">
                    <a:schemeClr val="accent5"/>
                  </a:gs>
                  <a:gs pos="0">
                    <a:schemeClr val="accent5">
                      <a:alpha val="0"/>
                    </a:schemeClr>
                  </a:gs>
                  <a:gs pos="100000">
                    <a:schemeClr val="accent5">
                      <a:alpha val="0"/>
                    </a:schemeClr>
                  </a:gs>
                </a:gsLst>
                <a:lin ang="10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defTabSz="914400">
                <a:buNone/>
              </a:pPr>
              <a:r>
                <a:rPr lang="zh-CN" altLang="en-US" sz="1200" b="1" i="0" smtClean="0">
                  <a:solidFill>
                    <a:srgbClr val="FFFFFF"/>
                  </a:solidFill>
                  <a:latin typeface="Arial"/>
                  <a:ea typeface="黑体" pitchFamily="2" charset="-122"/>
                  <a:cs typeface="Arial"/>
                  <a:hlinkClick r:id="rId3" action="ppaction://hlinksldjump"/>
                </a:rPr>
                <a:t>数据中心桥接</a:t>
              </a:r>
              <a:r>
                <a:rPr lang="en-US" altLang="zh-CN" sz="1200" b="1" i="0" smtClean="0">
                  <a:solidFill>
                    <a:srgbClr val="FFFFFF"/>
                  </a:solidFill>
                  <a:latin typeface="Arial"/>
                  <a:ea typeface="黑体" pitchFamily="2" charset="-122"/>
                  <a:cs typeface="Arial"/>
                  <a:hlinkClick r:id="rId3" action="ppaction://hlinksldjump"/>
                </a:rPr>
                <a:t>/FCoE</a:t>
              </a:r>
              <a:endParaRPr lang="zh-CN" altLang="en-US" sz="1200">
                <a:solidFill>
                  <a:srgbClr val="FFFFFF"/>
                </a:solidFill>
                <a:ea typeface="黑体" pitchFamily="2" charset="-122"/>
                <a:cs typeface="Arial" pitchFamily="34" charset="0"/>
                <a:sym typeface="Arial" pitchFamily="34" charset="0"/>
              </a:endParaRPr>
            </a:p>
          </p:txBody>
        </p:sp>
        <p:sp>
          <p:nvSpPr>
            <p:cNvPr id="120" name="Rectangle 119"/>
            <p:cNvSpPr/>
            <p:nvPr/>
          </p:nvSpPr>
          <p:spPr>
            <a:xfrm>
              <a:off x="5623911" y="2477043"/>
              <a:ext cx="3572478" cy="362857"/>
            </a:xfrm>
            <a:prstGeom prst="rect">
              <a:avLst/>
            </a:prstGeom>
            <a:solidFill>
              <a:schemeClr val="bg1">
                <a:alpha val="69000"/>
              </a:schemeClr>
            </a:solidFill>
            <a:ln w="12700">
              <a:gradFill>
                <a:gsLst>
                  <a:gs pos="50000">
                    <a:schemeClr val="accent5"/>
                  </a:gs>
                  <a:gs pos="0">
                    <a:schemeClr val="accent5">
                      <a:alpha val="0"/>
                    </a:schemeClr>
                  </a:gs>
                  <a:gs pos="100000">
                    <a:schemeClr val="accent5">
                      <a:alpha val="0"/>
                    </a:schemeClr>
                  </a:gs>
                </a:gsLst>
                <a:lin ang="10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defTabSz="914400">
                <a:buNone/>
              </a:pPr>
              <a:r>
                <a:rPr lang="en-US" altLang="zh-CN" sz="1200" b="1" i="0" smtClean="0">
                  <a:solidFill>
                    <a:srgbClr val="FFFFFF"/>
                  </a:solidFill>
                  <a:latin typeface="Arial"/>
                  <a:ea typeface="黑体" pitchFamily="2" charset="-122"/>
                  <a:cs typeface="Arial"/>
                  <a:hlinkClick r:id="rId4" action="ppaction://hlinksldjump"/>
                </a:rPr>
                <a:t>DCNM</a:t>
              </a:r>
              <a:endParaRPr lang="zh-CN" altLang="en-US" sz="1200">
                <a:solidFill>
                  <a:srgbClr val="FFFFFF"/>
                </a:solidFill>
                <a:ea typeface="黑体" pitchFamily="2" charset="-122"/>
                <a:cs typeface="Arial" pitchFamily="34" charset="0"/>
                <a:sym typeface="Arial" pitchFamily="34" charset="0"/>
              </a:endParaRPr>
            </a:p>
          </p:txBody>
        </p:sp>
        <p:sp>
          <p:nvSpPr>
            <p:cNvPr id="121" name="Rectangle 120"/>
            <p:cNvSpPr/>
            <p:nvPr/>
          </p:nvSpPr>
          <p:spPr>
            <a:xfrm>
              <a:off x="5764967" y="2908234"/>
              <a:ext cx="3431422" cy="283464"/>
            </a:xfrm>
            <a:prstGeom prst="rect">
              <a:avLst/>
            </a:prstGeom>
            <a:solidFill>
              <a:schemeClr val="bg1">
                <a:alpha val="69000"/>
              </a:schemeClr>
            </a:solidFill>
            <a:ln w="12700">
              <a:gradFill>
                <a:gsLst>
                  <a:gs pos="50000">
                    <a:schemeClr val="accent5"/>
                  </a:gs>
                  <a:gs pos="0">
                    <a:schemeClr val="accent5">
                      <a:alpha val="0"/>
                    </a:schemeClr>
                  </a:gs>
                  <a:gs pos="100000">
                    <a:schemeClr val="accent5">
                      <a:alpha val="0"/>
                    </a:schemeClr>
                  </a:gs>
                </a:gsLst>
                <a:lin ang="10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defTabSz="914400">
                <a:buNone/>
              </a:pPr>
              <a:r>
                <a:rPr lang="en-US" altLang="zh-CN" sz="1200" b="1" i="0" smtClean="0">
                  <a:solidFill>
                    <a:srgbClr val="FFFFFF"/>
                  </a:solidFill>
                  <a:latin typeface="Arial"/>
                  <a:ea typeface="黑体" pitchFamily="2" charset="-122"/>
                  <a:cs typeface="Arial"/>
                  <a:hlinkClick r:id="rId5" action="ppaction://hlinksldjump"/>
                </a:rPr>
                <a:t>VDC</a:t>
              </a:r>
              <a:endParaRPr lang="zh-CN" altLang="en-US" sz="1200">
                <a:solidFill>
                  <a:srgbClr val="FFFFFF"/>
                </a:solidFill>
                <a:ea typeface="黑体" pitchFamily="2" charset="-122"/>
                <a:cs typeface="Arial" pitchFamily="34" charset="0"/>
                <a:sym typeface="Arial" pitchFamily="34" charset="0"/>
              </a:endParaRPr>
            </a:p>
          </p:txBody>
        </p:sp>
        <p:sp>
          <p:nvSpPr>
            <p:cNvPr id="122" name="Rectangle 121"/>
            <p:cNvSpPr/>
            <p:nvPr/>
          </p:nvSpPr>
          <p:spPr>
            <a:xfrm>
              <a:off x="6978450" y="1788806"/>
              <a:ext cx="2633349" cy="276999"/>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45720" rIns="91440" bIns="45720" numCol="1" spcCol="0" rtlCol="0" fromWordArt="0" anchor="ctr" anchorCtr="0" forceAA="0" compatLnSpc="1">
              <a:prstTxWarp prst="textNoShape">
                <a:avLst/>
              </a:prstTxWarp>
              <a:spAutoFit/>
            </a:bodyPr>
            <a:lstStyle/>
            <a:p>
              <a:pPr algn="l" defTabSz="914400">
                <a:buNone/>
              </a:pPr>
              <a:r>
                <a:rPr lang="zh-CN" altLang="en-US" sz="1200" b="0" i="0" smtClean="0">
                  <a:solidFill>
                    <a:srgbClr val="546568"/>
                  </a:solidFill>
                  <a:latin typeface="Arial"/>
                  <a:ea typeface="黑体" pitchFamily="2" charset="-122"/>
                  <a:cs typeface="Arial"/>
                </a:rPr>
                <a:t>部署灵活性 </a:t>
              </a:r>
              <a:endParaRPr lang="zh-CN" altLang="en-US" sz="1200" b="0" i="0">
                <a:solidFill>
                  <a:srgbClr val="546568"/>
                </a:solidFill>
                <a:latin typeface="Arial"/>
                <a:ea typeface="黑体" pitchFamily="2" charset="-122"/>
                <a:cs typeface="Arial"/>
              </a:endParaRPr>
            </a:p>
          </p:txBody>
        </p:sp>
        <p:sp>
          <p:nvSpPr>
            <p:cNvPr id="123" name="Rectangle 122"/>
            <p:cNvSpPr/>
            <p:nvPr/>
          </p:nvSpPr>
          <p:spPr>
            <a:xfrm>
              <a:off x="6978450" y="2467437"/>
              <a:ext cx="2022676" cy="402316"/>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45720" rIns="91440" bIns="45720" numCol="1" spcCol="0" rtlCol="0" fromWordArt="0" anchor="ctr" anchorCtr="0" forceAA="0" compatLnSpc="1">
              <a:prstTxWarp prst="textNoShape">
                <a:avLst/>
              </a:prstTxWarp>
              <a:noAutofit/>
            </a:bodyPr>
            <a:lstStyle/>
            <a:p>
              <a:pPr algn="l" defTabSz="914400">
                <a:lnSpc>
                  <a:spcPct val="85000"/>
                </a:lnSpc>
                <a:buNone/>
              </a:pPr>
              <a:r>
                <a:rPr lang="zh-CN" altLang="en-US" sz="1200" b="0" i="0" dirty="0" smtClean="0">
                  <a:solidFill>
                    <a:srgbClr val="546568"/>
                  </a:solidFill>
                  <a:latin typeface="Arial"/>
                  <a:ea typeface="黑体" pitchFamily="2" charset="-122"/>
                  <a:cs typeface="Arial"/>
                </a:rPr>
                <a:t>整合管理</a:t>
              </a:r>
              <a:endParaRPr lang="zh-CN" altLang="en-US" sz="1200" b="0" i="0" dirty="0">
                <a:solidFill>
                  <a:srgbClr val="546568"/>
                </a:solidFill>
                <a:latin typeface="Arial"/>
                <a:ea typeface="黑体" pitchFamily="2" charset="-122"/>
                <a:cs typeface="Arial"/>
              </a:endParaRPr>
            </a:p>
          </p:txBody>
        </p:sp>
        <p:sp>
          <p:nvSpPr>
            <p:cNvPr id="134" name="Rectangle 133"/>
            <p:cNvSpPr/>
            <p:nvPr/>
          </p:nvSpPr>
          <p:spPr>
            <a:xfrm>
              <a:off x="6978450" y="2138914"/>
              <a:ext cx="1950089" cy="276999"/>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45720" rIns="91440" bIns="45720" numCol="1" spcCol="0" rtlCol="0" fromWordArt="0" anchor="ctr" anchorCtr="0" forceAA="0" compatLnSpc="1">
              <a:prstTxWarp prst="textNoShape">
                <a:avLst/>
              </a:prstTxWarp>
              <a:spAutoFit/>
            </a:bodyPr>
            <a:lstStyle/>
            <a:p>
              <a:pPr algn="l" defTabSz="914400">
                <a:buNone/>
              </a:pPr>
              <a:r>
                <a:rPr lang="zh-CN" altLang="en-US" sz="1200" b="0" i="0" smtClean="0">
                  <a:solidFill>
                    <a:srgbClr val="546568"/>
                  </a:solidFill>
                  <a:latin typeface="Arial"/>
                  <a:ea typeface="黑体" pitchFamily="2" charset="-122"/>
                  <a:cs typeface="Arial"/>
                </a:rPr>
                <a:t>整合 </a:t>
              </a:r>
              <a:r>
                <a:rPr lang="en-US" altLang="zh-CN" sz="1200" b="0" i="0" smtClean="0">
                  <a:solidFill>
                    <a:srgbClr val="546568"/>
                  </a:solidFill>
                  <a:latin typeface="Arial"/>
                  <a:ea typeface="黑体" pitchFamily="2" charset="-122"/>
                  <a:cs typeface="Arial"/>
                </a:rPr>
                <a:t>I/O</a:t>
              </a:r>
              <a:endParaRPr lang="zh-CN" altLang="en-US" sz="1200">
                <a:solidFill>
                  <a:srgbClr val="546568"/>
                </a:solidFill>
                <a:ea typeface="黑体" pitchFamily="2" charset="-122"/>
                <a:cs typeface="Arial" pitchFamily="34" charset="0"/>
                <a:sym typeface="Arial" pitchFamily="34" charset="0"/>
              </a:endParaRPr>
            </a:p>
          </p:txBody>
        </p:sp>
        <p:sp>
          <p:nvSpPr>
            <p:cNvPr id="133" name="Rectangle 132"/>
            <p:cNvSpPr/>
            <p:nvPr/>
          </p:nvSpPr>
          <p:spPr>
            <a:xfrm>
              <a:off x="6978450" y="2905027"/>
              <a:ext cx="2633348" cy="292608"/>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45720" rIns="91440" bIns="45720" numCol="1" spcCol="0" rtlCol="0" fromWordArt="0" anchor="ctr" anchorCtr="0" forceAA="0" compatLnSpc="1">
              <a:prstTxWarp prst="textNoShape">
                <a:avLst/>
              </a:prstTxWarp>
              <a:noAutofit/>
            </a:bodyPr>
            <a:lstStyle/>
            <a:p>
              <a:pPr algn="l" defTabSz="914400">
                <a:buNone/>
              </a:pPr>
              <a:r>
                <a:rPr lang="zh-CN" altLang="en-US" sz="1200" b="0" i="0" smtClean="0">
                  <a:solidFill>
                    <a:srgbClr val="546568"/>
                  </a:solidFill>
                  <a:latin typeface="Arial"/>
                  <a:ea typeface="黑体" pitchFamily="2" charset="-122"/>
                  <a:cs typeface="Arial"/>
                </a:rPr>
                <a:t>设备整合</a:t>
              </a:r>
              <a:endParaRPr lang="zh-CN" altLang="en-US" sz="1200">
                <a:solidFill>
                  <a:srgbClr val="546568"/>
                </a:solidFill>
                <a:ea typeface="黑体" pitchFamily="2" charset="-122"/>
                <a:cs typeface="Arial" pitchFamily="34" charset="0"/>
                <a:sym typeface="Arial" pitchFamily="34" charset="0"/>
              </a:endParaRPr>
            </a:p>
          </p:txBody>
        </p:sp>
      </p:grpSp>
      <p:grpSp>
        <p:nvGrpSpPr>
          <p:cNvPr id="5" name="Group 4"/>
          <p:cNvGrpSpPr/>
          <p:nvPr/>
        </p:nvGrpSpPr>
        <p:grpSpPr>
          <a:xfrm>
            <a:off x="-154748" y="1786591"/>
            <a:ext cx="4571999" cy="1829667"/>
            <a:chOff x="-154748" y="1786591"/>
            <a:chExt cx="4571999" cy="1829667"/>
          </a:xfrm>
        </p:grpSpPr>
        <p:sp>
          <p:nvSpPr>
            <p:cNvPr id="136" name="Rectangle 135"/>
            <p:cNvSpPr/>
            <p:nvPr/>
          </p:nvSpPr>
          <p:spPr>
            <a:xfrm>
              <a:off x="-154748" y="1786591"/>
              <a:ext cx="4440966" cy="276999"/>
            </a:xfrm>
            <a:prstGeom prst="rect">
              <a:avLst/>
            </a:prstGeom>
            <a:solidFill>
              <a:schemeClr val="bg1">
                <a:alpha val="69000"/>
              </a:schemeClr>
            </a:solidFill>
            <a:ln w="12700">
              <a:gradFill>
                <a:gsLst>
                  <a:gs pos="50000">
                    <a:schemeClr val="tx1"/>
                  </a:gs>
                  <a:gs pos="0">
                    <a:schemeClr val="tx1">
                      <a:alpha val="0"/>
                    </a:schemeClr>
                  </a:gs>
                  <a:gs pos="100000">
                    <a:schemeClr val="tx1">
                      <a:alpha val="0"/>
                    </a:schemeClr>
                  </a:gs>
                </a:gsLst>
                <a:lin ang="10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45720" rIns="91440" bIns="45720" numCol="1" spcCol="0" rtlCol="0" fromWordArt="0" anchor="ctr" anchorCtr="0" forceAA="0" compatLnSpc="1">
              <a:prstTxWarp prst="textNoShape">
                <a:avLst/>
              </a:prstTxWarp>
              <a:spAutoFit/>
            </a:bodyPr>
            <a:lstStyle/>
            <a:p>
              <a:r>
                <a:rPr lang="zh-CN" altLang="en-US" sz="1200" b="1" i="0" dirty="0" smtClean="0">
                  <a:solidFill>
                    <a:srgbClr val="0096D6">
                      <a:lumMod val="50000"/>
                    </a:srgbClr>
                  </a:solidFill>
                  <a:latin typeface="Arial"/>
                  <a:ea typeface="黑体" pitchFamily="2" charset="-122"/>
                  <a:cs typeface="Arial"/>
                  <a:hlinkClick r:id="rId6" action="ppaction://hlinksldjump"/>
                </a:rPr>
                <a:t>思科</a:t>
              </a:r>
              <a:r>
                <a:rPr lang="en-US" sz="1200" baseline="30000" dirty="0" smtClean="0">
                  <a:solidFill>
                    <a:schemeClr val="accent1">
                      <a:lumMod val="50000"/>
                    </a:schemeClr>
                  </a:solidFill>
                  <a:hlinkClick r:id="rId6" action="ppaction://hlinksldjump"/>
                </a:rPr>
                <a:t>®</a:t>
              </a:r>
              <a:r>
                <a:rPr lang="en-US" altLang="zh-CN" sz="1200" b="0" i="0" dirty="0" smtClean="0">
                  <a:solidFill>
                    <a:srgbClr val="0096D6">
                      <a:lumMod val="50000"/>
                    </a:srgbClr>
                  </a:solidFill>
                  <a:latin typeface="Arial"/>
                  <a:ea typeface="黑体" pitchFamily="2" charset="-122"/>
                  <a:cs typeface="+mn-cs"/>
                  <a:hlinkClick r:id="rId6" action="ppaction://hlinksldjump"/>
                </a:rPr>
                <a:t> </a:t>
              </a:r>
              <a:r>
                <a:rPr lang="en-US" altLang="zh-CN" sz="1200" b="1" i="0" dirty="0" smtClean="0">
                  <a:solidFill>
                    <a:srgbClr val="0096D6">
                      <a:lumMod val="50000"/>
                    </a:srgbClr>
                  </a:solidFill>
                  <a:latin typeface="Arial"/>
                  <a:ea typeface="黑体" pitchFamily="2" charset="-122"/>
                  <a:cs typeface="Arial"/>
                  <a:hlinkClick r:id="rId6" action="ppaction://hlinksldjump"/>
                </a:rPr>
                <a:t>NX-OS</a:t>
              </a:r>
              <a:endParaRPr lang="zh-CN" altLang="en-US" sz="1200" dirty="0">
                <a:solidFill>
                  <a:schemeClr val="accent1">
                    <a:lumMod val="50000"/>
                  </a:schemeClr>
                </a:solidFill>
                <a:ea typeface="黑体" pitchFamily="2" charset="-122"/>
                <a:cs typeface="Arial" pitchFamily="34" charset="0"/>
                <a:sym typeface="Arial" pitchFamily="34" charset="0"/>
              </a:endParaRPr>
            </a:p>
          </p:txBody>
        </p:sp>
        <p:sp>
          <p:nvSpPr>
            <p:cNvPr id="137" name="Rectangle 136"/>
            <p:cNvSpPr/>
            <p:nvPr/>
          </p:nvSpPr>
          <p:spPr>
            <a:xfrm>
              <a:off x="-154748" y="2131817"/>
              <a:ext cx="4440966" cy="276999"/>
            </a:xfrm>
            <a:prstGeom prst="rect">
              <a:avLst/>
            </a:prstGeom>
            <a:solidFill>
              <a:schemeClr val="bg1">
                <a:alpha val="69000"/>
              </a:schemeClr>
            </a:solidFill>
            <a:ln w="12700">
              <a:gradFill>
                <a:gsLst>
                  <a:gs pos="50000">
                    <a:schemeClr val="tx1"/>
                  </a:gs>
                  <a:gs pos="0">
                    <a:schemeClr val="tx1">
                      <a:alpha val="0"/>
                    </a:schemeClr>
                  </a:gs>
                  <a:gs pos="100000">
                    <a:schemeClr val="tx1">
                      <a:alpha val="0"/>
                    </a:schemeClr>
                  </a:gs>
                </a:gsLst>
                <a:lin ang="10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45720" rIns="91440" bIns="45720" numCol="1" spcCol="0" rtlCol="0" fromWordArt="0" anchor="ctr" anchorCtr="0" forceAA="0" compatLnSpc="1">
              <a:prstTxWarp prst="textNoShape">
                <a:avLst/>
              </a:prstTxWarp>
              <a:spAutoFit/>
            </a:bodyPr>
            <a:lstStyle/>
            <a:p>
              <a:pPr algn="l" defTabSz="914400">
                <a:buNone/>
              </a:pPr>
              <a:r>
                <a:rPr lang="zh-CN" altLang="en-US" sz="1200" b="1" i="0" smtClean="0">
                  <a:solidFill>
                    <a:srgbClr val="0096D6">
                      <a:lumMod val="50000"/>
                    </a:srgbClr>
                  </a:solidFill>
                  <a:latin typeface="Arial"/>
                  <a:ea typeface="黑体" pitchFamily="2" charset="-122"/>
                  <a:cs typeface="Arial"/>
                  <a:hlinkClick r:id="rId7" action="ppaction://hlinksldjump"/>
                </a:rPr>
                <a:t>思科 </a:t>
              </a:r>
              <a:r>
                <a:rPr lang="en-US" altLang="zh-CN" sz="1200" b="1" i="0" smtClean="0">
                  <a:solidFill>
                    <a:srgbClr val="0096D6">
                      <a:lumMod val="50000"/>
                    </a:srgbClr>
                  </a:solidFill>
                  <a:latin typeface="Arial"/>
                  <a:ea typeface="黑体" pitchFamily="2" charset="-122"/>
                  <a:cs typeface="Arial"/>
                  <a:hlinkClick r:id="rId7" action="ppaction://hlinksldjump"/>
                </a:rPr>
                <a:t>FabricPath</a:t>
              </a:r>
              <a:endParaRPr lang="zh-CN" altLang="en-US" sz="1200">
                <a:solidFill>
                  <a:schemeClr val="accent1">
                    <a:lumMod val="50000"/>
                  </a:schemeClr>
                </a:solidFill>
                <a:ea typeface="黑体" pitchFamily="2" charset="-122"/>
                <a:cs typeface="Arial" pitchFamily="34" charset="0"/>
                <a:sym typeface="Arial" pitchFamily="34" charset="0"/>
              </a:endParaRPr>
            </a:p>
          </p:txBody>
        </p:sp>
        <p:sp>
          <p:nvSpPr>
            <p:cNvPr id="138" name="Rectangle 137"/>
            <p:cNvSpPr/>
            <p:nvPr/>
          </p:nvSpPr>
          <p:spPr>
            <a:xfrm>
              <a:off x="-154748" y="2477043"/>
              <a:ext cx="4571999" cy="362857"/>
            </a:xfrm>
            <a:prstGeom prst="rect">
              <a:avLst/>
            </a:prstGeom>
            <a:solidFill>
              <a:schemeClr val="bg1">
                <a:alpha val="69000"/>
              </a:schemeClr>
            </a:solidFill>
            <a:ln w="12700">
              <a:gradFill>
                <a:gsLst>
                  <a:gs pos="50000">
                    <a:schemeClr val="tx1"/>
                  </a:gs>
                  <a:gs pos="0">
                    <a:schemeClr val="tx1">
                      <a:alpha val="0"/>
                    </a:schemeClr>
                  </a:gs>
                  <a:gs pos="100000">
                    <a:schemeClr val="tx1">
                      <a:alpha val="0"/>
                    </a:schemeClr>
                  </a:gs>
                </a:gsLst>
                <a:lin ang="10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45720" rIns="91440" bIns="45720" numCol="1" spcCol="0" rtlCol="0" fromWordArt="0" anchor="ctr" anchorCtr="0" forceAA="0" compatLnSpc="1">
              <a:prstTxWarp prst="textNoShape">
                <a:avLst/>
              </a:prstTxWarp>
              <a:noAutofit/>
            </a:bodyPr>
            <a:lstStyle/>
            <a:p>
              <a:pPr algn="l" defTabSz="914400">
                <a:buNone/>
              </a:pPr>
              <a:r>
                <a:rPr lang="zh-CN" altLang="en-US" sz="1200" b="1" i="0" smtClean="0">
                  <a:solidFill>
                    <a:srgbClr val="0096D6">
                      <a:lumMod val="50000"/>
                    </a:srgbClr>
                  </a:solidFill>
                  <a:latin typeface="Arial"/>
                  <a:ea typeface="黑体" pitchFamily="2" charset="-122"/>
                  <a:cs typeface="Arial"/>
                  <a:hlinkClick r:id="rId8" action="ppaction://hlinksldjump"/>
                </a:rPr>
                <a:t>思科交换矩阵 </a:t>
              </a:r>
              <a:r>
                <a:rPr lang="zh-CN" altLang="en-US" sz="1200" b="1" i="0" smtClean="0">
                  <a:solidFill>
                    <a:srgbClr val="0096D6">
                      <a:lumMod val="50000"/>
                    </a:srgbClr>
                  </a:solidFill>
                  <a:latin typeface="Arial"/>
                  <a:ea typeface="黑体" pitchFamily="2" charset="-122"/>
                  <a:cs typeface="Arial"/>
                </a:rPr>
                <a:t/>
              </a:r>
              <a:br>
                <a:rPr lang="zh-CN" altLang="en-US" sz="1200" b="1" i="0" smtClean="0">
                  <a:solidFill>
                    <a:srgbClr val="0096D6">
                      <a:lumMod val="50000"/>
                    </a:srgbClr>
                  </a:solidFill>
                  <a:latin typeface="Arial"/>
                  <a:ea typeface="黑体" pitchFamily="2" charset="-122"/>
                  <a:cs typeface="Arial"/>
                </a:rPr>
              </a:br>
              <a:r>
                <a:rPr lang="zh-CN" altLang="en-US" sz="1200" b="1" i="0" smtClean="0">
                  <a:solidFill>
                    <a:srgbClr val="0096D6">
                      <a:lumMod val="50000"/>
                    </a:srgbClr>
                  </a:solidFill>
                  <a:latin typeface="Arial"/>
                  <a:ea typeface="黑体" pitchFamily="2" charset="-122"/>
                  <a:cs typeface="Arial"/>
                  <a:hlinkClick r:id="rId8" action="ppaction://hlinksldjump"/>
                </a:rPr>
                <a:t>扩展器</a:t>
              </a:r>
              <a:endParaRPr lang="zh-CN" altLang="en-US" sz="1200">
                <a:solidFill>
                  <a:schemeClr val="accent1">
                    <a:lumMod val="50000"/>
                  </a:schemeClr>
                </a:solidFill>
                <a:ea typeface="黑体" pitchFamily="2" charset="-122"/>
                <a:cs typeface="Arial" pitchFamily="34" charset="0"/>
                <a:sym typeface="Arial" pitchFamily="34" charset="0"/>
              </a:endParaRPr>
            </a:p>
          </p:txBody>
        </p:sp>
        <p:sp>
          <p:nvSpPr>
            <p:cNvPr id="139" name="Rectangle 138"/>
            <p:cNvSpPr/>
            <p:nvPr/>
          </p:nvSpPr>
          <p:spPr>
            <a:xfrm>
              <a:off x="-154748" y="2908127"/>
              <a:ext cx="4253840" cy="358304"/>
            </a:xfrm>
            <a:prstGeom prst="rect">
              <a:avLst/>
            </a:prstGeom>
            <a:solidFill>
              <a:schemeClr val="bg1">
                <a:alpha val="69000"/>
              </a:schemeClr>
            </a:solidFill>
            <a:ln w="12700">
              <a:gradFill>
                <a:gsLst>
                  <a:gs pos="50000">
                    <a:schemeClr val="tx1"/>
                  </a:gs>
                  <a:gs pos="0">
                    <a:schemeClr val="tx1">
                      <a:alpha val="0"/>
                    </a:schemeClr>
                  </a:gs>
                  <a:gs pos="100000">
                    <a:schemeClr val="tx1">
                      <a:alpha val="0"/>
                    </a:schemeClr>
                  </a:gs>
                </a:gsLst>
                <a:lin ang="10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45720" rIns="91440" bIns="45720" numCol="1" spcCol="0" rtlCol="0" fromWordArt="0" anchor="ctr" anchorCtr="0" forceAA="0" compatLnSpc="1">
              <a:prstTxWarp prst="textNoShape">
                <a:avLst/>
              </a:prstTxWarp>
              <a:noAutofit/>
            </a:bodyPr>
            <a:lstStyle/>
            <a:p>
              <a:pPr algn="l" defTabSz="914400">
                <a:buNone/>
              </a:pPr>
              <a:r>
                <a:rPr lang="en-US" altLang="zh-CN" sz="1200" b="1" i="0" dirty="0" smtClean="0">
                  <a:solidFill>
                    <a:srgbClr val="0096D6">
                      <a:lumMod val="50000"/>
                    </a:srgbClr>
                  </a:solidFill>
                  <a:latin typeface="Arial"/>
                  <a:ea typeface="黑体" pitchFamily="2" charset="-122"/>
                  <a:cs typeface="Arial"/>
                  <a:hlinkClick r:id="rId9" action="ppaction://hlinksldjump"/>
                </a:rPr>
                <a:t>OTV</a:t>
              </a:r>
              <a:r>
                <a:rPr lang="zh-CN" altLang="en-US" sz="1200" b="1" i="0" dirty="0" smtClean="0">
                  <a:solidFill>
                    <a:srgbClr val="0096D6">
                      <a:lumMod val="50000"/>
                    </a:srgbClr>
                  </a:solidFill>
                  <a:latin typeface="Arial"/>
                  <a:ea typeface="黑体" pitchFamily="2" charset="-122"/>
                  <a:cs typeface="Arial"/>
                  <a:hlinkClick r:id="rId9" action="ppaction://hlinksldjump"/>
                </a:rPr>
                <a:t>、</a:t>
              </a:r>
              <a:r>
                <a:rPr lang="en-US" altLang="zh-CN" sz="1200" b="1" i="0" dirty="0" smtClean="0">
                  <a:solidFill>
                    <a:srgbClr val="0096D6">
                      <a:lumMod val="50000"/>
                    </a:srgbClr>
                  </a:solidFill>
                  <a:latin typeface="Arial"/>
                  <a:ea typeface="黑体" pitchFamily="2" charset="-122"/>
                  <a:cs typeface="Arial"/>
                  <a:hlinkClick r:id="rId10" action="ppaction://hlinksldjump"/>
                </a:rPr>
                <a:t>LISP</a:t>
              </a:r>
              <a:r>
                <a:rPr lang="zh-CN" altLang="en-US" sz="1200" b="1" i="0" dirty="0" smtClean="0">
                  <a:solidFill>
                    <a:srgbClr val="0096D6">
                      <a:lumMod val="50000"/>
                    </a:srgbClr>
                  </a:solidFill>
                  <a:latin typeface="Arial"/>
                  <a:ea typeface="黑体" pitchFamily="2" charset="-122"/>
                  <a:cs typeface="Arial"/>
                  <a:hlinkClick r:id="rId10" action="ppaction://hlinksldjump"/>
                </a:rPr>
                <a:t>、</a:t>
              </a:r>
              <a:r>
                <a:rPr lang="en-US" altLang="zh-CN" sz="1200" b="1" i="0" dirty="0" smtClean="0">
                  <a:solidFill>
                    <a:srgbClr val="0096D6">
                      <a:lumMod val="50000"/>
                    </a:srgbClr>
                  </a:solidFill>
                  <a:latin typeface="Arial"/>
                  <a:ea typeface="黑体" pitchFamily="2" charset="-122"/>
                  <a:cs typeface="Arial"/>
                  <a:hlinkClick r:id="rId11" action="ppaction://hlinksldjump"/>
                </a:rPr>
                <a:t>IOA</a:t>
              </a:r>
              <a:endParaRPr lang="zh-CN" altLang="en-US" sz="1200" dirty="0" smtClean="0">
                <a:solidFill>
                  <a:schemeClr val="accent1">
                    <a:lumMod val="50000"/>
                  </a:schemeClr>
                </a:solidFill>
                <a:ea typeface="黑体" pitchFamily="2" charset="-122"/>
                <a:cs typeface="Arial" pitchFamily="34" charset="0"/>
                <a:sym typeface="Arial" pitchFamily="34" charset="0"/>
              </a:endParaRPr>
            </a:p>
          </p:txBody>
        </p:sp>
        <p:sp>
          <p:nvSpPr>
            <p:cNvPr id="140" name="Rectangle 139"/>
            <p:cNvSpPr/>
            <p:nvPr/>
          </p:nvSpPr>
          <p:spPr>
            <a:xfrm>
              <a:off x="-154748" y="3334659"/>
              <a:ext cx="4440966" cy="276999"/>
            </a:xfrm>
            <a:prstGeom prst="rect">
              <a:avLst/>
            </a:prstGeom>
            <a:solidFill>
              <a:schemeClr val="bg1">
                <a:alpha val="69000"/>
              </a:schemeClr>
            </a:solidFill>
            <a:ln w="12700">
              <a:gradFill>
                <a:gsLst>
                  <a:gs pos="50000">
                    <a:schemeClr val="tx1"/>
                  </a:gs>
                  <a:gs pos="0">
                    <a:schemeClr val="tx1">
                      <a:alpha val="0"/>
                    </a:schemeClr>
                  </a:gs>
                  <a:gs pos="100000">
                    <a:schemeClr val="tx1">
                      <a:alpha val="0"/>
                    </a:schemeClr>
                  </a:gs>
                </a:gsLst>
                <a:lin ang="10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45720" rIns="91440" bIns="45720" numCol="1" spcCol="0" rtlCol="0" fromWordArt="0" anchor="ctr" anchorCtr="0" forceAA="0" compatLnSpc="1">
              <a:prstTxWarp prst="textNoShape">
                <a:avLst/>
              </a:prstTxWarp>
              <a:spAutoFit/>
            </a:bodyPr>
            <a:lstStyle/>
            <a:p>
              <a:pPr algn="l" defTabSz="914400">
                <a:buNone/>
              </a:pPr>
              <a:r>
                <a:rPr lang="en-US" altLang="zh-CN" sz="1200" b="1" i="0" smtClean="0">
                  <a:solidFill>
                    <a:srgbClr val="0096D6">
                      <a:lumMod val="50000"/>
                    </a:srgbClr>
                  </a:solidFill>
                  <a:latin typeface="Arial"/>
                  <a:ea typeface="黑体" pitchFamily="2" charset="-122"/>
                  <a:cs typeface="Arial"/>
                  <a:hlinkClick r:id="rId12" action="ppaction://hlinksldjump"/>
                </a:rPr>
                <a:t>vPC</a:t>
              </a:r>
              <a:endParaRPr lang="zh-CN" altLang="en-US" sz="1200">
                <a:solidFill>
                  <a:schemeClr val="accent1">
                    <a:lumMod val="50000"/>
                  </a:schemeClr>
                </a:solidFill>
                <a:ea typeface="黑体" pitchFamily="2" charset="-122"/>
                <a:cs typeface="Arial" pitchFamily="34" charset="0"/>
                <a:sym typeface="Arial" pitchFamily="34" charset="0"/>
              </a:endParaRPr>
            </a:p>
          </p:txBody>
        </p:sp>
        <p:sp>
          <p:nvSpPr>
            <p:cNvPr id="141" name="Rectangle 140"/>
            <p:cNvSpPr/>
            <p:nvPr/>
          </p:nvSpPr>
          <p:spPr>
            <a:xfrm>
              <a:off x="1248027" y="1819001"/>
              <a:ext cx="2336800" cy="249299"/>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45720" rIns="91440" bIns="45720" numCol="1" spcCol="0" rtlCol="0" fromWordArt="0" anchor="ctr" anchorCtr="0" forceAA="0" compatLnSpc="1">
              <a:prstTxWarp prst="textNoShape">
                <a:avLst/>
              </a:prstTxWarp>
              <a:spAutoFit/>
            </a:bodyPr>
            <a:lstStyle/>
            <a:p>
              <a:pPr algn="l" defTabSz="914400">
                <a:lnSpc>
                  <a:spcPct val="85000"/>
                </a:lnSpc>
                <a:buNone/>
              </a:pPr>
              <a:r>
                <a:rPr lang="zh-CN" altLang="en-US" sz="1200" b="0" i="0" smtClean="0">
                  <a:solidFill>
                    <a:srgbClr val="546568"/>
                  </a:solidFill>
                  <a:latin typeface="Arial"/>
                  <a:ea typeface="黑体" pitchFamily="2" charset="-122"/>
                  <a:cs typeface="Arial"/>
                </a:rPr>
                <a:t>不间断的运营</a:t>
              </a:r>
              <a:endParaRPr lang="zh-CN" altLang="en-US" sz="1200">
                <a:solidFill>
                  <a:srgbClr val="546568"/>
                </a:solidFill>
                <a:ea typeface="黑体" pitchFamily="2" charset="-122"/>
                <a:cs typeface="Arial" pitchFamily="34" charset="0"/>
                <a:sym typeface="Arial" pitchFamily="34" charset="0"/>
              </a:endParaRPr>
            </a:p>
          </p:txBody>
        </p:sp>
        <p:sp>
          <p:nvSpPr>
            <p:cNvPr id="142" name="Rectangle 141"/>
            <p:cNvSpPr/>
            <p:nvPr/>
          </p:nvSpPr>
          <p:spPr>
            <a:xfrm>
              <a:off x="1248027" y="2177243"/>
              <a:ext cx="2873828" cy="249299"/>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45720" rIns="91440" bIns="45720" numCol="1" spcCol="0" rtlCol="0" fromWordArt="0" anchor="ctr" anchorCtr="0" forceAA="0" compatLnSpc="1">
              <a:prstTxWarp prst="textNoShape">
                <a:avLst/>
              </a:prstTxWarp>
              <a:spAutoFit/>
            </a:bodyPr>
            <a:lstStyle/>
            <a:p>
              <a:pPr algn="l" defTabSz="914400">
                <a:lnSpc>
                  <a:spcPct val="85000"/>
                </a:lnSpc>
                <a:buNone/>
              </a:pPr>
              <a:r>
                <a:rPr lang="zh-CN" altLang="en-US" sz="1200" b="0" i="0" smtClean="0">
                  <a:solidFill>
                    <a:srgbClr val="546568"/>
                  </a:solidFill>
                  <a:latin typeface="Arial"/>
                  <a:ea typeface="黑体" pitchFamily="2" charset="-122"/>
                  <a:cs typeface="Arial"/>
                </a:rPr>
                <a:t>架构灵活性</a:t>
              </a:r>
              <a:r>
                <a:rPr lang="en-US" altLang="zh-CN" sz="1200" b="0" i="0" smtClean="0">
                  <a:solidFill>
                    <a:srgbClr val="546568"/>
                  </a:solidFill>
                  <a:latin typeface="Arial"/>
                  <a:ea typeface="黑体" pitchFamily="2" charset="-122"/>
                  <a:cs typeface="Arial"/>
                </a:rPr>
                <a:t>/</a:t>
              </a:r>
              <a:r>
                <a:rPr lang="zh-CN" altLang="en-US" sz="1200" b="0" i="0" smtClean="0">
                  <a:solidFill>
                    <a:srgbClr val="546568"/>
                  </a:solidFill>
                  <a:latin typeface="Arial"/>
                  <a:ea typeface="黑体" pitchFamily="2" charset="-122"/>
                  <a:cs typeface="Arial"/>
                </a:rPr>
                <a:t>扩展</a:t>
              </a:r>
              <a:endParaRPr lang="zh-CN" altLang="en-US" sz="1200">
                <a:solidFill>
                  <a:srgbClr val="546568"/>
                </a:solidFill>
                <a:ea typeface="黑体" pitchFamily="2" charset="-122"/>
                <a:cs typeface="Arial" pitchFamily="34" charset="0"/>
                <a:sym typeface="Arial" pitchFamily="34" charset="0"/>
              </a:endParaRPr>
            </a:p>
          </p:txBody>
        </p:sp>
        <p:sp>
          <p:nvSpPr>
            <p:cNvPr id="143" name="Rectangle 142"/>
            <p:cNvSpPr/>
            <p:nvPr/>
          </p:nvSpPr>
          <p:spPr>
            <a:xfrm>
              <a:off x="1248027" y="2467436"/>
              <a:ext cx="2304144" cy="402316"/>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45720" rIns="91440" bIns="45720" numCol="1" spcCol="0" rtlCol="0" fromWordArt="0" anchor="ctr" anchorCtr="0" forceAA="0" compatLnSpc="1">
              <a:prstTxWarp prst="textNoShape">
                <a:avLst/>
              </a:prstTxWarp>
              <a:noAutofit/>
            </a:bodyPr>
            <a:lstStyle/>
            <a:p>
              <a:pPr algn="l" defTabSz="914400">
                <a:lnSpc>
                  <a:spcPct val="85000"/>
                </a:lnSpc>
                <a:buNone/>
              </a:pPr>
              <a:r>
                <a:rPr lang="zh-CN" altLang="en-US" sz="1200" b="0" i="0" smtClean="0">
                  <a:solidFill>
                    <a:srgbClr val="546568"/>
                  </a:solidFill>
                  <a:latin typeface="Arial"/>
                  <a:ea typeface="黑体" pitchFamily="2" charset="-122"/>
                  <a:cs typeface="Arial"/>
                </a:rPr>
                <a:t>交换矩阵可扩展性</a:t>
              </a:r>
              <a:br>
                <a:rPr lang="zh-CN" altLang="en-US" sz="1200" b="0" i="0" smtClean="0">
                  <a:solidFill>
                    <a:srgbClr val="546568"/>
                  </a:solidFill>
                  <a:latin typeface="Arial"/>
                  <a:ea typeface="黑体" pitchFamily="2" charset="-122"/>
                  <a:cs typeface="Arial"/>
                </a:rPr>
              </a:br>
              <a:r>
                <a:rPr lang="zh-CN" altLang="en-US" sz="1200" b="0" i="0" smtClean="0">
                  <a:solidFill>
                    <a:srgbClr val="546568"/>
                  </a:solidFill>
                  <a:latin typeface="Arial"/>
                  <a:ea typeface="黑体" pitchFamily="2" charset="-122"/>
                  <a:cs typeface="Arial"/>
                </a:rPr>
                <a:t>到物理</a:t>
              </a:r>
              <a:r>
                <a:rPr lang="en-US" altLang="zh-CN" sz="1200" b="0" i="0" smtClean="0">
                  <a:solidFill>
                    <a:srgbClr val="546568"/>
                  </a:solidFill>
                  <a:latin typeface="Arial"/>
                  <a:ea typeface="黑体" pitchFamily="2" charset="-122"/>
                  <a:cs typeface="Arial"/>
                </a:rPr>
                <a:t>/</a:t>
              </a:r>
              <a:r>
                <a:rPr lang="zh-CN" altLang="en-US" sz="1200" b="0" i="0" smtClean="0">
                  <a:solidFill>
                    <a:srgbClr val="546568"/>
                  </a:solidFill>
                  <a:latin typeface="Arial"/>
                  <a:ea typeface="黑体" pitchFamily="2" charset="-122"/>
                  <a:cs typeface="Arial"/>
                </a:rPr>
                <a:t>虚拟</a:t>
              </a:r>
              <a:endParaRPr lang="zh-CN" altLang="en-US" sz="1200">
                <a:solidFill>
                  <a:srgbClr val="546568"/>
                </a:solidFill>
                <a:ea typeface="黑体" pitchFamily="2" charset="-122"/>
                <a:cs typeface="Arial" pitchFamily="34" charset="0"/>
                <a:sym typeface="Arial" pitchFamily="34" charset="0"/>
              </a:endParaRPr>
            </a:p>
          </p:txBody>
        </p:sp>
        <p:sp>
          <p:nvSpPr>
            <p:cNvPr id="144" name="Rectangle 143"/>
            <p:cNvSpPr/>
            <p:nvPr/>
          </p:nvSpPr>
          <p:spPr>
            <a:xfrm>
              <a:off x="1248027" y="2908234"/>
              <a:ext cx="2090058" cy="406265"/>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45720" rIns="91440" bIns="45720" numCol="1" spcCol="0" rtlCol="0" fromWordArt="0" anchor="ctr" anchorCtr="0" forceAA="0" compatLnSpc="1">
              <a:prstTxWarp prst="textNoShape">
                <a:avLst/>
              </a:prstTxWarp>
              <a:spAutoFit/>
            </a:bodyPr>
            <a:lstStyle/>
            <a:p>
              <a:pPr algn="l" defTabSz="914400">
                <a:lnSpc>
                  <a:spcPct val="85000"/>
                </a:lnSpc>
                <a:buNone/>
              </a:pPr>
              <a:r>
                <a:rPr lang="zh-CN" altLang="en-US" sz="1200" b="0" i="0" dirty="0" smtClean="0">
                  <a:solidFill>
                    <a:srgbClr val="546568"/>
                  </a:solidFill>
                  <a:latin typeface="Arial"/>
                  <a:ea typeface="黑体" pitchFamily="2" charset="-122"/>
                  <a:cs typeface="Arial"/>
                </a:rPr>
                <a:t>地理跨度</a:t>
              </a:r>
              <a:r>
                <a:rPr lang="en-US" altLang="zh-CN" sz="1200" b="0" i="0" dirty="0" smtClean="0">
                  <a:solidFill>
                    <a:srgbClr val="546568"/>
                  </a:solidFill>
                  <a:latin typeface="Arial"/>
                  <a:ea typeface="黑体" pitchFamily="2" charset="-122"/>
                  <a:cs typeface="Arial"/>
                </a:rPr>
                <a:t>/</a:t>
              </a:r>
              <a:br>
                <a:rPr lang="en-US" altLang="zh-CN" sz="1200" b="0" i="0" dirty="0" smtClean="0">
                  <a:solidFill>
                    <a:srgbClr val="546568"/>
                  </a:solidFill>
                  <a:latin typeface="Arial"/>
                  <a:ea typeface="黑体" pitchFamily="2" charset="-122"/>
                  <a:cs typeface="Arial"/>
                </a:rPr>
              </a:br>
              <a:r>
                <a:rPr lang="zh-CN" altLang="en-US" sz="1200" b="0" i="0" dirty="0" smtClean="0">
                  <a:solidFill>
                    <a:srgbClr val="546568"/>
                  </a:solidFill>
                  <a:latin typeface="Arial"/>
                  <a:ea typeface="黑体" pitchFamily="2" charset="-122"/>
                  <a:cs typeface="Arial"/>
                </a:rPr>
                <a:t>工作负荷移动性</a:t>
              </a:r>
              <a:r>
                <a:rPr lang="zh-CN" altLang="en-US" sz="1200" b="1" i="0" dirty="0" smtClean="0">
                  <a:solidFill>
                    <a:srgbClr val="546568"/>
                  </a:solidFill>
                  <a:latin typeface="Arial"/>
                  <a:ea typeface="黑体" pitchFamily="2" charset="-122"/>
                  <a:cs typeface="Arial"/>
                </a:rPr>
                <a:t>  </a:t>
              </a:r>
              <a:endParaRPr lang="zh-CN" altLang="en-US" sz="1200" b="1" dirty="0">
                <a:solidFill>
                  <a:srgbClr val="546568"/>
                </a:solidFill>
                <a:ea typeface="黑体" pitchFamily="2" charset="-122"/>
                <a:cs typeface="Arial" pitchFamily="34" charset="0"/>
                <a:sym typeface="Arial" pitchFamily="34" charset="0"/>
              </a:endParaRPr>
            </a:p>
          </p:txBody>
        </p:sp>
        <p:sp>
          <p:nvSpPr>
            <p:cNvPr id="145" name="Rectangle 144"/>
            <p:cNvSpPr/>
            <p:nvPr/>
          </p:nvSpPr>
          <p:spPr>
            <a:xfrm>
              <a:off x="1248027" y="3366959"/>
              <a:ext cx="1973942" cy="249299"/>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45720" rIns="91440" bIns="45720" numCol="1" spcCol="0" rtlCol="0" fromWordArt="0" anchor="ctr" anchorCtr="0" forceAA="0" compatLnSpc="1">
              <a:prstTxWarp prst="textNoShape">
                <a:avLst/>
              </a:prstTxWarp>
              <a:spAutoFit/>
            </a:bodyPr>
            <a:lstStyle/>
            <a:p>
              <a:pPr algn="l" defTabSz="914400">
                <a:lnSpc>
                  <a:spcPct val="85000"/>
                </a:lnSpc>
                <a:buNone/>
              </a:pPr>
              <a:r>
                <a:rPr lang="en-US" altLang="zh-CN" sz="1200" b="0" i="0" smtClean="0">
                  <a:solidFill>
                    <a:srgbClr val="546568"/>
                  </a:solidFill>
                  <a:latin typeface="Arial"/>
                  <a:ea typeface="黑体" pitchFamily="2" charset="-122"/>
                  <a:cs typeface="Arial"/>
                </a:rPr>
                <a:t>Active-Active </a:t>
              </a:r>
              <a:r>
                <a:rPr lang="zh-CN" altLang="en-US" sz="1200" b="0" i="0" smtClean="0">
                  <a:solidFill>
                    <a:srgbClr val="546568"/>
                  </a:solidFill>
                  <a:latin typeface="Arial"/>
                  <a:ea typeface="黑体" pitchFamily="2" charset="-122"/>
                  <a:cs typeface="Arial"/>
                </a:rPr>
                <a:t>上行链路</a:t>
              </a:r>
              <a:endParaRPr lang="zh-CN" altLang="en-US" sz="1200">
                <a:solidFill>
                  <a:srgbClr val="546568"/>
                </a:solidFill>
                <a:ea typeface="黑体" pitchFamily="2" charset="-122"/>
                <a:cs typeface="Arial" pitchFamily="34" charset="0"/>
                <a:sym typeface="Arial" pitchFamily="34" charset="0"/>
              </a:endParaRPr>
            </a:p>
          </p:txBody>
        </p:sp>
      </p:grpSp>
      <p:grpSp>
        <p:nvGrpSpPr>
          <p:cNvPr id="6" name="Group 5"/>
          <p:cNvGrpSpPr/>
          <p:nvPr/>
        </p:nvGrpSpPr>
        <p:grpSpPr>
          <a:xfrm>
            <a:off x="304801" y="5053076"/>
            <a:ext cx="8637980" cy="1471044"/>
            <a:chOff x="304801" y="5053076"/>
            <a:chExt cx="8637980" cy="1471044"/>
          </a:xfrm>
        </p:grpSpPr>
        <p:sp>
          <p:nvSpPr>
            <p:cNvPr id="108" name="Rectangle 107"/>
            <p:cNvSpPr/>
            <p:nvPr/>
          </p:nvSpPr>
          <p:spPr>
            <a:xfrm>
              <a:off x="304801" y="5053076"/>
              <a:ext cx="8483331" cy="292608"/>
            </a:xfrm>
            <a:prstGeom prst="rect">
              <a:avLst/>
            </a:prstGeom>
            <a:solidFill>
              <a:schemeClr val="bg1">
                <a:alpha val="65000"/>
              </a:schemeClr>
            </a:solidFill>
            <a:ln w="12700">
              <a:gradFill>
                <a:gsLst>
                  <a:gs pos="50000">
                    <a:schemeClr val="accent6"/>
                  </a:gs>
                  <a:gs pos="0">
                    <a:schemeClr val="tx1">
                      <a:alpha val="0"/>
                    </a:schemeClr>
                  </a:gs>
                  <a:gs pos="100000">
                    <a:schemeClr val="tx1">
                      <a:alpha val="0"/>
                    </a:schemeClr>
                  </a:gs>
                </a:gsLst>
                <a:lin ang="10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45720" rIns="91440" bIns="45720" numCol="1" spcCol="0" rtlCol="0" fromWordArt="0" anchor="ctr" anchorCtr="0" forceAA="0" compatLnSpc="1">
              <a:prstTxWarp prst="textNoShape">
                <a:avLst/>
              </a:prstTxWarp>
              <a:noAutofit/>
            </a:bodyPr>
            <a:lstStyle/>
            <a:p>
              <a:r>
                <a:rPr lang="en-US" altLang="zh-CN" sz="1200" b="1" i="0" dirty="0" smtClean="0">
                  <a:solidFill>
                    <a:srgbClr val="FFFFFF"/>
                  </a:solidFill>
                  <a:latin typeface="Arial"/>
                  <a:ea typeface="黑体" pitchFamily="2" charset="-122"/>
                  <a:cs typeface="Arial"/>
                  <a:hlinkClick r:id="rId13" action="ppaction://hlinksldjump"/>
                </a:rPr>
                <a:t>Cisco Nexus</a:t>
              </a:r>
              <a:r>
                <a:rPr lang="en-US" sz="1200" b="1" baseline="30000" dirty="0" smtClean="0">
                  <a:hlinkClick r:id="rId13" action="ppaction://hlinksldjump"/>
                </a:rPr>
                <a:t>®</a:t>
              </a:r>
              <a:r>
                <a:rPr lang="zh-CN" altLang="en-US" sz="1200" b="1" i="0" dirty="0" smtClean="0">
                  <a:solidFill>
                    <a:srgbClr val="FFFFFF"/>
                  </a:solidFill>
                  <a:latin typeface="Arial"/>
                  <a:ea typeface="黑体" pitchFamily="2" charset="-122"/>
                  <a:cs typeface="Arial"/>
                  <a:hlinkClick r:id="rId13" action="ppaction://hlinksldjump"/>
                </a:rPr>
                <a:t> </a:t>
              </a:r>
              <a:r>
                <a:rPr lang="en-US" altLang="zh-CN" sz="1200" b="1" i="0" dirty="0" smtClean="0">
                  <a:solidFill>
                    <a:srgbClr val="FFFFFF"/>
                  </a:solidFill>
                  <a:latin typeface="Arial"/>
                  <a:ea typeface="黑体" pitchFamily="2" charset="-122"/>
                  <a:cs typeface="Arial"/>
                  <a:hlinkClick r:id="rId13" action="ppaction://hlinksldjump"/>
                </a:rPr>
                <a:t>1000V </a:t>
              </a:r>
              <a:r>
                <a:rPr lang="zh-CN" altLang="en-US" sz="1200" b="1" i="0" dirty="0" smtClean="0">
                  <a:solidFill>
                    <a:srgbClr val="FFFFFF"/>
                  </a:solidFill>
                  <a:latin typeface="Arial"/>
                  <a:ea typeface="黑体" pitchFamily="2" charset="-122"/>
                  <a:cs typeface="Arial"/>
                  <a:hlinkClick r:id="rId13" action="ppaction://hlinksldjump"/>
                </a:rPr>
                <a:t>系列 </a:t>
              </a:r>
              <a:r>
                <a:rPr lang="zh-CN" altLang="en-US" sz="1200" b="1" i="0" dirty="0" smtClean="0">
                  <a:solidFill>
                    <a:srgbClr val="FFFFFF"/>
                  </a:solidFill>
                  <a:latin typeface="Arial"/>
                  <a:ea typeface="黑体" pitchFamily="2" charset="-122"/>
                  <a:cs typeface="Arial"/>
                  <a:hlinkClick r:id="rId14" action="ppaction://hlinksldjump"/>
                </a:rPr>
                <a:t>和虚拟可扩展 </a:t>
              </a:r>
              <a:r>
                <a:rPr lang="en-US" altLang="zh-CN" sz="1200" b="1" i="0" dirty="0" smtClean="0">
                  <a:solidFill>
                    <a:srgbClr val="FFFFFF"/>
                  </a:solidFill>
                  <a:latin typeface="Arial"/>
                  <a:ea typeface="黑体" pitchFamily="2" charset="-122"/>
                  <a:cs typeface="Arial"/>
                  <a:hlinkClick r:id="rId14" action="ppaction://hlinksldjump"/>
                </a:rPr>
                <a:t>LAN</a:t>
              </a:r>
              <a:endParaRPr lang="zh-CN" altLang="en-US" sz="1200" b="1" dirty="0">
                <a:solidFill>
                  <a:srgbClr val="FFFFFF"/>
                </a:solidFill>
                <a:ea typeface="黑体" pitchFamily="2" charset="-122"/>
                <a:cs typeface="Arial" pitchFamily="34" charset="0"/>
                <a:sym typeface="Arial" pitchFamily="34" charset="0"/>
              </a:endParaRPr>
            </a:p>
          </p:txBody>
        </p:sp>
        <p:sp>
          <p:nvSpPr>
            <p:cNvPr id="109" name="Rectangle 108"/>
            <p:cNvSpPr/>
            <p:nvPr/>
          </p:nvSpPr>
          <p:spPr>
            <a:xfrm>
              <a:off x="304801" y="5432831"/>
              <a:ext cx="8496299" cy="332970"/>
            </a:xfrm>
            <a:prstGeom prst="rect">
              <a:avLst/>
            </a:prstGeom>
            <a:solidFill>
              <a:schemeClr val="bg1">
                <a:alpha val="65000"/>
              </a:schemeClr>
            </a:solidFill>
            <a:ln w="12700">
              <a:gradFill>
                <a:gsLst>
                  <a:gs pos="50000">
                    <a:schemeClr val="accent6"/>
                  </a:gs>
                  <a:gs pos="0">
                    <a:schemeClr val="tx1">
                      <a:alpha val="0"/>
                    </a:schemeClr>
                  </a:gs>
                  <a:gs pos="100000">
                    <a:schemeClr val="tx1">
                      <a:alpha val="0"/>
                    </a:schemeClr>
                  </a:gs>
                </a:gsLst>
                <a:lin ang="10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45720" rIns="91440" bIns="45720" numCol="1" spcCol="0" rtlCol="0" fromWordArt="0" anchor="ctr" anchorCtr="0" forceAA="0" compatLnSpc="1">
              <a:prstTxWarp prst="textNoShape">
                <a:avLst/>
              </a:prstTxWarp>
              <a:noAutofit/>
            </a:bodyPr>
            <a:lstStyle/>
            <a:p>
              <a:pPr algn="l" defTabSz="914400">
                <a:buNone/>
              </a:pPr>
              <a:r>
                <a:rPr lang="en-US" altLang="zh-CN" sz="1200" b="1" i="0" dirty="0" smtClean="0">
                  <a:solidFill>
                    <a:srgbClr val="FFFFFF"/>
                  </a:solidFill>
                  <a:latin typeface="Arial"/>
                  <a:ea typeface="黑体" pitchFamily="2" charset="-122"/>
                  <a:cs typeface="Arial"/>
                  <a:hlinkClick r:id="rId15" action="ppaction://hlinksldjump"/>
                </a:rPr>
                <a:t>Cisco ASA 1000V </a:t>
              </a:r>
              <a:r>
                <a:rPr lang="zh-CN" altLang="en-US" sz="1200" b="1" i="0" dirty="0" smtClean="0">
                  <a:solidFill>
                    <a:srgbClr val="FFFFFF"/>
                  </a:solidFill>
                  <a:latin typeface="Arial"/>
                  <a:ea typeface="黑体" pitchFamily="2" charset="-122"/>
                  <a:cs typeface="Arial"/>
                  <a:hlinkClick r:id="rId15" action="ppaction://hlinksldjump"/>
                </a:rPr>
                <a:t>系列、</a:t>
              </a:r>
              <a:r>
                <a:rPr lang="zh-CN" altLang="en-US" sz="1200" b="1" i="0" dirty="0" smtClean="0">
                  <a:solidFill>
                    <a:srgbClr val="FFFFFF"/>
                  </a:solidFill>
                  <a:latin typeface="Arial"/>
                  <a:ea typeface="黑体" pitchFamily="2" charset="-122"/>
                  <a:cs typeface="Arial"/>
                  <a:hlinkClick r:id="rId16" action="ppaction://hlinksldjump"/>
                </a:rPr>
                <a:t>思科虚拟化安全网关</a:t>
              </a:r>
              <a:r>
                <a:rPr lang="zh-CN" altLang="en-US" sz="1200" b="1" i="0" dirty="0" smtClean="0">
                  <a:solidFill>
                    <a:srgbClr val="FFFFFF"/>
                  </a:solidFill>
                  <a:latin typeface="Arial"/>
                  <a:ea typeface="黑体" pitchFamily="2" charset="-122"/>
                  <a:cs typeface="Arial"/>
                  <a:hlinkClick r:id="rId17" action="ppaction://hlinksldjump"/>
                </a:rPr>
                <a:t>、</a:t>
              </a:r>
              <a:r>
                <a:rPr lang="zh-CN" altLang="en-US" sz="1200" b="1" i="0" dirty="0" smtClean="0">
                  <a:solidFill>
                    <a:srgbClr val="FFFFFF"/>
                  </a:solidFill>
                  <a:latin typeface="Arial"/>
                  <a:ea typeface="黑体" pitchFamily="2" charset="-122"/>
                  <a:cs typeface="Arial"/>
                  <a:hlinkClick r:id="rId16" action="ppaction://hlinksldjump"/>
                </a:rPr>
                <a:t>思科 </a:t>
              </a:r>
              <a:r>
                <a:rPr lang="en-US" altLang="zh-CN" sz="1200" b="1" i="0" dirty="0" err="1" smtClean="0">
                  <a:solidFill>
                    <a:srgbClr val="FFFFFF"/>
                  </a:solidFill>
                  <a:latin typeface="Arial"/>
                  <a:ea typeface="黑体" pitchFamily="2" charset="-122"/>
                  <a:cs typeface="Arial"/>
                  <a:hlinkClick r:id="rId16" action="ppaction://hlinksldjump"/>
                </a:rPr>
                <a:t>vPath</a:t>
              </a:r>
              <a:endParaRPr lang="zh-CN" altLang="en-US" sz="1200" b="1" dirty="0">
                <a:solidFill>
                  <a:srgbClr val="FFFFFF"/>
                </a:solidFill>
                <a:ea typeface="黑体" pitchFamily="2" charset="-122"/>
                <a:cs typeface="Arial" pitchFamily="34" charset="0"/>
                <a:sym typeface="Arial" pitchFamily="34" charset="0"/>
              </a:endParaRPr>
            </a:p>
          </p:txBody>
        </p:sp>
        <p:sp>
          <p:nvSpPr>
            <p:cNvPr id="110" name="Rectangle 109"/>
            <p:cNvSpPr/>
            <p:nvPr/>
          </p:nvSpPr>
          <p:spPr>
            <a:xfrm>
              <a:off x="304801" y="5851757"/>
              <a:ext cx="8487297" cy="292608"/>
            </a:xfrm>
            <a:prstGeom prst="rect">
              <a:avLst/>
            </a:prstGeom>
            <a:solidFill>
              <a:schemeClr val="bg1">
                <a:alpha val="65000"/>
              </a:schemeClr>
            </a:solidFill>
            <a:ln w="12700">
              <a:gradFill>
                <a:gsLst>
                  <a:gs pos="50000">
                    <a:schemeClr val="accent6"/>
                  </a:gs>
                  <a:gs pos="0">
                    <a:schemeClr val="tx1">
                      <a:alpha val="0"/>
                    </a:schemeClr>
                  </a:gs>
                  <a:gs pos="100000">
                    <a:schemeClr val="tx1">
                      <a:alpha val="0"/>
                    </a:schemeClr>
                  </a:gs>
                </a:gsLst>
                <a:lin ang="10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45720" rIns="91440" bIns="45720" numCol="1" spcCol="0" rtlCol="0" fromWordArt="0" anchor="ctr" anchorCtr="0" forceAA="0" compatLnSpc="1">
              <a:prstTxWarp prst="textNoShape">
                <a:avLst/>
              </a:prstTxWarp>
              <a:noAutofit/>
            </a:bodyPr>
            <a:lstStyle/>
            <a:p>
              <a:pPr algn="l" defTabSz="914400">
                <a:buNone/>
              </a:pPr>
              <a:r>
                <a:rPr lang="zh-CN" altLang="en-US" sz="1200" b="1" i="0" smtClean="0">
                  <a:solidFill>
                    <a:srgbClr val="FFFFFF"/>
                  </a:solidFill>
                  <a:latin typeface="Arial"/>
                  <a:ea typeface="黑体" pitchFamily="2" charset="-122"/>
                  <a:cs typeface="Arial"/>
                  <a:hlinkClick r:id="rId18" action="ppaction://hlinksldjump"/>
                </a:rPr>
                <a:t>第 </a:t>
              </a:r>
              <a:r>
                <a:rPr lang="en-US" altLang="zh-CN" sz="1200" b="1" i="0" smtClean="0">
                  <a:solidFill>
                    <a:srgbClr val="FFFFFF"/>
                  </a:solidFill>
                  <a:latin typeface="Arial"/>
                  <a:ea typeface="黑体" pitchFamily="2" charset="-122"/>
                  <a:cs typeface="Arial"/>
                  <a:hlinkClick r:id="rId18" action="ppaction://hlinksldjump"/>
                </a:rPr>
                <a:t>4 </a:t>
              </a:r>
              <a:r>
                <a:rPr lang="zh-CN" altLang="en-US" sz="1200" b="1" i="0" smtClean="0">
                  <a:solidFill>
                    <a:srgbClr val="FFFFFF"/>
                  </a:solidFill>
                  <a:latin typeface="Arial"/>
                  <a:ea typeface="黑体" pitchFamily="2" charset="-122"/>
                  <a:cs typeface="Arial"/>
                  <a:hlinkClick r:id="rId18" action="ppaction://hlinksldjump"/>
                </a:rPr>
                <a:t>层到第 </a:t>
              </a:r>
              <a:r>
                <a:rPr lang="en-US" altLang="zh-CN" sz="1200" b="1" i="0" smtClean="0">
                  <a:solidFill>
                    <a:srgbClr val="FFFFFF"/>
                  </a:solidFill>
                  <a:latin typeface="Arial"/>
                  <a:ea typeface="黑体" pitchFamily="2" charset="-122"/>
                  <a:cs typeface="Arial"/>
                  <a:hlinkClick r:id="rId18" action="ppaction://hlinksldjump"/>
                </a:rPr>
                <a:t>7 </a:t>
              </a:r>
              <a:r>
                <a:rPr lang="zh-CN" altLang="en-US" sz="1200" b="1" i="0" smtClean="0">
                  <a:solidFill>
                    <a:srgbClr val="FFFFFF"/>
                  </a:solidFill>
                  <a:latin typeface="Arial"/>
                  <a:ea typeface="黑体" pitchFamily="2" charset="-122"/>
                  <a:cs typeface="Arial"/>
                  <a:hlinkClick r:id="rId18" action="ppaction://hlinksldjump"/>
                </a:rPr>
                <a:t>层</a:t>
              </a:r>
              <a:endParaRPr lang="zh-CN" altLang="en-US" sz="1200" b="1">
                <a:solidFill>
                  <a:srgbClr val="FFFFFF"/>
                </a:solidFill>
                <a:ea typeface="黑体" pitchFamily="2" charset="-122"/>
                <a:cs typeface="Arial" pitchFamily="34" charset="0"/>
                <a:sym typeface="Arial" pitchFamily="34" charset="0"/>
              </a:endParaRPr>
            </a:p>
          </p:txBody>
        </p:sp>
        <p:sp>
          <p:nvSpPr>
            <p:cNvPr id="111" name="Rectangle 110"/>
            <p:cNvSpPr/>
            <p:nvPr/>
          </p:nvSpPr>
          <p:spPr>
            <a:xfrm>
              <a:off x="304801" y="6231512"/>
              <a:ext cx="8493762" cy="292608"/>
            </a:xfrm>
            <a:prstGeom prst="rect">
              <a:avLst/>
            </a:prstGeom>
            <a:solidFill>
              <a:schemeClr val="bg1">
                <a:alpha val="65000"/>
              </a:schemeClr>
            </a:solidFill>
            <a:ln w="12700">
              <a:gradFill>
                <a:gsLst>
                  <a:gs pos="50000">
                    <a:schemeClr val="accent6"/>
                  </a:gs>
                  <a:gs pos="0">
                    <a:schemeClr val="tx1">
                      <a:alpha val="0"/>
                    </a:schemeClr>
                  </a:gs>
                  <a:gs pos="100000">
                    <a:schemeClr val="tx1">
                      <a:alpha val="0"/>
                    </a:schemeClr>
                  </a:gs>
                </a:gsLst>
                <a:lin ang="10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45720" rIns="91440" bIns="45720" numCol="1" spcCol="0" rtlCol="0" fromWordArt="0" anchor="ctr" anchorCtr="0" forceAA="0" compatLnSpc="1">
              <a:prstTxWarp prst="textNoShape">
                <a:avLst/>
              </a:prstTxWarp>
              <a:noAutofit/>
            </a:bodyPr>
            <a:lstStyle/>
            <a:p>
              <a:pPr algn="l" defTabSz="914400">
                <a:buNone/>
              </a:pPr>
              <a:r>
                <a:rPr lang="en-US" altLang="zh-CN" sz="1200" b="1" i="0" dirty="0" smtClean="0">
                  <a:solidFill>
                    <a:srgbClr val="FFFFFF"/>
                  </a:solidFill>
                  <a:latin typeface="Arial"/>
                  <a:ea typeface="黑体" pitchFamily="2" charset="-122"/>
                  <a:cs typeface="Arial"/>
                  <a:hlinkClick r:id="rId17" action="ppaction://hlinksldjump"/>
                </a:rPr>
                <a:t>Cisco Digital Media Manager</a:t>
              </a:r>
              <a:r>
                <a:rPr lang="zh-CN" altLang="en-US" sz="1200" b="1" i="0" dirty="0" smtClean="0">
                  <a:solidFill>
                    <a:srgbClr val="FFFFFF"/>
                  </a:solidFill>
                  <a:latin typeface="Arial"/>
                  <a:ea typeface="黑体" pitchFamily="2" charset="-122"/>
                  <a:cs typeface="Arial"/>
                  <a:hlinkClick r:id="rId17" action="ppaction://hlinksldjump"/>
                </a:rPr>
                <a:t>、</a:t>
              </a:r>
              <a:r>
                <a:rPr lang="zh-CN" altLang="en-US" sz="1200" b="1" i="0" dirty="0" smtClean="0">
                  <a:solidFill>
                    <a:srgbClr val="FFFFFF"/>
                  </a:solidFill>
                  <a:latin typeface="Arial"/>
                  <a:ea typeface="黑体" pitchFamily="2" charset="-122"/>
                  <a:cs typeface="Arial"/>
                  <a:hlinkClick r:id="rId19" action="ppaction://hlinksldjump"/>
                </a:rPr>
                <a:t>思科存储媒体加密</a:t>
              </a:r>
              <a:endParaRPr lang="zh-CN" altLang="en-US" sz="1200" b="1" dirty="0">
                <a:solidFill>
                  <a:srgbClr val="FFFFFF"/>
                </a:solidFill>
                <a:ea typeface="黑体" pitchFamily="2" charset="-122"/>
                <a:cs typeface="Arial" pitchFamily="34" charset="0"/>
                <a:sym typeface="Arial" pitchFamily="34" charset="0"/>
              </a:endParaRPr>
            </a:p>
          </p:txBody>
        </p:sp>
        <p:sp>
          <p:nvSpPr>
            <p:cNvPr id="113" name="Rectangle 112"/>
            <p:cNvSpPr/>
            <p:nvPr/>
          </p:nvSpPr>
          <p:spPr>
            <a:xfrm>
              <a:off x="6195798" y="5053076"/>
              <a:ext cx="2743611" cy="292608"/>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45720" rIns="91440" bIns="45720" numCol="1" spcCol="0" rtlCol="0" fromWordArt="0" anchor="ctr" anchorCtr="0" forceAA="0" compatLnSpc="1">
              <a:prstTxWarp prst="textNoShape">
                <a:avLst/>
              </a:prstTxWarp>
              <a:noAutofit/>
            </a:bodyPr>
            <a:lstStyle/>
            <a:p>
              <a:pPr algn="l" defTabSz="914400">
                <a:buNone/>
              </a:pPr>
              <a:r>
                <a:rPr lang="en-US" altLang="zh-CN" sz="1200" b="0" i="0" smtClean="0">
                  <a:solidFill>
                    <a:srgbClr val="546568"/>
                  </a:solidFill>
                  <a:latin typeface="Arial"/>
                  <a:ea typeface="黑体" pitchFamily="2" charset="-122"/>
                  <a:cs typeface="Arial"/>
                </a:rPr>
                <a:t>VM-Aware </a:t>
              </a:r>
              <a:r>
                <a:rPr lang="zh-CN" altLang="en-US" sz="1200" b="0" i="0" smtClean="0">
                  <a:solidFill>
                    <a:srgbClr val="546568"/>
                  </a:solidFill>
                  <a:latin typeface="Arial"/>
                  <a:ea typeface="黑体" pitchFamily="2" charset="-122"/>
                  <a:cs typeface="Arial"/>
                </a:rPr>
                <a:t>网络</a:t>
              </a:r>
              <a:endParaRPr lang="zh-CN" altLang="en-US" sz="1200">
                <a:solidFill>
                  <a:srgbClr val="546568"/>
                </a:solidFill>
                <a:ea typeface="黑体" pitchFamily="2" charset="-122"/>
                <a:cs typeface="Arial" pitchFamily="34" charset="0"/>
                <a:sym typeface="Arial" pitchFamily="34" charset="0"/>
              </a:endParaRPr>
            </a:p>
          </p:txBody>
        </p:sp>
        <p:sp>
          <p:nvSpPr>
            <p:cNvPr id="114" name="Rectangle 113"/>
            <p:cNvSpPr/>
            <p:nvPr/>
          </p:nvSpPr>
          <p:spPr>
            <a:xfrm>
              <a:off x="6195798" y="5432831"/>
              <a:ext cx="2743609" cy="332969"/>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45720" rIns="91440" bIns="45720" numCol="1" spcCol="0" rtlCol="0" fromWordArt="0" anchor="ctr" anchorCtr="0" forceAA="0" compatLnSpc="1">
              <a:prstTxWarp prst="textNoShape">
                <a:avLst/>
              </a:prstTxWarp>
              <a:noAutofit/>
            </a:bodyPr>
            <a:lstStyle/>
            <a:p>
              <a:pPr algn="l" defTabSz="914400">
                <a:buNone/>
              </a:pPr>
              <a:r>
                <a:rPr lang="zh-CN" altLang="en-US" sz="1200" b="0" i="0" smtClean="0">
                  <a:solidFill>
                    <a:srgbClr val="546568"/>
                  </a:solidFill>
                  <a:latin typeface="Arial"/>
                  <a:ea typeface="黑体" pitchFamily="2" charset="-122"/>
                  <a:cs typeface="Arial"/>
                </a:rPr>
                <a:t>安全隔离</a:t>
              </a:r>
              <a:r>
                <a:rPr lang="en-US" altLang="zh-CN" sz="1200" b="0" i="0" smtClean="0">
                  <a:solidFill>
                    <a:srgbClr val="546568"/>
                  </a:solidFill>
                  <a:latin typeface="Arial"/>
                  <a:ea typeface="黑体" pitchFamily="2" charset="-122"/>
                  <a:cs typeface="Arial"/>
                </a:rPr>
                <a:t>/</a:t>
              </a:r>
              <a:r>
                <a:rPr lang="zh-CN" altLang="en-US" sz="1200" b="0" i="0" smtClean="0">
                  <a:solidFill>
                    <a:srgbClr val="546568"/>
                  </a:solidFill>
                  <a:latin typeface="Arial"/>
                  <a:ea typeface="黑体" pitchFamily="2" charset="-122"/>
                  <a:cs typeface="Arial"/>
                </a:rPr>
                <a:t>多租户</a:t>
              </a:r>
              <a:endParaRPr lang="zh-CN" altLang="en-US" sz="1200">
                <a:solidFill>
                  <a:srgbClr val="546568"/>
                </a:solidFill>
                <a:ea typeface="黑体" pitchFamily="2" charset="-122"/>
                <a:cs typeface="Arial" pitchFamily="34" charset="0"/>
                <a:sym typeface="Arial" pitchFamily="34" charset="0"/>
              </a:endParaRPr>
            </a:p>
          </p:txBody>
        </p:sp>
        <p:sp>
          <p:nvSpPr>
            <p:cNvPr id="115" name="Rectangle 114"/>
            <p:cNvSpPr/>
            <p:nvPr/>
          </p:nvSpPr>
          <p:spPr>
            <a:xfrm>
              <a:off x="6195798" y="5851757"/>
              <a:ext cx="2744892" cy="292608"/>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45720" rIns="91440" bIns="45720" numCol="1" spcCol="0" rtlCol="0" fromWordArt="0" anchor="ctr" anchorCtr="0" forceAA="0" compatLnSpc="1">
              <a:prstTxWarp prst="textNoShape">
                <a:avLst/>
              </a:prstTxWarp>
              <a:noAutofit/>
            </a:bodyPr>
            <a:lstStyle/>
            <a:p>
              <a:pPr algn="l" defTabSz="914400">
                <a:buNone/>
              </a:pPr>
              <a:r>
                <a:rPr lang="zh-CN" altLang="en-US" sz="1200" b="0" i="0" smtClean="0">
                  <a:solidFill>
                    <a:srgbClr val="546568"/>
                  </a:solidFill>
                  <a:latin typeface="Arial"/>
                  <a:ea typeface="黑体" pitchFamily="2" charset="-122"/>
                  <a:cs typeface="Arial"/>
                </a:rPr>
                <a:t>集成的应用交付</a:t>
              </a:r>
              <a:endParaRPr lang="zh-CN" altLang="en-US" sz="1200">
                <a:solidFill>
                  <a:srgbClr val="546568"/>
                </a:solidFill>
                <a:ea typeface="黑体" pitchFamily="2" charset="-122"/>
                <a:cs typeface="Arial" pitchFamily="34" charset="0"/>
                <a:sym typeface="Arial" pitchFamily="34" charset="0"/>
              </a:endParaRPr>
            </a:p>
          </p:txBody>
        </p:sp>
        <p:sp>
          <p:nvSpPr>
            <p:cNvPr id="116" name="Rectangle 115"/>
            <p:cNvSpPr/>
            <p:nvPr/>
          </p:nvSpPr>
          <p:spPr>
            <a:xfrm>
              <a:off x="6195798" y="6221582"/>
              <a:ext cx="2746983" cy="292608"/>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45720" rIns="91440" bIns="45720" numCol="1" spcCol="0" rtlCol="0" fromWordArt="0" anchor="ctr" anchorCtr="0" forceAA="0" compatLnSpc="1">
              <a:prstTxWarp prst="textNoShape">
                <a:avLst/>
              </a:prstTxWarp>
              <a:noAutofit/>
            </a:bodyPr>
            <a:lstStyle/>
            <a:p>
              <a:pPr algn="l" defTabSz="914400">
                <a:buNone/>
              </a:pPr>
              <a:r>
                <a:rPr lang="zh-CN" altLang="en-US" sz="1200" b="0" i="0" smtClean="0">
                  <a:solidFill>
                    <a:srgbClr val="546568"/>
                  </a:solidFill>
                  <a:latin typeface="Arial"/>
                  <a:ea typeface="黑体" pitchFamily="2" charset="-122"/>
                  <a:cs typeface="Arial"/>
                </a:rPr>
                <a:t>存储服务</a:t>
              </a:r>
              <a:endParaRPr lang="zh-CN" altLang="en-US" sz="1200">
                <a:solidFill>
                  <a:srgbClr val="546568"/>
                </a:solidFill>
                <a:ea typeface="黑体" pitchFamily="2" charset="-122"/>
                <a:cs typeface="Arial" pitchFamily="34" charset="0"/>
                <a:sym typeface="Arial" pitchFamily="34" charset="0"/>
              </a:endParaRPr>
            </a:p>
          </p:txBody>
        </p:sp>
      </p:grpSp>
      <p:grpSp>
        <p:nvGrpSpPr>
          <p:cNvPr id="92" name="Group 91"/>
          <p:cNvGrpSpPr/>
          <p:nvPr/>
        </p:nvGrpSpPr>
        <p:grpSpPr>
          <a:xfrm>
            <a:off x="2708488" y="1872342"/>
            <a:ext cx="3556589" cy="3410855"/>
            <a:chOff x="1766027" y="908903"/>
            <a:chExt cx="5389181" cy="5168354"/>
          </a:xfrm>
        </p:grpSpPr>
        <p:grpSp>
          <p:nvGrpSpPr>
            <p:cNvPr id="96" name="Group 82" descr="Down:  Group 11"/>
            <p:cNvGrpSpPr/>
            <p:nvPr/>
          </p:nvGrpSpPr>
          <p:grpSpPr>
            <a:xfrm>
              <a:off x="1766027" y="908903"/>
              <a:ext cx="5389181" cy="5168354"/>
              <a:chOff x="1766030" y="-491295"/>
              <a:chExt cx="5389181" cy="5168354"/>
            </a:xfrm>
          </p:grpSpPr>
          <p:sp>
            <p:nvSpPr>
              <p:cNvPr id="149" name="Oval 148"/>
              <p:cNvSpPr/>
              <p:nvPr/>
            </p:nvSpPr>
            <p:spPr>
              <a:xfrm>
                <a:off x="1766030" y="-491295"/>
                <a:ext cx="5389181" cy="5168354"/>
              </a:xfrm>
              <a:prstGeom prst="ellipse">
                <a:avLst/>
              </a:prstGeom>
              <a:gradFill flip="none" rotWithShape="1">
                <a:gsLst>
                  <a:gs pos="0">
                    <a:schemeClr val="accent5">
                      <a:lumMod val="0"/>
                      <a:lumOff val="100000"/>
                    </a:schemeClr>
                  </a:gs>
                  <a:gs pos="100000">
                    <a:srgbClr val="000000">
                      <a:alpha val="0"/>
                    </a:srgbClr>
                  </a:gs>
                </a:gsLst>
                <a:path path="shape">
                  <a:fillToRect l="50000" t="50000" r="50000" b="50000"/>
                </a:path>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FFFF"/>
                  </a:solidFill>
                  <a:ea typeface="黑体" pitchFamily="2" charset="-122"/>
                </a:endParaRPr>
              </a:p>
            </p:txBody>
          </p:sp>
          <p:grpSp>
            <p:nvGrpSpPr>
              <p:cNvPr id="150" name="Group 84"/>
              <p:cNvGrpSpPr/>
              <p:nvPr/>
            </p:nvGrpSpPr>
            <p:grpSpPr>
              <a:xfrm>
                <a:off x="2711268" y="387061"/>
                <a:ext cx="3578794" cy="3580900"/>
                <a:chOff x="3657126" y="1620086"/>
                <a:chExt cx="1371782" cy="1372589"/>
              </a:xfrm>
            </p:grpSpPr>
            <p:grpSp>
              <p:nvGrpSpPr>
                <p:cNvPr id="151" name="Group 23"/>
                <p:cNvGrpSpPr/>
                <p:nvPr/>
              </p:nvGrpSpPr>
              <p:grpSpPr>
                <a:xfrm>
                  <a:off x="3657126" y="1620086"/>
                  <a:ext cx="1371782" cy="1371782"/>
                  <a:chOff x="951233" y="2055550"/>
                  <a:chExt cx="1563950" cy="1563950"/>
                </a:xfrm>
              </p:grpSpPr>
              <p:sp>
                <p:nvSpPr>
                  <p:cNvPr id="153" name="Oval 152"/>
                  <p:cNvSpPr/>
                  <p:nvPr/>
                </p:nvSpPr>
                <p:spPr>
                  <a:xfrm>
                    <a:off x="951233" y="2055550"/>
                    <a:ext cx="1563950" cy="1563950"/>
                  </a:xfrm>
                  <a:prstGeom prst="ellipse">
                    <a:avLst/>
                  </a:prstGeom>
                  <a:solidFill>
                    <a:schemeClr val="tx2"/>
                  </a:soli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154" name="Freeform 11"/>
                  <p:cNvSpPr>
                    <a:spLocks noEditPoints="1"/>
                  </p:cNvSpPr>
                  <p:nvPr/>
                </p:nvSpPr>
                <p:spPr bwMode="auto">
                  <a:xfrm>
                    <a:off x="1117586" y="2215795"/>
                    <a:ext cx="1244670" cy="1243466"/>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bg1"/>
                  </a:solidFill>
                  <a:ln w="3175" cap="flat" cmpd="sng" algn="ctr">
                    <a:noFill/>
                    <a:prstDash val="solid"/>
                  </a:ln>
                  <a:effectLst>
                    <a:outerShdw blurRad="63500" sx="102000" sy="102000" algn="ctr" rotWithShape="0">
                      <a:prstClr val="black">
                        <a:alpha val="40000"/>
                      </a:prstClr>
                    </a:outerShdw>
                  </a:effectLst>
                </p:spPr>
                <p:txBody>
                  <a:bodyPr anchor="ctr"/>
                  <a:lstStyle/>
                  <a:p>
                    <a:pPr algn="ctr" fontAlgn="auto">
                      <a:spcBef>
                        <a:spcPts val="0"/>
                      </a:spcBef>
                      <a:spcAft>
                        <a:spcPts val="0"/>
                      </a:spcAft>
                      <a:defRPr/>
                    </a:pPr>
                    <a:endParaRPr lang="zh-CN" altLang="en-US" sz="1200">
                      <a:ea typeface="黑体" pitchFamily="2" charset="-122"/>
                    </a:endParaRPr>
                  </a:p>
                </p:txBody>
              </p:sp>
            </p:grpSp>
            <p:sp>
              <p:nvSpPr>
                <p:cNvPr id="152" name="Oval 8"/>
                <p:cNvSpPr>
                  <a:spLocks noChangeArrowheads="1"/>
                </p:cNvSpPr>
                <p:nvPr/>
              </p:nvSpPr>
              <p:spPr bwMode="auto">
                <a:xfrm>
                  <a:off x="3657217" y="1621075"/>
                  <a:ext cx="1371600" cy="1371600"/>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endParaRPr lang="zh-CN" altLang="en-US" sz="1200" kern="0">
                    <a:solidFill>
                      <a:srgbClr val="FFFFFF"/>
                    </a:solidFill>
                    <a:ea typeface="黑体" pitchFamily="2" charset="-122"/>
                  </a:endParaRPr>
                </a:p>
              </p:txBody>
            </p:sp>
          </p:grpSp>
        </p:grpSp>
        <p:grpSp>
          <p:nvGrpSpPr>
            <p:cNvPr id="107" name="Group 9"/>
            <p:cNvGrpSpPr/>
            <p:nvPr/>
          </p:nvGrpSpPr>
          <p:grpSpPr>
            <a:xfrm>
              <a:off x="2452480" y="1551894"/>
              <a:ext cx="3998389" cy="4035035"/>
              <a:chOff x="2452480" y="1731940"/>
              <a:chExt cx="3998389" cy="4035035"/>
            </a:xfrm>
          </p:grpSpPr>
          <p:grpSp>
            <p:nvGrpSpPr>
              <p:cNvPr id="112" name="Group 44"/>
              <p:cNvGrpSpPr/>
              <p:nvPr/>
            </p:nvGrpSpPr>
            <p:grpSpPr>
              <a:xfrm>
                <a:off x="3263909" y="3125694"/>
                <a:ext cx="2441765" cy="1393561"/>
                <a:chOff x="3407496" y="2853282"/>
                <a:chExt cx="2441765" cy="1393561"/>
              </a:xfrm>
            </p:grpSpPr>
            <p:sp>
              <p:nvSpPr>
                <p:cNvPr id="127" name="Freeform 15"/>
                <p:cNvSpPr>
                  <a:spLocks/>
                </p:cNvSpPr>
                <p:nvPr/>
              </p:nvSpPr>
              <p:spPr bwMode="auto">
                <a:xfrm>
                  <a:off x="4468511" y="2863605"/>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adFill>
                  <a:gsLst>
                    <a:gs pos="100000">
                      <a:schemeClr val="accent1">
                        <a:alpha val="54000"/>
                      </a:schemeClr>
                    </a:gs>
                    <a:gs pos="0">
                      <a:srgbClr val="000000">
                        <a:alpha val="59000"/>
                      </a:srgbClr>
                    </a:gs>
                  </a:gsLst>
                  <a:lin ang="5400000" scaled="0"/>
                </a:gradFill>
                <a:ln w="25400" cap="flat">
                  <a:gradFill>
                    <a:gsLst>
                      <a:gs pos="5400">
                        <a:schemeClr val="bg2">
                          <a:lumMod val="50000"/>
                        </a:schemeClr>
                      </a:gs>
                      <a:gs pos="100000">
                        <a:srgbClr val="15BEC2">
                          <a:alpha val="0"/>
                        </a:srgbClr>
                      </a:gs>
                      <a:gs pos="95000">
                        <a:schemeClr val="bg1">
                          <a:lumMod val="50000"/>
                        </a:schemeClr>
                      </a:gs>
                      <a:gs pos="0">
                        <a:srgbClr val="01BBBB">
                          <a:alpha val="0"/>
                        </a:srgbClr>
                      </a:gs>
                    </a:gsLst>
                    <a:lin ang="0" scaled="0"/>
                  </a:grad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defTabSz="914400">
                    <a:spcBef>
                      <a:spcPct val="50000"/>
                    </a:spcBef>
                    <a:spcAft>
                      <a:spcPts val="1800"/>
                    </a:spcAft>
                    <a:buClr>
                      <a:srgbClr val="FFFFFF"/>
                    </a:buClr>
                    <a:buSzPct val="100000"/>
                  </a:pPr>
                  <a:endParaRPr lang="zh-CN" altLang="en-US" sz="1200" kern="0">
                    <a:solidFill>
                      <a:srgbClr val="FFFFFF"/>
                    </a:solidFill>
                    <a:effectLst>
                      <a:outerShdw blurRad="63500" sx="102000" sy="102000" algn="ctr" rotWithShape="0">
                        <a:prstClr val="black">
                          <a:alpha val="40000"/>
                        </a:prstClr>
                      </a:outerShdw>
                    </a:effectLst>
                    <a:ea typeface="黑体" pitchFamily="2" charset="-122"/>
                  </a:endParaRPr>
                </a:p>
              </p:txBody>
            </p:sp>
            <p:grpSp>
              <p:nvGrpSpPr>
                <p:cNvPr id="128" name="Group 46"/>
                <p:cNvGrpSpPr/>
                <p:nvPr/>
              </p:nvGrpSpPr>
              <p:grpSpPr>
                <a:xfrm>
                  <a:off x="3407496" y="2854810"/>
                  <a:ext cx="1392033" cy="1392033"/>
                  <a:chOff x="2084368" y="2652777"/>
                  <a:chExt cx="1392033" cy="1392033"/>
                </a:xfrm>
              </p:grpSpPr>
              <p:sp>
                <p:nvSpPr>
                  <p:cNvPr id="147" name="Freeform 14"/>
                  <p:cNvSpPr>
                    <a:spLocks/>
                  </p:cNvSpPr>
                  <p:nvPr/>
                </p:nvSpPr>
                <p:spPr bwMode="auto">
                  <a:xfrm>
                    <a:off x="2095657" y="2662806"/>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2"/>
                        </a:lnTo>
                        <a:lnTo>
                          <a:pt x="3078" y="1700"/>
                        </a:lnTo>
                        <a:lnTo>
                          <a:pt x="3068" y="1778"/>
                        </a:lnTo>
                        <a:lnTo>
                          <a:pt x="3054" y="1854"/>
                        </a:lnTo>
                        <a:lnTo>
                          <a:pt x="3036" y="1928"/>
                        </a:lnTo>
                        <a:lnTo>
                          <a:pt x="3016" y="2002"/>
                        </a:lnTo>
                        <a:lnTo>
                          <a:pt x="2992" y="2074"/>
                        </a:lnTo>
                        <a:lnTo>
                          <a:pt x="2964" y="2144"/>
                        </a:lnTo>
                        <a:lnTo>
                          <a:pt x="2932" y="2212"/>
                        </a:lnTo>
                        <a:lnTo>
                          <a:pt x="2898" y="2278"/>
                        </a:lnTo>
                        <a:lnTo>
                          <a:pt x="2862" y="2344"/>
                        </a:lnTo>
                        <a:lnTo>
                          <a:pt x="2822" y="2406"/>
                        </a:lnTo>
                        <a:lnTo>
                          <a:pt x="2778" y="2466"/>
                        </a:lnTo>
                        <a:lnTo>
                          <a:pt x="2732" y="2524"/>
                        </a:lnTo>
                        <a:lnTo>
                          <a:pt x="2684" y="2580"/>
                        </a:lnTo>
                        <a:lnTo>
                          <a:pt x="2634" y="2634"/>
                        </a:lnTo>
                        <a:lnTo>
                          <a:pt x="2580" y="2686"/>
                        </a:lnTo>
                        <a:lnTo>
                          <a:pt x="2524" y="2734"/>
                        </a:lnTo>
                        <a:lnTo>
                          <a:pt x="2466" y="2780"/>
                        </a:lnTo>
                        <a:lnTo>
                          <a:pt x="2404" y="2822"/>
                        </a:lnTo>
                        <a:lnTo>
                          <a:pt x="2342" y="2862"/>
                        </a:lnTo>
                        <a:lnTo>
                          <a:pt x="2278" y="2900"/>
                        </a:lnTo>
                        <a:lnTo>
                          <a:pt x="2212" y="2934"/>
                        </a:lnTo>
                        <a:lnTo>
                          <a:pt x="2142" y="2964"/>
                        </a:lnTo>
                        <a:lnTo>
                          <a:pt x="2072" y="2992"/>
                        </a:lnTo>
                        <a:lnTo>
                          <a:pt x="2000" y="3016"/>
                        </a:lnTo>
                        <a:lnTo>
                          <a:pt x="1928" y="3038"/>
                        </a:lnTo>
                        <a:lnTo>
                          <a:pt x="1854" y="3054"/>
                        </a:lnTo>
                        <a:lnTo>
                          <a:pt x="1778" y="3068"/>
                        </a:lnTo>
                        <a:lnTo>
                          <a:pt x="1700" y="3078"/>
                        </a:lnTo>
                        <a:lnTo>
                          <a:pt x="1622" y="3084"/>
                        </a:lnTo>
                        <a:lnTo>
                          <a:pt x="1542" y="3086"/>
                        </a:lnTo>
                        <a:lnTo>
                          <a:pt x="1462" y="3084"/>
                        </a:lnTo>
                        <a:lnTo>
                          <a:pt x="1384" y="3078"/>
                        </a:lnTo>
                        <a:lnTo>
                          <a:pt x="1308" y="3068"/>
                        </a:lnTo>
                        <a:lnTo>
                          <a:pt x="1232" y="3054"/>
                        </a:lnTo>
                        <a:lnTo>
                          <a:pt x="1156" y="3038"/>
                        </a:lnTo>
                        <a:lnTo>
                          <a:pt x="1084" y="3016"/>
                        </a:lnTo>
                        <a:lnTo>
                          <a:pt x="1012" y="2992"/>
                        </a:lnTo>
                        <a:lnTo>
                          <a:pt x="942" y="2964"/>
                        </a:lnTo>
                        <a:lnTo>
                          <a:pt x="874" y="2934"/>
                        </a:lnTo>
                        <a:lnTo>
                          <a:pt x="806" y="2900"/>
                        </a:lnTo>
                        <a:lnTo>
                          <a:pt x="742" y="2862"/>
                        </a:lnTo>
                        <a:lnTo>
                          <a:pt x="680" y="2822"/>
                        </a:lnTo>
                        <a:lnTo>
                          <a:pt x="620" y="2780"/>
                        </a:lnTo>
                        <a:lnTo>
                          <a:pt x="560" y="2734"/>
                        </a:lnTo>
                        <a:lnTo>
                          <a:pt x="504" y="2686"/>
                        </a:lnTo>
                        <a:lnTo>
                          <a:pt x="452" y="2634"/>
                        </a:lnTo>
                        <a:lnTo>
                          <a:pt x="400" y="2580"/>
                        </a:lnTo>
                        <a:lnTo>
                          <a:pt x="352" y="2524"/>
                        </a:lnTo>
                        <a:lnTo>
                          <a:pt x="306" y="2466"/>
                        </a:lnTo>
                        <a:lnTo>
                          <a:pt x="262" y="2406"/>
                        </a:lnTo>
                        <a:lnTo>
                          <a:pt x="222" y="2344"/>
                        </a:lnTo>
                        <a:lnTo>
                          <a:pt x="186" y="2278"/>
                        </a:lnTo>
                        <a:lnTo>
                          <a:pt x="152" y="2212"/>
                        </a:lnTo>
                        <a:lnTo>
                          <a:pt x="120" y="2144"/>
                        </a:lnTo>
                        <a:lnTo>
                          <a:pt x="92" y="2074"/>
                        </a:lnTo>
                        <a:lnTo>
                          <a:pt x="68" y="2002"/>
                        </a:lnTo>
                        <a:lnTo>
                          <a:pt x="48" y="1928"/>
                        </a:lnTo>
                        <a:lnTo>
                          <a:pt x="30" y="1854"/>
                        </a:lnTo>
                        <a:lnTo>
                          <a:pt x="18" y="1778"/>
                        </a:lnTo>
                        <a:lnTo>
                          <a:pt x="8" y="1700"/>
                        </a:lnTo>
                        <a:lnTo>
                          <a:pt x="2" y="1622"/>
                        </a:lnTo>
                        <a:lnTo>
                          <a:pt x="0" y="1544"/>
                        </a:lnTo>
                        <a:lnTo>
                          <a:pt x="2" y="1464"/>
                        </a:lnTo>
                        <a:lnTo>
                          <a:pt x="8" y="1386"/>
                        </a:lnTo>
                        <a:lnTo>
                          <a:pt x="18" y="1308"/>
                        </a:lnTo>
                        <a:lnTo>
                          <a:pt x="30" y="1232"/>
                        </a:lnTo>
                        <a:lnTo>
                          <a:pt x="48" y="1158"/>
                        </a:lnTo>
                        <a:lnTo>
                          <a:pt x="68" y="1084"/>
                        </a:lnTo>
                        <a:lnTo>
                          <a:pt x="92" y="1012"/>
                        </a:lnTo>
                        <a:lnTo>
                          <a:pt x="120" y="942"/>
                        </a:lnTo>
                        <a:lnTo>
                          <a:pt x="152" y="874"/>
                        </a:lnTo>
                        <a:lnTo>
                          <a:pt x="186" y="808"/>
                        </a:lnTo>
                        <a:lnTo>
                          <a:pt x="222" y="744"/>
                        </a:lnTo>
                        <a:lnTo>
                          <a:pt x="262" y="680"/>
                        </a:lnTo>
                        <a:lnTo>
                          <a:pt x="306" y="620"/>
                        </a:lnTo>
                        <a:lnTo>
                          <a:pt x="352" y="562"/>
                        </a:lnTo>
                        <a:lnTo>
                          <a:pt x="400" y="506"/>
                        </a:lnTo>
                        <a:lnTo>
                          <a:pt x="452" y="452"/>
                        </a:lnTo>
                        <a:lnTo>
                          <a:pt x="504" y="402"/>
                        </a:lnTo>
                        <a:lnTo>
                          <a:pt x="560" y="352"/>
                        </a:lnTo>
                        <a:lnTo>
                          <a:pt x="620" y="306"/>
                        </a:lnTo>
                        <a:lnTo>
                          <a:pt x="680" y="264"/>
                        </a:lnTo>
                        <a:lnTo>
                          <a:pt x="742" y="224"/>
                        </a:lnTo>
                        <a:lnTo>
                          <a:pt x="806" y="186"/>
                        </a:lnTo>
                        <a:lnTo>
                          <a:pt x="874" y="152"/>
                        </a:lnTo>
                        <a:lnTo>
                          <a:pt x="942" y="122"/>
                        </a:lnTo>
                        <a:lnTo>
                          <a:pt x="1012" y="94"/>
                        </a:lnTo>
                        <a:lnTo>
                          <a:pt x="1084" y="70"/>
                        </a:lnTo>
                        <a:lnTo>
                          <a:pt x="1156" y="48"/>
                        </a:lnTo>
                        <a:lnTo>
                          <a:pt x="1232" y="32"/>
                        </a:lnTo>
                        <a:lnTo>
                          <a:pt x="1308" y="18"/>
                        </a:lnTo>
                        <a:lnTo>
                          <a:pt x="1384" y="8"/>
                        </a:lnTo>
                        <a:lnTo>
                          <a:pt x="1462" y="2"/>
                        </a:lnTo>
                        <a:lnTo>
                          <a:pt x="1542" y="0"/>
                        </a:lnTo>
                        <a:lnTo>
                          <a:pt x="1622" y="2"/>
                        </a:lnTo>
                        <a:lnTo>
                          <a:pt x="1700" y="8"/>
                        </a:lnTo>
                        <a:lnTo>
                          <a:pt x="1778" y="18"/>
                        </a:lnTo>
                        <a:lnTo>
                          <a:pt x="1854" y="32"/>
                        </a:lnTo>
                        <a:lnTo>
                          <a:pt x="1928" y="48"/>
                        </a:lnTo>
                        <a:lnTo>
                          <a:pt x="2000" y="70"/>
                        </a:lnTo>
                        <a:lnTo>
                          <a:pt x="2072" y="94"/>
                        </a:lnTo>
                        <a:lnTo>
                          <a:pt x="2142" y="122"/>
                        </a:lnTo>
                        <a:lnTo>
                          <a:pt x="2212" y="152"/>
                        </a:lnTo>
                        <a:lnTo>
                          <a:pt x="2278" y="186"/>
                        </a:lnTo>
                        <a:lnTo>
                          <a:pt x="2342" y="224"/>
                        </a:lnTo>
                        <a:lnTo>
                          <a:pt x="2404" y="264"/>
                        </a:lnTo>
                        <a:lnTo>
                          <a:pt x="2466" y="306"/>
                        </a:lnTo>
                        <a:lnTo>
                          <a:pt x="2524" y="352"/>
                        </a:lnTo>
                        <a:lnTo>
                          <a:pt x="2580" y="402"/>
                        </a:lnTo>
                        <a:lnTo>
                          <a:pt x="2634" y="452"/>
                        </a:lnTo>
                        <a:lnTo>
                          <a:pt x="2684" y="506"/>
                        </a:lnTo>
                        <a:lnTo>
                          <a:pt x="2732" y="562"/>
                        </a:lnTo>
                        <a:lnTo>
                          <a:pt x="2778" y="620"/>
                        </a:lnTo>
                        <a:lnTo>
                          <a:pt x="2822" y="680"/>
                        </a:lnTo>
                        <a:lnTo>
                          <a:pt x="2862" y="744"/>
                        </a:lnTo>
                        <a:lnTo>
                          <a:pt x="2898" y="808"/>
                        </a:lnTo>
                        <a:lnTo>
                          <a:pt x="2932" y="874"/>
                        </a:lnTo>
                        <a:lnTo>
                          <a:pt x="2964" y="942"/>
                        </a:lnTo>
                        <a:lnTo>
                          <a:pt x="2992" y="1012"/>
                        </a:lnTo>
                        <a:lnTo>
                          <a:pt x="3016" y="1084"/>
                        </a:lnTo>
                        <a:lnTo>
                          <a:pt x="3036" y="1158"/>
                        </a:lnTo>
                        <a:lnTo>
                          <a:pt x="3054" y="1232"/>
                        </a:lnTo>
                        <a:lnTo>
                          <a:pt x="3068" y="1308"/>
                        </a:lnTo>
                        <a:lnTo>
                          <a:pt x="3078" y="1386"/>
                        </a:lnTo>
                        <a:lnTo>
                          <a:pt x="3084" y="1464"/>
                        </a:lnTo>
                        <a:lnTo>
                          <a:pt x="3086" y="1544"/>
                        </a:lnTo>
                        <a:close/>
                      </a:path>
                    </a:pathLst>
                  </a:custGeom>
                  <a:gradFill>
                    <a:gsLst>
                      <a:gs pos="100000">
                        <a:schemeClr val="tx2">
                          <a:alpha val="54000"/>
                        </a:schemeClr>
                      </a:gs>
                      <a:gs pos="0">
                        <a:srgbClr val="000000">
                          <a:alpha val="59000"/>
                        </a:srgbClr>
                      </a:gs>
                    </a:gsLst>
                    <a:lin ang="5400000" scaled="0"/>
                  </a:gradFill>
                  <a:ln w="25400" cap="flat">
                    <a:no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defTabSz="914400">
                      <a:spcBef>
                        <a:spcPct val="50000"/>
                      </a:spcBef>
                      <a:spcAft>
                        <a:spcPts val="1800"/>
                      </a:spcAft>
                      <a:buClr>
                        <a:srgbClr val="FFFFFF"/>
                      </a:buClr>
                      <a:buSzPct val="100000"/>
                    </a:pPr>
                    <a:endParaRPr lang="zh-CN" altLang="en-US" sz="1200" kern="0">
                      <a:solidFill>
                        <a:srgbClr val="FFFFFF"/>
                      </a:solidFill>
                      <a:effectLst>
                        <a:outerShdw blurRad="63500" sx="102000" sy="102000" algn="ctr" rotWithShape="0">
                          <a:prstClr val="black">
                            <a:alpha val="40000"/>
                          </a:prstClr>
                        </a:outerShdw>
                      </a:effectLst>
                      <a:ea typeface="黑体" pitchFamily="2" charset="-122"/>
                    </a:endParaRPr>
                  </a:p>
                </p:txBody>
              </p:sp>
              <p:sp>
                <p:nvSpPr>
                  <p:cNvPr id="148" name="Oval 10"/>
                  <p:cNvSpPr>
                    <a:spLocks noChangeArrowheads="1"/>
                  </p:cNvSpPr>
                  <p:nvPr/>
                </p:nvSpPr>
                <p:spPr bwMode="auto">
                  <a:xfrm>
                    <a:off x="2084368" y="2652777"/>
                    <a:ext cx="1380744" cy="1380744"/>
                  </a:xfrm>
                  <a:prstGeom prst="ellipse">
                    <a:avLst/>
                  </a:prstGeom>
                  <a:gradFill flip="none" rotWithShape="1">
                    <a:gsLst>
                      <a:gs pos="0">
                        <a:schemeClr val="tx2"/>
                      </a:gs>
                      <a:gs pos="84000">
                        <a:schemeClr val="accent6">
                          <a:lumMod val="40000"/>
                          <a:lumOff val="60000"/>
                          <a:alpha val="20000"/>
                        </a:schemeClr>
                      </a:gs>
                    </a:gsLst>
                    <a:lin ang="2700000" scaled="1"/>
                    <a:tileRect/>
                  </a:gradFill>
                  <a:ln w="9525" algn="ctr">
                    <a:gradFill flip="none" rotWithShape="1">
                      <a:gsLst>
                        <a:gs pos="0">
                          <a:schemeClr val="tx2"/>
                        </a:gs>
                        <a:gs pos="100000">
                          <a:schemeClr val="accent1">
                            <a:tint val="23500"/>
                            <a:satMod val="160000"/>
                            <a:alpha val="0"/>
                          </a:schemeClr>
                        </a:gs>
                      </a:gsLst>
                      <a:lin ang="13500000" scaled="1"/>
                      <a:tileRect/>
                    </a:gradFill>
                    <a:round/>
                    <a:headEnd/>
                    <a:tailEnd/>
                  </a:ln>
                  <a:effectLst>
                    <a:outerShdw blurRad="63500" sx="102000" sy="102000" algn="ctr" rotWithShape="0">
                      <a:prstClr val="black">
                        <a:alpha val="40000"/>
                      </a:prstClr>
                    </a:outerShdw>
                  </a:effectLst>
                </p:spPr>
                <p:txBody>
                  <a:bodyPr wrap="none" lIns="73025" tIns="36511" rIns="73025" bIns="36511" anchor="ctr"/>
                  <a:lstStyle/>
                  <a:p>
                    <a:pPr algn="l" rtl="0">
                      <a:defRPr/>
                    </a:pPr>
                    <a:endParaRPr lang="zh-CN" altLang="en-US" sz="1200" kern="1200">
                      <a:solidFill>
                        <a:srgbClr val="FFFFFF"/>
                      </a:solidFill>
                      <a:latin typeface="Arial"/>
                      <a:ea typeface="黑体" pitchFamily="2" charset="-122"/>
                      <a:cs typeface="+mn-cs"/>
                    </a:endParaRPr>
                  </a:p>
                </p:txBody>
              </p:sp>
            </p:grpSp>
            <p:sp>
              <p:nvSpPr>
                <p:cNvPr id="129" name="Freeform 15"/>
                <p:cNvSpPr>
                  <a:spLocks/>
                </p:cNvSpPr>
                <p:nvPr/>
              </p:nvSpPr>
              <p:spPr bwMode="auto">
                <a:xfrm>
                  <a:off x="4468511" y="2863605"/>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adFill flip="none" rotWithShape="1">
                  <a:gsLst>
                    <a:gs pos="0">
                      <a:schemeClr val="tx1"/>
                    </a:gs>
                    <a:gs pos="84000">
                      <a:schemeClr val="accent6">
                        <a:lumMod val="40000"/>
                        <a:lumOff val="60000"/>
                        <a:alpha val="20000"/>
                      </a:schemeClr>
                    </a:gs>
                  </a:gsLst>
                  <a:lin ang="2700000" scaled="1"/>
                  <a:tileRect/>
                </a:gradFill>
                <a:ln w="9525" algn="ctr">
                  <a:gradFill flip="none" rotWithShape="1">
                    <a:gsLst>
                      <a:gs pos="0">
                        <a:schemeClr val="tx1"/>
                      </a:gs>
                      <a:gs pos="100000">
                        <a:schemeClr val="accent1">
                          <a:tint val="23500"/>
                          <a:satMod val="160000"/>
                          <a:alpha val="0"/>
                        </a:schemeClr>
                      </a:gs>
                    </a:gsLst>
                    <a:lin ang="13500000" scaled="1"/>
                    <a:tileRect/>
                  </a:gradFill>
                  <a:round/>
                  <a:headEnd/>
                  <a:tailEnd/>
                </a:ln>
                <a:effectLst>
                  <a:outerShdw blurRad="63500" sx="102000" sy="102000" algn="ctr" rotWithShape="0">
                    <a:prstClr val="black">
                      <a:alpha val="40000"/>
                    </a:prstClr>
                  </a:outerShdw>
                </a:effectLst>
              </p:spPr>
              <p:txBody>
                <a:bodyPr wrap="none" lIns="73025" tIns="36511" rIns="73025" bIns="36511" anchor="ctr"/>
                <a:lstStyle/>
                <a:p>
                  <a:endParaRPr lang="zh-CN" altLang="en-US" sz="1200">
                    <a:solidFill>
                      <a:srgbClr val="FFFFFF"/>
                    </a:solidFill>
                    <a:latin typeface="Arial"/>
                    <a:ea typeface="黑体" pitchFamily="2" charset="-122"/>
                  </a:endParaRPr>
                </a:p>
              </p:txBody>
            </p:sp>
            <p:sp>
              <p:nvSpPr>
                <p:cNvPr id="130" name="Text Box 4"/>
                <p:cNvSpPr txBox="1">
                  <a:spLocks noChangeArrowheads="1"/>
                </p:cNvSpPr>
                <p:nvPr/>
              </p:nvSpPr>
              <p:spPr bwMode="auto">
                <a:xfrm>
                  <a:off x="3454804" y="3321867"/>
                  <a:ext cx="1160811" cy="485013"/>
                </a:xfrm>
                <a:prstGeom prst="rect">
                  <a:avLst/>
                </a:prstGeom>
                <a:noFill/>
                <a:ln w="38100">
                  <a:noFill/>
                  <a:miter lim="800000"/>
                  <a:headEnd/>
                  <a:tailEnd type="none" w="lg" len="lg"/>
                </a:ln>
              </p:spPr>
              <p:txBody>
                <a:bodyPr lIns="0" tIns="0" rIns="0" bIns="0" anchor="ctr"/>
                <a:lstStyle/>
                <a:p>
                  <a:pPr algn="ctr" defTabSz="814365">
                    <a:spcAft>
                      <a:spcPct val="0"/>
                    </a:spcAft>
                    <a:buNone/>
                  </a:pPr>
                  <a:r>
                    <a:rPr lang="zh-CN" altLang="en-US" sz="1200" b="0" i="0" dirty="0" smtClean="0">
                      <a:solidFill>
                        <a:srgbClr val="FFFFFF"/>
                      </a:solidFill>
                      <a:latin typeface="Arial"/>
                      <a:ea typeface="黑体" pitchFamily="2" charset="-122"/>
                      <a:cs typeface="Arial"/>
                    </a:rPr>
                    <a:t>以太网</a:t>
                  </a:r>
                  <a:r>
                    <a:rPr lang="en-US" altLang="zh-CN" sz="1200" b="0" i="0" dirty="0" smtClean="0">
                      <a:solidFill>
                        <a:srgbClr val="FFFFFF"/>
                      </a:solidFill>
                      <a:latin typeface="Arial"/>
                      <a:ea typeface="黑体" pitchFamily="2" charset="-122"/>
                      <a:cs typeface="Arial"/>
                    </a:rPr>
                    <a:t/>
                  </a:r>
                  <a:br>
                    <a:rPr lang="en-US" altLang="zh-CN" sz="1200" b="0" i="0" dirty="0" smtClean="0">
                      <a:solidFill>
                        <a:srgbClr val="FFFFFF"/>
                      </a:solidFill>
                      <a:latin typeface="Arial"/>
                      <a:ea typeface="黑体" pitchFamily="2" charset="-122"/>
                      <a:cs typeface="Arial"/>
                    </a:rPr>
                  </a:br>
                  <a:r>
                    <a:rPr lang="zh-CN" altLang="en-US" sz="1200" b="0" i="0" dirty="0" smtClean="0">
                      <a:solidFill>
                        <a:srgbClr val="FFFFFF"/>
                      </a:solidFill>
                      <a:latin typeface="Arial"/>
                      <a:ea typeface="黑体" pitchFamily="2" charset="-122"/>
                      <a:cs typeface="Arial"/>
                    </a:rPr>
                    <a:t>网络</a:t>
                  </a:r>
                  <a:endParaRPr lang="zh-CN" altLang="en-US" sz="1200" b="0" i="0" dirty="0">
                    <a:solidFill>
                      <a:srgbClr val="FFFFFF"/>
                    </a:solidFill>
                    <a:latin typeface="Arial"/>
                    <a:ea typeface="黑体" pitchFamily="2" charset="-122"/>
                    <a:cs typeface="Arial"/>
                  </a:endParaRPr>
                </a:p>
              </p:txBody>
            </p:sp>
            <p:sp>
              <p:nvSpPr>
                <p:cNvPr id="131" name="Text Box 4"/>
                <p:cNvSpPr txBox="1">
                  <a:spLocks noChangeArrowheads="1"/>
                </p:cNvSpPr>
                <p:nvPr/>
              </p:nvSpPr>
              <p:spPr bwMode="auto">
                <a:xfrm>
                  <a:off x="4581813" y="3321867"/>
                  <a:ext cx="1201618" cy="485013"/>
                </a:xfrm>
                <a:prstGeom prst="rect">
                  <a:avLst/>
                </a:prstGeom>
                <a:noFill/>
                <a:ln w="38100">
                  <a:noFill/>
                  <a:miter lim="800000"/>
                  <a:headEnd/>
                  <a:tailEnd type="none" w="lg" len="lg"/>
                </a:ln>
              </p:spPr>
              <p:txBody>
                <a:bodyPr lIns="0" tIns="0" rIns="0" bIns="0" anchor="ctr"/>
                <a:lstStyle/>
                <a:p>
                  <a:pPr algn="ctr" defTabSz="814365">
                    <a:spcAft>
                      <a:spcPct val="0"/>
                    </a:spcAft>
                    <a:buNone/>
                  </a:pPr>
                  <a:r>
                    <a:rPr lang="zh-CN" altLang="en-US" sz="1200" b="0" i="0" dirty="0" smtClean="0">
                      <a:solidFill>
                        <a:srgbClr val="FFFFFF"/>
                      </a:solidFill>
                      <a:latin typeface="Arial"/>
                      <a:ea typeface="黑体" pitchFamily="2" charset="-122"/>
                      <a:cs typeface="Arial"/>
                    </a:rPr>
                    <a:t>存储</a:t>
                  </a:r>
                </a:p>
                <a:p>
                  <a:pPr algn="ctr" defTabSz="814365">
                    <a:spcAft>
                      <a:spcPct val="0"/>
                    </a:spcAft>
                    <a:buNone/>
                  </a:pPr>
                  <a:r>
                    <a:rPr lang="zh-CN" altLang="en-US" sz="1200" b="0" i="0" dirty="0" smtClean="0">
                      <a:solidFill>
                        <a:srgbClr val="FFFFFF"/>
                      </a:solidFill>
                      <a:latin typeface="Arial"/>
                      <a:ea typeface="黑体" pitchFamily="2" charset="-122"/>
                      <a:cs typeface="Arial"/>
                    </a:rPr>
                    <a:t>网络</a:t>
                  </a:r>
                  <a:endParaRPr lang="zh-CN" altLang="en-US" sz="1200" b="0" i="0" dirty="0">
                    <a:solidFill>
                      <a:srgbClr val="FFFFFF"/>
                    </a:solidFill>
                    <a:latin typeface="Arial"/>
                    <a:ea typeface="黑体" pitchFamily="2" charset="-122"/>
                    <a:cs typeface="Arial"/>
                  </a:endParaRPr>
                </a:p>
              </p:txBody>
            </p:sp>
            <p:grpSp>
              <p:nvGrpSpPr>
                <p:cNvPr id="132" name="Group 21"/>
                <p:cNvGrpSpPr>
                  <a:grpSpLocks/>
                </p:cNvGrpSpPr>
                <p:nvPr/>
              </p:nvGrpSpPr>
              <p:grpSpPr bwMode="auto">
                <a:xfrm>
                  <a:off x="3410223" y="2853282"/>
                  <a:ext cx="2439038" cy="1388616"/>
                  <a:chOff x="-1637" y="1795"/>
                  <a:chExt cx="2792" cy="1590"/>
                </a:xfrm>
                <a:noFill/>
                <a:effectLst>
                  <a:outerShdw blurRad="215900" sx="102000" sy="102000" algn="ctr" rotWithShape="0">
                    <a:schemeClr val="bg1">
                      <a:alpha val="81000"/>
                    </a:schemeClr>
                  </a:outerShdw>
                </a:effectLst>
              </p:grpSpPr>
              <p:sp>
                <p:nvSpPr>
                  <p:cNvPr id="135" name="Freeform 14"/>
                  <p:cNvSpPr>
                    <a:spLocks/>
                  </p:cNvSpPr>
                  <p:nvPr/>
                </p:nvSpPr>
                <p:spPr bwMode="auto">
                  <a:xfrm>
                    <a:off x="-1637" y="1795"/>
                    <a:ext cx="1577" cy="1578"/>
                  </a:xfrm>
                  <a:custGeom>
                    <a:avLst/>
                    <a:gdLst>
                      <a:gd name="T0" fmla="*/ 2 w 3086"/>
                      <a:gd name="T1" fmla="*/ 2 h 3086"/>
                      <a:gd name="T2" fmla="*/ 2 w 3086"/>
                      <a:gd name="T3" fmla="*/ 2 h 3086"/>
                      <a:gd name="T4" fmla="*/ 2 w 3086"/>
                      <a:gd name="T5" fmla="*/ 2 h 3086"/>
                      <a:gd name="T6" fmla="*/ 2 w 3086"/>
                      <a:gd name="T7" fmla="*/ 2 h 3086"/>
                      <a:gd name="T8" fmla="*/ 2 w 3086"/>
                      <a:gd name="T9" fmla="*/ 2 h 3086"/>
                      <a:gd name="T10" fmla="*/ 2 w 3086"/>
                      <a:gd name="T11" fmla="*/ 2 h 3086"/>
                      <a:gd name="T12" fmla="*/ 2 w 3086"/>
                      <a:gd name="T13" fmla="*/ 2 h 3086"/>
                      <a:gd name="T14" fmla="*/ 2 w 3086"/>
                      <a:gd name="T15" fmla="*/ 2 h 3086"/>
                      <a:gd name="T16" fmla="*/ 2 w 3086"/>
                      <a:gd name="T17" fmla="*/ 2 h 3086"/>
                      <a:gd name="T18" fmla="*/ 2 w 3086"/>
                      <a:gd name="T19" fmla="*/ 2 h 3086"/>
                      <a:gd name="T20" fmla="*/ 2 w 3086"/>
                      <a:gd name="T21" fmla="*/ 2 h 3086"/>
                      <a:gd name="T22" fmla="*/ 2 w 3086"/>
                      <a:gd name="T23" fmla="*/ 2 h 3086"/>
                      <a:gd name="T24" fmla="*/ 2 w 3086"/>
                      <a:gd name="T25" fmla="*/ 2 h 3086"/>
                      <a:gd name="T26" fmla="*/ 2 w 3086"/>
                      <a:gd name="T27" fmla="*/ 2 h 3086"/>
                      <a:gd name="T28" fmla="*/ 2 w 3086"/>
                      <a:gd name="T29" fmla="*/ 2 h 3086"/>
                      <a:gd name="T30" fmla="*/ 2 w 3086"/>
                      <a:gd name="T31" fmla="*/ 2 h 3086"/>
                      <a:gd name="T32" fmla="*/ 2 w 3086"/>
                      <a:gd name="T33" fmla="*/ 2 h 3086"/>
                      <a:gd name="T34" fmla="*/ 2 w 3086"/>
                      <a:gd name="T35" fmla="*/ 2 h 3086"/>
                      <a:gd name="T36" fmla="*/ 2 w 3086"/>
                      <a:gd name="T37" fmla="*/ 2 h 3086"/>
                      <a:gd name="T38" fmla="*/ 2 w 3086"/>
                      <a:gd name="T39" fmla="*/ 2 h 3086"/>
                      <a:gd name="T40" fmla="*/ 2 w 3086"/>
                      <a:gd name="T41" fmla="*/ 2 h 3086"/>
                      <a:gd name="T42" fmla="*/ 2 w 3086"/>
                      <a:gd name="T43" fmla="*/ 2 h 3086"/>
                      <a:gd name="T44" fmla="*/ 2 w 3086"/>
                      <a:gd name="T45" fmla="*/ 2 h 3086"/>
                      <a:gd name="T46" fmla="*/ 2 w 3086"/>
                      <a:gd name="T47" fmla="*/ 2 h 3086"/>
                      <a:gd name="T48" fmla="*/ 2 w 3086"/>
                      <a:gd name="T49" fmla="*/ 2 h 3086"/>
                      <a:gd name="T50" fmla="*/ 2 w 3086"/>
                      <a:gd name="T51" fmla="*/ 2 h 3086"/>
                      <a:gd name="T52" fmla="*/ 2 w 3086"/>
                      <a:gd name="T53" fmla="*/ 2 h 3086"/>
                      <a:gd name="T54" fmla="*/ 2 w 3086"/>
                      <a:gd name="T55" fmla="*/ 2 h 3086"/>
                      <a:gd name="T56" fmla="*/ 2 w 3086"/>
                      <a:gd name="T57" fmla="*/ 2 h 3086"/>
                      <a:gd name="T58" fmla="*/ 2 w 3086"/>
                      <a:gd name="T59" fmla="*/ 2 h 3086"/>
                      <a:gd name="T60" fmla="*/ 2 w 3086"/>
                      <a:gd name="T61" fmla="*/ 2 h 3086"/>
                      <a:gd name="T62" fmla="*/ 2 w 3086"/>
                      <a:gd name="T63" fmla="*/ 2 h 3086"/>
                      <a:gd name="T64" fmla="*/ 2 w 3086"/>
                      <a:gd name="T65" fmla="*/ 2 h 3086"/>
                      <a:gd name="T66" fmla="*/ 2 w 3086"/>
                      <a:gd name="T67" fmla="*/ 2 h 3086"/>
                      <a:gd name="T68" fmla="*/ 2 w 3086"/>
                      <a:gd name="T69" fmla="*/ 2 h 3086"/>
                      <a:gd name="T70" fmla="*/ 2 w 3086"/>
                      <a:gd name="T71" fmla="*/ 2 h 3086"/>
                      <a:gd name="T72" fmla="*/ 2 w 3086"/>
                      <a:gd name="T73" fmla="*/ 2 h 3086"/>
                      <a:gd name="T74" fmla="*/ 2 w 3086"/>
                      <a:gd name="T75" fmla="*/ 2 h 3086"/>
                      <a:gd name="T76" fmla="*/ 2 w 3086"/>
                      <a:gd name="T77" fmla="*/ 2 h 3086"/>
                      <a:gd name="T78" fmla="*/ 2 w 3086"/>
                      <a:gd name="T79" fmla="*/ 2 h 3086"/>
                      <a:gd name="T80" fmla="*/ 2 w 3086"/>
                      <a:gd name="T81" fmla="*/ 2 h 3086"/>
                      <a:gd name="T82" fmla="*/ 2 w 3086"/>
                      <a:gd name="T83" fmla="*/ 2 h 3086"/>
                      <a:gd name="T84" fmla="*/ 2 w 3086"/>
                      <a:gd name="T85" fmla="*/ 2 h 3086"/>
                      <a:gd name="T86" fmla="*/ 2 w 3086"/>
                      <a:gd name="T87" fmla="*/ 2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2"/>
                        </a:lnTo>
                        <a:lnTo>
                          <a:pt x="3078" y="1700"/>
                        </a:lnTo>
                        <a:lnTo>
                          <a:pt x="3068" y="1778"/>
                        </a:lnTo>
                        <a:lnTo>
                          <a:pt x="3054" y="1854"/>
                        </a:lnTo>
                        <a:lnTo>
                          <a:pt x="3036" y="1928"/>
                        </a:lnTo>
                        <a:lnTo>
                          <a:pt x="3016" y="2002"/>
                        </a:lnTo>
                        <a:lnTo>
                          <a:pt x="2992" y="2074"/>
                        </a:lnTo>
                        <a:lnTo>
                          <a:pt x="2964" y="2144"/>
                        </a:lnTo>
                        <a:lnTo>
                          <a:pt x="2932" y="2212"/>
                        </a:lnTo>
                        <a:lnTo>
                          <a:pt x="2898" y="2278"/>
                        </a:lnTo>
                        <a:lnTo>
                          <a:pt x="2862" y="2344"/>
                        </a:lnTo>
                        <a:lnTo>
                          <a:pt x="2822" y="2406"/>
                        </a:lnTo>
                        <a:lnTo>
                          <a:pt x="2778" y="2466"/>
                        </a:lnTo>
                        <a:lnTo>
                          <a:pt x="2732" y="2524"/>
                        </a:lnTo>
                        <a:lnTo>
                          <a:pt x="2684" y="2580"/>
                        </a:lnTo>
                        <a:lnTo>
                          <a:pt x="2634" y="2634"/>
                        </a:lnTo>
                        <a:lnTo>
                          <a:pt x="2580" y="2686"/>
                        </a:lnTo>
                        <a:lnTo>
                          <a:pt x="2524" y="2734"/>
                        </a:lnTo>
                        <a:lnTo>
                          <a:pt x="2466" y="2780"/>
                        </a:lnTo>
                        <a:lnTo>
                          <a:pt x="2404" y="2822"/>
                        </a:lnTo>
                        <a:lnTo>
                          <a:pt x="2342" y="2862"/>
                        </a:lnTo>
                        <a:lnTo>
                          <a:pt x="2278" y="2900"/>
                        </a:lnTo>
                        <a:lnTo>
                          <a:pt x="2212" y="2934"/>
                        </a:lnTo>
                        <a:lnTo>
                          <a:pt x="2142" y="2964"/>
                        </a:lnTo>
                        <a:lnTo>
                          <a:pt x="2072" y="2992"/>
                        </a:lnTo>
                        <a:lnTo>
                          <a:pt x="2000" y="3016"/>
                        </a:lnTo>
                        <a:lnTo>
                          <a:pt x="1928" y="3038"/>
                        </a:lnTo>
                        <a:lnTo>
                          <a:pt x="1854" y="3054"/>
                        </a:lnTo>
                        <a:lnTo>
                          <a:pt x="1778" y="3068"/>
                        </a:lnTo>
                        <a:lnTo>
                          <a:pt x="1700" y="3078"/>
                        </a:lnTo>
                        <a:lnTo>
                          <a:pt x="1622" y="3084"/>
                        </a:lnTo>
                        <a:lnTo>
                          <a:pt x="1542" y="3086"/>
                        </a:lnTo>
                        <a:lnTo>
                          <a:pt x="1462" y="3084"/>
                        </a:lnTo>
                        <a:lnTo>
                          <a:pt x="1384" y="3078"/>
                        </a:lnTo>
                        <a:lnTo>
                          <a:pt x="1308" y="3068"/>
                        </a:lnTo>
                        <a:lnTo>
                          <a:pt x="1232" y="3054"/>
                        </a:lnTo>
                        <a:lnTo>
                          <a:pt x="1156" y="3038"/>
                        </a:lnTo>
                        <a:lnTo>
                          <a:pt x="1084" y="3016"/>
                        </a:lnTo>
                        <a:lnTo>
                          <a:pt x="1012" y="2992"/>
                        </a:lnTo>
                        <a:lnTo>
                          <a:pt x="942" y="2964"/>
                        </a:lnTo>
                        <a:lnTo>
                          <a:pt x="874" y="2934"/>
                        </a:lnTo>
                        <a:lnTo>
                          <a:pt x="806" y="2900"/>
                        </a:lnTo>
                        <a:lnTo>
                          <a:pt x="742" y="2862"/>
                        </a:lnTo>
                        <a:lnTo>
                          <a:pt x="680" y="2822"/>
                        </a:lnTo>
                        <a:lnTo>
                          <a:pt x="620" y="2780"/>
                        </a:lnTo>
                        <a:lnTo>
                          <a:pt x="560" y="2734"/>
                        </a:lnTo>
                        <a:lnTo>
                          <a:pt x="504" y="2686"/>
                        </a:lnTo>
                        <a:lnTo>
                          <a:pt x="452" y="2634"/>
                        </a:lnTo>
                        <a:lnTo>
                          <a:pt x="400" y="2580"/>
                        </a:lnTo>
                        <a:lnTo>
                          <a:pt x="352" y="2524"/>
                        </a:lnTo>
                        <a:lnTo>
                          <a:pt x="306" y="2466"/>
                        </a:lnTo>
                        <a:lnTo>
                          <a:pt x="262" y="2406"/>
                        </a:lnTo>
                        <a:lnTo>
                          <a:pt x="222" y="2344"/>
                        </a:lnTo>
                        <a:lnTo>
                          <a:pt x="186" y="2278"/>
                        </a:lnTo>
                        <a:lnTo>
                          <a:pt x="152" y="2212"/>
                        </a:lnTo>
                        <a:lnTo>
                          <a:pt x="120" y="2144"/>
                        </a:lnTo>
                        <a:lnTo>
                          <a:pt x="92" y="2074"/>
                        </a:lnTo>
                        <a:lnTo>
                          <a:pt x="68" y="2002"/>
                        </a:lnTo>
                        <a:lnTo>
                          <a:pt x="48" y="1928"/>
                        </a:lnTo>
                        <a:lnTo>
                          <a:pt x="30" y="1854"/>
                        </a:lnTo>
                        <a:lnTo>
                          <a:pt x="18" y="1778"/>
                        </a:lnTo>
                        <a:lnTo>
                          <a:pt x="8" y="1700"/>
                        </a:lnTo>
                        <a:lnTo>
                          <a:pt x="2" y="1622"/>
                        </a:lnTo>
                        <a:lnTo>
                          <a:pt x="0" y="1544"/>
                        </a:lnTo>
                        <a:lnTo>
                          <a:pt x="2" y="1464"/>
                        </a:lnTo>
                        <a:lnTo>
                          <a:pt x="8" y="1386"/>
                        </a:lnTo>
                        <a:lnTo>
                          <a:pt x="18" y="1308"/>
                        </a:lnTo>
                        <a:lnTo>
                          <a:pt x="30" y="1232"/>
                        </a:lnTo>
                        <a:lnTo>
                          <a:pt x="48" y="1158"/>
                        </a:lnTo>
                        <a:lnTo>
                          <a:pt x="68" y="1084"/>
                        </a:lnTo>
                        <a:lnTo>
                          <a:pt x="92" y="1012"/>
                        </a:lnTo>
                        <a:lnTo>
                          <a:pt x="120" y="942"/>
                        </a:lnTo>
                        <a:lnTo>
                          <a:pt x="152" y="874"/>
                        </a:lnTo>
                        <a:lnTo>
                          <a:pt x="186" y="808"/>
                        </a:lnTo>
                        <a:lnTo>
                          <a:pt x="222" y="744"/>
                        </a:lnTo>
                        <a:lnTo>
                          <a:pt x="262" y="680"/>
                        </a:lnTo>
                        <a:lnTo>
                          <a:pt x="306" y="620"/>
                        </a:lnTo>
                        <a:lnTo>
                          <a:pt x="352" y="562"/>
                        </a:lnTo>
                        <a:lnTo>
                          <a:pt x="400" y="506"/>
                        </a:lnTo>
                        <a:lnTo>
                          <a:pt x="452" y="452"/>
                        </a:lnTo>
                        <a:lnTo>
                          <a:pt x="504" y="402"/>
                        </a:lnTo>
                        <a:lnTo>
                          <a:pt x="560" y="352"/>
                        </a:lnTo>
                        <a:lnTo>
                          <a:pt x="620" y="306"/>
                        </a:lnTo>
                        <a:lnTo>
                          <a:pt x="680" y="264"/>
                        </a:lnTo>
                        <a:lnTo>
                          <a:pt x="742" y="224"/>
                        </a:lnTo>
                        <a:lnTo>
                          <a:pt x="806" y="186"/>
                        </a:lnTo>
                        <a:lnTo>
                          <a:pt x="874" y="152"/>
                        </a:lnTo>
                        <a:lnTo>
                          <a:pt x="942" y="122"/>
                        </a:lnTo>
                        <a:lnTo>
                          <a:pt x="1012" y="94"/>
                        </a:lnTo>
                        <a:lnTo>
                          <a:pt x="1084" y="70"/>
                        </a:lnTo>
                        <a:lnTo>
                          <a:pt x="1156" y="48"/>
                        </a:lnTo>
                        <a:lnTo>
                          <a:pt x="1232" y="32"/>
                        </a:lnTo>
                        <a:lnTo>
                          <a:pt x="1308" y="18"/>
                        </a:lnTo>
                        <a:lnTo>
                          <a:pt x="1384" y="8"/>
                        </a:lnTo>
                        <a:lnTo>
                          <a:pt x="1462" y="2"/>
                        </a:lnTo>
                        <a:lnTo>
                          <a:pt x="1542" y="0"/>
                        </a:lnTo>
                        <a:lnTo>
                          <a:pt x="1622" y="2"/>
                        </a:lnTo>
                        <a:lnTo>
                          <a:pt x="1700" y="8"/>
                        </a:lnTo>
                        <a:lnTo>
                          <a:pt x="1778" y="18"/>
                        </a:lnTo>
                        <a:lnTo>
                          <a:pt x="1854" y="32"/>
                        </a:lnTo>
                        <a:lnTo>
                          <a:pt x="1928" y="48"/>
                        </a:lnTo>
                        <a:lnTo>
                          <a:pt x="2000" y="70"/>
                        </a:lnTo>
                        <a:lnTo>
                          <a:pt x="2072" y="94"/>
                        </a:lnTo>
                        <a:lnTo>
                          <a:pt x="2142" y="122"/>
                        </a:lnTo>
                        <a:lnTo>
                          <a:pt x="2212" y="152"/>
                        </a:lnTo>
                        <a:lnTo>
                          <a:pt x="2278" y="186"/>
                        </a:lnTo>
                        <a:lnTo>
                          <a:pt x="2342" y="224"/>
                        </a:lnTo>
                        <a:lnTo>
                          <a:pt x="2404" y="264"/>
                        </a:lnTo>
                        <a:lnTo>
                          <a:pt x="2466" y="306"/>
                        </a:lnTo>
                        <a:lnTo>
                          <a:pt x="2524" y="352"/>
                        </a:lnTo>
                        <a:lnTo>
                          <a:pt x="2580" y="402"/>
                        </a:lnTo>
                        <a:lnTo>
                          <a:pt x="2634" y="452"/>
                        </a:lnTo>
                        <a:lnTo>
                          <a:pt x="2684" y="506"/>
                        </a:lnTo>
                        <a:lnTo>
                          <a:pt x="2732" y="562"/>
                        </a:lnTo>
                        <a:lnTo>
                          <a:pt x="2778" y="620"/>
                        </a:lnTo>
                        <a:lnTo>
                          <a:pt x="2822" y="680"/>
                        </a:lnTo>
                        <a:lnTo>
                          <a:pt x="2862" y="744"/>
                        </a:lnTo>
                        <a:lnTo>
                          <a:pt x="2898" y="808"/>
                        </a:lnTo>
                        <a:lnTo>
                          <a:pt x="2932" y="874"/>
                        </a:lnTo>
                        <a:lnTo>
                          <a:pt x="2964" y="942"/>
                        </a:lnTo>
                        <a:lnTo>
                          <a:pt x="2992" y="1012"/>
                        </a:lnTo>
                        <a:lnTo>
                          <a:pt x="3016" y="1084"/>
                        </a:lnTo>
                        <a:lnTo>
                          <a:pt x="3036" y="1158"/>
                        </a:lnTo>
                        <a:lnTo>
                          <a:pt x="3054" y="1232"/>
                        </a:lnTo>
                        <a:lnTo>
                          <a:pt x="3068" y="1308"/>
                        </a:lnTo>
                        <a:lnTo>
                          <a:pt x="3078" y="1386"/>
                        </a:lnTo>
                        <a:lnTo>
                          <a:pt x="3084" y="1464"/>
                        </a:lnTo>
                        <a:lnTo>
                          <a:pt x="3086" y="1544"/>
                        </a:lnTo>
                        <a:close/>
                      </a:path>
                    </a:pathLst>
                  </a:custGeom>
                  <a:grpFill/>
                  <a:ln w="19050">
                    <a:solidFill>
                      <a:schemeClr val="accent5">
                        <a:lumMod val="20000"/>
                        <a:lumOff val="80000"/>
                        <a:alpha val="63000"/>
                      </a:schemeClr>
                    </a:solidFill>
                  </a:ln>
                  <a:effectLst>
                    <a:outerShdw blurRad="215900" sx="102000" sy="102000" algn="ctr" rotWithShape="0">
                      <a:schemeClr val="bg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ea typeface="黑体" pitchFamily="2" charset="-122"/>
                    </a:endParaRPr>
                  </a:p>
                </p:txBody>
              </p:sp>
              <p:sp>
                <p:nvSpPr>
                  <p:cNvPr id="146" name="Freeform 15"/>
                  <p:cNvSpPr>
                    <a:spLocks/>
                  </p:cNvSpPr>
                  <p:nvPr/>
                </p:nvSpPr>
                <p:spPr bwMode="auto">
                  <a:xfrm>
                    <a:off x="-426" y="1803"/>
                    <a:ext cx="1581" cy="1582"/>
                  </a:xfrm>
                  <a:custGeom>
                    <a:avLst/>
                    <a:gdLst>
                      <a:gd name="T0" fmla="*/ 2 w 3086"/>
                      <a:gd name="T1" fmla="*/ 2 h 3086"/>
                      <a:gd name="T2" fmla="*/ 2 w 3086"/>
                      <a:gd name="T3" fmla="*/ 2 h 3086"/>
                      <a:gd name="T4" fmla="*/ 2 w 3086"/>
                      <a:gd name="T5" fmla="*/ 2 h 3086"/>
                      <a:gd name="T6" fmla="*/ 2 w 3086"/>
                      <a:gd name="T7" fmla="*/ 2 h 3086"/>
                      <a:gd name="T8" fmla="*/ 2 w 3086"/>
                      <a:gd name="T9" fmla="*/ 2 h 3086"/>
                      <a:gd name="T10" fmla="*/ 2 w 3086"/>
                      <a:gd name="T11" fmla="*/ 2 h 3086"/>
                      <a:gd name="T12" fmla="*/ 2 w 3086"/>
                      <a:gd name="T13" fmla="*/ 2 h 3086"/>
                      <a:gd name="T14" fmla="*/ 2 w 3086"/>
                      <a:gd name="T15" fmla="*/ 2 h 3086"/>
                      <a:gd name="T16" fmla="*/ 2 w 3086"/>
                      <a:gd name="T17" fmla="*/ 2 h 3086"/>
                      <a:gd name="T18" fmla="*/ 2 w 3086"/>
                      <a:gd name="T19" fmla="*/ 2 h 3086"/>
                      <a:gd name="T20" fmla="*/ 2 w 3086"/>
                      <a:gd name="T21" fmla="*/ 2 h 3086"/>
                      <a:gd name="T22" fmla="*/ 2 w 3086"/>
                      <a:gd name="T23" fmla="*/ 2 h 3086"/>
                      <a:gd name="T24" fmla="*/ 2 w 3086"/>
                      <a:gd name="T25" fmla="*/ 2 h 3086"/>
                      <a:gd name="T26" fmla="*/ 2 w 3086"/>
                      <a:gd name="T27" fmla="*/ 2 h 3086"/>
                      <a:gd name="T28" fmla="*/ 2 w 3086"/>
                      <a:gd name="T29" fmla="*/ 2 h 3086"/>
                      <a:gd name="T30" fmla="*/ 2 w 3086"/>
                      <a:gd name="T31" fmla="*/ 2 h 3086"/>
                      <a:gd name="T32" fmla="*/ 2 w 3086"/>
                      <a:gd name="T33" fmla="*/ 2 h 3086"/>
                      <a:gd name="T34" fmla="*/ 2 w 3086"/>
                      <a:gd name="T35" fmla="*/ 2 h 3086"/>
                      <a:gd name="T36" fmla="*/ 2 w 3086"/>
                      <a:gd name="T37" fmla="*/ 2 h 3086"/>
                      <a:gd name="T38" fmla="*/ 2 w 3086"/>
                      <a:gd name="T39" fmla="*/ 2 h 3086"/>
                      <a:gd name="T40" fmla="*/ 2 w 3086"/>
                      <a:gd name="T41" fmla="*/ 2 h 3086"/>
                      <a:gd name="T42" fmla="*/ 2 w 3086"/>
                      <a:gd name="T43" fmla="*/ 2 h 3086"/>
                      <a:gd name="T44" fmla="*/ 2 w 3086"/>
                      <a:gd name="T45" fmla="*/ 2 h 3086"/>
                      <a:gd name="T46" fmla="*/ 2 w 3086"/>
                      <a:gd name="T47" fmla="*/ 2 h 3086"/>
                      <a:gd name="T48" fmla="*/ 2 w 3086"/>
                      <a:gd name="T49" fmla="*/ 2 h 3086"/>
                      <a:gd name="T50" fmla="*/ 2 w 3086"/>
                      <a:gd name="T51" fmla="*/ 2 h 3086"/>
                      <a:gd name="T52" fmla="*/ 2 w 3086"/>
                      <a:gd name="T53" fmla="*/ 2 h 3086"/>
                      <a:gd name="T54" fmla="*/ 2 w 3086"/>
                      <a:gd name="T55" fmla="*/ 2 h 3086"/>
                      <a:gd name="T56" fmla="*/ 2 w 3086"/>
                      <a:gd name="T57" fmla="*/ 2 h 3086"/>
                      <a:gd name="T58" fmla="*/ 2 w 3086"/>
                      <a:gd name="T59" fmla="*/ 2 h 3086"/>
                      <a:gd name="T60" fmla="*/ 2 w 3086"/>
                      <a:gd name="T61" fmla="*/ 2 h 3086"/>
                      <a:gd name="T62" fmla="*/ 2 w 3086"/>
                      <a:gd name="T63" fmla="*/ 2 h 3086"/>
                      <a:gd name="T64" fmla="*/ 2 w 3086"/>
                      <a:gd name="T65" fmla="*/ 2 h 3086"/>
                      <a:gd name="T66" fmla="*/ 2 w 3086"/>
                      <a:gd name="T67" fmla="*/ 2 h 3086"/>
                      <a:gd name="T68" fmla="*/ 2 w 3086"/>
                      <a:gd name="T69" fmla="*/ 2 h 3086"/>
                      <a:gd name="T70" fmla="*/ 2 w 3086"/>
                      <a:gd name="T71" fmla="*/ 2 h 3086"/>
                      <a:gd name="T72" fmla="*/ 2 w 3086"/>
                      <a:gd name="T73" fmla="*/ 2 h 3086"/>
                      <a:gd name="T74" fmla="*/ 2 w 3086"/>
                      <a:gd name="T75" fmla="*/ 2 h 3086"/>
                      <a:gd name="T76" fmla="*/ 2 w 3086"/>
                      <a:gd name="T77" fmla="*/ 2 h 3086"/>
                      <a:gd name="T78" fmla="*/ 2 w 3086"/>
                      <a:gd name="T79" fmla="*/ 2 h 3086"/>
                      <a:gd name="T80" fmla="*/ 2 w 3086"/>
                      <a:gd name="T81" fmla="*/ 2 h 3086"/>
                      <a:gd name="T82" fmla="*/ 2 w 3086"/>
                      <a:gd name="T83" fmla="*/ 2 h 3086"/>
                      <a:gd name="T84" fmla="*/ 2 w 3086"/>
                      <a:gd name="T85" fmla="*/ 2 h 3086"/>
                      <a:gd name="T86" fmla="*/ 2 w 3086"/>
                      <a:gd name="T87" fmla="*/ 2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pFill/>
                  <a:ln w="19050">
                    <a:solidFill>
                      <a:schemeClr val="accent5">
                        <a:lumMod val="20000"/>
                        <a:lumOff val="80000"/>
                        <a:alpha val="63000"/>
                      </a:schemeClr>
                    </a:solidFill>
                  </a:ln>
                  <a:effectLst>
                    <a:outerShdw blurRad="215900" sx="102000" sy="102000" algn="ctr" rotWithShape="0">
                      <a:schemeClr val="bg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ea typeface="黑体" pitchFamily="2" charset="-122"/>
                    </a:endParaRPr>
                  </a:p>
                </p:txBody>
              </p:sp>
            </p:grpSp>
          </p:grpSp>
          <p:grpSp>
            <p:nvGrpSpPr>
              <p:cNvPr id="117" name="Text on Ring"/>
              <p:cNvGrpSpPr/>
              <p:nvPr/>
            </p:nvGrpSpPr>
            <p:grpSpPr>
              <a:xfrm>
                <a:off x="2452480" y="1731940"/>
                <a:ext cx="3998389" cy="4035035"/>
                <a:chOff x="2452480" y="1731940"/>
                <a:chExt cx="3998389" cy="4035035"/>
              </a:xfrm>
            </p:grpSpPr>
            <p:sp>
              <p:nvSpPr>
                <p:cNvPr id="124" name="Nexus / MDS &amp; L4-7"/>
                <p:cNvSpPr txBox="1"/>
                <p:nvPr/>
              </p:nvSpPr>
              <p:spPr>
                <a:xfrm>
                  <a:off x="2799907" y="1731940"/>
                  <a:ext cx="3383764" cy="3682081"/>
                </a:xfrm>
                <a:prstGeom prst="rect">
                  <a:avLst/>
                </a:prstGeom>
                <a:noFill/>
              </p:spPr>
              <p:txBody>
                <a:bodyPr wrap="square" rtlCol="0">
                  <a:prstTxWarp prst="textArchDown">
                    <a:avLst/>
                  </a:prstTxWarp>
                  <a:spAutoFit/>
                </a:bodyPr>
                <a:lstStyle/>
                <a:p>
                  <a:pPr algn="ctr" defTabSz="914400">
                    <a:buNone/>
                  </a:pPr>
                  <a:r>
                    <a:rPr lang="en-US" altLang="zh-CN" sz="1200" b="1" i="0" smtClean="0">
                      <a:solidFill>
                        <a:srgbClr val="FFFF00"/>
                      </a:solidFill>
                      <a:latin typeface="Arial"/>
                      <a:ea typeface="黑体" pitchFamily="2" charset="-122"/>
                      <a:cs typeface="+mn-cs"/>
                    </a:rPr>
                    <a:t>CISCO NEXUS</a:t>
                  </a:r>
                  <a:r>
                    <a:rPr lang="zh-CN" altLang="en-US" sz="1200" b="1" i="0" smtClean="0">
                      <a:solidFill>
                        <a:srgbClr val="FFFF00"/>
                      </a:solidFill>
                      <a:latin typeface="Arial"/>
                      <a:ea typeface="黑体" pitchFamily="2" charset="-122"/>
                      <a:cs typeface="+mn-cs"/>
                    </a:rPr>
                    <a:t>、</a:t>
                  </a:r>
                  <a:r>
                    <a:rPr lang="en-US" altLang="zh-CN" sz="1200" b="1" i="0" smtClean="0">
                      <a:solidFill>
                        <a:srgbClr val="FFFF00"/>
                      </a:solidFill>
                      <a:latin typeface="Arial"/>
                      <a:ea typeface="黑体" pitchFamily="2" charset="-122"/>
                      <a:cs typeface="+mn-cs"/>
                    </a:rPr>
                    <a:t>CISCO MDS </a:t>
                  </a:r>
                  <a:r>
                    <a:rPr lang="zh-CN" altLang="en-US" sz="1200" b="1" i="0" smtClean="0">
                      <a:solidFill>
                        <a:srgbClr val="FFFF00"/>
                      </a:solidFill>
                      <a:latin typeface="Arial"/>
                      <a:ea typeface="黑体" pitchFamily="2" charset="-122"/>
                      <a:cs typeface="+mn-cs"/>
                    </a:rPr>
                    <a:t>和 </a:t>
                  </a:r>
                  <a:r>
                    <a:rPr lang="en-US" altLang="zh-CN" sz="1200" b="1" i="0" smtClean="0">
                      <a:solidFill>
                        <a:srgbClr val="FFFF00"/>
                      </a:solidFill>
                      <a:latin typeface="Arial"/>
                      <a:ea typeface="黑体" pitchFamily="2" charset="-122"/>
                      <a:cs typeface="+mn-cs"/>
                    </a:rPr>
                    <a:t>L4-7 </a:t>
                  </a:r>
                  <a:r>
                    <a:rPr lang="zh-CN" altLang="en-US" sz="1200" b="1" i="0" smtClean="0">
                      <a:solidFill>
                        <a:srgbClr val="FFFF00"/>
                      </a:solidFill>
                      <a:latin typeface="Arial"/>
                      <a:ea typeface="黑体" pitchFamily="2" charset="-122"/>
                      <a:cs typeface="+mn-cs"/>
                    </a:rPr>
                    <a:t>服务</a:t>
                  </a:r>
                  <a:endParaRPr lang="zh-CN" altLang="en-US" sz="1200" b="1">
                    <a:solidFill>
                      <a:srgbClr val="FFFF00"/>
                    </a:solidFill>
                    <a:ea typeface="黑体" pitchFamily="2" charset="-122"/>
                  </a:endParaRPr>
                </a:p>
              </p:txBody>
            </p:sp>
            <p:sp>
              <p:nvSpPr>
                <p:cNvPr id="125" name="DC Network Manager"/>
                <p:cNvSpPr txBox="1"/>
                <p:nvPr/>
              </p:nvSpPr>
              <p:spPr>
                <a:xfrm rot="2700000">
                  <a:off x="2544330" y="2102177"/>
                  <a:ext cx="3495400" cy="3679099"/>
                </a:xfrm>
                <a:prstGeom prst="rect">
                  <a:avLst/>
                </a:prstGeom>
                <a:noFill/>
              </p:spPr>
              <p:txBody>
                <a:bodyPr wrap="square" rtlCol="0">
                  <a:prstTxWarp prst="textArchUp">
                    <a:avLst>
                      <a:gd name="adj" fmla="val 5981180"/>
                    </a:avLst>
                  </a:prstTxWarp>
                  <a:spAutoFit/>
                </a:bodyPr>
                <a:lstStyle/>
                <a:p>
                  <a:pPr algn="ctr" defTabSz="914400">
                    <a:buNone/>
                  </a:pPr>
                  <a:r>
                    <a:rPr lang="en-US" altLang="zh-CN" sz="1200" b="1" i="0" smtClean="0">
                      <a:solidFill>
                        <a:srgbClr val="FFFF00"/>
                      </a:solidFill>
                      <a:latin typeface="Arial"/>
                      <a:ea typeface="黑体" pitchFamily="2" charset="-122"/>
                      <a:cs typeface="+mn-cs"/>
                    </a:rPr>
                    <a:t>CISCO DCNM</a:t>
                  </a:r>
                  <a:endParaRPr lang="zh-CN" altLang="en-US" sz="1200" b="1">
                    <a:solidFill>
                      <a:srgbClr val="FFFF00"/>
                    </a:solidFill>
                    <a:ea typeface="黑体" pitchFamily="2" charset="-122"/>
                  </a:endParaRPr>
                </a:p>
              </p:txBody>
            </p:sp>
            <p:sp>
              <p:nvSpPr>
                <p:cNvPr id="126" name="NX-OS"/>
                <p:cNvSpPr txBox="1"/>
                <p:nvPr/>
              </p:nvSpPr>
              <p:spPr>
                <a:xfrm rot="18900000">
                  <a:off x="3010102" y="2105246"/>
                  <a:ext cx="3440767" cy="3661729"/>
                </a:xfrm>
                <a:prstGeom prst="rect">
                  <a:avLst/>
                </a:prstGeom>
                <a:noFill/>
              </p:spPr>
              <p:txBody>
                <a:bodyPr wrap="square" rtlCol="0">
                  <a:prstTxWarp prst="textArchUp">
                    <a:avLst>
                      <a:gd name="adj" fmla="val 5981180"/>
                    </a:avLst>
                  </a:prstTxWarp>
                  <a:spAutoFit/>
                </a:bodyPr>
                <a:lstStyle/>
                <a:p>
                  <a:pPr algn="ctr" defTabSz="914400">
                    <a:buNone/>
                  </a:pPr>
                  <a:r>
                    <a:rPr lang="en-US" altLang="zh-CN" sz="1200" b="1" i="0" smtClean="0">
                      <a:solidFill>
                        <a:srgbClr val="FFFF00"/>
                      </a:solidFill>
                      <a:latin typeface="Arial"/>
                      <a:ea typeface="黑体" pitchFamily="2" charset="-122"/>
                      <a:cs typeface="+mn-cs"/>
                    </a:rPr>
                    <a:t>CISCO NX-OS</a:t>
                  </a:r>
                  <a:endParaRPr lang="zh-CN" altLang="en-US" sz="1200" b="1">
                    <a:solidFill>
                      <a:srgbClr val="FFFF00"/>
                    </a:solidFill>
                    <a:ea typeface="黑体" pitchFamily="2" charset="-122"/>
                  </a:endParaRPr>
                </a:p>
              </p:txBody>
            </p:sp>
          </p:grpSp>
        </p:grpSp>
      </p:grpSp>
    </p:spTree>
    <p:extLst>
      <p:ext uri="{BB962C8B-B14F-4D97-AF65-F5344CB8AC3E}">
        <p14:creationId xmlns="" xmlns:p14="http://schemas.microsoft.com/office/powerpoint/2010/main" val="2429439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5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 Same Side Corner Rectangle 45"/>
          <p:cNvSpPr/>
          <p:nvPr/>
        </p:nvSpPr>
        <p:spPr bwMode="auto">
          <a:xfrm rot="5400000" flipV="1">
            <a:off x="6033624" y="1633683"/>
            <a:ext cx="1196145" cy="3882973"/>
          </a:xfrm>
          <a:prstGeom prst="round2SameRect">
            <a:avLst>
              <a:gd name="adj1" fmla="val 8385"/>
              <a:gd name="adj2" fmla="val 0"/>
            </a:avLst>
          </a:prstGeom>
          <a:gradFill>
            <a:gsLst>
              <a:gs pos="49000">
                <a:srgbClr val="000000">
                  <a:lumMod val="0"/>
                  <a:lumOff val="100000"/>
                </a:srgbClr>
              </a:gs>
              <a:gs pos="99000">
                <a:srgbClr val="546568">
                  <a:alpha val="18000"/>
                </a:srgbClr>
              </a:gs>
            </a:gsLst>
            <a:lin ang="16200000" scaled="0"/>
          </a:gradFill>
          <a:ln w="12700">
            <a:gradFill>
              <a:gsLst>
                <a:gs pos="0">
                  <a:srgbClr val="546568"/>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b="1">
              <a:solidFill>
                <a:schemeClr val="bg1"/>
              </a:solidFill>
              <a:latin typeface="+mj-lt"/>
              <a:ea typeface="黑体" pitchFamily="2" charset="-122"/>
            </a:endParaRPr>
          </a:p>
        </p:txBody>
      </p:sp>
      <p:sp>
        <p:nvSpPr>
          <p:cNvPr id="47" name="Round Same Side Corner Rectangle 46"/>
          <p:cNvSpPr/>
          <p:nvPr/>
        </p:nvSpPr>
        <p:spPr bwMode="auto">
          <a:xfrm rot="5400000" flipV="1">
            <a:off x="6033624" y="264584"/>
            <a:ext cx="1196145" cy="3882973"/>
          </a:xfrm>
          <a:prstGeom prst="round2SameRect">
            <a:avLst>
              <a:gd name="adj1" fmla="val 8385"/>
              <a:gd name="adj2" fmla="val 0"/>
            </a:avLst>
          </a:prstGeom>
          <a:gradFill>
            <a:gsLst>
              <a:gs pos="49000">
                <a:srgbClr val="000000">
                  <a:lumMod val="0"/>
                  <a:lumOff val="100000"/>
                </a:srgbClr>
              </a:gs>
              <a:gs pos="99000">
                <a:srgbClr val="546568">
                  <a:alpha val="18000"/>
                </a:srgbClr>
              </a:gs>
            </a:gsLst>
            <a:lin ang="16200000" scaled="0"/>
          </a:gradFill>
          <a:ln w="12700">
            <a:gradFill>
              <a:gsLst>
                <a:gs pos="0">
                  <a:srgbClr val="546568"/>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b="1">
              <a:solidFill>
                <a:schemeClr val="bg1"/>
              </a:solidFill>
              <a:latin typeface="+mj-lt"/>
              <a:ea typeface="黑体" pitchFamily="2" charset="-122"/>
            </a:endParaRPr>
          </a:p>
        </p:txBody>
      </p:sp>
      <p:sp>
        <p:nvSpPr>
          <p:cNvPr id="45" name="Round Same Side Corner Rectangle 44"/>
          <p:cNvSpPr/>
          <p:nvPr/>
        </p:nvSpPr>
        <p:spPr bwMode="auto">
          <a:xfrm rot="16200000" flipH="1" flipV="1">
            <a:off x="1891874" y="1633683"/>
            <a:ext cx="1196145" cy="3882973"/>
          </a:xfrm>
          <a:prstGeom prst="round2SameRect">
            <a:avLst>
              <a:gd name="adj1" fmla="val 8385"/>
              <a:gd name="adj2" fmla="val 0"/>
            </a:avLst>
          </a:prstGeom>
          <a:gradFill>
            <a:gsLst>
              <a:gs pos="49000">
                <a:srgbClr val="000000">
                  <a:lumMod val="0"/>
                  <a:lumOff val="100000"/>
                </a:srgbClr>
              </a:gs>
              <a:gs pos="99000">
                <a:srgbClr val="546568">
                  <a:alpha val="18000"/>
                </a:srgbClr>
              </a:gs>
            </a:gsLst>
            <a:lin ang="16200000" scaled="0"/>
          </a:gradFill>
          <a:ln w="12700">
            <a:gradFill>
              <a:gsLst>
                <a:gs pos="0">
                  <a:srgbClr val="546568"/>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b="1">
              <a:solidFill>
                <a:schemeClr val="bg1"/>
              </a:solidFill>
              <a:latin typeface="+mj-lt"/>
              <a:ea typeface="黑体" pitchFamily="2" charset="-122"/>
            </a:endParaRPr>
          </a:p>
        </p:txBody>
      </p:sp>
      <p:sp>
        <p:nvSpPr>
          <p:cNvPr id="16" name="Title 15"/>
          <p:cNvSpPr>
            <a:spLocks noGrp="1"/>
          </p:cNvSpPr>
          <p:nvPr>
            <p:ph type="title"/>
          </p:nvPr>
        </p:nvSpPr>
        <p:spPr/>
        <p:txBody>
          <a:bodyPr/>
          <a:lstStyle/>
          <a:p>
            <a:pPr algn="l" defTabSz="914400">
              <a:spcBef>
                <a:spcPct val="0"/>
              </a:spcBef>
              <a:buNone/>
            </a:pPr>
            <a:r>
              <a:rPr altLang="zh-CN"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t>Cisco Unified Fabric </a:t>
            </a:r>
            <a:br>
              <a:rPr altLang="zh-CN"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lang="zh-CN" altLang="en-US" sz="2400" b="0" i="0" spc="0" dirty="0" smtClean="0">
                <a:solidFill>
                  <a:srgbClr val="7F7F7F"/>
                </a:solidFill>
                <a:latin typeface="Arial"/>
                <a:ea typeface="黑体" pitchFamily="2" charset="-122"/>
                <a:cs typeface="+mj-cs"/>
              </a:rPr>
              <a:t>持续的市场领导地位 </a:t>
            </a:r>
            <a:endParaRPr lang="zh-CN" altLang="en-US" sz="2400" b="0" i="0" spc="0" dirty="0">
              <a:solidFill>
                <a:srgbClr val="7F7F7F"/>
              </a:solidFill>
              <a:latin typeface="Arial"/>
              <a:ea typeface="黑体" pitchFamily="2" charset="-122"/>
              <a:cs typeface="+mj-cs"/>
            </a:endParaRPr>
          </a:p>
        </p:txBody>
      </p:sp>
      <p:sp>
        <p:nvSpPr>
          <p:cNvPr id="37" name="Rectangle 36"/>
          <p:cNvSpPr/>
          <p:nvPr/>
        </p:nvSpPr>
        <p:spPr>
          <a:xfrm flipH="1">
            <a:off x="4840344" y="1765181"/>
            <a:ext cx="1771876" cy="881780"/>
          </a:xfrm>
          <a:prstGeom prst="rect">
            <a:avLst/>
          </a:prstGeom>
        </p:spPr>
        <p:txBody>
          <a:bodyPr wrap="square" anchor="ctr">
            <a:spAutoFit/>
          </a:bodyPr>
          <a:lstStyle/>
          <a:p>
            <a:pPr marL="0" lvl="1" algn="l" defTabSz="914400">
              <a:lnSpc>
                <a:spcPct val="95000"/>
              </a:lnSpc>
              <a:spcBef>
                <a:spcPts val="1200"/>
              </a:spcBef>
              <a:buNone/>
            </a:pPr>
            <a:r>
              <a:rPr lang="zh-CN" altLang="en-US" sz="1800" b="1" i="0" dirty="0" smtClean="0">
                <a:solidFill>
                  <a:schemeClr val="tx1"/>
                </a:solidFill>
                <a:latin typeface="Arial"/>
                <a:ea typeface="黑体" pitchFamily="2" charset="-122"/>
                <a:cs typeface="+mn-cs"/>
              </a:rPr>
              <a:t>思科 </a:t>
            </a:r>
            <a:r>
              <a:rPr lang="en-US" altLang="zh-CN" sz="1800" b="1" i="0" dirty="0" err="1" smtClean="0">
                <a:solidFill>
                  <a:schemeClr val="tx1"/>
                </a:solidFill>
                <a:latin typeface="Arial"/>
                <a:ea typeface="黑体" pitchFamily="2" charset="-122"/>
                <a:cs typeface="+mn-cs"/>
              </a:rPr>
              <a:t>FabricPath</a:t>
            </a:r>
            <a:r>
              <a:rPr lang="en-US" altLang="zh-CN" sz="1800" b="1" i="0" dirty="0" smtClean="0">
                <a:solidFill>
                  <a:schemeClr val="tx1"/>
                </a:solidFill>
                <a:latin typeface="Arial"/>
                <a:ea typeface="黑体" pitchFamily="2" charset="-122"/>
                <a:cs typeface="+mn-cs"/>
              </a:rPr>
              <a:t> </a:t>
            </a:r>
            <a:br>
              <a:rPr lang="en-US" altLang="zh-CN" sz="1800" b="1" i="0" dirty="0" smtClean="0">
                <a:solidFill>
                  <a:schemeClr val="tx1"/>
                </a:solidFill>
                <a:latin typeface="Arial"/>
                <a:ea typeface="黑体" pitchFamily="2" charset="-122"/>
                <a:cs typeface="+mn-cs"/>
              </a:rPr>
            </a:br>
            <a:r>
              <a:rPr lang="zh-CN" altLang="en-US" sz="1800" b="1" i="0" dirty="0" smtClean="0">
                <a:solidFill>
                  <a:schemeClr val="tx1"/>
                </a:solidFill>
                <a:latin typeface="Arial"/>
                <a:ea typeface="黑体" pitchFamily="2" charset="-122"/>
                <a:cs typeface="+mn-cs"/>
              </a:rPr>
              <a:t>客户</a:t>
            </a:r>
            <a:endParaRPr lang="zh-CN" altLang="en-US" sz="1800" b="1" i="0" dirty="0">
              <a:solidFill>
                <a:schemeClr val="tx1"/>
              </a:solidFill>
              <a:latin typeface="Arial"/>
              <a:ea typeface="黑体" pitchFamily="2" charset="-122"/>
              <a:cs typeface="+mn-cs"/>
            </a:endParaRPr>
          </a:p>
        </p:txBody>
      </p:sp>
      <p:sp>
        <p:nvSpPr>
          <p:cNvPr id="39" name="Rectangle 38"/>
          <p:cNvSpPr/>
          <p:nvPr/>
        </p:nvSpPr>
        <p:spPr>
          <a:xfrm flipH="1">
            <a:off x="4840344" y="3440972"/>
            <a:ext cx="1771876" cy="355482"/>
          </a:xfrm>
          <a:prstGeom prst="rect">
            <a:avLst/>
          </a:prstGeom>
        </p:spPr>
        <p:txBody>
          <a:bodyPr wrap="square" anchor="ctr">
            <a:spAutoFit/>
          </a:bodyPr>
          <a:lstStyle/>
          <a:p>
            <a:pPr marL="0" lvl="1" algn="l" defTabSz="914400">
              <a:lnSpc>
                <a:spcPct val="95000"/>
              </a:lnSpc>
              <a:spcBef>
                <a:spcPts val="1200"/>
              </a:spcBef>
              <a:buNone/>
            </a:pPr>
            <a:r>
              <a:rPr lang="zh-CN" altLang="en-US" sz="1800" b="1" i="0" smtClean="0">
                <a:solidFill>
                  <a:schemeClr val="tx1"/>
                </a:solidFill>
                <a:latin typeface="Arial"/>
                <a:ea typeface="黑体" pitchFamily="2" charset="-122"/>
                <a:cs typeface="+mn-cs"/>
              </a:rPr>
              <a:t>思科 </a:t>
            </a:r>
            <a:r>
              <a:rPr lang="en-US" altLang="zh-CN" sz="1800" b="1" i="0" smtClean="0">
                <a:solidFill>
                  <a:schemeClr val="tx1"/>
                </a:solidFill>
                <a:latin typeface="Arial"/>
                <a:ea typeface="黑体" pitchFamily="2" charset="-122"/>
                <a:cs typeface="+mn-cs"/>
              </a:rPr>
              <a:t>FEX </a:t>
            </a:r>
            <a:r>
              <a:rPr lang="zh-CN" altLang="en-US" sz="1800" b="1" i="0" smtClean="0">
                <a:solidFill>
                  <a:schemeClr val="tx1"/>
                </a:solidFill>
                <a:latin typeface="Arial"/>
                <a:ea typeface="黑体" pitchFamily="2" charset="-122"/>
                <a:cs typeface="+mn-cs"/>
              </a:rPr>
              <a:t>客户</a:t>
            </a:r>
            <a:endParaRPr lang="zh-CN" altLang="en-US" b="1">
              <a:latin typeface="+mj-lt"/>
              <a:ea typeface="黑体" pitchFamily="2" charset="-122"/>
            </a:endParaRPr>
          </a:p>
        </p:txBody>
      </p:sp>
      <p:sp>
        <p:nvSpPr>
          <p:cNvPr id="40" name="Round Same Side Corner Rectangle 39"/>
          <p:cNvSpPr/>
          <p:nvPr/>
        </p:nvSpPr>
        <p:spPr bwMode="auto">
          <a:xfrm rot="16200000" flipH="1" flipV="1">
            <a:off x="1891874" y="261628"/>
            <a:ext cx="1196145" cy="3882973"/>
          </a:xfrm>
          <a:prstGeom prst="round2SameRect">
            <a:avLst>
              <a:gd name="adj1" fmla="val 8385"/>
              <a:gd name="adj2" fmla="val 0"/>
            </a:avLst>
          </a:prstGeom>
          <a:gradFill>
            <a:gsLst>
              <a:gs pos="49000">
                <a:srgbClr val="000000">
                  <a:lumMod val="0"/>
                  <a:lumOff val="100000"/>
                </a:srgbClr>
              </a:gs>
              <a:gs pos="99000">
                <a:srgbClr val="546568">
                  <a:alpha val="18000"/>
                </a:srgbClr>
              </a:gs>
            </a:gsLst>
            <a:lin ang="16200000" scaled="0"/>
          </a:gradFill>
          <a:ln w="12700">
            <a:gradFill>
              <a:gsLst>
                <a:gs pos="0">
                  <a:srgbClr val="546568"/>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b="1">
              <a:solidFill>
                <a:schemeClr val="bg1"/>
              </a:solidFill>
              <a:latin typeface="+mj-lt"/>
              <a:ea typeface="黑体" pitchFamily="2" charset="-122"/>
            </a:endParaRPr>
          </a:p>
        </p:txBody>
      </p:sp>
      <p:sp>
        <p:nvSpPr>
          <p:cNvPr id="41" name="Rectangle 40"/>
          <p:cNvSpPr/>
          <p:nvPr/>
        </p:nvSpPr>
        <p:spPr>
          <a:xfrm>
            <a:off x="2552853" y="1892645"/>
            <a:ext cx="1771876" cy="620939"/>
          </a:xfrm>
          <a:prstGeom prst="rect">
            <a:avLst/>
          </a:prstGeom>
        </p:spPr>
        <p:txBody>
          <a:bodyPr wrap="square" anchor="ctr">
            <a:spAutoFit/>
          </a:bodyPr>
          <a:lstStyle/>
          <a:p>
            <a:pPr marL="0" lvl="1" algn="r">
              <a:lnSpc>
                <a:spcPct val="95000"/>
              </a:lnSpc>
              <a:spcBef>
                <a:spcPts val="1200"/>
              </a:spcBef>
            </a:pPr>
            <a:r>
              <a:rPr lang="en-US" altLang="zh-CN" sz="1800" b="1" i="0" dirty="0" smtClean="0">
                <a:solidFill>
                  <a:schemeClr val="tx1"/>
                </a:solidFill>
                <a:latin typeface="Arial"/>
                <a:ea typeface="黑体" pitchFamily="2" charset="-122"/>
                <a:cs typeface="+mn-cs"/>
              </a:rPr>
              <a:t>Cisco</a:t>
            </a:r>
            <a:r>
              <a:rPr lang="en-US" b="1" baseline="30000" dirty="0" smtClean="0"/>
              <a:t>®</a:t>
            </a:r>
            <a:r>
              <a:rPr lang="en-US" altLang="zh-CN" sz="1800" b="1" i="0" dirty="0" smtClean="0">
                <a:solidFill>
                  <a:schemeClr val="tx1"/>
                </a:solidFill>
                <a:latin typeface="Arial"/>
                <a:ea typeface="黑体" pitchFamily="2" charset="-122"/>
                <a:cs typeface="+mn-cs"/>
              </a:rPr>
              <a:t> NX-OS </a:t>
            </a:r>
            <a:r>
              <a:rPr lang="zh-CN" altLang="en-US" sz="1800" b="1" i="0" dirty="0" smtClean="0">
                <a:solidFill>
                  <a:schemeClr val="tx1"/>
                </a:solidFill>
                <a:latin typeface="Arial"/>
                <a:ea typeface="黑体" pitchFamily="2" charset="-122"/>
                <a:cs typeface="+mn-cs"/>
              </a:rPr>
              <a:t>客户</a:t>
            </a:r>
            <a:endParaRPr lang="zh-CN" altLang="en-US" sz="1800" b="1" i="0" dirty="0">
              <a:solidFill>
                <a:schemeClr val="tx1"/>
              </a:solidFill>
              <a:latin typeface="Arial"/>
              <a:ea typeface="黑体" pitchFamily="2" charset="-122"/>
              <a:cs typeface="+mn-cs"/>
            </a:endParaRPr>
          </a:p>
        </p:txBody>
      </p:sp>
      <p:sp>
        <p:nvSpPr>
          <p:cNvPr id="43" name="Rectangle 42"/>
          <p:cNvSpPr/>
          <p:nvPr/>
        </p:nvSpPr>
        <p:spPr>
          <a:xfrm>
            <a:off x="2552853" y="3440972"/>
            <a:ext cx="1771876" cy="355482"/>
          </a:xfrm>
          <a:prstGeom prst="rect">
            <a:avLst/>
          </a:prstGeom>
        </p:spPr>
        <p:txBody>
          <a:bodyPr wrap="square" anchor="ctr">
            <a:spAutoFit/>
          </a:bodyPr>
          <a:lstStyle/>
          <a:p>
            <a:pPr marL="0" lvl="1" algn="r" defTabSz="914400">
              <a:lnSpc>
                <a:spcPct val="95000"/>
              </a:lnSpc>
              <a:spcBef>
                <a:spcPts val="1200"/>
              </a:spcBef>
              <a:buNone/>
            </a:pPr>
            <a:r>
              <a:rPr lang="zh-CN" altLang="en-US" sz="1800" b="1" i="0" dirty="0" smtClean="0">
                <a:solidFill>
                  <a:schemeClr val="tx1"/>
                </a:solidFill>
                <a:latin typeface="Arial"/>
                <a:ea typeface="黑体" pitchFamily="2" charset="-122"/>
                <a:cs typeface="+mn-cs"/>
              </a:rPr>
              <a:t>思科 </a:t>
            </a:r>
            <a:r>
              <a:rPr lang="en-US" altLang="zh-CN" sz="1800" b="1" i="0" dirty="0" smtClean="0">
                <a:solidFill>
                  <a:schemeClr val="tx1"/>
                </a:solidFill>
                <a:latin typeface="Arial"/>
                <a:ea typeface="黑体" pitchFamily="2" charset="-122"/>
                <a:cs typeface="+mn-cs"/>
              </a:rPr>
              <a:t>OTV </a:t>
            </a:r>
            <a:r>
              <a:rPr lang="zh-CN" altLang="en-US" sz="1800" b="1" i="0" dirty="0" smtClean="0">
                <a:solidFill>
                  <a:schemeClr val="tx1"/>
                </a:solidFill>
                <a:latin typeface="Arial"/>
                <a:ea typeface="黑体" pitchFamily="2" charset="-122"/>
                <a:cs typeface="+mn-cs"/>
              </a:rPr>
              <a:t>客户</a:t>
            </a:r>
            <a:endParaRPr lang="zh-CN" altLang="en-US" sz="1800" b="1" i="0" dirty="0">
              <a:solidFill>
                <a:schemeClr val="tx1"/>
              </a:solidFill>
              <a:latin typeface="Arial"/>
              <a:ea typeface="黑体" pitchFamily="2" charset="-122"/>
              <a:cs typeface="+mn-cs"/>
            </a:endParaRPr>
          </a:p>
        </p:txBody>
      </p:sp>
      <p:sp>
        <p:nvSpPr>
          <p:cNvPr id="44" name="Rectangle 43"/>
          <p:cNvSpPr/>
          <p:nvPr/>
        </p:nvSpPr>
        <p:spPr>
          <a:xfrm>
            <a:off x="737067" y="1186732"/>
            <a:ext cx="7669867" cy="369332"/>
          </a:xfrm>
          <a:prstGeom prst="rect">
            <a:avLst/>
          </a:prstGeom>
        </p:spPr>
        <p:txBody>
          <a:bodyPr wrap="square" anchor="ctr" anchorCtr="0">
            <a:spAutoFit/>
          </a:bodyPr>
          <a:lstStyle/>
          <a:p>
            <a:pPr algn="ctr" defTabSz="914400">
              <a:buNone/>
            </a:pPr>
            <a:r>
              <a:rPr lang="en-US" altLang="zh-CN" sz="1800" b="1" i="0" smtClean="0">
                <a:solidFill>
                  <a:srgbClr val="6DB344"/>
                </a:solidFill>
                <a:latin typeface="Arial"/>
                <a:ea typeface="黑体" pitchFamily="2" charset="-122"/>
                <a:cs typeface="+mn-cs"/>
              </a:rPr>
              <a:t>DC </a:t>
            </a:r>
            <a:r>
              <a:rPr lang="zh-CN" altLang="en-US" sz="1800" b="1" i="0" smtClean="0">
                <a:solidFill>
                  <a:srgbClr val="6DB344"/>
                </a:solidFill>
                <a:latin typeface="Arial"/>
                <a:ea typeface="黑体" pitchFamily="2" charset="-122"/>
                <a:cs typeface="+mn-cs"/>
              </a:rPr>
              <a:t>技术领先者</a:t>
            </a:r>
            <a:endParaRPr lang="zh-CN" altLang="en-US" sz="1800" b="1" i="0">
              <a:solidFill>
                <a:srgbClr val="6DB344"/>
              </a:solidFill>
              <a:latin typeface="Arial"/>
              <a:ea typeface="黑体" pitchFamily="2" charset="-122"/>
              <a:cs typeface="+mn-cs"/>
            </a:endParaRPr>
          </a:p>
        </p:txBody>
      </p:sp>
      <p:sp>
        <p:nvSpPr>
          <p:cNvPr id="54" name="Rectangle 53"/>
          <p:cNvSpPr/>
          <p:nvPr/>
        </p:nvSpPr>
        <p:spPr>
          <a:xfrm rot="5400000" flipH="1">
            <a:off x="6807036" y="1135369"/>
            <a:ext cx="1648516" cy="2141403"/>
          </a:xfrm>
          <a:prstGeom prst="rect">
            <a:avLst/>
          </a:prstGeom>
          <a:gradFill flip="none" rotWithShape="1">
            <a:gsLst>
              <a:gs pos="48000">
                <a:schemeClr val="tx2"/>
              </a:gs>
              <a:gs pos="63000">
                <a:schemeClr val="tx2"/>
              </a:gs>
              <a:gs pos="0">
                <a:schemeClr val="bg1">
                  <a:alpha val="0"/>
                </a:schemeClr>
              </a:gs>
              <a:gs pos="100000">
                <a:schemeClr val="bg1">
                  <a:alpha val="0"/>
                </a:schemeClr>
              </a:gs>
            </a:gsLst>
            <a:lin ang="108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solidFill>
                <a:srgbClr val="FFFFFF"/>
              </a:solidFill>
              <a:ea typeface="黑体" pitchFamily="2" charset="-122"/>
            </a:endParaRPr>
          </a:p>
        </p:txBody>
      </p:sp>
      <p:sp>
        <p:nvSpPr>
          <p:cNvPr id="56" name="Rectangle 55"/>
          <p:cNvSpPr/>
          <p:nvPr/>
        </p:nvSpPr>
        <p:spPr>
          <a:xfrm flipH="1">
            <a:off x="6670686" y="1708906"/>
            <a:ext cx="1921216" cy="1015663"/>
          </a:xfrm>
          <a:prstGeom prst="rect">
            <a:avLst/>
          </a:prstGeom>
        </p:spPr>
        <p:txBody>
          <a:bodyPr wrap="square" anchor="ctr">
            <a:spAutoFit/>
          </a:bodyPr>
          <a:lstStyle/>
          <a:p>
            <a:pPr algn="ctr" defTabSz="914400">
              <a:buNone/>
            </a:pPr>
            <a:r>
              <a:rPr lang="en-US" altLang="zh-CN" sz="3000" b="1" i="0" dirty="0" smtClean="0">
                <a:solidFill>
                  <a:srgbClr val="FFFFFF"/>
                </a:solidFill>
                <a:effectLst>
                  <a:outerShdw blurRad="228600" algn="ctr" rotWithShape="0">
                    <a:prstClr val="black">
                      <a:alpha val="60000"/>
                    </a:prstClr>
                  </a:outerShdw>
                </a:effectLst>
                <a:latin typeface="Arial"/>
                <a:ea typeface="黑体" pitchFamily="2" charset="-122"/>
                <a:cs typeface="+mn-cs"/>
              </a:rPr>
              <a:t>500 </a:t>
            </a:r>
            <a:r>
              <a:rPr lang="zh-CN" altLang="en-US" sz="3000" b="1" i="0" dirty="0" smtClean="0">
                <a:solidFill>
                  <a:srgbClr val="FFFFFF"/>
                </a:solidFill>
                <a:effectLst>
                  <a:outerShdw blurRad="228600" algn="ctr" rotWithShape="0">
                    <a:prstClr val="black">
                      <a:alpha val="60000"/>
                    </a:prstClr>
                  </a:outerShdw>
                </a:effectLst>
                <a:latin typeface="Arial"/>
                <a:ea typeface="黑体" pitchFamily="2" charset="-122"/>
                <a:cs typeface="+mn-cs"/>
              </a:rPr>
              <a:t>个</a:t>
            </a:r>
            <a:r>
              <a:rPr lang="en-US" altLang="zh-CN" sz="3000" b="1" i="0" dirty="0" smtClean="0">
                <a:solidFill>
                  <a:srgbClr val="FFFFFF"/>
                </a:solidFill>
                <a:effectLst>
                  <a:outerShdw blurRad="228600" algn="ctr" rotWithShape="0">
                    <a:prstClr val="black">
                      <a:alpha val="60000"/>
                    </a:prstClr>
                  </a:outerShdw>
                </a:effectLst>
                <a:latin typeface="Arial"/>
                <a:ea typeface="黑体" pitchFamily="2" charset="-122"/>
                <a:cs typeface="+mn-cs"/>
              </a:rPr>
              <a:t/>
            </a:r>
            <a:br>
              <a:rPr lang="en-US" altLang="zh-CN" sz="3000" b="1" i="0" dirty="0" smtClean="0">
                <a:solidFill>
                  <a:srgbClr val="FFFFFF"/>
                </a:solidFill>
                <a:effectLst>
                  <a:outerShdw blurRad="228600" algn="ctr" rotWithShape="0">
                    <a:prstClr val="black">
                      <a:alpha val="60000"/>
                    </a:prstClr>
                  </a:outerShdw>
                </a:effectLst>
                <a:latin typeface="Arial"/>
                <a:ea typeface="黑体" pitchFamily="2" charset="-122"/>
                <a:cs typeface="+mn-cs"/>
              </a:rPr>
            </a:br>
            <a:r>
              <a:rPr lang="zh-CN" altLang="en-US" sz="3000" b="1" i="0" dirty="0" smtClean="0">
                <a:solidFill>
                  <a:srgbClr val="FFFFFF"/>
                </a:solidFill>
                <a:effectLst>
                  <a:outerShdw blurRad="228600" algn="ctr" rotWithShape="0">
                    <a:prstClr val="black">
                      <a:alpha val="60000"/>
                    </a:prstClr>
                  </a:outerShdw>
                </a:effectLst>
                <a:latin typeface="Arial"/>
                <a:ea typeface="黑体" pitchFamily="2" charset="-122"/>
                <a:cs typeface="+mn-cs"/>
              </a:rPr>
              <a:t>以上</a:t>
            </a:r>
            <a:endParaRPr lang="zh-CN" altLang="en-US" sz="3000" b="1" i="0" dirty="0">
              <a:solidFill>
                <a:srgbClr val="FFFFFF"/>
              </a:solidFill>
              <a:effectLst>
                <a:outerShdw blurRad="228600" algn="ctr" rotWithShape="0">
                  <a:prstClr val="black">
                    <a:alpha val="60000"/>
                  </a:prstClr>
                </a:outerShdw>
              </a:effectLst>
              <a:latin typeface="Arial"/>
              <a:ea typeface="黑体" pitchFamily="2" charset="-122"/>
              <a:cs typeface="+mn-cs"/>
            </a:endParaRPr>
          </a:p>
        </p:txBody>
      </p:sp>
      <p:sp>
        <p:nvSpPr>
          <p:cNvPr id="57" name="Rectangle 56"/>
          <p:cNvSpPr/>
          <p:nvPr/>
        </p:nvSpPr>
        <p:spPr>
          <a:xfrm rot="5400000" flipH="1">
            <a:off x="6807036" y="2504468"/>
            <a:ext cx="1648516" cy="2141403"/>
          </a:xfrm>
          <a:prstGeom prst="rect">
            <a:avLst/>
          </a:prstGeom>
          <a:gradFill flip="none" rotWithShape="1">
            <a:gsLst>
              <a:gs pos="48000">
                <a:schemeClr val="tx2"/>
              </a:gs>
              <a:gs pos="63000">
                <a:schemeClr val="tx2"/>
              </a:gs>
              <a:gs pos="0">
                <a:schemeClr val="bg1">
                  <a:alpha val="0"/>
                </a:schemeClr>
              </a:gs>
              <a:gs pos="100000">
                <a:schemeClr val="bg1">
                  <a:alpha val="0"/>
                </a:schemeClr>
              </a:gs>
            </a:gsLst>
            <a:lin ang="108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solidFill>
                <a:srgbClr val="FFFFFF"/>
              </a:solidFill>
              <a:ea typeface="黑体" pitchFamily="2" charset="-122"/>
            </a:endParaRPr>
          </a:p>
        </p:txBody>
      </p:sp>
      <p:sp>
        <p:nvSpPr>
          <p:cNvPr id="58" name="Rectangle 57"/>
          <p:cNvSpPr/>
          <p:nvPr/>
        </p:nvSpPr>
        <p:spPr>
          <a:xfrm flipH="1">
            <a:off x="6670686" y="3078005"/>
            <a:ext cx="1921216" cy="1015663"/>
          </a:xfrm>
          <a:prstGeom prst="rect">
            <a:avLst/>
          </a:prstGeom>
        </p:spPr>
        <p:txBody>
          <a:bodyPr wrap="square" anchor="ctr">
            <a:spAutoFit/>
          </a:bodyPr>
          <a:lstStyle/>
          <a:p>
            <a:pPr algn="ctr" defTabSz="914400">
              <a:buNone/>
            </a:pPr>
            <a:r>
              <a:rPr lang="en-US" altLang="zh-CN" sz="3000" b="1" i="0" smtClean="0">
                <a:solidFill>
                  <a:srgbClr val="FFFFFF"/>
                </a:solidFill>
                <a:effectLst>
                  <a:outerShdw blurRad="228600" algn="ctr" rotWithShape="0">
                    <a:prstClr val="black">
                      <a:alpha val="60000"/>
                    </a:prstClr>
                  </a:outerShdw>
                </a:effectLst>
                <a:latin typeface="Arial"/>
                <a:ea typeface="黑体" pitchFamily="2" charset="-122"/>
                <a:cs typeface="+mn-cs"/>
              </a:rPr>
              <a:t>6,000 </a:t>
            </a:r>
            <a:r>
              <a:rPr lang="zh-CN" altLang="en-US" sz="3000" b="1" i="0" smtClean="0">
                <a:solidFill>
                  <a:srgbClr val="FFFFFF"/>
                </a:solidFill>
                <a:effectLst>
                  <a:outerShdw blurRad="228600" algn="ctr" rotWithShape="0">
                    <a:prstClr val="black">
                      <a:alpha val="60000"/>
                    </a:prstClr>
                  </a:outerShdw>
                </a:effectLst>
                <a:latin typeface="Arial"/>
                <a:ea typeface="黑体" pitchFamily="2" charset="-122"/>
                <a:cs typeface="+mn-cs"/>
              </a:rPr>
              <a:t>个以上</a:t>
            </a:r>
            <a:endParaRPr lang="zh-CN" altLang="en-US" sz="3000" b="1" i="0">
              <a:solidFill>
                <a:srgbClr val="FFFFFF"/>
              </a:solidFill>
              <a:effectLst>
                <a:outerShdw blurRad="228600" algn="ctr" rotWithShape="0">
                  <a:prstClr val="black">
                    <a:alpha val="60000"/>
                  </a:prstClr>
                </a:outerShdw>
              </a:effectLst>
              <a:latin typeface="Arial"/>
              <a:ea typeface="黑体" pitchFamily="2" charset="-122"/>
              <a:cs typeface="+mn-cs"/>
            </a:endParaRPr>
          </a:p>
        </p:txBody>
      </p:sp>
      <p:sp>
        <p:nvSpPr>
          <p:cNvPr id="59" name="Rectangle 58"/>
          <p:cNvSpPr/>
          <p:nvPr/>
        </p:nvSpPr>
        <p:spPr>
          <a:xfrm rot="16200000">
            <a:off x="722500" y="1132412"/>
            <a:ext cx="1648516" cy="2141404"/>
          </a:xfrm>
          <a:prstGeom prst="rect">
            <a:avLst/>
          </a:prstGeom>
          <a:gradFill flip="none" rotWithShape="1">
            <a:gsLst>
              <a:gs pos="48000">
                <a:schemeClr val="tx2"/>
              </a:gs>
              <a:gs pos="63000">
                <a:schemeClr val="tx2"/>
              </a:gs>
              <a:gs pos="0">
                <a:schemeClr val="bg1">
                  <a:alpha val="0"/>
                </a:schemeClr>
              </a:gs>
              <a:gs pos="100000">
                <a:schemeClr val="bg1">
                  <a:alpha val="0"/>
                </a:schemeClr>
              </a:gs>
            </a:gsLst>
            <a:lin ang="108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solidFill>
                <a:srgbClr val="FFFFFF"/>
              </a:solidFill>
              <a:ea typeface="黑体" pitchFamily="2" charset="-122"/>
            </a:endParaRPr>
          </a:p>
        </p:txBody>
      </p:sp>
      <p:sp>
        <p:nvSpPr>
          <p:cNvPr id="60" name="Rectangle 59"/>
          <p:cNvSpPr/>
          <p:nvPr/>
        </p:nvSpPr>
        <p:spPr>
          <a:xfrm>
            <a:off x="503454" y="1705950"/>
            <a:ext cx="2086609" cy="1015663"/>
          </a:xfrm>
          <a:prstGeom prst="rect">
            <a:avLst/>
          </a:prstGeom>
        </p:spPr>
        <p:txBody>
          <a:bodyPr wrap="square" anchor="ctr">
            <a:spAutoFit/>
          </a:bodyPr>
          <a:lstStyle/>
          <a:p>
            <a:pPr algn="ctr" defTabSz="914400">
              <a:buNone/>
            </a:pPr>
            <a:r>
              <a:rPr lang="en-US" altLang="zh-CN" sz="3000" b="1" i="0" dirty="0" smtClean="0">
                <a:solidFill>
                  <a:srgbClr val="FFFFFF"/>
                </a:solidFill>
                <a:effectLst>
                  <a:outerShdw blurRad="228600" algn="ctr" rotWithShape="0">
                    <a:prstClr val="black">
                      <a:alpha val="60000"/>
                    </a:prstClr>
                  </a:outerShdw>
                </a:effectLst>
                <a:latin typeface="Arial"/>
                <a:ea typeface="黑体" pitchFamily="2" charset="-122"/>
                <a:cs typeface="+mn-cs"/>
              </a:rPr>
              <a:t>23,000 </a:t>
            </a:r>
            <a:r>
              <a:rPr lang="zh-CN" altLang="en-US" sz="3000" b="1" i="0" dirty="0" smtClean="0">
                <a:solidFill>
                  <a:srgbClr val="FFFFFF"/>
                </a:solidFill>
                <a:effectLst>
                  <a:outerShdw blurRad="228600" algn="ctr" rotWithShape="0">
                    <a:prstClr val="black">
                      <a:alpha val="60000"/>
                    </a:prstClr>
                  </a:outerShdw>
                </a:effectLst>
                <a:latin typeface="Arial"/>
                <a:ea typeface="黑体" pitchFamily="2" charset="-122"/>
                <a:cs typeface="+mn-cs"/>
              </a:rPr>
              <a:t>个以上</a:t>
            </a:r>
            <a:endParaRPr lang="zh-CN" altLang="en-US" sz="3000" b="1" dirty="0">
              <a:solidFill>
                <a:srgbClr val="FFFFFF"/>
              </a:solidFill>
              <a:effectLst>
                <a:outerShdw blurRad="228600" algn="ctr" rotWithShape="0">
                  <a:prstClr val="black">
                    <a:alpha val="60000"/>
                  </a:prstClr>
                </a:outerShdw>
              </a:effectLst>
              <a:ea typeface="黑体" pitchFamily="2" charset="-122"/>
            </a:endParaRPr>
          </a:p>
        </p:txBody>
      </p:sp>
      <p:sp>
        <p:nvSpPr>
          <p:cNvPr id="61" name="Rectangle 60"/>
          <p:cNvSpPr/>
          <p:nvPr/>
        </p:nvSpPr>
        <p:spPr>
          <a:xfrm rot="16200000">
            <a:off x="722502" y="2504467"/>
            <a:ext cx="1648516" cy="2141405"/>
          </a:xfrm>
          <a:prstGeom prst="rect">
            <a:avLst/>
          </a:prstGeom>
          <a:gradFill flip="none" rotWithShape="1">
            <a:gsLst>
              <a:gs pos="48000">
                <a:schemeClr val="tx2"/>
              </a:gs>
              <a:gs pos="63000">
                <a:schemeClr val="tx2"/>
              </a:gs>
              <a:gs pos="0">
                <a:schemeClr val="bg1">
                  <a:alpha val="0"/>
                </a:schemeClr>
              </a:gs>
              <a:gs pos="100000">
                <a:schemeClr val="bg1">
                  <a:alpha val="0"/>
                </a:schemeClr>
              </a:gs>
            </a:gsLst>
            <a:lin ang="108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solidFill>
                <a:srgbClr val="FFFFFF"/>
              </a:solidFill>
              <a:ea typeface="黑体" pitchFamily="2" charset="-122"/>
            </a:endParaRPr>
          </a:p>
        </p:txBody>
      </p:sp>
      <p:sp>
        <p:nvSpPr>
          <p:cNvPr id="62" name="Rectangle 61"/>
          <p:cNvSpPr/>
          <p:nvPr/>
        </p:nvSpPr>
        <p:spPr>
          <a:xfrm>
            <a:off x="540664" y="3078005"/>
            <a:ext cx="2012190" cy="1015663"/>
          </a:xfrm>
          <a:prstGeom prst="rect">
            <a:avLst/>
          </a:prstGeom>
        </p:spPr>
        <p:txBody>
          <a:bodyPr wrap="square" anchor="ctr">
            <a:spAutoFit/>
          </a:bodyPr>
          <a:lstStyle/>
          <a:p>
            <a:pPr algn="ctr" defTabSz="914400">
              <a:buNone/>
            </a:pPr>
            <a:r>
              <a:rPr lang="en-US" altLang="zh-CN" sz="3000" b="1" i="0" dirty="0" smtClean="0">
                <a:solidFill>
                  <a:srgbClr val="FFFFFF"/>
                </a:solidFill>
                <a:effectLst>
                  <a:outerShdw blurRad="228600" algn="ctr" rotWithShape="0">
                    <a:prstClr val="black">
                      <a:alpha val="60000"/>
                    </a:prstClr>
                  </a:outerShdw>
                </a:effectLst>
                <a:latin typeface="Arial"/>
                <a:ea typeface="黑体" pitchFamily="2" charset="-122"/>
                <a:cs typeface="+mn-cs"/>
              </a:rPr>
              <a:t>1,000 </a:t>
            </a:r>
            <a:r>
              <a:rPr lang="zh-CN" altLang="en-US" sz="3000" b="1" i="0" dirty="0" smtClean="0">
                <a:solidFill>
                  <a:srgbClr val="FFFFFF"/>
                </a:solidFill>
                <a:effectLst>
                  <a:outerShdw blurRad="228600" algn="ctr" rotWithShape="0">
                    <a:prstClr val="black">
                      <a:alpha val="60000"/>
                    </a:prstClr>
                  </a:outerShdw>
                </a:effectLst>
                <a:latin typeface="Arial"/>
                <a:ea typeface="黑体" pitchFamily="2" charset="-122"/>
                <a:cs typeface="+mn-cs"/>
              </a:rPr>
              <a:t>个</a:t>
            </a:r>
            <a:r>
              <a:rPr lang="en-US" altLang="zh-CN" sz="3000" b="1" i="0" dirty="0" smtClean="0">
                <a:solidFill>
                  <a:srgbClr val="FFFFFF"/>
                </a:solidFill>
                <a:effectLst>
                  <a:outerShdw blurRad="228600" algn="ctr" rotWithShape="0">
                    <a:prstClr val="black">
                      <a:alpha val="60000"/>
                    </a:prstClr>
                  </a:outerShdw>
                </a:effectLst>
                <a:latin typeface="Arial"/>
                <a:ea typeface="黑体" pitchFamily="2" charset="-122"/>
                <a:cs typeface="+mn-cs"/>
              </a:rPr>
              <a:t/>
            </a:r>
            <a:br>
              <a:rPr lang="en-US" altLang="zh-CN" sz="3000" b="1" i="0" dirty="0" smtClean="0">
                <a:solidFill>
                  <a:srgbClr val="FFFFFF"/>
                </a:solidFill>
                <a:effectLst>
                  <a:outerShdw blurRad="228600" algn="ctr" rotWithShape="0">
                    <a:prstClr val="black">
                      <a:alpha val="60000"/>
                    </a:prstClr>
                  </a:outerShdw>
                </a:effectLst>
                <a:latin typeface="Arial"/>
                <a:ea typeface="黑体" pitchFamily="2" charset="-122"/>
                <a:cs typeface="+mn-cs"/>
              </a:rPr>
            </a:br>
            <a:r>
              <a:rPr lang="zh-CN" altLang="en-US" sz="3000" b="1" i="0" dirty="0" smtClean="0">
                <a:solidFill>
                  <a:srgbClr val="FFFFFF"/>
                </a:solidFill>
                <a:effectLst>
                  <a:outerShdw blurRad="228600" algn="ctr" rotWithShape="0">
                    <a:prstClr val="black">
                      <a:alpha val="60000"/>
                    </a:prstClr>
                  </a:outerShdw>
                </a:effectLst>
                <a:latin typeface="Arial"/>
                <a:ea typeface="黑体" pitchFamily="2" charset="-122"/>
                <a:cs typeface="+mn-cs"/>
              </a:rPr>
              <a:t>以上</a:t>
            </a:r>
            <a:endParaRPr lang="zh-CN" altLang="en-US" sz="3000" b="1" i="0" dirty="0">
              <a:solidFill>
                <a:srgbClr val="FFFFFF"/>
              </a:solidFill>
              <a:effectLst>
                <a:outerShdw blurRad="228600" algn="ctr" rotWithShape="0">
                  <a:prstClr val="black">
                    <a:alpha val="60000"/>
                  </a:prstClr>
                </a:outerShdw>
              </a:effectLst>
              <a:latin typeface="Arial"/>
              <a:ea typeface="黑体" pitchFamily="2" charset="-122"/>
              <a:cs typeface="+mn-cs"/>
            </a:endParaRPr>
          </a:p>
        </p:txBody>
      </p:sp>
      <p:sp>
        <p:nvSpPr>
          <p:cNvPr id="63" name="Rectangle 62"/>
          <p:cNvSpPr/>
          <p:nvPr/>
        </p:nvSpPr>
        <p:spPr>
          <a:xfrm>
            <a:off x="-4273" y="4775201"/>
            <a:ext cx="9139724" cy="1411070"/>
          </a:xfrm>
          <a:prstGeom prst="rect">
            <a:avLst/>
          </a:prstGeom>
          <a:gradFill>
            <a:gsLst>
              <a:gs pos="0">
                <a:schemeClr val="tx1">
                  <a:alpha val="0"/>
                </a:schemeClr>
              </a:gs>
              <a:gs pos="100000">
                <a:schemeClr val="tx1">
                  <a:alpha val="0"/>
                </a:schemeClr>
              </a:gs>
              <a:gs pos="53000">
                <a:schemeClr val="accent6">
                  <a:alpha val="23000"/>
                </a:schemeClr>
              </a:gs>
            </a:gsLst>
            <a:lin ang="0" scaled="0"/>
          </a:gradFill>
          <a:ln w="12700">
            <a:gradFill>
              <a:gsLst>
                <a:gs pos="50000">
                  <a:schemeClr val="accent6"/>
                </a:gs>
                <a:gs pos="0">
                  <a:schemeClr val="tx1">
                    <a:alpha val="0"/>
                  </a:schemeClr>
                </a:gs>
                <a:gs pos="100000">
                  <a:schemeClr val="tx1">
                    <a:alpha val="0"/>
                  </a:schemeClr>
                </a:gs>
              </a:gsLst>
              <a:lin ang="10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45720" rIns="91440" bIns="45720" numCol="1" spcCol="0" rtlCol="0" fromWordArt="0" anchor="ctr" anchorCtr="0" forceAA="0" compatLnSpc="1">
            <a:prstTxWarp prst="textNoShape">
              <a:avLst/>
            </a:prstTxWarp>
            <a:noAutofit/>
          </a:bodyPr>
          <a:lstStyle/>
          <a:p>
            <a:pPr lvl="0">
              <a:buClr>
                <a:srgbClr val="FFFFFF"/>
              </a:buClr>
            </a:pPr>
            <a:endParaRPr lang="zh-CN" altLang="en-US" sz="1400">
              <a:solidFill>
                <a:srgbClr val="FFFFFF"/>
              </a:solidFill>
              <a:ea typeface="黑体" pitchFamily="2" charset="-122"/>
              <a:cs typeface="Arial" pitchFamily="34" charset="0"/>
              <a:sym typeface="Arial" pitchFamily="34" charset="0"/>
            </a:endParaRPr>
          </a:p>
        </p:txBody>
      </p:sp>
      <p:sp>
        <p:nvSpPr>
          <p:cNvPr id="64" name="Rectangle 63"/>
          <p:cNvSpPr/>
          <p:nvPr/>
        </p:nvSpPr>
        <p:spPr>
          <a:xfrm>
            <a:off x="325697" y="6267455"/>
            <a:ext cx="8568921" cy="338554"/>
          </a:xfrm>
          <a:prstGeom prst="rect">
            <a:avLst/>
          </a:prstGeom>
        </p:spPr>
        <p:txBody>
          <a:bodyPr wrap="square" lIns="0" tIns="0" rIns="0" bIns="0">
            <a:spAutoFit/>
          </a:bodyPr>
          <a:lstStyle/>
          <a:p>
            <a:pPr algn="l" defTabSz="914400">
              <a:buNone/>
            </a:pPr>
            <a:r>
              <a:rPr lang="zh-CN" altLang="en-US" sz="1100" b="0" i="0" dirty="0" smtClean="0">
                <a:solidFill>
                  <a:srgbClr val="546568"/>
                </a:solidFill>
                <a:latin typeface="Arial"/>
                <a:ea typeface="黑体" pitchFamily="2" charset="-122"/>
                <a:cs typeface="+mn-cs"/>
              </a:rPr>
              <a:t>*来源：</a:t>
            </a:r>
            <a:r>
              <a:rPr lang="en-US" altLang="zh-CN" sz="1100" b="0" i="0" dirty="0" err="1" smtClean="0">
                <a:solidFill>
                  <a:srgbClr val="546568"/>
                </a:solidFill>
                <a:latin typeface="Arial"/>
                <a:ea typeface="黑体" pitchFamily="2" charset="-122"/>
                <a:cs typeface="+mn-cs"/>
              </a:rPr>
              <a:t>Infonetics</a:t>
            </a:r>
            <a:r>
              <a:rPr lang="zh-CN" altLang="en-US" sz="1100" b="0" i="0" dirty="0" smtClean="0">
                <a:solidFill>
                  <a:srgbClr val="546568"/>
                </a:solidFill>
                <a:latin typeface="Arial"/>
                <a:ea typeface="黑体" pitchFamily="2" charset="-122"/>
                <a:cs typeface="+mn-cs"/>
              </a:rPr>
              <a:t>，</a:t>
            </a:r>
            <a:r>
              <a:rPr lang="en-US" altLang="zh-CN" sz="1100" b="0" i="0" dirty="0" smtClean="0">
                <a:solidFill>
                  <a:srgbClr val="546568"/>
                </a:solidFill>
                <a:latin typeface="Arial"/>
                <a:ea typeface="黑体" pitchFamily="2" charset="-122"/>
                <a:cs typeface="+mn-cs"/>
              </a:rPr>
              <a:t>2011 </a:t>
            </a:r>
            <a:r>
              <a:rPr lang="zh-CN" altLang="en-US" sz="1100" b="0" i="0" dirty="0" smtClean="0">
                <a:solidFill>
                  <a:srgbClr val="546568"/>
                </a:solidFill>
                <a:latin typeface="Arial"/>
                <a:ea typeface="黑体" pitchFamily="2" charset="-122"/>
                <a:cs typeface="+mn-cs"/>
              </a:rPr>
              <a:t>年第 </a:t>
            </a:r>
            <a:r>
              <a:rPr lang="en-US" altLang="zh-CN" sz="1100" b="0" i="0" dirty="0" smtClean="0">
                <a:solidFill>
                  <a:srgbClr val="546568"/>
                </a:solidFill>
                <a:latin typeface="Arial"/>
                <a:ea typeface="黑体" pitchFamily="2" charset="-122"/>
                <a:cs typeface="+mn-cs"/>
              </a:rPr>
              <a:t>4 </a:t>
            </a:r>
            <a:r>
              <a:rPr lang="zh-CN" altLang="en-US" sz="1100" b="0" i="0" dirty="0" smtClean="0">
                <a:solidFill>
                  <a:srgbClr val="546568"/>
                </a:solidFill>
                <a:latin typeface="Arial"/>
                <a:ea typeface="黑体" pitchFamily="2" charset="-122"/>
                <a:cs typeface="+mn-cs"/>
              </a:rPr>
              <a:t>季度 </a:t>
            </a:r>
            <a:r>
              <a:rPr lang="en-US" altLang="zh-CN" sz="1100" b="0" i="0" dirty="0" smtClean="0">
                <a:solidFill>
                  <a:srgbClr val="546568"/>
                </a:solidFill>
                <a:latin typeface="Arial"/>
                <a:ea typeface="黑体" pitchFamily="2" charset="-122"/>
                <a:cs typeface="+mn-cs"/>
              </a:rPr>
              <a:t>DC </a:t>
            </a:r>
            <a:r>
              <a:rPr lang="zh-CN" altLang="en-US" sz="1100" b="0" i="0" dirty="0" smtClean="0">
                <a:solidFill>
                  <a:srgbClr val="546568"/>
                </a:solidFill>
                <a:latin typeface="Arial"/>
                <a:ea typeface="黑体" pitchFamily="2" charset="-122"/>
                <a:cs typeface="+mn-cs"/>
              </a:rPr>
              <a:t>网络设备报告，</a:t>
            </a:r>
            <a:r>
              <a:rPr lang="en-US" altLang="zh-CN" sz="1100" b="0" i="0" dirty="0" smtClean="0">
                <a:solidFill>
                  <a:srgbClr val="546568"/>
                </a:solidFill>
                <a:latin typeface="Arial"/>
                <a:ea typeface="黑体" pitchFamily="2" charset="-122"/>
                <a:cs typeface="+mn-cs"/>
              </a:rPr>
              <a:t>2012 </a:t>
            </a:r>
            <a:r>
              <a:rPr lang="zh-CN" altLang="en-US" sz="1100" b="0" i="0" dirty="0" smtClean="0">
                <a:solidFill>
                  <a:srgbClr val="546568"/>
                </a:solidFill>
                <a:latin typeface="Arial"/>
                <a:ea typeface="黑体" pitchFamily="2" charset="-122"/>
                <a:cs typeface="+mn-cs"/>
              </a:rPr>
              <a:t>年 </a:t>
            </a:r>
            <a:r>
              <a:rPr lang="en-US" altLang="zh-CN" sz="1100" b="0" i="0" dirty="0" smtClean="0">
                <a:solidFill>
                  <a:srgbClr val="546568"/>
                </a:solidFill>
                <a:latin typeface="Arial"/>
                <a:ea typeface="黑体" pitchFamily="2" charset="-122"/>
                <a:cs typeface="+mn-cs"/>
              </a:rPr>
              <a:t>3 </a:t>
            </a:r>
            <a:r>
              <a:rPr lang="zh-CN" altLang="en-US" sz="1100" b="0" i="0" dirty="0" smtClean="0">
                <a:solidFill>
                  <a:srgbClr val="546568"/>
                </a:solidFill>
                <a:latin typeface="Arial"/>
                <a:ea typeface="黑体" pitchFamily="2" charset="-122"/>
                <a:cs typeface="+mn-cs"/>
              </a:rPr>
              <a:t>月  **来源：</a:t>
            </a:r>
            <a:r>
              <a:rPr lang="en-US" altLang="zh-CN" sz="1100" b="0" i="0" dirty="0" err="1" smtClean="0">
                <a:solidFill>
                  <a:srgbClr val="546568"/>
                </a:solidFill>
                <a:latin typeface="Arial"/>
                <a:ea typeface="黑体" pitchFamily="2" charset="-122"/>
                <a:cs typeface="+mn-cs"/>
              </a:rPr>
              <a:t>Dell’Oro</a:t>
            </a:r>
            <a:r>
              <a:rPr lang="zh-CN" altLang="en-US" sz="1100" b="0" i="0" dirty="0" smtClean="0">
                <a:solidFill>
                  <a:srgbClr val="546568"/>
                </a:solidFill>
                <a:latin typeface="Arial"/>
                <a:ea typeface="黑体" pitchFamily="2" charset="-122"/>
                <a:cs typeface="+mn-cs"/>
              </a:rPr>
              <a:t>，</a:t>
            </a:r>
            <a:r>
              <a:rPr lang="en-US" altLang="zh-CN" sz="1100" b="0" i="0" dirty="0" smtClean="0">
                <a:solidFill>
                  <a:srgbClr val="546568"/>
                </a:solidFill>
                <a:latin typeface="Arial"/>
                <a:ea typeface="黑体" pitchFamily="2" charset="-122"/>
                <a:cs typeface="+mn-cs"/>
              </a:rPr>
              <a:t>SAN </a:t>
            </a:r>
            <a:r>
              <a:rPr lang="zh-CN" altLang="en-US" sz="1100" b="0" i="0" dirty="0" smtClean="0">
                <a:solidFill>
                  <a:srgbClr val="546568"/>
                </a:solidFill>
                <a:latin typeface="Arial"/>
                <a:ea typeface="黑体" pitchFamily="2" charset="-122"/>
                <a:cs typeface="+mn-cs"/>
              </a:rPr>
              <a:t>交换，</a:t>
            </a:r>
            <a:r>
              <a:rPr lang="en-US" altLang="zh-CN" sz="1100" b="0" i="0" dirty="0" smtClean="0">
                <a:solidFill>
                  <a:srgbClr val="546568"/>
                </a:solidFill>
                <a:latin typeface="Arial"/>
                <a:ea typeface="黑体" pitchFamily="2" charset="-122"/>
                <a:cs typeface="+mn-cs"/>
              </a:rPr>
              <a:t/>
            </a:r>
            <a:br>
              <a:rPr lang="en-US" altLang="zh-CN" sz="1100" b="0" i="0" dirty="0" smtClean="0">
                <a:solidFill>
                  <a:srgbClr val="546568"/>
                </a:solidFill>
                <a:latin typeface="Arial"/>
                <a:ea typeface="黑体" pitchFamily="2" charset="-122"/>
                <a:cs typeface="+mn-cs"/>
              </a:rPr>
            </a:br>
            <a:r>
              <a:rPr lang="en-US" altLang="zh-CN" sz="1100" b="0" i="0" dirty="0" smtClean="0">
                <a:solidFill>
                  <a:srgbClr val="546568"/>
                </a:solidFill>
                <a:latin typeface="Arial"/>
                <a:ea typeface="黑体" pitchFamily="2" charset="-122"/>
                <a:cs typeface="+mn-cs"/>
              </a:rPr>
              <a:t>2012 </a:t>
            </a:r>
            <a:r>
              <a:rPr lang="zh-CN" altLang="en-US" sz="1100" b="0" i="0" dirty="0" smtClean="0">
                <a:solidFill>
                  <a:srgbClr val="546568"/>
                </a:solidFill>
                <a:latin typeface="Arial"/>
                <a:ea typeface="黑体" pitchFamily="2" charset="-122"/>
                <a:cs typeface="+mn-cs"/>
              </a:rPr>
              <a:t>年 </a:t>
            </a:r>
            <a:r>
              <a:rPr lang="en-US" altLang="zh-CN" sz="1100" b="0" i="0" dirty="0" smtClean="0">
                <a:solidFill>
                  <a:srgbClr val="546568"/>
                </a:solidFill>
                <a:latin typeface="Arial"/>
                <a:ea typeface="黑体" pitchFamily="2" charset="-122"/>
                <a:cs typeface="+mn-cs"/>
              </a:rPr>
              <a:t>2 </a:t>
            </a:r>
            <a:r>
              <a:rPr lang="zh-CN" altLang="en-US" sz="1100" b="0" i="0" dirty="0" smtClean="0">
                <a:solidFill>
                  <a:srgbClr val="546568"/>
                </a:solidFill>
                <a:latin typeface="Arial"/>
                <a:ea typeface="黑体" pitchFamily="2" charset="-122"/>
                <a:cs typeface="+mn-cs"/>
              </a:rPr>
              <a:t>月至 </a:t>
            </a:r>
            <a:r>
              <a:rPr lang="en-US" altLang="zh-CN" sz="1100" b="0" i="0" dirty="0" smtClean="0">
                <a:solidFill>
                  <a:srgbClr val="546568"/>
                </a:solidFill>
                <a:latin typeface="Arial"/>
                <a:ea typeface="黑体" pitchFamily="2" charset="-122"/>
                <a:cs typeface="+mn-cs"/>
              </a:rPr>
              <a:t>2012 </a:t>
            </a:r>
            <a:r>
              <a:rPr lang="zh-CN" altLang="en-US" sz="1100" b="0" i="0" dirty="0" smtClean="0">
                <a:solidFill>
                  <a:srgbClr val="546568"/>
                </a:solidFill>
                <a:latin typeface="Arial"/>
                <a:ea typeface="黑体" pitchFamily="2" charset="-122"/>
                <a:cs typeface="+mn-cs"/>
              </a:rPr>
              <a:t>年 </a:t>
            </a:r>
            <a:r>
              <a:rPr lang="en-US" altLang="zh-CN" sz="1100" b="0" i="0" dirty="0" smtClean="0">
                <a:solidFill>
                  <a:srgbClr val="546568"/>
                </a:solidFill>
                <a:latin typeface="Arial"/>
                <a:ea typeface="黑体" pitchFamily="2" charset="-122"/>
                <a:cs typeface="+mn-cs"/>
              </a:rPr>
              <a:t>2 </a:t>
            </a:r>
            <a:r>
              <a:rPr lang="zh-CN" altLang="en-US" sz="1100" b="0" i="0" dirty="0" smtClean="0">
                <a:solidFill>
                  <a:srgbClr val="546568"/>
                </a:solidFill>
                <a:latin typeface="Arial"/>
                <a:ea typeface="黑体" pitchFamily="2" charset="-122"/>
                <a:cs typeface="+mn-cs"/>
              </a:rPr>
              <a:t>月的当时数据。如有变更，恕不另行通知。</a:t>
            </a:r>
            <a:endParaRPr lang="zh-CN" altLang="en-US" sz="1100" b="0" i="0" dirty="0">
              <a:solidFill>
                <a:srgbClr val="546568"/>
              </a:solidFill>
              <a:latin typeface="Arial"/>
              <a:ea typeface="黑体" pitchFamily="2" charset="-122"/>
              <a:cs typeface="+mn-cs"/>
            </a:endParaRPr>
          </a:p>
        </p:txBody>
      </p:sp>
      <p:sp>
        <p:nvSpPr>
          <p:cNvPr id="65" name="Rectangle 64"/>
          <p:cNvSpPr/>
          <p:nvPr/>
        </p:nvSpPr>
        <p:spPr>
          <a:xfrm>
            <a:off x="737067" y="4397745"/>
            <a:ext cx="7669867" cy="369332"/>
          </a:xfrm>
          <a:prstGeom prst="rect">
            <a:avLst/>
          </a:prstGeom>
        </p:spPr>
        <p:txBody>
          <a:bodyPr wrap="square" anchor="ctr" anchorCtr="0">
            <a:spAutoFit/>
          </a:bodyPr>
          <a:lstStyle/>
          <a:p>
            <a:pPr algn="ctr" defTabSz="914400">
              <a:buNone/>
            </a:pPr>
            <a:r>
              <a:rPr lang="zh-CN" altLang="en-US" sz="1800" b="1" i="0" smtClean="0">
                <a:solidFill>
                  <a:srgbClr val="7030A0"/>
                </a:solidFill>
                <a:latin typeface="Arial"/>
                <a:ea typeface="黑体" pitchFamily="2" charset="-122"/>
                <a:cs typeface="+mn-cs"/>
              </a:rPr>
              <a:t>数据中心交换领先者</a:t>
            </a:r>
            <a:endParaRPr lang="zh-CN" altLang="en-US" sz="1800" b="1" i="0">
              <a:solidFill>
                <a:srgbClr val="7030A0"/>
              </a:solidFill>
              <a:latin typeface="Arial"/>
              <a:ea typeface="黑体" pitchFamily="2" charset="-122"/>
              <a:cs typeface="+mn-cs"/>
            </a:endParaRPr>
          </a:p>
        </p:txBody>
      </p:sp>
      <p:sp>
        <p:nvSpPr>
          <p:cNvPr id="67" name="TextBox 66"/>
          <p:cNvSpPr txBox="1"/>
          <p:nvPr/>
        </p:nvSpPr>
        <p:spPr>
          <a:xfrm>
            <a:off x="255367" y="4882065"/>
            <a:ext cx="697627" cy="400110"/>
          </a:xfrm>
          <a:prstGeom prst="rect">
            <a:avLst/>
          </a:prstGeom>
          <a:noFill/>
        </p:spPr>
        <p:txBody>
          <a:bodyPr wrap="none" rtlCol="0">
            <a:spAutoFit/>
          </a:bodyPr>
          <a:lstStyle/>
          <a:p>
            <a:pPr algn="l" defTabSz="914400">
              <a:buNone/>
            </a:pPr>
            <a:r>
              <a:rPr lang="zh-CN" altLang="en-US" sz="2000" b="0" i="0" kern="1200" dirty="0" smtClean="0">
                <a:solidFill>
                  <a:srgbClr val="7030A0"/>
                </a:solidFill>
                <a:latin typeface="Arial"/>
                <a:ea typeface="黑体" pitchFamily="2" charset="-122"/>
                <a:cs typeface="+mn-cs"/>
              </a:rPr>
              <a:t>编号</a:t>
            </a:r>
            <a:endParaRPr lang="zh-CN" altLang="en-US" sz="2000" kern="1200" dirty="0">
              <a:solidFill>
                <a:srgbClr val="7030A0"/>
              </a:solidFill>
              <a:latin typeface="Arial"/>
              <a:ea typeface="黑体" pitchFamily="2" charset="-122"/>
              <a:cs typeface="+mn-cs"/>
            </a:endParaRPr>
          </a:p>
        </p:txBody>
      </p:sp>
      <p:sp>
        <p:nvSpPr>
          <p:cNvPr id="68" name="TextBox 67"/>
          <p:cNvSpPr txBox="1"/>
          <p:nvPr/>
        </p:nvSpPr>
        <p:spPr>
          <a:xfrm>
            <a:off x="1465242" y="4882065"/>
            <a:ext cx="2791583" cy="1323439"/>
          </a:xfrm>
          <a:prstGeom prst="rect">
            <a:avLst/>
          </a:prstGeom>
          <a:noFill/>
        </p:spPr>
        <p:txBody>
          <a:bodyPr wrap="square" rtlCol="0">
            <a:spAutoFit/>
          </a:bodyPr>
          <a:lstStyle/>
          <a:p>
            <a:pPr algn="l" defTabSz="914400">
              <a:buNone/>
            </a:pPr>
            <a:r>
              <a:rPr lang="en-US" altLang="zh-CN" sz="2000" b="0" i="0" kern="1200" dirty="0" smtClean="0">
                <a:solidFill>
                  <a:srgbClr val="546568"/>
                </a:solidFill>
                <a:latin typeface="Arial"/>
                <a:ea typeface="黑体" pitchFamily="2" charset="-122"/>
                <a:cs typeface="+mn-cs"/>
              </a:rPr>
              <a:t>2011 </a:t>
            </a:r>
            <a:r>
              <a:rPr lang="zh-CN" altLang="en-US" sz="2000" b="0" i="0" kern="1200" dirty="0" smtClean="0">
                <a:solidFill>
                  <a:srgbClr val="546568"/>
                </a:solidFill>
                <a:latin typeface="Arial"/>
                <a:ea typeface="黑体" pitchFamily="2" charset="-122"/>
                <a:cs typeface="+mn-cs"/>
              </a:rPr>
              <a:t>年第 </a:t>
            </a:r>
            <a:r>
              <a:rPr lang="en-US" altLang="zh-CN" sz="2000" b="0" i="0" kern="1200" dirty="0" smtClean="0">
                <a:solidFill>
                  <a:srgbClr val="546568"/>
                </a:solidFill>
                <a:latin typeface="Arial"/>
                <a:ea typeface="黑体" pitchFamily="2" charset="-122"/>
                <a:cs typeface="+mn-cs"/>
              </a:rPr>
              <a:t>4 </a:t>
            </a:r>
            <a:r>
              <a:rPr lang="zh-CN" altLang="en-US" sz="2000" b="0" i="0" kern="1200" dirty="0" smtClean="0">
                <a:solidFill>
                  <a:srgbClr val="546568"/>
                </a:solidFill>
                <a:latin typeface="Arial"/>
                <a:ea typeface="黑体" pitchFamily="2" charset="-122"/>
                <a:cs typeface="+mn-cs"/>
              </a:rPr>
              <a:t>季度</a:t>
            </a:r>
            <a:br>
              <a:rPr lang="zh-CN" altLang="en-US" sz="2000" b="0" i="0" kern="1200" dirty="0" smtClean="0">
                <a:solidFill>
                  <a:srgbClr val="546568"/>
                </a:solidFill>
                <a:latin typeface="Arial"/>
                <a:ea typeface="黑体" pitchFamily="2" charset="-122"/>
                <a:cs typeface="+mn-cs"/>
              </a:rPr>
            </a:br>
            <a:r>
              <a:rPr lang="zh-CN" altLang="en-US" sz="2000" b="0" i="0" kern="1200" dirty="0" smtClean="0">
                <a:solidFill>
                  <a:srgbClr val="546568"/>
                </a:solidFill>
                <a:latin typeface="Arial"/>
                <a:ea typeface="黑体" pitchFamily="2" charset="-122"/>
                <a:cs typeface="+mn-cs"/>
              </a:rPr>
              <a:t>按</a:t>
            </a:r>
            <a:r>
              <a:rPr lang="zh-CN" altLang="en-US" sz="2000" b="0" i="0" dirty="0" smtClean="0">
                <a:solidFill>
                  <a:srgbClr val="546568"/>
                </a:solidFill>
                <a:latin typeface="Arial"/>
                <a:ea typeface="黑体" pitchFamily="2" charset="-122"/>
                <a:cs typeface="+mn-cs"/>
              </a:rPr>
              <a:t>收入划分的市场份额</a:t>
            </a:r>
            <a:r>
              <a:rPr lang="zh-CN" altLang="en-US" sz="2000" b="0" i="0" kern="1200" dirty="0" smtClean="0">
                <a:solidFill>
                  <a:srgbClr val="546568"/>
                </a:solidFill>
                <a:latin typeface="Arial"/>
                <a:ea typeface="黑体" pitchFamily="2" charset="-122"/>
                <a:cs typeface="+mn-cs"/>
              </a:rPr>
              <a:t>：对于 </a:t>
            </a:r>
            <a:r>
              <a:rPr lang="en-US" altLang="zh-CN" sz="2000" b="0" i="0" kern="1200" dirty="0" smtClean="0">
                <a:solidFill>
                  <a:srgbClr val="7030A0"/>
                </a:solidFill>
                <a:latin typeface="Arial"/>
                <a:ea typeface="黑体" pitchFamily="2" charset="-122"/>
                <a:cs typeface="+mn-cs"/>
              </a:rPr>
              <a:t>DC </a:t>
            </a:r>
            <a:r>
              <a:rPr lang="zh-CN" altLang="en-US" sz="2000" b="0" i="0" kern="1200" dirty="0" smtClean="0">
                <a:solidFill>
                  <a:srgbClr val="7030A0"/>
                </a:solidFill>
                <a:latin typeface="Arial"/>
                <a:ea typeface="黑体" pitchFamily="2" charset="-122"/>
                <a:cs typeface="+mn-cs"/>
              </a:rPr>
              <a:t>以太</a:t>
            </a:r>
            <a:r>
              <a:rPr lang="zh-CN" altLang="en-US" sz="2000" b="0" i="0" dirty="0" smtClean="0">
                <a:solidFill>
                  <a:srgbClr val="7030A0"/>
                </a:solidFill>
                <a:latin typeface="Arial"/>
                <a:ea typeface="黑体" pitchFamily="2" charset="-122"/>
                <a:cs typeface="+mn-cs"/>
              </a:rPr>
              <a:t>网</a:t>
            </a:r>
            <a:r>
              <a:rPr lang="zh-CN" altLang="en-US" sz="2000" b="0" i="0" kern="1200" dirty="0" smtClean="0">
                <a:solidFill>
                  <a:srgbClr val="7030A0"/>
                </a:solidFill>
                <a:latin typeface="Arial"/>
                <a:ea typeface="黑体" pitchFamily="2" charset="-122"/>
                <a:cs typeface="+mn-cs"/>
              </a:rPr>
              <a:t>交换为 </a:t>
            </a:r>
            <a:r>
              <a:rPr lang="en-US" altLang="zh-CN" sz="2000" b="1" i="0" dirty="0" smtClean="0">
                <a:solidFill>
                  <a:srgbClr val="7030A0"/>
                </a:solidFill>
                <a:latin typeface="Arial"/>
                <a:ea typeface="黑体" pitchFamily="2" charset="-122"/>
                <a:cs typeface="+mn-cs"/>
              </a:rPr>
              <a:t>72.4%*</a:t>
            </a:r>
            <a:endParaRPr lang="zh-CN" altLang="en-US" sz="2000" b="1" dirty="0">
              <a:solidFill>
                <a:srgbClr val="7030A0"/>
              </a:solidFill>
              <a:ea typeface="黑体" pitchFamily="2" charset="-122"/>
            </a:endParaRPr>
          </a:p>
        </p:txBody>
      </p:sp>
      <p:sp>
        <p:nvSpPr>
          <p:cNvPr id="69" name="TextBox 68"/>
          <p:cNvSpPr txBox="1"/>
          <p:nvPr/>
        </p:nvSpPr>
        <p:spPr>
          <a:xfrm>
            <a:off x="749392" y="4653969"/>
            <a:ext cx="743093" cy="1446550"/>
          </a:xfrm>
          <a:prstGeom prst="rect">
            <a:avLst/>
          </a:prstGeom>
          <a:noFill/>
        </p:spPr>
        <p:txBody>
          <a:bodyPr wrap="square" rtlCol="0">
            <a:spAutoFit/>
          </a:bodyPr>
          <a:lstStyle/>
          <a:p>
            <a:pPr algn="l" defTabSz="914400">
              <a:buNone/>
            </a:pPr>
            <a:r>
              <a:rPr lang="en-US" altLang="zh-CN" sz="8800" b="1" i="0" dirty="0" smtClean="0">
                <a:solidFill>
                  <a:srgbClr val="7030A0"/>
                </a:solidFill>
                <a:latin typeface="Arial"/>
                <a:ea typeface="黑体" pitchFamily="2" charset="-122"/>
                <a:cs typeface="+mn-cs"/>
              </a:rPr>
              <a:t>1</a:t>
            </a:r>
            <a:endParaRPr lang="en-US" altLang="zh-CN" sz="8800" b="1" i="0" dirty="0">
              <a:solidFill>
                <a:srgbClr val="7030A0"/>
              </a:solidFill>
              <a:latin typeface="Arial"/>
              <a:ea typeface="黑体" pitchFamily="2" charset="-122"/>
              <a:cs typeface="+mn-cs"/>
            </a:endParaRPr>
          </a:p>
        </p:txBody>
      </p:sp>
      <p:sp>
        <p:nvSpPr>
          <p:cNvPr id="71" name="TextBox 70"/>
          <p:cNvSpPr txBox="1"/>
          <p:nvPr/>
        </p:nvSpPr>
        <p:spPr>
          <a:xfrm>
            <a:off x="4359010" y="4875549"/>
            <a:ext cx="697627" cy="400110"/>
          </a:xfrm>
          <a:prstGeom prst="rect">
            <a:avLst/>
          </a:prstGeom>
          <a:noFill/>
        </p:spPr>
        <p:txBody>
          <a:bodyPr wrap="none" rtlCol="0">
            <a:spAutoFit/>
          </a:bodyPr>
          <a:lstStyle/>
          <a:p>
            <a:pPr algn="l" defTabSz="914400">
              <a:buNone/>
            </a:pPr>
            <a:r>
              <a:rPr lang="zh-CN" altLang="en-US" sz="2000" b="0" i="0" kern="1200" dirty="0" smtClean="0">
                <a:solidFill>
                  <a:srgbClr val="7030A0"/>
                </a:solidFill>
                <a:latin typeface="Arial"/>
                <a:ea typeface="黑体" pitchFamily="2" charset="-122"/>
                <a:cs typeface="+mn-cs"/>
              </a:rPr>
              <a:t>编号</a:t>
            </a:r>
            <a:endParaRPr lang="zh-CN" altLang="en-US" sz="2000" kern="1200" dirty="0">
              <a:solidFill>
                <a:srgbClr val="7030A0"/>
              </a:solidFill>
              <a:latin typeface="Arial"/>
              <a:ea typeface="黑体" pitchFamily="2" charset="-122"/>
              <a:cs typeface="+mn-cs"/>
            </a:endParaRPr>
          </a:p>
        </p:txBody>
      </p:sp>
      <p:sp>
        <p:nvSpPr>
          <p:cNvPr id="72" name="TextBox 71"/>
          <p:cNvSpPr txBox="1"/>
          <p:nvPr/>
        </p:nvSpPr>
        <p:spPr>
          <a:xfrm>
            <a:off x="5376586" y="4875549"/>
            <a:ext cx="3325410" cy="1323439"/>
          </a:xfrm>
          <a:prstGeom prst="rect">
            <a:avLst/>
          </a:prstGeom>
          <a:noFill/>
        </p:spPr>
        <p:txBody>
          <a:bodyPr wrap="square" rtlCol="0">
            <a:spAutoFit/>
          </a:bodyPr>
          <a:lstStyle/>
          <a:p>
            <a:pPr algn="l" defTabSz="914400">
              <a:buNone/>
            </a:pPr>
            <a:r>
              <a:rPr lang="en-US" altLang="zh-CN" sz="2000" b="0" i="0" dirty="0" smtClean="0">
                <a:solidFill>
                  <a:srgbClr val="546568"/>
                </a:solidFill>
                <a:latin typeface="Arial"/>
                <a:ea typeface="黑体" pitchFamily="2" charset="-122"/>
                <a:cs typeface="+mn-cs"/>
              </a:rPr>
              <a:t>2011 </a:t>
            </a:r>
            <a:r>
              <a:rPr lang="zh-CN" altLang="en-US" sz="2000" b="0" i="0" dirty="0" smtClean="0">
                <a:solidFill>
                  <a:srgbClr val="546568"/>
                </a:solidFill>
                <a:latin typeface="Arial"/>
                <a:ea typeface="黑体" pitchFamily="2" charset="-122"/>
                <a:cs typeface="+mn-cs"/>
              </a:rPr>
              <a:t>年第 </a:t>
            </a:r>
            <a:r>
              <a:rPr lang="en-US" altLang="zh-CN" sz="2000" b="0" i="0" dirty="0" smtClean="0">
                <a:solidFill>
                  <a:srgbClr val="546568"/>
                </a:solidFill>
                <a:latin typeface="Arial"/>
                <a:ea typeface="黑体" pitchFamily="2" charset="-122"/>
                <a:cs typeface="+mn-cs"/>
              </a:rPr>
              <a:t>4 </a:t>
            </a:r>
            <a:r>
              <a:rPr lang="zh-CN" altLang="en-US" sz="2000" b="0" i="0" dirty="0" smtClean="0">
                <a:solidFill>
                  <a:srgbClr val="546568"/>
                </a:solidFill>
                <a:latin typeface="Arial"/>
                <a:ea typeface="黑体" pitchFamily="2" charset="-122"/>
                <a:cs typeface="+mn-cs"/>
              </a:rPr>
              <a:t>季度</a:t>
            </a:r>
            <a:br>
              <a:rPr lang="zh-CN" altLang="en-US" sz="2000" b="0" i="0" dirty="0" smtClean="0">
                <a:solidFill>
                  <a:srgbClr val="546568"/>
                </a:solidFill>
                <a:latin typeface="Arial"/>
                <a:ea typeface="黑体" pitchFamily="2" charset="-122"/>
                <a:cs typeface="+mn-cs"/>
              </a:rPr>
            </a:br>
            <a:r>
              <a:rPr lang="zh-CN" altLang="en-US" sz="2000" b="0" i="0" dirty="0" smtClean="0">
                <a:solidFill>
                  <a:srgbClr val="546568"/>
                </a:solidFill>
                <a:latin typeface="Arial"/>
                <a:ea typeface="黑体" pitchFamily="2" charset="-122"/>
                <a:cs typeface="+mn-cs"/>
              </a:rPr>
              <a:t>按收入划分的市场份额：</a:t>
            </a:r>
            <a:r>
              <a:rPr lang="en-US" altLang="zh-CN" sz="2000" b="0" i="0" dirty="0" smtClean="0">
                <a:solidFill>
                  <a:srgbClr val="546568"/>
                </a:solidFill>
                <a:latin typeface="Arial"/>
                <a:ea typeface="黑体" pitchFamily="2" charset="-122"/>
                <a:cs typeface="+mn-cs"/>
              </a:rPr>
              <a:t/>
            </a:r>
            <a:br>
              <a:rPr lang="en-US" altLang="zh-CN" sz="2000" b="0" i="0" dirty="0" smtClean="0">
                <a:solidFill>
                  <a:srgbClr val="546568"/>
                </a:solidFill>
                <a:latin typeface="Arial"/>
                <a:ea typeface="黑体" pitchFamily="2" charset="-122"/>
                <a:cs typeface="+mn-cs"/>
              </a:rPr>
            </a:br>
            <a:r>
              <a:rPr lang="zh-CN" altLang="en-US" sz="2000" b="0" i="0" dirty="0" smtClean="0">
                <a:solidFill>
                  <a:srgbClr val="7030A0"/>
                </a:solidFill>
                <a:latin typeface="Arial"/>
                <a:ea typeface="黑体" pitchFamily="2" charset="-122"/>
                <a:cs typeface="+mn-cs"/>
              </a:rPr>
              <a:t>对于 </a:t>
            </a:r>
            <a:r>
              <a:rPr lang="en-US" altLang="zh-CN" sz="2000" b="0" i="0" dirty="0" err="1" smtClean="0">
                <a:solidFill>
                  <a:srgbClr val="7030A0"/>
                </a:solidFill>
                <a:latin typeface="Arial"/>
                <a:ea typeface="黑体" pitchFamily="2" charset="-122"/>
                <a:cs typeface="+mn-cs"/>
              </a:rPr>
              <a:t>FCoE</a:t>
            </a:r>
            <a:r>
              <a:rPr lang="en-US" altLang="zh-CN" sz="2000" b="0" i="0" dirty="0" smtClean="0">
                <a:solidFill>
                  <a:srgbClr val="7030A0"/>
                </a:solidFill>
                <a:latin typeface="Arial"/>
                <a:ea typeface="黑体" pitchFamily="2" charset="-122"/>
                <a:cs typeface="+mn-cs"/>
              </a:rPr>
              <a:t> SAN </a:t>
            </a:r>
            <a:r>
              <a:rPr lang="zh-CN" altLang="en-US" sz="2000" b="0" i="0" dirty="0" smtClean="0">
                <a:solidFill>
                  <a:srgbClr val="7030A0"/>
                </a:solidFill>
                <a:latin typeface="Arial"/>
                <a:ea typeface="黑体" pitchFamily="2" charset="-122"/>
                <a:cs typeface="+mn-cs"/>
              </a:rPr>
              <a:t>交换为 </a:t>
            </a:r>
            <a:r>
              <a:rPr lang="en-US" altLang="zh-CN" sz="2000" b="1" i="0" dirty="0" smtClean="0">
                <a:solidFill>
                  <a:srgbClr val="7030A0"/>
                </a:solidFill>
                <a:latin typeface="Arial"/>
                <a:ea typeface="黑体" pitchFamily="2" charset="-122"/>
                <a:cs typeface="+mn-cs"/>
              </a:rPr>
              <a:t>84.8%**</a:t>
            </a:r>
            <a:endParaRPr lang="zh-CN" altLang="en-US" sz="2000" b="1" dirty="0">
              <a:solidFill>
                <a:srgbClr val="7030A0"/>
              </a:solidFill>
              <a:ea typeface="黑体" pitchFamily="2" charset="-122"/>
            </a:endParaRPr>
          </a:p>
        </p:txBody>
      </p:sp>
      <p:sp>
        <p:nvSpPr>
          <p:cNvPr id="73" name="TextBox 72"/>
          <p:cNvSpPr txBox="1"/>
          <p:nvPr/>
        </p:nvSpPr>
        <p:spPr>
          <a:xfrm>
            <a:off x="4808967" y="4647453"/>
            <a:ext cx="743093" cy="1446550"/>
          </a:xfrm>
          <a:prstGeom prst="rect">
            <a:avLst/>
          </a:prstGeom>
          <a:noFill/>
        </p:spPr>
        <p:txBody>
          <a:bodyPr wrap="square" rtlCol="0">
            <a:spAutoFit/>
          </a:bodyPr>
          <a:lstStyle/>
          <a:p>
            <a:pPr algn="l" defTabSz="914400">
              <a:buNone/>
            </a:pPr>
            <a:r>
              <a:rPr lang="en-US" altLang="zh-CN" sz="8800" b="1" i="0" dirty="0" smtClean="0">
                <a:solidFill>
                  <a:srgbClr val="7030A0"/>
                </a:solidFill>
                <a:latin typeface="Arial"/>
                <a:ea typeface="黑体" pitchFamily="2" charset="-122"/>
                <a:cs typeface="+mn-cs"/>
              </a:rPr>
              <a:t>1</a:t>
            </a:r>
            <a:endParaRPr lang="en-US" altLang="zh-CN" sz="8800" b="1" i="0" dirty="0">
              <a:solidFill>
                <a:srgbClr val="7030A0"/>
              </a:solidFill>
              <a:latin typeface="Arial"/>
              <a:ea typeface="黑体" pitchFamily="2" charset="-122"/>
              <a:cs typeface="+mn-cs"/>
            </a:endParaRPr>
          </a:p>
        </p:txBody>
      </p:sp>
    </p:spTree>
    <p:extLst>
      <p:ext uri="{BB962C8B-B14F-4D97-AF65-F5344CB8AC3E}">
        <p14:creationId xmlns="" xmlns:p14="http://schemas.microsoft.com/office/powerpoint/2010/main" val="294823133"/>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a:off x="3752648" y="1642427"/>
            <a:ext cx="1404060" cy="1410202"/>
            <a:chOff x="1069138" y="1797175"/>
            <a:chExt cx="1404060" cy="1410202"/>
          </a:xfrm>
        </p:grpSpPr>
        <p:sp>
          <p:nvSpPr>
            <p:cNvPr id="56" name="Oval 7"/>
            <p:cNvSpPr>
              <a:spLocks noChangeArrowheads="1"/>
            </p:cNvSpPr>
            <p:nvPr/>
          </p:nvSpPr>
          <p:spPr bwMode="auto">
            <a:xfrm>
              <a:off x="1069138" y="1797175"/>
              <a:ext cx="1404060" cy="1410202"/>
            </a:xfrm>
            <a:prstGeom prst="ellipse">
              <a:avLst/>
            </a:prstGeom>
            <a:gradFill flip="none" rotWithShape="1">
              <a:gsLst>
                <a:gs pos="0">
                  <a:schemeClr val="accent5">
                    <a:lumMod val="75000"/>
                  </a:schemeClr>
                </a:gs>
                <a:gs pos="100000">
                  <a:schemeClr val="accent5">
                    <a:shade val="100000"/>
                    <a:satMod val="115000"/>
                  </a:schemeClr>
                </a:gs>
              </a:gsLst>
              <a:lin ang="5400000" scaled="1"/>
              <a:tileRect/>
            </a:gra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57" name="Oval 8"/>
            <p:cNvSpPr>
              <a:spLocks noChangeArrowheads="1"/>
            </p:cNvSpPr>
            <p:nvPr/>
          </p:nvSpPr>
          <p:spPr bwMode="auto">
            <a:xfrm>
              <a:off x="1112839" y="1835150"/>
              <a:ext cx="1320106" cy="1343026"/>
            </a:xfrm>
            <a:prstGeom prst="ellipse">
              <a:avLst/>
            </a:prstGeom>
            <a:gradFill rotWithShape="0">
              <a:gsLst>
                <a:gs pos="82000">
                  <a:srgbClr val="0096D6">
                    <a:alpha val="0"/>
                  </a:srgbClr>
                </a:gs>
                <a:gs pos="98750">
                  <a:srgbClr val="000000">
                    <a:lumMod val="0"/>
                    <a:lumOff val="100000"/>
                    <a:alpha val="65000"/>
                  </a:srgbClr>
                </a:gs>
                <a:gs pos="0">
                  <a:schemeClr val="bg1">
                    <a:lumMod val="0"/>
                    <a:lumOff val="100000"/>
                    <a:alpha val="65000"/>
                  </a:schemeClr>
                </a:gs>
                <a:gs pos="33000">
                  <a:schemeClr val="tx1">
                    <a:alpha val="0"/>
                  </a:schemeClr>
                </a:gs>
              </a:gsLst>
              <a:lin ang="5400000" scaled="1"/>
            </a:gradFill>
            <a:ln w="9525">
              <a:noFill/>
              <a:miter lim="800000"/>
              <a:headEnd/>
              <a:tailEnd/>
            </a:ln>
          </p:spPr>
          <p:txBody>
            <a:bodyPr wrap="none" lIns="82124" tIns="41061" rIns="82124" bIns="41061" anchor="ctr"/>
            <a:lstStyle/>
            <a:p>
              <a:endParaRPr lang="zh-CN" altLang="en-US" kern="0">
                <a:solidFill>
                  <a:srgbClr val="FFFFFF"/>
                </a:solidFill>
                <a:ea typeface="黑体" pitchFamily="2" charset="-122"/>
              </a:endParaRPr>
            </a:p>
          </p:txBody>
        </p:sp>
      </p:grpSp>
      <p:grpSp>
        <p:nvGrpSpPr>
          <p:cNvPr id="74" name="Group 73"/>
          <p:cNvGrpSpPr/>
          <p:nvPr/>
        </p:nvGrpSpPr>
        <p:grpSpPr>
          <a:xfrm>
            <a:off x="6438698" y="3966527"/>
            <a:ext cx="1404060" cy="1410202"/>
            <a:chOff x="1069138" y="1797175"/>
            <a:chExt cx="1404060" cy="1410202"/>
          </a:xfrm>
        </p:grpSpPr>
        <p:sp>
          <p:nvSpPr>
            <p:cNvPr id="75" name="Oval 7"/>
            <p:cNvSpPr>
              <a:spLocks noChangeArrowheads="1"/>
            </p:cNvSpPr>
            <p:nvPr/>
          </p:nvSpPr>
          <p:spPr bwMode="auto">
            <a:xfrm>
              <a:off x="1069138" y="1797175"/>
              <a:ext cx="1404060" cy="1410202"/>
            </a:xfrm>
            <a:prstGeom prst="ellipse">
              <a:avLst/>
            </a:prstGeom>
            <a:gradFill flip="none" rotWithShape="1">
              <a:gsLst>
                <a:gs pos="0">
                  <a:schemeClr val="accent5">
                    <a:lumMod val="75000"/>
                  </a:schemeClr>
                </a:gs>
                <a:gs pos="100000">
                  <a:schemeClr val="accent5">
                    <a:shade val="100000"/>
                    <a:satMod val="115000"/>
                  </a:schemeClr>
                </a:gs>
              </a:gsLst>
              <a:lin ang="5400000" scaled="1"/>
              <a:tileRect/>
            </a:gra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76" name="Oval 8"/>
            <p:cNvSpPr>
              <a:spLocks noChangeArrowheads="1"/>
            </p:cNvSpPr>
            <p:nvPr/>
          </p:nvSpPr>
          <p:spPr bwMode="auto">
            <a:xfrm>
              <a:off x="1112839" y="1835150"/>
              <a:ext cx="1320106" cy="1343026"/>
            </a:xfrm>
            <a:prstGeom prst="ellipse">
              <a:avLst/>
            </a:prstGeom>
            <a:gradFill rotWithShape="0">
              <a:gsLst>
                <a:gs pos="82000">
                  <a:srgbClr val="0096D6">
                    <a:alpha val="0"/>
                  </a:srgbClr>
                </a:gs>
                <a:gs pos="98750">
                  <a:srgbClr val="000000">
                    <a:lumMod val="0"/>
                    <a:lumOff val="100000"/>
                    <a:alpha val="65000"/>
                  </a:srgbClr>
                </a:gs>
                <a:gs pos="0">
                  <a:schemeClr val="bg1">
                    <a:lumMod val="0"/>
                    <a:lumOff val="100000"/>
                    <a:alpha val="65000"/>
                  </a:schemeClr>
                </a:gs>
                <a:gs pos="33000">
                  <a:schemeClr val="tx1">
                    <a:alpha val="0"/>
                  </a:schemeClr>
                </a:gs>
              </a:gsLst>
              <a:lin ang="5400000" scaled="1"/>
            </a:gradFill>
            <a:ln w="9525">
              <a:noFill/>
              <a:miter lim="800000"/>
              <a:headEnd/>
              <a:tailEnd/>
            </a:ln>
          </p:spPr>
          <p:txBody>
            <a:bodyPr wrap="none" lIns="82124" tIns="41061" rIns="82124" bIns="41061" anchor="ctr"/>
            <a:lstStyle/>
            <a:p>
              <a:endParaRPr lang="zh-CN" altLang="en-US" kern="0">
                <a:solidFill>
                  <a:srgbClr val="FFFFFF"/>
                </a:solidFill>
                <a:ea typeface="黑体" pitchFamily="2" charset="-122"/>
              </a:endParaRPr>
            </a:p>
          </p:txBody>
        </p:sp>
      </p:grpSp>
      <p:grpSp>
        <p:nvGrpSpPr>
          <p:cNvPr id="77" name="Group 76"/>
          <p:cNvGrpSpPr/>
          <p:nvPr/>
        </p:nvGrpSpPr>
        <p:grpSpPr>
          <a:xfrm>
            <a:off x="3752648" y="3966527"/>
            <a:ext cx="1404060" cy="1410202"/>
            <a:chOff x="1069138" y="1797175"/>
            <a:chExt cx="1404060" cy="1410202"/>
          </a:xfrm>
        </p:grpSpPr>
        <p:sp>
          <p:nvSpPr>
            <p:cNvPr id="78" name="Oval 7"/>
            <p:cNvSpPr>
              <a:spLocks noChangeArrowheads="1"/>
            </p:cNvSpPr>
            <p:nvPr/>
          </p:nvSpPr>
          <p:spPr bwMode="auto">
            <a:xfrm>
              <a:off x="1069138" y="1797175"/>
              <a:ext cx="1404060" cy="1410202"/>
            </a:xfrm>
            <a:prstGeom prst="ellipse">
              <a:avLst/>
            </a:prstGeom>
            <a:gradFill flip="none" rotWithShape="1">
              <a:gsLst>
                <a:gs pos="0">
                  <a:schemeClr val="accent5">
                    <a:lumMod val="75000"/>
                  </a:schemeClr>
                </a:gs>
                <a:gs pos="100000">
                  <a:schemeClr val="accent5">
                    <a:shade val="100000"/>
                    <a:satMod val="115000"/>
                  </a:schemeClr>
                </a:gs>
              </a:gsLst>
              <a:lin ang="5400000" scaled="1"/>
              <a:tileRect/>
            </a:gra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79" name="Oval 8"/>
            <p:cNvSpPr>
              <a:spLocks noChangeArrowheads="1"/>
            </p:cNvSpPr>
            <p:nvPr/>
          </p:nvSpPr>
          <p:spPr bwMode="auto">
            <a:xfrm>
              <a:off x="1112839" y="1835150"/>
              <a:ext cx="1320106" cy="1343026"/>
            </a:xfrm>
            <a:prstGeom prst="ellipse">
              <a:avLst/>
            </a:prstGeom>
            <a:gradFill rotWithShape="0">
              <a:gsLst>
                <a:gs pos="82000">
                  <a:srgbClr val="0096D6">
                    <a:alpha val="0"/>
                  </a:srgbClr>
                </a:gs>
                <a:gs pos="98750">
                  <a:srgbClr val="000000">
                    <a:lumMod val="0"/>
                    <a:lumOff val="100000"/>
                    <a:alpha val="65000"/>
                  </a:srgbClr>
                </a:gs>
                <a:gs pos="0">
                  <a:schemeClr val="bg1">
                    <a:lumMod val="0"/>
                    <a:lumOff val="100000"/>
                    <a:alpha val="65000"/>
                  </a:schemeClr>
                </a:gs>
                <a:gs pos="33000">
                  <a:schemeClr val="tx1">
                    <a:alpha val="0"/>
                  </a:schemeClr>
                </a:gs>
              </a:gsLst>
              <a:lin ang="5400000" scaled="1"/>
            </a:gradFill>
            <a:ln w="9525">
              <a:noFill/>
              <a:miter lim="800000"/>
              <a:headEnd/>
              <a:tailEnd/>
            </a:ln>
          </p:spPr>
          <p:txBody>
            <a:bodyPr wrap="none" lIns="82124" tIns="41061" rIns="82124" bIns="41061" anchor="ctr"/>
            <a:lstStyle/>
            <a:p>
              <a:endParaRPr lang="zh-CN" altLang="en-US" kern="0">
                <a:solidFill>
                  <a:srgbClr val="FFFFFF"/>
                </a:solidFill>
                <a:ea typeface="黑体" pitchFamily="2" charset="-122"/>
              </a:endParaRPr>
            </a:p>
          </p:txBody>
        </p:sp>
      </p:grpSp>
      <p:grpSp>
        <p:nvGrpSpPr>
          <p:cNvPr id="80" name="Group 79"/>
          <p:cNvGrpSpPr/>
          <p:nvPr/>
        </p:nvGrpSpPr>
        <p:grpSpPr>
          <a:xfrm>
            <a:off x="1066598" y="3966527"/>
            <a:ext cx="1404060" cy="1410202"/>
            <a:chOff x="1069138" y="1797175"/>
            <a:chExt cx="1404060" cy="1410202"/>
          </a:xfrm>
        </p:grpSpPr>
        <p:sp>
          <p:nvSpPr>
            <p:cNvPr id="81" name="Oval 7"/>
            <p:cNvSpPr>
              <a:spLocks noChangeArrowheads="1"/>
            </p:cNvSpPr>
            <p:nvPr/>
          </p:nvSpPr>
          <p:spPr bwMode="auto">
            <a:xfrm>
              <a:off x="1069138" y="1797175"/>
              <a:ext cx="1404060" cy="1410202"/>
            </a:xfrm>
            <a:prstGeom prst="ellipse">
              <a:avLst/>
            </a:prstGeom>
            <a:gradFill flip="none" rotWithShape="1">
              <a:gsLst>
                <a:gs pos="0">
                  <a:schemeClr val="accent5">
                    <a:lumMod val="75000"/>
                  </a:schemeClr>
                </a:gs>
                <a:gs pos="100000">
                  <a:schemeClr val="accent5">
                    <a:shade val="100000"/>
                    <a:satMod val="115000"/>
                  </a:schemeClr>
                </a:gs>
              </a:gsLst>
              <a:lin ang="5400000" scaled="1"/>
              <a:tileRect/>
            </a:gra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82" name="Oval 8"/>
            <p:cNvSpPr>
              <a:spLocks noChangeArrowheads="1"/>
            </p:cNvSpPr>
            <p:nvPr/>
          </p:nvSpPr>
          <p:spPr bwMode="auto">
            <a:xfrm>
              <a:off x="1112839" y="1835150"/>
              <a:ext cx="1320106" cy="1343026"/>
            </a:xfrm>
            <a:prstGeom prst="ellipse">
              <a:avLst/>
            </a:prstGeom>
            <a:gradFill rotWithShape="0">
              <a:gsLst>
                <a:gs pos="82000">
                  <a:srgbClr val="0096D6">
                    <a:alpha val="0"/>
                  </a:srgbClr>
                </a:gs>
                <a:gs pos="98750">
                  <a:srgbClr val="000000">
                    <a:lumMod val="0"/>
                    <a:lumOff val="100000"/>
                    <a:alpha val="65000"/>
                  </a:srgbClr>
                </a:gs>
                <a:gs pos="0">
                  <a:schemeClr val="bg1">
                    <a:lumMod val="0"/>
                    <a:lumOff val="100000"/>
                    <a:alpha val="65000"/>
                  </a:schemeClr>
                </a:gs>
                <a:gs pos="33000">
                  <a:schemeClr val="tx1">
                    <a:alpha val="0"/>
                  </a:schemeClr>
                </a:gs>
              </a:gsLst>
              <a:lin ang="5400000" scaled="1"/>
            </a:gradFill>
            <a:ln w="9525">
              <a:noFill/>
              <a:miter lim="800000"/>
              <a:headEnd/>
              <a:tailEnd/>
            </a:ln>
          </p:spPr>
          <p:txBody>
            <a:bodyPr wrap="none" lIns="82124" tIns="41061" rIns="82124" bIns="41061" anchor="ctr"/>
            <a:lstStyle/>
            <a:p>
              <a:endParaRPr lang="zh-CN" altLang="en-US" kern="0">
                <a:solidFill>
                  <a:srgbClr val="FFFFFF"/>
                </a:solidFill>
                <a:ea typeface="黑体" pitchFamily="2" charset="-122"/>
              </a:endParaRPr>
            </a:p>
          </p:txBody>
        </p:sp>
      </p:grpSp>
      <p:grpSp>
        <p:nvGrpSpPr>
          <p:cNvPr id="107" name="Group 106"/>
          <p:cNvGrpSpPr/>
          <p:nvPr/>
        </p:nvGrpSpPr>
        <p:grpSpPr>
          <a:xfrm>
            <a:off x="6438698" y="1642427"/>
            <a:ext cx="1404060" cy="1410202"/>
            <a:chOff x="1069138" y="1797175"/>
            <a:chExt cx="1404060" cy="1410202"/>
          </a:xfrm>
        </p:grpSpPr>
        <p:sp>
          <p:nvSpPr>
            <p:cNvPr id="108" name="Oval 7"/>
            <p:cNvSpPr>
              <a:spLocks noChangeArrowheads="1"/>
            </p:cNvSpPr>
            <p:nvPr/>
          </p:nvSpPr>
          <p:spPr bwMode="auto">
            <a:xfrm>
              <a:off x="1069138" y="1797175"/>
              <a:ext cx="1404060" cy="1410202"/>
            </a:xfrm>
            <a:prstGeom prst="ellipse">
              <a:avLst/>
            </a:prstGeom>
            <a:gradFill flip="none" rotWithShape="1">
              <a:gsLst>
                <a:gs pos="0">
                  <a:schemeClr val="accent5">
                    <a:lumMod val="75000"/>
                  </a:schemeClr>
                </a:gs>
                <a:gs pos="100000">
                  <a:schemeClr val="accent5">
                    <a:shade val="100000"/>
                    <a:satMod val="115000"/>
                  </a:schemeClr>
                </a:gs>
              </a:gsLst>
              <a:lin ang="5400000" scaled="1"/>
              <a:tileRect/>
            </a:gra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109" name="Oval 8"/>
            <p:cNvSpPr>
              <a:spLocks noChangeArrowheads="1"/>
            </p:cNvSpPr>
            <p:nvPr/>
          </p:nvSpPr>
          <p:spPr bwMode="auto">
            <a:xfrm>
              <a:off x="1112839" y="1835150"/>
              <a:ext cx="1320106" cy="1343026"/>
            </a:xfrm>
            <a:prstGeom prst="ellipse">
              <a:avLst/>
            </a:prstGeom>
            <a:gradFill rotWithShape="0">
              <a:gsLst>
                <a:gs pos="82000">
                  <a:srgbClr val="0096D6">
                    <a:alpha val="0"/>
                  </a:srgbClr>
                </a:gs>
                <a:gs pos="98750">
                  <a:srgbClr val="000000">
                    <a:lumMod val="0"/>
                    <a:lumOff val="100000"/>
                    <a:alpha val="65000"/>
                  </a:srgbClr>
                </a:gs>
                <a:gs pos="0">
                  <a:schemeClr val="bg1">
                    <a:lumMod val="0"/>
                    <a:lumOff val="100000"/>
                    <a:alpha val="65000"/>
                  </a:schemeClr>
                </a:gs>
                <a:gs pos="33000">
                  <a:schemeClr val="tx1">
                    <a:alpha val="0"/>
                  </a:schemeClr>
                </a:gs>
              </a:gsLst>
              <a:lin ang="5400000" scaled="1"/>
            </a:gradFill>
            <a:ln w="9525">
              <a:noFill/>
              <a:miter lim="800000"/>
              <a:headEnd/>
              <a:tailEnd/>
            </a:ln>
          </p:spPr>
          <p:txBody>
            <a:bodyPr wrap="none" lIns="82124" tIns="41061" rIns="82124" bIns="41061" anchor="ctr"/>
            <a:lstStyle/>
            <a:p>
              <a:endParaRPr lang="zh-CN" altLang="en-US" kern="0">
                <a:solidFill>
                  <a:srgbClr val="FFFFFF"/>
                </a:solidFill>
                <a:ea typeface="黑体" pitchFamily="2" charset="-122"/>
              </a:endParaRPr>
            </a:p>
          </p:txBody>
        </p:sp>
      </p:grpSp>
      <p:sp>
        <p:nvSpPr>
          <p:cNvPr id="66" name="Line 62"/>
          <p:cNvSpPr>
            <a:spLocks noChangeShapeType="1"/>
          </p:cNvSpPr>
          <p:nvPr/>
        </p:nvSpPr>
        <p:spPr bwMode="auto">
          <a:xfrm>
            <a:off x="3482982" y="451721"/>
            <a:ext cx="0" cy="792163"/>
          </a:xfrm>
          <a:prstGeom prst="line">
            <a:avLst/>
          </a:prstGeom>
          <a:noFill/>
          <a:ln w="14288">
            <a:solidFill>
              <a:srgbClr val="546568"/>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a:ln>
                <a:noFill/>
              </a:ln>
              <a:solidFill>
                <a:srgbClr val="000000"/>
              </a:solidFill>
              <a:effectLst/>
              <a:uLnTx/>
              <a:uFillTx/>
              <a:latin typeface="Arial" charset="0"/>
              <a:ea typeface="黑体" pitchFamily="2" charset="-122"/>
              <a:cs typeface="+mn-cs"/>
            </a:endParaRPr>
          </a:p>
        </p:txBody>
      </p:sp>
      <p:grpSp>
        <p:nvGrpSpPr>
          <p:cNvPr id="72" name="Group 71"/>
          <p:cNvGrpSpPr/>
          <p:nvPr/>
        </p:nvGrpSpPr>
        <p:grpSpPr>
          <a:xfrm>
            <a:off x="6100546" y="1742180"/>
            <a:ext cx="2169994" cy="1746259"/>
            <a:chOff x="6100546" y="1896928"/>
            <a:chExt cx="2169994" cy="1746259"/>
          </a:xfrm>
        </p:grpSpPr>
        <p:sp>
          <p:nvSpPr>
            <p:cNvPr id="6" name="Text Box 47"/>
            <p:cNvSpPr txBox="1">
              <a:spLocks noChangeArrowheads="1"/>
            </p:cNvSpPr>
            <p:nvPr/>
          </p:nvSpPr>
          <p:spPr bwMode="auto">
            <a:xfrm>
              <a:off x="6100546" y="3332846"/>
              <a:ext cx="2169994" cy="310341"/>
            </a:xfrm>
            <a:prstGeom prst="rect">
              <a:avLst/>
            </a:prstGeom>
            <a:noFill/>
            <a:ln w="14288" algn="ctr">
              <a:noFill/>
              <a:miter lim="800000"/>
              <a:headEnd/>
              <a:tailEnd/>
            </a:ln>
          </p:spPr>
          <p:txBody>
            <a:bodyPr wrap="square">
              <a:spAutoFit/>
            </a:bodyPr>
            <a:lstStyle/>
            <a:p>
              <a:pPr algn="ctr" defTabSz="914400">
                <a:lnSpc>
                  <a:spcPts val="1700"/>
                </a:lnSpc>
                <a:spcBef>
                  <a:spcPct val="0"/>
                </a:spcBef>
                <a:spcAft>
                  <a:spcPct val="0"/>
                </a:spcAft>
                <a:buNone/>
              </a:pPr>
              <a:r>
                <a:rPr lang="zh-CN" altLang="en-US" sz="1600" b="1" i="0" smtClean="0">
                  <a:solidFill>
                    <a:srgbClr val="FFFFFF"/>
                  </a:solidFill>
                  <a:latin typeface="Arial"/>
                  <a:ea typeface="黑体" pitchFamily="2" charset="-122"/>
                  <a:cs typeface="+mn-cs"/>
                  <a:hlinkClick r:id="rId3" action="ppaction://hlinksldjump"/>
                </a:rPr>
                <a:t>虚拟化</a:t>
              </a:r>
              <a:r>
                <a:rPr lang="en-US" altLang="zh-CN" sz="1600" b="1" i="0" smtClean="0">
                  <a:solidFill>
                    <a:srgbClr val="FFFFFF"/>
                  </a:solidFill>
                  <a:latin typeface="Arial"/>
                  <a:ea typeface="黑体" pitchFamily="2" charset="-122"/>
                  <a:cs typeface="+mn-cs"/>
                  <a:hlinkClick r:id="rId3" action="ppaction://hlinksldjump"/>
                </a:rPr>
                <a:t>/</a:t>
              </a:r>
              <a:r>
                <a:rPr lang="zh-CN" altLang="en-US" sz="1600" b="1" i="0" smtClean="0">
                  <a:solidFill>
                    <a:srgbClr val="FFFFFF"/>
                  </a:solidFill>
                  <a:latin typeface="Arial"/>
                  <a:ea typeface="黑体" pitchFamily="2" charset="-122"/>
                  <a:cs typeface="+mn-cs"/>
                  <a:hlinkClick r:id="rId3" action="ppaction://hlinksldjump"/>
                </a:rPr>
                <a:t>专用云</a:t>
              </a:r>
              <a:endParaRPr lang="zh-CN" altLang="en-US" sz="1600" b="1">
                <a:solidFill>
                  <a:schemeClr val="bg1"/>
                </a:solidFill>
                <a:ea typeface="黑体" pitchFamily="2" charset="-122"/>
              </a:endParaRPr>
            </a:p>
          </p:txBody>
        </p:sp>
        <p:pic>
          <p:nvPicPr>
            <p:cNvPr id="18" name="Picture 17" descr="Device_cloud_white_3041_default_256.png"/>
            <p:cNvPicPr>
              <a:picLocks noChangeAspect="1"/>
            </p:cNvPicPr>
            <p:nvPr/>
          </p:nvPicPr>
          <p:blipFill>
            <a:blip r:embed="rId4" cstate="print"/>
            <a:stretch>
              <a:fillRect/>
            </a:stretch>
          </p:blipFill>
          <p:spPr>
            <a:xfrm>
              <a:off x="6602678" y="1896928"/>
              <a:ext cx="1122813" cy="1122812"/>
            </a:xfrm>
            <a:prstGeom prst="rect">
              <a:avLst/>
            </a:prstGeom>
          </p:spPr>
        </p:pic>
      </p:grpSp>
      <p:grpSp>
        <p:nvGrpSpPr>
          <p:cNvPr id="68" name="Group 67"/>
          <p:cNvGrpSpPr/>
          <p:nvPr/>
        </p:nvGrpSpPr>
        <p:grpSpPr>
          <a:xfrm>
            <a:off x="3143197" y="1830815"/>
            <a:ext cx="2672729" cy="1657624"/>
            <a:chOff x="3143197" y="1985563"/>
            <a:chExt cx="2672729" cy="1657624"/>
          </a:xfrm>
        </p:grpSpPr>
        <p:sp>
          <p:nvSpPr>
            <p:cNvPr id="5" name="Text Box 46"/>
            <p:cNvSpPr txBox="1">
              <a:spLocks noChangeArrowheads="1"/>
            </p:cNvSpPr>
            <p:nvPr/>
          </p:nvSpPr>
          <p:spPr bwMode="auto">
            <a:xfrm>
              <a:off x="3143197" y="3332846"/>
              <a:ext cx="2672729" cy="310341"/>
            </a:xfrm>
            <a:prstGeom prst="rect">
              <a:avLst/>
            </a:prstGeom>
            <a:noFill/>
            <a:ln w="14288" algn="ctr">
              <a:noFill/>
              <a:miter lim="800000"/>
              <a:headEnd/>
              <a:tailEnd/>
            </a:ln>
          </p:spPr>
          <p:txBody>
            <a:bodyPr wrap="square">
              <a:spAutoFit/>
            </a:bodyPr>
            <a:lstStyle/>
            <a:p>
              <a:pPr algn="ctr" defTabSz="914400">
                <a:lnSpc>
                  <a:spcPts val="1700"/>
                </a:lnSpc>
                <a:spcBef>
                  <a:spcPct val="0"/>
                </a:spcBef>
                <a:spcAft>
                  <a:spcPct val="0"/>
                </a:spcAft>
                <a:buNone/>
              </a:pPr>
              <a:r>
                <a:rPr lang="zh-CN" altLang="en-US" sz="1600" b="1" i="0" smtClean="0">
                  <a:solidFill>
                    <a:srgbClr val="FFFFFF"/>
                  </a:solidFill>
                  <a:latin typeface="Arial"/>
                  <a:ea typeface="黑体" pitchFamily="2" charset="-122"/>
                  <a:cs typeface="+mn-cs"/>
                  <a:hlinkClick r:id="rId5" action="ppaction://hlinksldjump"/>
                </a:rPr>
                <a:t>数据中心整合</a:t>
              </a:r>
              <a:endParaRPr lang="zh-CN" altLang="en-US" sz="1600" b="1">
                <a:solidFill>
                  <a:schemeClr val="bg1"/>
                </a:solidFill>
                <a:ea typeface="黑体" pitchFamily="2" charset="-122"/>
              </a:endParaRPr>
            </a:p>
          </p:txBody>
        </p:sp>
        <p:pic>
          <p:nvPicPr>
            <p:cNvPr id="26" name="Picture 6" descr="\\MV-FS\Projects\Cisco\03_Assets\Icons\Kubrick Icons\Kubrick png icons\Device_import_1213_256.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010347" y="1985563"/>
              <a:ext cx="1038403" cy="1038402"/>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69" name="Group 68"/>
          <p:cNvGrpSpPr/>
          <p:nvPr/>
        </p:nvGrpSpPr>
        <p:grpSpPr>
          <a:xfrm>
            <a:off x="3771657" y="4204856"/>
            <a:ext cx="1276311" cy="1571970"/>
            <a:chOff x="3771657" y="4531172"/>
            <a:chExt cx="1276311" cy="1571970"/>
          </a:xfrm>
        </p:grpSpPr>
        <p:sp>
          <p:nvSpPr>
            <p:cNvPr id="8" name="Text Box 50"/>
            <p:cNvSpPr txBox="1">
              <a:spLocks noChangeArrowheads="1"/>
            </p:cNvSpPr>
            <p:nvPr/>
          </p:nvSpPr>
          <p:spPr bwMode="auto">
            <a:xfrm>
              <a:off x="3771657" y="5792801"/>
              <a:ext cx="1276311" cy="310341"/>
            </a:xfrm>
            <a:prstGeom prst="rect">
              <a:avLst/>
            </a:prstGeom>
            <a:noFill/>
            <a:ln w="14288" algn="ctr">
              <a:noFill/>
              <a:miter lim="800000"/>
              <a:headEnd/>
              <a:tailEnd/>
            </a:ln>
          </p:spPr>
          <p:txBody>
            <a:bodyPr wrap="none">
              <a:spAutoFit/>
            </a:bodyPr>
            <a:lstStyle/>
            <a:p>
              <a:pPr algn="ctr" defTabSz="914400">
                <a:lnSpc>
                  <a:spcPts val="1700"/>
                </a:lnSpc>
                <a:spcBef>
                  <a:spcPct val="0"/>
                </a:spcBef>
                <a:spcAft>
                  <a:spcPct val="0"/>
                </a:spcAft>
                <a:buNone/>
              </a:pPr>
              <a:r>
                <a:rPr lang="zh-CN" altLang="en-US" sz="1600" b="1" i="0" dirty="0" smtClean="0">
                  <a:solidFill>
                    <a:srgbClr val="FFFFFF"/>
                  </a:solidFill>
                  <a:latin typeface="Arial"/>
                  <a:ea typeface="黑体" pitchFamily="2" charset="-122"/>
                  <a:cs typeface="+mn-cs"/>
                  <a:hlinkClick r:id="rId7" action="ppaction://hlinksldjump"/>
                </a:rPr>
                <a:t>桌面 虚拟化</a:t>
              </a:r>
              <a:endParaRPr lang="zh-CN" altLang="en-US" sz="1600" b="1" dirty="0">
                <a:solidFill>
                  <a:schemeClr val="bg1"/>
                </a:solidFill>
                <a:ea typeface="黑体" pitchFamily="2" charset="-122"/>
              </a:endParaRPr>
            </a:p>
          </p:txBody>
        </p:sp>
        <p:pic>
          <p:nvPicPr>
            <p:cNvPr id="30" name="Picture 3" descr="\\MV-FS\Projects\Cisco\03_Assets\Icons\Kubrick Icons\Kubrick png icons\share_content_4078_256.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972365" y="4531172"/>
              <a:ext cx="993748" cy="993747"/>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70" name="Group 69"/>
          <p:cNvGrpSpPr/>
          <p:nvPr/>
        </p:nvGrpSpPr>
        <p:grpSpPr>
          <a:xfrm>
            <a:off x="218381" y="4176861"/>
            <a:ext cx="3105574" cy="1856410"/>
            <a:chOff x="218381" y="4464445"/>
            <a:chExt cx="3105574" cy="1856410"/>
          </a:xfrm>
        </p:grpSpPr>
        <p:sp>
          <p:nvSpPr>
            <p:cNvPr id="7" name="Text Box 48"/>
            <p:cNvSpPr txBox="1">
              <a:spLocks noChangeArrowheads="1"/>
            </p:cNvSpPr>
            <p:nvPr/>
          </p:nvSpPr>
          <p:spPr bwMode="auto">
            <a:xfrm>
              <a:off x="218381" y="5785324"/>
              <a:ext cx="3105574" cy="535531"/>
            </a:xfrm>
            <a:prstGeom prst="rect">
              <a:avLst/>
            </a:prstGeom>
            <a:noFill/>
            <a:ln w="14288" algn="ctr">
              <a:noFill/>
              <a:miter lim="800000"/>
              <a:headEnd/>
              <a:tailEnd/>
            </a:ln>
          </p:spPr>
          <p:txBody>
            <a:bodyPr wrap="square">
              <a:spAutoFit/>
            </a:bodyPr>
            <a:lstStyle/>
            <a:p>
              <a:pPr algn="ctr" defTabSz="914400">
                <a:lnSpc>
                  <a:spcPts val="1700"/>
                </a:lnSpc>
                <a:spcBef>
                  <a:spcPct val="0"/>
                </a:spcBef>
                <a:spcAft>
                  <a:spcPct val="0"/>
                </a:spcAft>
                <a:buNone/>
              </a:pPr>
              <a:r>
                <a:rPr lang="zh-CN" altLang="en-US" sz="1600" b="1" i="0" dirty="0" smtClean="0">
                  <a:solidFill>
                    <a:srgbClr val="FFFFFF"/>
                  </a:solidFill>
                  <a:latin typeface="Arial"/>
                  <a:ea typeface="黑体" pitchFamily="2" charset="-122"/>
                  <a:cs typeface="+mn-cs"/>
                  <a:hlinkClick r:id="rId9" action="ppaction://hlinksldjump"/>
                </a:rPr>
                <a:t>业务连续性、</a:t>
              </a:r>
              <a:r>
                <a:rPr lang="zh-CN" altLang="en-US" sz="1600" b="1" i="0" dirty="0" smtClean="0">
                  <a:solidFill>
                    <a:srgbClr val="FFFFFF"/>
                  </a:solidFill>
                  <a:latin typeface="Arial"/>
                  <a:ea typeface="黑体" pitchFamily="2" charset="-122"/>
                  <a:cs typeface="+mn-cs"/>
                </a:rPr>
                <a:t/>
              </a:r>
              <a:br>
                <a:rPr lang="zh-CN" altLang="en-US" sz="1600" b="1" i="0" dirty="0" smtClean="0">
                  <a:solidFill>
                    <a:srgbClr val="FFFFFF"/>
                  </a:solidFill>
                  <a:latin typeface="Arial"/>
                  <a:ea typeface="黑体" pitchFamily="2" charset="-122"/>
                  <a:cs typeface="+mn-cs"/>
                </a:rPr>
              </a:br>
              <a:r>
                <a:rPr lang="zh-CN" altLang="en-US" sz="1600" b="1" i="0" dirty="0" smtClean="0">
                  <a:solidFill>
                    <a:srgbClr val="FFFFFF"/>
                  </a:solidFill>
                  <a:latin typeface="Arial"/>
                  <a:ea typeface="黑体" pitchFamily="2" charset="-122"/>
                  <a:cs typeface="+mn-cs"/>
                  <a:hlinkClick r:id="rId9" action="ppaction://hlinksldjump"/>
                </a:rPr>
                <a:t>灾难恢复 </a:t>
              </a:r>
              <a:endParaRPr lang="zh-CN" altLang="en-US" sz="1600" b="1" dirty="0">
                <a:solidFill>
                  <a:schemeClr val="bg1"/>
                </a:solidFill>
                <a:ea typeface="黑体" pitchFamily="2" charset="-122"/>
              </a:endParaRPr>
            </a:p>
          </p:txBody>
        </p:sp>
        <p:grpSp>
          <p:nvGrpSpPr>
            <p:cNvPr id="45" name="Group 44"/>
            <p:cNvGrpSpPr/>
            <p:nvPr/>
          </p:nvGrpSpPr>
          <p:grpSpPr>
            <a:xfrm>
              <a:off x="1239159" y="4464445"/>
              <a:ext cx="991766" cy="959818"/>
              <a:chOff x="9414420" y="4535533"/>
              <a:chExt cx="889967" cy="861298"/>
            </a:xfrm>
          </p:grpSpPr>
          <p:pic>
            <p:nvPicPr>
              <p:cNvPr id="47" name="Picture 56" descr="\\MV-FS\Projects\Cisco\References\Brand Assets\Kubrick Icons\Kubrick png icons\monitor_0023_256.png"/>
              <p:cNvPicPr>
                <a:picLocks noChangeAspect="1" noChangeArrowheads="1"/>
              </p:cNvPicPr>
              <p:nvPr/>
            </p:nvPicPr>
            <p:blipFill>
              <a:blip r:embed="rId10" cstate="print"/>
              <a:srcRect/>
              <a:stretch>
                <a:fillRect/>
              </a:stretch>
            </p:blipFill>
            <p:spPr bwMode="auto">
              <a:xfrm>
                <a:off x="9555735" y="4568782"/>
                <a:ext cx="748652" cy="748652"/>
              </a:xfrm>
              <a:prstGeom prst="rect">
                <a:avLst/>
              </a:prstGeom>
              <a:noFill/>
            </p:spPr>
          </p:pic>
          <p:pic>
            <p:nvPicPr>
              <p:cNvPr id="48" name="Picture 7" descr="\\MV-FS\Projects\Cisco\References\Brand Assets\Kubrick Icons\Kubrick png icons\build_1128_256.png"/>
              <p:cNvPicPr>
                <a:picLocks noChangeAspect="1" noChangeArrowheads="1"/>
              </p:cNvPicPr>
              <p:nvPr/>
            </p:nvPicPr>
            <p:blipFill>
              <a:blip r:embed="rId11" cstate="print"/>
              <a:srcRect/>
              <a:stretch>
                <a:fillRect/>
              </a:stretch>
            </p:blipFill>
            <p:spPr bwMode="auto">
              <a:xfrm>
                <a:off x="9414420" y="4535533"/>
                <a:ext cx="861298" cy="861298"/>
              </a:xfrm>
              <a:prstGeom prst="rect">
                <a:avLst/>
              </a:prstGeom>
              <a:noFill/>
            </p:spPr>
          </p:pic>
        </p:grpSp>
      </p:grpSp>
      <p:grpSp>
        <p:nvGrpSpPr>
          <p:cNvPr id="71" name="Group 70"/>
          <p:cNvGrpSpPr/>
          <p:nvPr/>
        </p:nvGrpSpPr>
        <p:grpSpPr>
          <a:xfrm>
            <a:off x="5959860" y="4311127"/>
            <a:ext cx="2408459" cy="1629116"/>
            <a:chOff x="5959860" y="4596501"/>
            <a:chExt cx="2408459" cy="1629116"/>
          </a:xfrm>
        </p:grpSpPr>
        <p:sp>
          <p:nvSpPr>
            <p:cNvPr id="9" name="Text Box 51"/>
            <p:cNvSpPr txBox="1">
              <a:spLocks noChangeArrowheads="1"/>
            </p:cNvSpPr>
            <p:nvPr/>
          </p:nvSpPr>
          <p:spPr bwMode="auto">
            <a:xfrm>
              <a:off x="5959860" y="5697267"/>
              <a:ext cx="2408459" cy="528350"/>
            </a:xfrm>
            <a:prstGeom prst="rect">
              <a:avLst/>
            </a:prstGeom>
            <a:noFill/>
            <a:ln w="14288" algn="ctr">
              <a:noFill/>
              <a:miter lim="800000"/>
              <a:headEnd/>
              <a:tailEnd/>
            </a:ln>
          </p:spPr>
          <p:txBody>
            <a:bodyPr wrap="square">
              <a:spAutoFit/>
            </a:bodyPr>
            <a:lstStyle/>
            <a:p>
              <a:pPr algn="ctr" defTabSz="914400">
                <a:lnSpc>
                  <a:spcPts val="1700"/>
                </a:lnSpc>
                <a:spcBef>
                  <a:spcPct val="0"/>
                </a:spcBef>
                <a:spcAft>
                  <a:spcPct val="0"/>
                </a:spcAft>
                <a:buNone/>
              </a:pPr>
              <a:r>
                <a:rPr lang="zh-CN" altLang="en-US" sz="1600" b="1" i="0" dirty="0" smtClean="0">
                  <a:solidFill>
                    <a:srgbClr val="FFFFFF"/>
                  </a:solidFill>
                  <a:latin typeface="Arial"/>
                  <a:ea typeface="黑体" pitchFamily="2" charset="-122"/>
                  <a:cs typeface="+mn-cs"/>
                  <a:hlinkClick r:id="rId12" action="ppaction://hlinksldjump"/>
                </a:rPr>
                <a:t>高性能计算和</a:t>
              </a:r>
              <a:r>
                <a:rPr lang="en-US" altLang="zh-CN" sz="1600" b="1" i="0" dirty="0" smtClean="0">
                  <a:solidFill>
                    <a:srgbClr val="FFFFFF"/>
                  </a:solidFill>
                  <a:latin typeface="Arial"/>
                  <a:ea typeface="黑体" pitchFamily="2" charset="-122"/>
                  <a:cs typeface="+mn-cs"/>
                  <a:hlinkClick r:id="rId12" action="ppaction://hlinksldjump"/>
                </a:rPr>
                <a:t/>
              </a:r>
              <a:br>
                <a:rPr lang="en-US" altLang="zh-CN" sz="1600" b="1" i="0" dirty="0" smtClean="0">
                  <a:solidFill>
                    <a:srgbClr val="FFFFFF"/>
                  </a:solidFill>
                  <a:latin typeface="Arial"/>
                  <a:ea typeface="黑体" pitchFamily="2" charset="-122"/>
                  <a:cs typeface="+mn-cs"/>
                  <a:hlinkClick r:id="rId12" action="ppaction://hlinksldjump"/>
                </a:rPr>
              </a:br>
              <a:r>
                <a:rPr lang="zh-CN" altLang="en-US" sz="1600" b="1" i="0" dirty="0" smtClean="0">
                  <a:solidFill>
                    <a:srgbClr val="FFFFFF"/>
                  </a:solidFill>
                  <a:latin typeface="Arial"/>
                  <a:ea typeface="黑体" pitchFamily="2" charset="-122"/>
                  <a:cs typeface="+mn-cs"/>
                  <a:hlinkClick r:id="rId12" action="ppaction://hlinksldjump"/>
                </a:rPr>
                <a:t>高频率交易 </a:t>
              </a:r>
              <a:endParaRPr lang="zh-CN" altLang="en-US" sz="1600" b="1" dirty="0">
                <a:solidFill>
                  <a:schemeClr val="bg1"/>
                </a:solidFill>
                <a:ea typeface="黑体" pitchFamily="2" charset="-122"/>
              </a:endParaRPr>
            </a:p>
          </p:txBody>
        </p:sp>
        <p:pic>
          <p:nvPicPr>
            <p:cNvPr id="39" name="Picture 38" descr="j0400440.jpg"/>
            <p:cNvPicPr>
              <a:picLocks noChangeAspect="1"/>
            </p:cNvPicPr>
            <p:nvPr/>
          </p:nvPicPr>
          <p:blipFill rotWithShape="1">
            <a:blip r:embed="rId13" cstate="print">
              <a:duotone>
                <a:prstClr val="black"/>
                <a:schemeClr val="accent5">
                  <a:lumMod val="40000"/>
                  <a:lumOff val="60000"/>
                  <a:tint val="45000"/>
                  <a:satMod val="400000"/>
                </a:schemeClr>
              </a:duotone>
              <a:extLst>
                <a:ext uri="{BEBA8EAE-BF5A-486C-A8C5-ECC9F3942E4B}">
                  <a14:imgProps xmlns="" xmlns:a14="http://schemas.microsoft.com/office/drawing/2010/main">
                    <a14:imgLayer r:embed="rId14">
                      <a14:imgEffect>
                        <a14:sharpenSoften amount="16000"/>
                      </a14:imgEffect>
                      <a14:imgEffect>
                        <a14:brightnessContrast contrast="24000"/>
                      </a14:imgEffect>
                    </a14:imgLayer>
                  </a14:imgProps>
                </a:ext>
              </a:extLst>
            </a:blip>
            <a:srcRect l="11192" r="11695"/>
            <a:stretch/>
          </p:blipFill>
          <p:spPr>
            <a:xfrm>
              <a:off x="6681538" y="4596501"/>
              <a:ext cx="897187" cy="737896"/>
            </a:xfrm>
            <a:prstGeom prst="round2SameRect">
              <a:avLst>
                <a:gd name="adj1" fmla="val 8017"/>
                <a:gd name="adj2" fmla="val 0"/>
              </a:avLst>
            </a:prstGeom>
            <a:noFill/>
            <a:ln w="12700">
              <a:noFill/>
            </a:ln>
            <a:effectLst>
              <a:outerShdw blurRad="63500" sx="102000" sy="102000" algn="ctr" rotWithShape="0">
                <a:prstClr val="black">
                  <a:alpha val="40000"/>
                </a:prstClr>
              </a:outerShdw>
            </a:effectLst>
          </p:spPr>
        </p:pic>
      </p:grpSp>
      <p:sp>
        <p:nvSpPr>
          <p:cNvPr id="42" name="Text Box 51"/>
          <p:cNvSpPr txBox="1">
            <a:spLocks noChangeArrowheads="1"/>
          </p:cNvSpPr>
          <p:nvPr/>
        </p:nvSpPr>
        <p:spPr bwMode="auto">
          <a:xfrm>
            <a:off x="731125" y="3159226"/>
            <a:ext cx="2080086" cy="310341"/>
          </a:xfrm>
          <a:prstGeom prst="rect">
            <a:avLst/>
          </a:prstGeom>
          <a:noFill/>
          <a:ln w="14288" algn="ctr">
            <a:noFill/>
            <a:miter lim="800000"/>
            <a:headEnd/>
            <a:tailEnd/>
          </a:ln>
        </p:spPr>
        <p:txBody>
          <a:bodyPr wrap="square">
            <a:spAutoFit/>
          </a:bodyPr>
          <a:lstStyle/>
          <a:p>
            <a:pPr algn="ctr" defTabSz="914400">
              <a:lnSpc>
                <a:spcPts val="1700"/>
              </a:lnSpc>
              <a:spcBef>
                <a:spcPct val="0"/>
              </a:spcBef>
              <a:spcAft>
                <a:spcPct val="0"/>
              </a:spcAft>
              <a:buNone/>
            </a:pPr>
            <a:r>
              <a:rPr lang="en-US" altLang="zh-CN" sz="1600" b="1" i="0" smtClean="0">
                <a:solidFill>
                  <a:srgbClr val="FFFFFF"/>
                </a:solidFill>
                <a:latin typeface="Arial"/>
                <a:ea typeface="黑体" pitchFamily="2" charset="-122"/>
                <a:cs typeface="+mn-cs"/>
                <a:hlinkClick r:id="rId15" action="ppaction://hlinksldjump"/>
              </a:rPr>
              <a:t>LAN/SAN </a:t>
            </a:r>
            <a:r>
              <a:rPr lang="zh-CN" altLang="en-US" sz="1600" b="1" i="0" smtClean="0">
                <a:solidFill>
                  <a:srgbClr val="FFFFFF"/>
                </a:solidFill>
                <a:latin typeface="Arial"/>
                <a:ea typeface="黑体" pitchFamily="2" charset="-122"/>
                <a:cs typeface="+mn-cs"/>
                <a:hlinkClick r:id="rId15" action="ppaction://hlinksldjump"/>
              </a:rPr>
              <a:t>融合</a:t>
            </a:r>
            <a:endParaRPr lang="zh-CN" altLang="en-US" sz="1600" b="1">
              <a:solidFill>
                <a:schemeClr val="bg1"/>
              </a:solidFill>
              <a:ea typeface="黑体" pitchFamily="2" charset="-122"/>
            </a:endParaRPr>
          </a:p>
        </p:txBody>
      </p:sp>
      <p:grpSp>
        <p:nvGrpSpPr>
          <p:cNvPr id="2" name="Group 1"/>
          <p:cNvGrpSpPr/>
          <p:nvPr/>
        </p:nvGrpSpPr>
        <p:grpSpPr>
          <a:xfrm>
            <a:off x="1066598" y="1642427"/>
            <a:ext cx="1404060" cy="1410202"/>
            <a:chOff x="1066598" y="1642427"/>
            <a:chExt cx="1404060" cy="1410202"/>
          </a:xfrm>
        </p:grpSpPr>
        <p:grpSp>
          <p:nvGrpSpPr>
            <p:cNvPr id="58" name="Group 57"/>
            <p:cNvGrpSpPr/>
            <p:nvPr/>
          </p:nvGrpSpPr>
          <p:grpSpPr>
            <a:xfrm>
              <a:off x="1066598" y="1642427"/>
              <a:ext cx="1404060" cy="1410202"/>
              <a:chOff x="1069138" y="1797175"/>
              <a:chExt cx="1404060" cy="1410202"/>
            </a:xfrm>
          </p:grpSpPr>
          <p:sp>
            <p:nvSpPr>
              <p:cNvPr id="67" name="Oval 7"/>
              <p:cNvSpPr>
                <a:spLocks noChangeArrowheads="1"/>
              </p:cNvSpPr>
              <p:nvPr/>
            </p:nvSpPr>
            <p:spPr bwMode="auto">
              <a:xfrm>
                <a:off x="1069138" y="1797175"/>
                <a:ext cx="1404060" cy="1410202"/>
              </a:xfrm>
              <a:prstGeom prst="ellipse">
                <a:avLst/>
              </a:prstGeom>
              <a:gradFill flip="none" rotWithShape="1">
                <a:gsLst>
                  <a:gs pos="0">
                    <a:schemeClr val="accent5">
                      <a:lumMod val="75000"/>
                    </a:schemeClr>
                  </a:gs>
                  <a:gs pos="100000">
                    <a:schemeClr val="accent5">
                      <a:shade val="100000"/>
                      <a:satMod val="115000"/>
                    </a:schemeClr>
                  </a:gs>
                </a:gsLst>
                <a:lin ang="5400000" scaled="1"/>
                <a:tileRect/>
              </a:gra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73" name="Oval 8"/>
              <p:cNvSpPr>
                <a:spLocks noChangeArrowheads="1"/>
              </p:cNvSpPr>
              <p:nvPr/>
            </p:nvSpPr>
            <p:spPr bwMode="auto">
              <a:xfrm>
                <a:off x="1112839" y="1835150"/>
                <a:ext cx="1320106" cy="1343026"/>
              </a:xfrm>
              <a:prstGeom prst="ellipse">
                <a:avLst/>
              </a:prstGeom>
              <a:gradFill rotWithShape="0">
                <a:gsLst>
                  <a:gs pos="82000">
                    <a:srgbClr val="0096D6">
                      <a:alpha val="0"/>
                    </a:srgbClr>
                  </a:gs>
                  <a:gs pos="98750">
                    <a:srgbClr val="000000">
                      <a:lumMod val="0"/>
                      <a:lumOff val="100000"/>
                      <a:alpha val="65000"/>
                    </a:srgbClr>
                  </a:gs>
                  <a:gs pos="0">
                    <a:schemeClr val="bg1">
                      <a:lumMod val="0"/>
                      <a:lumOff val="100000"/>
                      <a:alpha val="65000"/>
                    </a:schemeClr>
                  </a:gs>
                  <a:gs pos="33000">
                    <a:schemeClr val="tx1">
                      <a:alpha val="0"/>
                    </a:schemeClr>
                  </a:gs>
                </a:gsLst>
                <a:lin ang="5400000" scaled="1"/>
              </a:gradFill>
              <a:ln w="9525">
                <a:noFill/>
                <a:miter lim="800000"/>
                <a:headEnd/>
                <a:tailEnd/>
              </a:ln>
            </p:spPr>
            <p:txBody>
              <a:bodyPr wrap="none" lIns="82124" tIns="41061" rIns="82124" bIns="41061" anchor="ctr"/>
              <a:lstStyle/>
              <a:p>
                <a:endParaRPr lang="zh-CN" altLang="en-US" kern="0">
                  <a:solidFill>
                    <a:srgbClr val="FFFFFF"/>
                  </a:solidFill>
                  <a:ea typeface="黑体" pitchFamily="2" charset="-122"/>
                </a:endParaRPr>
              </a:p>
            </p:txBody>
          </p:sp>
        </p:grpSp>
        <p:grpSp>
          <p:nvGrpSpPr>
            <p:cNvPr id="50" name="Group 33"/>
            <p:cNvGrpSpPr/>
            <p:nvPr/>
          </p:nvGrpSpPr>
          <p:grpSpPr>
            <a:xfrm>
              <a:off x="1118468" y="1925185"/>
              <a:ext cx="1305401" cy="978193"/>
              <a:chOff x="4034442" y="4439854"/>
              <a:chExt cx="923133" cy="687732"/>
            </a:xfrm>
          </p:grpSpPr>
          <p:pic>
            <p:nvPicPr>
              <p:cNvPr id="52" name="Picture 7" descr="\\MV-FS\Projects\Cisco\03_Assets\Icons\Kubrick Icons\Kubrick png icons\Hardware_1185_256.png"/>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4034442" y="4439854"/>
                <a:ext cx="557029" cy="557029"/>
              </a:xfrm>
              <a:prstGeom prst="rect">
                <a:avLst/>
              </a:prstGeom>
              <a:noFill/>
              <a:extLst>
                <a:ext uri="{909E8E84-426E-40DD-AFC4-6F175D3DCCD1}">
                  <a14:hiddenFill xmlns="" xmlns:a14="http://schemas.microsoft.com/office/drawing/2010/main">
                    <a:solidFill>
                      <a:srgbClr val="FFFFFF"/>
                    </a:solidFill>
                  </a14:hiddenFill>
                </a:ext>
              </a:extLst>
            </p:spPr>
          </p:pic>
          <p:pic>
            <p:nvPicPr>
              <p:cNvPr id="54" name="Picture 7" descr="\\MV-FS\Projects\Cisco\03_Assets\Icons\Kubrick Icons\Kubrick png icons\Hardware_1185_256.png"/>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4400546" y="4439854"/>
                <a:ext cx="557029" cy="557029"/>
              </a:xfrm>
              <a:prstGeom prst="rect">
                <a:avLst/>
              </a:prstGeom>
              <a:noFill/>
              <a:extLst>
                <a:ext uri="{909E8E84-426E-40DD-AFC4-6F175D3DCCD1}">
                  <a14:hiddenFill xmlns="" xmlns:a14="http://schemas.microsoft.com/office/drawing/2010/main">
                    <a:solidFill>
                      <a:srgbClr val="FFFFFF"/>
                    </a:solidFill>
                  </a14:hiddenFill>
                </a:ext>
              </a:extLst>
            </p:spPr>
          </p:pic>
          <p:pic>
            <p:nvPicPr>
              <p:cNvPr id="55" name="Picture 7" descr="\\MV-FS\Projects\Cisco\03_Assets\Icons\Kubrick Icons\Kubrick png icons\Hardware_1185_256.png"/>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4217494" y="4570557"/>
                <a:ext cx="557029" cy="557029"/>
              </a:xfrm>
              <a:prstGeom prst="rect">
                <a:avLst/>
              </a:prstGeom>
              <a:noFill/>
              <a:extLst>
                <a:ext uri="{909E8E84-426E-40DD-AFC4-6F175D3DCCD1}">
                  <a14:hiddenFill xmlns="" xmlns:a14="http://schemas.microsoft.com/office/drawing/2010/main">
                    <a:solidFill>
                      <a:srgbClr val="FFFFFF"/>
                    </a:solidFill>
                  </a14:hiddenFill>
                </a:ext>
              </a:extLst>
            </p:spPr>
          </p:pic>
        </p:grpSp>
      </p:grpSp>
      <p:grpSp>
        <p:nvGrpSpPr>
          <p:cNvPr id="59" name="Group 37"/>
          <p:cNvGrpSpPr>
            <a:grpSpLocks/>
          </p:cNvGrpSpPr>
          <p:nvPr/>
        </p:nvGrpSpPr>
        <p:grpSpPr bwMode="auto">
          <a:xfrm>
            <a:off x="745002" y="515477"/>
            <a:ext cx="2673403" cy="784226"/>
            <a:chOff x="897" y="972"/>
            <a:chExt cx="1578" cy="494"/>
          </a:xfrm>
        </p:grpSpPr>
        <p:sp>
          <p:nvSpPr>
            <p:cNvPr id="60" name="Text Box 60"/>
            <p:cNvSpPr txBox="1">
              <a:spLocks noChangeArrowheads="1"/>
            </p:cNvSpPr>
            <p:nvPr/>
          </p:nvSpPr>
          <p:spPr bwMode="auto">
            <a:xfrm>
              <a:off x="1233" y="972"/>
              <a:ext cx="1212" cy="455"/>
            </a:xfrm>
            <a:prstGeom prst="rect">
              <a:avLst/>
            </a:prstGeom>
            <a:noFill/>
            <a:ln w="9525" algn="ctr">
              <a:noFill/>
              <a:miter lim="800000"/>
              <a:headEnd/>
              <a:tailEnd/>
            </a:ln>
          </p:spPr>
          <p:txBody>
            <a:bodyPr lIns="82124" tIns="41061" rIns="82124" bIns="41061">
              <a:spAutoFit/>
            </a:bodyPr>
            <a:lstStyle/>
            <a:p>
              <a:pPr algn="r" defTabSz="814365">
                <a:lnSpc>
                  <a:spcPct val="80000"/>
                </a:lnSpc>
                <a:buNone/>
              </a:pPr>
              <a:r>
                <a:rPr lang="zh-CN" altLang="en-US" sz="2400" b="0" i="0" kern="1200" dirty="0" smtClean="0">
                  <a:solidFill>
                    <a:srgbClr val="6DB344"/>
                  </a:solidFill>
                  <a:latin typeface="Arial"/>
                  <a:ea typeface="黑体" pitchFamily="2" charset="-122"/>
                  <a:cs typeface="+mn-cs"/>
                </a:rPr>
                <a:t>网络</a:t>
              </a:r>
              <a:r>
                <a:rPr lang="zh-CN" altLang="en-US" sz="1600" b="0" i="0" kern="0" dirty="0" smtClean="0">
                  <a:solidFill>
                    <a:srgbClr val="6DB344"/>
                  </a:solidFill>
                  <a:latin typeface="Arial"/>
                  <a:ea typeface="黑体" pitchFamily="2" charset="-122"/>
                  <a:cs typeface="+mn-cs"/>
                </a:rPr>
                <a:t>得到</a:t>
              </a:r>
              <a:endParaRPr lang="zh-CN" altLang="en-US" sz="2000" kern="0" dirty="0" smtClean="0">
                <a:solidFill>
                  <a:schemeClr val="tx2"/>
                </a:solidFill>
                <a:ea typeface="黑体" pitchFamily="2" charset="-122"/>
              </a:endParaRPr>
            </a:p>
            <a:p>
              <a:pPr algn="r" defTabSz="814365">
                <a:lnSpc>
                  <a:spcPct val="80000"/>
                </a:lnSpc>
                <a:spcBef>
                  <a:spcPct val="0"/>
                </a:spcBef>
                <a:spcAft>
                  <a:spcPct val="0"/>
                </a:spcAft>
                <a:buNone/>
              </a:pPr>
              <a:endParaRPr lang="zh-CN" altLang="en-US" sz="2800" b="1" kern="1200" dirty="0">
                <a:solidFill>
                  <a:schemeClr val="tx2"/>
                </a:solidFill>
                <a:latin typeface="Arial" charset="0"/>
                <a:ea typeface="黑体" pitchFamily="2" charset="-122"/>
                <a:cs typeface="+mn-cs"/>
              </a:endParaRPr>
            </a:p>
          </p:txBody>
        </p:sp>
        <p:sp>
          <p:nvSpPr>
            <p:cNvPr id="61" name="Text Box 63"/>
            <p:cNvSpPr txBox="1">
              <a:spLocks noChangeArrowheads="1"/>
            </p:cNvSpPr>
            <p:nvPr/>
          </p:nvSpPr>
          <p:spPr bwMode="auto">
            <a:xfrm>
              <a:off x="897" y="1169"/>
              <a:ext cx="1578" cy="297"/>
            </a:xfrm>
            <a:prstGeom prst="rect">
              <a:avLst/>
            </a:prstGeom>
            <a:noFill/>
            <a:ln w="9525" algn="ctr">
              <a:noFill/>
              <a:miter lim="800000"/>
              <a:headEnd/>
              <a:tailEnd/>
            </a:ln>
          </p:spPr>
          <p:txBody>
            <a:bodyPr lIns="82124" tIns="41061" rIns="82124" bIns="41061">
              <a:spAutoFit/>
            </a:bodyPr>
            <a:lstStyle/>
            <a:p>
              <a:pPr algn="r" defTabSz="814365">
                <a:lnSpc>
                  <a:spcPct val="90000"/>
                </a:lnSpc>
                <a:spcBef>
                  <a:spcPct val="50000"/>
                </a:spcBef>
                <a:spcAft>
                  <a:spcPct val="0"/>
                </a:spcAft>
                <a:buNone/>
              </a:pPr>
              <a:r>
                <a:rPr lang="zh-CN" altLang="en-US" sz="2800" dirty="0" smtClean="0">
                  <a:solidFill>
                    <a:srgbClr val="6DB344"/>
                  </a:solidFill>
                  <a:ea typeface="黑体" pitchFamily="2" charset="-122"/>
                </a:rPr>
                <a:t>统一</a:t>
              </a:r>
              <a:r>
                <a:rPr lang="zh-CN" altLang="en-US" sz="1600" dirty="0" smtClean="0">
                  <a:solidFill>
                    <a:srgbClr val="546568"/>
                  </a:solidFill>
                  <a:ea typeface="黑体" pitchFamily="2" charset="-122"/>
                </a:rPr>
                <a:t>时</a:t>
              </a:r>
              <a:endParaRPr lang="zh-CN" altLang="en-US" sz="1600" dirty="0">
                <a:solidFill>
                  <a:srgbClr val="546568"/>
                </a:solidFill>
                <a:ea typeface="黑体" pitchFamily="2" charset="-122"/>
              </a:endParaRPr>
            </a:p>
          </p:txBody>
        </p:sp>
        <p:sp>
          <p:nvSpPr>
            <p:cNvPr id="62" name="Rectangle 64"/>
            <p:cNvSpPr>
              <a:spLocks noChangeArrowheads="1"/>
            </p:cNvSpPr>
            <p:nvPr/>
          </p:nvSpPr>
          <p:spPr bwMode="auto">
            <a:xfrm>
              <a:off x="1648" y="1025"/>
              <a:ext cx="230" cy="182"/>
            </a:xfrm>
            <a:prstGeom prst="rect">
              <a:avLst/>
            </a:prstGeom>
            <a:noFill/>
            <a:ln w="14288" algn="ctr">
              <a:noFill/>
              <a:miter lim="800000"/>
              <a:headEnd/>
              <a:tailEnd/>
            </a:ln>
          </p:spPr>
          <p:txBody>
            <a:bodyPr wrap="none">
              <a:spAutoFit/>
            </a:bodyPr>
            <a:lstStyle/>
            <a:p>
              <a:pPr algn="ctr" defTabSz="814365">
                <a:lnSpc>
                  <a:spcPct val="80000"/>
                </a:lnSpc>
                <a:spcBef>
                  <a:spcPct val="50000"/>
                </a:spcBef>
                <a:spcAft>
                  <a:spcPct val="0"/>
                </a:spcAft>
                <a:buNone/>
              </a:pPr>
              <a:r>
                <a:rPr lang="zh-CN" altLang="en-US" sz="1600" dirty="0" smtClean="0">
                  <a:solidFill>
                    <a:srgbClr val="546568"/>
                  </a:solidFill>
                  <a:ea typeface="黑体" pitchFamily="2" charset="-122"/>
                </a:rPr>
                <a:t>当</a:t>
              </a:r>
              <a:endParaRPr lang="zh-CN" altLang="en-US" sz="1600" b="0" i="0" kern="1200" dirty="0">
                <a:solidFill>
                  <a:srgbClr val="546568"/>
                </a:solidFill>
                <a:latin typeface="Arial"/>
                <a:ea typeface="黑体" pitchFamily="2" charset="-122"/>
                <a:cs typeface="+mn-cs"/>
              </a:endParaRPr>
            </a:p>
          </p:txBody>
        </p:sp>
        <p:sp>
          <p:nvSpPr>
            <p:cNvPr id="63" name="Rectangle 64"/>
            <p:cNvSpPr>
              <a:spLocks noChangeArrowheads="1"/>
            </p:cNvSpPr>
            <p:nvPr/>
          </p:nvSpPr>
          <p:spPr bwMode="auto">
            <a:xfrm>
              <a:off x="1347" y="1069"/>
              <a:ext cx="109" cy="198"/>
            </a:xfrm>
            <a:prstGeom prst="rect">
              <a:avLst/>
            </a:prstGeom>
            <a:noFill/>
            <a:ln w="14288" algn="ctr">
              <a:noFill/>
              <a:miter lim="800000"/>
              <a:headEnd/>
              <a:tailEnd/>
            </a:ln>
          </p:spPr>
          <p:txBody>
            <a:bodyPr wrap="none">
              <a:spAutoFit/>
            </a:bodyPr>
            <a:lstStyle/>
            <a:p>
              <a:pPr algn="ctr" defTabSz="814365">
                <a:lnSpc>
                  <a:spcPct val="80000"/>
                </a:lnSpc>
                <a:spcBef>
                  <a:spcPct val="50000"/>
                </a:spcBef>
                <a:spcAft>
                  <a:spcPct val="0"/>
                </a:spcAft>
                <a:buNone/>
              </a:pPr>
              <a:endParaRPr lang="zh-CN" altLang="en-US">
                <a:ea typeface="黑体" pitchFamily="2" charset="-122"/>
              </a:endParaRPr>
            </a:p>
          </p:txBody>
        </p:sp>
      </p:grpSp>
      <p:sp>
        <p:nvSpPr>
          <p:cNvPr id="64" name="Text Box 61"/>
          <p:cNvSpPr txBox="1">
            <a:spLocks noChangeArrowheads="1"/>
          </p:cNvSpPr>
          <p:nvPr/>
        </p:nvSpPr>
        <p:spPr bwMode="auto">
          <a:xfrm>
            <a:off x="3597216" y="469055"/>
            <a:ext cx="4641425" cy="550862"/>
          </a:xfrm>
          <a:prstGeom prst="rect">
            <a:avLst/>
          </a:prstGeom>
          <a:noFill/>
          <a:ln w="9525" algn="ctr">
            <a:noFill/>
            <a:miter lim="800000"/>
            <a:headEnd/>
            <a:tailEnd/>
          </a:ln>
        </p:spPr>
        <p:txBody>
          <a:bodyPr lIns="82124" tIns="41061" rIns="82124" bIns="41061"/>
          <a:lstStyle/>
          <a:p>
            <a:pPr defTabSz="814365">
              <a:lnSpc>
                <a:spcPct val="90000"/>
              </a:lnSpc>
            </a:pPr>
            <a:r>
              <a:rPr lang="zh-CN" altLang="en-US" sz="2400" kern="0" dirty="0" smtClean="0">
                <a:solidFill>
                  <a:srgbClr val="546568"/>
                </a:solidFill>
                <a:ea typeface="黑体" pitchFamily="2" charset="-122"/>
              </a:rPr>
              <a:t>您将</a:t>
            </a:r>
            <a:r>
              <a:rPr lang="zh-CN" altLang="en-US" sz="2400" b="1" kern="0" dirty="0" smtClean="0">
                <a:solidFill>
                  <a:srgbClr val="6DB344"/>
                </a:solidFill>
                <a:ea typeface="黑体" pitchFamily="2" charset="-122"/>
              </a:rPr>
              <a:t>在</a:t>
            </a:r>
            <a:r>
              <a:rPr lang="zh-CN" altLang="en-US" sz="2400" kern="0" dirty="0" smtClean="0">
                <a:solidFill>
                  <a:srgbClr val="546568"/>
                </a:solidFill>
                <a:ea typeface="黑体" pitchFamily="2" charset="-122"/>
              </a:rPr>
              <a:t>您</a:t>
            </a:r>
            <a:r>
              <a:rPr lang="zh-CN" altLang="en-US" sz="2400" b="1" kern="0" dirty="0" smtClean="0">
                <a:solidFill>
                  <a:srgbClr val="6DB344"/>
                </a:solidFill>
                <a:ea typeface="黑体" pitchFamily="2" charset="-122"/>
              </a:rPr>
              <a:t>需要</a:t>
            </a:r>
            <a:r>
              <a:rPr lang="zh-CN" altLang="en-US" sz="2400" kern="0" dirty="0" smtClean="0">
                <a:solidFill>
                  <a:srgbClr val="546568"/>
                </a:solidFill>
                <a:ea typeface="黑体" pitchFamily="2" charset="-122"/>
              </a:rPr>
              <a:t>时</a:t>
            </a:r>
          </a:p>
          <a:p>
            <a:pPr defTabSz="814365">
              <a:lnSpc>
                <a:spcPct val="90000"/>
              </a:lnSpc>
            </a:pPr>
            <a:r>
              <a:rPr lang="zh-CN" altLang="en-US" sz="2400" kern="0" dirty="0" smtClean="0">
                <a:solidFill>
                  <a:srgbClr val="546568"/>
                </a:solidFill>
                <a:ea typeface="黑体" pitchFamily="2" charset="-122"/>
              </a:rPr>
              <a:t>获得</a:t>
            </a:r>
            <a:r>
              <a:rPr lang="zh-CN" altLang="en-US" sz="2400" b="1" i="0" kern="0" dirty="0" smtClean="0">
                <a:solidFill>
                  <a:srgbClr val="6DB344"/>
                </a:solidFill>
                <a:latin typeface="Arial"/>
                <a:ea typeface="黑体" pitchFamily="2" charset="-122"/>
                <a:cs typeface="+mn-cs"/>
              </a:rPr>
              <a:t>解决方案</a:t>
            </a:r>
            <a:endParaRPr lang="zh-CN" altLang="en-US" sz="2400" b="1" kern="0" dirty="0">
              <a:solidFill>
                <a:schemeClr val="tx2"/>
              </a:solidFill>
              <a:ea typeface="黑体" pitchFamily="2" charset="-122"/>
            </a:endParaRPr>
          </a:p>
        </p:txBody>
      </p:sp>
    </p:spTree>
    <p:extLst>
      <p:ext uri="{BB962C8B-B14F-4D97-AF65-F5344CB8AC3E}">
        <p14:creationId xmlns="" xmlns:p14="http://schemas.microsoft.com/office/powerpoint/2010/main" val="347163661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10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2" presetClass="entr" presetSubtype="8" accel="50000" decel="50000" fill="hold" nodeType="withEffect">
                                  <p:stCondLst>
                                    <p:cond delay="700"/>
                                  </p:stCondLst>
                                  <p:childTnLst>
                                    <p:set>
                                      <p:cBhvr>
                                        <p:cTn id="9" dur="1" fill="hold">
                                          <p:stCondLst>
                                            <p:cond delay="0"/>
                                          </p:stCondLst>
                                        </p:cTn>
                                        <p:tgtEl>
                                          <p:spTgt spid="59"/>
                                        </p:tgtEl>
                                        <p:attrNameLst>
                                          <p:attrName>style.visibility</p:attrName>
                                        </p:attrNameLst>
                                      </p:cBhvr>
                                      <p:to>
                                        <p:strVal val="visible"/>
                                      </p:to>
                                    </p:set>
                                    <p:anim calcmode="lin" valueType="num">
                                      <p:cBhvr additive="base">
                                        <p:cTn id="10" dur="700" fill="hold"/>
                                        <p:tgtEl>
                                          <p:spTgt spid="59"/>
                                        </p:tgtEl>
                                        <p:attrNameLst>
                                          <p:attrName>ppt_x</p:attrName>
                                        </p:attrNameLst>
                                      </p:cBhvr>
                                      <p:tavLst>
                                        <p:tav tm="0">
                                          <p:val>
                                            <p:strVal val="0-#ppt_w/2"/>
                                          </p:val>
                                        </p:tav>
                                        <p:tav tm="100000">
                                          <p:val>
                                            <p:strVal val="#ppt_x"/>
                                          </p:val>
                                        </p:tav>
                                      </p:tavLst>
                                    </p:anim>
                                    <p:anim calcmode="lin" valueType="num">
                                      <p:cBhvr additive="base">
                                        <p:cTn id="11" dur="700" fill="hold"/>
                                        <p:tgtEl>
                                          <p:spTgt spid="59"/>
                                        </p:tgtEl>
                                        <p:attrNameLst>
                                          <p:attrName>ppt_y</p:attrName>
                                        </p:attrNameLst>
                                      </p:cBhvr>
                                      <p:tavLst>
                                        <p:tav tm="0">
                                          <p:val>
                                            <p:strVal val="#ppt_y"/>
                                          </p:val>
                                        </p:tav>
                                        <p:tav tm="100000">
                                          <p:val>
                                            <p:strVal val="#ppt_y"/>
                                          </p:val>
                                        </p:tav>
                                      </p:tavLst>
                                    </p:anim>
                                  </p:childTnLst>
                                </p:cTn>
                              </p:par>
                              <p:par>
                                <p:cTn id="12" presetID="2" presetClass="entr" presetSubtype="2" accel="50000" decel="50000" fill="hold" grpId="0" nodeType="withEffect">
                                  <p:stCondLst>
                                    <p:cond delay="700"/>
                                  </p:stCondLst>
                                  <p:childTnLst>
                                    <p:set>
                                      <p:cBhvr>
                                        <p:cTn id="13" dur="1" fill="hold">
                                          <p:stCondLst>
                                            <p:cond delay="0"/>
                                          </p:stCondLst>
                                        </p:cTn>
                                        <p:tgtEl>
                                          <p:spTgt spid="64"/>
                                        </p:tgtEl>
                                        <p:attrNameLst>
                                          <p:attrName>style.visibility</p:attrName>
                                        </p:attrNameLst>
                                      </p:cBhvr>
                                      <p:to>
                                        <p:strVal val="visible"/>
                                      </p:to>
                                    </p:set>
                                    <p:anim calcmode="lin" valueType="num">
                                      <p:cBhvr additive="base">
                                        <p:cTn id="14" dur="700" fill="hold"/>
                                        <p:tgtEl>
                                          <p:spTgt spid="64"/>
                                        </p:tgtEl>
                                        <p:attrNameLst>
                                          <p:attrName>ppt_x</p:attrName>
                                        </p:attrNameLst>
                                      </p:cBhvr>
                                      <p:tavLst>
                                        <p:tav tm="0">
                                          <p:val>
                                            <p:strVal val="1+#ppt_w/2"/>
                                          </p:val>
                                        </p:tav>
                                        <p:tav tm="100000">
                                          <p:val>
                                            <p:strVal val="#ppt_x"/>
                                          </p:val>
                                        </p:tav>
                                      </p:tavLst>
                                    </p:anim>
                                    <p:anim calcmode="lin" valueType="num">
                                      <p:cBhvr additive="base">
                                        <p:cTn id="15" dur="7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ectangle 19"/>
          <p:cNvSpPr>
            <a:spLocks noChangeArrowheads="1"/>
          </p:cNvSpPr>
          <p:nvPr/>
        </p:nvSpPr>
        <p:spPr bwMode="auto">
          <a:xfrm flipH="1">
            <a:off x="559562" y="4609627"/>
            <a:ext cx="8065826" cy="2248373"/>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l" defTabSz="914400">
              <a:buNone/>
            </a:pPr>
            <a:r>
              <a:rPr lang="zh-CN" altLang="en-US" sz="1800" b="1" i="0" smtClean="0">
                <a:solidFill>
                  <a:srgbClr val="0096D6"/>
                </a:solidFill>
                <a:latin typeface="Arial"/>
                <a:ea typeface="黑体" pitchFamily="2" charset="-122"/>
                <a:cs typeface="+mn-cs"/>
              </a:rPr>
              <a:t>挑战</a:t>
            </a:r>
            <a:endParaRPr lang="zh-CN" altLang="en-US" b="1">
              <a:solidFill>
                <a:schemeClr val="tx1"/>
              </a:solidFill>
              <a:latin typeface="+mj-lt"/>
              <a:ea typeface="黑体" pitchFamily="2" charset="-122"/>
            </a:endParaRPr>
          </a:p>
        </p:txBody>
      </p:sp>
      <p:sp>
        <p:nvSpPr>
          <p:cNvPr id="4" name="Title 3"/>
          <p:cNvSpPr>
            <a:spLocks noGrp="1"/>
          </p:cNvSpPr>
          <p:nvPr>
            <p:ph type="title"/>
          </p:nvPr>
        </p:nvSpPr>
        <p:spPr/>
        <p:txBody>
          <a:bodyPr/>
          <a:lstStyle/>
          <a:p>
            <a:pPr algn="l" defTabSz="914400">
              <a:spcBef>
                <a:spcPct val="0"/>
              </a:spcBef>
              <a:buNone/>
            </a:pPr>
            <a:r>
              <a:rPr lang="zh-CN" altLang="en-US" sz="3600" b="0" i="0" spc="-100" smtClean="0">
                <a:gradFill>
                  <a:gsLst>
                    <a:gs pos="0">
                      <a:schemeClr val="tx1"/>
                    </a:gs>
                    <a:gs pos="44000">
                      <a:srgbClr val="01BBBB"/>
                    </a:gs>
                    <a:gs pos="100000">
                      <a:schemeClr val="accent4"/>
                    </a:gs>
                  </a:gsLst>
                  <a:lin ang="4800000" scaled="0"/>
                </a:gradFill>
                <a:latin typeface="Arial"/>
                <a:ea typeface="黑体" pitchFamily="2" charset="-122"/>
                <a:cs typeface="+mj-cs"/>
              </a:rPr>
              <a:t>孤立 </a:t>
            </a:r>
            <a:r>
              <a:rPr altLang="zh-CN" sz="3600" b="0" i="0" spc="-100" smtClean="0">
                <a:gradFill>
                  <a:gsLst>
                    <a:gs pos="0">
                      <a:schemeClr val="tx1"/>
                    </a:gs>
                    <a:gs pos="44000">
                      <a:srgbClr val="01BBBB"/>
                    </a:gs>
                    <a:gs pos="100000">
                      <a:schemeClr val="accent4"/>
                    </a:gs>
                  </a:gsLst>
                  <a:lin ang="4800000" scaled="0"/>
                </a:gradFill>
                <a:latin typeface="Arial"/>
                <a:ea typeface="黑体" pitchFamily="2" charset="-122"/>
                <a:cs typeface="+mj-cs"/>
              </a:rPr>
              <a:t>LAN </a:t>
            </a:r>
            <a:r>
              <a:rPr lang="zh-CN" altLang="en-US" sz="3600" b="0" i="0" spc="-100" smtClean="0">
                <a:gradFill>
                  <a:gsLst>
                    <a:gs pos="0">
                      <a:schemeClr val="tx1"/>
                    </a:gs>
                    <a:gs pos="44000">
                      <a:srgbClr val="01BBBB"/>
                    </a:gs>
                    <a:gs pos="100000">
                      <a:schemeClr val="accent4"/>
                    </a:gs>
                  </a:gsLst>
                  <a:lin ang="4800000" scaled="0"/>
                </a:gradFill>
                <a:latin typeface="Arial"/>
                <a:ea typeface="黑体" pitchFamily="2" charset="-122"/>
                <a:cs typeface="+mj-cs"/>
              </a:rPr>
              <a:t>和 </a:t>
            </a:r>
            <a:r>
              <a:rPr altLang="zh-CN" sz="3600" b="0" i="0" spc="-100" smtClean="0">
                <a:gradFill>
                  <a:gsLst>
                    <a:gs pos="0">
                      <a:schemeClr val="tx1"/>
                    </a:gs>
                    <a:gs pos="44000">
                      <a:srgbClr val="01BBBB"/>
                    </a:gs>
                    <a:gs pos="100000">
                      <a:schemeClr val="accent4"/>
                    </a:gs>
                  </a:gsLst>
                  <a:lin ang="4800000" scaled="0"/>
                </a:gradFill>
                <a:latin typeface="Arial"/>
                <a:ea typeface="黑体" pitchFamily="2" charset="-122"/>
                <a:cs typeface="+mj-cs"/>
              </a:rPr>
              <a:t>SAN </a:t>
            </a:r>
            <a:r>
              <a:rPr lang="zh-CN" altLang="en-US" sz="3600" b="0" i="0" spc="-100" smtClean="0">
                <a:gradFill>
                  <a:gsLst>
                    <a:gs pos="0">
                      <a:schemeClr val="tx1"/>
                    </a:gs>
                    <a:gs pos="44000">
                      <a:srgbClr val="01BBBB"/>
                    </a:gs>
                    <a:gs pos="100000">
                      <a:schemeClr val="accent4"/>
                    </a:gs>
                  </a:gsLst>
                  <a:lin ang="4800000" scaled="0"/>
                </a:gradFill>
                <a:latin typeface="Arial"/>
                <a:ea typeface="黑体" pitchFamily="2" charset="-122"/>
                <a:cs typeface="+mj-cs"/>
              </a:rPr>
              <a:t>网络</a:t>
            </a:r>
            <a:endParaRPr lang="zh-CN" altLang="en-US">
              <a:ea typeface="黑体" pitchFamily="2" charset="-122"/>
            </a:endParaRPr>
          </a:p>
        </p:txBody>
      </p:sp>
      <p:grpSp>
        <p:nvGrpSpPr>
          <p:cNvPr id="2" name="Group 228"/>
          <p:cNvGrpSpPr/>
          <p:nvPr/>
        </p:nvGrpSpPr>
        <p:grpSpPr>
          <a:xfrm>
            <a:off x="953814" y="5076904"/>
            <a:ext cx="7484282" cy="1138773"/>
            <a:chOff x="4574276" y="4906922"/>
            <a:chExt cx="7484282" cy="1138773"/>
          </a:xfrm>
        </p:grpSpPr>
        <p:sp>
          <p:nvSpPr>
            <p:cNvPr id="232" name="Rectangle 231"/>
            <p:cNvSpPr/>
            <p:nvPr/>
          </p:nvSpPr>
          <p:spPr>
            <a:xfrm>
              <a:off x="4574276" y="4906922"/>
              <a:ext cx="3782171" cy="1138773"/>
            </a:xfrm>
            <a:prstGeom prst="rect">
              <a:avLst/>
            </a:prstGeom>
          </p:spPr>
          <p:txBody>
            <a:bodyPr wrap="square" lIns="0" tIns="0" rIns="0" bIns="0">
              <a:spAutoFit/>
            </a:bodyPr>
            <a:lstStyle/>
            <a:p>
              <a:pPr marL="169896" indent="-169896" algn="l" defTabSz="914400">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增加了成本 </a:t>
              </a:r>
              <a:r>
                <a:rPr lang="en-US" altLang="zh-CN" sz="1600" b="0" i="0" dirty="0" smtClean="0">
                  <a:solidFill>
                    <a:srgbClr val="546568"/>
                  </a:solidFill>
                  <a:latin typeface="Arial"/>
                  <a:ea typeface="黑体" pitchFamily="2" charset="-122"/>
                  <a:cs typeface="+mn-cs"/>
                </a:rPr>
                <a:t>— </a:t>
              </a:r>
              <a:r>
                <a:rPr lang="zh-CN" altLang="en-US" sz="1600" b="0" i="0" dirty="0" smtClean="0">
                  <a:solidFill>
                    <a:srgbClr val="546568"/>
                  </a:solidFill>
                  <a:latin typeface="Arial"/>
                  <a:ea typeface="黑体" pitchFamily="2" charset="-122"/>
                  <a:cs typeface="+mn-cs"/>
                </a:rPr>
                <a:t>基础设施和人员加倍</a:t>
              </a:r>
            </a:p>
            <a:p>
              <a:pPr marL="169896" indent="-169896" algn="l" defTabSz="914400">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复杂性 </a:t>
              </a:r>
              <a:r>
                <a:rPr lang="en-US" altLang="zh-CN" sz="1600" b="0" i="0" dirty="0" smtClean="0">
                  <a:solidFill>
                    <a:srgbClr val="546568"/>
                  </a:solidFill>
                  <a:latin typeface="Arial"/>
                  <a:ea typeface="黑体" pitchFamily="2" charset="-122"/>
                  <a:cs typeface="+mn-cs"/>
                </a:rPr>
                <a:t>— </a:t>
              </a:r>
              <a:r>
                <a:rPr lang="zh-CN" altLang="en-US" sz="1600" b="0" i="0" dirty="0" smtClean="0">
                  <a:solidFill>
                    <a:srgbClr val="546568"/>
                  </a:solidFill>
                  <a:latin typeface="Arial"/>
                  <a:ea typeface="黑体" pitchFamily="2" charset="-122"/>
                  <a:cs typeface="+mn-cs"/>
                </a:rPr>
                <a:t>服务器连接、自动化、</a:t>
              </a:r>
              <a:r>
                <a:rPr lang="en-US" altLang="zh-CN" sz="1600" b="0" i="0" dirty="0" smtClean="0">
                  <a:solidFill>
                    <a:srgbClr val="546568"/>
                  </a:solidFill>
                  <a:latin typeface="Arial"/>
                  <a:ea typeface="黑体" pitchFamily="2" charset="-122"/>
                  <a:cs typeface="+mn-cs"/>
                </a:rPr>
                <a:t/>
              </a:r>
              <a:br>
                <a:rPr lang="en-US" altLang="zh-CN" sz="1600" b="0" i="0" dirty="0" smtClean="0">
                  <a:solidFill>
                    <a:srgbClr val="546568"/>
                  </a:solidFill>
                  <a:latin typeface="Arial"/>
                  <a:ea typeface="黑体" pitchFamily="2" charset="-122"/>
                  <a:cs typeface="+mn-cs"/>
                </a:rPr>
              </a:br>
              <a:r>
                <a:rPr lang="zh-CN" altLang="en-US" sz="1600" b="0" i="0" dirty="0" smtClean="0">
                  <a:solidFill>
                    <a:srgbClr val="546568"/>
                  </a:solidFill>
                  <a:latin typeface="Arial"/>
                  <a:ea typeface="黑体" pitchFamily="2" charset="-122"/>
                  <a:cs typeface="+mn-cs"/>
                </a:rPr>
                <a:t>灾难恢复</a:t>
              </a:r>
            </a:p>
            <a:p>
              <a:pPr marL="169896" indent="-169896" algn="l" defTabSz="914400">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多个故障点</a:t>
              </a:r>
              <a:endParaRPr lang="zh-CN" altLang="en-US" sz="1600" b="0" i="0" dirty="0">
                <a:solidFill>
                  <a:srgbClr val="546568"/>
                </a:solidFill>
                <a:latin typeface="Arial"/>
                <a:ea typeface="黑体" pitchFamily="2" charset="-122"/>
                <a:cs typeface="+mn-cs"/>
              </a:endParaRPr>
            </a:p>
          </p:txBody>
        </p:sp>
        <p:sp>
          <p:nvSpPr>
            <p:cNvPr id="234" name="Rectangle 233"/>
            <p:cNvSpPr/>
            <p:nvPr/>
          </p:nvSpPr>
          <p:spPr>
            <a:xfrm>
              <a:off x="8169754" y="4917666"/>
              <a:ext cx="3888804" cy="855619"/>
            </a:xfrm>
            <a:prstGeom prst="rect">
              <a:avLst/>
            </a:prstGeom>
          </p:spPr>
          <p:txBody>
            <a:bodyPr wrap="square" lIns="0" tIns="0" rIns="0" bIns="0">
              <a:spAutoFit/>
            </a:bodyPr>
            <a:lstStyle/>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管理低效 </a:t>
              </a:r>
              <a:r>
                <a:rPr lang="en-US" altLang="zh-CN" sz="1600" b="0" i="0" dirty="0" smtClean="0">
                  <a:solidFill>
                    <a:srgbClr val="546568"/>
                  </a:solidFill>
                  <a:latin typeface="Arial"/>
                  <a:ea typeface="黑体" pitchFamily="2" charset="-122"/>
                  <a:cs typeface="+mn-cs"/>
                </a:rPr>
                <a:t>— </a:t>
              </a:r>
              <a:r>
                <a:rPr lang="zh-CN" altLang="en-US" sz="1600" b="0" i="0" dirty="0" smtClean="0">
                  <a:solidFill>
                    <a:srgbClr val="546568"/>
                  </a:solidFill>
                  <a:latin typeface="Arial"/>
                  <a:ea typeface="黑体" pitchFamily="2" charset="-122"/>
                  <a:cs typeface="+mn-cs"/>
                </a:rPr>
                <a:t>多个平台</a:t>
              </a:r>
              <a:r>
                <a:rPr lang="en-US" altLang="zh-CN" sz="1600" b="0" i="0" dirty="0" smtClean="0">
                  <a:solidFill>
                    <a:srgbClr val="546568"/>
                  </a:solidFill>
                  <a:latin typeface="Arial"/>
                  <a:ea typeface="黑体" pitchFamily="2" charset="-122"/>
                  <a:cs typeface="+mn-cs"/>
                </a:rPr>
                <a:t>/OS</a:t>
              </a:r>
              <a:r>
                <a:rPr lang="zh-CN" altLang="en-US" sz="1600" b="0" i="0" dirty="0" smtClean="0">
                  <a:solidFill>
                    <a:srgbClr val="546568"/>
                  </a:solidFill>
                  <a:latin typeface="Arial"/>
                  <a:ea typeface="黑体" pitchFamily="2" charset="-122"/>
                  <a:cs typeface="+mn-cs"/>
                </a:rPr>
                <a:t>；故障诊断</a:t>
              </a:r>
            </a:p>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自动化裂层</a:t>
              </a:r>
            </a:p>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提高了工作负荷移动性复杂性</a:t>
              </a:r>
              <a:endParaRPr lang="zh-CN" altLang="en-US" sz="1600" b="0" i="0" dirty="0">
                <a:solidFill>
                  <a:srgbClr val="546568"/>
                </a:solidFill>
                <a:latin typeface="Arial"/>
                <a:ea typeface="黑体" pitchFamily="2" charset="-122"/>
                <a:cs typeface="+mn-cs"/>
              </a:endParaRPr>
            </a:p>
          </p:txBody>
        </p:sp>
      </p:grpSp>
      <p:sp>
        <p:nvSpPr>
          <p:cNvPr id="429" name="Rectangle 428" hidden="1"/>
          <p:cNvSpPr/>
          <p:nvPr/>
        </p:nvSpPr>
        <p:spPr>
          <a:xfrm>
            <a:off x="34936" y="1696016"/>
            <a:ext cx="8639033" cy="3574936"/>
          </a:xfrm>
          <a:prstGeom prst="rect">
            <a:avLst/>
          </a:prstGeom>
          <a:solidFill>
            <a:srgbClr val="000000">
              <a:alpha val="71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172" name="Group 171"/>
          <p:cNvGrpSpPr/>
          <p:nvPr/>
        </p:nvGrpSpPr>
        <p:grpSpPr>
          <a:xfrm>
            <a:off x="140819" y="1249346"/>
            <a:ext cx="8297292" cy="3325592"/>
            <a:chOff x="140819" y="1423514"/>
            <a:chExt cx="8297292" cy="3325592"/>
          </a:xfrm>
        </p:grpSpPr>
        <p:cxnSp>
          <p:nvCxnSpPr>
            <p:cNvPr id="60" name="Straight Connector 59"/>
            <p:cNvCxnSpPr/>
            <p:nvPr/>
          </p:nvCxnSpPr>
          <p:spPr>
            <a:xfrm flipV="1">
              <a:off x="6191114" y="1432663"/>
              <a:ext cx="435018" cy="306526"/>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grpSp>
          <p:nvGrpSpPr>
            <p:cNvPr id="61" name="Group 144"/>
            <p:cNvGrpSpPr/>
            <p:nvPr/>
          </p:nvGrpSpPr>
          <p:grpSpPr>
            <a:xfrm>
              <a:off x="140819" y="1423514"/>
              <a:ext cx="8297292" cy="3325592"/>
              <a:chOff x="140819" y="1185340"/>
              <a:chExt cx="8297292" cy="3325592"/>
            </a:xfrm>
          </p:grpSpPr>
          <p:cxnSp>
            <p:nvCxnSpPr>
              <p:cNvPr id="62" name="Straight Connector 61"/>
              <p:cNvCxnSpPr/>
              <p:nvPr/>
            </p:nvCxnSpPr>
            <p:spPr>
              <a:xfrm flipV="1">
                <a:off x="6884835" y="2126954"/>
                <a:ext cx="533477" cy="375902"/>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sp>
            <p:nvSpPr>
              <p:cNvPr id="63" name="TextBox 51"/>
              <p:cNvSpPr txBox="1">
                <a:spLocks noChangeArrowheads="1"/>
              </p:cNvSpPr>
              <p:nvPr/>
            </p:nvSpPr>
            <p:spPr bwMode="auto">
              <a:xfrm>
                <a:off x="7055322" y="2371748"/>
                <a:ext cx="552072" cy="276995"/>
              </a:xfrm>
              <a:prstGeom prst="rect">
                <a:avLst/>
              </a:prstGeom>
              <a:noFill/>
              <a:ln w="9525">
                <a:noFill/>
                <a:miter lim="800000"/>
                <a:headEnd/>
                <a:tailEnd/>
              </a:ln>
            </p:spPr>
            <p:txBody>
              <a:bodyPr wrap="square" lIns="91435" tIns="45718" rIns="91435" bIns="45718">
                <a:spAutoFit/>
              </a:bodyPr>
              <a:lstStyle/>
              <a:p>
                <a:pPr algn="l" defTabSz="914400">
                  <a:buNone/>
                </a:pPr>
                <a:r>
                  <a:rPr lang="en-US" altLang="zh-CN" sz="1200" b="0" i="0" smtClean="0">
                    <a:solidFill>
                      <a:srgbClr val="546568"/>
                    </a:solidFill>
                    <a:latin typeface="Arial"/>
                    <a:ea typeface="黑体" pitchFamily="2" charset="-122"/>
                    <a:cs typeface="+mn-cs"/>
                  </a:rPr>
                  <a:t>DC2</a:t>
                </a:r>
                <a:endParaRPr lang="en-US" altLang="zh-CN" sz="1200" b="0" i="0">
                  <a:solidFill>
                    <a:srgbClr val="546568"/>
                  </a:solidFill>
                  <a:latin typeface="Arial"/>
                  <a:ea typeface="黑体" pitchFamily="2" charset="-122"/>
                  <a:cs typeface="+mn-cs"/>
                </a:endParaRPr>
              </a:p>
            </p:txBody>
          </p:sp>
          <p:cxnSp>
            <p:nvCxnSpPr>
              <p:cNvPr id="64" name="Straight Connector 63"/>
              <p:cNvCxnSpPr/>
              <p:nvPr/>
            </p:nvCxnSpPr>
            <p:spPr>
              <a:xfrm>
                <a:off x="4044154" y="2839076"/>
                <a:ext cx="1428390" cy="511945"/>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946893" y="2092966"/>
                <a:ext cx="435018" cy="306526"/>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cxnSp>
            <p:nvCxnSpPr>
              <p:cNvPr id="66" name="Straight Connector 65"/>
              <p:cNvCxnSpPr/>
              <p:nvPr/>
            </p:nvCxnSpPr>
            <p:spPr>
              <a:xfrm flipV="1">
                <a:off x="3471451" y="1854873"/>
                <a:ext cx="1232214" cy="868252"/>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grpSp>
            <p:nvGrpSpPr>
              <p:cNvPr id="67" name="Group 150"/>
              <p:cNvGrpSpPr/>
              <p:nvPr/>
            </p:nvGrpSpPr>
            <p:grpSpPr>
              <a:xfrm>
                <a:off x="140819" y="2315845"/>
                <a:ext cx="4481060" cy="2195087"/>
                <a:chOff x="-241612" y="2610077"/>
                <a:chExt cx="4481060" cy="2195087"/>
              </a:xfrm>
            </p:grpSpPr>
            <p:cxnSp>
              <p:nvCxnSpPr>
                <p:cNvPr id="166" name="Straight Connector 165"/>
                <p:cNvCxnSpPr/>
                <p:nvPr/>
              </p:nvCxnSpPr>
              <p:spPr>
                <a:xfrm flipV="1">
                  <a:off x="2613108" y="3110151"/>
                  <a:ext cx="1626340" cy="1146981"/>
                </a:xfrm>
                <a:prstGeom prst="line">
                  <a:avLst/>
                </a:prstGeom>
                <a:gradFill rotWithShape="1">
                  <a:gsLst>
                    <a:gs pos="0">
                      <a:srgbClr val="001C27">
                        <a:alpha val="70000"/>
                      </a:srgbClr>
                    </a:gs>
                    <a:gs pos="100000">
                      <a:srgbClr val="003C54"/>
                    </a:gs>
                  </a:gsLst>
                  <a:lin ang="18900000" scaled="1"/>
                </a:gradFill>
                <a:ln w="22225">
                  <a:solidFill>
                    <a:srgbClr val="01BBBB"/>
                  </a:solidFill>
                  <a:round/>
                  <a:headEnd/>
                  <a:tailEnd/>
                </a:ln>
              </p:spPr>
            </p:cxnSp>
            <p:cxnSp>
              <p:nvCxnSpPr>
                <p:cNvPr id="167" name="Straight Connector 166"/>
                <p:cNvCxnSpPr/>
                <p:nvPr/>
              </p:nvCxnSpPr>
              <p:spPr>
                <a:xfrm flipV="1">
                  <a:off x="1673475" y="2959466"/>
                  <a:ext cx="1447285" cy="1020700"/>
                </a:xfrm>
                <a:prstGeom prst="line">
                  <a:avLst/>
                </a:prstGeom>
                <a:gradFill rotWithShape="1">
                  <a:gsLst>
                    <a:gs pos="0">
                      <a:srgbClr val="001C27">
                        <a:alpha val="70000"/>
                      </a:srgbClr>
                    </a:gs>
                    <a:gs pos="100000">
                      <a:srgbClr val="003C54"/>
                    </a:gs>
                  </a:gsLst>
                  <a:lin ang="18900000" scaled="1"/>
                </a:gradFill>
                <a:ln w="22225">
                  <a:solidFill>
                    <a:srgbClr val="01BBBB"/>
                  </a:solidFill>
                  <a:round/>
                  <a:headEnd/>
                  <a:tailEnd/>
                </a:ln>
              </p:spPr>
            </p:cxnSp>
            <p:grpSp>
              <p:nvGrpSpPr>
                <p:cNvPr id="168" name="Group 296"/>
                <p:cNvGrpSpPr/>
                <p:nvPr/>
              </p:nvGrpSpPr>
              <p:grpSpPr>
                <a:xfrm>
                  <a:off x="1138922" y="2610077"/>
                  <a:ext cx="2128883" cy="740933"/>
                  <a:chOff x="1138922" y="2800154"/>
                  <a:chExt cx="2128883" cy="740933"/>
                </a:xfrm>
              </p:grpSpPr>
              <p:cxnSp>
                <p:nvCxnSpPr>
                  <p:cNvPr id="197" name="Straight Connector 196"/>
                  <p:cNvCxnSpPr/>
                  <p:nvPr/>
                </p:nvCxnSpPr>
                <p:spPr>
                  <a:xfrm flipV="1">
                    <a:off x="1138922" y="2800715"/>
                    <a:ext cx="1146382" cy="740372"/>
                  </a:xfrm>
                  <a:prstGeom prst="line">
                    <a:avLst/>
                  </a:prstGeom>
                  <a:gradFill rotWithShape="1">
                    <a:gsLst>
                      <a:gs pos="0">
                        <a:srgbClr val="001C27">
                          <a:alpha val="70000"/>
                        </a:srgbClr>
                      </a:gs>
                      <a:gs pos="100000">
                        <a:srgbClr val="003C54"/>
                      </a:gs>
                    </a:gsLst>
                    <a:lin ang="18900000" scaled="1"/>
                  </a:gradFill>
                  <a:ln w="22225">
                    <a:solidFill>
                      <a:srgbClr val="01BBBB"/>
                    </a:solidFill>
                    <a:round/>
                    <a:headEnd/>
                    <a:tailEnd/>
                  </a:ln>
                </p:spPr>
              </p:cxnSp>
              <p:cxnSp>
                <p:nvCxnSpPr>
                  <p:cNvPr id="204" name="Straight Connector 203"/>
                  <p:cNvCxnSpPr/>
                  <p:nvPr/>
                </p:nvCxnSpPr>
                <p:spPr>
                  <a:xfrm>
                    <a:off x="2267776" y="2800154"/>
                    <a:ext cx="1000029" cy="363060"/>
                  </a:xfrm>
                  <a:prstGeom prst="line">
                    <a:avLst/>
                  </a:prstGeom>
                  <a:gradFill rotWithShape="1">
                    <a:gsLst>
                      <a:gs pos="0">
                        <a:srgbClr val="001C27">
                          <a:alpha val="70000"/>
                        </a:srgbClr>
                      </a:gs>
                      <a:gs pos="100000">
                        <a:srgbClr val="003C54"/>
                      </a:gs>
                    </a:gsLst>
                    <a:lin ang="18900000" scaled="1"/>
                  </a:gradFill>
                  <a:ln w="22225">
                    <a:solidFill>
                      <a:srgbClr val="01BBBB"/>
                    </a:solidFill>
                    <a:round/>
                    <a:headEnd/>
                    <a:tailEnd/>
                  </a:ln>
                </p:spPr>
              </p:cxnSp>
            </p:grpSp>
            <p:grpSp>
              <p:nvGrpSpPr>
                <p:cNvPr id="169" name="Group 297"/>
                <p:cNvGrpSpPr/>
                <p:nvPr/>
              </p:nvGrpSpPr>
              <p:grpSpPr>
                <a:xfrm>
                  <a:off x="-241612" y="3084738"/>
                  <a:ext cx="1712370" cy="464370"/>
                  <a:chOff x="-90240" y="3503242"/>
                  <a:chExt cx="1932350" cy="524025"/>
                </a:xfrm>
              </p:grpSpPr>
              <p:grpSp>
                <p:nvGrpSpPr>
                  <p:cNvPr id="192" name="Group 314"/>
                  <p:cNvGrpSpPr/>
                  <p:nvPr/>
                </p:nvGrpSpPr>
                <p:grpSpPr>
                  <a:xfrm>
                    <a:off x="1155833" y="3503242"/>
                    <a:ext cx="686277" cy="524025"/>
                    <a:chOff x="442148" y="3623868"/>
                    <a:chExt cx="1572567" cy="1200778"/>
                  </a:xfrm>
                </p:grpSpPr>
                <p:pic>
                  <p:nvPicPr>
                    <p:cNvPr id="194"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2148" y="36238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pic>
                  <p:nvPicPr>
                    <p:cNvPr id="196"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6337" y="37762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93" name="TextBox 51"/>
                  <p:cNvSpPr txBox="1">
                    <a:spLocks noChangeArrowheads="1"/>
                  </p:cNvSpPr>
                  <p:nvPr/>
                </p:nvSpPr>
                <p:spPr bwMode="auto">
                  <a:xfrm>
                    <a:off x="-90240" y="3588399"/>
                    <a:ext cx="1233491" cy="312579"/>
                  </a:xfrm>
                  <a:prstGeom prst="rect">
                    <a:avLst/>
                  </a:prstGeom>
                  <a:noFill/>
                  <a:ln w="9525">
                    <a:noFill/>
                    <a:miter lim="800000"/>
                    <a:headEnd/>
                    <a:tailEnd/>
                  </a:ln>
                </p:spPr>
                <p:txBody>
                  <a:bodyPr wrap="square" lIns="91435" tIns="45718" rIns="91435" bIns="45718">
                    <a:spAutoFit/>
                  </a:bodyPr>
                  <a:lstStyle/>
                  <a:p>
                    <a:pPr algn="r" defTabSz="914400">
                      <a:buNone/>
                    </a:pPr>
                    <a:r>
                      <a:rPr lang="zh-CN" altLang="en-US" sz="1200" b="0" i="0" dirty="0" smtClean="0">
                        <a:solidFill>
                          <a:srgbClr val="546568"/>
                        </a:solidFill>
                        <a:latin typeface="Arial"/>
                        <a:ea typeface="黑体" pitchFamily="2" charset="-122"/>
                        <a:cs typeface="+mn-cs"/>
                      </a:rPr>
                      <a:t>虚拟</a:t>
                    </a:r>
                    <a:r>
                      <a:rPr lang="en-US" altLang="zh-CN" sz="1200" b="0" i="0" dirty="0" smtClean="0">
                        <a:solidFill>
                          <a:srgbClr val="546568"/>
                        </a:solidFill>
                        <a:latin typeface="Arial"/>
                        <a:ea typeface="黑体" pitchFamily="2" charset="-122"/>
                        <a:cs typeface="+mn-cs"/>
                      </a:rPr>
                      <a:t>/</a:t>
                    </a:r>
                    <a:r>
                      <a:rPr lang="zh-CN" altLang="en-US" sz="1200" b="0" i="0" dirty="0" smtClean="0">
                        <a:solidFill>
                          <a:srgbClr val="546568"/>
                        </a:solidFill>
                        <a:latin typeface="Arial"/>
                        <a:ea typeface="黑体" pitchFamily="2" charset="-122"/>
                        <a:cs typeface="+mn-cs"/>
                      </a:rPr>
                      <a:t>专用云</a:t>
                    </a:r>
                    <a:endParaRPr lang="zh-CN" altLang="en-US" sz="1200" dirty="0">
                      <a:solidFill>
                        <a:srgbClr val="546568"/>
                      </a:solidFill>
                      <a:ea typeface="黑体" pitchFamily="2" charset="-122"/>
                    </a:endParaRPr>
                  </a:p>
                </p:txBody>
              </p:sp>
            </p:grpSp>
            <p:grpSp>
              <p:nvGrpSpPr>
                <p:cNvPr id="170" name="Group 298"/>
                <p:cNvGrpSpPr/>
                <p:nvPr/>
              </p:nvGrpSpPr>
              <p:grpSpPr>
                <a:xfrm>
                  <a:off x="428494" y="3754162"/>
                  <a:ext cx="1557286" cy="495972"/>
                  <a:chOff x="307230" y="4602282"/>
                  <a:chExt cx="1757342" cy="559688"/>
                </a:xfrm>
              </p:grpSpPr>
              <p:grpSp>
                <p:nvGrpSpPr>
                  <p:cNvPr id="188" name="Group 304"/>
                  <p:cNvGrpSpPr/>
                  <p:nvPr/>
                </p:nvGrpSpPr>
                <p:grpSpPr>
                  <a:xfrm>
                    <a:off x="1378295" y="4602282"/>
                    <a:ext cx="686277" cy="524025"/>
                    <a:chOff x="442148" y="3623868"/>
                    <a:chExt cx="1572567" cy="1200778"/>
                  </a:xfrm>
                </p:grpSpPr>
                <p:pic>
                  <p:nvPicPr>
                    <p:cNvPr id="190"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2148" y="36238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pic>
                  <p:nvPicPr>
                    <p:cNvPr id="191"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6337" y="37762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89" name="TextBox 51"/>
                  <p:cNvSpPr txBox="1">
                    <a:spLocks noChangeArrowheads="1"/>
                  </p:cNvSpPr>
                  <p:nvPr/>
                </p:nvSpPr>
                <p:spPr bwMode="auto">
                  <a:xfrm>
                    <a:off x="307230" y="4849391"/>
                    <a:ext cx="952607" cy="312579"/>
                  </a:xfrm>
                  <a:prstGeom prst="rect">
                    <a:avLst/>
                  </a:prstGeom>
                  <a:noFill/>
                  <a:ln w="9525">
                    <a:noFill/>
                    <a:miter lim="800000"/>
                    <a:headEnd/>
                    <a:tailEnd/>
                  </a:ln>
                </p:spPr>
                <p:txBody>
                  <a:bodyPr wrap="square" lIns="91435" tIns="45718" rIns="91435" bIns="45718">
                    <a:spAutoFit/>
                  </a:bodyPr>
                  <a:lstStyle/>
                  <a:p>
                    <a:pPr algn="r" defTabSz="914400">
                      <a:buNone/>
                    </a:pPr>
                    <a:r>
                      <a:rPr lang="zh-CN" altLang="en-US" sz="1200" b="0" i="0" smtClean="0">
                        <a:solidFill>
                          <a:srgbClr val="546568"/>
                        </a:solidFill>
                        <a:latin typeface="Arial"/>
                        <a:ea typeface="黑体" pitchFamily="2" charset="-122"/>
                        <a:cs typeface="+mn-cs"/>
                      </a:rPr>
                      <a:t>物理</a:t>
                    </a:r>
                    <a:endParaRPr lang="zh-CN" altLang="en-US" sz="1200">
                      <a:solidFill>
                        <a:srgbClr val="546568"/>
                      </a:solidFill>
                      <a:ea typeface="黑体" pitchFamily="2" charset="-122"/>
                    </a:endParaRPr>
                  </a:p>
                </p:txBody>
              </p:sp>
            </p:grpSp>
            <p:grpSp>
              <p:nvGrpSpPr>
                <p:cNvPr id="171" name="Group 299"/>
                <p:cNvGrpSpPr/>
                <p:nvPr/>
              </p:nvGrpSpPr>
              <p:grpSpPr>
                <a:xfrm>
                  <a:off x="1973906" y="4073059"/>
                  <a:ext cx="1101545" cy="732105"/>
                  <a:chOff x="2327257" y="4475403"/>
                  <a:chExt cx="1243054" cy="826154"/>
                </a:xfrm>
              </p:grpSpPr>
              <p:sp>
                <p:nvSpPr>
                  <p:cNvPr id="174" name="TextBox 51"/>
                  <p:cNvSpPr txBox="1">
                    <a:spLocks noChangeArrowheads="1"/>
                  </p:cNvSpPr>
                  <p:nvPr/>
                </p:nvSpPr>
                <p:spPr bwMode="auto">
                  <a:xfrm>
                    <a:off x="2327257" y="4988978"/>
                    <a:ext cx="1243054" cy="312579"/>
                  </a:xfrm>
                  <a:prstGeom prst="rect">
                    <a:avLst/>
                  </a:prstGeom>
                  <a:noFill/>
                  <a:ln w="9525">
                    <a:noFill/>
                    <a:miter lim="800000"/>
                    <a:headEnd/>
                    <a:tailEnd/>
                  </a:ln>
                </p:spPr>
                <p:txBody>
                  <a:bodyPr lIns="91435" tIns="45718" rIns="91435" bIns="45718">
                    <a:spAutoFit/>
                  </a:bodyPr>
                  <a:lstStyle/>
                  <a:p>
                    <a:pPr algn="ctr" defTabSz="914400">
                      <a:buNone/>
                    </a:pPr>
                    <a:r>
                      <a:rPr lang="en-US" altLang="zh-CN" sz="1200" b="0" i="0" smtClean="0">
                        <a:solidFill>
                          <a:srgbClr val="546568"/>
                        </a:solidFill>
                        <a:latin typeface="Arial"/>
                        <a:ea typeface="黑体" pitchFamily="2" charset="-122"/>
                        <a:cs typeface="+mn-cs"/>
                      </a:rPr>
                      <a:t>HFT/HPC</a:t>
                    </a:r>
                    <a:endParaRPr lang="zh-CN" altLang="en-US" sz="1200">
                      <a:solidFill>
                        <a:srgbClr val="546568"/>
                      </a:solidFill>
                      <a:ea typeface="黑体" pitchFamily="2" charset="-122"/>
                    </a:endParaRPr>
                  </a:p>
                </p:txBody>
              </p:sp>
              <p:grpSp>
                <p:nvGrpSpPr>
                  <p:cNvPr id="177" name="Group 301"/>
                  <p:cNvGrpSpPr/>
                  <p:nvPr/>
                </p:nvGrpSpPr>
                <p:grpSpPr>
                  <a:xfrm>
                    <a:off x="2593954" y="4475403"/>
                    <a:ext cx="686277" cy="524025"/>
                    <a:chOff x="442148" y="3623868"/>
                    <a:chExt cx="1572567" cy="1200778"/>
                  </a:xfrm>
                </p:grpSpPr>
                <p:pic>
                  <p:nvPicPr>
                    <p:cNvPr id="184"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2148" y="36238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pic>
                  <p:nvPicPr>
                    <p:cNvPr id="185"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6337" y="37762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grpSp>
            </p:grpSp>
          </p:grpSp>
          <p:sp>
            <p:nvSpPr>
              <p:cNvPr id="68" name="Oval 67"/>
              <p:cNvSpPr/>
              <p:nvPr/>
            </p:nvSpPr>
            <p:spPr>
              <a:xfrm>
                <a:off x="3314470" y="2108793"/>
                <a:ext cx="1873682" cy="1873682"/>
              </a:xfrm>
              <a:prstGeom prst="ellipse">
                <a:avLst/>
              </a:prstGeom>
              <a:solidFill>
                <a:schemeClr val="tx2"/>
              </a:soli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69" name="Freeform 11"/>
              <p:cNvSpPr>
                <a:spLocks noEditPoints="1"/>
              </p:cNvSpPr>
              <p:nvPr/>
            </p:nvSpPr>
            <p:spPr bwMode="auto">
              <a:xfrm>
                <a:off x="3411728" y="2192838"/>
                <a:ext cx="1705591" cy="1705592"/>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rgbClr val="FFFFFF"/>
              </a:solidFill>
              <a:ln w="25400" cap="flat" cmpd="sng" algn="ctr">
                <a:noFill/>
                <a:prstDash val="solid"/>
              </a:ln>
              <a:effectLst>
                <a:outerShdw blurRad="215900" sx="102000" sy="102000" algn="ctr" rotWithShape="0">
                  <a:srgbClr val="000000">
                    <a:alpha val="40000"/>
                  </a:srgbClr>
                </a:outerShdw>
              </a:effectLst>
            </p:spPr>
            <p:txBody>
              <a:bodyPr anchor="ctr"/>
              <a:lstStyle/>
              <a:p>
                <a:pPr algn="ctr" rtl="0">
                  <a:defRPr/>
                </a:pPr>
                <a:endParaRPr lang="zh-CN" altLang="en-US" kern="1200">
                  <a:solidFill>
                    <a:srgbClr val="546568"/>
                  </a:solidFill>
                  <a:latin typeface="Arial"/>
                  <a:ea typeface="黑体" pitchFamily="2" charset="-122"/>
                  <a:cs typeface="+mn-cs"/>
                </a:endParaRPr>
              </a:p>
            </p:txBody>
          </p:sp>
          <p:sp>
            <p:nvSpPr>
              <p:cNvPr id="70" name="Rectangle 69"/>
              <p:cNvSpPr/>
              <p:nvPr/>
            </p:nvSpPr>
            <p:spPr>
              <a:xfrm>
                <a:off x="3366057" y="2790515"/>
                <a:ext cx="1751262" cy="560506"/>
              </a:xfrm>
              <a:prstGeom prst="rect">
                <a:avLst/>
              </a:prstGeom>
              <a:gradFill>
                <a:gsLst>
                  <a:gs pos="76000">
                    <a:schemeClr val="accent2"/>
                  </a:gs>
                  <a:gs pos="24000">
                    <a:schemeClr val="accent2"/>
                  </a:gs>
                  <a:gs pos="100000">
                    <a:schemeClr val="accent5">
                      <a:lumMod val="0"/>
                      <a:alpha val="0"/>
                    </a:schemeClr>
                  </a:gs>
                  <a:gs pos="0">
                    <a:schemeClr val="accent5">
                      <a:lumMod val="0"/>
                      <a:alpha val="0"/>
                    </a:schemeClr>
                  </a:gs>
                </a:gsLst>
                <a:lin ang="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solidFill>
                    <a:srgbClr val="546568"/>
                  </a:solidFill>
                  <a:ea typeface="黑体" pitchFamily="2" charset="-122"/>
                </a:endParaRPr>
              </a:p>
            </p:txBody>
          </p:sp>
          <p:cxnSp>
            <p:nvCxnSpPr>
              <p:cNvPr id="71" name="Straight Connector 70"/>
              <p:cNvCxnSpPr/>
              <p:nvPr/>
            </p:nvCxnSpPr>
            <p:spPr>
              <a:xfrm>
                <a:off x="4696234" y="1854873"/>
                <a:ext cx="869903" cy="311779"/>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5562882" y="1921356"/>
                <a:ext cx="351000" cy="247324"/>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cxnSp>
            <p:nvCxnSpPr>
              <p:cNvPr id="73" name="Straight Connector 72"/>
              <p:cNvCxnSpPr/>
              <p:nvPr/>
            </p:nvCxnSpPr>
            <p:spPr>
              <a:xfrm flipV="1">
                <a:off x="7605105" y="2387617"/>
                <a:ext cx="533477" cy="375902"/>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grpSp>
            <p:nvGrpSpPr>
              <p:cNvPr id="74" name="Group 157"/>
              <p:cNvGrpSpPr/>
              <p:nvPr/>
            </p:nvGrpSpPr>
            <p:grpSpPr>
              <a:xfrm>
                <a:off x="3234729" y="1893870"/>
                <a:ext cx="2092699" cy="1937665"/>
                <a:chOff x="2934085" y="2003954"/>
                <a:chExt cx="2489509" cy="2305077"/>
              </a:xfrm>
            </p:grpSpPr>
            <p:pic>
              <p:nvPicPr>
                <p:cNvPr id="160" name="Picture 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90315" y="3758029"/>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61" name="Picture 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81555" y="3949416"/>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62" name="Picture 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97681" y="2363569"/>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63" name="Picture 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114571" y="2003954"/>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64" name="Picture 1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934085" y="2958854"/>
                  <a:ext cx="266613" cy="26661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65" name="Picture 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63979" y="3016045"/>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75" name="Group 158"/>
              <p:cNvGrpSpPr/>
              <p:nvPr/>
            </p:nvGrpSpPr>
            <p:grpSpPr>
              <a:xfrm>
                <a:off x="5433166" y="2728818"/>
                <a:ext cx="2552193" cy="1739384"/>
                <a:chOff x="5248162" y="3400780"/>
                <a:chExt cx="2696035" cy="1837416"/>
              </a:xfrm>
            </p:grpSpPr>
            <p:sp>
              <p:nvSpPr>
                <p:cNvPr id="103" name="Oval 102"/>
                <p:cNvSpPr/>
                <p:nvPr/>
              </p:nvSpPr>
              <p:spPr>
                <a:xfrm>
                  <a:off x="6163583" y="3748219"/>
                  <a:ext cx="811212" cy="811212"/>
                </a:xfrm>
                <a:prstGeom prst="ellipse">
                  <a:avLst/>
                </a:prstGeom>
                <a:noFill/>
                <a:ln w="15875">
                  <a:solidFill>
                    <a:schemeClr val="bg1">
                      <a:lumMod val="50000"/>
                    </a:schemeClr>
                  </a:solidFill>
                  <a:prstDash val="lg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solidFill>
                      <a:srgbClr val="546568"/>
                    </a:solidFill>
                    <a:ea typeface="黑体" pitchFamily="2" charset="-122"/>
                  </a:endParaRPr>
                </a:p>
              </p:txBody>
            </p:sp>
            <p:grpSp>
              <p:nvGrpSpPr>
                <p:cNvPr id="104" name="Group 199"/>
                <p:cNvGrpSpPr/>
                <p:nvPr/>
              </p:nvGrpSpPr>
              <p:grpSpPr>
                <a:xfrm>
                  <a:off x="6297239" y="3883174"/>
                  <a:ext cx="555882" cy="672634"/>
                  <a:chOff x="6941882" y="3879105"/>
                  <a:chExt cx="593825" cy="718546"/>
                </a:xfrm>
              </p:grpSpPr>
              <p:grpSp>
                <p:nvGrpSpPr>
                  <p:cNvPr id="142" name="Group 242"/>
                  <p:cNvGrpSpPr/>
                  <p:nvPr/>
                </p:nvGrpSpPr>
                <p:grpSpPr>
                  <a:xfrm>
                    <a:off x="6973781" y="3879105"/>
                    <a:ext cx="534187" cy="477942"/>
                    <a:chOff x="6986432" y="4381750"/>
                    <a:chExt cx="709602" cy="634888"/>
                  </a:xfrm>
                </p:grpSpPr>
                <p:grpSp>
                  <p:nvGrpSpPr>
                    <p:cNvPr id="144" name="Group 244"/>
                    <p:cNvGrpSpPr/>
                    <p:nvPr/>
                  </p:nvGrpSpPr>
                  <p:grpSpPr>
                    <a:xfrm>
                      <a:off x="7189299" y="4381750"/>
                      <a:ext cx="303867" cy="429166"/>
                      <a:chOff x="2441548" y="4072329"/>
                      <a:chExt cx="2438400" cy="3443870"/>
                    </a:xfrm>
                  </p:grpSpPr>
                  <p:pic>
                    <p:nvPicPr>
                      <p:cNvPr id="156"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157" name="Group 278"/>
                      <p:cNvGrpSpPr/>
                      <p:nvPr/>
                    </p:nvGrpSpPr>
                    <p:grpSpPr>
                      <a:xfrm>
                        <a:off x="2441548" y="4072329"/>
                        <a:ext cx="2438400" cy="2920613"/>
                        <a:chOff x="2441548" y="4072329"/>
                        <a:chExt cx="2438400" cy="2920613"/>
                      </a:xfrm>
                    </p:grpSpPr>
                    <p:pic>
                      <p:nvPicPr>
                        <p:cNvPr id="158"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59"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146" name="Group 255"/>
                    <p:cNvGrpSpPr/>
                    <p:nvPr/>
                  </p:nvGrpSpPr>
                  <p:grpSpPr>
                    <a:xfrm>
                      <a:off x="6986432" y="4511640"/>
                      <a:ext cx="354801" cy="501103"/>
                      <a:chOff x="2441548" y="4072329"/>
                      <a:chExt cx="2438400" cy="3443870"/>
                    </a:xfrm>
                  </p:grpSpPr>
                  <p:pic>
                    <p:nvPicPr>
                      <p:cNvPr id="152"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153" name="Group 274"/>
                      <p:cNvGrpSpPr/>
                      <p:nvPr/>
                    </p:nvGrpSpPr>
                    <p:grpSpPr>
                      <a:xfrm>
                        <a:off x="2441548" y="4072329"/>
                        <a:ext cx="2438400" cy="2920613"/>
                        <a:chOff x="2441548" y="4072329"/>
                        <a:chExt cx="2438400" cy="2920613"/>
                      </a:xfrm>
                    </p:grpSpPr>
                    <p:pic>
                      <p:nvPicPr>
                        <p:cNvPr id="154"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55"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147" name="Group 256"/>
                    <p:cNvGrpSpPr/>
                    <p:nvPr/>
                  </p:nvGrpSpPr>
                  <p:grpSpPr>
                    <a:xfrm>
                      <a:off x="7341233" y="4515535"/>
                      <a:ext cx="354801" cy="501103"/>
                      <a:chOff x="2441548" y="4072329"/>
                      <a:chExt cx="2438400" cy="3443870"/>
                    </a:xfrm>
                  </p:grpSpPr>
                  <p:pic>
                    <p:nvPicPr>
                      <p:cNvPr id="148"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149" name="Group 258"/>
                      <p:cNvGrpSpPr/>
                      <p:nvPr/>
                    </p:nvGrpSpPr>
                    <p:grpSpPr>
                      <a:xfrm>
                        <a:off x="2441548" y="4072329"/>
                        <a:ext cx="2438400" cy="2920613"/>
                        <a:chOff x="2441548" y="4072329"/>
                        <a:chExt cx="2438400" cy="2920613"/>
                      </a:xfrm>
                    </p:grpSpPr>
                    <p:pic>
                      <p:nvPicPr>
                        <p:cNvPr id="150"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51"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sp>
                <p:nvSpPr>
                  <p:cNvPr id="143" name="TextBox 51"/>
                  <p:cNvSpPr txBox="1">
                    <a:spLocks noChangeArrowheads="1"/>
                  </p:cNvSpPr>
                  <p:nvPr/>
                </p:nvSpPr>
                <p:spPr bwMode="auto">
                  <a:xfrm>
                    <a:off x="6941882" y="4285072"/>
                    <a:ext cx="593825" cy="312579"/>
                  </a:xfrm>
                  <a:prstGeom prst="rect">
                    <a:avLst/>
                  </a:prstGeom>
                  <a:noFill/>
                  <a:ln w="9525">
                    <a:noFill/>
                    <a:miter lim="800000"/>
                    <a:headEnd/>
                    <a:tailEnd/>
                  </a:ln>
                </p:spPr>
                <p:txBody>
                  <a:bodyPr wrap="square" lIns="91435" tIns="45718" rIns="91435" bIns="45718">
                    <a:spAutoFit/>
                  </a:bodyPr>
                  <a:lstStyle/>
                  <a:p>
                    <a:pPr algn="ctr" defTabSz="914400">
                      <a:buNone/>
                    </a:pPr>
                    <a:r>
                      <a:rPr lang="en-US" altLang="zh-CN" sz="1200" b="0" i="0" smtClean="0">
                        <a:solidFill>
                          <a:srgbClr val="546568"/>
                        </a:solidFill>
                        <a:latin typeface="Arial"/>
                        <a:ea typeface="黑体" pitchFamily="2" charset="-122"/>
                        <a:cs typeface="+mn-cs"/>
                      </a:rPr>
                      <a:t>NAS</a:t>
                    </a:r>
                    <a:endParaRPr lang="zh-CN" altLang="en-US" sz="1200">
                      <a:solidFill>
                        <a:srgbClr val="546568"/>
                      </a:solidFill>
                      <a:ea typeface="黑体" pitchFamily="2" charset="-122"/>
                    </a:endParaRPr>
                  </a:p>
                </p:txBody>
              </p:sp>
            </p:grpSp>
            <p:grpSp>
              <p:nvGrpSpPr>
                <p:cNvPr id="105" name="Group 200"/>
                <p:cNvGrpSpPr/>
                <p:nvPr/>
              </p:nvGrpSpPr>
              <p:grpSpPr>
                <a:xfrm>
                  <a:off x="5411573" y="4258253"/>
                  <a:ext cx="752881" cy="662316"/>
                  <a:chOff x="5882851" y="4394106"/>
                  <a:chExt cx="804271" cy="707524"/>
                </a:xfrm>
              </p:grpSpPr>
              <p:grpSp>
                <p:nvGrpSpPr>
                  <p:cNvPr id="109" name="Group 204"/>
                  <p:cNvGrpSpPr/>
                  <p:nvPr/>
                </p:nvGrpSpPr>
                <p:grpSpPr>
                  <a:xfrm>
                    <a:off x="5882851" y="4394106"/>
                    <a:ext cx="804271" cy="468910"/>
                    <a:chOff x="5765253" y="4951186"/>
                    <a:chExt cx="1068376" cy="622890"/>
                  </a:xfrm>
                </p:grpSpPr>
                <p:grpSp>
                  <p:nvGrpSpPr>
                    <p:cNvPr id="111" name="Group 206"/>
                    <p:cNvGrpSpPr/>
                    <p:nvPr/>
                  </p:nvGrpSpPr>
                  <p:grpSpPr>
                    <a:xfrm>
                      <a:off x="5867549" y="4951186"/>
                      <a:ext cx="915004" cy="429166"/>
                      <a:chOff x="5463286" y="4744702"/>
                      <a:chExt cx="1244480" cy="583701"/>
                    </a:xfrm>
                  </p:grpSpPr>
                  <p:grpSp>
                    <p:nvGrpSpPr>
                      <p:cNvPr id="127" name="Group 222"/>
                      <p:cNvGrpSpPr/>
                      <p:nvPr/>
                    </p:nvGrpSpPr>
                    <p:grpSpPr>
                      <a:xfrm>
                        <a:off x="5463286" y="4744702"/>
                        <a:ext cx="413284" cy="583701"/>
                        <a:chOff x="2441548" y="4072329"/>
                        <a:chExt cx="2438400" cy="3443870"/>
                      </a:xfrm>
                    </p:grpSpPr>
                    <p:pic>
                      <p:nvPicPr>
                        <p:cNvPr id="138"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139" name="Group 239"/>
                        <p:cNvGrpSpPr/>
                        <p:nvPr/>
                      </p:nvGrpSpPr>
                      <p:grpSpPr>
                        <a:xfrm>
                          <a:off x="2441548" y="4072329"/>
                          <a:ext cx="2438400" cy="2920613"/>
                          <a:chOff x="2441548" y="4072329"/>
                          <a:chExt cx="2438400" cy="2920613"/>
                        </a:xfrm>
                      </p:grpSpPr>
                      <p:pic>
                        <p:nvPicPr>
                          <p:cNvPr id="140"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41"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128" name="Group 223"/>
                      <p:cNvGrpSpPr/>
                      <p:nvPr/>
                    </p:nvGrpSpPr>
                    <p:grpSpPr>
                      <a:xfrm>
                        <a:off x="5878884" y="4744702"/>
                        <a:ext cx="413284" cy="583701"/>
                        <a:chOff x="2441548" y="4072329"/>
                        <a:chExt cx="2438400" cy="3443870"/>
                      </a:xfrm>
                    </p:grpSpPr>
                    <p:pic>
                      <p:nvPicPr>
                        <p:cNvPr id="134"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135" name="Group 235"/>
                        <p:cNvGrpSpPr/>
                        <p:nvPr/>
                      </p:nvGrpSpPr>
                      <p:grpSpPr>
                        <a:xfrm>
                          <a:off x="2441548" y="4072329"/>
                          <a:ext cx="2438400" cy="2920613"/>
                          <a:chOff x="2441548" y="4072329"/>
                          <a:chExt cx="2438400" cy="2920613"/>
                        </a:xfrm>
                      </p:grpSpPr>
                      <p:pic>
                        <p:nvPicPr>
                          <p:cNvPr id="136"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37"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129" name="Group 224"/>
                      <p:cNvGrpSpPr/>
                      <p:nvPr/>
                    </p:nvGrpSpPr>
                    <p:grpSpPr>
                      <a:xfrm>
                        <a:off x="6294482" y="4744702"/>
                        <a:ext cx="413284" cy="583701"/>
                        <a:chOff x="2441548" y="4072329"/>
                        <a:chExt cx="2438400" cy="3443870"/>
                      </a:xfrm>
                    </p:grpSpPr>
                    <p:pic>
                      <p:nvPicPr>
                        <p:cNvPr id="130"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131" name="Group 226"/>
                        <p:cNvGrpSpPr/>
                        <p:nvPr/>
                      </p:nvGrpSpPr>
                      <p:grpSpPr>
                        <a:xfrm>
                          <a:off x="2441548" y="4072329"/>
                          <a:ext cx="2438400" cy="2920613"/>
                          <a:chOff x="2441548" y="4072329"/>
                          <a:chExt cx="2438400" cy="2920613"/>
                        </a:xfrm>
                      </p:grpSpPr>
                      <p:pic>
                        <p:nvPicPr>
                          <p:cNvPr id="132"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33"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grpSp>
                  <p:nvGrpSpPr>
                    <p:cNvPr id="112" name="Group 207"/>
                    <p:cNvGrpSpPr/>
                    <p:nvPr/>
                  </p:nvGrpSpPr>
                  <p:grpSpPr>
                    <a:xfrm>
                      <a:off x="5765253" y="5072973"/>
                      <a:ext cx="354801" cy="501103"/>
                      <a:chOff x="2441548" y="4072329"/>
                      <a:chExt cx="2438400" cy="3443870"/>
                    </a:xfrm>
                  </p:grpSpPr>
                  <p:pic>
                    <p:nvPicPr>
                      <p:cNvPr id="123"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124" name="Group 219"/>
                      <p:cNvGrpSpPr/>
                      <p:nvPr/>
                    </p:nvGrpSpPr>
                    <p:grpSpPr>
                      <a:xfrm>
                        <a:off x="2441548" y="4072329"/>
                        <a:ext cx="2438400" cy="2920613"/>
                        <a:chOff x="2441548" y="4072329"/>
                        <a:chExt cx="2438400" cy="2920613"/>
                      </a:xfrm>
                    </p:grpSpPr>
                    <p:pic>
                      <p:nvPicPr>
                        <p:cNvPr id="125"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26"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113" name="Group 208"/>
                    <p:cNvGrpSpPr/>
                    <p:nvPr/>
                  </p:nvGrpSpPr>
                  <p:grpSpPr>
                    <a:xfrm>
                      <a:off x="6122040" y="5072973"/>
                      <a:ext cx="354801" cy="501103"/>
                      <a:chOff x="2441548" y="4072329"/>
                      <a:chExt cx="2438400" cy="3443870"/>
                    </a:xfrm>
                  </p:grpSpPr>
                  <p:pic>
                    <p:nvPicPr>
                      <p:cNvPr id="119"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120" name="Group 215"/>
                      <p:cNvGrpSpPr/>
                      <p:nvPr/>
                    </p:nvGrpSpPr>
                    <p:grpSpPr>
                      <a:xfrm>
                        <a:off x="2441548" y="4072329"/>
                        <a:ext cx="2438400" cy="2920613"/>
                        <a:chOff x="2441548" y="4072329"/>
                        <a:chExt cx="2438400" cy="2920613"/>
                      </a:xfrm>
                    </p:grpSpPr>
                    <p:pic>
                      <p:nvPicPr>
                        <p:cNvPr id="121"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22"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114" name="Group 209"/>
                    <p:cNvGrpSpPr/>
                    <p:nvPr/>
                  </p:nvGrpSpPr>
                  <p:grpSpPr>
                    <a:xfrm>
                      <a:off x="6478828" y="5072973"/>
                      <a:ext cx="354801" cy="501103"/>
                      <a:chOff x="2441548" y="4072329"/>
                      <a:chExt cx="2438400" cy="3443870"/>
                    </a:xfrm>
                  </p:grpSpPr>
                  <p:pic>
                    <p:nvPicPr>
                      <p:cNvPr id="115"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116" name="Group 211"/>
                      <p:cNvGrpSpPr/>
                      <p:nvPr/>
                    </p:nvGrpSpPr>
                    <p:grpSpPr>
                      <a:xfrm>
                        <a:off x="2441548" y="4072329"/>
                        <a:ext cx="2438400" cy="2920613"/>
                        <a:chOff x="2441548" y="4072329"/>
                        <a:chExt cx="2438400" cy="2920613"/>
                      </a:xfrm>
                    </p:grpSpPr>
                    <p:pic>
                      <p:nvPicPr>
                        <p:cNvPr id="117"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18"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sp>
                <p:nvSpPr>
                  <p:cNvPr id="110" name="TextBox 51"/>
                  <p:cNvSpPr txBox="1">
                    <a:spLocks noChangeArrowheads="1"/>
                  </p:cNvSpPr>
                  <p:nvPr/>
                </p:nvSpPr>
                <p:spPr bwMode="auto">
                  <a:xfrm>
                    <a:off x="6009338" y="4789051"/>
                    <a:ext cx="593825" cy="312579"/>
                  </a:xfrm>
                  <a:prstGeom prst="rect">
                    <a:avLst/>
                  </a:prstGeom>
                  <a:noFill/>
                  <a:ln w="9525">
                    <a:noFill/>
                    <a:miter lim="800000"/>
                    <a:headEnd/>
                    <a:tailEnd/>
                  </a:ln>
                </p:spPr>
                <p:txBody>
                  <a:bodyPr wrap="square" lIns="91435" tIns="45718" rIns="91435" bIns="45718">
                    <a:spAutoFit/>
                  </a:bodyPr>
                  <a:lstStyle/>
                  <a:p>
                    <a:pPr algn="ctr" defTabSz="914400">
                      <a:buNone/>
                    </a:pPr>
                    <a:r>
                      <a:rPr lang="en-US" altLang="zh-CN" sz="1200" b="0" i="0" smtClean="0">
                        <a:solidFill>
                          <a:srgbClr val="546568"/>
                        </a:solidFill>
                        <a:latin typeface="Arial"/>
                        <a:ea typeface="黑体" pitchFamily="2" charset="-122"/>
                        <a:cs typeface="+mn-cs"/>
                      </a:rPr>
                      <a:t>SAN</a:t>
                    </a:r>
                    <a:endParaRPr lang="zh-CN" altLang="en-US" sz="1200">
                      <a:solidFill>
                        <a:srgbClr val="546568"/>
                      </a:solidFill>
                      <a:ea typeface="黑体" pitchFamily="2" charset="-122"/>
                    </a:endParaRPr>
                  </a:p>
                </p:txBody>
              </p:sp>
            </p:grpSp>
            <p:sp>
              <p:nvSpPr>
                <p:cNvPr id="106" name="Oval 105"/>
                <p:cNvSpPr/>
                <p:nvPr/>
              </p:nvSpPr>
              <p:spPr>
                <a:xfrm>
                  <a:off x="5248162" y="3400780"/>
                  <a:ext cx="1837416" cy="1837416"/>
                </a:xfrm>
                <a:prstGeom prst="ellipse">
                  <a:avLst/>
                </a:prstGeom>
                <a:noFill/>
                <a:ln w="22225">
                  <a:solidFill>
                    <a:schemeClr val="bg1">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solidFill>
                      <a:srgbClr val="546568"/>
                    </a:solidFill>
                    <a:ea typeface="黑体" pitchFamily="2" charset="-122"/>
                  </a:endParaRPr>
                </a:p>
              </p:txBody>
            </p:sp>
            <p:sp>
              <p:nvSpPr>
                <p:cNvPr id="107" name="Oval 106"/>
                <p:cNvSpPr/>
                <p:nvPr/>
              </p:nvSpPr>
              <p:spPr>
                <a:xfrm>
                  <a:off x="5395821" y="4109130"/>
                  <a:ext cx="811212" cy="811212"/>
                </a:xfrm>
                <a:prstGeom prst="ellipse">
                  <a:avLst/>
                </a:prstGeom>
                <a:noFill/>
                <a:ln w="15875">
                  <a:solidFill>
                    <a:schemeClr val="bg1">
                      <a:lumMod val="50000"/>
                    </a:schemeClr>
                  </a:solidFill>
                  <a:prstDash val="lg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solidFill>
                      <a:srgbClr val="546568"/>
                    </a:solidFill>
                    <a:ea typeface="黑体" pitchFamily="2" charset="-122"/>
                  </a:endParaRPr>
                </a:p>
              </p:txBody>
            </p:sp>
            <p:sp>
              <p:nvSpPr>
                <p:cNvPr id="108" name="TextBox 51"/>
                <p:cNvSpPr txBox="1">
                  <a:spLocks noChangeArrowheads="1"/>
                </p:cNvSpPr>
                <p:nvPr/>
              </p:nvSpPr>
              <p:spPr bwMode="auto">
                <a:xfrm>
                  <a:off x="7145663" y="4024152"/>
                  <a:ext cx="798534" cy="292606"/>
                </a:xfrm>
                <a:prstGeom prst="rect">
                  <a:avLst/>
                </a:prstGeom>
                <a:noFill/>
                <a:ln w="9525">
                  <a:noFill/>
                  <a:miter lim="800000"/>
                  <a:headEnd/>
                  <a:tailEnd/>
                </a:ln>
              </p:spPr>
              <p:txBody>
                <a:bodyPr wrap="square" lIns="91435" tIns="45718" rIns="91435" bIns="45718">
                  <a:spAutoFit/>
                </a:bodyPr>
                <a:lstStyle/>
                <a:p>
                  <a:pPr algn="l" defTabSz="914400">
                    <a:buNone/>
                  </a:pPr>
                  <a:r>
                    <a:rPr lang="zh-CN" altLang="en-US" sz="1200" b="0" i="0" smtClean="0">
                      <a:solidFill>
                        <a:srgbClr val="546568"/>
                      </a:solidFill>
                      <a:latin typeface="Arial"/>
                      <a:ea typeface="黑体" pitchFamily="2" charset="-122"/>
                      <a:cs typeface="+mn-cs"/>
                    </a:rPr>
                    <a:t>存储</a:t>
                  </a:r>
                  <a:endParaRPr lang="zh-CN" altLang="en-US" sz="1200">
                    <a:solidFill>
                      <a:srgbClr val="546568"/>
                    </a:solidFill>
                    <a:ea typeface="黑体" pitchFamily="2" charset="-122"/>
                  </a:endParaRPr>
                </a:p>
              </p:txBody>
            </p:sp>
          </p:grpSp>
          <p:sp>
            <p:nvSpPr>
              <p:cNvPr id="76" name="TextBox 75"/>
              <p:cNvSpPr txBox="1"/>
              <p:nvPr/>
            </p:nvSpPr>
            <p:spPr>
              <a:xfrm>
                <a:off x="3411728" y="2823011"/>
                <a:ext cx="1732016" cy="535531"/>
              </a:xfrm>
              <a:prstGeom prst="rect">
                <a:avLst/>
              </a:prstGeom>
              <a:noFill/>
              <a:effectLst/>
            </p:spPr>
            <p:txBody>
              <a:bodyPr wrap="square" rtlCol="0">
                <a:spAutoFit/>
              </a:bodyPr>
              <a:lstStyle/>
              <a:p>
                <a:pPr algn="ctr">
                  <a:lnSpc>
                    <a:spcPct val="80000"/>
                  </a:lnSpc>
                </a:pPr>
                <a:r>
                  <a:rPr lang="en-US" altLang="zh-CN" sz="1800" b="1" i="0" dirty="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t>Cisco</a:t>
                </a:r>
                <a:r>
                  <a:rPr lang="en-US" baseline="30000" dirty="0" smtClean="0">
                    <a:solidFill>
                      <a:schemeClr val="bg1"/>
                    </a:solidFill>
                  </a:rPr>
                  <a:t>®</a:t>
                </a:r>
                <a:r>
                  <a:rPr lang="zh-CN" altLang="en-US" sz="1800" b="1" i="0" dirty="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t> </a:t>
                </a:r>
                <a:br>
                  <a:rPr lang="zh-CN" altLang="en-US" sz="1800" b="1" i="0" dirty="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br>
                <a:r>
                  <a:rPr lang="en-US" altLang="zh-CN" sz="1800" b="1" i="0" dirty="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t>Unified Fabric</a:t>
                </a:r>
                <a:endParaRPr lang="zh-CN" altLang="en-US" b="1" dirty="0">
                  <a:solidFill>
                    <a:schemeClr val="bg1"/>
                  </a:solidFill>
                  <a:effectLst>
                    <a:outerShdw blurRad="63500" sx="102000" sy="102000" algn="ctr" rotWithShape="0">
                      <a:prstClr val="black">
                        <a:alpha val="21000"/>
                      </a:prstClr>
                    </a:outerShdw>
                  </a:effectLst>
                  <a:ea typeface="黑体" pitchFamily="2" charset="-122"/>
                </a:endParaRPr>
              </a:p>
            </p:txBody>
          </p:sp>
          <p:cxnSp>
            <p:nvCxnSpPr>
              <p:cNvPr id="77" name="Straight Connector 76"/>
              <p:cNvCxnSpPr/>
              <p:nvPr/>
            </p:nvCxnSpPr>
            <p:spPr>
              <a:xfrm>
                <a:off x="6817613" y="1921703"/>
                <a:ext cx="1311926" cy="470203"/>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78" name="Group 170"/>
              <p:cNvGrpSpPr/>
              <p:nvPr/>
            </p:nvGrpSpPr>
            <p:grpSpPr>
              <a:xfrm>
                <a:off x="5532756" y="1185340"/>
                <a:ext cx="1356944" cy="1152382"/>
                <a:chOff x="1421047" y="1814866"/>
                <a:chExt cx="1667264" cy="1415919"/>
              </a:xfrm>
            </p:grpSpPr>
            <p:pic>
              <p:nvPicPr>
                <p:cNvPr id="101" name="Picture 2" descr="\\MV-FS\Projects\Cisco\03_Assets\Icons\Kubrick Icons\Kubrick png icons\Device_cloud_white_3041_default_256.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421047" y="1814866"/>
                  <a:ext cx="1667264" cy="1415919"/>
                </a:xfrm>
                <a:prstGeom prst="rect">
                  <a:avLst/>
                </a:prstGeom>
                <a:noFill/>
                <a:extLst>
                  <a:ext uri="{909E8E84-426E-40DD-AFC4-6F175D3DCCD1}">
                    <a14:hiddenFill xmlns="" xmlns:a14="http://schemas.microsoft.com/office/drawing/2010/main">
                      <a:solidFill>
                        <a:srgbClr val="FFFFFF"/>
                      </a:solidFill>
                    </a14:hiddenFill>
                  </a:ext>
                </a:extLst>
              </p:spPr>
            </p:pic>
            <p:sp>
              <p:nvSpPr>
                <p:cNvPr id="102" name="TextBox 101"/>
                <p:cNvSpPr txBox="1"/>
                <p:nvPr/>
              </p:nvSpPr>
              <p:spPr>
                <a:xfrm>
                  <a:off x="1421047" y="2416151"/>
                  <a:ext cx="1667264" cy="415978"/>
                </a:xfrm>
                <a:prstGeom prst="rect">
                  <a:avLst/>
                </a:prstGeom>
                <a:noFill/>
              </p:spPr>
              <p:txBody>
                <a:bodyPr wrap="square" rtlCol="0">
                  <a:spAutoFit/>
                </a:bodyPr>
                <a:lstStyle/>
                <a:p>
                  <a:pPr algn="ctr" defTabSz="914400">
                    <a:buNone/>
                  </a:pPr>
                  <a:r>
                    <a:rPr lang="zh-CN" altLang="en-US" sz="1600" b="1" i="0" smtClean="0">
                      <a:solidFill>
                        <a:schemeClr val="tx1"/>
                      </a:solidFill>
                      <a:latin typeface="Arial"/>
                      <a:ea typeface="黑体" pitchFamily="2" charset="-122"/>
                      <a:cs typeface="+mn-cs"/>
                    </a:rPr>
                    <a:t>互联网</a:t>
                  </a:r>
                  <a:endParaRPr lang="zh-CN" altLang="en-US" sz="1600" b="1">
                    <a:ea typeface="黑体" pitchFamily="2" charset="-122"/>
                  </a:endParaRPr>
                </a:p>
              </p:txBody>
            </p:sp>
          </p:grpSp>
          <p:grpSp>
            <p:nvGrpSpPr>
              <p:cNvPr id="79" name="Group 171"/>
              <p:cNvGrpSpPr/>
              <p:nvPr/>
            </p:nvGrpSpPr>
            <p:grpSpPr>
              <a:xfrm>
                <a:off x="7420371" y="2575568"/>
                <a:ext cx="1017740" cy="492422"/>
                <a:chOff x="4898317" y="1982959"/>
                <a:chExt cx="1747560" cy="845538"/>
              </a:xfrm>
            </p:grpSpPr>
            <p:grpSp>
              <p:nvGrpSpPr>
                <p:cNvPr id="90" name="Group 182"/>
                <p:cNvGrpSpPr/>
                <p:nvPr/>
              </p:nvGrpSpPr>
              <p:grpSpPr>
                <a:xfrm>
                  <a:off x="4898317" y="1982959"/>
                  <a:ext cx="864207" cy="845538"/>
                  <a:chOff x="7092048" y="751929"/>
                  <a:chExt cx="1383251" cy="1353371"/>
                </a:xfrm>
              </p:grpSpPr>
              <p:pic>
                <p:nvPicPr>
                  <p:cNvPr id="92" name="Picture 2" descr="\\MV-FS\Projects\Cisco\03_Assets\Icons\Kubrick Icons\Device Icons\Device_server_farms_3113_default_256.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426921" y="751929"/>
                    <a:ext cx="1048378" cy="104837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93" name="Group 185"/>
                  <p:cNvGrpSpPr/>
                  <p:nvPr/>
                </p:nvGrpSpPr>
                <p:grpSpPr>
                  <a:xfrm>
                    <a:off x="7092048" y="1495313"/>
                    <a:ext cx="413284" cy="609987"/>
                    <a:chOff x="6427703" y="2259445"/>
                    <a:chExt cx="413284" cy="609987"/>
                  </a:xfrm>
                </p:grpSpPr>
                <p:pic>
                  <p:nvPicPr>
                    <p:cNvPr id="98"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456148"/>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99"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00"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94" name="Group 186"/>
                  <p:cNvGrpSpPr/>
                  <p:nvPr/>
                </p:nvGrpSpPr>
                <p:grpSpPr>
                  <a:xfrm>
                    <a:off x="7526050" y="1495313"/>
                    <a:ext cx="413284" cy="609987"/>
                    <a:chOff x="6427703" y="2259445"/>
                    <a:chExt cx="413284" cy="609987"/>
                  </a:xfrm>
                </p:grpSpPr>
                <p:pic>
                  <p:nvPicPr>
                    <p:cNvPr id="95"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456148"/>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96"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97"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sp>
              <p:nvSpPr>
                <p:cNvPr id="91" name="TextBox 51"/>
                <p:cNvSpPr txBox="1">
                  <a:spLocks noChangeArrowheads="1"/>
                </p:cNvSpPr>
                <p:nvPr/>
              </p:nvSpPr>
              <p:spPr bwMode="auto">
                <a:xfrm>
                  <a:off x="5677837" y="2141004"/>
                  <a:ext cx="968040" cy="475628"/>
                </a:xfrm>
                <a:prstGeom prst="rect">
                  <a:avLst/>
                </a:prstGeom>
                <a:noFill/>
                <a:ln w="9525">
                  <a:noFill/>
                  <a:miter lim="800000"/>
                  <a:headEnd/>
                  <a:tailEnd/>
                </a:ln>
              </p:spPr>
              <p:txBody>
                <a:bodyPr wrap="square" lIns="91435" tIns="45718" rIns="91435" bIns="45718">
                  <a:spAutoFit/>
                </a:bodyPr>
                <a:lstStyle/>
                <a:p>
                  <a:pPr algn="l" defTabSz="914400">
                    <a:buNone/>
                  </a:pPr>
                  <a:r>
                    <a:rPr lang="en-US" altLang="zh-CN" sz="1200" b="0" i="0" smtClean="0">
                      <a:solidFill>
                        <a:srgbClr val="546568"/>
                      </a:solidFill>
                      <a:latin typeface="Arial"/>
                      <a:ea typeface="黑体" pitchFamily="2" charset="-122"/>
                      <a:cs typeface="+mn-cs"/>
                    </a:rPr>
                    <a:t>DC3</a:t>
                  </a:r>
                  <a:endParaRPr lang="zh-CN" altLang="en-US" sz="1200">
                    <a:solidFill>
                      <a:srgbClr val="546568"/>
                    </a:solidFill>
                    <a:ea typeface="黑体" pitchFamily="2" charset="-122"/>
                  </a:endParaRPr>
                </a:p>
              </p:txBody>
            </p:sp>
          </p:grpSp>
          <p:grpSp>
            <p:nvGrpSpPr>
              <p:cNvPr id="80" name="Group 172"/>
              <p:cNvGrpSpPr/>
              <p:nvPr/>
            </p:nvGrpSpPr>
            <p:grpSpPr>
              <a:xfrm>
                <a:off x="6608786" y="2233817"/>
                <a:ext cx="503294" cy="492422"/>
                <a:chOff x="7092048" y="751929"/>
                <a:chExt cx="1383251" cy="1353371"/>
              </a:xfrm>
            </p:grpSpPr>
            <p:pic>
              <p:nvPicPr>
                <p:cNvPr id="81" name="Picture 2" descr="\\MV-FS\Projects\Cisco\03_Assets\Icons\Kubrick Icons\Device Icons\Device_server_farms_3113_default_256.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426921" y="751929"/>
                  <a:ext cx="1048378" cy="104837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2" name="Group 174"/>
                <p:cNvGrpSpPr/>
                <p:nvPr/>
              </p:nvGrpSpPr>
              <p:grpSpPr>
                <a:xfrm>
                  <a:off x="7092048" y="1495313"/>
                  <a:ext cx="413284" cy="609987"/>
                  <a:chOff x="6427703" y="2259445"/>
                  <a:chExt cx="413284" cy="609987"/>
                </a:xfrm>
              </p:grpSpPr>
              <p:pic>
                <p:nvPicPr>
                  <p:cNvPr id="87"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456148"/>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88"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89"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83" name="Group 175"/>
                <p:cNvGrpSpPr/>
                <p:nvPr/>
              </p:nvGrpSpPr>
              <p:grpSpPr>
                <a:xfrm>
                  <a:off x="7526050" y="1495313"/>
                  <a:ext cx="544704" cy="532647"/>
                  <a:chOff x="6427703" y="2259445"/>
                  <a:chExt cx="544704" cy="532647"/>
                </a:xfrm>
              </p:grpSpPr>
              <p:pic>
                <p:nvPicPr>
                  <p:cNvPr id="84"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559123" y="2378807"/>
                    <a:ext cx="413284" cy="41328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85"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86"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cxnSp>
          <p:nvCxnSpPr>
            <p:cNvPr id="207" name="Straight Connector 206"/>
            <p:cNvCxnSpPr/>
            <p:nvPr/>
          </p:nvCxnSpPr>
          <p:spPr>
            <a:xfrm>
              <a:off x="6621358" y="1433617"/>
              <a:ext cx="1146033" cy="410746"/>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08" name="Picture 2" descr="\\MV-FS\Projects\Cisco\03_Assets\Icons\Kubrick Icons\Kubrick png icons\user_group_0107_256.pn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7451592" y="1511873"/>
              <a:ext cx="475440" cy="475440"/>
            </a:xfrm>
            <a:prstGeom prst="rect">
              <a:avLst/>
            </a:prstGeom>
            <a:noFill/>
            <a:extLst>
              <a:ext uri="{909E8E84-426E-40DD-AFC4-6F175D3DCCD1}">
                <a14:hiddenFill xmlns="" xmlns:a14="http://schemas.microsoft.com/office/drawing/2010/main">
                  <a:solidFill>
                    <a:srgbClr val="FFFFFF"/>
                  </a:solidFill>
                </a14:hiddenFill>
              </a:ext>
            </a:extLst>
          </p:spPr>
        </p:pic>
        <p:sp>
          <p:nvSpPr>
            <p:cNvPr id="213" name="TextBox 51"/>
            <p:cNvSpPr txBox="1">
              <a:spLocks noChangeArrowheads="1"/>
            </p:cNvSpPr>
            <p:nvPr/>
          </p:nvSpPr>
          <p:spPr bwMode="auto">
            <a:xfrm>
              <a:off x="7830692" y="1622637"/>
              <a:ext cx="595539" cy="276995"/>
            </a:xfrm>
            <a:prstGeom prst="rect">
              <a:avLst/>
            </a:prstGeom>
            <a:noFill/>
            <a:ln w="9525">
              <a:noFill/>
              <a:miter lim="800000"/>
              <a:headEnd/>
              <a:tailEnd/>
            </a:ln>
          </p:spPr>
          <p:txBody>
            <a:bodyPr wrap="square" lIns="91435" tIns="45718" rIns="91435" bIns="45718">
              <a:spAutoFit/>
            </a:bodyPr>
            <a:lstStyle/>
            <a:p>
              <a:pPr algn="l" defTabSz="914400">
                <a:buNone/>
              </a:pPr>
              <a:r>
                <a:rPr lang="zh-CN" altLang="en-US" sz="1200" b="0" i="0" smtClean="0">
                  <a:solidFill>
                    <a:srgbClr val="546568"/>
                  </a:solidFill>
                  <a:latin typeface="Arial"/>
                  <a:ea typeface="黑体" pitchFamily="2" charset="-122"/>
                  <a:cs typeface="+mn-cs"/>
                </a:rPr>
                <a:t>用户</a:t>
              </a:r>
              <a:endParaRPr lang="zh-CN" altLang="en-US" sz="1200">
                <a:solidFill>
                  <a:srgbClr val="546568"/>
                </a:solidFill>
                <a:ea typeface="黑体" pitchFamily="2" charset="-122"/>
              </a:endParaRPr>
            </a:p>
          </p:txBody>
        </p:sp>
      </p:grpSp>
    </p:spTree>
    <p:extLst>
      <p:ext uri="{BB962C8B-B14F-4D97-AF65-F5344CB8AC3E}">
        <p14:creationId xmlns="" xmlns:p14="http://schemas.microsoft.com/office/powerpoint/2010/main" val="2761795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5"/>
                                        </p:tgtEl>
                                        <p:attrNameLst>
                                          <p:attrName>style.visibility</p:attrName>
                                        </p:attrNameLst>
                                      </p:cBhvr>
                                      <p:to>
                                        <p:strVal val="visible"/>
                                      </p:to>
                                    </p:set>
                                    <p:anim calcmode="lin" valueType="num">
                                      <p:cBhvr additive="base">
                                        <p:cTn id="10" dur="750" fill="hold"/>
                                        <p:tgtEl>
                                          <p:spTgt spid="145"/>
                                        </p:tgtEl>
                                        <p:attrNameLst>
                                          <p:attrName>ppt_x</p:attrName>
                                        </p:attrNameLst>
                                      </p:cBhvr>
                                      <p:tavLst>
                                        <p:tav tm="0">
                                          <p:val>
                                            <p:strVal val="#ppt_x"/>
                                          </p:val>
                                        </p:tav>
                                        <p:tav tm="100000">
                                          <p:val>
                                            <p:strVal val="#ppt_x"/>
                                          </p:val>
                                        </p:tav>
                                      </p:tavLst>
                                    </p:anim>
                                    <p:anim calcmode="lin" valueType="num">
                                      <p:cBhvr additive="base">
                                        <p:cTn id="11" dur="750" fill="hold"/>
                                        <p:tgtEl>
                                          <p:spTgt spid="145"/>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750" fill="hold"/>
                                        <p:tgtEl>
                                          <p:spTgt spid="2"/>
                                        </p:tgtEl>
                                        <p:attrNameLst>
                                          <p:attrName>ppt_x</p:attrName>
                                        </p:attrNameLst>
                                      </p:cBhvr>
                                      <p:tavLst>
                                        <p:tav tm="0">
                                          <p:val>
                                            <p:strVal val="#ppt_x"/>
                                          </p:val>
                                        </p:tav>
                                        <p:tav tm="100000">
                                          <p:val>
                                            <p:strVal val="#ppt_x"/>
                                          </p:val>
                                        </p:tav>
                                      </p:tavLst>
                                    </p:anim>
                                    <p:anim calcmode="lin" valueType="num">
                                      <p:cBhvr additive="base">
                                        <p:cTn id="15" dur="750" fill="hold"/>
                                        <p:tgtEl>
                                          <p:spTgt spid="2"/>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500"/>
                                  </p:stCondLst>
                                  <p:childTnLst>
                                    <p:set>
                                      <p:cBhvr>
                                        <p:cTn id="18" dur="1" fill="hold">
                                          <p:stCondLst>
                                            <p:cond delay="0"/>
                                          </p:stCondLst>
                                        </p:cTn>
                                        <p:tgtEl>
                                          <p:spTgt spid="429"/>
                                        </p:tgtEl>
                                        <p:attrNameLst>
                                          <p:attrName>style.visibility</p:attrName>
                                        </p:attrNameLst>
                                      </p:cBhvr>
                                      <p:to>
                                        <p:strVal val="visible"/>
                                      </p:to>
                                    </p:set>
                                    <p:animEffect transition="in" filter="fade">
                                      <p:cBhvr>
                                        <p:cTn id="19" dur="5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4" grpId="0"/>
      <p:bldP spid="4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defTabSz="914400">
              <a:spcBef>
                <a:spcPct val="0"/>
              </a:spcBef>
              <a:buNone/>
            </a:pPr>
            <a:r>
              <a:rPr altLang="zh-CN"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t>Cisco Unified Fabric </a:t>
            </a:r>
            <a: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t>解决方案</a:t>
            </a:r>
            <a:b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lang="zh-CN" altLang="en-US" sz="2400" b="0" i="0" spc="0" dirty="0" smtClean="0">
                <a:solidFill>
                  <a:srgbClr val="7F7F7F"/>
                </a:solidFill>
                <a:latin typeface="Arial"/>
                <a:ea typeface="黑体" pitchFamily="2" charset="-122"/>
                <a:cs typeface="+mj-cs"/>
              </a:rPr>
              <a:t>多协议支持</a:t>
            </a:r>
            <a:endParaRPr lang="zh-CN" altLang="en-US" sz="2400" b="0" i="0" spc="0" dirty="0">
              <a:solidFill>
                <a:srgbClr val="7F7F7F"/>
              </a:solidFill>
              <a:latin typeface="Arial"/>
              <a:ea typeface="黑体" pitchFamily="2" charset="-122"/>
              <a:cs typeface="+mj-cs"/>
            </a:endParaRPr>
          </a:p>
        </p:txBody>
      </p:sp>
      <p:grpSp>
        <p:nvGrpSpPr>
          <p:cNvPr id="2" name="Group 48"/>
          <p:cNvGrpSpPr/>
          <p:nvPr/>
        </p:nvGrpSpPr>
        <p:grpSpPr>
          <a:xfrm>
            <a:off x="-566057" y="1306284"/>
            <a:ext cx="10296598" cy="584771"/>
            <a:chOff x="-566057" y="1438161"/>
            <a:chExt cx="10296598" cy="591262"/>
          </a:xfrm>
        </p:grpSpPr>
        <p:sp>
          <p:nvSpPr>
            <p:cNvPr id="56" name="Rectangle 25"/>
            <p:cNvSpPr>
              <a:spLocks/>
            </p:cNvSpPr>
            <p:nvPr/>
          </p:nvSpPr>
          <p:spPr bwMode="auto">
            <a:xfrm>
              <a:off x="-566057" y="1459961"/>
              <a:ext cx="10296598" cy="550544"/>
            </a:xfrm>
            <a:prstGeom prst="rect">
              <a:avLst/>
            </a:prstGeom>
            <a:gradFill flip="none" rotWithShape="1">
              <a:gsLst>
                <a:gs pos="15000">
                  <a:srgbClr val="0D3947">
                    <a:alpha val="83000"/>
                  </a:srgbClr>
                </a:gs>
                <a:gs pos="85000">
                  <a:srgbClr val="0D3947">
                    <a:alpha val="83000"/>
                  </a:srgbClr>
                </a:gs>
                <a:gs pos="0">
                  <a:srgbClr val="ABDFF0">
                    <a:lumMod val="25000"/>
                    <a:alpha val="0"/>
                  </a:srgbClr>
                </a:gs>
                <a:gs pos="100000">
                  <a:schemeClr val="bg1">
                    <a:alpha val="0"/>
                  </a:schemeClr>
                </a:gs>
              </a:gsLst>
              <a:lin ang="0" scaled="0"/>
              <a:tileRect/>
            </a:gradFill>
            <a:ln w="25400" cap="flat" cmpd="sng" algn="ctr">
              <a:noFill/>
              <a:prstDash val="solid"/>
            </a:ln>
            <a:effectLst/>
          </p:spPr>
          <p:txBody>
            <a:bodyPr rtlCol="0" anchor="ctr"/>
            <a:lstStyle/>
            <a:p>
              <a:pPr algn="ctr">
                <a:spcBef>
                  <a:spcPts val="600"/>
                </a:spcBef>
              </a:pPr>
              <a:endParaRPr lang="zh-CN" altLang="en-US" sz="1600">
                <a:solidFill>
                  <a:srgbClr val="FFFFFF"/>
                </a:solidFill>
                <a:ea typeface="黑体" pitchFamily="2" charset="-122"/>
                <a:sym typeface="Arial" charset="0"/>
              </a:endParaRPr>
            </a:p>
          </p:txBody>
        </p:sp>
        <p:sp>
          <p:nvSpPr>
            <p:cNvPr id="58" name="Rectangle 57"/>
            <p:cNvSpPr/>
            <p:nvPr/>
          </p:nvSpPr>
          <p:spPr>
            <a:xfrm>
              <a:off x="262726" y="1438161"/>
              <a:ext cx="8639033" cy="591262"/>
            </a:xfrm>
            <a:prstGeom prst="rect">
              <a:avLst/>
            </a:prstGeom>
          </p:spPr>
          <p:txBody>
            <a:bodyPr wrap="square" lIns="91435" tIns="45718" rIns="91435" bIns="45718">
              <a:spAutoFit/>
            </a:bodyPr>
            <a:lstStyle/>
            <a:p>
              <a:pPr algn="ctr">
                <a:spcBef>
                  <a:spcPts val="600"/>
                </a:spcBef>
              </a:pPr>
              <a:r>
                <a:rPr lang="zh-CN" altLang="en-US" sz="1600" b="0" i="0" dirty="0" smtClean="0">
                  <a:solidFill>
                    <a:srgbClr val="FFFFFF"/>
                  </a:solidFill>
                  <a:latin typeface="Arial"/>
                  <a:ea typeface="黑体" pitchFamily="2" charset="-122"/>
                  <a:cs typeface="+mn-cs"/>
                </a:rPr>
                <a:t>端到端融合 </a:t>
              </a:r>
              <a:r>
                <a:rPr lang="en-US" altLang="zh-CN" sz="1600" b="0" i="0" dirty="0" smtClean="0">
                  <a:solidFill>
                    <a:srgbClr val="FFFFFF"/>
                  </a:solidFill>
                  <a:latin typeface="Arial"/>
                  <a:ea typeface="黑体" pitchFamily="2" charset="-122"/>
                  <a:cs typeface="+mn-cs"/>
                </a:rPr>
                <a:t>— Cisco Nexus</a:t>
              </a:r>
              <a:r>
                <a:rPr lang="en-US" sz="1600" baseline="30000" dirty="0" smtClean="0">
                  <a:solidFill>
                    <a:schemeClr val="bg1"/>
                  </a:solidFill>
                </a:rPr>
                <a:t>®</a:t>
              </a:r>
              <a:r>
                <a:rPr lang="en-US" altLang="zh-CN" sz="1600" b="0" i="0" dirty="0" smtClean="0">
                  <a:solidFill>
                    <a:srgbClr val="FFFFFF"/>
                  </a:solidFill>
                  <a:latin typeface="Arial"/>
                  <a:ea typeface="黑体" pitchFamily="2" charset="-122"/>
                  <a:cs typeface="+mn-cs"/>
                </a:rPr>
                <a:t> 7000</a:t>
              </a:r>
              <a:r>
                <a:rPr lang="zh-CN" altLang="en-US" sz="1600" b="0" i="0" dirty="0" smtClean="0">
                  <a:solidFill>
                    <a:srgbClr val="FFFFFF"/>
                  </a:solidFill>
                  <a:latin typeface="Arial"/>
                  <a:ea typeface="黑体" pitchFamily="2" charset="-122"/>
                  <a:cs typeface="+mn-cs"/>
                </a:rPr>
                <a:t>、</a:t>
              </a:r>
              <a:r>
                <a:rPr lang="en-US" altLang="zh-CN" sz="1600" b="0" i="0" dirty="0" smtClean="0">
                  <a:solidFill>
                    <a:srgbClr val="FFFFFF"/>
                  </a:solidFill>
                  <a:latin typeface="Arial"/>
                  <a:ea typeface="黑体" pitchFamily="2" charset="-122"/>
                  <a:cs typeface="+mn-cs"/>
                </a:rPr>
                <a:t>Cisco</a:t>
              </a:r>
              <a:r>
                <a:rPr lang="en-US" sz="1600" baseline="30000" dirty="0" smtClean="0">
                  <a:solidFill>
                    <a:schemeClr val="bg1"/>
                  </a:solidFill>
                </a:rPr>
                <a:t>®</a:t>
              </a:r>
              <a:r>
                <a:rPr lang="en-US" altLang="zh-CN" sz="1600" b="0" i="0" dirty="0" smtClean="0">
                  <a:solidFill>
                    <a:srgbClr val="FFFFFF"/>
                  </a:solidFill>
                  <a:latin typeface="Arial"/>
                  <a:ea typeface="黑体" pitchFamily="2" charset="-122"/>
                  <a:cs typeface="+mn-cs"/>
                </a:rPr>
                <a:t> MDS 9500 </a:t>
              </a:r>
              <a:r>
                <a:rPr lang="zh-CN" altLang="en-US" sz="1600" b="0" i="0" dirty="0" smtClean="0">
                  <a:solidFill>
                    <a:srgbClr val="FFFFFF"/>
                  </a:solidFill>
                  <a:latin typeface="Arial"/>
                  <a:ea typeface="黑体" pitchFamily="2" charset="-122"/>
                  <a:cs typeface="+mn-cs"/>
                </a:rPr>
                <a:t>多层导向器、</a:t>
              </a:r>
              <a:br>
                <a:rPr lang="zh-CN" altLang="en-US" sz="1600" b="0" i="0" dirty="0" smtClean="0">
                  <a:solidFill>
                    <a:srgbClr val="FFFFFF"/>
                  </a:solidFill>
                  <a:latin typeface="Arial"/>
                  <a:ea typeface="黑体" pitchFamily="2" charset="-122"/>
                  <a:cs typeface="+mn-cs"/>
                </a:rPr>
              </a:br>
              <a:r>
                <a:rPr lang="en-US" altLang="zh-CN" sz="1600" b="0" i="0" dirty="0" smtClean="0">
                  <a:solidFill>
                    <a:srgbClr val="FFFFFF"/>
                  </a:solidFill>
                  <a:latin typeface="Arial"/>
                  <a:ea typeface="黑体" pitchFamily="2" charset="-122"/>
                  <a:cs typeface="+mn-cs"/>
                </a:rPr>
                <a:t>Cisco Nexus 5500 </a:t>
              </a:r>
              <a:r>
                <a:rPr lang="zh-CN" altLang="en-US" sz="1600" b="0" i="0" dirty="0" smtClean="0">
                  <a:solidFill>
                    <a:srgbClr val="FFFFFF"/>
                  </a:solidFill>
                  <a:latin typeface="Arial"/>
                  <a:ea typeface="黑体" pitchFamily="2" charset="-122"/>
                  <a:cs typeface="+mn-cs"/>
                </a:rPr>
                <a:t>系列统一端口</a:t>
              </a:r>
              <a:endParaRPr lang="zh-CN" altLang="en-US" sz="1600" dirty="0">
                <a:solidFill>
                  <a:schemeClr val="bg1"/>
                </a:solidFill>
                <a:ea typeface="黑体" pitchFamily="2" charset="-122"/>
              </a:endParaRPr>
            </a:p>
          </p:txBody>
        </p:sp>
      </p:grpSp>
      <p:grpSp>
        <p:nvGrpSpPr>
          <p:cNvPr id="48" name="Group 47"/>
          <p:cNvGrpSpPr/>
          <p:nvPr/>
        </p:nvGrpSpPr>
        <p:grpSpPr>
          <a:xfrm>
            <a:off x="1030515" y="2159678"/>
            <a:ext cx="7150312" cy="3398206"/>
            <a:chOff x="1206545" y="2095584"/>
            <a:chExt cx="6539478" cy="2873553"/>
          </a:xfrm>
        </p:grpSpPr>
        <p:grpSp>
          <p:nvGrpSpPr>
            <p:cNvPr id="3" name="Group 9"/>
            <p:cNvGrpSpPr/>
            <p:nvPr/>
          </p:nvGrpSpPr>
          <p:grpSpPr>
            <a:xfrm>
              <a:off x="1206545" y="2095584"/>
              <a:ext cx="6539478" cy="2873553"/>
              <a:chOff x="411862" y="1764062"/>
              <a:chExt cx="6944376" cy="3051476"/>
            </a:xfrm>
          </p:grpSpPr>
          <p:grpSp>
            <p:nvGrpSpPr>
              <p:cNvPr id="4" name="Group 8"/>
              <p:cNvGrpSpPr/>
              <p:nvPr/>
            </p:nvGrpSpPr>
            <p:grpSpPr>
              <a:xfrm>
                <a:off x="411862" y="1764062"/>
                <a:ext cx="6944376" cy="3051476"/>
                <a:chOff x="411862" y="1764062"/>
                <a:chExt cx="6944376" cy="3051476"/>
              </a:xfrm>
            </p:grpSpPr>
            <p:sp>
              <p:nvSpPr>
                <p:cNvPr id="367" name="Rectangle 19"/>
                <p:cNvSpPr>
                  <a:spLocks/>
                </p:cNvSpPr>
                <p:nvPr/>
              </p:nvSpPr>
              <p:spPr bwMode="auto">
                <a:xfrm>
                  <a:off x="3797052" y="4126624"/>
                  <a:ext cx="1408954" cy="494889"/>
                </a:xfrm>
                <a:prstGeom prst="rect">
                  <a:avLst/>
                </a:prstGeom>
                <a:noFill/>
                <a:ln w="12700" cap="flat">
                  <a:noFill/>
                  <a:miter lim="800000"/>
                  <a:headEnd type="none" w="med" len="med"/>
                  <a:tailEnd type="none" w="med" len="med"/>
                </a:ln>
              </p:spPr>
              <p:txBody>
                <a:bodyPr lIns="0" tIns="0" rIns="0" bIns="0" anchor="t" anchorCtr="0"/>
                <a:lstStyle/>
                <a:p>
                  <a:pPr marL="43525" algn="ctr" defTabSz="914400">
                    <a:buNone/>
                  </a:pPr>
                  <a:r>
                    <a:rPr lang="en-US" altLang="zh-CN" sz="1100" b="0" i="0" smtClean="0">
                      <a:solidFill>
                        <a:srgbClr val="546568"/>
                      </a:solidFill>
                      <a:latin typeface="Arial"/>
                      <a:ea typeface="黑体" pitchFamily="2" charset="-122"/>
                      <a:cs typeface="Calibri Bold Italic"/>
                    </a:rPr>
                    <a:t>Cisco Nexus </a:t>
                  </a:r>
                  <a:br>
                    <a:rPr lang="en-US" altLang="zh-CN" sz="1100" b="0" i="0" smtClean="0">
                      <a:solidFill>
                        <a:srgbClr val="546568"/>
                      </a:solidFill>
                      <a:latin typeface="Arial"/>
                      <a:ea typeface="黑体" pitchFamily="2" charset="-122"/>
                      <a:cs typeface="Calibri Bold Italic"/>
                    </a:rPr>
                  </a:br>
                  <a:r>
                    <a:rPr lang="en-US" altLang="zh-CN" sz="1100" b="0" i="0" smtClean="0">
                      <a:solidFill>
                        <a:srgbClr val="546568"/>
                      </a:solidFill>
                      <a:latin typeface="Arial"/>
                      <a:ea typeface="黑体" pitchFamily="2" charset="-122"/>
                      <a:cs typeface="Calibri Bold Italic"/>
                    </a:rPr>
                    <a:t>7000 </a:t>
                  </a:r>
                  <a:r>
                    <a:rPr lang="zh-CN" altLang="en-US" sz="1100" b="0" i="0" smtClean="0">
                      <a:solidFill>
                        <a:srgbClr val="546568"/>
                      </a:solidFill>
                      <a:latin typeface="Arial"/>
                      <a:ea typeface="黑体" pitchFamily="2" charset="-122"/>
                      <a:cs typeface="Calibri Bold Italic"/>
                    </a:rPr>
                    <a:t>系列</a:t>
                  </a:r>
                  <a:endParaRPr lang="zh-CN" altLang="en-US" sz="1100">
                    <a:solidFill>
                      <a:srgbClr val="546568"/>
                    </a:solidFill>
                    <a:latin typeface="Arial"/>
                    <a:ea typeface="黑体" pitchFamily="2" charset="-122"/>
                    <a:cs typeface="Calibri Bold Italic" charset="0"/>
                    <a:sym typeface="Calibri Bold Italic" charset="0"/>
                  </a:endParaRPr>
                </a:p>
              </p:txBody>
            </p:sp>
            <p:grpSp>
              <p:nvGrpSpPr>
                <p:cNvPr id="6" name="Group 7"/>
                <p:cNvGrpSpPr/>
                <p:nvPr/>
              </p:nvGrpSpPr>
              <p:grpSpPr>
                <a:xfrm>
                  <a:off x="411862" y="1764062"/>
                  <a:ext cx="6944376" cy="3051476"/>
                  <a:chOff x="411862" y="1764062"/>
                  <a:chExt cx="6944376" cy="3051476"/>
                </a:xfrm>
              </p:grpSpPr>
              <p:grpSp>
                <p:nvGrpSpPr>
                  <p:cNvPr id="7" name="Group 6"/>
                  <p:cNvGrpSpPr/>
                  <p:nvPr/>
                </p:nvGrpSpPr>
                <p:grpSpPr>
                  <a:xfrm>
                    <a:off x="693342" y="1764062"/>
                    <a:ext cx="6124316" cy="2857452"/>
                    <a:chOff x="693342" y="1764062"/>
                    <a:chExt cx="6124316" cy="2857452"/>
                  </a:xfrm>
                </p:grpSpPr>
                <p:sp>
                  <p:nvSpPr>
                    <p:cNvPr id="347" name="Rectangle 21"/>
                    <p:cNvSpPr>
                      <a:spLocks/>
                    </p:cNvSpPr>
                    <p:nvPr/>
                  </p:nvSpPr>
                  <p:spPr bwMode="auto">
                    <a:xfrm>
                      <a:off x="693342" y="3562805"/>
                      <a:ext cx="1075620" cy="431167"/>
                    </a:xfrm>
                    <a:prstGeom prst="rect">
                      <a:avLst/>
                    </a:prstGeom>
                    <a:noFill/>
                    <a:ln w="12700" cap="flat">
                      <a:noFill/>
                      <a:miter lim="800000"/>
                      <a:headEnd type="none" w="med" len="med"/>
                      <a:tailEnd type="none" w="med" len="med"/>
                    </a:ln>
                  </p:spPr>
                  <p:txBody>
                    <a:bodyPr lIns="0" tIns="0" rIns="44020" bIns="0" anchor="ctr"/>
                    <a:lstStyle/>
                    <a:p>
                      <a:pPr marL="43525" algn="ctr" defTabSz="914400">
                        <a:buNone/>
                      </a:pPr>
                      <a:r>
                        <a:rPr lang="zh-CN" altLang="en-US" sz="1100" b="0" i="0" smtClean="0">
                          <a:solidFill>
                            <a:srgbClr val="546568"/>
                          </a:solidFill>
                          <a:latin typeface="Arial"/>
                          <a:ea typeface="黑体" pitchFamily="2" charset="-122"/>
                          <a:cs typeface="Calibri Bold Italic"/>
                        </a:rPr>
                        <a:t>物理和</a:t>
                      </a:r>
                      <a:br>
                        <a:rPr lang="zh-CN" altLang="en-US" sz="1100" b="0" i="0" smtClean="0">
                          <a:solidFill>
                            <a:srgbClr val="546568"/>
                          </a:solidFill>
                          <a:latin typeface="Arial"/>
                          <a:ea typeface="黑体" pitchFamily="2" charset="-122"/>
                          <a:cs typeface="Calibri Bold Italic"/>
                        </a:rPr>
                      </a:br>
                      <a:r>
                        <a:rPr lang="zh-CN" altLang="en-US" sz="1100" b="0" i="0" smtClean="0">
                          <a:solidFill>
                            <a:srgbClr val="546568"/>
                          </a:solidFill>
                          <a:latin typeface="Arial"/>
                          <a:ea typeface="黑体" pitchFamily="2" charset="-122"/>
                          <a:cs typeface="Calibri Bold Italic"/>
                        </a:rPr>
                        <a:t>虚拟主机</a:t>
                      </a:r>
                      <a:endParaRPr lang="zh-CN" altLang="en-US" sz="1100">
                        <a:solidFill>
                          <a:srgbClr val="546568"/>
                        </a:solidFill>
                        <a:latin typeface="Arial"/>
                        <a:ea typeface="黑体" pitchFamily="2" charset="-122"/>
                        <a:cs typeface="Calibri Bold Italic" charset="0"/>
                        <a:sym typeface="Calibri Bold Italic" charset="0"/>
                      </a:endParaRPr>
                    </a:p>
                  </p:txBody>
                </p:sp>
                <p:sp>
                  <p:nvSpPr>
                    <p:cNvPr id="348" name="Left-Right Arrow 347"/>
                    <p:cNvSpPr/>
                    <p:nvPr/>
                  </p:nvSpPr>
                  <p:spPr>
                    <a:xfrm rot="1069486">
                      <a:off x="1723660" y="3516529"/>
                      <a:ext cx="932688" cy="341649"/>
                    </a:xfrm>
                    <a:prstGeom prst="leftRightArrow">
                      <a:avLst/>
                    </a:prstGeom>
                    <a:gradFill flip="none" rotWithShape="1">
                      <a:gsLst>
                        <a:gs pos="833">
                          <a:schemeClr val="accent5"/>
                        </a:gs>
                        <a:gs pos="100000">
                          <a:schemeClr val="accent3">
                            <a:lumMod val="25000"/>
                          </a:schemeClr>
                        </a:gs>
                      </a:gsLst>
                      <a:lin ang="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400">
                        <a:buNone/>
                      </a:pPr>
                      <a:r>
                        <a:rPr lang="en-US" altLang="zh-CN" sz="1100" b="0" i="0" smtClean="0">
                          <a:solidFill>
                            <a:srgbClr val="FFFFFF"/>
                          </a:solidFill>
                          <a:effectLst>
                            <a:outerShdw blurRad="63500" sx="102000" sy="102000" algn="ctr" rotWithShape="0">
                              <a:prstClr val="black">
                                <a:alpha val="40000"/>
                              </a:prstClr>
                            </a:outerShdw>
                          </a:effectLst>
                          <a:latin typeface="Arial"/>
                          <a:ea typeface="黑体" pitchFamily="2" charset="-122"/>
                          <a:cs typeface="+mn-cs"/>
                        </a:rPr>
                        <a:t>FCoE</a:t>
                      </a:r>
                      <a:endParaRPr lang="en-US" altLang="zh-CN" sz="1100" b="0" i="0">
                        <a:solidFill>
                          <a:srgbClr val="FFFFFF"/>
                        </a:solidFill>
                        <a:effectLst>
                          <a:outerShdw blurRad="63500" sx="102000" sy="102000" algn="ctr" rotWithShape="0">
                            <a:prstClr val="black">
                              <a:alpha val="40000"/>
                            </a:prstClr>
                          </a:outerShdw>
                        </a:effectLst>
                        <a:latin typeface="Arial"/>
                        <a:ea typeface="黑体" pitchFamily="2" charset="-122"/>
                        <a:cs typeface="+mn-cs"/>
                      </a:endParaRPr>
                    </a:p>
                  </p:txBody>
                </p:sp>
                <p:sp>
                  <p:nvSpPr>
                    <p:cNvPr id="349" name="Left-Right Arrow 348"/>
                    <p:cNvSpPr/>
                    <p:nvPr/>
                  </p:nvSpPr>
                  <p:spPr>
                    <a:xfrm>
                      <a:off x="3260520" y="3685657"/>
                      <a:ext cx="929643" cy="341649"/>
                    </a:xfrm>
                    <a:prstGeom prst="leftRightArrow">
                      <a:avLst/>
                    </a:prstGeom>
                    <a:gradFill flip="none" rotWithShape="1">
                      <a:gsLst>
                        <a:gs pos="833">
                          <a:schemeClr val="accent5"/>
                        </a:gs>
                        <a:gs pos="100000">
                          <a:schemeClr val="accent3">
                            <a:lumMod val="25000"/>
                          </a:schemeClr>
                        </a:gs>
                      </a:gsLst>
                      <a:lin ang="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400">
                        <a:buNone/>
                      </a:pPr>
                      <a:r>
                        <a:rPr lang="en-US" altLang="zh-CN" sz="1100" b="0" i="0" smtClean="0">
                          <a:solidFill>
                            <a:srgbClr val="FFFFFF"/>
                          </a:solidFill>
                          <a:effectLst>
                            <a:outerShdw blurRad="63500" sx="102000" sy="102000" algn="ctr" rotWithShape="0">
                              <a:prstClr val="black">
                                <a:alpha val="40000"/>
                              </a:prstClr>
                            </a:outerShdw>
                          </a:effectLst>
                          <a:latin typeface="Arial"/>
                          <a:ea typeface="黑体" pitchFamily="2" charset="-122"/>
                          <a:cs typeface="+mn-cs"/>
                        </a:rPr>
                        <a:t>FCoE</a:t>
                      </a:r>
                      <a:endParaRPr lang="en-US" altLang="zh-CN" sz="1100" b="0" i="0">
                        <a:solidFill>
                          <a:srgbClr val="FFFFFF"/>
                        </a:solidFill>
                        <a:effectLst>
                          <a:outerShdw blurRad="63500" sx="102000" sy="102000" algn="ctr" rotWithShape="0">
                            <a:prstClr val="black">
                              <a:alpha val="40000"/>
                            </a:prstClr>
                          </a:outerShdw>
                        </a:effectLst>
                        <a:latin typeface="Arial"/>
                        <a:ea typeface="黑体" pitchFamily="2" charset="-122"/>
                        <a:cs typeface="+mn-cs"/>
                      </a:endParaRPr>
                    </a:p>
                  </p:txBody>
                </p:sp>
                <p:sp>
                  <p:nvSpPr>
                    <p:cNvPr id="351" name="Rectangle 14"/>
                    <p:cNvSpPr>
                      <a:spLocks/>
                    </p:cNvSpPr>
                    <p:nvPr/>
                  </p:nvSpPr>
                  <p:spPr bwMode="auto">
                    <a:xfrm>
                      <a:off x="5960928" y="3354835"/>
                      <a:ext cx="856730" cy="394210"/>
                    </a:xfrm>
                    <a:prstGeom prst="rect">
                      <a:avLst/>
                    </a:prstGeom>
                    <a:noFill/>
                    <a:ln w="12700" cap="flat">
                      <a:noFill/>
                      <a:miter lim="800000"/>
                      <a:headEnd type="none" w="med" len="med"/>
                      <a:tailEnd type="none" w="med" len="med"/>
                    </a:ln>
                  </p:spPr>
                  <p:txBody>
                    <a:bodyPr lIns="0" tIns="0" rIns="44020" bIns="0" anchor="ctr"/>
                    <a:lstStyle/>
                    <a:p>
                      <a:pPr marL="43525" algn="ctr" defTabSz="914400">
                        <a:buNone/>
                      </a:pPr>
                      <a:r>
                        <a:rPr lang="zh-CN" altLang="en-US" sz="1100" b="0" i="0" dirty="0" smtClean="0">
                          <a:solidFill>
                            <a:srgbClr val="546568"/>
                          </a:solidFill>
                          <a:latin typeface="Arial"/>
                          <a:ea typeface="黑体" pitchFamily="2" charset="-122"/>
                          <a:cs typeface="Calibri Bold Italic"/>
                        </a:rPr>
                        <a:t>存储目标</a:t>
                      </a:r>
                      <a:endParaRPr lang="zh-CN" altLang="en-US" sz="1100" b="0" i="0" dirty="0">
                        <a:solidFill>
                          <a:srgbClr val="546568"/>
                        </a:solidFill>
                        <a:latin typeface="Arial"/>
                        <a:ea typeface="黑体" pitchFamily="2" charset="-122"/>
                        <a:cs typeface="Calibri Bold Italic"/>
                      </a:endParaRPr>
                    </a:p>
                  </p:txBody>
                </p:sp>
                <p:pic>
                  <p:nvPicPr>
                    <p:cNvPr id="353" name="Picture 30" descr="\\MV-FS\Projects\Cisco\References\Brand Assets\Kubrick Icons\Device Icons\Device_nexus7000_3035_default_256.png"/>
                    <p:cNvPicPr>
                      <a:picLocks noChangeAspect="1" noChangeArrowheads="1"/>
                    </p:cNvPicPr>
                    <p:nvPr/>
                  </p:nvPicPr>
                  <p:blipFill>
                    <a:blip r:embed="rId3" cstate="print"/>
                    <a:srcRect/>
                    <a:stretch>
                      <a:fillRect/>
                    </a:stretch>
                  </p:blipFill>
                  <p:spPr bwMode="auto">
                    <a:xfrm>
                      <a:off x="2533351" y="3446630"/>
                      <a:ext cx="705802" cy="705802"/>
                    </a:xfrm>
                    <a:prstGeom prst="rect">
                      <a:avLst/>
                    </a:prstGeom>
                    <a:noFill/>
                  </p:spPr>
                </p:pic>
                <p:pic>
                  <p:nvPicPr>
                    <p:cNvPr id="354" name="Picture 30" descr="\\MV-FS\Projects\Cisco\References\Brand Assets\Kubrick Icons\Device Icons\Device_nexus7000_3035_default_256.png"/>
                    <p:cNvPicPr>
                      <a:picLocks noChangeAspect="1" noChangeArrowheads="1"/>
                    </p:cNvPicPr>
                    <p:nvPr/>
                  </p:nvPicPr>
                  <p:blipFill>
                    <a:blip r:embed="rId3" cstate="print"/>
                    <a:srcRect/>
                    <a:stretch>
                      <a:fillRect/>
                    </a:stretch>
                  </p:blipFill>
                  <p:spPr bwMode="auto">
                    <a:xfrm>
                      <a:off x="4158153" y="3446630"/>
                      <a:ext cx="705802" cy="705802"/>
                    </a:xfrm>
                    <a:prstGeom prst="rect">
                      <a:avLst/>
                    </a:prstGeom>
                    <a:noFill/>
                  </p:spPr>
                </p:pic>
                <p:grpSp>
                  <p:nvGrpSpPr>
                    <p:cNvPr id="8" name="Group 214"/>
                    <p:cNvGrpSpPr/>
                    <p:nvPr/>
                  </p:nvGrpSpPr>
                  <p:grpSpPr>
                    <a:xfrm>
                      <a:off x="6053394" y="2597889"/>
                      <a:ext cx="607595" cy="918309"/>
                      <a:chOff x="7276168" y="5750811"/>
                      <a:chExt cx="718010" cy="1085191"/>
                    </a:xfrm>
                  </p:grpSpPr>
                  <p:pic>
                    <p:nvPicPr>
                      <p:cNvPr id="356" name="Picture 33" descr="\\MV-FS\Projects\Cisco\References\Brand Assets\Kubrick Icons\Device Icons\Device_database_3036_default_256.png"/>
                      <p:cNvPicPr>
                        <a:picLocks noChangeAspect="1" noChangeArrowheads="1"/>
                      </p:cNvPicPr>
                      <p:nvPr/>
                    </p:nvPicPr>
                    <p:blipFill>
                      <a:blip r:embed="rId4" cstate="print"/>
                      <a:srcRect/>
                      <a:stretch>
                        <a:fillRect/>
                      </a:stretch>
                    </p:blipFill>
                    <p:spPr bwMode="auto">
                      <a:xfrm>
                        <a:off x="7276171" y="6117994"/>
                        <a:ext cx="718007" cy="718008"/>
                      </a:xfrm>
                      <a:prstGeom prst="rect">
                        <a:avLst/>
                      </a:prstGeom>
                      <a:noFill/>
                    </p:spPr>
                  </p:pic>
                  <p:pic>
                    <p:nvPicPr>
                      <p:cNvPr id="357" name="Picture 33" descr="\\MV-FS\Projects\Cisco\References\Brand Assets\Kubrick Icons\Device Icons\Device_database_3036_default_256.png"/>
                      <p:cNvPicPr>
                        <a:picLocks noChangeAspect="1" noChangeArrowheads="1"/>
                      </p:cNvPicPr>
                      <p:nvPr/>
                    </p:nvPicPr>
                    <p:blipFill>
                      <a:blip r:embed="rId4" cstate="print"/>
                      <a:srcRect/>
                      <a:stretch>
                        <a:fillRect/>
                      </a:stretch>
                    </p:blipFill>
                    <p:spPr bwMode="auto">
                      <a:xfrm>
                        <a:off x="7276168" y="5934397"/>
                        <a:ext cx="718006" cy="718007"/>
                      </a:xfrm>
                      <a:prstGeom prst="rect">
                        <a:avLst/>
                      </a:prstGeom>
                      <a:noFill/>
                    </p:spPr>
                  </p:pic>
                  <p:pic>
                    <p:nvPicPr>
                      <p:cNvPr id="358" name="Picture 33" descr="\\MV-FS\Projects\Cisco\References\Brand Assets\Kubrick Icons\Device Icons\Device_database_3036_default_256.png"/>
                      <p:cNvPicPr>
                        <a:picLocks noChangeAspect="1" noChangeArrowheads="1"/>
                      </p:cNvPicPr>
                      <p:nvPr/>
                    </p:nvPicPr>
                    <p:blipFill>
                      <a:blip r:embed="rId4" cstate="print"/>
                      <a:srcRect/>
                      <a:stretch>
                        <a:fillRect/>
                      </a:stretch>
                    </p:blipFill>
                    <p:spPr bwMode="auto">
                      <a:xfrm>
                        <a:off x="7276169" y="5750811"/>
                        <a:ext cx="718006" cy="718006"/>
                      </a:xfrm>
                      <a:prstGeom prst="rect">
                        <a:avLst/>
                      </a:prstGeom>
                      <a:noFill/>
                    </p:spPr>
                  </p:pic>
                </p:grpSp>
                <p:pic>
                  <p:nvPicPr>
                    <p:cNvPr id="364" name="Picture 18" descr="\\MV-FS\Projects\Cisco\References\Brand Assets\Kubrick Icons\Device Icons\Device_file_server_3129_default_256.png"/>
                    <p:cNvPicPr>
                      <a:picLocks noChangeAspect="1" noChangeArrowheads="1"/>
                    </p:cNvPicPr>
                    <p:nvPr/>
                  </p:nvPicPr>
                  <p:blipFill>
                    <a:blip r:embed="rId5" cstate="print"/>
                    <a:srcRect/>
                    <a:stretch>
                      <a:fillRect/>
                    </a:stretch>
                  </p:blipFill>
                  <p:spPr bwMode="auto">
                    <a:xfrm>
                      <a:off x="884240" y="2787159"/>
                      <a:ext cx="758301" cy="758301"/>
                    </a:xfrm>
                    <a:prstGeom prst="rect">
                      <a:avLst/>
                    </a:prstGeom>
                    <a:noFill/>
                  </p:spPr>
                </p:pic>
                <p:sp>
                  <p:nvSpPr>
                    <p:cNvPr id="365" name="Rectangle 19"/>
                    <p:cNvSpPr>
                      <a:spLocks/>
                    </p:cNvSpPr>
                    <p:nvPr/>
                  </p:nvSpPr>
                  <p:spPr bwMode="auto">
                    <a:xfrm>
                      <a:off x="1386970" y="1764062"/>
                      <a:ext cx="1819016" cy="331647"/>
                    </a:xfrm>
                    <a:prstGeom prst="rect">
                      <a:avLst/>
                    </a:prstGeom>
                    <a:noFill/>
                    <a:ln w="12700" cap="flat">
                      <a:noFill/>
                      <a:miter lim="800000"/>
                      <a:headEnd type="none" w="med" len="med"/>
                      <a:tailEnd type="none" w="med" len="med"/>
                    </a:ln>
                  </p:spPr>
                  <p:txBody>
                    <a:bodyPr wrap="square" lIns="0" tIns="0" rIns="0" bIns="0" anchor="t" anchorCtr="0">
                      <a:spAutoFit/>
                    </a:bodyPr>
                    <a:lstStyle/>
                    <a:p>
                      <a:pPr marL="43525" algn="ctr" defTabSz="914400">
                        <a:buNone/>
                      </a:pPr>
                      <a:r>
                        <a:rPr lang="en-US" altLang="zh-CN" sz="1200" b="0" i="0" smtClean="0">
                          <a:solidFill>
                            <a:srgbClr val="546568"/>
                          </a:solidFill>
                          <a:latin typeface="Arial"/>
                          <a:ea typeface="黑体" pitchFamily="2" charset="-122"/>
                          <a:cs typeface="Calibri Bold Italic"/>
                        </a:rPr>
                        <a:t>Cisco Nexus 5500 </a:t>
                      </a:r>
                      <a:r>
                        <a:rPr lang="zh-CN" altLang="en-US" sz="1200" b="0" i="0" smtClean="0">
                          <a:solidFill>
                            <a:srgbClr val="546568"/>
                          </a:solidFill>
                          <a:latin typeface="Arial"/>
                          <a:ea typeface="黑体" pitchFamily="2" charset="-122"/>
                          <a:cs typeface="Calibri Bold Italic"/>
                        </a:rPr>
                        <a:t>系列</a:t>
                      </a:r>
                      <a:br>
                        <a:rPr lang="zh-CN" altLang="en-US" sz="1200" b="0" i="0" smtClean="0">
                          <a:solidFill>
                            <a:srgbClr val="546568"/>
                          </a:solidFill>
                          <a:latin typeface="Arial"/>
                          <a:ea typeface="黑体" pitchFamily="2" charset="-122"/>
                          <a:cs typeface="Calibri Bold Italic"/>
                        </a:rPr>
                      </a:br>
                      <a:r>
                        <a:rPr lang="zh-CN" altLang="en-US" sz="1200" b="0" i="0" smtClean="0">
                          <a:solidFill>
                            <a:srgbClr val="546568"/>
                          </a:solidFill>
                          <a:latin typeface="Arial"/>
                          <a:ea typeface="黑体" pitchFamily="2" charset="-122"/>
                          <a:cs typeface="Calibri Bold Italic"/>
                        </a:rPr>
                        <a:t>（具有统一端口）</a:t>
                      </a:r>
                      <a:endParaRPr lang="zh-CN" altLang="en-US" sz="1200" b="0" i="0">
                        <a:solidFill>
                          <a:srgbClr val="546568"/>
                        </a:solidFill>
                        <a:latin typeface="Arial"/>
                        <a:ea typeface="黑体" pitchFamily="2" charset="-122"/>
                        <a:cs typeface="Calibri Bold Italic"/>
                      </a:endParaRPr>
                    </a:p>
                  </p:txBody>
                </p:sp>
                <p:sp>
                  <p:nvSpPr>
                    <p:cNvPr id="366" name="Rectangle 19"/>
                    <p:cNvSpPr>
                      <a:spLocks/>
                    </p:cNvSpPr>
                    <p:nvPr/>
                  </p:nvSpPr>
                  <p:spPr bwMode="auto">
                    <a:xfrm>
                      <a:off x="3775001" y="1853883"/>
                      <a:ext cx="1914549" cy="152005"/>
                    </a:xfrm>
                    <a:prstGeom prst="rect">
                      <a:avLst/>
                    </a:prstGeom>
                    <a:noFill/>
                    <a:ln w="12700" cap="flat">
                      <a:noFill/>
                      <a:miter lim="800000"/>
                      <a:headEnd type="none" w="med" len="med"/>
                      <a:tailEnd type="none" w="med" len="med"/>
                    </a:ln>
                  </p:spPr>
                  <p:txBody>
                    <a:bodyPr wrap="square" lIns="0" tIns="0" rIns="0" bIns="0" anchor="t" anchorCtr="0">
                      <a:spAutoFit/>
                    </a:bodyPr>
                    <a:lstStyle/>
                    <a:p>
                      <a:pPr marL="43525" algn="ctr" defTabSz="914400">
                        <a:buNone/>
                      </a:pPr>
                      <a:r>
                        <a:rPr lang="en-US" altLang="zh-CN" sz="1100" b="0" i="0" smtClean="0">
                          <a:solidFill>
                            <a:srgbClr val="546568"/>
                          </a:solidFill>
                          <a:latin typeface="Arial"/>
                          <a:ea typeface="黑体" pitchFamily="2" charset="-122"/>
                          <a:cs typeface="Calibri Bold Italic"/>
                        </a:rPr>
                        <a:t>Cisco MDS 9500 </a:t>
                      </a:r>
                      <a:r>
                        <a:rPr lang="zh-CN" altLang="en-US" sz="1100" b="0" i="0" smtClean="0">
                          <a:solidFill>
                            <a:srgbClr val="546568"/>
                          </a:solidFill>
                          <a:latin typeface="Arial"/>
                          <a:ea typeface="黑体" pitchFamily="2" charset="-122"/>
                          <a:cs typeface="Calibri Bold Italic"/>
                        </a:rPr>
                        <a:t>系列</a:t>
                      </a:r>
                      <a:endParaRPr lang="zh-CN" altLang="en-US" sz="1100">
                        <a:solidFill>
                          <a:srgbClr val="546568"/>
                        </a:solidFill>
                        <a:latin typeface="Arial"/>
                        <a:ea typeface="黑体" pitchFamily="2" charset="-122"/>
                        <a:cs typeface="Calibri Bold Italic" charset="0"/>
                        <a:sym typeface="Calibri Bold Italic" charset="0"/>
                      </a:endParaRPr>
                    </a:p>
                  </p:txBody>
                </p:sp>
                <p:pic>
                  <p:nvPicPr>
                    <p:cNvPr id="370" name="Picture 30" descr="\\MV-FS\Projects\Cisco\References\Brand Assets\Kubrick Icons\Device Icons\Device_nexus7000_3035_default_256.png"/>
                    <p:cNvPicPr>
                      <a:picLocks noChangeAspect="1" noChangeArrowheads="1"/>
                    </p:cNvPicPr>
                    <p:nvPr/>
                  </p:nvPicPr>
                  <p:blipFill>
                    <a:blip r:embed="rId3" cstate="print"/>
                    <a:srcRect/>
                    <a:stretch>
                      <a:fillRect/>
                    </a:stretch>
                  </p:blipFill>
                  <p:spPr bwMode="auto">
                    <a:xfrm>
                      <a:off x="4158153" y="2118719"/>
                      <a:ext cx="705802" cy="705802"/>
                    </a:xfrm>
                    <a:prstGeom prst="rect">
                      <a:avLst/>
                    </a:prstGeom>
                    <a:noFill/>
                  </p:spPr>
                </p:pic>
                <p:sp>
                  <p:nvSpPr>
                    <p:cNvPr id="371" name="Left-Right Arrow 370"/>
                    <p:cNvSpPr/>
                    <p:nvPr/>
                  </p:nvSpPr>
                  <p:spPr>
                    <a:xfrm rot="1349176">
                      <a:off x="5013643" y="2415330"/>
                      <a:ext cx="926373" cy="341649"/>
                    </a:xfrm>
                    <a:prstGeom prst="leftRightArrow">
                      <a:avLst/>
                    </a:prstGeom>
                    <a:gradFill flip="none" rotWithShape="1">
                      <a:gsLst>
                        <a:gs pos="833">
                          <a:schemeClr val="accent1"/>
                        </a:gs>
                        <a:gs pos="100000">
                          <a:schemeClr val="accent3">
                            <a:lumMod val="25000"/>
                          </a:schemeClr>
                        </a:gs>
                      </a:gsLst>
                      <a:lin ang="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400">
                        <a:buNone/>
                      </a:pPr>
                      <a:r>
                        <a:rPr lang="en-US" altLang="zh-CN" sz="1100" b="0" i="0" smtClean="0">
                          <a:solidFill>
                            <a:srgbClr val="FFFFFF"/>
                          </a:solidFill>
                          <a:effectLst>
                            <a:outerShdw blurRad="63500" sx="102000" sy="102000" algn="ctr" rotWithShape="0">
                              <a:prstClr val="black">
                                <a:alpha val="40000"/>
                              </a:prstClr>
                            </a:outerShdw>
                          </a:effectLst>
                          <a:latin typeface="Arial"/>
                          <a:ea typeface="黑体" pitchFamily="2" charset="-122"/>
                          <a:cs typeface="+mn-cs"/>
                        </a:rPr>
                        <a:t>FC</a:t>
                      </a:r>
                      <a:endParaRPr lang="en-US" altLang="zh-CN" sz="1100" b="0" i="0">
                        <a:solidFill>
                          <a:srgbClr val="FFFFFF"/>
                        </a:solidFill>
                        <a:effectLst>
                          <a:outerShdw blurRad="63500" sx="102000" sy="102000" algn="ctr" rotWithShape="0">
                            <a:prstClr val="black">
                              <a:alpha val="40000"/>
                            </a:prstClr>
                          </a:outerShdw>
                        </a:effectLst>
                        <a:latin typeface="Arial"/>
                        <a:ea typeface="黑体" pitchFamily="2" charset="-122"/>
                        <a:cs typeface="+mn-cs"/>
                      </a:endParaRPr>
                    </a:p>
                  </p:txBody>
                </p:sp>
                <p:pic>
                  <p:nvPicPr>
                    <p:cNvPr id="372" name="Picture 30" descr="\\MV-FS\Projects\Cisco\References\Brand Assets\Kubrick Icons\Device Icons\Device_nexus7000_3035_default_256.png"/>
                    <p:cNvPicPr>
                      <a:picLocks noChangeAspect="1" noChangeArrowheads="1"/>
                    </p:cNvPicPr>
                    <p:nvPr/>
                  </p:nvPicPr>
                  <p:blipFill>
                    <a:blip r:embed="rId3" cstate="print"/>
                    <a:srcRect/>
                    <a:stretch>
                      <a:fillRect/>
                    </a:stretch>
                  </p:blipFill>
                  <p:spPr bwMode="auto">
                    <a:xfrm>
                      <a:off x="2533351" y="2118719"/>
                      <a:ext cx="705802" cy="705802"/>
                    </a:xfrm>
                    <a:prstGeom prst="rect">
                      <a:avLst/>
                    </a:prstGeom>
                    <a:noFill/>
                  </p:spPr>
                </p:pic>
                <p:sp>
                  <p:nvSpPr>
                    <p:cNvPr id="373" name="Rectangle 19"/>
                    <p:cNvSpPr>
                      <a:spLocks/>
                    </p:cNvSpPr>
                    <p:nvPr/>
                  </p:nvSpPr>
                  <p:spPr bwMode="auto">
                    <a:xfrm>
                      <a:off x="2172250" y="4126625"/>
                      <a:ext cx="1408954" cy="494889"/>
                    </a:xfrm>
                    <a:prstGeom prst="rect">
                      <a:avLst/>
                    </a:prstGeom>
                    <a:noFill/>
                    <a:ln w="12700" cap="flat">
                      <a:noFill/>
                      <a:miter lim="800000"/>
                      <a:headEnd type="none" w="med" len="med"/>
                      <a:tailEnd type="none" w="med" len="med"/>
                    </a:ln>
                  </p:spPr>
                  <p:txBody>
                    <a:bodyPr lIns="0" tIns="0" rIns="44020" bIns="0" anchor="t" anchorCtr="0"/>
                    <a:lstStyle/>
                    <a:p>
                      <a:pPr marL="43525" algn="ctr" defTabSz="914400">
                        <a:buNone/>
                      </a:pPr>
                      <a:r>
                        <a:rPr lang="en-US" altLang="zh-CN" sz="1100" b="0" i="0" smtClean="0">
                          <a:solidFill>
                            <a:srgbClr val="546568"/>
                          </a:solidFill>
                          <a:latin typeface="Arial"/>
                          <a:ea typeface="黑体" pitchFamily="2" charset="-122"/>
                          <a:cs typeface="Calibri Bold Italic"/>
                        </a:rPr>
                        <a:t>Cisco Nexus </a:t>
                      </a:r>
                      <a:br>
                        <a:rPr lang="en-US" altLang="zh-CN" sz="1100" b="0" i="0" smtClean="0">
                          <a:solidFill>
                            <a:srgbClr val="546568"/>
                          </a:solidFill>
                          <a:latin typeface="Arial"/>
                          <a:ea typeface="黑体" pitchFamily="2" charset="-122"/>
                          <a:cs typeface="Calibri Bold Italic"/>
                        </a:rPr>
                      </a:br>
                      <a:r>
                        <a:rPr lang="en-US" altLang="zh-CN" sz="1100" b="0" i="0" smtClean="0">
                          <a:solidFill>
                            <a:srgbClr val="546568"/>
                          </a:solidFill>
                          <a:latin typeface="Arial"/>
                          <a:ea typeface="黑体" pitchFamily="2" charset="-122"/>
                          <a:cs typeface="Calibri Bold Italic"/>
                        </a:rPr>
                        <a:t>5000 </a:t>
                      </a:r>
                      <a:r>
                        <a:rPr lang="zh-CN" altLang="en-US" sz="1100" b="0" i="0" smtClean="0">
                          <a:solidFill>
                            <a:srgbClr val="546568"/>
                          </a:solidFill>
                          <a:latin typeface="Arial"/>
                          <a:ea typeface="黑体" pitchFamily="2" charset="-122"/>
                          <a:cs typeface="Calibri Bold Italic"/>
                        </a:rPr>
                        <a:t>或 </a:t>
                      </a:r>
                      <a:r>
                        <a:rPr lang="en-US" altLang="zh-CN" sz="1100" b="0" i="0" smtClean="0">
                          <a:solidFill>
                            <a:srgbClr val="546568"/>
                          </a:solidFill>
                          <a:latin typeface="Arial"/>
                          <a:ea typeface="黑体" pitchFamily="2" charset="-122"/>
                          <a:cs typeface="Calibri Bold Italic"/>
                        </a:rPr>
                        <a:t>2000 </a:t>
                      </a:r>
                      <a:r>
                        <a:rPr lang="zh-CN" altLang="en-US" sz="1100" b="0" i="0" smtClean="0">
                          <a:solidFill>
                            <a:srgbClr val="546568"/>
                          </a:solidFill>
                          <a:latin typeface="Arial"/>
                          <a:ea typeface="黑体" pitchFamily="2" charset="-122"/>
                          <a:cs typeface="Calibri Bold Italic"/>
                        </a:rPr>
                        <a:t>系列 </a:t>
                      </a:r>
                      <a:endParaRPr lang="zh-CN" altLang="en-US" sz="1100">
                        <a:solidFill>
                          <a:srgbClr val="546568"/>
                        </a:solidFill>
                        <a:latin typeface="Arial"/>
                        <a:ea typeface="黑体" pitchFamily="2" charset="-122"/>
                        <a:cs typeface="Calibri Bold Italic" charset="0"/>
                        <a:sym typeface="Calibri Bold Italic" charset="0"/>
                      </a:endParaRPr>
                    </a:p>
                  </p:txBody>
                </p:sp>
                <p:sp>
                  <p:nvSpPr>
                    <p:cNvPr id="374" name="Left-Right Arrow 373"/>
                    <p:cNvSpPr/>
                    <p:nvPr/>
                  </p:nvSpPr>
                  <p:spPr>
                    <a:xfrm rot="20158205">
                      <a:off x="1650436" y="2650311"/>
                      <a:ext cx="932688" cy="341649"/>
                    </a:xfrm>
                    <a:prstGeom prst="leftRightArrow">
                      <a:avLst/>
                    </a:prstGeom>
                    <a:gradFill flip="none" rotWithShape="1">
                      <a:gsLst>
                        <a:gs pos="833">
                          <a:schemeClr val="accent5"/>
                        </a:gs>
                        <a:gs pos="100000">
                          <a:schemeClr val="accent3">
                            <a:lumMod val="25000"/>
                          </a:schemeClr>
                        </a:gs>
                      </a:gsLst>
                      <a:lin ang="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400">
                        <a:buNone/>
                      </a:pPr>
                      <a:r>
                        <a:rPr lang="en-US" altLang="zh-CN" sz="1100" b="0" i="0" smtClean="0">
                          <a:solidFill>
                            <a:srgbClr val="FFFFFF"/>
                          </a:solidFill>
                          <a:effectLst>
                            <a:outerShdw blurRad="63500" sx="102000" sy="102000" algn="ctr" rotWithShape="0">
                              <a:prstClr val="black">
                                <a:alpha val="40000"/>
                              </a:prstClr>
                            </a:outerShdw>
                          </a:effectLst>
                          <a:latin typeface="Arial"/>
                          <a:ea typeface="黑体" pitchFamily="2" charset="-122"/>
                          <a:cs typeface="+mn-cs"/>
                        </a:rPr>
                        <a:t>FCoE</a:t>
                      </a:r>
                      <a:endParaRPr lang="en-US" altLang="zh-CN" sz="1100" b="0" i="0">
                        <a:solidFill>
                          <a:srgbClr val="FFFFFF"/>
                        </a:solidFill>
                        <a:effectLst>
                          <a:outerShdw blurRad="63500" sx="102000" sy="102000" algn="ctr" rotWithShape="0">
                            <a:prstClr val="black">
                              <a:alpha val="40000"/>
                            </a:prstClr>
                          </a:outerShdw>
                        </a:effectLst>
                        <a:latin typeface="Arial"/>
                        <a:ea typeface="黑体" pitchFamily="2" charset="-122"/>
                        <a:cs typeface="+mn-cs"/>
                      </a:endParaRPr>
                    </a:p>
                  </p:txBody>
                </p:sp>
                <p:sp>
                  <p:nvSpPr>
                    <p:cNvPr id="375" name="Left-Right Arrow 374"/>
                    <p:cNvSpPr/>
                    <p:nvPr/>
                  </p:nvSpPr>
                  <p:spPr>
                    <a:xfrm>
                      <a:off x="3213485" y="2216759"/>
                      <a:ext cx="926373" cy="341649"/>
                    </a:xfrm>
                    <a:prstGeom prst="leftRightArrow">
                      <a:avLst/>
                    </a:prstGeom>
                    <a:gradFill flip="none" rotWithShape="1">
                      <a:gsLst>
                        <a:gs pos="833">
                          <a:schemeClr val="accent1"/>
                        </a:gs>
                        <a:gs pos="100000">
                          <a:schemeClr val="accent3">
                            <a:lumMod val="25000"/>
                          </a:schemeClr>
                        </a:gs>
                      </a:gsLst>
                      <a:lin ang="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400">
                        <a:buNone/>
                      </a:pPr>
                      <a:r>
                        <a:rPr lang="en-US" altLang="zh-CN" sz="1100" b="0" i="0" smtClean="0">
                          <a:solidFill>
                            <a:srgbClr val="FFFFFF"/>
                          </a:solidFill>
                          <a:effectLst>
                            <a:outerShdw blurRad="63500" sx="102000" sy="102000" algn="ctr" rotWithShape="0">
                              <a:prstClr val="black">
                                <a:alpha val="40000"/>
                              </a:prstClr>
                            </a:outerShdw>
                          </a:effectLst>
                          <a:latin typeface="Arial"/>
                          <a:ea typeface="黑体" pitchFamily="2" charset="-122"/>
                          <a:cs typeface="+mn-cs"/>
                        </a:rPr>
                        <a:t>FC</a:t>
                      </a:r>
                      <a:endParaRPr lang="en-US" altLang="zh-CN" sz="1100" b="0" i="0">
                        <a:solidFill>
                          <a:srgbClr val="FFFFFF"/>
                        </a:solidFill>
                        <a:effectLst>
                          <a:outerShdw blurRad="63500" sx="102000" sy="102000" algn="ctr" rotWithShape="0">
                            <a:prstClr val="black">
                              <a:alpha val="40000"/>
                            </a:prstClr>
                          </a:outerShdw>
                        </a:effectLst>
                        <a:latin typeface="Arial"/>
                        <a:ea typeface="黑体" pitchFamily="2" charset="-122"/>
                        <a:cs typeface="+mn-cs"/>
                      </a:endParaRPr>
                    </a:p>
                  </p:txBody>
                </p:sp>
                <p:sp>
                  <p:nvSpPr>
                    <p:cNvPr id="378" name="Left-Right Arrow 377"/>
                    <p:cNvSpPr/>
                    <p:nvPr/>
                  </p:nvSpPr>
                  <p:spPr>
                    <a:xfrm rot="1169017">
                      <a:off x="4876850" y="2712038"/>
                      <a:ext cx="932688" cy="341649"/>
                    </a:xfrm>
                    <a:prstGeom prst="leftRightArrow">
                      <a:avLst/>
                    </a:prstGeom>
                    <a:gradFill flip="none" rotWithShape="1">
                      <a:gsLst>
                        <a:gs pos="833">
                          <a:schemeClr val="accent5"/>
                        </a:gs>
                        <a:gs pos="100000">
                          <a:schemeClr val="accent3">
                            <a:lumMod val="25000"/>
                          </a:schemeClr>
                        </a:gs>
                      </a:gsLst>
                      <a:lin ang="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400">
                        <a:buNone/>
                      </a:pPr>
                      <a:r>
                        <a:rPr lang="en-US" altLang="zh-CN" sz="1100" b="0" i="0" smtClean="0">
                          <a:solidFill>
                            <a:srgbClr val="FFFFFF"/>
                          </a:solidFill>
                          <a:effectLst>
                            <a:outerShdw blurRad="63500" sx="102000" sy="102000" algn="ctr" rotWithShape="0">
                              <a:prstClr val="black">
                                <a:alpha val="40000"/>
                              </a:prstClr>
                            </a:outerShdw>
                          </a:effectLst>
                          <a:latin typeface="Arial"/>
                          <a:ea typeface="黑体" pitchFamily="2" charset="-122"/>
                          <a:cs typeface="+mn-cs"/>
                        </a:rPr>
                        <a:t>FCoE</a:t>
                      </a:r>
                      <a:endParaRPr lang="zh-CN" altLang="en-US" sz="1100">
                        <a:solidFill>
                          <a:schemeClr val="bg1"/>
                        </a:solidFill>
                        <a:effectLst>
                          <a:outerShdw blurRad="63500" sx="102000" sy="102000" algn="ctr" rotWithShape="0">
                            <a:prstClr val="black">
                              <a:alpha val="40000"/>
                            </a:prstClr>
                          </a:outerShdw>
                        </a:effectLst>
                        <a:latin typeface="Arial"/>
                        <a:ea typeface="黑体" pitchFamily="2" charset="-122"/>
                      </a:endParaRPr>
                    </a:p>
                  </p:txBody>
                </p:sp>
              </p:grpSp>
              <p:grpSp>
                <p:nvGrpSpPr>
                  <p:cNvPr id="9" name="Group 1"/>
                  <p:cNvGrpSpPr/>
                  <p:nvPr/>
                </p:nvGrpSpPr>
                <p:grpSpPr>
                  <a:xfrm>
                    <a:off x="411862" y="4516731"/>
                    <a:ext cx="6944376" cy="298807"/>
                    <a:chOff x="173782" y="4573293"/>
                    <a:chExt cx="6944376" cy="298807"/>
                  </a:xfrm>
                </p:grpSpPr>
                <p:sp>
                  <p:nvSpPr>
                    <p:cNvPr id="62" name="Right Arrow 102"/>
                    <p:cNvSpPr/>
                    <p:nvPr/>
                  </p:nvSpPr>
                  <p:spPr>
                    <a:xfrm rot="10800000">
                      <a:off x="173782" y="4573293"/>
                      <a:ext cx="6944376" cy="286732"/>
                    </a:xfrm>
                    <a:custGeom>
                      <a:avLst/>
                      <a:gdLst/>
                      <a:ahLst/>
                      <a:cxnLst/>
                      <a:rect l="l" t="t" r="r" b="b"/>
                      <a:pathLst>
                        <a:path w="6989460" h="392707">
                          <a:moveTo>
                            <a:pt x="6856607" y="392707"/>
                          </a:moveTo>
                          <a:lnTo>
                            <a:pt x="3576653" y="392707"/>
                          </a:lnTo>
                          <a:lnTo>
                            <a:pt x="3412807" y="392707"/>
                          </a:lnTo>
                          <a:lnTo>
                            <a:pt x="132853" y="392707"/>
                          </a:lnTo>
                          <a:lnTo>
                            <a:pt x="0" y="196353"/>
                          </a:lnTo>
                          <a:lnTo>
                            <a:pt x="132853" y="0"/>
                          </a:lnTo>
                          <a:lnTo>
                            <a:pt x="3412807" y="0"/>
                          </a:lnTo>
                          <a:lnTo>
                            <a:pt x="3576653" y="0"/>
                          </a:lnTo>
                          <a:lnTo>
                            <a:pt x="6856607" y="0"/>
                          </a:lnTo>
                          <a:lnTo>
                            <a:pt x="6989460" y="196354"/>
                          </a:lnTo>
                          <a:close/>
                        </a:path>
                      </a:pathLst>
                    </a:custGeom>
                    <a:gradFill flip="none" rotWithShape="1">
                      <a:gsLst>
                        <a:gs pos="53000">
                          <a:schemeClr val="accent3">
                            <a:lumMod val="50000"/>
                          </a:schemeClr>
                        </a:gs>
                        <a:gs pos="833">
                          <a:schemeClr val="accent3">
                            <a:lumMod val="25000"/>
                          </a:schemeClr>
                        </a:gs>
                        <a:gs pos="100000">
                          <a:schemeClr val="accent3">
                            <a:lumMod val="50000"/>
                          </a:schemeClr>
                        </a:gs>
                      </a:gsLst>
                      <a:lin ang="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z="1000">
                        <a:solidFill>
                          <a:schemeClr val="bg1"/>
                        </a:solidFill>
                        <a:effectLst>
                          <a:outerShdw blurRad="63500" sx="102000" sy="102000" algn="ctr" rotWithShape="0">
                            <a:prstClr val="black">
                              <a:alpha val="40000"/>
                            </a:prstClr>
                          </a:outerShdw>
                        </a:effectLst>
                        <a:latin typeface="Arial"/>
                        <a:ea typeface="黑体" pitchFamily="2" charset="-122"/>
                      </a:endParaRPr>
                    </a:p>
                  </p:txBody>
                </p:sp>
                <p:sp>
                  <p:nvSpPr>
                    <p:cNvPr id="64" name="Rectangle 63"/>
                    <p:cNvSpPr/>
                    <p:nvPr/>
                  </p:nvSpPr>
                  <p:spPr>
                    <a:xfrm>
                      <a:off x="447907" y="4590204"/>
                      <a:ext cx="6633044" cy="281896"/>
                    </a:xfrm>
                    <a:prstGeom prst="rect">
                      <a:avLst/>
                    </a:prstGeom>
                    <a:effectLst/>
                  </p:spPr>
                  <p:txBody>
                    <a:bodyPr wrap="square" lIns="91435" tIns="45718" rIns="91435" bIns="45718">
                      <a:spAutoFit/>
                    </a:bodyPr>
                    <a:lstStyle/>
                    <a:p>
                      <a:pPr algn="ctr" defTabSz="914400">
                        <a:lnSpc>
                          <a:spcPct val="90000"/>
                        </a:lnSpc>
                        <a:buNone/>
                      </a:pPr>
                      <a:r>
                        <a:rPr lang="en-US" altLang="zh-CN" sz="1600" b="1" i="0" smtClean="0">
                          <a:solidFill>
                            <a:srgbClr val="FFFFFF"/>
                          </a:solidFill>
                          <a:latin typeface="Arial"/>
                          <a:ea typeface="黑体" pitchFamily="2" charset="-122"/>
                          <a:cs typeface="+mn-cs"/>
                        </a:rPr>
                        <a:t>Cisco DCNM</a:t>
                      </a:r>
                      <a:r>
                        <a:rPr lang="zh-CN" altLang="en-US" sz="1600" b="0" i="0" smtClean="0">
                          <a:solidFill>
                            <a:srgbClr val="FFFFFF"/>
                          </a:solidFill>
                          <a:latin typeface="Arial"/>
                          <a:ea typeface="黑体" pitchFamily="2" charset="-122"/>
                          <a:cs typeface="+mn-cs"/>
                        </a:rPr>
                        <a:t> </a:t>
                      </a:r>
                      <a:r>
                        <a:rPr lang="en-US" altLang="zh-CN" sz="1600" b="0" i="0" smtClean="0">
                          <a:solidFill>
                            <a:srgbClr val="FFFFFF"/>
                          </a:solidFill>
                          <a:latin typeface="Arial"/>
                          <a:ea typeface="黑体" pitchFamily="2" charset="-122"/>
                          <a:cs typeface="+mn-cs"/>
                        </a:rPr>
                        <a:t>— </a:t>
                      </a:r>
                      <a:r>
                        <a:rPr lang="zh-CN" altLang="en-US" sz="1600" b="0" i="0" smtClean="0">
                          <a:solidFill>
                            <a:srgbClr val="FFFFFF"/>
                          </a:solidFill>
                          <a:latin typeface="Arial"/>
                          <a:ea typeface="黑体" pitchFamily="2" charset="-122"/>
                          <a:cs typeface="+mn-cs"/>
                        </a:rPr>
                        <a:t>跨 </a:t>
                      </a:r>
                      <a:r>
                        <a:rPr lang="en-US" altLang="zh-CN" sz="1600" b="0" i="0" smtClean="0">
                          <a:solidFill>
                            <a:srgbClr val="FFFFFF"/>
                          </a:solidFill>
                          <a:latin typeface="Arial"/>
                          <a:ea typeface="黑体" pitchFamily="2" charset="-122"/>
                          <a:cs typeface="+mn-cs"/>
                        </a:rPr>
                        <a:t>LAN </a:t>
                      </a:r>
                      <a:r>
                        <a:rPr lang="zh-CN" altLang="en-US" sz="1600" b="0" i="0" smtClean="0">
                          <a:solidFill>
                            <a:srgbClr val="FFFFFF"/>
                          </a:solidFill>
                          <a:latin typeface="Arial"/>
                          <a:ea typeface="黑体" pitchFamily="2" charset="-122"/>
                          <a:cs typeface="+mn-cs"/>
                        </a:rPr>
                        <a:t>和 </a:t>
                      </a:r>
                      <a:r>
                        <a:rPr lang="en-US" altLang="zh-CN" sz="1600" b="0" i="0" smtClean="0">
                          <a:solidFill>
                            <a:srgbClr val="FFFFFF"/>
                          </a:solidFill>
                          <a:latin typeface="Arial"/>
                          <a:ea typeface="黑体" pitchFamily="2" charset="-122"/>
                          <a:cs typeface="+mn-cs"/>
                        </a:rPr>
                        <a:t>SAN </a:t>
                      </a:r>
                      <a:r>
                        <a:rPr lang="zh-CN" altLang="en-US" sz="1600" b="0" i="0" smtClean="0">
                          <a:solidFill>
                            <a:srgbClr val="FFFFFF"/>
                          </a:solidFill>
                          <a:latin typeface="Arial"/>
                          <a:ea typeface="黑体" pitchFamily="2" charset="-122"/>
                          <a:cs typeface="+mn-cs"/>
                        </a:rPr>
                        <a:t>的单一管理平台可视性</a:t>
                      </a:r>
                      <a:endParaRPr lang="zh-CN" altLang="en-US" sz="2000" kern="1200">
                        <a:solidFill>
                          <a:schemeClr val="bg1"/>
                        </a:solidFill>
                        <a:latin typeface="Arial"/>
                        <a:ea typeface="黑体" pitchFamily="2" charset="-122"/>
                      </a:endParaRPr>
                    </a:p>
                  </p:txBody>
                </p:sp>
              </p:grpSp>
            </p:grpSp>
          </p:grpSp>
          <p:grpSp>
            <p:nvGrpSpPr>
              <p:cNvPr id="10" name="Group 5"/>
              <p:cNvGrpSpPr/>
              <p:nvPr/>
            </p:nvGrpSpPr>
            <p:grpSpPr>
              <a:xfrm>
                <a:off x="3030430" y="3122793"/>
                <a:ext cx="3017041" cy="735988"/>
                <a:chOff x="3030430" y="3122793"/>
                <a:chExt cx="3017041" cy="735988"/>
              </a:xfrm>
            </p:grpSpPr>
            <p:sp>
              <p:nvSpPr>
                <p:cNvPr id="53" name="Left-Right Arrow 52"/>
                <p:cNvSpPr/>
                <p:nvPr/>
              </p:nvSpPr>
              <p:spPr>
                <a:xfrm rot="20580882">
                  <a:off x="4761499" y="3517132"/>
                  <a:ext cx="1285972" cy="341649"/>
                </a:xfrm>
                <a:prstGeom prst="leftRightArrow">
                  <a:avLst/>
                </a:prstGeom>
                <a:gradFill flip="none" rotWithShape="1">
                  <a:gsLst>
                    <a:gs pos="833">
                      <a:schemeClr val="accent5"/>
                    </a:gs>
                    <a:gs pos="100000">
                      <a:schemeClr val="accent3">
                        <a:lumMod val="25000"/>
                      </a:schemeClr>
                    </a:gs>
                  </a:gsLst>
                  <a:lin ang="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400">
                    <a:buNone/>
                  </a:pPr>
                  <a:r>
                    <a:rPr lang="en-US" altLang="zh-CN" sz="1100" b="0" i="0" smtClean="0">
                      <a:solidFill>
                        <a:srgbClr val="FFFFFF"/>
                      </a:solidFill>
                      <a:effectLst>
                        <a:outerShdw blurRad="63500" sx="102000" sy="102000" algn="ctr" rotWithShape="0">
                          <a:prstClr val="black">
                            <a:alpha val="40000"/>
                          </a:prstClr>
                        </a:outerShdw>
                      </a:effectLst>
                      <a:latin typeface="Arial"/>
                      <a:ea typeface="黑体" pitchFamily="2" charset="-122"/>
                      <a:cs typeface="+mn-cs"/>
                    </a:rPr>
                    <a:t>FCoE</a:t>
                  </a:r>
                  <a:endParaRPr lang="en-US" altLang="zh-CN" sz="1100" b="0" i="0">
                    <a:solidFill>
                      <a:srgbClr val="FFFFFF"/>
                    </a:solidFill>
                    <a:effectLst>
                      <a:outerShdw blurRad="63500" sx="102000" sy="102000" algn="ctr" rotWithShape="0">
                        <a:prstClr val="black">
                          <a:alpha val="40000"/>
                        </a:prstClr>
                      </a:outerShdw>
                    </a:effectLst>
                    <a:latin typeface="Arial"/>
                    <a:ea typeface="黑体" pitchFamily="2" charset="-122"/>
                    <a:cs typeface="+mn-cs"/>
                  </a:endParaRPr>
                </a:p>
              </p:txBody>
            </p:sp>
            <p:sp>
              <p:nvSpPr>
                <p:cNvPr id="54" name="Left-Right Arrow 53"/>
                <p:cNvSpPr/>
                <p:nvPr/>
              </p:nvSpPr>
              <p:spPr>
                <a:xfrm rot="19624209">
                  <a:off x="3030430" y="3122793"/>
                  <a:ext cx="1285972" cy="341649"/>
                </a:xfrm>
                <a:prstGeom prst="leftRightArrow">
                  <a:avLst/>
                </a:prstGeom>
                <a:gradFill flip="none" rotWithShape="1">
                  <a:gsLst>
                    <a:gs pos="833">
                      <a:schemeClr val="accent5"/>
                    </a:gs>
                    <a:gs pos="100000">
                      <a:schemeClr val="accent3">
                        <a:lumMod val="25000"/>
                      </a:schemeClr>
                    </a:gs>
                  </a:gsLst>
                  <a:lin ang="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400">
                    <a:buNone/>
                  </a:pPr>
                  <a:r>
                    <a:rPr lang="en-US" altLang="zh-CN" sz="1100" b="0" i="0" smtClean="0">
                      <a:solidFill>
                        <a:srgbClr val="FFFFFF"/>
                      </a:solidFill>
                      <a:effectLst>
                        <a:outerShdw blurRad="63500" sx="102000" sy="102000" algn="ctr" rotWithShape="0">
                          <a:prstClr val="black">
                            <a:alpha val="40000"/>
                          </a:prstClr>
                        </a:outerShdw>
                      </a:effectLst>
                      <a:latin typeface="Arial"/>
                      <a:ea typeface="黑体" pitchFamily="2" charset="-122"/>
                      <a:cs typeface="+mn-cs"/>
                    </a:rPr>
                    <a:t>FCoE</a:t>
                  </a:r>
                  <a:endParaRPr lang="zh-CN" altLang="en-US" sz="1100">
                    <a:solidFill>
                      <a:schemeClr val="bg1"/>
                    </a:solidFill>
                    <a:effectLst>
                      <a:outerShdw blurRad="63500" sx="102000" sy="102000" algn="ctr" rotWithShape="0">
                        <a:prstClr val="black">
                          <a:alpha val="40000"/>
                        </a:prstClr>
                      </a:outerShdw>
                    </a:effectLst>
                    <a:latin typeface="Arial"/>
                    <a:ea typeface="黑体" pitchFamily="2" charset="-122"/>
                  </a:endParaRPr>
                </a:p>
              </p:txBody>
            </p:sp>
          </p:grpSp>
        </p:grpSp>
        <p:sp>
          <p:nvSpPr>
            <p:cNvPr id="42" name="Left-Right Arrow 41"/>
            <p:cNvSpPr/>
            <p:nvPr/>
          </p:nvSpPr>
          <p:spPr>
            <a:xfrm rot="20178149">
              <a:off x="2246303" y="2658539"/>
              <a:ext cx="910135" cy="307836"/>
            </a:xfrm>
            <a:prstGeom prst="leftRightArrow">
              <a:avLst/>
            </a:prstGeom>
            <a:gradFill flip="none" rotWithShape="1">
              <a:gsLst>
                <a:gs pos="833">
                  <a:schemeClr val="accent1"/>
                </a:gs>
                <a:gs pos="100000">
                  <a:schemeClr val="accent3">
                    <a:lumMod val="25000"/>
                  </a:schemeClr>
                </a:gs>
              </a:gsLst>
              <a:lin ang="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400">
                <a:buNone/>
              </a:pPr>
              <a:r>
                <a:rPr lang="en-US" altLang="zh-CN" sz="1100" b="0" i="0" smtClean="0">
                  <a:solidFill>
                    <a:srgbClr val="FFFFFF"/>
                  </a:solidFill>
                  <a:effectLst>
                    <a:outerShdw blurRad="63500" sx="102000" sy="102000" algn="ctr" rotWithShape="0">
                      <a:prstClr val="black">
                        <a:alpha val="40000"/>
                      </a:prstClr>
                    </a:outerShdw>
                  </a:effectLst>
                  <a:latin typeface="Arial"/>
                  <a:ea typeface="黑体" pitchFamily="2" charset="-122"/>
                  <a:cs typeface="+mn-cs"/>
                </a:rPr>
                <a:t>FC</a:t>
              </a:r>
              <a:endParaRPr lang="en-US" altLang="zh-CN" sz="1100" b="0" i="0">
                <a:solidFill>
                  <a:srgbClr val="FFFFFF"/>
                </a:solidFill>
                <a:effectLst>
                  <a:outerShdw blurRad="63500" sx="102000" sy="102000" algn="ctr" rotWithShape="0">
                    <a:prstClr val="black">
                      <a:alpha val="40000"/>
                    </a:prstClr>
                  </a:outerShdw>
                </a:effectLst>
                <a:latin typeface="Arial"/>
                <a:ea typeface="黑体" pitchFamily="2" charset="-122"/>
                <a:cs typeface="+mn-cs"/>
              </a:endParaRPr>
            </a:p>
          </p:txBody>
        </p:sp>
        <p:sp>
          <p:nvSpPr>
            <p:cNvPr id="44" name="Left-Right Arrow 43"/>
            <p:cNvSpPr/>
            <p:nvPr/>
          </p:nvSpPr>
          <p:spPr>
            <a:xfrm>
              <a:off x="3850441" y="2815602"/>
              <a:ext cx="875439" cy="321729"/>
            </a:xfrm>
            <a:prstGeom prst="leftRightArrow">
              <a:avLst/>
            </a:prstGeom>
            <a:gradFill flip="none" rotWithShape="1">
              <a:gsLst>
                <a:gs pos="833">
                  <a:schemeClr val="accent5"/>
                </a:gs>
                <a:gs pos="100000">
                  <a:schemeClr val="accent3">
                    <a:lumMod val="25000"/>
                  </a:schemeClr>
                </a:gs>
              </a:gsLst>
              <a:lin ang="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400">
                <a:buNone/>
              </a:pPr>
              <a:r>
                <a:rPr lang="en-US" altLang="zh-CN" sz="1100" b="0" i="0" smtClean="0">
                  <a:solidFill>
                    <a:srgbClr val="FFFFFF"/>
                  </a:solidFill>
                  <a:effectLst>
                    <a:outerShdw blurRad="63500" sx="102000" sy="102000" algn="ctr" rotWithShape="0">
                      <a:prstClr val="black">
                        <a:alpha val="40000"/>
                      </a:prstClr>
                    </a:outerShdw>
                  </a:effectLst>
                  <a:latin typeface="Arial"/>
                  <a:ea typeface="黑体" pitchFamily="2" charset="-122"/>
                  <a:cs typeface="+mn-cs"/>
                </a:rPr>
                <a:t>FCoE</a:t>
              </a:r>
              <a:endParaRPr lang="en-US" altLang="zh-CN" sz="1100" b="0" i="0">
                <a:solidFill>
                  <a:srgbClr val="FFFFFF"/>
                </a:solidFill>
                <a:effectLst>
                  <a:outerShdw blurRad="63500" sx="102000" sy="102000" algn="ctr" rotWithShape="0">
                    <a:prstClr val="black">
                      <a:alpha val="40000"/>
                    </a:prstClr>
                  </a:outerShdw>
                </a:effectLst>
                <a:latin typeface="Arial"/>
                <a:ea typeface="黑体" pitchFamily="2" charset="-122"/>
                <a:cs typeface="+mn-cs"/>
              </a:endParaRPr>
            </a:p>
          </p:txBody>
        </p:sp>
      </p:grpSp>
      <p:grpSp>
        <p:nvGrpSpPr>
          <p:cNvPr id="43" name="Group 89"/>
          <p:cNvGrpSpPr/>
          <p:nvPr/>
        </p:nvGrpSpPr>
        <p:grpSpPr>
          <a:xfrm>
            <a:off x="-191069" y="5708957"/>
            <a:ext cx="9648966" cy="672261"/>
            <a:chOff x="-40660" y="5650901"/>
            <a:chExt cx="9493500" cy="672261"/>
          </a:xfrm>
        </p:grpSpPr>
        <p:sp>
          <p:nvSpPr>
            <p:cNvPr id="45" name="Rounded Rectangle 90"/>
            <p:cNvSpPr/>
            <p:nvPr/>
          </p:nvSpPr>
          <p:spPr>
            <a:xfrm>
              <a:off x="78125" y="5650901"/>
              <a:ext cx="9218125" cy="672261"/>
            </a:xfrm>
            <a:prstGeom prst="rect">
              <a:avLst/>
            </a:prstGeom>
            <a:gradFill>
              <a:gsLst>
                <a:gs pos="100000">
                  <a:srgbClr val="546568">
                    <a:lumMod val="64000"/>
                  </a:srgbClr>
                </a:gs>
                <a:gs pos="0">
                  <a:srgbClr val="546568">
                    <a:lumMod val="86000"/>
                    <a:lumOff val="14000"/>
                  </a:srgbClr>
                </a:gs>
              </a:gsLst>
              <a:lin ang="5400000" scaled="0"/>
            </a:gradFill>
            <a:ln w="25400" cap="flat">
              <a:no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a:lnSpc>
                  <a:spcPct val="95000"/>
                </a:lnSpc>
              </a:pPr>
              <a:endParaRPr lang="zh-CN" altLang="en-US" sz="1600" b="1">
                <a:solidFill>
                  <a:schemeClr val="bg1"/>
                </a:solidFill>
                <a:ea typeface="黑体" pitchFamily="2" charset="-122"/>
              </a:endParaRPr>
            </a:p>
          </p:txBody>
        </p:sp>
        <p:sp>
          <p:nvSpPr>
            <p:cNvPr id="46" name="Rectangle 45"/>
            <p:cNvSpPr/>
            <p:nvPr/>
          </p:nvSpPr>
          <p:spPr>
            <a:xfrm>
              <a:off x="-40660" y="5778334"/>
              <a:ext cx="9493500" cy="424732"/>
            </a:xfrm>
            <a:prstGeom prst="rect">
              <a:avLst/>
            </a:prstGeom>
          </p:spPr>
          <p:txBody>
            <a:bodyPr wrap="square">
              <a:spAutoFit/>
            </a:bodyPr>
            <a:lstStyle/>
            <a:p>
              <a:pPr algn="ctr" defTabSz="914400">
                <a:lnSpc>
                  <a:spcPct val="90000"/>
                </a:lnSpc>
                <a:buNone/>
                <a:tabLst>
                  <a:tab pos="5711825" algn="l"/>
                </a:tabLst>
              </a:pPr>
              <a:r>
                <a:rPr lang="zh-CN" altLang="en-US" b="1" i="0" dirty="0" smtClean="0">
                  <a:solidFill>
                    <a:srgbClr val="FFFFFF"/>
                  </a:solidFill>
                  <a:latin typeface="Arial"/>
                  <a:ea typeface="黑体" pitchFamily="2" charset="-122"/>
                  <a:cs typeface="+mn-cs"/>
                </a:rPr>
                <a:t>灵活性</a:t>
              </a:r>
              <a:r>
                <a:rPr lang="zh-CN" altLang="en-US" sz="2400" b="0" i="0" dirty="0" smtClean="0">
                  <a:solidFill>
                    <a:srgbClr val="FFFFFF"/>
                  </a:solidFill>
                  <a:effectLst>
                    <a:outerShdw blurRad="38100" dist="38100" dir="2700000" algn="tl">
                      <a:srgbClr val="000000">
                        <a:alpha val="43137"/>
                      </a:srgbClr>
                    </a:outerShdw>
                  </a:effectLst>
                  <a:latin typeface="Arial"/>
                  <a:ea typeface="黑体" pitchFamily="2" charset="-122"/>
                  <a:cs typeface="+mn-cs"/>
                </a:rPr>
                <a:t>和投资</a:t>
              </a:r>
              <a:r>
                <a:rPr lang="zh-CN" altLang="en-US" b="1" i="0" dirty="0" smtClean="0">
                  <a:solidFill>
                    <a:srgbClr val="FFFFFF"/>
                  </a:solidFill>
                  <a:latin typeface="Arial"/>
                  <a:ea typeface="黑体" pitchFamily="2" charset="-122"/>
                  <a:cs typeface="+mn-cs"/>
                </a:rPr>
                <a:t>保护</a:t>
              </a:r>
              <a:endParaRPr lang="zh-CN" altLang="en-US" sz="2400" b="1" dirty="0">
                <a:solidFill>
                  <a:schemeClr val="bg1"/>
                </a:solidFill>
                <a:effectLst>
                  <a:outerShdw blurRad="38100" dist="38100" dir="2700000" algn="tl">
                    <a:srgbClr val="000000">
                      <a:alpha val="43137"/>
                    </a:srgbClr>
                  </a:outerShdw>
                </a:effectLst>
                <a:ea typeface="黑体" pitchFamily="2" charset="-122"/>
              </a:endParaRPr>
            </a:p>
          </p:txBody>
        </p:sp>
      </p:grpSp>
    </p:spTree>
    <p:extLst>
      <p:ext uri="{BB962C8B-B14F-4D97-AF65-F5344CB8AC3E}">
        <p14:creationId xmlns="" xmlns:p14="http://schemas.microsoft.com/office/powerpoint/2010/main" val="37183382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750" fill="hold"/>
                                        <p:tgtEl>
                                          <p:spTgt spid="43"/>
                                        </p:tgtEl>
                                        <p:attrNameLst>
                                          <p:attrName>ppt_x</p:attrName>
                                        </p:attrNameLst>
                                      </p:cBhvr>
                                      <p:tavLst>
                                        <p:tav tm="0">
                                          <p:val>
                                            <p:strVal val="1+#ppt_w/2"/>
                                          </p:val>
                                        </p:tav>
                                        <p:tav tm="100000">
                                          <p:val>
                                            <p:strVal val="#ppt_x"/>
                                          </p:val>
                                        </p:tav>
                                      </p:tavLst>
                                    </p:anim>
                                    <p:anim calcmode="lin" valueType="num">
                                      <p:cBhvr additive="base">
                                        <p:cTn id="12" dur="75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Oval 102"/>
          <p:cNvSpPr/>
          <p:nvPr/>
        </p:nvSpPr>
        <p:spPr>
          <a:xfrm>
            <a:off x="159651" y="2075547"/>
            <a:ext cx="3245983" cy="3245983"/>
          </a:xfrm>
          <a:prstGeom prst="ellipse">
            <a:avLst/>
          </a:prstGeom>
          <a:gradFill flip="none" rotWithShape="1">
            <a:gsLst>
              <a:gs pos="68000">
                <a:schemeClr val="accent5">
                  <a:lumMod val="0"/>
                  <a:lumOff val="100000"/>
                </a:schemeClr>
              </a:gs>
              <a:gs pos="100000">
                <a:srgbClr val="000000">
                  <a:alpha val="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FFFF"/>
              </a:solidFill>
              <a:ea typeface="黑体" pitchFamily="2" charset="-122"/>
            </a:endParaRPr>
          </a:p>
        </p:txBody>
      </p:sp>
      <p:sp>
        <p:nvSpPr>
          <p:cNvPr id="54" name="Rectangle 53"/>
          <p:cNvSpPr/>
          <p:nvPr/>
        </p:nvSpPr>
        <p:spPr>
          <a:xfrm>
            <a:off x="502437" y="241558"/>
            <a:ext cx="3715014" cy="784830"/>
          </a:xfrm>
          <a:prstGeom prst="rect">
            <a:avLst/>
          </a:prstGeom>
        </p:spPr>
        <p:txBody>
          <a:bodyPr wrap="square" anchor="b">
            <a:spAutoFit/>
          </a:bodyPr>
          <a:lstStyle/>
          <a:p>
            <a:pPr algn="l" defTabSz="914400">
              <a:lnSpc>
                <a:spcPts val="2700"/>
              </a:lnSpc>
              <a:buNone/>
              <a:tabLst>
                <a:tab pos="5711825" algn="l"/>
              </a:tabLst>
            </a:pPr>
            <a:r>
              <a:rPr lang="en-US" altLang="zh-CN" sz="2000" b="1" i="0" smtClean="0">
                <a:solidFill>
                  <a:srgbClr val="546568"/>
                </a:solidFill>
                <a:latin typeface="Arial"/>
                <a:ea typeface="黑体" pitchFamily="2" charset="-122"/>
                <a:cs typeface="+mn-cs"/>
              </a:rPr>
              <a:t>CISCO</a:t>
            </a:r>
            <a:r>
              <a:rPr lang="zh-CN" altLang="en-US" sz="2800" b="0" i="0" smtClean="0">
                <a:solidFill>
                  <a:srgbClr val="546568"/>
                </a:solidFill>
                <a:latin typeface="Arial"/>
                <a:ea typeface="黑体" pitchFamily="2" charset="-122"/>
                <a:cs typeface="+mn-cs"/>
              </a:rPr>
              <a:t/>
            </a:r>
            <a:br>
              <a:rPr lang="zh-CN" altLang="en-US" sz="2800" b="0" i="0" smtClean="0">
                <a:solidFill>
                  <a:srgbClr val="546568"/>
                </a:solidFill>
                <a:latin typeface="Arial"/>
                <a:ea typeface="黑体" pitchFamily="2" charset="-122"/>
                <a:cs typeface="+mn-cs"/>
              </a:rPr>
            </a:br>
            <a:r>
              <a:rPr lang="en-US" altLang="zh-CN" sz="2800" b="1" i="0" smtClean="0">
                <a:solidFill>
                  <a:srgbClr val="546568"/>
                </a:solidFill>
                <a:latin typeface="Arial"/>
                <a:ea typeface="黑体" pitchFamily="2" charset="-122"/>
                <a:cs typeface="+mn-cs"/>
              </a:rPr>
              <a:t>UNIFIED FABRIC</a:t>
            </a:r>
            <a:endParaRPr lang="zh-CN" altLang="en-US" sz="2800" b="1">
              <a:solidFill>
                <a:srgbClr val="546568"/>
              </a:solidFill>
              <a:latin typeface="+mj-lt"/>
              <a:ea typeface="黑体" pitchFamily="2" charset="-122"/>
              <a:cs typeface="+mj-cs"/>
            </a:endParaRPr>
          </a:p>
        </p:txBody>
      </p:sp>
      <p:sp>
        <p:nvSpPr>
          <p:cNvPr id="55" name="Line 4"/>
          <p:cNvSpPr>
            <a:spLocks noChangeShapeType="1"/>
          </p:cNvSpPr>
          <p:nvPr/>
        </p:nvSpPr>
        <p:spPr bwMode="auto">
          <a:xfrm>
            <a:off x="3635997" y="289823"/>
            <a:ext cx="0" cy="700974"/>
          </a:xfrm>
          <a:prstGeom prst="line">
            <a:avLst/>
          </a:prstGeom>
          <a:noFill/>
          <a:ln w="14288">
            <a:solidFill>
              <a:srgbClr val="546568"/>
            </a:solidFill>
            <a:round/>
            <a:headEnd/>
            <a:tailEnd/>
          </a:ln>
        </p:spPr>
        <p:txBody>
          <a:bodyPr lIns="91435" tIns="45718" rIns="91435" bIns="45718"/>
          <a:lstStyle/>
          <a:p>
            <a:pPr>
              <a:defRPr/>
            </a:pPr>
            <a:endParaRPr lang="zh-CN" altLang="en-US" kern="0">
              <a:solidFill>
                <a:srgbClr val="546568"/>
              </a:solidFill>
              <a:ea typeface="黑体" pitchFamily="2" charset="-122"/>
            </a:endParaRPr>
          </a:p>
        </p:txBody>
      </p:sp>
      <p:grpSp>
        <p:nvGrpSpPr>
          <p:cNvPr id="16" name="Group 41"/>
          <p:cNvGrpSpPr/>
          <p:nvPr/>
        </p:nvGrpSpPr>
        <p:grpSpPr>
          <a:xfrm>
            <a:off x="3743230" y="170116"/>
            <a:ext cx="4576752" cy="893979"/>
            <a:chOff x="3811240" y="417569"/>
            <a:chExt cx="4576752" cy="893979"/>
          </a:xfrm>
        </p:grpSpPr>
        <p:sp>
          <p:nvSpPr>
            <p:cNvPr id="57" name="Rectangle 56"/>
            <p:cNvSpPr/>
            <p:nvPr/>
          </p:nvSpPr>
          <p:spPr>
            <a:xfrm>
              <a:off x="3811240" y="831417"/>
              <a:ext cx="1627369" cy="480131"/>
            </a:xfrm>
            <a:prstGeom prst="rect">
              <a:avLst/>
            </a:prstGeom>
          </p:spPr>
          <p:txBody>
            <a:bodyPr wrap="none" anchor="b">
              <a:spAutoFit/>
            </a:bodyPr>
            <a:lstStyle/>
            <a:p>
              <a:pPr algn="l" defTabSz="914400">
                <a:lnSpc>
                  <a:spcPct val="90000"/>
                </a:lnSpc>
                <a:buNone/>
                <a:tabLst>
                  <a:tab pos="5711825" algn="l"/>
                </a:tabLst>
              </a:pPr>
              <a:r>
                <a:rPr lang="zh-CN" altLang="en-US" sz="2800" b="1" i="0" dirty="0" smtClean="0">
                  <a:solidFill>
                    <a:srgbClr val="6DB344"/>
                  </a:solidFill>
                  <a:latin typeface="Arial"/>
                  <a:ea typeface="黑体" pitchFamily="2" charset="-122"/>
                  <a:cs typeface="+mn-cs"/>
                </a:rPr>
                <a:t>投资保护</a:t>
              </a:r>
              <a:endParaRPr lang="zh-CN" altLang="en-US" sz="2800" b="1" dirty="0">
                <a:solidFill>
                  <a:schemeClr val="tx2"/>
                </a:solidFill>
                <a:ea typeface="黑体" pitchFamily="2" charset="-122"/>
              </a:endParaRPr>
            </a:p>
          </p:txBody>
        </p:sp>
        <p:sp>
          <p:nvSpPr>
            <p:cNvPr id="58" name="Rectangle 57"/>
            <p:cNvSpPr/>
            <p:nvPr/>
          </p:nvSpPr>
          <p:spPr>
            <a:xfrm>
              <a:off x="3815992" y="417569"/>
              <a:ext cx="4572000" cy="523220"/>
            </a:xfrm>
            <a:prstGeom prst="rect">
              <a:avLst/>
            </a:prstGeom>
          </p:spPr>
          <p:txBody>
            <a:bodyPr anchor="b">
              <a:spAutoFit/>
            </a:bodyPr>
            <a:lstStyle/>
            <a:p>
              <a:pPr algn="l" defTabSz="914400">
                <a:buNone/>
              </a:pPr>
              <a:r>
                <a:rPr lang="zh-CN" altLang="en-US" sz="2400" b="0" i="0" dirty="0" smtClean="0">
                  <a:solidFill>
                    <a:srgbClr val="546568"/>
                  </a:solidFill>
                  <a:latin typeface="Arial"/>
                  <a:ea typeface="黑体" pitchFamily="2" charset="-122"/>
                  <a:cs typeface="+mn-cs"/>
                </a:rPr>
                <a:t>提供</a:t>
              </a:r>
              <a:r>
                <a:rPr lang="zh-CN" altLang="en-US" sz="2800" b="1" dirty="0" smtClean="0">
                  <a:solidFill>
                    <a:srgbClr val="6DB344"/>
                  </a:solidFill>
                  <a:latin typeface="Arial"/>
                  <a:ea typeface="黑体" pitchFamily="2" charset="-122"/>
                </a:rPr>
                <a:t>灵活性</a:t>
              </a:r>
              <a:r>
                <a:rPr lang="zh-CN" altLang="en-US" sz="2400" dirty="0" smtClean="0">
                  <a:solidFill>
                    <a:srgbClr val="546568"/>
                  </a:solidFill>
                  <a:latin typeface="Arial"/>
                  <a:ea typeface="黑体" pitchFamily="2" charset="-122"/>
                </a:rPr>
                <a:t>和</a:t>
              </a:r>
              <a:endParaRPr lang="zh-CN" altLang="en-US" sz="2400" dirty="0">
                <a:solidFill>
                  <a:srgbClr val="546568"/>
                </a:solidFill>
                <a:latin typeface="Arial"/>
                <a:ea typeface="黑体" pitchFamily="2" charset="-122"/>
              </a:endParaRPr>
            </a:p>
          </p:txBody>
        </p:sp>
      </p:grpSp>
      <p:grpSp>
        <p:nvGrpSpPr>
          <p:cNvPr id="11" name="Group 90"/>
          <p:cNvGrpSpPr/>
          <p:nvPr/>
        </p:nvGrpSpPr>
        <p:grpSpPr>
          <a:xfrm>
            <a:off x="3646715" y="1444785"/>
            <a:ext cx="4954139" cy="4709272"/>
            <a:chOff x="3507466" y="1451049"/>
            <a:chExt cx="4954139" cy="4494718"/>
          </a:xfrm>
        </p:grpSpPr>
        <p:sp>
          <p:nvSpPr>
            <p:cNvPr id="89" name="Rectangle 19"/>
            <p:cNvSpPr>
              <a:spLocks noChangeArrowheads="1"/>
            </p:cNvSpPr>
            <p:nvPr/>
          </p:nvSpPr>
          <p:spPr bwMode="auto">
            <a:xfrm flipH="1">
              <a:off x="3507466" y="1451049"/>
              <a:ext cx="4954139" cy="4494718"/>
            </a:xfrm>
            <a:prstGeom prst="roundRect">
              <a:avLst>
                <a:gd name="adj" fmla="val 4621"/>
              </a:avLst>
            </a:prstGeom>
            <a:gradFill>
              <a:gsLst>
                <a:gs pos="49000">
                  <a:srgbClr val="000000">
                    <a:lumMod val="0"/>
                    <a:lumOff val="100000"/>
                  </a:srgbClr>
                </a:gs>
                <a:gs pos="99000">
                  <a:schemeClr val="tx2">
                    <a:alpha val="14000"/>
                  </a:schemeClr>
                </a:gs>
              </a:gsLst>
              <a:lin ang="16200000" scaled="0"/>
            </a:gradFill>
            <a:ln w="12700">
              <a:gradFill>
                <a:gsLst>
                  <a:gs pos="0">
                    <a:schemeClr val="tx2"/>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b="1">
                <a:solidFill>
                  <a:schemeClr val="tx2"/>
                </a:solidFill>
                <a:latin typeface="+mj-lt"/>
                <a:ea typeface="黑体" pitchFamily="2" charset="-122"/>
              </a:endParaRPr>
            </a:p>
          </p:txBody>
        </p:sp>
        <p:sp>
          <p:nvSpPr>
            <p:cNvPr id="90" name="Rectangle 89"/>
            <p:cNvSpPr/>
            <p:nvPr/>
          </p:nvSpPr>
          <p:spPr>
            <a:xfrm>
              <a:off x="3588724" y="1628537"/>
              <a:ext cx="4750058" cy="352505"/>
            </a:xfrm>
            <a:prstGeom prst="rect">
              <a:avLst/>
            </a:prstGeom>
          </p:spPr>
          <p:txBody>
            <a:bodyPr wrap="square">
              <a:spAutoFit/>
            </a:bodyPr>
            <a:lstStyle/>
            <a:p>
              <a:pPr algn="ctr" defTabSz="914400">
                <a:buNone/>
              </a:pPr>
              <a:r>
                <a:rPr lang="en-US" altLang="zh-CN" sz="1800" b="1" i="0" smtClean="0">
                  <a:solidFill>
                    <a:srgbClr val="546568"/>
                  </a:solidFill>
                  <a:latin typeface="Arial"/>
                  <a:ea typeface="黑体" pitchFamily="2" charset="-122"/>
                  <a:cs typeface="+mn-cs"/>
                </a:rPr>
                <a:t>CISCO LAN/SAN </a:t>
              </a:r>
              <a:r>
                <a:rPr lang="zh-CN" altLang="en-US" sz="1800" b="1" i="0" smtClean="0">
                  <a:solidFill>
                    <a:srgbClr val="546568"/>
                  </a:solidFill>
                  <a:latin typeface="Arial"/>
                  <a:ea typeface="黑体" pitchFamily="2" charset="-122"/>
                  <a:cs typeface="+mn-cs"/>
                </a:rPr>
                <a:t>融合</a:t>
              </a:r>
              <a:endParaRPr lang="zh-CN" altLang="en-US" sz="1800" b="1" i="0">
                <a:solidFill>
                  <a:srgbClr val="546568"/>
                </a:solidFill>
                <a:latin typeface="Arial"/>
                <a:ea typeface="黑体" pitchFamily="2" charset="-122"/>
                <a:cs typeface="+mn-cs"/>
              </a:endParaRPr>
            </a:p>
          </p:txBody>
        </p:sp>
      </p:grpSp>
      <p:grpSp>
        <p:nvGrpSpPr>
          <p:cNvPr id="12" name="Group 31"/>
          <p:cNvGrpSpPr>
            <a:grpSpLocks/>
          </p:cNvGrpSpPr>
          <p:nvPr/>
        </p:nvGrpSpPr>
        <p:grpSpPr bwMode="auto">
          <a:xfrm>
            <a:off x="3646483" y="2130878"/>
            <a:ext cx="4954604" cy="639763"/>
            <a:chOff x="3096" y="1470"/>
            <a:chExt cx="2237" cy="403"/>
          </a:xfrm>
        </p:grpSpPr>
        <p:sp>
          <p:nvSpPr>
            <p:cNvPr id="142" name="Rectangle 32"/>
            <p:cNvSpPr>
              <a:spLocks noChangeArrowheads="1"/>
            </p:cNvSpPr>
            <p:nvPr/>
          </p:nvSpPr>
          <p:spPr bwMode="auto">
            <a:xfrm>
              <a:off x="3096" y="1470"/>
              <a:ext cx="2237" cy="403"/>
            </a:xfrm>
            <a:prstGeom prst="rect">
              <a:avLst/>
            </a:prstGeom>
            <a:gradFill flip="none" rotWithShape="1">
              <a:gsLst>
                <a:gs pos="15000">
                  <a:schemeClr val="tx2"/>
                </a:gs>
                <a:gs pos="85000">
                  <a:schemeClr val="tx2"/>
                </a:gs>
                <a:gs pos="0">
                  <a:srgbClr val="ABDFF0">
                    <a:lumMod val="25000"/>
                    <a:alpha val="0"/>
                  </a:srgbClr>
                </a:gs>
                <a:gs pos="100000">
                  <a:schemeClr val="bg1">
                    <a:alpha val="0"/>
                  </a:schemeClr>
                </a:gs>
              </a:gsLst>
              <a:lin ang="0" scaled="0"/>
              <a:tileRect/>
            </a:gradFill>
            <a:ln w="25400" cap="flat" cmpd="sng" algn="ctr">
              <a:noFill/>
              <a:prstDash val="solid"/>
            </a:ln>
            <a:effectLst>
              <a:outerShdw blurRad="63500" sx="102000" sy="102000" algn="ctr" rotWithShape="0">
                <a:prstClr val="black">
                  <a:alpha val="40000"/>
                </a:prstClr>
              </a:outerShdw>
            </a:effectLst>
          </p:spPr>
          <p:txBody>
            <a:bodyPr rtlCol="0" anchor="ctr"/>
            <a:lstStyle/>
            <a:p>
              <a:pPr algn="ctr">
                <a:spcBef>
                  <a:spcPts val="600"/>
                </a:spcBef>
              </a:pPr>
              <a:endParaRPr lang="zh-CN" altLang="en-US" sz="1600">
                <a:solidFill>
                  <a:schemeClr val="bg1"/>
                </a:solidFill>
                <a:ea typeface="黑体" pitchFamily="2" charset="-122"/>
              </a:endParaRPr>
            </a:p>
          </p:txBody>
        </p:sp>
        <p:sp>
          <p:nvSpPr>
            <p:cNvPr id="143" name="Text Box 33"/>
            <p:cNvSpPr txBox="1">
              <a:spLocks noChangeArrowheads="1"/>
            </p:cNvSpPr>
            <p:nvPr/>
          </p:nvSpPr>
          <p:spPr bwMode="auto">
            <a:xfrm>
              <a:off x="3305" y="1503"/>
              <a:ext cx="1834" cy="337"/>
            </a:xfrm>
            <a:prstGeom prst="rect">
              <a:avLst/>
            </a:prstGeom>
            <a:noFill/>
            <a:ln w="9525">
              <a:noFill/>
              <a:miter lim="800000"/>
              <a:headEnd/>
              <a:tailEnd/>
            </a:ln>
          </p:spPr>
          <p:txBody>
            <a:bodyPr wrap="square">
              <a:spAutoFit/>
            </a:bodyPr>
            <a:lstStyle/>
            <a:p>
              <a:pPr algn="ctr" defTabSz="814365">
                <a:lnSpc>
                  <a:spcPct val="90000"/>
                </a:lnSpc>
                <a:buNone/>
              </a:pPr>
              <a:r>
                <a:rPr lang="zh-CN" altLang="en-US" sz="1600" b="0" i="0" kern="0" smtClean="0">
                  <a:solidFill>
                    <a:srgbClr val="FFFFFF"/>
                  </a:solidFill>
                  <a:latin typeface="Arial"/>
                  <a:ea typeface="黑体" pitchFamily="2" charset="-122"/>
                  <a:cs typeface="+mn-cs"/>
                </a:rPr>
                <a:t>减少了成本、能源、占用空间和网络的无序扩展 </a:t>
              </a:r>
              <a:r>
                <a:rPr lang="en-US" altLang="zh-CN" sz="1600" b="0" i="0" kern="0" smtClean="0">
                  <a:solidFill>
                    <a:srgbClr val="FFFFFF"/>
                  </a:solidFill>
                  <a:latin typeface="Arial"/>
                  <a:ea typeface="黑体" pitchFamily="2" charset="-122"/>
                  <a:cs typeface="+mn-cs"/>
                </a:rPr>
                <a:t>— </a:t>
              </a:r>
              <a:r>
                <a:rPr lang="zh-CN" altLang="en-US" sz="1600" b="0" i="0" kern="0" smtClean="0">
                  <a:solidFill>
                    <a:srgbClr val="FFFFFF"/>
                  </a:solidFill>
                  <a:latin typeface="Arial"/>
                  <a:ea typeface="黑体" pitchFamily="2" charset="-122"/>
                  <a:cs typeface="+mn-cs"/>
                </a:rPr>
                <a:t>网络、电缆、</a:t>
              </a:r>
              <a:r>
                <a:rPr lang="en-US" altLang="zh-CN" sz="1600" b="0" i="0" kern="0" smtClean="0">
                  <a:solidFill>
                    <a:srgbClr val="FFFFFF"/>
                  </a:solidFill>
                  <a:latin typeface="Arial"/>
                  <a:ea typeface="黑体" pitchFamily="2" charset="-122"/>
                  <a:cs typeface="+mn-cs"/>
                </a:rPr>
                <a:t>OS</a:t>
              </a:r>
              <a:endParaRPr lang="en-US" altLang="zh-CN" sz="1600" b="0" i="0" kern="0">
                <a:solidFill>
                  <a:srgbClr val="FFFFFF"/>
                </a:solidFill>
                <a:latin typeface="Arial"/>
                <a:ea typeface="黑体" pitchFamily="2" charset="-122"/>
                <a:cs typeface="+mn-cs"/>
              </a:endParaRPr>
            </a:p>
          </p:txBody>
        </p:sp>
      </p:grpSp>
      <p:grpSp>
        <p:nvGrpSpPr>
          <p:cNvPr id="13" name="Group 35"/>
          <p:cNvGrpSpPr>
            <a:grpSpLocks/>
          </p:cNvGrpSpPr>
          <p:nvPr/>
        </p:nvGrpSpPr>
        <p:grpSpPr bwMode="auto">
          <a:xfrm>
            <a:off x="3646483" y="2826237"/>
            <a:ext cx="4954604" cy="639763"/>
            <a:chOff x="3096" y="2034"/>
            <a:chExt cx="2237" cy="403"/>
          </a:xfrm>
        </p:grpSpPr>
        <p:sp>
          <p:nvSpPr>
            <p:cNvPr id="146" name="Rectangle 36"/>
            <p:cNvSpPr>
              <a:spLocks noChangeArrowheads="1"/>
            </p:cNvSpPr>
            <p:nvPr/>
          </p:nvSpPr>
          <p:spPr bwMode="auto">
            <a:xfrm>
              <a:off x="3096" y="2034"/>
              <a:ext cx="2237" cy="403"/>
            </a:xfrm>
            <a:prstGeom prst="rect">
              <a:avLst/>
            </a:prstGeom>
            <a:gradFill flip="none" rotWithShape="1">
              <a:gsLst>
                <a:gs pos="15000">
                  <a:schemeClr val="tx2"/>
                </a:gs>
                <a:gs pos="85000">
                  <a:schemeClr val="tx2"/>
                </a:gs>
                <a:gs pos="0">
                  <a:srgbClr val="ABDFF0">
                    <a:lumMod val="25000"/>
                    <a:alpha val="0"/>
                  </a:srgbClr>
                </a:gs>
                <a:gs pos="100000">
                  <a:schemeClr val="bg1">
                    <a:alpha val="0"/>
                  </a:schemeClr>
                </a:gs>
              </a:gsLst>
              <a:lin ang="0" scaled="0"/>
              <a:tileRect/>
            </a:gradFill>
            <a:ln w="25400" cap="flat" cmpd="sng" algn="ctr">
              <a:noFill/>
              <a:prstDash val="solid"/>
            </a:ln>
            <a:effectLst>
              <a:outerShdw blurRad="63500" sx="102000" sy="102000" algn="ctr" rotWithShape="0">
                <a:prstClr val="black">
                  <a:alpha val="40000"/>
                </a:prstClr>
              </a:outerShdw>
            </a:effectLst>
          </p:spPr>
          <p:txBody>
            <a:bodyPr rtlCol="0" anchor="ctr"/>
            <a:lstStyle/>
            <a:p>
              <a:pPr algn="ctr">
                <a:spcBef>
                  <a:spcPts val="600"/>
                </a:spcBef>
              </a:pPr>
              <a:endParaRPr lang="zh-CN" altLang="en-US" sz="1600">
                <a:solidFill>
                  <a:schemeClr val="bg1"/>
                </a:solidFill>
                <a:ea typeface="黑体" pitchFamily="2" charset="-122"/>
              </a:endParaRPr>
            </a:p>
          </p:txBody>
        </p:sp>
        <p:sp>
          <p:nvSpPr>
            <p:cNvPr id="147" name="Text Box 37"/>
            <p:cNvSpPr txBox="1">
              <a:spLocks noChangeArrowheads="1"/>
            </p:cNvSpPr>
            <p:nvPr/>
          </p:nvSpPr>
          <p:spPr bwMode="auto">
            <a:xfrm>
              <a:off x="3225" y="2059"/>
              <a:ext cx="2028" cy="353"/>
            </a:xfrm>
            <a:prstGeom prst="rect">
              <a:avLst/>
            </a:prstGeom>
            <a:noFill/>
            <a:ln w="9525">
              <a:noFill/>
              <a:miter lim="800000"/>
              <a:headEnd/>
              <a:tailEnd/>
            </a:ln>
          </p:spPr>
          <p:txBody>
            <a:bodyPr>
              <a:spAutoFit/>
            </a:bodyPr>
            <a:lstStyle/>
            <a:p>
              <a:pPr algn="ctr" defTabSz="914400">
                <a:lnSpc>
                  <a:spcPct val="95000"/>
                </a:lnSpc>
                <a:spcBef>
                  <a:spcPct val="50000"/>
                </a:spcBef>
                <a:buNone/>
              </a:pPr>
              <a:r>
                <a:rPr lang="zh-CN" altLang="en-US" sz="1600" b="0" i="0" kern="0" dirty="0" smtClean="0">
                  <a:solidFill>
                    <a:srgbClr val="FFFFFF"/>
                  </a:solidFill>
                  <a:latin typeface="Arial"/>
                  <a:ea typeface="黑体" pitchFamily="2" charset="-122"/>
                  <a:cs typeface="+mn-cs"/>
                </a:rPr>
                <a:t>节省多达 </a:t>
              </a:r>
              <a:r>
                <a:rPr lang="en-US" altLang="zh-CN" sz="1600" b="0" i="0" kern="0" dirty="0" smtClean="0">
                  <a:solidFill>
                    <a:srgbClr val="FFFFFF"/>
                  </a:solidFill>
                  <a:latin typeface="Arial"/>
                  <a:ea typeface="黑体" pitchFamily="2" charset="-122"/>
                  <a:cs typeface="+mn-cs"/>
                </a:rPr>
                <a:t>45% </a:t>
              </a:r>
              <a:r>
                <a:rPr lang="zh-CN" altLang="en-US" sz="1600" b="0" i="0" kern="0" dirty="0" smtClean="0">
                  <a:solidFill>
                    <a:srgbClr val="FFFFFF"/>
                  </a:solidFill>
                  <a:latin typeface="Arial"/>
                  <a:ea typeface="黑体" pitchFamily="2" charset="-122"/>
                  <a:cs typeface="+mn-cs"/>
                </a:rPr>
                <a:t>的接入层资本支出；</a:t>
              </a:r>
              <a:r>
                <a:rPr lang="en-US" altLang="zh-CN" sz="1600" b="0" i="0" kern="0" dirty="0" smtClean="0">
                  <a:solidFill>
                    <a:srgbClr val="FFFFFF"/>
                  </a:solidFill>
                  <a:latin typeface="Arial"/>
                  <a:ea typeface="黑体" pitchFamily="2" charset="-122"/>
                  <a:cs typeface="+mn-cs"/>
                </a:rPr>
                <a:t/>
              </a:r>
              <a:br>
                <a:rPr lang="en-US" altLang="zh-CN" sz="1600" b="0" i="0" kern="0" dirty="0" smtClean="0">
                  <a:solidFill>
                    <a:srgbClr val="FFFFFF"/>
                  </a:solidFill>
                  <a:latin typeface="Arial"/>
                  <a:ea typeface="黑体" pitchFamily="2" charset="-122"/>
                  <a:cs typeface="+mn-cs"/>
                </a:rPr>
              </a:br>
              <a:r>
                <a:rPr lang="en-US" altLang="zh-CN" sz="1600" b="0" i="0" kern="0" dirty="0" smtClean="0">
                  <a:solidFill>
                    <a:srgbClr val="FFFFFF"/>
                  </a:solidFill>
                  <a:latin typeface="Arial"/>
                  <a:ea typeface="黑体" pitchFamily="2" charset="-122"/>
                  <a:cs typeface="+mn-cs"/>
                </a:rPr>
                <a:t>492% </a:t>
              </a:r>
              <a:r>
                <a:rPr lang="zh-CN" altLang="en-US" sz="1600" b="0" i="0" kern="0" dirty="0" smtClean="0">
                  <a:solidFill>
                    <a:srgbClr val="FFFFFF"/>
                  </a:solidFill>
                  <a:latin typeface="Arial"/>
                  <a:ea typeface="黑体" pitchFamily="2" charset="-122"/>
                  <a:cs typeface="+mn-cs"/>
                </a:rPr>
                <a:t>投资收益率</a:t>
              </a:r>
              <a:endParaRPr lang="zh-CN" altLang="en-US" sz="1600" kern="0" dirty="0" smtClean="0">
                <a:solidFill>
                  <a:schemeClr val="bg1"/>
                </a:solidFill>
                <a:ea typeface="黑体" pitchFamily="2" charset="-122"/>
              </a:endParaRPr>
            </a:p>
          </p:txBody>
        </p:sp>
      </p:grpSp>
      <p:grpSp>
        <p:nvGrpSpPr>
          <p:cNvPr id="14" name="Group 39"/>
          <p:cNvGrpSpPr>
            <a:grpSpLocks/>
          </p:cNvGrpSpPr>
          <p:nvPr/>
        </p:nvGrpSpPr>
        <p:grpSpPr bwMode="auto">
          <a:xfrm>
            <a:off x="3646483" y="3521596"/>
            <a:ext cx="4954604" cy="639763"/>
            <a:chOff x="3096" y="2582"/>
            <a:chExt cx="2237" cy="403"/>
          </a:xfrm>
        </p:grpSpPr>
        <p:sp>
          <p:nvSpPr>
            <p:cNvPr id="150" name="Rectangle 40"/>
            <p:cNvSpPr>
              <a:spLocks noChangeArrowheads="1"/>
            </p:cNvSpPr>
            <p:nvPr/>
          </p:nvSpPr>
          <p:spPr bwMode="auto">
            <a:xfrm>
              <a:off x="3096" y="2582"/>
              <a:ext cx="2237" cy="403"/>
            </a:xfrm>
            <a:prstGeom prst="rect">
              <a:avLst/>
            </a:prstGeom>
            <a:gradFill flip="none" rotWithShape="1">
              <a:gsLst>
                <a:gs pos="15000">
                  <a:schemeClr val="tx2"/>
                </a:gs>
                <a:gs pos="85000">
                  <a:schemeClr val="tx2"/>
                </a:gs>
                <a:gs pos="0">
                  <a:srgbClr val="ABDFF0">
                    <a:lumMod val="25000"/>
                    <a:alpha val="0"/>
                  </a:srgbClr>
                </a:gs>
                <a:gs pos="100000">
                  <a:schemeClr val="bg1">
                    <a:alpha val="0"/>
                  </a:schemeClr>
                </a:gs>
              </a:gsLst>
              <a:lin ang="0" scaled="0"/>
              <a:tileRect/>
            </a:gradFill>
            <a:ln w="25400" cap="flat" cmpd="sng" algn="ctr">
              <a:noFill/>
              <a:prstDash val="solid"/>
            </a:ln>
            <a:effectLst>
              <a:outerShdw blurRad="63500" sx="102000" sy="102000" algn="ctr" rotWithShape="0">
                <a:prstClr val="black">
                  <a:alpha val="40000"/>
                </a:prstClr>
              </a:outerShdw>
            </a:effectLst>
          </p:spPr>
          <p:txBody>
            <a:bodyPr rtlCol="0" anchor="ctr"/>
            <a:lstStyle/>
            <a:p>
              <a:pPr algn="ctr">
                <a:spcBef>
                  <a:spcPts val="600"/>
                </a:spcBef>
              </a:pPr>
              <a:endParaRPr lang="zh-CN" altLang="en-US" sz="1600">
                <a:solidFill>
                  <a:schemeClr val="bg1"/>
                </a:solidFill>
                <a:ea typeface="黑体" pitchFamily="2" charset="-122"/>
              </a:endParaRPr>
            </a:p>
          </p:txBody>
        </p:sp>
        <p:sp>
          <p:nvSpPr>
            <p:cNvPr id="151" name="Text Box 41"/>
            <p:cNvSpPr txBox="1">
              <a:spLocks noChangeArrowheads="1"/>
            </p:cNvSpPr>
            <p:nvPr/>
          </p:nvSpPr>
          <p:spPr bwMode="auto">
            <a:xfrm>
              <a:off x="3251" y="2683"/>
              <a:ext cx="1939" cy="206"/>
            </a:xfrm>
            <a:prstGeom prst="rect">
              <a:avLst/>
            </a:prstGeom>
            <a:noFill/>
            <a:ln w="9525">
              <a:noFill/>
              <a:miter lim="800000"/>
              <a:headEnd/>
              <a:tailEnd/>
            </a:ln>
          </p:spPr>
          <p:txBody>
            <a:bodyPr wrap="square">
              <a:spAutoFit/>
            </a:bodyPr>
            <a:lstStyle/>
            <a:p>
              <a:pPr algn="ctr" defTabSz="914400">
                <a:lnSpc>
                  <a:spcPct val="95000"/>
                </a:lnSpc>
                <a:spcBef>
                  <a:spcPct val="50000"/>
                </a:spcBef>
                <a:buNone/>
              </a:pPr>
              <a:r>
                <a:rPr lang="zh-CN" altLang="en-US" sz="1600" b="0" i="0" kern="0" dirty="0" smtClean="0">
                  <a:solidFill>
                    <a:srgbClr val="FFFFFF"/>
                  </a:solidFill>
                  <a:latin typeface="Arial"/>
                  <a:ea typeface="黑体" pitchFamily="2" charset="-122"/>
                  <a:cs typeface="+mn-cs"/>
                </a:rPr>
                <a:t>对 </a:t>
              </a:r>
              <a:r>
                <a:rPr lang="en-US" altLang="zh-CN" sz="1600" b="0" i="0" kern="0" dirty="0" smtClean="0">
                  <a:solidFill>
                    <a:srgbClr val="FFFFFF"/>
                  </a:solidFill>
                  <a:latin typeface="Arial"/>
                  <a:ea typeface="黑体" pitchFamily="2" charset="-122"/>
                  <a:cs typeface="+mn-cs"/>
                </a:rPr>
                <a:t>LAN/SAN </a:t>
              </a:r>
              <a:r>
                <a:rPr lang="zh-CN" altLang="en-US" sz="1600" b="0" i="0" kern="0" dirty="0" smtClean="0">
                  <a:solidFill>
                    <a:srgbClr val="FFFFFF"/>
                  </a:solidFill>
                  <a:latin typeface="Arial"/>
                  <a:ea typeface="黑体" pitchFamily="2" charset="-122"/>
                  <a:cs typeface="+mn-cs"/>
                </a:rPr>
                <a:t>可采用单点管理；自动化</a:t>
              </a:r>
              <a:endParaRPr lang="zh-CN" altLang="en-US" sz="1600" b="0" i="0" kern="0" dirty="0">
                <a:solidFill>
                  <a:srgbClr val="FFFFFF"/>
                </a:solidFill>
                <a:latin typeface="Arial"/>
                <a:ea typeface="黑体" pitchFamily="2" charset="-122"/>
                <a:cs typeface="+mn-cs"/>
              </a:endParaRPr>
            </a:p>
          </p:txBody>
        </p:sp>
      </p:grpSp>
      <p:grpSp>
        <p:nvGrpSpPr>
          <p:cNvPr id="15" name="Group 43"/>
          <p:cNvGrpSpPr>
            <a:grpSpLocks/>
          </p:cNvGrpSpPr>
          <p:nvPr/>
        </p:nvGrpSpPr>
        <p:grpSpPr bwMode="auto">
          <a:xfrm>
            <a:off x="3646483" y="4216955"/>
            <a:ext cx="4954604" cy="639763"/>
            <a:chOff x="3096" y="3131"/>
            <a:chExt cx="2237" cy="403"/>
          </a:xfrm>
        </p:grpSpPr>
        <p:sp>
          <p:nvSpPr>
            <p:cNvPr id="154" name="Rectangle 44"/>
            <p:cNvSpPr>
              <a:spLocks noChangeArrowheads="1"/>
            </p:cNvSpPr>
            <p:nvPr/>
          </p:nvSpPr>
          <p:spPr bwMode="auto">
            <a:xfrm>
              <a:off x="3096" y="3131"/>
              <a:ext cx="2237" cy="403"/>
            </a:xfrm>
            <a:prstGeom prst="rect">
              <a:avLst/>
            </a:prstGeom>
            <a:gradFill flip="none" rotWithShape="1">
              <a:gsLst>
                <a:gs pos="15000">
                  <a:schemeClr val="tx2"/>
                </a:gs>
                <a:gs pos="85000">
                  <a:schemeClr val="tx2"/>
                </a:gs>
                <a:gs pos="0">
                  <a:srgbClr val="ABDFF0">
                    <a:lumMod val="25000"/>
                    <a:alpha val="0"/>
                  </a:srgbClr>
                </a:gs>
                <a:gs pos="100000">
                  <a:schemeClr val="bg1">
                    <a:alpha val="0"/>
                  </a:schemeClr>
                </a:gs>
              </a:gsLst>
              <a:lin ang="0" scaled="0"/>
              <a:tileRect/>
            </a:gradFill>
            <a:ln w="25400" cap="flat" cmpd="sng" algn="ctr">
              <a:noFill/>
              <a:prstDash val="solid"/>
            </a:ln>
            <a:effectLst>
              <a:outerShdw blurRad="63500" sx="102000" sy="102000" algn="ctr" rotWithShape="0">
                <a:prstClr val="black">
                  <a:alpha val="40000"/>
                </a:prstClr>
              </a:outerShdw>
            </a:effectLst>
          </p:spPr>
          <p:txBody>
            <a:bodyPr rtlCol="0" anchor="ctr"/>
            <a:lstStyle/>
            <a:p>
              <a:pPr algn="ctr">
                <a:spcBef>
                  <a:spcPts val="600"/>
                </a:spcBef>
              </a:pPr>
              <a:endParaRPr lang="zh-CN" altLang="en-US" sz="1600">
                <a:solidFill>
                  <a:schemeClr val="bg1"/>
                </a:solidFill>
                <a:ea typeface="黑体" pitchFamily="2" charset="-122"/>
              </a:endParaRPr>
            </a:p>
          </p:txBody>
        </p:sp>
        <p:sp>
          <p:nvSpPr>
            <p:cNvPr id="155" name="Text Box 45"/>
            <p:cNvSpPr txBox="1">
              <a:spLocks noChangeArrowheads="1"/>
            </p:cNvSpPr>
            <p:nvPr/>
          </p:nvSpPr>
          <p:spPr bwMode="auto">
            <a:xfrm>
              <a:off x="3269" y="3225"/>
              <a:ext cx="1891" cy="206"/>
            </a:xfrm>
            <a:prstGeom prst="rect">
              <a:avLst/>
            </a:prstGeom>
            <a:noFill/>
            <a:ln w="9525">
              <a:noFill/>
              <a:miter lim="800000"/>
              <a:headEnd/>
              <a:tailEnd/>
            </a:ln>
          </p:spPr>
          <p:txBody>
            <a:bodyPr wrap="square">
              <a:spAutoFit/>
            </a:bodyPr>
            <a:lstStyle/>
            <a:p>
              <a:pPr algn="ctr" defTabSz="914400">
                <a:lnSpc>
                  <a:spcPct val="95000"/>
                </a:lnSpc>
                <a:spcBef>
                  <a:spcPct val="50000"/>
                </a:spcBef>
                <a:buNone/>
              </a:pPr>
              <a:r>
                <a:rPr lang="zh-CN" altLang="en-US" sz="1600" b="0" i="0" kern="0" dirty="0" smtClean="0">
                  <a:solidFill>
                    <a:srgbClr val="FFFFFF"/>
                  </a:solidFill>
                  <a:latin typeface="Arial"/>
                  <a:ea typeface="黑体" pitchFamily="2" charset="-122"/>
                  <a:cs typeface="+mn-cs"/>
                </a:rPr>
                <a:t>革新 </a:t>
              </a:r>
              <a:r>
                <a:rPr lang="en-US" altLang="zh-CN" sz="1600" b="0" i="0" kern="0" dirty="0" smtClean="0">
                  <a:solidFill>
                    <a:srgbClr val="FFFFFF"/>
                  </a:solidFill>
                  <a:latin typeface="Arial"/>
                  <a:ea typeface="黑体" pitchFamily="2" charset="-122"/>
                  <a:cs typeface="+mn-cs"/>
                </a:rPr>
                <a:t>— </a:t>
              </a:r>
              <a:r>
                <a:rPr lang="zh-CN" altLang="en-US" sz="1600" b="0" i="0" kern="0" dirty="0" smtClean="0">
                  <a:solidFill>
                    <a:srgbClr val="FFFFFF"/>
                  </a:solidFill>
                  <a:latin typeface="Arial"/>
                  <a:ea typeface="黑体" pitchFamily="2" charset="-122"/>
                  <a:cs typeface="+mn-cs"/>
                </a:rPr>
                <a:t>保留现有存储投资</a:t>
              </a:r>
              <a:endParaRPr lang="zh-CN" altLang="en-US" sz="1600" b="0" i="0" kern="0" dirty="0">
                <a:solidFill>
                  <a:srgbClr val="FFFFFF"/>
                </a:solidFill>
                <a:latin typeface="Arial"/>
                <a:ea typeface="黑体" pitchFamily="2" charset="-122"/>
                <a:cs typeface="+mn-cs"/>
              </a:endParaRPr>
            </a:p>
          </p:txBody>
        </p:sp>
      </p:grpSp>
      <p:grpSp>
        <p:nvGrpSpPr>
          <p:cNvPr id="17" name="Group 43"/>
          <p:cNvGrpSpPr>
            <a:grpSpLocks/>
          </p:cNvGrpSpPr>
          <p:nvPr/>
        </p:nvGrpSpPr>
        <p:grpSpPr bwMode="auto">
          <a:xfrm>
            <a:off x="3646483" y="4912315"/>
            <a:ext cx="4954604" cy="639763"/>
            <a:chOff x="3096" y="3131"/>
            <a:chExt cx="2237" cy="403"/>
          </a:xfrm>
        </p:grpSpPr>
        <p:sp>
          <p:nvSpPr>
            <p:cNvPr id="48" name="Rectangle 44"/>
            <p:cNvSpPr>
              <a:spLocks noChangeArrowheads="1"/>
            </p:cNvSpPr>
            <p:nvPr/>
          </p:nvSpPr>
          <p:spPr bwMode="auto">
            <a:xfrm>
              <a:off x="3096" y="3131"/>
              <a:ext cx="2237" cy="403"/>
            </a:xfrm>
            <a:prstGeom prst="rect">
              <a:avLst/>
            </a:prstGeom>
            <a:gradFill flip="none" rotWithShape="1">
              <a:gsLst>
                <a:gs pos="15000">
                  <a:schemeClr val="tx2"/>
                </a:gs>
                <a:gs pos="85000">
                  <a:schemeClr val="tx2"/>
                </a:gs>
                <a:gs pos="0">
                  <a:srgbClr val="ABDFF0">
                    <a:lumMod val="25000"/>
                    <a:alpha val="0"/>
                  </a:srgbClr>
                </a:gs>
                <a:gs pos="100000">
                  <a:schemeClr val="bg1">
                    <a:alpha val="0"/>
                  </a:schemeClr>
                </a:gs>
              </a:gsLst>
              <a:lin ang="0" scaled="0"/>
              <a:tileRect/>
            </a:gradFill>
            <a:ln w="25400" cap="flat" cmpd="sng" algn="ctr">
              <a:noFill/>
              <a:prstDash val="solid"/>
            </a:ln>
            <a:effectLst>
              <a:outerShdw blurRad="63500" sx="102000" sy="102000" algn="ctr" rotWithShape="0">
                <a:prstClr val="black">
                  <a:alpha val="40000"/>
                </a:prstClr>
              </a:outerShdw>
            </a:effectLst>
          </p:spPr>
          <p:txBody>
            <a:bodyPr rtlCol="0" anchor="ctr"/>
            <a:lstStyle/>
            <a:p>
              <a:pPr algn="ctr">
                <a:spcBef>
                  <a:spcPts val="600"/>
                </a:spcBef>
              </a:pPr>
              <a:endParaRPr lang="zh-CN" altLang="en-US" sz="1600">
                <a:solidFill>
                  <a:schemeClr val="bg1"/>
                </a:solidFill>
                <a:ea typeface="黑体" pitchFamily="2" charset="-122"/>
              </a:endParaRPr>
            </a:p>
          </p:txBody>
        </p:sp>
        <p:sp>
          <p:nvSpPr>
            <p:cNvPr id="49" name="Text Box 45"/>
            <p:cNvSpPr txBox="1">
              <a:spLocks noChangeArrowheads="1"/>
            </p:cNvSpPr>
            <p:nvPr/>
          </p:nvSpPr>
          <p:spPr bwMode="auto">
            <a:xfrm>
              <a:off x="3428" y="3156"/>
              <a:ext cx="1732" cy="353"/>
            </a:xfrm>
            <a:prstGeom prst="rect">
              <a:avLst/>
            </a:prstGeom>
            <a:noFill/>
            <a:ln w="25400" cap="flat" cmpd="sng" algn="ctr">
              <a:noFill/>
              <a:prstDash val="solid"/>
            </a:ln>
            <a:effectLst/>
          </p:spPr>
          <p:txBody>
            <a:bodyPr rtlCol="0" anchor="ctr"/>
            <a:lstStyle>
              <a:defPPr>
                <a:defRPr lang="en-US"/>
              </a:defPPr>
              <a:lvl1pPr algn="ctr">
                <a:spcBef>
                  <a:spcPts val="600"/>
                </a:spcBef>
                <a:defRPr sz="1600">
                  <a:solidFill>
                    <a:schemeClr val="bg1"/>
                  </a:solidFill>
                </a:defRPr>
              </a:lvl1pPr>
            </a:lstStyle>
            <a:p>
              <a:pPr defTabSz="914400">
                <a:buNone/>
              </a:pPr>
              <a:r>
                <a:rPr lang="zh-CN" altLang="en-US" kern="0" dirty="0" smtClean="0">
                  <a:solidFill>
                    <a:srgbClr val="FFFFFF"/>
                  </a:solidFill>
                  <a:latin typeface="Arial"/>
                  <a:ea typeface="黑体" pitchFamily="2" charset="-122"/>
                </a:rPr>
                <a:t>保留员工专业知识和结构</a:t>
              </a:r>
              <a:endParaRPr lang="zh-CN" altLang="en-US" kern="0" dirty="0">
                <a:solidFill>
                  <a:srgbClr val="FFFFFF"/>
                </a:solidFill>
                <a:latin typeface="Arial"/>
                <a:ea typeface="黑体" pitchFamily="2" charset="-122"/>
              </a:endParaRPr>
            </a:p>
          </p:txBody>
        </p:sp>
      </p:grpSp>
      <p:sp>
        <p:nvSpPr>
          <p:cNvPr id="78" name="Action Button: Back or Previous 77">
            <a:hlinkClick r:id="rId3" action="ppaction://hlinksldjump"/>
          </p:cNvPr>
          <p:cNvSpPr/>
          <p:nvPr/>
        </p:nvSpPr>
        <p:spPr>
          <a:xfrm>
            <a:off x="8202168" y="6029325"/>
            <a:ext cx="318654" cy="277092"/>
          </a:xfrm>
          <a:prstGeom prst="actionButtonBackPrevious">
            <a:avLst/>
          </a:prstGeom>
          <a:solidFill>
            <a:schemeClr val="accent3">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grpSp>
        <p:nvGrpSpPr>
          <p:cNvPr id="105" name="Group 104"/>
          <p:cNvGrpSpPr/>
          <p:nvPr/>
        </p:nvGrpSpPr>
        <p:grpSpPr>
          <a:xfrm>
            <a:off x="-101598" y="1872344"/>
            <a:ext cx="3556589" cy="3410855"/>
            <a:chOff x="1766027" y="908903"/>
            <a:chExt cx="5389181" cy="5168354"/>
          </a:xfrm>
        </p:grpSpPr>
        <p:grpSp>
          <p:nvGrpSpPr>
            <p:cNvPr id="106" name="Group 82" descr="Down:  Group 11"/>
            <p:cNvGrpSpPr/>
            <p:nvPr/>
          </p:nvGrpSpPr>
          <p:grpSpPr>
            <a:xfrm>
              <a:off x="1766027" y="908903"/>
              <a:ext cx="5389181" cy="5168354"/>
              <a:chOff x="1766030" y="-491295"/>
              <a:chExt cx="5389181" cy="5168354"/>
            </a:xfrm>
          </p:grpSpPr>
          <p:sp>
            <p:nvSpPr>
              <p:cNvPr id="123" name="Oval 122"/>
              <p:cNvSpPr/>
              <p:nvPr/>
            </p:nvSpPr>
            <p:spPr>
              <a:xfrm>
                <a:off x="1766030" y="-491295"/>
                <a:ext cx="5389181" cy="5168354"/>
              </a:xfrm>
              <a:prstGeom prst="ellipse">
                <a:avLst/>
              </a:prstGeom>
              <a:gradFill flip="none" rotWithShape="1">
                <a:gsLst>
                  <a:gs pos="0">
                    <a:schemeClr val="accent5">
                      <a:lumMod val="0"/>
                      <a:lumOff val="100000"/>
                    </a:schemeClr>
                  </a:gs>
                  <a:gs pos="100000">
                    <a:srgbClr val="000000">
                      <a:alpha val="0"/>
                    </a:srgbClr>
                  </a:gs>
                </a:gsLst>
                <a:path path="shape">
                  <a:fillToRect l="50000" t="50000" r="50000" b="50000"/>
                </a:path>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FFFF"/>
                  </a:solidFill>
                  <a:ea typeface="黑体" pitchFamily="2" charset="-122"/>
                </a:endParaRPr>
              </a:p>
            </p:txBody>
          </p:sp>
          <p:grpSp>
            <p:nvGrpSpPr>
              <p:cNvPr id="124" name="Group 84"/>
              <p:cNvGrpSpPr/>
              <p:nvPr/>
            </p:nvGrpSpPr>
            <p:grpSpPr>
              <a:xfrm>
                <a:off x="2711268" y="387061"/>
                <a:ext cx="3578794" cy="3580900"/>
                <a:chOff x="3657126" y="1620086"/>
                <a:chExt cx="1371782" cy="1372589"/>
              </a:xfrm>
            </p:grpSpPr>
            <p:grpSp>
              <p:nvGrpSpPr>
                <p:cNvPr id="125" name="Group 23"/>
                <p:cNvGrpSpPr/>
                <p:nvPr/>
              </p:nvGrpSpPr>
              <p:grpSpPr>
                <a:xfrm>
                  <a:off x="3657126" y="1620086"/>
                  <a:ext cx="1371782" cy="1371782"/>
                  <a:chOff x="951233" y="2055550"/>
                  <a:chExt cx="1563950" cy="1563950"/>
                </a:xfrm>
              </p:grpSpPr>
              <p:sp>
                <p:nvSpPr>
                  <p:cNvPr id="127" name="Oval 126"/>
                  <p:cNvSpPr/>
                  <p:nvPr/>
                </p:nvSpPr>
                <p:spPr>
                  <a:xfrm>
                    <a:off x="951233" y="2055550"/>
                    <a:ext cx="1563950" cy="1563950"/>
                  </a:xfrm>
                  <a:prstGeom prst="ellipse">
                    <a:avLst/>
                  </a:prstGeom>
                  <a:solidFill>
                    <a:schemeClr val="tx2"/>
                  </a:soli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128" name="Freeform 11"/>
                  <p:cNvSpPr>
                    <a:spLocks noEditPoints="1"/>
                  </p:cNvSpPr>
                  <p:nvPr/>
                </p:nvSpPr>
                <p:spPr bwMode="auto">
                  <a:xfrm>
                    <a:off x="1117586" y="2215795"/>
                    <a:ext cx="1244670" cy="1243466"/>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bg1"/>
                  </a:solidFill>
                  <a:ln w="3175" cap="flat" cmpd="sng" algn="ctr">
                    <a:noFill/>
                    <a:prstDash val="solid"/>
                  </a:ln>
                  <a:effectLst>
                    <a:outerShdw blurRad="63500" sx="102000" sy="102000" algn="ctr" rotWithShape="0">
                      <a:prstClr val="black">
                        <a:alpha val="40000"/>
                      </a:prstClr>
                    </a:outerShdw>
                  </a:effectLst>
                </p:spPr>
                <p:txBody>
                  <a:bodyPr anchor="ctr"/>
                  <a:lstStyle/>
                  <a:p>
                    <a:pPr algn="ctr" fontAlgn="auto">
                      <a:spcBef>
                        <a:spcPts val="0"/>
                      </a:spcBef>
                      <a:spcAft>
                        <a:spcPts val="0"/>
                      </a:spcAft>
                      <a:defRPr/>
                    </a:pPr>
                    <a:endParaRPr lang="zh-CN" altLang="en-US" sz="1200">
                      <a:ea typeface="黑体" pitchFamily="2" charset="-122"/>
                    </a:endParaRPr>
                  </a:p>
                </p:txBody>
              </p:sp>
            </p:grpSp>
            <p:sp>
              <p:nvSpPr>
                <p:cNvPr id="126" name="Oval 8"/>
                <p:cNvSpPr>
                  <a:spLocks noChangeArrowheads="1"/>
                </p:cNvSpPr>
                <p:nvPr/>
              </p:nvSpPr>
              <p:spPr bwMode="auto">
                <a:xfrm>
                  <a:off x="3657217" y="1621075"/>
                  <a:ext cx="1371600" cy="1371600"/>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endParaRPr lang="zh-CN" altLang="en-US" sz="1200" kern="0">
                    <a:solidFill>
                      <a:srgbClr val="FFFFFF"/>
                    </a:solidFill>
                    <a:ea typeface="黑体" pitchFamily="2" charset="-122"/>
                  </a:endParaRPr>
                </a:p>
              </p:txBody>
            </p:sp>
          </p:grpSp>
        </p:grpSp>
        <p:grpSp>
          <p:nvGrpSpPr>
            <p:cNvPr id="107" name="Group 9"/>
            <p:cNvGrpSpPr/>
            <p:nvPr/>
          </p:nvGrpSpPr>
          <p:grpSpPr>
            <a:xfrm>
              <a:off x="2452480" y="1551894"/>
              <a:ext cx="3998386" cy="4035035"/>
              <a:chOff x="2452480" y="1731940"/>
              <a:chExt cx="3998386" cy="4035035"/>
            </a:xfrm>
          </p:grpSpPr>
          <p:grpSp>
            <p:nvGrpSpPr>
              <p:cNvPr id="108" name="Group 44"/>
              <p:cNvGrpSpPr/>
              <p:nvPr/>
            </p:nvGrpSpPr>
            <p:grpSpPr>
              <a:xfrm>
                <a:off x="3263909" y="3125694"/>
                <a:ext cx="2441765" cy="1393561"/>
                <a:chOff x="3407496" y="2853282"/>
                <a:chExt cx="2441765" cy="1393561"/>
              </a:xfrm>
            </p:grpSpPr>
            <p:sp>
              <p:nvSpPr>
                <p:cNvPr id="113" name="Freeform 15"/>
                <p:cNvSpPr>
                  <a:spLocks/>
                </p:cNvSpPr>
                <p:nvPr/>
              </p:nvSpPr>
              <p:spPr bwMode="auto">
                <a:xfrm>
                  <a:off x="4468511" y="2863605"/>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adFill>
                  <a:gsLst>
                    <a:gs pos="100000">
                      <a:schemeClr val="accent1">
                        <a:alpha val="54000"/>
                      </a:schemeClr>
                    </a:gs>
                    <a:gs pos="0">
                      <a:srgbClr val="000000">
                        <a:alpha val="59000"/>
                      </a:srgbClr>
                    </a:gs>
                  </a:gsLst>
                  <a:lin ang="5400000" scaled="0"/>
                </a:gradFill>
                <a:ln w="25400" cap="flat">
                  <a:gradFill>
                    <a:gsLst>
                      <a:gs pos="5400">
                        <a:schemeClr val="bg2">
                          <a:lumMod val="50000"/>
                        </a:schemeClr>
                      </a:gs>
                      <a:gs pos="100000">
                        <a:srgbClr val="15BEC2">
                          <a:alpha val="0"/>
                        </a:srgbClr>
                      </a:gs>
                      <a:gs pos="95000">
                        <a:schemeClr val="bg1">
                          <a:lumMod val="50000"/>
                        </a:schemeClr>
                      </a:gs>
                      <a:gs pos="0">
                        <a:srgbClr val="01BBBB">
                          <a:alpha val="0"/>
                        </a:srgbClr>
                      </a:gs>
                    </a:gsLst>
                    <a:lin ang="0" scaled="0"/>
                  </a:grad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defTabSz="914400">
                    <a:spcBef>
                      <a:spcPct val="50000"/>
                    </a:spcBef>
                    <a:spcAft>
                      <a:spcPts val="1800"/>
                    </a:spcAft>
                    <a:buClr>
                      <a:srgbClr val="FFFFFF"/>
                    </a:buClr>
                    <a:buSzPct val="100000"/>
                  </a:pPr>
                  <a:endParaRPr lang="zh-CN" altLang="en-US" sz="1200" kern="0">
                    <a:solidFill>
                      <a:srgbClr val="FFFFFF"/>
                    </a:solidFill>
                    <a:effectLst>
                      <a:outerShdw blurRad="63500" sx="102000" sy="102000" algn="ctr" rotWithShape="0">
                        <a:prstClr val="black">
                          <a:alpha val="40000"/>
                        </a:prstClr>
                      </a:outerShdw>
                    </a:effectLst>
                    <a:ea typeface="黑体" pitchFamily="2" charset="-122"/>
                  </a:endParaRPr>
                </a:p>
              </p:txBody>
            </p:sp>
            <p:grpSp>
              <p:nvGrpSpPr>
                <p:cNvPr id="114" name="Group 46"/>
                <p:cNvGrpSpPr/>
                <p:nvPr/>
              </p:nvGrpSpPr>
              <p:grpSpPr>
                <a:xfrm>
                  <a:off x="3407496" y="2854810"/>
                  <a:ext cx="1392033" cy="1392033"/>
                  <a:chOff x="2084368" y="2652777"/>
                  <a:chExt cx="1392033" cy="1392033"/>
                </a:xfrm>
              </p:grpSpPr>
              <p:sp>
                <p:nvSpPr>
                  <p:cNvPr id="121" name="Freeform 14"/>
                  <p:cNvSpPr>
                    <a:spLocks/>
                  </p:cNvSpPr>
                  <p:nvPr/>
                </p:nvSpPr>
                <p:spPr bwMode="auto">
                  <a:xfrm>
                    <a:off x="2095657" y="2662806"/>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2"/>
                        </a:lnTo>
                        <a:lnTo>
                          <a:pt x="3078" y="1700"/>
                        </a:lnTo>
                        <a:lnTo>
                          <a:pt x="3068" y="1778"/>
                        </a:lnTo>
                        <a:lnTo>
                          <a:pt x="3054" y="1854"/>
                        </a:lnTo>
                        <a:lnTo>
                          <a:pt x="3036" y="1928"/>
                        </a:lnTo>
                        <a:lnTo>
                          <a:pt x="3016" y="2002"/>
                        </a:lnTo>
                        <a:lnTo>
                          <a:pt x="2992" y="2074"/>
                        </a:lnTo>
                        <a:lnTo>
                          <a:pt x="2964" y="2144"/>
                        </a:lnTo>
                        <a:lnTo>
                          <a:pt x="2932" y="2212"/>
                        </a:lnTo>
                        <a:lnTo>
                          <a:pt x="2898" y="2278"/>
                        </a:lnTo>
                        <a:lnTo>
                          <a:pt x="2862" y="2344"/>
                        </a:lnTo>
                        <a:lnTo>
                          <a:pt x="2822" y="2406"/>
                        </a:lnTo>
                        <a:lnTo>
                          <a:pt x="2778" y="2466"/>
                        </a:lnTo>
                        <a:lnTo>
                          <a:pt x="2732" y="2524"/>
                        </a:lnTo>
                        <a:lnTo>
                          <a:pt x="2684" y="2580"/>
                        </a:lnTo>
                        <a:lnTo>
                          <a:pt x="2634" y="2634"/>
                        </a:lnTo>
                        <a:lnTo>
                          <a:pt x="2580" y="2686"/>
                        </a:lnTo>
                        <a:lnTo>
                          <a:pt x="2524" y="2734"/>
                        </a:lnTo>
                        <a:lnTo>
                          <a:pt x="2466" y="2780"/>
                        </a:lnTo>
                        <a:lnTo>
                          <a:pt x="2404" y="2822"/>
                        </a:lnTo>
                        <a:lnTo>
                          <a:pt x="2342" y="2862"/>
                        </a:lnTo>
                        <a:lnTo>
                          <a:pt x="2278" y="2900"/>
                        </a:lnTo>
                        <a:lnTo>
                          <a:pt x="2212" y="2934"/>
                        </a:lnTo>
                        <a:lnTo>
                          <a:pt x="2142" y="2964"/>
                        </a:lnTo>
                        <a:lnTo>
                          <a:pt x="2072" y="2992"/>
                        </a:lnTo>
                        <a:lnTo>
                          <a:pt x="2000" y="3016"/>
                        </a:lnTo>
                        <a:lnTo>
                          <a:pt x="1928" y="3038"/>
                        </a:lnTo>
                        <a:lnTo>
                          <a:pt x="1854" y="3054"/>
                        </a:lnTo>
                        <a:lnTo>
                          <a:pt x="1778" y="3068"/>
                        </a:lnTo>
                        <a:lnTo>
                          <a:pt x="1700" y="3078"/>
                        </a:lnTo>
                        <a:lnTo>
                          <a:pt x="1622" y="3084"/>
                        </a:lnTo>
                        <a:lnTo>
                          <a:pt x="1542" y="3086"/>
                        </a:lnTo>
                        <a:lnTo>
                          <a:pt x="1462" y="3084"/>
                        </a:lnTo>
                        <a:lnTo>
                          <a:pt x="1384" y="3078"/>
                        </a:lnTo>
                        <a:lnTo>
                          <a:pt x="1308" y="3068"/>
                        </a:lnTo>
                        <a:lnTo>
                          <a:pt x="1232" y="3054"/>
                        </a:lnTo>
                        <a:lnTo>
                          <a:pt x="1156" y="3038"/>
                        </a:lnTo>
                        <a:lnTo>
                          <a:pt x="1084" y="3016"/>
                        </a:lnTo>
                        <a:lnTo>
                          <a:pt x="1012" y="2992"/>
                        </a:lnTo>
                        <a:lnTo>
                          <a:pt x="942" y="2964"/>
                        </a:lnTo>
                        <a:lnTo>
                          <a:pt x="874" y="2934"/>
                        </a:lnTo>
                        <a:lnTo>
                          <a:pt x="806" y="2900"/>
                        </a:lnTo>
                        <a:lnTo>
                          <a:pt x="742" y="2862"/>
                        </a:lnTo>
                        <a:lnTo>
                          <a:pt x="680" y="2822"/>
                        </a:lnTo>
                        <a:lnTo>
                          <a:pt x="620" y="2780"/>
                        </a:lnTo>
                        <a:lnTo>
                          <a:pt x="560" y="2734"/>
                        </a:lnTo>
                        <a:lnTo>
                          <a:pt x="504" y="2686"/>
                        </a:lnTo>
                        <a:lnTo>
                          <a:pt x="452" y="2634"/>
                        </a:lnTo>
                        <a:lnTo>
                          <a:pt x="400" y="2580"/>
                        </a:lnTo>
                        <a:lnTo>
                          <a:pt x="352" y="2524"/>
                        </a:lnTo>
                        <a:lnTo>
                          <a:pt x="306" y="2466"/>
                        </a:lnTo>
                        <a:lnTo>
                          <a:pt x="262" y="2406"/>
                        </a:lnTo>
                        <a:lnTo>
                          <a:pt x="222" y="2344"/>
                        </a:lnTo>
                        <a:lnTo>
                          <a:pt x="186" y="2278"/>
                        </a:lnTo>
                        <a:lnTo>
                          <a:pt x="152" y="2212"/>
                        </a:lnTo>
                        <a:lnTo>
                          <a:pt x="120" y="2144"/>
                        </a:lnTo>
                        <a:lnTo>
                          <a:pt x="92" y="2074"/>
                        </a:lnTo>
                        <a:lnTo>
                          <a:pt x="68" y="2002"/>
                        </a:lnTo>
                        <a:lnTo>
                          <a:pt x="48" y="1928"/>
                        </a:lnTo>
                        <a:lnTo>
                          <a:pt x="30" y="1854"/>
                        </a:lnTo>
                        <a:lnTo>
                          <a:pt x="18" y="1778"/>
                        </a:lnTo>
                        <a:lnTo>
                          <a:pt x="8" y="1700"/>
                        </a:lnTo>
                        <a:lnTo>
                          <a:pt x="2" y="1622"/>
                        </a:lnTo>
                        <a:lnTo>
                          <a:pt x="0" y="1544"/>
                        </a:lnTo>
                        <a:lnTo>
                          <a:pt x="2" y="1464"/>
                        </a:lnTo>
                        <a:lnTo>
                          <a:pt x="8" y="1386"/>
                        </a:lnTo>
                        <a:lnTo>
                          <a:pt x="18" y="1308"/>
                        </a:lnTo>
                        <a:lnTo>
                          <a:pt x="30" y="1232"/>
                        </a:lnTo>
                        <a:lnTo>
                          <a:pt x="48" y="1158"/>
                        </a:lnTo>
                        <a:lnTo>
                          <a:pt x="68" y="1084"/>
                        </a:lnTo>
                        <a:lnTo>
                          <a:pt x="92" y="1012"/>
                        </a:lnTo>
                        <a:lnTo>
                          <a:pt x="120" y="942"/>
                        </a:lnTo>
                        <a:lnTo>
                          <a:pt x="152" y="874"/>
                        </a:lnTo>
                        <a:lnTo>
                          <a:pt x="186" y="808"/>
                        </a:lnTo>
                        <a:lnTo>
                          <a:pt x="222" y="744"/>
                        </a:lnTo>
                        <a:lnTo>
                          <a:pt x="262" y="680"/>
                        </a:lnTo>
                        <a:lnTo>
                          <a:pt x="306" y="620"/>
                        </a:lnTo>
                        <a:lnTo>
                          <a:pt x="352" y="562"/>
                        </a:lnTo>
                        <a:lnTo>
                          <a:pt x="400" y="506"/>
                        </a:lnTo>
                        <a:lnTo>
                          <a:pt x="452" y="452"/>
                        </a:lnTo>
                        <a:lnTo>
                          <a:pt x="504" y="402"/>
                        </a:lnTo>
                        <a:lnTo>
                          <a:pt x="560" y="352"/>
                        </a:lnTo>
                        <a:lnTo>
                          <a:pt x="620" y="306"/>
                        </a:lnTo>
                        <a:lnTo>
                          <a:pt x="680" y="264"/>
                        </a:lnTo>
                        <a:lnTo>
                          <a:pt x="742" y="224"/>
                        </a:lnTo>
                        <a:lnTo>
                          <a:pt x="806" y="186"/>
                        </a:lnTo>
                        <a:lnTo>
                          <a:pt x="874" y="152"/>
                        </a:lnTo>
                        <a:lnTo>
                          <a:pt x="942" y="122"/>
                        </a:lnTo>
                        <a:lnTo>
                          <a:pt x="1012" y="94"/>
                        </a:lnTo>
                        <a:lnTo>
                          <a:pt x="1084" y="70"/>
                        </a:lnTo>
                        <a:lnTo>
                          <a:pt x="1156" y="48"/>
                        </a:lnTo>
                        <a:lnTo>
                          <a:pt x="1232" y="32"/>
                        </a:lnTo>
                        <a:lnTo>
                          <a:pt x="1308" y="18"/>
                        </a:lnTo>
                        <a:lnTo>
                          <a:pt x="1384" y="8"/>
                        </a:lnTo>
                        <a:lnTo>
                          <a:pt x="1462" y="2"/>
                        </a:lnTo>
                        <a:lnTo>
                          <a:pt x="1542" y="0"/>
                        </a:lnTo>
                        <a:lnTo>
                          <a:pt x="1622" y="2"/>
                        </a:lnTo>
                        <a:lnTo>
                          <a:pt x="1700" y="8"/>
                        </a:lnTo>
                        <a:lnTo>
                          <a:pt x="1778" y="18"/>
                        </a:lnTo>
                        <a:lnTo>
                          <a:pt x="1854" y="32"/>
                        </a:lnTo>
                        <a:lnTo>
                          <a:pt x="1928" y="48"/>
                        </a:lnTo>
                        <a:lnTo>
                          <a:pt x="2000" y="70"/>
                        </a:lnTo>
                        <a:lnTo>
                          <a:pt x="2072" y="94"/>
                        </a:lnTo>
                        <a:lnTo>
                          <a:pt x="2142" y="122"/>
                        </a:lnTo>
                        <a:lnTo>
                          <a:pt x="2212" y="152"/>
                        </a:lnTo>
                        <a:lnTo>
                          <a:pt x="2278" y="186"/>
                        </a:lnTo>
                        <a:lnTo>
                          <a:pt x="2342" y="224"/>
                        </a:lnTo>
                        <a:lnTo>
                          <a:pt x="2404" y="264"/>
                        </a:lnTo>
                        <a:lnTo>
                          <a:pt x="2466" y="306"/>
                        </a:lnTo>
                        <a:lnTo>
                          <a:pt x="2524" y="352"/>
                        </a:lnTo>
                        <a:lnTo>
                          <a:pt x="2580" y="402"/>
                        </a:lnTo>
                        <a:lnTo>
                          <a:pt x="2634" y="452"/>
                        </a:lnTo>
                        <a:lnTo>
                          <a:pt x="2684" y="506"/>
                        </a:lnTo>
                        <a:lnTo>
                          <a:pt x="2732" y="562"/>
                        </a:lnTo>
                        <a:lnTo>
                          <a:pt x="2778" y="620"/>
                        </a:lnTo>
                        <a:lnTo>
                          <a:pt x="2822" y="680"/>
                        </a:lnTo>
                        <a:lnTo>
                          <a:pt x="2862" y="744"/>
                        </a:lnTo>
                        <a:lnTo>
                          <a:pt x="2898" y="808"/>
                        </a:lnTo>
                        <a:lnTo>
                          <a:pt x="2932" y="874"/>
                        </a:lnTo>
                        <a:lnTo>
                          <a:pt x="2964" y="942"/>
                        </a:lnTo>
                        <a:lnTo>
                          <a:pt x="2992" y="1012"/>
                        </a:lnTo>
                        <a:lnTo>
                          <a:pt x="3016" y="1084"/>
                        </a:lnTo>
                        <a:lnTo>
                          <a:pt x="3036" y="1158"/>
                        </a:lnTo>
                        <a:lnTo>
                          <a:pt x="3054" y="1232"/>
                        </a:lnTo>
                        <a:lnTo>
                          <a:pt x="3068" y="1308"/>
                        </a:lnTo>
                        <a:lnTo>
                          <a:pt x="3078" y="1386"/>
                        </a:lnTo>
                        <a:lnTo>
                          <a:pt x="3084" y="1464"/>
                        </a:lnTo>
                        <a:lnTo>
                          <a:pt x="3086" y="1544"/>
                        </a:lnTo>
                        <a:close/>
                      </a:path>
                    </a:pathLst>
                  </a:custGeom>
                  <a:gradFill>
                    <a:gsLst>
                      <a:gs pos="100000">
                        <a:schemeClr val="tx2">
                          <a:alpha val="54000"/>
                        </a:schemeClr>
                      </a:gs>
                      <a:gs pos="0">
                        <a:srgbClr val="000000">
                          <a:alpha val="59000"/>
                        </a:srgbClr>
                      </a:gs>
                    </a:gsLst>
                    <a:lin ang="5400000" scaled="0"/>
                  </a:gradFill>
                  <a:ln w="25400" cap="flat">
                    <a:no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defTabSz="914400">
                      <a:spcBef>
                        <a:spcPct val="50000"/>
                      </a:spcBef>
                      <a:spcAft>
                        <a:spcPts val="1800"/>
                      </a:spcAft>
                      <a:buClr>
                        <a:srgbClr val="FFFFFF"/>
                      </a:buClr>
                      <a:buSzPct val="100000"/>
                    </a:pPr>
                    <a:endParaRPr lang="zh-CN" altLang="en-US" sz="1200" kern="0">
                      <a:solidFill>
                        <a:srgbClr val="FFFFFF"/>
                      </a:solidFill>
                      <a:effectLst>
                        <a:outerShdw blurRad="63500" sx="102000" sy="102000" algn="ctr" rotWithShape="0">
                          <a:prstClr val="black">
                            <a:alpha val="40000"/>
                          </a:prstClr>
                        </a:outerShdw>
                      </a:effectLst>
                      <a:ea typeface="黑体" pitchFamily="2" charset="-122"/>
                    </a:endParaRPr>
                  </a:p>
                </p:txBody>
              </p:sp>
              <p:sp>
                <p:nvSpPr>
                  <p:cNvPr id="122" name="Oval 10"/>
                  <p:cNvSpPr>
                    <a:spLocks noChangeArrowheads="1"/>
                  </p:cNvSpPr>
                  <p:nvPr/>
                </p:nvSpPr>
                <p:spPr bwMode="auto">
                  <a:xfrm>
                    <a:off x="2084368" y="2652777"/>
                    <a:ext cx="1380744" cy="1380744"/>
                  </a:xfrm>
                  <a:prstGeom prst="ellipse">
                    <a:avLst/>
                  </a:prstGeom>
                  <a:gradFill flip="none" rotWithShape="1">
                    <a:gsLst>
                      <a:gs pos="0">
                        <a:schemeClr val="tx2"/>
                      </a:gs>
                      <a:gs pos="84000">
                        <a:schemeClr val="accent6">
                          <a:lumMod val="40000"/>
                          <a:lumOff val="60000"/>
                          <a:alpha val="20000"/>
                        </a:schemeClr>
                      </a:gs>
                    </a:gsLst>
                    <a:lin ang="2700000" scaled="1"/>
                    <a:tileRect/>
                  </a:gradFill>
                  <a:ln w="9525" algn="ctr">
                    <a:gradFill flip="none" rotWithShape="1">
                      <a:gsLst>
                        <a:gs pos="0">
                          <a:schemeClr val="tx2"/>
                        </a:gs>
                        <a:gs pos="100000">
                          <a:schemeClr val="accent1">
                            <a:tint val="23500"/>
                            <a:satMod val="160000"/>
                            <a:alpha val="0"/>
                          </a:schemeClr>
                        </a:gs>
                      </a:gsLst>
                      <a:lin ang="13500000" scaled="1"/>
                      <a:tileRect/>
                    </a:gradFill>
                    <a:round/>
                    <a:headEnd/>
                    <a:tailEnd/>
                  </a:ln>
                  <a:effectLst>
                    <a:outerShdw blurRad="63500" sx="102000" sy="102000" algn="ctr" rotWithShape="0">
                      <a:prstClr val="black">
                        <a:alpha val="40000"/>
                      </a:prstClr>
                    </a:outerShdw>
                  </a:effectLst>
                </p:spPr>
                <p:txBody>
                  <a:bodyPr wrap="none" lIns="73025" tIns="36511" rIns="73025" bIns="36511" anchor="ctr"/>
                  <a:lstStyle/>
                  <a:p>
                    <a:pPr algn="l" rtl="0">
                      <a:defRPr/>
                    </a:pPr>
                    <a:endParaRPr lang="zh-CN" altLang="en-US" sz="1200" kern="1200">
                      <a:solidFill>
                        <a:srgbClr val="FFFFFF"/>
                      </a:solidFill>
                      <a:latin typeface="Arial"/>
                      <a:ea typeface="黑体" pitchFamily="2" charset="-122"/>
                      <a:cs typeface="+mn-cs"/>
                    </a:endParaRPr>
                  </a:p>
                </p:txBody>
              </p:sp>
            </p:grpSp>
            <p:sp>
              <p:nvSpPr>
                <p:cNvPr id="115" name="Freeform 15"/>
                <p:cNvSpPr>
                  <a:spLocks/>
                </p:cNvSpPr>
                <p:nvPr/>
              </p:nvSpPr>
              <p:spPr bwMode="auto">
                <a:xfrm>
                  <a:off x="4468511" y="2863605"/>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adFill flip="none" rotWithShape="1">
                  <a:gsLst>
                    <a:gs pos="0">
                      <a:schemeClr val="tx1"/>
                    </a:gs>
                    <a:gs pos="84000">
                      <a:schemeClr val="accent6">
                        <a:lumMod val="40000"/>
                        <a:lumOff val="60000"/>
                        <a:alpha val="20000"/>
                      </a:schemeClr>
                    </a:gs>
                  </a:gsLst>
                  <a:lin ang="2700000" scaled="1"/>
                  <a:tileRect/>
                </a:gradFill>
                <a:ln w="9525" algn="ctr">
                  <a:gradFill flip="none" rotWithShape="1">
                    <a:gsLst>
                      <a:gs pos="0">
                        <a:schemeClr val="tx1"/>
                      </a:gs>
                      <a:gs pos="100000">
                        <a:schemeClr val="accent1">
                          <a:tint val="23500"/>
                          <a:satMod val="160000"/>
                          <a:alpha val="0"/>
                        </a:schemeClr>
                      </a:gs>
                    </a:gsLst>
                    <a:lin ang="13500000" scaled="1"/>
                    <a:tileRect/>
                  </a:gradFill>
                  <a:round/>
                  <a:headEnd/>
                  <a:tailEnd/>
                </a:ln>
                <a:effectLst>
                  <a:outerShdw blurRad="63500" sx="102000" sy="102000" algn="ctr" rotWithShape="0">
                    <a:prstClr val="black">
                      <a:alpha val="40000"/>
                    </a:prstClr>
                  </a:outerShdw>
                </a:effectLst>
              </p:spPr>
              <p:txBody>
                <a:bodyPr wrap="none" lIns="73025" tIns="36511" rIns="73025" bIns="36511" anchor="ctr"/>
                <a:lstStyle/>
                <a:p>
                  <a:endParaRPr lang="zh-CN" altLang="en-US" sz="1200">
                    <a:solidFill>
                      <a:srgbClr val="FFFFFF"/>
                    </a:solidFill>
                    <a:latin typeface="Arial"/>
                    <a:ea typeface="黑体" pitchFamily="2" charset="-122"/>
                  </a:endParaRPr>
                </a:p>
              </p:txBody>
            </p:sp>
            <p:sp>
              <p:nvSpPr>
                <p:cNvPr id="116" name="Text Box 4"/>
                <p:cNvSpPr txBox="1">
                  <a:spLocks noChangeArrowheads="1"/>
                </p:cNvSpPr>
                <p:nvPr/>
              </p:nvSpPr>
              <p:spPr bwMode="auto">
                <a:xfrm>
                  <a:off x="3454804" y="3321867"/>
                  <a:ext cx="1160811" cy="485013"/>
                </a:xfrm>
                <a:prstGeom prst="rect">
                  <a:avLst/>
                </a:prstGeom>
                <a:noFill/>
                <a:ln w="38100">
                  <a:noFill/>
                  <a:miter lim="800000"/>
                  <a:headEnd/>
                  <a:tailEnd type="none" w="lg" len="lg"/>
                </a:ln>
              </p:spPr>
              <p:txBody>
                <a:bodyPr lIns="0" tIns="0" rIns="0" bIns="0" anchor="ctr"/>
                <a:lstStyle/>
                <a:p>
                  <a:pPr algn="ctr" defTabSz="814365">
                    <a:spcAft>
                      <a:spcPct val="0"/>
                    </a:spcAft>
                    <a:buNone/>
                  </a:pPr>
                  <a:r>
                    <a:rPr lang="zh-CN" altLang="en-US" sz="1200" b="0" i="0" dirty="0" smtClean="0">
                      <a:solidFill>
                        <a:srgbClr val="FFFFFF"/>
                      </a:solidFill>
                      <a:latin typeface="Arial"/>
                      <a:ea typeface="黑体" pitchFamily="2" charset="-122"/>
                      <a:cs typeface="Arial"/>
                    </a:rPr>
                    <a:t>以太网</a:t>
                  </a:r>
                  <a:r>
                    <a:rPr lang="en-US" altLang="zh-CN" sz="1200" b="0" i="0" dirty="0" smtClean="0">
                      <a:solidFill>
                        <a:srgbClr val="FFFFFF"/>
                      </a:solidFill>
                      <a:latin typeface="Arial"/>
                      <a:ea typeface="黑体" pitchFamily="2" charset="-122"/>
                      <a:cs typeface="Arial"/>
                    </a:rPr>
                    <a:t/>
                  </a:r>
                  <a:br>
                    <a:rPr lang="en-US" altLang="zh-CN" sz="1200" b="0" i="0" dirty="0" smtClean="0">
                      <a:solidFill>
                        <a:srgbClr val="FFFFFF"/>
                      </a:solidFill>
                      <a:latin typeface="Arial"/>
                      <a:ea typeface="黑体" pitchFamily="2" charset="-122"/>
                      <a:cs typeface="Arial"/>
                    </a:rPr>
                  </a:br>
                  <a:r>
                    <a:rPr lang="zh-CN" altLang="en-US" sz="1200" b="0" i="0" dirty="0" smtClean="0">
                      <a:solidFill>
                        <a:srgbClr val="FFFFFF"/>
                      </a:solidFill>
                      <a:latin typeface="Arial"/>
                      <a:ea typeface="黑体" pitchFamily="2" charset="-122"/>
                      <a:cs typeface="Arial"/>
                    </a:rPr>
                    <a:t>网络</a:t>
                  </a:r>
                  <a:endParaRPr lang="zh-CN" altLang="en-US" sz="1200" b="0" i="0" dirty="0">
                    <a:solidFill>
                      <a:srgbClr val="FFFFFF"/>
                    </a:solidFill>
                    <a:latin typeface="Arial"/>
                    <a:ea typeface="黑体" pitchFamily="2" charset="-122"/>
                    <a:cs typeface="Arial"/>
                  </a:endParaRPr>
                </a:p>
              </p:txBody>
            </p:sp>
            <p:sp>
              <p:nvSpPr>
                <p:cNvPr id="117" name="Text Box 4"/>
                <p:cNvSpPr txBox="1">
                  <a:spLocks noChangeArrowheads="1"/>
                </p:cNvSpPr>
                <p:nvPr/>
              </p:nvSpPr>
              <p:spPr bwMode="auto">
                <a:xfrm>
                  <a:off x="4581813" y="3321867"/>
                  <a:ext cx="1201618" cy="485013"/>
                </a:xfrm>
                <a:prstGeom prst="rect">
                  <a:avLst/>
                </a:prstGeom>
                <a:noFill/>
                <a:ln w="38100">
                  <a:noFill/>
                  <a:miter lim="800000"/>
                  <a:headEnd/>
                  <a:tailEnd type="none" w="lg" len="lg"/>
                </a:ln>
              </p:spPr>
              <p:txBody>
                <a:bodyPr lIns="0" tIns="0" rIns="0" bIns="0" anchor="ctr"/>
                <a:lstStyle/>
                <a:p>
                  <a:pPr algn="ctr" defTabSz="814365">
                    <a:spcAft>
                      <a:spcPct val="0"/>
                    </a:spcAft>
                    <a:buNone/>
                  </a:pPr>
                  <a:r>
                    <a:rPr lang="zh-CN" altLang="en-US" sz="1200" b="0" i="0" dirty="0" smtClean="0">
                      <a:solidFill>
                        <a:srgbClr val="FFFFFF"/>
                      </a:solidFill>
                      <a:latin typeface="Arial"/>
                      <a:ea typeface="黑体" pitchFamily="2" charset="-122"/>
                      <a:cs typeface="Arial"/>
                    </a:rPr>
                    <a:t>存储</a:t>
                  </a:r>
                </a:p>
                <a:p>
                  <a:pPr algn="ctr" defTabSz="814365">
                    <a:spcAft>
                      <a:spcPct val="0"/>
                    </a:spcAft>
                    <a:buNone/>
                  </a:pPr>
                  <a:r>
                    <a:rPr lang="zh-CN" altLang="en-US" sz="1200" b="0" i="0" dirty="0" smtClean="0">
                      <a:solidFill>
                        <a:srgbClr val="FFFFFF"/>
                      </a:solidFill>
                      <a:latin typeface="Arial"/>
                      <a:ea typeface="黑体" pitchFamily="2" charset="-122"/>
                      <a:cs typeface="Arial"/>
                    </a:rPr>
                    <a:t>网络</a:t>
                  </a:r>
                  <a:endParaRPr lang="zh-CN" altLang="en-US" sz="1200" b="0" i="0" dirty="0">
                    <a:solidFill>
                      <a:srgbClr val="FFFFFF"/>
                    </a:solidFill>
                    <a:latin typeface="Arial"/>
                    <a:ea typeface="黑体" pitchFamily="2" charset="-122"/>
                    <a:cs typeface="Arial"/>
                  </a:endParaRPr>
                </a:p>
              </p:txBody>
            </p:sp>
            <p:grpSp>
              <p:nvGrpSpPr>
                <p:cNvPr id="118" name="Group 21"/>
                <p:cNvGrpSpPr>
                  <a:grpSpLocks/>
                </p:cNvGrpSpPr>
                <p:nvPr/>
              </p:nvGrpSpPr>
              <p:grpSpPr bwMode="auto">
                <a:xfrm>
                  <a:off x="3410223" y="2853282"/>
                  <a:ext cx="2439038" cy="1388616"/>
                  <a:chOff x="-1637" y="1795"/>
                  <a:chExt cx="2792" cy="1590"/>
                </a:xfrm>
                <a:noFill/>
                <a:effectLst>
                  <a:outerShdw blurRad="215900" sx="102000" sy="102000" algn="ctr" rotWithShape="0">
                    <a:schemeClr val="bg1">
                      <a:alpha val="81000"/>
                    </a:schemeClr>
                  </a:outerShdw>
                </a:effectLst>
              </p:grpSpPr>
              <p:sp>
                <p:nvSpPr>
                  <p:cNvPr id="119" name="Freeform 14"/>
                  <p:cNvSpPr>
                    <a:spLocks/>
                  </p:cNvSpPr>
                  <p:nvPr/>
                </p:nvSpPr>
                <p:spPr bwMode="auto">
                  <a:xfrm>
                    <a:off x="-1637" y="1795"/>
                    <a:ext cx="1577" cy="1578"/>
                  </a:xfrm>
                  <a:custGeom>
                    <a:avLst/>
                    <a:gdLst>
                      <a:gd name="T0" fmla="*/ 2 w 3086"/>
                      <a:gd name="T1" fmla="*/ 2 h 3086"/>
                      <a:gd name="T2" fmla="*/ 2 w 3086"/>
                      <a:gd name="T3" fmla="*/ 2 h 3086"/>
                      <a:gd name="T4" fmla="*/ 2 w 3086"/>
                      <a:gd name="T5" fmla="*/ 2 h 3086"/>
                      <a:gd name="T6" fmla="*/ 2 w 3086"/>
                      <a:gd name="T7" fmla="*/ 2 h 3086"/>
                      <a:gd name="T8" fmla="*/ 2 w 3086"/>
                      <a:gd name="T9" fmla="*/ 2 h 3086"/>
                      <a:gd name="T10" fmla="*/ 2 w 3086"/>
                      <a:gd name="T11" fmla="*/ 2 h 3086"/>
                      <a:gd name="T12" fmla="*/ 2 w 3086"/>
                      <a:gd name="T13" fmla="*/ 2 h 3086"/>
                      <a:gd name="T14" fmla="*/ 2 w 3086"/>
                      <a:gd name="T15" fmla="*/ 2 h 3086"/>
                      <a:gd name="T16" fmla="*/ 2 w 3086"/>
                      <a:gd name="T17" fmla="*/ 2 h 3086"/>
                      <a:gd name="T18" fmla="*/ 2 w 3086"/>
                      <a:gd name="T19" fmla="*/ 2 h 3086"/>
                      <a:gd name="T20" fmla="*/ 2 w 3086"/>
                      <a:gd name="T21" fmla="*/ 2 h 3086"/>
                      <a:gd name="T22" fmla="*/ 2 w 3086"/>
                      <a:gd name="T23" fmla="*/ 2 h 3086"/>
                      <a:gd name="T24" fmla="*/ 2 w 3086"/>
                      <a:gd name="T25" fmla="*/ 2 h 3086"/>
                      <a:gd name="T26" fmla="*/ 2 w 3086"/>
                      <a:gd name="T27" fmla="*/ 2 h 3086"/>
                      <a:gd name="T28" fmla="*/ 2 w 3086"/>
                      <a:gd name="T29" fmla="*/ 2 h 3086"/>
                      <a:gd name="T30" fmla="*/ 2 w 3086"/>
                      <a:gd name="T31" fmla="*/ 2 h 3086"/>
                      <a:gd name="T32" fmla="*/ 2 w 3086"/>
                      <a:gd name="T33" fmla="*/ 2 h 3086"/>
                      <a:gd name="T34" fmla="*/ 2 w 3086"/>
                      <a:gd name="T35" fmla="*/ 2 h 3086"/>
                      <a:gd name="T36" fmla="*/ 2 w 3086"/>
                      <a:gd name="T37" fmla="*/ 2 h 3086"/>
                      <a:gd name="T38" fmla="*/ 2 w 3086"/>
                      <a:gd name="T39" fmla="*/ 2 h 3086"/>
                      <a:gd name="T40" fmla="*/ 2 w 3086"/>
                      <a:gd name="T41" fmla="*/ 2 h 3086"/>
                      <a:gd name="T42" fmla="*/ 2 w 3086"/>
                      <a:gd name="T43" fmla="*/ 2 h 3086"/>
                      <a:gd name="T44" fmla="*/ 2 w 3086"/>
                      <a:gd name="T45" fmla="*/ 2 h 3086"/>
                      <a:gd name="T46" fmla="*/ 2 w 3086"/>
                      <a:gd name="T47" fmla="*/ 2 h 3086"/>
                      <a:gd name="T48" fmla="*/ 2 w 3086"/>
                      <a:gd name="T49" fmla="*/ 2 h 3086"/>
                      <a:gd name="T50" fmla="*/ 2 w 3086"/>
                      <a:gd name="T51" fmla="*/ 2 h 3086"/>
                      <a:gd name="T52" fmla="*/ 2 w 3086"/>
                      <a:gd name="T53" fmla="*/ 2 h 3086"/>
                      <a:gd name="T54" fmla="*/ 2 w 3086"/>
                      <a:gd name="T55" fmla="*/ 2 h 3086"/>
                      <a:gd name="T56" fmla="*/ 2 w 3086"/>
                      <a:gd name="T57" fmla="*/ 2 h 3086"/>
                      <a:gd name="T58" fmla="*/ 2 w 3086"/>
                      <a:gd name="T59" fmla="*/ 2 h 3086"/>
                      <a:gd name="T60" fmla="*/ 2 w 3086"/>
                      <a:gd name="T61" fmla="*/ 2 h 3086"/>
                      <a:gd name="T62" fmla="*/ 2 w 3086"/>
                      <a:gd name="T63" fmla="*/ 2 h 3086"/>
                      <a:gd name="T64" fmla="*/ 2 w 3086"/>
                      <a:gd name="T65" fmla="*/ 2 h 3086"/>
                      <a:gd name="T66" fmla="*/ 2 w 3086"/>
                      <a:gd name="T67" fmla="*/ 2 h 3086"/>
                      <a:gd name="T68" fmla="*/ 2 w 3086"/>
                      <a:gd name="T69" fmla="*/ 2 h 3086"/>
                      <a:gd name="T70" fmla="*/ 2 w 3086"/>
                      <a:gd name="T71" fmla="*/ 2 h 3086"/>
                      <a:gd name="T72" fmla="*/ 2 w 3086"/>
                      <a:gd name="T73" fmla="*/ 2 h 3086"/>
                      <a:gd name="T74" fmla="*/ 2 w 3086"/>
                      <a:gd name="T75" fmla="*/ 2 h 3086"/>
                      <a:gd name="T76" fmla="*/ 2 w 3086"/>
                      <a:gd name="T77" fmla="*/ 2 h 3086"/>
                      <a:gd name="T78" fmla="*/ 2 w 3086"/>
                      <a:gd name="T79" fmla="*/ 2 h 3086"/>
                      <a:gd name="T80" fmla="*/ 2 w 3086"/>
                      <a:gd name="T81" fmla="*/ 2 h 3086"/>
                      <a:gd name="T82" fmla="*/ 2 w 3086"/>
                      <a:gd name="T83" fmla="*/ 2 h 3086"/>
                      <a:gd name="T84" fmla="*/ 2 w 3086"/>
                      <a:gd name="T85" fmla="*/ 2 h 3086"/>
                      <a:gd name="T86" fmla="*/ 2 w 3086"/>
                      <a:gd name="T87" fmla="*/ 2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2"/>
                        </a:lnTo>
                        <a:lnTo>
                          <a:pt x="3078" y="1700"/>
                        </a:lnTo>
                        <a:lnTo>
                          <a:pt x="3068" y="1778"/>
                        </a:lnTo>
                        <a:lnTo>
                          <a:pt x="3054" y="1854"/>
                        </a:lnTo>
                        <a:lnTo>
                          <a:pt x="3036" y="1928"/>
                        </a:lnTo>
                        <a:lnTo>
                          <a:pt x="3016" y="2002"/>
                        </a:lnTo>
                        <a:lnTo>
                          <a:pt x="2992" y="2074"/>
                        </a:lnTo>
                        <a:lnTo>
                          <a:pt x="2964" y="2144"/>
                        </a:lnTo>
                        <a:lnTo>
                          <a:pt x="2932" y="2212"/>
                        </a:lnTo>
                        <a:lnTo>
                          <a:pt x="2898" y="2278"/>
                        </a:lnTo>
                        <a:lnTo>
                          <a:pt x="2862" y="2344"/>
                        </a:lnTo>
                        <a:lnTo>
                          <a:pt x="2822" y="2406"/>
                        </a:lnTo>
                        <a:lnTo>
                          <a:pt x="2778" y="2466"/>
                        </a:lnTo>
                        <a:lnTo>
                          <a:pt x="2732" y="2524"/>
                        </a:lnTo>
                        <a:lnTo>
                          <a:pt x="2684" y="2580"/>
                        </a:lnTo>
                        <a:lnTo>
                          <a:pt x="2634" y="2634"/>
                        </a:lnTo>
                        <a:lnTo>
                          <a:pt x="2580" y="2686"/>
                        </a:lnTo>
                        <a:lnTo>
                          <a:pt x="2524" y="2734"/>
                        </a:lnTo>
                        <a:lnTo>
                          <a:pt x="2466" y="2780"/>
                        </a:lnTo>
                        <a:lnTo>
                          <a:pt x="2404" y="2822"/>
                        </a:lnTo>
                        <a:lnTo>
                          <a:pt x="2342" y="2862"/>
                        </a:lnTo>
                        <a:lnTo>
                          <a:pt x="2278" y="2900"/>
                        </a:lnTo>
                        <a:lnTo>
                          <a:pt x="2212" y="2934"/>
                        </a:lnTo>
                        <a:lnTo>
                          <a:pt x="2142" y="2964"/>
                        </a:lnTo>
                        <a:lnTo>
                          <a:pt x="2072" y="2992"/>
                        </a:lnTo>
                        <a:lnTo>
                          <a:pt x="2000" y="3016"/>
                        </a:lnTo>
                        <a:lnTo>
                          <a:pt x="1928" y="3038"/>
                        </a:lnTo>
                        <a:lnTo>
                          <a:pt x="1854" y="3054"/>
                        </a:lnTo>
                        <a:lnTo>
                          <a:pt x="1778" y="3068"/>
                        </a:lnTo>
                        <a:lnTo>
                          <a:pt x="1700" y="3078"/>
                        </a:lnTo>
                        <a:lnTo>
                          <a:pt x="1622" y="3084"/>
                        </a:lnTo>
                        <a:lnTo>
                          <a:pt x="1542" y="3086"/>
                        </a:lnTo>
                        <a:lnTo>
                          <a:pt x="1462" y="3084"/>
                        </a:lnTo>
                        <a:lnTo>
                          <a:pt x="1384" y="3078"/>
                        </a:lnTo>
                        <a:lnTo>
                          <a:pt x="1308" y="3068"/>
                        </a:lnTo>
                        <a:lnTo>
                          <a:pt x="1232" y="3054"/>
                        </a:lnTo>
                        <a:lnTo>
                          <a:pt x="1156" y="3038"/>
                        </a:lnTo>
                        <a:lnTo>
                          <a:pt x="1084" y="3016"/>
                        </a:lnTo>
                        <a:lnTo>
                          <a:pt x="1012" y="2992"/>
                        </a:lnTo>
                        <a:lnTo>
                          <a:pt x="942" y="2964"/>
                        </a:lnTo>
                        <a:lnTo>
                          <a:pt x="874" y="2934"/>
                        </a:lnTo>
                        <a:lnTo>
                          <a:pt x="806" y="2900"/>
                        </a:lnTo>
                        <a:lnTo>
                          <a:pt x="742" y="2862"/>
                        </a:lnTo>
                        <a:lnTo>
                          <a:pt x="680" y="2822"/>
                        </a:lnTo>
                        <a:lnTo>
                          <a:pt x="620" y="2780"/>
                        </a:lnTo>
                        <a:lnTo>
                          <a:pt x="560" y="2734"/>
                        </a:lnTo>
                        <a:lnTo>
                          <a:pt x="504" y="2686"/>
                        </a:lnTo>
                        <a:lnTo>
                          <a:pt x="452" y="2634"/>
                        </a:lnTo>
                        <a:lnTo>
                          <a:pt x="400" y="2580"/>
                        </a:lnTo>
                        <a:lnTo>
                          <a:pt x="352" y="2524"/>
                        </a:lnTo>
                        <a:lnTo>
                          <a:pt x="306" y="2466"/>
                        </a:lnTo>
                        <a:lnTo>
                          <a:pt x="262" y="2406"/>
                        </a:lnTo>
                        <a:lnTo>
                          <a:pt x="222" y="2344"/>
                        </a:lnTo>
                        <a:lnTo>
                          <a:pt x="186" y="2278"/>
                        </a:lnTo>
                        <a:lnTo>
                          <a:pt x="152" y="2212"/>
                        </a:lnTo>
                        <a:lnTo>
                          <a:pt x="120" y="2144"/>
                        </a:lnTo>
                        <a:lnTo>
                          <a:pt x="92" y="2074"/>
                        </a:lnTo>
                        <a:lnTo>
                          <a:pt x="68" y="2002"/>
                        </a:lnTo>
                        <a:lnTo>
                          <a:pt x="48" y="1928"/>
                        </a:lnTo>
                        <a:lnTo>
                          <a:pt x="30" y="1854"/>
                        </a:lnTo>
                        <a:lnTo>
                          <a:pt x="18" y="1778"/>
                        </a:lnTo>
                        <a:lnTo>
                          <a:pt x="8" y="1700"/>
                        </a:lnTo>
                        <a:lnTo>
                          <a:pt x="2" y="1622"/>
                        </a:lnTo>
                        <a:lnTo>
                          <a:pt x="0" y="1544"/>
                        </a:lnTo>
                        <a:lnTo>
                          <a:pt x="2" y="1464"/>
                        </a:lnTo>
                        <a:lnTo>
                          <a:pt x="8" y="1386"/>
                        </a:lnTo>
                        <a:lnTo>
                          <a:pt x="18" y="1308"/>
                        </a:lnTo>
                        <a:lnTo>
                          <a:pt x="30" y="1232"/>
                        </a:lnTo>
                        <a:lnTo>
                          <a:pt x="48" y="1158"/>
                        </a:lnTo>
                        <a:lnTo>
                          <a:pt x="68" y="1084"/>
                        </a:lnTo>
                        <a:lnTo>
                          <a:pt x="92" y="1012"/>
                        </a:lnTo>
                        <a:lnTo>
                          <a:pt x="120" y="942"/>
                        </a:lnTo>
                        <a:lnTo>
                          <a:pt x="152" y="874"/>
                        </a:lnTo>
                        <a:lnTo>
                          <a:pt x="186" y="808"/>
                        </a:lnTo>
                        <a:lnTo>
                          <a:pt x="222" y="744"/>
                        </a:lnTo>
                        <a:lnTo>
                          <a:pt x="262" y="680"/>
                        </a:lnTo>
                        <a:lnTo>
                          <a:pt x="306" y="620"/>
                        </a:lnTo>
                        <a:lnTo>
                          <a:pt x="352" y="562"/>
                        </a:lnTo>
                        <a:lnTo>
                          <a:pt x="400" y="506"/>
                        </a:lnTo>
                        <a:lnTo>
                          <a:pt x="452" y="452"/>
                        </a:lnTo>
                        <a:lnTo>
                          <a:pt x="504" y="402"/>
                        </a:lnTo>
                        <a:lnTo>
                          <a:pt x="560" y="352"/>
                        </a:lnTo>
                        <a:lnTo>
                          <a:pt x="620" y="306"/>
                        </a:lnTo>
                        <a:lnTo>
                          <a:pt x="680" y="264"/>
                        </a:lnTo>
                        <a:lnTo>
                          <a:pt x="742" y="224"/>
                        </a:lnTo>
                        <a:lnTo>
                          <a:pt x="806" y="186"/>
                        </a:lnTo>
                        <a:lnTo>
                          <a:pt x="874" y="152"/>
                        </a:lnTo>
                        <a:lnTo>
                          <a:pt x="942" y="122"/>
                        </a:lnTo>
                        <a:lnTo>
                          <a:pt x="1012" y="94"/>
                        </a:lnTo>
                        <a:lnTo>
                          <a:pt x="1084" y="70"/>
                        </a:lnTo>
                        <a:lnTo>
                          <a:pt x="1156" y="48"/>
                        </a:lnTo>
                        <a:lnTo>
                          <a:pt x="1232" y="32"/>
                        </a:lnTo>
                        <a:lnTo>
                          <a:pt x="1308" y="18"/>
                        </a:lnTo>
                        <a:lnTo>
                          <a:pt x="1384" y="8"/>
                        </a:lnTo>
                        <a:lnTo>
                          <a:pt x="1462" y="2"/>
                        </a:lnTo>
                        <a:lnTo>
                          <a:pt x="1542" y="0"/>
                        </a:lnTo>
                        <a:lnTo>
                          <a:pt x="1622" y="2"/>
                        </a:lnTo>
                        <a:lnTo>
                          <a:pt x="1700" y="8"/>
                        </a:lnTo>
                        <a:lnTo>
                          <a:pt x="1778" y="18"/>
                        </a:lnTo>
                        <a:lnTo>
                          <a:pt x="1854" y="32"/>
                        </a:lnTo>
                        <a:lnTo>
                          <a:pt x="1928" y="48"/>
                        </a:lnTo>
                        <a:lnTo>
                          <a:pt x="2000" y="70"/>
                        </a:lnTo>
                        <a:lnTo>
                          <a:pt x="2072" y="94"/>
                        </a:lnTo>
                        <a:lnTo>
                          <a:pt x="2142" y="122"/>
                        </a:lnTo>
                        <a:lnTo>
                          <a:pt x="2212" y="152"/>
                        </a:lnTo>
                        <a:lnTo>
                          <a:pt x="2278" y="186"/>
                        </a:lnTo>
                        <a:lnTo>
                          <a:pt x="2342" y="224"/>
                        </a:lnTo>
                        <a:lnTo>
                          <a:pt x="2404" y="264"/>
                        </a:lnTo>
                        <a:lnTo>
                          <a:pt x="2466" y="306"/>
                        </a:lnTo>
                        <a:lnTo>
                          <a:pt x="2524" y="352"/>
                        </a:lnTo>
                        <a:lnTo>
                          <a:pt x="2580" y="402"/>
                        </a:lnTo>
                        <a:lnTo>
                          <a:pt x="2634" y="452"/>
                        </a:lnTo>
                        <a:lnTo>
                          <a:pt x="2684" y="506"/>
                        </a:lnTo>
                        <a:lnTo>
                          <a:pt x="2732" y="562"/>
                        </a:lnTo>
                        <a:lnTo>
                          <a:pt x="2778" y="620"/>
                        </a:lnTo>
                        <a:lnTo>
                          <a:pt x="2822" y="680"/>
                        </a:lnTo>
                        <a:lnTo>
                          <a:pt x="2862" y="744"/>
                        </a:lnTo>
                        <a:lnTo>
                          <a:pt x="2898" y="808"/>
                        </a:lnTo>
                        <a:lnTo>
                          <a:pt x="2932" y="874"/>
                        </a:lnTo>
                        <a:lnTo>
                          <a:pt x="2964" y="942"/>
                        </a:lnTo>
                        <a:lnTo>
                          <a:pt x="2992" y="1012"/>
                        </a:lnTo>
                        <a:lnTo>
                          <a:pt x="3016" y="1084"/>
                        </a:lnTo>
                        <a:lnTo>
                          <a:pt x="3036" y="1158"/>
                        </a:lnTo>
                        <a:lnTo>
                          <a:pt x="3054" y="1232"/>
                        </a:lnTo>
                        <a:lnTo>
                          <a:pt x="3068" y="1308"/>
                        </a:lnTo>
                        <a:lnTo>
                          <a:pt x="3078" y="1386"/>
                        </a:lnTo>
                        <a:lnTo>
                          <a:pt x="3084" y="1464"/>
                        </a:lnTo>
                        <a:lnTo>
                          <a:pt x="3086" y="1544"/>
                        </a:lnTo>
                        <a:close/>
                      </a:path>
                    </a:pathLst>
                  </a:custGeom>
                  <a:grpFill/>
                  <a:ln w="19050">
                    <a:solidFill>
                      <a:schemeClr val="accent5">
                        <a:lumMod val="20000"/>
                        <a:lumOff val="80000"/>
                        <a:alpha val="63000"/>
                      </a:schemeClr>
                    </a:solidFill>
                  </a:ln>
                  <a:effectLst>
                    <a:outerShdw blurRad="215900" sx="102000" sy="102000" algn="ctr" rotWithShape="0">
                      <a:schemeClr val="bg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ea typeface="黑体" pitchFamily="2" charset="-122"/>
                    </a:endParaRPr>
                  </a:p>
                </p:txBody>
              </p:sp>
              <p:sp>
                <p:nvSpPr>
                  <p:cNvPr id="120" name="Freeform 15"/>
                  <p:cNvSpPr>
                    <a:spLocks/>
                  </p:cNvSpPr>
                  <p:nvPr/>
                </p:nvSpPr>
                <p:spPr bwMode="auto">
                  <a:xfrm>
                    <a:off x="-426" y="1803"/>
                    <a:ext cx="1581" cy="1582"/>
                  </a:xfrm>
                  <a:custGeom>
                    <a:avLst/>
                    <a:gdLst>
                      <a:gd name="T0" fmla="*/ 2 w 3086"/>
                      <a:gd name="T1" fmla="*/ 2 h 3086"/>
                      <a:gd name="T2" fmla="*/ 2 w 3086"/>
                      <a:gd name="T3" fmla="*/ 2 h 3086"/>
                      <a:gd name="T4" fmla="*/ 2 w 3086"/>
                      <a:gd name="T5" fmla="*/ 2 h 3086"/>
                      <a:gd name="T6" fmla="*/ 2 w 3086"/>
                      <a:gd name="T7" fmla="*/ 2 h 3086"/>
                      <a:gd name="T8" fmla="*/ 2 w 3086"/>
                      <a:gd name="T9" fmla="*/ 2 h 3086"/>
                      <a:gd name="T10" fmla="*/ 2 w 3086"/>
                      <a:gd name="T11" fmla="*/ 2 h 3086"/>
                      <a:gd name="T12" fmla="*/ 2 w 3086"/>
                      <a:gd name="T13" fmla="*/ 2 h 3086"/>
                      <a:gd name="T14" fmla="*/ 2 w 3086"/>
                      <a:gd name="T15" fmla="*/ 2 h 3086"/>
                      <a:gd name="T16" fmla="*/ 2 w 3086"/>
                      <a:gd name="T17" fmla="*/ 2 h 3086"/>
                      <a:gd name="T18" fmla="*/ 2 w 3086"/>
                      <a:gd name="T19" fmla="*/ 2 h 3086"/>
                      <a:gd name="T20" fmla="*/ 2 w 3086"/>
                      <a:gd name="T21" fmla="*/ 2 h 3086"/>
                      <a:gd name="T22" fmla="*/ 2 w 3086"/>
                      <a:gd name="T23" fmla="*/ 2 h 3086"/>
                      <a:gd name="T24" fmla="*/ 2 w 3086"/>
                      <a:gd name="T25" fmla="*/ 2 h 3086"/>
                      <a:gd name="T26" fmla="*/ 2 w 3086"/>
                      <a:gd name="T27" fmla="*/ 2 h 3086"/>
                      <a:gd name="T28" fmla="*/ 2 w 3086"/>
                      <a:gd name="T29" fmla="*/ 2 h 3086"/>
                      <a:gd name="T30" fmla="*/ 2 w 3086"/>
                      <a:gd name="T31" fmla="*/ 2 h 3086"/>
                      <a:gd name="T32" fmla="*/ 2 w 3086"/>
                      <a:gd name="T33" fmla="*/ 2 h 3086"/>
                      <a:gd name="T34" fmla="*/ 2 w 3086"/>
                      <a:gd name="T35" fmla="*/ 2 h 3086"/>
                      <a:gd name="T36" fmla="*/ 2 w 3086"/>
                      <a:gd name="T37" fmla="*/ 2 h 3086"/>
                      <a:gd name="T38" fmla="*/ 2 w 3086"/>
                      <a:gd name="T39" fmla="*/ 2 h 3086"/>
                      <a:gd name="T40" fmla="*/ 2 w 3086"/>
                      <a:gd name="T41" fmla="*/ 2 h 3086"/>
                      <a:gd name="T42" fmla="*/ 2 w 3086"/>
                      <a:gd name="T43" fmla="*/ 2 h 3086"/>
                      <a:gd name="T44" fmla="*/ 2 w 3086"/>
                      <a:gd name="T45" fmla="*/ 2 h 3086"/>
                      <a:gd name="T46" fmla="*/ 2 w 3086"/>
                      <a:gd name="T47" fmla="*/ 2 h 3086"/>
                      <a:gd name="T48" fmla="*/ 2 w 3086"/>
                      <a:gd name="T49" fmla="*/ 2 h 3086"/>
                      <a:gd name="T50" fmla="*/ 2 w 3086"/>
                      <a:gd name="T51" fmla="*/ 2 h 3086"/>
                      <a:gd name="T52" fmla="*/ 2 w 3086"/>
                      <a:gd name="T53" fmla="*/ 2 h 3086"/>
                      <a:gd name="T54" fmla="*/ 2 w 3086"/>
                      <a:gd name="T55" fmla="*/ 2 h 3086"/>
                      <a:gd name="T56" fmla="*/ 2 w 3086"/>
                      <a:gd name="T57" fmla="*/ 2 h 3086"/>
                      <a:gd name="T58" fmla="*/ 2 w 3086"/>
                      <a:gd name="T59" fmla="*/ 2 h 3086"/>
                      <a:gd name="T60" fmla="*/ 2 w 3086"/>
                      <a:gd name="T61" fmla="*/ 2 h 3086"/>
                      <a:gd name="T62" fmla="*/ 2 w 3086"/>
                      <a:gd name="T63" fmla="*/ 2 h 3086"/>
                      <a:gd name="T64" fmla="*/ 2 w 3086"/>
                      <a:gd name="T65" fmla="*/ 2 h 3086"/>
                      <a:gd name="T66" fmla="*/ 2 w 3086"/>
                      <a:gd name="T67" fmla="*/ 2 h 3086"/>
                      <a:gd name="T68" fmla="*/ 2 w 3086"/>
                      <a:gd name="T69" fmla="*/ 2 h 3086"/>
                      <a:gd name="T70" fmla="*/ 2 w 3086"/>
                      <a:gd name="T71" fmla="*/ 2 h 3086"/>
                      <a:gd name="T72" fmla="*/ 2 w 3086"/>
                      <a:gd name="T73" fmla="*/ 2 h 3086"/>
                      <a:gd name="T74" fmla="*/ 2 w 3086"/>
                      <a:gd name="T75" fmla="*/ 2 h 3086"/>
                      <a:gd name="T76" fmla="*/ 2 w 3086"/>
                      <a:gd name="T77" fmla="*/ 2 h 3086"/>
                      <a:gd name="T78" fmla="*/ 2 w 3086"/>
                      <a:gd name="T79" fmla="*/ 2 h 3086"/>
                      <a:gd name="T80" fmla="*/ 2 w 3086"/>
                      <a:gd name="T81" fmla="*/ 2 h 3086"/>
                      <a:gd name="T82" fmla="*/ 2 w 3086"/>
                      <a:gd name="T83" fmla="*/ 2 h 3086"/>
                      <a:gd name="T84" fmla="*/ 2 w 3086"/>
                      <a:gd name="T85" fmla="*/ 2 h 3086"/>
                      <a:gd name="T86" fmla="*/ 2 w 3086"/>
                      <a:gd name="T87" fmla="*/ 2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pFill/>
                  <a:ln w="19050">
                    <a:solidFill>
                      <a:schemeClr val="accent5">
                        <a:lumMod val="20000"/>
                        <a:lumOff val="80000"/>
                        <a:alpha val="63000"/>
                      </a:schemeClr>
                    </a:solidFill>
                  </a:ln>
                  <a:effectLst>
                    <a:outerShdw blurRad="215900" sx="102000" sy="102000" algn="ctr" rotWithShape="0">
                      <a:schemeClr val="bg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ea typeface="黑体" pitchFamily="2" charset="-122"/>
                    </a:endParaRPr>
                  </a:p>
                </p:txBody>
              </p:sp>
            </p:grpSp>
          </p:grpSp>
          <p:grpSp>
            <p:nvGrpSpPr>
              <p:cNvPr id="109" name="Text on Ring"/>
              <p:cNvGrpSpPr/>
              <p:nvPr/>
            </p:nvGrpSpPr>
            <p:grpSpPr>
              <a:xfrm>
                <a:off x="2452480" y="1731940"/>
                <a:ext cx="3998386" cy="4035035"/>
                <a:chOff x="2452480" y="1731940"/>
                <a:chExt cx="3998386" cy="4035035"/>
              </a:xfrm>
            </p:grpSpPr>
            <p:sp>
              <p:nvSpPr>
                <p:cNvPr id="110" name="Nexus / MDS &amp; L4-7" hidden="1"/>
                <p:cNvSpPr txBox="1"/>
                <p:nvPr/>
              </p:nvSpPr>
              <p:spPr>
                <a:xfrm>
                  <a:off x="2799907" y="1731940"/>
                  <a:ext cx="3383764" cy="3682081"/>
                </a:xfrm>
                <a:prstGeom prst="rect">
                  <a:avLst/>
                </a:prstGeom>
                <a:noFill/>
              </p:spPr>
              <p:txBody>
                <a:bodyPr wrap="square" rtlCol="0">
                  <a:prstTxWarp prst="textArchDown">
                    <a:avLst/>
                  </a:prstTxWarp>
                  <a:spAutoFit/>
                </a:bodyPr>
                <a:lstStyle/>
                <a:p>
                  <a:pPr algn="ctr" defTabSz="914400">
                    <a:buNone/>
                  </a:pPr>
                  <a:r>
                    <a:rPr lang="en-US" altLang="zh-CN" sz="1200" b="1" i="0" smtClean="0">
                      <a:solidFill>
                        <a:srgbClr val="FFFF00"/>
                      </a:solidFill>
                      <a:latin typeface="Arial"/>
                      <a:ea typeface="黑体" pitchFamily="2" charset="-122"/>
                      <a:cs typeface="+mn-cs"/>
                    </a:rPr>
                    <a:t>CISCO NEXUS</a:t>
                  </a:r>
                  <a:r>
                    <a:rPr lang="zh-CN" altLang="en-US" sz="1200" b="1" i="0" smtClean="0">
                      <a:solidFill>
                        <a:srgbClr val="FFFF00"/>
                      </a:solidFill>
                      <a:latin typeface="Arial"/>
                      <a:ea typeface="黑体" pitchFamily="2" charset="-122"/>
                      <a:cs typeface="+mn-cs"/>
                    </a:rPr>
                    <a:t>、</a:t>
                  </a:r>
                  <a:r>
                    <a:rPr lang="en-US" altLang="zh-CN" sz="1200" b="1" i="0" smtClean="0">
                      <a:solidFill>
                        <a:srgbClr val="FFFF00"/>
                      </a:solidFill>
                      <a:latin typeface="Arial"/>
                      <a:ea typeface="黑体" pitchFamily="2" charset="-122"/>
                      <a:cs typeface="+mn-cs"/>
                    </a:rPr>
                    <a:t>CISCO MDS </a:t>
                  </a:r>
                  <a:r>
                    <a:rPr lang="zh-CN" altLang="en-US" sz="1200" b="1" i="0" smtClean="0">
                      <a:solidFill>
                        <a:srgbClr val="FFFF00"/>
                      </a:solidFill>
                      <a:latin typeface="Arial"/>
                      <a:ea typeface="黑体" pitchFamily="2" charset="-122"/>
                      <a:cs typeface="+mn-cs"/>
                    </a:rPr>
                    <a:t>和 </a:t>
                  </a:r>
                  <a:r>
                    <a:rPr lang="en-US" altLang="zh-CN" sz="1200" b="1" i="0" smtClean="0">
                      <a:solidFill>
                        <a:srgbClr val="FFFF00"/>
                      </a:solidFill>
                      <a:latin typeface="Arial"/>
                      <a:ea typeface="黑体" pitchFamily="2" charset="-122"/>
                      <a:cs typeface="+mn-cs"/>
                    </a:rPr>
                    <a:t>L4-7 </a:t>
                  </a:r>
                  <a:r>
                    <a:rPr lang="zh-CN" altLang="en-US" sz="1200" b="1" i="0" smtClean="0">
                      <a:solidFill>
                        <a:srgbClr val="FFFF00"/>
                      </a:solidFill>
                      <a:latin typeface="Arial"/>
                      <a:ea typeface="黑体" pitchFamily="2" charset="-122"/>
                      <a:cs typeface="+mn-cs"/>
                    </a:rPr>
                    <a:t>服务</a:t>
                  </a:r>
                  <a:endParaRPr lang="zh-CN" altLang="en-US" sz="1200" b="1">
                    <a:solidFill>
                      <a:srgbClr val="FFFF00"/>
                    </a:solidFill>
                    <a:ea typeface="黑体" pitchFamily="2" charset="-122"/>
                  </a:endParaRPr>
                </a:p>
              </p:txBody>
            </p:sp>
            <p:sp>
              <p:nvSpPr>
                <p:cNvPr id="111" name="DC Network Manager" hidden="1"/>
                <p:cNvSpPr txBox="1"/>
                <p:nvPr/>
              </p:nvSpPr>
              <p:spPr>
                <a:xfrm rot="2700000">
                  <a:off x="2544330" y="2102177"/>
                  <a:ext cx="3495400" cy="3679099"/>
                </a:xfrm>
                <a:prstGeom prst="rect">
                  <a:avLst/>
                </a:prstGeom>
                <a:noFill/>
              </p:spPr>
              <p:txBody>
                <a:bodyPr wrap="square" rtlCol="0">
                  <a:prstTxWarp prst="textArchUp">
                    <a:avLst>
                      <a:gd name="adj" fmla="val 5981180"/>
                    </a:avLst>
                  </a:prstTxWarp>
                  <a:spAutoFit/>
                </a:bodyPr>
                <a:lstStyle/>
                <a:p>
                  <a:pPr algn="ctr" defTabSz="914400">
                    <a:buNone/>
                  </a:pPr>
                  <a:r>
                    <a:rPr lang="en-US" altLang="zh-CN" sz="1200" b="1" i="0" smtClean="0">
                      <a:solidFill>
                        <a:srgbClr val="FFFF00"/>
                      </a:solidFill>
                      <a:latin typeface="Arial"/>
                      <a:ea typeface="黑体" pitchFamily="2" charset="-122"/>
                      <a:cs typeface="+mn-cs"/>
                    </a:rPr>
                    <a:t>CISCO DCNM</a:t>
                  </a:r>
                  <a:endParaRPr lang="zh-CN" altLang="en-US" sz="1200" b="1">
                    <a:solidFill>
                      <a:srgbClr val="FFFF00"/>
                    </a:solidFill>
                    <a:ea typeface="黑体" pitchFamily="2" charset="-122"/>
                  </a:endParaRPr>
                </a:p>
              </p:txBody>
            </p:sp>
            <p:sp>
              <p:nvSpPr>
                <p:cNvPr id="112" name="NX-OS" hidden="1"/>
                <p:cNvSpPr txBox="1"/>
                <p:nvPr/>
              </p:nvSpPr>
              <p:spPr>
                <a:xfrm rot="18900000">
                  <a:off x="3010099" y="2105245"/>
                  <a:ext cx="3440767" cy="3661730"/>
                </a:xfrm>
                <a:prstGeom prst="rect">
                  <a:avLst/>
                </a:prstGeom>
                <a:noFill/>
              </p:spPr>
              <p:txBody>
                <a:bodyPr wrap="square" rtlCol="0">
                  <a:prstTxWarp prst="textArchUp">
                    <a:avLst>
                      <a:gd name="adj" fmla="val 5981180"/>
                    </a:avLst>
                  </a:prstTxWarp>
                  <a:spAutoFit/>
                </a:bodyPr>
                <a:lstStyle/>
                <a:p>
                  <a:pPr algn="ctr" defTabSz="914400">
                    <a:buNone/>
                  </a:pPr>
                  <a:r>
                    <a:rPr lang="en-US" altLang="zh-CN" sz="1200" b="1" i="0" smtClean="0">
                      <a:solidFill>
                        <a:srgbClr val="FFFF00"/>
                      </a:solidFill>
                      <a:latin typeface="Arial"/>
                      <a:ea typeface="黑体" pitchFamily="2" charset="-122"/>
                      <a:cs typeface="+mn-cs"/>
                    </a:rPr>
                    <a:t>CISCO NX-OS</a:t>
                  </a:r>
                  <a:endParaRPr lang="zh-CN" altLang="en-US" sz="1200" b="1">
                    <a:solidFill>
                      <a:srgbClr val="FFFF00"/>
                    </a:solidFill>
                    <a:ea typeface="黑体" pitchFamily="2" charset="-122"/>
                  </a:endParaRPr>
                </a:p>
              </p:txBody>
            </p:sp>
          </p:grpSp>
        </p:grpSp>
      </p:grpSp>
    </p:spTree>
    <p:extLst>
      <p:ext uri="{BB962C8B-B14F-4D97-AF65-F5344CB8AC3E}">
        <p14:creationId xmlns="" xmlns:p14="http://schemas.microsoft.com/office/powerpoint/2010/main" val="21028049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childTnLst>
                                </p:cTn>
                              </p:par>
                            </p:childTnLst>
                          </p:cTn>
                        </p:par>
                        <p:par>
                          <p:cTn id="8" fill="hold">
                            <p:stCondLst>
                              <p:cond delay="1000"/>
                            </p:stCondLst>
                            <p:childTnLst>
                              <p:par>
                                <p:cTn id="9" presetID="2" presetClass="entr" presetSubtype="2" decel="10000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1+#ppt_w/2"/>
                                          </p:val>
                                        </p:tav>
                                        <p:tav tm="100000">
                                          <p:val>
                                            <p:strVal val="#ppt_x"/>
                                          </p:val>
                                        </p:tav>
                                      </p:tavLst>
                                    </p:anim>
                                    <p:anim calcmode="lin" valueType="num">
                                      <p:cBhvr additive="base">
                                        <p:cTn id="12" dur="500" fill="hold"/>
                                        <p:tgtEl>
                                          <p:spTgt spid="55"/>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05"/>
                                        </p:tgtEl>
                                        <p:attrNameLst>
                                          <p:attrName>style.visibility</p:attrName>
                                        </p:attrNameLst>
                                      </p:cBhvr>
                                      <p:to>
                                        <p:strVal val="visible"/>
                                      </p:to>
                                    </p:set>
                                    <p:animEffect transition="in" filter="fade">
                                      <p:cBhvr>
                                        <p:cTn id="22" dur="1000"/>
                                        <p:tgtEl>
                                          <p:spTgt spid="105"/>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600"/>
                                        <p:tgtEl>
                                          <p:spTgt spid="12"/>
                                        </p:tgtEl>
                                      </p:cBhvr>
                                    </p:animEffect>
                                  </p:childTnLst>
                                </p:cTn>
                              </p:par>
                            </p:childTnLst>
                          </p:cTn>
                        </p:par>
                        <p:par>
                          <p:cTn id="27" fill="hold">
                            <p:stCondLst>
                              <p:cond delay="26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600"/>
                                        <p:tgtEl>
                                          <p:spTgt spid="13"/>
                                        </p:tgtEl>
                                      </p:cBhvr>
                                    </p:animEffect>
                                  </p:childTnLst>
                                </p:cTn>
                              </p:par>
                            </p:childTnLst>
                          </p:cTn>
                        </p:par>
                        <p:par>
                          <p:cTn id="31" fill="hold">
                            <p:stCondLst>
                              <p:cond delay="3200"/>
                            </p:stCondLst>
                            <p:childTnLst>
                              <p:par>
                                <p:cTn id="32" presetID="10"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600"/>
                                        <p:tgtEl>
                                          <p:spTgt spid="14"/>
                                        </p:tgtEl>
                                      </p:cBhvr>
                                    </p:animEffect>
                                  </p:childTnLst>
                                </p:cTn>
                              </p:par>
                            </p:childTnLst>
                          </p:cTn>
                        </p:par>
                        <p:par>
                          <p:cTn id="35" fill="hold">
                            <p:stCondLst>
                              <p:cond delay="3800"/>
                            </p:stCondLst>
                            <p:childTnLst>
                              <p:par>
                                <p:cTn id="36" presetID="10" presetClass="entr" presetSubtype="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600"/>
                                        <p:tgtEl>
                                          <p:spTgt spid="15"/>
                                        </p:tgtEl>
                                      </p:cBhvr>
                                    </p:animEffect>
                                  </p:childTnLst>
                                </p:cTn>
                              </p:par>
                            </p:childTnLst>
                          </p:cTn>
                        </p:par>
                        <p:par>
                          <p:cTn id="39" fill="hold">
                            <p:stCondLst>
                              <p:cond delay="4400"/>
                            </p:stCondLst>
                            <p:childTnLst>
                              <p:par>
                                <p:cTn id="40" presetID="10"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6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19"/>
          <p:cNvSpPr>
            <a:spLocks noChangeArrowheads="1"/>
          </p:cNvSpPr>
          <p:nvPr/>
        </p:nvSpPr>
        <p:spPr bwMode="auto">
          <a:xfrm flipH="1">
            <a:off x="559562" y="4609627"/>
            <a:ext cx="8065826" cy="2248373"/>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l" defTabSz="914400">
              <a:buNone/>
            </a:pPr>
            <a:r>
              <a:rPr lang="zh-CN" altLang="en-US" sz="1800" b="1" i="0" smtClean="0">
                <a:solidFill>
                  <a:srgbClr val="0096D6"/>
                </a:solidFill>
                <a:latin typeface="Arial"/>
                <a:ea typeface="黑体" pitchFamily="2" charset="-122"/>
                <a:cs typeface="+mn-cs"/>
              </a:rPr>
              <a:t>挑战</a:t>
            </a:r>
            <a:endParaRPr lang="zh-CN" altLang="en-US" b="1">
              <a:solidFill>
                <a:schemeClr val="tx1"/>
              </a:solidFill>
              <a:latin typeface="+mj-lt"/>
              <a:ea typeface="黑体" pitchFamily="2" charset="-122"/>
            </a:endParaRPr>
          </a:p>
        </p:txBody>
      </p:sp>
      <p:sp>
        <p:nvSpPr>
          <p:cNvPr id="4" name="Title 3"/>
          <p:cNvSpPr>
            <a:spLocks noGrp="1"/>
          </p:cNvSpPr>
          <p:nvPr>
            <p:ph type="title"/>
          </p:nvPr>
        </p:nvSpPr>
        <p:spPr/>
        <p:txBody>
          <a:bodyPr/>
          <a:lstStyle/>
          <a:p>
            <a:pPr algn="l" defTabSz="914400">
              <a:spcBef>
                <a:spcPct val="0"/>
              </a:spcBef>
              <a:buNone/>
            </a:pPr>
            <a: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t>数据中心整合</a:t>
            </a:r>
            <a:b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lang="zh-CN" altLang="en-US" sz="2400" b="0" i="0" spc="0" dirty="0" smtClean="0">
                <a:solidFill>
                  <a:srgbClr val="7F7F7F"/>
                </a:solidFill>
                <a:latin typeface="Arial"/>
                <a:ea typeface="黑体" pitchFamily="2" charset="-122"/>
                <a:cs typeface="+mj-cs"/>
              </a:rPr>
              <a:t>（数据中心之内及之间）</a:t>
            </a:r>
            <a:endParaRPr lang="zh-CN" altLang="en-US" sz="2400" b="0" i="0" spc="0" dirty="0">
              <a:solidFill>
                <a:srgbClr val="7F7F7F"/>
              </a:solidFill>
              <a:latin typeface="Arial"/>
              <a:ea typeface="黑体" pitchFamily="2" charset="-122"/>
              <a:cs typeface="+mj-cs"/>
            </a:endParaRPr>
          </a:p>
        </p:txBody>
      </p:sp>
      <p:grpSp>
        <p:nvGrpSpPr>
          <p:cNvPr id="229" name="Group 228"/>
          <p:cNvGrpSpPr/>
          <p:nvPr/>
        </p:nvGrpSpPr>
        <p:grpSpPr>
          <a:xfrm>
            <a:off x="721590" y="4956703"/>
            <a:ext cx="7048697" cy="1112584"/>
            <a:chOff x="4574276" y="4906922"/>
            <a:chExt cx="7048697" cy="1112584"/>
          </a:xfrm>
        </p:grpSpPr>
        <p:sp>
          <p:nvSpPr>
            <p:cNvPr id="232" name="Rectangle 231"/>
            <p:cNvSpPr/>
            <p:nvPr/>
          </p:nvSpPr>
          <p:spPr>
            <a:xfrm>
              <a:off x="4574276" y="4906922"/>
              <a:ext cx="3497870" cy="815608"/>
            </a:xfrm>
            <a:prstGeom prst="rect">
              <a:avLst/>
            </a:prstGeom>
          </p:spPr>
          <p:txBody>
            <a:bodyPr wrap="square" lIns="0" tIns="0" rIns="0" bIns="0">
              <a:spAutoFit/>
            </a:bodyPr>
            <a:lstStyle/>
            <a:p>
              <a:pPr marL="169896" indent="-169896" algn="l" defTabSz="914400">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主数据中心网络的扩展能力 </a:t>
              </a:r>
              <a:r>
                <a:rPr lang="en-US" altLang="zh-CN" sz="1600" b="0" i="0" dirty="0" smtClean="0">
                  <a:solidFill>
                    <a:srgbClr val="546568"/>
                  </a:solidFill>
                  <a:latin typeface="Arial"/>
                  <a:ea typeface="黑体" pitchFamily="2" charset="-122"/>
                  <a:cs typeface="+mn-cs"/>
                </a:rPr>
                <a:t>— </a:t>
              </a:r>
              <a:r>
                <a:rPr lang="zh-CN" altLang="en-US" sz="1600" b="0" i="0" dirty="0" smtClean="0">
                  <a:solidFill>
                    <a:srgbClr val="546568"/>
                  </a:solidFill>
                  <a:latin typeface="Arial"/>
                  <a:ea typeface="黑体" pitchFamily="2" charset="-122"/>
                  <a:cs typeface="+mn-cs"/>
                </a:rPr>
                <a:t>增加了计算资源和流量 </a:t>
              </a:r>
            </a:p>
            <a:p>
              <a:pPr marL="169896" indent="-169896" algn="l" defTabSz="914400">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高效的主数据中心资源利用率</a:t>
              </a:r>
              <a:endParaRPr lang="zh-CN" altLang="en-US" sz="1600" b="0" i="0" dirty="0">
                <a:solidFill>
                  <a:srgbClr val="546568"/>
                </a:solidFill>
                <a:latin typeface="Arial"/>
                <a:ea typeface="黑体" pitchFamily="2" charset="-122"/>
                <a:cs typeface="+mn-cs"/>
              </a:endParaRPr>
            </a:p>
          </p:txBody>
        </p:sp>
        <p:sp>
          <p:nvSpPr>
            <p:cNvPr id="234" name="Rectangle 233"/>
            <p:cNvSpPr/>
            <p:nvPr/>
          </p:nvSpPr>
          <p:spPr>
            <a:xfrm>
              <a:off x="8315657" y="4917666"/>
              <a:ext cx="3307316" cy="1101840"/>
            </a:xfrm>
            <a:prstGeom prst="rect">
              <a:avLst/>
            </a:prstGeom>
          </p:spPr>
          <p:txBody>
            <a:bodyPr wrap="none" lIns="0" tIns="0" rIns="0" bIns="0">
              <a:spAutoFit/>
            </a:bodyPr>
            <a:lstStyle/>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提供安全网络分段</a:t>
              </a:r>
            </a:p>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将数据 和工作负荷从附属数据中心</a:t>
              </a:r>
              <a:r>
                <a:rPr lang="en-US" altLang="zh-CN" sz="1600" b="0" i="0" dirty="0" smtClean="0">
                  <a:solidFill>
                    <a:srgbClr val="546568"/>
                  </a:solidFill>
                  <a:latin typeface="Arial"/>
                  <a:ea typeface="黑体" pitchFamily="2" charset="-122"/>
                  <a:cs typeface="+mn-cs"/>
                </a:rPr>
                <a:t/>
              </a:r>
              <a:br>
                <a:rPr lang="en-US" altLang="zh-CN" sz="1600" b="0" i="0" dirty="0" smtClean="0">
                  <a:solidFill>
                    <a:srgbClr val="546568"/>
                  </a:solidFill>
                  <a:latin typeface="Arial"/>
                  <a:ea typeface="黑体" pitchFamily="2" charset="-122"/>
                  <a:cs typeface="+mn-cs"/>
                </a:rPr>
              </a:br>
              <a:r>
                <a:rPr lang="zh-CN" altLang="en-US" sz="1600" b="0" i="0" dirty="0" smtClean="0">
                  <a:solidFill>
                    <a:srgbClr val="546568"/>
                  </a:solidFill>
                  <a:latin typeface="Arial"/>
                  <a:ea typeface="黑体" pitchFamily="2" charset="-122"/>
                  <a:cs typeface="+mn-cs"/>
                </a:rPr>
                <a:t>移动到中央数据中心</a:t>
              </a:r>
              <a:endParaRPr lang="zh-CN" altLang="en-US" sz="1600" dirty="0" smtClean="0">
                <a:solidFill>
                  <a:srgbClr val="546568"/>
                </a:solidFill>
                <a:ea typeface="黑体" pitchFamily="2" charset="-122"/>
              </a:endParaRPr>
            </a:p>
            <a:p>
              <a:pPr marL="169896" indent="-169896" algn="l" defTabSz="914400">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迁移数据</a:t>
              </a:r>
              <a:r>
                <a:rPr lang="en-US" altLang="zh-CN" sz="1600" b="0" i="0" dirty="0" smtClean="0">
                  <a:solidFill>
                    <a:srgbClr val="546568"/>
                  </a:solidFill>
                  <a:latin typeface="Arial"/>
                  <a:ea typeface="黑体" pitchFamily="2" charset="-122"/>
                  <a:cs typeface="+mn-cs"/>
                </a:rPr>
                <a:t>/</a:t>
              </a:r>
              <a:r>
                <a:rPr lang="zh-CN" altLang="en-US" sz="1600" b="0" i="0" dirty="0" smtClean="0">
                  <a:solidFill>
                    <a:srgbClr val="546568"/>
                  </a:solidFill>
                  <a:latin typeface="Arial"/>
                  <a:ea typeface="黑体" pitchFamily="2" charset="-122"/>
                  <a:cs typeface="+mn-cs"/>
                </a:rPr>
                <a:t>存储</a:t>
              </a:r>
              <a:endParaRPr lang="zh-CN" altLang="en-US" sz="1600" b="0" i="0" dirty="0">
                <a:solidFill>
                  <a:srgbClr val="546568"/>
                </a:solidFill>
                <a:latin typeface="Arial"/>
                <a:ea typeface="黑体" pitchFamily="2" charset="-122"/>
                <a:cs typeface="+mn-cs"/>
              </a:endParaRPr>
            </a:p>
          </p:txBody>
        </p:sp>
      </p:grpSp>
      <p:sp>
        <p:nvSpPr>
          <p:cNvPr id="429" name="Rectangle 428" hidden="1"/>
          <p:cNvSpPr/>
          <p:nvPr/>
        </p:nvSpPr>
        <p:spPr>
          <a:xfrm>
            <a:off x="34936" y="1696016"/>
            <a:ext cx="8639033" cy="3574936"/>
          </a:xfrm>
          <a:prstGeom prst="rect">
            <a:avLst/>
          </a:prstGeom>
          <a:solidFill>
            <a:srgbClr val="000000">
              <a:alpha val="71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171" name="Group 170"/>
          <p:cNvGrpSpPr/>
          <p:nvPr/>
        </p:nvGrpSpPr>
        <p:grpSpPr>
          <a:xfrm>
            <a:off x="1883604" y="1341627"/>
            <a:ext cx="5246924" cy="2797136"/>
            <a:chOff x="3234729" y="1185339"/>
            <a:chExt cx="5246924" cy="2797136"/>
          </a:xfrm>
        </p:grpSpPr>
        <p:cxnSp>
          <p:nvCxnSpPr>
            <p:cNvPr id="172" name="Straight Connector 171"/>
            <p:cNvCxnSpPr/>
            <p:nvPr/>
          </p:nvCxnSpPr>
          <p:spPr>
            <a:xfrm flipV="1">
              <a:off x="6879549" y="2132240"/>
              <a:ext cx="533477" cy="375902"/>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sp>
          <p:nvSpPr>
            <p:cNvPr id="173" name="TextBox 51"/>
            <p:cNvSpPr txBox="1">
              <a:spLocks noChangeArrowheads="1"/>
            </p:cNvSpPr>
            <p:nvPr/>
          </p:nvSpPr>
          <p:spPr bwMode="auto">
            <a:xfrm>
              <a:off x="7098864" y="2444318"/>
              <a:ext cx="552072" cy="276995"/>
            </a:xfrm>
            <a:prstGeom prst="rect">
              <a:avLst/>
            </a:prstGeom>
            <a:noFill/>
            <a:ln w="9525">
              <a:noFill/>
              <a:miter lim="800000"/>
              <a:headEnd/>
              <a:tailEnd/>
            </a:ln>
          </p:spPr>
          <p:txBody>
            <a:bodyPr wrap="square" lIns="91435" tIns="45718" rIns="91435" bIns="45718">
              <a:spAutoFit/>
            </a:bodyPr>
            <a:lstStyle/>
            <a:p>
              <a:pPr algn="l" defTabSz="914400">
                <a:buNone/>
              </a:pPr>
              <a:r>
                <a:rPr lang="en-US" altLang="zh-CN" sz="1200" b="0" i="0" smtClean="0">
                  <a:solidFill>
                    <a:srgbClr val="546568"/>
                  </a:solidFill>
                  <a:latin typeface="Arial"/>
                  <a:ea typeface="黑体" pitchFamily="2" charset="-122"/>
                  <a:cs typeface="+mn-cs"/>
                </a:rPr>
                <a:t>DC2</a:t>
              </a:r>
              <a:endParaRPr lang="en-US" altLang="zh-CN" sz="1200" b="0" i="0">
                <a:solidFill>
                  <a:srgbClr val="546568"/>
                </a:solidFill>
                <a:latin typeface="Arial"/>
                <a:ea typeface="黑体" pitchFamily="2" charset="-122"/>
                <a:cs typeface="+mn-cs"/>
              </a:endParaRPr>
            </a:p>
          </p:txBody>
        </p:sp>
        <p:cxnSp>
          <p:nvCxnSpPr>
            <p:cNvPr id="175" name="Straight Connector 174"/>
            <p:cNvCxnSpPr/>
            <p:nvPr/>
          </p:nvCxnSpPr>
          <p:spPr>
            <a:xfrm flipV="1">
              <a:off x="4946893" y="2092966"/>
              <a:ext cx="435018" cy="306526"/>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cxnSp>
          <p:nvCxnSpPr>
            <p:cNvPr id="176" name="Straight Connector 175"/>
            <p:cNvCxnSpPr/>
            <p:nvPr/>
          </p:nvCxnSpPr>
          <p:spPr>
            <a:xfrm flipV="1">
              <a:off x="3471451" y="1854873"/>
              <a:ext cx="1232214" cy="868252"/>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sp>
          <p:nvSpPr>
            <p:cNvPr id="178" name="Oval 177"/>
            <p:cNvSpPr/>
            <p:nvPr/>
          </p:nvSpPr>
          <p:spPr>
            <a:xfrm>
              <a:off x="3314470" y="2108793"/>
              <a:ext cx="1873682" cy="1873682"/>
            </a:xfrm>
            <a:prstGeom prst="ellipse">
              <a:avLst/>
            </a:prstGeom>
            <a:solidFill>
              <a:schemeClr val="tx2"/>
            </a:soli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179" name="Freeform 11"/>
            <p:cNvSpPr>
              <a:spLocks noEditPoints="1"/>
            </p:cNvSpPr>
            <p:nvPr/>
          </p:nvSpPr>
          <p:spPr bwMode="auto">
            <a:xfrm>
              <a:off x="3411728" y="2192838"/>
              <a:ext cx="1705591" cy="1705592"/>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rgbClr val="FFFFFF"/>
            </a:solidFill>
            <a:ln w="25400" cap="flat" cmpd="sng" algn="ctr">
              <a:noFill/>
              <a:prstDash val="solid"/>
            </a:ln>
            <a:effectLst>
              <a:outerShdw blurRad="215900" sx="102000" sy="102000" algn="ctr" rotWithShape="0">
                <a:srgbClr val="000000">
                  <a:alpha val="40000"/>
                </a:srgbClr>
              </a:outerShdw>
            </a:effectLst>
          </p:spPr>
          <p:txBody>
            <a:bodyPr anchor="ctr"/>
            <a:lstStyle/>
            <a:p>
              <a:pPr algn="ctr" rtl="0">
                <a:defRPr/>
              </a:pPr>
              <a:endParaRPr lang="zh-CN" altLang="en-US" kern="1200">
                <a:solidFill>
                  <a:srgbClr val="0096D6"/>
                </a:solidFill>
                <a:latin typeface="Arial"/>
                <a:ea typeface="黑体" pitchFamily="2" charset="-122"/>
                <a:cs typeface="+mn-cs"/>
              </a:endParaRPr>
            </a:p>
          </p:txBody>
        </p:sp>
        <p:sp>
          <p:nvSpPr>
            <p:cNvPr id="180" name="Rectangle 179"/>
            <p:cNvSpPr/>
            <p:nvPr/>
          </p:nvSpPr>
          <p:spPr>
            <a:xfrm>
              <a:off x="3366057" y="2790515"/>
              <a:ext cx="1751262" cy="560506"/>
            </a:xfrm>
            <a:prstGeom prst="rect">
              <a:avLst/>
            </a:prstGeom>
            <a:gradFill>
              <a:gsLst>
                <a:gs pos="76000">
                  <a:schemeClr val="accent2"/>
                </a:gs>
                <a:gs pos="24000">
                  <a:schemeClr val="accent2"/>
                </a:gs>
                <a:gs pos="100000">
                  <a:schemeClr val="accent5">
                    <a:lumMod val="0"/>
                    <a:alpha val="0"/>
                  </a:schemeClr>
                </a:gs>
                <a:gs pos="0">
                  <a:schemeClr val="accent5">
                    <a:lumMod val="0"/>
                    <a:alpha val="0"/>
                  </a:schemeClr>
                </a:gs>
              </a:gsLst>
              <a:lin ang="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46568"/>
                </a:solidFill>
                <a:ea typeface="黑体" pitchFamily="2" charset="-122"/>
              </a:endParaRPr>
            </a:p>
          </p:txBody>
        </p:sp>
        <p:cxnSp>
          <p:nvCxnSpPr>
            <p:cNvPr id="181" name="Straight Connector 180"/>
            <p:cNvCxnSpPr/>
            <p:nvPr/>
          </p:nvCxnSpPr>
          <p:spPr>
            <a:xfrm>
              <a:off x="4696234" y="1854873"/>
              <a:ext cx="869903" cy="311779"/>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V="1">
              <a:off x="5562882" y="1921356"/>
              <a:ext cx="351000" cy="247324"/>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cxnSp>
          <p:nvCxnSpPr>
            <p:cNvPr id="183" name="Straight Connector 182"/>
            <p:cNvCxnSpPr/>
            <p:nvPr/>
          </p:nvCxnSpPr>
          <p:spPr>
            <a:xfrm flipV="1">
              <a:off x="7605105" y="2387617"/>
              <a:ext cx="533477" cy="375902"/>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grpSp>
          <p:nvGrpSpPr>
            <p:cNvPr id="184" name="Group 183"/>
            <p:cNvGrpSpPr/>
            <p:nvPr/>
          </p:nvGrpSpPr>
          <p:grpSpPr>
            <a:xfrm>
              <a:off x="3234729" y="1893870"/>
              <a:ext cx="2092699" cy="1937665"/>
              <a:chOff x="2934085" y="2003954"/>
              <a:chExt cx="2489509" cy="2305077"/>
            </a:xfrm>
          </p:grpSpPr>
          <p:pic>
            <p:nvPicPr>
              <p:cNvPr id="351" name="Picture 1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90315" y="3758029"/>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54" name="Picture 1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81555" y="3949416"/>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61" name="Picture 1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97681" y="2363569"/>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62" name="Picture 1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14571" y="2003954"/>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63" name="Picture 1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934085" y="2958854"/>
                <a:ext cx="266613" cy="26661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443" name="Picture 1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63979" y="3016045"/>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sp>
          <p:nvSpPr>
            <p:cNvPr id="186" name="TextBox 185"/>
            <p:cNvSpPr txBox="1"/>
            <p:nvPr/>
          </p:nvSpPr>
          <p:spPr>
            <a:xfrm>
              <a:off x="3411728" y="2823011"/>
              <a:ext cx="1732016" cy="535531"/>
            </a:xfrm>
            <a:prstGeom prst="rect">
              <a:avLst/>
            </a:prstGeom>
            <a:noFill/>
            <a:effectLst>
              <a:outerShdw blurRad="63500" sx="102000" sy="102000" algn="ctr" rotWithShape="0">
                <a:prstClr val="black">
                  <a:alpha val="40000"/>
                </a:prstClr>
              </a:outerShdw>
            </a:effectLst>
          </p:spPr>
          <p:txBody>
            <a:bodyPr wrap="square" rtlCol="0">
              <a:spAutoFit/>
            </a:bodyPr>
            <a:lstStyle/>
            <a:p>
              <a:pPr algn="ctr">
                <a:lnSpc>
                  <a:spcPct val="80000"/>
                </a:lnSpc>
              </a:pPr>
              <a:r>
                <a:rPr lang="en-US" altLang="zh-CN" sz="1800" b="1" i="0" dirty="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t>Cisco</a:t>
              </a:r>
              <a:r>
                <a:rPr lang="en-US" baseline="30000" dirty="0" smtClean="0">
                  <a:solidFill>
                    <a:schemeClr val="bg1"/>
                  </a:solidFill>
                </a:rPr>
                <a:t>®</a:t>
              </a:r>
              <a:r>
                <a:rPr lang="zh-CN" altLang="en-US" sz="1800" b="1" i="0" dirty="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t> </a:t>
              </a:r>
              <a:br>
                <a:rPr lang="zh-CN" altLang="en-US" sz="1800" b="1" i="0" dirty="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br>
              <a:r>
                <a:rPr lang="en-US" altLang="zh-CN" sz="1800" b="1" i="0" dirty="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t>Unified Fabric</a:t>
              </a:r>
              <a:endParaRPr lang="zh-CN" altLang="en-US" b="1" dirty="0">
                <a:solidFill>
                  <a:schemeClr val="bg1"/>
                </a:solidFill>
                <a:effectLst>
                  <a:outerShdw blurRad="63500" sx="102000" sy="102000" algn="ctr" rotWithShape="0">
                    <a:prstClr val="black">
                      <a:alpha val="21000"/>
                    </a:prstClr>
                  </a:outerShdw>
                </a:effectLst>
                <a:ea typeface="黑体" pitchFamily="2" charset="-122"/>
              </a:endParaRPr>
            </a:p>
          </p:txBody>
        </p:sp>
        <p:cxnSp>
          <p:nvCxnSpPr>
            <p:cNvPr id="187" name="Straight Connector 186"/>
            <p:cNvCxnSpPr/>
            <p:nvPr/>
          </p:nvCxnSpPr>
          <p:spPr>
            <a:xfrm>
              <a:off x="6817613" y="1921703"/>
              <a:ext cx="1311926" cy="470203"/>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89" name="Group 188"/>
            <p:cNvGrpSpPr/>
            <p:nvPr/>
          </p:nvGrpSpPr>
          <p:grpSpPr>
            <a:xfrm>
              <a:off x="4493373" y="1666109"/>
              <a:ext cx="3965272" cy="1135415"/>
              <a:chOff x="4148077" y="2256468"/>
              <a:chExt cx="3965272" cy="1135415"/>
            </a:xfrm>
          </p:grpSpPr>
          <p:cxnSp>
            <p:nvCxnSpPr>
              <p:cNvPr id="222" name="Straight Connector 221"/>
              <p:cNvCxnSpPr/>
              <p:nvPr/>
            </p:nvCxnSpPr>
            <p:spPr>
              <a:xfrm>
                <a:off x="6279386" y="2256468"/>
                <a:ext cx="1833963" cy="657305"/>
              </a:xfrm>
              <a:prstGeom prst="line">
                <a:avLst/>
              </a:prstGeom>
              <a:ln w="50800" cmpd="sng">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V="1">
                <a:off x="4685503" y="2588741"/>
                <a:ext cx="459536" cy="323801"/>
              </a:xfrm>
              <a:prstGeom prst="line">
                <a:avLst/>
              </a:prstGeom>
              <a:gradFill rotWithShape="1">
                <a:gsLst>
                  <a:gs pos="0">
                    <a:srgbClr val="001C27">
                      <a:alpha val="70000"/>
                    </a:srgbClr>
                  </a:gs>
                  <a:gs pos="100000">
                    <a:srgbClr val="003C54"/>
                  </a:gs>
                </a:gsLst>
                <a:lin ang="18900000" scaled="1"/>
              </a:gradFill>
              <a:ln w="50800" cmpd="sng">
                <a:solidFill>
                  <a:schemeClr val="accent6"/>
                </a:solidFill>
                <a:prstDash val="solid"/>
                <a:round/>
                <a:headEnd type="triangle"/>
                <a:tailEnd type="none"/>
              </a:ln>
            </p:spPr>
          </p:cxnSp>
          <p:cxnSp>
            <p:nvCxnSpPr>
              <p:cNvPr id="224" name="Straight Connector 223"/>
              <p:cNvCxnSpPr/>
              <p:nvPr/>
            </p:nvCxnSpPr>
            <p:spPr>
              <a:xfrm flipV="1">
                <a:off x="4148077" y="2345611"/>
                <a:ext cx="339245" cy="277532"/>
              </a:xfrm>
              <a:prstGeom prst="line">
                <a:avLst/>
              </a:prstGeom>
              <a:gradFill rotWithShape="1">
                <a:gsLst>
                  <a:gs pos="0">
                    <a:srgbClr val="001C27">
                      <a:alpha val="70000"/>
                    </a:srgbClr>
                  </a:gs>
                  <a:gs pos="100000">
                    <a:srgbClr val="003C54"/>
                  </a:gs>
                </a:gsLst>
                <a:lin ang="18900000" scaled="1"/>
              </a:gradFill>
              <a:ln w="50800" cmpd="sng">
                <a:solidFill>
                  <a:schemeClr val="accent6"/>
                </a:solidFill>
                <a:prstDash val="solid"/>
                <a:round/>
                <a:headEnd type="triangle"/>
                <a:tailEnd type="none"/>
              </a:ln>
            </p:spPr>
          </p:cxnSp>
          <p:cxnSp>
            <p:nvCxnSpPr>
              <p:cNvPr id="225" name="Straight Connector 224"/>
              <p:cNvCxnSpPr/>
              <p:nvPr/>
            </p:nvCxnSpPr>
            <p:spPr>
              <a:xfrm>
                <a:off x="4470804" y="2345609"/>
                <a:ext cx="924910" cy="331494"/>
              </a:xfrm>
              <a:prstGeom prst="line">
                <a:avLst/>
              </a:prstGeom>
              <a:ln w="50800" cmpd="sng">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V="1">
                <a:off x="6712218" y="2644897"/>
                <a:ext cx="636256" cy="448322"/>
              </a:xfrm>
              <a:prstGeom prst="line">
                <a:avLst/>
              </a:prstGeom>
              <a:gradFill rotWithShape="1">
                <a:gsLst>
                  <a:gs pos="0">
                    <a:srgbClr val="001C27">
                      <a:alpha val="70000"/>
                    </a:srgbClr>
                  </a:gs>
                  <a:gs pos="100000">
                    <a:srgbClr val="003C54"/>
                  </a:gs>
                </a:gsLst>
                <a:lin ang="18900000" scaled="1"/>
              </a:gradFill>
              <a:ln w="50800" cmpd="sng">
                <a:solidFill>
                  <a:schemeClr val="accent6"/>
                </a:solidFill>
                <a:prstDash val="solid"/>
                <a:round/>
                <a:headEnd/>
                <a:tailEnd/>
              </a:ln>
            </p:spPr>
          </p:cxnSp>
          <p:cxnSp>
            <p:nvCxnSpPr>
              <p:cNvPr id="227" name="Straight Connector 226"/>
              <p:cNvCxnSpPr/>
              <p:nvPr/>
            </p:nvCxnSpPr>
            <p:spPr>
              <a:xfrm flipV="1">
                <a:off x="7390934" y="2895377"/>
                <a:ext cx="711896" cy="496506"/>
              </a:xfrm>
              <a:prstGeom prst="line">
                <a:avLst/>
              </a:prstGeom>
              <a:gradFill rotWithShape="1">
                <a:gsLst>
                  <a:gs pos="0">
                    <a:srgbClr val="001C27">
                      <a:alpha val="70000"/>
                    </a:srgbClr>
                  </a:gs>
                  <a:gs pos="100000">
                    <a:srgbClr val="003C54"/>
                  </a:gs>
                </a:gsLst>
                <a:lin ang="18900000" scaled="1"/>
              </a:gradFill>
              <a:ln w="50800" cmpd="sng">
                <a:solidFill>
                  <a:schemeClr val="accent6"/>
                </a:solidFill>
                <a:prstDash val="solid"/>
                <a:round/>
                <a:headEnd/>
                <a:tailEnd/>
              </a:ln>
            </p:spPr>
          </p:cxnSp>
        </p:grpSp>
        <p:grpSp>
          <p:nvGrpSpPr>
            <p:cNvPr id="190" name="Group 189"/>
            <p:cNvGrpSpPr/>
            <p:nvPr/>
          </p:nvGrpSpPr>
          <p:grpSpPr>
            <a:xfrm>
              <a:off x="5532756" y="1185339"/>
              <a:ext cx="1356944" cy="1152382"/>
              <a:chOff x="1421047" y="1814865"/>
              <a:chExt cx="1667264" cy="1415919"/>
            </a:xfrm>
          </p:grpSpPr>
          <p:pic>
            <p:nvPicPr>
              <p:cNvPr id="220" name="Picture 2" descr="\\MV-FS\Projects\Cisco\03_Assets\Icons\Kubrick Icons\Kubrick png icons\Device_cloud_white_3041_default_256.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421047" y="1814865"/>
                <a:ext cx="1667264" cy="1415919"/>
              </a:xfrm>
              <a:prstGeom prst="rect">
                <a:avLst/>
              </a:prstGeom>
              <a:noFill/>
              <a:extLst>
                <a:ext uri="{909E8E84-426E-40DD-AFC4-6F175D3DCCD1}">
                  <a14:hiddenFill xmlns="" xmlns:a14="http://schemas.microsoft.com/office/drawing/2010/main">
                    <a:solidFill>
                      <a:srgbClr val="FFFFFF"/>
                    </a:solidFill>
                  </a14:hiddenFill>
                </a:ext>
              </a:extLst>
            </p:spPr>
          </p:pic>
          <p:sp>
            <p:nvSpPr>
              <p:cNvPr id="221" name="TextBox 220"/>
              <p:cNvSpPr txBox="1"/>
              <p:nvPr/>
            </p:nvSpPr>
            <p:spPr>
              <a:xfrm>
                <a:off x="1421047" y="2416151"/>
                <a:ext cx="1667264" cy="415978"/>
              </a:xfrm>
              <a:prstGeom prst="rect">
                <a:avLst/>
              </a:prstGeom>
              <a:noFill/>
            </p:spPr>
            <p:txBody>
              <a:bodyPr wrap="square" rtlCol="0">
                <a:spAutoFit/>
              </a:bodyPr>
              <a:lstStyle/>
              <a:p>
                <a:pPr algn="ctr" defTabSz="914400">
                  <a:buNone/>
                </a:pPr>
                <a:r>
                  <a:rPr lang="zh-CN" altLang="en-US" sz="1600" b="1" i="0" smtClean="0">
                    <a:solidFill>
                      <a:schemeClr val="tx1"/>
                    </a:solidFill>
                    <a:latin typeface="Arial"/>
                    <a:ea typeface="黑体" pitchFamily="2" charset="-122"/>
                    <a:cs typeface="+mn-cs"/>
                  </a:rPr>
                  <a:t>互联网</a:t>
                </a:r>
                <a:endParaRPr lang="zh-CN" altLang="en-US" sz="1600" b="1">
                  <a:ea typeface="黑体" pitchFamily="2" charset="-122"/>
                </a:endParaRPr>
              </a:p>
            </p:txBody>
          </p:sp>
        </p:grpSp>
        <p:grpSp>
          <p:nvGrpSpPr>
            <p:cNvPr id="193" name="Group 192"/>
            <p:cNvGrpSpPr/>
            <p:nvPr/>
          </p:nvGrpSpPr>
          <p:grpSpPr>
            <a:xfrm>
              <a:off x="7420371" y="2575568"/>
              <a:ext cx="1061282" cy="492422"/>
              <a:chOff x="4898317" y="1982959"/>
              <a:chExt cx="1822326" cy="845538"/>
            </a:xfrm>
          </p:grpSpPr>
          <p:grpSp>
            <p:nvGrpSpPr>
              <p:cNvPr id="204" name="Group 203"/>
              <p:cNvGrpSpPr/>
              <p:nvPr/>
            </p:nvGrpSpPr>
            <p:grpSpPr>
              <a:xfrm>
                <a:off x="4898317" y="1982959"/>
                <a:ext cx="864207" cy="845538"/>
                <a:chOff x="7092048" y="751929"/>
                <a:chExt cx="1383251" cy="1353371"/>
              </a:xfrm>
            </p:grpSpPr>
            <p:pic>
              <p:nvPicPr>
                <p:cNvPr id="206" name="Picture 2" descr="\\MV-FS\Projects\Cisco\03_Assets\Icons\Kubrick Icons\Device Icons\Device_server_farms_3113_default_256.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426921" y="751929"/>
                  <a:ext cx="1048378" cy="104837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07" name="Group 206"/>
                <p:cNvGrpSpPr/>
                <p:nvPr/>
              </p:nvGrpSpPr>
              <p:grpSpPr>
                <a:xfrm>
                  <a:off x="7092048" y="1495313"/>
                  <a:ext cx="413284" cy="609987"/>
                  <a:chOff x="6427703" y="2259445"/>
                  <a:chExt cx="413284" cy="609987"/>
                </a:xfrm>
              </p:grpSpPr>
              <p:pic>
                <p:nvPicPr>
                  <p:cNvPr id="212"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427703" y="2456148"/>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16"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17"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208" name="Group 207"/>
                <p:cNvGrpSpPr/>
                <p:nvPr/>
              </p:nvGrpSpPr>
              <p:grpSpPr>
                <a:xfrm>
                  <a:off x="7526050" y="1495313"/>
                  <a:ext cx="413284" cy="609987"/>
                  <a:chOff x="6427703" y="2259445"/>
                  <a:chExt cx="413284" cy="609987"/>
                </a:xfrm>
              </p:grpSpPr>
              <p:pic>
                <p:nvPicPr>
                  <p:cNvPr id="209"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427703" y="2456148"/>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10"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11"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sp>
            <p:nvSpPr>
              <p:cNvPr id="205" name="TextBox 51"/>
              <p:cNvSpPr txBox="1">
                <a:spLocks noChangeArrowheads="1"/>
              </p:cNvSpPr>
              <p:nvPr/>
            </p:nvSpPr>
            <p:spPr bwMode="auto">
              <a:xfrm>
                <a:off x="5752603" y="2265614"/>
                <a:ext cx="968040" cy="475628"/>
              </a:xfrm>
              <a:prstGeom prst="rect">
                <a:avLst/>
              </a:prstGeom>
              <a:noFill/>
              <a:ln w="9525">
                <a:noFill/>
                <a:miter lim="800000"/>
                <a:headEnd/>
                <a:tailEnd/>
              </a:ln>
            </p:spPr>
            <p:txBody>
              <a:bodyPr wrap="square" lIns="91435" tIns="45718" rIns="91435" bIns="45718">
                <a:spAutoFit/>
              </a:bodyPr>
              <a:lstStyle/>
              <a:p>
                <a:pPr algn="l" defTabSz="914400">
                  <a:buNone/>
                </a:pPr>
                <a:r>
                  <a:rPr lang="en-US" altLang="zh-CN" sz="1200" b="0" i="0" smtClean="0">
                    <a:solidFill>
                      <a:srgbClr val="546568"/>
                    </a:solidFill>
                    <a:latin typeface="Arial"/>
                    <a:ea typeface="黑体" pitchFamily="2" charset="-122"/>
                    <a:cs typeface="+mn-cs"/>
                  </a:rPr>
                  <a:t>DC3</a:t>
                </a:r>
                <a:endParaRPr lang="zh-CN" altLang="en-US" sz="1200">
                  <a:solidFill>
                    <a:srgbClr val="546568"/>
                  </a:solidFill>
                  <a:ea typeface="黑体" pitchFamily="2" charset="-122"/>
                </a:endParaRPr>
              </a:p>
            </p:txBody>
          </p:sp>
        </p:grpSp>
        <p:grpSp>
          <p:nvGrpSpPr>
            <p:cNvPr id="194" name="Group 193"/>
            <p:cNvGrpSpPr/>
            <p:nvPr/>
          </p:nvGrpSpPr>
          <p:grpSpPr>
            <a:xfrm>
              <a:off x="6608786" y="2233817"/>
              <a:ext cx="503294" cy="492422"/>
              <a:chOff x="7092048" y="751929"/>
              <a:chExt cx="1383251" cy="1353371"/>
            </a:xfrm>
          </p:grpSpPr>
          <p:pic>
            <p:nvPicPr>
              <p:cNvPr id="195" name="Picture 2" descr="\\MV-FS\Projects\Cisco\03_Assets\Icons\Kubrick Icons\Device Icons\Device_server_farms_3113_default_256.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426921" y="751929"/>
                <a:ext cx="1048378" cy="104837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96" name="Group 195"/>
              <p:cNvGrpSpPr/>
              <p:nvPr/>
            </p:nvGrpSpPr>
            <p:grpSpPr>
              <a:xfrm>
                <a:off x="7092048" y="1495313"/>
                <a:ext cx="413284" cy="609987"/>
                <a:chOff x="6427703" y="2259445"/>
                <a:chExt cx="413284" cy="609987"/>
              </a:xfrm>
            </p:grpSpPr>
            <p:pic>
              <p:nvPicPr>
                <p:cNvPr id="201"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427703" y="2456148"/>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02"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03"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197" name="Group 196"/>
              <p:cNvGrpSpPr/>
              <p:nvPr/>
            </p:nvGrpSpPr>
            <p:grpSpPr>
              <a:xfrm>
                <a:off x="7526050" y="1495313"/>
                <a:ext cx="544704" cy="532647"/>
                <a:chOff x="6427703" y="2259445"/>
                <a:chExt cx="544704" cy="532647"/>
              </a:xfrm>
            </p:grpSpPr>
            <p:pic>
              <p:nvPicPr>
                <p:cNvPr id="198"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559123" y="2378807"/>
                  <a:ext cx="413284" cy="41328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99"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00"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spTree>
    <p:extLst>
      <p:ext uri="{BB962C8B-B14F-4D97-AF65-F5344CB8AC3E}">
        <p14:creationId xmlns="" xmlns:p14="http://schemas.microsoft.com/office/powerpoint/2010/main" val="37902145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229"/>
                                        </p:tgtEl>
                                        <p:attrNameLst>
                                          <p:attrName>style.visibility</p:attrName>
                                        </p:attrNameLst>
                                      </p:cBhvr>
                                      <p:to>
                                        <p:strVal val="visible"/>
                                      </p:to>
                                    </p:set>
                                    <p:anim calcmode="lin" valueType="num">
                                      <p:cBhvr additive="base">
                                        <p:cTn id="10" dur="750" fill="hold"/>
                                        <p:tgtEl>
                                          <p:spTgt spid="229"/>
                                        </p:tgtEl>
                                        <p:attrNameLst>
                                          <p:attrName>ppt_x</p:attrName>
                                        </p:attrNameLst>
                                      </p:cBhvr>
                                      <p:tavLst>
                                        <p:tav tm="0">
                                          <p:val>
                                            <p:strVal val="#ppt_x"/>
                                          </p:val>
                                        </p:tav>
                                        <p:tav tm="100000">
                                          <p:val>
                                            <p:strVal val="#ppt_x"/>
                                          </p:val>
                                        </p:tav>
                                      </p:tavLst>
                                    </p:anim>
                                    <p:anim calcmode="lin" valueType="num">
                                      <p:cBhvr additive="base">
                                        <p:cTn id="11" dur="750" fill="hold"/>
                                        <p:tgtEl>
                                          <p:spTgt spid="22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10" presetClass="entr" presetSubtype="0" fill="hold" grpId="0" nodeType="afterEffect">
                                  <p:stCondLst>
                                    <p:cond delay="500"/>
                                  </p:stCondLst>
                                  <p:childTnLst>
                                    <p:set>
                                      <p:cBhvr>
                                        <p:cTn id="14" dur="1" fill="hold">
                                          <p:stCondLst>
                                            <p:cond delay="0"/>
                                          </p:stCondLst>
                                        </p:cTn>
                                        <p:tgtEl>
                                          <p:spTgt spid="429"/>
                                        </p:tgtEl>
                                        <p:attrNameLst>
                                          <p:attrName>style.visibility</p:attrName>
                                        </p:attrNameLst>
                                      </p:cBhvr>
                                      <p:to>
                                        <p:strVal val="visible"/>
                                      </p:to>
                                    </p:set>
                                    <p:animEffect transition="in" filter="fade">
                                      <p:cBhvr>
                                        <p:cTn id="15" dur="500"/>
                                        <p:tgtEl>
                                          <p:spTgt spid="429"/>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60"/>
                                        </p:tgtEl>
                                        <p:attrNameLst>
                                          <p:attrName>style.visibility</p:attrName>
                                        </p:attrNameLst>
                                      </p:cBhvr>
                                      <p:to>
                                        <p:strVal val="visible"/>
                                      </p:to>
                                    </p:set>
                                    <p:anim calcmode="lin" valueType="num">
                                      <p:cBhvr additive="base">
                                        <p:cTn id="18" dur="750" fill="hold"/>
                                        <p:tgtEl>
                                          <p:spTgt spid="60"/>
                                        </p:tgtEl>
                                        <p:attrNameLst>
                                          <p:attrName>ppt_x</p:attrName>
                                        </p:attrNameLst>
                                      </p:cBhvr>
                                      <p:tavLst>
                                        <p:tav tm="0">
                                          <p:val>
                                            <p:strVal val="#ppt_x"/>
                                          </p:val>
                                        </p:tav>
                                        <p:tav tm="100000">
                                          <p:val>
                                            <p:strVal val="#ppt_x"/>
                                          </p:val>
                                        </p:tav>
                                      </p:tavLst>
                                    </p:anim>
                                    <p:anim calcmode="lin" valueType="num">
                                      <p:cBhvr additive="base">
                                        <p:cTn id="19" dur="75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4" grpId="0"/>
      <p:bldP spid="4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9" name="Group 478"/>
          <p:cNvGrpSpPr/>
          <p:nvPr/>
        </p:nvGrpSpPr>
        <p:grpSpPr>
          <a:xfrm>
            <a:off x="187287" y="1840794"/>
            <a:ext cx="8271358" cy="3282862"/>
            <a:chOff x="187287" y="1185340"/>
            <a:chExt cx="8271358" cy="3282862"/>
          </a:xfrm>
        </p:grpSpPr>
        <p:cxnSp>
          <p:nvCxnSpPr>
            <p:cNvPr id="480" name="Straight Connector 479"/>
            <p:cNvCxnSpPr/>
            <p:nvPr/>
          </p:nvCxnSpPr>
          <p:spPr>
            <a:xfrm flipV="1">
              <a:off x="6868977" y="2137526"/>
              <a:ext cx="533477" cy="375902"/>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cxnSp>
          <p:nvCxnSpPr>
            <p:cNvPr id="482" name="Straight Connector 481"/>
            <p:cNvCxnSpPr/>
            <p:nvPr/>
          </p:nvCxnSpPr>
          <p:spPr>
            <a:xfrm>
              <a:off x="4044154" y="2839076"/>
              <a:ext cx="1428390" cy="511945"/>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p:cNvCxnSpPr/>
            <p:nvPr/>
          </p:nvCxnSpPr>
          <p:spPr>
            <a:xfrm flipV="1">
              <a:off x="4946893" y="2092966"/>
              <a:ext cx="435018" cy="306526"/>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cxnSp>
          <p:nvCxnSpPr>
            <p:cNvPr id="484" name="Straight Connector 483"/>
            <p:cNvCxnSpPr/>
            <p:nvPr/>
          </p:nvCxnSpPr>
          <p:spPr>
            <a:xfrm flipV="1">
              <a:off x="3471451" y="1854873"/>
              <a:ext cx="1232214" cy="868252"/>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grpSp>
          <p:nvGrpSpPr>
            <p:cNvPr id="485" name="Group 484"/>
            <p:cNvGrpSpPr/>
            <p:nvPr/>
          </p:nvGrpSpPr>
          <p:grpSpPr>
            <a:xfrm>
              <a:off x="187287" y="2315845"/>
              <a:ext cx="4434592" cy="1935320"/>
              <a:chOff x="-195144" y="2610077"/>
              <a:chExt cx="4434592" cy="1935320"/>
            </a:xfrm>
          </p:grpSpPr>
          <p:cxnSp>
            <p:nvCxnSpPr>
              <p:cNvPr id="595" name="Straight Connector 594"/>
              <p:cNvCxnSpPr/>
              <p:nvPr/>
            </p:nvCxnSpPr>
            <p:spPr>
              <a:xfrm flipV="1">
                <a:off x="2613108" y="3110151"/>
                <a:ext cx="1626340" cy="1146981"/>
              </a:xfrm>
              <a:prstGeom prst="line">
                <a:avLst/>
              </a:prstGeom>
              <a:gradFill rotWithShape="1">
                <a:gsLst>
                  <a:gs pos="0">
                    <a:srgbClr val="001C27">
                      <a:alpha val="70000"/>
                    </a:srgbClr>
                  </a:gs>
                  <a:gs pos="100000">
                    <a:srgbClr val="003C54"/>
                  </a:gs>
                </a:gsLst>
                <a:lin ang="18900000" scaled="1"/>
              </a:gradFill>
              <a:ln w="22225">
                <a:solidFill>
                  <a:srgbClr val="01BBBB"/>
                </a:solidFill>
                <a:round/>
                <a:headEnd/>
                <a:tailEnd/>
              </a:ln>
            </p:spPr>
          </p:cxnSp>
          <p:cxnSp>
            <p:nvCxnSpPr>
              <p:cNvPr id="596" name="Straight Connector 595"/>
              <p:cNvCxnSpPr/>
              <p:nvPr/>
            </p:nvCxnSpPr>
            <p:spPr>
              <a:xfrm flipV="1">
                <a:off x="1673475" y="2959466"/>
                <a:ext cx="1447285" cy="1020700"/>
              </a:xfrm>
              <a:prstGeom prst="line">
                <a:avLst/>
              </a:prstGeom>
              <a:gradFill rotWithShape="1">
                <a:gsLst>
                  <a:gs pos="0">
                    <a:srgbClr val="001C27">
                      <a:alpha val="70000"/>
                    </a:srgbClr>
                  </a:gs>
                  <a:gs pos="100000">
                    <a:srgbClr val="003C54"/>
                  </a:gs>
                </a:gsLst>
                <a:lin ang="18900000" scaled="1"/>
              </a:gradFill>
              <a:ln w="22225">
                <a:solidFill>
                  <a:srgbClr val="01BBBB"/>
                </a:solidFill>
                <a:round/>
                <a:headEnd/>
                <a:tailEnd/>
              </a:ln>
            </p:spPr>
          </p:cxnSp>
          <p:grpSp>
            <p:nvGrpSpPr>
              <p:cNvPr id="597" name="Group 596"/>
              <p:cNvGrpSpPr/>
              <p:nvPr/>
            </p:nvGrpSpPr>
            <p:grpSpPr>
              <a:xfrm>
                <a:off x="1138922" y="2610077"/>
                <a:ext cx="2128883" cy="740933"/>
                <a:chOff x="1138922" y="2800154"/>
                <a:chExt cx="2128883" cy="740933"/>
              </a:xfrm>
            </p:grpSpPr>
            <p:cxnSp>
              <p:nvCxnSpPr>
                <p:cNvPr id="613" name="Straight Connector 612"/>
                <p:cNvCxnSpPr/>
                <p:nvPr/>
              </p:nvCxnSpPr>
              <p:spPr>
                <a:xfrm flipV="1">
                  <a:off x="1138922" y="2800715"/>
                  <a:ext cx="1146382" cy="740372"/>
                </a:xfrm>
                <a:prstGeom prst="line">
                  <a:avLst/>
                </a:prstGeom>
                <a:gradFill rotWithShape="1">
                  <a:gsLst>
                    <a:gs pos="0">
                      <a:srgbClr val="001C27">
                        <a:alpha val="70000"/>
                      </a:srgbClr>
                    </a:gs>
                    <a:gs pos="100000">
                      <a:srgbClr val="003C54"/>
                    </a:gs>
                  </a:gsLst>
                  <a:lin ang="18900000" scaled="1"/>
                </a:gradFill>
                <a:ln w="22225">
                  <a:solidFill>
                    <a:srgbClr val="01BBBB"/>
                  </a:solidFill>
                  <a:round/>
                  <a:headEnd/>
                  <a:tailEnd/>
                </a:ln>
              </p:spPr>
            </p:cxnSp>
            <p:cxnSp>
              <p:nvCxnSpPr>
                <p:cNvPr id="614" name="Straight Connector 613"/>
                <p:cNvCxnSpPr/>
                <p:nvPr/>
              </p:nvCxnSpPr>
              <p:spPr>
                <a:xfrm>
                  <a:off x="2267776" y="2800154"/>
                  <a:ext cx="1000029" cy="363060"/>
                </a:xfrm>
                <a:prstGeom prst="line">
                  <a:avLst/>
                </a:prstGeom>
                <a:gradFill rotWithShape="1">
                  <a:gsLst>
                    <a:gs pos="0">
                      <a:srgbClr val="001C27">
                        <a:alpha val="70000"/>
                      </a:srgbClr>
                    </a:gs>
                    <a:gs pos="100000">
                      <a:srgbClr val="003C54"/>
                    </a:gs>
                  </a:gsLst>
                  <a:lin ang="18900000" scaled="1"/>
                </a:gradFill>
                <a:ln w="22225">
                  <a:solidFill>
                    <a:srgbClr val="01BBBB"/>
                  </a:solidFill>
                  <a:round/>
                  <a:headEnd/>
                  <a:tailEnd/>
                </a:ln>
              </p:spPr>
            </p:cxnSp>
          </p:grpSp>
          <p:grpSp>
            <p:nvGrpSpPr>
              <p:cNvPr id="598" name="Group 597"/>
              <p:cNvGrpSpPr/>
              <p:nvPr/>
            </p:nvGrpSpPr>
            <p:grpSpPr>
              <a:xfrm>
                <a:off x="-195144" y="3084753"/>
                <a:ext cx="1665902" cy="464372"/>
                <a:chOff x="-37801" y="3503242"/>
                <a:chExt cx="1879911" cy="524025"/>
              </a:xfrm>
            </p:grpSpPr>
            <p:grpSp>
              <p:nvGrpSpPr>
                <p:cNvPr id="609" name="Group 608"/>
                <p:cNvGrpSpPr/>
                <p:nvPr/>
              </p:nvGrpSpPr>
              <p:grpSpPr>
                <a:xfrm>
                  <a:off x="1155833" y="3503242"/>
                  <a:ext cx="686277" cy="524025"/>
                  <a:chOff x="442148" y="3623868"/>
                  <a:chExt cx="1572567" cy="1200778"/>
                </a:xfrm>
              </p:grpSpPr>
              <p:pic>
                <p:nvPicPr>
                  <p:cNvPr id="611"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2148" y="36238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pic>
                <p:nvPicPr>
                  <p:cNvPr id="612"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6337" y="37762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610" name="TextBox 51"/>
                <p:cNvSpPr txBox="1">
                  <a:spLocks noChangeArrowheads="1"/>
                </p:cNvSpPr>
                <p:nvPr/>
              </p:nvSpPr>
              <p:spPr bwMode="auto">
                <a:xfrm>
                  <a:off x="-37801" y="3575952"/>
                  <a:ext cx="1205962" cy="291738"/>
                </a:xfrm>
                <a:prstGeom prst="rect">
                  <a:avLst/>
                </a:prstGeom>
                <a:noFill/>
                <a:ln w="9525">
                  <a:noFill/>
                  <a:miter lim="800000"/>
                  <a:headEnd/>
                  <a:tailEnd/>
                </a:ln>
              </p:spPr>
              <p:txBody>
                <a:bodyPr wrap="square" lIns="91435" tIns="45718" rIns="91435" bIns="45718">
                  <a:spAutoFit/>
                </a:bodyPr>
                <a:lstStyle/>
                <a:p>
                  <a:pPr algn="r" defTabSz="914400">
                    <a:lnSpc>
                      <a:spcPct val="90000"/>
                    </a:lnSpc>
                    <a:buNone/>
                  </a:pPr>
                  <a:r>
                    <a:rPr lang="zh-CN" altLang="en-US" sz="1200" b="0" i="0" dirty="0" smtClean="0">
                      <a:solidFill>
                        <a:srgbClr val="546568"/>
                      </a:solidFill>
                      <a:latin typeface="Arial"/>
                      <a:ea typeface="黑体" pitchFamily="2" charset="-122"/>
                      <a:cs typeface="+mn-cs"/>
                    </a:rPr>
                    <a:t>虚拟</a:t>
                  </a:r>
                  <a:r>
                    <a:rPr lang="en-US" altLang="zh-CN" sz="1200" b="0" i="0" dirty="0" smtClean="0">
                      <a:solidFill>
                        <a:srgbClr val="546568"/>
                      </a:solidFill>
                      <a:latin typeface="Arial"/>
                      <a:ea typeface="黑体" pitchFamily="2" charset="-122"/>
                      <a:cs typeface="+mn-cs"/>
                    </a:rPr>
                    <a:t>/</a:t>
                  </a:r>
                  <a:r>
                    <a:rPr lang="zh-CN" altLang="en-US" sz="1200" b="0" i="0" dirty="0" smtClean="0">
                      <a:solidFill>
                        <a:srgbClr val="546568"/>
                      </a:solidFill>
                      <a:latin typeface="Arial"/>
                      <a:ea typeface="黑体" pitchFamily="2" charset="-122"/>
                      <a:cs typeface="+mn-cs"/>
                    </a:rPr>
                    <a:t>专用云</a:t>
                  </a:r>
                  <a:endParaRPr lang="zh-CN" altLang="en-US" sz="1200" dirty="0">
                    <a:solidFill>
                      <a:srgbClr val="546568"/>
                    </a:solidFill>
                    <a:ea typeface="黑体" pitchFamily="2" charset="-122"/>
                  </a:endParaRPr>
                </a:p>
              </p:txBody>
            </p:sp>
          </p:grpSp>
          <p:grpSp>
            <p:nvGrpSpPr>
              <p:cNvPr id="599" name="Group 598"/>
              <p:cNvGrpSpPr/>
              <p:nvPr/>
            </p:nvGrpSpPr>
            <p:grpSpPr>
              <a:xfrm>
                <a:off x="567526" y="3754171"/>
                <a:ext cx="1418253" cy="464370"/>
                <a:chOff x="464123" y="4602282"/>
                <a:chExt cx="1600449" cy="524025"/>
              </a:xfrm>
            </p:grpSpPr>
            <p:grpSp>
              <p:nvGrpSpPr>
                <p:cNvPr id="605" name="Group 604"/>
                <p:cNvGrpSpPr/>
                <p:nvPr/>
              </p:nvGrpSpPr>
              <p:grpSpPr>
                <a:xfrm>
                  <a:off x="1378295" y="4602282"/>
                  <a:ext cx="686277" cy="524025"/>
                  <a:chOff x="442148" y="3623868"/>
                  <a:chExt cx="1572567" cy="1200778"/>
                </a:xfrm>
              </p:grpSpPr>
              <p:pic>
                <p:nvPicPr>
                  <p:cNvPr id="607"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2148" y="36238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pic>
                <p:nvPicPr>
                  <p:cNvPr id="608"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6337" y="37762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606" name="TextBox 51"/>
                <p:cNvSpPr txBox="1">
                  <a:spLocks noChangeArrowheads="1"/>
                </p:cNvSpPr>
                <p:nvPr/>
              </p:nvSpPr>
              <p:spPr bwMode="auto">
                <a:xfrm>
                  <a:off x="464123" y="4713616"/>
                  <a:ext cx="952607" cy="291740"/>
                </a:xfrm>
                <a:prstGeom prst="rect">
                  <a:avLst/>
                </a:prstGeom>
                <a:noFill/>
                <a:ln w="9525">
                  <a:noFill/>
                  <a:miter lim="800000"/>
                  <a:headEnd/>
                  <a:tailEnd/>
                </a:ln>
              </p:spPr>
              <p:txBody>
                <a:bodyPr wrap="square" lIns="91435" tIns="45718" rIns="91435" bIns="45718">
                  <a:spAutoFit/>
                </a:bodyPr>
                <a:lstStyle/>
                <a:p>
                  <a:pPr algn="r" defTabSz="914400">
                    <a:lnSpc>
                      <a:spcPct val="90000"/>
                    </a:lnSpc>
                    <a:buNone/>
                  </a:pPr>
                  <a:r>
                    <a:rPr lang="zh-CN" altLang="en-US" sz="1200" b="0" i="0" smtClean="0">
                      <a:solidFill>
                        <a:srgbClr val="546568"/>
                      </a:solidFill>
                      <a:latin typeface="Arial"/>
                      <a:ea typeface="黑体" pitchFamily="2" charset="-122"/>
                      <a:cs typeface="+mn-cs"/>
                    </a:rPr>
                    <a:t>物理</a:t>
                  </a:r>
                  <a:endParaRPr lang="zh-CN" altLang="en-US" sz="1200">
                    <a:solidFill>
                      <a:srgbClr val="546568"/>
                    </a:solidFill>
                    <a:ea typeface="黑体" pitchFamily="2" charset="-122"/>
                  </a:endParaRPr>
                </a:p>
              </p:txBody>
            </p:sp>
          </p:grpSp>
          <p:grpSp>
            <p:nvGrpSpPr>
              <p:cNvPr id="600" name="Group 599"/>
              <p:cNvGrpSpPr/>
              <p:nvPr/>
            </p:nvGrpSpPr>
            <p:grpSpPr>
              <a:xfrm>
                <a:off x="1199206" y="4073064"/>
                <a:ext cx="1619189" cy="472333"/>
                <a:chOff x="1453035" y="4475403"/>
                <a:chExt cx="1827196" cy="533010"/>
              </a:xfrm>
            </p:grpSpPr>
            <p:sp>
              <p:nvSpPr>
                <p:cNvPr id="601" name="TextBox 51"/>
                <p:cNvSpPr txBox="1">
                  <a:spLocks noChangeArrowheads="1"/>
                </p:cNvSpPr>
                <p:nvPr/>
              </p:nvSpPr>
              <p:spPr bwMode="auto">
                <a:xfrm>
                  <a:off x="1453035" y="4716674"/>
                  <a:ext cx="1243054" cy="291739"/>
                </a:xfrm>
                <a:prstGeom prst="rect">
                  <a:avLst/>
                </a:prstGeom>
                <a:noFill/>
                <a:ln w="9525">
                  <a:noFill/>
                  <a:miter lim="800000"/>
                  <a:headEnd/>
                  <a:tailEnd/>
                </a:ln>
              </p:spPr>
              <p:txBody>
                <a:bodyPr lIns="91435" tIns="45718" rIns="91435" bIns="45718">
                  <a:spAutoFit/>
                </a:bodyPr>
                <a:lstStyle/>
                <a:p>
                  <a:pPr algn="r" defTabSz="914400">
                    <a:lnSpc>
                      <a:spcPct val="90000"/>
                    </a:lnSpc>
                    <a:buNone/>
                  </a:pPr>
                  <a:r>
                    <a:rPr lang="en-US" altLang="zh-CN" sz="1200" b="0" i="0" smtClean="0">
                      <a:solidFill>
                        <a:srgbClr val="546568"/>
                      </a:solidFill>
                      <a:latin typeface="Arial"/>
                      <a:ea typeface="黑体" pitchFamily="2" charset="-122"/>
                      <a:cs typeface="+mn-cs"/>
                    </a:rPr>
                    <a:t>HFT/HPC</a:t>
                  </a:r>
                  <a:endParaRPr lang="zh-CN" altLang="en-US" sz="1200">
                    <a:solidFill>
                      <a:srgbClr val="546568"/>
                    </a:solidFill>
                    <a:ea typeface="黑体" pitchFamily="2" charset="-122"/>
                  </a:endParaRPr>
                </a:p>
              </p:txBody>
            </p:sp>
            <p:grpSp>
              <p:nvGrpSpPr>
                <p:cNvPr id="602" name="Group 601"/>
                <p:cNvGrpSpPr/>
                <p:nvPr/>
              </p:nvGrpSpPr>
              <p:grpSpPr>
                <a:xfrm>
                  <a:off x="2593954" y="4475403"/>
                  <a:ext cx="686277" cy="524025"/>
                  <a:chOff x="442148" y="3623868"/>
                  <a:chExt cx="1572567" cy="1200778"/>
                </a:xfrm>
              </p:grpSpPr>
              <p:pic>
                <p:nvPicPr>
                  <p:cNvPr id="603"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2148" y="36238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pic>
                <p:nvPicPr>
                  <p:cNvPr id="604"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6337" y="37762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grpSp>
          </p:grpSp>
        </p:grpSp>
        <p:sp>
          <p:nvSpPr>
            <p:cNvPr id="486" name="Oval 485"/>
            <p:cNvSpPr/>
            <p:nvPr/>
          </p:nvSpPr>
          <p:spPr>
            <a:xfrm>
              <a:off x="3314470" y="2108793"/>
              <a:ext cx="1873682" cy="1873682"/>
            </a:xfrm>
            <a:prstGeom prst="ellipse">
              <a:avLst/>
            </a:prstGeom>
            <a:solidFill>
              <a:schemeClr val="tx2"/>
            </a:soli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487" name="Freeform 11"/>
            <p:cNvSpPr>
              <a:spLocks noEditPoints="1"/>
            </p:cNvSpPr>
            <p:nvPr/>
          </p:nvSpPr>
          <p:spPr bwMode="auto">
            <a:xfrm>
              <a:off x="3411728" y="2192838"/>
              <a:ext cx="1705591" cy="1705592"/>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rgbClr val="FFFFFF"/>
            </a:solidFill>
            <a:ln w="25400" cap="flat" cmpd="sng" algn="ctr">
              <a:noFill/>
              <a:prstDash val="solid"/>
            </a:ln>
            <a:effectLst>
              <a:outerShdw blurRad="215900" sx="102000" sy="102000" algn="ctr" rotWithShape="0">
                <a:srgbClr val="000000">
                  <a:alpha val="40000"/>
                </a:srgbClr>
              </a:outerShdw>
            </a:effectLst>
          </p:spPr>
          <p:txBody>
            <a:bodyPr anchor="ctr"/>
            <a:lstStyle/>
            <a:p>
              <a:pPr algn="ctr" rtl="0">
                <a:lnSpc>
                  <a:spcPct val="90000"/>
                </a:lnSpc>
                <a:defRPr/>
              </a:pPr>
              <a:endParaRPr lang="zh-CN" altLang="en-US" kern="1200">
                <a:solidFill>
                  <a:srgbClr val="0096D6"/>
                </a:solidFill>
                <a:latin typeface="Arial"/>
                <a:ea typeface="黑体" pitchFamily="2" charset="-122"/>
                <a:cs typeface="+mn-cs"/>
              </a:endParaRPr>
            </a:p>
          </p:txBody>
        </p:sp>
        <p:sp>
          <p:nvSpPr>
            <p:cNvPr id="488" name="Rectangle 487"/>
            <p:cNvSpPr/>
            <p:nvPr/>
          </p:nvSpPr>
          <p:spPr>
            <a:xfrm>
              <a:off x="3379269" y="2805727"/>
              <a:ext cx="1751262" cy="560506"/>
            </a:xfrm>
            <a:prstGeom prst="rect">
              <a:avLst/>
            </a:prstGeom>
            <a:gradFill>
              <a:gsLst>
                <a:gs pos="76000">
                  <a:schemeClr val="accent2"/>
                </a:gs>
                <a:gs pos="24000">
                  <a:schemeClr val="accent2"/>
                </a:gs>
                <a:gs pos="100000">
                  <a:schemeClr val="accent5">
                    <a:lumMod val="0"/>
                    <a:alpha val="0"/>
                  </a:schemeClr>
                </a:gs>
                <a:gs pos="0">
                  <a:schemeClr val="accent5">
                    <a:lumMod val="0"/>
                    <a:alpha val="0"/>
                  </a:schemeClr>
                </a:gs>
              </a:gsLst>
              <a:lin ang="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46568"/>
                </a:solidFill>
                <a:ea typeface="黑体" pitchFamily="2" charset="-122"/>
              </a:endParaRPr>
            </a:p>
          </p:txBody>
        </p:sp>
        <p:cxnSp>
          <p:nvCxnSpPr>
            <p:cNvPr id="489" name="Straight Connector 488"/>
            <p:cNvCxnSpPr/>
            <p:nvPr/>
          </p:nvCxnSpPr>
          <p:spPr>
            <a:xfrm>
              <a:off x="4696234" y="1854873"/>
              <a:ext cx="869903" cy="311779"/>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p:cNvCxnSpPr/>
            <p:nvPr/>
          </p:nvCxnSpPr>
          <p:spPr>
            <a:xfrm flipV="1">
              <a:off x="5562882" y="1921356"/>
              <a:ext cx="351000" cy="247324"/>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cxnSp>
          <p:nvCxnSpPr>
            <p:cNvPr id="491" name="Straight Connector 490"/>
            <p:cNvCxnSpPr/>
            <p:nvPr/>
          </p:nvCxnSpPr>
          <p:spPr>
            <a:xfrm flipV="1">
              <a:off x="7605105" y="2387617"/>
              <a:ext cx="533477" cy="375902"/>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grpSp>
          <p:nvGrpSpPr>
            <p:cNvPr id="492" name="Group 491"/>
            <p:cNvGrpSpPr/>
            <p:nvPr/>
          </p:nvGrpSpPr>
          <p:grpSpPr>
            <a:xfrm>
              <a:off x="3234729" y="1893870"/>
              <a:ext cx="2092699" cy="1937665"/>
              <a:chOff x="2934085" y="2003954"/>
              <a:chExt cx="2489509" cy="2305077"/>
            </a:xfrm>
          </p:grpSpPr>
          <p:pic>
            <p:nvPicPr>
              <p:cNvPr id="589" name="Picture 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90315" y="3758029"/>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90" name="Picture 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81555" y="3949416"/>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91" name="Picture 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97681" y="2363569"/>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92" name="Picture 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114571" y="2003954"/>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93" name="Picture 1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934085" y="2958854"/>
                <a:ext cx="266613" cy="26661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94" name="Picture 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63979" y="3016045"/>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493" name="Group 492"/>
            <p:cNvGrpSpPr/>
            <p:nvPr/>
          </p:nvGrpSpPr>
          <p:grpSpPr>
            <a:xfrm>
              <a:off x="5433166" y="2728818"/>
              <a:ext cx="2485424" cy="1739384"/>
              <a:chOff x="5248162" y="3400780"/>
              <a:chExt cx="2625503" cy="1837416"/>
            </a:xfrm>
          </p:grpSpPr>
          <p:sp>
            <p:nvSpPr>
              <p:cNvPr id="533" name="Oval 532"/>
              <p:cNvSpPr/>
              <p:nvPr/>
            </p:nvSpPr>
            <p:spPr>
              <a:xfrm>
                <a:off x="6163583" y="3748219"/>
                <a:ext cx="811212" cy="811212"/>
              </a:xfrm>
              <a:prstGeom prst="ellipse">
                <a:avLst/>
              </a:prstGeom>
              <a:noFill/>
              <a:ln w="15875">
                <a:solidFill>
                  <a:schemeClr val="bg1">
                    <a:lumMod val="50000"/>
                  </a:schemeClr>
                </a:solidFill>
                <a:prstDash val="lg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zh-CN" altLang="en-US" smtClean="0">
                  <a:ea typeface="黑体" pitchFamily="2" charset="-122"/>
                </a:endParaRPr>
              </a:p>
            </p:txBody>
          </p:sp>
          <p:grpSp>
            <p:nvGrpSpPr>
              <p:cNvPr id="534" name="Group 533"/>
              <p:cNvGrpSpPr/>
              <p:nvPr/>
            </p:nvGrpSpPr>
            <p:grpSpPr>
              <a:xfrm>
                <a:off x="6297239" y="3883177"/>
                <a:ext cx="555882" cy="653127"/>
                <a:chOff x="6941882" y="3879105"/>
                <a:chExt cx="593825" cy="697707"/>
              </a:xfrm>
            </p:grpSpPr>
            <p:grpSp>
              <p:nvGrpSpPr>
                <p:cNvPr id="572" name="Group 571"/>
                <p:cNvGrpSpPr/>
                <p:nvPr/>
              </p:nvGrpSpPr>
              <p:grpSpPr>
                <a:xfrm>
                  <a:off x="6973781" y="3879105"/>
                  <a:ext cx="534187" cy="477942"/>
                  <a:chOff x="6986432" y="4381750"/>
                  <a:chExt cx="709602" cy="634888"/>
                </a:xfrm>
              </p:grpSpPr>
              <p:grpSp>
                <p:nvGrpSpPr>
                  <p:cNvPr id="574" name="Group 573"/>
                  <p:cNvGrpSpPr/>
                  <p:nvPr/>
                </p:nvGrpSpPr>
                <p:grpSpPr>
                  <a:xfrm>
                    <a:off x="7189299" y="4381750"/>
                    <a:ext cx="303867" cy="429166"/>
                    <a:chOff x="2441548" y="4072329"/>
                    <a:chExt cx="2438400" cy="3443870"/>
                  </a:xfrm>
                </p:grpSpPr>
                <p:pic>
                  <p:nvPicPr>
                    <p:cNvPr id="585"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586" name="Group 585"/>
                    <p:cNvGrpSpPr/>
                    <p:nvPr/>
                  </p:nvGrpSpPr>
                  <p:grpSpPr>
                    <a:xfrm>
                      <a:off x="2441548" y="4072329"/>
                      <a:ext cx="2438400" cy="2920613"/>
                      <a:chOff x="2441548" y="4072329"/>
                      <a:chExt cx="2438400" cy="2920613"/>
                    </a:xfrm>
                  </p:grpSpPr>
                  <p:pic>
                    <p:nvPicPr>
                      <p:cNvPr id="587"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88"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575" name="Group 574"/>
                  <p:cNvGrpSpPr/>
                  <p:nvPr/>
                </p:nvGrpSpPr>
                <p:grpSpPr>
                  <a:xfrm>
                    <a:off x="6986432" y="4511640"/>
                    <a:ext cx="354801" cy="501103"/>
                    <a:chOff x="2441548" y="4072329"/>
                    <a:chExt cx="2438400" cy="3443870"/>
                  </a:xfrm>
                </p:grpSpPr>
                <p:pic>
                  <p:nvPicPr>
                    <p:cNvPr id="581"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582" name="Group 581"/>
                    <p:cNvGrpSpPr/>
                    <p:nvPr/>
                  </p:nvGrpSpPr>
                  <p:grpSpPr>
                    <a:xfrm>
                      <a:off x="2441548" y="4072329"/>
                      <a:ext cx="2438400" cy="2920613"/>
                      <a:chOff x="2441548" y="4072329"/>
                      <a:chExt cx="2438400" cy="2920613"/>
                    </a:xfrm>
                  </p:grpSpPr>
                  <p:pic>
                    <p:nvPicPr>
                      <p:cNvPr id="583"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84"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576" name="Group 575"/>
                  <p:cNvGrpSpPr/>
                  <p:nvPr/>
                </p:nvGrpSpPr>
                <p:grpSpPr>
                  <a:xfrm>
                    <a:off x="7341233" y="4515535"/>
                    <a:ext cx="354801" cy="501103"/>
                    <a:chOff x="2441548" y="4072329"/>
                    <a:chExt cx="2438400" cy="3443870"/>
                  </a:xfrm>
                </p:grpSpPr>
                <p:pic>
                  <p:nvPicPr>
                    <p:cNvPr id="577"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578" name="Group 577"/>
                    <p:cNvGrpSpPr/>
                    <p:nvPr/>
                  </p:nvGrpSpPr>
                  <p:grpSpPr>
                    <a:xfrm>
                      <a:off x="2441548" y="4072329"/>
                      <a:ext cx="2438400" cy="2920613"/>
                      <a:chOff x="2441548" y="4072329"/>
                      <a:chExt cx="2438400" cy="2920613"/>
                    </a:xfrm>
                  </p:grpSpPr>
                  <p:pic>
                    <p:nvPicPr>
                      <p:cNvPr id="579"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80"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sp>
              <p:nvSpPr>
                <p:cNvPr id="573" name="TextBox 51"/>
                <p:cNvSpPr txBox="1">
                  <a:spLocks noChangeArrowheads="1"/>
                </p:cNvSpPr>
                <p:nvPr/>
              </p:nvSpPr>
              <p:spPr bwMode="auto">
                <a:xfrm>
                  <a:off x="6941882" y="4285072"/>
                  <a:ext cx="593825" cy="291740"/>
                </a:xfrm>
                <a:prstGeom prst="rect">
                  <a:avLst/>
                </a:prstGeom>
                <a:noFill/>
                <a:ln w="9525">
                  <a:noFill/>
                  <a:miter lim="800000"/>
                  <a:headEnd/>
                  <a:tailEnd/>
                </a:ln>
              </p:spPr>
              <p:txBody>
                <a:bodyPr wrap="square" lIns="91435" tIns="45718" rIns="91435" bIns="45718">
                  <a:spAutoFit/>
                </a:bodyPr>
                <a:lstStyle/>
                <a:p>
                  <a:pPr algn="ctr" defTabSz="914400">
                    <a:lnSpc>
                      <a:spcPct val="90000"/>
                    </a:lnSpc>
                    <a:buNone/>
                  </a:pPr>
                  <a:r>
                    <a:rPr lang="en-US" altLang="zh-CN" sz="1200" b="0" i="0" smtClean="0">
                      <a:solidFill>
                        <a:srgbClr val="FFFFFF">
                          <a:lumMod val="50000"/>
                        </a:srgbClr>
                      </a:solidFill>
                      <a:latin typeface="Arial"/>
                      <a:ea typeface="黑体" pitchFamily="2" charset="-122"/>
                      <a:cs typeface="+mn-cs"/>
                    </a:rPr>
                    <a:t>NAS</a:t>
                  </a:r>
                  <a:endParaRPr lang="zh-CN" altLang="en-US" sz="1200">
                    <a:solidFill>
                      <a:schemeClr val="bg1">
                        <a:lumMod val="50000"/>
                      </a:schemeClr>
                    </a:solidFill>
                    <a:ea typeface="黑体" pitchFamily="2" charset="-122"/>
                  </a:endParaRPr>
                </a:p>
              </p:txBody>
            </p:sp>
          </p:grpSp>
          <p:grpSp>
            <p:nvGrpSpPr>
              <p:cNvPr id="535" name="Group 534"/>
              <p:cNvGrpSpPr/>
              <p:nvPr/>
            </p:nvGrpSpPr>
            <p:grpSpPr>
              <a:xfrm>
                <a:off x="5411573" y="4258256"/>
                <a:ext cx="752881" cy="642809"/>
                <a:chOff x="5882851" y="4394106"/>
                <a:chExt cx="804271" cy="686685"/>
              </a:xfrm>
            </p:grpSpPr>
            <p:grpSp>
              <p:nvGrpSpPr>
                <p:cNvPr id="539" name="Group 538"/>
                <p:cNvGrpSpPr/>
                <p:nvPr/>
              </p:nvGrpSpPr>
              <p:grpSpPr>
                <a:xfrm>
                  <a:off x="5882851" y="4394106"/>
                  <a:ext cx="804271" cy="468910"/>
                  <a:chOff x="5765253" y="4951186"/>
                  <a:chExt cx="1068376" cy="622890"/>
                </a:xfrm>
              </p:grpSpPr>
              <p:grpSp>
                <p:nvGrpSpPr>
                  <p:cNvPr id="541" name="Group 540"/>
                  <p:cNvGrpSpPr/>
                  <p:nvPr/>
                </p:nvGrpSpPr>
                <p:grpSpPr>
                  <a:xfrm>
                    <a:off x="5867549" y="4951186"/>
                    <a:ext cx="915004" cy="429166"/>
                    <a:chOff x="5463286" y="4744702"/>
                    <a:chExt cx="1244480" cy="583701"/>
                  </a:xfrm>
                </p:grpSpPr>
                <p:grpSp>
                  <p:nvGrpSpPr>
                    <p:cNvPr id="557" name="Group 556"/>
                    <p:cNvGrpSpPr/>
                    <p:nvPr/>
                  </p:nvGrpSpPr>
                  <p:grpSpPr>
                    <a:xfrm>
                      <a:off x="5463286" y="4744702"/>
                      <a:ext cx="413284" cy="583701"/>
                      <a:chOff x="2441548" y="4072329"/>
                      <a:chExt cx="2438400" cy="3443870"/>
                    </a:xfrm>
                  </p:grpSpPr>
                  <p:pic>
                    <p:nvPicPr>
                      <p:cNvPr id="568"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569" name="Group 568"/>
                      <p:cNvGrpSpPr/>
                      <p:nvPr/>
                    </p:nvGrpSpPr>
                    <p:grpSpPr>
                      <a:xfrm>
                        <a:off x="2441548" y="4072329"/>
                        <a:ext cx="2438400" cy="2920613"/>
                        <a:chOff x="2441548" y="4072329"/>
                        <a:chExt cx="2438400" cy="2920613"/>
                      </a:xfrm>
                    </p:grpSpPr>
                    <p:pic>
                      <p:nvPicPr>
                        <p:cNvPr id="570"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71"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558" name="Group 557"/>
                    <p:cNvGrpSpPr/>
                    <p:nvPr/>
                  </p:nvGrpSpPr>
                  <p:grpSpPr>
                    <a:xfrm>
                      <a:off x="5878884" y="4744702"/>
                      <a:ext cx="413284" cy="583701"/>
                      <a:chOff x="2441548" y="4072329"/>
                      <a:chExt cx="2438400" cy="3443870"/>
                    </a:xfrm>
                  </p:grpSpPr>
                  <p:pic>
                    <p:nvPicPr>
                      <p:cNvPr id="564"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565" name="Group 564"/>
                      <p:cNvGrpSpPr/>
                      <p:nvPr/>
                    </p:nvGrpSpPr>
                    <p:grpSpPr>
                      <a:xfrm>
                        <a:off x="2441548" y="4072329"/>
                        <a:ext cx="2438400" cy="2920613"/>
                        <a:chOff x="2441548" y="4072329"/>
                        <a:chExt cx="2438400" cy="2920613"/>
                      </a:xfrm>
                    </p:grpSpPr>
                    <p:pic>
                      <p:nvPicPr>
                        <p:cNvPr id="566"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67"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559" name="Group 558"/>
                    <p:cNvGrpSpPr/>
                    <p:nvPr/>
                  </p:nvGrpSpPr>
                  <p:grpSpPr>
                    <a:xfrm>
                      <a:off x="6294482" y="4744702"/>
                      <a:ext cx="413284" cy="583701"/>
                      <a:chOff x="2441548" y="4072329"/>
                      <a:chExt cx="2438400" cy="3443870"/>
                    </a:xfrm>
                  </p:grpSpPr>
                  <p:pic>
                    <p:nvPicPr>
                      <p:cNvPr id="560"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561" name="Group 560"/>
                      <p:cNvGrpSpPr/>
                      <p:nvPr/>
                    </p:nvGrpSpPr>
                    <p:grpSpPr>
                      <a:xfrm>
                        <a:off x="2441548" y="4072329"/>
                        <a:ext cx="2438400" cy="2920613"/>
                        <a:chOff x="2441548" y="4072329"/>
                        <a:chExt cx="2438400" cy="2920613"/>
                      </a:xfrm>
                    </p:grpSpPr>
                    <p:pic>
                      <p:nvPicPr>
                        <p:cNvPr id="562"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63"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grpSp>
                <p:nvGrpSpPr>
                  <p:cNvPr id="542" name="Group 541"/>
                  <p:cNvGrpSpPr/>
                  <p:nvPr/>
                </p:nvGrpSpPr>
                <p:grpSpPr>
                  <a:xfrm>
                    <a:off x="5765253" y="5072973"/>
                    <a:ext cx="354801" cy="501103"/>
                    <a:chOff x="2441548" y="4072329"/>
                    <a:chExt cx="2438400" cy="3443870"/>
                  </a:xfrm>
                </p:grpSpPr>
                <p:pic>
                  <p:nvPicPr>
                    <p:cNvPr id="553"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554" name="Group 553"/>
                    <p:cNvGrpSpPr/>
                    <p:nvPr/>
                  </p:nvGrpSpPr>
                  <p:grpSpPr>
                    <a:xfrm>
                      <a:off x="2441548" y="4072329"/>
                      <a:ext cx="2438400" cy="2920613"/>
                      <a:chOff x="2441548" y="4072329"/>
                      <a:chExt cx="2438400" cy="2920613"/>
                    </a:xfrm>
                  </p:grpSpPr>
                  <p:pic>
                    <p:nvPicPr>
                      <p:cNvPr id="555"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56"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543" name="Group 542"/>
                  <p:cNvGrpSpPr/>
                  <p:nvPr/>
                </p:nvGrpSpPr>
                <p:grpSpPr>
                  <a:xfrm>
                    <a:off x="6122040" y="5072973"/>
                    <a:ext cx="354801" cy="501103"/>
                    <a:chOff x="2441548" y="4072329"/>
                    <a:chExt cx="2438400" cy="3443870"/>
                  </a:xfrm>
                </p:grpSpPr>
                <p:pic>
                  <p:nvPicPr>
                    <p:cNvPr id="549"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550" name="Group 549"/>
                    <p:cNvGrpSpPr/>
                    <p:nvPr/>
                  </p:nvGrpSpPr>
                  <p:grpSpPr>
                    <a:xfrm>
                      <a:off x="2441548" y="4072329"/>
                      <a:ext cx="2438400" cy="2920613"/>
                      <a:chOff x="2441548" y="4072329"/>
                      <a:chExt cx="2438400" cy="2920613"/>
                    </a:xfrm>
                  </p:grpSpPr>
                  <p:pic>
                    <p:nvPicPr>
                      <p:cNvPr id="551"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52"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544" name="Group 543"/>
                  <p:cNvGrpSpPr/>
                  <p:nvPr/>
                </p:nvGrpSpPr>
                <p:grpSpPr>
                  <a:xfrm>
                    <a:off x="6478828" y="5072973"/>
                    <a:ext cx="354801" cy="501103"/>
                    <a:chOff x="2441548" y="4072329"/>
                    <a:chExt cx="2438400" cy="3443870"/>
                  </a:xfrm>
                </p:grpSpPr>
                <p:pic>
                  <p:nvPicPr>
                    <p:cNvPr id="545"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546" name="Group 545"/>
                    <p:cNvGrpSpPr/>
                    <p:nvPr/>
                  </p:nvGrpSpPr>
                  <p:grpSpPr>
                    <a:xfrm>
                      <a:off x="2441548" y="4072329"/>
                      <a:ext cx="2438400" cy="2920613"/>
                      <a:chOff x="2441548" y="4072329"/>
                      <a:chExt cx="2438400" cy="2920613"/>
                    </a:xfrm>
                  </p:grpSpPr>
                  <p:pic>
                    <p:nvPicPr>
                      <p:cNvPr id="547"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48"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sp>
              <p:nvSpPr>
                <p:cNvPr id="540" name="TextBox 51"/>
                <p:cNvSpPr txBox="1">
                  <a:spLocks noChangeArrowheads="1"/>
                </p:cNvSpPr>
                <p:nvPr/>
              </p:nvSpPr>
              <p:spPr bwMode="auto">
                <a:xfrm>
                  <a:off x="6009338" y="4789051"/>
                  <a:ext cx="593825" cy="291740"/>
                </a:xfrm>
                <a:prstGeom prst="rect">
                  <a:avLst/>
                </a:prstGeom>
                <a:noFill/>
                <a:ln w="9525">
                  <a:noFill/>
                  <a:miter lim="800000"/>
                  <a:headEnd/>
                  <a:tailEnd/>
                </a:ln>
              </p:spPr>
              <p:txBody>
                <a:bodyPr wrap="square" lIns="91435" tIns="45718" rIns="91435" bIns="45718">
                  <a:spAutoFit/>
                </a:bodyPr>
                <a:lstStyle/>
                <a:p>
                  <a:pPr algn="ctr" defTabSz="914400">
                    <a:lnSpc>
                      <a:spcPct val="90000"/>
                    </a:lnSpc>
                    <a:buNone/>
                  </a:pPr>
                  <a:r>
                    <a:rPr lang="en-US" altLang="zh-CN" sz="1200" b="0" i="0" smtClean="0">
                      <a:solidFill>
                        <a:srgbClr val="FFFFFF">
                          <a:lumMod val="50000"/>
                        </a:srgbClr>
                      </a:solidFill>
                      <a:latin typeface="Arial"/>
                      <a:ea typeface="黑体" pitchFamily="2" charset="-122"/>
                      <a:cs typeface="+mn-cs"/>
                    </a:rPr>
                    <a:t>SAN</a:t>
                  </a:r>
                  <a:endParaRPr lang="zh-CN" altLang="en-US" sz="1200">
                    <a:solidFill>
                      <a:schemeClr val="bg1">
                        <a:lumMod val="50000"/>
                      </a:schemeClr>
                    </a:solidFill>
                    <a:ea typeface="黑体" pitchFamily="2" charset="-122"/>
                  </a:endParaRPr>
                </a:p>
              </p:txBody>
            </p:sp>
          </p:grpSp>
          <p:sp>
            <p:nvSpPr>
              <p:cNvPr id="536" name="Oval 535"/>
              <p:cNvSpPr/>
              <p:nvPr/>
            </p:nvSpPr>
            <p:spPr>
              <a:xfrm>
                <a:off x="5248162" y="3400780"/>
                <a:ext cx="1837416" cy="1837416"/>
              </a:xfrm>
              <a:prstGeom prst="ellipse">
                <a:avLst/>
              </a:prstGeom>
              <a:noFill/>
              <a:ln w="22225">
                <a:solidFill>
                  <a:schemeClr val="bg1">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zh-CN" altLang="en-US" smtClean="0">
                  <a:solidFill>
                    <a:srgbClr val="546568"/>
                  </a:solidFill>
                  <a:ea typeface="黑体" pitchFamily="2" charset="-122"/>
                </a:endParaRPr>
              </a:p>
            </p:txBody>
          </p:sp>
          <p:sp>
            <p:nvSpPr>
              <p:cNvPr id="537" name="Oval 536"/>
              <p:cNvSpPr/>
              <p:nvPr/>
            </p:nvSpPr>
            <p:spPr>
              <a:xfrm>
                <a:off x="5395821" y="4109130"/>
                <a:ext cx="811212" cy="811212"/>
              </a:xfrm>
              <a:prstGeom prst="ellipse">
                <a:avLst/>
              </a:prstGeom>
              <a:noFill/>
              <a:ln w="15875">
                <a:solidFill>
                  <a:schemeClr val="bg1">
                    <a:lumMod val="50000"/>
                  </a:schemeClr>
                </a:solidFill>
                <a:prstDash val="lg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zh-CN" altLang="en-US" smtClean="0">
                  <a:ea typeface="黑体" pitchFamily="2" charset="-122"/>
                </a:endParaRPr>
              </a:p>
            </p:txBody>
          </p:sp>
          <p:sp>
            <p:nvSpPr>
              <p:cNvPr id="538" name="TextBox 51"/>
              <p:cNvSpPr txBox="1">
                <a:spLocks noChangeArrowheads="1"/>
              </p:cNvSpPr>
              <p:nvPr/>
            </p:nvSpPr>
            <p:spPr bwMode="auto">
              <a:xfrm>
                <a:off x="7075131" y="4172757"/>
                <a:ext cx="798534" cy="273099"/>
              </a:xfrm>
              <a:prstGeom prst="rect">
                <a:avLst/>
              </a:prstGeom>
              <a:noFill/>
              <a:ln w="9525">
                <a:noFill/>
                <a:miter lim="800000"/>
                <a:headEnd/>
                <a:tailEnd/>
              </a:ln>
            </p:spPr>
            <p:txBody>
              <a:bodyPr wrap="square" lIns="91435" tIns="45718" rIns="91435" bIns="45718">
                <a:spAutoFit/>
              </a:bodyPr>
              <a:lstStyle/>
              <a:p>
                <a:pPr algn="l" defTabSz="914400">
                  <a:lnSpc>
                    <a:spcPct val="90000"/>
                  </a:lnSpc>
                  <a:buNone/>
                </a:pPr>
                <a:r>
                  <a:rPr lang="zh-CN" altLang="en-US" sz="1200" b="0" i="0" smtClean="0">
                    <a:solidFill>
                      <a:srgbClr val="546568"/>
                    </a:solidFill>
                    <a:latin typeface="Arial"/>
                    <a:ea typeface="黑体" pitchFamily="2" charset="-122"/>
                    <a:cs typeface="+mn-cs"/>
                  </a:rPr>
                  <a:t>存储</a:t>
                </a:r>
                <a:endParaRPr lang="zh-CN" altLang="en-US" sz="1200">
                  <a:solidFill>
                    <a:srgbClr val="546568"/>
                  </a:solidFill>
                  <a:ea typeface="黑体" pitchFamily="2" charset="-122"/>
                </a:endParaRPr>
              </a:p>
            </p:txBody>
          </p:sp>
        </p:grpSp>
        <p:sp>
          <p:nvSpPr>
            <p:cNvPr id="494" name="TextBox 493"/>
            <p:cNvSpPr txBox="1"/>
            <p:nvPr/>
          </p:nvSpPr>
          <p:spPr>
            <a:xfrm>
              <a:off x="3388892" y="2790515"/>
              <a:ext cx="1732016" cy="590931"/>
            </a:xfrm>
            <a:prstGeom prst="rect">
              <a:avLst/>
            </a:prstGeom>
            <a:noFill/>
            <a:effectLst>
              <a:outerShdw blurRad="63500" sx="102000" sy="102000" algn="ctr" rotWithShape="0">
                <a:prstClr val="black">
                  <a:alpha val="40000"/>
                </a:prstClr>
              </a:outerShdw>
            </a:effectLst>
          </p:spPr>
          <p:txBody>
            <a:bodyPr wrap="square" rtlCol="0">
              <a:spAutoFit/>
            </a:bodyPr>
            <a:lstStyle/>
            <a:p>
              <a:pPr algn="ctr">
                <a:lnSpc>
                  <a:spcPct val="90000"/>
                </a:lnSpc>
              </a:pPr>
              <a:r>
                <a:rPr lang="en-US" altLang="zh-CN" sz="1800" b="1" i="0" dirty="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t>Cisco</a:t>
              </a:r>
              <a:r>
                <a:rPr lang="en-US" b="1" baseline="30000" dirty="0" smtClean="0">
                  <a:solidFill>
                    <a:schemeClr val="bg1"/>
                  </a:solidFill>
                  <a:effectLst>
                    <a:outerShdw blurRad="63500" sx="102000" sy="102000" algn="ctr" rotWithShape="0">
                      <a:prstClr val="black">
                        <a:alpha val="21000"/>
                      </a:prstClr>
                    </a:outerShdw>
                  </a:effectLst>
                </a:rPr>
                <a:t>®</a:t>
              </a:r>
              <a:r>
                <a:rPr lang="en-US" altLang="zh-CN" sz="1800" b="1" i="0" dirty="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t> </a:t>
              </a:r>
              <a:br>
                <a:rPr lang="en-US" altLang="zh-CN" sz="1800" b="1" i="0" dirty="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br>
              <a:r>
                <a:rPr lang="en-US" altLang="zh-CN" sz="1800" b="1" i="0" dirty="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t>Unified Fabric</a:t>
              </a:r>
              <a:endParaRPr lang="zh-CN" altLang="en-US" b="1" dirty="0">
                <a:solidFill>
                  <a:schemeClr val="bg1"/>
                </a:solidFill>
                <a:effectLst>
                  <a:outerShdw blurRad="63500" sx="102000" sy="102000" algn="ctr" rotWithShape="0">
                    <a:prstClr val="black">
                      <a:alpha val="21000"/>
                    </a:prstClr>
                  </a:outerShdw>
                </a:effectLst>
                <a:ea typeface="黑体" pitchFamily="2" charset="-122"/>
              </a:endParaRPr>
            </a:p>
          </p:txBody>
        </p:sp>
        <p:cxnSp>
          <p:nvCxnSpPr>
            <p:cNvPr id="495" name="Straight Connector 494"/>
            <p:cNvCxnSpPr/>
            <p:nvPr/>
          </p:nvCxnSpPr>
          <p:spPr>
            <a:xfrm>
              <a:off x="6817613" y="1921703"/>
              <a:ext cx="1311926" cy="470203"/>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p:cNvCxnSpPr/>
            <p:nvPr/>
          </p:nvCxnSpPr>
          <p:spPr>
            <a:xfrm flipV="1">
              <a:off x="5751851" y="1410152"/>
              <a:ext cx="851191" cy="599772"/>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grpSp>
          <p:nvGrpSpPr>
            <p:cNvPr id="497" name="Group 496"/>
            <p:cNvGrpSpPr/>
            <p:nvPr/>
          </p:nvGrpSpPr>
          <p:grpSpPr>
            <a:xfrm>
              <a:off x="4493373" y="1666109"/>
              <a:ext cx="3965272" cy="1135415"/>
              <a:chOff x="4148077" y="2256468"/>
              <a:chExt cx="3965272" cy="1135415"/>
            </a:xfrm>
          </p:grpSpPr>
          <p:cxnSp>
            <p:nvCxnSpPr>
              <p:cNvPr id="527" name="Straight Connector 526"/>
              <p:cNvCxnSpPr/>
              <p:nvPr/>
            </p:nvCxnSpPr>
            <p:spPr>
              <a:xfrm>
                <a:off x="6279386" y="2256468"/>
                <a:ext cx="1833963" cy="657305"/>
              </a:xfrm>
              <a:prstGeom prst="line">
                <a:avLst/>
              </a:prstGeom>
              <a:ln w="50800" cmpd="sng">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flipV="1">
                <a:off x="4685503" y="2588741"/>
                <a:ext cx="459536" cy="323801"/>
              </a:xfrm>
              <a:prstGeom prst="line">
                <a:avLst/>
              </a:prstGeom>
              <a:gradFill rotWithShape="1">
                <a:gsLst>
                  <a:gs pos="0">
                    <a:srgbClr val="001C27">
                      <a:alpha val="70000"/>
                    </a:srgbClr>
                  </a:gs>
                  <a:gs pos="100000">
                    <a:srgbClr val="003C54"/>
                  </a:gs>
                </a:gsLst>
                <a:lin ang="18900000" scaled="1"/>
              </a:gradFill>
              <a:ln w="50800" cmpd="sng">
                <a:solidFill>
                  <a:schemeClr val="accent6"/>
                </a:solidFill>
                <a:prstDash val="solid"/>
                <a:round/>
                <a:headEnd type="triangle"/>
                <a:tailEnd type="none"/>
              </a:ln>
            </p:spPr>
          </p:cxnSp>
          <p:cxnSp>
            <p:nvCxnSpPr>
              <p:cNvPr id="529" name="Straight Connector 528"/>
              <p:cNvCxnSpPr/>
              <p:nvPr/>
            </p:nvCxnSpPr>
            <p:spPr>
              <a:xfrm flipV="1">
                <a:off x="4148077" y="2345611"/>
                <a:ext cx="339245" cy="277532"/>
              </a:xfrm>
              <a:prstGeom prst="line">
                <a:avLst/>
              </a:prstGeom>
              <a:gradFill rotWithShape="1">
                <a:gsLst>
                  <a:gs pos="0">
                    <a:srgbClr val="001C27">
                      <a:alpha val="70000"/>
                    </a:srgbClr>
                  </a:gs>
                  <a:gs pos="100000">
                    <a:srgbClr val="003C54"/>
                  </a:gs>
                </a:gsLst>
                <a:lin ang="18900000" scaled="1"/>
              </a:gradFill>
              <a:ln w="50800" cmpd="sng">
                <a:solidFill>
                  <a:schemeClr val="accent6"/>
                </a:solidFill>
                <a:prstDash val="solid"/>
                <a:round/>
                <a:headEnd type="triangle"/>
                <a:tailEnd type="none"/>
              </a:ln>
            </p:spPr>
          </p:cxnSp>
          <p:cxnSp>
            <p:nvCxnSpPr>
              <p:cNvPr id="530" name="Straight Connector 529"/>
              <p:cNvCxnSpPr/>
              <p:nvPr/>
            </p:nvCxnSpPr>
            <p:spPr>
              <a:xfrm>
                <a:off x="4470804" y="2345609"/>
                <a:ext cx="924910" cy="331494"/>
              </a:xfrm>
              <a:prstGeom prst="line">
                <a:avLst/>
              </a:prstGeom>
              <a:ln w="50800" cmpd="sng">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flipV="1">
                <a:off x="6712218" y="2644897"/>
                <a:ext cx="636256" cy="448322"/>
              </a:xfrm>
              <a:prstGeom prst="line">
                <a:avLst/>
              </a:prstGeom>
              <a:gradFill rotWithShape="1">
                <a:gsLst>
                  <a:gs pos="0">
                    <a:srgbClr val="001C27">
                      <a:alpha val="70000"/>
                    </a:srgbClr>
                  </a:gs>
                  <a:gs pos="100000">
                    <a:srgbClr val="003C54"/>
                  </a:gs>
                </a:gsLst>
                <a:lin ang="18900000" scaled="1"/>
              </a:gradFill>
              <a:ln w="50800" cmpd="sng">
                <a:solidFill>
                  <a:schemeClr val="accent6"/>
                </a:solidFill>
                <a:prstDash val="solid"/>
                <a:round/>
                <a:headEnd/>
                <a:tailEnd/>
              </a:ln>
            </p:spPr>
          </p:cxnSp>
          <p:cxnSp>
            <p:nvCxnSpPr>
              <p:cNvPr id="532" name="Straight Connector 531"/>
              <p:cNvCxnSpPr/>
              <p:nvPr/>
            </p:nvCxnSpPr>
            <p:spPr>
              <a:xfrm flipV="1">
                <a:off x="7390934" y="2895377"/>
                <a:ext cx="711896" cy="496506"/>
              </a:xfrm>
              <a:prstGeom prst="line">
                <a:avLst/>
              </a:prstGeom>
              <a:gradFill rotWithShape="1">
                <a:gsLst>
                  <a:gs pos="0">
                    <a:srgbClr val="001C27">
                      <a:alpha val="70000"/>
                    </a:srgbClr>
                  </a:gs>
                  <a:gs pos="100000">
                    <a:srgbClr val="003C54"/>
                  </a:gs>
                </a:gsLst>
                <a:lin ang="18900000" scaled="1"/>
              </a:gradFill>
              <a:ln w="50800" cmpd="sng">
                <a:solidFill>
                  <a:schemeClr val="accent6"/>
                </a:solidFill>
                <a:prstDash val="solid"/>
                <a:round/>
                <a:headEnd/>
                <a:tailEnd/>
              </a:ln>
            </p:spPr>
          </p:cxnSp>
        </p:grpSp>
        <p:grpSp>
          <p:nvGrpSpPr>
            <p:cNvPr id="498" name="Group 497"/>
            <p:cNvGrpSpPr/>
            <p:nvPr/>
          </p:nvGrpSpPr>
          <p:grpSpPr>
            <a:xfrm>
              <a:off x="5532756" y="1185340"/>
              <a:ext cx="1356944" cy="1152382"/>
              <a:chOff x="1421047" y="1814866"/>
              <a:chExt cx="1667264" cy="1415919"/>
            </a:xfrm>
          </p:grpSpPr>
          <p:pic>
            <p:nvPicPr>
              <p:cNvPr id="525" name="Picture 2" descr="\\MV-FS\Projects\Cisco\03_Assets\Icons\Kubrick Icons\Kubrick png icons\Device_cloud_white_3041_default_256.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421047" y="1814866"/>
                <a:ext cx="1667264" cy="1415919"/>
              </a:xfrm>
              <a:prstGeom prst="rect">
                <a:avLst/>
              </a:prstGeom>
              <a:noFill/>
              <a:extLst>
                <a:ext uri="{909E8E84-426E-40DD-AFC4-6F175D3DCCD1}">
                  <a14:hiddenFill xmlns="" xmlns:a14="http://schemas.microsoft.com/office/drawing/2010/main">
                    <a:solidFill>
                      <a:srgbClr val="FFFFFF"/>
                    </a:solidFill>
                  </a14:hiddenFill>
                </a:ext>
              </a:extLst>
            </p:spPr>
          </p:pic>
          <p:sp>
            <p:nvSpPr>
              <p:cNvPr id="526" name="TextBox 525"/>
              <p:cNvSpPr txBox="1"/>
              <p:nvPr/>
            </p:nvSpPr>
            <p:spPr>
              <a:xfrm>
                <a:off x="1421047" y="2416151"/>
                <a:ext cx="1667264" cy="385725"/>
              </a:xfrm>
              <a:prstGeom prst="rect">
                <a:avLst/>
              </a:prstGeom>
              <a:noFill/>
            </p:spPr>
            <p:txBody>
              <a:bodyPr wrap="square" rtlCol="0">
                <a:spAutoFit/>
              </a:bodyPr>
              <a:lstStyle/>
              <a:p>
                <a:pPr algn="ctr" defTabSz="914400">
                  <a:lnSpc>
                    <a:spcPct val="90000"/>
                  </a:lnSpc>
                  <a:buNone/>
                </a:pPr>
                <a:r>
                  <a:rPr lang="zh-CN" altLang="en-US" sz="1600" b="1" i="0" smtClean="0">
                    <a:solidFill>
                      <a:schemeClr val="tx1"/>
                    </a:solidFill>
                    <a:latin typeface="Arial"/>
                    <a:ea typeface="黑体" pitchFamily="2" charset="-122"/>
                    <a:cs typeface="+mn-cs"/>
                  </a:rPr>
                  <a:t>互联网</a:t>
                </a:r>
                <a:endParaRPr lang="zh-CN" altLang="en-US" sz="1600" b="1">
                  <a:ea typeface="黑体" pitchFamily="2" charset="-122"/>
                </a:endParaRPr>
              </a:p>
            </p:txBody>
          </p:sp>
        </p:grpSp>
        <p:cxnSp>
          <p:nvCxnSpPr>
            <p:cNvPr id="499" name="Straight Connector 498"/>
            <p:cNvCxnSpPr/>
            <p:nvPr/>
          </p:nvCxnSpPr>
          <p:spPr>
            <a:xfrm>
              <a:off x="6602306" y="1419328"/>
              <a:ext cx="1146033" cy="410746"/>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500" name="Group 499"/>
            <p:cNvGrpSpPr/>
            <p:nvPr/>
          </p:nvGrpSpPr>
          <p:grpSpPr>
            <a:xfrm>
              <a:off x="7451592" y="1511873"/>
              <a:ext cx="974639" cy="475440"/>
              <a:chOff x="7335221" y="1992226"/>
              <a:chExt cx="974639" cy="475440"/>
            </a:xfrm>
          </p:grpSpPr>
          <p:pic>
            <p:nvPicPr>
              <p:cNvPr id="523" name="Picture 2" descr="\\MV-FS\Projects\Cisco\03_Assets\Icons\Kubrick Icons\Kubrick png icons\user_group_0107_256.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335221" y="1992226"/>
                <a:ext cx="475440" cy="475440"/>
              </a:xfrm>
              <a:prstGeom prst="rect">
                <a:avLst/>
              </a:prstGeom>
              <a:noFill/>
              <a:extLst>
                <a:ext uri="{909E8E84-426E-40DD-AFC4-6F175D3DCCD1}">
                  <a14:hiddenFill xmlns="" xmlns:a14="http://schemas.microsoft.com/office/drawing/2010/main">
                    <a:solidFill>
                      <a:srgbClr val="FFFFFF"/>
                    </a:solidFill>
                  </a14:hiddenFill>
                </a:ext>
              </a:extLst>
            </p:spPr>
          </p:pic>
          <p:sp>
            <p:nvSpPr>
              <p:cNvPr id="524" name="TextBox 51"/>
              <p:cNvSpPr txBox="1">
                <a:spLocks noChangeArrowheads="1"/>
              </p:cNvSpPr>
              <p:nvPr/>
            </p:nvSpPr>
            <p:spPr bwMode="auto">
              <a:xfrm>
                <a:off x="7714321" y="2102990"/>
                <a:ext cx="595539" cy="258528"/>
              </a:xfrm>
              <a:prstGeom prst="rect">
                <a:avLst/>
              </a:prstGeom>
              <a:noFill/>
              <a:ln w="9525">
                <a:noFill/>
                <a:miter lim="800000"/>
                <a:headEnd/>
                <a:tailEnd/>
              </a:ln>
            </p:spPr>
            <p:txBody>
              <a:bodyPr wrap="square" lIns="91435" tIns="45718" rIns="91435" bIns="45718">
                <a:spAutoFit/>
              </a:bodyPr>
              <a:lstStyle/>
              <a:p>
                <a:pPr algn="l" defTabSz="914400">
                  <a:lnSpc>
                    <a:spcPct val="90000"/>
                  </a:lnSpc>
                  <a:buNone/>
                </a:pPr>
                <a:r>
                  <a:rPr lang="zh-CN" altLang="en-US" sz="1200" b="0" i="0" smtClean="0">
                    <a:solidFill>
                      <a:srgbClr val="546568"/>
                    </a:solidFill>
                    <a:latin typeface="Arial"/>
                    <a:ea typeface="黑体" pitchFamily="2" charset="-122"/>
                    <a:cs typeface="+mn-cs"/>
                  </a:rPr>
                  <a:t>用户</a:t>
                </a:r>
                <a:endParaRPr lang="zh-CN" altLang="en-US" sz="1200">
                  <a:solidFill>
                    <a:srgbClr val="546568"/>
                  </a:solidFill>
                  <a:ea typeface="黑体" pitchFamily="2" charset="-122"/>
                </a:endParaRPr>
              </a:p>
            </p:txBody>
          </p:sp>
        </p:grpSp>
        <p:grpSp>
          <p:nvGrpSpPr>
            <p:cNvPr id="501" name="Group 500"/>
            <p:cNvGrpSpPr/>
            <p:nvPr/>
          </p:nvGrpSpPr>
          <p:grpSpPr>
            <a:xfrm>
              <a:off x="7420371" y="2575568"/>
              <a:ext cx="989604" cy="492422"/>
              <a:chOff x="4898317" y="1982959"/>
              <a:chExt cx="1699248" cy="845538"/>
            </a:xfrm>
          </p:grpSpPr>
          <p:grpSp>
            <p:nvGrpSpPr>
              <p:cNvPr id="512" name="Group 511"/>
              <p:cNvGrpSpPr/>
              <p:nvPr/>
            </p:nvGrpSpPr>
            <p:grpSpPr>
              <a:xfrm>
                <a:off x="4898317" y="1982959"/>
                <a:ext cx="864207" cy="845538"/>
                <a:chOff x="7092048" y="751929"/>
                <a:chExt cx="1383251" cy="1353371"/>
              </a:xfrm>
            </p:grpSpPr>
            <p:pic>
              <p:nvPicPr>
                <p:cNvPr id="514" name="Picture 2" descr="\\MV-FS\Projects\Cisco\03_Assets\Icons\Kubrick Icons\Device Icons\Device_server_farms_3113_default_256.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7426921" y="751929"/>
                  <a:ext cx="1048378" cy="104837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515" name="Group 514"/>
                <p:cNvGrpSpPr/>
                <p:nvPr/>
              </p:nvGrpSpPr>
              <p:grpSpPr>
                <a:xfrm>
                  <a:off x="7092048" y="1495313"/>
                  <a:ext cx="413284" cy="609987"/>
                  <a:chOff x="6427703" y="2259445"/>
                  <a:chExt cx="413284" cy="609987"/>
                </a:xfrm>
              </p:grpSpPr>
              <p:pic>
                <p:nvPicPr>
                  <p:cNvPr id="520"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427703" y="2456148"/>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21"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22"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516" name="Group 515"/>
                <p:cNvGrpSpPr/>
                <p:nvPr/>
              </p:nvGrpSpPr>
              <p:grpSpPr>
                <a:xfrm>
                  <a:off x="7526050" y="1495313"/>
                  <a:ext cx="413284" cy="609987"/>
                  <a:chOff x="6427703" y="2259445"/>
                  <a:chExt cx="413284" cy="609987"/>
                </a:xfrm>
              </p:grpSpPr>
              <p:pic>
                <p:nvPicPr>
                  <p:cNvPr id="517"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427703" y="2456148"/>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18"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19"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sp>
            <p:nvSpPr>
              <p:cNvPr id="513" name="TextBox 51"/>
              <p:cNvSpPr txBox="1">
                <a:spLocks noChangeArrowheads="1"/>
              </p:cNvSpPr>
              <p:nvPr/>
            </p:nvSpPr>
            <p:spPr bwMode="auto">
              <a:xfrm>
                <a:off x="5629525" y="2358410"/>
                <a:ext cx="968040" cy="443919"/>
              </a:xfrm>
              <a:prstGeom prst="rect">
                <a:avLst/>
              </a:prstGeom>
              <a:noFill/>
              <a:ln w="9525">
                <a:noFill/>
                <a:miter lim="800000"/>
                <a:headEnd/>
                <a:tailEnd/>
              </a:ln>
            </p:spPr>
            <p:txBody>
              <a:bodyPr wrap="square" lIns="91435" tIns="45718" rIns="91435" bIns="45718">
                <a:spAutoFit/>
              </a:bodyPr>
              <a:lstStyle/>
              <a:p>
                <a:pPr algn="l" defTabSz="914400">
                  <a:lnSpc>
                    <a:spcPct val="90000"/>
                  </a:lnSpc>
                  <a:buNone/>
                </a:pPr>
                <a:r>
                  <a:rPr lang="en-US" altLang="zh-CN" sz="1200" b="0" i="0" smtClean="0">
                    <a:solidFill>
                      <a:srgbClr val="546568"/>
                    </a:solidFill>
                    <a:latin typeface="Arial"/>
                    <a:ea typeface="黑体" pitchFamily="2" charset="-122"/>
                    <a:cs typeface="+mn-cs"/>
                  </a:rPr>
                  <a:t>DC3</a:t>
                </a:r>
                <a:endParaRPr lang="zh-CN" altLang="en-US" sz="1200">
                  <a:solidFill>
                    <a:srgbClr val="546568"/>
                  </a:solidFill>
                  <a:ea typeface="黑体" pitchFamily="2" charset="-122"/>
                </a:endParaRPr>
              </a:p>
            </p:txBody>
          </p:sp>
        </p:grpSp>
        <p:grpSp>
          <p:nvGrpSpPr>
            <p:cNvPr id="502" name="Group 501"/>
            <p:cNvGrpSpPr/>
            <p:nvPr/>
          </p:nvGrpSpPr>
          <p:grpSpPr>
            <a:xfrm>
              <a:off x="6608786" y="2233817"/>
              <a:ext cx="503294" cy="492422"/>
              <a:chOff x="7092048" y="751929"/>
              <a:chExt cx="1383251" cy="1353371"/>
            </a:xfrm>
          </p:grpSpPr>
          <p:pic>
            <p:nvPicPr>
              <p:cNvPr id="503" name="Picture 2" descr="\\MV-FS\Projects\Cisco\03_Assets\Icons\Kubrick Icons\Device Icons\Device_server_farms_3113_default_256.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7426921" y="751929"/>
                <a:ext cx="1048378" cy="104837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504" name="Group 503"/>
              <p:cNvGrpSpPr/>
              <p:nvPr/>
            </p:nvGrpSpPr>
            <p:grpSpPr>
              <a:xfrm>
                <a:off x="7092048" y="1495313"/>
                <a:ext cx="413284" cy="609987"/>
                <a:chOff x="6427703" y="2259445"/>
                <a:chExt cx="413284" cy="609987"/>
              </a:xfrm>
            </p:grpSpPr>
            <p:pic>
              <p:nvPicPr>
                <p:cNvPr id="509"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427703" y="2456148"/>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10"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11"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505" name="Group 504"/>
              <p:cNvGrpSpPr/>
              <p:nvPr/>
            </p:nvGrpSpPr>
            <p:grpSpPr>
              <a:xfrm>
                <a:off x="7526050" y="1495313"/>
                <a:ext cx="544704" cy="532647"/>
                <a:chOff x="6427703" y="2259445"/>
                <a:chExt cx="544704" cy="532647"/>
              </a:xfrm>
            </p:grpSpPr>
            <p:pic>
              <p:nvPicPr>
                <p:cNvPr id="506"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559123" y="2378807"/>
                  <a:ext cx="413284" cy="41328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07"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08"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sp>
          <p:nvSpPr>
            <p:cNvPr id="481" name="TextBox 51"/>
            <p:cNvSpPr txBox="1">
              <a:spLocks noChangeArrowheads="1"/>
            </p:cNvSpPr>
            <p:nvPr/>
          </p:nvSpPr>
          <p:spPr bwMode="auto">
            <a:xfrm>
              <a:off x="7027186" y="2498360"/>
              <a:ext cx="552072" cy="262216"/>
            </a:xfrm>
            <a:prstGeom prst="rect">
              <a:avLst/>
            </a:prstGeom>
            <a:noFill/>
            <a:ln w="9525">
              <a:noFill/>
              <a:miter lim="800000"/>
              <a:headEnd/>
              <a:tailEnd/>
            </a:ln>
          </p:spPr>
          <p:txBody>
            <a:bodyPr wrap="square" lIns="91435" tIns="45718" rIns="91435" bIns="45718">
              <a:spAutoFit/>
            </a:bodyPr>
            <a:lstStyle/>
            <a:p>
              <a:pPr algn="l" defTabSz="914400">
                <a:lnSpc>
                  <a:spcPct val="90000"/>
                </a:lnSpc>
                <a:buNone/>
              </a:pPr>
              <a:r>
                <a:rPr lang="en-US" altLang="zh-CN" sz="1200" b="0" i="0" smtClean="0">
                  <a:solidFill>
                    <a:srgbClr val="546568"/>
                  </a:solidFill>
                  <a:latin typeface="Arial"/>
                  <a:ea typeface="黑体" pitchFamily="2" charset="-122"/>
                  <a:cs typeface="+mn-cs"/>
                </a:rPr>
                <a:t>DC2</a:t>
              </a:r>
              <a:endParaRPr lang="en-US" altLang="zh-CN" sz="1200" b="0" i="0">
                <a:solidFill>
                  <a:srgbClr val="546568"/>
                </a:solidFill>
                <a:latin typeface="Arial"/>
                <a:ea typeface="黑体" pitchFamily="2" charset="-122"/>
                <a:cs typeface="+mn-cs"/>
              </a:endParaRPr>
            </a:p>
          </p:txBody>
        </p:sp>
      </p:grpSp>
      <p:grpSp>
        <p:nvGrpSpPr>
          <p:cNvPr id="5" name="Group 4"/>
          <p:cNvGrpSpPr/>
          <p:nvPr/>
        </p:nvGrpSpPr>
        <p:grpSpPr>
          <a:xfrm>
            <a:off x="2841612" y="1013321"/>
            <a:ext cx="2798094" cy="1394401"/>
            <a:chOff x="2607420" y="1050679"/>
            <a:chExt cx="2798094" cy="1394401"/>
          </a:xfrm>
        </p:grpSpPr>
        <p:sp>
          <p:nvSpPr>
            <p:cNvPr id="186" name="Rectangle 19"/>
            <p:cNvSpPr>
              <a:spLocks noChangeArrowheads="1"/>
            </p:cNvSpPr>
            <p:nvPr/>
          </p:nvSpPr>
          <p:spPr bwMode="auto">
            <a:xfrm flipH="1">
              <a:off x="2607420" y="1288868"/>
              <a:ext cx="2798094" cy="1156212"/>
            </a:xfrm>
            <a:prstGeom prst="roundRect">
              <a:avLst>
                <a:gd name="adj" fmla="val 4621"/>
              </a:avLst>
            </a:prstGeom>
            <a:gradFill>
              <a:gsLst>
                <a:gs pos="49000">
                  <a:srgbClr val="C00000">
                    <a:alpha val="0"/>
                  </a:srgbClr>
                </a:gs>
                <a:gs pos="99000">
                  <a:schemeClr val="accent6">
                    <a:alpha val="39000"/>
                  </a:schemeClr>
                </a:gs>
              </a:gsLst>
              <a:lin ang="16200000" scaled="0"/>
            </a:gradFill>
            <a:ln w="12700">
              <a:gradFill>
                <a:gsLst>
                  <a:gs pos="0">
                    <a:schemeClr val="accent6">
                      <a:lumMod val="60000"/>
                      <a:lumOff val="40000"/>
                    </a:schemeClr>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defTabSz="914400">
                <a:lnSpc>
                  <a:spcPct val="90000"/>
                </a:lnSpc>
                <a:buNone/>
              </a:pPr>
              <a:r>
                <a:rPr lang="zh-CN" altLang="en-US" sz="1400" b="0" i="0" dirty="0" smtClean="0">
                  <a:solidFill>
                    <a:srgbClr val="546568"/>
                  </a:solidFill>
                  <a:latin typeface="Arial"/>
                  <a:ea typeface="黑体" pitchFamily="2" charset="-122"/>
                  <a:cs typeface="+mn-cs"/>
                </a:rPr>
                <a:t/>
              </a:r>
              <a:br>
                <a:rPr lang="zh-CN" altLang="en-US" sz="1400" b="0" i="0" dirty="0" smtClean="0">
                  <a:solidFill>
                    <a:srgbClr val="546568"/>
                  </a:solidFill>
                  <a:latin typeface="Arial"/>
                  <a:ea typeface="黑体" pitchFamily="2" charset="-122"/>
                  <a:cs typeface="+mn-cs"/>
                </a:rPr>
              </a:br>
              <a:r>
                <a:rPr lang="zh-CN" altLang="en-US" sz="1400" b="0" i="0" dirty="0" smtClean="0">
                  <a:solidFill>
                    <a:srgbClr val="546568"/>
                  </a:solidFill>
                  <a:latin typeface="Arial"/>
                  <a:ea typeface="黑体" pitchFamily="2" charset="-122"/>
                  <a:cs typeface="+mn-cs"/>
                </a:rPr>
                <a:t>思科虚拟端口通道 </a:t>
              </a:r>
              <a:r>
                <a:rPr lang="en-US" altLang="zh-CN" sz="1400" b="0" i="0" dirty="0" smtClean="0">
                  <a:solidFill>
                    <a:srgbClr val="546568"/>
                  </a:solidFill>
                  <a:latin typeface="Arial"/>
                  <a:ea typeface="黑体" pitchFamily="2" charset="-122"/>
                  <a:cs typeface="+mn-cs"/>
                </a:rPr>
                <a:t>(</a:t>
              </a:r>
              <a:r>
                <a:rPr lang="en-US" altLang="zh-CN" sz="1400" b="0" i="0" dirty="0" err="1" smtClean="0">
                  <a:solidFill>
                    <a:srgbClr val="546568"/>
                  </a:solidFill>
                  <a:latin typeface="Arial"/>
                  <a:ea typeface="黑体" pitchFamily="2" charset="-122"/>
                  <a:cs typeface="+mn-cs"/>
                </a:rPr>
                <a:t>vPC</a:t>
              </a:r>
              <a:r>
                <a:rPr lang="en-US" altLang="zh-CN" sz="1400" b="0" i="0" dirty="0" smtClean="0">
                  <a:solidFill>
                    <a:srgbClr val="546568"/>
                  </a:solidFill>
                  <a:latin typeface="Arial"/>
                  <a:ea typeface="黑体" pitchFamily="2" charset="-122"/>
                  <a:cs typeface="+mn-cs"/>
                </a:rPr>
                <a:t>) </a:t>
              </a:r>
              <a:r>
                <a:rPr lang="zh-CN" altLang="en-US" sz="1400" b="0" i="0" dirty="0" smtClean="0">
                  <a:solidFill>
                    <a:srgbClr val="546568"/>
                  </a:solidFill>
                  <a:latin typeface="Arial"/>
                  <a:ea typeface="黑体" pitchFamily="2" charset="-122"/>
                  <a:cs typeface="+mn-cs"/>
                </a:rPr>
                <a:t>和 </a:t>
              </a:r>
              <a:r>
                <a:rPr lang="en-US" altLang="zh-CN" sz="1400" b="0" i="0" dirty="0" smtClean="0">
                  <a:solidFill>
                    <a:srgbClr val="546568"/>
                  </a:solidFill>
                  <a:latin typeface="Arial"/>
                  <a:ea typeface="黑体" pitchFamily="2" charset="-122"/>
                  <a:cs typeface="+mn-cs"/>
                </a:rPr>
                <a:t>Cisco </a:t>
              </a:r>
              <a:r>
                <a:rPr lang="en-US" altLang="zh-CN" sz="1400" b="0" i="0" dirty="0" err="1" smtClean="0">
                  <a:solidFill>
                    <a:srgbClr val="546568"/>
                  </a:solidFill>
                  <a:latin typeface="Arial"/>
                  <a:ea typeface="黑体" pitchFamily="2" charset="-122"/>
                  <a:cs typeface="+mn-cs"/>
                </a:rPr>
                <a:t>FabricPath</a:t>
              </a:r>
              <a:r>
                <a:rPr lang="zh-CN" altLang="en-US" sz="1400" b="0" i="0" dirty="0" smtClean="0">
                  <a:solidFill>
                    <a:srgbClr val="546568"/>
                  </a:solidFill>
                  <a:latin typeface="Arial"/>
                  <a:ea typeface="黑体" pitchFamily="2" charset="-122"/>
                  <a:cs typeface="+mn-cs"/>
                </a:rPr>
                <a:t>，</a:t>
              </a:r>
              <a:r>
                <a:rPr lang="en-US" altLang="zh-CN" sz="1400" b="0" i="0" dirty="0" smtClean="0">
                  <a:solidFill>
                    <a:srgbClr val="546568"/>
                  </a:solidFill>
                  <a:latin typeface="Arial"/>
                  <a:ea typeface="黑体" pitchFamily="2" charset="-122"/>
                  <a:cs typeface="+mn-cs"/>
                </a:rPr>
                <a:t/>
              </a:r>
              <a:br>
                <a:rPr lang="en-US" altLang="zh-CN" sz="1400" b="0" i="0" dirty="0" smtClean="0">
                  <a:solidFill>
                    <a:srgbClr val="546568"/>
                  </a:solidFill>
                  <a:latin typeface="Arial"/>
                  <a:ea typeface="黑体" pitchFamily="2" charset="-122"/>
                  <a:cs typeface="+mn-cs"/>
                </a:rPr>
              </a:br>
              <a:r>
                <a:rPr lang="zh-CN" altLang="en-US" sz="1400" b="0" i="0" dirty="0" smtClean="0">
                  <a:solidFill>
                    <a:srgbClr val="546568"/>
                  </a:solidFill>
                  <a:latin typeface="Arial"/>
                  <a:ea typeface="黑体" pitchFamily="2" charset="-122"/>
                  <a:cs typeface="+mn-cs"/>
                </a:rPr>
                <a:t>用于实现高带宽和</a:t>
              </a:r>
              <a:br>
                <a:rPr lang="zh-CN" altLang="en-US" sz="1400" b="0" i="0" dirty="0" smtClean="0">
                  <a:solidFill>
                    <a:srgbClr val="546568"/>
                  </a:solidFill>
                  <a:latin typeface="Arial"/>
                  <a:ea typeface="黑体" pitchFamily="2" charset="-122"/>
                  <a:cs typeface="+mn-cs"/>
                </a:rPr>
              </a:br>
              <a:r>
                <a:rPr lang="zh-CN" altLang="en-US" sz="1400" b="0" i="0" dirty="0" smtClean="0">
                  <a:solidFill>
                    <a:srgbClr val="546568"/>
                  </a:solidFill>
                  <a:latin typeface="Arial"/>
                  <a:ea typeface="黑体" pitchFamily="2" charset="-122"/>
                  <a:cs typeface="+mn-cs"/>
                </a:rPr>
                <a:t>可扩展的第 </a:t>
              </a:r>
              <a:r>
                <a:rPr lang="en-US" altLang="zh-CN" sz="1400" b="0" i="0" dirty="0" smtClean="0">
                  <a:solidFill>
                    <a:srgbClr val="546568"/>
                  </a:solidFill>
                  <a:latin typeface="Arial"/>
                  <a:ea typeface="黑体" pitchFamily="2" charset="-122"/>
                  <a:cs typeface="+mn-cs"/>
                </a:rPr>
                <a:t>2 </a:t>
              </a:r>
              <a:r>
                <a:rPr lang="zh-CN" altLang="en-US" sz="1400" b="0" i="0" dirty="0" smtClean="0">
                  <a:solidFill>
                    <a:srgbClr val="546568"/>
                  </a:solidFill>
                  <a:latin typeface="Arial"/>
                  <a:ea typeface="黑体" pitchFamily="2" charset="-122"/>
                  <a:cs typeface="+mn-cs"/>
                </a:rPr>
                <a:t>层域</a:t>
              </a:r>
              <a:endParaRPr lang="zh-CN" altLang="en-US" sz="1400" b="0" i="0" dirty="0">
                <a:solidFill>
                  <a:srgbClr val="546568"/>
                </a:solidFill>
                <a:latin typeface="Arial"/>
                <a:ea typeface="黑体" pitchFamily="2" charset="-122"/>
                <a:cs typeface="+mn-cs"/>
              </a:endParaRPr>
            </a:p>
          </p:txBody>
        </p:sp>
        <p:grpSp>
          <p:nvGrpSpPr>
            <p:cNvPr id="187" name="Group 186"/>
            <p:cNvGrpSpPr/>
            <p:nvPr/>
          </p:nvGrpSpPr>
          <p:grpSpPr>
            <a:xfrm>
              <a:off x="3825460" y="1050679"/>
              <a:ext cx="449102" cy="448451"/>
              <a:chOff x="550700" y="2698630"/>
              <a:chExt cx="469920" cy="469239"/>
            </a:xfrm>
          </p:grpSpPr>
          <p:sp>
            <p:nvSpPr>
              <p:cNvPr id="188" name="Oval 7"/>
              <p:cNvSpPr>
                <a:spLocks noChangeArrowheads="1"/>
              </p:cNvSpPr>
              <p:nvPr/>
            </p:nvSpPr>
            <p:spPr bwMode="auto">
              <a:xfrm>
                <a:off x="550700" y="2698630"/>
                <a:ext cx="469920" cy="469239"/>
              </a:xfrm>
              <a:prstGeom prst="ellipse">
                <a:avLst/>
              </a:prstGeom>
              <a:gradFill>
                <a:gsLst>
                  <a:gs pos="100000">
                    <a:schemeClr val="accent6">
                      <a:lumMod val="50000"/>
                    </a:schemeClr>
                  </a:gs>
                  <a:gs pos="0">
                    <a:schemeClr val="accent6"/>
                  </a:gs>
                </a:gsLst>
                <a:lin ang="5400000" scaled="0"/>
              </a:gradFill>
              <a:ln w="25400" cap="flat">
                <a:solidFill>
                  <a:schemeClr val="accent6"/>
                </a:solidFill>
                <a:prstDash val="solid"/>
                <a:miter lim="800000"/>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a:lnSpc>
                    <a:spcPct val="90000"/>
                  </a:lnSpc>
                </a:pPr>
                <a:endParaRPr lang="zh-CN" altLang="en-US">
                  <a:solidFill>
                    <a:srgbClr val="0096D6"/>
                  </a:solidFill>
                  <a:ea typeface="黑体" pitchFamily="2" charset="-122"/>
                </a:endParaRPr>
              </a:p>
            </p:txBody>
          </p:sp>
          <p:sp>
            <p:nvSpPr>
              <p:cNvPr id="189" name="Oval 8"/>
              <p:cNvSpPr>
                <a:spLocks noChangeArrowheads="1"/>
              </p:cNvSpPr>
              <p:nvPr/>
            </p:nvSpPr>
            <p:spPr bwMode="auto">
              <a:xfrm>
                <a:off x="572714" y="2720306"/>
                <a:ext cx="425889" cy="425889"/>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pPr algn="ctr" defTabSz="914400">
                  <a:lnSpc>
                    <a:spcPct val="90000"/>
                  </a:lnSpc>
                  <a:buNone/>
                </a:pPr>
                <a:r>
                  <a:rPr lang="en-US" altLang="zh-CN" sz="1600" b="1" i="0" kern="0" smtClean="0">
                    <a:solidFill>
                      <a:srgbClr val="FFFFFF"/>
                    </a:solidFill>
                    <a:latin typeface="Arial"/>
                    <a:ea typeface="黑体" pitchFamily="2" charset="-122"/>
                    <a:cs typeface="+mn-cs"/>
                  </a:rPr>
                  <a:t>3</a:t>
                </a:r>
                <a:endParaRPr lang="zh-CN" altLang="en-US" sz="1600" b="1" kern="0">
                  <a:solidFill>
                    <a:srgbClr val="FFFFFF"/>
                  </a:solidFill>
                  <a:ea typeface="黑体" pitchFamily="2" charset="-122"/>
                </a:endParaRPr>
              </a:p>
            </p:txBody>
          </p:sp>
        </p:grpSp>
      </p:grpSp>
      <p:grpSp>
        <p:nvGrpSpPr>
          <p:cNvPr id="7" name="Group 6"/>
          <p:cNvGrpSpPr/>
          <p:nvPr/>
        </p:nvGrpSpPr>
        <p:grpSpPr>
          <a:xfrm>
            <a:off x="5753101" y="672967"/>
            <a:ext cx="3028949" cy="1630527"/>
            <a:chOff x="5610886" y="515227"/>
            <a:chExt cx="2981146" cy="1630527"/>
          </a:xfrm>
        </p:grpSpPr>
        <p:sp>
          <p:nvSpPr>
            <p:cNvPr id="196" name="Rectangle 19"/>
            <p:cNvSpPr>
              <a:spLocks noChangeArrowheads="1"/>
            </p:cNvSpPr>
            <p:nvPr/>
          </p:nvSpPr>
          <p:spPr bwMode="auto">
            <a:xfrm flipH="1">
              <a:off x="5610886" y="734274"/>
              <a:ext cx="2981146" cy="1411480"/>
            </a:xfrm>
            <a:prstGeom prst="roundRect">
              <a:avLst>
                <a:gd name="adj" fmla="val 4621"/>
              </a:avLst>
            </a:prstGeom>
            <a:gradFill>
              <a:gsLst>
                <a:gs pos="49000">
                  <a:srgbClr val="C00000">
                    <a:alpha val="0"/>
                  </a:srgbClr>
                </a:gs>
                <a:gs pos="99000">
                  <a:schemeClr val="accent6">
                    <a:alpha val="39000"/>
                  </a:schemeClr>
                </a:gs>
              </a:gsLst>
              <a:lin ang="16200000" scaled="0"/>
            </a:gradFill>
            <a:ln w="12700">
              <a:gradFill>
                <a:gsLst>
                  <a:gs pos="0">
                    <a:schemeClr val="accent6">
                      <a:lumMod val="60000"/>
                      <a:lumOff val="40000"/>
                    </a:schemeClr>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defTabSz="914400">
                <a:lnSpc>
                  <a:spcPct val="90000"/>
                </a:lnSpc>
                <a:buNone/>
              </a:pPr>
              <a:r>
                <a:rPr lang="zh-CN" altLang="en-US" sz="1400" b="0" i="0" smtClean="0">
                  <a:solidFill>
                    <a:srgbClr val="546568"/>
                  </a:solidFill>
                  <a:latin typeface="Arial"/>
                  <a:ea typeface="黑体" pitchFamily="2" charset="-122"/>
                  <a:cs typeface="+mn-cs"/>
                </a:rPr>
                <a:t/>
              </a:r>
              <a:br>
                <a:rPr lang="zh-CN" altLang="en-US" sz="1400" b="0" i="0" smtClean="0">
                  <a:solidFill>
                    <a:srgbClr val="546568"/>
                  </a:solidFill>
                  <a:latin typeface="Arial"/>
                  <a:ea typeface="黑体" pitchFamily="2" charset="-122"/>
                  <a:cs typeface="+mn-cs"/>
                </a:rPr>
              </a:br>
              <a:r>
                <a:rPr lang="en-US" altLang="zh-CN" sz="1400" b="0" i="0" smtClean="0">
                  <a:solidFill>
                    <a:srgbClr val="546568"/>
                  </a:solidFill>
                  <a:latin typeface="Arial"/>
                  <a:ea typeface="黑体" pitchFamily="2" charset="-122"/>
                  <a:cs typeface="+mn-cs"/>
                </a:rPr>
                <a:t>Cisco OTV </a:t>
              </a:r>
              <a:r>
                <a:rPr lang="zh-CN" altLang="en-US" sz="1400" b="0" i="0" smtClean="0">
                  <a:solidFill>
                    <a:srgbClr val="546568"/>
                  </a:solidFill>
                  <a:latin typeface="Arial"/>
                  <a:ea typeface="黑体" pitchFamily="2" charset="-122"/>
                  <a:cs typeface="+mn-cs"/>
                </a:rPr>
                <a:t>和 </a:t>
              </a:r>
              <a:r>
                <a:rPr lang="en-US" altLang="zh-CN" sz="1400" b="0" i="0" smtClean="0">
                  <a:solidFill>
                    <a:srgbClr val="546568"/>
                  </a:solidFill>
                  <a:latin typeface="Arial"/>
                  <a:ea typeface="黑体" pitchFamily="2" charset="-122"/>
                  <a:cs typeface="+mn-cs"/>
                </a:rPr>
                <a:t>Cisco DMM</a:t>
              </a:r>
              <a:r>
                <a:rPr lang="zh-CN" altLang="en-US" sz="1400" b="0" i="0" smtClean="0">
                  <a:solidFill>
                    <a:srgbClr val="546568"/>
                  </a:solidFill>
                  <a:latin typeface="Arial"/>
                  <a:ea typeface="黑体" pitchFamily="2" charset="-122"/>
                  <a:cs typeface="+mn-cs"/>
                </a:rPr>
                <a:t>，</a:t>
              </a:r>
              <a:br>
                <a:rPr lang="zh-CN" altLang="en-US" sz="1400" b="0" i="0" smtClean="0">
                  <a:solidFill>
                    <a:srgbClr val="546568"/>
                  </a:solidFill>
                  <a:latin typeface="Arial"/>
                  <a:ea typeface="黑体" pitchFamily="2" charset="-122"/>
                  <a:cs typeface="+mn-cs"/>
                </a:rPr>
              </a:br>
              <a:r>
                <a:rPr lang="zh-CN" altLang="en-US" sz="1400" b="0" i="0" smtClean="0">
                  <a:solidFill>
                    <a:srgbClr val="546568"/>
                  </a:solidFill>
                  <a:latin typeface="Arial"/>
                  <a:ea typeface="黑体" pitchFamily="2" charset="-122"/>
                  <a:cs typeface="+mn-cs"/>
                </a:rPr>
                <a:t>用于简化工作负荷和</a:t>
              </a:r>
              <a:br>
                <a:rPr lang="zh-CN" altLang="en-US" sz="1400" b="0" i="0" smtClean="0">
                  <a:solidFill>
                    <a:srgbClr val="546568"/>
                  </a:solidFill>
                  <a:latin typeface="Arial"/>
                  <a:ea typeface="黑体" pitchFamily="2" charset="-122"/>
                  <a:cs typeface="+mn-cs"/>
                </a:rPr>
              </a:br>
              <a:r>
                <a:rPr lang="zh-CN" altLang="en-US" sz="1400" b="0" i="0" smtClean="0">
                  <a:solidFill>
                    <a:srgbClr val="546568"/>
                  </a:solidFill>
                  <a:latin typeface="Arial"/>
                  <a:ea typeface="黑体" pitchFamily="2" charset="-122"/>
                  <a:cs typeface="+mn-cs"/>
                </a:rPr>
                <a:t>存储迁移</a:t>
              </a:r>
              <a:endParaRPr lang="zh-CN" altLang="en-US" sz="1400" b="0" i="0">
                <a:solidFill>
                  <a:srgbClr val="546568"/>
                </a:solidFill>
                <a:latin typeface="Arial"/>
                <a:ea typeface="黑体" pitchFamily="2" charset="-122"/>
                <a:cs typeface="+mn-cs"/>
              </a:endParaRPr>
            </a:p>
          </p:txBody>
        </p:sp>
        <p:grpSp>
          <p:nvGrpSpPr>
            <p:cNvPr id="197" name="Group 196"/>
            <p:cNvGrpSpPr/>
            <p:nvPr/>
          </p:nvGrpSpPr>
          <p:grpSpPr>
            <a:xfrm>
              <a:off x="6876908" y="515227"/>
              <a:ext cx="449102" cy="448451"/>
              <a:chOff x="550700" y="2698630"/>
              <a:chExt cx="469920" cy="469239"/>
            </a:xfrm>
          </p:grpSpPr>
          <p:sp>
            <p:nvSpPr>
              <p:cNvPr id="198" name="Oval 7"/>
              <p:cNvSpPr>
                <a:spLocks noChangeArrowheads="1"/>
              </p:cNvSpPr>
              <p:nvPr/>
            </p:nvSpPr>
            <p:spPr bwMode="auto">
              <a:xfrm>
                <a:off x="550700" y="2698630"/>
                <a:ext cx="469920" cy="469239"/>
              </a:xfrm>
              <a:prstGeom prst="ellipse">
                <a:avLst/>
              </a:prstGeom>
              <a:gradFill>
                <a:gsLst>
                  <a:gs pos="100000">
                    <a:schemeClr val="accent6">
                      <a:lumMod val="50000"/>
                    </a:schemeClr>
                  </a:gs>
                  <a:gs pos="0">
                    <a:schemeClr val="accent6"/>
                  </a:gs>
                </a:gsLst>
                <a:lin ang="5400000" scaled="0"/>
              </a:gradFill>
              <a:ln w="25400" cap="flat">
                <a:solidFill>
                  <a:schemeClr val="accent6"/>
                </a:solidFill>
                <a:prstDash val="solid"/>
                <a:miter lim="800000"/>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a:lnSpc>
                    <a:spcPct val="90000"/>
                  </a:lnSpc>
                </a:pPr>
                <a:endParaRPr lang="zh-CN" altLang="en-US">
                  <a:solidFill>
                    <a:srgbClr val="0096D6"/>
                  </a:solidFill>
                  <a:ea typeface="黑体" pitchFamily="2" charset="-122"/>
                </a:endParaRPr>
              </a:p>
            </p:txBody>
          </p:sp>
          <p:sp>
            <p:nvSpPr>
              <p:cNvPr id="199" name="Oval 8"/>
              <p:cNvSpPr>
                <a:spLocks noChangeArrowheads="1"/>
              </p:cNvSpPr>
              <p:nvPr/>
            </p:nvSpPr>
            <p:spPr bwMode="auto">
              <a:xfrm>
                <a:off x="572714" y="2720306"/>
                <a:ext cx="425889" cy="425889"/>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pPr algn="ctr" defTabSz="914400">
                  <a:lnSpc>
                    <a:spcPct val="90000"/>
                  </a:lnSpc>
                  <a:buNone/>
                </a:pPr>
                <a:r>
                  <a:rPr lang="en-US" altLang="zh-CN" sz="1600" b="1" i="0" kern="0" smtClean="0">
                    <a:solidFill>
                      <a:srgbClr val="FFFFFF"/>
                    </a:solidFill>
                    <a:latin typeface="Arial"/>
                    <a:ea typeface="黑体" pitchFamily="2" charset="-122"/>
                    <a:cs typeface="+mn-cs"/>
                  </a:rPr>
                  <a:t>5</a:t>
                </a:r>
                <a:endParaRPr lang="zh-CN" altLang="en-US" sz="1600" b="1" kern="0">
                  <a:solidFill>
                    <a:srgbClr val="FFFFFF"/>
                  </a:solidFill>
                  <a:ea typeface="黑体" pitchFamily="2" charset="-122"/>
                </a:endParaRPr>
              </a:p>
            </p:txBody>
          </p:sp>
        </p:grpSp>
      </p:grpSp>
      <p:sp>
        <p:nvSpPr>
          <p:cNvPr id="4" name="Title 3"/>
          <p:cNvSpPr>
            <a:spLocks noGrp="1"/>
          </p:cNvSpPr>
          <p:nvPr>
            <p:ph type="title"/>
          </p:nvPr>
        </p:nvSpPr>
        <p:spPr>
          <a:xfrm>
            <a:off x="229702" y="145607"/>
            <a:ext cx="8588861" cy="838200"/>
          </a:xfrm>
        </p:spPr>
        <p:txBody>
          <a:bodyPr/>
          <a:lstStyle/>
          <a:p>
            <a:pPr algn="l" defTabSz="914400">
              <a:spcBef>
                <a:spcPct val="0"/>
              </a:spcBef>
              <a:buNone/>
            </a:pPr>
            <a:r>
              <a:rPr altLang="zh-CN"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t>Cisco Unified Fabric </a:t>
            </a:r>
            <a: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t>解决方案</a:t>
            </a:r>
            <a:b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lang="zh-CN" altLang="en-US" sz="2400" b="0" i="0" spc="0" dirty="0" smtClean="0">
                <a:solidFill>
                  <a:srgbClr val="7F7F7F"/>
                </a:solidFill>
                <a:latin typeface="Arial"/>
                <a:ea typeface="黑体" pitchFamily="2" charset="-122"/>
                <a:cs typeface="+mj-cs"/>
              </a:rPr>
              <a:t>实现数据中心整合</a:t>
            </a:r>
            <a:endParaRPr lang="zh-CN" altLang="en-US" dirty="0">
              <a:solidFill>
                <a:srgbClr val="7F7F7F"/>
              </a:solidFill>
              <a:ea typeface="黑体" pitchFamily="2" charset="-122"/>
            </a:endParaRPr>
          </a:p>
        </p:txBody>
      </p:sp>
      <p:sp>
        <p:nvSpPr>
          <p:cNvPr id="429" name="Rectangle 428" hidden="1"/>
          <p:cNvSpPr/>
          <p:nvPr/>
        </p:nvSpPr>
        <p:spPr>
          <a:xfrm>
            <a:off x="34936" y="1696016"/>
            <a:ext cx="8639033" cy="3574936"/>
          </a:xfrm>
          <a:prstGeom prst="rect">
            <a:avLst/>
          </a:prstGeom>
          <a:solidFill>
            <a:srgbClr val="000000">
              <a:alpha val="71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79" name="Text Box 60" hidden="1"/>
          <p:cNvSpPr txBox="1">
            <a:spLocks noChangeArrowheads="1"/>
          </p:cNvSpPr>
          <p:nvPr/>
        </p:nvSpPr>
        <p:spPr bwMode="auto">
          <a:xfrm>
            <a:off x="626432" y="5642608"/>
            <a:ext cx="8004937" cy="886221"/>
          </a:xfrm>
          <a:prstGeom prst="rect">
            <a:avLst/>
          </a:prstGeom>
          <a:noFill/>
          <a:ln w="9525" algn="ctr">
            <a:noFill/>
            <a:miter lim="800000"/>
            <a:headEnd/>
            <a:tailEnd/>
          </a:ln>
        </p:spPr>
        <p:txBody>
          <a:bodyPr wrap="square" lIns="82124" tIns="41061" rIns="82124" bIns="41061">
            <a:spAutoFit/>
          </a:bodyPr>
          <a:lstStyle/>
          <a:p>
            <a:pPr algn="ctr" defTabSz="914400">
              <a:lnSpc>
                <a:spcPct val="90000"/>
              </a:lnSpc>
              <a:buNone/>
              <a:tabLst>
                <a:tab pos="5711825" algn="l"/>
              </a:tabLst>
            </a:pPr>
            <a:r>
              <a:rPr lang="en-US" sz="2400" b="1" i="0" spc="300">
                <a:solidFill>
                  <a:srgbClr val="B7D333"/>
                </a:solidFill>
                <a:latin typeface="Arial"/>
                <a:ea typeface="+mn-ea"/>
                <a:cs typeface="+mn-cs"/>
              </a:rPr>
              <a:t>降低复杂性，</a:t>
            </a:r>
            <a:br>
              <a:rPr lang="en-US" sz="2400" b="1" i="0" spc="300">
                <a:solidFill>
                  <a:srgbClr val="B7D333"/>
                </a:solidFill>
                <a:latin typeface="Arial"/>
                <a:ea typeface="+mn-ea"/>
                <a:cs typeface="+mn-cs"/>
              </a:rPr>
            </a:br>
            <a:r>
              <a:rPr lang="en-US" sz="3400" b="1" i="0" spc="300">
                <a:solidFill>
                  <a:srgbClr val="B7D333"/>
                </a:solidFill>
                <a:latin typeface="Arial"/>
                <a:ea typeface="+mn-ea"/>
                <a:cs typeface="+mn-cs"/>
              </a:rPr>
              <a:t>基础设施</a:t>
            </a:r>
          </a:p>
        </p:txBody>
      </p:sp>
      <p:grpSp>
        <p:nvGrpSpPr>
          <p:cNvPr id="180" name="Group 179"/>
          <p:cNvGrpSpPr/>
          <p:nvPr/>
        </p:nvGrpSpPr>
        <p:grpSpPr>
          <a:xfrm>
            <a:off x="172167" y="1257839"/>
            <a:ext cx="2551176" cy="1528047"/>
            <a:chOff x="229799" y="1057803"/>
            <a:chExt cx="2551176" cy="1528047"/>
          </a:xfrm>
        </p:grpSpPr>
        <p:sp>
          <p:nvSpPr>
            <p:cNvPr id="181" name="Rectangle 19"/>
            <p:cNvSpPr>
              <a:spLocks noChangeArrowheads="1"/>
            </p:cNvSpPr>
            <p:nvPr/>
          </p:nvSpPr>
          <p:spPr bwMode="auto">
            <a:xfrm flipH="1">
              <a:off x="229799" y="1303268"/>
              <a:ext cx="2551176" cy="1282582"/>
            </a:xfrm>
            <a:prstGeom prst="roundRect">
              <a:avLst>
                <a:gd name="adj" fmla="val 4621"/>
              </a:avLst>
            </a:prstGeom>
            <a:gradFill>
              <a:gsLst>
                <a:gs pos="49000">
                  <a:srgbClr val="C00000">
                    <a:alpha val="0"/>
                  </a:srgbClr>
                </a:gs>
                <a:gs pos="99000">
                  <a:schemeClr val="accent6">
                    <a:alpha val="39000"/>
                  </a:schemeClr>
                </a:gs>
              </a:gsLst>
              <a:lin ang="16200000" scaled="0"/>
            </a:gradFill>
            <a:ln w="12700">
              <a:gradFill>
                <a:gsLst>
                  <a:gs pos="0">
                    <a:schemeClr val="accent6">
                      <a:lumMod val="60000"/>
                      <a:lumOff val="40000"/>
                    </a:schemeClr>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lnSpc>
                  <a:spcPct val="90000"/>
                </a:lnSpc>
              </a:pPr>
              <a:r>
                <a:rPr lang="zh-CN" altLang="en-US" sz="1400" b="0" i="0" dirty="0" smtClean="0">
                  <a:solidFill>
                    <a:srgbClr val="546568"/>
                  </a:solidFill>
                  <a:latin typeface="Arial"/>
                  <a:ea typeface="黑体" pitchFamily="2" charset="-122"/>
                  <a:cs typeface="+mn-cs"/>
                </a:rPr>
                <a:t/>
              </a:r>
              <a:br>
                <a:rPr lang="zh-CN" altLang="en-US" sz="1400" b="0" i="0" dirty="0" smtClean="0">
                  <a:solidFill>
                    <a:srgbClr val="546568"/>
                  </a:solidFill>
                  <a:latin typeface="Arial"/>
                  <a:ea typeface="黑体" pitchFamily="2" charset="-122"/>
                  <a:cs typeface="+mn-cs"/>
                </a:rPr>
              </a:br>
              <a:r>
                <a:rPr lang="en-US" altLang="zh-CN" sz="1400" b="0" i="0" dirty="0" smtClean="0">
                  <a:solidFill>
                    <a:srgbClr val="546568"/>
                  </a:solidFill>
                  <a:latin typeface="Arial"/>
                  <a:ea typeface="黑体" pitchFamily="2" charset="-122"/>
                  <a:cs typeface="+mn-cs"/>
                </a:rPr>
                <a:t>Cisco</a:t>
              </a:r>
              <a:r>
                <a:rPr lang="en-US" sz="1400" baseline="30000" dirty="0" smtClean="0">
                  <a:solidFill>
                    <a:srgbClr val="546568"/>
                  </a:solidFill>
                </a:rPr>
                <a:t>®</a:t>
              </a:r>
              <a:r>
                <a:rPr lang="en-US" altLang="zh-CN" sz="1400" b="0" i="0" dirty="0" smtClean="0">
                  <a:solidFill>
                    <a:srgbClr val="546568"/>
                  </a:solidFill>
                  <a:latin typeface="Arial"/>
                  <a:ea typeface="黑体" pitchFamily="2" charset="-122"/>
                  <a:cs typeface="+mn-cs"/>
                </a:rPr>
                <a:t> FEX </a:t>
              </a:r>
              <a:r>
                <a:rPr lang="zh-CN" altLang="en-US" sz="1400" b="0" i="0" dirty="0" smtClean="0">
                  <a:solidFill>
                    <a:srgbClr val="546568"/>
                  </a:solidFill>
                  <a:latin typeface="Arial"/>
                  <a:ea typeface="黑体" pitchFamily="2" charset="-122"/>
                  <a:cs typeface="+mn-cs"/>
                </a:rPr>
                <a:t>机架顶部解决</a:t>
              </a:r>
              <a:r>
                <a:rPr lang="en-US" altLang="zh-CN" sz="1400" b="0" i="0" dirty="0" smtClean="0">
                  <a:solidFill>
                    <a:srgbClr val="546568"/>
                  </a:solidFill>
                  <a:latin typeface="Arial"/>
                  <a:ea typeface="黑体" pitchFamily="2" charset="-122"/>
                  <a:cs typeface="+mn-cs"/>
                </a:rPr>
                <a:t/>
              </a:r>
              <a:br>
                <a:rPr lang="en-US" altLang="zh-CN" sz="1400" b="0" i="0" dirty="0" smtClean="0">
                  <a:solidFill>
                    <a:srgbClr val="546568"/>
                  </a:solidFill>
                  <a:latin typeface="Arial"/>
                  <a:ea typeface="黑体" pitchFamily="2" charset="-122"/>
                  <a:cs typeface="+mn-cs"/>
                </a:rPr>
              </a:br>
              <a:r>
                <a:rPr lang="zh-CN" altLang="en-US" sz="1400" b="0" i="0" dirty="0" smtClean="0">
                  <a:solidFill>
                    <a:srgbClr val="546568"/>
                  </a:solidFill>
                  <a:latin typeface="Arial"/>
                  <a:ea typeface="黑体" pitchFamily="2" charset="-122"/>
                  <a:cs typeface="+mn-cs"/>
                </a:rPr>
                <a:t>方案，用于实现高密度连接</a:t>
              </a:r>
            </a:p>
            <a:p>
              <a:pPr algn="ctr" defTabSz="914400">
                <a:lnSpc>
                  <a:spcPct val="90000"/>
                </a:lnSpc>
                <a:buNone/>
              </a:pPr>
              <a:endParaRPr lang="zh-CN" altLang="en-US" sz="1400" dirty="0" smtClean="0">
                <a:solidFill>
                  <a:srgbClr val="546568"/>
                </a:solidFill>
                <a:latin typeface="+mj-lt"/>
                <a:ea typeface="黑体" pitchFamily="2" charset="-122"/>
              </a:endParaRPr>
            </a:p>
            <a:p>
              <a:pPr algn="ctr" defTabSz="914400">
                <a:lnSpc>
                  <a:spcPct val="90000"/>
                </a:lnSpc>
                <a:buNone/>
              </a:pPr>
              <a:r>
                <a:rPr lang="en-US" altLang="zh-CN" sz="1400" b="0" i="0" dirty="0" smtClean="0">
                  <a:solidFill>
                    <a:srgbClr val="546568"/>
                  </a:solidFill>
                  <a:latin typeface="Arial"/>
                  <a:ea typeface="黑体" pitchFamily="2" charset="-122"/>
                  <a:cs typeface="+mn-cs"/>
                </a:rPr>
                <a:t>Adapter FEX</a:t>
              </a:r>
              <a:r>
                <a:rPr lang="zh-CN" altLang="en-US" sz="1400" b="0" i="0" dirty="0" smtClean="0">
                  <a:solidFill>
                    <a:srgbClr val="546568"/>
                  </a:solidFill>
                  <a:latin typeface="Arial"/>
                  <a:ea typeface="黑体" pitchFamily="2" charset="-122"/>
                  <a:cs typeface="+mn-cs"/>
                </a:rPr>
                <a:t>、</a:t>
              </a:r>
              <a:r>
                <a:rPr lang="en-US" altLang="zh-CN" sz="1400" b="0" i="0" dirty="0" smtClean="0">
                  <a:solidFill>
                    <a:srgbClr val="546568"/>
                  </a:solidFill>
                  <a:latin typeface="Arial"/>
                  <a:ea typeface="黑体" pitchFamily="2" charset="-122"/>
                  <a:cs typeface="+mn-cs"/>
                </a:rPr>
                <a:t>VM-FEX</a:t>
              </a:r>
              <a:r>
                <a:rPr lang="zh-CN" altLang="en-US" sz="1400" b="0" i="0" dirty="0" smtClean="0">
                  <a:solidFill>
                    <a:srgbClr val="546568"/>
                  </a:solidFill>
                  <a:latin typeface="Arial"/>
                  <a:ea typeface="黑体" pitchFamily="2" charset="-122"/>
                  <a:cs typeface="+mn-cs"/>
                </a:rPr>
                <a:t>，</a:t>
              </a:r>
              <a:r>
                <a:rPr lang="en-US" altLang="zh-CN" sz="1400" b="0" i="0" dirty="0" smtClean="0">
                  <a:solidFill>
                    <a:srgbClr val="546568"/>
                  </a:solidFill>
                  <a:latin typeface="Arial"/>
                  <a:ea typeface="黑体" pitchFamily="2" charset="-122"/>
                  <a:cs typeface="+mn-cs"/>
                </a:rPr>
                <a:t/>
              </a:r>
              <a:br>
                <a:rPr lang="en-US" altLang="zh-CN" sz="1400" b="0" i="0" dirty="0" smtClean="0">
                  <a:solidFill>
                    <a:srgbClr val="546568"/>
                  </a:solidFill>
                  <a:latin typeface="Arial"/>
                  <a:ea typeface="黑体" pitchFamily="2" charset="-122"/>
                  <a:cs typeface="+mn-cs"/>
                </a:rPr>
              </a:br>
              <a:r>
                <a:rPr lang="zh-CN" altLang="en-US" sz="1400" b="0" i="0" dirty="0" smtClean="0">
                  <a:solidFill>
                    <a:srgbClr val="546568"/>
                  </a:solidFill>
                  <a:latin typeface="Arial"/>
                  <a:ea typeface="黑体" pitchFamily="2" charset="-122"/>
                  <a:cs typeface="+mn-cs"/>
                </a:rPr>
                <a:t>用于虚拟化</a:t>
              </a:r>
              <a:endParaRPr lang="zh-CN" altLang="en-US" sz="1400" dirty="0" smtClean="0">
                <a:solidFill>
                  <a:srgbClr val="546568"/>
                </a:solidFill>
                <a:latin typeface="+mj-lt"/>
                <a:ea typeface="黑体" pitchFamily="2" charset="-122"/>
              </a:endParaRPr>
            </a:p>
          </p:txBody>
        </p:sp>
        <p:grpSp>
          <p:nvGrpSpPr>
            <p:cNvPr id="182" name="Group 181"/>
            <p:cNvGrpSpPr/>
            <p:nvPr/>
          </p:nvGrpSpPr>
          <p:grpSpPr>
            <a:xfrm>
              <a:off x="1193968" y="1057803"/>
              <a:ext cx="449102" cy="448451"/>
              <a:chOff x="550700" y="2698630"/>
              <a:chExt cx="469920" cy="469239"/>
            </a:xfrm>
          </p:grpSpPr>
          <p:sp>
            <p:nvSpPr>
              <p:cNvPr id="183" name="Oval 7"/>
              <p:cNvSpPr>
                <a:spLocks noChangeArrowheads="1"/>
              </p:cNvSpPr>
              <p:nvPr/>
            </p:nvSpPr>
            <p:spPr bwMode="auto">
              <a:xfrm>
                <a:off x="550700" y="2698630"/>
                <a:ext cx="469920" cy="469239"/>
              </a:xfrm>
              <a:prstGeom prst="ellipse">
                <a:avLst/>
              </a:prstGeom>
              <a:gradFill>
                <a:gsLst>
                  <a:gs pos="100000">
                    <a:schemeClr val="accent6">
                      <a:lumMod val="50000"/>
                    </a:schemeClr>
                  </a:gs>
                  <a:gs pos="0">
                    <a:schemeClr val="accent6"/>
                  </a:gs>
                </a:gsLst>
                <a:lin ang="5400000" scaled="0"/>
              </a:gradFill>
              <a:ln w="25400" cap="flat">
                <a:solidFill>
                  <a:schemeClr val="accent6"/>
                </a:solidFill>
                <a:prstDash val="solid"/>
                <a:miter lim="800000"/>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a:lnSpc>
                    <a:spcPct val="90000"/>
                  </a:lnSpc>
                </a:pPr>
                <a:endParaRPr lang="zh-CN" altLang="en-US">
                  <a:solidFill>
                    <a:srgbClr val="0096D6"/>
                  </a:solidFill>
                  <a:ea typeface="黑体" pitchFamily="2" charset="-122"/>
                </a:endParaRPr>
              </a:p>
            </p:txBody>
          </p:sp>
          <p:sp>
            <p:nvSpPr>
              <p:cNvPr id="184" name="Oval 8"/>
              <p:cNvSpPr>
                <a:spLocks noChangeArrowheads="1"/>
              </p:cNvSpPr>
              <p:nvPr/>
            </p:nvSpPr>
            <p:spPr bwMode="auto">
              <a:xfrm>
                <a:off x="572714" y="2720306"/>
                <a:ext cx="425889" cy="425889"/>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pPr algn="ctr" defTabSz="914400">
                  <a:lnSpc>
                    <a:spcPct val="90000"/>
                  </a:lnSpc>
                  <a:buNone/>
                </a:pPr>
                <a:r>
                  <a:rPr lang="en-US" altLang="zh-CN" sz="1600" b="1" i="0" kern="0" smtClean="0">
                    <a:solidFill>
                      <a:srgbClr val="FFFFFF"/>
                    </a:solidFill>
                    <a:latin typeface="Arial"/>
                    <a:ea typeface="黑体" pitchFamily="2" charset="-122"/>
                    <a:cs typeface="+mn-cs"/>
                  </a:rPr>
                  <a:t>1</a:t>
                </a:r>
                <a:endParaRPr lang="zh-CN" altLang="en-US" sz="1600" b="1" kern="0">
                  <a:solidFill>
                    <a:srgbClr val="FFFFFF"/>
                  </a:solidFill>
                  <a:ea typeface="黑体" pitchFamily="2" charset="-122"/>
                </a:endParaRPr>
              </a:p>
            </p:txBody>
          </p:sp>
        </p:grpSp>
      </p:grpSp>
      <p:grpSp>
        <p:nvGrpSpPr>
          <p:cNvPr id="6" name="Group 5"/>
          <p:cNvGrpSpPr/>
          <p:nvPr/>
        </p:nvGrpSpPr>
        <p:grpSpPr>
          <a:xfrm>
            <a:off x="2806700" y="4748032"/>
            <a:ext cx="3117930" cy="1583922"/>
            <a:chOff x="2594371" y="4356251"/>
            <a:chExt cx="3117930" cy="1583922"/>
          </a:xfrm>
        </p:grpSpPr>
        <p:sp>
          <p:nvSpPr>
            <p:cNvPr id="191" name="Rectangle 19"/>
            <p:cNvSpPr>
              <a:spLocks noChangeArrowheads="1"/>
            </p:cNvSpPr>
            <p:nvPr/>
          </p:nvSpPr>
          <p:spPr bwMode="auto">
            <a:xfrm flipH="1">
              <a:off x="2594371" y="4599325"/>
              <a:ext cx="3117930" cy="1340848"/>
            </a:xfrm>
            <a:prstGeom prst="roundRect">
              <a:avLst>
                <a:gd name="adj" fmla="val 4621"/>
              </a:avLst>
            </a:prstGeom>
            <a:gradFill>
              <a:gsLst>
                <a:gs pos="49000">
                  <a:srgbClr val="C00000">
                    <a:alpha val="0"/>
                  </a:srgbClr>
                </a:gs>
                <a:gs pos="99000">
                  <a:schemeClr val="accent6">
                    <a:alpha val="39000"/>
                  </a:schemeClr>
                </a:gs>
              </a:gsLst>
              <a:lin ang="16200000" scaled="0"/>
            </a:gradFill>
            <a:ln w="12700">
              <a:gradFill>
                <a:gsLst>
                  <a:gs pos="0">
                    <a:schemeClr val="accent6">
                      <a:lumMod val="60000"/>
                      <a:lumOff val="40000"/>
                    </a:schemeClr>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defTabSz="914400">
                <a:lnSpc>
                  <a:spcPct val="90000"/>
                </a:lnSpc>
                <a:buNone/>
              </a:pPr>
              <a:r>
                <a:rPr lang="zh-CN" altLang="en-US" sz="1400" b="0" i="0" dirty="0" smtClean="0">
                  <a:solidFill>
                    <a:srgbClr val="546568"/>
                  </a:solidFill>
                  <a:latin typeface="Arial"/>
                  <a:ea typeface="黑体" pitchFamily="2" charset="-122"/>
                  <a:cs typeface="+mn-cs"/>
                </a:rPr>
                <a:t/>
              </a:r>
              <a:br>
                <a:rPr lang="zh-CN" altLang="en-US" sz="1400" b="0" i="0" dirty="0" smtClean="0">
                  <a:solidFill>
                    <a:srgbClr val="546568"/>
                  </a:solidFill>
                  <a:latin typeface="Arial"/>
                  <a:ea typeface="黑体" pitchFamily="2" charset="-122"/>
                  <a:cs typeface="+mn-cs"/>
                </a:rPr>
              </a:br>
              <a:r>
                <a:rPr lang="zh-CN" altLang="en-US" sz="1400" b="0" i="0" dirty="0" smtClean="0">
                  <a:solidFill>
                    <a:srgbClr val="546568"/>
                  </a:solidFill>
                  <a:latin typeface="Arial"/>
                  <a:ea typeface="黑体" pitchFamily="2" charset="-122"/>
                  <a:cs typeface="+mn-cs"/>
                </a:rPr>
                <a:t>高带宽聚合到核心聚合上行链路 </a:t>
              </a:r>
              <a:r>
                <a:rPr lang="en-US" altLang="zh-CN" sz="1400" b="0" i="0" dirty="0" smtClean="0">
                  <a:solidFill>
                    <a:srgbClr val="546568"/>
                  </a:solidFill>
                  <a:latin typeface="Arial"/>
                  <a:ea typeface="黑体" pitchFamily="2" charset="-122"/>
                  <a:cs typeface="+mn-cs"/>
                </a:rPr>
                <a:t>40/100 </a:t>
              </a:r>
              <a:r>
                <a:rPr lang="zh-CN" altLang="en-US" sz="1400" b="0" i="0" dirty="0" smtClean="0">
                  <a:solidFill>
                    <a:srgbClr val="546568"/>
                  </a:solidFill>
                  <a:latin typeface="Arial"/>
                  <a:ea typeface="黑体" pitchFamily="2" charset="-122"/>
                  <a:cs typeface="+mn-cs"/>
                </a:rPr>
                <a:t>千兆位以太网 </a:t>
              </a:r>
              <a:r>
                <a:rPr lang="en-US" altLang="zh-CN" sz="1400" b="0" i="0" dirty="0" smtClean="0">
                  <a:solidFill>
                    <a:srgbClr val="546568"/>
                  </a:solidFill>
                  <a:latin typeface="Arial"/>
                  <a:ea typeface="黑体" pitchFamily="2" charset="-122"/>
                  <a:cs typeface="+mn-cs"/>
                </a:rPr>
                <a:t>(GE) — </a:t>
              </a:r>
              <a:r>
                <a:rPr lang="zh-CN" altLang="en-US" sz="1400" b="0" i="0" dirty="0" smtClean="0">
                  <a:solidFill>
                    <a:srgbClr val="546568"/>
                  </a:solidFill>
                  <a:latin typeface="Arial"/>
                  <a:ea typeface="黑体" pitchFamily="2" charset="-122"/>
                  <a:cs typeface="+mn-cs"/>
                </a:rPr>
                <a:t>最多 </a:t>
              </a:r>
              <a:r>
                <a:rPr lang="en-US" altLang="zh-CN" sz="1400" b="0" i="0" dirty="0" smtClean="0">
                  <a:solidFill>
                    <a:srgbClr val="546568"/>
                  </a:solidFill>
                  <a:latin typeface="Arial"/>
                  <a:ea typeface="黑体" pitchFamily="2" charset="-122"/>
                  <a:cs typeface="+mn-cs"/>
                </a:rPr>
                <a:t>96/32 </a:t>
              </a:r>
              <a:r>
                <a:rPr lang="zh-CN" altLang="en-US" sz="1400" b="0" i="0" dirty="0" smtClean="0">
                  <a:solidFill>
                    <a:srgbClr val="546568"/>
                  </a:solidFill>
                  <a:latin typeface="Arial"/>
                  <a:ea typeface="黑体" pitchFamily="2" charset="-122"/>
                  <a:cs typeface="+mn-cs"/>
                </a:rPr>
                <a:t>个端口</a:t>
              </a:r>
              <a:endParaRPr lang="zh-CN" altLang="en-US" sz="1400" b="0" i="0" dirty="0">
                <a:solidFill>
                  <a:srgbClr val="546568"/>
                </a:solidFill>
                <a:latin typeface="Arial"/>
                <a:ea typeface="黑体" pitchFamily="2" charset="-122"/>
                <a:cs typeface="+mn-cs"/>
              </a:endParaRPr>
            </a:p>
          </p:txBody>
        </p:sp>
        <p:grpSp>
          <p:nvGrpSpPr>
            <p:cNvPr id="192" name="Group 191"/>
            <p:cNvGrpSpPr/>
            <p:nvPr/>
          </p:nvGrpSpPr>
          <p:grpSpPr>
            <a:xfrm>
              <a:off x="3928785" y="4356251"/>
              <a:ext cx="449102" cy="448451"/>
              <a:chOff x="550701" y="2698630"/>
              <a:chExt cx="469920" cy="469239"/>
            </a:xfrm>
          </p:grpSpPr>
          <p:sp>
            <p:nvSpPr>
              <p:cNvPr id="193" name="Oval 7"/>
              <p:cNvSpPr>
                <a:spLocks noChangeArrowheads="1"/>
              </p:cNvSpPr>
              <p:nvPr/>
            </p:nvSpPr>
            <p:spPr bwMode="auto">
              <a:xfrm>
                <a:off x="550701" y="2698630"/>
                <a:ext cx="469920" cy="469239"/>
              </a:xfrm>
              <a:prstGeom prst="ellipse">
                <a:avLst/>
              </a:prstGeom>
              <a:gradFill>
                <a:gsLst>
                  <a:gs pos="100000">
                    <a:schemeClr val="accent6">
                      <a:lumMod val="50000"/>
                    </a:schemeClr>
                  </a:gs>
                  <a:gs pos="0">
                    <a:schemeClr val="accent6"/>
                  </a:gs>
                </a:gsLst>
                <a:lin ang="5400000" scaled="0"/>
              </a:gradFill>
              <a:ln w="25400" cap="flat">
                <a:solidFill>
                  <a:schemeClr val="accent6"/>
                </a:solidFill>
                <a:prstDash val="solid"/>
                <a:miter lim="800000"/>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rgbClr val="0096D6"/>
                  </a:solidFill>
                  <a:ea typeface="黑体" pitchFamily="2" charset="-122"/>
                </a:endParaRPr>
              </a:p>
            </p:txBody>
          </p:sp>
          <p:sp>
            <p:nvSpPr>
              <p:cNvPr id="194" name="Oval 8"/>
              <p:cNvSpPr>
                <a:spLocks noChangeArrowheads="1"/>
              </p:cNvSpPr>
              <p:nvPr/>
            </p:nvSpPr>
            <p:spPr bwMode="auto">
              <a:xfrm>
                <a:off x="572714" y="2720306"/>
                <a:ext cx="425889" cy="425889"/>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pPr algn="ctr" defTabSz="914400">
                  <a:buNone/>
                </a:pPr>
                <a:r>
                  <a:rPr lang="en-US" altLang="zh-CN" sz="1600" b="1" i="0" kern="0" smtClean="0">
                    <a:solidFill>
                      <a:srgbClr val="FFFFFF"/>
                    </a:solidFill>
                    <a:latin typeface="Arial"/>
                    <a:ea typeface="黑体" pitchFamily="2" charset="-122"/>
                    <a:cs typeface="+mn-cs"/>
                  </a:rPr>
                  <a:t>2</a:t>
                </a:r>
                <a:endParaRPr lang="zh-CN" altLang="en-US" sz="1600" b="1" kern="0">
                  <a:solidFill>
                    <a:srgbClr val="FFFFFF"/>
                  </a:solidFill>
                  <a:ea typeface="黑体" pitchFamily="2" charset="-122"/>
                </a:endParaRPr>
              </a:p>
            </p:txBody>
          </p:sp>
        </p:grpSp>
      </p:grpSp>
      <p:grpSp>
        <p:nvGrpSpPr>
          <p:cNvPr id="200" name="Group 199"/>
          <p:cNvGrpSpPr/>
          <p:nvPr/>
        </p:nvGrpSpPr>
        <p:grpSpPr>
          <a:xfrm>
            <a:off x="6046914" y="4747496"/>
            <a:ext cx="2551176" cy="1422633"/>
            <a:chOff x="5714410" y="3581400"/>
            <a:chExt cx="2551176" cy="1422633"/>
          </a:xfrm>
        </p:grpSpPr>
        <p:sp>
          <p:nvSpPr>
            <p:cNvPr id="201" name="Rectangle 19"/>
            <p:cNvSpPr>
              <a:spLocks noChangeArrowheads="1"/>
            </p:cNvSpPr>
            <p:nvPr/>
          </p:nvSpPr>
          <p:spPr bwMode="auto">
            <a:xfrm flipH="1">
              <a:off x="5714410" y="3810777"/>
              <a:ext cx="2551176" cy="1193256"/>
            </a:xfrm>
            <a:prstGeom prst="roundRect">
              <a:avLst>
                <a:gd name="adj" fmla="val 4621"/>
              </a:avLst>
            </a:prstGeom>
            <a:gradFill>
              <a:gsLst>
                <a:gs pos="49000">
                  <a:srgbClr val="C00000">
                    <a:alpha val="0"/>
                  </a:srgbClr>
                </a:gs>
                <a:gs pos="99000">
                  <a:schemeClr val="accent6">
                    <a:alpha val="39000"/>
                  </a:schemeClr>
                </a:gs>
              </a:gsLst>
              <a:lin ang="16200000" scaled="0"/>
            </a:gradFill>
            <a:ln w="12700">
              <a:gradFill>
                <a:gsLst>
                  <a:gs pos="0">
                    <a:schemeClr val="accent6">
                      <a:lumMod val="60000"/>
                      <a:lumOff val="40000"/>
                    </a:schemeClr>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defTabSz="914400">
                <a:lnSpc>
                  <a:spcPct val="90000"/>
                </a:lnSpc>
                <a:buNone/>
              </a:pPr>
              <a:endParaRPr lang="zh-CN" altLang="en-US" sz="1400" dirty="0" smtClean="0">
                <a:solidFill>
                  <a:srgbClr val="546568"/>
                </a:solidFill>
                <a:latin typeface="+mj-lt"/>
                <a:ea typeface="黑体" pitchFamily="2" charset="-122"/>
              </a:endParaRPr>
            </a:p>
            <a:p>
              <a:pPr algn="ctr" defTabSz="914400">
                <a:lnSpc>
                  <a:spcPct val="90000"/>
                </a:lnSpc>
                <a:buNone/>
              </a:pPr>
              <a:r>
                <a:rPr lang="en-US" altLang="zh-CN" sz="1400" b="0" i="0" dirty="0" smtClean="0">
                  <a:solidFill>
                    <a:srgbClr val="546568"/>
                  </a:solidFill>
                  <a:latin typeface="Arial"/>
                  <a:ea typeface="黑体" pitchFamily="2" charset="-122"/>
                  <a:cs typeface="+mn-cs"/>
                </a:rPr>
                <a:t/>
              </a:r>
              <a:br>
                <a:rPr lang="en-US" altLang="zh-CN" sz="1400" b="0" i="0" dirty="0" smtClean="0">
                  <a:solidFill>
                    <a:srgbClr val="546568"/>
                  </a:solidFill>
                  <a:latin typeface="Arial"/>
                  <a:ea typeface="黑体" pitchFamily="2" charset="-122"/>
                  <a:cs typeface="+mn-cs"/>
                </a:rPr>
              </a:br>
              <a:r>
                <a:rPr lang="en-US" altLang="zh-CN" sz="1400" b="0" i="0" dirty="0" smtClean="0">
                  <a:solidFill>
                    <a:srgbClr val="546568"/>
                  </a:solidFill>
                  <a:latin typeface="Arial"/>
                  <a:ea typeface="黑体" pitchFamily="2" charset="-122"/>
                  <a:cs typeface="+mn-cs"/>
                </a:rPr>
                <a:t>VDC</a:t>
              </a:r>
              <a:r>
                <a:rPr lang="zh-CN" altLang="en-US" sz="1400" b="0" i="0" dirty="0" smtClean="0">
                  <a:solidFill>
                    <a:srgbClr val="546568"/>
                  </a:solidFill>
                  <a:latin typeface="Arial"/>
                  <a:ea typeface="黑体" pitchFamily="2" charset="-122"/>
                  <a:cs typeface="+mn-cs"/>
                </a:rPr>
                <a:t>，用于网络整合与分段</a:t>
              </a:r>
              <a:endParaRPr lang="zh-CN" altLang="en-US" sz="1400" b="0" i="0" dirty="0">
                <a:solidFill>
                  <a:srgbClr val="546568"/>
                </a:solidFill>
                <a:latin typeface="Arial"/>
                <a:ea typeface="黑体" pitchFamily="2" charset="-122"/>
                <a:cs typeface="+mn-cs"/>
              </a:endParaRPr>
            </a:p>
          </p:txBody>
        </p:sp>
        <p:grpSp>
          <p:nvGrpSpPr>
            <p:cNvPr id="202" name="Group 201"/>
            <p:cNvGrpSpPr/>
            <p:nvPr/>
          </p:nvGrpSpPr>
          <p:grpSpPr>
            <a:xfrm>
              <a:off x="6764770" y="3581400"/>
              <a:ext cx="449102" cy="448451"/>
              <a:chOff x="439011" y="2698630"/>
              <a:chExt cx="469920" cy="469239"/>
            </a:xfrm>
          </p:grpSpPr>
          <p:sp>
            <p:nvSpPr>
              <p:cNvPr id="203" name="Oval 7"/>
              <p:cNvSpPr>
                <a:spLocks noChangeArrowheads="1"/>
              </p:cNvSpPr>
              <p:nvPr/>
            </p:nvSpPr>
            <p:spPr bwMode="auto">
              <a:xfrm>
                <a:off x="439011" y="2698630"/>
                <a:ext cx="469920" cy="469239"/>
              </a:xfrm>
              <a:prstGeom prst="ellipse">
                <a:avLst/>
              </a:prstGeom>
              <a:gradFill>
                <a:gsLst>
                  <a:gs pos="100000">
                    <a:schemeClr val="accent6">
                      <a:lumMod val="50000"/>
                    </a:schemeClr>
                  </a:gs>
                  <a:gs pos="0">
                    <a:schemeClr val="accent6"/>
                  </a:gs>
                </a:gsLst>
                <a:lin ang="5400000" scaled="0"/>
              </a:gradFill>
              <a:ln w="25400" cap="flat">
                <a:solidFill>
                  <a:schemeClr val="accent6"/>
                </a:solidFill>
                <a:prstDash val="solid"/>
                <a:miter lim="800000"/>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rgbClr val="0096D6"/>
                  </a:solidFill>
                  <a:ea typeface="黑体" pitchFamily="2" charset="-122"/>
                </a:endParaRPr>
              </a:p>
            </p:txBody>
          </p:sp>
          <p:sp>
            <p:nvSpPr>
              <p:cNvPr id="204" name="Oval 8"/>
              <p:cNvSpPr>
                <a:spLocks noChangeArrowheads="1"/>
              </p:cNvSpPr>
              <p:nvPr/>
            </p:nvSpPr>
            <p:spPr bwMode="auto">
              <a:xfrm>
                <a:off x="461025" y="2720306"/>
                <a:ext cx="425889" cy="425889"/>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pPr algn="ctr" defTabSz="914400">
                  <a:buNone/>
                </a:pPr>
                <a:r>
                  <a:rPr lang="en-US" altLang="zh-CN" sz="1600" b="1" i="0" kern="0" smtClean="0">
                    <a:solidFill>
                      <a:srgbClr val="FFFFFF"/>
                    </a:solidFill>
                    <a:latin typeface="Arial"/>
                    <a:ea typeface="黑体" pitchFamily="2" charset="-122"/>
                    <a:cs typeface="+mn-cs"/>
                  </a:rPr>
                  <a:t>4</a:t>
                </a:r>
                <a:endParaRPr lang="zh-CN" altLang="en-US" sz="1600" b="1" kern="0">
                  <a:solidFill>
                    <a:srgbClr val="FFFFFF"/>
                  </a:solidFill>
                  <a:ea typeface="黑体" pitchFamily="2" charset="-122"/>
                </a:endParaRPr>
              </a:p>
            </p:txBody>
          </p:sp>
        </p:grpSp>
      </p:grpSp>
      <p:grpSp>
        <p:nvGrpSpPr>
          <p:cNvPr id="167" name="Group 89"/>
          <p:cNvGrpSpPr/>
          <p:nvPr/>
        </p:nvGrpSpPr>
        <p:grpSpPr>
          <a:xfrm>
            <a:off x="-191069" y="5999237"/>
            <a:ext cx="9648966" cy="689613"/>
            <a:chOff x="-40660" y="5650901"/>
            <a:chExt cx="9493500" cy="689613"/>
          </a:xfrm>
        </p:grpSpPr>
        <p:sp>
          <p:nvSpPr>
            <p:cNvPr id="168" name="Rounded Rectangle 90"/>
            <p:cNvSpPr/>
            <p:nvPr/>
          </p:nvSpPr>
          <p:spPr>
            <a:xfrm>
              <a:off x="61647" y="5650901"/>
              <a:ext cx="9139475" cy="672261"/>
            </a:xfrm>
            <a:prstGeom prst="rect">
              <a:avLst/>
            </a:prstGeom>
            <a:gradFill>
              <a:gsLst>
                <a:gs pos="100000">
                  <a:srgbClr val="546568">
                    <a:lumMod val="64000"/>
                  </a:srgbClr>
                </a:gs>
                <a:gs pos="0">
                  <a:srgbClr val="546568">
                    <a:lumMod val="86000"/>
                    <a:lumOff val="14000"/>
                  </a:srgbClr>
                </a:gs>
              </a:gsLst>
              <a:lin ang="5400000" scaled="0"/>
            </a:gradFill>
            <a:ln w="25400" cap="flat">
              <a:no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a:lnSpc>
                  <a:spcPct val="95000"/>
                </a:lnSpc>
              </a:pPr>
              <a:endParaRPr lang="zh-CN" altLang="en-US" sz="1400" b="1">
                <a:solidFill>
                  <a:schemeClr val="bg1"/>
                </a:solidFill>
                <a:ea typeface="黑体" pitchFamily="2" charset="-122"/>
              </a:endParaRPr>
            </a:p>
          </p:txBody>
        </p:sp>
        <p:sp>
          <p:nvSpPr>
            <p:cNvPr id="170" name="Rectangle 169"/>
            <p:cNvSpPr/>
            <p:nvPr/>
          </p:nvSpPr>
          <p:spPr>
            <a:xfrm>
              <a:off x="-40660" y="5694183"/>
              <a:ext cx="9493500" cy="646331"/>
            </a:xfrm>
            <a:prstGeom prst="rect">
              <a:avLst/>
            </a:prstGeom>
          </p:spPr>
          <p:txBody>
            <a:bodyPr wrap="square">
              <a:spAutoFit/>
            </a:bodyPr>
            <a:lstStyle/>
            <a:p>
              <a:pPr algn="ctr" defTabSz="914400">
                <a:lnSpc>
                  <a:spcPct val="90000"/>
                </a:lnSpc>
                <a:buNone/>
                <a:tabLst>
                  <a:tab pos="5711825" algn="l"/>
                </a:tabLst>
              </a:pPr>
              <a:r>
                <a:rPr lang="zh-CN" altLang="en-US" sz="2000" b="1" i="0" smtClean="0">
                  <a:solidFill>
                    <a:srgbClr val="FFFFFF"/>
                  </a:solidFill>
                  <a:effectLst>
                    <a:outerShdw blurRad="38100" dist="38100" dir="2700000" algn="tl">
                      <a:srgbClr val="000000">
                        <a:alpha val="43137"/>
                      </a:srgbClr>
                    </a:outerShdw>
                  </a:effectLst>
                  <a:latin typeface="Arial"/>
                  <a:ea typeface="黑体" pitchFamily="2" charset="-122"/>
                  <a:cs typeface="+mn-cs"/>
                </a:rPr>
                <a:t>优化</a:t>
              </a:r>
              <a:r>
                <a:rPr lang="zh-CN" altLang="en-US" sz="2000" b="0" i="0" smtClean="0">
                  <a:solidFill>
                    <a:srgbClr val="FFFFFF"/>
                  </a:solidFill>
                  <a:effectLst>
                    <a:outerShdw blurRad="38100" dist="38100" dir="2700000" algn="tl">
                      <a:srgbClr val="000000">
                        <a:alpha val="43137"/>
                      </a:srgbClr>
                    </a:outerShdw>
                  </a:effectLst>
                  <a:latin typeface="Arial"/>
                  <a:ea typeface="黑体" pitchFamily="2" charset="-122"/>
                  <a:cs typeface="+mn-cs"/>
                </a:rPr>
                <a:t>资源</a:t>
              </a:r>
              <a:br>
                <a:rPr lang="zh-CN" altLang="en-US" sz="2000" b="0" i="0" smtClean="0">
                  <a:solidFill>
                    <a:srgbClr val="FFFFFF"/>
                  </a:solidFill>
                  <a:effectLst>
                    <a:outerShdw blurRad="38100" dist="38100" dir="2700000" algn="tl">
                      <a:srgbClr val="000000">
                        <a:alpha val="43137"/>
                      </a:srgbClr>
                    </a:outerShdw>
                  </a:effectLst>
                  <a:latin typeface="Arial"/>
                  <a:ea typeface="黑体" pitchFamily="2" charset="-122"/>
                  <a:cs typeface="+mn-cs"/>
                </a:rPr>
              </a:br>
              <a:r>
                <a:rPr lang="zh-CN" altLang="en-US" sz="2000" b="0" i="0" smtClean="0">
                  <a:solidFill>
                    <a:srgbClr val="FFFFFF"/>
                  </a:solidFill>
                  <a:effectLst>
                    <a:outerShdw blurRad="38100" dist="38100" dir="2700000" algn="tl">
                      <a:srgbClr val="000000">
                        <a:alpha val="43137"/>
                      </a:srgbClr>
                    </a:outerShdw>
                  </a:effectLst>
                  <a:latin typeface="Arial"/>
                  <a:ea typeface="黑体" pitchFamily="2" charset="-122"/>
                  <a:cs typeface="+mn-cs"/>
                </a:rPr>
                <a:t>并</a:t>
              </a:r>
              <a:r>
                <a:rPr lang="zh-CN" altLang="en-US" sz="2000" b="1" i="0" smtClean="0">
                  <a:solidFill>
                    <a:srgbClr val="FFFFFF"/>
                  </a:solidFill>
                  <a:effectLst>
                    <a:outerShdw blurRad="38100" dist="38100" dir="2700000" algn="tl">
                      <a:srgbClr val="000000">
                        <a:alpha val="43137"/>
                      </a:srgbClr>
                    </a:outerShdw>
                  </a:effectLst>
                  <a:latin typeface="Arial"/>
                  <a:ea typeface="黑体" pitchFamily="2" charset="-122"/>
                  <a:cs typeface="+mn-cs"/>
                </a:rPr>
                <a:t>降低</a:t>
              </a:r>
              <a:r>
                <a:rPr lang="zh-CN" altLang="en-US" sz="2000" b="0" i="0" smtClean="0">
                  <a:solidFill>
                    <a:srgbClr val="FFFFFF"/>
                  </a:solidFill>
                  <a:effectLst>
                    <a:outerShdw blurRad="38100" dist="38100" dir="2700000" algn="tl">
                      <a:srgbClr val="000000">
                        <a:alpha val="43137"/>
                      </a:srgbClr>
                    </a:outerShdw>
                  </a:effectLst>
                  <a:latin typeface="Arial"/>
                  <a:ea typeface="黑体" pitchFamily="2" charset="-122"/>
                  <a:cs typeface="+mn-cs"/>
                </a:rPr>
                <a:t>成本</a:t>
              </a:r>
              <a:r>
                <a:rPr lang="zh-CN" altLang="en-US" sz="2000" b="1" i="0" smtClean="0">
                  <a:solidFill>
                    <a:srgbClr val="FFFFFF"/>
                  </a:solidFill>
                  <a:effectLst>
                    <a:outerShdw blurRad="38100" dist="38100" dir="2700000" algn="tl">
                      <a:srgbClr val="000000">
                        <a:alpha val="43137"/>
                      </a:srgbClr>
                    </a:outerShdw>
                  </a:effectLst>
                  <a:latin typeface="Arial"/>
                  <a:ea typeface="黑体" pitchFamily="2" charset="-122"/>
                  <a:cs typeface="+mn-cs"/>
                </a:rPr>
                <a:t> </a:t>
              </a:r>
              <a:endParaRPr lang="zh-CN" altLang="en-US" sz="2000" b="1" i="0">
                <a:solidFill>
                  <a:srgbClr val="FFFFFF"/>
                </a:solidFill>
                <a:effectLst>
                  <a:outerShdw blurRad="38100" dist="38100" dir="2700000" algn="tl">
                    <a:srgbClr val="000000">
                      <a:alpha val="43137"/>
                    </a:srgbClr>
                  </a:outerShdw>
                </a:effectLst>
                <a:latin typeface="Arial"/>
                <a:ea typeface="黑体" pitchFamily="2" charset="-122"/>
                <a:cs typeface="+mn-cs"/>
              </a:endParaRPr>
            </a:p>
          </p:txBody>
        </p:sp>
      </p:grpSp>
    </p:spTree>
    <p:extLst>
      <p:ext uri="{BB962C8B-B14F-4D97-AF65-F5344CB8AC3E}">
        <p14:creationId xmlns="" xmlns:p14="http://schemas.microsoft.com/office/powerpoint/2010/main" val="4581141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429"/>
                                        </p:tgtEl>
                                        <p:attrNameLst>
                                          <p:attrName>style.visibility</p:attrName>
                                        </p:attrNameLst>
                                      </p:cBhvr>
                                      <p:to>
                                        <p:strVal val="visible"/>
                                      </p:to>
                                    </p:set>
                                    <p:animEffect transition="in" filter="fade">
                                      <p:cBhvr>
                                        <p:cTn id="11" dur="500"/>
                                        <p:tgtEl>
                                          <p:spTgt spid="429"/>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180"/>
                                        </p:tgtEl>
                                        <p:attrNameLst>
                                          <p:attrName>style.visibility</p:attrName>
                                        </p:attrNameLst>
                                      </p:cBhvr>
                                      <p:to>
                                        <p:strVal val="visible"/>
                                      </p:to>
                                    </p:set>
                                    <p:animEffect transition="in" filter="fade">
                                      <p:cBhvr>
                                        <p:cTn id="15" dur="500"/>
                                        <p:tgtEl>
                                          <p:spTgt spid="180"/>
                                        </p:tgtEl>
                                      </p:cBhvr>
                                    </p:animEffect>
                                    <p:anim calcmode="lin" valueType="num">
                                      <p:cBhvr>
                                        <p:cTn id="16" dur="500" fill="hold"/>
                                        <p:tgtEl>
                                          <p:spTgt spid="180"/>
                                        </p:tgtEl>
                                        <p:attrNameLst>
                                          <p:attrName>ppt_x</p:attrName>
                                        </p:attrNameLst>
                                      </p:cBhvr>
                                      <p:tavLst>
                                        <p:tav tm="0">
                                          <p:val>
                                            <p:strVal val="#ppt_x"/>
                                          </p:val>
                                        </p:tav>
                                        <p:tav tm="100000">
                                          <p:val>
                                            <p:strVal val="#ppt_x"/>
                                          </p:val>
                                        </p:tav>
                                      </p:tavLst>
                                    </p:anim>
                                    <p:anim calcmode="lin" valueType="num">
                                      <p:cBhvr>
                                        <p:cTn id="17" dur="500" fill="hold"/>
                                        <p:tgtEl>
                                          <p:spTgt spid="18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anim calcmode="lin" valueType="num">
                                      <p:cBhvr>
                                        <p:cTn id="30" dur="500" fill="hold"/>
                                        <p:tgtEl>
                                          <p:spTgt spid="5"/>
                                        </p:tgtEl>
                                        <p:attrNameLst>
                                          <p:attrName>ppt_x</p:attrName>
                                        </p:attrNameLst>
                                      </p:cBhvr>
                                      <p:tavLst>
                                        <p:tav tm="0">
                                          <p:val>
                                            <p:strVal val="#ppt_x"/>
                                          </p:val>
                                        </p:tav>
                                        <p:tav tm="100000">
                                          <p:val>
                                            <p:strVal val="#ppt_x"/>
                                          </p:val>
                                        </p:tav>
                                      </p:tavLst>
                                    </p:anim>
                                    <p:anim calcmode="lin" valueType="num">
                                      <p:cBhvr>
                                        <p:cTn id="31"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00"/>
                                        </p:tgtEl>
                                        <p:attrNameLst>
                                          <p:attrName>style.visibility</p:attrName>
                                        </p:attrNameLst>
                                      </p:cBhvr>
                                      <p:to>
                                        <p:strVal val="visible"/>
                                      </p:to>
                                    </p:set>
                                    <p:animEffect transition="in" filter="fade">
                                      <p:cBhvr>
                                        <p:cTn id="36" dur="500"/>
                                        <p:tgtEl>
                                          <p:spTgt spid="200"/>
                                        </p:tgtEl>
                                      </p:cBhvr>
                                    </p:animEffect>
                                    <p:anim calcmode="lin" valueType="num">
                                      <p:cBhvr>
                                        <p:cTn id="37" dur="500" fill="hold"/>
                                        <p:tgtEl>
                                          <p:spTgt spid="200"/>
                                        </p:tgtEl>
                                        <p:attrNameLst>
                                          <p:attrName>ppt_x</p:attrName>
                                        </p:attrNameLst>
                                      </p:cBhvr>
                                      <p:tavLst>
                                        <p:tav tm="0">
                                          <p:val>
                                            <p:strVal val="#ppt_x"/>
                                          </p:val>
                                        </p:tav>
                                        <p:tav tm="100000">
                                          <p:val>
                                            <p:strVal val="#ppt_x"/>
                                          </p:val>
                                        </p:tav>
                                      </p:tavLst>
                                    </p:anim>
                                    <p:anim calcmode="lin" valueType="num">
                                      <p:cBhvr>
                                        <p:cTn id="38" dur="500" fill="hold"/>
                                        <p:tgtEl>
                                          <p:spTgt spid="20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anim calcmode="lin" valueType="num">
                                      <p:cBhvr>
                                        <p:cTn id="44" dur="500" fill="hold"/>
                                        <p:tgtEl>
                                          <p:spTgt spid="7"/>
                                        </p:tgtEl>
                                        <p:attrNameLst>
                                          <p:attrName>ppt_x</p:attrName>
                                        </p:attrNameLst>
                                      </p:cBhvr>
                                      <p:tavLst>
                                        <p:tav tm="0">
                                          <p:val>
                                            <p:strVal val="#ppt_x"/>
                                          </p:val>
                                        </p:tav>
                                        <p:tav tm="100000">
                                          <p:val>
                                            <p:strVal val="#ppt_x"/>
                                          </p:val>
                                        </p:tav>
                                      </p:tavLst>
                                    </p:anim>
                                    <p:anim calcmode="lin" valueType="num">
                                      <p:cBhvr>
                                        <p:cTn id="45" dur="5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500"/>
                            </p:stCondLst>
                            <p:childTnLst>
                              <p:par>
                                <p:cTn id="47" presetID="2" presetClass="entr" presetSubtype="2" fill="hold" nodeType="afterEffect">
                                  <p:stCondLst>
                                    <p:cond delay="0"/>
                                  </p:stCondLst>
                                  <p:childTnLst>
                                    <p:set>
                                      <p:cBhvr>
                                        <p:cTn id="48" dur="1" fill="hold">
                                          <p:stCondLst>
                                            <p:cond delay="0"/>
                                          </p:stCondLst>
                                        </p:cTn>
                                        <p:tgtEl>
                                          <p:spTgt spid="167"/>
                                        </p:tgtEl>
                                        <p:attrNameLst>
                                          <p:attrName>style.visibility</p:attrName>
                                        </p:attrNameLst>
                                      </p:cBhvr>
                                      <p:to>
                                        <p:strVal val="visible"/>
                                      </p:to>
                                    </p:set>
                                    <p:anim calcmode="lin" valueType="num">
                                      <p:cBhvr additive="base">
                                        <p:cTn id="49" dur="750" fill="hold"/>
                                        <p:tgtEl>
                                          <p:spTgt spid="167"/>
                                        </p:tgtEl>
                                        <p:attrNameLst>
                                          <p:attrName>ppt_x</p:attrName>
                                        </p:attrNameLst>
                                      </p:cBhvr>
                                      <p:tavLst>
                                        <p:tav tm="0">
                                          <p:val>
                                            <p:strVal val="1+#ppt_w/2"/>
                                          </p:val>
                                        </p:tav>
                                        <p:tav tm="100000">
                                          <p:val>
                                            <p:strVal val="#ppt_x"/>
                                          </p:val>
                                        </p:tav>
                                      </p:tavLst>
                                    </p:anim>
                                    <p:anim calcmode="lin" valueType="num">
                                      <p:cBhvr additive="base">
                                        <p:cTn id="50" dur="750" fill="hold"/>
                                        <p:tgtEl>
                                          <p:spTgt spid="1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Oval 102"/>
          <p:cNvSpPr/>
          <p:nvPr/>
        </p:nvSpPr>
        <p:spPr>
          <a:xfrm>
            <a:off x="159651" y="2216227"/>
            <a:ext cx="3245983" cy="3245983"/>
          </a:xfrm>
          <a:prstGeom prst="ellipse">
            <a:avLst/>
          </a:prstGeom>
          <a:gradFill flip="none" rotWithShape="1">
            <a:gsLst>
              <a:gs pos="68000">
                <a:schemeClr val="accent5">
                  <a:lumMod val="0"/>
                  <a:lumOff val="100000"/>
                </a:schemeClr>
              </a:gs>
              <a:gs pos="100000">
                <a:srgbClr val="000000">
                  <a:alpha val="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FFFF"/>
              </a:solidFill>
              <a:ea typeface="黑体" pitchFamily="2" charset="-122"/>
            </a:endParaRPr>
          </a:p>
        </p:txBody>
      </p:sp>
      <p:grpSp>
        <p:nvGrpSpPr>
          <p:cNvPr id="11" name="Group 90"/>
          <p:cNvGrpSpPr/>
          <p:nvPr/>
        </p:nvGrpSpPr>
        <p:grpSpPr>
          <a:xfrm>
            <a:off x="3646715" y="1585465"/>
            <a:ext cx="4954139" cy="4597621"/>
            <a:chOff x="3507466" y="1451049"/>
            <a:chExt cx="4954139" cy="4494718"/>
          </a:xfrm>
        </p:grpSpPr>
        <p:sp>
          <p:nvSpPr>
            <p:cNvPr id="89" name="Rectangle 19"/>
            <p:cNvSpPr>
              <a:spLocks noChangeArrowheads="1"/>
            </p:cNvSpPr>
            <p:nvPr/>
          </p:nvSpPr>
          <p:spPr bwMode="auto">
            <a:xfrm flipH="1">
              <a:off x="3507466" y="1451049"/>
              <a:ext cx="4954139" cy="4494718"/>
            </a:xfrm>
            <a:prstGeom prst="roundRect">
              <a:avLst>
                <a:gd name="adj" fmla="val 4621"/>
              </a:avLst>
            </a:prstGeom>
            <a:gradFill>
              <a:gsLst>
                <a:gs pos="49000">
                  <a:srgbClr val="000000">
                    <a:lumMod val="0"/>
                    <a:lumOff val="100000"/>
                  </a:srgbClr>
                </a:gs>
                <a:gs pos="99000">
                  <a:schemeClr val="tx2">
                    <a:alpha val="14000"/>
                  </a:schemeClr>
                </a:gs>
              </a:gsLst>
              <a:lin ang="16200000" scaled="0"/>
            </a:gradFill>
            <a:ln w="12700">
              <a:gradFill>
                <a:gsLst>
                  <a:gs pos="0">
                    <a:schemeClr val="tx2"/>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b="1">
                <a:solidFill>
                  <a:schemeClr val="tx2"/>
                </a:solidFill>
                <a:latin typeface="+mj-lt"/>
                <a:ea typeface="黑体" pitchFamily="2" charset="-122"/>
              </a:endParaRPr>
            </a:p>
          </p:txBody>
        </p:sp>
        <p:sp>
          <p:nvSpPr>
            <p:cNvPr id="90" name="Rectangle 89"/>
            <p:cNvSpPr/>
            <p:nvPr/>
          </p:nvSpPr>
          <p:spPr>
            <a:xfrm>
              <a:off x="3588724" y="1628537"/>
              <a:ext cx="4750058" cy="361066"/>
            </a:xfrm>
            <a:prstGeom prst="rect">
              <a:avLst/>
            </a:prstGeom>
          </p:spPr>
          <p:txBody>
            <a:bodyPr wrap="square">
              <a:spAutoFit/>
            </a:bodyPr>
            <a:lstStyle/>
            <a:p>
              <a:pPr algn="ctr" defTabSz="914400">
                <a:buNone/>
              </a:pPr>
              <a:r>
                <a:rPr lang="zh-CN" altLang="en-US" sz="1800" b="1" i="0" smtClean="0">
                  <a:solidFill>
                    <a:srgbClr val="546568"/>
                  </a:solidFill>
                  <a:latin typeface="Arial"/>
                  <a:ea typeface="黑体" pitchFamily="2" charset="-122"/>
                  <a:cs typeface="+mn-cs"/>
                </a:rPr>
                <a:t>思科数据中心整合</a:t>
              </a:r>
              <a:endParaRPr lang="zh-CN" altLang="en-US" b="1">
                <a:solidFill>
                  <a:srgbClr val="546568"/>
                </a:solidFill>
                <a:latin typeface="+mj-lt"/>
                <a:ea typeface="黑体" pitchFamily="2" charset="-122"/>
              </a:endParaRPr>
            </a:p>
          </p:txBody>
        </p:sp>
      </p:grpSp>
      <p:sp>
        <p:nvSpPr>
          <p:cNvPr id="78" name="Action Button: Back or Previous 77">
            <a:hlinkClick r:id="rId3" action="ppaction://hlinksldjump"/>
          </p:cNvPr>
          <p:cNvSpPr/>
          <p:nvPr/>
        </p:nvSpPr>
        <p:spPr>
          <a:xfrm>
            <a:off x="8202168" y="6025896"/>
            <a:ext cx="318654" cy="277092"/>
          </a:xfrm>
          <a:prstGeom prst="actionButtonBackPrevious">
            <a:avLst/>
          </a:prstGeom>
          <a:solidFill>
            <a:schemeClr val="accent3">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黑体" pitchFamily="2" charset="-122"/>
            </a:endParaRPr>
          </a:p>
        </p:txBody>
      </p:sp>
      <p:sp>
        <p:nvSpPr>
          <p:cNvPr id="60" name="Rectangle 59"/>
          <p:cNvSpPr/>
          <p:nvPr/>
        </p:nvSpPr>
        <p:spPr>
          <a:xfrm>
            <a:off x="909608" y="241558"/>
            <a:ext cx="3715014" cy="784830"/>
          </a:xfrm>
          <a:prstGeom prst="rect">
            <a:avLst/>
          </a:prstGeom>
        </p:spPr>
        <p:txBody>
          <a:bodyPr wrap="square" anchor="b">
            <a:spAutoFit/>
          </a:bodyPr>
          <a:lstStyle/>
          <a:p>
            <a:pPr algn="l" defTabSz="914400">
              <a:lnSpc>
                <a:spcPts val="2700"/>
              </a:lnSpc>
              <a:buNone/>
              <a:tabLst>
                <a:tab pos="5711825" algn="l"/>
              </a:tabLst>
            </a:pPr>
            <a:r>
              <a:rPr lang="en-US" altLang="zh-CN" sz="2000" b="1" i="0" smtClean="0">
                <a:solidFill>
                  <a:srgbClr val="546568"/>
                </a:solidFill>
                <a:latin typeface="Arial"/>
                <a:ea typeface="黑体" pitchFamily="2" charset="-122"/>
                <a:cs typeface="+mn-cs"/>
              </a:rPr>
              <a:t>CISCO</a:t>
            </a:r>
            <a:r>
              <a:rPr lang="zh-CN" altLang="en-US" sz="2800" b="0" i="0" smtClean="0">
                <a:solidFill>
                  <a:srgbClr val="546568"/>
                </a:solidFill>
                <a:latin typeface="Arial"/>
                <a:ea typeface="黑体" pitchFamily="2" charset="-122"/>
                <a:cs typeface="+mn-cs"/>
              </a:rPr>
              <a:t/>
            </a:r>
            <a:br>
              <a:rPr lang="zh-CN" altLang="en-US" sz="2800" b="0" i="0" smtClean="0">
                <a:solidFill>
                  <a:srgbClr val="546568"/>
                </a:solidFill>
                <a:latin typeface="Arial"/>
                <a:ea typeface="黑体" pitchFamily="2" charset="-122"/>
                <a:cs typeface="+mn-cs"/>
              </a:rPr>
            </a:br>
            <a:r>
              <a:rPr lang="en-US" altLang="zh-CN" sz="2800" b="1" i="0" smtClean="0">
                <a:solidFill>
                  <a:srgbClr val="546568"/>
                </a:solidFill>
                <a:latin typeface="Arial"/>
                <a:ea typeface="黑体" pitchFamily="2" charset="-122"/>
                <a:cs typeface="+mn-cs"/>
              </a:rPr>
              <a:t>UNIFIED FABRIC</a:t>
            </a:r>
            <a:endParaRPr lang="zh-CN" altLang="en-US" sz="2800" b="1">
              <a:solidFill>
                <a:srgbClr val="546568"/>
              </a:solidFill>
              <a:latin typeface="+mj-lt"/>
              <a:ea typeface="黑体" pitchFamily="2" charset="-122"/>
              <a:cs typeface="+mj-cs"/>
            </a:endParaRPr>
          </a:p>
        </p:txBody>
      </p:sp>
      <p:sp>
        <p:nvSpPr>
          <p:cNvPr id="61" name="Line 4"/>
          <p:cNvSpPr>
            <a:spLocks noChangeShapeType="1"/>
          </p:cNvSpPr>
          <p:nvPr/>
        </p:nvSpPr>
        <p:spPr bwMode="auto">
          <a:xfrm>
            <a:off x="4043168" y="289823"/>
            <a:ext cx="0" cy="700974"/>
          </a:xfrm>
          <a:prstGeom prst="line">
            <a:avLst/>
          </a:prstGeom>
          <a:noFill/>
          <a:ln w="14288">
            <a:solidFill>
              <a:schemeClr val="tx2">
                <a:lumMod val="75000"/>
              </a:schemeClr>
            </a:solidFill>
            <a:round/>
            <a:headEnd/>
            <a:tailEnd/>
          </a:ln>
        </p:spPr>
        <p:txBody>
          <a:bodyPr lIns="91435" tIns="45718" rIns="91435" bIns="45718"/>
          <a:lstStyle/>
          <a:p>
            <a:pPr>
              <a:defRPr/>
            </a:pPr>
            <a:endParaRPr lang="zh-CN" altLang="en-US" kern="0">
              <a:solidFill>
                <a:sysClr val="windowText" lastClr="000000"/>
              </a:solidFill>
              <a:ea typeface="黑体" pitchFamily="2" charset="-122"/>
            </a:endParaRPr>
          </a:p>
        </p:txBody>
      </p:sp>
      <p:grpSp>
        <p:nvGrpSpPr>
          <p:cNvPr id="62" name="Group 41"/>
          <p:cNvGrpSpPr/>
          <p:nvPr/>
        </p:nvGrpSpPr>
        <p:grpSpPr>
          <a:xfrm>
            <a:off x="4150401" y="203167"/>
            <a:ext cx="4576752" cy="827877"/>
            <a:chOff x="3811240" y="450620"/>
            <a:chExt cx="4576752" cy="827877"/>
          </a:xfrm>
        </p:grpSpPr>
        <p:sp>
          <p:nvSpPr>
            <p:cNvPr id="63" name="Rectangle 62"/>
            <p:cNvSpPr/>
            <p:nvPr/>
          </p:nvSpPr>
          <p:spPr>
            <a:xfrm>
              <a:off x="3811240" y="798366"/>
              <a:ext cx="1986441" cy="480131"/>
            </a:xfrm>
            <a:prstGeom prst="rect">
              <a:avLst/>
            </a:prstGeom>
          </p:spPr>
          <p:txBody>
            <a:bodyPr wrap="none" anchor="b">
              <a:spAutoFit/>
            </a:bodyPr>
            <a:lstStyle/>
            <a:p>
              <a:pPr algn="l" defTabSz="914400">
                <a:lnSpc>
                  <a:spcPct val="90000"/>
                </a:lnSpc>
                <a:buNone/>
                <a:tabLst>
                  <a:tab pos="5711825" algn="l"/>
                </a:tabLst>
              </a:pPr>
              <a:r>
                <a:rPr lang="zh-CN" altLang="en-US" sz="2800" b="0" i="0" smtClean="0">
                  <a:solidFill>
                    <a:srgbClr val="546568"/>
                  </a:solidFill>
                  <a:latin typeface="Arial"/>
                  <a:ea typeface="黑体" pitchFamily="2" charset="-122"/>
                  <a:cs typeface="+mn-cs"/>
                </a:rPr>
                <a:t>并</a:t>
              </a:r>
              <a:r>
                <a:rPr lang="zh-CN" altLang="en-US" sz="2800" b="1" i="0" smtClean="0">
                  <a:solidFill>
                    <a:srgbClr val="6DB344"/>
                  </a:solidFill>
                  <a:latin typeface="Arial"/>
                  <a:ea typeface="黑体" pitchFamily="2" charset="-122"/>
                  <a:cs typeface="+mn-cs"/>
                </a:rPr>
                <a:t>降低成本</a:t>
              </a:r>
              <a:endParaRPr lang="zh-CN" altLang="en-US" sz="2800" b="1">
                <a:solidFill>
                  <a:schemeClr val="tx2"/>
                </a:solidFill>
                <a:ea typeface="黑体" pitchFamily="2" charset="-122"/>
              </a:endParaRPr>
            </a:p>
          </p:txBody>
        </p:sp>
        <p:sp>
          <p:nvSpPr>
            <p:cNvPr id="64" name="Rectangle 63"/>
            <p:cNvSpPr/>
            <p:nvPr/>
          </p:nvSpPr>
          <p:spPr>
            <a:xfrm>
              <a:off x="3815992" y="450620"/>
              <a:ext cx="4572000" cy="461665"/>
            </a:xfrm>
            <a:prstGeom prst="rect">
              <a:avLst/>
            </a:prstGeom>
          </p:spPr>
          <p:txBody>
            <a:bodyPr anchor="b">
              <a:spAutoFit/>
            </a:bodyPr>
            <a:lstStyle/>
            <a:p>
              <a:pPr algn="l" defTabSz="914400">
                <a:buNone/>
              </a:pPr>
              <a:r>
                <a:rPr lang="zh-CN" altLang="en-US" sz="2400" b="1" i="0" smtClean="0">
                  <a:solidFill>
                    <a:srgbClr val="6DB344"/>
                  </a:solidFill>
                  <a:latin typeface="Arial"/>
                  <a:ea typeface="黑体" pitchFamily="2" charset="-122"/>
                  <a:cs typeface="+mn-cs"/>
                </a:rPr>
                <a:t>优化资源</a:t>
              </a:r>
              <a:endParaRPr lang="zh-CN" altLang="en-US" sz="2400">
                <a:solidFill>
                  <a:schemeClr val="tx2"/>
                </a:solidFill>
                <a:ea typeface="黑体" pitchFamily="2" charset="-122"/>
              </a:endParaRPr>
            </a:p>
          </p:txBody>
        </p:sp>
      </p:grpSp>
      <p:grpSp>
        <p:nvGrpSpPr>
          <p:cNvPr id="6" name="Group 5"/>
          <p:cNvGrpSpPr/>
          <p:nvPr/>
        </p:nvGrpSpPr>
        <p:grpSpPr>
          <a:xfrm>
            <a:off x="3641458" y="2327829"/>
            <a:ext cx="4954604" cy="741326"/>
            <a:chOff x="3641458" y="2327829"/>
            <a:chExt cx="4954604" cy="741326"/>
          </a:xfrm>
        </p:grpSpPr>
        <p:sp>
          <p:nvSpPr>
            <p:cNvPr id="142" name="Rectangle 32"/>
            <p:cNvSpPr>
              <a:spLocks noChangeArrowheads="1"/>
            </p:cNvSpPr>
            <p:nvPr/>
          </p:nvSpPr>
          <p:spPr bwMode="auto">
            <a:xfrm>
              <a:off x="3641458" y="2327829"/>
              <a:ext cx="4954604" cy="741326"/>
            </a:xfrm>
            <a:prstGeom prst="rect">
              <a:avLst/>
            </a:prstGeom>
            <a:gradFill flip="none" rotWithShape="1">
              <a:gsLst>
                <a:gs pos="15000">
                  <a:schemeClr val="tx2"/>
                </a:gs>
                <a:gs pos="85000">
                  <a:schemeClr val="tx2"/>
                </a:gs>
                <a:gs pos="0">
                  <a:srgbClr val="ABDFF0">
                    <a:lumMod val="25000"/>
                    <a:alpha val="0"/>
                  </a:srgbClr>
                </a:gs>
                <a:gs pos="100000">
                  <a:schemeClr val="bg1">
                    <a:alpha val="0"/>
                  </a:schemeClr>
                </a:gs>
              </a:gsLst>
              <a:lin ang="0" scaled="0"/>
              <a:tileRect/>
            </a:gradFill>
            <a:ln w="25400" cap="flat" cmpd="sng" algn="ctr">
              <a:noFill/>
              <a:prstDash val="solid"/>
            </a:ln>
            <a:effectLst>
              <a:outerShdw blurRad="63500" sx="102000" sy="102000" algn="ctr" rotWithShape="0">
                <a:prstClr val="black">
                  <a:alpha val="40000"/>
                </a:prstClr>
              </a:outerShdw>
            </a:effectLst>
          </p:spPr>
          <p:txBody>
            <a:bodyPr rtlCol="0" anchor="ctr"/>
            <a:lstStyle/>
            <a:p>
              <a:pPr algn="ctr">
                <a:spcBef>
                  <a:spcPts val="600"/>
                </a:spcBef>
              </a:pPr>
              <a:endParaRPr lang="zh-CN" altLang="en-US" sz="1600">
                <a:solidFill>
                  <a:schemeClr val="bg1"/>
                </a:solidFill>
                <a:ea typeface="黑体" pitchFamily="2" charset="-122"/>
              </a:endParaRPr>
            </a:p>
          </p:txBody>
        </p:sp>
        <p:sp>
          <p:nvSpPr>
            <p:cNvPr id="65" name="Text Box 33"/>
            <p:cNvSpPr txBox="1">
              <a:spLocks noChangeArrowheads="1"/>
            </p:cNvSpPr>
            <p:nvPr/>
          </p:nvSpPr>
          <p:spPr bwMode="auto">
            <a:xfrm>
              <a:off x="3793175" y="2436490"/>
              <a:ext cx="4651170" cy="534988"/>
            </a:xfrm>
            <a:prstGeom prst="rect">
              <a:avLst/>
            </a:prstGeom>
            <a:noFill/>
            <a:ln w="9525">
              <a:noFill/>
              <a:miter lim="800000"/>
              <a:headEnd/>
              <a:tailEnd/>
            </a:ln>
          </p:spPr>
          <p:txBody>
            <a:bodyPr wrap="square">
              <a:spAutoFit/>
            </a:bodyPr>
            <a:lstStyle/>
            <a:p>
              <a:pPr algn="ctr" defTabSz="814365">
                <a:lnSpc>
                  <a:spcPct val="90000"/>
                </a:lnSpc>
                <a:buNone/>
              </a:pPr>
              <a:r>
                <a:rPr lang="zh-CN" altLang="en-US" sz="1600" b="0" i="0" kern="0" dirty="0" smtClean="0">
                  <a:solidFill>
                    <a:srgbClr val="FFFFFF"/>
                  </a:solidFill>
                  <a:latin typeface="Arial"/>
                  <a:ea typeface="黑体" pitchFamily="2" charset="-122"/>
                  <a:cs typeface="+mn-cs"/>
                </a:rPr>
                <a:t>使用资源池和优化的单个数据中心 </a:t>
              </a:r>
              <a:r>
                <a:rPr lang="en-US" altLang="zh-CN" sz="1600" b="0" i="0" kern="0" dirty="0" smtClean="0">
                  <a:solidFill>
                    <a:srgbClr val="FFFFFF"/>
                  </a:solidFill>
                  <a:latin typeface="Arial"/>
                  <a:ea typeface="黑体" pitchFamily="2" charset="-122"/>
                  <a:cs typeface="+mn-cs"/>
                </a:rPr>
                <a:t>— </a:t>
              </a:r>
              <a:br>
                <a:rPr lang="en-US" altLang="zh-CN" sz="1600" b="0" i="0" kern="0" dirty="0" smtClean="0">
                  <a:solidFill>
                    <a:srgbClr val="FFFFFF"/>
                  </a:solidFill>
                  <a:latin typeface="Arial"/>
                  <a:ea typeface="黑体" pitchFamily="2" charset="-122"/>
                  <a:cs typeface="+mn-cs"/>
                </a:rPr>
              </a:br>
              <a:r>
                <a:rPr lang="zh-CN" altLang="en-US" sz="1600" b="0" i="0" kern="0" dirty="0" smtClean="0">
                  <a:solidFill>
                    <a:srgbClr val="FFFFFF"/>
                  </a:solidFill>
                  <a:latin typeface="Arial"/>
                  <a:ea typeface="黑体" pitchFamily="2" charset="-122"/>
                  <a:cs typeface="+mn-cs"/>
                </a:rPr>
                <a:t>根据需要分配资源</a:t>
              </a:r>
              <a:endParaRPr lang="zh-CN" altLang="en-US" sz="1600" b="0" i="0" kern="0" dirty="0">
                <a:solidFill>
                  <a:srgbClr val="FFFFFF"/>
                </a:solidFill>
                <a:latin typeface="Arial"/>
                <a:ea typeface="黑体" pitchFamily="2" charset="-122"/>
                <a:cs typeface="+mn-cs"/>
              </a:endParaRPr>
            </a:p>
          </p:txBody>
        </p:sp>
      </p:grpSp>
      <p:grpSp>
        <p:nvGrpSpPr>
          <p:cNvPr id="5" name="Group 4"/>
          <p:cNvGrpSpPr/>
          <p:nvPr/>
        </p:nvGrpSpPr>
        <p:grpSpPr>
          <a:xfrm>
            <a:off x="3641458" y="3133577"/>
            <a:ext cx="4954604" cy="741326"/>
            <a:chOff x="3641458" y="3133577"/>
            <a:chExt cx="4954604" cy="741326"/>
          </a:xfrm>
        </p:grpSpPr>
        <p:sp>
          <p:nvSpPr>
            <p:cNvPr id="146" name="Rectangle 36"/>
            <p:cNvSpPr>
              <a:spLocks noChangeArrowheads="1"/>
            </p:cNvSpPr>
            <p:nvPr/>
          </p:nvSpPr>
          <p:spPr bwMode="auto">
            <a:xfrm>
              <a:off x="3641458" y="3133577"/>
              <a:ext cx="4954604" cy="741326"/>
            </a:xfrm>
            <a:prstGeom prst="rect">
              <a:avLst/>
            </a:prstGeom>
            <a:gradFill flip="none" rotWithShape="1">
              <a:gsLst>
                <a:gs pos="15000">
                  <a:schemeClr val="tx2"/>
                </a:gs>
                <a:gs pos="85000">
                  <a:schemeClr val="tx2"/>
                </a:gs>
                <a:gs pos="0">
                  <a:srgbClr val="ABDFF0">
                    <a:lumMod val="25000"/>
                    <a:alpha val="0"/>
                  </a:srgbClr>
                </a:gs>
                <a:gs pos="100000">
                  <a:schemeClr val="bg1">
                    <a:alpha val="0"/>
                  </a:schemeClr>
                </a:gs>
              </a:gsLst>
              <a:lin ang="0" scaled="0"/>
              <a:tileRect/>
            </a:gradFill>
            <a:ln w="25400" cap="flat" cmpd="sng" algn="ctr">
              <a:noFill/>
              <a:prstDash val="solid"/>
            </a:ln>
            <a:effectLst>
              <a:outerShdw blurRad="63500" sx="102000" sy="102000" algn="ctr" rotWithShape="0">
                <a:prstClr val="black">
                  <a:alpha val="40000"/>
                </a:prstClr>
              </a:outerShdw>
            </a:effectLst>
          </p:spPr>
          <p:txBody>
            <a:bodyPr rtlCol="0" anchor="ctr"/>
            <a:lstStyle/>
            <a:p>
              <a:pPr algn="ctr">
                <a:spcBef>
                  <a:spcPts val="600"/>
                </a:spcBef>
              </a:pPr>
              <a:endParaRPr lang="zh-CN" altLang="en-US" sz="1600">
                <a:solidFill>
                  <a:schemeClr val="bg1"/>
                </a:solidFill>
                <a:ea typeface="黑体" pitchFamily="2" charset="-122"/>
              </a:endParaRPr>
            </a:p>
          </p:txBody>
        </p:sp>
        <p:sp>
          <p:nvSpPr>
            <p:cNvPr id="66" name="Text Box 37"/>
            <p:cNvSpPr txBox="1">
              <a:spLocks noChangeArrowheads="1"/>
            </p:cNvSpPr>
            <p:nvPr/>
          </p:nvSpPr>
          <p:spPr bwMode="auto">
            <a:xfrm>
              <a:off x="3872909" y="3231686"/>
              <a:ext cx="4491702" cy="560388"/>
            </a:xfrm>
            <a:prstGeom prst="rect">
              <a:avLst/>
            </a:prstGeom>
            <a:noFill/>
            <a:ln w="9525">
              <a:noFill/>
              <a:miter lim="800000"/>
              <a:headEnd/>
              <a:tailEnd/>
            </a:ln>
          </p:spPr>
          <p:txBody>
            <a:bodyPr>
              <a:spAutoFit/>
            </a:bodyPr>
            <a:lstStyle/>
            <a:p>
              <a:pPr algn="ctr" defTabSz="914400">
                <a:lnSpc>
                  <a:spcPct val="95000"/>
                </a:lnSpc>
                <a:spcBef>
                  <a:spcPct val="50000"/>
                </a:spcBef>
                <a:buNone/>
              </a:pPr>
              <a:r>
                <a:rPr lang="zh-CN" altLang="en-US" sz="1600" b="0" i="0" kern="0" smtClean="0">
                  <a:solidFill>
                    <a:srgbClr val="FFFFFF"/>
                  </a:solidFill>
                  <a:latin typeface="Arial"/>
                  <a:ea typeface="黑体" pitchFamily="2" charset="-122"/>
                  <a:cs typeface="+mn-cs"/>
                </a:rPr>
                <a:t>可高度扩展并灵活整合的</a:t>
              </a:r>
              <a:br>
                <a:rPr lang="zh-CN" altLang="en-US" sz="1600" b="0" i="0" kern="0" smtClean="0">
                  <a:solidFill>
                    <a:srgbClr val="FFFFFF"/>
                  </a:solidFill>
                  <a:latin typeface="Arial"/>
                  <a:ea typeface="黑体" pitchFamily="2" charset="-122"/>
                  <a:cs typeface="+mn-cs"/>
                </a:rPr>
              </a:br>
              <a:r>
                <a:rPr lang="zh-CN" altLang="en-US" sz="1600" b="0" i="0" kern="0" smtClean="0">
                  <a:solidFill>
                    <a:srgbClr val="FFFFFF"/>
                  </a:solidFill>
                  <a:latin typeface="Arial"/>
                  <a:ea typeface="黑体" pitchFamily="2" charset="-122"/>
                  <a:cs typeface="+mn-cs"/>
                </a:rPr>
                <a:t>数据中心网络</a:t>
              </a:r>
              <a:endParaRPr lang="zh-CN" altLang="en-US" sz="1600" b="0" i="0" kern="0">
                <a:solidFill>
                  <a:srgbClr val="FFFFFF"/>
                </a:solidFill>
                <a:latin typeface="Arial"/>
                <a:ea typeface="黑体" pitchFamily="2" charset="-122"/>
                <a:cs typeface="+mn-cs"/>
              </a:endParaRPr>
            </a:p>
          </p:txBody>
        </p:sp>
      </p:grpSp>
      <p:grpSp>
        <p:nvGrpSpPr>
          <p:cNvPr id="4" name="Group 3"/>
          <p:cNvGrpSpPr/>
          <p:nvPr/>
        </p:nvGrpSpPr>
        <p:grpSpPr>
          <a:xfrm>
            <a:off x="3641458" y="3953837"/>
            <a:ext cx="4954604" cy="741326"/>
            <a:chOff x="3641458" y="3953837"/>
            <a:chExt cx="4954604" cy="741326"/>
          </a:xfrm>
        </p:grpSpPr>
        <p:sp>
          <p:nvSpPr>
            <p:cNvPr id="150" name="Rectangle 40"/>
            <p:cNvSpPr>
              <a:spLocks noChangeArrowheads="1"/>
            </p:cNvSpPr>
            <p:nvPr/>
          </p:nvSpPr>
          <p:spPr bwMode="auto">
            <a:xfrm>
              <a:off x="3641458" y="3953837"/>
              <a:ext cx="4954604" cy="741326"/>
            </a:xfrm>
            <a:prstGeom prst="rect">
              <a:avLst/>
            </a:prstGeom>
            <a:gradFill flip="none" rotWithShape="1">
              <a:gsLst>
                <a:gs pos="15000">
                  <a:schemeClr val="tx2"/>
                </a:gs>
                <a:gs pos="85000">
                  <a:schemeClr val="tx2"/>
                </a:gs>
                <a:gs pos="0">
                  <a:srgbClr val="ABDFF0">
                    <a:lumMod val="25000"/>
                    <a:alpha val="0"/>
                  </a:srgbClr>
                </a:gs>
                <a:gs pos="100000">
                  <a:schemeClr val="bg1">
                    <a:alpha val="0"/>
                  </a:schemeClr>
                </a:gs>
              </a:gsLst>
              <a:lin ang="0" scaled="0"/>
              <a:tileRect/>
            </a:gradFill>
            <a:ln w="25400" cap="flat" cmpd="sng" algn="ctr">
              <a:noFill/>
              <a:prstDash val="solid"/>
            </a:ln>
            <a:effectLst>
              <a:outerShdw blurRad="63500" sx="102000" sy="102000" algn="ctr" rotWithShape="0">
                <a:prstClr val="black">
                  <a:alpha val="40000"/>
                </a:prstClr>
              </a:outerShdw>
            </a:effectLst>
          </p:spPr>
          <p:txBody>
            <a:bodyPr rtlCol="0" anchor="ctr"/>
            <a:lstStyle/>
            <a:p>
              <a:pPr algn="ctr">
                <a:spcBef>
                  <a:spcPts val="600"/>
                </a:spcBef>
              </a:pPr>
              <a:endParaRPr lang="zh-CN" altLang="en-US" sz="1600">
                <a:solidFill>
                  <a:schemeClr val="bg1"/>
                </a:solidFill>
                <a:ea typeface="黑体" pitchFamily="2" charset="-122"/>
              </a:endParaRPr>
            </a:p>
          </p:txBody>
        </p:sp>
        <p:sp>
          <p:nvSpPr>
            <p:cNvPr id="67" name="Text Box 41"/>
            <p:cNvSpPr txBox="1">
              <a:spLocks noChangeArrowheads="1"/>
            </p:cNvSpPr>
            <p:nvPr/>
          </p:nvSpPr>
          <p:spPr bwMode="auto">
            <a:xfrm>
              <a:off x="3971470" y="4119752"/>
              <a:ext cx="4294581" cy="326243"/>
            </a:xfrm>
            <a:prstGeom prst="rect">
              <a:avLst/>
            </a:prstGeom>
            <a:noFill/>
            <a:ln w="9525">
              <a:noFill/>
              <a:miter lim="800000"/>
              <a:headEnd/>
              <a:tailEnd/>
            </a:ln>
          </p:spPr>
          <p:txBody>
            <a:bodyPr wrap="square">
              <a:spAutoFit/>
            </a:bodyPr>
            <a:lstStyle/>
            <a:p>
              <a:pPr algn="ctr" defTabSz="914400">
                <a:lnSpc>
                  <a:spcPct val="95000"/>
                </a:lnSpc>
                <a:spcBef>
                  <a:spcPct val="50000"/>
                </a:spcBef>
                <a:buNone/>
              </a:pPr>
              <a:r>
                <a:rPr lang="zh-CN" altLang="en-US" sz="1600" b="0" i="0" kern="0" dirty="0" smtClean="0">
                  <a:solidFill>
                    <a:srgbClr val="FFFFFF"/>
                  </a:solidFill>
                  <a:latin typeface="Arial"/>
                  <a:ea typeface="黑体" pitchFamily="2" charset="-122"/>
                  <a:cs typeface="+mn-cs"/>
                </a:rPr>
                <a:t>通过减少整体操作和维护 </a:t>
              </a:r>
              <a:r>
                <a:rPr lang="en-US" altLang="zh-CN" sz="1600" b="0" i="0" kern="0" dirty="0" smtClean="0">
                  <a:solidFill>
                    <a:srgbClr val="FFFFFF"/>
                  </a:solidFill>
                  <a:latin typeface="Arial"/>
                  <a:ea typeface="黑体" pitchFamily="2" charset="-122"/>
                  <a:cs typeface="+mn-cs"/>
                </a:rPr>
                <a:t>(TCO) </a:t>
              </a:r>
              <a:r>
                <a:rPr lang="zh-CN" altLang="en-US" sz="1600" b="0" i="0" kern="0" dirty="0" smtClean="0">
                  <a:solidFill>
                    <a:srgbClr val="FFFFFF"/>
                  </a:solidFill>
                  <a:latin typeface="Arial"/>
                  <a:ea typeface="黑体" pitchFamily="2" charset="-122"/>
                  <a:cs typeface="+mn-cs"/>
                </a:rPr>
                <a:t>简化了迁移 </a:t>
              </a:r>
              <a:endParaRPr lang="zh-CN" altLang="en-US" sz="1600" b="0" i="0" kern="0" dirty="0">
                <a:solidFill>
                  <a:srgbClr val="FFFFFF"/>
                </a:solidFill>
                <a:latin typeface="Arial"/>
                <a:ea typeface="黑体" pitchFamily="2" charset="-122"/>
                <a:cs typeface="+mn-cs"/>
              </a:endParaRPr>
            </a:p>
          </p:txBody>
        </p:sp>
      </p:grpSp>
      <p:grpSp>
        <p:nvGrpSpPr>
          <p:cNvPr id="3" name="Group 2"/>
          <p:cNvGrpSpPr/>
          <p:nvPr/>
        </p:nvGrpSpPr>
        <p:grpSpPr>
          <a:xfrm>
            <a:off x="3641458" y="4773656"/>
            <a:ext cx="4954604" cy="741326"/>
            <a:chOff x="3641458" y="4773656"/>
            <a:chExt cx="4954604" cy="741326"/>
          </a:xfrm>
        </p:grpSpPr>
        <p:sp>
          <p:nvSpPr>
            <p:cNvPr id="154" name="Rectangle 44"/>
            <p:cNvSpPr>
              <a:spLocks noChangeArrowheads="1"/>
            </p:cNvSpPr>
            <p:nvPr/>
          </p:nvSpPr>
          <p:spPr bwMode="auto">
            <a:xfrm>
              <a:off x="3641458" y="4773656"/>
              <a:ext cx="4954604" cy="741326"/>
            </a:xfrm>
            <a:prstGeom prst="rect">
              <a:avLst/>
            </a:prstGeom>
            <a:gradFill flip="none" rotWithShape="1">
              <a:gsLst>
                <a:gs pos="15000">
                  <a:schemeClr val="tx2"/>
                </a:gs>
                <a:gs pos="85000">
                  <a:schemeClr val="tx2"/>
                </a:gs>
                <a:gs pos="0">
                  <a:srgbClr val="ABDFF0">
                    <a:lumMod val="25000"/>
                    <a:alpha val="0"/>
                  </a:srgbClr>
                </a:gs>
                <a:gs pos="100000">
                  <a:schemeClr val="bg1">
                    <a:alpha val="0"/>
                  </a:schemeClr>
                </a:gs>
              </a:gsLst>
              <a:lin ang="0" scaled="0"/>
              <a:tileRect/>
            </a:gradFill>
            <a:ln w="25400" cap="flat" cmpd="sng" algn="ctr">
              <a:noFill/>
              <a:prstDash val="solid"/>
            </a:ln>
            <a:effectLst>
              <a:outerShdw blurRad="63500" sx="102000" sy="102000" algn="ctr" rotWithShape="0">
                <a:prstClr val="black">
                  <a:alpha val="40000"/>
                </a:prstClr>
              </a:outerShdw>
            </a:effectLst>
          </p:spPr>
          <p:txBody>
            <a:bodyPr rtlCol="0" anchor="ctr"/>
            <a:lstStyle/>
            <a:p>
              <a:pPr algn="ctr">
                <a:spcBef>
                  <a:spcPts val="600"/>
                </a:spcBef>
              </a:pPr>
              <a:endParaRPr lang="zh-CN" altLang="en-US" sz="1600">
                <a:solidFill>
                  <a:schemeClr val="bg1"/>
                </a:solidFill>
                <a:ea typeface="黑体" pitchFamily="2" charset="-122"/>
              </a:endParaRPr>
            </a:p>
          </p:txBody>
        </p:sp>
        <p:sp>
          <p:nvSpPr>
            <p:cNvPr id="68" name="Text Box 45"/>
            <p:cNvSpPr txBox="1">
              <a:spLocks noChangeArrowheads="1"/>
            </p:cNvSpPr>
            <p:nvPr/>
          </p:nvSpPr>
          <p:spPr bwMode="auto">
            <a:xfrm>
              <a:off x="4620045" y="4957649"/>
              <a:ext cx="2997430" cy="326243"/>
            </a:xfrm>
            <a:prstGeom prst="rect">
              <a:avLst/>
            </a:prstGeom>
            <a:noFill/>
            <a:ln w="9525">
              <a:noFill/>
              <a:miter lim="800000"/>
              <a:headEnd/>
              <a:tailEnd/>
            </a:ln>
          </p:spPr>
          <p:txBody>
            <a:bodyPr wrap="square">
              <a:spAutoFit/>
            </a:bodyPr>
            <a:lstStyle/>
            <a:p>
              <a:pPr algn="ctr" defTabSz="914400">
                <a:lnSpc>
                  <a:spcPct val="95000"/>
                </a:lnSpc>
                <a:spcBef>
                  <a:spcPct val="50000"/>
                </a:spcBef>
                <a:buNone/>
              </a:pPr>
              <a:r>
                <a:rPr lang="zh-CN" altLang="en-US" sz="1600" b="0" i="0" kern="0" dirty="0" smtClean="0">
                  <a:solidFill>
                    <a:srgbClr val="FFFFFF"/>
                  </a:solidFill>
                  <a:latin typeface="Arial"/>
                  <a:ea typeface="黑体" pitchFamily="2" charset="-122"/>
                  <a:cs typeface="+mn-cs"/>
                </a:rPr>
                <a:t>用于多租户的安全网络分段 </a:t>
              </a:r>
              <a:endParaRPr lang="zh-CN" altLang="en-US" sz="1600" kern="0" dirty="0">
                <a:solidFill>
                  <a:schemeClr val="bg1"/>
                </a:solidFill>
                <a:ea typeface="黑体" pitchFamily="2" charset="-122"/>
              </a:endParaRPr>
            </a:p>
          </p:txBody>
        </p:sp>
      </p:grpSp>
      <p:grpSp>
        <p:nvGrpSpPr>
          <p:cNvPr id="48" name="Group 47"/>
          <p:cNvGrpSpPr/>
          <p:nvPr/>
        </p:nvGrpSpPr>
        <p:grpSpPr>
          <a:xfrm>
            <a:off x="-101598" y="1872344"/>
            <a:ext cx="3556589" cy="3410855"/>
            <a:chOff x="1766027" y="908903"/>
            <a:chExt cx="5389181" cy="5168354"/>
          </a:xfrm>
        </p:grpSpPr>
        <p:grpSp>
          <p:nvGrpSpPr>
            <p:cNvPr id="49" name="Group 82" descr="Down:  Group 11"/>
            <p:cNvGrpSpPr/>
            <p:nvPr/>
          </p:nvGrpSpPr>
          <p:grpSpPr>
            <a:xfrm>
              <a:off x="1766027" y="908903"/>
              <a:ext cx="5389181" cy="5168354"/>
              <a:chOff x="1766030" y="-491295"/>
              <a:chExt cx="5389181" cy="5168354"/>
            </a:xfrm>
          </p:grpSpPr>
          <p:sp>
            <p:nvSpPr>
              <p:cNvPr id="76" name="Oval 75"/>
              <p:cNvSpPr/>
              <p:nvPr/>
            </p:nvSpPr>
            <p:spPr>
              <a:xfrm>
                <a:off x="1766030" y="-491295"/>
                <a:ext cx="5389181" cy="5168354"/>
              </a:xfrm>
              <a:prstGeom prst="ellipse">
                <a:avLst/>
              </a:prstGeom>
              <a:gradFill flip="none" rotWithShape="1">
                <a:gsLst>
                  <a:gs pos="0">
                    <a:schemeClr val="accent5">
                      <a:lumMod val="0"/>
                      <a:lumOff val="100000"/>
                    </a:schemeClr>
                  </a:gs>
                  <a:gs pos="100000">
                    <a:srgbClr val="000000">
                      <a:alpha val="0"/>
                    </a:srgbClr>
                  </a:gs>
                </a:gsLst>
                <a:path path="shape">
                  <a:fillToRect l="50000" t="50000" r="50000" b="50000"/>
                </a:path>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FFFF"/>
                  </a:solidFill>
                  <a:ea typeface="黑体" pitchFamily="2" charset="-122"/>
                </a:endParaRPr>
              </a:p>
            </p:txBody>
          </p:sp>
          <p:grpSp>
            <p:nvGrpSpPr>
              <p:cNvPr id="77" name="Group 84"/>
              <p:cNvGrpSpPr/>
              <p:nvPr/>
            </p:nvGrpSpPr>
            <p:grpSpPr>
              <a:xfrm>
                <a:off x="2711268" y="387061"/>
                <a:ext cx="3578794" cy="3580900"/>
                <a:chOff x="3657126" y="1620086"/>
                <a:chExt cx="1371782" cy="1372589"/>
              </a:xfrm>
            </p:grpSpPr>
            <p:grpSp>
              <p:nvGrpSpPr>
                <p:cNvPr id="104" name="Group 23"/>
                <p:cNvGrpSpPr/>
                <p:nvPr/>
              </p:nvGrpSpPr>
              <p:grpSpPr>
                <a:xfrm>
                  <a:off x="3657126" y="1620086"/>
                  <a:ext cx="1371782" cy="1371782"/>
                  <a:chOff x="951233" y="2055550"/>
                  <a:chExt cx="1563950" cy="1563950"/>
                </a:xfrm>
              </p:grpSpPr>
              <p:sp>
                <p:nvSpPr>
                  <p:cNvPr id="106" name="Oval 105"/>
                  <p:cNvSpPr/>
                  <p:nvPr/>
                </p:nvSpPr>
                <p:spPr>
                  <a:xfrm>
                    <a:off x="951233" y="2055550"/>
                    <a:ext cx="1563950" cy="1563950"/>
                  </a:xfrm>
                  <a:prstGeom prst="ellipse">
                    <a:avLst/>
                  </a:prstGeom>
                  <a:solidFill>
                    <a:schemeClr val="tx2"/>
                  </a:soli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107" name="Freeform 11"/>
                  <p:cNvSpPr>
                    <a:spLocks noEditPoints="1"/>
                  </p:cNvSpPr>
                  <p:nvPr/>
                </p:nvSpPr>
                <p:spPr bwMode="auto">
                  <a:xfrm>
                    <a:off x="1117586" y="2215795"/>
                    <a:ext cx="1244670" cy="1243466"/>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bg1"/>
                  </a:solidFill>
                  <a:ln w="3175" cap="flat" cmpd="sng" algn="ctr">
                    <a:noFill/>
                    <a:prstDash val="solid"/>
                  </a:ln>
                  <a:effectLst>
                    <a:outerShdw blurRad="63500" sx="102000" sy="102000" algn="ctr" rotWithShape="0">
                      <a:prstClr val="black">
                        <a:alpha val="40000"/>
                      </a:prstClr>
                    </a:outerShdw>
                  </a:effectLst>
                </p:spPr>
                <p:txBody>
                  <a:bodyPr anchor="ctr"/>
                  <a:lstStyle/>
                  <a:p>
                    <a:pPr algn="ctr" fontAlgn="auto">
                      <a:spcBef>
                        <a:spcPts val="0"/>
                      </a:spcBef>
                      <a:spcAft>
                        <a:spcPts val="0"/>
                      </a:spcAft>
                      <a:defRPr/>
                    </a:pPr>
                    <a:endParaRPr lang="zh-CN" altLang="en-US" sz="1200">
                      <a:ea typeface="黑体" pitchFamily="2" charset="-122"/>
                    </a:endParaRPr>
                  </a:p>
                </p:txBody>
              </p:sp>
            </p:grpSp>
            <p:sp>
              <p:nvSpPr>
                <p:cNvPr id="105" name="Oval 8"/>
                <p:cNvSpPr>
                  <a:spLocks noChangeArrowheads="1"/>
                </p:cNvSpPr>
                <p:nvPr/>
              </p:nvSpPr>
              <p:spPr bwMode="auto">
                <a:xfrm>
                  <a:off x="3657217" y="1621075"/>
                  <a:ext cx="1371600" cy="1371600"/>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endParaRPr lang="zh-CN" altLang="en-US" sz="1200" kern="0">
                    <a:solidFill>
                      <a:srgbClr val="FFFFFF"/>
                    </a:solidFill>
                    <a:ea typeface="黑体" pitchFamily="2" charset="-122"/>
                  </a:endParaRPr>
                </a:p>
              </p:txBody>
            </p:sp>
          </p:grpSp>
        </p:grpSp>
        <p:grpSp>
          <p:nvGrpSpPr>
            <p:cNvPr id="51" name="Group 9"/>
            <p:cNvGrpSpPr/>
            <p:nvPr/>
          </p:nvGrpSpPr>
          <p:grpSpPr>
            <a:xfrm>
              <a:off x="2452480" y="1551894"/>
              <a:ext cx="3998386" cy="4035035"/>
              <a:chOff x="2452480" y="1731940"/>
              <a:chExt cx="3998386" cy="4035035"/>
            </a:xfrm>
          </p:grpSpPr>
          <p:grpSp>
            <p:nvGrpSpPr>
              <p:cNvPr id="52" name="Group 44"/>
              <p:cNvGrpSpPr/>
              <p:nvPr/>
            </p:nvGrpSpPr>
            <p:grpSpPr>
              <a:xfrm>
                <a:off x="3263909" y="3125694"/>
                <a:ext cx="2441765" cy="1393561"/>
                <a:chOff x="3407496" y="2853282"/>
                <a:chExt cx="2441765" cy="1393561"/>
              </a:xfrm>
            </p:grpSpPr>
            <p:sp>
              <p:nvSpPr>
                <p:cNvPr id="57" name="Freeform 15"/>
                <p:cNvSpPr>
                  <a:spLocks/>
                </p:cNvSpPr>
                <p:nvPr/>
              </p:nvSpPr>
              <p:spPr bwMode="auto">
                <a:xfrm>
                  <a:off x="4468511" y="2863605"/>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adFill>
                  <a:gsLst>
                    <a:gs pos="100000">
                      <a:schemeClr val="accent1">
                        <a:alpha val="54000"/>
                      </a:schemeClr>
                    </a:gs>
                    <a:gs pos="0">
                      <a:srgbClr val="000000">
                        <a:alpha val="59000"/>
                      </a:srgbClr>
                    </a:gs>
                  </a:gsLst>
                  <a:lin ang="5400000" scaled="0"/>
                </a:gradFill>
                <a:ln w="25400" cap="flat">
                  <a:gradFill>
                    <a:gsLst>
                      <a:gs pos="5400">
                        <a:schemeClr val="bg2">
                          <a:lumMod val="50000"/>
                        </a:schemeClr>
                      </a:gs>
                      <a:gs pos="100000">
                        <a:srgbClr val="15BEC2">
                          <a:alpha val="0"/>
                        </a:srgbClr>
                      </a:gs>
                      <a:gs pos="95000">
                        <a:schemeClr val="bg1">
                          <a:lumMod val="50000"/>
                        </a:schemeClr>
                      </a:gs>
                      <a:gs pos="0">
                        <a:srgbClr val="01BBBB">
                          <a:alpha val="0"/>
                        </a:srgbClr>
                      </a:gs>
                    </a:gsLst>
                    <a:lin ang="0" scaled="0"/>
                  </a:grad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defTabSz="914400">
                    <a:spcBef>
                      <a:spcPct val="50000"/>
                    </a:spcBef>
                    <a:spcAft>
                      <a:spcPts val="1800"/>
                    </a:spcAft>
                    <a:buClr>
                      <a:srgbClr val="FFFFFF"/>
                    </a:buClr>
                    <a:buSzPct val="100000"/>
                  </a:pPr>
                  <a:endParaRPr lang="zh-CN" altLang="en-US" sz="1200" kern="0">
                    <a:solidFill>
                      <a:srgbClr val="FFFFFF"/>
                    </a:solidFill>
                    <a:effectLst>
                      <a:outerShdw blurRad="63500" sx="102000" sy="102000" algn="ctr" rotWithShape="0">
                        <a:prstClr val="black">
                          <a:alpha val="40000"/>
                        </a:prstClr>
                      </a:outerShdw>
                    </a:effectLst>
                    <a:ea typeface="黑体" pitchFamily="2" charset="-122"/>
                  </a:endParaRPr>
                </a:p>
              </p:txBody>
            </p:sp>
            <p:grpSp>
              <p:nvGrpSpPr>
                <p:cNvPr id="58" name="Group 46"/>
                <p:cNvGrpSpPr/>
                <p:nvPr/>
              </p:nvGrpSpPr>
              <p:grpSpPr>
                <a:xfrm>
                  <a:off x="3407496" y="2854810"/>
                  <a:ext cx="1392033" cy="1392033"/>
                  <a:chOff x="2084368" y="2652777"/>
                  <a:chExt cx="1392033" cy="1392033"/>
                </a:xfrm>
              </p:grpSpPr>
              <p:sp>
                <p:nvSpPr>
                  <p:cNvPr id="74" name="Freeform 14"/>
                  <p:cNvSpPr>
                    <a:spLocks/>
                  </p:cNvSpPr>
                  <p:nvPr/>
                </p:nvSpPr>
                <p:spPr bwMode="auto">
                  <a:xfrm>
                    <a:off x="2095657" y="2662806"/>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2"/>
                        </a:lnTo>
                        <a:lnTo>
                          <a:pt x="3078" y="1700"/>
                        </a:lnTo>
                        <a:lnTo>
                          <a:pt x="3068" y="1778"/>
                        </a:lnTo>
                        <a:lnTo>
                          <a:pt x="3054" y="1854"/>
                        </a:lnTo>
                        <a:lnTo>
                          <a:pt x="3036" y="1928"/>
                        </a:lnTo>
                        <a:lnTo>
                          <a:pt x="3016" y="2002"/>
                        </a:lnTo>
                        <a:lnTo>
                          <a:pt x="2992" y="2074"/>
                        </a:lnTo>
                        <a:lnTo>
                          <a:pt x="2964" y="2144"/>
                        </a:lnTo>
                        <a:lnTo>
                          <a:pt x="2932" y="2212"/>
                        </a:lnTo>
                        <a:lnTo>
                          <a:pt x="2898" y="2278"/>
                        </a:lnTo>
                        <a:lnTo>
                          <a:pt x="2862" y="2344"/>
                        </a:lnTo>
                        <a:lnTo>
                          <a:pt x="2822" y="2406"/>
                        </a:lnTo>
                        <a:lnTo>
                          <a:pt x="2778" y="2466"/>
                        </a:lnTo>
                        <a:lnTo>
                          <a:pt x="2732" y="2524"/>
                        </a:lnTo>
                        <a:lnTo>
                          <a:pt x="2684" y="2580"/>
                        </a:lnTo>
                        <a:lnTo>
                          <a:pt x="2634" y="2634"/>
                        </a:lnTo>
                        <a:lnTo>
                          <a:pt x="2580" y="2686"/>
                        </a:lnTo>
                        <a:lnTo>
                          <a:pt x="2524" y="2734"/>
                        </a:lnTo>
                        <a:lnTo>
                          <a:pt x="2466" y="2780"/>
                        </a:lnTo>
                        <a:lnTo>
                          <a:pt x="2404" y="2822"/>
                        </a:lnTo>
                        <a:lnTo>
                          <a:pt x="2342" y="2862"/>
                        </a:lnTo>
                        <a:lnTo>
                          <a:pt x="2278" y="2900"/>
                        </a:lnTo>
                        <a:lnTo>
                          <a:pt x="2212" y="2934"/>
                        </a:lnTo>
                        <a:lnTo>
                          <a:pt x="2142" y="2964"/>
                        </a:lnTo>
                        <a:lnTo>
                          <a:pt x="2072" y="2992"/>
                        </a:lnTo>
                        <a:lnTo>
                          <a:pt x="2000" y="3016"/>
                        </a:lnTo>
                        <a:lnTo>
                          <a:pt x="1928" y="3038"/>
                        </a:lnTo>
                        <a:lnTo>
                          <a:pt x="1854" y="3054"/>
                        </a:lnTo>
                        <a:lnTo>
                          <a:pt x="1778" y="3068"/>
                        </a:lnTo>
                        <a:lnTo>
                          <a:pt x="1700" y="3078"/>
                        </a:lnTo>
                        <a:lnTo>
                          <a:pt x="1622" y="3084"/>
                        </a:lnTo>
                        <a:lnTo>
                          <a:pt x="1542" y="3086"/>
                        </a:lnTo>
                        <a:lnTo>
                          <a:pt x="1462" y="3084"/>
                        </a:lnTo>
                        <a:lnTo>
                          <a:pt x="1384" y="3078"/>
                        </a:lnTo>
                        <a:lnTo>
                          <a:pt x="1308" y="3068"/>
                        </a:lnTo>
                        <a:lnTo>
                          <a:pt x="1232" y="3054"/>
                        </a:lnTo>
                        <a:lnTo>
                          <a:pt x="1156" y="3038"/>
                        </a:lnTo>
                        <a:lnTo>
                          <a:pt x="1084" y="3016"/>
                        </a:lnTo>
                        <a:lnTo>
                          <a:pt x="1012" y="2992"/>
                        </a:lnTo>
                        <a:lnTo>
                          <a:pt x="942" y="2964"/>
                        </a:lnTo>
                        <a:lnTo>
                          <a:pt x="874" y="2934"/>
                        </a:lnTo>
                        <a:lnTo>
                          <a:pt x="806" y="2900"/>
                        </a:lnTo>
                        <a:lnTo>
                          <a:pt x="742" y="2862"/>
                        </a:lnTo>
                        <a:lnTo>
                          <a:pt x="680" y="2822"/>
                        </a:lnTo>
                        <a:lnTo>
                          <a:pt x="620" y="2780"/>
                        </a:lnTo>
                        <a:lnTo>
                          <a:pt x="560" y="2734"/>
                        </a:lnTo>
                        <a:lnTo>
                          <a:pt x="504" y="2686"/>
                        </a:lnTo>
                        <a:lnTo>
                          <a:pt x="452" y="2634"/>
                        </a:lnTo>
                        <a:lnTo>
                          <a:pt x="400" y="2580"/>
                        </a:lnTo>
                        <a:lnTo>
                          <a:pt x="352" y="2524"/>
                        </a:lnTo>
                        <a:lnTo>
                          <a:pt x="306" y="2466"/>
                        </a:lnTo>
                        <a:lnTo>
                          <a:pt x="262" y="2406"/>
                        </a:lnTo>
                        <a:lnTo>
                          <a:pt x="222" y="2344"/>
                        </a:lnTo>
                        <a:lnTo>
                          <a:pt x="186" y="2278"/>
                        </a:lnTo>
                        <a:lnTo>
                          <a:pt x="152" y="2212"/>
                        </a:lnTo>
                        <a:lnTo>
                          <a:pt x="120" y="2144"/>
                        </a:lnTo>
                        <a:lnTo>
                          <a:pt x="92" y="2074"/>
                        </a:lnTo>
                        <a:lnTo>
                          <a:pt x="68" y="2002"/>
                        </a:lnTo>
                        <a:lnTo>
                          <a:pt x="48" y="1928"/>
                        </a:lnTo>
                        <a:lnTo>
                          <a:pt x="30" y="1854"/>
                        </a:lnTo>
                        <a:lnTo>
                          <a:pt x="18" y="1778"/>
                        </a:lnTo>
                        <a:lnTo>
                          <a:pt x="8" y="1700"/>
                        </a:lnTo>
                        <a:lnTo>
                          <a:pt x="2" y="1622"/>
                        </a:lnTo>
                        <a:lnTo>
                          <a:pt x="0" y="1544"/>
                        </a:lnTo>
                        <a:lnTo>
                          <a:pt x="2" y="1464"/>
                        </a:lnTo>
                        <a:lnTo>
                          <a:pt x="8" y="1386"/>
                        </a:lnTo>
                        <a:lnTo>
                          <a:pt x="18" y="1308"/>
                        </a:lnTo>
                        <a:lnTo>
                          <a:pt x="30" y="1232"/>
                        </a:lnTo>
                        <a:lnTo>
                          <a:pt x="48" y="1158"/>
                        </a:lnTo>
                        <a:lnTo>
                          <a:pt x="68" y="1084"/>
                        </a:lnTo>
                        <a:lnTo>
                          <a:pt x="92" y="1012"/>
                        </a:lnTo>
                        <a:lnTo>
                          <a:pt x="120" y="942"/>
                        </a:lnTo>
                        <a:lnTo>
                          <a:pt x="152" y="874"/>
                        </a:lnTo>
                        <a:lnTo>
                          <a:pt x="186" y="808"/>
                        </a:lnTo>
                        <a:lnTo>
                          <a:pt x="222" y="744"/>
                        </a:lnTo>
                        <a:lnTo>
                          <a:pt x="262" y="680"/>
                        </a:lnTo>
                        <a:lnTo>
                          <a:pt x="306" y="620"/>
                        </a:lnTo>
                        <a:lnTo>
                          <a:pt x="352" y="562"/>
                        </a:lnTo>
                        <a:lnTo>
                          <a:pt x="400" y="506"/>
                        </a:lnTo>
                        <a:lnTo>
                          <a:pt x="452" y="452"/>
                        </a:lnTo>
                        <a:lnTo>
                          <a:pt x="504" y="402"/>
                        </a:lnTo>
                        <a:lnTo>
                          <a:pt x="560" y="352"/>
                        </a:lnTo>
                        <a:lnTo>
                          <a:pt x="620" y="306"/>
                        </a:lnTo>
                        <a:lnTo>
                          <a:pt x="680" y="264"/>
                        </a:lnTo>
                        <a:lnTo>
                          <a:pt x="742" y="224"/>
                        </a:lnTo>
                        <a:lnTo>
                          <a:pt x="806" y="186"/>
                        </a:lnTo>
                        <a:lnTo>
                          <a:pt x="874" y="152"/>
                        </a:lnTo>
                        <a:lnTo>
                          <a:pt x="942" y="122"/>
                        </a:lnTo>
                        <a:lnTo>
                          <a:pt x="1012" y="94"/>
                        </a:lnTo>
                        <a:lnTo>
                          <a:pt x="1084" y="70"/>
                        </a:lnTo>
                        <a:lnTo>
                          <a:pt x="1156" y="48"/>
                        </a:lnTo>
                        <a:lnTo>
                          <a:pt x="1232" y="32"/>
                        </a:lnTo>
                        <a:lnTo>
                          <a:pt x="1308" y="18"/>
                        </a:lnTo>
                        <a:lnTo>
                          <a:pt x="1384" y="8"/>
                        </a:lnTo>
                        <a:lnTo>
                          <a:pt x="1462" y="2"/>
                        </a:lnTo>
                        <a:lnTo>
                          <a:pt x="1542" y="0"/>
                        </a:lnTo>
                        <a:lnTo>
                          <a:pt x="1622" y="2"/>
                        </a:lnTo>
                        <a:lnTo>
                          <a:pt x="1700" y="8"/>
                        </a:lnTo>
                        <a:lnTo>
                          <a:pt x="1778" y="18"/>
                        </a:lnTo>
                        <a:lnTo>
                          <a:pt x="1854" y="32"/>
                        </a:lnTo>
                        <a:lnTo>
                          <a:pt x="1928" y="48"/>
                        </a:lnTo>
                        <a:lnTo>
                          <a:pt x="2000" y="70"/>
                        </a:lnTo>
                        <a:lnTo>
                          <a:pt x="2072" y="94"/>
                        </a:lnTo>
                        <a:lnTo>
                          <a:pt x="2142" y="122"/>
                        </a:lnTo>
                        <a:lnTo>
                          <a:pt x="2212" y="152"/>
                        </a:lnTo>
                        <a:lnTo>
                          <a:pt x="2278" y="186"/>
                        </a:lnTo>
                        <a:lnTo>
                          <a:pt x="2342" y="224"/>
                        </a:lnTo>
                        <a:lnTo>
                          <a:pt x="2404" y="264"/>
                        </a:lnTo>
                        <a:lnTo>
                          <a:pt x="2466" y="306"/>
                        </a:lnTo>
                        <a:lnTo>
                          <a:pt x="2524" y="352"/>
                        </a:lnTo>
                        <a:lnTo>
                          <a:pt x="2580" y="402"/>
                        </a:lnTo>
                        <a:lnTo>
                          <a:pt x="2634" y="452"/>
                        </a:lnTo>
                        <a:lnTo>
                          <a:pt x="2684" y="506"/>
                        </a:lnTo>
                        <a:lnTo>
                          <a:pt x="2732" y="562"/>
                        </a:lnTo>
                        <a:lnTo>
                          <a:pt x="2778" y="620"/>
                        </a:lnTo>
                        <a:lnTo>
                          <a:pt x="2822" y="680"/>
                        </a:lnTo>
                        <a:lnTo>
                          <a:pt x="2862" y="744"/>
                        </a:lnTo>
                        <a:lnTo>
                          <a:pt x="2898" y="808"/>
                        </a:lnTo>
                        <a:lnTo>
                          <a:pt x="2932" y="874"/>
                        </a:lnTo>
                        <a:lnTo>
                          <a:pt x="2964" y="942"/>
                        </a:lnTo>
                        <a:lnTo>
                          <a:pt x="2992" y="1012"/>
                        </a:lnTo>
                        <a:lnTo>
                          <a:pt x="3016" y="1084"/>
                        </a:lnTo>
                        <a:lnTo>
                          <a:pt x="3036" y="1158"/>
                        </a:lnTo>
                        <a:lnTo>
                          <a:pt x="3054" y="1232"/>
                        </a:lnTo>
                        <a:lnTo>
                          <a:pt x="3068" y="1308"/>
                        </a:lnTo>
                        <a:lnTo>
                          <a:pt x="3078" y="1386"/>
                        </a:lnTo>
                        <a:lnTo>
                          <a:pt x="3084" y="1464"/>
                        </a:lnTo>
                        <a:lnTo>
                          <a:pt x="3086" y="1544"/>
                        </a:lnTo>
                        <a:close/>
                      </a:path>
                    </a:pathLst>
                  </a:custGeom>
                  <a:gradFill>
                    <a:gsLst>
                      <a:gs pos="100000">
                        <a:schemeClr val="tx2">
                          <a:alpha val="54000"/>
                        </a:schemeClr>
                      </a:gs>
                      <a:gs pos="0">
                        <a:srgbClr val="000000">
                          <a:alpha val="59000"/>
                        </a:srgbClr>
                      </a:gs>
                    </a:gsLst>
                    <a:lin ang="5400000" scaled="0"/>
                  </a:gradFill>
                  <a:ln w="25400" cap="flat">
                    <a:no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defTabSz="914400">
                      <a:spcBef>
                        <a:spcPct val="50000"/>
                      </a:spcBef>
                      <a:spcAft>
                        <a:spcPts val="1800"/>
                      </a:spcAft>
                      <a:buClr>
                        <a:srgbClr val="FFFFFF"/>
                      </a:buClr>
                      <a:buSzPct val="100000"/>
                    </a:pPr>
                    <a:endParaRPr lang="zh-CN" altLang="en-US" sz="1200" kern="0">
                      <a:solidFill>
                        <a:srgbClr val="FFFFFF"/>
                      </a:solidFill>
                      <a:effectLst>
                        <a:outerShdw blurRad="63500" sx="102000" sy="102000" algn="ctr" rotWithShape="0">
                          <a:prstClr val="black">
                            <a:alpha val="40000"/>
                          </a:prstClr>
                        </a:outerShdw>
                      </a:effectLst>
                      <a:ea typeface="黑体" pitchFamily="2" charset="-122"/>
                    </a:endParaRPr>
                  </a:p>
                </p:txBody>
              </p:sp>
              <p:sp>
                <p:nvSpPr>
                  <p:cNvPr id="75" name="Oval 10"/>
                  <p:cNvSpPr>
                    <a:spLocks noChangeArrowheads="1"/>
                  </p:cNvSpPr>
                  <p:nvPr/>
                </p:nvSpPr>
                <p:spPr bwMode="auto">
                  <a:xfrm>
                    <a:off x="2084368" y="2652777"/>
                    <a:ext cx="1380744" cy="1380744"/>
                  </a:xfrm>
                  <a:prstGeom prst="ellipse">
                    <a:avLst/>
                  </a:prstGeom>
                  <a:gradFill flip="none" rotWithShape="1">
                    <a:gsLst>
                      <a:gs pos="0">
                        <a:schemeClr val="tx2"/>
                      </a:gs>
                      <a:gs pos="84000">
                        <a:schemeClr val="accent6">
                          <a:lumMod val="40000"/>
                          <a:lumOff val="60000"/>
                          <a:alpha val="20000"/>
                        </a:schemeClr>
                      </a:gs>
                    </a:gsLst>
                    <a:lin ang="2700000" scaled="1"/>
                    <a:tileRect/>
                  </a:gradFill>
                  <a:ln w="9525" algn="ctr">
                    <a:gradFill flip="none" rotWithShape="1">
                      <a:gsLst>
                        <a:gs pos="0">
                          <a:schemeClr val="tx2"/>
                        </a:gs>
                        <a:gs pos="100000">
                          <a:schemeClr val="accent1">
                            <a:tint val="23500"/>
                            <a:satMod val="160000"/>
                            <a:alpha val="0"/>
                          </a:schemeClr>
                        </a:gs>
                      </a:gsLst>
                      <a:lin ang="13500000" scaled="1"/>
                      <a:tileRect/>
                    </a:gradFill>
                    <a:round/>
                    <a:headEnd/>
                    <a:tailEnd/>
                  </a:ln>
                  <a:effectLst>
                    <a:outerShdw blurRad="63500" sx="102000" sy="102000" algn="ctr" rotWithShape="0">
                      <a:prstClr val="black">
                        <a:alpha val="40000"/>
                      </a:prstClr>
                    </a:outerShdw>
                  </a:effectLst>
                </p:spPr>
                <p:txBody>
                  <a:bodyPr wrap="none" lIns="73025" tIns="36511" rIns="73025" bIns="36511" anchor="ctr"/>
                  <a:lstStyle/>
                  <a:p>
                    <a:pPr algn="l" rtl="0">
                      <a:defRPr/>
                    </a:pPr>
                    <a:endParaRPr lang="zh-CN" altLang="en-US" sz="1200" kern="1200">
                      <a:solidFill>
                        <a:srgbClr val="FFFFFF"/>
                      </a:solidFill>
                      <a:latin typeface="Arial"/>
                      <a:ea typeface="黑体" pitchFamily="2" charset="-122"/>
                      <a:cs typeface="+mn-cs"/>
                    </a:endParaRPr>
                  </a:p>
                </p:txBody>
              </p:sp>
            </p:grpSp>
            <p:sp>
              <p:nvSpPr>
                <p:cNvPr id="59" name="Freeform 15"/>
                <p:cNvSpPr>
                  <a:spLocks/>
                </p:cNvSpPr>
                <p:nvPr/>
              </p:nvSpPr>
              <p:spPr bwMode="auto">
                <a:xfrm>
                  <a:off x="4468511" y="2863605"/>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adFill flip="none" rotWithShape="1">
                  <a:gsLst>
                    <a:gs pos="0">
                      <a:schemeClr val="tx1"/>
                    </a:gs>
                    <a:gs pos="84000">
                      <a:schemeClr val="accent6">
                        <a:lumMod val="40000"/>
                        <a:lumOff val="60000"/>
                        <a:alpha val="20000"/>
                      </a:schemeClr>
                    </a:gs>
                  </a:gsLst>
                  <a:lin ang="2700000" scaled="1"/>
                  <a:tileRect/>
                </a:gradFill>
                <a:ln w="9525" algn="ctr">
                  <a:gradFill flip="none" rotWithShape="1">
                    <a:gsLst>
                      <a:gs pos="0">
                        <a:schemeClr val="tx1"/>
                      </a:gs>
                      <a:gs pos="100000">
                        <a:schemeClr val="accent1">
                          <a:tint val="23500"/>
                          <a:satMod val="160000"/>
                          <a:alpha val="0"/>
                        </a:schemeClr>
                      </a:gs>
                    </a:gsLst>
                    <a:lin ang="13500000" scaled="1"/>
                    <a:tileRect/>
                  </a:gradFill>
                  <a:round/>
                  <a:headEnd/>
                  <a:tailEnd/>
                </a:ln>
                <a:effectLst>
                  <a:outerShdw blurRad="63500" sx="102000" sy="102000" algn="ctr" rotWithShape="0">
                    <a:prstClr val="black">
                      <a:alpha val="40000"/>
                    </a:prstClr>
                  </a:outerShdw>
                </a:effectLst>
              </p:spPr>
              <p:txBody>
                <a:bodyPr wrap="none" lIns="73025" tIns="36511" rIns="73025" bIns="36511" anchor="ctr"/>
                <a:lstStyle/>
                <a:p>
                  <a:endParaRPr lang="zh-CN" altLang="en-US" sz="1200">
                    <a:solidFill>
                      <a:srgbClr val="FFFFFF"/>
                    </a:solidFill>
                    <a:latin typeface="Arial"/>
                    <a:ea typeface="黑体" pitchFamily="2" charset="-122"/>
                  </a:endParaRPr>
                </a:p>
              </p:txBody>
            </p:sp>
            <p:sp>
              <p:nvSpPr>
                <p:cNvPr id="69" name="Text Box 4"/>
                <p:cNvSpPr txBox="1">
                  <a:spLocks noChangeArrowheads="1"/>
                </p:cNvSpPr>
                <p:nvPr/>
              </p:nvSpPr>
              <p:spPr bwMode="auto">
                <a:xfrm>
                  <a:off x="3454804" y="3321867"/>
                  <a:ext cx="1160811" cy="485013"/>
                </a:xfrm>
                <a:prstGeom prst="rect">
                  <a:avLst/>
                </a:prstGeom>
                <a:noFill/>
                <a:ln w="38100">
                  <a:noFill/>
                  <a:miter lim="800000"/>
                  <a:headEnd/>
                  <a:tailEnd type="none" w="lg" len="lg"/>
                </a:ln>
              </p:spPr>
              <p:txBody>
                <a:bodyPr lIns="0" tIns="0" rIns="0" bIns="0" anchor="ctr"/>
                <a:lstStyle/>
                <a:p>
                  <a:pPr algn="ctr" defTabSz="814365">
                    <a:spcAft>
                      <a:spcPct val="0"/>
                    </a:spcAft>
                    <a:buNone/>
                  </a:pPr>
                  <a:r>
                    <a:rPr lang="zh-CN" altLang="en-US" sz="1200" b="0" i="0" dirty="0" smtClean="0">
                      <a:solidFill>
                        <a:srgbClr val="FFFFFF"/>
                      </a:solidFill>
                      <a:latin typeface="Arial"/>
                      <a:ea typeface="黑体" pitchFamily="2" charset="-122"/>
                      <a:cs typeface="Arial"/>
                    </a:rPr>
                    <a:t>以太网</a:t>
                  </a:r>
                  <a:r>
                    <a:rPr lang="en-US" altLang="zh-CN" sz="1200" b="0" i="0" dirty="0" smtClean="0">
                      <a:solidFill>
                        <a:srgbClr val="FFFFFF"/>
                      </a:solidFill>
                      <a:latin typeface="Arial"/>
                      <a:ea typeface="黑体" pitchFamily="2" charset="-122"/>
                      <a:cs typeface="Arial"/>
                    </a:rPr>
                    <a:t/>
                  </a:r>
                  <a:br>
                    <a:rPr lang="en-US" altLang="zh-CN" sz="1200" b="0" i="0" dirty="0" smtClean="0">
                      <a:solidFill>
                        <a:srgbClr val="FFFFFF"/>
                      </a:solidFill>
                      <a:latin typeface="Arial"/>
                      <a:ea typeface="黑体" pitchFamily="2" charset="-122"/>
                      <a:cs typeface="Arial"/>
                    </a:rPr>
                  </a:br>
                  <a:r>
                    <a:rPr lang="zh-CN" altLang="en-US" sz="1200" b="0" i="0" dirty="0" smtClean="0">
                      <a:solidFill>
                        <a:srgbClr val="FFFFFF"/>
                      </a:solidFill>
                      <a:latin typeface="Arial"/>
                      <a:ea typeface="黑体" pitchFamily="2" charset="-122"/>
                      <a:cs typeface="Arial"/>
                    </a:rPr>
                    <a:t>网络</a:t>
                  </a:r>
                  <a:endParaRPr lang="zh-CN" altLang="en-US" sz="1200" b="0" i="0" dirty="0">
                    <a:solidFill>
                      <a:srgbClr val="FFFFFF"/>
                    </a:solidFill>
                    <a:latin typeface="Arial"/>
                    <a:ea typeface="黑体" pitchFamily="2" charset="-122"/>
                    <a:cs typeface="Arial"/>
                  </a:endParaRPr>
                </a:p>
              </p:txBody>
            </p:sp>
            <p:sp>
              <p:nvSpPr>
                <p:cNvPr id="70" name="Text Box 4"/>
                <p:cNvSpPr txBox="1">
                  <a:spLocks noChangeArrowheads="1"/>
                </p:cNvSpPr>
                <p:nvPr/>
              </p:nvSpPr>
              <p:spPr bwMode="auto">
                <a:xfrm>
                  <a:off x="4581813" y="3321867"/>
                  <a:ext cx="1201618" cy="485013"/>
                </a:xfrm>
                <a:prstGeom prst="rect">
                  <a:avLst/>
                </a:prstGeom>
                <a:noFill/>
                <a:ln w="38100">
                  <a:noFill/>
                  <a:miter lim="800000"/>
                  <a:headEnd/>
                  <a:tailEnd type="none" w="lg" len="lg"/>
                </a:ln>
              </p:spPr>
              <p:txBody>
                <a:bodyPr lIns="0" tIns="0" rIns="0" bIns="0" anchor="ctr"/>
                <a:lstStyle/>
                <a:p>
                  <a:pPr algn="ctr" defTabSz="814365">
                    <a:spcAft>
                      <a:spcPct val="0"/>
                    </a:spcAft>
                    <a:buNone/>
                  </a:pPr>
                  <a:r>
                    <a:rPr lang="zh-CN" altLang="en-US" sz="1200" b="0" i="0" dirty="0" smtClean="0">
                      <a:solidFill>
                        <a:srgbClr val="FFFFFF"/>
                      </a:solidFill>
                      <a:latin typeface="Arial"/>
                      <a:ea typeface="黑体" pitchFamily="2" charset="-122"/>
                      <a:cs typeface="Arial"/>
                    </a:rPr>
                    <a:t>存储</a:t>
                  </a:r>
                </a:p>
                <a:p>
                  <a:pPr algn="ctr" defTabSz="814365">
                    <a:spcAft>
                      <a:spcPct val="0"/>
                    </a:spcAft>
                    <a:buNone/>
                  </a:pPr>
                  <a:r>
                    <a:rPr lang="zh-CN" altLang="en-US" sz="1200" b="0" i="0" dirty="0" smtClean="0">
                      <a:solidFill>
                        <a:srgbClr val="FFFFFF"/>
                      </a:solidFill>
                      <a:latin typeface="Arial"/>
                      <a:ea typeface="黑体" pitchFamily="2" charset="-122"/>
                      <a:cs typeface="Arial"/>
                    </a:rPr>
                    <a:t>网络</a:t>
                  </a:r>
                  <a:endParaRPr lang="zh-CN" altLang="en-US" sz="1200" b="0" i="0" dirty="0">
                    <a:solidFill>
                      <a:srgbClr val="FFFFFF"/>
                    </a:solidFill>
                    <a:latin typeface="Arial"/>
                    <a:ea typeface="黑体" pitchFamily="2" charset="-122"/>
                    <a:cs typeface="Arial"/>
                  </a:endParaRPr>
                </a:p>
              </p:txBody>
            </p:sp>
            <p:grpSp>
              <p:nvGrpSpPr>
                <p:cNvPr id="71" name="Group 21"/>
                <p:cNvGrpSpPr>
                  <a:grpSpLocks/>
                </p:cNvGrpSpPr>
                <p:nvPr/>
              </p:nvGrpSpPr>
              <p:grpSpPr bwMode="auto">
                <a:xfrm>
                  <a:off x="3410223" y="2853282"/>
                  <a:ext cx="2439038" cy="1388616"/>
                  <a:chOff x="-1637" y="1795"/>
                  <a:chExt cx="2792" cy="1590"/>
                </a:xfrm>
                <a:noFill/>
                <a:effectLst>
                  <a:outerShdw blurRad="215900" sx="102000" sy="102000" algn="ctr" rotWithShape="0">
                    <a:schemeClr val="bg1">
                      <a:alpha val="81000"/>
                    </a:schemeClr>
                  </a:outerShdw>
                </a:effectLst>
              </p:grpSpPr>
              <p:sp>
                <p:nvSpPr>
                  <p:cNvPr id="72" name="Freeform 14"/>
                  <p:cNvSpPr>
                    <a:spLocks/>
                  </p:cNvSpPr>
                  <p:nvPr/>
                </p:nvSpPr>
                <p:spPr bwMode="auto">
                  <a:xfrm>
                    <a:off x="-1637" y="1795"/>
                    <a:ext cx="1577" cy="1578"/>
                  </a:xfrm>
                  <a:custGeom>
                    <a:avLst/>
                    <a:gdLst>
                      <a:gd name="T0" fmla="*/ 2 w 3086"/>
                      <a:gd name="T1" fmla="*/ 2 h 3086"/>
                      <a:gd name="T2" fmla="*/ 2 w 3086"/>
                      <a:gd name="T3" fmla="*/ 2 h 3086"/>
                      <a:gd name="T4" fmla="*/ 2 w 3086"/>
                      <a:gd name="T5" fmla="*/ 2 h 3086"/>
                      <a:gd name="T6" fmla="*/ 2 w 3086"/>
                      <a:gd name="T7" fmla="*/ 2 h 3086"/>
                      <a:gd name="T8" fmla="*/ 2 w 3086"/>
                      <a:gd name="T9" fmla="*/ 2 h 3086"/>
                      <a:gd name="T10" fmla="*/ 2 w 3086"/>
                      <a:gd name="T11" fmla="*/ 2 h 3086"/>
                      <a:gd name="T12" fmla="*/ 2 w 3086"/>
                      <a:gd name="T13" fmla="*/ 2 h 3086"/>
                      <a:gd name="T14" fmla="*/ 2 w 3086"/>
                      <a:gd name="T15" fmla="*/ 2 h 3086"/>
                      <a:gd name="T16" fmla="*/ 2 w 3086"/>
                      <a:gd name="T17" fmla="*/ 2 h 3086"/>
                      <a:gd name="T18" fmla="*/ 2 w 3086"/>
                      <a:gd name="T19" fmla="*/ 2 h 3086"/>
                      <a:gd name="T20" fmla="*/ 2 w 3086"/>
                      <a:gd name="T21" fmla="*/ 2 h 3086"/>
                      <a:gd name="T22" fmla="*/ 2 w 3086"/>
                      <a:gd name="T23" fmla="*/ 2 h 3086"/>
                      <a:gd name="T24" fmla="*/ 2 w 3086"/>
                      <a:gd name="T25" fmla="*/ 2 h 3086"/>
                      <a:gd name="T26" fmla="*/ 2 w 3086"/>
                      <a:gd name="T27" fmla="*/ 2 h 3086"/>
                      <a:gd name="T28" fmla="*/ 2 w 3086"/>
                      <a:gd name="T29" fmla="*/ 2 h 3086"/>
                      <a:gd name="T30" fmla="*/ 2 w 3086"/>
                      <a:gd name="T31" fmla="*/ 2 h 3086"/>
                      <a:gd name="T32" fmla="*/ 2 w 3086"/>
                      <a:gd name="T33" fmla="*/ 2 h 3086"/>
                      <a:gd name="T34" fmla="*/ 2 w 3086"/>
                      <a:gd name="T35" fmla="*/ 2 h 3086"/>
                      <a:gd name="T36" fmla="*/ 2 w 3086"/>
                      <a:gd name="T37" fmla="*/ 2 h 3086"/>
                      <a:gd name="T38" fmla="*/ 2 w 3086"/>
                      <a:gd name="T39" fmla="*/ 2 h 3086"/>
                      <a:gd name="T40" fmla="*/ 2 w 3086"/>
                      <a:gd name="T41" fmla="*/ 2 h 3086"/>
                      <a:gd name="T42" fmla="*/ 2 w 3086"/>
                      <a:gd name="T43" fmla="*/ 2 h 3086"/>
                      <a:gd name="T44" fmla="*/ 2 w 3086"/>
                      <a:gd name="T45" fmla="*/ 2 h 3086"/>
                      <a:gd name="T46" fmla="*/ 2 w 3086"/>
                      <a:gd name="T47" fmla="*/ 2 h 3086"/>
                      <a:gd name="T48" fmla="*/ 2 w 3086"/>
                      <a:gd name="T49" fmla="*/ 2 h 3086"/>
                      <a:gd name="T50" fmla="*/ 2 w 3086"/>
                      <a:gd name="T51" fmla="*/ 2 h 3086"/>
                      <a:gd name="T52" fmla="*/ 2 w 3086"/>
                      <a:gd name="T53" fmla="*/ 2 h 3086"/>
                      <a:gd name="T54" fmla="*/ 2 w 3086"/>
                      <a:gd name="T55" fmla="*/ 2 h 3086"/>
                      <a:gd name="T56" fmla="*/ 2 w 3086"/>
                      <a:gd name="T57" fmla="*/ 2 h 3086"/>
                      <a:gd name="T58" fmla="*/ 2 w 3086"/>
                      <a:gd name="T59" fmla="*/ 2 h 3086"/>
                      <a:gd name="T60" fmla="*/ 2 w 3086"/>
                      <a:gd name="T61" fmla="*/ 2 h 3086"/>
                      <a:gd name="T62" fmla="*/ 2 w 3086"/>
                      <a:gd name="T63" fmla="*/ 2 h 3086"/>
                      <a:gd name="T64" fmla="*/ 2 w 3086"/>
                      <a:gd name="T65" fmla="*/ 2 h 3086"/>
                      <a:gd name="T66" fmla="*/ 2 w 3086"/>
                      <a:gd name="T67" fmla="*/ 2 h 3086"/>
                      <a:gd name="T68" fmla="*/ 2 w 3086"/>
                      <a:gd name="T69" fmla="*/ 2 h 3086"/>
                      <a:gd name="T70" fmla="*/ 2 w 3086"/>
                      <a:gd name="T71" fmla="*/ 2 h 3086"/>
                      <a:gd name="T72" fmla="*/ 2 w 3086"/>
                      <a:gd name="T73" fmla="*/ 2 h 3086"/>
                      <a:gd name="T74" fmla="*/ 2 w 3086"/>
                      <a:gd name="T75" fmla="*/ 2 h 3086"/>
                      <a:gd name="T76" fmla="*/ 2 w 3086"/>
                      <a:gd name="T77" fmla="*/ 2 h 3086"/>
                      <a:gd name="T78" fmla="*/ 2 w 3086"/>
                      <a:gd name="T79" fmla="*/ 2 h 3086"/>
                      <a:gd name="T80" fmla="*/ 2 w 3086"/>
                      <a:gd name="T81" fmla="*/ 2 h 3086"/>
                      <a:gd name="T82" fmla="*/ 2 w 3086"/>
                      <a:gd name="T83" fmla="*/ 2 h 3086"/>
                      <a:gd name="T84" fmla="*/ 2 w 3086"/>
                      <a:gd name="T85" fmla="*/ 2 h 3086"/>
                      <a:gd name="T86" fmla="*/ 2 w 3086"/>
                      <a:gd name="T87" fmla="*/ 2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2"/>
                        </a:lnTo>
                        <a:lnTo>
                          <a:pt x="3078" y="1700"/>
                        </a:lnTo>
                        <a:lnTo>
                          <a:pt x="3068" y="1778"/>
                        </a:lnTo>
                        <a:lnTo>
                          <a:pt x="3054" y="1854"/>
                        </a:lnTo>
                        <a:lnTo>
                          <a:pt x="3036" y="1928"/>
                        </a:lnTo>
                        <a:lnTo>
                          <a:pt x="3016" y="2002"/>
                        </a:lnTo>
                        <a:lnTo>
                          <a:pt x="2992" y="2074"/>
                        </a:lnTo>
                        <a:lnTo>
                          <a:pt x="2964" y="2144"/>
                        </a:lnTo>
                        <a:lnTo>
                          <a:pt x="2932" y="2212"/>
                        </a:lnTo>
                        <a:lnTo>
                          <a:pt x="2898" y="2278"/>
                        </a:lnTo>
                        <a:lnTo>
                          <a:pt x="2862" y="2344"/>
                        </a:lnTo>
                        <a:lnTo>
                          <a:pt x="2822" y="2406"/>
                        </a:lnTo>
                        <a:lnTo>
                          <a:pt x="2778" y="2466"/>
                        </a:lnTo>
                        <a:lnTo>
                          <a:pt x="2732" y="2524"/>
                        </a:lnTo>
                        <a:lnTo>
                          <a:pt x="2684" y="2580"/>
                        </a:lnTo>
                        <a:lnTo>
                          <a:pt x="2634" y="2634"/>
                        </a:lnTo>
                        <a:lnTo>
                          <a:pt x="2580" y="2686"/>
                        </a:lnTo>
                        <a:lnTo>
                          <a:pt x="2524" y="2734"/>
                        </a:lnTo>
                        <a:lnTo>
                          <a:pt x="2466" y="2780"/>
                        </a:lnTo>
                        <a:lnTo>
                          <a:pt x="2404" y="2822"/>
                        </a:lnTo>
                        <a:lnTo>
                          <a:pt x="2342" y="2862"/>
                        </a:lnTo>
                        <a:lnTo>
                          <a:pt x="2278" y="2900"/>
                        </a:lnTo>
                        <a:lnTo>
                          <a:pt x="2212" y="2934"/>
                        </a:lnTo>
                        <a:lnTo>
                          <a:pt x="2142" y="2964"/>
                        </a:lnTo>
                        <a:lnTo>
                          <a:pt x="2072" y="2992"/>
                        </a:lnTo>
                        <a:lnTo>
                          <a:pt x="2000" y="3016"/>
                        </a:lnTo>
                        <a:lnTo>
                          <a:pt x="1928" y="3038"/>
                        </a:lnTo>
                        <a:lnTo>
                          <a:pt x="1854" y="3054"/>
                        </a:lnTo>
                        <a:lnTo>
                          <a:pt x="1778" y="3068"/>
                        </a:lnTo>
                        <a:lnTo>
                          <a:pt x="1700" y="3078"/>
                        </a:lnTo>
                        <a:lnTo>
                          <a:pt x="1622" y="3084"/>
                        </a:lnTo>
                        <a:lnTo>
                          <a:pt x="1542" y="3086"/>
                        </a:lnTo>
                        <a:lnTo>
                          <a:pt x="1462" y="3084"/>
                        </a:lnTo>
                        <a:lnTo>
                          <a:pt x="1384" y="3078"/>
                        </a:lnTo>
                        <a:lnTo>
                          <a:pt x="1308" y="3068"/>
                        </a:lnTo>
                        <a:lnTo>
                          <a:pt x="1232" y="3054"/>
                        </a:lnTo>
                        <a:lnTo>
                          <a:pt x="1156" y="3038"/>
                        </a:lnTo>
                        <a:lnTo>
                          <a:pt x="1084" y="3016"/>
                        </a:lnTo>
                        <a:lnTo>
                          <a:pt x="1012" y="2992"/>
                        </a:lnTo>
                        <a:lnTo>
                          <a:pt x="942" y="2964"/>
                        </a:lnTo>
                        <a:lnTo>
                          <a:pt x="874" y="2934"/>
                        </a:lnTo>
                        <a:lnTo>
                          <a:pt x="806" y="2900"/>
                        </a:lnTo>
                        <a:lnTo>
                          <a:pt x="742" y="2862"/>
                        </a:lnTo>
                        <a:lnTo>
                          <a:pt x="680" y="2822"/>
                        </a:lnTo>
                        <a:lnTo>
                          <a:pt x="620" y="2780"/>
                        </a:lnTo>
                        <a:lnTo>
                          <a:pt x="560" y="2734"/>
                        </a:lnTo>
                        <a:lnTo>
                          <a:pt x="504" y="2686"/>
                        </a:lnTo>
                        <a:lnTo>
                          <a:pt x="452" y="2634"/>
                        </a:lnTo>
                        <a:lnTo>
                          <a:pt x="400" y="2580"/>
                        </a:lnTo>
                        <a:lnTo>
                          <a:pt x="352" y="2524"/>
                        </a:lnTo>
                        <a:lnTo>
                          <a:pt x="306" y="2466"/>
                        </a:lnTo>
                        <a:lnTo>
                          <a:pt x="262" y="2406"/>
                        </a:lnTo>
                        <a:lnTo>
                          <a:pt x="222" y="2344"/>
                        </a:lnTo>
                        <a:lnTo>
                          <a:pt x="186" y="2278"/>
                        </a:lnTo>
                        <a:lnTo>
                          <a:pt x="152" y="2212"/>
                        </a:lnTo>
                        <a:lnTo>
                          <a:pt x="120" y="2144"/>
                        </a:lnTo>
                        <a:lnTo>
                          <a:pt x="92" y="2074"/>
                        </a:lnTo>
                        <a:lnTo>
                          <a:pt x="68" y="2002"/>
                        </a:lnTo>
                        <a:lnTo>
                          <a:pt x="48" y="1928"/>
                        </a:lnTo>
                        <a:lnTo>
                          <a:pt x="30" y="1854"/>
                        </a:lnTo>
                        <a:lnTo>
                          <a:pt x="18" y="1778"/>
                        </a:lnTo>
                        <a:lnTo>
                          <a:pt x="8" y="1700"/>
                        </a:lnTo>
                        <a:lnTo>
                          <a:pt x="2" y="1622"/>
                        </a:lnTo>
                        <a:lnTo>
                          <a:pt x="0" y="1544"/>
                        </a:lnTo>
                        <a:lnTo>
                          <a:pt x="2" y="1464"/>
                        </a:lnTo>
                        <a:lnTo>
                          <a:pt x="8" y="1386"/>
                        </a:lnTo>
                        <a:lnTo>
                          <a:pt x="18" y="1308"/>
                        </a:lnTo>
                        <a:lnTo>
                          <a:pt x="30" y="1232"/>
                        </a:lnTo>
                        <a:lnTo>
                          <a:pt x="48" y="1158"/>
                        </a:lnTo>
                        <a:lnTo>
                          <a:pt x="68" y="1084"/>
                        </a:lnTo>
                        <a:lnTo>
                          <a:pt x="92" y="1012"/>
                        </a:lnTo>
                        <a:lnTo>
                          <a:pt x="120" y="942"/>
                        </a:lnTo>
                        <a:lnTo>
                          <a:pt x="152" y="874"/>
                        </a:lnTo>
                        <a:lnTo>
                          <a:pt x="186" y="808"/>
                        </a:lnTo>
                        <a:lnTo>
                          <a:pt x="222" y="744"/>
                        </a:lnTo>
                        <a:lnTo>
                          <a:pt x="262" y="680"/>
                        </a:lnTo>
                        <a:lnTo>
                          <a:pt x="306" y="620"/>
                        </a:lnTo>
                        <a:lnTo>
                          <a:pt x="352" y="562"/>
                        </a:lnTo>
                        <a:lnTo>
                          <a:pt x="400" y="506"/>
                        </a:lnTo>
                        <a:lnTo>
                          <a:pt x="452" y="452"/>
                        </a:lnTo>
                        <a:lnTo>
                          <a:pt x="504" y="402"/>
                        </a:lnTo>
                        <a:lnTo>
                          <a:pt x="560" y="352"/>
                        </a:lnTo>
                        <a:lnTo>
                          <a:pt x="620" y="306"/>
                        </a:lnTo>
                        <a:lnTo>
                          <a:pt x="680" y="264"/>
                        </a:lnTo>
                        <a:lnTo>
                          <a:pt x="742" y="224"/>
                        </a:lnTo>
                        <a:lnTo>
                          <a:pt x="806" y="186"/>
                        </a:lnTo>
                        <a:lnTo>
                          <a:pt x="874" y="152"/>
                        </a:lnTo>
                        <a:lnTo>
                          <a:pt x="942" y="122"/>
                        </a:lnTo>
                        <a:lnTo>
                          <a:pt x="1012" y="94"/>
                        </a:lnTo>
                        <a:lnTo>
                          <a:pt x="1084" y="70"/>
                        </a:lnTo>
                        <a:lnTo>
                          <a:pt x="1156" y="48"/>
                        </a:lnTo>
                        <a:lnTo>
                          <a:pt x="1232" y="32"/>
                        </a:lnTo>
                        <a:lnTo>
                          <a:pt x="1308" y="18"/>
                        </a:lnTo>
                        <a:lnTo>
                          <a:pt x="1384" y="8"/>
                        </a:lnTo>
                        <a:lnTo>
                          <a:pt x="1462" y="2"/>
                        </a:lnTo>
                        <a:lnTo>
                          <a:pt x="1542" y="0"/>
                        </a:lnTo>
                        <a:lnTo>
                          <a:pt x="1622" y="2"/>
                        </a:lnTo>
                        <a:lnTo>
                          <a:pt x="1700" y="8"/>
                        </a:lnTo>
                        <a:lnTo>
                          <a:pt x="1778" y="18"/>
                        </a:lnTo>
                        <a:lnTo>
                          <a:pt x="1854" y="32"/>
                        </a:lnTo>
                        <a:lnTo>
                          <a:pt x="1928" y="48"/>
                        </a:lnTo>
                        <a:lnTo>
                          <a:pt x="2000" y="70"/>
                        </a:lnTo>
                        <a:lnTo>
                          <a:pt x="2072" y="94"/>
                        </a:lnTo>
                        <a:lnTo>
                          <a:pt x="2142" y="122"/>
                        </a:lnTo>
                        <a:lnTo>
                          <a:pt x="2212" y="152"/>
                        </a:lnTo>
                        <a:lnTo>
                          <a:pt x="2278" y="186"/>
                        </a:lnTo>
                        <a:lnTo>
                          <a:pt x="2342" y="224"/>
                        </a:lnTo>
                        <a:lnTo>
                          <a:pt x="2404" y="264"/>
                        </a:lnTo>
                        <a:lnTo>
                          <a:pt x="2466" y="306"/>
                        </a:lnTo>
                        <a:lnTo>
                          <a:pt x="2524" y="352"/>
                        </a:lnTo>
                        <a:lnTo>
                          <a:pt x="2580" y="402"/>
                        </a:lnTo>
                        <a:lnTo>
                          <a:pt x="2634" y="452"/>
                        </a:lnTo>
                        <a:lnTo>
                          <a:pt x="2684" y="506"/>
                        </a:lnTo>
                        <a:lnTo>
                          <a:pt x="2732" y="562"/>
                        </a:lnTo>
                        <a:lnTo>
                          <a:pt x="2778" y="620"/>
                        </a:lnTo>
                        <a:lnTo>
                          <a:pt x="2822" y="680"/>
                        </a:lnTo>
                        <a:lnTo>
                          <a:pt x="2862" y="744"/>
                        </a:lnTo>
                        <a:lnTo>
                          <a:pt x="2898" y="808"/>
                        </a:lnTo>
                        <a:lnTo>
                          <a:pt x="2932" y="874"/>
                        </a:lnTo>
                        <a:lnTo>
                          <a:pt x="2964" y="942"/>
                        </a:lnTo>
                        <a:lnTo>
                          <a:pt x="2992" y="1012"/>
                        </a:lnTo>
                        <a:lnTo>
                          <a:pt x="3016" y="1084"/>
                        </a:lnTo>
                        <a:lnTo>
                          <a:pt x="3036" y="1158"/>
                        </a:lnTo>
                        <a:lnTo>
                          <a:pt x="3054" y="1232"/>
                        </a:lnTo>
                        <a:lnTo>
                          <a:pt x="3068" y="1308"/>
                        </a:lnTo>
                        <a:lnTo>
                          <a:pt x="3078" y="1386"/>
                        </a:lnTo>
                        <a:lnTo>
                          <a:pt x="3084" y="1464"/>
                        </a:lnTo>
                        <a:lnTo>
                          <a:pt x="3086" y="1544"/>
                        </a:lnTo>
                        <a:close/>
                      </a:path>
                    </a:pathLst>
                  </a:custGeom>
                  <a:grpFill/>
                  <a:ln w="19050">
                    <a:solidFill>
                      <a:schemeClr val="accent5">
                        <a:lumMod val="20000"/>
                        <a:lumOff val="80000"/>
                        <a:alpha val="63000"/>
                      </a:schemeClr>
                    </a:solidFill>
                  </a:ln>
                  <a:effectLst>
                    <a:outerShdw blurRad="215900" sx="102000" sy="102000" algn="ctr" rotWithShape="0">
                      <a:schemeClr val="bg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ea typeface="黑体" pitchFamily="2" charset="-122"/>
                    </a:endParaRPr>
                  </a:p>
                </p:txBody>
              </p:sp>
              <p:sp>
                <p:nvSpPr>
                  <p:cNvPr id="73" name="Freeform 15"/>
                  <p:cNvSpPr>
                    <a:spLocks/>
                  </p:cNvSpPr>
                  <p:nvPr/>
                </p:nvSpPr>
                <p:spPr bwMode="auto">
                  <a:xfrm>
                    <a:off x="-426" y="1803"/>
                    <a:ext cx="1581" cy="1582"/>
                  </a:xfrm>
                  <a:custGeom>
                    <a:avLst/>
                    <a:gdLst>
                      <a:gd name="T0" fmla="*/ 2 w 3086"/>
                      <a:gd name="T1" fmla="*/ 2 h 3086"/>
                      <a:gd name="T2" fmla="*/ 2 w 3086"/>
                      <a:gd name="T3" fmla="*/ 2 h 3086"/>
                      <a:gd name="T4" fmla="*/ 2 w 3086"/>
                      <a:gd name="T5" fmla="*/ 2 h 3086"/>
                      <a:gd name="T6" fmla="*/ 2 w 3086"/>
                      <a:gd name="T7" fmla="*/ 2 h 3086"/>
                      <a:gd name="T8" fmla="*/ 2 w 3086"/>
                      <a:gd name="T9" fmla="*/ 2 h 3086"/>
                      <a:gd name="T10" fmla="*/ 2 w 3086"/>
                      <a:gd name="T11" fmla="*/ 2 h 3086"/>
                      <a:gd name="T12" fmla="*/ 2 w 3086"/>
                      <a:gd name="T13" fmla="*/ 2 h 3086"/>
                      <a:gd name="T14" fmla="*/ 2 w 3086"/>
                      <a:gd name="T15" fmla="*/ 2 h 3086"/>
                      <a:gd name="T16" fmla="*/ 2 w 3086"/>
                      <a:gd name="T17" fmla="*/ 2 h 3086"/>
                      <a:gd name="T18" fmla="*/ 2 w 3086"/>
                      <a:gd name="T19" fmla="*/ 2 h 3086"/>
                      <a:gd name="T20" fmla="*/ 2 w 3086"/>
                      <a:gd name="T21" fmla="*/ 2 h 3086"/>
                      <a:gd name="T22" fmla="*/ 2 w 3086"/>
                      <a:gd name="T23" fmla="*/ 2 h 3086"/>
                      <a:gd name="T24" fmla="*/ 2 w 3086"/>
                      <a:gd name="T25" fmla="*/ 2 h 3086"/>
                      <a:gd name="T26" fmla="*/ 2 w 3086"/>
                      <a:gd name="T27" fmla="*/ 2 h 3086"/>
                      <a:gd name="T28" fmla="*/ 2 w 3086"/>
                      <a:gd name="T29" fmla="*/ 2 h 3086"/>
                      <a:gd name="T30" fmla="*/ 2 w 3086"/>
                      <a:gd name="T31" fmla="*/ 2 h 3086"/>
                      <a:gd name="T32" fmla="*/ 2 w 3086"/>
                      <a:gd name="T33" fmla="*/ 2 h 3086"/>
                      <a:gd name="T34" fmla="*/ 2 w 3086"/>
                      <a:gd name="T35" fmla="*/ 2 h 3086"/>
                      <a:gd name="T36" fmla="*/ 2 w 3086"/>
                      <a:gd name="T37" fmla="*/ 2 h 3086"/>
                      <a:gd name="T38" fmla="*/ 2 w 3086"/>
                      <a:gd name="T39" fmla="*/ 2 h 3086"/>
                      <a:gd name="T40" fmla="*/ 2 w 3086"/>
                      <a:gd name="T41" fmla="*/ 2 h 3086"/>
                      <a:gd name="T42" fmla="*/ 2 w 3086"/>
                      <a:gd name="T43" fmla="*/ 2 h 3086"/>
                      <a:gd name="T44" fmla="*/ 2 w 3086"/>
                      <a:gd name="T45" fmla="*/ 2 h 3086"/>
                      <a:gd name="T46" fmla="*/ 2 w 3086"/>
                      <a:gd name="T47" fmla="*/ 2 h 3086"/>
                      <a:gd name="T48" fmla="*/ 2 w 3086"/>
                      <a:gd name="T49" fmla="*/ 2 h 3086"/>
                      <a:gd name="T50" fmla="*/ 2 w 3086"/>
                      <a:gd name="T51" fmla="*/ 2 h 3086"/>
                      <a:gd name="T52" fmla="*/ 2 w 3086"/>
                      <a:gd name="T53" fmla="*/ 2 h 3086"/>
                      <a:gd name="T54" fmla="*/ 2 w 3086"/>
                      <a:gd name="T55" fmla="*/ 2 h 3086"/>
                      <a:gd name="T56" fmla="*/ 2 w 3086"/>
                      <a:gd name="T57" fmla="*/ 2 h 3086"/>
                      <a:gd name="T58" fmla="*/ 2 w 3086"/>
                      <a:gd name="T59" fmla="*/ 2 h 3086"/>
                      <a:gd name="T60" fmla="*/ 2 w 3086"/>
                      <a:gd name="T61" fmla="*/ 2 h 3086"/>
                      <a:gd name="T62" fmla="*/ 2 w 3086"/>
                      <a:gd name="T63" fmla="*/ 2 h 3086"/>
                      <a:gd name="T64" fmla="*/ 2 w 3086"/>
                      <a:gd name="T65" fmla="*/ 2 h 3086"/>
                      <a:gd name="T66" fmla="*/ 2 w 3086"/>
                      <a:gd name="T67" fmla="*/ 2 h 3086"/>
                      <a:gd name="T68" fmla="*/ 2 w 3086"/>
                      <a:gd name="T69" fmla="*/ 2 h 3086"/>
                      <a:gd name="T70" fmla="*/ 2 w 3086"/>
                      <a:gd name="T71" fmla="*/ 2 h 3086"/>
                      <a:gd name="T72" fmla="*/ 2 w 3086"/>
                      <a:gd name="T73" fmla="*/ 2 h 3086"/>
                      <a:gd name="T74" fmla="*/ 2 w 3086"/>
                      <a:gd name="T75" fmla="*/ 2 h 3086"/>
                      <a:gd name="T76" fmla="*/ 2 w 3086"/>
                      <a:gd name="T77" fmla="*/ 2 h 3086"/>
                      <a:gd name="T78" fmla="*/ 2 w 3086"/>
                      <a:gd name="T79" fmla="*/ 2 h 3086"/>
                      <a:gd name="T80" fmla="*/ 2 w 3086"/>
                      <a:gd name="T81" fmla="*/ 2 h 3086"/>
                      <a:gd name="T82" fmla="*/ 2 w 3086"/>
                      <a:gd name="T83" fmla="*/ 2 h 3086"/>
                      <a:gd name="T84" fmla="*/ 2 w 3086"/>
                      <a:gd name="T85" fmla="*/ 2 h 3086"/>
                      <a:gd name="T86" fmla="*/ 2 w 3086"/>
                      <a:gd name="T87" fmla="*/ 2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pFill/>
                  <a:ln w="19050">
                    <a:solidFill>
                      <a:schemeClr val="accent5">
                        <a:lumMod val="20000"/>
                        <a:lumOff val="80000"/>
                        <a:alpha val="63000"/>
                      </a:schemeClr>
                    </a:solidFill>
                  </a:ln>
                  <a:effectLst>
                    <a:outerShdw blurRad="215900" sx="102000" sy="102000" algn="ctr" rotWithShape="0">
                      <a:schemeClr val="bg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ea typeface="黑体" pitchFamily="2" charset="-122"/>
                    </a:endParaRPr>
                  </a:p>
                </p:txBody>
              </p:sp>
            </p:grpSp>
          </p:grpSp>
          <p:grpSp>
            <p:nvGrpSpPr>
              <p:cNvPr id="53" name="Text on Ring"/>
              <p:cNvGrpSpPr/>
              <p:nvPr/>
            </p:nvGrpSpPr>
            <p:grpSpPr>
              <a:xfrm>
                <a:off x="2452480" y="1731940"/>
                <a:ext cx="3998386" cy="4035035"/>
                <a:chOff x="2452480" y="1731940"/>
                <a:chExt cx="3998386" cy="4035035"/>
              </a:xfrm>
            </p:grpSpPr>
            <p:sp>
              <p:nvSpPr>
                <p:cNvPr id="54" name="Nexus / MDS &amp; L4-7"/>
                <p:cNvSpPr txBox="1"/>
                <p:nvPr/>
              </p:nvSpPr>
              <p:spPr>
                <a:xfrm>
                  <a:off x="2799907" y="1731940"/>
                  <a:ext cx="3383764" cy="3682081"/>
                </a:xfrm>
                <a:prstGeom prst="rect">
                  <a:avLst/>
                </a:prstGeom>
                <a:noFill/>
              </p:spPr>
              <p:txBody>
                <a:bodyPr wrap="square" rtlCol="0">
                  <a:prstTxWarp prst="textArchDown">
                    <a:avLst/>
                  </a:prstTxWarp>
                  <a:spAutoFit/>
                </a:bodyPr>
                <a:lstStyle/>
                <a:p>
                  <a:pPr algn="ctr" defTabSz="914400">
                    <a:buNone/>
                  </a:pPr>
                  <a:r>
                    <a:rPr lang="en-US" altLang="zh-CN" sz="1200" b="1" i="0" smtClean="0">
                      <a:solidFill>
                        <a:srgbClr val="FFFF00"/>
                      </a:solidFill>
                      <a:latin typeface="Arial"/>
                      <a:ea typeface="黑体" pitchFamily="2" charset="-122"/>
                      <a:cs typeface="+mn-cs"/>
                    </a:rPr>
                    <a:t>CISCO NEXUS</a:t>
                  </a:r>
                  <a:r>
                    <a:rPr lang="zh-CN" altLang="en-US" sz="1200" b="1" i="0" smtClean="0">
                      <a:solidFill>
                        <a:srgbClr val="FFFF00"/>
                      </a:solidFill>
                      <a:latin typeface="Arial"/>
                      <a:ea typeface="黑体" pitchFamily="2" charset="-122"/>
                      <a:cs typeface="+mn-cs"/>
                    </a:rPr>
                    <a:t>、</a:t>
                  </a:r>
                  <a:r>
                    <a:rPr lang="en-US" altLang="zh-CN" sz="1200" b="1" i="0" smtClean="0">
                      <a:solidFill>
                        <a:srgbClr val="FFFF00"/>
                      </a:solidFill>
                      <a:latin typeface="Arial"/>
                      <a:ea typeface="黑体" pitchFamily="2" charset="-122"/>
                      <a:cs typeface="+mn-cs"/>
                    </a:rPr>
                    <a:t>CISCO MDS </a:t>
                  </a:r>
                  <a:r>
                    <a:rPr lang="zh-CN" altLang="en-US" sz="1200" b="1" i="0" smtClean="0">
                      <a:solidFill>
                        <a:srgbClr val="FFFF00"/>
                      </a:solidFill>
                      <a:latin typeface="Arial"/>
                      <a:ea typeface="黑体" pitchFamily="2" charset="-122"/>
                      <a:cs typeface="+mn-cs"/>
                    </a:rPr>
                    <a:t>和 </a:t>
                  </a:r>
                  <a:r>
                    <a:rPr lang="en-US" altLang="zh-CN" sz="1200" b="1" i="0" smtClean="0">
                      <a:solidFill>
                        <a:srgbClr val="FFFF00"/>
                      </a:solidFill>
                      <a:latin typeface="Arial"/>
                      <a:ea typeface="黑体" pitchFamily="2" charset="-122"/>
                      <a:cs typeface="+mn-cs"/>
                    </a:rPr>
                    <a:t>L4-7 </a:t>
                  </a:r>
                  <a:r>
                    <a:rPr lang="zh-CN" altLang="en-US" sz="1200" b="1" i="0" smtClean="0">
                      <a:solidFill>
                        <a:srgbClr val="FFFF00"/>
                      </a:solidFill>
                      <a:latin typeface="Arial"/>
                      <a:ea typeface="黑体" pitchFamily="2" charset="-122"/>
                      <a:cs typeface="+mn-cs"/>
                    </a:rPr>
                    <a:t>服务</a:t>
                  </a:r>
                  <a:endParaRPr lang="zh-CN" altLang="en-US" sz="1200" b="1">
                    <a:solidFill>
                      <a:srgbClr val="FFFF00"/>
                    </a:solidFill>
                    <a:ea typeface="黑体" pitchFamily="2" charset="-122"/>
                  </a:endParaRPr>
                </a:p>
              </p:txBody>
            </p:sp>
            <p:sp>
              <p:nvSpPr>
                <p:cNvPr id="55" name="DC Network Manager"/>
                <p:cNvSpPr txBox="1"/>
                <p:nvPr/>
              </p:nvSpPr>
              <p:spPr>
                <a:xfrm rot="2700000">
                  <a:off x="2544330" y="2102177"/>
                  <a:ext cx="3495400" cy="3679099"/>
                </a:xfrm>
                <a:prstGeom prst="rect">
                  <a:avLst/>
                </a:prstGeom>
                <a:noFill/>
              </p:spPr>
              <p:txBody>
                <a:bodyPr wrap="square" rtlCol="0">
                  <a:prstTxWarp prst="textArchUp">
                    <a:avLst>
                      <a:gd name="adj" fmla="val 5981180"/>
                    </a:avLst>
                  </a:prstTxWarp>
                  <a:spAutoFit/>
                </a:bodyPr>
                <a:lstStyle/>
                <a:p>
                  <a:pPr algn="ctr" defTabSz="914400">
                    <a:buNone/>
                  </a:pPr>
                  <a:r>
                    <a:rPr lang="en-US" altLang="zh-CN" sz="1200" b="1" i="0" smtClean="0">
                      <a:solidFill>
                        <a:srgbClr val="FFFF00"/>
                      </a:solidFill>
                      <a:latin typeface="Arial"/>
                      <a:ea typeface="黑体" pitchFamily="2" charset="-122"/>
                      <a:cs typeface="+mn-cs"/>
                    </a:rPr>
                    <a:t>CISCO DCNM</a:t>
                  </a:r>
                  <a:endParaRPr lang="zh-CN" altLang="en-US" sz="1200" b="1">
                    <a:solidFill>
                      <a:srgbClr val="FFFF00"/>
                    </a:solidFill>
                    <a:ea typeface="黑体" pitchFamily="2" charset="-122"/>
                  </a:endParaRPr>
                </a:p>
              </p:txBody>
            </p:sp>
            <p:sp>
              <p:nvSpPr>
                <p:cNvPr id="56" name="NX-OS"/>
                <p:cNvSpPr txBox="1"/>
                <p:nvPr/>
              </p:nvSpPr>
              <p:spPr>
                <a:xfrm rot="18900000">
                  <a:off x="3010099" y="2105245"/>
                  <a:ext cx="3440767" cy="3661730"/>
                </a:xfrm>
                <a:prstGeom prst="rect">
                  <a:avLst/>
                </a:prstGeom>
                <a:noFill/>
              </p:spPr>
              <p:txBody>
                <a:bodyPr wrap="square" rtlCol="0">
                  <a:prstTxWarp prst="textArchUp">
                    <a:avLst>
                      <a:gd name="adj" fmla="val 5981180"/>
                    </a:avLst>
                  </a:prstTxWarp>
                  <a:spAutoFit/>
                </a:bodyPr>
                <a:lstStyle/>
                <a:p>
                  <a:pPr algn="ctr" defTabSz="914400">
                    <a:buNone/>
                  </a:pPr>
                  <a:r>
                    <a:rPr lang="en-US" altLang="zh-CN" sz="1200" b="1" i="0" smtClean="0">
                      <a:solidFill>
                        <a:srgbClr val="FFFF00"/>
                      </a:solidFill>
                      <a:latin typeface="Arial"/>
                      <a:ea typeface="黑体" pitchFamily="2" charset="-122"/>
                      <a:cs typeface="+mn-cs"/>
                    </a:rPr>
                    <a:t>CISCO NX-OS</a:t>
                  </a:r>
                  <a:endParaRPr lang="zh-CN" altLang="en-US" sz="1200" b="1">
                    <a:solidFill>
                      <a:srgbClr val="FFFF00"/>
                    </a:solidFill>
                    <a:ea typeface="黑体" pitchFamily="2" charset="-122"/>
                  </a:endParaRPr>
                </a:p>
              </p:txBody>
            </p:sp>
          </p:grpSp>
        </p:grpSp>
      </p:grpSp>
    </p:spTree>
    <p:extLst>
      <p:ext uri="{BB962C8B-B14F-4D97-AF65-F5344CB8AC3E}">
        <p14:creationId xmlns="" xmlns:p14="http://schemas.microsoft.com/office/powerpoint/2010/main" val="11937030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childTnLst>
                                </p:cTn>
                              </p:par>
                            </p:childTnLst>
                          </p:cTn>
                        </p:par>
                        <p:par>
                          <p:cTn id="8" fill="hold">
                            <p:stCondLst>
                              <p:cond delay="1000"/>
                            </p:stCondLst>
                            <p:childTnLst>
                              <p:par>
                                <p:cTn id="9" presetID="2" presetClass="entr" presetSubtype="2" decel="100000"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1+#ppt_w/2"/>
                                          </p:val>
                                        </p:tav>
                                        <p:tav tm="100000">
                                          <p:val>
                                            <p:strVal val="#ppt_x"/>
                                          </p:val>
                                        </p:tav>
                                      </p:tavLst>
                                    </p:anim>
                                    <p:anim calcmode="lin" valueType="num">
                                      <p:cBhvr additive="base">
                                        <p:cTn id="12" dur="500" fill="hold"/>
                                        <p:tgtEl>
                                          <p:spTgt spid="61"/>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500" fill="hold"/>
                                        <p:tgtEl>
                                          <p:spTgt spid="62"/>
                                        </p:tgtEl>
                                        <p:attrNameLst>
                                          <p:attrName>ppt_x</p:attrName>
                                        </p:attrNameLst>
                                      </p:cBhvr>
                                      <p:tavLst>
                                        <p:tav tm="0">
                                          <p:val>
                                            <p:strVal val="1+#ppt_w/2"/>
                                          </p:val>
                                        </p:tav>
                                        <p:tav tm="100000">
                                          <p:val>
                                            <p:strVal val="#ppt_x"/>
                                          </p:val>
                                        </p:tav>
                                      </p:tavLst>
                                    </p:anim>
                                    <p:anim calcmode="lin" valueType="num">
                                      <p:cBhvr additive="base">
                                        <p:cTn id="16" dur="500" fill="hold"/>
                                        <p:tgtEl>
                                          <p:spTgt spid="62"/>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1000"/>
                                        <p:tgtEl>
                                          <p:spTgt spid="48"/>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600"/>
                                        <p:tgtEl>
                                          <p:spTgt spid="6"/>
                                        </p:tgtEl>
                                      </p:cBhvr>
                                    </p:animEffect>
                                  </p:childTnLst>
                                </p:cTn>
                              </p:par>
                            </p:childTnLst>
                          </p:cTn>
                        </p:par>
                        <p:par>
                          <p:cTn id="27" fill="hold">
                            <p:stCondLst>
                              <p:cond delay="2600"/>
                            </p:stCondLst>
                            <p:childTnLst>
                              <p:par>
                                <p:cTn id="28" presetID="10"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600"/>
                                        <p:tgtEl>
                                          <p:spTgt spid="5"/>
                                        </p:tgtEl>
                                      </p:cBhvr>
                                    </p:animEffect>
                                  </p:childTnLst>
                                </p:cTn>
                              </p:par>
                            </p:childTnLst>
                          </p:cTn>
                        </p:par>
                        <p:par>
                          <p:cTn id="31" fill="hold">
                            <p:stCondLst>
                              <p:cond delay="3200"/>
                            </p:stCondLst>
                            <p:childTnLst>
                              <p:par>
                                <p:cTn id="32" presetID="10"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600"/>
                                        <p:tgtEl>
                                          <p:spTgt spid="4"/>
                                        </p:tgtEl>
                                      </p:cBhvr>
                                    </p:animEffect>
                                  </p:childTnLst>
                                </p:cTn>
                              </p:par>
                            </p:childTnLst>
                          </p:cTn>
                        </p:par>
                        <p:par>
                          <p:cTn id="35" fill="hold">
                            <p:stCondLst>
                              <p:cond delay="3800"/>
                            </p:stCondLst>
                            <p:childTnLst>
                              <p:par>
                                <p:cTn id="36" presetID="10"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6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4"/>
          <p:cNvSpPr>
            <a:spLocks noChangeArrowheads="1"/>
          </p:cNvSpPr>
          <p:nvPr/>
        </p:nvSpPr>
        <p:spPr bwMode="auto">
          <a:xfrm>
            <a:off x="2349340" y="1562099"/>
            <a:ext cx="4461179" cy="4456565"/>
          </a:xfrm>
          <a:prstGeom prst="ellipse">
            <a:avLst/>
          </a:prstGeom>
          <a:noFill/>
          <a:ln w="76200" algn="ctr">
            <a:solidFill>
              <a:schemeClr val="tx2"/>
            </a:solidFill>
            <a:round/>
            <a:headEnd/>
            <a:tailEnd/>
          </a:ln>
          <a:effectLst/>
        </p:spPr>
        <p:txBody>
          <a:bodyPr wrap="square" lIns="82124" tIns="41061" rIns="82124" bIns="41061" anchor="ctr">
            <a:spAutoFit/>
          </a:bodyPr>
          <a:lstStyle/>
          <a:p>
            <a:endParaRPr lang="en-US"/>
          </a:p>
        </p:txBody>
      </p:sp>
      <p:grpSp>
        <p:nvGrpSpPr>
          <p:cNvPr id="44" name="Group 43"/>
          <p:cNvGrpSpPr/>
          <p:nvPr/>
        </p:nvGrpSpPr>
        <p:grpSpPr>
          <a:xfrm>
            <a:off x="6018663" y="3084396"/>
            <a:ext cx="3122163" cy="1255594"/>
            <a:chOff x="5293871" y="3057098"/>
            <a:chExt cx="4274731" cy="1255594"/>
          </a:xfrm>
        </p:grpSpPr>
        <p:sp>
          <p:nvSpPr>
            <p:cNvPr id="45" name="Rectangle 11"/>
            <p:cNvSpPr>
              <a:spLocks noChangeArrowheads="1"/>
            </p:cNvSpPr>
            <p:nvPr/>
          </p:nvSpPr>
          <p:spPr bwMode="auto">
            <a:xfrm>
              <a:off x="5293871" y="3057098"/>
              <a:ext cx="4274731" cy="1255594"/>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0" scaled="1"/>
              <a:tileRect/>
            </a:gradFill>
            <a:ln w="9525" algn="ctr">
              <a:noFill/>
              <a:miter lim="800000"/>
              <a:headEnd/>
              <a:tailEnd/>
            </a:ln>
            <a:effectLst/>
          </p:spPr>
          <p:txBody>
            <a:bodyPr wrap="none" lIns="73025" tIns="36511" rIns="73025" bIns="36511" anchor="ctr"/>
            <a:lstStyle/>
            <a:p>
              <a:pPr>
                <a:defRPr/>
              </a:pPr>
              <a:endParaRPr lang="zh-CN" altLang="en-US">
                <a:solidFill>
                  <a:srgbClr val="000000"/>
                </a:solidFill>
                <a:ea typeface="黑体" pitchFamily="2" charset="-122"/>
              </a:endParaRPr>
            </a:p>
          </p:txBody>
        </p:sp>
        <p:sp>
          <p:nvSpPr>
            <p:cNvPr id="46" name="Text Box 14"/>
            <p:cNvSpPr txBox="1">
              <a:spLocks noChangeArrowheads="1"/>
            </p:cNvSpPr>
            <p:nvPr/>
          </p:nvSpPr>
          <p:spPr bwMode="auto">
            <a:xfrm>
              <a:off x="6078680" y="3304601"/>
              <a:ext cx="2423316" cy="698477"/>
            </a:xfrm>
            <a:prstGeom prst="rect">
              <a:avLst/>
            </a:prstGeom>
            <a:noFill/>
            <a:ln w="9525" algn="ctr">
              <a:noFill/>
              <a:miter lim="800000"/>
              <a:headEnd/>
              <a:tailEnd/>
            </a:ln>
          </p:spPr>
          <p:txBody>
            <a:bodyPr wrap="square" lIns="82124" tIns="41061" rIns="82124" bIns="41061">
              <a:spAutoFit/>
            </a:bodyPr>
            <a:lstStyle/>
            <a:p>
              <a:pPr algn="ctr" defTabSz="814365">
                <a:buNone/>
              </a:pPr>
              <a:r>
                <a:rPr lang="zh-CN" altLang="en-US" sz="2000" b="0" i="0" dirty="0" smtClean="0">
                  <a:solidFill>
                    <a:srgbClr val="FFFFFF"/>
                  </a:solidFill>
                  <a:latin typeface="Arial"/>
                  <a:ea typeface="黑体" pitchFamily="2" charset="-122"/>
                  <a:cs typeface="+mn-cs"/>
                </a:rPr>
                <a:t>网络位于</a:t>
              </a:r>
              <a:r>
                <a:rPr lang="zh-CN" altLang="en-US" sz="2000" b="0" i="0" dirty="0" smtClean="0">
                  <a:solidFill>
                    <a:srgbClr val="E2F872"/>
                  </a:solidFill>
                  <a:latin typeface="Arial"/>
                  <a:ea typeface="黑体" pitchFamily="2" charset="-122"/>
                  <a:cs typeface="+mn-cs"/>
                </a:rPr>
                <a:t>前端</a:t>
              </a:r>
              <a:r>
                <a:rPr lang="zh-CN" altLang="en-US" sz="2000" b="0" i="0" dirty="0" smtClean="0">
                  <a:solidFill>
                    <a:srgbClr val="FFFFFF"/>
                  </a:solidFill>
                  <a:latin typeface="Arial"/>
                  <a:ea typeface="黑体" pitchFamily="2" charset="-122"/>
                  <a:cs typeface="+mn-cs"/>
                </a:rPr>
                <a:t>和</a:t>
              </a:r>
              <a:r>
                <a:rPr lang="zh-CN" altLang="en-US" sz="2000" b="0" i="0" dirty="0" smtClean="0">
                  <a:solidFill>
                    <a:srgbClr val="E2F872"/>
                  </a:solidFill>
                  <a:latin typeface="Arial"/>
                  <a:ea typeface="黑体" pitchFamily="2" charset="-122"/>
                  <a:cs typeface="+mn-cs"/>
                </a:rPr>
                <a:t>中心</a:t>
              </a:r>
              <a:endParaRPr lang="zh-CN" altLang="en-US" sz="2000" b="0" i="0" dirty="0">
                <a:solidFill>
                  <a:srgbClr val="E2F872"/>
                </a:solidFill>
                <a:latin typeface="Arial"/>
                <a:ea typeface="黑体" pitchFamily="2" charset="-122"/>
                <a:cs typeface="+mn-cs"/>
              </a:endParaRPr>
            </a:p>
          </p:txBody>
        </p:sp>
      </p:grpSp>
      <p:grpSp>
        <p:nvGrpSpPr>
          <p:cNvPr id="28" name="组合 27"/>
          <p:cNvGrpSpPr/>
          <p:nvPr/>
        </p:nvGrpSpPr>
        <p:grpSpPr>
          <a:xfrm>
            <a:off x="2692110" y="1892300"/>
            <a:ext cx="3763093" cy="3759201"/>
            <a:chOff x="2692110" y="1892300"/>
            <a:chExt cx="3763093" cy="3759201"/>
          </a:xfrm>
        </p:grpSpPr>
        <p:pic>
          <p:nvPicPr>
            <p:cNvPr id="47" name="Picture 21" descr="network"/>
            <p:cNvPicPr>
              <a:picLocks noChangeAspect="1" noChangeArrowheads="1"/>
            </p:cNvPicPr>
            <p:nvPr/>
          </p:nvPicPr>
          <p:blipFill>
            <a:blip r:embed="rId3" cstate="print"/>
            <a:stretch>
              <a:fillRect/>
            </a:stretch>
          </p:blipFill>
          <p:spPr bwMode="auto">
            <a:xfrm>
              <a:off x="2699181" y="1909714"/>
              <a:ext cx="3736053" cy="3736053"/>
            </a:xfrm>
            <a:prstGeom prst="rect">
              <a:avLst/>
            </a:prstGeom>
            <a:noFill/>
            <a:ln>
              <a:noFill/>
            </a:ln>
            <a:effectLst>
              <a:innerShdw blurRad="355600">
                <a:prstClr val="black"/>
              </a:innerShdw>
            </a:effectLst>
          </p:spPr>
        </p:pic>
        <p:sp>
          <p:nvSpPr>
            <p:cNvPr id="25" name="Oval 4"/>
            <p:cNvSpPr>
              <a:spLocks noChangeArrowheads="1"/>
            </p:cNvSpPr>
            <p:nvPr/>
          </p:nvSpPr>
          <p:spPr bwMode="auto">
            <a:xfrm>
              <a:off x="2692110" y="1892300"/>
              <a:ext cx="3763093" cy="3759201"/>
            </a:xfrm>
            <a:prstGeom prst="ellipse">
              <a:avLst/>
            </a:prstGeom>
            <a:noFill/>
            <a:ln w="38100" algn="ctr">
              <a:solidFill>
                <a:schemeClr val="bg1"/>
              </a:solidFill>
              <a:round/>
              <a:headEnd/>
              <a:tailEnd/>
            </a:ln>
            <a:effectLst>
              <a:outerShdw blurRad="88900" algn="ctr" rotWithShape="0">
                <a:prstClr val="black">
                  <a:alpha val="69000"/>
                </a:prstClr>
              </a:outerShdw>
            </a:effectLst>
          </p:spPr>
          <p:txBody>
            <a:bodyPr wrap="square" lIns="82124" tIns="41061" rIns="82124" bIns="41061" anchor="ctr">
              <a:spAutoFit/>
            </a:bodyPr>
            <a:lstStyle/>
            <a:p>
              <a:endParaRPr lang="en-US"/>
            </a:p>
          </p:txBody>
        </p:sp>
      </p:grpSp>
      <p:sp>
        <p:nvSpPr>
          <p:cNvPr id="41" name="Oval 10"/>
          <p:cNvSpPr>
            <a:spLocks noChangeArrowheads="1"/>
          </p:cNvSpPr>
          <p:nvPr/>
        </p:nvSpPr>
        <p:spPr bwMode="auto">
          <a:xfrm>
            <a:off x="2345078" y="1535266"/>
            <a:ext cx="4470013" cy="4469749"/>
          </a:xfrm>
          <a:prstGeom prst="ellipse">
            <a:avLst/>
          </a:prstGeom>
          <a:gradFill rotWithShape="1">
            <a:gsLst>
              <a:gs pos="0">
                <a:srgbClr val="FFFFFF">
                  <a:alpha val="0"/>
                </a:srgbClr>
              </a:gs>
              <a:gs pos="100000">
                <a:schemeClr val="accent5">
                  <a:alpha val="11000"/>
                </a:schemeClr>
              </a:gs>
            </a:gsLst>
            <a:path path="shape">
              <a:fillToRect l="50000" t="50000" r="50000" b="50000"/>
            </a:path>
          </a:gradFill>
          <a:ln w="9525" algn="ctr">
            <a:noFill/>
            <a:round/>
            <a:headEnd/>
            <a:tailEnd/>
          </a:ln>
        </p:spPr>
        <p:txBody>
          <a:bodyPr lIns="82124" tIns="41061" rIns="82124" bIns="41061" anchor="ctr"/>
          <a:lstStyle/>
          <a:p>
            <a:pPr defTabSz="914400" fontAlgn="base">
              <a:spcBef>
                <a:spcPct val="0"/>
              </a:spcBef>
              <a:spcAft>
                <a:spcPct val="0"/>
              </a:spcAft>
            </a:pPr>
            <a:endParaRPr lang="zh-CN" altLang="en-US">
              <a:solidFill>
                <a:srgbClr val="FFFFFF"/>
              </a:solidFill>
              <a:latin typeface="Arial" pitchFamily="34" charset="0"/>
              <a:ea typeface="黑体" pitchFamily="2" charset="-122"/>
              <a:cs typeface="Arial" charset="0"/>
            </a:endParaRPr>
          </a:p>
        </p:txBody>
      </p:sp>
      <p:sp>
        <p:nvSpPr>
          <p:cNvPr id="20" name="Rectangle 19"/>
          <p:cNvSpPr/>
          <p:nvPr/>
        </p:nvSpPr>
        <p:spPr>
          <a:xfrm>
            <a:off x="1861851" y="393958"/>
            <a:ext cx="2322982" cy="438582"/>
          </a:xfrm>
          <a:prstGeom prst="rect">
            <a:avLst/>
          </a:prstGeom>
        </p:spPr>
        <p:txBody>
          <a:bodyPr wrap="square" anchor="b">
            <a:spAutoFit/>
          </a:bodyPr>
          <a:lstStyle/>
          <a:p>
            <a:pPr algn="l" defTabSz="914400">
              <a:lnSpc>
                <a:spcPts val="2700"/>
              </a:lnSpc>
              <a:buNone/>
              <a:tabLst>
                <a:tab pos="5711825" algn="l"/>
              </a:tabLst>
            </a:pPr>
            <a:r>
              <a:rPr lang="en-US" altLang="zh-CN" sz="2800" dirty="0" smtClean="0">
                <a:solidFill>
                  <a:srgbClr val="546568"/>
                </a:solidFill>
                <a:latin typeface="Arial"/>
                <a:ea typeface="黑体" pitchFamily="2" charset="-122"/>
              </a:rPr>
              <a:t>IT</a:t>
            </a:r>
            <a:r>
              <a:rPr lang="zh-CN" altLang="en-US" sz="2800" b="0" i="0" dirty="0" smtClean="0">
                <a:solidFill>
                  <a:srgbClr val="546568"/>
                </a:solidFill>
                <a:latin typeface="Arial"/>
                <a:ea typeface="黑体" pitchFamily="2" charset="-122"/>
                <a:cs typeface="+mn-cs"/>
              </a:rPr>
              <a:t> 挑战</a:t>
            </a:r>
            <a:endParaRPr lang="zh-CN" altLang="en-US" sz="2800" dirty="0">
              <a:solidFill>
                <a:srgbClr val="546568"/>
              </a:solidFill>
              <a:latin typeface="+mj-lt"/>
              <a:ea typeface="黑体" pitchFamily="2" charset="-122"/>
              <a:cs typeface="+mj-cs"/>
            </a:endParaRPr>
          </a:p>
        </p:txBody>
      </p:sp>
      <p:sp>
        <p:nvSpPr>
          <p:cNvPr id="21" name="Line 4"/>
          <p:cNvSpPr>
            <a:spLocks noChangeShapeType="1"/>
          </p:cNvSpPr>
          <p:nvPr/>
        </p:nvSpPr>
        <p:spPr bwMode="auto">
          <a:xfrm>
            <a:off x="3337060" y="442223"/>
            <a:ext cx="0" cy="700974"/>
          </a:xfrm>
          <a:prstGeom prst="line">
            <a:avLst/>
          </a:prstGeom>
          <a:noFill/>
          <a:ln w="14288">
            <a:solidFill>
              <a:schemeClr val="bg1">
                <a:lumMod val="50000"/>
              </a:schemeClr>
            </a:solidFill>
            <a:round/>
            <a:headEnd/>
            <a:tailEnd/>
          </a:ln>
        </p:spPr>
        <p:txBody>
          <a:bodyPr lIns="91435" tIns="45718" rIns="91435" bIns="45718"/>
          <a:lstStyle/>
          <a:p>
            <a:pPr>
              <a:defRPr/>
            </a:pPr>
            <a:endParaRPr lang="zh-CN" altLang="en-US" kern="0">
              <a:solidFill>
                <a:sysClr val="windowText" lastClr="000000"/>
              </a:solidFill>
              <a:ea typeface="黑体" pitchFamily="2" charset="-122"/>
            </a:endParaRPr>
          </a:p>
        </p:txBody>
      </p:sp>
      <p:grpSp>
        <p:nvGrpSpPr>
          <p:cNvPr id="22" name="Group 41"/>
          <p:cNvGrpSpPr/>
          <p:nvPr/>
        </p:nvGrpSpPr>
        <p:grpSpPr>
          <a:xfrm>
            <a:off x="3449043" y="337101"/>
            <a:ext cx="6295447" cy="864225"/>
            <a:chOff x="3815990" y="432154"/>
            <a:chExt cx="6295447" cy="864225"/>
          </a:xfrm>
        </p:grpSpPr>
        <p:sp>
          <p:nvSpPr>
            <p:cNvPr id="26" name="Rectangle 25"/>
            <p:cNvSpPr/>
            <p:nvPr/>
          </p:nvSpPr>
          <p:spPr>
            <a:xfrm>
              <a:off x="3824887" y="816248"/>
              <a:ext cx="5945357" cy="480131"/>
            </a:xfrm>
            <a:prstGeom prst="rect">
              <a:avLst/>
            </a:prstGeom>
          </p:spPr>
          <p:txBody>
            <a:bodyPr wrap="square" anchor="b">
              <a:spAutoFit/>
            </a:bodyPr>
            <a:lstStyle/>
            <a:p>
              <a:pPr algn="l" defTabSz="914400">
                <a:lnSpc>
                  <a:spcPct val="90000"/>
                </a:lnSpc>
                <a:buNone/>
                <a:tabLst>
                  <a:tab pos="5711825" algn="l"/>
                </a:tabLst>
              </a:pPr>
              <a:r>
                <a:rPr lang="zh-CN" altLang="en-US" sz="2400" b="0" i="0" smtClean="0">
                  <a:solidFill>
                    <a:srgbClr val="546568"/>
                  </a:solidFill>
                  <a:latin typeface="Arial"/>
                  <a:ea typeface="黑体" pitchFamily="2" charset="-122"/>
                  <a:cs typeface="+mn-cs"/>
                </a:rPr>
                <a:t>与</a:t>
              </a:r>
              <a:r>
                <a:rPr lang="zh-CN" altLang="en-US" sz="2800" b="1" i="0" smtClean="0">
                  <a:solidFill>
                    <a:srgbClr val="6DB344"/>
                  </a:solidFill>
                  <a:latin typeface="Arial"/>
                  <a:ea typeface="黑体" pitchFamily="2" charset="-122"/>
                  <a:cs typeface="+mn-cs"/>
                </a:rPr>
                <a:t>经济性</a:t>
              </a:r>
              <a:endParaRPr lang="zh-CN" altLang="en-US" sz="3200" b="1">
                <a:solidFill>
                  <a:schemeClr val="tx2"/>
                </a:solidFill>
                <a:ea typeface="黑体" pitchFamily="2" charset="-122"/>
              </a:endParaRPr>
            </a:p>
          </p:txBody>
        </p:sp>
        <p:sp>
          <p:nvSpPr>
            <p:cNvPr id="27" name="Rectangle 26"/>
            <p:cNvSpPr/>
            <p:nvPr/>
          </p:nvSpPr>
          <p:spPr>
            <a:xfrm>
              <a:off x="3815990" y="432154"/>
              <a:ext cx="6295447" cy="480131"/>
            </a:xfrm>
            <a:prstGeom prst="rect">
              <a:avLst/>
            </a:prstGeom>
          </p:spPr>
          <p:txBody>
            <a:bodyPr wrap="square" anchor="b">
              <a:spAutoFit/>
            </a:bodyPr>
            <a:lstStyle/>
            <a:p>
              <a:pPr algn="l" defTabSz="914400">
                <a:lnSpc>
                  <a:spcPct val="90000"/>
                </a:lnSpc>
                <a:buNone/>
                <a:tabLst>
                  <a:tab pos="5711825" algn="l"/>
                </a:tabLst>
              </a:pPr>
              <a:r>
                <a:rPr lang="zh-CN" altLang="en-US" sz="2400" b="0" i="0" dirty="0" smtClean="0">
                  <a:solidFill>
                    <a:srgbClr val="546568"/>
                  </a:solidFill>
                  <a:latin typeface="Arial"/>
                  <a:ea typeface="黑体" pitchFamily="2" charset="-122"/>
                  <a:cs typeface="+mn-cs"/>
                </a:rPr>
                <a:t>数据中心</a:t>
              </a:r>
              <a:r>
                <a:rPr lang="zh-CN" altLang="en-US" sz="2800" b="1" i="0" dirty="0" smtClean="0">
                  <a:solidFill>
                    <a:srgbClr val="6DB344"/>
                  </a:solidFill>
                  <a:latin typeface="Arial"/>
                  <a:ea typeface="黑体" pitchFamily="2" charset="-122"/>
                  <a:cs typeface="+mn-cs"/>
                </a:rPr>
                <a:t>基础设施</a:t>
              </a:r>
              <a:endParaRPr lang="zh-CN" altLang="en-US" sz="2800" b="1" i="0" dirty="0">
                <a:solidFill>
                  <a:srgbClr val="6DB344"/>
                </a:solidFill>
                <a:latin typeface="Arial"/>
                <a:ea typeface="黑体" pitchFamily="2" charset="-122"/>
                <a:cs typeface="+mn-cs"/>
              </a:endParaRPr>
            </a:p>
          </p:txBody>
        </p:sp>
      </p:grpSp>
      <p:grpSp>
        <p:nvGrpSpPr>
          <p:cNvPr id="48" name="Group 47"/>
          <p:cNvGrpSpPr/>
          <p:nvPr/>
        </p:nvGrpSpPr>
        <p:grpSpPr>
          <a:xfrm>
            <a:off x="-440935" y="2486025"/>
            <a:ext cx="3396640" cy="2452336"/>
            <a:chOff x="-2" y="2486025"/>
            <a:chExt cx="3328009" cy="2452336"/>
          </a:xfrm>
        </p:grpSpPr>
        <p:sp>
          <p:nvSpPr>
            <p:cNvPr id="49" name="Rectangle 11"/>
            <p:cNvSpPr>
              <a:spLocks noChangeArrowheads="1"/>
            </p:cNvSpPr>
            <p:nvPr/>
          </p:nvSpPr>
          <p:spPr bwMode="auto">
            <a:xfrm flipH="1">
              <a:off x="-2" y="2486025"/>
              <a:ext cx="3328009" cy="2452336"/>
            </a:xfrm>
            <a:prstGeom prst="rect">
              <a:avLst/>
            </a:prstGeom>
            <a:gradFill rotWithShape="1">
              <a:gsLst>
                <a:gs pos="0">
                  <a:schemeClr val="accent6">
                    <a:lumMod val="94000"/>
                  </a:schemeClr>
                </a:gs>
                <a:gs pos="100000">
                  <a:schemeClr val="accent6">
                    <a:alpha val="69000"/>
                  </a:schemeClr>
                </a:gs>
              </a:gsLst>
              <a:lin ang="0" scaled="1"/>
            </a:gradFill>
            <a:ln w="9525" algn="ctr">
              <a:noFill/>
              <a:miter lim="800000"/>
              <a:headEnd/>
              <a:tailEnd/>
            </a:ln>
            <a:effectLst/>
          </p:spPr>
          <p:txBody>
            <a:bodyPr wrap="none" lIns="73025" tIns="36511" rIns="73025" bIns="36511" anchor="ctr"/>
            <a:lstStyle/>
            <a:p>
              <a:pPr>
                <a:defRPr/>
              </a:pPr>
              <a:endParaRPr lang="zh-CN" altLang="en-US">
                <a:solidFill>
                  <a:srgbClr val="000000"/>
                </a:solidFill>
                <a:ea typeface="黑体" pitchFamily="2" charset="-122"/>
              </a:endParaRPr>
            </a:p>
          </p:txBody>
        </p:sp>
        <p:sp>
          <p:nvSpPr>
            <p:cNvPr id="50" name="Rectangle 25"/>
            <p:cNvSpPr>
              <a:spLocks noChangeArrowheads="1"/>
            </p:cNvSpPr>
            <p:nvPr/>
          </p:nvSpPr>
          <p:spPr bwMode="auto">
            <a:xfrm>
              <a:off x="268777" y="2575560"/>
              <a:ext cx="2421848" cy="2273266"/>
            </a:xfrm>
            <a:prstGeom prst="rect">
              <a:avLst/>
            </a:prstGeom>
            <a:noFill/>
            <a:ln w="9525" algn="ctr">
              <a:noFill/>
              <a:miter lim="800000"/>
              <a:headEnd/>
              <a:tailEnd/>
            </a:ln>
          </p:spPr>
          <p:txBody>
            <a:bodyPr wrap="square" lIns="0" tIns="41061" rIns="0" bIns="41061" anchor="ctr">
              <a:noAutofit/>
            </a:bodyPr>
            <a:lstStyle/>
            <a:p>
              <a:pPr algn="r" defTabSz="914400">
                <a:lnSpc>
                  <a:spcPct val="95000"/>
                </a:lnSpc>
                <a:spcBef>
                  <a:spcPct val="50000"/>
                </a:spcBef>
                <a:buNone/>
              </a:pPr>
              <a:r>
                <a:rPr lang="zh-CN" altLang="en-US" sz="1600" b="0" i="0" dirty="0" smtClean="0">
                  <a:solidFill>
                    <a:srgbClr val="FFFFFF"/>
                  </a:solidFill>
                  <a:latin typeface="Arial"/>
                  <a:ea typeface="黑体" pitchFamily="2" charset="-122"/>
                  <a:cs typeface="+mn-cs"/>
                </a:rPr>
                <a:t>孤立网络、</a:t>
              </a:r>
              <a:br>
                <a:rPr lang="zh-CN" altLang="en-US" sz="1600" b="0" i="0" dirty="0" smtClean="0">
                  <a:solidFill>
                    <a:srgbClr val="FFFFFF"/>
                  </a:solidFill>
                  <a:latin typeface="Arial"/>
                  <a:ea typeface="黑体" pitchFamily="2" charset="-122"/>
                  <a:cs typeface="+mn-cs"/>
                </a:rPr>
              </a:br>
              <a:r>
                <a:rPr lang="zh-CN" altLang="en-US" sz="1600" b="0" i="0" dirty="0" smtClean="0">
                  <a:solidFill>
                    <a:srgbClr val="FFFFFF"/>
                  </a:solidFill>
                  <a:latin typeface="Arial"/>
                  <a:ea typeface="黑体" pitchFamily="2" charset="-122"/>
                  <a:cs typeface="+mn-cs"/>
                </a:rPr>
                <a:t>计算、存储</a:t>
              </a:r>
            </a:p>
            <a:p>
              <a:pPr algn="r" defTabSz="914400">
                <a:lnSpc>
                  <a:spcPct val="95000"/>
                </a:lnSpc>
                <a:spcBef>
                  <a:spcPct val="50000"/>
                </a:spcBef>
                <a:buNone/>
              </a:pPr>
              <a:r>
                <a:rPr lang="zh-CN" altLang="en-US" sz="1600" b="0" i="0" dirty="0" smtClean="0">
                  <a:solidFill>
                    <a:srgbClr val="FFFFFF"/>
                  </a:solidFill>
                  <a:latin typeface="Arial"/>
                  <a:ea typeface="黑体" pitchFamily="2" charset="-122"/>
                  <a:cs typeface="+mn-cs"/>
                </a:rPr>
                <a:t>低效资源 </a:t>
              </a:r>
            </a:p>
            <a:p>
              <a:pPr algn="r" defTabSz="914400">
                <a:lnSpc>
                  <a:spcPct val="95000"/>
                </a:lnSpc>
                <a:spcBef>
                  <a:spcPct val="50000"/>
                </a:spcBef>
                <a:buNone/>
              </a:pPr>
              <a:r>
                <a:rPr lang="zh-CN" altLang="en-US" sz="1600" b="0" i="0" dirty="0" smtClean="0">
                  <a:solidFill>
                    <a:srgbClr val="FFFFFF"/>
                  </a:solidFill>
                  <a:latin typeface="Arial"/>
                  <a:ea typeface="黑体" pitchFamily="2" charset="-122"/>
                  <a:cs typeface="+mn-cs"/>
                </a:rPr>
                <a:t>安全漏洞</a:t>
              </a:r>
            </a:p>
            <a:p>
              <a:pPr algn="r" defTabSz="914400">
                <a:lnSpc>
                  <a:spcPct val="95000"/>
                </a:lnSpc>
                <a:spcBef>
                  <a:spcPct val="50000"/>
                </a:spcBef>
                <a:buNone/>
              </a:pPr>
              <a:r>
                <a:rPr lang="zh-CN" altLang="en-US" sz="1600" b="0" i="0" dirty="0" smtClean="0">
                  <a:solidFill>
                    <a:srgbClr val="FFFFFF"/>
                  </a:solidFill>
                  <a:latin typeface="Arial"/>
                  <a:ea typeface="黑体" pitchFamily="2" charset="-122"/>
                  <a:cs typeface="+mn-cs"/>
                </a:rPr>
                <a:t>	缓慢、复杂、</a:t>
              </a:r>
              <a:r>
                <a:rPr lang="en-US" altLang="zh-CN" sz="1600" b="0" i="0" dirty="0" smtClean="0">
                  <a:solidFill>
                    <a:srgbClr val="FFFFFF"/>
                  </a:solidFill>
                  <a:latin typeface="Arial"/>
                  <a:ea typeface="黑体" pitchFamily="2" charset="-122"/>
                  <a:cs typeface="+mn-cs"/>
                </a:rPr>
                <a:t/>
              </a:r>
              <a:br>
                <a:rPr lang="en-US" altLang="zh-CN" sz="1600" b="0" i="0" dirty="0" smtClean="0">
                  <a:solidFill>
                    <a:srgbClr val="FFFFFF"/>
                  </a:solidFill>
                  <a:latin typeface="Arial"/>
                  <a:ea typeface="黑体" pitchFamily="2" charset="-122"/>
                  <a:cs typeface="+mn-cs"/>
                </a:rPr>
              </a:br>
              <a:r>
                <a:rPr lang="zh-CN" altLang="en-US" sz="1600" b="0" i="0" dirty="0" smtClean="0">
                  <a:solidFill>
                    <a:srgbClr val="FFFFFF"/>
                  </a:solidFill>
                  <a:latin typeface="Arial"/>
                  <a:ea typeface="黑体" pitchFamily="2" charset="-122"/>
                  <a:cs typeface="+mn-cs"/>
                </a:rPr>
                <a:t>昂贵的运营</a:t>
              </a:r>
            </a:p>
            <a:p>
              <a:pPr algn="r" defTabSz="914400">
                <a:lnSpc>
                  <a:spcPct val="95000"/>
                </a:lnSpc>
                <a:spcBef>
                  <a:spcPct val="50000"/>
                </a:spcBef>
                <a:buNone/>
              </a:pPr>
              <a:r>
                <a:rPr lang="zh-CN" altLang="en-US" sz="1600" b="0" i="0" dirty="0" smtClean="0">
                  <a:solidFill>
                    <a:srgbClr val="FFFFFF"/>
                  </a:solidFill>
                  <a:latin typeface="Arial"/>
                  <a:ea typeface="黑体" pitchFamily="2" charset="-122"/>
                  <a:cs typeface="+mn-cs"/>
                </a:rPr>
                <a:t>应用限制</a:t>
              </a:r>
              <a:endParaRPr lang="zh-CN" altLang="en-US" sz="1600" dirty="0">
                <a:solidFill>
                  <a:schemeClr val="bg1"/>
                </a:solidFill>
                <a:ea typeface="黑体" pitchFamily="2" charset="-122"/>
              </a:endParaRPr>
            </a:p>
          </p:txBody>
        </p:sp>
      </p:grpSp>
      <p:pic>
        <p:nvPicPr>
          <p:cNvPr id="51" name="Picture 31" descr="笔记本电脑手"/>
          <p:cNvPicPr>
            <a:picLocks noChangeAspect="1" noChangeArrowheads="1"/>
          </p:cNvPicPr>
          <p:nvPr/>
        </p:nvPicPr>
        <p:blipFill rotWithShape="1">
          <a:blip r:embed="rId4" cstate="print"/>
          <a:stretch/>
        </p:blipFill>
        <p:spPr bwMode="auto">
          <a:xfrm>
            <a:off x="2434270" y="4316630"/>
            <a:ext cx="934997" cy="933643"/>
          </a:xfrm>
          <a:prstGeom prst="ellipse">
            <a:avLst/>
          </a:prstGeom>
          <a:gradFill>
            <a:gsLst>
              <a:gs pos="100000">
                <a:srgbClr val="0B0B0B"/>
              </a:gs>
              <a:gs pos="17000">
                <a:srgbClr val="242424"/>
              </a:gs>
            </a:gsLst>
            <a:lin ang="5400000" scaled="1"/>
          </a:gradFill>
          <a:ln w="25400" cap="flat">
            <a:solidFill>
              <a:srgbClr val="8C3FC5"/>
            </a:solidFill>
            <a:prstDash val="solid"/>
            <a:miter lim="800000"/>
            <a:headEnd/>
            <a:tailEnd/>
          </a:ln>
          <a:effectLst>
            <a:outerShdw blurRad="190500" sx="102000" sy="102000" algn="ctr" rotWithShape="0">
              <a:srgbClr val="000000"/>
            </a:outerShdw>
          </a:effectLst>
        </p:spPr>
      </p:pic>
      <p:pic>
        <p:nvPicPr>
          <p:cNvPr id="52" name="Picture 37" descr="烦躁的女电脑操作员"/>
          <p:cNvPicPr>
            <a:picLocks noChangeAspect="1" noChangeArrowheads="1"/>
          </p:cNvPicPr>
          <p:nvPr/>
        </p:nvPicPr>
        <p:blipFill rotWithShape="1">
          <a:blip r:embed="rId5" cstate="print"/>
          <a:stretch/>
        </p:blipFill>
        <p:spPr bwMode="auto">
          <a:xfrm>
            <a:off x="2434270" y="3258016"/>
            <a:ext cx="934998" cy="933645"/>
          </a:xfrm>
          <a:prstGeom prst="ellipse">
            <a:avLst/>
          </a:prstGeom>
          <a:gradFill>
            <a:gsLst>
              <a:gs pos="100000">
                <a:srgbClr val="0B0B0B"/>
              </a:gs>
              <a:gs pos="17000">
                <a:srgbClr val="242424"/>
              </a:gs>
            </a:gsLst>
            <a:lin ang="5400000" scaled="1"/>
          </a:gradFill>
          <a:ln w="25400" cap="flat">
            <a:solidFill>
              <a:srgbClr val="8C3FC5"/>
            </a:solidFill>
            <a:prstDash val="solid"/>
            <a:miter lim="800000"/>
            <a:headEnd/>
            <a:tailEnd/>
          </a:ln>
          <a:effectLst>
            <a:outerShdw blurRad="190500" sx="102000" sy="102000" algn="ctr" rotWithShape="0">
              <a:srgbClr val="000000"/>
            </a:outerShdw>
          </a:effectLst>
        </p:spPr>
      </p:pic>
      <p:pic>
        <p:nvPicPr>
          <p:cNvPr id="53" name="Picture 43" descr="时钟和钱"/>
          <p:cNvPicPr>
            <a:picLocks noChangeAspect="1" noChangeArrowheads="1"/>
          </p:cNvPicPr>
          <p:nvPr/>
        </p:nvPicPr>
        <p:blipFill rotWithShape="1">
          <a:blip r:embed="rId6" cstate="print"/>
          <a:stretch/>
        </p:blipFill>
        <p:spPr bwMode="auto">
          <a:xfrm>
            <a:off x="2434269" y="2199401"/>
            <a:ext cx="934999" cy="933645"/>
          </a:xfrm>
          <a:prstGeom prst="ellipse">
            <a:avLst/>
          </a:prstGeom>
          <a:gradFill>
            <a:gsLst>
              <a:gs pos="100000">
                <a:srgbClr val="0B0B0B"/>
              </a:gs>
              <a:gs pos="17000">
                <a:srgbClr val="242424"/>
              </a:gs>
            </a:gsLst>
            <a:lin ang="5400000" scaled="1"/>
          </a:gradFill>
          <a:ln w="25400" cap="flat">
            <a:solidFill>
              <a:srgbClr val="8C3FC5"/>
            </a:solidFill>
            <a:prstDash val="solid"/>
            <a:miter lim="800000"/>
            <a:headEnd/>
            <a:tailEnd/>
          </a:ln>
          <a:effectLst>
            <a:outerShdw blurRad="190500" sx="102000" sy="102000" algn="ctr" rotWithShape="0">
              <a:srgbClr val="000000"/>
            </a:outerShdw>
          </a:effectLst>
        </p:spPr>
      </p:pic>
    </p:spTree>
    <p:extLst>
      <p:ext uri="{BB962C8B-B14F-4D97-AF65-F5344CB8AC3E}">
        <p14:creationId xmlns="" xmlns:p14="http://schemas.microsoft.com/office/powerpoint/2010/main" val="32332318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par>
                          <p:cTn id="8" fill="hold">
                            <p:stCondLst>
                              <p:cond delay="1000"/>
                            </p:stCondLst>
                            <p:childTnLst>
                              <p:par>
                                <p:cTn id="9" presetID="2" presetClass="entr" presetSubtype="2" decel="10000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1+#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1+#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53" presetClass="entr" presetSubtype="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Effect transition="in" filter="fade">
                                      <p:cBhvr>
                                        <p:cTn id="22" dur="500"/>
                                        <p:tgtEl>
                                          <p:spTgt spid="28"/>
                                        </p:tgtEl>
                                      </p:cBhvr>
                                    </p:animEffect>
                                  </p:childTnLst>
                                </p:cTn>
                              </p:par>
                              <p:par>
                                <p:cTn id="23" presetID="22" presetClass="entr" presetSubtype="8" fill="hold" nodeType="withEffect">
                                  <p:stCondLst>
                                    <p:cond delay="400"/>
                                  </p:stCondLst>
                                  <p:childTnLst>
                                    <p:set>
                                      <p:cBhvr>
                                        <p:cTn id="24" dur="1" fill="hold">
                                          <p:stCondLst>
                                            <p:cond delay="0"/>
                                          </p:stCondLst>
                                        </p:cTn>
                                        <p:tgtEl>
                                          <p:spTgt spid="44"/>
                                        </p:tgtEl>
                                        <p:attrNameLst>
                                          <p:attrName>style.visibility</p:attrName>
                                        </p:attrNameLst>
                                      </p:cBhvr>
                                      <p:to>
                                        <p:strVal val="visible"/>
                                      </p:to>
                                    </p:set>
                                    <p:animEffect transition="in" filter="wipe(left)">
                                      <p:cBhvr>
                                        <p:cTn id="25" dur="500"/>
                                        <p:tgtEl>
                                          <p:spTgt spid="44"/>
                                        </p:tgtEl>
                                      </p:cBhvr>
                                    </p:animEffect>
                                  </p:childTnLst>
                                </p:cTn>
                              </p:par>
                              <p:par>
                                <p:cTn id="26" presetID="22" presetClass="entr" presetSubtype="2" fill="hold" nodeType="withEffect">
                                  <p:stCondLst>
                                    <p:cond delay="400"/>
                                  </p:stCondLst>
                                  <p:childTnLst>
                                    <p:set>
                                      <p:cBhvr>
                                        <p:cTn id="27" dur="1" fill="hold">
                                          <p:stCondLst>
                                            <p:cond delay="0"/>
                                          </p:stCondLst>
                                        </p:cTn>
                                        <p:tgtEl>
                                          <p:spTgt spid="48"/>
                                        </p:tgtEl>
                                        <p:attrNameLst>
                                          <p:attrName>style.visibility</p:attrName>
                                        </p:attrNameLst>
                                      </p:cBhvr>
                                      <p:to>
                                        <p:strVal val="visible"/>
                                      </p:to>
                                    </p:set>
                                    <p:animEffect transition="in" filter="wipe(right)">
                                      <p:cBhvr>
                                        <p:cTn id="28" dur="500"/>
                                        <p:tgtEl>
                                          <p:spTgt spid="48"/>
                                        </p:tgtEl>
                                      </p:cBhvr>
                                    </p:animEffect>
                                  </p:childTnLst>
                                </p:cTn>
                              </p:par>
                              <p:par>
                                <p:cTn id="29" presetID="10" presetClass="entr" presetSubtype="0" fill="hold" nodeType="withEffect">
                                  <p:stCondLst>
                                    <p:cond delay="40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par>
                                <p:cTn id="32" presetID="10" presetClass="entr" presetSubtype="0" fill="hold" nodeType="withEffect">
                                  <p:stCondLst>
                                    <p:cond delay="40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par>
                                <p:cTn id="35" presetID="10" presetClass="entr" presetSubtype="0" fill="hold" nodeType="withEffect">
                                  <p:stCondLst>
                                    <p:cond delay="40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Rectangle 19"/>
          <p:cNvSpPr>
            <a:spLocks noChangeArrowheads="1"/>
          </p:cNvSpPr>
          <p:nvPr/>
        </p:nvSpPr>
        <p:spPr bwMode="auto">
          <a:xfrm flipH="1">
            <a:off x="559562" y="4609627"/>
            <a:ext cx="8065826" cy="2248373"/>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l" defTabSz="914400">
              <a:buNone/>
            </a:pPr>
            <a:r>
              <a:rPr lang="zh-CN" altLang="en-US" sz="1800" b="1" i="0" smtClean="0">
                <a:solidFill>
                  <a:srgbClr val="0096D6"/>
                </a:solidFill>
                <a:latin typeface="Arial"/>
                <a:ea typeface="黑体" pitchFamily="2" charset="-122"/>
                <a:cs typeface="+mn-cs"/>
              </a:rPr>
              <a:t>服务器虚拟化挑战</a:t>
            </a:r>
            <a:endParaRPr lang="zh-CN" altLang="en-US" sz="1800" b="1" i="0">
              <a:solidFill>
                <a:srgbClr val="0096D6"/>
              </a:solidFill>
              <a:latin typeface="Arial"/>
              <a:ea typeface="黑体" pitchFamily="2" charset="-122"/>
              <a:cs typeface="+mn-cs"/>
            </a:endParaRPr>
          </a:p>
        </p:txBody>
      </p:sp>
      <p:grpSp>
        <p:nvGrpSpPr>
          <p:cNvPr id="193" name="Group 192"/>
          <p:cNvGrpSpPr/>
          <p:nvPr/>
        </p:nvGrpSpPr>
        <p:grpSpPr>
          <a:xfrm>
            <a:off x="2401677" y="1575882"/>
            <a:ext cx="6445143" cy="2626373"/>
            <a:chOff x="46780" y="1185340"/>
            <a:chExt cx="8491014" cy="3460054"/>
          </a:xfrm>
        </p:grpSpPr>
        <p:cxnSp>
          <p:nvCxnSpPr>
            <p:cNvPr id="194" name="Straight Connector 193"/>
            <p:cNvCxnSpPr/>
            <p:nvPr/>
          </p:nvCxnSpPr>
          <p:spPr>
            <a:xfrm flipV="1">
              <a:off x="6884835" y="2126954"/>
              <a:ext cx="533477" cy="375902"/>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sp>
          <p:nvSpPr>
            <p:cNvPr id="195" name="TextBox 51"/>
            <p:cNvSpPr txBox="1">
              <a:spLocks noChangeArrowheads="1"/>
            </p:cNvSpPr>
            <p:nvPr/>
          </p:nvSpPr>
          <p:spPr bwMode="auto">
            <a:xfrm>
              <a:off x="7055322" y="2371747"/>
              <a:ext cx="552072" cy="283826"/>
            </a:xfrm>
            <a:prstGeom prst="rect">
              <a:avLst/>
            </a:prstGeom>
            <a:noFill/>
            <a:ln w="9525">
              <a:noFill/>
              <a:miter lim="800000"/>
              <a:headEnd/>
              <a:tailEnd/>
            </a:ln>
          </p:spPr>
          <p:txBody>
            <a:bodyPr wrap="square" lIns="91435" tIns="45718" rIns="91435" bIns="45718">
              <a:spAutoFit/>
            </a:bodyPr>
            <a:lstStyle>
              <a:defPPr>
                <a:defRPr lang="en-US"/>
              </a:defPPr>
              <a:lvl1pPr>
                <a:defRPr sz="800">
                  <a:solidFill>
                    <a:srgbClr val="546568"/>
                  </a:solidFill>
                </a:defRPr>
              </a:lvl1pPr>
            </a:lstStyle>
            <a:p>
              <a:pPr algn="l" defTabSz="914400">
                <a:buNone/>
              </a:pPr>
              <a:r>
                <a:rPr lang="en-US" altLang="zh-CN" b="0" i="0" dirty="0" smtClean="0">
                  <a:solidFill>
                    <a:srgbClr val="7F7F7F"/>
                  </a:solidFill>
                  <a:latin typeface="Arial"/>
                  <a:ea typeface="黑体" pitchFamily="2" charset="-122"/>
                  <a:cs typeface="+mn-cs"/>
                </a:rPr>
                <a:t>DC2</a:t>
              </a:r>
              <a:endParaRPr lang="en-US" altLang="zh-CN" b="0" i="0" dirty="0">
                <a:solidFill>
                  <a:srgbClr val="7F7F7F"/>
                </a:solidFill>
                <a:latin typeface="Arial"/>
                <a:ea typeface="黑体" pitchFamily="2" charset="-122"/>
                <a:cs typeface="+mn-cs"/>
              </a:endParaRPr>
            </a:p>
          </p:txBody>
        </p:sp>
        <p:cxnSp>
          <p:nvCxnSpPr>
            <p:cNvPr id="196" name="Straight Connector 195"/>
            <p:cNvCxnSpPr/>
            <p:nvPr/>
          </p:nvCxnSpPr>
          <p:spPr>
            <a:xfrm>
              <a:off x="4044154" y="2839076"/>
              <a:ext cx="1428390" cy="511945"/>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V="1">
              <a:off x="4946893" y="2092966"/>
              <a:ext cx="435018" cy="306526"/>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cxnSp>
          <p:nvCxnSpPr>
            <p:cNvPr id="198" name="Straight Connector 197"/>
            <p:cNvCxnSpPr/>
            <p:nvPr/>
          </p:nvCxnSpPr>
          <p:spPr>
            <a:xfrm flipV="1">
              <a:off x="3471451" y="1854873"/>
              <a:ext cx="1232214" cy="868252"/>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grpSp>
          <p:nvGrpSpPr>
            <p:cNvPr id="199" name="Group 253"/>
            <p:cNvGrpSpPr/>
            <p:nvPr/>
          </p:nvGrpSpPr>
          <p:grpSpPr>
            <a:xfrm>
              <a:off x="46780" y="2315845"/>
              <a:ext cx="4575099" cy="2329549"/>
              <a:chOff x="-335651" y="2610077"/>
              <a:chExt cx="4575099" cy="2329549"/>
            </a:xfrm>
          </p:grpSpPr>
          <p:cxnSp>
            <p:nvCxnSpPr>
              <p:cNvPr id="438" name="Straight Connector 437"/>
              <p:cNvCxnSpPr/>
              <p:nvPr/>
            </p:nvCxnSpPr>
            <p:spPr>
              <a:xfrm flipV="1">
                <a:off x="2613108" y="3110151"/>
                <a:ext cx="1626340" cy="1146981"/>
              </a:xfrm>
              <a:prstGeom prst="line">
                <a:avLst/>
              </a:prstGeom>
              <a:gradFill rotWithShape="1">
                <a:gsLst>
                  <a:gs pos="0">
                    <a:srgbClr val="001C27">
                      <a:alpha val="70000"/>
                    </a:srgbClr>
                  </a:gs>
                  <a:gs pos="100000">
                    <a:srgbClr val="003C54"/>
                  </a:gs>
                </a:gsLst>
                <a:lin ang="18900000" scaled="1"/>
              </a:gradFill>
              <a:ln w="22225">
                <a:solidFill>
                  <a:srgbClr val="01BBBB"/>
                </a:solidFill>
                <a:round/>
                <a:headEnd/>
                <a:tailEnd/>
              </a:ln>
            </p:spPr>
          </p:cxnSp>
          <p:cxnSp>
            <p:nvCxnSpPr>
              <p:cNvPr id="439" name="Straight Connector 438"/>
              <p:cNvCxnSpPr/>
              <p:nvPr/>
            </p:nvCxnSpPr>
            <p:spPr>
              <a:xfrm flipV="1">
                <a:off x="1673475" y="2959466"/>
                <a:ext cx="1447285" cy="1020700"/>
              </a:xfrm>
              <a:prstGeom prst="line">
                <a:avLst/>
              </a:prstGeom>
              <a:gradFill rotWithShape="1">
                <a:gsLst>
                  <a:gs pos="0">
                    <a:srgbClr val="001C27">
                      <a:alpha val="70000"/>
                    </a:srgbClr>
                  </a:gs>
                  <a:gs pos="100000">
                    <a:srgbClr val="003C54"/>
                  </a:gs>
                </a:gsLst>
                <a:lin ang="18900000" scaled="1"/>
              </a:gradFill>
              <a:ln w="22225">
                <a:solidFill>
                  <a:srgbClr val="01BBBB"/>
                </a:solidFill>
                <a:round/>
                <a:headEnd/>
                <a:tailEnd/>
              </a:ln>
            </p:spPr>
          </p:cxnSp>
          <p:grpSp>
            <p:nvGrpSpPr>
              <p:cNvPr id="440" name="Group 401"/>
              <p:cNvGrpSpPr/>
              <p:nvPr/>
            </p:nvGrpSpPr>
            <p:grpSpPr>
              <a:xfrm>
                <a:off x="1138922" y="2610077"/>
                <a:ext cx="2128883" cy="740933"/>
                <a:chOff x="1138922" y="2800154"/>
                <a:chExt cx="2128883" cy="740933"/>
              </a:xfrm>
            </p:grpSpPr>
            <p:cxnSp>
              <p:nvCxnSpPr>
                <p:cNvPr id="456" name="Straight Connector 455"/>
                <p:cNvCxnSpPr/>
                <p:nvPr/>
              </p:nvCxnSpPr>
              <p:spPr>
                <a:xfrm flipV="1">
                  <a:off x="1138922" y="2800715"/>
                  <a:ext cx="1146382" cy="740372"/>
                </a:xfrm>
                <a:prstGeom prst="line">
                  <a:avLst/>
                </a:prstGeom>
                <a:gradFill rotWithShape="1">
                  <a:gsLst>
                    <a:gs pos="0">
                      <a:srgbClr val="001C27">
                        <a:alpha val="70000"/>
                      </a:srgbClr>
                    </a:gs>
                    <a:gs pos="100000">
                      <a:srgbClr val="003C54"/>
                    </a:gs>
                  </a:gsLst>
                  <a:lin ang="18900000" scaled="1"/>
                </a:gradFill>
                <a:ln w="22225">
                  <a:solidFill>
                    <a:srgbClr val="01BBBB"/>
                  </a:solidFill>
                  <a:round/>
                  <a:headEnd/>
                  <a:tailEnd/>
                </a:ln>
              </p:spPr>
            </p:cxnSp>
            <p:cxnSp>
              <p:nvCxnSpPr>
                <p:cNvPr id="457" name="Straight Connector 456"/>
                <p:cNvCxnSpPr/>
                <p:nvPr/>
              </p:nvCxnSpPr>
              <p:spPr>
                <a:xfrm>
                  <a:off x="2267776" y="2800154"/>
                  <a:ext cx="1000029" cy="363060"/>
                </a:xfrm>
                <a:prstGeom prst="line">
                  <a:avLst/>
                </a:prstGeom>
                <a:gradFill rotWithShape="1">
                  <a:gsLst>
                    <a:gs pos="0">
                      <a:srgbClr val="001C27">
                        <a:alpha val="70000"/>
                      </a:srgbClr>
                    </a:gs>
                    <a:gs pos="100000">
                      <a:srgbClr val="003C54"/>
                    </a:gs>
                  </a:gsLst>
                  <a:lin ang="18900000" scaled="1"/>
                </a:gradFill>
                <a:ln w="22225">
                  <a:solidFill>
                    <a:srgbClr val="01BBBB"/>
                  </a:solidFill>
                  <a:round/>
                  <a:headEnd/>
                  <a:tailEnd/>
                </a:ln>
              </p:spPr>
            </p:cxnSp>
          </p:grpSp>
          <p:grpSp>
            <p:nvGrpSpPr>
              <p:cNvPr id="441" name="Group 402"/>
              <p:cNvGrpSpPr/>
              <p:nvPr/>
            </p:nvGrpSpPr>
            <p:grpSpPr>
              <a:xfrm>
                <a:off x="-335651" y="2940916"/>
                <a:ext cx="1806409" cy="608198"/>
                <a:chOff x="-196354" y="3340938"/>
                <a:chExt cx="2038464" cy="686329"/>
              </a:xfrm>
            </p:grpSpPr>
            <p:grpSp>
              <p:nvGrpSpPr>
                <p:cNvPr id="452" name="Group 413"/>
                <p:cNvGrpSpPr/>
                <p:nvPr/>
              </p:nvGrpSpPr>
              <p:grpSpPr>
                <a:xfrm>
                  <a:off x="1155833" y="3503242"/>
                  <a:ext cx="686277" cy="524025"/>
                  <a:chOff x="442148" y="3623868"/>
                  <a:chExt cx="1572567" cy="1200778"/>
                </a:xfrm>
              </p:grpSpPr>
              <p:pic>
                <p:nvPicPr>
                  <p:cNvPr id="454"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2148" y="36238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pic>
                <p:nvPicPr>
                  <p:cNvPr id="455"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6337" y="37762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453" name="TextBox 51"/>
                <p:cNvSpPr txBox="1">
                  <a:spLocks noChangeArrowheads="1"/>
                </p:cNvSpPr>
                <p:nvPr/>
              </p:nvSpPr>
              <p:spPr bwMode="auto">
                <a:xfrm>
                  <a:off x="-196354" y="3340938"/>
                  <a:ext cx="1430285" cy="366043"/>
                </a:xfrm>
                <a:prstGeom prst="rect">
                  <a:avLst/>
                </a:prstGeom>
                <a:noFill/>
                <a:ln w="9525">
                  <a:noFill/>
                  <a:miter lim="800000"/>
                  <a:headEnd/>
                  <a:tailEnd/>
                </a:ln>
              </p:spPr>
              <p:txBody>
                <a:bodyPr wrap="square" lIns="91435" tIns="45718" rIns="91435" bIns="45718">
                  <a:spAutoFit/>
                </a:bodyPr>
                <a:lstStyle>
                  <a:defPPr>
                    <a:defRPr lang="en-US"/>
                  </a:defPPr>
                  <a:lvl1pPr algn="r">
                    <a:defRPr sz="1200">
                      <a:solidFill>
                        <a:srgbClr val="546568"/>
                      </a:solidFill>
                    </a:defRPr>
                  </a:lvl1pPr>
                </a:lstStyle>
                <a:p>
                  <a:pPr algn="l" defTabSz="914400">
                    <a:buNone/>
                  </a:pPr>
                  <a:r>
                    <a:rPr lang="zh-CN" altLang="en-US" sz="1000" b="0" i="0" dirty="0" smtClean="0">
                      <a:solidFill>
                        <a:srgbClr val="7F7F7F"/>
                      </a:solidFill>
                      <a:latin typeface="Arial"/>
                      <a:ea typeface="黑体" pitchFamily="2" charset="-122"/>
                      <a:cs typeface="+mn-cs"/>
                    </a:rPr>
                    <a:t>虚拟</a:t>
                  </a:r>
                  <a:r>
                    <a:rPr lang="en-US" altLang="zh-CN" sz="1000" b="0" i="0" dirty="0" smtClean="0">
                      <a:solidFill>
                        <a:srgbClr val="7F7F7F"/>
                      </a:solidFill>
                      <a:latin typeface="Arial"/>
                      <a:ea typeface="黑体" pitchFamily="2" charset="-122"/>
                      <a:cs typeface="+mn-cs"/>
                    </a:rPr>
                    <a:t>/</a:t>
                  </a:r>
                  <a:r>
                    <a:rPr lang="zh-CN" altLang="en-US" sz="1000" b="0" i="0" dirty="0" smtClean="0">
                      <a:solidFill>
                        <a:srgbClr val="7F7F7F"/>
                      </a:solidFill>
                      <a:latin typeface="Arial"/>
                      <a:ea typeface="黑体" pitchFamily="2" charset="-122"/>
                      <a:cs typeface="+mn-cs"/>
                    </a:rPr>
                    <a:t>专用云</a:t>
                  </a:r>
                  <a:endParaRPr lang="zh-CN" altLang="en-US" sz="1000" b="0" i="0" dirty="0">
                    <a:solidFill>
                      <a:srgbClr val="7F7F7F"/>
                    </a:solidFill>
                    <a:latin typeface="Arial"/>
                    <a:ea typeface="黑体" pitchFamily="2" charset="-122"/>
                    <a:cs typeface="+mn-cs"/>
                  </a:endParaRPr>
                </a:p>
              </p:txBody>
            </p:sp>
          </p:grpSp>
          <p:grpSp>
            <p:nvGrpSpPr>
              <p:cNvPr id="442" name="Group 403"/>
              <p:cNvGrpSpPr/>
              <p:nvPr/>
            </p:nvGrpSpPr>
            <p:grpSpPr>
              <a:xfrm>
                <a:off x="419073" y="3754176"/>
                <a:ext cx="1566705" cy="497164"/>
                <a:chOff x="296600" y="4602282"/>
                <a:chExt cx="1767972" cy="561031"/>
              </a:xfrm>
            </p:grpSpPr>
            <p:grpSp>
              <p:nvGrpSpPr>
                <p:cNvPr id="448" name="Group 409"/>
                <p:cNvGrpSpPr/>
                <p:nvPr/>
              </p:nvGrpSpPr>
              <p:grpSpPr>
                <a:xfrm>
                  <a:off x="1378295" y="4602282"/>
                  <a:ext cx="686277" cy="524025"/>
                  <a:chOff x="442148" y="3623868"/>
                  <a:chExt cx="1572567" cy="1200778"/>
                </a:xfrm>
              </p:grpSpPr>
              <p:pic>
                <p:nvPicPr>
                  <p:cNvPr id="450"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2148" y="36238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pic>
                <p:nvPicPr>
                  <p:cNvPr id="451"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6337" y="37762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449" name="TextBox 51"/>
                <p:cNvSpPr txBox="1">
                  <a:spLocks noChangeArrowheads="1"/>
                </p:cNvSpPr>
                <p:nvPr/>
              </p:nvSpPr>
              <p:spPr bwMode="auto">
                <a:xfrm>
                  <a:off x="296600" y="4797270"/>
                  <a:ext cx="716034" cy="366043"/>
                </a:xfrm>
                <a:prstGeom prst="rect">
                  <a:avLst/>
                </a:prstGeom>
                <a:noFill/>
                <a:ln w="9525">
                  <a:noFill/>
                  <a:miter lim="800000"/>
                  <a:headEnd/>
                  <a:tailEnd/>
                </a:ln>
              </p:spPr>
              <p:txBody>
                <a:bodyPr wrap="square" lIns="91435" tIns="45718" rIns="91435" bIns="45718">
                  <a:spAutoFit/>
                </a:bodyPr>
                <a:lstStyle>
                  <a:defPPr>
                    <a:defRPr lang="en-US"/>
                  </a:defPPr>
                  <a:lvl1pPr algn="r">
                    <a:defRPr sz="1200">
                      <a:solidFill>
                        <a:srgbClr val="546568"/>
                      </a:solidFill>
                    </a:defRPr>
                  </a:lvl1pPr>
                </a:lstStyle>
                <a:p>
                  <a:pPr algn="l" defTabSz="914400">
                    <a:buNone/>
                  </a:pPr>
                  <a:r>
                    <a:rPr lang="zh-CN" altLang="en-US" sz="1000" b="0" i="0" dirty="0" smtClean="0">
                      <a:solidFill>
                        <a:srgbClr val="7F7F7F"/>
                      </a:solidFill>
                      <a:latin typeface="Arial"/>
                      <a:ea typeface="黑体" pitchFamily="2" charset="-122"/>
                      <a:cs typeface="+mn-cs"/>
                    </a:rPr>
                    <a:t>物理</a:t>
                  </a:r>
                  <a:endParaRPr lang="zh-CN" altLang="en-US" sz="1000" b="0" i="0" dirty="0">
                    <a:solidFill>
                      <a:srgbClr val="7F7F7F"/>
                    </a:solidFill>
                    <a:latin typeface="Arial"/>
                    <a:ea typeface="黑体" pitchFamily="2" charset="-122"/>
                    <a:cs typeface="+mn-cs"/>
                  </a:endParaRPr>
                </a:p>
              </p:txBody>
            </p:sp>
          </p:grpSp>
          <p:grpSp>
            <p:nvGrpSpPr>
              <p:cNvPr id="443" name="Group 404"/>
              <p:cNvGrpSpPr/>
              <p:nvPr/>
            </p:nvGrpSpPr>
            <p:grpSpPr>
              <a:xfrm>
                <a:off x="2075503" y="4073061"/>
                <a:ext cx="1101545" cy="866565"/>
                <a:chOff x="2441906" y="4475403"/>
                <a:chExt cx="1243054" cy="977887"/>
              </a:xfrm>
            </p:grpSpPr>
            <p:sp>
              <p:nvSpPr>
                <p:cNvPr id="444" name="TextBox 51"/>
                <p:cNvSpPr txBox="1">
                  <a:spLocks noChangeArrowheads="1"/>
                </p:cNvSpPr>
                <p:nvPr/>
              </p:nvSpPr>
              <p:spPr bwMode="auto">
                <a:xfrm>
                  <a:off x="2441906" y="5087247"/>
                  <a:ext cx="1243054" cy="366043"/>
                </a:xfrm>
                <a:prstGeom prst="rect">
                  <a:avLst/>
                </a:prstGeom>
                <a:noFill/>
                <a:ln w="9525">
                  <a:noFill/>
                  <a:miter lim="800000"/>
                  <a:headEnd/>
                  <a:tailEnd/>
                </a:ln>
              </p:spPr>
              <p:txBody>
                <a:bodyPr wrap="square" lIns="91435" tIns="45718" rIns="91435" bIns="45718">
                  <a:spAutoFit/>
                </a:bodyPr>
                <a:lstStyle>
                  <a:defPPr>
                    <a:defRPr lang="en-US"/>
                  </a:defPPr>
                  <a:lvl1pPr algn="r">
                    <a:defRPr sz="1200">
                      <a:solidFill>
                        <a:srgbClr val="546568"/>
                      </a:solidFill>
                    </a:defRPr>
                  </a:lvl1pPr>
                </a:lstStyle>
                <a:p>
                  <a:pPr algn="l" defTabSz="914400">
                    <a:buNone/>
                  </a:pPr>
                  <a:r>
                    <a:rPr lang="en-US" altLang="zh-CN" sz="1000" b="0" i="0" dirty="0" smtClean="0">
                      <a:solidFill>
                        <a:srgbClr val="7F7F7F"/>
                      </a:solidFill>
                      <a:latin typeface="Arial"/>
                      <a:ea typeface="黑体" pitchFamily="2" charset="-122"/>
                      <a:cs typeface="+mn-cs"/>
                    </a:rPr>
                    <a:t>HFT/HPC</a:t>
                  </a:r>
                  <a:endParaRPr lang="en-US" altLang="zh-CN" sz="1000" b="0" i="0" dirty="0">
                    <a:solidFill>
                      <a:srgbClr val="7F7F7F"/>
                    </a:solidFill>
                    <a:latin typeface="Arial"/>
                    <a:ea typeface="黑体" pitchFamily="2" charset="-122"/>
                    <a:cs typeface="+mn-cs"/>
                  </a:endParaRPr>
                </a:p>
              </p:txBody>
            </p:sp>
            <p:grpSp>
              <p:nvGrpSpPr>
                <p:cNvPr id="445" name="Group 406"/>
                <p:cNvGrpSpPr/>
                <p:nvPr/>
              </p:nvGrpSpPr>
              <p:grpSpPr>
                <a:xfrm>
                  <a:off x="2593954" y="4475403"/>
                  <a:ext cx="686277" cy="524025"/>
                  <a:chOff x="442148" y="3623868"/>
                  <a:chExt cx="1572567" cy="1200778"/>
                </a:xfrm>
              </p:grpSpPr>
              <p:pic>
                <p:nvPicPr>
                  <p:cNvPr id="446"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2148" y="36238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pic>
                <p:nvPicPr>
                  <p:cNvPr id="447"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6337" y="37762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grpSp>
          </p:grpSp>
        </p:grpSp>
        <p:sp>
          <p:nvSpPr>
            <p:cNvPr id="200" name="Oval 199"/>
            <p:cNvSpPr/>
            <p:nvPr/>
          </p:nvSpPr>
          <p:spPr>
            <a:xfrm>
              <a:off x="3314470" y="2108793"/>
              <a:ext cx="1873682" cy="1873682"/>
            </a:xfrm>
            <a:prstGeom prst="ellipse">
              <a:avLst/>
            </a:prstGeom>
            <a:solidFill>
              <a:schemeClr val="tx2"/>
            </a:soli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201" name="Freeform 11"/>
            <p:cNvSpPr>
              <a:spLocks noEditPoints="1"/>
            </p:cNvSpPr>
            <p:nvPr/>
          </p:nvSpPr>
          <p:spPr bwMode="auto">
            <a:xfrm>
              <a:off x="3411728" y="2192838"/>
              <a:ext cx="1705591" cy="1705592"/>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rgbClr val="FFFFFF"/>
            </a:solidFill>
            <a:ln w="25400" cap="flat" cmpd="sng" algn="ctr">
              <a:noFill/>
              <a:prstDash val="solid"/>
            </a:ln>
            <a:effectLst>
              <a:outerShdw blurRad="215900" sx="102000" sy="102000" algn="ctr" rotWithShape="0">
                <a:srgbClr val="000000">
                  <a:alpha val="40000"/>
                </a:srgbClr>
              </a:outerShdw>
            </a:effectLst>
          </p:spPr>
          <p:txBody>
            <a:bodyPr anchor="ctr"/>
            <a:lstStyle/>
            <a:p>
              <a:pPr algn="ctr" rtl="0">
                <a:defRPr/>
              </a:pPr>
              <a:endParaRPr lang="zh-CN" altLang="en-US" sz="1000" kern="1200">
                <a:solidFill>
                  <a:srgbClr val="546568"/>
                </a:solidFill>
                <a:latin typeface="Arial"/>
                <a:ea typeface="黑体" pitchFamily="2" charset="-122"/>
                <a:cs typeface="+mn-cs"/>
              </a:endParaRPr>
            </a:p>
          </p:txBody>
        </p:sp>
        <p:sp>
          <p:nvSpPr>
            <p:cNvPr id="202" name="Rectangle 201"/>
            <p:cNvSpPr/>
            <p:nvPr/>
          </p:nvSpPr>
          <p:spPr>
            <a:xfrm>
              <a:off x="3366057" y="2790515"/>
              <a:ext cx="1751262" cy="560506"/>
            </a:xfrm>
            <a:prstGeom prst="rect">
              <a:avLst/>
            </a:prstGeom>
            <a:gradFill>
              <a:gsLst>
                <a:gs pos="76000">
                  <a:schemeClr val="accent2"/>
                </a:gs>
                <a:gs pos="24000">
                  <a:schemeClr val="accent2"/>
                </a:gs>
                <a:gs pos="100000">
                  <a:schemeClr val="accent5">
                    <a:lumMod val="0"/>
                    <a:alpha val="0"/>
                  </a:schemeClr>
                </a:gs>
                <a:gs pos="0">
                  <a:schemeClr val="accent5">
                    <a:lumMod val="0"/>
                    <a:alpha val="0"/>
                  </a:schemeClr>
                </a:gs>
              </a:gsLst>
              <a:lin ang="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46568"/>
                </a:solidFill>
                <a:ea typeface="黑体" pitchFamily="2" charset="-122"/>
              </a:endParaRPr>
            </a:p>
          </p:txBody>
        </p:sp>
        <p:cxnSp>
          <p:nvCxnSpPr>
            <p:cNvPr id="203" name="Straight Connector 202"/>
            <p:cNvCxnSpPr/>
            <p:nvPr/>
          </p:nvCxnSpPr>
          <p:spPr>
            <a:xfrm>
              <a:off x="4696234" y="1854873"/>
              <a:ext cx="869903" cy="311779"/>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V="1">
              <a:off x="5562882" y="1921356"/>
              <a:ext cx="351000" cy="247324"/>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cxnSp>
          <p:nvCxnSpPr>
            <p:cNvPr id="205" name="Straight Connector 204"/>
            <p:cNvCxnSpPr/>
            <p:nvPr/>
          </p:nvCxnSpPr>
          <p:spPr>
            <a:xfrm flipV="1">
              <a:off x="7605105" y="2387617"/>
              <a:ext cx="533477" cy="375902"/>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grpSp>
          <p:nvGrpSpPr>
            <p:cNvPr id="206" name="Group 266"/>
            <p:cNvGrpSpPr/>
            <p:nvPr/>
          </p:nvGrpSpPr>
          <p:grpSpPr>
            <a:xfrm>
              <a:off x="3234729" y="1893870"/>
              <a:ext cx="2092699" cy="1937665"/>
              <a:chOff x="2934085" y="2003954"/>
              <a:chExt cx="2489509" cy="2305077"/>
            </a:xfrm>
          </p:grpSpPr>
          <p:pic>
            <p:nvPicPr>
              <p:cNvPr id="432" name="Picture 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90315" y="3758029"/>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433" name="Picture 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81555" y="3949416"/>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434" name="Picture 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97681" y="2363569"/>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435" name="Picture 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114571" y="2003954"/>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436" name="Picture 1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934085" y="2958854"/>
                <a:ext cx="266613" cy="26661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437" name="Picture 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63979" y="3016045"/>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207" name="Group 270"/>
            <p:cNvGrpSpPr/>
            <p:nvPr/>
          </p:nvGrpSpPr>
          <p:grpSpPr>
            <a:xfrm>
              <a:off x="5433165" y="2728818"/>
              <a:ext cx="2749505" cy="1739384"/>
              <a:chOff x="5248162" y="3400780"/>
              <a:chExt cx="2904468" cy="1837416"/>
            </a:xfrm>
          </p:grpSpPr>
          <p:sp>
            <p:nvSpPr>
              <p:cNvPr id="257" name="Oval 256"/>
              <p:cNvSpPr/>
              <p:nvPr/>
            </p:nvSpPr>
            <p:spPr>
              <a:xfrm>
                <a:off x="6163583" y="3748219"/>
                <a:ext cx="811212" cy="811212"/>
              </a:xfrm>
              <a:prstGeom prst="ellipse">
                <a:avLst/>
              </a:prstGeom>
              <a:noFill/>
              <a:ln w="15875">
                <a:solidFill>
                  <a:schemeClr val="bg1">
                    <a:lumMod val="50000"/>
                  </a:schemeClr>
                </a:solidFill>
                <a:prstDash val="lg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smtClean="0">
                  <a:solidFill>
                    <a:srgbClr val="546568"/>
                  </a:solidFill>
                  <a:ea typeface="黑体" pitchFamily="2" charset="-122"/>
                </a:endParaRPr>
              </a:p>
            </p:txBody>
          </p:sp>
          <p:grpSp>
            <p:nvGrpSpPr>
              <p:cNvPr id="258" name="Group 286"/>
              <p:cNvGrpSpPr/>
              <p:nvPr/>
            </p:nvGrpSpPr>
            <p:grpSpPr>
              <a:xfrm>
                <a:off x="6158453" y="3883171"/>
                <a:ext cx="833454" cy="698087"/>
                <a:chOff x="6793621" y="3879105"/>
                <a:chExt cx="890343" cy="745737"/>
              </a:xfrm>
            </p:grpSpPr>
            <p:grpSp>
              <p:nvGrpSpPr>
                <p:cNvPr id="346" name="Group 352"/>
                <p:cNvGrpSpPr/>
                <p:nvPr/>
              </p:nvGrpSpPr>
              <p:grpSpPr>
                <a:xfrm>
                  <a:off x="6973781" y="3879105"/>
                  <a:ext cx="534187" cy="477942"/>
                  <a:chOff x="6986432" y="4381750"/>
                  <a:chExt cx="709602" cy="634888"/>
                </a:xfrm>
              </p:grpSpPr>
              <p:grpSp>
                <p:nvGrpSpPr>
                  <p:cNvPr id="348" name="Group 355"/>
                  <p:cNvGrpSpPr/>
                  <p:nvPr/>
                </p:nvGrpSpPr>
                <p:grpSpPr>
                  <a:xfrm>
                    <a:off x="7189299" y="4381750"/>
                    <a:ext cx="303867" cy="429166"/>
                    <a:chOff x="2441548" y="4072329"/>
                    <a:chExt cx="2438400" cy="3443870"/>
                  </a:xfrm>
                </p:grpSpPr>
                <p:pic>
                  <p:nvPicPr>
                    <p:cNvPr id="427"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428" name="Group 370"/>
                    <p:cNvGrpSpPr/>
                    <p:nvPr/>
                  </p:nvGrpSpPr>
                  <p:grpSpPr>
                    <a:xfrm>
                      <a:off x="2441548" y="4072329"/>
                      <a:ext cx="2438400" cy="2920613"/>
                      <a:chOff x="2441548" y="4072329"/>
                      <a:chExt cx="2438400" cy="2920613"/>
                    </a:xfrm>
                  </p:grpSpPr>
                  <p:pic>
                    <p:nvPicPr>
                      <p:cNvPr id="430"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431"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349" name="Group 356"/>
                  <p:cNvGrpSpPr/>
                  <p:nvPr/>
                </p:nvGrpSpPr>
                <p:grpSpPr>
                  <a:xfrm>
                    <a:off x="6986432" y="4511640"/>
                    <a:ext cx="354801" cy="501103"/>
                    <a:chOff x="2441548" y="4072329"/>
                    <a:chExt cx="2438400" cy="3443870"/>
                  </a:xfrm>
                </p:grpSpPr>
                <p:pic>
                  <p:nvPicPr>
                    <p:cNvPr id="363"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420" name="Group 366"/>
                    <p:cNvGrpSpPr/>
                    <p:nvPr/>
                  </p:nvGrpSpPr>
                  <p:grpSpPr>
                    <a:xfrm>
                      <a:off x="2441548" y="4072329"/>
                      <a:ext cx="2438400" cy="2920613"/>
                      <a:chOff x="2441548" y="4072329"/>
                      <a:chExt cx="2438400" cy="2920613"/>
                    </a:xfrm>
                  </p:grpSpPr>
                  <p:pic>
                    <p:nvPicPr>
                      <p:cNvPr id="425"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426"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350" name="Group 357"/>
                  <p:cNvGrpSpPr/>
                  <p:nvPr/>
                </p:nvGrpSpPr>
                <p:grpSpPr>
                  <a:xfrm>
                    <a:off x="7341233" y="4515535"/>
                    <a:ext cx="354801" cy="501103"/>
                    <a:chOff x="2441548" y="4072329"/>
                    <a:chExt cx="2438400" cy="3443870"/>
                  </a:xfrm>
                </p:grpSpPr>
                <p:pic>
                  <p:nvPicPr>
                    <p:cNvPr id="351"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354" name="Group 359"/>
                    <p:cNvGrpSpPr/>
                    <p:nvPr/>
                  </p:nvGrpSpPr>
                  <p:grpSpPr>
                    <a:xfrm>
                      <a:off x="2441548" y="4072329"/>
                      <a:ext cx="2438400" cy="2920613"/>
                      <a:chOff x="2441548" y="4072329"/>
                      <a:chExt cx="2438400" cy="2920613"/>
                    </a:xfrm>
                  </p:grpSpPr>
                  <p:pic>
                    <p:nvPicPr>
                      <p:cNvPr id="361"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62"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sp>
              <p:nvSpPr>
                <p:cNvPr id="347" name="TextBox 51"/>
                <p:cNvSpPr txBox="1">
                  <a:spLocks noChangeArrowheads="1"/>
                </p:cNvSpPr>
                <p:nvPr/>
              </p:nvSpPr>
              <p:spPr bwMode="auto">
                <a:xfrm>
                  <a:off x="6793621" y="4258799"/>
                  <a:ext cx="890343" cy="366043"/>
                </a:xfrm>
                <a:prstGeom prst="rect">
                  <a:avLst/>
                </a:prstGeom>
                <a:noFill/>
                <a:ln w="9525">
                  <a:noFill/>
                  <a:miter lim="800000"/>
                  <a:headEnd/>
                  <a:tailEnd/>
                </a:ln>
              </p:spPr>
              <p:txBody>
                <a:bodyPr wrap="square" lIns="91435" tIns="45718" rIns="91435" bIns="45718">
                  <a:spAutoFit/>
                </a:bodyPr>
                <a:lstStyle/>
                <a:p>
                  <a:pPr algn="ctr" defTabSz="914400">
                    <a:buNone/>
                  </a:pPr>
                  <a:r>
                    <a:rPr lang="en-US" altLang="zh-CN" sz="1000" b="0" i="0" smtClean="0">
                      <a:solidFill>
                        <a:srgbClr val="546568"/>
                      </a:solidFill>
                      <a:latin typeface="Arial"/>
                      <a:ea typeface="黑体" pitchFamily="2" charset="-122"/>
                      <a:cs typeface="+mn-cs"/>
                    </a:rPr>
                    <a:t>NAS</a:t>
                  </a:r>
                  <a:endParaRPr lang="zh-CN" altLang="en-US" sz="1000">
                    <a:solidFill>
                      <a:srgbClr val="546568"/>
                    </a:solidFill>
                    <a:ea typeface="黑体" pitchFamily="2" charset="-122"/>
                  </a:endParaRPr>
                </a:p>
              </p:txBody>
            </p:sp>
          </p:grpSp>
          <p:grpSp>
            <p:nvGrpSpPr>
              <p:cNvPr id="259" name="Group 287"/>
              <p:cNvGrpSpPr/>
              <p:nvPr/>
            </p:nvGrpSpPr>
            <p:grpSpPr>
              <a:xfrm>
                <a:off x="5411571" y="4258253"/>
                <a:ext cx="772583" cy="712361"/>
                <a:chOff x="5882851" y="4394106"/>
                <a:chExt cx="825318" cy="760985"/>
              </a:xfrm>
            </p:grpSpPr>
            <p:grpSp>
              <p:nvGrpSpPr>
                <p:cNvPr id="275" name="Group 291"/>
                <p:cNvGrpSpPr/>
                <p:nvPr/>
              </p:nvGrpSpPr>
              <p:grpSpPr>
                <a:xfrm>
                  <a:off x="5882851" y="4394106"/>
                  <a:ext cx="804271" cy="468910"/>
                  <a:chOff x="5765253" y="4951186"/>
                  <a:chExt cx="1068376" cy="622890"/>
                </a:xfrm>
              </p:grpSpPr>
              <p:grpSp>
                <p:nvGrpSpPr>
                  <p:cNvPr id="277" name="Group 309"/>
                  <p:cNvGrpSpPr/>
                  <p:nvPr/>
                </p:nvGrpSpPr>
                <p:grpSpPr>
                  <a:xfrm>
                    <a:off x="5867549" y="4951186"/>
                    <a:ext cx="915004" cy="429166"/>
                    <a:chOff x="5463286" y="4744702"/>
                    <a:chExt cx="1244480" cy="583701"/>
                  </a:xfrm>
                </p:grpSpPr>
                <p:grpSp>
                  <p:nvGrpSpPr>
                    <p:cNvPr id="300" name="Group 330"/>
                    <p:cNvGrpSpPr/>
                    <p:nvPr/>
                  </p:nvGrpSpPr>
                  <p:grpSpPr>
                    <a:xfrm>
                      <a:off x="5463286" y="4744702"/>
                      <a:ext cx="413284" cy="583701"/>
                      <a:chOff x="2441548" y="4072329"/>
                      <a:chExt cx="2438400" cy="3443870"/>
                    </a:xfrm>
                  </p:grpSpPr>
                  <p:pic>
                    <p:nvPicPr>
                      <p:cNvPr id="321"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322" name="Group 343"/>
                      <p:cNvGrpSpPr/>
                      <p:nvPr/>
                    </p:nvGrpSpPr>
                    <p:grpSpPr>
                      <a:xfrm>
                        <a:off x="2441548" y="4072329"/>
                        <a:ext cx="2438400" cy="2920613"/>
                        <a:chOff x="2441548" y="4072329"/>
                        <a:chExt cx="2438400" cy="2920613"/>
                      </a:xfrm>
                    </p:grpSpPr>
                    <p:pic>
                      <p:nvPicPr>
                        <p:cNvPr id="328"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33"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301" name="Group 331"/>
                    <p:cNvGrpSpPr/>
                    <p:nvPr/>
                  </p:nvGrpSpPr>
                  <p:grpSpPr>
                    <a:xfrm>
                      <a:off x="5878884" y="4744702"/>
                      <a:ext cx="413284" cy="583701"/>
                      <a:chOff x="2441548" y="4072329"/>
                      <a:chExt cx="2438400" cy="3443870"/>
                    </a:xfrm>
                  </p:grpSpPr>
                  <p:pic>
                    <p:nvPicPr>
                      <p:cNvPr id="307"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308" name="Group 339"/>
                      <p:cNvGrpSpPr/>
                      <p:nvPr/>
                    </p:nvGrpSpPr>
                    <p:grpSpPr>
                      <a:xfrm>
                        <a:off x="2441548" y="4072329"/>
                        <a:ext cx="2438400" cy="2920613"/>
                        <a:chOff x="2441548" y="4072329"/>
                        <a:chExt cx="2438400" cy="2920613"/>
                      </a:xfrm>
                    </p:grpSpPr>
                    <p:pic>
                      <p:nvPicPr>
                        <p:cNvPr id="315"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17"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302" name="Group 333"/>
                    <p:cNvGrpSpPr/>
                    <p:nvPr/>
                  </p:nvGrpSpPr>
                  <p:grpSpPr>
                    <a:xfrm>
                      <a:off x="6294482" y="4744702"/>
                      <a:ext cx="413284" cy="583701"/>
                      <a:chOff x="2441548" y="4072329"/>
                      <a:chExt cx="2438400" cy="3443870"/>
                    </a:xfrm>
                  </p:grpSpPr>
                  <p:pic>
                    <p:nvPicPr>
                      <p:cNvPr id="303"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304" name="Group 335"/>
                      <p:cNvGrpSpPr/>
                      <p:nvPr/>
                    </p:nvGrpSpPr>
                    <p:grpSpPr>
                      <a:xfrm>
                        <a:off x="2441548" y="4072329"/>
                        <a:ext cx="2438400" cy="2920613"/>
                        <a:chOff x="2441548" y="4072329"/>
                        <a:chExt cx="2438400" cy="2920613"/>
                      </a:xfrm>
                    </p:grpSpPr>
                    <p:pic>
                      <p:nvPicPr>
                        <p:cNvPr id="305"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06"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grpSp>
                <p:nvGrpSpPr>
                  <p:cNvPr id="278" name="Group 310"/>
                  <p:cNvGrpSpPr/>
                  <p:nvPr/>
                </p:nvGrpSpPr>
                <p:grpSpPr>
                  <a:xfrm>
                    <a:off x="5765253" y="5072973"/>
                    <a:ext cx="354801" cy="501103"/>
                    <a:chOff x="2441548" y="4072329"/>
                    <a:chExt cx="2438400" cy="3443870"/>
                  </a:xfrm>
                </p:grpSpPr>
                <p:pic>
                  <p:nvPicPr>
                    <p:cNvPr id="296"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297" name="Group 326"/>
                    <p:cNvGrpSpPr/>
                    <p:nvPr/>
                  </p:nvGrpSpPr>
                  <p:grpSpPr>
                    <a:xfrm>
                      <a:off x="2441548" y="4072329"/>
                      <a:ext cx="2438400" cy="2920613"/>
                      <a:chOff x="2441548" y="4072329"/>
                      <a:chExt cx="2438400" cy="2920613"/>
                    </a:xfrm>
                  </p:grpSpPr>
                  <p:pic>
                    <p:nvPicPr>
                      <p:cNvPr id="298"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99"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279" name="Group 311"/>
                  <p:cNvGrpSpPr/>
                  <p:nvPr/>
                </p:nvGrpSpPr>
                <p:grpSpPr>
                  <a:xfrm>
                    <a:off x="6122040" y="5072973"/>
                    <a:ext cx="354801" cy="501103"/>
                    <a:chOff x="2441548" y="4072329"/>
                    <a:chExt cx="2438400" cy="3443870"/>
                  </a:xfrm>
                </p:grpSpPr>
                <p:pic>
                  <p:nvPicPr>
                    <p:cNvPr id="285"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293" name="Group 322"/>
                    <p:cNvGrpSpPr/>
                    <p:nvPr/>
                  </p:nvGrpSpPr>
                  <p:grpSpPr>
                    <a:xfrm>
                      <a:off x="2441548" y="4072329"/>
                      <a:ext cx="2438400" cy="2920613"/>
                      <a:chOff x="2441548" y="4072329"/>
                      <a:chExt cx="2438400" cy="2920613"/>
                    </a:xfrm>
                  </p:grpSpPr>
                  <p:pic>
                    <p:nvPicPr>
                      <p:cNvPr id="294"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95"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280" name="Group 312"/>
                  <p:cNvGrpSpPr/>
                  <p:nvPr/>
                </p:nvGrpSpPr>
                <p:grpSpPr>
                  <a:xfrm>
                    <a:off x="6478828" y="5072973"/>
                    <a:ext cx="354801" cy="501103"/>
                    <a:chOff x="2441548" y="4072329"/>
                    <a:chExt cx="2438400" cy="3443870"/>
                  </a:xfrm>
                </p:grpSpPr>
                <p:pic>
                  <p:nvPicPr>
                    <p:cNvPr id="281"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282" name="Group 315"/>
                    <p:cNvGrpSpPr/>
                    <p:nvPr/>
                  </p:nvGrpSpPr>
                  <p:grpSpPr>
                    <a:xfrm>
                      <a:off x="2441548" y="4072329"/>
                      <a:ext cx="2438400" cy="2920613"/>
                      <a:chOff x="2441548" y="4072329"/>
                      <a:chExt cx="2438400" cy="2920613"/>
                    </a:xfrm>
                  </p:grpSpPr>
                  <p:pic>
                    <p:nvPicPr>
                      <p:cNvPr id="283"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84"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sp>
              <p:nvSpPr>
                <p:cNvPr id="276" name="TextBox 51"/>
                <p:cNvSpPr txBox="1">
                  <a:spLocks noChangeArrowheads="1"/>
                </p:cNvSpPr>
                <p:nvPr/>
              </p:nvSpPr>
              <p:spPr bwMode="auto">
                <a:xfrm>
                  <a:off x="5904338" y="4789048"/>
                  <a:ext cx="803831" cy="366043"/>
                </a:xfrm>
                <a:prstGeom prst="rect">
                  <a:avLst/>
                </a:prstGeom>
                <a:noFill/>
                <a:ln w="9525">
                  <a:noFill/>
                  <a:miter lim="800000"/>
                  <a:headEnd/>
                  <a:tailEnd/>
                </a:ln>
              </p:spPr>
              <p:txBody>
                <a:bodyPr wrap="square" lIns="91435" tIns="45718" rIns="91435" bIns="45718">
                  <a:spAutoFit/>
                </a:bodyPr>
                <a:lstStyle/>
                <a:p>
                  <a:pPr algn="ctr" defTabSz="914400">
                    <a:buNone/>
                  </a:pPr>
                  <a:r>
                    <a:rPr lang="en-US" altLang="zh-CN" sz="1000" b="0" i="0" smtClean="0">
                      <a:solidFill>
                        <a:srgbClr val="546568"/>
                      </a:solidFill>
                      <a:latin typeface="Arial"/>
                      <a:ea typeface="黑体" pitchFamily="2" charset="-122"/>
                      <a:cs typeface="+mn-cs"/>
                    </a:rPr>
                    <a:t>SAN</a:t>
                  </a:r>
                  <a:endParaRPr lang="zh-CN" altLang="en-US" sz="1000">
                    <a:solidFill>
                      <a:srgbClr val="546568"/>
                    </a:solidFill>
                    <a:ea typeface="黑体" pitchFamily="2" charset="-122"/>
                  </a:endParaRPr>
                </a:p>
              </p:txBody>
            </p:sp>
          </p:grpSp>
          <p:sp>
            <p:nvSpPr>
              <p:cNvPr id="265" name="Oval 264"/>
              <p:cNvSpPr/>
              <p:nvPr/>
            </p:nvSpPr>
            <p:spPr>
              <a:xfrm>
                <a:off x="5248162" y="3400780"/>
                <a:ext cx="1837416" cy="1837416"/>
              </a:xfrm>
              <a:prstGeom prst="ellipse">
                <a:avLst/>
              </a:prstGeom>
              <a:noFill/>
              <a:ln w="22225">
                <a:solidFill>
                  <a:schemeClr val="bg1">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smtClean="0">
                  <a:solidFill>
                    <a:srgbClr val="546568"/>
                  </a:solidFill>
                  <a:ea typeface="黑体" pitchFamily="2" charset="-122"/>
                </a:endParaRPr>
              </a:p>
            </p:txBody>
          </p:sp>
          <p:sp>
            <p:nvSpPr>
              <p:cNvPr id="269" name="Oval 268"/>
              <p:cNvSpPr/>
              <p:nvPr/>
            </p:nvSpPr>
            <p:spPr>
              <a:xfrm>
                <a:off x="5395821" y="4109130"/>
                <a:ext cx="811212" cy="811212"/>
              </a:xfrm>
              <a:prstGeom prst="ellipse">
                <a:avLst/>
              </a:prstGeom>
              <a:noFill/>
              <a:ln w="15875">
                <a:solidFill>
                  <a:schemeClr val="bg1">
                    <a:lumMod val="50000"/>
                  </a:schemeClr>
                </a:solidFill>
                <a:prstDash val="lg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smtClean="0">
                  <a:solidFill>
                    <a:srgbClr val="546568"/>
                  </a:solidFill>
                  <a:ea typeface="黑体" pitchFamily="2" charset="-122"/>
                </a:endParaRPr>
              </a:p>
            </p:txBody>
          </p:sp>
          <p:sp>
            <p:nvSpPr>
              <p:cNvPr id="270" name="TextBox 51"/>
              <p:cNvSpPr txBox="1">
                <a:spLocks noChangeArrowheads="1"/>
              </p:cNvSpPr>
              <p:nvPr/>
            </p:nvSpPr>
            <p:spPr bwMode="auto">
              <a:xfrm>
                <a:off x="7145662" y="4384191"/>
                <a:ext cx="1006968" cy="342655"/>
              </a:xfrm>
              <a:prstGeom prst="rect">
                <a:avLst/>
              </a:prstGeom>
              <a:noFill/>
              <a:ln w="9525">
                <a:noFill/>
                <a:miter lim="800000"/>
                <a:headEnd/>
                <a:tailEnd/>
              </a:ln>
            </p:spPr>
            <p:txBody>
              <a:bodyPr wrap="square" lIns="91435" tIns="45718" rIns="91435" bIns="45718">
                <a:spAutoFit/>
              </a:bodyPr>
              <a:lstStyle/>
              <a:p>
                <a:pPr algn="l" defTabSz="914400">
                  <a:buNone/>
                </a:pPr>
                <a:r>
                  <a:rPr lang="zh-CN" altLang="en-US" sz="1000" b="0" i="0" smtClean="0">
                    <a:solidFill>
                      <a:srgbClr val="546568"/>
                    </a:solidFill>
                    <a:latin typeface="Arial"/>
                    <a:ea typeface="黑体" pitchFamily="2" charset="-122"/>
                    <a:cs typeface="+mn-cs"/>
                  </a:rPr>
                  <a:t>存储</a:t>
                </a:r>
                <a:endParaRPr lang="zh-CN" altLang="en-US" sz="1000">
                  <a:solidFill>
                    <a:srgbClr val="546568"/>
                  </a:solidFill>
                  <a:ea typeface="黑体" pitchFamily="2" charset="-122"/>
                </a:endParaRPr>
              </a:p>
            </p:txBody>
          </p:sp>
        </p:grpSp>
        <p:sp>
          <p:nvSpPr>
            <p:cNvPr id="208" name="TextBox 207"/>
            <p:cNvSpPr txBox="1"/>
            <p:nvPr/>
          </p:nvSpPr>
          <p:spPr>
            <a:xfrm>
              <a:off x="3411729" y="2823011"/>
              <a:ext cx="1732016" cy="510895"/>
            </a:xfrm>
            <a:prstGeom prst="rect">
              <a:avLst/>
            </a:prstGeom>
            <a:noFill/>
            <a:effectLst>
              <a:outerShdw blurRad="63500" sx="102000" sy="102000" algn="ctr" rotWithShape="0">
                <a:prstClr val="black">
                  <a:alpha val="40000"/>
                </a:prstClr>
              </a:outerShdw>
            </a:effectLst>
          </p:spPr>
          <p:txBody>
            <a:bodyPr wrap="square" rtlCol="0">
              <a:spAutoFit/>
            </a:bodyPr>
            <a:lstStyle/>
            <a:p>
              <a:pPr algn="ctr">
                <a:lnSpc>
                  <a:spcPct val="80000"/>
                </a:lnSpc>
              </a:pPr>
              <a:r>
                <a:rPr lang="en-US" altLang="zh-CN" sz="1200" b="1" i="0" dirty="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t>Cisco</a:t>
              </a:r>
              <a:r>
                <a:rPr lang="en-US" sz="1200" baseline="30000" dirty="0" smtClean="0">
                  <a:solidFill>
                    <a:schemeClr val="bg1"/>
                  </a:solidFill>
                </a:rPr>
                <a:t>®</a:t>
              </a:r>
              <a:r>
                <a:rPr lang="zh-CN" altLang="en-US" sz="1200" b="1" i="0" dirty="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t> </a:t>
              </a:r>
              <a:br>
                <a:rPr lang="zh-CN" altLang="en-US" sz="1200" b="1" i="0" dirty="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br>
              <a:r>
                <a:rPr lang="en-US" altLang="zh-CN" sz="1200" b="1" i="0" dirty="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t>Unified Fabric</a:t>
              </a:r>
              <a:endParaRPr lang="zh-CN" altLang="en-US" sz="1200" b="1" dirty="0">
                <a:solidFill>
                  <a:schemeClr val="bg1"/>
                </a:solidFill>
                <a:effectLst>
                  <a:outerShdw blurRad="63500" sx="102000" sy="102000" algn="ctr" rotWithShape="0">
                    <a:prstClr val="black">
                      <a:alpha val="21000"/>
                    </a:prstClr>
                  </a:outerShdw>
                </a:effectLst>
                <a:ea typeface="黑体" pitchFamily="2" charset="-122"/>
              </a:endParaRPr>
            </a:p>
          </p:txBody>
        </p:sp>
        <p:cxnSp>
          <p:nvCxnSpPr>
            <p:cNvPr id="209" name="Straight Connector 208"/>
            <p:cNvCxnSpPr/>
            <p:nvPr/>
          </p:nvCxnSpPr>
          <p:spPr>
            <a:xfrm>
              <a:off x="6817613" y="1921703"/>
              <a:ext cx="1311926" cy="470203"/>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V="1">
              <a:off x="5751851" y="1410152"/>
              <a:ext cx="851191" cy="599772"/>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grpSp>
          <p:nvGrpSpPr>
            <p:cNvPr id="211" name="Group 161"/>
            <p:cNvGrpSpPr/>
            <p:nvPr/>
          </p:nvGrpSpPr>
          <p:grpSpPr>
            <a:xfrm>
              <a:off x="4493373" y="1666109"/>
              <a:ext cx="3965272" cy="1135415"/>
              <a:chOff x="4148077" y="2256468"/>
              <a:chExt cx="3965272" cy="1135415"/>
            </a:xfrm>
          </p:grpSpPr>
          <p:cxnSp>
            <p:nvCxnSpPr>
              <p:cNvPr id="241" name="Straight Connector 240"/>
              <p:cNvCxnSpPr/>
              <p:nvPr/>
            </p:nvCxnSpPr>
            <p:spPr>
              <a:xfrm>
                <a:off x="6279386" y="2256468"/>
                <a:ext cx="1833963" cy="657305"/>
              </a:xfrm>
              <a:prstGeom prst="line">
                <a:avLst/>
              </a:prstGeom>
              <a:ln w="50800" cmpd="sng">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flipV="1">
                <a:off x="4685503" y="2588741"/>
                <a:ext cx="459536" cy="323801"/>
              </a:xfrm>
              <a:prstGeom prst="line">
                <a:avLst/>
              </a:prstGeom>
              <a:gradFill rotWithShape="1">
                <a:gsLst>
                  <a:gs pos="0">
                    <a:srgbClr val="001C27">
                      <a:alpha val="70000"/>
                    </a:srgbClr>
                  </a:gs>
                  <a:gs pos="100000">
                    <a:srgbClr val="003C54"/>
                  </a:gs>
                </a:gsLst>
                <a:lin ang="18900000" scaled="1"/>
              </a:gradFill>
              <a:ln w="50800" cmpd="sng">
                <a:solidFill>
                  <a:schemeClr val="accent6"/>
                </a:solidFill>
                <a:prstDash val="solid"/>
                <a:round/>
                <a:headEnd type="triangle"/>
                <a:tailEnd type="none"/>
              </a:ln>
            </p:spPr>
          </p:cxnSp>
          <p:cxnSp>
            <p:nvCxnSpPr>
              <p:cNvPr id="243" name="Straight Connector 242"/>
              <p:cNvCxnSpPr/>
              <p:nvPr/>
            </p:nvCxnSpPr>
            <p:spPr>
              <a:xfrm flipV="1">
                <a:off x="4148077" y="2345611"/>
                <a:ext cx="339245" cy="277532"/>
              </a:xfrm>
              <a:prstGeom prst="line">
                <a:avLst/>
              </a:prstGeom>
              <a:gradFill rotWithShape="1">
                <a:gsLst>
                  <a:gs pos="0">
                    <a:srgbClr val="001C27">
                      <a:alpha val="70000"/>
                    </a:srgbClr>
                  </a:gs>
                  <a:gs pos="100000">
                    <a:srgbClr val="003C54"/>
                  </a:gs>
                </a:gsLst>
                <a:lin ang="18900000" scaled="1"/>
              </a:gradFill>
              <a:ln w="50800" cmpd="sng">
                <a:solidFill>
                  <a:schemeClr val="accent6"/>
                </a:solidFill>
                <a:prstDash val="solid"/>
                <a:round/>
                <a:headEnd type="triangle"/>
                <a:tailEnd type="none"/>
              </a:ln>
            </p:spPr>
          </p:cxnSp>
          <p:cxnSp>
            <p:nvCxnSpPr>
              <p:cNvPr id="244" name="Straight Connector 243"/>
              <p:cNvCxnSpPr/>
              <p:nvPr/>
            </p:nvCxnSpPr>
            <p:spPr>
              <a:xfrm>
                <a:off x="4470804" y="2345609"/>
                <a:ext cx="924910" cy="331494"/>
              </a:xfrm>
              <a:prstGeom prst="line">
                <a:avLst/>
              </a:prstGeom>
              <a:ln w="50800" cmpd="sng">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flipV="1">
                <a:off x="6712218" y="2644897"/>
                <a:ext cx="636256" cy="448322"/>
              </a:xfrm>
              <a:prstGeom prst="line">
                <a:avLst/>
              </a:prstGeom>
              <a:gradFill rotWithShape="1">
                <a:gsLst>
                  <a:gs pos="0">
                    <a:srgbClr val="001C27">
                      <a:alpha val="70000"/>
                    </a:srgbClr>
                  </a:gs>
                  <a:gs pos="100000">
                    <a:srgbClr val="003C54"/>
                  </a:gs>
                </a:gsLst>
                <a:lin ang="18900000" scaled="1"/>
              </a:gradFill>
              <a:ln w="50800" cmpd="sng">
                <a:solidFill>
                  <a:schemeClr val="accent6"/>
                </a:solidFill>
                <a:prstDash val="solid"/>
                <a:round/>
                <a:headEnd/>
                <a:tailEnd/>
              </a:ln>
            </p:spPr>
          </p:cxnSp>
          <p:cxnSp>
            <p:nvCxnSpPr>
              <p:cNvPr id="256" name="Straight Connector 255"/>
              <p:cNvCxnSpPr/>
              <p:nvPr/>
            </p:nvCxnSpPr>
            <p:spPr>
              <a:xfrm flipV="1">
                <a:off x="7390934" y="2895377"/>
                <a:ext cx="711896" cy="496506"/>
              </a:xfrm>
              <a:prstGeom prst="line">
                <a:avLst/>
              </a:prstGeom>
              <a:gradFill rotWithShape="1">
                <a:gsLst>
                  <a:gs pos="0">
                    <a:srgbClr val="001C27">
                      <a:alpha val="70000"/>
                    </a:srgbClr>
                  </a:gs>
                  <a:gs pos="100000">
                    <a:srgbClr val="003C54"/>
                  </a:gs>
                </a:gsLst>
                <a:lin ang="18900000" scaled="1"/>
              </a:gradFill>
              <a:ln w="50800" cmpd="sng">
                <a:solidFill>
                  <a:schemeClr val="accent6"/>
                </a:solidFill>
                <a:prstDash val="solid"/>
                <a:round/>
                <a:headEnd/>
                <a:tailEnd/>
              </a:ln>
            </p:spPr>
          </p:cxnSp>
        </p:grpSp>
        <p:grpSp>
          <p:nvGrpSpPr>
            <p:cNvPr id="212" name="Group 245"/>
            <p:cNvGrpSpPr/>
            <p:nvPr/>
          </p:nvGrpSpPr>
          <p:grpSpPr>
            <a:xfrm>
              <a:off x="5532756" y="1185340"/>
              <a:ext cx="1356944" cy="1152382"/>
              <a:chOff x="1421047" y="1814866"/>
              <a:chExt cx="1667264" cy="1415919"/>
            </a:xfrm>
          </p:grpSpPr>
          <p:pic>
            <p:nvPicPr>
              <p:cNvPr id="239" name="Picture 2" descr="\\MV-FS\Projects\Cisco\03_Assets\Icons\Kubrick Icons\Kubrick png icons\Device_cloud_white_3041_default_256.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421047" y="1814866"/>
                <a:ext cx="1667264" cy="1415919"/>
              </a:xfrm>
              <a:prstGeom prst="rect">
                <a:avLst/>
              </a:prstGeom>
              <a:noFill/>
              <a:extLst>
                <a:ext uri="{909E8E84-426E-40DD-AFC4-6F175D3DCCD1}">
                  <a14:hiddenFill xmlns="" xmlns:a14="http://schemas.microsoft.com/office/drawing/2010/main">
                    <a:solidFill>
                      <a:srgbClr val="FFFFFF"/>
                    </a:solidFill>
                  </a14:hiddenFill>
                </a:ext>
              </a:extLst>
            </p:spPr>
          </p:pic>
          <p:sp>
            <p:nvSpPr>
              <p:cNvPr id="240" name="TextBox 239"/>
              <p:cNvSpPr txBox="1"/>
              <p:nvPr/>
            </p:nvSpPr>
            <p:spPr>
              <a:xfrm>
                <a:off x="1421047" y="2416153"/>
                <a:ext cx="1667264" cy="398560"/>
              </a:xfrm>
              <a:prstGeom prst="rect">
                <a:avLst/>
              </a:prstGeom>
              <a:noFill/>
            </p:spPr>
            <p:txBody>
              <a:bodyPr wrap="square" rtlCol="0">
                <a:spAutoFit/>
              </a:bodyPr>
              <a:lstStyle/>
              <a:p>
                <a:pPr algn="ctr" defTabSz="914400">
                  <a:buNone/>
                </a:pPr>
                <a:r>
                  <a:rPr lang="zh-CN" altLang="en-US" sz="1000" b="1" i="0" smtClean="0">
                    <a:solidFill>
                      <a:schemeClr val="tx1"/>
                    </a:solidFill>
                    <a:latin typeface="Arial"/>
                    <a:ea typeface="黑体" pitchFamily="2" charset="-122"/>
                    <a:cs typeface="+mn-cs"/>
                  </a:rPr>
                  <a:t>互联网</a:t>
                </a:r>
                <a:endParaRPr lang="zh-CN" altLang="en-US" sz="1000" b="1">
                  <a:ea typeface="黑体" pitchFamily="2" charset="-122"/>
                </a:endParaRPr>
              </a:p>
            </p:txBody>
          </p:sp>
        </p:grpSp>
        <p:cxnSp>
          <p:nvCxnSpPr>
            <p:cNvPr id="213" name="Straight Connector 212"/>
            <p:cNvCxnSpPr/>
            <p:nvPr/>
          </p:nvCxnSpPr>
          <p:spPr>
            <a:xfrm>
              <a:off x="6602306" y="1419328"/>
              <a:ext cx="1146033" cy="410746"/>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14" name="Group 421"/>
            <p:cNvGrpSpPr/>
            <p:nvPr/>
          </p:nvGrpSpPr>
          <p:grpSpPr>
            <a:xfrm>
              <a:off x="7451592" y="1511873"/>
              <a:ext cx="974639" cy="475440"/>
              <a:chOff x="7335221" y="1992226"/>
              <a:chExt cx="974639" cy="475440"/>
            </a:xfrm>
          </p:grpSpPr>
          <p:pic>
            <p:nvPicPr>
              <p:cNvPr id="237" name="Picture 2" descr="\\MV-FS\Projects\Cisco\03_Assets\Icons\Kubrick Icons\Kubrick png icons\user_group_0107_256.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335221" y="1992226"/>
                <a:ext cx="475440" cy="475440"/>
              </a:xfrm>
              <a:prstGeom prst="rect">
                <a:avLst/>
              </a:prstGeom>
              <a:noFill/>
              <a:extLst>
                <a:ext uri="{909E8E84-426E-40DD-AFC4-6F175D3DCCD1}">
                  <a14:hiddenFill xmlns="" xmlns:a14="http://schemas.microsoft.com/office/drawing/2010/main">
                    <a:solidFill>
                      <a:srgbClr val="FFFFFF"/>
                    </a:solidFill>
                  </a14:hiddenFill>
                </a:ext>
              </a:extLst>
            </p:spPr>
          </p:pic>
          <p:sp>
            <p:nvSpPr>
              <p:cNvPr id="238" name="TextBox 51"/>
              <p:cNvSpPr txBox="1">
                <a:spLocks noChangeArrowheads="1"/>
              </p:cNvSpPr>
              <p:nvPr/>
            </p:nvSpPr>
            <p:spPr bwMode="auto">
              <a:xfrm>
                <a:off x="7714322" y="2102990"/>
                <a:ext cx="595538" cy="324373"/>
              </a:xfrm>
              <a:prstGeom prst="rect">
                <a:avLst/>
              </a:prstGeom>
              <a:noFill/>
              <a:ln w="9525">
                <a:noFill/>
                <a:miter lim="800000"/>
                <a:headEnd/>
                <a:tailEnd/>
              </a:ln>
            </p:spPr>
            <p:txBody>
              <a:bodyPr wrap="square" lIns="91435" tIns="45718" rIns="91435" bIns="45718">
                <a:spAutoFit/>
              </a:bodyPr>
              <a:lstStyle/>
              <a:p>
                <a:pPr algn="l" defTabSz="914400">
                  <a:buNone/>
                </a:pPr>
                <a:r>
                  <a:rPr lang="zh-CN" altLang="en-US" sz="1000" b="0" i="0" smtClean="0">
                    <a:solidFill>
                      <a:srgbClr val="546568"/>
                    </a:solidFill>
                    <a:latin typeface="Arial"/>
                    <a:ea typeface="黑体" pitchFamily="2" charset="-122"/>
                    <a:cs typeface="+mn-cs"/>
                  </a:rPr>
                  <a:t>用户</a:t>
                </a:r>
                <a:endParaRPr lang="zh-CN" altLang="en-US" sz="1000">
                  <a:solidFill>
                    <a:srgbClr val="546568"/>
                  </a:solidFill>
                  <a:ea typeface="黑体" pitchFamily="2" charset="-122"/>
                </a:endParaRPr>
              </a:p>
            </p:txBody>
          </p:sp>
        </p:grpSp>
        <p:grpSp>
          <p:nvGrpSpPr>
            <p:cNvPr id="215" name="Group 265"/>
            <p:cNvGrpSpPr/>
            <p:nvPr/>
          </p:nvGrpSpPr>
          <p:grpSpPr>
            <a:xfrm>
              <a:off x="7420372" y="2575568"/>
              <a:ext cx="1117422" cy="492422"/>
              <a:chOff x="4898317" y="1982959"/>
              <a:chExt cx="1918723" cy="845538"/>
            </a:xfrm>
          </p:grpSpPr>
          <p:grpSp>
            <p:nvGrpSpPr>
              <p:cNvPr id="226" name="Group 388"/>
              <p:cNvGrpSpPr/>
              <p:nvPr/>
            </p:nvGrpSpPr>
            <p:grpSpPr>
              <a:xfrm>
                <a:off x="4898317" y="1982959"/>
                <a:ext cx="864207" cy="845538"/>
                <a:chOff x="7092048" y="751929"/>
                <a:chExt cx="1383251" cy="1353371"/>
              </a:xfrm>
            </p:grpSpPr>
            <p:pic>
              <p:nvPicPr>
                <p:cNvPr id="228" name="Picture 2" descr="\\MV-FS\Projects\Cisco\03_Assets\Icons\Kubrick Icons\Device Icons\Device_server_farms_3113_default_256.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7426921" y="751929"/>
                  <a:ext cx="1048378" cy="104837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29" name="Group 391"/>
                <p:cNvGrpSpPr/>
                <p:nvPr/>
              </p:nvGrpSpPr>
              <p:grpSpPr>
                <a:xfrm>
                  <a:off x="7092048" y="1495313"/>
                  <a:ext cx="413284" cy="609987"/>
                  <a:chOff x="6427703" y="2259445"/>
                  <a:chExt cx="413284" cy="609987"/>
                </a:xfrm>
              </p:grpSpPr>
              <p:pic>
                <p:nvPicPr>
                  <p:cNvPr id="234"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427703" y="2456148"/>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35"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36"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230" name="Group 392"/>
                <p:cNvGrpSpPr/>
                <p:nvPr/>
              </p:nvGrpSpPr>
              <p:grpSpPr>
                <a:xfrm>
                  <a:off x="7526050" y="1495313"/>
                  <a:ext cx="413284" cy="609987"/>
                  <a:chOff x="6427703" y="2259445"/>
                  <a:chExt cx="413284" cy="609987"/>
                </a:xfrm>
              </p:grpSpPr>
              <p:pic>
                <p:nvPicPr>
                  <p:cNvPr id="231"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427703" y="2456148"/>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32"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33"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sp>
            <p:nvSpPr>
              <p:cNvPr id="227" name="TextBox 51"/>
              <p:cNvSpPr txBox="1">
                <a:spLocks noChangeArrowheads="1"/>
              </p:cNvSpPr>
              <p:nvPr/>
            </p:nvSpPr>
            <p:spPr bwMode="auto">
              <a:xfrm>
                <a:off x="5677835" y="2141004"/>
                <a:ext cx="1139205" cy="487358"/>
              </a:xfrm>
              <a:prstGeom prst="rect">
                <a:avLst/>
              </a:prstGeom>
              <a:noFill/>
              <a:ln w="9525">
                <a:noFill/>
                <a:miter lim="800000"/>
                <a:headEnd/>
                <a:tailEnd/>
              </a:ln>
            </p:spPr>
            <p:txBody>
              <a:bodyPr wrap="square" lIns="91435" tIns="45718" rIns="91435" bIns="45718">
                <a:spAutoFit/>
              </a:bodyPr>
              <a:lstStyle/>
              <a:p>
                <a:pPr algn="l" defTabSz="914400">
                  <a:buNone/>
                </a:pPr>
                <a:r>
                  <a:rPr lang="en-US" altLang="zh-CN" sz="800" b="0" i="0" smtClean="0">
                    <a:solidFill>
                      <a:srgbClr val="546568"/>
                    </a:solidFill>
                    <a:latin typeface="Arial"/>
                    <a:ea typeface="黑体" pitchFamily="2" charset="-122"/>
                    <a:cs typeface="+mn-cs"/>
                  </a:rPr>
                  <a:t>DC3</a:t>
                </a:r>
                <a:endParaRPr lang="zh-CN" altLang="en-US" sz="800">
                  <a:solidFill>
                    <a:srgbClr val="546568"/>
                  </a:solidFill>
                  <a:ea typeface="黑体" pitchFamily="2" charset="-122"/>
                </a:endParaRPr>
              </a:p>
            </p:txBody>
          </p:sp>
        </p:grpSp>
        <p:grpSp>
          <p:nvGrpSpPr>
            <p:cNvPr id="216" name="Group 267"/>
            <p:cNvGrpSpPr/>
            <p:nvPr/>
          </p:nvGrpSpPr>
          <p:grpSpPr>
            <a:xfrm>
              <a:off x="6608786" y="2233817"/>
              <a:ext cx="503294" cy="492422"/>
              <a:chOff x="7092048" y="751929"/>
              <a:chExt cx="1383251" cy="1353371"/>
            </a:xfrm>
          </p:grpSpPr>
          <p:pic>
            <p:nvPicPr>
              <p:cNvPr id="217" name="Picture 2" descr="\\MV-FS\Projects\Cisco\03_Assets\Icons\Kubrick Icons\Device Icons\Device_server_farms_3113_default_256.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7426921" y="751929"/>
                <a:ext cx="1048378" cy="104837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18" name="Group 374"/>
              <p:cNvGrpSpPr/>
              <p:nvPr/>
            </p:nvGrpSpPr>
            <p:grpSpPr>
              <a:xfrm>
                <a:off x="7092048" y="1495313"/>
                <a:ext cx="413284" cy="609987"/>
                <a:chOff x="6427703" y="2259445"/>
                <a:chExt cx="413284" cy="609987"/>
              </a:xfrm>
            </p:grpSpPr>
            <p:pic>
              <p:nvPicPr>
                <p:cNvPr id="223"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427703" y="2456148"/>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24"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25"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219" name="Group 375"/>
              <p:cNvGrpSpPr/>
              <p:nvPr/>
            </p:nvGrpSpPr>
            <p:grpSpPr>
              <a:xfrm>
                <a:off x="7526050" y="1495313"/>
                <a:ext cx="544704" cy="532647"/>
                <a:chOff x="6427703" y="2259445"/>
                <a:chExt cx="544704" cy="532647"/>
              </a:xfrm>
            </p:grpSpPr>
            <p:pic>
              <p:nvPicPr>
                <p:cNvPr id="220"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559123" y="2378807"/>
                  <a:ext cx="413284" cy="41328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21"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22"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sp>
        <p:nvSpPr>
          <p:cNvPr id="4" name="Title 3"/>
          <p:cNvSpPr>
            <a:spLocks noGrp="1"/>
          </p:cNvSpPr>
          <p:nvPr>
            <p:ph type="title"/>
          </p:nvPr>
        </p:nvSpPr>
        <p:spPr/>
        <p:txBody>
          <a:bodyPr/>
          <a:lstStyle/>
          <a:p>
            <a:pPr algn="l" defTabSz="914400">
              <a:spcBef>
                <a:spcPct val="0"/>
              </a:spcBef>
              <a:buNone/>
            </a:pPr>
            <a:r>
              <a:rPr lang="zh-CN" altLang="en-US" sz="3600" b="0" i="0" spc="-100" smtClean="0">
                <a:gradFill>
                  <a:gsLst>
                    <a:gs pos="0">
                      <a:schemeClr val="tx1"/>
                    </a:gs>
                    <a:gs pos="44000">
                      <a:srgbClr val="01BBBB"/>
                    </a:gs>
                    <a:gs pos="100000">
                      <a:schemeClr val="accent4"/>
                    </a:gs>
                  </a:gsLst>
                  <a:lin ang="4800000" scaled="0"/>
                </a:gradFill>
                <a:latin typeface="Arial"/>
                <a:ea typeface="黑体" pitchFamily="2" charset="-122"/>
                <a:cs typeface="+mj-cs"/>
              </a:rPr>
              <a:t>虚拟化</a:t>
            </a:r>
            <a:r>
              <a:rPr altLang="zh-CN" sz="3600" b="0" i="0" spc="-100" smtClean="0">
                <a:gradFill>
                  <a:gsLst>
                    <a:gs pos="0">
                      <a:schemeClr val="tx1"/>
                    </a:gs>
                    <a:gs pos="44000">
                      <a:srgbClr val="01BBBB"/>
                    </a:gs>
                    <a:gs pos="100000">
                      <a:schemeClr val="accent4"/>
                    </a:gs>
                  </a:gsLst>
                  <a:lin ang="4800000" scaled="0"/>
                </a:gradFill>
                <a:latin typeface="Arial"/>
                <a:ea typeface="黑体" pitchFamily="2" charset="-122"/>
                <a:cs typeface="+mj-cs"/>
              </a:rPr>
              <a:t>/</a:t>
            </a:r>
            <a:r>
              <a:rPr lang="zh-CN" altLang="en-US" sz="3600" b="0" i="0" spc="-100" smtClean="0">
                <a:gradFill>
                  <a:gsLst>
                    <a:gs pos="0">
                      <a:schemeClr val="tx1"/>
                    </a:gs>
                    <a:gs pos="44000">
                      <a:srgbClr val="01BBBB"/>
                    </a:gs>
                    <a:gs pos="100000">
                      <a:schemeClr val="accent4"/>
                    </a:gs>
                  </a:gsLst>
                  <a:lin ang="4800000" scaled="0"/>
                </a:gradFill>
                <a:latin typeface="Arial"/>
                <a:ea typeface="黑体" pitchFamily="2" charset="-122"/>
                <a:cs typeface="+mj-cs"/>
              </a:rPr>
              <a:t>专用云 </a:t>
            </a:r>
            <a:endParaRPr lang="zh-CN" altLang="en-US" sz="1100">
              <a:solidFill>
                <a:schemeClr val="bg1">
                  <a:lumMod val="85000"/>
                </a:schemeClr>
              </a:solidFill>
              <a:ea typeface="黑体" pitchFamily="2" charset="-122"/>
            </a:endParaRPr>
          </a:p>
        </p:txBody>
      </p:sp>
      <p:sp>
        <p:nvSpPr>
          <p:cNvPr id="429" name="Rectangle 428" hidden="1"/>
          <p:cNvSpPr/>
          <p:nvPr/>
        </p:nvSpPr>
        <p:spPr>
          <a:xfrm>
            <a:off x="34936" y="1696016"/>
            <a:ext cx="8639033" cy="3574936"/>
          </a:xfrm>
          <a:prstGeom prst="rect">
            <a:avLst/>
          </a:prstGeom>
          <a:solidFill>
            <a:srgbClr val="000000">
              <a:alpha val="71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3" name="Group 2"/>
          <p:cNvGrpSpPr/>
          <p:nvPr/>
        </p:nvGrpSpPr>
        <p:grpSpPr>
          <a:xfrm>
            <a:off x="1301" y="1713853"/>
            <a:ext cx="2719357" cy="2258472"/>
            <a:chOff x="26096" y="1621157"/>
            <a:chExt cx="2933621" cy="2436423"/>
          </a:xfrm>
        </p:grpSpPr>
        <p:grpSp>
          <p:nvGrpSpPr>
            <p:cNvPr id="145" name="Group 144"/>
            <p:cNvGrpSpPr/>
            <p:nvPr/>
          </p:nvGrpSpPr>
          <p:grpSpPr>
            <a:xfrm>
              <a:off x="26096" y="1621157"/>
              <a:ext cx="2933621" cy="2436423"/>
              <a:chOff x="3489112" y="4711323"/>
              <a:chExt cx="2340432" cy="1943768"/>
            </a:xfrm>
          </p:grpSpPr>
          <p:cxnSp>
            <p:nvCxnSpPr>
              <p:cNvPr id="146" name="Straight Connector 129"/>
              <p:cNvCxnSpPr>
                <a:cxnSpLocks noChangeShapeType="1"/>
              </p:cNvCxnSpPr>
              <p:nvPr/>
            </p:nvCxnSpPr>
            <p:spPr bwMode="gray">
              <a:xfrm rot="16200000" flipH="1">
                <a:off x="3794045" y="5403953"/>
                <a:ext cx="687217" cy="271620"/>
              </a:xfrm>
              <a:prstGeom prst="line">
                <a:avLst/>
              </a:prstGeom>
              <a:noFill/>
              <a:ln w="22225">
                <a:solidFill>
                  <a:schemeClr val="tx1"/>
                </a:solidFill>
                <a:round/>
                <a:headEnd/>
                <a:tailEnd/>
              </a:ln>
            </p:spPr>
          </p:cxnSp>
          <p:pic>
            <p:nvPicPr>
              <p:cNvPr id="147" name="Picture 384" descr="ICON_Server_Rack_Q308"/>
              <p:cNvPicPr>
                <a:picLocks noChangeAspect="1" noChangeArrowheads="1"/>
              </p:cNvPicPr>
              <p:nvPr/>
            </p:nvPicPr>
            <p:blipFill>
              <a:blip r:embed="rId12" cstate="print"/>
              <a:srcRect/>
              <a:stretch>
                <a:fillRect/>
              </a:stretch>
            </p:blipFill>
            <p:spPr bwMode="gray">
              <a:xfrm>
                <a:off x="3730223" y="4954003"/>
                <a:ext cx="776058" cy="423765"/>
              </a:xfrm>
              <a:prstGeom prst="rect">
                <a:avLst/>
              </a:prstGeom>
              <a:noFill/>
              <a:ln w="9525">
                <a:noFill/>
                <a:miter lim="800000"/>
                <a:headEnd/>
                <a:tailEnd/>
              </a:ln>
            </p:spPr>
          </p:pic>
          <p:cxnSp>
            <p:nvCxnSpPr>
              <p:cNvPr id="148" name="Straight Connector 130"/>
              <p:cNvCxnSpPr>
                <a:cxnSpLocks noChangeShapeType="1"/>
              </p:cNvCxnSpPr>
              <p:nvPr/>
            </p:nvCxnSpPr>
            <p:spPr bwMode="gray">
              <a:xfrm rot="10800000" flipV="1">
                <a:off x="4351069" y="5545929"/>
                <a:ext cx="543241" cy="337443"/>
              </a:xfrm>
              <a:prstGeom prst="line">
                <a:avLst/>
              </a:prstGeom>
              <a:noFill/>
              <a:ln w="22225">
                <a:solidFill>
                  <a:schemeClr val="tx1"/>
                </a:solidFill>
                <a:round/>
                <a:headEnd/>
                <a:tailEnd/>
              </a:ln>
            </p:spPr>
          </p:cxnSp>
          <p:cxnSp>
            <p:nvCxnSpPr>
              <p:cNvPr id="149" name="Straight Connector 133"/>
              <p:cNvCxnSpPr>
                <a:cxnSpLocks noChangeShapeType="1"/>
              </p:cNvCxnSpPr>
              <p:nvPr/>
            </p:nvCxnSpPr>
            <p:spPr bwMode="gray">
              <a:xfrm flipH="1">
                <a:off x="4428675" y="5566043"/>
                <a:ext cx="671051" cy="290423"/>
              </a:xfrm>
              <a:prstGeom prst="line">
                <a:avLst/>
              </a:prstGeom>
              <a:noFill/>
              <a:ln w="22225">
                <a:solidFill>
                  <a:schemeClr val="tx1"/>
                </a:solidFill>
                <a:round/>
                <a:headEnd/>
                <a:tailEnd/>
              </a:ln>
            </p:spPr>
          </p:cxnSp>
          <p:sp>
            <p:nvSpPr>
              <p:cNvPr id="150" name="Rectangle 149"/>
              <p:cNvSpPr/>
              <p:nvPr/>
            </p:nvSpPr>
            <p:spPr bwMode="gray">
              <a:xfrm>
                <a:off x="4396053" y="4711323"/>
                <a:ext cx="727437" cy="138766"/>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lIns="0" tIns="45718" rIns="0" bIns="45718" rtlCol="0" anchor="ctr"/>
              <a:lstStyle/>
              <a:p>
                <a:pPr algn="ctr" defTabSz="457200">
                  <a:buNone/>
                </a:pPr>
                <a:r>
                  <a:rPr lang="zh-CN" altLang="en-US" sz="1000" b="0" i="0" dirty="0" smtClean="0">
                    <a:solidFill>
                      <a:srgbClr val="546568"/>
                    </a:solidFill>
                    <a:latin typeface="Arial"/>
                    <a:ea typeface="黑体" pitchFamily="2" charset="-122"/>
                    <a:cs typeface="+mn-cs"/>
                  </a:rPr>
                  <a:t>端口组</a:t>
                </a:r>
                <a:endParaRPr lang="zh-CN" altLang="en-US" sz="1000" dirty="0">
                  <a:solidFill>
                    <a:srgbClr val="546568"/>
                  </a:solidFill>
                  <a:ea typeface="黑体" pitchFamily="2" charset="-122"/>
                </a:endParaRPr>
              </a:p>
            </p:txBody>
          </p:sp>
          <p:grpSp>
            <p:nvGrpSpPr>
              <p:cNvPr id="151" name="Group 15"/>
              <p:cNvGrpSpPr>
                <a:grpSpLocks/>
              </p:cNvGrpSpPr>
              <p:nvPr/>
            </p:nvGrpSpPr>
            <p:grpSpPr bwMode="gray">
              <a:xfrm>
                <a:off x="3613814" y="4818353"/>
                <a:ext cx="975732" cy="432173"/>
                <a:chOff x="584200" y="4724400"/>
                <a:chExt cx="1915336" cy="1223393"/>
              </a:xfrm>
            </p:grpSpPr>
            <p:pic>
              <p:nvPicPr>
                <p:cNvPr id="186" name="Picture 16" descr="empty layer.png"/>
                <p:cNvPicPr>
                  <a:picLocks noChangeAspect="1"/>
                </p:cNvPicPr>
                <p:nvPr/>
              </p:nvPicPr>
              <p:blipFill>
                <a:blip r:embed="rId13" cstate="print"/>
                <a:srcRect/>
                <a:stretch>
                  <a:fillRect/>
                </a:stretch>
              </p:blipFill>
              <p:spPr bwMode="gray">
                <a:xfrm>
                  <a:off x="838200" y="4724400"/>
                  <a:ext cx="1661336" cy="1223393"/>
                </a:xfrm>
                <a:prstGeom prst="rect">
                  <a:avLst/>
                </a:prstGeom>
                <a:noFill/>
                <a:ln w="9525">
                  <a:noFill/>
                  <a:miter lim="800000"/>
                  <a:headEnd/>
                  <a:tailEnd/>
                </a:ln>
              </p:spPr>
            </p:pic>
            <p:sp>
              <p:nvSpPr>
                <p:cNvPr id="187" name="Rectangle 186"/>
                <p:cNvSpPr/>
                <p:nvPr/>
              </p:nvSpPr>
              <p:spPr bwMode="gray">
                <a:xfrm rot="21282903">
                  <a:off x="584200" y="5254325"/>
                  <a:ext cx="1395523" cy="600375"/>
                </a:xfrm>
                <a:prstGeom prst="rect">
                  <a:avLst/>
                </a:prstGeom>
                <a:noFill/>
                <a:ln>
                  <a:noFill/>
                </a:ln>
                <a:scene3d>
                  <a:camera prst="orthographicFront">
                    <a:rot lat="2580000" lon="2400000" rev="0"/>
                  </a:camera>
                  <a:lightRig rig="threePt" dir="t"/>
                </a:scene3d>
                <a:sp3d/>
              </p:spPr>
              <p:style>
                <a:lnRef idx="1">
                  <a:schemeClr val="accent1"/>
                </a:lnRef>
                <a:fillRef idx="3">
                  <a:schemeClr val="accent1"/>
                </a:fillRef>
                <a:effectRef idx="2">
                  <a:schemeClr val="accent1"/>
                </a:effectRef>
                <a:fontRef idx="minor">
                  <a:schemeClr val="lt1"/>
                </a:fontRef>
              </p:style>
              <p:txBody>
                <a:bodyPr anchor="ctr"/>
                <a:lstStyle/>
                <a:p>
                  <a:pPr algn="ctr" defTabSz="914400">
                    <a:buNone/>
                  </a:pPr>
                  <a:r>
                    <a:rPr lang="zh-CN" altLang="en-US" sz="700" b="1" i="0" smtClean="0">
                      <a:solidFill>
                        <a:srgbClr val="FFFFFF"/>
                      </a:solidFill>
                      <a:latin typeface="Arial"/>
                      <a:ea typeface="黑体" pitchFamily="2" charset="-122"/>
                      <a:cs typeface="+mn-cs"/>
                    </a:rPr>
                    <a:t>虚拟机监控程序</a:t>
                  </a:r>
                  <a:endParaRPr lang="zh-CN" altLang="en-US" sz="700" b="1" i="0">
                    <a:solidFill>
                      <a:srgbClr val="FFFFFF"/>
                    </a:solidFill>
                    <a:latin typeface="Arial"/>
                    <a:ea typeface="黑体" pitchFamily="2" charset="-122"/>
                    <a:cs typeface="+mn-cs"/>
                  </a:endParaRPr>
                </a:p>
              </p:txBody>
            </p:sp>
          </p:grpSp>
          <p:pic>
            <p:nvPicPr>
              <p:cNvPr id="152" name="Picture 150" descr="ICON_VM_basic_label_Q308"/>
              <p:cNvPicPr>
                <a:picLocks noChangeAspect="1" noChangeArrowheads="1"/>
              </p:cNvPicPr>
              <p:nvPr/>
            </p:nvPicPr>
            <p:blipFill>
              <a:blip r:embed="rId14" cstate="print"/>
              <a:srcRect/>
              <a:stretch>
                <a:fillRect/>
              </a:stretch>
            </p:blipFill>
            <p:spPr bwMode="gray">
              <a:xfrm>
                <a:off x="4040647" y="4765663"/>
                <a:ext cx="271620" cy="218609"/>
              </a:xfrm>
              <a:prstGeom prst="rect">
                <a:avLst/>
              </a:prstGeom>
              <a:noFill/>
              <a:ln w="9525">
                <a:noFill/>
                <a:miter lim="800000"/>
                <a:headEnd/>
                <a:tailEnd/>
              </a:ln>
            </p:spPr>
          </p:pic>
          <p:pic>
            <p:nvPicPr>
              <p:cNvPr id="153" name="Picture 150" descr="ICON_VM_basic_label_Q308"/>
              <p:cNvPicPr>
                <a:picLocks noChangeAspect="1" noChangeArrowheads="1"/>
              </p:cNvPicPr>
              <p:nvPr/>
            </p:nvPicPr>
            <p:blipFill>
              <a:blip r:embed="rId14" cstate="print"/>
              <a:srcRect/>
              <a:stretch>
                <a:fillRect/>
              </a:stretch>
            </p:blipFill>
            <p:spPr bwMode="gray">
              <a:xfrm>
                <a:off x="4234661" y="4843017"/>
                <a:ext cx="271620" cy="218609"/>
              </a:xfrm>
              <a:prstGeom prst="rect">
                <a:avLst/>
              </a:prstGeom>
              <a:noFill/>
              <a:ln w="9525">
                <a:noFill/>
                <a:miter lim="800000"/>
                <a:headEnd/>
                <a:tailEnd/>
              </a:ln>
            </p:spPr>
          </p:pic>
          <p:pic>
            <p:nvPicPr>
              <p:cNvPr id="154" name="Picture 150" descr="ICON_VM_basic_label_Q308"/>
              <p:cNvPicPr>
                <a:picLocks noChangeAspect="1" noChangeArrowheads="1"/>
              </p:cNvPicPr>
              <p:nvPr/>
            </p:nvPicPr>
            <p:blipFill>
              <a:blip r:embed="rId14" cstate="print"/>
              <a:srcRect/>
              <a:stretch>
                <a:fillRect/>
              </a:stretch>
            </p:blipFill>
            <p:spPr bwMode="gray">
              <a:xfrm>
                <a:off x="3807829" y="4846380"/>
                <a:ext cx="271620" cy="218609"/>
              </a:xfrm>
              <a:prstGeom prst="rect">
                <a:avLst/>
              </a:prstGeom>
              <a:noFill/>
              <a:ln w="9525">
                <a:noFill/>
                <a:miter lim="800000"/>
                <a:headEnd/>
                <a:tailEnd/>
              </a:ln>
            </p:spPr>
          </p:pic>
          <p:pic>
            <p:nvPicPr>
              <p:cNvPr id="155" name="Picture 384" descr="ICON_Server_Rack_Q308"/>
              <p:cNvPicPr>
                <a:picLocks noChangeAspect="1" noChangeArrowheads="1"/>
              </p:cNvPicPr>
              <p:nvPr/>
            </p:nvPicPr>
            <p:blipFill>
              <a:blip r:embed="rId12" cstate="print"/>
              <a:srcRect/>
              <a:stretch>
                <a:fillRect/>
              </a:stretch>
            </p:blipFill>
            <p:spPr bwMode="gray">
              <a:xfrm>
                <a:off x="4739098" y="5283598"/>
                <a:ext cx="776058" cy="423765"/>
              </a:xfrm>
              <a:prstGeom prst="rect">
                <a:avLst/>
              </a:prstGeom>
              <a:noFill/>
              <a:ln w="9525">
                <a:noFill/>
                <a:miter lim="800000"/>
                <a:headEnd/>
                <a:tailEnd/>
              </a:ln>
            </p:spPr>
          </p:pic>
          <p:pic>
            <p:nvPicPr>
              <p:cNvPr id="156" name="Picture 31" descr="empty layer.png"/>
              <p:cNvPicPr>
                <a:picLocks noChangeAspect="1"/>
              </p:cNvPicPr>
              <p:nvPr/>
            </p:nvPicPr>
            <p:blipFill>
              <a:blip r:embed="rId15" cstate="print"/>
              <a:srcRect/>
              <a:stretch>
                <a:fillRect/>
              </a:stretch>
            </p:blipFill>
            <p:spPr bwMode="gray">
              <a:xfrm>
                <a:off x="4752085" y="5140661"/>
                <a:ext cx="846336" cy="432173"/>
              </a:xfrm>
              <a:prstGeom prst="rect">
                <a:avLst/>
              </a:prstGeom>
              <a:noFill/>
              <a:ln w="9525">
                <a:noFill/>
                <a:miter lim="800000"/>
                <a:headEnd/>
                <a:tailEnd/>
              </a:ln>
            </p:spPr>
          </p:pic>
          <p:pic>
            <p:nvPicPr>
              <p:cNvPr id="157" name="Picture 150" descr="ICON_VM_basic_label_Q308"/>
              <p:cNvPicPr>
                <a:picLocks noChangeAspect="1" noChangeArrowheads="1"/>
              </p:cNvPicPr>
              <p:nvPr/>
            </p:nvPicPr>
            <p:blipFill>
              <a:blip r:embed="rId14" cstate="print"/>
              <a:srcRect/>
              <a:stretch>
                <a:fillRect/>
              </a:stretch>
            </p:blipFill>
            <p:spPr bwMode="gray">
              <a:xfrm>
                <a:off x="5049522" y="5069474"/>
                <a:ext cx="271620" cy="218609"/>
              </a:xfrm>
              <a:prstGeom prst="rect">
                <a:avLst/>
              </a:prstGeom>
              <a:noFill/>
              <a:ln w="9525">
                <a:noFill/>
                <a:miter lim="800000"/>
                <a:headEnd/>
                <a:tailEnd/>
              </a:ln>
            </p:spPr>
          </p:pic>
          <p:pic>
            <p:nvPicPr>
              <p:cNvPr id="158" name="Picture 150" descr="ICON_VM_basic_label_Q308"/>
              <p:cNvPicPr>
                <a:picLocks noChangeAspect="1" noChangeArrowheads="1"/>
              </p:cNvPicPr>
              <p:nvPr/>
            </p:nvPicPr>
            <p:blipFill>
              <a:blip r:embed="rId14" cstate="print"/>
              <a:srcRect/>
              <a:stretch>
                <a:fillRect/>
              </a:stretch>
            </p:blipFill>
            <p:spPr bwMode="gray">
              <a:xfrm>
                <a:off x="5243536" y="5146828"/>
                <a:ext cx="271620" cy="218609"/>
              </a:xfrm>
              <a:prstGeom prst="rect">
                <a:avLst/>
              </a:prstGeom>
              <a:noFill/>
              <a:ln w="9525">
                <a:noFill/>
                <a:miter lim="800000"/>
                <a:headEnd/>
                <a:tailEnd/>
              </a:ln>
            </p:spPr>
          </p:pic>
          <p:pic>
            <p:nvPicPr>
              <p:cNvPr id="159" name="Picture 150" descr="ICON_VM_basic_label_Q308"/>
              <p:cNvPicPr>
                <a:picLocks noChangeAspect="1" noChangeArrowheads="1"/>
              </p:cNvPicPr>
              <p:nvPr/>
            </p:nvPicPr>
            <p:blipFill>
              <a:blip r:embed="rId14" cstate="print"/>
              <a:srcRect/>
              <a:stretch>
                <a:fillRect/>
              </a:stretch>
            </p:blipFill>
            <p:spPr bwMode="gray">
              <a:xfrm>
                <a:off x="4027712" y="4922613"/>
                <a:ext cx="271620" cy="218609"/>
              </a:xfrm>
              <a:prstGeom prst="rect">
                <a:avLst/>
              </a:prstGeom>
              <a:noFill/>
              <a:ln w="9525">
                <a:noFill/>
                <a:miter lim="800000"/>
                <a:headEnd/>
                <a:tailEnd/>
              </a:ln>
            </p:spPr>
          </p:pic>
          <p:pic>
            <p:nvPicPr>
              <p:cNvPr id="160" name="Picture 150" descr="ICON_VM_basic_label_Q308"/>
              <p:cNvPicPr>
                <a:picLocks noChangeAspect="1" noChangeArrowheads="1"/>
              </p:cNvPicPr>
              <p:nvPr/>
            </p:nvPicPr>
            <p:blipFill>
              <a:blip r:embed="rId14" cstate="print"/>
              <a:srcRect/>
              <a:stretch>
                <a:fillRect/>
              </a:stretch>
            </p:blipFill>
            <p:spPr bwMode="gray">
              <a:xfrm>
                <a:off x="5036588" y="5226424"/>
                <a:ext cx="271620" cy="218609"/>
              </a:xfrm>
              <a:prstGeom prst="rect">
                <a:avLst/>
              </a:prstGeom>
              <a:noFill/>
              <a:ln w="9525">
                <a:noFill/>
                <a:miter lim="800000"/>
                <a:headEnd/>
                <a:tailEnd/>
              </a:ln>
            </p:spPr>
          </p:pic>
          <p:cxnSp>
            <p:nvCxnSpPr>
              <p:cNvPr id="161" name="AutoShape 4"/>
              <p:cNvCxnSpPr>
                <a:cxnSpLocks noChangeShapeType="1"/>
              </p:cNvCxnSpPr>
              <p:nvPr/>
            </p:nvCxnSpPr>
            <p:spPr bwMode="gray">
              <a:xfrm>
                <a:off x="4234661" y="5283598"/>
                <a:ext cx="1073547" cy="682733"/>
              </a:xfrm>
              <a:prstGeom prst="straightConnector1">
                <a:avLst/>
              </a:prstGeom>
              <a:noFill/>
              <a:ln w="22225">
                <a:solidFill>
                  <a:schemeClr val="bg1">
                    <a:lumMod val="65000"/>
                  </a:schemeClr>
                </a:solidFill>
                <a:prstDash val="sysDot"/>
                <a:round/>
                <a:headEnd/>
                <a:tailEnd/>
              </a:ln>
            </p:spPr>
          </p:cxnSp>
          <p:cxnSp>
            <p:nvCxnSpPr>
              <p:cNvPr id="164" name="AutoShape 4"/>
              <p:cNvCxnSpPr>
                <a:cxnSpLocks noChangeShapeType="1"/>
              </p:cNvCxnSpPr>
              <p:nvPr/>
            </p:nvCxnSpPr>
            <p:spPr bwMode="gray">
              <a:xfrm flipH="1" flipV="1">
                <a:off x="4428675" y="6065666"/>
                <a:ext cx="211728" cy="218865"/>
              </a:xfrm>
              <a:prstGeom prst="straightConnector1">
                <a:avLst/>
              </a:prstGeom>
              <a:noFill/>
              <a:ln w="15875">
                <a:solidFill>
                  <a:schemeClr val="bg1">
                    <a:lumMod val="65000"/>
                  </a:schemeClr>
                </a:solidFill>
                <a:round/>
                <a:headEnd/>
                <a:tailEnd/>
              </a:ln>
            </p:spPr>
          </p:cxnSp>
          <p:sp>
            <p:nvSpPr>
              <p:cNvPr id="171" name="Text Box 3"/>
              <p:cNvSpPr txBox="1">
                <a:spLocks noChangeArrowheads="1"/>
              </p:cNvSpPr>
              <p:nvPr/>
            </p:nvSpPr>
            <p:spPr bwMode="gray">
              <a:xfrm>
                <a:off x="4814956" y="6057830"/>
                <a:ext cx="1014588" cy="211908"/>
              </a:xfrm>
              <a:prstGeom prst="rect">
                <a:avLst/>
              </a:prstGeom>
              <a:noFill/>
              <a:ln w="9525">
                <a:noFill/>
                <a:miter lim="800000"/>
                <a:headEnd/>
                <a:tailEnd/>
              </a:ln>
            </p:spPr>
            <p:txBody>
              <a:bodyPr wrap="square" lIns="91435" tIns="45718" rIns="91435" bIns="45718">
                <a:spAutoFit/>
              </a:bodyPr>
              <a:lstStyle>
                <a:defPPr>
                  <a:defRPr lang="en-US"/>
                </a:defPPr>
                <a:lvl1pPr algn="r">
                  <a:defRPr sz="1200">
                    <a:solidFill>
                      <a:srgbClr val="546568"/>
                    </a:solidFill>
                  </a:defRPr>
                </a:lvl1pPr>
              </a:lstStyle>
              <a:p>
                <a:pPr algn="l" defTabSz="914400">
                  <a:buNone/>
                </a:pPr>
                <a:r>
                  <a:rPr lang="zh-CN" altLang="en-US" sz="1000" b="0" i="0" dirty="0" smtClean="0">
                    <a:solidFill>
                      <a:srgbClr val="7F7F7F"/>
                    </a:solidFill>
                    <a:latin typeface="Arial"/>
                    <a:ea typeface="黑体" pitchFamily="2" charset="-122"/>
                    <a:cs typeface="+mn-cs"/>
                  </a:rPr>
                  <a:t>服务器管理员</a:t>
                </a:r>
                <a:endParaRPr lang="zh-CN" altLang="en-US" sz="1000" b="0" i="0" dirty="0">
                  <a:solidFill>
                    <a:srgbClr val="7F7F7F"/>
                  </a:solidFill>
                  <a:latin typeface="Arial"/>
                  <a:ea typeface="黑体" pitchFamily="2" charset="-122"/>
                  <a:cs typeface="+mn-cs"/>
                </a:endParaRPr>
              </a:p>
            </p:txBody>
          </p:sp>
          <p:sp>
            <p:nvSpPr>
              <p:cNvPr id="172" name="Text Box 3"/>
              <p:cNvSpPr txBox="1">
                <a:spLocks noChangeArrowheads="1"/>
              </p:cNvSpPr>
              <p:nvPr/>
            </p:nvSpPr>
            <p:spPr bwMode="gray">
              <a:xfrm>
                <a:off x="4371818" y="6424209"/>
                <a:ext cx="803412" cy="211908"/>
              </a:xfrm>
              <a:prstGeom prst="rect">
                <a:avLst/>
              </a:prstGeom>
              <a:noFill/>
              <a:ln w="9525">
                <a:noFill/>
                <a:miter lim="800000"/>
                <a:headEnd/>
                <a:tailEnd/>
              </a:ln>
            </p:spPr>
            <p:txBody>
              <a:bodyPr wrap="square" lIns="91435" tIns="45718" rIns="91435" bIns="45718">
                <a:spAutoFit/>
              </a:bodyPr>
              <a:lstStyle>
                <a:defPPr>
                  <a:defRPr lang="en-US"/>
                </a:defPPr>
                <a:lvl1pPr algn="r">
                  <a:defRPr sz="1200">
                    <a:solidFill>
                      <a:srgbClr val="546568"/>
                    </a:solidFill>
                  </a:defRPr>
                </a:lvl1pPr>
              </a:lstStyle>
              <a:p>
                <a:pPr algn="l" defTabSz="914400">
                  <a:buNone/>
                </a:pPr>
                <a:r>
                  <a:rPr lang="zh-CN" altLang="en-US" sz="1000" b="0" i="0" dirty="0" smtClean="0">
                    <a:solidFill>
                      <a:srgbClr val="7F7F7F"/>
                    </a:solidFill>
                    <a:latin typeface="Arial"/>
                    <a:ea typeface="黑体" pitchFamily="2" charset="-122"/>
                    <a:cs typeface="+mn-cs"/>
                  </a:rPr>
                  <a:t>网络管理员</a:t>
                </a:r>
                <a:endParaRPr lang="zh-CN" altLang="en-US" sz="1000" b="0" i="0" dirty="0">
                  <a:solidFill>
                    <a:srgbClr val="7F7F7F"/>
                  </a:solidFill>
                  <a:latin typeface="Arial"/>
                  <a:ea typeface="黑体" pitchFamily="2" charset="-122"/>
                  <a:cs typeface="+mn-cs"/>
                </a:endParaRPr>
              </a:p>
            </p:txBody>
          </p:sp>
          <p:cxnSp>
            <p:nvCxnSpPr>
              <p:cNvPr id="173" name="AutoShape 4"/>
              <p:cNvCxnSpPr>
                <a:cxnSpLocks noChangeShapeType="1"/>
              </p:cNvCxnSpPr>
              <p:nvPr/>
            </p:nvCxnSpPr>
            <p:spPr bwMode="gray">
              <a:xfrm rot="16200000" flipH="1">
                <a:off x="5124831" y="5757894"/>
                <a:ext cx="391815" cy="25060"/>
              </a:xfrm>
              <a:prstGeom prst="straightConnector1">
                <a:avLst/>
              </a:prstGeom>
              <a:noFill/>
              <a:ln w="22225">
                <a:solidFill>
                  <a:schemeClr val="bg1">
                    <a:lumMod val="65000"/>
                  </a:schemeClr>
                </a:solidFill>
                <a:prstDash val="sysDot"/>
                <a:round/>
                <a:headEnd/>
                <a:tailEnd/>
              </a:ln>
            </p:spPr>
          </p:cxnSp>
          <p:cxnSp>
            <p:nvCxnSpPr>
              <p:cNvPr id="174" name="AutoShape 4"/>
              <p:cNvCxnSpPr>
                <a:cxnSpLocks noChangeShapeType="1"/>
                <a:endCxn id="182" idx="3"/>
              </p:cNvCxnSpPr>
              <p:nvPr/>
            </p:nvCxnSpPr>
            <p:spPr bwMode="gray">
              <a:xfrm flipH="1">
                <a:off x="3951471" y="6081222"/>
                <a:ext cx="186736" cy="203309"/>
              </a:xfrm>
              <a:prstGeom prst="straightConnector1">
                <a:avLst/>
              </a:prstGeom>
              <a:noFill/>
              <a:ln w="15875">
                <a:solidFill>
                  <a:schemeClr val="bg1">
                    <a:lumMod val="65000"/>
                  </a:schemeClr>
                </a:solidFill>
                <a:round/>
                <a:headEnd/>
                <a:tailEnd/>
              </a:ln>
            </p:spPr>
          </p:cxnSp>
          <p:sp>
            <p:nvSpPr>
              <p:cNvPr id="175" name="Text Box 3"/>
              <p:cNvSpPr txBox="1">
                <a:spLocks noChangeArrowheads="1"/>
              </p:cNvSpPr>
              <p:nvPr/>
            </p:nvSpPr>
            <p:spPr bwMode="gray">
              <a:xfrm>
                <a:off x="3489112" y="6443183"/>
                <a:ext cx="766901" cy="211908"/>
              </a:xfrm>
              <a:prstGeom prst="rect">
                <a:avLst/>
              </a:prstGeom>
              <a:noFill/>
              <a:ln w="9525">
                <a:noFill/>
                <a:miter lim="800000"/>
                <a:headEnd/>
                <a:tailEnd/>
              </a:ln>
            </p:spPr>
            <p:txBody>
              <a:bodyPr wrap="square" lIns="91435" tIns="45718" rIns="91435" bIns="45718">
                <a:spAutoFit/>
              </a:bodyPr>
              <a:lstStyle>
                <a:defPPr>
                  <a:defRPr lang="en-US"/>
                </a:defPPr>
                <a:lvl1pPr algn="r">
                  <a:defRPr sz="1200">
                    <a:solidFill>
                      <a:srgbClr val="546568"/>
                    </a:solidFill>
                  </a:defRPr>
                </a:lvl1pPr>
              </a:lstStyle>
              <a:p>
                <a:pPr algn="l" defTabSz="914400">
                  <a:buNone/>
                </a:pPr>
                <a:r>
                  <a:rPr lang="zh-CN" altLang="en-US" sz="1000" b="0" i="0" dirty="0" smtClean="0">
                    <a:solidFill>
                      <a:srgbClr val="7F7F7F"/>
                    </a:solidFill>
                    <a:latin typeface="Arial"/>
                    <a:ea typeface="黑体" pitchFamily="2" charset="-122"/>
                    <a:cs typeface="+mn-cs"/>
                  </a:rPr>
                  <a:t>安全管理员</a:t>
                </a:r>
                <a:endParaRPr lang="zh-CN" altLang="en-US" sz="1000" b="0" i="0" dirty="0">
                  <a:solidFill>
                    <a:srgbClr val="7F7F7F"/>
                  </a:solidFill>
                  <a:latin typeface="Arial"/>
                  <a:ea typeface="黑体" pitchFamily="2" charset="-122"/>
                  <a:cs typeface="+mn-cs"/>
                </a:endParaRPr>
              </a:p>
            </p:txBody>
          </p:sp>
          <p:pic>
            <p:nvPicPr>
              <p:cNvPr id="177" name="Picture 2" descr="\\MV-FS\Projects\Cisco\03_Assets\Icons\Kubrick Icons\Device Icons\Device_www_server_3135_default_256.png"/>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5170942" y="5828915"/>
                <a:ext cx="299592" cy="299592"/>
              </a:xfrm>
              <a:prstGeom prst="rect">
                <a:avLst/>
              </a:prstGeom>
              <a:noFill/>
              <a:extLst>
                <a:ext uri="{909E8E84-426E-40DD-AFC4-6F175D3DCCD1}">
                  <a14:hiddenFill xmlns="" xmlns:a14="http://schemas.microsoft.com/office/drawing/2010/main">
                    <a:solidFill>
                      <a:srgbClr val="FFFFFF"/>
                    </a:solidFill>
                  </a14:hiddenFill>
                </a:ext>
              </a:extLst>
            </p:spPr>
          </p:pic>
          <p:sp>
            <p:nvSpPr>
              <p:cNvPr id="178" name="Rectangle 177"/>
              <p:cNvSpPr/>
              <p:nvPr/>
            </p:nvSpPr>
            <p:spPr bwMode="gray">
              <a:xfrm rot="21282903">
                <a:off x="4611440" y="5321665"/>
                <a:ext cx="710923" cy="212087"/>
              </a:xfrm>
              <a:prstGeom prst="rect">
                <a:avLst/>
              </a:prstGeom>
              <a:noFill/>
              <a:ln>
                <a:noFill/>
              </a:ln>
              <a:scene3d>
                <a:camera prst="orthographicFront">
                  <a:rot lat="2580000" lon="2400000" rev="0"/>
                </a:camera>
                <a:lightRig rig="threePt" dir="t"/>
              </a:scene3d>
              <a:sp3d/>
            </p:spPr>
            <p:style>
              <a:lnRef idx="1">
                <a:schemeClr val="accent1"/>
              </a:lnRef>
              <a:fillRef idx="3">
                <a:schemeClr val="accent1"/>
              </a:fillRef>
              <a:effectRef idx="2">
                <a:schemeClr val="accent1"/>
              </a:effectRef>
              <a:fontRef idx="minor">
                <a:schemeClr val="lt1"/>
              </a:fontRef>
            </p:style>
            <p:txBody>
              <a:bodyPr anchor="ctr"/>
              <a:lstStyle/>
              <a:p>
                <a:pPr algn="ctr" defTabSz="914400">
                  <a:buNone/>
                </a:pPr>
                <a:r>
                  <a:rPr lang="zh-CN" altLang="en-US" sz="700" b="1" i="0" smtClean="0">
                    <a:solidFill>
                      <a:srgbClr val="FFFFFF"/>
                    </a:solidFill>
                    <a:latin typeface="Arial"/>
                    <a:ea typeface="黑体" pitchFamily="2" charset="-122"/>
                    <a:cs typeface="+mn-cs"/>
                  </a:rPr>
                  <a:t>虚拟机监控程序</a:t>
                </a:r>
                <a:endParaRPr lang="zh-CN" altLang="en-US" sz="700" b="1" i="0">
                  <a:solidFill>
                    <a:srgbClr val="FFFFFF"/>
                  </a:solidFill>
                  <a:latin typeface="Arial"/>
                  <a:ea typeface="黑体" pitchFamily="2" charset="-122"/>
                  <a:cs typeface="+mn-cs"/>
                </a:endParaRPr>
              </a:p>
            </p:txBody>
          </p:sp>
          <p:pic>
            <p:nvPicPr>
              <p:cNvPr id="179" name="Picture 3" descr="\\MV-FS\Projects\Cisco\03_Assets\Icons\Kubrick Icons\Device Icons\Device_pc_3045_default_256.png"/>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3724964" y="6166573"/>
                <a:ext cx="281862" cy="281862"/>
              </a:xfrm>
              <a:prstGeom prst="rect">
                <a:avLst/>
              </a:prstGeom>
              <a:noFill/>
              <a:extLst>
                <a:ext uri="{909E8E84-426E-40DD-AFC4-6F175D3DCCD1}">
                  <a14:hiddenFill xmlns="" xmlns:a14="http://schemas.microsoft.com/office/drawing/2010/main">
                    <a:solidFill>
                      <a:srgbClr val="FFFFFF"/>
                    </a:solidFill>
                  </a14:hiddenFill>
                </a:ext>
              </a:extLst>
            </p:spPr>
          </p:pic>
          <p:pic>
            <p:nvPicPr>
              <p:cNvPr id="180" name="Picture 4" descr="\\MV-FS\Projects\Cisco\03_Assets\Icons\Kubrick Icons\Device Icons\Device_nexus7000_3035_default_256.png"/>
              <p:cNvPicPr>
                <a:picLocks noChangeAspect="1" noChangeArrowheads="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4020307" y="5704049"/>
                <a:ext cx="506314" cy="506314"/>
              </a:xfrm>
              <a:prstGeom prst="rect">
                <a:avLst/>
              </a:prstGeom>
              <a:noFill/>
              <a:extLst>
                <a:ext uri="{909E8E84-426E-40DD-AFC4-6F175D3DCCD1}">
                  <a14:hiddenFill xmlns="" xmlns:a14="http://schemas.microsoft.com/office/drawing/2010/main">
                    <a:solidFill>
                      <a:srgbClr val="FFFFFF"/>
                    </a:solidFill>
                  </a14:hiddenFill>
                </a:ext>
              </a:extLst>
            </p:spPr>
          </p:pic>
          <p:sp>
            <p:nvSpPr>
              <p:cNvPr id="181" name="Rectangle 180"/>
              <p:cNvSpPr/>
              <p:nvPr/>
            </p:nvSpPr>
            <p:spPr>
              <a:xfrm>
                <a:off x="3782533" y="6224361"/>
                <a:ext cx="166723" cy="115577"/>
              </a:xfrm>
              <a:prstGeom prst="rect">
                <a:avLst/>
              </a:prstGeom>
              <a:solidFill>
                <a:schemeClr val="bg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smtClean="0">
                  <a:solidFill>
                    <a:srgbClr val="546568"/>
                  </a:solidFill>
                  <a:ea typeface="黑体" pitchFamily="2" charset="-122"/>
                </a:endParaRPr>
              </a:p>
            </p:txBody>
          </p:sp>
          <p:pic>
            <p:nvPicPr>
              <p:cNvPr id="182" name="Picture 181"/>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bwMode="gray">
              <a:xfrm>
                <a:off x="3787107" y="6243122"/>
                <a:ext cx="164365" cy="82818"/>
              </a:xfrm>
              <a:prstGeom prst="rect">
                <a:avLst/>
              </a:prstGeom>
            </p:spPr>
          </p:pic>
          <p:pic>
            <p:nvPicPr>
              <p:cNvPr id="183" name="Picture 3" descr="\\MV-FS\Projects\Cisco\03_Assets\Icons\Kubrick Icons\Device Icons\Device_pc_3045_default_256.png"/>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4525903" y="6166573"/>
                <a:ext cx="281862" cy="281862"/>
              </a:xfrm>
              <a:prstGeom prst="rect">
                <a:avLst/>
              </a:prstGeom>
              <a:noFill/>
              <a:extLst>
                <a:ext uri="{909E8E84-426E-40DD-AFC4-6F175D3DCCD1}">
                  <a14:hiddenFill xmlns="" xmlns:a14="http://schemas.microsoft.com/office/drawing/2010/main">
                    <a:solidFill>
                      <a:srgbClr val="FFFFFF"/>
                    </a:solidFill>
                  </a14:hiddenFill>
                </a:ext>
              </a:extLst>
            </p:spPr>
          </p:pic>
          <p:sp>
            <p:nvSpPr>
              <p:cNvPr id="184" name="Rectangle 183"/>
              <p:cNvSpPr/>
              <p:nvPr/>
            </p:nvSpPr>
            <p:spPr>
              <a:xfrm>
                <a:off x="4583472" y="6224361"/>
                <a:ext cx="166723" cy="115577"/>
              </a:xfrm>
              <a:prstGeom prst="rect">
                <a:avLst/>
              </a:prstGeom>
              <a:solidFill>
                <a:schemeClr val="bg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smtClean="0">
                  <a:solidFill>
                    <a:srgbClr val="546568"/>
                  </a:solidFill>
                  <a:ea typeface="黑体" pitchFamily="2" charset="-122"/>
                </a:endParaRPr>
              </a:p>
            </p:txBody>
          </p:sp>
          <p:pic>
            <p:nvPicPr>
              <p:cNvPr id="185" name="Picture 184"/>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bwMode="gray">
              <a:xfrm>
                <a:off x="4588046" y="6243122"/>
                <a:ext cx="164365" cy="82818"/>
              </a:xfrm>
              <a:prstGeom prst="rect">
                <a:avLst/>
              </a:prstGeom>
            </p:spPr>
          </p:pic>
        </p:grpSp>
        <p:pic>
          <p:nvPicPr>
            <p:cNvPr id="189" name="Picture 14"/>
            <p:cNvPicPr>
              <a:picLocks noChangeAspect="1" noChangeArrowheads="1"/>
            </p:cNvPicPr>
            <p:nvPr/>
          </p:nvPicPr>
          <p:blipFill>
            <a:blip r:embed="rId20" cstate="print">
              <a:lum bright="-100000"/>
            </a:blip>
            <a:srcRect/>
            <a:stretch>
              <a:fillRect/>
            </a:stretch>
          </p:blipFill>
          <p:spPr bwMode="auto">
            <a:xfrm>
              <a:off x="1891567" y="3566318"/>
              <a:ext cx="860766" cy="203236"/>
            </a:xfrm>
            <a:prstGeom prst="rect">
              <a:avLst/>
            </a:prstGeom>
            <a:noFill/>
            <a:ln w="9525" algn="ctr">
              <a:noFill/>
              <a:miter lim="800000"/>
              <a:headEnd/>
              <a:tailEnd/>
            </a:ln>
            <a:effectLst/>
          </p:spPr>
        </p:pic>
      </p:grpSp>
      <p:grpSp>
        <p:nvGrpSpPr>
          <p:cNvPr id="188" name="Group 187"/>
          <p:cNvGrpSpPr/>
          <p:nvPr/>
        </p:nvGrpSpPr>
        <p:grpSpPr>
          <a:xfrm>
            <a:off x="678048" y="5220228"/>
            <a:ext cx="7445419" cy="1051029"/>
            <a:chOff x="4574276" y="4906922"/>
            <a:chExt cx="7445419" cy="1051029"/>
          </a:xfrm>
        </p:grpSpPr>
        <p:sp>
          <p:nvSpPr>
            <p:cNvPr id="190" name="Rectangle 189"/>
            <p:cNvSpPr/>
            <p:nvPr/>
          </p:nvSpPr>
          <p:spPr>
            <a:xfrm>
              <a:off x="4574276" y="4906922"/>
              <a:ext cx="3525324" cy="741742"/>
            </a:xfrm>
            <a:prstGeom prst="rect">
              <a:avLst/>
            </a:prstGeom>
          </p:spPr>
          <p:txBody>
            <a:bodyPr wrap="none" lIns="0" tIns="0" rIns="0" bIns="0">
              <a:spAutoFit/>
            </a:bodyPr>
            <a:lstStyle/>
            <a:p>
              <a:pPr marL="169896" indent="-169896" algn="l" defTabSz="914400">
                <a:lnSpc>
                  <a:spcPct val="90000"/>
                </a:lnSpc>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缺乏网络可视性和控制</a:t>
              </a:r>
            </a:p>
            <a:p>
              <a:pPr marL="169896" indent="-169896" algn="l" defTabSz="914400">
                <a:lnSpc>
                  <a:spcPct val="90000"/>
                </a:lnSpc>
                <a:spcBef>
                  <a:spcPts val="300"/>
                </a:spcBef>
                <a:spcAft>
                  <a:spcPts val="300"/>
                </a:spcAft>
                <a:buClr>
                  <a:srgbClr val="0096D6"/>
                </a:buClr>
                <a:buSzPct val="90000"/>
                <a:buFont typeface="Arial"/>
                <a:buChar char="•"/>
              </a:pPr>
              <a:r>
                <a:rPr lang="en-US" altLang="zh-CN" sz="1600" b="0" i="0" dirty="0" err="1" smtClean="0">
                  <a:solidFill>
                    <a:srgbClr val="546568"/>
                  </a:solidFill>
                  <a:latin typeface="Arial"/>
                  <a:ea typeface="黑体" pitchFamily="2" charset="-122"/>
                  <a:cs typeface="+mn-cs"/>
                </a:rPr>
                <a:t>vMotion</a:t>
              </a:r>
              <a:r>
                <a:rPr lang="en-US" altLang="zh-CN" sz="1600" b="0" i="0" dirty="0" smtClean="0">
                  <a:solidFill>
                    <a:srgbClr val="546568"/>
                  </a:solidFill>
                  <a:latin typeface="Arial"/>
                  <a:ea typeface="黑体" pitchFamily="2" charset="-122"/>
                  <a:cs typeface="+mn-cs"/>
                </a:rPr>
                <a:t> </a:t>
              </a:r>
              <a:r>
                <a:rPr lang="zh-CN" altLang="en-US" sz="1600" b="0" i="0" dirty="0" smtClean="0">
                  <a:solidFill>
                    <a:srgbClr val="546568"/>
                  </a:solidFill>
                  <a:latin typeface="Arial"/>
                  <a:ea typeface="黑体" pitchFamily="2" charset="-122"/>
                  <a:cs typeface="+mn-cs"/>
                </a:rPr>
                <a:t>可跨物理端口移动虚拟机 </a:t>
              </a:r>
              <a:r>
                <a:rPr lang="en-US" altLang="zh-CN" sz="1600" b="0" i="0" dirty="0" smtClean="0">
                  <a:solidFill>
                    <a:srgbClr val="546568"/>
                  </a:solidFill>
                  <a:latin typeface="Arial"/>
                  <a:ea typeface="黑体" pitchFamily="2" charset="-122"/>
                  <a:cs typeface="+mn-cs"/>
                </a:rPr>
                <a:t>— </a:t>
              </a:r>
              <a:br>
                <a:rPr lang="en-US" altLang="zh-CN" sz="1600" b="0" i="0" dirty="0" smtClean="0">
                  <a:solidFill>
                    <a:srgbClr val="546568"/>
                  </a:solidFill>
                  <a:latin typeface="Arial"/>
                  <a:ea typeface="黑体" pitchFamily="2" charset="-122"/>
                  <a:cs typeface="+mn-cs"/>
                </a:rPr>
              </a:br>
              <a:r>
                <a:rPr lang="zh-CN" altLang="en-US" sz="1600" b="0" i="0" dirty="0" smtClean="0">
                  <a:solidFill>
                    <a:srgbClr val="546568"/>
                  </a:solidFill>
                  <a:latin typeface="Arial"/>
                  <a:ea typeface="黑体" pitchFamily="2" charset="-122"/>
                  <a:cs typeface="+mn-cs"/>
                </a:rPr>
                <a:t>网络策略必须与 </a:t>
              </a:r>
              <a:r>
                <a:rPr lang="en-US" altLang="zh-CN" sz="1600" b="0" i="0" dirty="0" err="1" smtClean="0">
                  <a:solidFill>
                    <a:srgbClr val="546568"/>
                  </a:solidFill>
                  <a:latin typeface="Arial"/>
                  <a:ea typeface="黑体" pitchFamily="2" charset="-122"/>
                  <a:cs typeface="+mn-cs"/>
                </a:rPr>
                <a:t>vMotion</a:t>
              </a:r>
              <a:r>
                <a:rPr lang="en-US" altLang="zh-CN" sz="1600" b="0" i="0" dirty="0" smtClean="0">
                  <a:solidFill>
                    <a:srgbClr val="546568"/>
                  </a:solidFill>
                  <a:latin typeface="Arial"/>
                  <a:ea typeface="黑体" pitchFamily="2" charset="-122"/>
                  <a:cs typeface="+mn-cs"/>
                </a:rPr>
                <a:t> </a:t>
              </a:r>
              <a:r>
                <a:rPr lang="zh-CN" altLang="en-US" sz="1600" b="0" i="0" dirty="0" smtClean="0">
                  <a:solidFill>
                    <a:srgbClr val="546568"/>
                  </a:solidFill>
                  <a:latin typeface="Arial"/>
                  <a:ea typeface="黑体" pitchFamily="2" charset="-122"/>
                  <a:cs typeface="+mn-cs"/>
                </a:rPr>
                <a:t>相符</a:t>
              </a:r>
              <a:endParaRPr lang="zh-CN" altLang="en-US" sz="1600" dirty="0">
                <a:solidFill>
                  <a:srgbClr val="546568"/>
                </a:solidFill>
                <a:ea typeface="黑体" pitchFamily="2" charset="-122"/>
                <a:sym typeface="Arial" charset="0"/>
              </a:endParaRPr>
            </a:p>
          </p:txBody>
        </p:sp>
        <p:sp>
          <p:nvSpPr>
            <p:cNvPr id="191" name="Rectangle 190"/>
            <p:cNvSpPr/>
            <p:nvPr/>
          </p:nvSpPr>
          <p:spPr>
            <a:xfrm>
              <a:off x="8359719" y="4917666"/>
              <a:ext cx="3659976" cy="1040285"/>
            </a:xfrm>
            <a:prstGeom prst="rect">
              <a:avLst/>
            </a:prstGeom>
          </p:spPr>
          <p:txBody>
            <a:bodyPr wrap="none" lIns="0" tIns="0" rIns="0" bIns="0">
              <a:spAutoFit/>
            </a:bodyPr>
            <a:lstStyle/>
            <a:p>
              <a:pPr marL="169896" indent="-169896" algn="l" defTabSz="914400">
                <a:lnSpc>
                  <a:spcPct val="90000"/>
                </a:lnSpc>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必须查看网络和安全策略并将其应用于</a:t>
              </a:r>
              <a:br>
                <a:rPr lang="zh-CN" altLang="en-US" sz="1600" b="0" i="0" dirty="0" smtClean="0">
                  <a:solidFill>
                    <a:srgbClr val="546568"/>
                  </a:solidFill>
                  <a:latin typeface="Arial"/>
                  <a:ea typeface="黑体" pitchFamily="2" charset="-122"/>
                  <a:cs typeface="+mn-cs"/>
                </a:rPr>
              </a:br>
              <a:r>
                <a:rPr lang="zh-CN" altLang="en-US" sz="1600" b="0" i="0" dirty="0" smtClean="0">
                  <a:solidFill>
                    <a:srgbClr val="546568"/>
                  </a:solidFill>
                  <a:latin typeface="Arial"/>
                  <a:ea typeface="黑体" pitchFamily="2" charset="-122"/>
                  <a:cs typeface="+mn-cs"/>
                </a:rPr>
                <a:t>本地交换的流量</a:t>
              </a:r>
            </a:p>
            <a:p>
              <a:pPr marL="169896" indent="-169896" algn="l" defTabSz="914400">
                <a:lnSpc>
                  <a:spcPct val="90000"/>
                </a:lnSpc>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需要保持职责分离而不中断运营</a:t>
              </a:r>
            </a:p>
            <a:p>
              <a:pPr marL="169896" indent="-169896" algn="l" defTabSz="914400">
                <a:lnSpc>
                  <a:spcPct val="90000"/>
                </a:lnSpc>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应用</a:t>
              </a:r>
              <a:r>
                <a:rPr lang="en-US" altLang="zh-CN" sz="1600" b="0" i="0" dirty="0" smtClean="0">
                  <a:solidFill>
                    <a:srgbClr val="546568"/>
                  </a:solidFill>
                  <a:latin typeface="Arial"/>
                  <a:ea typeface="黑体" pitchFamily="2" charset="-122"/>
                  <a:cs typeface="+mn-cs"/>
                </a:rPr>
                <a:t>/</a:t>
              </a:r>
              <a:r>
                <a:rPr lang="zh-CN" altLang="en-US" sz="1600" b="0" i="0" dirty="0" smtClean="0">
                  <a:solidFill>
                    <a:srgbClr val="546568"/>
                  </a:solidFill>
                  <a:latin typeface="Arial"/>
                  <a:ea typeface="黑体" pitchFamily="2" charset="-122"/>
                  <a:cs typeface="+mn-cs"/>
                </a:rPr>
                <a:t>虚拟机的单点故障</a:t>
              </a:r>
              <a:endParaRPr lang="zh-CN" altLang="en-US" sz="1600" dirty="0">
                <a:solidFill>
                  <a:srgbClr val="546568"/>
                </a:solidFill>
                <a:ea typeface="黑体" pitchFamily="2" charset="-122"/>
              </a:endParaRPr>
            </a:p>
          </p:txBody>
        </p:sp>
      </p:grpSp>
      <p:grpSp>
        <p:nvGrpSpPr>
          <p:cNvPr id="458" name="Group 457"/>
          <p:cNvGrpSpPr/>
          <p:nvPr/>
        </p:nvGrpSpPr>
        <p:grpSpPr>
          <a:xfrm>
            <a:off x="0" y="1185340"/>
            <a:ext cx="8458645" cy="3294815"/>
            <a:chOff x="0" y="1185340"/>
            <a:chExt cx="8458645" cy="3294815"/>
          </a:xfrm>
        </p:grpSpPr>
        <p:cxnSp>
          <p:nvCxnSpPr>
            <p:cNvPr id="459" name="Straight Connector 458"/>
            <p:cNvCxnSpPr/>
            <p:nvPr/>
          </p:nvCxnSpPr>
          <p:spPr>
            <a:xfrm flipV="1">
              <a:off x="6884835" y="2126954"/>
              <a:ext cx="533477" cy="375902"/>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sp>
          <p:nvSpPr>
            <p:cNvPr id="460" name="TextBox 51"/>
            <p:cNvSpPr txBox="1">
              <a:spLocks noChangeArrowheads="1"/>
            </p:cNvSpPr>
            <p:nvPr/>
          </p:nvSpPr>
          <p:spPr bwMode="auto">
            <a:xfrm>
              <a:off x="7055322" y="2371748"/>
              <a:ext cx="552072" cy="215440"/>
            </a:xfrm>
            <a:prstGeom prst="rect">
              <a:avLst/>
            </a:prstGeom>
            <a:noFill/>
            <a:ln w="9525">
              <a:noFill/>
              <a:miter lim="800000"/>
              <a:headEnd/>
              <a:tailEnd/>
            </a:ln>
          </p:spPr>
          <p:txBody>
            <a:bodyPr wrap="square" lIns="91435" tIns="45718" rIns="91435" bIns="45718">
              <a:spAutoFit/>
            </a:bodyPr>
            <a:lstStyle>
              <a:defPPr>
                <a:defRPr lang="en-US"/>
              </a:defPPr>
              <a:lvl1pPr>
                <a:defRPr sz="800">
                  <a:solidFill>
                    <a:srgbClr val="546568"/>
                  </a:solidFill>
                </a:defRPr>
              </a:lvl1pPr>
            </a:lstStyle>
            <a:p>
              <a:pPr algn="l" defTabSz="914400">
                <a:buNone/>
              </a:pPr>
              <a:r>
                <a:rPr lang="en-US" altLang="zh-CN" b="0" i="0" dirty="0" smtClean="0">
                  <a:solidFill>
                    <a:srgbClr val="7F7F7F"/>
                  </a:solidFill>
                  <a:latin typeface="Arial"/>
                  <a:ea typeface="黑体" pitchFamily="2" charset="-122"/>
                  <a:cs typeface="+mn-cs"/>
                </a:rPr>
                <a:t>DC2</a:t>
              </a:r>
              <a:endParaRPr lang="en-US" altLang="zh-CN" b="0" i="0" dirty="0">
                <a:solidFill>
                  <a:srgbClr val="7F7F7F"/>
                </a:solidFill>
                <a:latin typeface="Arial"/>
                <a:ea typeface="黑体" pitchFamily="2" charset="-122"/>
                <a:cs typeface="+mn-cs"/>
              </a:endParaRPr>
            </a:p>
          </p:txBody>
        </p:sp>
        <p:cxnSp>
          <p:nvCxnSpPr>
            <p:cNvPr id="461" name="Straight Connector 460"/>
            <p:cNvCxnSpPr/>
            <p:nvPr/>
          </p:nvCxnSpPr>
          <p:spPr>
            <a:xfrm>
              <a:off x="4044154" y="2839076"/>
              <a:ext cx="1428390" cy="511945"/>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flipV="1">
              <a:off x="4946893" y="2092966"/>
              <a:ext cx="435018" cy="306526"/>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cxnSp>
          <p:nvCxnSpPr>
            <p:cNvPr id="463" name="Straight Connector 462"/>
            <p:cNvCxnSpPr/>
            <p:nvPr/>
          </p:nvCxnSpPr>
          <p:spPr>
            <a:xfrm flipV="1">
              <a:off x="3471451" y="1854873"/>
              <a:ext cx="1232214" cy="868252"/>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grpSp>
          <p:nvGrpSpPr>
            <p:cNvPr id="464" name="Group 253"/>
            <p:cNvGrpSpPr/>
            <p:nvPr/>
          </p:nvGrpSpPr>
          <p:grpSpPr>
            <a:xfrm>
              <a:off x="0" y="2315845"/>
              <a:ext cx="4621879" cy="2164310"/>
              <a:chOff x="-382431" y="2610077"/>
              <a:chExt cx="4621879" cy="2164310"/>
            </a:xfrm>
          </p:grpSpPr>
          <p:cxnSp>
            <p:nvCxnSpPr>
              <p:cNvPr id="574" name="Straight Connector 573"/>
              <p:cNvCxnSpPr/>
              <p:nvPr/>
            </p:nvCxnSpPr>
            <p:spPr>
              <a:xfrm flipV="1">
                <a:off x="2613108" y="3110151"/>
                <a:ext cx="1626340" cy="1146981"/>
              </a:xfrm>
              <a:prstGeom prst="line">
                <a:avLst/>
              </a:prstGeom>
              <a:gradFill rotWithShape="1">
                <a:gsLst>
                  <a:gs pos="0">
                    <a:srgbClr val="001C27">
                      <a:alpha val="70000"/>
                    </a:srgbClr>
                  </a:gs>
                  <a:gs pos="100000">
                    <a:srgbClr val="003C54"/>
                  </a:gs>
                </a:gsLst>
                <a:lin ang="18900000" scaled="1"/>
              </a:gradFill>
              <a:ln w="22225">
                <a:solidFill>
                  <a:srgbClr val="01BBBB"/>
                </a:solidFill>
                <a:round/>
                <a:headEnd/>
                <a:tailEnd/>
              </a:ln>
            </p:spPr>
          </p:cxnSp>
          <p:cxnSp>
            <p:nvCxnSpPr>
              <p:cNvPr id="575" name="Straight Connector 574"/>
              <p:cNvCxnSpPr/>
              <p:nvPr/>
            </p:nvCxnSpPr>
            <p:spPr>
              <a:xfrm flipV="1">
                <a:off x="1673475" y="2959466"/>
                <a:ext cx="1447285" cy="1020700"/>
              </a:xfrm>
              <a:prstGeom prst="line">
                <a:avLst/>
              </a:prstGeom>
              <a:gradFill rotWithShape="1">
                <a:gsLst>
                  <a:gs pos="0">
                    <a:srgbClr val="001C27">
                      <a:alpha val="70000"/>
                    </a:srgbClr>
                  </a:gs>
                  <a:gs pos="100000">
                    <a:srgbClr val="003C54"/>
                  </a:gs>
                </a:gsLst>
                <a:lin ang="18900000" scaled="1"/>
              </a:gradFill>
              <a:ln w="22225">
                <a:solidFill>
                  <a:srgbClr val="01BBBB"/>
                </a:solidFill>
                <a:round/>
                <a:headEnd/>
                <a:tailEnd/>
              </a:ln>
            </p:spPr>
          </p:cxnSp>
          <p:grpSp>
            <p:nvGrpSpPr>
              <p:cNvPr id="576" name="Group 401"/>
              <p:cNvGrpSpPr/>
              <p:nvPr/>
            </p:nvGrpSpPr>
            <p:grpSpPr>
              <a:xfrm>
                <a:off x="1138922" y="2610077"/>
                <a:ext cx="2128883" cy="740933"/>
                <a:chOff x="1138922" y="2800154"/>
                <a:chExt cx="2128883" cy="740933"/>
              </a:xfrm>
            </p:grpSpPr>
            <p:cxnSp>
              <p:nvCxnSpPr>
                <p:cNvPr id="592" name="Straight Connector 591"/>
                <p:cNvCxnSpPr/>
                <p:nvPr/>
              </p:nvCxnSpPr>
              <p:spPr>
                <a:xfrm flipV="1">
                  <a:off x="1138922" y="2800715"/>
                  <a:ext cx="1146382" cy="740372"/>
                </a:xfrm>
                <a:prstGeom prst="line">
                  <a:avLst/>
                </a:prstGeom>
                <a:gradFill rotWithShape="1">
                  <a:gsLst>
                    <a:gs pos="0">
                      <a:srgbClr val="001C27">
                        <a:alpha val="70000"/>
                      </a:srgbClr>
                    </a:gs>
                    <a:gs pos="100000">
                      <a:srgbClr val="003C54"/>
                    </a:gs>
                  </a:gsLst>
                  <a:lin ang="18900000" scaled="1"/>
                </a:gradFill>
                <a:ln w="22225">
                  <a:solidFill>
                    <a:srgbClr val="01BBBB"/>
                  </a:solidFill>
                  <a:round/>
                  <a:headEnd/>
                  <a:tailEnd/>
                </a:ln>
              </p:spPr>
            </p:cxnSp>
            <p:cxnSp>
              <p:nvCxnSpPr>
                <p:cNvPr id="593" name="Straight Connector 592"/>
                <p:cNvCxnSpPr/>
                <p:nvPr/>
              </p:nvCxnSpPr>
              <p:spPr>
                <a:xfrm>
                  <a:off x="2267776" y="2800154"/>
                  <a:ext cx="1000029" cy="363060"/>
                </a:xfrm>
                <a:prstGeom prst="line">
                  <a:avLst/>
                </a:prstGeom>
                <a:gradFill rotWithShape="1">
                  <a:gsLst>
                    <a:gs pos="0">
                      <a:srgbClr val="001C27">
                        <a:alpha val="70000"/>
                      </a:srgbClr>
                    </a:gs>
                    <a:gs pos="100000">
                      <a:srgbClr val="003C54"/>
                    </a:gs>
                  </a:gsLst>
                  <a:lin ang="18900000" scaled="1"/>
                </a:gradFill>
                <a:ln w="22225">
                  <a:solidFill>
                    <a:srgbClr val="01BBBB"/>
                  </a:solidFill>
                  <a:round/>
                  <a:headEnd/>
                  <a:tailEnd/>
                </a:ln>
              </p:spPr>
            </p:cxnSp>
          </p:grpSp>
          <p:grpSp>
            <p:nvGrpSpPr>
              <p:cNvPr id="577" name="Group 402"/>
              <p:cNvGrpSpPr/>
              <p:nvPr/>
            </p:nvGrpSpPr>
            <p:grpSpPr>
              <a:xfrm>
                <a:off x="-382431" y="2957663"/>
                <a:ext cx="1853189" cy="591457"/>
                <a:chOff x="-249149" y="3359831"/>
                <a:chExt cx="2091259" cy="667436"/>
              </a:xfrm>
            </p:grpSpPr>
            <p:grpSp>
              <p:nvGrpSpPr>
                <p:cNvPr id="588" name="Group 413"/>
                <p:cNvGrpSpPr/>
                <p:nvPr/>
              </p:nvGrpSpPr>
              <p:grpSpPr>
                <a:xfrm>
                  <a:off x="1155833" y="3503242"/>
                  <a:ext cx="686277" cy="524025"/>
                  <a:chOff x="442148" y="3623868"/>
                  <a:chExt cx="1572567" cy="1200778"/>
                </a:xfrm>
              </p:grpSpPr>
              <p:pic>
                <p:nvPicPr>
                  <p:cNvPr id="590" name="Picture 2" descr="\\MV-FS\Projects\Cisco\03_Assets\Icons\Kubrick Icons\Device Icons\Device_server_farms_3113_default_256.png"/>
                  <p:cNvPicPr>
                    <a:picLocks noChangeAspect="1" noChangeArrowheads="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442148" y="36238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pic>
                <p:nvPicPr>
                  <p:cNvPr id="591" name="Picture 2" descr="\\MV-FS\Projects\Cisco\03_Assets\Icons\Kubrick Icons\Device Icons\Device_server_farms_3113_default_256.png"/>
                  <p:cNvPicPr>
                    <a:picLocks noChangeAspect="1" noChangeArrowheads="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966337" y="37762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589" name="TextBox 51"/>
                <p:cNvSpPr txBox="1">
                  <a:spLocks noChangeArrowheads="1"/>
                </p:cNvSpPr>
                <p:nvPr/>
              </p:nvSpPr>
              <p:spPr bwMode="auto">
                <a:xfrm>
                  <a:off x="-249149" y="3359831"/>
                  <a:ext cx="812349" cy="451503"/>
                </a:xfrm>
                <a:prstGeom prst="rect">
                  <a:avLst/>
                </a:prstGeom>
                <a:noFill/>
                <a:ln w="9525">
                  <a:noFill/>
                  <a:miter lim="800000"/>
                  <a:headEnd/>
                  <a:tailEnd/>
                </a:ln>
              </p:spPr>
              <p:txBody>
                <a:bodyPr wrap="square" lIns="91435" tIns="45718" rIns="91435" bIns="45718">
                  <a:spAutoFit/>
                </a:bodyPr>
                <a:lstStyle/>
                <a:p>
                  <a:pPr algn="r" defTabSz="914400">
                    <a:buNone/>
                  </a:pPr>
                  <a:r>
                    <a:rPr lang="zh-CN" altLang="en-US" sz="1000" b="0" i="0" dirty="0" smtClean="0">
                      <a:solidFill>
                        <a:srgbClr val="546568"/>
                      </a:solidFill>
                      <a:latin typeface="Arial"/>
                      <a:ea typeface="黑体" pitchFamily="2" charset="-122"/>
                      <a:cs typeface="+mn-cs"/>
                    </a:rPr>
                    <a:t>虚拟</a:t>
                  </a:r>
                  <a:r>
                    <a:rPr lang="en-US" altLang="zh-CN" sz="1000" b="0" i="0" dirty="0" smtClean="0">
                      <a:solidFill>
                        <a:srgbClr val="546568"/>
                      </a:solidFill>
                      <a:latin typeface="Arial"/>
                      <a:ea typeface="黑体" pitchFamily="2" charset="-122"/>
                      <a:cs typeface="+mn-cs"/>
                    </a:rPr>
                    <a:t>/</a:t>
                  </a:r>
                  <a:br>
                    <a:rPr lang="en-US" altLang="zh-CN" sz="1000" b="0" i="0" dirty="0" smtClean="0">
                      <a:solidFill>
                        <a:srgbClr val="546568"/>
                      </a:solidFill>
                      <a:latin typeface="Arial"/>
                      <a:ea typeface="黑体" pitchFamily="2" charset="-122"/>
                      <a:cs typeface="+mn-cs"/>
                    </a:rPr>
                  </a:br>
                  <a:r>
                    <a:rPr lang="zh-CN" altLang="en-US" sz="1000" b="0" i="0" dirty="0" smtClean="0">
                      <a:solidFill>
                        <a:srgbClr val="546568"/>
                      </a:solidFill>
                      <a:latin typeface="Arial"/>
                      <a:ea typeface="黑体" pitchFamily="2" charset="-122"/>
                      <a:cs typeface="+mn-cs"/>
                    </a:rPr>
                    <a:t>专用云</a:t>
                  </a:r>
                  <a:endParaRPr lang="zh-CN" altLang="en-US" sz="1000" dirty="0">
                    <a:solidFill>
                      <a:srgbClr val="546568"/>
                    </a:solidFill>
                    <a:ea typeface="黑体" pitchFamily="2" charset="-122"/>
                  </a:endParaRPr>
                </a:p>
              </p:txBody>
            </p:sp>
          </p:grpSp>
          <p:grpSp>
            <p:nvGrpSpPr>
              <p:cNvPr id="578" name="Group 403"/>
              <p:cNvGrpSpPr/>
              <p:nvPr/>
            </p:nvGrpSpPr>
            <p:grpSpPr>
              <a:xfrm>
                <a:off x="440526" y="3754171"/>
                <a:ext cx="1545253" cy="464370"/>
                <a:chOff x="320808" y="4602282"/>
                <a:chExt cx="1743764" cy="524025"/>
              </a:xfrm>
            </p:grpSpPr>
            <p:grpSp>
              <p:nvGrpSpPr>
                <p:cNvPr id="584" name="Group 409"/>
                <p:cNvGrpSpPr/>
                <p:nvPr/>
              </p:nvGrpSpPr>
              <p:grpSpPr>
                <a:xfrm>
                  <a:off x="1378295" y="4602282"/>
                  <a:ext cx="686277" cy="524025"/>
                  <a:chOff x="442148" y="3623868"/>
                  <a:chExt cx="1572567" cy="1200778"/>
                </a:xfrm>
              </p:grpSpPr>
              <p:pic>
                <p:nvPicPr>
                  <p:cNvPr id="586" name="Picture 2" descr="\\MV-FS\Projects\Cisco\03_Assets\Icons\Kubrick Icons\Device Icons\Device_server_farms_3113_default_256.png"/>
                  <p:cNvPicPr>
                    <a:picLocks noChangeAspect="1" noChangeArrowheads="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442148" y="36238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pic>
                <p:nvPicPr>
                  <p:cNvPr id="587" name="Picture 2" descr="\\MV-FS\Projects\Cisco\03_Assets\Icons\Kubrick Icons\Device Icons\Device_server_farms_3113_default_256.png"/>
                  <p:cNvPicPr>
                    <a:picLocks noChangeAspect="1" noChangeArrowheads="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966337" y="37762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585" name="TextBox 51"/>
                <p:cNvSpPr txBox="1">
                  <a:spLocks noChangeArrowheads="1"/>
                </p:cNvSpPr>
                <p:nvPr/>
              </p:nvSpPr>
              <p:spPr bwMode="auto">
                <a:xfrm>
                  <a:off x="320808" y="4676319"/>
                  <a:ext cx="952607" cy="277847"/>
                </a:xfrm>
                <a:prstGeom prst="rect">
                  <a:avLst/>
                </a:prstGeom>
                <a:noFill/>
                <a:ln w="9525">
                  <a:noFill/>
                  <a:miter lim="800000"/>
                  <a:headEnd/>
                  <a:tailEnd/>
                </a:ln>
              </p:spPr>
              <p:txBody>
                <a:bodyPr wrap="square" lIns="91435" tIns="45718" rIns="91435" bIns="45718">
                  <a:spAutoFit/>
                </a:bodyPr>
                <a:lstStyle>
                  <a:defPPr>
                    <a:defRPr lang="en-US"/>
                  </a:defPPr>
                  <a:lvl1pPr algn="r">
                    <a:defRPr sz="1200">
                      <a:solidFill>
                        <a:srgbClr val="546568"/>
                      </a:solidFill>
                    </a:defRPr>
                  </a:lvl1pPr>
                </a:lstStyle>
                <a:p>
                  <a:pPr algn="l" defTabSz="914400">
                    <a:buNone/>
                  </a:pPr>
                  <a:r>
                    <a:rPr lang="zh-CN" altLang="en-US" sz="1000" b="0" i="0" dirty="0" smtClean="0">
                      <a:solidFill>
                        <a:srgbClr val="7F7F7F"/>
                      </a:solidFill>
                      <a:latin typeface="Arial"/>
                      <a:ea typeface="黑体" pitchFamily="2" charset="-122"/>
                      <a:cs typeface="+mn-cs"/>
                    </a:rPr>
                    <a:t>物理</a:t>
                  </a:r>
                  <a:endParaRPr lang="zh-CN" altLang="en-US" sz="1000" b="0" i="0" dirty="0">
                    <a:solidFill>
                      <a:srgbClr val="7F7F7F"/>
                    </a:solidFill>
                    <a:latin typeface="Arial"/>
                    <a:ea typeface="黑体" pitchFamily="2" charset="-122"/>
                    <a:cs typeface="+mn-cs"/>
                  </a:endParaRPr>
                </a:p>
              </p:txBody>
            </p:sp>
          </p:grpSp>
          <p:grpSp>
            <p:nvGrpSpPr>
              <p:cNvPr id="579" name="Group 404"/>
              <p:cNvGrpSpPr/>
              <p:nvPr/>
            </p:nvGrpSpPr>
            <p:grpSpPr>
              <a:xfrm>
                <a:off x="1973906" y="4073060"/>
                <a:ext cx="1101545" cy="701327"/>
                <a:chOff x="2327257" y="4475403"/>
                <a:chExt cx="1243054" cy="791422"/>
              </a:xfrm>
            </p:grpSpPr>
            <p:sp>
              <p:nvSpPr>
                <p:cNvPr id="580" name="TextBox 51"/>
                <p:cNvSpPr txBox="1">
                  <a:spLocks noChangeArrowheads="1"/>
                </p:cNvSpPr>
                <p:nvPr/>
              </p:nvSpPr>
              <p:spPr bwMode="auto">
                <a:xfrm>
                  <a:off x="2327257" y="4988978"/>
                  <a:ext cx="1243054" cy="277847"/>
                </a:xfrm>
                <a:prstGeom prst="rect">
                  <a:avLst/>
                </a:prstGeom>
                <a:noFill/>
                <a:ln w="9525">
                  <a:noFill/>
                  <a:miter lim="800000"/>
                  <a:headEnd/>
                  <a:tailEnd/>
                </a:ln>
              </p:spPr>
              <p:txBody>
                <a:bodyPr wrap="square" lIns="91435" tIns="45718" rIns="91435" bIns="45718">
                  <a:spAutoFit/>
                </a:bodyPr>
                <a:lstStyle>
                  <a:defPPr>
                    <a:defRPr lang="en-US"/>
                  </a:defPPr>
                  <a:lvl1pPr algn="r">
                    <a:defRPr sz="1200">
                      <a:solidFill>
                        <a:srgbClr val="546568"/>
                      </a:solidFill>
                    </a:defRPr>
                  </a:lvl1pPr>
                </a:lstStyle>
                <a:p>
                  <a:pPr algn="l" defTabSz="914400">
                    <a:buNone/>
                  </a:pPr>
                  <a:r>
                    <a:rPr lang="en-US" altLang="zh-CN" sz="1000" b="0" i="0" dirty="0" smtClean="0">
                      <a:solidFill>
                        <a:srgbClr val="7F7F7F"/>
                      </a:solidFill>
                      <a:latin typeface="Arial"/>
                      <a:ea typeface="黑体" pitchFamily="2" charset="-122"/>
                      <a:cs typeface="+mn-cs"/>
                    </a:rPr>
                    <a:t>HFT/HPC</a:t>
                  </a:r>
                  <a:endParaRPr lang="en-US" altLang="zh-CN" sz="1000" b="0" i="0" dirty="0">
                    <a:solidFill>
                      <a:srgbClr val="7F7F7F"/>
                    </a:solidFill>
                    <a:latin typeface="Arial"/>
                    <a:ea typeface="黑体" pitchFamily="2" charset="-122"/>
                    <a:cs typeface="+mn-cs"/>
                  </a:endParaRPr>
                </a:p>
              </p:txBody>
            </p:sp>
            <p:grpSp>
              <p:nvGrpSpPr>
                <p:cNvPr id="581" name="Group 406"/>
                <p:cNvGrpSpPr/>
                <p:nvPr/>
              </p:nvGrpSpPr>
              <p:grpSpPr>
                <a:xfrm>
                  <a:off x="2593954" y="4475403"/>
                  <a:ext cx="686277" cy="524025"/>
                  <a:chOff x="442148" y="3623868"/>
                  <a:chExt cx="1572567" cy="1200778"/>
                </a:xfrm>
              </p:grpSpPr>
              <p:pic>
                <p:nvPicPr>
                  <p:cNvPr id="582" name="Picture 2" descr="\\MV-FS\Projects\Cisco\03_Assets\Icons\Kubrick Icons\Device Icons\Device_server_farms_3113_default_256.png"/>
                  <p:cNvPicPr>
                    <a:picLocks noChangeAspect="1" noChangeArrowheads="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442148" y="36238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pic>
                <p:nvPicPr>
                  <p:cNvPr id="583" name="Picture 2" descr="\\MV-FS\Projects\Cisco\03_Assets\Icons\Kubrick Icons\Device Icons\Device_server_farms_3113_default_256.png"/>
                  <p:cNvPicPr>
                    <a:picLocks noChangeAspect="1" noChangeArrowheads="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966337" y="37762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grpSp>
          </p:grpSp>
        </p:grpSp>
        <p:sp>
          <p:nvSpPr>
            <p:cNvPr id="465" name="Oval 464"/>
            <p:cNvSpPr/>
            <p:nvPr/>
          </p:nvSpPr>
          <p:spPr>
            <a:xfrm>
              <a:off x="3314470" y="2108793"/>
              <a:ext cx="1873682" cy="1873682"/>
            </a:xfrm>
            <a:prstGeom prst="ellipse">
              <a:avLst/>
            </a:prstGeom>
            <a:solidFill>
              <a:schemeClr val="tx2"/>
            </a:soli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466" name="Freeform 11"/>
            <p:cNvSpPr>
              <a:spLocks noEditPoints="1"/>
            </p:cNvSpPr>
            <p:nvPr/>
          </p:nvSpPr>
          <p:spPr bwMode="auto">
            <a:xfrm>
              <a:off x="3411728" y="2192838"/>
              <a:ext cx="1705591" cy="1705592"/>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rgbClr val="FFFFFF"/>
            </a:solidFill>
            <a:ln w="25400" cap="flat" cmpd="sng" algn="ctr">
              <a:noFill/>
              <a:prstDash val="solid"/>
            </a:ln>
            <a:effectLst>
              <a:outerShdw blurRad="215900" sx="102000" sy="102000" algn="ctr" rotWithShape="0">
                <a:srgbClr val="000000">
                  <a:alpha val="40000"/>
                </a:srgbClr>
              </a:outerShdw>
            </a:effectLst>
          </p:spPr>
          <p:txBody>
            <a:bodyPr anchor="ctr"/>
            <a:lstStyle/>
            <a:p>
              <a:pPr algn="ctr" rtl="0">
                <a:defRPr/>
              </a:pPr>
              <a:endParaRPr lang="zh-CN" altLang="en-US" sz="1000" kern="1200">
                <a:solidFill>
                  <a:srgbClr val="546568"/>
                </a:solidFill>
                <a:latin typeface="Arial"/>
                <a:ea typeface="黑体" pitchFamily="2" charset="-122"/>
                <a:cs typeface="+mn-cs"/>
              </a:endParaRPr>
            </a:p>
          </p:txBody>
        </p:sp>
        <p:sp>
          <p:nvSpPr>
            <p:cNvPr id="467" name="Rectangle 466"/>
            <p:cNvSpPr/>
            <p:nvPr/>
          </p:nvSpPr>
          <p:spPr>
            <a:xfrm>
              <a:off x="3366057" y="2790515"/>
              <a:ext cx="1751262" cy="560506"/>
            </a:xfrm>
            <a:prstGeom prst="rect">
              <a:avLst/>
            </a:prstGeom>
            <a:gradFill>
              <a:gsLst>
                <a:gs pos="76000">
                  <a:schemeClr val="accent2"/>
                </a:gs>
                <a:gs pos="24000">
                  <a:schemeClr val="accent2"/>
                </a:gs>
                <a:gs pos="100000">
                  <a:schemeClr val="accent5">
                    <a:lumMod val="0"/>
                    <a:alpha val="0"/>
                  </a:schemeClr>
                </a:gs>
                <a:gs pos="0">
                  <a:schemeClr val="accent5">
                    <a:lumMod val="0"/>
                    <a:alpha val="0"/>
                  </a:schemeClr>
                </a:gs>
              </a:gsLst>
              <a:lin ang="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46568"/>
                </a:solidFill>
                <a:ea typeface="黑体" pitchFamily="2" charset="-122"/>
              </a:endParaRPr>
            </a:p>
          </p:txBody>
        </p:sp>
        <p:cxnSp>
          <p:nvCxnSpPr>
            <p:cNvPr id="468" name="Straight Connector 467"/>
            <p:cNvCxnSpPr/>
            <p:nvPr/>
          </p:nvCxnSpPr>
          <p:spPr>
            <a:xfrm>
              <a:off x="4696234" y="1854873"/>
              <a:ext cx="869903" cy="311779"/>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p:cNvCxnSpPr/>
            <p:nvPr/>
          </p:nvCxnSpPr>
          <p:spPr>
            <a:xfrm flipV="1">
              <a:off x="5562882" y="1921356"/>
              <a:ext cx="351000" cy="247324"/>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cxnSp>
          <p:nvCxnSpPr>
            <p:cNvPr id="470" name="Straight Connector 469"/>
            <p:cNvCxnSpPr/>
            <p:nvPr/>
          </p:nvCxnSpPr>
          <p:spPr>
            <a:xfrm flipV="1">
              <a:off x="7605105" y="2387617"/>
              <a:ext cx="533477" cy="375902"/>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grpSp>
          <p:nvGrpSpPr>
            <p:cNvPr id="471" name="Group 266"/>
            <p:cNvGrpSpPr/>
            <p:nvPr/>
          </p:nvGrpSpPr>
          <p:grpSpPr>
            <a:xfrm>
              <a:off x="3234729" y="1893870"/>
              <a:ext cx="2092699" cy="1937665"/>
              <a:chOff x="2934085" y="2003954"/>
              <a:chExt cx="2489509" cy="2305077"/>
            </a:xfrm>
          </p:grpSpPr>
          <p:pic>
            <p:nvPicPr>
              <p:cNvPr id="568" name="Picture 13"/>
              <p:cNvPicPr>
                <a:picLocks noChangeAspect="1" noChangeArrowheads="1"/>
              </p:cNvPicPr>
              <p:nvPr/>
            </p:nvPicPr>
            <p:blipFill>
              <a:blip r:embed="rId22" cstate="print">
                <a:extLst>
                  <a:ext uri="{28A0092B-C50C-407E-A947-70E740481C1C}">
                    <a14:useLocalDpi xmlns="" xmlns:a14="http://schemas.microsoft.com/office/drawing/2010/main" val="0"/>
                  </a:ext>
                </a:extLst>
              </a:blip>
              <a:srcRect/>
              <a:stretch>
                <a:fillRect/>
              </a:stretch>
            </p:blipFill>
            <p:spPr bwMode="auto">
              <a:xfrm>
                <a:off x="3090315" y="3758029"/>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69" name="Picture 13"/>
              <p:cNvPicPr>
                <a:picLocks noChangeAspect="1" noChangeArrowheads="1"/>
              </p:cNvPicPr>
              <p:nvPr/>
            </p:nvPicPr>
            <p:blipFill>
              <a:blip r:embed="rId22" cstate="print">
                <a:extLst>
                  <a:ext uri="{28A0092B-C50C-407E-A947-70E740481C1C}">
                    <a14:useLocalDpi xmlns="" xmlns:a14="http://schemas.microsoft.com/office/drawing/2010/main" val="0"/>
                  </a:ext>
                </a:extLst>
              </a:blip>
              <a:srcRect/>
              <a:stretch>
                <a:fillRect/>
              </a:stretch>
            </p:blipFill>
            <p:spPr bwMode="auto">
              <a:xfrm>
                <a:off x="4681555" y="3949416"/>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70" name="Picture 13"/>
              <p:cNvPicPr>
                <a:picLocks noChangeAspect="1" noChangeArrowheads="1"/>
              </p:cNvPicPr>
              <p:nvPr/>
            </p:nvPicPr>
            <p:blipFill>
              <a:blip r:embed="rId22" cstate="print">
                <a:extLst>
                  <a:ext uri="{28A0092B-C50C-407E-A947-70E740481C1C}">
                    <a14:useLocalDpi xmlns="" xmlns:a14="http://schemas.microsoft.com/office/drawing/2010/main" val="0"/>
                  </a:ext>
                </a:extLst>
              </a:blip>
              <a:srcRect/>
              <a:stretch>
                <a:fillRect/>
              </a:stretch>
            </p:blipFill>
            <p:spPr bwMode="auto">
              <a:xfrm>
                <a:off x="4797681" y="2363569"/>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71" name="Picture 13"/>
              <p:cNvPicPr>
                <a:picLocks noChangeAspect="1" noChangeArrowheads="1"/>
              </p:cNvPicPr>
              <p:nvPr/>
            </p:nvPicPr>
            <p:blipFill>
              <a:blip r:embed="rId22" cstate="print">
                <a:extLst>
                  <a:ext uri="{28A0092B-C50C-407E-A947-70E740481C1C}">
                    <a14:useLocalDpi xmlns="" xmlns:a14="http://schemas.microsoft.com/office/drawing/2010/main" val="0"/>
                  </a:ext>
                </a:extLst>
              </a:blip>
              <a:srcRect/>
              <a:stretch>
                <a:fillRect/>
              </a:stretch>
            </p:blipFill>
            <p:spPr bwMode="auto">
              <a:xfrm>
                <a:off x="4114571" y="2003954"/>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72" name="Picture 11"/>
              <p:cNvPicPr>
                <a:picLocks noChangeAspect="1" noChangeArrowheads="1"/>
              </p:cNvPicPr>
              <p:nvPr/>
            </p:nvPicPr>
            <p:blipFill>
              <a:blip r:embed="rId23" cstate="print">
                <a:extLst>
                  <a:ext uri="{28A0092B-C50C-407E-A947-70E740481C1C}">
                    <a14:useLocalDpi xmlns="" xmlns:a14="http://schemas.microsoft.com/office/drawing/2010/main" val="0"/>
                  </a:ext>
                </a:extLst>
              </a:blip>
              <a:srcRect/>
              <a:stretch>
                <a:fillRect/>
              </a:stretch>
            </p:blipFill>
            <p:spPr bwMode="auto">
              <a:xfrm>
                <a:off x="2934085" y="2958854"/>
                <a:ext cx="266613" cy="26661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73" name="Picture 13"/>
              <p:cNvPicPr>
                <a:picLocks noChangeAspect="1" noChangeArrowheads="1"/>
              </p:cNvPicPr>
              <p:nvPr/>
            </p:nvPicPr>
            <p:blipFill>
              <a:blip r:embed="rId22" cstate="print">
                <a:extLst>
                  <a:ext uri="{28A0092B-C50C-407E-A947-70E740481C1C}">
                    <a14:useLocalDpi xmlns="" xmlns:a14="http://schemas.microsoft.com/office/drawing/2010/main" val="0"/>
                  </a:ext>
                </a:extLst>
              </a:blip>
              <a:srcRect/>
              <a:stretch>
                <a:fillRect/>
              </a:stretch>
            </p:blipFill>
            <p:spPr bwMode="auto">
              <a:xfrm>
                <a:off x="5063979" y="3016045"/>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472" name="Group 270"/>
            <p:cNvGrpSpPr/>
            <p:nvPr/>
          </p:nvGrpSpPr>
          <p:grpSpPr>
            <a:xfrm>
              <a:off x="5433166" y="2728818"/>
              <a:ext cx="2552193" cy="1739384"/>
              <a:chOff x="5248162" y="3400780"/>
              <a:chExt cx="2696035" cy="1837416"/>
            </a:xfrm>
          </p:grpSpPr>
          <p:sp>
            <p:nvSpPr>
              <p:cNvPr id="512" name="Oval 511"/>
              <p:cNvSpPr/>
              <p:nvPr/>
            </p:nvSpPr>
            <p:spPr>
              <a:xfrm>
                <a:off x="6163583" y="3748219"/>
                <a:ext cx="811212" cy="811212"/>
              </a:xfrm>
              <a:prstGeom prst="ellipse">
                <a:avLst/>
              </a:prstGeom>
              <a:noFill/>
              <a:ln w="15875">
                <a:solidFill>
                  <a:schemeClr val="bg1">
                    <a:lumMod val="50000"/>
                  </a:schemeClr>
                </a:solidFill>
                <a:prstDash val="lg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smtClean="0">
                  <a:solidFill>
                    <a:srgbClr val="546568"/>
                  </a:solidFill>
                  <a:ea typeface="黑体" pitchFamily="2" charset="-122"/>
                </a:endParaRPr>
              </a:p>
            </p:txBody>
          </p:sp>
          <p:grpSp>
            <p:nvGrpSpPr>
              <p:cNvPr id="513" name="Group 286"/>
              <p:cNvGrpSpPr/>
              <p:nvPr/>
            </p:nvGrpSpPr>
            <p:grpSpPr>
              <a:xfrm>
                <a:off x="6297239" y="3883173"/>
                <a:ext cx="555882" cy="640120"/>
                <a:chOff x="6941882" y="3879105"/>
                <a:chExt cx="593825" cy="683813"/>
              </a:xfrm>
            </p:grpSpPr>
            <p:grpSp>
              <p:nvGrpSpPr>
                <p:cNvPr id="551" name="Group 352"/>
                <p:cNvGrpSpPr/>
                <p:nvPr/>
              </p:nvGrpSpPr>
              <p:grpSpPr>
                <a:xfrm>
                  <a:off x="6973781" y="3879105"/>
                  <a:ext cx="534187" cy="477942"/>
                  <a:chOff x="6986432" y="4381750"/>
                  <a:chExt cx="709602" cy="634888"/>
                </a:xfrm>
              </p:grpSpPr>
              <p:grpSp>
                <p:nvGrpSpPr>
                  <p:cNvPr id="553" name="Group 355"/>
                  <p:cNvGrpSpPr/>
                  <p:nvPr/>
                </p:nvGrpSpPr>
                <p:grpSpPr>
                  <a:xfrm>
                    <a:off x="7189299" y="4381750"/>
                    <a:ext cx="303867" cy="429166"/>
                    <a:chOff x="2441548" y="4072329"/>
                    <a:chExt cx="2438400" cy="3443870"/>
                  </a:xfrm>
                </p:grpSpPr>
                <p:pic>
                  <p:nvPicPr>
                    <p:cNvPr id="564" name="Picture 3"/>
                    <p:cNvPicPr>
                      <a:picLocks noChangeAspect="1" noChangeArrowheads="1"/>
                    </p:cNvPicPr>
                    <p:nvPr/>
                  </p:nvPicPr>
                  <p:blipFill>
                    <a:blip r:embed="rId24"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565" name="Group 370"/>
                    <p:cNvGrpSpPr/>
                    <p:nvPr/>
                  </p:nvGrpSpPr>
                  <p:grpSpPr>
                    <a:xfrm>
                      <a:off x="2441548" y="4072329"/>
                      <a:ext cx="2438400" cy="2920613"/>
                      <a:chOff x="2441548" y="4072329"/>
                      <a:chExt cx="2438400" cy="2920613"/>
                    </a:xfrm>
                  </p:grpSpPr>
                  <p:pic>
                    <p:nvPicPr>
                      <p:cNvPr id="566" name="Picture 3"/>
                      <p:cNvPicPr>
                        <a:picLocks noChangeAspect="1" noChangeArrowheads="1"/>
                      </p:cNvPicPr>
                      <p:nvPr/>
                    </p:nvPicPr>
                    <p:blipFill>
                      <a:blip r:embed="rId24"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67" name="Picture 3"/>
                      <p:cNvPicPr>
                        <a:picLocks noChangeAspect="1" noChangeArrowheads="1"/>
                      </p:cNvPicPr>
                      <p:nvPr/>
                    </p:nvPicPr>
                    <p:blipFill>
                      <a:blip r:embed="rId24"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554" name="Group 356"/>
                  <p:cNvGrpSpPr/>
                  <p:nvPr/>
                </p:nvGrpSpPr>
                <p:grpSpPr>
                  <a:xfrm>
                    <a:off x="6986432" y="4511640"/>
                    <a:ext cx="354801" cy="501103"/>
                    <a:chOff x="2441548" y="4072329"/>
                    <a:chExt cx="2438400" cy="3443870"/>
                  </a:xfrm>
                </p:grpSpPr>
                <p:pic>
                  <p:nvPicPr>
                    <p:cNvPr id="560" name="Picture 3"/>
                    <p:cNvPicPr>
                      <a:picLocks noChangeAspect="1" noChangeArrowheads="1"/>
                    </p:cNvPicPr>
                    <p:nvPr/>
                  </p:nvPicPr>
                  <p:blipFill>
                    <a:blip r:embed="rId25"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561" name="Group 366"/>
                    <p:cNvGrpSpPr/>
                    <p:nvPr/>
                  </p:nvGrpSpPr>
                  <p:grpSpPr>
                    <a:xfrm>
                      <a:off x="2441548" y="4072329"/>
                      <a:ext cx="2438400" cy="2920613"/>
                      <a:chOff x="2441548" y="4072329"/>
                      <a:chExt cx="2438400" cy="2920613"/>
                    </a:xfrm>
                  </p:grpSpPr>
                  <p:pic>
                    <p:nvPicPr>
                      <p:cNvPr id="562" name="Picture 3"/>
                      <p:cNvPicPr>
                        <a:picLocks noChangeAspect="1" noChangeArrowheads="1"/>
                      </p:cNvPicPr>
                      <p:nvPr/>
                    </p:nvPicPr>
                    <p:blipFill>
                      <a:blip r:embed="rId25"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63" name="Picture 3"/>
                      <p:cNvPicPr>
                        <a:picLocks noChangeAspect="1" noChangeArrowheads="1"/>
                      </p:cNvPicPr>
                      <p:nvPr/>
                    </p:nvPicPr>
                    <p:blipFill>
                      <a:blip r:embed="rId25"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555" name="Group 357"/>
                  <p:cNvGrpSpPr/>
                  <p:nvPr/>
                </p:nvGrpSpPr>
                <p:grpSpPr>
                  <a:xfrm>
                    <a:off x="7341233" y="4515535"/>
                    <a:ext cx="354801" cy="501103"/>
                    <a:chOff x="2441548" y="4072329"/>
                    <a:chExt cx="2438400" cy="3443870"/>
                  </a:xfrm>
                </p:grpSpPr>
                <p:pic>
                  <p:nvPicPr>
                    <p:cNvPr id="556" name="Picture 3"/>
                    <p:cNvPicPr>
                      <a:picLocks noChangeAspect="1" noChangeArrowheads="1"/>
                    </p:cNvPicPr>
                    <p:nvPr/>
                  </p:nvPicPr>
                  <p:blipFill>
                    <a:blip r:embed="rId25"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557" name="Group 359"/>
                    <p:cNvGrpSpPr/>
                    <p:nvPr/>
                  </p:nvGrpSpPr>
                  <p:grpSpPr>
                    <a:xfrm>
                      <a:off x="2441548" y="4072329"/>
                      <a:ext cx="2438400" cy="2920613"/>
                      <a:chOff x="2441548" y="4072329"/>
                      <a:chExt cx="2438400" cy="2920613"/>
                    </a:xfrm>
                  </p:grpSpPr>
                  <p:pic>
                    <p:nvPicPr>
                      <p:cNvPr id="558" name="Picture 3"/>
                      <p:cNvPicPr>
                        <a:picLocks noChangeAspect="1" noChangeArrowheads="1"/>
                      </p:cNvPicPr>
                      <p:nvPr/>
                    </p:nvPicPr>
                    <p:blipFill>
                      <a:blip r:embed="rId25"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59" name="Picture 3"/>
                      <p:cNvPicPr>
                        <a:picLocks noChangeAspect="1" noChangeArrowheads="1"/>
                      </p:cNvPicPr>
                      <p:nvPr/>
                    </p:nvPicPr>
                    <p:blipFill>
                      <a:blip r:embed="rId25"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sp>
              <p:nvSpPr>
                <p:cNvPr id="552" name="TextBox 51"/>
                <p:cNvSpPr txBox="1">
                  <a:spLocks noChangeArrowheads="1"/>
                </p:cNvSpPr>
                <p:nvPr/>
              </p:nvSpPr>
              <p:spPr bwMode="auto">
                <a:xfrm>
                  <a:off x="6941882" y="4285071"/>
                  <a:ext cx="593825" cy="277847"/>
                </a:xfrm>
                <a:prstGeom prst="rect">
                  <a:avLst/>
                </a:prstGeom>
                <a:noFill/>
                <a:ln w="9525">
                  <a:noFill/>
                  <a:miter lim="800000"/>
                  <a:headEnd/>
                  <a:tailEnd/>
                </a:ln>
              </p:spPr>
              <p:txBody>
                <a:bodyPr wrap="square" lIns="91435" tIns="45718" rIns="91435" bIns="45718">
                  <a:spAutoFit/>
                </a:bodyPr>
                <a:lstStyle/>
                <a:p>
                  <a:pPr algn="ctr" defTabSz="914400">
                    <a:buNone/>
                  </a:pPr>
                  <a:r>
                    <a:rPr lang="en-US" altLang="zh-CN" sz="1000" b="0" i="0" smtClean="0">
                      <a:solidFill>
                        <a:srgbClr val="546568"/>
                      </a:solidFill>
                      <a:latin typeface="Arial"/>
                      <a:ea typeface="黑体" pitchFamily="2" charset="-122"/>
                      <a:cs typeface="+mn-cs"/>
                    </a:rPr>
                    <a:t>NAS</a:t>
                  </a:r>
                  <a:endParaRPr lang="zh-CN" altLang="en-US" sz="1000">
                    <a:solidFill>
                      <a:srgbClr val="546568"/>
                    </a:solidFill>
                    <a:ea typeface="黑体" pitchFamily="2" charset="-122"/>
                  </a:endParaRPr>
                </a:p>
              </p:txBody>
            </p:sp>
          </p:grpSp>
          <p:grpSp>
            <p:nvGrpSpPr>
              <p:cNvPr id="514" name="Group 287"/>
              <p:cNvGrpSpPr/>
              <p:nvPr/>
            </p:nvGrpSpPr>
            <p:grpSpPr>
              <a:xfrm>
                <a:off x="5411573" y="4258251"/>
                <a:ext cx="752881" cy="629802"/>
                <a:chOff x="5882851" y="4394106"/>
                <a:chExt cx="804271" cy="672791"/>
              </a:xfrm>
            </p:grpSpPr>
            <p:grpSp>
              <p:nvGrpSpPr>
                <p:cNvPr id="518" name="Group 291"/>
                <p:cNvGrpSpPr/>
                <p:nvPr/>
              </p:nvGrpSpPr>
              <p:grpSpPr>
                <a:xfrm>
                  <a:off x="5882851" y="4394106"/>
                  <a:ext cx="804271" cy="468910"/>
                  <a:chOff x="5765253" y="4951186"/>
                  <a:chExt cx="1068376" cy="622890"/>
                </a:xfrm>
              </p:grpSpPr>
              <p:grpSp>
                <p:nvGrpSpPr>
                  <p:cNvPr id="520" name="Group 309"/>
                  <p:cNvGrpSpPr/>
                  <p:nvPr/>
                </p:nvGrpSpPr>
                <p:grpSpPr>
                  <a:xfrm>
                    <a:off x="5867549" y="4951186"/>
                    <a:ext cx="915004" cy="429166"/>
                    <a:chOff x="5463286" y="4744702"/>
                    <a:chExt cx="1244480" cy="583701"/>
                  </a:xfrm>
                </p:grpSpPr>
                <p:grpSp>
                  <p:nvGrpSpPr>
                    <p:cNvPr id="536" name="Group 330"/>
                    <p:cNvGrpSpPr/>
                    <p:nvPr/>
                  </p:nvGrpSpPr>
                  <p:grpSpPr>
                    <a:xfrm>
                      <a:off x="5463286" y="4744702"/>
                      <a:ext cx="413284" cy="583701"/>
                      <a:chOff x="2441548" y="4072329"/>
                      <a:chExt cx="2438400" cy="3443870"/>
                    </a:xfrm>
                  </p:grpSpPr>
                  <p:pic>
                    <p:nvPicPr>
                      <p:cNvPr id="547" name="Picture 3"/>
                      <p:cNvPicPr>
                        <a:picLocks noChangeAspect="1" noChangeArrowheads="1"/>
                      </p:cNvPicPr>
                      <p:nvPr/>
                    </p:nvPicPr>
                    <p:blipFill>
                      <a:blip r:embed="rId24"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548" name="Group 343"/>
                      <p:cNvGrpSpPr/>
                      <p:nvPr/>
                    </p:nvGrpSpPr>
                    <p:grpSpPr>
                      <a:xfrm>
                        <a:off x="2441548" y="4072329"/>
                        <a:ext cx="2438400" cy="2920613"/>
                        <a:chOff x="2441548" y="4072329"/>
                        <a:chExt cx="2438400" cy="2920613"/>
                      </a:xfrm>
                    </p:grpSpPr>
                    <p:pic>
                      <p:nvPicPr>
                        <p:cNvPr id="549" name="Picture 3"/>
                        <p:cNvPicPr>
                          <a:picLocks noChangeAspect="1" noChangeArrowheads="1"/>
                        </p:cNvPicPr>
                        <p:nvPr/>
                      </p:nvPicPr>
                      <p:blipFill>
                        <a:blip r:embed="rId24"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50" name="Picture 3"/>
                        <p:cNvPicPr>
                          <a:picLocks noChangeAspect="1" noChangeArrowheads="1"/>
                        </p:cNvPicPr>
                        <p:nvPr/>
                      </p:nvPicPr>
                      <p:blipFill>
                        <a:blip r:embed="rId24"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537" name="Group 331"/>
                    <p:cNvGrpSpPr/>
                    <p:nvPr/>
                  </p:nvGrpSpPr>
                  <p:grpSpPr>
                    <a:xfrm>
                      <a:off x="5878884" y="4744702"/>
                      <a:ext cx="413284" cy="583701"/>
                      <a:chOff x="2441548" y="4072329"/>
                      <a:chExt cx="2438400" cy="3443870"/>
                    </a:xfrm>
                  </p:grpSpPr>
                  <p:pic>
                    <p:nvPicPr>
                      <p:cNvPr id="543" name="Picture 3"/>
                      <p:cNvPicPr>
                        <a:picLocks noChangeAspect="1" noChangeArrowheads="1"/>
                      </p:cNvPicPr>
                      <p:nvPr/>
                    </p:nvPicPr>
                    <p:blipFill>
                      <a:blip r:embed="rId24"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544" name="Group 339"/>
                      <p:cNvGrpSpPr/>
                      <p:nvPr/>
                    </p:nvGrpSpPr>
                    <p:grpSpPr>
                      <a:xfrm>
                        <a:off x="2441548" y="4072329"/>
                        <a:ext cx="2438400" cy="2920613"/>
                        <a:chOff x="2441548" y="4072329"/>
                        <a:chExt cx="2438400" cy="2920613"/>
                      </a:xfrm>
                    </p:grpSpPr>
                    <p:pic>
                      <p:nvPicPr>
                        <p:cNvPr id="545" name="Picture 3"/>
                        <p:cNvPicPr>
                          <a:picLocks noChangeAspect="1" noChangeArrowheads="1"/>
                        </p:cNvPicPr>
                        <p:nvPr/>
                      </p:nvPicPr>
                      <p:blipFill>
                        <a:blip r:embed="rId24"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46" name="Picture 3"/>
                        <p:cNvPicPr>
                          <a:picLocks noChangeAspect="1" noChangeArrowheads="1"/>
                        </p:cNvPicPr>
                        <p:nvPr/>
                      </p:nvPicPr>
                      <p:blipFill>
                        <a:blip r:embed="rId24"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538" name="Group 333"/>
                    <p:cNvGrpSpPr/>
                    <p:nvPr/>
                  </p:nvGrpSpPr>
                  <p:grpSpPr>
                    <a:xfrm>
                      <a:off x="6294482" y="4744702"/>
                      <a:ext cx="413284" cy="583701"/>
                      <a:chOff x="2441548" y="4072329"/>
                      <a:chExt cx="2438400" cy="3443870"/>
                    </a:xfrm>
                  </p:grpSpPr>
                  <p:pic>
                    <p:nvPicPr>
                      <p:cNvPr id="539" name="Picture 3"/>
                      <p:cNvPicPr>
                        <a:picLocks noChangeAspect="1" noChangeArrowheads="1"/>
                      </p:cNvPicPr>
                      <p:nvPr/>
                    </p:nvPicPr>
                    <p:blipFill>
                      <a:blip r:embed="rId24"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540" name="Group 335"/>
                      <p:cNvGrpSpPr/>
                      <p:nvPr/>
                    </p:nvGrpSpPr>
                    <p:grpSpPr>
                      <a:xfrm>
                        <a:off x="2441548" y="4072329"/>
                        <a:ext cx="2438400" cy="2920613"/>
                        <a:chOff x="2441548" y="4072329"/>
                        <a:chExt cx="2438400" cy="2920613"/>
                      </a:xfrm>
                    </p:grpSpPr>
                    <p:pic>
                      <p:nvPicPr>
                        <p:cNvPr id="541" name="Picture 3"/>
                        <p:cNvPicPr>
                          <a:picLocks noChangeAspect="1" noChangeArrowheads="1"/>
                        </p:cNvPicPr>
                        <p:nvPr/>
                      </p:nvPicPr>
                      <p:blipFill>
                        <a:blip r:embed="rId24"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42" name="Picture 3"/>
                        <p:cNvPicPr>
                          <a:picLocks noChangeAspect="1" noChangeArrowheads="1"/>
                        </p:cNvPicPr>
                        <p:nvPr/>
                      </p:nvPicPr>
                      <p:blipFill>
                        <a:blip r:embed="rId24"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grpSp>
                <p:nvGrpSpPr>
                  <p:cNvPr id="521" name="Group 310"/>
                  <p:cNvGrpSpPr/>
                  <p:nvPr/>
                </p:nvGrpSpPr>
                <p:grpSpPr>
                  <a:xfrm>
                    <a:off x="5765253" y="5072973"/>
                    <a:ext cx="354801" cy="501103"/>
                    <a:chOff x="2441548" y="4072329"/>
                    <a:chExt cx="2438400" cy="3443870"/>
                  </a:xfrm>
                </p:grpSpPr>
                <p:pic>
                  <p:nvPicPr>
                    <p:cNvPr id="532" name="Picture 3"/>
                    <p:cNvPicPr>
                      <a:picLocks noChangeAspect="1" noChangeArrowheads="1"/>
                    </p:cNvPicPr>
                    <p:nvPr/>
                  </p:nvPicPr>
                  <p:blipFill>
                    <a:blip r:embed="rId25"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533" name="Group 326"/>
                    <p:cNvGrpSpPr/>
                    <p:nvPr/>
                  </p:nvGrpSpPr>
                  <p:grpSpPr>
                    <a:xfrm>
                      <a:off x="2441548" y="4072329"/>
                      <a:ext cx="2438400" cy="2920613"/>
                      <a:chOff x="2441548" y="4072329"/>
                      <a:chExt cx="2438400" cy="2920613"/>
                    </a:xfrm>
                  </p:grpSpPr>
                  <p:pic>
                    <p:nvPicPr>
                      <p:cNvPr id="534" name="Picture 3"/>
                      <p:cNvPicPr>
                        <a:picLocks noChangeAspect="1" noChangeArrowheads="1"/>
                      </p:cNvPicPr>
                      <p:nvPr/>
                    </p:nvPicPr>
                    <p:blipFill>
                      <a:blip r:embed="rId25"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35" name="Picture 3"/>
                      <p:cNvPicPr>
                        <a:picLocks noChangeAspect="1" noChangeArrowheads="1"/>
                      </p:cNvPicPr>
                      <p:nvPr/>
                    </p:nvPicPr>
                    <p:blipFill>
                      <a:blip r:embed="rId25"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522" name="Group 311"/>
                  <p:cNvGrpSpPr/>
                  <p:nvPr/>
                </p:nvGrpSpPr>
                <p:grpSpPr>
                  <a:xfrm>
                    <a:off x="6122040" y="5072973"/>
                    <a:ext cx="354801" cy="501103"/>
                    <a:chOff x="2441548" y="4072329"/>
                    <a:chExt cx="2438400" cy="3443870"/>
                  </a:xfrm>
                </p:grpSpPr>
                <p:pic>
                  <p:nvPicPr>
                    <p:cNvPr id="528" name="Picture 3"/>
                    <p:cNvPicPr>
                      <a:picLocks noChangeAspect="1" noChangeArrowheads="1"/>
                    </p:cNvPicPr>
                    <p:nvPr/>
                  </p:nvPicPr>
                  <p:blipFill>
                    <a:blip r:embed="rId25"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529" name="Group 322"/>
                    <p:cNvGrpSpPr/>
                    <p:nvPr/>
                  </p:nvGrpSpPr>
                  <p:grpSpPr>
                    <a:xfrm>
                      <a:off x="2441548" y="4072329"/>
                      <a:ext cx="2438400" cy="2920613"/>
                      <a:chOff x="2441548" y="4072329"/>
                      <a:chExt cx="2438400" cy="2920613"/>
                    </a:xfrm>
                  </p:grpSpPr>
                  <p:pic>
                    <p:nvPicPr>
                      <p:cNvPr id="530" name="Picture 3"/>
                      <p:cNvPicPr>
                        <a:picLocks noChangeAspect="1" noChangeArrowheads="1"/>
                      </p:cNvPicPr>
                      <p:nvPr/>
                    </p:nvPicPr>
                    <p:blipFill>
                      <a:blip r:embed="rId25"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31" name="Picture 3"/>
                      <p:cNvPicPr>
                        <a:picLocks noChangeAspect="1" noChangeArrowheads="1"/>
                      </p:cNvPicPr>
                      <p:nvPr/>
                    </p:nvPicPr>
                    <p:blipFill>
                      <a:blip r:embed="rId25"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523" name="Group 312"/>
                  <p:cNvGrpSpPr/>
                  <p:nvPr/>
                </p:nvGrpSpPr>
                <p:grpSpPr>
                  <a:xfrm>
                    <a:off x="6478828" y="5072973"/>
                    <a:ext cx="354801" cy="501103"/>
                    <a:chOff x="2441548" y="4072329"/>
                    <a:chExt cx="2438400" cy="3443870"/>
                  </a:xfrm>
                </p:grpSpPr>
                <p:pic>
                  <p:nvPicPr>
                    <p:cNvPr id="524" name="Picture 3"/>
                    <p:cNvPicPr>
                      <a:picLocks noChangeAspect="1" noChangeArrowheads="1"/>
                    </p:cNvPicPr>
                    <p:nvPr/>
                  </p:nvPicPr>
                  <p:blipFill>
                    <a:blip r:embed="rId25"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525" name="Group 315"/>
                    <p:cNvGrpSpPr/>
                    <p:nvPr/>
                  </p:nvGrpSpPr>
                  <p:grpSpPr>
                    <a:xfrm>
                      <a:off x="2441548" y="4072329"/>
                      <a:ext cx="2438400" cy="2920613"/>
                      <a:chOff x="2441548" y="4072329"/>
                      <a:chExt cx="2438400" cy="2920613"/>
                    </a:xfrm>
                  </p:grpSpPr>
                  <p:pic>
                    <p:nvPicPr>
                      <p:cNvPr id="526" name="Picture 3"/>
                      <p:cNvPicPr>
                        <a:picLocks noChangeAspect="1" noChangeArrowheads="1"/>
                      </p:cNvPicPr>
                      <p:nvPr/>
                    </p:nvPicPr>
                    <p:blipFill>
                      <a:blip r:embed="rId25"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27" name="Picture 3"/>
                      <p:cNvPicPr>
                        <a:picLocks noChangeAspect="1" noChangeArrowheads="1"/>
                      </p:cNvPicPr>
                      <p:nvPr/>
                    </p:nvPicPr>
                    <p:blipFill>
                      <a:blip r:embed="rId25"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sp>
              <p:nvSpPr>
                <p:cNvPr id="519" name="TextBox 51"/>
                <p:cNvSpPr txBox="1">
                  <a:spLocks noChangeArrowheads="1"/>
                </p:cNvSpPr>
                <p:nvPr/>
              </p:nvSpPr>
              <p:spPr bwMode="auto">
                <a:xfrm>
                  <a:off x="6009338" y="4789050"/>
                  <a:ext cx="593825" cy="277847"/>
                </a:xfrm>
                <a:prstGeom prst="rect">
                  <a:avLst/>
                </a:prstGeom>
                <a:noFill/>
                <a:ln w="9525">
                  <a:noFill/>
                  <a:miter lim="800000"/>
                  <a:headEnd/>
                  <a:tailEnd/>
                </a:ln>
              </p:spPr>
              <p:txBody>
                <a:bodyPr wrap="square" lIns="91435" tIns="45718" rIns="91435" bIns="45718">
                  <a:spAutoFit/>
                </a:bodyPr>
                <a:lstStyle/>
                <a:p>
                  <a:pPr algn="ctr" defTabSz="914400">
                    <a:buNone/>
                  </a:pPr>
                  <a:r>
                    <a:rPr lang="en-US" altLang="zh-CN" sz="1000" b="0" i="0" smtClean="0">
                      <a:solidFill>
                        <a:srgbClr val="546568"/>
                      </a:solidFill>
                      <a:latin typeface="Arial"/>
                      <a:ea typeface="黑体" pitchFamily="2" charset="-122"/>
                      <a:cs typeface="+mn-cs"/>
                    </a:rPr>
                    <a:t>SAN</a:t>
                  </a:r>
                  <a:endParaRPr lang="zh-CN" altLang="en-US" sz="1000">
                    <a:solidFill>
                      <a:srgbClr val="546568"/>
                    </a:solidFill>
                    <a:ea typeface="黑体" pitchFamily="2" charset="-122"/>
                  </a:endParaRPr>
                </a:p>
              </p:txBody>
            </p:sp>
          </p:grpSp>
          <p:sp>
            <p:nvSpPr>
              <p:cNvPr id="515" name="Oval 514"/>
              <p:cNvSpPr/>
              <p:nvPr/>
            </p:nvSpPr>
            <p:spPr>
              <a:xfrm>
                <a:off x="5248162" y="3400780"/>
                <a:ext cx="1837416" cy="1837416"/>
              </a:xfrm>
              <a:prstGeom prst="ellipse">
                <a:avLst/>
              </a:prstGeom>
              <a:noFill/>
              <a:ln w="22225">
                <a:solidFill>
                  <a:schemeClr val="bg1">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smtClean="0">
                  <a:solidFill>
                    <a:srgbClr val="546568"/>
                  </a:solidFill>
                  <a:ea typeface="黑体" pitchFamily="2" charset="-122"/>
                </a:endParaRPr>
              </a:p>
            </p:txBody>
          </p:sp>
          <p:sp>
            <p:nvSpPr>
              <p:cNvPr id="516" name="Oval 515"/>
              <p:cNvSpPr/>
              <p:nvPr/>
            </p:nvSpPr>
            <p:spPr>
              <a:xfrm>
                <a:off x="5395821" y="4109130"/>
                <a:ext cx="811212" cy="811212"/>
              </a:xfrm>
              <a:prstGeom prst="ellipse">
                <a:avLst/>
              </a:prstGeom>
              <a:noFill/>
              <a:ln w="15875">
                <a:solidFill>
                  <a:schemeClr val="bg1">
                    <a:lumMod val="50000"/>
                  </a:schemeClr>
                </a:solidFill>
                <a:prstDash val="lg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smtClean="0">
                  <a:solidFill>
                    <a:srgbClr val="546568"/>
                  </a:solidFill>
                  <a:ea typeface="黑体" pitchFamily="2" charset="-122"/>
                </a:endParaRPr>
              </a:p>
            </p:txBody>
          </p:sp>
          <p:sp>
            <p:nvSpPr>
              <p:cNvPr id="517" name="TextBox 51"/>
              <p:cNvSpPr txBox="1">
                <a:spLocks noChangeArrowheads="1"/>
              </p:cNvSpPr>
              <p:nvPr/>
            </p:nvSpPr>
            <p:spPr bwMode="auto">
              <a:xfrm>
                <a:off x="7145663" y="4384190"/>
                <a:ext cx="798534" cy="260094"/>
              </a:xfrm>
              <a:prstGeom prst="rect">
                <a:avLst/>
              </a:prstGeom>
              <a:noFill/>
              <a:ln w="9525">
                <a:noFill/>
                <a:miter lim="800000"/>
                <a:headEnd/>
                <a:tailEnd/>
              </a:ln>
            </p:spPr>
            <p:txBody>
              <a:bodyPr wrap="square" lIns="91435" tIns="45718" rIns="91435" bIns="45718">
                <a:spAutoFit/>
              </a:bodyPr>
              <a:lstStyle/>
              <a:p>
                <a:pPr algn="l" defTabSz="914400">
                  <a:buNone/>
                </a:pPr>
                <a:r>
                  <a:rPr lang="zh-CN" altLang="en-US" sz="1000" b="0" i="0" smtClean="0">
                    <a:solidFill>
                      <a:srgbClr val="546568"/>
                    </a:solidFill>
                    <a:latin typeface="Arial"/>
                    <a:ea typeface="黑体" pitchFamily="2" charset="-122"/>
                    <a:cs typeface="+mn-cs"/>
                  </a:rPr>
                  <a:t>存储</a:t>
                </a:r>
                <a:endParaRPr lang="zh-CN" altLang="en-US" sz="1000">
                  <a:solidFill>
                    <a:srgbClr val="546568"/>
                  </a:solidFill>
                  <a:ea typeface="黑体" pitchFamily="2" charset="-122"/>
                </a:endParaRPr>
              </a:p>
            </p:txBody>
          </p:sp>
        </p:grpSp>
        <p:sp>
          <p:nvSpPr>
            <p:cNvPr id="473" name="TextBox 472"/>
            <p:cNvSpPr txBox="1"/>
            <p:nvPr/>
          </p:nvSpPr>
          <p:spPr>
            <a:xfrm>
              <a:off x="3411728" y="2881067"/>
              <a:ext cx="1732016" cy="387798"/>
            </a:xfrm>
            <a:prstGeom prst="rect">
              <a:avLst/>
            </a:prstGeom>
            <a:noFill/>
            <a:effectLst>
              <a:outerShdw blurRad="63500" sx="102000" sy="102000" algn="ctr" rotWithShape="0">
                <a:prstClr val="black">
                  <a:alpha val="40000"/>
                </a:prstClr>
              </a:outerShdw>
            </a:effectLst>
          </p:spPr>
          <p:txBody>
            <a:bodyPr wrap="square" rtlCol="0">
              <a:spAutoFit/>
            </a:bodyPr>
            <a:lstStyle/>
            <a:p>
              <a:pPr algn="ctr">
                <a:lnSpc>
                  <a:spcPct val="80000"/>
                </a:lnSpc>
              </a:pPr>
              <a:r>
                <a:rPr lang="en-US" altLang="zh-CN" sz="1200" b="1" i="0" dirty="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t>Cisco</a:t>
              </a:r>
              <a:r>
                <a:rPr lang="en-US" sz="1200" baseline="30000" dirty="0" smtClean="0">
                  <a:solidFill>
                    <a:schemeClr val="bg1"/>
                  </a:solidFill>
                </a:rPr>
                <a:t>®</a:t>
              </a:r>
              <a:r>
                <a:rPr lang="zh-CN" altLang="en-US" sz="1200" b="1" i="0" dirty="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t> </a:t>
              </a:r>
              <a:br>
                <a:rPr lang="zh-CN" altLang="en-US" sz="1200" b="1" i="0" dirty="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br>
              <a:r>
                <a:rPr lang="en-US" altLang="zh-CN" sz="1200" b="1" i="0" dirty="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t>Unified Fabric</a:t>
              </a:r>
              <a:endParaRPr lang="zh-CN" altLang="en-US" sz="1200" b="1" dirty="0">
                <a:solidFill>
                  <a:schemeClr val="bg1"/>
                </a:solidFill>
                <a:effectLst>
                  <a:outerShdw blurRad="63500" sx="102000" sy="102000" algn="ctr" rotWithShape="0">
                    <a:prstClr val="black">
                      <a:alpha val="21000"/>
                    </a:prstClr>
                  </a:outerShdw>
                </a:effectLst>
                <a:ea typeface="黑体" pitchFamily="2" charset="-122"/>
              </a:endParaRPr>
            </a:p>
          </p:txBody>
        </p:sp>
        <p:cxnSp>
          <p:nvCxnSpPr>
            <p:cNvPr id="474" name="Straight Connector 473"/>
            <p:cNvCxnSpPr/>
            <p:nvPr/>
          </p:nvCxnSpPr>
          <p:spPr>
            <a:xfrm>
              <a:off x="6817613" y="1921703"/>
              <a:ext cx="1311926" cy="470203"/>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p:cNvCxnSpPr/>
            <p:nvPr/>
          </p:nvCxnSpPr>
          <p:spPr>
            <a:xfrm flipV="1">
              <a:off x="5751851" y="1410152"/>
              <a:ext cx="851191" cy="599772"/>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grpSp>
          <p:nvGrpSpPr>
            <p:cNvPr id="476" name="Group 161"/>
            <p:cNvGrpSpPr/>
            <p:nvPr/>
          </p:nvGrpSpPr>
          <p:grpSpPr>
            <a:xfrm>
              <a:off x="4493373" y="1666109"/>
              <a:ext cx="3965272" cy="1135415"/>
              <a:chOff x="4148077" y="2256468"/>
              <a:chExt cx="3965272" cy="1135415"/>
            </a:xfrm>
          </p:grpSpPr>
          <p:cxnSp>
            <p:nvCxnSpPr>
              <p:cNvPr id="506" name="Straight Connector 505"/>
              <p:cNvCxnSpPr/>
              <p:nvPr/>
            </p:nvCxnSpPr>
            <p:spPr>
              <a:xfrm>
                <a:off x="6279386" y="2256468"/>
                <a:ext cx="1833963" cy="657305"/>
              </a:xfrm>
              <a:prstGeom prst="line">
                <a:avLst/>
              </a:prstGeom>
              <a:ln w="50800" cmpd="sng">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507" name="Straight Connector 506"/>
              <p:cNvCxnSpPr/>
              <p:nvPr/>
            </p:nvCxnSpPr>
            <p:spPr>
              <a:xfrm flipV="1">
                <a:off x="4685503" y="2588741"/>
                <a:ext cx="459536" cy="323801"/>
              </a:xfrm>
              <a:prstGeom prst="line">
                <a:avLst/>
              </a:prstGeom>
              <a:gradFill rotWithShape="1">
                <a:gsLst>
                  <a:gs pos="0">
                    <a:srgbClr val="001C27">
                      <a:alpha val="70000"/>
                    </a:srgbClr>
                  </a:gs>
                  <a:gs pos="100000">
                    <a:srgbClr val="003C54"/>
                  </a:gs>
                </a:gsLst>
                <a:lin ang="18900000" scaled="1"/>
              </a:gradFill>
              <a:ln w="50800" cmpd="sng">
                <a:solidFill>
                  <a:schemeClr val="accent6"/>
                </a:solidFill>
                <a:prstDash val="solid"/>
                <a:round/>
                <a:headEnd type="triangle"/>
                <a:tailEnd type="none"/>
              </a:ln>
            </p:spPr>
          </p:cxnSp>
          <p:cxnSp>
            <p:nvCxnSpPr>
              <p:cNvPr id="508" name="Straight Connector 507"/>
              <p:cNvCxnSpPr/>
              <p:nvPr/>
            </p:nvCxnSpPr>
            <p:spPr>
              <a:xfrm flipV="1">
                <a:off x="4148077" y="2345611"/>
                <a:ext cx="339245" cy="277532"/>
              </a:xfrm>
              <a:prstGeom prst="line">
                <a:avLst/>
              </a:prstGeom>
              <a:gradFill rotWithShape="1">
                <a:gsLst>
                  <a:gs pos="0">
                    <a:srgbClr val="001C27">
                      <a:alpha val="70000"/>
                    </a:srgbClr>
                  </a:gs>
                  <a:gs pos="100000">
                    <a:srgbClr val="003C54"/>
                  </a:gs>
                </a:gsLst>
                <a:lin ang="18900000" scaled="1"/>
              </a:gradFill>
              <a:ln w="50800" cmpd="sng">
                <a:solidFill>
                  <a:schemeClr val="accent6"/>
                </a:solidFill>
                <a:prstDash val="solid"/>
                <a:round/>
                <a:headEnd type="triangle"/>
                <a:tailEnd type="none"/>
              </a:ln>
            </p:spPr>
          </p:cxnSp>
          <p:cxnSp>
            <p:nvCxnSpPr>
              <p:cNvPr id="509" name="Straight Connector 508"/>
              <p:cNvCxnSpPr/>
              <p:nvPr/>
            </p:nvCxnSpPr>
            <p:spPr>
              <a:xfrm>
                <a:off x="4470804" y="2345609"/>
                <a:ext cx="924910" cy="331494"/>
              </a:xfrm>
              <a:prstGeom prst="line">
                <a:avLst/>
              </a:prstGeom>
              <a:ln w="50800" cmpd="sng">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510" name="Straight Connector 509"/>
              <p:cNvCxnSpPr/>
              <p:nvPr/>
            </p:nvCxnSpPr>
            <p:spPr>
              <a:xfrm flipV="1">
                <a:off x="6712218" y="2644897"/>
                <a:ext cx="636256" cy="448322"/>
              </a:xfrm>
              <a:prstGeom prst="line">
                <a:avLst/>
              </a:prstGeom>
              <a:gradFill rotWithShape="1">
                <a:gsLst>
                  <a:gs pos="0">
                    <a:srgbClr val="001C27">
                      <a:alpha val="70000"/>
                    </a:srgbClr>
                  </a:gs>
                  <a:gs pos="100000">
                    <a:srgbClr val="003C54"/>
                  </a:gs>
                </a:gsLst>
                <a:lin ang="18900000" scaled="1"/>
              </a:gradFill>
              <a:ln w="50800" cmpd="sng">
                <a:solidFill>
                  <a:schemeClr val="accent6"/>
                </a:solidFill>
                <a:prstDash val="solid"/>
                <a:round/>
                <a:headEnd/>
                <a:tailEnd/>
              </a:ln>
            </p:spPr>
          </p:cxnSp>
          <p:cxnSp>
            <p:nvCxnSpPr>
              <p:cNvPr id="511" name="Straight Connector 510"/>
              <p:cNvCxnSpPr/>
              <p:nvPr/>
            </p:nvCxnSpPr>
            <p:spPr>
              <a:xfrm flipV="1">
                <a:off x="7390934" y="2895377"/>
                <a:ext cx="711896" cy="496506"/>
              </a:xfrm>
              <a:prstGeom prst="line">
                <a:avLst/>
              </a:prstGeom>
              <a:gradFill rotWithShape="1">
                <a:gsLst>
                  <a:gs pos="0">
                    <a:srgbClr val="001C27">
                      <a:alpha val="70000"/>
                    </a:srgbClr>
                  </a:gs>
                  <a:gs pos="100000">
                    <a:srgbClr val="003C54"/>
                  </a:gs>
                </a:gsLst>
                <a:lin ang="18900000" scaled="1"/>
              </a:gradFill>
              <a:ln w="50800" cmpd="sng">
                <a:solidFill>
                  <a:schemeClr val="accent6"/>
                </a:solidFill>
                <a:prstDash val="solid"/>
                <a:round/>
                <a:headEnd/>
                <a:tailEnd/>
              </a:ln>
            </p:spPr>
          </p:cxnSp>
        </p:grpSp>
        <p:grpSp>
          <p:nvGrpSpPr>
            <p:cNvPr id="477" name="Group 245"/>
            <p:cNvGrpSpPr/>
            <p:nvPr/>
          </p:nvGrpSpPr>
          <p:grpSpPr>
            <a:xfrm>
              <a:off x="5532756" y="1185340"/>
              <a:ext cx="1356944" cy="1152382"/>
              <a:chOff x="1421047" y="1814866"/>
              <a:chExt cx="1667264" cy="1415919"/>
            </a:xfrm>
          </p:grpSpPr>
          <p:pic>
            <p:nvPicPr>
              <p:cNvPr id="504" name="Picture 2" descr="\\MV-FS\Projects\Cisco\03_Assets\Icons\Kubrick Icons\Kubrick png icons\Device_cloud_white_3041_default_256.png"/>
              <p:cNvPicPr>
                <a:picLocks noChangeAspect="1" noChangeArrowheads="1"/>
              </p:cNvPicPr>
              <p:nvPr/>
            </p:nvPicPr>
            <p:blipFill>
              <a:blip r:embed="rId26" cstate="print">
                <a:extLst>
                  <a:ext uri="{28A0092B-C50C-407E-A947-70E740481C1C}">
                    <a14:useLocalDpi xmlns="" xmlns:a14="http://schemas.microsoft.com/office/drawing/2010/main" val="0"/>
                  </a:ext>
                </a:extLst>
              </a:blip>
              <a:srcRect/>
              <a:stretch>
                <a:fillRect/>
              </a:stretch>
            </p:blipFill>
            <p:spPr bwMode="auto">
              <a:xfrm>
                <a:off x="1421047" y="1814866"/>
                <a:ext cx="1667264" cy="1415919"/>
              </a:xfrm>
              <a:prstGeom prst="rect">
                <a:avLst/>
              </a:prstGeom>
              <a:noFill/>
              <a:extLst>
                <a:ext uri="{909E8E84-426E-40DD-AFC4-6F175D3DCCD1}">
                  <a14:hiddenFill xmlns="" xmlns:a14="http://schemas.microsoft.com/office/drawing/2010/main">
                    <a:solidFill>
                      <a:srgbClr val="FFFFFF"/>
                    </a:solidFill>
                  </a14:hiddenFill>
                </a:ext>
              </a:extLst>
            </p:spPr>
          </p:pic>
          <p:sp>
            <p:nvSpPr>
              <p:cNvPr id="505" name="TextBox 504"/>
              <p:cNvSpPr txBox="1"/>
              <p:nvPr/>
            </p:nvSpPr>
            <p:spPr>
              <a:xfrm>
                <a:off x="1421047" y="2416151"/>
                <a:ext cx="1667264" cy="302529"/>
              </a:xfrm>
              <a:prstGeom prst="rect">
                <a:avLst/>
              </a:prstGeom>
              <a:noFill/>
            </p:spPr>
            <p:txBody>
              <a:bodyPr wrap="square" rtlCol="0">
                <a:spAutoFit/>
              </a:bodyPr>
              <a:lstStyle/>
              <a:p>
                <a:pPr algn="ctr" defTabSz="914400">
                  <a:buNone/>
                </a:pPr>
                <a:r>
                  <a:rPr lang="zh-CN" altLang="en-US" sz="1000" b="1" i="0" smtClean="0">
                    <a:solidFill>
                      <a:schemeClr val="tx1"/>
                    </a:solidFill>
                    <a:latin typeface="Arial"/>
                    <a:ea typeface="黑体" pitchFamily="2" charset="-122"/>
                    <a:cs typeface="+mn-cs"/>
                  </a:rPr>
                  <a:t>互联网</a:t>
                </a:r>
                <a:endParaRPr lang="zh-CN" altLang="en-US" sz="1000" b="1">
                  <a:ea typeface="黑体" pitchFamily="2" charset="-122"/>
                </a:endParaRPr>
              </a:p>
            </p:txBody>
          </p:sp>
        </p:grpSp>
        <p:cxnSp>
          <p:nvCxnSpPr>
            <p:cNvPr id="478" name="Straight Connector 477"/>
            <p:cNvCxnSpPr/>
            <p:nvPr/>
          </p:nvCxnSpPr>
          <p:spPr>
            <a:xfrm>
              <a:off x="6602306" y="1419328"/>
              <a:ext cx="1146033" cy="410746"/>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479" name="Group 421"/>
            <p:cNvGrpSpPr/>
            <p:nvPr/>
          </p:nvGrpSpPr>
          <p:grpSpPr>
            <a:xfrm>
              <a:off x="7451592" y="1511873"/>
              <a:ext cx="974639" cy="475440"/>
              <a:chOff x="7335221" y="1992226"/>
              <a:chExt cx="974639" cy="475440"/>
            </a:xfrm>
          </p:grpSpPr>
          <p:pic>
            <p:nvPicPr>
              <p:cNvPr id="502" name="Picture 2" descr="\\MV-FS\Projects\Cisco\03_Assets\Icons\Kubrick Icons\Kubrick png icons\user_group_0107_256.png"/>
              <p:cNvPicPr>
                <a:picLocks noChangeAspect="1" noChangeArrowheads="1"/>
              </p:cNvPicPr>
              <p:nvPr/>
            </p:nvPicPr>
            <p:blipFill>
              <a:blip r:embed="rId27" cstate="print">
                <a:extLst>
                  <a:ext uri="{28A0092B-C50C-407E-A947-70E740481C1C}">
                    <a14:useLocalDpi xmlns="" xmlns:a14="http://schemas.microsoft.com/office/drawing/2010/main" val="0"/>
                  </a:ext>
                </a:extLst>
              </a:blip>
              <a:srcRect/>
              <a:stretch>
                <a:fillRect/>
              </a:stretch>
            </p:blipFill>
            <p:spPr bwMode="auto">
              <a:xfrm>
                <a:off x="7335221" y="1992226"/>
                <a:ext cx="475440" cy="475440"/>
              </a:xfrm>
              <a:prstGeom prst="rect">
                <a:avLst/>
              </a:prstGeom>
              <a:noFill/>
              <a:extLst>
                <a:ext uri="{909E8E84-426E-40DD-AFC4-6F175D3DCCD1}">
                  <a14:hiddenFill xmlns="" xmlns:a14="http://schemas.microsoft.com/office/drawing/2010/main">
                    <a:solidFill>
                      <a:srgbClr val="FFFFFF"/>
                    </a:solidFill>
                  </a14:hiddenFill>
                </a:ext>
              </a:extLst>
            </p:spPr>
          </p:pic>
          <p:sp>
            <p:nvSpPr>
              <p:cNvPr id="503" name="TextBox 51"/>
              <p:cNvSpPr txBox="1">
                <a:spLocks noChangeArrowheads="1"/>
              </p:cNvSpPr>
              <p:nvPr/>
            </p:nvSpPr>
            <p:spPr bwMode="auto">
              <a:xfrm>
                <a:off x="7714321" y="2102990"/>
                <a:ext cx="595539" cy="246217"/>
              </a:xfrm>
              <a:prstGeom prst="rect">
                <a:avLst/>
              </a:prstGeom>
              <a:noFill/>
              <a:ln w="9525">
                <a:noFill/>
                <a:miter lim="800000"/>
                <a:headEnd/>
                <a:tailEnd/>
              </a:ln>
            </p:spPr>
            <p:txBody>
              <a:bodyPr wrap="square" lIns="91435" tIns="45718" rIns="91435" bIns="45718">
                <a:spAutoFit/>
              </a:bodyPr>
              <a:lstStyle/>
              <a:p>
                <a:pPr algn="l" defTabSz="914400">
                  <a:buNone/>
                </a:pPr>
                <a:r>
                  <a:rPr lang="zh-CN" altLang="en-US" sz="1000" b="0" i="0" smtClean="0">
                    <a:solidFill>
                      <a:srgbClr val="546568"/>
                    </a:solidFill>
                    <a:latin typeface="Arial"/>
                    <a:ea typeface="黑体" pitchFamily="2" charset="-122"/>
                    <a:cs typeface="+mn-cs"/>
                  </a:rPr>
                  <a:t>用户</a:t>
                </a:r>
                <a:endParaRPr lang="zh-CN" altLang="en-US" sz="1000">
                  <a:solidFill>
                    <a:srgbClr val="546568"/>
                  </a:solidFill>
                  <a:ea typeface="黑体" pitchFamily="2" charset="-122"/>
                </a:endParaRPr>
              </a:p>
            </p:txBody>
          </p:sp>
        </p:grpSp>
        <p:grpSp>
          <p:nvGrpSpPr>
            <p:cNvPr id="480" name="Group 265"/>
            <p:cNvGrpSpPr/>
            <p:nvPr/>
          </p:nvGrpSpPr>
          <p:grpSpPr>
            <a:xfrm>
              <a:off x="7420372" y="2575568"/>
              <a:ext cx="936769" cy="492422"/>
              <a:chOff x="4898317" y="1982959"/>
              <a:chExt cx="1608525" cy="845538"/>
            </a:xfrm>
          </p:grpSpPr>
          <p:grpSp>
            <p:nvGrpSpPr>
              <p:cNvPr id="491" name="Group 388"/>
              <p:cNvGrpSpPr/>
              <p:nvPr/>
            </p:nvGrpSpPr>
            <p:grpSpPr>
              <a:xfrm>
                <a:off x="4898317" y="1982959"/>
                <a:ext cx="864207" cy="845538"/>
                <a:chOff x="7092048" y="751929"/>
                <a:chExt cx="1383251" cy="1353371"/>
              </a:xfrm>
            </p:grpSpPr>
            <p:pic>
              <p:nvPicPr>
                <p:cNvPr id="493" name="Picture 2" descr="\\MV-FS\Projects\Cisco\03_Assets\Icons\Kubrick Icons\Device Icons\Device_server_farms_3113_default_256.png"/>
                <p:cNvPicPr>
                  <a:picLocks noChangeAspect="1" noChangeArrowheads="1"/>
                </p:cNvPicPr>
                <p:nvPr/>
              </p:nvPicPr>
              <p:blipFill>
                <a:blip r:embed="rId28" cstate="print">
                  <a:extLst>
                    <a:ext uri="{28A0092B-C50C-407E-A947-70E740481C1C}">
                      <a14:useLocalDpi xmlns="" xmlns:a14="http://schemas.microsoft.com/office/drawing/2010/main" val="0"/>
                    </a:ext>
                  </a:extLst>
                </a:blip>
                <a:srcRect/>
                <a:stretch>
                  <a:fillRect/>
                </a:stretch>
              </p:blipFill>
              <p:spPr bwMode="auto">
                <a:xfrm>
                  <a:off x="7426921" y="751929"/>
                  <a:ext cx="1048378" cy="104837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94" name="Group 391"/>
                <p:cNvGrpSpPr/>
                <p:nvPr/>
              </p:nvGrpSpPr>
              <p:grpSpPr>
                <a:xfrm>
                  <a:off x="7092048" y="1495313"/>
                  <a:ext cx="413284" cy="609987"/>
                  <a:chOff x="6427703" y="2259445"/>
                  <a:chExt cx="413284" cy="609987"/>
                </a:xfrm>
              </p:grpSpPr>
              <p:pic>
                <p:nvPicPr>
                  <p:cNvPr id="499" name="Picture 3"/>
                  <p:cNvPicPr>
                    <a:picLocks noChangeAspect="1" noChangeArrowheads="1"/>
                  </p:cNvPicPr>
                  <p:nvPr/>
                </p:nvPicPr>
                <p:blipFill>
                  <a:blip r:embed="rId29" cstate="print">
                    <a:extLst>
                      <a:ext uri="{28A0092B-C50C-407E-A947-70E740481C1C}">
                        <a14:useLocalDpi xmlns="" xmlns:a14="http://schemas.microsoft.com/office/drawing/2010/main" val="0"/>
                      </a:ext>
                    </a:extLst>
                  </a:blip>
                  <a:srcRect/>
                  <a:stretch>
                    <a:fillRect/>
                  </a:stretch>
                </p:blipFill>
                <p:spPr bwMode="auto">
                  <a:xfrm>
                    <a:off x="6427703" y="2456148"/>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00" name="Picture 3"/>
                  <p:cNvPicPr>
                    <a:picLocks noChangeAspect="1" noChangeArrowheads="1"/>
                  </p:cNvPicPr>
                  <p:nvPr/>
                </p:nvPicPr>
                <p:blipFill>
                  <a:blip r:embed="rId29"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01" name="Picture 3"/>
                  <p:cNvPicPr>
                    <a:picLocks noChangeAspect="1" noChangeArrowheads="1"/>
                  </p:cNvPicPr>
                  <p:nvPr/>
                </p:nvPicPr>
                <p:blipFill>
                  <a:blip r:embed="rId29"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495" name="Group 392"/>
                <p:cNvGrpSpPr/>
                <p:nvPr/>
              </p:nvGrpSpPr>
              <p:grpSpPr>
                <a:xfrm>
                  <a:off x="7526050" y="1495313"/>
                  <a:ext cx="413284" cy="609987"/>
                  <a:chOff x="6427703" y="2259445"/>
                  <a:chExt cx="413284" cy="609987"/>
                </a:xfrm>
              </p:grpSpPr>
              <p:pic>
                <p:nvPicPr>
                  <p:cNvPr id="496" name="Picture 3"/>
                  <p:cNvPicPr>
                    <a:picLocks noChangeAspect="1" noChangeArrowheads="1"/>
                  </p:cNvPicPr>
                  <p:nvPr/>
                </p:nvPicPr>
                <p:blipFill>
                  <a:blip r:embed="rId29" cstate="print">
                    <a:extLst>
                      <a:ext uri="{28A0092B-C50C-407E-A947-70E740481C1C}">
                        <a14:useLocalDpi xmlns="" xmlns:a14="http://schemas.microsoft.com/office/drawing/2010/main" val="0"/>
                      </a:ext>
                    </a:extLst>
                  </a:blip>
                  <a:srcRect/>
                  <a:stretch>
                    <a:fillRect/>
                  </a:stretch>
                </p:blipFill>
                <p:spPr bwMode="auto">
                  <a:xfrm>
                    <a:off x="6427703" y="2456148"/>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497" name="Picture 3"/>
                  <p:cNvPicPr>
                    <a:picLocks noChangeAspect="1" noChangeArrowheads="1"/>
                  </p:cNvPicPr>
                  <p:nvPr/>
                </p:nvPicPr>
                <p:blipFill>
                  <a:blip r:embed="rId29"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498" name="Picture 3"/>
                  <p:cNvPicPr>
                    <a:picLocks noChangeAspect="1" noChangeArrowheads="1"/>
                  </p:cNvPicPr>
                  <p:nvPr/>
                </p:nvPicPr>
                <p:blipFill>
                  <a:blip r:embed="rId29"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sp>
            <p:nvSpPr>
              <p:cNvPr id="492" name="TextBox 51"/>
              <p:cNvSpPr txBox="1">
                <a:spLocks noChangeArrowheads="1"/>
              </p:cNvSpPr>
              <p:nvPr/>
            </p:nvSpPr>
            <p:spPr bwMode="auto">
              <a:xfrm>
                <a:off x="5538802" y="2141003"/>
                <a:ext cx="968040" cy="369932"/>
              </a:xfrm>
              <a:prstGeom prst="rect">
                <a:avLst/>
              </a:prstGeom>
              <a:noFill/>
              <a:ln w="9525">
                <a:noFill/>
                <a:miter lim="800000"/>
                <a:headEnd/>
                <a:tailEnd/>
              </a:ln>
            </p:spPr>
            <p:txBody>
              <a:bodyPr wrap="square" lIns="91435" tIns="45718" rIns="91435" bIns="45718">
                <a:spAutoFit/>
              </a:bodyPr>
              <a:lstStyle>
                <a:defPPr>
                  <a:defRPr lang="en-US"/>
                </a:defPPr>
                <a:lvl1pPr>
                  <a:defRPr sz="800">
                    <a:solidFill>
                      <a:srgbClr val="546568"/>
                    </a:solidFill>
                  </a:defRPr>
                </a:lvl1pPr>
              </a:lstStyle>
              <a:p>
                <a:pPr algn="l" defTabSz="914400">
                  <a:buNone/>
                </a:pPr>
                <a:r>
                  <a:rPr lang="en-US" altLang="zh-CN" b="0" i="0" smtClean="0">
                    <a:solidFill>
                      <a:srgbClr val="7F7F7F"/>
                    </a:solidFill>
                    <a:latin typeface="Arial"/>
                    <a:ea typeface="黑体" pitchFamily="2" charset="-122"/>
                    <a:cs typeface="+mn-cs"/>
                  </a:rPr>
                  <a:t>DC3</a:t>
                </a:r>
                <a:endParaRPr lang="en-US" altLang="zh-CN" b="0" i="0">
                  <a:solidFill>
                    <a:srgbClr val="7F7F7F"/>
                  </a:solidFill>
                  <a:latin typeface="Arial"/>
                  <a:ea typeface="黑体" pitchFamily="2" charset="-122"/>
                  <a:cs typeface="+mn-cs"/>
                </a:endParaRPr>
              </a:p>
            </p:txBody>
          </p:sp>
        </p:grpSp>
        <p:grpSp>
          <p:nvGrpSpPr>
            <p:cNvPr id="481" name="Group 267"/>
            <p:cNvGrpSpPr/>
            <p:nvPr/>
          </p:nvGrpSpPr>
          <p:grpSpPr>
            <a:xfrm>
              <a:off x="6608786" y="2233817"/>
              <a:ext cx="503294" cy="492422"/>
              <a:chOff x="7092048" y="751929"/>
              <a:chExt cx="1383251" cy="1353371"/>
            </a:xfrm>
          </p:grpSpPr>
          <p:pic>
            <p:nvPicPr>
              <p:cNvPr id="482" name="Picture 2" descr="\\MV-FS\Projects\Cisco\03_Assets\Icons\Kubrick Icons\Device Icons\Device_server_farms_3113_default_256.png"/>
              <p:cNvPicPr>
                <a:picLocks noChangeAspect="1" noChangeArrowheads="1"/>
              </p:cNvPicPr>
              <p:nvPr/>
            </p:nvPicPr>
            <p:blipFill>
              <a:blip r:embed="rId28" cstate="print">
                <a:extLst>
                  <a:ext uri="{28A0092B-C50C-407E-A947-70E740481C1C}">
                    <a14:useLocalDpi xmlns="" xmlns:a14="http://schemas.microsoft.com/office/drawing/2010/main" val="0"/>
                  </a:ext>
                </a:extLst>
              </a:blip>
              <a:srcRect/>
              <a:stretch>
                <a:fillRect/>
              </a:stretch>
            </p:blipFill>
            <p:spPr bwMode="auto">
              <a:xfrm>
                <a:off x="7426921" y="751929"/>
                <a:ext cx="1048378" cy="104837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83" name="Group 374"/>
              <p:cNvGrpSpPr/>
              <p:nvPr/>
            </p:nvGrpSpPr>
            <p:grpSpPr>
              <a:xfrm>
                <a:off x="7092048" y="1495313"/>
                <a:ext cx="413284" cy="609987"/>
                <a:chOff x="6427703" y="2259445"/>
                <a:chExt cx="413284" cy="609987"/>
              </a:xfrm>
            </p:grpSpPr>
            <p:pic>
              <p:nvPicPr>
                <p:cNvPr id="488" name="Picture 3"/>
                <p:cNvPicPr>
                  <a:picLocks noChangeAspect="1" noChangeArrowheads="1"/>
                </p:cNvPicPr>
                <p:nvPr/>
              </p:nvPicPr>
              <p:blipFill>
                <a:blip r:embed="rId29" cstate="print">
                  <a:extLst>
                    <a:ext uri="{28A0092B-C50C-407E-A947-70E740481C1C}">
                      <a14:useLocalDpi xmlns="" xmlns:a14="http://schemas.microsoft.com/office/drawing/2010/main" val="0"/>
                    </a:ext>
                  </a:extLst>
                </a:blip>
                <a:srcRect/>
                <a:stretch>
                  <a:fillRect/>
                </a:stretch>
              </p:blipFill>
              <p:spPr bwMode="auto">
                <a:xfrm>
                  <a:off x="6427703" y="2456148"/>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489" name="Picture 3"/>
                <p:cNvPicPr>
                  <a:picLocks noChangeAspect="1" noChangeArrowheads="1"/>
                </p:cNvPicPr>
                <p:nvPr/>
              </p:nvPicPr>
              <p:blipFill>
                <a:blip r:embed="rId29"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490" name="Picture 3"/>
                <p:cNvPicPr>
                  <a:picLocks noChangeAspect="1" noChangeArrowheads="1"/>
                </p:cNvPicPr>
                <p:nvPr/>
              </p:nvPicPr>
              <p:blipFill>
                <a:blip r:embed="rId29"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484" name="Group 375"/>
              <p:cNvGrpSpPr/>
              <p:nvPr/>
            </p:nvGrpSpPr>
            <p:grpSpPr>
              <a:xfrm>
                <a:off x="7526050" y="1495313"/>
                <a:ext cx="544704" cy="532647"/>
                <a:chOff x="6427703" y="2259445"/>
                <a:chExt cx="544704" cy="532647"/>
              </a:xfrm>
            </p:grpSpPr>
            <p:pic>
              <p:nvPicPr>
                <p:cNvPr id="485" name="Picture 3"/>
                <p:cNvPicPr>
                  <a:picLocks noChangeAspect="1" noChangeArrowheads="1"/>
                </p:cNvPicPr>
                <p:nvPr/>
              </p:nvPicPr>
              <p:blipFill>
                <a:blip r:embed="rId29" cstate="print">
                  <a:extLst>
                    <a:ext uri="{28A0092B-C50C-407E-A947-70E740481C1C}">
                      <a14:useLocalDpi xmlns="" xmlns:a14="http://schemas.microsoft.com/office/drawing/2010/main" val="0"/>
                    </a:ext>
                  </a:extLst>
                </a:blip>
                <a:srcRect/>
                <a:stretch>
                  <a:fillRect/>
                </a:stretch>
              </p:blipFill>
              <p:spPr bwMode="auto">
                <a:xfrm>
                  <a:off x="6559123" y="2378807"/>
                  <a:ext cx="413284" cy="41328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486" name="Picture 3"/>
                <p:cNvPicPr>
                  <a:picLocks noChangeAspect="1" noChangeArrowheads="1"/>
                </p:cNvPicPr>
                <p:nvPr/>
              </p:nvPicPr>
              <p:blipFill>
                <a:blip r:embed="rId29"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487" name="Picture 3"/>
                <p:cNvPicPr>
                  <a:picLocks noChangeAspect="1" noChangeArrowheads="1"/>
                </p:cNvPicPr>
                <p:nvPr/>
              </p:nvPicPr>
              <p:blipFill>
                <a:blip r:embed="rId29"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spTree>
    <p:extLst>
      <p:ext uri="{BB962C8B-B14F-4D97-AF65-F5344CB8AC3E}">
        <p14:creationId xmlns="" xmlns:p14="http://schemas.microsoft.com/office/powerpoint/2010/main" val="35719684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429"/>
                                        </p:tgtEl>
                                        <p:attrNameLst>
                                          <p:attrName>style.visibility</p:attrName>
                                        </p:attrNameLst>
                                      </p:cBhvr>
                                      <p:to>
                                        <p:strVal val="visible"/>
                                      </p:to>
                                    </p:set>
                                    <p:animEffect transition="in" filter="fade">
                                      <p:cBhvr>
                                        <p:cTn id="11" dur="500"/>
                                        <p:tgtEl>
                                          <p:spTgt spid="42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2" presetClass="entr" presetSubtype="4"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additive="base">
                                        <p:cTn id="18" dur="750" fill="hold"/>
                                        <p:tgtEl>
                                          <p:spTgt spid="188"/>
                                        </p:tgtEl>
                                        <p:attrNameLst>
                                          <p:attrName>ppt_x</p:attrName>
                                        </p:attrNameLst>
                                      </p:cBhvr>
                                      <p:tavLst>
                                        <p:tav tm="0">
                                          <p:val>
                                            <p:strVal val="#ppt_x"/>
                                          </p:val>
                                        </p:tav>
                                        <p:tav tm="100000">
                                          <p:val>
                                            <p:strVal val="#ppt_x"/>
                                          </p:val>
                                        </p:tav>
                                      </p:tavLst>
                                    </p:anim>
                                    <p:anim calcmode="lin" valueType="num">
                                      <p:cBhvr additive="base">
                                        <p:cTn id="19" dur="750" fill="hold"/>
                                        <p:tgtEl>
                                          <p:spTgt spid="188"/>
                                        </p:tgtEl>
                                        <p:attrNameLst>
                                          <p:attrName>ppt_y</p:attrName>
                                        </p:attrNameLst>
                                      </p:cBhvr>
                                      <p:tavLst>
                                        <p:tav tm="0">
                                          <p:val>
                                            <p:strVal val="1+#ppt_h/2"/>
                                          </p:val>
                                        </p:tav>
                                        <p:tav tm="100000">
                                          <p:val>
                                            <p:strVal val="#ppt_y"/>
                                          </p:val>
                                        </p:tav>
                                      </p:tavLst>
                                    </p:anim>
                                  </p:childTnLst>
                                </p:cTn>
                              </p:par>
                              <p:par>
                                <p:cTn id="20" presetID="10" presetClass="exit" presetSubtype="0" fill="hold" nodeType="withEffect">
                                  <p:stCondLst>
                                    <p:cond delay="0"/>
                                  </p:stCondLst>
                                  <p:childTnLst>
                                    <p:animEffect transition="out" filter="fade">
                                      <p:cBhvr>
                                        <p:cTn id="21" dur="2000"/>
                                        <p:tgtEl>
                                          <p:spTgt spid="458"/>
                                        </p:tgtEl>
                                      </p:cBhvr>
                                    </p:animEffect>
                                    <p:set>
                                      <p:cBhvr>
                                        <p:cTn id="22" dur="1" fill="hold">
                                          <p:stCondLst>
                                            <p:cond delay="1999"/>
                                          </p:stCondLst>
                                        </p:cTn>
                                        <p:tgtEl>
                                          <p:spTgt spid="458"/>
                                        </p:tgtEl>
                                        <p:attrNameLst>
                                          <p:attrName>style.visibility</p:attrName>
                                        </p:attrNameLst>
                                      </p:cBhvr>
                                      <p:to>
                                        <p:strVal val="hidden"/>
                                      </p:to>
                                    </p:set>
                                  </p:childTnLst>
                                </p:cTn>
                              </p:par>
                              <p:par>
                                <p:cTn id="23" presetID="6" presetClass="emph" presetSubtype="0" fill="hold" nodeType="withEffect">
                                  <p:stCondLst>
                                    <p:cond delay="0"/>
                                  </p:stCondLst>
                                  <p:childTnLst>
                                    <p:animScale>
                                      <p:cBhvr>
                                        <p:cTn id="24" dur="1000" fill="hold"/>
                                        <p:tgtEl>
                                          <p:spTgt spid="458"/>
                                        </p:tgtEl>
                                      </p:cBhvr>
                                      <p:by x="75000" y="75000"/>
                                    </p:animScale>
                                  </p:childTnLst>
                                </p:cTn>
                              </p:par>
                              <p:par>
                                <p:cTn id="25" presetID="63" presetClass="path" presetSubtype="0" accel="50000" decel="50000" fill="hold" nodeType="withEffect">
                                  <p:stCondLst>
                                    <p:cond delay="0"/>
                                  </p:stCondLst>
                                  <p:childTnLst>
                                    <p:animMotion origin="layout" path="M 0.00208 -1.80305E-6 L 0.14757 -1.80305E-6 " pathEditMode="relative" rAng="0" ptsTypes="AA">
                                      <p:cBhvr>
                                        <p:cTn id="26" dur="1000" fill="hold"/>
                                        <p:tgtEl>
                                          <p:spTgt spid="458"/>
                                        </p:tgtEl>
                                        <p:attrNameLst>
                                          <p:attrName>ppt_x</p:attrName>
                                          <p:attrName>ppt_y</p:attrName>
                                        </p:attrNameLst>
                                      </p:cBhvr>
                                      <p:rCtr x="73" y="0"/>
                                    </p:animMotion>
                                  </p:childTnLst>
                                </p:cTn>
                              </p:par>
                              <p:par>
                                <p:cTn id="27" presetID="10" presetClass="entr" presetSubtype="0" fill="hold" nodeType="withEffect">
                                  <p:stCondLst>
                                    <p:cond delay="0"/>
                                  </p:stCondLst>
                                  <p:childTnLst>
                                    <p:set>
                                      <p:cBhvr>
                                        <p:cTn id="28" dur="1" fill="hold">
                                          <p:stCondLst>
                                            <p:cond delay="0"/>
                                          </p:stCondLst>
                                        </p:cTn>
                                        <p:tgtEl>
                                          <p:spTgt spid="193"/>
                                        </p:tgtEl>
                                        <p:attrNameLst>
                                          <p:attrName>style.visibility</p:attrName>
                                        </p:attrNameLst>
                                      </p:cBhvr>
                                      <p:to>
                                        <p:strVal val="visible"/>
                                      </p:to>
                                    </p:set>
                                    <p:animEffect transition="in" filter="fade">
                                      <p:cBhvr>
                                        <p:cTn id="29" dur="1000"/>
                                        <p:tgtEl>
                                          <p:spTgt spid="193"/>
                                        </p:tgtEl>
                                      </p:cBhvr>
                                    </p:animEffect>
                                  </p:childTnLst>
                                </p:cTn>
                              </p:par>
                              <p:par>
                                <p:cTn id="30" presetID="2" presetClass="entr" presetSubtype="4" fill="hold" grpId="0" nodeType="withEffect">
                                  <p:stCondLst>
                                    <p:cond delay="0"/>
                                  </p:stCondLst>
                                  <p:childTnLst>
                                    <p:set>
                                      <p:cBhvr>
                                        <p:cTn id="31" dur="1" fill="hold">
                                          <p:stCondLst>
                                            <p:cond delay="0"/>
                                          </p:stCondLst>
                                        </p:cTn>
                                        <p:tgtEl>
                                          <p:spTgt spid="316"/>
                                        </p:tgtEl>
                                        <p:attrNameLst>
                                          <p:attrName>style.visibility</p:attrName>
                                        </p:attrNameLst>
                                      </p:cBhvr>
                                      <p:to>
                                        <p:strVal val="visible"/>
                                      </p:to>
                                    </p:set>
                                    <p:anim calcmode="lin" valueType="num">
                                      <p:cBhvr additive="base">
                                        <p:cTn id="32" dur="750" fill="hold"/>
                                        <p:tgtEl>
                                          <p:spTgt spid="316"/>
                                        </p:tgtEl>
                                        <p:attrNameLst>
                                          <p:attrName>ppt_x</p:attrName>
                                        </p:attrNameLst>
                                      </p:cBhvr>
                                      <p:tavLst>
                                        <p:tav tm="0">
                                          <p:val>
                                            <p:strVal val="#ppt_x"/>
                                          </p:val>
                                        </p:tav>
                                        <p:tav tm="100000">
                                          <p:val>
                                            <p:strVal val="#ppt_x"/>
                                          </p:val>
                                        </p:tav>
                                      </p:tavLst>
                                    </p:anim>
                                    <p:anim calcmode="lin" valueType="num">
                                      <p:cBhvr additive="base">
                                        <p:cTn id="33" dur="750" fill="hold"/>
                                        <p:tgtEl>
                                          <p:spTgt spid="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 grpId="0" animBg="1"/>
      <p:bldP spid="4" grpId="0"/>
      <p:bldP spid="4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defTabSz="914400">
              <a:spcBef>
                <a:spcPct val="0"/>
              </a:spcBef>
              <a:buNone/>
            </a:pPr>
            <a: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t>实现虚拟化</a:t>
            </a:r>
            <a:b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lang="zh-CN" altLang="en-US" sz="2400" b="0" i="0" spc="0" dirty="0" smtClean="0">
                <a:solidFill>
                  <a:srgbClr val="7F7F7F"/>
                </a:solidFill>
                <a:latin typeface="Arial"/>
                <a:ea typeface="黑体" pitchFamily="2" charset="-122"/>
                <a:cs typeface="+mj-cs"/>
              </a:rPr>
              <a:t>思科解决方案</a:t>
            </a:r>
            <a:endParaRPr lang="zh-CN" altLang="en-US" sz="2400" b="0" i="0" spc="0" dirty="0">
              <a:solidFill>
                <a:srgbClr val="7F7F7F"/>
              </a:solidFill>
              <a:latin typeface="Arial"/>
              <a:ea typeface="黑体" pitchFamily="2" charset="-122"/>
              <a:cs typeface="+mj-cs"/>
            </a:endParaRPr>
          </a:p>
        </p:txBody>
      </p:sp>
      <p:grpSp>
        <p:nvGrpSpPr>
          <p:cNvPr id="5" name="Group 4"/>
          <p:cNvGrpSpPr/>
          <p:nvPr/>
        </p:nvGrpSpPr>
        <p:grpSpPr>
          <a:xfrm>
            <a:off x="424113" y="1151234"/>
            <a:ext cx="7938023" cy="5409483"/>
            <a:chOff x="335213" y="998834"/>
            <a:chExt cx="7938023" cy="5409483"/>
          </a:xfrm>
        </p:grpSpPr>
        <p:sp>
          <p:nvSpPr>
            <p:cNvPr id="78" name="TextBox 77"/>
            <p:cNvSpPr txBox="1"/>
            <p:nvPr/>
          </p:nvSpPr>
          <p:spPr>
            <a:xfrm>
              <a:off x="1763860" y="3328014"/>
              <a:ext cx="1139888" cy="659786"/>
            </a:xfrm>
            <a:prstGeom prst="roundRect">
              <a:avLst>
                <a:gd name="adj" fmla="val 7524"/>
              </a:avLst>
            </a:prstGeom>
            <a:gradFill>
              <a:gsLst>
                <a:gs pos="6000">
                  <a:srgbClr val="C00000">
                    <a:alpha val="0"/>
                  </a:srgbClr>
                </a:gs>
                <a:gs pos="71000">
                  <a:schemeClr val="accent3">
                    <a:lumMod val="25000"/>
                  </a:schemeClr>
                </a:gs>
              </a:gsLst>
              <a:lin ang="16200000" scaled="0"/>
            </a:gra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defRPr sz="1400">
                  <a:latin typeface="+mj-lt"/>
                </a:defRPr>
              </a:lvl1pPr>
            </a:lstStyle>
            <a:p>
              <a:pPr algn="l" defTabSz="914400">
                <a:buNone/>
              </a:pPr>
              <a:r>
                <a:rPr lang="zh-CN" altLang="en-US" sz="900" b="0" i="0" dirty="0" smtClean="0">
                  <a:solidFill>
                    <a:schemeClr val="bg1"/>
                  </a:solidFill>
                  <a:latin typeface="Arial"/>
                  <a:ea typeface="黑体" pitchFamily="2" charset="-122"/>
                  <a:cs typeface="+mn-cs"/>
                </a:rPr>
                <a:t>“直接路径连接点”</a:t>
              </a:r>
              <a:endParaRPr lang="zh-CN" altLang="en-US" sz="900" b="0" i="0" dirty="0">
                <a:solidFill>
                  <a:schemeClr val="bg1"/>
                </a:solidFill>
                <a:latin typeface="Arial"/>
                <a:ea typeface="黑体" pitchFamily="2" charset="-122"/>
                <a:cs typeface="+mn-cs"/>
              </a:endParaRPr>
            </a:p>
          </p:txBody>
        </p:sp>
        <p:cxnSp>
          <p:nvCxnSpPr>
            <p:cNvPr id="44" name="Straight Connector 43"/>
            <p:cNvCxnSpPr/>
            <p:nvPr/>
          </p:nvCxnSpPr>
          <p:spPr>
            <a:xfrm>
              <a:off x="2333803" y="4755857"/>
              <a:ext cx="0" cy="1044348"/>
            </a:xfrm>
            <a:prstGeom prst="line">
              <a:avLst/>
            </a:prstGeom>
            <a:noFill/>
            <a:ln w="25400" algn="ctr">
              <a:solidFill>
                <a:schemeClr val="bg1">
                  <a:lumMod val="50000"/>
                </a:schemeClr>
              </a:solidFill>
              <a:prstDash val="solid"/>
              <a:round/>
              <a:headEnd/>
              <a:tailEnd type="triangle" w="med" len="med"/>
            </a:ln>
          </p:spPr>
        </p:cxnSp>
        <p:cxnSp>
          <p:nvCxnSpPr>
            <p:cNvPr id="51" name="Straight Connector 50"/>
            <p:cNvCxnSpPr/>
            <p:nvPr/>
          </p:nvCxnSpPr>
          <p:spPr>
            <a:xfrm>
              <a:off x="6565781" y="4636472"/>
              <a:ext cx="0" cy="814553"/>
            </a:xfrm>
            <a:prstGeom prst="line">
              <a:avLst/>
            </a:prstGeom>
            <a:noFill/>
            <a:ln w="25400" algn="ctr">
              <a:solidFill>
                <a:schemeClr val="bg1">
                  <a:lumMod val="50000"/>
                </a:schemeClr>
              </a:solidFill>
              <a:prstDash val="solid"/>
              <a:round/>
              <a:headEnd/>
              <a:tailEnd type="triangle" w="med" len="med"/>
            </a:ln>
          </p:spPr>
        </p:cxnSp>
        <p:pic>
          <p:nvPicPr>
            <p:cNvPr id="9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67753" y="4493733"/>
              <a:ext cx="1914584" cy="19145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45" name="Rounded Rectangle 44"/>
            <p:cNvSpPr/>
            <p:nvPr/>
          </p:nvSpPr>
          <p:spPr bwMode="auto">
            <a:xfrm>
              <a:off x="673927" y="2100123"/>
              <a:ext cx="3341788" cy="2512841"/>
            </a:xfrm>
            <a:prstGeom prst="roundRect">
              <a:avLst>
                <a:gd name="adj" fmla="val 7528"/>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defTabSz="914400">
                <a:buNone/>
              </a:pPr>
              <a:r>
                <a:rPr lang="zh-CN" altLang="en-US" sz="1200" b="0" i="0" smtClean="0">
                  <a:solidFill>
                    <a:schemeClr val="lt1"/>
                  </a:solidFill>
                  <a:latin typeface="Arial"/>
                  <a:ea typeface="黑体" pitchFamily="2" charset="-122"/>
                  <a:cs typeface="+mn-cs"/>
                </a:rPr>
                <a:t>        </a:t>
              </a:r>
              <a:endParaRPr lang="zh-CN" altLang="en-US" sz="1200">
                <a:latin typeface="+mj-lt"/>
                <a:ea typeface="黑体" pitchFamily="2" charset="-122"/>
              </a:endParaRPr>
            </a:p>
          </p:txBody>
        </p:sp>
        <p:sp>
          <p:nvSpPr>
            <p:cNvPr id="58" name="Rounded Rectangle 57"/>
            <p:cNvSpPr/>
            <p:nvPr/>
          </p:nvSpPr>
          <p:spPr>
            <a:xfrm>
              <a:off x="1759540" y="4002637"/>
              <a:ext cx="1148528" cy="877337"/>
            </a:xfrm>
            <a:prstGeom prst="roundRect">
              <a:avLst>
                <a:gd name="adj" fmla="val 9429"/>
              </a:avLst>
            </a:prstGeom>
            <a:gradFill>
              <a:gsLst>
                <a:gs pos="6000">
                  <a:srgbClr val="C00000">
                    <a:alpha val="0"/>
                  </a:srgbClr>
                </a:gs>
                <a:gs pos="71000">
                  <a:schemeClr val="accent3">
                    <a:lumMod val="25000"/>
                  </a:schemeClr>
                </a:gs>
              </a:gsLst>
              <a:lin ang="16200000" scaled="0"/>
            </a:gra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buNone/>
              </a:pPr>
              <a:endParaRPr lang="zh-CN" altLang="en-US" sz="800" smtClean="0">
                <a:latin typeface="+mj-lt"/>
                <a:ea typeface="黑体" pitchFamily="2" charset="-122"/>
              </a:endParaRPr>
            </a:p>
            <a:p>
              <a:pPr algn="ctr" defTabSz="914400">
                <a:buNone/>
              </a:pPr>
              <a:r>
                <a:rPr lang="zh-CN" altLang="en-US" sz="800" b="0" i="0" smtClean="0">
                  <a:solidFill>
                    <a:schemeClr val="tx1"/>
                  </a:solidFill>
                  <a:latin typeface="Arial"/>
                  <a:ea typeface="黑体" pitchFamily="2" charset="-122"/>
                  <a:cs typeface="+mn-cs"/>
                </a:rPr>
                <a:t/>
              </a:r>
              <a:br>
                <a:rPr lang="zh-CN" altLang="en-US" sz="800" b="0" i="0" smtClean="0">
                  <a:solidFill>
                    <a:schemeClr val="tx1"/>
                  </a:solidFill>
                  <a:latin typeface="Arial"/>
                  <a:ea typeface="黑体" pitchFamily="2" charset="-122"/>
                  <a:cs typeface="+mn-cs"/>
                </a:rPr>
              </a:br>
              <a:r>
                <a:rPr lang="en-US" altLang="zh-CN" sz="800" b="0" i="0" smtClean="0">
                  <a:solidFill>
                    <a:schemeClr val="lt1"/>
                  </a:solidFill>
                  <a:latin typeface="Arial"/>
                  <a:ea typeface="黑体" pitchFamily="2" charset="-122"/>
                  <a:cs typeface="+mn-cs"/>
                </a:rPr>
                <a:t>Cisco UCS </a:t>
              </a:r>
              <a:r>
                <a:rPr lang="zh-CN" altLang="en-US" sz="800" b="0" i="0" smtClean="0">
                  <a:solidFill>
                    <a:schemeClr val="tx1"/>
                  </a:solidFill>
                  <a:latin typeface="Arial"/>
                  <a:ea typeface="黑体" pitchFamily="2" charset="-122"/>
                  <a:cs typeface="+mn-cs"/>
                </a:rPr>
                <a:t/>
              </a:r>
              <a:br>
                <a:rPr lang="zh-CN" altLang="en-US" sz="800" b="0" i="0" smtClean="0">
                  <a:solidFill>
                    <a:schemeClr val="tx1"/>
                  </a:solidFill>
                  <a:latin typeface="Arial"/>
                  <a:ea typeface="黑体" pitchFamily="2" charset="-122"/>
                  <a:cs typeface="+mn-cs"/>
                </a:rPr>
              </a:br>
              <a:r>
                <a:rPr lang="zh-CN" altLang="en-US" sz="800" b="0" i="0" smtClean="0">
                  <a:solidFill>
                    <a:schemeClr val="lt1"/>
                  </a:solidFill>
                  <a:latin typeface="Arial"/>
                  <a:ea typeface="黑体" pitchFamily="2" charset="-122"/>
                  <a:cs typeface="+mn-cs"/>
                </a:rPr>
                <a:t>虚拟接口卡 </a:t>
              </a:r>
              <a:r>
                <a:rPr lang="en-US" altLang="zh-CN" sz="800" b="0" i="0" smtClean="0">
                  <a:solidFill>
                    <a:schemeClr val="lt1"/>
                  </a:solidFill>
                  <a:latin typeface="Arial"/>
                  <a:ea typeface="黑体" pitchFamily="2" charset="-122"/>
                  <a:cs typeface="+mn-cs"/>
                </a:rPr>
                <a:t>(VIC)</a:t>
              </a:r>
              <a:endParaRPr lang="zh-CN" altLang="en-US" sz="800" b="0" i="0">
                <a:solidFill>
                  <a:schemeClr val="lt1"/>
                </a:solidFill>
                <a:latin typeface="Arial"/>
                <a:ea typeface="黑体" pitchFamily="2" charset="-122"/>
                <a:cs typeface="+mn-cs"/>
              </a:endParaRPr>
            </a:p>
          </p:txBody>
        </p:sp>
        <p:sp>
          <p:nvSpPr>
            <p:cNvPr id="71" name="TextBox 70"/>
            <p:cNvSpPr txBox="1"/>
            <p:nvPr/>
          </p:nvSpPr>
          <p:spPr>
            <a:xfrm>
              <a:off x="1862728" y="3974390"/>
              <a:ext cx="948502" cy="288290"/>
            </a:xfrm>
            <a:prstGeom prst="roundRect">
              <a:avLst>
                <a:gd name="adj" fmla="val 21737"/>
              </a:avLst>
            </a:prstGeom>
            <a:noFill/>
            <a:ln w="12700">
              <a:gradFill>
                <a:gsLst>
                  <a:gs pos="100000">
                    <a:schemeClr val="accent3">
                      <a:lumMod val="75000"/>
                    </a:schemeClr>
                  </a:gs>
                  <a:gs pos="0">
                    <a:srgbClr val="01BBBB">
                      <a:alpha val="0"/>
                    </a:srgb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prstTxWarp prst="textNoShape">
                <a:avLst/>
              </a:prstTxWarp>
              <a:spAutoFit/>
            </a:bodyPr>
            <a:lstStyle/>
            <a:p>
              <a:pPr algn="ctr" defTabSz="914400">
                <a:buNone/>
              </a:pPr>
              <a:r>
                <a:rPr lang="en-US" altLang="zh-CN" sz="1050" b="0" i="0" smtClean="0">
                  <a:solidFill>
                    <a:srgbClr val="FFFFFF"/>
                  </a:solidFill>
                  <a:latin typeface="Arial"/>
                  <a:ea typeface="黑体" pitchFamily="2" charset="-122"/>
                  <a:cs typeface="+mn-cs"/>
                </a:rPr>
                <a:t>VM-FEX*</a:t>
              </a:r>
              <a:endParaRPr lang="en-US" altLang="zh-CN" sz="1050" b="0" i="0">
                <a:solidFill>
                  <a:srgbClr val="FFFFFF"/>
                </a:solidFill>
                <a:latin typeface="Arial"/>
                <a:ea typeface="黑体" pitchFamily="2" charset="-122"/>
                <a:cs typeface="+mn-cs"/>
              </a:endParaRPr>
            </a:p>
          </p:txBody>
        </p:sp>
        <p:pic>
          <p:nvPicPr>
            <p:cNvPr id="75" name="Picture 2" descr="D:\090308MyDocuments01\My Documents\Images\product\Cisco\California\high res png3\HBJ01645SmallTrimShadow.png"/>
            <p:cNvPicPr>
              <a:picLocks noChangeAspect="1" noChangeArrowheads="1"/>
            </p:cNvPicPr>
            <p:nvPr/>
          </p:nvPicPr>
          <p:blipFill>
            <a:blip r:embed="rId4" cstate="print">
              <a:lum bright="10000"/>
            </a:blip>
            <a:srcRect/>
            <a:stretch>
              <a:fillRect/>
            </a:stretch>
          </p:blipFill>
          <p:spPr bwMode="auto">
            <a:xfrm>
              <a:off x="2201816" y="5564891"/>
              <a:ext cx="785731" cy="247411"/>
            </a:xfrm>
            <a:prstGeom prst="rect">
              <a:avLst/>
            </a:prstGeom>
            <a:noFill/>
            <a:ln w="9525">
              <a:noFill/>
              <a:miter lim="800000"/>
              <a:headEnd/>
              <a:tailEnd/>
            </a:ln>
          </p:spPr>
        </p:pic>
        <p:sp>
          <p:nvSpPr>
            <p:cNvPr id="76" name="TextBox 75"/>
            <p:cNvSpPr txBox="1"/>
            <p:nvPr/>
          </p:nvSpPr>
          <p:spPr>
            <a:xfrm>
              <a:off x="3203694" y="5443774"/>
              <a:ext cx="2773506" cy="523216"/>
            </a:xfrm>
            <a:prstGeom prst="rect">
              <a:avLst/>
            </a:prstGeom>
            <a:noFill/>
          </p:spPr>
          <p:txBody>
            <a:bodyPr wrap="square" lIns="91435" tIns="45718" rIns="91435" bIns="45718" rtlCol="0">
              <a:spAutoFit/>
            </a:bodyPr>
            <a:lstStyle/>
            <a:p>
              <a:pPr algn="l" defTabSz="914400">
                <a:buNone/>
              </a:pPr>
              <a:r>
                <a:rPr lang="en-US" altLang="zh-CN" sz="1400" b="0" i="0" dirty="0" smtClean="0">
                  <a:solidFill>
                    <a:srgbClr val="546568"/>
                  </a:solidFill>
                  <a:latin typeface="Arial"/>
                  <a:ea typeface="黑体" pitchFamily="2" charset="-122"/>
                  <a:cs typeface="+mn-cs"/>
                </a:rPr>
                <a:t>Cisco UCS </a:t>
              </a:r>
              <a:r>
                <a:rPr lang="zh-CN" altLang="en-US" sz="1400" b="0" i="0" dirty="0" smtClean="0">
                  <a:solidFill>
                    <a:srgbClr val="546568"/>
                  </a:solidFill>
                  <a:latin typeface="Arial"/>
                  <a:ea typeface="黑体" pitchFamily="2" charset="-122"/>
                  <a:cs typeface="+mn-cs"/>
                </a:rPr>
                <a:t>交换矩阵互连，</a:t>
              </a:r>
            </a:p>
            <a:p>
              <a:pPr algn="l" defTabSz="914400">
                <a:buNone/>
              </a:pPr>
              <a:r>
                <a:rPr lang="en-US" altLang="zh-CN" sz="1400" b="0" i="0" dirty="0" smtClean="0">
                  <a:solidFill>
                    <a:srgbClr val="546568"/>
                  </a:solidFill>
                  <a:latin typeface="Arial"/>
                  <a:ea typeface="黑体" pitchFamily="2" charset="-122"/>
                  <a:cs typeface="+mn-cs"/>
                </a:rPr>
                <a:t>Cisco Nexus 5500 </a:t>
              </a:r>
              <a:r>
                <a:rPr lang="zh-CN" altLang="en-US" sz="1400" b="0" i="0" dirty="0" smtClean="0">
                  <a:solidFill>
                    <a:srgbClr val="546568"/>
                  </a:solidFill>
                  <a:latin typeface="Arial"/>
                  <a:ea typeface="黑体" pitchFamily="2" charset="-122"/>
                  <a:cs typeface="+mn-cs"/>
                </a:rPr>
                <a:t>系列</a:t>
              </a:r>
              <a:endParaRPr lang="zh-CN" altLang="en-US" sz="1400" dirty="0">
                <a:solidFill>
                  <a:srgbClr val="546568"/>
                </a:solidFill>
                <a:latin typeface="Arial"/>
                <a:ea typeface="黑体" pitchFamily="2" charset="-122"/>
              </a:endParaRPr>
            </a:p>
          </p:txBody>
        </p:sp>
        <p:sp>
          <p:nvSpPr>
            <p:cNvPr id="77" name="TextBox 76"/>
            <p:cNvSpPr txBox="1"/>
            <p:nvPr/>
          </p:nvSpPr>
          <p:spPr>
            <a:xfrm>
              <a:off x="1745327" y="6053338"/>
              <a:ext cx="1277904" cy="276995"/>
            </a:xfrm>
            <a:prstGeom prst="rect">
              <a:avLst/>
            </a:prstGeom>
            <a:noFill/>
          </p:spPr>
          <p:txBody>
            <a:bodyPr wrap="none" lIns="91435" tIns="45718" rIns="91435" bIns="45718" rtlCol="0">
              <a:spAutoFit/>
            </a:bodyPr>
            <a:lstStyle/>
            <a:p>
              <a:pPr algn="l" defTabSz="914400">
                <a:buNone/>
              </a:pPr>
              <a:r>
                <a:rPr lang="zh-CN" altLang="en-US" sz="1200" b="0" i="0" smtClean="0">
                  <a:solidFill>
                    <a:srgbClr val="546568"/>
                  </a:solidFill>
                  <a:latin typeface="Arial"/>
                  <a:ea typeface="黑体" pitchFamily="2" charset="-122"/>
                  <a:cs typeface="+mn-cs"/>
                </a:rPr>
                <a:t>*</a:t>
              </a:r>
              <a:r>
                <a:rPr lang="en-US" altLang="zh-CN" sz="1200" b="0" i="0" smtClean="0">
                  <a:solidFill>
                    <a:srgbClr val="546568"/>
                  </a:solidFill>
                  <a:latin typeface="Arial"/>
                  <a:ea typeface="黑体" pitchFamily="2" charset="-122"/>
                  <a:cs typeface="+mn-cs"/>
                </a:rPr>
                <a:t>IEEE 802.1BR</a:t>
              </a:r>
              <a:endParaRPr lang="en-US" altLang="zh-CN" sz="1200" b="0" i="0">
                <a:solidFill>
                  <a:srgbClr val="546568"/>
                </a:solidFill>
                <a:latin typeface="Arial"/>
                <a:ea typeface="黑体" pitchFamily="2" charset="-122"/>
                <a:cs typeface="+mn-cs"/>
              </a:endParaRPr>
            </a:p>
          </p:txBody>
        </p:sp>
        <p:sp>
          <p:nvSpPr>
            <p:cNvPr id="79" name="Rectangle 78"/>
            <p:cNvSpPr/>
            <p:nvPr/>
          </p:nvSpPr>
          <p:spPr>
            <a:xfrm>
              <a:off x="335213" y="1246484"/>
              <a:ext cx="4093912" cy="861770"/>
            </a:xfrm>
            <a:prstGeom prst="rect">
              <a:avLst/>
            </a:prstGeom>
          </p:spPr>
          <p:txBody>
            <a:bodyPr wrap="square" lIns="91435" tIns="45718" rIns="91435" bIns="45718">
              <a:spAutoFit/>
            </a:bodyPr>
            <a:lstStyle/>
            <a:p>
              <a:pPr indent="-174650" algn="ctr" defTabSz="814365">
                <a:lnSpc>
                  <a:spcPct val="90000"/>
                </a:lnSpc>
                <a:spcBef>
                  <a:spcPts val="600"/>
                </a:spcBef>
                <a:buNone/>
              </a:pPr>
              <a:r>
                <a:rPr lang="en-US" altLang="zh-CN" sz="1800" b="1" i="0" dirty="0" smtClean="0">
                  <a:solidFill>
                    <a:srgbClr val="6DB344"/>
                  </a:solidFill>
                  <a:latin typeface="Arial"/>
                  <a:ea typeface="黑体" pitchFamily="2" charset="-122"/>
                  <a:cs typeface="Arial"/>
                </a:rPr>
                <a:t>Cisco</a:t>
              </a:r>
              <a:r>
                <a:rPr lang="en-US" baseline="30000" dirty="0" smtClean="0">
                  <a:solidFill>
                    <a:schemeClr val="tx2"/>
                  </a:solidFill>
                </a:rPr>
                <a:t>®</a:t>
              </a:r>
              <a:r>
                <a:rPr lang="zh-CN" altLang="en-US" sz="1800" b="1" i="0" dirty="0" smtClean="0">
                  <a:solidFill>
                    <a:srgbClr val="6DB344"/>
                  </a:solidFill>
                  <a:latin typeface="Arial"/>
                  <a:ea typeface="黑体" pitchFamily="2" charset="-122"/>
                  <a:cs typeface="Arial"/>
                </a:rPr>
                <a:t> </a:t>
              </a:r>
              <a:r>
                <a:rPr lang="en-US" altLang="zh-CN" sz="1800" b="1" i="0" dirty="0" smtClean="0">
                  <a:solidFill>
                    <a:srgbClr val="6DB344"/>
                  </a:solidFill>
                  <a:latin typeface="Arial"/>
                  <a:ea typeface="黑体" pitchFamily="2" charset="-122"/>
                  <a:cs typeface="Arial"/>
                </a:rPr>
                <a:t>VM-FEX</a:t>
              </a:r>
              <a:endParaRPr lang="zh-CN" altLang="en-US" sz="1800" b="1" i="0" dirty="0" smtClean="0">
                <a:solidFill>
                  <a:srgbClr val="6DB344"/>
                </a:solidFill>
                <a:latin typeface="Arial"/>
                <a:ea typeface="黑体" pitchFamily="2" charset="-122"/>
                <a:cs typeface="Arial"/>
              </a:endParaRPr>
            </a:p>
            <a:p>
              <a:pPr indent="-174650" algn="ctr" defTabSz="814365">
                <a:lnSpc>
                  <a:spcPct val="90000"/>
                </a:lnSpc>
                <a:spcBef>
                  <a:spcPts val="600"/>
                </a:spcBef>
                <a:buNone/>
              </a:pPr>
              <a:r>
                <a:rPr lang="zh-CN" altLang="en-US" sz="1600" b="0" i="0" dirty="0" smtClean="0">
                  <a:solidFill>
                    <a:srgbClr val="546568"/>
                  </a:solidFill>
                  <a:latin typeface="Arial"/>
                  <a:ea typeface="黑体" pitchFamily="2" charset="-122"/>
                  <a:cs typeface="Arial"/>
                </a:rPr>
                <a:t>使物理网络具备</a:t>
              </a:r>
              <a:br>
                <a:rPr lang="zh-CN" altLang="en-US" sz="1600" b="0" i="0" dirty="0" smtClean="0">
                  <a:solidFill>
                    <a:srgbClr val="546568"/>
                  </a:solidFill>
                  <a:latin typeface="Arial"/>
                  <a:ea typeface="黑体" pitchFamily="2" charset="-122"/>
                  <a:cs typeface="Arial"/>
                </a:rPr>
              </a:br>
              <a:r>
                <a:rPr lang="zh-CN" altLang="en-US" sz="1600" b="0" i="0" dirty="0" smtClean="0">
                  <a:solidFill>
                    <a:srgbClr val="546568"/>
                  </a:solidFill>
                  <a:latin typeface="Arial"/>
                  <a:ea typeface="黑体" pitchFamily="2" charset="-122"/>
                  <a:cs typeface="Arial"/>
                </a:rPr>
                <a:t>虚拟机感知功能</a:t>
              </a:r>
              <a:endParaRPr lang="zh-CN" altLang="en-US" sz="1600" b="0" i="0" dirty="0">
                <a:solidFill>
                  <a:srgbClr val="546568"/>
                </a:solidFill>
                <a:latin typeface="Arial"/>
                <a:ea typeface="黑体" pitchFamily="2" charset="-122"/>
                <a:cs typeface="Arial"/>
              </a:endParaRPr>
            </a:p>
          </p:txBody>
        </p:sp>
        <p:pic>
          <p:nvPicPr>
            <p:cNvPr id="96" name="Picture 10"/>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431142" y="5250217"/>
              <a:ext cx="784856" cy="78485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52" name="Pentagon 51"/>
            <p:cNvSpPr/>
            <p:nvPr/>
          </p:nvSpPr>
          <p:spPr>
            <a:xfrm rot="5400000">
              <a:off x="1980154" y="3740645"/>
              <a:ext cx="2184974" cy="161948"/>
            </a:xfrm>
            <a:prstGeom prst="homePlate">
              <a:avLst/>
            </a:prstGeom>
            <a:gradFill flip="none" rotWithShape="1">
              <a:gsLst>
                <a:gs pos="0">
                  <a:schemeClr val="tx1"/>
                </a:gs>
                <a:gs pos="100000">
                  <a:schemeClr val="tx1">
                    <a:alpha val="0"/>
                  </a:schemeClr>
                </a:gs>
              </a:gsLst>
              <a:lin ang="10800000" scaled="1"/>
              <a:tileRect/>
            </a:gradFill>
            <a:ln w="15875">
              <a:noFill/>
              <a:miter lim="800000"/>
              <a:headEnd/>
              <a:tailEnd/>
            </a:ln>
            <a:effectLst/>
          </p:spPr>
          <p:txBody>
            <a:bodyPr>
              <a:prstTxWarp prst="textNoShape">
                <a:avLst/>
              </a:prstTxWarp>
            </a:bodyPr>
            <a:lstStyle/>
            <a:p>
              <a:pPr>
                <a:defRPr/>
              </a:pPr>
              <a:endParaRPr lang="zh-CN" altLang="en-US" smtClean="0">
                <a:solidFill>
                  <a:schemeClr val="bg1"/>
                </a:solidFill>
                <a:ea typeface="黑体" pitchFamily="2" charset="-122"/>
              </a:endParaRPr>
            </a:p>
          </p:txBody>
        </p:sp>
        <p:sp>
          <p:nvSpPr>
            <p:cNvPr id="53" name="Pentagon 52"/>
            <p:cNvSpPr/>
            <p:nvPr/>
          </p:nvSpPr>
          <p:spPr>
            <a:xfrm rot="5400000">
              <a:off x="508830" y="3740645"/>
              <a:ext cx="2184974" cy="161948"/>
            </a:xfrm>
            <a:prstGeom prst="homePlate">
              <a:avLst/>
            </a:prstGeom>
            <a:gradFill flip="none" rotWithShape="1">
              <a:gsLst>
                <a:gs pos="0">
                  <a:schemeClr val="tx1"/>
                </a:gs>
                <a:gs pos="100000">
                  <a:schemeClr val="tx1">
                    <a:alpha val="0"/>
                  </a:schemeClr>
                </a:gs>
              </a:gsLst>
              <a:lin ang="10800000" scaled="1"/>
              <a:tileRect/>
            </a:gradFill>
            <a:ln w="15875">
              <a:noFill/>
              <a:miter lim="800000"/>
              <a:headEnd/>
              <a:tailEnd/>
            </a:ln>
            <a:effectLst/>
          </p:spPr>
          <p:txBody>
            <a:bodyPr>
              <a:prstTxWarp prst="textNoShape">
                <a:avLst/>
              </a:prstTxWarp>
            </a:bodyPr>
            <a:lstStyle/>
            <a:p>
              <a:pPr>
                <a:defRPr/>
              </a:pPr>
              <a:endParaRPr lang="zh-CN" altLang="en-US" smtClean="0">
                <a:solidFill>
                  <a:schemeClr val="bg1"/>
                </a:solidFill>
                <a:ea typeface="黑体" pitchFamily="2" charset="-122"/>
              </a:endParaRPr>
            </a:p>
          </p:txBody>
        </p:sp>
        <p:sp>
          <p:nvSpPr>
            <p:cNvPr id="59" name="TextBox 58"/>
            <p:cNvSpPr txBox="1"/>
            <p:nvPr/>
          </p:nvSpPr>
          <p:spPr>
            <a:xfrm>
              <a:off x="388189" y="4115600"/>
              <a:ext cx="1528007" cy="523216"/>
            </a:xfrm>
            <a:prstGeom prst="rect">
              <a:avLst/>
            </a:prstGeom>
            <a:noFill/>
          </p:spPr>
          <p:txBody>
            <a:bodyPr wrap="square" lIns="91435" tIns="45718" rIns="91435" bIns="45718" rtlCol="0">
              <a:spAutoFit/>
            </a:bodyPr>
            <a:lstStyle/>
            <a:p>
              <a:r>
                <a:rPr lang="en-US" altLang="zh-CN" sz="1400" b="0" i="0" dirty="0" smtClean="0">
                  <a:solidFill>
                    <a:srgbClr val="546568"/>
                  </a:solidFill>
                  <a:latin typeface="Arial"/>
                  <a:ea typeface="黑体" pitchFamily="2" charset="-122"/>
                  <a:cs typeface="+mn-cs"/>
                </a:rPr>
                <a:t>Cisco UCS</a:t>
              </a:r>
              <a:r>
                <a:rPr lang="en-US" sz="1400" baseline="30000" dirty="0" smtClean="0">
                  <a:solidFill>
                    <a:srgbClr val="546568"/>
                  </a:solidFill>
                </a:rPr>
                <a:t>®</a:t>
              </a:r>
              <a:endParaRPr lang="zh-CN" altLang="en-US" sz="1400" dirty="0" smtClean="0">
                <a:solidFill>
                  <a:srgbClr val="546568"/>
                </a:solidFill>
                <a:latin typeface="Arial"/>
                <a:ea typeface="黑体" pitchFamily="2" charset="-122"/>
              </a:endParaRPr>
            </a:p>
            <a:p>
              <a:pPr algn="l" defTabSz="914400">
                <a:buNone/>
              </a:pPr>
              <a:r>
                <a:rPr lang="zh-CN" altLang="en-US" sz="1400" b="0" i="0" dirty="0" smtClean="0">
                  <a:solidFill>
                    <a:srgbClr val="546568"/>
                  </a:solidFill>
                  <a:latin typeface="Arial"/>
                  <a:ea typeface="黑体" pitchFamily="2" charset="-122"/>
                  <a:cs typeface="+mn-cs"/>
                </a:rPr>
                <a:t>服务器</a:t>
              </a:r>
              <a:endParaRPr lang="zh-CN" altLang="en-US" sz="1400" b="0" i="0" dirty="0">
                <a:solidFill>
                  <a:srgbClr val="546568"/>
                </a:solidFill>
                <a:latin typeface="Arial"/>
                <a:ea typeface="黑体" pitchFamily="2" charset="-122"/>
                <a:cs typeface="+mn-cs"/>
              </a:endParaRPr>
            </a:p>
          </p:txBody>
        </p:sp>
        <p:grpSp>
          <p:nvGrpSpPr>
            <p:cNvPr id="74" name="Group 73"/>
            <p:cNvGrpSpPr/>
            <p:nvPr/>
          </p:nvGrpSpPr>
          <p:grpSpPr>
            <a:xfrm>
              <a:off x="427950" y="3032634"/>
              <a:ext cx="469920" cy="469239"/>
              <a:chOff x="550700" y="2698630"/>
              <a:chExt cx="469920" cy="469239"/>
            </a:xfrm>
          </p:grpSpPr>
          <p:sp>
            <p:nvSpPr>
              <p:cNvPr id="92" name="Oval 7"/>
              <p:cNvSpPr>
                <a:spLocks noChangeArrowheads="1"/>
              </p:cNvSpPr>
              <p:nvPr/>
            </p:nvSpPr>
            <p:spPr bwMode="auto">
              <a:xfrm>
                <a:off x="550700" y="2698630"/>
                <a:ext cx="469920" cy="469239"/>
              </a:xfrm>
              <a:prstGeom prst="ellipse">
                <a:avLst/>
              </a:prstGeom>
              <a:gradFill>
                <a:gsLst>
                  <a:gs pos="100000">
                    <a:srgbClr val="08252E"/>
                  </a:gs>
                  <a:gs pos="0">
                    <a:srgbClr val="0D495B"/>
                  </a:gs>
                </a:gsLst>
                <a:lin ang="5400000" scaled="0"/>
              </a:gradFill>
              <a:ln w="25400" cap="flat">
                <a:solidFill>
                  <a:schemeClr val="accent3">
                    <a:lumMod val="50000"/>
                  </a:schemeClr>
                </a:solidFill>
                <a:prstDash val="solid"/>
                <a:miter lim="800000"/>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rgbClr val="0096D6"/>
                  </a:solidFill>
                  <a:ea typeface="黑体" pitchFamily="2" charset="-122"/>
                </a:endParaRPr>
              </a:p>
            </p:txBody>
          </p:sp>
          <p:sp>
            <p:nvSpPr>
              <p:cNvPr id="101" name="Oval 8"/>
              <p:cNvSpPr>
                <a:spLocks noChangeArrowheads="1"/>
              </p:cNvSpPr>
              <p:nvPr/>
            </p:nvSpPr>
            <p:spPr bwMode="auto">
              <a:xfrm>
                <a:off x="572714" y="2720306"/>
                <a:ext cx="425889" cy="425889"/>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pPr algn="ctr" defTabSz="914400">
                  <a:buNone/>
                </a:pPr>
                <a:r>
                  <a:rPr lang="en-US" altLang="zh-CN" sz="1600" b="1" i="0" kern="0" smtClean="0">
                    <a:solidFill>
                      <a:srgbClr val="FFFFFF"/>
                    </a:solidFill>
                    <a:latin typeface="Arial"/>
                    <a:ea typeface="黑体" pitchFamily="2" charset="-122"/>
                    <a:cs typeface="+mn-cs"/>
                  </a:rPr>
                  <a:t>1</a:t>
                </a:r>
                <a:endParaRPr lang="zh-CN" altLang="en-US" sz="1600" b="1" kern="0">
                  <a:solidFill>
                    <a:srgbClr val="FFFFFF"/>
                  </a:solidFill>
                  <a:ea typeface="黑体" pitchFamily="2" charset="-122"/>
                </a:endParaRPr>
              </a:p>
            </p:txBody>
          </p:sp>
        </p:grpSp>
        <p:pic>
          <p:nvPicPr>
            <p:cNvPr id="9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08783" y="4465244"/>
              <a:ext cx="1914584" cy="19145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46" name="Rounded Rectangle 45"/>
            <p:cNvSpPr/>
            <p:nvPr/>
          </p:nvSpPr>
          <p:spPr bwMode="auto">
            <a:xfrm>
              <a:off x="4931448" y="2112360"/>
              <a:ext cx="3341788" cy="2512841"/>
            </a:xfrm>
            <a:prstGeom prst="roundRect">
              <a:avLst>
                <a:gd name="adj" fmla="val 7528"/>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defTabSz="914400">
                <a:buNone/>
              </a:pPr>
              <a:r>
                <a:rPr lang="zh-CN" altLang="en-US" sz="1200" b="0" i="0" smtClean="0">
                  <a:solidFill>
                    <a:schemeClr val="lt1"/>
                  </a:solidFill>
                  <a:latin typeface="Arial"/>
                  <a:ea typeface="黑体" pitchFamily="2" charset="-122"/>
                  <a:cs typeface="+mn-cs"/>
                </a:rPr>
                <a:t>        </a:t>
              </a:r>
              <a:endParaRPr lang="zh-CN" altLang="en-US" sz="1200">
                <a:latin typeface="+mj-lt"/>
                <a:ea typeface="黑体" pitchFamily="2" charset="-122"/>
              </a:endParaRPr>
            </a:p>
          </p:txBody>
        </p:sp>
        <p:sp>
          <p:nvSpPr>
            <p:cNvPr id="66" name="AutoShape 115"/>
            <p:cNvSpPr>
              <a:spLocks noChangeArrowheads="1"/>
            </p:cNvSpPr>
            <p:nvPr/>
          </p:nvSpPr>
          <p:spPr bwMode="auto">
            <a:xfrm flipH="1">
              <a:off x="5799149" y="3181049"/>
              <a:ext cx="1615188" cy="242739"/>
            </a:xfrm>
            <a:prstGeom prst="rect">
              <a:avLst/>
            </a:prstGeom>
            <a:noFill/>
            <a:ln w="12700">
              <a:noFill/>
              <a:miter lim="800000"/>
              <a:headEnd/>
              <a:tailEnd/>
            </a:ln>
            <a:effectLst/>
          </p:spPr>
          <p:txBody>
            <a:bodyPr wrap="none" lIns="73021" tIns="36509" rIns="73021" bIns="36509" anchor="ctr"/>
            <a:lstStyle/>
            <a:p>
              <a:pPr algn="ctr" defTabSz="814365">
                <a:lnSpc>
                  <a:spcPct val="90000"/>
                </a:lnSpc>
                <a:spcBef>
                  <a:spcPct val="0"/>
                </a:spcBef>
                <a:spcAft>
                  <a:spcPct val="0"/>
                </a:spcAft>
                <a:buNone/>
              </a:pPr>
              <a:r>
                <a:rPr lang="en-US" altLang="zh-CN" sz="1400" b="1" i="0" smtClean="0">
                  <a:solidFill>
                    <a:schemeClr val="tx1"/>
                  </a:solidFill>
                  <a:latin typeface="Arial"/>
                  <a:ea typeface="黑体" pitchFamily="2" charset="-122"/>
                  <a:cs typeface="Arial"/>
                </a:rPr>
                <a:t>Cisco Nexus 1000V</a:t>
              </a:r>
              <a:endParaRPr lang="en-US" altLang="zh-CN" sz="1400" b="1" i="0">
                <a:solidFill>
                  <a:schemeClr val="tx1"/>
                </a:solidFill>
                <a:latin typeface="Arial"/>
                <a:ea typeface="黑体" pitchFamily="2" charset="-122"/>
                <a:cs typeface="Arial"/>
              </a:endParaRPr>
            </a:p>
          </p:txBody>
        </p:sp>
        <p:sp>
          <p:nvSpPr>
            <p:cNvPr id="68" name="Rounded Rectangle 67"/>
            <p:cNvSpPr/>
            <p:nvPr/>
          </p:nvSpPr>
          <p:spPr>
            <a:xfrm>
              <a:off x="6113207" y="4257675"/>
              <a:ext cx="956339" cy="466724"/>
            </a:xfrm>
            <a:prstGeom prst="roundRect">
              <a:avLst/>
            </a:prstGeom>
            <a:gradFill>
              <a:gsLst>
                <a:gs pos="6000">
                  <a:srgbClr val="C00000">
                    <a:alpha val="0"/>
                  </a:srgbClr>
                </a:gs>
                <a:gs pos="71000">
                  <a:schemeClr val="accent3">
                    <a:lumMod val="25000"/>
                  </a:schemeClr>
                </a:gs>
              </a:gsLst>
              <a:lin ang="16200000" scaled="0"/>
            </a:gra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buNone/>
              </a:pPr>
              <a:r>
                <a:rPr lang="zh-CN" altLang="en-US" sz="1050" b="0" i="0" smtClean="0">
                  <a:solidFill>
                    <a:schemeClr val="lt1"/>
                  </a:solidFill>
                  <a:latin typeface="Arial"/>
                  <a:ea typeface="黑体" pitchFamily="2" charset="-122"/>
                  <a:cs typeface="+mn-cs"/>
                </a:rPr>
                <a:t>适配器</a:t>
              </a:r>
              <a:endParaRPr lang="zh-CN" altLang="en-US" sz="1050" b="0" i="0">
                <a:solidFill>
                  <a:schemeClr val="lt1"/>
                </a:solidFill>
                <a:latin typeface="Arial"/>
                <a:ea typeface="黑体" pitchFamily="2" charset="-122"/>
                <a:cs typeface="+mn-cs"/>
              </a:endParaRPr>
            </a:p>
          </p:txBody>
        </p:sp>
        <p:sp>
          <p:nvSpPr>
            <p:cNvPr id="69" name="TextBox 68"/>
            <p:cNvSpPr txBox="1"/>
            <p:nvPr/>
          </p:nvSpPr>
          <p:spPr>
            <a:xfrm>
              <a:off x="5349207" y="4296148"/>
              <a:ext cx="646321" cy="276995"/>
            </a:xfrm>
            <a:prstGeom prst="rect">
              <a:avLst/>
            </a:prstGeom>
            <a:noFill/>
          </p:spPr>
          <p:txBody>
            <a:bodyPr wrap="none" lIns="91435" tIns="45718" rIns="91435" bIns="45718" rtlCol="0">
              <a:spAutoFit/>
            </a:bodyPr>
            <a:lstStyle/>
            <a:p>
              <a:pPr algn="l" defTabSz="914400">
                <a:buNone/>
              </a:pPr>
              <a:r>
                <a:rPr lang="zh-CN" altLang="en-US" sz="1200" b="0" i="0" dirty="0" smtClean="0">
                  <a:solidFill>
                    <a:srgbClr val="546568"/>
                  </a:solidFill>
                  <a:latin typeface="Arial"/>
                  <a:ea typeface="黑体" pitchFamily="2" charset="-122"/>
                  <a:cs typeface="+mn-cs"/>
                </a:rPr>
                <a:t>服务器</a:t>
              </a:r>
              <a:endParaRPr lang="zh-CN" altLang="en-US" sz="1200" b="0" i="0" dirty="0">
                <a:solidFill>
                  <a:srgbClr val="546568"/>
                </a:solidFill>
                <a:latin typeface="Arial"/>
                <a:ea typeface="黑体" pitchFamily="2" charset="-122"/>
                <a:cs typeface="+mn-cs"/>
              </a:endParaRPr>
            </a:p>
          </p:txBody>
        </p:sp>
        <p:sp>
          <p:nvSpPr>
            <p:cNvPr id="72" name="TextBox 71"/>
            <p:cNvSpPr txBox="1"/>
            <p:nvPr/>
          </p:nvSpPr>
          <p:spPr>
            <a:xfrm>
              <a:off x="6081011" y="6053338"/>
              <a:ext cx="1082337" cy="276995"/>
            </a:xfrm>
            <a:prstGeom prst="rect">
              <a:avLst/>
            </a:prstGeom>
            <a:noFill/>
          </p:spPr>
          <p:txBody>
            <a:bodyPr wrap="none" lIns="91435" tIns="45718" rIns="91435" bIns="45718" rtlCol="0">
              <a:spAutoFit/>
            </a:bodyPr>
            <a:lstStyle/>
            <a:p>
              <a:pPr algn="l" defTabSz="914400">
                <a:buNone/>
              </a:pPr>
              <a:r>
                <a:rPr lang="en-US" altLang="zh-CN" sz="1200" b="0" i="0" smtClean="0">
                  <a:solidFill>
                    <a:srgbClr val="546568"/>
                  </a:solidFill>
                  <a:latin typeface="Arial"/>
                  <a:ea typeface="黑体" pitchFamily="2" charset="-122"/>
                  <a:cs typeface="+mn-cs"/>
                </a:rPr>
                <a:t>IEEE 802.1Q</a:t>
              </a:r>
              <a:endParaRPr lang="zh-CN" altLang="en-US" sz="1200">
                <a:solidFill>
                  <a:srgbClr val="546568"/>
                </a:solidFill>
                <a:latin typeface="Arial"/>
                <a:ea typeface="黑体" pitchFamily="2" charset="-122"/>
              </a:endParaRPr>
            </a:p>
          </p:txBody>
        </p:sp>
        <p:sp>
          <p:nvSpPr>
            <p:cNvPr id="80" name="Rectangle 79"/>
            <p:cNvSpPr/>
            <p:nvPr/>
          </p:nvSpPr>
          <p:spPr>
            <a:xfrm>
              <a:off x="5011421" y="998834"/>
              <a:ext cx="3261815" cy="1111069"/>
            </a:xfrm>
            <a:prstGeom prst="rect">
              <a:avLst/>
            </a:prstGeom>
          </p:spPr>
          <p:txBody>
            <a:bodyPr wrap="square" lIns="91435" tIns="45718" rIns="91435" bIns="45718">
              <a:spAutoFit/>
            </a:bodyPr>
            <a:lstStyle/>
            <a:p>
              <a:pPr indent="-174650" algn="ctr" defTabSz="814365">
                <a:lnSpc>
                  <a:spcPct val="90000"/>
                </a:lnSpc>
                <a:spcBef>
                  <a:spcPts val="600"/>
                </a:spcBef>
                <a:buNone/>
              </a:pPr>
              <a:r>
                <a:rPr lang="en-US" altLang="zh-CN" sz="1800" b="1" i="0" dirty="0" smtClean="0">
                  <a:solidFill>
                    <a:srgbClr val="6DB344"/>
                  </a:solidFill>
                  <a:latin typeface="Arial"/>
                  <a:ea typeface="黑体" pitchFamily="2" charset="-122"/>
                  <a:cs typeface="Arial"/>
                </a:rPr>
                <a:t>Cisco Nexus</a:t>
              </a:r>
              <a:r>
                <a:rPr lang="en-US" baseline="30000" dirty="0" smtClean="0">
                  <a:solidFill>
                    <a:schemeClr val="tx2"/>
                  </a:solidFill>
                </a:rPr>
                <a:t>®</a:t>
              </a:r>
              <a:r>
                <a:rPr lang="zh-CN" altLang="en-US" sz="1800" b="1" i="0" dirty="0" smtClean="0">
                  <a:solidFill>
                    <a:srgbClr val="6DB344"/>
                  </a:solidFill>
                  <a:latin typeface="Arial"/>
                  <a:ea typeface="黑体" pitchFamily="2" charset="-122"/>
                  <a:cs typeface="Arial"/>
                </a:rPr>
                <a:t> </a:t>
              </a:r>
              <a:r>
                <a:rPr lang="en-US" altLang="zh-CN" sz="1800" b="1" i="0" dirty="0" smtClean="0">
                  <a:solidFill>
                    <a:srgbClr val="6DB344"/>
                  </a:solidFill>
                  <a:latin typeface="Arial"/>
                  <a:ea typeface="黑体" pitchFamily="2" charset="-122"/>
                  <a:cs typeface="Arial"/>
                </a:rPr>
                <a:t>1000V </a:t>
              </a:r>
              <a:r>
                <a:rPr lang="zh-CN" altLang="en-US" sz="1800" b="1" i="0" dirty="0" smtClean="0">
                  <a:solidFill>
                    <a:srgbClr val="6DB344"/>
                  </a:solidFill>
                  <a:latin typeface="Arial"/>
                  <a:ea typeface="黑体" pitchFamily="2" charset="-122"/>
                  <a:cs typeface="Arial"/>
                </a:rPr>
                <a:t>系列</a:t>
              </a:r>
              <a:r>
                <a:rPr lang="en-US" altLang="zh-CN" sz="1800" b="1" i="0" dirty="0" smtClean="0">
                  <a:solidFill>
                    <a:srgbClr val="6DB344"/>
                  </a:solidFill>
                  <a:latin typeface="Arial"/>
                  <a:ea typeface="黑体" pitchFamily="2" charset="-122"/>
                  <a:cs typeface="Arial"/>
                </a:rPr>
                <a:t/>
              </a:r>
              <a:br>
                <a:rPr lang="en-US" altLang="zh-CN" sz="1800" b="1" i="0" dirty="0" smtClean="0">
                  <a:solidFill>
                    <a:srgbClr val="6DB344"/>
                  </a:solidFill>
                  <a:latin typeface="Arial"/>
                  <a:ea typeface="黑体" pitchFamily="2" charset="-122"/>
                  <a:cs typeface="Arial"/>
                </a:rPr>
              </a:br>
              <a:r>
                <a:rPr lang="zh-CN" altLang="en-US" sz="1800" b="1" i="0" dirty="0" smtClean="0">
                  <a:solidFill>
                    <a:srgbClr val="6DB344"/>
                  </a:solidFill>
                  <a:latin typeface="Arial"/>
                  <a:ea typeface="黑体" pitchFamily="2" charset="-122"/>
                  <a:cs typeface="Arial"/>
                </a:rPr>
                <a:t>软交换机</a:t>
              </a:r>
            </a:p>
            <a:p>
              <a:pPr indent="-174650" algn="ctr" defTabSz="814365">
                <a:lnSpc>
                  <a:spcPct val="90000"/>
                </a:lnSpc>
                <a:spcBef>
                  <a:spcPts val="600"/>
                </a:spcBef>
                <a:buNone/>
              </a:pPr>
              <a:r>
                <a:rPr lang="zh-CN" altLang="en-US" sz="1600" b="0" i="0" dirty="0" smtClean="0">
                  <a:solidFill>
                    <a:srgbClr val="546568"/>
                  </a:solidFill>
                  <a:latin typeface="Arial"/>
                  <a:ea typeface="黑体" pitchFamily="2" charset="-122"/>
                  <a:cs typeface="Arial"/>
                </a:rPr>
                <a:t>将网络边缘角色</a:t>
              </a:r>
              <a:br>
                <a:rPr lang="zh-CN" altLang="en-US" sz="1600" b="0" i="0" dirty="0" smtClean="0">
                  <a:solidFill>
                    <a:srgbClr val="546568"/>
                  </a:solidFill>
                  <a:latin typeface="Arial"/>
                  <a:ea typeface="黑体" pitchFamily="2" charset="-122"/>
                  <a:cs typeface="Arial"/>
                </a:rPr>
              </a:br>
              <a:r>
                <a:rPr lang="zh-CN" altLang="en-US" sz="1600" b="0" i="0" dirty="0" smtClean="0">
                  <a:solidFill>
                    <a:srgbClr val="546568"/>
                  </a:solidFill>
                  <a:latin typeface="Arial"/>
                  <a:ea typeface="黑体" pitchFamily="2" charset="-122"/>
                  <a:cs typeface="Arial"/>
                </a:rPr>
                <a:t>赋予虚拟机监控程序</a:t>
              </a:r>
              <a:endParaRPr lang="zh-CN" altLang="en-US" sz="1600" b="0" i="0" dirty="0">
                <a:solidFill>
                  <a:srgbClr val="546568"/>
                </a:solidFill>
                <a:latin typeface="Arial"/>
                <a:ea typeface="黑体" pitchFamily="2" charset="-122"/>
                <a:cs typeface="Arial"/>
              </a:endParaRPr>
            </a:p>
          </p:txBody>
        </p:sp>
        <p:grpSp>
          <p:nvGrpSpPr>
            <p:cNvPr id="2" name="Group 1"/>
            <p:cNvGrpSpPr/>
            <p:nvPr/>
          </p:nvGrpSpPr>
          <p:grpSpPr>
            <a:xfrm>
              <a:off x="6023654" y="5229951"/>
              <a:ext cx="1084843" cy="685773"/>
              <a:chOff x="6884673" y="4177726"/>
              <a:chExt cx="1084843" cy="685773"/>
            </a:xfrm>
          </p:grpSpPr>
          <p:pic>
            <p:nvPicPr>
              <p:cNvPr id="93" name="Picture 1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884673" y="4179031"/>
                <a:ext cx="684468" cy="68446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91" name="Picture 1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285048" y="4177726"/>
                <a:ext cx="684468" cy="68446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3" name="Group 2"/>
            <p:cNvGrpSpPr/>
            <p:nvPr/>
          </p:nvGrpSpPr>
          <p:grpSpPr>
            <a:xfrm>
              <a:off x="5681868" y="2293622"/>
              <a:ext cx="1819016" cy="497724"/>
              <a:chOff x="3939195" y="2090456"/>
              <a:chExt cx="2261714" cy="618856"/>
            </a:xfrm>
          </p:grpSpPr>
          <p:pic>
            <p:nvPicPr>
              <p:cNvPr id="97" name="Picture 150" descr="ICON_VM_basic_label_Q308"/>
              <p:cNvPicPr>
                <a:picLocks noChangeAspect="1" noChangeArrowheads="1"/>
              </p:cNvPicPr>
              <p:nvPr/>
            </p:nvPicPr>
            <p:blipFill>
              <a:blip r:embed="rId7" cstate="screen">
                <a:grayscl/>
              </a:blip>
              <a:srcRect/>
              <a:stretch>
                <a:fillRect/>
              </a:stretch>
            </p:blipFill>
            <p:spPr bwMode="auto">
              <a:xfrm>
                <a:off x="3939195" y="2090456"/>
                <a:ext cx="527209" cy="611940"/>
              </a:xfrm>
              <a:prstGeom prst="rect">
                <a:avLst/>
              </a:prstGeom>
              <a:noFill/>
              <a:ln w="9525">
                <a:noFill/>
                <a:miter lim="800000"/>
                <a:headEnd/>
                <a:tailEnd/>
              </a:ln>
            </p:spPr>
          </p:pic>
          <p:pic>
            <p:nvPicPr>
              <p:cNvPr id="98" name="Picture 150" descr="ICON_VM_basic_label_Q308"/>
              <p:cNvPicPr>
                <a:picLocks noChangeAspect="1" noChangeArrowheads="1"/>
              </p:cNvPicPr>
              <p:nvPr/>
            </p:nvPicPr>
            <p:blipFill>
              <a:blip r:embed="rId7" cstate="screen">
                <a:grayscl/>
              </a:blip>
              <a:srcRect/>
              <a:stretch>
                <a:fillRect/>
              </a:stretch>
            </p:blipFill>
            <p:spPr bwMode="auto">
              <a:xfrm>
                <a:off x="4511019" y="2090456"/>
                <a:ext cx="527209" cy="611940"/>
              </a:xfrm>
              <a:prstGeom prst="rect">
                <a:avLst/>
              </a:prstGeom>
              <a:noFill/>
              <a:ln w="9525">
                <a:noFill/>
                <a:miter lim="800000"/>
                <a:headEnd/>
                <a:tailEnd/>
              </a:ln>
            </p:spPr>
          </p:pic>
          <p:pic>
            <p:nvPicPr>
              <p:cNvPr id="99" name="Picture 150" descr="ICON_VM_basic_label_Q308"/>
              <p:cNvPicPr>
                <a:picLocks noChangeAspect="1" noChangeArrowheads="1"/>
              </p:cNvPicPr>
              <p:nvPr/>
            </p:nvPicPr>
            <p:blipFill>
              <a:blip r:embed="rId7" cstate="screen">
                <a:grayscl/>
              </a:blip>
              <a:srcRect/>
              <a:stretch>
                <a:fillRect/>
              </a:stretch>
            </p:blipFill>
            <p:spPr bwMode="auto">
              <a:xfrm>
                <a:off x="5083687" y="2090456"/>
                <a:ext cx="527209" cy="611940"/>
              </a:xfrm>
              <a:prstGeom prst="rect">
                <a:avLst/>
              </a:prstGeom>
              <a:noFill/>
              <a:ln w="9525">
                <a:noFill/>
                <a:miter lim="800000"/>
                <a:headEnd/>
                <a:tailEnd/>
              </a:ln>
            </p:spPr>
          </p:pic>
          <p:pic>
            <p:nvPicPr>
              <p:cNvPr id="100" name="Picture 150" descr="ICON_VM_basic_label_Q308"/>
              <p:cNvPicPr>
                <a:picLocks noChangeAspect="1" noChangeArrowheads="1"/>
              </p:cNvPicPr>
              <p:nvPr/>
            </p:nvPicPr>
            <p:blipFill>
              <a:blip r:embed="rId7" cstate="screen">
                <a:grayscl/>
              </a:blip>
              <a:srcRect/>
              <a:stretch>
                <a:fillRect/>
              </a:stretch>
            </p:blipFill>
            <p:spPr bwMode="auto">
              <a:xfrm>
                <a:off x="5673700" y="2097372"/>
                <a:ext cx="527209" cy="611940"/>
              </a:xfrm>
              <a:prstGeom prst="rect">
                <a:avLst/>
              </a:prstGeom>
              <a:noFill/>
              <a:ln w="9525">
                <a:noFill/>
                <a:miter lim="800000"/>
                <a:headEnd/>
                <a:tailEnd/>
              </a:ln>
            </p:spPr>
          </p:pic>
        </p:grpSp>
        <p:sp>
          <p:nvSpPr>
            <p:cNvPr id="60" name="Pentagon 59"/>
            <p:cNvSpPr/>
            <p:nvPr/>
          </p:nvSpPr>
          <p:spPr>
            <a:xfrm rot="5400000">
              <a:off x="6860940" y="2905368"/>
              <a:ext cx="389992" cy="161948"/>
            </a:xfrm>
            <a:prstGeom prst="homePlate">
              <a:avLst/>
            </a:prstGeom>
            <a:gradFill flip="none" rotWithShape="1">
              <a:gsLst>
                <a:gs pos="0">
                  <a:schemeClr val="tx1"/>
                </a:gs>
                <a:gs pos="100000">
                  <a:schemeClr val="tx1">
                    <a:alpha val="0"/>
                  </a:schemeClr>
                </a:gs>
              </a:gsLst>
              <a:lin ang="10800000" scaled="1"/>
              <a:tileRect/>
            </a:gradFill>
            <a:ln w="15875">
              <a:noFill/>
              <a:miter lim="800000"/>
              <a:headEnd/>
              <a:tailEnd/>
            </a:ln>
            <a:effectLst/>
          </p:spPr>
          <p:txBody>
            <a:bodyPr>
              <a:prstTxWarp prst="textNoShape">
                <a:avLst/>
              </a:prstTxWarp>
            </a:bodyPr>
            <a:lstStyle/>
            <a:p>
              <a:pPr>
                <a:defRPr/>
              </a:pPr>
              <a:endParaRPr lang="zh-CN" altLang="en-US" smtClean="0">
                <a:solidFill>
                  <a:schemeClr val="bg1"/>
                </a:solidFill>
                <a:ea typeface="黑体" pitchFamily="2" charset="-122"/>
              </a:endParaRPr>
            </a:p>
          </p:txBody>
        </p:sp>
        <p:sp>
          <p:nvSpPr>
            <p:cNvPr id="61" name="Pentagon 60"/>
            <p:cNvSpPr/>
            <p:nvPr/>
          </p:nvSpPr>
          <p:spPr>
            <a:xfrm rot="5400000">
              <a:off x="5918761" y="2905368"/>
              <a:ext cx="389991" cy="161948"/>
            </a:xfrm>
            <a:prstGeom prst="homePlate">
              <a:avLst/>
            </a:prstGeom>
            <a:gradFill flip="none" rotWithShape="1">
              <a:gsLst>
                <a:gs pos="0">
                  <a:schemeClr val="tx1"/>
                </a:gs>
                <a:gs pos="100000">
                  <a:schemeClr val="tx1">
                    <a:alpha val="0"/>
                  </a:schemeClr>
                </a:gs>
              </a:gsLst>
              <a:lin ang="10800000" scaled="1"/>
              <a:tileRect/>
            </a:gradFill>
            <a:ln w="15875">
              <a:noFill/>
              <a:miter lim="800000"/>
              <a:headEnd/>
              <a:tailEnd/>
            </a:ln>
            <a:effectLst/>
          </p:spPr>
          <p:txBody>
            <a:bodyPr>
              <a:prstTxWarp prst="textNoShape">
                <a:avLst/>
              </a:prstTxWarp>
            </a:bodyPr>
            <a:lstStyle/>
            <a:p>
              <a:pPr>
                <a:defRPr/>
              </a:pPr>
              <a:endParaRPr lang="zh-CN" altLang="en-US" smtClean="0">
                <a:solidFill>
                  <a:schemeClr val="bg1"/>
                </a:solidFill>
                <a:ea typeface="黑体" pitchFamily="2" charset="-122"/>
              </a:endParaRPr>
            </a:p>
          </p:txBody>
        </p:sp>
        <p:pic>
          <p:nvPicPr>
            <p:cNvPr id="65" name="Picture 1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262791" y="3314394"/>
              <a:ext cx="687904" cy="68790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102" name="Group 101"/>
            <p:cNvGrpSpPr/>
            <p:nvPr/>
          </p:nvGrpSpPr>
          <p:grpSpPr>
            <a:xfrm>
              <a:off x="4696488" y="3032634"/>
              <a:ext cx="469920" cy="469239"/>
              <a:chOff x="4986670" y="4343305"/>
              <a:chExt cx="1124784" cy="1123154"/>
            </a:xfrm>
          </p:grpSpPr>
          <p:sp>
            <p:nvSpPr>
              <p:cNvPr id="103" name="Oval 7"/>
              <p:cNvSpPr>
                <a:spLocks noChangeArrowheads="1"/>
              </p:cNvSpPr>
              <p:nvPr/>
            </p:nvSpPr>
            <p:spPr bwMode="auto">
              <a:xfrm>
                <a:off x="4986670" y="4343305"/>
                <a:ext cx="1124784" cy="1123154"/>
              </a:xfrm>
              <a:prstGeom prst="ellipse">
                <a:avLst/>
              </a:prstGeom>
              <a:gradFill>
                <a:gsLst>
                  <a:gs pos="100000">
                    <a:srgbClr val="08252E"/>
                  </a:gs>
                  <a:gs pos="0">
                    <a:srgbClr val="0D495B"/>
                  </a:gs>
                </a:gsLst>
                <a:lin ang="5400000" scaled="0"/>
              </a:gradFill>
              <a:ln w="25400" cap="flat">
                <a:solidFill>
                  <a:schemeClr val="accent3">
                    <a:lumMod val="50000"/>
                  </a:schemeClr>
                </a:solidFill>
                <a:prstDash val="solid"/>
                <a:miter lim="800000"/>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rgbClr val="0096D6"/>
                  </a:solidFill>
                  <a:ea typeface="黑体" pitchFamily="2" charset="-122"/>
                </a:endParaRPr>
              </a:p>
            </p:txBody>
          </p:sp>
          <p:sp>
            <p:nvSpPr>
              <p:cNvPr id="104" name="Oval 8"/>
              <p:cNvSpPr>
                <a:spLocks noChangeArrowheads="1"/>
              </p:cNvSpPr>
              <p:nvPr/>
            </p:nvSpPr>
            <p:spPr bwMode="auto">
              <a:xfrm>
                <a:off x="5039363" y="4395186"/>
                <a:ext cx="1019394" cy="1019394"/>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pPr algn="ctr" defTabSz="914400">
                  <a:buNone/>
                </a:pPr>
                <a:r>
                  <a:rPr lang="en-US" altLang="zh-CN" sz="1600" b="1" i="0" kern="0" smtClean="0">
                    <a:solidFill>
                      <a:srgbClr val="FFFFFF"/>
                    </a:solidFill>
                    <a:latin typeface="Arial"/>
                    <a:ea typeface="黑体" pitchFamily="2" charset="-122"/>
                    <a:cs typeface="+mn-cs"/>
                  </a:rPr>
                  <a:t>2</a:t>
                </a:r>
                <a:endParaRPr lang="zh-CN" altLang="en-US" sz="1600" b="1" kern="0">
                  <a:solidFill>
                    <a:srgbClr val="FFFFFF"/>
                  </a:solidFill>
                  <a:ea typeface="黑体" pitchFamily="2" charset="-122"/>
                </a:endParaRPr>
              </a:p>
            </p:txBody>
          </p:sp>
        </p:grpSp>
        <p:grpSp>
          <p:nvGrpSpPr>
            <p:cNvPr id="50" name="Group 49"/>
            <p:cNvGrpSpPr/>
            <p:nvPr/>
          </p:nvGrpSpPr>
          <p:grpSpPr>
            <a:xfrm>
              <a:off x="1424296" y="2293622"/>
              <a:ext cx="1819016" cy="497724"/>
              <a:chOff x="3939195" y="2090456"/>
              <a:chExt cx="2261714" cy="618856"/>
            </a:xfrm>
          </p:grpSpPr>
          <p:pic>
            <p:nvPicPr>
              <p:cNvPr id="62" name="Picture 150" descr="ICON_VM_basic_label_Q308"/>
              <p:cNvPicPr>
                <a:picLocks noChangeAspect="1" noChangeArrowheads="1"/>
              </p:cNvPicPr>
              <p:nvPr/>
            </p:nvPicPr>
            <p:blipFill>
              <a:blip r:embed="rId7" cstate="screen">
                <a:grayscl/>
              </a:blip>
              <a:srcRect/>
              <a:stretch>
                <a:fillRect/>
              </a:stretch>
            </p:blipFill>
            <p:spPr bwMode="auto">
              <a:xfrm>
                <a:off x="3939195" y="2090456"/>
                <a:ext cx="527209" cy="611940"/>
              </a:xfrm>
              <a:prstGeom prst="rect">
                <a:avLst/>
              </a:prstGeom>
              <a:noFill/>
              <a:ln w="9525">
                <a:noFill/>
                <a:miter lim="800000"/>
                <a:headEnd/>
                <a:tailEnd/>
              </a:ln>
            </p:spPr>
          </p:pic>
          <p:pic>
            <p:nvPicPr>
              <p:cNvPr id="63" name="Picture 150" descr="ICON_VM_basic_label_Q308"/>
              <p:cNvPicPr>
                <a:picLocks noChangeAspect="1" noChangeArrowheads="1"/>
              </p:cNvPicPr>
              <p:nvPr/>
            </p:nvPicPr>
            <p:blipFill>
              <a:blip r:embed="rId7" cstate="screen">
                <a:grayscl/>
              </a:blip>
              <a:srcRect/>
              <a:stretch>
                <a:fillRect/>
              </a:stretch>
            </p:blipFill>
            <p:spPr bwMode="auto">
              <a:xfrm>
                <a:off x="4511019" y="2090456"/>
                <a:ext cx="527209" cy="611940"/>
              </a:xfrm>
              <a:prstGeom prst="rect">
                <a:avLst/>
              </a:prstGeom>
              <a:noFill/>
              <a:ln w="9525">
                <a:noFill/>
                <a:miter lim="800000"/>
                <a:headEnd/>
                <a:tailEnd/>
              </a:ln>
            </p:spPr>
          </p:pic>
          <p:pic>
            <p:nvPicPr>
              <p:cNvPr id="64" name="Picture 150" descr="ICON_VM_basic_label_Q308"/>
              <p:cNvPicPr>
                <a:picLocks noChangeAspect="1" noChangeArrowheads="1"/>
              </p:cNvPicPr>
              <p:nvPr/>
            </p:nvPicPr>
            <p:blipFill>
              <a:blip r:embed="rId7" cstate="screen">
                <a:grayscl/>
              </a:blip>
              <a:srcRect/>
              <a:stretch>
                <a:fillRect/>
              </a:stretch>
            </p:blipFill>
            <p:spPr bwMode="auto">
              <a:xfrm>
                <a:off x="5083687" y="2090456"/>
                <a:ext cx="527209" cy="611940"/>
              </a:xfrm>
              <a:prstGeom prst="rect">
                <a:avLst/>
              </a:prstGeom>
              <a:noFill/>
              <a:ln w="9525">
                <a:noFill/>
                <a:miter lim="800000"/>
                <a:headEnd/>
                <a:tailEnd/>
              </a:ln>
            </p:spPr>
          </p:pic>
          <p:pic>
            <p:nvPicPr>
              <p:cNvPr id="67" name="Picture 150" descr="ICON_VM_basic_label_Q308"/>
              <p:cNvPicPr>
                <a:picLocks noChangeAspect="1" noChangeArrowheads="1"/>
              </p:cNvPicPr>
              <p:nvPr/>
            </p:nvPicPr>
            <p:blipFill>
              <a:blip r:embed="rId7" cstate="screen">
                <a:grayscl/>
              </a:blip>
              <a:srcRect/>
              <a:stretch>
                <a:fillRect/>
              </a:stretch>
            </p:blipFill>
            <p:spPr bwMode="auto">
              <a:xfrm>
                <a:off x="5673700" y="2097372"/>
                <a:ext cx="527209" cy="611940"/>
              </a:xfrm>
              <a:prstGeom prst="rect">
                <a:avLst/>
              </a:prstGeom>
              <a:noFill/>
              <a:ln w="9525">
                <a:noFill/>
                <a:miter lim="800000"/>
                <a:headEnd/>
                <a:tailEnd/>
              </a:ln>
            </p:spPr>
          </p:pic>
        </p:grpSp>
        <p:sp>
          <p:nvSpPr>
            <p:cNvPr id="70" name="AutoShape 115"/>
            <p:cNvSpPr>
              <a:spLocks noChangeArrowheads="1"/>
            </p:cNvSpPr>
            <p:nvPr/>
          </p:nvSpPr>
          <p:spPr bwMode="auto">
            <a:xfrm flipH="1">
              <a:off x="5799149" y="3928404"/>
              <a:ext cx="1615188" cy="242739"/>
            </a:xfrm>
            <a:prstGeom prst="rect">
              <a:avLst/>
            </a:prstGeom>
            <a:noFill/>
            <a:ln w="12700">
              <a:noFill/>
              <a:miter lim="800000"/>
              <a:headEnd/>
              <a:tailEnd/>
            </a:ln>
            <a:effectLst/>
          </p:spPr>
          <p:txBody>
            <a:bodyPr wrap="none" lIns="73021" tIns="36509" rIns="73021" bIns="36509" anchor="ctr"/>
            <a:lstStyle/>
            <a:p>
              <a:pPr algn="ctr" defTabSz="814365">
                <a:lnSpc>
                  <a:spcPct val="90000"/>
                </a:lnSpc>
                <a:spcBef>
                  <a:spcPct val="0"/>
                </a:spcBef>
                <a:spcAft>
                  <a:spcPct val="0"/>
                </a:spcAft>
                <a:buNone/>
              </a:pPr>
              <a:r>
                <a:rPr lang="zh-CN" altLang="en-US" sz="1200" b="0" i="0" dirty="0" smtClean="0">
                  <a:solidFill>
                    <a:srgbClr val="546568"/>
                  </a:solidFill>
                  <a:latin typeface="Arial"/>
                  <a:ea typeface="黑体" pitchFamily="2" charset="-122"/>
                  <a:cs typeface="Arial"/>
                </a:rPr>
                <a:t>虚拟机监控程序</a:t>
              </a:r>
              <a:endParaRPr lang="zh-CN" altLang="en-US" sz="1200" dirty="0">
                <a:solidFill>
                  <a:srgbClr val="546568"/>
                </a:solidFill>
                <a:latin typeface="黑体" pitchFamily="2" charset="-122"/>
                <a:ea typeface="黑体" pitchFamily="2" charset="-122"/>
                <a:cs typeface="Arial" charset="0"/>
              </a:endParaRPr>
            </a:p>
          </p:txBody>
        </p:sp>
        <p:sp>
          <p:nvSpPr>
            <p:cNvPr id="73" name="AutoShape 115"/>
            <p:cNvSpPr>
              <a:spLocks noChangeArrowheads="1"/>
            </p:cNvSpPr>
            <p:nvPr/>
          </p:nvSpPr>
          <p:spPr bwMode="auto">
            <a:xfrm flipH="1">
              <a:off x="1524000" y="3606029"/>
              <a:ext cx="1615188" cy="242739"/>
            </a:xfrm>
            <a:prstGeom prst="rect">
              <a:avLst/>
            </a:prstGeom>
            <a:noFill/>
            <a:ln w="12700">
              <a:noFill/>
              <a:miter lim="800000"/>
              <a:headEnd/>
              <a:tailEnd/>
            </a:ln>
            <a:effectLst/>
          </p:spPr>
          <p:txBody>
            <a:bodyPr wrap="none" lIns="73021" tIns="36509" rIns="73021" bIns="36509" anchor="ctr"/>
            <a:lstStyle/>
            <a:p>
              <a:pPr algn="ctr" defTabSz="814365">
                <a:lnSpc>
                  <a:spcPct val="90000"/>
                </a:lnSpc>
                <a:spcBef>
                  <a:spcPct val="0"/>
                </a:spcBef>
                <a:spcAft>
                  <a:spcPct val="0"/>
                </a:spcAft>
                <a:buNone/>
              </a:pPr>
              <a:r>
                <a:rPr lang="zh-CN" altLang="en-US" sz="1200" b="0" i="0" dirty="0" smtClean="0">
                  <a:solidFill>
                    <a:srgbClr val="FFFFFF"/>
                  </a:solidFill>
                  <a:latin typeface="Arial"/>
                  <a:ea typeface="黑体" pitchFamily="2" charset="-122"/>
                  <a:cs typeface="Arial"/>
                </a:rPr>
                <a:t>虚拟机监控程序</a:t>
              </a:r>
              <a:endParaRPr lang="zh-CN" altLang="en-US" sz="1200" dirty="0">
                <a:solidFill>
                  <a:srgbClr val="FFFFFF"/>
                </a:solidFill>
                <a:latin typeface="黑体" pitchFamily="2" charset="-122"/>
                <a:ea typeface="黑体" pitchFamily="2" charset="-122"/>
                <a:cs typeface="Arial" charset="0"/>
              </a:endParaRPr>
            </a:p>
          </p:txBody>
        </p:sp>
      </p:grpSp>
    </p:spTree>
    <p:extLst>
      <p:ext uri="{BB962C8B-B14F-4D97-AF65-F5344CB8AC3E}">
        <p14:creationId xmlns="" xmlns:p14="http://schemas.microsoft.com/office/powerpoint/2010/main" val="30722009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a:xfrm flipH="1" flipV="1">
            <a:off x="1188098" y="4592299"/>
            <a:ext cx="2285381" cy="807937"/>
          </a:xfrm>
          <a:prstGeom prst="line">
            <a:avLst/>
          </a:prstGeom>
          <a:ln w="22225">
            <a:solidFill>
              <a:schemeClr val="bg1">
                <a:lumMod val="50000"/>
              </a:schemeClr>
            </a:solidFill>
          </a:ln>
          <a:effectLst>
            <a:outerShdw blurRad="114300" sx="102000" sy="102000" algn="ctr" rotWithShape="0">
              <a:srgbClr val="000000">
                <a:alpha val="60000"/>
              </a:srgbClr>
            </a:outerShdw>
          </a:effectLst>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1188097" y="4044454"/>
            <a:ext cx="2282248" cy="591487"/>
          </a:xfrm>
          <a:prstGeom prst="line">
            <a:avLst/>
          </a:prstGeom>
          <a:ln w="22225">
            <a:solidFill>
              <a:schemeClr val="bg1">
                <a:lumMod val="50000"/>
              </a:schemeClr>
            </a:solidFill>
          </a:ln>
          <a:effectLst>
            <a:outerShdw blurRad="114300" sx="102000" sy="102000" algn="ctr" rotWithShape="0">
              <a:srgbClr val="000000">
                <a:alpha val="60000"/>
              </a:srgbClr>
            </a:outerShdw>
          </a:effectLst>
        </p:spPr>
        <p:style>
          <a:lnRef idx="1">
            <a:schemeClr val="accent1"/>
          </a:lnRef>
          <a:fillRef idx="0">
            <a:schemeClr val="accent1"/>
          </a:fillRef>
          <a:effectRef idx="0">
            <a:schemeClr val="accent1"/>
          </a:effectRef>
          <a:fontRef idx="minor">
            <a:schemeClr val="tx1"/>
          </a:fontRef>
        </p:style>
      </p:cxnSp>
      <p:cxnSp>
        <p:nvCxnSpPr>
          <p:cNvPr id="624" name="Straight Connector 623"/>
          <p:cNvCxnSpPr/>
          <p:nvPr/>
        </p:nvCxnSpPr>
        <p:spPr>
          <a:xfrm flipH="1">
            <a:off x="1188098" y="2534874"/>
            <a:ext cx="2282248" cy="2104293"/>
          </a:xfrm>
          <a:prstGeom prst="line">
            <a:avLst/>
          </a:prstGeom>
          <a:ln w="22225">
            <a:solidFill>
              <a:schemeClr val="bg1">
                <a:lumMod val="50000"/>
              </a:schemeClr>
            </a:solidFill>
          </a:ln>
          <a:effectLst>
            <a:outerShdw blurRad="114300" sx="102000" sy="102000" algn="ctr" rotWithShape="0">
              <a:srgbClr val="000000">
                <a:alpha val="60000"/>
              </a:srgbClr>
            </a:outerShdw>
          </a:effectLst>
        </p:spPr>
        <p:style>
          <a:lnRef idx="1">
            <a:schemeClr val="accent1"/>
          </a:lnRef>
          <a:fillRef idx="0">
            <a:schemeClr val="accent1"/>
          </a:fillRef>
          <a:effectRef idx="0">
            <a:schemeClr val="accent1"/>
          </a:effectRef>
          <a:fontRef idx="minor">
            <a:schemeClr val="tx1"/>
          </a:fontRef>
        </p:style>
      </p:cxnSp>
      <p:sp>
        <p:nvSpPr>
          <p:cNvPr id="148" name="Rectangle 19"/>
          <p:cNvSpPr>
            <a:spLocks noChangeArrowheads="1"/>
          </p:cNvSpPr>
          <p:nvPr/>
        </p:nvSpPr>
        <p:spPr bwMode="auto">
          <a:xfrm flipH="1">
            <a:off x="328809" y="3942479"/>
            <a:ext cx="1595875" cy="1244515"/>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endParaRPr lang="zh-CN" altLang="en-US" b="1">
              <a:solidFill>
                <a:schemeClr val="tx1"/>
              </a:solidFill>
              <a:latin typeface="+mj-lt"/>
              <a:ea typeface="黑体" pitchFamily="2" charset="-122"/>
            </a:endParaRPr>
          </a:p>
        </p:txBody>
      </p:sp>
      <p:sp>
        <p:nvSpPr>
          <p:cNvPr id="2" name="Title 1"/>
          <p:cNvSpPr>
            <a:spLocks noGrp="1"/>
          </p:cNvSpPr>
          <p:nvPr>
            <p:ph type="title"/>
          </p:nvPr>
        </p:nvSpPr>
        <p:spPr>
          <a:xfrm>
            <a:off x="228581" y="432215"/>
            <a:ext cx="8588861" cy="838200"/>
          </a:xfrm>
        </p:spPr>
        <p:txBody>
          <a:bodyPr/>
          <a:lstStyle/>
          <a:p>
            <a:pPr algn="l" defTabSz="914400">
              <a:spcBef>
                <a:spcPct val="0"/>
              </a:spcBef>
              <a:buNone/>
              <a:tabLst>
                <a:tab pos="1712825" algn="l"/>
              </a:tabLst>
            </a:pPr>
            <a: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ＭＳ Ｐゴシック"/>
              </a:rPr>
              <a:t>革命性的系统扩展</a:t>
            </a:r>
            <a:r>
              <a:rPr altLang="zh-CN" sz="3600" b="0" i="0" spc="-100" dirty="0" smtClean="0">
                <a:gradFill>
                  <a:gsLst>
                    <a:gs pos="0">
                      <a:schemeClr val="tx1"/>
                    </a:gs>
                    <a:gs pos="44000">
                      <a:srgbClr val="01BBBB"/>
                    </a:gs>
                    <a:gs pos="100000">
                      <a:schemeClr val="accent4"/>
                    </a:gs>
                  </a:gsLst>
                  <a:lin ang="4800000" scaled="0"/>
                </a:gradFill>
                <a:latin typeface="Arial"/>
                <a:ea typeface="黑体" pitchFamily="2" charset="-122"/>
                <a:cs typeface="ＭＳ Ｐゴシック"/>
              </a:rPr>
              <a:t>–</a:t>
            </a:r>
            <a: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ＭＳ Ｐゴシック"/>
              </a:rPr>
              <a:t>机架顶部</a:t>
            </a:r>
            <a:b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ＭＳ Ｐゴシック"/>
              </a:rPr>
            </a:br>
            <a:r>
              <a:rPr lang="zh-CN" altLang="en-US" sz="2400" b="0" i="0" spc="0" dirty="0" smtClean="0">
                <a:solidFill>
                  <a:srgbClr val="7F7F7F"/>
                </a:solidFill>
                <a:latin typeface="Arial"/>
                <a:ea typeface="黑体" pitchFamily="2" charset="-122"/>
                <a:cs typeface="+mj-cs"/>
              </a:rPr>
              <a:t>交换矩阵扩展器技术 </a:t>
            </a:r>
            <a:r>
              <a:rPr altLang="zh-CN" sz="2400" b="0" i="0" spc="0" dirty="0" smtClean="0">
                <a:solidFill>
                  <a:srgbClr val="7F7F7F"/>
                </a:solidFill>
                <a:latin typeface="Arial"/>
                <a:ea typeface="黑体" pitchFamily="2" charset="-122"/>
                <a:cs typeface="+mj-cs"/>
              </a:rPr>
              <a:t>(FEX)</a:t>
            </a:r>
            <a:endParaRPr lang="zh-CN" altLang="pt-BR" sz="2400" spc="0" dirty="0">
              <a:solidFill>
                <a:srgbClr val="7F7F7F"/>
              </a:solidFill>
              <a:ea typeface="黑体" pitchFamily="2" charset="-122"/>
            </a:endParaRPr>
          </a:p>
        </p:txBody>
      </p:sp>
      <p:sp>
        <p:nvSpPr>
          <p:cNvPr id="2823" name="TextBox 2822"/>
          <p:cNvSpPr txBox="1"/>
          <p:nvPr/>
        </p:nvSpPr>
        <p:spPr>
          <a:xfrm>
            <a:off x="299113" y="3371092"/>
            <a:ext cx="1712505" cy="307773"/>
          </a:xfrm>
          <a:prstGeom prst="rect">
            <a:avLst/>
          </a:prstGeom>
          <a:noFill/>
        </p:spPr>
        <p:txBody>
          <a:bodyPr wrap="square" lIns="91435" tIns="45718" rIns="91435" bIns="45718" rtlCol="0">
            <a:spAutoFit/>
          </a:bodyPr>
          <a:lstStyle/>
          <a:p>
            <a:pPr algn="ctr" defTabSz="914400">
              <a:buNone/>
            </a:pPr>
            <a:r>
              <a:rPr lang="zh-CN" altLang="en-US" sz="1400" b="0" i="0" smtClean="0">
                <a:solidFill>
                  <a:srgbClr val="546568"/>
                </a:solidFill>
                <a:latin typeface="Arial"/>
                <a:ea typeface="黑体" pitchFamily="2" charset="-122"/>
                <a:cs typeface="+mn-cs"/>
              </a:rPr>
              <a:t>单点管理</a:t>
            </a:r>
            <a:endParaRPr lang="zh-CN" altLang="en-US" sz="1400">
              <a:solidFill>
                <a:srgbClr val="546568"/>
              </a:solidFill>
              <a:latin typeface="Arial"/>
              <a:ea typeface="黑体" pitchFamily="2" charset="-122"/>
            </a:endParaRPr>
          </a:p>
        </p:txBody>
      </p:sp>
      <p:sp>
        <p:nvSpPr>
          <p:cNvPr id="2800" name="TextBox 2799"/>
          <p:cNvSpPr txBox="1"/>
          <p:nvPr/>
        </p:nvSpPr>
        <p:spPr>
          <a:xfrm>
            <a:off x="554076" y="4044454"/>
            <a:ext cx="1149674" cy="261610"/>
          </a:xfrm>
          <a:prstGeom prst="rect">
            <a:avLst/>
          </a:prstGeom>
          <a:noFill/>
        </p:spPr>
        <p:txBody>
          <a:bodyPr wrap="none" rtlCol="0">
            <a:spAutoFit/>
          </a:bodyPr>
          <a:lstStyle/>
          <a:p>
            <a:pPr algn="ctr" defTabSz="914400">
              <a:buNone/>
            </a:pPr>
            <a:r>
              <a:rPr lang="en-US" altLang="zh-CN" sz="1100" b="0" i="0" smtClean="0">
                <a:solidFill>
                  <a:srgbClr val="546568"/>
                </a:solidFill>
                <a:latin typeface="Arial"/>
                <a:ea typeface="黑体" pitchFamily="2" charset="-122"/>
                <a:cs typeface="+mn-cs"/>
              </a:rPr>
              <a:t>IEEE 802.1BR*</a:t>
            </a:r>
            <a:endParaRPr lang="en-US" altLang="zh-CN" sz="1100" b="0" i="0">
              <a:solidFill>
                <a:srgbClr val="546568"/>
              </a:solidFill>
              <a:latin typeface="Arial"/>
              <a:ea typeface="黑体" pitchFamily="2" charset="-122"/>
              <a:cs typeface="+mn-cs"/>
            </a:endParaRPr>
          </a:p>
        </p:txBody>
      </p:sp>
      <p:sp>
        <p:nvSpPr>
          <p:cNvPr id="1139" name="TextBox 1138"/>
          <p:cNvSpPr txBox="1"/>
          <p:nvPr/>
        </p:nvSpPr>
        <p:spPr>
          <a:xfrm>
            <a:off x="3073210" y="4763554"/>
            <a:ext cx="862727" cy="307773"/>
          </a:xfrm>
          <a:prstGeom prst="rect">
            <a:avLst/>
          </a:prstGeom>
          <a:noFill/>
        </p:spPr>
        <p:txBody>
          <a:bodyPr wrap="none" lIns="91435" tIns="45718" rIns="91435" bIns="45718" rtlCol="0">
            <a:spAutoFit/>
          </a:bodyPr>
          <a:lstStyle/>
          <a:p>
            <a:pPr algn="ctr" defTabSz="914400">
              <a:buNone/>
            </a:pPr>
            <a:r>
              <a:rPr lang="en-US" altLang="zh-CN" sz="1400" b="0" i="0" smtClean="0">
                <a:solidFill>
                  <a:srgbClr val="FFFFFF"/>
                </a:solidFill>
                <a:latin typeface="Arial"/>
                <a:ea typeface="黑体" pitchFamily="2" charset="-122"/>
                <a:cs typeface="+mn-cs"/>
              </a:rPr>
              <a:t>VM-FEX</a:t>
            </a:r>
            <a:endParaRPr lang="en-US" altLang="zh-CN" sz="1400" b="0" i="0">
              <a:solidFill>
                <a:srgbClr val="FFFFFF"/>
              </a:solidFill>
              <a:latin typeface="Arial"/>
              <a:ea typeface="黑体" pitchFamily="2" charset="-122"/>
              <a:cs typeface="+mn-cs"/>
            </a:endParaRPr>
          </a:p>
        </p:txBody>
      </p:sp>
      <p:sp>
        <p:nvSpPr>
          <p:cNvPr id="411" name="TextBox 410"/>
          <p:cNvSpPr txBox="1"/>
          <p:nvPr/>
        </p:nvSpPr>
        <p:spPr>
          <a:xfrm>
            <a:off x="2851422" y="3425913"/>
            <a:ext cx="1210578" cy="307773"/>
          </a:xfrm>
          <a:prstGeom prst="rect">
            <a:avLst/>
          </a:prstGeom>
          <a:noFill/>
        </p:spPr>
        <p:txBody>
          <a:bodyPr wrap="none" lIns="91435" tIns="45718" rIns="91435" bIns="45718" rtlCol="0">
            <a:spAutoFit/>
          </a:bodyPr>
          <a:lstStyle/>
          <a:p>
            <a:pPr algn="ctr" defTabSz="914400">
              <a:buNone/>
            </a:pPr>
            <a:r>
              <a:rPr lang="en-US" altLang="zh-CN" sz="1400" b="0" i="0" smtClean="0">
                <a:solidFill>
                  <a:srgbClr val="546568"/>
                </a:solidFill>
                <a:latin typeface="Arial"/>
                <a:ea typeface="黑体" pitchFamily="2" charset="-122"/>
                <a:cs typeface="+mn-cs"/>
              </a:rPr>
              <a:t>Adapter FEX</a:t>
            </a:r>
            <a:endParaRPr lang="en-US" altLang="zh-CN" sz="1400" b="0" i="0">
              <a:solidFill>
                <a:srgbClr val="546568"/>
              </a:solidFill>
              <a:latin typeface="Arial"/>
              <a:ea typeface="黑体" pitchFamily="2" charset="-122"/>
              <a:cs typeface="+mn-cs"/>
            </a:endParaRPr>
          </a:p>
        </p:txBody>
      </p:sp>
      <p:sp>
        <p:nvSpPr>
          <p:cNvPr id="413" name="TextBox 412"/>
          <p:cNvSpPr txBox="1"/>
          <p:nvPr/>
        </p:nvSpPr>
        <p:spPr>
          <a:xfrm>
            <a:off x="2281802" y="1755296"/>
            <a:ext cx="2334282" cy="738660"/>
          </a:xfrm>
          <a:prstGeom prst="rect">
            <a:avLst/>
          </a:prstGeom>
          <a:noFill/>
        </p:spPr>
        <p:txBody>
          <a:bodyPr wrap="square" lIns="91435" tIns="45718" rIns="91435" bIns="45718" rtlCol="0">
            <a:spAutoFit/>
          </a:bodyPr>
          <a:lstStyle/>
          <a:p>
            <a:pPr algn="ctr"/>
            <a:r>
              <a:rPr lang="en-US" altLang="zh-CN" sz="1400" b="0" i="0" dirty="0" smtClean="0">
                <a:solidFill>
                  <a:srgbClr val="546568"/>
                </a:solidFill>
                <a:latin typeface="Arial"/>
                <a:ea typeface="黑体" pitchFamily="2" charset="-122"/>
                <a:cs typeface="+mn-cs"/>
              </a:rPr>
              <a:t>Cisco Nexus</a:t>
            </a:r>
            <a:r>
              <a:rPr lang="en-US" sz="1400" baseline="30000" dirty="0" smtClean="0">
                <a:solidFill>
                  <a:srgbClr val="546568"/>
                </a:solidFill>
              </a:rPr>
              <a:t>®</a:t>
            </a:r>
            <a:r>
              <a:rPr lang="en-US" altLang="zh-CN" sz="1400" b="0" i="0" dirty="0" smtClean="0">
                <a:solidFill>
                  <a:srgbClr val="546568"/>
                </a:solidFill>
                <a:latin typeface="Arial"/>
                <a:ea typeface="黑体" pitchFamily="2" charset="-122"/>
                <a:cs typeface="+mn-cs"/>
              </a:rPr>
              <a:t> 2000 </a:t>
            </a:r>
            <a:r>
              <a:rPr lang="zh-CN" altLang="en-US" sz="1400" b="0" i="0" dirty="0" smtClean="0">
                <a:solidFill>
                  <a:srgbClr val="546568"/>
                </a:solidFill>
                <a:latin typeface="Arial"/>
                <a:ea typeface="黑体" pitchFamily="2" charset="-122"/>
                <a:cs typeface="+mn-cs"/>
              </a:rPr>
              <a:t>系列 </a:t>
            </a:r>
          </a:p>
          <a:p>
            <a:pPr algn="ctr" defTabSz="914400">
              <a:buNone/>
            </a:pPr>
            <a:r>
              <a:rPr lang="zh-CN" altLang="en-US" sz="1400" b="0" i="0" dirty="0" smtClean="0">
                <a:solidFill>
                  <a:srgbClr val="546568"/>
                </a:solidFill>
                <a:latin typeface="Arial"/>
                <a:ea typeface="黑体" pitchFamily="2" charset="-122"/>
                <a:cs typeface="+mn-cs"/>
              </a:rPr>
              <a:t>或 </a:t>
            </a:r>
            <a:r>
              <a:rPr lang="en-US" altLang="zh-CN" sz="1400" b="0" i="0" dirty="0" smtClean="0">
                <a:solidFill>
                  <a:srgbClr val="546568"/>
                </a:solidFill>
                <a:latin typeface="Arial"/>
                <a:ea typeface="黑体" pitchFamily="2" charset="-122"/>
                <a:cs typeface="+mn-cs"/>
              </a:rPr>
              <a:t>B22 </a:t>
            </a:r>
            <a:r>
              <a:rPr lang="zh-CN" altLang="en-US" sz="1400" b="0" i="0" dirty="0" smtClean="0">
                <a:solidFill>
                  <a:srgbClr val="546568"/>
                </a:solidFill>
                <a:latin typeface="Arial"/>
                <a:ea typeface="黑体" pitchFamily="2" charset="-122"/>
                <a:cs typeface="+mn-cs"/>
              </a:rPr>
              <a:t>交换矩阵刀片</a:t>
            </a:r>
            <a:r>
              <a:rPr lang="en-US" altLang="zh-CN" sz="1400" b="0" i="0" dirty="0" smtClean="0">
                <a:solidFill>
                  <a:srgbClr val="546568"/>
                </a:solidFill>
                <a:latin typeface="Arial"/>
                <a:ea typeface="黑体" pitchFamily="2" charset="-122"/>
                <a:cs typeface="+mn-cs"/>
              </a:rPr>
              <a:t/>
            </a:r>
            <a:br>
              <a:rPr lang="en-US" altLang="zh-CN" sz="1400" b="0" i="0" dirty="0" smtClean="0">
                <a:solidFill>
                  <a:srgbClr val="546568"/>
                </a:solidFill>
                <a:latin typeface="Arial"/>
                <a:ea typeface="黑体" pitchFamily="2" charset="-122"/>
                <a:cs typeface="+mn-cs"/>
              </a:rPr>
            </a:br>
            <a:r>
              <a:rPr lang="zh-CN" altLang="en-US" sz="1400" b="0" i="0" dirty="0" smtClean="0">
                <a:solidFill>
                  <a:srgbClr val="546568"/>
                </a:solidFill>
                <a:latin typeface="Arial"/>
                <a:ea typeface="黑体" pitchFamily="2" charset="-122"/>
                <a:cs typeface="+mn-cs"/>
              </a:rPr>
              <a:t>扩展器</a:t>
            </a:r>
            <a:endParaRPr lang="zh-CN" altLang="en-US" sz="1400" dirty="0">
              <a:solidFill>
                <a:srgbClr val="546568"/>
              </a:solidFill>
              <a:latin typeface="Arial"/>
              <a:ea typeface="黑体" pitchFamily="2" charset="-122"/>
            </a:endParaRPr>
          </a:p>
        </p:txBody>
      </p:sp>
      <p:sp>
        <p:nvSpPr>
          <p:cNvPr id="2801" name="TextBox 2800"/>
          <p:cNvSpPr txBox="1"/>
          <p:nvPr/>
        </p:nvSpPr>
        <p:spPr>
          <a:xfrm>
            <a:off x="2095605" y="4715267"/>
            <a:ext cx="1149664" cy="261606"/>
          </a:xfrm>
          <a:prstGeom prst="rect">
            <a:avLst/>
          </a:prstGeom>
          <a:noFill/>
        </p:spPr>
        <p:txBody>
          <a:bodyPr wrap="none" lIns="91435" tIns="45718" rIns="91435" bIns="45718" rtlCol="0">
            <a:spAutoFit/>
          </a:bodyPr>
          <a:lstStyle/>
          <a:p>
            <a:pPr algn="ctr" defTabSz="914400">
              <a:buNone/>
            </a:pPr>
            <a:r>
              <a:rPr lang="en-US" altLang="zh-CN" sz="1100" b="0" i="0" smtClean="0">
                <a:solidFill>
                  <a:srgbClr val="546568"/>
                </a:solidFill>
                <a:latin typeface="Arial"/>
                <a:ea typeface="黑体" pitchFamily="2" charset="-122"/>
                <a:cs typeface="+mn-cs"/>
              </a:rPr>
              <a:t>IEEE 802.1BR*</a:t>
            </a:r>
            <a:endParaRPr lang="en-US" altLang="zh-CN" sz="1100" b="0" i="0">
              <a:solidFill>
                <a:srgbClr val="546568"/>
              </a:solidFill>
              <a:latin typeface="Arial"/>
              <a:ea typeface="黑体" pitchFamily="2" charset="-122"/>
              <a:cs typeface="+mn-cs"/>
            </a:endParaRPr>
          </a:p>
        </p:txBody>
      </p:sp>
      <p:sp>
        <p:nvSpPr>
          <p:cNvPr id="2802" name="TextBox 2801"/>
          <p:cNvSpPr txBox="1"/>
          <p:nvPr/>
        </p:nvSpPr>
        <p:spPr>
          <a:xfrm>
            <a:off x="2104135" y="3930361"/>
            <a:ext cx="1149664" cy="261606"/>
          </a:xfrm>
          <a:prstGeom prst="rect">
            <a:avLst/>
          </a:prstGeom>
          <a:noFill/>
        </p:spPr>
        <p:txBody>
          <a:bodyPr wrap="none" lIns="91435" tIns="45718" rIns="91435" bIns="45718" rtlCol="0">
            <a:spAutoFit/>
          </a:bodyPr>
          <a:lstStyle/>
          <a:p>
            <a:pPr algn="ctr" defTabSz="914400">
              <a:buNone/>
            </a:pPr>
            <a:r>
              <a:rPr lang="en-US" altLang="zh-CN" sz="1100" b="0" i="0" smtClean="0">
                <a:solidFill>
                  <a:srgbClr val="546568"/>
                </a:solidFill>
                <a:latin typeface="Arial"/>
                <a:ea typeface="黑体" pitchFamily="2" charset="-122"/>
                <a:cs typeface="+mn-cs"/>
              </a:rPr>
              <a:t>IEEE 802.1BR*</a:t>
            </a:r>
            <a:endParaRPr lang="en-US" altLang="zh-CN" sz="1100" b="0" i="0">
              <a:solidFill>
                <a:srgbClr val="546568"/>
              </a:solidFill>
              <a:latin typeface="Arial"/>
              <a:ea typeface="黑体" pitchFamily="2" charset="-122"/>
              <a:cs typeface="+mn-cs"/>
            </a:endParaRPr>
          </a:p>
        </p:txBody>
      </p:sp>
      <p:pic>
        <p:nvPicPr>
          <p:cNvPr id="628" name="Picture 627" descr="VIC angle photo 9.1.11(ravi).PNG"/>
          <p:cNvPicPr>
            <a:picLocks noChangeAspect="1"/>
          </p:cNvPicPr>
          <p:nvPr/>
        </p:nvPicPr>
        <p:blipFill>
          <a:blip r:embed="rId3" cstate="print"/>
          <a:stretch>
            <a:fillRect/>
          </a:stretch>
        </p:blipFill>
        <p:spPr>
          <a:xfrm>
            <a:off x="3093728" y="3584741"/>
            <a:ext cx="753618" cy="942022"/>
          </a:xfrm>
          <a:prstGeom prst="rect">
            <a:avLst/>
          </a:prstGeom>
        </p:spPr>
      </p:pic>
      <p:grpSp>
        <p:nvGrpSpPr>
          <p:cNvPr id="3" name="Group 2796"/>
          <p:cNvGrpSpPr/>
          <p:nvPr/>
        </p:nvGrpSpPr>
        <p:grpSpPr>
          <a:xfrm>
            <a:off x="3061833" y="5105104"/>
            <a:ext cx="817408" cy="995450"/>
            <a:chOff x="2628173" y="4468814"/>
            <a:chExt cx="817408" cy="798339"/>
          </a:xfrm>
        </p:grpSpPr>
        <p:grpSp>
          <p:nvGrpSpPr>
            <p:cNvPr id="4" name="Group 14"/>
            <p:cNvGrpSpPr/>
            <p:nvPr/>
          </p:nvGrpSpPr>
          <p:grpSpPr>
            <a:xfrm>
              <a:off x="2628173" y="4979191"/>
              <a:ext cx="817408" cy="287962"/>
              <a:chOff x="3345582" y="4393093"/>
              <a:chExt cx="1199569" cy="422592"/>
            </a:xfrm>
          </p:grpSpPr>
          <p:pic>
            <p:nvPicPr>
              <p:cNvPr id="157" name="Picture 150" descr="ICON_VM_basic_label_Q308"/>
              <p:cNvPicPr>
                <a:picLocks noChangeAspect="1" noChangeArrowheads="1"/>
              </p:cNvPicPr>
              <p:nvPr/>
            </p:nvPicPr>
            <p:blipFill>
              <a:blip r:embed="rId4" cstate="screen">
                <a:grayscl/>
              </a:blip>
              <a:srcRect/>
              <a:stretch>
                <a:fillRect/>
              </a:stretch>
            </p:blipFill>
            <p:spPr bwMode="auto">
              <a:xfrm>
                <a:off x="3345582" y="4393093"/>
                <a:ext cx="364079" cy="422592"/>
              </a:xfrm>
              <a:prstGeom prst="rect">
                <a:avLst/>
              </a:prstGeom>
              <a:noFill/>
              <a:ln w="9525">
                <a:noFill/>
                <a:miter lim="800000"/>
                <a:headEnd/>
                <a:tailEnd/>
              </a:ln>
            </p:spPr>
          </p:pic>
          <p:pic>
            <p:nvPicPr>
              <p:cNvPr id="158" name="Picture 150" descr="ICON_VM_basic_label_Q308"/>
              <p:cNvPicPr>
                <a:picLocks noChangeAspect="1" noChangeArrowheads="1"/>
              </p:cNvPicPr>
              <p:nvPr/>
            </p:nvPicPr>
            <p:blipFill>
              <a:blip r:embed="rId4" cstate="screen">
                <a:grayscl/>
              </a:blip>
              <a:srcRect/>
              <a:stretch>
                <a:fillRect/>
              </a:stretch>
            </p:blipFill>
            <p:spPr bwMode="auto">
              <a:xfrm>
                <a:off x="3767644" y="4393093"/>
                <a:ext cx="364079" cy="422592"/>
              </a:xfrm>
              <a:prstGeom prst="rect">
                <a:avLst/>
              </a:prstGeom>
              <a:noFill/>
              <a:ln w="9525">
                <a:noFill/>
                <a:miter lim="800000"/>
                <a:headEnd/>
                <a:tailEnd/>
              </a:ln>
            </p:spPr>
          </p:pic>
          <p:pic>
            <p:nvPicPr>
              <p:cNvPr id="159" name="Picture 150" descr="ICON_VM_basic_label_Q308"/>
              <p:cNvPicPr>
                <a:picLocks noChangeAspect="1" noChangeArrowheads="1"/>
              </p:cNvPicPr>
              <p:nvPr/>
            </p:nvPicPr>
            <p:blipFill>
              <a:blip r:embed="rId4" cstate="screen">
                <a:grayscl/>
              </a:blip>
              <a:srcRect/>
              <a:stretch>
                <a:fillRect/>
              </a:stretch>
            </p:blipFill>
            <p:spPr bwMode="auto">
              <a:xfrm>
                <a:off x="4181072" y="4393093"/>
                <a:ext cx="364079" cy="422592"/>
              </a:xfrm>
              <a:prstGeom prst="rect">
                <a:avLst/>
              </a:prstGeom>
              <a:noFill/>
              <a:ln w="9525">
                <a:noFill/>
                <a:miter lim="800000"/>
                <a:headEnd/>
                <a:tailEnd/>
              </a:ln>
            </p:spPr>
          </p:pic>
        </p:grpSp>
        <p:pic>
          <p:nvPicPr>
            <p:cNvPr id="210" name="Picture 20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712176" y="4468814"/>
              <a:ext cx="684589" cy="393844"/>
            </a:xfrm>
            <a:prstGeom prst="rect">
              <a:avLst/>
            </a:prstGeom>
          </p:spPr>
        </p:pic>
      </p:grpSp>
      <p:sp>
        <p:nvSpPr>
          <p:cNvPr id="214" name="Text Placeholder 405"/>
          <p:cNvSpPr txBox="1">
            <a:spLocks/>
          </p:cNvSpPr>
          <p:nvPr/>
        </p:nvSpPr>
        <p:spPr>
          <a:xfrm>
            <a:off x="4960162" y="2651702"/>
            <a:ext cx="3725862" cy="1337856"/>
          </a:xfrm>
          <a:prstGeom prst="rect">
            <a:avLst/>
          </a:prstGeom>
        </p:spPr>
        <p:txBody>
          <a:bodyPr vert="horz" lIns="91435" tIns="45718" rIns="91435" bIns="45718" rtlCol="0">
            <a:noAutofit/>
          </a:bodyPr>
          <a:lstStyle>
            <a:lvl1pPr marL="228588" indent="-228588" algn="l" defTabSz="914353" rtl="0" eaLnBrk="1" latinLnBrk="0" hangingPunct="1">
              <a:lnSpc>
                <a:spcPct val="95000"/>
              </a:lnSpc>
              <a:spcBef>
                <a:spcPts val="1440"/>
              </a:spcBef>
              <a:buClr>
                <a:srgbClr val="96CA4B"/>
              </a:buClr>
              <a:buSzPct val="90000"/>
              <a:buFont typeface="Arial" pitchFamily="34" charset="0"/>
              <a:buChar char="•"/>
              <a:tabLst/>
              <a:defRPr lang="en-US" sz="2000" kern="1200" dirty="0" smtClean="0">
                <a:solidFill>
                  <a:schemeClr val="bg1"/>
                </a:solidFill>
                <a:latin typeface="+mj-lt"/>
                <a:ea typeface="+mn-ea"/>
                <a:cs typeface="+mn-cs"/>
              </a:defRPr>
            </a:lvl1pPr>
            <a:lvl2pPr marL="406379" indent="0" algn="l" defTabSz="914353" rtl="0" eaLnBrk="1" latinLnBrk="0" hangingPunct="1">
              <a:lnSpc>
                <a:spcPct val="95000"/>
              </a:lnSpc>
              <a:spcBef>
                <a:spcPts val="840"/>
              </a:spcBef>
              <a:buClr>
                <a:schemeClr val="tx2"/>
              </a:buClr>
              <a:buFontTx/>
              <a:buNone/>
              <a:defRPr lang="en-US" sz="1800" kern="1200" dirty="0" smtClean="0">
                <a:solidFill>
                  <a:schemeClr val="bg1"/>
                </a:solidFill>
                <a:latin typeface="+mj-lt"/>
                <a:ea typeface="+mn-ea"/>
                <a:cs typeface="+mn-cs"/>
              </a:defRPr>
            </a:lvl2pPr>
            <a:lvl3pPr marL="571471" indent="-1588" algn="l" defTabSz="914353" rtl="0" eaLnBrk="1" latinLnBrk="0" hangingPunct="1">
              <a:lnSpc>
                <a:spcPct val="95000"/>
              </a:lnSpc>
              <a:spcBef>
                <a:spcPts val="840"/>
              </a:spcBef>
              <a:buFont typeface="Arial" pitchFamily="34" charset="0"/>
              <a:buNone/>
              <a:defRPr lang="en-US" sz="1600" kern="1200" dirty="0" smtClean="0">
                <a:solidFill>
                  <a:schemeClr val="bg1"/>
                </a:solidFill>
                <a:latin typeface="+mj-lt"/>
                <a:ea typeface="+mn-ea"/>
                <a:cs typeface="+mn-cs"/>
              </a:defRPr>
            </a:lvl3pPr>
            <a:lvl4pPr marL="688940" indent="0" algn="l" defTabSz="914353" rtl="0" eaLnBrk="1" latinLnBrk="0" hangingPunct="1">
              <a:lnSpc>
                <a:spcPct val="95000"/>
              </a:lnSpc>
              <a:spcBef>
                <a:spcPts val="840"/>
              </a:spcBef>
              <a:buFont typeface="Arial" pitchFamily="34" charset="0"/>
              <a:buNone/>
              <a:defRPr lang="en-US" sz="1400" kern="1200" dirty="0" smtClean="0">
                <a:solidFill>
                  <a:schemeClr val="bg1"/>
                </a:solidFill>
                <a:latin typeface="+mj-lt"/>
                <a:ea typeface="+mn-ea"/>
                <a:cs typeface="+mn-cs"/>
              </a:defRPr>
            </a:lvl4pPr>
            <a:lvl5pPr marL="801647" indent="0" algn="l" defTabSz="914353" rtl="0" eaLnBrk="1" latinLnBrk="0" hangingPunct="1">
              <a:lnSpc>
                <a:spcPct val="95000"/>
              </a:lnSpc>
              <a:spcBef>
                <a:spcPts val="840"/>
              </a:spcBef>
              <a:buFont typeface="Arial" pitchFamily="34" charset="0"/>
              <a:buNone/>
              <a:defRPr lang="en-US" sz="1400" kern="1200" dirty="0">
                <a:solidFill>
                  <a:schemeClr val="bg1"/>
                </a:solidFill>
                <a:latin typeface="+mj-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defTabSz="914400">
              <a:spcBef>
                <a:spcPts val="600"/>
              </a:spcBef>
              <a:buNone/>
            </a:pPr>
            <a:r>
              <a:rPr altLang="zh-CN" sz="1600" b="1" i="0" smtClean="0">
                <a:solidFill>
                  <a:srgbClr val="0096D6"/>
                </a:solidFill>
                <a:latin typeface="Arial"/>
                <a:ea typeface="黑体" pitchFamily="2" charset="-122"/>
                <a:cs typeface="+mn-cs"/>
              </a:rPr>
              <a:t>Nexus 2000/B22 FEX</a:t>
            </a:r>
          </a:p>
          <a:p>
            <a:pPr marL="169896" indent="-169896" algn="l" defTabSz="914400">
              <a:spcBef>
                <a:spcPts val="300"/>
              </a:spcBef>
              <a:spcAft>
                <a:spcPts val="300"/>
              </a:spcAft>
              <a:buNone/>
            </a:pPr>
            <a:r>
              <a:rPr lang="zh-CN" altLang="en-US" sz="1400" b="1" i="0" smtClean="0">
                <a:solidFill>
                  <a:srgbClr val="FFFFFF">
                    <a:lumMod val="50000"/>
                  </a:srgbClr>
                </a:solidFill>
                <a:latin typeface="Arial"/>
                <a:ea typeface="黑体" pitchFamily="2" charset="-122"/>
                <a:cs typeface="+mn-cs"/>
              </a:rPr>
              <a:t>整合</a:t>
            </a:r>
            <a:r>
              <a:rPr lang="zh-CN" altLang="en-US" sz="1400" b="0" i="0" smtClean="0">
                <a:solidFill>
                  <a:srgbClr val="FFFFFF">
                    <a:lumMod val="50000"/>
                  </a:srgbClr>
                </a:solidFill>
                <a:latin typeface="Arial"/>
                <a:ea typeface="黑体" pitchFamily="2" charset="-122"/>
                <a:cs typeface="+mn-cs"/>
              </a:rPr>
              <a:t>网络管理 </a:t>
            </a:r>
          </a:p>
          <a:p>
            <a:pPr marL="169896" indent="-169896" algn="l" defTabSz="914400">
              <a:spcBef>
                <a:spcPts val="300"/>
              </a:spcBef>
              <a:spcAft>
                <a:spcPts val="300"/>
              </a:spcAft>
              <a:buNone/>
            </a:pPr>
            <a:r>
              <a:rPr lang="zh-CN" altLang="en-US" sz="1400" b="0" i="0" smtClean="0">
                <a:solidFill>
                  <a:srgbClr val="FFFFFF">
                    <a:lumMod val="50000"/>
                  </a:srgbClr>
                </a:solidFill>
                <a:latin typeface="Arial"/>
                <a:ea typeface="黑体" pitchFamily="2" charset="-122"/>
                <a:cs typeface="+mn-cs"/>
              </a:rPr>
              <a:t>作为远程线路卡管理的 </a:t>
            </a:r>
            <a:r>
              <a:rPr altLang="zh-CN" sz="1400" b="0" i="0" smtClean="0">
                <a:solidFill>
                  <a:srgbClr val="FFFFFF">
                    <a:lumMod val="50000"/>
                  </a:srgbClr>
                </a:solidFill>
                <a:latin typeface="Arial"/>
                <a:ea typeface="黑体" pitchFamily="2" charset="-122"/>
                <a:cs typeface="+mn-cs"/>
              </a:rPr>
              <a:t>FEX</a:t>
            </a:r>
            <a:endParaRPr lang="zh-CN" altLang="en-US" sz="1400" b="0" i="0" smtClean="0">
              <a:solidFill>
                <a:srgbClr val="FFFFFF">
                  <a:lumMod val="50000"/>
                </a:srgbClr>
              </a:solidFill>
              <a:latin typeface="Arial"/>
              <a:ea typeface="黑体" pitchFamily="2" charset="-122"/>
              <a:cs typeface="+mn-cs"/>
            </a:endParaRPr>
          </a:p>
          <a:p>
            <a:pPr marL="169896" indent="-169896" algn="l" defTabSz="914400">
              <a:spcBef>
                <a:spcPts val="300"/>
              </a:spcBef>
              <a:spcAft>
                <a:spcPts val="300"/>
              </a:spcAft>
              <a:buNone/>
            </a:pPr>
            <a:r>
              <a:rPr lang="zh-CN" altLang="en-US" sz="1400" b="0" i="0" smtClean="0">
                <a:solidFill>
                  <a:srgbClr val="FFFFFF">
                    <a:lumMod val="50000"/>
                  </a:srgbClr>
                </a:solidFill>
                <a:latin typeface="Arial"/>
                <a:ea typeface="黑体" pitchFamily="2" charset="-122"/>
                <a:cs typeface="+mn-cs"/>
              </a:rPr>
              <a:t>将 </a:t>
            </a:r>
            <a:r>
              <a:rPr altLang="zh-CN" sz="1400" b="0" i="0" smtClean="0">
                <a:solidFill>
                  <a:srgbClr val="FFFFFF">
                    <a:lumMod val="50000"/>
                  </a:srgbClr>
                </a:solidFill>
                <a:latin typeface="Arial"/>
                <a:ea typeface="黑体" pitchFamily="2" charset="-122"/>
                <a:cs typeface="+mn-cs"/>
              </a:rPr>
              <a:t>cisco unified fabric </a:t>
            </a:r>
            <a:r>
              <a:rPr lang="zh-CN" altLang="en-US" sz="1400" b="0" i="0" smtClean="0">
                <a:solidFill>
                  <a:srgbClr val="FFFFFF">
                    <a:lumMod val="50000"/>
                  </a:srgbClr>
                </a:solidFill>
                <a:latin typeface="Arial"/>
                <a:ea typeface="黑体" pitchFamily="2" charset="-122"/>
                <a:cs typeface="+mn-cs"/>
              </a:rPr>
              <a:t>扩展到 </a:t>
            </a:r>
            <a:r>
              <a:rPr altLang="zh-CN" sz="1400" b="0" i="0" smtClean="0">
                <a:solidFill>
                  <a:srgbClr val="FFFFFF">
                    <a:lumMod val="50000"/>
                  </a:srgbClr>
                </a:solidFill>
                <a:latin typeface="Arial"/>
                <a:ea typeface="黑体" pitchFamily="2" charset="-122"/>
                <a:cs typeface="+mn-cs"/>
              </a:rPr>
              <a:t>OEM </a:t>
            </a:r>
            <a:r>
              <a:rPr lang="zh-CN" altLang="en-US" sz="1400" b="0" i="0" smtClean="0">
                <a:solidFill>
                  <a:srgbClr val="FFFFFF">
                    <a:lumMod val="50000"/>
                  </a:srgbClr>
                </a:solidFill>
                <a:latin typeface="Arial"/>
                <a:ea typeface="黑体" pitchFamily="2" charset="-122"/>
                <a:cs typeface="+mn-cs"/>
              </a:rPr>
              <a:t>合作伙伴刀片机箱中</a:t>
            </a:r>
          </a:p>
          <a:p>
            <a:pPr algn="l" defTabSz="914400">
              <a:spcBef>
                <a:spcPts val="600"/>
              </a:spcBef>
              <a:buNone/>
            </a:pPr>
            <a:endParaRPr lang="zh-CN" altLang="en-US" sz="1600" smtClean="0">
              <a:ea typeface="黑体" pitchFamily="2" charset="-122"/>
            </a:endParaRPr>
          </a:p>
          <a:p>
            <a:pPr algn="l" defTabSz="914400">
              <a:spcBef>
                <a:spcPts val="600"/>
              </a:spcBef>
              <a:buNone/>
            </a:pPr>
            <a:endParaRPr lang="zh-CN" altLang="en-US" sz="1600">
              <a:ea typeface="黑体" pitchFamily="2" charset="-122"/>
            </a:endParaRPr>
          </a:p>
        </p:txBody>
      </p:sp>
      <p:sp>
        <p:nvSpPr>
          <p:cNvPr id="216" name="Text Placeholder 405"/>
          <p:cNvSpPr txBox="1">
            <a:spLocks/>
          </p:cNvSpPr>
          <p:nvPr/>
        </p:nvSpPr>
        <p:spPr>
          <a:xfrm>
            <a:off x="4960162" y="4155659"/>
            <a:ext cx="3725862" cy="1063779"/>
          </a:xfrm>
          <a:prstGeom prst="rect">
            <a:avLst/>
          </a:prstGeom>
        </p:spPr>
        <p:txBody>
          <a:bodyPr vert="horz" lIns="91435" tIns="45718" rIns="91435" bIns="45718" rtlCol="0">
            <a:noAutofit/>
          </a:bodyPr>
          <a:lstStyle>
            <a:lvl1pPr marL="228588" indent="-228588" algn="l" defTabSz="914353" rtl="0" eaLnBrk="1" latinLnBrk="0" hangingPunct="1">
              <a:lnSpc>
                <a:spcPct val="95000"/>
              </a:lnSpc>
              <a:spcBef>
                <a:spcPts val="1440"/>
              </a:spcBef>
              <a:buClr>
                <a:srgbClr val="96CA4B"/>
              </a:buClr>
              <a:buSzPct val="90000"/>
              <a:buFont typeface="Arial" pitchFamily="34" charset="0"/>
              <a:buChar char="•"/>
              <a:tabLst/>
              <a:defRPr lang="en-US" sz="2000" kern="1200" dirty="0" smtClean="0">
                <a:solidFill>
                  <a:schemeClr val="bg1"/>
                </a:solidFill>
                <a:latin typeface="+mj-lt"/>
                <a:ea typeface="+mn-ea"/>
                <a:cs typeface="+mn-cs"/>
              </a:defRPr>
            </a:lvl1pPr>
            <a:lvl2pPr marL="406379" indent="0" algn="l" defTabSz="914353" rtl="0" eaLnBrk="1" latinLnBrk="0" hangingPunct="1">
              <a:lnSpc>
                <a:spcPct val="95000"/>
              </a:lnSpc>
              <a:spcBef>
                <a:spcPts val="840"/>
              </a:spcBef>
              <a:buClr>
                <a:schemeClr val="tx2"/>
              </a:buClr>
              <a:buFontTx/>
              <a:buNone/>
              <a:defRPr lang="en-US" sz="1800" kern="1200" dirty="0" smtClean="0">
                <a:solidFill>
                  <a:schemeClr val="bg1"/>
                </a:solidFill>
                <a:latin typeface="+mj-lt"/>
                <a:ea typeface="+mn-ea"/>
                <a:cs typeface="+mn-cs"/>
              </a:defRPr>
            </a:lvl2pPr>
            <a:lvl3pPr marL="571471" indent="-1588" algn="l" defTabSz="914353" rtl="0" eaLnBrk="1" latinLnBrk="0" hangingPunct="1">
              <a:lnSpc>
                <a:spcPct val="95000"/>
              </a:lnSpc>
              <a:spcBef>
                <a:spcPts val="840"/>
              </a:spcBef>
              <a:buFont typeface="Arial" pitchFamily="34" charset="0"/>
              <a:buNone/>
              <a:defRPr lang="en-US" sz="1600" kern="1200" dirty="0" smtClean="0">
                <a:solidFill>
                  <a:schemeClr val="bg1"/>
                </a:solidFill>
                <a:latin typeface="+mj-lt"/>
                <a:ea typeface="+mn-ea"/>
                <a:cs typeface="+mn-cs"/>
              </a:defRPr>
            </a:lvl3pPr>
            <a:lvl4pPr marL="688940" indent="0" algn="l" defTabSz="914353" rtl="0" eaLnBrk="1" latinLnBrk="0" hangingPunct="1">
              <a:lnSpc>
                <a:spcPct val="95000"/>
              </a:lnSpc>
              <a:spcBef>
                <a:spcPts val="840"/>
              </a:spcBef>
              <a:buFont typeface="Arial" pitchFamily="34" charset="0"/>
              <a:buNone/>
              <a:defRPr lang="en-US" sz="1400" kern="1200" dirty="0" smtClean="0">
                <a:solidFill>
                  <a:schemeClr val="bg1"/>
                </a:solidFill>
                <a:latin typeface="+mj-lt"/>
                <a:ea typeface="+mn-ea"/>
                <a:cs typeface="+mn-cs"/>
              </a:defRPr>
            </a:lvl4pPr>
            <a:lvl5pPr marL="801647" indent="0" algn="l" defTabSz="914353" rtl="0" eaLnBrk="1" latinLnBrk="0" hangingPunct="1">
              <a:lnSpc>
                <a:spcPct val="95000"/>
              </a:lnSpc>
              <a:spcBef>
                <a:spcPts val="840"/>
              </a:spcBef>
              <a:buFont typeface="Arial" pitchFamily="34" charset="0"/>
              <a:buNone/>
              <a:defRPr lang="en-US" sz="1400" kern="1200" dirty="0">
                <a:solidFill>
                  <a:schemeClr val="bg1"/>
                </a:solidFill>
                <a:latin typeface="+mj-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defTabSz="914400">
              <a:spcBef>
                <a:spcPts val="600"/>
              </a:spcBef>
              <a:buNone/>
            </a:pPr>
            <a:r>
              <a:rPr altLang="zh-CN" sz="1600" b="1" i="0" smtClean="0">
                <a:solidFill>
                  <a:srgbClr val="0096D6"/>
                </a:solidFill>
                <a:latin typeface="Arial"/>
                <a:ea typeface="黑体" pitchFamily="2" charset="-122"/>
                <a:cs typeface="+mn-cs"/>
              </a:rPr>
              <a:t>Adapter FEX</a:t>
            </a:r>
          </a:p>
          <a:p>
            <a:pPr marL="169896" indent="-169896" algn="l" defTabSz="914400">
              <a:spcBef>
                <a:spcPts val="300"/>
              </a:spcBef>
              <a:spcAft>
                <a:spcPts val="300"/>
              </a:spcAft>
              <a:buNone/>
            </a:pPr>
            <a:r>
              <a:rPr lang="zh-CN" altLang="en-US" sz="1400" b="0" i="0" smtClean="0">
                <a:solidFill>
                  <a:srgbClr val="FFFFFF">
                    <a:lumMod val="50000"/>
                  </a:srgbClr>
                </a:solidFill>
                <a:latin typeface="Arial"/>
                <a:ea typeface="黑体" pitchFamily="2" charset="-122"/>
                <a:cs typeface="+mn-cs"/>
              </a:rPr>
              <a:t>将多个 </a:t>
            </a:r>
            <a:r>
              <a:rPr altLang="zh-CN" sz="1400" b="0" i="0" smtClean="0">
                <a:solidFill>
                  <a:srgbClr val="FFFFFF">
                    <a:lumMod val="50000"/>
                  </a:srgbClr>
                </a:solidFill>
                <a:latin typeface="Arial"/>
                <a:ea typeface="黑体" pitchFamily="2" charset="-122"/>
                <a:cs typeface="+mn-cs"/>
              </a:rPr>
              <a:t>1GbE </a:t>
            </a:r>
            <a:r>
              <a:rPr lang="zh-CN" altLang="en-US" sz="1400" b="0" i="0" smtClean="0">
                <a:solidFill>
                  <a:srgbClr val="FFFFFF">
                    <a:lumMod val="50000"/>
                  </a:srgbClr>
                </a:solidFill>
                <a:latin typeface="Arial"/>
                <a:ea typeface="黑体" pitchFamily="2" charset="-122"/>
                <a:cs typeface="+mn-cs"/>
              </a:rPr>
              <a:t>接口</a:t>
            </a:r>
            <a:r>
              <a:rPr lang="zh-CN" altLang="en-US" sz="1400" b="1" i="0" smtClean="0">
                <a:solidFill>
                  <a:srgbClr val="FFFFFF">
                    <a:lumMod val="50000"/>
                  </a:srgbClr>
                </a:solidFill>
                <a:latin typeface="Arial"/>
                <a:ea typeface="黑体" pitchFamily="2" charset="-122"/>
                <a:cs typeface="+mn-cs"/>
              </a:rPr>
              <a:t>整合</a:t>
            </a:r>
            <a:r>
              <a:rPr lang="zh-CN" altLang="en-US" sz="1400" b="0" i="0" smtClean="0">
                <a:solidFill>
                  <a:srgbClr val="FFFFFF">
                    <a:lumMod val="50000"/>
                  </a:srgbClr>
                </a:solidFill>
                <a:latin typeface="Arial"/>
                <a:ea typeface="黑体" pitchFamily="2" charset="-122"/>
                <a:cs typeface="+mn-cs"/>
              </a:rPr>
              <a:t/>
            </a:r>
            <a:br>
              <a:rPr lang="zh-CN" altLang="en-US" sz="1400" b="0" i="0" smtClean="0">
                <a:solidFill>
                  <a:srgbClr val="FFFFFF">
                    <a:lumMod val="50000"/>
                  </a:srgbClr>
                </a:solidFill>
                <a:latin typeface="Arial"/>
                <a:ea typeface="黑体" pitchFamily="2" charset="-122"/>
                <a:cs typeface="+mn-cs"/>
              </a:rPr>
            </a:br>
            <a:r>
              <a:rPr lang="zh-CN" altLang="en-US" sz="1400" b="0" i="0" smtClean="0">
                <a:solidFill>
                  <a:srgbClr val="FFFFFF">
                    <a:lumMod val="50000"/>
                  </a:srgbClr>
                </a:solidFill>
                <a:latin typeface="Arial"/>
                <a:ea typeface="黑体" pitchFamily="2" charset="-122"/>
                <a:cs typeface="+mn-cs"/>
              </a:rPr>
              <a:t>为 单个 </a:t>
            </a:r>
            <a:r>
              <a:rPr altLang="zh-CN" sz="1400" b="0" i="0" smtClean="0">
                <a:solidFill>
                  <a:srgbClr val="FFFFFF">
                    <a:lumMod val="50000"/>
                  </a:srgbClr>
                </a:solidFill>
                <a:latin typeface="Arial"/>
                <a:ea typeface="黑体" pitchFamily="2" charset="-122"/>
                <a:cs typeface="+mn-cs"/>
              </a:rPr>
              <a:t>10GbE </a:t>
            </a:r>
            <a:r>
              <a:rPr lang="zh-CN" altLang="en-US" sz="1400" b="0" i="0" smtClean="0">
                <a:solidFill>
                  <a:srgbClr val="FFFFFF">
                    <a:lumMod val="50000"/>
                  </a:srgbClr>
                </a:solidFill>
                <a:latin typeface="Arial"/>
                <a:ea typeface="黑体" pitchFamily="2" charset="-122"/>
                <a:cs typeface="+mn-cs"/>
              </a:rPr>
              <a:t>接口 </a:t>
            </a:r>
          </a:p>
          <a:p>
            <a:pPr marL="169896" indent="-169896" algn="l" defTabSz="914400">
              <a:spcBef>
                <a:spcPts val="300"/>
              </a:spcBef>
              <a:spcAft>
                <a:spcPts val="300"/>
              </a:spcAft>
              <a:buNone/>
            </a:pPr>
            <a:r>
              <a:rPr lang="zh-CN" altLang="en-US" sz="1400" b="0" i="0" smtClean="0">
                <a:solidFill>
                  <a:srgbClr val="FFFFFF">
                    <a:lumMod val="50000"/>
                  </a:srgbClr>
                </a:solidFill>
                <a:latin typeface="Arial"/>
                <a:ea typeface="黑体" pitchFamily="2" charset="-122"/>
                <a:cs typeface="+mn-cs"/>
              </a:rPr>
              <a:t>将网络扩展到服务器中 </a:t>
            </a:r>
            <a:endParaRPr lang="zh-CN" altLang="en-US" sz="1400" smtClean="0">
              <a:solidFill>
                <a:schemeClr val="bg1">
                  <a:lumMod val="50000"/>
                </a:schemeClr>
              </a:solidFill>
              <a:latin typeface="Arial"/>
              <a:ea typeface="黑体" pitchFamily="2" charset="-122"/>
            </a:endParaRPr>
          </a:p>
          <a:p>
            <a:pPr algn="l" defTabSz="914400">
              <a:spcBef>
                <a:spcPts val="600"/>
              </a:spcBef>
              <a:buNone/>
            </a:pPr>
            <a:endParaRPr lang="zh-CN" altLang="en-US" sz="1600">
              <a:solidFill>
                <a:schemeClr val="bg1">
                  <a:lumMod val="50000"/>
                </a:schemeClr>
              </a:solidFill>
              <a:ea typeface="黑体" pitchFamily="2" charset="-122"/>
            </a:endParaRPr>
          </a:p>
        </p:txBody>
      </p:sp>
      <p:sp>
        <p:nvSpPr>
          <p:cNvPr id="217" name="Text Placeholder 405"/>
          <p:cNvSpPr txBox="1">
            <a:spLocks/>
          </p:cNvSpPr>
          <p:nvPr/>
        </p:nvSpPr>
        <p:spPr>
          <a:xfrm>
            <a:off x="4960162" y="5290288"/>
            <a:ext cx="3725862" cy="875542"/>
          </a:xfrm>
          <a:prstGeom prst="rect">
            <a:avLst/>
          </a:prstGeom>
        </p:spPr>
        <p:txBody>
          <a:bodyPr vert="horz" lIns="91435" tIns="45718" rIns="91435" bIns="45718" rtlCol="0">
            <a:noAutofit/>
          </a:bodyPr>
          <a:lstStyle>
            <a:lvl1pPr marL="228588" indent="-228588" algn="l" defTabSz="914353" rtl="0" eaLnBrk="1" latinLnBrk="0" hangingPunct="1">
              <a:lnSpc>
                <a:spcPct val="95000"/>
              </a:lnSpc>
              <a:spcBef>
                <a:spcPts val="1440"/>
              </a:spcBef>
              <a:buClr>
                <a:srgbClr val="96CA4B"/>
              </a:buClr>
              <a:buSzPct val="90000"/>
              <a:buFont typeface="Arial" pitchFamily="34" charset="0"/>
              <a:buChar char="•"/>
              <a:tabLst/>
              <a:defRPr lang="en-US" sz="2000" kern="1200" dirty="0" smtClean="0">
                <a:solidFill>
                  <a:schemeClr val="bg1"/>
                </a:solidFill>
                <a:latin typeface="+mj-lt"/>
                <a:ea typeface="+mn-ea"/>
                <a:cs typeface="+mn-cs"/>
              </a:defRPr>
            </a:lvl1pPr>
            <a:lvl2pPr marL="406379" indent="0" algn="l" defTabSz="914353" rtl="0" eaLnBrk="1" latinLnBrk="0" hangingPunct="1">
              <a:lnSpc>
                <a:spcPct val="95000"/>
              </a:lnSpc>
              <a:spcBef>
                <a:spcPts val="840"/>
              </a:spcBef>
              <a:buClr>
                <a:schemeClr val="tx2"/>
              </a:buClr>
              <a:buFontTx/>
              <a:buNone/>
              <a:defRPr lang="en-US" sz="1800" kern="1200" dirty="0" smtClean="0">
                <a:solidFill>
                  <a:schemeClr val="bg1"/>
                </a:solidFill>
                <a:latin typeface="+mj-lt"/>
                <a:ea typeface="+mn-ea"/>
                <a:cs typeface="+mn-cs"/>
              </a:defRPr>
            </a:lvl2pPr>
            <a:lvl3pPr marL="571471" indent="-1588" algn="l" defTabSz="914353" rtl="0" eaLnBrk="1" latinLnBrk="0" hangingPunct="1">
              <a:lnSpc>
                <a:spcPct val="95000"/>
              </a:lnSpc>
              <a:spcBef>
                <a:spcPts val="840"/>
              </a:spcBef>
              <a:buFont typeface="Arial" pitchFamily="34" charset="0"/>
              <a:buNone/>
              <a:defRPr lang="en-US" sz="1600" kern="1200" dirty="0" smtClean="0">
                <a:solidFill>
                  <a:schemeClr val="bg1"/>
                </a:solidFill>
                <a:latin typeface="+mj-lt"/>
                <a:ea typeface="+mn-ea"/>
                <a:cs typeface="+mn-cs"/>
              </a:defRPr>
            </a:lvl3pPr>
            <a:lvl4pPr marL="688940" indent="0" algn="l" defTabSz="914353" rtl="0" eaLnBrk="1" latinLnBrk="0" hangingPunct="1">
              <a:lnSpc>
                <a:spcPct val="95000"/>
              </a:lnSpc>
              <a:spcBef>
                <a:spcPts val="840"/>
              </a:spcBef>
              <a:buFont typeface="Arial" pitchFamily="34" charset="0"/>
              <a:buNone/>
              <a:defRPr lang="en-US" sz="1400" kern="1200" dirty="0" smtClean="0">
                <a:solidFill>
                  <a:schemeClr val="bg1"/>
                </a:solidFill>
                <a:latin typeface="+mj-lt"/>
                <a:ea typeface="+mn-ea"/>
                <a:cs typeface="+mn-cs"/>
              </a:defRPr>
            </a:lvl4pPr>
            <a:lvl5pPr marL="801647" indent="0" algn="l" defTabSz="914353" rtl="0" eaLnBrk="1" latinLnBrk="0" hangingPunct="1">
              <a:lnSpc>
                <a:spcPct val="95000"/>
              </a:lnSpc>
              <a:spcBef>
                <a:spcPts val="840"/>
              </a:spcBef>
              <a:buFont typeface="Arial" pitchFamily="34" charset="0"/>
              <a:buNone/>
              <a:defRPr lang="en-US" sz="1400" kern="1200" dirty="0">
                <a:solidFill>
                  <a:schemeClr val="bg1"/>
                </a:solidFill>
                <a:latin typeface="+mj-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defTabSz="914400">
              <a:spcBef>
                <a:spcPts val="600"/>
              </a:spcBef>
              <a:buNone/>
            </a:pPr>
            <a:r>
              <a:rPr altLang="zh-CN" sz="1600" b="1" i="0" smtClean="0">
                <a:solidFill>
                  <a:srgbClr val="0096D6"/>
                </a:solidFill>
                <a:latin typeface="Arial"/>
                <a:ea typeface="黑体" pitchFamily="2" charset="-122"/>
                <a:cs typeface="+mn-cs"/>
              </a:rPr>
              <a:t>VM-FEX</a:t>
            </a:r>
          </a:p>
          <a:p>
            <a:pPr marL="169896" indent="-169896" algn="l" defTabSz="914400">
              <a:spcBef>
                <a:spcPts val="300"/>
              </a:spcBef>
              <a:spcAft>
                <a:spcPts val="300"/>
              </a:spcAft>
              <a:buNone/>
            </a:pPr>
            <a:r>
              <a:rPr lang="zh-CN" altLang="en-US" sz="1400" b="1" i="0" smtClean="0">
                <a:solidFill>
                  <a:srgbClr val="FFFFFF">
                    <a:lumMod val="50000"/>
                  </a:srgbClr>
                </a:solidFill>
                <a:latin typeface="Arial"/>
                <a:ea typeface="黑体" pitchFamily="2" charset="-122"/>
                <a:cs typeface="+mn-cs"/>
              </a:rPr>
              <a:t>整合</a:t>
            </a:r>
            <a:r>
              <a:rPr lang="zh-CN" altLang="en-US" sz="1400" b="0" i="0" smtClean="0">
                <a:solidFill>
                  <a:srgbClr val="FFFFFF">
                    <a:lumMod val="50000"/>
                  </a:srgbClr>
                </a:solidFill>
                <a:latin typeface="Arial"/>
                <a:ea typeface="黑体" pitchFamily="2" charset="-122"/>
                <a:cs typeface="+mn-cs"/>
              </a:rPr>
              <a:t>虚拟和物理网络 </a:t>
            </a:r>
          </a:p>
          <a:p>
            <a:pPr marL="169896" indent="-169896" algn="l" defTabSz="914400">
              <a:spcBef>
                <a:spcPts val="300"/>
              </a:spcBef>
              <a:spcAft>
                <a:spcPts val="300"/>
              </a:spcAft>
              <a:buNone/>
            </a:pPr>
            <a:r>
              <a:rPr lang="zh-CN" altLang="en-US" sz="1400" b="0" i="0" smtClean="0">
                <a:solidFill>
                  <a:srgbClr val="FFFFFF">
                    <a:lumMod val="50000"/>
                  </a:srgbClr>
                </a:solidFill>
                <a:latin typeface="Arial"/>
                <a:ea typeface="黑体" pitchFamily="2" charset="-122"/>
                <a:cs typeface="+mn-cs"/>
              </a:rPr>
              <a:t>每个虚拟机都在交换机上获得一个专用端口 </a:t>
            </a:r>
            <a:endParaRPr lang="zh-CN" altLang="en-US" sz="1400" b="0" i="0">
              <a:solidFill>
                <a:srgbClr val="FFFFFF">
                  <a:lumMod val="50000"/>
                </a:srgbClr>
              </a:solidFill>
              <a:latin typeface="Arial"/>
              <a:ea typeface="黑体" pitchFamily="2" charset="-122"/>
              <a:cs typeface="+mn-cs"/>
            </a:endParaRPr>
          </a:p>
        </p:txBody>
      </p:sp>
      <p:sp>
        <p:nvSpPr>
          <p:cNvPr id="224" name="Rectangle 223"/>
          <p:cNvSpPr/>
          <p:nvPr/>
        </p:nvSpPr>
        <p:spPr>
          <a:xfrm>
            <a:off x="306647" y="6290267"/>
            <a:ext cx="1752083" cy="184666"/>
          </a:xfrm>
          <a:prstGeom prst="rect">
            <a:avLst/>
          </a:prstGeom>
        </p:spPr>
        <p:txBody>
          <a:bodyPr wrap="none" lIns="0" tIns="0" rIns="0" bIns="0">
            <a:spAutoFit/>
          </a:bodyPr>
          <a:lstStyle/>
          <a:p>
            <a:pPr algn="l" defTabSz="914400">
              <a:buNone/>
            </a:pPr>
            <a:r>
              <a:rPr lang="zh-CN" altLang="en-US" sz="1200" b="0" i="0" smtClean="0">
                <a:solidFill>
                  <a:srgbClr val="546568"/>
                </a:solidFill>
                <a:latin typeface="Arial"/>
                <a:ea typeface="黑体" pitchFamily="2" charset="-122"/>
                <a:cs typeface="+mn-cs"/>
              </a:rPr>
              <a:t>*</a:t>
            </a:r>
            <a:r>
              <a:rPr lang="en-US" altLang="zh-CN" sz="1200" b="0" i="0" smtClean="0">
                <a:solidFill>
                  <a:srgbClr val="546568"/>
                </a:solidFill>
                <a:latin typeface="Arial"/>
                <a:ea typeface="黑体" pitchFamily="2" charset="-122"/>
                <a:cs typeface="+mn-cs"/>
              </a:rPr>
              <a:t>IEEE 802.1BR </a:t>
            </a:r>
            <a:r>
              <a:rPr lang="zh-CN" altLang="en-US" sz="1200" b="0" i="0" smtClean="0">
                <a:solidFill>
                  <a:srgbClr val="546568"/>
                </a:solidFill>
                <a:latin typeface="Arial"/>
                <a:ea typeface="黑体" pitchFamily="2" charset="-122"/>
                <a:cs typeface="+mn-cs"/>
              </a:rPr>
              <a:t>新兴标准 </a:t>
            </a:r>
            <a:endParaRPr lang="zh-CN" altLang="en-US" sz="1200" b="0" i="0">
              <a:solidFill>
                <a:srgbClr val="546568"/>
              </a:solidFill>
              <a:latin typeface="Arial"/>
              <a:ea typeface="黑体" pitchFamily="2" charset="-122"/>
              <a:cs typeface="+mn-cs"/>
            </a:endParaRPr>
          </a:p>
        </p:txBody>
      </p:sp>
      <p:pic>
        <p:nvPicPr>
          <p:cNvPr id="35" name="Picture 34" descr="N5596UP with L3 GEM Mar'11.PNG"/>
          <p:cNvPicPr>
            <a:picLocks noChangeAspect="1"/>
          </p:cNvPicPr>
          <p:nvPr/>
        </p:nvPicPr>
        <p:blipFill>
          <a:blip r:embed="rId6" cstate="print"/>
          <a:stretch>
            <a:fillRect/>
          </a:stretch>
        </p:blipFill>
        <p:spPr>
          <a:xfrm>
            <a:off x="638068" y="4405033"/>
            <a:ext cx="1070473" cy="500139"/>
          </a:xfrm>
          <a:prstGeom prst="rect">
            <a:avLst/>
          </a:prstGeom>
          <a:noFill/>
          <a:effectLst/>
        </p:spPr>
      </p:pic>
      <p:pic>
        <p:nvPicPr>
          <p:cNvPr id="36" name="Picture 35" descr="2232TM 3-4th Mar11.png"/>
          <p:cNvPicPr>
            <a:picLocks noChangeAspect="1"/>
          </p:cNvPicPr>
          <p:nvPr/>
        </p:nvPicPr>
        <p:blipFill rotWithShape="1">
          <a:blip r:embed="rId7" cstate="print"/>
          <a:srcRect/>
          <a:stretch/>
        </p:blipFill>
        <p:spPr>
          <a:xfrm>
            <a:off x="2895705" y="2460443"/>
            <a:ext cx="1149281" cy="211851"/>
          </a:xfrm>
          <a:prstGeom prst="rect">
            <a:avLst/>
          </a:prstGeom>
          <a:noFill/>
          <a:effectLst/>
        </p:spPr>
      </p:pic>
      <p:grpSp>
        <p:nvGrpSpPr>
          <p:cNvPr id="5" name="Group 36"/>
          <p:cNvGrpSpPr/>
          <p:nvPr/>
        </p:nvGrpSpPr>
        <p:grpSpPr>
          <a:xfrm>
            <a:off x="-1587" y="1302903"/>
            <a:ext cx="9144000" cy="496887"/>
            <a:chOff x="10242" y="1487255"/>
            <a:chExt cx="9144000" cy="496887"/>
          </a:xfrm>
        </p:grpSpPr>
        <p:sp>
          <p:nvSpPr>
            <p:cNvPr id="38" name="Rectangle 25"/>
            <p:cNvSpPr>
              <a:spLocks/>
            </p:cNvSpPr>
            <p:nvPr/>
          </p:nvSpPr>
          <p:spPr bwMode="auto">
            <a:xfrm>
              <a:off x="10242" y="1487255"/>
              <a:ext cx="9144000" cy="496887"/>
            </a:xfrm>
            <a:prstGeom prst="rect">
              <a:avLst/>
            </a:prstGeom>
            <a:gradFill flip="none" rotWithShape="1">
              <a:gsLst>
                <a:gs pos="15000">
                  <a:srgbClr val="0D3947">
                    <a:alpha val="83000"/>
                  </a:srgbClr>
                </a:gs>
                <a:gs pos="85000">
                  <a:srgbClr val="0D3947">
                    <a:alpha val="83000"/>
                  </a:srgbClr>
                </a:gs>
                <a:gs pos="0">
                  <a:srgbClr val="ABDFF0">
                    <a:lumMod val="25000"/>
                    <a:alpha val="0"/>
                  </a:srgbClr>
                </a:gs>
                <a:gs pos="100000">
                  <a:schemeClr val="bg1">
                    <a:alpha val="0"/>
                  </a:schemeClr>
                </a:gs>
              </a:gsLst>
              <a:lin ang="0" scaled="0"/>
              <a:tileRect/>
            </a:gradFill>
            <a:ln w="25400" cap="flat" cmpd="sng" algn="ctr">
              <a:noFill/>
              <a:prstDash val="solid"/>
            </a:ln>
            <a:effectLst/>
          </p:spPr>
          <p:txBody>
            <a:bodyPr rtlCol="0" anchor="ctr"/>
            <a:lstStyle/>
            <a:p>
              <a:pPr algn="ctr">
                <a:spcBef>
                  <a:spcPts val="600"/>
                </a:spcBef>
              </a:pPr>
              <a:endParaRPr lang="zh-CN" altLang="en-US" sz="1600">
                <a:solidFill>
                  <a:srgbClr val="FFFFFF"/>
                </a:solidFill>
                <a:ea typeface="黑体" pitchFamily="2" charset="-122"/>
                <a:sym typeface="Arial" charset="0"/>
              </a:endParaRPr>
            </a:p>
          </p:txBody>
        </p:sp>
        <p:sp>
          <p:nvSpPr>
            <p:cNvPr id="39" name="Rectangle 38"/>
            <p:cNvSpPr/>
            <p:nvPr/>
          </p:nvSpPr>
          <p:spPr>
            <a:xfrm>
              <a:off x="262726" y="1525899"/>
              <a:ext cx="8639033" cy="400105"/>
            </a:xfrm>
            <a:prstGeom prst="rect">
              <a:avLst/>
            </a:prstGeom>
            <a:noFill/>
            <a:ln w="25400" cap="flat" cmpd="sng" algn="ctr">
              <a:noFill/>
              <a:prstDash val="solid"/>
            </a:ln>
            <a:effectLst/>
          </p:spPr>
          <p:txBody>
            <a:bodyPr rtlCol="0" anchor="ctr"/>
            <a:lstStyle/>
            <a:p>
              <a:pPr algn="ctr" defTabSz="914400">
                <a:spcBef>
                  <a:spcPts val="600"/>
                </a:spcBef>
                <a:buNone/>
              </a:pPr>
              <a:r>
                <a:rPr lang="zh-CN" altLang="en-US" sz="1600" b="0" i="0" smtClean="0">
                  <a:solidFill>
                    <a:srgbClr val="FFFFFF"/>
                  </a:solidFill>
                  <a:latin typeface="Arial"/>
                  <a:ea typeface="黑体" pitchFamily="2" charset="-122"/>
                  <a:cs typeface="+mn-cs"/>
                </a:rPr>
                <a:t>用于机架顶部的分布式模块化系统</a:t>
              </a:r>
              <a:endParaRPr lang="zh-CN" altLang="en-US" sz="1600">
                <a:solidFill>
                  <a:srgbClr val="FFFFFF"/>
                </a:solidFill>
                <a:ea typeface="黑体" pitchFamily="2" charset="-122"/>
              </a:endParaRPr>
            </a:p>
          </p:txBody>
        </p:sp>
      </p:grpSp>
      <p:sp>
        <p:nvSpPr>
          <p:cNvPr id="41" name="Rectangle 40"/>
          <p:cNvSpPr/>
          <p:nvPr/>
        </p:nvSpPr>
        <p:spPr>
          <a:xfrm flipV="1">
            <a:off x="4623021" y="3942478"/>
            <a:ext cx="4519392" cy="2915517"/>
          </a:xfrm>
          <a:prstGeom prst="rect">
            <a:avLst/>
          </a:prstGeom>
          <a:solidFill>
            <a:schemeClr val="bg1">
              <a:alpha val="7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sp>
        <p:nvSpPr>
          <p:cNvPr id="46" name="Rectangle 45"/>
          <p:cNvSpPr/>
          <p:nvPr/>
        </p:nvSpPr>
        <p:spPr>
          <a:xfrm flipV="1">
            <a:off x="4623021" y="2586695"/>
            <a:ext cx="4519392" cy="1355784"/>
          </a:xfrm>
          <a:prstGeom prst="rect">
            <a:avLst/>
          </a:prstGeom>
          <a:solidFill>
            <a:schemeClr val="bg1">
              <a:alpha val="7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sp>
        <p:nvSpPr>
          <p:cNvPr id="52" name="Rectangle 51"/>
          <p:cNvSpPr/>
          <p:nvPr/>
        </p:nvSpPr>
        <p:spPr>
          <a:xfrm flipV="1">
            <a:off x="4623021" y="5194659"/>
            <a:ext cx="4519392" cy="1663336"/>
          </a:xfrm>
          <a:prstGeom prst="rect">
            <a:avLst/>
          </a:prstGeom>
          <a:solidFill>
            <a:schemeClr val="bg1">
              <a:alpha val="7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cxnSp>
        <p:nvCxnSpPr>
          <p:cNvPr id="218" name="Straight Connector 217"/>
          <p:cNvCxnSpPr/>
          <p:nvPr/>
        </p:nvCxnSpPr>
        <p:spPr>
          <a:xfrm rot="5400000">
            <a:off x="2237009" y="4187485"/>
            <a:ext cx="4513946" cy="0"/>
          </a:xfrm>
          <a:prstGeom prst="line">
            <a:avLst/>
          </a:prstGeom>
          <a:ln w="19050">
            <a:gradFill flip="none" rotWithShape="1">
              <a:gsLst>
                <a:gs pos="0">
                  <a:schemeClr val="accent1">
                    <a:tint val="66000"/>
                    <a:satMod val="160000"/>
                    <a:alpha val="0"/>
                  </a:schemeClr>
                </a:gs>
                <a:gs pos="50000">
                  <a:schemeClr val="tx1"/>
                </a:gs>
                <a:gs pos="100000">
                  <a:schemeClr val="accent1">
                    <a:tint val="23500"/>
                    <a:satMod val="16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flipV="1">
            <a:off x="4623021" y="2505393"/>
            <a:ext cx="4519392" cy="2689266"/>
          </a:xfrm>
          <a:prstGeom prst="rect">
            <a:avLst/>
          </a:prstGeom>
          <a:solidFill>
            <a:schemeClr val="bg1">
              <a:alpha val="7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sp>
        <p:nvSpPr>
          <p:cNvPr id="57" name="TextBox 56"/>
          <p:cNvSpPr txBox="1"/>
          <p:nvPr/>
        </p:nvSpPr>
        <p:spPr>
          <a:xfrm>
            <a:off x="2579427" y="6079614"/>
            <a:ext cx="1711670" cy="461661"/>
          </a:xfrm>
          <a:prstGeom prst="rect">
            <a:avLst/>
          </a:prstGeom>
          <a:noFill/>
        </p:spPr>
        <p:txBody>
          <a:bodyPr wrap="square" lIns="91435" tIns="45718" rIns="91435" bIns="45718" rtlCol="0">
            <a:spAutoFit/>
          </a:bodyPr>
          <a:lstStyle/>
          <a:p>
            <a:pPr algn="ctr" defTabSz="914400">
              <a:buNone/>
            </a:pPr>
            <a:r>
              <a:rPr lang="zh-CN" altLang="en-US" sz="1200" b="0" i="0" smtClean="0">
                <a:solidFill>
                  <a:srgbClr val="FFFFFF">
                    <a:lumMod val="95000"/>
                  </a:srgbClr>
                </a:solidFill>
                <a:latin typeface="Arial"/>
                <a:ea typeface="黑体" pitchFamily="2" charset="-122"/>
                <a:cs typeface="+mn-cs"/>
              </a:rPr>
              <a:t>独立管理的 </a:t>
            </a:r>
          </a:p>
          <a:p>
            <a:pPr algn="ctr" defTabSz="914400">
              <a:buNone/>
            </a:pPr>
            <a:r>
              <a:rPr lang="zh-CN" altLang="en-US" sz="1200" b="0" i="0" smtClean="0">
                <a:solidFill>
                  <a:srgbClr val="FFFFFF">
                    <a:lumMod val="95000"/>
                  </a:srgbClr>
                </a:solidFill>
                <a:latin typeface="Arial"/>
                <a:ea typeface="黑体" pitchFamily="2" charset="-122"/>
                <a:cs typeface="+mn-cs"/>
              </a:rPr>
              <a:t>虚拟机</a:t>
            </a:r>
            <a:endParaRPr lang="zh-CN" altLang="en-US" sz="1200">
              <a:solidFill>
                <a:srgbClr val="FFFFFF">
                  <a:lumMod val="95000"/>
                </a:srgbClr>
              </a:solidFill>
              <a:latin typeface="Arial"/>
              <a:ea typeface="黑体" pitchFamily="2" charset="-122"/>
            </a:endParaRPr>
          </a:p>
        </p:txBody>
      </p:sp>
      <p:grpSp>
        <p:nvGrpSpPr>
          <p:cNvPr id="6" name="Group 57"/>
          <p:cNvGrpSpPr/>
          <p:nvPr/>
        </p:nvGrpSpPr>
        <p:grpSpPr>
          <a:xfrm>
            <a:off x="-1587" y="1302903"/>
            <a:ext cx="9144000" cy="496887"/>
            <a:chOff x="10242" y="1091470"/>
            <a:chExt cx="9144000" cy="496887"/>
          </a:xfrm>
        </p:grpSpPr>
        <p:sp>
          <p:nvSpPr>
            <p:cNvPr id="59" name="Rectangle 25"/>
            <p:cNvSpPr>
              <a:spLocks/>
            </p:cNvSpPr>
            <p:nvPr/>
          </p:nvSpPr>
          <p:spPr bwMode="auto">
            <a:xfrm>
              <a:off x="10242" y="1091470"/>
              <a:ext cx="9144000" cy="496887"/>
            </a:xfrm>
            <a:prstGeom prst="rect">
              <a:avLst/>
            </a:prstGeom>
            <a:gradFill flip="none" rotWithShape="1">
              <a:gsLst>
                <a:gs pos="15000">
                  <a:srgbClr val="0D3947">
                    <a:alpha val="83000"/>
                  </a:srgbClr>
                </a:gs>
                <a:gs pos="85000">
                  <a:srgbClr val="0D3947">
                    <a:alpha val="83000"/>
                  </a:srgbClr>
                </a:gs>
                <a:gs pos="0">
                  <a:srgbClr val="ABDFF0">
                    <a:lumMod val="25000"/>
                    <a:alpha val="0"/>
                  </a:srgbClr>
                </a:gs>
                <a:gs pos="100000">
                  <a:schemeClr val="bg1">
                    <a:alpha val="0"/>
                  </a:schemeClr>
                </a:gs>
              </a:gsLst>
              <a:lin ang="0" scaled="0"/>
              <a:tileRect/>
            </a:gradFill>
            <a:ln w="25400" cap="flat" cmpd="sng" algn="ctr">
              <a:noFill/>
              <a:prstDash val="solid"/>
            </a:ln>
            <a:effectLst/>
          </p:spPr>
          <p:txBody>
            <a:bodyPr rtlCol="0" anchor="ctr"/>
            <a:lstStyle/>
            <a:p>
              <a:pPr algn="ctr">
                <a:spcBef>
                  <a:spcPts val="600"/>
                </a:spcBef>
              </a:pPr>
              <a:endParaRPr lang="zh-CN" altLang="en-US" sz="1600">
                <a:solidFill>
                  <a:srgbClr val="FFFFFF"/>
                </a:solidFill>
                <a:ea typeface="黑体" pitchFamily="2" charset="-122"/>
                <a:sym typeface="Arial" charset="0"/>
              </a:endParaRPr>
            </a:p>
          </p:txBody>
        </p:sp>
        <p:sp>
          <p:nvSpPr>
            <p:cNvPr id="60" name="Rectangle 59"/>
            <p:cNvSpPr/>
            <p:nvPr/>
          </p:nvSpPr>
          <p:spPr>
            <a:xfrm>
              <a:off x="208135" y="1128855"/>
              <a:ext cx="8639033" cy="400105"/>
            </a:xfrm>
            <a:prstGeom prst="rect">
              <a:avLst/>
            </a:prstGeom>
            <a:noFill/>
            <a:ln w="25400" cap="flat" cmpd="sng" algn="ctr">
              <a:noFill/>
              <a:prstDash val="solid"/>
            </a:ln>
            <a:effectLst/>
          </p:spPr>
          <p:txBody>
            <a:bodyPr rtlCol="0" anchor="ctr"/>
            <a:lstStyle/>
            <a:p>
              <a:pPr algn="ctr" defTabSz="914400">
                <a:spcBef>
                  <a:spcPts val="600"/>
                </a:spcBef>
                <a:buNone/>
              </a:pPr>
              <a:r>
                <a:rPr lang="zh-CN" altLang="en-US" sz="1600" b="0" i="0" smtClean="0">
                  <a:solidFill>
                    <a:srgbClr val="FFFFFF"/>
                  </a:solidFill>
                  <a:latin typeface="Arial"/>
                  <a:ea typeface="黑体" pitchFamily="2" charset="-122"/>
                  <a:cs typeface="+mn-cs"/>
                </a:rPr>
                <a:t>用于物理服务器的分布式模块化系统 </a:t>
              </a:r>
              <a:r>
                <a:rPr lang="en-US" altLang="zh-CN" sz="1600" b="0" i="0" smtClean="0">
                  <a:solidFill>
                    <a:srgbClr val="FFFFFF"/>
                  </a:solidFill>
                  <a:latin typeface="Arial"/>
                  <a:ea typeface="黑体" pitchFamily="2" charset="-122"/>
                  <a:cs typeface="+mn-cs"/>
                </a:rPr>
                <a:t>— </a:t>
              </a:r>
              <a:r>
                <a:rPr lang="zh-CN" altLang="en-US" sz="1600" b="0" i="0" smtClean="0">
                  <a:solidFill>
                    <a:srgbClr val="FFFFFF"/>
                  </a:solidFill>
                  <a:latin typeface="Arial"/>
                  <a:ea typeface="黑体" pitchFamily="2" charset="-122"/>
                  <a:cs typeface="+mn-cs"/>
                </a:rPr>
                <a:t>逻辑适配器分区</a:t>
              </a:r>
              <a:endParaRPr lang="zh-CN" altLang="en-US" sz="1600">
                <a:solidFill>
                  <a:srgbClr val="FFFFFF"/>
                </a:solidFill>
                <a:ea typeface="黑体" pitchFamily="2" charset="-122"/>
              </a:endParaRPr>
            </a:p>
          </p:txBody>
        </p:sp>
      </p:grpSp>
      <p:grpSp>
        <p:nvGrpSpPr>
          <p:cNvPr id="7" name="Group 60"/>
          <p:cNvGrpSpPr/>
          <p:nvPr/>
        </p:nvGrpSpPr>
        <p:grpSpPr>
          <a:xfrm>
            <a:off x="-1587" y="1302903"/>
            <a:ext cx="9144000" cy="496887"/>
            <a:chOff x="10242" y="1978574"/>
            <a:chExt cx="9144000" cy="496887"/>
          </a:xfrm>
        </p:grpSpPr>
        <p:sp>
          <p:nvSpPr>
            <p:cNvPr id="62" name="Rectangle 25"/>
            <p:cNvSpPr>
              <a:spLocks/>
            </p:cNvSpPr>
            <p:nvPr/>
          </p:nvSpPr>
          <p:spPr bwMode="auto">
            <a:xfrm>
              <a:off x="10242" y="1978574"/>
              <a:ext cx="9144000" cy="496887"/>
            </a:xfrm>
            <a:prstGeom prst="rect">
              <a:avLst/>
            </a:prstGeom>
            <a:gradFill flip="none" rotWithShape="1">
              <a:gsLst>
                <a:gs pos="15000">
                  <a:srgbClr val="0D3947">
                    <a:alpha val="83000"/>
                  </a:srgbClr>
                </a:gs>
                <a:gs pos="85000">
                  <a:srgbClr val="0D3947">
                    <a:alpha val="83000"/>
                  </a:srgbClr>
                </a:gs>
                <a:gs pos="0">
                  <a:srgbClr val="ABDFF0">
                    <a:lumMod val="25000"/>
                    <a:alpha val="0"/>
                  </a:srgbClr>
                </a:gs>
                <a:gs pos="100000">
                  <a:schemeClr val="bg1">
                    <a:alpha val="0"/>
                  </a:schemeClr>
                </a:gs>
              </a:gsLst>
              <a:lin ang="0" scaled="0"/>
              <a:tileRect/>
            </a:gradFill>
            <a:ln w="25400" cap="flat" cmpd="sng" algn="ctr">
              <a:noFill/>
              <a:prstDash val="solid"/>
            </a:ln>
            <a:effectLst/>
          </p:spPr>
          <p:txBody>
            <a:bodyPr rtlCol="0" anchor="ctr"/>
            <a:lstStyle/>
            <a:p>
              <a:pPr algn="ctr">
                <a:spcBef>
                  <a:spcPts val="600"/>
                </a:spcBef>
              </a:pPr>
              <a:endParaRPr lang="zh-CN" altLang="en-US" sz="1600">
                <a:solidFill>
                  <a:srgbClr val="FFFFFF"/>
                </a:solidFill>
                <a:ea typeface="黑体" pitchFamily="2" charset="-122"/>
                <a:sym typeface="Arial" charset="0"/>
              </a:endParaRPr>
            </a:p>
          </p:txBody>
        </p:sp>
        <p:sp>
          <p:nvSpPr>
            <p:cNvPr id="63" name="Rectangle 62"/>
            <p:cNvSpPr/>
            <p:nvPr/>
          </p:nvSpPr>
          <p:spPr>
            <a:xfrm>
              <a:off x="221783" y="2014268"/>
              <a:ext cx="8639033" cy="400105"/>
            </a:xfrm>
            <a:prstGeom prst="rect">
              <a:avLst/>
            </a:prstGeom>
            <a:noFill/>
            <a:ln w="25400" cap="flat" cmpd="sng" algn="ctr">
              <a:noFill/>
              <a:prstDash val="solid"/>
            </a:ln>
            <a:effectLst/>
          </p:spPr>
          <p:txBody>
            <a:bodyPr rtlCol="0" anchor="ctr"/>
            <a:lstStyle/>
            <a:p>
              <a:pPr algn="ctr" defTabSz="914400">
                <a:spcBef>
                  <a:spcPts val="600"/>
                </a:spcBef>
                <a:buNone/>
              </a:pPr>
              <a:r>
                <a:rPr lang="zh-CN" altLang="en-US" sz="1600" b="0" i="0" smtClean="0">
                  <a:solidFill>
                    <a:srgbClr val="FFFFFF"/>
                  </a:solidFill>
                  <a:latin typeface="Arial"/>
                  <a:ea typeface="黑体" pitchFamily="2" charset="-122"/>
                  <a:cs typeface="+mn-cs"/>
                </a:rPr>
                <a:t>用于虚拟机的分布式模块化系统</a:t>
              </a:r>
              <a:endParaRPr lang="zh-CN" altLang="en-US" sz="1600">
                <a:solidFill>
                  <a:srgbClr val="FFFFFF"/>
                </a:solidFill>
                <a:ea typeface="黑体" pitchFamily="2" charset="-122"/>
              </a:endParaRPr>
            </a:p>
          </p:txBody>
        </p:sp>
      </p:grpSp>
      <p:grpSp>
        <p:nvGrpSpPr>
          <p:cNvPr id="8" name="Group 17"/>
          <p:cNvGrpSpPr/>
          <p:nvPr/>
        </p:nvGrpSpPr>
        <p:grpSpPr>
          <a:xfrm>
            <a:off x="1261612" y="5573554"/>
            <a:ext cx="1500011" cy="461661"/>
            <a:chOff x="1188097" y="5573554"/>
            <a:chExt cx="1500011" cy="461661"/>
          </a:xfrm>
        </p:grpSpPr>
        <p:sp>
          <p:nvSpPr>
            <p:cNvPr id="56" name="TextBox 55"/>
            <p:cNvSpPr txBox="1"/>
            <p:nvPr/>
          </p:nvSpPr>
          <p:spPr>
            <a:xfrm>
              <a:off x="1188097" y="5573554"/>
              <a:ext cx="1125831" cy="461661"/>
            </a:xfrm>
            <a:prstGeom prst="rect">
              <a:avLst/>
            </a:prstGeom>
            <a:noFill/>
          </p:spPr>
          <p:txBody>
            <a:bodyPr wrap="square" lIns="91435" tIns="45718" rIns="91435" bIns="45718" rtlCol="0">
              <a:spAutoFit/>
            </a:bodyPr>
            <a:lstStyle/>
            <a:p>
              <a:pPr algn="ctr" defTabSz="914400">
                <a:buNone/>
              </a:pPr>
              <a:r>
                <a:rPr lang="zh-CN" altLang="en-US" sz="1200" b="0" i="0" dirty="0" smtClean="0">
                  <a:solidFill>
                    <a:srgbClr val="546568"/>
                  </a:solidFill>
                  <a:latin typeface="Arial"/>
                  <a:ea typeface="黑体" pitchFamily="2" charset="-122"/>
                  <a:cs typeface="+mn-cs"/>
                </a:rPr>
                <a:t>虚拟网络 </a:t>
              </a:r>
            </a:p>
            <a:p>
              <a:pPr algn="ctr" defTabSz="914400">
                <a:buNone/>
              </a:pPr>
              <a:r>
                <a:rPr lang="zh-CN" altLang="en-US" sz="1200" b="0" i="0" dirty="0" smtClean="0">
                  <a:solidFill>
                    <a:srgbClr val="546568"/>
                  </a:solidFill>
                  <a:latin typeface="Arial"/>
                  <a:ea typeface="黑体" pitchFamily="2" charset="-122"/>
                  <a:cs typeface="+mn-cs"/>
                </a:rPr>
                <a:t>管理器</a:t>
              </a:r>
              <a:endParaRPr lang="zh-CN" altLang="en-US" sz="1200" dirty="0">
                <a:solidFill>
                  <a:srgbClr val="546568"/>
                </a:solidFill>
                <a:latin typeface="Arial"/>
                <a:ea typeface="黑体" pitchFamily="2" charset="-122"/>
              </a:endParaRPr>
            </a:p>
          </p:txBody>
        </p:sp>
        <p:sp>
          <p:nvSpPr>
            <p:cNvPr id="17" name="Right Arrow 16"/>
            <p:cNvSpPr/>
            <p:nvPr/>
          </p:nvSpPr>
          <p:spPr>
            <a:xfrm>
              <a:off x="2139720" y="5672057"/>
              <a:ext cx="548388" cy="271631"/>
            </a:xfrm>
            <a:prstGeom prst="rightArrow">
              <a:avLst/>
            </a:prstGeom>
            <a:gradFill>
              <a:gsLst>
                <a:gs pos="99167">
                  <a:srgbClr val="292929">
                    <a:alpha val="0"/>
                  </a:srgbClr>
                </a:gs>
                <a:gs pos="0">
                  <a:schemeClr val="tx1"/>
                </a:gs>
              </a:gsLst>
              <a:lin ang="108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a:solidFill>
                  <a:srgbClr val="546568"/>
                </a:solidFill>
                <a:latin typeface="Arial"/>
                <a:ea typeface="黑体" pitchFamily="2" charset="-122"/>
              </a:endParaRPr>
            </a:p>
          </p:txBody>
        </p:sp>
      </p:grpSp>
      <p:grpSp>
        <p:nvGrpSpPr>
          <p:cNvPr id="9" name="Group 18"/>
          <p:cNvGrpSpPr/>
          <p:nvPr/>
        </p:nvGrpSpPr>
        <p:grpSpPr>
          <a:xfrm>
            <a:off x="1176071" y="2342214"/>
            <a:ext cx="1722127" cy="980093"/>
            <a:chOff x="1176071" y="2342214"/>
            <a:chExt cx="1722127" cy="980093"/>
          </a:xfrm>
        </p:grpSpPr>
        <p:sp>
          <p:nvSpPr>
            <p:cNvPr id="73" name="TextBox 72"/>
            <p:cNvSpPr txBox="1"/>
            <p:nvPr/>
          </p:nvSpPr>
          <p:spPr>
            <a:xfrm>
              <a:off x="1176071" y="2342214"/>
              <a:ext cx="1438444" cy="461661"/>
            </a:xfrm>
            <a:prstGeom prst="rect">
              <a:avLst/>
            </a:prstGeom>
            <a:noFill/>
          </p:spPr>
          <p:txBody>
            <a:bodyPr wrap="square" lIns="91435" tIns="45718" rIns="91435" bIns="45718" rtlCol="0">
              <a:spAutoFit/>
            </a:bodyPr>
            <a:lstStyle/>
            <a:p>
              <a:pPr algn="ctr" defTabSz="914400">
                <a:buNone/>
              </a:pPr>
              <a:r>
                <a:rPr lang="zh-CN" altLang="en-US" sz="1200" b="0" i="0" dirty="0" smtClean="0">
                  <a:solidFill>
                    <a:srgbClr val="546568"/>
                  </a:solidFill>
                  <a:latin typeface="Arial"/>
                  <a:ea typeface="黑体" pitchFamily="2" charset="-122"/>
                  <a:cs typeface="+mn-cs"/>
                </a:rPr>
                <a:t>许多应用需要</a:t>
              </a:r>
              <a:r>
                <a:rPr lang="en-US" altLang="zh-CN" sz="1200" b="0" i="0" dirty="0" smtClean="0">
                  <a:solidFill>
                    <a:srgbClr val="546568"/>
                  </a:solidFill>
                  <a:latin typeface="Arial"/>
                  <a:ea typeface="黑体" pitchFamily="2" charset="-122"/>
                  <a:cs typeface="+mn-cs"/>
                </a:rPr>
                <a:t/>
              </a:r>
              <a:br>
                <a:rPr lang="en-US" altLang="zh-CN" sz="1200" b="0" i="0" dirty="0" smtClean="0">
                  <a:solidFill>
                    <a:srgbClr val="546568"/>
                  </a:solidFill>
                  <a:latin typeface="Arial"/>
                  <a:ea typeface="黑体" pitchFamily="2" charset="-122"/>
                  <a:cs typeface="+mn-cs"/>
                </a:rPr>
              </a:br>
              <a:r>
                <a:rPr lang="zh-CN" altLang="en-US" sz="1200" b="0" i="0" dirty="0" smtClean="0">
                  <a:solidFill>
                    <a:srgbClr val="546568"/>
                  </a:solidFill>
                  <a:latin typeface="Arial"/>
                  <a:ea typeface="黑体" pitchFamily="2" charset="-122"/>
                  <a:cs typeface="+mn-cs"/>
                </a:rPr>
                <a:t>多个接口</a:t>
              </a:r>
              <a:endParaRPr lang="zh-CN" altLang="en-US" sz="1200" dirty="0">
                <a:solidFill>
                  <a:srgbClr val="546568"/>
                </a:solidFill>
                <a:latin typeface="Arial"/>
                <a:ea typeface="黑体" pitchFamily="2" charset="-122"/>
              </a:endParaRPr>
            </a:p>
          </p:txBody>
        </p:sp>
        <p:sp>
          <p:nvSpPr>
            <p:cNvPr id="74" name="Right Arrow 73"/>
            <p:cNvSpPr/>
            <p:nvPr/>
          </p:nvSpPr>
          <p:spPr>
            <a:xfrm rot="1365984">
              <a:off x="2242262" y="3046536"/>
              <a:ext cx="655936" cy="275771"/>
            </a:xfrm>
            <a:prstGeom prst="rightArrow">
              <a:avLst/>
            </a:prstGeom>
            <a:gradFill>
              <a:gsLst>
                <a:gs pos="99167">
                  <a:srgbClr val="292929">
                    <a:alpha val="0"/>
                  </a:srgbClr>
                </a:gs>
                <a:gs pos="0">
                  <a:schemeClr val="tx1"/>
                </a:gs>
              </a:gsLst>
              <a:lin ang="108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rtl="0"/>
              <a:endParaRPr lang="zh-CN" altLang="en-US" kern="1200">
                <a:solidFill>
                  <a:srgbClr val="546568"/>
                </a:solidFill>
                <a:latin typeface="Arial"/>
                <a:ea typeface="黑体" pitchFamily="2" charset="-122"/>
                <a:cs typeface="+mn-cs"/>
              </a:endParaRPr>
            </a:p>
          </p:txBody>
        </p:sp>
      </p:grpSp>
      <p:grpSp>
        <p:nvGrpSpPr>
          <p:cNvPr id="10" name="Group 75"/>
          <p:cNvGrpSpPr/>
          <p:nvPr/>
        </p:nvGrpSpPr>
        <p:grpSpPr>
          <a:xfrm>
            <a:off x="174173" y="5580839"/>
            <a:ext cx="2587450" cy="354530"/>
            <a:chOff x="3839293" y="2374741"/>
            <a:chExt cx="3581473" cy="490730"/>
          </a:xfrm>
        </p:grpSpPr>
        <p:pic>
          <p:nvPicPr>
            <p:cNvPr id="77" name="Picture 76" descr="broadcom.png"/>
            <p:cNvPicPr>
              <a:picLocks noChangeAspect="1"/>
            </p:cNvPicPr>
            <p:nvPr/>
          </p:nvPicPr>
          <p:blipFill>
            <a:blip r:embed="rId8" cstate="screen">
              <a:duotone>
                <a:schemeClr val="bg2">
                  <a:shade val="45000"/>
                  <a:satMod val="135000"/>
                </a:schemeClr>
                <a:prstClr val="white"/>
              </a:duotone>
              <a:extLst>
                <a:ext uri="{BEBA8EAE-BF5A-486C-A8C5-ECC9F3942E4B}">
                  <a14:imgProps xmlns="" xmlns:a14="http://schemas.microsoft.com/office/drawing/2010/main">
                    <a14:imgLayer r:embed="rId9">
                      <a14:imgEffect>
                        <a14:brightnessContrast bright="-100000" contrast="100000"/>
                      </a14:imgEffect>
                    </a14:imgLayer>
                  </a14:imgProps>
                </a:ext>
                <a:ext uri="{28A0092B-C50C-407E-A947-70E740481C1C}">
                  <a14:useLocalDpi xmlns="" xmlns:a14="http://schemas.microsoft.com/office/drawing/2010/main"/>
                </a:ext>
              </a:extLst>
            </a:blip>
            <a:stretch>
              <a:fillRect/>
            </a:stretch>
          </p:blipFill>
          <p:spPr>
            <a:xfrm>
              <a:off x="3839293" y="2393453"/>
              <a:ext cx="929710" cy="453306"/>
            </a:xfrm>
            <a:prstGeom prst="rect">
              <a:avLst/>
            </a:prstGeom>
          </p:spPr>
        </p:pic>
        <p:pic>
          <p:nvPicPr>
            <p:cNvPr id="78" name="Picture 77" descr="EmulexLogo-2.png"/>
            <p:cNvPicPr>
              <a:picLocks noChangeAspect="1"/>
            </p:cNvPicPr>
            <p:nvPr/>
          </p:nvPicPr>
          <p:blipFill>
            <a:blip r:embed="rId10" cstate="screen">
              <a:duotone>
                <a:schemeClr val="bg2">
                  <a:shade val="45000"/>
                  <a:satMod val="135000"/>
                </a:schemeClr>
                <a:prstClr val="white"/>
              </a:duotone>
              <a:extLst>
                <a:ext uri="{BEBA8EAE-BF5A-486C-A8C5-ECC9F3942E4B}">
                  <a14:imgProps xmlns="" xmlns:a14="http://schemas.microsoft.com/office/drawing/2010/main">
                    <a14:imgLayer r:embed="rId11">
                      <a14:imgEffect>
                        <a14:brightnessContrast bright="-99000" contrast="100000"/>
                      </a14:imgEffect>
                    </a14:imgLayer>
                  </a14:imgProps>
                </a:ext>
                <a:ext uri="{28A0092B-C50C-407E-A947-70E740481C1C}">
                  <a14:useLocalDpi xmlns="" xmlns:a14="http://schemas.microsoft.com/office/drawing/2010/main"/>
                </a:ext>
              </a:extLst>
            </a:blip>
            <a:stretch>
              <a:fillRect/>
            </a:stretch>
          </p:blipFill>
          <p:spPr>
            <a:xfrm>
              <a:off x="5024945" y="2548813"/>
              <a:ext cx="1338069" cy="142587"/>
            </a:xfrm>
            <a:prstGeom prst="rect">
              <a:avLst/>
            </a:prstGeom>
          </p:spPr>
        </p:pic>
        <p:pic>
          <p:nvPicPr>
            <p:cNvPr id="79" name="Picture 78" descr="QLogic_Logo.png"/>
            <p:cNvPicPr>
              <a:picLocks noChangeAspect="1"/>
            </p:cNvPicPr>
            <p:nvPr/>
          </p:nvPicPr>
          <p:blipFill>
            <a:blip r:embed="rId12" cstate="screen">
              <a:duotone>
                <a:schemeClr val="bg2">
                  <a:shade val="45000"/>
                  <a:satMod val="135000"/>
                </a:schemeClr>
                <a:prstClr val="white"/>
              </a:duotone>
              <a:extLst>
                <a:ext uri="{BEBA8EAE-BF5A-486C-A8C5-ECC9F3942E4B}">
                  <a14:imgProps xmlns="" xmlns:a14="http://schemas.microsoft.com/office/drawing/2010/main">
                    <a14:imgLayer r:embed="rId13">
                      <a14:imgEffect>
                        <a14:brightnessContrast bright="-100000" contrast="100000"/>
                      </a14:imgEffect>
                    </a14:imgLayer>
                  </a14:imgProps>
                </a:ext>
                <a:ext uri="{28A0092B-C50C-407E-A947-70E740481C1C}">
                  <a14:useLocalDpi xmlns="" xmlns:a14="http://schemas.microsoft.com/office/drawing/2010/main"/>
                </a:ext>
              </a:extLst>
            </a:blip>
            <a:stretch>
              <a:fillRect/>
            </a:stretch>
          </p:blipFill>
          <p:spPr>
            <a:xfrm>
              <a:off x="6584295" y="2374741"/>
              <a:ext cx="836471" cy="490730"/>
            </a:xfrm>
            <a:prstGeom prst="rect">
              <a:avLst/>
            </a:prstGeom>
          </p:spPr>
        </p:pic>
      </p:grpSp>
      <p:sp>
        <p:nvSpPr>
          <p:cNvPr id="83" name="Title 1"/>
          <p:cNvSpPr txBox="1">
            <a:spLocks/>
          </p:cNvSpPr>
          <p:nvPr/>
        </p:nvSpPr>
        <p:spPr>
          <a:xfrm>
            <a:off x="228581" y="432215"/>
            <a:ext cx="9175715" cy="838200"/>
          </a:xfrm>
          <a:prstGeom prst="rect">
            <a:avLst/>
          </a:prstGeom>
        </p:spPr>
        <p:txBody>
          <a:bodyPr vert="horz" lIns="82292" tIns="45718" rIns="82292" bIns="45718" rtlCol="0" anchor="b" anchorCtr="0">
            <a:noAutofit/>
          </a:bodyPr>
          <a:lstStyle>
            <a:lvl1pPr algn="l" defTabSz="914353" rtl="0" eaLnBrk="1" latinLnBrk="0" hangingPunct="1">
              <a:lnSpc>
                <a:spcPct val="80000"/>
              </a:lnSpc>
              <a:spcBef>
                <a:spcPct val="0"/>
              </a:spcBef>
              <a:buNone/>
              <a:defRPr lang="en-US" sz="3600" b="0" kern="1200" spc="0" baseline="0">
                <a:gradFill>
                  <a:gsLst>
                    <a:gs pos="0">
                      <a:srgbClr val="00B2F0"/>
                    </a:gs>
                    <a:gs pos="44000">
                      <a:srgbClr val="40FFFE"/>
                    </a:gs>
                    <a:gs pos="100000">
                      <a:srgbClr val="96CA4B"/>
                    </a:gs>
                  </a:gsLst>
                  <a:lin ang="4800000" scaled="0"/>
                </a:gradFill>
                <a:latin typeface="+mj-lt"/>
                <a:ea typeface="+mj-ea"/>
                <a:cs typeface="+mj-cs"/>
              </a:defRPr>
            </a:lvl1pPr>
          </a:lstStyle>
          <a:p>
            <a:pPr algn="l" defTabSz="914400">
              <a:buNone/>
              <a:tabLst>
                <a:tab pos="1712825" algn="l"/>
              </a:tabLst>
            </a:pPr>
            <a:r>
              <a:rPr lang="zh-CN" altLang="en-US" spc="-100" dirty="0" smtClean="0">
                <a:gradFill>
                  <a:gsLst>
                    <a:gs pos="0">
                      <a:schemeClr val="tx1"/>
                    </a:gs>
                    <a:gs pos="44000">
                      <a:srgbClr val="01BBBB"/>
                    </a:gs>
                    <a:gs pos="100000">
                      <a:schemeClr val="accent4"/>
                    </a:gs>
                  </a:gsLst>
                  <a:lin ang="4800000" scaled="0"/>
                </a:gradFill>
                <a:latin typeface="Arial"/>
                <a:ea typeface="黑体" pitchFamily="2" charset="-122"/>
                <a:cs typeface="ＭＳ Ｐゴシック"/>
              </a:rPr>
              <a:t>革命性的系统扩展</a:t>
            </a:r>
            <a:r>
              <a:rPr lang="zh-CN" altLang="zh-CN" spc="-100" dirty="0" smtClean="0">
                <a:gradFill>
                  <a:gsLst>
                    <a:gs pos="0">
                      <a:schemeClr val="tx1"/>
                    </a:gs>
                    <a:gs pos="44000">
                      <a:srgbClr val="01BBBB"/>
                    </a:gs>
                    <a:gs pos="100000">
                      <a:schemeClr val="accent4"/>
                    </a:gs>
                  </a:gsLst>
                  <a:lin ang="4800000" scaled="0"/>
                </a:gradFill>
                <a:latin typeface="Arial"/>
                <a:ea typeface="黑体" pitchFamily="2" charset="-122"/>
                <a:cs typeface="ＭＳ Ｐゴシック"/>
              </a:rPr>
              <a:t>–</a:t>
            </a:r>
            <a:r>
              <a:rPr lang="zh-CN" altLang="en-US" spc="-100" dirty="0" smtClean="0">
                <a:gradFill>
                  <a:gsLst>
                    <a:gs pos="0">
                      <a:schemeClr val="tx1"/>
                    </a:gs>
                    <a:gs pos="44000">
                      <a:srgbClr val="01BBBB"/>
                    </a:gs>
                    <a:gs pos="100000">
                      <a:schemeClr val="accent4"/>
                    </a:gs>
                  </a:gsLst>
                  <a:lin ang="4800000" scaled="0"/>
                </a:gradFill>
                <a:latin typeface="Arial"/>
                <a:ea typeface="黑体" pitchFamily="2" charset="-122"/>
                <a:cs typeface="ＭＳ Ｐゴシック"/>
              </a:rPr>
              <a:t>虚拟机</a:t>
            </a:r>
            <a:r>
              <a:rPr lang="zh-CN" altLang="en-US" sz="1800" b="0" i="0" dirty="0" smtClean="0">
                <a:solidFill>
                  <a:schemeClr val="tx1"/>
                </a:solidFill>
                <a:latin typeface="Arial"/>
                <a:ea typeface="黑体" pitchFamily="2" charset="-122"/>
                <a:cs typeface="ＭＳ Ｐゴシック"/>
              </a:rPr>
              <a:t/>
            </a:r>
            <a:br>
              <a:rPr lang="zh-CN" altLang="en-US" sz="1800" b="0" i="0" dirty="0" smtClean="0">
                <a:solidFill>
                  <a:schemeClr val="tx1"/>
                </a:solidFill>
                <a:latin typeface="Arial"/>
                <a:ea typeface="黑体" pitchFamily="2" charset="-122"/>
                <a:cs typeface="ＭＳ Ｐゴシック"/>
              </a:rPr>
            </a:br>
            <a:r>
              <a:rPr lang="zh-CN" altLang="en-US" sz="2400" b="0" i="0" spc="-40" dirty="0" smtClean="0">
                <a:solidFill>
                  <a:srgbClr val="FFFFFF">
                    <a:lumMod val="50000"/>
                  </a:srgbClr>
                </a:solidFill>
                <a:latin typeface="Arial"/>
                <a:ea typeface="黑体" pitchFamily="2" charset="-122"/>
                <a:cs typeface="+mn-cs"/>
              </a:rPr>
              <a:t>交换矩阵扩展器技术</a:t>
            </a:r>
            <a:r>
              <a:rPr altLang="zh-CN" sz="2400" b="0" i="0" spc="-40" dirty="0" smtClean="0">
                <a:solidFill>
                  <a:srgbClr val="FFFFFF">
                    <a:lumMod val="50000"/>
                  </a:srgbClr>
                </a:solidFill>
                <a:latin typeface="Arial"/>
                <a:ea typeface="黑体" pitchFamily="2" charset="-122"/>
                <a:cs typeface="+mn-cs"/>
              </a:rPr>
              <a:t>–</a:t>
            </a:r>
            <a:r>
              <a:rPr lang="zh-CN" altLang="en-US" sz="2400" b="0" i="0" spc="-40" dirty="0" smtClean="0">
                <a:solidFill>
                  <a:srgbClr val="FFFFFF">
                    <a:lumMod val="50000"/>
                  </a:srgbClr>
                </a:solidFill>
                <a:latin typeface="Arial"/>
                <a:ea typeface="黑体" pitchFamily="2" charset="-122"/>
                <a:cs typeface="+mn-cs"/>
              </a:rPr>
              <a:t>物理网络具备了虚拟机感知功能</a:t>
            </a:r>
            <a:endParaRPr lang="zh-CN" altLang="en-US" sz="2400" b="0" i="0" spc="-40" dirty="0">
              <a:solidFill>
                <a:srgbClr val="FFFFFF">
                  <a:lumMod val="50000"/>
                </a:srgbClr>
              </a:solidFill>
              <a:latin typeface="Arial"/>
              <a:ea typeface="黑体" pitchFamily="2" charset="-122"/>
              <a:cs typeface="+mn-cs"/>
            </a:endParaRPr>
          </a:p>
        </p:txBody>
      </p:sp>
      <p:sp>
        <p:nvSpPr>
          <p:cNvPr id="84" name="Title 1"/>
          <p:cNvSpPr txBox="1">
            <a:spLocks/>
          </p:cNvSpPr>
          <p:nvPr/>
        </p:nvSpPr>
        <p:spPr>
          <a:xfrm>
            <a:off x="228581" y="432215"/>
            <a:ext cx="8588861" cy="838200"/>
          </a:xfrm>
          <a:prstGeom prst="rect">
            <a:avLst/>
          </a:prstGeom>
        </p:spPr>
        <p:txBody>
          <a:bodyPr vert="horz" lIns="82292" tIns="45718" rIns="82292" bIns="45718" rtlCol="0" anchor="b" anchorCtr="0">
            <a:noAutofit/>
          </a:bodyPr>
          <a:lstStyle>
            <a:lvl1pPr algn="l" defTabSz="914353" rtl="0" eaLnBrk="1" latinLnBrk="0" hangingPunct="1">
              <a:lnSpc>
                <a:spcPct val="80000"/>
              </a:lnSpc>
              <a:spcBef>
                <a:spcPct val="0"/>
              </a:spcBef>
              <a:buNone/>
              <a:defRPr lang="en-US" sz="3600" b="0" kern="1200" spc="0" baseline="0">
                <a:gradFill>
                  <a:gsLst>
                    <a:gs pos="0">
                      <a:srgbClr val="00B2F0"/>
                    </a:gs>
                    <a:gs pos="44000">
                      <a:srgbClr val="40FFFE"/>
                    </a:gs>
                    <a:gs pos="100000">
                      <a:srgbClr val="96CA4B"/>
                    </a:gs>
                  </a:gsLst>
                  <a:lin ang="4800000" scaled="0"/>
                </a:gradFill>
                <a:latin typeface="+mj-lt"/>
                <a:ea typeface="+mj-ea"/>
                <a:cs typeface="+mj-cs"/>
              </a:defRPr>
            </a:lvl1pPr>
          </a:lstStyle>
          <a:p>
            <a:pPr algn="l" defTabSz="914400">
              <a:buNone/>
              <a:tabLst>
                <a:tab pos="1712825" algn="l"/>
              </a:tabLst>
            </a:pPr>
            <a:r>
              <a:rPr lang="zh-CN" altLang="en-US" spc="-100" dirty="0" smtClean="0">
                <a:gradFill>
                  <a:gsLst>
                    <a:gs pos="0">
                      <a:schemeClr val="tx1"/>
                    </a:gs>
                    <a:gs pos="44000">
                      <a:srgbClr val="01BBBB"/>
                    </a:gs>
                    <a:gs pos="100000">
                      <a:schemeClr val="accent4"/>
                    </a:gs>
                  </a:gsLst>
                  <a:lin ang="4800000" scaled="0"/>
                </a:gradFill>
                <a:latin typeface="Arial"/>
                <a:ea typeface="黑体" pitchFamily="2" charset="-122"/>
                <a:cs typeface="ＭＳ Ｐゴシック"/>
              </a:rPr>
              <a:t>革命性的系统扩展</a:t>
            </a:r>
            <a:r>
              <a:rPr lang="zh-CN" altLang="zh-CN" spc="-100" dirty="0" smtClean="0">
                <a:gradFill>
                  <a:gsLst>
                    <a:gs pos="0">
                      <a:schemeClr val="tx1"/>
                    </a:gs>
                    <a:gs pos="44000">
                      <a:srgbClr val="01BBBB"/>
                    </a:gs>
                    <a:gs pos="100000">
                      <a:schemeClr val="accent4"/>
                    </a:gs>
                  </a:gsLst>
                  <a:lin ang="4800000" scaled="0"/>
                </a:gradFill>
                <a:latin typeface="Arial"/>
                <a:ea typeface="黑体" pitchFamily="2" charset="-122"/>
                <a:cs typeface="ＭＳ Ｐゴシック"/>
              </a:rPr>
              <a:t>–</a:t>
            </a:r>
            <a:r>
              <a:rPr altLang="zh-CN" spc="-100" dirty="0" smtClean="0">
                <a:gradFill>
                  <a:gsLst>
                    <a:gs pos="0">
                      <a:schemeClr val="tx1"/>
                    </a:gs>
                    <a:gs pos="44000">
                      <a:srgbClr val="01BBBB"/>
                    </a:gs>
                    <a:gs pos="100000">
                      <a:schemeClr val="accent4"/>
                    </a:gs>
                  </a:gsLst>
                  <a:lin ang="4800000" scaled="0"/>
                </a:gradFill>
                <a:latin typeface="Arial"/>
                <a:ea typeface="黑体" pitchFamily="2" charset="-122"/>
                <a:cs typeface="ＭＳ Ｐゴシック"/>
              </a:rPr>
              <a:t> </a:t>
            </a:r>
            <a:r>
              <a:rPr lang="zh-CN" altLang="en-US" spc="-100" dirty="0" smtClean="0">
                <a:gradFill>
                  <a:gsLst>
                    <a:gs pos="0">
                      <a:schemeClr val="tx1"/>
                    </a:gs>
                    <a:gs pos="44000">
                      <a:srgbClr val="01BBBB"/>
                    </a:gs>
                    <a:gs pos="100000">
                      <a:schemeClr val="accent4"/>
                    </a:gs>
                  </a:gsLst>
                  <a:lin ang="4800000" scaled="0"/>
                </a:gradFill>
                <a:latin typeface="Arial"/>
                <a:ea typeface="黑体" pitchFamily="2" charset="-122"/>
                <a:cs typeface="ＭＳ Ｐゴシック"/>
              </a:rPr>
              <a:t>服务器</a:t>
            </a:r>
            <a:br>
              <a:rPr lang="zh-CN" altLang="en-US" spc="-100" dirty="0" smtClean="0">
                <a:gradFill>
                  <a:gsLst>
                    <a:gs pos="0">
                      <a:schemeClr val="tx1"/>
                    </a:gs>
                    <a:gs pos="44000">
                      <a:srgbClr val="01BBBB"/>
                    </a:gs>
                    <a:gs pos="100000">
                      <a:schemeClr val="accent4"/>
                    </a:gs>
                  </a:gsLst>
                  <a:lin ang="4800000" scaled="0"/>
                </a:gradFill>
                <a:latin typeface="Arial"/>
                <a:ea typeface="黑体" pitchFamily="2" charset="-122"/>
                <a:cs typeface="ＭＳ Ｐゴシック"/>
              </a:rPr>
            </a:br>
            <a:r>
              <a:rPr lang="zh-CN" altLang="en-US" sz="2400" b="0" i="0" dirty="0" smtClean="0">
                <a:solidFill>
                  <a:srgbClr val="7F7F7F"/>
                </a:solidFill>
                <a:latin typeface="Arial"/>
                <a:ea typeface="黑体" pitchFamily="2" charset="-122"/>
                <a:cs typeface="+mn-cs"/>
              </a:rPr>
              <a:t>交换矩阵扩展器技术 </a:t>
            </a:r>
            <a:r>
              <a:rPr altLang="zh-CN" sz="2400" b="0" i="0" dirty="0" smtClean="0">
                <a:solidFill>
                  <a:srgbClr val="7F7F7F"/>
                </a:solidFill>
                <a:latin typeface="Arial"/>
                <a:ea typeface="黑体" pitchFamily="2" charset="-122"/>
                <a:cs typeface="+mn-cs"/>
              </a:rPr>
              <a:t>(FEX)</a:t>
            </a:r>
            <a:endParaRPr lang="zh-CN" altLang="en-US" sz="2400" b="0" i="0" dirty="0">
              <a:solidFill>
                <a:srgbClr val="7F7F7F"/>
              </a:solidFill>
              <a:latin typeface="Arial"/>
              <a:ea typeface="黑体" pitchFamily="2" charset="-122"/>
              <a:cs typeface="+mn-cs"/>
            </a:endParaRPr>
          </a:p>
        </p:txBody>
      </p:sp>
      <p:sp>
        <p:nvSpPr>
          <p:cNvPr id="67" name="Rectangle 66"/>
          <p:cNvSpPr/>
          <p:nvPr/>
        </p:nvSpPr>
        <p:spPr>
          <a:xfrm flipV="1">
            <a:off x="4623021" y="2552131"/>
            <a:ext cx="4519392" cy="429222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sp>
        <p:nvSpPr>
          <p:cNvPr id="68" name="Rectangle 3"/>
          <p:cNvSpPr>
            <a:spLocks noChangeArrowheads="1"/>
          </p:cNvSpPr>
          <p:nvPr/>
        </p:nvSpPr>
        <p:spPr bwMode="auto">
          <a:xfrm>
            <a:off x="4623021" y="1828800"/>
            <a:ext cx="4517409" cy="5015552"/>
          </a:xfrm>
          <a:prstGeom prst="rect">
            <a:avLst/>
          </a:prstGeom>
          <a:solidFill>
            <a:schemeClr val="bg1">
              <a:alpha val="13000"/>
            </a:schemeClr>
          </a:solidFill>
          <a:ln w="14351" algn="ctr">
            <a:noFill/>
            <a:miter lim="800000"/>
            <a:headEnd/>
            <a:tailEnd/>
          </a:ln>
        </p:spPr>
        <p:txBody>
          <a:bodyPr wrap="none" anchor="ctr"/>
          <a:lstStyle/>
          <a:p>
            <a:pPr algn="ctr" eaLnBrk="0" hangingPunct="0">
              <a:lnSpc>
                <a:spcPct val="90000"/>
              </a:lnSpc>
            </a:pPr>
            <a:endParaRPr lang="zh-CN" altLang="en-US" sz="2400">
              <a:ea typeface="黑体" pitchFamily="2" charset="-122"/>
            </a:endParaRPr>
          </a:p>
        </p:txBody>
      </p:sp>
      <p:sp>
        <p:nvSpPr>
          <p:cNvPr id="70" name="Rectangle 69"/>
          <p:cNvSpPr/>
          <p:nvPr/>
        </p:nvSpPr>
        <p:spPr>
          <a:xfrm>
            <a:off x="4960162" y="2893190"/>
            <a:ext cx="4083169" cy="2323713"/>
          </a:xfrm>
          <a:prstGeom prst="rect">
            <a:avLst/>
          </a:prstGeom>
        </p:spPr>
        <p:txBody>
          <a:bodyPr wrap="square" lIns="0" tIns="0" rIns="0" bIns="0">
            <a:spAutoFit/>
          </a:bodyPr>
          <a:lstStyle/>
          <a:p>
            <a:pPr marL="169896" indent="-169896" algn="l" defTabSz="914400">
              <a:spcBef>
                <a:spcPts val="300"/>
              </a:spcBef>
              <a:spcAft>
                <a:spcPts val="300"/>
              </a:spcAft>
              <a:buClr>
                <a:srgbClr val="0096D6"/>
              </a:buClr>
              <a:buSzPct val="90000"/>
              <a:buFont typeface="Arial"/>
              <a:buChar char="•"/>
            </a:pPr>
            <a:r>
              <a:rPr lang="zh-CN" altLang="en-US" sz="1800" b="0" i="0" dirty="0" smtClean="0">
                <a:solidFill>
                  <a:srgbClr val="FFFFFF">
                    <a:lumMod val="50000"/>
                  </a:srgbClr>
                </a:solidFill>
                <a:latin typeface="Arial"/>
                <a:ea typeface="黑体" pitchFamily="2" charset="-122"/>
                <a:cs typeface="+mn-cs"/>
              </a:rPr>
              <a:t>单点策略</a:t>
            </a:r>
            <a:endParaRPr lang="zh-CN" altLang="en-US" dirty="0" smtClean="0">
              <a:solidFill>
                <a:schemeClr val="bg1">
                  <a:lumMod val="50000"/>
                </a:schemeClr>
              </a:solidFill>
              <a:ea typeface="黑体" pitchFamily="2" charset="-122"/>
              <a:sym typeface="Arial" charset="0"/>
            </a:endParaRPr>
          </a:p>
          <a:p>
            <a:pPr marL="169896" indent="-169896" algn="l" defTabSz="914400">
              <a:spcBef>
                <a:spcPts val="300"/>
              </a:spcBef>
              <a:spcAft>
                <a:spcPts val="300"/>
              </a:spcAft>
              <a:buClr>
                <a:srgbClr val="0096D6"/>
              </a:buClr>
              <a:buSzPct val="90000"/>
              <a:buFont typeface="Arial"/>
              <a:buChar char="•"/>
            </a:pPr>
            <a:r>
              <a:rPr lang="zh-CN" altLang="en-US" sz="1800" b="0" i="0" dirty="0" smtClean="0">
                <a:solidFill>
                  <a:srgbClr val="FFFFFF">
                    <a:lumMod val="50000"/>
                  </a:srgbClr>
                </a:solidFill>
                <a:latin typeface="Arial"/>
                <a:ea typeface="黑体" pitchFamily="2" charset="-122"/>
                <a:cs typeface="+mn-cs"/>
              </a:rPr>
              <a:t>单点管理</a:t>
            </a:r>
          </a:p>
          <a:p>
            <a:pPr marL="169896" indent="-169896" algn="l" defTabSz="914400">
              <a:spcBef>
                <a:spcPts val="300"/>
              </a:spcBef>
              <a:spcAft>
                <a:spcPts val="300"/>
              </a:spcAft>
              <a:buClr>
                <a:srgbClr val="0096D6"/>
              </a:buClr>
              <a:buSzPct val="90000"/>
              <a:buFont typeface="Arial"/>
              <a:buChar char="•"/>
            </a:pPr>
            <a:r>
              <a:rPr lang="zh-CN" altLang="en-US" sz="1800" b="0" i="0" dirty="0" smtClean="0">
                <a:solidFill>
                  <a:srgbClr val="FFFFFF">
                    <a:lumMod val="50000"/>
                  </a:srgbClr>
                </a:solidFill>
                <a:latin typeface="Arial"/>
                <a:ea typeface="黑体" pitchFamily="2" charset="-122"/>
                <a:cs typeface="+mn-cs"/>
              </a:rPr>
              <a:t>电缆减少</a:t>
            </a:r>
          </a:p>
          <a:p>
            <a:pPr marL="169896" indent="-169896" algn="l" defTabSz="914400">
              <a:spcBef>
                <a:spcPts val="300"/>
              </a:spcBef>
              <a:spcAft>
                <a:spcPts val="300"/>
              </a:spcAft>
              <a:buClr>
                <a:srgbClr val="0096D6"/>
              </a:buClr>
              <a:buSzPct val="90000"/>
              <a:buFont typeface="Arial"/>
              <a:buChar char="•"/>
            </a:pPr>
            <a:r>
              <a:rPr lang="zh-CN" altLang="en-US" sz="1800" b="0" i="0" dirty="0" smtClean="0">
                <a:solidFill>
                  <a:srgbClr val="FFFFFF">
                    <a:lumMod val="50000"/>
                  </a:srgbClr>
                </a:solidFill>
                <a:latin typeface="Arial"/>
                <a:ea typeface="黑体" pitchFamily="2" charset="-122"/>
                <a:cs typeface="+mn-cs"/>
              </a:rPr>
              <a:t>跨机架和刀片服务器的</a:t>
            </a:r>
            <a:br>
              <a:rPr lang="zh-CN" altLang="en-US" sz="1800" b="0" i="0" dirty="0" smtClean="0">
                <a:solidFill>
                  <a:srgbClr val="FFFFFF">
                    <a:lumMod val="50000"/>
                  </a:srgbClr>
                </a:solidFill>
                <a:latin typeface="Arial"/>
                <a:ea typeface="黑体" pitchFamily="2" charset="-122"/>
                <a:cs typeface="+mn-cs"/>
              </a:rPr>
            </a:br>
            <a:r>
              <a:rPr lang="zh-CN" altLang="en-US" sz="1800" b="0" i="0" dirty="0" smtClean="0">
                <a:solidFill>
                  <a:srgbClr val="FFFFFF">
                    <a:lumMod val="50000"/>
                  </a:srgbClr>
                </a:solidFill>
                <a:latin typeface="Arial"/>
                <a:ea typeface="黑体" pitchFamily="2" charset="-122"/>
                <a:cs typeface="+mn-cs"/>
              </a:rPr>
              <a:t>一致性</a:t>
            </a:r>
          </a:p>
          <a:p>
            <a:pPr marL="169896" indent="-169896" algn="l" defTabSz="914400">
              <a:spcBef>
                <a:spcPts val="300"/>
              </a:spcBef>
              <a:spcAft>
                <a:spcPts val="300"/>
              </a:spcAft>
              <a:buClr>
                <a:srgbClr val="0096D6"/>
              </a:buClr>
              <a:buSzPct val="90000"/>
              <a:buFont typeface="Arial"/>
              <a:buChar char="•"/>
            </a:pPr>
            <a:r>
              <a:rPr lang="zh-CN" altLang="en-US" sz="1800" b="0" i="0" dirty="0" smtClean="0">
                <a:solidFill>
                  <a:srgbClr val="FFFFFF">
                    <a:lumMod val="50000"/>
                  </a:srgbClr>
                </a:solidFill>
                <a:latin typeface="Arial"/>
                <a:ea typeface="黑体" pitchFamily="2" charset="-122"/>
                <a:cs typeface="+mn-cs"/>
              </a:rPr>
              <a:t>可互操作 </a:t>
            </a:r>
            <a:r>
              <a:rPr lang="en-US" altLang="zh-CN" sz="1800" b="0" i="0" dirty="0" smtClean="0">
                <a:solidFill>
                  <a:srgbClr val="FFFFFF">
                    <a:lumMod val="50000"/>
                  </a:srgbClr>
                </a:solidFill>
                <a:latin typeface="Arial"/>
                <a:ea typeface="黑体" pitchFamily="2" charset="-122"/>
                <a:cs typeface="+mn-cs"/>
              </a:rPr>
              <a:t>— </a:t>
            </a:r>
            <a:r>
              <a:rPr lang="zh-CN" altLang="en-US" sz="1800" b="0" i="0" dirty="0" smtClean="0">
                <a:solidFill>
                  <a:srgbClr val="FFFFFF">
                    <a:lumMod val="50000"/>
                  </a:srgbClr>
                </a:solidFill>
                <a:latin typeface="Arial"/>
                <a:ea typeface="黑体" pitchFamily="2" charset="-122"/>
                <a:cs typeface="+mn-cs"/>
              </a:rPr>
              <a:t>基于标准</a:t>
            </a:r>
          </a:p>
          <a:p>
            <a:pPr marL="169896" indent="-169896" algn="l" defTabSz="914400">
              <a:spcBef>
                <a:spcPts val="300"/>
              </a:spcBef>
              <a:spcAft>
                <a:spcPts val="300"/>
              </a:spcAft>
              <a:buClr>
                <a:srgbClr val="0096D6"/>
              </a:buClr>
              <a:buSzPct val="90000"/>
              <a:buFont typeface="Arial"/>
              <a:buChar char="•"/>
            </a:pPr>
            <a:endParaRPr lang="zh-CN" altLang="en-US" dirty="0">
              <a:solidFill>
                <a:schemeClr val="bg1">
                  <a:lumMod val="50000"/>
                </a:schemeClr>
              </a:solidFill>
              <a:latin typeface="Arial" charset="0"/>
              <a:ea typeface="黑体" pitchFamily="2" charset="-122"/>
            </a:endParaRPr>
          </a:p>
        </p:txBody>
      </p:sp>
      <p:sp>
        <p:nvSpPr>
          <p:cNvPr id="215" name="Text Placeholder 405"/>
          <p:cNvSpPr txBox="1">
            <a:spLocks/>
          </p:cNvSpPr>
          <p:nvPr/>
        </p:nvSpPr>
        <p:spPr>
          <a:xfrm>
            <a:off x="4960162" y="1959157"/>
            <a:ext cx="3725862" cy="566737"/>
          </a:xfrm>
          <a:prstGeom prst="rect">
            <a:avLst/>
          </a:prstGeom>
        </p:spPr>
        <p:txBody>
          <a:bodyPr vert="horz" lIns="91435" tIns="45718" rIns="91435" bIns="45718" rtlCol="0">
            <a:noAutofit/>
          </a:bodyPr>
          <a:lstStyle>
            <a:lvl1pPr marL="228588" indent="-228588" algn="l" defTabSz="914353" rtl="0" eaLnBrk="1" latinLnBrk="0" hangingPunct="1">
              <a:lnSpc>
                <a:spcPct val="95000"/>
              </a:lnSpc>
              <a:spcBef>
                <a:spcPts val="1440"/>
              </a:spcBef>
              <a:buClr>
                <a:srgbClr val="96CA4B"/>
              </a:buClr>
              <a:buSzPct val="90000"/>
              <a:buFont typeface="Arial" pitchFamily="34" charset="0"/>
              <a:buChar char="•"/>
              <a:tabLst/>
              <a:defRPr lang="en-US" sz="2000" kern="1200" dirty="0" smtClean="0">
                <a:solidFill>
                  <a:schemeClr val="bg1"/>
                </a:solidFill>
                <a:latin typeface="+mj-lt"/>
                <a:ea typeface="+mn-ea"/>
                <a:cs typeface="+mn-cs"/>
              </a:defRPr>
            </a:lvl1pPr>
            <a:lvl2pPr marL="406379" indent="0" algn="l" defTabSz="914353" rtl="0" eaLnBrk="1" latinLnBrk="0" hangingPunct="1">
              <a:lnSpc>
                <a:spcPct val="95000"/>
              </a:lnSpc>
              <a:spcBef>
                <a:spcPts val="840"/>
              </a:spcBef>
              <a:buClr>
                <a:schemeClr val="tx2"/>
              </a:buClr>
              <a:buFontTx/>
              <a:buNone/>
              <a:defRPr lang="en-US" sz="1800" kern="1200" dirty="0" smtClean="0">
                <a:solidFill>
                  <a:schemeClr val="bg1"/>
                </a:solidFill>
                <a:latin typeface="+mj-lt"/>
                <a:ea typeface="+mn-ea"/>
                <a:cs typeface="+mn-cs"/>
              </a:defRPr>
            </a:lvl2pPr>
            <a:lvl3pPr marL="571471" indent="-1588" algn="l" defTabSz="914353" rtl="0" eaLnBrk="1" latinLnBrk="0" hangingPunct="1">
              <a:lnSpc>
                <a:spcPct val="95000"/>
              </a:lnSpc>
              <a:spcBef>
                <a:spcPts val="840"/>
              </a:spcBef>
              <a:buFont typeface="Arial" pitchFamily="34" charset="0"/>
              <a:buNone/>
              <a:defRPr lang="en-US" sz="1600" kern="1200" dirty="0" smtClean="0">
                <a:solidFill>
                  <a:schemeClr val="bg1"/>
                </a:solidFill>
                <a:latin typeface="+mj-lt"/>
                <a:ea typeface="+mn-ea"/>
                <a:cs typeface="+mn-cs"/>
              </a:defRPr>
            </a:lvl3pPr>
            <a:lvl4pPr marL="688940" indent="0" algn="l" defTabSz="914353" rtl="0" eaLnBrk="1" latinLnBrk="0" hangingPunct="1">
              <a:lnSpc>
                <a:spcPct val="95000"/>
              </a:lnSpc>
              <a:spcBef>
                <a:spcPts val="840"/>
              </a:spcBef>
              <a:buFont typeface="Arial" pitchFamily="34" charset="0"/>
              <a:buNone/>
              <a:defRPr lang="en-US" sz="1400" kern="1200" dirty="0" smtClean="0">
                <a:solidFill>
                  <a:schemeClr val="bg1"/>
                </a:solidFill>
                <a:latin typeface="+mj-lt"/>
                <a:ea typeface="+mn-ea"/>
                <a:cs typeface="+mn-cs"/>
              </a:defRPr>
            </a:lvl4pPr>
            <a:lvl5pPr marL="801647" indent="0" algn="l" defTabSz="914353" rtl="0" eaLnBrk="1" latinLnBrk="0" hangingPunct="1">
              <a:lnSpc>
                <a:spcPct val="95000"/>
              </a:lnSpc>
              <a:spcBef>
                <a:spcPts val="840"/>
              </a:spcBef>
              <a:buFont typeface="Arial" pitchFamily="34" charset="0"/>
              <a:buNone/>
              <a:defRPr lang="en-US" sz="1400" kern="1200" dirty="0">
                <a:solidFill>
                  <a:schemeClr val="bg1"/>
                </a:solidFill>
                <a:latin typeface="+mj-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defTabSz="914400">
              <a:spcBef>
                <a:spcPts val="600"/>
              </a:spcBef>
              <a:buNone/>
            </a:pPr>
            <a:r>
              <a:rPr lang="zh-CN" altLang="en-US" sz="1600" b="1" i="0" smtClean="0">
                <a:solidFill>
                  <a:srgbClr val="0096D6"/>
                </a:solidFill>
                <a:latin typeface="Arial"/>
                <a:ea typeface="黑体" pitchFamily="2" charset="-122"/>
                <a:cs typeface="+mn-cs"/>
              </a:rPr>
              <a:t>一个网络</a:t>
            </a:r>
            <a:br>
              <a:rPr lang="zh-CN" altLang="en-US" sz="1600" b="1" i="0" smtClean="0">
                <a:solidFill>
                  <a:srgbClr val="0096D6"/>
                </a:solidFill>
                <a:latin typeface="Arial"/>
                <a:ea typeface="黑体" pitchFamily="2" charset="-122"/>
                <a:cs typeface="+mn-cs"/>
              </a:rPr>
            </a:br>
            <a:r>
              <a:rPr lang="zh-CN" altLang="en-US" sz="1600" b="1" i="0" smtClean="0">
                <a:solidFill>
                  <a:srgbClr val="0096D6"/>
                </a:solidFill>
                <a:latin typeface="Arial"/>
                <a:ea typeface="黑体" pitchFamily="2" charset="-122"/>
                <a:cs typeface="+mn-cs"/>
              </a:rPr>
              <a:t>父交换机到机架顶部</a:t>
            </a:r>
          </a:p>
          <a:p>
            <a:pPr marL="0" indent="0" algn="l" defTabSz="914400">
              <a:spcBef>
                <a:spcPts val="600"/>
              </a:spcBef>
              <a:buNone/>
            </a:pPr>
            <a:endParaRPr lang="zh-CN" altLang="en-US" sz="1600" b="1">
              <a:ea typeface="黑体" pitchFamily="2" charset="-122"/>
            </a:endParaRPr>
          </a:p>
        </p:txBody>
      </p:sp>
      <p:sp>
        <p:nvSpPr>
          <p:cNvPr id="80" name="Text Placeholder 405"/>
          <p:cNvSpPr txBox="1">
            <a:spLocks/>
          </p:cNvSpPr>
          <p:nvPr/>
        </p:nvSpPr>
        <p:spPr>
          <a:xfrm>
            <a:off x="4960162" y="1959157"/>
            <a:ext cx="3725862" cy="566737"/>
          </a:xfrm>
          <a:prstGeom prst="rect">
            <a:avLst/>
          </a:prstGeom>
        </p:spPr>
        <p:txBody>
          <a:bodyPr vert="horz" lIns="91435" tIns="45718" rIns="91435" bIns="45718" rtlCol="0">
            <a:noAutofit/>
          </a:bodyPr>
          <a:lstStyle>
            <a:lvl1pPr marL="228588" indent="-228588" algn="l" defTabSz="914353" rtl="0" eaLnBrk="1" latinLnBrk="0" hangingPunct="1">
              <a:lnSpc>
                <a:spcPct val="95000"/>
              </a:lnSpc>
              <a:spcBef>
                <a:spcPts val="1440"/>
              </a:spcBef>
              <a:buClr>
                <a:srgbClr val="96CA4B"/>
              </a:buClr>
              <a:buSzPct val="90000"/>
              <a:buFont typeface="Arial" pitchFamily="34" charset="0"/>
              <a:buChar char="•"/>
              <a:tabLst/>
              <a:defRPr lang="en-US" sz="2000" kern="1200" dirty="0" smtClean="0">
                <a:solidFill>
                  <a:schemeClr val="bg1"/>
                </a:solidFill>
                <a:latin typeface="+mj-lt"/>
                <a:ea typeface="+mn-ea"/>
                <a:cs typeface="+mn-cs"/>
              </a:defRPr>
            </a:lvl1pPr>
            <a:lvl2pPr marL="406379" indent="0" algn="l" defTabSz="914353" rtl="0" eaLnBrk="1" latinLnBrk="0" hangingPunct="1">
              <a:lnSpc>
                <a:spcPct val="95000"/>
              </a:lnSpc>
              <a:spcBef>
                <a:spcPts val="840"/>
              </a:spcBef>
              <a:buClr>
                <a:schemeClr val="tx2"/>
              </a:buClr>
              <a:buFontTx/>
              <a:buNone/>
              <a:defRPr lang="en-US" sz="1800" kern="1200" dirty="0" smtClean="0">
                <a:solidFill>
                  <a:schemeClr val="bg1"/>
                </a:solidFill>
                <a:latin typeface="+mj-lt"/>
                <a:ea typeface="+mn-ea"/>
                <a:cs typeface="+mn-cs"/>
              </a:defRPr>
            </a:lvl2pPr>
            <a:lvl3pPr marL="571471" indent="-1588" algn="l" defTabSz="914353" rtl="0" eaLnBrk="1" latinLnBrk="0" hangingPunct="1">
              <a:lnSpc>
                <a:spcPct val="95000"/>
              </a:lnSpc>
              <a:spcBef>
                <a:spcPts val="840"/>
              </a:spcBef>
              <a:buFont typeface="Arial" pitchFamily="34" charset="0"/>
              <a:buNone/>
              <a:defRPr lang="en-US" sz="1600" kern="1200" dirty="0" smtClean="0">
                <a:solidFill>
                  <a:schemeClr val="bg1"/>
                </a:solidFill>
                <a:latin typeface="+mj-lt"/>
                <a:ea typeface="+mn-ea"/>
                <a:cs typeface="+mn-cs"/>
              </a:defRPr>
            </a:lvl3pPr>
            <a:lvl4pPr marL="688940" indent="0" algn="l" defTabSz="914353" rtl="0" eaLnBrk="1" latinLnBrk="0" hangingPunct="1">
              <a:lnSpc>
                <a:spcPct val="95000"/>
              </a:lnSpc>
              <a:spcBef>
                <a:spcPts val="840"/>
              </a:spcBef>
              <a:buFont typeface="Arial" pitchFamily="34" charset="0"/>
              <a:buNone/>
              <a:defRPr lang="en-US" sz="1400" kern="1200" dirty="0" smtClean="0">
                <a:solidFill>
                  <a:schemeClr val="bg1"/>
                </a:solidFill>
                <a:latin typeface="+mj-lt"/>
                <a:ea typeface="+mn-ea"/>
                <a:cs typeface="+mn-cs"/>
              </a:defRPr>
            </a:lvl4pPr>
            <a:lvl5pPr marL="801647" indent="0" algn="l" defTabSz="914353" rtl="0" eaLnBrk="1" latinLnBrk="0" hangingPunct="1">
              <a:lnSpc>
                <a:spcPct val="95000"/>
              </a:lnSpc>
              <a:spcBef>
                <a:spcPts val="840"/>
              </a:spcBef>
              <a:buFont typeface="Arial" pitchFamily="34" charset="0"/>
              <a:buNone/>
              <a:defRPr lang="en-US" sz="1400" kern="1200" dirty="0">
                <a:solidFill>
                  <a:schemeClr val="bg1"/>
                </a:solidFill>
                <a:latin typeface="+mj-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defTabSz="914400">
              <a:spcBef>
                <a:spcPts val="600"/>
              </a:spcBef>
              <a:buNone/>
            </a:pPr>
            <a:r>
              <a:rPr lang="zh-CN" altLang="en-US" sz="1600" b="1" i="0" smtClean="0">
                <a:solidFill>
                  <a:srgbClr val="0096D6"/>
                </a:solidFill>
                <a:latin typeface="Arial"/>
                <a:ea typeface="黑体" pitchFamily="2" charset="-122"/>
                <a:cs typeface="+mn-cs"/>
              </a:rPr>
              <a:t>一个网络</a:t>
            </a:r>
            <a:br>
              <a:rPr lang="zh-CN" altLang="en-US" sz="1600" b="1" i="0" smtClean="0">
                <a:solidFill>
                  <a:srgbClr val="0096D6"/>
                </a:solidFill>
                <a:latin typeface="Arial"/>
                <a:ea typeface="黑体" pitchFamily="2" charset="-122"/>
                <a:cs typeface="+mn-cs"/>
              </a:rPr>
            </a:br>
            <a:r>
              <a:rPr lang="zh-CN" altLang="en-US" sz="1600" b="1" i="0" smtClean="0">
                <a:solidFill>
                  <a:srgbClr val="0096D6"/>
                </a:solidFill>
                <a:latin typeface="Arial"/>
                <a:ea typeface="黑体" pitchFamily="2" charset="-122"/>
                <a:cs typeface="+mn-cs"/>
              </a:rPr>
              <a:t>父交换机到适配器</a:t>
            </a:r>
          </a:p>
          <a:p>
            <a:pPr marL="0" indent="0" algn="l" defTabSz="914400">
              <a:spcBef>
                <a:spcPts val="600"/>
              </a:spcBef>
              <a:buNone/>
            </a:pPr>
            <a:endParaRPr lang="zh-CN" altLang="en-US" sz="1600" b="1">
              <a:ea typeface="黑体" pitchFamily="2" charset="-122"/>
            </a:endParaRPr>
          </a:p>
        </p:txBody>
      </p:sp>
      <p:sp>
        <p:nvSpPr>
          <p:cNvPr id="81" name="Text Placeholder 405"/>
          <p:cNvSpPr txBox="1">
            <a:spLocks/>
          </p:cNvSpPr>
          <p:nvPr/>
        </p:nvSpPr>
        <p:spPr>
          <a:xfrm>
            <a:off x="4960162" y="1959157"/>
            <a:ext cx="3725862" cy="566737"/>
          </a:xfrm>
          <a:prstGeom prst="rect">
            <a:avLst/>
          </a:prstGeom>
        </p:spPr>
        <p:txBody>
          <a:bodyPr vert="horz" lIns="91435" tIns="45718" rIns="91435" bIns="45718" rtlCol="0">
            <a:noAutofit/>
          </a:bodyPr>
          <a:lstStyle>
            <a:lvl1pPr marL="228588" indent="-228588" algn="l" defTabSz="914353" rtl="0" eaLnBrk="1" latinLnBrk="0" hangingPunct="1">
              <a:lnSpc>
                <a:spcPct val="95000"/>
              </a:lnSpc>
              <a:spcBef>
                <a:spcPts val="1440"/>
              </a:spcBef>
              <a:buClr>
                <a:srgbClr val="96CA4B"/>
              </a:buClr>
              <a:buSzPct val="90000"/>
              <a:buFont typeface="Arial" pitchFamily="34" charset="0"/>
              <a:buChar char="•"/>
              <a:tabLst/>
              <a:defRPr lang="en-US" sz="2000" kern="1200" dirty="0" smtClean="0">
                <a:solidFill>
                  <a:schemeClr val="bg1"/>
                </a:solidFill>
                <a:latin typeface="+mj-lt"/>
                <a:ea typeface="+mn-ea"/>
                <a:cs typeface="+mn-cs"/>
              </a:defRPr>
            </a:lvl1pPr>
            <a:lvl2pPr marL="406379" indent="0" algn="l" defTabSz="914353" rtl="0" eaLnBrk="1" latinLnBrk="0" hangingPunct="1">
              <a:lnSpc>
                <a:spcPct val="95000"/>
              </a:lnSpc>
              <a:spcBef>
                <a:spcPts val="840"/>
              </a:spcBef>
              <a:buClr>
                <a:schemeClr val="tx2"/>
              </a:buClr>
              <a:buFontTx/>
              <a:buNone/>
              <a:defRPr lang="en-US" sz="1800" kern="1200" dirty="0" smtClean="0">
                <a:solidFill>
                  <a:schemeClr val="bg1"/>
                </a:solidFill>
                <a:latin typeface="+mj-lt"/>
                <a:ea typeface="+mn-ea"/>
                <a:cs typeface="+mn-cs"/>
              </a:defRPr>
            </a:lvl2pPr>
            <a:lvl3pPr marL="571471" indent="-1588" algn="l" defTabSz="914353" rtl="0" eaLnBrk="1" latinLnBrk="0" hangingPunct="1">
              <a:lnSpc>
                <a:spcPct val="95000"/>
              </a:lnSpc>
              <a:spcBef>
                <a:spcPts val="840"/>
              </a:spcBef>
              <a:buFont typeface="Arial" pitchFamily="34" charset="0"/>
              <a:buNone/>
              <a:defRPr lang="en-US" sz="1600" kern="1200" dirty="0" smtClean="0">
                <a:solidFill>
                  <a:schemeClr val="bg1"/>
                </a:solidFill>
                <a:latin typeface="+mj-lt"/>
                <a:ea typeface="+mn-ea"/>
                <a:cs typeface="+mn-cs"/>
              </a:defRPr>
            </a:lvl3pPr>
            <a:lvl4pPr marL="688940" indent="0" algn="l" defTabSz="914353" rtl="0" eaLnBrk="1" latinLnBrk="0" hangingPunct="1">
              <a:lnSpc>
                <a:spcPct val="95000"/>
              </a:lnSpc>
              <a:spcBef>
                <a:spcPts val="840"/>
              </a:spcBef>
              <a:buFont typeface="Arial" pitchFamily="34" charset="0"/>
              <a:buNone/>
              <a:defRPr lang="en-US" sz="1400" kern="1200" dirty="0" smtClean="0">
                <a:solidFill>
                  <a:schemeClr val="bg1"/>
                </a:solidFill>
                <a:latin typeface="+mj-lt"/>
                <a:ea typeface="+mn-ea"/>
                <a:cs typeface="+mn-cs"/>
              </a:defRPr>
            </a:lvl4pPr>
            <a:lvl5pPr marL="801647" indent="0" algn="l" defTabSz="914353" rtl="0" eaLnBrk="1" latinLnBrk="0" hangingPunct="1">
              <a:lnSpc>
                <a:spcPct val="95000"/>
              </a:lnSpc>
              <a:spcBef>
                <a:spcPts val="840"/>
              </a:spcBef>
              <a:buFont typeface="Arial" pitchFamily="34" charset="0"/>
              <a:buNone/>
              <a:defRPr lang="en-US" sz="1400" kern="1200" dirty="0">
                <a:solidFill>
                  <a:schemeClr val="bg1"/>
                </a:solidFill>
                <a:latin typeface="+mj-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defTabSz="914400">
              <a:spcBef>
                <a:spcPts val="600"/>
              </a:spcBef>
              <a:buNone/>
            </a:pPr>
            <a:r>
              <a:rPr lang="zh-CN" altLang="en-US" sz="1600" b="1" i="0" smtClean="0">
                <a:solidFill>
                  <a:srgbClr val="0096D6"/>
                </a:solidFill>
                <a:latin typeface="Arial"/>
                <a:ea typeface="黑体" pitchFamily="2" charset="-122"/>
                <a:cs typeface="+mn-cs"/>
              </a:rPr>
              <a:t>一个网络</a:t>
            </a:r>
            <a:br>
              <a:rPr lang="zh-CN" altLang="en-US" sz="1600" b="1" i="0" smtClean="0">
                <a:solidFill>
                  <a:srgbClr val="0096D6"/>
                </a:solidFill>
                <a:latin typeface="Arial"/>
                <a:ea typeface="黑体" pitchFamily="2" charset="-122"/>
                <a:cs typeface="+mn-cs"/>
              </a:rPr>
            </a:br>
            <a:r>
              <a:rPr lang="zh-CN" altLang="en-US" sz="1600" b="1" i="0" smtClean="0">
                <a:solidFill>
                  <a:srgbClr val="0096D6"/>
                </a:solidFill>
                <a:latin typeface="Arial"/>
                <a:ea typeface="黑体" pitchFamily="2" charset="-122"/>
                <a:cs typeface="+mn-cs"/>
              </a:rPr>
              <a:t>虚拟与物理相同</a:t>
            </a:r>
            <a:endParaRPr lang="zh-CN" altLang="en-US" sz="1600" b="1">
              <a:ea typeface="黑体" pitchFamily="2" charset="-122"/>
            </a:endParaRPr>
          </a:p>
        </p:txBody>
      </p:sp>
    </p:spTree>
    <p:extLst>
      <p:ext uri="{BB962C8B-B14F-4D97-AF65-F5344CB8AC3E}">
        <p14:creationId xmlns="" xmlns:p14="http://schemas.microsoft.com/office/powerpoint/2010/main" val="17681170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22" presetClass="entr" presetSubtype="4" fill="hold" nodeType="withEffect">
                                  <p:stCondLst>
                                    <p:cond delay="0"/>
                                  </p:stCondLst>
                                  <p:childTnLst>
                                    <p:set>
                                      <p:cBhvr>
                                        <p:cTn id="12" dur="1" fill="hold">
                                          <p:stCondLst>
                                            <p:cond delay="0"/>
                                          </p:stCondLst>
                                        </p:cTn>
                                        <p:tgtEl>
                                          <p:spTgt spid="624"/>
                                        </p:tgtEl>
                                        <p:attrNameLst>
                                          <p:attrName>style.visibility</p:attrName>
                                        </p:attrNameLst>
                                      </p:cBhvr>
                                      <p:to>
                                        <p:strVal val="visible"/>
                                      </p:to>
                                    </p:set>
                                    <p:animEffect transition="in" filter="wipe(down)">
                                      <p:cBhvr>
                                        <p:cTn id="13" dur="500"/>
                                        <p:tgtEl>
                                          <p:spTgt spid="62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down)">
                                      <p:cBhvr>
                                        <p:cTn id="18" dur="500"/>
                                        <p:tgtEl>
                                          <p:spTgt spid="42"/>
                                        </p:tgtEl>
                                      </p:cBhvr>
                                    </p:animEffect>
                                  </p:childTnLst>
                                </p:cTn>
                              </p:par>
                              <p:par>
                                <p:cTn id="19" presetID="10" presetClass="exit" presetSubtype="0" fill="hold" nodeType="withEffect">
                                  <p:stCondLst>
                                    <p:cond delay="0"/>
                                  </p:stCondLst>
                                  <p:childTnLst>
                                    <p:animEffect transition="out" filter="fade">
                                      <p:cBhvr>
                                        <p:cTn id="20" dur="500"/>
                                        <p:tgtEl>
                                          <p:spTgt spid="624"/>
                                        </p:tgtEl>
                                      </p:cBhvr>
                                    </p:animEffect>
                                    <p:set>
                                      <p:cBhvr>
                                        <p:cTn id="21" dur="1" fill="hold">
                                          <p:stCondLst>
                                            <p:cond delay="499"/>
                                          </p:stCondLst>
                                        </p:cTn>
                                        <p:tgtEl>
                                          <p:spTgt spid="624"/>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215"/>
                                        </p:tgtEl>
                                      </p:cBhvr>
                                    </p:animEffect>
                                    <p:set>
                                      <p:cBhvr>
                                        <p:cTn id="27" dur="1" fill="hold">
                                          <p:stCondLst>
                                            <p:cond delay="499"/>
                                          </p:stCondLst>
                                        </p:cTn>
                                        <p:tgtEl>
                                          <p:spTgt spid="215"/>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41"/>
                                        </p:tgtEl>
                                      </p:cBhvr>
                                    </p:animEffect>
                                    <p:set>
                                      <p:cBhvr>
                                        <p:cTn id="33" dur="1" fill="hold">
                                          <p:stCondLst>
                                            <p:cond delay="499"/>
                                          </p:stCondLst>
                                        </p:cTn>
                                        <p:tgtEl>
                                          <p:spTgt spid="41"/>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4"/>
                                        </p:tgtEl>
                                        <p:attrNameLst>
                                          <p:attrName>style.visibility</p:attrName>
                                        </p:attrNameLst>
                                      </p:cBhvr>
                                      <p:to>
                                        <p:strVal val="visible"/>
                                      </p:to>
                                    </p:set>
                                    <p:animEffect transition="in" filter="fade">
                                      <p:cBhvr>
                                        <p:cTn id="39" dur="500"/>
                                        <p:tgtEl>
                                          <p:spTgt spid="84"/>
                                        </p:tgtEl>
                                      </p:cBhvr>
                                    </p:animEffect>
                                  </p:childTnLst>
                                </p:cTn>
                              </p:par>
                              <p:par>
                                <p:cTn id="40" presetID="10"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802"/>
                                        </p:tgtEl>
                                        <p:attrNameLst>
                                          <p:attrName>style.visibility</p:attrName>
                                        </p:attrNameLst>
                                      </p:cBhvr>
                                      <p:to>
                                        <p:strVal val="visible"/>
                                      </p:to>
                                    </p:set>
                                    <p:animEffect transition="in" filter="fade">
                                      <p:cBhvr>
                                        <p:cTn id="45" dur="500"/>
                                        <p:tgtEl>
                                          <p:spTgt spid="2802"/>
                                        </p:tgtEl>
                                      </p:cBhvr>
                                    </p:animEffect>
                                  </p:childTnLst>
                                </p:cTn>
                              </p:par>
                              <p:par>
                                <p:cTn id="46" presetID="10" presetClass="entr" presetSubtype="0"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10"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fade">
                                      <p:cBhvr>
                                        <p:cTn id="54" dur="500"/>
                                        <p:tgtEl>
                                          <p:spTgt spid="8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ipe(left)">
                                      <p:cBhvr>
                                        <p:cTn id="62" dur="500"/>
                                        <p:tgtEl>
                                          <p:spTgt spid="48"/>
                                        </p:tgtEl>
                                      </p:cBhvr>
                                    </p:animEffect>
                                  </p:childTnLst>
                                </p:cTn>
                              </p:par>
                              <p:par>
                                <p:cTn id="63" presetID="10" presetClass="exit" presetSubtype="0" fill="hold" nodeType="withEffect">
                                  <p:stCondLst>
                                    <p:cond delay="0"/>
                                  </p:stCondLst>
                                  <p:childTnLst>
                                    <p:animEffect transition="out" filter="fade">
                                      <p:cBhvr>
                                        <p:cTn id="64" dur="500"/>
                                        <p:tgtEl>
                                          <p:spTgt spid="42"/>
                                        </p:tgtEl>
                                      </p:cBhvr>
                                    </p:animEffect>
                                    <p:set>
                                      <p:cBhvr>
                                        <p:cTn id="65" dur="1" fill="hold">
                                          <p:stCondLst>
                                            <p:cond delay="499"/>
                                          </p:stCondLst>
                                        </p:cTn>
                                        <p:tgtEl>
                                          <p:spTgt spid="42"/>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46"/>
                                        </p:tgtEl>
                                      </p:cBhvr>
                                    </p:animEffect>
                                    <p:set>
                                      <p:cBhvr>
                                        <p:cTn id="68" dur="1" fill="hold">
                                          <p:stCondLst>
                                            <p:cond delay="499"/>
                                          </p:stCondLst>
                                        </p:cTn>
                                        <p:tgtEl>
                                          <p:spTgt spid="46"/>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52"/>
                                        </p:tgtEl>
                                      </p:cBhvr>
                                    </p:animEffect>
                                    <p:set>
                                      <p:cBhvr>
                                        <p:cTn id="71" dur="1" fill="hold">
                                          <p:stCondLst>
                                            <p:cond delay="499"/>
                                          </p:stCondLst>
                                        </p:cTn>
                                        <p:tgtEl>
                                          <p:spTgt spid="52"/>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6"/>
                                        </p:tgtEl>
                                      </p:cBhvr>
                                    </p:animEffect>
                                    <p:set>
                                      <p:cBhvr>
                                        <p:cTn id="74" dur="1" fill="hold">
                                          <p:stCondLst>
                                            <p:cond delay="499"/>
                                          </p:stCondLst>
                                        </p:cTn>
                                        <p:tgtEl>
                                          <p:spTgt spid="6"/>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2802"/>
                                        </p:tgtEl>
                                      </p:cBhvr>
                                    </p:animEffect>
                                    <p:set>
                                      <p:cBhvr>
                                        <p:cTn id="77" dur="1" fill="hold">
                                          <p:stCondLst>
                                            <p:cond delay="499"/>
                                          </p:stCondLst>
                                        </p:cTn>
                                        <p:tgtEl>
                                          <p:spTgt spid="2802"/>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9"/>
                                        </p:tgtEl>
                                      </p:cBhvr>
                                    </p:animEffect>
                                    <p:set>
                                      <p:cBhvr>
                                        <p:cTn id="80" dur="1" fill="hold">
                                          <p:stCondLst>
                                            <p:cond delay="499"/>
                                          </p:stCondLst>
                                        </p:cTn>
                                        <p:tgtEl>
                                          <p:spTgt spid="9"/>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84"/>
                                        </p:tgtEl>
                                      </p:cBhvr>
                                    </p:animEffect>
                                    <p:set>
                                      <p:cBhvr>
                                        <p:cTn id="83" dur="1" fill="hold">
                                          <p:stCondLst>
                                            <p:cond delay="499"/>
                                          </p:stCondLst>
                                        </p:cTn>
                                        <p:tgtEl>
                                          <p:spTgt spid="84"/>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10"/>
                                        </p:tgtEl>
                                      </p:cBhvr>
                                    </p:animEffect>
                                    <p:set>
                                      <p:cBhvr>
                                        <p:cTn id="86" dur="1" fill="hold">
                                          <p:stCondLst>
                                            <p:cond delay="499"/>
                                          </p:stCondLst>
                                        </p:cTn>
                                        <p:tgtEl>
                                          <p:spTgt spid="10"/>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80"/>
                                        </p:tgtEl>
                                      </p:cBhvr>
                                    </p:animEffect>
                                    <p:set>
                                      <p:cBhvr>
                                        <p:cTn id="89" dur="1" fill="hold">
                                          <p:stCondLst>
                                            <p:cond delay="499"/>
                                          </p:stCondLst>
                                        </p:cTn>
                                        <p:tgtEl>
                                          <p:spTgt spid="80"/>
                                        </p:tgtEl>
                                        <p:attrNameLst>
                                          <p:attrName>style.visibility</p:attrName>
                                        </p:attrNameLst>
                                      </p:cBhvr>
                                      <p:to>
                                        <p:strVal val="hidden"/>
                                      </p:to>
                                    </p:set>
                                  </p:childTnLst>
                                </p:cTn>
                              </p:par>
                              <p:par>
                                <p:cTn id="90" presetID="10" presetClass="entr" presetSubtype="0" fill="hold" grpId="0" nodeType="withEffect">
                                  <p:stCondLst>
                                    <p:cond delay="0"/>
                                  </p:stCondLst>
                                  <p:childTnLst>
                                    <p:set>
                                      <p:cBhvr>
                                        <p:cTn id="91" dur="1" fill="hold">
                                          <p:stCondLst>
                                            <p:cond delay="0"/>
                                          </p:stCondLst>
                                        </p:cTn>
                                        <p:tgtEl>
                                          <p:spTgt spid="55"/>
                                        </p:tgtEl>
                                        <p:attrNameLst>
                                          <p:attrName>style.visibility</p:attrName>
                                        </p:attrNameLst>
                                      </p:cBhvr>
                                      <p:to>
                                        <p:strVal val="visible"/>
                                      </p:to>
                                    </p:set>
                                    <p:animEffect transition="in" filter="fade">
                                      <p:cBhvr>
                                        <p:cTn id="92" dur="500"/>
                                        <p:tgtEl>
                                          <p:spTgt spid="5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83"/>
                                        </p:tgtEl>
                                        <p:attrNameLst>
                                          <p:attrName>style.visibility</p:attrName>
                                        </p:attrNameLst>
                                      </p:cBhvr>
                                      <p:to>
                                        <p:strVal val="visible"/>
                                      </p:to>
                                    </p:set>
                                    <p:animEffect transition="in" filter="fade">
                                      <p:cBhvr>
                                        <p:cTn id="95" dur="500"/>
                                        <p:tgtEl>
                                          <p:spTgt spid="8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fade">
                                      <p:cBhvr>
                                        <p:cTn id="98" dur="500"/>
                                        <p:tgtEl>
                                          <p:spTgt spid="5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801"/>
                                        </p:tgtEl>
                                        <p:attrNameLst>
                                          <p:attrName>style.visibility</p:attrName>
                                        </p:attrNameLst>
                                      </p:cBhvr>
                                      <p:to>
                                        <p:strVal val="visible"/>
                                      </p:to>
                                    </p:set>
                                    <p:animEffect transition="in" filter="fade">
                                      <p:cBhvr>
                                        <p:cTn id="101" dur="500"/>
                                        <p:tgtEl>
                                          <p:spTgt spid="2801"/>
                                        </p:tgtEl>
                                      </p:cBhvr>
                                    </p:animEffect>
                                  </p:childTnLst>
                                </p:cTn>
                              </p:par>
                              <p:par>
                                <p:cTn id="102" presetID="10" presetClass="entr" presetSubtype="0" fill="hold" nodeType="with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childTnLst>
                                </p:cTn>
                              </p:par>
                              <p:par>
                                <p:cTn id="105" presetID="10" presetClass="entr" presetSubtype="0" fill="hold" nodeType="withEffect">
                                  <p:stCondLst>
                                    <p:cond delay="0"/>
                                  </p:stCondLst>
                                  <p:childTnLst>
                                    <p:set>
                                      <p:cBhvr>
                                        <p:cTn id="106" dur="1" fill="hold">
                                          <p:stCondLst>
                                            <p:cond delay="0"/>
                                          </p:stCondLst>
                                        </p:cTn>
                                        <p:tgtEl>
                                          <p:spTgt spid="8"/>
                                        </p:tgtEl>
                                        <p:attrNameLst>
                                          <p:attrName>style.visibility</p:attrName>
                                        </p:attrNameLst>
                                      </p:cBhvr>
                                      <p:to>
                                        <p:strVal val="visible"/>
                                      </p:to>
                                    </p:set>
                                    <p:animEffect transition="in" filter="fade">
                                      <p:cBhvr>
                                        <p:cTn id="107" dur="500"/>
                                        <p:tgtEl>
                                          <p:spTgt spid="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81"/>
                                        </p:tgtEl>
                                        <p:attrNameLst>
                                          <p:attrName>style.visibility</p:attrName>
                                        </p:attrNameLst>
                                      </p:cBhvr>
                                      <p:to>
                                        <p:strVal val="visible"/>
                                      </p:to>
                                    </p:set>
                                    <p:animEffect transition="in" filter="fade">
                                      <p:cBhvr>
                                        <p:cTn id="110" dur="500"/>
                                        <p:tgtEl>
                                          <p:spTgt spid="81"/>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67"/>
                                        </p:tgtEl>
                                        <p:attrNameLst>
                                          <p:attrName>style.visibility</p:attrName>
                                        </p:attrNameLst>
                                      </p:cBhvr>
                                      <p:to>
                                        <p:strVal val="visible"/>
                                      </p:to>
                                    </p:set>
                                    <p:animEffect transition="in" filter="fade">
                                      <p:cBhvr>
                                        <p:cTn id="115" dur="500"/>
                                        <p:tgtEl>
                                          <p:spTgt spid="67"/>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8"/>
                                        </p:tgtEl>
                                        <p:attrNameLst>
                                          <p:attrName>style.visibility</p:attrName>
                                        </p:attrNameLst>
                                      </p:cBhvr>
                                      <p:to>
                                        <p:strVal val="visible"/>
                                      </p:to>
                                    </p:set>
                                    <p:animEffect transition="in" filter="fade">
                                      <p:cBhvr>
                                        <p:cTn id="118" dur="500"/>
                                        <p:tgtEl>
                                          <p:spTgt spid="68"/>
                                        </p:tgtEl>
                                      </p:cBhvr>
                                    </p:animEffect>
                                  </p:childTnLst>
                                </p:cTn>
                              </p:par>
                              <p:par>
                                <p:cTn id="119" presetID="2" presetClass="entr" presetSubtype="2" fill="hold" grpId="0" nodeType="with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500" fill="hold"/>
                                        <p:tgtEl>
                                          <p:spTgt spid="70"/>
                                        </p:tgtEl>
                                        <p:attrNameLst>
                                          <p:attrName>ppt_x</p:attrName>
                                        </p:attrNameLst>
                                      </p:cBhvr>
                                      <p:tavLst>
                                        <p:tav tm="0">
                                          <p:val>
                                            <p:strVal val="1+#ppt_w/2"/>
                                          </p:val>
                                        </p:tav>
                                        <p:tav tm="100000">
                                          <p:val>
                                            <p:strVal val="#ppt_x"/>
                                          </p:val>
                                        </p:tav>
                                      </p:tavLst>
                                    </p:anim>
                                    <p:anim calcmode="lin" valueType="num">
                                      <p:cBhvr additive="base">
                                        <p:cTn id="122"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01" grpId="0"/>
      <p:bldP spid="2802" grpId="0"/>
      <p:bldP spid="2802" grpId="1"/>
      <p:bldP spid="41" grpId="0" animBg="1"/>
      <p:bldP spid="41" grpId="1" animBg="1"/>
      <p:bldP spid="46" grpId="0" animBg="1"/>
      <p:bldP spid="46" grpId="1" animBg="1"/>
      <p:bldP spid="52" grpId="0" animBg="1"/>
      <p:bldP spid="52" grpId="1" animBg="1"/>
      <p:bldP spid="55" grpId="0" animBg="1"/>
      <p:bldP spid="57" grpId="0"/>
      <p:bldP spid="83" grpId="0"/>
      <p:bldP spid="84" grpId="0"/>
      <p:bldP spid="84" grpId="1"/>
      <p:bldP spid="67" grpId="0" animBg="1"/>
      <p:bldP spid="68" grpId="0" animBg="1"/>
      <p:bldP spid="70" grpId="0"/>
      <p:bldP spid="215" grpId="0"/>
      <p:bldP spid="80" grpId="0"/>
      <p:bldP spid="80" grpId="1"/>
      <p:bldP spid="8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917715" y="2014462"/>
            <a:ext cx="3321271" cy="2669517"/>
            <a:chOff x="2917715" y="1898350"/>
            <a:chExt cx="3321271" cy="2669517"/>
          </a:xfrm>
        </p:grpSpPr>
        <p:sp>
          <p:nvSpPr>
            <p:cNvPr id="55" name="Rectangle 19"/>
            <p:cNvSpPr>
              <a:spLocks noChangeArrowheads="1"/>
            </p:cNvSpPr>
            <p:nvPr/>
          </p:nvSpPr>
          <p:spPr bwMode="auto">
            <a:xfrm flipH="1">
              <a:off x="2917715" y="1898350"/>
              <a:ext cx="3321271" cy="2669517"/>
            </a:xfrm>
            <a:prstGeom prst="roundRect">
              <a:avLst>
                <a:gd name="adj" fmla="val 4621"/>
              </a:avLst>
            </a:prstGeom>
            <a:gradFill>
              <a:gsLst>
                <a:gs pos="49000">
                  <a:srgbClr val="000000">
                    <a:lumMod val="0"/>
                    <a:lumOff val="100000"/>
                  </a:srgbClr>
                </a:gs>
                <a:gs pos="99000">
                  <a:schemeClr val="tx2">
                    <a:alpha val="14000"/>
                  </a:schemeClr>
                </a:gs>
              </a:gsLst>
              <a:lin ang="16200000" scaled="0"/>
            </a:gradFill>
            <a:ln w="12700">
              <a:gradFill>
                <a:gsLst>
                  <a:gs pos="0">
                    <a:schemeClr val="tx2"/>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b="1">
                <a:solidFill>
                  <a:schemeClr val="tx2"/>
                </a:solidFill>
                <a:latin typeface="+mj-lt"/>
                <a:ea typeface="黑体" pitchFamily="2" charset="-122"/>
              </a:endParaRPr>
            </a:p>
          </p:txBody>
        </p:sp>
        <p:cxnSp>
          <p:nvCxnSpPr>
            <p:cNvPr id="107" name="Straight Connector 106"/>
            <p:cNvCxnSpPr/>
            <p:nvPr/>
          </p:nvCxnSpPr>
          <p:spPr>
            <a:xfrm flipV="1">
              <a:off x="3396564" y="2920131"/>
              <a:ext cx="456872" cy="111385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3396562" y="2920130"/>
              <a:ext cx="959006" cy="111385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3396562" y="2920131"/>
              <a:ext cx="1461136" cy="111385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3396560" y="2920131"/>
              <a:ext cx="1963268" cy="111385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16200000" flipV="1">
              <a:off x="4189602" y="2583965"/>
              <a:ext cx="1113852" cy="178618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6200000" flipV="1">
              <a:off x="4440667" y="2835029"/>
              <a:ext cx="1113852" cy="128405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6200000" flipV="1">
              <a:off x="4691733" y="3086096"/>
              <a:ext cx="1113852" cy="78192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6200000" flipV="1">
              <a:off x="4942798" y="3337161"/>
              <a:ext cx="1113852" cy="27979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Round Same Side Corner Rectangle 45"/>
            <p:cNvSpPr/>
            <p:nvPr/>
          </p:nvSpPr>
          <p:spPr>
            <a:xfrm>
              <a:off x="3595886" y="3201150"/>
              <a:ext cx="1956781" cy="420272"/>
            </a:xfrm>
            <a:prstGeom prst="round2SameRect">
              <a:avLst>
                <a:gd name="adj1" fmla="val 9140"/>
                <a:gd name="adj2" fmla="val 7756"/>
              </a:avLst>
            </a:prstGeom>
            <a:gradFill flip="none" rotWithShape="1">
              <a:gsLst>
                <a:gs pos="15000">
                  <a:srgbClr val="0D3947">
                    <a:alpha val="72000"/>
                  </a:srgbClr>
                </a:gs>
                <a:gs pos="85000">
                  <a:srgbClr val="0D3947">
                    <a:alpha val="71000"/>
                  </a:srgbClr>
                </a:gs>
                <a:gs pos="0">
                  <a:srgbClr val="ABDFF0">
                    <a:lumMod val="25000"/>
                    <a:alpha val="0"/>
                  </a:srgbClr>
                </a:gs>
                <a:gs pos="100000">
                  <a:schemeClr val="bg1">
                    <a:alpha val="0"/>
                  </a:schemeClr>
                </a:gs>
              </a:gsLst>
              <a:lin ang="0" scaled="0"/>
              <a:tileRect/>
            </a:gradFill>
            <a:ln w="25400" cap="flat" cmpd="sng" algn="ctr">
              <a:noFill/>
              <a:prstDash val="solid"/>
            </a:ln>
            <a:effectLst/>
          </p:spPr>
          <p:txBody>
            <a:bodyPr rtlCol="0" anchor="ctr"/>
            <a:lstStyle/>
            <a:p>
              <a:pPr algn="ctr">
                <a:spcBef>
                  <a:spcPts val="600"/>
                </a:spcBef>
              </a:pPr>
              <a:endParaRPr lang="zh-CN" altLang="en-US" sz="1600">
                <a:solidFill>
                  <a:srgbClr val="FFFFFF"/>
                </a:solidFill>
                <a:ea typeface="黑体" pitchFamily="2" charset="-122"/>
              </a:endParaRPr>
            </a:p>
          </p:txBody>
        </p:sp>
        <p:sp>
          <p:nvSpPr>
            <p:cNvPr id="102" name="TextBox 101"/>
            <p:cNvSpPr txBox="1"/>
            <p:nvPr/>
          </p:nvSpPr>
          <p:spPr>
            <a:xfrm>
              <a:off x="3695701" y="4257086"/>
              <a:ext cx="1752600" cy="307777"/>
            </a:xfrm>
            <a:prstGeom prst="rect">
              <a:avLst/>
            </a:prstGeom>
            <a:noFill/>
          </p:spPr>
          <p:txBody>
            <a:bodyPr wrap="square" rtlCol="0">
              <a:spAutoFit/>
            </a:bodyPr>
            <a:lstStyle/>
            <a:p>
              <a:pPr algn="ctr" defTabSz="914400">
                <a:spcBef>
                  <a:spcPct val="0"/>
                </a:spcBef>
                <a:spcAft>
                  <a:spcPct val="0"/>
                </a:spcAft>
                <a:buNone/>
              </a:pPr>
              <a:r>
                <a:rPr lang="en-GB" altLang="zh-CN" sz="1400" b="0" i="0" smtClean="0">
                  <a:solidFill>
                    <a:srgbClr val="546568"/>
                  </a:solidFill>
                  <a:latin typeface="Arial"/>
                  <a:ea typeface="黑体" pitchFamily="2" charset="-122"/>
                  <a:cs typeface="Arial"/>
                </a:rPr>
                <a:t>Cisco Nexus 5500</a:t>
              </a:r>
              <a:endParaRPr lang="zh-CN" altLang="en-GB" sz="1400">
                <a:solidFill>
                  <a:srgbClr val="546568"/>
                </a:solidFill>
                <a:latin typeface="+mj-lt"/>
                <a:ea typeface="黑体" pitchFamily="2" charset="-122"/>
                <a:cs typeface="Arial" pitchFamily="34" charset="0"/>
              </a:endParaRPr>
            </a:p>
          </p:txBody>
        </p:sp>
        <p:sp>
          <p:nvSpPr>
            <p:cNvPr id="105" name="TextBox 104"/>
            <p:cNvSpPr txBox="1"/>
            <p:nvPr/>
          </p:nvSpPr>
          <p:spPr>
            <a:xfrm>
              <a:off x="3068857" y="2021356"/>
              <a:ext cx="3006288" cy="307777"/>
            </a:xfrm>
            <a:prstGeom prst="rect">
              <a:avLst/>
            </a:prstGeom>
            <a:noFill/>
          </p:spPr>
          <p:txBody>
            <a:bodyPr wrap="square" rtlCol="0">
              <a:spAutoFit/>
            </a:bodyPr>
            <a:lstStyle/>
            <a:p>
              <a:pPr algn="ctr" defTabSz="914400">
                <a:spcBef>
                  <a:spcPct val="0"/>
                </a:spcBef>
                <a:spcAft>
                  <a:spcPct val="0"/>
                </a:spcAft>
                <a:buNone/>
              </a:pPr>
              <a:r>
                <a:rPr lang="en-GB" altLang="zh-CN" sz="1400" b="0" i="0" smtClean="0">
                  <a:solidFill>
                    <a:srgbClr val="546568"/>
                  </a:solidFill>
                  <a:latin typeface="Arial"/>
                  <a:ea typeface="黑体" pitchFamily="2" charset="-122"/>
                  <a:cs typeface="Arial"/>
                </a:rPr>
                <a:t>Cisco Nexus 7000</a:t>
              </a:r>
              <a:endParaRPr lang="en-GB" altLang="zh-CN" sz="1400" b="0" i="0">
                <a:solidFill>
                  <a:srgbClr val="546568"/>
                </a:solidFill>
                <a:latin typeface="Arial"/>
                <a:ea typeface="黑体" pitchFamily="2" charset="-122"/>
                <a:cs typeface="Arial"/>
              </a:endParaRPr>
            </a:p>
          </p:txBody>
        </p:sp>
        <p:cxnSp>
          <p:nvCxnSpPr>
            <p:cNvPr id="115" name="Straight Connector 114"/>
            <p:cNvCxnSpPr/>
            <p:nvPr/>
          </p:nvCxnSpPr>
          <p:spPr>
            <a:xfrm>
              <a:off x="3807513" y="4181323"/>
              <a:ext cx="1524000" cy="1588"/>
            </a:xfrm>
            <a:prstGeom prst="line">
              <a:avLst/>
            </a:prstGeom>
            <a:ln>
              <a:solidFill>
                <a:schemeClr val="bg1">
                  <a:lumMod val="50000"/>
                  <a:alpha val="98000"/>
                </a:schemeClr>
              </a:solidFill>
              <a:prstDash val="dash"/>
            </a:ln>
          </p:spPr>
          <p:style>
            <a:lnRef idx="1">
              <a:schemeClr val="accent1"/>
            </a:lnRef>
            <a:fillRef idx="0">
              <a:schemeClr val="accent1"/>
            </a:fillRef>
            <a:effectRef idx="0">
              <a:schemeClr val="accent1"/>
            </a:effectRef>
            <a:fontRef idx="minor">
              <a:schemeClr val="tx1"/>
            </a:fontRef>
          </p:style>
        </p:cxnSp>
        <p:pic>
          <p:nvPicPr>
            <p:cNvPr id="117" name="Picture 28" descr="\\MV-FS\Projects\Cisco\References\Brand Assets\Kubrick Icons\Device Icons\Device_nexus5000_3034_default_256.png"/>
            <p:cNvPicPr>
              <a:picLocks noChangeAspect="1" noChangeArrowheads="1"/>
            </p:cNvPicPr>
            <p:nvPr/>
          </p:nvPicPr>
          <p:blipFill>
            <a:blip r:embed="rId3" cstate="print"/>
            <a:srcRect/>
            <a:stretch>
              <a:fillRect/>
            </a:stretch>
          </p:blipFill>
          <p:spPr bwMode="auto">
            <a:xfrm>
              <a:off x="3146494" y="3777258"/>
              <a:ext cx="729571" cy="729571"/>
            </a:xfrm>
            <a:prstGeom prst="rect">
              <a:avLst/>
            </a:prstGeom>
            <a:noFill/>
          </p:spPr>
        </p:pic>
        <p:pic>
          <p:nvPicPr>
            <p:cNvPr id="121" name="Picture 28" descr="\\MV-FS\Projects\Cisco\References\Brand Assets\Kubrick Icons\Device Icons\Device_nexus5000_3034_default_256.png"/>
            <p:cNvPicPr>
              <a:picLocks noChangeAspect="1" noChangeArrowheads="1"/>
            </p:cNvPicPr>
            <p:nvPr/>
          </p:nvPicPr>
          <p:blipFill>
            <a:blip r:embed="rId3" cstate="print"/>
            <a:srcRect/>
            <a:stretch>
              <a:fillRect/>
            </a:stretch>
          </p:blipFill>
          <p:spPr bwMode="auto">
            <a:xfrm>
              <a:off x="5271519" y="3777258"/>
              <a:ext cx="729571" cy="729571"/>
            </a:xfrm>
            <a:prstGeom prst="rect">
              <a:avLst/>
            </a:prstGeom>
            <a:noFill/>
          </p:spPr>
        </p:pic>
        <p:grpSp>
          <p:nvGrpSpPr>
            <p:cNvPr id="5" name="Group 2"/>
            <p:cNvGrpSpPr/>
            <p:nvPr/>
          </p:nvGrpSpPr>
          <p:grpSpPr>
            <a:xfrm>
              <a:off x="3471770" y="2305009"/>
              <a:ext cx="2244451" cy="731520"/>
              <a:chOff x="3556228" y="2673623"/>
              <a:chExt cx="2244451" cy="731520"/>
            </a:xfrm>
          </p:grpSpPr>
          <p:pic>
            <p:nvPicPr>
              <p:cNvPr id="116" name="Picture 30" descr="\\MV-FS\Projects\Cisco\References\Brand Assets\Kubrick Icons\Device Icons\Device_nexus7000_3035_default_256.png"/>
              <p:cNvPicPr>
                <a:picLocks noChangeAspect="1" noChangeArrowheads="1"/>
              </p:cNvPicPr>
              <p:nvPr/>
            </p:nvPicPr>
            <p:blipFill>
              <a:blip r:embed="rId4" cstate="print"/>
              <a:srcRect/>
              <a:stretch>
                <a:fillRect/>
              </a:stretch>
            </p:blipFill>
            <p:spPr bwMode="auto">
              <a:xfrm>
                <a:off x="3556228" y="2673623"/>
                <a:ext cx="731520" cy="731520"/>
              </a:xfrm>
              <a:prstGeom prst="rect">
                <a:avLst/>
              </a:prstGeom>
              <a:noFill/>
            </p:spPr>
          </p:pic>
          <p:pic>
            <p:nvPicPr>
              <p:cNvPr id="118" name="Picture 30" descr="\\MV-FS\Projects\Cisco\References\Brand Assets\Kubrick Icons\Device Icons\Device_nexus7000_3035_default_256.png"/>
              <p:cNvPicPr>
                <a:picLocks noChangeAspect="1" noChangeArrowheads="1"/>
              </p:cNvPicPr>
              <p:nvPr/>
            </p:nvPicPr>
            <p:blipFill>
              <a:blip r:embed="rId4" cstate="print"/>
              <a:srcRect/>
              <a:stretch>
                <a:fillRect/>
              </a:stretch>
            </p:blipFill>
            <p:spPr bwMode="auto">
              <a:xfrm>
                <a:off x="4060538" y="2673623"/>
                <a:ext cx="731520" cy="731520"/>
              </a:xfrm>
              <a:prstGeom prst="rect">
                <a:avLst/>
              </a:prstGeom>
              <a:noFill/>
            </p:spPr>
          </p:pic>
          <p:pic>
            <p:nvPicPr>
              <p:cNvPr id="119" name="Picture 30" descr="\\MV-FS\Projects\Cisco\References\Brand Assets\Kubrick Icons\Device Icons\Device_nexus7000_3035_default_256.png"/>
              <p:cNvPicPr>
                <a:picLocks noChangeAspect="1" noChangeArrowheads="1"/>
              </p:cNvPicPr>
              <p:nvPr/>
            </p:nvPicPr>
            <p:blipFill>
              <a:blip r:embed="rId4" cstate="print"/>
              <a:srcRect/>
              <a:stretch>
                <a:fillRect/>
              </a:stretch>
            </p:blipFill>
            <p:spPr bwMode="auto">
              <a:xfrm>
                <a:off x="4564848" y="2673623"/>
                <a:ext cx="731520" cy="731520"/>
              </a:xfrm>
              <a:prstGeom prst="rect">
                <a:avLst/>
              </a:prstGeom>
              <a:noFill/>
            </p:spPr>
          </p:pic>
          <p:pic>
            <p:nvPicPr>
              <p:cNvPr id="120" name="Picture 30" descr="\\MV-FS\Projects\Cisco\References\Brand Assets\Kubrick Icons\Device Icons\Device_nexus7000_3035_default_256.png"/>
              <p:cNvPicPr>
                <a:picLocks noChangeAspect="1" noChangeArrowheads="1"/>
              </p:cNvPicPr>
              <p:nvPr/>
            </p:nvPicPr>
            <p:blipFill>
              <a:blip r:embed="rId4" cstate="print"/>
              <a:srcRect/>
              <a:stretch>
                <a:fillRect/>
              </a:stretch>
            </p:blipFill>
            <p:spPr bwMode="auto">
              <a:xfrm>
                <a:off x="5069159" y="2673623"/>
                <a:ext cx="731520" cy="731520"/>
              </a:xfrm>
              <a:prstGeom prst="rect">
                <a:avLst/>
              </a:prstGeom>
              <a:noFill/>
            </p:spPr>
          </p:pic>
        </p:grpSp>
        <p:sp>
          <p:nvSpPr>
            <p:cNvPr id="122" name="Oval 121"/>
            <p:cNvSpPr/>
            <p:nvPr/>
          </p:nvSpPr>
          <p:spPr>
            <a:xfrm>
              <a:off x="3280252" y="3259365"/>
              <a:ext cx="2583498" cy="275904"/>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0"/>
                </a:spcBef>
                <a:spcAft>
                  <a:spcPct val="0"/>
                </a:spcAft>
                <a:buNone/>
              </a:pPr>
              <a:r>
                <a:rPr lang="en-GB" altLang="zh-CN" sz="1600" b="1" i="0" smtClean="0">
                  <a:solidFill>
                    <a:srgbClr val="FFFFFF"/>
                  </a:solidFill>
                  <a:latin typeface="Arial"/>
                  <a:ea typeface="黑体" pitchFamily="2" charset="-122"/>
                  <a:cs typeface="Arial"/>
                </a:rPr>
                <a:t>L2/L3 </a:t>
              </a:r>
              <a:r>
                <a:rPr lang="zh-CN" altLang="en-GB" sz="1600" b="1" i="0" smtClean="0">
                  <a:solidFill>
                    <a:srgbClr val="FFFFFF"/>
                  </a:solidFill>
                  <a:latin typeface="Arial"/>
                  <a:ea typeface="黑体" pitchFamily="2" charset="-122"/>
                  <a:cs typeface="Arial"/>
                </a:rPr>
                <a:t>交换矩阵</a:t>
              </a:r>
              <a:endParaRPr lang="zh-CN" altLang="en-GB" sz="1600" b="1">
                <a:solidFill>
                  <a:schemeClr val="bg1"/>
                </a:solidFill>
                <a:latin typeface="+mj-lt"/>
                <a:ea typeface="黑体" pitchFamily="2" charset="-122"/>
                <a:cs typeface="Arial" pitchFamily="34" charset="0"/>
              </a:endParaRPr>
            </a:p>
          </p:txBody>
        </p:sp>
      </p:grpSp>
      <p:sp>
        <p:nvSpPr>
          <p:cNvPr id="44" name="Rectangle 19"/>
          <p:cNvSpPr>
            <a:spLocks noChangeArrowheads="1"/>
          </p:cNvSpPr>
          <p:nvPr/>
        </p:nvSpPr>
        <p:spPr bwMode="auto">
          <a:xfrm flipH="1">
            <a:off x="225082" y="4923692"/>
            <a:ext cx="8707902" cy="1934308"/>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endParaRPr lang="zh-CN" altLang="en-US" b="1">
              <a:solidFill>
                <a:schemeClr val="tx1"/>
              </a:solidFill>
              <a:latin typeface="+mj-lt"/>
              <a:ea typeface="黑体" pitchFamily="2" charset="-122"/>
            </a:endParaRPr>
          </a:p>
        </p:txBody>
      </p:sp>
      <p:sp>
        <p:nvSpPr>
          <p:cNvPr id="2" name="Title 1"/>
          <p:cNvSpPr>
            <a:spLocks noGrp="1"/>
          </p:cNvSpPr>
          <p:nvPr>
            <p:ph type="title"/>
          </p:nvPr>
        </p:nvSpPr>
        <p:spPr/>
        <p:txBody>
          <a:bodyPr/>
          <a:lstStyle/>
          <a:p>
            <a:pPr algn="l" defTabSz="914400">
              <a:spcBef>
                <a:spcPct val="0"/>
              </a:spcBef>
              <a:buNone/>
            </a:pPr>
            <a: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t>革命性的系统扩展</a:t>
            </a:r>
            <a:b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altLang="zh-CN" sz="2400" b="0" i="0" spc="0" dirty="0" smtClean="0">
                <a:solidFill>
                  <a:srgbClr val="7F7F7F"/>
                </a:solidFill>
                <a:latin typeface="Arial"/>
                <a:ea typeface="黑体" pitchFamily="2" charset="-122"/>
                <a:cs typeface="+mj-cs"/>
              </a:rPr>
              <a:t>Cisco FabricPath</a:t>
            </a:r>
            <a:endParaRPr lang="zh-CN" altLang="en-US" sz="2400" spc="0" dirty="0">
              <a:solidFill>
                <a:srgbClr val="7F7F7F"/>
              </a:solidFill>
              <a:ea typeface="黑体" pitchFamily="2" charset="-122"/>
            </a:endParaRPr>
          </a:p>
        </p:txBody>
      </p:sp>
      <p:grpSp>
        <p:nvGrpSpPr>
          <p:cNvPr id="6" name="Group 60"/>
          <p:cNvGrpSpPr/>
          <p:nvPr/>
        </p:nvGrpSpPr>
        <p:grpSpPr>
          <a:xfrm>
            <a:off x="0" y="1311112"/>
            <a:ext cx="9144000" cy="496887"/>
            <a:chOff x="10242" y="1487255"/>
            <a:chExt cx="9144000" cy="496887"/>
          </a:xfrm>
        </p:grpSpPr>
        <p:sp>
          <p:nvSpPr>
            <p:cNvPr id="62" name="Rectangle 25"/>
            <p:cNvSpPr>
              <a:spLocks/>
            </p:cNvSpPr>
            <p:nvPr/>
          </p:nvSpPr>
          <p:spPr bwMode="auto">
            <a:xfrm>
              <a:off x="10242" y="1487255"/>
              <a:ext cx="9144000" cy="496887"/>
            </a:xfrm>
            <a:prstGeom prst="rect">
              <a:avLst/>
            </a:prstGeom>
            <a:gradFill flip="none" rotWithShape="1">
              <a:gsLst>
                <a:gs pos="15000">
                  <a:srgbClr val="0D3947">
                    <a:alpha val="83000"/>
                  </a:srgbClr>
                </a:gs>
                <a:gs pos="85000">
                  <a:srgbClr val="0D3947">
                    <a:alpha val="83000"/>
                  </a:srgbClr>
                </a:gs>
                <a:gs pos="0">
                  <a:srgbClr val="ABDFF0">
                    <a:lumMod val="25000"/>
                    <a:alpha val="0"/>
                  </a:srgbClr>
                </a:gs>
                <a:gs pos="100000">
                  <a:schemeClr val="bg1">
                    <a:alpha val="0"/>
                  </a:schemeClr>
                </a:gs>
              </a:gsLst>
              <a:lin ang="0" scaled="0"/>
              <a:tileRect/>
            </a:gradFill>
            <a:ln w="25400" cap="flat" cmpd="sng" algn="ctr">
              <a:noFill/>
              <a:prstDash val="solid"/>
            </a:ln>
            <a:effectLst/>
          </p:spPr>
          <p:txBody>
            <a:bodyPr rtlCol="0" anchor="ctr"/>
            <a:lstStyle/>
            <a:p>
              <a:pPr algn="ctr">
                <a:spcBef>
                  <a:spcPts val="600"/>
                </a:spcBef>
              </a:pPr>
              <a:endParaRPr lang="zh-CN" altLang="en-US" sz="1600">
                <a:solidFill>
                  <a:srgbClr val="FFFFFF"/>
                </a:solidFill>
                <a:ea typeface="黑体" pitchFamily="2" charset="-122"/>
                <a:sym typeface="Arial" charset="0"/>
              </a:endParaRPr>
            </a:p>
          </p:txBody>
        </p:sp>
        <p:sp>
          <p:nvSpPr>
            <p:cNvPr id="63" name="Rectangle 62"/>
            <p:cNvSpPr/>
            <p:nvPr/>
          </p:nvSpPr>
          <p:spPr>
            <a:xfrm>
              <a:off x="262726" y="1553195"/>
              <a:ext cx="8639033" cy="338550"/>
            </a:xfrm>
            <a:prstGeom prst="rect">
              <a:avLst/>
            </a:prstGeom>
          </p:spPr>
          <p:txBody>
            <a:bodyPr wrap="square" lIns="91435" tIns="45718" rIns="91435" bIns="45718">
              <a:spAutoFit/>
            </a:bodyPr>
            <a:lstStyle/>
            <a:p>
              <a:pPr algn="ctr">
                <a:spcBef>
                  <a:spcPts val="600"/>
                </a:spcBef>
              </a:pPr>
              <a:r>
                <a:rPr lang="zh-CN" altLang="en-US" sz="1600" b="0" i="0" dirty="0" smtClean="0">
                  <a:solidFill>
                    <a:srgbClr val="FFFFFF"/>
                  </a:solidFill>
                  <a:latin typeface="Arial"/>
                  <a:ea typeface="黑体" pitchFamily="2" charset="-122"/>
                  <a:cs typeface="+mn-cs"/>
                </a:rPr>
                <a:t>扩展第 </a:t>
              </a:r>
              <a:r>
                <a:rPr lang="en-US" altLang="zh-CN" sz="1600" b="0" i="0" dirty="0" smtClean="0">
                  <a:solidFill>
                    <a:srgbClr val="FFFFFF"/>
                  </a:solidFill>
                  <a:latin typeface="Arial"/>
                  <a:ea typeface="黑体" pitchFamily="2" charset="-122"/>
                  <a:cs typeface="+mn-cs"/>
                </a:rPr>
                <a:t>2 </a:t>
              </a:r>
              <a:r>
                <a:rPr lang="zh-CN" altLang="en-US" sz="1600" b="0" i="0" dirty="0" smtClean="0">
                  <a:solidFill>
                    <a:srgbClr val="FFFFFF"/>
                  </a:solidFill>
                  <a:latin typeface="Arial"/>
                  <a:ea typeface="黑体" pitchFamily="2" charset="-122"/>
                  <a:cs typeface="+mn-cs"/>
                </a:rPr>
                <a:t>层域 </a:t>
              </a:r>
              <a:r>
                <a:rPr lang="en-US" altLang="zh-CN" sz="1600" b="0" i="0" dirty="0" smtClean="0">
                  <a:solidFill>
                    <a:srgbClr val="FFFFFF"/>
                  </a:solidFill>
                  <a:latin typeface="Arial"/>
                  <a:ea typeface="黑体" pitchFamily="2" charset="-122"/>
                  <a:cs typeface="+mn-cs"/>
                </a:rPr>
                <a:t>— Cisco Nexus</a:t>
              </a:r>
              <a:r>
                <a:rPr lang="en-US" sz="1600" baseline="30000" dirty="0" smtClean="0">
                  <a:solidFill>
                    <a:schemeClr val="bg1"/>
                  </a:solidFill>
                </a:rPr>
                <a:t>®</a:t>
              </a:r>
              <a:r>
                <a:rPr lang="en-US" altLang="zh-CN" sz="1600" b="0" i="0" dirty="0" smtClean="0">
                  <a:solidFill>
                    <a:srgbClr val="FFFFFF"/>
                  </a:solidFill>
                  <a:latin typeface="Arial"/>
                  <a:ea typeface="黑体" pitchFamily="2" charset="-122"/>
                  <a:cs typeface="+mn-cs"/>
                </a:rPr>
                <a:t> 7000 </a:t>
              </a:r>
              <a:r>
                <a:rPr lang="zh-CN" altLang="en-US" sz="1600" b="0" i="0" dirty="0" smtClean="0">
                  <a:solidFill>
                    <a:srgbClr val="FFFFFF"/>
                  </a:solidFill>
                  <a:latin typeface="Arial"/>
                  <a:ea typeface="黑体" pitchFamily="2" charset="-122"/>
                  <a:cs typeface="+mn-cs"/>
                </a:rPr>
                <a:t>和 </a:t>
              </a:r>
              <a:r>
                <a:rPr lang="en-US" altLang="zh-CN" sz="1600" b="0" i="0" dirty="0" smtClean="0">
                  <a:solidFill>
                    <a:srgbClr val="FFFFFF"/>
                  </a:solidFill>
                  <a:latin typeface="Arial"/>
                  <a:ea typeface="黑体" pitchFamily="2" charset="-122"/>
                  <a:cs typeface="+mn-cs"/>
                </a:rPr>
                <a:t>5000 </a:t>
              </a:r>
              <a:r>
                <a:rPr lang="zh-CN" altLang="en-US" sz="1600" b="0" i="0" dirty="0" smtClean="0">
                  <a:solidFill>
                    <a:srgbClr val="FFFFFF"/>
                  </a:solidFill>
                  <a:latin typeface="Arial"/>
                  <a:ea typeface="黑体" pitchFamily="2" charset="-122"/>
                  <a:cs typeface="+mn-cs"/>
                </a:rPr>
                <a:t>系列上提供</a:t>
              </a:r>
              <a:endParaRPr lang="zh-CN" altLang="en-US" sz="1600" dirty="0">
                <a:solidFill>
                  <a:schemeClr val="bg1"/>
                </a:solidFill>
                <a:ea typeface="黑体" pitchFamily="2" charset="-122"/>
              </a:endParaRPr>
            </a:p>
          </p:txBody>
        </p:sp>
      </p:grpSp>
      <p:grpSp>
        <p:nvGrpSpPr>
          <p:cNvPr id="7" name="Group 14"/>
          <p:cNvGrpSpPr/>
          <p:nvPr/>
        </p:nvGrpSpPr>
        <p:grpSpPr>
          <a:xfrm>
            <a:off x="7819" y="2853963"/>
            <a:ext cx="3466698" cy="1402856"/>
            <a:chOff x="7819" y="2588989"/>
            <a:chExt cx="3466698" cy="1402856"/>
          </a:xfrm>
        </p:grpSpPr>
        <p:sp>
          <p:nvSpPr>
            <p:cNvPr id="65" name="Pentagon 64"/>
            <p:cNvSpPr/>
            <p:nvPr/>
          </p:nvSpPr>
          <p:spPr>
            <a:xfrm rot="10800000" flipH="1" flipV="1">
              <a:off x="7819" y="2588989"/>
              <a:ext cx="3466698" cy="1367120"/>
            </a:xfrm>
            <a:prstGeom prst="homePlate">
              <a:avLst/>
            </a:prstGeom>
            <a:gradFill flip="none" rotWithShape="1">
              <a:gsLst>
                <a:gs pos="15000">
                  <a:schemeClr val="tx2"/>
                </a:gs>
                <a:gs pos="85000">
                  <a:schemeClr val="tx2"/>
                </a:gs>
                <a:gs pos="0">
                  <a:srgbClr val="ABDFF0">
                    <a:lumMod val="25000"/>
                    <a:alpha val="0"/>
                  </a:srgbClr>
                </a:gs>
                <a:gs pos="100000">
                  <a:schemeClr val="bg1">
                    <a:alpha val="0"/>
                  </a:schemeClr>
                </a:gs>
              </a:gsLst>
              <a:lin ang="0" scaled="0"/>
              <a:tileRect/>
            </a:gradFill>
            <a:ln w="25400" cap="flat" cmpd="sng" algn="ctr">
              <a:noFill/>
              <a:prstDash val="solid"/>
            </a:ln>
            <a:effectLst/>
          </p:spPr>
          <p:txBody>
            <a:bodyPr rtlCol="0" anchor="ctr"/>
            <a:lstStyle/>
            <a:p>
              <a:pPr algn="ctr">
                <a:spcBef>
                  <a:spcPts val="600"/>
                </a:spcBef>
              </a:pPr>
              <a:endParaRPr lang="zh-CN" altLang="en-US" sz="1600">
                <a:solidFill>
                  <a:srgbClr val="FFFFFF"/>
                </a:solidFill>
                <a:ea typeface="黑体" pitchFamily="2" charset="-122"/>
              </a:endParaRPr>
            </a:p>
          </p:txBody>
        </p:sp>
        <p:sp>
          <p:nvSpPr>
            <p:cNvPr id="47" name="AutoShape 24"/>
            <p:cNvSpPr>
              <a:spLocks/>
            </p:cNvSpPr>
            <p:nvPr/>
          </p:nvSpPr>
          <p:spPr bwMode="auto">
            <a:xfrm>
              <a:off x="477186" y="2702728"/>
              <a:ext cx="2338685" cy="1289117"/>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a:spcBef>
                  <a:spcPts val="300"/>
                </a:spcBef>
                <a:buNone/>
              </a:pPr>
              <a:r>
                <a:rPr lang="zh-CN" altLang="en-US" sz="1600" b="1" i="0" smtClean="0">
                  <a:solidFill>
                    <a:srgbClr val="FFFFFF"/>
                  </a:solidFill>
                  <a:latin typeface="Arial"/>
                  <a:ea typeface="黑体" pitchFamily="2" charset="-122"/>
                  <a:cs typeface="+mn-cs"/>
                </a:rPr>
                <a:t>第 </a:t>
              </a:r>
              <a:r>
                <a:rPr lang="en-US" altLang="zh-CN" sz="1600" b="1" i="0" smtClean="0">
                  <a:solidFill>
                    <a:srgbClr val="FFFFFF"/>
                  </a:solidFill>
                  <a:latin typeface="Arial"/>
                  <a:ea typeface="黑体" pitchFamily="2" charset="-122"/>
                  <a:cs typeface="+mn-cs"/>
                </a:rPr>
                <a:t>2 </a:t>
              </a:r>
              <a:r>
                <a:rPr lang="zh-CN" altLang="en-US" sz="1600" b="1" i="0" smtClean="0">
                  <a:solidFill>
                    <a:srgbClr val="FFFFFF"/>
                  </a:solidFill>
                  <a:latin typeface="Arial"/>
                  <a:ea typeface="黑体" pitchFamily="2" charset="-122"/>
                  <a:cs typeface="+mn-cs"/>
                </a:rPr>
                <a:t>层优势</a:t>
              </a:r>
              <a:endParaRPr lang="zh-CN" altLang="en-US" sz="1600" b="1" smtClean="0">
                <a:solidFill>
                  <a:schemeClr val="bg1"/>
                </a:solidFill>
                <a:ea typeface="黑体" pitchFamily="2" charset="-122"/>
                <a:sym typeface="Arial" charset="0"/>
              </a:endParaRPr>
            </a:p>
            <a:p>
              <a:pPr marL="169896" indent="-169896" algn="l" defTabSz="914400">
                <a:spcBef>
                  <a:spcPts val="300"/>
                </a:spcBef>
                <a:buClr>
                  <a:srgbClr val="FFFFFF"/>
                </a:buClr>
                <a:buSzPct val="90000"/>
                <a:buFont typeface="Arial"/>
                <a:buChar char="•"/>
              </a:pPr>
              <a:r>
                <a:rPr lang="zh-CN" altLang="en-US" sz="1600" b="0" i="0" smtClean="0">
                  <a:solidFill>
                    <a:srgbClr val="FFFFFF"/>
                  </a:solidFill>
                  <a:latin typeface="Arial"/>
                  <a:ea typeface="黑体" pitchFamily="2" charset="-122"/>
                  <a:cs typeface="+mn-cs"/>
                </a:rPr>
                <a:t>简单配置</a:t>
              </a:r>
            </a:p>
            <a:p>
              <a:pPr marL="169896" indent="-169896" algn="l" defTabSz="914400">
                <a:spcBef>
                  <a:spcPts val="300"/>
                </a:spcBef>
                <a:buClr>
                  <a:srgbClr val="FFFFFF"/>
                </a:buClr>
                <a:buSzPct val="90000"/>
                <a:buFont typeface="Arial"/>
                <a:buChar char="•"/>
              </a:pPr>
              <a:r>
                <a:rPr lang="zh-CN" altLang="en-US" sz="1600" b="0" i="0" smtClean="0">
                  <a:solidFill>
                    <a:srgbClr val="FFFFFF"/>
                  </a:solidFill>
                  <a:latin typeface="Arial"/>
                  <a:ea typeface="黑体" pitchFamily="2" charset="-122"/>
                  <a:cs typeface="+mn-cs"/>
                </a:rPr>
                <a:t>灵活调配</a:t>
              </a:r>
            </a:p>
            <a:p>
              <a:pPr marL="169896" indent="-169896" algn="l" defTabSz="914400">
                <a:spcBef>
                  <a:spcPts val="300"/>
                </a:spcBef>
                <a:buClr>
                  <a:srgbClr val="FFFFFF"/>
                </a:buClr>
                <a:buSzPct val="90000"/>
                <a:buFont typeface="Arial"/>
                <a:buChar char="•"/>
              </a:pPr>
              <a:r>
                <a:rPr lang="zh-CN" altLang="en-US" sz="1600" b="0" i="0" smtClean="0">
                  <a:solidFill>
                    <a:srgbClr val="FFFFFF"/>
                  </a:solidFill>
                  <a:latin typeface="Arial"/>
                  <a:ea typeface="黑体" pitchFamily="2" charset="-122"/>
                  <a:cs typeface="+mn-cs"/>
                </a:rPr>
                <a:t>低成本</a:t>
              </a:r>
              <a:endParaRPr lang="zh-CN" altLang="en-US" sz="1600">
                <a:solidFill>
                  <a:schemeClr val="bg1"/>
                </a:solidFill>
                <a:ea typeface="黑体" pitchFamily="2" charset="-122"/>
              </a:endParaRPr>
            </a:p>
          </p:txBody>
        </p:sp>
      </p:grpSp>
      <p:grpSp>
        <p:nvGrpSpPr>
          <p:cNvPr id="8" name="Group 13"/>
          <p:cNvGrpSpPr/>
          <p:nvPr/>
        </p:nvGrpSpPr>
        <p:grpSpPr>
          <a:xfrm>
            <a:off x="5444378" y="2853964"/>
            <a:ext cx="3708940" cy="1367120"/>
            <a:chOff x="5444378" y="2588990"/>
            <a:chExt cx="3708940" cy="1367120"/>
          </a:xfrm>
        </p:grpSpPr>
        <p:sp>
          <p:nvSpPr>
            <p:cNvPr id="66" name="Pentagon 65"/>
            <p:cNvSpPr/>
            <p:nvPr/>
          </p:nvSpPr>
          <p:spPr>
            <a:xfrm rot="10800000" flipV="1">
              <a:off x="5444378" y="2588990"/>
              <a:ext cx="3708940" cy="1367120"/>
            </a:xfrm>
            <a:prstGeom prst="homePlate">
              <a:avLst/>
            </a:prstGeom>
            <a:gradFill flip="none" rotWithShape="1">
              <a:gsLst>
                <a:gs pos="15000">
                  <a:schemeClr val="tx2"/>
                </a:gs>
                <a:gs pos="85000">
                  <a:schemeClr val="tx2"/>
                </a:gs>
                <a:gs pos="0">
                  <a:srgbClr val="ABDFF0">
                    <a:lumMod val="25000"/>
                    <a:alpha val="0"/>
                  </a:srgbClr>
                </a:gs>
                <a:gs pos="100000">
                  <a:schemeClr val="bg1">
                    <a:alpha val="0"/>
                  </a:schemeClr>
                </a:gs>
              </a:gsLst>
              <a:lin ang="0" scaled="0"/>
              <a:tileRect/>
            </a:gradFill>
            <a:ln w="25400" cap="flat" cmpd="sng" algn="ctr">
              <a:noFill/>
              <a:prstDash val="solid"/>
            </a:ln>
            <a:effectLst/>
          </p:spPr>
          <p:txBody>
            <a:bodyPr rtlCol="0" anchor="ctr"/>
            <a:lstStyle/>
            <a:p>
              <a:pPr algn="ctr">
                <a:spcBef>
                  <a:spcPts val="600"/>
                </a:spcBef>
              </a:pPr>
              <a:endParaRPr lang="zh-CN" altLang="en-US" sz="1600">
                <a:solidFill>
                  <a:srgbClr val="FFFFFF"/>
                </a:solidFill>
                <a:ea typeface="黑体" pitchFamily="2" charset="-122"/>
              </a:endParaRPr>
            </a:p>
          </p:txBody>
        </p:sp>
        <p:sp>
          <p:nvSpPr>
            <p:cNvPr id="58" name="AutoShape 24"/>
            <p:cNvSpPr>
              <a:spLocks/>
            </p:cNvSpPr>
            <p:nvPr/>
          </p:nvSpPr>
          <p:spPr bwMode="auto">
            <a:xfrm>
              <a:off x="6479594" y="2660526"/>
              <a:ext cx="2504618" cy="1289117"/>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a:spcBef>
                  <a:spcPts val="300"/>
                </a:spcBef>
                <a:buNone/>
              </a:pPr>
              <a:r>
                <a:rPr lang="zh-CN" altLang="en-US" sz="1600" b="1" i="0" dirty="0" smtClean="0">
                  <a:solidFill>
                    <a:srgbClr val="FFFFFF"/>
                  </a:solidFill>
                  <a:latin typeface="Arial"/>
                  <a:ea typeface="黑体" pitchFamily="2" charset="-122"/>
                  <a:cs typeface="+mn-cs"/>
                </a:rPr>
                <a:t>第 </a:t>
              </a:r>
              <a:r>
                <a:rPr lang="en-US" altLang="zh-CN" sz="1600" b="1" i="0" dirty="0" smtClean="0">
                  <a:solidFill>
                    <a:srgbClr val="FFFFFF"/>
                  </a:solidFill>
                  <a:latin typeface="Arial"/>
                  <a:ea typeface="黑体" pitchFamily="2" charset="-122"/>
                  <a:cs typeface="+mn-cs"/>
                </a:rPr>
                <a:t>3 </a:t>
              </a:r>
              <a:r>
                <a:rPr lang="zh-CN" altLang="en-US" sz="1600" b="1" i="0" dirty="0" smtClean="0">
                  <a:solidFill>
                    <a:srgbClr val="FFFFFF"/>
                  </a:solidFill>
                  <a:latin typeface="Arial"/>
                  <a:ea typeface="黑体" pitchFamily="2" charset="-122"/>
                  <a:cs typeface="+mn-cs"/>
                </a:rPr>
                <a:t>层优势</a:t>
              </a:r>
              <a:endParaRPr lang="zh-CN" altLang="en-US" sz="1600" b="1" dirty="0" smtClean="0">
                <a:solidFill>
                  <a:schemeClr val="bg1"/>
                </a:solidFill>
                <a:ea typeface="黑体" pitchFamily="2" charset="-122"/>
                <a:sym typeface="Arial" charset="0"/>
              </a:endParaRPr>
            </a:p>
            <a:p>
              <a:pPr marL="169896" indent="-169896" algn="l" defTabSz="914400">
                <a:spcBef>
                  <a:spcPts val="300"/>
                </a:spcBef>
                <a:buClr>
                  <a:srgbClr val="FFFFFF"/>
                </a:buClr>
                <a:buSzPct val="90000"/>
                <a:buFont typeface="Arial"/>
                <a:buChar char="•"/>
              </a:pPr>
              <a:r>
                <a:rPr lang="zh-CN" altLang="en-US" sz="1600" b="0" i="0" dirty="0" smtClean="0">
                  <a:solidFill>
                    <a:srgbClr val="FFFFFF"/>
                  </a:solidFill>
                  <a:latin typeface="Arial"/>
                  <a:ea typeface="黑体" pitchFamily="2" charset="-122"/>
                  <a:cs typeface="+mn-cs"/>
                </a:rPr>
                <a:t>所有链路都处于活跃状态</a:t>
              </a:r>
            </a:p>
            <a:p>
              <a:pPr marL="169896" indent="-169896" algn="l" defTabSz="914400">
                <a:spcBef>
                  <a:spcPts val="300"/>
                </a:spcBef>
                <a:buClr>
                  <a:srgbClr val="FFFFFF"/>
                </a:buClr>
                <a:buSzPct val="90000"/>
                <a:buFont typeface="Arial"/>
                <a:buChar char="•"/>
              </a:pPr>
              <a:r>
                <a:rPr lang="zh-CN" altLang="en-US" sz="1600" b="0" i="0" dirty="0" smtClean="0">
                  <a:solidFill>
                    <a:srgbClr val="FFFFFF"/>
                  </a:solidFill>
                  <a:latin typeface="Arial"/>
                  <a:ea typeface="黑体" pitchFamily="2" charset="-122"/>
                  <a:cs typeface="+mn-cs"/>
                </a:rPr>
                <a:t>快速融合</a:t>
              </a:r>
            </a:p>
            <a:p>
              <a:pPr marL="169896" indent="-169896" algn="l" defTabSz="914400">
                <a:spcBef>
                  <a:spcPts val="300"/>
                </a:spcBef>
                <a:buClr>
                  <a:srgbClr val="FFFFFF"/>
                </a:buClr>
                <a:buSzPct val="90000"/>
                <a:buFont typeface="Arial"/>
                <a:buChar char="•"/>
              </a:pPr>
              <a:r>
                <a:rPr lang="zh-CN" altLang="en-US" sz="1600" b="0" i="0" dirty="0" smtClean="0">
                  <a:solidFill>
                    <a:srgbClr val="FFFFFF"/>
                  </a:solidFill>
                  <a:latin typeface="Arial"/>
                  <a:ea typeface="黑体" pitchFamily="2" charset="-122"/>
                  <a:cs typeface="+mn-cs"/>
                </a:rPr>
                <a:t>高度可扩展</a:t>
              </a:r>
              <a:endParaRPr lang="zh-CN" altLang="en-US" sz="1600" b="0" i="0" dirty="0">
                <a:solidFill>
                  <a:srgbClr val="FFFFFF"/>
                </a:solidFill>
                <a:latin typeface="Arial"/>
                <a:ea typeface="黑体" pitchFamily="2" charset="-122"/>
                <a:cs typeface="+mn-cs"/>
              </a:endParaRPr>
            </a:p>
          </p:txBody>
        </p:sp>
      </p:grpSp>
      <p:grpSp>
        <p:nvGrpSpPr>
          <p:cNvPr id="9" name="Group 53"/>
          <p:cNvGrpSpPr/>
          <p:nvPr/>
        </p:nvGrpSpPr>
        <p:grpSpPr>
          <a:xfrm>
            <a:off x="433665" y="5052277"/>
            <a:ext cx="5232298" cy="1355463"/>
            <a:chOff x="4574276" y="4613288"/>
            <a:chExt cx="5232298" cy="1355463"/>
          </a:xfrm>
        </p:grpSpPr>
        <p:sp>
          <p:nvSpPr>
            <p:cNvPr id="56" name="Rectangle 55"/>
            <p:cNvSpPr/>
            <p:nvPr/>
          </p:nvSpPr>
          <p:spPr>
            <a:xfrm>
              <a:off x="4574276" y="4906922"/>
              <a:ext cx="3809472" cy="1061829"/>
            </a:xfrm>
            <a:prstGeom prst="rect">
              <a:avLst/>
            </a:prstGeom>
          </p:spPr>
          <p:txBody>
            <a:bodyPr wrap="square" lIns="0" tIns="0" rIns="0" bIns="0">
              <a:spAutoFit/>
            </a:bodyPr>
            <a:lstStyle/>
            <a:p>
              <a:pPr marL="169896" indent="-169896" algn="l" defTabSz="914400">
                <a:lnSpc>
                  <a:spcPct val="90000"/>
                </a:lnSpc>
                <a:spcBef>
                  <a:spcPts val="300"/>
                </a:spcBef>
                <a:spcAft>
                  <a:spcPts val="300"/>
                </a:spcAft>
                <a:buClr>
                  <a:srgbClr val="0096D6"/>
                </a:buClr>
                <a:buSzPct val="90000"/>
                <a:buFont typeface="Arial"/>
                <a:buChar char="•"/>
              </a:pPr>
              <a:r>
                <a:rPr lang="zh-CN" altLang="en-US" sz="1500" b="0" i="0" smtClean="0">
                  <a:solidFill>
                    <a:srgbClr val="546568"/>
                  </a:solidFill>
                  <a:latin typeface="Arial"/>
                  <a:ea typeface="黑体" pitchFamily="2" charset="-122"/>
                  <a:cs typeface="+mn-cs"/>
                </a:rPr>
                <a:t>可扩展虚拟化 </a:t>
              </a:r>
              <a:r>
                <a:rPr lang="en-US" altLang="zh-CN" sz="1500" b="0" i="0" smtClean="0">
                  <a:solidFill>
                    <a:srgbClr val="546568"/>
                  </a:solidFill>
                  <a:latin typeface="Arial"/>
                  <a:ea typeface="黑体" pitchFamily="2" charset="-122"/>
                  <a:cs typeface="+mn-cs"/>
                </a:rPr>
                <a:t>POD</a:t>
              </a:r>
            </a:p>
            <a:p>
              <a:pPr marL="169896" indent="-169896" algn="l" defTabSz="914400">
                <a:lnSpc>
                  <a:spcPct val="90000"/>
                </a:lnSpc>
                <a:spcBef>
                  <a:spcPts val="300"/>
                </a:spcBef>
                <a:spcAft>
                  <a:spcPts val="300"/>
                </a:spcAft>
                <a:buClr>
                  <a:srgbClr val="0096D6"/>
                </a:buClr>
                <a:buSzPct val="90000"/>
                <a:buFont typeface="Arial"/>
                <a:buChar char="•"/>
              </a:pPr>
              <a:r>
                <a:rPr lang="zh-CN" altLang="en-US" sz="1500" b="0" i="0" smtClean="0">
                  <a:solidFill>
                    <a:srgbClr val="546568"/>
                  </a:solidFill>
                  <a:latin typeface="Arial"/>
                  <a:ea typeface="黑体" pitchFamily="2" charset="-122"/>
                  <a:cs typeface="+mn-cs"/>
                </a:rPr>
                <a:t>可大规模扩展的 </a:t>
              </a:r>
              <a:r>
                <a:rPr lang="en-US" altLang="zh-CN" sz="1500" b="0" i="0" smtClean="0">
                  <a:solidFill>
                    <a:srgbClr val="546568"/>
                  </a:solidFill>
                  <a:latin typeface="Arial"/>
                  <a:ea typeface="黑体" pitchFamily="2" charset="-122"/>
                  <a:cs typeface="+mn-cs"/>
                </a:rPr>
                <a:t>L2 </a:t>
              </a:r>
              <a:r>
                <a:rPr lang="zh-CN" altLang="en-US" sz="1500" b="0" i="0" smtClean="0">
                  <a:solidFill>
                    <a:srgbClr val="546568"/>
                  </a:solidFill>
                  <a:latin typeface="Arial"/>
                  <a:ea typeface="黑体" pitchFamily="2" charset="-122"/>
                  <a:cs typeface="+mn-cs"/>
                </a:rPr>
                <a:t>交换矩阵</a:t>
              </a:r>
            </a:p>
            <a:p>
              <a:pPr marL="169896" indent="-169896" algn="l" defTabSz="914400">
                <a:lnSpc>
                  <a:spcPct val="90000"/>
                </a:lnSpc>
                <a:spcBef>
                  <a:spcPts val="300"/>
                </a:spcBef>
                <a:spcAft>
                  <a:spcPts val="300"/>
                </a:spcAft>
                <a:buClr>
                  <a:srgbClr val="0096D6"/>
                </a:buClr>
                <a:buSzPct val="90000"/>
                <a:buFont typeface="Arial"/>
                <a:buChar char="•"/>
              </a:pPr>
              <a:r>
                <a:rPr lang="en-US" altLang="zh-CN" sz="1500" b="0" i="0" smtClean="0">
                  <a:solidFill>
                    <a:srgbClr val="546568"/>
                  </a:solidFill>
                  <a:latin typeface="Arial"/>
                  <a:ea typeface="黑体" pitchFamily="2" charset="-122"/>
                  <a:cs typeface="+mn-cs"/>
                </a:rPr>
                <a:t>L2 </a:t>
              </a:r>
              <a:r>
                <a:rPr lang="zh-CN" altLang="en-US" sz="1500" b="0" i="0" smtClean="0">
                  <a:solidFill>
                    <a:srgbClr val="546568"/>
                  </a:solidFill>
                  <a:latin typeface="Arial"/>
                  <a:ea typeface="黑体" pitchFamily="2" charset="-122"/>
                  <a:cs typeface="+mn-cs"/>
                </a:rPr>
                <a:t>与暗光纤互连</a:t>
              </a:r>
            </a:p>
            <a:p>
              <a:pPr marL="169896" indent="-169896" algn="l" defTabSz="914400">
                <a:lnSpc>
                  <a:spcPct val="90000"/>
                </a:lnSpc>
                <a:spcBef>
                  <a:spcPts val="300"/>
                </a:spcBef>
                <a:spcAft>
                  <a:spcPts val="300"/>
                </a:spcAft>
                <a:buClr>
                  <a:srgbClr val="0096D6"/>
                </a:buClr>
                <a:buSzPct val="90000"/>
                <a:buFont typeface="Arial"/>
                <a:buChar char="•"/>
              </a:pPr>
              <a:r>
                <a:rPr lang="zh-CN" altLang="en-US" sz="1500" b="0" i="0" smtClean="0">
                  <a:solidFill>
                    <a:srgbClr val="546568"/>
                  </a:solidFill>
                  <a:latin typeface="Arial"/>
                  <a:ea typeface="黑体" pitchFamily="2" charset="-122"/>
                  <a:cs typeface="+mn-cs"/>
                </a:rPr>
                <a:t>高带宽 </a:t>
              </a:r>
              <a:r>
                <a:rPr lang="en-US" altLang="zh-CN" sz="1500" b="0" i="0" smtClean="0">
                  <a:solidFill>
                    <a:srgbClr val="546568"/>
                  </a:solidFill>
                  <a:latin typeface="Arial"/>
                  <a:ea typeface="黑体" pitchFamily="2" charset="-122"/>
                  <a:cs typeface="+mn-cs"/>
                </a:rPr>
                <a:t>HPC</a:t>
              </a:r>
              <a:endParaRPr lang="zh-CN" altLang="en-US" sz="1500">
                <a:solidFill>
                  <a:srgbClr val="546568"/>
                </a:solidFill>
                <a:ea typeface="黑体" pitchFamily="2" charset="-122"/>
                <a:sym typeface="Arial" charset="0"/>
              </a:endParaRPr>
            </a:p>
          </p:txBody>
        </p:sp>
        <p:sp>
          <p:nvSpPr>
            <p:cNvPr id="59" name="AutoShape 24"/>
            <p:cNvSpPr>
              <a:spLocks/>
            </p:cNvSpPr>
            <p:nvPr/>
          </p:nvSpPr>
          <p:spPr bwMode="auto">
            <a:xfrm>
              <a:off x="4574276" y="4613288"/>
              <a:ext cx="5232298" cy="248105"/>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a:lnSpc>
                  <a:spcPct val="90000"/>
                </a:lnSpc>
                <a:spcBef>
                  <a:spcPts val="300"/>
                </a:spcBef>
                <a:spcAft>
                  <a:spcPts val="300"/>
                </a:spcAft>
                <a:buNone/>
              </a:pPr>
              <a:r>
                <a:rPr lang="zh-CN" altLang="en-US" sz="1800" b="1" i="0" smtClean="0">
                  <a:solidFill>
                    <a:srgbClr val="0096D6"/>
                  </a:solidFill>
                  <a:latin typeface="Arial"/>
                  <a:ea typeface="黑体" pitchFamily="2" charset="-122"/>
                  <a:cs typeface="+mn-cs"/>
                </a:rPr>
                <a:t>使用案例</a:t>
              </a:r>
              <a:endParaRPr lang="zh-CN" altLang="en-US" b="1" smtClean="0">
                <a:solidFill>
                  <a:schemeClr val="tx1"/>
                </a:solidFill>
                <a:ea typeface="黑体" pitchFamily="2" charset="-122"/>
                <a:sym typeface="Arial" charset="0"/>
              </a:endParaRPr>
            </a:p>
          </p:txBody>
        </p:sp>
      </p:grpSp>
      <p:grpSp>
        <p:nvGrpSpPr>
          <p:cNvPr id="10" name="Group 63"/>
          <p:cNvGrpSpPr/>
          <p:nvPr/>
        </p:nvGrpSpPr>
        <p:grpSpPr>
          <a:xfrm>
            <a:off x="3856425" y="5108771"/>
            <a:ext cx="5217233" cy="1654005"/>
            <a:chOff x="4367022" y="4613289"/>
            <a:chExt cx="3341707" cy="1654005"/>
          </a:xfrm>
        </p:grpSpPr>
        <p:sp>
          <p:nvSpPr>
            <p:cNvPr id="71" name="Rectangle 70"/>
            <p:cNvSpPr/>
            <p:nvPr/>
          </p:nvSpPr>
          <p:spPr>
            <a:xfrm>
              <a:off x="4367022" y="4906922"/>
              <a:ext cx="3341707" cy="1360372"/>
            </a:xfrm>
            <a:prstGeom prst="rect">
              <a:avLst/>
            </a:prstGeom>
          </p:spPr>
          <p:txBody>
            <a:bodyPr wrap="square" lIns="0" tIns="0" rIns="0" bIns="0">
              <a:spAutoFit/>
            </a:bodyPr>
            <a:lstStyle/>
            <a:p>
              <a:pPr marL="169896" indent="-169896" algn="l" defTabSz="914400">
                <a:lnSpc>
                  <a:spcPct val="90000"/>
                </a:lnSpc>
                <a:spcBef>
                  <a:spcPts val="300"/>
                </a:spcBef>
                <a:spcAft>
                  <a:spcPts val="300"/>
                </a:spcAft>
                <a:buClr>
                  <a:srgbClr val="0096D6"/>
                </a:buClr>
                <a:buSzPct val="90000"/>
                <a:buFont typeface="Arial"/>
                <a:buChar char="•"/>
              </a:pPr>
              <a:r>
                <a:rPr lang="zh-CN" altLang="en-US" sz="1500" b="0" i="0" dirty="0" smtClean="0">
                  <a:solidFill>
                    <a:srgbClr val="546568"/>
                  </a:solidFill>
                  <a:latin typeface="Arial"/>
                  <a:ea typeface="黑体" pitchFamily="2" charset="-122"/>
                  <a:cs typeface="+mn-cs"/>
                </a:rPr>
                <a:t>简单</a:t>
              </a:r>
            </a:p>
            <a:p>
              <a:pPr marL="169896" indent="-169896" algn="l" defTabSz="914400">
                <a:lnSpc>
                  <a:spcPct val="90000"/>
                </a:lnSpc>
                <a:spcBef>
                  <a:spcPts val="300"/>
                </a:spcBef>
                <a:spcAft>
                  <a:spcPts val="300"/>
                </a:spcAft>
                <a:buClr>
                  <a:srgbClr val="0096D6"/>
                </a:buClr>
                <a:buSzPct val="90000"/>
                <a:buFont typeface="Arial"/>
                <a:buChar char="•"/>
              </a:pPr>
              <a:r>
                <a:rPr lang="zh-CN" altLang="en-US" sz="1500" b="0" i="0" spc="-50" dirty="0" smtClean="0">
                  <a:solidFill>
                    <a:srgbClr val="546568"/>
                  </a:solidFill>
                  <a:latin typeface="Arial"/>
                  <a:ea typeface="黑体" pitchFamily="2" charset="-122"/>
                  <a:cs typeface="+mn-cs"/>
                </a:rPr>
                <a:t>恢复力强</a:t>
              </a:r>
              <a:r>
                <a:rPr lang="en-US" altLang="zh-CN" sz="1500" b="0" i="0" spc="-50" dirty="0" smtClean="0">
                  <a:solidFill>
                    <a:srgbClr val="546568"/>
                  </a:solidFill>
                  <a:latin typeface="Arial"/>
                  <a:ea typeface="黑体" pitchFamily="2" charset="-122"/>
                  <a:cs typeface="+mn-cs"/>
                </a:rPr>
                <a:t>―</a:t>
              </a:r>
              <a:r>
                <a:rPr lang="zh-CN" altLang="en-US" sz="1500" b="0" i="0" spc="-50" dirty="0" smtClean="0">
                  <a:solidFill>
                    <a:srgbClr val="546568"/>
                  </a:solidFill>
                  <a:latin typeface="Arial"/>
                  <a:ea typeface="黑体" pitchFamily="2" charset="-122"/>
                  <a:cs typeface="+mn-cs"/>
                </a:rPr>
                <a:t>无需生成树协议 </a:t>
              </a:r>
              <a:r>
                <a:rPr lang="en-US" altLang="zh-CN" sz="1500" b="0" i="0" spc="-50" dirty="0" smtClean="0">
                  <a:solidFill>
                    <a:srgbClr val="546568"/>
                  </a:solidFill>
                  <a:latin typeface="Arial"/>
                  <a:ea typeface="黑体" pitchFamily="2" charset="-122"/>
                  <a:cs typeface="+mn-cs"/>
                </a:rPr>
                <a:t>(STP)</a:t>
              </a:r>
              <a:endParaRPr lang="zh-CN" altLang="en-US" sz="1500" b="0" i="0" spc="-50" dirty="0" smtClean="0">
                <a:solidFill>
                  <a:srgbClr val="546568"/>
                </a:solidFill>
                <a:latin typeface="Arial"/>
                <a:ea typeface="黑体" pitchFamily="2" charset="-122"/>
                <a:cs typeface="+mn-cs"/>
              </a:endParaRPr>
            </a:p>
            <a:p>
              <a:pPr marL="169896" indent="-169896" algn="l" defTabSz="914400">
                <a:lnSpc>
                  <a:spcPct val="90000"/>
                </a:lnSpc>
                <a:spcBef>
                  <a:spcPts val="300"/>
                </a:spcBef>
                <a:spcAft>
                  <a:spcPts val="300"/>
                </a:spcAft>
                <a:buClr>
                  <a:srgbClr val="0096D6"/>
                </a:buClr>
                <a:buSzPct val="90000"/>
                <a:buFont typeface="Arial"/>
                <a:buChar char="•"/>
              </a:pPr>
              <a:r>
                <a:rPr lang="zh-CN" altLang="en-US" sz="1500" b="0" i="0" dirty="0" smtClean="0">
                  <a:solidFill>
                    <a:srgbClr val="546568"/>
                  </a:solidFill>
                  <a:latin typeface="Arial"/>
                  <a:ea typeface="黑体" pitchFamily="2" charset="-122"/>
                  <a:cs typeface="+mn-cs"/>
                </a:rPr>
                <a:t>灵活性</a:t>
              </a:r>
            </a:p>
            <a:p>
              <a:pPr marL="169896" indent="-169896">
                <a:lnSpc>
                  <a:spcPct val="90000"/>
                </a:lnSpc>
                <a:spcBef>
                  <a:spcPts val="300"/>
                </a:spcBef>
                <a:spcAft>
                  <a:spcPts val="300"/>
                </a:spcAft>
                <a:buClr>
                  <a:srgbClr val="0096D6"/>
                </a:buClr>
                <a:buSzPct val="90000"/>
                <a:buFont typeface="Arial"/>
                <a:buChar char="•"/>
              </a:pPr>
              <a:r>
                <a:rPr lang="zh-CN" altLang="en-US" sz="1500" b="0" i="0" dirty="0" smtClean="0">
                  <a:solidFill>
                    <a:srgbClr val="546568"/>
                  </a:solidFill>
                  <a:latin typeface="Arial"/>
                  <a:ea typeface="黑体" pitchFamily="2" charset="-122"/>
                  <a:cs typeface="+mn-cs"/>
                </a:rPr>
                <a:t>革命性的扩展 </a:t>
              </a:r>
              <a:r>
                <a:rPr lang="en-US" altLang="zh-CN" sz="1500" b="0" i="0" dirty="0" smtClean="0">
                  <a:solidFill>
                    <a:srgbClr val="546568"/>
                  </a:solidFill>
                  <a:latin typeface="Arial"/>
                  <a:ea typeface="黑体" pitchFamily="2" charset="-122"/>
                  <a:cs typeface="+mn-cs"/>
                </a:rPr>
                <a:t>— 12,000 </a:t>
              </a:r>
              <a:r>
                <a:rPr lang="zh-CN" altLang="en-US" sz="1500" b="0" i="0" dirty="0" smtClean="0">
                  <a:solidFill>
                    <a:srgbClr val="546568"/>
                  </a:solidFill>
                  <a:latin typeface="Arial"/>
                  <a:ea typeface="黑体" pitchFamily="2" charset="-122"/>
                  <a:cs typeface="+mn-cs"/>
                </a:rPr>
                <a:t>多个 </a:t>
              </a:r>
              <a:r>
                <a:rPr lang="en-US" altLang="zh-CN" sz="1500" b="0" i="0" dirty="0" smtClean="0">
                  <a:solidFill>
                    <a:srgbClr val="546568"/>
                  </a:solidFill>
                  <a:latin typeface="Arial"/>
                  <a:ea typeface="黑体" pitchFamily="2" charset="-122"/>
                  <a:cs typeface="+mn-cs"/>
                </a:rPr>
                <a:t>10 GE</a:t>
              </a:r>
              <a:r>
                <a:rPr lang="zh-CN" altLang="en-US" sz="1500" b="0" i="0" dirty="0" smtClean="0">
                  <a:solidFill>
                    <a:srgbClr val="546568"/>
                  </a:solidFill>
                  <a:latin typeface="Arial"/>
                  <a:ea typeface="黑体" pitchFamily="2" charset="-122"/>
                  <a:cs typeface="+mn-cs"/>
                </a:rPr>
                <a:t>，使用 </a:t>
              </a:r>
              <a:r>
                <a:rPr lang="en-US" altLang="zh-CN" sz="1500" b="0" i="0" dirty="0" smtClean="0">
                  <a:solidFill>
                    <a:srgbClr val="546568"/>
                  </a:solidFill>
                  <a:latin typeface="Arial"/>
                  <a:ea typeface="黑体" pitchFamily="2" charset="-122"/>
                  <a:cs typeface="+mn-cs"/>
                </a:rPr>
                <a:t>Cisco</a:t>
              </a:r>
              <a:r>
                <a:rPr lang="en-US" sz="1500" baseline="30000" dirty="0" smtClean="0">
                  <a:solidFill>
                    <a:srgbClr val="546568"/>
                  </a:solidFill>
                </a:rPr>
                <a:t>®</a:t>
              </a:r>
              <a:r>
                <a:rPr lang="en-US" altLang="zh-CN" sz="1500" b="0" i="0" dirty="0" smtClean="0">
                  <a:solidFill>
                    <a:srgbClr val="546568"/>
                  </a:solidFill>
                  <a:latin typeface="Arial"/>
                  <a:ea typeface="黑体" pitchFamily="2" charset="-122"/>
                  <a:cs typeface="+mn-cs"/>
                </a:rPr>
                <a:t> FEX</a:t>
              </a:r>
              <a:endParaRPr lang="zh-CN" altLang="en-US" sz="1500" b="0" i="0" dirty="0" smtClean="0">
                <a:solidFill>
                  <a:srgbClr val="546568"/>
                </a:solidFill>
                <a:latin typeface="Arial"/>
                <a:ea typeface="黑体" pitchFamily="2" charset="-122"/>
                <a:cs typeface="+mn-cs"/>
              </a:endParaRPr>
            </a:p>
            <a:p>
              <a:pPr marL="169896" indent="-169896" algn="l" defTabSz="914400">
                <a:lnSpc>
                  <a:spcPct val="90000"/>
                </a:lnSpc>
                <a:spcBef>
                  <a:spcPts val="300"/>
                </a:spcBef>
                <a:spcAft>
                  <a:spcPts val="300"/>
                </a:spcAft>
                <a:buClr>
                  <a:srgbClr val="0096D6"/>
                </a:buClr>
                <a:buSzPct val="90000"/>
                <a:buFont typeface="Arial"/>
                <a:buChar char="•"/>
              </a:pPr>
              <a:endParaRPr lang="zh-CN" altLang="en-US" sz="1600" dirty="0" smtClean="0">
                <a:solidFill>
                  <a:srgbClr val="546568"/>
                </a:solidFill>
                <a:latin typeface="Arial" charset="0"/>
                <a:ea typeface="黑体" pitchFamily="2" charset="-122"/>
              </a:endParaRPr>
            </a:p>
          </p:txBody>
        </p:sp>
        <p:sp>
          <p:nvSpPr>
            <p:cNvPr id="74" name="AutoShape 24"/>
            <p:cNvSpPr>
              <a:spLocks/>
            </p:cNvSpPr>
            <p:nvPr/>
          </p:nvSpPr>
          <p:spPr bwMode="auto">
            <a:xfrm>
              <a:off x="4367023" y="4613289"/>
              <a:ext cx="2338685" cy="227346"/>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a:lnSpc>
                  <a:spcPct val="90000"/>
                </a:lnSpc>
                <a:spcBef>
                  <a:spcPts val="300"/>
                </a:spcBef>
                <a:spcAft>
                  <a:spcPts val="300"/>
                </a:spcAft>
                <a:buNone/>
              </a:pPr>
              <a:r>
                <a:rPr lang="zh-CN" altLang="en-US" sz="1800" b="1" i="0" smtClean="0">
                  <a:solidFill>
                    <a:srgbClr val="0096D6"/>
                  </a:solidFill>
                  <a:latin typeface="Arial"/>
                  <a:ea typeface="黑体" pitchFamily="2" charset="-122"/>
                  <a:cs typeface="+mn-cs"/>
                </a:rPr>
                <a:t>结果</a:t>
              </a:r>
              <a:endParaRPr lang="zh-CN" altLang="en-US" b="1" smtClean="0">
                <a:solidFill>
                  <a:schemeClr val="tx1"/>
                </a:solidFill>
                <a:ea typeface="黑体" pitchFamily="2" charset="-122"/>
                <a:sym typeface="Arial" charset="0"/>
              </a:endParaRPr>
            </a:p>
          </p:txBody>
        </p:sp>
      </p:grpSp>
      <p:cxnSp>
        <p:nvCxnSpPr>
          <p:cNvPr id="75" name="Straight Connector 74"/>
          <p:cNvCxnSpPr/>
          <p:nvPr/>
        </p:nvCxnSpPr>
        <p:spPr>
          <a:xfrm rot="5400000">
            <a:off x="2831449" y="5836082"/>
            <a:ext cx="1554480" cy="0"/>
          </a:xfrm>
          <a:prstGeom prst="line">
            <a:avLst/>
          </a:prstGeom>
          <a:ln w="19050">
            <a:gradFill flip="none" rotWithShape="1">
              <a:gsLst>
                <a:gs pos="0">
                  <a:schemeClr val="accent1">
                    <a:tint val="66000"/>
                    <a:satMod val="160000"/>
                    <a:alpha val="0"/>
                  </a:schemeClr>
                </a:gs>
                <a:gs pos="50000">
                  <a:schemeClr val="tx1"/>
                </a:gs>
                <a:gs pos="100000">
                  <a:schemeClr val="accent1">
                    <a:tint val="23500"/>
                    <a:satMod val="16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372181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1+#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4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1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par>
                                <p:cTn id="24" presetID="2" presetClass="entr" presetSubtype="2" fill="hold" nodeType="withEffect">
                                  <p:stCondLst>
                                    <p:cond delay="50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750" fill="hold"/>
                                        <p:tgtEl>
                                          <p:spTgt spid="9"/>
                                        </p:tgtEl>
                                        <p:attrNameLst>
                                          <p:attrName>ppt_x</p:attrName>
                                        </p:attrNameLst>
                                      </p:cBhvr>
                                      <p:tavLst>
                                        <p:tav tm="0">
                                          <p:val>
                                            <p:strVal val="1+#ppt_w/2"/>
                                          </p:val>
                                        </p:tav>
                                        <p:tav tm="100000">
                                          <p:val>
                                            <p:strVal val="#ppt_x"/>
                                          </p:val>
                                        </p:tav>
                                      </p:tavLst>
                                    </p:anim>
                                    <p:anim calcmode="lin" valueType="num">
                                      <p:cBhvr additive="base">
                                        <p:cTn id="27" dur="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500"/>
                                        <p:tgtEl>
                                          <p:spTgt spid="75"/>
                                        </p:tgtEl>
                                      </p:cBhvr>
                                    </p:animEffect>
                                  </p:childTnLst>
                                </p:cTn>
                              </p:par>
                              <p:par>
                                <p:cTn id="33" presetID="2" presetClass="entr" presetSubtype="2"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750" fill="hold"/>
                                        <p:tgtEl>
                                          <p:spTgt spid="10"/>
                                        </p:tgtEl>
                                        <p:attrNameLst>
                                          <p:attrName>ppt_x</p:attrName>
                                        </p:attrNameLst>
                                      </p:cBhvr>
                                      <p:tavLst>
                                        <p:tav tm="0">
                                          <p:val>
                                            <p:strVal val="1+#ppt_w/2"/>
                                          </p:val>
                                        </p:tav>
                                        <p:tav tm="100000">
                                          <p:val>
                                            <p:strVal val="#ppt_x"/>
                                          </p:val>
                                        </p:tav>
                                      </p:tavLst>
                                    </p:anim>
                                    <p:anim calcmode="lin" valueType="num">
                                      <p:cBhvr additive="base">
                                        <p:cTn id="36"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19"/>
          <p:cNvSpPr>
            <a:spLocks noChangeArrowheads="1"/>
          </p:cNvSpPr>
          <p:nvPr/>
        </p:nvSpPr>
        <p:spPr bwMode="auto">
          <a:xfrm flipH="1">
            <a:off x="225082" y="4923692"/>
            <a:ext cx="8707902" cy="1934308"/>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endParaRPr lang="zh-CN" altLang="en-US" b="1">
              <a:solidFill>
                <a:schemeClr val="tx1"/>
              </a:solidFill>
              <a:latin typeface="+mj-lt"/>
              <a:ea typeface="黑体" pitchFamily="2" charset="-122"/>
            </a:endParaRPr>
          </a:p>
        </p:txBody>
      </p:sp>
      <p:sp>
        <p:nvSpPr>
          <p:cNvPr id="41986" name="Rectangle 2"/>
          <p:cNvSpPr>
            <a:spLocks noGrp="1" noChangeArrowheads="1"/>
          </p:cNvSpPr>
          <p:nvPr>
            <p:ph type="title"/>
          </p:nvPr>
        </p:nvSpPr>
        <p:spPr bwMode="gray"/>
        <p:txBody>
          <a:bodyPr/>
          <a:lstStyle/>
          <a:p>
            <a:pPr algn="l" defTabSz="914400">
              <a:spcBef>
                <a:spcPct val="0"/>
              </a:spcBef>
              <a:buNone/>
            </a:pPr>
            <a: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t>无缝虚拟机网络</a:t>
            </a:r>
            <a:b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altLang="zh-CN" sz="2400" b="0" i="0" spc="0" dirty="0" smtClean="0">
                <a:solidFill>
                  <a:srgbClr val="7F7F7F"/>
                </a:solidFill>
                <a:latin typeface="Arial"/>
                <a:ea typeface="黑体" pitchFamily="2" charset="-122"/>
                <a:cs typeface="+mj-cs"/>
              </a:rPr>
              <a:t>Cisco Nexus 1000V — </a:t>
            </a:r>
            <a:r>
              <a:rPr lang="zh-CN" altLang="en-US" sz="2400" b="0" i="0" spc="0" dirty="0" smtClean="0">
                <a:solidFill>
                  <a:srgbClr val="7F7F7F"/>
                </a:solidFill>
                <a:latin typeface="Arial"/>
                <a:ea typeface="黑体" pitchFamily="2" charset="-122"/>
                <a:cs typeface="+mj-cs"/>
              </a:rPr>
              <a:t>将网络边缘角色赋予虚拟机监控程序</a:t>
            </a:r>
            <a:endParaRPr lang="zh-CN" altLang="en-US" sz="2400" b="0" i="0" spc="0" dirty="0">
              <a:solidFill>
                <a:srgbClr val="7F7F7F"/>
              </a:solidFill>
              <a:latin typeface="Arial"/>
              <a:ea typeface="黑体" pitchFamily="2" charset="-122"/>
              <a:cs typeface="+mj-cs"/>
            </a:endParaRPr>
          </a:p>
        </p:txBody>
      </p:sp>
      <p:sp>
        <p:nvSpPr>
          <p:cNvPr id="136" name="Isosceles Triangle 135"/>
          <p:cNvSpPr/>
          <p:nvPr/>
        </p:nvSpPr>
        <p:spPr bwMode="gray">
          <a:xfrm rot="10800000">
            <a:off x="-22543" y="3264304"/>
            <a:ext cx="1800664" cy="754105"/>
          </a:xfrm>
          <a:prstGeom prst="triangle">
            <a:avLst/>
          </a:prstGeom>
          <a:gradFill flip="none" rotWithShape="1">
            <a:gsLst>
              <a:gs pos="0">
                <a:schemeClr val="bg1">
                  <a:lumMod val="95000"/>
                  <a:shade val="30000"/>
                  <a:satMod val="115000"/>
                  <a:alpha val="0"/>
                </a:schemeClr>
              </a:gs>
              <a:gs pos="100000">
                <a:schemeClr val="tx1">
                  <a:lumMod val="20000"/>
                  <a:lumOff val="80000"/>
                </a:schemeClr>
              </a:gs>
            </a:gsLst>
            <a:lin ang="16200000" scaled="1"/>
            <a:tileRect/>
          </a:gradFill>
          <a:ln w="9525" cap="flat" cmpd="sng" algn="ctr">
            <a:noFill/>
            <a:prstDash val="solid"/>
            <a:round/>
            <a:headEnd type="none" w="med" len="med"/>
            <a:tailEnd type="none" w="med" len="med"/>
          </a:ln>
          <a:effectLst/>
        </p:spPr>
        <p:txBody>
          <a:bodyPr lIns="82120" tIns="41059" rIns="82120" bIns="41059" anchor="ctr"/>
          <a:lstStyle/>
          <a:p>
            <a:pPr marL="122232" indent="-7937" algn="ctr" defTabSz="814347">
              <a:spcAft>
                <a:spcPct val="30000"/>
              </a:spcAft>
            </a:pPr>
            <a:endParaRPr lang="zh-CN" altLang="en-US">
              <a:solidFill>
                <a:srgbClr val="FFFFFF"/>
              </a:solidFill>
              <a:latin typeface="Arial"/>
              <a:ea typeface="黑体" pitchFamily="2" charset="-122"/>
              <a:cs typeface="ＭＳ Ｐゴシック" charset="-128"/>
            </a:endParaRPr>
          </a:p>
        </p:txBody>
      </p:sp>
      <p:sp>
        <p:nvSpPr>
          <p:cNvPr id="104" name="AutoShape 24"/>
          <p:cNvSpPr>
            <a:spLocks/>
          </p:cNvSpPr>
          <p:nvPr/>
        </p:nvSpPr>
        <p:spPr bwMode="auto">
          <a:xfrm>
            <a:off x="5715382" y="2084813"/>
            <a:ext cx="3204677" cy="1470765"/>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a:lnSpc>
                <a:spcPts val="1500"/>
              </a:lnSpc>
              <a:spcBef>
                <a:spcPts val="300"/>
              </a:spcBef>
              <a:spcAft>
                <a:spcPts val="300"/>
              </a:spcAft>
              <a:buNone/>
            </a:pPr>
            <a:r>
              <a:rPr lang="zh-CN" altLang="en-US" sz="1800" b="1" i="0" smtClean="0">
                <a:solidFill>
                  <a:srgbClr val="0096D6"/>
                </a:solidFill>
                <a:latin typeface="Arial"/>
                <a:ea typeface="黑体" pitchFamily="2" charset="-122"/>
                <a:cs typeface="+mn-cs"/>
              </a:rPr>
              <a:t>虚拟机连接策略 </a:t>
            </a:r>
            <a:endParaRPr lang="zh-CN" altLang="en-US" b="1" smtClean="0">
              <a:solidFill>
                <a:schemeClr val="tx1"/>
              </a:solidFill>
              <a:ea typeface="黑体" pitchFamily="2" charset="-122"/>
              <a:sym typeface="Arial" charset="0"/>
            </a:endParaRPr>
          </a:p>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在网络中定义</a:t>
            </a:r>
          </a:p>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应用于 </a:t>
            </a:r>
            <a:r>
              <a:rPr lang="en-US" altLang="zh-CN" sz="1600" b="0" i="0" smtClean="0">
                <a:solidFill>
                  <a:srgbClr val="546568"/>
                </a:solidFill>
                <a:latin typeface="Arial"/>
                <a:ea typeface="黑体" pitchFamily="2" charset="-122"/>
                <a:cs typeface="+mn-cs"/>
              </a:rPr>
              <a:t>vCenter</a:t>
            </a:r>
            <a:endParaRPr lang="zh-CN" altLang="en-US" sz="1600" smtClean="0">
              <a:solidFill>
                <a:srgbClr val="546568"/>
              </a:solidFill>
              <a:ea typeface="黑体" pitchFamily="2" charset="-122"/>
            </a:endParaRPr>
          </a:p>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链接到 </a:t>
            </a:r>
            <a:r>
              <a:rPr lang="en-US" altLang="zh-CN" sz="1600" b="0" i="0" smtClean="0">
                <a:solidFill>
                  <a:srgbClr val="546568"/>
                </a:solidFill>
                <a:latin typeface="Arial"/>
                <a:ea typeface="黑体" pitchFamily="2" charset="-122"/>
                <a:cs typeface="+mn-cs"/>
              </a:rPr>
              <a:t>VM UUID</a:t>
            </a:r>
            <a:endParaRPr lang="zh-CN" altLang="en-US" sz="1600" b="0" i="0">
              <a:solidFill>
                <a:srgbClr val="546568"/>
              </a:solidFill>
              <a:latin typeface="Arial"/>
              <a:ea typeface="黑体" pitchFamily="2" charset="-122"/>
              <a:cs typeface="+mn-cs"/>
            </a:endParaRPr>
          </a:p>
        </p:txBody>
      </p:sp>
      <p:pic>
        <p:nvPicPr>
          <p:cNvPr id="96" name="Picture 4" descr="\\MV-FS\Projects\Cisco\03_Assets\Icons\Kubrick Icons\Device Icons\Device_nexus1000_3032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09879" y="2333835"/>
            <a:ext cx="913153" cy="913152"/>
          </a:xfrm>
          <a:prstGeom prst="rect">
            <a:avLst/>
          </a:prstGeom>
          <a:noFill/>
          <a:extLst>
            <a:ext uri="{909E8E84-426E-40DD-AFC4-6F175D3DCCD1}">
              <a14:hiddenFill xmlns="" xmlns:a14="http://schemas.microsoft.com/office/drawing/2010/main">
                <a:solidFill>
                  <a:srgbClr val="FFFFFF"/>
                </a:solidFill>
              </a14:hiddenFill>
            </a:ext>
          </a:extLst>
        </p:spPr>
      </p:pic>
      <p:pic>
        <p:nvPicPr>
          <p:cNvPr id="98" name="Picture 6"/>
          <p:cNvPicPr>
            <a:picLocks noChangeAspect="1" noChangeArrowheads="1"/>
          </p:cNvPicPr>
          <p:nvPr/>
        </p:nvPicPr>
        <p:blipFill>
          <a:blip r:embed="rId4" cstate="print">
            <a:biLevel thresh="25000"/>
            <a:extLst>
              <a:ext uri="{BEBA8EAE-BF5A-486C-A8C5-ECC9F3942E4B}">
                <a14:imgProps xmlns="" xmlns:a14="http://schemas.microsoft.com/office/drawing/2010/main">
                  <a14:imgLayer r:embed="rId5">
                    <a14:imgEffect>
                      <a14:brightnessContrast bright="-100000"/>
                    </a14:imgEffect>
                  </a14:imgLayer>
                </a14:imgProps>
              </a:ext>
            </a:extLst>
          </a:blip>
          <a:stretch>
            <a:fillRect/>
          </a:stretch>
        </p:blipFill>
        <p:spPr bwMode="gray">
          <a:xfrm>
            <a:off x="979748" y="3088426"/>
            <a:ext cx="1043855" cy="189792"/>
          </a:xfrm>
          <a:prstGeom prst="rect">
            <a:avLst/>
          </a:prstGeom>
          <a:noFill/>
          <a:ln>
            <a:noFill/>
          </a:ln>
        </p:spPr>
      </p:pic>
      <p:grpSp>
        <p:nvGrpSpPr>
          <p:cNvPr id="2" name="Group 10"/>
          <p:cNvGrpSpPr/>
          <p:nvPr/>
        </p:nvGrpSpPr>
        <p:grpSpPr>
          <a:xfrm>
            <a:off x="654827" y="1826444"/>
            <a:ext cx="601793" cy="662744"/>
            <a:chOff x="825389" y="2041715"/>
            <a:chExt cx="662225" cy="729297"/>
          </a:xfrm>
        </p:grpSpPr>
        <p:grpSp>
          <p:nvGrpSpPr>
            <p:cNvPr id="3" name="Group 113"/>
            <p:cNvGrpSpPr/>
            <p:nvPr/>
          </p:nvGrpSpPr>
          <p:grpSpPr bwMode="gray">
            <a:xfrm>
              <a:off x="985400" y="2297555"/>
              <a:ext cx="502214" cy="473457"/>
              <a:chOff x="6648227" y="2877578"/>
              <a:chExt cx="502214" cy="473457"/>
            </a:xfrm>
          </p:grpSpPr>
          <p:sp>
            <p:nvSpPr>
              <p:cNvPr id="116" name="Line 6"/>
              <p:cNvSpPr>
                <a:spLocks noChangeShapeType="1"/>
              </p:cNvSpPr>
              <p:nvPr/>
            </p:nvSpPr>
            <p:spPr bwMode="gray">
              <a:xfrm>
                <a:off x="6648227" y="2877578"/>
                <a:ext cx="424353" cy="395597"/>
              </a:xfrm>
              <a:prstGeom prst="line">
                <a:avLst/>
              </a:prstGeom>
              <a:noFill/>
              <a:ln w="22225">
                <a:solidFill>
                  <a:schemeClr val="bg1">
                    <a:lumMod val="50000"/>
                  </a:schemeClr>
                </a:solidFill>
                <a:round/>
                <a:headEnd/>
                <a:tailEnd/>
              </a:ln>
            </p:spPr>
            <p:txBody>
              <a:bodyPr wrap="square" lIns="82124" tIns="41061" rIns="82124" bIns="41061" anchor="ctr">
                <a:spAutoFit/>
              </a:bodyPr>
              <a:lstStyle/>
              <a:p>
                <a:endParaRPr lang="zh-CN" altLang="en-US" sz="1400">
                  <a:ea typeface="黑体" pitchFamily="2" charset="-122"/>
                </a:endParaRPr>
              </a:p>
            </p:txBody>
          </p:sp>
          <p:sp>
            <p:nvSpPr>
              <p:cNvPr id="124" name="Rounded Rectangle 123"/>
              <p:cNvSpPr>
                <a:spLocks noChangeAspect="1"/>
              </p:cNvSpPr>
              <p:nvPr/>
            </p:nvSpPr>
            <p:spPr bwMode="gray">
              <a:xfrm>
                <a:off x="6994722" y="3195316"/>
                <a:ext cx="155719" cy="155719"/>
              </a:xfrm>
              <a:prstGeom prst="roundRect">
                <a:avLst>
                  <a:gd name="adj" fmla="val 7841"/>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0" tIns="41059" rIns="82120" bIns="41059" anchor="ctr"/>
              <a:lstStyle/>
              <a:p>
                <a:pPr algn="ctr"/>
                <a:endParaRPr lang="zh-CN" altLang="en-US" sz="1100">
                  <a:solidFill>
                    <a:schemeClr val="tx2"/>
                  </a:solidFill>
                  <a:effectLst>
                    <a:outerShdw blurRad="38100" dist="38100" dir="2700000" algn="tl">
                      <a:srgbClr val="000000"/>
                    </a:outerShdw>
                  </a:effectLst>
                  <a:ea typeface="黑体" pitchFamily="2" charset="-122"/>
                </a:endParaRPr>
              </a:p>
            </p:txBody>
          </p:sp>
        </p:grpSp>
        <p:pic>
          <p:nvPicPr>
            <p:cNvPr id="135" name="Picture 150" descr="ICON_VM_basic_label_Q308"/>
            <p:cNvPicPr>
              <a:picLocks noChangeAspect="1" noChangeArrowheads="1"/>
            </p:cNvPicPr>
            <p:nvPr/>
          </p:nvPicPr>
          <p:blipFill>
            <a:blip r:embed="rId6" cstate="screen">
              <a:grayscl/>
            </a:blip>
            <a:srcRect/>
            <a:stretch>
              <a:fillRect/>
            </a:stretch>
          </p:blipFill>
          <p:spPr bwMode="auto">
            <a:xfrm>
              <a:off x="825389" y="2041715"/>
              <a:ext cx="364079" cy="422592"/>
            </a:xfrm>
            <a:prstGeom prst="rect">
              <a:avLst/>
            </a:prstGeom>
            <a:noFill/>
            <a:ln w="9525">
              <a:noFill/>
              <a:miter lim="800000"/>
              <a:headEnd/>
              <a:tailEnd/>
            </a:ln>
          </p:spPr>
        </p:pic>
      </p:grpSp>
      <p:grpSp>
        <p:nvGrpSpPr>
          <p:cNvPr id="4" name="Group 11"/>
          <p:cNvGrpSpPr/>
          <p:nvPr/>
        </p:nvGrpSpPr>
        <p:grpSpPr>
          <a:xfrm>
            <a:off x="1085627" y="1826444"/>
            <a:ext cx="345129" cy="662744"/>
            <a:chOff x="1299450" y="2041715"/>
            <a:chExt cx="379787" cy="729297"/>
          </a:xfrm>
        </p:grpSpPr>
        <p:grpSp>
          <p:nvGrpSpPr>
            <p:cNvPr id="6" name="Group 106"/>
            <p:cNvGrpSpPr/>
            <p:nvPr/>
          </p:nvGrpSpPr>
          <p:grpSpPr bwMode="gray">
            <a:xfrm>
              <a:off x="1456609" y="2323002"/>
              <a:ext cx="222628" cy="448010"/>
              <a:chOff x="7119436" y="2903025"/>
              <a:chExt cx="222628" cy="448010"/>
            </a:xfrm>
          </p:grpSpPr>
          <p:sp>
            <p:nvSpPr>
              <p:cNvPr id="110" name="Line 7"/>
              <p:cNvSpPr>
                <a:spLocks noChangeShapeType="1"/>
              </p:cNvSpPr>
              <p:nvPr/>
            </p:nvSpPr>
            <p:spPr bwMode="gray">
              <a:xfrm>
                <a:off x="7119436" y="2903025"/>
                <a:ext cx="144768" cy="370150"/>
              </a:xfrm>
              <a:prstGeom prst="line">
                <a:avLst/>
              </a:prstGeom>
              <a:noFill/>
              <a:ln w="22225">
                <a:solidFill>
                  <a:schemeClr val="bg1">
                    <a:lumMod val="50000"/>
                  </a:schemeClr>
                </a:solidFill>
                <a:round/>
                <a:headEnd/>
                <a:tailEnd/>
              </a:ln>
            </p:spPr>
            <p:txBody>
              <a:bodyPr wrap="square" lIns="82124" tIns="41061" rIns="82124" bIns="41061" anchor="ctr">
                <a:spAutoFit/>
              </a:bodyPr>
              <a:lstStyle/>
              <a:p>
                <a:endParaRPr lang="zh-CN" altLang="en-US" sz="1400">
                  <a:ea typeface="黑体" pitchFamily="2" charset="-122"/>
                </a:endParaRPr>
              </a:p>
            </p:txBody>
          </p:sp>
          <p:sp>
            <p:nvSpPr>
              <p:cNvPr id="111" name="Rounded Rectangle 110"/>
              <p:cNvSpPr>
                <a:spLocks noChangeAspect="1"/>
              </p:cNvSpPr>
              <p:nvPr/>
            </p:nvSpPr>
            <p:spPr bwMode="gray">
              <a:xfrm>
                <a:off x="7186345" y="3195316"/>
                <a:ext cx="155719" cy="155719"/>
              </a:xfrm>
              <a:prstGeom prst="roundRect">
                <a:avLst>
                  <a:gd name="adj" fmla="val 7841"/>
                </a:avLst>
              </a:prstGeom>
              <a:gradFill flip="none" rotWithShape="1">
                <a:gsLst>
                  <a:gs pos="0">
                    <a:srgbClr val="009A4D">
                      <a:shade val="30000"/>
                      <a:satMod val="115000"/>
                    </a:srgbClr>
                  </a:gs>
                  <a:gs pos="50000">
                    <a:srgbClr val="009A4D">
                      <a:shade val="67500"/>
                      <a:satMod val="115000"/>
                    </a:srgbClr>
                  </a:gs>
                  <a:gs pos="100000">
                    <a:srgbClr val="009A4D">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0" tIns="41059" rIns="82120" bIns="41059" anchor="ctr"/>
              <a:lstStyle/>
              <a:p>
                <a:pPr algn="ctr"/>
                <a:endParaRPr lang="zh-CN" altLang="en-US" sz="1100">
                  <a:solidFill>
                    <a:schemeClr val="tx2"/>
                  </a:solidFill>
                  <a:effectLst>
                    <a:outerShdw blurRad="38100" dist="38100" dir="2700000" algn="tl">
                      <a:srgbClr val="000000"/>
                    </a:outerShdw>
                  </a:effectLst>
                  <a:ea typeface="黑体" pitchFamily="2" charset="-122"/>
                </a:endParaRPr>
              </a:p>
            </p:txBody>
          </p:sp>
        </p:grpSp>
        <p:pic>
          <p:nvPicPr>
            <p:cNvPr id="137" name="Picture 150" descr="ICON_VM_basic_label_Q308"/>
            <p:cNvPicPr>
              <a:picLocks noChangeAspect="1" noChangeArrowheads="1"/>
            </p:cNvPicPr>
            <p:nvPr/>
          </p:nvPicPr>
          <p:blipFill>
            <a:blip r:embed="rId6" cstate="screen">
              <a:grayscl/>
            </a:blip>
            <a:srcRect/>
            <a:stretch>
              <a:fillRect/>
            </a:stretch>
          </p:blipFill>
          <p:spPr bwMode="auto">
            <a:xfrm>
              <a:off x="1299450" y="2041715"/>
              <a:ext cx="364079" cy="422592"/>
            </a:xfrm>
            <a:prstGeom prst="rect">
              <a:avLst/>
            </a:prstGeom>
            <a:noFill/>
            <a:ln w="9525">
              <a:noFill/>
              <a:miter lim="800000"/>
              <a:headEnd/>
              <a:tailEnd/>
            </a:ln>
          </p:spPr>
        </p:pic>
      </p:grpSp>
      <p:grpSp>
        <p:nvGrpSpPr>
          <p:cNvPr id="7" name="Group 12"/>
          <p:cNvGrpSpPr/>
          <p:nvPr/>
        </p:nvGrpSpPr>
        <p:grpSpPr>
          <a:xfrm>
            <a:off x="1463385" y="1826444"/>
            <a:ext cx="383897" cy="662744"/>
            <a:chOff x="1715142" y="2041715"/>
            <a:chExt cx="422448" cy="729297"/>
          </a:xfrm>
        </p:grpSpPr>
        <p:grpSp>
          <p:nvGrpSpPr>
            <p:cNvPr id="8" name="Group 123"/>
            <p:cNvGrpSpPr/>
            <p:nvPr/>
          </p:nvGrpSpPr>
          <p:grpSpPr bwMode="gray">
            <a:xfrm>
              <a:off x="1715142" y="2341824"/>
              <a:ext cx="193552" cy="429188"/>
              <a:chOff x="7377968" y="2921847"/>
              <a:chExt cx="193552" cy="429188"/>
            </a:xfrm>
          </p:grpSpPr>
          <p:sp>
            <p:nvSpPr>
              <p:cNvPr id="127" name="Line 11"/>
              <p:cNvSpPr>
                <a:spLocks noChangeShapeType="1"/>
              </p:cNvSpPr>
              <p:nvPr/>
            </p:nvSpPr>
            <p:spPr bwMode="gray">
              <a:xfrm flipH="1">
                <a:off x="7451120" y="2921847"/>
                <a:ext cx="120400" cy="377074"/>
              </a:xfrm>
              <a:prstGeom prst="line">
                <a:avLst/>
              </a:prstGeom>
              <a:noFill/>
              <a:ln w="22225">
                <a:solidFill>
                  <a:schemeClr val="bg1">
                    <a:lumMod val="50000"/>
                  </a:schemeClr>
                </a:solidFill>
                <a:round/>
                <a:headEnd/>
                <a:tailEnd/>
              </a:ln>
            </p:spPr>
            <p:txBody>
              <a:bodyPr wrap="square" lIns="82124" tIns="41061" rIns="82124" bIns="41061" anchor="ctr">
                <a:spAutoFit/>
              </a:bodyPr>
              <a:lstStyle/>
              <a:p>
                <a:endParaRPr lang="zh-CN" altLang="en-US" sz="1400">
                  <a:ea typeface="黑体" pitchFamily="2" charset="-122"/>
                </a:endParaRPr>
              </a:p>
            </p:txBody>
          </p:sp>
          <p:sp>
            <p:nvSpPr>
              <p:cNvPr id="130" name="Rounded Rectangle 129"/>
              <p:cNvSpPr>
                <a:spLocks noChangeAspect="1"/>
              </p:cNvSpPr>
              <p:nvPr/>
            </p:nvSpPr>
            <p:spPr bwMode="gray">
              <a:xfrm>
                <a:off x="7377968" y="3195316"/>
                <a:ext cx="154421" cy="155719"/>
              </a:xfrm>
              <a:prstGeom prst="roundRect">
                <a:avLst>
                  <a:gd name="adj" fmla="val 7841"/>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0" tIns="41059" rIns="82120" bIns="41059" anchor="ctr"/>
              <a:lstStyle/>
              <a:p>
                <a:pPr algn="ctr"/>
                <a:endParaRPr lang="zh-CN" altLang="en-US" sz="1100">
                  <a:solidFill>
                    <a:schemeClr val="tx2"/>
                  </a:solidFill>
                  <a:effectLst>
                    <a:outerShdw blurRad="38100" dist="38100" dir="2700000" algn="tl">
                      <a:srgbClr val="000000"/>
                    </a:outerShdw>
                  </a:effectLst>
                  <a:ea typeface="黑体" pitchFamily="2" charset="-122"/>
                </a:endParaRPr>
              </a:p>
            </p:txBody>
          </p:sp>
        </p:grpSp>
        <p:pic>
          <p:nvPicPr>
            <p:cNvPr id="151" name="Picture 150" descr="ICON_VM_basic_label_Q308"/>
            <p:cNvPicPr>
              <a:picLocks noChangeAspect="1" noChangeArrowheads="1"/>
            </p:cNvPicPr>
            <p:nvPr/>
          </p:nvPicPr>
          <p:blipFill>
            <a:blip r:embed="rId6" cstate="screen">
              <a:grayscl/>
            </a:blip>
            <a:srcRect/>
            <a:stretch>
              <a:fillRect/>
            </a:stretch>
          </p:blipFill>
          <p:spPr bwMode="auto">
            <a:xfrm>
              <a:off x="1773511" y="2041715"/>
              <a:ext cx="364079" cy="422592"/>
            </a:xfrm>
            <a:prstGeom prst="rect">
              <a:avLst/>
            </a:prstGeom>
            <a:noFill/>
            <a:ln w="9525">
              <a:noFill/>
              <a:miter lim="800000"/>
              <a:headEnd/>
              <a:tailEnd/>
            </a:ln>
          </p:spPr>
        </p:pic>
      </p:grpSp>
      <p:grpSp>
        <p:nvGrpSpPr>
          <p:cNvPr id="9" name="Group 13"/>
          <p:cNvGrpSpPr/>
          <p:nvPr/>
        </p:nvGrpSpPr>
        <p:grpSpPr>
          <a:xfrm>
            <a:off x="1636340" y="1826444"/>
            <a:ext cx="641742" cy="662744"/>
            <a:chOff x="1905465" y="2041715"/>
            <a:chExt cx="706186" cy="729297"/>
          </a:xfrm>
        </p:grpSpPr>
        <p:grpSp>
          <p:nvGrpSpPr>
            <p:cNvPr id="10" name="Group 145"/>
            <p:cNvGrpSpPr/>
            <p:nvPr/>
          </p:nvGrpSpPr>
          <p:grpSpPr bwMode="gray">
            <a:xfrm>
              <a:off x="1905465" y="2341825"/>
              <a:ext cx="472496" cy="429187"/>
              <a:chOff x="7568291" y="2921848"/>
              <a:chExt cx="472496" cy="429187"/>
            </a:xfrm>
          </p:grpSpPr>
          <p:sp>
            <p:nvSpPr>
              <p:cNvPr id="132" name="Line 10"/>
              <p:cNvSpPr>
                <a:spLocks noChangeShapeType="1"/>
              </p:cNvSpPr>
              <p:nvPr/>
            </p:nvSpPr>
            <p:spPr bwMode="gray">
              <a:xfrm flipH="1">
                <a:off x="7645501" y="2921848"/>
                <a:ext cx="395286" cy="351328"/>
              </a:xfrm>
              <a:prstGeom prst="line">
                <a:avLst/>
              </a:prstGeom>
              <a:noFill/>
              <a:ln w="22225">
                <a:solidFill>
                  <a:schemeClr val="bg1">
                    <a:lumMod val="50000"/>
                  </a:schemeClr>
                </a:solidFill>
                <a:round/>
                <a:headEnd/>
                <a:tailEnd/>
              </a:ln>
            </p:spPr>
            <p:txBody>
              <a:bodyPr wrap="square" lIns="82124" tIns="41061" rIns="82124" bIns="41061" anchor="ctr">
                <a:spAutoFit/>
              </a:bodyPr>
              <a:lstStyle/>
              <a:p>
                <a:endParaRPr lang="zh-CN" altLang="en-US" sz="1400">
                  <a:ea typeface="黑体" pitchFamily="2" charset="-122"/>
                </a:endParaRPr>
              </a:p>
            </p:txBody>
          </p:sp>
          <p:sp>
            <p:nvSpPr>
              <p:cNvPr id="133" name="Rounded Rectangle 132"/>
              <p:cNvSpPr>
                <a:spLocks noChangeAspect="1"/>
              </p:cNvSpPr>
              <p:nvPr/>
            </p:nvSpPr>
            <p:spPr bwMode="gray">
              <a:xfrm>
                <a:off x="7568291" y="3195316"/>
                <a:ext cx="154422" cy="155719"/>
              </a:xfrm>
              <a:prstGeom prst="roundRect">
                <a:avLst>
                  <a:gd name="adj" fmla="val 7841"/>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0" tIns="41059" rIns="82120" bIns="41059" anchor="ctr"/>
              <a:lstStyle/>
              <a:p>
                <a:pPr algn="ctr"/>
                <a:endParaRPr lang="zh-CN" altLang="en-US" sz="1100">
                  <a:solidFill>
                    <a:schemeClr val="tx2"/>
                  </a:solidFill>
                  <a:effectLst>
                    <a:outerShdw blurRad="38100" dist="38100" dir="2700000" algn="tl">
                      <a:srgbClr val="000000"/>
                    </a:outerShdw>
                  </a:effectLst>
                  <a:ea typeface="黑体" pitchFamily="2" charset="-122"/>
                </a:endParaRPr>
              </a:p>
            </p:txBody>
          </p:sp>
        </p:grpSp>
        <p:pic>
          <p:nvPicPr>
            <p:cNvPr id="153" name="Picture 150" descr="ICON_VM_basic_label_Q308"/>
            <p:cNvPicPr>
              <a:picLocks noChangeAspect="1" noChangeArrowheads="1"/>
            </p:cNvPicPr>
            <p:nvPr/>
          </p:nvPicPr>
          <p:blipFill>
            <a:blip r:embed="rId6" cstate="screen">
              <a:grayscl/>
            </a:blip>
            <a:srcRect/>
            <a:stretch>
              <a:fillRect/>
            </a:stretch>
          </p:blipFill>
          <p:spPr bwMode="auto">
            <a:xfrm>
              <a:off x="2247572" y="2041715"/>
              <a:ext cx="364079" cy="422592"/>
            </a:xfrm>
            <a:prstGeom prst="rect">
              <a:avLst/>
            </a:prstGeom>
            <a:noFill/>
            <a:ln w="9525">
              <a:noFill/>
              <a:miter lim="800000"/>
              <a:headEnd/>
              <a:tailEnd/>
            </a:ln>
          </p:spPr>
        </p:pic>
      </p:grpSp>
      <p:pic>
        <p:nvPicPr>
          <p:cNvPr id="154" name="Picture 4" descr="\\MV-FS\Projects\Cisco\03_Assets\Icons\Kubrick Icons\Device Icons\Device_nexus1000_3032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28582" y="2333835"/>
            <a:ext cx="913153" cy="913152"/>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55"/>
          <p:cNvGrpSpPr/>
          <p:nvPr/>
        </p:nvGrpSpPr>
        <p:grpSpPr>
          <a:xfrm>
            <a:off x="2873531" y="1826444"/>
            <a:ext cx="601793" cy="662744"/>
            <a:chOff x="825389" y="2041715"/>
            <a:chExt cx="662225" cy="729297"/>
          </a:xfrm>
        </p:grpSpPr>
        <p:grpSp>
          <p:nvGrpSpPr>
            <p:cNvPr id="12" name="Group 156"/>
            <p:cNvGrpSpPr/>
            <p:nvPr/>
          </p:nvGrpSpPr>
          <p:grpSpPr bwMode="gray">
            <a:xfrm>
              <a:off x="985400" y="2297555"/>
              <a:ext cx="502214" cy="473457"/>
              <a:chOff x="6648227" y="2877578"/>
              <a:chExt cx="502214" cy="473457"/>
            </a:xfrm>
          </p:grpSpPr>
          <p:sp>
            <p:nvSpPr>
              <p:cNvPr id="159" name="Line 6"/>
              <p:cNvSpPr>
                <a:spLocks noChangeShapeType="1"/>
              </p:cNvSpPr>
              <p:nvPr/>
            </p:nvSpPr>
            <p:spPr bwMode="gray">
              <a:xfrm>
                <a:off x="6648227" y="2877578"/>
                <a:ext cx="424353" cy="395597"/>
              </a:xfrm>
              <a:prstGeom prst="line">
                <a:avLst/>
              </a:prstGeom>
              <a:noFill/>
              <a:ln w="22225">
                <a:solidFill>
                  <a:schemeClr val="bg1">
                    <a:lumMod val="50000"/>
                  </a:schemeClr>
                </a:solidFill>
                <a:round/>
                <a:headEnd/>
                <a:tailEnd/>
              </a:ln>
            </p:spPr>
            <p:txBody>
              <a:bodyPr wrap="square" lIns="82124" tIns="41061" rIns="82124" bIns="41061" anchor="ctr">
                <a:spAutoFit/>
              </a:bodyPr>
              <a:lstStyle/>
              <a:p>
                <a:endParaRPr lang="zh-CN" altLang="en-US" sz="1400">
                  <a:ea typeface="黑体" pitchFamily="2" charset="-122"/>
                </a:endParaRPr>
              </a:p>
            </p:txBody>
          </p:sp>
          <p:sp>
            <p:nvSpPr>
              <p:cNvPr id="160" name="Rounded Rectangle 159"/>
              <p:cNvSpPr>
                <a:spLocks noChangeAspect="1"/>
              </p:cNvSpPr>
              <p:nvPr/>
            </p:nvSpPr>
            <p:spPr bwMode="gray">
              <a:xfrm>
                <a:off x="6994722" y="3195316"/>
                <a:ext cx="155719" cy="155719"/>
              </a:xfrm>
              <a:prstGeom prst="roundRect">
                <a:avLst>
                  <a:gd name="adj" fmla="val 7841"/>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0" tIns="41059" rIns="82120" bIns="41059" anchor="ctr"/>
              <a:lstStyle/>
              <a:p>
                <a:pPr algn="ctr"/>
                <a:endParaRPr lang="zh-CN" altLang="en-US" sz="1100">
                  <a:solidFill>
                    <a:schemeClr val="tx2"/>
                  </a:solidFill>
                  <a:effectLst>
                    <a:outerShdw blurRad="38100" dist="38100" dir="2700000" algn="tl">
                      <a:srgbClr val="000000"/>
                    </a:outerShdw>
                  </a:effectLst>
                  <a:ea typeface="黑体" pitchFamily="2" charset="-122"/>
                </a:endParaRPr>
              </a:p>
            </p:txBody>
          </p:sp>
        </p:grpSp>
        <p:pic>
          <p:nvPicPr>
            <p:cNvPr id="158" name="Picture 150" descr="ICON_VM_basic_label_Q308"/>
            <p:cNvPicPr>
              <a:picLocks noChangeAspect="1" noChangeArrowheads="1"/>
            </p:cNvPicPr>
            <p:nvPr/>
          </p:nvPicPr>
          <p:blipFill>
            <a:blip r:embed="rId6" cstate="screen">
              <a:grayscl/>
            </a:blip>
            <a:srcRect/>
            <a:stretch>
              <a:fillRect/>
            </a:stretch>
          </p:blipFill>
          <p:spPr bwMode="auto">
            <a:xfrm>
              <a:off x="825389" y="2041715"/>
              <a:ext cx="364079" cy="422592"/>
            </a:xfrm>
            <a:prstGeom prst="rect">
              <a:avLst/>
            </a:prstGeom>
            <a:noFill/>
            <a:ln w="9525">
              <a:noFill/>
              <a:miter lim="800000"/>
              <a:headEnd/>
              <a:tailEnd/>
            </a:ln>
          </p:spPr>
        </p:pic>
      </p:grpSp>
      <p:grpSp>
        <p:nvGrpSpPr>
          <p:cNvPr id="13" name="Group 160"/>
          <p:cNvGrpSpPr/>
          <p:nvPr/>
        </p:nvGrpSpPr>
        <p:grpSpPr>
          <a:xfrm>
            <a:off x="3304331" y="1826444"/>
            <a:ext cx="345129" cy="662744"/>
            <a:chOff x="1299450" y="2041715"/>
            <a:chExt cx="379787" cy="729297"/>
          </a:xfrm>
        </p:grpSpPr>
        <p:grpSp>
          <p:nvGrpSpPr>
            <p:cNvPr id="14" name="Group 106"/>
            <p:cNvGrpSpPr/>
            <p:nvPr/>
          </p:nvGrpSpPr>
          <p:grpSpPr bwMode="gray">
            <a:xfrm>
              <a:off x="1456609" y="2323002"/>
              <a:ext cx="222628" cy="448010"/>
              <a:chOff x="7119436" y="2903025"/>
              <a:chExt cx="222628" cy="448010"/>
            </a:xfrm>
          </p:grpSpPr>
          <p:sp>
            <p:nvSpPr>
              <p:cNvPr id="164" name="Line 7"/>
              <p:cNvSpPr>
                <a:spLocks noChangeShapeType="1"/>
              </p:cNvSpPr>
              <p:nvPr/>
            </p:nvSpPr>
            <p:spPr bwMode="gray">
              <a:xfrm>
                <a:off x="7119436" y="2903025"/>
                <a:ext cx="144768" cy="370150"/>
              </a:xfrm>
              <a:prstGeom prst="line">
                <a:avLst/>
              </a:prstGeom>
              <a:noFill/>
              <a:ln w="22225">
                <a:solidFill>
                  <a:schemeClr val="bg1">
                    <a:lumMod val="50000"/>
                  </a:schemeClr>
                </a:solidFill>
                <a:round/>
                <a:headEnd/>
                <a:tailEnd/>
              </a:ln>
            </p:spPr>
            <p:txBody>
              <a:bodyPr wrap="square" lIns="82124" tIns="41061" rIns="82124" bIns="41061" anchor="ctr">
                <a:spAutoFit/>
              </a:bodyPr>
              <a:lstStyle/>
              <a:p>
                <a:endParaRPr lang="zh-CN" altLang="en-US" sz="1400">
                  <a:ea typeface="黑体" pitchFamily="2" charset="-122"/>
                </a:endParaRPr>
              </a:p>
            </p:txBody>
          </p:sp>
          <p:sp>
            <p:nvSpPr>
              <p:cNvPr id="165" name="Rounded Rectangle 164"/>
              <p:cNvSpPr>
                <a:spLocks noChangeAspect="1"/>
              </p:cNvSpPr>
              <p:nvPr/>
            </p:nvSpPr>
            <p:spPr bwMode="gray">
              <a:xfrm>
                <a:off x="7186345" y="3195316"/>
                <a:ext cx="155719" cy="155719"/>
              </a:xfrm>
              <a:prstGeom prst="roundRect">
                <a:avLst>
                  <a:gd name="adj" fmla="val 7841"/>
                </a:avLst>
              </a:prstGeom>
              <a:gradFill flip="none" rotWithShape="1">
                <a:gsLst>
                  <a:gs pos="0">
                    <a:srgbClr val="009A4D">
                      <a:shade val="30000"/>
                      <a:satMod val="115000"/>
                    </a:srgbClr>
                  </a:gs>
                  <a:gs pos="50000">
                    <a:srgbClr val="009A4D">
                      <a:shade val="67500"/>
                      <a:satMod val="115000"/>
                    </a:srgbClr>
                  </a:gs>
                  <a:gs pos="100000">
                    <a:srgbClr val="009A4D">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0" tIns="41059" rIns="82120" bIns="41059" anchor="ctr"/>
              <a:lstStyle/>
              <a:p>
                <a:pPr algn="ctr"/>
                <a:endParaRPr lang="zh-CN" altLang="en-US" sz="1100">
                  <a:solidFill>
                    <a:schemeClr val="tx2"/>
                  </a:solidFill>
                  <a:effectLst>
                    <a:outerShdw blurRad="38100" dist="38100" dir="2700000" algn="tl">
                      <a:srgbClr val="000000"/>
                    </a:outerShdw>
                  </a:effectLst>
                  <a:ea typeface="黑体" pitchFamily="2" charset="-122"/>
                </a:endParaRPr>
              </a:p>
            </p:txBody>
          </p:sp>
        </p:grpSp>
        <p:pic>
          <p:nvPicPr>
            <p:cNvPr id="163" name="Picture 150" descr="ICON_VM_basic_label_Q308"/>
            <p:cNvPicPr>
              <a:picLocks noChangeAspect="1" noChangeArrowheads="1"/>
            </p:cNvPicPr>
            <p:nvPr/>
          </p:nvPicPr>
          <p:blipFill>
            <a:blip r:embed="rId6" cstate="screen">
              <a:grayscl/>
            </a:blip>
            <a:srcRect/>
            <a:stretch>
              <a:fillRect/>
            </a:stretch>
          </p:blipFill>
          <p:spPr bwMode="auto">
            <a:xfrm>
              <a:off x="1299450" y="2041715"/>
              <a:ext cx="364079" cy="422592"/>
            </a:xfrm>
            <a:prstGeom prst="rect">
              <a:avLst/>
            </a:prstGeom>
            <a:noFill/>
            <a:ln w="9525">
              <a:noFill/>
              <a:miter lim="800000"/>
              <a:headEnd/>
              <a:tailEnd/>
            </a:ln>
          </p:spPr>
        </p:pic>
      </p:grpSp>
      <p:grpSp>
        <p:nvGrpSpPr>
          <p:cNvPr id="17" name="Group 165"/>
          <p:cNvGrpSpPr/>
          <p:nvPr/>
        </p:nvGrpSpPr>
        <p:grpSpPr>
          <a:xfrm>
            <a:off x="3682088" y="1826444"/>
            <a:ext cx="383897" cy="662744"/>
            <a:chOff x="1715142" y="2041715"/>
            <a:chExt cx="422448" cy="729297"/>
          </a:xfrm>
        </p:grpSpPr>
        <p:grpSp>
          <p:nvGrpSpPr>
            <p:cNvPr id="18" name="Group 123"/>
            <p:cNvGrpSpPr/>
            <p:nvPr/>
          </p:nvGrpSpPr>
          <p:grpSpPr bwMode="gray">
            <a:xfrm>
              <a:off x="1715142" y="2341824"/>
              <a:ext cx="193552" cy="429188"/>
              <a:chOff x="7377968" y="2921847"/>
              <a:chExt cx="193552" cy="429188"/>
            </a:xfrm>
          </p:grpSpPr>
          <p:sp>
            <p:nvSpPr>
              <p:cNvPr id="169" name="Line 11"/>
              <p:cNvSpPr>
                <a:spLocks noChangeShapeType="1"/>
              </p:cNvSpPr>
              <p:nvPr/>
            </p:nvSpPr>
            <p:spPr bwMode="gray">
              <a:xfrm flipH="1">
                <a:off x="7451120" y="2921847"/>
                <a:ext cx="120400" cy="377074"/>
              </a:xfrm>
              <a:prstGeom prst="line">
                <a:avLst/>
              </a:prstGeom>
              <a:noFill/>
              <a:ln w="22225">
                <a:solidFill>
                  <a:schemeClr val="bg1">
                    <a:lumMod val="50000"/>
                  </a:schemeClr>
                </a:solidFill>
                <a:round/>
                <a:headEnd/>
                <a:tailEnd/>
              </a:ln>
            </p:spPr>
            <p:txBody>
              <a:bodyPr wrap="square" lIns="82124" tIns="41061" rIns="82124" bIns="41061" anchor="ctr">
                <a:spAutoFit/>
              </a:bodyPr>
              <a:lstStyle/>
              <a:p>
                <a:endParaRPr lang="zh-CN" altLang="en-US" sz="1400">
                  <a:ea typeface="黑体" pitchFamily="2" charset="-122"/>
                </a:endParaRPr>
              </a:p>
            </p:txBody>
          </p:sp>
          <p:sp>
            <p:nvSpPr>
              <p:cNvPr id="170" name="Rounded Rectangle 169"/>
              <p:cNvSpPr>
                <a:spLocks noChangeAspect="1"/>
              </p:cNvSpPr>
              <p:nvPr/>
            </p:nvSpPr>
            <p:spPr bwMode="gray">
              <a:xfrm>
                <a:off x="7377968" y="3195316"/>
                <a:ext cx="154421" cy="155719"/>
              </a:xfrm>
              <a:prstGeom prst="roundRect">
                <a:avLst>
                  <a:gd name="adj" fmla="val 7841"/>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0" tIns="41059" rIns="82120" bIns="41059" anchor="ctr"/>
              <a:lstStyle/>
              <a:p>
                <a:pPr algn="ctr"/>
                <a:endParaRPr lang="zh-CN" altLang="en-US" sz="1100">
                  <a:solidFill>
                    <a:schemeClr val="tx2"/>
                  </a:solidFill>
                  <a:effectLst>
                    <a:outerShdw blurRad="38100" dist="38100" dir="2700000" algn="tl">
                      <a:srgbClr val="000000"/>
                    </a:outerShdw>
                  </a:effectLst>
                  <a:ea typeface="黑体" pitchFamily="2" charset="-122"/>
                </a:endParaRPr>
              </a:p>
            </p:txBody>
          </p:sp>
        </p:grpSp>
        <p:pic>
          <p:nvPicPr>
            <p:cNvPr id="168" name="Picture 167" descr="ICON_VM_basic_label_Q308"/>
            <p:cNvPicPr>
              <a:picLocks noChangeAspect="1" noChangeArrowheads="1"/>
            </p:cNvPicPr>
            <p:nvPr/>
          </p:nvPicPr>
          <p:blipFill>
            <a:blip r:embed="rId6" cstate="screen">
              <a:grayscl/>
            </a:blip>
            <a:srcRect/>
            <a:stretch>
              <a:fillRect/>
            </a:stretch>
          </p:blipFill>
          <p:spPr bwMode="auto">
            <a:xfrm>
              <a:off x="1773511" y="2041715"/>
              <a:ext cx="364079" cy="422592"/>
            </a:xfrm>
            <a:prstGeom prst="rect">
              <a:avLst/>
            </a:prstGeom>
            <a:noFill/>
            <a:ln w="9525">
              <a:noFill/>
              <a:miter lim="800000"/>
              <a:headEnd/>
              <a:tailEnd/>
            </a:ln>
          </p:spPr>
        </p:pic>
      </p:grpSp>
      <p:grpSp>
        <p:nvGrpSpPr>
          <p:cNvPr id="19" name="Group 170"/>
          <p:cNvGrpSpPr/>
          <p:nvPr/>
        </p:nvGrpSpPr>
        <p:grpSpPr>
          <a:xfrm>
            <a:off x="3855043" y="1826444"/>
            <a:ext cx="641742" cy="662744"/>
            <a:chOff x="1905465" y="2041715"/>
            <a:chExt cx="706186" cy="729297"/>
          </a:xfrm>
        </p:grpSpPr>
        <p:grpSp>
          <p:nvGrpSpPr>
            <p:cNvPr id="20" name="Group 145"/>
            <p:cNvGrpSpPr/>
            <p:nvPr/>
          </p:nvGrpSpPr>
          <p:grpSpPr bwMode="gray">
            <a:xfrm>
              <a:off x="1905465" y="2341825"/>
              <a:ext cx="472496" cy="429187"/>
              <a:chOff x="7568291" y="2921848"/>
              <a:chExt cx="472496" cy="429187"/>
            </a:xfrm>
          </p:grpSpPr>
          <p:sp>
            <p:nvSpPr>
              <p:cNvPr id="174" name="Line 10"/>
              <p:cNvSpPr>
                <a:spLocks noChangeShapeType="1"/>
              </p:cNvSpPr>
              <p:nvPr/>
            </p:nvSpPr>
            <p:spPr bwMode="gray">
              <a:xfrm flipH="1">
                <a:off x="7645501" y="2921848"/>
                <a:ext cx="395286" cy="351328"/>
              </a:xfrm>
              <a:prstGeom prst="line">
                <a:avLst/>
              </a:prstGeom>
              <a:noFill/>
              <a:ln w="22225">
                <a:solidFill>
                  <a:schemeClr val="bg1">
                    <a:lumMod val="50000"/>
                  </a:schemeClr>
                </a:solidFill>
                <a:round/>
                <a:headEnd/>
                <a:tailEnd/>
              </a:ln>
            </p:spPr>
            <p:txBody>
              <a:bodyPr wrap="square" lIns="82124" tIns="41061" rIns="82124" bIns="41061" anchor="ctr">
                <a:spAutoFit/>
              </a:bodyPr>
              <a:lstStyle/>
              <a:p>
                <a:endParaRPr lang="zh-CN" altLang="en-US" sz="1400">
                  <a:ea typeface="黑体" pitchFamily="2" charset="-122"/>
                </a:endParaRPr>
              </a:p>
            </p:txBody>
          </p:sp>
          <p:sp>
            <p:nvSpPr>
              <p:cNvPr id="175" name="Rounded Rectangle 174"/>
              <p:cNvSpPr>
                <a:spLocks noChangeAspect="1"/>
              </p:cNvSpPr>
              <p:nvPr/>
            </p:nvSpPr>
            <p:spPr bwMode="gray">
              <a:xfrm>
                <a:off x="7568291" y="3195316"/>
                <a:ext cx="154422" cy="155719"/>
              </a:xfrm>
              <a:prstGeom prst="roundRect">
                <a:avLst>
                  <a:gd name="adj" fmla="val 7841"/>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0" tIns="41059" rIns="82120" bIns="41059" anchor="ctr"/>
              <a:lstStyle/>
              <a:p>
                <a:pPr algn="ctr"/>
                <a:endParaRPr lang="zh-CN" altLang="en-US" sz="1100">
                  <a:solidFill>
                    <a:schemeClr val="tx2"/>
                  </a:solidFill>
                  <a:effectLst>
                    <a:outerShdw blurRad="38100" dist="38100" dir="2700000" algn="tl">
                      <a:srgbClr val="000000"/>
                    </a:outerShdw>
                  </a:effectLst>
                  <a:ea typeface="黑体" pitchFamily="2" charset="-122"/>
                </a:endParaRPr>
              </a:p>
            </p:txBody>
          </p:sp>
        </p:grpSp>
        <p:pic>
          <p:nvPicPr>
            <p:cNvPr id="173" name="Picture 150" descr="ICON_VM_basic_label_Q308"/>
            <p:cNvPicPr>
              <a:picLocks noChangeAspect="1" noChangeArrowheads="1"/>
            </p:cNvPicPr>
            <p:nvPr/>
          </p:nvPicPr>
          <p:blipFill>
            <a:blip r:embed="rId6" cstate="screen">
              <a:grayscl/>
            </a:blip>
            <a:srcRect/>
            <a:stretch>
              <a:fillRect/>
            </a:stretch>
          </p:blipFill>
          <p:spPr bwMode="auto">
            <a:xfrm>
              <a:off x="2247572" y="2041715"/>
              <a:ext cx="364079" cy="422592"/>
            </a:xfrm>
            <a:prstGeom prst="rect">
              <a:avLst/>
            </a:prstGeom>
            <a:noFill/>
            <a:ln w="9525">
              <a:noFill/>
              <a:miter lim="800000"/>
              <a:headEnd/>
              <a:tailEnd/>
            </a:ln>
          </p:spPr>
        </p:pic>
      </p:grpSp>
      <p:sp>
        <p:nvSpPr>
          <p:cNvPr id="81" name="AutoShape 115"/>
          <p:cNvSpPr>
            <a:spLocks noChangeArrowheads="1"/>
          </p:cNvSpPr>
          <p:nvPr/>
        </p:nvSpPr>
        <p:spPr bwMode="gray">
          <a:xfrm flipH="1">
            <a:off x="4155190" y="2552654"/>
            <a:ext cx="727404" cy="442079"/>
          </a:xfrm>
          <a:prstGeom prst="rect">
            <a:avLst/>
          </a:prstGeom>
          <a:noFill/>
          <a:ln w="12700">
            <a:noFill/>
            <a:miter lim="800000"/>
            <a:headEnd/>
            <a:tailEnd/>
          </a:ln>
          <a:effectLst/>
        </p:spPr>
        <p:txBody>
          <a:bodyPr wrap="none" lIns="0" tIns="0" rIns="0" bIns="0" anchor="ctr"/>
          <a:lstStyle/>
          <a:p>
            <a:pPr algn="l" defTabSz="814365">
              <a:buNone/>
            </a:pPr>
            <a:r>
              <a:rPr lang="en-US" altLang="zh-CN" sz="1200" b="0" i="0" smtClean="0">
                <a:solidFill>
                  <a:srgbClr val="546568"/>
                </a:solidFill>
                <a:latin typeface="Arial"/>
                <a:ea typeface="黑体" pitchFamily="2" charset="-122"/>
                <a:cs typeface="Arial"/>
              </a:rPr>
              <a:t>Cisco Nexus</a:t>
            </a:r>
            <a:endParaRPr lang="zh-CN" altLang="en-US" sz="1200" smtClean="0">
              <a:solidFill>
                <a:srgbClr val="546568"/>
              </a:solidFill>
              <a:latin typeface="黑体" pitchFamily="2" charset="-122"/>
              <a:ea typeface="黑体" pitchFamily="2" charset="-122"/>
              <a:cs typeface="Arial" charset="0"/>
            </a:endParaRPr>
          </a:p>
          <a:p>
            <a:pPr algn="l" defTabSz="814365">
              <a:buNone/>
            </a:pPr>
            <a:r>
              <a:rPr lang="en-US" altLang="zh-CN" sz="1200" b="0" i="0" smtClean="0">
                <a:solidFill>
                  <a:srgbClr val="546568"/>
                </a:solidFill>
                <a:latin typeface="Arial"/>
                <a:ea typeface="黑体" pitchFamily="2" charset="-122"/>
                <a:cs typeface="Arial"/>
              </a:rPr>
              <a:t>1000V VEM</a:t>
            </a:r>
            <a:endParaRPr lang="zh-CN" altLang="en-US" sz="1200">
              <a:solidFill>
                <a:srgbClr val="546568"/>
              </a:solidFill>
              <a:latin typeface="黑体" pitchFamily="2" charset="-122"/>
              <a:ea typeface="黑体" pitchFamily="2" charset="-122"/>
              <a:cs typeface="Arial" charset="0"/>
            </a:endParaRPr>
          </a:p>
        </p:txBody>
      </p:sp>
      <p:grpSp>
        <p:nvGrpSpPr>
          <p:cNvPr id="21" name="Group 83"/>
          <p:cNvGrpSpPr/>
          <p:nvPr/>
        </p:nvGrpSpPr>
        <p:grpSpPr>
          <a:xfrm>
            <a:off x="10242" y="1271327"/>
            <a:ext cx="9144000" cy="496887"/>
            <a:chOff x="10242" y="1487255"/>
            <a:chExt cx="9144000" cy="496887"/>
          </a:xfrm>
        </p:grpSpPr>
        <p:sp>
          <p:nvSpPr>
            <p:cNvPr id="85" name="Rectangle 25"/>
            <p:cNvSpPr>
              <a:spLocks/>
            </p:cNvSpPr>
            <p:nvPr/>
          </p:nvSpPr>
          <p:spPr bwMode="auto">
            <a:xfrm>
              <a:off x="10242" y="1487255"/>
              <a:ext cx="9144000" cy="496887"/>
            </a:xfrm>
            <a:prstGeom prst="rect">
              <a:avLst/>
            </a:prstGeom>
            <a:gradFill flip="none" rotWithShape="1">
              <a:gsLst>
                <a:gs pos="15000">
                  <a:srgbClr val="0D3947">
                    <a:alpha val="83000"/>
                  </a:srgbClr>
                </a:gs>
                <a:gs pos="85000">
                  <a:srgbClr val="0D3947">
                    <a:alpha val="83000"/>
                  </a:srgbClr>
                </a:gs>
                <a:gs pos="0">
                  <a:srgbClr val="ABDFF0">
                    <a:lumMod val="25000"/>
                    <a:alpha val="0"/>
                  </a:srgbClr>
                </a:gs>
                <a:gs pos="100000">
                  <a:schemeClr val="bg1">
                    <a:alpha val="0"/>
                  </a:schemeClr>
                </a:gs>
              </a:gsLst>
              <a:lin ang="0" scaled="0"/>
              <a:tileRect/>
            </a:gradFill>
            <a:ln w="25400" cap="flat" cmpd="sng" algn="ctr">
              <a:noFill/>
              <a:prstDash val="solid"/>
            </a:ln>
            <a:effectLst/>
          </p:spPr>
          <p:txBody>
            <a:bodyPr rtlCol="0" anchor="ctr"/>
            <a:lstStyle/>
            <a:p>
              <a:pPr algn="ctr">
                <a:spcBef>
                  <a:spcPts val="600"/>
                </a:spcBef>
              </a:pPr>
              <a:endParaRPr lang="zh-CN" altLang="en-US" sz="1600">
                <a:solidFill>
                  <a:srgbClr val="FFFFFF"/>
                </a:solidFill>
                <a:ea typeface="黑体" pitchFamily="2" charset="-122"/>
                <a:sym typeface="Arial" charset="0"/>
              </a:endParaRPr>
            </a:p>
          </p:txBody>
        </p:sp>
        <p:sp>
          <p:nvSpPr>
            <p:cNvPr id="86" name="Rectangle 85"/>
            <p:cNvSpPr/>
            <p:nvPr/>
          </p:nvSpPr>
          <p:spPr>
            <a:xfrm>
              <a:off x="262726" y="1554507"/>
              <a:ext cx="8639033" cy="338550"/>
            </a:xfrm>
            <a:prstGeom prst="rect">
              <a:avLst/>
            </a:prstGeom>
          </p:spPr>
          <p:txBody>
            <a:bodyPr wrap="square" lIns="91435" tIns="45718" rIns="91435" bIns="45718">
              <a:spAutoFit/>
            </a:bodyPr>
            <a:lstStyle/>
            <a:p>
              <a:pPr algn="ctr" defTabSz="914400">
                <a:spcBef>
                  <a:spcPts val="600"/>
                </a:spcBef>
                <a:buNone/>
              </a:pPr>
              <a:r>
                <a:rPr lang="zh-CN" altLang="en-US" sz="1600" b="0" i="0" smtClean="0">
                  <a:solidFill>
                    <a:srgbClr val="FFFFFF"/>
                  </a:solidFill>
                  <a:latin typeface="Arial"/>
                  <a:ea typeface="黑体" pitchFamily="2" charset="-122"/>
                  <a:cs typeface="+mn-cs"/>
                </a:rPr>
                <a:t>更快速的虚拟机部署 </a:t>
              </a:r>
              <a:r>
                <a:rPr lang="en-US" altLang="zh-CN" sz="1600" b="0" i="0" smtClean="0">
                  <a:solidFill>
                    <a:srgbClr val="FFFFFF"/>
                  </a:solidFill>
                  <a:latin typeface="Arial"/>
                  <a:ea typeface="黑体" pitchFamily="2" charset="-122"/>
                  <a:cs typeface="+mn-cs"/>
                </a:rPr>
                <a:t>— </a:t>
              </a:r>
              <a:r>
                <a:rPr lang="zh-CN" altLang="en-US" sz="1600" b="0" i="0" smtClean="0">
                  <a:solidFill>
                    <a:srgbClr val="FFFFFF"/>
                  </a:solidFill>
                  <a:latin typeface="Arial"/>
                  <a:ea typeface="黑体" pitchFamily="2" charset="-122"/>
                  <a:cs typeface="+mn-cs"/>
                </a:rPr>
                <a:t>基于策略的虚拟机连接</a:t>
              </a:r>
              <a:endParaRPr lang="zh-CN" altLang="en-US" sz="1600">
                <a:solidFill>
                  <a:schemeClr val="bg1"/>
                </a:solidFill>
                <a:ea typeface="黑体" pitchFamily="2" charset="-122"/>
              </a:endParaRPr>
            </a:p>
          </p:txBody>
        </p:sp>
      </p:grpSp>
      <p:grpSp>
        <p:nvGrpSpPr>
          <p:cNvPr id="22" name="Group 86"/>
          <p:cNvGrpSpPr/>
          <p:nvPr/>
        </p:nvGrpSpPr>
        <p:grpSpPr>
          <a:xfrm>
            <a:off x="470860" y="3274894"/>
            <a:ext cx="4240866" cy="1664602"/>
            <a:chOff x="511296" y="3434977"/>
            <a:chExt cx="4866064" cy="1910001"/>
          </a:xfrm>
        </p:grpSpPr>
        <p:sp>
          <p:nvSpPr>
            <p:cNvPr id="88" name="Line 11"/>
            <p:cNvSpPr>
              <a:spLocks noChangeShapeType="1"/>
            </p:cNvSpPr>
            <p:nvPr/>
          </p:nvSpPr>
          <p:spPr bwMode="gray">
            <a:xfrm flipH="1" flipV="1">
              <a:off x="1148056" y="4575567"/>
              <a:ext cx="1366035" cy="0"/>
            </a:xfrm>
            <a:prstGeom prst="line">
              <a:avLst/>
            </a:prstGeom>
            <a:noFill/>
            <a:ln w="22225">
              <a:solidFill>
                <a:srgbClr val="515151"/>
              </a:solidFill>
              <a:round/>
              <a:headEnd/>
              <a:tailEnd/>
            </a:ln>
          </p:spPr>
          <p:txBody>
            <a:bodyPr wrap="square" lIns="82120" tIns="41059" rIns="82120" bIns="41059" anchor="ctr">
              <a:spAutoFit/>
            </a:bodyPr>
            <a:lstStyle/>
            <a:p>
              <a:endParaRPr lang="zh-CN" altLang="en-US">
                <a:solidFill>
                  <a:srgbClr val="546568"/>
                </a:solidFill>
                <a:ea typeface="黑体" pitchFamily="2" charset="-122"/>
              </a:endParaRPr>
            </a:p>
          </p:txBody>
        </p:sp>
        <p:sp>
          <p:nvSpPr>
            <p:cNvPr id="89" name="Line 11"/>
            <p:cNvSpPr>
              <a:spLocks noChangeShapeType="1"/>
            </p:cNvSpPr>
            <p:nvPr/>
          </p:nvSpPr>
          <p:spPr bwMode="gray">
            <a:xfrm flipH="1" flipV="1">
              <a:off x="3327443" y="4606540"/>
              <a:ext cx="1492022" cy="0"/>
            </a:xfrm>
            <a:prstGeom prst="line">
              <a:avLst/>
            </a:prstGeom>
            <a:noFill/>
            <a:ln w="22225">
              <a:solidFill>
                <a:srgbClr val="515151"/>
              </a:solidFill>
              <a:round/>
              <a:headEnd/>
              <a:tailEnd/>
            </a:ln>
          </p:spPr>
          <p:txBody>
            <a:bodyPr wrap="square" lIns="82120" tIns="41059" rIns="82120" bIns="41059" anchor="ctr">
              <a:spAutoFit/>
            </a:bodyPr>
            <a:lstStyle/>
            <a:p>
              <a:endParaRPr lang="zh-CN" altLang="en-US">
                <a:solidFill>
                  <a:srgbClr val="546568"/>
                </a:solidFill>
                <a:ea typeface="黑体" pitchFamily="2" charset="-122"/>
              </a:endParaRPr>
            </a:p>
          </p:txBody>
        </p:sp>
        <p:sp>
          <p:nvSpPr>
            <p:cNvPr id="90" name="Line 7"/>
            <p:cNvSpPr>
              <a:spLocks noChangeShapeType="1"/>
            </p:cNvSpPr>
            <p:nvPr/>
          </p:nvSpPr>
          <p:spPr bwMode="gray">
            <a:xfrm>
              <a:off x="1660095" y="3920741"/>
              <a:ext cx="906299" cy="569743"/>
            </a:xfrm>
            <a:prstGeom prst="line">
              <a:avLst/>
            </a:prstGeom>
            <a:noFill/>
            <a:ln w="19050">
              <a:solidFill>
                <a:srgbClr val="515151"/>
              </a:solidFill>
              <a:round/>
              <a:headEnd/>
              <a:tailEnd/>
            </a:ln>
          </p:spPr>
          <p:txBody>
            <a:bodyPr wrap="square" lIns="82120" tIns="41059" rIns="82120" bIns="41059" anchor="ctr">
              <a:spAutoFit/>
            </a:bodyPr>
            <a:lstStyle/>
            <a:p>
              <a:endParaRPr lang="zh-CN" altLang="en-US">
                <a:solidFill>
                  <a:srgbClr val="546568"/>
                </a:solidFill>
                <a:ea typeface="黑体" pitchFamily="2" charset="-122"/>
              </a:endParaRPr>
            </a:p>
          </p:txBody>
        </p:sp>
        <p:sp>
          <p:nvSpPr>
            <p:cNvPr id="93" name="Line 11"/>
            <p:cNvSpPr>
              <a:spLocks noChangeShapeType="1"/>
            </p:cNvSpPr>
            <p:nvPr/>
          </p:nvSpPr>
          <p:spPr bwMode="gray">
            <a:xfrm>
              <a:off x="1916623" y="3925504"/>
              <a:ext cx="1186107" cy="546100"/>
            </a:xfrm>
            <a:prstGeom prst="line">
              <a:avLst/>
            </a:prstGeom>
            <a:noFill/>
            <a:ln w="19050">
              <a:solidFill>
                <a:srgbClr val="515151"/>
              </a:solidFill>
              <a:round/>
              <a:headEnd/>
              <a:tailEnd/>
            </a:ln>
          </p:spPr>
          <p:txBody>
            <a:bodyPr wrap="square" lIns="82120" tIns="41059" rIns="82120" bIns="41059" anchor="ctr">
              <a:spAutoFit/>
            </a:bodyPr>
            <a:lstStyle/>
            <a:p>
              <a:endParaRPr lang="zh-CN" altLang="en-US">
                <a:solidFill>
                  <a:srgbClr val="546568"/>
                </a:solidFill>
                <a:ea typeface="黑体" pitchFamily="2" charset="-122"/>
              </a:endParaRPr>
            </a:p>
          </p:txBody>
        </p:sp>
        <p:sp>
          <p:nvSpPr>
            <p:cNvPr id="97" name="Line 7"/>
            <p:cNvSpPr>
              <a:spLocks noChangeShapeType="1"/>
            </p:cNvSpPr>
            <p:nvPr/>
          </p:nvSpPr>
          <p:spPr bwMode="gray">
            <a:xfrm flipH="1">
              <a:off x="2566394" y="3903280"/>
              <a:ext cx="1466459" cy="568325"/>
            </a:xfrm>
            <a:prstGeom prst="line">
              <a:avLst/>
            </a:prstGeom>
            <a:noFill/>
            <a:ln w="22225">
              <a:solidFill>
                <a:srgbClr val="515151"/>
              </a:solidFill>
              <a:round/>
              <a:headEnd/>
              <a:tailEnd/>
            </a:ln>
          </p:spPr>
          <p:txBody>
            <a:bodyPr wrap="square" lIns="82120" tIns="41059" rIns="82120" bIns="41059" anchor="ctr">
              <a:spAutoFit/>
            </a:bodyPr>
            <a:lstStyle/>
            <a:p>
              <a:endParaRPr lang="zh-CN" altLang="en-US">
                <a:solidFill>
                  <a:srgbClr val="546568"/>
                </a:solidFill>
                <a:ea typeface="黑体" pitchFamily="2" charset="-122"/>
              </a:endParaRPr>
            </a:p>
          </p:txBody>
        </p:sp>
        <p:sp>
          <p:nvSpPr>
            <p:cNvPr id="99" name="Line 11"/>
            <p:cNvSpPr>
              <a:spLocks noChangeShapeType="1"/>
            </p:cNvSpPr>
            <p:nvPr/>
          </p:nvSpPr>
          <p:spPr bwMode="gray">
            <a:xfrm flipH="1">
              <a:off x="3338704" y="3903279"/>
              <a:ext cx="983930" cy="582612"/>
            </a:xfrm>
            <a:prstGeom prst="line">
              <a:avLst/>
            </a:prstGeom>
            <a:noFill/>
            <a:ln w="22225">
              <a:solidFill>
                <a:srgbClr val="515151"/>
              </a:solidFill>
              <a:round/>
              <a:headEnd/>
              <a:tailEnd/>
            </a:ln>
          </p:spPr>
          <p:txBody>
            <a:bodyPr wrap="square" lIns="82120" tIns="41059" rIns="82120" bIns="41059" anchor="ctr">
              <a:spAutoFit/>
            </a:bodyPr>
            <a:lstStyle/>
            <a:p>
              <a:endParaRPr lang="zh-CN" altLang="en-US">
                <a:solidFill>
                  <a:srgbClr val="546568"/>
                </a:solidFill>
                <a:ea typeface="黑体" pitchFamily="2" charset="-122"/>
              </a:endParaRPr>
            </a:p>
          </p:txBody>
        </p:sp>
        <p:sp>
          <p:nvSpPr>
            <p:cNvPr id="103" name="Text Box 3"/>
            <p:cNvSpPr txBox="1">
              <a:spLocks noChangeArrowheads="1"/>
            </p:cNvSpPr>
            <p:nvPr/>
          </p:nvSpPr>
          <p:spPr bwMode="gray">
            <a:xfrm>
              <a:off x="511296" y="4749404"/>
              <a:ext cx="1272326" cy="207573"/>
            </a:xfrm>
            <a:prstGeom prst="rect">
              <a:avLst/>
            </a:prstGeom>
            <a:noFill/>
            <a:ln w="12700">
              <a:noFill/>
              <a:miter lim="800000"/>
              <a:headEnd/>
              <a:tailEnd/>
            </a:ln>
            <a:effectLst/>
          </p:spPr>
          <p:txBody>
            <a:bodyPr wrap="none" lIns="73021" tIns="36509" rIns="73021" bIns="36509" anchor="ctr"/>
            <a:lstStyle/>
            <a:p>
              <a:pPr algn="ctr" defTabSz="814365">
                <a:lnSpc>
                  <a:spcPct val="90000"/>
                </a:lnSpc>
                <a:buNone/>
              </a:pPr>
              <a:r>
                <a:rPr lang="en-US" altLang="zh-CN" sz="1200" b="0" i="0" smtClean="0">
                  <a:solidFill>
                    <a:srgbClr val="546568"/>
                  </a:solidFill>
                  <a:latin typeface="Arial"/>
                  <a:ea typeface="黑体" pitchFamily="2" charset="-122"/>
                  <a:cs typeface="Arial"/>
                </a:rPr>
                <a:t>vCenter</a:t>
              </a:r>
              <a:endParaRPr lang="zh-CN" altLang="en-US" sz="1200">
                <a:solidFill>
                  <a:srgbClr val="546568"/>
                </a:solidFill>
                <a:latin typeface="黑体" pitchFamily="2" charset="-122"/>
                <a:ea typeface="黑体" pitchFamily="2" charset="-122"/>
                <a:cs typeface="Arial" charset="0"/>
              </a:endParaRPr>
            </a:p>
          </p:txBody>
        </p:sp>
        <p:pic>
          <p:nvPicPr>
            <p:cNvPr id="106" name="Picture 5" descr="\\MV-FS\Projects\Cisco\03_Assets\Icons\Kubrick Icons\Device Icons\Device_www_server_3135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14776" y="4097518"/>
              <a:ext cx="683088" cy="683088"/>
            </a:xfrm>
            <a:prstGeom prst="rect">
              <a:avLst/>
            </a:prstGeom>
            <a:noFill/>
            <a:extLst>
              <a:ext uri="{909E8E84-426E-40DD-AFC4-6F175D3DCCD1}">
                <a14:hiddenFill xmlns="" xmlns:a14="http://schemas.microsoft.com/office/drawing/2010/main">
                  <a:solidFill>
                    <a:srgbClr val="FFFFFF"/>
                  </a:solidFill>
                </a14:hiddenFill>
              </a:ext>
            </a:extLst>
          </p:spPr>
        </p:pic>
        <p:pic>
          <p:nvPicPr>
            <p:cNvPr id="108" name="Picture 9"/>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386149" y="3434977"/>
              <a:ext cx="834797" cy="83479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09" name="Picture 9"/>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757038" y="3434977"/>
              <a:ext cx="834797" cy="83479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12" name="Picture 2"/>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216377" y="3799748"/>
              <a:ext cx="1545230" cy="154523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13" name="Picture 2" descr="\\MV-FS\Projects\Cisco\03_Assets\Icons\Kubrick Icons\Device Icons\Device_nexus7000_3035_default_256.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430003" y="4380292"/>
              <a:ext cx="567723" cy="567723"/>
            </a:xfrm>
            <a:prstGeom prst="rect">
              <a:avLst/>
            </a:prstGeom>
            <a:noFill/>
            <a:extLst>
              <a:ext uri="{909E8E84-426E-40DD-AFC4-6F175D3DCCD1}">
                <a14:hiddenFill xmlns="" xmlns:a14="http://schemas.microsoft.com/office/drawing/2010/main">
                  <a:solidFill>
                    <a:srgbClr val="FFFFFF"/>
                  </a:solidFill>
                </a14:hiddenFill>
              </a:ext>
            </a:extLst>
          </p:spPr>
        </p:pic>
        <p:pic>
          <p:nvPicPr>
            <p:cNvPr id="115" name="Picture 2" descr="\\MV-FS\Projects\Cisco\03_Assets\Icons\Kubrick Icons\Device Icons\Device_nexus7000_3035_default_256.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992504" y="4380292"/>
              <a:ext cx="567723" cy="567723"/>
            </a:xfrm>
            <a:prstGeom prst="rect">
              <a:avLst/>
            </a:prstGeom>
            <a:noFill/>
            <a:extLst>
              <a:ext uri="{909E8E84-426E-40DD-AFC4-6F175D3DCCD1}">
                <a14:hiddenFill xmlns="" xmlns:a14="http://schemas.microsoft.com/office/drawing/2010/main">
                  <a:solidFill>
                    <a:srgbClr val="FFFFFF"/>
                  </a:solidFill>
                </a14:hiddenFill>
              </a:ext>
            </a:extLst>
          </p:spPr>
        </p:pic>
        <p:sp>
          <p:nvSpPr>
            <p:cNvPr id="120" name="Text Box 3"/>
            <p:cNvSpPr txBox="1">
              <a:spLocks noChangeArrowheads="1"/>
            </p:cNvSpPr>
            <p:nvPr/>
          </p:nvSpPr>
          <p:spPr bwMode="gray">
            <a:xfrm>
              <a:off x="4105034" y="4890402"/>
              <a:ext cx="1272326" cy="207573"/>
            </a:xfrm>
            <a:prstGeom prst="rect">
              <a:avLst/>
            </a:prstGeom>
            <a:noFill/>
            <a:ln w="12700">
              <a:noFill/>
              <a:miter lim="800000"/>
              <a:headEnd/>
              <a:tailEnd/>
            </a:ln>
            <a:effectLst/>
          </p:spPr>
          <p:txBody>
            <a:bodyPr wrap="none" lIns="0" tIns="0" rIns="0" bIns="0" anchor="ctr"/>
            <a:lstStyle/>
            <a:p>
              <a:pPr algn="ctr" defTabSz="814365">
                <a:lnSpc>
                  <a:spcPct val="90000"/>
                </a:lnSpc>
                <a:buNone/>
              </a:pPr>
              <a:r>
                <a:rPr lang="en-US" altLang="zh-CN" sz="1200" b="0" i="0" smtClean="0">
                  <a:solidFill>
                    <a:srgbClr val="546568"/>
                  </a:solidFill>
                  <a:latin typeface="Arial"/>
                  <a:ea typeface="黑体" pitchFamily="2" charset="-122"/>
                  <a:cs typeface="Arial"/>
                </a:rPr>
                <a:t>Cisco Nexus </a:t>
              </a:r>
              <a:br>
                <a:rPr lang="en-US" altLang="zh-CN" sz="1200" b="0" i="0" smtClean="0">
                  <a:solidFill>
                    <a:srgbClr val="546568"/>
                  </a:solidFill>
                  <a:latin typeface="Arial"/>
                  <a:ea typeface="黑体" pitchFamily="2" charset="-122"/>
                  <a:cs typeface="Arial"/>
                </a:rPr>
              </a:br>
              <a:r>
                <a:rPr lang="en-US" altLang="zh-CN" sz="1200" b="0" i="0" smtClean="0">
                  <a:solidFill>
                    <a:srgbClr val="546568"/>
                  </a:solidFill>
                  <a:latin typeface="Arial"/>
                  <a:ea typeface="黑体" pitchFamily="2" charset="-122"/>
                  <a:cs typeface="Arial"/>
                </a:rPr>
                <a:t>1000V VSM</a:t>
              </a:r>
              <a:endParaRPr lang="zh-CN" altLang="en-US" sz="1200">
                <a:solidFill>
                  <a:srgbClr val="546568"/>
                </a:solidFill>
                <a:latin typeface="黑体" pitchFamily="2" charset="-122"/>
                <a:ea typeface="黑体" pitchFamily="2" charset="-122"/>
                <a:cs typeface="Arial" charset="0"/>
              </a:endParaRPr>
            </a:p>
          </p:txBody>
        </p:sp>
        <p:pic>
          <p:nvPicPr>
            <p:cNvPr id="123" name="Picture 228"/>
            <p:cNvPicPr>
              <a:picLocks noChangeAspect="1" noChangeArrowheads="1"/>
            </p:cNvPicPr>
            <p:nvPr/>
          </p:nvPicPr>
          <p:blipFill>
            <a:blip r:embed="rId11" cstate="print">
              <a:extLst>
                <a:ext uri="{28A0092B-C50C-407E-A947-70E740481C1C}">
                  <a14:useLocalDpi xmlns="" xmlns:a14="http://schemas.microsoft.com/office/drawing/2010/main" val="0"/>
                </a:ext>
              </a:extLst>
            </a:blip>
            <a:stretch>
              <a:fillRect/>
            </a:stretch>
          </p:blipFill>
          <p:spPr bwMode="gray">
            <a:xfrm>
              <a:off x="4335440" y="4349413"/>
              <a:ext cx="811515" cy="466865"/>
            </a:xfrm>
            <a:prstGeom prst="rect">
              <a:avLst/>
            </a:prstGeom>
            <a:noFill/>
            <a:ln w="12700" algn="ctr">
              <a:noFill/>
              <a:miter lim="800000"/>
              <a:headEnd/>
              <a:tailEnd/>
            </a:ln>
          </p:spPr>
        </p:pic>
        <p:pic>
          <p:nvPicPr>
            <p:cNvPr id="125" name="Picture 6"/>
            <p:cNvPicPr>
              <a:picLocks noChangeAspect="1" noChangeArrowheads="1"/>
            </p:cNvPicPr>
            <p:nvPr/>
          </p:nvPicPr>
          <p:blipFill>
            <a:blip r:embed="rId12" cstate="print">
              <a:biLevel thresh="75000"/>
              <a:extLst/>
            </a:blip>
            <a:stretch>
              <a:fillRect/>
            </a:stretch>
          </p:blipFill>
          <p:spPr bwMode="gray">
            <a:xfrm>
              <a:off x="601970" y="4880378"/>
              <a:ext cx="1148679" cy="208851"/>
            </a:xfrm>
            <a:prstGeom prst="rect">
              <a:avLst/>
            </a:prstGeom>
            <a:noFill/>
            <a:ln>
              <a:noFill/>
            </a:ln>
          </p:spPr>
        </p:pic>
      </p:grpSp>
      <p:grpSp>
        <p:nvGrpSpPr>
          <p:cNvPr id="23" name="Group 78"/>
          <p:cNvGrpSpPr/>
          <p:nvPr/>
        </p:nvGrpSpPr>
        <p:grpSpPr>
          <a:xfrm>
            <a:off x="5658232" y="3856212"/>
            <a:ext cx="2723768" cy="991304"/>
            <a:chOff x="5658232" y="4031038"/>
            <a:chExt cx="2723768" cy="991304"/>
          </a:xfrm>
        </p:grpSpPr>
        <p:grpSp>
          <p:nvGrpSpPr>
            <p:cNvPr id="24" name="Group 1"/>
            <p:cNvGrpSpPr/>
            <p:nvPr/>
          </p:nvGrpSpPr>
          <p:grpSpPr>
            <a:xfrm>
              <a:off x="5721452" y="4468195"/>
              <a:ext cx="2467699" cy="554147"/>
              <a:chOff x="6149381" y="4158717"/>
              <a:chExt cx="2467699" cy="554147"/>
            </a:xfrm>
          </p:grpSpPr>
          <p:sp>
            <p:nvSpPr>
              <p:cNvPr id="119" name="Rectangle 118"/>
              <p:cNvSpPr/>
              <p:nvPr/>
            </p:nvSpPr>
            <p:spPr bwMode="gray">
              <a:xfrm>
                <a:off x="6398370" y="4176277"/>
                <a:ext cx="944401" cy="536587"/>
              </a:xfrm>
              <a:prstGeom prst="rect">
                <a:avLst/>
              </a:prstGeom>
              <a:noFill/>
              <a:ln w="9525" cap="flat" cmpd="sng" algn="ctr">
                <a:noFill/>
                <a:prstDash val="solid"/>
                <a:round/>
                <a:headEnd type="none" w="med" len="med"/>
                <a:tailEnd type="none" w="med" len="med"/>
              </a:ln>
              <a:effectLst/>
            </p:spPr>
            <p:txBody>
              <a:bodyPr lIns="0" tIns="0" rIns="0" bIns="0" anchor="t" anchorCtr="0"/>
              <a:lstStyle/>
              <a:p>
                <a:pPr algn="l" defTabSz="814365">
                  <a:lnSpc>
                    <a:spcPct val="85000"/>
                  </a:lnSpc>
                  <a:spcBef>
                    <a:spcPct val="50000"/>
                  </a:spcBef>
                  <a:buNone/>
                </a:pPr>
                <a:r>
                  <a:rPr lang="zh-CN" altLang="en-US" sz="1200" b="0" i="0" smtClean="0">
                    <a:solidFill>
                      <a:srgbClr val="546568"/>
                    </a:solidFill>
                    <a:latin typeface="Arial"/>
                    <a:ea typeface="黑体" pitchFamily="2" charset="-122"/>
                    <a:cs typeface="ＭＳ Ｐゴシック"/>
                  </a:rPr>
                  <a:t>网络应用</a:t>
                </a:r>
              </a:p>
              <a:p>
                <a:pPr algn="l" defTabSz="814365">
                  <a:lnSpc>
                    <a:spcPct val="150000"/>
                  </a:lnSpc>
                  <a:spcBef>
                    <a:spcPct val="50000"/>
                  </a:spcBef>
                  <a:buNone/>
                </a:pPr>
                <a:r>
                  <a:rPr lang="zh-CN" altLang="en-US" sz="1200" b="0" i="0" smtClean="0">
                    <a:solidFill>
                      <a:srgbClr val="546568"/>
                    </a:solidFill>
                    <a:latin typeface="Arial"/>
                    <a:ea typeface="黑体" pitchFamily="2" charset="-122"/>
                    <a:cs typeface="ＭＳ Ｐゴシック"/>
                  </a:rPr>
                  <a:t>人力资源</a:t>
                </a:r>
                <a:endParaRPr lang="zh-CN" altLang="en-US" sz="1200">
                  <a:solidFill>
                    <a:srgbClr val="546568"/>
                  </a:solidFill>
                  <a:ea typeface="黑体" pitchFamily="2" charset="-122"/>
                  <a:cs typeface="ＭＳ Ｐゴシック" charset="-128"/>
                </a:endParaRPr>
              </a:p>
            </p:txBody>
          </p:sp>
          <p:sp>
            <p:nvSpPr>
              <p:cNvPr id="117" name="Rounded Rectangle 116"/>
              <p:cNvSpPr>
                <a:spLocks noChangeAspect="1"/>
              </p:cNvSpPr>
              <p:nvPr/>
            </p:nvSpPr>
            <p:spPr bwMode="gray">
              <a:xfrm>
                <a:off x="6149381" y="4451115"/>
                <a:ext cx="165879" cy="165879"/>
              </a:xfrm>
              <a:prstGeom prst="roundRect">
                <a:avLst>
                  <a:gd name="adj" fmla="val 7841"/>
                </a:avLst>
              </a:prstGeom>
              <a:gradFill flip="none" rotWithShape="1">
                <a:gsLst>
                  <a:gs pos="0">
                    <a:srgbClr val="009A4D">
                      <a:shade val="30000"/>
                      <a:satMod val="115000"/>
                    </a:srgbClr>
                  </a:gs>
                  <a:gs pos="50000">
                    <a:srgbClr val="009A4D">
                      <a:shade val="67500"/>
                      <a:satMod val="115000"/>
                    </a:srgbClr>
                  </a:gs>
                  <a:gs pos="100000">
                    <a:srgbClr val="009A4D">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0" tIns="41059" rIns="82120" bIns="41059" anchor="ctr"/>
              <a:lstStyle/>
              <a:p>
                <a:pPr algn="ctr"/>
                <a:endParaRPr lang="zh-CN" altLang="en-US" sz="1100">
                  <a:solidFill>
                    <a:srgbClr val="546568"/>
                  </a:solidFill>
                  <a:effectLst>
                    <a:outerShdw blurRad="38100" dist="38100" dir="2700000" algn="tl">
                      <a:srgbClr val="000000"/>
                    </a:outerShdw>
                  </a:effectLst>
                  <a:ea typeface="黑体" pitchFamily="2" charset="-122"/>
                </a:endParaRPr>
              </a:p>
            </p:txBody>
          </p:sp>
          <p:sp>
            <p:nvSpPr>
              <p:cNvPr id="118" name="Rounded Rectangle 117"/>
              <p:cNvSpPr>
                <a:spLocks noChangeAspect="1"/>
              </p:cNvSpPr>
              <p:nvPr/>
            </p:nvSpPr>
            <p:spPr bwMode="gray">
              <a:xfrm>
                <a:off x="7461521" y="4451115"/>
                <a:ext cx="164497" cy="165879"/>
              </a:xfrm>
              <a:prstGeom prst="roundRect">
                <a:avLst>
                  <a:gd name="adj" fmla="val 7841"/>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0" tIns="41059" rIns="82120" bIns="41059" anchor="ctr"/>
              <a:lstStyle/>
              <a:p>
                <a:pPr algn="ctr"/>
                <a:endParaRPr lang="zh-CN" altLang="en-US" sz="1100">
                  <a:solidFill>
                    <a:srgbClr val="546568"/>
                  </a:solidFill>
                  <a:effectLst>
                    <a:outerShdw blurRad="38100" dist="38100" dir="2700000" algn="tl">
                      <a:srgbClr val="000000"/>
                    </a:outerShdw>
                  </a:effectLst>
                  <a:ea typeface="黑体" pitchFamily="2" charset="-122"/>
                </a:endParaRPr>
              </a:p>
            </p:txBody>
          </p:sp>
          <p:sp>
            <p:nvSpPr>
              <p:cNvPr id="121" name="Rounded Rectangle 120"/>
              <p:cNvSpPr>
                <a:spLocks noChangeAspect="1"/>
              </p:cNvSpPr>
              <p:nvPr/>
            </p:nvSpPr>
            <p:spPr bwMode="gray">
              <a:xfrm>
                <a:off x="6149381" y="4158717"/>
                <a:ext cx="165879" cy="165879"/>
              </a:xfrm>
              <a:prstGeom prst="roundRect">
                <a:avLst>
                  <a:gd name="adj" fmla="val 7841"/>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0" tIns="41059" rIns="82120" bIns="41059" anchor="ctr"/>
              <a:lstStyle/>
              <a:p>
                <a:pPr algn="ctr"/>
                <a:endParaRPr lang="zh-CN" altLang="en-US" sz="1100">
                  <a:solidFill>
                    <a:srgbClr val="546568"/>
                  </a:solidFill>
                  <a:effectLst>
                    <a:outerShdw blurRad="38100" dist="38100" dir="2700000" algn="tl">
                      <a:srgbClr val="000000"/>
                    </a:outerShdw>
                  </a:effectLst>
                  <a:ea typeface="黑体" pitchFamily="2" charset="-122"/>
                </a:endParaRPr>
              </a:p>
            </p:txBody>
          </p:sp>
          <p:sp>
            <p:nvSpPr>
              <p:cNvPr id="122" name="Rounded Rectangle 121"/>
              <p:cNvSpPr>
                <a:spLocks noChangeAspect="1"/>
              </p:cNvSpPr>
              <p:nvPr/>
            </p:nvSpPr>
            <p:spPr bwMode="gray">
              <a:xfrm>
                <a:off x="7461522" y="4158717"/>
                <a:ext cx="164496" cy="165879"/>
              </a:xfrm>
              <a:prstGeom prst="roundRect">
                <a:avLst>
                  <a:gd name="adj" fmla="val 7841"/>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0" tIns="41059" rIns="82120" bIns="41059" anchor="ctr"/>
              <a:lstStyle/>
              <a:p>
                <a:pPr algn="ctr"/>
                <a:endParaRPr lang="zh-CN" altLang="en-US" sz="1100">
                  <a:solidFill>
                    <a:srgbClr val="546568"/>
                  </a:solidFill>
                  <a:effectLst>
                    <a:outerShdw blurRad="38100" dist="38100" dir="2700000" algn="tl">
                      <a:srgbClr val="000000"/>
                    </a:outerShdw>
                  </a:effectLst>
                  <a:ea typeface="黑体" pitchFamily="2" charset="-122"/>
                </a:endParaRPr>
              </a:p>
            </p:txBody>
          </p:sp>
          <p:sp>
            <p:nvSpPr>
              <p:cNvPr id="15" name="Rectangle 14"/>
              <p:cNvSpPr/>
              <p:nvPr/>
            </p:nvSpPr>
            <p:spPr>
              <a:xfrm>
                <a:off x="7768113" y="4176277"/>
                <a:ext cx="848967" cy="526298"/>
              </a:xfrm>
              <a:prstGeom prst="rect">
                <a:avLst/>
              </a:prstGeom>
            </p:spPr>
            <p:txBody>
              <a:bodyPr wrap="square" lIns="0" tIns="0" rIns="0" bIns="0">
                <a:spAutoFit/>
              </a:bodyPr>
              <a:lstStyle/>
              <a:p>
                <a:pPr algn="l" defTabSz="814365">
                  <a:lnSpc>
                    <a:spcPct val="85000"/>
                  </a:lnSpc>
                  <a:spcBef>
                    <a:spcPct val="50000"/>
                  </a:spcBef>
                  <a:buNone/>
                </a:pPr>
                <a:r>
                  <a:rPr lang="zh-CN" altLang="en-US" sz="1200" b="0" i="0" smtClean="0">
                    <a:solidFill>
                      <a:srgbClr val="546568"/>
                    </a:solidFill>
                    <a:latin typeface="Arial"/>
                    <a:ea typeface="黑体" pitchFamily="2" charset="-122"/>
                    <a:cs typeface="ＭＳ Ｐゴシック"/>
                  </a:rPr>
                  <a:t>数据库</a:t>
                </a:r>
              </a:p>
              <a:p>
                <a:pPr algn="l" defTabSz="814365">
                  <a:lnSpc>
                    <a:spcPct val="150000"/>
                  </a:lnSpc>
                  <a:spcBef>
                    <a:spcPct val="50000"/>
                  </a:spcBef>
                  <a:buNone/>
                </a:pPr>
                <a:r>
                  <a:rPr lang="en-US" altLang="zh-CN" sz="1200" b="0" i="0" smtClean="0">
                    <a:solidFill>
                      <a:srgbClr val="546568"/>
                    </a:solidFill>
                    <a:latin typeface="Arial"/>
                    <a:ea typeface="黑体" pitchFamily="2" charset="-122"/>
                    <a:cs typeface="ＭＳ Ｐゴシック"/>
                  </a:rPr>
                  <a:t>DMZ</a:t>
                </a:r>
                <a:endParaRPr lang="zh-CN" altLang="en-US" sz="1200" b="0" i="0">
                  <a:solidFill>
                    <a:srgbClr val="546568"/>
                  </a:solidFill>
                  <a:latin typeface="Arial"/>
                  <a:ea typeface="黑体" pitchFamily="2" charset="-122"/>
                  <a:cs typeface="ＭＳ Ｐゴシック"/>
                </a:endParaRPr>
              </a:p>
            </p:txBody>
          </p:sp>
        </p:grpSp>
        <p:sp>
          <p:nvSpPr>
            <p:cNvPr id="16" name="Rectangle 15"/>
            <p:cNvSpPr/>
            <p:nvPr/>
          </p:nvSpPr>
          <p:spPr>
            <a:xfrm>
              <a:off x="5715382" y="4031038"/>
              <a:ext cx="2573595" cy="209288"/>
            </a:xfrm>
            <a:prstGeom prst="rect">
              <a:avLst/>
            </a:prstGeom>
          </p:spPr>
          <p:txBody>
            <a:bodyPr wrap="square" lIns="0" tIns="0" rIns="0" bIns="0">
              <a:spAutoFit/>
            </a:bodyPr>
            <a:lstStyle/>
            <a:p>
              <a:pPr algn="l" defTabSz="814365">
                <a:lnSpc>
                  <a:spcPct val="85000"/>
                </a:lnSpc>
                <a:spcBef>
                  <a:spcPct val="50000"/>
                </a:spcBef>
                <a:buNone/>
              </a:pPr>
              <a:r>
                <a:rPr lang="zh-CN" altLang="en-US" sz="1600" b="0" i="0" smtClean="0">
                  <a:solidFill>
                    <a:srgbClr val="546568"/>
                  </a:solidFill>
                  <a:latin typeface="Arial"/>
                  <a:ea typeface="黑体" pitchFamily="2" charset="-122"/>
                  <a:cs typeface="ＭＳ Ｐゴシック"/>
                </a:rPr>
                <a:t>端口简档定义的策略</a:t>
              </a:r>
              <a:endParaRPr lang="zh-CN" altLang="en-US" sz="1600" b="0" i="0">
                <a:solidFill>
                  <a:srgbClr val="546568"/>
                </a:solidFill>
                <a:latin typeface="Arial"/>
                <a:ea typeface="黑体" pitchFamily="2" charset="-122"/>
                <a:cs typeface="ＭＳ Ｐゴシック"/>
              </a:endParaRPr>
            </a:p>
          </p:txBody>
        </p:sp>
        <p:cxnSp>
          <p:nvCxnSpPr>
            <p:cNvPr id="5" name="Straight Connector 4"/>
            <p:cNvCxnSpPr/>
            <p:nvPr/>
          </p:nvCxnSpPr>
          <p:spPr>
            <a:xfrm>
              <a:off x="5658232" y="4295095"/>
              <a:ext cx="2723768" cy="0"/>
            </a:xfrm>
            <a:prstGeom prst="line">
              <a:avLst/>
            </a:prstGeom>
            <a:ln w="22225">
              <a:solidFill>
                <a:srgbClr val="546568"/>
              </a:solidFill>
            </a:ln>
          </p:spPr>
          <p:style>
            <a:lnRef idx="1">
              <a:schemeClr val="accent1"/>
            </a:lnRef>
            <a:fillRef idx="0">
              <a:schemeClr val="accent1"/>
            </a:fillRef>
            <a:effectRef idx="0">
              <a:schemeClr val="accent1"/>
            </a:effectRef>
            <a:fontRef idx="minor">
              <a:schemeClr val="tx1"/>
            </a:fontRef>
          </p:style>
        </p:cxnSp>
      </p:grpSp>
      <p:grpSp>
        <p:nvGrpSpPr>
          <p:cNvPr id="25" name="Group 239"/>
          <p:cNvGrpSpPr/>
          <p:nvPr/>
        </p:nvGrpSpPr>
        <p:grpSpPr>
          <a:xfrm>
            <a:off x="2950255" y="1907313"/>
            <a:ext cx="601793" cy="662744"/>
            <a:chOff x="825389" y="2041715"/>
            <a:chExt cx="662225" cy="729297"/>
          </a:xfrm>
        </p:grpSpPr>
        <p:grpSp>
          <p:nvGrpSpPr>
            <p:cNvPr id="26" name="Group 100"/>
            <p:cNvGrpSpPr/>
            <p:nvPr/>
          </p:nvGrpSpPr>
          <p:grpSpPr bwMode="gray">
            <a:xfrm>
              <a:off x="985400" y="2297555"/>
              <a:ext cx="502214" cy="473457"/>
              <a:chOff x="6648227" y="2877578"/>
              <a:chExt cx="502214" cy="473457"/>
            </a:xfrm>
          </p:grpSpPr>
          <p:sp>
            <p:nvSpPr>
              <p:cNvPr id="243" name="Line 6"/>
              <p:cNvSpPr>
                <a:spLocks noChangeShapeType="1"/>
              </p:cNvSpPr>
              <p:nvPr/>
            </p:nvSpPr>
            <p:spPr bwMode="gray">
              <a:xfrm>
                <a:off x="6648227" y="2877578"/>
                <a:ext cx="424353" cy="395597"/>
              </a:xfrm>
              <a:prstGeom prst="line">
                <a:avLst/>
              </a:prstGeom>
              <a:noFill/>
              <a:ln w="22225">
                <a:solidFill>
                  <a:schemeClr val="bg1">
                    <a:lumMod val="50000"/>
                  </a:schemeClr>
                </a:solidFill>
                <a:round/>
                <a:headEnd/>
                <a:tailEnd/>
              </a:ln>
            </p:spPr>
            <p:txBody>
              <a:bodyPr wrap="square" lIns="82124" tIns="41061" rIns="82124" bIns="41061" anchor="ctr">
                <a:spAutoFit/>
              </a:bodyPr>
              <a:lstStyle/>
              <a:p>
                <a:endParaRPr lang="zh-CN" altLang="en-US" sz="1400">
                  <a:ea typeface="黑体" pitchFamily="2" charset="-122"/>
                </a:endParaRPr>
              </a:p>
            </p:txBody>
          </p:sp>
          <p:sp>
            <p:nvSpPr>
              <p:cNvPr id="244" name="Rounded Rectangle 243"/>
              <p:cNvSpPr>
                <a:spLocks noChangeAspect="1"/>
              </p:cNvSpPr>
              <p:nvPr/>
            </p:nvSpPr>
            <p:spPr bwMode="gray">
              <a:xfrm>
                <a:off x="6994722" y="3195316"/>
                <a:ext cx="155719" cy="155719"/>
              </a:xfrm>
              <a:prstGeom prst="roundRect">
                <a:avLst>
                  <a:gd name="adj" fmla="val 7841"/>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0" tIns="41059" rIns="82120" bIns="41059" anchor="ctr"/>
              <a:lstStyle/>
              <a:p>
                <a:pPr algn="ctr"/>
                <a:endParaRPr lang="zh-CN" altLang="en-US" sz="1100">
                  <a:solidFill>
                    <a:schemeClr val="tx2"/>
                  </a:solidFill>
                  <a:effectLst>
                    <a:outerShdw blurRad="38100" dist="38100" dir="2700000" algn="tl">
                      <a:srgbClr val="000000"/>
                    </a:outerShdw>
                  </a:effectLst>
                  <a:ea typeface="黑体" pitchFamily="2" charset="-122"/>
                </a:endParaRPr>
              </a:p>
            </p:txBody>
          </p:sp>
        </p:grpSp>
        <p:pic>
          <p:nvPicPr>
            <p:cNvPr id="242" name="Picture 150" descr="ICON_VM_basic_label_Q308"/>
            <p:cNvPicPr>
              <a:picLocks noChangeAspect="1" noChangeArrowheads="1"/>
            </p:cNvPicPr>
            <p:nvPr/>
          </p:nvPicPr>
          <p:blipFill>
            <a:blip r:embed="rId6" cstate="screen">
              <a:grayscl/>
            </a:blip>
            <a:srcRect/>
            <a:stretch>
              <a:fillRect/>
            </a:stretch>
          </p:blipFill>
          <p:spPr bwMode="auto">
            <a:xfrm>
              <a:off x="825389" y="2041715"/>
              <a:ext cx="364079" cy="422592"/>
            </a:xfrm>
            <a:prstGeom prst="rect">
              <a:avLst/>
            </a:prstGeom>
            <a:noFill/>
            <a:ln w="9525">
              <a:noFill/>
              <a:miter lim="800000"/>
              <a:headEnd/>
              <a:tailEnd/>
            </a:ln>
          </p:spPr>
        </p:pic>
      </p:grpSp>
      <p:grpSp>
        <p:nvGrpSpPr>
          <p:cNvPr id="27" name="Group 244"/>
          <p:cNvGrpSpPr/>
          <p:nvPr/>
        </p:nvGrpSpPr>
        <p:grpSpPr>
          <a:xfrm>
            <a:off x="3381055" y="1907313"/>
            <a:ext cx="345129" cy="662744"/>
            <a:chOff x="1299450" y="2041715"/>
            <a:chExt cx="379787" cy="729297"/>
          </a:xfrm>
        </p:grpSpPr>
        <p:grpSp>
          <p:nvGrpSpPr>
            <p:cNvPr id="28" name="Group 106"/>
            <p:cNvGrpSpPr/>
            <p:nvPr/>
          </p:nvGrpSpPr>
          <p:grpSpPr bwMode="gray">
            <a:xfrm>
              <a:off x="1456609" y="2323002"/>
              <a:ext cx="222628" cy="448010"/>
              <a:chOff x="7119436" y="2903025"/>
              <a:chExt cx="222628" cy="448010"/>
            </a:xfrm>
          </p:grpSpPr>
          <p:sp>
            <p:nvSpPr>
              <p:cNvPr id="248" name="Line 7"/>
              <p:cNvSpPr>
                <a:spLocks noChangeShapeType="1"/>
              </p:cNvSpPr>
              <p:nvPr/>
            </p:nvSpPr>
            <p:spPr bwMode="gray">
              <a:xfrm>
                <a:off x="7119436" y="2903025"/>
                <a:ext cx="144768" cy="370150"/>
              </a:xfrm>
              <a:prstGeom prst="line">
                <a:avLst/>
              </a:prstGeom>
              <a:noFill/>
              <a:ln w="22225">
                <a:solidFill>
                  <a:schemeClr val="bg1">
                    <a:lumMod val="50000"/>
                  </a:schemeClr>
                </a:solidFill>
                <a:round/>
                <a:headEnd/>
                <a:tailEnd/>
              </a:ln>
            </p:spPr>
            <p:txBody>
              <a:bodyPr wrap="square" lIns="82124" tIns="41061" rIns="82124" bIns="41061" anchor="ctr">
                <a:spAutoFit/>
              </a:bodyPr>
              <a:lstStyle/>
              <a:p>
                <a:endParaRPr lang="zh-CN" altLang="en-US" sz="1400">
                  <a:ea typeface="黑体" pitchFamily="2" charset="-122"/>
                </a:endParaRPr>
              </a:p>
            </p:txBody>
          </p:sp>
          <p:sp>
            <p:nvSpPr>
              <p:cNvPr id="249" name="Rounded Rectangle 248"/>
              <p:cNvSpPr>
                <a:spLocks noChangeAspect="1"/>
              </p:cNvSpPr>
              <p:nvPr/>
            </p:nvSpPr>
            <p:spPr bwMode="gray">
              <a:xfrm>
                <a:off x="7186345" y="3195316"/>
                <a:ext cx="155719" cy="155719"/>
              </a:xfrm>
              <a:prstGeom prst="roundRect">
                <a:avLst>
                  <a:gd name="adj" fmla="val 7841"/>
                </a:avLst>
              </a:prstGeom>
              <a:gradFill flip="none" rotWithShape="1">
                <a:gsLst>
                  <a:gs pos="0">
                    <a:srgbClr val="009A4D">
                      <a:shade val="30000"/>
                      <a:satMod val="115000"/>
                    </a:srgbClr>
                  </a:gs>
                  <a:gs pos="50000">
                    <a:srgbClr val="009A4D">
                      <a:shade val="67500"/>
                      <a:satMod val="115000"/>
                    </a:srgbClr>
                  </a:gs>
                  <a:gs pos="100000">
                    <a:srgbClr val="009A4D">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0" tIns="41059" rIns="82120" bIns="41059" anchor="ctr"/>
              <a:lstStyle/>
              <a:p>
                <a:pPr algn="ctr"/>
                <a:endParaRPr lang="zh-CN" altLang="en-US" sz="1100">
                  <a:solidFill>
                    <a:schemeClr val="tx2"/>
                  </a:solidFill>
                  <a:effectLst>
                    <a:outerShdw blurRad="38100" dist="38100" dir="2700000" algn="tl">
                      <a:srgbClr val="000000"/>
                    </a:outerShdw>
                  </a:effectLst>
                  <a:ea typeface="黑体" pitchFamily="2" charset="-122"/>
                </a:endParaRPr>
              </a:p>
            </p:txBody>
          </p:sp>
        </p:grpSp>
        <p:pic>
          <p:nvPicPr>
            <p:cNvPr id="247" name="Picture 150" descr="ICON_VM_basic_label_Q308"/>
            <p:cNvPicPr>
              <a:picLocks noChangeAspect="1" noChangeArrowheads="1"/>
            </p:cNvPicPr>
            <p:nvPr/>
          </p:nvPicPr>
          <p:blipFill>
            <a:blip r:embed="rId6" cstate="screen">
              <a:grayscl/>
            </a:blip>
            <a:srcRect/>
            <a:stretch>
              <a:fillRect/>
            </a:stretch>
          </p:blipFill>
          <p:spPr bwMode="auto">
            <a:xfrm>
              <a:off x="1299450" y="2041715"/>
              <a:ext cx="364079" cy="422592"/>
            </a:xfrm>
            <a:prstGeom prst="rect">
              <a:avLst/>
            </a:prstGeom>
            <a:noFill/>
            <a:ln w="9525">
              <a:noFill/>
              <a:miter lim="800000"/>
              <a:headEnd/>
              <a:tailEnd/>
            </a:ln>
          </p:spPr>
        </p:pic>
      </p:grpSp>
      <p:grpSp>
        <p:nvGrpSpPr>
          <p:cNvPr id="29" name="Group 249"/>
          <p:cNvGrpSpPr/>
          <p:nvPr/>
        </p:nvGrpSpPr>
        <p:grpSpPr>
          <a:xfrm>
            <a:off x="3758812" y="1907313"/>
            <a:ext cx="383897" cy="662744"/>
            <a:chOff x="1715142" y="2041715"/>
            <a:chExt cx="422448" cy="729297"/>
          </a:xfrm>
        </p:grpSpPr>
        <p:grpSp>
          <p:nvGrpSpPr>
            <p:cNvPr id="30" name="Group 123"/>
            <p:cNvGrpSpPr/>
            <p:nvPr/>
          </p:nvGrpSpPr>
          <p:grpSpPr bwMode="gray">
            <a:xfrm>
              <a:off x="1715142" y="2341824"/>
              <a:ext cx="193552" cy="429188"/>
              <a:chOff x="7377968" y="2921847"/>
              <a:chExt cx="193552" cy="429188"/>
            </a:xfrm>
          </p:grpSpPr>
          <p:sp>
            <p:nvSpPr>
              <p:cNvPr id="253" name="Line 11"/>
              <p:cNvSpPr>
                <a:spLocks noChangeShapeType="1"/>
              </p:cNvSpPr>
              <p:nvPr/>
            </p:nvSpPr>
            <p:spPr bwMode="gray">
              <a:xfrm flipH="1">
                <a:off x="7451120" y="2921847"/>
                <a:ext cx="120400" cy="377074"/>
              </a:xfrm>
              <a:prstGeom prst="line">
                <a:avLst/>
              </a:prstGeom>
              <a:noFill/>
              <a:ln w="22225">
                <a:solidFill>
                  <a:schemeClr val="bg1">
                    <a:lumMod val="50000"/>
                  </a:schemeClr>
                </a:solidFill>
                <a:round/>
                <a:headEnd/>
                <a:tailEnd/>
              </a:ln>
            </p:spPr>
            <p:txBody>
              <a:bodyPr wrap="square" lIns="82124" tIns="41061" rIns="82124" bIns="41061" anchor="ctr">
                <a:spAutoFit/>
              </a:bodyPr>
              <a:lstStyle/>
              <a:p>
                <a:endParaRPr lang="zh-CN" altLang="en-US" sz="1400">
                  <a:ea typeface="黑体" pitchFamily="2" charset="-122"/>
                </a:endParaRPr>
              </a:p>
            </p:txBody>
          </p:sp>
          <p:sp>
            <p:nvSpPr>
              <p:cNvPr id="254" name="Rounded Rectangle 253"/>
              <p:cNvSpPr>
                <a:spLocks noChangeAspect="1"/>
              </p:cNvSpPr>
              <p:nvPr/>
            </p:nvSpPr>
            <p:spPr bwMode="gray">
              <a:xfrm>
                <a:off x="7377968" y="3195316"/>
                <a:ext cx="154421" cy="155719"/>
              </a:xfrm>
              <a:prstGeom prst="roundRect">
                <a:avLst>
                  <a:gd name="adj" fmla="val 7841"/>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0" tIns="41059" rIns="82120" bIns="41059" anchor="ctr"/>
              <a:lstStyle/>
              <a:p>
                <a:pPr algn="ctr"/>
                <a:endParaRPr lang="zh-CN" altLang="en-US" sz="1100">
                  <a:solidFill>
                    <a:schemeClr val="tx2"/>
                  </a:solidFill>
                  <a:effectLst>
                    <a:outerShdw blurRad="38100" dist="38100" dir="2700000" algn="tl">
                      <a:srgbClr val="000000"/>
                    </a:outerShdw>
                  </a:effectLst>
                  <a:ea typeface="黑体" pitchFamily="2" charset="-122"/>
                </a:endParaRPr>
              </a:p>
            </p:txBody>
          </p:sp>
        </p:grpSp>
        <p:pic>
          <p:nvPicPr>
            <p:cNvPr id="252" name="Picture 251" descr="ICON_VM_basic_label_Q308"/>
            <p:cNvPicPr>
              <a:picLocks noChangeAspect="1" noChangeArrowheads="1"/>
            </p:cNvPicPr>
            <p:nvPr/>
          </p:nvPicPr>
          <p:blipFill>
            <a:blip r:embed="rId6" cstate="screen">
              <a:grayscl/>
            </a:blip>
            <a:srcRect/>
            <a:stretch>
              <a:fillRect/>
            </a:stretch>
          </p:blipFill>
          <p:spPr bwMode="auto">
            <a:xfrm>
              <a:off x="1773511" y="2041715"/>
              <a:ext cx="364079" cy="422592"/>
            </a:xfrm>
            <a:prstGeom prst="rect">
              <a:avLst/>
            </a:prstGeom>
            <a:noFill/>
            <a:ln w="9525">
              <a:noFill/>
              <a:miter lim="800000"/>
              <a:headEnd/>
              <a:tailEnd/>
            </a:ln>
          </p:spPr>
        </p:pic>
      </p:grpSp>
      <p:grpSp>
        <p:nvGrpSpPr>
          <p:cNvPr id="31" name="Group 254"/>
          <p:cNvGrpSpPr/>
          <p:nvPr/>
        </p:nvGrpSpPr>
        <p:grpSpPr>
          <a:xfrm>
            <a:off x="3931767" y="1907313"/>
            <a:ext cx="641742" cy="662744"/>
            <a:chOff x="1905465" y="2041715"/>
            <a:chExt cx="706186" cy="729297"/>
          </a:xfrm>
        </p:grpSpPr>
        <p:grpSp>
          <p:nvGrpSpPr>
            <p:cNvPr id="224" name="Group 145"/>
            <p:cNvGrpSpPr/>
            <p:nvPr/>
          </p:nvGrpSpPr>
          <p:grpSpPr bwMode="gray">
            <a:xfrm>
              <a:off x="1905465" y="2341825"/>
              <a:ext cx="472496" cy="429187"/>
              <a:chOff x="7568291" y="2921848"/>
              <a:chExt cx="472496" cy="429187"/>
            </a:xfrm>
          </p:grpSpPr>
          <p:sp>
            <p:nvSpPr>
              <p:cNvPr id="258" name="Line 10"/>
              <p:cNvSpPr>
                <a:spLocks noChangeShapeType="1"/>
              </p:cNvSpPr>
              <p:nvPr/>
            </p:nvSpPr>
            <p:spPr bwMode="gray">
              <a:xfrm flipH="1">
                <a:off x="7645501" y="2921848"/>
                <a:ext cx="395286" cy="351328"/>
              </a:xfrm>
              <a:prstGeom prst="line">
                <a:avLst/>
              </a:prstGeom>
              <a:noFill/>
              <a:ln w="22225">
                <a:solidFill>
                  <a:schemeClr val="bg1">
                    <a:lumMod val="50000"/>
                  </a:schemeClr>
                </a:solidFill>
                <a:round/>
                <a:headEnd/>
                <a:tailEnd/>
              </a:ln>
            </p:spPr>
            <p:txBody>
              <a:bodyPr wrap="square" lIns="82124" tIns="41061" rIns="82124" bIns="41061" anchor="ctr">
                <a:spAutoFit/>
              </a:bodyPr>
              <a:lstStyle/>
              <a:p>
                <a:endParaRPr lang="zh-CN" altLang="en-US" sz="1400">
                  <a:ea typeface="黑体" pitchFamily="2" charset="-122"/>
                </a:endParaRPr>
              </a:p>
            </p:txBody>
          </p:sp>
          <p:sp>
            <p:nvSpPr>
              <p:cNvPr id="259" name="Rounded Rectangle 258"/>
              <p:cNvSpPr>
                <a:spLocks noChangeAspect="1"/>
              </p:cNvSpPr>
              <p:nvPr/>
            </p:nvSpPr>
            <p:spPr bwMode="gray">
              <a:xfrm>
                <a:off x="7568291" y="3195316"/>
                <a:ext cx="154422" cy="155719"/>
              </a:xfrm>
              <a:prstGeom prst="roundRect">
                <a:avLst>
                  <a:gd name="adj" fmla="val 7841"/>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0" tIns="41059" rIns="82120" bIns="41059" anchor="ctr"/>
              <a:lstStyle/>
              <a:p>
                <a:pPr algn="ctr"/>
                <a:endParaRPr lang="zh-CN" altLang="en-US" sz="1100">
                  <a:solidFill>
                    <a:schemeClr val="tx2"/>
                  </a:solidFill>
                  <a:effectLst>
                    <a:outerShdw blurRad="38100" dist="38100" dir="2700000" algn="tl">
                      <a:srgbClr val="000000"/>
                    </a:outerShdw>
                  </a:effectLst>
                  <a:ea typeface="黑体" pitchFamily="2" charset="-122"/>
                </a:endParaRPr>
              </a:p>
            </p:txBody>
          </p:sp>
        </p:grpSp>
        <p:pic>
          <p:nvPicPr>
            <p:cNvPr id="257" name="Picture 150" descr="ICON_VM_basic_label_Q308"/>
            <p:cNvPicPr>
              <a:picLocks noChangeAspect="1" noChangeArrowheads="1"/>
            </p:cNvPicPr>
            <p:nvPr/>
          </p:nvPicPr>
          <p:blipFill>
            <a:blip r:embed="rId6" cstate="screen">
              <a:grayscl/>
            </a:blip>
            <a:srcRect/>
            <a:stretch>
              <a:fillRect/>
            </a:stretch>
          </p:blipFill>
          <p:spPr bwMode="auto">
            <a:xfrm>
              <a:off x="2247572" y="2041715"/>
              <a:ext cx="364079" cy="422592"/>
            </a:xfrm>
            <a:prstGeom prst="rect">
              <a:avLst/>
            </a:prstGeom>
            <a:noFill/>
            <a:ln w="9525">
              <a:noFill/>
              <a:miter lim="800000"/>
              <a:headEnd/>
              <a:tailEnd/>
            </a:ln>
          </p:spPr>
        </p:pic>
      </p:grpSp>
      <p:sp>
        <p:nvSpPr>
          <p:cNvPr id="260" name="AutoShape 24"/>
          <p:cNvSpPr>
            <a:spLocks/>
          </p:cNvSpPr>
          <p:nvPr/>
        </p:nvSpPr>
        <p:spPr bwMode="auto">
          <a:xfrm>
            <a:off x="5715382" y="2084813"/>
            <a:ext cx="3204677" cy="1470765"/>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a:lnSpc>
                <a:spcPts val="1500"/>
              </a:lnSpc>
              <a:spcBef>
                <a:spcPts val="300"/>
              </a:spcBef>
              <a:spcAft>
                <a:spcPts val="300"/>
              </a:spcAft>
              <a:buNone/>
            </a:pPr>
            <a:r>
              <a:rPr lang="zh-CN" altLang="en-US" sz="1800" b="1" i="0" smtClean="0">
                <a:solidFill>
                  <a:srgbClr val="0096D6"/>
                </a:solidFill>
                <a:latin typeface="Arial"/>
                <a:ea typeface="黑体" pitchFamily="2" charset="-122"/>
                <a:cs typeface="+mn-cs"/>
              </a:rPr>
              <a:t>虚拟机需要移动</a:t>
            </a:r>
            <a:endParaRPr lang="zh-CN" altLang="en-US" b="1" smtClean="0">
              <a:solidFill>
                <a:schemeClr val="tx1"/>
              </a:solidFill>
              <a:ea typeface="黑体" pitchFamily="2" charset="-122"/>
              <a:sym typeface="Arial" charset="0"/>
            </a:endParaRPr>
          </a:p>
          <a:p>
            <a:pPr marL="169896" indent="-169896" algn="l" defTabSz="914400">
              <a:lnSpc>
                <a:spcPct val="95000"/>
              </a:lnSpc>
              <a:spcBef>
                <a:spcPts val="300"/>
              </a:spcBef>
              <a:spcAft>
                <a:spcPts val="300"/>
              </a:spcAft>
              <a:buClr>
                <a:srgbClr val="0096D6"/>
              </a:buClr>
              <a:buSzPct val="90000"/>
              <a:buFont typeface="Arial"/>
              <a:buChar char="•"/>
            </a:pPr>
            <a:r>
              <a:rPr lang="en-US" altLang="zh-CN" sz="1600" b="0" i="0" smtClean="0">
                <a:solidFill>
                  <a:srgbClr val="546568"/>
                </a:solidFill>
                <a:latin typeface="Arial"/>
                <a:ea typeface="黑体" pitchFamily="2" charset="-122"/>
                <a:cs typeface="+mn-cs"/>
              </a:rPr>
              <a:t>VMotion</a:t>
            </a:r>
            <a:endParaRPr lang="zh-CN" altLang="en-US" sz="1600" smtClean="0">
              <a:solidFill>
                <a:srgbClr val="546568"/>
              </a:solidFill>
              <a:ea typeface="黑体" pitchFamily="2" charset="-122"/>
            </a:endParaRPr>
          </a:p>
          <a:p>
            <a:pPr marL="169896" indent="-169896" algn="l" defTabSz="914400">
              <a:lnSpc>
                <a:spcPct val="95000"/>
              </a:lnSpc>
              <a:spcBef>
                <a:spcPts val="300"/>
              </a:spcBef>
              <a:spcAft>
                <a:spcPts val="300"/>
              </a:spcAft>
              <a:buClr>
                <a:srgbClr val="0096D6"/>
              </a:buClr>
              <a:buSzPct val="90000"/>
              <a:buFont typeface="Arial"/>
              <a:buChar char="•"/>
            </a:pPr>
            <a:r>
              <a:rPr lang="en-US" altLang="zh-CN" sz="1600" b="0" i="0" smtClean="0">
                <a:solidFill>
                  <a:srgbClr val="546568"/>
                </a:solidFill>
                <a:latin typeface="Arial"/>
                <a:ea typeface="黑体" pitchFamily="2" charset="-122"/>
                <a:cs typeface="+mn-cs"/>
              </a:rPr>
              <a:t>DRS</a:t>
            </a:r>
            <a:endParaRPr lang="zh-CN" altLang="en-US" sz="1600" b="0" i="0" smtClean="0">
              <a:solidFill>
                <a:srgbClr val="546568"/>
              </a:solidFill>
              <a:latin typeface="Arial"/>
              <a:ea typeface="黑体" pitchFamily="2" charset="-122"/>
              <a:cs typeface="+mn-cs"/>
            </a:endParaRPr>
          </a:p>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软件升级</a:t>
            </a:r>
            <a:r>
              <a:rPr lang="en-US" altLang="zh-CN" sz="1600" b="0" i="0" smtClean="0">
                <a:solidFill>
                  <a:srgbClr val="546568"/>
                </a:solidFill>
                <a:latin typeface="Arial"/>
                <a:ea typeface="黑体" pitchFamily="2" charset="-122"/>
                <a:cs typeface="+mn-cs"/>
              </a:rPr>
              <a:t>/</a:t>
            </a:r>
            <a:r>
              <a:rPr lang="zh-CN" altLang="en-US" sz="1600" b="0" i="0" smtClean="0">
                <a:solidFill>
                  <a:srgbClr val="546568"/>
                </a:solidFill>
                <a:latin typeface="Arial"/>
                <a:ea typeface="黑体" pitchFamily="2" charset="-122"/>
                <a:cs typeface="+mn-cs"/>
              </a:rPr>
              <a:t>路径</a:t>
            </a:r>
          </a:p>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硬件故障</a:t>
            </a:r>
            <a:endParaRPr lang="zh-CN" altLang="en-US" sz="1600">
              <a:solidFill>
                <a:srgbClr val="546568"/>
              </a:solidFill>
              <a:ea typeface="黑体" pitchFamily="2" charset="-122"/>
            </a:endParaRPr>
          </a:p>
        </p:txBody>
      </p:sp>
      <p:grpSp>
        <p:nvGrpSpPr>
          <p:cNvPr id="225" name="Group 261"/>
          <p:cNvGrpSpPr/>
          <p:nvPr/>
        </p:nvGrpSpPr>
        <p:grpSpPr>
          <a:xfrm>
            <a:off x="438912" y="5074920"/>
            <a:ext cx="6583917" cy="1129913"/>
            <a:chOff x="4850041" y="4669561"/>
            <a:chExt cx="6583917" cy="1129913"/>
          </a:xfrm>
        </p:grpSpPr>
        <p:sp>
          <p:nvSpPr>
            <p:cNvPr id="263" name="Rectangle 262"/>
            <p:cNvSpPr/>
            <p:nvPr/>
          </p:nvSpPr>
          <p:spPr>
            <a:xfrm>
              <a:off x="4850041" y="4906922"/>
              <a:ext cx="3939535" cy="892552"/>
            </a:xfrm>
            <a:prstGeom prst="rect">
              <a:avLst/>
            </a:prstGeom>
          </p:spPr>
          <p:txBody>
            <a:bodyPr wrap="square" lIns="0" tIns="0" rIns="0" bIns="0">
              <a:spAutoFit/>
            </a:bodyPr>
            <a:lstStyle/>
            <a:p>
              <a:pPr marL="169896" indent="-169896" algn="l" defTabSz="914400">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虚拟机策略移动</a:t>
              </a:r>
              <a:endParaRPr lang="zh-CN" altLang="en-US" sz="1600" smtClean="0">
                <a:solidFill>
                  <a:srgbClr val="546568"/>
                </a:solidFill>
                <a:ea typeface="黑体" pitchFamily="2" charset="-122"/>
                <a:sym typeface="Arial" charset="0"/>
              </a:endParaRPr>
            </a:p>
            <a:p>
              <a:pPr marL="169896" indent="-169896" algn="l" defTabSz="914400">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用于网络的 </a:t>
              </a:r>
              <a:r>
                <a:rPr lang="en-US" altLang="zh-CN" sz="1600" b="0" i="0" smtClean="0">
                  <a:solidFill>
                    <a:srgbClr val="546568"/>
                  </a:solidFill>
                  <a:latin typeface="Arial"/>
                  <a:ea typeface="黑体" pitchFamily="2" charset="-122"/>
                  <a:cs typeface="+mn-cs"/>
                </a:rPr>
                <a:t>VMotion</a:t>
              </a:r>
              <a:endParaRPr lang="zh-CN" altLang="en-US" sz="1600" b="0" i="0" smtClean="0">
                <a:solidFill>
                  <a:srgbClr val="546568"/>
                </a:solidFill>
                <a:latin typeface="Arial"/>
                <a:ea typeface="黑体" pitchFamily="2" charset="-122"/>
                <a:cs typeface="+mn-cs"/>
              </a:endParaRPr>
            </a:p>
            <a:p>
              <a:pPr marL="169896" indent="-169896" algn="l" defTabSz="914400">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保证虚拟机安全性</a:t>
              </a:r>
              <a:endParaRPr lang="zh-CN" altLang="en-US" sz="1600">
                <a:solidFill>
                  <a:srgbClr val="546568"/>
                </a:solidFill>
                <a:ea typeface="黑体" pitchFamily="2" charset="-122"/>
                <a:sym typeface="Arial" charset="0"/>
              </a:endParaRPr>
            </a:p>
          </p:txBody>
        </p:sp>
        <p:sp>
          <p:nvSpPr>
            <p:cNvPr id="264" name="AutoShape 24"/>
            <p:cNvSpPr>
              <a:spLocks/>
            </p:cNvSpPr>
            <p:nvPr/>
          </p:nvSpPr>
          <p:spPr bwMode="auto">
            <a:xfrm>
              <a:off x="4850042" y="4669561"/>
              <a:ext cx="2338685" cy="227346"/>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a:lnSpc>
                  <a:spcPts val="1500"/>
                </a:lnSpc>
                <a:spcBef>
                  <a:spcPts val="300"/>
                </a:spcBef>
                <a:spcAft>
                  <a:spcPts val="300"/>
                </a:spcAft>
                <a:buNone/>
              </a:pPr>
              <a:r>
                <a:rPr lang="zh-CN" altLang="en-US" sz="1800" b="1" i="0" smtClean="0">
                  <a:solidFill>
                    <a:srgbClr val="0096D6"/>
                  </a:solidFill>
                  <a:latin typeface="Arial"/>
                  <a:ea typeface="黑体" pitchFamily="2" charset="-122"/>
                  <a:cs typeface="+mn-cs"/>
                </a:rPr>
                <a:t>结果</a:t>
              </a:r>
              <a:endParaRPr lang="zh-CN" altLang="en-US" b="1" smtClean="0">
                <a:solidFill>
                  <a:schemeClr val="tx1"/>
                </a:solidFill>
                <a:ea typeface="黑体" pitchFamily="2" charset="-122"/>
                <a:sym typeface="Arial" charset="0"/>
              </a:endParaRPr>
            </a:p>
          </p:txBody>
        </p:sp>
        <p:sp>
          <p:nvSpPr>
            <p:cNvPr id="265" name="Rectangle 264"/>
            <p:cNvSpPr/>
            <p:nvPr/>
          </p:nvSpPr>
          <p:spPr>
            <a:xfrm>
              <a:off x="8285339" y="4917666"/>
              <a:ext cx="3148619" cy="569387"/>
            </a:xfrm>
            <a:prstGeom prst="rect">
              <a:avLst/>
            </a:prstGeom>
          </p:spPr>
          <p:txBody>
            <a:bodyPr wrap="none" lIns="0" tIns="0" rIns="0" bIns="0">
              <a:spAutoFit/>
            </a:bodyPr>
            <a:lstStyle/>
            <a:p>
              <a:pPr marL="169896" indent="-169896" algn="l" defTabSz="914400">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维持连接状态</a:t>
              </a:r>
            </a:p>
            <a:p>
              <a:pPr marL="169896" indent="-169896" algn="l" defTabSz="914400">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针对 </a:t>
              </a:r>
              <a:r>
                <a:rPr lang="en-US" altLang="zh-CN" sz="1600" b="0" i="0" smtClean="0">
                  <a:solidFill>
                    <a:srgbClr val="546568"/>
                  </a:solidFill>
                  <a:latin typeface="Arial"/>
                  <a:ea typeface="黑体" pitchFamily="2" charset="-122"/>
                  <a:cs typeface="+mn-cs"/>
                </a:rPr>
                <a:t>VI </a:t>
              </a:r>
              <a:r>
                <a:rPr lang="zh-CN" altLang="en-US" sz="1600" b="0" i="0" smtClean="0">
                  <a:solidFill>
                    <a:srgbClr val="546568"/>
                  </a:solidFill>
                  <a:latin typeface="Arial"/>
                  <a:ea typeface="黑体" pitchFamily="2" charset="-122"/>
                  <a:cs typeface="+mn-cs"/>
                </a:rPr>
                <a:t>和网络管理员的运营效率</a:t>
              </a:r>
              <a:endParaRPr lang="zh-CN" altLang="en-US" sz="1600">
                <a:solidFill>
                  <a:srgbClr val="546568"/>
                </a:solidFill>
                <a:ea typeface="黑体" pitchFamily="2" charset="-122"/>
                <a:sym typeface="Arial" charset="0"/>
              </a:endParaRPr>
            </a:p>
          </p:txBody>
        </p:sp>
      </p:grpSp>
      <p:grpSp>
        <p:nvGrpSpPr>
          <p:cNvPr id="226" name="Group 265"/>
          <p:cNvGrpSpPr/>
          <p:nvPr/>
        </p:nvGrpSpPr>
        <p:grpSpPr>
          <a:xfrm>
            <a:off x="10242" y="1271327"/>
            <a:ext cx="9144000" cy="496887"/>
            <a:chOff x="10242" y="1487255"/>
            <a:chExt cx="9144000" cy="496887"/>
          </a:xfrm>
        </p:grpSpPr>
        <p:sp>
          <p:nvSpPr>
            <p:cNvPr id="267" name="Rectangle 25"/>
            <p:cNvSpPr>
              <a:spLocks/>
            </p:cNvSpPr>
            <p:nvPr/>
          </p:nvSpPr>
          <p:spPr bwMode="auto">
            <a:xfrm>
              <a:off x="10242" y="1487255"/>
              <a:ext cx="9144000" cy="496887"/>
            </a:xfrm>
            <a:prstGeom prst="rect">
              <a:avLst/>
            </a:prstGeom>
            <a:gradFill flip="none" rotWithShape="1">
              <a:gsLst>
                <a:gs pos="15000">
                  <a:srgbClr val="0D3947">
                    <a:alpha val="83000"/>
                  </a:srgbClr>
                </a:gs>
                <a:gs pos="85000">
                  <a:srgbClr val="0D3947">
                    <a:alpha val="83000"/>
                  </a:srgbClr>
                </a:gs>
                <a:gs pos="0">
                  <a:srgbClr val="ABDFF0">
                    <a:lumMod val="25000"/>
                    <a:alpha val="0"/>
                  </a:srgbClr>
                </a:gs>
                <a:gs pos="100000">
                  <a:schemeClr val="bg1">
                    <a:alpha val="0"/>
                  </a:schemeClr>
                </a:gs>
              </a:gsLst>
              <a:lin ang="0" scaled="0"/>
              <a:tileRect/>
            </a:gradFill>
            <a:ln w="25400" cap="flat" cmpd="sng" algn="ctr">
              <a:noFill/>
              <a:prstDash val="solid"/>
            </a:ln>
            <a:effectLst/>
          </p:spPr>
          <p:txBody>
            <a:bodyPr rtlCol="0" anchor="ctr"/>
            <a:lstStyle/>
            <a:p>
              <a:pPr algn="ctr">
                <a:spcBef>
                  <a:spcPts val="600"/>
                </a:spcBef>
              </a:pPr>
              <a:endParaRPr lang="zh-CN" altLang="en-US" sz="1600">
                <a:solidFill>
                  <a:srgbClr val="FFFFFF"/>
                </a:solidFill>
                <a:ea typeface="黑体" pitchFamily="2" charset="-122"/>
                <a:sym typeface="Arial" charset="0"/>
              </a:endParaRPr>
            </a:p>
          </p:txBody>
        </p:sp>
        <p:sp>
          <p:nvSpPr>
            <p:cNvPr id="268" name="Rectangle 267"/>
            <p:cNvSpPr/>
            <p:nvPr/>
          </p:nvSpPr>
          <p:spPr>
            <a:xfrm>
              <a:off x="262726" y="1540859"/>
              <a:ext cx="8639033" cy="338550"/>
            </a:xfrm>
            <a:prstGeom prst="rect">
              <a:avLst/>
            </a:prstGeom>
          </p:spPr>
          <p:txBody>
            <a:bodyPr wrap="square" lIns="91435" tIns="45718" rIns="91435" bIns="45718">
              <a:spAutoFit/>
            </a:bodyPr>
            <a:lstStyle/>
            <a:p>
              <a:pPr algn="ctr" defTabSz="914400">
                <a:spcBef>
                  <a:spcPts val="600"/>
                </a:spcBef>
                <a:buNone/>
              </a:pPr>
              <a:r>
                <a:rPr lang="zh-CN" altLang="en-US" sz="1600" b="0" i="0" smtClean="0">
                  <a:solidFill>
                    <a:srgbClr val="FFFFFF"/>
                  </a:solidFill>
                  <a:latin typeface="Arial"/>
                  <a:ea typeface="黑体" pitchFamily="2" charset="-122"/>
                  <a:cs typeface="+mn-cs"/>
                </a:rPr>
                <a:t>具有丰富服务的安全工作负荷移动性</a:t>
              </a:r>
              <a:endParaRPr lang="zh-CN" altLang="en-US" sz="1600">
                <a:solidFill>
                  <a:schemeClr val="bg1"/>
                </a:solidFill>
                <a:ea typeface="黑体" pitchFamily="2" charset="-122"/>
              </a:endParaRPr>
            </a:p>
          </p:txBody>
        </p:sp>
      </p:grpSp>
      <p:sp>
        <p:nvSpPr>
          <p:cNvPr id="114" name="AutoShape 115"/>
          <p:cNvSpPr>
            <a:spLocks noChangeArrowheads="1"/>
          </p:cNvSpPr>
          <p:nvPr/>
        </p:nvSpPr>
        <p:spPr bwMode="gray">
          <a:xfrm flipH="1">
            <a:off x="1936486" y="2552654"/>
            <a:ext cx="727404" cy="442079"/>
          </a:xfrm>
          <a:prstGeom prst="rect">
            <a:avLst/>
          </a:prstGeom>
          <a:noFill/>
          <a:ln w="12700">
            <a:noFill/>
            <a:miter lim="800000"/>
            <a:headEnd/>
            <a:tailEnd/>
          </a:ln>
          <a:effectLst/>
        </p:spPr>
        <p:txBody>
          <a:bodyPr wrap="none" lIns="0" tIns="0" rIns="0" bIns="0" anchor="ctr"/>
          <a:lstStyle/>
          <a:p>
            <a:pPr defTabSz="814365"/>
            <a:r>
              <a:rPr lang="en-US" altLang="zh-CN" sz="1200" b="0" i="0" dirty="0" smtClean="0">
                <a:solidFill>
                  <a:srgbClr val="546568"/>
                </a:solidFill>
                <a:latin typeface="黑体" pitchFamily="2" charset="-122"/>
                <a:ea typeface="黑体" pitchFamily="2" charset="-122"/>
                <a:cs typeface="Arial"/>
              </a:rPr>
              <a:t>Cisco Nexus</a:t>
            </a:r>
            <a:r>
              <a:rPr lang="en-US" sz="1200" baseline="30000" dirty="0" smtClean="0">
                <a:solidFill>
                  <a:srgbClr val="546568"/>
                </a:solidFill>
              </a:rPr>
              <a:t>®</a:t>
            </a:r>
            <a:endParaRPr lang="zh-CN" altLang="en-US" sz="1200" dirty="0" smtClean="0">
              <a:solidFill>
                <a:srgbClr val="546568"/>
              </a:solidFill>
              <a:latin typeface="黑体" pitchFamily="2" charset="-122"/>
              <a:ea typeface="黑体" pitchFamily="2" charset="-122"/>
              <a:cs typeface="Arial" charset="0"/>
            </a:endParaRPr>
          </a:p>
          <a:p>
            <a:pPr algn="l" defTabSz="814365">
              <a:buNone/>
            </a:pPr>
            <a:r>
              <a:rPr lang="en-US" altLang="zh-CN" sz="1200" b="0" i="0" dirty="0" smtClean="0">
                <a:solidFill>
                  <a:srgbClr val="546568"/>
                </a:solidFill>
                <a:latin typeface="Arial"/>
                <a:ea typeface="黑体" pitchFamily="2" charset="-122"/>
                <a:cs typeface="Arial"/>
              </a:rPr>
              <a:t>1000V </a:t>
            </a:r>
            <a:r>
              <a:rPr lang="zh-CN" altLang="en-US" sz="1200" b="0" i="0" dirty="0" smtClean="0">
                <a:solidFill>
                  <a:srgbClr val="546568"/>
                </a:solidFill>
                <a:latin typeface="Arial"/>
                <a:ea typeface="黑体" pitchFamily="2" charset="-122"/>
                <a:cs typeface="Arial"/>
              </a:rPr>
              <a:t>虚拟</a:t>
            </a:r>
            <a:br>
              <a:rPr lang="zh-CN" altLang="en-US" sz="1200" b="0" i="0" dirty="0" smtClean="0">
                <a:solidFill>
                  <a:srgbClr val="546568"/>
                </a:solidFill>
                <a:latin typeface="Arial"/>
                <a:ea typeface="黑体" pitchFamily="2" charset="-122"/>
                <a:cs typeface="Arial"/>
              </a:rPr>
            </a:br>
            <a:r>
              <a:rPr lang="zh-CN" altLang="en-US" sz="1200" b="0" i="0" dirty="0" smtClean="0">
                <a:solidFill>
                  <a:srgbClr val="546568"/>
                </a:solidFill>
                <a:latin typeface="Arial"/>
                <a:ea typeface="黑体" pitchFamily="2" charset="-122"/>
                <a:cs typeface="Arial"/>
              </a:rPr>
              <a:t>以太网模块 </a:t>
            </a:r>
            <a:br>
              <a:rPr lang="zh-CN" altLang="en-US" sz="1200" b="0" i="0" dirty="0" smtClean="0">
                <a:solidFill>
                  <a:srgbClr val="546568"/>
                </a:solidFill>
                <a:latin typeface="Arial"/>
                <a:ea typeface="黑体" pitchFamily="2" charset="-122"/>
                <a:cs typeface="Arial"/>
              </a:rPr>
            </a:br>
            <a:r>
              <a:rPr lang="en-US" altLang="zh-CN" sz="1200" b="0" i="0" dirty="0" smtClean="0">
                <a:solidFill>
                  <a:srgbClr val="546568"/>
                </a:solidFill>
                <a:latin typeface="Arial"/>
                <a:ea typeface="黑体" pitchFamily="2" charset="-122"/>
                <a:cs typeface="Arial"/>
              </a:rPr>
              <a:t>(VEM)</a:t>
            </a:r>
            <a:endParaRPr lang="zh-CN" altLang="en-US" sz="1200" dirty="0">
              <a:solidFill>
                <a:srgbClr val="546568"/>
              </a:solidFill>
              <a:latin typeface="黑体" pitchFamily="2" charset="-122"/>
              <a:ea typeface="黑体" pitchFamily="2" charset="-122"/>
              <a:cs typeface="Arial" charset="0"/>
            </a:endParaRPr>
          </a:p>
        </p:txBody>
      </p:sp>
    </p:spTree>
    <p:extLst>
      <p:ext uri="{BB962C8B-B14F-4D97-AF65-F5344CB8AC3E}">
        <p14:creationId xmlns="" xmlns:p14="http://schemas.microsoft.com/office/powerpoint/2010/main" val="4793907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anim calcmode="lin" valueType="num">
                                      <p:cBhvr>
                                        <p:cTn id="24" dur="500" fill="hold"/>
                                        <p:tgtEl>
                                          <p:spTgt spid="7"/>
                                        </p:tgtEl>
                                        <p:attrNameLst>
                                          <p:attrName>ppt_x</p:attrName>
                                        </p:attrNameLst>
                                      </p:cBhvr>
                                      <p:tavLst>
                                        <p:tav tm="0">
                                          <p:val>
                                            <p:strVal val="#ppt_x"/>
                                          </p:val>
                                        </p:tav>
                                        <p:tav tm="100000">
                                          <p:val>
                                            <p:strVal val="#ppt_x"/>
                                          </p:val>
                                        </p:tav>
                                      </p:tavLst>
                                    </p:anim>
                                    <p:anim calcmode="lin" valueType="num">
                                      <p:cBhvr>
                                        <p:cTn id="25" dur="5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anim calcmode="lin" valueType="num">
                                      <p:cBhvr>
                                        <p:cTn id="30" dur="500" fill="hold"/>
                                        <p:tgtEl>
                                          <p:spTgt spid="9"/>
                                        </p:tgtEl>
                                        <p:attrNameLst>
                                          <p:attrName>ppt_x</p:attrName>
                                        </p:attrNameLst>
                                      </p:cBhvr>
                                      <p:tavLst>
                                        <p:tav tm="0">
                                          <p:val>
                                            <p:strVal val="#ppt_x"/>
                                          </p:val>
                                        </p:tav>
                                        <p:tav tm="100000">
                                          <p:val>
                                            <p:strVal val="#ppt_x"/>
                                          </p:val>
                                        </p:tav>
                                      </p:tavLst>
                                    </p:anim>
                                    <p:anim calcmode="lin" valueType="num">
                                      <p:cBhvr>
                                        <p:cTn id="31" dur="5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anim calcmode="lin" valueType="num">
                                      <p:cBhvr>
                                        <p:cTn id="36" dur="500" fill="hold"/>
                                        <p:tgtEl>
                                          <p:spTgt spid="11"/>
                                        </p:tgtEl>
                                        <p:attrNameLst>
                                          <p:attrName>ppt_x</p:attrName>
                                        </p:attrNameLst>
                                      </p:cBhvr>
                                      <p:tavLst>
                                        <p:tav tm="0">
                                          <p:val>
                                            <p:strVal val="#ppt_x"/>
                                          </p:val>
                                        </p:tav>
                                        <p:tav tm="100000">
                                          <p:val>
                                            <p:strVal val="#ppt_x"/>
                                          </p:val>
                                        </p:tav>
                                      </p:tavLst>
                                    </p:anim>
                                    <p:anim calcmode="lin" valueType="num">
                                      <p:cBhvr>
                                        <p:cTn id="37" dur="5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anim calcmode="lin" valueType="num">
                                      <p:cBhvr>
                                        <p:cTn id="42" dur="500" fill="hold"/>
                                        <p:tgtEl>
                                          <p:spTgt spid="13"/>
                                        </p:tgtEl>
                                        <p:attrNameLst>
                                          <p:attrName>ppt_x</p:attrName>
                                        </p:attrNameLst>
                                      </p:cBhvr>
                                      <p:tavLst>
                                        <p:tav tm="0">
                                          <p:val>
                                            <p:strVal val="#ppt_x"/>
                                          </p:val>
                                        </p:tav>
                                        <p:tav tm="100000">
                                          <p:val>
                                            <p:strVal val="#ppt_x"/>
                                          </p:val>
                                        </p:tav>
                                      </p:tavLst>
                                    </p:anim>
                                    <p:anim calcmode="lin" valueType="num">
                                      <p:cBhvr>
                                        <p:cTn id="43" dur="500" fill="hold"/>
                                        <p:tgtEl>
                                          <p:spTgt spid="13"/>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anim calcmode="lin" valueType="num">
                                      <p:cBhvr>
                                        <p:cTn id="48" dur="500" fill="hold"/>
                                        <p:tgtEl>
                                          <p:spTgt spid="17"/>
                                        </p:tgtEl>
                                        <p:attrNameLst>
                                          <p:attrName>ppt_x</p:attrName>
                                        </p:attrNameLst>
                                      </p:cBhvr>
                                      <p:tavLst>
                                        <p:tav tm="0">
                                          <p:val>
                                            <p:strVal val="#ppt_x"/>
                                          </p:val>
                                        </p:tav>
                                        <p:tav tm="100000">
                                          <p:val>
                                            <p:strVal val="#ppt_x"/>
                                          </p:val>
                                        </p:tav>
                                      </p:tavLst>
                                    </p:anim>
                                    <p:anim calcmode="lin" valueType="num">
                                      <p:cBhvr>
                                        <p:cTn id="49" dur="50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anim calcmode="lin" valueType="num">
                                      <p:cBhvr>
                                        <p:cTn id="54" dur="500" fill="hold"/>
                                        <p:tgtEl>
                                          <p:spTgt spid="19"/>
                                        </p:tgtEl>
                                        <p:attrNameLst>
                                          <p:attrName>ppt_x</p:attrName>
                                        </p:attrNameLst>
                                      </p:cBhvr>
                                      <p:tavLst>
                                        <p:tav tm="0">
                                          <p:val>
                                            <p:strVal val="#ppt_x"/>
                                          </p:val>
                                        </p:tav>
                                        <p:tav tm="100000">
                                          <p:val>
                                            <p:strVal val="#ppt_x"/>
                                          </p:val>
                                        </p:tav>
                                      </p:tavLst>
                                    </p:anim>
                                    <p:anim calcmode="lin" valueType="num">
                                      <p:cBhvr>
                                        <p:cTn id="55"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104"/>
                                        </p:tgtEl>
                                      </p:cBhvr>
                                    </p:animEffect>
                                    <p:set>
                                      <p:cBhvr>
                                        <p:cTn id="60" dur="1" fill="hold">
                                          <p:stCondLst>
                                            <p:cond delay="499"/>
                                          </p:stCondLst>
                                        </p:cTn>
                                        <p:tgtEl>
                                          <p:spTgt spid="104"/>
                                        </p:tgtEl>
                                        <p:attrNameLst>
                                          <p:attrName>style.visibility</p:attrName>
                                        </p:attrNameLst>
                                      </p:cBhvr>
                                      <p:to>
                                        <p:strVal val="hidden"/>
                                      </p:to>
                                    </p:set>
                                  </p:childTnLst>
                                </p:cTn>
                              </p:par>
                              <p:par>
                                <p:cTn id="61" presetID="2" presetClass="exit" presetSubtype="8" fill="hold" nodeType="withEffect">
                                  <p:stCondLst>
                                    <p:cond delay="0"/>
                                  </p:stCondLst>
                                  <p:childTnLst>
                                    <p:anim calcmode="lin" valueType="num">
                                      <p:cBhvr additive="base">
                                        <p:cTn id="62" dur="500"/>
                                        <p:tgtEl>
                                          <p:spTgt spid="21"/>
                                        </p:tgtEl>
                                        <p:attrNameLst>
                                          <p:attrName>ppt_x</p:attrName>
                                        </p:attrNameLst>
                                      </p:cBhvr>
                                      <p:tavLst>
                                        <p:tav tm="0">
                                          <p:val>
                                            <p:strVal val="ppt_x"/>
                                          </p:val>
                                        </p:tav>
                                        <p:tav tm="100000">
                                          <p:val>
                                            <p:strVal val="0-ppt_w/2"/>
                                          </p:val>
                                        </p:tav>
                                      </p:tavLst>
                                    </p:anim>
                                    <p:anim calcmode="lin" valueType="num">
                                      <p:cBhvr additive="base">
                                        <p:cTn id="63" dur="500"/>
                                        <p:tgtEl>
                                          <p:spTgt spid="21"/>
                                        </p:tgtEl>
                                        <p:attrNameLst>
                                          <p:attrName>ppt_y</p:attrName>
                                        </p:attrNameLst>
                                      </p:cBhvr>
                                      <p:tavLst>
                                        <p:tav tm="0">
                                          <p:val>
                                            <p:strVal val="ppt_y"/>
                                          </p:val>
                                        </p:tav>
                                        <p:tav tm="100000">
                                          <p:val>
                                            <p:strVal val="ppt_y"/>
                                          </p:val>
                                        </p:tav>
                                      </p:tavLst>
                                    </p:anim>
                                    <p:set>
                                      <p:cBhvr>
                                        <p:cTn id="64" dur="1" fill="hold">
                                          <p:stCondLst>
                                            <p:cond delay="499"/>
                                          </p:stCondLst>
                                        </p:cTn>
                                        <p:tgtEl>
                                          <p:spTgt spid="21"/>
                                        </p:tgtEl>
                                        <p:attrNameLst>
                                          <p:attrName>style.visibility</p:attrName>
                                        </p:attrNameLst>
                                      </p:cBhvr>
                                      <p:to>
                                        <p:strVal val="hidden"/>
                                      </p:to>
                                    </p:set>
                                  </p:childTnLst>
                                </p:cTn>
                              </p:par>
                            </p:childTnLst>
                          </p:cTn>
                        </p:par>
                        <p:par>
                          <p:cTn id="65" fill="hold">
                            <p:stCondLst>
                              <p:cond delay="500"/>
                            </p:stCondLst>
                            <p:childTnLst>
                              <p:par>
                                <p:cTn id="66" presetID="2" presetClass="entr" presetSubtype="2" fill="hold" nodeType="afterEffect">
                                  <p:stCondLst>
                                    <p:cond delay="0"/>
                                  </p:stCondLst>
                                  <p:childTnLst>
                                    <p:set>
                                      <p:cBhvr>
                                        <p:cTn id="67" dur="1" fill="hold">
                                          <p:stCondLst>
                                            <p:cond delay="0"/>
                                          </p:stCondLst>
                                        </p:cTn>
                                        <p:tgtEl>
                                          <p:spTgt spid="226"/>
                                        </p:tgtEl>
                                        <p:attrNameLst>
                                          <p:attrName>style.visibility</p:attrName>
                                        </p:attrNameLst>
                                      </p:cBhvr>
                                      <p:to>
                                        <p:strVal val="visible"/>
                                      </p:to>
                                    </p:set>
                                    <p:anim calcmode="lin" valueType="num">
                                      <p:cBhvr additive="base">
                                        <p:cTn id="68" dur="500" fill="hold"/>
                                        <p:tgtEl>
                                          <p:spTgt spid="226"/>
                                        </p:tgtEl>
                                        <p:attrNameLst>
                                          <p:attrName>ppt_x</p:attrName>
                                        </p:attrNameLst>
                                      </p:cBhvr>
                                      <p:tavLst>
                                        <p:tav tm="0">
                                          <p:val>
                                            <p:strVal val="1+#ppt_w/2"/>
                                          </p:val>
                                        </p:tav>
                                        <p:tav tm="100000">
                                          <p:val>
                                            <p:strVal val="#ppt_x"/>
                                          </p:val>
                                        </p:tav>
                                      </p:tavLst>
                                    </p:anim>
                                    <p:anim calcmode="lin" valueType="num">
                                      <p:cBhvr additive="base">
                                        <p:cTn id="69" dur="500" fill="hold"/>
                                        <p:tgtEl>
                                          <p:spTgt spid="226"/>
                                        </p:tgtEl>
                                        <p:attrNameLst>
                                          <p:attrName>ppt_y</p:attrName>
                                        </p:attrNameLst>
                                      </p:cBhvr>
                                      <p:tavLst>
                                        <p:tav tm="0">
                                          <p:val>
                                            <p:strVal val="#ppt_y"/>
                                          </p:val>
                                        </p:tav>
                                        <p:tav tm="100000">
                                          <p:val>
                                            <p:strVal val="#ppt_y"/>
                                          </p:val>
                                        </p:tav>
                                      </p:tavLst>
                                    </p:anim>
                                  </p:childTnLst>
                                </p:cTn>
                              </p:par>
                            </p:childTnLst>
                          </p:cTn>
                        </p:par>
                        <p:par>
                          <p:cTn id="70" fill="hold">
                            <p:stCondLst>
                              <p:cond delay="1000"/>
                            </p:stCondLst>
                            <p:childTnLst>
                              <p:par>
                                <p:cTn id="71" presetID="10" presetClass="entr" presetSubtype="0" fill="hold" grpId="0" nodeType="afterEffect">
                                  <p:stCondLst>
                                    <p:cond delay="0"/>
                                  </p:stCondLst>
                                  <p:childTnLst>
                                    <p:set>
                                      <p:cBhvr>
                                        <p:cTn id="72" dur="1" fill="hold">
                                          <p:stCondLst>
                                            <p:cond delay="0"/>
                                          </p:stCondLst>
                                        </p:cTn>
                                        <p:tgtEl>
                                          <p:spTgt spid="260"/>
                                        </p:tgtEl>
                                        <p:attrNameLst>
                                          <p:attrName>style.visibility</p:attrName>
                                        </p:attrNameLst>
                                      </p:cBhvr>
                                      <p:to>
                                        <p:strVal val="visible"/>
                                      </p:to>
                                    </p:set>
                                    <p:animEffect transition="in" filter="fade">
                                      <p:cBhvr>
                                        <p:cTn id="73" dur="1000"/>
                                        <p:tgtEl>
                                          <p:spTgt spid="260"/>
                                        </p:tgtEl>
                                      </p:cBhvr>
                                    </p:animEffect>
                                  </p:childTnLst>
                                </p:cTn>
                              </p:par>
                            </p:childTnLst>
                          </p:cTn>
                        </p:par>
                        <p:par>
                          <p:cTn id="74" fill="hold">
                            <p:stCondLst>
                              <p:cond delay="2000"/>
                            </p:stCondLst>
                            <p:childTnLst>
                              <p:par>
                                <p:cTn id="75" presetID="42" presetClass="exit" presetSubtype="0" fill="hold" nodeType="afterEffect">
                                  <p:stCondLst>
                                    <p:cond delay="0"/>
                                  </p:stCondLst>
                                  <p:childTnLst>
                                    <p:animEffect transition="out" filter="fade">
                                      <p:cBhvr>
                                        <p:cTn id="76" dur="1000"/>
                                        <p:tgtEl>
                                          <p:spTgt spid="2"/>
                                        </p:tgtEl>
                                      </p:cBhvr>
                                    </p:animEffect>
                                    <p:anim calcmode="lin" valueType="num">
                                      <p:cBhvr>
                                        <p:cTn id="77" dur="1000"/>
                                        <p:tgtEl>
                                          <p:spTgt spid="2"/>
                                        </p:tgtEl>
                                        <p:attrNameLst>
                                          <p:attrName>ppt_x</p:attrName>
                                        </p:attrNameLst>
                                      </p:cBhvr>
                                      <p:tavLst>
                                        <p:tav tm="0">
                                          <p:val>
                                            <p:strVal val="ppt_x"/>
                                          </p:val>
                                        </p:tav>
                                        <p:tav tm="100000">
                                          <p:val>
                                            <p:strVal val="ppt_x"/>
                                          </p:val>
                                        </p:tav>
                                      </p:tavLst>
                                    </p:anim>
                                    <p:anim calcmode="lin" valueType="num">
                                      <p:cBhvr>
                                        <p:cTn id="78" dur="1000"/>
                                        <p:tgtEl>
                                          <p:spTgt spid="2"/>
                                        </p:tgtEl>
                                        <p:attrNameLst>
                                          <p:attrName>ppt_y</p:attrName>
                                        </p:attrNameLst>
                                      </p:cBhvr>
                                      <p:tavLst>
                                        <p:tav tm="0">
                                          <p:val>
                                            <p:strVal val="ppt_y"/>
                                          </p:val>
                                        </p:tav>
                                        <p:tav tm="100000">
                                          <p:val>
                                            <p:strVal val="ppt_y+.1"/>
                                          </p:val>
                                        </p:tav>
                                      </p:tavLst>
                                    </p:anim>
                                    <p:set>
                                      <p:cBhvr>
                                        <p:cTn id="79" dur="1" fill="hold">
                                          <p:stCondLst>
                                            <p:cond delay="999"/>
                                          </p:stCondLst>
                                        </p:cTn>
                                        <p:tgtEl>
                                          <p:spTgt spid="2"/>
                                        </p:tgtEl>
                                        <p:attrNameLst>
                                          <p:attrName>style.visibility</p:attrName>
                                        </p:attrNameLst>
                                      </p:cBhvr>
                                      <p:to>
                                        <p:strVal val="hidden"/>
                                      </p:to>
                                    </p:set>
                                  </p:childTnLst>
                                </p:cTn>
                              </p:par>
                            </p:childTnLst>
                          </p:cTn>
                        </p:par>
                        <p:par>
                          <p:cTn id="80" fill="hold">
                            <p:stCondLst>
                              <p:cond delay="3000"/>
                            </p:stCondLst>
                            <p:childTnLst>
                              <p:par>
                                <p:cTn id="81" presetID="42"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strVal val="#ppt_x"/>
                                          </p:val>
                                        </p:tav>
                                        <p:tav tm="100000">
                                          <p:val>
                                            <p:strVal val="#ppt_x"/>
                                          </p:val>
                                        </p:tav>
                                      </p:tavLst>
                                    </p:anim>
                                    <p:anim calcmode="lin" valueType="num">
                                      <p:cBhvr>
                                        <p:cTn id="85" dur="500" fill="hold"/>
                                        <p:tgtEl>
                                          <p:spTgt spid="25"/>
                                        </p:tgtEl>
                                        <p:attrNameLst>
                                          <p:attrName>ppt_y</p:attrName>
                                        </p:attrNameLst>
                                      </p:cBhvr>
                                      <p:tavLst>
                                        <p:tav tm="0">
                                          <p:val>
                                            <p:strVal val="#ppt_y+.1"/>
                                          </p:val>
                                        </p:tav>
                                        <p:tav tm="100000">
                                          <p:val>
                                            <p:strVal val="#ppt_y"/>
                                          </p:val>
                                        </p:tav>
                                      </p:tavLst>
                                    </p:anim>
                                  </p:childTnLst>
                                </p:cTn>
                              </p:par>
                            </p:childTnLst>
                          </p:cTn>
                        </p:par>
                        <p:par>
                          <p:cTn id="86" fill="hold">
                            <p:stCondLst>
                              <p:cond delay="3500"/>
                            </p:stCondLst>
                            <p:childTnLst>
                              <p:par>
                                <p:cTn id="87" presetID="42" presetClass="exit" presetSubtype="0" fill="hold" nodeType="afterEffect">
                                  <p:stCondLst>
                                    <p:cond delay="0"/>
                                  </p:stCondLst>
                                  <p:childTnLst>
                                    <p:animEffect transition="out" filter="fade">
                                      <p:cBhvr>
                                        <p:cTn id="88" dur="1000"/>
                                        <p:tgtEl>
                                          <p:spTgt spid="4"/>
                                        </p:tgtEl>
                                      </p:cBhvr>
                                    </p:animEffect>
                                    <p:anim calcmode="lin" valueType="num">
                                      <p:cBhvr>
                                        <p:cTn id="89" dur="1000"/>
                                        <p:tgtEl>
                                          <p:spTgt spid="4"/>
                                        </p:tgtEl>
                                        <p:attrNameLst>
                                          <p:attrName>ppt_x</p:attrName>
                                        </p:attrNameLst>
                                      </p:cBhvr>
                                      <p:tavLst>
                                        <p:tav tm="0">
                                          <p:val>
                                            <p:strVal val="ppt_x"/>
                                          </p:val>
                                        </p:tav>
                                        <p:tav tm="100000">
                                          <p:val>
                                            <p:strVal val="ppt_x"/>
                                          </p:val>
                                        </p:tav>
                                      </p:tavLst>
                                    </p:anim>
                                    <p:anim calcmode="lin" valueType="num">
                                      <p:cBhvr>
                                        <p:cTn id="90" dur="1000"/>
                                        <p:tgtEl>
                                          <p:spTgt spid="4"/>
                                        </p:tgtEl>
                                        <p:attrNameLst>
                                          <p:attrName>ppt_y</p:attrName>
                                        </p:attrNameLst>
                                      </p:cBhvr>
                                      <p:tavLst>
                                        <p:tav tm="0">
                                          <p:val>
                                            <p:strVal val="ppt_y"/>
                                          </p:val>
                                        </p:tav>
                                        <p:tav tm="100000">
                                          <p:val>
                                            <p:strVal val="ppt_y+.1"/>
                                          </p:val>
                                        </p:tav>
                                      </p:tavLst>
                                    </p:anim>
                                    <p:set>
                                      <p:cBhvr>
                                        <p:cTn id="91" dur="1" fill="hold">
                                          <p:stCondLst>
                                            <p:cond delay="999"/>
                                          </p:stCondLst>
                                        </p:cTn>
                                        <p:tgtEl>
                                          <p:spTgt spid="4"/>
                                        </p:tgtEl>
                                        <p:attrNameLst>
                                          <p:attrName>style.visibility</p:attrName>
                                        </p:attrNameLst>
                                      </p:cBhvr>
                                      <p:to>
                                        <p:strVal val="hidden"/>
                                      </p:to>
                                    </p:set>
                                  </p:childTnLst>
                                </p:cTn>
                              </p:par>
                            </p:childTnLst>
                          </p:cTn>
                        </p:par>
                        <p:par>
                          <p:cTn id="92" fill="hold">
                            <p:stCondLst>
                              <p:cond delay="4500"/>
                            </p:stCondLst>
                            <p:childTnLst>
                              <p:par>
                                <p:cTn id="93" presetID="42" presetClass="entr" presetSubtype="0" fill="hold" nodeType="after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fade">
                                      <p:cBhvr>
                                        <p:cTn id="95" dur="500"/>
                                        <p:tgtEl>
                                          <p:spTgt spid="27"/>
                                        </p:tgtEl>
                                      </p:cBhvr>
                                    </p:animEffect>
                                    <p:anim calcmode="lin" valueType="num">
                                      <p:cBhvr>
                                        <p:cTn id="96" dur="500" fill="hold"/>
                                        <p:tgtEl>
                                          <p:spTgt spid="27"/>
                                        </p:tgtEl>
                                        <p:attrNameLst>
                                          <p:attrName>ppt_x</p:attrName>
                                        </p:attrNameLst>
                                      </p:cBhvr>
                                      <p:tavLst>
                                        <p:tav tm="0">
                                          <p:val>
                                            <p:strVal val="#ppt_x"/>
                                          </p:val>
                                        </p:tav>
                                        <p:tav tm="100000">
                                          <p:val>
                                            <p:strVal val="#ppt_x"/>
                                          </p:val>
                                        </p:tav>
                                      </p:tavLst>
                                    </p:anim>
                                    <p:anim calcmode="lin" valueType="num">
                                      <p:cBhvr>
                                        <p:cTn id="97" dur="500" fill="hold"/>
                                        <p:tgtEl>
                                          <p:spTgt spid="27"/>
                                        </p:tgtEl>
                                        <p:attrNameLst>
                                          <p:attrName>ppt_y</p:attrName>
                                        </p:attrNameLst>
                                      </p:cBhvr>
                                      <p:tavLst>
                                        <p:tav tm="0">
                                          <p:val>
                                            <p:strVal val="#ppt_y+.1"/>
                                          </p:val>
                                        </p:tav>
                                        <p:tav tm="100000">
                                          <p:val>
                                            <p:strVal val="#ppt_y"/>
                                          </p:val>
                                        </p:tav>
                                      </p:tavLst>
                                    </p:anim>
                                  </p:childTnLst>
                                </p:cTn>
                              </p:par>
                            </p:childTnLst>
                          </p:cTn>
                        </p:par>
                        <p:par>
                          <p:cTn id="98" fill="hold">
                            <p:stCondLst>
                              <p:cond delay="5000"/>
                            </p:stCondLst>
                            <p:childTnLst>
                              <p:par>
                                <p:cTn id="99" presetID="42" presetClass="exit" presetSubtype="0" fill="hold" nodeType="afterEffect">
                                  <p:stCondLst>
                                    <p:cond delay="0"/>
                                  </p:stCondLst>
                                  <p:childTnLst>
                                    <p:animEffect transition="out" filter="fade">
                                      <p:cBhvr>
                                        <p:cTn id="100" dur="1000"/>
                                        <p:tgtEl>
                                          <p:spTgt spid="7"/>
                                        </p:tgtEl>
                                      </p:cBhvr>
                                    </p:animEffect>
                                    <p:anim calcmode="lin" valueType="num">
                                      <p:cBhvr>
                                        <p:cTn id="101" dur="1000"/>
                                        <p:tgtEl>
                                          <p:spTgt spid="7"/>
                                        </p:tgtEl>
                                        <p:attrNameLst>
                                          <p:attrName>ppt_x</p:attrName>
                                        </p:attrNameLst>
                                      </p:cBhvr>
                                      <p:tavLst>
                                        <p:tav tm="0">
                                          <p:val>
                                            <p:strVal val="ppt_x"/>
                                          </p:val>
                                        </p:tav>
                                        <p:tav tm="100000">
                                          <p:val>
                                            <p:strVal val="ppt_x"/>
                                          </p:val>
                                        </p:tav>
                                      </p:tavLst>
                                    </p:anim>
                                    <p:anim calcmode="lin" valueType="num">
                                      <p:cBhvr>
                                        <p:cTn id="102" dur="1000"/>
                                        <p:tgtEl>
                                          <p:spTgt spid="7"/>
                                        </p:tgtEl>
                                        <p:attrNameLst>
                                          <p:attrName>ppt_y</p:attrName>
                                        </p:attrNameLst>
                                      </p:cBhvr>
                                      <p:tavLst>
                                        <p:tav tm="0">
                                          <p:val>
                                            <p:strVal val="ppt_y"/>
                                          </p:val>
                                        </p:tav>
                                        <p:tav tm="100000">
                                          <p:val>
                                            <p:strVal val="ppt_y+.1"/>
                                          </p:val>
                                        </p:tav>
                                      </p:tavLst>
                                    </p:anim>
                                    <p:set>
                                      <p:cBhvr>
                                        <p:cTn id="103" dur="1" fill="hold">
                                          <p:stCondLst>
                                            <p:cond delay="999"/>
                                          </p:stCondLst>
                                        </p:cTn>
                                        <p:tgtEl>
                                          <p:spTgt spid="7"/>
                                        </p:tgtEl>
                                        <p:attrNameLst>
                                          <p:attrName>style.visibility</p:attrName>
                                        </p:attrNameLst>
                                      </p:cBhvr>
                                      <p:to>
                                        <p:strVal val="hidden"/>
                                      </p:to>
                                    </p:set>
                                  </p:childTnLst>
                                </p:cTn>
                              </p:par>
                            </p:childTnLst>
                          </p:cTn>
                        </p:par>
                        <p:par>
                          <p:cTn id="104" fill="hold">
                            <p:stCondLst>
                              <p:cond delay="6000"/>
                            </p:stCondLst>
                            <p:childTnLst>
                              <p:par>
                                <p:cTn id="105" presetID="42" presetClass="entr" presetSubtype="0"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anim calcmode="lin" valueType="num">
                                      <p:cBhvr>
                                        <p:cTn id="108" dur="500" fill="hold"/>
                                        <p:tgtEl>
                                          <p:spTgt spid="29"/>
                                        </p:tgtEl>
                                        <p:attrNameLst>
                                          <p:attrName>ppt_x</p:attrName>
                                        </p:attrNameLst>
                                      </p:cBhvr>
                                      <p:tavLst>
                                        <p:tav tm="0">
                                          <p:val>
                                            <p:strVal val="#ppt_x"/>
                                          </p:val>
                                        </p:tav>
                                        <p:tav tm="100000">
                                          <p:val>
                                            <p:strVal val="#ppt_x"/>
                                          </p:val>
                                        </p:tav>
                                      </p:tavLst>
                                    </p:anim>
                                    <p:anim calcmode="lin" valueType="num">
                                      <p:cBhvr>
                                        <p:cTn id="109" dur="5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6500"/>
                            </p:stCondLst>
                            <p:childTnLst>
                              <p:par>
                                <p:cTn id="111" presetID="42" presetClass="exit" presetSubtype="0" fill="hold" nodeType="afterEffect">
                                  <p:stCondLst>
                                    <p:cond delay="0"/>
                                  </p:stCondLst>
                                  <p:childTnLst>
                                    <p:animEffect transition="out" filter="fade">
                                      <p:cBhvr>
                                        <p:cTn id="112" dur="1000"/>
                                        <p:tgtEl>
                                          <p:spTgt spid="9"/>
                                        </p:tgtEl>
                                      </p:cBhvr>
                                    </p:animEffect>
                                    <p:anim calcmode="lin" valueType="num">
                                      <p:cBhvr>
                                        <p:cTn id="113" dur="1000"/>
                                        <p:tgtEl>
                                          <p:spTgt spid="9"/>
                                        </p:tgtEl>
                                        <p:attrNameLst>
                                          <p:attrName>ppt_x</p:attrName>
                                        </p:attrNameLst>
                                      </p:cBhvr>
                                      <p:tavLst>
                                        <p:tav tm="0">
                                          <p:val>
                                            <p:strVal val="ppt_x"/>
                                          </p:val>
                                        </p:tav>
                                        <p:tav tm="100000">
                                          <p:val>
                                            <p:strVal val="ppt_x"/>
                                          </p:val>
                                        </p:tav>
                                      </p:tavLst>
                                    </p:anim>
                                    <p:anim calcmode="lin" valueType="num">
                                      <p:cBhvr>
                                        <p:cTn id="114" dur="1000"/>
                                        <p:tgtEl>
                                          <p:spTgt spid="9"/>
                                        </p:tgtEl>
                                        <p:attrNameLst>
                                          <p:attrName>ppt_y</p:attrName>
                                        </p:attrNameLst>
                                      </p:cBhvr>
                                      <p:tavLst>
                                        <p:tav tm="0">
                                          <p:val>
                                            <p:strVal val="ppt_y"/>
                                          </p:val>
                                        </p:tav>
                                        <p:tav tm="100000">
                                          <p:val>
                                            <p:strVal val="ppt_y+.1"/>
                                          </p:val>
                                        </p:tav>
                                      </p:tavLst>
                                    </p:anim>
                                    <p:set>
                                      <p:cBhvr>
                                        <p:cTn id="115" dur="1" fill="hold">
                                          <p:stCondLst>
                                            <p:cond delay="999"/>
                                          </p:stCondLst>
                                        </p:cTn>
                                        <p:tgtEl>
                                          <p:spTgt spid="9"/>
                                        </p:tgtEl>
                                        <p:attrNameLst>
                                          <p:attrName>style.visibility</p:attrName>
                                        </p:attrNameLst>
                                      </p:cBhvr>
                                      <p:to>
                                        <p:strVal val="hidden"/>
                                      </p:to>
                                    </p:set>
                                  </p:childTnLst>
                                </p:cTn>
                              </p:par>
                            </p:childTnLst>
                          </p:cTn>
                        </p:par>
                        <p:par>
                          <p:cTn id="116" fill="hold">
                            <p:stCondLst>
                              <p:cond delay="7500"/>
                            </p:stCondLst>
                            <p:childTnLst>
                              <p:par>
                                <p:cTn id="117" presetID="42" presetClass="entr" presetSubtype="0" fill="hold"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fade">
                                      <p:cBhvr>
                                        <p:cTn id="119" dur="500"/>
                                        <p:tgtEl>
                                          <p:spTgt spid="31"/>
                                        </p:tgtEl>
                                      </p:cBhvr>
                                    </p:animEffect>
                                    <p:anim calcmode="lin" valueType="num">
                                      <p:cBhvr>
                                        <p:cTn id="120" dur="500" fill="hold"/>
                                        <p:tgtEl>
                                          <p:spTgt spid="31"/>
                                        </p:tgtEl>
                                        <p:attrNameLst>
                                          <p:attrName>ppt_x</p:attrName>
                                        </p:attrNameLst>
                                      </p:cBhvr>
                                      <p:tavLst>
                                        <p:tav tm="0">
                                          <p:val>
                                            <p:strVal val="#ppt_x"/>
                                          </p:val>
                                        </p:tav>
                                        <p:tav tm="100000">
                                          <p:val>
                                            <p:strVal val="#ppt_x"/>
                                          </p:val>
                                        </p:tav>
                                      </p:tavLst>
                                    </p:anim>
                                    <p:anim calcmode="lin" valueType="num">
                                      <p:cBhvr>
                                        <p:cTn id="121" dur="500" fill="hold"/>
                                        <p:tgtEl>
                                          <p:spTgt spid="31"/>
                                        </p:tgtEl>
                                        <p:attrNameLst>
                                          <p:attrName>ppt_y</p:attrName>
                                        </p:attrNameLst>
                                      </p:cBhvr>
                                      <p:tavLst>
                                        <p:tav tm="0">
                                          <p:val>
                                            <p:strVal val="#ppt_y+.1"/>
                                          </p:val>
                                        </p:tav>
                                        <p:tav tm="100000">
                                          <p:val>
                                            <p:strVal val="#ppt_y"/>
                                          </p:val>
                                        </p:tav>
                                      </p:tavLst>
                                    </p:anim>
                                  </p:childTnLst>
                                </p:cTn>
                              </p:par>
                              <p:par>
                                <p:cTn id="122" presetID="2" presetClass="entr" presetSubtype="2" fill="hold" nodeType="withEffect">
                                  <p:stCondLst>
                                    <p:cond delay="0"/>
                                  </p:stCondLst>
                                  <p:childTnLst>
                                    <p:set>
                                      <p:cBhvr>
                                        <p:cTn id="123" dur="1" fill="hold">
                                          <p:stCondLst>
                                            <p:cond delay="0"/>
                                          </p:stCondLst>
                                        </p:cTn>
                                        <p:tgtEl>
                                          <p:spTgt spid="225"/>
                                        </p:tgtEl>
                                        <p:attrNameLst>
                                          <p:attrName>style.visibility</p:attrName>
                                        </p:attrNameLst>
                                      </p:cBhvr>
                                      <p:to>
                                        <p:strVal val="visible"/>
                                      </p:to>
                                    </p:set>
                                    <p:anim calcmode="lin" valueType="num">
                                      <p:cBhvr additive="base">
                                        <p:cTn id="124" dur="750" fill="hold"/>
                                        <p:tgtEl>
                                          <p:spTgt spid="225"/>
                                        </p:tgtEl>
                                        <p:attrNameLst>
                                          <p:attrName>ppt_x</p:attrName>
                                        </p:attrNameLst>
                                      </p:cBhvr>
                                      <p:tavLst>
                                        <p:tav tm="0">
                                          <p:val>
                                            <p:strVal val="1+#ppt_w/2"/>
                                          </p:val>
                                        </p:tav>
                                        <p:tav tm="100000">
                                          <p:val>
                                            <p:strVal val="#ppt_x"/>
                                          </p:val>
                                        </p:tav>
                                      </p:tavLst>
                                    </p:anim>
                                    <p:anim calcmode="lin" valueType="num">
                                      <p:cBhvr additive="base">
                                        <p:cTn id="125" dur="750" fill="hold"/>
                                        <p:tgtEl>
                                          <p:spTgt spid="225"/>
                                        </p:tgtEl>
                                        <p:attrNameLst>
                                          <p:attrName>ppt_y</p:attrName>
                                        </p:attrNameLst>
                                      </p:cBhvr>
                                      <p:tavLst>
                                        <p:tav tm="0">
                                          <p:val>
                                            <p:strVal val="#ppt_y"/>
                                          </p:val>
                                        </p:tav>
                                        <p:tav tm="100000">
                                          <p:val>
                                            <p:strVal val="#ppt_y"/>
                                          </p:val>
                                        </p:tav>
                                      </p:tavLst>
                                    </p:anim>
                                  </p:childTnLst>
                                </p:cTn>
                              </p:par>
                              <p:par>
                                <p:cTn id="126" presetID="10" presetClass="entr" presetSubtype="0" fill="hold" grpId="0" nodeType="withEffect">
                                  <p:stCondLst>
                                    <p:cond delay="0"/>
                                  </p:stCondLst>
                                  <p:childTnLst>
                                    <p:set>
                                      <p:cBhvr>
                                        <p:cTn id="127" dur="1" fill="hold">
                                          <p:stCondLst>
                                            <p:cond delay="0"/>
                                          </p:stCondLst>
                                        </p:cTn>
                                        <p:tgtEl>
                                          <p:spTgt spid="126"/>
                                        </p:tgtEl>
                                        <p:attrNameLst>
                                          <p:attrName>style.visibility</p:attrName>
                                        </p:attrNameLst>
                                      </p:cBhvr>
                                      <p:to>
                                        <p:strVal val="visible"/>
                                      </p:to>
                                    </p:set>
                                    <p:animEffect transition="in" filter="fade">
                                      <p:cBhvr>
                                        <p:cTn id="128"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04" grpId="0"/>
      <p:bldP spid="26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9"/>
          <p:cNvSpPr>
            <a:spLocks noChangeArrowheads="1"/>
          </p:cNvSpPr>
          <p:nvPr/>
        </p:nvSpPr>
        <p:spPr bwMode="auto">
          <a:xfrm flipH="1">
            <a:off x="225082" y="4923692"/>
            <a:ext cx="8707902" cy="1934308"/>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endParaRPr lang="zh-CN" altLang="en-US" b="1">
              <a:solidFill>
                <a:schemeClr val="tx1"/>
              </a:solidFill>
              <a:latin typeface="+mj-lt"/>
              <a:ea typeface="黑体" pitchFamily="2" charset="-122"/>
            </a:endParaRPr>
          </a:p>
        </p:txBody>
      </p:sp>
      <p:sp>
        <p:nvSpPr>
          <p:cNvPr id="41986" name="Rectangle 2"/>
          <p:cNvSpPr>
            <a:spLocks noGrp="1" noChangeArrowheads="1"/>
          </p:cNvSpPr>
          <p:nvPr>
            <p:ph type="title"/>
          </p:nvPr>
        </p:nvSpPr>
        <p:spPr bwMode="gray"/>
        <p:txBody>
          <a:bodyPr/>
          <a:lstStyle/>
          <a:p>
            <a:pPr algn="l" defTabSz="914400">
              <a:spcBef>
                <a:spcPct val="0"/>
              </a:spcBef>
              <a:buNone/>
            </a:pPr>
            <a: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t>安全隔离</a:t>
            </a:r>
            <a:r>
              <a:rPr altLang="zh-CN"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t>/</a:t>
            </a:r>
            <a: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t>多租户 </a:t>
            </a:r>
            <a:b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altLang="zh-CN" sz="2000" b="0" i="0" spc="-60" dirty="0" smtClean="0">
                <a:solidFill>
                  <a:srgbClr val="7F7F7F"/>
                </a:solidFill>
                <a:latin typeface="Arial"/>
                <a:ea typeface="黑体" pitchFamily="2" charset="-122"/>
                <a:cs typeface="+mj-cs"/>
              </a:rPr>
              <a:t>Cisco ASA 1000V </a:t>
            </a:r>
            <a:r>
              <a:rPr lang="zh-CN" altLang="en-US" sz="2000" b="0" i="0" spc="-60" dirty="0" smtClean="0">
                <a:solidFill>
                  <a:srgbClr val="7F7F7F"/>
                </a:solidFill>
                <a:latin typeface="Arial"/>
                <a:ea typeface="黑体" pitchFamily="2" charset="-122"/>
                <a:cs typeface="+mj-cs"/>
              </a:rPr>
              <a:t>云防火墙和思科虚拟安全网关 </a:t>
            </a:r>
            <a:r>
              <a:rPr altLang="zh-CN" sz="2000" b="0" i="0" spc="-60" dirty="0" smtClean="0">
                <a:solidFill>
                  <a:srgbClr val="7F7F7F"/>
                </a:solidFill>
                <a:latin typeface="Arial"/>
                <a:ea typeface="黑体" pitchFamily="2" charset="-122"/>
                <a:cs typeface="+mj-cs"/>
              </a:rPr>
              <a:t>(VSG) </a:t>
            </a:r>
            <a:endParaRPr lang="zh-CN" altLang="en-US" sz="2000" spc="-60" dirty="0">
              <a:solidFill>
                <a:srgbClr val="7F7F7F"/>
              </a:solidFill>
              <a:ea typeface="黑体" pitchFamily="2" charset="-122"/>
            </a:endParaRPr>
          </a:p>
        </p:txBody>
      </p:sp>
      <p:grpSp>
        <p:nvGrpSpPr>
          <p:cNvPr id="2" name="Group 8"/>
          <p:cNvGrpSpPr/>
          <p:nvPr/>
        </p:nvGrpSpPr>
        <p:grpSpPr>
          <a:xfrm>
            <a:off x="4478573" y="1855176"/>
            <a:ext cx="4258047" cy="3021808"/>
            <a:chOff x="3958197" y="2104461"/>
            <a:chExt cx="5064736" cy="3594292"/>
          </a:xfrm>
        </p:grpSpPr>
        <p:sp>
          <p:nvSpPr>
            <p:cNvPr id="117" name="Rounded Rectangle 116"/>
            <p:cNvSpPr/>
            <p:nvPr/>
          </p:nvSpPr>
          <p:spPr bwMode="gray">
            <a:xfrm>
              <a:off x="5479924" y="2596918"/>
              <a:ext cx="3543009" cy="1984023"/>
            </a:xfrm>
            <a:prstGeom prst="roundRect">
              <a:avLst>
                <a:gd name="adj" fmla="val 5754"/>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endParaRPr lang="zh-CN" altLang="en-US" sz="1200">
                <a:solidFill>
                  <a:schemeClr val="lt1"/>
                </a:solidFill>
                <a:latin typeface="+mj-lt"/>
                <a:ea typeface="黑体" pitchFamily="2" charset="-122"/>
              </a:endParaRPr>
            </a:p>
          </p:txBody>
        </p:sp>
        <p:sp>
          <p:nvSpPr>
            <p:cNvPr id="133" name="Rounded Rectangle 132"/>
            <p:cNvSpPr/>
            <p:nvPr/>
          </p:nvSpPr>
          <p:spPr bwMode="gray">
            <a:xfrm>
              <a:off x="4001905" y="2596918"/>
              <a:ext cx="1359233" cy="1984023"/>
            </a:xfrm>
            <a:prstGeom prst="roundRect">
              <a:avLst>
                <a:gd name="adj" fmla="val 7628"/>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endParaRPr lang="zh-CN" altLang="en-US" sz="1200">
                <a:solidFill>
                  <a:schemeClr val="lt1"/>
                </a:solidFill>
                <a:latin typeface="+mj-lt"/>
                <a:ea typeface="黑体" pitchFamily="2" charset="-122"/>
              </a:endParaRPr>
            </a:p>
          </p:txBody>
        </p:sp>
        <p:sp>
          <p:nvSpPr>
            <p:cNvPr id="134" name="TextBox 133"/>
            <p:cNvSpPr txBox="1"/>
            <p:nvPr/>
          </p:nvSpPr>
          <p:spPr bwMode="gray">
            <a:xfrm>
              <a:off x="4001905" y="2591682"/>
              <a:ext cx="1359231" cy="291032"/>
            </a:xfrm>
            <a:prstGeom prst="rect">
              <a:avLst/>
            </a:prstGeom>
            <a:noFill/>
          </p:spPr>
          <p:txBody>
            <a:bodyPr wrap="square" lIns="91435" tIns="45718" rIns="91435" bIns="45718" rtlCol="0">
              <a:spAutoFit/>
            </a:bodyPr>
            <a:lstStyle/>
            <a:p>
              <a:pPr algn="ctr" defTabSz="914309">
                <a:lnSpc>
                  <a:spcPct val="90000"/>
                </a:lnSpc>
                <a:spcBef>
                  <a:spcPct val="0"/>
                </a:spcBef>
                <a:spcAft>
                  <a:spcPct val="0"/>
                </a:spcAft>
                <a:buNone/>
              </a:pPr>
              <a:r>
                <a:rPr lang="en-US" altLang="zh-CN" sz="1050" b="1" i="0" kern="1200" smtClean="0">
                  <a:solidFill>
                    <a:schemeClr val="tx1"/>
                  </a:solidFill>
                  <a:latin typeface="Arial"/>
                  <a:ea typeface="黑体" pitchFamily="2" charset="-122"/>
                  <a:cs typeface="Tahoma"/>
                </a:rPr>
                <a:t>Tenant A</a:t>
              </a:r>
              <a:endParaRPr lang="en-US" altLang="zh-CN" sz="1050" b="1" i="0" kern="1200">
                <a:solidFill>
                  <a:schemeClr val="tx1"/>
                </a:solidFill>
                <a:latin typeface="Arial"/>
                <a:ea typeface="黑体" pitchFamily="2" charset="-122"/>
                <a:cs typeface="Tahoma"/>
              </a:endParaRPr>
            </a:p>
          </p:txBody>
        </p:sp>
        <p:sp>
          <p:nvSpPr>
            <p:cNvPr id="135" name="Rectangle 134"/>
            <p:cNvSpPr/>
            <p:nvPr/>
          </p:nvSpPr>
          <p:spPr bwMode="gray">
            <a:xfrm>
              <a:off x="4128582" y="2325009"/>
              <a:ext cx="4731205" cy="21819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b"/>
            <a:lstStyle/>
            <a:p>
              <a:pPr algn="r" eaLnBrk="0" fontAlgn="base" hangingPunct="0">
                <a:lnSpc>
                  <a:spcPct val="90000"/>
                </a:lnSpc>
                <a:spcBef>
                  <a:spcPct val="0"/>
                </a:spcBef>
                <a:spcAft>
                  <a:spcPct val="0"/>
                </a:spcAft>
              </a:pPr>
              <a:endParaRPr lang="zh-CN" altLang="en-US" sz="1100">
                <a:solidFill>
                  <a:srgbClr val="FFFFFF"/>
                </a:solidFill>
                <a:latin typeface="Arial"/>
                <a:ea typeface="黑体" pitchFamily="2" charset="-122"/>
              </a:endParaRPr>
            </a:p>
          </p:txBody>
        </p:sp>
        <p:sp>
          <p:nvSpPr>
            <p:cNvPr id="138" name="TextBox 284"/>
            <p:cNvSpPr txBox="1">
              <a:spLocks noChangeArrowheads="1"/>
            </p:cNvSpPr>
            <p:nvPr/>
          </p:nvSpPr>
          <p:spPr bwMode="gray">
            <a:xfrm>
              <a:off x="4595619" y="2299284"/>
              <a:ext cx="3778107" cy="256255"/>
            </a:xfrm>
            <a:prstGeom prst="rect">
              <a:avLst/>
            </a:prstGeom>
            <a:noFill/>
            <a:ln w="9525">
              <a:noFill/>
              <a:miter lim="800000"/>
              <a:headEnd/>
              <a:tailEnd/>
            </a:ln>
          </p:spPr>
          <p:txBody>
            <a:bodyPr wrap="square" lIns="91435" tIns="45718" rIns="91435" bIns="45718" anchor="ctr">
              <a:spAutoFit/>
            </a:bodyPr>
            <a:lstStyle/>
            <a:p>
              <a:pPr algn="ctr" defTabSz="914400">
                <a:spcBef>
                  <a:spcPct val="0"/>
                </a:spcBef>
                <a:spcAft>
                  <a:spcPct val="0"/>
                </a:spcAft>
                <a:buNone/>
              </a:pPr>
              <a:r>
                <a:rPr lang="en-US" altLang="zh-CN" sz="800" b="0" i="0" kern="1200" smtClean="0">
                  <a:solidFill>
                    <a:srgbClr val="FFFFFF"/>
                  </a:solidFill>
                  <a:latin typeface="Arial"/>
                  <a:ea typeface="黑体" pitchFamily="2" charset="-122"/>
                  <a:cs typeface="+mn-cs"/>
                </a:rPr>
                <a:t>Cisco</a:t>
              </a:r>
              <a:r>
                <a:rPr lang="zh-CN" altLang="en-US" sz="800" b="0" i="0" smtClean="0">
                  <a:solidFill>
                    <a:schemeClr val="tx1"/>
                  </a:solidFill>
                  <a:latin typeface="Arial"/>
                  <a:ea typeface="黑体" pitchFamily="2" charset="-122"/>
                  <a:cs typeface="+mn-cs"/>
                </a:rPr>
                <a:t> </a:t>
              </a:r>
              <a:r>
                <a:rPr lang="en-US" altLang="zh-CN" sz="800" b="0" i="0" smtClean="0">
                  <a:solidFill>
                    <a:srgbClr val="FFFFFF"/>
                  </a:solidFill>
                  <a:latin typeface="Arial"/>
                  <a:ea typeface="黑体" pitchFamily="2" charset="-122"/>
                  <a:cs typeface="+mn-cs"/>
                </a:rPr>
                <a:t>®</a:t>
              </a:r>
              <a:r>
                <a:rPr lang="zh-CN" altLang="en-US" sz="800" b="0" i="0" kern="1200" smtClean="0">
                  <a:solidFill>
                    <a:srgbClr val="FFFFFF"/>
                  </a:solidFill>
                  <a:latin typeface="Arial"/>
                  <a:ea typeface="黑体" pitchFamily="2" charset="-122"/>
                  <a:cs typeface="+mn-cs"/>
                </a:rPr>
                <a:t> 虚拟网络管理中心 </a:t>
              </a:r>
              <a:r>
                <a:rPr lang="en-US" altLang="zh-CN" sz="800" b="0" i="0" kern="1200" smtClean="0">
                  <a:solidFill>
                    <a:srgbClr val="FFFFFF"/>
                  </a:solidFill>
                  <a:latin typeface="Arial"/>
                  <a:ea typeface="黑体" pitchFamily="2" charset="-122"/>
                  <a:cs typeface="+mn-cs"/>
                </a:rPr>
                <a:t>(VNMC)</a:t>
              </a:r>
              <a:endParaRPr lang="zh-CN" altLang="en-US" sz="800" b="0" i="0" kern="1200">
                <a:solidFill>
                  <a:srgbClr val="FFFFFF"/>
                </a:solidFill>
                <a:latin typeface="Arial"/>
                <a:ea typeface="黑体" pitchFamily="2" charset="-122"/>
                <a:cs typeface="+mn-cs"/>
              </a:endParaRPr>
            </a:p>
          </p:txBody>
        </p:sp>
        <p:sp>
          <p:nvSpPr>
            <p:cNvPr id="139" name="Rectangle 138"/>
            <p:cNvSpPr/>
            <p:nvPr/>
          </p:nvSpPr>
          <p:spPr bwMode="gray">
            <a:xfrm>
              <a:off x="4047930" y="4751332"/>
              <a:ext cx="4947811" cy="754321"/>
            </a:xfrm>
            <a:prstGeom prst="rect">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endParaRPr lang="zh-CN" altLang="en-US" sz="1200">
                <a:latin typeface="+mj-lt"/>
                <a:ea typeface="黑体" pitchFamily="2" charset="-122"/>
              </a:endParaRPr>
            </a:p>
          </p:txBody>
        </p:sp>
        <p:sp>
          <p:nvSpPr>
            <p:cNvPr id="140" name="TextBox 139"/>
            <p:cNvSpPr txBox="1"/>
            <p:nvPr/>
          </p:nvSpPr>
          <p:spPr bwMode="gray">
            <a:xfrm>
              <a:off x="4211934" y="5086675"/>
              <a:ext cx="4665981" cy="304053"/>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b"/>
            <a:lstStyle>
              <a:defPPr>
                <a:defRPr lang="en-US"/>
              </a:defPPr>
              <a:lvl1pPr algn="ctr" eaLnBrk="0" fontAlgn="base" hangingPunct="0">
                <a:lnSpc>
                  <a:spcPct val="90000"/>
                </a:lnSpc>
                <a:spcBef>
                  <a:spcPct val="0"/>
                </a:spcBef>
                <a:spcAft>
                  <a:spcPct val="0"/>
                </a:spcAft>
                <a:defRPr sz="1100">
                  <a:solidFill>
                    <a:srgbClr val="FFFFFF"/>
                  </a:solidFill>
                  <a:latin typeface="Arial"/>
                </a:defRPr>
              </a:lvl1pPr>
            </a:lstStyle>
            <a:p>
              <a:r>
                <a:rPr lang="en-US" altLang="zh-CN" dirty="0" smtClean="0">
                  <a:ea typeface="黑体" pitchFamily="2" charset="-122"/>
                </a:rPr>
                <a:t>Cisco Nexus</a:t>
              </a:r>
              <a:r>
                <a:rPr lang="en-US" baseline="30000" dirty="0" smtClean="0"/>
                <a:t>®</a:t>
              </a:r>
              <a:r>
                <a:rPr lang="zh-CN" altLang="en-US" dirty="0" smtClean="0">
                  <a:ea typeface="黑体" pitchFamily="2" charset="-122"/>
                </a:rPr>
                <a:t> </a:t>
              </a:r>
              <a:r>
                <a:rPr lang="en-US" altLang="zh-CN" dirty="0" smtClean="0">
                  <a:ea typeface="黑体" pitchFamily="2" charset="-122"/>
                </a:rPr>
                <a:t>1000V</a:t>
              </a:r>
              <a:endParaRPr lang="zh-CN" altLang="en-US" dirty="0">
                <a:ea typeface="黑体" pitchFamily="2" charset="-122"/>
              </a:endParaRPr>
            </a:p>
          </p:txBody>
        </p:sp>
        <p:sp>
          <p:nvSpPr>
            <p:cNvPr id="141" name="TextBox 284"/>
            <p:cNvSpPr txBox="1">
              <a:spLocks noChangeArrowheads="1"/>
            </p:cNvSpPr>
            <p:nvPr/>
          </p:nvSpPr>
          <p:spPr bwMode="gray">
            <a:xfrm>
              <a:off x="4110775" y="5369281"/>
              <a:ext cx="1431996" cy="329472"/>
            </a:xfrm>
            <a:prstGeom prst="rect">
              <a:avLst/>
            </a:prstGeom>
            <a:noFill/>
            <a:ln w="9525">
              <a:noFill/>
              <a:miter lim="800000"/>
              <a:headEnd/>
              <a:tailEnd/>
            </a:ln>
          </p:spPr>
          <p:txBody>
            <a:bodyPr wrap="square" lIns="91435" tIns="45718" rIns="91435" bIns="45718">
              <a:spAutoFit/>
            </a:bodyPr>
            <a:lstStyle/>
            <a:p>
              <a:pPr algn="l" defTabSz="914309">
                <a:spcBef>
                  <a:spcPct val="0"/>
                </a:spcBef>
                <a:spcAft>
                  <a:spcPct val="0"/>
                </a:spcAft>
                <a:buNone/>
              </a:pPr>
              <a:r>
                <a:rPr lang="en-US" altLang="zh-CN" sz="1200" b="0" i="0" kern="1200" smtClean="0">
                  <a:solidFill>
                    <a:srgbClr val="546568"/>
                  </a:solidFill>
                  <a:latin typeface="Arial"/>
                  <a:ea typeface="黑体" pitchFamily="2" charset="-122"/>
                  <a:cs typeface="+mn-cs"/>
                </a:rPr>
                <a:t>vSphere</a:t>
              </a:r>
              <a:endParaRPr lang="en-US" altLang="zh-CN" sz="1200" b="0" i="0" kern="1200">
                <a:solidFill>
                  <a:srgbClr val="546568"/>
                </a:solidFill>
                <a:latin typeface="Arial"/>
                <a:ea typeface="黑体" pitchFamily="2" charset="-122"/>
                <a:cs typeface="+mn-cs"/>
              </a:endParaRPr>
            </a:p>
          </p:txBody>
        </p:sp>
        <p:sp>
          <p:nvSpPr>
            <p:cNvPr id="142" name="TextBox 141"/>
            <p:cNvSpPr txBox="1"/>
            <p:nvPr/>
          </p:nvSpPr>
          <p:spPr bwMode="gray">
            <a:xfrm>
              <a:off x="4211934" y="4820909"/>
              <a:ext cx="4662734" cy="229227"/>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w="19050" cap="flat">
              <a:noFill/>
              <a:prstDash val="solid"/>
              <a:miter lim="800000"/>
              <a:headEnd/>
              <a:tailEnd/>
            </a:ln>
            <a:effectLst/>
          </p:spPr>
          <p:txBody>
            <a:bodyPr vert="horz" wrap="square" lIns="91440" tIns="45720" rIns="91440" bIns="45720" numCol="1" anchor="ctr" anchorCtr="1" compatLnSpc="1">
              <a:prstTxWarp prst="textNoShape">
                <a:avLst/>
              </a:prstTxWarp>
            </a:bodyPr>
            <a:lstStyle>
              <a:defPPr>
                <a:defRPr lang="en-US"/>
              </a:defPPr>
              <a:lvl1pPr>
                <a:defRPr sz="40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defTabSz="914400">
                <a:buNone/>
              </a:pPr>
              <a:r>
                <a:rPr lang="en-US" altLang="zh-CN" sz="1100" b="0" i="0" dirty="0" err="1" smtClean="0">
                  <a:solidFill>
                    <a:srgbClr val="FFFFFF"/>
                  </a:solidFill>
                  <a:latin typeface="Arial"/>
                  <a:ea typeface="黑体" pitchFamily="2" charset="-122"/>
                  <a:cs typeface="+mn-cs"/>
                </a:rPr>
                <a:t>vPath</a:t>
              </a:r>
              <a:endParaRPr lang="en-US" altLang="zh-CN" sz="1100" b="0" i="0" dirty="0">
                <a:solidFill>
                  <a:srgbClr val="FFFFFF"/>
                </a:solidFill>
                <a:latin typeface="Arial"/>
                <a:ea typeface="黑体" pitchFamily="2" charset="-122"/>
                <a:cs typeface="+mn-cs"/>
              </a:endParaRPr>
            </a:p>
          </p:txBody>
        </p:sp>
        <p:grpSp>
          <p:nvGrpSpPr>
            <p:cNvPr id="3" name="Group 247"/>
            <p:cNvGrpSpPr/>
            <p:nvPr/>
          </p:nvGrpSpPr>
          <p:grpSpPr bwMode="gray">
            <a:xfrm>
              <a:off x="4114409" y="2898819"/>
              <a:ext cx="1020846" cy="1392484"/>
              <a:chOff x="1995119" y="2316679"/>
              <a:chExt cx="1270000" cy="1732342"/>
            </a:xfrm>
          </p:grpSpPr>
          <p:sp>
            <p:nvSpPr>
              <p:cNvPr id="144" name="Rounded Rectangle 143"/>
              <p:cNvSpPr/>
              <p:nvPr/>
            </p:nvSpPr>
            <p:spPr bwMode="gray">
              <a:xfrm>
                <a:off x="1995119" y="2919217"/>
                <a:ext cx="1270000" cy="513886"/>
              </a:xfrm>
              <a:prstGeom prst="roundRect">
                <a:avLst>
                  <a:gd name="adj" fmla="val 7628"/>
                </a:avLst>
              </a:prstGeom>
              <a:solidFill>
                <a:schemeClr val="bg1">
                  <a:lumMod val="50000"/>
                </a:schemeClr>
              </a:solidFill>
              <a:ln w="9525" cap="flat" cmpd="sng" algn="ctr">
                <a:solidFill>
                  <a:schemeClr val="bg1"/>
                </a:solidFill>
                <a:prstDash val="solid"/>
                <a:round/>
                <a:headEnd type="none" w="med" len="med"/>
                <a:tailEnd type="none" w="med" len="med"/>
              </a:ln>
              <a:effectLst>
                <a:outerShdw blurRad="177800" algn="ctr" rotWithShape="0">
                  <a:prstClr val="black">
                    <a:alpha val="33000"/>
                  </a:prstClr>
                </a:outerShdw>
              </a:effectLst>
            </p:spPr>
            <p:txBody>
              <a:bodyPr lIns="82124" tIns="41061" rIns="82124" bIns="91440" anchor="b"/>
              <a:lstStyle/>
              <a:p>
                <a:pPr algn="ctr" defTabSz="914353" rtl="0" fontAlgn="base">
                  <a:lnSpc>
                    <a:spcPct val="90000"/>
                  </a:lnSpc>
                  <a:spcBef>
                    <a:spcPct val="0"/>
                  </a:spcBef>
                  <a:spcAft>
                    <a:spcPct val="0"/>
                  </a:spcAft>
                  <a:defRPr/>
                </a:pPr>
                <a:endParaRPr lang="zh-CN" altLang="en-US" sz="700" kern="1200">
                  <a:solidFill>
                    <a:srgbClr val="FFFFFF">
                      <a:lumMod val="50000"/>
                    </a:srgbClr>
                  </a:solidFill>
                  <a:latin typeface="Arial"/>
                  <a:ea typeface="黑体" pitchFamily="2" charset="-122"/>
                  <a:cs typeface="+mn-cs"/>
                </a:endParaRPr>
              </a:p>
            </p:txBody>
          </p:sp>
          <p:sp>
            <p:nvSpPr>
              <p:cNvPr id="145" name="Rounded Rectangle 144"/>
              <p:cNvSpPr/>
              <p:nvPr/>
            </p:nvSpPr>
            <p:spPr bwMode="gray">
              <a:xfrm>
                <a:off x="1995119" y="3535135"/>
                <a:ext cx="1270000" cy="513886"/>
              </a:xfrm>
              <a:prstGeom prst="roundRect">
                <a:avLst>
                  <a:gd name="adj" fmla="val 7628"/>
                </a:avLst>
              </a:prstGeom>
              <a:solidFill>
                <a:schemeClr val="bg1"/>
              </a:solidFill>
              <a:ln w="9525" cap="flat" cmpd="sng" algn="ctr">
                <a:solidFill>
                  <a:schemeClr val="bg1"/>
                </a:solidFill>
                <a:prstDash val="solid"/>
                <a:round/>
                <a:headEnd type="none" w="med" len="med"/>
                <a:tailEnd type="none" w="med" len="med"/>
              </a:ln>
              <a:effectLst>
                <a:outerShdw blurRad="177800" algn="ctr" rotWithShape="0">
                  <a:prstClr val="black">
                    <a:alpha val="33000"/>
                  </a:prstClr>
                </a:outerShdw>
              </a:effectLst>
            </p:spPr>
            <p:txBody>
              <a:bodyPr lIns="82124" tIns="41061" rIns="82124" bIns="91440" anchor="b"/>
              <a:lstStyle/>
              <a:p>
                <a:pPr algn="ctr" defTabSz="914353" rtl="0" fontAlgn="base">
                  <a:lnSpc>
                    <a:spcPct val="90000"/>
                  </a:lnSpc>
                  <a:spcBef>
                    <a:spcPct val="0"/>
                  </a:spcBef>
                  <a:spcAft>
                    <a:spcPct val="0"/>
                  </a:spcAft>
                  <a:defRPr/>
                </a:pPr>
                <a:endParaRPr lang="zh-CN" altLang="en-US" sz="700" kern="1200">
                  <a:solidFill>
                    <a:srgbClr val="FFFFFF">
                      <a:lumMod val="50000"/>
                    </a:srgbClr>
                  </a:solidFill>
                  <a:latin typeface="Arial"/>
                  <a:ea typeface="黑体" pitchFamily="2" charset="-122"/>
                  <a:cs typeface="+mn-cs"/>
                </a:endParaRPr>
              </a:p>
            </p:txBody>
          </p:sp>
          <p:sp>
            <p:nvSpPr>
              <p:cNvPr id="146" name="Rounded Rectangle 145"/>
              <p:cNvSpPr/>
              <p:nvPr/>
            </p:nvSpPr>
            <p:spPr bwMode="gray">
              <a:xfrm>
                <a:off x="1995119" y="2316679"/>
                <a:ext cx="1270000" cy="513886"/>
              </a:xfrm>
              <a:prstGeom prst="roundRect">
                <a:avLst>
                  <a:gd name="adj" fmla="val 7628"/>
                </a:avLst>
              </a:prstGeom>
              <a:solidFill>
                <a:schemeClr val="bg1">
                  <a:lumMod val="50000"/>
                </a:schemeClr>
              </a:solidFill>
              <a:ln w="9525" cap="flat" cmpd="sng" algn="ctr">
                <a:solidFill>
                  <a:schemeClr val="bg1"/>
                </a:solidFill>
                <a:prstDash val="solid"/>
                <a:round/>
                <a:headEnd type="none" w="med" len="med"/>
                <a:tailEnd type="none" w="med" len="med"/>
              </a:ln>
              <a:effectLst>
                <a:outerShdw blurRad="177800" algn="ctr" rotWithShape="0">
                  <a:prstClr val="black">
                    <a:alpha val="33000"/>
                  </a:prstClr>
                </a:outerShdw>
              </a:effectLst>
            </p:spPr>
            <p:txBody>
              <a:bodyPr lIns="82124" tIns="41061" rIns="82124" bIns="91440" anchor="b"/>
              <a:lstStyle/>
              <a:p>
                <a:pPr algn="ctr" defTabSz="914353" rtl="0" fontAlgn="base">
                  <a:lnSpc>
                    <a:spcPct val="90000"/>
                  </a:lnSpc>
                  <a:spcBef>
                    <a:spcPct val="0"/>
                  </a:spcBef>
                  <a:spcAft>
                    <a:spcPct val="0"/>
                  </a:spcAft>
                  <a:defRPr/>
                </a:pPr>
                <a:endParaRPr lang="zh-CN" altLang="en-US" sz="700" kern="1200">
                  <a:solidFill>
                    <a:srgbClr val="FFFFFF">
                      <a:lumMod val="50000"/>
                    </a:srgbClr>
                  </a:solidFill>
                  <a:latin typeface="Arial"/>
                  <a:ea typeface="黑体" pitchFamily="2" charset="-122"/>
                  <a:cs typeface="+mn-cs"/>
                </a:endParaRPr>
              </a:p>
            </p:txBody>
          </p:sp>
        </p:grpSp>
        <p:sp>
          <p:nvSpPr>
            <p:cNvPr id="153" name="TextBox 152"/>
            <p:cNvSpPr txBox="1"/>
            <p:nvPr/>
          </p:nvSpPr>
          <p:spPr bwMode="gray">
            <a:xfrm>
              <a:off x="5715580" y="2581048"/>
              <a:ext cx="3170286" cy="291032"/>
            </a:xfrm>
            <a:prstGeom prst="rect">
              <a:avLst/>
            </a:prstGeom>
            <a:noFill/>
          </p:spPr>
          <p:txBody>
            <a:bodyPr wrap="square" lIns="91435" tIns="45718" rIns="91435" bIns="45718" rtlCol="0">
              <a:spAutoFit/>
            </a:bodyPr>
            <a:lstStyle/>
            <a:p>
              <a:pPr algn="ctr" defTabSz="914309">
                <a:lnSpc>
                  <a:spcPct val="90000"/>
                </a:lnSpc>
                <a:spcBef>
                  <a:spcPct val="0"/>
                </a:spcBef>
                <a:spcAft>
                  <a:spcPct val="0"/>
                </a:spcAft>
                <a:buNone/>
              </a:pPr>
              <a:r>
                <a:rPr lang="en-US" altLang="zh-CN" sz="1050" b="1" i="0" kern="1200" smtClean="0">
                  <a:solidFill>
                    <a:schemeClr val="tx1"/>
                  </a:solidFill>
                  <a:latin typeface="Arial"/>
                  <a:ea typeface="黑体" pitchFamily="2" charset="-122"/>
                  <a:cs typeface="Tahoma"/>
                </a:rPr>
                <a:t>Tenant B</a:t>
              </a:r>
              <a:endParaRPr lang="en-US" altLang="zh-CN" sz="1050" b="1" i="0" kern="1200">
                <a:solidFill>
                  <a:schemeClr val="tx1"/>
                </a:solidFill>
                <a:latin typeface="Arial"/>
                <a:ea typeface="黑体" pitchFamily="2" charset="-122"/>
                <a:cs typeface="Tahoma"/>
              </a:endParaRPr>
            </a:p>
          </p:txBody>
        </p:sp>
        <p:sp>
          <p:nvSpPr>
            <p:cNvPr id="154" name="Rounded Rectangle 153"/>
            <p:cNvSpPr/>
            <p:nvPr/>
          </p:nvSpPr>
          <p:spPr bwMode="gray">
            <a:xfrm>
              <a:off x="5684501" y="2844264"/>
              <a:ext cx="1524513" cy="1636135"/>
            </a:xfrm>
            <a:prstGeom prst="roundRect">
              <a:avLst>
                <a:gd name="adj" fmla="val 7628"/>
              </a:avLst>
            </a:prstGeom>
            <a:solidFill>
              <a:schemeClr val="tx1">
                <a:lumMod val="50000"/>
              </a:schemeClr>
            </a:soli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endParaRPr>
            </a:p>
          </p:txBody>
        </p:sp>
        <p:sp>
          <p:nvSpPr>
            <p:cNvPr id="155" name="Rounded Rectangle 154"/>
            <p:cNvSpPr/>
            <p:nvPr/>
          </p:nvSpPr>
          <p:spPr bwMode="gray">
            <a:xfrm>
              <a:off x="7334079" y="2844264"/>
              <a:ext cx="1525707" cy="1636135"/>
            </a:xfrm>
            <a:prstGeom prst="roundRect">
              <a:avLst>
                <a:gd name="adj" fmla="val 7628"/>
              </a:avLst>
            </a:prstGeom>
            <a:solidFill>
              <a:schemeClr val="tx1">
                <a:lumMod val="50000"/>
              </a:schemeClr>
            </a:soli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endParaRPr>
            </a:p>
          </p:txBody>
        </p:sp>
        <p:sp>
          <p:nvSpPr>
            <p:cNvPr id="159" name="TextBox 158"/>
            <p:cNvSpPr txBox="1"/>
            <p:nvPr/>
          </p:nvSpPr>
          <p:spPr bwMode="gray">
            <a:xfrm>
              <a:off x="7333622" y="2814200"/>
              <a:ext cx="1020846" cy="311167"/>
            </a:xfrm>
            <a:prstGeom prst="rect">
              <a:avLst/>
            </a:prstGeom>
            <a:noFill/>
          </p:spPr>
          <p:txBody>
            <a:bodyPr wrap="square" lIns="91435" tIns="45718" rIns="91435" bIns="45718" rtlCol="0">
              <a:spAutoFit/>
            </a:bodyPr>
            <a:lstStyle/>
            <a:p>
              <a:pPr algn="l" defTabSz="914309">
                <a:buNone/>
              </a:pPr>
              <a:r>
                <a:rPr lang="en-US" altLang="zh-CN" sz="1100" b="0" i="0" kern="1200" smtClean="0">
                  <a:solidFill>
                    <a:srgbClr val="FFFFFF"/>
                  </a:solidFill>
                  <a:latin typeface="Arial"/>
                  <a:ea typeface="黑体" pitchFamily="2" charset="-122"/>
                  <a:cs typeface="+mn-cs"/>
                </a:rPr>
                <a:t>VDC</a:t>
              </a:r>
              <a:endParaRPr lang="en-US" altLang="zh-CN" sz="1100" b="0" i="0" kern="1200">
                <a:solidFill>
                  <a:srgbClr val="FFFFFF"/>
                </a:solidFill>
                <a:latin typeface="Arial"/>
                <a:ea typeface="黑体" pitchFamily="2" charset="-122"/>
                <a:cs typeface="+mn-cs"/>
              </a:endParaRPr>
            </a:p>
          </p:txBody>
        </p:sp>
        <p:sp>
          <p:nvSpPr>
            <p:cNvPr id="161" name="TextBox 160"/>
            <p:cNvSpPr txBox="1"/>
            <p:nvPr/>
          </p:nvSpPr>
          <p:spPr bwMode="gray">
            <a:xfrm>
              <a:off x="5719689" y="2814200"/>
              <a:ext cx="1020846" cy="329472"/>
            </a:xfrm>
            <a:prstGeom prst="rect">
              <a:avLst/>
            </a:prstGeom>
            <a:noFill/>
          </p:spPr>
          <p:txBody>
            <a:bodyPr wrap="square" lIns="91435" tIns="45718" rIns="91435" bIns="45718" rtlCol="0">
              <a:spAutoFit/>
            </a:bodyPr>
            <a:lstStyle/>
            <a:p>
              <a:pPr algn="l" defTabSz="914309">
                <a:buNone/>
              </a:pPr>
              <a:r>
                <a:rPr lang="en-US" altLang="zh-CN" sz="1200" b="0" i="0" kern="1200" smtClean="0">
                  <a:solidFill>
                    <a:srgbClr val="FFFFFF"/>
                  </a:solidFill>
                  <a:latin typeface="Arial"/>
                  <a:ea typeface="黑体" pitchFamily="2" charset="-122"/>
                  <a:cs typeface="+mn-cs"/>
                </a:rPr>
                <a:t>VDC</a:t>
              </a:r>
              <a:endParaRPr lang="en-US" altLang="zh-CN" sz="1200" b="0" i="0" kern="1200">
                <a:solidFill>
                  <a:srgbClr val="FFFFFF"/>
                </a:solidFill>
                <a:latin typeface="Arial"/>
                <a:ea typeface="黑体" pitchFamily="2" charset="-122"/>
                <a:cs typeface="+mn-cs"/>
              </a:endParaRPr>
            </a:p>
          </p:txBody>
        </p:sp>
        <p:sp>
          <p:nvSpPr>
            <p:cNvPr id="175" name="Rounded Rectangle 174"/>
            <p:cNvSpPr/>
            <p:nvPr/>
          </p:nvSpPr>
          <p:spPr bwMode="gray">
            <a:xfrm>
              <a:off x="5812346" y="3111260"/>
              <a:ext cx="1020846" cy="426775"/>
            </a:xfrm>
            <a:prstGeom prst="roundRect">
              <a:avLst>
                <a:gd name="adj" fmla="val 7628"/>
              </a:avLst>
            </a:prstGeom>
            <a:solidFill>
              <a:schemeClr val="bg1">
                <a:lumMod val="50000"/>
              </a:schemeClr>
            </a:solidFill>
            <a:ln w="9525" cap="flat" cmpd="sng" algn="ctr">
              <a:solidFill>
                <a:schemeClr val="bg1"/>
              </a:solidFill>
              <a:prstDash val="solid"/>
              <a:round/>
              <a:headEnd type="none" w="med" len="med"/>
              <a:tailEnd type="none" w="med" len="med"/>
            </a:ln>
            <a:effectLst>
              <a:outerShdw blurRad="177800" algn="ctr" rotWithShape="0">
                <a:prstClr val="black">
                  <a:alpha val="33000"/>
                </a:prstClr>
              </a:outerShdw>
            </a:effectLst>
          </p:spPr>
          <p:txBody>
            <a:bodyPr lIns="82124" tIns="41061" rIns="82124" bIns="91440" anchor="b"/>
            <a:lstStyle/>
            <a:p>
              <a:pPr algn="ctr" defTabSz="914353" rtl="0" fontAlgn="base">
                <a:lnSpc>
                  <a:spcPct val="90000"/>
                </a:lnSpc>
                <a:spcBef>
                  <a:spcPct val="0"/>
                </a:spcBef>
                <a:spcAft>
                  <a:spcPct val="0"/>
                </a:spcAft>
              </a:pPr>
              <a:endParaRPr lang="zh-CN" altLang="en-US" sz="700" kern="1200">
                <a:solidFill>
                  <a:srgbClr val="FFFFFF">
                    <a:lumMod val="50000"/>
                  </a:srgbClr>
                </a:solidFill>
                <a:latin typeface="Arial"/>
                <a:ea typeface="黑体" pitchFamily="2" charset="-122"/>
                <a:cs typeface="+mn-cs"/>
              </a:endParaRPr>
            </a:p>
          </p:txBody>
        </p:sp>
        <p:sp>
          <p:nvSpPr>
            <p:cNvPr id="183" name="Rounded Rectangle 182"/>
            <p:cNvSpPr/>
            <p:nvPr/>
          </p:nvSpPr>
          <p:spPr bwMode="gray">
            <a:xfrm>
              <a:off x="7444991" y="3111260"/>
              <a:ext cx="1020846" cy="464509"/>
            </a:xfrm>
            <a:prstGeom prst="roundRect">
              <a:avLst>
                <a:gd name="adj" fmla="val 7628"/>
              </a:avLst>
            </a:prstGeom>
            <a:solidFill>
              <a:schemeClr val="bg1">
                <a:lumMod val="50000"/>
              </a:schemeClr>
            </a:solidFill>
            <a:ln w="9525" cap="flat" cmpd="sng" algn="ctr">
              <a:solidFill>
                <a:schemeClr val="bg1"/>
              </a:solidFill>
              <a:prstDash val="solid"/>
              <a:round/>
              <a:headEnd type="none" w="med" len="med"/>
              <a:tailEnd type="none" w="med" len="med"/>
            </a:ln>
            <a:effectLst>
              <a:outerShdw blurRad="177800" algn="ctr" rotWithShape="0">
                <a:prstClr val="black">
                  <a:alpha val="33000"/>
                </a:prstClr>
              </a:outerShdw>
            </a:effectLst>
          </p:spPr>
          <p:txBody>
            <a:bodyPr lIns="82120" tIns="41059" rIns="82120" bIns="91435" anchor="b"/>
            <a:lstStyle/>
            <a:p>
              <a:pPr algn="ctr" defTabSz="914353" rtl="0" fontAlgn="base">
                <a:lnSpc>
                  <a:spcPct val="90000"/>
                </a:lnSpc>
                <a:spcBef>
                  <a:spcPct val="0"/>
                </a:spcBef>
                <a:spcAft>
                  <a:spcPct val="0"/>
                </a:spcAft>
              </a:pPr>
              <a:endParaRPr lang="zh-CN" altLang="en-US" sz="700" kern="1200">
                <a:solidFill>
                  <a:srgbClr val="FFFFFF">
                    <a:lumMod val="50000"/>
                  </a:srgbClr>
                </a:solidFill>
                <a:latin typeface="Arial"/>
                <a:ea typeface="黑体" pitchFamily="2" charset="-122"/>
                <a:cs typeface="+mn-cs"/>
              </a:endParaRPr>
            </a:p>
          </p:txBody>
        </p:sp>
        <p:sp>
          <p:nvSpPr>
            <p:cNvPr id="187" name="Rounded Rectangle 186"/>
            <p:cNvSpPr/>
            <p:nvPr/>
          </p:nvSpPr>
          <p:spPr bwMode="gray">
            <a:xfrm>
              <a:off x="7444991" y="3748330"/>
              <a:ext cx="1020846" cy="462184"/>
            </a:xfrm>
            <a:prstGeom prst="roundRect">
              <a:avLst>
                <a:gd name="adj" fmla="val 7628"/>
              </a:avLst>
            </a:prstGeom>
            <a:solidFill>
              <a:schemeClr val="bg1">
                <a:lumMod val="50000"/>
              </a:schemeClr>
            </a:solidFill>
            <a:ln w="9525" cap="flat" cmpd="sng" algn="ctr">
              <a:solidFill>
                <a:schemeClr val="bg1"/>
              </a:solidFill>
              <a:prstDash val="solid"/>
              <a:round/>
              <a:headEnd type="none" w="med" len="med"/>
              <a:tailEnd type="none" w="med" len="med"/>
            </a:ln>
            <a:effectLst>
              <a:outerShdw blurRad="177800" algn="ctr" rotWithShape="0">
                <a:prstClr val="black">
                  <a:alpha val="33000"/>
                </a:prstClr>
              </a:outerShdw>
            </a:effectLst>
          </p:spPr>
          <p:txBody>
            <a:bodyPr lIns="82120" tIns="41059" rIns="82120" bIns="91435" anchor="b"/>
            <a:lstStyle/>
            <a:p>
              <a:pPr algn="ctr" defTabSz="914353" rtl="0" fontAlgn="base">
                <a:lnSpc>
                  <a:spcPct val="90000"/>
                </a:lnSpc>
                <a:spcBef>
                  <a:spcPct val="0"/>
                </a:spcBef>
                <a:spcAft>
                  <a:spcPct val="0"/>
                </a:spcAft>
              </a:pPr>
              <a:endParaRPr lang="zh-CN" altLang="en-US" sz="700" kern="1200">
                <a:solidFill>
                  <a:srgbClr val="FFFFFF">
                    <a:lumMod val="50000"/>
                  </a:srgbClr>
                </a:solidFill>
                <a:latin typeface="Arial"/>
                <a:ea typeface="黑体" pitchFamily="2" charset="-122"/>
                <a:cs typeface="+mn-cs"/>
              </a:endParaRPr>
            </a:p>
          </p:txBody>
        </p:sp>
        <p:sp>
          <p:nvSpPr>
            <p:cNvPr id="191" name="TextBox 190"/>
            <p:cNvSpPr txBox="1"/>
            <p:nvPr/>
          </p:nvSpPr>
          <p:spPr bwMode="gray">
            <a:xfrm>
              <a:off x="7401974" y="3054044"/>
              <a:ext cx="605809" cy="219646"/>
            </a:xfrm>
            <a:prstGeom prst="rect">
              <a:avLst/>
            </a:prstGeom>
            <a:noFill/>
          </p:spPr>
          <p:txBody>
            <a:bodyPr wrap="square" lIns="91435" tIns="45718" rIns="91435" bIns="45718" rtlCol="0">
              <a:spAutoFit/>
            </a:bodyPr>
            <a:lstStyle/>
            <a:p>
              <a:pPr algn="l" defTabSz="914309">
                <a:buNone/>
              </a:pPr>
              <a:r>
                <a:rPr lang="en-US" altLang="zh-CN" sz="600" b="0" i="0" kern="1200" smtClean="0">
                  <a:solidFill>
                    <a:srgbClr val="FFFFFF"/>
                  </a:solidFill>
                  <a:latin typeface="Arial"/>
                  <a:ea typeface="黑体" pitchFamily="2" charset="-122"/>
                  <a:cs typeface="+mn-cs"/>
                </a:rPr>
                <a:t>vAPP</a:t>
              </a:r>
              <a:endParaRPr lang="en-US" altLang="zh-CN" sz="600" b="0" i="0" kern="1200">
                <a:solidFill>
                  <a:srgbClr val="FFFFFF"/>
                </a:solidFill>
                <a:latin typeface="Arial"/>
                <a:ea typeface="黑体" pitchFamily="2" charset="-122"/>
                <a:cs typeface="+mn-cs"/>
              </a:endParaRPr>
            </a:p>
          </p:txBody>
        </p:sp>
        <p:sp>
          <p:nvSpPr>
            <p:cNvPr id="192" name="TextBox 191"/>
            <p:cNvSpPr txBox="1"/>
            <p:nvPr/>
          </p:nvSpPr>
          <p:spPr bwMode="gray">
            <a:xfrm>
              <a:off x="7401974" y="3698902"/>
              <a:ext cx="599297" cy="219646"/>
            </a:xfrm>
            <a:prstGeom prst="rect">
              <a:avLst/>
            </a:prstGeom>
            <a:noFill/>
          </p:spPr>
          <p:txBody>
            <a:bodyPr wrap="square" lIns="91435" tIns="45718" rIns="91435" bIns="45718" rtlCol="0">
              <a:spAutoFit/>
            </a:bodyPr>
            <a:lstStyle/>
            <a:p>
              <a:pPr algn="l" defTabSz="914309">
                <a:buNone/>
              </a:pPr>
              <a:r>
                <a:rPr lang="en-US" altLang="zh-CN" sz="600" b="0" i="0" kern="1200" smtClean="0">
                  <a:solidFill>
                    <a:srgbClr val="FFFFFF"/>
                  </a:solidFill>
                  <a:latin typeface="Arial"/>
                  <a:ea typeface="黑体" pitchFamily="2" charset="-122"/>
                  <a:cs typeface="+mn-cs"/>
                </a:rPr>
                <a:t>vAPP</a:t>
              </a:r>
              <a:endParaRPr lang="en-US" altLang="zh-CN" sz="600" b="0" i="0" kern="1200">
                <a:solidFill>
                  <a:srgbClr val="FFFFFF"/>
                </a:solidFill>
                <a:latin typeface="Arial"/>
                <a:ea typeface="黑体" pitchFamily="2" charset="-122"/>
                <a:cs typeface="+mn-cs"/>
              </a:endParaRPr>
            </a:p>
          </p:txBody>
        </p:sp>
        <p:sp>
          <p:nvSpPr>
            <p:cNvPr id="309" name="TextBox 308"/>
            <p:cNvSpPr txBox="1"/>
            <p:nvPr/>
          </p:nvSpPr>
          <p:spPr bwMode="gray">
            <a:xfrm>
              <a:off x="3958197" y="4506107"/>
              <a:ext cx="1313715" cy="274558"/>
            </a:xfrm>
            <a:prstGeom prst="rect">
              <a:avLst/>
            </a:prstGeom>
            <a:noFill/>
          </p:spPr>
          <p:txBody>
            <a:bodyPr wrap="square" lIns="91435" tIns="45718" rIns="91435" bIns="45718" rtlCol="0">
              <a:spAutoFit/>
            </a:bodyPr>
            <a:lstStyle/>
            <a:p>
              <a:pPr algn="ctr" defTabSz="914309">
                <a:buNone/>
              </a:pPr>
              <a:r>
                <a:rPr lang="en-US" altLang="zh-CN" sz="900" b="0" i="0" kern="1200" smtClean="0">
                  <a:solidFill>
                    <a:srgbClr val="546568"/>
                  </a:solidFill>
                  <a:latin typeface="Arial"/>
                  <a:ea typeface="黑体" pitchFamily="2" charset="-122"/>
                  <a:cs typeface="+mn-cs"/>
                </a:rPr>
                <a:t>Cisco ASA 1000V</a:t>
              </a:r>
              <a:endParaRPr lang="en-US" altLang="zh-CN" sz="900" b="0" i="0" kern="1200">
                <a:solidFill>
                  <a:srgbClr val="546568"/>
                </a:solidFill>
                <a:latin typeface="Arial"/>
                <a:ea typeface="黑体" pitchFamily="2" charset="-122"/>
                <a:cs typeface="+mn-cs"/>
              </a:endParaRPr>
            </a:p>
          </p:txBody>
        </p:sp>
        <p:sp>
          <p:nvSpPr>
            <p:cNvPr id="311" name="Rectangle 310"/>
            <p:cNvSpPr/>
            <p:nvPr/>
          </p:nvSpPr>
          <p:spPr bwMode="gray">
            <a:xfrm>
              <a:off x="4128582" y="2104461"/>
              <a:ext cx="4731205" cy="194620"/>
            </a:xfrm>
            <a:prstGeom prst="rect">
              <a:avLst/>
            </a:prstGeom>
            <a:solidFill>
              <a:schemeClr val="tx1">
                <a:lumMod val="50000"/>
              </a:schemeClr>
            </a:solidFill>
            <a:ln w="9525" cap="flat">
              <a:noFill/>
              <a:prstDash val="solid"/>
              <a:miter lim="800000"/>
              <a:headEnd/>
              <a:tailEnd/>
            </a:ln>
            <a:effectLst/>
          </p:spPr>
          <p:txBody>
            <a:bodyPr vert="horz" wrap="square" lIns="91440" tIns="45720" rIns="91440" bIns="45720" numCol="1" anchor="ctr" anchorCtr="0" compatLnSpc="1">
              <a:prstTxWarp prst="textNoShape">
                <a:avLst/>
              </a:prstTxWarp>
            </a:bodyPr>
            <a:lstStyle/>
            <a:p>
              <a:pPr algn="ctr" defTabSz="914400">
                <a:buNone/>
              </a:pPr>
              <a:r>
                <a:rPr lang="en-US" altLang="zh-CN" sz="1000" b="0" i="0" smtClean="0">
                  <a:solidFill>
                    <a:srgbClr val="FFFFFF"/>
                  </a:solidFill>
                  <a:latin typeface="Arial"/>
                  <a:ea typeface="黑体" pitchFamily="2" charset="-122"/>
                  <a:cs typeface="+mn-cs"/>
                </a:rPr>
                <a:t>vCenter</a:t>
              </a:r>
              <a:endParaRPr lang="zh-CN" altLang="en-US" sz="800">
                <a:solidFill>
                  <a:schemeClr val="bg1"/>
                </a:solidFill>
                <a:latin typeface="+mj-lt"/>
                <a:ea typeface="黑体" pitchFamily="2" charset="-122"/>
              </a:endParaRPr>
            </a:p>
          </p:txBody>
        </p:sp>
        <p:pic>
          <p:nvPicPr>
            <p:cNvPr id="1026" name="Picture 2" descr="\\MV-FS\Projects\Cisco\03_Assets\Icons\Kubrick Icons\Device Icons\Device_asa5500_3075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37005" y="4205186"/>
              <a:ext cx="372000" cy="372000"/>
            </a:xfrm>
            <a:prstGeom prst="rect">
              <a:avLst/>
            </a:prstGeom>
            <a:noFill/>
            <a:extLst>
              <a:ext uri="{909E8E84-426E-40DD-AFC4-6F175D3DCCD1}">
                <a14:hiddenFill xmlns="" xmlns:a14="http://schemas.microsoft.com/office/drawing/2010/main">
                  <a:solidFill>
                    <a:srgbClr val="FFFFFF"/>
                  </a:solidFill>
                </a14:hiddenFill>
              </a:ext>
            </a:extLst>
          </p:spPr>
        </p:pic>
        <p:pic>
          <p:nvPicPr>
            <p:cNvPr id="280" name="Picture 150" descr="ICON_VM_basic_label_Q308"/>
            <p:cNvPicPr>
              <a:picLocks noChangeAspect="1" noChangeArrowheads="1"/>
            </p:cNvPicPr>
            <p:nvPr/>
          </p:nvPicPr>
          <p:blipFill>
            <a:blip r:embed="rId4" cstate="print"/>
            <a:srcRect/>
            <a:stretch>
              <a:fillRect/>
            </a:stretch>
          </p:blipFill>
          <p:spPr bwMode="auto">
            <a:xfrm>
              <a:off x="5963188" y="3561951"/>
              <a:ext cx="310896" cy="367020"/>
            </a:xfrm>
            <a:prstGeom prst="rect">
              <a:avLst/>
            </a:prstGeom>
            <a:noFill/>
            <a:ln w="9525">
              <a:noFill/>
              <a:miter lim="800000"/>
              <a:headEnd/>
              <a:tailEnd/>
            </a:ln>
          </p:spPr>
        </p:pic>
        <p:pic>
          <p:nvPicPr>
            <p:cNvPr id="285" name="Picture 150" descr="ICON_VM_basic_label_Q308"/>
            <p:cNvPicPr>
              <a:picLocks noChangeAspect="1" noChangeArrowheads="1"/>
            </p:cNvPicPr>
            <p:nvPr/>
          </p:nvPicPr>
          <p:blipFill>
            <a:blip r:embed="rId4" cstate="print"/>
            <a:srcRect/>
            <a:stretch>
              <a:fillRect/>
            </a:stretch>
          </p:blipFill>
          <p:spPr bwMode="auto">
            <a:xfrm>
              <a:off x="6424079" y="3561951"/>
              <a:ext cx="310896" cy="367020"/>
            </a:xfrm>
            <a:prstGeom prst="rect">
              <a:avLst/>
            </a:prstGeom>
            <a:noFill/>
            <a:ln w="9525">
              <a:noFill/>
              <a:miter lim="800000"/>
              <a:headEnd/>
              <a:tailEnd/>
            </a:ln>
          </p:spPr>
        </p:pic>
        <p:pic>
          <p:nvPicPr>
            <p:cNvPr id="286" name="Picture 150" descr="ICON_VM_basic_label_Q308"/>
            <p:cNvPicPr>
              <a:picLocks noChangeAspect="1" noChangeArrowheads="1"/>
            </p:cNvPicPr>
            <p:nvPr/>
          </p:nvPicPr>
          <p:blipFill>
            <a:blip r:embed="rId4" cstate="print"/>
            <a:srcRect/>
            <a:stretch>
              <a:fillRect/>
            </a:stretch>
          </p:blipFill>
          <p:spPr bwMode="auto">
            <a:xfrm>
              <a:off x="5966879" y="3959649"/>
              <a:ext cx="310896" cy="367020"/>
            </a:xfrm>
            <a:prstGeom prst="rect">
              <a:avLst/>
            </a:prstGeom>
            <a:noFill/>
            <a:ln w="9525">
              <a:noFill/>
              <a:miter lim="800000"/>
              <a:headEnd/>
              <a:tailEnd/>
            </a:ln>
          </p:spPr>
        </p:pic>
        <p:pic>
          <p:nvPicPr>
            <p:cNvPr id="287" name="Picture 150" descr="ICON_VM_basic_label_Q308"/>
            <p:cNvPicPr>
              <a:picLocks noChangeAspect="1" noChangeArrowheads="1"/>
            </p:cNvPicPr>
            <p:nvPr/>
          </p:nvPicPr>
          <p:blipFill>
            <a:blip r:embed="rId4" cstate="print"/>
            <a:srcRect/>
            <a:stretch>
              <a:fillRect/>
            </a:stretch>
          </p:blipFill>
          <p:spPr bwMode="auto">
            <a:xfrm>
              <a:off x="6424079" y="3959649"/>
              <a:ext cx="310896" cy="367020"/>
            </a:xfrm>
            <a:prstGeom prst="rect">
              <a:avLst/>
            </a:prstGeom>
            <a:noFill/>
            <a:ln w="9525">
              <a:noFill/>
              <a:miter lim="800000"/>
              <a:headEnd/>
              <a:tailEnd/>
            </a:ln>
          </p:spPr>
        </p:pic>
        <p:pic>
          <p:nvPicPr>
            <p:cNvPr id="279" name="Picture 150" descr="ICON_VM_basic_label_Q308"/>
            <p:cNvPicPr>
              <a:picLocks noChangeAspect="1" noChangeArrowheads="1"/>
            </p:cNvPicPr>
            <p:nvPr/>
          </p:nvPicPr>
          <p:blipFill>
            <a:blip r:embed="rId5" cstate="screen">
              <a:grayscl/>
            </a:blip>
            <a:srcRect/>
            <a:stretch>
              <a:fillRect/>
            </a:stretch>
          </p:blipFill>
          <p:spPr bwMode="auto">
            <a:xfrm>
              <a:off x="5943299" y="3146550"/>
              <a:ext cx="313191" cy="363526"/>
            </a:xfrm>
            <a:prstGeom prst="rect">
              <a:avLst/>
            </a:prstGeom>
            <a:noFill/>
            <a:ln w="9525">
              <a:noFill/>
              <a:miter lim="800000"/>
              <a:headEnd/>
              <a:tailEnd/>
            </a:ln>
          </p:spPr>
        </p:pic>
        <p:pic>
          <p:nvPicPr>
            <p:cNvPr id="283" name="Picture 150" descr="ICON_VM_basic_label_Q308"/>
            <p:cNvPicPr>
              <a:picLocks noChangeAspect="1" noChangeArrowheads="1"/>
            </p:cNvPicPr>
            <p:nvPr/>
          </p:nvPicPr>
          <p:blipFill>
            <a:blip r:embed="rId5" cstate="screen">
              <a:grayscl/>
            </a:blip>
            <a:srcRect/>
            <a:stretch>
              <a:fillRect/>
            </a:stretch>
          </p:blipFill>
          <p:spPr bwMode="auto">
            <a:xfrm>
              <a:off x="6430803" y="3146550"/>
              <a:ext cx="313191" cy="363526"/>
            </a:xfrm>
            <a:prstGeom prst="rect">
              <a:avLst/>
            </a:prstGeom>
            <a:noFill/>
            <a:ln w="9525">
              <a:noFill/>
              <a:miter lim="800000"/>
              <a:headEnd/>
              <a:tailEnd/>
            </a:ln>
          </p:spPr>
        </p:pic>
        <p:pic>
          <p:nvPicPr>
            <p:cNvPr id="288" name="Picture 150" descr="ICON_VM_basic_label_Q308"/>
            <p:cNvPicPr>
              <a:picLocks noChangeAspect="1" noChangeArrowheads="1"/>
            </p:cNvPicPr>
            <p:nvPr/>
          </p:nvPicPr>
          <p:blipFill>
            <a:blip r:embed="rId5" cstate="screen">
              <a:grayscl/>
            </a:blip>
            <a:srcRect/>
            <a:stretch>
              <a:fillRect/>
            </a:stretch>
          </p:blipFill>
          <p:spPr bwMode="auto">
            <a:xfrm>
              <a:off x="7558856" y="3200036"/>
              <a:ext cx="313191" cy="363526"/>
            </a:xfrm>
            <a:prstGeom prst="rect">
              <a:avLst/>
            </a:prstGeom>
            <a:noFill/>
            <a:ln w="9525">
              <a:noFill/>
              <a:miter lim="800000"/>
              <a:headEnd/>
              <a:tailEnd/>
            </a:ln>
          </p:spPr>
        </p:pic>
        <p:pic>
          <p:nvPicPr>
            <p:cNvPr id="289" name="Picture 150" descr="ICON_VM_basic_label_Q308"/>
            <p:cNvPicPr>
              <a:picLocks noChangeAspect="1" noChangeArrowheads="1"/>
            </p:cNvPicPr>
            <p:nvPr/>
          </p:nvPicPr>
          <p:blipFill>
            <a:blip r:embed="rId5" cstate="screen">
              <a:grayscl/>
            </a:blip>
            <a:srcRect/>
            <a:stretch>
              <a:fillRect/>
            </a:stretch>
          </p:blipFill>
          <p:spPr bwMode="auto">
            <a:xfrm>
              <a:off x="8046361" y="3200036"/>
              <a:ext cx="313191" cy="363526"/>
            </a:xfrm>
            <a:prstGeom prst="rect">
              <a:avLst/>
            </a:prstGeom>
            <a:noFill/>
            <a:ln w="9525">
              <a:noFill/>
              <a:miter lim="800000"/>
              <a:headEnd/>
              <a:tailEnd/>
            </a:ln>
          </p:spPr>
        </p:pic>
        <p:pic>
          <p:nvPicPr>
            <p:cNvPr id="290" name="Picture 150" descr="ICON_VM_basic_label_Q308"/>
            <p:cNvPicPr>
              <a:picLocks noChangeAspect="1" noChangeArrowheads="1"/>
            </p:cNvPicPr>
            <p:nvPr/>
          </p:nvPicPr>
          <p:blipFill>
            <a:blip r:embed="rId6" cstate="screen">
              <a:grayscl/>
            </a:blip>
            <a:srcRect/>
            <a:stretch>
              <a:fillRect/>
            </a:stretch>
          </p:blipFill>
          <p:spPr bwMode="auto">
            <a:xfrm>
              <a:off x="7551708" y="3841159"/>
              <a:ext cx="320472" cy="371978"/>
            </a:xfrm>
            <a:prstGeom prst="rect">
              <a:avLst/>
            </a:prstGeom>
            <a:noFill/>
            <a:ln w="9525">
              <a:noFill/>
              <a:miter lim="800000"/>
              <a:headEnd/>
              <a:tailEnd/>
            </a:ln>
          </p:spPr>
        </p:pic>
        <p:pic>
          <p:nvPicPr>
            <p:cNvPr id="291" name="Picture 150" descr="ICON_VM_basic_label_Q308"/>
            <p:cNvPicPr>
              <a:picLocks noChangeAspect="1" noChangeArrowheads="1"/>
            </p:cNvPicPr>
            <p:nvPr/>
          </p:nvPicPr>
          <p:blipFill>
            <a:blip r:embed="rId6" cstate="screen">
              <a:grayscl/>
            </a:blip>
            <a:srcRect/>
            <a:stretch>
              <a:fillRect/>
            </a:stretch>
          </p:blipFill>
          <p:spPr bwMode="auto">
            <a:xfrm>
              <a:off x="8050547" y="3841159"/>
              <a:ext cx="320472" cy="371978"/>
            </a:xfrm>
            <a:prstGeom prst="rect">
              <a:avLst/>
            </a:prstGeom>
            <a:noFill/>
            <a:ln w="9525">
              <a:noFill/>
              <a:miter lim="800000"/>
              <a:headEnd/>
              <a:tailEnd/>
            </a:ln>
          </p:spPr>
        </p:pic>
        <p:pic>
          <p:nvPicPr>
            <p:cNvPr id="292" name="Picture 150" descr="ICON_VM_basic_label_Q308"/>
            <p:cNvPicPr>
              <a:picLocks noChangeAspect="1" noChangeArrowheads="1"/>
            </p:cNvPicPr>
            <p:nvPr/>
          </p:nvPicPr>
          <p:blipFill>
            <a:blip r:embed="rId6" cstate="screen">
              <a:grayscl/>
            </a:blip>
            <a:srcRect/>
            <a:stretch>
              <a:fillRect/>
            </a:stretch>
          </p:blipFill>
          <p:spPr bwMode="auto">
            <a:xfrm>
              <a:off x="4223124" y="2904014"/>
              <a:ext cx="320473" cy="371978"/>
            </a:xfrm>
            <a:prstGeom prst="rect">
              <a:avLst/>
            </a:prstGeom>
            <a:noFill/>
            <a:ln w="9525">
              <a:noFill/>
              <a:miter lim="800000"/>
              <a:headEnd/>
              <a:tailEnd/>
            </a:ln>
          </p:spPr>
        </p:pic>
        <p:pic>
          <p:nvPicPr>
            <p:cNvPr id="293" name="Picture 150" descr="ICON_VM_basic_label_Q308"/>
            <p:cNvPicPr>
              <a:picLocks noChangeAspect="1" noChangeArrowheads="1"/>
            </p:cNvPicPr>
            <p:nvPr/>
          </p:nvPicPr>
          <p:blipFill>
            <a:blip r:embed="rId6" cstate="screen">
              <a:grayscl/>
            </a:blip>
            <a:srcRect/>
            <a:stretch>
              <a:fillRect/>
            </a:stretch>
          </p:blipFill>
          <p:spPr bwMode="auto">
            <a:xfrm>
              <a:off x="4721963" y="2904014"/>
              <a:ext cx="320473" cy="371978"/>
            </a:xfrm>
            <a:prstGeom prst="rect">
              <a:avLst/>
            </a:prstGeom>
            <a:noFill/>
            <a:ln w="9525">
              <a:noFill/>
              <a:miter lim="800000"/>
              <a:headEnd/>
              <a:tailEnd/>
            </a:ln>
          </p:spPr>
        </p:pic>
        <p:pic>
          <p:nvPicPr>
            <p:cNvPr id="294" name="Picture 150" descr="ICON_VM_basic_label_Q308"/>
            <p:cNvPicPr>
              <a:picLocks noChangeAspect="1" noChangeArrowheads="1"/>
            </p:cNvPicPr>
            <p:nvPr/>
          </p:nvPicPr>
          <p:blipFill>
            <a:blip r:embed="rId6" cstate="screen">
              <a:grayscl/>
            </a:blip>
            <a:srcRect/>
            <a:stretch>
              <a:fillRect/>
            </a:stretch>
          </p:blipFill>
          <p:spPr bwMode="auto">
            <a:xfrm>
              <a:off x="4219237" y="3389780"/>
              <a:ext cx="320473" cy="371978"/>
            </a:xfrm>
            <a:prstGeom prst="rect">
              <a:avLst/>
            </a:prstGeom>
            <a:noFill/>
            <a:ln w="9525">
              <a:noFill/>
              <a:miter lim="800000"/>
              <a:headEnd/>
              <a:tailEnd/>
            </a:ln>
          </p:spPr>
        </p:pic>
        <p:pic>
          <p:nvPicPr>
            <p:cNvPr id="295" name="Picture 150" descr="ICON_VM_basic_label_Q308"/>
            <p:cNvPicPr>
              <a:picLocks noChangeAspect="1" noChangeArrowheads="1"/>
            </p:cNvPicPr>
            <p:nvPr/>
          </p:nvPicPr>
          <p:blipFill>
            <a:blip r:embed="rId6" cstate="screen">
              <a:grayscl/>
            </a:blip>
            <a:srcRect/>
            <a:stretch>
              <a:fillRect/>
            </a:stretch>
          </p:blipFill>
          <p:spPr bwMode="auto">
            <a:xfrm>
              <a:off x="4718076" y="3389780"/>
              <a:ext cx="320473" cy="371978"/>
            </a:xfrm>
            <a:prstGeom prst="rect">
              <a:avLst/>
            </a:prstGeom>
            <a:noFill/>
            <a:ln w="9525">
              <a:noFill/>
              <a:miter lim="800000"/>
              <a:headEnd/>
              <a:tailEnd/>
            </a:ln>
          </p:spPr>
        </p:pic>
        <p:pic>
          <p:nvPicPr>
            <p:cNvPr id="296" name="Picture 150" descr="ICON_VM_basic_label_Q308"/>
            <p:cNvPicPr>
              <a:picLocks noChangeAspect="1" noChangeArrowheads="1"/>
            </p:cNvPicPr>
            <p:nvPr/>
          </p:nvPicPr>
          <p:blipFill>
            <a:blip r:embed="rId4" cstate="print"/>
            <a:srcRect/>
            <a:stretch>
              <a:fillRect/>
            </a:stretch>
          </p:blipFill>
          <p:spPr bwMode="auto">
            <a:xfrm>
              <a:off x="4230952" y="3864710"/>
              <a:ext cx="317575" cy="374904"/>
            </a:xfrm>
            <a:prstGeom prst="rect">
              <a:avLst/>
            </a:prstGeom>
            <a:noFill/>
            <a:ln w="9525">
              <a:noFill/>
              <a:miter lim="800000"/>
              <a:headEnd/>
              <a:tailEnd/>
            </a:ln>
          </p:spPr>
        </p:pic>
        <p:pic>
          <p:nvPicPr>
            <p:cNvPr id="297" name="Picture 150" descr="ICON_VM_basic_label_Q308"/>
            <p:cNvPicPr>
              <a:picLocks noChangeAspect="1" noChangeArrowheads="1"/>
            </p:cNvPicPr>
            <p:nvPr/>
          </p:nvPicPr>
          <p:blipFill>
            <a:blip r:embed="rId4" cstate="print"/>
            <a:srcRect/>
            <a:stretch>
              <a:fillRect/>
            </a:stretch>
          </p:blipFill>
          <p:spPr bwMode="auto">
            <a:xfrm>
              <a:off x="4691843" y="3864710"/>
              <a:ext cx="317575" cy="374904"/>
            </a:xfrm>
            <a:prstGeom prst="rect">
              <a:avLst/>
            </a:prstGeom>
            <a:noFill/>
            <a:ln w="9525">
              <a:noFill/>
              <a:miter lim="800000"/>
              <a:headEnd/>
              <a:tailEnd/>
            </a:ln>
          </p:spPr>
        </p:pic>
        <p:grpSp>
          <p:nvGrpSpPr>
            <p:cNvPr id="4" name="Group 6"/>
            <p:cNvGrpSpPr/>
            <p:nvPr/>
          </p:nvGrpSpPr>
          <p:grpSpPr>
            <a:xfrm>
              <a:off x="5061209" y="3128236"/>
              <a:ext cx="523025" cy="584333"/>
              <a:chOff x="4972895" y="2787563"/>
              <a:chExt cx="523025" cy="584333"/>
            </a:xfrm>
          </p:grpSpPr>
          <p:pic>
            <p:nvPicPr>
              <p:cNvPr id="1027" name="Picture 3" descr="\\MV-FS\Projects\Cisco\03_Assets\Icons\Kubrick Icons\Device Icons\Device_firewall_3130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053372" y="2787563"/>
                <a:ext cx="334402" cy="334402"/>
              </a:xfrm>
              <a:prstGeom prst="rect">
                <a:avLst/>
              </a:prstGeom>
              <a:noFill/>
              <a:extLst>
                <a:ext uri="{909E8E84-426E-40DD-AFC4-6F175D3DCCD1}">
                  <a14:hiddenFill xmlns="" xmlns:a14="http://schemas.microsoft.com/office/drawing/2010/main">
                    <a:solidFill>
                      <a:srgbClr val="FFFFFF"/>
                    </a:solidFill>
                  </a14:hiddenFill>
                </a:ext>
              </a:extLst>
            </p:spPr>
          </p:pic>
          <p:sp>
            <p:nvSpPr>
              <p:cNvPr id="231" name="TextBox 230"/>
              <p:cNvSpPr txBox="1"/>
              <p:nvPr/>
            </p:nvSpPr>
            <p:spPr bwMode="gray">
              <a:xfrm>
                <a:off x="4972895" y="3097337"/>
                <a:ext cx="523025" cy="274559"/>
              </a:xfrm>
              <a:prstGeom prst="rect">
                <a:avLst/>
              </a:prstGeom>
              <a:noFill/>
            </p:spPr>
            <p:txBody>
              <a:bodyPr wrap="square" lIns="91435" tIns="45718" rIns="91435" bIns="45718" rtlCol="0">
                <a:spAutoFit/>
              </a:bodyPr>
              <a:lstStyle/>
              <a:p>
                <a:pPr algn="ctr" defTabSz="914309">
                  <a:buNone/>
                </a:pPr>
                <a:r>
                  <a:rPr lang="en-US" altLang="zh-CN" sz="900" b="0" i="0" kern="1200" smtClean="0">
                    <a:solidFill>
                      <a:srgbClr val="546568"/>
                    </a:solidFill>
                    <a:latin typeface="Arial"/>
                    <a:ea typeface="黑体" pitchFamily="2" charset="-122"/>
                    <a:cs typeface="+mn-cs"/>
                  </a:rPr>
                  <a:t>VSG</a:t>
                </a:r>
                <a:endParaRPr lang="en-US" altLang="zh-CN" sz="900" b="0" i="0" kern="1200">
                  <a:solidFill>
                    <a:srgbClr val="546568"/>
                  </a:solidFill>
                  <a:latin typeface="Arial"/>
                  <a:ea typeface="黑体" pitchFamily="2" charset="-122"/>
                  <a:cs typeface="+mn-cs"/>
                </a:endParaRPr>
              </a:p>
            </p:txBody>
          </p:sp>
        </p:grpSp>
        <p:grpSp>
          <p:nvGrpSpPr>
            <p:cNvPr id="5" name="Group 297"/>
            <p:cNvGrpSpPr/>
            <p:nvPr/>
          </p:nvGrpSpPr>
          <p:grpSpPr>
            <a:xfrm>
              <a:off x="6767160" y="3128236"/>
              <a:ext cx="521232" cy="584333"/>
              <a:chOff x="5007693" y="2787563"/>
              <a:chExt cx="521232" cy="584333"/>
            </a:xfrm>
          </p:grpSpPr>
          <p:pic>
            <p:nvPicPr>
              <p:cNvPr id="299" name="Picture 3" descr="\\MV-FS\Projects\Cisco\03_Assets\Icons\Kubrick Icons\Device Icons\Device_firewall_3130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098692" y="2787563"/>
                <a:ext cx="334402" cy="334402"/>
              </a:xfrm>
              <a:prstGeom prst="rect">
                <a:avLst/>
              </a:prstGeom>
              <a:noFill/>
              <a:extLst>
                <a:ext uri="{909E8E84-426E-40DD-AFC4-6F175D3DCCD1}">
                  <a14:hiddenFill xmlns="" xmlns:a14="http://schemas.microsoft.com/office/drawing/2010/main">
                    <a:solidFill>
                      <a:srgbClr val="FFFFFF"/>
                    </a:solidFill>
                  </a14:hiddenFill>
                </a:ext>
              </a:extLst>
            </p:spPr>
          </p:pic>
          <p:sp>
            <p:nvSpPr>
              <p:cNvPr id="300" name="TextBox 299"/>
              <p:cNvSpPr txBox="1"/>
              <p:nvPr/>
            </p:nvSpPr>
            <p:spPr bwMode="gray">
              <a:xfrm>
                <a:off x="5007693" y="3097337"/>
                <a:ext cx="521232" cy="274559"/>
              </a:xfrm>
              <a:prstGeom prst="rect">
                <a:avLst/>
              </a:prstGeom>
              <a:noFill/>
            </p:spPr>
            <p:txBody>
              <a:bodyPr wrap="square" lIns="91435" tIns="45718" rIns="91435" bIns="45718" rtlCol="0">
                <a:spAutoFit/>
              </a:bodyPr>
              <a:lstStyle/>
              <a:p>
                <a:pPr algn="ctr" defTabSz="914309">
                  <a:buNone/>
                </a:pPr>
                <a:r>
                  <a:rPr lang="en-US" altLang="zh-CN" sz="900" b="0" i="0" kern="1200" smtClean="0">
                    <a:solidFill>
                      <a:srgbClr val="FFFFFF"/>
                    </a:solidFill>
                    <a:latin typeface="Arial"/>
                    <a:ea typeface="黑体" pitchFamily="2" charset="-122"/>
                    <a:cs typeface="+mn-cs"/>
                  </a:rPr>
                  <a:t>VSG</a:t>
                </a:r>
                <a:endParaRPr lang="en-US" altLang="zh-CN" sz="900" b="0" i="0" kern="1200">
                  <a:solidFill>
                    <a:srgbClr val="FFFFFF"/>
                  </a:solidFill>
                  <a:latin typeface="Arial"/>
                  <a:ea typeface="黑体" pitchFamily="2" charset="-122"/>
                  <a:cs typeface="+mn-cs"/>
                </a:endParaRPr>
              </a:p>
            </p:txBody>
          </p:sp>
        </p:grpSp>
        <p:grpSp>
          <p:nvGrpSpPr>
            <p:cNvPr id="6" name="Group 300"/>
            <p:cNvGrpSpPr/>
            <p:nvPr/>
          </p:nvGrpSpPr>
          <p:grpSpPr>
            <a:xfrm>
              <a:off x="8402098" y="3128236"/>
              <a:ext cx="506792" cy="584333"/>
              <a:chOff x="5115321" y="2787563"/>
              <a:chExt cx="506792" cy="584333"/>
            </a:xfrm>
          </p:grpSpPr>
          <p:pic>
            <p:nvPicPr>
              <p:cNvPr id="302" name="Picture 3" descr="\\MV-FS\Projects\Cisco\03_Assets\Icons\Kubrick Icons\Device Icons\Device_firewall_3130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189326" y="2787563"/>
                <a:ext cx="334402" cy="334402"/>
              </a:xfrm>
              <a:prstGeom prst="rect">
                <a:avLst/>
              </a:prstGeom>
              <a:noFill/>
              <a:extLst>
                <a:ext uri="{909E8E84-426E-40DD-AFC4-6F175D3DCCD1}">
                  <a14:hiddenFill xmlns="" xmlns:a14="http://schemas.microsoft.com/office/drawing/2010/main">
                    <a:solidFill>
                      <a:srgbClr val="FFFFFF"/>
                    </a:solidFill>
                  </a14:hiddenFill>
                </a:ext>
              </a:extLst>
            </p:spPr>
          </p:pic>
          <p:sp>
            <p:nvSpPr>
              <p:cNvPr id="303" name="TextBox 302"/>
              <p:cNvSpPr txBox="1"/>
              <p:nvPr/>
            </p:nvSpPr>
            <p:spPr bwMode="gray">
              <a:xfrm>
                <a:off x="5115321" y="3097337"/>
                <a:ext cx="506792" cy="274559"/>
              </a:xfrm>
              <a:prstGeom prst="rect">
                <a:avLst/>
              </a:prstGeom>
              <a:noFill/>
            </p:spPr>
            <p:txBody>
              <a:bodyPr wrap="square" lIns="91435" tIns="45718" rIns="91435" bIns="45718" rtlCol="0">
                <a:spAutoFit/>
              </a:bodyPr>
              <a:lstStyle/>
              <a:p>
                <a:pPr algn="ctr" defTabSz="914309">
                  <a:buNone/>
                </a:pPr>
                <a:r>
                  <a:rPr lang="en-US" altLang="zh-CN" sz="900" b="0" i="0" kern="1200" smtClean="0">
                    <a:solidFill>
                      <a:srgbClr val="FFFFFF"/>
                    </a:solidFill>
                    <a:latin typeface="Arial"/>
                    <a:ea typeface="黑体" pitchFamily="2" charset="-122"/>
                    <a:cs typeface="+mn-cs"/>
                  </a:rPr>
                  <a:t>VSG</a:t>
                </a:r>
                <a:endParaRPr lang="en-US" altLang="zh-CN" sz="900" b="0" i="0" kern="1200">
                  <a:solidFill>
                    <a:srgbClr val="FFFFFF"/>
                  </a:solidFill>
                  <a:latin typeface="Arial"/>
                  <a:ea typeface="黑体" pitchFamily="2" charset="-122"/>
                  <a:cs typeface="+mn-cs"/>
                </a:endParaRPr>
              </a:p>
            </p:txBody>
          </p:sp>
        </p:grpSp>
        <p:grpSp>
          <p:nvGrpSpPr>
            <p:cNvPr id="7" name="Group 303"/>
            <p:cNvGrpSpPr/>
            <p:nvPr/>
          </p:nvGrpSpPr>
          <p:grpSpPr>
            <a:xfrm>
              <a:off x="8402098" y="3833639"/>
              <a:ext cx="506792" cy="584333"/>
              <a:chOff x="5115321" y="2787563"/>
              <a:chExt cx="506792" cy="584333"/>
            </a:xfrm>
          </p:grpSpPr>
          <p:pic>
            <p:nvPicPr>
              <p:cNvPr id="305" name="Picture 3" descr="\\MV-FS\Projects\Cisco\03_Assets\Icons\Kubrick Icons\Device Icons\Device_firewall_3130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189326" y="2787563"/>
                <a:ext cx="334402" cy="334402"/>
              </a:xfrm>
              <a:prstGeom prst="rect">
                <a:avLst/>
              </a:prstGeom>
              <a:noFill/>
              <a:extLst>
                <a:ext uri="{909E8E84-426E-40DD-AFC4-6F175D3DCCD1}">
                  <a14:hiddenFill xmlns="" xmlns:a14="http://schemas.microsoft.com/office/drawing/2010/main">
                    <a:solidFill>
                      <a:srgbClr val="FFFFFF"/>
                    </a:solidFill>
                  </a14:hiddenFill>
                </a:ext>
              </a:extLst>
            </p:spPr>
          </p:pic>
          <p:sp>
            <p:nvSpPr>
              <p:cNvPr id="307" name="TextBox 306"/>
              <p:cNvSpPr txBox="1"/>
              <p:nvPr/>
            </p:nvSpPr>
            <p:spPr bwMode="gray">
              <a:xfrm>
                <a:off x="5115321" y="3097337"/>
                <a:ext cx="506792" cy="274559"/>
              </a:xfrm>
              <a:prstGeom prst="rect">
                <a:avLst/>
              </a:prstGeom>
              <a:noFill/>
            </p:spPr>
            <p:txBody>
              <a:bodyPr wrap="square" lIns="91435" tIns="45718" rIns="91435" bIns="45718" rtlCol="0">
                <a:spAutoFit/>
              </a:bodyPr>
              <a:lstStyle/>
              <a:p>
                <a:pPr algn="ctr" defTabSz="914309">
                  <a:buNone/>
                </a:pPr>
                <a:r>
                  <a:rPr lang="en-US" altLang="zh-CN" sz="900" b="0" i="0" kern="1200" smtClean="0">
                    <a:solidFill>
                      <a:srgbClr val="FFFFFF"/>
                    </a:solidFill>
                    <a:latin typeface="Arial"/>
                    <a:ea typeface="黑体" pitchFamily="2" charset="-122"/>
                    <a:cs typeface="+mn-cs"/>
                  </a:rPr>
                  <a:t>VSG</a:t>
                </a:r>
                <a:endParaRPr lang="en-US" altLang="zh-CN" sz="900" b="0" i="0" kern="1200">
                  <a:solidFill>
                    <a:srgbClr val="FFFFFF"/>
                  </a:solidFill>
                  <a:latin typeface="Arial"/>
                  <a:ea typeface="黑体" pitchFamily="2" charset="-122"/>
                  <a:cs typeface="+mn-cs"/>
                </a:endParaRPr>
              </a:p>
            </p:txBody>
          </p:sp>
        </p:grpSp>
        <p:sp>
          <p:nvSpPr>
            <p:cNvPr id="310" name="TextBox 309"/>
            <p:cNvSpPr txBox="1"/>
            <p:nvPr/>
          </p:nvSpPr>
          <p:spPr bwMode="gray">
            <a:xfrm>
              <a:off x="5541169" y="4506107"/>
              <a:ext cx="1565607" cy="274558"/>
            </a:xfrm>
            <a:prstGeom prst="rect">
              <a:avLst/>
            </a:prstGeom>
            <a:noFill/>
          </p:spPr>
          <p:txBody>
            <a:bodyPr wrap="square" lIns="91435" tIns="45718" rIns="91435" bIns="45718" rtlCol="0">
              <a:spAutoFit/>
            </a:bodyPr>
            <a:lstStyle/>
            <a:p>
              <a:pPr algn="ctr" defTabSz="914309">
                <a:buNone/>
              </a:pPr>
              <a:r>
                <a:rPr lang="en-US" altLang="zh-CN" sz="900" b="0" i="0" kern="1200" smtClean="0">
                  <a:solidFill>
                    <a:srgbClr val="546568"/>
                  </a:solidFill>
                  <a:latin typeface="Arial"/>
                  <a:ea typeface="黑体" pitchFamily="2" charset="-122"/>
                  <a:cs typeface="+mn-cs"/>
                </a:rPr>
                <a:t>Cisco ASA 1000V</a:t>
              </a:r>
              <a:endParaRPr lang="en-US" altLang="zh-CN" sz="900" b="0" i="0" kern="1200">
                <a:solidFill>
                  <a:srgbClr val="546568"/>
                </a:solidFill>
                <a:latin typeface="Arial"/>
                <a:ea typeface="黑体" pitchFamily="2" charset="-122"/>
                <a:cs typeface="+mn-cs"/>
              </a:endParaRPr>
            </a:p>
          </p:txBody>
        </p:sp>
        <p:pic>
          <p:nvPicPr>
            <p:cNvPr id="259" name="Picture 2" descr="\\MV-FS\Projects\Cisco\03_Assets\Icons\Kubrick Icons\Device Icons\Device_asa5500_3075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16761" y="4205186"/>
              <a:ext cx="372000" cy="372000"/>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8" name="Group 119"/>
          <p:cNvGrpSpPr/>
          <p:nvPr/>
        </p:nvGrpSpPr>
        <p:grpSpPr>
          <a:xfrm>
            <a:off x="10242" y="1271327"/>
            <a:ext cx="9144000" cy="496887"/>
            <a:chOff x="10242" y="1487255"/>
            <a:chExt cx="9144000" cy="496887"/>
          </a:xfrm>
        </p:grpSpPr>
        <p:sp>
          <p:nvSpPr>
            <p:cNvPr id="121" name="Rectangle 25"/>
            <p:cNvSpPr>
              <a:spLocks/>
            </p:cNvSpPr>
            <p:nvPr/>
          </p:nvSpPr>
          <p:spPr bwMode="auto">
            <a:xfrm>
              <a:off x="10242" y="1487255"/>
              <a:ext cx="9144000" cy="496887"/>
            </a:xfrm>
            <a:prstGeom prst="rect">
              <a:avLst/>
            </a:prstGeom>
            <a:gradFill flip="none" rotWithShape="1">
              <a:gsLst>
                <a:gs pos="15000">
                  <a:srgbClr val="0D3947">
                    <a:alpha val="83000"/>
                  </a:srgbClr>
                </a:gs>
                <a:gs pos="85000">
                  <a:srgbClr val="0D3947">
                    <a:alpha val="83000"/>
                  </a:srgbClr>
                </a:gs>
                <a:gs pos="0">
                  <a:srgbClr val="ABDFF0">
                    <a:lumMod val="25000"/>
                    <a:alpha val="0"/>
                  </a:srgbClr>
                </a:gs>
                <a:gs pos="100000">
                  <a:schemeClr val="bg1">
                    <a:alpha val="0"/>
                  </a:schemeClr>
                </a:gs>
              </a:gsLst>
              <a:lin ang="0" scaled="0"/>
              <a:tileRect/>
            </a:gradFill>
            <a:ln w="25400" cap="flat" cmpd="sng" algn="ctr">
              <a:noFill/>
              <a:prstDash val="solid"/>
            </a:ln>
            <a:effectLst/>
          </p:spPr>
          <p:txBody>
            <a:bodyPr rtlCol="0" anchor="ctr"/>
            <a:lstStyle/>
            <a:p>
              <a:pPr algn="ctr">
                <a:spcBef>
                  <a:spcPts val="600"/>
                </a:spcBef>
              </a:pPr>
              <a:endParaRPr lang="zh-CN" altLang="en-US" sz="1600">
                <a:solidFill>
                  <a:srgbClr val="FFFFFF"/>
                </a:solidFill>
                <a:ea typeface="黑体" pitchFamily="2" charset="-122"/>
                <a:sym typeface="Arial" charset="0"/>
              </a:endParaRPr>
            </a:p>
          </p:txBody>
        </p:sp>
        <p:sp>
          <p:nvSpPr>
            <p:cNvPr id="122" name="Rectangle 121"/>
            <p:cNvSpPr/>
            <p:nvPr/>
          </p:nvSpPr>
          <p:spPr>
            <a:xfrm>
              <a:off x="262726" y="1569887"/>
              <a:ext cx="8639033" cy="338550"/>
            </a:xfrm>
            <a:prstGeom prst="rect">
              <a:avLst/>
            </a:prstGeom>
          </p:spPr>
          <p:txBody>
            <a:bodyPr wrap="square" lIns="91435" tIns="45718" rIns="91435" bIns="45718">
              <a:spAutoFit/>
            </a:bodyPr>
            <a:lstStyle/>
            <a:p>
              <a:pPr algn="ctr" defTabSz="914400">
                <a:spcBef>
                  <a:spcPts val="600"/>
                </a:spcBef>
                <a:buNone/>
              </a:pPr>
              <a:r>
                <a:rPr lang="zh-CN" altLang="en-US" sz="1600" b="0" i="0" smtClean="0">
                  <a:solidFill>
                    <a:srgbClr val="FFFFFF"/>
                  </a:solidFill>
                  <a:latin typeface="Arial"/>
                  <a:ea typeface="黑体" pitchFamily="2" charset="-122"/>
                  <a:cs typeface="+mn-cs"/>
                </a:rPr>
                <a:t>保护多租户云数据中心的租户边缘</a:t>
              </a:r>
              <a:endParaRPr lang="zh-CN" altLang="en-US" sz="1600">
                <a:solidFill>
                  <a:schemeClr val="bg1"/>
                </a:solidFill>
                <a:ea typeface="黑体" pitchFamily="2" charset="-122"/>
              </a:endParaRPr>
            </a:p>
          </p:txBody>
        </p:sp>
      </p:grpSp>
      <p:sp>
        <p:nvSpPr>
          <p:cNvPr id="123" name="Rectangle 3" hidden="1"/>
          <p:cNvSpPr>
            <a:spLocks noChangeArrowheads="1"/>
          </p:cNvSpPr>
          <p:nvPr/>
        </p:nvSpPr>
        <p:spPr bwMode="auto">
          <a:xfrm>
            <a:off x="0" y="4867877"/>
            <a:ext cx="9144000" cy="1990123"/>
          </a:xfrm>
          <a:prstGeom prst="rect">
            <a:avLst/>
          </a:prstGeom>
          <a:solidFill>
            <a:schemeClr val="tx1">
              <a:alpha val="13000"/>
            </a:schemeClr>
          </a:solidFill>
          <a:ln w="14351" algn="ctr">
            <a:noFill/>
            <a:miter lim="800000"/>
            <a:headEnd/>
            <a:tailEnd/>
          </a:ln>
        </p:spPr>
        <p:txBody>
          <a:bodyPr wrap="none" anchor="ctr"/>
          <a:lstStyle/>
          <a:p>
            <a:pPr algn="ctr" eaLnBrk="0" hangingPunct="0">
              <a:lnSpc>
                <a:spcPct val="90000"/>
              </a:lnSpc>
            </a:pPr>
            <a:endParaRPr lang="en-US" sz="2400" dirty="0"/>
          </a:p>
        </p:txBody>
      </p:sp>
      <p:grpSp>
        <p:nvGrpSpPr>
          <p:cNvPr id="9" name="Group 123" hidden="1"/>
          <p:cNvGrpSpPr/>
          <p:nvPr/>
        </p:nvGrpSpPr>
        <p:grpSpPr>
          <a:xfrm>
            <a:off x="434982" y="5071767"/>
            <a:ext cx="8483660" cy="1376134"/>
            <a:chOff x="4574276" y="4669561"/>
            <a:chExt cx="8483660" cy="1376134"/>
          </a:xfrm>
        </p:grpSpPr>
        <p:sp>
          <p:nvSpPr>
            <p:cNvPr id="125" name="Rectangle 124" hidden="1"/>
            <p:cNvSpPr/>
            <p:nvPr/>
          </p:nvSpPr>
          <p:spPr>
            <a:xfrm>
              <a:off x="4574276" y="4906922"/>
              <a:ext cx="3772186" cy="1138773"/>
            </a:xfrm>
            <a:prstGeom prst="rect">
              <a:avLst/>
            </a:prstGeom>
          </p:spPr>
          <p:txBody>
            <a:bodyPr wrap="none" lIns="0" tIns="0" rIns="0" bIns="0">
              <a:spAutoFit/>
            </a:bodyPr>
            <a:lstStyle/>
            <a:p>
              <a:pPr marL="169896" indent="-169896" algn="l" defTabSz="914400">
                <a:spcBef>
                  <a:spcPts val="300"/>
                </a:spcBef>
                <a:spcAft>
                  <a:spcPts val="300"/>
                </a:spcAft>
                <a:buClr>
                  <a:srgbClr val="0096D6"/>
                </a:buClr>
                <a:buSzPct val="90000"/>
                <a:buFont typeface="Arial"/>
                <a:buChar char="•"/>
              </a:pPr>
              <a:r>
                <a:rPr lang="fr-FR" sz="1600" b="0" i="0">
                  <a:solidFill>
                    <a:srgbClr val="FFFFFF"/>
                  </a:solidFill>
                  <a:latin typeface="Arial"/>
                  <a:ea typeface="+mn-ea"/>
                  <a:cs typeface="+mn-cs"/>
                </a:rPr>
                <a:t>VSG，用于 租户内安全区域</a:t>
              </a:r>
            </a:p>
            <a:p>
              <a:pPr marL="169896" indent="-169896" algn="l" defTabSz="914400">
                <a:spcBef>
                  <a:spcPts val="300"/>
                </a:spcBef>
                <a:spcAft>
                  <a:spcPts val="300"/>
                </a:spcAft>
                <a:buClr>
                  <a:srgbClr val="0096D6"/>
                </a:buClr>
                <a:buSzPct val="90000"/>
                <a:buFont typeface="Arial"/>
                <a:buChar char="•"/>
              </a:pPr>
              <a:r>
                <a:rPr lang="en-US" sz="1600" b="0" i="0">
                  <a:solidFill>
                    <a:srgbClr val="FFFFFF"/>
                  </a:solidFill>
                  <a:latin typeface="Arial"/>
                  <a:ea typeface="+mn-ea"/>
                  <a:cs typeface="+mn-cs"/>
                </a:rPr>
                <a:t>ASA 1000V，用于租户边缘控制</a:t>
              </a:r>
            </a:p>
            <a:p>
              <a:pPr marL="169896" indent="-169896" algn="l" defTabSz="914400">
                <a:spcBef>
                  <a:spcPts val="300"/>
                </a:spcBef>
                <a:spcAft>
                  <a:spcPts val="300"/>
                </a:spcAft>
                <a:buClr>
                  <a:srgbClr val="0096D6"/>
                </a:buClr>
                <a:buSzPct val="90000"/>
                <a:buFont typeface="Arial"/>
                <a:buChar char="•"/>
              </a:pPr>
              <a:r>
                <a:rPr lang="en-US" sz="1600" b="0" i="0">
                  <a:solidFill>
                    <a:srgbClr val="FFFFFF"/>
                  </a:solidFill>
                  <a:latin typeface="Arial"/>
                  <a:ea typeface="+mn-ea"/>
                  <a:cs typeface="+mn-cs"/>
                </a:rPr>
                <a:t>与 Cisco Nexus 1000V 和 vPath</a:t>
              </a:r>
              <a:br>
                <a:rPr lang="en-US" sz="1600" b="0" i="0">
                  <a:solidFill>
                    <a:srgbClr val="FFFFFF"/>
                  </a:solidFill>
                  <a:latin typeface="Arial"/>
                  <a:ea typeface="+mn-ea"/>
                  <a:cs typeface="+mn-cs"/>
                </a:rPr>
              </a:br>
              <a:r>
                <a:rPr lang="en-US" sz="1600" b="0" i="0">
                  <a:solidFill>
                    <a:srgbClr val="FFFFFF"/>
                  </a:solidFill>
                  <a:latin typeface="Arial"/>
                  <a:ea typeface="+mn-ea"/>
                  <a:cs typeface="+mn-cs"/>
                </a:rPr>
                <a:t>的无缝集成</a:t>
              </a:r>
              <a:endParaRPr lang="en-US" sz="1600" dirty="0">
                <a:solidFill>
                  <a:schemeClr val="bg1"/>
                </a:solidFill>
                <a:sym typeface="Arial" charset="0"/>
              </a:endParaRPr>
            </a:p>
          </p:txBody>
        </p:sp>
        <p:sp>
          <p:nvSpPr>
            <p:cNvPr id="126" name="AutoShape 24"/>
            <p:cNvSpPr>
              <a:spLocks/>
            </p:cNvSpPr>
            <p:nvPr/>
          </p:nvSpPr>
          <p:spPr bwMode="auto">
            <a:xfrm>
              <a:off x="4574276" y="4669561"/>
              <a:ext cx="2338685" cy="227346"/>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a:lnSpc>
                  <a:spcPts val="1500"/>
                </a:lnSpc>
                <a:spcBef>
                  <a:spcPts val="300"/>
                </a:spcBef>
                <a:spcAft>
                  <a:spcPts val="300"/>
                </a:spcAft>
                <a:buNone/>
              </a:pPr>
              <a:r>
                <a:rPr lang="en-US" sz="1800" b="1" i="0">
                  <a:solidFill>
                    <a:srgbClr val="0096D6"/>
                  </a:solidFill>
                  <a:latin typeface="Arial"/>
                  <a:ea typeface="+mn-ea"/>
                  <a:cs typeface="+mn-cs"/>
                </a:rPr>
                <a:t>结果</a:t>
              </a:r>
              <a:endParaRPr lang="en-US" b="1" dirty="0" smtClean="0">
                <a:solidFill>
                  <a:schemeClr val="tx1"/>
                </a:solidFill>
                <a:sym typeface="Arial" charset="0"/>
              </a:endParaRPr>
            </a:p>
          </p:txBody>
        </p:sp>
        <p:sp>
          <p:nvSpPr>
            <p:cNvPr id="127" name="Rectangle 126"/>
            <p:cNvSpPr/>
            <p:nvPr/>
          </p:nvSpPr>
          <p:spPr>
            <a:xfrm>
              <a:off x="8575619" y="4917666"/>
              <a:ext cx="4482317" cy="492443"/>
            </a:xfrm>
            <a:prstGeom prst="rect">
              <a:avLst/>
            </a:prstGeom>
          </p:spPr>
          <p:txBody>
            <a:bodyPr wrap="none" lIns="0" tIns="0" rIns="0" bIns="0">
              <a:spAutoFit/>
            </a:bodyPr>
            <a:lstStyle/>
            <a:p>
              <a:pPr marL="169896" indent="-169896" algn="l" defTabSz="914400">
                <a:spcBef>
                  <a:spcPts val="300"/>
                </a:spcBef>
                <a:spcAft>
                  <a:spcPts val="300"/>
                </a:spcAft>
                <a:buClr>
                  <a:srgbClr val="0096D6"/>
                </a:buClr>
                <a:buSzPct val="90000"/>
                <a:buFont typeface="Arial"/>
                <a:buChar char="•"/>
              </a:pPr>
              <a:r>
                <a:rPr lang="en-US" sz="1600" b="0" i="0">
                  <a:solidFill>
                    <a:srgbClr val="FFFFFF"/>
                  </a:solidFill>
                  <a:latin typeface="Arial"/>
                  <a:ea typeface="+mn-ea"/>
                  <a:cs typeface="+mn-cs"/>
                </a:rPr>
                <a:t>具有云需求的扩展 — 多实例</a:t>
              </a:r>
              <a:br>
                <a:rPr lang="en-US" sz="1600" b="0" i="0">
                  <a:solidFill>
                    <a:srgbClr val="FFFFFF"/>
                  </a:solidFill>
                  <a:latin typeface="Arial"/>
                  <a:ea typeface="+mn-ea"/>
                  <a:cs typeface="+mn-cs"/>
                </a:rPr>
              </a:br>
              <a:r>
                <a:rPr lang="en-US" sz="1600" b="0" i="0">
                  <a:solidFill>
                    <a:srgbClr val="FFFFFF"/>
                  </a:solidFill>
                  <a:latin typeface="Arial"/>
                  <a:ea typeface="+mn-ea"/>
                  <a:cs typeface="+mn-cs"/>
                </a:rPr>
                <a:t>部署，用于水平横向扩展部署</a:t>
              </a:r>
            </a:p>
          </p:txBody>
        </p:sp>
      </p:grpSp>
      <p:grpSp>
        <p:nvGrpSpPr>
          <p:cNvPr id="10" name="Group 198"/>
          <p:cNvGrpSpPr/>
          <p:nvPr/>
        </p:nvGrpSpPr>
        <p:grpSpPr>
          <a:xfrm>
            <a:off x="434982" y="5071767"/>
            <a:ext cx="8280460" cy="1309934"/>
            <a:chOff x="4574276" y="4669561"/>
            <a:chExt cx="8280460" cy="1309934"/>
          </a:xfrm>
        </p:grpSpPr>
        <p:sp>
          <p:nvSpPr>
            <p:cNvPr id="200" name="Rectangle 199"/>
            <p:cNvSpPr/>
            <p:nvPr/>
          </p:nvSpPr>
          <p:spPr>
            <a:xfrm>
              <a:off x="4574276" y="4906922"/>
              <a:ext cx="3897867" cy="738664"/>
            </a:xfrm>
            <a:prstGeom prst="rect">
              <a:avLst/>
            </a:prstGeom>
          </p:spPr>
          <p:txBody>
            <a:bodyPr wrap="square" lIns="0" tIns="0" rIns="0" bIns="0">
              <a:spAutoFit/>
            </a:bodyPr>
            <a:lstStyle/>
            <a:p>
              <a:pPr marL="169896" indent="-169896" algn="l" defTabSz="914400">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嵌入式安全模型 </a:t>
              </a:r>
              <a:r>
                <a:rPr lang="en-US" altLang="zh-CN" sz="1600" b="0" i="0" dirty="0" smtClean="0">
                  <a:solidFill>
                    <a:srgbClr val="546568"/>
                  </a:solidFill>
                  <a:latin typeface="Arial"/>
                  <a:ea typeface="黑体" pitchFamily="2" charset="-122"/>
                  <a:cs typeface="+mn-cs"/>
                </a:rPr>
                <a:t>— Cisco </a:t>
              </a:r>
              <a:r>
                <a:rPr lang="fr-FR" altLang="zh-CN" sz="1600" b="1" i="0" dirty="0" smtClean="0">
                  <a:solidFill>
                    <a:srgbClr val="546568"/>
                  </a:solidFill>
                  <a:latin typeface="Arial"/>
                  <a:ea typeface="黑体" pitchFamily="2" charset="-122"/>
                  <a:cs typeface="+mn-cs"/>
                </a:rPr>
                <a:t>VSG</a:t>
              </a:r>
              <a:r>
                <a:rPr lang="zh-CN" altLang="fr-FR" sz="1600" b="0" i="0" dirty="0" smtClean="0">
                  <a:solidFill>
                    <a:srgbClr val="546568"/>
                  </a:solidFill>
                  <a:latin typeface="Arial"/>
                  <a:ea typeface="黑体" pitchFamily="2" charset="-122"/>
                  <a:cs typeface="+mn-cs"/>
                </a:rPr>
                <a:t>，</a:t>
              </a:r>
              <a:r>
                <a:rPr lang="en-US" altLang="zh-CN" sz="1600" b="0" i="0" dirty="0" smtClean="0">
                  <a:solidFill>
                    <a:srgbClr val="546568"/>
                  </a:solidFill>
                  <a:latin typeface="Arial"/>
                  <a:ea typeface="黑体" pitchFamily="2" charset="-122"/>
                  <a:cs typeface="+mn-cs"/>
                </a:rPr>
                <a:t/>
              </a:r>
              <a:br>
                <a:rPr lang="en-US" altLang="zh-CN" sz="1600" b="0" i="0" dirty="0" smtClean="0">
                  <a:solidFill>
                    <a:srgbClr val="546568"/>
                  </a:solidFill>
                  <a:latin typeface="Arial"/>
                  <a:ea typeface="黑体" pitchFamily="2" charset="-122"/>
                  <a:cs typeface="+mn-cs"/>
                </a:rPr>
              </a:br>
              <a:r>
                <a:rPr lang="zh-CN" altLang="fr-FR" sz="1600" b="0" i="0" dirty="0" smtClean="0">
                  <a:solidFill>
                    <a:srgbClr val="546568"/>
                  </a:solidFill>
                  <a:latin typeface="Arial"/>
                  <a:ea typeface="黑体" pitchFamily="2" charset="-122"/>
                  <a:cs typeface="+mn-cs"/>
                </a:rPr>
                <a:t>用于租户内安全区域 </a:t>
              </a:r>
              <a:r>
                <a:rPr lang="fr-FR" altLang="zh-CN" sz="1600" b="0" i="0" dirty="0" smtClean="0">
                  <a:solidFill>
                    <a:srgbClr val="546568"/>
                  </a:solidFill>
                  <a:latin typeface="Arial"/>
                  <a:ea typeface="黑体" pitchFamily="2" charset="-122"/>
                  <a:cs typeface="+mn-cs"/>
                </a:rPr>
                <a:t>Cisco </a:t>
              </a:r>
              <a:r>
                <a:rPr lang="en-US" altLang="zh-CN" sz="1600" b="1" i="0" dirty="0" smtClean="0">
                  <a:solidFill>
                    <a:srgbClr val="546568"/>
                  </a:solidFill>
                  <a:latin typeface="Arial"/>
                  <a:ea typeface="黑体" pitchFamily="2" charset="-122"/>
                  <a:cs typeface="+mn-cs"/>
                </a:rPr>
                <a:t>ASA 1000V</a:t>
              </a:r>
              <a:r>
                <a:rPr lang="zh-CN" altLang="en-US" sz="1600" b="0" i="0" dirty="0" smtClean="0">
                  <a:solidFill>
                    <a:srgbClr val="546568"/>
                  </a:solidFill>
                  <a:latin typeface="Arial"/>
                  <a:ea typeface="黑体" pitchFamily="2" charset="-122"/>
                  <a:cs typeface="+mn-cs"/>
                </a:rPr>
                <a:t>，用于租户边缘控制</a:t>
              </a:r>
              <a:endParaRPr lang="zh-CN" altLang="en-US" sz="1600" b="0" i="0" dirty="0">
                <a:solidFill>
                  <a:srgbClr val="546568"/>
                </a:solidFill>
                <a:latin typeface="Arial"/>
                <a:ea typeface="黑体" pitchFamily="2" charset="-122"/>
                <a:cs typeface="+mn-cs"/>
              </a:endParaRPr>
            </a:p>
          </p:txBody>
        </p:sp>
        <p:sp>
          <p:nvSpPr>
            <p:cNvPr id="201" name="AutoShape 24"/>
            <p:cNvSpPr>
              <a:spLocks/>
            </p:cNvSpPr>
            <p:nvPr/>
          </p:nvSpPr>
          <p:spPr bwMode="auto">
            <a:xfrm>
              <a:off x="4574276" y="4669561"/>
              <a:ext cx="2338685" cy="227346"/>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a:lnSpc>
                  <a:spcPts val="1500"/>
                </a:lnSpc>
                <a:spcBef>
                  <a:spcPts val="300"/>
                </a:spcBef>
                <a:spcAft>
                  <a:spcPts val="300"/>
                </a:spcAft>
                <a:buNone/>
              </a:pPr>
              <a:r>
                <a:rPr lang="zh-CN" altLang="en-US" sz="1800" b="1" i="0" smtClean="0">
                  <a:solidFill>
                    <a:srgbClr val="0096D6"/>
                  </a:solidFill>
                  <a:latin typeface="Arial"/>
                  <a:ea typeface="黑体" pitchFamily="2" charset="-122"/>
                  <a:cs typeface="+mn-cs"/>
                </a:rPr>
                <a:t>结果</a:t>
              </a:r>
              <a:endParaRPr lang="zh-CN" altLang="en-US" b="1" smtClean="0">
                <a:solidFill>
                  <a:schemeClr val="tx1"/>
                </a:solidFill>
                <a:ea typeface="黑体" pitchFamily="2" charset="-122"/>
                <a:sym typeface="Arial" charset="0"/>
              </a:endParaRPr>
            </a:p>
          </p:txBody>
        </p:sp>
        <p:sp>
          <p:nvSpPr>
            <p:cNvPr id="202" name="Rectangle 201"/>
            <p:cNvSpPr/>
            <p:nvPr/>
          </p:nvSpPr>
          <p:spPr>
            <a:xfrm>
              <a:off x="8832479" y="4917666"/>
              <a:ext cx="4022257" cy="1061829"/>
            </a:xfrm>
            <a:prstGeom prst="rect">
              <a:avLst/>
            </a:prstGeom>
          </p:spPr>
          <p:txBody>
            <a:bodyPr wrap="square" lIns="0" tIns="0" rIns="0" bIns="0">
              <a:spAutoFit/>
            </a:bodyPr>
            <a:lstStyle/>
            <a:p>
              <a:pPr marL="169896" indent="-169896" algn="l" defTabSz="914400">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与 </a:t>
              </a:r>
              <a:r>
                <a:rPr lang="en-US" altLang="zh-CN" sz="1600" b="0" i="0" dirty="0" smtClean="0">
                  <a:solidFill>
                    <a:srgbClr val="546568"/>
                  </a:solidFill>
                  <a:latin typeface="Arial"/>
                  <a:ea typeface="黑体" pitchFamily="2" charset="-122"/>
                  <a:cs typeface="+mn-cs"/>
                </a:rPr>
                <a:t>Cisco Nexus 1000V </a:t>
              </a:r>
              <a:r>
                <a:rPr lang="zh-CN" altLang="en-US" sz="1600" b="0" i="0" dirty="0" smtClean="0">
                  <a:solidFill>
                    <a:srgbClr val="546568"/>
                  </a:solidFill>
                  <a:latin typeface="Arial"/>
                  <a:ea typeface="黑体" pitchFamily="2" charset="-122"/>
                  <a:cs typeface="+mn-cs"/>
                </a:rPr>
                <a:t>和 </a:t>
              </a:r>
              <a:r>
                <a:rPr lang="en-US" altLang="zh-CN" sz="1600" b="0" i="0" dirty="0" err="1" smtClean="0">
                  <a:solidFill>
                    <a:srgbClr val="546568"/>
                  </a:solidFill>
                  <a:latin typeface="Arial"/>
                  <a:ea typeface="黑体" pitchFamily="2" charset="-122"/>
                  <a:cs typeface="+mn-cs"/>
                </a:rPr>
                <a:t>vPath</a:t>
              </a:r>
              <a:r>
                <a:rPr lang="en-US" altLang="zh-CN" sz="1600" b="0" i="0" dirty="0" smtClean="0">
                  <a:solidFill>
                    <a:srgbClr val="546568"/>
                  </a:solidFill>
                  <a:latin typeface="Arial"/>
                  <a:ea typeface="黑体" pitchFamily="2" charset="-122"/>
                  <a:cs typeface="+mn-cs"/>
                </a:rPr>
                <a:t/>
              </a:r>
              <a:br>
                <a:rPr lang="en-US" altLang="zh-CN" sz="1600" b="0" i="0" dirty="0" smtClean="0">
                  <a:solidFill>
                    <a:srgbClr val="546568"/>
                  </a:solidFill>
                  <a:latin typeface="Arial"/>
                  <a:ea typeface="黑体" pitchFamily="2" charset="-122"/>
                  <a:cs typeface="+mn-cs"/>
                </a:rPr>
              </a:br>
              <a:r>
                <a:rPr lang="zh-CN" altLang="en-US" sz="1600" b="0" i="0" dirty="0" smtClean="0">
                  <a:solidFill>
                    <a:srgbClr val="546568"/>
                  </a:solidFill>
                  <a:latin typeface="Arial"/>
                  <a:ea typeface="黑体" pitchFamily="2" charset="-122"/>
                  <a:cs typeface="+mn-cs"/>
                </a:rPr>
                <a:t>的无缝集成</a:t>
              </a:r>
            </a:p>
            <a:p>
              <a:pPr marL="169896" indent="-169896" algn="l" defTabSz="914400">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具有云需求的扩展 </a:t>
              </a:r>
              <a:r>
                <a:rPr lang="en-US" altLang="zh-CN" sz="1600" b="0" i="0" dirty="0" smtClean="0">
                  <a:solidFill>
                    <a:srgbClr val="546568"/>
                  </a:solidFill>
                  <a:latin typeface="Arial"/>
                  <a:ea typeface="黑体" pitchFamily="2" charset="-122"/>
                  <a:cs typeface="+mn-cs"/>
                </a:rPr>
                <a:t>— </a:t>
              </a:r>
              <a:r>
                <a:rPr lang="zh-CN" altLang="en-US" sz="1600" b="0" i="0" dirty="0" smtClean="0">
                  <a:solidFill>
                    <a:srgbClr val="546568"/>
                  </a:solidFill>
                  <a:latin typeface="Arial"/>
                  <a:ea typeface="黑体" pitchFamily="2" charset="-122"/>
                  <a:cs typeface="+mn-cs"/>
                </a:rPr>
                <a:t>多实例部署，</a:t>
              </a:r>
              <a:r>
                <a:rPr lang="en-US" altLang="zh-CN" sz="1600" b="0" i="0" dirty="0" smtClean="0">
                  <a:solidFill>
                    <a:srgbClr val="546568"/>
                  </a:solidFill>
                  <a:latin typeface="Arial"/>
                  <a:ea typeface="黑体" pitchFamily="2" charset="-122"/>
                  <a:cs typeface="+mn-cs"/>
                </a:rPr>
                <a:t/>
              </a:r>
              <a:br>
                <a:rPr lang="en-US" altLang="zh-CN" sz="1600" b="0" i="0" dirty="0" smtClean="0">
                  <a:solidFill>
                    <a:srgbClr val="546568"/>
                  </a:solidFill>
                  <a:latin typeface="Arial"/>
                  <a:ea typeface="黑体" pitchFamily="2" charset="-122"/>
                  <a:cs typeface="+mn-cs"/>
                </a:rPr>
              </a:br>
              <a:r>
                <a:rPr lang="zh-CN" altLang="en-US" sz="1600" b="0" i="0" dirty="0" smtClean="0">
                  <a:solidFill>
                    <a:srgbClr val="546568"/>
                  </a:solidFill>
                  <a:latin typeface="Arial"/>
                  <a:ea typeface="黑体" pitchFamily="2" charset="-122"/>
                  <a:cs typeface="+mn-cs"/>
                </a:rPr>
                <a:t>用于水平横向扩展部署</a:t>
              </a:r>
              <a:endParaRPr lang="zh-CN" altLang="en-US" sz="1600" b="0" i="0" dirty="0">
                <a:solidFill>
                  <a:srgbClr val="546568"/>
                </a:solidFill>
                <a:latin typeface="Arial"/>
                <a:ea typeface="黑体" pitchFamily="2" charset="-122"/>
                <a:cs typeface="+mn-cs"/>
              </a:endParaRPr>
            </a:p>
          </p:txBody>
        </p:sp>
      </p:grpSp>
      <p:grpSp>
        <p:nvGrpSpPr>
          <p:cNvPr id="11" name="Group 5"/>
          <p:cNvGrpSpPr/>
          <p:nvPr/>
        </p:nvGrpSpPr>
        <p:grpSpPr>
          <a:xfrm>
            <a:off x="438143" y="1593010"/>
            <a:ext cx="4259825" cy="3445908"/>
            <a:chOff x="648763" y="1608250"/>
            <a:chExt cx="4259825" cy="3445908"/>
          </a:xfrm>
        </p:grpSpPr>
        <p:sp>
          <p:nvSpPr>
            <p:cNvPr id="601" name="Rounded Rectangle 600"/>
            <p:cNvSpPr/>
            <p:nvPr/>
          </p:nvSpPr>
          <p:spPr bwMode="gray">
            <a:xfrm rot="16200000">
              <a:off x="1306664" y="1214315"/>
              <a:ext cx="2944024" cy="4259825"/>
            </a:xfrm>
            <a:prstGeom prst="roundRect">
              <a:avLst>
                <a:gd name="adj" fmla="val 3856"/>
              </a:avLst>
            </a:prstGeom>
            <a:gradFill>
              <a:gsLst>
                <a:gs pos="49000">
                  <a:srgbClr val="000000">
                    <a:lumMod val="0"/>
                    <a:lumOff val="100000"/>
                    <a:alpha val="0"/>
                  </a:srgbClr>
                </a:gs>
                <a:gs pos="99000">
                  <a:schemeClr val="tx2">
                    <a:alpha val="14000"/>
                  </a:schemeClr>
                </a:gs>
              </a:gsLst>
              <a:lin ang="16200000" scaled="0"/>
            </a:gradFill>
            <a:ln w="12700">
              <a:gradFill>
                <a:gsLst>
                  <a:gs pos="0">
                    <a:schemeClr val="tx2"/>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b="1">
                <a:solidFill>
                  <a:schemeClr val="tx2"/>
                </a:solidFill>
                <a:latin typeface="+mj-lt"/>
                <a:ea typeface="黑体" pitchFamily="2" charset="-122"/>
              </a:endParaRPr>
            </a:p>
          </p:txBody>
        </p:sp>
        <p:grpSp>
          <p:nvGrpSpPr>
            <p:cNvPr id="14" name="Group 1"/>
            <p:cNvGrpSpPr/>
            <p:nvPr/>
          </p:nvGrpSpPr>
          <p:grpSpPr>
            <a:xfrm>
              <a:off x="1061525" y="1608250"/>
              <a:ext cx="3154210" cy="3445908"/>
              <a:chOff x="1146589" y="1608250"/>
              <a:chExt cx="3154210" cy="3445908"/>
            </a:xfrm>
          </p:grpSpPr>
          <p:sp>
            <p:nvSpPr>
              <p:cNvPr id="600" name="Pentagon 599"/>
              <p:cNvSpPr/>
              <p:nvPr/>
            </p:nvSpPr>
            <p:spPr>
              <a:xfrm>
                <a:off x="2704228" y="2787878"/>
                <a:ext cx="1596571" cy="1087436"/>
              </a:xfrm>
              <a:prstGeom prst="homePlate">
                <a:avLst>
                  <a:gd name="adj" fmla="val 34615"/>
                </a:avLst>
              </a:prstGeom>
              <a:gradFill flip="none" rotWithShape="1">
                <a:gsLst>
                  <a:gs pos="0">
                    <a:schemeClr val="tx2"/>
                  </a:gs>
                  <a:gs pos="100000">
                    <a:schemeClr val="tx1">
                      <a:alpha val="0"/>
                    </a:schemeClr>
                  </a:gs>
                </a:gsLst>
                <a:lin ang="10800000" scaled="1"/>
                <a:tileRect/>
              </a:gradFill>
              <a:ln w="15875">
                <a:noFill/>
                <a:miter lim="800000"/>
                <a:headEnd/>
                <a:tailEnd/>
              </a:ln>
              <a:effectLst/>
            </p:spPr>
            <p:txBody>
              <a:bodyPr>
                <a:prstTxWarp prst="textNoShape">
                  <a:avLst/>
                </a:prstTxWarp>
              </a:bodyPr>
              <a:lstStyle/>
              <a:p>
                <a:pPr>
                  <a:defRPr/>
                </a:pPr>
                <a:endParaRPr lang="zh-CN" altLang="en-US" smtClean="0">
                  <a:solidFill>
                    <a:schemeClr val="bg1"/>
                  </a:solidFill>
                  <a:ea typeface="黑体" pitchFamily="2" charset="-122"/>
                </a:endParaRPr>
              </a:p>
            </p:txBody>
          </p:sp>
          <p:grpSp>
            <p:nvGrpSpPr>
              <p:cNvPr id="15" name="Group 555"/>
              <p:cNvGrpSpPr/>
              <p:nvPr/>
            </p:nvGrpSpPr>
            <p:grpSpPr>
              <a:xfrm>
                <a:off x="1146589" y="1608250"/>
                <a:ext cx="2143900" cy="3445908"/>
                <a:chOff x="5753934" y="1608250"/>
                <a:chExt cx="2143900" cy="3445908"/>
              </a:xfrm>
            </p:grpSpPr>
            <p:grpSp>
              <p:nvGrpSpPr>
                <p:cNvPr id="16" name="Group 556"/>
                <p:cNvGrpSpPr/>
                <p:nvPr/>
              </p:nvGrpSpPr>
              <p:grpSpPr>
                <a:xfrm>
                  <a:off x="6084293" y="3706332"/>
                  <a:ext cx="1473918" cy="657401"/>
                  <a:chOff x="5760951" y="4366606"/>
                  <a:chExt cx="1839729" cy="1292996"/>
                </a:xfrm>
              </p:grpSpPr>
              <p:cxnSp>
                <p:nvCxnSpPr>
                  <p:cNvPr id="594" name="Elbow Connector 593"/>
                  <p:cNvCxnSpPr/>
                  <p:nvPr/>
                </p:nvCxnSpPr>
                <p:spPr bwMode="gray">
                  <a:xfrm rot="10800000" flipH="1" flipV="1">
                    <a:off x="5760951" y="4366606"/>
                    <a:ext cx="475899" cy="1292995"/>
                  </a:xfrm>
                  <a:prstGeom prst="bentConnector3">
                    <a:avLst>
                      <a:gd name="adj1" fmla="val -38503"/>
                    </a:avLst>
                  </a:prstGeom>
                  <a:ln w="25400">
                    <a:solidFill>
                      <a:schemeClr val="bg1">
                        <a:lumMod val="50000"/>
                      </a:schemeClr>
                    </a:solidFill>
                    <a:headEnd type="triangle" w="med" len="sm"/>
                    <a:tailEnd type="triangle" w="med" len="sm"/>
                  </a:ln>
                  <a:effectLst/>
                </p:spPr>
                <p:style>
                  <a:lnRef idx="1">
                    <a:schemeClr val="accent1"/>
                  </a:lnRef>
                  <a:fillRef idx="0">
                    <a:schemeClr val="accent1"/>
                  </a:fillRef>
                  <a:effectRef idx="0">
                    <a:schemeClr val="accent1"/>
                  </a:effectRef>
                  <a:fontRef idx="minor">
                    <a:schemeClr val="tx1"/>
                  </a:fontRef>
                </p:style>
              </p:cxnSp>
              <p:cxnSp>
                <p:nvCxnSpPr>
                  <p:cNvPr id="595" name="Elbow Connector 594"/>
                  <p:cNvCxnSpPr/>
                  <p:nvPr/>
                </p:nvCxnSpPr>
                <p:spPr bwMode="gray">
                  <a:xfrm flipH="1">
                    <a:off x="7146412" y="4366607"/>
                    <a:ext cx="454268" cy="1292995"/>
                  </a:xfrm>
                  <a:prstGeom prst="bentConnector3">
                    <a:avLst>
                      <a:gd name="adj1" fmla="val -40336"/>
                    </a:avLst>
                  </a:prstGeom>
                  <a:ln w="25400">
                    <a:solidFill>
                      <a:schemeClr val="bg1">
                        <a:lumMod val="50000"/>
                      </a:schemeClr>
                    </a:solidFill>
                    <a:headEnd type="triangle" w="med" len="sm"/>
                    <a:tailEnd type="triangle" w="med" len="sm"/>
                  </a:ln>
                  <a:effectLst/>
                </p:spPr>
                <p:style>
                  <a:lnRef idx="1">
                    <a:schemeClr val="accent1"/>
                  </a:lnRef>
                  <a:fillRef idx="0">
                    <a:schemeClr val="accent1"/>
                  </a:fillRef>
                  <a:effectRef idx="0">
                    <a:schemeClr val="accent1"/>
                  </a:effectRef>
                  <a:fontRef idx="minor">
                    <a:schemeClr val="tx1"/>
                  </a:fontRef>
                </p:style>
              </p:cxnSp>
            </p:grpSp>
            <p:sp>
              <p:nvSpPr>
                <p:cNvPr id="558" name="Rectangle 557"/>
                <p:cNvSpPr/>
                <p:nvPr/>
              </p:nvSpPr>
              <p:spPr bwMode="gray">
                <a:xfrm>
                  <a:off x="6385791" y="4767926"/>
                  <a:ext cx="184731" cy="286232"/>
                </a:xfrm>
                <a:prstGeom prst="rect">
                  <a:avLst/>
                </a:prstGeom>
              </p:spPr>
              <p:txBody>
                <a:bodyPr wrap="none">
                  <a:spAutoFit/>
                </a:bodyPr>
                <a:lstStyle/>
                <a:p>
                  <a:pPr algn="ctr" defTabSz="914353" rtl="0" eaLnBrk="0" fontAlgn="base" hangingPunct="0">
                    <a:lnSpc>
                      <a:spcPct val="90000"/>
                    </a:lnSpc>
                    <a:spcBef>
                      <a:spcPct val="0"/>
                    </a:spcBef>
                    <a:spcAft>
                      <a:spcPct val="0"/>
                    </a:spcAft>
                    <a:defRPr/>
                  </a:pPr>
                  <a:endParaRPr lang="zh-CN" altLang="en-US" sz="1400" kern="1200">
                    <a:solidFill>
                      <a:schemeClr val="bg1"/>
                    </a:solidFill>
                    <a:latin typeface="Arial" pitchFamily="34" charset="0"/>
                    <a:ea typeface="黑体" pitchFamily="2" charset="-122"/>
                    <a:cs typeface="+mn-cs"/>
                  </a:endParaRPr>
                </a:p>
              </p:txBody>
            </p:sp>
            <p:grpSp>
              <p:nvGrpSpPr>
                <p:cNvPr id="17" name="Group 558"/>
                <p:cNvGrpSpPr/>
                <p:nvPr/>
              </p:nvGrpSpPr>
              <p:grpSpPr>
                <a:xfrm>
                  <a:off x="5753934" y="1608250"/>
                  <a:ext cx="2143900" cy="3238207"/>
                  <a:chOff x="5753934" y="1390977"/>
                  <a:chExt cx="2143900" cy="3238207"/>
                </a:xfrm>
              </p:grpSpPr>
              <p:sp>
                <p:nvSpPr>
                  <p:cNvPr id="563" name="Rectangle 562"/>
                  <p:cNvSpPr/>
                  <p:nvPr/>
                </p:nvSpPr>
                <p:spPr bwMode="gray">
                  <a:xfrm>
                    <a:off x="6272978" y="4370656"/>
                    <a:ext cx="1107986" cy="258528"/>
                  </a:xfrm>
                  <a:prstGeom prst="rect">
                    <a:avLst/>
                  </a:prstGeom>
                </p:spPr>
                <p:txBody>
                  <a:bodyPr wrap="none" lIns="91435" tIns="45718" rIns="91435" bIns="45718">
                    <a:spAutoFit/>
                  </a:bodyPr>
                  <a:lstStyle/>
                  <a:p>
                    <a:pPr algn="ctr" defTabSz="914309">
                      <a:lnSpc>
                        <a:spcPct val="90000"/>
                      </a:lnSpc>
                      <a:spcBef>
                        <a:spcPct val="0"/>
                      </a:spcBef>
                      <a:spcAft>
                        <a:spcPct val="0"/>
                      </a:spcAft>
                      <a:buNone/>
                    </a:pPr>
                    <a:r>
                      <a:rPr lang="zh-CN" altLang="en-US" sz="1200" b="0" i="0" kern="1200" dirty="0" smtClean="0">
                        <a:solidFill>
                          <a:srgbClr val="546568"/>
                        </a:solidFill>
                        <a:latin typeface="Arial"/>
                        <a:ea typeface="黑体" pitchFamily="2" charset="-122"/>
                        <a:cs typeface="+mn-cs"/>
                      </a:rPr>
                      <a:t>虚拟服务节点</a:t>
                    </a:r>
                    <a:endParaRPr lang="zh-CN" altLang="en-US" sz="1200" b="0" i="0" kern="1200" dirty="0">
                      <a:solidFill>
                        <a:srgbClr val="546568"/>
                      </a:solidFill>
                      <a:latin typeface="Arial"/>
                      <a:ea typeface="黑体" pitchFamily="2" charset="-122"/>
                      <a:cs typeface="+mn-cs"/>
                    </a:endParaRPr>
                  </a:p>
                </p:txBody>
              </p:sp>
              <p:grpSp>
                <p:nvGrpSpPr>
                  <p:cNvPr id="18" name="Group 563"/>
                  <p:cNvGrpSpPr/>
                  <p:nvPr/>
                </p:nvGrpSpPr>
                <p:grpSpPr>
                  <a:xfrm>
                    <a:off x="5753934" y="1390977"/>
                    <a:ext cx="2143900" cy="2476219"/>
                    <a:chOff x="1127822" y="2248714"/>
                    <a:chExt cx="2568743" cy="2966914"/>
                  </a:xfrm>
                </p:grpSpPr>
                <p:pic>
                  <p:nvPicPr>
                    <p:cNvPr id="565"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127822" y="2248714"/>
                      <a:ext cx="2568743" cy="191614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cxnSp>
                  <p:nvCxnSpPr>
                    <p:cNvPr id="566" name="Straight Connector 565"/>
                    <p:cNvCxnSpPr/>
                    <p:nvPr/>
                  </p:nvCxnSpPr>
                  <p:spPr bwMode="gray">
                    <a:xfrm rot="5400000">
                      <a:off x="1584745" y="4304716"/>
                      <a:ext cx="25010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p:cNvCxnSpPr/>
                    <p:nvPr/>
                  </p:nvCxnSpPr>
                  <p:spPr bwMode="gray">
                    <a:xfrm rot="5400000">
                      <a:off x="2280778" y="4304716"/>
                      <a:ext cx="25010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8" name="Straight Connector 567"/>
                    <p:cNvCxnSpPr/>
                    <p:nvPr/>
                  </p:nvCxnSpPr>
                  <p:spPr bwMode="gray">
                    <a:xfrm rot="5400000">
                      <a:off x="2975539" y="4304716"/>
                      <a:ext cx="25010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p:cNvCxnSpPr>
                      <a:endCxn id="572" idx="2"/>
                    </p:cNvCxnSpPr>
                    <p:nvPr/>
                  </p:nvCxnSpPr>
                  <p:spPr bwMode="gray">
                    <a:xfrm flipV="1">
                      <a:off x="1739064" y="4426492"/>
                      <a:ext cx="1297907" cy="4642"/>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70" name="Oval 569"/>
                    <p:cNvSpPr/>
                    <p:nvPr/>
                  </p:nvSpPr>
                  <p:spPr bwMode="gray">
                    <a:xfrm>
                      <a:off x="1646175" y="4362799"/>
                      <a:ext cx="127246" cy="127385"/>
                    </a:xfrm>
                    <a:prstGeom prst="ellipse">
                      <a:avLst/>
                    </a:prstGeom>
                    <a:solidFill>
                      <a:schemeClr val="tx1">
                        <a:lumMod val="40000"/>
                        <a:lumOff val="60000"/>
                      </a:schemeClr>
                    </a:soli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endParaRPr>
                    </a:p>
                  </p:txBody>
                </p:sp>
                <p:sp>
                  <p:nvSpPr>
                    <p:cNvPr id="571" name="Oval 570"/>
                    <p:cNvSpPr/>
                    <p:nvPr/>
                  </p:nvSpPr>
                  <p:spPr bwMode="gray">
                    <a:xfrm>
                      <a:off x="2340936" y="4362799"/>
                      <a:ext cx="128517" cy="127385"/>
                    </a:xfrm>
                    <a:prstGeom prst="ellipse">
                      <a:avLst/>
                    </a:prstGeom>
                    <a:solidFill>
                      <a:schemeClr val="tx1">
                        <a:lumMod val="40000"/>
                        <a:lumOff val="60000"/>
                      </a:schemeClr>
                    </a:soli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endParaRPr>
                    </a:p>
                  </p:txBody>
                </p:sp>
                <p:sp>
                  <p:nvSpPr>
                    <p:cNvPr id="572" name="Oval 571"/>
                    <p:cNvSpPr/>
                    <p:nvPr/>
                  </p:nvSpPr>
                  <p:spPr bwMode="gray">
                    <a:xfrm>
                      <a:off x="3036971" y="4362799"/>
                      <a:ext cx="127246" cy="127385"/>
                    </a:xfrm>
                    <a:prstGeom prst="ellipse">
                      <a:avLst/>
                    </a:prstGeom>
                    <a:solidFill>
                      <a:schemeClr val="tx1">
                        <a:lumMod val="40000"/>
                        <a:lumOff val="60000"/>
                      </a:schemeClr>
                    </a:soli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endParaRPr>
                    </a:p>
                  </p:txBody>
                </p:sp>
                <p:sp>
                  <p:nvSpPr>
                    <p:cNvPr id="573" name="Rectangle 76"/>
                    <p:cNvSpPr>
                      <a:spLocks noChangeArrowheads="1"/>
                    </p:cNvSpPr>
                    <p:nvPr/>
                  </p:nvSpPr>
                  <p:spPr bwMode="gray">
                    <a:xfrm>
                      <a:off x="1298895" y="2991162"/>
                      <a:ext cx="2261380" cy="737436"/>
                    </a:xfrm>
                    <a:prstGeom prst="rect">
                      <a:avLst/>
                    </a:prstGeom>
                    <a:noFill/>
                    <a:ln w="9525">
                      <a:noFill/>
                      <a:miter lim="800000"/>
                      <a:headEnd/>
                      <a:tailEnd/>
                    </a:ln>
                  </p:spPr>
                  <p:txBody>
                    <a:bodyPr wrap="square" lIns="0" tIns="0" rIns="0" bIns="0">
                      <a:noAutofit/>
                    </a:bodyPr>
                    <a:lstStyle/>
                    <a:p>
                      <a:pPr algn="ctr" defTabSz="814365">
                        <a:lnSpc>
                          <a:spcPct val="85000"/>
                        </a:lnSpc>
                        <a:spcBef>
                          <a:spcPts val="300"/>
                        </a:spcBef>
                        <a:spcAft>
                          <a:spcPct val="0"/>
                        </a:spcAft>
                        <a:buNone/>
                      </a:pPr>
                      <a:r>
                        <a:rPr lang="zh-CN" altLang="en-US" sz="1200" b="0" i="0" dirty="0" smtClean="0">
                          <a:solidFill>
                            <a:srgbClr val="ABDFF0">
                              <a:lumMod val="10000"/>
                            </a:srgbClr>
                          </a:solidFill>
                          <a:latin typeface="Arial"/>
                          <a:ea typeface="黑体" pitchFamily="2" charset="-122"/>
                          <a:cs typeface="+mn-cs"/>
                        </a:rPr>
                        <a:t>应用</a:t>
                      </a:r>
                      <a:br>
                        <a:rPr lang="zh-CN" altLang="en-US" sz="1200" b="0" i="0" dirty="0" smtClean="0">
                          <a:solidFill>
                            <a:srgbClr val="ABDFF0">
                              <a:lumMod val="10000"/>
                            </a:srgbClr>
                          </a:solidFill>
                          <a:latin typeface="Arial"/>
                          <a:ea typeface="黑体" pitchFamily="2" charset="-122"/>
                          <a:cs typeface="+mn-cs"/>
                        </a:rPr>
                      </a:br>
                      <a:r>
                        <a:rPr lang="zh-CN" altLang="en-US" sz="1200" b="0" i="0" dirty="0" smtClean="0">
                          <a:solidFill>
                            <a:srgbClr val="ABDFF0">
                              <a:lumMod val="10000"/>
                            </a:srgbClr>
                          </a:solidFill>
                          <a:latin typeface="Arial"/>
                          <a:ea typeface="黑体" pitchFamily="2" charset="-122"/>
                          <a:cs typeface="+mn-cs"/>
                        </a:rPr>
                        <a:t>基于虚拟机监控</a:t>
                      </a:r>
                      <a:r>
                        <a:rPr lang="en-US" altLang="zh-CN" sz="1200" b="0" i="0" dirty="0" smtClean="0">
                          <a:solidFill>
                            <a:srgbClr val="ABDFF0">
                              <a:lumMod val="10000"/>
                            </a:srgbClr>
                          </a:solidFill>
                          <a:latin typeface="Arial"/>
                          <a:ea typeface="黑体" pitchFamily="2" charset="-122"/>
                          <a:cs typeface="+mn-cs"/>
                        </a:rPr>
                        <a:t/>
                      </a:r>
                      <a:br>
                        <a:rPr lang="en-US" altLang="zh-CN" sz="1200" b="0" i="0" dirty="0" smtClean="0">
                          <a:solidFill>
                            <a:srgbClr val="ABDFF0">
                              <a:lumMod val="10000"/>
                            </a:srgbClr>
                          </a:solidFill>
                          <a:latin typeface="Arial"/>
                          <a:ea typeface="黑体" pitchFamily="2" charset="-122"/>
                          <a:cs typeface="+mn-cs"/>
                        </a:rPr>
                      </a:br>
                      <a:r>
                        <a:rPr lang="zh-CN" altLang="en-US" sz="1200" b="0" i="0" dirty="0" smtClean="0">
                          <a:solidFill>
                            <a:srgbClr val="ABDFF0">
                              <a:lumMod val="10000"/>
                            </a:srgbClr>
                          </a:solidFill>
                          <a:latin typeface="Arial"/>
                          <a:ea typeface="黑体" pitchFamily="2" charset="-122"/>
                          <a:cs typeface="+mn-cs"/>
                        </a:rPr>
                        <a:t>程序的虚拟网络服务</a:t>
                      </a:r>
                      <a:endParaRPr lang="zh-CN" altLang="en-US" sz="1200" b="0" i="0" dirty="0">
                        <a:solidFill>
                          <a:srgbClr val="ABDFF0">
                            <a:lumMod val="10000"/>
                          </a:srgbClr>
                        </a:solidFill>
                        <a:latin typeface="Arial"/>
                        <a:ea typeface="黑体" pitchFamily="2" charset="-122"/>
                        <a:cs typeface="+mn-cs"/>
                      </a:endParaRPr>
                    </a:p>
                  </p:txBody>
                </p:sp>
                <p:sp>
                  <p:nvSpPr>
                    <p:cNvPr id="574" name="Rectangle 573"/>
                    <p:cNvSpPr/>
                    <p:nvPr/>
                  </p:nvSpPr>
                  <p:spPr bwMode="gray">
                    <a:xfrm>
                      <a:off x="1396714" y="3704047"/>
                      <a:ext cx="640849" cy="475614"/>
                    </a:xfrm>
                    <a:prstGeom prst="rect">
                      <a:avLst/>
                    </a:prstGeom>
                    <a:solidFill>
                      <a:srgbClr val="333333"/>
                    </a:soli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endParaRPr>
                    </a:p>
                  </p:txBody>
                </p:sp>
                <p:sp>
                  <p:nvSpPr>
                    <p:cNvPr id="575" name="Rectangle 574"/>
                    <p:cNvSpPr/>
                    <p:nvPr/>
                  </p:nvSpPr>
                  <p:spPr bwMode="gray">
                    <a:xfrm>
                      <a:off x="2091474" y="3704047"/>
                      <a:ext cx="640849" cy="475614"/>
                    </a:xfrm>
                    <a:prstGeom prst="rect">
                      <a:avLst/>
                    </a:prstGeom>
                    <a:solidFill>
                      <a:srgbClr val="333333"/>
                    </a:soli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endParaRPr>
                    </a:p>
                  </p:txBody>
                </p:sp>
                <p:sp>
                  <p:nvSpPr>
                    <p:cNvPr id="576" name="Rectangle 575"/>
                    <p:cNvSpPr/>
                    <p:nvPr/>
                  </p:nvSpPr>
                  <p:spPr bwMode="gray">
                    <a:xfrm>
                      <a:off x="2775789" y="3704047"/>
                      <a:ext cx="640851" cy="475614"/>
                    </a:xfrm>
                    <a:prstGeom prst="rect">
                      <a:avLst/>
                    </a:prstGeom>
                    <a:solidFill>
                      <a:srgbClr val="333333"/>
                    </a:soli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endParaRPr>
                    </a:p>
                  </p:txBody>
                </p:sp>
                <p:sp>
                  <p:nvSpPr>
                    <p:cNvPr id="577" name="TextBox 241"/>
                    <p:cNvSpPr txBox="1">
                      <a:spLocks noChangeArrowheads="1"/>
                    </p:cNvSpPr>
                    <p:nvPr/>
                  </p:nvSpPr>
                  <p:spPr bwMode="gray">
                    <a:xfrm>
                      <a:off x="2125590" y="3770948"/>
                      <a:ext cx="590014" cy="376137"/>
                    </a:xfrm>
                    <a:prstGeom prst="rect">
                      <a:avLst/>
                    </a:prstGeom>
                    <a:noFill/>
                    <a:ln w="9525">
                      <a:noFill/>
                      <a:miter lim="800000"/>
                      <a:headEnd/>
                      <a:tailEnd/>
                    </a:ln>
                  </p:spPr>
                  <p:txBody>
                    <a:bodyPr wrap="none" lIns="91435" tIns="45718" rIns="91435" bIns="45718">
                      <a:spAutoFit/>
                    </a:bodyPr>
                    <a:lstStyle/>
                    <a:p>
                      <a:pPr algn="ctr" defTabSz="914309">
                        <a:lnSpc>
                          <a:spcPct val="90000"/>
                        </a:lnSpc>
                        <a:spcBef>
                          <a:spcPct val="0"/>
                        </a:spcBef>
                        <a:spcAft>
                          <a:spcPct val="0"/>
                        </a:spcAft>
                        <a:buNone/>
                      </a:pPr>
                      <a:r>
                        <a:rPr lang="zh-CN" altLang="en-US" sz="800" b="0" i="0" kern="1200" smtClean="0">
                          <a:solidFill>
                            <a:srgbClr val="FFFFFF"/>
                          </a:solidFill>
                          <a:latin typeface="Arial"/>
                          <a:ea typeface="黑体" pitchFamily="2" charset="-122"/>
                          <a:cs typeface="+mn-cs"/>
                        </a:rPr>
                        <a:t>应用</a:t>
                      </a:r>
                    </a:p>
                    <a:p>
                      <a:pPr algn="ctr" defTabSz="914309">
                        <a:lnSpc>
                          <a:spcPct val="90000"/>
                        </a:lnSpc>
                        <a:spcBef>
                          <a:spcPct val="0"/>
                        </a:spcBef>
                        <a:spcAft>
                          <a:spcPct val="0"/>
                        </a:spcAft>
                        <a:buNone/>
                      </a:pPr>
                      <a:r>
                        <a:rPr lang="zh-CN" altLang="en-US" sz="800" b="0" i="0" kern="1200" smtClean="0">
                          <a:solidFill>
                            <a:srgbClr val="FFFFFF"/>
                          </a:solidFill>
                          <a:latin typeface="Arial"/>
                          <a:ea typeface="黑体" pitchFamily="2" charset="-122"/>
                          <a:cs typeface="+mn-cs"/>
                        </a:rPr>
                        <a:t>服务器</a:t>
                      </a:r>
                      <a:endParaRPr lang="zh-CN" altLang="en-US" sz="800" b="0" i="0" kern="1200">
                        <a:solidFill>
                          <a:srgbClr val="FFFFFF"/>
                        </a:solidFill>
                        <a:latin typeface="Arial"/>
                        <a:ea typeface="黑体" pitchFamily="2" charset="-122"/>
                        <a:cs typeface="+mn-cs"/>
                      </a:endParaRPr>
                    </a:p>
                  </p:txBody>
                </p:sp>
                <p:sp>
                  <p:nvSpPr>
                    <p:cNvPr id="578" name="TextBox 242"/>
                    <p:cNvSpPr txBox="1">
                      <a:spLocks noChangeArrowheads="1"/>
                    </p:cNvSpPr>
                    <p:nvPr/>
                  </p:nvSpPr>
                  <p:spPr bwMode="gray">
                    <a:xfrm>
                      <a:off x="2814707" y="3770948"/>
                      <a:ext cx="590014" cy="376137"/>
                    </a:xfrm>
                    <a:prstGeom prst="rect">
                      <a:avLst/>
                    </a:prstGeom>
                    <a:noFill/>
                    <a:ln w="9525">
                      <a:noFill/>
                      <a:miter lim="800000"/>
                      <a:headEnd/>
                      <a:tailEnd/>
                    </a:ln>
                  </p:spPr>
                  <p:txBody>
                    <a:bodyPr wrap="none" lIns="91435" tIns="45718" rIns="91435" bIns="45718">
                      <a:spAutoFit/>
                    </a:bodyPr>
                    <a:lstStyle/>
                    <a:p>
                      <a:pPr algn="ctr" defTabSz="914309">
                        <a:lnSpc>
                          <a:spcPct val="90000"/>
                        </a:lnSpc>
                        <a:spcBef>
                          <a:spcPct val="0"/>
                        </a:spcBef>
                        <a:spcAft>
                          <a:spcPct val="0"/>
                        </a:spcAft>
                        <a:buNone/>
                      </a:pPr>
                      <a:r>
                        <a:rPr lang="zh-CN" altLang="en-US" sz="800" b="0" i="0" kern="1200" dirty="0" smtClean="0">
                          <a:solidFill>
                            <a:srgbClr val="FFFFFF"/>
                          </a:solidFill>
                          <a:latin typeface="Arial"/>
                          <a:ea typeface="黑体" pitchFamily="2" charset="-122"/>
                          <a:cs typeface="+mn-cs"/>
                        </a:rPr>
                        <a:t>数据库</a:t>
                      </a:r>
                    </a:p>
                    <a:p>
                      <a:pPr algn="ctr" defTabSz="914309">
                        <a:lnSpc>
                          <a:spcPct val="90000"/>
                        </a:lnSpc>
                        <a:spcBef>
                          <a:spcPct val="0"/>
                        </a:spcBef>
                        <a:spcAft>
                          <a:spcPct val="0"/>
                        </a:spcAft>
                        <a:buNone/>
                      </a:pPr>
                      <a:r>
                        <a:rPr lang="zh-CN" altLang="en-US" sz="800" b="0" i="0" kern="1200" dirty="0" smtClean="0">
                          <a:solidFill>
                            <a:srgbClr val="FFFFFF"/>
                          </a:solidFill>
                          <a:latin typeface="Arial"/>
                          <a:ea typeface="黑体" pitchFamily="2" charset="-122"/>
                          <a:cs typeface="+mn-cs"/>
                        </a:rPr>
                        <a:t>服务器</a:t>
                      </a:r>
                      <a:endParaRPr lang="zh-CN" altLang="en-US" sz="800" b="0" i="0" kern="1200" dirty="0">
                        <a:solidFill>
                          <a:srgbClr val="FFFFFF"/>
                        </a:solidFill>
                        <a:latin typeface="Arial"/>
                        <a:ea typeface="黑体" pitchFamily="2" charset="-122"/>
                        <a:cs typeface="+mn-cs"/>
                      </a:endParaRPr>
                    </a:p>
                  </p:txBody>
                </p:sp>
                <p:sp>
                  <p:nvSpPr>
                    <p:cNvPr id="579" name="TextBox 249"/>
                    <p:cNvSpPr txBox="1">
                      <a:spLocks noChangeArrowheads="1"/>
                    </p:cNvSpPr>
                    <p:nvPr/>
                  </p:nvSpPr>
                  <p:spPr bwMode="gray">
                    <a:xfrm>
                      <a:off x="1430829" y="3770948"/>
                      <a:ext cx="590014" cy="376137"/>
                    </a:xfrm>
                    <a:prstGeom prst="rect">
                      <a:avLst/>
                    </a:prstGeom>
                    <a:noFill/>
                    <a:ln w="9525">
                      <a:noFill/>
                      <a:miter lim="800000"/>
                      <a:headEnd/>
                      <a:tailEnd/>
                    </a:ln>
                  </p:spPr>
                  <p:txBody>
                    <a:bodyPr wrap="none" lIns="91435" tIns="45718" rIns="91435" bIns="45718">
                      <a:spAutoFit/>
                    </a:bodyPr>
                    <a:lstStyle/>
                    <a:p>
                      <a:pPr algn="ctr" defTabSz="914309">
                        <a:lnSpc>
                          <a:spcPct val="90000"/>
                        </a:lnSpc>
                        <a:spcBef>
                          <a:spcPct val="0"/>
                        </a:spcBef>
                        <a:spcAft>
                          <a:spcPct val="0"/>
                        </a:spcAft>
                        <a:buNone/>
                      </a:pPr>
                      <a:r>
                        <a:rPr lang="en-US" altLang="zh-CN" sz="800" b="0" i="0" kern="1200" smtClean="0">
                          <a:solidFill>
                            <a:srgbClr val="FFFFFF"/>
                          </a:solidFill>
                          <a:latin typeface="Arial"/>
                          <a:ea typeface="黑体" pitchFamily="2" charset="-122"/>
                          <a:cs typeface="+mn-cs"/>
                        </a:rPr>
                        <a:t>Web</a:t>
                      </a:r>
                    </a:p>
                    <a:p>
                      <a:pPr algn="ctr" defTabSz="914309">
                        <a:lnSpc>
                          <a:spcPct val="90000"/>
                        </a:lnSpc>
                        <a:spcBef>
                          <a:spcPct val="0"/>
                        </a:spcBef>
                        <a:spcAft>
                          <a:spcPct val="0"/>
                        </a:spcAft>
                        <a:buNone/>
                      </a:pPr>
                      <a:r>
                        <a:rPr lang="zh-CN" altLang="en-US" sz="800" b="0" i="0" kern="1200" smtClean="0">
                          <a:solidFill>
                            <a:srgbClr val="FFFFFF"/>
                          </a:solidFill>
                          <a:latin typeface="Arial"/>
                          <a:ea typeface="黑体" pitchFamily="2" charset="-122"/>
                          <a:cs typeface="+mn-cs"/>
                        </a:rPr>
                        <a:t>服务器</a:t>
                      </a:r>
                      <a:endParaRPr lang="zh-CN" altLang="en-US" sz="800" b="0" i="0" kern="1200">
                        <a:solidFill>
                          <a:srgbClr val="FFFFFF"/>
                        </a:solidFill>
                        <a:latin typeface="Arial"/>
                        <a:ea typeface="黑体" pitchFamily="2" charset="-122"/>
                        <a:cs typeface="+mn-cs"/>
                      </a:endParaRPr>
                    </a:p>
                  </p:txBody>
                </p:sp>
                <p:grpSp>
                  <p:nvGrpSpPr>
                    <p:cNvPr id="19" name="Group 320"/>
                    <p:cNvGrpSpPr>
                      <a:grpSpLocks/>
                    </p:cNvGrpSpPr>
                    <p:nvPr/>
                  </p:nvGrpSpPr>
                  <p:grpSpPr bwMode="gray">
                    <a:xfrm>
                      <a:off x="1622036" y="4615637"/>
                      <a:ext cx="1546011" cy="599991"/>
                      <a:chOff x="3584403" y="3694324"/>
                      <a:chExt cx="1929185" cy="696869"/>
                    </a:xfrm>
                  </p:grpSpPr>
                  <p:sp>
                    <p:nvSpPr>
                      <p:cNvPr id="581" name="Rectangle 580"/>
                      <p:cNvSpPr/>
                      <p:nvPr/>
                    </p:nvSpPr>
                    <p:spPr bwMode="gray">
                      <a:xfrm>
                        <a:off x="3589131" y="3694324"/>
                        <a:ext cx="1924456" cy="341286"/>
                      </a:xfrm>
                      <a:prstGeom prst="rect">
                        <a:avLst/>
                      </a:prstGeom>
                      <a:solidFill>
                        <a:srgbClr val="333333"/>
                      </a:soli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latin typeface="+mj-lt"/>
                          <a:ea typeface="黑体" pitchFamily="2" charset="-122"/>
                        </a:endParaRPr>
                      </a:p>
                    </p:txBody>
                  </p:sp>
                  <p:sp>
                    <p:nvSpPr>
                      <p:cNvPr id="582" name="TextBox 236"/>
                      <p:cNvSpPr txBox="1">
                        <a:spLocks noChangeArrowheads="1"/>
                      </p:cNvSpPr>
                      <p:nvPr/>
                    </p:nvSpPr>
                    <p:spPr bwMode="gray">
                      <a:xfrm>
                        <a:off x="3618592" y="3700958"/>
                        <a:ext cx="1886674" cy="359780"/>
                      </a:xfrm>
                      <a:prstGeom prst="rect">
                        <a:avLst/>
                      </a:prstGeom>
                      <a:noFill/>
                      <a:ln w="9525">
                        <a:noFill/>
                        <a:miter lim="800000"/>
                        <a:headEnd/>
                        <a:tailEnd/>
                      </a:ln>
                    </p:spPr>
                    <p:txBody>
                      <a:bodyPr wrap="none">
                        <a:spAutoFit/>
                      </a:bodyPr>
                      <a:lstStyle/>
                      <a:p>
                        <a:pPr algn="ctr" defTabSz="914309">
                          <a:lnSpc>
                            <a:spcPct val="90000"/>
                          </a:lnSpc>
                          <a:spcBef>
                            <a:spcPct val="0"/>
                          </a:spcBef>
                          <a:spcAft>
                            <a:spcPct val="0"/>
                          </a:spcAft>
                          <a:buNone/>
                        </a:pPr>
                        <a:r>
                          <a:rPr lang="zh-CN" altLang="en-US" sz="1200" b="0" i="0" kern="1200" dirty="0" smtClean="0">
                            <a:solidFill>
                              <a:srgbClr val="FFFFFF"/>
                            </a:solidFill>
                            <a:latin typeface="Arial"/>
                            <a:ea typeface="黑体" pitchFamily="2" charset="-122"/>
                            <a:cs typeface="+mn-cs"/>
                          </a:rPr>
                          <a:t>虚拟机监控程序</a:t>
                        </a:r>
                        <a:endParaRPr lang="zh-CN" altLang="en-US" sz="1200" b="0" i="0" kern="1200" dirty="0">
                          <a:solidFill>
                            <a:srgbClr val="FFFFFF"/>
                          </a:solidFill>
                          <a:latin typeface="Arial"/>
                          <a:ea typeface="黑体" pitchFamily="2" charset="-122"/>
                          <a:cs typeface="+mn-cs"/>
                        </a:endParaRPr>
                      </a:p>
                    </p:txBody>
                  </p:sp>
                  <p:grpSp>
                    <p:nvGrpSpPr>
                      <p:cNvPr id="20" name="Group 289"/>
                      <p:cNvGrpSpPr>
                        <a:grpSpLocks/>
                      </p:cNvGrpSpPr>
                      <p:nvPr/>
                    </p:nvGrpSpPr>
                    <p:grpSpPr bwMode="gray">
                      <a:xfrm>
                        <a:off x="3584403" y="4043557"/>
                        <a:ext cx="1929185" cy="347636"/>
                        <a:chOff x="218931" y="3388968"/>
                        <a:chExt cx="866890" cy="156213"/>
                      </a:xfrm>
                    </p:grpSpPr>
                    <p:sp>
                      <p:nvSpPr>
                        <p:cNvPr id="584" name="Rectangle 583"/>
                        <p:cNvSpPr/>
                        <p:nvPr/>
                      </p:nvSpPr>
                      <p:spPr bwMode="gray">
                        <a:xfrm>
                          <a:off x="218931" y="3388968"/>
                          <a:ext cx="866890" cy="156213"/>
                        </a:xfrm>
                        <a:prstGeom prst="rect">
                          <a:avLst/>
                        </a:prstGeom>
                        <a:solidFill>
                          <a:schemeClr val="tx1">
                            <a:lumMod val="50000"/>
                            <a:alpha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3" rtl="0" eaLnBrk="0" fontAlgn="base" hangingPunct="0">
                            <a:lnSpc>
                              <a:spcPct val="90000"/>
                            </a:lnSpc>
                            <a:spcBef>
                              <a:spcPct val="0"/>
                            </a:spcBef>
                            <a:spcAft>
                              <a:spcPct val="0"/>
                            </a:spcAft>
                            <a:defRPr/>
                          </a:pPr>
                          <a:endParaRPr lang="zh-CN" altLang="en-US" sz="2400" kern="1200">
                            <a:solidFill>
                              <a:schemeClr val="bg1"/>
                            </a:solidFill>
                            <a:latin typeface="Arial"/>
                            <a:ea typeface="黑体" pitchFamily="2" charset="-122"/>
                            <a:cs typeface="+mn-cs"/>
                          </a:endParaRPr>
                        </a:p>
                      </p:txBody>
                    </p:sp>
                    <p:grpSp>
                      <p:nvGrpSpPr>
                        <p:cNvPr id="21" name="Group 291"/>
                        <p:cNvGrpSpPr>
                          <a:grpSpLocks/>
                        </p:cNvGrpSpPr>
                        <p:nvPr/>
                      </p:nvGrpSpPr>
                      <p:grpSpPr bwMode="gray">
                        <a:xfrm>
                          <a:off x="229618" y="3423920"/>
                          <a:ext cx="331778" cy="79890"/>
                          <a:chOff x="234380" y="3423920"/>
                          <a:chExt cx="331778" cy="79890"/>
                        </a:xfrm>
                      </p:grpSpPr>
                      <p:cxnSp>
                        <p:nvCxnSpPr>
                          <p:cNvPr id="591" name="Straight Connector 590"/>
                          <p:cNvCxnSpPr/>
                          <p:nvPr/>
                        </p:nvCxnSpPr>
                        <p:spPr bwMode="gray">
                          <a:xfrm>
                            <a:off x="234380" y="3423920"/>
                            <a:ext cx="3317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p:cNvCxnSpPr/>
                          <p:nvPr/>
                        </p:nvCxnSpPr>
                        <p:spPr bwMode="gray">
                          <a:xfrm>
                            <a:off x="234380" y="3460299"/>
                            <a:ext cx="3317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p:nvPr/>
                        </p:nvCxnSpPr>
                        <p:spPr bwMode="gray">
                          <a:xfrm>
                            <a:off x="234380" y="3503810"/>
                            <a:ext cx="3317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2" name="Group 292"/>
                        <p:cNvGrpSpPr>
                          <a:grpSpLocks/>
                        </p:cNvGrpSpPr>
                        <p:nvPr/>
                      </p:nvGrpSpPr>
                      <p:grpSpPr bwMode="gray">
                        <a:xfrm>
                          <a:off x="740248" y="3423920"/>
                          <a:ext cx="331780" cy="79890"/>
                          <a:chOff x="740248" y="3423920"/>
                          <a:chExt cx="331780" cy="79890"/>
                        </a:xfrm>
                      </p:grpSpPr>
                      <p:cxnSp>
                        <p:nvCxnSpPr>
                          <p:cNvPr id="588" name="Straight Connector 587"/>
                          <p:cNvCxnSpPr/>
                          <p:nvPr/>
                        </p:nvCxnSpPr>
                        <p:spPr bwMode="gray">
                          <a:xfrm>
                            <a:off x="740249" y="3423920"/>
                            <a:ext cx="3317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bwMode="gray">
                          <a:xfrm>
                            <a:off x="740248" y="3463865"/>
                            <a:ext cx="3317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p:nvPr/>
                        </p:nvCxnSpPr>
                        <p:spPr bwMode="gray">
                          <a:xfrm>
                            <a:off x="740249" y="3503810"/>
                            <a:ext cx="3317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87" name="Oval 586"/>
                        <p:cNvSpPr/>
                        <p:nvPr/>
                      </p:nvSpPr>
                      <p:spPr bwMode="gray">
                        <a:xfrm>
                          <a:off x="628258" y="3430131"/>
                          <a:ext cx="67487" cy="67468"/>
                        </a:xfrm>
                        <a:prstGeom prst="ellipse">
                          <a:avLst/>
                        </a:prstGeom>
                        <a:solidFill>
                          <a:schemeClr val="tx1">
                            <a:lumMod val="40000"/>
                            <a:lumOff val="60000"/>
                          </a:schemeClr>
                        </a:soli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endParaRPr>
                        </a:p>
                      </p:txBody>
                    </p:sp>
                  </p:grpSp>
                </p:grpSp>
              </p:grpSp>
            </p:grpSp>
            <p:grpSp>
              <p:nvGrpSpPr>
                <p:cNvPr id="23" name="Group 559"/>
                <p:cNvGrpSpPr/>
                <p:nvPr/>
              </p:nvGrpSpPr>
              <p:grpSpPr>
                <a:xfrm>
                  <a:off x="6615132" y="4128340"/>
                  <a:ext cx="403761" cy="412788"/>
                  <a:chOff x="6575197" y="5099843"/>
                  <a:chExt cx="457201" cy="467423"/>
                </a:xfrm>
              </p:grpSpPr>
              <p:sp>
                <p:nvSpPr>
                  <p:cNvPr id="561" name="TextBox 560"/>
                  <p:cNvSpPr txBox="1"/>
                  <p:nvPr/>
                </p:nvSpPr>
                <p:spPr bwMode="gray">
                  <a:xfrm>
                    <a:off x="6575197" y="5099843"/>
                    <a:ext cx="351587" cy="351587"/>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lIns="0" tIns="0" rIns="0" bIns="0" anchor="ctr" anchorCtr="1">
                    <a:noAutofit/>
                  </a:bodyPr>
                  <a:lstStyle/>
                  <a:p>
                    <a:pPr algn="ctr" defTabSz="914309">
                      <a:lnSpc>
                        <a:spcPct val="90000"/>
                      </a:lnSpc>
                      <a:spcBef>
                        <a:spcPct val="0"/>
                      </a:spcBef>
                      <a:spcAft>
                        <a:spcPct val="0"/>
                      </a:spcAft>
                      <a:buNone/>
                    </a:pPr>
                    <a:endParaRPr lang="zh-CN" altLang="en-US" sz="1200" kern="1200" smtClean="0">
                      <a:solidFill>
                        <a:schemeClr val="bg1"/>
                      </a:solidFill>
                      <a:latin typeface="Arial"/>
                      <a:ea typeface="黑体" pitchFamily="2" charset="-122"/>
                      <a:cs typeface="+mn-cs"/>
                    </a:endParaRPr>
                  </a:p>
                  <a:p>
                    <a:pPr algn="ctr" defTabSz="914309">
                      <a:lnSpc>
                        <a:spcPct val="90000"/>
                      </a:lnSpc>
                      <a:spcBef>
                        <a:spcPct val="0"/>
                      </a:spcBef>
                      <a:spcAft>
                        <a:spcPct val="0"/>
                      </a:spcAft>
                      <a:buNone/>
                    </a:pPr>
                    <a:r>
                      <a:rPr lang="en-US" altLang="zh-CN" sz="1000" b="1" i="0" kern="1200" smtClean="0">
                        <a:solidFill>
                          <a:srgbClr val="FFFFFF"/>
                        </a:solidFill>
                        <a:latin typeface="Arial"/>
                        <a:ea typeface="黑体" pitchFamily="2" charset="-122"/>
                        <a:cs typeface="+mn-cs"/>
                      </a:rPr>
                      <a:t>VSN</a:t>
                    </a:r>
                    <a:endParaRPr lang="zh-CN" altLang="en-US" sz="1000" b="1" i="0" kern="1200" smtClean="0">
                      <a:solidFill>
                        <a:srgbClr val="FFFFFF"/>
                      </a:solidFill>
                      <a:latin typeface="Arial"/>
                      <a:ea typeface="黑体" pitchFamily="2" charset="-122"/>
                      <a:cs typeface="+mn-cs"/>
                    </a:endParaRPr>
                  </a:p>
                  <a:p>
                    <a:pPr algn="ctr" defTabSz="914309">
                      <a:lnSpc>
                        <a:spcPct val="90000"/>
                      </a:lnSpc>
                      <a:spcBef>
                        <a:spcPct val="0"/>
                      </a:spcBef>
                      <a:spcAft>
                        <a:spcPct val="0"/>
                      </a:spcAft>
                      <a:buNone/>
                    </a:pPr>
                    <a:endParaRPr lang="zh-CN" altLang="en-US" sz="1000" kern="1200">
                      <a:solidFill>
                        <a:schemeClr val="bg1"/>
                      </a:solidFill>
                      <a:latin typeface="Arial"/>
                      <a:ea typeface="黑体" pitchFamily="2" charset="-122"/>
                      <a:cs typeface="+mn-cs"/>
                    </a:endParaRPr>
                  </a:p>
                </p:txBody>
              </p:sp>
              <p:sp>
                <p:nvSpPr>
                  <p:cNvPr id="562" name="TextBox 561"/>
                  <p:cNvSpPr txBox="1"/>
                  <p:nvPr/>
                </p:nvSpPr>
                <p:spPr bwMode="gray">
                  <a:xfrm>
                    <a:off x="6680811" y="5215678"/>
                    <a:ext cx="351587" cy="351588"/>
                  </a:xfrm>
                  <a:prstGeom prst="rect">
                    <a:avLst/>
                  </a:prstGeom>
                  <a:solidFill>
                    <a:schemeClr val="tx1">
                      <a:lumMod val="50000"/>
                    </a:schemeClr>
                  </a:solidFill>
                </p:spPr>
                <p:style>
                  <a:lnRef idx="1">
                    <a:schemeClr val="accent1"/>
                  </a:lnRef>
                  <a:fillRef idx="3">
                    <a:schemeClr val="accent1"/>
                  </a:fillRef>
                  <a:effectRef idx="2">
                    <a:schemeClr val="accent1"/>
                  </a:effectRef>
                  <a:fontRef idx="minor">
                    <a:schemeClr val="lt1"/>
                  </a:fontRef>
                </p:style>
                <p:txBody>
                  <a:bodyPr lIns="0" tIns="0" rIns="0" bIns="0" anchor="ctr" anchorCtr="1">
                    <a:noAutofit/>
                  </a:bodyPr>
                  <a:lstStyle/>
                  <a:p>
                    <a:pPr algn="ctr" defTabSz="914309">
                      <a:lnSpc>
                        <a:spcPct val="90000"/>
                      </a:lnSpc>
                      <a:spcBef>
                        <a:spcPct val="0"/>
                      </a:spcBef>
                      <a:spcAft>
                        <a:spcPct val="0"/>
                      </a:spcAft>
                      <a:buNone/>
                    </a:pPr>
                    <a:endParaRPr lang="zh-CN" altLang="en-US" sz="1000" kern="1200" smtClean="0">
                      <a:solidFill>
                        <a:schemeClr val="bg1"/>
                      </a:solidFill>
                      <a:latin typeface="Arial"/>
                      <a:ea typeface="黑体" pitchFamily="2" charset="-122"/>
                      <a:cs typeface="+mn-cs"/>
                    </a:endParaRPr>
                  </a:p>
                  <a:p>
                    <a:pPr algn="ctr" defTabSz="914309">
                      <a:lnSpc>
                        <a:spcPct val="90000"/>
                      </a:lnSpc>
                      <a:spcBef>
                        <a:spcPct val="0"/>
                      </a:spcBef>
                      <a:spcAft>
                        <a:spcPct val="0"/>
                      </a:spcAft>
                      <a:buNone/>
                    </a:pPr>
                    <a:r>
                      <a:rPr lang="en-US" altLang="zh-CN" sz="1050" b="0" i="0" kern="1200" smtClean="0">
                        <a:solidFill>
                          <a:srgbClr val="FFFFFF"/>
                        </a:solidFill>
                        <a:latin typeface="Arial"/>
                        <a:ea typeface="黑体" pitchFamily="2" charset="-122"/>
                        <a:cs typeface="+mn-cs"/>
                      </a:rPr>
                      <a:t>VSN</a:t>
                    </a:r>
                    <a:endParaRPr lang="zh-CN" altLang="en-US" sz="1200" kern="1200" smtClean="0">
                      <a:solidFill>
                        <a:schemeClr val="bg1"/>
                      </a:solidFill>
                      <a:latin typeface="Arial"/>
                      <a:ea typeface="黑体" pitchFamily="2" charset="-122"/>
                      <a:cs typeface="+mn-cs"/>
                    </a:endParaRPr>
                  </a:p>
                  <a:p>
                    <a:pPr algn="ctr" defTabSz="914309">
                      <a:lnSpc>
                        <a:spcPct val="90000"/>
                      </a:lnSpc>
                      <a:spcBef>
                        <a:spcPct val="0"/>
                      </a:spcBef>
                      <a:spcAft>
                        <a:spcPct val="0"/>
                      </a:spcAft>
                      <a:buNone/>
                    </a:pPr>
                    <a:endParaRPr lang="zh-CN" altLang="en-US" sz="1000" kern="1200">
                      <a:solidFill>
                        <a:schemeClr val="bg1"/>
                      </a:solidFill>
                      <a:latin typeface="Arial"/>
                      <a:ea typeface="黑体" pitchFamily="2" charset="-122"/>
                      <a:cs typeface="+mn-cs"/>
                    </a:endParaRPr>
                  </a:p>
                </p:txBody>
              </p:sp>
            </p:grpSp>
          </p:grpSp>
        </p:grpSp>
      </p:grpSp>
      <p:sp>
        <p:nvSpPr>
          <p:cNvPr id="124" name="TextBox 123"/>
          <p:cNvSpPr txBox="1"/>
          <p:nvPr/>
        </p:nvSpPr>
        <p:spPr>
          <a:xfrm>
            <a:off x="2874579" y="3939450"/>
            <a:ext cx="1719619" cy="811761"/>
          </a:xfrm>
          <a:prstGeom prst="rect">
            <a:avLst/>
          </a:prstGeom>
        </p:spPr>
        <p:txBody>
          <a:bodyPr vert="horz" lIns="91440" tIns="45720" rIns="91440" bIns="45720" rtlCol="0">
            <a:spAutoFit/>
          </a:bodyPr>
          <a:lstStyle/>
          <a:p>
            <a:pPr algn="l" defTabSz="914400">
              <a:lnSpc>
                <a:spcPct val="85000"/>
              </a:lnSpc>
              <a:buNone/>
            </a:pPr>
            <a:r>
              <a:rPr lang="zh-CN" altLang="en-US" sz="1100" b="0" i="0" smtClean="0">
                <a:solidFill>
                  <a:schemeClr val="tx1"/>
                </a:solidFill>
                <a:latin typeface="Arial"/>
                <a:ea typeface="黑体" pitchFamily="2" charset="-122"/>
                <a:cs typeface="+mn-cs"/>
              </a:rPr>
              <a:t>虚拟网络服务数据路径 </a:t>
            </a:r>
            <a:r>
              <a:rPr lang="en-US" altLang="zh-CN" sz="1100" b="0" i="0" smtClean="0">
                <a:solidFill>
                  <a:schemeClr val="tx1"/>
                </a:solidFill>
                <a:latin typeface="Arial"/>
                <a:ea typeface="黑体" pitchFamily="2" charset="-122"/>
                <a:cs typeface="+mn-cs"/>
              </a:rPr>
              <a:t>(vPath)</a:t>
            </a:r>
          </a:p>
          <a:p>
            <a:pPr marL="112746" indent="-112746" algn="l" defTabSz="914400">
              <a:lnSpc>
                <a:spcPct val="85000"/>
              </a:lnSpc>
              <a:buClr>
                <a:srgbClr val="0096D6"/>
              </a:buClr>
              <a:buSzPct val="90000"/>
              <a:buFont typeface="Arial"/>
              <a:buChar char="•"/>
            </a:pPr>
            <a:r>
              <a:rPr lang="zh-CN" altLang="en-US" sz="1100" b="0" i="0" smtClean="0">
                <a:solidFill>
                  <a:srgbClr val="48575A"/>
                </a:solidFill>
                <a:latin typeface="Arial"/>
                <a:ea typeface="黑体" pitchFamily="2" charset="-122"/>
                <a:cs typeface="+mn-cs"/>
              </a:rPr>
              <a:t>服务绑定 </a:t>
            </a:r>
          </a:p>
          <a:p>
            <a:pPr marL="112746" indent="-112746" algn="l" defTabSz="914400">
              <a:lnSpc>
                <a:spcPct val="85000"/>
              </a:lnSpc>
              <a:buClr>
                <a:srgbClr val="0096D6"/>
              </a:buClr>
              <a:buSzPct val="90000"/>
              <a:buFont typeface="Arial"/>
              <a:buChar char="•"/>
            </a:pPr>
            <a:r>
              <a:rPr lang="zh-CN" altLang="en-US" sz="1100" b="0" i="0" smtClean="0">
                <a:solidFill>
                  <a:srgbClr val="48575A"/>
                </a:solidFill>
                <a:latin typeface="Arial"/>
                <a:ea typeface="黑体" pitchFamily="2" charset="-122"/>
                <a:cs typeface="+mn-cs"/>
              </a:rPr>
              <a:t>快速路径减负</a:t>
            </a:r>
          </a:p>
          <a:p>
            <a:pPr marL="112746" indent="-112746" algn="l" defTabSz="914400">
              <a:lnSpc>
                <a:spcPct val="85000"/>
              </a:lnSpc>
              <a:buClr>
                <a:srgbClr val="0096D6"/>
              </a:buClr>
              <a:buSzPct val="90000"/>
              <a:buFont typeface="Arial"/>
              <a:buChar char="•"/>
            </a:pPr>
            <a:r>
              <a:rPr lang="en-US" altLang="zh-CN" sz="1100" b="0" i="0" smtClean="0">
                <a:solidFill>
                  <a:srgbClr val="48575A"/>
                </a:solidFill>
                <a:latin typeface="Arial"/>
                <a:ea typeface="黑体" pitchFamily="2" charset="-122"/>
                <a:cs typeface="+mn-cs"/>
              </a:rPr>
              <a:t>VXLAN </a:t>
            </a:r>
            <a:r>
              <a:rPr lang="zh-CN" altLang="en-US" sz="1100" b="0" i="0" smtClean="0">
                <a:solidFill>
                  <a:srgbClr val="48575A"/>
                </a:solidFill>
                <a:latin typeface="Arial"/>
                <a:ea typeface="黑体" pitchFamily="2" charset="-122"/>
                <a:cs typeface="+mn-cs"/>
              </a:rPr>
              <a:t>感知</a:t>
            </a:r>
            <a:endParaRPr lang="zh-CN" altLang="en-US" sz="1100" b="0" i="0">
              <a:solidFill>
                <a:srgbClr val="48575A"/>
              </a:solidFill>
              <a:latin typeface="Arial"/>
              <a:ea typeface="黑体" pitchFamily="2" charset="-122"/>
              <a:cs typeface="+mn-cs"/>
            </a:endParaRPr>
          </a:p>
        </p:txBody>
      </p:sp>
    </p:spTree>
    <p:extLst>
      <p:ext uri="{BB962C8B-B14F-4D97-AF65-F5344CB8AC3E}">
        <p14:creationId xmlns="" xmlns:p14="http://schemas.microsoft.com/office/powerpoint/2010/main" val="35196106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4"/>
                                        </p:tgtEl>
                                        <p:attrNameLst>
                                          <p:attrName>style.visibility</p:attrName>
                                        </p:attrNameLst>
                                      </p:cBhvr>
                                      <p:to>
                                        <p:strVal val="visible"/>
                                      </p:to>
                                    </p:set>
                                    <p:anim calcmode="lin" valueType="num">
                                      <p:cBhvr additive="base">
                                        <p:cTn id="15" dur="500" fill="hold"/>
                                        <p:tgtEl>
                                          <p:spTgt spid="124"/>
                                        </p:tgtEl>
                                        <p:attrNameLst>
                                          <p:attrName>ppt_x</p:attrName>
                                        </p:attrNameLst>
                                      </p:cBhvr>
                                      <p:tavLst>
                                        <p:tav tm="0">
                                          <p:val>
                                            <p:strVal val="1+#ppt_w/2"/>
                                          </p:val>
                                        </p:tav>
                                        <p:tav tm="100000">
                                          <p:val>
                                            <p:strVal val="#ppt_x"/>
                                          </p:val>
                                        </p:tav>
                                      </p:tavLst>
                                    </p:anim>
                                    <p:anim calcmode="lin" valueType="num">
                                      <p:cBhvr additive="base">
                                        <p:cTn id="16" dur="500" fill="hold"/>
                                        <p:tgtEl>
                                          <p:spTgt spid="124"/>
                                        </p:tgtEl>
                                        <p:attrNameLst>
                                          <p:attrName>ppt_y</p:attrName>
                                        </p:attrNameLst>
                                      </p:cBhvr>
                                      <p:tavLst>
                                        <p:tav tm="0">
                                          <p:val>
                                            <p:strVal val="#ppt_y"/>
                                          </p:val>
                                        </p:tav>
                                        <p:tav tm="100000">
                                          <p:val>
                                            <p:strVal val="#ppt_y"/>
                                          </p:val>
                                        </p:tav>
                                      </p:tavLst>
                                    </p:anim>
                                  </p:childTnLst>
                                </p:cTn>
                              </p:par>
                            </p:childTnLst>
                          </p:cTn>
                        </p:par>
                        <p:par>
                          <p:cTn id="17" fill="hold">
                            <p:stCondLst>
                              <p:cond delay="75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par>
                          <p:cTn id="21" fill="hold">
                            <p:stCondLst>
                              <p:cond delay="1750"/>
                            </p:stCondLst>
                            <p:childTnLst>
                              <p:par>
                                <p:cTn id="22" presetID="10" presetClass="entr" presetSubtype="0" fill="hold" grpId="0" nodeType="afterEffect">
                                  <p:stCondLst>
                                    <p:cond delay="0"/>
                                  </p:stCondLst>
                                  <p:childTnLst>
                                    <p:set>
                                      <p:cBhvr>
                                        <p:cTn id="23" dur="1" fill="hold">
                                          <p:stCondLst>
                                            <p:cond delay="0"/>
                                          </p:stCondLst>
                                        </p:cTn>
                                        <p:tgtEl>
                                          <p:spTgt spid="123"/>
                                        </p:tgtEl>
                                        <p:attrNameLst>
                                          <p:attrName>style.visibility</p:attrName>
                                        </p:attrNameLst>
                                      </p:cBhvr>
                                      <p:to>
                                        <p:strVal val="visible"/>
                                      </p:to>
                                    </p:set>
                                    <p:animEffect transition="in" filter="fade">
                                      <p:cBhvr>
                                        <p:cTn id="24" dur="500"/>
                                        <p:tgtEl>
                                          <p:spTgt spid="123"/>
                                        </p:tgtEl>
                                      </p:cBhvr>
                                    </p:animEffect>
                                  </p:childTnLst>
                                </p:cTn>
                              </p:par>
                              <p:par>
                                <p:cTn id="25" presetID="2" presetClass="entr" presetSubtype="2"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750" fill="hold"/>
                                        <p:tgtEl>
                                          <p:spTgt spid="9"/>
                                        </p:tgtEl>
                                        <p:attrNameLst>
                                          <p:attrName>ppt_x</p:attrName>
                                        </p:attrNameLst>
                                      </p:cBhvr>
                                      <p:tavLst>
                                        <p:tav tm="0">
                                          <p:val>
                                            <p:strVal val="1+#ppt_w/2"/>
                                          </p:val>
                                        </p:tav>
                                        <p:tav tm="100000">
                                          <p:val>
                                            <p:strVal val="#ppt_x"/>
                                          </p:val>
                                        </p:tav>
                                      </p:tavLst>
                                    </p:anim>
                                    <p:anim calcmode="lin" valueType="num">
                                      <p:cBhvr additive="base">
                                        <p:cTn id="28" dur="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750" fill="hold"/>
                                        <p:tgtEl>
                                          <p:spTgt spid="10"/>
                                        </p:tgtEl>
                                        <p:attrNameLst>
                                          <p:attrName>ppt_x</p:attrName>
                                        </p:attrNameLst>
                                      </p:cBhvr>
                                      <p:tavLst>
                                        <p:tav tm="0">
                                          <p:val>
                                            <p:strVal val="1+#ppt_w/2"/>
                                          </p:val>
                                        </p:tav>
                                        <p:tav tm="100000">
                                          <p:val>
                                            <p:strVal val="#ppt_x"/>
                                          </p:val>
                                        </p:tav>
                                      </p:tavLst>
                                    </p:anim>
                                    <p:anim calcmode="lin" valueType="num">
                                      <p:cBhvr additive="base">
                                        <p:cTn id="34" dur="750" fill="hold"/>
                                        <p:tgtEl>
                                          <p:spTgt spid="10"/>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119"/>
                                        </p:tgtEl>
                                        <p:attrNameLst>
                                          <p:attrName>style.visibility</p:attrName>
                                        </p:attrNameLst>
                                      </p:cBhvr>
                                      <p:to>
                                        <p:strVal val="visible"/>
                                      </p:to>
                                    </p:set>
                                    <p:animEffect transition="in" filter="fade">
                                      <p:cBhvr>
                                        <p:cTn id="3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3" grpId="0" animBg="1"/>
      <p:bldP spid="1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19"/>
          <p:cNvSpPr>
            <a:spLocks noChangeArrowheads="1"/>
          </p:cNvSpPr>
          <p:nvPr/>
        </p:nvSpPr>
        <p:spPr bwMode="auto">
          <a:xfrm flipH="1">
            <a:off x="225082" y="4923692"/>
            <a:ext cx="8707902" cy="1934308"/>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endParaRPr lang="zh-CN" altLang="en-US" b="1">
              <a:solidFill>
                <a:schemeClr val="tx1"/>
              </a:solidFill>
              <a:latin typeface="+mj-lt"/>
              <a:ea typeface="黑体" pitchFamily="2" charset="-122"/>
            </a:endParaRPr>
          </a:p>
        </p:txBody>
      </p:sp>
      <p:sp>
        <p:nvSpPr>
          <p:cNvPr id="114" name="Rectangle 19"/>
          <p:cNvSpPr>
            <a:spLocks noChangeArrowheads="1"/>
          </p:cNvSpPr>
          <p:nvPr/>
        </p:nvSpPr>
        <p:spPr bwMode="auto">
          <a:xfrm flipH="1">
            <a:off x="658503" y="1291975"/>
            <a:ext cx="3178506" cy="3857305"/>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endParaRPr lang="zh-CN" altLang="en-US" sz="1200">
              <a:latin typeface="+mj-lt"/>
              <a:ea typeface="黑体" pitchFamily="2" charset="-122"/>
            </a:endParaRPr>
          </a:p>
        </p:txBody>
      </p:sp>
      <p:sp>
        <p:nvSpPr>
          <p:cNvPr id="115" name="Rectangle 19"/>
          <p:cNvSpPr>
            <a:spLocks noChangeArrowheads="1"/>
          </p:cNvSpPr>
          <p:nvPr/>
        </p:nvSpPr>
        <p:spPr bwMode="auto">
          <a:xfrm flipH="1">
            <a:off x="5322245" y="1291975"/>
            <a:ext cx="3178506" cy="3857305"/>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endParaRPr lang="zh-CN" altLang="en-US" sz="1200">
              <a:latin typeface="+mj-lt"/>
              <a:ea typeface="黑体" pitchFamily="2" charset="-122"/>
            </a:endParaRPr>
          </a:p>
        </p:txBody>
      </p:sp>
      <p:pic>
        <p:nvPicPr>
          <p:cNvPr id="9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13925" y="1155895"/>
            <a:ext cx="2232357" cy="223235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69" name="Group 134"/>
          <p:cNvGrpSpPr>
            <a:grpSpLocks/>
          </p:cNvGrpSpPr>
          <p:nvPr/>
        </p:nvGrpSpPr>
        <p:grpSpPr bwMode="auto">
          <a:xfrm rot="19969345">
            <a:off x="3680758" y="2169051"/>
            <a:ext cx="2071464" cy="1135298"/>
            <a:chOff x="3151511" y="3623531"/>
            <a:chExt cx="1828622" cy="960511"/>
          </a:xfrm>
        </p:grpSpPr>
        <p:sp>
          <p:nvSpPr>
            <p:cNvPr id="70" name="AutoShape 575"/>
            <p:cNvSpPr>
              <a:spLocks noChangeArrowheads="1"/>
            </p:cNvSpPr>
            <p:nvPr/>
          </p:nvSpPr>
          <p:spPr bwMode="auto">
            <a:xfrm rot="7065773">
              <a:off x="3537280" y="3453195"/>
              <a:ext cx="83515" cy="613992"/>
            </a:xfrm>
            <a:prstGeom prst="can">
              <a:avLst>
                <a:gd name="adj" fmla="val 98025"/>
              </a:avLst>
            </a:prstGeom>
            <a:solidFill>
              <a:srgbClr val="315FF3"/>
            </a:solidFill>
            <a:ln w="12700">
              <a:solidFill>
                <a:schemeClr val="tx1"/>
              </a:solidFill>
              <a:round/>
              <a:headEnd/>
              <a:tailEnd/>
            </a:ln>
          </p:spPr>
          <p:txBody>
            <a:bodyPr wrap="none" anchor="ctr"/>
            <a:lstStyle/>
            <a:p>
              <a:pPr algn="ctr" rtl="0" eaLnBrk="0" hangingPunct="0">
                <a:lnSpc>
                  <a:spcPct val="90000"/>
                </a:lnSpc>
              </a:pPr>
              <a:endParaRPr lang="zh-CN" altLang="en-US" kern="1200">
                <a:solidFill>
                  <a:srgbClr val="000000"/>
                </a:solidFill>
                <a:latin typeface="Arial"/>
                <a:ea typeface="黑体" pitchFamily="2" charset="-122"/>
                <a:cs typeface="+mn-cs"/>
              </a:endParaRPr>
            </a:p>
          </p:txBody>
        </p:sp>
        <p:sp>
          <p:nvSpPr>
            <p:cNvPr id="71" name="AutoShape 576"/>
            <p:cNvSpPr>
              <a:spLocks noChangeArrowheads="1"/>
            </p:cNvSpPr>
            <p:nvPr/>
          </p:nvSpPr>
          <p:spPr bwMode="auto">
            <a:xfrm rot="7065773">
              <a:off x="3477585" y="3357346"/>
              <a:ext cx="85412" cy="617782"/>
            </a:xfrm>
            <a:prstGeom prst="can">
              <a:avLst>
                <a:gd name="adj" fmla="val 95971"/>
              </a:avLst>
            </a:prstGeom>
            <a:solidFill>
              <a:srgbClr val="FF9933"/>
            </a:solidFill>
            <a:ln w="12700">
              <a:solidFill>
                <a:schemeClr val="tx1"/>
              </a:solidFill>
              <a:round/>
              <a:headEnd/>
              <a:tailEnd/>
            </a:ln>
          </p:spPr>
          <p:txBody>
            <a:bodyPr wrap="none" anchor="ctr"/>
            <a:lstStyle/>
            <a:p>
              <a:pPr algn="ctr" rtl="0" eaLnBrk="0" hangingPunct="0">
                <a:lnSpc>
                  <a:spcPct val="90000"/>
                </a:lnSpc>
              </a:pPr>
              <a:endParaRPr lang="zh-CN" altLang="en-US" kern="1200">
                <a:solidFill>
                  <a:srgbClr val="000000"/>
                </a:solidFill>
                <a:latin typeface="Arial"/>
                <a:ea typeface="黑体" pitchFamily="2" charset="-122"/>
                <a:cs typeface="+mn-cs"/>
              </a:endParaRPr>
            </a:p>
          </p:txBody>
        </p:sp>
        <p:sp>
          <p:nvSpPr>
            <p:cNvPr id="72" name="AutoShape 577"/>
            <p:cNvSpPr>
              <a:spLocks noChangeArrowheads="1"/>
            </p:cNvSpPr>
            <p:nvPr/>
          </p:nvSpPr>
          <p:spPr bwMode="auto">
            <a:xfrm rot="7065773">
              <a:off x="3426417" y="3442758"/>
              <a:ext cx="87311" cy="615887"/>
            </a:xfrm>
            <a:prstGeom prst="can">
              <a:avLst>
                <a:gd name="adj" fmla="val 95620"/>
              </a:avLst>
            </a:prstGeom>
            <a:solidFill>
              <a:srgbClr val="99FF66"/>
            </a:solidFill>
            <a:ln w="12700">
              <a:solidFill>
                <a:schemeClr val="tx1"/>
              </a:solidFill>
              <a:round/>
              <a:headEnd/>
              <a:tailEnd/>
            </a:ln>
          </p:spPr>
          <p:txBody>
            <a:bodyPr wrap="none" anchor="ctr"/>
            <a:lstStyle/>
            <a:p>
              <a:pPr algn="ctr" rtl="0" eaLnBrk="0" hangingPunct="0">
                <a:lnSpc>
                  <a:spcPct val="90000"/>
                </a:lnSpc>
              </a:pPr>
              <a:endParaRPr lang="zh-CN" altLang="en-US" kern="1200">
                <a:solidFill>
                  <a:srgbClr val="000000"/>
                </a:solidFill>
                <a:latin typeface="Arial"/>
                <a:ea typeface="黑体" pitchFamily="2" charset="-122"/>
                <a:cs typeface="+mn-cs"/>
              </a:endParaRPr>
            </a:p>
          </p:txBody>
        </p:sp>
        <p:sp>
          <p:nvSpPr>
            <p:cNvPr id="73" name="AutoShape 578"/>
            <p:cNvSpPr>
              <a:spLocks noChangeArrowheads="1"/>
            </p:cNvSpPr>
            <p:nvPr/>
          </p:nvSpPr>
          <p:spPr bwMode="auto">
            <a:xfrm rot="7065773">
              <a:off x="3468941" y="3326853"/>
              <a:ext cx="258537" cy="893397"/>
            </a:xfrm>
            <a:prstGeom prst="can">
              <a:avLst>
                <a:gd name="adj" fmla="val 89497"/>
              </a:avLst>
            </a:prstGeom>
            <a:gradFill rotWithShape="1">
              <a:gsLst>
                <a:gs pos="0">
                  <a:schemeClr val="accent1">
                    <a:gamma/>
                    <a:shade val="56078"/>
                    <a:invGamma/>
                    <a:alpha val="80000"/>
                  </a:schemeClr>
                </a:gs>
                <a:gs pos="50000">
                  <a:schemeClr val="accent1">
                    <a:alpha val="60001"/>
                  </a:schemeClr>
                </a:gs>
                <a:gs pos="100000">
                  <a:schemeClr val="accent1">
                    <a:gamma/>
                    <a:shade val="56078"/>
                    <a:invGamma/>
                    <a:alpha val="80000"/>
                  </a:schemeClr>
                </a:gs>
              </a:gsLst>
              <a:lin ang="0" scaled="1"/>
            </a:gradFill>
            <a:ln w="12700">
              <a:solidFill>
                <a:schemeClr val="tx1"/>
              </a:solidFill>
              <a:round/>
              <a:headEnd/>
              <a:tailEnd/>
            </a:ln>
            <a:effectLst/>
          </p:spPr>
          <p:txBody>
            <a:bodyPr wrap="none" anchor="ctr"/>
            <a:lstStyle/>
            <a:p>
              <a:pPr algn="ctr" defTabSz="457129" eaLnBrk="0" hangingPunct="0">
                <a:lnSpc>
                  <a:spcPct val="90000"/>
                </a:lnSpc>
                <a:defRPr/>
              </a:pPr>
              <a:endParaRPr lang="zh-CN" altLang="en-US" kern="1200">
                <a:solidFill>
                  <a:srgbClr val="000000"/>
                </a:solidFill>
                <a:latin typeface="Arial"/>
                <a:ea typeface="黑体" pitchFamily="2" charset="-122"/>
                <a:cs typeface="ＭＳ Ｐゴシック"/>
              </a:endParaRPr>
            </a:p>
          </p:txBody>
        </p:sp>
        <p:sp>
          <p:nvSpPr>
            <p:cNvPr id="74" name="AutoShape 467"/>
            <p:cNvSpPr>
              <a:spLocks noChangeArrowheads="1"/>
            </p:cNvSpPr>
            <p:nvPr/>
          </p:nvSpPr>
          <p:spPr bwMode="auto">
            <a:xfrm rot="7065773">
              <a:off x="3803855" y="3845800"/>
              <a:ext cx="94400" cy="206809"/>
            </a:xfrm>
            <a:prstGeom prst="can">
              <a:avLst>
                <a:gd name="adj" fmla="val 101698"/>
              </a:avLst>
            </a:prstGeom>
            <a:gradFill rotWithShape="1">
              <a:gsLst>
                <a:gs pos="0">
                  <a:srgbClr val="172C70"/>
                </a:gs>
                <a:gs pos="50000">
                  <a:srgbClr val="315FF3"/>
                </a:gs>
                <a:gs pos="100000">
                  <a:srgbClr val="172C70"/>
                </a:gs>
              </a:gsLst>
              <a:lin ang="0" scaled="1"/>
            </a:gradFill>
            <a:ln w="12700">
              <a:solidFill>
                <a:schemeClr val="tx1"/>
              </a:solidFill>
              <a:round/>
              <a:headEnd/>
              <a:tailEnd/>
            </a:ln>
          </p:spPr>
          <p:txBody>
            <a:bodyPr wrap="none" anchor="ctr"/>
            <a:lstStyle/>
            <a:p>
              <a:pPr algn="ctr" rtl="0" eaLnBrk="0" hangingPunct="0">
                <a:lnSpc>
                  <a:spcPct val="90000"/>
                </a:lnSpc>
              </a:pPr>
              <a:endParaRPr lang="zh-CN" altLang="en-US" kern="1200">
                <a:solidFill>
                  <a:srgbClr val="000000"/>
                </a:solidFill>
                <a:latin typeface="Arial"/>
                <a:ea typeface="黑体" pitchFamily="2" charset="-122"/>
                <a:cs typeface="+mn-cs"/>
              </a:endParaRPr>
            </a:p>
          </p:txBody>
        </p:sp>
        <p:sp>
          <p:nvSpPr>
            <p:cNvPr id="75" name="AutoShape 468"/>
            <p:cNvSpPr>
              <a:spLocks noChangeArrowheads="1"/>
            </p:cNvSpPr>
            <p:nvPr/>
          </p:nvSpPr>
          <p:spPr bwMode="auto">
            <a:xfrm rot="7065773">
              <a:off x="3793901" y="3794734"/>
              <a:ext cx="88259" cy="190321"/>
            </a:xfrm>
            <a:prstGeom prst="can">
              <a:avLst>
                <a:gd name="adj" fmla="val 99212"/>
              </a:avLst>
            </a:prstGeom>
            <a:gradFill rotWithShape="1">
              <a:gsLst>
                <a:gs pos="0">
                  <a:srgbClr val="6C380D"/>
                </a:gs>
                <a:gs pos="50000">
                  <a:srgbClr val="E97A1C"/>
                </a:gs>
                <a:gs pos="100000">
                  <a:srgbClr val="6C380D"/>
                </a:gs>
              </a:gsLst>
              <a:lin ang="0" scaled="1"/>
            </a:gradFill>
            <a:ln w="12700">
              <a:solidFill>
                <a:schemeClr val="tx1"/>
              </a:solidFill>
              <a:round/>
              <a:headEnd/>
              <a:tailEnd/>
            </a:ln>
          </p:spPr>
          <p:txBody>
            <a:bodyPr wrap="none" anchor="ctr"/>
            <a:lstStyle/>
            <a:p>
              <a:pPr algn="ctr" rtl="0" eaLnBrk="0" hangingPunct="0">
                <a:lnSpc>
                  <a:spcPct val="90000"/>
                </a:lnSpc>
              </a:pPr>
              <a:endParaRPr lang="zh-CN" altLang="en-US" kern="1200">
                <a:solidFill>
                  <a:srgbClr val="000000"/>
                </a:solidFill>
                <a:latin typeface="Arial"/>
                <a:ea typeface="黑体" pitchFamily="2" charset="-122"/>
                <a:cs typeface="+mn-cs"/>
              </a:endParaRPr>
            </a:p>
          </p:txBody>
        </p:sp>
        <p:sp>
          <p:nvSpPr>
            <p:cNvPr id="76" name="AutoShape 469"/>
            <p:cNvSpPr>
              <a:spLocks noChangeArrowheads="1"/>
            </p:cNvSpPr>
            <p:nvPr/>
          </p:nvSpPr>
          <p:spPr bwMode="auto">
            <a:xfrm rot="7065773">
              <a:off x="3746557" y="3878230"/>
              <a:ext cx="84422" cy="190321"/>
            </a:xfrm>
            <a:prstGeom prst="can">
              <a:avLst>
                <a:gd name="adj" fmla="val 101699"/>
              </a:avLst>
            </a:prstGeom>
            <a:gradFill rotWithShape="1">
              <a:gsLst>
                <a:gs pos="0">
                  <a:srgbClr val="47762F"/>
                </a:gs>
                <a:gs pos="50000">
                  <a:srgbClr val="99FF66"/>
                </a:gs>
                <a:gs pos="100000">
                  <a:srgbClr val="47762F"/>
                </a:gs>
              </a:gsLst>
              <a:lin ang="0" scaled="1"/>
            </a:gradFill>
            <a:ln w="12700">
              <a:solidFill>
                <a:schemeClr val="tx1"/>
              </a:solidFill>
              <a:round/>
              <a:headEnd/>
              <a:tailEnd/>
            </a:ln>
          </p:spPr>
          <p:txBody>
            <a:bodyPr wrap="none" anchor="ctr"/>
            <a:lstStyle/>
            <a:p>
              <a:pPr algn="ctr" rtl="0" eaLnBrk="0" hangingPunct="0">
                <a:lnSpc>
                  <a:spcPct val="90000"/>
                </a:lnSpc>
              </a:pPr>
              <a:endParaRPr lang="zh-CN" altLang="en-US" kern="1200">
                <a:solidFill>
                  <a:srgbClr val="000000"/>
                </a:solidFill>
                <a:latin typeface="Arial"/>
                <a:ea typeface="黑体" pitchFamily="2" charset="-122"/>
                <a:cs typeface="+mn-cs"/>
              </a:endParaRPr>
            </a:p>
          </p:txBody>
        </p:sp>
        <p:sp>
          <p:nvSpPr>
            <p:cNvPr id="77" name="AutoShape 467"/>
            <p:cNvSpPr>
              <a:spLocks noChangeArrowheads="1"/>
            </p:cNvSpPr>
            <p:nvPr/>
          </p:nvSpPr>
          <p:spPr bwMode="auto">
            <a:xfrm rot="7065773">
              <a:off x="4096147" y="4031373"/>
              <a:ext cx="83515" cy="248250"/>
            </a:xfrm>
            <a:prstGeom prst="can">
              <a:avLst>
                <a:gd name="adj" fmla="val 101699"/>
              </a:avLst>
            </a:prstGeom>
            <a:gradFill rotWithShape="1">
              <a:gsLst>
                <a:gs pos="0">
                  <a:srgbClr val="172C70"/>
                </a:gs>
                <a:gs pos="50000">
                  <a:srgbClr val="315FF3"/>
                </a:gs>
                <a:gs pos="100000">
                  <a:srgbClr val="172C70"/>
                </a:gs>
              </a:gsLst>
              <a:lin ang="0" scaled="1"/>
            </a:gradFill>
            <a:ln w="12700">
              <a:solidFill>
                <a:schemeClr val="tx1"/>
              </a:solidFill>
              <a:round/>
              <a:headEnd/>
              <a:tailEnd/>
            </a:ln>
          </p:spPr>
          <p:txBody>
            <a:bodyPr wrap="none" anchor="ctr"/>
            <a:lstStyle/>
            <a:p>
              <a:pPr algn="ctr" rtl="0" eaLnBrk="0" hangingPunct="0">
                <a:lnSpc>
                  <a:spcPct val="90000"/>
                </a:lnSpc>
              </a:pPr>
              <a:endParaRPr lang="zh-CN" altLang="en-US" kern="1200">
                <a:solidFill>
                  <a:srgbClr val="000000"/>
                </a:solidFill>
                <a:latin typeface="Arial"/>
                <a:ea typeface="黑体" pitchFamily="2" charset="-122"/>
                <a:cs typeface="+mn-cs"/>
              </a:endParaRPr>
            </a:p>
          </p:txBody>
        </p:sp>
        <p:sp>
          <p:nvSpPr>
            <p:cNvPr id="78" name="AutoShape 468"/>
            <p:cNvSpPr>
              <a:spLocks noChangeArrowheads="1"/>
            </p:cNvSpPr>
            <p:nvPr/>
          </p:nvSpPr>
          <p:spPr bwMode="auto">
            <a:xfrm rot="7065773">
              <a:off x="4049828" y="3946165"/>
              <a:ext cx="87311" cy="248249"/>
            </a:xfrm>
            <a:prstGeom prst="can">
              <a:avLst>
                <a:gd name="adj" fmla="val 99212"/>
              </a:avLst>
            </a:prstGeom>
            <a:gradFill rotWithShape="1">
              <a:gsLst>
                <a:gs pos="0">
                  <a:srgbClr val="6C380D"/>
                </a:gs>
                <a:gs pos="50000">
                  <a:srgbClr val="E97A1C"/>
                </a:gs>
                <a:gs pos="100000">
                  <a:srgbClr val="6C380D"/>
                </a:gs>
              </a:gsLst>
              <a:lin ang="0" scaled="1"/>
            </a:gradFill>
            <a:ln w="12700">
              <a:solidFill>
                <a:schemeClr val="tx1"/>
              </a:solidFill>
              <a:round/>
              <a:headEnd/>
              <a:tailEnd/>
            </a:ln>
          </p:spPr>
          <p:txBody>
            <a:bodyPr wrap="none" anchor="ctr"/>
            <a:lstStyle/>
            <a:p>
              <a:pPr algn="ctr" rtl="0" eaLnBrk="0" hangingPunct="0">
                <a:lnSpc>
                  <a:spcPct val="90000"/>
                </a:lnSpc>
              </a:pPr>
              <a:endParaRPr lang="zh-CN" altLang="en-US" kern="1200">
                <a:solidFill>
                  <a:srgbClr val="000000"/>
                </a:solidFill>
                <a:latin typeface="Arial"/>
                <a:ea typeface="黑体" pitchFamily="2" charset="-122"/>
                <a:cs typeface="+mn-cs"/>
              </a:endParaRPr>
            </a:p>
          </p:txBody>
        </p:sp>
        <p:sp>
          <p:nvSpPr>
            <p:cNvPr id="81" name="AutoShape 469"/>
            <p:cNvSpPr>
              <a:spLocks noChangeArrowheads="1"/>
            </p:cNvSpPr>
            <p:nvPr/>
          </p:nvSpPr>
          <p:spPr bwMode="auto">
            <a:xfrm rot="7065773">
              <a:off x="4008309" y="4014655"/>
              <a:ext cx="83515" cy="248249"/>
            </a:xfrm>
            <a:prstGeom prst="can">
              <a:avLst>
                <a:gd name="adj" fmla="val 101698"/>
              </a:avLst>
            </a:prstGeom>
            <a:gradFill rotWithShape="1">
              <a:gsLst>
                <a:gs pos="0">
                  <a:srgbClr val="47762F"/>
                </a:gs>
                <a:gs pos="50000">
                  <a:srgbClr val="99FF66"/>
                </a:gs>
                <a:gs pos="100000">
                  <a:srgbClr val="47762F"/>
                </a:gs>
              </a:gsLst>
              <a:lin ang="0" scaled="1"/>
            </a:gradFill>
            <a:ln w="12700">
              <a:solidFill>
                <a:schemeClr val="tx1"/>
              </a:solidFill>
              <a:round/>
              <a:headEnd/>
              <a:tailEnd/>
            </a:ln>
          </p:spPr>
          <p:txBody>
            <a:bodyPr wrap="none" anchor="ctr"/>
            <a:lstStyle/>
            <a:p>
              <a:pPr algn="ctr" rtl="0" eaLnBrk="0" hangingPunct="0">
                <a:lnSpc>
                  <a:spcPct val="90000"/>
                </a:lnSpc>
              </a:pPr>
              <a:endParaRPr lang="zh-CN" altLang="en-US" kern="1200">
                <a:solidFill>
                  <a:srgbClr val="000000"/>
                </a:solidFill>
                <a:latin typeface="Arial"/>
                <a:ea typeface="黑体" pitchFamily="2" charset="-122"/>
                <a:cs typeface="+mn-cs"/>
              </a:endParaRPr>
            </a:p>
          </p:txBody>
        </p:sp>
        <p:sp>
          <p:nvSpPr>
            <p:cNvPr id="82" name="AutoShape 574"/>
            <p:cNvSpPr>
              <a:spLocks noChangeArrowheads="1"/>
            </p:cNvSpPr>
            <p:nvPr/>
          </p:nvSpPr>
          <p:spPr bwMode="auto">
            <a:xfrm rot="7065773">
              <a:off x="3871199" y="3763741"/>
              <a:ext cx="259521" cy="602214"/>
            </a:xfrm>
            <a:prstGeom prst="can">
              <a:avLst>
                <a:gd name="adj" fmla="val 88451"/>
              </a:avLst>
            </a:prstGeom>
            <a:gradFill rotWithShape="1">
              <a:gsLst>
                <a:gs pos="0">
                  <a:srgbClr val="EAEAEA">
                    <a:gamma/>
                    <a:shade val="56078"/>
                    <a:invGamma/>
                    <a:alpha val="60001"/>
                  </a:srgbClr>
                </a:gs>
                <a:gs pos="50000">
                  <a:srgbClr val="EAEAEA">
                    <a:alpha val="39999"/>
                  </a:srgbClr>
                </a:gs>
                <a:gs pos="100000">
                  <a:srgbClr val="EAEAEA">
                    <a:gamma/>
                    <a:shade val="56078"/>
                    <a:invGamma/>
                    <a:alpha val="60001"/>
                  </a:srgbClr>
                </a:gs>
              </a:gsLst>
              <a:lin ang="0" scaled="1"/>
            </a:gradFill>
            <a:ln w="12700">
              <a:solidFill>
                <a:schemeClr val="tx1"/>
              </a:solidFill>
              <a:round/>
              <a:headEnd/>
              <a:tailEnd/>
            </a:ln>
            <a:effectLst/>
          </p:spPr>
          <p:txBody>
            <a:bodyPr wrap="none" anchor="ctr"/>
            <a:lstStyle/>
            <a:p>
              <a:pPr algn="ctr" defTabSz="457129" eaLnBrk="0" hangingPunct="0">
                <a:lnSpc>
                  <a:spcPct val="90000"/>
                </a:lnSpc>
                <a:defRPr/>
              </a:pPr>
              <a:endParaRPr lang="zh-CN" altLang="en-US" sz="2400" kern="1200">
                <a:solidFill>
                  <a:srgbClr val="000000"/>
                </a:solidFill>
                <a:latin typeface="Arial"/>
                <a:ea typeface="黑体" pitchFamily="2" charset="-122"/>
                <a:cs typeface="ＭＳ Ｐゴシック"/>
              </a:endParaRPr>
            </a:p>
          </p:txBody>
        </p:sp>
        <p:sp>
          <p:nvSpPr>
            <p:cNvPr id="84" name="AutoShape 575"/>
            <p:cNvSpPr>
              <a:spLocks noChangeArrowheads="1"/>
            </p:cNvSpPr>
            <p:nvPr/>
          </p:nvSpPr>
          <p:spPr bwMode="auto">
            <a:xfrm rot="7065773">
              <a:off x="4583264" y="4184231"/>
              <a:ext cx="85413" cy="615888"/>
            </a:xfrm>
            <a:prstGeom prst="can">
              <a:avLst>
                <a:gd name="adj" fmla="val 98012"/>
              </a:avLst>
            </a:prstGeom>
            <a:solidFill>
              <a:srgbClr val="315FF3"/>
            </a:solidFill>
            <a:ln w="12700">
              <a:solidFill>
                <a:schemeClr val="tx1"/>
              </a:solidFill>
              <a:round/>
              <a:headEnd/>
              <a:tailEnd/>
            </a:ln>
          </p:spPr>
          <p:txBody>
            <a:bodyPr wrap="none" anchor="ctr"/>
            <a:lstStyle/>
            <a:p>
              <a:pPr algn="ctr" rtl="0" eaLnBrk="0" hangingPunct="0">
                <a:lnSpc>
                  <a:spcPct val="90000"/>
                </a:lnSpc>
              </a:pPr>
              <a:endParaRPr lang="zh-CN" altLang="en-US" kern="1200">
                <a:solidFill>
                  <a:srgbClr val="000000"/>
                </a:solidFill>
                <a:latin typeface="Arial"/>
                <a:ea typeface="黑体" pitchFamily="2" charset="-122"/>
                <a:cs typeface="+mn-cs"/>
              </a:endParaRPr>
            </a:p>
          </p:txBody>
        </p:sp>
        <p:sp>
          <p:nvSpPr>
            <p:cNvPr id="85" name="AutoShape 576"/>
            <p:cNvSpPr>
              <a:spLocks noChangeArrowheads="1"/>
            </p:cNvSpPr>
            <p:nvPr/>
          </p:nvSpPr>
          <p:spPr bwMode="auto">
            <a:xfrm rot="7065773">
              <a:off x="4523568" y="4088381"/>
              <a:ext cx="87311" cy="619677"/>
            </a:xfrm>
            <a:prstGeom prst="can">
              <a:avLst>
                <a:gd name="adj" fmla="val 95946"/>
              </a:avLst>
            </a:prstGeom>
            <a:solidFill>
              <a:srgbClr val="FF9933"/>
            </a:solidFill>
            <a:ln w="12700">
              <a:solidFill>
                <a:schemeClr val="tx1"/>
              </a:solidFill>
              <a:round/>
              <a:headEnd/>
              <a:tailEnd/>
            </a:ln>
          </p:spPr>
          <p:txBody>
            <a:bodyPr wrap="none" anchor="ctr"/>
            <a:lstStyle/>
            <a:p>
              <a:pPr algn="ctr" rtl="0" eaLnBrk="0" hangingPunct="0">
                <a:lnSpc>
                  <a:spcPct val="90000"/>
                </a:lnSpc>
              </a:pPr>
              <a:endParaRPr lang="zh-CN" altLang="en-US" kern="1200">
                <a:solidFill>
                  <a:srgbClr val="000000"/>
                </a:solidFill>
                <a:latin typeface="Arial"/>
                <a:ea typeface="黑体" pitchFamily="2" charset="-122"/>
                <a:cs typeface="+mn-cs"/>
              </a:endParaRPr>
            </a:p>
          </p:txBody>
        </p:sp>
        <p:sp>
          <p:nvSpPr>
            <p:cNvPr id="86" name="AutoShape 577"/>
            <p:cNvSpPr>
              <a:spLocks noChangeArrowheads="1"/>
            </p:cNvSpPr>
            <p:nvPr/>
          </p:nvSpPr>
          <p:spPr bwMode="auto">
            <a:xfrm rot="7065773">
              <a:off x="4473351" y="4174740"/>
              <a:ext cx="85412" cy="615888"/>
            </a:xfrm>
            <a:prstGeom prst="can">
              <a:avLst>
                <a:gd name="adj" fmla="val 95610"/>
              </a:avLst>
            </a:prstGeom>
            <a:solidFill>
              <a:srgbClr val="99FF66"/>
            </a:solidFill>
            <a:ln w="12700">
              <a:solidFill>
                <a:schemeClr val="tx1"/>
              </a:solidFill>
              <a:round/>
              <a:headEnd/>
              <a:tailEnd/>
            </a:ln>
          </p:spPr>
          <p:txBody>
            <a:bodyPr wrap="none" anchor="ctr"/>
            <a:lstStyle/>
            <a:p>
              <a:pPr algn="ctr" rtl="0" eaLnBrk="0" hangingPunct="0">
                <a:lnSpc>
                  <a:spcPct val="90000"/>
                </a:lnSpc>
              </a:pPr>
              <a:endParaRPr lang="zh-CN" altLang="en-US" kern="1200">
                <a:solidFill>
                  <a:srgbClr val="000000"/>
                </a:solidFill>
                <a:latin typeface="Arial"/>
                <a:ea typeface="黑体" pitchFamily="2" charset="-122"/>
                <a:cs typeface="+mn-cs"/>
              </a:endParaRPr>
            </a:p>
          </p:txBody>
        </p:sp>
        <p:sp>
          <p:nvSpPr>
            <p:cNvPr id="87" name="AutoShape 578"/>
            <p:cNvSpPr>
              <a:spLocks noChangeArrowheads="1"/>
            </p:cNvSpPr>
            <p:nvPr/>
          </p:nvSpPr>
          <p:spPr bwMode="auto">
            <a:xfrm rot="7065773">
              <a:off x="4437085" y="4040994"/>
              <a:ext cx="258537" cy="827559"/>
            </a:xfrm>
            <a:prstGeom prst="can">
              <a:avLst>
                <a:gd name="adj" fmla="val 85728"/>
              </a:avLst>
            </a:prstGeom>
            <a:gradFill rotWithShape="1">
              <a:gsLst>
                <a:gs pos="0">
                  <a:schemeClr val="accent1">
                    <a:gamma/>
                    <a:shade val="56078"/>
                    <a:invGamma/>
                    <a:alpha val="80000"/>
                  </a:schemeClr>
                </a:gs>
                <a:gs pos="50000">
                  <a:schemeClr val="accent1">
                    <a:alpha val="60001"/>
                  </a:schemeClr>
                </a:gs>
                <a:gs pos="100000">
                  <a:schemeClr val="accent1">
                    <a:gamma/>
                    <a:shade val="56078"/>
                    <a:invGamma/>
                    <a:alpha val="80000"/>
                  </a:schemeClr>
                </a:gs>
              </a:gsLst>
              <a:lin ang="0" scaled="1"/>
            </a:gradFill>
            <a:ln w="12700">
              <a:solidFill>
                <a:schemeClr val="tx1"/>
              </a:solidFill>
              <a:round/>
              <a:headEnd/>
              <a:tailEnd/>
            </a:ln>
            <a:effectLst/>
          </p:spPr>
          <p:txBody>
            <a:bodyPr wrap="none" anchor="ctr"/>
            <a:lstStyle/>
            <a:p>
              <a:pPr algn="ctr" defTabSz="457129" eaLnBrk="0" hangingPunct="0">
                <a:lnSpc>
                  <a:spcPct val="90000"/>
                </a:lnSpc>
                <a:defRPr/>
              </a:pPr>
              <a:endParaRPr lang="zh-CN" altLang="en-US" kern="1200">
                <a:solidFill>
                  <a:srgbClr val="000000"/>
                </a:solidFill>
                <a:latin typeface="Arial"/>
                <a:ea typeface="黑体" pitchFamily="2" charset="-122"/>
                <a:cs typeface="ＭＳ Ｐゴシック"/>
              </a:endParaRPr>
            </a:p>
          </p:txBody>
        </p:sp>
      </p:grpSp>
      <p:sp>
        <p:nvSpPr>
          <p:cNvPr id="96" name="TextBox 95"/>
          <p:cNvSpPr txBox="1"/>
          <p:nvPr/>
        </p:nvSpPr>
        <p:spPr>
          <a:xfrm>
            <a:off x="3837009" y="2987207"/>
            <a:ext cx="1446364" cy="523216"/>
          </a:xfrm>
          <a:prstGeom prst="rect">
            <a:avLst/>
          </a:prstGeom>
          <a:noFill/>
        </p:spPr>
        <p:txBody>
          <a:bodyPr wrap="square" lIns="91435" tIns="45718" rIns="91435" bIns="45718" rtlCol="0">
            <a:spAutoFit/>
          </a:bodyPr>
          <a:lstStyle/>
          <a:p>
            <a:pPr algn="ctr"/>
            <a:r>
              <a:rPr lang="en-US" altLang="zh-CN" sz="1400" b="1" i="0" dirty="0" smtClean="0">
                <a:solidFill>
                  <a:schemeClr val="tx1"/>
                </a:solidFill>
                <a:latin typeface="Arial"/>
                <a:ea typeface="黑体" pitchFamily="2" charset="-122"/>
                <a:cs typeface="+mn-cs"/>
              </a:rPr>
              <a:t>Cisco Nexus</a:t>
            </a:r>
            <a:r>
              <a:rPr lang="en-US" sz="1400" baseline="30000" dirty="0" smtClean="0"/>
              <a:t>®</a:t>
            </a:r>
            <a:r>
              <a:rPr lang="zh-CN" altLang="en-US" sz="1400" b="1" i="0" dirty="0" smtClean="0">
                <a:solidFill>
                  <a:schemeClr val="tx1"/>
                </a:solidFill>
                <a:latin typeface="Arial"/>
                <a:ea typeface="黑体" pitchFamily="2" charset="-122"/>
                <a:cs typeface="+mn-cs"/>
              </a:rPr>
              <a:t> </a:t>
            </a:r>
            <a:r>
              <a:rPr lang="en-US" altLang="zh-CN" sz="1400" b="1" i="0" dirty="0" smtClean="0">
                <a:solidFill>
                  <a:schemeClr val="tx1"/>
                </a:solidFill>
                <a:latin typeface="Arial"/>
                <a:ea typeface="黑体" pitchFamily="2" charset="-122"/>
                <a:cs typeface="+mn-cs"/>
              </a:rPr>
              <a:t>7000 OTV</a:t>
            </a:r>
            <a:endParaRPr lang="zh-CN" altLang="en-US" sz="1400" b="1" dirty="0">
              <a:latin typeface="Arial"/>
              <a:ea typeface="黑体" pitchFamily="2" charset="-122"/>
            </a:endParaRPr>
          </a:p>
        </p:txBody>
      </p:sp>
      <p:grpSp>
        <p:nvGrpSpPr>
          <p:cNvPr id="7" name="Group 149"/>
          <p:cNvGrpSpPr/>
          <p:nvPr/>
        </p:nvGrpSpPr>
        <p:grpSpPr>
          <a:xfrm>
            <a:off x="3006725" y="2719816"/>
            <a:ext cx="4797425" cy="1902481"/>
            <a:chOff x="2498725" y="3218052"/>
            <a:chExt cx="4797425" cy="1377909"/>
          </a:xfrm>
        </p:grpSpPr>
        <p:cxnSp>
          <p:nvCxnSpPr>
            <p:cNvPr id="133" name="Straight Connector 132"/>
            <p:cNvCxnSpPr/>
            <p:nvPr/>
          </p:nvCxnSpPr>
          <p:spPr>
            <a:xfrm>
              <a:off x="2502583" y="3228975"/>
              <a:ext cx="4793567" cy="0"/>
            </a:xfrm>
            <a:prstGeom prst="line">
              <a:avLst/>
            </a:prstGeom>
            <a:noFill/>
            <a:ln w="28575">
              <a:solidFill>
                <a:schemeClr val="tx1"/>
              </a:solidFill>
              <a:round/>
              <a:headEnd/>
              <a:tailEnd/>
            </a:ln>
          </p:spPr>
        </p:cxnSp>
        <p:cxnSp>
          <p:nvCxnSpPr>
            <p:cNvPr id="131" name="Straight Connector 130"/>
            <p:cNvCxnSpPr/>
            <p:nvPr/>
          </p:nvCxnSpPr>
          <p:spPr>
            <a:xfrm flipH="1" flipV="1">
              <a:off x="2498725" y="3218052"/>
              <a:ext cx="3858" cy="1312535"/>
            </a:xfrm>
            <a:prstGeom prst="line">
              <a:avLst/>
            </a:prstGeom>
            <a:noFill/>
            <a:ln w="28575">
              <a:solidFill>
                <a:schemeClr val="tx1"/>
              </a:solidFill>
              <a:round/>
              <a:headEnd/>
              <a:tailEnd/>
            </a:ln>
          </p:spPr>
        </p:cxnSp>
        <p:cxnSp>
          <p:nvCxnSpPr>
            <p:cNvPr id="134" name="Straight Connector 133"/>
            <p:cNvCxnSpPr/>
            <p:nvPr/>
          </p:nvCxnSpPr>
          <p:spPr>
            <a:xfrm flipV="1">
              <a:off x="5781675" y="3238502"/>
              <a:ext cx="0" cy="1283959"/>
            </a:xfrm>
            <a:prstGeom prst="line">
              <a:avLst/>
            </a:prstGeom>
            <a:noFill/>
            <a:ln w="28575">
              <a:solidFill>
                <a:schemeClr val="tx1"/>
              </a:solidFill>
              <a:round/>
              <a:headEnd/>
              <a:tailEnd/>
            </a:ln>
          </p:spPr>
        </p:cxnSp>
        <p:cxnSp>
          <p:nvCxnSpPr>
            <p:cNvPr id="138" name="Straight Connector 137"/>
            <p:cNvCxnSpPr/>
            <p:nvPr/>
          </p:nvCxnSpPr>
          <p:spPr>
            <a:xfrm flipV="1">
              <a:off x="7296150" y="3228978"/>
              <a:ext cx="0" cy="1366983"/>
            </a:xfrm>
            <a:prstGeom prst="line">
              <a:avLst/>
            </a:prstGeom>
            <a:noFill/>
            <a:ln w="28575">
              <a:solidFill>
                <a:schemeClr val="tx1"/>
              </a:solidFill>
              <a:round/>
              <a:headEnd/>
              <a:tailEnd/>
            </a:ln>
          </p:spPr>
        </p:cxnSp>
      </p:grpSp>
      <p:cxnSp>
        <p:nvCxnSpPr>
          <p:cNvPr id="34" name="Straight Connector 33"/>
          <p:cNvCxnSpPr>
            <a:stCxn id="79" idx="0"/>
            <a:endCxn id="49" idx="0"/>
          </p:cNvCxnSpPr>
          <p:nvPr/>
        </p:nvCxnSpPr>
        <p:spPr>
          <a:xfrm rot="16200000" flipH="1">
            <a:off x="1968448" y="2657390"/>
            <a:ext cx="1262781" cy="782770"/>
          </a:xfrm>
          <a:prstGeom prst="line">
            <a:avLst/>
          </a:prstGeom>
          <a:noFill/>
          <a:ln w="22225">
            <a:solidFill>
              <a:schemeClr val="bg1">
                <a:lumMod val="50000"/>
              </a:schemeClr>
            </a:solidFill>
            <a:round/>
            <a:headEnd/>
            <a:tailEnd/>
          </a:ln>
        </p:spPr>
      </p:cxnSp>
      <p:cxnSp>
        <p:nvCxnSpPr>
          <p:cNvPr id="35" name="Straight Connector 34"/>
          <p:cNvCxnSpPr/>
          <p:nvPr/>
        </p:nvCxnSpPr>
        <p:spPr>
          <a:xfrm>
            <a:off x="2247757" y="1746246"/>
            <a:ext cx="0" cy="792142"/>
          </a:xfrm>
          <a:prstGeom prst="line">
            <a:avLst/>
          </a:prstGeom>
          <a:noFill/>
          <a:ln w="22225">
            <a:solidFill>
              <a:schemeClr val="bg1">
                <a:lumMod val="50000"/>
              </a:schemeClr>
            </a:solidFill>
            <a:round/>
            <a:headEnd/>
            <a:tailEnd/>
          </a:ln>
        </p:spPr>
      </p:cxnSp>
      <p:cxnSp>
        <p:nvCxnSpPr>
          <p:cNvPr id="83" name="Straight Connector 82"/>
          <p:cNvCxnSpPr>
            <a:stCxn id="79" idx="0"/>
            <a:endCxn id="48" idx="0"/>
          </p:cNvCxnSpPr>
          <p:nvPr/>
        </p:nvCxnSpPr>
        <p:spPr>
          <a:xfrm rot="16200000" flipH="1" flipV="1">
            <a:off x="1211024" y="2682735"/>
            <a:ext cx="1262781" cy="732079"/>
          </a:xfrm>
          <a:prstGeom prst="line">
            <a:avLst/>
          </a:prstGeom>
          <a:noFill/>
          <a:ln w="22225">
            <a:solidFill>
              <a:schemeClr val="bg1">
                <a:lumMod val="50000"/>
              </a:schemeClr>
            </a:solidFill>
            <a:round/>
            <a:headEnd/>
            <a:tailEnd/>
          </a:ln>
        </p:spPr>
      </p:cxnSp>
      <p:grpSp>
        <p:nvGrpSpPr>
          <p:cNvPr id="8" name="Group 148"/>
          <p:cNvGrpSpPr/>
          <p:nvPr/>
        </p:nvGrpSpPr>
        <p:grpSpPr>
          <a:xfrm>
            <a:off x="1475018" y="3234764"/>
            <a:ext cx="1994066" cy="1302078"/>
            <a:chOff x="1436386" y="3505961"/>
            <a:chExt cx="1792240" cy="861460"/>
          </a:xfrm>
        </p:grpSpPr>
        <p:grpSp>
          <p:nvGrpSpPr>
            <p:cNvPr id="9" name="Group 146"/>
            <p:cNvGrpSpPr/>
            <p:nvPr/>
          </p:nvGrpSpPr>
          <p:grpSpPr>
            <a:xfrm>
              <a:off x="1436386" y="3505961"/>
              <a:ext cx="1792240" cy="849689"/>
              <a:chOff x="1436386" y="3505961"/>
              <a:chExt cx="1792240" cy="849689"/>
            </a:xfrm>
          </p:grpSpPr>
          <p:cxnSp>
            <p:nvCxnSpPr>
              <p:cNvPr id="122" name="Straight Connector 121"/>
              <p:cNvCxnSpPr/>
              <p:nvPr/>
            </p:nvCxnSpPr>
            <p:spPr>
              <a:xfrm flipH="1" flipV="1">
                <a:off x="1436386" y="3505961"/>
                <a:ext cx="6380" cy="843171"/>
              </a:xfrm>
              <a:prstGeom prst="line">
                <a:avLst/>
              </a:prstGeom>
              <a:noFill/>
              <a:ln w="28575">
                <a:solidFill>
                  <a:schemeClr val="tx1"/>
                </a:solidFill>
                <a:round/>
                <a:headEnd/>
                <a:tailEnd/>
              </a:ln>
            </p:spPr>
          </p:cxnSp>
          <p:cxnSp>
            <p:nvCxnSpPr>
              <p:cNvPr id="123" name="Straight Connector 122"/>
              <p:cNvCxnSpPr/>
              <p:nvPr/>
            </p:nvCxnSpPr>
            <p:spPr>
              <a:xfrm flipH="1" flipV="1">
                <a:off x="3215500" y="3512479"/>
                <a:ext cx="6380" cy="843171"/>
              </a:xfrm>
              <a:prstGeom prst="line">
                <a:avLst/>
              </a:prstGeom>
              <a:noFill/>
              <a:ln w="28575">
                <a:solidFill>
                  <a:schemeClr val="tx1"/>
                </a:solidFill>
                <a:round/>
                <a:headEnd/>
                <a:tailEnd/>
              </a:ln>
            </p:spPr>
          </p:cxnSp>
          <p:cxnSp>
            <p:nvCxnSpPr>
              <p:cNvPr id="124" name="Straight Connector 123"/>
              <p:cNvCxnSpPr/>
              <p:nvPr/>
            </p:nvCxnSpPr>
            <p:spPr>
              <a:xfrm>
                <a:off x="1447800" y="3514726"/>
                <a:ext cx="1780826" cy="0"/>
              </a:xfrm>
              <a:prstGeom prst="line">
                <a:avLst/>
              </a:prstGeom>
              <a:noFill/>
              <a:ln w="28575">
                <a:solidFill>
                  <a:schemeClr val="tx1"/>
                </a:solidFill>
                <a:round/>
                <a:headEnd/>
                <a:tailEnd/>
              </a:ln>
            </p:spPr>
          </p:cxnSp>
        </p:grpSp>
        <p:cxnSp>
          <p:nvCxnSpPr>
            <p:cNvPr id="141" name="Straight Connector 140"/>
            <p:cNvCxnSpPr/>
            <p:nvPr/>
          </p:nvCxnSpPr>
          <p:spPr>
            <a:xfrm flipH="1" flipV="1">
              <a:off x="2809913" y="3524250"/>
              <a:ext cx="6380" cy="843171"/>
            </a:xfrm>
            <a:prstGeom prst="line">
              <a:avLst/>
            </a:prstGeom>
            <a:noFill/>
            <a:ln w="28575">
              <a:solidFill>
                <a:schemeClr val="tx1"/>
              </a:solidFill>
              <a:round/>
              <a:headEnd/>
              <a:tailEnd/>
            </a:ln>
          </p:spPr>
        </p:cxnSp>
      </p:grpSp>
      <p:pic>
        <p:nvPicPr>
          <p:cNvPr id="121"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4629" b="14897"/>
          <a:stretch/>
        </p:blipFill>
        <p:spPr bwMode="auto">
          <a:xfrm>
            <a:off x="1752684" y="2271479"/>
            <a:ext cx="939344" cy="66198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41986" name="Rectangle 2"/>
          <p:cNvSpPr>
            <a:spLocks noGrp="1" noChangeArrowheads="1"/>
          </p:cNvSpPr>
          <p:nvPr>
            <p:ph type="title"/>
          </p:nvPr>
        </p:nvSpPr>
        <p:spPr bwMode="gray">
          <a:xfrm>
            <a:off x="229702" y="432215"/>
            <a:ext cx="8745486" cy="838200"/>
          </a:xfrm>
        </p:spPr>
        <p:txBody>
          <a:bodyPr/>
          <a:lstStyle/>
          <a:p>
            <a:pPr algn="l" defTabSz="914400">
              <a:spcBef>
                <a:spcPct val="0"/>
              </a:spcBef>
              <a:buNone/>
            </a:pPr>
            <a: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t>跨数据中心的工作负荷移动性</a:t>
            </a:r>
            <a:b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altLang="zh-CN" sz="2300" b="0" i="0" spc="-100" dirty="0" smtClean="0">
                <a:solidFill>
                  <a:srgbClr val="7F7F7F"/>
                </a:solidFill>
                <a:latin typeface="Arial"/>
                <a:ea typeface="黑体" pitchFamily="2" charset="-122"/>
                <a:cs typeface="+mj-cs"/>
              </a:rPr>
              <a:t>vMotion</a:t>
            </a:r>
            <a:r>
              <a:rPr lang="zh-CN" altLang="en-US" sz="2300" b="0" i="0" spc="-100" dirty="0" smtClean="0">
                <a:solidFill>
                  <a:srgbClr val="7F7F7F"/>
                </a:solidFill>
                <a:latin typeface="Arial"/>
                <a:ea typeface="黑体" pitchFamily="2" charset="-122"/>
                <a:cs typeface="+mj-cs"/>
              </a:rPr>
              <a:t>、</a:t>
            </a:r>
            <a:r>
              <a:rPr altLang="zh-CN" sz="2300" b="0" i="0" spc="-100" dirty="0" smtClean="0">
                <a:solidFill>
                  <a:srgbClr val="7F7F7F"/>
                </a:solidFill>
                <a:latin typeface="Arial"/>
                <a:ea typeface="黑体" pitchFamily="2" charset="-122"/>
                <a:cs typeface="+mj-cs"/>
              </a:rPr>
              <a:t>Cisco Nexus 1000V</a:t>
            </a:r>
            <a:r>
              <a:rPr lang="zh-CN" altLang="en-US" sz="2300" b="0" i="0" spc="-100" dirty="0" smtClean="0">
                <a:solidFill>
                  <a:srgbClr val="7F7F7F"/>
                </a:solidFill>
                <a:latin typeface="Arial"/>
                <a:ea typeface="黑体" pitchFamily="2" charset="-122"/>
                <a:cs typeface="+mj-cs"/>
              </a:rPr>
              <a:t>、</a:t>
            </a:r>
            <a:r>
              <a:rPr altLang="zh-CN" sz="2300" b="0" i="0" spc="-100" dirty="0" smtClean="0">
                <a:solidFill>
                  <a:srgbClr val="7F7F7F"/>
                </a:solidFill>
                <a:latin typeface="Arial"/>
                <a:ea typeface="黑体" pitchFamily="2" charset="-122"/>
                <a:cs typeface="+mj-cs"/>
              </a:rPr>
              <a:t>Cisco VXLAN</a:t>
            </a:r>
            <a:r>
              <a:rPr lang="zh-CN" altLang="en-US" sz="2300" b="0" i="0" spc="-100" dirty="0" smtClean="0">
                <a:solidFill>
                  <a:srgbClr val="7F7F7F"/>
                </a:solidFill>
                <a:latin typeface="Arial"/>
                <a:ea typeface="黑体" pitchFamily="2" charset="-122"/>
                <a:cs typeface="+mj-cs"/>
              </a:rPr>
              <a:t>、</a:t>
            </a:r>
            <a:r>
              <a:rPr altLang="zh-CN" sz="2300" b="0" i="0" spc="-100" dirty="0" smtClean="0">
                <a:solidFill>
                  <a:srgbClr val="7F7F7F"/>
                </a:solidFill>
                <a:latin typeface="Arial"/>
                <a:ea typeface="黑体" pitchFamily="2" charset="-122"/>
                <a:cs typeface="+mj-cs"/>
              </a:rPr>
              <a:t>Cisco OTV </a:t>
            </a:r>
            <a:r>
              <a:rPr lang="zh-CN" altLang="en-US" sz="2300" b="0" i="0" spc="-100" dirty="0" smtClean="0">
                <a:solidFill>
                  <a:srgbClr val="7F7F7F"/>
                </a:solidFill>
                <a:latin typeface="Arial"/>
                <a:ea typeface="黑体" pitchFamily="2" charset="-122"/>
                <a:cs typeface="+mj-cs"/>
              </a:rPr>
              <a:t>和 </a:t>
            </a:r>
            <a:r>
              <a:rPr altLang="zh-CN" sz="2300" b="0" i="0" spc="-100" dirty="0" smtClean="0">
                <a:solidFill>
                  <a:srgbClr val="7F7F7F"/>
                </a:solidFill>
                <a:latin typeface="Arial"/>
                <a:ea typeface="黑体" pitchFamily="2" charset="-122"/>
                <a:cs typeface="+mj-cs"/>
              </a:rPr>
              <a:t/>
            </a:r>
            <a:br>
              <a:rPr altLang="zh-CN" sz="2300" b="0" i="0" spc="-100" dirty="0" smtClean="0">
                <a:solidFill>
                  <a:srgbClr val="7F7F7F"/>
                </a:solidFill>
                <a:latin typeface="Arial"/>
                <a:ea typeface="黑体" pitchFamily="2" charset="-122"/>
                <a:cs typeface="+mj-cs"/>
              </a:rPr>
            </a:br>
            <a:r>
              <a:rPr altLang="zh-CN" sz="2300" b="0" i="0" spc="-100" dirty="0" smtClean="0">
                <a:solidFill>
                  <a:srgbClr val="7F7F7F"/>
                </a:solidFill>
                <a:latin typeface="Arial"/>
                <a:ea typeface="黑体" pitchFamily="2" charset="-122"/>
                <a:cs typeface="+mj-cs"/>
              </a:rPr>
              <a:t>Cisco VSG </a:t>
            </a:r>
            <a:endParaRPr lang="zh-CN" altLang="en-US" sz="2300" dirty="0">
              <a:solidFill>
                <a:srgbClr val="7F7F7F"/>
              </a:solidFill>
              <a:ea typeface="黑体" pitchFamily="2" charset="-122"/>
            </a:endParaRPr>
          </a:p>
        </p:txBody>
      </p:sp>
      <p:sp>
        <p:nvSpPr>
          <p:cNvPr id="39" name="TextBox 38"/>
          <p:cNvSpPr txBox="1"/>
          <p:nvPr/>
        </p:nvSpPr>
        <p:spPr>
          <a:xfrm>
            <a:off x="1979093" y="1388577"/>
            <a:ext cx="537327" cy="230832"/>
          </a:xfrm>
          <a:prstGeom prst="rect">
            <a:avLst/>
          </a:prstGeom>
          <a:noFill/>
          <a:ln w="12700">
            <a:noFill/>
            <a:miter lim="800000"/>
            <a:headEnd/>
            <a:tailEnd/>
          </a:ln>
          <a:effectLst/>
        </p:spPr>
        <p:txBody>
          <a:bodyPr wrap="none" lIns="0" tIns="0" rIns="0" bIns="0" anchor="ctr">
            <a:noAutofit/>
          </a:bodyPr>
          <a:lstStyle/>
          <a:p>
            <a:pPr algn="ctr" defTabSz="814365">
              <a:buNone/>
            </a:pPr>
            <a:r>
              <a:rPr lang="en-US" altLang="zh-CN" sz="1200" b="0" i="0" smtClean="0">
                <a:solidFill>
                  <a:srgbClr val="546568"/>
                </a:solidFill>
                <a:latin typeface="Arial"/>
                <a:ea typeface="黑体" pitchFamily="2" charset="-122"/>
                <a:cs typeface="Arial"/>
              </a:rPr>
              <a:t>VSM</a:t>
            </a:r>
            <a:endParaRPr lang="en-US" altLang="zh-CN" sz="1200" b="0" i="0">
              <a:solidFill>
                <a:srgbClr val="546568"/>
              </a:solidFill>
              <a:latin typeface="Arial"/>
              <a:ea typeface="黑体" pitchFamily="2" charset="-122"/>
              <a:cs typeface="Arial"/>
            </a:endParaRPr>
          </a:p>
        </p:txBody>
      </p:sp>
      <p:sp>
        <p:nvSpPr>
          <p:cNvPr id="48" name="Rounded Rectangle 47"/>
          <p:cNvSpPr/>
          <p:nvPr/>
        </p:nvSpPr>
        <p:spPr>
          <a:xfrm>
            <a:off x="762000" y="3680166"/>
            <a:ext cx="1428750" cy="443121"/>
          </a:xfrm>
          <a:prstGeom prst="roundRect">
            <a:avLst/>
          </a:prstGeom>
          <a:gradFill>
            <a:gsLst>
              <a:gs pos="6000">
                <a:srgbClr val="C00000">
                  <a:alpha val="0"/>
                </a:srgbClr>
              </a:gs>
              <a:gs pos="71000">
                <a:schemeClr val="accent3">
                  <a:lumMod val="25000"/>
                </a:schemeClr>
              </a:gs>
            </a:gsLst>
            <a:lin ang="16200000" scaled="0"/>
          </a:gra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buNone/>
            </a:pPr>
            <a:r>
              <a:rPr lang="en-US" altLang="zh-CN" sz="1050" b="0" i="0" dirty="0" smtClean="0">
                <a:solidFill>
                  <a:schemeClr val="lt1"/>
                </a:solidFill>
                <a:latin typeface="Arial"/>
                <a:ea typeface="黑体" pitchFamily="2" charset="-122"/>
                <a:cs typeface="+mn-cs"/>
              </a:rPr>
              <a:t>VEM-1</a:t>
            </a:r>
            <a:endParaRPr lang="en-US" altLang="zh-CN" sz="1050" b="0" i="0" dirty="0">
              <a:solidFill>
                <a:schemeClr val="lt1"/>
              </a:solidFill>
              <a:latin typeface="Arial"/>
              <a:ea typeface="黑体" pitchFamily="2" charset="-122"/>
              <a:cs typeface="+mn-cs"/>
            </a:endParaRPr>
          </a:p>
        </p:txBody>
      </p:sp>
      <p:sp>
        <p:nvSpPr>
          <p:cNvPr id="49" name="Rounded Rectangle 48"/>
          <p:cNvSpPr/>
          <p:nvPr/>
        </p:nvSpPr>
        <p:spPr>
          <a:xfrm>
            <a:off x="2276849" y="3680166"/>
            <a:ext cx="1428750" cy="443121"/>
          </a:xfrm>
          <a:prstGeom prst="roundRect">
            <a:avLst/>
          </a:prstGeom>
          <a:gradFill>
            <a:gsLst>
              <a:gs pos="6000">
                <a:srgbClr val="C00000">
                  <a:alpha val="0"/>
                </a:srgbClr>
              </a:gs>
              <a:gs pos="71000">
                <a:schemeClr val="accent3">
                  <a:lumMod val="25000"/>
                </a:schemeClr>
              </a:gs>
            </a:gsLst>
            <a:lin ang="16200000" scaled="0"/>
          </a:gra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buNone/>
            </a:pPr>
            <a:r>
              <a:rPr lang="en-US" altLang="zh-CN" sz="1050" b="0" i="0" smtClean="0">
                <a:solidFill>
                  <a:schemeClr val="lt1"/>
                </a:solidFill>
                <a:latin typeface="Arial"/>
                <a:ea typeface="黑体" pitchFamily="2" charset="-122"/>
                <a:cs typeface="+mn-cs"/>
              </a:rPr>
              <a:t>VEM-2</a:t>
            </a:r>
            <a:endParaRPr lang="en-US" altLang="zh-CN" sz="1050" b="0" i="0">
              <a:solidFill>
                <a:schemeClr val="lt1"/>
              </a:solidFill>
              <a:latin typeface="Arial"/>
              <a:ea typeface="黑体" pitchFamily="2" charset="-122"/>
              <a:cs typeface="+mn-cs"/>
            </a:endParaRPr>
          </a:p>
        </p:txBody>
      </p:sp>
      <p:sp>
        <p:nvSpPr>
          <p:cNvPr id="79" name="TextBox 78"/>
          <p:cNvSpPr txBox="1"/>
          <p:nvPr/>
        </p:nvSpPr>
        <p:spPr>
          <a:xfrm>
            <a:off x="1962238" y="2417385"/>
            <a:ext cx="492432" cy="461661"/>
          </a:xfrm>
          <a:prstGeom prst="rect">
            <a:avLst/>
          </a:prstGeom>
          <a:noFill/>
        </p:spPr>
        <p:txBody>
          <a:bodyPr wrap="none" lIns="91435" tIns="45718" rIns="91435" bIns="45718" rtlCol="0">
            <a:spAutoFit/>
          </a:bodyPr>
          <a:lstStyle/>
          <a:p>
            <a:pPr algn="ctr" defTabSz="914400">
              <a:buNone/>
            </a:pPr>
            <a:r>
              <a:rPr lang="en-US" altLang="zh-CN" sz="1200" b="0" i="0" dirty="0" smtClean="0">
                <a:solidFill>
                  <a:srgbClr val="000000"/>
                </a:solidFill>
                <a:latin typeface="Arial"/>
                <a:ea typeface="黑体" pitchFamily="2" charset="-122"/>
                <a:cs typeface="+mn-cs"/>
              </a:rPr>
              <a:t>DC</a:t>
            </a:r>
            <a:endParaRPr lang="zh-CN" altLang="en-US" sz="1200" dirty="0" smtClean="0">
              <a:solidFill>
                <a:srgbClr val="000000"/>
              </a:solidFill>
              <a:latin typeface="Arial"/>
              <a:ea typeface="黑体" pitchFamily="2" charset="-122"/>
            </a:endParaRPr>
          </a:p>
          <a:p>
            <a:pPr algn="ctr" defTabSz="914400">
              <a:buNone/>
            </a:pPr>
            <a:r>
              <a:rPr lang="zh-CN" altLang="en-US" sz="1200" b="0" i="0" dirty="0" smtClean="0">
                <a:solidFill>
                  <a:srgbClr val="000000"/>
                </a:solidFill>
                <a:latin typeface="Arial"/>
                <a:ea typeface="黑体" pitchFamily="2" charset="-122"/>
                <a:cs typeface="+mn-cs"/>
              </a:rPr>
              <a:t>网络</a:t>
            </a:r>
            <a:endParaRPr lang="zh-CN" altLang="en-US" sz="1200" dirty="0">
              <a:solidFill>
                <a:srgbClr val="000000"/>
              </a:solidFill>
              <a:latin typeface="Arial"/>
              <a:ea typeface="黑体" pitchFamily="2" charset="-122"/>
            </a:endParaRPr>
          </a:p>
        </p:txBody>
      </p:sp>
      <p:sp>
        <p:nvSpPr>
          <p:cNvPr id="151" name="TextBox 150"/>
          <p:cNvSpPr txBox="1"/>
          <p:nvPr/>
        </p:nvSpPr>
        <p:spPr>
          <a:xfrm>
            <a:off x="1983206" y="3266846"/>
            <a:ext cx="867545" cy="276999"/>
          </a:xfrm>
          <a:prstGeom prst="rect">
            <a:avLst/>
          </a:prstGeom>
          <a:noFill/>
        </p:spPr>
        <p:txBody>
          <a:bodyPr wrap="none" rtlCol="0">
            <a:spAutoFit/>
          </a:bodyPr>
          <a:lstStyle/>
          <a:p>
            <a:pPr algn="l" defTabSz="914400">
              <a:buNone/>
            </a:pPr>
            <a:r>
              <a:rPr lang="en-US" altLang="zh-CN" sz="1200" b="1" i="0" smtClean="0">
                <a:solidFill>
                  <a:schemeClr val="tx1"/>
                </a:solidFill>
                <a:latin typeface="Arial"/>
                <a:ea typeface="黑体" pitchFamily="2" charset="-122"/>
                <a:cs typeface="+mn-cs"/>
              </a:rPr>
              <a:t>VXLAN-A</a:t>
            </a:r>
            <a:endParaRPr lang="zh-CN" altLang="en-US" sz="1200" b="1">
              <a:ea typeface="黑体" pitchFamily="2" charset="-122"/>
            </a:endParaRPr>
          </a:p>
        </p:txBody>
      </p:sp>
      <p:grpSp>
        <p:nvGrpSpPr>
          <p:cNvPr id="10" name="Group 9"/>
          <p:cNvGrpSpPr/>
          <p:nvPr/>
        </p:nvGrpSpPr>
        <p:grpSpPr>
          <a:xfrm>
            <a:off x="1037030" y="1598051"/>
            <a:ext cx="834298" cy="635819"/>
            <a:chOff x="657140" y="1866911"/>
            <a:chExt cx="966636" cy="736674"/>
          </a:xfrm>
        </p:grpSpPr>
        <p:pic>
          <p:nvPicPr>
            <p:cNvPr id="130" name="Picture 2" descr="\\MV-FS\Projects\Cisco\03_Assets\Icons\Kubrick Icons\Device Icons\Device_firewall_3130_default_256.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57140" y="1866911"/>
              <a:ext cx="701994" cy="701994"/>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MV-FS\Projects\Cisco\03_Assets\Icons\Kubrick Icons\Device Icons\Device_firewall_3130_default_256.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21782" y="1901591"/>
              <a:ext cx="701994" cy="701994"/>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136" name="Picture 150" descr="ICON_VM_basic_label_Q308"/>
          <p:cNvPicPr>
            <a:picLocks noChangeAspect="1" noChangeArrowheads="1"/>
          </p:cNvPicPr>
          <p:nvPr/>
        </p:nvPicPr>
        <p:blipFill>
          <a:blip r:embed="rId5" cstate="screen">
            <a:duotone>
              <a:prstClr val="black"/>
              <a:schemeClr val="accent2">
                <a:tint val="45000"/>
                <a:satMod val="400000"/>
              </a:schemeClr>
            </a:duotone>
          </a:blip>
          <a:srcRect/>
          <a:stretch>
            <a:fillRect/>
          </a:stretch>
        </p:blipFill>
        <p:spPr bwMode="auto">
          <a:xfrm>
            <a:off x="836144" y="4322440"/>
            <a:ext cx="386143" cy="448202"/>
          </a:xfrm>
          <a:prstGeom prst="rect">
            <a:avLst/>
          </a:prstGeom>
          <a:noFill/>
          <a:ln w="9525">
            <a:noFill/>
            <a:miter lim="800000"/>
            <a:headEnd/>
            <a:tailEnd/>
          </a:ln>
        </p:spPr>
      </p:pic>
      <p:pic>
        <p:nvPicPr>
          <p:cNvPr id="139" name="Picture 150" descr="ICON_VM_basic_label_Q308"/>
          <p:cNvPicPr>
            <a:picLocks noChangeAspect="1" noChangeArrowheads="1"/>
          </p:cNvPicPr>
          <p:nvPr/>
        </p:nvPicPr>
        <p:blipFill>
          <a:blip r:embed="rId5" cstate="screen">
            <a:duotone>
              <a:prstClr val="black"/>
              <a:schemeClr val="accent5">
                <a:tint val="45000"/>
                <a:satMod val="400000"/>
              </a:schemeClr>
            </a:duotone>
          </a:blip>
          <a:srcRect/>
          <a:stretch>
            <a:fillRect/>
          </a:stretch>
        </p:blipFill>
        <p:spPr bwMode="auto">
          <a:xfrm>
            <a:off x="1294645" y="4322440"/>
            <a:ext cx="386143" cy="448202"/>
          </a:xfrm>
          <a:prstGeom prst="rect">
            <a:avLst/>
          </a:prstGeom>
          <a:noFill/>
          <a:ln w="9525">
            <a:noFill/>
            <a:miter lim="800000"/>
            <a:headEnd/>
            <a:tailEnd/>
          </a:ln>
        </p:spPr>
      </p:pic>
      <p:pic>
        <p:nvPicPr>
          <p:cNvPr id="140" name="Picture 150" descr="ICON_VM_basic_label_Q308"/>
          <p:cNvPicPr>
            <a:picLocks noChangeAspect="1" noChangeArrowheads="1"/>
          </p:cNvPicPr>
          <p:nvPr/>
        </p:nvPicPr>
        <p:blipFill>
          <a:blip r:embed="rId5" cstate="screen">
            <a:duotone>
              <a:prstClr val="black"/>
              <a:schemeClr val="accent1">
                <a:tint val="45000"/>
                <a:satMod val="400000"/>
              </a:schemeClr>
            </a:duotone>
          </a:blip>
          <a:srcRect/>
          <a:stretch>
            <a:fillRect/>
          </a:stretch>
        </p:blipFill>
        <p:spPr bwMode="auto">
          <a:xfrm>
            <a:off x="1753146" y="4322440"/>
            <a:ext cx="386143" cy="448202"/>
          </a:xfrm>
          <a:prstGeom prst="rect">
            <a:avLst/>
          </a:prstGeom>
          <a:noFill/>
          <a:ln w="9525">
            <a:noFill/>
            <a:miter lim="800000"/>
            <a:headEnd/>
            <a:tailEnd/>
          </a:ln>
        </p:spPr>
      </p:pic>
      <p:pic>
        <p:nvPicPr>
          <p:cNvPr id="142" name="Picture 150" descr="ICON_VM_basic_label_Q308"/>
          <p:cNvPicPr>
            <a:picLocks noChangeAspect="1" noChangeArrowheads="1"/>
          </p:cNvPicPr>
          <p:nvPr/>
        </p:nvPicPr>
        <p:blipFill>
          <a:blip r:embed="rId5" cstate="screen">
            <a:duotone>
              <a:prstClr val="black"/>
              <a:schemeClr val="accent2">
                <a:tint val="45000"/>
                <a:satMod val="400000"/>
              </a:schemeClr>
            </a:duotone>
          </a:blip>
          <a:srcRect/>
          <a:stretch>
            <a:fillRect/>
          </a:stretch>
        </p:blipFill>
        <p:spPr bwMode="auto">
          <a:xfrm>
            <a:off x="2359011" y="4322440"/>
            <a:ext cx="386143" cy="448202"/>
          </a:xfrm>
          <a:prstGeom prst="rect">
            <a:avLst/>
          </a:prstGeom>
          <a:noFill/>
          <a:ln w="9525">
            <a:noFill/>
            <a:miter lim="800000"/>
            <a:headEnd/>
            <a:tailEnd/>
          </a:ln>
        </p:spPr>
      </p:pic>
      <p:pic>
        <p:nvPicPr>
          <p:cNvPr id="143" name="Picture 150" descr="ICON_VM_basic_label_Q308"/>
          <p:cNvPicPr>
            <a:picLocks noChangeAspect="1" noChangeArrowheads="1"/>
          </p:cNvPicPr>
          <p:nvPr/>
        </p:nvPicPr>
        <p:blipFill>
          <a:blip r:embed="rId5" cstate="screen">
            <a:duotone>
              <a:prstClr val="black"/>
              <a:schemeClr val="accent5">
                <a:tint val="45000"/>
                <a:satMod val="400000"/>
              </a:schemeClr>
            </a:duotone>
          </a:blip>
          <a:srcRect/>
          <a:stretch>
            <a:fillRect/>
          </a:stretch>
        </p:blipFill>
        <p:spPr bwMode="auto">
          <a:xfrm>
            <a:off x="2817512" y="4322440"/>
            <a:ext cx="386143" cy="448202"/>
          </a:xfrm>
          <a:prstGeom prst="rect">
            <a:avLst/>
          </a:prstGeom>
          <a:noFill/>
          <a:ln w="9525">
            <a:noFill/>
            <a:miter lim="800000"/>
            <a:headEnd/>
            <a:tailEnd/>
          </a:ln>
        </p:spPr>
      </p:pic>
      <p:pic>
        <p:nvPicPr>
          <p:cNvPr id="144" name="Picture 150" descr="ICON_VM_basic_label_Q308"/>
          <p:cNvPicPr>
            <a:picLocks noChangeAspect="1" noChangeArrowheads="1"/>
          </p:cNvPicPr>
          <p:nvPr/>
        </p:nvPicPr>
        <p:blipFill>
          <a:blip r:embed="rId5" cstate="screen">
            <a:duotone>
              <a:prstClr val="black"/>
              <a:schemeClr val="accent5">
                <a:tint val="45000"/>
                <a:satMod val="400000"/>
              </a:schemeClr>
            </a:duotone>
          </a:blip>
          <a:srcRect/>
          <a:stretch>
            <a:fillRect/>
          </a:stretch>
        </p:blipFill>
        <p:spPr bwMode="auto">
          <a:xfrm>
            <a:off x="3276013" y="4322440"/>
            <a:ext cx="386143" cy="448202"/>
          </a:xfrm>
          <a:prstGeom prst="rect">
            <a:avLst/>
          </a:prstGeom>
          <a:noFill/>
          <a:ln w="9525">
            <a:noFill/>
            <a:miter lim="800000"/>
            <a:headEnd/>
            <a:tailEnd/>
          </a:ln>
        </p:spPr>
      </p:pic>
      <p:grpSp>
        <p:nvGrpSpPr>
          <p:cNvPr id="17" name="Group 16"/>
          <p:cNvGrpSpPr/>
          <p:nvPr/>
        </p:nvGrpSpPr>
        <p:grpSpPr>
          <a:xfrm>
            <a:off x="1836248" y="1586850"/>
            <a:ext cx="979304" cy="701219"/>
            <a:chOff x="1979187" y="1708560"/>
            <a:chExt cx="979304" cy="701219"/>
          </a:xfrm>
        </p:grpSpPr>
        <p:pic>
          <p:nvPicPr>
            <p:cNvPr id="146" name="Picture 16"/>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979187" y="1708560"/>
              <a:ext cx="635425" cy="63542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45" name="Picture 1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323066" y="1774354"/>
              <a:ext cx="635425" cy="63542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sp>
        <p:nvSpPr>
          <p:cNvPr id="149" name="Pentagon 148"/>
          <p:cNvSpPr/>
          <p:nvPr/>
        </p:nvSpPr>
        <p:spPr>
          <a:xfrm>
            <a:off x="3651145" y="3486102"/>
            <a:ext cx="1714485" cy="478853"/>
          </a:xfrm>
          <a:prstGeom prst="homePlate">
            <a:avLst/>
          </a:prstGeom>
          <a:gradFill flip="none" rotWithShape="1">
            <a:gsLst>
              <a:gs pos="0">
                <a:schemeClr val="tx2"/>
              </a:gs>
              <a:gs pos="100000">
                <a:schemeClr val="tx1">
                  <a:alpha val="0"/>
                </a:schemeClr>
              </a:gs>
            </a:gsLst>
            <a:lin ang="10800000" scaled="1"/>
            <a:tileRect/>
          </a:gradFill>
          <a:ln w="15875">
            <a:noFill/>
            <a:miter lim="800000"/>
            <a:headEnd/>
            <a:tailEnd/>
          </a:ln>
          <a:effectLst/>
        </p:spPr>
        <p:txBody>
          <a:bodyPr anchor="ctr">
            <a:prstTxWarp prst="textNoShape">
              <a:avLst/>
            </a:prstTxWarp>
          </a:bodyPr>
          <a:lstStyle/>
          <a:p>
            <a:pPr algn="ctr" defTabSz="914400">
              <a:lnSpc>
                <a:spcPct val="90000"/>
              </a:lnSpc>
              <a:buNone/>
            </a:pPr>
            <a:r>
              <a:rPr lang="en-US" altLang="zh-CN" sz="1400" b="0" i="0" smtClean="0">
                <a:solidFill>
                  <a:srgbClr val="333333"/>
                </a:solidFill>
                <a:latin typeface="Arial"/>
                <a:ea typeface="黑体" pitchFamily="2" charset="-122"/>
                <a:cs typeface="+mn-cs"/>
              </a:rPr>
              <a:t>vMotion</a:t>
            </a:r>
            <a:endParaRPr lang="zh-CN" altLang="en-US" sz="1200">
              <a:solidFill>
                <a:srgbClr val="333333"/>
              </a:solidFill>
              <a:ea typeface="黑体" pitchFamily="2" charset="-122"/>
            </a:endParaRPr>
          </a:p>
        </p:txBody>
      </p:sp>
      <p:grpSp>
        <p:nvGrpSpPr>
          <p:cNvPr id="150" name="Group 149"/>
          <p:cNvGrpSpPr/>
          <p:nvPr/>
        </p:nvGrpSpPr>
        <p:grpSpPr>
          <a:xfrm>
            <a:off x="434832" y="2324268"/>
            <a:ext cx="469920" cy="469239"/>
            <a:chOff x="550700" y="2698630"/>
            <a:chExt cx="469920" cy="469239"/>
          </a:xfrm>
        </p:grpSpPr>
        <p:sp>
          <p:nvSpPr>
            <p:cNvPr id="152" name="Oval 7"/>
            <p:cNvSpPr>
              <a:spLocks noChangeArrowheads="1"/>
            </p:cNvSpPr>
            <p:nvPr/>
          </p:nvSpPr>
          <p:spPr bwMode="auto">
            <a:xfrm>
              <a:off x="550700" y="2698630"/>
              <a:ext cx="469920" cy="469239"/>
            </a:xfrm>
            <a:prstGeom prst="ellipse">
              <a:avLst/>
            </a:prstGeom>
            <a:gradFill>
              <a:gsLst>
                <a:gs pos="100000">
                  <a:srgbClr val="08252E"/>
                </a:gs>
                <a:gs pos="0">
                  <a:srgbClr val="0D495B"/>
                </a:gs>
              </a:gsLst>
              <a:lin ang="5400000" scaled="0"/>
            </a:gradFill>
            <a:ln w="25400" cap="flat">
              <a:solidFill>
                <a:schemeClr val="accent3">
                  <a:lumMod val="50000"/>
                </a:schemeClr>
              </a:solidFill>
              <a:prstDash val="solid"/>
              <a:miter lim="800000"/>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rgbClr val="0096D6"/>
                </a:solidFill>
                <a:ea typeface="黑体" pitchFamily="2" charset="-122"/>
              </a:endParaRPr>
            </a:p>
          </p:txBody>
        </p:sp>
        <p:sp>
          <p:nvSpPr>
            <p:cNvPr id="153" name="Oval 8"/>
            <p:cNvSpPr>
              <a:spLocks noChangeArrowheads="1"/>
            </p:cNvSpPr>
            <p:nvPr/>
          </p:nvSpPr>
          <p:spPr bwMode="auto">
            <a:xfrm>
              <a:off x="572714" y="2720306"/>
              <a:ext cx="425889" cy="425889"/>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pPr algn="ctr" defTabSz="914400">
                <a:buNone/>
              </a:pPr>
              <a:r>
                <a:rPr lang="en-US" altLang="zh-CN" sz="1200" b="1" i="0" kern="0" smtClean="0">
                  <a:solidFill>
                    <a:srgbClr val="FFFFFF"/>
                  </a:solidFill>
                  <a:latin typeface="Arial"/>
                  <a:ea typeface="黑体" pitchFamily="2" charset="-122"/>
                  <a:cs typeface="+mn-cs"/>
                </a:rPr>
                <a:t>DC-1</a:t>
              </a:r>
              <a:endParaRPr lang="zh-CN" altLang="en-US" sz="1200" b="1" kern="0">
                <a:solidFill>
                  <a:srgbClr val="FFFFFF"/>
                </a:solidFill>
                <a:ea typeface="黑体" pitchFamily="2" charset="-122"/>
              </a:endParaRPr>
            </a:p>
          </p:txBody>
        </p:sp>
      </p:grpSp>
      <p:grpSp>
        <p:nvGrpSpPr>
          <p:cNvPr id="154" name="Group 153"/>
          <p:cNvGrpSpPr/>
          <p:nvPr/>
        </p:nvGrpSpPr>
        <p:grpSpPr>
          <a:xfrm>
            <a:off x="8273032" y="2324268"/>
            <a:ext cx="469920" cy="469239"/>
            <a:chOff x="550700" y="2698630"/>
            <a:chExt cx="469920" cy="469239"/>
          </a:xfrm>
        </p:grpSpPr>
        <p:sp>
          <p:nvSpPr>
            <p:cNvPr id="155" name="Oval 7"/>
            <p:cNvSpPr>
              <a:spLocks noChangeArrowheads="1"/>
            </p:cNvSpPr>
            <p:nvPr/>
          </p:nvSpPr>
          <p:spPr bwMode="auto">
            <a:xfrm>
              <a:off x="550700" y="2698630"/>
              <a:ext cx="469920" cy="469239"/>
            </a:xfrm>
            <a:prstGeom prst="ellipse">
              <a:avLst/>
            </a:prstGeom>
            <a:gradFill>
              <a:gsLst>
                <a:gs pos="100000">
                  <a:srgbClr val="08252E"/>
                </a:gs>
                <a:gs pos="0">
                  <a:srgbClr val="0D495B"/>
                </a:gs>
              </a:gsLst>
              <a:lin ang="5400000" scaled="0"/>
            </a:gradFill>
            <a:ln w="25400" cap="flat">
              <a:solidFill>
                <a:schemeClr val="accent3">
                  <a:lumMod val="50000"/>
                </a:schemeClr>
              </a:solidFill>
              <a:prstDash val="solid"/>
              <a:miter lim="800000"/>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rgbClr val="0096D6"/>
                </a:solidFill>
                <a:ea typeface="黑体" pitchFamily="2" charset="-122"/>
              </a:endParaRPr>
            </a:p>
          </p:txBody>
        </p:sp>
        <p:sp>
          <p:nvSpPr>
            <p:cNvPr id="156" name="Oval 8"/>
            <p:cNvSpPr>
              <a:spLocks noChangeArrowheads="1"/>
            </p:cNvSpPr>
            <p:nvPr/>
          </p:nvSpPr>
          <p:spPr bwMode="auto">
            <a:xfrm>
              <a:off x="572714" y="2720306"/>
              <a:ext cx="425889" cy="425889"/>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pPr algn="ctr" defTabSz="914400">
                <a:buNone/>
              </a:pPr>
              <a:r>
                <a:rPr lang="en-US" altLang="zh-CN" sz="1200" b="1" i="0" kern="0" smtClean="0">
                  <a:solidFill>
                    <a:srgbClr val="FFFFFF"/>
                  </a:solidFill>
                  <a:latin typeface="Arial"/>
                  <a:ea typeface="黑体" pitchFamily="2" charset="-122"/>
                  <a:cs typeface="+mn-cs"/>
                </a:rPr>
                <a:t>DC-2</a:t>
              </a:r>
              <a:endParaRPr lang="zh-CN" altLang="en-US" sz="1200" b="1" kern="0">
                <a:solidFill>
                  <a:srgbClr val="FFFFFF"/>
                </a:solidFill>
                <a:ea typeface="黑体" pitchFamily="2" charset="-122"/>
              </a:endParaRPr>
            </a:p>
          </p:txBody>
        </p:sp>
      </p:grpSp>
      <p:sp>
        <p:nvSpPr>
          <p:cNvPr id="158" name="TextBox 157"/>
          <p:cNvSpPr txBox="1"/>
          <p:nvPr/>
        </p:nvSpPr>
        <p:spPr>
          <a:xfrm>
            <a:off x="769538" y="3981417"/>
            <a:ext cx="728812" cy="283740"/>
          </a:xfrm>
          <a:prstGeom prst="roundRect">
            <a:avLst>
              <a:gd name="adj" fmla="val 28809"/>
            </a:avLst>
          </a:prstGeom>
          <a:gradFill>
            <a:gsLst>
              <a:gs pos="6000">
                <a:srgbClr val="C00000">
                  <a:alpha val="0"/>
                </a:srgbClr>
              </a:gs>
              <a:gs pos="71000">
                <a:srgbClr val="7030A0"/>
              </a:gs>
            </a:gsLst>
            <a:lin ang="16200000" scaled="0"/>
          </a:gra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defRPr sz="1050">
                <a:latin typeface="+mj-lt"/>
              </a:defRPr>
            </a:lvl1pPr>
          </a:lstStyle>
          <a:p>
            <a:pPr defTabSz="914400">
              <a:buNone/>
            </a:pPr>
            <a:r>
              <a:rPr lang="en-US" altLang="zh-CN" dirty="0" err="1" smtClean="0">
                <a:latin typeface="Arial"/>
                <a:ea typeface="黑体" pitchFamily="2" charset="-122"/>
              </a:rPr>
              <a:t>vPath</a:t>
            </a:r>
            <a:endParaRPr lang="en-US" altLang="zh-CN" dirty="0">
              <a:latin typeface="Arial"/>
              <a:ea typeface="黑体" pitchFamily="2" charset="-122"/>
            </a:endParaRPr>
          </a:p>
        </p:txBody>
      </p:sp>
      <p:sp>
        <p:nvSpPr>
          <p:cNvPr id="159" name="TextBox 158"/>
          <p:cNvSpPr txBox="1"/>
          <p:nvPr/>
        </p:nvSpPr>
        <p:spPr>
          <a:xfrm>
            <a:off x="2271282" y="3981417"/>
            <a:ext cx="731520" cy="283740"/>
          </a:xfrm>
          <a:prstGeom prst="roundRect">
            <a:avLst>
              <a:gd name="adj" fmla="val 28809"/>
            </a:avLst>
          </a:prstGeom>
          <a:gradFill>
            <a:gsLst>
              <a:gs pos="6000">
                <a:srgbClr val="C00000">
                  <a:alpha val="0"/>
                </a:srgbClr>
              </a:gs>
              <a:gs pos="71000">
                <a:srgbClr val="7030A0"/>
              </a:gs>
            </a:gsLst>
            <a:lin ang="16200000" scaled="0"/>
          </a:gra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defRPr sz="1050">
                <a:latin typeface="+mj-lt"/>
              </a:defRPr>
            </a:lvl1pPr>
          </a:lstStyle>
          <a:p>
            <a:r>
              <a:rPr lang="en-US" altLang="zh-CN" dirty="0" err="1" smtClean="0">
                <a:latin typeface="Arial"/>
                <a:ea typeface="黑体" pitchFamily="2" charset="-122"/>
              </a:rPr>
              <a:t>vPath</a:t>
            </a:r>
            <a:endParaRPr lang="en-US" altLang="zh-CN" dirty="0">
              <a:latin typeface="Arial"/>
              <a:ea typeface="黑体" pitchFamily="2" charset="-122"/>
            </a:endParaRPr>
          </a:p>
        </p:txBody>
      </p:sp>
      <p:sp>
        <p:nvSpPr>
          <p:cNvPr id="160" name="TextBox 159"/>
          <p:cNvSpPr txBox="1"/>
          <p:nvPr/>
        </p:nvSpPr>
        <p:spPr>
          <a:xfrm>
            <a:off x="1186789" y="1388577"/>
            <a:ext cx="537327" cy="230832"/>
          </a:xfrm>
          <a:prstGeom prst="rect">
            <a:avLst/>
          </a:prstGeom>
          <a:noFill/>
          <a:ln w="12700">
            <a:noFill/>
            <a:miter lim="800000"/>
            <a:headEnd/>
            <a:tailEnd/>
          </a:ln>
          <a:effectLst/>
        </p:spPr>
        <p:txBody>
          <a:bodyPr wrap="none" lIns="0" tIns="0" rIns="0" bIns="0" anchor="ctr">
            <a:noAutofit/>
          </a:bodyPr>
          <a:lstStyle/>
          <a:p>
            <a:pPr algn="ctr" defTabSz="814365">
              <a:buNone/>
            </a:pPr>
            <a:r>
              <a:rPr lang="en-US" altLang="zh-CN" sz="1200" b="0" i="0" dirty="0" smtClean="0">
                <a:solidFill>
                  <a:srgbClr val="546568"/>
                </a:solidFill>
                <a:latin typeface="黑体" pitchFamily="2" charset="-122"/>
                <a:ea typeface="黑体" pitchFamily="2" charset="-122"/>
                <a:cs typeface="Arial"/>
              </a:rPr>
              <a:t>Cisco</a:t>
            </a:r>
            <a:r>
              <a:rPr lang="en-US" sz="1200" baseline="30000" dirty="0" smtClean="0">
                <a:solidFill>
                  <a:srgbClr val="546568"/>
                </a:solidFill>
              </a:rPr>
              <a:t>®</a:t>
            </a:r>
            <a:r>
              <a:rPr lang="en-US" altLang="zh-CN" sz="1200" b="0" i="0" dirty="0" smtClean="0">
                <a:solidFill>
                  <a:srgbClr val="546568"/>
                </a:solidFill>
                <a:latin typeface="Arial"/>
                <a:ea typeface="黑体" pitchFamily="2" charset="-122"/>
                <a:cs typeface="+mn-cs"/>
              </a:rPr>
              <a:t> </a:t>
            </a:r>
            <a:r>
              <a:rPr lang="en-US" altLang="zh-CN" sz="1200" b="0" i="0" dirty="0" smtClean="0">
                <a:solidFill>
                  <a:srgbClr val="546568"/>
                </a:solidFill>
                <a:latin typeface="黑体" pitchFamily="2" charset="-122"/>
                <a:ea typeface="黑体" pitchFamily="2" charset="-122"/>
                <a:cs typeface="Arial"/>
              </a:rPr>
              <a:t>VSG</a:t>
            </a:r>
            <a:endParaRPr lang="zh-CN" altLang="en-US" sz="1200" dirty="0">
              <a:solidFill>
                <a:srgbClr val="546568"/>
              </a:solidFill>
              <a:latin typeface="黑体" pitchFamily="2" charset="-122"/>
              <a:ea typeface="黑体" pitchFamily="2" charset="-122"/>
              <a:cs typeface="Arial" charset="0"/>
            </a:endParaRPr>
          </a:p>
        </p:txBody>
      </p:sp>
      <p:grpSp>
        <p:nvGrpSpPr>
          <p:cNvPr id="29" name="Group 28"/>
          <p:cNvGrpSpPr/>
          <p:nvPr/>
        </p:nvGrpSpPr>
        <p:grpSpPr>
          <a:xfrm>
            <a:off x="6219825" y="2459917"/>
            <a:ext cx="1514849" cy="1220249"/>
            <a:chOff x="6219825" y="2736375"/>
            <a:chExt cx="1514849" cy="1220249"/>
          </a:xfrm>
        </p:grpSpPr>
        <p:cxnSp>
          <p:nvCxnSpPr>
            <p:cNvPr id="167" name="Straight Connector 166"/>
            <p:cNvCxnSpPr/>
            <p:nvPr/>
          </p:nvCxnSpPr>
          <p:spPr>
            <a:xfrm>
              <a:off x="6991207" y="2736375"/>
              <a:ext cx="743467" cy="1220249"/>
            </a:xfrm>
            <a:prstGeom prst="line">
              <a:avLst/>
            </a:prstGeom>
            <a:noFill/>
            <a:ln w="22225">
              <a:solidFill>
                <a:schemeClr val="bg1">
                  <a:lumMod val="50000"/>
                </a:schemeClr>
              </a:solidFill>
              <a:round/>
              <a:headEnd/>
              <a:tailEnd/>
            </a:ln>
          </p:spPr>
        </p:cxnSp>
        <p:cxnSp>
          <p:nvCxnSpPr>
            <p:cNvPr id="168" name="Straight Connector 167"/>
            <p:cNvCxnSpPr/>
            <p:nvPr/>
          </p:nvCxnSpPr>
          <p:spPr>
            <a:xfrm flipH="1">
              <a:off x="6219825" y="2736375"/>
              <a:ext cx="771382" cy="1220249"/>
            </a:xfrm>
            <a:prstGeom prst="line">
              <a:avLst/>
            </a:prstGeom>
            <a:noFill/>
            <a:ln w="22225">
              <a:solidFill>
                <a:schemeClr val="bg1">
                  <a:lumMod val="50000"/>
                </a:schemeClr>
              </a:solidFill>
              <a:round/>
              <a:headEnd/>
              <a:tailEnd/>
            </a:ln>
          </p:spPr>
        </p:cxnSp>
      </p:grpSp>
      <p:pic>
        <p:nvPicPr>
          <p:cNvPr id="161"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4629" b="14897"/>
          <a:stretch/>
        </p:blipFill>
        <p:spPr bwMode="auto">
          <a:xfrm>
            <a:off x="6528090" y="2271479"/>
            <a:ext cx="939344" cy="66198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62" name="TextBox 161"/>
          <p:cNvSpPr txBox="1"/>
          <p:nvPr/>
        </p:nvSpPr>
        <p:spPr>
          <a:xfrm>
            <a:off x="6734278" y="2417385"/>
            <a:ext cx="492432" cy="461661"/>
          </a:xfrm>
          <a:prstGeom prst="rect">
            <a:avLst/>
          </a:prstGeom>
          <a:noFill/>
        </p:spPr>
        <p:txBody>
          <a:bodyPr wrap="none" lIns="91435" tIns="45718" rIns="91435" bIns="45718" rtlCol="0">
            <a:spAutoFit/>
          </a:bodyPr>
          <a:lstStyle/>
          <a:p>
            <a:pPr algn="ctr" defTabSz="914400">
              <a:buNone/>
            </a:pPr>
            <a:r>
              <a:rPr lang="en-US" altLang="zh-CN" sz="1200" b="0" i="0" dirty="0" smtClean="0">
                <a:solidFill>
                  <a:srgbClr val="000000"/>
                </a:solidFill>
                <a:latin typeface="Arial"/>
                <a:ea typeface="黑体" pitchFamily="2" charset="-122"/>
                <a:cs typeface="+mn-cs"/>
              </a:rPr>
              <a:t>DC</a:t>
            </a:r>
            <a:endParaRPr lang="zh-CN" altLang="en-US" sz="1200" b="0" i="0" dirty="0" smtClean="0">
              <a:solidFill>
                <a:srgbClr val="000000"/>
              </a:solidFill>
              <a:latin typeface="Arial"/>
              <a:ea typeface="黑体" pitchFamily="2" charset="-122"/>
              <a:cs typeface="+mn-cs"/>
            </a:endParaRPr>
          </a:p>
          <a:p>
            <a:pPr algn="ctr" defTabSz="914400">
              <a:buNone/>
            </a:pPr>
            <a:r>
              <a:rPr lang="zh-CN" altLang="en-US" sz="1200" b="0" i="0" dirty="0" smtClean="0">
                <a:solidFill>
                  <a:srgbClr val="000000"/>
                </a:solidFill>
                <a:latin typeface="Arial"/>
                <a:ea typeface="黑体" pitchFamily="2" charset="-122"/>
                <a:cs typeface="+mn-cs"/>
              </a:rPr>
              <a:t>网络</a:t>
            </a:r>
            <a:endParaRPr lang="zh-CN" altLang="en-US" sz="1200" dirty="0">
              <a:solidFill>
                <a:srgbClr val="000000"/>
              </a:solidFill>
              <a:latin typeface="Arial"/>
              <a:ea typeface="黑体" pitchFamily="2" charset="-122"/>
            </a:endParaRPr>
          </a:p>
        </p:txBody>
      </p:sp>
      <p:grpSp>
        <p:nvGrpSpPr>
          <p:cNvPr id="27" name="Group 26"/>
          <p:cNvGrpSpPr/>
          <p:nvPr/>
        </p:nvGrpSpPr>
        <p:grpSpPr>
          <a:xfrm>
            <a:off x="5519659" y="3680166"/>
            <a:ext cx="2946695" cy="584991"/>
            <a:chOff x="5519659" y="3956624"/>
            <a:chExt cx="2946695" cy="584991"/>
          </a:xfrm>
        </p:grpSpPr>
        <p:grpSp>
          <p:nvGrpSpPr>
            <p:cNvPr id="25" name="Group 24"/>
            <p:cNvGrpSpPr/>
            <p:nvPr/>
          </p:nvGrpSpPr>
          <p:grpSpPr>
            <a:xfrm>
              <a:off x="5519659" y="3956624"/>
              <a:ext cx="1431846" cy="584991"/>
              <a:chOff x="5519659" y="3956624"/>
              <a:chExt cx="1431846" cy="584991"/>
            </a:xfrm>
          </p:grpSpPr>
          <p:sp>
            <p:nvSpPr>
              <p:cNvPr id="163" name="Rounded Rectangle 162"/>
              <p:cNvSpPr/>
              <p:nvPr/>
            </p:nvSpPr>
            <p:spPr>
              <a:xfrm>
                <a:off x="5522755" y="3956624"/>
                <a:ext cx="1428750" cy="443121"/>
              </a:xfrm>
              <a:prstGeom prst="roundRect">
                <a:avLst/>
              </a:prstGeom>
              <a:gradFill>
                <a:gsLst>
                  <a:gs pos="6000">
                    <a:srgbClr val="C00000">
                      <a:alpha val="0"/>
                    </a:srgbClr>
                  </a:gs>
                  <a:gs pos="71000">
                    <a:schemeClr val="accent3">
                      <a:lumMod val="25000"/>
                    </a:schemeClr>
                  </a:gs>
                </a:gsLst>
                <a:lin ang="16200000" scaled="0"/>
              </a:gra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buNone/>
                </a:pPr>
                <a:r>
                  <a:rPr lang="en-US" altLang="zh-CN" sz="1050" b="0" i="0" smtClean="0">
                    <a:solidFill>
                      <a:schemeClr val="lt1"/>
                    </a:solidFill>
                    <a:latin typeface="Arial"/>
                    <a:ea typeface="黑体" pitchFamily="2" charset="-122"/>
                    <a:cs typeface="+mn-cs"/>
                  </a:rPr>
                  <a:t>VEM-3</a:t>
                </a:r>
                <a:endParaRPr lang="en-US" altLang="zh-CN" sz="1050" b="0" i="0">
                  <a:solidFill>
                    <a:schemeClr val="lt1"/>
                  </a:solidFill>
                  <a:latin typeface="Arial"/>
                  <a:ea typeface="黑体" pitchFamily="2" charset="-122"/>
                  <a:cs typeface="+mn-cs"/>
                </a:endParaRPr>
              </a:p>
            </p:txBody>
          </p:sp>
          <p:sp>
            <p:nvSpPr>
              <p:cNvPr id="165" name="TextBox 164"/>
              <p:cNvSpPr txBox="1"/>
              <p:nvPr/>
            </p:nvSpPr>
            <p:spPr>
              <a:xfrm>
                <a:off x="5519659" y="4257875"/>
                <a:ext cx="731520" cy="283740"/>
              </a:xfrm>
              <a:prstGeom prst="roundRect">
                <a:avLst>
                  <a:gd name="adj" fmla="val 28809"/>
                </a:avLst>
              </a:prstGeom>
              <a:gradFill>
                <a:gsLst>
                  <a:gs pos="6000">
                    <a:srgbClr val="C00000">
                      <a:alpha val="0"/>
                    </a:srgbClr>
                  </a:gs>
                  <a:gs pos="71000">
                    <a:srgbClr val="7030A0"/>
                  </a:gs>
                </a:gsLst>
                <a:lin ang="16200000" scaled="0"/>
              </a:gra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defRPr sz="1050">
                    <a:latin typeface="+mj-lt"/>
                  </a:defRPr>
                </a:lvl1pPr>
              </a:lstStyle>
              <a:p>
                <a:r>
                  <a:rPr lang="en-US" altLang="zh-CN" dirty="0" err="1" smtClean="0">
                    <a:latin typeface="Arial"/>
                    <a:ea typeface="黑体" pitchFamily="2" charset="-122"/>
                  </a:rPr>
                  <a:t>vPath</a:t>
                </a:r>
                <a:endParaRPr lang="en-US" altLang="zh-CN" dirty="0">
                  <a:latin typeface="Arial"/>
                  <a:ea typeface="黑体" pitchFamily="2" charset="-122"/>
                </a:endParaRPr>
              </a:p>
            </p:txBody>
          </p:sp>
        </p:grpSp>
        <p:grpSp>
          <p:nvGrpSpPr>
            <p:cNvPr id="26" name="Group 25"/>
            <p:cNvGrpSpPr/>
            <p:nvPr/>
          </p:nvGrpSpPr>
          <p:grpSpPr>
            <a:xfrm>
              <a:off x="7037604" y="3956624"/>
              <a:ext cx="1428750" cy="584991"/>
              <a:chOff x="7037604" y="3956624"/>
              <a:chExt cx="1428750" cy="584991"/>
            </a:xfrm>
          </p:grpSpPr>
          <p:sp>
            <p:nvSpPr>
              <p:cNvPr id="164" name="Rounded Rectangle 163"/>
              <p:cNvSpPr/>
              <p:nvPr/>
            </p:nvSpPr>
            <p:spPr>
              <a:xfrm>
                <a:off x="7037604" y="3956624"/>
                <a:ext cx="1428750" cy="443121"/>
              </a:xfrm>
              <a:prstGeom prst="roundRect">
                <a:avLst/>
              </a:prstGeom>
              <a:gradFill>
                <a:gsLst>
                  <a:gs pos="6000">
                    <a:srgbClr val="C00000">
                      <a:alpha val="0"/>
                    </a:srgbClr>
                  </a:gs>
                  <a:gs pos="71000">
                    <a:schemeClr val="accent3">
                      <a:lumMod val="25000"/>
                    </a:schemeClr>
                  </a:gs>
                </a:gsLst>
                <a:lin ang="16200000" scaled="0"/>
              </a:gra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buNone/>
                </a:pPr>
                <a:r>
                  <a:rPr lang="en-US" altLang="zh-CN" sz="1050" b="0" i="0" smtClean="0">
                    <a:solidFill>
                      <a:schemeClr val="lt1"/>
                    </a:solidFill>
                    <a:latin typeface="Arial"/>
                    <a:ea typeface="黑体" pitchFamily="2" charset="-122"/>
                    <a:cs typeface="+mn-cs"/>
                  </a:rPr>
                  <a:t>VEM-4</a:t>
                </a:r>
                <a:endParaRPr lang="en-US" altLang="zh-CN" sz="1050" b="0" i="0">
                  <a:solidFill>
                    <a:schemeClr val="lt1"/>
                  </a:solidFill>
                  <a:latin typeface="Arial"/>
                  <a:ea typeface="黑体" pitchFamily="2" charset="-122"/>
                  <a:cs typeface="+mn-cs"/>
                </a:endParaRPr>
              </a:p>
            </p:txBody>
          </p:sp>
          <p:sp>
            <p:nvSpPr>
              <p:cNvPr id="166" name="TextBox 165"/>
              <p:cNvSpPr txBox="1"/>
              <p:nvPr/>
            </p:nvSpPr>
            <p:spPr>
              <a:xfrm>
                <a:off x="7053303" y="4257875"/>
                <a:ext cx="731520" cy="283740"/>
              </a:xfrm>
              <a:prstGeom prst="roundRect">
                <a:avLst>
                  <a:gd name="adj" fmla="val 28809"/>
                </a:avLst>
              </a:prstGeom>
              <a:gradFill>
                <a:gsLst>
                  <a:gs pos="6000">
                    <a:srgbClr val="C00000">
                      <a:alpha val="0"/>
                    </a:srgbClr>
                  </a:gs>
                  <a:gs pos="71000">
                    <a:srgbClr val="7030A0"/>
                  </a:gs>
                </a:gsLst>
                <a:lin ang="16200000" scaled="0"/>
              </a:gra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defRPr sz="1050">
                    <a:latin typeface="+mj-lt"/>
                  </a:defRPr>
                </a:lvl1pPr>
              </a:lstStyle>
              <a:p>
                <a:r>
                  <a:rPr lang="en-US" altLang="zh-CN" dirty="0" err="1" smtClean="0">
                    <a:latin typeface="Arial"/>
                    <a:ea typeface="黑体" pitchFamily="2" charset="-122"/>
                  </a:rPr>
                  <a:t>vPath</a:t>
                </a:r>
                <a:endParaRPr lang="en-US" altLang="zh-CN" dirty="0">
                  <a:latin typeface="Arial"/>
                  <a:ea typeface="黑体" pitchFamily="2" charset="-122"/>
                </a:endParaRPr>
              </a:p>
            </p:txBody>
          </p:sp>
        </p:grpSp>
      </p:grpSp>
      <p:sp>
        <p:nvSpPr>
          <p:cNvPr id="80" name="TextBox 79"/>
          <p:cNvSpPr txBox="1"/>
          <p:nvPr/>
        </p:nvSpPr>
        <p:spPr>
          <a:xfrm>
            <a:off x="4237297" y="1912779"/>
            <a:ext cx="597974" cy="523216"/>
          </a:xfrm>
          <a:prstGeom prst="rect">
            <a:avLst/>
          </a:prstGeom>
          <a:noFill/>
        </p:spPr>
        <p:txBody>
          <a:bodyPr wrap="none" lIns="91435" tIns="45718" rIns="91435" bIns="45718" rtlCol="0">
            <a:spAutoFit/>
          </a:bodyPr>
          <a:lstStyle/>
          <a:p>
            <a:pPr algn="ctr" defTabSz="914400">
              <a:buNone/>
            </a:pPr>
            <a:r>
              <a:rPr lang="en-US" altLang="zh-CN" sz="1400" b="0" i="0" dirty="0" smtClean="0">
                <a:solidFill>
                  <a:srgbClr val="ABDFF0">
                    <a:lumMod val="10000"/>
                  </a:srgbClr>
                </a:solidFill>
                <a:latin typeface="Arial"/>
                <a:ea typeface="黑体" pitchFamily="2" charset="-122"/>
                <a:cs typeface="+mn-cs"/>
              </a:rPr>
              <a:t>WAN</a:t>
            </a:r>
            <a:br>
              <a:rPr lang="en-US" altLang="zh-CN" sz="1400" b="0" i="0" dirty="0" smtClean="0">
                <a:solidFill>
                  <a:srgbClr val="ABDFF0">
                    <a:lumMod val="10000"/>
                  </a:srgbClr>
                </a:solidFill>
                <a:latin typeface="Arial"/>
                <a:ea typeface="黑体" pitchFamily="2" charset="-122"/>
                <a:cs typeface="+mn-cs"/>
              </a:rPr>
            </a:br>
            <a:r>
              <a:rPr lang="zh-CN" altLang="en-US" sz="1400" b="0" i="0" dirty="0" smtClean="0">
                <a:solidFill>
                  <a:srgbClr val="ABDFF0">
                    <a:lumMod val="10000"/>
                  </a:srgbClr>
                </a:solidFill>
                <a:latin typeface="Arial"/>
                <a:ea typeface="黑体" pitchFamily="2" charset="-122"/>
                <a:cs typeface="+mn-cs"/>
              </a:rPr>
              <a:t>网络</a:t>
            </a:r>
            <a:endParaRPr lang="zh-CN" altLang="en-US" sz="1400" dirty="0">
              <a:solidFill>
                <a:schemeClr val="accent3">
                  <a:lumMod val="10000"/>
                </a:schemeClr>
              </a:solidFill>
              <a:latin typeface="Arial"/>
              <a:ea typeface="黑体" pitchFamily="2" charset="-122"/>
            </a:endParaRPr>
          </a:p>
        </p:txBody>
      </p:sp>
      <p:grpSp>
        <p:nvGrpSpPr>
          <p:cNvPr id="91" name="Group 90"/>
          <p:cNvGrpSpPr/>
          <p:nvPr/>
        </p:nvGrpSpPr>
        <p:grpSpPr>
          <a:xfrm>
            <a:off x="434982" y="5071767"/>
            <a:ext cx="6827308" cy="817492"/>
            <a:chOff x="4574276" y="4669561"/>
            <a:chExt cx="6827308" cy="817492"/>
          </a:xfrm>
        </p:grpSpPr>
        <p:sp>
          <p:nvSpPr>
            <p:cNvPr id="92" name="Rectangle 91"/>
            <p:cNvSpPr/>
            <p:nvPr/>
          </p:nvSpPr>
          <p:spPr>
            <a:xfrm>
              <a:off x="4574276" y="4906922"/>
              <a:ext cx="3249608" cy="569387"/>
            </a:xfrm>
            <a:prstGeom prst="rect">
              <a:avLst/>
            </a:prstGeom>
          </p:spPr>
          <p:txBody>
            <a:bodyPr wrap="none" lIns="0" tIns="0" rIns="0" bIns="0">
              <a:spAutoFit/>
            </a:bodyPr>
            <a:lstStyle/>
            <a:p>
              <a:pPr marL="169896" indent="-169896" algn="l" defTabSz="914400">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安全性 </a:t>
              </a:r>
              <a:r>
                <a:rPr lang="en-US" altLang="zh-CN" sz="1600" b="0" i="0" dirty="0" smtClean="0">
                  <a:solidFill>
                    <a:srgbClr val="546568"/>
                  </a:solidFill>
                  <a:latin typeface="Arial"/>
                  <a:ea typeface="黑体" pitchFamily="2" charset="-122"/>
                  <a:cs typeface="+mn-cs"/>
                </a:rPr>
                <a:t>— </a:t>
              </a:r>
              <a:r>
                <a:rPr lang="zh-CN" altLang="en-US" sz="1600" b="0" i="0" dirty="0" smtClean="0">
                  <a:solidFill>
                    <a:srgbClr val="546568"/>
                  </a:solidFill>
                  <a:latin typeface="Arial"/>
                  <a:ea typeface="黑体" pitchFamily="2" charset="-122"/>
                  <a:cs typeface="+mn-cs"/>
                </a:rPr>
                <a:t>每个应用的隔离</a:t>
              </a:r>
            </a:p>
            <a:p>
              <a:pPr marL="169896" indent="-169896" algn="l" defTabSz="914400">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跨数据中心无缝迁移虚拟工作负荷</a:t>
              </a:r>
              <a:endParaRPr lang="zh-CN" altLang="en-US" sz="1600" b="0" i="0" dirty="0">
                <a:solidFill>
                  <a:srgbClr val="546568"/>
                </a:solidFill>
                <a:latin typeface="Arial"/>
                <a:ea typeface="黑体" pitchFamily="2" charset="-122"/>
                <a:cs typeface="+mn-cs"/>
              </a:endParaRPr>
            </a:p>
          </p:txBody>
        </p:sp>
        <p:sp>
          <p:nvSpPr>
            <p:cNvPr id="93" name="AutoShape 24"/>
            <p:cNvSpPr>
              <a:spLocks/>
            </p:cNvSpPr>
            <p:nvPr/>
          </p:nvSpPr>
          <p:spPr bwMode="auto">
            <a:xfrm>
              <a:off x="4574276" y="4669561"/>
              <a:ext cx="2338685" cy="227346"/>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a:lnSpc>
                  <a:spcPts val="1500"/>
                </a:lnSpc>
                <a:spcBef>
                  <a:spcPts val="300"/>
                </a:spcBef>
                <a:spcAft>
                  <a:spcPts val="300"/>
                </a:spcAft>
                <a:buNone/>
              </a:pPr>
              <a:r>
                <a:rPr lang="zh-CN" altLang="en-US" sz="1800" b="1" i="0" smtClean="0">
                  <a:solidFill>
                    <a:srgbClr val="0096D6"/>
                  </a:solidFill>
                  <a:latin typeface="Arial"/>
                  <a:ea typeface="黑体" pitchFamily="2" charset="-122"/>
                  <a:cs typeface="+mn-cs"/>
                </a:rPr>
                <a:t>结果</a:t>
              </a:r>
              <a:endParaRPr lang="zh-CN" altLang="en-US" b="1" smtClean="0">
                <a:solidFill>
                  <a:schemeClr val="tx1"/>
                </a:solidFill>
                <a:ea typeface="黑体" pitchFamily="2" charset="-122"/>
                <a:sym typeface="Arial" charset="0"/>
              </a:endParaRPr>
            </a:p>
          </p:txBody>
        </p:sp>
        <p:sp>
          <p:nvSpPr>
            <p:cNvPr id="94" name="Rectangle 93"/>
            <p:cNvSpPr/>
            <p:nvPr/>
          </p:nvSpPr>
          <p:spPr>
            <a:xfrm>
              <a:off x="8767530" y="4917666"/>
              <a:ext cx="2634054" cy="569387"/>
            </a:xfrm>
            <a:prstGeom prst="rect">
              <a:avLst/>
            </a:prstGeom>
          </p:spPr>
          <p:txBody>
            <a:bodyPr wrap="none" lIns="0" tIns="0" rIns="0" bIns="0">
              <a:spAutoFit/>
            </a:bodyPr>
            <a:lstStyle/>
            <a:p>
              <a:pPr marL="169896" indent="-169896" algn="l" defTabSz="914400">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实时迁移</a:t>
              </a:r>
            </a:p>
            <a:p>
              <a:pPr marL="169896" indent="-169896" algn="l" defTabSz="914400">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透明地维护网络和安全策略</a:t>
              </a:r>
              <a:endParaRPr lang="zh-CN" altLang="en-US" sz="1600" b="0" i="0" dirty="0">
                <a:solidFill>
                  <a:srgbClr val="546568"/>
                </a:solidFill>
                <a:latin typeface="Arial"/>
                <a:ea typeface="黑体" pitchFamily="2" charset="-122"/>
                <a:cs typeface="+mn-cs"/>
              </a:endParaRPr>
            </a:p>
          </p:txBody>
        </p:sp>
      </p:grpSp>
    </p:spTree>
    <p:extLst>
      <p:ext uri="{BB962C8B-B14F-4D97-AF65-F5344CB8AC3E}">
        <p14:creationId xmlns="" xmlns:p14="http://schemas.microsoft.com/office/powerpoint/2010/main" val="15854822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1"/>
                                        </p:tgtEl>
                                        <p:attrNameLst>
                                          <p:attrName>style.visibility</p:attrName>
                                        </p:attrNameLst>
                                      </p:cBhvr>
                                      <p:to>
                                        <p:strVal val="visible"/>
                                      </p:to>
                                    </p:set>
                                    <p:animEffect transition="in" filter="fade">
                                      <p:cBhvr>
                                        <p:cTn id="10" dur="500"/>
                                        <p:tgtEl>
                                          <p:spTgt spid="151"/>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2.22222E-6 -4.81481E-6 L -2.22222E-6 -0.20185 L 0.475 -0.20185 L 0.475 -0.01782 " pathEditMode="relative" rAng="0" ptsTypes="AAAA">
                                      <p:cBhvr>
                                        <p:cTn id="14" dur="2000" fill="hold"/>
                                        <p:tgtEl>
                                          <p:spTgt spid="144"/>
                                        </p:tgtEl>
                                        <p:attrNameLst>
                                          <p:attrName>ppt_x</p:attrName>
                                          <p:attrName>ppt_y</p:attrName>
                                        </p:attrNameLst>
                                      </p:cBhvr>
                                      <p:rCtr x="23750" y="-10093"/>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1.11111E-6 4.81481E-6 L 1.11111E-6 -0.19723 L 0.5243 -0.19723 L 0.5243 -0.0176 " pathEditMode="relative" rAng="0" ptsTypes="AAAA">
                                      <p:cBhvr>
                                        <p:cTn id="18" dur="2000" fill="hold"/>
                                        <p:tgtEl>
                                          <p:spTgt spid="139"/>
                                        </p:tgtEl>
                                        <p:attrNameLst>
                                          <p:attrName>ppt_x</p:attrName>
                                          <p:attrName>ppt_y</p:attrName>
                                        </p:attrNameLst>
                                      </p:cBhvr>
                                      <p:rCtr x="26215" y="-9861"/>
                                    </p:animMotion>
                                  </p:childTnLst>
                                </p:cTn>
                              </p:par>
                            </p:childTnLst>
                          </p:cTn>
                        </p:par>
                      </p:childTnLst>
                    </p:cTn>
                  </p:par>
                  <p:par>
                    <p:cTn id="19" fill="hold">
                      <p:stCondLst>
                        <p:cond delay="indefinite"/>
                      </p:stCondLst>
                      <p:childTnLst>
                        <p:par>
                          <p:cTn id="20" fill="hold">
                            <p:stCondLst>
                              <p:cond delay="0"/>
                            </p:stCondLst>
                            <p:childTnLst>
                              <p:par>
                                <p:cTn id="21" presetID="5" presetClass="exit" presetSubtype="10" fill="hold" nodeType="clickEffect">
                                  <p:stCondLst>
                                    <p:cond delay="0"/>
                                  </p:stCondLst>
                                  <p:childTnLst>
                                    <p:animEffect transition="out" filter="checkerboard(across)">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91"/>
                                        </p:tgtEl>
                                        <p:attrNameLst>
                                          <p:attrName>style.visibility</p:attrName>
                                        </p:attrNameLst>
                                      </p:cBhvr>
                                      <p:to>
                                        <p:strVal val="visible"/>
                                      </p:to>
                                    </p:set>
                                    <p:anim calcmode="lin" valueType="num">
                                      <p:cBhvr additive="base">
                                        <p:cTn id="33" dur="750" fill="hold"/>
                                        <p:tgtEl>
                                          <p:spTgt spid="91"/>
                                        </p:tgtEl>
                                        <p:attrNameLst>
                                          <p:attrName>ppt_x</p:attrName>
                                        </p:attrNameLst>
                                      </p:cBhvr>
                                      <p:tavLst>
                                        <p:tav tm="0">
                                          <p:val>
                                            <p:strVal val="1+#ppt_w/2"/>
                                          </p:val>
                                        </p:tav>
                                        <p:tav tm="100000">
                                          <p:val>
                                            <p:strVal val="#ppt_x"/>
                                          </p:val>
                                        </p:tav>
                                      </p:tavLst>
                                    </p:anim>
                                    <p:anim calcmode="lin" valueType="num">
                                      <p:cBhvr additive="base">
                                        <p:cTn id="34" dur="750" fill="hold"/>
                                        <p:tgtEl>
                                          <p:spTgt spid="91"/>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15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Straight Connector 83"/>
          <p:cNvCxnSpPr/>
          <p:nvPr/>
        </p:nvCxnSpPr>
        <p:spPr bwMode="auto">
          <a:xfrm>
            <a:off x="7844805" y="4298965"/>
            <a:ext cx="302754" cy="224745"/>
          </a:xfrm>
          <a:prstGeom prst="line">
            <a:avLst/>
          </a:prstGeom>
          <a:solidFill>
            <a:schemeClr val="accent1"/>
          </a:solidFill>
          <a:ln w="15875" cap="flat" cmpd="sng" algn="ctr">
            <a:solidFill>
              <a:schemeClr val="bg1">
                <a:lumMod val="50000"/>
              </a:schemeClr>
            </a:solidFill>
            <a:prstDash val="solid"/>
            <a:round/>
            <a:headEnd type="none" w="med" len="med"/>
            <a:tailEnd type="none" w="med" len="med"/>
          </a:ln>
          <a:effectLst/>
        </p:spPr>
      </p:cxnSp>
      <p:cxnSp>
        <p:nvCxnSpPr>
          <p:cNvPr id="87" name="Straight Connector 86"/>
          <p:cNvCxnSpPr/>
          <p:nvPr/>
        </p:nvCxnSpPr>
        <p:spPr bwMode="auto">
          <a:xfrm rot="10800000" flipV="1">
            <a:off x="2374600" y="4206157"/>
            <a:ext cx="439987" cy="214176"/>
          </a:xfrm>
          <a:prstGeom prst="line">
            <a:avLst/>
          </a:prstGeom>
          <a:solidFill>
            <a:schemeClr val="accent1"/>
          </a:solidFill>
          <a:ln w="15875" cap="flat" cmpd="sng" algn="ctr">
            <a:solidFill>
              <a:schemeClr val="bg1">
                <a:lumMod val="50000"/>
              </a:schemeClr>
            </a:solidFill>
            <a:prstDash val="solid"/>
            <a:round/>
            <a:headEnd type="none" w="med" len="med"/>
            <a:tailEnd type="none" w="med" len="med"/>
          </a:ln>
          <a:effectLst/>
        </p:spPr>
      </p:cxnSp>
      <p:sp>
        <p:nvSpPr>
          <p:cNvPr id="55" name="Rounded Rectangle 54"/>
          <p:cNvSpPr/>
          <p:nvPr/>
        </p:nvSpPr>
        <p:spPr>
          <a:xfrm flipH="1" flipV="1">
            <a:off x="4626048" y="3573194"/>
            <a:ext cx="1746616" cy="970672"/>
          </a:xfrm>
          <a:prstGeom prst="roundRect">
            <a:avLst>
              <a:gd name="adj" fmla="val 8657"/>
            </a:avLst>
          </a:prstGeom>
          <a:gradFill>
            <a:gsLst>
              <a:gs pos="6000">
                <a:srgbClr val="C00000">
                  <a:alpha val="0"/>
                </a:srgbClr>
              </a:gs>
              <a:gs pos="71000">
                <a:schemeClr val="accent3">
                  <a:lumMod val="25000"/>
                </a:schemeClr>
              </a:gs>
            </a:gsLst>
            <a:lin ang="16200000" scaled="0"/>
          </a:gra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1050">
              <a:solidFill>
                <a:schemeClr val="lt1"/>
              </a:solidFill>
              <a:latin typeface="+mj-lt"/>
              <a:ea typeface="黑体" pitchFamily="2" charset="-122"/>
            </a:endParaRPr>
          </a:p>
        </p:txBody>
      </p:sp>
      <p:sp>
        <p:nvSpPr>
          <p:cNvPr id="50" name="Rounded Rectangle 49"/>
          <p:cNvSpPr/>
          <p:nvPr/>
        </p:nvSpPr>
        <p:spPr>
          <a:xfrm>
            <a:off x="6313793" y="2024777"/>
            <a:ext cx="2100517" cy="626444"/>
          </a:xfrm>
          <a:prstGeom prst="roundRect">
            <a:avLst>
              <a:gd name="adj" fmla="val 11837"/>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5400000" scaled="1"/>
            <a:tileRect/>
          </a:gra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91435" rIns="91435" bIns="91435" numCol="1" spcCol="0" rtlCol="0" fromWordArt="0" anchor="ctr" anchorCtr="0" forceAA="0" compatLnSpc="1">
            <a:prstTxWarp prst="textNoShape">
              <a:avLst/>
            </a:prstTxWarp>
            <a:noAutofit/>
          </a:bodyPr>
          <a:lstStyle/>
          <a:p>
            <a:pPr algn="ctr" defTabSz="914400">
              <a:buNone/>
            </a:pPr>
            <a:r>
              <a:rPr lang="zh-CN" altLang="en-US" sz="1600" b="0" i="0" smtClean="0">
                <a:solidFill>
                  <a:srgbClr val="FFFFFF"/>
                </a:solidFill>
                <a:latin typeface="Arial"/>
                <a:ea typeface="黑体" pitchFamily="2" charset="-122"/>
                <a:cs typeface="+mn-cs"/>
              </a:rPr>
              <a:t>云爆发</a:t>
            </a:r>
            <a:endParaRPr lang="zh-CN" altLang="en-US" sz="1600">
              <a:solidFill>
                <a:schemeClr val="bg1"/>
              </a:solidFill>
              <a:latin typeface="Arial"/>
              <a:ea typeface="黑体" pitchFamily="2" charset="-122"/>
            </a:endParaRPr>
          </a:p>
        </p:txBody>
      </p:sp>
      <p:grpSp>
        <p:nvGrpSpPr>
          <p:cNvPr id="2" name="Group 11"/>
          <p:cNvGrpSpPr/>
          <p:nvPr/>
        </p:nvGrpSpPr>
        <p:grpSpPr>
          <a:xfrm>
            <a:off x="4241188" y="1369529"/>
            <a:ext cx="2012107" cy="1788376"/>
            <a:chOff x="3696369" y="1537691"/>
            <a:chExt cx="1088210" cy="1055541"/>
          </a:xfrm>
        </p:grpSpPr>
        <p:pic>
          <p:nvPicPr>
            <p:cNvPr id="6" name="Picture 5" descr="Device_cloud_white_3041_default_256.png"/>
            <p:cNvPicPr>
              <a:picLocks noChangeAspect="1"/>
            </p:cNvPicPr>
            <p:nvPr/>
          </p:nvPicPr>
          <p:blipFill>
            <a:blip r:embed="rId3" cstate="print"/>
            <a:stretch>
              <a:fillRect/>
            </a:stretch>
          </p:blipFill>
          <p:spPr>
            <a:xfrm>
              <a:off x="3709320" y="1537691"/>
              <a:ext cx="1055541" cy="1055541"/>
            </a:xfrm>
            <a:prstGeom prst="rect">
              <a:avLst/>
            </a:prstGeom>
            <a:noFill/>
            <a:effectLst>
              <a:outerShdw blurRad="330200" sx="102000" sy="102000" algn="ctr" rotWithShape="0">
                <a:schemeClr val="bg1">
                  <a:alpha val="19000"/>
                </a:schemeClr>
              </a:outerShdw>
            </a:effectLst>
          </p:spPr>
        </p:pic>
        <p:sp>
          <p:nvSpPr>
            <p:cNvPr id="11" name="TextBox 10"/>
            <p:cNvSpPr txBox="1"/>
            <p:nvPr/>
          </p:nvSpPr>
          <p:spPr>
            <a:xfrm>
              <a:off x="3696369" y="2065462"/>
              <a:ext cx="1088210" cy="199822"/>
            </a:xfrm>
            <a:prstGeom prst="rect">
              <a:avLst/>
            </a:prstGeom>
            <a:noFill/>
          </p:spPr>
          <p:txBody>
            <a:bodyPr wrap="square" rtlCol="0">
              <a:spAutoFit/>
            </a:bodyPr>
            <a:lstStyle/>
            <a:p>
              <a:pPr algn="ctr" defTabSz="914400">
                <a:buNone/>
              </a:pPr>
              <a:r>
                <a:rPr lang="zh-CN" altLang="en-US" sz="1600" b="1" i="0" smtClean="0">
                  <a:solidFill>
                    <a:schemeClr val="tx1"/>
                  </a:solidFill>
                  <a:latin typeface="Arial"/>
                  <a:ea typeface="黑体" pitchFamily="2" charset="-122"/>
                  <a:cs typeface="+mn-cs"/>
                </a:rPr>
                <a:t>互联网</a:t>
              </a:r>
              <a:endParaRPr lang="zh-CN" altLang="en-US" sz="1400" b="1">
                <a:latin typeface="Arial"/>
                <a:ea typeface="黑体" pitchFamily="2" charset="-122"/>
              </a:endParaRPr>
            </a:p>
          </p:txBody>
        </p:sp>
      </p:grpSp>
      <p:pic>
        <p:nvPicPr>
          <p:cNvPr id="16" name="Picture 4" descr="\\CHICOSTORAGE\Client Projects\Cisco References\Kubrick Icons\Device Icons\Device_www_server_3135_default_256.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54864" y="4802593"/>
            <a:ext cx="603403" cy="603403"/>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4"/>
          <p:cNvPicPr>
            <a:picLocks noChangeAspect="1" noChangeArrowheads="1"/>
          </p:cNvPicPr>
          <p:nvPr/>
        </p:nvPicPr>
        <p:blipFill>
          <a:blip r:embed="rId5" cstate="print">
            <a:lum bright="-100000"/>
          </a:blip>
          <a:srcRect/>
          <a:stretch>
            <a:fillRect/>
          </a:stretch>
        </p:blipFill>
        <p:spPr bwMode="auto">
          <a:xfrm>
            <a:off x="1226182" y="5397846"/>
            <a:ext cx="860766" cy="203236"/>
          </a:xfrm>
          <a:prstGeom prst="rect">
            <a:avLst/>
          </a:prstGeom>
          <a:noFill/>
          <a:ln w="9525" algn="ctr">
            <a:noFill/>
            <a:miter lim="800000"/>
            <a:headEnd/>
            <a:tailEnd/>
          </a:ln>
        </p:spPr>
      </p:pic>
      <p:sp>
        <p:nvSpPr>
          <p:cNvPr id="21" name="TextBox 20"/>
          <p:cNvSpPr txBox="1"/>
          <p:nvPr/>
        </p:nvSpPr>
        <p:spPr>
          <a:xfrm>
            <a:off x="1163805" y="5572261"/>
            <a:ext cx="985518" cy="276999"/>
          </a:xfrm>
          <a:prstGeom prst="rect">
            <a:avLst/>
          </a:prstGeom>
          <a:noFill/>
        </p:spPr>
        <p:txBody>
          <a:bodyPr wrap="square" lIns="91435" tIns="45718" rIns="91435" bIns="45718" rtlCol="0">
            <a:spAutoFit/>
          </a:bodyPr>
          <a:lstStyle/>
          <a:p>
            <a:pPr algn="ctr" defTabSz="914400">
              <a:buNone/>
            </a:pPr>
            <a:r>
              <a:rPr lang="zh-CN" altLang="en-US" sz="1200" b="0" i="0" smtClean="0">
                <a:solidFill>
                  <a:srgbClr val="546568"/>
                </a:solidFill>
                <a:latin typeface="Arial"/>
                <a:ea typeface="黑体" pitchFamily="2" charset="-122"/>
                <a:cs typeface="+mn-cs"/>
              </a:rPr>
              <a:t>虚拟中心</a:t>
            </a:r>
            <a:endParaRPr lang="zh-CN" altLang="en-US" sz="1200" b="0" i="0">
              <a:solidFill>
                <a:srgbClr val="546568"/>
              </a:solidFill>
              <a:latin typeface="Arial"/>
              <a:ea typeface="黑体" pitchFamily="2" charset="-122"/>
              <a:cs typeface="+mn-cs"/>
            </a:endParaRPr>
          </a:p>
        </p:txBody>
      </p:sp>
      <p:sp>
        <p:nvSpPr>
          <p:cNvPr id="23" name="Freeform 22"/>
          <p:cNvSpPr/>
          <p:nvPr/>
        </p:nvSpPr>
        <p:spPr>
          <a:xfrm>
            <a:off x="1788627" y="4022189"/>
            <a:ext cx="1279376" cy="1242540"/>
          </a:xfrm>
          <a:custGeom>
            <a:avLst/>
            <a:gdLst>
              <a:gd name="connsiteX0" fmla="*/ 0 w 1065541"/>
              <a:gd name="connsiteY0" fmla="*/ 0 h 1322480"/>
              <a:gd name="connsiteX1" fmla="*/ 1065541 w 1065541"/>
              <a:gd name="connsiteY1" fmla="*/ 0 h 1322480"/>
              <a:gd name="connsiteX2" fmla="*/ 1065541 w 1065541"/>
              <a:gd name="connsiteY2" fmla="*/ 1322480 h 1322480"/>
            </a:gdLst>
            <a:ahLst/>
            <a:cxnLst>
              <a:cxn ang="0">
                <a:pos x="connsiteX0" y="connsiteY0"/>
              </a:cxn>
              <a:cxn ang="0">
                <a:pos x="connsiteX1" y="connsiteY1"/>
              </a:cxn>
              <a:cxn ang="0">
                <a:pos x="connsiteX2" y="connsiteY2"/>
              </a:cxn>
            </a:cxnLst>
            <a:rect l="l" t="t" r="r" b="b"/>
            <a:pathLst>
              <a:path w="1065541" h="1322480">
                <a:moveTo>
                  <a:pt x="0" y="0"/>
                </a:moveTo>
                <a:lnTo>
                  <a:pt x="1065541" y="0"/>
                </a:lnTo>
                <a:lnTo>
                  <a:pt x="1065541" y="1322480"/>
                </a:lnTo>
              </a:path>
            </a:pathLst>
          </a:custGeom>
          <a:noFill/>
          <a:ln w="22225">
            <a:solidFill>
              <a:schemeClr val="bg1">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rtl="0"/>
            <a:endParaRPr lang="zh-CN" altLang="en-US" kern="1200">
              <a:solidFill>
                <a:srgbClr val="FFFFFF"/>
              </a:solidFill>
              <a:latin typeface="Arial"/>
              <a:ea typeface="黑体" pitchFamily="2" charset="-122"/>
              <a:cs typeface="+mn-cs"/>
            </a:endParaRPr>
          </a:p>
        </p:txBody>
      </p:sp>
      <p:pic>
        <p:nvPicPr>
          <p:cNvPr id="14" name="Picture 3" descr="\\CHICOSTORAGE\Client Projects\Cisco References\Kubrick Icons\Device Icons\Device_content_acquirer_3079_default_256.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319062" y="3735847"/>
            <a:ext cx="632467" cy="632467"/>
          </a:xfrm>
          <a:prstGeom prst="rect">
            <a:avLst/>
          </a:prstGeom>
          <a:noFill/>
          <a:extLst>
            <a:ext uri="{909E8E84-426E-40DD-AFC4-6F175D3DCCD1}">
              <a14:hiddenFill xmlns="" xmlns:a14="http://schemas.microsoft.com/office/drawing/2010/main">
                <a:solidFill>
                  <a:srgbClr val="FFFFFF"/>
                </a:solidFill>
              </a14:hiddenFill>
            </a:ext>
          </a:extLst>
        </p:spPr>
      </p:pic>
      <p:cxnSp>
        <p:nvCxnSpPr>
          <p:cNvPr id="26" name="Straight Arrow Connector 25"/>
          <p:cNvCxnSpPr/>
          <p:nvPr/>
        </p:nvCxnSpPr>
        <p:spPr>
          <a:xfrm>
            <a:off x="2002184" y="5331381"/>
            <a:ext cx="457200" cy="1588"/>
          </a:xfrm>
          <a:prstGeom prst="straightConnector1">
            <a:avLst/>
          </a:prstGeom>
          <a:ln w="22225">
            <a:solidFill>
              <a:schemeClr val="bg1">
                <a:lumMod val="50000"/>
              </a:schemeClr>
            </a:solidFill>
            <a:prstDash val="solid"/>
            <a:tailEnd type="triangle"/>
          </a:ln>
        </p:spPr>
        <p:style>
          <a:lnRef idx="3">
            <a:schemeClr val="accent5"/>
          </a:lnRef>
          <a:fillRef idx="0">
            <a:schemeClr val="accent5"/>
          </a:fillRef>
          <a:effectRef idx="2">
            <a:schemeClr val="accent5"/>
          </a:effectRef>
          <a:fontRef idx="minor">
            <a:schemeClr val="tx1"/>
          </a:fontRef>
        </p:style>
      </p:cxnSp>
      <p:cxnSp>
        <p:nvCxnSpPr>
          <p:cNvPr id="2048" name="Straight Connector 2047"/>
          <p:cNvCxnSpPr/>
          <p:nvPr/>
        </p:nvCxnSpPr>
        <p:spPr>
          <a:xfrm>
            <a:off x="7669274" y="4211502"/>
            <a:ext cx="0" cy="881486"/>
          </a:xfrm>
          <a:prstGeom prst="line">
            <a:avLst/>
          </a:prstGeom>
          <a:noFill/>
          <a:ln w="28575">
            <a:solidFill>
              <a:schemeClr val="bg1">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cxnSp>
      <p:grpSp>
        <p:nvGrpSpPr>
          <p:cNvPr id="3" name="Group 27"/>
          <p:cNvGrpSpPr/>
          <p:nvPr/>
        </p:nvGrpSpPr>
        <p:grpSpPr>
          <a:xfrm>
            <a:off x="7157416" y="4611984"/>
            <a:ext cx="1029176" cy="1034374"/>
            <a:chOff x="6524149" y="4665977"/>
            <a:chExt cx="1029176" cy="1034374"/>
          </a:xfrm>
        </p:grpSpPr>
        <p:grpSp>
          <p:nvGrpSpPr>
            <p:cNvPr id="4" name="Group 23"/>
            <p:cNvGrpSpPr/>
            <p:nvPr/>
          </p:nvGrpSpPr>
          <p:grpSpPr>
            <a:xfrm>
              <a:off x="6524149" y="4665977"/>
              <a:ext cx="1029176" cy="1034374"/>
              <a:chOff x="3411403" y="4678165"/>
              <a:chExt cx="1219201" cy="1225359"/>
            </a:xfrm>
          </p:grpSpPr>
          <p:pic>
            <p:nvPicPr>
              <p:cNvPr id="43" name="Picture 5" descr="C:\Users\testuser\AppData\Local\Temp\VMwareDnD\0d176b41\ICON_Server_Q408_Comm_R2.png"/>
              <p:cNvPicPr>
                <a:picLocks noChangeAspect="1" noChangeArrowheads="1"/>
              </p:cNvPicPr>
              <p:nvPr/>
            </p:nvPicPr>
            <p:blipFill>
              <a:blip r:embed="rId7" cstate="print"/>
              <a:srcRect/>
              <a:stretch>
                <a:fillRect/>
              </a:stretch>
            </p:blipFill>
            <p:spPr bwMode="auto">
              <a:xfrm>
                <a:off x="3411403" y="4881347"/>
                <a:ext cx="1219200" cy="1022177"/>
              </a:xfrm>
              <a:prstGeom prst="rect">
                <a:avLst/>
              </a:prstGeom>
              <a:noFill/>
            </p:spPr>
          </p:pic>
          <p:pic>
            <p:nvPicPr>
              <p:cNvPr id="44" name="Picture 21" descr="ICON_VirtualizationLayer_ESX_Q408_Comm.png"/>
              <p:cNvPicPr>
                <a:picLocks noChangeAspect="1"/>
              </p:cNvPicPr>
              <p:nvPr/>
            </p:nvPicPr>
            <p:blipFill>
              <a:blip r:embed="rId8" cstate="print"/>
              <a:srcRect/>
              <a:stretch>
                <a:fillRect/>
              </a:stretch>
            </p:blipFill>
            <p:spPr bwMode="auto">
              <a:xfrm>
                <a:off x="3411404" y="4678165"/>
                <a:ext cx="1219200" cy="888974"/>
              </a:xfrm>
              <a:prstGeom prst="rect">
                <a:avLst/>
              </a:prstGeom>
              <a:noFill/>
              <a:ln w="9525">
                <a:noFill/>
                <a:miter lim="800000"/>
                <a:headEnd/>
                <a:tailEnd/>
              </a:ln>
            </p:spPr>
          </p:pic>
        </p:grpSp>
        <p:grpSp>
          <p:nvGrpSpPr>
            <p:cNvPr id="5" name="Group 24"/>
            <p:cNvGrpSpPr/>
            <p:nvPr/>
          </p:nvGrpSpPr>
          <p:grpSpPr>
            <a:xfrm>
              <a:off x="6586562" y="4744403"/>
              <a:ext cx="436745" cy="419100"/>
              <a:chOff x="6590763" y="4627182"/>
              <a:chExt cx="714673" cy="685800"/>
            </a:xfrm>
          </p:grpSpPr>
          <p:pic>
            <p:nvPicPr>
              <p:cNvPr id="45" name="Picture 15" descr="ICON_VM_detailed_Q408_Comm.png"/>
              <p:cNvPicPr>
                <a:picLocks noChangeAspect="1"/>
              </p:cNvPicPr>
              <p:nvPr/>
            </p:nvPicPr>
            <p:blipFill>
              <a:blip r:embed="rId9" cstate="print"/>
              <a:srcRect/>
              <a:stretch>
                <a:fillRect/>
              </a:stretch>
            </p:blipFill>
            <p:spPr bwMode="auto">
              <a:xfrm>
                <a:off x="6590763" y="4627182"/>
                <a:ext cx="447973" cy="533400"/>
              </a:xfrm>
              <a:prstGeom prst="rect">
                <a:avLst/>
              </a:prstGeom>
              <a:noFill/>
              <a:ln w="9525">
                <a:noFill/>
                <a:miter lim="800000"/>
                <a:headEnd/>
                <a:tailEnd/>
              </a:ln>
            </p:spPr>
          </p:pic>
          <p:pic>
            <p:nvPicPr>
              <p:cNvPr id="46" name="Picture 15" descr="ICON_VM_detailed_Q408_Comm.png"/>
              <p:cNvPicPr>
                <a:picLocks noChangeAspect="1"/>
              </p:cNvPicPr>
              <p:nvPr/>
            </p:nvPicPr>
            <p:blipFill>
              <a:blip r:embed="rId9" cstate="print"/>
              <a:srcRect/>
              <a:stretch>
                <a:fillRect/>
              </a:stretch>
            </p:blipFill>
            <p:spPr bwMode="auto">
              <a:xfrm>
                <a:off x="6857463" y="4779582"/>
                <a:ext cx="447973" cy="533400"/>
              </a:xfrm>
              <a:prstGeom prst="rect">
                <a:avLst/>
              </a:prstGeom>
              <a:noFill/>
              <a:ln w="9525">
                <a:noFill/>
                <a:miter lim="800000"/>
                <a:headEnd/>
                <a:tailEnd/>
              </a:ln>
            </p:spPr>
          </p:pic>
        </p:grpSp>
      </p:grpSp>
      <p:sp>
        <p:nvSpPr>
          <p:cNvPr id="53" name="Rounded Rectangle 52"/>
          <p:cNvSpPr/>
          <p:nvPr/>
        </p:nvSpPr>
        <p:spPr>
          <a:xfrm flipH="1">
            <a:off x="2993933" y="4937594"/>
            <a:ext cx="1882554" cy="688928"/>
          </a:xfrm>
          <a:prstGeom prst="roundRect">
            <a:avLst>
              <a:gd name="adj" fmla="val 8657"/>
            </a:avLst>
          </a:prstGeom>
          <a:gradFill flip="none" rotWithShape="1">
            <a:gsLst>
              <a:gs pos="30000">
                <a:schemeClr val="accent6">
                  <a:lumMod val="93000"/>
                  <a:lumOff val="7000"/>
                </a:schemeClr>
              </a:gs>
              <a:gs pos="100000">
                <a:srgbClr val="000000">
                  <a:alpha val="0"/>
                </a:srgbClr>
              </a:gs>
            </a:gsLst>
            <a:lin ang="0" scaled="1"/>
            <a:tileRect/>
          </a:gradFill>
          <a:ln w="12700">
            <a:gradFill flip="none" rotWithShape="1">
              <a:gsLst>
                <a:gs pos="0">
                  <a:schemeClr val="accent6"/>
                </a:gs>
                <a:gs pos="100000">
                  <a:schemeClr val="accent1">
                    <a:tint val="23500"/>
                    <a:satMod val="160000"/>
                    <a:alpha val="0"/>
                  </a:schemeClr>
                </a:gs>
              </a:gsLst>
              <a:lin ang="0" scaled="1"/>
              <a:tileRect/>
            </a:grad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rtl="0"/>
            <a:endParaRPr lang="zh-CN" altLang="en-US" kern="1200">
              <a:solidFill>
                <a:srgbClr val="FFFFFF"/>
              </a:solidFill>
              <a:latin typeface="Arial"/>
              <a:ea typeface="黑体" pitchFamily="2" charset="-122"/>
              <a:cs typeface="+mn-cs"/>
            </a:endParaRPr>
          </a:p>
        </p:txBody>
      </p:sp>
      <p:pic>
        <p:nvPicPr>
          <p:cNvPr id="17" name="Picture 4" descr="C:\Users\testuser\AppData\Local\Temp\VMwareDnD\7683f4d6\DGRM_Server_VMs_detail_3_VMware_Q408_Comm.png"/>
          <p:cNvPicPr>
            <a:picLocks noChangeAspect="1" noChangeArrowheads="1"/>
          </p:cNvPicPr>
          <p:nvPr/>
        </p:nvPicPr>
        <p:blipFill>
          <a:blip r:embed="rId10" cstate="print"/>
          <a:stretch>
            <a:fillRect/>
          </a:stretch>
        </p:blipFill>
        <p:spPr bwMode="auto">
          <a:xfrm>
            <a:off x="2557266" y="4836183"/>
            <a:ext cx="1066819" cy="993575"/>
          </a:xfrm>
          <a:prstGeom prst="rect">
            <a:avLst/>
          </a:prstGeom>
          <a:noFill/>
          <a:effectLst/>
        </p:spPr>
      </p:pic>
      <p:sp>
        <p:nvSpPr>
          <p:cNvPr id="54" name="Rectangle 53"/>
          <p:cNvSpPr/>
          <p:nvPr/>
        </p:nvSpPr>
        <p:spPr>
          <a:xfrm>
            <a:off x="3768695" y="4945043"/>
            <a:ext cx="1107793" cy="480127"/>
          </a:xfrm>
          <a:prstGeom prst="rect">
            <a:avLst/>
          </a:prstGeom>
        </p:spPr>
        <p:txBody>
          <a:bodyPr wrap="square" lIns="91435" tIns="45718" rIns="91435" bIns="45718" anchor="ctr">
            <a:spAutoFit/>
          </a:bodyPr>
          <a:lstStyle/>
          <a:p>
            <a:pPr algn="l" defTabSz="914400">
              <a:lnSpc>
                <a:spcPct val="90000"/>
              </a:lnSpc>
              <a:buNone/>
            </a:pPr>
            <a:r>
              <a:rPr lang="zh-CN" altLang="en-US" sz="1400" b="0" i="0" dirty="0" smtClean="0">
                <a:solidFill>
                  <a:srgbClr val="FFFFFF"/>
                </a:solidFill>
                <a:latin typeface="Arial"/>
                <a:ea typeface="黑体" pitchFamily="2" charset="-122"/>
                <a:cs typeface="+mn-cs"/>
              </a:rPr>
              <a:t>超过流量</a:t>
            </a:r>
            <a:r>
              <a:rPr lang="en-US" altLang="zh-CN" sz="1400" b="0" i="0" dirty="0" smtClean="0">
                <a:solidFill>
                  <a:srgbClr val="FFFFFF"/>
                </a:solidFill>
                <a:latin typeface="Arial"/>
                <a:ea typeface="黑体" pitchFamily="2" charset="-122"/>
                <a:cs typeface="+mn-cs"/>
              </a:rPr>
              <a:t/>
            </a:r>
            <a:br>
              <a:rPr lang="en-US" altLang="zh-CN" sz="1400" b="0" i="0" dirty="0" smtClean="0">
                <a:solidFill>
                  <a:srgbClr val="FFFFFF"/>
                </a:solidFill>
                <a:latin typeface="Arial"/>
                <a:ea typeface="黑体" pitchFamily="2" charset="-122"/>
                <a:cs typeface="+mn-cs"/>
              </a:rPr>
            </a:br>
            <a:r>
              <a:rPr lang="zh-CN" altLang="en-US" sz="1400" b="0" i="0" dirty="0" smtClean="0">
                <a:solidFill>
                  <a:srgbClr val="FFFFFF"/>
                </a:solidFill>
                <a:latin typeface="Arial"/>
                <a:ea typeface="黑体" pitchFamily="2" charset="-122"/>
                <a:cs typeface="+mn-cs"/>
              </a:rPr>
              <a:t>阈值</a:t>
            </a:r>
            <a:endParaRPr lang="zh-CN" altLang="en-US" sz="1400" dirty="0">
              <a:solidFill>
                <a:srgbClr val="FFFFFF"/>
              </a:solidFill>
              <a:latin typeface="Arial"/>
              <a:ea typeface="黑体" pitchFamily="2" charset="-122"/>
            </a:endParaRPr>
          </a:p>
        </p:txBody>
      </p:sp>
      <p:sp>
        <p:nvSpPr>
          <p:cNvPr id="56" name="Rectangle 55"/>
          <p:cNvSpPr/>
          <p:nvPr/>
        </p:nvSpPr>
        <p:spPr>
          <a:xfrm>
            <a:off x="4696200" y="3858277"/>
            <a:ext cx="1648330" cy="674027"/>
          </a:xfrm>
          <a:prstGeom prst="rect">
            <a:avLst/>
          </a:prstGeom>
        </p:spPr>
        <p:txBody>
          <a:bodyPr wrap="square" lIns="91435" tIns="45718" rIns="91435" bIns="45718" anchor="ctr">
            <a:spAutoFit/>
          </a:bodyPr>
          <a:lstStyle/>
          <a:p>
            <a:pPr algn="ctr" defTabSz="914400">
              <a:lnSpc>
                <a:spcPct val="90000"/>
              </a:lnSpc>
              <a:buNone/>
            </a:pPr>
            <a:r>
              <a:rPr lang="zh-CN" altLang="en-US" sz="1400" b="0" i="0" dirty="0" smtClean="0">
                <a:solidFill>
                  <a:srgbClr val="FFFFFF"/>
                </a:solidFill>
                <a:latin typeface="Arial"/>
                <a:ea typeface="黑体" pitchFamily="2" charset="-122"/>
                <a:cs typeface="+mn-cs"/>
              </a:rPr>
              <a:t>爆发到远程 </a:t>
            </a:r>
            <a:r>
              <a:rPr lang="en-US" altLang="zh-CN" sz="1400" b="0" i="0" dirty="0" smtClean="0">
                <a:solidFill>
                  <a:srgbClr val="FFFFFF"/>
                </a:solidFill>
                <a:latin typeface="Arial"/>
                <a:ea typeface="黑体" pitchFamily="2" charset="-122"/>
                <a:cs typeface="+mn-cs"/>
              </a:rPr>
              <a:t/>
            </a:r>
            <a:br>
              <a:rPr lang="en-US" altLang="zh-CN" sz="1400" b="0" i="0" dirty="0" smtClean="0">
                <a:solidFill>
                  <a:srgbClr val="FFFFFF"/>
                </a:solidFill>
                <a:latin typeface="Arial"/>
                <a:ea typeface="黑体" pitchFamily="2" charset="-122"/>
                <a:cs typeface="+mn-cs"/>
              </a:rPr>
            </a:br>
            <a:r>
              <a:rPr lang="en-US" altLang="zh-CN" sz="1400" b="0" i="0" dirty="0" smtClean="0">
                <a:solidFill>
                  <a:srgbClr val="FFFFFF"/>
                </a:solidFill>
                <a:latin typeface="Arial"/>
                <a:ea typeface="黑体" pitchFamily="2" charset="-122"/>
                <a:cs typeface="+mn-cs"/>
              </a:rPr>
              <a:t>DC/</a:t>
            </a:r>
            <a:r>
              <a:rPr lang="zh-CN" altLang="en-US" sz="1400" b="0" i="0" dirty="0" smtClean="0">
                <a:solidFill>
                  <a:srgbClr val="FFFFFF"/>
                </a:solidFill>
                <a:latin typeface="Arial"/>
                <a:ea typeface="黑体" pitchFamily="2" charset="-122"/>
                <a:cs typeface="+mn-cs"/>
              </a:rPr>
              <a:t>虚拟云</a:t>
            </a:r>
            <a:br>
              <a:rPr lang="zh-CN" altLang="en-US" sz="1400" b="0" i="0" dirty="0" smtClean="0">
                <a:solidFill>
                  <a:srgbClr val="FFFFFF"/>
                </a:solidFill>
                <a:latin typeface="Arial"/>
                <a:ea typeface="黑体" pitchFamily="2" charset="-122"/>
                <a:cs typeface="+mn-cs"/>
              </a:rPr>
            </a:br>
            <a:r>
              <a:rPr lang="zh-CN" altLang="en-US" sz="1400" b="0" i="0" dirty="0" smtClean="0">
                <a:solidFill>
                  <a:srgbClr val="FFFFFF"/>
                </a:solidFill>
                <a:latin typeface="Arial"/>
                <a:ea typeface="黑体" pitchFamily="2" charset="-122"/>
                <a:cs typeface="+mn-cs"/>
              </a:rPr>
              <a:t>中的虚拟机</a:t>
            </a:r>
            <a:endParaRPr lang="zh-CN" altLang="en-US" sz="1400" dirty="0">
              <a:solidFill>
                <a:srgbClr val="FFFFFF"/>
              </a:solidFill>
              <a:latin typeface="Arial"/>
              <a:ea typeface="黑体" pitchFamily="2" charset="-122"/>
            </a:endParaRPr>
          </a:p>
        </p:txBody>
      </p:sp>
      <p:sp>
        <p:nvSpPr>
          <p:cNvPr id="51" name="Oval 50"/>
          <p:cNvSpPr/>
          <p:nvPr/>
        </p:nvSpPr>
        <p:spPr>
          <a:xfrm>
            <a:off x="5330460" y="1600678"/>
            <a:ext cx="226711" cy="226711"/>
          </a:xfrm>
          <a:prstGeom prst="ellipse">
            <a:avLst/>
          </a:prstGeom>
          <a:gradFill flip="none" rotWithShape="1">
            <a:gsLst>
              <a:gs pos="0">
                <a:schemeClr val="tx2">
                  <a:lumMod val="75000"/>
                </a:schemeClr>
              </a:gs>
              <a:gs pos="90000">
                <a:schemeClr val="accent5">
                  <a:shade val="100000"/>
                  <a:satMod val="115000"/>
                </a:schemeClr>
              </a:gs>
            </a:gsLst>
            <a:lin ang="16200000" scaled="1"/>
            <a:tileRect/>
          </a:gradFill>
          <a:ln w="3175" cap="flat" cmpd="sng" algn="ctr">
            <a:solidFill>
              <a:schemeClr val="bg1"/>
            </a:solidFill>
            <a:prstDash val="solid"/>
          </a:ln>
          <a:effectLst>
            <a:outerShdw blurRad="63500" sx="102000" sy="102000" algn="ctr" rotWithShape="0">
              <a:prstClr val="black">
                <a:alpha val="40000"/>
              </a:prstClr>
            </a:outerShdw>
          </a:effectLst>
        </p:spPr>
        <p:txBody>
          <a:bodyPr lIns="91435" tIns="45718" rIns="91435" bIns="45718" anchor="ctr"/>
          <a:lstStyle/>
          <a:p>
            <a:pPr algn="ctr" rtl="0"/>
            <a:endParaRPr lang="zh-CN" altLang="en-US" kern="1200">
              <a:solidFill>
                <a:srgbClr val="0096D6"/>
              </a:solidFill>
              <a:latin typeface="Arial"/>
              <a:ea typeface="黑体" pitchFamily="2" charset="-122"/>
              <a:cs typeface="+mn-cs"/>
            </a:endParaRPr>
          </a:p>
        </p:txBody>
      </p:sp>
      <p:sp>
        <p:nvSpPr>
          <p:cNvPr id="2049" name="Oval 2048"/>
          <p:cNvSpPr/>
          <p:nvPr/>
        </p:nvSpPr>
        <p:spPr>
          <a:xfrm>
            <a:off x="5330460" y="1600678"/>
            <a:ext cx="226711" cy="226711"/>
          </a:xfrm>
          <a:prstGeom prst="ellipse">
            <a:avLst/>
          </a:prstGeom>
          <a:gradFill flip="none" rotWithShape="1">
            <a:gsLst>
              <a:gs pos="0">
                <a:schemeClr val="tx2">
                  <a:lumMod val="75000"/>
                </a:schemeClr>
              </a:gs>
              <a:gs pos="90000">
                <a:schemeClr val="accent5">
                  <a:shade val="100000"/>
                  <a:satMod val="115000"/>
                </a:schemeClr>
              </a:gs>
            </a:gsLst>
            <a:lin ang="16200000" scaled="1"/>
            <a:tileRect/>
          </a:gradFill>
          <a:ln w="3175" cap="flat" cmpd="sng" algn="ctr">
            <a:solidFill>
              <a:schemeClr val="bg1"/>
            </a:solidFill>
            <a:prstDash val="solid"/>
          </a:ln>
          <a:effectLst>
            <a:outerShdw blurRad="63500" sx="102000" sy="102000" algn="ctr" rotWithShape="0">
              <a:prstClr val="black">
                <a:alpha val="40000"/>
              </a:prstClr>
            </a:outerShdw>
          </a:effectLst>
        </p:spPr>
        <p:txBody>
          <a:bodyPr lIns="91435" tIns="45718" rIns="91435" bIns="45718" anchor="ctr"/>
          <a:lstStyle/>
          <a:p>
            <a:pPr algn="ctr" rtl="0"/>
            <a:endParaRPr lang="zh-CN" altLang="en-US" kern="1200">
              <a:solidFill>
                <a:srgbClr val="0096D6"/>
              </a:solidFill>
              <a:latin typeface="Arial"/>
              <a:ea typeface="黑体" pitchFamily="2" charset="-122"/>
              <a:cs typeface="+mn-cs"/>
            </a:endParaRPr>
          </a:p>
        </p:txBody>
      </p:sp>
      <p:sp>
        <p:nvSpPr>
          <p:cNvPr id="52" name="Oval 51"/>
          <p:cNvSpPr/>
          <p:nvPr/>
        </p:nvSpPr>
        <p:spPr>
          <a:xfrm>
            <a:off x="5330460" y="1600678"/>
            <a:ext cx="226711" cy="226711"/>
          </a:xfrm>
          <a:prstGeom prst="ellipse">
            <a:avLst/>
          </a:prstGeom>
          <a:gradFill flip="none" rotWithShape="1">
            <a:gsLst>
              <a:gs pos="0">
                <a:schemeClr val="tx2">
                  <a:lumMod val="75000"/>
                </a:schemeClr>
              </a:gs>
              <a:gs pos="90000">
                <a:schemeClr val="accent5">
                  <a:shade val="100000"/>
                  <a:satMod val="115000"/>
                </a:schemeClr>
              </a:gs>
            </a:gsLst>
            <a:lin ang="16200000" scaled="1"/>
            <a:tileRect/>
          </a:gradFill>
          <a:ln w="3175" cap="flat" cmpd="sng" algn="ctr">
            <a:solidFill>
              <a:schemeClr val="bg1"/>
            </a:solidFill>
            <a:prstDash val="solid"/>
          </a:ln>
          <a:effectLst>
            <a:outerShdw blurRad="63500" sx="102000" sy="102000" algn="ctr" rotWithShape="0">
              <a:prstClr val="black">
                <a:alpha val="40000"/>
              </a:prstClr>
            </a:outerShdw>
          </a:effectLst>
        </p:spPr>
        <p:txBody>
          <a:bodyPr lIns="91435" tIns="45718" rIns="91435" bIns="45718" anchor="ctr"/>
          <a:lstStyle/>
          <a:p>
            <a:pPr algn="ctr" rtl="0"/>
            <a:endParaRPr lang="zh-CN" altLang="en-US" kern="1200">
              <a:solidFill>
                <a:srgbClr val="0096D6"/>
              </a:solidFill>
              <a:latin typeface="Arial"/>
              <a:ea typeface="黑体" pitchFamily="2" charset="-122"/>
              <a:cs typeface="+mn-cs"/>
            </a:endParaRPr>
          </a:p>
        </p:txBody>
      </p:sp>
      <p:sp>
        <p:nvSpPr>
          <p:cNvPr id="58" name="Rounded Rectangle 57"/>
          <p:cNvSpPr/>
          <p:nvPr/>
        </p:nvSpPr>
        <p:spPr>
          <a:xfrm rot="16200000" flipH="1">
            <a:off x="717452" y="4037430"/>
            <a:ext cx="464236" cy="1111345"/>
          </a:xfrm>
          <a:prstGeom prst="roundRect">
            <a:avLst>
              <a:gd name="adj" fmla="val 17809"/>
            </a:avLst>
          </a:prstGeom>
          <a:gradFill>
            <a:gsLst>
              <a:gs pos="6000">
                <a:srgbClr val="C00000">
                  <a:alpha val="0"/>
                </a:srgbClr>
              </a:gs>
              <a:gs pos="71000">
                <a:schemeClr val="accent3">
                  <a:lumMod val="25000"/>
                </a:schemeClr>
              </a:gs>
            </a:gsLst>
            <a:lin ang="16200000" scaled="0"/>
          </a:gra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1050">
              <a:solidFill>
                <a:schemeClr val="lt1"/>
              </a:solidFill>
              <a:latin typeface="+mj-lt"/>
              <a:ea typeface="黑体" pitchFamily="2" charset="-122"/>
            </a:endParaRPr>
          </a:p>
        </p:txBody>
      </p:sp>
      <p:sp>
        <p:nvSpPr>
          <p:cNvPr id="59" name="Rectangle 58"/>
          <p:cNvSpPr/>
          <p:nvPr/>
        </p:nvSpPr>
        <p:spPr>
          <a:xfrm>
            <a:off x="380405" y="4439412"/>
            <a:ext cx="1074465" cy="286228"/>
          </a:xfrm>
          <a:prstGeom prst="rect">
            <a:avLst/>
          </a:prstGeom>
        </p:spPr>
        <p:txBody>
          <a:bodyPr wrap="square" lIns="91435" tIns="45718" rIns="91435" bIns="45718" anchor="ctr">
            <a:spAutoFit/>
          </a:bodyPr>
          <a:lstStyle/>
          <a:p>
            <a:pPr algn="l" defTabSz="914400">
              <a:lnSpc>
                <a:spcPct val="90000"/>
              </a:lnSpc>
              <a:buNone/>
            </a:pPr>
            <a:r>
              <a:rPr lang="zh-CN" altLang="en-US" sz="1400" b="0" i="0" smtClean="0">
                <a:solidFill>
                  <a:srgbClr val="FFFFFF"/>
                </a:solidFill>
                <a:latin typeface="Arial"/>
                <a:ea typeface="黑体" pitchFamily="2" charset="-122"/>
                <a:cs typeface="+mn-cs"/>
              </a:rPr>
              <a:t>监控</a:t>
            </a:r>
            <a:endParaRPr lang="zh-CN" altLang="en-US" sz="1400" b="0" i="0">
              <a:solidFill>
                <a:srgbClr val="FFFFFF"/>
              </a:solidFill>
              <a:latin typeface="Arial"/>
              <a:ea typeface="黑体" pitchFamily="2" charset="-122"/>
              <a:cs typeface="+mn-cs"/>
            </a:endParaRPr>
          </a:p>
        </p:txBody>
      </p:sp>
      <p:sp>
        <p:nvSpPr>
          <p:cNvPr id="60" name="Oval 59"/>
          <p:cNvSpPr/>
          <p:nvPr/>
        </p:nvSpPr>
        <p:spPr>
          <a:xfrm>
            <a:off x="5330460" y="1600678"/>
            <a:ext cx="226711" cy="226711"/>
          </a:xfrm>
          <a:prstGeom prst="ellipse">
            <a:avLst/>
          </a:prstGeom>
          <a:gradFill flip="none" rotWithShape="1">
            <a:gsLst>
              <a:gs pos="0">
                <a:schemeClr val="tx2">
                  <a:lumMod val="75000"/>
                </a:schemeClr>
              </a:gs>
              <a:gs pos="90000">
                <a:schemeClr val="accent5">
                  <a:shade val="100000"/>
                  <a:satMod val="115000"/>
                </a:schemeClr>
              </a:gs>
            </a:gsLst>
            <a:lin ang="16200000" scaled="1"/>
            <a:tileRect/>
          </a:gradFill>
          <a:ln w="3175" cap="flat" cmpd="sng" algn="ctr">
            <a:solidFill>
              <a:schemeClr val="bg1"/>
            </a:solidFill>
            <a:prstDash val="solid"/>
          </a:ln>
          <a:effectLst>
            <a:outerShdw blurRad="63500" sx="102000" sy="102000" algn="ctr" rotWithShape="0">
              <a:prstClr val="black">
                <a:alpha val="40000"/>
              </a:prstClr>
            </a:outerShdw>
          </a:effectLst>
        </p:spPr>
        <p:txBody>
          <a:bodyPr lIns="91435" tIns="45718" rIns="91435" bIns="45718" anchor="ctr"/>
          <a:lstStyle/>
          <a:p>
            <a:pPr algn="ctr" rtl="0"/>
            <a:endParaRPr lang="zh-CN" altLang="en-US" kern="1200">
              <a:solidFill>
                <a:srgbClr val="0096D6"/>
              </a:solidFill>
              <a:latin typeface="Arial"/>
              <a:ea typeface="黑体" pitchFamily="2" charset="-122"/>
              <a:cs typeface="+mn-cs"/>
            </a:endParaRPr>
          </a:p>
        </p:txBody>
      </p:sp>
      <p:cxnSp>
        <p:nvCxnSpPr>
          <p:cNvPr id="27" name="Straight Arrow Connector 26"/>
          <p:cNvCxnSpPr/>
          <p:nvPr/>
        </p:nvCxnSpPr>
        <p:spPr>
          <a:xfrm>
            <a:off x="1656564" y="4350996"/>
            <a:ext cx="0" cy="485187"/>
          </a:xfrm>
          <a:prstGeom prst="straightConnector1">
            <a:avLst/>
          </a:prstGeom>
          <a:ln w="22225">
            <a:solidFill>
              <a:schemeClr val="bg1">
                <a:lumMod val="50000"/>
              </a:schemeClr>
            </a:solidFill>
            <a:prstDash val="solid"/>
            <a:headEnd type="triangle"/>
            <a:tailEnd type="triangle"/>
          </a:ln>
        </p:spPr>
        <p:style>
          <a:lnRef idx="3">
            <a:schemeClr val="accent2"/>
          </a:lnRef>
          <a:fillRef idx="0">
            <a:schemeClr val="accent2"/>
          </a:fillRef>
          <a:effectRef idx="2">
            <a:schemeClr val="accent2"/>
          </a:effectRef>
          <a:fontRef idx="minor">
            <a:schemeClr val="tx1"/>
          </a:fontRef>
        </p:style>
      </p:cxnSp>
      <p:sp>
        <p:nvSpPr>
          <p:cNvPr id="61" name="Rounded Rectangle 60"/>
          <p:cNvSpPr/>
          <p:nvPr/>
        </p:nvSpPr>
        <p:spPr>
          <a:xfrm>
            <a:off x="709479" y="2651221"/>
            <a:ext cx="1851632" cy="626444"/>
          </a:xfrm>
          <a:prstGeom prst="roundRect">
            <a:avLst>
              <a:gd name="adj" fmla="val 11837"/>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5400000" scaled="1"/>
            <a:tileRect/>
          </a:gra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91435" rIns="91435" bIns="91435" numCol="1" spcCol="0" rtlCol="0" fromWordArt="0" anchor="ctr" anchorCtr="0" forceAA="0" compatLnSpc="1">
            <a:prstTxWarp prst="textNoShape">
              <a:avLst/>
            </a:prstTxWarp>
            <a:noAutofit/>
          </a:bodyPr>
          <a:lstStyle/>
          <a:p>
            <a:pPr algn="ctr" defTabSz="914400">
              <a:buNone/>
            </a:pPr>
            <a:r>
              <a:rPr lang="zh-CN" altLang="en-US" sz="1600" b="0" i="0" smtClean="0">
                <a:solidFill>
                  <a:srgbClr val="FFFFFF"/>
                </a:solidFill>
                <a:latin typeface="Arial"/>
                <a:ea typeface="黑体" pitchFamily="2" charset="-122"/>
                <a:cs typeface="+mn-cs"/>
              </a:rPr>
              <a:t>正常流量恢复</a:t>
            </a:r>
            <a:endParaRPr lang="zh-CN" altLang="en-US" sz="1600">
              <a:solidFill>
                <a:schemeClr val="bg1"/>
              </a:solidFill>
              <a:latin typeface="Arial"/>
              <a:ea typeface="黑体" pitchFamily="2" charset="-122"/>
            </a:endParaRPr>
          </a:p>
        </p:txBody>
      </p:sp>
      <p:sp>
        <p:nvSpPr>
          <p:cNvPr id="57" name="TextBox 63"/>
          <p:cNvSpPr txBox="1">
            <a:spLocks noChangeArrowheads="1"/>
          </p:cNvSpPr>
          <p:nvPr/>
        </p:nvSpPr>
        <p:spPr bwMode="auto">
          <a:xfrm>
            <a:off x="618537" y="3284147"/>
            <a:ext cx="2033516" cy="461661"/>
          </a:xfrm>
          <a:prstGeom prst="rect">
            <a:avLst/>
          </a:prstGeom>
          <a:noFill/>
          <a:ln w="9525">
            <a:noFill/>
            <a:miter lim="800000"/>
            <a:headEnd/>
            <a:tailEnd/>
          </a:ln>
        </p:spPr>
        <p:txBody>
          <a:bodyPr wrap="square" lIns="91435" tIns="45718" rIns="91435" bIns="45718">
            <a:spAutoFit/>
          </a:bodyPr>
          <a:lstStyle/>
          <a:p>
            <a:pPr algn="ctr" defTabSz="457200">
              <a:spcBef>
                <a:spcPct val="0"/>
              </a:spcBef>
              <a:spcAft>
                <a:spcPct val="0"/>
              </a:spcAft>
              <a:buNone/>
            </a:pPr>
            <a:r>
              <a:rPr lang="en-US" altLang="zh-CN" sz="1200" b="0" i="0" dirty="0" smtClean="0">
                <a:solidFill>
                  <a:srgbClr val="546568"/>
                </a:solidFill>
                <a:latin typeface="Arial"/>
                <a:ea typeface="黑体" pitchFamily="2" charset="-122"/>
                <a:cs typeface="Arial"/>
              </a:rPr>
              <a:t>Cisco</a:t>
            </a:r>
            <a:r>
              <a:rPr lang="en-US" sz="1200" baseline="30000" dirty="0" smtClean="0">
                <a:solidFill>
                  <a:srgbClr val="546568"/>
                </a:solidFill>
              </a:rPr>
              <a:t>®</a:t>
            </a:r>
            <a:r>
              <a:rPr lang="en-US" altLang="zh-CN" sz="1200" b="0" i="0" dirty="0" smtClean="0">
                <a:solidFill>
                  <a:srgbClr val="546568"/>
                </a:solidFill>
                <a:latin typeface="Arial"/>
                <a:ea typeface="黑体" pitchFamily="2" charset="-122"/>
                <a:cs typeface="Arial"/>
              </a:rPr>
              <a:t> Application Control Engine (ACE)</a:t>
            </a:r>
            <a:endParaRPr lang="zh-CN" altLang="en-US" sz="1200" dirty="0">
              <a:solidFill>
                <a:srgbClr val="546568"/>
              </a:solidFill>
              <a:latin typeface="+mj-lt"/>
              <a:ea typeface="黑体" pitchFamily="2" charset="-122"/>
              <a:cs typeface="Arial" pitchFamily="34" charset="0"/>
            </a:endParaRPr>
          </a:p>
        </p:txBody>
      </p:sp>
      <p:grpSp>
        <p:nvGrpSpPr>
          <p:cNvPr id="7" name="Group 134"/>
          <p:cNvGrpSpPr>
            <a:grpSpLocks/>
          </p:cNvGrpSpPr>
          <p:nvPr/>
        </p:nvGrpSpPr>
        <p:grpSpPr bwMode="auto">
          <a:xfrm rot="19969345">
            <a:off x="3198959" y="2740597"/>
            <a:ext cx="3894863" cy="1552396"/>
            <a:chOff x="3151511" y="3623531"/>
            <a:chExt cx="1828622" cy="960511"/>
          </a:xfrm>
        </p:grpSpPr>
        <p:sp>
          <p:nvSpPr>
            <p:cNvPr id="63" name="AutoShape 575"/>
            <p:cNvSpPr>
              <a:spLocks noChangeArrowheads="1"/>
            </p:cNvSpPr>
            <p:nvPr/>
          </p:nvSpPr>
          <p:spPr bwMode="auto">
            <a:xfrm rot="7065773">
              <a:off x="3537280" y="3453195"/>
              <a:ext cx="83515" cy="613992"/>
            </a:xfrm>
            <a:prstGeom prst="can">
              <a:avLst>
                <a:gd name="adj" fmla="val 98025"/>
              </a:avLst>
            </a:prstGeom>
            <a:solidFill>
              <a:srgbClr val="315FF3"/>
            </a:solidFill>
            <a:ln w="12700">
              <a:solidFill>
                <a:schemeClr val="tx1"/>
              </a:solidFill>
              <a:round/>
              <a:headEnd/>
              <a:tailEnd/>
            </a:ln>
          </p:spPr>
          <p:txBody>
            <a:bodyPr wrap="none" anchor="ctr"/>
            <a:lstStyle/>
            <a:p>
              <a:pPr algn="ctr" rtl="0" eaLnBrk="0" hangingPunct="0">
                <a:lnSpc>
                  <a:spcPct val="90000"/>
                </a:lnSpc>
              </a:pPr>
              <a:endParaRPr lang="zh-CN" altLang="en-US" kern="1200">
                <a:solidFill>
                  <a:srgbClr val="000000"/>
                </a:solidFill>
                <a:latin typeface="Arial"/>
                <a:ea typeface="黑体" pitchFamily="2" charset="-122"/>
                <a:cs typeface="+mn-cs"/>
              </a:endParaRPr>
            </a:p>
          </p:txBody>
        </p:sp>
        <p:sp>
          <p:nvSpPr>
            <p:cNvPr id="64" name="AutoShape 576"/>
            <p:cNvSpPr>
              <a:spLocks noChangeArrowheads="1"/>
            </p:cNvSpPr>
            <p:nvPr/>
          </p:nvSpPr>
          <p:spPr bwMode="auto">
            <a:xfrm rot="7065773">
              <a:off x="3477585" y="3357346"/>
              <a:ext cx="85412" cy="617782"/>
            </a:xfrm>
            <a:prstGeom prst="can">
              <a:avLst>
                <a:gd name="adj" fmla="val 95971"/>
              </a:avLst>
            </a:prstGeom>
            <a:solidFill>
              <a:srgbClr val="FF9933"/>
            </a:solidFill>
            <a:ln w="12700">
              <a:solidFill>
                <a:schemeClr val="tx1"/>
              </a:solidFill>
              <a:round/>
              <a:headEnd/>
              <a:tailEnd/>
            </a:ln>
          </p:spPr>
          <p:txBody>
            <a:bodyPr wrap="none" anchor="ctr"/>
            <a:lstStyle/>
            <a:p>
              <a:pPr algn="ctr" rtl="0" eaLnBrk="0" hangingPunct="0">
                <a:lnSpc>
                  <a:spcPct val="90000"/>
                </a:lnSpc>
              </a:pPr>
              <a:endParaRPr lang="zh-CN" altLang="en-US" kern="1200">
                <a:solidFill>
                  <a:srgbClr val="000000"/>
                </a:solidFill>
                <a:latin typeface="Arial"/>
                <a:ea typeface="黑体" pitchFamily="2" charset="-122"/>
                <a:cs typeface="+mn-cs"/>
              </a:endParaRPr>
            </a:p>
          </p:txBody>
        </p:sp>
        <p:sp>
          <p:nvSpPr>
            <p:cNvPr id="65" name="AutoShape 577"/>
            <p:cNvSpPr>
              <a:spLocks noChangeArrowheads="1"/>
            </p:cNvSpPr>
            <p:nvPr/>
          </p:nvSpPr>
          <p:spPr bwMode="auto">
            <a:xfrm rot="7065773">
              <a:off x="3426417" y="3442758"/>
              <a:ext cx="87311" cy="615887"/>
            </a:xfrm>
            <a:prstGeom prst="can">
              <a:avLst>
                <a:gd name="adj" fmla="val 95620"/>
              </a:avLst>
            </a:prstGeom>
            <a:solidFill>
              <a:srgbClr val="99FF66"/>
            </a:solidFill>
            <a:ln w="12700">
              <a:solidFill>
                <a:schemeClr val="tx1"/>
              </a:solidFill>
              <a:round/>
              <a:headEnd/>
              <a:tailEnd/>
            </a:ln>
          </p:spPr>
          <p:txBody>
            <a:bodyPr wrap="none" anchor="ctr"/>
            <a:lstStyle/>
            <a:p>
              <a:pPr algn="ctr" rtl="0" eaLnBrk="0" hangingPunct="0">
                <a:lnSpc>
                  <a:spcPct val="90000"/>
                </a:lnSpc>
              </a:pPr>
              <a:endParaRPr lang="zh-CN" altLang="en-US" kern="1200">
                <a:solidFill>
                  <a:srgbClr val="000000"/>
                </a:solidFill>
                <a:latin typeface="Arial"/>
                <a:ea typeface="黑体" pitchFamily="2" charset="-122"/>
                <a:cs typeface="+mn-cs"/>
              </a:endParaRPr>
            </a:p>
          </p:txBody>
        </p:sp>
        <p:sp>
          <p:nvSpPr>
            <p:cNvPr id="66" name="AutoShape 578"/>
            <p:cNvSpPr>
              <a:spLocks noChangeArrowheads="1"/>
            </p:cNvSpPr>
            <p:nvPr/>
          </p:nvSpPr>
          <p:spPr bwMode="auto">
            <a:xfrm rot="7065773">
              <a:off x="3468941" y="3326853"/>
              <a:ext cx="258537" cy="893397"/>
            </a:xfrm>
            <a:prstGeom prst="can">
              <a:avLst>
                <a:gd name="adj" fmla="val 89497"/>
              </a:avLst>
            </a:prstGeom>
            <a:gradFill rotWithShape="1">
              <a:gsLst>
                <a:gs pos="0">
                  <a:schemeClr val="accent1">
                    <a:gamma/>
                    <a:shade val="56078"/>
                    <a:invGamma/>
                    <a:alpha val="80000"/>
                  </a:schemeClr>
                </a:gs>
                <a:gs pos="50000">
                  <a:schemeClr val="accent1">
                    <a:alpha val="60001"/>
                  </a:schemeClr>
                </a:gs>
                <a:gs pos="100000">
                  <a:schemeClr val="accent1">
                    <a:gamma/>
                    <a:shade val="56078"/>
                    <a:invGamma/>
                    <a:alpha val="80000"/>
                  </a:schemeClr>
                </a:gs>
              </a:gsLst>
              <a:lin ang="0" scaled="1"/>
            </a:gradFill>
            <a:ln w="12700">
              <a:solidFill>
                <a:schemeClr val="tx1"/>
              </a:solidFill>
              <a:round/>
              <a:headEnd/>
              <a:tailEnd/>
            </a:ln>
            <a:effectLst/>
          </p:spPr>
          <p:txBody>
            <a:bodyPr wrap="none" anchor="ctr"/>
            <a:lstStyle/>
            <a:p>
              <a:pPr algn="ctr" defTabSz="457129" eaLnBrk="0" hangingPunct="0">
                <a:lnSpc>
                  <a:spcPct val="90000"/>
                </a:lnSpc>
                <a:defRPr/>
              </a:pPr>
              <a:endParaRPr lang="zh-CN" altLang="en-US" kern="1200">
                <a:solidFill>
                  <a:srgbClr val="000000"/>
                </a:solidFill>
                <a:latin typeface="Arial"/>
                <a:ea typeface="黑体" pitchFamily="2" charset="-122"/>
                <a:cs typeface="ＭＳ Ｐゴシック"/>
              </a:endParaRPr>
            </a:p>
          </p:txBody>
        </p:sp>
        <p:sp>
          <p:nvSpPr>
            <p:cNvPr id="67" name="AutoShape 467"/>
            <p:cNvSpPr>
              <a:spLocks noChangeArrowheads="1"/>
            </p:cNvSpPr>
            <p:nvPr/>
          </p:nvSpPr>
          <p:spPr bwMode="auto">
            <a:xfrm rot="7065773">
              <a:off x="3803855" y="3845800"/>
              <a:ext cx="94400" cy="206809"/>
            </a:xfrm>
            <a:prstGeom prst="can">
              <a:avLst>
                <a:gd name="adj" fmla="val 101698"/>
              </a:avLst>
            </a:prstGeom>
            <a:gradFill rotWithShape="1">
              <a:gsLst>
                <a:gs pos="0">
                  <a:srgbClr val="172C70"/>
                </a:gs>
                <a:gs pos="50000">
                  <a:srgbClr val="315FF3"/>
                </a:gs>
                <a:gs pos="100000">
                  <a:srgbClr val="172C70"/>
                </a:gs>
              </a:gsLst>
              <a:lin ang="0" scaled="1"/>
            </a:gradFill>
            <a:ln w="12700">
              <a:solidFill>
                <a:schemeClr val="tx1"/>
              </a:solidFill>
              <a:round/>
              <a:headEnd/>
              <a:tailEnd/>
            </a:ln>
          </p:spPr>
          <p:txBody>
            <a:bodyPr wrap="none" anchor="ctr"/>
            <a:lstStyle/>
            <a:p>
              <a:pPr algn="ctr" rtl="0" eaLnBrk="0" hangingPunct="0">
                <a:lnSpc>
                  <a:spcPct val="90000"/>
                </a:lnSpc>
              </a:pPr>
              <a:endParaRPr lang="zh-CN" altLang="en-US" kern="1200">
                <a:solidFill>
                  <a:srgbClr val="000000"/>
                </a:solidFill>
                <a:latin typeface="Arial"/>
                <a:ea typeface="黑体" pitchFamily="2" charset="-122"/>
                <a:cs typeface="+mn-cs"/>
              </a:endParaRPr>
            </a:p>
          </p:txBody>
        </p:sp>
        <p:sp>
          <p:nvSpPr>
            <p:cNvPr id="68" name="AutoShape 468"/>
            <p:cNvSpPr>
              <a:spLocks noChangeArrowheads="1"/>
            </p:cNvSpPr>
            <p:nvPr/>
          </p:nvSpPr>
          <p:spPr bwMode="auto">
            <a:xfrm rot="7065773">
              <a:off x="3793901" y="3794734"/>
              <a:ext cx="88259" cy="190321"/>
            </a:xfrm>
            <a:prstGeom prst="can">
              <a:avLst>
                <a:gd name="adj" fmla="val 99212"/>
              </a:avLst>
            </a:prstGeom>
            <a:gradFill rotWithShape="1">
              <a:gsLst>
                <a:gs pos="0">
                  <a:srgbClr val="6C380D"/>
                </a:gs>
                <a:gs pos="50000">
                  <a:srgbClr val="E97A1C"/>
                </a:gs>
                <a:gs pos="100000">
                  <a:srgbClr val="6C380D"/>
                </a:gs>
              </a:gsLst>
              <a:lin ang="0" scaled="1"/>
            </a:gradFill>
            <a:ln w="12700">
              <a:solidFill>
                <a:schemeClr val="tx1"/>
              </a:solidFill>
              <a:round/>
              <a:headEnd/>
              <a:tailEnd/>
            </a:ln>
          </p:spPr>
          <p:txBody>
            <a:bodyPr wrap="none" anchor="ctr"/>
            <a:lstStyle/>
            <a:p>
              <a:pPr algn="ctr" rtl="0" eaLnBrk="0" hangingPunct="0">
                <a:lnSpc>
                  <a:spcPct val="90000"/>
                </a:lnSpc>
              </a:pPr>
              <a:endParaRPr lang="zh-CN" altLang="en-US" kern="1200">
                <a:solidFill>
                  <a:srgbClr val="000000"/>
                </a:solidFill>
                <a:latin typeface="Arial"/>
                <a:ea typeface="黑体" pitchFamily="2" charset="-122"/>
                <a:cs typeface="+mn-cs"/>
              </a:endParaRPr>
            </a:p>
          </p:txBody>
        </p:sp>
        <p:sp>
          <p:nvSpPr>
            <p:cNvPr id="69" name="AutoShape 469"/>
            <p:cNvSpPr>
              <a:spLocks noChangeArrowheads="1"/>
            </p:cNvSpPr>
            <p:nvPr/>
          </p:nvSpPr>
          <p:spPr bwMode="auto">
            <a:xfrm rot="7065773">
              <a:off x="3746557" y="3878230"/>
              <a:ext cx="84422" cy="190321"/>
            </a:xfrm>
            <a:prstGeom prst="can">
              <a:avLst>
                <a:gd name="adj" fmla="val 101699"/>
              </a:avLst>
            </a:prstGeom>
            <a:gradFill rotWithShape="1">
              <a:gsLst>
                <a:gs pos="0">
                  <a:srgbClr val="47762F"/>
                </a:gs>
                <a:gs pos="50000">
                  <a:srgbClr val="99FF66"/>
                </a:gs>
                <a:gs pos="100000">
                  <a:srgbClr val="47762F"/>
                </a:gs>
              </a:gsLst>
              <a:lin ang="0" scaled="1"/>
            </a:gradFill>
            <a:ln w="12700">
              <a:solidFill>
                <a:schemeClr val="tx1"/>
              </a:solidFill>
              <a:round/>
              <a:headEnd/>
              <a:tailEnd/>
            </a:ln>
          </p:spPr>
          <p:txBody>
            <a:bodyPr wrap="none" anchor="ctr"/>
            <a:lstStyle/>
            <a:p>
              <a:pPr algn="ctr" rtl="0" eaLnBrk="0" hangingPunct="0">
                <a:lnSpc>
                  <a:spcPct val="90000"/>
                </a:lnSpc>
              </a:pPr>
              <a:endParaRPr lang="zh-CN" altLang="en-US" kern="1200">
                <a:solidFill>
                  <a:srgbClr val="000000"/>
                </a:solidFill>
                <a:latin typeface="Arial"/>
                <a:ea typeface="黑体" pitchFamily="2" charset="-122"/>
                <a:cs typeface="+mn-cs"/>
              </a:endParaRPr>
            </a:p>
          </p:txBody>
        </p:sp>
        <p:sp>
          <p:nvSpPr>
            <p:cNvPr id="70" name="AutoShape 467"/>
            <p:cNvSpPr>
              <a:spLocks noChangeArrowheads="1"/>
            </p:cNvSpPr>
            <p:nvPr/>
          </p:nvSpPr>
          <p:spPr bwMode="auto">
            <a:xfrm rot="7065773">
              <a:off x="4096147" y="4031373"/>
              <a:ext cx="83515" cy="248250"/>
            </a:xfrm>
            <a:prstGeom prst="can">
              <a:avLst>
                <a:gd name="adj" fmla="val 101699"/>
              </a:avLst>
            </a:prstGeom>
            <a:gradFill rotWithShape="1">
              <a:gsLst>
                <a:gs pos="0">
                  <a:srgbClr val="172C70"/>
                </a:gs>
                <a:gs pos="50000">
                  <a:srgbClr val="315FF3"/>
                </a:gs>
                <a:gs pos="100000">
                  <a:srgbClr val="172C70"/>
                </a:gs>
              </a:gsLst>
              <a:lin ang="0" scaled="1"/>
            </a:gradFill>
            <a:ln w="12700">
              <a:solidFill>
                <a:schemeClr val="tx1"/>
              </a:solidFill>
              <a:round/>
              <a:headEnd/>
              <a:tailEnd/>
            </a:ln>
          </p:spPr>
          <p:txBody>
            <a:bodyPr wrap="none" anchor="ctr"/>
            <a:lstStyle/>
            <a:p>
              <a:pPr algn="ctr" rtl="0" eaLnBrk="0" hangingPunct="0">
                <a:lnSpc>
                  <a:spcPct val="90000"/>
                </a:lnSpc>
              </a:pPr>
              <a:endParaRPr lang="zh-CN" altLang="en-US" kern="1200">
                <a:solidFill>
                  <a:srgbClr val="000000"/>
                </a:solidFill>
                <a:latin typeface="Arial"/>
                <a:ea typeface="黑体" pitchFamily="2" charset="-122"/>
                <a:cs typeface="+mn-cs"/>
              </a:endParaRPr>
            </a:p>
          </p:txBody>
        </p:sp>
        <p:sp>
          <p:nvSpPr>
            <p:cNvPr id="71" name="AutoShape 468"/>
            <p:cNvSpPr>
              <a:spLocks noChangeArrowheads="1"/>
            </p:cNvSpPr>
            <p:nvPr/>
          </p:nvSpPr>
          <p:spPr bwMode="auto">
            <a:xfrm rot="7065773">
              <a:off x="4049828" y="3946165"/>
              <a:ext cx="87311" cy="248249"/>
            </a:xfrm>
            <a:prstGeom prst="can">
              <a:avLst>
                <a:gd name="adj" fmla="val 99212"/>
              </a:avLst>
            </a:prstGeom>
            <a:gradFill rotWithShape="1">
              <a:gsLst>
                <a:gs pos="0">
                  <a:srgbClr val="6C380D"/>
                </a:gs>
                <a:gs pos="50000">
                  <a:srgbClr val="E97A1C"/>
                </a:gs>
                <a:gs pos="100000">
                  <a:srgbClr val="6C380D"/>
                </a:gs>
              </a:gsLst>
              <a:lin ang="0" scaled="1"/>
            </a:gradFill>
            <a:ln w="12700">
              <a:solidFill>
                <a:schemeClr val="tx1"/>
              </a:solidFill>
              <a:round/>
              <a:headEnd/>
              <a:tailEnd/>
            </a:ln>
          </p:spPr>
          <p:txBody>
            <a:bodyPr wrap="none" anchor="ctr"/>
            <a:lstStyle/>
            <a:p>
              <a:pPr algn="ctr" rtl="0" eaLnBrk="0" hangingPunct="0">
                <a:lnSpc>
                  <a:spcPct val="90000"/>
                </a:lnSpc>
              </a:pPr>
              <a:endParaRPr lang="zh-CN" altLang="en-US" kern="1200">
                <a:solidFill>
                  <a:srgbClr val="000000"/>
                </a:solidFill>
                <a:latin typeface="Arial"/>
                <a:ea typeface="黑体" pitchFamily="2" charset="-122"/>
                <a:cs typeface="+mn-cs"/>
              </a:endParaRPr>
            </a:p>
          </p:txBody>
        </p:sp>
        <p:sp>
          <p:nvSpPr>
            <p:cNvPr id="72" name="AutoShape 469"/>
            <p:cNvSpPr>
              <a:spLocks noChangeArrowheads="1"/>
            </p:cNvSpPr>
            <p:nvPr/>
          </p:nvSpPr>
          <p:spPr bwMode="auto">
            <a:xfrm rot="7065773">
              <a:off x="4008309" y="4014655"/>
              <a:ext cx="83515" cy="248249"/>
            </a:xfrm>
            <a:prstGeom prst="can">
              <a:avLst>
                <a:gd name="adj" fmla="val 101698"/>
              </a:avLst>
            </a:prstGeom>
            <a:gradFill rotWithShape="1">
              <a:gsLst>
                <a:gs pos="0">
                  <a:srgbClr val="47762F"/>
                </a:gs>
                <a:gs pos="50000">
                  <a:srgbClr val="99FF66"/>
                </a:gs>
                <a:gs pos="100000">
                  <a:srgbClr val="47762F"/>
                </a:gs>
              </a:gsLst>
              <a:lin ang="0" scaled="1"/>
            </a:gradFill>
            <a:ln w="12700">
              <a:solidFill>
                <a:schemeClr val="tx1"/>
              </a:solidFill>
              <a:round/>
              <a:headEnd/>
              <a:tailEnd/>
            </a:ln>
          </p:spPr>
          <p:txBody>
            <a:bodyPr wrap="none" anchor="ctr"/>
            <a:lstStyle/>
            <a:p>
              <a:pPr algn="ctr" rtl="0" eaLnBrk="0" hangingPunct="0">
                <a:lnSpc>
                  <a:spcPct val="90000"/>
                </a:lnSpc>
              </a:pPr>
              <a:endParaRPr lang="zh-CN" altLang="en-US" kern="1200">
                <a:solidFill>
                  <a:srgbClr val="000000"/>
                </a:solidFill>
                <a:latin typeface="Arial"/>
                <a:ea typeface="黑体" pitchFamily="2" charset="-122"/>
                <a:cs typeface="+mn-cs"/>
              </a:endParaRPr>
            </a:p>
          </p:txBody>
        </p:sp>
        <p:sp>
          <p:nvSpPr>
            <p:cNvPr id="73" name="AutoShape 574"/>
            <p:cNvSpPr>
              <a:spLocks noChangeArrowheads="1"/>
            </p:cNvSpPr>
            <p:nvPr/>
          </p:nvSpPr>
          <p:spPr bwMode="auto">
            <a:xfrm rot="7065773">
              <a:off x="3871199" y="3763741"/>
              <a:ext cx="259521" cy="602214"/>
            </a:xfrm>
            <a:prstGeom prst="can">
              <a:avLst>
                <a:gd name="adj" fmla="val 88451"/>
              </a:avLst>
            </a:prstGeom>
            <a:gradFill rotWithShape="1">
              <a:gsLst>
                <a:gs pos="0">
                  <a:srgbClr val="EAEAEA">
                    <a:gamma/>
                    <a:shade val="56078"/>
                    <a:invGamma/>
                    <a:alpha val="60001"/>
                  </a:srgbClr>
                </a:gs>
                <a:gs pos="50000">
                  <a:srgbClr val="EAEAEA">
                    <a:alpha val="39999"/>
                  </a:srgbClr>
                </a:gs>
                <a:gs pos="100000">
                  <a:srgbClr val="EAEAEA">
                    <a:gamma/>
                    <a:shade val="56078"/>
                    <a:invGamma/>
                    <a:alpha val="60001"/>
                  </a:srgbClr>
                </a:gs>
              </a:gsLst>
              <a:lin ang="0" scaled="1"/>
            </a:gradFill>
            <a:ln w="12700">
              <a:solidFill>
                <a:schemeClr val="tx1"/>
              </a:solidFill>
              <a:round/>
              <a:headEnd/>
              <a:tailEnd/>
            </a:ln>
            <a:effectLst/>
          </p:spPr>
          <p:txBody>
            <a:bodyPr wrap="none" anchor="ctr"/>
            <a:lstStyle/>
            <a:p>
              <a:pPr algn="ctr" defTabSz="457129" eaLnBrk="0" hangingPunct="0">
                <a:lnSpc>
                  <a:spcPct val="90000"/>
                </a:lnSpc>
                <a:defRPr/>
              </a:pPr>
              <a:endParaRPr lang="zh-CN" altLang="en-US" kern="1200">
                <a:solidFill>
                  <a:srgbClr val="000000"/>
                </a:solidFill>
                <a:latin typeface="Arial"/>
                <a:ea typeface="黑体" pitchFamily="2" charset="-122"/>
                <a:cs typeface="ＭＳ Ｐゴシック"/>
              </a:endParaRPr>
            </a:p>
          </p:txBody>
        </p:sp>
        <p:sp>
          <p:nvSpPr>
            <p:cNvPr id="74" name="AutoShape 575"/>
            <p:cNvSpPr>
              <a:spLocks noChangeArrowheads="1"/>
            </p:cNvSpPr>
            <p:nvPr/>
          </p:nvSpPr>
          <p:spPr bwMode="auto">
            <a:xfrm rot="7065773">
              <a:off x="4583264" y="4184231"/>
              <a:ext cx="85413" cy="615888"/>
            </a:xfrm>
            <a:prstGeom prst="can">
              <a:avLst>
                <a:gd name="adj" fmla="val 98012"/>
              </a:avLst>
            </a:prstGeom>
            <a:solidFill>
              <a:srgbClr val="315FF3"/>
            </a:solidFill>
            <a:ln w="12700">
              <a:solidFill>
                <a:schemeClr val="tx1"/>
              </a:solidFill>
              <a:round/>
              <a:headEnd/>
              <a:tailEnd/>
            </a:ln>
          </p:spPr>
          <p:txBody>
            <a:bodyPr wrap="none" anchor="ctr"/>
            <a:lstStyle/>
            <a:p>
              <a:pPr algn="ctr" rtl="0" eaLnBrk="0" hangingPunct="0">
                <a:lnSpc>
                  <a:spcPct val="90000"/>
                </a:lnSpc>
              </a:pPr>
              <a:endParaRPr lang="zh-CN" altLang="en-US" kern="1200">
                <a:solidFill>
                  <a:srgbClr val="000000"/>
                </a:solidFill>
                <a:latin typeface="Arial"/>
                <a:ea typeface="黑体" pitchFamily="2" charset="-122"/>
                <a:cs typeface="+mn-cs"/>
              </a:endParaRPr>
            </a:p>
          </p:txBody>
        </p:sp>
        <p:sp>
          <p:nvSpPr>
            <p:cNvPr id="75" name="AutoShape 576"/>
            <p:cNvSpPr>
              <a:spLocks noChangeArrowheads="1"/>
            </p:cNvSpPr>
            <p:nvPr/>
          </p:nvSpPr>
          <p:spPr bwMode="auto">
            <a:xfrm rot="7065773">
              <a:off x="4523568" y="4088381"/>
              <a:ext cx="87311" cy="619677"/>
            </a:xfrm>
            <a:prstGeom prst="can">
              <a:avLst>
                <a:gd name="adj" fmla="val 95946"/>
              </a:avLst>
            </a:prstGeom>
            <a:solidFill>
              <a:srgbClr val="FF9933"/>
            </a:solidFill>
            <a:ln w="12700">
              <a:solidFill>
                <a:schemeClr val="tx1"/>
              </a:solidFill>
              <a:round/>
              <a:headEnd/>
              <a:tailEnd/>
            </a:ln>
          </p:spPr>
          <p:txBody>
            <a:bodyPr wrap="none" anchor="ctr"/>
            <a:lstStyle/>
            <a:p>
              <a:pPr algn="ctr" rtl="0" eaLnBrk="0" hangingPunct="0">
                <a:lnSpc>
                  <a:spcPct val="90000"/>
                </a:lnSpc>
              </a:pPr>
              <a:endParaRPr lang="zh-CN" altLang="en-US" kern="1200">
                <a:solidFill>
                  <a:srgbClr val="000000"/>
                </a:solidFill>
                <a:latin typeface="Arial"/>
                <a:ea typeface="黑体" pitchFamily="2" charset="-122"/>
                <a:cs typeface="+mn-cs"/>
              </a:endParaRPr>
            </a:p>
          </p:txBody>
        </p:sp>
        <p:sp>
          <p:nvSpPr>
            <p:cNvPr id="76" name="AutoShape 577"/>
            <p:cNvSpPr>
              <a:spLocks noChangeArrowheads="1"/>
            </p:cNvSpPr>
            <p:nvPr/>
          </p:nvSpPr>
          <p:spPr bwMode="auto">
            <a:xfrm rot="7065773">
              <a:off x="4473351" y="4174740"/>
              <a:ext cx="85412" cy="615888"/>
            </a:xfrm>
            <a:prstGeom prst="can">
              <a:avLst>
                <a:gd name="adj" fmla="val 95610"/>
              </a:avLst>
            </a:prstGeom>
            <a:solidFill>
              <a:srgbClr val="99FF66"/>
            </a:solidFill>
            <a:ln w="12700">
              <a:solidFill>
                <a:schemeClr val="tx1"/>
              </a:solidFill>
              <a:round/>
              <a:headEnd/>
              <a:tailEnd/>
            </a:ln>
          </p:spPr>
          <p:txBody>
            <a:bodyPr wrap="none" anchor="ctr"/>
            <a:lstStyle/>
            <a:p>
              <a:pPr algn="ctr" rtl="0" eaLnBrk="0" hangingPunct="0">
                <a:lnSpc>
                  <a:spcPct val="90000"/>
                </a:lnSpc>
              </a:pPr>
              <a:endParaRPr lang="zh-CN" altLang="en-US" kern="1200">
                <a:solidFill>
                  <a:srgbClr val="000000"/>
                </a:solidFill>
                <a:latin typeface="Arial"/>
                <a:ea typeface="黑体" pitchFamily="2" charset="-122"/>
                <a:cs typeface="+mn-cs"/>
              </a:endParaRPr>
            </a:p>
          </p:txBody>
        </p:sp>
        <p:sp>
          <p:nvSpPr>
            <p:cNvPr id="77" name="AutoShape 578"/>
            <p:cNvSpPr>
              <a:spLocks noChangeArrowheads="1"/>
            </p:cNvSpPr>
            <p:nvPr/>
          </p:nvSpPr>
          <p:spPr bwMode="auto">
            <a:xfrm rot="7065773">
              <a:off x="4437085" y="4040994"/>
              <a:ext cx="258537" cy="827559"/>
            </a:xfrm>
            <a:prstGeom prst="can">
              <a:avLst>
                <a:gd name="adj" fmla="val 85728"/>
              </a:avLst>
            </a:prstGeom>
            <a:gradFill rotWithShape="1">
              <a:gsLst>
                <a:gs pos="0">
                  <a:schemeClr val="accent1">
                    <a:gamma/>
                    <a:shade val="56078"/>
                    <a:invGamma/>
                    <a:alpha val="80000"/>
                  </a:schemeClr>
                </a:gs>
                <a:gs pos="50000">
                  <a:schemeClr val="accent1">
                    <a:alpha val="60001"/>
                  </a:schemeClr>
                </a:gs>
                <a:gs pos="100000">
                  <a:schemeClr val="accent1">
                    <a:gamma/>
                    <a:shade val="56078"/>
                    <a:invGamma/>
                    <a:alpha val="80000"/>
                  </a:schemeClr>
                </a:gs>
              </a:gsLst>
              <a:lin ang="0" scaled="1"/>
            </a:gradFill>
            <a:ln w="12700">
              <a:solidFill>
                <a:schemeClr val="tx1"/>
              </a:solidFill>
              <a:round/>
              <a:headEnd/>
              <a:tailEnd/>
            </a:ln>
            <a:effectLst/>
          </p:spPr>
          <p:txBody>
            <a:bodyPr wrap="none" anchor="ctr"/>
            <a:lstStyle/>
            <a:p>
              <a:pPr algn="ctr" defTabSz="457129" eaLnBrk="0" hangingPunct="0">
                <a:lnSpc>
                  <a:spcPct val="90000"/>
                </a:lnSpc>
                <a:defRPr/>
              </a:pPr>
              <a:endParaRPr lang="zh-CN" altLang="en-US" kern="1200">
                <a:solidFill>
                  <a:srgbClr val="000000"/>
                </a:solidFill>
                <a:latin typeface="Arial"/>
                <a:ea typeface="黑体" pitchFamily="2" charset="-122"/>
                <a:cs typeface="ＭＳ Ｐゴシック"/>
              </a:endParaRPr>
            </a:p>
          </p:txBody>
        </p:sp>
      </p:grpSp>
      <p:sp>
        <p:nvSpPr>
          <p:cNvPr id="78" name="AutoShape 578"/>
          <p:cNvSpPr>
            <a:spLocks noChangeArrowheads="1"/>
          </p:cNvSpPr>
          <p:nvPr/>
        </p:nvSpPr>
        <p:spPr bwMode="auto">
          <a:xfrm>
            <a:off x="2947763" y="3322703"/>
            <a:ext cx="354842" cy="595659"/>
          </a:xfrm>
          <a:prstGeom prst="can">
            <a:avLst>
              <a:gd name="adj" fmla="val 89497"/>
            </a:avLst>
          </a:prstGeom>
          <a:gradFill rotWithShape="1">
            <a:gsLst>
              <a:gs pos="0">
                <a:schemeClr val="accent1">
                  <a:gamma/>
                  <a:shade val="56078"/>
                  <a:invGamma/>
                  <a:alpha val="80000"/>
                </a:schemeClr>
              </a:gs>
              <a:gs pos="50000">
                <a:schemeClr val="accent1">
                  <a:alpha val="60001"/>
                </a:schemeClr>
              </a:gs>
              <a:gs pos="100000">
                <a:schemeClr val="accent1">
                  <a:gamma/>
                  <a:shade val="56078"/>
                  <a:invGamma/>
                  <a:alpha val="80000"/>
                </a:schemeClr>
              </a:gs>
            </a:gsLst>
            <a:lin ang="0" scaled="1"/>
          </a:gradFill>
          <a:ln w="12700">
            <a:solidFill>
              <a:schemeClr val="tx1"/>
            </a:solidFill>
            <a:round/>
            <a:headEnd/>
            <a:tailEnd/>
          </a:ln>
          <a:effectLst/>
        </p:spPr>
        <p:txBody>
          <a:bodyPr wrap="none" anchor="ctr"/>
          <a:lstStyle/>
          <a:p>
            <a:pPr algn="ctr" defTabSz="457129" eaLnBrk="0" hangingPunct="0">
              <a:lnSpc>
                <a:spcPct val="90000"/>
              </a:lnSpc>
              <a:defRPr/>
            </a:pPr>
            <a:endParaRPr lang="zh-CN" altLang="en-US" kern="1200">
              <a:solidFill>
                <a:srgbClr val="000000"/>
              </a:solidFill>
              <a:latin typeface="Arial"/>
              <a:ea typeface="黑体" pitchFamily="2" charset="-122"/>
              <a:cs typeface="ＭＳ Ｐゴシック"/>
            </a:endParaRPr>
          </a:p>
        </p:txBody>
      </p:sp>
      <p:grpSp>
        <p:nvGrpSpPr>
          <p:cNvPr id="8" name="Group 18"/>
          <p:cNvGrpSpPr/>
          <p:nvPr/>
        </p:nvGrpSpPr>
        <p:grpSpPr>
          <a:xfrm>
            <a:off x="2670675" y="3683530"/>
            <a:ext cx="840001" cy="737101"/>
            <a:chOff x="790679" y="3232116"/>
            <a:chExt cx="1091386" cy="957692"/>
          </a:xfrm>
        </p:grpSpPr>
        <p:pic>
          <p:nvPicPr>
            <p:cNvPr id="13" name="Picture 2" descr="\\CHICOSTORAGE\Client Projects\Cisco References\Kubrick Icons\Device Icons\Device_nexus7000_3035_default_256.pn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1042064" y="3232116"/>
              <a:ext cx="840001" cy="840001"/>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2" descr="\\CHICOSTORAGE\Client Projects\Cisco References\Kubrick Icons\Device Icons\Device_nexus7000_3035_default_256.pn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790679" y="3349807"/>
              <a:ext cx="840001" cy="840001"/>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79" name="AutoShape 578"/>
          <p:cNvSpPr>
            <a:spLocks noChangeArrowheads="1"/>
          </p:cNvSpPr>
          <p:nvPr/>
        </p:nvSpPr>
        <p:spPr bwMode="auto">
          <a:xfrm>
            <a:off x="7098957" y="3324978"/>
            <a:ext cx="354842" cy="595659"/>
          </a:xfrm>
          <a:prstGeom prst="can">
            <a:avLst>
              <a:gd name="adj" fmla="val 89497"/>
            </a:avLst>
          </a:prstGeom>
          <a:gradFill rotWithShape="1">
            <a:gsLst>
              <a:gs pos="0">
                <a:schemeClr val="accent1">
                  <a:gamma/>
                  <a:shade val="56078"/>
                  <a:invGamma/>
                  <a:alpha val="80000"/>
                </a:schemeClr>
              </a:gs>
              <a:gs pos="50000">
                <a:schemeClr val="accent1">
                  <a:alpha val="60001"/>
                </a:schemeClr>
              </a:gs>
              <a:gs pos="100000">
                <a:schemeClr val="accent1">
                  <a:gamma/>
                  <a:shade val="56078"/>
                  <a:invGamma/>
                  <a:alpha val="80000"/>
                </a:schemeClr>
              </a:gs>
            </a:gsLst>
            <a:lin ang="0" scaled="1"/>
          </a:gradFill>
          <a:ln w="12700">
            <a:solidFill>
              <a:schemeClr val="tx1"/>
            </a:solidFill>
            <a:round/>
            <a:headEnd/>
            <a:tailEnd/>
          </a:ln>
          <a:effectLst/>
        </p:spPr>
        <p:txBody>
          <a:bodyPr wrap="none" anchor="ctr"/>
          <a:lstStyle/>
          <a:p>
            <a:pPr algn="ctr" defTabSz="457129" eaLnBrk="0" hangingPunct="0">
              <a:lnSpc>
                <a:spcPct val="90000"/>
              </a:lnSpc>
              <a:defRPr/>
            </a:pPr>
            <a:endParaRPr lang="zh-CN" altLang="en-US" kern="1200">
              <a:solidFill>
                <a:srgbClr val="000000"/>
              </a:solidFill>
              <a:latin typeface="Arial"/>
              <a:ea typeface="黑体" pitchFamily="2" charset="-122"/>
              <a:cs typeface="ＭＳ Ｐゴシック"/>
            </a:endParaRPr>
          </a:p>
        </p:txBody>
      </p:sp>
      <p:grpSp>
        <p:nvGrpSpPr>
          <p:cNvPr id="9" name="Group 38"/>
          <p:cNvGrpSpPr/>
          <p:nvPr/>
        </p:nvGrpSpPr>
        <p:grpSpPr>
          <a:xfrm>
            <a:off x="7180833" y="3683530"/>
            <a:ext cx="828079" cy="737101"/>
            <a:chOff x="1042064" y="3232116"/>
            <a:chExt cx="1075896" cy="957692"/>
          </a:xfrm>
        </p:grpSpPr>
        <p:pic>
          <p:nvPicPr>
            <p:cNvPr id="40" name="Picture 2" descr="\\CHICOSTORAGE\Client Projects\Cisco References\Kubrick Icons\Device Icons\Device_nexus7000_3035_default_256.pn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1042064" y="3232116"/>
              <a:ext cx="840001" cy="840001"/>
            </a:xfrm>
            <a:prstGeom prst="rect">
              <a:avLst/>
            </a:prstGeom>
            <a:noFill/>
            <a:extLst>
              <a:ext uri="{909E8E84-426E-40DD-AFC4-6F175D3DCCD1}">
                <a14:hiddenFill xmlns="" xmlns:a14="http://schemas.microsoft.com/office/drawing/2010/main">
                  <a:solidFill>
                    <a:srgbClr val="FFFFFF"/>
                  </a:solidFill>
                </a14:hiddenFill>
              </a:ext>
            </a:extLst>
          </p:spPr>
        </p:pic>
        <p:pic>
          <p:nvPicPr>
            <p:cNvPr id="41" name="Picture 2" descr="\\CHICOSTORAGE\Client Projects\Cisco References\Kubrick Icons\Device Icons\Device_nexus7000_3035_default_256.pn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1277959" y="3349808"/>
              <a:ext cx="840001" cy="84000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80" name="TextBox 242"/>
          <p:cNvSpPr txBox="1">
            <a:spLocks noChangeArrowheads="1"/>
          </p:cNvSpPr>
          <p:nvPr/>
        </p:nvSpPr>
        <p:spPr bwMode="auto">
          <a:xfrm>
            <a:off x="3369843" y="3763991"/>
            <a:ext cx="618712" cy="646327"/>
          </a:xfrm>
          <a:prstGeom prst="rect">
            <a:avLst/>
          </a:prstGeom>
          <a:noFill/>
          <a:ln w="9525">
            <a:noFill/>
            <a:miter lim="800000"/>
            <a:headEnd/>
            <a:tailEnd/>
          </a:ln>
        </p:spPr>
        <p:txBody>
          <a:bodyPr wrap="square" lIns="91435" tIns="45718" rIns="91435" bIns="45718">
            <a:spAutoFit/>
          </a:bodyPr>
          <a:lstStyle/>
          <a:p>
            <a:pPr algn="l" defTabSz="914400">
              <a:buNone/>
            </a:pPr>
            <a:r>
              <a:rPr lang="en-US" altLang="zh-CN" sz="1200" b="0" i="0" smtClean="0">
                <a:solidFill>
                  <a:srgbClr val="546568"/>
                </a:solidFill>
                <a:latin typeface="Arial"/>
                <a:ea typeface="黑体" pitchFamily="2" charset="-122"/>
                <a:cs typeface="+mn-cs"/>
              </a:rPr>
              <a:t>CiscoNexus 7000</a:t>
            </a:r>
            <a:endParaRPr lang="zh-CN" altLang="en-US" sz="1200">
              <a:solidFill>
                <a:srgbClr val="546568"/>
              </a:solidFill>
              <a:latin typeface="Arial"/>
              <a:ea typeface="黑体" pitchFamily="2" charset="-122"/>
            </a:endParaRPr>
          </a:p>
        </p:txBody>
      </p:sp>
      <p:sp>
        <p:nvSpPr>
          <p:cNvPr id="81" name="TextBox 242"/>
          <p:cNvSpPr txBox="1">
            <a:spLocks noChangeArrowheads="1"/>
          </p:cNvSpPr>
          <p:nvPr/>
        </p:nvSpPr>
        <p:spPr bwMode="auto">
          <a:xfrm>
            <a:off x="7845020" y="3763991"/>
            <a:ext cx="618712" cy="646327"/>
          </a:xfrm>
          <a:prstGeom prst="rect">
            <a:avLst/>
          </a:prstGeom>
          <a:noFill/>
          <a:ln w="9525">
            <a:noFill/>
            <a:miter lim="800000"/>
            <a:headEnd/>
            <a:tailEnd/>
          </a:ln>
        </p:spPr>
        <p:txBody>
          <a:bodyPr wrap="square" lIns="91435" tIns="45718" rIns="91435" bIns="45718">
            <a:spAutoFit/>
          </a:bodyPr>
          <a:lstStyle/>
          <a:p>
            <a:pPr algn="l" defTabSz="914400">
              <a:buNone/>
            </a:pPr>
            <a:r>
              <a:rPr lang="en-US" altLang="zh-CN" sz="1200" b="0" i="0" smtClean="0">
                <a:solidFill>
                  <a:srgbClr val="546568"/>
                </a:solidFill>
                <a:latin typeface="Arial"/>
                <a:ea typeface="黑体" pitchFamily="2" charset="-122"/>
                <a:cs typeface="+mn-cs"/>
              </a:rPr>
              <a:t>CiscoNexus 7000</a:t>
            </a:r>
            <a:endParaRPr lang="zh-CN" altLang="en-US" sz="1200">
              <a:solidFill>
                <a:srgbClr val="546568"/>
              </a:solidFill>
              <a:latin typeface="Arial"/>
              <a:ea typeface="黑体" pitchFamily="2" charset="-122"/>
            </a:endParaRPr>
          </a:p>
        </p:txBody>
      </p:sp>
      <p:grpSp>
        <p:nvGrpSpPr>
          <p:cNvPr id="10" name="Group 99"/>
          <p:cNvGrpSpPr/>
          <p:nvPr/>
        </p:nvGrpSpPr>
        <p:grpSpPr>
          <a:xfrm>
            <a:off x="2924093" y="2255128"/>
            <a:ext cx="4503652" cy="1916787"/>
            <a:chOff x="3019782" y="2344364"/>
            <a:chExt cx="4503652" cy="1916787"/>
          </a:xfrm>
        </p:grpSpPr>
        <p:sp>
          <p:nvSpPr>
            <p:cNvPr id="82" name="TextBox 197"/>
            <p:cNvSpPr txBox="1">
              <a:spLocks noChangeArrowheads="1"/>
            </p:cNvSpPr>
            <p:nvPr/>
          </p:nvSpPr>
          <p:spPr bwMode="auto">
            <a:xfrm>
              <a:off x="3019782" y="2985894"/>
              <a:ext cx="4503652" cy="295663"/>
            </a:xfrm>
            <a:prstGeom prst="rect">
              <a:avLst/>
            </a:prstGeom>
            <a:noFill/>
            <a:ln w="9525">
              <a:noFill/>
              <a:miter lim="800000"/>
              <a:headEnd/>
              <a:tailEnd/>
            </a:ln>
          </p:spPr>
          <p:txBody>
            <a:bodyPr wrap="square" lIns="100778" tIns="50390" rIns="100778" bIns="50390">
              <a:spAutoFit/>
            </a:bodyPr>
            <a:lstStyle/>
            <a:p>
              <a:pPr algn="ctr">
                <a:lnSpc>
                  <a:spcPct val="90000"/>
                </a:lnSpc>
              </a:pPr>
              <a:r>
                <a:rPr lang="en-US" altLang="zh-CN" sz="1400" b="0" i="0" dirty="0" smtClean="0">
                  <a:solidFill>
                    <a:srgbClr val="546568"/>
                  </a:solidFill>
                  <a:latin typeface="Arial"/>
                  <a:ea typeface="黑体" pitchFamily="2" charset="-122"/>
                  <a:cs typeface="+mn-cs"/>
                </a:rPr>
                <a:t>L2 </a:t>
              </a:r>
              <a:r>
                <a:rPr lang="zh-CN" altLang="en-US" sz="1400" b="0" i="0" dirty="0" smtClean="0">
                  <a:solidFill>
                    <a:srgbClr val="546568"/>
                  </a:solidFill>
                  <a:latin typeface="Arial"/>
                  <a:ea typeface="黑体" pitchFamily="2" charset="-122"/>
                  <a:cs typeface="+mn-cs"/>
                </a:rPr>
                <a:t>域弹性（使用 </a:t>
              </a:r>
              <a:r>
                <a:rPr lang="en-US" altLang="zh-CN" sz="1400" b="0" i="0" dirty="0" smtClean="0">
                  <a:solidFill>
                    <a:srgbClr val="546568"/>
                  </a:solidFill>
                  <a:latin typeface="Arial"/>
                  <a:ea typeface="黑体" pitchFamily="2" charset="-122"/>
                  <a:cs typeface="+mn-cs"/>
                </a:rPr>
                <a:t>Cisco Nexus</a:t>
              </a:r>
              <a:r>
                <a:rPr lang="en-US" sz="1400" baseline="30000" dirty="0" smtClean="0">
                  <a:solidFill>
                    <a:srgbClr val="546568"/>
                  </a:solidFill>
                </a:rPr>
                <a:t>®</a:t>
              </a:r>
              <a:r>
                <a:rPr lang="en-US" altLang="zh-CN" sz="1400" b="0" i="0" dirty="0" smtClean="0">
                  <a:solidFill>
                    <a:srgbClr val="546568"/>
                  </a:solidFill>
                  <a:latin typeface="Arial"/>
                  <a:ea typeface="黑体" pitchFamily="2" charset="-122"/>
                  <a:cs typeface="+mn-cs"/>
                </a:rPr>
                <a:t> 7000 OTV</a:t>
              </a:r>
              <a:r>
                <a:rPr lang="zh-CN" altLang="en-US" sz="1400" b="0" i="0" dirty="0" smtClean="0">
                  <a:solidFill>
                    <a:srgbClr val="546568"/>
                  </a:solidFill>
                  <a:latin typeface="Arial"/>
                  <a:ea typeface="黑体" pitchFamily="2" charset="-122"/>
                  <a:cs typeface="+mn-cs"/>
                </a:rPr>
                <a:t>） </a:t>
              </a:r>
              <a:endParaRPr lang="zh-CN" altLang="en-US" sz="1400" dirty="0">
                <a:solidFill>
                  <a:srgbClr val="546568"/>
                </a:solidFill>
                <a:latin typeface="+mj-lt"/>
                <a:ea typeface="黑体" pitchFamily="2" charset="-122"/>
              </a:endParaRPr>
            </a:p>
          </p:txBody>
        </p:sp>
        <p:sp>
          <p:nvSpPr>
            <p:cNvPr id="83" name="Line 44"/>
            <p:cNvSpPr>
              <a:spLocks noChangeShapeType="1"/>
            </p:cNvSpPr>
            <p:nvPr/>
          </p:nvSpPr>
          <p:spPr bwMode="auto">
            <a:xfrm rot="19866082">
              <a:off x="3498637" y="2344364"/>
              <a:ext cx="3415968" cy="1916787"/>
            </a:xfrm>
            <a:prstGeom prst="line">
              <a:avLst/>
            </a:prstGeom>
            <a:noFill/>
            <a:ln w="19050">
              <a:solidFill>
                <a:schemeClr val="bg1">
                  <a:lumMod val="50000"/>
                </a:schemeClr>
              </a:solidFill>
              <a:prstDash val="dash"/>
              <a:round/>
              <a:headEnd type="triangle" w="med" len="med"/>
              <a:tailEnd type="triangle" w="med" len="med"/>
            </a:ln>
            <a:effectLst/>
          </p:spPr>
          <p:txBody>
            <a:bodyPr lIns="100778" tIns="50390" rIns="100778" bIns="50390"/>
            <a:lstStyle/>
            <a:p>
              <a:pPr algn="l" rtl="0"/>
              <a:endParaRPr lang="zh-CN" altLang="en-US" kern="1200">
                <a:solidFill>
                  <a:srgbClr val="546568"/>
                </a:solidFill>
                <a:latin typeface="Arial"/>
                <a:ea typeface="黑体" pitchFamily="2" charset="-122"/>
                <a:cs typeface="+mn-cs"/>
              </a:endParaRPr>
            </a:p>
          </p:txBody>
        </p:sp>
      </p:grpSp>
      <p:sp>
        <p:nvSpPr>
          <p:cNvPr id="89" name="TextBox 197"/>
          <p:cNvSpPr txBox="1">
            <a:spLocks noChangeArrowheads="1"/>
          </p:cNvSpPr>
          <p:nvPr/>
        </p:nvSpPr>
        <p:spPr bwMode="auto">
          <a:xfrm>
            <a:off x="4237623" y="4635666"/>
            <a:ext cx="2464362" cy="295663"/>
          </a:xfrm>
          <a:prstGeom prst="rect">
            <a:avLst/>
          </a:prstGeom>
          <a:noFill/>
          <a:ln w="9525">
            <a:noFill/>
            <a:miter lim="800000"/>
            <a:headEnd/>
            <a:tailEnd/>
          </a:ln>
        </p:spPr>
        <p:txBody>
          <a:bodyPr wrap="square" lIns="100778" tIns="50390" rIns="100778" bIns="50390">
            <a:spAutoFit/>
          </a:bodyPr>
          <a:lstStyle/>
          <a:p>
            <a:pPr algn="ctr" defTabSz="914400">
              <a:lnSpc>
                <a:spcPct val="90000"/>
              </a:lnSpc>
              <a:buNone/>
            </a:pPr>
            <a:r>
              <a:rPr lang="zh-CN" altLang="en-US" sz="1400" b="0" i="0" smtClean="0">
                <a:solidFill>
                  <a:srgbClr val="546568"/>
                </a:solidFill>
                <a:latin typeface="Arial"/>
                <a:ea typeface="黑体" pitchFamily="2" charset="-122"/>
                <a:cs typeface="+mn-cs"/>
              </a:rPr>
              <a:t>存储弹性</a:t>
            </a:r>
            <a:endParaRPr lang="zh-CN" altLang="en-US" sz="1400">
              <a:solidFill>
                <a:srgbClr val="546568"/>
              </a:solidFill>
              <a:latin typeface="+mj-lt"/>
              <a:ea typeface="黑体" pitchFamily="2" charset="-122"/>
            </a:endParaRPr>
          </a:p>
        </p:txBody>
      </p:sp>
      <p:sp>
        <p:nvSpPr>
          <p:cNvPr id="90" name="Line 44"/>
          <p:cNvSpPr>
            <a:spLocks noChangeShapeType="1"/>
          </p:cNvSpPr>
          <p:nvPr/>
        </p:nvSpPr>
        <p:spPr bwMode="auto">
          <a:xfrm rot="19866082">
            <a:off x="2798095" y="3240507"/>
            <a:ext cx="4848872" cy="2705150"/>
          </a:xfrm>
          <a:prstGeom prst="line">
            <a:avLst/>
          </a:prstGeom>
          <a:noFill/>
          <a:ln w="19050">
            <a:solidFill>
              <a:schemeClr val="bg1">
                <a:lumMod val="50000"/>
              </a:schemeClr>
            </a:solidFill>
            <a:prstDash val="dash"/>
            <a:round/>
            <a:headEnd type="triangle" w="med" len="med"/>
            <a:tailEnd type="triangle" w="med" len="med"/>
          </a:ln>
          <a:effectLst/>
        </p:spPr>
        <p:txBody>
          <a:bodyPr lIns="100778" tIns="50390" rIns="100778" bIns="50390"/>
          <a:lstStyle/>
          <a:p>
            <a:endParaRPr lang="zh-CN" altLang="en-US">
              <a:solidFill>
                <a:srgbClr val="0096D6"/>
              </a:solidFill>
              <a:latin typeface="Arial"/>
              <a:ea typeface="黑体" pitchFamily="2" charset="-122"/>
            </a:endParaRPr>
          </a:p>
        </p:txBody>
      </p:sp>
      <p:pic>
        <p:nvPicPr>
          <p:cNvPr id="99" name="Picture 15" descr="ICON_VM_detailed_Q408_Comm.png"/>
          <p:cNvPicPr>
            <a:picLocks noChangeAspect="1"/>
          </p:cNvPicPr>
          <p:nvPr/>
        </p:nvPicPr>
        <p:blipFill>
          <a:blip r:embed="rId12" cstate="print"/>
          <a:srcRect/>
          <a:stretch>
            <a:fillRect/>
          </a:stretch>
        </p:blipFill>
        <p:spPr bwMode="auto">
          <a:xfrm>
            <a:off x="3116121" y="4946788"/>
            <a:ext cx="311085" cy="370408"/>
          </a:xfrm>
          <a:prstGeom prst="rect">
            <a:avLst/>
          </a:prstGeom>
          <a:noFill/>
          <a:ln w="9525">
            <a:noFill/>
            <a:miter lim="800000"/>
            <a:headEnd/>
            <a:tailEnd/>
          </a:ln>
        </p:spPr>
      </p:pic>
      <p:grpSp>
        <p:nvGrpSpPr>
          <p:cNvPr id="12" name="Group 92"/>
          <p:cNvGrpSpPr/>
          <p:nvPr/>
        </p:nvGrpSpPr>
        <p:grpSpPr>
          <a:xfrm>
            <a:off x="2713444" y="5659976"/>
            <a:ext cx="5328521" cy="511293"/>
            <a:chOff x="3177620" y="6974950"/>
            <a:chExt cx="5328521" cy="511293"/>
          </a:xfrm>
        </p:grpSpPr>
        <p:sp>
          <p:nvSpPr>
            <p:cNvPr id="96" name="TextBox 95"/>
            <p:cNvSpPr txBox="1"/>
            <p:nvPr/>
          </p:nvSpPr>
          <p:spPr>
            <a:xfrm>
              <a:off x="3177620" y="7209244"/>
              <a:ext cx="731290" cy="276999"/>
            </a:xfrm>
            <a:prstGeom prst="rect">
              <a:avLst/>
            </a:prstGeom>
            <a:noFill/>
          </p:spPr>
          <p:txBody>
            <a:bodyPr wrap="none" rtlCol="0">
              <a:spAutoFit/>
            </a:bodyPr>
            <a:lstStyle/>
            <a:p>
              <a:pPr algn="l" defTabSz="914400">
                <a:buNone/>
              </a:pPr>
              <a:r>
                <a:rPr lang="en-US" altLang="zh-CN" sz="1200" b="1" i="0" smtClean="0">
                  <a:solidFill>
                    <a:srgbClr val="546568"/>
                  </a:solidFill>
                  <a:latin typeface="Arial"/>
                  <a:ea typeface="黑体" pitchFamily="2" charset="-122"/>
                  <a:cs typeface="+mn-cs"/>
                </a:rPr>
                <a:t>VLAN 1</a:t>
              </a:r>
              <a:endParaRPr lang="zh-CN" altLang="en-US" sz="1200" b="1">
                <a:solidFill>
                  <a:srgbClr val="546568"/>
                </a:solidFill>
                <a:ea typeface="黑体" pitchFamily="2" charset="-122"/>
              </a:endParaRPr>
            </a:p>
          </p:txBody>
        </p:sp>
        <p:sp>
          <p:nvSpPr>
            <p:cNvPr id="97" name="TextBox 96"/>
            <p:cNvSpPr txBox="1"/>
            <p:nvPr/>
          </p:nvSpPr>
          <p:spPr>
            <a:xfrm>
              <a:off x="7774851" y="6974950"/>
              <a:ext cx="731290" cy="276999"/>
            </a:xfrm>
            <a:prstGeom prst="rect">
              <a:avLst/>
            </a:prstGeom>
            <a:noFill/>
          </p:spPr>
          <p:txBody>
            <a:bodyPr wrap="none" rtlCol="0">
              <a:spAutoFit/>
            </a:bodyPr>
            <a:lstStyle/>
            <a:p>
              <a:pPr algn="l" defTabSz="914400">
                <a:buNone/>
              </a:pPr>
              <a:r>
                <a:rPr lang="en-US" altLang="zh-CN" sz="1200" b="1" i="0" smtClean="0">
                  <a:solidFill>
                    <a:srgbClr val="546568"/>
                  </a:solidFill>
                  <a:latin typeface="Arial"/>
                  <a:ea typeface="黑体" pitchFamily="2" charset="-122"/>
                  <a:cs typeface="+mn-cs"/>
                </a:rPr>
                <a:t>VLAN 1</a:t>
              </a:r>
              <a:endParaRPr lang="zh-CN" altLang="en-US" sz="1200" b="1">
                <a:solidFill>
                  <a:srgbClr val="546568"/>
                </a:solidFill>
                <a:ea typeface="黑体" pitchFamily="2" charset="-122"/>
              </a:endParaRPr>
            </a:p>
          </p:txBody>
        </p:sp>
      </p:grpSp>
      <p:sp>
        <p:nvSpPr>
          <p:cNvPr id="101" name="Title 1"/>
          <p:cNvSpPr txBox="1">
            <a:spLocks/>
          </p:cNvSpPr>
          <p:nvPr/>
        </p:nvSpPr>
        <p:spPr>
          <a:xfrm>
            <a:off x="336550" y="296863"/>
            <a:ext cx="9266867" cy="838200"/>
          </a:xfrm>
          <a:prstGeom prst="rect">
            <a:avLst/>
          </a:prstGeom>
        </p:spPr>
        <p:txBody>
          <a:bodyPr vert="horz" lIns="82292" tIns="45718" rIns="82292" bIns="45718" rtlCol="0" anchor="t" anchorCtr="0">
            <a:noAutofit/>
          </a:bodyPr>
          <a:lstStyle/>
          <a:p>
            <a:pPr algn="l" defTabSz="914400">
              <a:lnSpc>
                <a:spcPct val="80000"/>
              </a:lnSpc>
              <a:spcBef>
                <a:spcPct val="0"/>
              </a:spcBef>
              <a:buNone/>
            </a:pPr>
            <a: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t>动态资源弹性</a:t>
            </a:r>
            <a:b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lang="en-US" altLang="zh-CN" sz="2400" b="0" i="0" dirty="0" smtClean="0">
                <a:solidFill>
                  <a:srgbClr val="FFFFFF">
                    <a:lumMod val="50000"/>
                  </a:srgbClr>
                </a:solidFill>
                <a:latin typeface="Arial"/>
                <a:ea typeface="黑体" pitchFamily="2" charset="-122"/>
                <a:cs typeface="+mj-cs"/>
              </a:rPr>
              <a:t>ACE </a:t>
            </a:r>
            <a:r>
              <a:rPr lang="zh-CN" altLang="en-US" sz="2400" b="0" i="0" dirty="0" smtClean="0">
                <a:solidFill>
                  <a:srgbClr val="FFFFFF">
                    <a:lumMod val="50000"/>
                  </a:srgbClr>
                </a:solidFill>
                <a:latin typeface="Arial"/>
                <a:ea typeface="黑体" pitchFamily="2" charset="-122"/>
                <a:cs typeface="+mj-cs"/>
              </a:rPr>
              <a:t>和 </a:t>
            </a:r>
            <a:r>
              <a:rPr lang="en-US" altLang="zh-CN" sz="2400" b="0" i="0" dirty="0" smtClean="0">
                <a:solidFill>
                  <a:srgbClr val="FFFFFF">
                    <a:lumMod val="50000"/>
                  </a:srgbClr>
                </a:solidFill>
                <a:latin typeface="Arial"/>
                <a:ea typeface="黑体" pitchFamily="2" charset="-122"/>
                <a:cs typeface="+mj-cs"/>
              </a:rPr>
              <a:t>OTV</a:t>
            </a:r>
            <a:r>
              <a:rPr lang="zh-CN" altLang="en-US" sz="2400" b="0" i="0" dirty="0" smtClean="0">
                <a:solidFill>
                  <a:srgbClr val="FFFFFF">
                    <a:lumMod val="50000"/>
                  </a:srgbClr>
                </a:solidFill>
                <a:latin typeface="Arial"/>
                <a:ea typeface="黑体" pitchFamily="2" charset="-122"/>
                <a:cs typeface="+mn-cs"/>
              </a:rPr>
              <a:t> </a:t>
            </a:r>
            <a:r>
              <a:rPr lang="en-US" altLang="zh-CN" sz="2400" b="0" i="0" dirty="0" smtClean="0">
                <a:solidFill>
                  <a:srgbClr val="FFFFFF">
                    <a:lumMod val="50000"/>
                  </a:srgbClr>
                </a:solidFill>
                <a:latin typeface="Arial"/>
                <a:ea typeface="黑体" pitchFamily="2" charset="-122"/>
                <a:cs typeface="+mn-cs"/>
              </a:rPr>
              <a:t>— </a:t>
            </a:r>
            <a:r>
              <a:rPr lang="zh-CN" altLang="en-US" sz="2400" b="0" i="0" dirty="0" smtClean="0">
                <a:solidFill>
                  <a:srgbClr val="FFFFFF">
                    <a:lumMod val="50000"/>
                  </a:srgbClr>
                </a:solidFill>
                <a:latin typeface="Arial"/>
                <a:ea typeface="黑体" pitchFamily="2" charset="-122"/>
                <a:cs typeface="+mj-cs"/>
              </a:rPr>
              <a:t>将流量爆发到备用 </a:t>
            </a:r>
            <a:r>
              <a:rPr lang="en-US" altLang="zh-CN" sz="2400" b="0" i="0" dirty="0" smtClean="0">
                <a:solidFill>
                  <a:srgbClr val="FFFFFF">
                    <a:lumMod val="50000"/>
                  </a:srgbClr>
                </a:solidFill>
                <a:latin typeface="Arial"/>
                <a:ea typeface="黑体" pitchFamily="2" charset="-122"/>
                <a:cs typeface="+mj-cs"/>
              </a:rPr>
              <a:t>DC </a:t>
            </a:r>
            <a:r>
              <a:rPr lang="zh-CN" altLang="en-US" sz="2400" b="0" i="0" dirty="0" smtClean="0">
                <a:solidFill>
                  <a:srgbClr val="FFFFFF">
                    <a:lumMod val="50000"/>
                  </a:srgbClr>
                </a:solidFill>
                <a:latin typeface="Arial"/>
                <a:ea typeface="黑体" pitchFamily="2" charset="-122"/>
                <a:cs typeface="+mj-cs"/>
              </a:rPr>
              <a:t>和虚拟专用云</a:t>
            </a:r>
            <a:endParaRPr kumimoji="0" lang="zh-CN" altLang="en-US" sz="1600" b="0" i="0" u="none" strike="noStrike" kern="1200" cap="none" spc="0" normalizeH="0" dirty="0">
              <a:ln>
                <a:noFill/>
              </a:ln>
              <a:solidFill>
                <a:schemeClr val="bg1">
                  <a:lumMod val="50000"/>
                </a:schemeClr>
              </a:solidFill>
              <a:effectLst/>
              <a:uLnTx/>
              <a:uFillTx/>
              <a:latin typeface="+mj-lt"/>
              <a:ea typeface="黑体" pitchFamily="2" charset="-122"/>
              <a:cs typeface="+mj-cs"/>
            </a:endParaRPr>
          </a:p>
        </p:txBody>
      </p:sp>
      <p:grpSp>
        <p:nvGrpSpPr>
          <p:cNvPr id="15" name="Group 218"/>
          <p:cNvGrpSpPr/>
          <p:nvPr/>
        </p:nvGrpSpPr>
        <p:grpSpPr>
          <a:xfrm>
            <a:off x="8050324" y="4273730"/>
            <a:ext cx="413408" cy="624812"/>
            <a:chOff x="9049536" y="5184547"/>
            <a:chExt cx="718006" cy="1085173"/>
          </a:xfrm>
        </p:grpSpPr>
        <p:pic>
          <p:nvPicPr>
            <p:cNvPr id="102" name="Picture 33" descr="\\MV-FS\Projects\Cisco\References\Brand Assets\Kubrick Icons\Device Icons\Device_database_3036_default_256.png"/>
            <p:cNvPicPr>
              <a:picLocks noChangeAspect="1" noChangeArrowheads="1"/>
            </p:cNvPicPr>
            <p:nvPr/>
          </p:nvPicPr>
          <p:blipFill>
            <a:blip r:embed="rId13" cstate="print"/>
            <a:srcRect/>
            <a:stretch>
              <a:fillRect/>
            </a:stretch>
          </p:blipFill>
          <p:spPr bwMode="auto">
            <a:xfrm>
              <a:off x="9049536" y="5551714"/>
              <a:ext cx="718006" cy="718006"/>
            </a:xfrm>
            <a:prstGeom prst="rect">
              <a:avLst/>
            </a:prstGeom>
            <a:noFill/>
          </p:spPr>
        </p:pic>
        <p:pic>
          <p:nvPicPr>
            <p:cNvPr id="103" name="Picture 33" descr="\\MV-FS\Projects\Cisco\References\Brand Assets\Kubrick Icons\Device Icons\Device_database_3036_default_256.png"/>
            <p:cNvPicPr>
              <a:picLocks noChangeAspect="1" noChangeArrowheads="1"/>
            </p:cNvPicPr>
            <p:nvPr/>
          </p:nvPicPr>
          <p:blipFill>
            <a:blip r:embed="rId13" cstate="print"/>
            <a:srcRect/>
            <a:stretch>
              <a:fillRect/>
            </a:stretch>
          </p:blipFill>
          <p:spPr bwMode="auto">
            <a:xfrm>
              <a:off x="9049536" y="5368130"/>
              <a:ext cx="718006" cy="718006"/>
            </a:xfrm>
            <a:prstGeom prst="rect">
              <a:avLst/>
            </a:prstGeom>
            <a:noFill/>
          </p:spPr>
        </p:pic>
        <p:pic>
          <p:nvPicPr>
            <p:cNvPr id="104" name="Picture 33" descr="\\MV-FS\Projects\Cisco\References\Brand Assets\Kubrick Icons\Device Icons\Device_database_3036_default_256.png"/>
            <p:cNvPicPr>
              <a:picLocks noChangeAspect="1" noChangeArrowheads="1"/>
            </p:cNvPicPr>
            <p:nvPr/>
          </p:nvPicPr>
          <p:blipFill>
            <a:blip r:embed="rId13" cstate="print"/>
            <a:srcRect/>
            <a:stretch>
              <a:fillRect/>
            </a:stretch>
          </p:blipFill>
          <p:spPr bwMode="auto">
            <a:xfrm>
              <a:off x="9049536" y="5184547"/>
              <a:ext cx="718006" cy="718006"/>
            </a:xfrm>
            <a:prstGeom prst="rect">
              <a:avLst/>
            </a:prstGeom>
            <a:noFill/>
          </p:spPr>
        </p:pic>
      </p:grpSp>
      <p:grpSp>
        <p:nvGrpSpPr>
          <p:cNvPr id="18" name="Group 218"/>
          <p:cNvGrpSpPr/>
          <p:nvPr/>
        </p:nvGrpSpPr>
        <p:grpSpPr>
          <a:xfrm>
            <a:off x="2027259" y="4168028"/>
            <a:ext cx="413408" cy="624812"/>
            <a:chOff x="9049536" y="5184547"/>
            <a:chExt cx="718006" cy="1085173"/>
          </a:xfrm>
        </p:grpSpPr>
        <p:pic>
          <p:nvPicPr>
            <p:cNvPr id="106" name="Picture 33" descr="\\MV-FS\Projects\Cisco\References\Brand Assets\Kubrick Icons\Device Icons\Device_database_3036_default_256.png"/>
            <p:cNvPicPr>
              <a:picLocks noChangeAspect="1" noChangeArrowheads="1"/>
            </p:cNvPicPr>
            <p:nvPr/>
          </p:nvPicPr>
          <p:blipFill>
            <a:blip r:embed="rId13" cstate="print"/>
            <a:srcRect/>
            <a:stretch>
              <a:fillRect/>
            </a:stretch>
          </p:blipFill>
          <p:spPr bwMode="auto">
            <a:xfrm>
              <a:off x="9049536" y="5551714"/>
              <a:ext cx="718006" cy="718006"/>
            </a:xfrm>
            <a:prstGeom prst="rect">
              <a:avLst/>
            </a:prstGeom>
            <a:noFill/>
          </p:spPr>
        </p:pic>
        <p:pic>
          <p:nvPicPr>
            <p:cNvPr id="107" name="Picture 33" descr="\\MV-FS\Projects\Cisco\References\Brand Assets\Kubrick Icons\Device Icons\Device_database_3036_default_256.png"/>
            <p:cNvPicPr>
              <a:picLocks noChangeAspect="1" noChangeArrowheads="1"/>
            </p:cNvPicPr>
            <p:nvPr/>
          </p:nvPicPr>
          <p:blipFill>
            <a:blip r:embed="rId13" cstate="print"/>
            <a:srcRect/>
            <a:stretch>
              <a:fillRect/>
            </a:stretch>
          </p:blipFill>
          <p:spPr bwMode="auto">
            <a:xfrm>
              <a:off x="9049536" y="5368130"/>
              <a:ext cx="718006" cy="718006"/>
            </a:xfrm>
            <a:prstGeom prst="rect">
              <a:avLst/>
            </a:prstGeom>
            <a:noFill/>
          </p:spPr>
        </p:pic>
        <p:pic>
          <p:nvPicPr>
            <p:cNvPr id="108" name="Picture 33" descr="\\MV-FS\Projects\Cisco\References\Brand Assets\Kubrick Icons\Device Icons\Device_database_3036_default_256.png"/>
            <p:cNvPicPr>
              <a:picLocks noChangeAspect="1" noChangeArrowheads="1"/>
            </p:cNvPicPr>
            <p:nvPr/>
          </p:nvPicPr>
          <p:blipFill>
            <a:blip r:embed="rId13" cstate="print"/>
            <a:srcRect/>
            <a:stretch>
              <a:fillRect/>
            </a:stretch>
          </p:blipFill>
          <p:spPr bwMode="auto">
            <a:xfrm>
              <a:off x="9049536" y="5184547"/>
              <a:ext cx="718006" cy="718006"/>
            </a:xfrm>
            <a:prstGeom prst="rect">
              <a:avLst/>
            </a:prstGeom>
            <a:noFill/>
          </p:spPr>
        </p:pic>
      </p:grpSp>
      <p:sp>
        <p:nvSpPr>
          <p:cNvPr id="110" name="Title 1"/>
          <p:cNvSpPr txBox="1">
            <a:spLocks/>
          </p:cNvSpPr>
          <p:nvPr/>
        </p:nvSpPr>
        <p:spPr>
          <a:xfrm>
            <a:off x="336550" y="296863"/>
            <a:ext cx="8925672" cy="838200"/>
          </a:xfrm>
          <a:prstGeom prst="rect">
            <a:avLst/>
          </a:prstGeom>
        </p:spPr>
        <p:txBody>
          <a:bodyPr vert="horz" lIns="82292" tIns="45718" rIns="82292" bIns="45718" rtlCol="0" anchor="t" anchorCtr="0">
            <a:noAutofit/>
          </a:bodyPr>
          <a:lstStyle/>
          <a:p>
            <a:pPr algn="l" defTabSz="914400">
              <a:lnSpc>
                <a:spcPct val="80000"/>
              </a:lnSpc>
              <a:spcBef>
                <a:spcPct val="0"/>
              </a:spcBef>
              <a:buNone/>
            </a:pPr>
            <a: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t>跨数据中心</a:t>
            </a:r>
            <a:r>
              <a:rPr lang="en-US" altLang="zh-CN"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t>/</a:t>
            </a:r>
            <a: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t>云的工作负荷移动性</a:t>
            </a:r>
            <a:r>
              <a:rPr lang="zh-CN" altLang="en-US" sz="3600" b="0" i="0" spc="-100" dirty="0" smtClean="0">
                <a:solidFill>
                  <a:srgbClr val="FFFFFF">
                    <a:lumMod val="65000"/>
                  </a:srgbClr>
                </a:solidFill>
                <a:latin typeface="Arial"/>
                <a:ea typeface="黑体" pitchFamily="2" charset="-122"/>
                <a:cs typeface="+mj-cs"/>
              </a:rPr>
              <a:t/>
            </a:r>
            <a:br>
              <a:rPr lang="zh-CN" altLang="en-US" sz="3600" b="0" i="0" spc="-100" dirty="0" smtClean="0">
                <a:solidFill>
                  <a:srgbClr val="FFFFFF">
                    <a:lumMod val="65000"/>
                  </a:srgbClr>
                </a:solidFill>
                <a:latin typeface="Arial"/>
                <a:ea typeface="黑体" pitchFamily="2" charset="-122"/>
                <a:cs typeface="+mj-cs"/>
              </a:rPr>
            </a:br>
            <a:r>
              <a:rPr lang="en-US" altLang="zh-CN" sz="2400" b="0" i="0" dirty="0" smtClean="0">
                <a:solidFill>
                  <a:srgbClr val="FFFFFF">
                    <a:lumMod val="50000"/>
                  </a:srgbClr>
                </a:solidFill>
                <a:latin typeface="Arial"/>
                <a:ea typeface="黑体" pitchFamily="2" charset="-122"/>
                <a:cs typeface="+mj-cs"/>
              </a:rPr>
              <a:t>OTV — </a:t>
            </a:r>
            <a:r>
              <a:rPr lang="zh-CN" altLang="en-US" sz="2400" b="0" i="0" dirty="0" smtClean="0">
                <a:solidFill>
                  <a:srgbClr val="FFFFFF">
                    <a:lumMod val="50000"/>
                  </a:srgbClr>
                </a:solidFill>
                <a:latin typeface="Arial"/>
                <a:ea typeface="黑体" pitchFamily="2" charset="-122"/>
                <a:cs typeface="+mj-cs"/>
              </a:rPr>
              <a:t>在任何网络上扩展第 </a:t>
            </a:r>
            <a:r>
              <a:rPr lang="en-US" altLang="zh-CN" sz="2400" b="0" i="0" dirty="0" smtClean="0">
                <a:solidFill>
                  <a:srgbClr val="FFFFFF">
                    <a:lumMod val="50000"/>
                  </a:srgbClr>
                </a:solidFill>
                <a:latin typeface="Arial"/>
                <a:ea typeface="黑体" pitchFamily="2" charset="-122"/>
                <a:cs typeface="+mj-cs"/>
              </a:rPr>
              <a:t>2 </a:t>
            </a:r>
            <a:r>
              <a:rPr lang="zh-CN" altLang="en-US" sz="2400" b="0" i="0" dirty="0" smtClean="0">
                <a:solidFill>
                  <a:srgbClr val="FFFFFF">
                    <a:lumMod val="50000"/>
                  </a:srgbClr>
                </a:solidFill>
                <a:latin typeface="Arial"/>
                <a:ea typeface="黑体" pitchFamily="2" charset="-122"/>
                <a:cs typeface="+mj-cs"/>
              </a:rPr>
              <a:t>层 </a:t>
            </a:r>
            <a:endParaRPr lang="zh-CN" altLang="en-US" sz="2400" b="0" i="0" dirty="0">
              <a:solidFill>
                <a:srgbClr val="FFFFFF">
                  <a:lumMod val="50000"/>
                </a:srgbClr>
              </a:solidFill>
              <a:latin typeface="Arial"/>
              <a:ea typeface="黑体" pitchFamily="2" charset="-122"/>
              <a:cs typeface="+mj-cs"/>
            </a:endParaRPr>
          </a:p>
        </p:txBody>
      </p:sp>
    </p:spTree>
    <p:extLst>
      <p:ext uri="{BB962C8B-B14F-4D97-AF65-F5344CB8AC3E}">
        <p14:creationId xmlns="" xmlns:p14="http://schemas.microsoft.com/office/powerpoint/2010/main" val="8505638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0" presetClass="path" presetSubtype="0" accel="50000" decel="50000" fill="hold" nodeType="withEffect">
                                  <p:stCondLst>
                                    <p:cond delay="0"/>
                                  </p:stCondLst>
                                  <p:childTnLst>
                                    <p:animMotion origin="layout" path="M 2.77778E-6 -0.00832 C -0.03264 -0.0925 -0.06493 -0.17669 0.00382 -0.20953 C 0.07274 -0.24237 0.33107 -0.23057 0.41319 -0.20583 C 0.49514 -0.18108 0.48264 -0.08487 0.49653 -0.06059 " pathEditMode="relative" rAng="0" ptsTypes="aaaA">
                                      <p:cBhvr>
                                        <p:cTn id="9" dur="2000" fill="hold"/>
                                        <p:tgtEl>
                                          <p:spTgt spid="99"/>
                                        </p:tgtEl>
                                        <p:attrNameLst>
                                          <p:attrName>ppt_x</p:attrName>
                                          <p:attrName>ppt_y</p:attrName>
                                        </p:attrNameLst>
                                      </p:cBhvr>
                                      <p:rCtr x="21600" y="-11700"/>
                                    </p:animMotion>
                                  </p:childTnLst>
                                </p:cTn>
                              </p:par>
                              <p:par>
                                <p:cTn id="10" presetID="22" presetClass="entr" presetSubtype="8" fill="hold" nodeType="with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0"/>
                                        </p:tgtEl>
                                      </p:cBhvr>
                                    </p:animEffect>
                                    <p:set>
                                      <p:cBhvr>
                                        <p:cTn id="17" dur="1" fill="hold">
                                          <p:stCondLst>
                                            <p:cond delay="499"/>
                                          </p:stCondLst>
                                        </p:cTn>
                                        <p:tgtEl>
                                          <p:spTgt spid="110"/>
                                        </p:tgtEl>
                                        <p:attrNameLst>
                                          <p:attrName>style.visibility</p:attrName>
                                        </p:attrNameLst>
                                      </p:cBhvr>
                                      <p:to>
                                        <p:strVal val="hidden"/>
                                      </p:to>
                                    </p:set>
                                  </p:childTnLst>
                                </p:cTn>
                              </p:par>
                              <p:par>
                                <p:cTn id="18" presetID="53" presetClass="entr" presetSubtype="16"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 calcmode="lin" valueType="num">
                                      <p:cBhvr>
                                        <p:cTn id="20" dur="500" fill="hold"/>
                                        <p:tgtEl>
                                          <p:spTgt spid="50"/>
                                        </p:tgtEl>
                                        <p:attrNameLst>
                                          <p:attrName>ppt_w</p:attrName>
                                        </p:attrNameLst>
                                      </p:cBhvr>
                                      <p:tavLst>
                                        <p:tav tm="0">
                                          <p:val>
                                            <p:fltVal val="0"/>
                                          </p:val>
                                        </p:tav>
                                        <p:tav tm="100000">
                                          <p:val>
                                            <p:strVal val="#ppt_w"/>
                                          </p:val>
                                        </p:tav>
                                      </p:tavLst>
                                    </p:anim>
                                    <p:anim calcmode="lin" valueType="num">
                                      <p:cBhvr>
                                        <p:cTn id="21" dur="500" fill="hold"/>
                                        <p:tgtEl>
                                          <p:spTgt spid="50"/>
                                        </p:tgtEl>
                                        <p:attrNameLst>
                                          <p:attrName>ppt_h</p:attrName>
                                        </p:attrNameLst>
                                      </p:cBhvr>
                                      <p:tavLst>
                                        <p:tav tm="0">
                                          <p:val>
                                            <p:fltVal val="0"/>
                                          </p:val>
                                        </p:tav>
                                        <p:tav tm="100000">
                                          <p:val>
                                            <p:strVal val="#ppt_h"/>
                                          </p:val>
                                        </p:tav>
                                      </p:tavLst>
                                    </p:anim>
                                    <p:animEffect transition="in" filter="fade">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fade">
                                      <p:cBhvr>
                                        <p:cTn id="27" dur="500"/>
                                        <p:tgtEl>
                                          <p:spTgt spid="101"/>
                                        </p:tgtEl>
                                      </p:cBhvr>
                                    </p:animEffect>
                                  </p:childTnLst>
                                </p:cTn>
                              </p:par>
                              <p:par>
                                <p:cTn id="28" presetID="0" presetClass="path" presetSubtype="0" repeatCount="indefinite" fill="hold" grpId="0" nodeType="withEffect">
                                  <p:stCondLst>
                                    <p:cond delay="0"/>
                                  </p:stCondLst>
                                  <p:endCondLst>
                                    <p:cond evt="onNext" delay="0">
                                      <p:tgtEl>
                                        <p:sldTgt/>
                                      </p:tgtEl>
                                    </p:cond>
                                  </p:endCondLst>
                                  <p:childTnLst>
                                    <p:animMotion origin="layout" path="M -0.00017 0.00046 L -0.11094 0.26608 L -0.24878 0.26608 L -0.24878 0.38616 L -0.4191 0.38616 L -0.26128 0.38616 L -0.26128 0.51157 L -0.28021 0.53031 " pathEditMode="relative" ptsTypes="AAAAAAAA">
                                      <p:cBhvr>
                                        <p:cTn id="29" dur="2000" fill="hold"/>
                                        <p:tgtEl>
                                          <p:spTgt spid="52"/>
                                        </p:tgtEl>
                                        <p:attrNameLst>
                                          <p:attrName>ppt_x</p:attrName>
                                          <p:attrName>ppt_y</p:attrName>
                                        </p:attrNameLst>
                                      </p:cBhvr>
                                    </p:animMotion>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par>
                          <p:cTn id="30" fill="hold">
                            <p:stCondLst>
                              <p:cond delay="2000"/>
                            </p:stCondLst>
                            <p:childTnLst>
                              <p:par>
                                <p:cTn id="31" presetID="6" presetClass="emph" presetSubtype="0" repeatCount="indefinite" fill="remove" nodeType="afterEffect">
                                  <p:stCondLst>
                                    <p:cond delay="0"/>
                                  </p:stCondLst>
                                  <p:endCondLst>
                                    <p:cond evt="onNext" delay="0">
                                      <p:tgtEl>
                                        <p:sldTgt/>
                                      </p:tgtEl>
                                    </p:cond>
                                  </p:endCondLst>
                                  <p:childTnLst>
                                    <p:animScale>
                                      <p:cBhvr>
                                        <p:cTn id="32" dur="500" fill="hold"/>
                                        <p:tgtEl>
                                          <p:spTgt spid="17"/>
                                        </p:tgtEl>
                                      </p:cBhvr>
                                      <p:by x="104000" y="104000"/>
                                    </p:animScale>
                                  </p:childTnLst>
                                </p:cTn>
                              </p:par>
                              <p:par>
                                <p:cTn id="33" presetID="22" presetClass="entr" presetSubtype="8" fill="hold" grpId="0" nodeType="withEffect">
                                  <p:stCondLst>
                                    <p:cond delay="700"/>
                                  </p:stCondLst>
                                  <p:childTnLst>
                                    <p:set>
                                      <p:cBhvr>
                                        <p:cTn id="34" dur="1" fill="hold">
                                          <p:stCondLst>
                                            <p:cond delay="0"/>
                                          </p:stCondLst>
                                        </p:cTn>
                                        <p:tgtEl>
                                          <p:spTgt spid="53"/>
                                        </p:tgtEl>
                                        <p:attrNameLst>
                                          <p:attrName>style.visibility</p:attrName>
                                        </p:attrNameLst>
                                      </p:cBhvr>
                                      <p:to>
                                        <p:strVal val="visible"/>
                                      </p:to>
                                    </p:set>
                                    <p:animEffect transition="in" filter="wipe(left)">
                                      <p:cBhvr>
                                        <p:cTn id="35" dur="500"/>
                                        <p:tgtEl>
                                          <p:spTgt spid="53"/>
                                        </p:tgtEl>
                                      </p:cBhvr>
                                    </p:animEffect>
                                  </p:childTnLst>
                                </p:cTn>
                              </p:par>
                              <p:par>
                                <p:cTn id="36" presetID="10" presetClass="entr" presetSubtype="0" fill="hold" grpId="0" nodeType="withEffect">
                                  <p:stCondLst>
                                    <p:cond delay="100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childTnLst>
                          </p:cTn>
                        </p:par>
                      </p:childTnLst>
                    </p:cTn>
                  </p:par>
                  <p:par>
                    <p:cTn id="39" fill="hold">
                      <p:stCondLst>
                        <p:cond delay="indefinite"/>
                      </p:stCondLst>
                      <p:childTnLst>
                        <p:par>
                          <p:cTn id="40" fill="hold">
                            <p:stCondLst>
                              <p:cond delay="0"/>
                            </p:stCondLst>
                            <p:childTnLst>
                              <p:par>
                                <p:cTn id="41" presetID="0" presetClass="path" presetSubtype="0" repeatCount="indefinite" fill="hold" grpId="0" nodeType="clickEffect">
                                  <p:stCondLst>
                                    <p:cond delay="0"/>
                                  </p:stCondLst>
                                  <p:endCondLst>
                                    <p:cond evt="onNext" delay="0">
                                      <p:tgtEl>
                                        <p:sldTgt/>
                                      </p:tgtEl>
                                    </p:cond>
                                  </p:endCondLst>
                                  <p:childTnLst>
                                    <p:animMotion origin="layout" path="M -0.00017 0.00046 L -0.11094 0.26608 L -0.24878 0.26608 L -0.24878 0.38616 L -0.4191 0.38616 L -0.26128 0.38616 L -0.26128 0.51157 L -0.28021 0.53031 " pathEditMode="relative" ptsTypes="AAAAAAAA">
                                      <p:cBhvr>
                                        <p:cTn id="42" dur="2000" fill="hold"/>
                                        <p:tgtEl>
                                          <p:spTgt spid="2049"/>
                                        </p:tgtEl>
                                        <p:attrNameLst>
                                          <p:attrName>ppt_x</p:attrName>
                                          <p:attrName>ppt_y</p:attrName>
                                        </p:attrNameLst>
                                      </p:cBhvr>
                                    </p:animMotion>
                                  </p:childTnLst>
                                  <p:subTnLst>
                                    <p:set>
                                      <p:cBhvr override="childStyle">
                                        <p:cTn dur="1" fill="hold" display="0" masterRel="nextClick" afterEffect="1"/>
                                        <p:tgtEl>
                                          <p:spTgt spid="2049"/>
                                        </p:tgtEl>
                                        <p:attrNameLst>
                                          <p:attrName>style.visibility</p:attrName>
                                        </p:attrNameLst>
                                      </p:cBhvr>
                                      <p:to>
                                        <p:strVal val="hidden"/>
                                      </p:to>
                                    </p:set>
                                  </p:subTnLst>
                                </p:cTn>
                              </p:par>
                              <p:par>
                                <p:cTn id="43" presetID="0" presetClass="path" presetSubtype="0" repeatCount="indefinite" fill="hold" grpId="0" nodeType="withEffect">
                                  <p:stCondLst>
                                    <p:cond delay="0"/>
                                  </p:stCondLst>
                                  <p:endCondLst>
                                    <p:cond evt="onNext" delay="0">
                                      <p:tgtEl>
                                        <p:sldTgt/>
                                      </p:tgtEl>
                                    </p:cond>
                                  </p:endCondLst>
                                  <p:childTnLst>
                                    <p:animMotion origin="layout" path="M -0.00087 0.00046 L -0.1125 0.26816 L -0.24809 0.26816 L -0.24809 0.38269 L -0.41493 0.38269 L -0.24965 0.38269 L -0.24965 0.26816 L 0.25122 0.26816 L 0.25122 0.37945 L 0.27014 0.37945 L 0.27014 0.4808 L 0.24861 0.4963 " pathEditMode="relative" ptsTypes="AAAAAAAAAAAA">
                                      <p:cBhvr>
                                        <p:cTn id="44" dur="2000" fill="hold"/>
                                        <p:tgtEl>
                                          <p:spTgt spid="51"/>
                                        </p:tgtEl>
                                        <p:attrNameLst>
                                          <p:attrName>ppt_x</p:attrName>
                                          <p:attrName>ppt_y</p:attrName>
                                        </p:attrNameLst>
                                      </p:cBhvr>
                                    </p:animMotion>
                                  </p:childTnLst>
                                  <p:subTnLst>
                                    <p:set>
                                      <p:cBhvr override="childStyle">
                                        <p:cTn dur="1" fill="hold" display="0" masterRel="nextClick" afterEffect="1"/>
                                        <p:tgtEl>
                                          <p:spTgt spid="51"/>
                                        </p:tgtEl>
                                        <p:attrNameLst>
                                          <p:attrName>style.visibility</p:attrName>
                                        </p:attrNameLst>
                                      </p:cBhvr>
                                      <p:to>
                                        <p:strVal val="hidden"/>
                                      </p:to>
                                    </p:set>
                                  </p:subTnLst>
                                </p:cTn>
                              </p:par>
                              <p:par>
                                <p:cTn id="45" presetID="22" presetClass="entr" presetSubtype="1" fill="hold" grpId="0" nodeType="withEffect">
                                  <p:stCondLst>
                                    <p:cond delay="700"/>
                                  </p:stCondLst>
                                  <p:childTnLst>
                                    <p:set>
                                      <p:cBhvr>
                                        <p:cTn id="46" dur="1" fill="hold">
                                          <p:stCondLst>
                                            <p:cond delay="0"/>
                                          </p:stCondLst>
                                        </p:cTn>
                                        <p:tgtEl>
                                          <p:spTgt spid="55"/>
                                        </p:tgtEl>
                                        <p:attrNameLst>
                                          <p:attrName>style.visibility</p:attrName>
                                        </p:attrNameLst>
                                      </p:cBhvr>
                                      <p:to>
                                        <p:strVal val="visible"/>
                                      </p:to>
                                    </p:set>
                                    <p:animEffect transition="in" filter="wipe(up)">
                                      <p:cBhvr>
                                        <p:cTn id="47" dur="500"/>
                                        <p:tgtEl>
                                          <p:spTgt spid="55"/>
                                        </p:tgtEl>
                                      </p:cBhvr>
                                    </p:animEffect>
                                  </p:childTnLst>
                                </p:cTn>
                              </p:par>
                              <p:par>
                                <p:cTn id="48" presetID="10" presetClass="entr" presetSubtype="0" fill="hold" grpId="0" nodeType="withEffect">
                                  <p:stCondLst>
                                    <p:cond delay="100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500"/>
                                        <p:tgtEl>
                                          <p:spTgt spid="56"/>
                                        </p:tgtEl>
                                      </p:cBhvr>
                                    </p:animEffect>
                                  </p:childTnLst>
                                </p:cTn>
                              </p:par>
                              <p:par>
                                <p:cTn id="51" presetID="10" presetClass="exit" presetSubtype="0" fill="hold" grpId="1" nodeType="withEffect">
                                  <p:stCondLst>
                                    <p:cond delay="0"/>
                                  </p:stCondLst>
                                  <p:childTnLst>
                                    <p:animEffect transition="out" filter="fade">
                                      <p:cBhvr>
                                        <p:cTn id="52" dur="500"/>
                                        <p:tgtEl>
                                          <p:spTgt spid="53"/>
                                        </p:tgtEl>
                                      </p:cBhvr>
                                    </p:animEffect>
                                    <p:set>
                                      <p:cBhvr>
                                        <p:cTn id="53" dur="1" fill="hold">
                                          <p:stCondLst>
                                            <p:cond delay="499"/>
                                          </p:stCondLst>
                                        </p:cTn>
                                        <p:tgtEl>
                                          <p:spTgt spid="53"/>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54"/>
                                        </p:tgtEl>
                                      </p:cBhvr>
                                    </p:animEffect>
                                    <p:set>
                                      <p:cBhvr>
                                        <p:cTn id="56" dur="1" fill="hold">
                                          <p:stCondLst>
                                            <p:cond delay="499"/>
                                          </p:stCondLst>
                                        </p:cTn>
                                        <p:tgtEl>
                                          <p:spTgt spid="5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7" presetClass="emph" presetSubtype="2" repeatCount="indefinite" autoRev="1" fill="hold" nodeType="clickEffect">
                                  <p:stCondLst>
                                    <p:cond delay="0"/>
                                  </p:stCondLst>
                                  <p:endCondLst>
                                    <p:cond evt="onNext" delay="0">
                                      <p:tgtEl>
                                        <p:sldTgt/>
                                      </p:tgtEl>
                                    </p:cond>
                                  </p:endCondLst>
                                  <p:childTnLst>
                                    <p:animClr clrSpc="rgb" dir="cw">
                                      <p:cBhvr>
                                        <p:cTn id="60" dur="400" fill="hold"/>
                                        <p:tgtEl>
                                          <p:spTgt spid="27"/>
                                        </p:tgtEl>
                                        <p:attrNameLst>
                                          <p:attrName>stroke.color</p:attrName>
                                        </p:attrNameLst>
                                      </p:cBhvr>
                                      <p:to>
                                        <a:srgbClr val="AF1509"/>
                                      </p:to>
                                    </p:animClr>
                                    <p:set>
                                      <p:cBhvr>
                                        <p:cTn id="61" dur="400" fill="hold"/>
                                        <p:tgtEl>
                                          <p:spTgt spid="27"/>
                                        </p:tgtEl>
                                        <p:attrNameLst>
                                          <p:attrName>stroke.on</p:attrName>
                                        </p:attrNameLst>
                                      </p:cBhvr>
                                      <p:to>
                                        <p:strVal val="true"/>
                                      </p:to>
                                    </p:set>
                                  </p:childTnLst>
                                </p:cTn>
                              </p:par>
                              <p:par>
                                <p:cTn id="62" presetID="22" presetClass="entr" presetSubtype="2" fill="hold" grpId="0" nodeType="with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right)">
                                      <p:cBhvr>
                                        <p:cTn id="64" dur="500"/>
                                        <p:tgtEl>
                                          <p:spTgt spid="58"/>
                                        </p:tgtEl>
                                      </p:cBhvr>
                                    </p:animEffect>
                                  </p:childTnLst>
                                </p:cTn>
                              </p:par>
                              <p:par>
                                <p:cTn id="65" presetID="10" presetClass="entr" presetSubtype="0" fill="hold" grpId="0" nodeType="withEffect">
                                  <p:stCondLst>
                                    <p:cond delay="30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500"/>
                                        <p:tgtEl>
                                          <p:spTgt spid="59"/>
                                        </p:tgtEl>
                                      </p:cBhvr>
                                    </p:animEffect>
                                  </p:childTnLst>
                                </p:cTn>
                              </p:par>
                            </p:childTnLst>
                          </p:cTn>
                        </p:par>
                      </p:childTnLst>
                    </p:cTn>
                  </p:par>
                  <p:par>
                    <p:cTn id="68" fill="hold">
                      <p:stCondLst>
                        <p:cond delay="indefinite"/>
                      </p:stCondLst>
                      <p:childTnLst>
                        <p:par>
                          <p:cTn id="69" fill="hold">
                            <p:stCondLst>
                              <p:cond delay="0"/>
                            </p:stCondLst>
                            <p:childTnLst>
                              <p:par>
                                <p:cTn id="70" presetID="0" presetClass="path" presetSubtype="0" repeatCount="indefinite" fill="hold" grpId="0" nodeType="clickEffect">
                                  <p:stCondLst>
                                    <p:cond delay="0"/>
                                  </p:stCondLst>
                                  <p:endCondLst>
                                    <p:cond evt="onNext" delay="0">
                                      <p:tgtEl>
                                        <p:sldTgt/>
                                      </p:tgtEl>
                                    </p:cond>
                                  </p:endCondLst>
                                  <p:childTnLst>
                                    <p:animMotion origin="layout" path="M -0.00017 0.00046 L -0.11094 0.26608 L -0.24878 0.26608 L -0.24878 0.38616 L -0.4191 0.38616 L -0.26128 0.38616 L -0.26128 0.51157 L -0.28021 0.53031 " pathEditMode="relative" ptsTypes="AAAAAAAA">
                                      <p:cBhvr>
                                        <p:cTn id="71" dur="2000" fill="hold"/>
                                        <p:tgtEl>
                                          <p:spTgt spid="60"/>
                                        </p:tgtEl>
                                        <p:attrNameLst>
                                          <p:attrName>ppt_x</p:attrName>
                                          <p:attrName>ppt_y</p:attrName>
                                        </p:attrNameLst>
                                      </p:cBhvr>
                                    </p:animMotion>
                                  </p:childTnLst>
                                  <p:subTnLst>
                                    <p:set>
                                      <p:cBhvr override="childStyle">
                                        <p:cTn dur="1" fill="hold" display="0" masterRel="nextClick" afterEffect="1"/>
                                        <p:tgtEl>
                                          <p:spTgt spid="60"/>
                                        </p:tgtEl>
                                        <p:attrNameLst>
                                          <p:attrName>style.visibility</p:attrName>
                                        </p:attrNameLst>
                                      </p:cBhvr>
                                      <p:to>
                                        <p:strVal val="hidden"/>
                                      </p:to>
                                    </p:set>
                                  </p:subTnLst>
                                </p:cTn>
                              </p:par>
                              <p:par>
                                <p:cTn id="72" presetID="10" presetClass="exit" presetSubtype="0" fill="hold" grpId="1" nodeType="withEffect">
                                  <p:stCondLst>
                                    <p:cond delay="0"/>
                                  </p:stCondLst>
                                  <p:childTnLst>
                                    <p:animEffect transition="out" filter="fade">
                                      <p:cBhvr>
                                        <p:cTn id="73" dur="500"/>
                                        <p:tgtEl>
                                          <p:spTgt spid="55"/>
                                        </p:tgtEl>
                                      </p:cBhvr>
                                    </p:animEffect>
                                    <p:set>
                                      <p:cBhvr>
                                        <p:cTn id="74" dur="1" fill="hold">
                                          <p:stCondLst>
                                            <p:cond delay="499"/>
                                          </p:stCondLst>
                                        </p:cTn>
                                        <p:tgtEl>
                                          <p:spTgt spid="55"/>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56"/>
                                        </p:tgtEl>
                                      </p:cBhvr>
                                    </p:animEffect>
                                    <p:set>
                                      <p:cBhvr>
                                        <p:cTn id="77" dur="1" fill="hold">
                                          <p:stCondLst>
                                            <p:cond delay="499"/>
                                          </p:stCondLst>
                                        </p:cTn>
                                        <p:tgtEl>
                                          <p:spTgt spid="56"/>
                                        </p:tgtEl>
                                        <p:attrNameLst>
                                          <p:attrName>style.visibility</p:attrName>
                                        </p:attrNameLst>
                                      </p:cBhvr>
                                      <p:to>
                                        <p:strVal val="hidden"/>
                                      </p:to>
                                    </p:set>
                                  </p:childTnLst>
                                </p:cTn>
                              </p:par>
                              <p:par>
                                <p:cTn id="78" presetID="42" presetClass="entr" presetSubtype="0" fill="hold" grpId="0" nodeType="with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fade">
                                      <p:cBhvr>
                                        <p:cTn id="80" dur="1000"/>
                                        <p:tgtEl>
                                          <p:spTgt spid="61"/>
                                        </p:tgtEl>
                                      </p:cBhvr>
                                    </p:animEffect>
                                    <p:anim calcmode="lin" valueType="num">
                                      <p:cBhvr>
                                        <p:cTn id="81" dur="1000" fill="hold"/>
                                        <p:tgtEl>
                                          <p:spTgt spid="61"/>
                                        </p:tgtEl>
                                        <p:attrNameLst>
                                          <p:attrName>ppt_x</p:attrName>
                                        </p:attrNameLst>
                                      </p:cBhvr>
                                      <p:tavLst>
                                        <p:tav tm="0">
                                          <p:val>
                                            <p:strVal val="#ppt_x"/>
                                          </p:val>
                                        </p:tav>
                                        <p:tav tm="100000">
                                          <p:val>
                                            <p:strVal val="#ppt_x"/>
                                          </p:val>
                                        </p:tav>
                                      </p:tavLst>
                                    </p:anim>
                                    <p:anim calcmode="lin" valueType="num">
                                      <p:cBhvr>
                                        <p:cTn id="82" dur="1000" fill="hold"/>
                                        <p:tgtEl>
                                          <p:spTgt spid="61"/>
                                        </p:tgtEl>
                                        <p:attrNameLst>
                                          <p:attrName>ppt_y</p:attrName>
                                        </p:attrNameLst>
                                      </p:cBhvr>
                                      <p:tavLst>
                                        <p:tav tm="0">
                                          <p:val>
                                            <p:strVal val="#ppt_y+.1"/>
                                          </p:val>
                                        </p:tav>
                                        <p:tav tm="100000">
                                          <p:val>
                                            <p:strVal val="#ppt_y"/>
                                          </p:val>
                                        </p:tav>
                                      </p:tavLst>
                                    </p:anim>
                                  </p:childTnLst>
                                </p:cTn>
                              </p:par>
                              <p:par>
                                <p:cTn id="83" presetID="10" presetClass="exit" presetSubtype="0" fill="hold" nodeType="withEffect">
                                  <p:stCondLst>
                                    <p:cond delay="0"/>
                                  </p:stCondLst>
                                  <p:childTnLst>
                                    <p:animEffect transition="out" filter="fade">
                                      <p:cBhvr>
                                        <p:cTn id="84" dur="500"/>
                                        <p:tgtEl>
                                          <p:spTgt spid="27"/>
                                        </p:tgtEl>
                                      </p:cBhvr>
                                    </p:animEffect>
                                    <p:set>
                                      <p:cBhvr>
                                        <p:cTn id="85" dur="1" fill="hold">
                                          <p:stCondLst>
                                            <p:cond delay="499"/>
                                          </p:stCondLst>
                                        </p:cTn>
                                        <p:tgtEl>
                                          <p:spTgt spid="27"/>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58"/>
                                        </p:tgtEl>
                                      </p:cBhvr>
                                    </p:animEffect>
                                    <p:set>
                                      <p:cBhvr>
                                        <p:cTn id="88" dur="1" fill="hold">
                                          <p:stCondLst>
                                            <p:cond delay="499"/>
                                          </p:stCondLst>
                                        </p:cTn>
                                        <p:tgtEl>
                                          <p:spTgt spid="58"/>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59"/>
                                        </p:tgtEl>
                                      </p:cBhvr>
                                    </p:animEffect>
                                    <p:set>
                                      <p:cBhvr>
                                        <p:cTn id="91" dur="1" fill="hold">
                                          <p:stCondLst>
                                            <p:cond delay="4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50" grpId="0" animBg="1"/>
      <p:bldP spid="53" grpId="0" animBg="1"/>
      <p:bldP spid="53" grpId="1" animBg="1"/>
      <p:bldP spid="54" grpId="0"/>
      <p:bldP spid="54" grpId="1"/>
      <p:bldP spid="56" grpId="0"/>
      <p:bldP spid="56" grpId="1"/>
      <p:bldP spid="51" grpId="0" animBg="1"/>
      <p:bldP spid="2049" grpId="0" animBg="1"/>
      <p:bldP spid="52" grpId="0" animBg="1"/>
      <p:bldP spid="58" grpId="0" animBg="1"/>
      <p:bldP spid="58" grpId="1" animBg="1"/>
      <p:bldP spid="59" grpId="0"/>
      <p:bldP spid="59" grpId="1"/>
      <p:bldP spid="60" grpId="0" animBg="1"/>
      <p:bldP spid="61" grpId="0" animBg="1"/>
      <p:bldP spid="101" grpId="0"/>
      <p:bldP spid="1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Oval 102"/>
          <p:cNvSpPr/>
          <p:nvPr/>
        </p:nvSpPr>
        <p:spPr>
          <a:xfrm>
            <a:off x="159651" y="2216227"/>
            <a:ext cx="3245983" cy="3245983"/>
          </a:xfrm>
          <a:prstGeom prst="ellipse">
            <a:avLst/>
          </a:prstGeom>
          <a:gradFill flip="none" rotWithShape="1">
            <a:gsLst>
              <a:gs pos="68000">
                <a:schemeClr val="accent5">
                  <a:lumMod val="0"/>
                  <a:lumOff val="100000"/>
                </a:schemeClr>
              </a:gs>
              <a:gs pos="100000">
                <a:srgbClr val="000000">
                  <a:alpha val="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FFFF"/>
              </a:solidFill>
              <a:ea typeface="黑体" pitchFamily="2" charset="-122"/>
            </a:endParaRPr>
          </a:p>
        </p:txBody>
      </p:sp>
      <p:grpSp>
        <p:nvGrpSpPr>
          <p:cNvPr id="11" name="Group 90"/>
          <p:cNvGrpSpPr/>
          <p:nvPr/>
        </p:nvGrpSpPr>
        <p:grpSpPr>
          <a:xfrm>
            <a:off x="3646715" y="1444785"/>
            <a:ext cx="4954139" cy="4597621"/>
            <a:chOff x="3507466" y="1451049"/>
            <a:chExt cx="4954139" cy="4494718"/>
          </a:xfrm>
        </p:grpSpPr>
        <p:sp>
          <p:nvSpPr>
            <p:cNvPr id="89" name="Rectangle 19"/>
            <p:cNvSpPr>
              <a:spLocks noChangeArrowheads="1"/>
            </p:cNvSpPr>
            <p:nvPr/>
          </p:nvSpPr>
          <p:spPr bwMode="auto">
            <a:xfrm flipH="1">
              <a:off x="3507466" y="1451049"/>
              <a:ext cx="4954139" cy="4494718"/>
            </a:xfrm>
            <a:prstGeom prst="roundRect">
              <a:avLst>
                <a:gd name="adj" fmla="val 4621"/>
              </a:avLst>
            </a:prstGeom>
            <a:gradFill>
              <a:gsLst>
                <a:gs pos="49000">
                  <a:srgbClr val="000000">
                    <a:lumMod val="0"/>
                    <a:lumOff val="100000"/>
                  </a:srgbClr>
                </a:gs>
                <a:gs pos="99000">
                  <a:schemeClr val="tx2">
                    <a:alpha val="14000"/>
                  </a:schemeClr>
                </a:gs>
              </a:gsLst>
              <a:lin ang="16200000" scaled="0"/>
            </a:gradFill>
            <a:ln w="12700">
              <a:gradFill>
                <a:gsLst>
                  <a:gs pos="0">
                    <a:schemeClr val="tx2"/>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b="1">
                <a:solidFill>
                  <a:schemeClr val="tx2"/>
                </a:solidFill>
                <a:latin typeface="+mj-lt"/>
                <a:ea typeface="黑体" pitchFamily="2" charset="-122"/>
              </a:endParaRPr>
            </a:p>
          </p:txBody>
        </p:sp>
        <p:sp>
          <p:nvSpPr>
            <p:cNvPr id="90" name="Rectangle 89"/>
            <p:cNvSpPr/>
            <p:nvPr/>
          </p:nvSpPr>
          <p:spPr>
            <a:xfrm>
              <a:off x="3588724" y="1628537"/>
              <a:ext cx="4750058" cy="361066"/>
            </a:xfrm>
            <a:prstGeom prst="rect">
              <a:avLst/>
            </a:prstGeom>
          </p:spPr>
          <p:txBody>
            <a:bodyPr wrap="square">
              <a:spAutoFit/>
            </a:bodyPr>
            <a:lstStyle/>
            <a:p>
              <a:pPr algn="ctr" defTabSz="914400">
                <a:buNone/>
              </a:pPr>
              <a:r>
                <a:rPr lang="zh-CN" altLang="en-US" sz="1800" b="1" i="0" smtClean="0">
                  <a:solidFill>
                    <a:srgbClr val="546568"/>
                  </a:solidFill>
                  <a:latin typeface="Arial"/>
                  <a:ea typeface="黑体" pitchFamily="2" charset="-122"/>
                  <a:cs typeface="+mn-cs"/>
                </a:rPr>
                <a:t>思科虚拟化</a:t>
              </a:r>
              <a:r>
                <a:rPr lang="en-US" altLang="zh-CN" sz="1800" b="1" i="0" smtClean="0">
                  <a:solidFill>
                    <a:srgbClr val="546568"/>
                  </a:solidFill>
                  <a:latin typeface="Arial"/>
                  <a:ea typeface="黑体" pitchFamily="2" charset="-122"/>
                  <a:cs typeface="+mn-cs"/>
                </a:rPr>
                <a:t>/</a:t>
              </a:r>
              <a:r>
                <a:rPr lang="zh-CN" altLang="en-US" sz="1800" b="1" i="0" smtClean="0">
                  <a:solidFill>
                    <a:srgbClr val="546568"/>
                  </a:solidFill>
                  <a:latin typeface="Arial"/>
                  <a:ea typeface="黑体" pitchFamily="2" charset="-122"/>
                  <a:cs typeface="+mn-cs"/>
                </a:rPr>
                <a:t>云</a:t>
              </a:r>
              <a:endParaRPr lang="zh-CN" altLang="en-US" b="1">
                <a:solidFill>
                  <a:srgbClr val="546568"/>
                </a:solidFill>
                <a:latin typeface="+mj-lt"/>
                <a:ea typeface="黑体" pitchFamily="2" charset="-122"/>
              </a:endParaRPr>
            </a:p>
          </p:txBody>
        </p:sp>
      </p:grpSp>
      <p:sp>
        <p:nvSpPr>
          <p:cNvPr id="42" name="Rectangle 41"/>
          <p:cNvSpPr/>
          <p:nvPr/>
        </p:nvSpPr>
        <p:spPr>
          <a:xfrm>
            <a:off x="1496695" y="241558"/>
            <a:ext cx="3715014" cy="784830"/>
          </a:xfrm>
          <a:prstGeom prst="rect">
            <a:avLst/>
          </a:prstGeom>
        </p:spPr>
        <p:txBody>
          <a:bodyPr wrap="square" anchor="b">
            <a:spAutoFit/>
          </a:bodyPr>
          <a:lstStyle/>
          <a:p>
            <a:pPr algn="l" defTabSz="914400">
              <a:lnSpc>
                <a:spcPts val="2700"/>
              </a:lnSpc>
              <a:buNone/>
              <a:tabLst>
                <a:tab pos="5711825" algn="l"/>
              </a:tabLst>
            </a:pPr>
            <a:r>
              <a:rPr lang="en-US" altLang="zh-CN" sz="2000" b="1" i="0" smtClean="0">
                <a:solidFill>
                  <a:srgbClr val="546568"/>
                </a:solidFill>
                <a:latin typeface="Arial"/>
                <a:ea typeface="黑体" pitchFamily="2" charset="-122"/>
                <a:cs typeface="+mn-cs"/>
              </a:rPr>
              <a:t>CISCO</a:t>
            </a:r>
            <a:r>
              <a:rPr lang="zh-CN" altLang="en-US" sz="2800" b="0" i="0" smtClean="0">
                <a:solidFill>
                  <a:srgbClr val="546568"/>
                </a:solidFill>
                <a:latin typeface="Arial"/>
                <a:ea typeface="黑体" pitchFamily="2" charset="-122"/>
                <a:cs typeface="+mn-cs"/>
              </a:rPr>
              <a:t/>
            </a:r>
            <a:br>
              <a:rPr lang="zh-CN" altLang="en-US" sz="2800" b="0" i="0" smtClean="0">
                <a:solidFill>
                  <a:srgbClr val="546568"/>
                </a:solidFill>
                <a:latin typeface="Arial"/>
                <a:ea typeface="黑体" pitchFamily="2" charset="-122"/>
                <a:cs typeface="+mn-cs"/>
              </a:rPr>
            </a:br>
            <a:r>
              <a:rPr lang="en-US" altLang="zh-CN" sz="2800" b="1" i="0" smtClean="0">
                <a:solidFill>
                  <a:srgbClr val="546568"/>
                </a:solidFill>
                <a:latin typeface="Arial"/>
                <a:ea typeface="黑体" pitchFamily="2" charset="-122"/>
                <a:cs typeface="+mn-cs"/>
              </a:rPr>
              <a:t>UNIFIED FABRIC</a:t>
            </a:r>
            <a:endParaRPr lang="zh-CN" altLang="en-US" sz="2800" b="1">
              <a:solidFill>
                <a:srgbClr val="546568"/>
              </a:solidFill>
              <a:latin typeface="+mj-lt"/>
              <a:ea typeface="黑体" pitchFamily="2" charset="-122"/>
              <a:cs typeface="+mj-cs"/>
            </a:endParaRPr>
          </a:p>
        </p:txBody>
      </p:sp>
      <p:sp>
        <p:nvSpPr>
          <p:cNvPr id="43" name="Line 4"/>
          <p:cNvSpPr>
            <a:spLocks noChangeShapeType="1"/>
          </p:cNvSpPr>
          <p:nvPr/>
        </p:nvSpPr>
        <p:spPr bwMode="auto">
          <a:xfrm>
            <a:off x="4630255" y="289823"/>
            <a:ext cx="0" cy="700974"/>
          </a:xfrm>
          <a:prstGeom prst="line">
            <a:avLst/>
          </a:prstGeom>
          <a:noFill/>
          <a:ln w="14288">
            <a:solidFill>
              <a:srgbClr val="546568"/>
            </a:solidFill>
            <a:round/>
            <a:headEnd/>
            <a:tailEnd/>
          </a:ln>
        </p:spPr>
        <p:txBody>
          <a:bodyPr lIns="91435" tIns="45718" rIns="91435" bIns="45718"/>
          <a:lstStyle/>
          <a:p>
            <a:pPr>
              <a:defRPr/>
            </a:pPr>
            <a:endParaRPr lang="zh-CN" altLang="en-US" kern="0">
              <a:solidFill>
                <a:sysClr val="windowText" lastClr="000000"/>
              </a:solidFill>
              <a:ea typeface="黑体" pitchFamily="2" charset="-122"/>
            </a:endParaRPr>
          </a:p>
        </p:txBody>
      </p:sp>
      <p:grpSp>
        <p:nvGrpSpPr>
          <p:cNvPr id="44" name="Group 41"/>
          <p:cNvGrpSpPr/>
          <p:nvPr/>
        </p:nvGrpSpPr>
        <p:grpSpPr>
          <a:xfrm>
            <a:off x="4737488" y="203167"/>
            <a:ext cx="4576752" cy="827877"/>
            <a:chOff x="3811240" y="450620"/>
            <a:chExt cx="4576752" cy="827877"/>
          </a:xfrm>
        </p:grpSpPr>
        <p:sp>
          <p:nvSpPr>
            <p:cNvPr id="45" name="Rectangle 44"/>
            <p:cNvSpPr/>
            <p:nvPr/>
          </p:nvSpPr>
          <p:spPr>
            <a:xfrm>
              <a:off x="3811240" y="798366"/>
              <a:ext cx="1627369" cy="480131"/>
            </a:xfrm>
            <a:prstGeom prst="rect">
              <a:avLst/>
            </a:prstGeom>
          </p:spPr>
          <p:txBody>
            <a:bodyPr wrap="none" anchor="b">
              <a:spAutoFit/>
            </a:bodyPr>
            <a:lstStyle/>
            <a:p>
              <a:pPr algn="l" defTabSz="914400">
                <a:lnSpc>
                  <a:spcPct val="90000"/>
                </a:lnSpc>
                <a:buNone/>
                <a:tabLst>
                  <a:tab pos="5711825" algn="l"/>
                </a:tabLst>
              </a:pPr>
              <a:r>
                <a:rPr lang="zh-CN" altLang="en-US" sz="2800" b="1" dirty="0" smtClean="0">
                  <a:solidFill>
                    <a:schemeClr val="tx2"/>
                  </a:solidFill>
                  <a:latin typeface="黑体" pitchFamily="2" charset="-122"/>
                  <a:ea typeface="黑体" pitchFamily="2" charset="-122"/>
                </a:rPr>
                <a:t>准备就绪</a:t>
              </a:r>
              <a:endParaRPr lang="zh-CN" altLang="en-US" sz="2800" b="1" dirty="0">
                <a:solidFill>
                  <a:schemeClr val="tx2"/>
                </a:solidFill>
                <a:latin typeface="黑体" pitchFamily="2" charset="-122"/>
                <a:ea typeface="黑体" pitchFamily="2" charset="-122"/>
              </a:endParaRPr>
            </a:p>
          </p:txBody>
        </p:sp>
        <p:sp>
          <p:nvSpPr>
            <p:cNvPr id="46" name="Rectangle 45"/>
            <p:cNvSpPr/>
            <p:nvPr/>
          </p:nvSpPr>
          <p:spPr>
            <a:xfrm>
              <a:off x="3815992" y="450620"/>
              <a:ext cx="4572000" cy="461665"/>
            </a:xfrm>
            <a:prstGeom prst="rect">
              <a:avLst/>
            </a:prstGeom>
          </p:spPr>
          <p:txBody>
            <a:bodyPr anchor="b">
              <a:spAutoFit/>
            </a:bodyPr>
            <a:lstStyle/>
            <a:p>
              <a:pPr algn="l" defTabSz="914400">
                <a:buNone/>
              </a:pPr>
              <a:r>
                <a:rPr lang="zh-CN" altLang="en-US" sz="2400" b="1" i="0" dirty="0" smtClean="0">
                  <a:solidFill>
                    <a:srgbClr val="7F7F7F"/>
                  </a:solidFill>
                  <a:latin typeface="Arial"/>
                  <a:ea typeface="黑体" pitchFamily="2" charset="-122"/>
                  <a:cs typeface="+mn-cs"/>
                </a:rPr>
                <a:t>云</a:t>
              </a:r>
              <a:endParaRPr lang="zh-CN" altLang="en-US" sz="2400" dirty="0">
                <a:solidFill>
                  <a:srgbClr val="7F7F7F"/>
                </a:solidFill>
                <a:ea typeface="黑体" pitchFamily="2" charset="-122"/>
              </a:endParaRPr>
            </a:p>
          </p:txBody>
        </p:sp>
      </p:grpSp>
      <p:grpSp>
        <p:nvGrpSpPr>
          <p:cNvPr id="6" name="Group 5"/>
          <p:cNvGrpSpPr/>
          <p:nvPr/>
        </p:nvGrpSpPr>
        <p:grpSpPr>
          <a:xfrm>
            <a:off x="3660551" y="2208624"/>
            <a:ext cx="4954604" cy="632238"/>
            <a:chOff x="3660551" y="2349304"/>
            <a:chExt cx="4954604" cy="632238"/>
          </a:xfrm>
        </p:grpSpPr>
        <p:sp>
          <p:nvSpPr>
            <p:cNvPr id="142" name="Rectangle 32"/>
            <p:cNvSpPr>
              <a:spLocks noChangeArrowheads="1"/>
            </p:cNvSpPr>
            <p:nvPr/>
          </p:nvSpPr>
          <p:spPr bwMode="auto">
            <a:xfrm>
              <a:off x="3660551" y="2349304"/>
              <a:ext cx="4954604" cy="632238"/>
            </a:xfrm>
            <a:prstGeom prst="rect">
              <a:avLst/>
            </a:prstGeom>
            <a:gradFill flip="none" rotWithShape="1">
              <a:gsLst>
                <a:gs pos="15000">
                  <a:schemeClr val="tx2"/>
                </a:gs>
                <a:gs pos="85000">
                  <a:schemeClr val="tx2"/>
                </a:gs>
                <a:gs pos="0">
                  <a:srgbClr val="ABDFF0">
                    <a:lumMod val="25000"/>
                    <a:alpha val="0"/>
                  </a:srgbClr>
                </a:gs>
                <a:gs pos="100000">
                  <a:schemeClr val="bg1">
                    <a:alpha val="0"/>
                  </a:schemeClr>
                </a:gs>
              </a:gsLst>
              <a:lin ang="0" scaled="0"/>
              <a:tileRect/>
            </a:gradFill>
            <a:ln w="25400" cap="flat" cmpd="sng" algn="ctr">
              <a:noFill/>
              <a:prstDash val="solid"/>
            </a:ln>
            <a:effectLst>
              <a:outerShdw blurRad="63500" sx="102000" sy="102000" algn="ctr" rotWithShape="0">
                <a:prstClr val="black">
                  <a:alpha val="40000"/>
                </a:prstClr>
              </a:outerShdw>
            </a:effectLst>
          </p:spPr>
          <p:txBody>
            <a:bodyPr rtlCol="0" anchor="ctr"/>
            <a:lstStyle/>
            <a:p>
              <a:pPr algn="ctr">
                <a:spcBef>
                  <a:spcPts val="600"/>
                </a:spcBef>
              </a:pPr>
              <a:endParaRPr lang="zh-CN" altLang="en-US" sz="1600">
                <a:solidFill>
                  <a:schemeClr val="bg1"/>
                </a:solidFill>
                <a:ea typeface="黑体" pitchFamily="2" charset="-122"/>
              </a:endParaRPr>
            </a:p>
          </p:txBody>
        </p:sp>
        <p:sp>
          <p:nvSpPr>
            <p:cNvPr id="65" name="Text Box 33"/>
            <p:cNvSpPr txBox="1">
              <a:spLocks noChangeArrowheads="1"/>
            </p:cNvSpPr>
            <p:nvPr/>
          </p:nvSpPr>
          <p:spPr bwMode="auto">
            <a:xfrm>
              <a:off x="3787333" y="2510118"/>
              <a:ext cx="4651170" cy="313932"/>
            </a:xfrm>
            <a:prstGeom prst="rect">
              <a:avLst/>
            </a:prstGeom>
            <a:noFill/>
            <a:ln w="9525">
              <a:noFill/>
              <a:miter lim="800000"/>
              <a:headEnd/>
              <a:tailEnd/>
            </a:ln>
          </p:spPr>
          <p:txBody>
            <a:bodyPr wrap="square">
              <a:spAutoFit/>
            </a:bodyPr>
            <a:lstStyle/>
            <a:p>
              <a:pPr algn="ctr" defTabSz="814365">
                <a:lnSpc>
                  <a:spcPct val="90000"/>
                </a:lnSpc>
                <a:buNone/>
              </a:pPr>
              <a:r>
                <a:rPr lang="zh-CN" altLang="en-US" sz="1600" b="0" i="0" kern="0" smtClean="0">
                  <a:solidFill>
                    <a:srgbClr val="FFFFFF"/>
                  </a:solidFill>
                  <a:latin typeface="Arial"/>
                  <a:ea typeface="黑体" pitchFamily="2" charset="-122"/>
                  <a:cs typeface="+mn-cs"/>
                </a:rPr>
                <a:t>端到端网络可视性</a:t>
              </a:r>
              <a:endParaRPr lang="zh-CN" altLang="en-US" sz="1600" b="0" i="0" kern="0">
                <a:solidFill>
                  <a:srgbClr val="FFFFFF"/>
                </a:solidFill>
                <a:latin typeface="Arial"/>
                <a:ea typeface="黑体" pitchFamily="2" charset="-122"/>
                <a:cs typeface="+mn-cs"/>
              </a:endParaRPr>
            </a:p>
          </p:txBody>
        </p:sp>
      </p:grpSp>
      <p:grpSp>
        <p:nvGrpSpPr>
          <p:cNvPr id="7" name="Group 6"/>
          <p:cNvGrpSpPr/>
          <p:nvPr/>
        </p:nvGrpSpPr>
        <p:grpSpPr>
          <a:xfrm>
            <a:off x="3660551" y="2934436"/>
            <a:ext cx="4954604" cy="632238"/>
            <a:chOff x="3660551" y="3075116"/>
            <a:chExt cx="4954604" cy="632238"/>
          </a:xfrm>
        </p:grpSpPr>
        <p:sp>
          <p:nvSpPr>
            <p:cNvPr id="146" name="Rectangle 36"/>
            <p:cNvSpPr>
              <a:spLocks noChangeArrowheads="1"/>
            </p:cNvSpPr>
            <p:nvPr/>
          </p:nvSpPr>
          <p:spPr bwMode="auto">
            <a:xfrm>
              <a:off x="3660551" y="3075116"/>
              <a:ext cx="4954604" cy="632238"/>
            </a:xfrm>
            <a:prstGeom prst="rect">
              <a:avLst/>
            </a:prstGeom>
            <a:gradFill flip="none" rotWithShape="1">
              <a:gsLst>
                <a:gs pos="15000">
                  <a:schemeClr val="tx2"/>
                </a:gs>
                <a:gs pos="85000">
                  <a:schemeClr val="tx2"/>
                </a:gs>
                <a:gs pos="0">
                  <a:srgbClr val="ABDFF0">
                    <a:lumMod val="25000"/>
                    <a:alpha val="0"/>
                  </a:srgbClr>
                </a:gs>
                <a:gs pos="100000">
                  <a:schemeClr val="bg1">
                    <a:alpha val="0"/>
                  </a:schemeClr>
                </a:gs>
              </a:gsLst>
              <a:lin ang="0" scaled="0"/>
              <a:tileRect/>
            </a:gradFill>
            <a:ln w="25400" cap="flat" cmpd="sng" algn="ctr">
              <a:noFill/>
              <a:prstDash val="solid"/>
            </a:ln>
            <a:effectLst>
              <a:outerShdw blurRad="63500" sx="102000" sy="102000" algn="ctr" rotWithShape="0">
                <a:prstClr val="black">
                  <a:alpha val="40000"/>
                </a:prstClr>
              </a:outerShdw>
            </a:effectLst>
          </p:spPr>
          <p:txBody>
            <a:bodyPr rtlCol="0" anchor="ctr"/>
            <a:lstStyle/>
            <a:p>
              <a:pPr algn="ctr">
                <a:spcBef>
                  <a:spcPts val="600"/>
                </a:spcBef>
              </a:pPr>
              <a:endParaRPr lang="zh-CN" altLang="en-US" sz="1600">
                <a:solidFill>
                  <a:schemeClr val="bg1"/>
                </a:solidFill>
                <a:ea typeface="黑体" pitchFamily="2" charset="-122"/>
              </a:endParaRPr>
            </a:p>
          </p:txBody>
        </p:sp>
        <p:sp>
          <p:nvSpPr>
            <p:cNvPr id="66" name="Text Box 37"/>
            <p:cNvSpPr txBox="1">
              <a:spLocks noChangeArrowheads="1"/>
            </p:cNvSpPr>
            <p:nvPr/>
          </p:nvSpPr>
          <p:spPr bwMode="auto">
            <a:xfrm>
              <a:off x="3867067" y="3099813"/>
              <a:ext cx="4491702" cy="560153"/>
            </a:xfrm>
            <a:prstGeom prst="rect">
              <a:avLst/>
            </a:prstGeom>
            <a:noFill/>
            <a:ln w="9525">
              <a:noFill/>
              <a:miter lim="800000"/>
              <a:headEnd/>
              <a:tailEnd/>
            </a:ln>
          </p:spPr>
          <p:txBody>
            <a:bodyPr>
              <a:spAutoFit/>
            </a:bodyPr>
            <a:lstStyle/>
            <a:p>
              <a:pPr algn="ctr" defTabSz="914400">
                <a:lnSpc>
                  <a:spcPct val="95000"/>
                </a:lnSpc>
                <a:spcBef>
                  <a:spcPct val="50000"/>
                </a:spcBef>
                <a:buNone/>
              </a:pPr>
              <a:r>
                <a:rPr lang="zh-CN" altLang="en-US" sz="1600" b="0" i="0" kern="0" smtClean="0">
                  <a:solidFill>
                    <a:srgbClr val="FFFFFF"/>
                  </a:solidFill>
                  <a:latin typeface="Arial"/>
                  <a:ea typeface="黑体" pitchFamily="2" charset="-122"/>
                  <a:cs typeface="+mn-cs"/>
                </a:rPr>
                <a:t>通过虚拟机移动性实现的</a:t>
              </a:r>
              <a:br>
                <a:rPr lang="zh-CN" altLang="en-US" sz="1600" b="0" i="0" kern="0" smtClean="0">
                  <a:solidFill>
                    <a:srgbClr val="FFFFFF"/>
                  </a:solidFill>
                  <a:latin typeface="Arial"/>
                  <a:ea typeface="黑体" pitchFamily="2" charset="-122"/>
                  <a:cs typeface="+mn-cs"/>
                </a:rPr>
              </a:br>
              <a:r>
                <a:rPr lang="zh-CN" altLang="en-US" sz="1600" b="0" i="0" kern="0" smtClean="0">
                  <a:solidFill>
                    <a:srgbClr val="FFFFFF"/>
                  </a:solidFill>
                  <a:latin typeface="Arial"/>
                  <a:ea typeface="黑体" pitchFamily="2" charset="-122"/>
                  <a:cs typeface="+mn-cs"/>
                </a:rPr>
                <a:t>网络策略迁移</a:t>
              </a:r>
              <a:endParaRPr lang="zh-CN" altLang="en-US" sz="1600" b="0" i="0" kern="0">
                <a:solidFill>
                  <a:srgbClr val="FFFFFF"/>
                </a:solidFill>
                <a:latin typeface="Arial"/>
                <a:ea typeface="黑体" pitchFamily="2" charset="-122"/>
                <a:cs typeface="+mn-cs"/>
              </a:endParaRPr>
            </a:p>
          </p:txBody>
        </p:sp>
      </p:grpSp>
      <p:grpSp>
        <p:nvGrpSpPr>
          <p:cNvPr id="8" name="Group 7"/>
          <p:cNvGrpSpPr/>
          <p:nvPr/>
        </p:nvGrpSpPr>
        <p:grpSpPr>
          <a:xfrm>
            <a:off x="3660551" y="3673322"/>
            <a:ext cx="4954604" cy="632238"/>
            <a:chOff x="3660551" y="3814002"/>
            <a:chExt cx="4954604" cy="632238"/>
          </a:xfrm>
        </p:grpSpPr>
        <p:sp>
          <p:nvSpPr>
            <p:cNvPr id="150" name="Rectangle 40"/>
            <p:cNvSpPr>
              <a:spLocks noChangeArrowheads="1"/>
            </p:cNvSpPr>
            <p:nvPr/>
          </p:nvSpPr>
          <p:spPr bwMode="auto">
            <a:xfrm>
              <a:off x="3660551" y="3814002"/>
              <a:ext cx="4954604" cy="632238"/>
            </a:xfrm>
            <a:prstGeom prst="rect">
              <a:avLst/>
            </a:prstGeom>
            <a:gradFill flip="none" rotWithShape="1">
              <a:gsLst>
                <a:gs pos="15000">
                  <a:schemeClr val="tx2"/>
                </a:gs>
                <a:gs pos="85000">
                  <a:schemeClr val="tx2"/>
                </a:gs>
                <a:gs pos="0">
                  <a:srgbClr val="ABDFF0">
                    <a:lumMod val="25000"/>
                    <a:alpha val="0"/>
                  </a:srgbClr>
                </a:gs>
                <a:gs pos="100000">
                  <a:schemeClr val="bg1">
                    <a:alpha val="0"/>
                  </a:schemeClr>
                </a:gs>
              </a:gsLst>
              <a:lin ang="0" scaled="0"/>
              <a:tileRect/>
            </a:gradFill>
            <a:ln w="25400" cap="flat" cmpd="sng" algn="ctr">
              <a:noFill/>
              <a:prstDash val="solid"/>
            </a:ln>
            <a:effectLst>
              <a:outerShdw blurRad="63500" sx="102000" sy="102000" algn="ctr" rotWithShape="0">
                <a:prstClr val="black">
                  <a:alpha val="40000"/>
                </a:prstClr>
              </a:outerShdw>
            </a:effectLst>
          </p:spPr>
          <p:txBody>
            <a:bodyPr rtlCol="0" anchor="ctr"/>
            <a:lstStyle/>
            <a:p>
              <a:pPr algn="ctr">
                <a:spcBef>
                  <a:spcPts val="600"/>
                </a:spcBef>
              </a:pPr>
              <a:endParaRPr lang="zh-CN" altLang="en-US" sz="1600">
                <a:solidFill>
                  <a:schemeClr val="bg1"/>
                </a:solidFill>
                <a:ea typeface="黑体" pitchFamily="2" charset="-122"/>
              </a:endParaRPr>
            </a:p>
          </p:txBody>
        </p:sp>
        <p:sp>
          <p:nvSpPr>
            <p:cNvPr id="67" name="Text Box 41"/>
            <p:cNvSpPr txBox="1">
              <a:spLocks noChangeArrowheads="1"/>
            </p:cNvSpPr>
            <p:nvPr/>
          </p:nvSpPr>
          <p:spPr bwMode="auto">
            <a:xfrm>
              <a:off x="3965628" y="3840233"/>
              <a:ext cx="4294581" cy="560153"/>
            </a:xfrm>
            <a:prstGeom prst="rect">
              <a:avLst/>
            </a:prstGeom>
            <a:noFill/>
            <a:ln w="9525">
              <a:noFill/>
              <a:miter lim="800000"/>
              <a:headEnd/>
              <a:tailEnd/>
            </a:ln>
          </p:spPr>
          <p:txBody>
            <a:bodyPr wrap="square">
              <a:spAutoFit/>
            </a:bodyPr>
            <a:lstStyle/>
            <a:p>
              <a:pPr algn="ctr" defTabSz="914400">
                <a:lnSpc>
                  <a:spcPct val="95000"/>
                </a:lnSpc>
                <a:spcBef>
                  <a:spcPct val="50000"/>
                </a:spcBef>
                <a:buNone/>
              </a:pPr>
              <a:r>
                <a:rPr lang="zh-CN" altLang="en-US" sz="1600" b="0" i="0" kern="0" smtClean="0">
                  <a:solidFill>
                    <a:srgbClr val="FFFFFF"/>
                  </a:solidFill>
                  <a:latin typeface="Arial"/>
                  <a:ea typeface="黑体" pitchFamily="2" charset="-122"/>
                  <a:cs typeface="+mn-cs"/>
                </a:rPr>
                <a:t>通过 </a:t>
              </a:r>
              <a:r>
                <a:rPr lang="en-US" altLang="zh-CN" sz="1600" b="0" i="0" kern="0" smtClean="0">
                  <a:solidFill>
                    <a:srgbClr val="FFFFFF"/>
                  </a:solidFill>
                  <a:latin typeface="Arial"/>
                  <a:ea typeface="黑体" pitchFamily="2" charset="-122"/>
                  <a:cs typeface="+mn-cs"/>
                </a:rPr>
                <a:t>VM-aware </a:t>
              </a:r>
              <a:r>
                <a:rPr lang="zh-CN" altLang="en-US" sz="1600" b="0" i="0" kern="0" smtClean="0">
                  <a:solidFill>
                    <a:srgbClr val="FFFFFF"/>
                  </a:solidFill>
                  <a:latin typeface="Arial"/>
                  <a:ea typeface="黑体" pitchFamily="2" charset="-122"/>
                  <a:cs typeface="+mn-cs"/>
                </a:rPr>
                <a:t>安全服务</a:t>
              </a:r>
              <a:br>
                <a:rPr lang="zh-CN" altLang="en-US" sz="1600" b="0" i="0" kern="0" smtClean="0">
                  <a:solidFill>
                    <a:srgbClr val="FFFFFF"/>
                  </a:solidFill>
                  <a:latin typeface="Arial"/>
                  <a:ea typeface="黑体" pitchFamily="2" charset="-122"/>
                  <a:cs typeface="+mn-cs"/>
                </a:rPr>
              </a:br>
              <a:r>
                <a:rPr lang="zh-CN" altLang="en-US" sz="1600" b="0" i="0" kern="0" smtClean="0">
                  <a:solidFill>
                    <a:srgbClr val="FFFFFF"/>
                  </a:solidFill>
                  <a:latin typeface="Arial"/>
                  <a:ea typeface="黑体" pitchFamily="2" charset="-122"/>
                  <a:cs typeface="+mn-cs"/>
                </a:rPr>
                <a:t>降低了风险</a:t>
              </a:r>
              <a:endParaRPr lang="zh-CN" altLang="en-US" sz="1600" b="0" i="0" kern="0">
                <a:solidFill>
                  <a:srgbClr val="FFFFFF"/>
                </a:solidFill>
                <a:latin typeface="Arial"/>
                <a:ea typeface="黑体" pitchFamily="2" charset="-122"/>
                <a:cs typeface="+mn-cs"/>
              </a:endParaRPr>
            </a:p>
          </p:txBody>
        </p:sp>
      </p:grpSp>
      <p:grpSp>
        <p:nvGrpSpPr>
          <p:cNvPr id="9" name="Group 8"/>
          <p:cNvGrpSpPr/>
          <p:nvPr/>
        </p:nvGrpSpPr>
        <p:grpSpPr>
          <a:xfrm>
            <a:off x="3660551" y="4399137"/>
            <a:ext cx="4954604" cy="632238"/>
            <a:chOff x="3660551" y="4539817"/>
            <a:chExt cx="4954604" cy="632238"/>
          </a:xfrm>
        </p:grpSpPr>
        <p:sp>
          <p:nvSpPr>
            <p:cNvPr id="154" name="Rectangle 44"/>
            <p:cNvSpPr>
              <a:spLocks noChangeArrowheads="1"/>
            </p:cNvSpPr>
            <p:nvPr/>
          </p:nvSpPr>
          <p:spPr bwMode="auto">
            <a:xfrm>
              <a:off x="3660551" y="4539817"/>
              <a:ext cx="4954604" cy="632238"/>
            </a:xfrm>
            <a:prstGeom prst="rect">
              <a:avLst/>
            </a:prstGeom>
            <a:gradFill flip="none" rotWithShape="1">
              <a:gsLst>
                <a:gs pos="15000">
                  <a:schemeClr val="tx2"/>
                </a:gs>
                <a:gs pos="85000">
                  <a:schemeClr val="tx2"/>
                </a:gs>
                <a:gs pos="0">
                  <a:srgbClr val="ABDFF0">
                    <a:lumMod val="25000"/>
                    <a:alpha val="0"/>
                  </a:srgbClr>
                </a:gs>
                <a:gs pos="100000">
                  <a:schemeClr val="bg1">
                    <a:alpha val="0"/>
                  </a:schemeClr>
                </a:gs>
              </a:gsLst>
              <a:lin ang="0" scaled="0"/>
              <a:tileRect/>
            </a:gradFill>
            <a:ln w="25400" cap="flat" cmpd="sng" algn="ctr">
              <a:noFill/>
              <a:prstDash val="solid"/>
            </a:ln>
            <a:effectLst>
              <a:outerShdw blurRad="63500" sx="102000" sy="102000" algn="ctr" rotWithShape="0">
                <a:prstClr val="black">
                  <a:alpha val="40000"/>
                </a:prstClr>
              </a:outerShdw>
            </a:effectLst>
          </p:spPr>
          <p:txBody>
            <a:bodyPr rtlCol="0" anchor="ctr"/>
            <a:lstStyle/>
            <a:p>
              <a:pPr algn="ctr">
                <a:spcBef>
                  <a:spcPts val="600"/>
                </a:spcBef>
              </a:pPr>
              <a:endParaRPr lang="zh-CN" altLang="en-US" sz="1600">
                <a:solidFill>
                  <a:schemeClr val="bg1"/>
                </a:solidFill>
                <a:ea typeface="黑体" pitchFamily="2" charset="-122"/>
              </a:endParaRPr>
            </a:p>
          </p:txBody>
        </p:sp>
        <p:sp>
          <p:nvSpPr>
            <p:cNvPr id="68" name="Text Box 45"/>
            <p:cNvSpPr txBox="1">
              <a:spLocks noChangeArrowheads="1"/>
            </p:cNvSpPr>
            <p:nvPr/>
          </p:nvSpPr>
          <p:spPr bwMode="auto">
            <a:xfrm>
              <a:off x="3954033" y="4570773"/>
              <a:ext cx="4317770" cy="560153"/>
            </a:xfrm>
            <a:prstGeom prst="rect">
              <a:avLst/>
            </a:prstGeom>
            <a:noFill/>
            <a:ln w="9525">
              <a:noFill/>
              <a:miter lim="800000"/>
              <a:headEnd/>
              <a:tailEnd/>
            </a:ln>
          </p:spPr>
          <p:txBody>
            <a:bodyPr wrap="square">
              <a:spAutoFit/>
            </a:bodyPr>
            <a:lstStyle/>
            <a:p>
              <a:pPr algn="ctr" defTabSz="914400">
                <a:lnSpc>
                  <a:spcPct val="95000"/>
                </a:lnSpc>
                <a:spcBef>
                  <a:spcPct val="50000"/>
                </a:spcBef>
                <a:buNone/>
              </a:pPr>
              <a:r>
                <a:rPr lang="zh-CN" altLang="en-US" sz="1600" b="0" i="0" kern="0" smtClean="0">
                  <a:solidFill>
                    <a:srgbClr val="FFFFFF"/>
                  </a:solidFill>
                  <a:latin typeface="Arial"/>
                  <a:ea typeface="黑体" pitchFamily="2" charset="-122"/>
                  <a:cs typeface="+mn-cs"/>
                </a:rPr>
                <a:t>服务器与网络团队之间的</a:t>
              </a:r>
              <a:br>
                <a:rPr lang="zh-CN" altLang="en-US" sz="1600" b="0" i="0" kern="0" smtClean="0">
                  <a:solidFill>
                    <a:srgbClr val="FFFFFF"/>
                  </a:solidFill>
                  <a:latin typeface="Arial"/>
                  <a:ea typeface="黑体" pitchFamily="2" charset="-122"/>
                  <a:cs typeface="+mn-cs"/>
                </a:rPr>
              </a:br>
              <a:r>
                <a:rPr lang="zh-CN" altLang="en-US" sz="1600" b="0" i="0" kern="0" smtClean="0">
                  <a:solidFill>
                    <a:srgbClr val="FFFFFF"/>
                  </a:solidFill>
                  <a:latin typeface="Arial"/>
                  <a:ea typeface="黑体" pitchFamily="2" charset="-122"/>
                  <a:cs typeface="+mn-cs"/>
                </a:rPr>
                <a:t>职责分离</a:t>
              </a:r>
              <a:endParaRPr lang="zh-CN" altLang="en-US" sz="1600" b="0" i="0" kern="0">
                <a:solidFill>
                  <a:srgbClr val="FFFFFF"/>
                </a:solidFill>
                <a:latin typeface="Arial"/>
                <a:ea typeface="黑体" pitchFamily="2" charset="-122"/>
                <a:cs typeface="+mn-cs"/>
              </a:endParaRPr>
            </a:p>
          </p:txBody>
        </p:sp>
      </p:grpSp>
      <p:grpSp>
        <p:nvGrpSpPr>
          <p:cNvPr id="10" name="Group 9"/>
          <p:cNvGrpSpPr/>
          <p:nvPr/>
        </p:nvGrpSpPr>
        <p:grpSpPr>
          <a:xfrm>
            <a:off x="3660551" y="5121444"/>
            <a:ext cx="4954604" cy="1181544"/>
            <a:chOff x="3660551" y="5262124"/>
            <a:chExt cx="4954604" cy="1181544"/>
          </a:xfrm>
        </p:grpSpPr>
        <p:sp>
          <p:nvSpPr>
            <p:cNvPr id="78" name="Action Button: Back or Previous 77">
              <a:hlinkClick r:id="rId3" action="ppaction://hlinksldjump" highlightClick="1"/>
            </p:cNvPr>
            <p:cNvSpPr/>
            <p:nvPr/>
          </p:nvSpPr>
          <p:spPr>
            <a:xfrm>
              <a:off x="8202168" y="6166576"/>
              <a:ext cx="318654" cy="277092"/>
            </a:xfrm>
            <a:prstGeom prst="actionButtonBackPrevious">
              <a:avLst/>
            </a:prstGeom>
            <a:solidFill>
              <a:schemeClr val="accent3">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黑体" pitchFamily="2" charset="-122"/>
              </a:endParaRPr>
            </a:p>
          </p:txBody>
        </p:sp>
        <p:sp>
          <p:nvSpPr>
            <p:cNvPr id="47" name="Rectangle 44"/>
            <p:cNvSpPr>
              <a:spLocks noChangeArrowheads="1"/>
            </p:cNvSpPr>
            <p:nvPr/>
          </p:nvSpPr>
          <p:spPr bwMode="auto">
            <a:xfrm>
              <a:off x="3660551" y="5262124"/>
              <a:ext cx="4954604" cy="632238"/>
            </a:xfrm>
            <a:prstGeom prst="rect">
              <a:avLst/>
            </a:prstGeom>
            <a:gradFill flip="none" rotWithShape="1">
              <a:gsLst>
                <a:gs pos="15000">
                  <a:schemeClr val="tx2"/>
                </a:gs>
                <a:gs pos="85000">
                  <a:schemeClr val="tx2"/>
                </a:gs>
                <a:gs pos="0">
                  <a:srgbClr val="ABDFF0">
                    <a:lumMod val="25000"/>
                    <a:alpha val="0"/>
                  </a:srgbClr>
                </a:gs>
                <a:gs pos="100000">
                  <a:schemeClr val="bg1">
                    <a:alpha val="0"/>
                  </a:schemeClr>
                </a:gs>
              </a:gsLst>
              <a:lin ang="0" scaled="0"/>
              <a:tileRect/>
            </a:gradFill>
            <a:ln w="25400" cap="flat" cmpd="sng" algn="ctr">
              <a:noFill/>
              <a:prstDash val="solid"/>
            </a:ln>
            <a:effectLst>
              <a:outerShdw blurRad="63500" sx="102000" sy="102000" algn="ctr" rotWithShape="0">
                <a:prstClr val="black">
                  <a:alpha val="40000"/>
                </a:prstClr>
              </a:outerShdw>
            </a:effectLst>
          </p:spPr>
          <p:txBody>
            <a:bodyPr rtlCol="0" anchor="ctr"/>
            <a:lstStyle/>
            <a:p>
              <a:pPr algn="ctr">
                <a:spcBef>
                  <a:spcPts val="600"/>
                </a:spcBef>
              </a:pPr>
              <a:endParaRPr lang="zh-CN" altLang="en-US" sz="1600">
                <a:solidFill>
                  <a:schemeClr val="bg1"/>
                </a:solidFill>
                <a:ea typeface="黑体" pitchFamily="2" charset="-122"/>
              </a:endParaRPr>
            </a:p>
          </p:txBody>
        </p:sp>
        <p:sp>
          <p:nvSpPr>
            <p:cNvPr id="48" name="Text Box 45"/>
            <p:cNvSpPr txBox="1">
              <a:spLocks noChangeArrowheads="1"/>
            </p:cNvSpPr>
            <p:nvPr/>
          </p:nvSpPr>
          <p:spPr bwMode="auto">
            <a:xfrm>
              <a:off x="4614203" y="5405624"/>
              <a:ext cx="2997430" cy="326243"/>
            </a:xfrm>
            <a:prstGeom prst="rect">
              <a:avLst/>
            </a:prstGeom>
            <a:noFill/>
            <a:ln w="9525">
              <a:noFill/>
              <a:miter lim="800000"/>
              <a:headEnd/>
              <a:tailEnd/>
            </a:ln>
          </p:spPr>
          <p:txBody>
            <a:bodyPr wrap="square">
              <a:spAutoFit/>
            </a:bodyPr>
            <a:lstStyle/>
            <a:p>
              <a:pPr algn="ctr" defTabSz="914400">
                <a:lnSpc>
                  <a:spcPct val="95000"/>
                </a:lnSpc>
                <a:spcBef>
                  <a:spcPct val="50000"/>
                </a:spcBef>
                <a:buNone/>
              </a:pPr>
              <a:r>
                <a:rPr lang="zh-CN" altLang="en-US" sz="1600" b="0" i="0" kern="0" smtClean="0">
                  <a:solidFill>
                    <a:srgbClr val="FFFFFF"/>
                  </a:solidFill>
                  <a:latin typeface="Arial"/>
                  <a:ea typeface="黑体" pitchFamily="2" charset="-122"/>
                  <a:cs typeface="+mn-cs"/>
                </a:rPr>
                <a:t>动态资源弹性</a:t>
              </a:r>
              <a:endParaRPr lang="zh-CN" altLang="en-US" sz="1600" kern="0">
                <a:solidFill>
                  <a:schemeClr val="bg1"/>
                </a:solidFill>
                <a:ea typeface="黑体" pitchFamily="2" charset="-122"/>
              </a:endParaRPr>
            </a:p>
          </p:txBody>
        </p:sp>
      </p:grpSp>
      <p:grpSp>
        <p:nvGrpSpPr>
          <p:cNvPr id="58" name="Group 57"/>
          <p:cNvGrpSpPr/>
          <p:nvPr/>
        </p:nvGrpSpPr>
        <p:grpSpPr>
          <a:xfrm>
            <a:off x="-87084" y="1872344"/>
            <a:ext cx="3556589" cy="3410855"/>
            <a:chOff x="1766027" y="908903"/>
            <a:chExt cx="5389181" cy="5168354"/>
          </a:xfrm>
        </p:grpSpPr>
        <p:grpSp>
          <p:nvGrpSpPr>
            <p:cNvPr id="59" name="Group 82" descr="Down:  Group 11"/>
            <p:cNvGrpSpPr/>
            <p:nvPr/>
          </p:nvGrpSpPr>
          <p:grpSpPr>
            <a:xfrm>
              <a:off x="1766027" y="908903"/>
              <a:ext cx="5389181" cy="5168354"/>
              <a:chOff x="1766030" y="-491295"/>
              <a:chExt cx="5389181" cy="5168354"/>
            </a:xfrm>
          </p:grpSpPr>
          <p:sp>
            <p:nvSpPr>
              <p:cNvPr id="111" name="Oval 110"/>
              <p:cNvSpPr/>
              <p:nvPr/>
            </p:nvSpPr>
            <p:spPr>
              <a:xfrm>
                <a:off x="1766030" y="-491295"/>
                <a:ext cx="5389181" cy="5168354"/>
              </a:xfrm>
              <a:prstGeom prst="ellipse">
                <a:avLst/>
              </a:prstGeom>
              <a:gradFill flip="none" rotWithShape="1">
                <a:gsLst>
                  <a:gs pos="0">
                    <a:schemeClr val="accent5">
                      <a:lumMod val="0"/>
                      <a:lumOff val="100000"/>
                    </a:schemeClr>
                  </a:gs>
                  <a:gs pos="100000">
                    <a:srgbClr val="000000">
                      <a:alpha val="0"/>
                    </a:srgbClr>
                  </a:gs>
                </a:gsLst>
                <a:path path="shape">
                  <a:fillToRect l="50000" t="50000" r="50000" b="50000"/>
                </a:path>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FFFF"/>
                  </a:solidFill>
                  <a:ea typeface="黑体" pitchFamily="2" charset="-122"/>
                </a:endParaRPr>
              </a:p>
            </p:txBody>
          </p:sp>
          <p:grpSp>
            <p:nvGrpSpPr>
              <p:cNvPr id="112" name="Group 84"/>
              <p:cNvGrpSpPr/>
              <p:nvPr/>
            </p:nvGrpSpPr>
            <p:grpSpPr>
              <a:xfrm>
                <a:off x="2711268" y="387061"/>
                <a:ext cx="3578794" cy="3580900"/>
                <a:chOff x="3657126" y="1620086"/>
                <a:chExt cx="1371782" cy="1372589"/>
              </a:xfrm>
            </p:grpSpPr>
            <p:grpSp>
              <p:nvGrpSpPr>
                <p:cNvPr id="113" name="Group 23"/>
                <p:cNvGrpSpPr/>
                <p:nvPr/>
              </p:nvGrpSpPr>
              <p:grpSpPr>
                <a:xfrm>
                  <a:off x="3657126" y="1620086"/>
                  <a:ext cx="1371782" cy="1371782"/>
                  <a:chOff x="951233" y="2055550"/>
                  <a:chExt cx="1563950" cy="1563950"/>
                </a:xfrm>
              </p:grpSpPr>
              <p:sp>
                <p:nvSpPr>
                  <p:cNvPr id="115" name="Oval 114"/>
                  <p:cNvSpPr/>
                  <p:nvPr/>
                </p:nvSpPr>
                <p:spPr>
                  <a:xfrm>
                    <a:off x="951233" y="2055550"/>
                    <a:ext cx="1563950" cy="1563950"/>
                  </a:xfrm>
                  <a:prstGeom prst="ellipse">
                    <a:avLst/>
                  </a:prstGeom>
                  <a:solidFill>
                    <a:schemeClr val="tx2"/>
                  </a:soli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116" name="Freeform 11"/>
                  <p:cNvSpPr>
                    <a:spLocks noEditPoints="1"/>
                  </p:cNvSpPr>
                  <p:nvPr/>
                </p:nvSpPr>
                <p:spPr bwMode="auto">
                  <a:xfrm>
                    <a:off x="1117586" y="2215795"/>
                    <a:ext cx="1244670" cy="1243466"/>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bg1"/>
                  </a:solidFill>
                  <a:ln w="3175" cap="flat" cmpd="sng" algn="ctr">
                    <a:noFill/>
                    <a:prstDash val="solid"/>
                  </a:ln>
                  <a:effectLst>
                    <a:outerShdw blurRad="63500" sx="102000" sy="102000" algn="ctr" rotWithShape="0">
                      <a:prstClr val="black">
                        <a:alpha val="40000"/>
                      </a:prstClr>
                    </a:outerShdw>
                  </a:effectLst>
                </p:spPr>
                <p:txBody>
                  <a:bodyPr anchor="ctr"/>
                  <a:lstStyle/>
                  <a:p>
                    <a:pPr algn="ctr" fontAlgn="auto">
                      <a:spcBef>
                        <a:spcPts val="0"/>
                      </a:spcBef>
                      <a:spcAft>
                        <a:spcPts val="0"/>
                      </a:spcAft>
                      <a:defRPr/>
                    </a:pPr>
                    <a:endParaRPr lang="zh-CN" altLang="en-US" sz="1200">
                      <a:ea typeface="黑体" pitchFamily="2" charset="-122"/>
                    </a:endParaRPr>
                  </a:p>
                </p:txBody>
              </p:sp>
            </p:grpSp>
            <p:sp>
              <p:nvSpPr>
                <p:cNvPr id="114" name="Oval 8"/>
                <p:cNvSpPr>
                  <a:spLocks noChangeArrowheads="1"/>
                </p:cNvSpPr>
                <p:nvPr/>
              </p:nvSpPr>
              <p:spPr bwMode="auto">
                <a:xfrm>
                  <a:off x="3657126" y="1621075"/>
                  <a:ext cx="1371600" cy="1371600"/>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endParaRPr lang="zh-CN" altLang="en-US" sz="1200" kern="0">
                    <a:solidFill>
                      <a:srgbClr val="FFFFFF"/>
                    </a:solidFill>
                    <a:ea typeface="黑体" pitchFamily="2" charset="-122"/>
                  </a:endParaRPr>
                </a:p>
              </p:txBody>
            </p:sp>
          </p:grpSp>
        </p:grpSp>
        <p:grpSp>
          <p:nvGrpSpPr>
            <p:cNvPr id="69" name="Group 9"/>
            <p:cNvGrpSpPr/>
            <p:nvPr/>
          </p:nvGrpSpPr>
          <p:grpSpPr>
            <a:xfrm>
              <a:off x="2452480" y="1551894"/>
              <a:ext cx="3998386" cy="4035035"/>
              <a:chOff x="2452480" y="1731940"/>
              <a:chExt cx="3998386" cy="4035035"/>
            </a:xfrm>
          </p:grpSpPr>
          <p:grpSp>
            <p:nvGrpSpPr>
              <p:cNvPr id="70" name="Group 44"/>
              <p:cNvGrpSpPr/>
              <p:nvPr/>
            </p:nvGrpSpPr>
            <p:grpSpPr>
              <a:xfrm>
                <a:off x="3263909" y="3125694"/>
                <a:ext cx="2441765" cy="1393561"/>
                <a:chOff x="3407496" y="2853282"/>
                <a:chExt cx="2441765" cy="1393561"/>
              </a:xfrm>
            </p:grpSpPr>
            <p:sp>
              <p:nvSpPr>
                <p:cNvPr id="75" name="Freeform 15"/>
                <p:cNvSpPr>
                  <a:spLocks/>
                </p:cNvSpPr>
                <p:nvPr/>
              </p:nvSpPr>
              <p:spPr bwMode="auto">
                <a:xfrm>
                  <a:off x="4468511" y="2863605"/>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adFill>
                  <a:gsLst>
                    <a:gs pos="100000">
                      <a:schemeClr val="accent1">
                        <a:alpha val="54000"/>
                      </a:schemeClr>
                    </a:gs>
                    <a:gs pos="0">
                      <a:srgbClr val="000000">
                        <a:alpha val="59000"/>
                      </a:srgbClr>
                    </a:gs>
                  </a:gsLst>
                  <a:lin ang="5400000" scaled="0"/>
                </a:gradFill>
                <a:ln w="25400" cap="flat">
                  <a:gradFill>
                    <a:gsLst>
                      <a:gs pos="5400">
                        <a:schemeClr val="bg2">
                          <a:lumMod val="50000"/>
                        </a:schemeClr>
                      </a:gs>
                      <a:gs pos="100000">
                        <a:srgbClr val="15BEC2">
                          <a:alpha val="0"/>
                        </a:srgbClr>
                      </a:gs>
                      <a:gs pos="95000">
                        <a:schemeClr val="bg1">
                          <a:lumMod val="50000"/>
                        </a:schemeClr>
                      </a:gs>
                      <a:gs pos="0">
                        <a:srgbClr val="01BBBB">
                          <a:alpha val="0"/>
                        </a:srgbClr>
                      </a:gs>
                    </a:gsLst>
                    <a:lin ang="0" scaled="0"/>
                  </a:grad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defTabSz="914400">
                    <a:spcBef>
                      <a:spcPct val="50000"/>
                    </a:spcBef>
                    <a:spcAft>
                      <a:spcPts val="1800"/>
                    </a:spcAft>
                    <a:buClr>
                      <a:srgbClr val="FFFFFF"/>
                    </a:buClr>
                    <a:buSzPct val="100000"/>
                  </a:pPr>
                  <a:endParaRPr lang="zh-CN" altLang="en-US" sz="1200" kern="0">
                    <a:solidFill>
                      <a:srgbClr val="FFFFFF"/>
                    </a:solidFill>
                    <a:effectLst>
                      <a:outerShdw blurRad="63500" sx="102000" sy="102000" algn="ctr" rotWithShape="0">
                        <a:prstClr val="black">
                          <a:alpha val="40000"/>
                        </a:prstClr>
                      </a:outerShdw>
                    </a:effectLst>
                    <a:ea typeface="黑体" pitchFamily="2" charset="-122"/>
                  </a:endParaRPr>
                </a:p>
              </p:txBody>
            </p:sp>
            <p:grpSp>
              <p:nvGrpSpPr>
                <p:cNvPr id="76" name="Group 46"/>
                <p:cNvGrpSpPr/>
                <p:nvPr/>
              </p:nvGrpSpPr>
              <p:grpSpPr>
                <a:xfrm>
                  <a:off x="3407496" y="2854810"/>
                  <a:ext cx="1392033" cy="1392033"/>
                  <a:chOff x="2084368" y="2652777"/>
                  <a:chExt cx="1392033" cy="1392033"/>
                </a:xfrm>
              </p:grpSpPr>
              <p:sp>
                <p:nvSpPr>
                  <p:cNvPr id="109" name="Freeform 14"/>
                  <p:cNvSpPr>
                    <a:spLocks/>
                  </p:cNvSpPr>
                  <p:nvPr/>
                </p:nvSpPr>
                <p:spPr bwMode="auto">
                  <a:xfrm>
                    <a:off x="2095657" y="2662806"/>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2"/>
                        </a:lnTo>
                        <a:lnTo>
                          <a:pt x="3078" y="1700"/>
                        </a:lnTo>
                        <a:lnTo>
                          <a:pt x="3068" y="1778"/>
                        </a:lnTo>
                        <a:lnTo>
                          <a:pt x="3054" y="1854"/>
                        </a:lnTo>
                        <a:lnTo>
                          <a:pt x="3036" y="1928"/>
                        </a:lnTo>
                        <a:lnTo>
                          <a:pt x="3016" y="2002"/>
                        </a:lnTo>
                        <a:lnTo>
                          <a:pt x="2992" y="2074"/>
                        </a:lnTo>
                        <a:lnTo>
                          <a:pt x="2964" y="2144"/>
                        </a:lnTo>
                        <a:lnTo>
                          <a:pt x="2932" y="2212"/>
                        </a:lnTo>
                        <a:lnTo>
                          <a:pt x="2898" y="2278"/>
                        </a:lnTo>
                        <a:lnTo>
                          <a:pt x="2862" y="2344"/>
                        </a:lnTo>
                        <a:lnTo>
                          <a:pt x="2822" y="2406"/>
                        </a:lnTo>
                        <a:lnTo>
                          <a:pt x="2778" y="2466"/>
                        </a:lnTo>
                        <a:lnTo>
                          <a:pt x="2732" y="2524"/>
                        </a:lnTo>
                        <a:lnTo>
                          <a:pt x="2684" y="2580"/>
                        </a:lnTo>
                        <a:lnTo>
                          <a:pt x="2634" y="2634"/>
                        </a:lnTo>
                        <a:lnTo>
                          <a:pt x="2580" y="2686"/>
                        </a:lnTo>
                        <a:lnTo>
                          <a:pt x="2524" y="2734"/>
                        </a:lnTo>
                        <a:lnTo>
                          <a:pt x="2466" y="2780"/>
                        </a:lnTo>
                        <a:lnTo>
                          <a:pt x="2404" y="2822"/>
                        </a:lnTo>
                        <a:lnTo>
                          <a:pt x="2342" y="2862"/>
                        </a:lnTo>
                        <a:lnTo>
                          <a:pt x="2278" y="2900"/>
                        </a:lnTo>
                        <a:lnTo>
                          <a:pt x="2212" y="2934"/>
                        </a:lnTo>
                        <a:lnTo>
                          <a:pt x="2142" y="2964"/>
                        </a:lnTo>
                        <a:lnTo>
                          <a:pt x="2072" y="2992"/>
                        </a:lnTo>
                        <a:lnTo>
                          <a:pt x="2000" y="3016"/>
                        </a:lnTo>
                        <a:lnTo>
                          <a:pt x="1928" y="3038"/>
                        </a:lnTo>
                        <a:lnTo>
                          <a:pt x="1854" y="3054"/>
                        </a:lnTo>
                        <a:lnTo>
                          <a:pt x="1778" y="3068"/>
                        </a:lnTo>
                        <a:lnTo>
                          <a:pt x="1700" y="3078"/>
                        </a:lnTo>
                        <a:lnTo>
                          <a:pt x="1622" y="3084"/>
                        </a:lnTo>
                        <a:lnTo>
                          <a:pt x="1542" y="3086"/>
                        </a:lnTo>
                        <a:lnTo>
                          <a:pt x="1462" y="3084"/>
                        </a:lnTo>
                        <a:lnTo>
                          <a:pt x="1384" y="3078"/>
                        </a:lnTo>
                        <a:lnTo>
                          <a:pt x="1308" y="3068"/>
                        </a:lnTo>
                        <a:lnTo>
                          <a:pt x="1232" y="3054"/>
                        </a:lnTo>
                        <a:lnTo>
                          <a:pt x="1156" y="3038"/>
                        </a:lnTo>
                        <a:lnTo>
                          <a:pt x="1084" y="3016"/>
                        </a:lnTo>
                        <a:lnTo>
                          <a:pt x="1012" y="2992"/>
                        </a:lnTo>
                        <a:lnTo>
                          <a:pt x="942" y="2964"/>
                        </a:lnTo>
                        <a:lnTo>
                          <a:pt x="874" y="2934"/>
                        </a:lnTo>
                        <a:lnTo>
                          <a:pt x="806" y="2900"/>
                        </a:lnTo>
                        <a:lnTo>
                          <a:pt x="742" y="2862"/>
                        </a:lnTo>
                        <a:lnTo>
                          <a:pt x="680" y="2822"/>
                        </a:lnTo>
                        <a:lnTo>
                          <a:pt x="620" y="2780"/>
                        </a:lnTo>
                        <a:lnTo>
                          <a:pt x="560" y="2734"/>
                        </a:lnTo>
                        <a:lnTo>
                          <a:pt x="504" y="2686"/>
                        </a:lnTo>
                        <a:lnTo>
                          <a:pt x="452" y="2634"/>
                        </a:lnTo>
                        <a:lnTo>
                          <a:pt x="400" y="2580"/>
                        </a:lnTo>
                        <a:lnTo>
                          <a:pt x="352" y="2524"/>
                        </a:lnTo>
                        <a:lnTo>
                          <a:pt x="306" y="2466"/>
                        </a:lnTo>
                        <a:lnTo>
                          <a:pt x="262" y="2406"/>
                        </a:lnTo>
                        <a:lnTo>
                          <a:pt x="222" y="2344"/>
                        </a:lnTo>
                        <a:lnTo>
                          <a:pt x="186" y="2278"/>
                        </a:lnTo>
                        <a:lnTo>
                          <a:pt x="152" y="2212"/>
                        </a:lnTo>
                        <a:lnTo>
                          <a:pt x="120" y="2144"/>
                        </a:lnTo>
                        <a:lnTo>
                          <a:pt x="92" y="2074"/>
                        </a:lnTo>
                        <a:lnTo>
                          <a:pt x="68" y="2002"/>
                        </a:lnTo>
                        <a:lnTo>
                          <a:pt x="48" y="1928"/>
                        </a:lnTo>
                        <a:lnTo>
                          <a:pt x="30" y="1854"/>
                        </a:lnTo>
                        <a:lnTo>
                          <a:pt x="18" y="1778"/>
                        </a:lnTo>
                        <a:lnTo>
                          <a:pt x="8" y="1700"/>
                        </a:lnTo>
                        <a:lnTo>
                          <a:pt x="2" y="1622"/>
                        </a:lnTo>
                        <a:lnTo>
                          <a:pt x="0" y="1544"/>
                        </a:lnTo>
                        <a:lnTo>
                          <a:pt x="2" y="1464"/>
                        </a:lnTo>
                        <a:lnTo>
                          <a:pt x="8" y="1386"/>
                        </a:lnTo>
                        <a:lnTo>
                          <a:pt x="18" y="1308"/>
                        </a:lnTo>
                        <a:lnTo>
                          <a:pt x="30" y="1232"/>
                        </a:lnTo>
                        <a:lnTo>
                          <a:pt x="48" y="1158"/>
                        </a:lnTo>
                        <a:lnTo>
                          <a:pt x="68" y="1084"/>
                        </a:lnTo>
                        <a:lnTo>
                          <a:pt x="92" y="1012"/>
                        </a:lnTo>
                        <a:lnTo>
                          <a:pt x="120" y="942"/>
                        </a:lnTo>
                        <a:lnTo>
                          <a:pt x="152" y="874"/>
                        </a:lnTo>
                        <a:lnTo>
                          <a:pt x="186" y="808"/>
                        </a:lnTo>
                        <a:lnTo>
                          <a:pt x="222" y="744"/>
                        </a:lnTo>
                        <a:lnTo>
                          <a:pt x="262" y="680"/>
                        </a:lnTo>
                        <a:lnTo>
                          <a:pt x="306" y="620"/>
                        </a:lnTo>
                        <a:lnTo>
                          <a:pt x="352" y="562"/>
                        </a:lnTo>
                        <a:lnTo>
                          <a:pt x="400" y="506"/>
                        </a:lnTo>
                        <a:lnTo>
                          <a:pt x="452" y="452"/>
                        </a:lnTo>
                        <a:lnTo>
                          <a:pt x="504" y="402"/>
                        </a:lnTo>
                        <a:lnTo>
                          <a:pt x="560" y="352"/>
                        </a:lnTo>
                        <a:lnTo>
                          <a:pt x="620" y="306"/>
                        </a:lnTo>
                        <a:lnTo>
                          <a:pt x="680" y="264"/>
                        </a:lnTo>
                        <a:lnTo>
                          <a:pt x="742" y="224"/>
                        </a:lnTo>
                        <a:lnTo>
                          <a:pt x="806" y="186"/>
                        </a:lnTo>
                        <a:lnTo>
                          <a:pt x="874" y="152"/>
                        </a:lnTo>
                        <a:lnTo>
                          <a:pt x="942" y="122"/>
                        </a:lnTo>
                        <a:lnTo>
                          <a:pt x="1012" y="94"/>
                        </a:lnTo>
                        <a:lnTo>
                          <a:pt x="1084" y="70"/>
                        </a:lnTo>
                        <a:lnTo>
                          <a:pt x="1156" y="48"/>
                        </a:lnTo>
                        <a:lnTo>
                          <a:pt x="1232" y="32"/>
                        </a:lnTo>
                        <a:lnTo>
                          <a:pt x="1308" y="18"/>
                        </a:lnTo>
                        <a:lnTo>
                          <a:pt x="1384" y="8"/>
                        </a:lnTo>
                        <a:lnTo>
                          <a:pt x="1462" y="2"/>
                        </a:lnTo>
                        <a:lnTo>
                          <a:pt x="1542" y="0"/>
                        </a:lnTo>
                        <a:lnTo>
                          <a:pt x="1622" y="2"/>
                        </a:lnTo>
                        <a:lnTo>
                          <a:pt x="1700" y="8"/>
                        </a:lnTo>
                        <a:lnTo>
                          <a:pt x="1778" y="18"/>
                        </a:lnTo>
                        <a:lnTo>
                          <a:pt x="1854" y="32"/>
                        </a:lnTo>
                        <a:lnTo>
                          <a:pt x="1928" y="48"/>
                        </a:lnTo>
                        <a:lnTo>
                          <a:pt x="2000" y="70"/>
                        </a:lnTo>
                        <a:lnTo>
                          <a:pt x="2072" y="94"/>
                        </a:lnTo>
                        <a:lnTo>
                          <a:pt x="2142" y="122"/>
                        </a:lnTo>
                        <a:lnTo>
                          <a:pt x="2212" y="152"/>
                        </a:lnTo>
                        <a:lnTo>
                          <a:pt x="2278" y="186"/>
                        </a:lnTo>
                        <a:lnTo>
                          <a:pt x="2342" y="224"/>
                        </a:lnTo>
                        <a:lnTo>
                          <a:pt x="2404" y="264"/>
                        </a:lnTo>
                        <a:lnTo>
                          <a:pt x="2466" y="306"/>
                        </a:lnTo>
                        <a:lnTo>
                          <a:pt x="2524" y="352"/>
                        </a:lnTo>
                        <a:lnTo>
                          <a:pt x="2580" y="402"/>
                        </a:lnTo>
                        <a:lnTo>
                          <a:pt x="2634" y="452"/>
                        </a:lnTo>
                        <a:lnTo>
                          <a:pt x="2684" y="506"/>
                        </a:lnTo>
                        <a:lnTo>
                          <a:pt x="2732" y="562"/>
                        </a:lnTo>
                        <a:lnTo>
                          <a:pt x="2778" y="620"/>
                        </a:lnTo>
                        <a:lnTo>
                          <a:pt x="2822" y="680"/>
                        </a:lnTo>
                        <a:lnTo>
                          <a:pt x="2862" y="744"/>
                        </a:lnTo>
                        <a:lnTo>
                          <a:pt x="2898" y="808"/>
                        </a:lnTo>
                        <a:lnTo>
                          <a:pt x="2932" y="874"/>
                        </a:lnTo>
                        <a:lnTo>
                          <a:pt x="2964" y="942"/>
                        </a:lnTo>
                        <a:lnTo>
                          <a:pt x="2992" y="1012"/>
                        </a:lnTo>
                        <a:lnTo>
                          <a:pt x="3016" y="1084"/>
                        </a:lnTo>
                        <a:lnTo>
                          <a:pt x="3036" y="1158"/>
                        </a:lnTo>
                        <a:lnTo>
                          <a:pt x="3054" y="1232"/>
                        </a:lnTo>
                        <a:lnTo>
                          <a:pt x="3068" y="1308"/>
                        </a:lnTo>
                        <a:lnTo>
                          <a:pt x="3078" y="1386"/>
                        </a:lnTo>
                        <a:lnTo>
                          <a:pt x="3084" y="1464"/>
                        </a:lnTo>
                        <a:lnTo>
                          <a:pt x="3086" y="1544"/>
                        </a:lnTo>
                        <a:close/>
                      </a:path>
                    </a:pathLst>
                  </a:custGeom>
                  <a:gradFill>
                    <a:gsLst>
                      <a:gs pos="100000">
                        <a:schemeClr val="tx2">
                          <a:alpha val="54000"/>
                        </a:schemeClr>
                      </a:gs>
                      <a:gs pos="0">
                        <a:srgbClr val="000000">
                          <a:alpha val="59000"/>
                        </a:srgbClr>
                      </a:gs>
                    </a:gsLst>
                    <a:lin ang="5400000" scaled="0"/>
                  </a:gradFill>
                  <a:ln w="25400" cap="flat">
                    <a:no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defTabSz="914400">
                      <a:spcBef>
                        <a:spcPct val="50000"/>
                      </a:spcBef>
                      <a:spcAft>
                        <a:spcPts val="1800"/>
                      </a:spcAft>
                      <a:buClr>
                        <a:srgbClr val="FFFFFF"/>
                      </a:buClr>
                      <a:buSzPct val="100000"/>
                    </a:pPr>
                    <a:endParaRPr lang="zh-CN" altLang="en-US" sz="1200" kern="0">
                      <a:solidFill>
                        <a:srgbClr val="FFFFFF"/>
                      </a:solidFill>
                      <a:effectLst>
                        <a:outerShdw blurRad="63500" sx="102000" sy="102000" algn="ctr" rotWithShape="0">
                          <a:prstClr val="black">
                            <a:alpha val="40000"/>
                          </a:prstClr>
                        </a:outerShdw>
                      </a:effectLst>
                      <a:ea typeface="黑体" pitchFamily="2" charset="-122"/>
                    </a:endParaRPr>
                  </a:p>
                </p:txBody>
              </p:sp>
              <p:sp>
                <p:nvSpPr>
                  <p:cNvPr id="110" name="Oval 10"/>
                  <p:cNvSpPr>
                    <a:spLocks noChangeArrowheads="1"/>
                  </p:cNvSpPr>
                  <p:nvPr/>
                </p:nvSpPr>
                <p:spPr bwMode="auto">
                  <a:xfrm>
                    <a:off x="2084368" y="2652777"/>
                    <a:ext cx="1380744" cy="1380744"/>
                  </a:xfrm>
                  <a:prstGeom prst="ellipse">
                    <a:avLst/>
                  </a:prstGeom>
                  <a:gradFill flip="none" rotWithShape="1">
                    <a:gsLst>
                      <a:gs pos="0">
                        <a:schemeClr val="tx2"/>
                      </a:gs>
                      <a:gs pos="84000">
                        <a:schemeClr val="accent6">
                          <a:lumMod val="40000"/>
                          <a:lumOff val="60000"/>
                          <a:alpha val="20000"/>
                        </a:schemeClr>
                      </a:gs>
                    </a:gsLst>
                    <a:lin ang="2700000" scaled="1"/>
                    <a:tileRect/>
                  </a:gradFill>
                  <a:ln w="9525" algn="ctr">
                    <a:gradFill flip="none" rotWithShape="1">
                      <a:gsLst>
                        <a:gs pos="0">
                          <a:schemeClr val="tx2"/>
                        </a:gs>
                        <a:gs pos="100000">
                          <a:schemeClr val="accent1">
                            <a:tint val="23500"/>
                            <a:satMod val="160000"/>
                            <a:alpha val="0"/>
                          </a:schemeClr>
                        </a:gs>
                      </a:gsLst>
                      <a:lin ang="13500000" scaled="1"/>
                      <a:tileRect/>
                    </a:gradFill>
                    <a:round/>
                    <a:headEnd/>
                    <a:tailEnd/>
                  </a:ln>
                  <a:effectLst>
                    <a:outerShdw blurRad="63500" sx="102000" sy="102000" algn="ctr" rotWithShape="0">
                      <a:prstClr val="black">
                        <a:alpha val="40000"/>
                      </a:prstClr>
                    </a:outerShdw>
                  </a:effectLst>
                </p:spPr>
                <p:txBody>
                  <a:bodyPr wrap="none" lIns="73025" tIns="36511" rIns="73025" bIns="36511" anchor="ctr"/>
                  <a:lstStyle/>
                  <a:p>
                    <a:pPr algn="l" rtl="0">
                      <a:defRPr/>
                    </a:pPr>
                    <a:endParaRPr lang="zh-CN" altLang="en-US" sz="1200" kern="1200">
                      <a:solidFill>
                        <a:srgbClr val="FFFFFF"/>
                      </a:solidFill>
                      <a:latin typeface="Arial"/>
                      <a:ea typeface="黑体" pitchFamily="2" charset="-122"/>
                      <a:cs typeface="+mn-cs"/>
                    </a:endParaRPr>
                  </a:p>
                </p:txBody>
              </p:sp>
            </p:grpSp>
            <p:sp>
              <p:nvSpPr>
                <p:cNvPr id="77" name="Freeform 15"/>
                <p:cNvSpPr>
                  <a:spLocks/>
                </p:cNvSpPr>
                <p:nvPr/>
              </p:nvSpPr>
              <p:spPr bwMode="auto">
                <a:xfrm>
                  <a:off x="4468511" y="2863605"/>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adFill flip="none" rotWithShape="1">
                  <a:gsLst>
                    <a:gs pos="0">
                      <a:schemeClr val="tx1"/>
                    </a:gs>
                    <a:gs pos="84000">
                      <a:schemeClr val="accent6">
                        <a:lumMod val="40000"/>
                        <a:lumOff val="60000"/>
                        <a:alpha val="20000"/>
                      </a:schemeClr>
                    </a:gs>
                  </a:gsLst>
                  <a:lin ang="2700000" scaled="1"/>
                  <a:tileRect/>
                </a:gradFill>
                <a:ln w="9525" algn="ctr">
                  <a:gradFill flip="none" rotWithShape="1">
                    <a:gsLst>
                      <a:gs pos="0">
                        <a:schemeClr val="tx1"/>
                      </a:gs>
                      <a:gs pos="100000">
                        <a:schemeClr val="accent1">
                          <a:tint val="23500"/>
                          <a:satMod val="160000"/>
                          <a:alpha val="0"/>
                        </a:schemeClr>
                      </a:gs>
                    </a:gsLst>
                    <a:lin ang="13500000" scaled="1"/>
                    <a:tileRect/>
                  </a:gradFill>
                  <a:round/>
                  <a:headEnd/>
                  <a:tailEnd/>
                </a:ln>
                <a:effectLst>
                  <a:outerShdw blurRad="63500" sx="102000" sy="102000" algn="ctr" rotWithShape="0">
                    <a:prstClr val="black">
                      <a:alpha val="40000"/>
                    </a:prstClr>
                  </a:outerShdw>
                </a:effectLst>
              </p:spPr>
              <p:txBody>
                <a:bodyPr wrap="none" lIns="73025" tIns="36511" rIns="73025" bIns="36511" anchor="ctr"/>
                <a:lstStyle/>
                <a:p>
                  <a:endParaRPr lang="zh-CN" altLang="en-US" sz="1200">
                    <a:solidFill>
                      <a:srgbClr val="FFFFFF"/>
                    </a:solidFill>
                    <a:latin typeface="Arial"/>
                    <a:ea typeface="黑体" pitchFamily="2" charset="-122"/>
                  </a:endParaRPr>
                </a:p>
              </p:txBody>
            </p:sp>
            <p:sp>
              <p:nvSpPr>
                <p:cNvPr id="104" name="Text Box 4"/>
                <p:cNvSpPr txBox="1">
                  <a:spLocks noChangeArrowheads="1"/>
                </p:cNvSpPr>
                <p:nvPr/>
              </p:nvSpPr>
              <p:spPr bwMode="auto">
                <a:xfrm>
                  <a:off x="3454804" y="3321867"/>
                  <a:ext cx="1160811" cy="485013"/>
                </a:xfrm>
                <a:prstGeom prst="rect">
                  <a:avLst/>
                </a:prstGeom>
                <a:noFill/>
                <a:ln w="38100">
                  <a:noFill/>
                  <a:miter lim="800000"/>
                  <a:headEnd/>
                  <a:tailEnd type="none" w="lg" len="lg"/>
                </a:ln>
              </p:spPr>
              <p:txBody>
                <a:bodyPr lIns="0" tIns="0" rIns="0" bIns="0" anchor="ctr"/>
                <a:lstStyle/>
                <a:p>
                  <a:pPr algn="ctr" defTabSz="814365">
                    <a:spcAft>
                      <a:spcPct val="0"/>
                    </a:spcAft>
                    <a:buNone/>
                  </a:pPr>
                  <a:r>
                    <a:rPr lang="zh-CN" altLang="en-US" sz="1200" b="0" i="0" dirty="0" smtClean="0">
                      <a:solidFill>
                        <a:srgbClr val="FFFFFF"/>
                      </a:solidFill>
                      <a:latin typeface="Arial"/>
                      <a:ea typeface="黑体" pitchFamily="2" charset="-122"/>
                      <a:cs typeface="Arial"/>
                    </a:rPr>
                    <a:t>以太网</a:t>
                  </a:r>
                  <a:r>
                    <a:rPr lang="en-US" altLang="zh-CN" sz="1200" b="0" i="0" dirty="0" smtClean="0">
                      <a:solidFill>
                        <a:srgbClr val="FFFFFF"/>
                      </a:solidFill>
                      <a:latin typeface="Arial"/>
                      <a:ea typeface="黑体" pitchFamily="2" charset="-122"/>
                      <a:cs typeface="Arial"/>
                    </a:rPr>
                    <a:t/>
                  </a:r>
                  <a:br>
                    <a:rPr lang="en-US" altLang="zh-CN" sz="1200" b="0" i="0" dirty="0" smtClean="0">
                      <a:solidFill>
                        <a:srgbClr val="FFFFFF"/>
                      </a:solidFill>
                      <a:latin typeface="Arial"/>
                      <a:ea typeface="黑体" pitchFamily="2" charset="-122"/>
                      <a:cs typeface="Arial"/>
                    </a:rPr>
                  </a:br>
                  <a:r>
                    <a:rPr lang="zh-CN" altLang="en-US" sz="1200" b="0" i="0" dirty="0" smtClean="0">
                      <a:solidFill>
                        <a:srgbClr val="FFFFFF"/>
                      </a:solidFill>
                      <a:latin typeface="Arial"/>
                      <a:ea typeface="黑体" pitchFamily="2" charset="-122"/>
                      <a:cs typeface="Arial"/>
                    </a:rPr>
                    <a:t>网络</a:t>
                  </a:r>
                  <a:endParaRPr lang="zh-CN" altLang="en-US" sz="1200" b="0" i="0" dirty="0">
                    <a:solidFill>
                      <a:srgbClr val="FFFFFF"/>
                    </a:solidFill>
                    <a:latin typeface="Arial"/>
                    <a:ea typeface="黑体" pitchFamily="2" charset="-122"/>
                    <a:cs typeface="Arial"/>
                  </a:endParaRPr>
                </a:p>
              </p:txBody>
            </p:sp>
            <p:sp>
              <p:nvSpPr>
                <p:cNvPr id="105" name="Text Box 4"/>
                <p:cNvSpPr txBox="1">
                  <a:spLocks noChangeArrowheads="1"/>
                </p:cNvSpPr>
                <p:nvPr/>
              </p:nvSpPr>
              <p:spPr bwMode="auto">
                <a:xfrm>
                  <a:off x="4581813" y="3321867"/>
                  <a:ext cx="1201618" cy="485013"/>
                </a:xfrm>
                <a:prstGeom prst="rect">
                  <a:avLst/>
                </a:prstGeom>
                <a:noFill/>
                <a:ln w="38100">
                  <a:noFill/>
                  <a:miter lim="800000"/>
                  <a:headEnd/>
                  <a:tailEnd type="none" w="lg" len="lg"/>
                </a:ln>
              </p:spPr>
              <p:txBody>
                <a:bodyPr lIns="0" tIns="0" rIns="0" bIns="0" anchor="ctr"/>
                <a:lstStyle/>
                <a:p>
                  <a:pPr algn="ctr" defTabSz="814365">
                    <a:spcAft>
                      <a:spcPct val="0"/>
                    </a:spcAft>
                    <a:buNone/>
                  </a:pPr>
                  <a:r>
                    <a:rPr lang="zh-CN" altLang="en-US" sz="1200" b="0" i="0" dirty="0" smtClean="0">
                      <a:solidFill>
                        <a:srgbClr val="FFFFFF"/>
                      </a:solidFill>
                      <a:latin typeface="Arial"/>
                      <a:ea typeface="黑体" pitchFamily="2" charset="-122"/>
                      <a:cs typeface="Arial"/>
                    </a:rPr>
                    <a:t>存储</a:t>
                  </a:r>
                </a:p>
                <a:p>
                  <a:pPr algn="ctr" defTabSz="814365">
                    <a:spcAft>
                      <a:spcPct val="0"/>
                    </a:spcAft>
                    <a:buNone/>
                  </a:pPr>
                  <a:r>
                    <a:rPr lang="zh-CN" altLang="en-US" sz="1200" b="0" i="0" dirty="0" smtClean="0">
                      <a:solidFill>
                        <a:srgbClr val="FFFFFF"/>
                      </a:solidFill>
                      <a:latin typeface="Arial"/>
                      <a:ea typeface="黑体" pitchFamily="2" charset="-122"/>
                      <a:cs typeface="Arial"/>
                    </a:rPr>
                    <a:t>网络</a:t>
                  </a:r>
                  <a:endParaRPr lang="zh-CN" altLang="en-US" sz="1200" b="0" i="0" dirty="0">
                    <a:solidFill>
                      <a:srgbClr val="FFFFFF"/>
                    </a:solidFill>
                    <a:latin typeface="Arial"/>
                    <a:ea typeface="黑体" pitchFamily="2" charset="-122"/>
                    <a:cs typeface="Arial"/>
                  </a:endParaRPr>
                </a:p>
              </p:txBody>
            </p:sp>
            <p:grpSp>
              <p:nvGrpSpPr>
                <p:cNvPr id="106" name="Group 21"/>
                <p:cNvGrpSpPr>
                  <a:grpSpLocks/>
                </p:cNvGrpSpPr>
                <p:nvPr/>
              </p:nvGrpSpPr>
              <p:grpSpPr bwMode="auto">
                <a:xfrm>
                  <a:off x="3410223" y="2853282"/>
                  <a:ext cx="2439038" cy="1388616"/>
                  <a:chOff x="-1637" y="1795"/>
                  <a:chExt cx="2792" cy="1590"/>
                </a:xfrm>
                <a:noFill/>
                <a:effectLst>
                  <a:outerShdw blurRad="215900" sx="102000" sy="102000" algn="ctr" rotWithShape="0">
                    <a:schemeClr val="bg1">
                      <a:alpha val="81000"/>
                    </a:schemeClr>
                  </a:outerShdw>
                </a:effectLst>
              </p:grpSpPr>
              <p:sp>
                <p:nvSpPr>
                  <p:cNvPr id="107" name="Freeform 14"/>
                  <p:cNvSpPr>
                    <a:spLocks/>
                  </p:cNvSpPr>
                  <p:nvPr/>
                </p:nvSpPr>
                <p:spPr bwMode="auto">
                  <a:xfrm>
                    <a:off x="-1637" y="1795"/>
                    <a:ext cx="1577" cy="1578"/>
                  </a:xfrm>
                  <a:custGeom>
                    <a:avLst/>
                    <a:gdLst>
                      <a:gd name="T0" fmla="*/ 2 w 3086"/>
                      <a:gd name="T1" fmla="*/ 2 h 3086"/>
                      <a:gd name="T2" fmla="*/ 2 w 3086"/>
                      <a:gd name="T3" fmla="*/ 2 h 3086"/>
                      <a:gd name="T4" fmla="*/ 2 w 3086"/>
                      <a:gd name="T5" fmla="*/ 2 h 3086"/>
                      <a:gd name="T6" fmla="*/ 2 w 3086"/>
                      <a:gd name="T7" fmla="*/ 2 h 3086"/>
                      <a:gd name="T8" fmla="*/ 2 w 3086"/>
                      <a:gd name="T9" fmla="*/ 2 h 3086"/>
                      <a:gd name="T10" fmla="*/ 2 w 3086"/>
                      <a:gd name="T11" fmla="*/ 2 h 3086"/>
                      <a:gd name="T12" fmla="*/ 2 w 3086"/>
                      <a:gd name="T13" fmla="*/ 2 h 3086"/>
                      <a:gd name="T14" fmla="*/ 2 w 3086"/>
                      <a:gd name="T15" fmla="*/ 2 h 3086"/>
                      <a:gd name="T16" fmla="*/ 2 w 3086"/>
                      <a:gd name="T17" fmla="*/ 2 h 3086"/>
                      <a:gd name="T18" fmla="*/ 2 w 3086"/>
                      <a:gd name="T19" fmla="*/ 2 h 3086"/>
                      <a:gd name="T20" fmla="*/ 2 w 3086"/>
                      <a:gd name="T21" fmla="*/ 2 h 3086"/>
                      <a:gd name="T22" fmla="*/ 2 w 3086"/>
                      <a:gd name="T23" fmla="*/ 2 h 3086"/>
                      <a:gd name="T24" fmla="*/ 2 w 3086"/>
                      <a:gd name="T25" fmla="*/ 2 h 3086"/>
                      <a:gd name="T26" fmla="*/ 2 w 3086"/>
                      <a:gd name="T27" fmla="*/ 2 h 3086"/>
                      <a:gd name="T28" fmla="*/ 2 w 3086"/>
                      <a:gd name="T29" fmla="*/ 2 h 3086"/>
                      <a:gd name="T30" fmla="*/ 2 w 3086"/>
                      <a:gd name="T31" fmla="*/ 2 h 3086"/>
                      <a:gd name="T32" fmla="*/ 2 w 3086"/>
                      <a:gd name="T33" fmla="*/ 2 h 3086"/>
                      <a:gd name="T34" fmla="*/ 2 w 3086"/>
                      <a:gd name="T35" fmla="*/ 2 h 3086"/>
                      <a:gd name="T36" fmla="*/ 2 w 3086"/>
                      <a:gd name="T37" fmla="*/ 2 h 3086"/>
                      <a:gd name="T38" fmla="*/ 2 w 3086"/>
                      <a:gd name="T39" fmla="*/ 2 h 3086"/>
                      <a:gd name="T40" fmla="*/ 2 w 3086"/>
                      <a:gd name="T41" fmla="*/ 2 h 3086"/>
                      <a:gd name="T42" fmla="*/ 2 w 3086"/>
                      <a:gd name="T43" fmla="*/ 2 h 3086"/>
                      <a:gd name="T44" fmla="*/ 2 w 3086"/>
                      <a:gd name="T45" fmla="*/ 2 h 3086"/>
                      <a:gd name="T46" fmla="*/ 2 w 3086"/>
                      <a:gd name="T47" fmla="*/ 2 h 3086"/>
                      <a:gd name="T48" fmla="*/ 2 w 3086"/>
                      <a:gd name="T49" fmla="*/ 2 h 3086"/>
                      <a:gd name="T50" fmla="*/ 2 w 3086"/>
                      <a:gd name="T51" fmla="*/ 2 h 3086"/>
                      <a:gd name="T52" fmla="*/ 2 w 3086"/>
                      <a:gd name="T53" fmla="*/ 2 h 3086"/>
                      <a:gd name="T54" fmla="*/ 2 w 3086"/>
                      <a:gd name="T55" fmla="*/ 2 h 3086"/>
                      <a:gd name="T56" fmla="*/ 2 w 3086"/>
                      <a:gd name="T57" fmla="*/ 2 h 3086"/>
                      <a:gd name="T58" fmla="*/ 2 w 3086"/>
                      <a:gd name="T59" fmla="*/ 2 h 3086"/>
                      <a:gd name="T60" fmla="*/ 2 w 3086"/>
                      <a:gd name="T61" fmla="*/ 2 h 3086"/>
                      <a:gd name="T62" fmla="*/ 2 w 3086"/>
                      <a:gd name="T63" fmla="*/ 2 h 3086"/>
                      <a:gd name="T64" fmla="*/ 2 w 3086"/>
                      <a:gd name="T65" fmla="*/ 2 h 3086"/>
                      <a:gd name="T66" fmla="*/ 2 w 3086"/>
                      <a:gd name="T67" fmla="*/ 2 h 3086"/>
                      <a:gd name="T68" fmla="*/ 2 w 3086"/>
                      <a:gd name="T69" fmla="*/ 2 h 3086"/>
                      <a:gd name="T70" fmla="*/ 2 w 3086"/>
                      <a:gd name="T71" fmla="*/ 2 h 3086"/>
                      <a:gd name="T72" fmla="*/ 2 w 3086"/>
                      <a:gd name="T73" fmla="*/ 2 h 3086"/>
                      <a:gd name="T74" fmla="*/ 2 w 3086"/>
                      <a:gd name="T75" fmla="*/ 2 h 3086"/>
                      <a:gd name="T76" fmla="*/ 2 w 3086"/>
                      <a:gd name="T77" fmla="*/ 2 h 3086"/>
                      <a:gd name="T78" fmla="*/ 2 w 3086"/>
                      <a:gd name="T79" fmla="*/ 2 h 3086"/>
                      <a:gd name="T80" fmla="*/ 2 w 3086"/>
                      <a:gd name="T81" fmla="*/ 2 h 3086"/>
                      <a:gd name="T82" fmla="*/ 2 w 3086"/>
                      <a:gd name="T83" fmla="*/ 2 h 3086"/>
                      <a:gd name="T84" fmla="*/ 2 w 3086"/>
                      <a:gd name="T85" fmla="*/ 2 h 3086"/>
                      <a:gd name="T86" fmla="*/ 2 w 3086"/>
                      <a:gd name="T87" fmla="*/ 2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2"/>
                        </a:lnTo>
                        <a:lnTo>
                          <a:pt x="3078" y="1700"/>
                        </a:lnTo>
                        <a:lnTo>
                          <a:pt x="3068" y="1778"/>
                        </a:lnTo>
                        <a:lnTo>
                          <a:pt x="3054" y="1854"/>
                        </a:lnTo>
                        <a:lnTo>
                          <a:pt x="3036" y="1928"/>
                        </a:lnTo>
                        <a:lnTo>
                          <a:pt x="3016" y="2002"/>
                        </a:lnTo>
                        <a:lnTo>
                          <a:pt x="2992" y="2074"/>
                        </a:lnTo>
                        <a:lnTo>
                          <a:pt x="2964" y="2144"/>
                        </a:lnTo>
                        <a:lnTo>
                          <a:pt x="2932" y="2212"/>
                        </a:lnTo>
                        <a:lnTo>
                          <a:pt x="2898" y="2278"/>
                        </a:lnTo>
                        <a:lnTo>
                          <a:pt x="2862" y="2344"/>
                        </a:lnTo>
                        <a:lnTo>
                          <a:pt x="2822" y="2406"/>
                        </a:lnTo>
                        <a:lnTo>
                          <a:pt x="2778" y="2466"/>
                        </a:lnTo>
                        <a:lnTo>
                          <a:pt x="2732" y="2524"/>
                        </a:lnTo>
                        <a:lnTo>
                          <a:pt x="2684" y="2580"/>
                        </a:lnTo>
                        <a:lnTo>
                          <a:pt x="2634" y="2634"/>
                        </a:lnTo>
                        <a:lnTo>
                          <a:pt x="2580" y="2686"/>
                        </a:lnTo>
                        <a:lnTo>
                          <a:pt x="2524" y="2734"/>
                        </a:lnTo>
                        <a:lnTo>
                          <a:pt x="2466" y="2780"/>
                        </a:lnTo>
                        <a:lnTo>
                          <a:pt x="2404" y="2822"/>
                        </a:lnTo>
                        <a:lnTo>
                          <a:pt x="2342" y="2862"/>
                        </a:lnTo>
                        <a:lnTo>
                          <a:pt x="2278" y="2900"/>
                        </a:lnTo>
                        <a:lnTo>
                          <a:pt x="2212" y="2934"/>
                        </a:lnTo>
                        <a:lnTo>
                          <a:pt x="2142" y="2964"/>
                        </a:lnTo>
                        <a:lnTo>
                          <a:pt x="2072" y="2992"/>
                        </a:lnTo>
                        <a:lnTo>
                          <a:pt x="2000" y="3016"/>
                        </a:lnTo>
                        <a:lnTo>
                          <a:pt x="1928" y="3038"/>
                        </a:lnTo>
                        <a:lnTo>
                          <a:pt x="1854" y="3054"/>
                        </a:lnTo>
                        <a:lnTo>
                          <a:pt x="1778" y="3068"/>
                        </a:lnTo>
                        <a:lnTo>
                          <a:pt x="1700" y="3078"/>
                        </a:lnTo>
                        <a:lnTo>
                          <a:pt x="1622" y="3084"/>
                        </a:lnTo>
                        <a:lnTo>
                          <a:pt x="1542" y="3086"/>
                        </a:lnTo>
                        <a:lnTo>
                          <a:pt x="1462" y="3084"/>
                        </a:lnTo>
                        <a:lnTo>
                          <a:pt x="1384" y="3078"/>
                        </a:lnTo>
                        <a:lnTo>
                          <a:pt x="1308" y="3068"/>
                        </a:lnTo>
                        <a:lnTo>
                          <a:pt x="1232" y="3054"/>
                        </a:lnTo>
                        <a:lnTo>
                          <a:pt x="1156" y="3038"/>
                        </a:lnTo>
                        <a:lnTo>
                          <a:pt x="1084" y="3016"/>
                        </a:lnTo>
                        <a:lnTo>
                          <a:pt x="1012" y="2992"/>
                        </a:lnTo>
                        <a:lnTo>
                          <a:pt x="942" y="2964"/>
                        </a:lnTo>
                        <a:lnTo>
                          <a:pt x="874" y="2934"/>
                        </a:lnTo>
                        <a:lnTo>
                          <a:pt x="806" y="2900"/>
                        </a:lnTo>
                        <a:lnTo>
                          <a:pt x="742" y="2862"/>
                        </a:lnTo>
                        <a:lnTo>
                          <a:pt x="680" y="2822"/>
                        </a:lnTo>
                        <a:lnTo>
                          <a:pt x="620" y="2780"/>
                        </a:lnTo>
                        <a:lnTo>
                          <a:pt x="560" y="2734"/>
                        </a:lnTo>
                        <a:lnTo>
                          <a:pt x="504" y="2686"/>
                        </a:lnTo>
                        <a:lnTo>
                          <a:pt x="452" y="2634"/>
                        </a:lnTo>
                        <a:lnTo>
                          <a:pt x="400" y="2580"/>
                        </a:lnTo>
                        <a:lnTo>
                          <a:pt x="352" y="2524"/>
                        </a:lnTo>
                        <a:lnTo>
                          <a:pt x="306" y="2466"/>
                        </a:lnTo>
                        <a:lnTo>
                          <a:pt x="262" y="2406"/>
                        </a:lnTo>
                        <a:lnTo>
                          <a:pt x="222" y="2344"/>
                        </a:lnTo>
                        <a:lnTo>
                          <a:pt x="186" y="2278"/>
                        </a:lnTo>
                        <a:lnTo>
                          <a:pt x="152" y="2212"/>
                        </a:lnTo>
                        <a:lnTo>
                          <a:pt x="120" y="2144"/>
                        </a:lnTo>
                        <a:lnTo>
                          <a:pt x="92" y="2074"/>
                        </a:lnTo>
                        <a:lnTo>
                          <a:pt x="68" y="2002"/>
                        </a:lnTo>
                        <a:lnTo>
                          <a:pt x="48" y="1928"/>
                        </a:lnTo>
                        <a:lnTo>
                          <a:pt x="30" y="1854"/>
                        </a:lnTo>
                        <a:lnTo>
                          <a:pt x="18" y="1778"/>
                        </a:lnTo>
                        <a:lnTo>
                          <a:pt x="8" y="1700"/>
                        </a:lnTo>
                        <a:lnTo>
                          <a:pt x="2" y="1622"/>
                        </a:lnTo>
                        <a:lnTo>
                          <a:pt x="0" y="1544"/>
                        </a:lnTo>
                        <a:lnTo>
                          <a:pt x="2" y="1464"/>
                        </a:lnTo>
                        <a:lnTo>
                          <a:pt x="8" y="1386"/>
                        </a:lnTo>
                        <a:lnTo>
                          <a:pt x="18" y="1308"/>
                        </a:lnTo>
                        <a:lnTo>
                          <a:pt x="30" y="1232"/>
                        </a:lnTo>
                        <a:lnTo>
                          <a:pt x="48" y="1158"/>
                        </a:lnTo>
                        <a:lnTo>
                          <a:pt x="68" y="1084"/>
                        </a:lnTo>
                        <a:lnTo>
                          <a:pt x="92" y="1012"/>
                        </a:lnTo>
                        <a:lnTo>
                          <a:pt x="120" y="942"/>
                        </a:lnTo>
                        <a:lnTo>
                          <a:pt x="152" y="874"/>
                        </a:lnTo>
                        <a:lnTo>
                          <a:pt x="186" y="808"/>
                        </a:lnTo>
                        <a:lnTo>
                          <a:pt x="222" y="744"/>
                        </a:lnTo>
                        <a:lnTo>
                          <a:pt x="262" y="680"/>
                        </a:lnTo>
                        <a:lnTo>
                          <a:pt x="306" y="620"/>
                        </a:lnTo>
                        <a:lnTo>
                          <a:pt x="352" y="562"/>
                        </a:lnTo>
                        <a:lnTo>
                          <a:pt x="400" y="506"/>
                        </a:lnTo>
                        <a:lnTo>
                          <a:pt x="452" y="452"/>
                        </a:lnTo>
                        <a:lnTo>
                          <a:pt x="504" y="402"/>
                        </a:lnTo>
                        <a:lnTo>
                          <a:pt x="560" y="352"/>
                        </a:lnTo>
                        <a:lnTo>
                          <a:pt x="620" y="306"/>
                        </a:lnTo>
                        <a:lnTo>
                          <a:pt x="680" y="264"/>
                        </a:lnTo>
                        <a:lnTo>
                          <a:pt x="742" y="224"/>
                        </a:lnTo>
                        <a:lnTo>
                          <a:pt x="806" y="186"/>
                        </a:lnTo>
                        <a:lnTo>
                          <a:pt x="874" y="152"/>
                        </a:lnTo>
                        <a:lnTo>
                          <a:pt x="942" y="122"/>
                        </a:lnTo>
                        <a:lnTo>
                          <a:pt x="1012" y="94"/>
                        </a:lnTo>
                        <a:lnTo>
                          <a:pt x="1084" y="70"/>
                        </a:lnTo>
                        <a:lnTo>
                          <a:pt x="1156" y="48"/>
                        </a:lnTo>
                        <a:lnTo>
                          <a:pt x="1232" y="32"/>
                        </a:lnTo>
                        <a:lnTo>
                          <a:pt x="1308" y="18"/>
                        </a:lnTo>
                        <a:lnTo>
                          <a:pt x="1384" y="8"/>
                        </a:lnTo>
                        <a:lnTo>
                          <a:pt x="1462" y="2"/>
                        </a:lnTo>
                        <a:lnTo>
                          <a:pt x="1542" y="0"/>
                        </a:lnTo>
                        <a:lnTo>
                          <a:pt x="1622" y="2"/>
                        </a:lnTo>
                        <a:lnTo>
                          <a:pt x="1700" y="8"/>
                        </a:lnTo>
                        <a:lnTo>
                          <a:pt x="1778" y="18"/>
                        </a:lnTo>
                        <a:lnTo>
                          <a:pt x="1854" y="32"/>
                        </a:lnTo>
                        <a:lnTo>
                          <a:pt x="1928" y="48"/>
                        </a:lnTo>
                        <a:lnTo>
                          <a:pt x="2000" y="70"/>
                        </a:lnTo>
                        <a:lnTo>
                          <a:pt x="2072" y="94"/>
                        </a:lnTo>
                        <a:lnTo>
                          <a:pt x="2142" y="122"/>
                        </a:lnTo>
                        <a:lnTo>
                          <a:pt x="2212" y="152"/>
                        </a:lnTo>
                        <a:lnTo>
                          <a:pt x="2278" y="186"/>
                        </a:lnTo>
                        <a:lnTo>
                          <a:pt x="2342" y="224"/>
                        </a:lnTo>
                        <a:lnTo>
                          <a:pt x="2404" y="264"/>
                        </a:lnTo>
                        <a:lnTo>
                          <a:pt x="2466" y="306"/>
                        </a:lnTo>
                        <a:lnTo>
                          <a:pt x="2524" y="352"/>
                        </a:lnTo>
                        <a:lnTo>
                          <a:pt x="2580" y="402"/>
                        </a:lnTo>
                        <a:lnTo>
                          <a:pt x="2634" y="452"/>
                        </a:lnTo>
                        <a:lnTo>
                          <a:pt x="2684" y="506"/>
                        </a:lnTo>
                        <a:lnTo>
                          <a:pt x="2732" y="562"/>
                        </a:lnTo>
                        <a:lnTo>
                          <a:pt x="2778" y="620"/>
                        </a:lnTo>
                        <a:lnTo>
                          <a:pt x="2822" y="680"/>
                        </a:lnTo>
                        <a:lnTo>
                          <a:pt x="2862" y="744"/>
                        </a:lnTo>
                        <a:lnTo>
                          <a:pt x="2898" y="808"/>
                        </a:lnTo>
                        <a:lnTo>
                          <a:pt x="2932" y="874"/>
                        </a:lnTo>
                        <a:lnTo>
                          <a:pt x="2964" y="942"/>
                        </a:lnTo>
                        <a:lnTo>
                          <a:pt x="2992" y="1012"/>
                        </a:lnTo>
                        <a:lnTo>
                          <a:pt x="3016" y="1084"/>
                        </a:lnTo>
                        <a:lnTo>
                          <a:pt x="3036" y="1158"/>
                        </a:lnTo>
                        <a:lnTo>
                          <a:pt x="3054" y="1232"/>
                        </a:lnTo>
                        <a:lnTo>
                          <a:pt x="3068" y="1308"/>
                        </a:lnTo>
                        <a:lnTo>
                          <a:pt x="3078" y="1386"/>
                        </a:lnTo>
                        <a:lnTo>
                          <a:pt x="3084" y="1464"/>
                        </a:lnTo>
                        <a:lnTo>
                          <a:pt x="3086" y="1544"/>
                        </a:lnTo>
                        <a:close/>
                      </a:path>
                    </a:pathLst>
                  </a:custGeom>
                  <a:grpFill/>
                  <a:ln w="19050">
                    <a:solidFill>
                      <a:schemeClr val="accent5">
                        <a:lumMod val="20000"/>
                        <a:lumOff val="80000"/>
                        <a:alpha val="63000"/>
                      </a:schemeClr>
                    </a:solidFill>
                  </a:ln>
                  <a:effectLst>
                    <a:outerShdw blurRad="215900" sx="102000" sy="102000" algn="ctr" rotWithShape="0">
                      <a:schemeClr val="bg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ea typeface="黑体" pitchFamily="2" charset="-122"/>
                    </a:endParaRPr>
                  </a:p>
                </p:txBody>
              </p:sp>
              <p:sp>
                <p:nvSpPr>
                  <p:cNvPr id="108" name="Freeform 15"/>
                  <p:cNvSpPr>
                    <a:spLocks/>
                  </p:cNvSpPr>
                  <p:nvPr/>
                </p:nvSpPr>
                <p:spPr bwMode="auto">
                  <a:xfrm>
                    <a:off x="-426" y="1803"/>
                    <a:ext cx="1581" cy="1582"/>
                  </a:xfrm>
                  <a:custGeom>
                    <a:avLst/>
                    <a:gdLst>
                      <a:gd name="T0" fmla="*/ 2 w 3086"/>
                      <a:gd name="T1" fmla="*/ 2 h 3086"/>
                      <a:gd name="T2" fmla="*/ 2 w 3086"/>
                      <a:gd name="T3" fmla="*/ 2 h 3086"/>
                      <a:gd name="T4" fmla="*/ 2 w 3086"/>
                      <a:gd name="T5" fmla="*/ 2 h 3086"/>
                      <a:gd name="T6" fmla="*/ 2 w 3086"/>
                      <a:gd name="T7" fmla="*/ 2 h 3086"/>
                      <a:gd name="T8" fmla="*/ 2 w 3086"/>
                      <a:gd name="T9" fmla="*/ 2 h 3086"/>
                      <a:gd name="T10" fmla="*/ 2 w 3086"/>
                      <a:gd name="T11" fmla="*/ 2 h 3086"/>
                      <a:gd name="T12" fmla="*/ 2 w 3086"/>
                      <a:gd name="T13" fmla="*/ 2 h 3086"/>
                      <a:gd name="T14" fmla="*/ 2 w 3086"/>
                      <a:gd name="T15" fmla="*/ 2 h 3086"/>
                      <a:gd name="T16" fmla="*/ 2 w 3086"/>
                      <a:gd name="T17" fmla="*/ 2 h 3086"/>
                      <a:gd name="T18" fmla="*/ 2 w 3086"/>
                      <a:gd name="T19" fmla="*/ 2 h 3086"/>
                      <a:gd name="T20" fmla="*/ 2 w 3086"/>
                      <a:gd name="T21" fmla="*/ 2 h 3086"/>
                      <a:gd name="T22" fmla="*/ 2 w 3086"/>
                      <a:gd name="T23" fmla="*/ 2 h 3086"/>
                      <a:gd name="T24" fmla="*/ 2 w 3086"/>
                      <a:gd name="T25" fmla="*/ 2 h 3086"/>
                      <a:gd name="T26" fmla="*/ 2 w 3086"/>
                      <a:gd name="T27" fmla="*/ 2 h 3086"/>
                      <a:gd name="T28" fmla="*/ 2 w 3086"/>
                      <a:gd name="T29" fmla="*/ 2 h 3086"/>
                      <a:gd name="T30" fmla="*/ 2 w 3086"/>
                      <a:gd name="T31" fmla="*/ 2 h 3086"/>
                      <a:gd name="T32" fmla="*/ 2 w 3086"/>
                      <a:gd name="T33" fmla="*/ 2 h 3086"/>
                      <a:gd name="T34" fmla="*/ 2 w 3086"/>
                      <a:gd name="T35" fmla="*/ 2 h 3086"/>
                      <a:gd name="T36" fmla="*/ 2 w 3086"/>
                      <a:gd name="T37" fmla="*/ 2 h 3086"/>
                      <a:gd name="T38" fmla="*/ 2 w 3086"/>
                      <a:gd name="T39" fmla="*/ 2 h 3086"/>
                      <a:gd name="T40" fmla="*/ 2 w 3086"/>
                      <a:gd name="T41" fmla="*/ 2 h 3086"/>
                      <a:gd name="T42" fmla="*/ 2 w 3086"/>
                      <a:gd name="T43" fmla="*/ 2 h 3086"/>
                      <a:gd name="T44" fmla="*/ 2 w 3086"/>
                      <a:gd name="T45" fmla="*/ 2 h 3086"/>
                      <a:gd name="T46" fmla="*/ 2 w 3086"/>
                      <a:gd name="T47" fmla="*/ 2 h 3086"/>
                      <a:gd name="T48" fmla="*/ 2 w 3086"/>
                      <a:gd name="T49" fmla="*/ 2 h 3086"/>
                      <a:gd name="T50" fmla="*/ 2 w 3086"/>
                      <a:gd name="T51" fmla="*/ 2 h 3086"/>
                      <a:gd name="T52" fmla="*/ 2 w 3086"/>
                      <a:gd name="T53" fmla="*/ 2 h 3086"/>
                      <a:gd name="T54" fmla="*/ 2 w 3086"/>
                      <a:gd name="T55" fmla="*/ 2 h 3086"/>
                      <a:gd name="T56" fmla="*/ 2 w 3086"/>
                      <a:gd name="T57" fmla="*/ 2 h 3086"/>
                      <a:gd name="T58" fmla="*/ 2 w 3086"/>
                      <a:gd name="T59" fmla="*/ 2 h 3086"/>
                      <a:gd name="T60" fmla="*/ 2 w 3086"/>
                      <a:gd name="T61" fmla="*/ 2 h 3086"/>
                      <a:gd name="T62" fmla="*/ 2 w 3086"/>
                      <a:gd name="T63" fmla="*/ 2 h 3086"/>
                      <a:gd name="T64" fmla="*/ 2 w 3086"/>
                      <a:gd name="T65" fmla="*/ 2 h 3086"/>
                      <a:gd name="T66" fmla="*/ 2 w 3086"/>
                      <a:gd name="T67" fmla="*/ 2 h 3086"/>
                      <a:gd name="T68" fmla="*/ 2 w 3086"/>
                      <a:gd name="T69" fmla="*/ 2 h 3086"/>
                      <a:gd name="T70" fmla="*/ 2 w 3086"/>
                      <a:gd name="T71" fmla="*/ 2 h 3086"/>
                      <a:gd name="T72" fmla="*/ 2 w 3086"/>
                      <a:gd name="T73" fmla="*/ 2 h 3086"/>
                      <a:gd name="T74" fmla="*/ 2 w 3086"/>
                      <a:gd name="T75" fmla="*/ 2 h 3086"/>
                      <a:gd name="T76" fmla="*/ 2 w 3086"/>
                      <a:gd name="T77" fmla="*/ 2 h 3086"/>
                      <a:gd name="T78" fmla="*/ 2 w 3086"/>
                      <a:gd name="T79" fmla="*/ 2 h 3086"/>
                      <a:gd name="T80" fmla="*/ 2 w 3086"/>
                      <a:gd name="T81" fmla="*/ 2 h 3086"/>
                      <a:gd name="T82" fmla="*/ 2 w 3086"/>
                      <a:gd name="T83" fmla="*/ 2 h 3086"/>
                      <a:gd name="T84" fmla="*/ 2 w 3086"/>
                      <a:gd name="T85" fmla="*/ 2 h 3086"/>
                      <a:gd name="T86" fmla="*/ 2 w 3086"/>
                      <a:gd name="T87" fmla="*/ 2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pFill/>
                  <a:ln w="19050">
                    <a:solidFill>
                      <a:schemeClr val="accent5">
                        <a:lumMod val="20000"/>
                        <a:lumOff val="80000"/>
                        <a:alpha val="63000"/>
                      </a:schemeClr>
                    </a:solidFill>
                  </a:ln>
                  <a:effectLst>
                    <a:outerShdw blurRad="215900" sx="102000" sy="102000" algn="ctr" rotWithShape="0">
                      <a:schemeClr val="bg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ea typeface="黑体" pitchFamily="2" charset="-122"/>
                    </a:endParaRPr>
                  </a:p>
                </p:txBody>
              </p:sp>
            </p:grpSp>
          </p:grpSp>
          <p:grpSp>
            <p:nvGrpSpPr>
              <p:cNvPr id="71" name="Text on Ring"/>
              <p:cNvGrpSpPr/>
              <p:nvPr/>
            </p:nvGrpSpPr>
            <p:grpSpPr>
              <a:xfrm>
                <a:off x="2452480" y="1731940"/>
                <a:ext cx="3998386" cy="4035035"/>
                <a:chOff x="2452480" y="1731940"/>
                <a:chExt cx="3998386" cy="4035035"/>
              </a:xfrm>
            </p:grpSpPr>
            <p:sp>
              <p:nvSpPr>
                <p:cNvPr id="72" name="Nexus / MDS &amp; L4-7"/>
                <p:cNvSpPr txBox="1"/>
                <p:nvPr/>
              </p:nvSpPr>
              <p:spPr>
                <a:xfrm>
                  <a:off x="2799907" y="1731940"/>
                  <a:ext cx="3383764" cy="3682081"/>
                </a:xfrm>
                <a:prstGeom prst="rect">
                  <a:avLst/>
                </a:prstGeom>
                <a:noFill/>
              </p:spPr>
              <p:txBody>
                <a:bodyPr wrap="square" rtlCol="0">
                  <a:prstTxWarp prst="textArchDown">
                    <a:avLst/>
                  </a:prstTxWarp>
                  <a:spAutoFit/>
                </a:bodyPr>
                <a:lstStyle/>
                <a:p>
                  <a:pPr algn="ctr" defTabSz="914400">
                    <a:buNone/>
                  </a:pPr>
                  <a:r>
                    <a:rPr lang="en-US" altLang="zh-CN" sz="1200" b="1" i="0" smtClean="0">
                      <a:solidFill>
                        <a:srgbClr val="FFFF00"/>
                      </a:solidFill>
                      <a:latin typeface="Arial"/>
                      <a:ea typeface="黑体" pitchFamily="2" charset="-122"/>
                      <a:cs typeface="+mn-cs"/>
                    </a:rPr>
                    <a:t>CISCO NEXUS</a:t>
                  </a:r>
                  <a:r>
                    <a:rPr lang="zh-CN" altLang="en-US" sz="1200" b="1" i="0" smtClean="0">
                      <a:solidFill>
                        <a:srgbClr val="FFFF00"/>
                      </a:solidFill>
                      <a:latin typeface="Arial"/>
                      <a:ea typeface="黑体" pitchFamily="2" charset="-122"/>
                      <a:cs typeface="+mn-cs"/>
                    </a:rPr>
                    <a:t>、</a:t>
                  </a:r>
                  <a:r>
                    <a:rPr lang="en-US" altLang="zh-CN" sz="1200" b="1" i="0" smtClean="0">
                      <a:solidFill>
                        <a:srgbClr val="FFFF00"/>
                      </a:solidFill>
                      <a:latin typeface="Arial"/>
                      <a:ea typeface="黑体" pitchFamily="2" charset="-122"/>
                      <a:cs typeface="+mn-cs"/>
                    </a:rPr>
                    <a:t>CISCO MDS </a:t>
                  </a:r>
                  <a:r>
                    <a:rPr lang="zh-CN" altLang="en-US" sz="1200" b="1" i="0" smtClean="0">
                      <a:solidFill>
                        <a:srgbClr val="FFFF00"/>
                      </a:solidFill>
                      <a:latin typeface="Arial"/>
                      <a:ea typeface="黑体" pitchFamily="2" charset="-122"/>
                      <a:cs typeface="+mn-cs"/>
                    </a:rPr>
                    <a:t>和 </a:t>
                  </a:r>
                  <a:r>
                    <a:rPr lang="en-US" altLang="zh-CN" sz="1200" b="1" i="0" smtClean="0">
                      <a:solidFill>
                        <a:srgbClr val="FFFF00"/>
                      </a:solidFill>
                      <a:latin typeface="Arial"/>
                      <a:ea typeface="黑体" pitchFamily="2" charset="-122"/>
                      <a:cs typeface="+mn-cs"/>
                    </a:rPr>
                    <a:t>L4-7 </a:t>
                  </a:r>
                  <a:r>
                    <a:rPr lang="zh-CN" altLang="en-US" sz="1200" b="1" i="0" smtClean="0">
                      <a:solidFill>
                        <a:srgbClr val="FFFF00"/>
                      </a:solidFill>
                      <a:latin typeface="Arial"/>
                      <a:ea typeface="黑体" pitchFamily="2" charset="-122"/>
                      <a:cs typeface="+mn-cs"/>
                    </a:rPr>
                    <a:t>服务</a:t>
                  </a:r>
                  <a:endParaRPr lang="zh-CN" altLang="en-US" sz="1200" b="1">
                    <a:solidFill>
                      <a:srgbClr val="FFFF00"/>
                    </a:solidFill>
                    <a:ea typeface="黑体" pitchFamily="2" charset="-122"/>
                  </a:endParaRPr>
                </a:p>
              </p:txBody>
            </p:sp>
            <p:sp>
              <p:nvSpPr>
                <p:cNvPr id="73" name="DC Network Manager"/>
                <p:cNvSpPr txBox="1"/>
                <p:nvPr/>
              </p:nvSpPr>
              <p:spPr>
                <a:xfrm rot="2700000">
                  <a:off x="2544330" y="2102177"/>
                  <a:ext cx="3495400" cy="3679100"/>
                </a:xfrm>
                <a:prstGeom prst="rect">
                  <a:avLst/>
                </a:prstGeom>
                <a:noFill/>
              </p:spPr>
              <p:txBody>
                <a:bodyPr wrap="square" rtlCol="0">
                  <a:prstTxWarp prst="textArchUp">
                    <a:avLst>
                      <a:gd name="adj" fmla="val 5981180"/>
                    </a:avLst>
                  </a:prstTxWarp>
                  <a:spAutoFit/>
                </a:bodyPr>
                <a:lstStyle/>
                <a:p>
                  <a:pPr algn="ctr" defTabSz="914400">
                    <a:buNone/>
                  </a:pPr>
                  <a:r>
                    <a:rPr lang="en-US" altLang="zh-CN" sz="1200" b="1" i="0" smtClean="0">
                      <a:solidFill>
                        <a:srgbClr val="FFFF00"/>
                      </a:solidFill>
                      <a:latin typeface="Arial"/>
                      <a:ea typeface="黑体" pitchFamily="2" charset="-122"/>
                      <a:cs typeface="+mn-cs"/>
                    </a:rPr>
                    <a:t>CISCO DCNM</a:t>
                  </a:r>
                  <a:endParaRPr lang="zh-CN" altLang="en-US" sz="1200" b="1">
                    <a:solidFill>
                      <a:srgbClr val="FFFF00"/>
                    </a:solidFill>
                    <a:ea typeface="黑体" pitchFamily="2" charset="-122"/>
                  </a:endParaRPr>
                </a:p>
              </p:txBody>
            </p:sp>
            <p:sp>
              <p:nvSpPr>
                <p:cNvPr id="74" name="NX-OS"/>
                <p:cNvSpPr txBox="1"/>
                <p:nvPr/>
              </p:nvSpPr>
              <p:spPr>
                <a:xfrm rot="18900000">
                  <a:off x="3010099" y="2105245"/>
                  <a:ext cx="3440767" cy="3661730"/>
                </a:xfrm>
                <a:prstGeom prst="rect">
                  <a:avLst/>
                </a:prstGeom>
                <a:noFill/>
              </p:spPr>
              <p:txBody>
                <a:bodyPr wrap="square" rtlCol="0">
                  <a:prstTxWarp prst="textArchUp">
                    <a:avLst>
                      <a:gd name="adj" fmla="val 5981180"/>
                    </a:avLst>
                  </a:prstTxWarp>
                  <a:spAutoFit/>
                </a:bodyPr>
                <a:lstStyle/>
                <a:p>
                  <a:pPr algn="ctr" defTabSz="914400">
                    <a:buNone/>
                  </a:pPr>
                  <a:r>
                    <a:rPr lang="en-US" altLang="zh-CN" sz="1200" b="1" i="0" smtClean="0">
                      <a:solidFill>
                        <a:srgbClr val="FFFF00"/>
                      </a:solidFill>
                      <a:latin typeface="Arial"/>
                      <a:ea typeface="黑体" pitchFamily="2" charset="-122"/>
                      <a:cs typeface="+mn-cs"/>
                    </a:rPr>
                    <a:t>CISCO NX-OS</a:t>
                  </a:r>
                  <a:endParaRPr lang="zh-CN" altLang="en-US" sz="1200" b="1">
                    <a:solidFill>
                      <a:srgbClr val="FFFF00"/>
                    </a:solidFill>
                    <a:ea typeface="黑体" pitchFamily="2" charset="-122"/>
                  </a:endParaRPr>
                </a:p>
              </p:txBody>
            </p:sp>
          </p:grpSp>
        </p:grpSp>
      </p:grpSp>
    </p:spTree>
    <p:extLst>
      <p:ext uri="{BB962C8B-B14F-4D97-AF65-F5344CB8AC3E}">
        <p14:creationId xmlns="" xmlns:p14="http://schemas.microsoft.com/office/powerpoint/2010/main" val="34148461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childTnLst>
                                </p:cTn>
                              </p:par>
                            </p:childTnLst>
                          </p:cTn>
                        </p:par>
                        <p:par>
                          <p:cTn id="8" fill="hold">
                            <p:stCondLst>
                              <p:cond delay="1000"/>
                            </p:stCondLst>
                            <p:childTnLst>
                              <p:par>
                                <p:cTn id="9" presetID="2" presetClass="entr" presetSubtype="2" decel="10000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1+#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1+#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1000"/>
                                        <p:tgtEl>
                                          <p:spTgt spid="58"/>
                                        </p:tgtEl>
                                      </p:cBhvr>
                                    </p:animEffect>
                                  </p:childTnLst>
                                </p:cTn>
                              </p:par>
                            </p:childTnLst>
                          </p:cTn>
                        </p:par>
                        <p:par>
                          <p:cTn id="23" fill="hold">
                            <p:stCondLst>
                              <p:cond delay="2000"/>
                            </p:stCondLst>
                            <p:childTnLst>
                              <p:par>
                                <p:cTn id="24" presetID="10" presetClass="entr" presetSubtype="0" fill="hold" nodeType="afterEffect">
                                  <p:stCondLst>
                                    <p:cond delay="25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650"/>
                                        <p:tgtEl>
                                          <p:spTgt spid="6"/>
                                        </p:tgtEl>
                                      </p:cBhvr>
                                    </p:animEffect>
                                  </p:childTnLst>
                                </p:cTn>
                              </p:par>
                            </p:childTnLst>
                          </p:cTn>
                        </p:par>
                        <p:par>
                          <p:cTn id="27" fill="hold">
                            <p:stCondLst>
                              <p:cond delay="2900"/>
                            </p:stCondLst>
                            <p:childTnLst>
                              <p:par>
                                <p:cTn id="28" presetID="10"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650"/>
                                        <p:tgtEl>
                                          <p:spTgt spid="7"/>
                                        </p:tgtEl>
                                      </p:cBhvr>
                                    </p:animEffect>
                                  </p:childTnLst>
                                </p:cTn>
                              </p:par>
                            </p:childTnLst>
                          </p:cTn>
                        </p:par>
                        <p:par>
                          <p:cTn id="31" fill="hold">
                            <p:stCondLst>
                              <p:cond delay="3550"/>
                            </p:stCondLst>
                            <p:childTnLst>
                              <p:par>
                                <p:cTn id="32" presetID="10"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650"/>
                                        <p:tgtEl>
                                          <p:spTgt spid="8"/>
                                        </p:tgtEl>
                                      </p:cBhvr>
                                    </p:animEffect>
                                  </p:childTnLst>
                                </p:cTn>
                              </p:par>
                            </p:childTnLst>
                          </p:cTn>
                        </p:par>
                        <p:par>
                          <p:cTn id="35" fill="hold">
                            <p:stCondLst>
                              <p:cond delay="4200"/>
                            </p:stCondLst>
                            <p:childTnLst>
                              <p:par>
                                <p:cTn id="36" presetID="10" presetClass="entr" presetSubtype="0"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650"/>
                                        <p:tgtEl>
                                          <p:spTgt spid="9"/>
                                        </p:tgtEl>
                                      </p:cBhvr>
                                    </p:animEffect>
                                  </p:childTnLst>
                                </p:cTn>
                              </p:par>
                            </p:childTnLst>
                          </p:cTn>
                        </p:par>
                        <p:par>
                          <p:cTn id="39" fill="hold">
                            <p:stCondLst>
                              <p:cond delay="4850"/>
                            </p:stCondLst>
                            <p:childTnLst>
                              <p:par>
                                <p:cTn id="40" presetID="10" presetClass="entr" presetSubtype="0"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6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chorCtr="0"/>
          <a:lstStyle/>
          <a:p>
            <a:pPr algn="l" defTabSz="914400">
              <a:spcBef>
                <a:spcPct val="0"/>
              </a:spcBef>
              <a:buNone/>
            </a:pPr>
            <a: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t>业务连续性和灾难恢复</a:t>
            </a:r>
            <a:endParaRPr lang="zh-CN" altLang="en-US" sz="1100" dirty="0">
              <a:solidFill>
                <a:schemeClr val="bg1">
                  <a:lumMod val="85000"/>
                </a:schemeClr>
              </a:solidFill>
              <a:ea typeface="黑体" pitchFamily="2" charset="-122"/>
            </a:endParaRPr>
          </a:p>
        </p:txBody>
      </p:sp>
      <p:sp>
        <p:nvSpPr>
          <p:cNvPr id="429" name="Rectangle 428" hidden="1"/>
          <p:cNvSpPr/>
          <p:nvPr/>
        </p:nvSpPr>
        <p:spPr>
          <a:xfrm>
            <a:off x="34936" y="1696016"/>
            <a:ext cx="8639033" cy="3574936"/>
          </a:xfrm>
          <a:prstGeom prst="rect">
            <a:avLst/>
          </a:prstGeom>
          <a:solidFill>
            <a:srgbClr val="000000">
              <a:alpha val="71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7" name="Rectangle 19"/>
          <p:cNvSpPr>
            <a:spLocks noChangeArrowheads="1"/>
          </p:cNvSpPr>
          <p:nvPr/>
        </p:nvSpPr>
        <p:spPr bwMode="auto">
          <a:xfrm flipH="1">
            <a:off x="457200" y="4802157"/>
            <a:ext cx="8229600" cy="2055844"/>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l" defTabSz="914400">
              <a:buNone/>
            </a:pPr>
            <a:r>
              <a:rPr lang="zh-CN" altLang="en-US" sz="1800" b="1" i="0" smtClean="0">
                <a:solidFill>
                  <a:srgbClr val="0096D6"/>
                </a:solidFill>
                <a:latin typeface="Arial"/>
                <a:ea typeface="黑体" pitchFamily="2" charset="-122"/>
                <a:cs typeface="+mn-cs"/>
              </a:rPr>
              <a:t>挑战</a:t>
            </a:r>
            <a:endParaRPr lang="zh-CN" altLang="en-US" b="1">
              <a:solidFill>
                <a:schemeClr val="tx1"/>
              </a:solidFill>
              <a:latin typeface="+mj-lt"/>
              <a:ea typeface="黑体" pitchFamily="2" charset="-122"/>
            </a:endParaRPr>
          </a:p>
        </p:txBody>
      </p:sp>
      <p:grpSp>
        <p:nvGrpSpPr>
          <p:cNvPr id="2" name="Group 137"/>
          <p:cNvGrpSpPr/>
          <p:nvPr/>
        </p:nvGrpSpPr>
        <p:grpSpPr>
          <a:xfrm>
            <a:off x="616490" y="5214537"/>
            <a:ext cx="6019844" cy="1177217"/>
            <a:chOff x="4574276" y="4906922"/>
            <a:chExt cx="6019844" cy="1177217"/>
          </a:xfrm>
        </p:grpSpPr>
        <p:sp>
          <p:nvSpPr>
            <p:cNvPr id="139" name="Rectangle 138"/>
            <p:cNvSpPr/>
            <p:nvPr/>
          </p:nvSpPr>
          <p:spPr>
            <a:xfrm>
              <a:off x="4574276" y="4906922"/>
              <a:ext cx="2839239" cy="892552"/>
            </a:xfrm>
            <a:prstGeom prst="rect">
              <a:avLst/>
            </a:prstGeom>
          </p:spPr>
          <p:txBody>
            <a:bodyPr wrap="none" lIns="0" tIns="0" rIns="0" bIns="0">
              <a:spAutoFit/>
            </a:bodyPr>
            <a:lstStyle/>
            <a:p>
              <a:pPr marL="169896" indent="-169896" algn="l" defTabSz="914400">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幸免于损失整个数据中心站点</a:t>
              </a:r>
            </a:p>
            <a:p>
              <a:pPr marL="169896" indent="-169896" algn="l" defTabSz="914400">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保护远程位置的数据</a:t>
              </a:r>
            </a:p>
            <a:p>
              <a:pPr marL="169896" indent="-169896" algn="l" defTabSz="914400">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实现远距离虚拟机移动性</a:t>
              </a:r>
              <a:endParaRPr lang="zh-CN" altLang="en-US" sz="1600" dirty="0">
                <a:solidFill>
                  <a:srgbClr val="546568"/>
                </a:solidFill>
                <a:latin typeface="Arial" charset="0"/>
                <a:ea typeface="黑体" pitchFamily="2" charset="-122"/>
              </a:endParaRPr>
            </a:p>
          </p:txBody>
        </p:sp>
        <p:sp>
          <p:nvSpPr>
            <p:cNvPr id="140" name="Rectangle 139"/>
            <p:cNvSpPr/>
            <p:nvPr/>
          </p:nvSpPr>
          <p:spPr>
            <a:xfrm>
              <a:off x="8575619" y="4917666"/>
              <a:ext cx="2018501" cy="1166473"/>
            </a:xfrm>
            <a:prstGeom prst="rect">
              <a:avLst/>
            </a:prstGeom>
          </p:spPr>
          <p:txBody>
            <a:bodyPr wrap="none" lIns="0" tIns="0" rIns="0" bIns="0">
              <a:spAutoFit/>
            </a:bodyPr>
            <a:lstStyle/>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满足备份时间</a:t>
              </a:r>
            </a:p>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跨 </a:t>
              </a:r>
              <a:r>
                <a:rPr lang="en-US" altLang="zh-CN" sz="1600" b="0" i="0" smtClean="0">
                  <a:solidFill>
                    <a:srgbClr val="546568"/>
                  </a:solidFill>
                  <a:latin typeface="Arial"/>
                  <a:ea typeface="黑体" pitchFamily="2" charset="-122"/>
                  <a:cs typeface="+mn-cs"/>
                </a:rPr>
                <a:t>WAN </a:t>
              </a:r>
              <a:r>
                <a:rPr lang="zh-CN" altLang="en-US" sz="1600" b="0" i="0" smtClean="0">
                  <a:solidFill>
                    <a:srgbClr val="546568"/>
                  </a:solidFill>
                  <a:latin typeface="Arial"/>
                  <a:ea typeface="黑体" pitchFamily="2" charset="-122"/>
                  <a:cs typeface="+mn-cs"/>
                </a:rPr>
                <a:t>扩展 </a:t>
              </a:r>
              <a:r>
                <a:rPr lang="en-US" altLang="zh-CN" sz="1600" b="0" i="0" smtClean="0">
                  <a:solidFill>
                    <a:srgbClr val="546568"/>
                  </a:solidFill>
                  <a:latin typeface="Arial"/>
                  <a:ea typeface="黑体" pitchFamily="2" charset="-122"/>
                  <a:cs typeface="+mn-cs"/>
                </a:rPr>
                <a:t>VLAN</a:t>
              </a:r>
              <a:endParaRPr lang="zh-CN" altLang="en-US" sz="1600" b="0" i="0" smtClean="0">
                <a:solidFill>
                  <a:srgbClr val="546568"/>
                </a:solidFill>
                <a:latin typeface="Arial"/>
                <a:ea typeface="黑体" pitchFamily="2" charset="-122"/>
                <a:cs typeface="+mn-cs"/>
              </a:endParaRPr>
            </a:p>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复杂的传统解决方案</a:t>
              </a:r>
            </a:p>
            <a:p>
              <a:pPr marL="169896" indent="-169896" algn="l" defTabSz="914400">
                <a:lnSpc>
                  <a:spcPct val="95000"/>
                </a:lnSpc>
                <a:spcBef>
                  <a:spcPts val="300"/>
                </a:spcBef>
                <a:spcAft>
                  <a:spcPts val="300"/>
                </a:spcAft>
                <a:buClr>
                  <a:srgbClr val="0096D6"/>
                </a:buClr>
                <a:buSzPct val="90000"/>
                <a:buFont typeface="Arial"/>
                <a:buChar char="•"/>
              </a:pPr>
              <a:endParaRPr lang="zh-CN" altLang="en-US" sz="1600">
                <a:solidFill>
                  <a:srgbClr val="546568"/>
                </a:solidFill>
                <a:ea typeface="黑体" pitchFamily="2" charset="-122"/>
              </a:endParaRPr>
            </a:p>
          </p:txBody>
        </p:sp>
      </p:grpSp>
      <p:grpSp>
        <p:nvGrpSpPr>
          <p:cNvPr id="3" name="Group 140"/>
          <p:cNvGrpSpPr/>
          <p:nvPr/>
        </p:nvGrpSpPr>
        <p:grpSpPr>
          <a:xfrm>
            <a:off x="1963345" y="1341627"/>
            <a:ext cx="5165845" cy="2797136"/>
            <a:chOff x="3314470" y="1185339"/>
            <a:chExt cx="5165845" cy="2797136"/>
          </a:xfrm>
        </p:grpSpPr>
        <p:cxnSp>
          <p:nvCxnSpPr>
            <p:cNvPr id="162" name="Straight Connector 161"/>
            <p:cNvCxnSpPr/>
            <p:nvPr/>
          </p:nvCxnSpPr>
          <p:spPr>
            <a:xfrm flipV="1">
              <a:off x="4338971" y="1838830"/>
              <a:ext cx="396782" cy="279583"/>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cxnSp>
          <p:nvCxnSpPr>
            <p:cNvPr id="142" name="Straight Connector 141"/>
            <p:cNvCxnSpPr/>
            <p:nvPr/>
          </p:nvCxnSpPr>
          <p:spPr>
            <a:xfrm flipV="1">
              <a:off x="6879549" y="2132240"/>
              <a:ext cx="533477" cy="375902"/>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sp>
          <p:nvSpPr>
            <p:cNvPr id="143" name="TextBox 51"/>
            <p:cNvSpPr txBox="1">
              <a:spLocks noChangeArrowheads="1"/>
            </p:cNvSpPr>
            <p:nvPr/>
          </p:nvSpPr>
          <p:spPr bwMode="auto">
            <a:xfrm>
              <a:off x="7097526" y="2385816"/>
              <a:ext cx="552072" cy="276995"/>
            </a:xfrm>
            <a:prstGeom prst="rect">
              <a:avLst/>
            </a:prstGeom>
            <a:noFill/>
            <a:ln w="9525">
              <a:noFill/>
              <a:miter lim="800000"/>
              <a:headEnd/>
              <a:tailEnd/>
            </a:ln>
          </p:spPr>
          <p:txBody>
            <a:bodyPr wrap="square" lIns="91435" tIns="45718" rIns="91435" bIns="45718">
              <a:spAutoFit/>
            </a:bodyPr>
            <a:lstStyle/>
            <a:p>
              <a:pPr algn="l" defTabSz="914400">
                <a:buNone/>
              </a:pPr>
              <a:r>
                <a:rPr lang="en-US" altLang="zh-CN" sz="1200" b="0" i="0" smtClean="0">
                  <a:solidFill>
                    <a:srgbClr val="546568"/>
                  </a:solidFill>
                  <a:latin typeface="Arial"/>
                  <a:ea typeface="黑体" pitchFamily="2" charset="-122"/>
                  <a:cs typeface="+mn-cs"/>
                </a:rPr>
                <a:t>DC2</a:t>
              </a:r>
              <a:endParaRPr lang="en-US" altLang="zh-CN" sz="1200" b="0" i="0">
                <a:solidFill>
                  <a:srgbClr val="546568"/>
                </a:solidFill>
                <a:latin typeface="Arial"/>
                <a:ea typeface="黑体" pitchFamily="2" charset="-122"/>
                <a:cs typeface="+mn-cs"/>
              </a:endParaRPr>
            </a:p>
          </p:txBody>
        </p:sp>
        <p:cxnSp>
          <p:nvCxnSpPr>
            <p:cNvPr id="144" name="Straight Connector 143"/>
            <p:cNvCxnSpPr/>
            <p:nvPr/>
          </p:nvCxnSpPr>
          <p:spPr>
            <a:xfrm flipV="1">
              <a:off x="4946893" y="2092966"/>
              <a:ext cx="435018" cy="306526"/>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sp>
          <p:nvSpPr>
            <p:cNvPr id="163" name="Oval 162"/>
            <p:cNvSpPr/>
            <p:nvPr/>
          </p:nvSpPr>
          <p:spPr>
            <a:xfrm>
              <a:off x="3314470" y="2108793"/>
              <a:ext cx="1873682" cy="1873682"/>
            </a:xfrm>
            <a:prstGeom prst="ellipse">
              <a:avLst/>
            </a:prstGeom>
            <a:solidFill>
              <a:schemeClr val="tx2"/>
            </a:soli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cxnSp>
          <p:nvCxnSpPr>
            <p:cNvPr id="167" name="Straight Connector 166"/>
            <p:cNvCxnSpPr/>
            <p:nvPr/>
          </p:nvCxnSpPr>
          <p:spPr>
            <a:xfrm>
              <a:off x="4696234" y="1854873"/>
              <a:ext cx="869903" cy="311779"/>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V="1">
              <a:off x="5562882" y="1921356"/>
              <a:ext cx="351000" cy="247324"/>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cxnSp>
          <p:nvCxnSpPr>
            <p:cNvPr id="169" name="Straight Connector 168"/>
            <p:cNvCxnSpPr/>
            <p:nvPr/>
          </p:nvCxnSpPr>
          <p:spPr>
            <a:xfrm flipV="1">
              <a:off x="7605105" y="2387617"/>
              <a:ext cx="533477" cy="375902"/>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cxnSp>
          <p:nvCxnSpPr>
            <p:cNvPr id="247" name="Straight Connector 246"/>
            <p:cNvCxnSpPr/>
            <p:nvPr/>
          </p:nvCxnSpPr>
          <p:spPr>
            <a:xfrm>
              <a:off x="6817613" y="1921703"/>
              <a:ext cx="1311926" cy="470203"/>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5" name="Group 188"/>
            <p:cNvGrpSpPr/>
            <p:nvPr/>
          </p:nvGrpSpPr>
          <p:grpSpPr>
            <a:xfrm>
              <a:off x="4493373" y="1666109"/>
              <a:ext cx="3965272" cy="1135415"/>
              <a:chOff x="4148077" y="2256468"/>
              <a:chExt cx="3965272" cy="1135415"/>
            </a:xfrm>
          </p:grpSpPr>
          <p:cxnSp>
            <p:nvCxnSpPr>
              <p:cNvPr id="292" name="Straight Connector 291"/>
              <p:cNvCxnSpPr/>
              <p:nvPr/>
            </p:nvCxnSpPr>
            <p:spPr>
              <a:xfrm>
                <a:off x="6279386" y="2256468"/>
                <a:ext cx="1833963" cy="657305"/>
              </a:xfrm>
              <a:prstGeom prst="line">
                <a:avLst/>
              </a:prstGeom>
              <a:ln w="50800" cmpd="sng">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flipV="1">
                <a:off x="4685503" y="2588741"/>
                <a:ext cx="459536" cy="323801"/>
              </a:xfrm>
              <a:prstGeom prst="line">
                <a:avLst/>
              </a:prstGeom>
              <a:gradFill rotWithShape="1">
                <a:gsLst>
                  <a:gs pos="0">
                    <a:srgbClr val="001C27">
                      <a:alpha val="70000"/>
                    </a:srgbClr>
                  </a:gs>
                  <a:gs pos="100000">
                    <a:srgbClr val="003C54"/>
                  </a:gs>
                </a:gsLst>
                <a:lin ang="18900000" scaled="1"/>
              </a:gradFill>
              <a:ln w="50800" cmpd="sng">
                <a:solidFill>
                  <a:schemeClr val="accent6"/>
                </a:solidFill>
                <a:prstDash val="solid"/>
                <a:round/>
                <a:headEnd type="triangle"/>
                <a:tailEnd type="none"/>
              </a:ln>
            </p:spPr>
          </p:cxnSp>
          <p:cxnSp>
            <p:nvCxnSpPr>
              <p:cNvPr id="310" name="Straight Connector 309"/>
              <p:cNvCxnSpPr/>
              <p:nvPr/>
            </p:nvCxnSpPr>
            <p:spPr>
              <a:xfrm flipV="1">
                <a:off x="4148077" y="2345611"/>
                <a:ext cx="339245" cy="277532"/>
              </a:xfrm>
              <a:prstGeom prst="line">
                <a:avLst/>
              </a:prstGeom>
              <a:gradFill rotWithShape="1">
                <a:gsLst>
                  <a:gs pos="0">
                    <a:srgbClr val="001C27">
                      <a:alpha val="70000"/>
                    </a:srgbClr>
                  </a:gs>
                  <a:gs pos="100000">
                    <a:srgbClr val="003C54"/>
                  </a:gs>
                </a:gsLst>
                <a:lin ang="18900000" scaled="1"/>
              </a:gradFill>
              <a:ln w="50800" cmpd="sng">
                <a:solidFill>
                  <a:schemeClr val="accent6"/>
                </a:solidFill>
                <a:prstDash val="solid"/>
                <a:round/>
                <a:headEnd type="triangle"/>
                <a:tailEnd type="none"/>
              </a:ln>
            </p:spPr>
          </p:cxnSp>
          <p:cxnSp>
            <p:nvCxnSpPr>
              <p:cNvPr id="311" name="Straight Connector 310"/>
              <p:cNvCxnSpPr/>
              <p:nvPr/>
            </p:nvCxnSpPr>
            <p:spPr>
              <a:xfrm>
                <a:off x="4470804" y="2345609"/>
                <a:ext cx="924910" cy="331494"/>
              </a:xfrm>
              <a:prstGeom prst="line">
                <a:avLst/>
              </a:prstGeom>
              <a:ln w="50800" cmpd="sng">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flipV="1">
                <a:off x="6712218" y="2644897"/>
                <a:ext cx="636256" cy="448322"/>
              </a:xfrm>
              <a:prstGeom prst="line">
                <a:avLst/>
              </a:prstGeom>
              <a:gradFill rotWithShape="1">
                <a:gsLst>
                  <a:gs pos="0">
                    <a:srgbClr val="001C27">
                      <a:alpha val="70000"/>
                    </a:srgbClr>
                  </a:gs>
                  <a:gs pos="100000">
                    <a:srgbClr val="003C54"/>
                  </a:gs>
                </a:gsLst>
                <a:lin ang="18900000" scaled="1"/>
              </a:gradFill>
              <a:ln w="50800" cmpd="sng">
                <a:solidFill>
                  <a:schemeClr val="accent6"/>
                </a:solidFill>
                <a:prstDash val="solid"/>
                <a:round/>
                <a:headEnd/>
                <a:tailEnd/>
              </a:ln>
            </p:spPr>
          </p:cxnSp>
          <p:cxnSp>
            <p:nvCxnSpPr>
              <p:cNvPr id="313" name="Straight Connector 312"/>
              <p:cNvCxnSpPr/>
              <p:nvPr/>
            </p:nvCxnSpPr>
            <p:spPr>
              <a:xfrm flipV="1">
                <a:off x="7390934" y="2895377"/>
                <a:ext cx="711896" cy="496506"/>
              </a:xfrm>
              <a:prstGeom prst="line">
                <a:avLst/>
              </a:prstGeom>
              <a:gradFill rotWithShape="1">
                <a:gsLst>
                  <a:gs pos="0">
                    <a:srgbClr val="001C27">
                      <a:alpha val="70000"/>
                    </a:srgbClr>
                  </a:gs>
                  <a:gs pos="100000">
                    <a:srgbClr val="003C54"/>
                  </a:gs>
                </a:gsLst>
                <a:lin ang="18900000" scaled="1"/>
              </a:gradFill>
              <a:ln w="50800" cmpd="sng">
                <a:solidFill>
                  <a:schemeClr val="accent6"/>
                </a:solidFill>
                <a:prstDash val="solid"/>
                <a:round/>
                <a:headEnd/>
                <a:tailEnd/>
              </a:ln>
            </p:spPr>
          </p:cxnSp>
        </p:grpSp>
        <p:grpSp>
          <p:nvGrpSpPr>
            <p:cNvPr id="6" name="Group 189"/>
            <p:cNvGrpSpPr/>
            <p:nvPr/>
          </p:nvGrpSpPr>
          <p:grpSpPr>
            <a:xfrm>
              <a:off x="5532756" y="1185339"/>
              <a:ext cx="1356944" cy="1152382"/>
              <a:chOff x="1421047" y="1814865"/>
              <a:chExt cx="1667264" cy="1415919"/>
            </a:xfrm>
          </p:grpSpPr>
          <p:pic>
            <p:nvPicPr>
              <p:cNvPr id="290" name="Picture 2" descr="\\MV-FS\Projects\Cisco\03_Assets\Icons\Kubrick Icons\Kubrick png icons\Device_cloud_white_3041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21047" y="1814865"/>
                <a:ext cx="1667264" cy="1415919"/>
              </a:xfrm>
              <a:prstGeom prst="rect">
                <a:avLst/>
              </a:prstGeom>
              <a:noFill/>
              <a:extLst>
                <a:ext uri="{909E8E84-426E-40DD-AFC4-6F175D3DCCD1}">
                  <a14:hiddenFill xmlns="" xmlns:a14="http://schemas.microsoft.com/office/drawing/2010/main">
                    <a:solidFill>
                      <a:srgbClr val="FFFFFF"/>
                    </a:solidFill>
                  </a14:hiddenFill>
                </a:ext>
              </a:extLst>
            </p:spPr>
          </p:pic>
          <p:sp>
            <p:nvSpPr>
              <p:cNvPr id="291" name="TextBox 290"/>
              <p:cNvSpPr txBox="1"/>
              <p:nvPr/>
            </p:nvSpPr>
            <p:spPr>
              <a:xfrm>
                <a:off x="1421047" y="2416151"/>
                <a:ext cx="1667264" cy="415978"/>
              </a:xfrm>
              <a:prstGeom prst="rect">
                <a:avLst/>
              </a:prstGeom>
              <a:noFill/>
            </p:spPr>
            <p:txBody>
              <a:bodyPr wrap="square" rtlCol="0">
                <a:spAutoFit/>
              </a:bodyPr>
              <a:lstStyle/>
              <a:p>
                <a:pPr algn="ctr" defTabSz="914400">
                  <a:buNone/>
                </a:pPr>
                <a:r>
                  <a:rPr lang="zh-CN" altLang="en-US" sz="1600" b="1" i="0" smtClean="0">
                    <a:solidFill>
                      <a:schemeClr val="tx1"/>
                    </a:solidFill>
                    <a:latin typeface="Arial"/>
                    <a:ea typeface="黑体" pitchFamily="2" charset="-122"/>
                    <a:cs typeface="+mn-cs"/>
                  </a:rPr>
                  <a:t>互联网</a:t>
                </a:r>
                <a:endParaRPr lang="zh-CN" altLang="en-US" sz="1600" b="1">
                  <a:ea typeface="黑体" pitchFamily="2" charset="-122"/>
                </a:endParaRPr>
              </a:p>
            </p:txBody>
          </p:sp>
        </p:grpSp>
        <p:grpSp>
          <p:nvGrpSpPr>
            <p:cNvPr id="7" name="Group 192"/>
            <p:cNvGrpSpPr/>
            <p:nvPr/>
          </p:nvGrpSpPr>
          <p:grpSpPr>
            <a:xfrm>
              <a:off x="7420371" y="2575568"/>
              <a:ext cx="1059944" cy="492422"/>
              <a:chOff x="4898317" y="1982959"/>
              <a:chExt cx="1820028" cy="845538"/>
            </a:xfrm>
          </p:grpSpPr>
          <p:grpSp>
            <p:nvGrpSpPr>
              <p:cNvPr id="8" name="Group 203"/>
              <p:cNvGrpSpPr/>
              <p:nvPr/>
            </p:nvGrpSpPr>
            <p:grpSpPr>
              <a:xfrm>
                <a:off x="4898317" y="1982959"/>
                <a:ext cx="864207" cy="845538"/>
                <a:chOff x="7092048" y="751929"/>
                <a:chExt cx="1383251" cy="1353371"/>
              </a:xfrm>
            </p:grpSpPr>
            <p:pic>
              <p:nvPicPr>
                <p:cNvPr id="268" name="Picture 2" descr="\\MV-FS\Projects\Cisco\03_Assets\Icons\Kubrick Icons\Device Icons\Device_server_farms_3113_default_256.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426921" y="751929"/>
                  <a:ext cx="1048378" cy="104837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9" name="Group 206"/>
                <p:cNvGrpSpPr/>
                <p:nvPr/>
              </p:nvGrpSpPr>
              <p:grpSpPr>
                <a:xfrm>
                  <a:off x="7092048" y="1495313"/>
                  <a:ext cx="413284" cy="609987"/>
                  <a:chOff x="6427703" y="2259445"/>
                  <a:chExt cx="413284" cy="609987"/>
                </a:xfrm>
              </p:grpSpPr>
              <p:pic>
                <p:nvPicPr>
                  <p:cNvPr id="287"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27703" y="2456148"/>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88"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89"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10" name="Group 207"/>
                <p:cNvGrpSpPr/>
                <p:nvPr/>
              </p:nvGrpSpPr>
              <p:grpSpPr>
                <a:xfrm>
                  <a:off x="7526050" y="1495313"/>
                  <a:ext cx="413284" cy="609987"/>
                  <a:chOff x="6427703" y="2259445"/>
                  <a:chExt cx="413284" cy="609987"/>
                </a:xfrm>
              </p:grpSpPr>
              <p:pic>
                <p:nvPicPr>
                  <p:cNvPr id="273"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27703" y="2456148"/>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74"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86"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sp>
            <p:nvSpPr>
              <p:cNvPr id="267" name="TextBox 51"/>
              <p:cNvSpPr txBox="1">
                <a:spLocks noChangeArrowheads="1"/>
              </p:cNvSpPr>
              <p:nvPr/>
            </p:nvSpPr>
            <p:spPr bwMode="auto">
              <a:xfrm>
                <a:off x="5750305" y="2165161"/>
                <a:ext cx="968040" cy="475628"/>
              </a:xfrm>
              <a:prstGeom prst="rect">
                <a:avLst/>
              </a:prstGeom>
              <a:noFill/>
              <a:ln w="9525">
                <a:noFill/>
                <a:miter lim="800000"/>
                <a:headEnd/>
                <a:tailEnd/>
              </a:ln>
            </p:spPr>
            <p:txBody>
              <a:bodyPr wrap="square" lIns="91435" tIns="45718" rIns="91435" bIns="45718">
                <a:spAutoFit/>
              </a:bodyPr>
              <a:lstStyle/>
              <a:p>
                <a:pPr algn="l" defTabSz="914400">
                  <a:buNone/>
                </a:pPr>
                <a:r>
                  <a:rPr lang="en-US" altLang="zh-CN" sz="1200" b="0" i="0" smtClean="0">
                    <a:solidFill>
                      <a:srgbClr val="546568"/>
                    </a:solidFill>
                    <a:latin typeface="Arial"/>
                    <a:ea typeface="黑体" pitchFamily="2" charset="-122"/>
                    <a:cs typeface="+mn-cs"/>
                  </a:rPr>
                  <a:t>DC3</a:t>
                </a:r>
                <a:endParaRPr lang="zh-CN" altLang="en-US" sz="1200">
                  <a:solidFill>
                    <a:srgbClr val="546568"/>
                  </a:solidFill>
                  <a:ea typeface="黑体" pitchFamily="2" charset="-122"/>
                </a:endParaRPr>
              </a:p>
            </p:txBody>
          </p:sp>
        </p:grpSp>
        <p:grpSp>
          <p:nvGrpSpPr>
            <p:cNvPr id="11" name="Group 193"/>
            <p:cNvGrpSpPr/>
            <p:nvPr/>
          </p:nvGrpSpPr>
          <p:grpSpPr>
            <a:xfrm>
              <a:off x="6608786" y="2233817"/>
              <a:ext cx="503294" cy="492422"/>
              <a:chOff x="7092048" y="751929"/>
              <a:chExt cx="1383251" cy="1353371"/>
            </a:xfrm>
          </p:grpSpPr>
          <p:pic>
            <p:nvPicPr>
              <p:cNvPr id="252" name="Picture 2" descr="\\MV-FS\Projects\Cisco\03_Assets\Icons\Kubrick Icons\Device Icons\Device_server_farms_3113_default_256.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426921" y="751929"/>
                <a:ext cx="1048378" cy="104837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2" name="Group 195"/>
              <p:cNvGrpSpPr/>
              <p:nvPr/>
            </p:nvGrpSpPr>
            <p:grpSpPr>
              <a:xfrm>
                <a:off x="7092048" y="1495313"/>
                <a:ext cx="413284" cy="609987"/>
                <a:chOff x="6427703" y="2259445"/>
                <a:chExt cx="413284" cy="609987"/>
              </a:xfrm>
            </p:grpSpPr>
            <p:pic>
              <p:nvPicPr>
                <p:cNvPr id="262"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27703" y="2456148"/>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63"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64"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13" name="Group 196"/>
              <p:cNvGrpSpPr/>
              <p:nvPr/>
            </p:nvGrpSpPr>
            <p:grpSpPr>
              <a:xfrm>
                <a:off x="7526050" y="1495313"/>
                <a:ext cx="544704" cy="532647"/>
                <a:chOff x="6427703" y="2259445"/>
                <a:chExt cx="544704" cy="532647"/>
              </a:xfrm>
            </p:grpSpPr>
            <p:pic>
              <p:nvPicPr>
                <p:cNvPr id="255"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559123" y="2378807"/>
                  <a:ext cx="413284" cy="41328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60"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61"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sp>
        <p:nvSpPr>
          <p:cNvPr id="378" name="Freeform 11"/>
          <p:cNvSpPr>
            <a:spLocks noEditPoints="1"/>
          </p:cNvSpPr>
          <p:nvPr/>
        </p:nvSpPr>
        <p:spPr bwMode="auto">
          <a:xfrm>
            <a:off x="2060603" y="2344979"/>
            <a:ext cx="1705591" cy="1705592"/>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rgbClr val="FFFFFF"/>
          </a:solidFill>
          <a:ln w="25400" cap="flat" cmpd="sng" algn="ctr">
            <a:noFill/>
            <a:prstDash val="solid"/>
          </a:ln>
          <a:effectLst>
            <a:outerShdw blurRad="215900" sx="102000" sy="102000" algn="ctr" rotWithShape="0">
              <a:srgbClr val="000000">
                <a:alpha val="40000"/>
              </a:srgbClr>
            </a:outerShdw>
          </a:effectLst>
        </p:spPr>
        <p:txBody>
          <a:bodyPr anchor="ctr"/>
          <a:lstStyle/>
          <a:p>
            <a:pPr algn="ctr" rtl="0">
              <a:defRPr/>
            </a:pPr>
            <a:endParaRPr lang="zh-CN" altLang="en-US" kern="1200">
              <a:solidFill>
                <a:srgbClr val="0096D6"/>
              </a:solidFill>
              <a:latin typeface="Arial"/>
              <a:ea typeface="黑体" pitchFamily="2" charset="-122"/>
              <a:cs typeface="+mn-cs"/>
            </a:endParaRPr>
          </a:p>
        </p:txBody>
      </p:sp>
      <p:sp>
        <p:nvSpPr>
          <p:cNvPr id="379" name="Oval 378"/>
          <p:cNvSpPr>
            <a:spLocks/>
          </p:cNvSpPr>
          <p:nvPr/>
        </p:nvSpPr>
        <p:spPr>
          <a:xfrm>
            <a:off x="1869656" y="2239021"/>
            <a:ext cx="2085240" cy="2085240"/>
          </a:xfrm>
          <a:prstGeom prst="ellipse">
            <a:avLst/>
          </a:prstGeom>
          <a:solidFill>
            <a:schemeClr val="bg1">
              <a:alpha val="7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sp>
        <p:nvSpPr>
          <p:cNvPr id="52" name="Action Button: Back or Previous 51">
            <a:hlinkClick r:id="rId6" action="ppaction://hlinksldjump"/>
          </p:cNvPr>
          <p:cNvSpPr/>
          <p:nvPr/>
        </p:nvSpPr>
        <p:spPr>
          <a:xfrm>
            <a:off x="8202168" y="6306417"/>
            <a:ext cx="318654" cy="277092"/>
          </a:xfrm>
          <a:prstGeom prst="actionButtonBackPrevious">
            <a:avLst/>
          </a:prstGeom>
          <a:solidFill>
            <a:schemeClr val="accent3">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spTree>
    <p:extLst>
      <p:ext uri="{BB962C8B-B14F-4D97-AF65-F5344CB8AC3E}">
        <p14:creationId xmlns="" xmlns:p14="http://schemas.microsoft.com/office/powerpoint/2010/main" val="28520309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429"/>
                                        </p:tgtEl>
                                        <p:attrNameLst>
                                          <p:attrName>style.visibility</p:attrName>
                                        </p:attrNameLst>
                                      </p:cBhvr>
                                      <p:to>
                                        <p:strVal val="visible"/>
                                      </p:to>
                                    </p:set>
                                    <p:animEffect transition="in" filter="fade">
                                      <p:cBhvr>
                                        <p:cTn id="11" dur="500"/>
                                        <p:tgtEl>
                                          <p:spTgt spid="429"/>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137"/>
                                        </p:tgtEl>
                                        <p:attrNameLst>
                                          <p:attrName>style.visibility</p:attrName>
                                        </p:attrNameLst>
                                      </p:cBhvr>
                                      <p:to>
                                        <p:strVal val="visible"/>
                                      </p:to>
                                    </p:set>
                                    <p:anim calcmode="lin" valueType="num">
                                      <p:cBhvr additive="base">
                                        <p:cTn id="14" dur="750" fill="hold"/>
                                        <p:tgtEl>
                                          <p:spTgt spid="137"/>
                                        </p:tgtEl>
                                        <p:attrNameLst>
                                          <p:attrName>ppt_x</p:attrName>
                                        </p:attrNameLst>
                                      </p:cBhvr>
                                      <p:tavLst>
                                        <p:tav tm="0">
                                          <p:val>
                                            <p:strVal val="#ppt_x"/>
                                          </p:val>
                                        </p:tav>
                                        <p:tav tm="100000">
                                          <p:val>
                                            <p:strVal val="#ppt_x"/>
                                          </p:val>
                                        </p:tav>
                                      </p:tavLst>
                                    </p:anim>
                                    <p:anim calcmode="lin" valueType="num">
                                      <p:cBhvr additive="base">
                                        <p:cTn id="15" dur="750" fill="hold"/>
                                        <p:tgtEl>
                                          <p:spTgt spid="137"/>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750" fill="hold"/>
                                        <p:tgtEl>
                                          <p:spTgt spid="2"/>
                                        </p:tgtEl>
                                        <p:attrNameLst>
                                          <p:attrName>ppt_x</p:attrName>
                                        </p:attrNameLst>
                                      </p:cBhvr>
                                      <p:tavLst>
                                        <p:tav tm="0">
                                          <p:val>
                                            <p:strVal val="#ppt_x"/>
                                          </p:val>
                                        </p:tav>
                                        <p:tav tm="100000">
                                          <p:val>
                                            <p:strVal val="#ppt_x"/>
                                          </p:val>
                                        </p:tav>
                                      </p:tavLst>
                                    </p:anim>
                                    <p:anim calcmode="lin" valueType="num">
                                      <p:cBhvr additive="base">
                                        <p:cTn id="19" dur="750" fill="hold"/>
                                        <p:tgtEl>
                                          <p:spTgt spid="2"/>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79"/>
                                        </p:tgtEl>
                                        <p:attrNameLst>
                                          <p:attrName>style.visibility</p:attrName>
                                        </p:attrNameLst>
                                      </p:cBhvr>
                                      <p:to>
                                        <p:strVal val="visible"/>
                                      </p:to>
                                    </p:set>
                                    <p:animEffect transition="in" filter="fade">
                                      <p:cBhvr>
                                        <p:cTn id="23" dur="500"/>
                                        <p:tgtEl>
                                          <p:spTgt spid="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29" grpId="0" animBg="1"/>
      <p:bldP spid="137" grpId="0" animBg="1"/>
      <p:bldP spid="37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Oval 4"/>
          <p:cNvSpPr>
            <a:spLocks noChangeArrowheads="1"/>
          </p:cNvSpPr>
          <p:nvPr/>
        </p:nvSpPr>
        <p:spPr bwMode="auto">
          <a:xfrm>
            <a:off x="2263140" y="1405721"/>
            <a:ext cx="4617720" cy="4612944"/>
          </a:xfrm>
          <a:prstGeom prst="ellipse">
            <a:avLst/>
          </a:prstGeom>
          <a:noFill/>
          <a:ln w="76200" algn="ctr">
            <a:solidFill>
              <a:schemeClr val="tx2"/>
            </a:solidFill>
            <a:round/>
            <a:headEnd/>
            <a:tailEnd/>
          </a:ln>
          <a:effectLst/>
        </p:spPr>
        <p:txBody>
          <a:bodyPr wrap="square" lIns="82124" tIns="41061" rIns="82124" bIns="41061" anchor="ctr">
            <a:spAutoFit/>
          </a:bodyPr>
          <a:lstStyle/>
          <a:p>
            <a:endParaRPr lang="en-US"/>
          </a:p>
        </p:txBody>
      </p:sp>
      <p:sp>
        <p:nvSpPr>
          <p:cNvPr id="119" name="Oval 10"/>
          <p:cNvSpPr>
            <a:spLocks noChangeArrowheads="1"/>
          </p:cNvSpPr>
          <p:nvPr/>
        </p:nvSpPr>
        <p:spPr bwMode="auto">
          <a:xfrm>
            <a:off x="2258568" y="1378424"/>
            <a:ext cx="4626864" cy="4626591"/>
          </a:xfrm>
          <a:prstGeom prst="ellipse">
            <a:avLst/>
          </a:prstGeom>
          <a:gradFill rotWithShape="1">
            <a:gsLst>
              <a:gs pos="68000">
                <a:srgbClr val="FFFFFF">
                  <a:alpha val="0"/>
                </a:srgbClr>
              </a:gs>
              <a:gs pos="100000">
                <a:schemeClr val="accent5">
                  <a:alpha val="40000"/>
                </a:schemeClr>
              </a:gs>
            </a:gsLst>
            <a:path path="shape">
              <a:fillToRect l="50000" t="50000" r="50000" b="50000"/>
            </a:path>
          </a:gradFill>
          <a:ln w="9525" algn="ctr">
            <a:noFill/>
            <a:round/>
            <a:headEnd/>
            <a:tailEnd/>
          </a:ln>
        </p:spPr>
        <p:txBody>
          <a:bodyPr lIns="82124" tIns="41061" rIns="82124" bIns="41061"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a:ln>
                <a:noFill/>
              </a:ln>
              <a:solidFill>
                <a:srgbClr val="FFFFFF"/>
              </a:solidFill>
              <a:effectLst/>
              <a:uLnTx/>
              <a:uFillTx/>
              <a:latin typeface="Arial" pitchFamily="34" charset="0"/>
              <a:ea typeface="黑体" pitchFamily="2" charset="-122"/>
              <a:cs typeface="Arial" charset="0"/>
            </a:endParaRPr>
          </a:p>
        </p:txBody>
      </p:sp>
      <p:grpSp>
        <p:nvGrpSpPr>
          <p:cNvPr id="2" name="Group 48"/>
          <p:cNvGrpSpPr/>
          <p:nvPr/>
        </p:nvGrpSpPr>
        <p:grpSpPr>
          <a:xfrm>
            <a:off x="3913597" y="1377137"/>
            <a:ext cx="1316806" cy="1819024"/>
            <a:chOff x="1331258" y="4126223"/>
            <a:chExt cx="1829704" cy="2527534"/>
          </a:xfrm>
          <a:effectLst>
            <a:outerShdw blurRad="533400" algn="ctr" rotWithShape="0">
              <a:schemeClr val="bg1">
                <a:alpha val="48000"/>
              </a:schemeClr>
            </a:outerShdw>
          </a:effectLst>
        </p:grpSpPr>
        <p:pic>
          <p:nvPicPr>
            <p:cNvPr id="40" name="Picture 21" descr="\\MV-FS\Projects\Cisco\References\Brand Assets\Kubrick Icons\Kubrick png icons\Cisco_device_generic_1191_256.png"/>
            <p:cNvPicPr>
              <a:picLocks noChangeAspect="1" noChangeArrowheads="1"/>
            </p:cNvPicPr>
            <p:nvPr/>
          </p:nvPicPr>
          <p:blipFill>
            <a:blip r:embed="rId3" cstate="print"/>
            <a:srcRect/>
            <a:stretch>
              <a:fillRect/>
            </a:stretch>
          </p:blipFill>
          <p:spPr bwMode="auto">
            <a:xfrm rot="1607049">
              <a:off x="2568989" y="5472517"/>
              <a:ext cx="484770" cy="484770"/>
            </a:xfrm>
            <a:prstGeom prst="rect">
              <a:avLst/>
            </a:prstGeom>
            <a:noFill/>
          </p:spPr>
        </p:pic>
        <p:pic>
          <p:nvPicPr>
            <p:cNvPr id="41" name="Picture 25" descr="\\MV-FS\Projects\Cisco\References\Brand Assets\Kubrick Icons\Kubrick png icons\alert_major_2001_256.png"/>
            <p:cNvPicPr>
              <a:picLocks noChangeAspect="1" noChangeArrowheads="1"/>
            </p:cNvPicPr>
            <p:nvPr/>
          </p:nvPicPr>
          <p:blipFill>
            <a:blip r:embed="rId4" cstate="print"/>
            <a:srcRect/>
            <a:stretch>
              <a:fillRect/>
            </a:stretch>
          </p:blipFill>
          <p:spPr bwMode="auto">
            <a:xfrm>
              <a:off x="1970458" y="5196722"/>
              <a:ext cx="536990" cy="536990"/>
            </a:xfrm>
            <a:prstGeom prst="rect">
              <a:avLst/>
            </a:prstGeom>
            <a:noFill/>
          </p:spPr>
        </p:pic>
        <p:grpSp>
          <p:nvGrpSpPr>
            <p:cNvPr id="3" name="Group 13"/>
            <p:cNvGrpSpPr/>
            <p:nvPr/>
          </p:nvGrpSpPr>
          <p:grpSpPr>
            <a:xfrm>
              <a:off x="1366239" y="4767243"/>
              <a:ext cx="1746065" cy="1263992"/>
              <a:chOff x="3905911" y="5264887"/>
              <a:chExt cx="1746065" cy="1263992"/>
            </a:xfrm>
          </p:grpSpPr>
          <p:sp>
            <p:nvSpPr>
              <p:cNvPr id="55" name="Isosceles Triangle 12"/>
              <p:cNvSpPr/>
              <p:nvPr/>
            </p:nvSpPr>
            <p:spPr>
              <a:xfrm rot="13500000">
                <a:off x="4866884" y="5025471"/>
                <a:ext cx="545675" cy="1024508"/>
              </a:xfrm>
              <a:prstGeom prst="triangle">
                <a:avLst/>
              </a:prstGeom>
              <a:gradFill>
                <a:gsLst>
                  <a:gs pos="76000">
                    <a:srgbClr val="0096D6">
                      <a:alpha val="0"/>
                    </a:srgbClr>
                  </a:gs>
                  <a:gs pos="0">
                    <a:schemeClr val="bg1">
                      <a:alpha val="50000"/>
                    </a:schemeClr>
                  </a:gs>
                </a:gsLst>
                <a:lin ang="54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sp>
            <p:nvSpPr>
              <p:cNvPr id="56" name="Isosceles Triangle 55"/>
              <p:cNvSpPr/>
              <p:nvPr/>
            </p:nvSpPr>
            <p:spPr>
              <a:xfrm rot="2700000">
                <a:off x="4145327" y="5743788"/>
                <a:ext cx="545675" cy="1024508"/>
              </a:xfrm>
              <a:prstGeom prst="triangle">
                <a:avLst/>
              </a:prstGeom>
              <a:gradFill>
                <a:gsLst>
                  <a:gs pos="76000">
                    <a:srgbClr val="0096D6">
                      <a:alpha val="0"/>
                    </a:srgbClr>
                  </a:gs>
                  <a:gs pos="0">
                    <a:schemeClr val="bg1">
                      <a:alpha val="50000"/>
                    </a:schemeClr>
                  </a:gs>
                </a:gsLst>
                <a:lin ang="54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grpSp>
        <p:grpSp>
          <p:nvGrpSpPr>
            <p:cNvPr id="4" name="Group 60"/>
            <p:cNvGrpSpPr/>
            <p:nvPr/>
          </p:nvGrpSpPr>
          <p:grpSpPr>
            <a:xfrm rot="4067137">
              <a:off x="982343" y="4475138"/>
              <a:ext cx="2527534" cy="1829704"/>
              <a:chOff x="3905911" y="5264887"/>
              <a:chExt cx="1746065" cy="1263992"/>
            </a:xfrm>
          </p:grpSpPr>
          <p:sp>
            <p:nvSpPr>
              <p:cNvPr id="53" name="Isosceles Triangle 52"/>
              <p:cNvSpPr/>
              <p:nvPr/>
            </p:nvSpPr>
            <p:spPr>
              <a:xfrm rot="13500000">
                <a:off x="4866884" y="5025471"/>
                <a:ext cx="545675" cy="1024508"/>
              </a:xfrm>
              <a:prstGeom prst="triangle">
                <a:avLst/>
              </a:prstGeom>
              <a:gradFill>
                <a:gsLst>
                  <a:gs pos="76000">
                    <a:srgbClr val="0096D6">
                      <a:alpha val="0"/>
                    </a:srgbClr>
                  </a:gs>
                  <a:gs pos="0">
                    <a:schemeClr val="bg1">
                      <a:alpha val="50000"/>
                    </a:schemeClr>
                  </a:gs>
                </a:gsLst>
                <a:lin ang="54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sp>
            <p:nvSpPr>
              <p:cNvPr id="54" name="Isosceles Triangle 53"/>
              <p:cNvSpPr/>
              <p:nvPr/>
            </p:nvSpPr>
            <p:spPr>
              <a:xfrm rot="2700000">
                <a:off x="4145327" y="5743788"/>
                <a:ext cx="545675" cy="1024508"/>
              </a:xfrm>
              <a:prstGeom prst="triangle">
                <a:avLst/>
              </a:prstGeom>
              <a:gradFill>
                <a:gsLst>
                  <a:gs pos="76000">
                    <a:srgbClr val="0096D6">
                      <a:alpha val="0"/>
                    </a:srgbClr>
                  </a:gs>
                  <a:gs pos="0">
                    <a:schemeClr val="bg1">
                      <a:alpha val="50000"/>
                    </a:schemeClr>
                  </a:gs>
                </a:gsLst>
                <a:lin ang="54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grpSp>
        <p:pic>
          <p:nvPicPr>
            <p:cNvPr id="44" name="Picture 9" descr="\\MV-FS\Projects\Cisco\References\Brand Assets\Kubrick Icons\Kubrick png icons\folder_full_1171_256.png"/>
            <p:cNvPicPr>
              <a:picLocks noChangeAspect="1" noChangeArrowheads="1"/>
            </p:cNvPicPr>
            <p:nvPr/>
          </p:nvPicPr>
          <p:blipFill>
            <a:blip r:embed="rId5" cstate="print"/>
            <a:srcRect/>
            <a:stretch>
              <a:fillRect/>
            </a:stretch>
          </p:blipFill>
          <p:spPr bwMode="auto">
            <a:xfrm rot="20679711">
              <a:off x="1442385" y="5452737"/>
              <a:ext cx="597276" cy="597276"/>
            </a:xfrm>
            <a:prstGeom prst="rect">
              <a:avLst/>
            </a:prstGeom>
            <a:noFill/>
          </p:spPr>
        </p:pic>
        <p:pic>
          <p:nvPicPr>
            <p:cNvPr id="45" name="Picture 12" descr="\\MV-FS\Projects\Cisco\References\Brand Assets\Kubrick Icons\Kubrick png icons\email_0104_256.png"/>
            <p:cNvPicPr>
              <a:picLocks noChangeAspect="1" noChangeArrowheads="1"/>
            </p:cNvPicPr>
            <p:nvPr/>
          </p:nvPicPr>
          <p:blipFill>
            <a:blip r:embed="rId6" cstate="print"/>
            <a:srcRect/>
            <a:stretch>
              <a:fillRect/>
            </a:stretch>
          </p:blipFill>
          <p:spPr bwMode="auto">
            <a:xfrm rot="2961142">
              <a:off x="2122596" y="4941210"/>
              <a:ext cx="218354" cy="218354"/>
            </a:xfrm>
            <a:prstGeom prst="rect">
              <a:avLst/>
            </a:prstGeom>
            <a:noFill/>
          </p:spPr>
        </p:pic>
        <p:pic>
          <p:nvPicPr>
            <p:cNvPr id="46" name="Picture 10" descr="\\CHICOSTORAGE\Client Projects\Cisco References\Kubrick Icons\Kubrick png icons\Utilization_cpu_1005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rot="20691242">
              <a:off x="2178201" y="5535821"/>
              <a:ext cx="259191" cy="259191"/>
            </a:xfrm>
            <a:prstGeom prst="rect">
              <a:avLst/>
            </a:prstGeom>
            <a:noFill/>
            <a:extLst>
              <a:ext uri="{909E8E84-426E-40DD-AFC4-6F175D3DCCD1}">
                <a14:hiddenFill xmlns="" xmlns:a14="http://schemas.microsoft.com/office/drawing/2010/main">
                  <a:solidFill>
                    <a:srgbClr val="FFFFFF"/>
                  </a:solidFill>
                </a14:hiddenFill>
              </a:ext>
            </a:extLst>
          </p:spPr>
        </p:pic>
        <p:pic>
          <p:nvPicPr>
            <p:cNvPr id="47" name="Picture 55" descr="\\MV-FS\Projects\Cisco\References\Brand Assets\Kubrick Icons\Kubrick png icons\mobile_phone_4046_256.png"/>
            <p:cNvPicPr>
              <a:picLocks noChangeAspect="1" noChangeArrowheads="1"/>
            </p:cNvPicPr>
            <p:nvPr/>
          </p:nvPicPr>
          <p:blipFill>
            <a:blip r:embed="rId8" cstate="print"/>
            <a:srcRect/>
            <a:stretch>
              <a:fillRect/>
            </a:stretch>
          </p:blipFill>
          <p:spPr bwMode="auto">
            <a:xfrm rot="1119882">
              <a:off x="1357073" y="4597391"/>
              <a:ext cx="662374" cy="662374"/>
            </a:xfrm>
            <a:prstGeom prst="rect">
              <a:avLst/>
            </a:prstGeom>
            <a:noFill/>
          </p:spPr>
        </p:pic>
        <p:pic>
          <p:nvPicPr>
            <p:cNvPr id="48" name="Picture 16" descr="\\MV-FS\Projects\Cisco\References\Brand Assets\Kubrick Icons\Kubrick png icons\database_1034_256.png"/>
            <p:cNvPicPr>
              <a:picLocks noChangeAspect="1" noChangeArrowheads="1"/>
            </p:cNvPicPr>
            <p:nvPr/>
          </p:nvPicPr>
          <p:blipFill>
            <a:blip r:embed="rId9" cstate="print"/>
            <a:srcRect/>
            <a:stretch>
              <a:fillRect/>
            </a:stretch>
          </p:blipFill>
          <p:spPr bwMode="auto">
            <a:xfrm rot="20997617">
              <a:off x="2415326" y="4835757"/>
              <a:ext cx="491088" cy="535038"/>
            </a:xfrm>
            <a:prstGeom prst="rect">
              <a:avLst/>
            </a:prstGeom>
            <a:noFill/>
          </p:spPr>
        </p:pic>
        <p:pic>
          <p:nvPicPr>
            <p:cNvPr id="49" name="Picture 21" descr="\\MV-FS\Projects\Cisco\References\Brand Assets\Kubrick Icons\Kubrick png icons\Cisco_device_generic_1191_256.png"/>
            <p:cNvPicPr>
              <a:picLocks noChangeAspect="1" noChangeArrowheads="1"/>
            </p:cNvPicPr>
            <p:nvPr/>
          </p:nvPicPr>
          <p:blipFill>
            <a:blip r:embed="rId10" cstate="print"/>
            <a:srcRect/>
            <a:stretch>
              <a:fillRect/>
            </a:stretch>
          </p:blipFill>
          <p:spPr bwMode="auto">
            <a:xfrm rot="20009122">
              <a:off x="1894048" y="5292064"/>
              <a:ext cx="234881" cy="234881"/>
            </a:xfrm>
            <a:prstGeom prst="rect">
              <a:avLst/>
            </a:prstGeom>
            <a:noFill/>
          </p:spPr>
        </p:pic>
        <p:grpSp>
          <p:nvGrpSpPr>
            <p:cNvPr id="5" name="Group 27"/>
            <p:cNvGrpSpPr/>
            <p:nvPr/>
          </p:nvGrpSpPr>
          <p:grpSpPr>
            <a:xfrm rot="734333">
              <a:off x="2004281" y="4749919"/>
              <a:ext cx="437198" cy="1560665"/>
              <a:chOff x="2036031" y="4749919"/>
              <a:chExt cx="437198" cy="1560665"/>
            </a:xfrm>
          </p:grpSpPr>
          <p:sp>
            <p:nvSpPr>
              <p:cNvPr id="51" name="Isosceles Triangle 50"/>
              <p:cNvSpPr/>
              <p:nvPr/>
            </p:nvSpPr>
            <p:spPr>
              <a:xfrm rot="20943731">
                <a:off x="2181253" y="5371643"/>
                <a:ext cx="291976" cy="938941"/>
              </a:xfrm>
              <a:prstGeom prst="triangle">
                <a:avLst/>
              </a:prstGeom>
              <a:gradFill>
                <a:gsLst>
                  <a:gs pos="76000">
                    <a:srgbClr val="0096D6">
                      <a:alpha val="0"/>
                    </a:srgbClr>
                  </a:gs>
                  <a:gs pos="0">
                    <a:schemeClr val="bg1">
                      <a:alpha val="50000"/>
                    </a:schemeClr>
                  </a:gs>
                </a:gsLst>
                <a:lin ang="54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sp>
            <p:nvSpPr>
              <p:cNvPr id="52" name="Isosceles Triangle 51"/>
              <p:cNvSpPr/>
              <p:nvPr/>
            </p:nvSpPr>
            <p:spPr>
              <a:xfrm rot="10143731">
                <a:off x="2036031" y="4749919"/>
                <a:ext cx="291974" cy="644520"/>
              </a:xfrm>
              <a:prstGeom prst="triangle">
                <a:avLst/>
              </a:prstGeom>
              <a:gradFill>
                <a:gsLst>
                  <a:gs pos="76000">
                    <a:srgbClr val="0096D6">
                      <a:alpha val="0"/>
                    </a:srgbClr>
                  </a:gs>
                  <a:gs pos="0">
                    <a:schemeClr val="bg1">
                      <a:alpha val="50000"/>
                    </a:schemeClr>
                  </a:gs>
                </a:gsLst>
                <a:lin ang="54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grpSp>
      </p:grpSp>
      <p:sp>
        <p:nvSpPr>
          <p:cNvPr id="120" name="AutoShape 36"/>
          <p:cNvSpPr>
            <a:spLocks noChangeArrowheads="1"/>
          </p:cNvSpPr>
          <p:nvPr/>
        </p:nvSpPr>
        <p:spPr bwMode="auto">
          <a:xfrm>
            <a:off x="2441448" y="1580181"/>
            <a:ext cx="4261104" cy="42640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09" y="10800"/>
                </a:moveTo>
                <a:cubicBezTo>
                  <a:pt x="409" y="16539"/>
                  <a:pt x="5061" y="21191"/>
                  <a:pt x="10800" y="21191"/>
                </a:cubicBezTo>
                <a:cubicBezTo>
                  <a:pt x="16539" y="21191"/>
                  <a:pt x="21191" y="16539"/>
                  <a:pt x="21191" y="10800"/>
                </a:cubicBezTo>
                <a:cubicBezTo>
                  <a:pt x="21191" y="5061"/>
                  <a:pt x="16539" y="409"/>
                  <a:pt x="10800" y="409"/>
                </a:cubicBezTo>
                <a:cubicBezTo>
                  <a:pt x="5061" y="409"/>
                  <a:pt x="409" y="5061"/>
                  <a:pt x="409" y="10800"/>
                </a:cubicBezTo>
                <a:close/>
              </a:path>
            </a:pathLst>
          </a:custGeom>
          <a:gradFill rotWithShape="1">
            <a:gsLst>
              <a:gs pos="0">
                <a:srgbClr val="FFFFFF">
                  <a:alpha val="12000"/>
                </a:srgbClr>
              </a:gs>
              <a:gs pos="100000">
                <a:srgbClr val="FFFFFF">
                  <a:alpha val="0"/>
                </a:srgbClr>
              </a:gs>
            </a:gsLst>
            <a:lin ang="5400000" scaled="1"/>
          </a:gradFill>
          <a:ln w="9525">
            <a:noFill/>
            <a:round/>
            <a:headEnd/>
            <a:tailEnd/>
          </a:ln>
        </p:spPr>
        <p:txBody>
          <a:bodyPr lIns="82124" tIns="41061" rIns="82124" bIns="41061" anchor="ctr"/>
          <a:lstStyle/>
          <a:p>
            <a:pPr algn="l" rtl="0" fontAlgn="base">
              <a:spcBef>
                <a:spcPct val="0"/>
              </a:spcBef>
              <a:spcAft>
                <a:spcPct val="0"/>
              </a:spcAft>
            </a:pPr>
            <a:endParaRPr lang="zh-CN" altLang="en-US" kern="1200">
              <a:solidFill>
                <a:srgbClr val="FFFFFF"/>
              </a:solidFill>
              <a:latin typeface="Arial" charset="0"/>
              <a:ea typeface="黑体" pitchFamily="2" charset="-122"/>
              <a:cs typeface="Arial" charset="0"/>
            </a:endParaRPr>
          </a:p>
        </p:txBody>
      </p:sp>
      <p:sp>
        <p:nvSpPr>
          <p:cNvPr id="57" name="Rectangle 56"/>
          <p:cNvSpPr/>
          <p:nvPr/>
        </p:nvSpPr>
        <p:spPr>
          <a:xfrm>
            <a:off x="4267860" y="2818393"/>
            <a:ext cx="2357665" cy="746354"/>
          </a:xfrm>
          <a:prstGeom prst="rect">
            <a:avLst/>
          </a:prstGeom>
          <a:effectLst/>
        </p:spPr>
        <p:txBody>
          <a:bodyPr wrap="square" lIns="91435" tIns="45718" rIns="91435" bIns="45718">
            <a:spAutoFit/>
          </a:bodyPr>
          <a:lstStyle/>
          <a:p>
            <a:pPr algn="l" defTabSz="914400">
              <a:lnSpc>
                <a:spcPts val="1700"/>
              </a:lnSpc>
              <a:buNone/>
            </a:pPr>
            <a:r>
              <a:rPr lang="zh-CN" altLang="en-US" sz="1600" b="0" i="0" smtClean="0">
                <a:solidFill>
                  <a:srgbClr val="546568"/>
                </a:solidFill>
                <a:latin typeface="Arial"/>
                <a:ea typeface="黑体" pitchFamily="2" charset="-122"/>
                <a:cs typeface="+mn-cs"/>
              </a:rPr>
              <a:t>在接下来五年中，</a:t>
            </a:r>
            <a:br>
              <a:rPr lang="zh-CN" altLang="en-US" sz="1600" b="0" i="0" smtClean="0">
                <a:solidFill>
                  <a:srgbClr val="546568"/>
                </a:solidFill>
                <a:latin typeface="Arial"/>
                <a:ea typeface="黑体" pitchFamily="2" charset="-122"/>
                <a:cs typeface="+mn-cs"/>
              </a:rPr>
            </a:br>
            <a:r>
              <a:rPr lang="zh-CN" altLang="en-US" sz="1600" b="0" i="0" smtClean="0">
                <a:solidFill>
                  <a:srgbClr val="546568"/>
                </a:solidFill>
                <a:latin typeface="Arial"/>
                <a:ea typeface="黑体" pitchFamily="2" charset="-122"/>
                <a:cs typeface="+mn-cs"/>
              </a:rPr>
              <a:t>数据将</a:t>
            </a:r>
            <a:r>
              <a:rPr lang="zh-CN" altLang="en-US" sz="1600" b="1" i="0" smtClean="0">
                <a:solidFill>
                  <a:schemeClr val="tx1"/>
                </a:solidFill>
                <a:latin typeface="Arial"/>
                <a:ea typeface="黑体" pitchFamily="2" charset="-122"/>
                <a:cs typeface="+mn-cs"/>
              </a:rPr>
              <a:t>增长 </a:t>
            </a:r>
            <a:r>
              <a:rPr lang="en-US" altLang="zh-CN" sz="1600" b="1" i="0" smtClean="0">
                <a:solidFill>
                  <a:schemeClr val="tx1"/>
                </a:solidFill>
                <a:latin typeface="Arial"/>
                <a:ea typeface="黑体" pitchFamily="2" charset="-122"/>
                <a:cs typeface="+mn-cs"/>
              </a:rPr>
              <a:t>800%</a:t>
            </a:r>
            <a:r>
              <a:rPr lang="zh-CN" altLang="en-US" sz="1600" b="0" i="0" smtClean="0">
                <a:latin typeface="Arial"/>
                <a:ea typeface="黑体" pitchFamily="2" charset="-122"/>
                <a:cs typeface="+mn-cs"/>
              </a:rPr>
              <a:t>，</a:t>
            </a:r>
            <a:r>
              <a:rPr lang="zh-CN" altLang="en-US" sz="1600" b="0" i="0" smtClean="0">
                <a:solidFill>
                  <a:srgbClr val="546568"/>
                </a:solidFill>
                <a:latin typeface="Arial"/>
                <a:ea typeface="黑体" pitchFamily="2" charset="-122"/>
                <a:cs typeface="+mn-cs"/>
              </a:rPr>
              <a:t/>
            </a:r>
            <a:br>
              <a:rPr lang="zh-CN" altLang="en-US" sz="1600" b="0" i="0" smtClean="0">
                <a:solidFill>
                  <a:srgbClr val="546568"/>
                </a:solidFill>
                <a:latin typeface="Arial"/>
                <a:ea typeface="黑体" pitchFamily="2" charset="-122"/>
                <a:cs typeface="+mn-cs"/>
              </a:rPr>
            </a:br>
            <a:r>
              <a:rPr lang="zh-CN" altLang="en-US" sz="1600" b="0" i="0" smtClean="0">
                <a:solidFill>
                  <a:srgbClr val="546568"/>
                </a:solidFill>
                <a:latin typeface="Arial"/>
                <a:ea typeface="黑体" pitchFamily="2" charset="-122"/>
                <a:cs typeface="+mn-cs"/>
              </a:rPr>
              <a:t>其 </a:t>
            </a:r>
            <a:r>
              <a:rPr lang="en-US" altLang="zh-CN" sz="1600" b="0" i="0" smtClean="0">
                <a:solidFill>
                  <a:srgbClr val="546568"/>
                </a:solidFill>
                <a:latin typeface="Arial"/>
                <a:ea typeface="黑体" pitchFamily="2" charset="-122"/>
                <a:cs typeface="+mn-cs"/>
              </a:rPr>
              <a:t>80% </a:t>
            </a:r>
            <a:r>
              <a:rPr lang="zh-CN" altLang="en-US" sz="1600" b="0" i="0" smtClean="0">
                <a:solidFill>
                  <a:srgbClr val="546568"/>
                </a:solidFill>
                <a:latin typeface="Arial"/>
                <a:ea typeface="黑体" pitchFamily="2" charset="-122"/>
                <a:cs typeface="+mn-cs"/>
              </a:rPr>
              <a:t>是非结构化的*</a:t>
            </a:r>
            <a:endParaRPr lang="zh-CN" altLang="en-US" sz="1600" b="0" i="0">
              <a:solidFill>
                <a:srgbClr val="546568"/>
              </a:solidFill>
              <a:latin typeface="Arial"/>
              <a:ea typeface="黑体" pitchFamily="2" charset="-122"/>
              <a:cs typeface="+mn-cs"/>
            </a:endParaRPr>
          </a:p>
        </p:txBody>
      </p:sp>
      <p:sp>
        <p:nvSpPr>
          <p:cNvPr id="59" name="Rectangle 58"/>
          <p:cNvSpPr/>
          <p:nvPr/>
        </p:nvSpPr>
        <p:spPr>
          <a:xfrm>
            <a:off x="2590698" y="2818393"/>
            <a:ext cx="1700409" cy="335989"/>
          </a:xfrm>
          <a:prstGeom prst="rect">
            <a:avLst/>
          </a:prstGeom>
        </p:spPr>
        <p:txBody>
          <a:bodyPr wrap="square">
            <a:spAutoFit/>
          </a:bodyPr>
          <a:lstStyle/>
          <a:p>
            <a:pPr algn="r" defTabSz="914400">
              <a:lnSpc>
                <a:spcPts val="1900"/>
              </a:lnSpc>
              <a:buNone/>
            </a:pPr>
            <a:r>
              <a:rPr lang="zh-CN" altLang="en-US" sz="1800" b="1" i="0" smtClean="0">
                <a:solidFill>
                  <a:schemeClr val="tx1"/>
                </a:solidFill>
                <a:latin typeface="Arial"/>
                <a:ea typeface="黑体" pitchFamily="2" charset="-122"/>
                <a:cs typeface="+mn-cs"/>
              </a:rPr>
              <a:t>数据爆炸</a:t>
            </a:r>
            <a:endParaRPr lang="zh-CN" altLang="en-US" b="1">
              <a:ea typeface="黑体" pitchFamily="2" charset="-122"/>
            </a:endParaRPr>
          </a:p>
        </p:txBody>
      </p:sp>
      <p:sp>
        <p:nvSpPr>
          <p:cNvPr id="60" name="Rectangle 59"/>
          <p:cNvSpPr/>
          <p:nvPr/>
        </p:nvSpPr>
        <p:spPr>
          <a:xfrm>
            <a:off x="2590698" y="4400001"/>
            <a:ext cx="1700409" cy="335989"/>
          </a:xfrm>
          <a:prstGeom prst="rect">
            <a:avLst/>
          </a:prstGeom>
        </p:spPr>
        <p:txBody>
          <a:bodyPr wrap="square">
            <a:spAutoFit/>
          </a:bodyPr>
          <a:lstStyle/>
          <a:p>
            <a:pPr algn="r" defTabSz="914400">
              <a:lnSpc>
                <a:spcPts val="1900"/>
              </a:lnSpc>
              <a:buNone/>
            </a:pPr>
            <a:r>
              <a:rPr lang="zh-CN" altLang="en-US" sz="1800" b="1" i="0" dirty="0" smtClean="0">
                <a:solidFill>
                  <a:srgbClr val="6DB344"/>
                </a:solidFill>
                <a:latin typeface="Arial"/>
                <a:ea typeface="黑体" pitchFamily="2" charset="-122"/>
                <a:cs typeface="+mn-cs"/>
              </a:rPr>
              <a:t>能源效率</a:t>
            </a:r>
            <a:endParaRPr lang="zh-CN" altLang="en-US" b="1" dirty="0">
              <a:solidFill>
                <a:schemeClr val="tx2"/>
              </a:solidFill>
              <a:ea typeface="黑体" pitchFamily="2" charset="-122"/>
            </a:endParaRPr>
          </a:p>
        </p:txBody>
      </p:sp>
      <p:grpSp>
        <p:nvGrpSpPr>
          <p:cNvPr id="6" name="Group 4"/>
          <p:cNvGrpSpPr/>
          <p:nvPr/>
        </p:nvGrpSpPr>
        <p:grpSpPr>
          <a:xfrm>
            <a:off x="3821269" y="4926291"/>
            <a:ext cx="1535482" cy="1002270"/>
            <a:chOff x="6382538" y="4305232"/>
            <a:chExt cx="1469211" cy="901600"/>
          </a:xfrm>
          <a:effectLst>
            <a:outerShdw blurRad="533400" algn="ctr" rotWithShape="0">
              <a:schemeClr val="bg1">
                <a:alpha val="48000"/>
              </a:schemeClr>
            </a:outerShdw>
          </a:effectLst>
        </p:grpSpPr>
        <p:grpSp>
          <p:nvGrpSpPr>
            <p:cNvPr id="7" name="Group 3"/>
            <p:cNvGrpSpPr/>
            <p:nvPr/>
          </p:nvGrpSpPr>
          <p:grpSpPr>
            <a:xfrm>
              <a:off x="6382538" y="4406555"/>
              <a:ext cx="1469211" cy="800277"/>
              <a:chOff x="6382538" y="4199847"/>
              <a:chExt cx="1848704" cy="1006986"/>
            </a:xfrm>
          </p:grpSpPr>
          <p:pic>
            <p:nvPicPr>
              <p:cNvPr id="64" name="Picture 6" descr="\\MV-FS\Projects\Cisco\References\Brand Assets\Kubrick Icons\Kubrick png icons\import_1040_256.png"/>
              <p:cNvPicPr>
                <a:picLocks noChangeAspect="1" noChangeArrowheads="1"/>
              </p:cNvPicPr>
              <p:nvPr/>
            </p:nvPicPr>
            <p:blipFill>
              <a:blip r:embed="rId11" cstate="print"/>
              <a:srcRect/>
              <a:stretch>
                <a:fillRect/>
              </a:stretch>
            </p:blipFill>
            <p:spPr bwMode="auto">
              <a:xfrm flipH="1" flipV="1">
                <a:off x="6382538" y="4205591"/>
                <a:ext cx="1001242" cy="1001242"/>
              </a:xfrm>
              <a:prstGeom prst="rect">
                <a:avLst/>
              </a:prstGeom>
              <a:noFill/>
            </p:spPr>
          </p:pic>
          <p:pic>
            <p:nvPicPr>
              <p:cNvPr id="65" name="Picture 19" descr="\\MV-FS\Projects\Cisco\References\Brand Assets\Kubrick Icons\Kubrick png icons\export_1035_256.png"/>
              <p:cNvPicPr>
                <a:picLocks noChangeAspect="1" noChangeArrowheads="1"/>
              </p:cNvPicPr>
              <p:nvPr/>
            </p:nvPicPr>
            <p:blipFill>
              <a:blip r:embed="rId12" cstate="print"/>
              <a:srcRect/>
              <a:stretch>
                <a:fillRect/>
              </a:stretch>
            </p:blipFill>
            <p:spPr bwMode="auto">
              <a:xfrm>
                <a:off x="7226637" y="4199847"/>
                <a:ext cx="1004605" cy="1004605"/>
              </a:xfrm>
              <a:prstGeom prst="rect">
                <a:avLst/>
              </a:prstGeom>
              <a:noFill/>
            </p:spPr>
          </p:pic>
        </p:grpSp>
        <p:pic>
          <p:nvPicPr>
            <p:cNvPr id="63" name="Picture 16" descr="\\MV-FS\Projects\Cisco\References\Brand Assets\Kubrick Icons\Kubrick png icons\Energy_wise_1220_256.png"/>
            <p:cNvPicPr>
              <a:picLocks noChangeAspect="1" noChangeArrowheads="1"/>
            </p:cNvPicPr>
            <p:nvPr/>
          </p:nvPicPr>
          <p:blipFill>
            <a:blip r:embed="rId13" cstate="print"/>
            <a:srcRect/>
            <a:stretch>
              <a:fillRect/>
            </a:stretch>
          </p:blipFill>
          <p:spPr bwMode="auto">
            <a:xfrm>
              <a:off x="6737712" y="4305232"/>
              <a:ext cx="857098" cy="857098"/>
            </a:xfrm>
            <a:prstGeom prst="rect">
              <a:avLst/>
            </a:prstGeom>
            <a:noFill/>
          </p:spPr>
        </p:pic>
      </p:grpSp>
      <p:sp>
        <p:nvSpPr>
          <p:cNvPr id="66" name="EE- Text"/>
          <p:cNvSpPr/>
          <p:nvPr/>
        </p:nvSpPr>
        <p:spPr>
          <a:xfrm>
            <a:off x="4267860" y="4015284"/>
            <a:ext cx="2145320" cy="746354"/>
          </a:xfrm>
          <a:prstGeom prst="rect">
            <a:avLst/>
          </a:prstGeom>
          <a:effectLst/>
        </p:spPr>
        <p:txBody>
          <a:bodyPr wrap="square" lIns="91435" tIns="45718" rIns="91435" bIns="45718">
            <a:spAutoFit/>
          </a:bodyPr>
          <a:lstStyle/>
          <a:p>
            <a:pPr algn="l" defTabSz="914400">
              <a:lnSpc>
                <a:spcPts val="1700"/>
              </a:lnSpc>
              <a:buNone/>
            </a:pPr>
            <a:r>
              <a:rPr lang="zh-CN" altLang="en-US" sz="1600" b="0" i="0" dirty="0" smtClean="0">
                <a:solidFill>
                  <a:srgbClr val="546568"/>
                </a:solidFill>
                <a:latin typeface="Arial"/>
                <a:ea typeface="黑体" pitchFamily="2" charset="-122"/>
                <a:cs typeface="+mn-cs"/>
              </a:rPr>
              <a:t>数据中心消耗的能源可能比它们提供支持的分支机构</a:t>
            </a:r>
            <a:r>
              <a:rPr lang="zh-CN" altLang="en-US" sz="1600" b="1" i="0" dirty="0" smtClean="0">
                <a:solidFill>
                  <a:srgbClr val="6DB344"/>
                </a:solidFill>
                <a:latin typeface="Arial"/>
                <a:ea typeface="黑体" pitchFamily="2" charset="-122"/>
                <a:cs typeface="+mn-cs"/>
              </a:rPr>
              <a:t>多 </a:t>
            </a:r>
            <a:r>
              <a:rPr lang="en-US" altLang="zh-CN" sz="1600" b="1" i="0" dirty="0" smtClean="0">
                <a:solidFill>
                  <a:srgbClr val="6DB344"/>
                </a:solidFill>
                <a:latin typeface="Arial"/>
                <a:ea typeface="黑体" pitchFamily="2" charset="-122"/>
                <a:cs typeface="+mn-cs"/>
              </a:rPr>
              <a:t>100 </a:t>
            </a:r>
            <a:r>
              <a:rPr lang="zh-CN" altLang="en-US" sz="1600" b="1" i="0" dirty="0" smtClean="0">
                <a:solidFill>
                  <a:srgbClr val="6DB344"/>
                </a:solidFill>
                <a:latin typeface="Arial"/>
                <a:ea typeface="黑体" pitchFamily="2" charset="-122"/>
                <a:cs typeface="+mn-cs"/>
              </a:rPr>
              <a:t>倍*</a:t>
            </a:r>
            <a:endParaRPr lang="zh-CN" altLang="en-US" sz="1600" dirty="0">
              <a:solidFill>
                <a:srgbClr val="546568"/>
              </a:solidFill>
              <a:latin typeface="Arial"/>
              <a:ea typeface="黑体" pitchFamily="2" charset="-122"/>
            </a:endParaRPr>
          </a:p>
        </p:txBody>
      </p:sp>
      <p:grpSp>
        <p:nvGrpSpPr>
          <p:cNvPr id="8" name="Group 5"/>
          <p:cNvGrpSpPr/>
          <p:nvPr/>
        </p:nvGrpSpPr>
        <p:grpSpPr>
          <a:xfrm>
            <a:off x="1056463" y="1397725"/>
            <a:ext cx="2651889" cy="967564"/>
            <a:chOff x="526559" y="1397725"/>
            <a:chExt cx="2651889" cy="967564"/>
          </a:xfrm>
        </p:grpSpPr>
        <p:sp>
          <p:nvSpPr>
            <p:cNvPr id="74" name="Text Box 51"/>
            <p:cNvSpPr txBox="1">
              <a:spLocks noChangeArrowheads="1"/>
            </p:cNvSpPr>
            <p:nvPr/>
          </p:nvSpPr>
          <p:spPr bwMode="auto">
            <a:xfrm>
              <a:off x="526559" y="1550610"/>
              <a:ext cx="1644176" cy="348813"/>
            </a:xfrm>
            <a:prstGeom prst="rect">
              <a:avLst/>
            </a:prstGeom>
            <a:noFill/>
            <a:ln w="14288" algn="ctr">
              <a:noFill/>
              <a:miter lim="800000"/>
              <a:headEnd/>
              <a:tailEnd/>
            </a:ln>
          </p:spPr>
          <p:txBody>
            <a:bodyPr wrap="square" anchor="ctr">
              <a:spAutoFit/>
            </a:bodyPr>
            <a:lstStyle/>
            <a:p>
              <a:pPr algn="r" defTabSz="914400">
                <a:lnSpc>
                  <a:spcPts val="2000"/>
                </a:lnSpc>
                <a:spcBef>
                  <a:spcPct val="0"/>
                </a:spcBef>
                <a:spcAft>
                  <a:spcPct val="0"/>
                </a:spcAft>
                <a:buNone/>
              </a:pPr>
              <a:r>
                <a:rPr lang="zh-CN" altLang="en-US" sz="1800" b="0" i="0" smtClean="0">
                  <a:solidFill>
                    <a:srgbClr val="546568"/>
                  </a:solidFill>
                  <a:latin typeface="Arial"/>
                  <a:ea typeface="黑体" pitchFamily="2" charset="-122"/>
                  <a:cs typeface="+mn-cs"/>
                </a:rPr>
                <a:t>应用集成</a:t>
              </a:r>
              <a:endParaRPr lang="zh-CN" altLang="en-US">
                <a:solidFill>
                  <a:srgbClr val="546568"/>
                </a:solidFill>
                <a:ea typeface="黑体" pitchFamily="2" charset="-122"/>
              </a:endParaRPr>
            </a:p>
          </p:txBody>
        </p:sp>
        <p:grpSp>
          <p:nvGrpSpPr>
            <p:cNvPr id="9" name="Group 18"/>
            <p:cNvGrpSpPr>
              <a:grpSpLocks noChangeAspect="1"/>
            </p:cNvGrpSpPr>
            <p:nvPr/>
          </p:nvGrpSpPr>
          <p:grpSpPr>
            <a:xfrm>
              <a:off x="2209480" y="1397725"/>
              <a:ext cx="968968" cy="967564"/>
              <a:chOff x="6531403" y="3936790"/>
              <a:chExt cx="1124784" cy="1123154"/>
            </a:xfrm>
          </p:grpSpPr>
          <p:grpSp>
            <p:nvGrpSpPr>
              <p:cNvPr id="10" name="Group 19"/>
              <p:cNvGrpSpPr/>
              <p:nvPr/>
            </p:nvGrpSpPr>
            <p:grpSpPr>
              <a:xfrm>
                <a:off x="6531403" y="3936790"/>
                <a:ext cx="1124784" cy="1123154"/>
                <a:chOff x="4986670" y="4343305"/>
                <a:chExt cx="1124784" cy="1123154"/>
              </a:xfrm>
            </p:grpSpPr>
            <p:sp>
              <p:nvSpPr>
                <p:cNvPr id="78" name="Oval 7"/>
                <p:cNvSpPr>
                  <a:spLocks noChangeArrowheads="1"/>
                </p:cNvSpPr>
                <p:nvPr/>
              </p:nvSpPr>
              <p:spPr bwMode="auto">
                <a:xfrm>
                  <a:off x="4986670" y="4343305"/>
                  <a:ext cx="1124784" cy="1123154"/>
                </a:xfrm>
                <a:prstGeom prst="ellipse">
                  <a:avLst/>
                </a:prstGeom>
                <a:solidFill>
                  <a:schemeClr val="bg1"/>
                </a:solidFill>
                <a:ln w="25400" cap="flat">
                  <a:solidFill>
                    <a:schemeClr val="tx2"/>
                  </a:solidFill>
                  <a:prstDash val="solid"/>
                  <a:miter lim="800000"/>
                  <a:headEnd/>
                  <a:tailEnd/>
                </a:ln>
                <a:effectLst>
                  <a:outerShdw blurRad="215900" sx="102000" sy="102000" algn="ctr" rotWithShape="0">
                    <a:srgbClr val="000000">
                      <a:alpha val="40000"/>
                    </a:srgbClr>
                  </a:outerShdw>
                </a:effectLst>
              </p:spPr>
              <p:txBody>
                <a:bodyPr vert="horz" wrap="square" lIns="91440" tIns="45720" rIns="91440" bIns="45720" numCol="1" anchor="t" anchorCtr="0" compatLnSpc="1">
                  <a:prstTxWarp prst="textNoShape">
                    <a:avLst/>
                  </a:prstTxWarp>
                </a:bodyPr>
                <a:lstStyle/>
                <a:p>
                  <a:pPr>
                    <a:lnSpc>
                      <a:spcPts val="2000"/>
                    </a:lnSpc>
                  </a:pPr>
                  <a:endParaRPr lang="zh-CN" altLang="en-US">
                    <a:solidFill>
                      <a:srgbClr val="546568"/>
                    </a:solidFill>
                    <a:latin typeface="+mj-lt"/>
                    <a:ea typeface="黑体" pitchFamily="2" charset="-122"/>
                  </a:endParaRPr>
                </a:p>
              </p:txBody>
            </p:sp>
            <p:sp>
              <p:nvSpPr>
                <p:cNvPr id="79" name="Oval 8"/>
                <p:cNvSpPr>
                  <a:spLocks noChangeArrowheads="1"/>
                </p:cNvSpPr>
                <p:nvPr/>
              </p:nvSpPr>
              <p:spPr bwMode="auto">
                <a:xfrm>
                  <a:off x="5039362" y="4395186"/>
                  <a:ext cx="1019394" cy="1019394"/>
                </a:xfrm>
                <a:prstGeom prst="ellipse">
                  <a:avLst/>
                </a:prstGeom>
                <a:gradFill flip="none" rotWithShape="1">
                  <a:gsLst>
                    <a:gs pos="82000">
                      <a:srgbClr val="0096D6">
                        <a:alpha val="0"/>
                      </a:srgbClr>
                    </a:gs>
                    <a:gs pos="98750">
                      <a:srgbClr val="000000">
                        <a:alpha val="27000"/>
                      </a:srgbClr>
                    </a:gs>
                    <a:gs pos="0">
                      <a:schemeClr val="bg1">
                        <a:alpha val="46000"/>
                      </a:schemeClr>
                    </a:gs>
                    <a:gs pos="33000">
                      <a:schemeClr val="tx1">
                        <a:alpha val="0"/>
                      </a:schemeClr>
                    </a:gs>
                  </a:gsLst>
                  <a:lin ang="5400000" scaled="1"/>
                  <a:tileRect/>
                </a:gradFill>
                <a:ln w="9525">
                  <a:noFill/>
                  <a:miter lim="800000"/>
                  <a:headEnd/>
                  <a:tailEnd/>
                </a:ln>
              </p:spPr>
              <p:txBody>
                <a:bodyPr wrap="none" lIns="82124" tIns="41061" rIns="82124" bIns="41061" anchor="ctr"/>
                <a:lstStyle/>
                <a:p>
                  <a:pPr>
                    <a:lnSpc>
                      <a:spcPts val="2000"/>
                    </a:lnSpc>
                  </a:pPr>
                  <a:endParaRPr lang="zh-CN" altLang="en-US" kern="0">
                    <a:solidFill>
                      <a:srgbClr val="546568"/>
                    </a:solidFill>
                    <a:ea typeface="黑体" pitchFamily="2" charset="-122"/>
                  </a:endParaRPr>
                </a:p>
              </p:txBody>
            </p:sp>
          </p:grpSp>
          <p:pic>
            <p:nvPicPr>
              <p:cNvPr id="77" name="Picture 2" descr="\\MV-FS\Projects\Cisco\03_Assets\Icons\Kubrick Icons\Kubrick png icons\Change_layout_1181_256.png"/>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6647339" y="4114261"/>
                <a:ext cx="865755" cy="865755"/>
              </a:xfrm>
              <a:prstGeom prst="rect">
                <a:avLst/>
              </a:prstGeom>
              <a:noFill/>
              <a:extLst>
                <a:ext uri="{909E8E84-426E-40DD-AFC4-6F175D3DCCD1}">
                  <a14:hiddenFill xmlns="" xmlns:a14="http://schemas.microsoft.com/office/drawing/2010/main">
                    <a:solidFill>
                      <a:srgbClr val="FFFFFF"/>
                    </a:solidFill>
                  </a14:hiddenFill>
                </a:ext>
              </a:extLst>
            </p:spPr>
          </p:pic>
        </p:grpSp>
      </p:grpSp>
      <p:grpSp>
        <p:nvGrpSpPr>
          <p:cNvPr id="11" name="Group 10"/>
          <p:cNvGrpSpPr/>
          <p:nvPr/>
        </p:nvGrpSpPr>
        <p:grpSpPr>
          <a:xfrm>
            <a:off x="5554755" y="1397725"/>
            <a:ext cx="2868481" cy="967564"/>
            <a:chOff x="5965553" y="1397725"/>
            <a:chExt cx="2868481" cy="967564"/>
          </a:xfrm>
        </p:grpSpPr>
        <p:sp>
          <p:nvSpPr>
            <p:cNvPr id="81" name="Text Box 46"/>
            <p:cNvSpPr txBox="1">
              <a:spLocks noChangeArrowheads="1"/>
            </p:cNvSpPr>
            <p:nvPr/>
          </p:nvSpPr>
          <p:spPr bwMode="auto">
            <a:xfrm>
              <a:off x="7002439" y="1546954"/>
              <a:ext cx="1831595" cy="348813"/>
            </a:xfrm>
            <a:prstGeom prst="rect">
              <a:avLst/>
            </a:prstGeom>
            <a:noFill/>
            <a:ln w="14288" algn="ctr">
              <a:noFill/>
              <a:miter lim="800000"/>
              <a:headEnd/>
              <a:tailEnd/>
            </a:ln>
          </p:spPr>
          <p:txBody>
            <a:bodyPr wrap="square" anchor="ctr">
              <a:spAutoFit/>
            </a:bodyPr>
            <a:lstStyle/>
            <a:p>
              <a:pPr algn="l" defTabSz="914400">
                <a:lnSpc>
                  <a:spcPts val="2000"/>
                </a:lnSpc>
                <a:spcBef>
                  <a:spcPct val="0"/>
                </a:spcBef>
                <a:spcAft>
                  <a:spcPct val="0"/>
                </a:spcAft>
                <a:buNone/>
              </a:pPr>
              <a:r>
                <a:rPr lang="zh-CN" altLang="en-US" sz="1800" b="0" i="0" smtClean="0">
                  <a:solidFill>
                    <a:srgbClr val="546568"/>
                  </a:solidFill>
                  <a:latin typeface="Arial"/>
                  <a:ea typeface="黑体" pitchFamily="2" charset="-122"/>
                  <a:cs typeface="+mn-cs"/>
                </a:rPr>
                <a:t>整合</a:t>
              </a:r>
              <a:r>
                <a:rPr lang="en-US" altLang="zh-CN" sz="1800" b="0" i="0" smtClean="0">
                  <a:solidFill>
                    <a:srgbClr val="546568"/>
                  </a:solidFill>
                  <a:latin typeface="Arial"/>
                  <a:ea typeface="黑体" pitchFamily="2" charset="-122"/>
                  <a:cs typeface="+mn-cs"/>
                </a:rPr>
                <a:t>/</a:t>
              </a:r>
              <a:r>
                <a:rPr lang="zh-CN" altLang="en-US" sz="1800" b="0" i="0" smtClean="0">
                  <a:solidFill>
                    <a:srgbClr val="546568"/>
                  </a:solidFill>
                  <a:latin typeface="Arial"/>
                  <a:ea typeface="黑体" pitchFamily="2" charset="-122"/>
                  <a:cs typeface="+mn-cs"/>
                </a:rPr>
                <a:t>虚拟化</a:t>
              </a:r>
              <a:endParaRPr lang="zh-CN" altLang="en-US" sz="1800" b="0" i="0">
                <a:solidFill>
                  <a:srgbClr val="546568"/>
                </a:solidFill>
                <a:latin typeface="Arial"/>
                <a:ea typeface="黑体" pitchFamily="2" charset="-122"/>
                <a:cs typeface="+mn-cs"/>
              </a:endParaRPr>
            </a:p>
          </p:txBody>
        </p:sp>
        <p:grpSp>
          <p:nvGrpSpPr>
            <p:cNvPr id="12" name="Group 23"/>
            <p:cNvGrpSpPr>
              <a:grpSpLocks noChangeAspect="1"/>
            </p:cNvGrpSpPr>
            <p:nvPr/>
          </p:nvGrpSpPr>
          <p:grpSpPr>
            <a:xfrm>
              <a:off x="5965553" y="1397725"/>
              <a:ext cx="968968" cy="967564"/>
              <a:chOff x="1292251" y="1940730"/>
              <a:chExt cx="1124784" cy="1123154"/>
            </a:xfrm>
          </p:grpSpPr>
          <p:sp>
            <p:nvSpPr>
              <p:cNvPr id="83" name="Oval 7"/>
              <p:cNvSpPr>
                <a:spLocks noChangeArrowheads="1"/>
              </p:cNvSpPr>
              <p:nvPr/>
            </p:nvSpPr>
            <p:spPr bwMode="auto">
              <a:xfrm>
                <a:off x="1292251" y="1940730"/>
                <a:ext cx="1124784" cy="1123154"/>
              </a:xfrm>
              <a:prstGeom prst="ellipse">
                <a:avLst/>
              </a:prstGeom>
              <a:solidFill>
                <a:schemeClr val="bg1"/>
              </a:solidFill>
              <a:ln w="25400" cap="flat">
                <a:solidFill>
                  <a:schemeClr val="tx2"/>
                </a:solidFill>
                <a:prstDash val="solid"/>
                <a:miter lim="800000"/>
                <a:headEnd/>
                <a:tailEnd/>
              </a:ln>
              <a:effectLst>
                <a:outerShdw blurRad="215900" sx="102000" sy="102000" algn="ctr" rotWithShape="0">
                  <a:srgbClr val="000000">
                    <a:alpha val="40000"/>
                  </a:srgbClr>
                </a:outerShdw>
              </a:effectLst>
            </p:spPr>
            <p:txBody>
              <a:bodyPr vert="horz" wrap="square" lIns="91440" tIns="45720" rIns="91440" bIns="45720" numCol="1" anchor="t" anchorCtr="0" compatLnSpc="1">
                <a:prstTxWarp prst="textNoShape">
                  <a:avLst/>
                </a:prstTxWarp>
              </a:bodyPr>
              <a:lstStyle/>
              <a:p>
                <a:pPr>
                  <a:lnSpc>
                    <a:spcPts val="2000"/>
                  </a:lnSpc>
                </a:pPr>
                <a:endParaRPr lang="zh-CN" altLang="en-US">
                  <a:solidFill>
                    <a:srgbClr val="546568"/>
                  </a:solidFill>
                  <a:latin typeface="+mj-lt"/>
                  <a:ea typeface="黑体" pitchFamily="2" charset="-122"/>
                </a:endParaRPr>
              </a:p>
            </p:txBody>
          </p:sp>
          <p:pic>
            <p:nvPicPr>
              <p:cNvPr id="84" name="Picture 6" descr="\\MV-FS\Projects\Cisco\03_Assets\Icons\Kubrick Icons\Kubrick png icons\Device_import_1213_256.png"/>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1468206" y="2067614"/>
                <a:ext cx="855211" cy="855211"/>
              </a:xfrm>
              <a:prstGeom prst="rect">
                <a:avLst/>
              </a:prstGeom>
              <a:noFill/>
              <a:extLst>
                <a:ext uri="{909E8E84-426E-40DD-AFC4-6F175D3DCCD1}">
                  <a14:hiddenFill xmlns="" xmlns:a14="http://schemas.microsoft.com/office/drawing/2010/main">
                    <a:solidFill>
                      <a:srgbClr val="FFFFFF"/>
                    </a:solidFill>
                  </a14:hiddenFill>
                </a:ext>
              </a:extLst>
            </p:spPr>
          </p:pic>
          <p:sp>
            <p:nvSpPr>
              <p:cNvPr id="85" name="Oval 8"/>
              <p:cNvSpPr>
                <a:spLocks noChangeArrowheads="1"/>
              </p:cNvSpPr>
              <p:nvPr/>
            </p:nvSpPr>
            <p:spPr bwMode="auto">
              <a:xfrm>
                <a:off x="1344944" y="1992611"/>
                <a:ext cx="1019394" cy="1019394"/>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pPr>
                  <a:lnSpc>
                    <a:spcPts val="2000"/>
                  </a:lnSpc>
                </a:pPr>
                <a:endParaRPr lang="zh-CN" altLang="en-US" kern="0">
                  <a:solidFill>
                    <a:srgbClr val="546568"/>
                  </a:solidFill>
                  <a:ea typeface="黑体" pitchFamily="2" charset="-122"/>
                </a:endParaRPr>
              </a:p>
            </p:txBody>
          </p:sp>
        </p:grpSp>
      </p:grpSp>
      <p:grpSp>
        <p:nvGrpSpPr>
          <p:cNvPr id="14" name="Group 9"/>
          <p:cNvGrpSpPr/>
          <p:nvPr/>
        </p:nvGrpSpPr>
        <p:grpSpPr>
          <a:xfrm>
            <a:off x="6426061" y="3333173"/>
            <a:ext cx="2003286" cy="967564"/>
            <a:chOff x="6699249" y="3333173"/>
            <a:chExt cx="2003286" cy="967564"/>
          </a:xfrm>
        </p:grpSpPr>
        <p:sp>
          <p:nvSpPr>
            <p:cNvPr id="68" name="Text Box 47"/>
            <p:cNvSpPr txBox="1">
              <a:spLocks noChangeArrowheads="1"/>
            </p:cNvSpPr>
            <p:nvPr/>
          </p:nvSpPr>
          <p:spPr bwMode="auto">
            <a:xfrm>
              <a:off x="7706962" y="3646087"/>
              <a:ext cx="995573" cy="348813"/>
            </a:xfrm>
            <a:prstGeom prst="rect">
              <a:avLst/>
            </a:prstGeom>
            <a:noFill/>
            <a:ln w="14288" algn="ctr">
              <a:noFill/>
              <a:miter lim="800000"/>
              <a:headEnd/>
              <a:tailEnd/>
            </a:ln>
          </p:spPr>
          <p:txBody>
            <a:bodyPr wrap="square" anchor="ctr">
              <a:spAutoFit/>
            </a:bodyPr>
            <a:lstStyle/>
            <a:p>
              <a:pPr algn="l" defTabSz="914400">
                <a:lnSpc>
                  <a:spcPts val="2000"/>
                </a:lnSpc>
                <a:spcBef>
                  <a:spcPct val="0"/>
                </a:spcBef>
                <a:spcAft>
                  <a:spcPct val="0"/>
                </a:spcAft>
                <a:buNone/>
              </a:pPr>
              <a:r>
                <a:rPr lang="zh-CN" altLang="en-US" sz="1800" b="0" i="0" smtClean="0">
                  <a:solidFill>
                    <a:srgbClr val="546568"/>
                  </a:solidFill>
                  <a:latin typeface="Arial"/>
                  <a:ea typeface="黑体" pitchFamily="2" charset="-122"/>
                  <a:cs typeface="+mn-cs"/>
                </a:rPr>
                <a:t>云</a:t>
              </a:r>
              <a:endParaRPr lang="zh-CN" altLang="en-US" sz="1800" b="0" i="0">
                <a:solidFill>
                  <a:srgbClr val="546568"/>
                </a:solidFill>
                <a:latin typeface="Arial"/>
                <a:ea typeface="黑体" pitchFamily="2" charset="-122"/>
                <a:cs typeface="+mn-cs"/>
              </a:endParaRPr>
            </a:p>
          </p:txBody>
        </p:sp>
        <p:grpSp>
          <p:nvGrpSpPr>
            <p:cNvPr id="15" name="Group 14"/>
            <p:cNvGrpSpPr>
              <a:grpSpLocks noChangeAspect="1"/>
            </p:cNvGrpSpPr>
            <p:nvPr/>
          </p:nvGrpSpPr>
          <p:grpSpPr>
            <a:xfrm>
              <a:off x="6699249" y="3333173"/>
              <a:ext cx="968968" cy="967564"/>
              <a:chOff x="3911827" y="1940730"/>
              <a:chExt cx="1124784" cy="1123154"/>
            </a:xfrm>
          </p:grpSpPr>
          <p:sp>
            <p:nvSpPr>
              <p:cNvPr id="70" name="Oval 7"/>
              <p:cNvSpPr>
                <a:spLocks noChangeArrowheads="1"/>
              </p:cNvSpPr>
              <p:nvPr/>
            </p:nvSpPr>
            <p:spPr bwMode="auto">
              <a:xfrm>
                <a:off x="3911827" y="1940730"/>
                <a:ext cx="1124784" cy="1123154"/>
              </a:xfrm>
              <a:prstGeom prst="ellipse">
                <a:avLst/>
              </a:prstGeom>
              <a:solidFill>
                <a:schemeClr val="bg1"/>
              </a:solidFill>
              <a:ln w="25400" cap="flat">
                <a:solidFill>
                  <a:schemeClr val="tx2"/>
                </a:solidFill>
                <a:prstDash val="solid"/>
                <a:miter lim="800000"/>
                <a:headEnd/>
                <a:tailEnd/>
              </a:ln>
              <a:effectLst>
                <a:outerShdw blurRad="215900" sx="102000" sy="102000" algn="ctr" rotWithShape="0">
                  <a:srgbClr val="000000">
                    <a:alpha val="40000"/>
                  </a:srgbClr>
                </a:outerShdw>
              </a:effectLst>
            </p:spPr>
            <p:txBody>
              <a:bodyPr vert="horz" wrap="square" lIns="91440" tIns="45720" rIns="91440" bIns="45720" numCol="1" anchor="t" anchorCtr="0" compatLnSpc="1">
                <a:prstTxWarp prst="textNoShape">
                  <a:avLst/>
                </a:prstTxWarp>
              </a:bodyPr>
              <a:lstStyle/>
              <a:p>
                <a:pPr>
                  <a:lnSpc>
                    <a:spcPts val="2000"/>
                  </a:lnSpc>
                </a:pPr>
                <a:endParaRPr lang="zh-CN" altLang="en-US">
                  <a:solidFill>
                    <a:srgbClr val="546568"/>
                  </a:solidFill>
                  <a:latin typeface="+mj-lt"/>
                  <a:ea typeface="黑体" pitchFamily="2" charset="-122"/>
                </a:endParaRPr>
              </a:p>
            </p:txBody>
          </p:sp>
          <p:sp>
            <p:nvSpPr>
              <p:cNvPr id="71" name="Oval 8"/>
              <p:cNvSpPr>
                <a:spLocks noChangeArrowheads="1"/>
              </p:cNvSpPr>
              <p:nvPr/>
            </p:nvSpPr>
            <p:spPr bwMode="auto">
              <a:xfrm>
                <a:off x="3964520" y="1992611"/>
                <a:ext cx="1019394" cy="1019394"/>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pPr>
                  <a:lnSpc>
                    <a:spcPts val="2000"/>
                  </a:lnSpc>
                </a:pPr>
                <a:endParaRPr lang="zh-CN" altLang="en-US" kern="0">
                  <a:solidFill>
                    <a:srgbClr val="546568"/>
                  </a:solidFill>
                  <a:ea typeface="黑体" pitchFamily="2" charset="-122"/>
                </a:endParaRPr>
              </a:p>
            </p:txBody>
          </p:sp>
          <p:pic>
            <p:nvPicPr>
              <p:cNvPr id="72" name="Picture 71" descr="Device_cloud_white_3041_default_256.png"/>
              <p:cNvPicPr>
                <a:picLocks noChangeAspect="1"/>
              </p:cNvPicPr>
              <p:nvPr/>
            </p:nvPicPr>
            <p:blipFill>
              <a:blip r:embed="rId16" cstate="print"/>
              <a:stretch>
                <a:fillRect/>
              </a:stretch>
            </p:blipFill>
            <p:spPr>
              <a:xfrm>
                <a:off x="4011851" y="1994616"/>
                <a:ext cx="924730" cy="924730"/>
              </a:xfrm>
              <a:prstGeom prst="rect">
                <a:avLst/>
              </a:prstGeom>
            </p:spPr>
          </p:pic>
        </p:grpSp>
      </p:grpSp>
      <p:grpSp>
        <p:nvGrpSpPr>
          <p:cNvPr id="16" name="Group 6"/>
          <p:cNvGrpSpPr/>
          <p:nvPr/>
        </p:nvGrpSpPr>
        <p:grpSpPr>
          <a:xfrm>
            <a:off x="191069" y="3285256"/>
            <a:ext cx="2589066" cy="967564"/>
            <a:chOff x="-144315" y="3285256"/>
            <a:chExt cx="2589066" cy="967564"/>
          </a:xfrm>
        </p:grpSpPr>
        <p:sp>
          <p:nvSpPr>
            <p:cNvPr id="93" name="Text Box 51"/>
            <p:cNvSpPr txBox="1">
              <a:spLocks noChangeArrowheads="1"/>
            </p:cNvSpPr>
            <p:nvPr/>
          </p:nvSpPr>
          <p:spPr bwMode="auto">
            <a:xfrm>
              <a:off x="-144315" y="3466391"/>
              <a:ext cx="1581353" cy="605294"/>
            </a:xfrm>
            <a:prstGeom prst="rect">
              <a:avLst/>
            </a:prstGeom>
            <a:noFill/>
            <a:ln w="14288" algn="ctr">
              <a:noFill/>
              <a:miter lim="800000"/>
              <a:headEnd/>
              <a:tailEnd/>
            </a:ln>
          </p:spPr>
          <p:txBody>
            <a:bodyPr wrap="square" anchor="ctr">
              <a:spAutoFit/>
            </a:bodyPr>
            <a:lstStyle/>
            <a:p>
              <a:pPr algn="r" defTabSz="914400">
                <a:lnSpc>
                  <a:spcPts val="2000"/>
                </a:lnSpc>
                <a:spcBef>
                  <a:spcPct val="0"/>
                </a:spcBef>
                <a:spcAft>
                  <a:spcPct val="0"/>
                </a:spcAft>
                <a:buNone/>
              </a:pPr>
              <a:r>
                <a:rPr lang="zh-CN" altLang="en-US" sz="1800" b="0" i="0" dirty="0" smtClean="0">
                  <a:solidFill>
                    <a:srgbClr val="546568"/>
                  </a:solidFill>
                  <a:latin typeface="Arial"/>
                  <a:ea typeface="黑体" pitchFamily="2" charset="-122"/>
                  <a:cs typeface="+mn-cs"/>
                </a:rPr>
                <a:t>绿色环保</a:t>
              </a:r>
              <a:r>
                <a:rPr lang="en-US" altLang="zh-CN" sz="1800" b="0" i="0" dirty="0" smtClean="0">
                  <a:solidFill>
                    <a:srgbClr val="546568"/>
                  </a:solidFill>
                  <a:latin typeface="Arial"/>
                  <a:ea typeface="黑体" pitchFamily="2" charset="-122"/>
                  <a:cs typeface="+mn-cs"/>
                </a:rPr>
                <a:t/>
              </a:r>
              <a:br>
                <a:rPr lang="en-US" altLang="zh-CN" sz="1800" b="0" i="0" dirty="0" smtClean="0">
                  <a:solidFill>
                    <a:srgbClr val="546568"/>
                  </a:solidFill>
                  <a:latin typeface="Arial"/>
                  <a:ea typeface="黑体" pitchFamily="2" charset="-122"/>
                  <a:cs typeface="+mn-cs"/>
                </a:rPr>
              </a:br>
              <a:r>
                <a:rPr lang="zh-CN" altLang="en-US" sz="1800" b="0" i="0" dirty="0" smtClean="0">
                  <a:solidFill>
                    <a:srgbClr val="546568"/>
                  </a:solidFill>
                  <a:latin typeface="Arial"/>
                  <a:ea typeface="黑体" pitchFamily="2" charset="-122"/>
                  <a:cs typeface="+mn-cs"/>
                </a:rPr>
                <a:t>数据中心</a:t>
              </a:r>
              <a:endParaRPr lang="zh-CN" altLang="en-US" sz="1800" b="0" i="0" dirty="0">
                <a:solidFill>
                  <a:srgbClr val="546568"/>
                </a:solidFill>
                <a:latin typeface="Arial"/>
                <a:ea typeface="黑体" pitchFamily="2" charset="-122"/>
                <a:cs typeface="+mn-cs"/>
              </a:endParaRPr>
            </a:p>
          </p:txBody>
        </p:sp>
        <p:grpSp>
          <p:nvGrpSpPr>
            <p:cNvPr id="17" name="Group 93"/>
            <p:cNvGrpSpPr>
              <a:grpSpLocks noChangeAspect="1"/>
            </p:cNvGrpSpPr>
            <p:nvPr/>
          </p:nvGrpSpPr>
          <p:grpSpPr>
            <a:xfrm>
              <a:off x="1475783" y="3285256"/>
              <a:ext cx="968968" cy="967564"/>
              <a:chOff x="3911827" y="4148938"/>
              <a:chExt cx="1124784" cy="1123154"/>
            </a:xfrm>
          </p:grpSpPr>
          <p:sp>
            <p:nvSpPr>
              <p:cNvPr id="95" name="Oval 7"/>
              <p:cNvSpPr>
                <a:spLocks noChangeArrowheads="1"/>
              </p:cNvSpPr>
              <p:nvPr/>
            </p:nvSpPr>
            <p:spPr bwMode="auto">
              <a:xfrm>
                <a:off x="3911827" y="4148938"/>
                <a:ext cx="1124784" cy="1123154"/>
              </a:xfrm>
              <a:prstGeom prst="ellipse">
                <a:avLst/>
              </a:prstGeom>
              <a:solidFill>
                <a:schemeClr val="bg1"/>
              </a:solidFill>
              <a:ln w="25400" cap="flat">
                <a:solidFill>
                  <a:schemeClr val="tx2"/>
                </a:solidFill>
                <a:prstDash val="solid"/>
                <a:miter lim="800000"/>
                <a:headEnd/>
                <a:tailEnd/>
              </a:ln>
              <a:effectLst>
                <a:outerShdw blurRad="215900" sx="102000" sy="102000" algn="ctr" rotWithShape="0">
                  <a:srgbClr val="000000">
                    <a:alpha val="40000"/>
                  </a:srgbClr>
                </a:outerShdw>
              </a:effectLst>
            </p:spPr>
            <p:txBody>
              <a:bodyPr vert="horz" wrap="square" lIns="91440" tIns="45720" rIns="91440" bIns="45720" numCol="1" anchor="t" anchorCtr="0" compatLnSpc="1">
                <a:prstTxWarp prst="textNoShape">
                  <a:avLst/>
                </a:prstTxWarp>
              </a:bodyPr>
              <a:lstStyle/>
              <a:p>
                <a:pPr>
                  <a:lnSpc>
                    <a:spcPts val="2000"/>
                  </a:lnSpc>
                </a:pPr>
                <a:endParaRPr lang="zh-CN" altLang="en-US">
                  <a:solidFill>
                    <a:srgbClr val="546568"/>
                  </a:solidFill>
                  <a:latin typeface="+mj-lt"/>
                  <a:ea typeface="黑体" pitchFamily="2" charset="-122"/>
                </a:endParaRPr>
              </a:p>
            </p:txBody>
          </p:sp>
          <p:grpSp>
            <p:nvGrpSpPr>
              <p:cNvPr id="18" name="Group 95"/>
              <p:cNvGrpSpPr/>
              <p:nvPr/>
            </p:nvGrpSpPr>
            <p:grpSpPr>
              <a:xfrm>
                <a:off x="3951345" y="4374140"/>
                <a:ext cx="1045749" cy="779081"/>
                <a:chOff x="4034442" y="4439854"/>
                <a:chExt cx="923133" cy="687732"/>
              </a:xfrm>
            </p:grpSpPr>
            <p:pic>
              <p:nvPicPr>
                <p:cNvPr id="98" name="Picture 7" descr="\\MV-FS\Projects\Cisco\03_Assets\Icons\Kubrick Icons\Kubrick png icons\Hardware_1185_256.png"/>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4034442" y="4439854"/>
                  <a:ext cx="557029" cy="557029"/>
                </a:xfrm>
                <a:prstGeom prst="rect">
                  <a:avLst/>
                </a:prstGeom>
                <a:noFill/>
                <a:extLst>
                  <a:ext uri="{909E8E84-426E-40DD-AFC4-6F175D3DCCD1}">
                    <a14:hiddenFill xmlns="" xmlns:a14="http://schemas.microsoft.com/office/drawing/2010/main">
                      <a:solidFill>
                        <a:srgbClr val="FFFFFF"/>
                      </a:solidFill>
                    </a14:hiddenFill>
                  </a:ext>
                </a:extLst>
              </p:spPr>
            </p:pic>
            <p:pic>
              <p:nvPicPr>
                <p:cNvPr id="99" name="Picture 7" descr="\\MV-FS\Projects\Cisco\03_Assets\Icons\Kubrick Icons\Kubrick png icons\Hardware_1185_256.png"/>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4400546" y="4439854"/>
                  <a:ext cx="557029" cy="557029"/>
                </a:xfrm>
                <a:prstGeom prst="rect">
                  <a:avLst/>
                </a:prstGeom>
                <a:noFill/>
                <a:extLst>
                  <a:ext uri="{909E8E84-426E-40DD-AFC4-6F175D3DCCD1}">
                    <a14:hiddenFill xmlns="" xmlns:a14="http://schemas.microsoft.com/office/drawing/2010/main">
                      <a:solidFill>
                        <a:srgbClr val="FFFFFF"/>
                      </a:solidFill>
                    </a14:hiddenFill>
                  </a:ext>
                </a:extLst>
              </p:spPr>
            </p:pic>
            <p:pic>
              <p:nvPicPr>
                <p:cNvPr id="100" name="Picture 7" descr="\\MV-FS\Projects\Cisco\03_Assets\Icons\Kubrick Icons\Kubrick png icons\Hardware_1185_256.png"/>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4217494" y="4570557"/>
                  <a:ext cx="557029" cy="557029"/>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97" name="Oval 8"/>
              <p:cNvSpPr>
                <a:spLocks noChangeArrowheads="1"/>
              </p:cNvSpPr>
              <p:nvPr/>
            </p:nvSpPr>
            <p:spPr bwMode="auto">
              <a:xfrm>
                <a:off x="3964522" y="4200818"/>
                <a:ext cx="1019394" cy="1019394"/>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pPr>
                  <a:lnSpc>
                    <a:spcPts val="2000"/>
                  </a:lnSpc>
                </a:pPr>
                <a:endParaRPr lang="zh-CN" altLang="en-US" kern="0">
                  <a:solidFill>
                    <a:srgbClr val="546568"/>
                  </a:solidFill>
                  <a:ea typeface="黑体" pitchFamily="2" charset="-122"/>
                </a:endParaRPr>
              </a:p>
            </p:txBody>
          </p:sp>
        </p:grpSp>
      </p:grpSp>
      <p:grpSp>
        <p:nvGrpSpPr>
          <p:cNvPr id="19" name="Group 7"/>
          <p:cNvGrpSpPr/>
          <p:nvPr/>
        </p:nvGrpSpPr>
        <p:grpSpPr>
          <a:xfrm>
            <a:off x="1046603" y="5122863"/>
            <a:ext cx="2417420" cy="967564"/>
            <a:chOff x="761028" y="5122863"/>
            <a:chExt cx="2417420" cy="967564"/>
          </a:xfrm>
        </p:grpSpPr>
        <p:sp>
          <p:nvSpPr>
            <p:cNvPr id="87" name="Text Box 50"/>
            <p:cNvSpPr txBox="1">
              <a:spLocks noChangeArrowheads="1"/>
            </p:cNvSpPr>
            <p:nvPr/>
          </p:nvSpPr>
          <p:spPr bwMode="auto">
            <a:xfrm>
              <a:off x="761028" y="5447217"/>
              <a:ext cx="1409708" cy="348813"/>
            </a:xfrm>
            <a:prstGeom prst="rect">
              <a:avLst/>
            </a:prstGeom>
            <a:noFill/>
            <a:ln w="14288" algn="ctr">
              <a:noFill/>
              <a:miter lim="800000"/>
              <a:headEnd/>
              <a:tailEnd/>
            </a:ln>
          </p:spPr>
          <p:txBody>
            <a:bodyPr wrap="square" anchor="ctr">
              <a:spAutoFit/>
            </a:bodyPr>
            <a:lstStyle/>
            <a:p>
              <a:pPr algn="r" defTabSz="914400">
                <a:lnSpc>
                  <a:spcPts val="2000"/>
                </a:lnSpc>
                <a:spcBef>
                  <a:spcPct val="0"/>
                </a:spcBef>
                <a:spcAft>
                  <a:spcPct val="0"/>
                </a:spcAft>
                <a:buNone/>
              </a:pPr>
              <a:r>
                <a:rPr lang="zh-CN" altLang="en-US" sz="1800" b="0" i="0" dirty="0" smtClean="0">
                  <a:solidFill>
                    <a:srgbClr val="546568"/>
                  </a:solidFill>
                  <a:latin typeface="Arial"/>
                  <a:ea typeface="黑体" pitchFamily="2" charset="-122"/>
                  <a:cs typeface="+mn-cs"/>
                </a:rPr>
                <a:t>桌面虚拟化</a:t>
              </a:r>
              <a:endParaRPr lang="zh-CN" altLang="en-US" sz="1800" b="0" i="0" dirty="0">
                <a:solidFill>
                  <a:srgbClr val="546568"/>
                </a:solidFill>
                <a:latin typeface="Arial"/>
                <a:ea typeface="黑体" pitchFamily="2" charset="-122"/>
                <a:cs typeface="+mn-cs"/>
              </a:endParaRPr>
            </a:p>
          </p:txBody>
        </p:sp>
        <p:grpSp>
          <p:nvGrpSpPr>
            <p:cNvPr id="20" name="Group 27"/>
            <p:cNvGrpSpPr>
              <a:grpSpLocks noChangeAspect="1"/>
            </p:cNvGrpSpPr>
            <p:nvPr/>
          </p:nvGrpSpPr>
          <p:grpSpPr>
            <a:xfrm>
              <a:off x="2209480" y="5122863"/>
              <a:ext cx="968968" cy="967564"/>
              <a:chOff x="1292251" y="4114260"/>
              <a:chExt cx="1124784" cy="1123154"/>
            </a:xfrm>
          </p:grpSpPr>
          <p:sp>
            <p:nvSpPr>
              <p:cNvPr id="89" name="Oval 7"/>
              <p:cNvSpPr>
                <a:spLocks noChangeArrowheads="1"/>
              </p:cNvSpPr>
              <p:nvPr/>
            </p:nvSpPr>
            <p:spPr bwMode="auto">
              <a:xfrm>
                <a:off x="1292251" y="4114260"/>
                <a:ext cx="1124784" cy="1123154"/>
              </a:xfrm>
              <a:prstGeom prst="ellipse">
                <a:avLst/>
              </a:prstGeom>
              <a:solidFill>
                <a:schemeClr val="bg1"/>
              </a:solidFill>
              <a:ln w="25400" cap="flat">
                <a:solidFill>
                  <a:schemeClr val="tx2"/>
                </a:solidFill>
                <a:prstDash val="solid"/>
                <a:miter lim="800000"/>
                <a:headEnd/>
                <a:tailEnd/>
              </a:ln>
              <a:effectLst>
                <a:outerShdw blurRad="215900" sx="102000" sy="102000" algn="ctr" rotWithShape="0">
                  <a:srgbClr val="000000">
                    <a:alpha val="40000"/>
                  </a:srgbClr>
                </a:outerShdw>
              </a:effectLst>
            </p:spPr>
            <p:txBody>
              <a:bodyPr vert="horz" wrap="square" lIns="91440" tIns="45720" rIns="91440" bIns="45720" numCol="1" anchor="t" anchorCtr="0" compatLnSpc="1">
                <a:prstTxWarp prst="textNoShape">
                  <a:avLst/>
                </a:prstTxWarp>
              </a:bodyPr>
              <a:lstStyle/>
              <a:p>
                <a:pPr>
                  <a:lnSpc>
                    <a:spcPts val="2000"/>
                  </a:lnSpc>
                </a:pPr>
                <a:endParaRPr lang="zh-CN" altLang="en-US">
                  <a:solidFill>
                    <a:srgbClr val="546568"/>
                  </a:solidFill>
                  <a:latin typeface="+mj-lt"/>
                  <a:ea typeface="黑体" pitchFamily="2" charset="-122"/>
                </a:endParaRPr>
              </a:p>
            </p:txBody>
          </p:sp>
          <p:pic>
            <p:nvPicPr>
              <p:cNvPr id="90" name="Picture 3" descr="\\MV-FS\Projects\Cisco\03_Assets\Icons\Kubrick Icons\Kubrick png icons\share_content_4078_256.png"/>
              <p:cNvPicPr>
                <a:picLocks noChangeAspect="1" noChangeArrowheads="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1445426" y="4309152"/>
                <a:ext cx="818434" cy="818434"/>
              </a:xfrm>
              <a:prstGeom prst="rect">
                <a:avLst/>
              </a:prstGeom>
              <a:noFill/>
              <a:extLst>
                <a:ext uri="{909E8E84-426E-40DD-AFC4-6F175D3DCCD1}">
                  <a14:hiddenFill xmlns="" xmlns:a14="http://schemas.microsoft.com/office/drawing/2010/main">
                    <a:solidFill>
                      <a:srgbClr val="FFFFFF"/>
                    </a:solidFill>
                  </a14:hiddenFill>
                </a:ext>
              </a:extLst>
            </p:spPr>
          </p:pic>
          <p:sp>
            <p:nvSpPr>
              <p:cNvPr id="91" name="Oval 8"/>
              <p:cNvSpPr>
                <a:spLocks noChangeArrowheads="1"/>
              </p:cNvSpPr>
              <p:nvPr/>
            </p:nvSpPr>
            <p:spPr bwMode="auto">
              <a:xfrm>
                <a:off x="1344944" y="4155508"/>
                <a:ext cx="1019394" cy="1019394"/>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pPr>
                  <a:lnSpc>
                    <a:spcPts val="2000"/>
                  </a:lnSpc>
                </a:pPr>
                <a:endParaRPr lang="zh-CN" altLang="en-US" kern="0">
                  <a:solidFill>
                    <a:srgbClr val="546568"/>
                  </a:solidFill>
                  <a:ea typeface="黑体" pitchFamily="2" charset="-122"/>
                </a:endParaRPr>
              </a:p>
            </p:txBody>
          </p:sp>
        </p:grpSp>
      </p:grpSp>
      <p:sp>
        <p:nvSpPr>
          <p:cNvPr id="109" name="Rectangle 108"/>
          <p:cNvSpPr/>
          <p:nvPr/>
        </p:nvSpPr>
        <p:spPr>
          <a:xfrm>
            <a:off x="325697" y="6213973"/>
            <a:ext cx="5645776" cy="369332"/>
          </a:xfrm>
          <a:prstGeom prst="rect">
            <a:avLst/>
          </a:prstGeom>
        </p:spPr>
        <p:txBody>
          <a:bodyPr wrap="none" lIns="0" tIns="0" rIns="0" bIns="0">
            <a:spAutoFit/>
          </a:bodyPr>
          <a:lstStyle/>
          <a:p>
            <a:pPr algn="l" defTabSz="914400">
              <a:buNone/>
            </a:pPr>
            <a:r>
              <a:rPr lang="zh-CN" altLang="en-US" sz="1200" b="0" i="0" dirty="0" smtClean="0">
                <a:solidFill>
                  <a:srgbClr val="FFFFFF">
                    <a:lumMod val="50000"/>
                  </a:srgbClr>
                </a:solidFill>
                <a:latin typeface="Arial"/>
                <a:ea typeface="黑体" pitchFamily="2" charset="-122"/>
                <a:cs typeface="+mn-cs"/>
              </a:rPr>
              <a:t>*</a:t>
            </a:r>
            <a:r>
              <a:rPr lang="en-US" altLang="zh-CN" sz="1200" b="0" i="0" dirty="0" smtClean="0">
                <a:solidFill>
                  <a:srgbClr val="FFFFFF">
                    <a:lumMod val="50000"/>
                  </a:srgbClr>
                </a:solidFill>
                <a:latin typeface="Arial"/>
                <a:ea typeface="黑体" pitchFamily="2" charset="-122"/>
                <a:cs typeface="+mn-cs"/>
              </a:rPr>
              <a:t>Gartner</a:t>
            </a:r>
            <a:r>
              <a:rPr lang="zh-CN" altLang="en-US" sz="1200" b="0" i="0" dirty="0" smtClean="0">
                <a:solidFill>
                  <a:srgbClr val="FFFFFF">
                    <a:lumMod val="50000"/>
                  </a:srgbClr>
                </a:solidFill>
                <a:latin typeface="Arial"/>
                <a:ea typeface="黑体" pitchFamily="2" charset="-122"/>
                <a:cs typeface="+mn-cs"/>
              </a:rPr>
              <a:t>，</a:t>
            </a:r>
            <a:r>
              <a:rPr lang="en-US" altLang="zh-CN" sz="1200" b="0" i="1" dirty="0" smtClean="0">
                <a:solidFill>
                  <a:srgbClr val="FFFFFF">
                    <a:lumMod val="50000"/>
                  </a:srgbClr>
                </a:solidFill>
                <a:latin typeface="Arial"/>
                <a:ea typeface="黑体" pitchFamily="2" charset="-122"/>
                <a:cs typeface="+mn-cs"/>
              </a:rPr>
              <a:t>《Data Center Executives Must Address Many Issues in 2012》</a:t>
            </a:r>
            <a:br>
              <a:rPr lang="en-US" altLang="zh-CN" sz="1200" b="0" i="1" dirty="0" smtClean="0">
                <a:solidFill>
                  <a:srgbClr val="FFFFFF">
                    <a:lumMod val="50000"/>
                  </a:srgbClr>
                </a:solidFill>
                <a:latin typeface="Arial"/>
                <a:ea typeface="黑体" pitchFamily="2" charset="-122"/>
                <a:cs typeface="+mn-cs"/>
              </a:rPr>
            </a:br>
            <a:r>
              <a:rPr lang="zh-CN" altLang="en-US" sz="1200" b="0" i="1" dirty="0" smtClean="0">
                <a:solidFill>
                  <a:srgbClr val="FFFFFF">
                    <a:lumMod val="50000"/>
                  </a:srgbClr>
                </a:solidFill>
                <a:latin typeface="Arial"/>
                <a:ea typeface="黑体" pitchFamily="2" charset="-122"/>
                <a:cs typeface="+mn-cs"/>
              </a:rPr>
              <a:t>（数据中心高层管理者在 </a:t>
            </a:r>
            <a:r>
              <a:rPr lang="en-US" altLang="zh-CN" sz="1200" b="0" i="1" dirty="0" smtClean="0">
                <a:solidFill>
                  <a:srgbClr val="FFFFFF">
                    <a:lumMod val="50000"/>
                  </a:srgbClr>
                </a:solidFill>
                <a:latin typeface="Arial"/>
                <a:ea typeface="黑体" pitchFamily="2" charset="-122"/>
                <a:cs typeface="+mn-cs"/>
              </a:rPr>
              <a:t>2012 </a:t>
            </a:r>
            <a:r>
              <a:rPr lang="zh-CN" altLang="en-US" sz="1200" b="0" i="1" dirty="0" smtClean="0">
                <a:solidFill>
                  <a:srgbClr val="FFFFFF">
                    <a:lumMod val="50000"/>
                  </a:srgbClr>
                </a:solidFill>
                <a:latin typeface="Arial"/>
                <a:ea typeface="黑体" pitchFamily="2" charset="-122"/>
                <a:cs typeface="+mn-cs"/>
              </a:rPr>
              <a:t>年必须解决许多问题）</a:t>
            </a:r>
            <a:r>
              <a:rPr lang="zh-CN" altLang="en-US" sz="1200" b="0" i="0" dirty="0" smtClean="0">
                <a:solidFill>
                  <a:srgbClr val="FFFFFF">
                    <a:lumMod val="50000"/>
                  </a:srgbClr>
                </a:solidFill>
                <a:latin typeface="Arial"/>
                <a:ea typeface="黑体" pitchFamily="2" charset="-122"/>
                <a:cs typeface="+mn-cs"/>
              </a:rPr>
              <a:t>，</a:t>
            </a:r>
            <a:r>
              <a:rPr lang="en-US" altLang="zh-CN" sz="1200" b="0" i="0" dirty="0" smtClean="0">
                <a:solidFill>
                  <a:srgbClr val="FFFFFF">
                    <a:lumMod val="50000"/>
                  </a:srgbClr>
                </a:solidFill>
                <a:latin typeface="Arial"/>
                <a:ea typeface="黑体" pitchFamily="2" charset="-122"/>
                <a:cs typeface="+mn-cs"/>
              </a:rPr>
              <a:t>Mike </a:t>
            </a:r>
            <a:r>
              <a:rPr lang="en-US" altLang="zh-CN" sz="1200" b="0" i="0" dirty="0" err="1" smtClean="0">
                <a:solidFill>
                  <a:srgbClr val="FFFFFF">
                    <a:lumMod val="50000"/>
                  </a:srgbClr>
                </a:solidFill>
                <a:latin typeface="Arial"/>
                <a:ea typeface="黑体" pitchFamily="2" charset="-122"/>
                <a:cs typeface="+mn-cs"/>
              </a:rPr>
              <a:t>Chuba</a:t>
            </a:r>
            <a:r>
              <a:rPr lang="zh-CN" altLang="en-US" sz="1200" b="0" i="0" dirty="0" smtClean="0">
                <a:solidFill>
                  <a:srgbClr val="FFFFFF">
                    <a:lumMod val="50000"/>
                  </a:srgbClr>
                </a:solidFill>
                <a:latin typeface="Arial"/>
                <a:ea typeface="黑体" pitchFamily="2" charset="-122"/>
                <a:cs typeface="+mn-cs"/>
              </a:rPr>
              <a:t>，</a:t>
            </a:r>
            <a:r>
              <a:rPr lang="en-US" altLang="zh-CN" sz="1200" b="0" i="0" dirty="0" smtClean="0">
                <a:solidFill>
                  <a:srgbClr val="FFFFFF">
                    <a:lumMod val="50000"/>
                  </a:srgbClr>
                </a:solidFill>
                <a:latin typeface="Arial"/>
                <a:ea typeface="黑体" pitchFamily="2" charset="-122"/>
                <a:cs typeface="+mn-cs"/>
              </a:rPr>
              <a:t>2012 </a:t>
            </a:r>
            <a:r>
              <a:rPr lang="zh-CN" altLang="en-US" sz="1200" b="0" i="0" dirty="0" smtClean="0">
                <a:solidFill>
                  <a:srgbClr val="FFFFFF">
                    <a:lumMod val="50000"/>
                  </a:srgbClr>
                </a:solidFill>
                <a:latin typeface="Arial"/>
                <a:ea typeface="黑体" pitchFamily="2" charset="-122"/>
                <a:cs typeface="+mn-cs"/>
              </a:rPr>
              <a:t>年 </a:t>
            </a:r>
            <a:r>
              <a:rPr lang="en-US" altLang="zh-CN" sz="1200" b="0" i="0" dirty="0" smtClean="0">
                <a:solidFill>
                  <a:srgbClr val="FFFFFF">
                    <a:lumMod val="50000"/>
                  </a:srgbClr>
                </a:solidFill>
                <a:latin typeface="Arial"/>
                <a:ea typeface="黑体" pitchFamily="2" charset="-122"/>
                <a:cs typeface="+mn-cs"/>
              </a:rPr>
              <a:t>1 </a:t>
            </a:r>
            <a:r>
              <a:rPr lang="zh-CN" altLang="en-US" sz="1200" b="0" i="0" dirty="0" smtClean="0">
                <a:solidFill>
                  <a:srgbClr val="FFFFFF">
                    <a:lumMod val="50000"/>
                  </a:srgbClr>
                </a:solidFill>
                <a:latin typeface="Arial"/>
                <a:ea typeface="黑体" pitchFamily="2" charset="-122"/>
                <a:cs typeface="+mn-cs"/>
              </a:rPr>
              <a:t>月</a:t>
            </a:r>
            <a:endParaRPr lang="zh-CN" altLang="en-US" sz="1200" dirty="0">
              <a:solidFill>
                <a:schemeClr val="bg1">
                  <a:lumMod val="50000"/>
                </a:schemeClr>
              </a:solidFill>
              <a:ea typeface="黑体" pitchFamily="2" charset="-122"/>
            </a:endParaRPr>
          </a:p>
        </p:txBody>
      </p:sp>
      <p:cxnSp>
        <p:nvCxnSpPr>
          <p:cNvPr id="13" name="Straight Connector 12"/>
          <p:cNvCxnSpPr/>
          <p:nvPr/>
        </p:nvCxnSpPr>
        <p:spPr>
          <a:xfrm>
            <a:off x="2880883" y="3899020"/>
            <a:ext cx="3339164" cy="0"/>
          </a:xfrm>
          <a:prstGeom prst="line">
            <a:avLst/>
          </a:prstGeom>
          <a:ln>
            <a:gradFill flip="none" rotWithShape="1">
              <a:gsLst>
                <a:gs pos="0">
                  <a:schemeClr val="accent1">
                    <a:tint val="66000"/>
                    <a:satMod val="160000"/>
                    <a:alpha val="0"/>
                  </a:schemeClr>
                </a:gs>
                <a:gs pos="50000">
                  <a:schemeClr val="bg1">
                    <a:alpha val="48000"/>
                  </a:schemeClr>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21" name="Group 13"/>
          <p:cNvGrpSpPr/>
          <p:nvPr/>
        </p:nvGrpSpPr>
        <p:grpSpPr>
          <a:xfrm>
            <a:off x="5554755" y="5122863"/>
            <a:ext cx="3419123" cy="967564"/>
            <a:chOff x="5554755" y="5122863"/>
            <a:chExt cx="3419123" cy="967564"/>
          </a:xfrm>
        </p:grpSpPr>
        <p:grpSp>
          <p:nvGrpSpPr>
            <p:cNvPr id="22" name="Group 8"/>
            <p:cNvGrpSpPr/>
            <p:nvPr/>
          </p:nvGrpSpPr>
          <p:grpSpPr>
            <a:xfrm>
              <a:off x="5554755" y="5122863"/>
              <a:ext cx="3419123" cy="967564"/>
              <a:chOff x="5965553" y="5122863"/>
              <a:chExt cx="3419123" cy="967564"/>
            </a:xfrm>
          </p:grpSpPr>
          <p:sp>
            <p:nvSpPr>
              <p:cNvPr id="102" name="Text Box 48"/>
              <p:cNvSpPr txBox="1">
                <a:spLocks noChangeArrowheads="1"/>
              </p:cNvSpPr>
              <p:nvPr/>
            </p:nvSpPr>
            <p:spPr bwMode="auto">
              <a:xfrm>
                <a:off x="6973265" y="5299057"/>
                <a:ext cx="2411411" cy="605294"/>
              </a:xfrm>
              <a:prstGeom prst="rect">
                <a:avLst/>
              </a:prstGeom>
              <a:noFill/>
              <a:ln w="14288" algn="ctr">
                <a:noFill/>
                <a:miter lim="800000"/>
                <a:headEnd/>
                <a:tailEnd/>
              </a:ln>
            </p:spPr>
            <p:txBody>
              <a:bodyPr wrap="square" anchor="ctr">
                <a:spAutoFit/>
              </a:bodyPr>
              <a:lstStyle/>
              <a:p>
                <a:pPr algn="l" defTabSz="914400">
                  <a:lnSpc>
                    <a:spcPts val="2000"/>
                  </a:lnSpc>
                  <a:spcBef>
                    <a:spcPct val="0"/>
                  </a:spcBef>
                  <a:spcAft>
                    <a:spcPct val="0"/>
                  </a:spcAft>
                  <a:buNone/>
                </a:pPr>
                <a:r>
                  <a:rPr lang="zh-CN" altLang="en-US" sz="1800" b="0" i="0" smtClean="0">
                    <a:solidFill>
                      <a:srgbClr val="546568"/>
                    </a:solidFill>
                    <a:latin typeface="Arial"/>
                    <a:ea typeface="黑体" pitchFamily="2" charset="-122"/>
                    <a:cs typeface="+mn-cs"/>
                  </a:rPr>
                  <a:t>业务连续性、</a:t>
                </a:r>
                <a:br>
                  <a:rPr lang="zh-CN" altLang="en-US" sz="1800" b="0" i="0" smtClean="0">
                    <a:solidFill>
                      <a:srgbClr val="546568"/>
                    </a:solidFill>
                    <a:latin typeface="Arial"/>
                    <a:ea typeface="黑体" pitchFamily="2" charset="-122"/>
                    <a:cs typeface="+mn-cs"/>
                  </a:rPr>
                </a:br>
                <a:r>
                  <a:rPr lang="zh-CN" altLang="en-US" sz="1800" b="0" i="0" smtClean="0">
                    <a:solidFill>
                      <a:srgbClr val="546568"/>
                    </a:solidFill>
                    <a:latin typeface="Arial"/>
                    <a:ea typeface="黑体" pitchFamily="2" charset="-122"/>
                    <a:cs typeface="+mn-cs"/>
                  </a:rPr>
                  <a:t>灾难恢复 </a:t>
                </a:r>
                <a:endParaRPr lang="zh-CN" altLang="en-US" sz="1800" b="0" i="0">
                  <a:solidFill>
                    <a:srgbClr val="546568"/>
                  </a:solidFill>
                  <a:latin typeface="Arial"/>
                  <a:ea typeface="黑体" pitchFamily="2" charset="-122"/>
                  <a:cs typeface="+mn-cs"/>
                </a:endParaRPr>
              </a:p>
            </p:txBody>
          </p:sp>
          <p:grpSp>
            <p:nvGrpSpPr>
              <p:cNvPr id="23" name="Group 1"/>
              <p:cNvGrpSpPr/>
              <p:nvPr/>
            </p:nvGrpSpPr>
            <p:grpSpPr>
              <a:xfrm>
                <a:off x="5965553" y="5122863"/>
                <a:ext cx="968968" cy="967564"/>
                <a:chOff x="5878209" y="4992962"/>
                <a:chExt cx="1229146" cy="1227366"/>
              </a:xfrm>
            </p:grpSpPr>
            <p:sp>
              <p:nvSpPr>
                <p:cNvPr id="103" name="Oval 7"/>
                <p:cNvSpPr>
                  <a:spLocks noChangeArrowheads="1"/>
                </p:cNvSpPr>
                <p:nvPr/>
              </p:nvSpPr>
              <p:spPr bwMode="auto">
                <a:xfrm>
                  <a:off x="5878209" y="4992962"/>
                  <a:ext cx="1229146" cy="1227366"/>
                </a:xfrm>
                <a:prstGeom prst="ellipse">
                  <a:avLst/>
                </a:prstGeom>
                <a:solidFill>
                  <a:schemeClr val="bg1"/>
                </a:solidFill>
                <a:ln w="25400" cap="flat">
                  <a:solidFill>
                    <a:schemeClr val="tx2"/>
                  </a:solidFill>
                  <a:prstDash val="solid"/>
                  <a:miter lim="800000"/>
                  <a:headEnd/>
                  <a:tailEnd/>
                </a:ln>
                <a:effectLst>
                  <a:outerShdw blurRad="215900" sx="102000" sy="102000" algn="ctr" rotWithShape="0">
                    <a:srgbClr val="000000">
                      <a:alpha val="40000"/>
                    </a:srgbClr>
                  </a:outerShdw>
                </a:effectLst>
              </p:spPr>
              <p:txBody>
                <a:bodyPr vert="horz" wrap="square" lIns="91440" tIns="45720" rIns="91440" bIns="45720" numCol="1" anchor="t" anchorCtr="0" compatLnSpc="1">
                  <a:prstTxWarp prst="textNoShape">
                    <a:avLst/>
                  </a:prstTxWarp>
                </a:bodyPr>
                <a:lstStyle/>
                <a:p>
                  <a:pPr>
                    <a:lnSpc>
                      <a:spcPts val="2000"/>
                    </a:lnSpc>
                  </a:pPr>
                  <a:endParaRPr lang="zh-CN" altLang="en-US">
                    <a:solidFill>
                      <a:srgbClr val="546568"/>
                    </a:solidFill>
                    <a:latin typeface="+mj-lt"/>
                    <a:ea typeface="黑体" pitchFamily="2" charset="-122"/>
                  </a:endParaRPr>
                </a:p>
              </p:txBody>
            </p:sp>
            <p:grpSp>
              <p:nvGrpSpPr>
                <p:cNvPr id="24" name="Group 1"/>
                <p:cNvGrpSpPr/>
                <p:nvPr/>
              </p:nvGrpSpPr>
              <p:grpSpPr>
                <a:xfrm>
                  <a:off x="6015381" y="5237170"/>
                  <a:ext cx="889967" cy="861298"/>
                  <a:chOff x="9414420" y="4535533"/>
                  <a:chExt cx="889967" cy="861298"/>
                </a:xfrm>
              </p:grpSpPr>
              <p:pic>
                <p:nvPicPr>
                  <p:cNvPr id="106" name="Picture 56" descr="\\MV-FS\Projects\Cisco\References\Brand Assets\Kubrick Icons\Kubrick png icons\monitor_0023_256.png"/>
                  <p:cNvPicPr>
                    <a:picLocks noChangeAspect="1" noChangeArrowheads="1"/>
                  </p:cNvPicPr>
                  <p:nvPr/>
                </p:nvPicPr>
                <p:blipFill>
                  <a:blip r:embed="rId19" cstate="print"/>
                  <a:srcRect/>
                  <a:stretch>
                    <a:fillRect/>
                  </a:stretch>
                </p:blipFill>
                <p:spPr bwMode="auto">
                  <a:xfrm>
                    <a:off x="9555735" y="4568782"/>
                    <a:ext cx="748652" cy="748652"/>
                  </a:xfrm>
                  <a:prstGeom prst="rect">
                    <a:avLst/>
                  </a:prstGeom>
                  <a:noFill/>
                </p:spPr>
              </p:pic>
              <p:pic>
                <p:nvPicPr>
                  <p:cNvPr id="107" name="Picture 7" descr="\\MV-FS\Projects\Cisco\References\Brand Assets\Kubrick Icons\Kubrick png icons\build_1128_256.png"/>
                  <p:cNvPicPr>
                    <a:picLocks noChangeAspect="1" noChangeArrowheads="1"/>
                  </p:cNvPicPr>
                  <p:nvPr/>
                </p:nvPicPr>
                <p:blipFill>
                  <a:blip r:embed="rId20" cstate="print"/>
                  <a:srcRect/>
                  <a:stretch>
                    <a:fillRect/>
                  </a:stretch>
                </p:blipFill>
                <p:spPr bwMode="auto">
                  <a:xfrm>
                    <a:off x="9414420" y="4535533"/>
                    <a:ext cx="861298" cy="861298"/>
                  </a:xfrm>
                  <a:prstGeom prst="rect">
                    <a:avLst/>
                  </a:prstGeom>
                  <a:noFill/>
                </p:spPr>
              </p:pic>
            </p:grpSp>
          </p:grpSp>
        </p:grpSp>
        <p:sp>
          <p:nvSpPr>
            <p:cNvPr id="92" name="Oval 8"/>
            <p:cNvSpPr>
              <a:spLocks noChangeArrowheads="1"/>
            </p:cNvSpPr>
            <p:nvPr/>
          </p:nvSpPr>
          <p:spPr bwMode="auto">
            <a:xfrm>
              <a:off x="5606110" y="5162615"/>
              <a:ext cx="878178" cy="878178"/>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pPr>
                <a:lnSpc>
                  <a:spcPts val="2000"/>
                </a:lnSpc>
              </a:pPr>
              <a:endParaRPr lang="zh-CN" altLang="en-US" kern="0">
                <a:solidFill>
                  <a:srgbClr val="546568"/>
                </a:solidFill>
                <a:ea typeface="黑体" pitchFamily="2" charset="-122"/>
              </a:endParaRPr>
            </a:p>
          </p:txBody>
        </p:sp>
      </p:grpSp>
      <p:sp>
        <p:nvSpPr>
          <p:cNvPr id="101" name="Rectangle 100"/>
          <p:cNvSpPr/>
          <p:nvPr/>
        </p:nvSpPr>
        <p:spPr>
          <a:xfrm>
            <a:off x="3556000" y="368558"/>
            <a:ext cx="1204079" cy="784830"/>
          </a:xfrm>
          <a:prstGeom prst="rect">
            <a:avLst/>
          </a:prstGeom>
        </p:spPr>
        <p:txBody>
          <a:bodyPr wrap="square" anchor="b">
            <a:spAutoFit/>
          </a:bodyPr>
          <a:lstStyle/>
          <a:p>
            <a:pPr algn="l" defTabSz="914400">
              <a:lnSpc>
                <a:spcPts val="2700"/>
              </a:lnSpc>
              <a:buNone/>
              <a:tabLst>
                <a:tab pos="5711825" algn="l"/>
              </a:tabLst>
            </a:pPr>
            <a:r>
              <a:rPr lang="zh-CN" altLang="en-US" sz="2800" b="1" i="0" dirty="0" smtClean="0">
                <a:solidFill>
                  <a:srgbClr val="546568"/>
                </a:solidFill>
                <a:latin typeface="Arial"/>
                <a:ea typeface="黑体" pitchFamily="2" charset="-122"/>
                <a:cs typeface="+mn-cs"/>
              </a:rPr>
              <a:t/>
            </a:r>
            <a:br>
              <a:rPr lang="zh-CN" altLang="en-US" sz="2800" b="1" i="0" dirty="0" smtClean="0">
                <a:solidFill>
                  <a:srgbClr val="546568"/>
                </a:solidFill>
                <a:latin typeface="Arial"/>
                <a:ea typeface="黑体" pitchFamily="2" charset="-122"/>
                <a:cs typeface="+mn-cs"/>
              </a:rPr>
            </a:br>
            <a:r>
              <a:rPr lang="zh-CN" altLang="en-US" sz="2800" b="1" i="0" dirty="0" smtClean="0">
                <a:solidFill>
                  <a:srgbClr val="546568"/>
                </a:solidFill>
                <a:latin typeface="Arial"/>
                <a:ea typeface="黑体" pitchFamily="2" charset="-122"/>
                <a:cs typeface="+mn-cs"/>
              </a:rPr>
              <a:t>转型</a:t>
            </a:r>
            <a:endParaRPr lang="zh-CN" altLang="en-US" sz="2800" b="1" dirty="0">
              <a:solidFill>
                <a:srgbClr val="546568"/>
              </a:solidFill>
              <a:latin typeface="+mj-lt"/>
              <a:ea typeface="黑体" pitchFamily="2" charset="-122"/>
              <a:cs typeface="+mj-cs"/>
            </a:endParaRPr>
          </a:p>
        </p:txBody>
      </p:sp>
      <p:sp>
        <p:nvSpPr>
          <p:cNvPr id="108" name="Line 4"/>
          <p:cNvSpPr>
            <a:spLocks noChangeShapeType="1"/>
          </p:cNvSpPr>
          <p:nvPr/>
        </p:nvSpPr>
        <p:spPr bwMode="auto">
          <a:xfrm>
            <a:off x="4652847" y="416823"/>
            <a:ext cx="0" cy="700974"/>
          </a:xfrm>
          <a:prstGeom prst="line">
            <a:avLst/>
          </a:prstGeom>
          <a:noFill/>
          <a:ln w="14288">
            <a:solidFill>
              <a:schemeClr val="bg1">
                <a:lumMod val="50000"/>
              </a:schemeClr>
            </a:solidFill>
            <a:round/>
            <a:headEnd/>
            <a:tailEnd/>
          </a:ln>
        </p:spPr>
        <p:txBody>
          <a:bodyPr lIns="91435" tIns="45718" rIns="91435" bIns="45718"/>
          <a:lstStyle/>
          <a:p>
            <a:pPr>
              <a:defRPr/>
            </a:pPr>
            <a:endParaRPr lang="zh-CN" altLang="en-US" kern="0">
              <a:solidFill>
                <a:sysClr val="windowText" lastClr="000000"/>
              </a:solidFill>
              <a:ea typeface="黑体" pitchFamily="2" charset="-122"/>
            </a:endParaRPr>
          </a:p>
        </p:txBody>
      </p:sp>
      <p:grpSp>
        <p:nvGrpSpPr>
          <p:cNvPr id="25" name="Group 41"/>
          <p:cNvGrpSpPr/>
          <p:nvPr/>
        </p:nvGrpSpPr>
        <p:grpSpPr>
          <a:xfrm>
            <a:off x="4760080" y="330167"/>
            <a:ext cx="4576752" cy="859407"/>
            <a:chOff x="3811240" y="450620"/>
            <a:chExt cx="4576752" cy="859407"/>
          </a:xfrm>
        </p:grpSpPr>
        <p:sp>
          <p:nvSpPr>
            <p:cNvPr id="111" name="Rectangle 110"/>
            <p:cNvSpPr/>
            <p:nvPr/>
          </p:nvSpPr>
          <p:spPr>
            <a:xfrm>
              <a:off x="3811240" y="774496"/>
              <a:ext cx="1898277" cy="535531"/>
            </a:xfrm>
            <a:prstGeom prst="rect">
              <a:avLst/>
            </a:prstGeom>
          </p:spPr>
          <p:txBody>
            <a:bodyPr wrap="none" anchor="b">
              <a:spAutoFit/>
            </a:bodyPr>
            <a:lstStyle/>
            <a:p>
              <a:pPr algn="l" defTabSz="914400">
                <a:lnSpc>
                  <a:spcPct val="90000"/>
                </a:lnSpc>
                <a:buNone/>
                <a:tabLst>
                  <a:tab pos="5711825" algn="l"/>
                </a:tabLst>
              </a:pPr>
              <a:r>
                <a:rPr lang="en-US" altLang="zh-CN" sz="3200" b="1" i="0" smtClean="0">
                  <a:solidFill>
                    <a:srgbClr val="6DB344"/>
                  </a:solidFill>
                  <a:latin typeface="Arial"/>
                  <a:ea typeface="黑体" pitchFamily="2" charset="-122"/>
                  <a:cs typeface="+mn-cs"/>
                </a:rPr>
                <a:t>IT </a:t>
              </a:r>
              <a:r>
                <a:rPr lang="zh-CN" altLang="en-US" sz="3200" b="1" i="0" smtClean="0">
                  <a:solidFill>
                    <a:srgbClr val="6DB344"/>
                  </a:solidFill>
                  <a:latin typeface="Arial"/>
                  <a:ea typeface="黑体" pitchFamily="2" charset="-122"/>
                  <a:cs typeface="+mn-cs"/>
                </a:rPr>
                <a:t>即服务</a:t>
              </a:r>
              <a:endParaRPr lang="zh-CN" altLang="en-US" sz="3200" b="1" i="0">
                <a:solidFill>
                  <a:srgbClr val="6DB344"/>
                </a:solidFill>
                <a:latin typeface="Arial"/>
                <a:ea typeface="黑体" pitchFamily="2" charset="-122"/>
                <a:cs typeface="+mn-cs"/>
              </a:endParaRPr>
            </a:p>
          </p:txBody>
        </p:sp>
        <p:sp>
          <p:nvSpPr>
            <p:cNvPr id="112" name="Rectangle 111"/>
            <p:cNvSpPr/>
            <p:nvPr/>
          </p:nvSpPr>
          <p:spPr>
            <a:xfrm>
              <a:off x="3815992" y="450620"/>
              <a:ext cx="4572000" cy="461665"/>
            </a:xfrm>
            <a:prstGeom prst="rect">
              <a:avLst/>
            </a:prstGeom>
          </p:spPr>
          <p:txBody>
            <a:bodyPr anchor="b">
              <a:spAutoFit/>
            </a:bodyPr>
            <a:lstStyle/>
            <a:p>
              <a:pPr algn="l" defTabSz="914400">
                <a:buNone/>
              </a:pPr>
              <a:r>
                <a:rPr lang="zh-CN" altLang="en-US" sz="2400" b="0" i="0" smtClean="0">
                  <a:solidFill>
                    <a:srgbClr val="546568"/>
                  </a:solidFill>
                  <a:latin typeface="Arial"/>
                  <a:ea typeface="黑体" pitchFamily="2" charset="-122"/>
                  <a:cs typeface="+mn-cs"/>
                </a:rPr>
                <a:t>角色：</a:t>
              </a:r>
              <a:endParaRPr lang="zh-CN" altLang="en-US" sz="2400" b="0" i="0">
                <a:solidFill>
                  <a:srgbClr val="546568"/>
                </a:solidFill>
                <a:latin typeface="Arial"/>
                <a:ea typeface="黑体" pitchFamily="2" charset="-122"/>
                <a:cs typeface="+mn-cs"/>
              </a:endParaRPr>
            </a:p>
          </p:txBody>
        </p:sp>
      </p:grpSp>
      <p:cxnSp>
        <p:nvCxnSpPr>
          <p:cNvPr id="82" name="Straight Connector 81"/>
          <p:cNvCxnSpPr/>
          <p:nvPr/>
        </p:nvCxnSpPr>
        <p:spPr>
          <a:xfrm>
            <a:off x="2852772" y="3878615"/>
            <a:ext cx="3339164" cy="0"/>
          </a:xfrm>
          <a:prstGeom prst="line">
            <a:avLst/>
          </a:prstGeom>
          <a:ln>
            <a:gradFill flip="none" rotWithShape="1">
              <a:gsLst>
                <a:gs pos="0">
                  <a:schemeClr val="accent1">
                    <a:tint val="66000"/>
                    <a:satMod val="160000"/>
                    <a:alpha val="0"/>
                  </a:schemeClr>
                </a:gs>
                <a:gs pos="50000">
                  <a:schemeClr val="bg1">
                    <a:lumMod val="50000"/>
                  </a:schemeClr>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879935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childTnLst>
                                </p:cTn>
                              </p:par>
                            </p:childTnLst>
                          </p:cTn>
                        </p:par>
                        <p:par>
                          <p:cTn id="8" fill="hold">
                            <p:stCondLst>
                              <p:cond delay="1000"/>
                            </p:stCondLst>
                            <p:childTnLst>
                              <p:par>
                                <p:cTn id="9" presetID="2" presetClass="entr" presetSubtype="2" decel="100000"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 calcmode="lin" valueType="num">
                                      <p:cBhvr additive="base">
                                        <p:cTn id="11" dur="500" fill="hold"/>
                                        <p:tgtEl>
                                          <p:spTgt spid="108"/>
                                        </p:tgtEl>
                                        <p:attrNameLst>
                                          <p:attrName>ppt_x</p:attrName>
                                        </p:attrNameLst>
                                      </p:cBhvr>
                                      <p:tavLst>
                                        <p:tav tm="0">
                                          <p:val>
                                            <p:strVal val="1+#ppt_w/2"/>
                                          </p:val>
                                        </p:tav>
                                        <p:tav tm="100000">
                                          <p:val>
                                            <p:strVal val="#ppt_x"/>
                                          </p:val>
                                        </p:tav>
                                      </p:tavLst>
                                    </p:anim>
                                    <p:anim calcmode="lin" valueType="num">
                                      <p:cBhvr additive="base">
                                        <p:cTn id="12" dur="500" fill="hold"/>
                                        <p:tgtEl>
                                          <p:spTgt spid="10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1+#ppt_w/2"/>
                                          </p:val>
                                        </p:tav>
                                        <p:tav tm="100000">
                                          <p:val>
                                            <p:strVal val="#ppt_x"/>
                                          </p:val>
                                        </p:tav>
                                      </p:tavLst>
                                    </p:anim>
                                    <p:anim calcmode="lin" valueType="num">
                                      <p:cBhvr additive="base">
                                        <p:cTn id="16" dur="50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0" presetClass="entr" presetSubtype="0" fill="hold" nodeType="after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9"/>
                                        </p:tgtEl>
                                        <p:attrNameLst>
                                          <p:attrName>style.visibility</p:attrName>
                                        </p:attrNameLst>
                                      </p:cBhvr>
                                      <p:to>
                                        <p:strVal val="visible"/>
                                      </p:to>
                                    </p:set>
                                    <p:animEffect transition="in" filter="fade">
                                      <p:cBhvr>
                                        <p:cTn id="23" dur="500"/>
                                        <p:tgtEl>
                                          <p:spTgt spid="1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0"/>
                                        </p:tgtEl>
                                        <p:attrNameLst>
                                          <p:attrName>style.visibility</p:attrName>
                                        </p:attrNameLst>
                                      </p:cBhvr>
                                      <p:to>
                                        <p:strVal val="visible"/>
                                      </p:to>
                                    </p:set>
                                    <p:animEffect transition="in" filter="fade">
                                      <p:cBhvr>
                                        <p:cTn id="26" dur="500"/>
                                        <p:tgtEl>
                                          <p:spTgt spid="120"/>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par>
                          <p:cTn id="35" fill="hold">
                            <p:stCondLst>
                              <p:cond delay="4000"/>
                            </p:stCondLst>
                            <p:childTnLst>
                              <p:par>
                                <p:cTn id="36" presetID="10"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par>
                          <p:cTn id="39" fill="hold">
                            <p:stCondLst>
                              <p:cond delay="4500"/>
                            </p:stCondLst>
                            <p:childTnLst>
                              <p:par>
                                <p:cTn id="40" presetID="10"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par>
                          <p:cTn id="43" fill="hold">
                            <p:stCondLst>
                              <p:cond delay="5000"/>
                            </p:stCondLst>
                            <p:childTnLst>
                              <p:par>
                                <p:cTn id="44" presetID="10" presetClass="entr" presetSubtype="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500"/>
                                        <p:tgtEl>
                                          <p:spTgt spid="5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fade">
                                      <p:cBhvr>
                                        <p:cTn id="54" dur="500"/>
                                        <p:tgtEl>
                                          <p:spTgt spid="57"/>
                                        </p:tgtEl>
                                      </p:cBhvr>
                                    </p:animEffect>
                                  </p:childTnLst>
                                </p:cTn>
                              </p:par>
                              <p:par>
                                <p:cTn id="55" presetID="10" presetClass="entr" presetSubtype="0" fill="hold" nodeType="with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500"/>
                                        <p:tgtEl>
                                          <p:spTgt spid="2"/>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82"/>
                                        </p:tgtEl>
                                        <p:attrNameLst>
                                          <p:attrName>style.visibility</p:attrName>
                                        </p:attrNameLst>
                                      </p:cBhvr>
                                      <p:to>
                                        <p:strVal val="visible"/>
                                      </p:to>
                                    </p:set>
                                    <p:animEffect transition="in" filter="fade">
                                      <p:cBhvr>
                                        <p:cTn id="61" dur="500"/>
                                        <p:tgtEl>
                                          <p:spTgt spid="82"/>
                                        </p:tgtEl>
                                      </p:cBhvr>
                                    </p:animEffec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fade">
                                      <p:cBhvr>
                                        <p:cTn id="65" dur="500"/>
                                        <p:tgtEl>
                                          <p:spTgt spid="6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fade">
                                      <p:cBhvr>
                                        <p:cTn id="68" dur="500"/>
                                        <p:tgtEl>
                                          <p:spTgt spid="66"/>
                                        </p:tgtEl>
                                      </p:cBhvr>
                                    </p:animEffect>
                                  </p:childTnLst>
                                </p:cTn>
                              </p:par>
                              <p:par>
                                <p:cTn id="69" presetID="10" presetClass="entr" presetSubtype="0" fill="hold" nodeType="with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fade">
                                      <p:cBhvr>
                                        <p:cTn id="71" dur="500"/>
                                        <p:tgtEl>
                                          <p:spTgt spid="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88"/>
                                        </p:tgtEl>
                                        <p:attrNameLst>
                                          <p:attrName>style.visibility</p:attrName>
                                        </p:attrNameLst>
                                      </p:cBhvr>
                                      <p:to>
                                        <p:strVal val="visible"/>
                                      </p:to>
                                    </p:set>
                                    <p:animEffect transition="in" filter="fade">
                                      <p:cBhvr>
                                        <p:cTn id="74"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119" grpId="0" animBg="1"/>
      <p:bldP spid="120" grpId="0" animBg="1"/>
      <p:bldP spid="57" grpId="0"/>
      <p:bldP spid="59" grpId="0"/>
      <p:bldP spid="60" grpId="0"/>
      <p:bldP spid="66" grpId="0"/>
      <p:bldP spid="1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9" name="Group 478"/>
          <p:cNvGrpSpPr/>
          <p:nvPr/>
        </p:nvGrpSpPr>
        <p:grpSpPr>
          <a:xfrm>
            <a:off x="0" y="1674230"/>
            <a:ext cx="8438111" cy="3325592"/>
            <a:chOff x="0" y="1185340"/>
            <a:chExt cx="8438111" cy="3325592"/>
          </a:xfrm>
        </p:grpSpPr>
        <p:cxnSp>
          <p:nvCxnSpPr>
            <p:cNvPr id="480" name="Straight Connector 479"/>
            <p:cNvCxnSpPr/>
            <p:nvPr/>
          </p:nvCxnSpPr>
          <p:spPr>
            <a:xfrm flipV="1">
              <a:off x="6884835" y="2126954"/>
              <a:ext cx="533477" cy="375902"/>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sp>
          <p:nvSpPr>
            <p:cNvPr id="481" name="TextBox 51"/>
            <p:cNvSpPr txBox="1">
              <a:spLocks noChangeArrowheads="1"/>
            </p:cNvSpPr>
            <p:nvPr/>
          </p:nvSpPr>
          <p:spPr bwMode="auto">
            <a:xfrm>
              <a:off x="7055322" y="2371748"/>
              <a:ext cx="552072" cy="276995"/>
            </a:xfrm>
            <a:prstGeom prst="rect">
              <a:avLst/>
            </a:prstGeom>
            <a:noFill/>
            <a:ln w="9525">
              <a:noFill/>
              <a:miter lim="800000"/>
              <a:headEnd/>
              <a:tailEnd/>
            </a:ln>
          </p:spPr>
          <p:txBody>
            <a:bodyPr wrap="square" lIns="91435" tIns="45718" rIns="91435" bIns="45718">
              <a:spAutoFit/>
            </a:bodyPr>
            <a:lstStyle/>
            <a:p>
              <a:pPr algn="l" defTabSz="914400">
                <a:buNone/>
              </a:pPr>
              <a:r>
                <a:rPr lang="en-US" altLang="zh-CN" sz="1200" b="0" i="0" smtClean="0">
                  <a:solidFill>
                    <a:srgbClr val="546568"/>
                  </a:solidFill>
                  <a:latin typeface="Arial"/>
                  <a:ea typeface="黑体" pitchFamily="2" charset="-122"/>
                  <a:cs typeface="+mn-cs"/>
                </a:rPr>
                <a:t>DC2</a:t>
              </a:r>
              <a:endParaRPr lang="en-US" altLang="zh-CN" sz="1200" b="0" i="0">
                <a:solidFill>
                  <a:srgbClr val="546568"/>
                </a:solidFill>
                <a:latin typeface="Arial"/>
                <a:ea typeface="黑体" pitchFamily="2" charset="-122"/>
                <a:cs typeface="+mn-cs"/>
              </a:endParaRPr>
            </a:p>
          </p:txBody>
        </p:sp>
        <p:cxnSp>
          <p:nvCxnSpPr>
            <p:cNvPr id="482" name="Straight Connector 481"/>
            <p:cNvCxnSpPr/>
            <p:nvPr/>
          </p:nvCxnSpPr>
          <p:spPr>
            <a:xfrm>
              <a:off x="4044154" y="2839076"/>
              <a:ext cx="1428390" cy="511945"/>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p:cNvCxnSpPr/>
            <p:nvPr/>
          </p:nvCxnSpPr>
          <p:spPr>
            <a:xfrm flipV="1">
              <a:off x="4946893" y="2092966"/>
              <a:ext cx="435018" cy="306526"/>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cxnSp>
          <p:nvCxnSpPr>
            <p:cNvPr id="484" name="Straight Connector 483"/>
            <p:cNvCxnSpPr/>
            <p:nvPr/>
          </p:nvCxnSpPr>
          <p:spPr>
            <a:xfrm flipV="1">
              <a:off x="3471451" y="1854873"/>
              <a:ext cx="1232214" cy="868252"/>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grpSp>
          <p:nvGrpSpPr>
            <p:cNvPr id="485" name="Group 484"/>
            <p:cNvGrpSpPr/>
            <p:nvPr/>
          </p:nvGrpSpPr>
          <p:grpSpPr>
            <a:xfrm>
              <a:off x="0" y="2315845"/>
              <a:ext cx="4621879" cy="2195087"/>
              <a:chOff x="-382431" y="2610077"/>
              <a:chExt cx="4621879" cy="2195087"/>
            </a:xfrm>
          </p:grpSpPr>
          <p:cxnSp>
            <p:nvCxnSpPr>
              <p:cNvPr id="595" name="Straight Connector 594"/>
              <p:cNvCxnSpPr/>
              <p:nvPr/>
            </p:nvCxnSpPr>
            <p:spPr>
              <a:xfrm flipV="1">
                <a:off x="2613108" y="3110151"/>
                <a:ext cx="1626340" cy="1146981"/>
              </a:xfrm>
              <a:prstGeom prst="line">
                <a:avLst/>
              </a:prstGeom>
              <a:gradFill rotWithShape="1">
                <a:gsLst>
                  <a:gs pos="0">
                    <a:srgbClr val="001C27">
                      <a:alpha val="70000"/>
                    </a:srgbClr>
                  </a:gs>
                  <a:gs pos="100000">
                    <a:srgbClr val="003C54"/>
                  </a:gs>
                </a:gsLst>
                <a:lin ang="18900000" scaled="1"/>
              </a:gradFill>
              <a:ln w="22225">
                <a:solidFill>
                  <a:srgbClr val="01BBBB"/>
                </a:solidFill>
                <a:round/>
                <a:headEnd/>
                <a:tailEnd/>
              </a:ln>
            </p:spPr>
          </p:cxnSp>
          <p:cxnSp>
            <p:nvCxnSpPr>
              <p:cNvPr id="596" name="Straight Connector 595"/>
              <p:cNvCxnSpPr/>
              <p:nvPr/>
            </p:nvCxnSpPr>
            <p:spPr>
              <a:xfrm flipV="1">
                <a:off x="1673475" y="2959466"/>
                <a:ext cx="1447285" cy="1020700"/>
              </a:xfrm>
              <a:prstGeom prst="line">
                <a:avLst/>
              </a:prstGeom>
              <a:gradFill rotWithShape="1">
                <a:gsLst>
                  <a:gs pos="0">
                    <a:srgbClr val="001C27">
                      <a:alpha val="70000"/>
                    </a:srgbClr>
                  </a:gs>
                  <a:gs pos="100000">
                    <a:srgbClr val="003C54"/>
                  </a:gs>
                </a:gsLst>
                <a:lin ang="18900000" scaled="1"/>
              </a:gradFill>
              <a:ln w="22225">
                <a:solidFill>
                  <a:srgbClr val="01BBBB"/>
                </a:solidFill>
                <a:round/>
                <a:headEnd/>
                <a:tailEnd/>
              </a:ln>
            </p:spPr>
          </p:cxnSp>
          <p:grpSp>
            <p:nvGrpSpPr>
              <p:cNvPr id="597" name="Group 596"/>
              <p:cNvGrpSpPr/>
              <p:nvPr/>
            </p:nvGrpSpPr>
            <p:grpSpPr>
              <a:xfrm>
                <a:off x="1138922" y="2610077"/>
                <a:ext cx="2128883" cy="740933"/>
                <a:chOff x="1138922" y="2800154"/>
                <a:chExt cx="2128883" cy="740933"/>
              </a:xfrm>
            </p:grpSpPr>
            <p:cxnSp>
              <p:nvCxnSpPr>
                <p:cNvPr id="613" name="Straight Connector 612"/>
                <p:cNvCxnSpPr/>
                <p:nvPr/>
              </p:nvCxnSpPr>
              <p:spPr>
                <a:xfrm flipV="1">
                  <a:off x="1138922" y="2800715"/>
                  <a:ext cx="1146382" cy="740372"/>
                </a:xfrm>
                <a:prstGeom prst="line">
                  <a:avLst/>
                </a:prstGeom>
                <a:gradFill rotWithShape="1">
                  <a:gsLst>
                    <a:gs pos="0">
                      <a:srgbClr val="001C27">
                        <a:alpha val="70000"/>
                      </a:srgbClr>
                    </a:gs>
                    <a:gs pos="100000">
                      <a:srgbClr val="003C54"/>
                    </a:gs>
                  </a:gsLst>
                  <a:lin ang="18900000" scaled="1"/>
                </a:gradFill>
                <a:ln w="22225">
                  <a:solidFill>
                    <a:srgbClr val="01BBBB"/>
                  </a:solidFill>
                  <a:round/>
                  <a:headEnd/>
                  <a:tailEnd/>
                </a:ln>
              </p:spPr>
            </p:cxnSp>
            <p:cxnSp>
              <p:nvCxnSpPr>
                <p:cNvPr id="614" name="Straight Connector 613"/>
                <p:cNvCxnSpPr/>
                <p:nvPr/>
              </p:nvCxnSpPr>
              <p:spPr>
                <a:xfrm>
                  <a:off x="2267776" y="2800154"/>
                  <a:ext cx="1000029" cy="363060"/>
                </a:xfrm>
                <a:prstGeom prst="line">
                  <a:avLst/>
                </a:prstGeom>
                <a:gradFill rotWithShape="1">
                  <a:gsLst>
                    <a:gs pos="0">
                      <a:srgbClr val="001C27">
                        <a:alpha val="70000"/>
                      </a:srgbClr>
                    </a:gs>
                    <a:gs pos="100000">
                      <a:srgbClr val="003C54"/>
                    </a:gs>
                  </a:gsLst>
                  <a:lin ang="18900000" scaled="1"/>
                </a:gradFill>
                <a:ln w="22225">
                  <a:solidFill>
                    <a:srgbClr val="01BBBB"/>
                  </a:solidFill>
                  <a:round/>
                  <a:headEnd/>
                  <a:tailEnd/>
                </a:ln>
              </p:spPr>
            </p:cxnSp>
          </p:grpSp>
          <p:grpSp>
            <p:nvGrpSpPr>
              <p:cNvPr id="598" name="Group 597"/>
              <p:cNvGrpSpPr/>
              <p:nvPr/>
            </p:nvGrpSpPr>
            <p:grpSpPr>
              <a:xfrm>
                <a:off x="-382431" y="3084753"/>
                <a:ext cx="1853189" cy="464372"/>
                <a:chOff x="-249149" y="3503242"/>
                <a:chExt cx="2091259" cy="524025"/>
              </a:xfrm>
            </p:grpSpPr>
            <p:grpSp>
              <p:nvGrpSpPr>
                <p:cNvPr id="609" name="Group 608"/>
                <p:cNvGrpSpPr/>
                <p:nvPr/>
              </p:nvGrpSpPr>
              <p:grpSpPr>
                <a:xfrm>
                  <a:off x="1155833" y="3503242"/>
                  <a:ext cx="686277" cy="524025"/>
                  <a:chOff x="442148" y="3623868"/>
                  <a:chExt cx="1572567" cy="1200778"/>
                </a:xfrm>
              </p:grpSpPr>
              <p:pic>
                <p:nvPicPr>
                  <p:cNvPr id="611"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2148" y="36238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pic>
                <p:nvPicPr>
                  <p:cNvPr id="612"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6337" y="37762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610" name="TextBox 51"/>
                <p:cNvSpPr txBox="1">
                  <a:spLocks noChangeArrowheads="1"/>
                </p:cNvSpPr>
                <p:nvPr/>
              </p:nvSpPr>
              <p:spPr bwMode="auto">
                <a:xfrm>
                  <a:off x="-249149" y="3526224"/>
                  <a:ext cx="1233491" cy="312578"/>
                </a:xfrm>
                <a:prstGeom prst="rect">
                  <a:avLst/>
                </a:prstGeom>
                <a:noFill/>
                <a:ln w="9525">
                  <a:noFill/>
                  <a:miter lim="800000"/>
                  <a:headEnd/>
                  <a:tailEnd/>
                </a:ln>
              </p:spPr>
              <p:txBody>
                <a:bodyPr wrap="square" lIns="91435" tIns="45718" rIns="91435" bIns="45718">
                  <a:spAutoFit/>
                </a:bodyPr>
                <a:lstStyle/>
                <a:p>
                  <a:pPr algn="r" defTabSz="914400">
                    <a:buNone/>
                  </a:pPr>
                  <a:r>
                    <a:rPr lang="zh-CN" altLang="en-US" sz="1200" b="0" i="0" dirty="0" smtClean="0">
                      <a:solidFill>
                        <a:srgbClr val="546568"/>
                      </a:solidFill>
                      <a:latin typeface="Arial"/>
                      <a:ea typeface="黑体" pitchFamily="2" charset="-122"/>
                      <a:cs typeface="+mn-cs"/>
                    </a:rPr>
                    <a:t>虚拟</a:t>
                  </a:r>
                  <a:r>
                    <a:rPr lang="en-US" altLang="zh-CN" sz="1200" b="0" i="0" dirty="0" smtClean="0">
                      <a:solidFill>
                        <a:srgbClr val="546568"/>
                      </a:solidFill>
                      <a:latin typeface="Arial"/>
                      <a:ea typeface="黑体" pitchFamily="2" charset="-122"/>
                      <a:cs typeface="+mn-cs"/>
                    </a:rPr>
                    <a:t>/</a:t>
                  </a:r>
                  <a:r>
                    <a:rPr lang="zh-CN" altLang="en-US" sz="1200" b="0" i="0" dirty="0" smtClean="0">
                      <a:solidFill>
                        <a:srgbClr val="546568"/>
                      </a:solidFill>
                      <a:latin typeface="Arial"/>
                      <a:ea typeface="黑体" pitchFamily="2" charset="-122"/>
                      <a:cs typeface="+mn-cs"/>
                    </a:rPr>
                    <a:t>专用云</a:t>
                  </a:r>
                  <a:endParaRPr lang="zh-CN" altLang="en-US" sz="1200" dirty="0">
                    <a:solidFill>
                      <a:srgbClr val="546568"/>
                    </a:solidFill>
                    <a:ea typeface="黑体" pitchFamily="2" charset="-122"/>
                  </a:endParaRPr>
                </a:p>
              </p:txBody>
            </p:sp>
          </p:grpSp>
          <p:grpSp>
            <p:nvGrpSpPr>
              <p:cNvPr id="599" name="Group 598"/>
              <p:cNvGrpSpPr/>
              <p:nvPr/>
            </p:nvGrpSpPr>
            <p:grpSpPr>
              <a:xfrm>
                <a:off x="440526" y="3754171"/>
                <a:ext cx="1545253" cy="464370"/>
                <a:chOff x="320808" y="4602282"/>
                <a:chExt cx="1743764" cy="524025"/>
              </a:xfrm>
            </p:grpSpPr>
            <p:grpSp>
              <p:nvGrpSpPr>
                <p:cNvPr id="605" name="Group 604"/>
                <p:cNvGrpSpPr/>
                <p:nvPr/>
              </p:nvGrpSpPr>
              <p:grpSpPr>
                <a:xfrm>
                  <a:off x="1378295" y="4602282"/>
                  <a:ext cx="686277" cy="524025"/>
                  <a:chOff x="442148" y="3623868"/>
                  <a:chExt cx="1572567" cy="1200778"/>
                </a:xfrm>
              </p:grpSpPr>
              <p:pic>
                <p:nvPicPr>
                  <p:cNvPr id="607"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2148" y="36238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pic>
                <p:nvPicPr>
                  <p:cNvPr id="608"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6337" y="37762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606" name="TextBox 51"/>
                <p:cNvSpPr txBox="1">
                  <a:spLocks noChangeArrowheads="1"/>
                </p:cNvSpPr>
                <p:nvPr/>
              </p:nvSpPr>
              <p:spPr bwMode="auto">
                <a:xfrm>
                  <a:off x="320808" y="4713616"/>
                  <a:ext cx="952607" cy="312579"/>
                </a:xfrm>
                <a:prstGeom prst="rect">
                  <a:avLst/>
                </a:prstGeom>
                <a:noFill/>
                <a:ln w="9525">
                  <a:noFill/>
                  <a:miter lim="800000"/>
                  <a:headEnd/>
                  <a:tailEnd/>
                </a:ln>
              </p:spPr>
              <p:txBody>
                <a:bodyPr wrap="square" lIns="91435" tIns="45718" rIns="91435" bIns="45718">
                  <a:spAutoFit/>
                </a:bodyPr>
                <a:lstStyle/>
                <a:p>
                  <a:pPr algn="r" defTabSz="914400">
                    <a:buNone/>
                  </a:pPr>
                  <a:r>
                    <a:rPr lang="zh-CN" altLang="en-US" sz="1200" b="0" i="0" smtClean="0">
                      <a:solidFill>
                        <a:srgbClr val="546568"/>
                      </a:solidFill>
                      <a:latin typeface="Arial"/>
                      <a:ea typeface="黑体" pitchFamily="2" charset="-122"/>
                      <a:cs typeface="+mn-cs"/>
                    </a:rPr>
                    <a:t>物理</a:t>
                  </a:r>
                  <a:endParaRPr lang="zh-CN" altLang="en-US" sz="1200">
                    <a:solidFill>
                      <a:srgbClr val="546568"/>
                    </a:solidFill>
                    <a:ea typeface="黑体" pitchFamily="2" charset="-122"/>
                  </a:endParaRPr>
                </a:p>
              </p:txBody>
            </p:sp>
          </p:grpSp>
          <p:grpSp>
            <p:nvGrpSpPr>
              <p:cNvPr id="600" name="Group 599"/>
              <p:cNvGrpSpPr/>
              <p:nvPr/>
            </p:nvGrpSpPr>
            <p:grpSpPr>
              <a:xfrm>
                <a:off x="1837721" y="4073059"/>
                <a:ext cx="1101545" cy="732105"/>
                <a:chOff x="2173579" y="4475403"/>
                <a:chExt cx="1243054" cy="826154"/>
              </a:xfrm>
            </p:grpSpPr>
            <p:sp>
              <p:nvSpPr>
                <p:cNvPr id="601" name="TextBox 51"/>
                <p:cNvSpPr txBox="1">
                  <a:spLocks noChangeArrowheads="1"/>
                </p:cNvSpPr>
                <p:nvPr/>
              </p:nvSpPr>
              <p:spPr bwMode="auto">
                <a:xfrm>
                  <a:off x="2173579" y="4988978"/>
                  <a:ext cx="1243054" cy="312579"/>
                </a:xfrm>
                <a:prstGeom prst="rect">
                  <a:avLst/>
                </a:prstGeom>
                <a:noFill/>
                <a:ln w="9525">
                  <a:noFill/>
                  <a:miter lim="800000"/>
                  <a:headEnd/>
                  <a:tailEnd/>
                </a:ln>
              </p:spPr>
              <p:txBody>
                <a:bodyPr lIns="91435" tIns="45718" rIns="91435" bIns="45718">
                  <a:spAutoFit/>
                </a:bodyPr>
                <a:lstStyle/>
                <a:p>
                  <a:pPr algn="ctr" defTabSz="914400">
                    <a:buNone/>
                  </a:pPr>
                  <a:r>
                    <a:rPr lang="en-US" altLang="zh-CN" sz="1200" b="0" i="0" smtClean="0">
                      <a:solidFill>
                        <a:srgbClr val="546568"/>
                      </a:solidFill>
                      <a:latin typeface="Arial"/>
                      <a:ea typeface="黑体" pitchFamily="2" charset="-122"/>
                      <a:cs typeface="+mn-cs"/>
                    </a:rPr>
                    <a:t>HFT/HPC</a:t>
                  </a:r>
                  <a:endParaRPr lang="zh-CN" altLang="en-US" sz="1200">
                    <a:solidFill>
                      <a:srgbClr val="546568"/>
                    </a:solidFill>
                    <a:ea typeface="黑体" pitchFamily="2" charset="-122"/>
                  </a:endParaRPr>
                </a:p>
              </p:txBody>
            </p:sp>
            <p:grpSp>
              <p:nvGrpSpPr>
                <p:cNvPr id="602" name="Group 601"/>
                <p:cNvGrpSpPr/>
                <p:nvPr/>
              </p:nvGrpSpPr>
              <p:grpSpPr>
                <a:xfrm>
                  <a:off x="2593954" y="4475403"/>
                  <a:ext cx="686277" cy="524025"/>
                  <a:chOff x="442148" y="3623868"/>
                  <a:chExt cx="1572567" cy="1200778"/>
                </a:xfrm>
              </p:grpSpPr>
              <p:pic>
                <p:nvPicPr>
                  <p:cNvPr id="603"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2148" y="36238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pic>
                <p:nvPicPr>
                  <p:cNvPr id="604"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6337" y="37762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grpSp>
          </p:grpSp>
        </p:grpSp>
        <p:sp>
          <p:nvSpPr>
            <p:cNvPr id="486" name="Oval 485"/>
            <p:cNvSpPr/>
            <p:nvPr/>
          </p:nvSpPr>
          <p:spPr>
            <a:xfrm>
              <a:off x="3314470" y="2108793"/>
              <a:ext cx="1873682" cy="1873682"/>
            </a:xfrm>
            <a:prstGeom prst="ellipse">
              <a:avLst/>
            </a:prstGeom>
            <a:solidFill>
              <a:schemeClr val="tx2"/>
            </a:soli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487" name="Freeform 11"/>
            <p:cNvSpPr>
              <a:spLocks noEditPoints="1"/>
            </p:cNvSpPr>
            <p:nvPr/>
          </p:nvSpPr>
          <p:spPr bwMode="auto">
            <a:xfrm>
              <a:off x="3411728" y="2192838"/>
              <a:ext cx="1705591" cy="1705592"/>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rgbClr val="FFFFFF"/>
            </a:solidFill>
            <a:ln w="25400" cap="flat" cmpd="sng" algn="ctr">
              <a:noFill/>
              <a:prstDash val="solid"/>
            </a:ln>
            <a:effectLst>
              <a:outerShdw blurRad="215900" sx="102000" sy="102000" algn="ctr" rotWithShape="0">
                <a:srgbClr val="000000">
                  <a:alpha val="40000"/>
                </a:srgbClr>
              </a:outerShdw>
            </a:effectLst>
          </p:spPr>
          <p:txBody>
            <a:bodyPr anchor="ctr"/>
            <a:lstStyle/>
            <a:p>
              <a:pPr algn="ctr" rtl="0">
                <a:defRPr/>
              </a:pPr>
              <a:endParaRPr lang="zh-CN" altLang="en-US" kern="1200">
                <a:solidFill>
                  <a:srgbClr val="0096D6"/>
                </a:solidFill>
                <a:latin typeface="Arial"/>
                <a:ea typeface="黑体" pitchFamily="2" charset="-122"/>
                <a:cs typeface="+mn-cs"/>
              </a:endParaRPr>
            </a:p>
          </p:txBody>
        </p:sp>
        <p:sp>
          <p:nvSpPr>
            <p:cNvPr id="488" name="Rectangle 487"/>
            <p:cNvSpPr/>
            <p:nvPr/>
          </p:nvSpPr>
          <p:spPr>
            <a:xfrm>
              <a:off x="3379269" y="2790515"/>
              <a:ext cx="1751262" cy="560506"/>
            </a:xfrm>
            <a:prstGeom prst="rect">
              <a:avLst/>
            </a:prstGeom>
            <a:gradFill>
              <a:gsLst>
                <a:gs pos="76000">
                  <a:schemeClr val="accent2"/>
                </a:gs>
                <a:gs pos="24000">
                  <a:schemeClr val="accent2"/>
                </a:gs>
                <a:gs pos="100000">
                  <a:schemeClr val="accent5">
                    <a:lumMod val="0"/>
                    <a:alpha val="0"/>
                  </a:schemeClr>
                </a:gs>
                <a:gs pos="0">
                  <a:schemeClr val="accent5">
                    <a:lumMod val="0"/>
                    <a:alpha val="0"/>
                  </a:schemeClr>
                </a:gs>
              </a:gsLst>
              <a:lin ang="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46568"/>
                </a:solidFill>
                <a:ea typeface="黑体" pitchFamily="2" charset="-122"/>
              </a:endParaRPr>
            </a:p>
          </p:txBody>
        </p:sp>
        <p:cxnSp>
          <p:nvCxnSpPr>
            <p:cNvPr id="489" name="Straight Connector 488"/>
            <p:cNvCxnSpPr/>
            <p:nvPr/>
          </p:nvCxnSpPr>
          <p:spPr>
            <a:xfrm>
              <a:off x="4696234" y="1854873"/>
              <a:ext cx="869903" cy="311779"/>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p:cNvCxnSpPr/>
            <p:nvPr/>
          </p:nvCxnSpPr>
          <p:spPr>
            <a:xfrm flipV="1">
              <a:off x="5562882" y="1921356"/>
              <a:ext cx="351000" cy="247324"/>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cxnSp>
          <p:nvCxnSpPr>
            <p:cNvPr id="491" name="Straight Connector 490"/>
            <p:cNvCxnSpPr/>
            <p:nvPr/>
          </p:nvCxnSpPr>
          <p:spPr>
            <a:xfrm flipV="1">
              <a:off x="7605105" y="2387617"/>
              <a:ext cx="533477" cy="375902"/>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grpSp>
          <p:nvGrpSpPr>
            <p:cNvPr id="492" name="Group 491"/>
            <p:cNvGrpSpPr/>
            <p:nvPr/>
          </p:nvGrpSpPr>
          <p:grpSpPr>
            <a:xfrm>
              <a:off x="3234729" y="1893870"/>
              <a:ext cx="2092699" cy="1937665"/>
              <a:chOff x="2934085" y="2003954"/>
              <a:chExt cx="2489509" cy="2305077"/>
            </a:xfrm>
          </p:grpSpPr>
          <p:pic>
            <p:nvPicPr>
              <p:cNvPr id="589" name="Picture 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90315" y="3758029"/>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90" name="Picture 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81555" y="3949416"/>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91" name="Picture 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97681" y="2363569"/>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92" name="Picture 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114571" y="2003954"/>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93" name="Picture 1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934085" y="2958854"/>
                <a:ext cx="266613" cy="26661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94" name="Picture 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63979" y="3016045"/>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493" name="Group 492"/>
            <p:cNvGrpSpPr/>
            <p:nvPr/>
          </p:nvGrpSpPr>
          <p:grpSpPr>
            <a:xfrm>
              <a:off x="5433166" y="2728818"/>
              <a:ext cx="2552193" cy="1739384"/>
              <a:chOff x="5248162" y="3400780"/>
              <a:chExt cx="2696035" cy="1837416"/>
            </a:xfrm>
          </p:grpSpPr>
          <p:sp>
            <p:nvSpPr>
              <p:cNvPr id="533" name="Oval 532"/>
              <p:cNvSpPr/>
              <p:nvPr/>
            </p:nvSpPr>
            <p:spPr>
              <a:xfrm>
                <a:off x="6163583" y="3748219"/>
                <a:ext cx="811212" cy="811212"/>
              </a:xfrm>
              <a:prstGeom prst="ellipse">
                <a:avLst/>
              </a:prstGeom>
              <a:noFill/>
              <a:ln w="15875">
                <a:solidFill>
                  <a:schemeClr val="bg1">
                    <a:lumMod val="50000"/>
                  </a:schemeClr>
                </a:solidFill>
                <a:prstDash val="lg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grpSp>
            <p:nvGrpSpPr>
              <p:cNvPr id="534" name="Group 533"/>
              <p:cNvGrpSpPr/>
              <p:nvPr/>
            </p:nvGrpSpPr>
            <p:grpSpPr>
              <a:xfrm>
                <a:off x="6297239" y="3883174"/>
                <a:ext cx="555882" cy="672634"/>
                <a:chOff x="6941882" y="3879105"/>
                <a:chExt cx="593825" cy="718546"/>
              </a:xfrm>
            </p:grpSpPr>
            <p:grpSp>
              <p:nvGrpSpPr>
                <p:cNvPr id="572" name="Group 571"/>
                <p:cNvGrpSpPr/>
                <p:nvPr/>
              </p:nvGrpSpPr>
              <p:grpSpPr>
                <a:xfrm>
                  <a:off x="6973781" y="3879105"/>
                  <a:ext cx="534187" cy="477942"/>
                  <a:chOff x="6986432" y="4381750"/>
                  <a:chExt cx="709602" cy="634888"/>
                </a:xfrm>
              </p:grpSpPr>
              <p:grpSp>
                <p:nvGrpSpPr>
                  <p:cNvPr id="574" name="Group 573"/>
                  <p:cNvGrpSpPr/>
                  <p:nvPr/>
                </p:nvGrpSpPr>
                <p:grpSpPr>
                  <a:xfrm>
                    <a:off x="7189299" y="4381750"/>
                    <a:ext cx="303867" cy="429166"/>
                    <a:chOff x="2441548" y="4072329"/>
                    <a:chExt cx="2438400" cy="3443870"/>
                  </a:xfrm>
                </p:grpSpPr>
                <p:pic>
                  <p:nvPicPr>
                    <p:cNvPr id="585"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586" name="Group 585"/>
                    <p:cNvGrpSpPr/>
                    <p:nvPr/>
                  </p:nvGrpSpPr>
                  <p:grpSpPr>
                    <a:xfrm>
                      <a:off x="2441548" y="4072329"/>
                      <a:ext cx="2438400" cy="2920613"/>
                      <a:chOff x="2441548" y="4072329"/>
                      <a:chExt cx="2438400" cy="2920613"/>
                    </a:xfrm>
                  </p:grpSpPr>
                  <p:pic>
                    <p:nvPicPr>
                      <p:cNvPr id="587"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88"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575" name="Group 574"/>
                  <p:cNvGrpSpPr/>
                  <p:nvPr/>
                </p:nvGrpSpPr>
                <p:grpSpPr>
                  <a:xfrm>
                    <a:off x="6986432" y="4511640"/>
                    <a:ext cx="354801" cy="501103"/>
                    <a:chOff x="2441548" y="4072329"/>
                    <a:chExt cx="2438400" cy="3443870"/>
                  </a:xfrm>
                </p:grpSpPr>
                <p:pic>
                  <p:nvPicPr>
                    <p:cNvPr id="581"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582" name="Group 581"/>
                    <p:cNvGrpSpPr/>
                    <p:nvPr/>
                  </p:nvGrpSpPr>
                  <p:grpSpPr>
                    <a:xfrm>
                      <a:off x="2441548" y="4072329"/>
                      <a:ext cx="2438400" cy="2920613"/>
                      <a:chOff x="2441548" y="4072329"/>
                      <a:chExt cx="2438400" cy="2920613"/>
                    </a:xfrm>
                  </p:grpSpPr>
                  <p:pic>
                    <p:nvPicPr>
                      <p:cNvPr id="583"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84"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576" name="Group 575"/>
                  <p:cNvGrpSpPr/>
                  <p:nvPr/>
                </p:nvGrpSpPr>
                <p:grpSpPr>
                  <a:xfrm>
                    <a:off x="7341233" y="4515535"/>
                    <a:ext cx="354801" cy="501103"/>
                    <a:chOff x="2441548" y="4072329"/>
                    <a:chExt cx="2438400" cy="3443870"/>
                  </a:xfrm>
                </p:grpSpPr>
                <p:pic>
                  <p:nvPicPr>
                    <p:cNvPr id="577"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578" name="Group 577"/>
                    <p:cNvGrpSpPr/>
                    <p:nvPr/>
                  </p:nvGrpSpPr>
                  <p:grpSpPr>
                    <a:xfrm>
                      <a:off x="2441548" y="4072329"/>
                      <a:ext cx="2438400" cy="2920613"/>
                      <a:chOff x="2441548" y="4072329"/>
                      <a:chExt cx="2438400" cy="2920613"/>
                    </a:xfrm>
                  </p:grpSpPr>
                  <p:pic>
                    <p:nvPicPr>
                      <p:cNvPr id="579"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80"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sp>
              <p:nvSpPr>
                <p:cNvPr id="573" name="TextBox 51"/>
                <p:cNvSpPr txBox="1">
                  <a:spLocks noChangeArrowheads="1"/>
                </p:cNvSpPr>
                <p:nvPr/>
              </p:nvSpPr>
              <p:spPr bwMode="auto">
                <a:xfrm>
                  <a:off x="6941882" y="4285072"/>
                  <a:ext cx="593825" cy="312579"/>
                </a:xfrm>
                <a:prstGeom prst="rect">
                  <a:avLst/>
                </a:prstGeom>
                <a:noFill/>
                <a:ln w="9525">
                  <a:noFill/>
                  <a:miter lim="800000"/>
                  <a:headEnd/>
                  <a:tailEnd/>
                </a:ln>
              </p:spPr>
              <p:txBody>
                <a:bodyPr wrap="square" lIns="91435" tIns="45718" rIns="91435" bIns="45718">
                  <a:spAutoFit/>
                </a:bodyPr>
                <a:lstStyle/>
                <a:p>
                  <a:pPr algn="ctr" defTabSz="914400">
                    <a:buNone/>
                  </a:pPr>
                  <a:r>
                    <a:rPr lang="en-US" altLang="zh-CN" sz="1200" b="0" i="0" smtClean="0">
                      <a:solidFill>
                        <a:srgbClr val="546568"/>
                      </a:solidFill>
                      <a:latin typeface="Arial"/>
                      <a:ea typeface="黑体" pitchFamily="2" charset="-122"/>
                      <a:cs typeface="+mn-cs"/>
                    </a:rPr>
                    <a:t>NAS</a:t>
                  </a:r>
                  <a:endParaRPr lang="zh-CN" altLang="en-US" sz="1200">
                    <a:solidFill>
                      <a:srgbClr val="546568"/>
                    </a:solidFill>
                    <a:ea typeface="黑体" pitchFamily="2" charset="-122"/>
                  </a:endParaRPr>
                </a:p>
              </p:txBody>
            </p:sp>
          </p:grpSp>
          <p:grpSp>
            <p:nvGrpSpPr>
              <p:cNvPr id="535" name="Group 534"/>
              <p:cNvGrpSpPr/>
              <p:nvPr/>
            </p:nvGrpSpPr>
            <p:grpSpPr>
              <a:xfrm>
                <a:off x="5411573" y="4258253"/>
                <a:ext cx="752881" cy="662316"/>
                <a:chOff x="5882851" y="4394106"/>
                <a:chExt cx="804271" cy="707524"/>
              </a:xfrm>
            </p:grpSpPr>
            <p:grpSp>
              <p:nvGrpSpPr>
                <p:cNvPr id="539" name="Group 538"/>
                <p:cNvGrpSpPr/>
                <p:nvPr/>
              </p:nvGrpSpPr>
              <p:grpSpPr>
                <a:xfrm>
                  <a:off x="5882851" y="4394106"/>
                  <a:ext cx="804271" cy="468910"/>
                  <a:chOff x="5765253" y="4951186"/>
                  <a:chExt cx="1068376" cy="622890"/>
                </a:xfrm>
              </p:grpSpPr>
              <p:grpSp>
                <p:nvGrpSpPr>
                  <p:cNvPr id="541" name="Group 540"/>
                  <p:cNvGrpSpPr/>
                  <p:nvPr/>
                </p:nvGrpSpPr>
                <p:grpSpPr>
                  <a:xfrm>
                    <a:off x="5867549" y="4951186"/>
                    <a:ext cx="915004" cy="429166"/>
                    <a:chOff x="5463286" y="4744702"/>
                    <a:chExt cx="1244480" cy="583701"/>
                  </a:xfrm>
                </p:grpSpPr>
                <p:grpSp>
                  <p:nvGrpSpPr>
                    <p:cNvPr id="557" name="Group 556"/>
                    <p:cNvGrpSpPr/>
                    <p:nvPr/>
                  </p:nvGrpSpPr>
                  <p:grpSpPr>
                    <a:xfrm>
                      <a:off x="5463286" y="4744702"/>
                      <a:ext cx="413284" cy="583701"/>
                      <a:chOff x="2441548" y="4072329"/>
                      <a:chExt cx="2438400" cy="3443870"/>
                    </a:xfrm>
                  </p:grpSpPr>
                  <p:pic>
                    <p:nvPicPr>
                      <p:cNvPr id="568"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569" name="Group 568"/>
                      <p:cNvGrpSpPr/>
                      <p:nvPr/>
                    </p:nvGrpSpPr>
                    <p:grpSpPr>
                      <a:xfrm>
                        <a:off x="2441548" y="4072329"/>
                        <a:ext cx="2438400" cy="2920613"/>
                        <a:chOff x="2441548" y="4072329"/>
                        <a:chExt cx="2438400" cy="2920613"/>
                      </a:xfrm>
                    </p:grpSpPr>
                    <p:pic>
                      <p:nvPicPr>
                        <p:cNvPr id="570"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71"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558" name="Group 557"/>
                    <p:cNvGrpSpPr/>
                    <p:nvPr/>
                  </p:nvGrpSpPr>
                  <p:grpSpPr>
                    <a:xfrm>
                      <a:off x="5878884" y="4744702"/>
                      <a:ext cx="413284" cy="583701"/>
                      <a:chOff x="2441548" y="4072329"/>
                      <a:chExt cx="2438400" cy="3443870"/>
                    </a:xfrm>
                  </p:grpSpPr>
                  <p:pic>
                    <p:nvPicPr>
                      <p:cNvPr id="564"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565" name="Group 564"/>
                      <p:cNvGrpSpPr/>
                      <p:nvPr/>
                    </p:nvGrpSpPr>
                    <p:grpSpPr>
                      <a:xfrm>
                        <a:off x="2441548" y="4072329"/>
                        <a:ext cx="2438400" cy="2920613"/>
                        <a:chOff x="2441548" y="4072329"/>
                        <a:chExt cx="2438400" cy="2920613"/>
                      </a:xfrm>
                    </p:grpSpPr>
                    <p:pic>
                      <p:nvPicPr>
                        <p:cNvPr id="566"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67"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559" name="Group 558"/>
                    <p:cNvGrpSpPr/>
                    <p:nvPr/>
                  </p:nvGrpSpPr>
                  <p:grpSpPr>
                    <a:xfrm>
                      <a:off x="6294482" y="4744702"/>
                      <a:ext cx="413284" cy="583701"/>
                      <a:chOff x="2441548" y="4072329"/>
                      <a:chExt cx="2438400" cy="3443870"/>
                    </a:xfrm>
                  </p:grpSpPr>
                  <p:pic>
                    <p:nvPicPr>
                      <p:cNvPr id="560"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561" name="Group 560"/>
                      <p:cNvGrpSpPr/>
                      <p:nvPr/>
                    </p:nvGrpSpPr>
                    <p:grpSpPr>
                      <a:xfrm>
                        <a:off x="2441548" y="4072329"/>
                        <a:ext cx="2438400" cy="2920613"/>
                        <a:chOff x="2441548" y="4072329"/>
                        <a:chExt cx="2438400" cy="2920613"/>
                      </a:xfrm>
                    </p:grpSpPr>
                    <p:pic>
                      <p:nvPicPr>
                        <p:cNvPr id="562"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63"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grpSp>
                <p:nvGrpSpPr>
                  <p:cNvPr id="542" name="Group 541"/>
                  <p:cNvGrpSpPr/>
                  <p:nvPr/>
                </p:nvGrpSpPr>
                <p:grpSpPr>
                  <a:xfrm>
                    <a:off x="5765253" y="5072973"/>
                    <a:ext cx="354801" cy="501103"/>
                    <a:chOff x="2441548" y="4072329"/>
                    <a:chExt cx="2438400" cy="3443870"/>
                  </a:xfrm>
                </p:grpSpPr>
                <p:pic>
                  <p:nvPicPr>
                    <p:cNvPr id="553"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554" name="Group 553"/>
                    <p:cNvGrpSpPr/>
                    <p:nvPr/>
                  </p:nvGrpSpPr>
                  <p:grpSpPr>
                    <a:xfrm>
                      <a:off x="2441548" y="4072329"/>
                      <a:ext cx="2438400" cy="2920613"/>
                      <a:chOff x="2441548" y="4072329"/>
                      <a:chExt cx="2438400" cy="2920613"/>
                    </a:xfrm>
                  </p:grpSpPr>
                  <p:pic>
                    <p:nvPicPr>
                      <p:cNvPr id="555"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56"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543" name="Group 542"/>
                  <p:cNvGrpSpPr/>
                  <p:nvPr/>
                </p:nvGrpSpPr>
                <p:grpSpPr>
                  <a:xfrm>
                    <a:off x="6122040" y="5072973"/>
                    <a:ext cx="354801" cy="501103"/>
                    <a:chOff x="2441548" y="4072329"/>
                    <a:chExt cx="2438400" cy="3443870"/>
                  </a:xfrm>
                </p:grpSpPr>
                <p:pic>
                  <p:nvPicPr>
                    <p:cNvPr id="549"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550" name="Group 549"/>
                    <p:cNvGrpSpPr/>
                    <p:nvPr/>
                  </p:nvGrpSpPr>
                  <p:grpSpPr>
                    <a:xfrm>
                      <a:off x="2441548" y="4072329"/>
                      <a:ext cx="2438400" cy="2920613"/>
                      <a:chOff x="2441548" y="4072329"/>
                      <a:chExt cx="2438400" cy="2920613"/>
                    </a:xfrm>
                  </p:grpSpPr>
                  <p:pic>
                    <p:nvPicPr>
                      <p:cNvPr id="551"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52"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544" name="Group 543"/>
                  <p:cNvGrpSpPr/>
                  <p:nvPr/>
                </p:nvGrpSpPr>
                <p:grpSpPr>
                  <a:xfrm>
                    <a:off x="6478828" y="5072973"/>
                    <a:ext cx="354801" cy="501103"/>
                    <a:chOff x="2441548" y="4072329"/>
                    <a:chExt cx="2438400" cy="3443870"/>
                  </a:xfrm>
                </p:grpSpPr>
                <p:pic>
                  <p:nvPicPr>
                    <p:cNvPr id="545"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546" name="Group 545"/>
                    <p:cNvGrpSpPr/>
                    <p:nvPr/>
                  </p:nvGrpSpPr>
                  <p:grpSpPr>
                    <a:xfrm>
                      <a:off x="2441548" y="4072329"/>
                      <a:ext cx="2438400" cy="2920613"/>
                      <a:chOff x="2441548" y="4072329"/>
                      <a:chExt cx="2438400" cy="2920613"/>
                    </a:xfrm>
                  </p:grpSpPr>
                  <p:pic>
                    <p:nvPicPr>
                      <p:cNvPr id="547"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48"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sp>
              <p:nvSpPr>
                <p:cNvPr id="540" name="TextBox 51"/>
                <p:cNvSpPr txBox="1">
                  <a:spLocks noChangeArrowheads="1"/>
                </p:cNvSpPr>
                <p:nvPr/>
              </p:nvSpPr>
              <p:spPr bwMode="auto">
                <a:xfrm>
                  <a:off x="6009338" y="4789051"/>
                  <a:ext cx="593825" cy="312579"/>
                </a:xfrm>
                <a:prstGeom prst="rect">
                  <a:avLst/>
                </a:prstGeom>
                <a:noFill/>
                <a:ln w="9525">
                  <a:noFill/>
                  <a:miter lim="800000"/>
                  <a:headEnd/>
                  <a:tailEnd/>
                </a:ln>
              </p:spPr>
              <p:txBody>
                <a:bodyPr wrap="square" lIns="91435" tIns="45718" rIns="91435" bIns="45718">
                  <a:spAutoFit/>
                </a:bodyPr>
                <a:lstStyle/>
                <a:p>
                  <a:pPr algn="ctr" defTabSz="914400">
                    <a:buNone/>
                  </a:pPr>
                  <a:r>
                    <a:rPr lang="en-US" altLang="zh-CN" sz="1200" b="0" i="0" smtClean="0">
                      <a:solidFill>
                        <a:srgbClr val="546568"/>
                      </a:solidFill>
                      <a:latin typeface="Arial"/>
                      <a:ea typeface="黑体" pitchFamily="2" charset="-122"/>
                      <a:cs typeface="+mn-cs"/>
                    </a:rPr>
                    <a:t>SAN</a:t>
                  </a:r>
                  <a:endParaRPr lang="zh-CN" altLang="en-US" sz="1200">
                    <a:solidFill>
                      <a:srgbClr val="546568"/>
                    </a:solidFill>
                    <a:ea typeface="黑体" pitchFamily="2" charset="-122"/>
                  </a:endParaRPr>
                </a:p>
              </p:txBody>
            </p:sp>
          </p:grpSp>
          <p:sp>
            <p:nvSpPr>
              <p:cNvPr id="536" name="Oval 535"/>
              <p:cNvSpPr/>
              <p:nvPr/>
            </p:nvSpPr>
            <p:spPr>
              <a:xfrm>
                <a:off x="5248162" y="3400780"/>
                <a:ext cx="1837416" cy="1837416"/>
              </a:xfrm>
              <a:prstGeom prst="ellipse">
                <a:avLst/>
              </a:prstGeom>
              <a:noFill/>
              <a:ln w="22225">
                <a:solidFill>
                  <a:schemeClr val="bg1">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sp>
            <p:nvSpPr>
              <p:cNvPr id="537" name="Oval 536"/>
              <p:cNvSpPr/>
              <p:nvPr/>
            </p:nvSpPr>
            <p:spPr>
              <a:xfrm>
                <a:off x="5395821" y="4109130"/>
                <a:ext cx="811212" cy="811212"/>
              </a:xfrm>
              <a:prstGeom prst="ellipse">
                <a:avLst/>
              </a:prstGeom>
              <a:noFill/>
              <a:ln w="15875">
                <a:solidFill>
                  <a:schemeClr val="bg1">
                    <a:lumMod val="50000"/>
                  </a:schemeClr>
                </a:solidFill>
                <a:prstDash val="lg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sp>
            <p:nvSpPr>
              <p:cNvPr id="538" name="TextBox 51"/>
              <p:cNvSpPr txBox="1">
                <a:spLocks noChangeArrowheads="1"/>
              </p:cNvSpPr>
              <p:nvPr/>
            </p:nvSpPr>
            <p:spPr bwMode="auto">
              <a:xfrm>
                <a:off x="7145663" y="4024152"/>
                <a:ext cx="798534" cy="292606"/>
              </a:xfrm>
              <a:prstGeom prst="rect">
                <a:avLst/>
              </a:prstGeom>
              <a:noFill/>
              <a:ln w="9525">
                <a:noFill/>
                <a:miter lim="800000"/>
                <a:headEnd/>
                <a:tailEnd/>
              </a:ln>
            </p:spPr>
            <p:txBody>
              <a:bodyPr wrap="square" lIns="91435" tIns="45718" rIns="91435" bIns="45718">
                <a:spAutoFit/>
              </a:bodyPr>
              <a:lstStyle/>
              <a:p>
                <a:pPr algn="l" defTabSz="914400">
                  <a:buNone/>
                </a:pPr>
                <a:r>
                  <a:rPr lang="zh-CN" altLang="en-US" sz="1200" b="0" i="0" smtClean="0">
                    <a:solidFill>
                      <a:srgbClr val="546568"/>
                    </a:solidFill>
                    <a:latin typeface="Arial"/>
                    <a:ea typeface="黑体" pitchFamily="2" charset="-122"/>
                    <a:cs typeface="+mn-cs"/>
                  </a:rPr>
                  <a:t>存储</a:t>
                </a:r>
                <a:endParaRPr lang="zh-CN" altLang="en-US" sz="1200">
                  <a:solidFill>
                    <a:srgbClr val="546568"/>
                  </a:solidFill>
                  <a:ea typeface="黑体" pitchFamily="2" charset="-122"/>
                </a:endParaRPr>
              </a:p>
            </p:txBody>
          </p:sp>
        </p:grpSp>
        <p:sp>
          <p:nvSpPr>
            <p:cNvPr id="494" name="TextBox 493"/>
            <p:cNvSpPr txBox="1"/>
            <p:nvPr/>
          </p:nvSpPr>
          <p:spPr>
            <a:xfrm>
              <a:off x="3388892" y="2803003"/>
              <a:ext cx="1732016" cy="535531"/>
            </a:xfrm>
            <a:prstGeom prst="rect">
              <a:avLst/>
            </a:prstGeom>
            <a:noFill/>
            <a:effectLst>
              <a:outerShdw blurRad="63500" sx="102000" sy="102000" algn="ctr" rotWithShape="0">
                <a:prstClr val="black">
                  <a:alpha val="40000"/>
                </a:prstClr>
              </a:outerShdw>
            </a:effectLst>
          </p:spPr>
          <p:txBody>
            <a:bodyPr wrap="square" rtlCol="0">
              <a:spAutoFit/>
            </a:bodyPr>
            <a:lstStyle/>
            <a:p>
              <a:pPr algn="ctr">
                <a:lnSpc>
                  <a:spcPct val="80000"/>
                </a:lnSpc>
              </a:pPr>
              <a:r>
                <a:rPr lang="en-US" altLang="zh-CN" sz="1800" b="1" i="0" dirty="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t>Cisco</a:t>
              </a:r>
              <a:r>
                <a:rPr lang="en-US" baseline="30000" dirty="0" smtClean="0">
                  <a:solidFill>
                    <a:schemeClr val="bg1"/>
                  </a:solidFill>
                </a:rPr>
                <a:t>®</a:t>
              </a:r>
              <a:r>
                <a:rPr lang="zh-CN" altLang="en-US" sz="1800" b="1" i="0" dirty="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t> </a:t>
              </a:r>
              <a:br>
                <a:rPr lang="zh-CN" altLang="en-US" sz="1800" b="1" i="0" dirty="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br>
              <a:r>
                <a:rPr lang="en-US" altLang="zh-CN" sz="1800" b="1" i="0" dirty="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t>Unified Fabric</a:t>
              </a:r>
              <a:endParaRPr lang="en-US" altLang="zh-CN" sz="1800" b="1" i="0" dirty="0">
                <a:solidFill>
                  <a:srgbClr val="FFFFFF"/>
                </a:solidFill>
                <a:effectLst>
                  <a:outerShdw blurRad="63500" sx="102000" sy="102000" algn="ctr" rotWithShape="0">
                    <a:prstClr val="black">
                      <a:alpha val="21000"/>
                    </a:prstClr>
                  </a:outerShdw>
                </a:effectLst>
                <a:latin typeface="Arial"/>
                <a:ea typeface="黑体" pitchFamily="2" charset="-122"/>
                <a:cs typeface="+mn-cs"/>
              </a:endParaRPr>
            </a:p>
          </p:txBody>
        </p:sp>
        <p:cxnSp>
          <p:nvCxnSpPr>
            <p:cNvPr id="495" name="Straight Connector 494"/>
            <p:cNvCxnSpPr/>
            <p:nvPr/>
          </p:nvCxnSpPr>
          <p:spPr>
            <a:xfrm>
              <a:off x="6817613" y="1921703"/>
              <a:ext cx="1311926" cy="470203"/>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498" name="Group 497"/>
            <p:cNvGrpSpPr/>
            <p:nvPr/>
          </p:nvGrpSpPr>
          <p:grpSpPr>
            <a:xfrm>
              <a:off x="5532756" y="1185340"/>
              <a:ext cx="1356944" cy="1152382"/>
              <a:chOff x="1421047" y="1814866"/>
              <a:chExt cx="1667264" cy="1415919"/>
            </a:xfrm>
          </p:grpSpPr>
          <p:pic>
            <p:nvPicPr>
              <p:cNvPr id="525" name="Picture 2" descr="\\MV-FS\Projects\Cisco\03_Assets\Icons\Kubrick Icons\Kubrick png icons\Device_cloud_white_3041_default_256.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421047" y="1814866"/>
                <a:ext cx="1667264" cy="1415919"/>
              </a:xfrm>
              <a:prstGeom prst="rect">
                <a:avLst/>
              </a:prstGeom>
              <a:noFill/>
              <a:extLst>
                <a:ext uri="{909E8E84-426E-40DD-AFC4-6F175D3DCCD1}">
                  <a14:hiddenFill xmlns="" xmlns:a14="http://schemas.microsoft.com/office/drawing/2010/main">
                    <a:solidFill>
                      <a:srgbClr val="FFFFFF"/>
                    </a:solidFill>
                  </a14:hiddenFill>
                </a:ext>
              </a:extLst>
            </p:spPr>
          </p:pic>
          <p:sp>
            <p:nvSpPr>
              <p:cNvPr id="526" name="TextBox 525"/>
              <p:cNvSpPr txBox="1"/>
              <p:nvPr/>
            </p:nvSpPr>
            <p:spPr>
              <a:xfrm>
                <a:off x="1421047" y="2416151"/>
                <a:ext cx="1667264" cy="415978"/>
              </a:xfrm>
              <a:prstGeom prst="rect">
                <a:avLst/>
              </a:prstGeom>
              <a:noFill/>
            </p:spPr>
            <p:txBody>
              <a:bodyPr wrap="square" rtlCol="0">
                <a:spAutoFit/>
              </a:bodyPr>
              <a:lstStyle/>
              <a:p>
                <a:pPr algn="ctr" defTabSz="914400">
                  <a:buNone/>
                </a:pPr>
                <a:r>
                  <a:rPr lang="zh-CN" altLang="en-US" sz="1600" b="1" i="0" smtClean="0">
                    <a:solidFill>
                      <a:schemeClr val="tx1"/>
                    </a:solidFill>
                    <a:latin typeface="Arial"/>
                    <a:ea typeface="黑体" pitchFamily="2" charset="-122"/>
                    <a:cs typeface="+mn-cs"/>
                  </a:rPr>
                  <a:t>互联网</a:t>
                </a:r>
                <a:endParaRPr lang="zh-CN" altLang="en-US" sz="1600" b="1">
                  <a:ea typeface="黑体" pitchFamily="2" charset="-122"/>
                </a:endParaRPr>
              </a:p>
            </p:txBody>
          </p:sp>
        </p:grpSp>
        <p:grpSp>
          <p:nvGrpSpPr>
            <p:cNvPr id="501" name="Group 500"/>
            <p:cNvGrpSpPr/>
            <p:nvPr/>
          </p:nvGrpSpPr>
          <p:grpSpPr>
            <a:xfrm>
              <a:off x="7420371" y="2575568"/>
              <a:ext cx="1017740" cy="492422"/>
              <a:chOff x="4898317" y="1982959"/>
              <a:chExt cx="1747560" cy="845538"/>
            </a:xfrm>
          </p:grpSpPr>
          <p:grpSp>
            <p:nvGrpSpPr>
              <p:cNvPr id="512" name="Group 511"/>
              <p:cNvGrpSpPr/>
              <p:nvPr/>
            </p:nvGrpSpPr>
            <p:grpSpPr>
              <a:xfrm>
                <a:off x="4898317" y="1982959"/>
                <a:ext cx="864207" cy="845538"/>
                <a:chOff x="7092048" y="751929"/>
                <a:chExt cx="1383251" cy="1353371"/>
              </a:xfrm>
            </p:grpSpPr>
            <p:pic>
              <p:nvPicPr>
                <p:cNvPr id="514" name="Picture 2" descr="\\MV-FS\Projects\Cisco\03_Assets\Icons\Kubrick Icons\Device Icons\Device_server_farms_3113_default_256.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426921" y="751929"/>
                  <a:ext cx="1048378" cy="104837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515" name="Group 514"/>
                <p:cNvGrpSpPr/>
                <p:nvPr/>
              </p:nvGrpSpPr>
              <p:grpSpPr>
                <a:xfrm>
                  <a:off x="7092048" y="1495313"/>
                  <a:ext cx="413284" cy="609987"/>
                  <a:chOff x="6427703" y="2259445"/>
                  <a:chExt cx="413284" cy="609987"/>
                </a:xfrm>
              </p:grpSpPr>
              <p:pic>
                <p:nvPicPr>
                  <p:cNvPr id="520"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456148"/>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21"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22"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516" name="Group 515"/>
                <p:cNvGrpSpPr/>
                <p:nvPr/>
              </p:nvGrpSpPr>
              <p:grpSpPr>
                <a:xfrm>
                  <a:off x="7526050" y="1495313"/>
                  <a:ext cx="413284" cy="609987"/>
                  <a:chOff x="6427703" y="2259445"/>
                  <a:chExt cx="413284" cy="609987"/>
                </a:xfrm>
              </p:grpSpPr>
              <p:pic>
                <p:nvPicPr>
                  <p:cNvPr id="517"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456148"/>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18"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19"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sp>
            <p:nvSpPr>
              <p:cNvPr id="513" name="TextBox 51"/>
              <p:cNvSpPr txBox="1">
                <a:spLocks noChangeArrowheads="1"/>
              </p:cNvSpPr>
              <p:nvPr/>
            </p:nvSpPr>
            <p:spPr bwMode="auto">
              <a:xfrm>
                <a:off x="5677837" y="2141004"/>
                <a:ext cx="968040" cy="475628"/>
              </a:xfrm>
              <a:prstGeom prst="rect">
                <a:avLst/>
              </a:prstGeom>
              <a:noFill/>
              <a:ln w="9525">
                <a:noFill/>
                <a:miter lim="800000"/>
                <a:headEnd/>
                <a:tailEnd/>
              </a:ln>
            </p:spPr>
            <p:txBody>
              <a:bodyPr wrap="square" lIns="91435" tIns="45718" rIns="91435" bIns="45718">
                <a:spAutoFit/>
              </a:bodyPr>
              <a:lstStyle/>
              <a:p>
                <a:pPr algn="l" defTabSz="914400">
                  <a:buNone/>
                </a:pPr>
                <a:r>
                  <a:rPr lang="en-US" altLang="zh-CN" sz="1200" b="0" i="0" smtClean="0">
                    <a:solidFill>
                      <a:srgbClr val="546568"/>
                    </a:solidFill>
                    <a:latin typeface="Arial"/>
                    <a:ea typeface="黑体" pitchFamily="2" charset="-122"/>
                    <a:cs typeface="+mn-cs"/>
                  </a:rPr>
                  <a:t>DC3</a:t>
                </a:r>
                <a:endParaRPr lang="zh-CN" altLang="en-US" sz="1200">
                  <a:solidFill>
                    <a:srgbClr val="546568"/>
                  </a:solidFill>
                  <a:ea typeface="黑体" pitchFamily="2" charset="-122"/>
                </a:endParaRPr>
              </a:p>
            </p:txBody>
          </p:sp>
        </p:grpSp>
        <p:grpSp>
          <p:nvGrpSpPr>
            <p:cNvPr id="502" name="Group 501"/>
            <p:cNvGrpSpPr/>
            <p:nvPr/>
          </p:nvGrpSpPr>
          <p:grpSpPr>
            <a:xfrm>
              <a:off x="6608786" y="2233817"/>
              <a:ext cx="503294" cy="492422"/>
              <a:chOff x="7092048" y="751929"/>
              <a:chExt cx="1383251" cy="1353371"/>
            </a:xfrm>
          </p:grpSpPr>
          <p:pic>
            <p:nvPicPr>
              <p:cNvPr id="503" name="Picture 2" descr="\\MV-FS\Projects\Cisco\03_Assets\Icons\Kubrick Icons\Device Icons\Device_server_farms_3113_default_256.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426921" y="751929"/>
                <a:ext cx="1048378" cy="104837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504" name="Group 503"/>
              <p:cNvGrpSpPr/>
              <p:nvPr/>
            </p:nvGrpSpPr>
            <p:grpSpPr>
              <a:xfrm>
                <a:off x="7092048" y="1495313"/>
                <a:ext cx="413284" cy="609987"/>
                <a:chOff x="6427703" y="2259445"/>
                <a:chExt cx="413284" cy="609987"/>
              </a:xfrm>
            </p:grpSpPr>
            <p:pic>
              <p:nvPicPr>
                <p:cNvPr id="509"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456148"/>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10"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11"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505" name="Group 504"/>
              <p:cNvGrpSpPr/>
              <p:nvPr/>
            </p:nvGrpSpPr>
            <p:grpSpPr>
              <a:xfrm>
                <a:off x="7526050" y="1495313"/>
                <a:ext cx="544704" cy="532647"/>
                <a:chOff x="6427703" y="2259445"/>
                <a:chExt cx="544704" cy="532647"/>
              </a:xfrm>
            </p:grpSpPr>
            <p:pic>
              <p:nvPicPr>
                <p:cNvPr id="506"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559123" y="2378807"/>
                  <a:ext cx="413284" cy="41328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07"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08"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grpSp>
        <p:nvGrpSpPr>
          <p:cNvPr id="7" name="Group 6"/>
          <p:cNvGrpSpPr/>
          <p:nvPr/>
        </p:nvGrpSpPr>
        <p:grpSpPr>
          <a:xfrm>
            <a:off x="6139775" y="1026682"/>
            <a:ext cx="2551176" cy="1630527"/>
            <a:chOff x="5825871" y="515227"/>
            <a:chExt cx="2551176" cy="1630527"/>
          </a:xfrm>
        </p:grpSpPr>
        <p:sp>
          <p:nvSpPr>
            <p:cNvPr id="196" name="Rectangle 19"/>
            <p:cNvSpPr>
              <a:spLocks noChangeArrowheads="1"/>
            </p:cNvSpPr>
            <p:nvPr/>
          </p:nvSpPr>
          <p:spPr bwMode="auto">
            <a:xfrm flipH="1">
              <a:off x="5825871" y="734274"/>
              <a:ext cx="2551176" cy="1411480"/>
            </a:xfrm>
            <a:prstGeom prst="roundRect">
              <a:avLst>
                <a:gd name="adj" fmla="val 4621"/>
              </a:avLst>
            </a:prstGeom>
            <a:gradFill>
              <a:gsLst>
                <a:gs pos="49000">
                  <a:srgbClr val="C00000">
                    <a:alpha val="0"/>
                  </a:srgbClr>
                </a:gs>
                <a:gs pos="99000">
                  <a:schemeClr val="accent6">
                    <a:alpha val="39000"/>
                  </a:schemeClr>
                </a:gs>
              </a:gsLst>
              <a:lin ang="16200000" scaled="0"/>
            </a:gradFill>
            <a:ln w="12700">
              <a:gradFill>
                <a:gsLst>
                  <a:gs pos="0">
                    <a:schemeClr val="accent6">
                      <a:lumMod val="60000"/>
                      <a:lumOff val="40000"/>
                    </a:schemeClr>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defTabSz="914400">
                <a:buNone/>
              </a:pPr>
              <a:r>
                <a:rPr lang="zh-CN" altLang="en-US" sz="1400" b="0" i="0" smtClean="0">
                  <a:solidFill>
                    <a:schemeClr val="tx1"/>
                  </a:solidFill>
                  <a:latin typeface="Arial"/>
                  <a:ea typeface="黑体" pitchFamily="2" charset="-122"/>
                  <a:cs typeface="+mn-cs"/>
                </a:rPr>
                <a:t/>
              </a:r>
              <a:br>
                <a:rPr lang="zh-CN" altLang="en-US" sz="1400" b="0" i="0" smtClean="0">
                  <a:solidFill>
                    <a:schemeClr val="tx1"/>
                  </a:solidFill>
                  <a:latin typeface="Arial"/>
                  <a:ea typeface="黑体" pitchFamily="2" charset="-122"/>
                  <a:cs typeface="+mn-cs"/>
                </a:rPr>
              </a:br>
              <a:r>
                <a:rPr lang="en-US" altLang="zh-CN" sz="1400" b="0" i="0" smtClean="0">
                  <a:solidFill>
                    <a:srgbClr val="546568"/>
                  </a:solidFill>
                  <a:latin typeface="Arial"/>
                  <a:ea typeface="黑体" pitchFamily="2" charset="-122"/>
                  <a:cs typeface="+mn-cs"/>
                </a:rPr>
                <a:t>Cisco LISP</a:t>
              </a:r>
              <a:r>
                <a:rPr lang="zh-CN" altLang="en-US" sz="1400" b="0" i="0" smtClean="0">
                  <a:solidFill>
                    <a:srgbClr val="546568"/>
                  </a:solidFill>
                  <a:latin typeface="Arial"/>
                  <a:ea typeface="黑体" pitchFamily="2" charset="-122"/>
                  <a:cs typeface="+mn-cs"/>
                </a:rPr>
                <a:t>，用于全球</a:t>
              </a:r>
              <a:br>
                <a:rPr lang="zh-CN" altLang="en-US" sz="1400" b="0" i="0" smtClean="0">
                  <a:solidFill>
                    <a:srgbClr val="546568"/>
                  </a:solidFill>
                  <a:latin typeface="Arial"/>
                  <a:ea typeface="黑体" pitchFamily="2" charset="-122"/>
                  <a:cs typeface="+mn-cs"/>
                </a:rPr>
              </a:br>
              <a:r>
                <a:rPr lang="en-US" altLang="zh-CN" sz="1400" b="0" i="0" smtClean="0">
                  <a:solidFill>
                    <a:srgbClr val="546568"/>
                  </a:solidFill>
                  <a:latin typeface="Arial"/>
                  <a:ea typeface="黑体" pitchFamily="2" charset="-122"/>
                  <a:cs typeface="+mn-cs"/>
                </a:rPr>
                <a:t>IP </a:t>
              </a:r>
              <a:r>
                <a:rPr lang="zh-CN" altLang="en-US" sz="1400" b="0" i="0" smtClean="0">
                  <a:solidFill>
                    <a:srgbClr val="546568"/>
                  </a:solidFill>
                  <a:latin typeface="Arial"/>
                  <a:ea typeface="黑体" pitchFamily="2" charset="-122"/>
                  <a:cs typeface="+mn-cs"/>
                </a:rPr>
                <a:t>地址移植</a:t>
              </a:r>
              <a:endParaRPr lang="zh-CN" altLang="en-US" sz="1400" b="0" i="0">
                <a:solidFill>
                  <a:srgbClr val="546568"/>
                </a:solidFill>
                <a:latin typeface="Arial"/>
                <a:ea typeface="黑体" pitchFamily="2" charset="-122"/>
                <a:cs typeface="+mn-cs"/>
              </a:endParaRPr>
            </a:p>
          </p:txBody>
        </p:sp>
        <p:grpSp>
          <p:nvGrpSpPr>
            <p:cNvPr id="197" name="Group 196"/>
            <p:cNvGrpSpPr/>
            <p:nvPr/>
          </p:nvGrpSpPr>
          <p:grpSpPr>
            <a:xfrm>
              <a:off x="6876908" y="515227"/>
              <a:ext cx="449102" cy="448451"/>
              <a:chOff x="550700" y="2698630"/>
              <a:chExt cx="469920" cy="469239"/>
            </a:xfrm>
          </p:grpSpPr>
          <p:sp>
            <p:nvSpPr>
              <p:cNvPr id="198" name="Oval 7"/>
              <p:cNvSpPr>
                <a:spLocks noChangeArrowheads="1"/>
              </p:cNvSpPr>
              <p:nvPr/>
            </p:nvSpPr>
            <p:spPr bwMode="auto">
              <a:xfrm>
                <a:off x="550700" y="2698630"/>
                <a:ext cx="469920" cy="469239"/>
              </a:xfrm>
              <a:prstGeom prst="ellipse">
                <a:avLst/>
              </a:prstGeom>
              <a:gradFill>
                <a:gsLst>
                  <a:gs pos="100000">
                    <a:schemeClr val="accent6">
                      <a:lumMod val="50000"/>
                    </a:schemeClr>
                  </a:gs>
                  <a:gs pos="0">
                    <a:schemeClr val="accent6"/>
                  </a:gs>
                </a:gsLst>
                <a:lin ang="5400000" scaled="0"/>
              </a:gradFill>
              <a:ln w="25400" cap="flat">
                <a:solidFill>
                  <a:schemeClr val="accent6"/>
                </a:solidFill>
                <a:prstDash val="solid"/>
                <a:miter lim="800000"/>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rgbClr val="0096D6"/>
                  </a:solidFill>
                  <a:ea typeface="黑体" pitchFamily="2" charset="-122"/>
                </a:endParaRPr>
              </a:p>
            </p:txBody>
          </p:sp>
          <p:sp>
            <p:nvSpPr>
              <p:cNvPr id="199" name="Oval 8"/>
              <p:cNvSpPr>
                <a:spLocks noChangeArrowheads="1"/>
              </p:cNvSpPr>
              <p:nvPr/>
            </p:nvSpPr>
            <p:spPr bwMode="auto">
              <a:xfrm>
                <a:off x="572714" y="2720306"/>
                <a:ext cx="425889" cy="425889"/>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pPr algn="ctr" defTabSz="914400">
                  <a:buNone/>
                </a:pPr>
                <a:r>
                  <a:rPr lang="en-US" altLang="zh-CN" sz="1600" b="1" i="0" kern="0" smtClean="0">
                    <a:solidFill>
                      <a:srgbClr val="FFFFFF"/>
                    </a:solidFill>
                    <a:latin typeface="Arial"/>
                    <a:ea typeface="黑体" pitchFamily="2" charset="-122"/>
                    <a:cs typeface="+mn-cs"/>
                  </a:rPr>
                  <a:t>4</a:t>
                </a:r>
                <a:endParaRPr lang="zh-CN" altLang="en-US" sz="1600" b="1" kern="0">
                  <a:solidFill>
                    <a:srgbClr val="FFFFFF"/>
                  </a:solidFill>
                  <a:ea typeface="黑体" pitchFamily="2" charset="-122"/>
                </a:endParaRPr>
              </a:p>
            </p:txBody>
          </p:sp>
        </p:grpSp>
      </p:grpSp>
      <p:sp>
        <p:nvSpPr>
          <p:cNvPr id="4" name="Title 3"/>
          <p:cNvSpPr>
            <a:spLocks noGrp="1"/>
          </p:cNvSpPr>
          <p:nvPr>
            <p:ph type="title"/>
          </p:nvPr>
        </p:nvSpPr>
        <p:spPr/>
        <p:txBody>
          <a:bodyPr/>
          <a:lstStyle/>
          <a:p>
            <a:pPr algn="l" defTabSz="914400">
              <a:spcBef>
                <a:spcPct val="0"/>
              </a:spcBef>
              <a:buNone/>
            </a:pPr>
            <a:r>
              <a:rPr altLang="zh-CN"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t>Cisco Unified Fabric </a:t>
            </a:r>
            <a: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t>解决方案</a:t>
            </a:r>
            <a:b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lang="zh-CN" altLang="en-US" sz="2400" b="0" i="0" spc="0" dirty="0" smtClean="0">
                <a:solidFill>
                  <a:srgbClr val="7F7F7F"/>
                </a:solidFill>
                <a:latin typeface="Arial"/>
                <a:ea typeface="黑体" pitchFamily="2" charset="-122"/>
                <a:cs typeface="+mj-cs"/>
              </a:rPr>
              <a:t>实现业务连续性</a:t>
            </a:r>
            <a:r>
              <a:rPr altLang="zh-CN" sz="2400" b="0" i="0" spc="0" dirty="0" smtClean="0">
                <a:solidFill>
                  <a:srgbClr val="7F7F7F"/>
                </a:solidFill>
                <a:latin typeface="Arial"/>
                <a:ea typeface="黑体" pitchFamily="2" charset="-122"/>
                <a:cs typeface="+mj-cs"/>
              </a:rPr>
              <a:t>/</a:t>
            </a:r>
            <a:r>
              <a:rPr lang="zh-CN" altLang="en-US" sz="2400" b="0" i="0" spc="0" dirty="0" smtClean="0">
                <a:solidFill>
                  <a:srgbClr val="7F7F7F"/>
                </a:solidFill>
                <a:latin typeface="Arial"/>
                <a:ea typeface="黑体" pitchFamily="2" charset="-122"/>
                <a:cs typeface="+mj-cs"/>
              </a:rPr>
              <a:t>灾难恢复</a:t>
            </a:r>
            <a:endParaRPr lang="zh-CN" altLang="en-US" dirty="0" smtClean="0">
              <a:solidFill>
                <a:srgbClr val="7F7F7F"/>
              </a:solidFill>
              <a:ea typeface="黑体" pitchFamily="2" charset="-122"/>
            </a:endParaRPr>
          </a:p>
        </p:txBody>
      </p:sp>
      <p:grpSp>
        <p:nvGrpSpPr>
          <p:cNvPr id="180" name="Group 179"/>
          <p:cNvGrpSpPr/>
          <p:nvPr/>
        </p:nvGrpSpPr>
        <p:grpSpPr>
          <a:xfrm>
            <a:off x="3174675" y="4470944"/>
            <a:ext cx="2551176" cy="1528047"/>
            <a:chOff x="229799" y="1057803"/>
            <a:chExt cx="2551176" cy="1528047"/>
          </a:xfrm>
        </p:grpSpPr>
        <p:sp>
          <p:nvSpPr>
            <p:cNvPr id="181" name="Rectangle 19"/>
            <p:cNvSpPr>
              <a:spLocks noChangeArrowheads="1"/>
            </p:cNvSpPr>
            <p:nvPr/>
          </p:nvSpPr>
          <p:spPr bwMode="auto">
            <a:xfrm flipH="1">
              <a:off x="229799" y="1303268"/>
              <a:ext cx="2551176" cy="1282582"/>
            </a:xfrm>
            <a:prstGeom prst="roundRect">
              <a:avLst>
                <a:gd name="adj" fmla="val 4621"/>
              </a:avLst>
            </a:prstGeom>
            <a:gradFill>
              <a:gsLst>
                <a:gs pos="49000">
                  <a:srgbClr val="C00000">
                    <a:alpha val="0"/>
                  </a:srgbClr>
                </a:gs>
                <a:gs pos="99000">
                  <a:schemeClr val="accent6">
                    <a:alpha val="39000"/>
                  </a:schemeClr>
                </a:gs>
              </a:gsLst>
              <a:lin ang="16200000" scaled="0"/>
            </a:gradFill>
            <a:ln w="12700">
              <a:gradFill>
                <a:gsLst>
                  <a:gs pos="0">
                    <a:schemeClr val="accent6">
                      <a:lumMod val="60000"/>
                      <a:lumOff val="40000"/>
                    </a:schemeClr>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defTabSz="914400">
                <a:buNone/>
              </a:pPr>
              <a:r>
                <a:rPr lang="zh-CN" altLang="en-US" sz="1400" b="0" i="0" smtClean="0">
                  <a:solidFill>
                    <a:schemeClr val="tx1"/>
                  </a:solidFill>
                  <a:latin typeface="Arial"/>
                  <a:ea typeface="黑体" pitchFamily="2" charset="-122"/>
                  <a:cs typeface="+mn-cs"/>
                </a:rPr>
                <a:t/>
              </a:r>
              <a:br>
                <a:rPr lang="zh-CN" altLang="en-US" sz="1400" b="0" i="0" smtClean="0">
                  <a:solidFill>
                    <a:schemeClr val="tx1"/>
                  </a:solidFill>
                  <a:latin typeface="Arial"/>
                  <a:ea typeface="黑体" pitchFamily="2" charset="-122"/>
                  <a:cs typeface="+mn-cs"/>
                </a:rPr>
              </a:br>
              <a:r>
                <a:rPr lang="en-US" altLang="zh-CN" sz="1400" b="0" i="0" smtClean="0">
                  <a:solidFill>
                    <a:srgbClr val="546568"/>
                  </a:solidFill>
                  <a:latin typeface="Arial"/>
                  <a:ea typeface="黑体" pitchFamily="2" charset="-122"/>
                  <a:cs typeface="+mn-cs"/>
                </a:rPr>
                <a:t>Cisco ACE</a:t>
              </a:r>
              <a:r>
                <a:rPr lang="zh-CN" altLang="en-US" sz="1400" b="0" i="0" smtClean="0">
                  <a:solidFill>
                    <a:srgbClr val="546568"/>
                  </a:solidFill>
                  <a:latin typeface="Arial"/>
                  <a:ea typeface="黑体" pitchFamily="2" charset="-122"/>
                  <a:cs typeface="+mn-cs"/>
                </a:rPr>
                <a:t>，用于实现动态</a:t>
              </a:r>
              <a:br>
                <a:rPr lang="zh-CN" altLang="en-US" sz="1400" b="0" i="0" smtClean="0">
                  <a:solidFill>
                    <a:srgbClr val="546568"/>
                  </a:solidFill>
                  <a:latin typeface="Arial"/>
                  <a:ea typeface="黑体" pitchFamily="2" charset="-122"/>
                  <a:cs typeface="+mn-cs"/>
                </a:rPr>
              </a:br>
              <a:r>
                <a:rPr lang="zh-CN" altLang="en-US" sz="1400" b="0" i="0" smtClean="0">
                  <a:solidFill>
                    <a:srgbClr val="546568"/>
                  </a:solidFill>
                  <a:latin typeface="Arial"/>
                  <a:ea typeface="黑体" pitchFamily="2" charset="-122"/>
                  <a:cs typeface="+mn-cs"/>
                </a:rPr>
                <a:t>资源弹性</a:t>
              </a:r>
              <a:endParaRPr lang="zh-CN" altLang="en-US" sz="1400" b="0" i="0">
                <a:solidFill>
                  <a:srgbClr val="546568"/>
                </a:solidFill>
                <a:latin typeface="Arial"/>
                <a:ea typeface="黑体" pitchFamily="2" charset="-122"/>
                <a:cs typeface="+mn-cs"/>
              </a:endParaRPr>
            </a:p>
          </p:txBody>
        </p:sp>
        <p:grpSp>
          <p:nvGrpSpPr>
            <p:cNvPr id="182" name="Group 181"/>
            <p:cNvGrpSpPr/>
            <p:nvPr/>
          </p:nvGrpSpPr>
          <p:grpSpPr>
            <a:xfrm>
              <a:off x="1280836" y="1057803"/>
              <a:ext cx="449102" cy="448451"/>
              <a:chOff x="641595" y="2698630"/>
              <a:chExt cx="469920" cy="469239"/>
            </a:xfrm>
          </p:grpSpPr>
          <p:sp>
            <p:nvSpPr>
              <p:cNvPr id="183" name="Oval 7"/>
              <p:cNvSpPr>
                <a:spLocks noChangeArrowheads="1"/>
              </p:cNvSpPr>
              <p:nvPr/>
            </p:nvSpPr>
            <p:spPr bwMode="auto">
              <a:xfrm>
                <a:off x="641595" y="2698630"/>
                <a:ext cx="469920" cy="469239"/>
              </a:xfrm>
              <a:prstGeom prst="ellipse">
                <a:avLst/>
              </a:prstGeom>
              <a:gradFill>
                <a:gsLst>
                  <a:gs pos="100000">
                    <a:schemeClr val="accent6">
                      <a:lumMod val="50000"/>
                    </a:schemeClr>
                  </a:gs>
                  <a:gs pos="0">
                    <a:schemeClr val="accent6"/>
                  </a:gs>
                </a:gsLst>
                <a:lin ang="5400000" scaled="0"/>
              </a:gradFill>
              <a:ln w="25400" cap="flat">
                <a:solidFill>
                  <a:schemeClr val="accent6"/>
                </a:solidFill>
                <a:prstDash val="solid"/>
                <a:miter lim="800000"/>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rgbClr val="0096D6"/>
                  </a:solidFill>
                  <a:ea typeface="黑体" pitchFamily="2" charset="-122"/>
                </a:endParaRPr>
              </a:p>
            </p:txBody>
          </p:sp>
          <p:sp>
            <p:nvSpPr>
              <p:cNvPr id="184" name="Oval 8"/>
              <p:cNvSpPr>
                <a:spLocks noChangeArrowheads="1"/>
              </p:cNvSpPr>
              <p:nvPr/>
            </p:nvSpPr>
            <p:spPr bwMode="auto">
              <a:xfrm>
                <a:off x="663610" y="2720306"/>
                <a:ext cx="425889" cy="425889"/>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pPr algn="ctr" defTabSz="914400">
                  <a:buNone/>
                </a:pPr>
                <a:r>
                  <a:rPr lang="en-US" altLang="zh-CN" sz="1600" b="1" i="0" kern="0" smtClean="0">
                    <a:solidFill>
                      <a:srgbClr val="FFFFFF"/>
                    </a:solidFill>
                    <a:latin typeface="Arial"/>
                    <a:ea typeface="黑体" pitchFamily="2" charset="-122"/>
                    <a:cs typeface="+mn-cs"/>
                  </a:rPr>
                  <a:t>2</a:t>
                </a:r>
                <a:endParaRPr lang="zh-CN" altLang="en-US" sz="1600" b="1" kern="0">
                  <a:solidFill>
                    <a:srgbClr val="FFFFFF"/>
                  </a:solidFill>
                  <a:ea typeface="黑体" pitchFamily="2" charset="-122"/>
                </a:endParaRPr>
              </a:p>
            </p:txBody>
          </p:sp>
        </p:grpSp>
      </p:grpSp>
      <p:grpSp>
        <p:nvGrpSpPr>
          <p:cNvPr id="6" name="Group 5"/>
          <p:cNvGrpSpPr/>
          <p:nvPr/>
        </p:nvGrpSpPr>
        <p:grpSpPr>
          <a:xfrm>
            <a:off x="163773" y="1464269"/>
            <a:ext cx="2551176" cy="1817044"/>
            <a:chOff x="2877748" y="4356251"/>
            <a:chExt cx="2551176" cy="1817044"/>
          </a:xfrm>
        </p:grpSpPr>
        <p:sp>
          <p:nvSpPr>
            <p:cNvPr id="191" name="Rectangle 19"/>
            <p:cNvSpPr>
              <a:spLocks noChangeArrowheads="1"/>
            </p:cNvSpPr>
            <p:nvPr/>
          </p:nvSpPr>
          <p:spPr bwMode="auto">
            <a:xfrm flipH="1">
              <a:off x="2877748" y="4599324"/>
              <a:ext cx="2551176" cy="1573971"/>
            </a:xfrm>
            <a:prstGeom prst="roundRect">
              <a:avLst>
                <a:gd name="adj" fmla="val 4621"/>
              </a:avLst>
            </a:prstGeom>
            <a:gradFill>
              <a:gsLst>
                <a:gs pos="49000">
                  <a:srgbClr val="C00000">
                    <a:alpha val="0"/>
                  </a:srgbClr>
                </a:gs>
                <a:gs pos="99000">
                  <a:schemeClr val="accent6">
                    <a:alpha val="39000"/>
                  </a:schemeClr>
                </a:gs>
              </a:gsLst>
              <a:lin ang="16200000" scaled="0"/>
            </a:gradFill>
            <a:ln w="12700">
              <a:gradFill>
                <a:gsLst>
                  <a:gs pos="0">
                    <a:schemeClr val="accent6">
                      <a:lumMod val="60000"/>
                      <a:lumOff val="40000"/>
                    </a:schemeClr>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r>
                <a:rPr lang="zh-CN" altLang="en-US" sz="1400" b="0" i="0" dirty="0" smtClean="0">
                  <a:solidFill>
                    <a:schemeClr val="tx1"/>
                  </a:solidFill>
                  <a:latin typeface="Arial"/>
                  <a:ea typeface="黑体" pitchFamily="2" charset="-122"/>
                  <a:cs typeface="+mn-cs"/>
                </a:rPr>
                <a:t/>
              </a:r>
              <a:br>
                <a:rPr lang="zh-CN" altLang="en-US" sz="1400" b="0" i="0" dirty="0" smtClean="0">
                  <a:solidFill>
                    <a:schemeClr val="tx1"/>
                  </a:solidFill>
                  <a:latin typeface="Arial"/>
                  <a:ea typeface="黑体" pitchFamily="2" charset="-122"/>
                  <a:cs typeface="+mn-cs"/>
                </a:rPr>
              </a:br>
              <a:r>
                <a:rPr lang="en-US" altLang="zh-CN" sz="1400" b="0" i="0" dirty="0" smtClean="0">
                  <a:solidFill>
                    <a:srgbClr val="546568"/>
                  </a:solidFill>
                  <a:latin typeface="Arial"/>
                  <a:ea typeface="黑体" pitchFamily="2" charset="-122"/>
                  <a:cs typeface="+mn-cs"/>
                </a:rPr>
                <a:t>Cisco Nexus</a:t>
              </a:r>
              <a:r>
                <a:rPr lang="en-US" sz="1400" baseline="30000" dirty="0" smtClean="0">
                  <a:solidFill>
                    <a:srgbClr val="546568"/>
                  </a:solidFill>
                </a:rPr>
                <a:t>®</a:t>
              </a:r>
              <a:r>
                <a:rPr lang="en-US" altLang="zh-CN" sz="1400" b="0" i="0" dirty="0" smtClean="0">
                  <a:solidFill>
                    <a:srgbClr val="546568"/>
                  </a:solidFill>
                  <a:latin typeface="Arial"/>
                  <a:ea typeface="黑体" pitchFamily="2" charset="-122"/>
                  <a:cs typeface="+mn-cs"/>
                </a:rPr>
                <a:t> 1000V </a:t>
              </a:r>
              <a:r>
                <a:rPr lang="zh-CN" altLang="en-US" sz="1400" b="0" i="0" dirty="0" smtClean="0">
                  <a:solidFill>
                    <a:srgbClr val="546568"/>
                  </a:solidFill>
                  <a:latin typeface="Arial"/>
                  <a:ea typeface="黑体" pitchFamily="2" charset="-122"/>
                  <a:cs typeface="+mn-cs"/>
                </a:rPr>
                <a:t>系列和 </a:t>
              </a:r>
              <a:r>
                <a:rPr lang="en-US" altLang="zh-CN" sz="1400" b="0" i="0" dirty="0" smtClean="0">
                  <a:solidFill>
                    <a:srgbClr val="546568"/>
                  </a:solidFill>
                  <a:latin typeface="Arial"/>
                  <a:ea typeface="黑体" pitchFamily="2" charset="-122"/>
                  <a:cs typeface="+mn-cs"/>
                </a:rPr>
                <a:t>Cisco VSG</a:t>
              </a:r>
              <a:r>
                <a:rPr lang="zh-CN" altLang="en-US" sz="1400" b="0" i="0" dirty="0" smtClean="0">
                  <a:solidFill>
                    <a:srgbClr val="546568"/>
                  </a:solidFill>
                  <a:latin typeface="Arial"/>
                  <a:ea typeface="黑体" pitchFamily="2" charset="-122"/>
                  <a:cs typeface="+mn-cs"/>
                </a:rPr>
                <a:t>，用于跨数据</a:t>
              </a:r>
              <a:r>
                <a:rPr lang="en-US" altLang="zh-CN" sz="1400" b="0" i="0" dirty="0" smtClean="0">
                  <a:solidFill>
                    <a:srgbClr val="546568"/>
                  </a:solidFill>
                  <a:latin typeface="Arial"/>
                  <a:ea typeface="黑体" pitchFamily="2" charset="-122"/>
                  <a:cs typeface="+mn-cs"/>
                </a:rPr>
                <a:t/>
              </a:r>
              <a:br>
                <a:rPr lang="en-US" altLang="zh-CN" sz="1400" b="0" i="0" dirty="0" smtClean="0">
                  <a:solidFill>
                    <a:srgbClr val="546568"/>
                  </a:solidFill>
                  <a:latin typeface="Arial"/>
                  <a:ea typeface="黑体" pitchFamily="2" charset="-122"/>
                  <a:cs typeface="+mn-cs"/>
                </a:rPr>
              </a:br>
              <a:r>
                <a:rPr lang="zh-CN" altLang="en-US" sz="1400" b="0" i="0" dirty="0" smtClean="0">
                  <a:solidFill>
                    <a:srgbClr val="546568"/>
                  </a:solidFill>
                  <a:latin typeface="Arial"/>
                  <a:ea typeface="黑体" pitchFamily="2" charset="-122"/>
                  <a:cs typeface="+mn-cs"/>
                </a:rPr>
                <a:t>中心无缝迁移虚拟工作负荷</a:t>
              </a:r>
              <a:endParaRPr lang="zh-CN" altLang="en-US" sz="1400" dirty="0">
                <a:solidFill>
                  <a:srgbClr val="546568"/>
                </a:solidFill>
                <a:latin typeface="+mj-lt"/>
                <a:ea typeface="黑体" pitchFamily="2" charset="-122"/>
              </a:endParaRPr>
            </a:p>
          </p:txBody>
        </p:sp>
        <p:grpSp>
          <p:nvGrpSpPr>
            <p:cNvPr id="192" name="Group 191"/>
            <p:cNvGrpSpPr/>
            <p:nvPr/>
          </p:nvGrpSpPr>
          <p:grpSpPr>
            <a:xfrm>
              <a:off x="3928785" y="4356251"/>
              <a:ext cx="449102" cy="448451"/>
              <a:chOff x="550701" y="2698630"/>
              <a:chExt cx="469920" cy="469239"/>
            </a:xfrm>
          </p:grpSpPr>
          <p:sp>
            <p:nvSpPr>
              <p:cNvPr id="193" name="Oval 7"/>
              <p:cNvSpPr>
                <a:spLocks noChangeArrowheads="1"/>
              </p:cNvSpPr>
              <p:nvPr/>
            </p:nvSpPr>
            <p:spPr bwMode="auto">
              <a:xfrm>
                <a:off x="550701" y="2698630"/>
                <a:ext cx="469920" cy="469239"/>
              </a:xfrm>
              <a:prstGeom prst="ellipse">
                <a:avLst/>
              </a:prstGeom>
              <a:gradFill>
                <a:gsLst>
                  <a:gs pos="100000">
                    <a:schemeClr val="accent6">
                      <a:lumMod val="50000"/>
                    </a:schemeClr>
                  </a:gs>
                  <a:gs pos="0">
                    <a:schemeClr val="accent6"/>
                  </a:gs>
                </a:gsLst>
                <a:lin ang="5400000" scaled="0"/>
              </a:gradFill>
              <a:ln w="25400" cap="flat">
                <a:solidFill>
                  <a:schemeClr val="accent6"/>
                </a:solidFill>
                <a:prstDash val="solid"/>
                <a:miter lim="800000"/>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rgbClr val="0096D6"/>
                  </a:solidFill>
                  <a:ea typeface="黑体" pitchFamily="2" charset="-122"/>
                </a:endParaRPr>
              </a:p>
            </p:txBody>
          </p:sp>
          <p:sp>
            <p:nvSpPr>
              <p:cNvPr id="194" name="Oval 8"/>
              <p:cNvSpPr>
                <a:spLocks noChangeArrowheads="1"/>
              </p:cNvSpPr>
              <p:nvPr/>
            </p:nvSpPr>
            <p:spPr bwMode="auto">
              <a:xfrm>
                <a:off x="572714" y="2720306"/>
                <a:ext cx="425889" cy="425889"/>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pPr algn="ctr" defTabSz="914400">
                  <a:buNone/>
                </a:pPr>
                <a:r>
                  <a:rPr lang="en-US" altLang="zh-CN" sz="1600" b="1" i="0" kern="0" smtClean="0">
                    <a:solidFill>
                      <a:srgbClr val="FFFFFF"/>
                    </a:solidFill>
                    <a:latin typeface="Arial"/>
                    <a:ea typeface="黑体" pitchFamily="2" charset="-122"/>
                    <a:cs typeface="+mn-cs"/>
                  </a:rPr>
                  <a:t>3</a:t>
                </a:r>
                <a:endParaRPr lang="zh-CN" altLang="en-US" sz="1600" b="1" kern="0">
                  <a:solidFill>
                    <a:srgbClr val="FFFFFF"/>
                  </a:solidFill>
                  <a:ea typeface="黑体" pitchFamily="2" charset="-122"/>
                </a:endParaRPr>
              </a:p>
            </p:txBody>
          </p:sp>
        </p:grpSp>
      </p:grpSp>
      <p:grpSp>
        <p:nvGrpSpPr>
          <p:cNvPr id="200" name="Group 199"/>
          <p:cNvGrpSpPr/>
          <p:nvPr/>
        </p:nvGrpSpPr>
        <p:grpSpPr>
          <a:xfrm>
            <a:off x="6392458" y="4467116"/>
            <a:ext cx="2551176" cy="1866661"/>
            <a:chOff x="5714410" y="3581400"/>
            <a:chExt cx="2551176" cy="1866661"/>
          </a:xfrm>
        </p:grpSpPr>
        <p:sp>
          <p:nvSpPr>
            <p:cNvPr id="201" name="Rectangle 19"/>
            <p:cNvSpPr>
              <a:spLocks noChangeArrowheads="1"/>
            </p:cNvSpPr>
            <p:nvPr/>
          </p:nvSpPr>
          <p:spPr bwMode="auto">
            <a:xfrm flipH="1">
              <a:off x="5714410" y="3810777"/>
              <a:ext cx="2551176" cy="1637284"/>
            </a:xfrm>
            <a:prstGeom prst="roundRect">
              <a:avLst>
                <a:gd name="adj" fmla="val 4621"/>
              </a:avLst>
            </a:prstGeom>
            <a:gradFill>
              <a:gsLst>
                <a:gs pos="49000">
                  <a:srgbClr val="C00000">
                    <a:alpha val="0"/>
                  </a:srgbClr>
                </a:gs>
                <a:gs pos="99000">
                  <a:schemeClr val="accent6">
                    <a:alpha val="39000"/>
                  </a:schemeClr>
                </a:gs>
              </a:gsLst>
              <a:lin ang="16200000" scaled="0"/>
            </a:gradFill>
            <a:ln w="12700">
              <a:gradFill>
                <a:gsLst>
                  <a:gs pos="0">
                    <a:schemeClr val="accent6">
                      <a:lumMod val="60000"/>
                      <a:lumOff val="40000"/>
                    </a:schemeClr>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defTabSz="914400">
                <a:buNone/>
              </a:pPr>
              <a:endParaRPr lang="zh-CN" altLang="en-US" sz="1400" smtClean="0">
                <a:latin typeface="+mj-lt"/>
                <a:ea typeface="黑体" pitchFamily="2" charset="-122"/>
              </a:endParaRPr>
            </a:p>
            <a:p>
              <a:pPr algn="ctr" defTabSz="914400">
                <a:buNone/>
              </a:pPr>
              <a:r>
                <a:rPr lang="en-US" altLang="zh-CN" sz="1400" b="0" i="0" smtClean="0">
                  <a:solidFill>
                    <a:srgbClr val="546568"/>
                  </a:solidFill>
                  <a:latin typeface="Arial"/>
                  <a:ea typeface="黑体" pitchFamily="2" charset="-122"/>
                  <a:cs typeface="+mn-cs"/>
                </a:rPr>
                <a:t>Cisco IOA</a:t>
              </a:r>
              <a:r>
                <a:rPr lang="zh-CN" altLang="en-US" sz="1400" b="0" i="0" smtClean="0">
                  <a:solidFill>
                    <a:srgbClr val="546568"/>
                  </a:solidFill>
                  <a:latin typeface="Arial"/>
                  <a:ea typeface="黑体" pitchFamily="2" charset="-122"/>
                  <a:cs typeface="+mn-cs"/>
                </a:rPr>
                <a:t>，用于 </a:t>
              </a:r>
              <a:r>
                <a:rPr lang="en-US" altLang="zh-CN" sz="1400" b="0" i="0" smtClean="0">
                  <a:solidFill>
                    <a:srgbClr val="546568"/>
                  </a:solidFill>
                  <a:latin typeface="Arial"/>
                  <a:ea typeface="黑体" pitchFamily="2" charset="-122"/>
                  <a:cs typeface="+mn-cs"/>
                </a:rPr>
                <a:t>SAN </a:t>
              </a:r>
              <a:r>
                <a:rPr lang="zh-CN" altLang="en-US" sz="1400" b="0" i="0" smtClean="0">
                  <a:solidFill>
                    <a:srgbClr val="546568"/>
                  </a:solidFill>
                  <a:latin typeface="Arial"/>
                  <a:ea typeface="黑体" pitchFamily="2" charset="-122"/>
                  <a:cs typeface="+mn-cs"/>
                </a:rPr>
                <a:t>扩展</a:t>
              </a:r>
              <a:endParaRPr lang="zh-CN" altLang="en-US" sz="1400" b="0" i="0">
                <a:solidFill>
                  <a:srgbClr val="546568"/>
                </a:solidFill>
                <a:latin typeface="Arial"/>
                <a:ea typeface="黑体" pitchFamily="2" charset="-122"/>
                <a:cs typeface="+mn-cs"/>
              </a:endParaRPr>
            </a:p>
          </p:txBody>
        </p:sp>
        <p:grpSp>
          <p:nvGrpSpPr>
            <p:cNvPr id="202" name="Group 201"/>
            <p:cNvGrpSpPr/>
            <p:nvPr/>
          </p:nvGrpSpPr>
          <p:grpSpPr>
            <a:xfrm>
              <a:off x="6764770" y="3581400"/>
              <a:ext cx="449102" cy="448451"/>
              <a:chOff x="439011" y="2698630"/>
              <a:chExt cx="469920" cy="469239"/>
            </a:xfrm>
          </p:grpSpPr>
          <p:sp>
            <p:nvSpPr>
              <p:cNvPr id="203" name="Oval 7"/>
              <p:cNvSpPr>
                <a:spLocks noChangeArrowheads="1"/>
              </p:cNvSpPr>
              <p:nvPr/>
            </p:nvSpPr>
            <p:spPr bwMode="auto">
              <a:xfrm>
                <a:off x="439011" y="2698630"/>
                <a:ext cx="469920" cy="469239"/>
              </a:xfrm>
              <a:prstGeom prst="ellipse">
                <a:avLst/>
              </a:prstGeom>
              <a:gradFill>
                <a:gsLst>
                  <a:gs pos="100000">
                    <a:schemeClr val="accent6">
                      <a:lumMod val="50000"/>
                    </a:schemeClr>
                  </a:gs>
                  <a:gs pos="0">
                    <a:schemeClr val="accent6"/>
                  </a:gs>
                </a:gsLst>
                <a:lin ang="5400000" scaled="0"/>
              </a:gradFill>
              <a:ln w="25400" cap="flat">
                <a:solidFill>
                  <a:schemeClr val="accent6"/>
                </a:solidFill>
                <a:prstDash val="solid"/>
                <a:miter lim="800000"/>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rgbClr val="0096D6"/>
                  </a:solidFill>
                  <a:ea typeface="黑体" pitchFamily="2" charset="-122"/>
                </a:endParaRPr>
              </a:p>
            </p:txBody>
          </p:sp>
          <p:sp>
            <p:nvSpPr>
              <p:cNvPr id="204" name="Oval 8"/>
              <p:cNvSpPr>
                <a:spLocks noChangeArrowheads="1"/>
              </p:cNvSpPr>
              <p:nvPr/>
            </p:nvSpPr>
            <p:spPr bwMode="auto">
              <a:xfrm>
                <a:off x="461025" y="2720305"/>
                <a:ext cx="425889" cy="425888"/>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pPr algn="ctr" defTabSz="914400">
                  <a:buNone/>
                </a:pPr>
                <a:r>
                  <a:rPr lang="en-US" altLang="zh-CN" sz="1600" b="1" i="0" kern="0" smtClean="0">
                    <a:solidFill>
                      <a:srgbClr val="FFFFFF"/>
                    </a:solidFill>
                    <a:latin typeface="Arial"/>
                    <a:ea typeface="黑体" pitchFamily="2" charset="-122"/>
                    <a:cs typeface="+mn-cs"/>
                  </a:rPr>
                  <a:t>5</a:t>
                </a:r>
                <a:endParaRPr lang="zh-CN" altLang="en-US" sz="1600" b="1" kern="0">
                  <a:solidFill>
                    <a:srgbClr val="FFFFFF"/>
                  </a:solidFill>
                  <a:ea typeface="黑体" pitchFamily="2" charset="-122"/>
                </a:endParaRPr>
              </a:p>
            </p:txBody>
          </p:sp>
        </p:grpSp>
      </p:grpSp>
      <p:grpSp>
        <p:nvGrpSpPr>
          <p:cNvPr id="208" name="Group 207"/>
          <p:cNvGrpSpPr/>
          <p:nvPr/>
        </p:nvGrpSpPr>
        <p:grpSpPr>
          <a:xfrm>
            <a:off x="3132521" y="1202417"/>
            <a:ext cx="2554831" cy="1360049"/>
            <a:chOff x="2772595" y="1050679"/>
            <a:chExt cx="2554831" cy="1360049"/>
          </a:xfrm>
        </p:grpSpPr>
        <p:sp>
          <p:nvSpPr>
            <p:cNvPr id="209" name="Rectangle 19"/>
            <p:cNvSpPr>
              <a:spLocks noChangeArrowheads="1"/>
            </p:cNvSpPr>
            <p:nvPr/>
          </p:nvSpPr>
          <p:spPr bwMode="auto">
            <a:xfrm flipH="1">
              <a:off x="2772595" y="1254516"/>
              <a:ext cx="2554831" cy="1156212"/>
            </a:xfrm>
            <a:prstGeom prst="roundRect">
              <a:avLst>
                <a:gd name="adj" fmla="val 4621"/>
              </a:avLst>
            </a:prstGeom>
            <a:gradFill>
              <a:gsLst>
                <a:gs pos="49000">
                  <a:srgbClr val="C00000">
                    <a:alpha val="0"/>
                  </a:srgbClr>
                </a:gs>
                <a:gs pos="99000">
                  <a:schemeClr val="accent6">
                    <a:alpha val="39000"/>
                  </a:schemeClr>
                </a:gs>
              </a:gsLst>
              <a:lin ang="16200000" scaled="0"/>
            </a:gradFill>
            <a:ln w="12700">
              <a:gradFill>
                <a:gsLst>
                  <a:gs pos="0">
                    <a:schemeClr val="accent6">
                      <a:lumMod val="60000"/>
                      <a:lumOff val="40000"/>
                    </a:schemeClr>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r>
                <a:rPr lang="zh-CN" altLang="en-US" sz="1400" b="0" i="0" dirty="0" smtClean="0">
                  <a:solidFill>
                    <a:schemeClr val="tx1"/>
                  </a:solidFill>
                  <a:latin typeface="Arial"/>
                  <a:ea typeface="黑体" pitchFamily="2" charset="-122"/>
                  <a:cs typeface="+mn-cs"/>
                </a:rPr>
                <a:t/>
              </a:r>
              <a:br>
                <a:rPr lang="zh-CN" altLang="en-US" sz="1400" b="0" i="0" dirty="0" smtClean="0">
                  <a:solidFill>
                    <a:schemeClr val="tx1"/>
                  </a:solidFill>
                  <a:latin typeface="Arial"/>
                  <a:ea typeface="黑体" pitchFamily="2" charset="-122"/>
                  <a:cs typeface="+mn-cs"/>
                </a:rPr>
              </a:br>
              <a:r>
                <a:rPr lang="en-US" altLang="zh-CN" sz="1400" b="0" i="0" dirty="0" smtClean="0">
                  <a:solidFill>
                    <a:srgbClr val="546568"/>
                  </a:solidFill>
                  <a:latin typeface="Arial"/>
                  <a:ea typeface="黑体" pitchFamily="2" charset="-122"/>
                  <a:cs typeface="+mn-cs"/>
                </a:rPr>
                <a:t>Cisco</a:t>
              </a:r>
              <a:r>
                <a:rPr lang="en-US" sz="1400" baseline="30000" dirty="0" smtClean="0">
                  <a:solidFill>
                    <a:srgbClr val="546568"/>
                  </a:solidFill>
                </a:rPr>
                <a:t>®</a:t>
              </a:r>
              <a:r>
                <a:rPr lang="en-US" altLang="zh-CN" sz="1400" b="0" i="0" dirty="0" smtClean="0">
                  <a:solidFill>
                    <a:srgbClr val="546568"/>
                  </a:solidFill>
                  <a:latin typeface="Arial"/>
                  <a:ea typeface="黑体" pitchFamily="2" charset="-122"/>
                  <a:cs typeface="+mn-cs"/>
                </a:rPr>
                <a:t> OTV</a:t>
              </a:r>
              <a:r>
                <a:rPr lang="zh-CN" altLang="en-US" sz="1400" b="0" i="0" dirty="0" smtClean="0">
                  <a:solidFill>
                    <a:srgbClr val="546568"/>
                  </a:solidFill>
                  <a:latin typeface="Arial"/>
                  <a:ea typeface="黑体" pitchFamily="2" charset="-122"/>
                  <a:cs typeface="+mn-cs"/>
                </a:rPr>
                <a:t>，用于跨数据</a:t>
              </a:r>
              <a:r>
                <a:rPr lang="en-US" altLang="zh-CN" sz="1400" b="0" i="0" dirty="0" smtClean="0">
                  <a:solidFill>
                    <a:srgbClr val="546568"/>
                  </a:solidFill>
                  <a:latin typeface="Arial"/>
                  <a:ea typeface="黑体" pitchFamily="2" charset="-122"/>
                  <a:cs typeface="+mn-cs"/>
                </a:rPr>
                <a:t/>
              </a:r>
              <a:br>
                <a:rPr lang="en-US" altLang="zh-CN" sz="1400" b="0" i="0" dirty="0" smtClean="0">
                  <a:solidFill>
                    <a:srgbClr val="546568"/>
                  </a:solidFill>
                  <a:latin typeface="Arial"/>
                  <a:ea typeface="黑体" pitchFamily="2" charset="-122"/>
                  <a:cs typeface="+mn-cs"/>
                </a:rPr>
              </a:br>
              <a:r>
                <a:rPr lang="zh-CN" altLang="en-US" sz="1400" b="0" i="0" dirty="0" smtClean="0">
                  <a:solidFill>
                    <a:srgbClr val="546568"/>
                  </a:solidFill>
                  <a:latin typeface="Arial"/>
                  <a:ea typeface="黑体" pitchFamily="2" charset="-122"/>
                  <a:cs typeface="+mn-cs"/>
                </a:rPr>
                <a:t>中心扩展 </a:t>
              </a:r>
              <a:r>
                <a:rPr lang="en-US" altLang="zh-CN" sz="1400" b="0" i="0" dirty="0" smtClean="0">
                  <a:solidFill>
                    <a:srgbClr val="546568"/>
                  </a:solidFill>
                  <a:latin typeface="Arial"/>
                  <a:ea typeface="黑体" pitchFamily="2" charset="-122"/>
                  <a:cs typeface="+mn-cs"/>
                </a:rPr>
                <a:t>L2 </a:t>
              </a:r>
              <a:r>
                <a:rPr lang="zh-CN" altLang="en-US" sz="1400" b="0" i="0" dirty="0" smtClean="0">
                  <a:solidFill>
                    <a:srgbClr val="546568"/>
                  </a:solidFill>
                  <a:latin typeface="Arial"/>
                  <a:ea typeface="黑体" pitchFamily="2" charset="-122"/>
                  <a:cs typeface="+mn-cs"/>
                </a:rPr>
                <a:t>以实现无缝</a:t>
              </a:r>
              <a:r>
                <a:rPr lang="en-US" altLang="zh-CN" sz="1400" b="0" i="0" dirty="0" smtClean="0">
                  <a:solidFill>
                    <a:srgbClr val="546568"/>
                  </a:solidFill>
                  <a:latin typeface="Arial"/>
                  <a:ea typeface="黑体" pitchFamily="2" charset="-122"/>
                  <a:cs typeface="+mn-cs"/>
                </a:rPr>
                <a:t/>
              </a:r>
              <a:br>
                <a:rPr lang="en-US" altLang="zh-CN" sz="1400" b="0" i="0" dirty="0" smtClean="0">
                  <a:solidFill>
                    <a:srgbClr val="546568"/>
                  </a:solidFill>
                  <a:latin typeface="Arial"/>
                  <a:ea typeface="黑体" pitchFamily="2" charset="-122"/>
                  <a:cs typeface="+mn-cs"/>
                </a:rPr>
              </a:br>
              <a:r>
                <a:rPr lang="zh-CN" altLang="en-US" sz="1400" b="0" i="0" dirty="0" smtClean="0">
                  <a:solidFill>
                    <a:srgbClr val="546568"/>
                  </a:solidFill>
                  <a:latin typeface="Arial"/>
                  <a:ea typeface="黑体" pitchFamily="2" charset="-122"/>
                  <a:cs typeface="+mn-cs"/>
                </a:rPr>
                <a:t>工作负荷</a:t>
              </a:r>
              <a:endParaRPr lang="zh-CN" altLang="en-US" sz="1400" dirty="0">
                <a:latin typeface="+mj-lt"/>
                <a:ea typeface="黑体" pitchFamily="2" charset="-122"/>
              </a:endParaRPr>
            </a:p>
          </p:txBody>
        </p:sp>
        <p:grpSp>
          <p:nvGrpSpPr>
            <p:cNvPr id="210" name="Group 209"/>
            <p:cNvGrpSpPr/>
            <p:nvPr/>
          </p:nvGrpSpPr>
          <p:grpSpPr>
            <a:xfrm>
              <a:off x="3825460" y="1050679"/>
              <a:ext cx="449102" cy="448451"/>
              <a:chOff x="550700" y="2698630"/>
              <a:chExt cx="469920" cy="469239"/>
            </a:xfrm>
          </p:grpSpPr>
          <p:sp>
            <p:nvSpPr>
              <p:cNvPr id="211" name="Oval 7"/>
              <p:cNvSpPr>
                <a:spLocks noChangeArrowheads="1"/>
              </p:cNvSpPr>
              <p:nvPr/>
            </p:nvSpPr>
            <p:spPr bwMode="auto">
              <a:xfrm>
                <a:off x="550700" y="2698630"/>
                <a:ext cx="469920" cy="469239"/>
              </a:xfrm>
              <a:prstGeom prst="ellipse">
                <a:avLst/>
              </a:prstGeom>
              <a:gradFill>
                <a:gsLst>
                  <a:gs pos="100000">
                    <a:schemeClr val="accent6">
                      <a:lumMod val="50000"/>
                    </a:schemeClr>
                  </a:gs>
                  <a:gs pos="0">
                    <a:schemeClr val="accent6"/>
                  </a:gs>
                </a:gsLst>
                <a:lin ang="5400000" scaled="0"/>
              </a:gradFill>
              <a:ln w="25400" cap="flat">
                <a:solidFill>
                  <a:schemeClr val="accent6"/>
                </a:solidFill>
                <a:prstDash val="solid"/>
                <a:miter lim="800000"/>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rgbClr val="0096D6"/>
                  </a:solidFill>
                  <a:ea typeface="黑体" pitchFamily="2" charset="-122"/>
                </a:endParaRPr>
              </a:p>
            </p:txBody>
          </p:sp>
          <p:sp>
            <p:nvSpPr>
              <p:cNvPr id="212" name="Oval 8"/>
              <p:cNvSpPr>
                <a:spLocks noChangeArrowheads="1"/>
              </p:cNvSpPr>
              <p:nvPr/>
            </p:nvSpPr>
            <p:spPr bwMode="auto">
              <a:xfrm>
                <a:off x="572714" y="2720306"/>
                <a:ext cx="425889" cy="425889"/>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pPr algn="ctr" defTabSz="914400">
                  <a:buNone/>
                </a:pPr>
                <a:r>
                  <a:rPr lang="en-US" altLang="zh-CN" sz="1600" b="1" i="0" kern="0" smtClean="0">
                    <a:solidFill>
                      <a:srgbClr val="FFFFFF"/>
                    </a:solidFill>
                    <a:latin typeface="Arial"/>
                    <a:ea typeface="黑体" pitchFamily="2" charset="-122"/>
                    <a:cs typeface="+mn-cs"/>
                  </a:rPr>
                  <a:t>1</a:t>
                </a:r>
                <a:endParaRPr lang="zh-CN" altLang="en-US" sz="1600" b="1" kern="0">
                  <a:solidFill>
                    <a:srgbClr val="FFFFFF"/>
                  </a:solidFill>
                  <a:ea typeface="黑体" pitchFamily="2" charset="-122"/>
                </a:endParaRPr>
              </a:p>
            </p:txBody>
          </p:sp>
        </p:grpSp>
      </p:grpSp>
      <p:grpSp>
        <p:nvGrpSpPr>
          <p:cNvPr id="153" name="Group 89"/>
          <p:cNvGrpSpPr/>
          <p:nvPr/>
        </p:nvGrpSpPr>
        <p:grpSpPr>
          <a:xfrm>
            <a:off x="-191069" y="5791581"/>
            <a:ext cx="9648966" cy="672261"/>
            <a:chOff x="-40660" y="5650901"/>
            <a:chExt cx="9493500" cy="672261"/>
          </a:xfrm>
        </p:grpSpPr>
        <p:sp>
          <p:nvSpPr>
            <p:cNvPr id="154" name="Rounded Rectangle 90"/>
            <p:cNvSpPr/>
            <p:nvPr/>
          </p:nvSpPr>
          <p:spPr>
            <a:xfrm>
              <a:off x="64283" y="5650901"/>
              <a:ext cx="9204283" cy="672261"/>
            </a:xfrm>
            <a:prstGeom prst="rect">
              <a:avLst/>
            </a:prstGeom>
            <a:gradFill>
              <a:gsLst>
                <a:gs pos="100000">
                  <a:srgbClr val="546568">
                    <a:lumMod val="64000"/>
                  </a:srgbClr>
                </a:gs>
                <a:gs pos="0">
                  <a:srgbClr val="546568">
                    <a:lumMod val="86000"/>
                    <a:lumOff val="14000"/>
                  </a:srgbClr>
                </a:gs>
              </a:gsLst>
              <a:lin ang="5400000" scaled="0"/>
            </a:gradFill>
            <a:ln w="25400" cap="flat">
              <a:no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a:lnSpc>
                  <a:spcPct val="95000"/>
                </a:lnSpc>
              </a:pPr>
              <a:endParaRPr lang="zh-CN" altLang="en-US" sz="1400" b="1">
                <a:solidFill>
                  <a:schemeClr val="bg1"/>
                </a:solidFill>
                <a:ea typeface="黑体" pitchFamily="2" charset="-122"/>
              </a:endParaRPr>
            </a:p>
          </p:txBody>
        </p:sp>
        <p:sp>
          <p:nvSpPr>
            <p:cNvPr id="156" name="Rectangle 155"/>
            <p:cNvSpPr/>
            <p:nvPr/>
          </p:nvSpPr>
          <p:spPr>
            <a:xfrm>
              <a:off x="-40660" y="5685283"/>
              <a:ext cx="9493500" cy="618631"/>
            </a:xfrm>
            <a:prstGeom prst="rect">
              <a:avLst/>
            </a:prstGeom>
          </p:spPr>
          <p:txBody>
            <a:bodyPr wrap="square">
              <a:spAutoFit/>
            </a:bodyPr>
            <a:lstStyle/>
            <a:p>
              <a:pPr algn="ctr" defTabSz="914400">
                <a:lnSpc>
                  <a:spcPct val="90000"/>
                </a:lnSpc>
                <a:buNone/>
                <a:tabLst>
                  <a:tab pos="5711825" algn="l"/>
                </a:tabLst>
              </a:pPr>
              <a:r>
                <a:rPr lang="zh-CN" altLang="en-US" sz="1800" b="0" i="0" smtClean="0">
                  <a:solidFill>
                    <a:srgbClr val="FFFFFF"/>
                  </a:solidFill>
                  <a:effectLst>
                    <a:outerShdw blurRad="38100" dist="38100" dir="2700000" algn="tl">
                      <a:srgbClr val="000000">
                        <a:alpha val="43137"/>
                      </a:srgbClr>
                    </a:outerShdw>
                  </a:effectLst>
                  <a:latin typeface="Arial"/>
                  <a:ea typeface="黑体" pitchFamily="2" charset="-122"/>
                  <a:cs typeface="+mn-cs"/>
                </a:rPr>
                <a:t>提高</a:t>
              </a:r>
              <a:r>
                <a:rPr lang="zh-CN" altLang="en-US" sz="2000" b="1" i="0" smtClean="0">
                  <a:solidFill>
                    <a:srgbClr val="FFFFFF"/>
                  </a:solidFill>
                  <a:effectLst>
                    <a:outerShdw blurRad="38100" dist="38100" dir="2700000" algn="tl">
                      <a:srgbClr val="000000">
                        <a:alpha val="43137"/>
                      </a:srgbClr>
                    </a:outerShdw>
                  </a:effectLst>
                  <a:latin typeface="Arial"/>
                  <a:ea typeface="黑体" pitchFamily="2" charset="-122"/>
                  <a:cs typeface="+mn-cs"/>
                </a:rPr>
                <a:t/>
              </a:r>
              <a:br>
                <a:rPr lang="zh-CN" altLang="en-US" sz="2000" b="1" i="0" smtClean="0">
                  <a:solidFill>
                    <a:srgbClr val="FFFFFF"/>
                  </a:solidFill>
                  <a:effectLst>
                    <a:outerShdw blurRad="38100" dist="38100" dir="2700000" algn="tl">
                      <a:srgbClr val="000000">
                        <a:alpha val="43137"/>
                      </a:srgbClr>
                    </a:outerShdw>
                  </a:effectLst>
                  <a:latin typeface="Arial"/>
                  <a:ea typeface="黑体" pitchFamily="2" charset="-122"/>
                  <a:cs typeface="+mn-cs"/>
                </a:rPr>
              </a:br>
              <a:r>
                <a:rPr lang="zh-CN" altLang="en-US" sz="2000" b="1" i="0" smtClean="0">
                  <a:solidFill>
                    <a:srgbClr val="FFFFFF"/>
                  </a:solidFill>
                  <a:effectLst>
                    <a:outerShdw blurRad="38100" dist="38100" dir="2700000" algn="tl">
                      <a:srgbClr val="000000">
                        <a:alpha val="43137"/>
                      </a:srgbClr>
                    </a:outerShdw>
                  </a:effectLst>
                  <a:latin typeface="Arial"/>
                  <a:ea typeface="黑体" pitchFamily="2" charset="-122"/>
                  <a:cs typeface="+mn-cs"/>
                </a:rPr>
                <a:t>企业工作效率</a:t>
              </a:r>
              <a:endParaRPr lang="zh-CN" altLang="en-US" sz="2000" b="1">
                <a:solidFill>
                  <a:schemeClr val="bg1"/>
                </a:solidFill>
                <a:effectLst>
                  <a:outerShdw blurRad="38100" dist="38100" dir="2700000" algn="tl">
                    <a:srgbClr val="000000">
                      <a:alpha val="43137"/>
                    </a:srgbClr>
                  </a:outerShdw>
                </a:effectLst>
                <a:ea typeface="黑体" pitchFamily="2" charset="-122"/>
              </a:endParaRPr>
            </a:p>
          </p:txBody>
        </p:sp>
      </p:grpSp>
    </p:spTree>
    <p:extLst>
      <p:ext uri="{BB962C8B-B14F-4D97-AF65-F5344CB8AC3E}">
        <p14:creationId xmlns="" xmlns:p14="http://schemas.microsoft.com/office/powerpoint/2010/main" val="16790490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08"/>
                                        </p:tgtEl>
                                        <p:attrNameLst>
                                          <p:attrName>style.visibility</p:attrName>
                                        </p:attrNameLst>
                                      </p:cBhvr>
                                      <p:to>
                                        <p:strVal val="visible"/>
                                      </p:to>
                                    </p:set>
                                    <p:animEffect transition="in" filter="fade">
                                      <p:cBhvr>
                                        <p:cTn id="11" dur="500"/>
                                        <p:tgtEl>
                                          <p:spTgt spid="208"/>
                                        </p:tgtEl>
                                      </p:cBhvr>
                                    </p:animEffect>
                                    <p:anim calcmode="lin" valueType="num">
                                      <p:cBhvr>
                                        <p:cTn id="12" dur="500" fill="hold"/>
                                        <p:tgtEl>
                                          <p:spTgt spid="208"/>
                                        </p:tgtEl>
                                        <p:attrNameLst>
                                          <p:attrName>ppt_x</p:attrName>
                                        </p:attrNameLst>
                                      </p:cBhvr>
                                      <p:tavLst>
                                        <p:tav tm="0">
                                          <p:val>
                                            <p:strVal val="#ppt_x"/>
                                          </p:val>
                                        </p:tav>
                                        <p:tav tm="100000">
                                          <p:val>
                                            <p:strVal val="#ppt_x"/>
                                          </p:val>
                                        </p:tav>
                                      </p:tavLst>
                                    </p:anim>
                                    <p:anim calcmode="lin" valueType="num">
                                      <p:cBhvr>
                                        <p:cTn id="13" dur="500" fill="hold"/>
                                        <p:tgtEl>
                                          <p:spTgt spid="20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80"/>
                                        </p:tgtEl>
                                        <p:attrNameLst>
                                          <p:attrName>style.visibility</p:attrName>
                                        </p:attrNameLst>
                                      </p:cBhvr>
                                      <p:to>
                                        <p:strVal val="visible"/>
                                      </p:to>
                                    </p:set>
                                    <p:animEffect transition="in" filter="fade">
                                      <p:cBhvr>
                                        <p:cTn id="18" dur="500"/>
                                        <p:tgtEl>
                                          <p:spTgt spid="180"/>
                                        </p:tgtEl>
                                      </p:cBhvr>
                                    </p:animEffect>
                                    <p:anim calcmode="lin" valueType="num">
                                      <p:cBhvr>
                                        <p:cTn id="19" dur="500" fill="hold"/>
                                        <p:tgtEl>
                                          <p:spTgt spid="180"/>
                                        </p:tgtEl>
                                        <p:attrNameLst>
                                          <p:attrName>ppt_x</p:attrName>
                                        </p:attrNameLst>
                                      </p:cBhvr>
                                      <p:tavLst>
                                        <p:tav tm="0">
                                          <p:val>
                                            <p:strVal val="#ppt_x"/>
                                          </p:val>
                                        </p:tav>
                                        <p:tav tm="100000">
                                          <p:val>
                                            <p:strVal val="#ppt_x"/>
                                          </p:val>
                                        </p:tav>
                                      </p:tavLst>
                                    </p:anim>
                                    <p:anim calcmode="lin" valueType="num">
                                      <p:cBhvr>
                                        <p:cTn id="20" dur="500" fill="hold"/>
                                        <p:tgtEl>
                                          <p:spTgt spid="18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anim calcmode="lin" valueType="num">
                                      <p:cBhvr>
                                        <p:cTn id="33" dur="500" fill="hold"/>
                                        <p:tgtEl>
                                          <p:spTgt spid="7"/>
                                        </p:tgtEl>
                                        <p:attrNameLst>
                                          <p:attrName>ppt_x</p:attrName>
                                        </p:attrNameLst>
                                      </p:cBhvr>
                                      <p:tavLst>
                                        <p:tav tm="0">
                                          <p:val>
                                            <p:strVal val="#ppt_x"/>
                                          </p:val>
                                        </p:tav>
                                        <p:tav tm="100000">
                                          <p:val>
                                            <p:strVal val="#ppt_x"/>
                                          </p:val>
                                        </p:tav>
                                      </p:tavLst>
                                    </p:anim>
                                    <p:anim calcmode="lin" valueType="num">
                                      <p:cBhvr>
                                        <p:cTn id="3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00"/>
                                        </p:tgtEl>
                                        <p:attrNameLst>
                                          <p:attrName>style.visibility</p:attrName>
                                        </p:attrNameLst>
                                      </p:cBhvr>
                                      <p:to>
                                        <p:strVal val="visible"/>
                                      </p:to>
                                    </p:set>
                                    <p:animEffect transition="in" filter="fade">
                                      <p:cBhvr>
                                        <p:cTn id="39" dur="500"/>
                                        <p:tgtEl>
                                          <p:spTgt spid="200"/>
                                        </p:tgtEl>
                                      </p:cBhvr>
                                    </p:animEffect>
                                    <p:anim calcmode="lin" valueType="num">
                                      <p:cBhvr>
                                        <p:cTn id="40" dur="500" fill="hold"/>
                                        <p:tgtEl>
                                          <p:spTgt spid="200"/>
                                        </p:tgtEl>
                                        <p:attrNameLst>
                                          <p:attrName>ppt_x</p:attrName>
                                        </p:attrNameLst>
                                      </p:cBhvr>
                                      <p:tavLst>
                                        <p:tav tm="0">
                                          <p:val>
                                            <p:strVal val="#ppt_x"/>
                                          </p:val>
                                        </p:tav>
                                        <p:tav tm="100000">
                                          <p:val>
                                            <p:strVal val="#ppt_x"/>
                                          </p:val>
                                        </p:tav>
                                      </p:tavLst>
                                    </p:anim>
                                    <p:anim calcmode="lin" valueType="num">
                                      <p:cBhvr>
                                        <p:cTn id="41" dur="500" fill="hold"/>
                                        <p:tgtEl>
                                          <p:spTgt spid="200"/>
                                        </p:tgtEl>
                                        <p:attrNameLst>
                                          <p:attrName>ppt_y</p:attrName>
                                        </p:attrNameLst>
                                      </p:cBhvr>
                                      <p:tavLst>
                                        <p:tav tm="0">
                                          <p:val>
                                            <p:strVal val="#ppt_y+.1"/>
                                          </p:val>
                                        </p:tav>
                                        <p:tav tm="100000">
                                          <p:val>
                                            <p:strVal val="#ppt_y"/>
                                          </p:val>
                                        </p:tav>
                                      </p:tavLst>
                                    </p:anim>
                                  </p:childTnLst>
                                </p:cTn>
                              </p:par>
                            </p:childTnLst>
                          </p:cTn>
                        </p:par>
                        <p:par>
                          <p:cTn id="42" fill="hold">
                            <p:stCondLst>
                              <p:cond delay="500"/>
                            </p:stCondLst>
                            <p:childTnLst>
                              <p:par>
                                <p:cTn id="43" presetID="2" presetClass="entr" presetSubtype="2" fill="hold" nodeType="afterEffect">
                                  <p:stCondLst>
                                    <p:cond delay="0"/>
                                  </p:stCondLst>
                                  <p:childTnLst>
                                    <p:set>
                                      <p:cBhvr>
                                        <p:cTn id="44" dur="1" fill="hold">
                                          <p:stCondLst>
                                            <p:cond delay="0"/>
                                          </p:stCondLst>
                                        </p:cTn>
                                        <p:tgtEl>
                                          <p:spTgt spid="153"/>
                                        </p:tgtEl>
                                        <p:attrNameLst>
                                          <p:attrName>style.visibility</p:attrName>
                                        </p:attrNameLst>
                                      </p:cBhvr>
                                      <p:to>
                                        <p:strVal val="visible"/>
                                      </p:to>
                                    </p:set>
                                    <p:anim calcmode="lin" valueType="num">
                                      <p:cBhvr additive="base">
                                        <p:cTn id="45" dur="750" fill="hold"/>
                                        <p:tgtEl>
                                          <p:spTgt spid="153"/>
                                        </p:tgtEl>
                                        <p:attrNameLst>
                                          <p:attrName>ppt_x</p:attrName>
                                        </p:attrNameLst>
                                      </p:cBhvr>
                                      <p:tavLst>
                                        <p:tav tm="0">
                                          <p:val>
                                            <p:strVal val="1+#ppt_w/2"/>
                                          </p:val>
                                        </p:tav>
                                        <p:tav tm="100000">
                                          <p:val>
                                            <p:strVal val="#ppt_x"/>
                                          </p:val>
                                        </p:tav>
                                      </p:tavLst>
                                    </p:anim>
                                    <p:anim calcmode="lin" valueType="num">
                                      <p:cBhvr additive="base">
                                        <p:cTn id="46" dur="750" fill="hold"/>
                                        <p:tgtEl>
                                          <p:spTgt spid="1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Oval 102"/>
          <p:cNvSpPr/>
          <p:nvPr/>
        </p:nvSpPr>
        <p:spPr>
          <a:xfrm>
            <a:off x="159651" y="2216227"/>
            <a:ext cx="3245983" cy="3245983"/>
          </a:xfrm>
          <a:prstGeom prst="ellipse">
            <a:avLst/>
          </a:prstGeom>
          <a:gradFill flip="none" rotWithShape="1">
            <a:gsLst>
              <a:gs pos="68000">
                <a:schemeClr val="accent5">
                  <a:lumMod val="0"/>
                  <a:lumOff val="100000"/>
                </a:schemeClr>
              </a:gs>
              <a:gs pos="100000">
                <a:srgbClr val="000000">
                  <a:alpha val="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FFFF"/>
              </a:solidFill>
              <a:ea typeface="黑体" pitchFamily="2" charset="-122"/>
            </a:endParaRPr>
          </a:p>
        </p:txBody>
      </p:sp>
      <p:grpSp>
        <p:nvGrpSpPr>
          <p:cNvPr id="11" name="Group 90"/>
          <p:cNvGrpSpPr/>
          <p:nvPr/>
        </p:nvGrpSpPr>
        <p:grpSpPr>
          <a:xfrm>
            <a:off x="3646715" y="1585465"/>
            <a:ext cx="4954139" cy="4597621"/>
            <a:chOff x="3507466" y="1451049"/>
            <a:chExt cx="4954139" cy="4494718"/>
          </a:xfrm>
        </p:grpSpPr>
        <p:sp>
          <p:nvSpPr>
            <p:cNvPr id="89" name="Rectangle 19"/>
            <p:cNvSpPr>
              <a:spLocks noChangeArrowheads="1"/>
            </p:cNvSpPr>
            <p:nvPr/>
          </p:nvSpPr>
          <p:spPr bwMode="auto">
            <a:xfrm flipH="1">
              <a:off x="3507466" y="1451049"/>
              <a:ext cx="4954139" cy="4494718"/>
            </a:xfrm>
            <a:prstGeom prst="roundRect">
              <a:avLst>
                <a:gd name="adj" fmla="val 4621"/>
              </a:avLst>
            </a:prstGeom>
            <a:gradFill>
              <a:gsLst>
                <a:gs pos="49000">
                  <a:srgbClr val="000000">
                    <a:lumMod val="0"/>
                    <a:lumOff val="100000"/>
                  </a:srgbClr>
                </a:gs>
                <a:gs pos="99000">
                  <a:schemeClr val="tx2">
                    <a:alpha val="14000"/>
                  </a:schemeClr>
                </a:gs>
              </a:gsLst>
              <a:lin ang="16200000" scaled="0"/>
            </a:gradFill>
            <a:ln w="12700">
              <a:gradFill>
                <a:gsLst>
                  <a:gs pos="0">
                    <a:schemeClr val="tx2"/>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b="1">
                <a:solidFill>
                  <a:schemeClr val="tx2"/>
                </a:solidFill>
                <a:latin typeface="+mj-lt"/>
                <a:ea typeface="黑体" pitchFamily="2" charset="-122"/>
              </a:endParaRPr>
            </a:p>
          </p:txBody>
        </p:sp>
        <p:sp>
          <p:nvSpPr>
            <p:cNvPr id="90" name="Rectangle 89"/>
            <p:cNvSpPr/>
            <p:nvPr/>
          </p:nvSpPr>
          <p:spPr>
            <a:xfrm>
              <a:off x="3588724" y="1504757"/>
              <a:ext cx="4750058" cy="361066"/>
            </a:xfrm>
            <a:prstGeom prst="rect">
              <a:avLst/>
            </a:prstGeom>
          </p:spPr>
          <p:txBody>
            <a:bodyPr wrap="square">
              <a:spAutoFit/>
            </a:bodyPr>
            <a:lstStyle/>
            <a:p>
              <a:pPr algn="ctr"/>
              <a:r>
                <a:rPr lang="en-US" altLang="zh-CN" sz="1800" b="1" i="0" dirty="0" smtClean="0">
                  <a:solidFill>
                    <a:srgbClr val="546568"/>
                  </a:solidFill>
                  <a:latin typeface="Arial"/>
                  <a:ea typeface="黑体" pitchFamily="2" charset="-122"/>
                  <a:cs typeface="+mn-cs"/>
                </a:rPr>
                <a:t>CISCO</a:t>
              </a:r>
              <a:r>
                <a:rPr lang="en-US" b="1" baseline="30000" dirty="0" smtClean="0">
                  <a:solidFill>
                    <a:srgbClr val="546568"/>
                  </a:solidFill>
                </a:rPr>
                <a:t>®</a:t>
              </a:r>
              <a:r>
                <a:rPr lang="en-US" altLang="zh-CN" sz="1800" b="1" i="0" dirty="0" smtClean="0">
                  <a:solidFill>
                    <a:srgbClr val="546568"/>
                  </a:solidFill>
                  <a:latin typeface="Arial"/>
                  <a:ea typeface="黑体" pitchFamily="2" charset="-122"/>
                  <a:cs typeface="+mn-cs"/>
                </a:rPr>
                <a:t> </a:t>
              </a:r>
              <a:r>
                <a:rPr lang="zh-CN" altLang="en-US" sz="1800" b="1" i="0" dirty="0" smtClean="0">
                  <a:solidFill>
                    <a:srgbClr val="546568"/>
                  </a:solidFill>
                  <a:latin typeface="Arial"/>
                  <a:ea typeface="黑体" pitchFamily="2" charset="-122"/>
                  <a:cs typeface="+mn-cs"/>
                </a:rPr>
                <a:t>业务连续性、灾难恢复</a:t>
              </a:r>
              <a:endParaRPr lang="zh-CN" altLang="en-US" sz="1800" b="1" i="0" dirty="0">
                <a:solidFill>
                  <a:srgbClr val="546568"/>
                </a:solidFill>
                <a:latin typeface="Arial"/>
                <a:ea typeface="黑体" pitchFamily="2" charset="-122"/>
                <a:cs typeface="+mn-cs"/>
              </a:endParaRPr>
            </a:p>
          </p:txBody>
        </p:sp>
      </p:grpSp>
      <p:sp>
        <p:nvSpPr>
          <p:cNvPr id="78" name="Action Button: Back or Previous 77">
            <a:hlinkClick r:id="rId3" action="ppaction://hlinksldjump"/>
          </p:cNvPr>
          <p:cNvSpPr/>
          <p:nvPr/>
        </p:nvSpPr>
        <p:spPr>
          <a:xfrm>
            <a:off x="8202168" y="6025896"/>
            <a:ext cx="318654" cy="277092"/>
          </a:xfrm>
          <a:prstGeom prst="actionButtonBackPrevious">
            <a:avLst/>
          </a:prstGeom>
          <a:solidFill>
            <a:schemeClr val="accent3">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黑体" pitchFamily="2" charset="-122"/>
            </a:endParaRPr>
          </a:p>
        </p:txBody>
      </p:sp>
      <p:grpSp>
        <p:nvGrpSpPr>
          <p:cNvPr id="6" name="Group 5"/>
          <p:cNvGrpSpPr/>
          <p:nvPr/>
        </p:nvGrpSpPr>
        <p:grpSpPr>
          <a:xfrm>
            <a:off x="3641458" y="2327829"/>
            <a:ext cx="4954604" cy="741326"/>
            <a:chOff x="3641458" y="2327829"/>
            <a:chExt cx="4954604" cy="741326"/>
          </a:xfrm>
        </p:grpSpPr>
        <p:sp>
          <p:nvSpPr>
            <p:cNvPr id="142" name="Rectangle 32"/>
            <p:cNvSpPr>
              <a:spLocks noChangeArrowheads="1"/>
            </p:cNvSpPr>
            <p:nvPr/>
          </p:nvSpPr>
          <p:spPr bwMode="auto">
            <a:xfrm>
              <a:off x="3641458" y="2327829"/>
              <a:ext cx="4954604" cy="741326"/>
            </a:xfrm>
            <a:prstGeom prst="rect">
              <a:avLst/>
            </a:prstGeom>
            <a:gradFill flip="none" rotWithShape="1">
              <a:gsLst>
                <a:gs pos="15000">
                  <a:schemeClr val="tx2"/>
                </a:gs>
                <a:gs pos="85000">
                  <a:schemeClr val="tx2"/>
                </a:gs>
                <a:gs pos="0">
                  <a:srgbClr val="ABDFF0">
                    <a:lumMod val="25000"/>
                    <a:alpha val="0"/>
                  </a:srgbClr>
                </a:gs>
                <a:gs pos="100000">
                  <a:schemeClr val="bg1">
                    <a:alpha val="0"/>
                  </a:schemeClr>
                </a:gs>
              </a:gsLst>
              <a:lin ang="0" scaled="0"/>
              <a:tileRect/>
            </a:gradFill>
            <a:ln w="25400" cap="flat" cmpd="sng" algn="ctr">
              <a:noFill/>
              <a:prstDash val="solid"/>
            </a:ln>
            <a:effectLst>
              <a:outerShdw blurRad="63500" sx="102000" sy="102000" algn="ctr" rotWithShape="0">
                <a:prstClr val="black">
                  <a:alpha val="40000"/>
                </a:prstClr>
              </a:outerShdw>
            </a:effectLst>
          </p:spPr>
          <p:txBody>
            <a:bodyPr rtlCol="0" anchor="ctr"/>
            <a:lstStyle/>
            <a:p>
              <a:pPr algn="ctr">
                <a:spcBef>
                  <a:spcPts val="600"/>
                </a:spcBef>
              </a:pPr>
              <a:endParaRPr lang="zh-CN" altLang="en-US" sz="1600">
                <a:solidFill>
                  <a:schemeClr val="bg1"/>
                </a:solidFill>
                <a:ea typeface="黑体" pitchFamily="2" charset="-122"/>
              </a:endParaRPr>
            </a:p>
          </p:txBody>
        </p:sp>
        <p:sp>
          <p:nvSpPr>
            <p:cNvPr id="65" name="Text Box 33"/>
            <p:cNvSpPr txBox="1">
              <a:spLocks noChangeArrowheads="1"/>
            </p:cNvSpPr>
            <p:nvPr/>
          </p:nvSpPr>
          <p:spPr bwMode="auto">
            <a:xfrm>
              <a:off x="3793175" y="2535642"/>
              <a:ext cx="4651170" cy="313932"/>
            </a:xfrm>
            <a:prstGeom prst="rect">
              <a:avLst/>
            </a:prstGeom>
            <a:noFill/>
            <a:ln w="9525">
              <a:noFill/>
              <a:miter lim="800000"/>
              <a:headEnd/>
              <a:tailEnd/>
            </a:ln>
          </p:spPr>
          <p:txBody>
            <a:bodyPr wrap="square">
              <a:spAutoFit/>
            </a:bodyPr>
            <a:lstStyle/>
            <a:p>
              <a:pPr algn="ctr" defTabSz="814365">
                <a:lnSpc>
                  <a:spcPct val="90000"/>
                </a:lnSpc>
                <a:buNone/>
              </a:pPr>
              <a:r>
                <a:rPr lang="zh-CN" altLang="en-US" sz="1600" b="0" i="0" kern="0" dirty="0" smtClean="0">
                  <a:solidFill>
                    <a:srgbClr val="FFFFFF"/>
                  </a:solidFill>
                  <a:latin typeface="Arial"/>
                  <a:ea typeface="黑体" pitchFamily="2" charset="-122"/>
                  <a:cs typeface="+mn-cs"/>
                </a:rPr>
                <a:t>简化了数据中心的互连、配置和运营</a:t>
              </a:r>
              <a:endParaRPr lang="zh-CN" altLang="en-US" sz="1600" b="0" i="0" kern="0" dirty="0">
                <a:solidFill>
                  <a:srgbClr val="FFFFFF"/>
                </a:solidFill>
                <a:latin typeface="Arial"/>
                <a:ea typeface="黑体" pitchFamily="2" charset="-122"/>
                <a:cs typeface="+mn-cs"/>
              </a:endParaRPr>
            </a:p>
          </p:txBody>
        </p:sp>
      </p:grpSp>
      <p:grpSp>
        <p:nvGrpSpPr>
          <p:cNvPr id="5" name="Group 4"/>
          <p:cNvGrpSpPr/>
          <p:nvPr/>
        </p:nvGrpSpPr>
        <p:grpSpPr>
          <a:xfrm>
            <a:off x="3641458" y="3133577"/>
            <a:ext cx="4954604" cy="741326"/>
            <a:chOff x="3641458" y="3133577"/>
            <a:chExt cx="4954604" cy="741326"/>
          </a:xfrm>
        </p:grpSpPr>
        <p:sp>
          <p:nvSpPr>
            <p:cNvPr id="146" name="Rectangle 36"/>
            <p:cNvSpPr>
              <a:spLocks noChangeArrowheads="1"/>
            </p:cNvSpPr>
            <p:nvPr/>
          </p:nvSpPr>
          <p:spPr bwMode="auto">
            <a:xfrm>
              <a:off x="3641458" y="3133577"/>
              <a:ext cx="4954604" cy="741326"/>
            </a:xfrm>
            <a:prstGeom prst="rect">
              <a:avLst/>
            </a:prstGeom>
            <a:gradFill flip="none" rotWithShape="1">
              <a:gsLst>
                <a:gs pos="15000">
                  <a:schemeClr val="tx2"/>
                </a:gs>
                <a:gs pos="85000">
                  <a:schemeClr val="tx2"/>
                </a:gs>
                <a:gs pos="0">
                  <a:srgbClr val="ABDFF0">
                    <a:lumMod val="25000"/>
                    <a:alpha val="0"/>
                  </a:srgbClr>
                </a:gs>
                <a:gs pos="100000">
                  <a:schemeClr val="bg1">
                    <a:alpha val="0"/>
                  </a:schemeClr>
                </a:gs>
              </a:gsLst>
              <a:lin ang="0" scaled="0"/>
              <a:tileRect/>
            </a:gradFill>
            <a:ln w="25400" cap="flat" cmpd="sng" algn="ctr">
              <a:noFill/>
              <a:prstDash val="solid"/>
            </a:ln>
            <a:effectLst>
              <a:outerShdw blurRad="63500" sx="102000" sy="102000" algn="ctr" rotWithShape="0">
                <a:prstClr val="black">
                  <a:alpha val="40000"/>
                </a:prstClr>
              </a:outerShdw>
            </a:effectLst>
          </p:spPr>
          <p:txBody>
            <a:bodyPr rtlCol="0" anchor="ctr"/>
            <a:lstStyle/>
            <a:p>
              <a:pPr algn="ctr">
                <a:spcBef>
                  <a:spcPts val="600"/>
                </a:spcBef>
              </a:pPr>
              <a:endParaRPr lang="zh-CN" altLang="en-US" sz="1600">
                <a:solidFill>
                  <a:schemeClr val="bg1"/>
                </a:solidFill>
                <a:ea typeface="黑体" pitchFamily="2" charset="-122"/>
              </a:endParaRPr>
            </a:p>
          </p:txBody>
        </p:sp>
        <p:sp>
          <p:nvSpPr>
            <p:cNvPr id="66" name="Text Box 37"/>
            <p:cNvSpPr txBox="1">
              <a:spLocks noChangeArrowheads="1"/>
            </p:cNvSpPr>
            <p:nvPr/>
          </p:nvSpPr>
          <p:spPr bwMode="auto">
            <a:xfrm>
              <a:off x="3872909" y="3341854"/>
              <a:ext cx="4491702" cy="326243"/>
            </a:xfrm>
            <a:prstGeom prst="rect">
              <a:avLst/>
            </a:prstGeom>
            <a:noFill/>
            <a:ln w="9525">
              <a:noFill/>
              <a:miter lim="800000"/>
              <a:headEnd/>
              <a:tailEnd/>
            </a:ln>
          </p:spPr>
          <p:txBody>
            <a:bodyPr>
              <a:spAutoFit/>
            </a:bodyPr>
            <a:lstStyle/>
            <a:p>
              <a:pPr algn="ctr" defTabSz="914400">
                <a:lnSpc>
                  <a:spcPct val="95000"/>
                </a:lnSpc>
                <a:spcBef>
                  <a:spcPct val="50000"/>
                </a:spcBef>
                <a:buNone/>
              </a:pPr>
              <a:r>
                <a:rPr lang="zh-CN" altLang="en-US" sz="1600" b="0" i="0" kern="0" dirty="0" smtClean="0">
                  <a:solidFill>
                    <a:srgbClr val="FFFFFF"/>
                  </a:solidFill>
                  <a:latin typeface="Arial"/>
                  <a:ea typeface="黑体" pitchFamily="2" charset="-122"/>
                  <a:cs typeface="+mn-cs"/>
                </a:rPr>
                <a:t>跨多个数据中心的扩展能力，容量扩展</a:t>
              </a:r>
              <a:endParaRPr lang="zh-CN" altLang="en-US" sz="1600" b="0" i="0" kern="0" dirty="0">
                <a:solidFill>
                  <a:srgbClr val="FFFFFF"/>
                </a:solidFill>
                <a:latin typeface="Arial"/>
                <a:ea typeface="黑体" pitchFamily="2" charset="-122"/>
                <a:cs typeface="+mn-cs"/>
              </a:endParaRPr>
            </a:p>
          </p:txBody>
        </p:sp>
      </p:grpSp>
      <p:grpSp>
        <p:nvGrpSpPr>
          <p:cNvPr id="4" name="Group 3"/>
          <p:cNvGrpSpPr/>
          <p:nvPr/>
        </p:nvGrpSpPr>
        <p:grpSpPr>
          <a:xfrm>
            <a:off x="3641458" y="3953837"/>
            <a:ext cx="4954604" cy="741326"/>
            <a:chOff x="3641458" y="3953837"/>
            <a:chExt cx="4954604" cy="741326"/>
          </a:xfrm>
        </p:grpSpPr>
        <p:sp>
          <p:nvSpPr>
            <p:cNvPr id="150" name="Rectangle 40"/>
            <p:cNvSpPr>
              <a:spLocks noChangeArrowheads="1"/>
            </p:cNvSpPr>
            <p:nvPr/>
          </p:nvSpPr>
          <p:spPr bwMode="auto">
            <a:xfrm>
              <a:off x="3641458" y="3953837"/>
              <a:ext cx="4954604" cy="741326"/>
            </a:xfrm>
            <a:prstGeom prst="rect">
              <a:avLst/>
            </a:prstGeom>
            <a:gradFill flip="none" rotWithShape="1">
              <a:gsLst>
                <a:gs pos="15000">
                  <a:schemeClr val="tx2"/>
                </a:gs>
                <a:gs pos="85000">
                  <a:schemeClr val="tx2"/>
                </a:gs>
                <a:gs pos="0">
                  <a:srgbClr val="ABDFF0">
                    <a:lumMod val="25000"/>
                    <a:alpha val="0"/>
                  </a:srgbClr>
                </a:gs>
                <a:gs pos="100000">
                  <a:schemeClr val="bg1">
                    <a:alpha val="0"/>
                  </a:schemeClr>
                </a:gs>
              </a:gsLst>
              <a:lin ang="0" scaled="0"/>
              <a:tileRect/>
            </a:gradFill>
            <a:ln w="25400" cap="flat" cmpd="sng" algn="ctr">
              <a:noFill/>
              <a:prstDash val="solid"/>
            </a:ln>
            <a:effectLst>
              <a:outerShdw blurRad="63500" sx="102000" sy="102000" algn="ctr" rotWithShape="0">
                <a:prstClr val="black">
                  <a:alpha val="40000"/>
                </a:prstClr>
              </a:outerShdw>
            </a:effectLst>
          </p:spPr>
          <p:txBody>
            <a:bodyPr rtlCol="0" anchor="ctr"/>
            <a:lstStyle/>
            <a:p>
              <a:pPr algn="ctr">
                <a:spcBef>
                  <a:spcPts val="600"/>
                </a:spcBef>
              </a:pPr>
              <a:endParaRPr lang="zh-CN" altLang="en-US" sz="1600">
                <a:solidFill>
                  <a:schemeClr val="bg1"/>
                </a:solidFill>
                <a:ea typeface="黑体" pitchFamily="2" charset="-122"/>
              </a:endParaRPr>
            </a:p>
          </p:txBody>
        </p:sp>
        <p:sp>
          <p:nvSpPr>
            <p:cNvPr id="67" name="Text Box 41"/>
            <p:cNvSpPr txBox="1">
              <a:spLocks noChangeArrowheads="1"/>
            </p:cNvSpPr>
            <p:nvPr/>
          </p:nvSpPr>
          <p:spPr bwMode="auto">
            <a:xfrm>
              <a:off x="3971470" y="4152126"/>
              <a:ext cx="4294581" cy="326243"/>
            </a:xfrm>
            <a:prstGeom prst="rect">
              <a:avLst/>
            </a:prstGeom>
            <a:noFill/>
            <a:ln w="9525">
              <a:noFill/>
              <a:miter lim="800000"/>
              <a:headEnd/>
              <a:tailEnd/>
            </a:ln>
          </p:spPr>
          <p:txBody>
            <a:bodyPr wrap="square">
              <a:spAutoFit/>
            </a:bodyPr>
            <a:lstStyle/>
            <a:p>
              <a:pPr algn="ctr" defTabSz="914400">
                <a:lnSpc>
                  <a:spcPct val="95000"/>
                </a:lnSpc>
                <a:spcBef>
                  <a:spcPct val="50000"/>
                </a:spcBef>
                <a:buNone/>
              </a:pPr>
              <a:r>
                <a:rPr lang="zh-CN" altLang="en-US" sz="1600" b="0" i="0" kern="0" smtClean="0">
                  <a:solidFill>
                    <a:srgbClr val="FFFFFF"/>
                  </a:solidFill>
                  <a:latin typeface="Arial"/>
                  <a:ea typeface="黑体" pitchFamily="2" charset="-122"/>
                  <a:cs typeface="+mn-cs"/>
                </a:rPr>
                <a:t>无缝的全球工作工作负荷移动性 </a:t>
              </a:r>
              <a:endParaRPr lang="zh-CN" altLang="en-US" sz="1600" b="0" i="0" kern="0">
                <a:solidFill>
                  <a:srgbClr val="FFFFFF"/>
                </a:solidFill>
                <a:latin typeface="Arial"/>
                <a:ea typeface="黑体" pitchFamily="2" charset="-122"/>
                <a:cs typeface="+mn-cs"/>
              </a:endParaRPr>
            </a:p>
          </p:txBody>
        </p:sp>
      </p:grpSp>
      <p:grpSp>
        <p:nvGrpSpPr>
          <p:cNvPr id="3" name="Group 2"/>
          <p:cNvGrpSpPr/>
          <p:nvPr/>
        </p:nvGrpSpPr>
        <p:grpSpPr>
          <a:xfrm>
            <a:off x="3641458" y="4773656"/>
            <a:ext cx="4954604" cy="741326"/>
            <a:chOff x="3641458" y="4773656"/>
            <a:chExt cx="4954604" cy="741326"/>
          </a:xfrm>
        </p:grpSpPr>
        <p:sp>
          <p:nvSpPr>
            <p:cNvPr id="154" name="Rectangle 44"/>
            <p:cNvSpPr>
              <a:spLocks noChangeArrowheads="1"/>
            </p:cNvSpPr>
            <p:nvPr/>
          </p:nvSpPr>
          <p:spPr bwMode="auto">
            <a:xfrm>
              <a:off x="3641458" y="4773656"/>
              <a:ext cx="4954604" cy="741326"/>
            </a:xfrm>
            <a:prstGeom prst="rect">
              <a:avLst/>
            </a:prstGeom>
            <a:gradFill flip="none" rotWithShape="1">
              <a:gsLst>
                <a:gs pos="15000">
                  <a:schemeClr val="tx2"/>
                </a:gs>
                <a:gs pos="85000">
                  <a:schemeClr val="tx2"/>
                </a:gs>
                <a:gs pos="0">
                  <a:srgbClr val="ABDFF0">
                    <a:lumMod val="25000"/>
                    <a:alpha val="0"/>
                  </a:srgbClr>
                </a:gs>
                <a:gs pos="100000">
                  <a:schemeClr val="bg1">
                    <a:alpha val="0"/>
                  </a:schemeClr>
                </a:gs>
              </a:gsLst>
              <a:lin ang="0" scaled="0"/>
              <a:tileRect/>
            </a:gradFill>
            <a:ln w="25400" cap="flat" cmpd="sng" algn="ctr">
              <a:noFill/>
              <a:prstDash val="solid"/>
            </a:ln>
            <a:effectLst>
              <a:outerShdw blurRad="63500" sx="102000" sy="102000" algn="ctr" rotWithShape="0">
                <a:prstClr val="black">
                  <a:alpha val="40000"/>
                </a:prstClr>
              </a:outerShdw>
            </a:effectLst>
          </p:spPr>
          <p:txBody>
            <a:bodyPr rtlCol="0" anchor="ctr"/>
            <a:lstStyle/>
            <a:p>
              <a:pPr algn="ctr">
                <a:spcBef>
                  <a:spcPts val="600"/>
                </a:spcBef>
              </a:pPr>
              <a:endParaRPr lang="zh-CN" altLang="en-US" sz="1600">
                <a:solidFill>
                  <a:schemeClr val="bg1"/>
                </a:solidFill>
                <a:ea typeface="黑体" pitchFamily="2" charset="-122"/>
              </a:endParaRPr>
            </a:p>
          </p:txBody>
        </p:sp>
        <p:sp>
          <p:nvSpPr>
            <p:cNvPr id="68" name="Text Box 45"/>
            <p:cNvSpPr txBox="1">
              <a:spLocks noChangeArrowheads="1"/>
            </p:cNvSpPr>
            <p:nvPr/>
          </p:nvSpPr>
          <p:spPr bwMode="auto">
            <a:xfrm>
              <a:off x="4620045" y="4968664"/>
              <a:ext cx="2997430" cy="326243"/>
            </a:xfrm>
            <a:prstGeom prst="rect">
              <a:avLst/>
            </a:prstGeom>
            <a:noFill/>
            <a:ln w="9525">
              <a:noFill/>
              <a:miter lim="800000"/>
              <a:headEnd/>
              <a:tailEnd/>
            </a:ln>
          </p:spPr>
          <p:txBody>
            <a:bodyPr wrap="square">
              <a:spAutoFit/>
            </a:bodyPr>
            <a:lstStyle/>
            <a:p>
              <a:pPr algn="ctr" defTabSz="914400">
                <a:lnSpc>
                  <a:spcPct val="95000"/>
                </a:lnSpc>
                <a:spcBef>
                  <a:spcPct val="50000"/>
                </a:spcBef>
                <a:buNone/>
              </a:pPr>
              <a:r>
                <a:rPr lang="zh-CN" altLang="en-US" sz="1600" b="0" i="0" kern="0" dirty="0" smtClean="0">
                  <a:solidFill>
                    <a:srgbClr val="FFFFFF"/>
                  </a:solidFill>
                  <a:latin typeface="Arial"/>
                  <a:ea typeface="黑体" pitchFamily="2" charset="-122"/>
                  <a:cs typeface="+mn-cs"/>
                </a:rPr>
                <a:t>安全多租户；云中的逻辑网络</a:t>
              </a:r>
              <a:endParaRPr lang="zh-CN" altLang="en-US" sz="1600" b="0" i="0" kern="0" dirty="0">
                <a:solidFill>
                  <a:srgbClr val="FFFFFF"/>
                </a:solidFill>
                <a:latin typeface="Arial"/>
                <a:ea typeface="黑体" pitchFamily="2" charset="-122"/>
                <a:cs typeface="+mn-cs"/>
              </a:endParaRPr>
            </a:p>
          </p:txBody>
        </p:sp>
      </p:grpSp>
      <p:sp>
        <p:nvSpPr>
          <p:cNvPr id="51" name="Rectangle 50"/>
          <p:cNvSpPr/>
          <p:nvPr/>
        </p:nvSpPr>
        <p:spPr>
          <a:xfrm>
            <a:off x="1398219" y="241558"/>
            <a:ext cx="3715014" cy="784830"/>
          </a:xfrm>
          <a:prstGeom prst="rect">
            <a:avLst/>
          </a:prstGeom>
        </p:spPr>
        <p:txBody>
          <a:bodyPr wrap="square" anchor="b">
            <a:spAutoFit/>
          </a:bodyPr>
          <a:lstStyle/>
          <a:p>
            <a:pPr algn="l" defTabSz="914400">
              <a:lnSpc>
                <a:spcPts val="2700"/>
              </a:lnSpc>
              <a:buNone/>
              <a:tabLst>
                <a:tab pos="5711825" algn="l"/>
              </a:tabLst>
            </a:pPr>
            <a:r>
              <a:rPr lang="en-US" altLang="zh-CN" sz="2000" b="1" i="0" smtClean="0">
                <a:solidFill>
                  <a:srgbClr val="546568"/>
                </a:solidFill>
                <a:latin typeface="Arial"/>
                <a:ea typeface="黑体" pitchFamily="2" charset="-122"/>
                <a:cs typeface="+mn-cs"/>
              </a:rPr>
              <a:t>CISCO</a:t>
            </a:r>
            <a:r>
              <a:rPr lang="zh-CN" altLang="en-US" sz="2800" b="0" i="0" smtClean="0">
                <a:solidFill>
                  <a:srgbClr val="546568"/>
                </a:solidFill>
                <a:latin typeface="Arial"/>
                <a:ea typeface="黑体" pitchFamily="2" charset="-122"/>
                <a:cs typeface="+mn-cs"/>
              </a:rPr>
              <a:t/>
            </a:r>
            <a:br>
              <a:rPr lang="zh-CN" altLang="en-US" sz="2800" b="0" i="0" smtClean="0">
                <a:solidFill>
                  <a:srgbClr val="546568"/>
                </a:solidFill>
                <a:latin typeface="Arial"/>
                <a:ea typeface="黑体" pitchFamily="2" charset="-122"/>
                <a:cs typeface="+mn-cs"/>
              </a:rPr>
            </a:br>
            <a:r>
              <a:rPr lang="en-US" altLang="zh-CN" sz="2800" b="1" i="0" smtClean="0">
                <a:solidFill>
                  <a:srgbClr val="546568"/>
                </a:solidFill>
                <a:latin typeface="Arial"/>
                <a:ea typeface="黑体" pitchFamily="2" charset="-122"/>
                <a:cs typeface="+mn-cs"/>
              </a:rPr>
              <a:t>UNIFIED FABRIC</a:t>
            </a:r>
            <a:endParaRPr lang="zh-CN" altLang="en-US" sz="2800" b="1">
              <a:solidFill>
                <a:srgbClr val="546568"/>
              </a:solidFill>
              <a:latin typeface="+mj-lt"/>
              <a:ea typeface="黑体" pitchFamily="2" charset="-122"/>
              <a:cs typeface="+mj-cs"/>
            </a:endParaRPr>
          </a:p>
        </p:txBody>
      </p:sp>
      <p:sp>
        <p:nvSpPr>
          <p:cNvPr id="52" name="Line 4"/>
          <p:cNvSpPr>
            <a:spLocks noChangeShapeType="1"/>
          </p:cNvSpPr>
          <p:nvPr/>
        </p:nvSpPr>
        <p:spPr bwMode="auto">
          <a:xfrm>
            <a:off x="4531779" y="289823"/>
            <a:ext cx="0" cy="700974"/>
          </a:xfrm>
          <a:prstGeom prst="line">
            <a:avLst/>
          </a:prstGeom>
          <a:noFill/>
          <a:ln w="14288">
            <a:solidFill>
              <a:srgbClr val="546568"/>
            </a:solidFill>
            <a:round/>
            <a:headEnd/>
            <a:tailEnd/>
          </a:ln>
        </p:spPr>
        <p:txBody>
          <a:bodyPr lIns="91435" tIns="45718" rIns="91435" bIns="45718"/>
          <a:lstStyle/>
          <a:p>
            <a:pPr>
              <a:defRPr/>
            </a:pPr>
            <a:endParaRPr lang="zh-CN" altLang="en-US" kern="0">
              <a:solidFill>
                <a:sysClr val="windowText" lastClr="000000"/>
              </a:solidFill>
              <a:ea typeface="黑体" pitchFamily="2" charset="-122"/>
            </a:endParaRPr>
          </a:p>
        </p:txBody>
      </p:sp>
      <p:grpSp>
        <p:nvGrpSpPr>
          <p:cNvPr id="53" name="Group 41"/>
          <p:cNvGrpSpPr/>
          <p:nvPr/>
        </p:nvGrpSpPr>
        <p:grpSpPr>
          <a:xfrm>
            <a:off x="4639012" y="192150"/>
            <a:ext cx="4576752" cy="882962"/>
            <a:chOff x="3811240" y="439603"/>
            <a:chExt cx="4576752" cy="882962"/>
          </a:xfrm>
        </p:grpSpPr>
        <p:sp>
          <p:nvSpPr>
            <p:cNvPr id="54" name="Rectangle 53"/>
            <p:cNvSpPr/>
            <p:nvPr/>
          </p:nvSpPr>
          <p:spPr>
            <a:xfrm>
              <a:off x="3811240" y="842434"/>
              <a:ext cx="1627369" cy="480131"/>
            </a:xfrm>
            <a:prstGeom prst="rect">
              <a:avLst/>
            </a:prstGeom>
          </p:spPr>
          <p:txBody>
            <a:bodyPr wrap="none" anchor="b">
              <a:spAutoFit/>
            </a:bodyPr>
            <a:lstStyle/>
            <a:p>
              <a:pPr algn="l" defTabSz="914400">
                <a:lnSpc>
                  <a:spcPct val="90000"/>
                </a:lnSpc>
                <a:buNone/>
                <a:tabLst>
                  <a:tab pos="5711825" algn="l"/>
                </a:tabLst>
              </a:pPr>
              <a:r>
                <a:rPr lang="zh-CN" altLang="en-US" sz="2800" b="1" i="0" dirty="0" smtClean="0">
                  <a:solidFill>
                    <a:srgbClr val="6DB344"/>
                  </a:solidFill>
                  <a:latin typeface="Arial"/>
                  <a:ea typeface="黑体" pitchFamily="2" charset="-122"/>
                  <a:cs typeface="+mn-cs"/>
                </a:rPr>
                <a:t>企业风险</a:t>
              </a:r>
              <a:endParaRPr lang="zh-CN" altLang="en-US" sz="2800" b="1" dirty="0">
                <a:solidFill>
                  <a:schemeClr val="tx2"/>
                </a:solidFill>
                <a:ea typeface="黑体" pitchFamily="2" charset="-122"/>
              </a:endParaRPr>
            </a:p>
          </p:txBody>
        </p:sp>
        <p:sp>
          <p:nvSpPr>
            <p:cNvPr id="55" name="Rectangle 54"/>
            <p:cNvSpPr/>
            <p:nvPr/>
          </p:nvSpPr>
          <p:spPr>
            <a:xfrm>
              <a:off x="3815992" y="439603"/>
              <a:ext cx="4572000" cy="523220"/>
            </a:xfrm>
            <a:prstGeom prst="rect">
              <a:avLst/>
            </a:prstGeom>
          </p:spPr>
          <p:txBody>
            <a:bodyPr anchor="b">
              <a:spAutoFit/>
            </a:bodyPr>
            <a:lstStyle/>
            <a:p>
              <a:pPr algn="l" defTabSz="914400">
                <a:buNone/>
              </a:pPr>
              <a:r>
                <a:rPr lang="zh-CN" altLang="en-US" sz="2800" b="1" dirty="0" smtClean="0">
                  <a:solidFill>
                    <a:srgbClr val="6DB344"/>
                  </a:solidFill>
                  <a:latin typeface="Arial"/>
                  <a:ea typeface="黑体" pitchFamily="2" charset="-122"/>
                </a:rPr>
                <a:t>降低</a:t>
              </a:r>
              <a:r>
                <a:rPr lang="zh-CN" altLang="en-US" sz="2400" b="0" i="0" dirty="0" smtClean="0">
                  <a:solidFill>
                    <a:srgbClr val="7F7F7F"/>
                  </a:solidFill>
                  <a:latin typeface="Arial"/>
                  <a:ea typeface="黑体" pitchFamily="2" charset="-122"/>
                  <a:cs typeface="+mn-cs"/>
                </a:rPr>
                <a:t>您的</a:t>
              </a:r>
              <a:endParaRPr lang="zh-CN" altLang="en-US" sz="2400" dirty="0">
                <a:solidFill>
                  <a:srgbClr val="7F7F7F"/>
                </a:solidFill>
                <a:ea typeface="黑体" pitchFamily="2" charset="-122"/>
              </a:endParaRPr>
            </a:p>
          </p:txBody>
        </p:sp>
      </p:grpSp>
      <p:grpSp>
        <p:nvGrpSpPr>
          <p:cNvPr id="56" name="Group 55"/>
          <p:cNvGrpSpPr/>
          <p:nvPr/>
        </p:nvGrpSpPr>
        <p:grpSpPr>
          <a:xfrm>
            <a:off x="-101598" y="1872344"/>
            <a:ext cx="3556589" cy="3410855"/>
            <a:chOff x="1766027" y="908903"/>
            <a:chExt cx="5389181" cy="5168354"/>
          </a:xfrm>
        </p:grpSpPr>
        <p:grpSp>
          <p:nvGrpSpPr>
            <p:cNvPr id="57" name="Group 82" descr="Down:  Group 11"/>
            <p:cNvGrpSpPr/>
            <p:nvPr/>
          </p:nvGrpSpPr>
          <p:grpSpPr>
            <a:xfrm>
              <a:off x="1766027" y="908903"/>
              <a:ext cx="5389181" cy="5168354"/>
              <a:chOff x="1766030" y="-491295"/>
              <a:chExt cx="5389181" cy="5168354"/>
            </a:xfrm>
          </p:grpSpPr>
          <p:sp>
            <p:nvSpPr>
              <p:cNvPr id="104" name="Oval 103"/>
              <p:cNvSpPr/>
              <p:nvPr/>
            </p:nvSpPr>
            <p:spPr>
              <a:xfrm>
                <a:off x="1766030" y="-491295"/>
                <a:ext cx="5389181" cy="5168354"/>
              </a:xfrm>
              <a:prstGeom prst="ellipse">
                <a:avLst/>
              </a:prstGeom>
              <a:gradFill flip="none" rotWithShape="1">
                <a:gsLst>
                  <a:gs pos="0">
                    <a:schemeClr val="accent5">
                      <a:lumMod val="0"/>
                      <a:lumOff val="100000"/>
                    </a:schemeClr>
                  </a:gs>
                  <a:gs pos="100000">
                    <a:srgbClr val="000000">
                      <a:alpha val="0"/>
                    </a:srgbClr>
                  </a:gs>
                </a:gsLst>
                <a:path path="shape">
                  <a:fillToRect l="50000" t="50000" r="50000" b="50000"/>
                </a:path>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FFFF"/>
                  </a:solidFill>
                  <a:ea typeface="黑体" pitchFamily="2" charset="-122"/>
                </a:endParaRPr>
              </a:p>
            </p:txBody>
          </p:sp>
          <p:grpSp>
            <p:nvGrpSpPr>
              <p:cNvPr id="105" name="Group 84"/>
              <p:cNvGrpSpPr/>
              <p:nvPr/>
            </p:nvGrpSpPr>
            <p:grpSpPr>
              <a:xfrm>
                <a:off x="2711267" y="387061"/>
                <a:ext cx="3578794" cy="3580900"/>
                <a:chOff x="3657126" y="1620086"/>
                <a:chExt cx="1371782" cy="1372589"/>
              </a:xfrm>
            </p:grpSpPr>
            <p:grpSp>
              <p:nvGrpSpPr>
                <p:cNvPr id="106" name="Group 23"/>
                <p:cNvGrpSpPr/>
                <p:nvPr/>
              </p:nvGrpSpPr>
              <p:grpSpPr>
                <a:xfrm>
                  <a:off x="3657126" y="1620086"/>
                  <a:ext cx="1371782" cy="1371782"/>
                  <a:chOff x="951233" y="2055550"/>
                  <a:chExt cx="1563950" cy="1563950"/>
                </a:xfrm>
              </p:grpSpPr>
              <p:sp>
                <p:nvSpPr>
                  <p:cNvPr id="108" name="Oval 107"/>
                  <p:cNvSpPr/>
                  <p:nvPr/>
                </p:nvSpPr>
                <p:spPr>
                  <a:xfrm>
                    <a:off x="951233" y="2055550"/>
                    <a:ext cx="1563950" cy="1563950"/>
                  </a:xfrm>
                  <a:prstGeom prst="ellipse">
                    <a:avLst/>
                  </a:prstGeom>
                  <a:solidFill>
                    <a:schemeClr val="tx2"/>
                  </a:soli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109" name="Freeform 11"/>
                  <p:cNvSpPr>
                    <a:spLocks noEditPoints="1"/>
                  </p:cNvSpPr>
                  <p:nvPr/>
                </p:nvSpPr>
                <p:spPr bwMode="auto">
                  <a:xfrm>
                    <a:off x="1117586" y="2215795"/>
                    <a:ext cx="1244670" cy="1243466"/>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bg1"/>
                  </a:solidFill>
                  <a:ln w="3175" cap="flat" cmpd="sng" algn="ctr">
                    <a:noFill/>
                    <a:prstDash val="solid"/>
                  </a:ln>
                  <a:effectLst>
                    <a:outerShdw blurRad="63500" sx="102000" sy="102000" algn="ctr" rotWithShape="0">
                      <a:prstClr val="black">
                        <a:alpha val="40000"/>
                      </a:prstClr>
                    </a:outerShdw>
                  </a:effectLst>
                </p:spPr>
                <p:txBody>
                  <a:bodyPr anchor="ctr"/>
                  <a:lstStyle/>
                  <a:p>
                    <a:pPr algn="ctr" fontAlgn="auto">
                      <a:spcBef>
                        <a:spcPts val="0"/>
                      </a:spcBef>
                      <a:spcAft>
                        <a:spcPts val="0"/>
                      </a:spcAft>
                      <a:defRPr/>
                    </a:pPr>
                    <a:endParaRPr lang="zh-CN" altLang="en-US" sz="1200">
                      <a:ea typeface="黑体" pitchFamily="2" charset="-122"/>
                    </a:endParaRPr>
                  </a:p>
                </p:txBody>
              </p:sp>
            </p:grpSp>
            <p:sp>
              <p:nvSpPr>
                <p:cNvPr id="107" name="Oval 8"/>
                <p:cNvSpPr>
                  <a:spLocks noChangeArrowheads="1"/>
                </p:cNvSpPr>
                <p:nvPr/>
              </p:nvSpPr>
              <p:spPr bwMode="auto">
                <a:xfrm>
                  <a:off x="3657217" y="1621075"/>
                  <a:ext cx="1371600" cy="1371600"/>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endParaRPr lang="zh-CN" altLang="en-US" sz="1200" kern="0">
                    <a:solidFill>
                      <a:srgbClr val="FFFFFF"/>
                    </a:solidFill>
                    <a:ea typeface="黑体" pitchFamily="2" charset="-122"/>
                  </a:endParaRPr>
                </a:p>
              </p:txBody>
            </p:sp>
          </p:grpSp>
        </p:grpSp>
        <p:grpSp>
          <p:nvGrpSpPr>
            <p:cNvPr id="58" name="Group 9"/>
            <p:cNvGrpSpPr/>
            <p:nvPr/>
          </p:nvGrpSpPr>
          <p:grpSpPr>
            <a:xfrm>
              <a:off x="2452480" y="1551894"/>
              <a:ext cx="3998386" cy="4035035"/>
              <a:chOff x="2452480" y="1731940"/>
              <a:chExt cx="3998386" cy="4035035"/>
            </a:xfrm>
          </p:grpSpPr>
          <p:grpSp>
            <p:nvGrpSpPr>
              <p:cNvPr id="59" name="Group 44"/>
              <p:cNvGrpSpPr/>
              <p:nvPr/>
            </p:nvGrpSpPr>
            <p:grpSpPr>
              <a:xfrm>
                <a:off x="3263909" y="3125694"/>
                <a:ext cx="2441765" cy="1393561"/>
                <a:chOff x="3407496" y="2853282"/>
                <a:chExt cx="2441765" cy="1393561"/>
              </a:xfrm>
            </p:grpSpPr>
            <p:sp>
              <p:nvSpPr>
                <p:cNvPr id="64" name="Freeform 15"/>
                <p:cNvSpPr>
                  <a:spLocks/>
                </p:cNvSpPr>
                <p:nvPr/>
              </p:nvSpPr>
              <p:spPr bwMode="auto">
                <a:xfrm>
                  <a:off x="4468511" y="2863605"/>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adFill>
                  <a:gsLst>
                    <a:gs pos="100000">
                      <a:schemeClr val="accent1">
                        <a:alpha val="54000"/>
                      </a:schemeClr>
                    </a:gs>
                    <a:gs pos="0">
                      <a:srgbClr val="000000">
                        <a:alpha val="59000"/>
                      </a:srgbClr>
                    </a:gs>
                  </a:gsLst>
                  <a:lin ang="5400000" scaled="0"/>
                </a:gradFill>
                <a:ln w="25400" cap="flat">
                  <a:gradFill>
                    <a:gsLst>
                      <a:gs pos="5400">
                        <a:schemeClr val="bg2">
                          <a:lumMod val="50000"/>
                        </a:schemeClr>
                      </a:gs>
                      <a:gs pos="100000">
                        <a:srgbClr val="15BEC2">
                          <a:alpha val="0"/>
                        </a:srgbClr>
                      </a:gs>
                      <a:gs pos="95000">
                        <a:schemeClr val="bg1">
                          <a:lumMod val="50000"/>
                        </a:schemeClr>
                      </a:gs>
                      <a:gs pos="0">
                        <a:srgbClr val="01BBBB">
                          <a:alpha val="0"/>
                        </a:srgbClr>
                      </a:gs>
                    </a:gsLst>
                    <a:lin ang="0" scaled="0"/>
                  </a:grad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defTabSz="914400">
                    <a:spcBef>
                      <a:spcPct val="50000"/>
                    </a:spcBef>
                    <a:spcAft>
                      <a:spcPts val="1800"/>
                    </a:spcAft>
                    <a:buClr>
                      <a:srgbClr val="FFFFFF"/>
                    </a:buClr>
                    <a:buSzPct val="100000"/>
                  </a:pPr>
                  <a:endParaRPr lang="zh-CN" altLang="en-US" sz="1200" kern="0">
                    <a:solidFill>
                      <a:srgbClr val="FFFFFF"/>
                    </a:solidFill>
                    <a:effectLst>
                      <a:outerShdw blurRad="63500" sx="102000" sy="102000" algn="ctr" rotWithShape="0">
                        <a:prstClr val="black">
                          <a:alpha val="40000"/>
                        </a:prstClr>
                      </a:outerShdw>
                    </a:effectLst>
                    <a:ea typeface="黑体" pitchFamily="2" charset="-122"/>
                  </a:endParaRPr>
                </a:p>
              </p:txBody>
            </p:sp>
            <p:grpSp>
              <p:nvGrpSpPr>
                <p:cNvPr id="69" name="Group 46"/>
                <p:cNvGrpSpPr/>
                <p:nvPr/>
              </p:nvGrpSpPr>
              <p:grpSpPr>
                <a:xfrm>
                  <a:off x="3407496" y="2854810"/>
                  <a:ext cx="1392033" cy="1392033"/>
                  <a:chOff x="2084368" y="2652777"/>
                  <a:chExt cx="1392033" cy="1392033"/>
                </a:xfrm>
              </p:grpSpPr>
              <p:sp>
                <p:nvSpPr>
                  <p:cNvPr id="76" name="Freeform 14"/>
                  <p:cNvSpPr>
                    <a:spLocks/>
                  </p:cNvSpPr>
                  <p:nvPr/>
                </p:nvSpPr>
                <p:spPr bwMode="auto">
                  <a:xfrm>
                    <a:off x="2095657" y="2662806"/>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2"/>
                        </a:lnTo>
                        <a:lnTo>
                          <a:pt x="3078" y="1700"/>
                        </a:lnTo>
                        <a:lnTo>
                          <a:pt x="3068" y="1778"/>
                        </a:lnTo>
                        <a:lnTo>
                          <a:pt x="3054" y="1854"/>
                        </a:lnTo>
                        <a:lnTo>
                          <a:pt x="3036" y="1928"/>
                        </a:lnTo>
                        <a:lnTo>
                          <a:pt x="3016" y="2002"/>
                        </a:lnTo>
                        <a:lnTo>
                          <a:pt x="2992" y="2074"/>
                        </a:lnTo>
                        <a:lnTo>
                          <a:pt x="2964" y="2144"/>
                        </a:lnTo>
                        <a:lnTo>
                          <a:pt x="2932" y="2212"/>
                        </a:lnTo>
                        <a:lnTo>
                          <a:pt x="2898" y="2278"/>
                        </a:lnTo>
                        <a:lnTo>
                          <a:pt x="2862" y="2344"/>
                        </a:lnTo>
                        <a:lnTo>
                          <a:pt x="2822" y="2406"/>
                        </a:lnTo>
                        <a:lnTo>
                          <a:pt x="2778" y="2466"/>
                        </a:lnTo>
                        <a:lnTo>
                          <a:pt x="2732" y="2524"/>
                        </a:lnTo>
                        <a:lnTo>
                          <a:pt x="2684" y="2580"/>
                        </a:lnTo>
                        <a:lnTo>
                          <a:pt x="2634" y="2634"/>
                        </a:lnTo>
                        <a:lnTo>
                          <a:pt x="2580" y="2686"/>
                        </a:lnTo>
                        <a:lnTo>
                          <a:pt x="2524" y="2734"/>
                        </a:lnTo>
                        <a:lnTo>
                          <a:pt x="2466" y="2780"/>
                        </a:lnTo>
                        <a:lnTo>
                          <a:pt x="2404" y="2822"/>
                        </a:lnTo>
                        <a:lnTo>
                          <a:pt x="2342" y="2862"/>
                        </a:lnTo>
                        <a:lnTo>
                          <a:pt x="2278" y="2900"/>
                        </a:lnTo>
                        <a:lnTo>
                          <a:pt x="2212" y="2934"/>
                        </a:lnTo>
                        <a:lnTo>
                          <a:pt x="2142" y="2964"/>
                        </a:lnTo>
                        <a:lnTo>
                          <a:pt x="2072" y="2992"/>
                        </a:lnTo>
                        <a:lnTo>
                          <a:pt x="2000" y="3016"/>
                        </a:lnTo>
                        <a:lnTo>
                          <a:pt x="1928" y="3038"/>
                        </a:lnTo>
                        <a:lnTo>
                          <a:pt x="1854" y="3054"/>
                        </a:lnTo>
                        <a:lnTo>
                          <a:pt x="1778" y="3068"/>
                        </a:lnTo>
                        <a:lnTo>
                          <a:pt x="1700" y="3078"/>
                        </a:lnTo>
                        <a:lnTo>
                          <a:pt x="1622" y="3084"/>
                        </a:lnTo>
                        <a:lnTo>
                          <a:pt x="1542" y="3086"/>
                        </a:lnTo>
                        <a:lnTo>
                          <a:pt x="1462" y="3084"/>
                        </a:lnTo>
                        <a:lnTo>
                          <a:pt x="1384" y="3078"/>
                        </a:lnTo>
                        <a:lnTo>
                          <a:pt x="1308" y="3068"/>
                        </a:lnTo>
                        <a:lnTo>
                          <a:pt x="1232" y="3054"/>
                        </a:lnTo>
                        <a:lnTo>
                          <a:pt x="1156" y="3038"/>
                        </a:lnTo>
                        <a:lnTo>
                          <a:pt x="1084" y="3016"/>
                        </a:lnTo>
                        <a:lnTo>
                          <a:pt x="1012" y="2992"/>
                        </a:lnTo>
                        <a:lnTo>
                          <a:pt x="942" y="2964"/>
                        </a:lnTo>
                        <a:lnTo>
                          <a:pt x="874" y="2934"/>
                        </a:lnTo>
                        <a:lnTo>
                          <a:pt x="806" y="2900"/>
                        </a:lnTo>
                        <a:lnTo>
                          <a:pt x="742" y="2862"/>
                        </a:lnTo>
                        <a:lnTo>
                          <a:pt x="680" y="2822"/>
                        </a:lnTo>
                        <a:lnTo>
                          <a:pt x="620" y="2780"/>
                        </a:lnTo>
                        <a:lnTo>
                          <a:pt x="560" y="2734"/>
                        </a:lnTo>
                        <a:lnTo>
                          <a:pt x="504" y="2686"/>
                        </a:lnTo>
                        <a:lnTo>
                          <a:pt x="452" y="2634"/>
                        </a:lnTo>
                        <a:lnTo>
                          <a:pt x="400" y="2580"/>
                        </a:lnTo>
                        <a:lnTo>
                          <a:pt x="352" y="2524"/>
                        </a:lnTo>
                        <a:lnTo>
                          <a:pt x="306" y="2466"/>
                        </a:lnTo>
                        <a:lnTo>
                          <a:pt x="262" y="2406"/>
                        </a:lnTo>
                        <a:lnTo>
                          <a:pt x="222" y="2344"/>
                        </a:lnTo>
                        <a:lnTo>
                          <a:pt x="186" y="2278"/>
                        </a:lnTo>
                        <a:lnTo>
                          <a:pt x="152" y="2212"/>
                        </a:lnTo>
                        <a:lnTo>
                          <a:pt x="120" y="2144"/>
                        </a:lnTo>
                        <a:lnTo>
                          <a:pt x="92" y="2074"/>
                        </a:lnTo>
                        <a:lnTo>
                          <a:pt x="68" y="2002"/>
                        </a:lnTo>
                        <a:lnTo>
                          <a:pt x="48" y="1928"/>
                        </a:lnTo>
                        <a:lnTo>
                          <a:pt x="30" y="1854"/>
                        </a:lnTo>
                        <a:lnTo>
                          <a:pt x="18" y="1778"/>
                        </a:lnTo>
                        <a:lnTo>
                          <a:pt x="8" y="1700"/>
                        </a:lnTo>
                        <a:lnTo>
                          <a:pt x="2" y="1622"/>
                        </a:lnTo>
                        <a:lnTo>
                          <a:pt x="0" y="1544"/>
                        </a:lnTo>
                        <a:lnTo>
                          <a:pt x="2" y="1464"/>
                        </a:lnTo>
                        <a:lnTo>
                          <a:pt x="8" y="1386"/>
                        </a:lnTo>
                        <a:lnTo>
                          <a:pt x="18" y="1308"/>
                        </a:lnTo>
                        <a:lnTo>
                          <a:pt x="30" y="1232"/>
                        </a:lnTo>
                        <a:lnTo>
                          <a:pt x="48" y="1158"/>
                        </a:lnTo>
                        <a:lnTo>
                          <a:pt x="68" y="1084"/>
                        </a:lnTo>
                        <a:lnTo>
                          <a:pt x="92" y="1012"/>
                        </a:lnTo>
                        <a:lnTo>
                          <a:pt x="120" y="942"/>
                        </a:lnTo>
                        <a:lnTo>
                          <a:pt x="152" y="874"/>
                        </a:lnTo>
                        <a:lnTo>
                          <a:pt x="186" y="808"/>
                        </a:lnTo>
                        <a:lnTo>
                          <a:pt x="222" y="744"/>
                        </a:lnTo>
                        <a:lnTo>
                          <a:pt x="262" y="680"/>
                        </a:lnTo>
                        <a:lnTo>
                          <a:pt x="306" y="620"/>
                        </a:lnTo>
                        <a:lnTo>
                          <a:pt x="352" y="562"/>
                        </a:lnTo>
                        <a:lnTo>
                          <a:pt x="400" y="506"/>
                        </a:lnTo>
                        <a:lnTo>
                          <a:pt x="452" y="452"/>
                        </a:lnTo>
                        <a:lnTo>
                          <a:pt x="504" y="402"/>
                        </a:lnTo>
                        <a:lnTo>
                          <a:pt x="560" y="352"/>
                        </a:lnTo>
                        <a:lnTo>
                          <a:pt x="620" y="306"/>
                        </a:lnTo>
                        <a:lnTo>
                          <a:pt x="680" y="264"/>
                        </a:lnTo>
                        <a:lnTo>
                          <a:pt x="742" y="224"/>
                        </a:lnTo>
                        <a:lnTo>
                          <a:pt x="806" y="186"/>
                        </a:lnTo>
                        <a:lnTo>
                          <a:pt x="874" y="152"/>
                        </a:lnTo>
                        <a:lnTo>
                          <a:pt x="942" y="122"/>
                        </a:lnTo>
                        <a:lnTo>
                          <a:pt x="1012" y="94"/>
                        </a:lnTo>
                        <a:lnTo>
                          <a:pt x="1084" y="70"/>
                        </a:lnTo>
                        <a:lnTo>
                          <a:pt x="1156" y="48"/>
                        </a:lnTo>
                        <a:lnTo>
                          <a:pt x="1232" y="32"/>
                        </a:lnTo>
                        <a:lnTo>
                          <a:pt x="1308" y="18"/>
                        </a:lnTo>
                        <a:lnTo>
                          <a:pt x="1384" y="8"/>
                        </a:lnTo>
                        <a:lnTo>
                          <a:pt x="1462" y="2"/>
                        </a:lnTo>
                        <a:lnTo>
                          <a:pt x="1542" y="0"/>
                        </a:lnTo>
                        <a:lnTo>
                          <a:pt x="1622" y="2"/>
                        </a:lnTo>
                        <a:lnTo>
                          <a:pt x="1700" y="8"/>
                        </a:lnTo>
                        <a:lnTo>
                          <a:pt x="1778" y="18"/>
                        </a:lnTo>
                        <a:lnTo>
                          <a:pt x="1854" y="32"/>
                        </a:lnTo>
                        <a:lnTo>
                          <a:pt x="1928" y="48"/>
                        </a:lnTo>
                        <a:lnTo>
                          <a:pt x="2000" y="70"/>
                        </a:lnTo>
                        <a:lnTo>
                          <a:pt x="2072" y="94"/>
                        </a:lnTo>
                        <a:lnTo>
                          <a:pt x="2142" y="122"/>
                        </a:lnTo>
                        <a:lnTo>
                          <a:pt x="2212" y="152"/>
                        </a:lnTo>
                        <a:lnTo>
                          <a:pt x="2278" y="186"/>
                        </a:lnTo>
                        <a:lnTo>
                          <a:pt x="2342" y="224"/>
                        </a:lnTo>
                        <a:lnTo>
                          <a:pt x="2404" y="264"/>
                        </a:lnTo>
                        <a:lnTo>
                          <a:pt x="2466" y="306"/>
                        </a:lnTo>
                        <a:lnTo>
                          <a:pt x="2524" y="352"/>
                        </a:lnTo>
                        <a:lnTo>
                          <a:pt x="2580" y="402"/>
                        </a:lnTo>
                        <a:lnTo>
                          <a:pt x="2634" y="452"/>
                        </a:lnTo>
                        <a:lnTo>
                          <a:pt x="2684" y="506"/>
                        </a:lnTo>
                        <a:lnTo>
                          <a:pt x="2732" y="562"/>
                        </a:lnTo>
                        <a:lnTo>
                          <a:pt x="2778" y="620"/>
                        </a:lnTo>
                        <a:lnTo>
                          <a:pt x="2822" y="680"/>
                        </a:lnTo>
                        <a:lnTo>
                          <a:pt x="2862" y="744"/>
                        </a:lnTo>
                        <a:lnTo>
                          <a:pt x="2898" y="808"/>
                        </a:lnTo>
                        <a:lnTo>
                          <a:pt x="2932" y="874"/>
                        </a:lnTo>
                        <a:lnTo>
                          <a:pt x="2964" y="942"/>
                        </a:lnTo>
                        <a:lnTo>
                          <a:pt x="2992" y="1012"/>
                        </a:lnTo>
                        <a:lnTo>
                          <a:pt x="3016" y="1084"/>
                        </a:lnTo>
                        <a:lnTo>
                          <a:pt x="3036" y="1158"/>
                        </a:lnTo>
                        <a:lnTo>
                          <a:pt x="3054" y="1232"/>
                        </a:lnTo>
                        <a:lnTo>
                          <a:pt x="3068" y="1308"/>
                        </a:lnTo>
                        <a:lnTo>
                          <a:pt x="3078" y="1386"/>
                        </a:lnTo>
                        <a:lnTo>
                          <a:pt x="3084" y="1464"/>
                        </a:lnTo>
                        <a:lnTo>
                          <a:pt x="3086" y="1544"/>
                        </a:lnTo>
                        <a:close/>
                      </a:path>
                    </a:pathLst>
                  </a:custGeom>
                  <a:gradFill>
                    <a:gsLst>
                      <a:gs pos="100000">
                        <a:schemeClr val="tx2">
                          <a:alpha val="54000"/>
                        </a:schemeClr>
                      </a:gs>
                      <a:gs pos="0">
                        <a:srgbClr val="000000">
                          <a:alpha val="59000"/>
                        </a:srgbClr>
                      </a:gs>
                    </a:gsLst>
                    <a:lin ang="5400000" scaled="0"/>
                  </a:gradFill>
                  <a:ln w="25400" cap="flat">
                    <a:no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defTabSz="914400">
                      <a:spcBef>
                        <a:spcPct val="50000"/>
                      </a:spcBef>
                      <a:spcAft>
                        <a:spcPts val="1800"/>
                      </a:spcAft>
                      <a:buClr>
                        <a:srgbClr val="FFFFFF"/>
                      </a:buClr>
                      <a:buSzPct val="100000"/>
                    </a:pPr>
                    <a:endParaRPr lang="zh-CN" altLang="en-US" sz="1200" kern="0">
                      <a:solidFill>
                        <a:srgbClr val="FFFFFF"/>
                      </a:solidFill>
                      <a:effectLst>
                        <a:outerShdw blurRad="63500" sx="102000" sy="102000" algn="ctr" rotWithShape="0">
                          <a:prstClr val="black">
                            <a:alpha val="40000"/>
                          </a:prstClr>
                        </a:outerShdw>
                      </a:effectLst>
                      <a:ea typeface="黑体" pitchFamily="2" charset="-122"/>
                    </a:endParaRPr>
                  </a:p>
                </p:txBody>
              </p:sp>
              <p:sp>
                <p:nvSpPr>
                  <p:cNvPr id="77" name="Oval 10"/>
                  <p:cNvSpPr>
                    <a:spLocks noChangeArrowheads="1"/>
                  </p:cNvSpPr>
                  <p:nvPr/>
                </p:nvSpPr>
                <p:spPr bwMode="auto">
                  <a:xfrm>
                    <a:off x="2084368" y="2652777"/>
                    <a:ext cx="1380744" cy="1380744"/>
                  </a:xfrm>
                  <a:prstGeom prst="ellipse">
                    <a:avLst/>
                  </a:prstGeom>
                  <a:gradFill flip="none" rotWithShape="1">
                    <a:gsLst>
                      <a:gs pos="0">
                        <a:schemeClr val="tx2"/>
                      </a:gs>
                      <a:gs pos="84000">
                        <a:schemeClr val="accent6">
                          <a:lumMod val="40000"/>
                          <a:lumOff val="60000"/>
                          <a:alpha val="20000"/>
                        </a:schemeClr>
                      </a:gs>
                    </a:gsLst>
                    <a:lin ang="2700000" scaled="1"/>
                    <a:tileRect/>
                  </a:gradFill>
                  <a:ln w="9525" algn="ctr">
                    <a:gradFill flip="none" rotWithShape="1">
                      <a:gsLst>
                        <a:gs pos="0">
                          <a:schemeClr val="tx2"/>
                        </a:gs>
                        <a:gs pos="100000">
                          <a:schemeClr val="accent1">
                            <a:tint val="23500"/>
                            <a:satMod val="160000"/>
                            <a:alpha val="0"/>
                          </a:schemeClr>
                        </a:gs>
                      </a:gsLst>
                      <a:lin ang="13500000" scaled="1"/>
                      <a:tileRect/>
                    </a:gradFill>
                    <a:round/>
                    <a:headEnd/>
                    <a:tailEnd/>
                  </a:ln>
                  <a:effectLst>
                    <a:outerShdw blurRad="63500" sx="102000" sy="102000" algn="ctr" rotWithShape="0">
                      <a:prstClr val="black">
                        <a:alpha val="40000"/>
                      </a:prstClr>
                    </a:outerShdw>
                  </a:effectLst>
                </p:spPr>
                <p:txBody>
                  <a:bodyPr wrap="none" lIns="73025" tIns="36511" rIns="73025" bIns="36511" anchor="ctr"/>
                  <a:lstStyle/>
                  <a:p>
                    <a:pPr algn="l" rtl="0">
                      <a:defRPr/>
                    </a:pPr>
                    <a:endParaRPr lang="zh-CN" altLang="en-US" sz="1200" kern="1200">
                      <a:solidFill>
                        <a:srgbClr val="FFFFFF"/>
                      </a:solidFill>
                      <a:latin typeface="Arial"/>
                      <a:ea typeface="黑体" pitchFamily="2" charset="-122"/>
                      <a:cs typeface="+mn-cs"/>
                    </a:endParaRPr>
                  </a:p>
                </p:txBody>
              </p:sp>
            </p:grpSp>
            <p:sp>
              <p:nvSpPr>
                <p:cNvPr id="70" name="Freeform 15"/>
                <p:cNvSpPr>
                  <a:spLocks/>
                </p:cNvSpPr>
                <p:nvPr/>
              </p:nvSpPr>
              <p:spPr bwMode="auto">
                <a:xfrm>
                  <a:off x="4468511" y="2863605"/>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adFill flip="none" rotWithShape="1">
                  <a:gsLst>
                    <a:gs pos="0">
                      <a:schemeClr val="tx1"/>
                    </a:gs>
                    <a:gs pos="84000">
                      <a:schemeClr val="accent6">
                        <a:lumMod val="40000"/>
                        <a:lumOff val="60000"/>
                        <a:alpha val="20000"/>
                      </a:schemeClr>
                    </a:gs>
                  </a:gsLst>
                  <a:lin ang="2700000" scaled="1"/>
                  <a:tileRect/>
                </a:gradFill>
                <a:ln w="9525" algn="ctr">
                  <a:gradFill flip="none" rotWithShape="1">
                    <a:gsLst>
                      <a:gs pos="0">
                        <a:schemeClr val="tx1"/>
                      </a:gs>
                      <a:gs pos="100000">
                        <a:schemeClr val="accent1">
                          <a:tint val="23500"/>
                          <a:satMod val="160000"/>
                          <a:alpha val="0"/>
                        </a:schemeClr>
                      </a:gs>
                    </a:gsLst>
                    <a:lin ang="13500000" scaled="1"/>
                    <a:tileRect/>
                  </a:gradFill>
                  <a:round/>
                  <a:headEnd/>
                  <a:tailEnd/>
                </a:ln>
                <a:effectLst>
                  <a:outerShdw blurRad="63500" sx="102000" sy="102000" algn="ctr" rotWithShape="0">
                    <a:prstClr val="black">
                      <a:alpha val="40000"/>
                    </a:prstClr>
                  </a:outerShdw>
                </a:effectLst>
              </p:spPr>
              <p:txBody>
                <a:bodyPr wrap="none" lIns="73025" tIns="36511" rIns="73025" bIns="36511" anchor="ctr"/>
                <a:lstStyle/>
                <a:p>
                  <a:endParaRPr lang="zh-CN" altLang="en-US" sz="1200">
                    <a:solidFill>
                      <a:srgbClr val="FFFFFF"/>
                    </a:solidFill>
                    <a:latin typeface="Arial"/>
                    <a:ea typeface="黑体" pitchFamily="2" charset="-122"/>
                  </a:endParaRPr>
                </a:p>
              </p:txBody>
            </p:sp>
            <p:sp>
              <p:nvSpPr>
                <p:cNvPr id="71" name="Text Box 4"/>
                <p:cNvSpPr txBox="1">
                  <a:spLocks noChangeArrowheads="1"/>
                </p:cNvSpPr>
                <p:nvPr/>
              </p:nvSpPr>
              <p:spPr bwMode="auto">
                <a:xfrm>
                  <a:off x="3454804" y="3321867"/>
                  <a:ext cx="1160811" cy="485013"/>
                </a:xfrm>
                <a:prstGeom prst="rect">
                  <a:avLst/>
                </a:prstGeom>
                <a:noFill/>
                <a:ln w="38100">
                  <a:noFill/>
                  <a:miter lim="800000"/>
                  <a:headEnd/>
                  <a:tailEnd type="none" w="lg" len="lg"/>
                </a:ln>
              </p:spPr>
              <p:txBody>
                <a:bodyPr lIns="0" tIns="0" rIns="0" bIns="0" anchor="ctr"/>
                <a:lstStyle/>
                <a:p>
                  <a:pPr algn="ctr" defTabSz="814365">
                    <a:spcAft>
                      <a:spcPct val="0"/>
                    </a:spcAft>
                    <a:buNone/>
                  </a:pPr>
                  <a:r>
                    <a:rPr lang="zh-CN" altLang="en-US" sz="1200" b="0" i="0" dirty="0" smtClean="0">
                      <a:solidFill>
                        <a:srgbClr val="FFFFFF"/>
                      </a:solidFill>
                      <a:latin typeface="Arial"/>
                      <a:ea typeface="黑体" pitchFamily="2" charset="-122"/>
                      <a:cs typeface="Arial"/>
                    </a:rPr>
                    <a:t>以太网</a:t>
                  </a:r>
                  <a:r>
                    <a:rPr lang="en-US" altLang="zh-CN" sz="1200" b="0" i="0" dirty="0" smtClean="0">
                      <a:solidFill>
                        <a:srgbClr val="FFFFFF"/>
                      </a:solidFill>
                      <a:latin typeface="Arial"/>
                      <a:ea typeface="黑体" pitchFamily="2" charset="-122"/>
                      <a:cs typeface="Arial"/>
                    </a:rPr>
                    <a:t/>
                  </a:r>
                  <a:br>
                    <a:rPr lang="en-US" altLang="zh-CN" sz="1200" b="0" i="0" dirty="0" smtClean="0">
                      <a:solidFill>
                        <a:srgbClr val="FFFFFF"/>
                      </a:solidFill>
                      <a:latin typeface="Arial"/>
                      <a:ea typeface="黑体" pitchFamily="2" charset="-122"/>
                      <a:cs typeface="Arial"/>
                    </a:rPr>
                  </a:br>
                  <a:r>
                    <a:rPr lang="zh-CN" altLang="en-US" sz="1200" b="0" i="0" dirty="0" smtClean="0">
                      <a:solidFill>
                        <a:srgbClr val="FFFFFF"/>
                      </a:solidFill>
                      <a:latin typeface="Arial"/>
                      <a:ea typeface="黑体" pitchFamily="2" charset="-122"/>
                      <a:cs typeface="Arial"/>
                    </a:rPr>
                    <a:t>网络</a:t>
                  </a:r>
                  <a:endParaRPr lang="zh-CN" altLang="en-US" sz="1200" b="0" i="0" dirty="0">
                    <a:solidFill>
                      <a:srgbClr val="FFFFFF"/>
                    </a:solidFill>
                    <a:latin typeface="Arial"/>
                    <a:ea typeface="黑体" pitchFamily="2" charset="-122"/>
                    <a:cs typeface="Arial"/>
                  </a:endParaRPr>
                </a:p>
              </p:txBody>
            </p:sp>
            <p:sp>
              <p:nvSpPr>
                <p:cNvPr id="72" name="Text Box 4"/>
                <p:cNvSpPr txBox="1">
                  <a:spLocks noChangeArrowheads="1"/>
                </p:cNvSpPr>
                <p:nvPr/>
              </p:nvSpPr>
              <p:spPr bwMode="auto">
                <a:xfrm>
                  <a:off x="4581813" y="3321867"/>
                  <a:ext cx="1201618" cy="485013"/>
                </a:xfrm>
                <a:prstGeom prst="rect">
                  <a:avLst/>
                </a:prstGeom>
                <a:noFill/>
                <a:ln w="38100">
                  <a:noFill/>
                  <a:miter lim="800000"/>
                  <a:headEnd/>
                  <a:tailEnd type="none" w="lg" len="lg"/>
                </a:ln>
              </p:spPr>
              <p:txBody>
                <a:bodyPr lIns="0" tIns="0" rIns="0" bIns="0" anchor="ctr"/>
                <a:lstStyle/>
                <a:p>
                  <a:pPr algn="ctr" defTabSz="814365">
                    <a:spcAft>
                      <a:spcPct val="0"/>
                    </a:spcAft>
                    <a:buNone/>
                  </a:pPr>
                  <a:r>
                    <a:rPr lang="zh-CN" altLang="en-US" sz="1200" b="0" i="0" dirty="0" smtClean="0">
                      <a:solidFill>
                        <a:srgbClr val="FFFFFF"/>
                      </a:solidFill>
                      <a:latin typeface="Arial"/>
                      <a:ea typeface="黑体" pitchFamily="2" charset="-122"/>
                      <a:cs typeface="Arial"/>
                    </a:rPr>
                    <a:t>存储</a:t>
                  </a:r>
                </a:p>
                <a:p>
                  <a:pPr algn="ctr" defTabSz="814365">
                    <a:spcAft>
                      <a:spcPct val="0"/>
                    </a:spcAft>
                    <a:buNone/>
                  </a:pPr>
                  <a:r>
                    <a:rPr lang="zh-CN" altLang="en-US" sz="1200" b="0" i="0" dirty="0" smtClean="0">
                      <a:solidFill>
                        <a:srgbClr val="FFFFFF"/>
                      </a:solidFill>
                      <a:latin typeface="Arial"/>
                      <a:ea typeface="黑体" pitchFamily="2" charset="-122"/>
                      <a:cs typeface="Arial"/>
                    </a:rPr>
                    <a:t>网络</a:t>
                  </a:r>
                  <a:endParaRPr lang="zh-CN" altLang="en-US" sz="1200" b="0" i="0" dirty="0">
                    <a:solidFill>
                      <a:srgbClr val="FFFFFF"/>
                    </a:solidFill>
                    <a:latin typeface="Arial"/>
                    <a:ea typeface="黑体" pitchFamily="2" charset="-122"/>
                    <a:cs typeface="Arial"/>
                  </a:endParaRPr>
                </a:p>
              </p:txBody>
            </p:sp>
            <p:grpSp>
              <p:nvGrpSpPr>
                <p:cNvPr id="73" name="Group 21"/>
                <p:cNvGrpSpPr>
                  <a:grpSpLocks/>
                </p:cNvGrpSpPr>
                <p:nvPr/>
              </p:nvGrpSpPr>
              <p:grpSpPr bwMode="auto">
                <a:xfrm>
                  <a:off x="3410223" y="2853282"/>
                  <a:ext cx="2439038" cy="1388616"/>
                  <a:chOff x="-1637" y="1795"/>
                  <a:chExt cx="2792" cy="1590"/>
                </a:xfrm>
                <a:noFill/>
                <a:effectLst>
                  <a:outerShdw blurRad="215900" sx="102000" sy="102000" algn="ctr" rotWithShape="0">
                    <a:schemeClr val="bg1">
                      <a:alpha val="81000"/>
                    </a:schemeClr>
                  </a:outerShdw>
                </a:effectLst>
              </p:grpSpPr>
              <p:sp>
                <p:nvSpPr>
                  <p:cNvPr id="74" name="Freeform 14"/>
                  <p:cNvSpPr>
                    <a:spLocks/>
                  </p:cNvSpPr>
                  <p:nvPr/>
                </p:nvSpPr>
                <p:spPr bwMode="auto">
                  <a:xfrm>
                    <a:off x="-1637" y="1795"/>
                    <a:ext cx="1577" cy="1578"/>
                  </a:xfrm>
                  <a:custGeom>
                    <a:avLst/>
                    <a:gdLst>
                      <a:gd name="T0" fmla="*/ 2 w 3086"/>
                      <a:gd name="T1" fmla="*/ 2 h 3086"/>
                      <a:gd name="T2" fmla="*/ 2 w 3086"/>
                      <a:gd name="T3" fmla="*/ 2 h 3086"/>
                      <a:gd name="T4" fmla="*/ 2 w 3086"/>
                      <a:gd name="T5" fmla="*/ 2 h 3086"/>
                      <a:gd name="T6" fmla="*/ 2 w 3086"/>
                      <a:gd name="T7" fmla="*/ 2 h 3086"/>
                      <a:gd name="T8" fmla="*/ 2 w 3086"/>
                      <a:gd name="T9" fmla="*/ 2 h 3086"/>
                      <a:gd name="T10" fmla="*/ 2 w 3086"/>
                      <a:gd name="T11" fmla="*/ 2 h 3086"/>
                      <a:gd name="T12" fmla="*/ 2 w 3086"/>
                      <a:gd name="T13" fmla="*/ 2 h 3086"/>
                      <a:gd name="T14" fmla="*/ 2 w 3086"/>
                      <a:gd name="T15" fmla="*/ 2 h 3086"/>
                      <a:gd name="T16" fmla="*/ 2 w 3086"/>
                      <a:gd name="T17" fmla="*/ 2 h 3086"/>
                      <a:gd name="T18" fmla="*/ 2 w 3086"/>
                      <a:gd name="T19" fmla="*/ 2 h 3086"/>
                      <a:gd name="T20" fmla="*/ 2 w 3086"/>
                      <a:gd name="T21" fmla="*/ 2 h 3086"/>
                      <a:gd name="T22" fmla="*/ 2 w 3086"/>
                      <a:gd name="T23" fmla="*/ 2 h 3086"/>
                      <a:gd name="T24" fmla="*/ 2 w 3086"/>
                      <a:gd name="T25" fmla="*/ 2 h 3086"/>
                      <a:gd name="T26" fmla="*/ 2 w 3086"/>
                      <a:gd name="T27" fmla="*/ 2 h 3086"/>
                      <a:gd name="T28" fmla="*/ 2 w 3086"/>
                      <a:gd name="T29" fmla="*/ 2 h 3086"/>
                      <a:gd name="T30" fmla="*/ 2 w 3086"/>
                      <a:gd name="T31" fmla="*/ 2 h 3086"/>
                      <a:gd name="T32" fmla="*/ 2 w 3086"/>
                      <a:gd name="T33" fmla="*/ 2 h 3086"/>
                      <a:gd name="T34" fmla="*/ 2 w 3086"/>
                      <a:gd name="T35" fmla="*/ 2 h 3086"/>
                      <a:gd name="T36" fmla="*/ 2 w 3086"/>
                      <a:gd name="T37" fmla="*/ 2 h 3086"/>
                      <a:gd name="T38" fmla="*/ 2 w 3086"/>
                      <a:gd name="T39" fmla="*/ 2 h 3086"/>
                      <a:gd name="T40" fmla="*/ 2 w 3086"/>
                      <a:gd name="T41" fmla="*/ 2 h 3086"/>
                      <a:gd name="T42" fmla="*/ 2 w 3086"/>
                      <a:gd name="T43" fmla="*/ 2 h 3086"/>
                      <a:gd name="T44" fmla="*/ 2 w 3086"/>
                      <a:gd name="T45" fmla="*/ 2 h 3086"/>
                      <a:gd name="T46" fmla="*/ 2 w 3086"/>
                      <a:gd name="T47" fmla="*/ 2 h 3086"/>
                      <a:gd name="T48" fmla="*/ 2 w 3086"/>
                      <a:gd name="T49" fmla="*/ 2 h 3086"/>
                      <a:gd name="T50" fmla="*/ 2 w 3086"/>
                      <a:gd name="T51" fmla="*/ 2 h 3086"/>
                      <a:gd name="T52" fmla="*/ 2 w 3086"/>
                      <a:gd name="T53" fmla="*/ 2 h 3086"/>
                      <a:gd name="T54" fmla="*/ 2 w 3086"/>
                      <a:gd name="T55" fmla="*/ 2 h 3086"/>
                      <a:gd name="T56" fmla="*/ 2 w 3086"/>
                      <a:gd name="T57" fmla="*/ 2 h 3086"/>
                      <a:gd name="T58" fmla="*/ 2 w 3086"/>
                      <a:gd name="T59" fmla="*/ 2 h 3086"/>
                      <a:gd name="T60" fmla="*/ 2 w 3086"/>
                      <a:gd name="T61" fmla="*/ 2 h 3086"/>
                      <a:gd name="T62" fmla="*/ 2 w 3086"/>
                      <a:gd name="T63" fmla="*/ 2 h 3086"/>
                      <a:gd name="T64" fmla="*/ 2 w 3086"/>
                      <a:gd name="T65" fmla="*/ 2 h 3086"/>
                      <a:gd name="T66" fmla="*/ 2 w 3086"/>
                      <a:gd name="T67" fmla="*/ 2 h 3086"/>
                      <a:gd name="T68" fmla="*/ 2 w 3086"/>
                      <a:gd name="T69" fmla="*/ 2 h 3086"/>
                      <a:gd name="T70" fmla="*/ 2 w 3086"/>
                      <a:gd name="T71" fmla="*/ 2 h 3086"/>
                      <a:gd name="T72" fmla="*/ 2 w 3086"/>
                      <a:gd name="T73" fmla="*/ 2 h 3086"/>
                      <a:gd name="T74" fmla="*/ 2 w 3086"/>
                      <a:gd name="T75" fmla="*/ 2 h 3086"/>
                      <a:gd name="T76" fmla="*/ 2 w 3086"/>
                      <a:gd name="T77" fmla="*/ 2 h 3086"/>
                      <a:gd name="T78" fmla="*/ 2 w 3086"/>
                      <a:gd name="T79" fmla="*/ 2 h 3086"/>
                      <a:gd name="T80" fmla="*/ 2 w 3086"/>
                      <a:gd name="T81" fmla="*/ 2 h 3086"/>
                      <a:gd name="T82" fmla="*/ 2 w 3086"/>
                      <a:gd name="T83" fmla="*/ 2 h 3086"/>
                      <a:gd name="T84" fmla="*/ 2 w 3086"/>
                      <a:gd name="T85" fmla="*/ 2 h 3086"/>
                      <a:gd name="T86" fmla="*/ 2 w 3086"/>
                      <a:gd name="T87" fmla="*/ 2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2"/>
                        </a:lnTo>
                        <a:lnTo>
                          <a:pt x="3078" y="1700"/>
                        </a:lnTo>
                        <a:lnTo>
                          <a:pt x="3068" y="1778"/>
                        </a:lnTo>
                        <a:lnTo>
                          <a:pt x="3054" y="1854"/>
                        </a:lnTo>
                        <a:lnTo>
                          <a:pt x="3036" y="1928"/>
                        </a:lnTo>
                        <a:lnTo>
                          <a:pt x="3016" y="2002"/>
                        </a:lnTo>
                        <a:lnTo>
                          <a:pt x="2992" y="2074"/>
                        </a:lnTo>
                        <a:lnTo>
                          <a:pt x="2964" y="2144"/>
                        </a:lnTo>
                        <a:lnTo>
                          <a:pt x="2932" y="2212"/>
                        </a:lnTo>
                        <a:lnTo>
                          <a:pt x="2898" y="2278"/>
                        </a:lnTo>
                        <a:lnTo>
                          <a:pt x="2862" y="2344"/>
                        </a:lnTo>
                        <a:lnTo>
                          <a:pt x="2822" y="2406"/>
                        </a:lnTo>
                        <a:lnTo>
                          <a:pt x="2778" y="2466"/>
                        </a:lnTo>
                        <a:lnTo>
                          <a:pt x="2732" y="2524"/>
                        </a:lnTo>
                        <a:lnTo>
                          <a:pt x="2684" y="2580"/>
                        </a:lnTo>
                        <a:lnTo>
                          <a:pt x="2634" y="2634"/>
                        </a:lnTo>
                        <a:lnTo>
                          <a:pt x="2580" y="2686"/>
                        </a:lnTo>
                        <a:lnTo>
                          <a:pt x="2524" y="2734"/>
                        </a:lnTo>
                        <a:lnTo>
                          <a:pt x="2466" y="2780"/>
                        </a:lnTo>
                        <a:lnTo>
                          <a:pt x="2404" y="2822"/>
                        </a:lnTo>
                        <a:lnTo>
                          <a:pt x="2342" y="2862"/>
                        </a:lnTo>
                        <a:lnTo>
                          <a:pt x="2278" y="2900"/>
                        </a:lnTo>
                        <a:lnTo>
                          <a:pt x="2212" y="2934"/>
                        </a:lnTo>
                        <a:lnTo>
                          <a:pt x="2142" y="2964"/>
                        </a:lnTo>
                        <a:lnTo>
                          <a:pt x="2072" y="2992"/>
                        </a:lnTo>
                        <a:lnTo>
                          <a:pt x="2000" y="3016"/>
                        </a:lnTo>
                        <a:lnTo>
                          <a:pt x="1928" y="3038"/>
                        </a:lnTo>
                        <a:lnTo>
                          <a:pt x="1854" y="3054"/>
                        </a:lnTo>
                        <a:lnTo>
                          <a:pt x="1778" y="3068"/>
                        </a:lnTo>
                        <a:lnTo>
                          <a:pt x="1700" y="3078"/>
                        </a:lnTo>
                        <a:lnTo>
                          <a:pt x="1622" y="3084"/>
                        </a:lnTo>
                        <a:lnTo>
                          <a:pt x="1542" y="3086"/>
                        </a:lnTo>
                        <a:lnTo>
                          <a:pt x="1462" y="3084"/>
                        </a:lnTo>
                        <a:lnTo>
                          <a:pt x="1384" y="3078"/>
                        </a:lnTo>
                        <a:lnTo>
                          <a:pt x="1308" y="3068"/>
                        </a:lnTo>
                        <a:lnTo>
                          <a:pt x="1232" y="3054"/>
                        </a:lnTo>
                        <a:lnTo>
                          <a:pt x="1156" y="3038"/>
                        </a:lnTo>
                        <a:lnTo>
                          <a:pt x="1084" y="3016"/>
                        </a:lnTo>
                        <a:lnTo>
                          <a:pt x="1012" y="2992"/>
                        </a:lnTo>
                        <a:lnTo>
                          <a:pt x="942" y="2964"/>
                        </a:lnTo>
                        <a:lnTo>
                          <a:pt x="874" y="2934"/>
                        </a:lnTo>
                        <a:lnTo>
                          <a:pt x="806" y="2900"/>
                        </a:lnTo>
                        <a:lnTo>
                          <a:pt x="742" y="2862"/>
                        </a:lnTo>
                        <a:lnTo>
                          <a:pt x="680" y="2822"/>
                        </a:lnTo>
                        <a:lnTo>
                          <a:pt x="620" y="2780"/>
                        </a:lnTo>
                        <a:lnTo>
                          <a:pt x="560" y="2734"/>
                        </a:lnTo>
                        <a:lnTo>
                          <a:pt x="504" y="2686"/>
                        </a:lnTo>
                        <a:lnTo>
                          <a:pt x="452" y="2634"/>
                        </a:lnTo>
                        <a:lnTo>
                          <a:pt x="400" y="2580"/>
                        </a:lnTo>
                        <a:lnTo>
                          <a:pt x="352" y="2524"/>
                        </a:lnTo>
                        <a:lnTo>
                          <a:pt x="306" y="2466"/>
                        </a:lnTo>
                        <a:lnTo>
                          <a:pt x="262" y="2406"/>
                        </a:lnTo>
                        <a:lnTo>
                          <a:pt x="222" y="2344"/>
                        </a:lnTo>
                        <a:lnTo>
                          <a:pt x="186" y="2278"/>
                        </a:lnTo>
                        <a:lnTo>
                          <a:pt x="152" y="2212"/>
                        </a:lnTo>
                        <a:lnTo>
                          <a:pt x="120" y="2144"/>
                        </a:lnTo>
                        <a:lnTo>
                          <a:pt x="92" y="2074"/>
                        </a:lnTo>
                        <a:lnTo>
                          <a:pt x="68" y="2002"/>
                        </a:lnTo>
                        <a:lnTo>
                          <a:pt x="48" y="1928"/>
                        </a:lnTo>
                        <a:lnTo>
                          <a:pt x="30" y="1854"/>
                        </a:lnTo>
                        <a:lnTo>
                          <a:pt x="18" y="1778"/>
                        </a:lnTo>
                        <a:lnTo>
                          <a:pt x="8" y="1700"/>
                        </a:lnTo>
                        <a:lnTo>
                          <a:pt x="2" y="1622"/>
                        </a:lnTo>
                        <a:lnTo>
                          <a:pt x="0" y="1544"/>
                        </a:lnTo>
                        <a:lnTo>
                          <a:pt x="2" y="1464"/>
                        </a:lnTo>
                        <a:lnTo>
                          <a:pt x="8" y="1386"/>
                        </a:lnTo>
                        <a:lnTo>
                          <a:pt x="18" y="1308"/>
                        </a:lnTo>
                        <a:lnTo>
                          <a:pt x="30" y="1232"/>
                        </a:lnTo>
                        <a:lnTo>
                          <a:pt x="48" y="1158"/>
                        </a:lnTo>
                        <a:lnTo>
                          <a:pt x="68" y="1084"/>
                        </a:lnTo>
                        <a:lnTo>
                          <a:pt x="92" y="1012"/>
                        </a:lnTo>
                        <a:lnTo>
                          <a:pt x="120" y="942"/>
                        </a:lnTo>
                        <a:lnTo>
                          <a:pt x="152" y="874"/>
                        </a:lnTo>
                        <a:lnTo>
                          <a:pt x="186" y="808"/>
                        </a:lnTo>
                        <a:lnTo>
                          <a:pt x="222" y="744"/>
                        </a:lnTo>
                        <a:lnTo>
                          <a:pt x="262" y="680"/>
                        </a:lnTo>
                        <a:lnTo>
                          <a:pt x="306" y="620"/>
                        </a:lnTo>
                        <a:lnTo>
                          <a:pt x="352" y="562"/>
                        </a:lnTo>
                        <a:lnTo>
                          <a:pt x="400" y="506"/>
                        </a:lnTo>
                        <a:lnTo>
                          <a:pt x="452" y="452"/>
                        </a:lnTo>
                        <a:lnTo>
                          <a:pt x="504" y="402"/>
                        </a:lnTo>
                        <a:lnTo>
                          <a:pt x="560" y="352"/>
                        </a:lnTo>
                        <a:lnTo>
                          <a:pt x="620" y="306"/>
                        </a:lnTo>
                        <a:lnTo>
                          <a:pt x="680" y="264"/>
                        </a:lnTo>
                        <a:lnTo>
                          <a:pt x="742" y="224"/>
                        </a:lnTo>
                        <a:lnTo>
                          <a:pt x="806" y="186"/>
                        </a:lnTo>
                        <a:lnTo>
                          <a:pt x="874" y="152"/>
                        </a:lnTo>
                        <a:lnTo>
                          <a:pt x="942" y="122"/>
                        </a:lnTo>
                        <a:lnTo>
                          <a:pt x="1012" y="94"/>
                        </a:lnTo>
                        <a:lnTo>
                          <a:pt x="1084" y="70"/>
                        </a:lnTo>
                        <a:lnTo>
                          <a:pt x="1156" y="48"/>
                        </a:lnTo>
                        <a:lnTo>
                          <a:pt x="1232" y="32"/>
                        </a:lnTo>
                        <a:lnTo>
                          <a:pt x="1308" y="18"/>
                        </a:lnTo>
                        <a:lnTo>
                          <a:pt x="1384" y="8"/>
                        </a:lnTo>
                        <a:lnTo>
                          <a:pt x="1462" y="2"/>
                        </a:lnTo>
                        <a:lnTo>
                          <a:pt x="1542" y="0"/>
                        </a:lnTo>
                        <a:lnTo>
                          <a:pt x="1622" y="2"/>
                        </a:lnTo>
                        <a:lnTo>
                          <a:pt x="1700" y="8"/>
                        </a:lnTo>
                        <a:lnTo>
                          <a:pt x="1778" y="18"/>
                        </a:lnTo>
                        <a:lnTo>
                          <a:pt x="1854" y="32"/>
                        </a:lnTo>
                        <a:lnTo>
                          <a:pt x="1928" y="48"/>
                        </a:lnTo>
                        <a:lnTo>
                          <a:pt x="2000" y="70"/>
                        </a:lnTo>
                        <a:lnTo>
                          <a:pt x="2072" y="94"/>
                        </a:lnTo>
                        <a:lnTo>
                          <a:pt x="2142" y="122"/>
                        </a:lnTo>
                        <a:lnTo>
                          <a:pt x="2212" y="152"/>
                        </a:lnTo>
                        <a:lnTo>
                          <a:pt x="2278" y="186"/>
                        </a:lnTo>
                        <a:lnTo>
                          <a:pt x="2342" y="224"/>
                        </a:lnTo>
                        <a:lnTo>
                          <a:pt x="2404" y="264"/>
                        </a:lnTo>
                        <a:lnTo>
                          <a:pt x="2466" y="306"/>
                        </a:lnTo>
                        <a:lnTo>
                          <a:pt x="2524" y="352"/>
                        </a:lnTo>
                        <a:lnTo>
                          <a:pt x="2580" y="402"/>
                        </a:lnTo>
                        <a:lnTo>
                          <a:pt x="2634" y="452"/>
                        </a:lnTo>
                        <a:lnTo>
                          <a:pt x="2684" y="506"/>
                        </a:lnTo>
                        <a:lnTo>
                          <a:pt x="2732" y="562"/>
                        </a:lnTo>
                        <a:lnTo>
                          <a:pt x="2778" y="620"/>
                        </a:lnTo>
                        <a:lnTo>
                          <a:pt x="2822" y="680"/>
                        </a:lnTo>
                        <a:lnTo>
                          <a:pt x="2862" y="744"/>
                        </a:lnTo>
                        <a:lnTo>
                          <a:pt x="2898" y="808"/>
                        </a:lnTo>
                        <a:lnTo>
                          <a:pt x="2932" y="874"/>
                        </a:lnTo>
                        <a:lnTo>
                          <a:pt x="2964" y="942"/>
                        </a:lnTo>
                        <a:lnTo>
                          <a:pt x="2992" y="1012"/>
                        </a:lnTo>
                        <a:lnTo>
                          <a:pt x="3016" y="1084"/>
                        </a:lnTo>
                        <a:lnTo>
                          <a:pt x="3036" y="1158"/>
                        </a:lnTo>
                        <a:lnTo>
                          <a:pt x="3054" y="1232"/>
                        </a:lnTo>
                        <a:lnTo>
                          <a:pt x="3068" y="1308"/>
                        </a:lnTo>
                        <a:lnTo>
                          <a:pt x="3078" y="1386"/>
                        </a:lnTo>
                        <a:lnTo>
                          <a:pt x="3084" y="1464"/>
                        </a:lnTo>
                        <a:lnTo>
                          <a:pt x="3086" y="1544"/>
                        </a:lnTo>
                        <a:close/>
                      </a:path>
                    </a:pathLst>
                  </a:custGeom>
                  <a:grpFill/>
                  <a:ln w="19050">
                    <a:solidFill>
                      <a:schemeClr val="accent5">
                        <a:lumMod val="20000"/>
                        <a:lumOff val="80000"/>
                        <a:alpha val="63000"/>
                      </a:schemeClr>
                    </a:solidFill>
                  </a:ln>
                  <a:effectLst>
                    <a:outerShdw blurRad="215900" sx="102000" sy="102000" algn="ctr" rotWithShape="0">
                      <a:schemeClr val="bg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ea typeface="黑体" pitchFamily="2" charset="-122"/>
                    </a:endParaRPr>
                  </a:p>
                </p:txBody>
              </p:sp>
              <p:sp>
                <p:nvSpPr>
                  <p:cNvPr id="75" name="Freeform 15"/>
                  <p:cNvSpPr>
                    <a:spLocks/>
                  </p:cNvSpPr>
                  <p:nvPr/>
                </p:nvSpPr>
                <p:spPr bwMode="auto">
                  <a:xfrm>
                    <a:off x="-426" y="1803"/>
                    <a:ext cx="1581" cy="1582"/>
                  </a:xfrm>
                  <a:custGeom>
                    <a:avLst/>
                    <a:gdLst>
                      <a:gd name="T0" fmla="*/ 2 w 3086"/>
                      <a:gd name="T1" fmla="*/ 2 h 3086"/>
                      <a:gd name="T2" fmla="*/ 2 w 3086"/>
                      <a:gd name="T3" fmla="*/ 2 h 3086"/>
                      <a:gd name="T4" fmla="*/ 2 w 3086"/>
                      <a:gd name="T5" fmla="*/ 2 h 3086"/>
                      <a:gd name="T6" fmla="*/ 2 w 3086"/>
                      <a:gd name="T7" fmla="*/ 2 h 3086"/>
                      <a:gd name="T8" fmla="*/ 2 w 3086"/>
                      <a:gd name="T9" fmla="*/ 2 h 3086"/>
                      <a:gd name="T10" fmla="*/ 2 w 3086"/>
                      <a:gd name="T11" fmla="*/ 2 h 3086"/>
                      <a:gd name="T12" fmla="*/ 2 w 3086"/>
                      <a:gd name="T13" fmla="*/ 2 h 3086"/>
                      <a:gd name="T14" fmla="*/ 2 w 3086"/>
                      <a:gd name="T15" fmla="*/ 2 h 3086"/>
                      <a:gd name="T16" fmla="*/ 2 w 3086"/>
                      <a:gd name="T17" fmla="*/ 2 h 3086"/>
                      <a:gd name="T18" fmla="*/ 2 w 3086"/>
                      <a:gd name="T19" fmla="*/ 2 h 3086"/>
                      <a:gd name="T20" fmla="*/ 2 w 3086"/>
                      <a:gd name="T21" fmla="*/ 2 h 3086"/>
                      <a:gd name="T22" fmla="*/ 2 w 3086"/>
                      <a:gd name="T23" fmla="*/ 2 h 3086"/>
                      <a:gd name="T24" fmla="*/ 2 w 3086"/>
                      <a:gd name="T25" fmla="*/ 2 h 3086"/>
                      <a:gd name="T26" fmla="*/ 2 w 3086"/>
                      <a:gd name="T27" fmla="*/ 2 h 3086"/>
                      <a:gd name="T28" fmla="*/ 2 w 3086"/>
                      <a:gd name="T29" fmla="*/ 2 h 3086"/>
                      <a:gd name="T30" fmla="*/ 2 w 3086"/>
                      <a:gd name="T31" fmla="*/ 2 h 3086"/>
                      <a:gd name="T32" fmla="*/ 2 w 3086"/>
                      <a:gd name="T33" fmla="*/ 2 h 3086"/>
                      <a:gd name="T34" fmla="*/ 2 w 3086"/>
                      <a:gd name="T35" fmla="*/ 2 h 3086"/>
                      <a:gd name="T36" fmla="*/ 2 w 3086"/>
                      <a:gd name="T37" fmla="*/ 2 h 3086"/>
                      <a:gd name="T38" fmla="*/ 2 w 3086"/>
                      <a:gd name="T39" fmla="*/ 2 h 3086"/>
                      <a:gd name="T40" fmla="*/ 2 w 3086"/>
                      <a:gd name="T41" fmla="*/ 2 h 3086"/>
                      <a:gd name="T42" fmla="*/ 2 w 3086"/>
                      <a:gd name="T43" fmla="*/ 2 h 3086"/>
                      <a:gd name="T44" fmla="*/ 2 w 3086"/>
                      <a:gd name="T45" fmla="*/ 2 h 3086"/>
                      <a:gd name="T46" fmla="*/ 2 w 3086"/>
                      <a:gd name="T47" fmla="*/ 2 h 3086"/>
                      <a:gd name="T48" fmla="*/ 2 w 3086"/>
                      <a:gd name="T49" fmla="*/ 2 h 3086"/>
                      <a:gd name="T50" fmla="*/ 2 w 3086"/>
                      <a:gd name="T51" fmla="*/ 2 h 3086"/>
                      <a:gd name="T52" fmla="*/ 2 w 3086"/>
                      <a:gd name="T53" fmla="*/ 2 h 3086"/>
                      <a:gd name="T54" fmla="*/ 2 w 3086"/>
                      <a:gd name="T55" fmla="*/ 2 h 3086"/>
                      <a:gd name="T56" fmla="*/ 2 w 3086"/>
                      <a:gd name="T57" fmla="*/ 2 h 3086"/>
                      <a:gd name="T58" fmla="*/ 2 w 3086"/>
                      <a:gd name="T59" fmla="*/ 2 h 3086"/>
                      <a:gd name="T60" fmla="*/ 2 w 3086"/>
                      <a:gd name="T61" fmla="*/ 2 h 3086"/>
                      <a:gd name="T62" fmla="*/ 2 w 3086"/>
                      <a:gd name="T63" fmla="*/ 2 h 3086"/>
                      <a:gd name="T64" fmla="*/ 2 w 3086"/>
                      <a:gd name="T65" fmla="*/ 2 h 3086"/>
                      <a:gd name="T66" fmla="*/ 2 w 3086"/>
                      <a:gd name="T67" fmla="*/ 2 h 3086"/>
                      <a:gd name="T68" fmla="*/ 2 w 3086"/>
                      <a:gd name="T69" fmla="*/ 2 h 3086"/>
                      <a:gd name="T70" fmla="*/ 2 w 3086"/>
                      <a:gd name="T71" fmla="*/ 2 h 3086"/>
                      <a:gd name="T72" fmla="*/ 2 w 3086"/>
                      <a:gd name="T73" fmla="*/ 2 h 3086"/>
                      <a:gd name="T74" fmla="*/ 2 w 3086"/>
                      <a:gd name="T75" fmla="*/ 2 h 3086"/>
                      <a:gd name="T76" fmla="*/ 2 w 3086"/>
                      <a:gd name="T77" fmla="*/ 2 h 3086"/>
                      <a:gd name="T78" fmla="*/ 2 w 3086"/>
                      <a:gd name="T79" fmla="*/ 2 h 3086"/>
                      <a:gd name="T80" fmla="*/ 2 w 3086"/>
                      <a:gd name="T81" fmla="*/ 2 h 3086"/>
                      <a:gd name="T82" fmla="*/ 2 w 3086"/>
                      <a:gd name="T83" fmla="*/ 2 h 3086"/>
                      <a:gd name="T84" fmla="*/ 2 w 3086"/>
                      <a:gd name="T85" fmla="*/ 2 h 3086"/>
                      <a:gd name="T86" fmla="*/ 2 w 3086"/>
                      <a:gd name="T87" fmla="*/ 2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pFill/>
                  <a:ln w="19050">
                    <a:solidFill>
                      <a:schemeClr val="accent5">
                        <a:lumMod val="20000"/>
                        <a:lumOff val="80000"/>
                        <a:alpha val="63000"/>
                      </a:schemeClr>
                    </a:solidFill>
                  </a:ln>
                  <a:effectLst>
                    <a:outerShdw blurRad="215900" sx="102000" sy="102000" algn="ctr" rotWithShape="0">
                      <a:schemeClr val="bg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ea typeface="黑体" pitchFamily="2" charset="-122"/>
                    </a:endParaRPr>
                  </a:p>
                </p:txBody>
              </p:sp>
            </p:grpSp>
          </p:grpSp>
          <p:grpSp>
            <p:nvGrpSpPr>
              <p:cNvPr id="60" name="Text on Ring"/>
              <p:cNvGrpSpPr/>
              <p:nvPr/>
            </p:nvGrpSpPr>
            <p:grpSpPr>
              <a:xfrm>
                <a:off x="2452480" y="1731940"/>
                <a:ext cx="3998386" cy="4035035"/>
                <a:chOff x="2452480" y="1731940"/>
                <a:chExt cx="3998386" cy="4035035"/>
              </a:xfrm>
            </p:grpSpPr>
            <p:sp>
              <p:nvSpPr>
                <p:cNvPr id="61" name="Nexus / MDS &amp; L4-7"/>
                <p:cNvSpPr txBox="1"/>
                <p:nvPr/>
              </p:nvSpPr>
              <p:spPr>
                <a:xfrm>
                  <a:off x="2799907" y="1731940"/>
                  <a:ext cx="3383764" cy="3682081"/>
                </a:xfrm>
                <a:prstGeom prst="rect">
                  <a:avLst/>
                </a:prstGeom>
                <a:noFill/>
              </p:spPr>
              <p:txBody>
                <a:bodyPr wrap="square" rtlCol="0">
                  <a:prstTxWarp prst="textArchDown">
                    <a:avLst/>
                  </a:prstTxWarp>
                  <a:spAutoFit/>
                </a:bodyPr>
                <a:lstStyle/>
                <a:p>
                  <a:pPr algn="ctr" defTabSz="914400">
                    <a:buNone/>
                  </a:pPr>
                  <a:r>
                    <a:rPr lang="en-US" altLang="zh-CN" sz="1200" b="1" i="0" smtClean="0">
                      <a:solidFill>
                        <a:srgbClr val="FFFF00"/>
                      </a:solidFill>
                      <a:latin typeface="Arial"/>
                      <a:ea typeface="黑体" pitchFamily="2" charset="-122"/>
                      <a:cs typeface="+mn-cs"/>
                    </a:rPr>
                    <a:t>CISCO NEXUS</a:t>
                  </a:r>
                  <a:r>
                    <a:rPr lang="zh-CN" altLang="en-US" sz="1200" b="1" i="0" smtClean="0">
                      <a:solidFill>
                        <a:srgbClr val="FFFF00"/>
                      </a:solidFill>
                      <a:latin typeface="Arial"/>
                      <a:ea typeface="黑体" pitchFamily="2" charset="-122"/>
                      <a:cs typeface="+mn-cs"/>
                    </a:rPr>
                    <a:t>、</a:t>
                  </a:r>
                  <a:r>
                    <a:rPr lang="en-US" altLang="zh-CN" sz="1200" b="1" i="0" smtClean="0">
                      <a:solidFill>
                        <a:srgbClr val="FFFF00"/>
                      </a:solidFill>
                      <a:latin typeface="Arial"/>
                      <a:ea typeface="黑体" pitchFamily="2" charset="-122"/>
                      <a:cs typeface="+mn-cs"/>
                    </a:rPr>
                    <a:t>CISCO MDS </a:t>
                  </a:r>
                  <a:r>
                    <a:rPr lang="zh-CN" altLang="en-US" sz="1200" b="1" i="0" smtClean="0">
                      <a:solidFill>
                        <a:srgbClr val="FFFF00"/>
                      </a:solidFill>
                      <a:latin typeface="Arial"/>
                      <a:ea typeface="黑体" pitchFamily="2" charset="-122"/>
                      <a:cs typeface="+mn-cs"/>
                    </a:rPr>
                    <a:t>和 </a:t>
                  </a:r>
                  <a:r>
                    <a:rPr lang="en-US" altLang="zh-CN" sz="1200" b="1" i="0" smtClean="0">
                      <a:solidFill>
                        <a:srgbClr val="FFFF00"/>
                      </a:solidFill>
                      <a:latin typeface="Arial"/>
                      <a:ea typeface="黑体" pitchFamily="2" charset="-122"/>
                      <a:cs typeface="+mn-cs"/>
                    </a:rPr>
                    <a:t>L4-7 </a:t>
                  </a:r>
                  <a:r>
                    <a:rPr lang="zh-CN" altLang="en-US" sz="1200" b="1" i="0" smtClean="0">
                      <a:solidFill>
                        <a:srgbClr val="FFFF00"/>
                      </a:solidFill>
                      <a:latin typeface="Arial"/>
                      <a:ea typeface="黑体" pitchFamily="2" charset="-122"/>
                      <a:cs typeface="+mn-cs"/>
                    </a:rPr>
                    <a:t>服务</a:t>
                  </a:r>
                  <a:endParaRPr lang="zh-CN" altLang="en-US" sz="1200" b="1">
                    <a:solidFill>
                      <a:srgbClr val="FFFF00"/>
                    </a:solidFill>
                    <a:ea typeface="黑体" pitchFamily="2" charset="-122"/>
                  </a:endParaRPr>
                </a:p>
              </p:txBody>
            </p:sp>
            <p:sp>
              <p:nvSpPr>
                <p:cNvPr id="62" name="DC Network Manager"/>
                <p:cNvSpPr txBox="1"/>
                <p:nvPr/>
              </p:nvSpPr>
              <p:spPr>
                <a:xfrm rot="2700000">
                  <a:off x="2544330" y="2102177"/>
                  <a:ext cx="3495400" cy="3679099"/>
                </a:xfrm>
                <a:prstGeom prst="rect">
                  <a:avLst/>
                </a:prstGeom>
                <a:noFill/>
              </p:spPr>
              <p:txBody>
                <a:bodyPr wrap="square" rtlCol="0">
                  <a:prstTxWarp prst="textArchUp">
                    <a:avLst>
                      <a:gd name="adj" fmla="val 5981180"/>
                    </a:avLst>
                  </a:prstTxWarp>
                  <a:spAutoFit/>
                </a:bodyPr>
                <a:lstStyle/>
                <a:p>
                  <a:pPr algn="ctr" defTabSz="914400">
                    <a:buNone/>
                  </a:pPr>
                  <a:r>
                    <a:rPr lang="en-US" altLang="zh-CN" sz="1200" b="1" i="0" smtClean="0">
                      <a:solidFill>
                        <a:srgbClr val="FFFF00"/>
                      </a:solidFill>
                      <a:latin typeface="Arial"/>
                      <a:ea typeface="黑体" pitchFamily="2" charset="-122"/>
                      <a:cs typeface="+mn-cs"/>
                    </a:rPr>
                    <a:t>CISCO DCNM</a:t>
                  </a:r>
                  <a:endParaRPr lang="zh-CN" altLang="en-US" sz="1200" b="1">
                    <a:solidFill>
                      <a:srgbClr val="FFFF00"/>
                    </a:solidFill>
                    <a:ea typeface="黑体" pitchFamily="2" charset="-122"/>
                  </a:endParaRPr>
                </a:p>
              </p:txBody>
            </p:sp>
            <p:sp>
              <p:nvSpPr>
                <p:cNvPr id="63" name="NX-OS"/>
                <p:cNvSpPr txBox="1"/>
                <p:nvPr/>
              </p:nvSpPr>
              <p:spPr>
                <a:xfrm rot="18900000">
                  <a:off x="3010099" y="2105245"/>
                  <a:ext cx="3440767" cy="3661730"/>
                </a:xfrm>
                <a:prstGeom prst="rect">
                  <a:avLst/>
                </a:prstGeom>
                <a:noFill/>
              </p:spPr>
              <p:txBody>
                <a:bodyPr wrap="square" rtlCol="0">
                  <a:prstTxWarp prst="textArchUp">
                    <a:avLst>
                      <a:gd name="adj" fmla="val 5981180"/>
                    </a:avLst>
                  </a:prstTxWarp>
                  <a:spAutoFit/>
                </a:bodyPr>
                <a:lstStyle/>
                <a:p>
                  <a:pPr algn="ctr" defTabSz="914400">
                    <a:buNone/>
                  </a:pPr>
                  <a:r>
                    <a:rPr lang="en-US" altLang="zh-CN" sz="1200" b="1" i="0" smtClean="0">
                      <a:solidFill>
                        <a:srgbClr val="FFFF00"/>
                      </a:solidFill>
                      <a:latin typeface="Arial"/>
                      <a:ea typeface="黑体" pitchFamily="2" charset="-122"/>
                      <a:cs typeface="+mn-cs"/>
                    </a:rPr>
                    <a:t>CISCO NX-OS</a:t>
                  </a:r>
                  <a:endParaRPr lang="zh-CN" altLang="en-US" sz="1200" b="1">
                    <a:solidFill>
                      <a:srgbClr val="FFFF00"/>
                    </a:solidFill>
                    <a:ea typeface="黑体" pitchFamily="2" charset="-122"/>
                  </a:endParaRPr>
                </a:p>
              </p:txBody>
            </p:sp>
          </p:grpSp>
        </p:grpSp>
      </p:grpSp>
    </p:spTree>
    <p:extLst>
      <p:ext uri="{BB962C8B-B14F-4D97-AF65-F5344CB8AC3E}">
        <p14:creationId xmlns="" xmlns:p14="http://schemas.microsoft.com/office/powerpoint/2010/main" val="21638446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childTnLst>
                                </p:cTn>
                              </p:par>
                            </p:childTnLst>
                          </p:cTn>
                        </p:par>
                        <p:par>
                          <p:cTn id="8" fill="hold">
                            <p:stCondLst>
                              <p:cond delay="1000"/>
                            </p:stCondLst>
                            <p:childTnLst>
                              <p:par>
                                <p:cTn id="9" presetID="2" presetClass="entr" presetSubtype="2" decel="10000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1+#ppt_w/2"/>
                                          </p:val>
                                        </p:tav>
                                        <p:tav tm="100000">
                                          <p:val>
                                            <p:strVal val="#ppt_x"/>
                                          </p:val>
                                        </p:tav>
                                      </p:tavLst>
                                    </p:anim>
                                    <p:anim calcmode="lin" valueType="num">
                                      <p:cBhvr additive="base">
                                        <p:cTn id="12" dur="500" fill="hold"/>
                                        <p:tgtEl>
                                          <p:spTgt spid="52"/>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1+#ppt_w/2"/>
                                          </p:val>
                                        </p:tav>
                                        <p:tav tm="100000">
                                          <p:val>
                                            <p:strVal val="#ppt_x"/>
                                          </p:val>
                                        </p:tav>
                                      </p:tavLst>
                                    </p:anim>
                                    <p:anim calcmode="lin" valueType="num">
                                      <p:cBhvr additive="base">
                                        <p:cTn id="16" dur="500" fill="hold"/>
                                        <p:tgtEl>
                                          <p:spTgt spid="53"/>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600"/>
                                        <p:tgtEl>
                                          <p:spTgt spid="6"/>
                                        </p:tgtEl>
                                      </p:cBhvr>
                                    </p:animEffect>
                                  </p:childTnLst>
                                </p:cTn>
                              </p:par>
                            </p:childTnLst>
                          </p:cTn>
                        </p:par>
                        <p:par>
                          <p:cTn id="27" fill="hold">
                            <p:stCondLst>
                              <p:cond delay="2600"/>
                            </p:stCondLst>
                            <p:childTnLst>
                              <p:par>
                                <p:cTn id="28" presetID="10"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600"/>
                                        <p:tgtEl>
                                          <p:spTgt spid="5"/>
                                        </p:tgtEl>
                                      </p:cBhvr>
                                    </p:animEffect>
                                  </p:childTnLst>
                                </p:cTn>
                              </p:par>
                            </p:childTnLst>
                          </p:cTn>
                        </p:par>
                        <p:par>
                          <p:cTn id="31" fill="hold">
                            <p:stCondLst>
                              <p:cond delay="3200"/>
                            </p:stCondLst>
                            <p:childTnLst>
                              <p:par>
                                <p:cTn id="32" presetID="10"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600"/>
                                        <p:tgtEl>
                                          <p:spTgt spid="4"/>
                                        </p:tgtEl>
                                      </p:cBhvr>
                                    </p:animEffect>
                                  </p:childTnLst>
                                </p:cTn>
                              </p:par>
                            </p:childTnLst>
                          </p:cTn>
                        </p:par>
                        <p:par>
                          <p:cTn id="35" fill="hold">
                            <p:stCondLst>
                              <p:cond delay="3800"/>
                            </p:stCondLst>
                            <p:childTnLst>
                              <p:par>
                                <p:cTn id="36" presetID="10"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6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1" name="Straight Connector 140"/>
          <p:cNvCxnSpPr/>
          <p:nvPr/>
        </p:nvCxnSpPr>
        <p:spPr>
          <a:xfrm flipV="1">
            <a:off x="6191114" y="1432663"/>
            <a:ext cx="435018" cy="306526"/>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sp>
        <p:nvSpPr>
          <p:cNvPr id="4" name="Title 3"/>
          <p:cNvSpPr>
            <a:spLocks noGrp="1"/>
          </p:cNvSpPr>
          <p:nvPr>
            <p:ph type="title"/>
          </p:nvPr>
        </p:nvSpPr>
        <p:spPr/>
        <p:txBody>
          <a:bodyPr/>
          <a:lstStyle/>
          <a:p>
            <a:pPr algn="l" defTabSz="914400">
              <a:spcBef>
                <a:spcPct val="0"/>
              </a:spcBef>
              <a:buNone/>
            </a:pPr>
            <a:r>
              <a:rPr lang="zh-CN" altLang="en-US" sz="3600" b="0" i="0" spc="-100" smtClean="0">
                <a:gradFill>
                  <a:gsLst>
                    <a:gs pos="0">
                      <a:schemeClr val="tx1"/>
                    </a:gs>
                    <a:gs pos="44000">
                      <a:srgbClr val="01BBBB"/>
                    </a:gs>
                    <a:gs pos="100000">
                      <a:schemeClr val="accent4"/>
                    </a:gs>
                  </a:gsLst>
                  <a:lin ang="4800000" scaled="0"/>
                </a:gradFill>
                <a:latin typeface="Arial"/>
                <a:ea typeface="黑体" pitchFamily="2" charset="-122"/>
                <a:cs typeface="+mj-cs"/>
              </a:rPr>
              <a:t>桌面虚拟化 </a:t>
            </a:r>
            <a:endParaRPr lang="zh-CN" altLang="en-US" sz="1100">
              <a:solidFill>
                <a:schemeClr val="bg1">
                  <a:lumMod val="85000"/>
                </a:schemeClr>
              </a:solidFill>
              <a:ea typeface="黑体" pitchFamily="2" charset="-122"/>
            </a:endParaRPr>
          </a:p>
        </p:txBody>
      </p:sp>
      <p:sp>
        <p:nvSpPr>
          <p:cNvPr id="429" name="Rectangle 428" hidden="1"/>
          <p:cNvSpPr/>
          <p:nvPr/>
        </p:nvSpPr>
        <p:spPr>
          <a:xfrm>
            <a:off x="34936" y="1696016"/>
            <a:ext cx="8639033" cy="3574936"/>
          </a:xfrm>
          <a:prstGeom prst="rect">
            <a:avLst/>
          </a:prstGeom>
          <a:solidFill>
            <a:srgbClr val="000000">
              <a:alpha val="71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145" name="Group 144"/>
          <p:cNvGrpSpPr/>
          <p:nvPr/>
        </p:nvGrpSpPr>
        <p:grpSpPr>
          <a:xfrm>
            <a:off x="162853" y="1423514"/>
            <a:ext cx="8275258" cy="3282862"/>
            <a:chOff x="162853" y="1185340"/>
            <a:chExt cx="8275258" cy="3282862"/>
          </a:xfrm>
        </p:grpSpPr>
        <p:cxnSp>
          <p:nvCxnSpPr>
            <p:cNvPr id="146" name="Straight Connector 145"/>
            <p:cNvCxnSpPr/>
            <p:nvPr/>
          </p:nvCxnSpPr>
          <p:spPr>
            <a:xfrm flipV="1">
              <a:off x="6884835" y="2126954"/>
              <a:ext cx="533477" cy="375902"/>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sp>
          <p:nvSpPr>
            <p:cNvPr id="147" name="TextBox 51"/>
            <p:cNvSpPr txBox="1">
              <a:spLocks noChangeArrowheads="1"/>
            </p:cNvSpPr>
            <p:nvPr/>
          </p:nvSpPr>
          <p:spPr bwMode="auto">
            <a:xfrm>
              <a:off x="7055322" y="2371748"/>
              <a:ext cx="552072" cy="276995"/>
            </a:xfrm>
            <a:prstGeom prst="rect">
              <a:avLst/>
            </a:prstGeom>
            <a:noFill/>
            <a:ln w="9525">
              <a:noFill/>
              <a:miter lim="800000"/>
              <a:headEnd/>
              <a:tailEnd/>
            </a:ln>
          </p:spPr>
          <p:txBody>
            <a:bodyPr wrap="square" lIns="91435" tIns="45718" rIns="91435" bIns="45718">
              <a:spAutoFit/>
            </a:bodyPr>
            <a:lstStyle/>
            <a:p>
              <a:pPr algn="l" defTabSz="914400">
                <a:buNone/>
              </a:pPr>
              <a:r>
                <a:rPr lang="en-US" altLang="zh-CN" sz="1200" b="0" i="0" smtClean="0">
                  <a:solidFill>
                    <a:srgbClr val="546568"/>
                  </a:solidFill>
                  <a:latin typeface="Arial"/>
                  <a:ea typeface="黑体" pitchFamily="2" charset="-122"/>
                  <a:cs typeface="+mn-cs"/>
                </a:rPr>
                <a:t>DC2</a:t>
              </a:r>
              <a:endParaRPr lang="en-US" altLang="zh-CN" sz="1200" b="0" i="0">
                <a:solidFill>
                  <a:srgbClr val="546568"/>
                </a:solidFill>
                <a:latin typeface="Arial"/>
                <a:ea typeface="黑体" pitchFamily="2" charset="-122"/>
                <a:cs typeface="+mn-cs"/>
              </a:endParaRPr>
            </a:p>
          </p:txBody>
        </p:sp>
        <p:cxnSp>
          <p:nvCxnSpPr>
            <p:cNvPr id="148" name="Straight Connector 147"/>
            <p:cNvCxnSpPr/>
            <p:nvPr/>
          </p:nvCxnSpPr>
          <p:spPr>
            <a:xfrm>
              <a:off x="4044154" y="2839076"/>
              <a:ext cx="1428390" cy="511945"/>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4946893" y="2092966"/>
              <a:ext cx="435018" cy="306526"/>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cxnSp>
          <p:nvCxnSpPr>
            <p:cNvPr id="150" name="Straight Connector 149"/>
            <p:cNvCxnSpPr/>
            <p:nvPr/>
          </p:nvCxnSpPr>
          <p:spPr>
            <a:xfrm flipV="1">
              <a:off x="3471451" y="1854873"/>
              <a:ext cx="1232214" cy="868252"/>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grpSp>
          <p:nvGrpSpPr>
            <p:cNvPr id="151" name="Group 150"/>
            <p:cNvGrpSpPr/>
            <p:nvPr/>
          </p:nvGrpSpPr>
          <p:grpSpPr>
            <a:xfrm>
              <a:off x="162853" y="2315845"/>
              <a:ext cx="4459026" cy="2080790"/>
              <a:chOff x="-219578" y="2610077"/>
              <a:chExt cx="4459026" cy="2080790"/>
            </a:xfrm>
          </p:grpSpPr>
          <p:cxnSp>
            <p:nvCxnSpPr>
              <p:cNvPr id="295" name="Straight Connector 294"/>
              <p:cNvCxnSpPr/>
              <p:nvPr/>
            </p:nvCxnSpPr>
            <p:spPr>
              <a:xfrm flipV="1">
                <a:off x="2613108" y="3110151"/>
                <a:ext cx="1626340" cy="1146981"/>
              </a:xfrm>
              <a:prstGeom prst="line">
                <a:avLst/>
              </a:prstGeom>
              <a:gradFill rotWithShape="1">
                <a:gsLst>
                  <a:gs pos="0">
                    <a:srgbClr val="001C27">
                      <a:alpha val="70000"/>
                    </a:srgbClr>
                  </a:gs>
                  <a:gs pos="100000">
                    <a:srgbClr val="003C54"/>
                  </a:gs>
                </a:gsLst>
                <a:lin ang="18900000" scaled="1"/>
              </a:gradFill>
              <a:ln w="22225">
                <a:solidFill>
                  <a:srgbClr val="01BBBB"/>
                </a:solidFill>
                <a:round/>
                <a:headEnd/>
                <a:tailEnd/>
              </a:ln>
            </p:spPr>
          </p:cxnSp>
          <p:cxnSp>
            <p:nvCxnSpPr>
              <p:cNvPr id="296" name="Straight Connector 295"/>
              <p:cNvCxnSpPr/>
              <p:nvPr/>
            </p:nvCxnSpPr>
            <p:spPr>
              <a:xfrm flipV="1">
                <a:off x="1673475" y="2959466"/>
                <a:ext cx="1447285" cy="1020700"/>
              </a:xfrm>
              <a:prstGeom prst="line">
                <a:avLst/>
              </a:prstGeom>
              <a:gradFill rotWithShape="1">
                <a:gsLst>
                  <a:gs pos="0">
                    <a:srgbClr val="001C27">
                      <a:alpha val="70000"/>
                    </a:srgbClr>
                  </a:gs>
                  <a:gs pos="100000">
                    <a:srgbClr val="003C54"/>
                  </a:gs>
                </a:gsLst>
                <a:lin ang="18900000" scaled="1"/>
              </a:gradFill>
              <a:ln w="22225">
                <a:solidFill>
                  <a:srgbClr val="01BBBB"/>
                </a:solidFill>
                <a:round/>
                <a:headEnd/>
                <a:tailEnd/>
              </a:ln>
            </p:spPr>
          </p:cxnSp>
          <p:grpSp>
            <p:nvGrpSpPr>
              <p:cNvPr id="297" name="Group 296"/>
              <p:cNvGrpSpPr/>
              <p:nvPr/>
            </p:nvGrpSpPr>
            <p:grpSpPr>
              <a:xfrm>
                <a:off x="1138922" y="2610077"/>
                <a:ext cx="2128883" cy="740933"/>
                <a:chOff x="1138922" y="2800154"/>
                <a:chExt cx="2128883" cy="740933"/>
              </a:xfrm>
            </p:grpSpPr>
            <p:cxnSp>
              <p:nvCxnSpPr>
                <p:cNvPr id="328" name="Straight Connector 327"/>
                <p:cNvCxnSpPr/>
                <p:nvPr/>
              </p:nvCxnSpPr>
              <p:spPr>
                <a:xfrm flipV="1">
                  <a:off x="1138922" y="2800715"/>
                  <a:ext cx="1146382" cy="740372"/>
                </a:xfrm>
                <a:prstGeom prst="line">
                  <a:avLst/>
                </a:prstGeom>
                <a:gradFill rotWithShape="1">
                  <a:gsLst>
                    <a:gs pos="0">
                      <a:srgbClr val="001C27">
                        <a:alpha val="70000"/>
                      </a:srgbClr>
                    </a:gs>
                    <a:gs pos="100000">
                      <a:srgbClr val="003C54"/>
                    </a:gs>
                  </a:gsLst>
                  <a:lin ang="18900000" scaled="1"/>
                </a:gradFill>
                <a:ln w="22225">
                  <a:solidFill>
                    <a:srgbClr val="01BBBB"/>
                  </a:solidFill>
                  <a:round/>
                  <a:headEnd/>
                  <a:tailEnd/>
                </a:ln>
              </p:spPr>
            </p:cxnSp>
            <p:cxnSp>
              <p:nvCxnSpPr>
                <p:cNvPr id="333" name="Straight Connector 332"/>
                <p:cNvCxnSpPr/>
                <p:nvPr/>
              </p:nvCxnSpPr>
              <p:spPr>
                <a:xfrm>
                  <a:off x="2267776" y="2800154"/>
                  <a:ext cx="1000029" cy="363060"/>
                </a:xfrm>
                <a:prstGeom prst="line">
                  <a:avLst/>
                </a:prstGeom>
                <a:gradFill rotWithShape="1">
                  <a:gsLst>
                    <a:gs pos="0">
                      <a:srgbClr val="001C27">
                        <a:alpha val="70000"/>
                      </a:srgbClr>
                    </a:gs>
                    <a:gs pos="100000">
                      <a:srgbClr val="003C54"/>
                    </a:gs>
                  </a:gsLst>
                  <a:lin ang="18900000" scaled="1"/>
                </a:gradFill>
                <a:ln w="22225">
                  <a:solidFill>
                    <a:srgbClr val="01BBBB"/>
                  </a:solidFill>
                  <a:round/>
                  <a:headEnd/>
                  <a:tailEnd/>
                </a:ln>
              </p:spPr>
            </p:cxnSp>
          </p:grpSp>
          <p:grpSp>
            <p:nvGrpSpPr>
              <p:cNvPr id="298" name="Group 297"/>
              <p:cNvGrpSpPr/>
              <p:nvPr/>
            </p:nvGrpSpPr>
            <p:grpSpPr>
              <a:xfrm>
                <a:off x="-219578" y="3084753"/>
                <a:ext cx="1690336" cy="464372"/>
                <a:chOff x="-65375" y="3503242"/>
                <a:chExt cx="1907485" cy="524025"/>
              </a:xfrm>
            </p:grpSpPr>
            <p:grpSp>
              <p:nvGrpSpPr>
                <p:cNvPr id="315" name="Group 314"/>
                <p:cNvGrpSpPr/>
                <p:nvPr/>
              </p:nvGrpSpPr>
              <p:grpSpPr>
                <a:xfrm>
                  <a:off x="1155833" y="3503242"/>
                  <a:ext cx="686277" cy="524025"/>
                  <a:chOff x="442148" y="3623868"/>
                  <a:chExt cx="1572567" cy="1200778"/>
                </a:xfrm>
              </p:grpSpPr>
              <p:pic>
                <p:nvPicPr>
                  <p:cNvPr id="321"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2148" y="36238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pic>
                <p:nvPicPr>
                  <p:cNvPr id="322"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6337" y="37762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317" name="TextBox 51"/>
                <p:cNvSpPr txBox="1">
                  <a:spLocks noChangeArrowheads="1"/>
                </p:cNvSpPr>
                <p:nvPr/>
              </p:nvSpPr>
              <p:spPr bwMode="auto">
                <a:xfrm>
                  <a:off x="-65375" y="3551088"/>
                  <a:ext cx="1171330" cy="312578"/>
                </a:xfrm>
                <a:prstGeom prst="rect">
                  <a:avLst/>
                </a:prstGeom>
                <a:noFill/>
                <a:ln w="9525">
                  <a:noFill/>
                  <a:miter lim="800000"/>
                  <a:headEnd/>
                  <a:tailEnd/>
                </a:ln>
              </p:spPr>
              <p:txBody>
                <a:bodyPr wrap="square" lIns="91435" tIns="45718" rIns="91435" bIns="45718">
                  <a:spAutoFit/>
                </a:bodyPr>
                <a:lstStyle/>
                <a:p>
                  <a:pPr algn="r" defTabSz="914400">
                    <a:buNone/>
                  </a:pPr>
                  <a:r>
                    <a:rPr lang="zh-CN" altLang="en-US" sz="1200" b="0" i="0" dirty="0" smtClean="0">
                      <a:solidFill>
                        <a:srgbClr val="546568"/>
                      </a:solidFill>
                      <a:latin typeface="Arial"/>
                      <a:ea typeface="黑体" pitchFamily="2" charset="-122"/>
                      <a:cs typeface="+mn-cs"/>
                    </a:rPr>
                    <a:t>虚拟</a:t>
                  </a:r>
                  <a:r>
                    <a:rPr lang="en-US" altLang="zh-CN" sz="1200" b="0" i="0" dirty="0" smtClean="0">
                      <a:solidFill>
                        <a:srgbClr val="546568"/>
                      </a:solidFill>
                      <a:latin typeface="Arial"/>
                      <a:ea typeface="黑体" pitchFamily="2" charset="-122"/>
                      <a:cs typeface="+mn-cs"/>
                    </a:rPr>
                    <a:t>/</a:t>
                  </a:r>
                  <a:r>
                    <a:rPr lang="zh-CN" altLang="en-US" sz="1200" b="0" i="0" dirty="0" smtClean="0">
                      <a:solidFill>
                        <a:srgbClr val="546568"/>
                      </a:solidFill>
                      <a:latin typeface="Arial"/>
                      <a:ea typeface="黑体" pitchFamily="2" charset="-122"/>
                      <a:cs typeface="+mn-cs"/>
                    </a:rPr>
                    <a:t>专用云</a:t>
                  </a:r>
                  <a:endParaRPr lang="zh-CN" altLang="en-US" sz="1200" dirty="0">
                    <a:solidFill>
                      <a:srgbClr val="546568"/>
                    </a:solidFill>
                    <a:ea typeface="黑体" pitchFamily="2" charset="-122"/>
                  </a:endParaRPr>
                </a:p>
              </p:txBody>
            </p:sp>
          </p:grpSp>
          <p:grpSp>
            <p:nvGrpSpPr>
              <p:cNvPr id="299" name="Group 298"/>
              <p:cNvGrpSpPr/>
              <p:nvPr/>
            </p:nvGrpSpPr>
            <p:grpSpPr>
              <a:xfrm>
                <a:off x="440526" y="3754171"/>
                <a:ext cx="1545253" cy="464370"/>
                <a:chOff x="320808" y="4602282"/>
                <a:chExt cx="1743764" cy="524025"/>
              </a:xfrm>
            </p:grpSpPr>
            <p:grpSp>
              <p:nvGrpSpPr>
                <p:cNvPr id="305" name="Group 304"/>
                <p:cNvGrpSpPr/>
                <p:nvPr/>
              </p:nvGrpSpPr>
              <p:grpSpPr>
                <a:xfrm>
                  <a:off x="1378295" y="4602282"/>
                  <a:ext cx="686277" cy="524025"/>
                  <a:chOff x="442148" y="3623868"/>
                  <a:chExt cx="1572567" cy="1200778"/>
                </a:xfrm>
              </p:grpSpPr>
              <p:pic>
                <p:nvPicPr>
                  <p:cNvPr id="307"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2148" y="36238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pic>
                <p:nvPicPr>
                  <p:cNvPr id="308"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6337" y="37762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306" name="TextBox 51"/>
                <p:cNvSpPr txBox="1">
                  <a:spLocks noChangeArrowheads="1"/>
                </p:cNvSpPr>
                <p:nvPr/>
              </p:nvSpPr>
              <p:spPr bwMode="auto">
                <a:xfrm>
                  <a:off x="320808" y="4713616"/>
                  <a:ext cx="952607" cy="312579"/>
                </a:xfrm>
                <a:prstGeom prst="rect">
                  <a:avLst/>
                </a:prstGeom>
                <a:noFill/>
                <a:ln w="9525">
                  <a:noFill/>
                  <a:miter lim="800000"/>
                  <a:headEnd/>
                  <a:tailEnd/>
                </a:ln>
              </p:spPr>
              <p:txBody>
                <a:bodyPr wrap="square" lIns="91435" tIns="45718" rIns="91435" bIns="45718">
                  <a:spAutoFit/>
                </a:bodyPr>
                <a:lstStyle/>
                <a:p>
                  <a:pPr algn="r" defTabSz="914400">
                    <a:buNone/>
                  </a:pPr>
                  <a:r>
                    <a:rPr lang="zh-CN" altLang="en-US" sz="1200" b="0" i="0" smtClean="0">
                      <a:solidFill>
                        <a:srgbClr val="546568"/>
                      </a:solidFill>
                      <a:latin typeface="Arial"/>
                      <a:ea typeface="黑体" pitchFamily="2" charset="-122"/>
                      <a:cs typeface="+mn-cs"/>
                    </a:rPr>
                    <a:t>物理</a:t>
                  </a:r>
                  <a:endParaRPr lang="zh-CN" altLang="en-US" sz="1200">
                    <a:solidFill>
                      <a:srgbClr val="546568"/>
                    </a:solidFill>
                    <a:ea typeface="黑体" pitchFamily="2" charset="-122"/>
                  </a:endParaRPr>
                </a:p>
              </p:txBody>
            </p:sp>
          </p:grpSp>
          <p:grpSp>
            <p:nvGrpSpPr>
              <p:cNvPr id="300" name="Group 299"/>
              <p:cNvGrpSpPr/>
              <p:nvPr/>
            </p:nvGrpSpPr>
            <p:grpSpPr>
              <a:xfrm>
                <a:off x="1973906" y="3958759"/>
                <a:ext cx="1101545" cy="732108"/>
                <a:chOff x="2327257" y="4346415"/>
                <a:chExt cx="1243054" cy="826157"/>
              </a:xfrm>
            </p:grpSpPr>
            <p:sp>
              <p:nvSpPr>
                <p:cNvPr id="301" name="TextBox 51"/>
                <p:cNvSpPr txBox="1">
                  <a:spLocks noChangeArrowheads="1"/>
                </p:cNvSpPr>
                <p:nvPr/>
              </p:nvSpPr>
              <p:spPr bwMode="auto">
                <a:xfrm>
                  <a:off x="2327257" y="4859993"/>
                  <a:ext cx="1243054" cy="312579"/>
                </a:xfrm>
                <a:prstGeom prst="rect">
                  <a:avLst/>
                </a:prstGeom>
                <a:noFill/>
                <a:ln w="9525">
                  <a:noFill/>
                  <a:miter lim="800000"/>
                  <a:headEnd/>
                  <a:tailEnd/>
                </a:ln>
              </p:spPr>
              <p:txBody>
                <a:bodyPr lIns="91435" tIns="45718" rIns="91435" bIns="45718">
                  <a:spAutoFit/>
                </a:bodyPr>
                <a:lstStyle/>
                <a:p>
                  <a:pPr algn="ctr" defTabSz="914400">
                    <a:buNone/>
                  </a:pPr>
                  <a:r>
                    <a:rPr lang="en-US" altLang="zh-CN" sz="1200" b="0" i="0" smtClean="0">
                      <a:solidFill>
                        <a:srgbClr val="546568"/>
                      </a:solidFill>
                      <a:latin typeface="Arial"/>
                      <a:ea typeface="黑体" pitchFamily="2" charset="-122"/>
                      <a:cs typeface="+mn-cs"/>
                    </a:rPr>
                    <a:t>HFT/HPC</a:t>
                  </a:r>
                  <a:endParaRPr lang="zh-CN" altLang="en-US" sz="1200">
                    <a:solidFill>
                      <a:srgbClr val="546568"/>
                    </a:solidFill>
                    <a:ea typeface="黑体" pitchFamily="2" charset="-122"/>
                  </a:endParaRPr>
                </a:p>
              </p:txBody>
            </p:sp>
            <p:grpSp>
              <p:nvGrpSpPr>
                <p:cNvPr id="302" name="Group 301"/>
                <p:cNvGrpSpPr/>
                <p:nvPr/>
              </p:nvGrpSpPr>
              <p:grpSpPr>
                <a:xfrm>
                  <a:off x="2593954" y="4346415"/>
                  <a:ext cx="686277" cy="524025"/>
                  <a:chOff x="442148" y="3328308"/>
                  <a:chExt cx="1572567" cy="1200778"/>
                </a:xfrm>
              </p:grpSpPr>
              <p:pic>
                <p:nvPicPr>
                  <p:cNvPr id="303"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2148" y="3328308"/>
                    <a:ext cx="1048378" cy="1048377"/>
                  </a:xfrm>
                  <a:prstGeom prst="rect">
                    <a:avLst/>
                  </a:prstGeom>
                  <a:noFill/>
                  <a:extLst>
                    <a:ext uri="{909E8E84-426E-40DD-AFC4-6F175D3DCCD1}">
                      <a14:hiddenFill xmlns="" xmlns:a14="http://schemas.microsoft.com/office/drawing/2010/main">
                        <a:solidFill>
                          <a:srgbClr val="FFFFFF"/>
                        </a:solidFill>
                      </a14:hiddenFill>
                    </a:ext>
                  </a:extLst>
                </p:spPr>
              </p:pic>
              <p:pic>
                <p:nvPicPr>
                  <p:cNvPr id="304"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6337" y="3480708"/>
                    <a:ext cx="1048378" cy="1048378"/>
                  </a:xfrm>
                  <a:prstGeom prst="rect">
                    <a:avLst/>
                  </a:prstGeom>
                  <a:noFill/>
                  <a:extLst>
                    <a:ext uri="{909E8E84-426E-40DD-AFC4-6F175D3DCCD1}">
                      <a14:hiddenFill xmlns="" xmlns:a14="http://schemas.microsoft.com/office/drawing/2010/main">
                        <a:solidFill>
                          <a:srgbClr val="FFFFFF"/>
                        </a:solidFill>
                      </a14:hiddenFill>
                    </a:ext>
                  </a:extLst>
                </p:spPr>
              </p:pic>
            </p:grpSp>
          </p:grpSp>
        </p:grpSp>
        <p:sp>
          <p:nvSpPr>
            <p:cNvPr id="152" name="Oval 151"/>
            <p:cNvSpPr/>
            <p:nvPr/>
          </p:nvSpPr>
          <p:spPr>
            <a:xfrm>
              <a:off x="3314470" y="2108793"/>
              <a:ext cx="1873682" cy="1873682"/>
            </a:xfrm>
            <a:prstGeom prst="ellipse">
              <a:avLst/>
            </a:prstGeom>
            <a:solidFill>
              <a:schemeClr val="tx2"/>
            </a:soli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153" name="Freeform 11"/>
            <p:cNvSpPr>
              <a:spLocks noEditPoints="1"/>
            </p:cNvSpPr>
            <p:nvPr/>
          </p:nvSpPr>
          <p:spPr bwMode="auto">
            <a:xfrm>
              <a:off x="3411728" y="2192838"/>
              <a:ext cx="1705591" cy="1705592"/>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rgbClr val="FFFFFF"/>
            </a:solidFill>
            <a:ln w="25400" cap="flat" cmpd="sng" algn="ctr">
              <a:noFill/>
              <a:prstDash val="solid"/>
            </a:ln>
            <a:effectLst>
              <a:outerShdw blurRad="215900" sx="102000" sy="102000" algn="ctr" rotWithShape="0">
                <a:srgbClr val="000000">
                  <a:alpha val="40000"/>
                </a:srgbClr>
              </a:outerShdw>
            </a:effectLst>
          </p:spPr>
          <p:txBody>
            <a:bodyPr anchor="ctr"/>
            <a:lstStyle/>
            <a:p>
              <a:pPr algn="ctr" rtl="0">
                <a:defRPr/>
              </a:pPr>
              <a:endParaRPr lang="zh-CN" altLang="en-US" kern="1200">
                <a:solidFill>
                  <a:srgbClr val="0096D6"/>
                </a:solidFill>
                <a:latin typeface="Arial"/>
                <a:ea typeface="黑体" pitchFamily="2" charset="-122"/>
                <a:cs typeface="+mn-cs"/>
              </a:endParaRPr>
            </a:p>
          </p:txBody>
        </p:sp>
        <p:sp>
          <p:nvSpPr>
            <p:cNvPr id="154" name="Rectangle 153"/>
            <p:cNvSpPr/>
            <p:nvPr/>
          </p:nvSpPr>
          <p:spPr>
            <a:xfrm>
              <a:off x="3379269" y="2794275"/>
              <a:ext cx="1751262" cy="560506"/>
            </a:xfrm>
            <a:prstGeom prst="rect">
              <a:avLst/>
            </a:prstGeom>
            <a:gradFill>
              <a:gsLst>
                <a:gs pos="76000">
                  <a:schemeClr val="accent2"/>
                </a:gs>
                <a:gs pos="24000">
                  <a:schemeClr val="accent2"/>
                </a:gs>
                <a:gs pos="100000">
                  <a:schemeClr val="accent5">
                    <a:lumMod val="0"/>
                    <a:alpha val="0"/>
                  </a:schemeClr>
                </a:gs>
                <a:gs pos="0">
                  <a:schemeClr val="accent5">
                    <a:lumMod val="0"/>
                    <a:alpha val="0"/>
                  </a:schemeClr>
                </a:gs>
              </a:gsLst>
              <a:lin ang="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46568"/>
                </a:solidFill>
                <a:ea typeface="黑体" pitchFamily="2" charset="-122"/>
              </a:endParaRPr>
            </a:p>
          </p:txBody>
        </p:sp>
        <p:cxnSp>
          <p:nvCxnSpPr>
            <p:cNvPr id="155" name="Straight Connector 154"/>
            <p:cNvCxnSpPr/>
            <p:nvPr/>
          </p:nvCxnSpPr>
          <p:spPr>
            <a:xfrm>
              <a:off x="4696234" y="1854873"/>
              <a:ext cx="869903" cy="311779"/>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V="1">
              <a:off x="5562882" y="1921356"/>
              <a:ext cx="351000" cy="247324"/>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cxnSp>
          <p:nvCxnSpPr>
            <p:cNvPr id="157" name="Straight Connector 156"/>
            <p:cNvCxnSpPr/>
            <p:nvPr/>
          </p:nvCxnSpPr>
          <p:spPr>
            <a:xfrm flipV="1">
              <a:off x="7605105" y="2387617"/>
              <a:ext cx="533477" cy="375902"/>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grpSp>
          <p:nvGrpSpPr>
            <p:cNvPr id="158" name="Group 157"/>
            <p:cNvGrpSpPr/>
            <p:nvPr/>
          </p:nvGrpSpPr>
          <p:grpSpPr>
            <a:xfrm>
              <a:off x="3234729" y="1893870"/>
              <a:ext cx="2092699" cy="1937665"/>
              <a:chOff x="2934085" y="2003954"/>
              <a:chExt cx="2489509" cy="2305077"/>
            </a:xfrm>
          </p:grpSpPr>
          <p:pic>
            <p:nvPicPr>
              <p:cNvPr id="282" name="Picture 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90315" y="3758029"/>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83" name="Picture 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81555" y="3949416"/>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84" name="Picture 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97681" y="2363569"/>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85" name="Picture 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114571" y="2003954"/>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93" name="Picture 1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934085" y="2958854"/>
                <a:ext cx="266613" cy="26661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94" name="Picture 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63979" y="3016045"/>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159" name="Group 158"/>
            <p:cNvGrpSpPr/>
            <p:nvPr/>
          </p:nvGrpSpPr>
          <p:grpSpPr>
            <a:xfrm>
              <a:off x="5433166" y="2728818"/>
              <a:ext cx="2552193" cy="1739384"/>
              <a:chOff x="5248162" y="3400780"/>
              <a:chExt cx="2696035" cy="1837416"/>
            </a:xfrm>
          </p:grpSpPr>
          <p:sp>
            <p:nvSpPr>
              <p:cNvPr id="199" name="Oval 198"/>
              <p:cNvSpPr/>
              <p:nvPr/>
            </p:nvSpPr>
            <p:spPr>
              <a:xfrm>
                <a:off x="6163583" y="3748219"/>
                <a:ext cx="811212" cy="811212"/>
              </a:xfrm>
              <a:prstGeom prst="ellipse">
                <a:avLst/>
              </a:prstGeom>
              <a:noFill/>
              <a:ln w="15875">
                <a:solidFill>
                  <a:schemeClr val="bg1">
                    <a:lumMod val="50000"/>
                  </a:schemeClr>
                </a:solidFill>
                <a:prstDash val="lg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grpSp>
            <p:nvGrpSpPr>
              <p:cNvPr id="200" name="Group 199"/>
              <p:cNvGrpSpPr/>
              <p:nvPr/>
            </p:nvGrpSpPr>
            <p:grpSpPr>
              <a:xfrm>
                <a:off x="6297239" y="3883174"/>
                <a:ext cx="555882" cy="672634"/>
                <a:chOff x="6941882" y="3879105"/>
                <a:chExt cx="593825" cy="718546"/>
              </a:xfrm>
            </p:grpSpPr>
            <p:grpSp>
              <p:nvGrpSpPr>
                <p:cNvPr id="243" name="Group 242"/>
                <p:cNvGrpSpPr/>
                <p:nvPr/>
              </p:nvGrpSpPr>
              <p:grpSpPr>
                <a:xfrm>
                  <a:off x="6973781" y="3879105"/>
                  <a:ext cx="534187" cy="477942"/>
                  <a:chOff x="6986432" y="4381750"/>
                  <a:chExt cx="709602" cy="634888"/>
                </a:xfrm>
              </p:grpSpPr>
              <p:grpSp>
                <p:nvGrpSpPr>
                  <p:cNvPr id="245" name="Group 244"/>
                  <p:cNvGrpSpPr/>
                  <p:nvPr/>
                </p:nvGrpSpPr>
                <p:grpSpPr>
                  <a:xfrm>
                    <a:off x="7189299" y="4381750"/>
                    <a:ext cx="303867" cy="429166"/>
                    <a:chOff x="2441548" y="4072329"/>
                    <a:chExt cx="2438400" cy="3443870"/>
                  </a:xfrm>
                </p:grpSpPr>
                <p:pic>
                  <p:nvPicPr>
                    <p:cNvPr id="278"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279" name="Group 278"/>
                    <p:cNvGrpSpPr/>
                    <p:nvPr/>
                  </p:nvGrpSpPr>
                  <p:grpSpPr>
                    <a:xfrm>
                      <a:off x="2441548" y="4072329"/>
                      <a:ext cx="2438400" cy="2920613"/>
                      <a:chOff x="2441548" y="4072329"/>
                      <a:chExt cx="2438400" cy="2920613"/>
                    </a:xfrm>
                  </p:grpSpPr>
                  <p:pic>
                    <p:nvPicPr>
                      <p:cNvPr id="280"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81"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256" name="Group 255"/>
                  <p:cNvGrpSpPr/>
                  <p:nvPr/>
                </p:nvGrpSpPr>
                <p:grpSpPr>
                  <a:xfrm>
                    <a:off x="6986432" y="4511640"/>
                    <a:ext cx="354801" cy="501103"/>
                    <a:chOff x="2441548" y="4072329"/>
                    <a:chExt cx="2438400" cy="3443870"/>
                  </a:xfrm>
                </p:grpSpPr>
                <p:pic>
                  <p:nvPicPr>
                    <p:cNvPr id="270"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275" name="Group 274"/>
                    <p:cNvGrpSpPr/>
                    <p:nvPr/>
                  </p:nvGrpSpPr>
                  <p:grpSpPr>
                    <a:xfrm>
                      <a:off x="2441548" y="4072329"/>
                      <a:ext cx="2438400" cy="2920613"/>
                      <a:chOff x="2441548" y="4072329"/>
                      <a:chExt cx="2438400" cy="2920613"/>
                    </a:xfrm>
                  </p:grpSpPr>
                  <p:pic>
                    <p:nvPicPr>
                      <p:cNvPr id="276"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77"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257" name="Group 256"/>
                  <p:cNvGrpSpPr/>
                  <p:nvPr/>
                </p:nvGrpSpPr>
                <p:grpSpPr>
                  <a:xfrm>
                    <a:off x="7341233" y="4515535"/>
                    <a:ext cx="354801" cy="501103"/>
                    <a:chOff x="2441548" y="4072329"/>
                    <a:chExt cx="2438400" cy="3443870"/>
                  </a:xfrm>
                </p:grpSpPr>
                <p:pic>
                  <p:nvPicPr>
                    <p:cNvPr id="258"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259" name="Group 258"/>
                    <p:cNvGrpSpPr/>
                    <p:nvPr/>
                  </p:nvGrpSpPr>
                  <p:grpSpPr>
                    <a:xfrm>
                      <a:off x="2441548" y="4072329"/>
                      <a:ext cx="2438400" cy="2920613"/>
                      <a:chOff x="2441548" y="4072329"/>
                      <a:chExt cx="2438400" cy="2920613"/>
                    </a:xfrm>
                  </p:grpSpPr>
                  <p:pic>
                    <p:nvPicPr>
                      <p:cNvPr id="265"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69"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sp>
              <p:nvSpPr>
                <p:cNvPr id="244" name="TextBox 51"/>
                <p:cNvSpPr txBox="1">
                  <a:spLocks noChangeArrowheads="1"/>
                </p:cNvSpPr>
                <p:nvPr/>
              </p:nvSpPr>
              <p:spPr bwMode="auto">
                <a:xfrm>
                  <a:off x="6941882" y="4285072"/>
                  <a:ext cx="593825" cy="312579"/>
                </a:xfrm>
                <a:prstGeom prst="rect">
                  <a:avLst/>
                </a:prstGeom>
                <a:noFill/>
                <a:ln w="9525">
                  <a:noFill/>
                  <a:miter lim="800000"/>
                  <a:headEnd/>
                  <a:tailEnd/>
                </a:ln>
              </p:spPr>
              <p:txBody>
                <a:bodyPr wrap="square" lIns="91435" tIns="45718" rIns="91435" bIns="45718">
                  <a:spAutoFit/>
                </a:bodyPr>
                <a:lstStyle/>
                <a:p>
                  <a:pPr algn="ctr" defTabSz="914400">
                    <a:buNone/>
                  </a:pPr>
                  <a:r>
                    <a:rPr lang="en-US" altLang="zh-CN" sz="1200" b="0" i="0" smtClean="0">
                      <a:solidFill>
                        <a:srgbClr val="546568"/>
                      </a:solidFill>
                      <a:latin typeface="Arial"/>
                      <a:ea typeface="黑体" pitchFamily="2" charset="-122"/>
                      <a:cs typeface="+mn-cs"/>
                    </a:rPr>
                    <a:t>NAS</a:t>
                  </a:r>
                  <a:endParaRPr lang="zh-CN" altLang="en-US" sz="1200">
                    <a:solidFill>
                      <a:srgbClr val="546568"/>
                    </a:solidFill>
                    <a:ea typeface="黑体" pitchFamily="2" charset="-122"/>
                  </a:endParaRPr>
                </a:p>
              </p:txBody>
            </p:sp>
          </p:grpSp>
          <p:grpSp>
            <p:nvGrpSpPr>
              <p:cNvPr id="201" name="Group 200"/>
              <p:cNvGrpSpPr/>
              <p:nvPr/>
            </p:nvGrpSpPr>
            <p:grpSpPr>
              <a:xfrm>
                <a:off x="5411573" y="4258253"/>
                <a:ext cx="752881" cy="662316"/>
                <a:chOff x="5882851" y="4394106"/>
                <a:chExt cx="804271" cy="707524"/>
              </a:xfrm>
            </p:grpSpPr>
            <p:grpSp>
              <p:nvGrpSpPr>
                <p:cNvPr id="205" name="Group 204"/>
                <p:cNvGrpSpPr/>
                <p:nvPr/>
              </p:nvGrpSpPr>
              <p:grpSpPr>
                <a:xfrm>
                  <a:off x="5882851" y="4394106"/>
                  <a:ext cx="804271" cy="468910"/>
                  <a:chOff x="5765253" y="4951186"/>
                  <a:chExt cx="1068376" cy="622890"/>
                </a:xfrm>
              </p:grpSpPr>
              <p:grpSp>
                <p:nvGrpSpPr>
                  <p:cNvPr id="207" name="Group 206"/>
                  <p:cNvGrpSpPr/>
                  <p:nvPr/>
                </p:nvGrpSpPr>
                <p:grpSpPr>
                  <a:xfrm>
                    <a:off x="5867549" y="4951186"/>
                    <a:ext cx="915004" cy="429166"/>
                    <a:chOff x="5463286" y="4744702"/>
                    <a:chExt cx="1244480" cy="583701"/>
                  </a:xfrm>
                </p:grpSpPr>
                <p:grpSp>
                  <p:nvGrpSpPr>
                    <p:cNvPr id="223" name="Group 222"/>
                    <p:cNvGrpSpPr/>
                    <p:nvPr/>
                  </p:nvGrpSpPr>
                  <p:grpSpPr>
                    <a:xfrm>
                      <a:off x="5463286" y="4744702"/>
                      <a:ext cx="413284" cy="583701"/>
                      <a:chOff x="2441548" y="4072329"/>
                      <a:chExt cx="2438400" cy="3443870"/>
                    </a:xfrm>
                  </p:grpSpPr>
                  <p:pic>
                    <p:nvPicPr>
                      <p:cNvPr id="239"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240" name="Group 239"/>
                      <p:cNvGrpSpPr/>
                      <p:nvPr/>
                    </p:nvGrpSpPr>
                    <p:grpSpPr>
                      <a:xfrm>
                        <a:off x="2441548" y="4072329"/>
                        <a:ext cx="2438400" cy="2920613"/>
                        <a:chOff x="2441548" y="4072329"/>
                        <a:chExt cx="2438400" cy="2920613"/>
                      </a:xfrm>
                    </p:grpSpPr>
                    <p:pic>
                      <p:nvPicPr>
                        <p:cNvPr id="241"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42"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224" name="Group 223"/>
                    <p:cNvGrpSpPr/>
                    <p:nvPr/>
                  </p:nvGrpSpPr>
                  <p:grpSpPr>
                    <a:xfrm>
                      <a:off x="5878884" y="4744702"/>
                      <a:ext cx="413284" cy="583701"/>
                      <a:chOff x="2441548" y="4072329"/>
                      <a:chExt cx="2438400" cy="3443870"/>
                    </a:xfrm>
                  </p:grpSpPr>
                  <p:pic>
                    <p:nvPicPr>
                      <p:cNvPr id="235"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236" name="Group 235"/>
                      <p:cNvGrpSpPr/>
                      <p:nvPr/>
                    </p:nvGrpSpPr>
                    <p:grpSpPr>
                      <a:xfrm>
                        <a:off x="2441548" y="4072329"/>
                        <a:ext cx="2438400" cy="2920613"/>
                        <a:chOff x="2441548" y="4072329"/>
                        <a:chExt cx="2438400" cy="2920613"/>
                      </a:xfrm>
                    </p:grpSpPr>
                    <p:pic>
                      <p:nvPicPr>
                        <p:cNvPr id="237"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38"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225" name="Group 224"/>
                    <p:cNvGrpSpPr/>
                    <p:nvPr/>
                  </p:nvGrpSpPr>
                  <p:grpSpPr>
                    <a:xfrm>
                      <a:off x="6294482" y="4744702"/>
                      <a:ext cx="413284" cy="583701"/>
                      <a:chOff x="2441548" y="4072329"/>
                      <a:chExt cx="2438400" cy="3443870"/>
                    </a:xfrm>
                  </p:grpSpPr>
                  <p:pic>
                    <p:nvPicPr>
                      <p:cNvPr id="226"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227" name="Group 226"/>
                      <p:cNvGrpSpPr/>
                      <p:nvPr/>
                    </p:nvGrpSpPr>
                    <p:grpSpPr>
                      <a:xfrm>
                        <a:off x="2441548" y="4072329"/>
                        <a:ext cx="2438400" cy="2920613"/>
                        <a:chOff x="2441548" y="4072329"/>
                        <a:chExt cx="2438400" cy="2920613"/>
                      </a:xfrm>
                    </p:grpSpPr>
                    <p:pic>
                      <p:nvPicPr>
                        <p:cNvPr id="230"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31"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grpSp>
                <p:nvGrpSpPr>
                  <p:cNvPr id="208" name="Group 207"/>
                  <p:cNvGrpSpPr/>
                  <p:nvPr/>
                </p:nvGrpSpPr>
                <p:grpSpPr>
                  <a:xfrm>
                    <a:off x="5765253" y="5072973"/>
                    <a:ext cx="354801" cy="501103"/>
                    <a:chOff x="2441548" y="4072329"/>
                    <a:chExt cx="2438400" cy="3443870"/>
                  </a:xfrm>
                </p:grpSpPr>
                <p:pic>
                  <p:nvPicPr>
                    <p:cNvPr id="219"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220" name="Group 219"/>
                    <p:cNvGrpSpPr/>
                    <p:nvPr/>
                  </p:nvGrpSpPr>
                  <p:grpSpPr>
                    <a:xfrm>
                      <a:off x="2441548" y="4072329"/>
                      <a:ext cx="2438400" cy="2920613"/>
                      <a:chOff x="2441548" y="4072329"/>
                      <a:chExt cx="2438400" cy="2920613"/>
                    </a:xfrm>
                  </p:grpSpPr>
                  <p:pic>
                    <p:nvPicPr>
                      <p:cNvPr id="221"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22"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209" name="Group 208"/>
                  <p:cNvGrpSpPr/>
                  <p:nvPr/>
                </p:nvGrpSpPr>
                <p:grpSpPr>
                  <a:xfrm>
                    <a:off x="6122040" y="5072973"/>
                    <a:ext cx="354801" cy="501103"/>
                    <a:chOff x="2441548" y="4072329"/>
                    <a:chExt cx="2438400" cy="3443870"/>
                  </a:xfrm>
                </p:grpSpPr>
                <p:pic>
                  <p:nvPicPr>
                    <p:cNvPr id="215"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216" name="Group 215"/>
                    <p:cNvGrpSpPr/>
                    <p:nvPr/>
                  </p:nvGrpSpPr>
                  <p:grpSpPr>
                    <a:xfrm>
                      <a:off x="2441548" y="4072329"/>
                      <a:ext cx="2438400" cy="2920613"/>
                      <a:chOff x="2441548" y="4072329"/>
                      <a:chExt cx="2438400" cy="2920613"/>
                    </a:xfrm>
                  </p:grpSpPr>
                  <p:pic>
                    <p:nvPicPr>
                      <p:cNvPr id="217"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18"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210" name="Group 209"/>
                  <p:cNvGrpSpPr/>
                  <p:nvPr/>
                </p:nvGrpSpPr>
                <p:grpSpPr>
                  <a:xfrm>
                    <a:off x="6478828" y="5072973"/>
                    <a:ext cx="354801" cy="501103"/>
                    <a:chOff x="2441548" y="4072329"/>
                    <a:chExt cx="2438400" cy="3443870"/>
                  </a:xfrm>
                </p:grpSpPr>
                <p:pic>
                  <p:nvPicPr>
                    <p:cNvPr id="211"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212" name="Group 211"/>
                    <p:cNvGrpSpPr/>
                    <p:nvPr/>
                  </p:nvGrpSpPr>
                  <p:grpSpPr>
                    <a:xfrm>
                      <a:off x="2441548" y="4072329"/>
                      <a:ext cx="2438400" cy="2920613"/>
                      <a:chOff x="2441548" y="4072329"/>
                      <a:chExt cx="2438400" cy="2920613"/>
                    </a:xfrm>
                  </p:grpSpPr>
                  <p:pic>
                    <p:nvPicPr>
                      <p:cNvPr id="213"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14"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sp>
              <p:nvSpPr>
                <p:cNvPr id="206" name="TextBox 51"/>
                <p:cNvSpPr txBox="1">
                  <a:spLocks noChangeArrowheads="1"/>
                </p:cNvSpPr>
                <p:nvPr/>
              </p:nvSpPr>
              <p:spPr bwMode="auto">
                <a:xfrm>
                  <a:off x="6009338" y="4789051"/>
                  <a:ext cx="593825" cy="312579"/>
                </a:xfrm>
                <a:prstGeom prst="rect">
                  <a:avLst/>
                </a:prstGeom>
                <a:noFill/>
                <a:ln w="9525">
                  <a:noFill/>
                  <a:miter lim="800000"/>
                  <a:headEnd/>
                  <a:tailEnd/>
                </a:ln>
              </p:spPr>
              <p:txBody>
                <a:bodyPr wrap="square" lIns="91435" tIns="45718" rIns="91435" bIns="45718">
                  <a:spAutoFit/>
                </a:bodyPr>
                <a:lstStyle/>
                <a:p>
                  <a:pPr algn="ctr" defTabSz="914400">
                    <a:buNone/>
                  </a:pPr>
                  <a:r>
                    <a:rPr lang="en-US" altLang="zh-CN" sz="1200" b="0" i="0" smtClean="0">
                      <a:solidFill>
                        <a:srgbClr val="546568"/>
                      </a:solidFill>
                      <a:latin typeface="Arial"/>
                      <a:ea typeface="黑体" pitchFamily="2" charset="-122"/>
                      <a:cs typeface="+mn-cs"/>
                    </a:rPr>
                    <a:t>SAN</a:t>
                  </a:r>
                  <a:endParaRPr lang="zh-CN" altLang="en-US" sz="1200">
                    <a:solidFill>
                      <a:srgbClr val="546568"/>
                    </a:solidFill>
                    <a:ea typeface="黑体" pitchFamily="2" charset="-122"/>
                  </a:endParaRPr>
                </a:p>
              </p:txBody>
            </p:sp>
          </p:grpSp>
          <p:sp>
            <p:nvSpPr>
              <p:cNvPr id="202" name="Oval 201"/>
              <p:cNvSpPr/>
              <p:nvPr/>
            </p:nvSpPr>
            <p:spPr>
              <a:xfrm>
                <a:off x="5248162" y="3400780"/>
                <a:ext cx="1837416" cy="1837416"/>
              </a:xfrm>
              <a:prstGeom prst="ellipse">
                <a:avLst/>
              </a:prstGeom>
              <a:noFill/>
              <a:ln w="22225">
                <a:solidFill>
                  <a:schemeClr val="bg1">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sp>
            <p:nvSpPr>
              <p:cNvPr id="203" name="Oval 202"/>
              <p:cNvSpPr/>
              <p:nvPr/>
            </p:nvSpPr>
            <p:spPr>
              <a:xfrm>
                <a:off x="5395821" y="4109130"/>
                <a:ext cx="811212" cy="811212"/>
              </a:xfrm>
              <a:prstGeom prst="ellipse">
                <a:avLst/>
              </a:prstGeom>
              <a:noFill/>
              <a:ln w="15875">
                <a:solidFill>
                  <a:schemeClr val="bg1">
                    <a:lumMod val="50000"/>
                  </a:schemeClr>
                </a:solidFill>
                <a:prstDash val="lg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sp>
            <p:nvSpPr>
              <p:cNvPr id="204" name="TextBox 51"/>
              <p:cNvSpPr txBox="1">
                <a:spLocks noChangeArrowheads="1"/>
              </p:cNvSpPr>
              <p:nvPr/>
            </p:nvSpPr>
            <p:spPr bwMode="auto">
              <a:xfrm>
                <a:off x="7145663" y="4024152"/>
                <a:ext cx="798534" cy="292606"/>
              </a:xfrm>
              <a:prstGeom prst="rect">
                <a:avLst/>
              </a:prstGeom>
              <a:noFill/>
              <a:ln w="9525">
                <a:noFill/>
                <a:miter lim="800000"/>
                <a:headEnd/>
                <a:tailEnd/>
              </a:ln>
            </p:spPr>
            <p:txBody>
              <a:bodyPr wrap="square" lIns="91435" tIns="45718" rIns="91435" bIns="45718">
                <a:spAutoFit/>
              </a:bodyPr>
              <a:lstStyle/>
              <a:p>
                <a:pPr algn="l" defTabSz="914400">
                  <a:buNone/>
                </a:pPr>
                <a:r>
                  <a:rPr lang="zh-CN" altLang="en-US" sz="1200" b="0" i="0" smtClean="0">
                    <a:solidFill>
                      <a:srgbClr val="546568"/>
                    </a:solidFill>
                    <a:latin typeface="Arial"/>
                    <a:ea typeface="黑体" pitchFamily="2" charset="-122"/>
                    <a:cs typeface="+mn-cs"/>
                  </a:rPr>
                  <a:t>存储</a:t>
                </a:r>
                <a:endParaRPr lang="zh-CN" altLang="en-US" sz="1200">
                  <a:solidFill>
                    <a:srgbClr val="546568"/>
                  </a:solidFill>
                  <a:ea typeface="黑体" pitchFamily="2" charset="-122"/>
                </a:endParaRPr>
              </a:p>
            </p:txBody>
          </p:sp>
        </p:grpSp>
        <p:sp>
          <p:nvSpPr>
            <p:cNvPr id="160" name="TextBox 159"/>
            <p:cNvSpPr txBox="1"/>
            <p:nvPr/>
          </p:nvSpPr>
          <p:spPr>
            <a:xfrm>
              <a:off x="3388892" y="2806763"/>
              <a:ext cx="1732016" cy="535531"/>
            </a:xfrm>
            <a:prstGeom prst="rect">
              <a:avLst/>
            </a:prstGeom>
            <a:noFill/>
            <a:effectLst>
              <a:outerShdw blurRad="63500" sx="102000" sy="102000" algn="ctr" rotWithShape="0">
                <a:prstClr val="black">
                  <a:alpha val="40000"/>
                </a:prstClr>
              </a:outerShdw>
            </a:effectLst>
          </p:spPr>
          <p:txBody>
            <a:bodyPr wrap="square" rtlCol="0">
              <a:spAutoFit/>
            </a:bodyPr>
            <a:lstStyle/>
            <a:p>
              <a:pPr algn="ctr">
                <a:lnSpc>
                  <a:spcPct val="80000"/>
                </a:lnSpc>
              </a:pPr>
              <a:r>
                <a:rPr lang="en-US" altLang="zh-CN" sz="1800" b="1" i="0" dirty="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t>Cisco</a:t>
              </a:r>
              <a:r>
                <a:rPr lang="en-US" baseline="30000" dirty="0" smtClean="0">
                  <a:solidFill>
                    <a:schemeClr val="bg1"/>
                  </a:solidFill>
                </a:rPr>
                <a:t>®</a:t>
              </a:r>
              <a:r>
                <a:rPr lang="zh-CN" altLang="en-US" sz="1800" b="1" i="0" dirty="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t> </a:t>
              </a:r>
              <a:br>
                <a:rPr lang="zh-CN" altLang="en-US" sz="1800" b="1" i="0" dirty="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br>
              <a:r>
                <a:rPr lang="en-US" altLang="zh-CN" sz="1800" b="1" i="0" dirty="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t>Unified Fabric</a:t>
              </a:r>
              <a:endParaRPr lang="zh-CN" altLang="en-US" b="1" dirty="0">
                <a:solidFill>
                  <a:schemeClr val="bg1"/>
                </a:solidFill>
                <a:effectLst>
                  <a:outerShdw blurRad="63500" sx="102000" sy="102000" algn="ctr" rotWithShape="0">
                    <a:prstClr val="black">
                      <a:alpha val="21000"/>
                    </a:prstClr>
                  </a:outerShdw>
                </a:effectLst>
                <a:ea typeface="黑体" pitchFamily="2" charset="-122"/>
              </a:endParaRPr>
            </a:p>
          </p:txBody>
        </p:sp>
        <p:cxnSp>
          <p:nvCxnSpPr>
            <p:cNvPr id="161" name="Straight Connector 160"/>
            <p:cNvCxnSpPr/>
            <p:nvPr/>
          </p:nvCxnSpPr>
          <p:spPr>
            <a:xfrm>
              <a:off x="6817613" y="1921703"/>
              <a:ext cx="1311926" cy="470203"/>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71" name="Group 170"/>
            <p:cNvGrpSpPr/>
            <p:nvPr/>
          </p:nvGrpSpPr>
          <p:grpSpPr>
            <a:xfrm>
              <a:off x="5532756" y="1185340"/>
              <a:ext cx="1411534" cy="1152382"/>
              <a:chOff x="1421047" y="1814866"/>
              <a:chExt cx="1734339" cy="1415919"/>
            </a:xfrm>
          </p:grpSpPr>
          <p:pic>
            <p:nvPicPr>
              <p:cNvPr id="194" name="Picture 2" descr="\\MV-FS\Projects\Cisco\03_Assets\Icons\Kubrick Icons\Kubrick png icons\Device_cloud_white_3041_default_256.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421047" y="1814866"/>
                <a:ext cx="1667264" cy="1415919"/>
              </a:xfrm>
              <a:prstGeom prst="rect">
                <a:avLst/>
              </a:prstGeom>
              <a:noFill/>
              <a:extLst>
                <a:ext uri="{909E8E84-426E-40DD-AFC4-6F175D3DCCD1}">
                  <a14:hiddenFill xmlns="" xmlns:a14="http://schemas.microsoft.com/office/drawing/2010/main">
                    <a:solidFill>
                      <a:srgbClr val="FFFFFF"/>
                    </a:solidFill>
                  </a14:hiddenFill>
                </a:ext>
              </a:extLst>
            </p:spPr>
          </p:pic>
          <p:sp>
            <p:nvSpPr>
              <p:cNvPr id="195" name="TextBox 194"/>
              <p:cNvSpPr txBox="1"/>
              <p:nvPr/>
            </p:nvSpPr>
            <p:spPr>
              <a:xfrm>
                <a:off x="1488121" y="2231694"/>
                <a:ext cx="1667265" cy="718507"/>
              </a:xfrm>
              <a:prstGeom prst="rect">
                <a:avLst/>
              </a:prstGeom>
              <a:noFill/>
            </p:spPr>
            <p:txBody>
              <a:bodyPr wrap="square" rtlCol="0">
                <a:spAutoFit/>
              </a:bodyPr>
              <a:lstStyle/>
              <a:p>
                <a:pPr algn="ctr" defTabSz="914400">
                  <a:buNone/>
                </a:pPr>
                <a:r>
                  <a:rPr lang="zh-CN" altLang="en-US" sz="1600" b="1" i="0" dirty="0" smtClean="0">
                    <a:solidFill>
                      <a:schemeClr val="tx1"/>
                    </a:solidFill>
                    <a:latin typeface="Arial"/>
                    <a:ea typeface="黑体" pitchFamily="2" charset="-122"/>
                    <a:cs typeface="+mn-cs"/>
                  </a:rPr>
                  <a:t>互联网</a:t>
                </a:r>
                <a:r>
                  <a:rPr lang="en-US" altLang="zh-CN" sz="1600" b="1" i="0" dirty="0" smtClean="0">
                    <a:solidFill>
                      <a:schemeClr val="tx1"/>
                    </a:solidFill>
                    <a:latin typeface="Arial"/>
                    <a:ea typeface="黑体" pitchFamily="2" charset="-122"/>
                    <a:cs typeface="+mn-cs"/>
                  </a:rPr>
                  <a:t>/</a:t>
                </a:r>
                <a:br>
                  <a:rPr lang="en-US" altLang="zh-CN" sz="1600" b="1" i="0" dirty="0" smtClean="0">
                    <a:solidFill>
                      <a:schemeClr val="tx1"/>
                    </a:solidFill>
                    <a:latin typeface="Arial"/>
                    <a:ea typeface="黑体" pitchFamily="2" charset="-122"/>
                    <a:cs typeface="+mn-cs"/>
                  </a:rPr>
                </a:br>
                <a:r>
                  <a:rPr lang="zh-CN" altLang="en-US" sz="1600" b="1" i="0" dirty="0" smtClean="0">
                    <a:solidFill>
                      <a:schemeClr val="tx1"/>
                    </a:solidFill>
                    <a:latin typeface="Arial"/>
                    <a:ea typeface="黑体" pitchFamily="2" charset="-122"/>
                    <a:cs typeface="+mn-cs"/>
                  </a:rPr>
                  <a:t>内联网</a:t>
                </a:r>
                <a:endParaRPr lang="zh-CN" altLang="en-US" sz="1600" b="1" dirty="0">
                  <a:ea typeface="黑体" pitchFamily="2" charset="-122"/>
                </a:endParaRPr>
              </a:p>
            </p:txBody>
          </p:sp>
        </p:grpSp>
        <p:grpSp>
          <p:nvGrpSpPr>
            <p:cNvPr id="172" name="Group 171"/>
            <p:cNvGrpSpPr/>
            <p:nvPr/>
          </p:nvGrpSpPr>
          <p:grpSpPr>
            <a:xfrm>
              <a:off x="7420371" y="2575568"/>
              <a:ext cx="1017740" cy="492422"/>
              <a:chOff x="4898317" y="1982959"/>
              <a:chExt cx="1747560" cy="845538"/>
            </a:xfrm>
          </p:grpSpPr>
          <p:grpSp>
            <p:nvGrpSpPr>
              <p:cNvPr id="183" name="Group 182"/>
              <p:cNvGrpSpPr/>
              <p:nvPr/>
            </p:nvGrpSpPr>
            <p:grpSpPr>
              <a:xfrm>
                <a:off x="4898317" y="1982959"/>
                <a:ext cx="864207" cy="845538"/>
                <a:chOff x="7092048" y="751929"/>
                <a:chExt cx="1383251" cy="1353371"/>
              </a:xfrm>
            </p:grpSpPr>
            <p:pic>
              <p:nvPicPr>
                <p:cNvPr id="185" name="Picture 2" descr="\\MV-FS\Projects\Cisco\03_Assets\Icons\Kubrick Icons\Device Icons\Device_server_farms_3113_default_256.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426921" y="751929"/>
                  <a:ext cx="1048378" cy="104837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86" name="Group 185"/>
                <p:cNvGrpSpPr/>
                <p:nvPr/>
              </p:nvGrpSpPr>
              <p:grpSpPr>
                <a:xfrm>
                  <a:off x="7092048" y="1495313"/>
                  <a:ext cx="413284" cy="609987"/>
                  <a:chOff x="6427703" y="2259445"/>
                  <a:chExt cx="413284" cy="609987"/>
                </a:xfrm>
              </p:grpSpPr>
              <p:pic>
                <p:nvPicPr>
                  <p:cNvPr id="191"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456148"/>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92"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93"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187" name="Group 186"/>
                <p:cNvGrpSpPr/>
                <p:nvPr/>
              </p:nvGrpSpPr>
              <p:grpSpPr>
                <a:xfrm>
                  <a:off x="7526050" y="1495313"/>
                  <a:ext cx="413284" cy="609987"/>
                  <a:chOff x="6427703" y="2259445"/>
                  <a:chExt cx="413284" cy="609987"/>
                </a:xfrm>
              </p:grpSpPr>
              <p:pic>
                <p:nvPicPr>
                  <p:cNvPr id="188"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456148"/>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89"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90"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sp>
            <p:nvSpPr>
              <p:cNvPr id="184" name="TextBox 51"/>
              <p:cNvSpPr txBox="1">
                <a:spLocks noChangeArrowheads="1"/>
              </p:cNvSpPr>
              <p:nvPr/>
            </p:nvSpPr>
            <p:spPr bwMode="auto">
              <a:xfrm>
                <a:off x="5677837" y="2141004"/>
                <a:ext cx="968040" cy="475628"/>
              </a:xfrm>
              <a:prstGeom prst="rect">
                <a:avLst/>
              </a:prstGeom>
              <a:noFill/>
              <a:ln w="9525">
                <a:noFill/>
                <a:miter lim="800000"/>
                <a:headEnd/>
                <a:tailEnd/>
              </a:ln>
            </p:spPr>
            <p:txBody>
              <a:bodyPr wrap="square" lIns="91435" tIns="45718" rIns="91435" bIns="45718">
                <a:spAutoFit/>
              </a:bodyPr>
              <a:lstStyle/>
              <a:p>
                <a:pPr algn="l" defTabSz="914400">
                  <a:buNone/>
                </a:pPr>
                <a:r>
                  <a:rPr lang="en-US" altLang="zh-CN" sz="1200" b="0" i="0" smtClean="0">
                    <a:solidFill>
                      <a:srgbClr val="546568"/>
                    </a:solidFill>
                    <a:latin typeface="Arial"/>
                    <a:ea typeface="黑体" pitchFamily="2" charset="-122"/>
                    <a:cs typeface="+mn-cs"/>
                  </a:rPr>
                  <a:t>DC3</a:t>
                </a:r>
                <a:endParaRPr lang="zh-CN" altLang="en-US" sz="1200">
                  <a:solidFill>
                    <a:srgbClr val="546568"/>
                  </a:solidFill>
                  <a:ea typeface="黑体" pitchFamily="2" charset="-122"/>
                </a:endParaRPr>
              </a:p>
            </p:txBody>
          </p:sp>
        </p:grpSp>
        <p:grpSp>
          <p:nvGrpSpPr>
            <p:cNvPr id="173" name="Group 172"/>
            <p:cNvGrpSpPr/>
            <p:nvPr/>
          </p:nvGrpSpPr>
          <p:grpSpPr>
            <a:xfrm>
              <a:off x="6608786" y="2233817"/>
              <a:ext cx="503294" cy="492422"/>
              <a:chOff x="7092048" y="751929"/>
              <a:chExt cx="1383251" cy="1353371"/>
            </a:xfrm>
          </p:grpSpPr>
          <p:pic>
            <p:nvPicPr>
              <p:cNvPr id="174" name="Picture 2" descr="\\MV-FS\Projects\Cisco\03_Assets\Icons\Kubrick Icons\Device Icons\Device_server_farms_3113_default_256.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426921" y="751929"/>
                <a:ext cx="1048378" cy="104837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75" name="Group 174"/>
              <p:cNvGrpSpPr/>
              <p:nvPr/>
            </p:nvGrpSpPr>
            <p:grpSpPr>
              <a:xfrm>
                <a:off x="7092048" y="1495313"/>
                <a:ext cx="413284" cy="609987"/>
                <a:chOff x="6427703" y="2259445"/>
                <a:chExt cx="413284" cy="609987"/>
              </a:xfrm>
            </p:grpSpPr>
            <p:pic>
              <p:nvPicPr>
                <p:cNvPr id="180"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456148"/>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81"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82"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176" name="Group 175"/>
              <p:cNvGrpSpPr/>
              <p:nvPr/>
            </p:nvGrpSpPr>
            <p:grpSpPr>
              <a:xfrm>
                <a:off x="7526050" y="1495313"/>
                <a:ext cx="544704" cy="532647"/>
                <a:chOff x="6427703" y="2259445"/>
                <a:chExt cx="544704" cy="532647"/>
              </a:xfrm>
            </p:grpSpPr>
            <p:pic>
              <p:nvPicPr>
                <p:cNvPr id="177"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559123" y="2378807"/>
                  <a:ext cx="413284" cy="41328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78"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79"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sp>
        <p:nvSpPr>
          <p:cNvPr id="134" name="Rectangle 19"/>
          <p:cNvSpPr>
            <a:spLocks noChangeArrowheads="1"/>
          </p:cNvSpPr>
          <p:nvPr/>
        </p:nvSpPr>
        <p:spPr bwMode="auto">
          <a:xfrm flipH="1">
            <a:off x="545910" y="4802156"/>
            <a:ext cx="8065826" cy="2321975"/>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l" defTabSz="914400">
              <a:buNone/>
            </a:pPr>
            <a:r>
              <a:rPr lang="zh-CN" altLang="en-US" sz="1800" b="1" i="0" smtClean="0">
                <a:solidFill>
                  <a:srgbClr val="0096D6"/>
                </a:solidFill>
                <a:latin typeface="Arial"/>
                <a:ea typeface="黑体" pitchFamily="2" charset="-122"/>
                <a:cs typeface="+mn-cs"/>
              </a:rPr>
              <a:t>挑战</a:t>
            </a:r>
            <a:endParaRPr lang="zh-CN" altLang="en-US" b="1">
              <a:solidFill>
                <a:schemeClr val="tx1"/>
              </a:solidFill>
              <a:latin typeface="+mj-lt"/>
              <a:ea typeface="黑体" pitchFamily="2" charset="-122"/>
            </a:endParaRPr>
          </a:p>
        </p:txBody>
      </p:sp>
      <p:grpSp>
        <p:nvGrpSpPr>
          <p:cNvPr id="135" name="Group 134"/>
          <p:cNvGrpSpPr/>
          <p:nvPr/>
        </p:nvGrpSpPr>
        <p:grpSpPr>
          <a:xfrm>
            <a:off x="721590" y="5187208"/>
            <a:ext cx="7518206" cy="1461939"/>
            <a:chOff x="4574276" y="4785002"/>
            <a:chExt cx="7518206" cy="1461939"/>
          </a:xfrm>
        </p:grpSpPr>
        <p:sp>
          <p:nvSpPr>
            <p:cNvPr id="136" name="Rectangle 135"/>
            <p:cNvSpPr/>
            <p:nvPr/>
          </p:nvSpPr>
          <p:spPr>
            <a:xfrm>
              <a:off x="4574276" y="4785002"/>
              <a:ext cx="3159839" cy="1461939"/>
            </a:xfrm>
            <a:prstGeom prst="rect">
              <a:avLst/>
            </a:prstGeom>
          </p:spPr>
          <p:txBody>
            <a:bodyPr wrap="none" lIns="0" tIns="0" rIns="0" bIns="0">
              <a:spAutoFit/>
            </a:bodyPr>
            <a:lstStyle/>
            <a:p>
              <a:pPr marL="169896" indent="-169896" algn="l" defTabSz="914400">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对资源的安全访问 </a:t>
              </a:r>
              <a:r>
                <a:rPr lang="en-US" altLang="zh-CN" sz="1600" b="0" i="0" dirty="0" smtClean="0">
                  <a:solidFill>
                    <a:srgbClr val="546568"/>
                  </a:solidFill>
                  <a:latin typeface="Arial"/>
                  <a:ea typeface="黑体" pitchFamily="2" charset="-122"/>
                  <a:cs typeface="+mn-cs"/>
                </a:rPr>
                <a:t>— </a:t>
              </a:r>
              <a:r>
                <a:rPr lang="zh-CN" altLang="en-US" sz="1600" b="0" i="0" dirty="0" smtClean="0">
                  <a:solidFill>
                    <a:srgbClr val="546568"/>
                  </a:solidFill>
                  <a:latin typeface="Arial"/>
                  <a:ea typeface="黑体" pitchFamily="2" charset="-122"/>
                  <a:cs typeface="+mn-cs"/>
                </a:rPr>
                <a:t>身份验证、</a:t>
              </a:r>
              <a:r>
                <a:rPr lang="en-US" altLang="zh-CN" sz="1600" b="0" i="0" dirty="0" smtClean="0">
                  <a:solidFill>
                    <a:srgbClr val="546568"/>
                  </a:solidFill>
                  <a:latin typeface="Arial"/>
                  <a:ea typeface="黑体" pitchFamily="2" charset="-122"/>
                  <a:cs typeface="+mn-cs"/>
                </a:rPr>
                <a:t/>
              </a:r>
              <a:br>
                <a:rPr lang="en-US" altLang="zh-CN" sz="1600" b="0" i="0" dirty="0" smtClean="0">
                  <a:solidFill>
                    <a:srgbClr val="546568"/>
                  </a:solidFill>
                  <a:latin typeface="Arial"/>
                  <a:ea typeface="黑体" pitchFamily="2" charset="-122"/>
                  <a:cs typeface="+mn-cs"/>
                </a:rPr>
              </a:br>
              <a:r>
                <a:rPr lang="zh-CN" altLang="en-US" sz="1600" b="0" i="0" dirty="0" smtClean="0">
                  <a:solidFill>
                    <a:srgbClr val="546568"/>
                  </a:solidFill>
                  <a:latin typeface="Arial"/>
                  <a:ea typeface="黑体" pitchFamily="2" charset="-122"/>
                  <a:cs typeface="+mn-cs"/>
                </a:rPr>
                <a:t>管理、策略 </a:t>
              </a:r>
            </a:p>
            <a:p>
              <a:pPr marL="169896" indent="-169896" algn="l" defTabSz="914400">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网络带宽需求增大</a:t>
              </a:r>
            </a:p>
            <a:p>
              <a:pPr marL="169896" indent="-169896" algn="l" defTabSz="914400">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虚拟基础设施安全性不足</a:t>
              </a:r>
              <a:endParaRPr lang="zh-CN" altLang="en-US" sz="1600" dirty="0" smtClean="0">
                <a:solidFill>
                  <a:srgbClr val="546568"/>
                </a:solidFill>
                <a:ea typeface="黑体" pitchFamily="2" charset="-122"/>
                <a:sym typeface="Arial" charset="0"/>
              </a:endParaRPr>
            </a:p>
            <a:p>
              <a:pPr marL="169896" indent="-169896" algn="l" defTabSz="914400">
                <a:spcBef>
                  <a:spcPts val="300"/>
                </a:spcBef>
                <a:spcAft>
                  <a:spcPts val="300"/>
                </a:spcAft>
                <a:buClr>
                  <a:srgbClr val="0096D6"/>
                </a:buClr>
                <a:buSzPct val="90000"/>
                <a:buFont typeface="Arial"/>
                <a:buChar char="•"/>
              </a:pPr>
              <a:endParaRPr lang="zh-CN" altLang="en-US" sz="1600" dirty="0">
                <a:solidFill>
                  <a:srgbClr val="546568"/>
                </a:solidFill>
                <a:ea typeface="黑体" pitchFamily="2" charset="-122"/>
                <a:sym typeface="Arial" charset="0"/>
              </a:endParaRPr>
            </a:p>
          </p:txBody>
        </p:sp>
        <p:sp>
          <p:nvSpPr>
            <p:cNvPr id="137" name="Rectangle 136"/>
            <p:cNvSpPr/>
            <p:nvPr/>
          </p:nvSpPr>
          <p:spPr>
            <a:xfrm>
              <a:off x="8190030" y="4795746"/>
              <a:ext cx="3902452" cy="778675"/>
            </a:xfrm>
            <a:prstGeom prst="rect">
              <a:avLst/>
            </a:prstGeom>
          </p:spPr>
          <p:txBody>
            <a:bodyPr wrap="square" lIns="0" tIns="0" rIns="0" bIns="0">
              <a:spAutoFit/>
            </a:bodyPr>
            <a:lstStyle/>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针对富媒体协作应用的糟糕用户体验  </a:t>
              </a:r>
              <a:endParaRPr lang="zh-CN" altLang="en-US" sz="1600" dirty="0" smtClean="0">
                <a:solidFill>
                  <a:srgbClr val="546568"/>
                </a:solidFill>
                <a:ea typeface="黑体" pitchFamily="2" charset="-122"/>
              </a:endParaRPr>
            </a:p>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缺乏可扩展的计算和虚拟基础设施 </a:t>
              </a:r>
              <a:r>
                <a:rPr lang="en-US" altLang="zh-CN" sz="1600" b="0" i="0" dirty="0" smtClean="0">
                  <a:solidFill>
                    <a:srgbClr val="546568"/>
                  </a:solidFill>
                  <a:latin typeface="Arial"/>
                  <a:ea typeface="黑体" pitchFamily="2" charset="-122"/>
                  <a:cs typeface="+mn-cs"/>
                </a:rPr>
                <a:t>— </a:t>
              </a:r>
              <a:br>
                <a:rPr lang="en-US" altLang="zh-CN" sz="1600" b="0" i="0" dirty="0" smtClean="0">
                  <a:solidFill>
                    <a:srgbClr val="546568"/>
                  </a:solidFill>
                  <a:latin typeface="Arial"/>
                  <a:ea typeface="黑体" pitchFamily="2" charset="-122"/>
                  <a:cs typeface="+mn-cs"/>
                </a:rPr>
              </a:br>
              <a:r>
                <a:rPr lang="zh-CN" altLang="en-US" sz="1600" b="0" i="0" dirty="0" smtClean="0">
                  <a:solidFill>
                    <a:srgbClr val="546568"/>
                  </a:solidFill>
                  <a:latin typeface="Arial"/>
                  <a:ea typeface="黑体" pitchFamily="2" charset="-122"/>
                  <a:cs typeface="+mn-cs"/>
                </a:rPr>
                <a:t>服务质量 </a:t>
              </a:r>
              <a:r>
                <a:rPr lang="en-US" altLang="zh-CN" sz="1600" b="0" i="0" dirty="0" smtClean="0">
                  <a:solidFill>
                    <a:srgbClr val="546568"/>
                  </a:solidFill>
                  <a:latin typeface="Arial"/>
                  <a:ea typeface="黑体" pitchFamily="2" charset="-122"/>
                  <a:cs typeface="+mn-cs"/>
                </a:rPr>
                <a:t>(</a:t>
              </a:r>
              <a:r>
                <a:rPr lang="en-US" altLang="zh-CN" sz="1600" b="0" i="0" dirty="0" err="1" smtClean="0">
                  <a:solidFill>
                    <a:srgbClr val="546568"/>
                  </a:solidFill>
                  <a:latin typeface="Arial"/>
                  <a:ea typeface="黑体" pitchFamily="2" charset="-122"/>
                  <a:cs typeface="+mn-cs"/>
                </a:rPr>
                <a:t>QoS</a:t>
              </a:r>
              <a:r>
                <a:rPr lang="en-US" altLang="zh-CN" sz="1600" b="0" i="0" dirty="0" smtClean="0">
                  <a:solidFill>
                    <a:srgbClr val="546568"/>
                  </a:solidFill>
                  <a:latin typeface="Arial"/>
                  <a:ea typeface="黑体" pitchFamily="2" charset="-122"/>
                  <a:cs typeface="+mn-cs"/>
                </a:rPr>
                <a:t>)</a:t>
              </a:r>
              <a:r>
                <a:rPr lang="zh-CN" altLang="en-US" sz="1600" b="0" i="0" dirty="0" smtClean="0">
                  <a:solidFill>
                    <a:srgbClr val="546568"/>
                  </a:solidFill>
                  <a:latin typeface="Arial"/>
                  <a:ea typeface="黑体" pitchFamily="2" charset="-122"/>
                  <a:cs typeface="+mn-cs"/>
                </a:rPr>
                <a:t>、高畅通性、可管理性</a:t>
              </a:r>
              <a:endParaRPr lang="zh-CN" altLang="en-US" sz="1600" dirty="0">
                <a:solidFill>
                  <a:srgbClr val="546568"/>
                </a:solidFill>
                <a:ea typeface="黑体" pitchFamily="2" charset="-122"/>
              </a:endParaRPr>
            </a:p>
          </p:txBody>
        </p:sp>
      </p:grpSp>
      <p:cxnSp>
        <p:nvCxnSpPr>
          <p:cNvPr id="138" name="Straight Connector 137"/>
          <p:cNvCxnSpPr/>
          <p:nvPr/>
        </p:nvCxnSpPr>
        <p:spPr>
          <a:xfrm>
            <a:off x="6621358" y="1438380"/>
            <a:ext cx="1146033" cy="410746"/>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39" name="Picture 2" descr="\\MV-FS\Projects\Cisco\03_Assets\Icons\Kubrick Icons\Kubrick png icons\user_group_0107_256.pn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7451592" y="1511873"/>
            <a:ext cx="475440" cy="475440"/>
          </a:xfrm>
          <a:prstGeom prst="rect">
            <a:avLst/>
          </a:prstGeom>
          <a:noFill/>
          <a:extLst>
            <a:ext uri="{909E8E84-426E-40DD-AFC4-6F175D3DCCD1}">
              <a14:hiddenFill xmlns="" xmlns:a14="http://schemas.microsoft.com/office/drawing/2010/main">
                <a:solidFill>
                  <a:srgbClr val="FFFFFF"/>
                </a:solidFill>
              </a14:hiddenFill>
            </a:ext>
          </a:extLst>
        </p:spPr>
      </p:pic>
      <p:sp>
        <p:nvSpPr>
          <p:cNvPr id="140" name="TextBox 51"/>
          <p:cNvSpPr txBox="1">
            <a:spLocks noChangeArrowheads="1"/>
          </p:cNvSpPr>
          <p:nvPr/>
        </p:nvSpPr>
        <p:spPr bwMode="auto">
          <a:xfrm>
            <a:off x="7830692" y="1622637"/>
            <a:ext cx="595539" cy="276995"/>
          </a:xfrm>
          <a:prstGeom prst="rect">
            <a:avLst/>
          </a:prstGeom>
          <a:noFill/>
          <a:ln w="9525">
            <a:noFill/>
            <a:miter lim="800000"/>
            <a:headEnd/>
            <a:tailEnd/>
          </a:ln>
        </p:spPr>
        <p:txBody>
          <a:bodyPr wrap="square" lIns="91435" tIns="45718" rIns="91435" bIns="45718">
            <a:spAutoFit/>
          </a:bodyPr>
          <a:lstStyle/>
          <a:p>
            <a:pPr algn="l" defTabSz="914400">
              <a:buNone/>
            </a:pPr>
            <a:r>
              <a:rPr lang="zh-CN" altLang="en-US" sz="1200" b="0" i="0" smtClean="0">
                <a:solidFill>
                  <a:srgbClr val="546568"/>
                </a:solidFill>
                <a:latin typeface="Arial"/>
                <a:ea typeface="黑体" pitchFamily="2" charset="-122"/>
                <a:cs typeface="+mn-cs"/>
              </a:rPr>
              <a:t>用户</a:t>
            </a:r>
            <a:endParaRPr lang="zh-CN" altLang="en-US" sz="1200">
              <a:solidFill>
                <a:srgbClr val="546568"/>
              </a:solidFill>
              <a:ea typeface="黑体" pitchFamily="2" charset="-122"/>
            </a:endParaRPr>
          </a:p>
        </p:txBody>
      </p:sp>
      <p:grpSp>
        <p:nvGrpSpPr>
          <p:cNvPr id="142" name="Group 141"/>
          <p:cNvGrpSpPr/>
          <p:nvPr/>
        </p:nvGrpSpPr>
        <p:grpSpPr>
          <a:xfrm>
            <a:off x="7563967" y="239065"/>
            <a:ext cx="1365720" cy="1363740"/>
            <a:chOff x="1292251" y="4114260"/>
            <a:chExt cx="1124784" cy="1123154"/>
          </a:xfrm>
        </p:grpSpPr>
        <p:sp>
          <p:nvSpPr>
            <p:cNvPr id="143" name="Oval 7"/>
            <p:cNvSpPr>
              <a:spLocks noChangeArrowheads="1"/>
            </p:cNvSpPr>
            <p:nvPr/>
          </p:nvSpPr>
          <p:spPr bwMode="auto">
            <a:xfrm>
              <a:off x="1292251" y="4114260"/>
              <a:ext cx="1124784" cy="1123154"/>
            </a:xfrm>
            <a:prstGeom prst="ellipse">
              <a:avLst/>
            </a:prstGeom>
            <a:gradFill flip="none" rotWithShape="1">
              <a:gsLst>
                <a:gs pos="0">
                  <a:schemeClr val="accent5">
                    <a:lumMod val="75000"/>
                  </a:schemeClr>
                </a:gs>
                <a:gs pos="100000">
                  <a:schemeClr val="accent5">
                    <a:shade val="100000"/>
                    <a:satMod val="115000"/>
                  </a:schemeClr>
                </a:gs>
              </a:gsLst>
              <a:lin ang="5400000" scaled="1"/>
              <a:tileRect/>
            </a:gra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pic>
          <p:nvPicPr>
            <p:cNvPr id="144" name="Picture 3" descr="\\MV-FS\Projects\Cisco\03_Assets\Icons\Kubrick Icons\Kubrick png icons\share_content_4078_256.png"/>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1445426" y="4309152"/>
              <a:ext cx="818434" cy="818434"/>
            </a:xfrm>
            <a:prstGeom prst="rect">
              <a:avLst/>
            </a:prstGeom>
            <a:noFill/>
            <a:extLst>
              <a:ext uri="{909E8E84-426E-40DD-AFC4-6F175D3DCCD1}">
                <a14:hiddenFill xmlns="" xmlns:a14="http://schemas.microsoft.com/office/drawing/2010/main">
                  <a:solidFill>
                    <a:srgbClr val="FFFFFF"/>
                  </a:solidFill>
                </a14:hiddenFill>
              </a:ext>
            </a:extLst>
          </p:spPr>
        </p:pic>
        <p:sp>
          <p:nvSpPr>
            <p:cNvPr id="162" name="Oval 8"/>
            <p:cNvSpPr>
              <a:spLocks noChangeArrowheads="1"/>
            </p:cNvSpPr>
            <p:nvPr/>
          </p:nvSpPr>
          <p:spPr bwMode="auto">
            <a:xfrm>
              <a:off x="1314866" y="4141118"/>
              <a:ext cx="1079551" cy="1079552"/>
            </a:xfrm>
            <a:prstGeom prst="ellipse">
              <a:avLst/>
            </a:prstGeom>
            <a:gradFill rotWithShape="0">
              <a:gsLst>
                <a:gs pos="82000">
                  <a:srgbClr val="0096D6">
                    <a:alpha val="0"/>
                  </a:srgbClr>
                </a:gs>
                <a:gs pos="98750">
                  <a:srgbClr val="000000">
                    <a:lumMod val="0"/>
                    <a:lumOff val="100000"/>
                    <a:alpha val="65000"/>
                  </a:srgbClr>
                </a:gs>
                <a:gs pos="0">
                  <a:schemeClr val="bg1">
                    <a:lumMod val="0"/>
                    <a:lumOff val="100000"/>
                    <a:alpha val="65000"/>
                  </a:schemeClr>
                </a:gs>
                <a:gs pos="33000">
                  <a:schemeClr val="tx1">
                    <a:alpha val="0"/>
                  </a:schemeClr>
                </a:gs>
              </a:gsLst>
              <a:lin ang="5400000" scaled="1"/>
            </a:gradFill>
            <a:ln w="9525">
              <a:noFill/>
              <a:miter lim="800000"/>
              <a:headEnd/>
              <a:tailEnd/>
            </a:ln>
          </p:spPr>
          <p:txBody>
            <a:bodyPr wrap="none" lIns="82124" tIns="41061" rIns="82124" bIns="41061" anchor="ctr"/>
            <a:lstStyle/>
            <a:p>
              <a:endParaRPr lang="zh-CN" altLang="en-US" kern="0">
                <a:solidFill>
                  <a:srgbClr val="FFFFFF"/>
                </a:solidFill>
                <a:ea typeface="黑体" pitchFamily="2" charset="-122"/>
              </a:endParaRPr>
            </a:p>
          </p:txBody>
        </p:sp>
      </p:grpSp>
      <p:grpSp>
        <p:nvGrpSpPr>
          <p:cNvPr id="163" name="Group 162"/>
          <p:cNvGrpSpPr/>
          <p:nvPr/>
        </p:nvGrpSpPr>
        <p:grpSpPr>
          <a:xfrm>
            <a:off x="7563967" y="239065"/>
            <a:ext cx="1365720" cy="1363740"/>
            <a:chOff x="1292251" y="4114260"/>
            <a:chExt cx="1124784" cy="1123154"/>
          </a:xfrm>
        </p:grpSpPr>
        <p:sp>
          <p:nvSpPr>
            <p:cNvPr id="164" name="Oval 7"/>
            <p:cNvSpPr>
              <a:spLocks noChangeArrowheads="1"/>
            </p:cNvSpPr>
            <p:nvPr/>
          </p:nvSpPr>
          <p:spPr bwMode="auto">
            <a:xfrm>
              <a:off x="1292251" y="4114260"/>
              <a:ext cx="1124784" cy="1123154"/>
            </a:xfrm>
            <a:prstGeom prst="ellipse">
              <a:avLst/>
            </a:prstGeom>
            <a:gradFill flip="none" rotWithShape="1">
              <a:gsLst>
                <a:gs pos="0">
                  <a:schemeClr val="accent5">
                    <a:lumMod val="75000"/>
                  </a:schemeClr>
                </a:gs>
                <a:gs pos="100000">
                  <a:schemeClr val="accent5">
                    <a:shade val="100000"/>
                    <a:satMod val="115000"/>
                  </a:schemeClr>
                </a:gs>
              </a:gsLst>
              <a:lin ang="5400000" scaled="1"/>
              <a:tileRect/>
            </a:gra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pic>
          <p:nvPicPr>
            <p:cNvPr id="165" name="Picture 3" descr="\\MV-FS\Projects\Cisco\03_Assets\Icons\Kubrick Icons\Kubrick png icons\share_content_4078_256.png"/>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1445426" y="4309152"/>
              <a:ext cx="818434" cy="818434"/>
            </a:xfrm>
            <a:prstGeom prst="rect">
              <a:avLst/>
            </a:prstGeom>
            <a:noFill/>
            <a:extLst>
              <a:ext uri="{909E8E84-426E-40DD-AFC4-6F175D3DCCD1}">
                <a14:hiddenFill xmlns="" xmlns:a14="http://schemas.microsoft.com/office/drawing/2010/main">
                  <a:solidFill>
                    <a:srgbClr val="FFFFFF"/>
                  </a:solidFill>
                </a14:hiddenFill>
              </a:ext>
            </a:extLst>
          </p:spPr>
        </p:pic>
        <p:sp>
          <p:nvSpPr>
            <p:cNvPr id="166" name="Oval 8"/>
            <p:cNvSpPr>
              <a:spLocks noChangeArrowheads="1"/>
            </p:cNvSpPr>
            <p:nvPr/>
          </p:nvSpPr>
          <p:spPr bwMode="auto">
            <a:xfrm>
              <a:off x="1319330" y="4134367"/>
              <a:ext cx="1085581" cy="1085582"/>
            </a:xfrm>
            <a:prstGeom prst="ellipse">
              <a:avLst/>
            </a:prstGeom>
            <a:gradFill rotWithShape="0">
              <a:gsLst>
                <a:gs pos="82000">
                  <a:srgbClr val="0096D6">
                    <a:alpha val="0"/>
                  </a:srgbClr>
                </a:gs>
                <a:gs pos="98750">
                  <a:srgbClr val="000000">
                    <a:lumMod val="0"/>
                    <a:lumOff val="100000"/>
                    <a:alpha val="65000"/>
                  </a:srgbClr>
                </a:gs>
                <a:gs pos="0">
                  <a:schemeClr val="bg1">
                    <a:lumMod val="0"/>
                    <a:lumOff val="100000"/>
                    <a:alpha val="65000"/>
                  </a:schemeClr>
                </a:gs>
                <a:gs pos="33000">
                  <a:schemeClr val="tx1">
                    <a:alpha val="0"/>
                  </a:schemeClr>
                </a:gs>
              </a:gsLst>
              <a:lin ang="5400000" scaled="1"/>
            </a:gradFill>
            <a:ln w="9525">
              <a:noFill/>
              <a:miter lim="800000"/>
              <a:headEnd/>
              <a:tailEnd/>
            </a:ln>
          </p:spPr>
          <p:txBody>
            <a:bodyPr wrap="none" lIns="82124" tIns="41061" rIns="82124" bIns="41061" anchor="ctr"/>
            <a:lstStyle/>
            <a:p>
              <a:endParaRPr lang="zh-CN" altLang="en-US" kern="0">
                <a:solidFill>
                  <a:srgbClr val="FFFFFF"/>
                </a:solidFill>
                <a:ea typeface="黑体" pitchFamily="2" charset="-122"/>
              </a:endParaRPr>
            </a:p>
          </p:txBody>
        </p:sp>
      </p:grpSp>
      <p:sp>
        <p:nvSpPr>
          <p:cNvPr id="167" name="Action Button: Back or Previous 166">
            <a:hlinkClick r:id="rId13" action="ppaction://hlinksldjump"/>
          </p:cNvPr>
          <p:cNvSpPr/>
          <p:nvPr/>
        </p:nvSpPr>
        <p:spPr>
          <a:xfrm>
            <a:off x="8202168" y="6306417"/>
            <a:ext cx="318654" cy="277092"/>
          </a:xfrm>
          <a:prstGeom prst="actionButtonBackPrevious">
            <a:avLst/>
          </a:prstGeom>
          <a:solidFill>
            <a:schemeClr val="accent3">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spTree>
    <p:extLst>
      <p:ext uri="{BB962C8B-B14F-4D97-AF65-F5344CB8AC3E}">
        <p14:creationId xmlns="" xmlns:p14="http://schemas.microsoft.com/office/powerpoint/2010/main" val="15441282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429"/>
                                        </p:tgtEl>
                                        <p:attrNameLst>
                                          <p:attrName>style.visibility</p:attrName>
                                        </p:attrNameLst>
                                      </p:cBhvr>
                                      <p:to>
                                        <p:strVal val="visible"/>
                                      </p:to>
                                    </p:set>
                                    <p:animEffect transition="in" filter="fade">
                                      <p:cBhvr>
                                        <p:cTn id="11" dur="500"/>
                                        <p:tgtEl>
                                          <p:spTgt spid="429"/>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134"/>
                                        </p:tgtEl>
                                        <p:attrNameLst>
                                          <p:attrName>style.visibility</p:attrName>
                                        </p:attrNameLst>
                                      </p:cBhvr>
                                      <p:to>
                                        <p:strVal val="visible"/>
                                      </p:to>
                                    </p:set>
                                    <p:anim calcmode="lin" valueType="num">
                                      <p:cBhvr additive="base">
                                        <p:cTn id="14" dur="750" fill="hold"/>
                                        <p:tgtEl>
                                          <p:spTgt spid="134"/>
                                        </p:tgtEl>
                                        <p:attrNameLst>
                                          <p:attrName>ppt_x</p:attrName>
                                        </p:attrNameLst>
                                      </p:cBhvr>
                                      <p:tavLst>
                                        <p:tav tm="0">
                                          <p:val>
                                            <p:strVal val="#ppt_x"/>
                                          </p:val>
                                        </p:tav>
                                        <p:tav tm="100000">
                                          <p:val>
                                            <p:strVal val="#ppt_x"/>
                                          </p:val>
                                        </p:tav>
                                      </p:tavLst>
                                    </p:anim>
                                    <p:anim calcmode="lin" valueType="num">
                                      <p:cBhvr additive="base">
                                        <p:cTn id="15" dur="750" fill="hold"/>
                                        <p:tgtEl>
                                          <p:spTgt spid="134"/>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5"/>
                                        </p:tgtEl>
                                        <p:attrNameLst>
                                          <p:attrName>style.visibility</p:attrName>
                                        </p:attrNameLst>
                                      </p:cBhvr>
                                      <p:to>
                                        <p:strVal val="visible"/>
                                      </p:to>
                                    </p:set>
                                    <p:anim calcmode="lin" valueType="num">
                                      <p:cBhvr additive="base">
                                        <p:cTn id="18" dur="750" fill="hold"/>
                                        <p:tgtEl>
                                          <p:spTgt spid="135"/>
                                        </p:tgtEl>
                                        <p:attrNameLst>
                                          <p:attrName>ppt_x</p:attrName>
                                        </p:attrNameLst>
                                      </p:cBhvr>
                                      <p:tavLst>
                                        <p:tav tm="0">
                                          <p:val>
                                            <p:strVal val="#ppt_x"/>
                                          </p:val>
                                        </p:tav>
                                        <p:tav tm="100000">
                                          <p:val>
                                            <p:strVal val="#ppt_x"/>
                                          </p:val>
                                        </p:tav>
                                      </p:tavLst>
                                    </p:anim>
                                    <p:anim calcmode="lin" valueType="num">
                                      <p:cBhvr additive="base">
                                        <p:cTn id="19" dur="750" fill="hold"/>
                                        <p:tgtEl>
                                          <p:spTgt spid="135"/>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42"/>
                                        </p:tgtEl>
                                        <p:attrNameLst>
                                          <p:attrName>style.visibility</p:attrName>
                                        </p:attrNameLst>
                                      </p:cBhvr>
                                      <p:to>
                                        <p:strVal val="visible"/>
                                      </p:to>
                                    </p:set>
                                    <p:animEffect transition="in" filter="fade">
                                      <p:cBhvr>
                                        <p:cTn id="23" dur="1000"/>
                                        <p:tgtEl>
                                          <p:spTgt spid="142"/>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63"/>
                                        </p:tgtEl>
                                        <p:attrNameLst>
                                          <p:attrName>style.visibility</p:attrName>
                                        </p:attrNameLst>
                                      </p:cBhvr>
                                      <p:to>
                                        <p:strVal val="visible"/>
                                      </p:to>
                                    </p:set>
                                    <p:animEffect transition="in" filter="fade">
                                      <p:cBhvr>
                                        <p:cTn id="27" dur="1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29" grpId="0" animBg="1"/>
      <p:bldP spid="13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3" name="Straight Connector 242"/>
          <p:cNvCxnSpPr/>
          <p:nvPr/>
        </p:nvCxnSpPr>
        <p:spPr>
          <a:xfrm>
            <a:off x="6602306" y="1419328"/>
            <a:ext cx="1146033" cy="410746"/>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flipV="1">
            <a:off x="6078831" y="1427063"/>
            <a:ext cx="533477" cy="375902"/>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grpSp>
        <p:nvGrpSpPr>
          <p:cNvPr id="9" name="Group 8"/>
          <p:cNvGrpSpPr/>
          <p:nvPr/>
        </p:nvGrpSpPr>
        <p:grpSpPr>
          <a:xfrm>
            <a:off x="143550" y="4859723"/>
            <a:ext cx="1912807" cy="1681754"/>
            <a:chOff x="143550" y="4859723"/>
            <a:chExt cx="1912807" cy="1681754"/>
          </a:xfrm>
        </p:grpSpPr>
        <p:sp>
          <p:nvSpPr>
            <p:cNvPr id="257" name="Rectangle 19"/>
            <p:cNvSpPr>
              <a:spLocks noChangeArrowheads="1"/>
            </p:cNvSpPr>
            <p:nvPr/>
          </p:nvSpPr>
          <p:spPr bwMode="auto">
            <a:xfrm rot="16200000">
              <a:off x="259077" y="4744196"/>
              <a:ext cx="1681754" cy="1912807"/>
            </a:xfrm>
            <a:prstGeom prst="roundRect">
              <a:avLst>
                <a:gd name="adj" fmla="val 4621"/>
              </a:avLst>
            </a:prstGeom>
            <a:gradFill>
              <a:gsLst>
                <a:gs pos="49000">
                  <a:srgbClr val="C00000">
                    <a:alpha val="0"/>
                  </a:srgbClr>
                </a:gs>
                <a:gs pos="99000">
                  <a:schemeClr val="accent6">
                    <a:alpha val="39000"/>
                  </a:schemeClr>
                </a:gs>
              </a:gsLst>
              <a:lin ang="16200000" scaled="0"/>
            </a:gradFill>
            <a:ln w="12700">
              <a:gradFill>
                <a:gsLst>
                  <a:gs pos="0">
                    <a:schemeClr val="accent6">
                      <a:lumMod val="60000"/>
                      <a:lumOff val="40000"/>
                    </a:schemeClr>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endParaRPr lang="zh-CN" altLang="en-US" sz="1400">
                <a:latin typeface="+mj-lt"/>
                <a:ea typeface="黑体" pitchFamily="2" charset="-122"/>
              </a:endParaRPr>
            </a:p>
          </p:txBody>
        </p:sp>
        <p:sp>
          <p:nvSpPr>
            <p:cNvPr id="157" name="TextBox 149"/>
            <p:cNvSpPr txBox="1">
              <a:spLocks noChangeArrowheads="1"/>
            </p:cNvSpPr>
            <p:nvPr/>
          </p:nvSpPr>
          <p:spPr bwMode="auto">
            <a:xfrm>
              <a:off x="252791" y="5036044"/>
              <a:ext cx="1322793" cy="1397306"/>
            </a:xfrm>
            <a:prstGeom prst="rect">
              <a:avLst/>
            </a:prstGeom>
            <a:noFill/>
            <a:ln w="9525">
              <a:noFill/>
              <a:miter lim="800000"/>
              <a:headEnd/>
              <a:tailEnd/>
            </a:ln>
          </p:spPr>
          <p:txBody>
            <a:bodyPr wrap="square">
              <a:spAutoFit/>
            </a:bodyPr>
            <a:lstStyle/>
            <a:p>
              <a:pPr algn="l" defTabSz="914400">
                <a:lnSpc>
                  <a:spcPct val="90000"/>
                </a:lnSpc>
                <a:spcBef>
                  <a:spcPts val="600"/>
                </a:spcBef>
                <a:spcAft>
                  <a:spcPct val="0"/>
                </a:spcAft>
                <a:buNone/>
              </a:pPr>
              <a:r>
                <a:rPr lang="en-US" altLang="zh-CN" sz="1200" b="0" i="0" dirty="0" smtClean="0">
                  <a:solidFill>
                    <a:srgbClr val="546568"/>
                  </a:solidFill>
                  <a:latin typeface="Arial"/>
                  <a:ea typeface="黑体" pitchFamily="2" charset="-122"/>
                  <a:cs typeface="+mn-cs"/>
                </a:rPr>
                <a:t>ISE</a:t>
              </a:r>
            </a:p>
            <a:p>
              <a:pPr algn="l" defTabSz="914400">
                <a:lnSpc>
                  <a:spcPct val="90000"/>
                </a:lnSpc>
                <a:spcBef>
                  <a:spcPts val="600"/>
                </a:spcBef>
                <a:spcAft>
                  <a:spcPct val="0"/>
                </a:spcAft>
                <a:buNone/>
              </a:pPr>
              <a:r>
                <a:rPr lang="en-US" altLang="zh-CN" sz="1200" b="0" i="0" dirty="0" smtClean="0">
                  <a:solidFill>
                    <a:srgbClr val="546568"/>
                  </a:solidFill>
                  <a:latin typeface="Arial"/>
                  <a:ea typeface="黑体" pitchFamily="2" charset="-122"/>
                  <a:cs typeface="+mn-cs"/>
                </a:rPr>
                <a:t>ASA</a:t>
              </a:r>
              <a:endParaRPr lang="zh-CN" altLang="en-US" sz="1200" b="0" i="0" dirty="0" smtClean="0">
                <a:solidFill>
                  <a:srgbClr val="546568"/>
                </a:solidFill>
                <a:latin typeface="Arial"/>
                <a:ea typeface="黑体" pitchFamily="2" charset="-122"/>
                <a:cs typeface="+mn-cs"/>
              </a:endParaRPr>
            </a:p>
            <a:p>
              <a:pPr>
                <a:lnSpc>
                  <a:spcPct val="90000"/>
                </a:lnSpc>
                <a:spcBef>
                  <a:spcPts val="600"/>
                </a:spcBef>
                <a:spcAft>
                  <a:spcPct val="0"/>
                </a:spcAft>
              </a:pPr>
              <a:r>
                <a:rPr lang="en-US" altLang="zh-CN" sz="1200" b="0" i="0" dirty="0" smtClean="0">
                  <a:solidFill>
                    <a:srgbClr val="546568"/>
                  </a:solidFill>
                  <a:latin typeface="Arial"/>
                  <a:ea typeface="黑体" pitchFamily="2" charset="-122"/>
                  <a:cs typeface="+mn-cs"/>
                </a:rPr>
                <a:t>Cisco </a:t>
              </a:r>
              <a:r>
                <a:rPr lang="en-US" altLang="zh-CN" sz="1200" b="0" i="0" dirty="0" err="1" smtClean="0">
                  <a:solidFill>
                    <a:srgbClr val="546568"/>
                  </a:solidFill>
                  <a:latin typeface="Arial"/>
                  <a:ea typeface="黑体" pitchFamily="2" charset="-122"/>
                  <a:cs typeface="+mn-cs"/>
                </a:rPr>
                <a:t>AnyConnect</a:t>
              </a:r>
              <a:r>
                <a:rPr lang="en-US" sz="1200" baseline="30000" dirty="0" smtClean="0">
                  <a:solidFill>
                    <a:srgbClr val="546568"/>
                  </a:solidFill>
                  <a:ea typeface="ＭＳ Ｐゴシック" charset="-128"/>
                </a:rPr>
                <a:t>™</a:t>
              </a:r>
              <a:endParaRPr lang="zh-CN" altLang="en-US" sz="1200" b="0" i="0" dirty="0" smtClean="0">
                <a:solidFill>
                  <a:srgbClr val="546568"/>
                </a:solidFill>
                <a:latin typeface="Arial"/>
                <a:ea typeface="黑体" pitchFamily="2" charset="-122"/>
                <a:cs typeface="+mn-cs"/>
              </a:endParaRPr>
            </a:p>
            <a:p>
              <a:pPr algn="l" defTabSz="914400">
                <a:lnSpc>
                  <a:spcPct val="90000"/>
                </a:lnSpc>
                <a:spcBef>
                  <a:spcPts val="600"/>
                </a:spcBef>
                <a:spcAft>
                  <a:spcPct val="0"/>
                </a:spcAft>
                <a:buNone/>
              </a:pPr>
              <a:r>
                <a:rPr lang="en-US" altLang="zh-CN" sz="1200" b="0" i="0" dirty="0" smtClean="0">
                  <a:solidFill>
                    <a:srgbClr val="546568"/>
                  </a:solidFill>
                  <a:latin typeface="Arial"/>
                  <a:ea typeface="黑体" pitchFamily="2" charset="-122"/>
                  <a:cs typeface="+mn-cs"/>
                </a:rPr>
                <a:t>VSG</a:t>
              </a:r>
              <a:endParaRPr lang="zh-CN" altLang="en-US" sz="1200" b="0" i="0" dirty="0" smtClean="0">
                <a:solidFill>
                  <a:srgbClr val="546568"/>
                </a:solidFill>
                <a:latin typeface="Arial"/>
                <a:ea typeface="黑体" pitchFamily="2" charset="-122"/>
                <a:cs typeface="+mn-cs"/>
              </a:endParaRPr>
            </a:p>
            <a:p>
              <a:pPr algn="l" defTabSz="914400">
                <a:lnSpc>
                  <a:spcPct val="90000"/>
                </a:lnSpc>
                <a:spcBef>
                  <a:spcPts val="600"/>
                </a:spcBef>
                <a:spcAft>
                  <a:spcPct val="0"/>
                </a:spcAft>
                <a:buNone/>
              </a:pPr>
              <a:r>
                <a:rPr lang="en-US" altLang="zh-CN" sz="1200" b="0" i="0" dirty="0" smtClean="0">
                  <a:solidFill>
                    <a:srgbClr val="546568"/>
                  </a:solidFill>
                  <a:latin typeface="Arial"/>
                  <a:ea typeface="黑体" pitchFamily="2" charset="-122"/>
                  <a:cs typeface="+mn-cs"/>
                </a:rPr>
                <a:t>ASA 1000V</a:t>
              </a:r>
              <a:endParaRPr lang="zh-CN" altLang="en-US" sz="1200" dirty="0">
                <a:solidFill>
                  <a:srgbClr val="546568"/>
                </a:solidFill>
                <a:latin typeface="Arial"/>
                <a:ea typeface="黑体" pitchFamily="2" charset="-122"/>
              </a:endParaRPr>
            </a:p>
          </p:txBody>
        </p:sp>
        <p:pic>
          <p:nvPicPr>
            <p:cNvPr id="159" name="Picture 2" descr="C:\Users\tomg\AppData\Local\Microsoft\Windows\Temporary Internet Files\Content.Outlook\P323ZHQC\AC3-Icon.png"/>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1581079" y="5350972"/>
              <a:ext cx="276980" cy="270411"/>
            </a:xfrm>
            <a:prstGeom prst="rect">
              <a:avLst/>
            </a:prstGeom>
            <a:noFill/>
            <a:ln>
              <a:noFill/>
            </a:ln>
            <a:extLst>
              <a:ext uri="{909E8E84-426E-40DD-AFC4-6F175D3DCCD1}">
                <a14:hiddenFill xmlns="" xmlns:a14="http://schemas.microsoft.com/office/drawing/2010/main">
                  <a:solidFill>
                    <a:srgbClr val="FFFFFF"/>
                  </a:solidFill>
                </a14:hiddenFill>
              </a:ext>
            </a:extLst>
          </p:spPr>
        </p:pic>
        <p:pic>
          <p:nvPicPr>
            <p:cNvPr id="162" name="Picture 161"/>
            <p:cNvPicPr>
              <a:picLocks noChangeAspect="1"/>
            </p:cNvPicPr>
            <p:nvPr/>
          </p:nvPicPr>
          <p:blipFill>
            <a:blip r:embed="rId4" cstate="print"/>
            <a:stretch>
              <a:fillRect/>
            </a:stretch>
          </p:blipFill>
          <p:spPr>
            <a:xfrm>
              <a:off x="1578075" y="4971282"/>
              <a:ext cx="282988" cy="282988"/>
            </a:xfrm>
            <a:prstGeom prst="rect">
              <a:avLst/>
            </a:prstGeom>
            <a:noFill/>
            <a:ln>
              <a:noFill/>
            </a:ln>
          </p:spPr>
        </p:pic>
        <p:pic>
          <p:nvPicPr>
            <p:cNvPr id="163" name="Picture 2" descr="\\MV-FS\Projects\Cisco\03_Assets\Icons\Kubrick Icons\Device Icons\Device_asa5500_3075_default_256.png"/>
            <p:cNvPicPr>
              <a:picLocks noChangeAspect="1" noChangeArrowheads="1"/>
            </p:cNvPicPr>
            <p:nvPr/>
          </p:nvPicPr>
          <p:blipFill>
            <a:blip r:embed="rId5" cstate="print"/>
            <a:stretch>
              <a:fillRect/>
            </a:stretch>
          </p:blipFill>
          <p:spPr bwMode="auto">
            <a:xfrm>
              <a:off x="1552562" y="6044807"/>
              <a:ext cx="334015" cy="354549"/>
            </a:xfrm>
            <a:prstGeom prst="rect">
              <a:avLst/>
            </a:prstGeom>
            <a:noFill/>
            <a:ln>
              <a:noFill/>
            </a:ln>
          </p:spPr>
        </p:pic>
      </p:grpSp>
      <p:grpSp>
        <p:nvGrpSpPr>
          <p:cNvPr id="8" name="Group 7"/>
          <p:cNvGrpSpPr/>
          <p:nvPr/>
        </p:nvGrpSpPr>
        <p:grpSpPr>
          <a:xfrm>
            <a:off x="1576389" y="5693015"/>
            <a:ext cx="277460" cy="280160"/>
            <a:chOff x="1576389" y="5693015"/>
            <a:chExt cx="277460" cy="280160"/>
          </a:xfrm>
        </p:grpSpPr>
        <p:sp>
          <p:nvSpPr>
            <p:cNvPr id="216" name="Oval 263"/>
            <p:cNvSpPr>
              <a:spLocks/>
            </p:cNvSpPr>
            <p:nvPr/>
          </p:nvSpPr>
          <p:spPr bwMode="auto">
            <a:xfrm>
              <a:off x="1576389" y="5693015"/>
              <a:ext cx="277460" cy="280160"/>
            </a:xfrm>
            <a:prstGeom prst="ellipse">
              <a:avLst/>
            </a:prstGeom>
            <a:gradFill rotWithShape="0">
              <a:gsLst>
                <a:gs pos="0">
                  <a:srgbClr val="5C6A76"/>
                </a:gs>
                <a:gs pos="100000">
                  <a:srgbClr val="121517"/>
                </a:gs>
              </a:gsLst>
              <a:lin ang="5400000" scaled="1"/>
            </a:gradFill>
            <a:ln w="25400" cap="flat">
              <a:gradFill>
                <a:gsLst>
                  <a:gs pos="0">
                    <a:srgbClr val="0183B7">
                      <a:lumMod val="20000"/>
                      <a:lumOff val="80000"/>
                    </a:srgbClr>
                  </a:gs>
                  <a:gs pos="100000">
                    <a:srgbClr val="0183B7">
                      <a:lumMod val="20000"/>
                      <a:lumOff val="80000"/>
                      <a:alpha val="39000"/>
                    </a:srgbClr>
                  </a:gs>
                </a:gsLst>
                <a:lin ang="5400000" scaled="0"/>
              </a:gradFill>
              <a:round/>
              <a:headEnd type="none" w="med" len="med"/>
              <a:tailEnd type="none" w="med" len="med"/>
            </a:ln>
            <a:effectLst>
              <a:outerShdw blurRad="241300" algn="ctr" rotWithShape="0">
                <a:sysClr val="windowText" lastClr="000000">
                  <a:alpha val="73000"/>
                </a:sysClr>
              </a:outerShdw>
            </a:effectLst>
          </p:spPr>
          <p:txBody>
            <a:bodyPr lIns="0" tIns="0" rIns="0" bIns="0"/>
            <a:lstStyle/>
            <a:p>
              <a:pPr eaLnBrk="0" hangingPunct="0">
                <a:lnSpc>
                  <a:spcPct val="90000"/>
                </a:lnSpc>
                <a:defRPr/>
              </a:pPr>
              <a:endParaRPr lang="zh-CN" altLang="en-US" kern="0">
                <a:solidFill>
                  <a:srgbClr val="000000"/>
                </a:solidFill>
                <a:latin typeface="+mn-lt"/>
                <a:ea typeface="黑体" pitchFamily="2" charset="-122"/>
                <a:cs typeface="+mn-cs"/>
              </a:endParaRPr>
            </a:p>
          </p:txBody>
        </p:sp>
        <p:grpSp>
          <p:nvGrpSpPr>
            <p:cNvPr id="217" name="Group 157"/>
            <p:cNvGrpSpPr>
              <a:grpSpLocks noChangeAspect="1"/>
            </p:cNvGrpSpPr>
            <p:nvPr/>
          </p:nvGrpSpPr>
          <p:grpSpPr bwMode="auto">
            <a:xfrm>
              <a:off x="1647043" y="5772879"/>
              <a:ext cx="145106" cy="138150"/>
              <a:chOff x="13636625" y="1373188"/>
              <a:chExt cx="1330325" cy="825500"/>
            </a:xfrm>
            <a:solidFill>
              <a:schemeClr val="bg1"/>
            </a:solidFill>
          </p:grpSpPr>
          <p:sp>
            <p:nvSpPr>
              <p:cNvPr id="218" name="Rectangle 17"/>
              <p:cNvSpPr>
                <a:spLocks noChangeArrowheads="1"/>
              </p:cNvSpPr>
              <p:nvPr/>
            </p:nvSpPr>
            <p:spPr bwMode="auto">
              <a:xfrm>
                <a:off x="13636625" y="1373188"/>
                <a:ext cx="406400" cy="88900"/>
              </a:xfrm>
              <a:prstGeom prst="rect">
                <a:avLst/>
              </a:prstGeom>
              <a:solidFill>
                <a:srgbClr val="FFFFFF"/>
              </a:solidFill>
              <a:ln w="19050" cap="flat" cmpd="sng">
                <a:noFill/>
                <a:prstDash val="solid"/>
                <a:round/>
                <a:headEnd type="none" w="med" len="med"/>
                <a:tailEnd type="none" w="med" len="med"/>
              </a:ln>
              <a:effectLst/>
            </p:spPr>
            <p:txBody>
              <a:bodyPr/>
              <a:lstStyle/>
              <a:p>
                <a:pPr defTabSz="1190319">
                  <a:defRPr/>
                </a:pPr>
                <a:endParaRPr lang="zh-CN" altLang="en-US">
                  <a:solidFill>
                    <a:srgbClr val="000000"/>
                  </a:solidFill>
                  <a:latin typeface="+mn-lt"/>
                  <a:ea typeface="黑体" pitchFamily="2" charset="-122"/>
                  <a:cs typeface="+mn-cs"/>
                </a:endParaRPr>
              </a:p>
            </p:txBody>
          </p:sp>
          <p:sp>
            <p:nvSpPr>
              <p:cNvPr id="219" name="Rectangle 18"/>
              <p:cNvSpPr>
                <a:spLocks noChangeArrowheads="1"/>
              </p:cNvSpPr>
              <p:nvPr/>
            </p:nvSpPr>
            <p:spPr bwMode="auto">
              <a:xfrm>
                <a:off x="14100175" y="1373188"/>
                <a:ext cx="406400" cy="88900"/>
              </a:xfrm>
              <a:prstGeom prst="rect">
                <a:avLst/>
              </a:prstGeom>
              <a:solidFill>
                <a:srgbClr val="FFFFFF"/>
              </a:solidFill>
              <a:ln w="19050" cap="flat" cmpd="sng">
                <a:noFill/>
                <a:prstDash val="solid"/>
                <a:round/>
                <a:headEnd type="none" w="med" len="med"/>
                <a:tailEnd type="none" w="med" len="med"/>
              </a:ln>
              <a:effectLst/>
            </p:spPr>
            <p:txBody>
              <a:bodyPr/>
              <a:lstStyle/>
              <a:p>
                <a:pPr defTabSz="1190319">
                  <a:defRPr/>
                </a:pPr>
                <a:endParaRPr lang="zh-CN" altLang="en-US">
                  <a:solidFill>
                    <a:srgbClr val="000000"/>
                  </a:solidFill>
                  <a:latin typeface="+mn-lt"/>
                  <a:ea typeface="黑体" pitchFamily="2" charset="-122"/>
                  <a:cs typeface="+mn-cs"/>
                </a:endParaRPr>
              </a:p>
            </p:txBody>
          </p:sp>
          <p:sp>
            <p:nvSpPr>
              <p:cNvPr id="220" name="Rectangle 19"/>
              <p:cNvSpPr>
                <a:spLocks noChangeArrowheads="1"/>
              </p:cNvSpPr>
              <p:nvPr/>
            </p:nvSpPr>
            <p:spPr bwMode="auto">
              <a:xfrm>
                <a:off x="14560553" y="1373188"/>
                <a:ext cx="406397" cy="88902"/>
              </a:xfrm>
              <a:prstGeom prst="rect">
                <a:avLst/>
              </a:prstGeom>
              <a:solidFill>
                <a:srgbClr val="FFFFFF"/>
              </a:solidFill>
              <a:ln w="19050" cap="flat" cmpd="sng">
                <a:noFill/>
                <a:prstDash val="solid"/>
                <a:round/>
                <a:headEnd type="none" w="med" len="med"/>
                <a:tailEnd type="none" w="med" len="med"/>
              </a:ln>
              <a:effectLst/>
            </p:spPr>
            <p:txBody>
              <a:bodyPr/>
              <a:lstStyle/>
              <a:p>
                <a:pPr defTabSz="1190319">
                  <a:defRPr/>
                </a:pPr>
                <a:endParaRPr lang="zh-CN" altLang="en-US">
                  <a:solidFill>
                    <a:srgbClr val="000000"/>
                  </a:solidFill>
                  <a:latin typeface="+mn-lt"/>
                  <a:ea typeface="黑体" pitchFamily="2" charset="-122"/>
                  <a:cs typeface="+mn-cs"/>
                </a:endParaRPr>
              </a:p>
            </p:txBody>
          </p:sp>
          <p:sp>
            <p:nvSpPr>
              <p:cNvPr id="221" name="Rectangle 20"/>
              <p:cNvSpPr>
                <a:spLocks noChangeArrowheads="1"/>
              </p:cNvSpPr>
              <p:nvPr/>
            </p:nvSpPr>
            <p:spPr bwMode="auto">
              <a:xfrm>
                <a:off x="13868400" y="1519238"/>
                <a:ext cx="406400" cy="92075"/>
              </a:xfrm>
              <a:prstGeom prst="rect">
                <a:avLst/>
              </a:prstGeom>
              <a:solidFill>
                <a:srgbClr val="FFFFFF"/>
              </a:solidFill>
              <a:ln w="19050" cap="flat" cmpd="sng">
                <a:noFill/>
                <a:prstDash val="solid"/>
                <a:round/>
                <a:headEnd type="none" w="med" len="med"/>
                <a:tailEnd type="none" w="med" len="med"/>
              </a:ln>
              <a:effectLst/>
            </p:spPr>
            <p:txBody>
              <a:bodyPr/>
              <a:lstStyle/>
              <a:p>
                <a:pPr defTabSz="1190319">
                  <a:defRPr/>
                </a:pPr>
                <a:endParaRPr lang="zh-CN" altLang="en-US">
                  <a:solidFill>
                    <a:srgbClr val="000000"/>
                  </a:solidFill>
                  <a:latin typeface="+mn-lt"/>
                  <a:ea typeface="黑体" pitchFamily="2" charset="-122"/>
                  <a:cs typeface="+mn-cs"/>
                </a:endParaRPr>
              </a:p>
            </p:txBody>
          </p:sp>
          <p:sp>
            <p:nvSpPr>
              <p:cNvPr id="222" name="Rectangle 21"/>
              <p:cNvSpPr>
                <a:spLocks noChangeArrowheads="1"/>
              </p:cNvSpPr>
              <p:nvPr/>
            </p:nvSpPr>
            <p:spPr bwMode="auto">
              <a:xfrm>
                <a:off x="14328775" y="1519238"/>
                <a:ext cx="406400" cy="92075"/>
              </a:xfrm>
              <a:prstGeom prst="rect">
                <a:avLst/>
              </a:prstGeom>
              <a:solidFill>
                <a:srgbClr val="FFFFFF"/>
              </a:solidFill>
              <a:ln w="19050" cap="flat" cmpd="sng">
                <a:noFill/>
                <a:prstDash val="solid"/>
                <a:round/>
                <a:headEnd type="none" w="med" len="med"/>
                <a:tailEnd type="none" w="med" len="med"/>
              </a:ln>
              <a:effectLst/>
            </p:spPr>
            <p:txBody>
              <a:bodyPr/>
              <a:lstStyle/>
              <a:p>
                <a:pPr defTabSz="1190319">
                  <a:defRPr/>
                </a:pPr>
                <a:endParaRPr lang="zh-CN" altLang="en-US">
                  <a:solidFill>
                    <a:srgbClr val="000000"/>
                  </a:solidFill>
                  <a:latin typeface="+mn-lt"/>
                  <a:ea typeface="黑体" pitchFamily="2" charset="-122"/>
                  <a:cs typeface="+mn-cs"/>
                </a:endParaRPr>
              </a:p>
            </p:txBody>
          </p:sp>
          <p:sp>
            <p:nvSpPr>
              <p:cNvPr id="223" name="Rectangle 22"/>
              <p:cNvSpPr>
                <a:spLocks noChangeArrowheads="1"/>
              </p:cNvSpPr>
              <p:nvPr/>
            </p:nvSpPr>
            <p:spPr bwMode="auto">
              <a:xfrm>
                <a:off x="13636625" y="1519238"/>
                <a:ext cx="174625" cy="92075"/>
              </a:xfrm>
              <a:prstGeom prst="rect">
                <a:avLst/>
              </a:prstGeom>
              <a:solidFill>
                <a:srgbClr val="FFFFFF"/>
              </a:solidFill>
              <a:ln w="19050" cap="flat" cmpd="sng">
                <a:noFill/>
                <a:prstDash val="solid"/>
                <a:round/>
                <a:headEnd type="none" w="med" len="med"/>
                <a:tailEnd type="none" w="med" len="med"/>
              </a:ln>
              <a:effectLst/>
            </p:spPr>
            <p:txBody>
              <a:bodyPr/>
              <a:lstStyle/>
              <a:p>
                <a:pPr defTabSz="1190319">
                  <a:defRPr/>
                </a:pPr>
                <a:endParaRPr lang="zh-CN" altLang="en-US">
                  <a:solidFill>
                    <a:srgbClr val="000000"/>
                  </a:solidFill>
                  <a:latin typeface="+mn-lt"/>
                  <a:ea typeface="黑体" pitchFamily="2" charset="-122"/>
                  <a:cs typeface="+mn-cs"/>
                </a:endParaRPr>
              </a:p>
            </p:txBody>
          </p:sp>
          <p:sp>
            <p:nvSpPr>
              <p:cNvPr id="224" name="Rectangle 23"/>
              <p:cNvSpPr>
                <a:spLocks noChangeArrowheads="1"/>
              </p:cNvSpPr>
              <p:nvPr/>
            </p:nvSpPr>
            <p:spPr bwMode="auto">
              <a:xfrm>
                <a:off x="14792325" y="1519238"/>
                <a:ext cx="174625" cy="92075"/>
              </a:xfrm>
              <a:prstGeom prst="rect">
                <a:avLst/>
              </a:prstGeom>
              <a:solidFill>
                <a:srgbClr val="FFFFFF"/>
              </a:solidFill>
              <a:ln w="19050" cap="flat" cmpd="sng">
                <a:noFill/>
                <a:prstDash val="solid"/>
                <a:round/>
                <a:headEnd type="none" w="med" len="med"/>
                <a:tailEnd type="none" w="med" len="med"/>
              </a:ln>
              <a:effectLst/>
            </p:spPr>
            <p:txBody>
              <a:bodyPr/>
              <a:lstStyle/>
              <a:p>
                <a:pPr defTabSz="1190319">
                  <a:defRPr/>
                </a:pPr>
                <a:endParaRPr lang="zh-CN" altLang="en-US">
                  <a:solidFill>
                    <a:srgbClr val="000000"/>
                  </a:solidFill>
                  <a:latin typeface="+mn-lt"/>
                  <a:ea typeface="黑体" pitchFamily="2" charset="-122"/>
                  <a:cs typeface="+mn-cs"/>
                </a:endParaRPr>
              </a:p>
            </p:txBody>
          </p:sp>
          <p:sp>
            <p:nvSpPr>
              <p:cNvPr id="225" name="Rectangle 24"/>
              <p:cNvSpPr>
                <a:spLocks noChangeArrowheads="1"/>
              </p:cNvSpPr>
              <p:nvPr/>
            </p:nvSpPr>
            <p:spPr bwMode="auto">
              <a:xfrm>
                <a:off x="13636625" y="1665288"/>
                <a:ext cx="406400" cy="92075"/>
              </a:xfrm>
              <a:prstGeom prst="rect">
                <a:avLst/>
              </a:prstGeom>
              <a:solidFill>
                <a:srgbClr val="FFFFFF"/>
              </a:solidFill>
              <a:ln w="19050" cap="flat" cmpd="sng">
                <a:noFill/>
                <a:prstDash val="solid"/>
                <a:round/>
                <a:headEnd type="none" w="med" len="med"/>
                <a:tailEnd type="none" w="med" len="med"/>
              </a:ln>
              <a:effectLst/>
            </p:spPr>
            <p:txBody>
              <a:bodyPr/>
              <a:lstStyle/>
              <a:p>
                <a:pPr defTabSz="1190319">
                  <a:defRPr/>
                </a:pPr>
                <a:endParaRPr lang="zh-CN" altLang="en-US">
                  <a:solidFill>
                    <a:srgbClr val="000000"/>
                  </a:solidFill>
                  <a:latin typeface="+mn-lt"/>
                  <a:ea typeface="黑体" pitchFamily="2" charset="-122"/>
                  <a:cs typeface="+mn-cs"/>
                </a:endParaRPr>
              </a:p>
            </p:txBody>
          </p:sp>
          <p:sp>
            <p:nvSpPr>
              <p:cNvPr id="226" name="Rectangle 25"/>
              <p:cNvSpPr>
                <a:spLocks noChangeArrowheads="1"/>
              </p:cNvSpPr>
              <p:nvPr/>
            </p:nvSpPr>
            <p:spPr bwMode="auto">
              <a:xfrm>
                <a:off x="14100175" y="1665288"/>
                <a:ext cx="406400" cy="92075"/>
              </a:xfrm>
              <a:prstGeom prst="rect">
                <a:avLst/>
              </a:prstGeom>
              <a:solidFill>
                <a:srgbClr val="FFFFFF"/>
              </a:solidFill>
              <a:ln w="19050" cap="flat" cmpd="sng">
                <a:noFill/>
                <a:prstDash val="solid"/>
                <a:round/>
                <a:headEnd type="none" w="med" len="med"/>
                <a:tailEnd type="none" w="med" len="med"/>
              </a:ln>
              <a:effectLst/>
            </p:spPr>
            <p:txBody>
              <a:bodyPr/>
              <a:lstStyle/>
              <a:p>
                <a:pPr defTabSz="1190319">
                  <a:defRPr/>
                </a:pPr>
                <a:endParaRPr lang="zh-CN" altLang="en-US">
                  <a:solidFill>
                    <a:srgbClr val="000000"/>
                  </a:solidFill>
                  <a:latin typeface="+mn-lt"/>
                  <a:ea typeface="黑体" pitchFamily="2" charset="-122"/>
                  <a:cs typeface="+mn-cs"/>
                </a:endParaRPr>
              </a:p>
            </p:txBody>
          </p:sp>
          <p:sp>
            <p:nvSpPr>
              <p:cNvPr id="227" name="Rectangle 26"/>
              <p:cNvSpPr>
                <a:spLocks noChangeArrowheads="1"/>
              </p:cNvSpPr>
              <p:nvPr/>
            </p:nvSpPr>
            <p:spPr bwMode="auto">
              <a:xfrm>
                <a:off x="14560550" y="1665288"/>
                <a:ext cx="406400" cy="92075"/>
              </a:xfrm>
              <a:prstGeom prst="rect">
                <a:avLst/>
              </a:prstGeom>
              <a:solidFill>
                <a:srgbClr val="FFFFFF"/>
              </a:solidFill>
              <a:ln w="19050" cap="flat" cmpd="sng">
                <a:noFill/>
                <a:prstDash val="solid"/>
                <a:round/>
                <a:headEnd type="none" w="med" len="med"/>
                <a:tailEnd type="none" w="med" len="med"/>
              </a:ln>
              <a:effectLst/>
            </p:spPr>
            <p:txBody>
              <a:bodyPr/>
              <a:lstStyle/>
              <a:p>
                <a:pPr defTabSz="1190319">
                  <a:defRPr/>
                </a:pPr>
                <a:endParaRPr lang="zh-CN" altLang="en-US">
                  <a:solidFill>
                    <a:srgbClr val="000000"/>
                  </a:solidFill>
                  <a:latin typeface="+mn-lt"/>
                  <a:ea typeface="黑体" pitchFamily="2" charset="-122"/>
                  <a:cs typeface="+mn-cs"/>
                </a:endParaRPr>
              </a:p>
            </p:txBody>
          </p:sp>
          <p:sp>
            <p:nvSpPr>
              <p:cNvPr id="228" name="Rectangle 27"/>
              <p:cNvSpPr>
                <a:spLocks noChangeArrowheads="1"/>
              </p:cNvSpPr>
              <p:nvPr/>
            </p:nvSpPr>
            <p:spPr bwMode="auto">
              <a:xfrm>
                <a:off x="13868400" y="1814513"/>
                <a:ext cx="406400" cy="88900"/>
              </a:xfrm>
              <a:prstGeom prst="rect">
                <a:avLst/>
              </a:prstGeom>
              <a:solidFill>
                <a:srgbClr val="FFFFFF"/>
              </a:solidFill>
              <a:ln w="19050" cap="flat" cmpd="sng">
                <a:noFill/>
                <a:prstDash val="solid"/>
                <a:round/>
                <a:headEnd type="none" w="med" len="med"/>
                <a:tailEnd type="none" w="med" len="med"/>
              </a:ln>
              <a:effectLst/>
            </p:spPr>
            <p:txBody>
              <a:bodyPr/>
              <a:lstStyle/>
              <a:p>
                <a:pPr defTabSz="1190319">
                  <a:defRPr/>
                </a:pPr>
                <a:endParaRPr lang="zh-CN" altLang="en-US">
                  <a:solidFill>
                    <a:srgbClr val="000000"/>
                  </a:solidFill>
                  <a:latin typeface="+mn-lt"/>
                  <a:ea typeface="黑体" pitchFamily="2" charset="-122"/>
                  <a:cs typeface="+mn-cs"/>
                </a:endParaRPr>
              </a:p>
            </p:txBody>
          </p:sp>
          <p:sp>
            <p:nvSpPr>
              <p:cNvPr id="229" name="Rectangle 28"/>
              <p:cNvSpPr>
                <a:spLocks noChangeArrowheads="1"/>
              </p:cNvSpPr>
              <p:nvPr/>
            </p:nvSpPr>
            <p:spPr bwMode="auto">
              <a:xfrm>
                <a:off x="14328775" y="1814513"/>
                <a:ext cx="406400" cy="88900"/>
              </a:xfrm>
              <a:prstGeom prst="rect">
                <a:avLst/>
              </a:prstGeom>
              <a:solidFill>
                <a:srgbClr val="FFFFFF"/>
              </a:solidFill>
              <a:ln w="19050" cap="flat" cmpd="sng">
                <a:noFill/>
                <a:prstDash val="solid"/>
                <a:round/>
                <a:headEnd type="none" w="med" len="med"/>
                <a:tailEnd type="none" w="med" len="med"/>
              </a:ln>
              <a:effectLst/>
            </p:spPr>
            <p:txBody>
              <a:bodyPr/>
              <a:lstStyle/>
              <a:p>
                <a:pPr defTabSz="1190319">
                  <a:defRPr/>
                </a:pPr>
                <a:endParaRPr lang="zh-CN" altLang="en-US">
                  <a:solidFill>
                    <a:srgbClr val="000000"/>
                  </a:solidFill>
                  <a:latin typeface="+mn-lt"/>
                  <a:ea typeface="黑体" pitchFamily="2" charset="-122"/>
                  <a:cs typeface="+mn-cs"/>
                </a:endParaRPr>
              </a:p>
            </p:txBody>
          </p:sp>
          <p:sp>
            <p:nvSpPr>
              <p:cNvPr id="230" name="Rectangle 29"/>
              <p:cNvSpPr>
                <a:spLocks noChangeArrowheads="1"/>
              </p:cNvSpPr>
              <p:nvPr/>
            </p:nvSpPr>
            <p:spPr bwMode="auto">
              <a:xfrm>
                <a:off x="13636625" y="1814513"/>
                <a:ext cx="174625" cy="88900"/>
              </a:xfrm>
              <a:prstGeom prst="rect">
                <a:avLst/>
              </a:prstGeom>
              <a:solidFill>
                <a:srgbClr val="FFFFFF"/>
              </a:solidFill>
              <a:ln w="19050" cap="flat" cmpd="sng">
                <a:noFill/>
                <a:prstDash val="solid"/>
                <a:round/>
                <a:headEnd type="none" w="med" len="med"/>
                <a:tailEnd type="none" w="med" len="med"/>
              </a:ln>
              <a:effectLst/>
            </p:spPr>
            <p:txBody>
              <a:bodyPr/>
              <a:lstStyle/>
              <a:p>
                <a:pPr defTabSz="1190319">
                  <a:defRPr/>
                </a:pPr>
                <a:endParaRPr lang="zh-CN" altLang="en-US">
                  <a:solidFill>
                    <a:srgbClr val="000000"/>
                  </a:solidFill>
                  <a:latin typeface="+mn-lt"/>
                  <a:ea typeface="黑体" pitchFamily="2" charset="-122"/>
                  <a:cs typeface="+mn-cs"/>
                </a:endParaRPr>
              </a:p>
            </p:txBody>
          </p:sp>
          <p:sp>
            <p:nvSpPr>
              <p:cNvPr id="231" name="Rectangle 30"/>
              <p:cNvSpPr>
                <a:spLocks noChangeArrowheads="1"/>
              </p:cNvSpPr>
              <p:nvPr/>
            </p:nvSpPr>
            <p:spPr bwMode="auto">
              <a:xfrm>
                <a:off x="14792325" y="1814513"/>
                <a:ext cx="174625" cy="88900"/>
              </a:xfrm>
              <a:prstGeom prst="rect">
                <a:avLst/>
              </a:prstGeom>
              <a:solidFill>
                <a:srgbClr val="FFFFFF"/>
              </a:solidFill>
              <a:ln w="19050" cap="flat" cmpd="sng">
                <a:noFill/>
                <a:prstDash val="solid"/>
                <a:round/>
                <a:headEnd type="none" w="med" len="med"/>
                <a:tailEnd type="none" w="med" len="med"/>
              </a:ln>
              <a:effectLst/>
            </p:spPr>
            <p:txBody>
              <a:bodyPr/>
              <a:lstStyle/>
              <a:p>
                <a:pPr defTabSz="1190319">
                  <a:defRPr/>
                </a:pPr>
                <a:endParaRPr lang="zh-CN" altLang="en-US">
                  <a:solidFill>
                    <a:srgbClr val="000000"/>
                  </a:solidFill>
                  <a:latin typeface="+mn-lt"/>
                  <a:ea typeface="黑体" pitchFamily="2" charset="-122"/>
                  <a:cs typeface="+mn-cs"/>
                </a:endParaRPr>
              </a:p>
            </p:txBody>
          </p:sp>
          <p:sp>
            <p:nvSpPr>
              <p:cNvPr id="232" name="Rectangle 31"/>
              <p:cNvSpPr>
                <a:spLocks noChangeArrowheads="1"/>
              </p:cNvSpPr>
              <p:nvPr/>
            </p:nvSpPr>
            <p:spPr bwMode="auto">
              <a:xfrm>
                <a:off x="13636625" y="1960563"/>
                <a:ext cx="406400" cy="88900"/>
              </a:xfrm>
              <a:prstGeom prst="rect">
                <a:avLst/>
              </a:prstGeom>
              <a:solidFill>
                <a:srgbClr val="FFFFFF"/>
              </a:solidFill>
              <a:ln w="19050" cap="flat" cmpd="sng">
                <a:noFill/>
                <a:prstDash val="solid"/>
                <a:round/>
                <a:headEnd type="none" w="med" len="med"/>
                <a:tailEnd type="none" w="med" len="med"/>
              </a:ln>
              <a:effectLst/>
            </p:spPr>
            <p:txBody>
              <a:bodyPr/>
              <a:lstStyle/>
              <a:p>
                <a:pPr defTabSz="1190319">
                  <a:defRPr/>
                </a:pPr>
                <a:endParaRPr lang="zh-CN" altLang="en-US">
                  <a:solidFill>
                    <a:srgbClr val="000000"/>
                  </a:solidFill>
                  <a:latin typeface="+mn-lt"/>
                  <a:ea typeface="黑体" pitchFamily="2" charset="-122"/>
                  <a:cs typeface="+mn-cs"/>
                </a:endParaRPr>
              </a:p>
            </p:txBody>
          </p:sp>
          <p:sp>
            <p:nvSpPr>
              <p:cNvPr id="233" name="Rectangle 32"/>
              <p:cNvSpPr>
                <a:spLocks noChangeArrowheads="1"/>
              </p:cNvSpPr>
              <p:nvPr/>
            </p:nvSpPr>
            <p:spPr bwMode="auto">
              <a:xfrm>
                <a:off x="14100175" y="1960563"/>
                <a:ext cx="406400" cy="88900"/>
              </a:xfrm>
              <a:prstGeom prst="rect">
                <a:avLst/>
              </a:prstGeom>
              <a:solidFill>
                <a:srgbClr val="FFFFFF"/>
              </a:solidFill>
              <a:ln w="19050" cap="flat" cmpd="sng">
                <a:noFill/>
                <a:prstDash val="solid"/>
                <a:round/>
                <a:headEnd type="none" w="med" len="med"/>
                <a:tailEnd type="none" w="med" len="med"/>
              </a:ln>
              <a:effectLst/>
            </p:spPr>
            <p:txBody>
              <a:bodyPr/>
              <a:lstStyle/>
              <a:p>
                <a:pPr defTabSz="1190319">
                  <a:defRPr/>
                </a:pPr>
                <a:endParaRPr lang="zh-CN" altLang="en-US">
                  <a:solidFill>
                    <a:srgbClr val="000000"/>
                  </a:solidFill>
                  <a:latin typeface="+mn-lt"/>
                  <a:ea typeface="黑体" pitchFamily="2" charset="-122"/>
                  <a:cs typeface="+mn-cs"/>
                </a:endParaRPr>
              </a:p>
            </p:txBody>
          </p:sp>
          <p:sp>
            <p:nvSpPr>
              <p:cNvPr id="234" name="Rectangle 33"/>
              <p:cNvSpPr>
                <a:spLocks noChangeArrowheads="1"/>
              </p:cNvSpPr>
              <p:nvPr/>
            </p:nvSpPr>
            <p:spPr bwMode="auto">
              <a:xfrm>
                <a:off x="14560550" y="1960563"/>
                <a:ext cx="406400" cy="88900"/>
              </a:xfrm>
              <a:prstGeom prst="rect">
                <a:avLst/>
              </a:prstGeom>
              <a:solidFill>
                <a:srgbClr val="FFFFFF"/>
              </a:solidFill>
              <a:ln w="19050" cap="flat" cmpd="sng">
                <a:noFill/>
                <a:prstDash val="solid"/>
                <a:round/>
                <a:headEnd type="none" w="med" len="med"/>
                <a:tailEnd type="none" w="med" len="med"/>
              </a:ln>
              <a:effectLst/>
            </p:spPr>
            <p:txBody>
              <a:bodyPr/>
              <a:lstStyle/>
              <a:p>
                <a:pPr defTabSz="1190319">
                  <a:defRPr/>
                </a:pPr>
                <a:endParaRPr lang="zh-CN" altLang="en-US">
                  <a:solidFill>
                    <a:srgbClr val="000000"/>
                  </a:solidFill>
                  <a:latin typeface="+mn-lt"/>
                  <a:ea typeface="黑体" pitchFamily="2" charset="-122"/>
                  <a:cs typeface="+mn-cs"/>
                </a:endParaRPr>
              </a:p>
            </p:txBody>
          </p:sp>
          <p:sp>
            <p:nvSpPr>
              <p:cNvPr id="235" name="Rectangle 34"/>
              <p:cNvSpPr>
                <a:spLocks noChangeArrowheads="1"/>
              </p:cNvSpPr>
              <p:nvPr/>
            </p:nvSpPr>
            <p:spPr bwMode="auto">
              <a:xfrm>
                <a:off x="13868400" y="2106613"/>
                <a:ext cx="406400" cy="92075"/>
              </a:xfrm>
              <a:prstGeom prst="rect">
                <a:avLst/>
              </a:prstGeom>
              <a:solidFill>
                <a:srgbClr val="FFFFFF"/>
              </a:solidFill>
              <a:ln w="19050" cap="flat" cmpd="sng">
                <a:noFill/>
                <a:prstDash val="solid"/>
                <a:round/>
                <a:headEnd type="none" w="med" len="med"/>
                <a:tailEnd type="none" w="med" len="med"/>
              </a:ln>
              <a:effectLst/>
            </p:spPr>
            <p:txBody>
              <a:bodyPr/>
              <a:lstStyle/>
              <a:p>
                <a:pPr defTabSz="1190319">
                  <a:defRPr/>
                </a:pPr>
                <a:endParaRPr lang="zh-CN" altLang="en-US">
                  <a:solidFill>
                    <a:srgbClr val="000000"/>
                  </a:solidFill>
                  <a:latin typeface="+mn-lt"/>
                  <a:ea typeface="黑体" pitchFamily="2" charset="-122"/>
                  <a:cs typeface="+mn-cs"/>
                </a:endParaRPr>
              </a:p>
            </p:txBody>
          </p:sp>
          <p:sp>
            <p:nvSpPr>
              <p:cNvPr id="237" name="Rectangle 36"/>
              <p:cNvSpPr>
                <a:spLocks noChangeArrowheads="1"/>
              </p:cNvSpPr>
              <p:nvPr/>
            </p:nvSpPr>
            <p:spPr bwMode="auto">
              <a:xfrm>
                <a:off x="13636625" y="2106613"/>
                <a:ext cx="174625" cy="92075"/>
              </a:xfrm>
              <a:prstGeom prst="rect">
                <a:avLst/>
              </a:prstGeom>
              <a:solidFill>
                <a:srgbClr val="FFFFFF"/>
              </a:solidFill>
              <a:ln w="19050" cap="flat" cmpd="sng">
                <a:noFill/>
                <a:prstDash val="solid"/>
                <a:round/>
                <a:headEnd type="none" w="med" len="med"/>
                <a:tailEnd type="none" w="med" len="med"/>
              </a:ln>
              <a:effectLst/>
            </p:spPr>
            <p:txBody>
              <a:bodyPr/>
              <a:lstStyle/>
              <a:p>
                <a:pPr defTabSz="1190319">
                  <a:defRPr/>
                </a:pPr>
                <a:endParaRPr lang="zh-CN" altLang="en-US">
                  <a:solidFill>
                    <a:srgbClr val="000000"/>
                  </a:solidFill>
                  <a:latin typeface="+mn-lt"/>
                  <a:ea typeface="黑体" pitchFamily="2" charset="-122"/>
                  <a:cs typeface="+mn-cs"/>
                </a:endParaRPr>
              </a:p>
            </p:txBody>
          </p:sp>
        </p:grpSp>
      </p:grpSp>
      <p:grpSp>
        <p:nvGrpSpPr>
          <p:cNvPr id="16" name="Group 15"/>
          <p:cNvGrpSpPr/>
          <p:nvPr/>
        </p:nvGrpSpPr>
        <p:grpSpPr>
          <a:xfrm>
            <a:off x="7086348" y="4857045"/>
            <a:ext cx="1991691" cy="1696155"/>
            <a:chOff x="2565233" y="4522599"/>
            <a:chExt cx="1991691" cy="1696155"/>
          </a:xfrm>
        </p:grpSpPr>
        <p:sp>
          <p:nvSpPr>
            <p:cNvPr id="256" name="Rectangle 19"/>
            <p:cNvSpPr>
              <a:spLocks noChangeArrowheads="1"/>
            </p:cNvSpPr>
            <p:nvPr/>
          </p:nvSpPr>
          <p:spPr bwMode="auto">
            <a:xfrm rot="5400000" flipH="1">
              <a:off x="2673559" y="4414273"/>
              <a:ext cx="1696155" cy="1912807"/>
            </a:xfrm>
            <a:prstGeom prst="roundRect">
              <a:avLst>
                <a:gd name="adj" fmla="val 4621"/>
              </a:avLst>
            </a:prstGeom>
            <a:gradFill>
              <a:gsLst>
                <a:gs pos="49000">
                  <a:srgbClr val="C00000">
                    <a:alpha val="0"/>
                  </a:srgbClr>
                </a:gs>
                <a:gs pos="99000">
                  <a:schemeClr val="accent6">
                    <a:alpha val="39000"/>
                  </a:schemeClr>
                </a:gs>
              </a:gsLst>
              <a:lin ang="16200000" scaled="0"/>
            </a:gradFill>
            <a:ln w="12700">
              <a:gradFill>
                <a:gsLst>
                  <a:gs pos="0">
                    <a:schemeClr val="accent6">
                      <a:lumMod val="60000"/>
                      <a:lumOff val="40000"/>
                    </a:schemeClr>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endParaRPr lang="zh-CN" altLang="en-US" sz="1400">
                <a:solidFill>
                  <a:srgbClr val="546568"/>
                </a:solidFill>
                <a:latin typeface="+mj-lt"/>
                <a:ea typeface="黑体" pitchFamily="2" charset="-122"/>
              </a:endParaRPr>
            </a:p>
          </p:txBody>
        </p:sp>
        <p:grpSp>
          <p:nvGrpSpPr>
            <p:cNvPr id="2" name="Group 1"/>
            <p:cNvGrpSpPr/>
            <p:nvPr/>
          </p:nvGrpSpPr>
          <p:grpSpPr>
            <a:xfrm>
              <a:off x="2848169" y="4637261"/>
              <a:ext cx="1708755" cy="1500529"/>
              <a:chOff x="2848169" y="4679793"/>
              <a:chExt cx="1708755" cy="1500529"/>
            </a:xfrm>
          </p:grpSpPr>
          <p:pic>
            <p:nvPicPr>
              <p:cNvPr id="173" name="Picture 11" descr="C:\Documents and Settings\nealm\My Documents\CMO\1000V-Box.gif"/>
              <p:cNvPicPr>
                <a:picLocks noChangeAspect="1" noChangeArrowheads="1"/>
              </p:cNvPicPr>
              <p:nvPr/>
            </p:nvPicPr>
            <p:blipFill>
              <a:blip r:embed="rId6" cstate="print"/>
              <a:srcRect/>
              <a:stretch>
                <a:fillRect/>
              </a:stretch>
            </p:blipFill>
            <p:spPr bwMode="auto">
              <a:xfrm>
                <a:off x="2938068" y="5237611"/>
                <a:ext cx="408107" cy="426775"/>
              </a:xfrm>
              <a:prstGeom prst="rect">
                <a:avLst/>
              </a:prstGeom>
              <a:noFill/>
              <a:ln w="9525">
                <a:noFill/>
                <a:miter lim="800000"/>
                <a:headEnd/>
                <a:tailEnd/>
              </a:ln>
            </p:spPr>
          </p:pic>
          <p:sp>
            <p:nvSpPr>
              <p:cNvPr id="174" name="Rectangle 173"/>
              <p:cNvSpPr/>
              <p:nvPr/>
            </p:nvSpPr>
            <p:spPr>
              <a:xfrm>
                <a:off x="3354361" y="5158017"/>
                <a:ext cx="1202563" cy="461661"/>
              </a:xfrm>
              <a:prstGeom prst="rect">
                <a:avLst/>
              </a:prstGeom>
            </p:spPr>
            <p:txBody>
              <a:bodyPr wrap="none" lIns="91435" tIns="45718" rIns="91435" bIns="45718">
                <a:spAutoFit/>
              </a:bodyPr>
              <a:lstStyle/>
              <a:p>
                <a:pPr>
                  <a:spcBef>
                    <a:spcPct val="0"/>
                  </a:spcBef>
                  <a:spcAft>
                    <a:spcPct val="0"/>
                  </a:spcAft>
                </a:pPr>
                <a:r>
                  <a:rPr lang="en-US" altLang="zh-CN" sz="1200" b="0" i="0" dirty="0" smtClean="0">
                    <a:solidFill>
                      <a:srgbClr val="546568"/>
                    </a:solidFill>
                    <a:latin typeface="Arial"/>
                    <a:ea typeface="黑体" pitchFamily="2" charset="-122"/>
                    <a:cs typeface="+mn-cs"/>
                  </a:rPr>
                  <a:t>Cisco Nexus</a:t>
                </a:r>
                <a:r>
                  <a:rPr lang="en-US" sz="1200" baseline="30000" dirty="0" smtClean="0">
                    <a:solidFill>
                      <a:srgbClr val="546568"/>
                    </a:solidFill>
                  </a:rPr>
                  <a:t>®</a:t>
                </a:r>
                <a:r>
                  <a:rPr lang="en-US" altLang="zh-CN" sz="1200" b="0" i="0" dirty="0" smtClean="0">
                    <a:solidFill>
                      <a:srgbClr val="546568"/>
                    </a:solidFill>
                    <a:latin typeface="Arial"/>
                    <a:ea typeface="黑体" pitchFamily="2" charset="-122"/>
                    <a:cs typeface="+mn-cs"/>
                  </a:rPr>
                  <a:t> </a:t>
                </a:r>
                <a:br>
                  <a:rPr lang="en-US" altLang="zh-CN" sz="1200" b="0" i="0" dirty="0" smtClean="0">
                    <a:solidFill>
                      <a:srgbClr val="546568"/>
                    </a:solidFill>
                    <a:latin typeface="Arial"/>
                    <a:ea typeface="黑体" pitchFamily="2" charset="-122"/>
                    <a:cs typeface="+mn-cs"/>
                  </a:rPr>
                </a:br>
                <a:r>
                  <a:rPr lang="en-US" altLang="zh-CN" sz="1200" b="0" i="0" dirty="0" smtClean="0">
                    <a:solidFill>
                      <a:srgbClr val="546568"/>
                    </a:solidFill>
                    <a:latin typeface="Arial"/>
                    <a:ea typeface="黑体" pitchFamily="2" charset="-122"/>
                    <a:cs typeface="+mn-cs"/>
                  </a:rPr>
                  <a:t>1000V</a:t>
                </a:r>
                <a:endParaRPr lang="zh-CN" altLang="en-US" sz="1200" dirty="0">
                  <a:solidFill>
                    <a:srgbClr val="546568"/>
                  </a:solidFill>
                  <a:ea typeface="黑体" pitchFamily="2" charset="-122"/>
                </a:endParaRPr>
              </a:p>
            </p:txBody>
          </p:sp>
          <p:sp>
            <p:nvSpPr>
              <p:cNvPr id="175" name="Rectangle 174"/>
              <p:cNvSpPr/>
              <p:nvPr/>
            </p:nvSpPr>
            <p:spPr>
              <a:xfrm>
                <a:off x="3360711" y="5684064"/>
                <a:ext cx="1129043" cy="461661"/>
              </a:xfrm>
              <a:prstGeom prst="rect">
                <a:avLst/>
              </a:prstGeom>
            </p:spPr>
            <p:txBody>
              <a:bodyPr wrap="square" lIns="91435" tIns="45718" rIns="91435" bIns="45718">
                <a:spAutoFit/>
              </a:bodyPr>
              <a:lstStyle/>
              <a:p>
                <a:pPr algn="l" defTabSz="914400">
                  <a:spcBef>
                    <a:spcPct val="0"/>
                  </a:spcBef>
                  <a:spcAft>
                    <a:spcPct val="0"/>
                  </a:spcAft>
                  <a:buNone/>
                </a:pPr>
                <a:r>
                  <a:rPr lang="en-US" altLang="zh-CN" sz="1200" b="0" i="0" smtClean="0">
                    <a:solidFill>
                      <a:srgbClr val="546568"/>
                    </a:solidFill>
                    <a:latin typeface="Arial"/>
                    <a:ea typeface="黑体" pitchFamily="2" charset="-122"/>
                    <a:cs typeface="+mn-cs"/>
                  </a:rPr>
                  <a:t>Cisco Nexus </a:t>
                </a:r>
                <a:br>
                  <a:rPr lang="en-US" altLang="zh-CN" sz="1200" b="0" i="0" smtClean="0">
                    <a:solidFill>
                      <a:srgbClr val="546568"/>
                    </a:solidFill>
                    <a:latin typeface="Arial"/>
                    <a:ea typeface="黑体" pitchFamily="2" charset="-122"/>
                    <a:cs typeface="+mn-cs"/>
                  </a:rPr>
                </a:br>
                <a:r>
                  <a:rPr lang="zh-CN" altLang="en-US" sz="1200" b="0" i="0" smtClean="0">
                    <a:solidFill>
                      <a:srgbClr val="546568"/>
                    </a:solidFill>
                    <a:latin typeface="Arial"/>
                    <a:ea typeface="黑体" pitchFamily="2" charset="-122"/>
                    <a:cs typeface="+mn-cs"/>
                  </a:rPr>
                  <a:t>统一端口</a:t>
                </a:r>
                <a:endParaRPr lang="zh-CN" altLang="en-US" sz="1200">
                  <a:solidFill>
                    <a:srgbClr val="546568"/>
                  </a:solidFill>
                  <a:ea typeface="黑体" pitchFamily="2" charset="-122"/>
                </a:endParaRPr>
              </a:p>
            </p:txBody>
          </p:sp>
          <p:pic>
            <p:nvPicPr>
              <p:cNvPr id="176" name="Picture 10" descr="LKK65106.png"/>
              <p:cNvPicPr>
                <a:picLocks noChangeAspect="1"/>
              </p:cNvPicPr>
              <p:nvPr/>
            </p:nvPicPr>
            <p:blipFill>
              <a:blip r:embed="rId7" cstate="print"/>
              <a:srcRect t="25382" r="49730" b="26740"/>
              <a:stretch>
                <a:fillRect/>
              </a:stretch>
            </p:blipFill>
            <p:spPr bwMode="auto">
              <a:xfrm>
                <a:off x="2848169" y="5695052"/>
                <a:ext cx="533400" cy="485270"/>
              </a:xfrm>
              <a:prstGeom prst="rect">
                <a:avLst/>
              </a:prstGeom>
              <a:noFill/>
              <a:ln w="9525">
                <a:noFill/>
                <a:miter lim="800000"/>
                <a:headEnd/>
                <a:tailEnd/>
              </a:ln>
            </p:spPr>
          </p:pic>
          <p:grpSp>
            <p:nvGrpSpPr>
              <p:cNvPr id="177" name="Group 176"/>
              <p:cNvGrpSpPr/>
              <p:nvPr/>
            </p:nvGrpSpPr>
            <p:grpSpPr>
              <a:xfrm>
                <a:off x="2882384" y="4679793"/>
                <a:ext cx="468145" cy="468465"/>
                <a:chOff x="886086" y="1317912"/>
                <a:chExt cx="1392334" cy="1393285"/>
              </a:xfrm>
            </p:grpSpPr>
            <p:grpSp>
              <p:nvGrpSpPr>
                <p:cNvPr id="179" name="Group 24"/>
                <p:cNvGrpSpPr/>
                <p:nvPr/>
              </p:nvGrpSpPr>
              <p:grpSpPr>
                <a:xfrm>
                  <a:off x="886086" y="1317912"/>
                  <a:ext cx="1371782" cy="1371782"/>
                  <a:chOff x="3872232" y="1711040"/>
                  <a:chExt cx="1563950" cy="1563950"/>
                </a:xfrm>
              </p:grpSpPr>
              <p:sp>
                <p:nvSpPr>
                  <p:cNvPr id="190" name="Oval 189"/>
                  <p:cNvSpPr/>
                  <p:nvPr/>
                </p:nvSpPr>
                <p:spPr>
                  <a:xfrm>
                    <a:off x="3872232" y="1711040"/>
                    <a:ext cx="1563950" cy="1563950"/>
                  </a:xfrm>
                  <a:prstGeom prst="ellipse">
                    <a:avLst/>
                  </a:prstGeom>
                  <a:solidFill>
                    <a:schemeClr val="tx2"/>
                  </a:solidFill>
                  <a:ln w="15875"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solidFill>
                        <a:srgbClr val="546568"/>
                      </a:solidFill>
                      <a:ea typeface="黑体" pitchFamily="2" charset="-122"/>
                    </a:endParaRPr>
                  </a:p>
                </p:txBody>
              </p:sp>
              <p:grpSp>
                <p:nvGrpSpPr>
                  <p:cNvPr id="195" name="Group 56"/>
                  <p:cNvGrpSpPr/>
                  <p:nvPr/>
                </p:nvGrpSpPr>
                <p:grpSpPr>
                  <a:xfrm>
                    <a:off x="4116904" y="1987071"/>
                    <a:ext cx="1115552" cy="1194606"/>
                    <a:chOff x="1747259" y="1974668"/>
                    <a:chExt cx="2374930" cy="2543229"/>
                  </a:xfrm>
                  <a:effectLst>
                    <a:outerShdw blurRad="63500" sx="102000" sy="102000" algn="ctr" rotWithShape="0">
                      <a:prstClr val="black">
                        <a:alpha val="40000"/>
                      </a:prstClr>
                    </a:outerShdw>
                  </a:effectLst>
                </p:grpSpPr>
                <p:sp>
                  <p:nvSpPr>
                    <p:cNvPr id="205" name="Freeform 7"/>
                    <p:cNvSpPr>
                      <a:spLocks noEditPoints="1"/>
                    </p:cNvSpPr>
                    <p:nvPr/>
                  </p:nvSpPr>
                  <p:spPr bwMode="auto">
                    <a:xfrm>
                      <a:off x="3429832" y="2519178"/>
                      <a:ext cx="692357" cy="1594772"/>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solidFill>
                      <a:schemeClr val="bg1"/>
                    </a:solidFill>
                    <a:ln w="3175" cap="flat" cmpd="sng" algn="ctr">
                      <a:noFill/>
                      <a:prstDash val="solid"/>
                    </a:ln>
                    <a:effectLst>
                      <a:outerShdw blurRad="63500" sx="102000" sy="102000" algn="ctr" rotWithShape="0">
                        <a:prstClr val="black">
                          <a:alpha val="40000"/>
                        </a:prstClr>
                      </a:outerShdw>
                    </a:effectLst>
                  </p:spPr>
                  <p:txBody>
                    <a:bodyPr anchor="ctr"/>
                    <a:lstStyle/>
                    <a:p>
                      <a:pPr algn="ctr"/>
                      <a:endParaRPr lang="zh-CN" altLang="en-US">
                        <a:solidFill>
                          <a:srgbClr val="546568"/>
                        </a:solidFill>
                        <a:ea typeface="黑体" pitchFamily="2" charset="-122"/>
                      </a:endParaRPr>
                    </a:p>
                  </p:txBody>
                </p:sp>
                <p:sp>
                  <p:nvSpPr>
                    <p:cNvPr id="206" name="Freeform 7"/>
                    <p:cNvSpPr>
                      <a:spLocks noEditPoints="1"/>
                    </p:cNvSpPr>
                    <p:nvPr/>
                  </p:nvSpPr>
                  <p:spPr bwMode="auto">
                    <a:xfrm>
                      <a:off x="1747259" y="2496562"/>
                      <a:ext cx="692357" cy="1594772"/>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solidFill>
                      <a:schemeClr val="bg1"/>
                    </a:solidFill>
                    <a:ln w="3175" cap="flat" cmpd="sng" algn="ctr">
                      <a:noFill/>
                      <a:prstDash val="solid"/>
                    </a:ln>
                    <a:effectLst>
                      <a:outerShdw blurRad="63500" sx="102000" sy="102000" algn="ctr" rotWithShape="0">
                        <a:prstClr val="black">
                          <a:alpha val="40000"/>
                        </a:prstClr>
                      </a:outerShdw>
                    </a:effectLst>
                  </p:spPr>
                  <p:txBody>
                    <a:bodyPr anchor="ctr"/>
                    <a:lstStyle/>
                    <a:p>
                      <a:pPr algn="ctr"/>
                      <a:endParaRPr lang="zh-CN" altLang="en-US">
                        <a:solidFill>
                          <a:srgbClr val="546568"/>
                        </a:solidFill>
                        <a:ea typeface="黑体" pitchFamily="2" charset="-122"/>
                      </a:endParaRPr>
                    </a:p>
                  </p:txBody>
                </p:sp>
                <p:sp>
                  <p:nvSpPr>
                    <p:cNvPr id="207" name="Freeform 7"/>
                    <p:cNvSpPr>
                      <a:spLocks noEditPoints="1"/>
                    </p:cNvSpPr>
                    <p:nvPr/>
                  </p:nvSpPr>
                  <p:spPr bwMode="auto">
                    <a:xfrm>
                      <a:off x="2381649" y="1974668"/>
                      <a:ext cx="1106157" cy="2543229"/>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solidFill>
                      <a:schemeClr val="bg1"/>
                    </a:solidFill>
                    <a:ln w="25400" cap="flat" cmpd="sng" algn="ctr">
                      <a:noFill/>
                      <a:prstDash val="solid"/>
                    </a:ln>
                    <a:effectLst>
                      <a:outerShdw blurRad="63500" sx="102000" sy="102000" algn="ctr" rotWithShape="0">
                        <a:prstClr val="black">
                          <a:alpha val="71000"/>
                        </a:prstClr>
                      </a:outerShdw>
                    </a:effectLst>
                  </p:spPr>
                  <p:txBody>
                    <a:bodyPr anchor="ctr"/>
                    <a:lstStyle/>
                    <a:p>
                      <a:pPr algn="ctr">
                        <a:defRPr/>
                      </a:pPr>
                      <a:endParaRPr lang="zh-CN" altLang="en-US">
                        <a:solidFill>
                          <a:srgbClr val="546568"/>
                        </a:solidFill>
                        <a:ea typeface="黑体" pitchFamily="2" charset="-122"/>
                      </a:endParaRPr>
                    </a:p>
                  </p:txBody>
                </p:sp>
              </p:grpSp>
            </p:grpSp>
            <p:sp>
              <p:nvSpPr>
                <p:cNvPr id="185" name="Oval 8"/>
                <p:cNvSpPr>
                  <a:spLocks noChangeArrowheads="1"/>
                </p:cNvSpPr>
                <p:nvPr/>
              </p:nvSpPr>
              <p:spPr bwMode="auto">
                <a:xfrm>
                  <a:off x="906819" y="1339597"/>
                  <a:ext cx="1371601" cy="1371600"/>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endParaRPr lang="zh-CN" altLang="en-US" sz="2800" kern="0">
                    <a:solidFill>
                      <a:srgbClr val="546568"/>
                    </a:solidFill>
                    <a:ea typeface="黑体" pitchFamily="2" charset="-122"/>
                  </a:endParaRPr>
                </a:p>
              </p:txBody>
            </p:sp>
          </p:grpSp>
          <p:sp>
            <p:nvSpPr>
              <p:cNvPr id="208" name="Rectangle 207"/>
              <p:cNvSpPr/>
              <p:nvPr/>
            </p:nvSpPr>
            <p:spPr>
              <a:xfrm>
                <a:off x="3348011" y="4747424"/>
                <a:ext cx="1048675" cy="276995"/>
              </a:xfrm>
              <a:prstGeom prst="rect">
                <a:avLst/>
              </a:prstGeom>
            </p:spPr>
            <p:txBody>
              <a:bodyPr wrap="none" lIns="91435" tIns="45718" rIns="91435" bIns="45718">
                <a:spAutoFit/>
              </a:bodyPr>
              <a:lstStyle/>
              <a:p>
                <a:pPr>
                  <a:spcBef>
                    <a:spcPct val="0"/>
                  </a:spcBef>
                  <a:spcAft>
                    <a:spcPct val="0"/>
                  </a:spcAft>
                </a:pPr>
                <a:r>
                  <a:rPr lang="en-US" altLang="zh-CN" sz="1200" b="0" i="0" dirty="0" smtClean="0">
                    <a:solidFill>
                      <a:srgbClr val="546568"/>
                    </a:solidFill>
                    <a:latin typeface="Arial"/>
                    <a:ea typeface="黑体" pitchFamily="2" charset="-122"/>
                    <a:cs typeface="+mn-cs"/>
                  </a:rPr>
                  <a:t>Cisco UCS</a:t>
                </a:r>
                <a:r>
                  <a:rPr lang="en-US" sz="1200" baseline="30000" dirty="0" smtClean="0">
                    <a:solidFill>
                      <a:srgbClr val="546568"/>
                    </a:solidFill>
                  </a:rPr>
                  <a:t>®</a:t>
                </a:r>
                <a:endParaRPr lang="zh-CN" altLang="en-US" sz="1200" dirty="0">
                  <a:solidFill>
                    <a:srgbClr val="546568"/>
                  </a:solidFill>
                  <a:ea typeface="黑体" pitchFamily="2" charset="-122"/>
                </a:endParaRPr>
              </a:p>
            </p:txBody>
          </p:sp>
        </p:grpSp>
      </p:grpSp>
      <p:grpSp>
        <p:nvGrpSpPr>
          <p:cNvPr id="479" name="Group 478"/>
          <p:cNvGrpSpPr/>
          <p:nvPr/>
        </p:nvGrpSpPr>
        <p:grpSpPr>
          <a:xfrm>
            <a:off x="0" y="1423514"/>
            <a:ext cx="8438111" cy="3282862"/>
            <a:chOff x="0" y="1185340"/>
            <a:chExt cx="8438111" cy="3282862"/>
          </a:xfrm>
        </p:grpSpPr>
        <p:cxnSp>
          <p:nvCxnSpPr>
            <p:cNvPr id="480" name="Straight Connector 479"/>
            <p:cNvCxnSpPr/>
            <p:nvPr/>
          </p:nvCxnSpPr>
          <p:spPr>
            <a:xfrm flipV="1">
              <a:off x="6884835" y="2126954"/>
              <a:ext cx="533477" cy="375902"/>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sp>
          <p:nvSpPr>
            <p:cNvPr id="481" name="TextBox 51"/>
            <p:cNvSpPr txBox="1">
              <a:spLocks noChangeArrowheads="1"/>
            </p:cNvSpPr>
            <p:nvPr/>
          </p:nvSpPr>
          <p:spPr bwMode="auto">
            <a:xfrm>
              <a:off x="7055322" y="2371748"/>
              <a:ext cx="552072" cy="276995"/>
            </a:xfrm>
            <a:prstGeom prst="rect">
              <a:avLst/>
            </a:prstGeom>
            <a:noFill/>
            <a:ln w="9525">
              <a:noFill/>
              <a:miter lim="800000"/>
              <a:headEnd/>
              <a:tailEnd/>
            </a:ln>
          </p:spPr>
          <p:txBody>
            <a:bodyPr wrap="square" lIns="91435" tIns="45718" rIns="91435" bIns="45718">
              <a:spAutoFit/>
            </a:bodyPr>
            <a:lstStyle/>
            <a:p>
              <a:pPr algn="l" defTabSz="914400">
                <a:buNone/>
              </a:pPr>
              <a:r>
                <a:rPr lang="en-US" altLang="zh-CN" sz="1200" b="0" i="0" smtClean="0">
                  <a:solidFill>
                    <a:srgbClr val="546568"/>
                  </a:solidFill>
                  <a:latin typeface="Arial"/>
                  <a:ea typeface="黑体" pitchFamily="2" charset="-122"/>
                  <a:cs typeface="+mn-cs"/>
                </a:rPr>
                <a:t>DC2</a:t>
              </a:r>
              <a:endParaRPr lang="en-US" altLang="zh-CN" sz="1200" b="0" i="0">
                <a:solidFill>
                  <a:srgbClr val="546568"/>
                </a:solidFill>
                <a:latin typeface="Arial"/>
                <a:ea typeface="黑体" pitchFamily="2" charset="-122"/>
                <a:cs typeface="+mn-cs"/>
              </a:endParaRPr>
            </a:p>
          </p:txBody>
        </p:sp>
        <p:cxnSp>
          <p:nvCxnSpPr>
            <p:cNvPr id="482" name="Straight Connector 481"/>
            <p:cNvCxnSpPr/>
            <p:nvPr/>
          </p:nvCxnSpPr>
          <p:spPr>
            <a:xfrm>
              <a:off x="4044154" y="2839076"/>
              <a:ext cx="1428390" cy="511945"/>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p:cNvCxnSpPr/>
            <p:nvPr/>
          </p:nvCxnSpPr>
          <p:spPr>
            <a:xfrm flipV="1">
              <a:off x="4946893" y="2092966"/>
              <a:ext cx="435018" cy="306526"/>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cxnSp>
          <p:nvCxnSpPr>
            <p:cNvPr id="484" name="Straight Connector 483"/>
            <p:cNvCxnSpPr/>
            <p:nvPr/>
          </p:nvCxnSpPr>
          <p:spPr>
            <a:xfrm flipV="1">
              <a:off x="3471451" y="1854873"/>
              <a:ext cx="1232214" cy="868252"/>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grpSp>
          <p:nvGrpSpPr>
            <p:cNvPr id="485" name="Group 484"/>
            <p:cNvGrpSpPr/>
            <p:nvPr/>
          </p:nvGrpSpPr>
          <p:grpSpPr>
            <a:xfrm>
              <a:off x="0" y="2315845"/>
              <a:ext cx="4621879" cy="2077523"/>
              <a:chOff x="-382431" y="2610077"/>
              <a:chExt cx="4621879" cy="2077523"/>
            </a:xfrm>
          </p:grpSpPr>
          <p:cxnSp>
            <p:nvCxnSpPr>
              <p:cNvPr id="595" name="Straight Connector 594"/>
              <p:cNvCxnSpPr/>
              <p:nvPr/>
            </p:nvCxnSpPr>
            <p:spPr>
              <a:xfrm flipV="1">
                <a:off x="2613108" y="3110151"/>
                <a:ext cx="1626340" cy="1146981"/>
              </a:xfrm>
              <a:prstGeom prst="line">
                <a:avLst/>
              </a:prstGeom>
              <a:gradFill rotWithShape="1">
                <a:gsLst>
                  <a:gs pos="0">
                    <a:srgbClr val="001C27">
                      <a:alpha val="70000"/>
                    </a:srgbClr>
                  </a:gs>
                  <a:gs pos="100000">
                    <a:srgbClr val="003C54"/>
                  </a:gs>
                </a:gsLst>
                <a:lin ang="18900000" scaled="1"/>
              </a:gradFill>
              <a:ln w="22225">
                <a:solidFill>
                  <a:srgbClr val="01BBBB"/>
                </a:solidFill>
                <a:round/>
                <a:headEnd/>
                <a:tailEnd/>
              </a:ln>
            </p:spPr>
          </p:cxnSp>
          <p:cxnSp>
            <p:nvCxnSpPr>
              <p:cNvPr id="596" name="Straight Connector 595"/>
              <p:cNvCxnSpPr/>
              <p:nvPr/>
            </p:nvCxnSpPr>
            <p:spPr>
              <a:xfrm flipV="1">
                <a:off x="1673475" y="2959466"/>
                <a:ext cx="1447285" cy="1020700"/>
              </a:xfrm>
              <a:prstGeom prst="line">
                <a:avLst/>
              </a:prstGeom>
              <a:gradFill rotWithShape="1">
                <a:gsLst>
                  <a:gs pos="0">
                    <a:srgbClr val="001C27">
                      <a:alpha val="70000"/>
                    </a:srgbClr>
                  </a:gs>
                  <a:gs pos="100000">
                    <a:srgbClr val="003C54"/>
                  </a:gs>
                </a:gsLst>
                <a:lin ang="18900000" scaled="1"/>
              </a:gradFill>
              <a:ln w="22225">
                <a:solidFill>
                  <a:srgbClr val="01BBBB"/>
                </a:solidFill>
                <a:round/>
                <a:headEnd/>
                <a:tailEnd/>
              </a:ln>
            </p:spPr>
          </p:cxnSp>
          <p:grpSp>
            <p:nvGrpSpPr>
              <p:cNvPr id="597" name="Group 596"/>
              <p:cNvGrpSpPr/>
              <p:nvPr/>
            </p:nvGrpSpPr>
            <p:grpSpPr>
              <a:xfrm>
                <a:off x="1138922" y="2610077"/>
                <a:ext cx="2128883" cy="740933"/>
                <a:chOff x="1138922" y="2800154"/>
                <a:chExt cx="2128883" cy="740933"/>
              </a:xfrm>
            </p:grpSpPr>
            <p:cxnSp>
              <p:nvCxnSpPr>
                <p:cNvPr id="613" name="Straight Connector 612"/>
                <p:cNvCxnSpPr/>
                <p:nvPr/>
              </p:nvCxnSpPr>
              <p:spPr>
                <a:xfrm flipV="1">
                  <a:off x="1138922" y="2800715"/>
                  <a:ext cx="1146382" cy="740372"/>
                </a:xfrm>
                <a:prstGeom prst="line">
                  <a:avLst/>
                </a:prstGeom>
                <a:gradFill rotWithShape="1">
                  <a:gsLst>
                    <a:gs pos="0">
                      <a:srgbClr val="001C27">
                        <a:alpha val="70000"/>
                      </a:srgbClr>
                    </a:gs>
                    <a:gs pos="100000">
                      <a:srgbClr val="003C54"/>
                    </a:gs>
                  </a:gsLst>
                  <a:lin ang="18900000" scaled="1"/>
                </a:gradFill>
                <a:ln w="22225">
                  <a:solidFill>
                    <a:srgbClr val="01BBBB"/>
                  </a:solidFill>
                  <a:round/>
                  <a:headEnd/>
                  <a:tailEnd/>
                </a:ln>
              </p:spPr>
            </p:cxnSp>
            <p:cxnSp>
              <p:nvCxnSpPr>
                <p:cNvPr id="614" name="Straight Connector 613"/>
                <p:cNvCxnSpPr/>
                <p:nvPr/>
              </p:nvCxnSpPr>
              <p:spPr>
                <a:xfrm>
                  <a:off x="2267776" y="2800154"/>
                  <a:ext cx="1000029" cy="363060"/>
                </a:xfrm>
                <a:prstGeom prst="line">
                  <a:avLst/>
                </a:prstGeom>
                <a:gradFill rotWithShape="1">
                  <a:gsLst>
                    <a:gs pos="0">
                      <a:srgbClr val="001C27">
                        <a:alpha val="70000"/>
                      </a:srgbClr>
                    </a:gs>
                    <a:gs pos="100000">
                      <a:srgbClr val="003C54"/>
                    </a:gs>
                  </a:gsLst>
                  <a:lin ang="18900000" scaled="1"/>
                </a:gradFill>
                <a:ln w="22225">
                  <a:solidFill>
                    <a:srgbClr val="01BBBB"/>
                  </a:solidFill>
                  <a:round/>
                  <a:headEnd/>
                  <a:tailEnd/>
                </a:ln>
              </p:spPr>
            </p:cxnSp>
          </p:grpSp>
          <p:grpSp>
            <p:nvGrpSpPr>
              <p:cNvPr id="598" name="Group 597"/>
              <p:cNvGrpSpPr/>
              <p:nvPr/>
            </p:nvGrpSpPr>
            <p:grpSpPr>
              <a:xfrm>
                <a:off x="-382431" y="3084753"/>
                <a:ext cx="1853189" cy="464372"/>
                <a:chOff x="-249149" y="3503242"/>
                <a:chExt cx="2091259" cy="524025"/>
              </a:xfrm>
            </p:grpSpPr>
            <p:grpSp>
              <p:nvGrpSpPr>
                <p:cNvPr id="609" name="Group 608"/>
                <p:cNvGrpSpPr/>
                <p:nvPr/>
              </p:nvGrpSpPr>
              <p:grpSpPr>
                <a:xfrm>
                  <a:off x="1155833" y="3503242"/>
                  <a:ext cx="686277" cy="524025"/>
                  <a:chOff x="442148" y="3623868"/>
                  <a:chExt cx="1572567" cy="1200778"/>
                </a:xfrm>
              </p:grpSpPr>
              <p:pic>
                <p:nvPicPr>
                  <p:cNvPr id="611" name="Picture 2" descr="\\MV-FS\Projects\Cisco\03_Assets\Icons\Kubrick Icons\Device Icons\Device_server_farms_3113_default_256.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42148" y="36238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pic>
                <p:nvPicPr>
                  <p:cNvPr id="612" name="Picture 2" descr="\\MV-FS\Projects\Cisco\03_Assets\Icons\Kubrick Icons\Device Icons\Device_server_farms_3113_default_256.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966337" y="37762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610" name="TextBox 51"/>
                <p:cNvSpPr txBox="1">
                  <a:spLocks noChangeArrowheads="1"/>
                </p:cNvSpPr>
                <p:nvPr/>
              </p:nvSpPr>
              <p:spPr bwMode="auto">
                <a:xfrm>
                  <a:off x="-249149" y="3600816"/>
                  <a:ext cx="1245924" cy="312578"/>
                </a:xfrm>
                <a:prstGeom prst="rect">
                  <a:avLst/>
                </a:prstGeom>
                <a:noFill/>
                <a:ln w="9525">
                  <a:noFill/>
                  <a:miter lim="800000"/>
                  <a:headEnd/>
                  <a:tailEnd/>
                </a:ln>
              </p:spPr>
              <p:txBody>
                <a:bodyPr wrap="square" lIns="91435" tIns="45718" rIns="91435" bIns="45718">
                  <a:spAutoFit/>
                </a:bodyPr>
                <a:lstStyle/>
                <a:p>
                  <a:pPr algn="r" defTabSz="914400">
                    <a:buNone/>
                  </a:pPr>
                  <a:r>
                    <a:rPr lang="zh-CN" altLang="en-US" sz="1200" b="0" i="0" dirty="0" smtClean="0">
                      <a:solidFill>
                        <a:srgbClr val="546568"/>
                      </a:solidFill>
                      <a:latin typeface="Arial"/>
                      <a:ea typeface="黑体" pitchFamily="2" charset="-122"/>
                      <a:cs typeface="+mn-cs"/>
                    </a:rPr>
                    <a:t>虚拟</a:t>
                  </a:r>
                  <a:r>
                    <a:rPr lang="en-US" altLang="zh-CN" sz="1200" b="0" i="0" dirty="0" smtClean="0">
                      <a:solidFill>
                        <a:srgbClr val="546568"/>
                      </a:solidFill>
                      <a:latin typeface="Arial"/>
                      <a:ea typeface="黑体" pitchFamily="2" charset="-122"/>
                      <a:cs typeface="+mn-cs"/>
                    </a:rPr>
                    <a:t>/</a:t>
                  </a:r>
                  <a:r>
                    <a:rPr lang="zh-CN" altLang="en-US" sz="1200" b="0" i="0" dirty="0" smtClean="0">
                      <a:solidFill>
                        <a:srgbClr val="546568"/>
                      </a:solidFill>
                      <a:latin typeface="Arial"/>
                      <a:ea typeface="黑体" pitchFamily="2" charset="-122"/>
                      <a:cs typeface="+mn-cs"/>
                    </a:rPr>
                    <a:t>专用云</a:t>
                  </a:r>
                  <a:endParaRPr lang="zh-CN" altLang="en-US" sz="1200" dirty="0">
                    <a:solidFill>
                      <a:srgbClr val="546568"/>
                    </a:solidFill>
                    <a:ea typeface="黑体" pitchFamily="2" charset="-122"/>
                  </a:endParaRPr>
                </a:p>
              </p:txBody>
            </p:sp>
          </p:grpSp>
          <p:grpSp>
            <p:nvGrpSpPr>
              <p:cNvPr id="599" name="Group 598"/>
              <p:cNvGrpSpPr/>
              <p:nvPr/>
            </p:nvGrpSpPr>
            <p:grpSpPr>
              <a:xfrm>
                <a:off x="440526" y="3754171"/>
                <a:ext cx="1545253" cy="464370"/>
                <a:chOff x="320808" y="4602282"/>
                <a:chExt cx="1743764" cy="524025"/>
              </a:xfrm>
            </p:grpSpPr>
            <p:grpSp>
              <p:nvGrpSpPr>
                <p:cNvPr id="605" name="Group 604"/>
                <p:cNvGrpSpPr/>
                <p:nvPr/>
              </p:nvGrpSpPr>
              <p:grpSpPr>
                <a:xfrm>
                  <a:off x="1378295" y="4602282"/>
                  <a:ext cx="686277" cy="524025"/>
                  <a:chOff x="442148" y="3623868"/>
                  <a:chExt cx="1572567" cy="1200778"/>
                </a:xfrm>
              </p:grpSpPr>
              <p:pic>
                <p:nvPicPr>
                  <p:cNvPr id="607" name="Picture 2" descr="\\MV-FS\Projects\Cisco\03_Assets\Icons\Kubrick Icons\Device Icons\Device_server_farms_3113_default_256.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42148" y="36238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pic>
                <p:nvPicPr>
                  <p:cNvPr id="608" name="Picture 2" descr="\\MV-FS\Projects\Cisco\03_Assets\Icons\Kubrick Icons\Device Icons\Device_server_farms_3113_default_256.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966337" y="37762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606" name="TextBox 51"/>
                <p:cNvSpPr txBox="1">
                  <a:spLocks noChangeArrowheads="1"/>
                </p:cNvSpPr>
                <p:nvPr/>
              </p:nvSpPr>
              <p:spPr bwMode="auto">
                <a:xfrm>
                  <a:off x="320808" y="4713616"/>
                  <a:ext cx="952607" cy="312579"/>
                </a:xfrm>
                <a:prstGeom prst="rect">
                  <a:avLst/>
                </a:prstGeom>
                <a:noFill/>
                <a:ln w="9525">
                  <a:noFill/>
                  <a:miter lim="800000"/>
                  <a:headEnd/>
                  <a:tailEnd/>
                </a:ln>
              </p:spPr>
              <p:txBody>
                <a:bodyPr wrap="square" lIns="91435" tIns="45718" rIns="91435" bIns="45718">
                  <a:spAutoFit/>
                </a:bodyPr>
                <a:lstStyle/>
                <a:p>
                  <a:pPr algn="r" defTabSz="914400">
                    <a:buNone/>
                  </a:pPr>
                  <a:r>
                    <a:rPr lang="zh-CN" altLang="en-US" sz="1200" b="0" i="0" smtClean="0">
                      <a:solidFill>
                        <a:srgbClr val="546568"/>
                      </a:solidFill>
                      <a:latin typeface="Arial"/>
                      <a:ea typeface="黑体" pitchFamily="2" charset="-122"/>
                      <a:cs typeface="+mn-cs"/>
                    </a:rPr>
                    <a:t>物理</a:t>
                  </a:r>
                  <a:endParaRPr lang="zh-CN" altLang="en-US" sz="1200">
                    <a:solidFill>
                      <a:srgbClr val="546568"/>
                    </a:solidFill>
                    <a:ea typeface="黑体" pitchFamily="2" charset="-122"/>
                  </a:endParaRPr>
                </a:p>
              </p:txBody>
            </p:sp>
          </p:grpSp>
          <p:grpSp>
            <p:nvGrpSpPr>
              <p:cNvPr id="600" name="Group 599"/>
              <p:cNvGrpSpPr/>
              <p:nvPr/>
            </p:nvGrpSpPr>
            <p:grpSpPr>
              <a:xfrm>
                <a:off x="1973906" y="3965019"/>
                <a:ext cx="1101545" cy="722581"/>
                <a:chOff x="2327257" y="4353487"/>
                <a:chExt cx="1243054" cy="815407"/>
              </a:xfrm>
            </p:grpSpPr>
            <p:sp>
              <p:nvSpPr>
                <p:cNvPr id="601" name="TextBox 51"/>
                <p:cNvSpPr txBox="1">
                  <a:spLocks noChangeArrowheads="1"/>
                </p:cNvSpPr>
                <p:nvPr/>
              </p:nvSpPr>
              <p:spPr bwMode="auto">
                <a:xfrm>
                  <a:off x="2327257" y="4856315"/>
                  <a:ext cx="1243054" cy="312579"/>
                </a:xfrm>
                <a:prstGeom prst="rect">
                  <a:avLst/>
                </a:prstGeom>
                <a:noFill/>
                <a:ln w="9525">
                  <a:noFill/>
                  <a:miter lim="800000"/>
                  <a:headEnd/>
                  <a:tailEnd/>
                </a:ln>
              </p:spPr>
              <p:txBody>
                <a:bodyPr lIns="91435" tIns="45718" rIns="91435" bIns="45718">
                  <a:spAutoFit/>
                </a:bodyPr>
                <a:lstStyle/>
                <a:p>
                  <a:pPr algn="ctr" defTabSz="914400">
                    <a:buNone/>
                  </a:pPr>
                  <a:r>
                    <a:rPr lang="en-US" altLang="zh-CN" sz="1200" b="0" i="0" smtClean="0">
                      <a:solidFill>
                        <a:srgbClr val="546568"/>
                      </a:solidFill>
                      <a:latin typeface="Arial"/>
                      <a:ea typeface="黑体" pitchFamily="2" charset="-122"/>
                      <a:cs typeface="+mn-cs"/>
                    </a:rPr>
                    <a:t>HFT/HPC</a:t>
                  </a:r>
                  <a:endParaRPr lang="zh-CN" altLang="en-US" sz="1200">
                    <a:solidFill>
                      <a:srgbClr val="546568"/>
                    </a:solidFill>
                    <a:ea typeface="黑体" pitchFamily="2" charset="-122"/>
                  </a:endParaRPr>
                </a:p>
              </p:txBody>
            </p:sp>
            <p:grpSp>
              <p:nvGrpSpPr>
                <p:cNvPr id="602" name="Group 601"/>
                <p:cNvGrpSpPr/>
                <p:nvPr/>
              </p:nvGrpSpPr>
              <p:grpSpPr>
                <a:xfrm>
                  <a:off x="2593954" y="4353487"/>
                  <a:ext cx="686277" cy="513274"/>
                  <a:chOff x="442148" y="3344501"/>
                  <a:chExt cx="1572567" cy="1176142"/>
                </a:xfrm>
              </p:grpSpPr>
              <p:pic>
                <p:nvPicPr>
                  <p:cNvPr id="603" name="Picture 2" descr="\\MV-FS\Projects\Cisco\03_Assets\Icons\Kubrick Icons\Device Icons\Device_server_farms_3113_default_256.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42148" y="3344501"/>
                    <a:ext cx="1048378" cy="1048377"/>
                  </a:xfrm>
                  <a:prstGeom prst="rect">
                    <a:avLst/>
                  </a:prstGeom>
                  <a:noFill/>
                  <a:extLst>
                    <a:ext uri="{909E8E84-426E-40DD-AFC4-6F175D3DCCD1}">
                      <a14:hiddenFill xmlns="" xmlns:a14="http://schemas.microsoft.com/office/drawing/2010/main">
                        <a:solidFill>
                          <a:srgbClr val="FFFFFF"/>
                        </a:solidFill>
                      </a14:hiddenFill>
                    </a:ext>
                  </a:extLst>
                </p:spPr>
              </p:pic>
              <p:pic>
                <p:nvPicPr>
                  <p:cNvPr id="604" name="Picture 2" descr="\\MV-FS\Projects\Cisco\03_Assets\Icons\Kubrick Icons\Device Icons\Device_server_farms_3113_default_256.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966337" y="3472266"/>
                    <a:ext cx="1048378" cy="1048377"/>
                  </a:xfrm>
                  <a:prstGeom prst="rect">
                    <a:avLst/>
                  </a:prstGeom>
                  <a:noFill/>
                  <a:extLst>
                    <a:ext uri="{909E8E84-426E-40DD-AFC4-6F175D3DCCD1}">
                      <a14:hiddenFill xmlns="" xmlns:a14="http://schemas.microsoft.com/office/drawing/2010/main">
                        <a:solidFill>
                          <a:srgbClr val="FFFFFF"/>
                        </a:solidFill>
                      </a14:hiddenFill>
                    </a:ext>
                  </a:extLst>
                </p:spPr>
              </p:pic>
            </p:grpSp>
          </p:grpSp>
        </p:grpSp>
        <p:sp>
          <p:nvSpPr>
            <p:cNvPr id="486" name="Oval 485"/>
            <p:cNvSpPr/>
            <p:nvPr/>
          </p:nvSpPr>
          <p:spPr>
            <a:xfrm>
              <a:off x="3314470" y="2108793"/>
              <a:ext cx="1873682" cy="1873682"/>
            </a:xfrm>
            <a:prstGeom prst="ellipse">
              <a:avLst/>
            </a:prstGeom>
            <a:solidFill>
              <a:schemeClr val="tx2"/>
            </a:soli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487" name="Freeform 11"/>
            <p:cNvSpPr>
              <a:spLocks noEditPoints="1"/>
            </p:cNvSpPr>
            <p:nvPr/>
          </p:nvSpPr>
          <p:spPr bwMode="auto">
            <a:xfrm>
              <a:off x="3411728" y="2192838"/>
              <a:ext cx="1705591" cy="1705592"/>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rgbClr val="FFFFFF"/>
            </a:solidFill>
            <a:ln w="25400" cap="flat" cmpd="sng" algn="ctr">
              <a:noFill/>
              <a:prstDash val="solid"/>
            </a:ln>
            <a:effectLst>
              <a:outerShdw blurRad="215900" sx="102000" sy="102000" algn="ctr" rotWithShape="0">
                <a:srgbClr val="000000">
                  <a:alpha val="40000"/>
                </a:srgbClr>
              </a:outerShdw>
            </a:effectLst>
          </p:spPr>
          <p:txBody>
            <a:bodyPr anchor="ctr"/>
            <a:lstStyle/>
            <a:p>
              <a:pPr algn="ctr" rtl="0">
                <a:defRPr/>
              </a:pPr>
              <a:endParaRPr lang="zh-CN" altLang="en-US" kern="1200">
                <a:solidFill>
                  <a:srgbClr val="0096D6"/>
                </a:solidFill>
                <a:latin typeface="Arial"/>
                <a:ea typeface="黑体" pitchFamily="2" charset="-122"/>
                <a:cs typeface="+mn-cs"/>
              </a:endParaRPr>
            </a:p>
          </p:txBody>
        </p:sp>
        <p:sp>
          <p:nvSpPr>
            <p:cNvPr id="488" name="Rectangle 487"/>
            <p:cNvSpPr/>
            <p:nvPr/>
          </p:nvSpPr>
          <p:spPr>
            <a:xfrm>
              <a:off x="3379269" y="2794275"/>
              <a:ext cx="1751262" cy="560506"/>
            </a:xfrm>
            <a:prstGeom prst="rect">
              <a:avLst/>
            </a:prstGeom>
            <a:gradFill>
              <a:gsLst>
                <a:gs pos="76000">
                  <a:schemeClr val="accent2"/>
                </a:gs>
                <a:gs pos="24000">
                  <a:schemeClr val="accent2"/>
                </a:gs>
                <a:gs pos="100000">
                  <a:schemeClr val="accent5">
                    <a:lumMod val="0"/>
                    <a:alpha val="0"/>
                  </a:schemeClr>
                </a:gs>
                <a:gs pos="0">
                  <a:schemeClr val="accent5">
                    <a:lumMod val="0"/>
                    <a:alpha val="0"/>
                  </a:schemeClr>
                </a:gs>
              </a:gsLst>
              <a:lin ang="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46568"/>
                </a:solidFill>
                <a:ea typeface="黑体" pitchFamily="2" charset="-122"/>
              </a:endParaRPr>
            </a:p>
          </p:txBody>
        </p:sp>
        <p:cxnSp>
          <p:nvCxnSpPr>
            <p:cNvPr id="489" name="Straight Connector 488"/>
            <p:cNvCxnSpPr/>
            <p:nvPr/>
          </p:nvCxnSpPr>
          <p:spPr>
            <a:xfrm>
              <a:off x="4696234" y="1854873"/>
              <a:ext cx="869903" cy="311779"/>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p:cNvCxnSpPr/>
            <p:nvPr/>
          </p:nvCxnSpPr>
          <p:spPr>
            <a:xfrm flipV="1">
              <a:off x="5562882" y="1921356"/>
              <a:ext cx="351000" cy="247324"/>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cxnSp>
          <p:nvCxnSpPr>
            <p:cNvPr id="491" name="Straight Connector 490"/>
            <p:cNvCxnSpPr/>
            <p:nvPr/>
          </p:nvCxnSpPr>
          <p:spPr>
            <a:xfrm flipV="1">
              <a:off x="7605105" y="2387617"/>
              <a:ext cx="533477" cy="375902"/>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grpSp>
          <p:nvGrpSpPr>
            <p:cNvPr id="492" name="Group 491"/>
            <p:cNvGrpSpPr/>
            <p:nvPr/>
          </p:nvGrpSpPr>
          <p:grpSpPr>
            <a:xfrm>
              <a:off x="3234729" y="1893870"/>
              <a:ext cx="2092699" cy="1937665"/>
              <a:chOff x="2934085" y="2003954"/>
              <a:chExt cx="2489509" cy="2305077"/>
            </a:xfrm>
          </p:grpSpPr>
          <p:pic>
            <p:nvPicPr>
              <p:cNvPr id="589" name="Picture 1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3090315" y="3758029"/>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90" name="Picture 1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681555" y="3949416"/>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91" name="Picture 1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797681" y="2363569"/>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92" name="Picture 1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114571" y="2003954"/>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93" name="Picture 11"/>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934085" y="2958854"/>
                <a:ext cx="266613" cy="26661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94" name="Picture 1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5063979" y="3016045"/>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493" name="Group 492"/>
            <p:cNvGrpSpPr/>
            <p:nvPr/>
          </p:nvGrpSpPr>
          <p:grpSpPr>
            <a:xfrm>
              <a:off x="5433166" y="2728818"/>
              <a:ext cx="2552193" cy="1739384"/>
              <a:chOff x="5248162" y="3400780"/>
              <a:chExt cx="2696035" cy="1837416"/>
            </a:xfrm>
          </p:grpSpPr>
          <p:sp>
            <p:nvSpPr>
              <p:cNvPr id="533" name="Oval 532"/>
              <p:cNvSpPr/>
              <p:nvPr/>
            </p:nvSpPr>
            <p:spPr>
              <a:xfrm>
                <a:off x="6163583" y="3748219"/>
                <a:ext cx="811212" cy="811212"/>
              </a:xfrm>
              <a:prstGeom prst="ellipse">
                <a:avLst/>
              </a:prstGeom>
              <a:noFill/>
              <a:ln w="15875">
                <a:solidFill>
                  <a:schemeClr val="bg1">
                    <a:lumMod val="50000"/>
                  </a:schemeClr>
                </a:solidFill>
                <a:prstDash val="lg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grpSp>
            <p:nvGrpSpPr>
              <p:cNvPr id="534" name="Group 533"/>
              <p:cNvGrpSpPr/>
              <p:nvPr/>
            </p:nvGrpSpPr>
            <p:grpSpPr>
              <a:xfrm>
                <a:off x="6297239" y="3883174"/>
                <a:ext cx="555882" cy="672634"/>
                <a:chOff x="6941882" y="3879105"/>
                <a:chExt cx="593825" cy="718546"/>
              </a:xfrm>
            </p:grpSpPr>
            <p:grpSp>
              <p:nvGrpSpPr>
                <p:cNvPr id="572" name="Group 571"/>
                <p:cNvGrpSpPr/>
                <p:nvPr/>
              </p:nvGrpSpPr>
              <p:grpSpPr>
                <a:xfrm>
                  <a:off x="6973781" y="3879105"/>
                  <a:ext cx="534187" cy="477942"/>
                  <a:chOff x="6986432" y="4381750"/>
                  <a:chExt cx="709602" cy="634888"/>
                </a:xfrm>
              </p:grpSpPr>
              <p:grpSp>
                <p:nvGrpSpPr>
                  <p:cNvPr id="574" name="Group 573"/>
                  <p:cNvGrpSpPr/>
                  <p:nvPr/>
                </p:nvGrpSpPr>
                <p:grpSpPr>
                  <a:xfrm>
                    <a:off x="7189299" y="4381750"/>
                    <a:ext cx="303867" cy="429166"/>
                    <a:chOff x="2441548" y="4072329"/>
                    <a:chExt cx="2438400" cy="3443870"/>
                  </a:xfrm>
                </p:grpSpPr>
                <p:pic>
                  <p:nvPicPr>
                    <p:cNvPr id="585"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586" name="Group 585"/>
                    <p:cNvGrpSpPr/>
                    <p:nvPr/>
                  </p:nvGrpSpPr>
                  <p:grpSpPr>
                    <a:xfrm>
                      <a:off x="2441548" y="4072329"/>
                      <a:ext cx="2438400" cy="2920613"/>
                      <a:chOff x="2441548" y="4072329"/>
                      <a:chExt cx="2438400" cy="2920613"/>
                    </a:xfrm>
                  </p:grpSpPr>
                  <p:pic>
                    <p:nvPicPr>
                      <p:cNvPr id="587"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88"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575" name="Group 574"/>
                  <p:cNvGrpSpPr/>
                  <p:nvPr/>
                </p:nvGrpSpPr>
                <p:grpSpPr>
                  <a:xfrm>
                    <a:off x="6986432" y="4511640"/>
                    <a:ext cx="354801" cy="501103"/>
                    <a:chOff x="2441548" y="4072329"/>
                    <a:chExt cx="2438400" cy="3443870"/>
                  </a:xfrm>
                </p:grpSpPr>
                <p:pic>
                  <p:nvPicPr>
                    <p:cNvPr id="581" name="Picture 3"/>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582" name="Group 581"/>
                    <p:cNvGrpSpPr/>
                    <p:nvPr/>
                  </p:nvGrpSpPr>
                  <p:grpSpPr>
                    <a:xfrm>
                      <a:off x="2441548" y="4072329"/>
                      <a:ext cx="2438400" cy="2920613"/>
                      <a:chOff x="2441548" y="4072329"/>
                      <a:chExt cx="2438400" cy="2920613"/>
                    </a:xfrm>
                  </p:grpSpPr>
                  <p:pic>
                    <p:nvPicPr>
                      <p:cNvPr id="583" name="Picture 3"/>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84" name="Picture 3"/>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576" name="Group 575"/>
                  <p:cNvGrpSpPr/>
                  <p:nvPr/>
                </p:nvGrpSpPr>
                <p:grpSpPr>
                  <a:xfrm>
                    <a:off x="7341233" y="4515535"/>
                    <a:ext cx="354801" cy="501103"/>
                    <a:chOff x="2441548" y="4072329"/>
                    <a:chExt cx="2438400" cy="3443870"/>
                  </a:xfrm>
                </p:grpSpPr>
                <p:pic>
                  <p:nvPicPr>
                    <p:cNvPr id="577" name="Picture 3"/>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578" name="Group 577"/>
                    <p:cNvGrpSpPr/>
                    <p:nvPr/>
                  </p:nvGrpSpPr>
                  <p:grpSpPr>
                    <a:xfrm>
                      <a:off x="2441548" y="4072329"/>
                      <a:ext cx="2438400" cy="2920613"/>
                      <a:chOff x="2441548" y="4072329"/>
                      <a:chExt cx="2438400" cy="2920613"/>
                    </a:xfrm>
                  </p:grpSpPr>
                  <p:pic>
                    <p:nvPicPr>
                      <p:cNvPr id="579" name="Picture 3"/>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80" name="Picture 3"/>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sp>
              <p:nvSpPr>
                <p:cNvPr id="573" name="TextBox 51"/>
                <p:cNvSpPr txBox="1">
                  <a:spLocks noChangeArrowheads="1"/>
                </p:cNvSpPr>
                <p:nvPr/>
              </p:nvSpPr>
              <p:spPr bwMode="auto">
                <a:xfrm>
                  <a:off x="6941882" y="4285072"/>
                  <a:ext cx="593825" cy="312579"/>
                </a:xfrm>
                <a:prstGeom prst="rect">
                  <a:avLst/>
                </a:prstGeom>
                <a:noFill/>
                <a:ln w="9525">
                  <a:noFill/>
                  <a:miter lim="800000"/>
                  <a:headEnd/>
                  <a:tailEnd/>
                </a:ln>
              </p:spPr>
              <p:txBody>
                <a:bodyPr wrap="square" lIns="91435" tIns="45718" rIns="91435" bIns="45718">
                  <a:spAutoFit/>
                </a:bodyPr>
                <a:lstStyle/>
                <a:p>
                  <a:pPr algn="ctr" defTabSz="914400">
                    <a:buNone/>
                  </a:pPr>
                  <a:r>
                    <a:rPr lang="en-US" altLang="zh-CN" sz="1200" b="0" i="0" smtClean="0">
                      <a:solidFill>
                        <a:srgbClr val="546568"/>
                      </a:solidFill>
                      <a:latin typeface="Arial"/>
                      <a:ea typeface="黑体" pitchFamily="2" charset="-122"/>
                      <a:cs typeface="+mn-cs"/>
                    </a:rPr>
                    <a:t>NAS</a:t>
                  </a:r>
                  <a:endParaRPr lang="zh-CN" altLang="en-US" sz="1200">
                    <a:solidFill>
                      <a:srgbClr val="546568"/>
                    </a:solidFill>
                    <a:ea typeface="黑体" pitchFamily="2" charset="-122"/>
                  </a:endParaRPr>
                </a:p>
              </p:txBody>
            </p:sp>
          </p:grpSp>
          <p:grpSp>
            <p:nvGrpSpPr>
              <p:cNvPr id="535" name="Group 534"/>
              <p:cNvGrpSpPr/>
              <p:nvPr/>
            </p:nvGrpSpPr>
            <p:grpSpPr>
              <a:xfrm>
                <a:off x="5411573" y="4258253"/>
                <a:ext cx="752881" cy="662316"/>
                <a:chOff x="5882851" y="4394106"/>
                <a:chExt cx="804271" cy="707524"/>
              </a:xfrm>
            </p:grpSpPr>
            <p:grpSp>
              <p:nvGrpSpPr>
                <p:cNvPr id="539" name="Group 538"/>
                <p:cNvGrpSpPr/>
                <p:nvPr/>
              </p:nvGrpSpPr>
              <p:grpSpPr>
                <a:xfrm>
                  <a:off x="5882851" y="4394106"/>
                  <a:ext cx="804271" cy="468910"/>
                  <a:chOff x="5765253" y="4951186"/>
                  <a:chExt cx="1068376" cy="622890"/>
                </a:xfrm>
              </p:grpSpPr>
              <p:grpSp>
                <p:nvGrpSpPr>
                  <p:cNvPr id="541" name="Group 540"/>
                  <p:cNvGrpSpPr/>
                  <p:nvPr/>
                </p:nvGrpSpPr>
                <p:grpSpPr>
                  <a:xfrm>
                    <a:off x="5867549" y="4951186"/>
                    <a:ext cx="915004" cy="429166"/>
                    <a:chOff x="5463286" y="4744702"/>
                    <a:chExt cx="1244480" cy="583701"/>
                  </a:xfrm>
                </p:grpSpPr>
                <p:grpSp>
                  <p:nvGrpSpPr>
                    <p:cNvPr id="557" name="Group 556"/>
                    <p:cNvGrpSpPr/>
                    <p:nvPr/>
                  </p:nvGrpSpPr>
                  <p:grpSpPr>
                    <a:xfrm>
                      <a:off x="5463286" y="4744702"/>
                      <a:ext cx="413284" cy="583701"/>
                      <a:chOff x="2441548" y="4072329"/>
                      <a:chExt cx="2438400" cy="3443870"/>
                    </a:xfrm>
                  </p:grpSpPr>
                  <p:pic>
                    <p:nvPicPr>
                      <p:cNvPr id="568"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569" name="Group 568"/>
                      <p:cNvGrpSpPr/>
                      <p:nvPr/>
                    </p:nvGrpSpPr>
                    <p:grpSpPr>
                      <a:xfrm>
                        <a:off x="2441548" y="4072329"/>
                        <a:ext cx="2438400" cy="2920613"/>
                        <a:chOff x="2441548" y="4072329"/>
                        <a:chExt cx="2438400" cy="2920613"/>
                      </a:xfrm>
                    </p:grpSpPr>
                    <p:pic>
                      <p:nvPicPr>
                        <p:cNvPr id="570"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71"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558" name="Group 557"/>
                    <p:cNvGrpSpPr/>
                    <p:nvPr/>
                  </p:nvGrpSpPr>
                  <p:grpSpPr>
                    <a:xfrm>
                      <a:off x="5878884" y="4744702"/>
                      <a:ext cx="413284" cy="583701"/>
                      <a:chOff x="2441548" y="4072329"/>
                      <a:chExt cx="2438400" cy="3443870"/>
                    </a:xfrm>
                  </p:grpSpPr>
                  <p:pic>
                    <p:nvPicPr>
                      <p:cNvPr id="564"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565" name="Group 564"/>
                      <p:cNvGrpSpPr/>
                      <p:nvPr/>
                    </p:nvGrpSpPr>
                    <p:grpSpPr>
                      <a:xfrm>
                        <a:off x="2441548" y="4072329"/>
                        <a:ext cx="2438400" cy="2920613"/>
                        <a:chOff x="2441548" y="4072329"/>
                        <a:chExt cx="2438400" cy="2920613"/>
                      </a:xfrm>
                    </p:grpSpPr>
                    <p:pic>
                      <p:nvPicPr>
                        <p:cNvPr id="566"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67"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559" name="Group 558"/>
                    <p:cNvGrpSpPr/>
                    <p:nvPr/>
                  </p:nvGrpSpPr>
                  <p:grpSpPr>
                    <a:xfrm>
                      <a:off x="6294482" y="4744702"/>
                      <a:ext cx="413284" cy="583701"/>
                      <a:chOff x="2441548" y="4072329"/>
                      <a:chExt cx="2438400" cy="3443870"/>
                    </a:xfrm>
                  </p:grpSpPr>
                  <p:pic>
                    <p:nvPicPr>
                      <p:cNvPr id="560"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561" name="Group 560"/>
                      <p:cNvGrpSpPr/>
                      <p:nvPr/>
                    </p:nvGrpSpPr>
                    <p:grpSpPr>
                      <a:xfrm>
                        <a:off x="2441548" y="4072329"/>
                        <a:ext cx="2438400" cy="2920613"/>
                        <a:chOff x="2441548" y="4072329"/>
                        <a:chExt cx="2438400" cy="2920613"/>
                      </a:xfrm>
                    </p:grpSpPr>
                    <p:pic>
                      <p:nvPicPr>
                        <p:cNvPr id="562"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63"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grpSp>
                <p:nvGrpSpPr>
                  <p:cNvPr id="542" name="Group 541"/>
                  <p:cNvGrpSpPr/>
                  <p:nvPr/>
                </p:nvGrpSpPr>
                <p:grpSpPr>
                  <a:xfrm>
                    <a:off x="5765253" y="5072973"/>
                    <a:ext cx="354801" cy="501103"/>
                    <a:chOff x="2441548" y="4072329"/>
                    <a:chExt cx="2438400" cy="3443870"/>
                  </a:xfrm>
                </p:grpSpPr>
                <p:pic>
                  <p:nvPicPr>
                    <p:cNvPr id="553" name="Picture 3"/>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554" name="Group 553"/>
                    <p:cNvGrpSpPr/>
                    <p:nvPr/>
                  </p:nvGrpSpPr>
                  <p:grpSpPr>
                    <a:xfrm>
                      <a:off x="2441548" y="4072329"/>
                      <a:ext cx="2438400" cy="2920613"/>
                      <a:chOff x="2441548" y="4072329"/>
                      <a:chExt cx="2438400" cy="2920613"/>
                    </a:xfrm>
                  </p:grpSpPr>
                  <p:pic>
                    <p:nvPicPr>
                      <p:cNvPr id="555" name="Picture 3"/>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56" name="Picture 3"/>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543" name="Group 542"/>
                  <p:cNvGrpSpPr/>
                  <p:nvPr/>
                </p:nvGrpSpPr>
                <p:grpSpPr>
                  <a:xfrm>
                    <a:off x="6122040" y="5072973"/>
                    <a:ext cx="354801" cy="501103"/>
                    <a:chOff x="2441548" y="4072329"/>
                    <a:chExt cx="2438400" cy="3443870"/>
                  </a:xfrm>
                </p:grpSpPr>
                <p:pic>
                  <p:nvPicPr>
                    <p:cNvPr id="549" name="Picture 3"/>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550" name="Group 549"/>
                    <p:cNvGrpSpPr/>
                    <p:nvPr/>
                  </p:nvGrpSpPr>
                  <p:grpSpPr>
                    <a:xfrm>
                      <a:off x="2441548" y="4072329"/>
                      <a:ext cx="2438400" cy="2920613"/>
                      <a:chOff x="2441548" y="4072329"/>
                      <a:chExt cx="2438400" cy="2920613"/>
                    </a:xfrm>
                  </p:grpSpPr>
                  <p:pic>
                    <p:nvPicPr>
                      <p:cNvPr id="551" name="Picture 3"/>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52" name="Picture 3"/>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544" name="Group 543"/>
                  <p:cNvGrpSpPr/>
                  <p:nvPr/>
                </p:nvGrpSpPr>
                <p:grpSpPr>
                  <a:xfrm>
                    <a:off x="6478828" y="5072973"/>
                    <a:ext cx="354801" cy="501103"/>
                    <a:chOff x="2441548" y="4072329"/>
                    <a:chExt cx="2438400" cy="3443870"/>
                  </a:xfrm>
                </p:grpSpPr>
                <p:pic>
                  <p:nvPicPr>
                    <p:cNvPr id="545" name="Picture 3"/>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546" name="Group 545"/>
                    <p:cNvGrpSpPr/>
                    <p:nvPr/>
                  </p:nvGrpSpPr>
                  <p:grpSpPr>
                    <a:xfrm>
                      <a:off x="2441548" y="4072329"/>
                      <a:ext cx="2438400" cy="2920613"/>
                      <a:chOff x="2441548" y="4072329"/>
                      <a:chExt cx="2438400" cy="2920613"/>
                    </a:xfrm>
                  </p:grpSpPr>
                  <p:pic>
                    <p:nvPicPr>
                      <p:cNvPr id="547" name="Picture 3"/>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48" name="Picture 3"/>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sp>
              <p:nvSpPr>
                <p:cNvPr id="540" name="TextBox 51"/>
                <p:cNvSpPr txBox="1">
                  <a:spLocks noChangeArrowheads="1"/>
                </p:cNvSpPr>
                <p:nvPr/>
              </p:nvSpPr>
              <p:spPr bwMode="auto">
                <a:xfrm>
                  <a:off x="6009338" y="4789051"/>
                  <a:ext cx="593825" cy="312579"/>
                </a:xfrm>
                <a:prstGeom prst="rect">
                  <a:avLst/>
                </a:prstGeom>
                <a:noFill/>
                <a:ln w="9525">
                  <a:noFill/>
                  <a:miter lim="800000"/>
                  <a:headEnd/>
                  <a:tailEnd/>
                </a:ln>
              </p:spPr>
              <p:txBody>
                <a:bodyPr wrap="square" lIns="91435" tIns="45718" rIns="91435" bIns="45718">
                  <a:spAutoFit/>
                </a:bodyPr>
                <a:lstStyle/>
                <a:p>
                  <a:pPr algn="ctr" defTabSz="914400">
                    <a:buNone/>
                  </a:pPr>
                  <a:r>
                    <a:rPr lang="en-US" altLang="zh-CN" sz="1200" b="0" i="0" smtClean="0">
                      <a:solidFill>
                        <a:srgbClr val="546568"/>
                      </a:solidFill>
                      <a:latin typeface="Arial"/>
                      <a:ea typeface="黑体" pitchFamily="2" charset="-122"/>
                      <a:cs typeface="+mn-cs"/>
                    </a:rPr>
                    <a:t>SAN</a:t>
                  </a:r>
                  <a:endParaRPr lang="zh-CN" altLang="en-US" sz="1200">
                    <a:solidFill>
                      <a:srgbClr val="546568"/>
                    </a:solidFill>
                    <a:ea typeface="黑体" pitchFamily="2" charset="-122"/>
                  </a:endParaRPr>
                </a:p>
              </p:txBody>
            </p:sp>
          </p:grpSp>
          <p:sp>
            <p:nvSpPr>
              <p:cNvPr id="536" name="Oval 535"/>
              <p:cNvSpPr/>
              <p:nvPr/>
            </p:nvSpPr>
            <p:spPr>
              <a:xfrm>
                <a:off x="5248162" y="3400780"/>
                <a:ext cx="1837416" cy="1837416"/>
              </a:xfrm>
              <a:prstGeom prst="ellipse">
                <a:avLst/>
              </a:prstGeom>
              <a:noFill/>
              <a:ln w="22225">
                <a:solidFill>
                  <a:schemeClr val="bg1">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sp>
            <p:nvSpPr>
              <p:cNvPr id="537" name="Oval 536"/>
              <p:cNvSpPr/>
              <p:nvPr/>
            </p:nvSpPr>
            <p:spPr>
              <a:xfrm>
                <a:off x="5395821" y="4109130"/>
                <a:ext cx="811212" cy="811212"/>
              </a:xfrm>
              <a:prstGeom prst="ellipse">
                <a:avLst/>
              </a:prstGeom>
              <a:noFill/>
              <a:ln w="15875">
                <a:solidFill>
                  <a:schemeClr val="bg1">
                    <a:lumMod val="50000"/>
                  </a:schemeClr>
                </a:solidFill>
                <a:prstDash val="lg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sp>
            <p:nvSpPr>
              <p:cNvPr id="538" name="TextBox 51"/>
              <p:cNvSpPr txBox="1">
                <a:spLocks noChangeArrowheads="1"/>
              </p:cNvSpPr>
              <p:nvPr/>
            </p:nvSpPr>
            <p:spPr bwMode="auto">
              <a:xfrm>
                <a:off x="7145663" y="4024152"/>
                <a:ext cx="798534" cy="292606"/>
              </a:xfrm>
              <a:prstGeom prst="rect">
                <a:avLst/>
              </a:prstGeom>
              <a:noFill/>
              <a:ln w="9525">
                <a:noFill/>
                <a:miter lim="800000"/>
                <a:headEnd/>
                <a:tailEnd/>
              </a:ln>
            </p:spPr>
            <p:txBody>
              <a:bodyPr wrap="square" lIns="91435" tIns="45718" rIns="91435" bIns="45718">
                <a:spAutoFit/>
              </a:bodyPr>
              <a:lstStyle/>
              <a:p>
                <a:pPr algn="l" defTabSz="914400">
                  <a:buNone/>
                </a:pPr>
                <a:r>
                  <a:rPr lang="zh-CN" altLang="en-US" sz="1200" b="0" i="0" smtClean="0">
                    <a:solidFill>
                      <a:srgbClr val="546568"/>
                    </a:solidFill>
                    <a:latin typeface="Arial"/>
                    <a:ea typeface="黑体" pitchFamily="2" charset="-122"/>
                    <a:cs typeface="+mn-cs"/>
                  </a:rPr>
                  <a:t>存储</a:t>
                </a:r>
                <a:endParaRPr lang="zh-CN" altLang="en-US" sz="1200">
                  <a:solidFill>
                    <a:srgbClr val="546568"/>
                  </a:solidFill>
                  <a:ea typeface="黑体" pitchFamily="2" charset="-122"/>
                </a:endParaRPr>
              </a:p>
            </p:txBody>
          </p:sp>
        </p:grpSp>
        <p:sp>
          <p:nvSpPr>
            <p:cNvPr id="494" name="TextBox 493"/>
            <p:cNvSpPr txBox="1"/>
            <p:nvPr/>
          </p:nvSpPr>
          <p:spPr>
            <a:xfrm>
              <a:off x="3388892" y="2806763"/>
              <a:ext cx="1732016" cy="535531"/>
            </a:xfrm>
            <a:prstGeom prst="rect">
              <a:avLst/>
            </a:prstGeom>
            <a:noFill/>
            <a:effectLst>
              <a:outerShdw blurRad="63500" sx="102000" sy="102000" algn="ctr" rotWithShape="0">
                <a:prstClr val="black">
                  <a:alpha val="40000"/>
                </a:prstClr>
              </a:outerShdw>
            </a:effectLst>
          </p:spPr>
          <p:txBody>
            <a:bodyPr wrap="square" rtlCol="0">
              <a:spAutoFit/>
            </a:bodyPr>
            <a:lstStyle/>
            <a:p>
              <a:pPr algn="ctr">
                <a:lnSpc>
                  <a:spcPct val="80000"/>
                </a:lnSpc>
              </a:pPr>
              <a:r>
                <a:rPr lang="en-US" altLang="zh-CN" sz="1800" b="1" i="0" dirty="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t>Cisco</a:t>
              </a:r>
              <a:r>
                <a:rPr lang="en-US" baseline="30000" dirty="0" smtClean="0">
                  <a:solidFill>
                    <a:schemeClr val="bg1"/>
                  </a:solidFill>
                </a:rPr>
                <a:t>®</a:t>
              </a:r>
              <a:r>
                <a:rPr lang="zh-CN" altLang="en-US" sz="1800" b="1" i="0" dirty="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t> </a:t>
              </a:r>
              <a:br>
                <a:rPr lang="zh-CN" altLang="en-US" sz="1800" b="1" i="0" dirty="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br>
              <a:r>
                <a:rPr lang="en-US" altLang="zh-CN" sz="1800" b="1" i="0" dirty="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t>Unified Fabric</a:t>
              </a:r>
              <a:endParaRPr lang="en-US" altLang="zh-CN" sz="1800" b="1" i="0" dirty="0">
                <a:solidFill>
                  <a:srgbClr val="FFFFFF"/>
                </a:solidFill>
                <a:effectLst>
                  <a:outerShdw blurRad="63500" sx="102000" sy="102000" algn="ctr" rotWithShape="0">
                    <a:prstClr val="black">
                      <a:alpha val="21000"/>
                    </a:prstClr>
                  </a:outerShdw>
                </a:effectLst>
                <a:latin typeface="Arial"/>
                <a:ea typeface="黑体" pitchFamily="2" charset="-122"/>
                <a:cs typeface="+mn-cs"/>
              </a:endParaRPr>
            </a:p>
          </p:txBody>
        </p:sp>
        <p:cxnSp>
          <p:nvCxnSpPr>
            <p:cNvPr id="495" name="Straight Connector 494"/>
            <p:cNvCxnSpPr/>
            <p:nvPr/>
          </p:nvCxnSpPr>
          <p:spPr>
            <a:xfrm>
              <a:off x="6817613" y="1921703"/>
              <a:ext cx="1311926" cy="470203"/>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498" name="Group 497"/>
            <p:cNvGrpSpPr/>
            <p:nvPr/>
          </p:nvGrpSpPr>
          <p:grpSpPr>
            <a:xfrm>
              <a:off x="5532756" y="1185340"/>
              <a:ext cx="1356944" cy="1152382"/>
              <a:chOff x="1421047" y="1814866"/>
              <a:chExt cx="1667264" cy="1415919"/>
            </a:xfrm>
          </p:grpSpPr>
          <p:pic>
            <p:nvPicPr>
              <p:cNvPr id="525" name="Picture 2" descr="\\MV-FS\Projects\Cisco\03_Assets\Icons\Kubrick Icons\Kubrick png icons\Device_cloud_white_3041_default_256.pn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1421047" y="1814866"/>
                <a:ext cx="1667264" cy="1415919"/>
              </a:xfrm>
              <a:prstGeom prst="rect">
                <a:avLst/>
              </a:prstGeom>
              <a:noFill/>
              <a:extLst>
                <a:ext uri="{909E8E84-426E-40DD-AFC4-6F175D3DCCD1}">
                  <a14:hiddenFill xmlns="" xmlns:a14="http://schemas.microsoft.com/office/drawing/2010/main">
                    <a:solidFill>
                      <a:srgbClr val="FFFFFF"/>
                    </a:solidFill>
                  </a14:hiddenFill>
                </a:ext>
              </a:extLst>
            </p:spPr>
          </p:pic>
          <p:sp>
            <p:nvSpPr>
              <p:cNvPr id="526" name="TextBox 525"/>
              <p:cNvSpPr txBox="1"/>
              <p:nvPr/>
            </p:nvSpPr>
            <p:spPr>
              <a:xfrm>
                <a:off x="1421047" y="2298769"/>
                <a:ext cx="1667264" cy="718507"/>
              </a:xfrm>
              <a:prstGeom prst="rect">
                <a:avLst/>
              </a:prstGeom>
              <a:noFill/>
            </p:spPr>
            <p:txBody>
              <a:bodyPr wrap="square" rtlCol="0">
                <a:spAutoFit/>
              </a:bodyPr>
              <a:lstStyle/>
              <a:p>
                <a:pPr algn="ctr" defTabSz="914400">
                  <a:buNone/>
                </a:pPr>
                <a:r>
                  <a:rPr lang="zh-CN" altLang="en-US" sz="1600" b="1" i="0" dirty="0" smtClean="0">
                    <a:solidFill>
                      <a:schemeClr val="tx1"/>
                    </a:solidFill>
                    <a:latin typeface="Arial"/>
                    <a:ea typeface="黑体" pitchFamily="2" charset="-122"/>
                    <a:cs typeface="+mn-cs"/>
                  </a:rPr>
                  <a:t>互联网</a:t>
                </a:r>
                <a:r>
                  <a:rPr lang="en-US" altLang="zh-CN" sz="1600" b="1" i="0" dirty="0" smtClean="0">
                    <a:solidFill>
                      <a:schemeClr val="tx1"/>
                    </a:solidFill>
                    <a:latin typeface="Arial"/>
                    <a:ea typeface="黑体" pitchFamily="2" charset="-122"/>
                    <a:cs typeface="+mn-cs"/>
                  </a:rPr>
                  <a:t>/</a:t>
                </a:r>
                <a:br>
                  <a:rPr lang="en-US" altLang="zh-CN" sz="1600" b="1" i="0" dirty="0" smtClean="0">
                    <a:solidFill>
                      <a:schemeClr val="tx1"/>
                    </a:solidFill>
                    <a:latin typeface="Arial"/>
                    <a:ea typeface="黑体" pitchFamily="2" charset="-122"/>
                    <a:cs typeface="+mn-cs"/>
                  </a:rPr>
                </a:br>
                <a:r>
                  <a:rPr lang="zh-CN" altLang="en-US" sz="1600" b="1" i="0" dirty="0" smtClean="0">
                    <a:solidFill>
                      <a:schemeClr val="tx1"/>
                    </a:solidFill>
                    <a:latin typeface="Arial"/>
                    <a:ea typeface="黑体" pitchFamily="2" charset="-122"/>
                    <a:cs typeface="+mn-cs"/>
                  </a:rPr>
                  <a:t>内联网</a:t>
                </a:r>
                <a:endParaRPr lang="zh-CN" altLang="en-US" sz="1600" b="1" dirty="0">
                  <a:ea typeface="黑体" pitchFamily="2" charset="-122"/>
                </a:endParaRPr>
              </a:p>
            </p:txBody>
          </p:sp>
        </p:grpSp>
        <p:grpSp>
          <p:nvGrpSpPr>
            <p:cNvPr id="501" name="Group 500"/>
            <p:cNvGrpSpPr/>
            <p:nvPr/>
          </p:nvGrpSpPr>
          <p:grpSpPr>
            <a:xfrm>
              <a:off x="7420371" y="2575568"/>
              <a:ext cx="1017740" cy="492422"/>
              <a:chOff x="4898317" y="1982959"/>
              <a:chExt cx="1747560" cy="845538"/>
            </a:xfrm>
          </p:grpSpPr>
          <p:grpSp>
            <p:nvGrpSpPr>
              <p:cNvPr id="512" name="Group 511"/>
              <p:cNvGrpSpPr/>
              <p:nvPr/>
            </p:nvGrpSpPr>
            <p:grpSpPr>
              <a:xfrm>
                <a:off x="4898317" y="1982959"/>
                <a:ext cx="864207" cy="845538"/>
                <a:chOff x="7092048" y="751929"/>
                <a:chExt cx="1383251" cy="1353371"/>
              </a:xfrm>
            </p:grpSpPr>
            <p:pic>
              <p:nvPicPr>
                <p:cNvPr id="514" name="Picture 2" descr="\\MV-FS\Projects\Cisco\03_Assets\Icons\Kubrick Icons\Device Icons\Device_server_farms_3113_default_256.png"/>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426921" y="751929"/>
                  <a:ext cx="1048378" cy="104837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515" name="Group 514"/>
                <p:cNvGrpSpPr/>
                <p:nvPr/>
              </p:nvGrpSpPr>
              <p:grpSpPr>
                <a:xfrm>
                  <a:off x="7092048" y="1495313"/>
                  <a:ext cx="413284" cy="609987"/>
                  <a:chOff x="6427703" y="2259445"/>
                  <a:chExt cx="413284" cy="609987"/>
                </a:xfrm>
              </p:grpSpPr>
              <p:pic>
                <p:nvPicPr>
                  <p:cNvPr id="520" name="Picture 3"/>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6427703" y="2456148"/>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21" name="Picture 3"/>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22" name="Picture 3"/>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516" name="Group 515"/>
                <p:cNvGrpSpPr/>
                <p:nvPr/>
              </p:nvGrpSpPr>
              <p:grpSpPr>
                <a:xfrm>
                  <a:off x="7526050" y="1495313"/>
                  <a:ext cx="413284" cy="609987"/>
                  <a:chOff x="6427703" y="2259445"/>
                  <a:chExt cx="413284" cy="609987"/>
                </a:xfrm>
              </p:grpSpPr>
              <p:pic>
                <p:nvPicPr>
                  <p:cNvPr id="517" name="Picture 3"/>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6427703" y="2456148"/>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18" name="Picture 3"/>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19" name="Picture 3"/>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sp>
            <p:nvSpPr>
              <p:cNvPr id="513" name="TextBox 51"/>
              <p:cNvSpPr txBox="1">
                <a:spLocks noChangeArrowheads="1"/>
              </p:cNvSpPr>
              <p:nvPr/>
            </p:nvSpPr>
            <p:spPr bwMode="auto">
              <a:xfrm>
                <a:off x="5677837" y="2141004"/>
                <a:ext cx="968040" cy="475628"/>
              </a:xfrm>
              <a:prstGeom prst="rect">
                <a:avLst/>
              </a:prstGeom>
              <a:noFill/>
              <a:ln w="9525">
                <a:noFill/>
                <a:miter lim="800000"/>
                <a:headEnd/>
                <a:tailEnd/>
              </a:ln>
            </p:spPr>
            <p:txBody>
              <a:bodyPr wrap="square" lIns="91435" tIns="45718" rIns="91435" bIns="45718">
                <a:spAutoFit/>
              </a:bodyPr>
              <a:lstStyle/>
              <a:p>
                <a:pPr algn="l" defTabSz="914400">
                  <a:buNone/>
                </a:pPr>
                <a:r>
                  <a:rPr lang="en-US" altLang="zh-CN" sz="1200" b="0" i="0" smtClean="0">
                    <a:solidFill>
                      <a:srgbClr val="546568"/>
                    </a:solidFill>
                    <a:latin typeface="Arial"/>
                    <a:ea typeface="黑体" pitchFamily="2" charset="-122"/>
                    <a:cs typeface="+mn-cs"/>
                  </a:rPr>
                  <a:t>DC3</a:t>
                </a:r>
                <a:endParaRPr lang="zh-CN" altLang="en-US" sz="1200">
                  <a:solidFill>
                    <a:srgbClr val="546568"/>
                  </a:solidFill>
                  <a:ea typeface="黑体" pitchFamily="2" charset="-122"/>
                </a:endParaRPr>
              </a:p>
            </p:txBody>
          </p:sp>
        </p:grpSp>
        <p:grpSp>
          <p:nvGrpSpPr>
            <p:cNvPr id="502" name="Group 501"/>
            <p:cNvGrpSpPr/>
            <p:nvPr/>
          </p:nvGrpSpPr>
          <p:grpSpPr>
            <a:xfrm>
              <a:off x="6608786" y="2233817"/>
              <a:ext cx="503294" cy="492422"/>
              <a:chOff x="7092048" y="751929"/>
              <a:chExt cx="1383251" cy="1353371"/>
            </a:xfrm>
          </p:grpSpPr>
          <p:pic>
            <p:nvPicPr>
              <p:cNvPr id="503" name="Picture 2" descr="\\MV-FS\Projects\Cisco\03_Assets\Icons\Kubrick Icons\Device Icons\Device_server_farms_3113_default_256.png"/>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426921" y="751929"/>
                <a:ext cx="1048378" cy="104837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504" name="Group 503"/>
              <p:cNvGrpSpPr/>
              <p:nvPr/>
            </p:nvGrpSpPr>
            <p:grpSpPr>
              <a:xfrm>
                <a:off x="7092048" y="1495313"/>
                <a:ext cx="413284" cy="609987"/>
                <a:chOff x="6427703" y="2259445"/>
                <a:chExt cx="413284" cy="609987"/>
              </a:xfrm>
            </p:grpSpPr>
            <p:pic>
              <p:nvPicPr>
                <p:cNvPr id="509" name="Picture 3"/>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6427703" y="2456148"/>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10" name="Picture 3"/>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11" name="Picture 3"/>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505" name="Group 504"/>
              <p:cNvGrpSpPr/>
              <p:nvPr/>
            </p:nvGrpSpPr>
            <p:grpSpPr>
              <a:xfrm>
                <a:off x="7526050" y="1495313"/>
                <a:ext cx="544704" cy="532647"/>
                <a:chOff x="6427703" y="2259445"/>
                <a:chExt cx="544704" cy="532647"/>
              </a:xfrm>
            </p:grpSpPr>
            <p:pic>
              <p:nvPicPr>
                <p:cNvPr id="506" name="Picture 3"/>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6559123" y="2378807"/>
                  <a:ext cx="413284" cy="41328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07" name="Picture 3"/>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08" name="Picture 3"/>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sp>
        <p:nvSpPr>
          <p:cNvPr id="4" name="Title 3"/>
          <p:cNvSpPr>
            <a:spLocks noGrp="1"/>
          </p:cNvSpPr>
          <p:nvPr>
            <p:ph type="title"/>
          </p:nvPr>
        </p:nvSpPr>
        <p:spPr>
          <a:xfrm>
            <a:off x="229702" y="170963"/>
            <a:ext cx="8588861" cy="838200"/>
          </a:xfrm>
        </p:spPr>
        <p:txBody>
          <a:bodyPr/>
          <a:lstStyle/>
          <a:p>
            <a:pPr algn="l" defTabSz="914400">
              <a:spcBef>
                <a:spcPct val="0"/>
              </a:spcBef>
              <a:buNone/>
            </a:pPr>
            <a: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t>思科解决方案</a:t>
            </a:r>
            <a:b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lang="zh-CN" altLang="en-US" sz="2400" b="0" i="0" spc="-100" dirty="0" smtClean="0">
                <a:solidFill>
                  <a:srgbClr val="7F7F7F"/>
                </a:solidFill>
                <a:latin typeface="Arial"/>
                <a:ea typeface="黑体" pitchFamily="2" charset="-122"/>
                <a:cs typeface="+mj-cs"/>
              </a:rPr>
              <a:t>实现桌面虚拟化</a:t>
            </a:r>
            <a:endParaRPr lang="zh-CN" altLang="en-US" sz="2400" dirty="0">
              <a:solidFill>
                <a:srgbClr val="7F7F7F"/>
              </a:solidFill>
              <a:ea typeface="黑体" pitchFamily="2" charset="-122"/>
            </a:endParaRPr>
          </a:p>
        </p:txBody>
      </p:sp>
      <p:grpSp>
        <p:nvGrpSpPr>
          <p:cNvPr id="12" name="Group 11"/>
          <p:cNvGrpSpPr/>
          <p:nvPr/>
        </p:nvGrpSpPr>
        <p:grpSpPr>
          <a:xfrm>
            <a:off x="172167" y="1039276"/>
            <a:ext cx="2552797" cy="1868633"/>
            <a:chOff x="172167" y="1135834"/>
            <a:chExt cx="2552797" cy="1868633"/>
          </a:xfrm>
        </p:grpSpPr>
        <p:grpSp>
          <p:nvGrpSpPr>
            <p:cNvPr id="11" name="Group 10"/>
            <p:cNvGrpSpPr/>
            <p:nvPr/>
          </p:nvGrpSpPr>
          <p:grpSpPr>
            <a:xfrm>
              <a:off x="173788" y="1135834"/>
              <a:ext cx="2551176" cy="1868633"/>
              <a:chOff x="173788" y="1135834"/>
              <a:chExt cx="2551176" cy="1868633"/>
            </a:xfrm>
          </p:grpSpPr>
          <p:sp>
            <p:nvSpPr>
              <p:cNvPr id="181" name="Rectangle 19"/>
              <p:cNvSpPr>
                <a:spLocks noChangeArrowheads="1"/>
              </p:cNvSpPr>
              <p:nvPr/>
            </p:nvSpPr>
            <p:spPr bwMode="auto">
              <a:xfrm flipH="1">
                <a:off x="173788" y="1381299"/>
                <a:ext cx="2551176" cy="1623168"/>
              </a:xfrm>
              <a:prstGeom prst="roundRect">
                <a:avLst>
                  <a:gd name="adj" fmla="val 4621"/>
                </a:avLst>
              </a:prstGeom>
              <a:gradFill>
                <a:gsLst>
                  <a:gs pos="49000">
                    <a:srgbClr val="C00000">
                      <a:alpha val="0"/>
                    </a:srgbClr>
                  </a:gs>
                  <a:gs pos="99000">
                    <a:schemeClr val="accent6">
                      <a:alpha val="39000"/>
                    </a:schemeClr>
                  </a:gs>
                </a:gsLst>
                <a:lin ang="16200000" scaled="0"/>
              </a:gradFill>
              <a:ln w="12700">
                <a:gradFill>
                  <a:gsLst>
                    <a:gs pos="0">
                      <a:schemeClr val="accent6">
                        <a:lumMod val="60000"/>
                        <a:lumOff val="40000"/>
                      </a:schemeClr>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defTabSz="914400">
                  <a:buNone/>
                </a:pPr>
                <a:r>
                  <a:rPr lang="zh-CN" altLang="en-US" sz="1400" b="0" i="0" dirty="0" smtClean="0">
                    <a:solidFill>
                      <a:schemeClr val="tx1"/>
                    </a:solidFill>
                    <a:latin typeface="Arial"/>
                    <a:ea typeface="黑体" pitchFamily="2" charset="-122"/>
                    <a:cs typeface="+mn-cs"/>
                  </a:rPr>
                  <a:t/>
                </a:r>
                <a:br>
                  <a:rPr lang="zh-CN" altLang="en-US" sz="1400" b="0" i="0" dirty="0" smtClean="0">
                    <a:solidFill>
                      <a:schemeClr val="tx1"/>
                    </a:solidFill>
                    <a:latin typeface="Arial"/>
                    <a:ea typeface="黑体" pitchFamily="2" charset="-122"/>
                    <a:cs typeface="+mn-cs"/>
                  </a:rPr>
                </a:br>
                <a:r>
                  <a:rPr lang="zh-CN" altLang="en-US" sz="1400" b="0" i="0" dirty="0" smtClean="0">
                    <a:solidFill>
                      <a:schemeClr val="tx1"/>
                    </a:solidFill>
                    <a:latin typeface="Arial"/>
                    <a:ea typeface="黑体" pitchFamily="2" charset="-122"/>
                    <a:cs typeface="+mn-cs"/>
                  </a:rPr>
                  <a:t/>
                </a:r>
                <a:br>
                  <a:rPr lang="zh-CN" altLang="en-US" sz="1400" b="0" i="0" dirty="0" smtClean="0">
                    <a:solidFill>
                      <a:schemeClr val="tx1"/>
                    </a:solidFill>
                    <a:latin typeface="Arial"/>
                    <a:ea typeface="黑体" pitchFamily="2" charset="-122"/>
                    <a:cs typeface="+mn-cs"/>
                  </a:rPr>
                </a:br>
                <a:r>
                  <a:rPr lang="zh-CN" altLang="en-US" sz="1400" b="0" i="0" dirty="0" smtClean="0">
                    <a:solidFill>
                      <a:srgbClr val="546568"/>
                    </a:solidFill>
                    <a:latin typeface="Arial"/>
                    <a:ea typeface="黑体" pitchFamily="2" charset="-122"/>
                    <a:cs typeface="+mn-cs"/>
                  </a:rPr>
                  <a:t>用于提供富媒体体验的端点</a:t>
                </a:r>
                <a:br>
                  <a:rPr lang="zh-CN" altLang="en-US" sz="1400" b="0" i="0" dirty="0" smtClean="0">
                    <a:solidFill>
                      <a:srgbClr val="546568"/>
                    </a:solidFill>
                    <a:latin typeface="Arial"/>
                    <a:ea typeface="黑体" pitchFamily="2" charset="-122"/>
                    <a:cs typeface="+mn-cs"/>
                  </a:rPr>
                </a:br>
                <a:endParaRPr lang="zh-CN" altLang="en-US" sz="1400" dirty="0">
                  <a:solidFill>
                    <a:srgbClr val="546568"/>
                  </a:solidFill>
                  <a:latin typeface="+mj-lt"/>
                  <a:ea typeface="黑体" pitchFamily="2" charset="-122"/>
                </a:endParaRPr>
              </a:p>
            </p:txBody>
          </p:sp>
          <p:grpSp>
            <p:nvGrpSpPr>
              <p:cNvPr id="182" name="Group 181"/>
              <p:cNvGrpSpPr/>
              <p:nvPr/>
            </p:nvGrpSpPr>
            <p:grpSpPr>
              <a:xfrm>
                <a:off x="1224825" y="1135834"/>
                <a:ext cx="449102" cy="448451"/>
                <a:chOff x="550700" y="2698630"/>
                <a:chExt cx="469920" cy="469239"/>
              </a:xfrm>
            </p:grpSpPr>
            <p:sp>
              <p:nvSpPr>
                <p:cNvPr id="183" name="Oval 7"/>
                <p:cNvSpPr>
                  <a:spLocks noChangeArrowheads="1"/>
                </p:cNvSpPr>
                <p:nvPr/>
              </p:nvSpPr>
              <p:spPr bwMode="auto">
                <a:xfrm>
                  <a:off x="550700" y="2698630"/>
                  <a:ext cx="469920" cy="469239"/>
                </a:xfrm>
                <a:prstGeom prst="ellipse">
                  <a:avLst/>
                </a:prstGeom>
                <a:gradFill>
                  <a:gsLst>
                    <a:gs pos="100000">
                      <a:schemeClr val="accent6">
                        <a:lumMod val="50000"/>
                      </a:schemeClr>
                    </a:gs>
                    <a:gs pos="0">
                      <a:schemeClr val="accent6"/>
                    </a:gs>
                  </a:gsLst>
                  <a:lin ang="5400000" scaled="0"/>
                </a:gradFill>
                <a:ln w="25400" cap="flat">
                  <a:solidFill>
                    <a:schemeClr val="accent6"/>
                  </a:solidFill>
                  <a:prstDash val="solid"/>
                  <a:miter lim="800000"/>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rgbClr val="0096D6"/>
                    </a:solidFill>
                    <a:ea typeface="黑体" pitchFamily="2" charset="-122"/>
                  </a:endParaRPr>
                </a:p>
              </p:txBody>
            </p:sp>
            <p:sp>
              <p:nvSpPr>
                <p:cNvPr id="184" name="Oval 8"/>
                <p:cNvSpPr>
                  <a:spLocks noChangeArrowheads="1"/>
                </p:cNvSpPr>
                <p:nvPr/>
              </p:nvSpPr>
              <p:spPr bwMode="auto">
                <a:xfrm>
                  <a:off x="572714" y="2720306"/>
                  <a:ext cx="425889" cy="425889"/>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pPr algn="ctr" defTabSz="914400">
                    <a:buNone/>
                  </a:pPr>
                  <a:r>
                    <a:rPr lang="en-US" altLang="zh-CN" sz="1600" b="1" i="0" kern="0" smtClean="0">
                      <a:solidFill>
                        <a:srgbClr val="FFFFFF"/>
                      </a:solidFill>
                      <a:latin typeface="Arial"/>
                      <a:ea typeface="黑体" pitchFamily="2" charset="-122"/>
                      <a:cs typeface="+mn-cs"/>
                    </a:rPr>
                    <a:t>1</a:t>
                  </a:r>
                  <a:endParaRPr lang="zh-CN" altLang="en-US" sz="1600" b="1" kern="0">
                    <a:solidFill>
                      <a:srgbClr val="FFFFFF"/>
                    </a:solidFill>
                    <a:ea typeface="黑体" pitchFamily="2" charset="-122"/>
                  </a:endParaRPr>
                </a:p>
              </p:txBody>
            </p:sp>
          </p:grpSp>
          <p:sp>
            <p:nvSpPr>
              <p:cNvPr id="252" name="Rectangle 251"/>
              <p:cNvSpPr/>
              <p:nvPr/>
            </p:nvSpPr>
            <p:spPr>
              <a:xfrm>
                <a:off x="173788" y="1572468"/>
                <a:ext cx="2551176" cy="338554"/>
              </a:xfrm>
              <a:prstGeom prst="rect">
                <a:avLst/>
              </a:prstGeom>
            </p:spPr>
            <p:txBody>
              <a:bodyPr wrap="square">
                <a:spAutoFit/>
              </a:bodyPr>
              <a:lstStyle/>
              <a:p>
                <a:pPr algn="ctr" defTabSz="914400">
                  <a:spcBef>
                    <a:spcPts val="600"/>
                  </a:spcBef>
                  <a:buNone/>
                </a:pPr>
                <a:r>
                  <a:rPr lang="zh-CN" altLang="en-US" sz="1600" b="1" i="0" dirty="0" smtClean="0">
                    <a:solidFill>
                      <a:srgbClr val="652D89">
                        <a:lumMod val="60000"/>
                        <a:lumOff val="40000"/>
                      </a:srgbClr>
                    </a:solidFill>
                    <a:latin typeface="Arial"/>
                    <a:ea typeface="黑体" pitchFamily="2" charset="-122"/>
                    <a:cs typeface="+mn-cs"/>
                  </a:rPr>
                  <a:t>接入</a:t>
                </a:r>
                <a:endParaRPr lang="zh-CN" altLang="en-US" sz="1600" b="1" dirty="0">
                  <a:solidFill>
                    <a:schemeClr val="accent6">
                      <a:lumMod val="60000"/>
                      <a:lumOff val="40000"/>
                    </a:schemeClr>
                  </a:solidFill>
                  <a:latin typeface="+mj-lt"/>
                  <a:ea typeface="黑体" pitchFamily="2" charset="-122"/>
                </a:endParaRPr>
              </a:p>
            </p:txBody>
          </p:sp>
        </p:grpSp>
        <p:sp>
          <p:nvSpPr>
            <p:cNvPr id="3" name="Rectangle 2"/>
            <p:cNvSpPr/>
            <p:nvPr/>
          </p:nvSpPr>
          <p:spPr>
            <a:xfrm>
              <a:off x="172167" y="2067395"/>
              <a:ext cx="2551176" cy="892552"/>
            </a:xfrm>
            <a:prstGeom prst="rect">
              <a:avLst/>
            </a:prstGeom>
            <a:gradFill flip="none" rotWithShape="1">
              <a:gsLst>
                <a:gs pos="0">
                  <a:schemeClr val="bg1"/>
                </a:gs>
                <a:gs pos="85000">
                  <a:schemeClr val="bg2">
                    <a:alpha val="73000"/>
                  </a:schemeClr>
                </a:gs>
                <a:gs pos="100000">
                  <a:schemeClr val="bg1">
                    <a:alpha val="0"/>
                  </a:schemeClr>
                </a:gs>
              </a:gsLst>
              <a:lin ang="5400000" scaled="1"/>
              <a:tileRect/>
            </a:gradFill>
          </p:spPr>
          <p:txBody>
            <a:bodyPr wrap="square">
              <a:spAutoFit/>
            </a:bodyPr>
            <a:lstStyle/>
            <a:p>
              <a:pPr algn="ctr">
                <a:spcBef>
                  <a:spcPts val="600"/>
                </a:spcBef>
              </a:pPr>
              <a:r>
                <a:rPr lang="en-US" altLang="zh-CN" sz="1400" b="0" i="0" dirty="0" smtClean="0">
                  <a:solidFill>
                    <a:srgbClr val="546568"/>
                  </a:solidFill>
                  <a:latin typeface="Arial"/>
                  <a:ea typeface="黑体" pitchFamily="2" charset="-122"/>
                  <a:cs typeface="+mn-cs"/>
                </a:rPr>
                <a:t>Cisco</a:t>
              </a:r>
              <a:r>
                <a:rPr lang="en-US" sz="1400" baseline="30000" dirty="0" smtClean="0">
                  <a:solidFill>
                    <a:srgbClr val="546568"/>
                  </a:solidFill>
                </a:rPr>
                <a:t>®</a:t>
              </a:r>
              <a:r>
                <a:rPr lang="en-US" altLang="zh-CN" sz="1400" b="0" i="0" dirty="0" smtClean="0">
                  <a:solidFill>
                    <a:srgbClr val="546568"/>
                  </a:solidFill>
                  <a:latin typeface="Arial"/>
                  <a:ea typeface="黑体" pitchFamily="2" charset="-122"/>
                  <a:cs typeface="+mn-cs"/>
                </a:rPr>
                <a:t> Unified Power over Ethernet (UPOE)</a:t>
              </a:r>
              <a:r>
                <a:rPr lang="zh-CN" altLang="en-US" sz="1400" b="0" i="0" dirty="0" smtClean="0">
                  <a:solidFill>
                    <a:srgbClr val="546568"/>
                  </a:solidFill>
                  <a:latin typeface="Arial"/>
                  <a:ea typeface="黑体" pitchFamily="2" charset="-122"/>
                  <a:cs typeface="+mn-cs"/>
                </a:rPr>
                <a:t>，即插即用 </a:t>
              </a:r>
              <a:r>
                <a:rPr lang="en-US" altLang="zh-CN" sz="1400" b="0" i="0" dirty="0" smtClean="0">
                  <a:solidFill>
                    <a:srgbClr val="546568"/>
                  </a:solidFill>
                  <a:latin typeface="Arial"/>
                  <a:ea typeface="黑体" pitchFamily="2" charset="-122"/>
                  <a:cs typeface="+mn-cs"/>
                </a:rPr>
                <a:t>Cisco Auto </a:t>
              </a:r>
              <a:r>
                <a:rPr lang="en-US" altLang="zh-CN" sz="1400" b="0" i="0" dirty="0" err="1" smtClean="0">
                  <a:solidFill>
                    <a:srgbClr val="546568"/>
                  </a:solidFill>
                  <a:latin typeface="Arial"/>
                  <a:ea typeface="黑体" pitchFamily="2" charset="-122"/>
                  <a:cs typeface="+mn-cs"/>
                </a:rPr>
                <a:t>Smartports</a:t>
              </a:r>
              <a:endParaRPr lang="zh-CN" altLang="en-US" sz="1400" dirty="0" smtClean="0">
                <a:solidFill>
                  <a:srgbClr val="546568"/>
                </a:solidFill>
                <a:latin typeface="+mj-lt"/>
                <a:ea typeface="黑体" pitchFamily="2" charset="-122"/>
              </a:endParaRPr>
            </a:p>
            <a:p>
              <a:pPr algn="ctr" defTabSz="914400">
                <a:spcBef>
                  <a:spcPts val="600"/>
                </a:spcBef>
                <a:buNone/>
              </a:pPr>
              <a:endParaRPr lang="zh-CN" altLang="en-US" sz="500" dirty="0">
                <a:solidFill>
                  <a:srgbClr val="546568"/>
                </a:solidFill>
                <a:latin typeface="+mj-lt"/>
                <a:ea typeface="黑体" pitchFamily="2" charset="-122"/>
              </a:endParaRPr>
            </a:p>
          </p:txBody>
        </p:sp>
      </p:grpSp>
      <p:grpSp>
        <p:nvGrpSpPr>
          <p:cNvPr id="14" name="Group 13"/>
          <p:cNvGrpSpPr/>
          <p:nvPr/>
        </p:nvGrpSpPr>
        <p:grpSpPr>
          <a:xfrm>
            <a:off x="4675752" y="4608927"/>
            <a:ext cx="2552629" cy="2155880"/>
            <a:chOff x="167700" y="4300607"/>
            <a:chExt cx="2552629" cy="2155880"/>
          </a:xfrm>
        </p:grpSpPr>
        <p:grpSp>
          <p:nvGrpSpPr>
            <p:cNvPr id="13" name="Group 12"/>
            <p:cNvGrpSpPr/>
            <p:nvPr/>
          </p:nvGrpSpPr>
          <p:grpSpPr>
            <a:xfrm>
              <a:off x="169153" y="4300607"/>
              <a:ext cx="2551176" cy="2155880"/>
              <a:chOff x="169153" y="4300607"/>
              <a:chExt cx="2551176" cy="2155880"/>
            </a:xfrm>
          </p:grpSpPr>
          <p:sp>
            <p:nvSpPr>
              <p:cNvPr id="191" name="Rectangle 19"/>
              <p:cNvSpPr>
                <a:spLocks noChangeArrowheads="1"/>
              </p:cNvSpPr>
              <p:nvPr/>
            </p:nvSpPr>
            <p:spPr bwMode="auto">
              <a:xfrm flipH="1">
                <a:off x="169153" y="4543680"/>
                <a:ext cx="2551176" cy="1912807"/>
              </a:xfrm>
              <a:prstGeom prst="roundRect">
                <a:avLst>
                  <a:gd name="adj" fmla="val 4621"/>
                </a:avLst>
              </a:prstGeom>
              <a:gradFill>
                <a:gsLst>
                  <a:gs pos="49000">
                    <a:srgbClr val="C00000">
                      <a:alpha val="0"/>
                    </a:srgbClr>
                  </a:gs>
                  <a:gs pos="99000">
                    <a:schemeClr val="accent6">
                      <a:alpha val="39000"/>
                    </a:schemeClr>
                  </a:gs>
                </a:gsLst>
                <a:lin ang="16200000" scaled="0"/>
              </a:gradFill>
              <a:ln w="12700">
                <a:gradFill>
                  <a:gsLst>
                    <a:gs pos="0">
                      <a:schemeClr val="accent6">
                        <a:lumMod val="60000"/>
                        <a:lumOff val="40000"/>
                      </a:schemeClr>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defTabSz="914400">
                  <a:buNone/>
                </a:pPr>
                <a:r>
                  <a:rPr lang="zh-CN" altLang="en-US" sz="1400" b="0" i="0" smtClean="0">
                    <a:solidFill>
                      <a:schemeClr val="tx1"/>
                    </a:solidFill>
                    <a:latin typeface="Arial"/>
                    <a:ea typeface="黑体" pitchFamily="2" charset="-122"/>
                    <a:cs typeface="+mn-cs"/>
                  </a:rPr>
                  <a:t/>
                </a:r>
                <a:br>
                  <a:rPr lang="zh-CN" altLang="en-US" sz="1400" b="0" i="0" smtClean="0">
                    <a:solidFill>
                      <a:schemeClr val="tx1"/>
                    </a:solidFill>
                    <a:latin typeface="Arial"/>
                    <a:ea typeface="黑体" pitchFamily="2" charset="-122"/>
                    <a:cs typeface="+mn-cs"/>
                  </a:rPr>
                </a:br>
                <a:r>
                  <a:rPr lang="zh-CN" altLang="en-US" sz="1400" b="0" i="0" smtClean="0">
                    <a:solidFill>
                      <a:schemeClr val="tx1"/>
                    </a:solidFill>
                    <a:latin typeface="Arial"/>
                    <a:ea typeface="黑体" pitchFamily="2" charset="-122"/>
                    <a:cs typeface="+mn-cs"/>
                  </a:rPr>
                  <a:t/>
                </a:r>
                <a:br>
                  <a:rPr lang="zh-CN" altLang="en-US" sz="1400" b="0" i="0" smtClean="0">
                    <a:solidFill>
                      <a:schemeClr val="tx1"/>
                    </a:solidFill>
                    <a:latin typeface="Arial"/>
                    <a:ea typeface="黑体" pitchFamily="2" charset="-122"/>
                    <a:cs typeface="+mn-cs"/>
                  </a:rPr>
                </a:br>
                <a:r>
                  <a:rPr lang="zh-CN" altLang="en-US" sz="1400" b="0" i="0" smtClean="0">
                    <a:solidFill>
                      <a:srgbClr val="546568"/>
                    </a:solidFill>
                    <a:latin typeface="Arial"/>
                    <a:ea typeface="黑体" pitchFamily="2" charset="-122"/>
                    <a:cs typeface="+mn-cs"/>
                  </a:rPr>
                  <a:t>可扩展虚拟化计算        </a:t>
                </a:r>
                <a:br>
                  <a:rPr lang="zh-CN" altLang="en-US" sz="1400" b="0" i="0" smtClean="0">
                    <a:solidFill>
                      <a:srgbClr val="546568"/>
                    </a:solidFill>
                    <a:latin typeface="Arial"/>
                    <a:ea typeface="黑体" pitchFamily="2" charset="-122"/>
                    <a:cs typeface="+mn-cs"/>
                  </a:rPr>
                </a:br>
                <a:r>
                  <a:rPr lang="zh-CN" altLang="en-US" sz="1400" b="0" i="0" smtClean="0">
                    <a:solidFill>
                      <a:srgbClr val="546568"/>
                    </a:solidFill>
                    <a:latin typeface="Arial"/>
                    <a:ea typeface="黑体" pitchFamily="2" charset="-122"/>
                    <a:cs typeface="+mn-cs"/>
                  </a:rPr>
                  <a:t/>
                </a:r>
                <a:br>
                  <a:rPr lang="zh-CN" altLang="en-US" sz="1400" b="0" i="0" smtClean="0">
                    <a:solidFill>
                      <a:srgbClr val="546568"/>
                    </a:solidFill>
                    <a:latin typeface="Arial"/>
                    <a:ea typeface="黑体" pitchFamily="2" charset="-122"/>
                    <a:cs typeface="+mn-cs"/>
                  </a:rPr>
                </a:br>
                <a:endParaRPr lang="zh-CN" altLang="en-US" sz="1400">
                  <a:solidFill>
                    <a:srgbClr val="546568"/>
                  </a:solidFill>
                  <a:latin typeface="+mj-lt"/>
                  <a:ea typeface="黑体" pitchFamily="2" charset="-122"/>
                </a:endParaRPr>
              </a:p>
            </p:txBody>
          </p:sp>
          <p:grpSp>
            <p:nvGrpSpPr>
              <p:cNvPr id="192" name="Group 191"/>
              <p:cNvGrpSpPr/>
              <p:nvPr/>
            </p:nvGrpSpPr>
            <p:grpSpPr>
              <a:xfrm>
                <a:off x="1220190" y="4300607"/>
                <a:ext cx="449102" cy="448451"/>
                <a:chOff x="550701" y="2698630"/>
                <a:chExt cx="469920" cy="469239"/>
              </a:xfrm>
            </p:grpSpPr>
            <p:sp>
              <p:nvSpPr>
                <p:cNvPr id="193" name="Oval 7"/>
                <p:cNvSpPr>
                  <a:spLocks noChangeArrowheads="1"/>
                </p:cNvSpPr>
                <p:nvPr/>
              </p:nvSpPr>
              <p:spPr bwMode="auto">
                <a:xfrm>
                  <a:off x="550701" y="2698630"/>
                  <a:ext cx="469920" cy="469239"/>
                </a:xfrm>
                <a:prstGeom prst="ellipse">
                  <a:avLst/>
                </a:prstGeom>
                <a:gradFill>
                  <a:gsLst>
                    <a:gs pos="100000">
                      <a:schemeClr val="accent6">
                        <a:lumMod val="50000"/>
                      </a:schemeClr>
                    </a:gs>
                    <a:gs pos="0">
                      <a:schemeClr val="accent6"/>
                    </a:gs>
                  </a:gsLst>
                  <a:lin ang="5400000" scaled="0"/>
                </a:gradFill>
                <a:ln w="25400" cap="flat">
                  <a:solidFill>
                    <a:schemeClr val="accent6"/>
                  </a:solidFill>
                  <a:prstDash val="solid"/>
                  <a:miter lim="800000"/>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rgbClr val="0096D6"/>
                    </a:solidFill>
                    <a:ea typeface="黑体" pitchFamily="2" charset="-122"/>
                  </a:endParaRPr>
                </a:p>
              </p:txBody>
            </p:sp>
            <p:sp>
              <p:nvSpPr>
                <p:cNvPr id="194" name="Oval 8"/>
                <p:cNvSpPr>
                  <a:spLocks noChangeArrowheads="1"/>
                </p:cNvSpPr>
                <p:nvPr/>
              </p:nvSpPr>
              <p:spPr bwMode="auto">
                <a:xfrm>
                  <a:off x="572714" y="2720306"/>
                  <a:ext cx="425889" cy="425889"/>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pPr algn="ctr" defTabSz="914400">
                    <a:buNone/>
                  </a:pPr>
                  <a:r>
                    <a:rPr lang="en-US" altLang="zh-CN" sz="1600" b="1" i="0" kern="0" smtClean="0">
                      <a:solidFill>
                        <a:srgbClr val="FFFFFF"/>
                      </a:solidFill>
                      <a:latin typeface="Arial"/>
                      <a:ea typeface="黑体" pitchFamily="2" charset="-122"/>
                      <a:cs typeface="+mn-cs"/>
                    </a:rPr>
                    <a:t>4</a:t>
                  </a:r>
                  <a:endParaRPr lang="zh-CN" altLang="en-US" sz="1600" b="1" kern="0">
                    <a:solidFill>
                      <a:srgbClr val="FFFFFF"/>
                    </a:solidFill>
                    <a:ea typeface="黑体" pitchFamily="2" charset="-122"/>
                  </a:endParaRPr>
                </a:p>
              </p:txBody>
            </p:sp>
          </p:grpSp>
          <p:sp>
            <p:nvSpPr>
              <p:cNvPr id="253" name="Rectangle 252"/>
              <p:cNvSpPr/>
              <p:nvPr/>
            </p:nvSpPr>
            <p:spPr>
              <a:xfrm>
                <a:off x="169153" y="4751505"/>
                <a:ext cx="2551176" cy="338554"/>
              </a:xfrm>
              <a:prstGeom prst="rect">
                <a:avLst/>
              </a:prstGeom>
            </p:spPr>
            <p:txBody>
              <a:bodyPr wrap="square">
                <a:spAutoFit/>
              </a:bodyPr>
              <a:lstStyle/>
              <a:p>
                <a:pPr algn="ctr" defTabSz="914400">
                  <a:spcBef>
                    <a:spcPts val="600"/>
                  </a:spcBef>
                  <a:buNone/>
                </a:pPr>
                <a:r>
                  <a:rPr lang="zh-CN" altLang="en-US" sz="1600" b="1" i="0" smtClean="0">
                    <a:solidFill>
                      <a:srgbClr val="652D89">
                        <a:lumMod val="60000"/>
                        <a:lumOff val="40000"/>
                      </a:srgbClr>
                    </a:solidFill>
                    <a:latin typeface="Arial"/>
                    <a:ea typeface="黑体" pitchFamily="2" charset="-122"/>
                    <a:cs typeface="+mn-cs"/>
                  </a:rPr>
                  <a:t>基础架构</a:t>
                </a:r>
                <a:endParaRPr lang="zh-CN" altLang="en-US" sz="1600" b="1">
                  <a:solidFill>
                    <a:schemeClr val="accent6">
                      <a:lumMod val="60000"/>
                      <a:lumOff val="40000"/>
                    </a:schemeClr>
                  </a:solidFill>
                  <a:latin typeface="+mj-lt"/>
                  <a:ea typeface="黑体" pitchFamily="2" charset="-122"/>
                </a:endParaRPr>
              </a:p>
            </p:txBody>
          </p:sp>
        </p:grpSp>
        <p:sp>
          <p:nvSpPr>
            <p:cNvPr id="245" name="Rectangle 244"/>
            <p:cNvSpPr/>
            <p:nvPr/>
          </p:nvSpPr>
          <p:spPr>
            <a:xfrm>
              <a:off x="167700" y="5271769"/>
              <a:ext cx="2551176" cy="307777"/>
            </a:xfrm>
            <a:prstGeom prst="rect">
              <a:avLst/>
            </a:prstGeom>
          </p:spPr>
          <p:txBody>
            <a:bodyPr wrap="square">
              <a:spAutoFit/>
            </a:bodyPr>
            <a:lstStyle/>
            <a:p>
              <a:pPr algn="ctr" defTabSz="914400">
                <a:spcBef>
                  <a:spcPts val="600"/>
                </a:spcBef>
                <a:buNone/>
              </a:pPr>
              <a:r>
                <a:rPr lang="zh-CN" altLang="en-US" sz="1400" b="0" i="0" smtClean="0">
                  <a:solidFill>
                    <a:srgbClr val="546568"/>
                  </a:solidFill>
                  <a:latin typeface="Arial"/>
                  <a:ea typeface="黑体" pitchFamily="2" charset="-122"/>
                  <a:cs typeface="+mn-cs"/>
                </a:rPr>
                <a:t>云扩展虚拟交换机 </a:t>
              </a:r>
              <a:endParaRPr lang="zh-CN" altLang="en-US" sz="1400">
                <a:solidFill>
                  <a:srgbClr val="546568"/>
                </a:solidFill>
                <a:latin typeface="+mj-lt"/>
                <a:ea typeface="黑体" pitchFamily="2" charset="-122"/>
              </a:endParaRPr>
            </a:p>
          </p:txBody>
        </p:sp>
        <p:sp>
          <p:nvSpPr>
            <p:cNvPr id="246" name="Rectangle 245"/>
            <p:cNvSpPr/>
            <p:nvPr/>
          </p:nvSpPr>
          <p:spPr>
            <a:xfrm>
              <a:off x="167700" y="5575274"/>
              <a:ext cx="2551176" cy="307777"/>
            </a:xfrm>
            <a:prstGeom prst="rect">
              <a:avLst/>
            </a:prstGeom>
          </p:spPr>
          <p:txBody>
            <a:bodyPr wrap="square">
              <a:spAutoFit/>
            </a:bodyPr>
            <a:lstStyle/>
            <a:p>
              <a:pPr algn="ctr" defTabSz="914400">
                <a:buNone/>
              </a:pPr>
              <a:r>
                <a:rPr lang="zh-CN" altLang="en-US" sz="1400" b="0" i="0" smtClean="0">
                  <a:solidFill>
                    <a:srgbClr val="546568"/>
                  </a:solidFill>
                  <a:latin typeface="Arial"/>
                  <a:ea typeface="黑体" pitchFamily="2" charset="-122"/>
                  <a:cs typeface="+mn-cs"/>
                </a:rPr>
                <a:t>简化的网络</a:t>
              </a:r>
              <a:endParaRPr lang="zh-CN" altLang="en-US" sz="1400" b="0" i="0">
                <a:solidFill>
                  <a:srgbClr val="546568"/>
                </a:solidFill>
                <a:latin typeface="Arial"/>
                <a:ea typeface="黑体" pitchFamily="2" charset="-122"/>
                <a:cs typeface="+mn-cs"/>
              </a:endParaRPr>
            </a:p>
          </p:txBody>
        </p:sp>
        <p:sp>
          <p:nvSpPr>
            <p:cNvPr id="247" name="Rectangle 246"/>
            <p:cNvSpPr/>
            <p:nvPr/>
          </p:nvSpPr>
          <p:spPr>
            <a:xfrm>
              <a:off x="167700" y="5878779"/>
              <a:ext cx="2551176" cy="307777"/>
            </a:xfrm>
            <a:prstGeom prst="rect">
              <a:avLst/>
            </a:prstGeom>
          </p:spPr>
          <p:txBody>
            <a:bodyPr wrap="square">
              <a:spAutoFit/>
            </a:bodyPr>
            <a:lstStyle/>
            <a:p>
              <a:pPr algn="ctr" defTabSz="914400">
                <a:buNone/>
              </a:pPr>
              <a:r>
                <a:rPr lang="zh-CN" altLang="en-US" sz="1400" b="0" i="0" smtClean="0">
                  <a:solidFill>
                    <a:srgbClr val="546568"/>
                  </a:solidFill>
                  <a:latin typeface="Arial"/>
                  <a:ea typeface="黑体" pitchFamily="2" charset="-122"/>
                  <a:cs typeface="+mn-cs"/>
                </a:rPr>
                <a:t>高畅通性，</a:t>
              </a:r>
              <a:r>
                <a:rPr lang="en-US" altLang="zh-CN" sz="1400" b="0" i="0" smtClean="0">
                  <a:solidFill>
                    <a:srgbClr val="546568"/>
                  </a:solidFill>
                  <a:latin typeface="Arial"/>
                  <a:ea typeface="黑体" pitchFamily="2" charset="-122"/>
                  <a:cs typeface="+mn-cs"/>
                </a:rPr>
                <a:t>QoS</a:t>
              </a:r>
              <a:endParaRPr lang="en-US" altLang="zh-CN" sz="1400" b="0" i="0">
                <a:solidFill>
                  <a:srgbClr val="546568"/>
                </a:solidFill>
                <a:latin typeface="Arial"/>
                <a:ea typeface="黑体" pitchFamily="2" charset="-122"/>
                <a:cs typeface="+mn-cs"/>
              </a:endParaRPr>
            </a:p>
          </p:txBody>
        </p:sp>
      </p:grpSp>
      <p:grpSp>
        <p:nvGrpSpPr>
          <p:cNvPr id="18" name="Group 17"/>
          <p:cNvGrpSpPr/>
          <p:nvPr/>
        </p:nvGrpSpPr>
        <p:grpSpPr>
          <a:xfrm>
            <a:off x="1983142" y="4623603"/>
            <a:ext cx="2567273" cy="2182145"/>
            <a:chOff x="6377879" y="157153"/>
            <a:chExt cx="2567273" cy="2182145"/>
          </a:xfrm>
        </p:grpSpPr>
        <p:grpSp>
          <p:nvGrpSpPr>
            <p:cNvPr id="17" name="Group 16"/>
            <p:cNvGrpSpPr/>
            <p:nvPr/>
          </p:nvGrpSpPr>
          <p:grpSpPr>
            <a:xfrm>
              <a:off x="6377880" y="157153"/>
              <a:ext cx="2567272" cy="2182145"/>
              <a:chOff x="6377880" y="157153"/>
              <a:chExt cx="2567272" cy="2182145"/>
            </a:xfrm>
          </p:grpSpPr>
          <p:grpSp>
            <p:nvGrpSpPr>
              <p:cNvPr id="7" name="Group 6"/>
              <p:cNvGrpSpPr/>
              <p:nvPr/>
            </p:nvGrpSpPr>
            <p:grpSpPr>
              <a:xfrm>
                <a:off x="6377880" y="157153"/>
                <a:ext cx="2551176" cy="2182145"/>
                <a:chOff x="5825871" y="515227"/>
                <a:chExt cx="2551176" cy="2182145"/>
              </a:xfrm>
            </p:grpSpPr>
            <p:sp>
              <p:nvSpPr>
                <p:cNvPr id="196" name="Rectangle 19"/>
                <p:cNvSpPr>
                  <a:spLocks noChangeArrowheads="1"/>
                </p:cNvSpPr>
                <p:nvPr/>
              </p:nvSpPr>
              <p:spPr bwMode="auto">
                <a:xfrm flipH="1">
                  <a:off x="5825871" y="734274"/>
                  <a:ext cx="2551176" cy="1963098"/>
                </a:xfrm>
                <a:prstGeom prst="roundRect">
                  <a:avLst>
                    <a:gd name="adj" fmla="val 4621"/>
                  </a:avLst>
                </a:prstGeom>
                <a:gradFill>
                  <a:gsLst>
                    <a:gs pos="49000">
                      <a:srgbClr val="C00000">
                        <a:alpha val="0"/>
                      </a:srgbClr>
                    </a:gs>
                    <a:gs pos="99000">
                      <a:schemeClr val="accent6">
                        <a:alpha val="39000"/>
                      </a:schemeClr>
                    </a:gs>
                  </a:gsLst>
                  <a:lin ang="16200000" scaled="0"/>
                </a:gradFill>
                <a:ln w="12700">
                  <a:gradFill>
                    <a:gsLst>
                      <a:gs pos="0">
                        <a:schemeClr val="accent6">
                          <a:lumMod val="60000"/>
                          <a:lumOff val="40000"/>
                        </a:schemeClr>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defTabSz="914400">
                    <a:buNone/>
                  </a:pPr>
                  <a:r>
                    <a:rPr lang="zh-CN" altLang="en-US" sz="1400" b="0" i="0" smtClean="0">
                      <a:solidFill>
                        <a:schemeClr val="tx1"/>
                      </a:solidFill>
                      <a:latin typeface="Arial"/>
                      <a:ea typeface="黑体" pitchFamily="2" charset="-122"/>
                      <a:cs typeface="+mn-cs"/>
                    </a:rPr>
                    <a:t/>
                  </a:r>
                  <a:br>
                    <a:rPr lang="zh-CN" altLang="en-US" sz="1400" b="0" i="0" smtClean="0">
                      <a:solidFill>
                        <a:schemeClr val="tx1"/>
                      </a:solidFill>
                      <a:latin typeface="Arial"/>
                      <a:ea typeface="黑体" pitchFamily="2" charset="-122"/>
                      <a:cs typeface="+mn-cs"/>
                    </a:rPr>
                  </a:br>
                  <a:r>
                    <a:rPr lang="zh-CN" altLang="en-US" sz="1400" b="0" i="0" smtClean="0">
                      <a:solidFill>
                        <a:schemeClr val="tx1"/>
                      </a:solidFill>
                      <a:latin typeface="Arial"/>
                      <a:ea typeface="黑体" pitchFamily="2" charset="-122"/>
                      <a:cs typeface="+mn-cs"/>
                    </a:rPr>
                    <a:t/>
                  </a:r>
                  <a:br>
                    <a:rPr lang="zh-CN" altLang="en-US" sz="1400" b="0" i="0" smtClean="0">
                      <a:solidFill>
                        <a:schemeClr val="tx1"/>
                      </a:solidFill>
                      <a:latin typeface="Arial"/>
                      <a:ea typeface="黑体" pitchFamily="2" charset="-122"/>
                      <a:cs typeface="+mn-cs"/>
                    </a:rPr>
                  </a:br>
                  <a:r>
                    <a:rPr lang="zh-CN" altLang="en-US" sz="1400" b="0" i="0" smtClean="0">
                      <a:solidFill>
                        <a:srgbClr val="546568"/>
                      </a:solidFill>
                      <a:latin typeface="Arial"/>
                      <a:ea typeface="黑体" pitchFamily="2" charset="-122"/>
                      <a:cs typeface="+mn-cs"/>
                    </a:rPr>
                    <a:t>单点策略 </a:t>
                  </a:r>
                  <a:br>
                    <a:rPr lang="zh-CN" altLang="en-US" sz="1400" b="0" i="0" smtClean="0">
                      <a:solidFill>
                        <a:srgbClr val="546568"/>
                      </a:solidFill>
                      <a:latin typeface="Arial"/>
                      <a:ea typeface="黑体" pitchFamily="2" charset="-122"/>
                      <a:cs typeface="+mn-cs"/>
                    </a:rPr>
                  </a:br>
                  <a:endParaRPr lang="zh-CN" altLang="en-US" sz="1400">
                    <a:solidFill>
                      <a:srgbClr val="546568"/>
                    </a:solidFill>
                    <a:latin typeface="+mj-lt"/>
                    <a:ea typeface="黑体" pitchFamily="2" charset="-122"/>
                  </a:endParaRPr>
                </a:p>
              </p:txBody>
            </p:sp>
            <p:grpSp>
              <p:nvGrpSpPr>
                <p:cNvPr id="197" name="Group 196"/>
                <p:cNvGrpSpPr/>
                <p:nvPr/>
              </p:nvGrpSpPr>
              <p:grpSpPr>
                <a:xfrm>
                  <a:off x="6876908" y="515227"/>
                  <a:ext cx="449102" cy="448451"/>
                  <a:chOff x="550700" y="2698630"/>
                  <a:chExt cx="469920" cy="469239"/>
                </a:xfrm>
              </p:grpSpPr>
              <p:sp>
                <p:nvSpPr>
                  <p:cNvPr id="198" name="Oval 7"/>
                  <p:cNvSpPr>
                    <a:spLocks noChangeArrowheads="1"/>
                  </p:cNvSpPr>
                  <p:nvPr/>
                </p:nvSpPr>
                <p:spPr bwMode="auto">
                  <a:xfrm>
                    <a:off x="550700" y="2698630"/>
                    <a:ext cx="469920" cy="469239"/>
                  </a:xfrm>
                  <a:prstGeom prst="ellipse">
                    <a:avLst/>
                  </a:prstGeom>
                  <a:gradFill>
                    <a:gsLst>
                      <a:gs pos="100000">
                        <a:schemeClr val="accent6">
                          <a:lumMod val="50000"/>
                        </a:schemeClr>
                      </a:gs>
                      <a:gs pos="0">
                        <a:schemeClr val="accent6"/>
                      </a:gs>
                    </a:gsLst>
                    <a:lin ang="5400000" scaled="0"/>
                  </a:gradFill>
                  <a:ln w="25400" cap="flat">
                    <a:solidFill>
                      <a:schemeClr val="accent6"/>
                    </a:solidFill>
                    <a:prstDash val="solid"/>
                    <a:miter lim="800000"/>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algn="ctr"/>
                    <a:endParaRPr lang="zh-CN" altLang="en-US">
                      <a:solidFill>
                        <a:srgbClr val="0096D6"/>
                      </a:solidFill>
                      <a:ea typeface="黑体" pitchFamily="2" charset="-122"/>
                    </a:endParaRPr>
                  </a:p>
                </p:txBody>
              </p:sp>
              <p:sp>
                <p:nvSpPr>
                  <p:cNvPr id="199" name="Oval 8"/>
                  <p:cNvSpPr>
                    <a:spLocks noChangeArrowheads="1"/>
                  </p:cNvSpPr>
                  <p:nvPr/>
                </p:nvSpPr>
                <p:spPr bwMode="auto">
                  <a:xfrm>
                    <a:off x="572714" y="2720306"/>
                    <a:ext cx="425889" cy="425889"/>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pPr algn="ctr" defTabSz="914400">
                      <a:buNone/>
                    </a:pPr>
                    <a:r>
                      <a:rPr lang="en-US" altLang="zh-CN" sz="1600" b="1" i="0" kern="0" smtClean="0">
                        <a:solidFill>
                          <a:srgbClr val="FFFFFF"/>
                        </a:solidFill>
                        <a:latin typeface="Arial"/>
                        <a:ea typeface="黑体" pitchFamily="2" charset="-122"/>
                        <a:cs typeface="+mn-cs"/>
                      </a:rPr>
                      <a:t>2</a:t>
                    </a:r>
                    <a:endParaRPr lang="en-US" altLang="zh-CN" sz="1600" b="1" i="0" kern="0">
                      <a:solidFill>
                        <a:srgbClr val="FFFFFF"/>
                      </a:solidFill>
                      <a:latin typeface="Arial"/>
                      <a:ea typeface="黑体" pitchFamily="2" charset="-122"/>
                      <a:cs typeface="+mn-cs"/>
                    </a:endParaRPr>
                  </a:p>
                </p:txBody>
              </p:sp>
            </p:grpSp>
          </p:grpSp>
          <p:sp>
            <p:nvSpPr>
              <p:cNvPr id="254" name="Rectangle 253"/>
              <p:cNvSpPr/>
              <p:nvPr/>
            </p:nvSpPr>
            <p:spPr>
              <a:xfrm>
                <a:off x="6393976" y="587051"/>
                <a:ext cx="2551176" cy="338554"/>
              </a:xfrm>
              <a:prstGeom prst="rect">
                <a:avLst/>
              </a:prstGeom>
            </p:spPr>
            <p:txBody>
              <a:bodyPr wrap="square">
                <a:spAutoFit/>
              </a:bodyPr>
              <a:lstStyle/>
              <a:p>
                <a:pPr algn="ctr" defTabSz="914400">
                  <a:spcBef>
                    <a:spcPts val="600"/>
                  </a:spcBef>
                  <a:buNone/>
                </a:pPr>
                <a:r>
                  <a:rPr lang="zh-CN" altLang="en-US" sz="1600" b="1" i="0" smtClean="0">
                    <a:solidFill>
                      <a:srgbClr val="652D89">
                        <a:lumMod val="60000"/>
                        <a:lumOff val="40000"/>
                      </a:srgbClr>
                    </a:solidFill>
                    <a:latin typeface="Arial"/>
                    <a:ea typeface="黑体" pitchFamily="2" charset="-122"/>
                    <a:cs typeface="+mn-cs"/>
                  </a:rPr>
                  <a:t>端到端的安全技术</a:t>
                </a:r>
                <a:endParaRPr lang="zh-CN" altLang="en-US" sz="1600" b="1">
                  <a:solidFill>
                    <a:schemeClr val="accent6">
                      <a:lumMod val="60000"/>
                      <a:lumOff val="40000"/>
                    </a:schemeClr>
                  </a:solidFill>
                  <a:latin typeface="+mj-lt"/>
                  <a:ea typeface="黑体" pitchFamily="2" charset="-122"/>
                </a:endParaRPr>
              </a:p>
            </p:txBody>
          </p:sp>
        </p:grpSp>
        <p:sp>
          <p:nvSpPr>
            <p:cNvPr id="248" name="Rectangle 247"/>
            <p:cNvSpPr/>
            <p:nvPr/>
          </p:nvSpPr>
          <p:spPr>
            <a:xfrm>
              <a:off x="6377879" y="1137452"/>
              <a:ext cx="2551176" cy="307777"/>
            </a:xfrm>
            <a:prstGeom prst="rect">
              <a:avLst/>
            </a:prstGeom>
          </p:spPr>
          <p:txBody>
            <a:bodyPr wrap="square">
              <a:spAutoFit/>
            </a:bodyPr>
            <a:lstStyle/>
            <a:p>
              <a:pPr algn="ctr" defTabSz="914400">
                <a:buNone/>
              </a:pPr>
              <a:r>
                <a:rPr lang="zh-CN" altLang="en-US" sz="1400" b="0" i="0" dirty="0" smtClean="0">
                  <a:solidFill>
                    <a:srgbClr val="546568"/>
                  </a:solidFill>
                  <a:latin typeface="Arial"/>
                  <a:ea typeface="黑体" pitchFamily="2" charset="-122"/>
                  <a:cs typeface="+mn-cs"/>
                </a:rPr>
                <a:t>全面的网络安全服务 </a:t>
              </a:r>
              <a:endParaRPr lang="zh-CN" altLang="en-US" sz="1400" b="0" i="0" dirty="0">
                <a:solidFill>
                  <a:srgbClr val="546568"/>
                </a:solidFill>
                <a:latin typeface="Arial"/>
                <a:ea typeface="黑体" pitchFamily="2" charset="-122"/>
                <a:cs typeface="+mn-cs"/>
              </a:endParaRPr>
            </a:p>
          </p:txBody>
        </p:sp>
        <p:sp>
          <p:nvSpPr>
            <p:cNvPr id="249" name="Rectangle 248"/>
            <p:cNvSpPr/>
            <p:nvPr/>
          </p:nvSpPr>
          <p:spPr>
            <a:xfrm>
              <a:off x="6377879" y="1430858"/>
              <a:ext cx="2551176" cy="307777"/>
            </a:xfrm>
            <a:prstGeom prst="rect">
              <a:avLst/>
            </a:prstGeom>
          </p:spPr>
          <p:txBody>
            <a:bodyPr wrap="square">
              <a:spAutoFit/>
            </a:bodyPr>
            <a:lstStyle/>
            <a:p>
              <a:pPr algn="ctr" defTabSz="914400">
                <a:buNone/>
              </a:pPr>
              <a:r>
                <a:rPr lang="zh-CN" altLang="en-US" sz="1400" b="0" i="0" dirty="0" smtClean="0">
                  <a:solidFill>
                    <a:srgbClr val="546568"/>
                  </a:solidFill>
                  <a:latin typeface="Arial"/>
                  <a:ea typeface="黑体" pitchFamily="2" charset="-122"/>
                  <a:cs typeface="+mn-cs"/>
                </a:rPr>
                <a:t>移动端点安全</a:t>
              </a:r>
              <a:endParaRPr lang="zh-CN" altLang="en-US" sz="1400" b="0" i="0" dirty="0">
                <a:solidFill>
                  <a:srgbClr val="546568"/>
                </a:solidFill>
                <a:latin typeface="Arial"/>
                <a:ea typeface="黑体" pitchFamily="2" charset="-122"/>
                <a:cs typeface="+mn-cs"/>
              </a:endParaRPr>
            </a:p>
          </p:txBody>
        </p:sp>
        <p:sp>
          <p:nvSpPr>
            <p:cNvPr id="250" name="Rectangle 249"/>
            <p:cNvSpPr/>
            <p:nvPr/>
          </p:nvSpPr>
          <p:spPr>
            <a:xfrm>
              <a:off x="6377879" y="1708237"/>
              <a:ext cx="2551176" cy="307777"/>
            </a:xfrm>
            <a:prstGeom prst="rect">
              <a:avLst/>
            </a:prstGeom>
          </p:spPr>
          <p:txBody>
            <a:bodyPr wrap="square">
              <a:spAutoFit/>
            </a:bodyPr>
            <a:lstStyle/>
            <a:p>
              <a:pPr algn="ctr" defTabSz="914400">
                <a:buNone/>
              </a:pPr>
              <a:r>
                <a:rPr lang="zh-CN" altLang="en-US" sz="1400" b="0" i="0" dirty="0" smtClean="0">
                  <a:solidFill>
                    <a:srgbClr val="546568"/>
                  </a:solidFill>
                  <a:latin typeface="Arial"/>
                  <a:ea typeface="黑体" pitchFamily="2" charset="-122"/>
                  <a:cs typeface="+mn-cs"/>
                </a:rPr>
                <a:t>虚拟化感知安全 </a:t>
              </a:r>
              <a:endParaRPr lang="zh-CN" altLang="en-US" sz="1400" b="0" i="0" dirty="0">
                <a:solidFill>
                  <a:srgbClr val="546568"/>
                </a:solidFill>
                <a:latin typeface="Arial"/>
                <a:ea typeface="黑体" pitchFamily="2" charset="-122"/>
                <a:cs typeface="+mn-cs"/>
              </a:endParaRPr>
            </a:p>
          </p:txBody>
        </p:sp>
      </p:grpSp>
      <p:grpSp>
        <p:nvGrpSpPr>
          <p:cNvPr id="20" name="Group 19"/>
          <p:cNvGrpSpPr/>
          <p:nvPr/>
        </p:nvGrpSpPr>
        <p:grpSpPr>
          <a:xfrm>
            <a:off x="4642043" y="7003"/>
            <a:ext cx="2562168" cy="1415552"/>
            <a:chOff x="6489428" y="4760678"/>
            <a:chExt cx="2562168" cy="1415552"/>
          </a:xfrm>
        </p:grpSpPr>
        <p:grpSp>
          <p:nvGrpSpPr>
            <p:cNvPr id="19" name="Group 18"/>
            <p:cNvGrpSpPr/>
            <p:nvPr/>
          </p:nvGrpSpPr>
          <p:grpSpPr>
            <a:xfrm>
              <a:off x="6489428" y="4760678"/>
              <a:ext cx="2554831" cy="1415552"/>
              <a:chOff x="6489428" y="4760678"/>
              <a:chExt cx="2554831" cy="1415552"/>
            </a:xfrm>
          </p:grpSpPr>
          <p:grpSp>
            <p:nvGrpSpPr>
              <p:cNvPr id="5" name="Group 4"/>
              <p:cNvGrpSpPr/>
              <p:nvPr/>
            </p:nvGrpSpPr>
            <p:grpSpPr>
              <a:xfrm>
                <a:off x="6489428" y="4760678"/>
                <a:ext cx="2554831" cy="1360049"/>
                <a:chOff x="2772595" y="1050679"/>
                <a:chExt cx="2554831" cy="1360049"/>
              </a:xfrm>
            </p:grpSpPr>
            <p:sp>
              <p:nvSpPr>
                <p:cNvPr id="186" name="Rectangle 19"/>
                <p:cNvSpPr>
                  <a:spLocks noChangeArrowheads="1"/>
                </p:cNvSpPr>
                <p:nvPr/>
              </p:nvSpPr>
              <p:spPr bwMode="auto">
                <a:xfrm flipH="1">
                  <a:off x="2772595" y="1254516"/>
                  <a:ext cx="2554831" cy="1156212"/>
                </a:xfrm>
                <a:prstGeom prst="roundRect">
                  <a:avLst>
                    <a:gd name="adj" fmla="val 4621"/>
                  </a:avLst>
                </a:prstGeom>
                <a:gradFill>
                  <a:gsLst>
                    <a:gs pos="49000">
                      <a:srgbClr val="C00000">
                        <a:alpha val="0"/>
                      </a:srgbClr>
                    </a:gs>
                    <a:gs pos="99000">
                      <a:schemeClr val="accent6">
                        <a:alpha val="39000"/>
                      </a:schemeClr>
                    </a:gs>
                  </a:gsLst>
                  <a:lin ang="16200000" scaled="0"/>
                </a:gradFill>
                <a:ln w="12700">
                  <a:gradFill>
                    <a:gsLst>
                      <a:gs pos="0">
                        <a:schemeClr val="accent6">
                          <a:lumMod val="60000"/>
                          <a:lumOff val="40000"/>
                        </a:schemeClr>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defTabSz="914400">
                    <a:buNone/>
                  </a:pPr>
                  <a:r>
                    <a:rPr lang="zh-CN" altLang="en-US" sz="1400" b="0" i="0" smtClean="0">
                      <a:solidFill>
                        <a:schemeClr val="tx1"/>
                      </a:solidFill>
                      <a:latin typeface="Arial"/>
                      <a:ea typeface="黑体" pitchFamily="2" charset="-122"/>
                      <a:cs typeface="+mn-cs"/>
                    </a:rPr>
                    <a:t/>
                  </a:r>
                  <a:br>
                    <a:rPr lang="zh-CN" altLang="en-US" sz="1400" b="0" i="0" smtClean="0">
                      <a:solidFill>
                        <a:schemeClr val="tx1"/>
                      </a:solidFill>
                      <a:latin typeface="Arial"/>
                      <a:ea typeface="黑体" pitchFamily="2" charset="-122"/>
                      <a:cs typeface="+mn-cs"/>
                    </a:rPr>
                  </a:br>
                  <a:r>
                    <a:rPr lang="zh-CN" altLang="en-US" sz="1400" b="0" i="0" smtClean="0">
                      <a:solidFill>
                        <a:srgbClr val="546568"/>
                      </a:solidFill>
                      <a:latin typeface="Arial"/>
                      <a:ea typeface="黑体" pitchFamily="2" charset="-122"/>
                      <a:cs typeface="+mn-cs"/>
                    </a:rPr>
                    <a:t/>
                  </a:r>
                  <a:br>
                    <a:rPr lang="zh-CN" altLang="en-US" sz="1400" b="0" i="0" smtClean="0">
                      <a:solidFill>
                        <a:srgbClr val="546568"/>
                      </a:solidFill>
                      <a:latin typeface="Arial"/>
                      <a:ea typeface="黑体" pitchFamily="2" charset="-122"/>
                      <a:cs typeface="+mn-cs"/>
                    </a:rPr>
                  </a:br>
                  <a:r>
                    <a:rPr lang="zh-CN" altLang="en-US" sz="1400" b="0" i="0" smtClean="0">
                      <a:solidFill>
                        <a:srgbClr val="546568"/>
                      </a:solidFill>
                      <a:latin typeface="Arial"/>
                      <a:ea typeface="黑体" pitchFamily="2" charset="-122"/>
                      <a:cs typeface="+mn-cs"/>
                    </a:rPr>
                    <a:t>基于 </a:t>
                  </a:r>
                  <a:r>
                    <a:rPr lang="en-US" altLang="zh-CN" sz="1400" b="0" i="0" smtClean="0">
                      <a:solidFill>
                        <a:srgbClr val="546568"/>
                      </a:solidFill>
                      <a:latin typeface="Arial"/>
                      <a:ea typeface="黑体" pitchFamily="2" charset="-122"/>
                      <a:cs typeface="+mn-cs"/>
                    </a:rPr>
                    <a:t>WAAS </a:t>
                  </a:r>
                  <a:r>
                    <a:rPr lang="zh-CN" altLang="en-US" sz="1400" b="0" i="0" smtClean="0">
                      <a:solidFill>
                        <a:srgbClr val="546568"/>
                      </a:solidFill>
                      <a:latin typeface="Arial"/>
                      <a:ea typeface="黑体" pitchFamily="2" charset="-122"/>
                      <a:cs typeface="+mn-cs"/>
                    </a:rPr>
                    <a:t>的优化 </a:t>
                  </a:r>
                  <a:endParaRPr lang="zh-CN" altLang="en-US" sz="1400" b="0" i="0">
                    <a:solidFill>
                      <a:srgbClr val="546568"/>
                    </a:solidFill>
                    <a:latin typeface="Arial"/>
                    <a:ea typeface="黑体" pitchFamily="2" charset="-122"/>
                    <a:cs typeface="+mn-cs"/>
                  </a:endParaRPr>
                </a:p>
              </p:txBody>
            </p:sp>
            <p:grpSp>
              <p:nvGrpSpPr>
                <p:cNvPr id="187" name="Group 186"/>
                <p:cNvGrpSpPr/>
                <p:nvPr/>
              </p:nvGrpSpPr>
              <p:grpSpPr>
                <a:xfrm>
                  <a:off x="3825460" y="1050679"/>
                  <a:ext cx="449102" cy="448451"/>
                  <a:chOff x="550700" y="2698630"/>
                  <a:chExt cx="469920" cy="469239"/>
                </a:xfrm>
              </p:grpSpPr>
              <p:sp>
                <p:nvSpPr>
                  <p:cNvPr id="188" name="Oval 7"/>
                  <p:cNvSpPr>
                    <a:spLocks noChangeArrowheads="1"/>
                  </p:cNvSpPr>
                  <p:nvPr/>
                </p:nvSpPr>
                <p:spPr bwMode="auto">
                  <a:xfrm>
                    <a:off x="550700" y="2698630"/>
                    <a:ext cx="469920" cy="469239"/>
                  </a:xfrm>
                  <a:prstGeom prst="ellipse">
                    <a:avLst/>
                  </a:prstGeom>
                  <a:gradFill>
                    <a:gsLst>
                      <a:gs pos="100000">
                        <a:schemeClr val="accent6">
                          <a:lumMod val="50000"/>
                        </a:schemeClr>
                      </a:gs>
                      <a:gs pos="0">
                        <a:schemeClr val="accent6"/>
                      </a:gs>
                    </a:gsLst>
                    <a:lin ang="5400000" scaled="0"/>
                  </a:gradFill>
                  <a:ln w="25400" cap="flat">
                    <a:solidFill>
                      <a:schemeClr val="accent6"/>
                    </a:solidFill>
                    <a:prstDash val="solid"/>
                    <a:miter lim="800000"/>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rgbClr val="0096D6"/>
                      </a:solidFill>
                      <a:ea typeface="黑体" pitchFamily="2" charset="-122"/>
                    </a:endParaRPr>
                  </a:p>
                </p:txBody>
              </p:sp>
              <p:sp>
                <p:nvSpPr>
                  <p:cNvPr id="189" name="Oval 8"/>
                  <p:cNvSpPr>
                    <a:spLocks noChangeArrowheads="1"/>
                  </p:cNvSpPr>
                  <p:nvPr/>
                </p:nvSpPr>
                <p:spPr bwMode="auto">
                  <a:xfrm>
                    <a:off x="572714" y="2720306"/>
                    <a:ext cx="425889" cy="425889"/>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pPr algn="ctr" defTabSz="914400">
                      <a:buNone/>
                    </a:pPr>
                    <a:r>
                      <a:rPr lang="en-US" altLang="zh-CN" sz="1600" b="1" i="0" kern="0" smtClean="0">
                        <a:solidFill>
                          <a:srgbClr val="FFFFFF"/>
                        </a:solidFill>
                        <a:latin typeface="Arial"/>
                        <a:ea typeface="黑体" pitchFamily="2" charset="-122"/>
                        <a:cs typeface="+mn-cs"/>
                      </a:rPr>
                      <a:t>3</a:t>
                    </a:r>
                    <a:endParaRPr lang="zh-CN" altLang="en-US" sz="1600" b="1" kern="0">
                      <a:solidFill>
                        <a:srgbClr val="FFFFFF"/>
                      </a:solidFill>
                      <a:ea typeface="黑体" pitchFamily="2" charset="-122"/>
                    </a:endParaRPr>
                  </a:p>
                </p:txBody>
              </p:sp>
            </p:grpSp>
          </p:grpSp>
          <p:sp>
            <p:nvSpPr>
              <p:cNvPr id="251" name="Rectangle 250"/>
              <p:cNvSpPr/>
              <p:nvPr/>
            </p:nvSpPr>
            <p:spPr>
              <a:xfrm>
                <a:off x="6493083" y="5653010"/>
                <a:ext cx="2551176" cy="523220"/>
              </a:xfrm>
              <a:prstGeom prst="rect">
                <a:avLst/>
              </a:prstGeom>
              <a:gradFill flip="none" rotWithShape="1">
                <a:gsLst>
                  <a:gs pos="0">
                    <a:schemeClr val="bg1"/>
                  </a:gs>
                  <a:gs pos="85000">
                    <a:schemeClr val="bg2">
                      <a:alpha val="73000"/>
                    </a:schemeClr>
                  </a:gs>
                  <a:gs pos="100000">
                    <a:schemeClr val="bg1">
                      <a:alpha val="0"/>
                    </a:schemeClr>
                  </a:gs>
                </a:gsLst>
                <a:lin ang="5400000" scaled="1"/>
                <a:tileRect/>
              </a:gradFill>
            </p:spPr>
            <p:txBody>
              <a:bodyPr wrap="square">
                <a:spAutoFit/>
              </a:bodyPr>
              <a:lstStyle/>
              <a:p>
                <a:pPr algn="ctr" defTabSz="914400">
                  <a:spcBef>
                    <a:spcPts val="600"/>
                  </a:spcBef>
                  <a:buNone/>
                </a:pPr>
                <a:r>
                  <a:rPr lang="zh-CN" altLang="en-US" sz="1400" b="0" i="0" dirty="0" smtClean="0">
                    <a:solidFill>
                      <a:srgbClr val="546568"/>
                    </a:solidFill>
                    <a:latin typeface="Arial"/>
                    <a:ea typeface="黑体" pitchFamily="2" charset="-122"/>
                    <a:cs typeface="+mn-cs"/>
                  </a:rPr>
                  <a:t>监控行为；检测网络异常 </a:t>
                </a:r>
                <a:r>
                  <a:rPr lang="en-US" altLang="zh-CN" sz="1400" b="0" i="0" dirty="0" smtClean="0">
                    <a:solidFill>
                      <a:srgbClr val="546568"/>
                    </a:solidFill>
                    <a:latin typeface="Arial"/>
                    <a:ea typeface="黑体" pitchFamily="2" charset="-122"/>
                    <a:cs typeface="+mn-cs"/>
                  </a:rPr>
                  <a:t>— </a:t>
                </a:r>
                <a:br>
                  <a:rPr lang="en-US" altLang="zh-CN" sz="1400" b="0" i="0" dirty="0" smtClean="0">
                    <a:solidFill>
                      <a:srgbClr val="546568"/>
                    </a:solidFill>
                    <a:latin typeface="Arial"/>
                    <a:ea typeface="黑体" pitchFamily="2" charset="-122"/>
                    <a:cs typeface="+mn-cs"/>
                  </a:rPr>
                </a:br>
                <a:r>
                  <a:rPr lang="en-US" altLang="zh-CN" sz="1400" b="0" i="0" dirty="0" smtClean="0">
                    <a:solidFill>
                      <a:srgbClr val="546568"/>
                    </a:solidFill>
                    <a:latin typeface="Arial"/>
                    <a:ea typeface="黑体" pitchFamily="2" charset="-122"/>
                    <a:cs typeface="+mn-cs"/>
                  </a:rPr>
                  <a:t>Cisco Flexible </a:t>
                </a:r>
                <a:r>
                  <a:rPr lang="en-US" altLang="zh-CN" sz="1400" b="0" i="0" dirty="0" err="1" smtClean="0">
                    <a:solidFill>
                      <a:srgbClr val="546568"/>
                    </a:solidFill>
                    <a:latin typeface="Arial"/>
                    <a:ea typeface="黑体" pitchFamily="2" charset="-122"/>
                    <a:cs typeface="+mn-cs"/>
                  </a:rPr>
                  <a:t>NetFlow</a:t>
                </a:r>
                <a:endParaRPr lang="en-US" altLang="zh-CN" sz="1400" b="0" i="0" dirty="0">
                  <a:solidFill>
                    <a:srgbClr val="546568"/>
                  </a:solidFill>
                  <a:latin typeface="Arial"/>
                  <a:ea typeface="黑体" pitchFamily="2" charset="-122"/>
                  <a:cs typeface="+mn-cs"/>
                </a:endParaRPr>
              </a:p>
            </p:txBody>
          </p:sp>
        </p:grpSp>
        <p:sp>
          <p:nvSpPr>
            <p:cNvPr id="255" name="Rectangle 254"/>
            <p:cNvSpPr/>
            <p:nvPr/>
          </p:nvSpPr>
          <p:spPr>
            <a:xfrm>
              <a:off x="6500420" y="5193470"/>
              <a:ext cx="2551176" cy="338554"/>
            </a:xfrm>
            <a:prstGeom prst="rect">
              <a:avLst/>
            </a:prstGeom>
          </p:spPr>
          <p:txBody>
            <a:bodyPr wrap="square">
              <a:spAutoFit/>
            </a:bodyPr>
            <a:lstStyle/>
            <a:p>
              <a:pPr algn="ctr" defTabSz="914400">
                <a:spcBef>
                  <a:spcPts val="600"/>
                </a:spcBef>
                <a:buNone/>
              </a:pPr>
              <a:r>
                <a:rPr lang="zh-CN" altLang="en-US" sz="1600" b="1" i="0" smtClean="0">
                  <a:solidFill>
                    <a:srgbClr val="652D89">
                      <a:lumMod val="60000"/>
                      <a:lumOff val="40000"/>
                    </a:srgbClr>
                  </a:solidFill>
                  <a:latin typeface="Arial"/>
                  <a:ea typeface="黑体" pitchFamily="2" charset="-122"/>
                  <a:cs typeface="+mn-cs"/>
                </a:rPr>
                <a:t>优化 </a:t>
              </a:r>
              <a:r>
                <a:rPr lang="en-US" altLang="zh-CN" sz="1600" b="1" i="0" smtClean="0">
                  <a:solidFill>
                    <a:srgbClr val="652D89">
                      <a:lumMod val="60000"/>
                      <a:lumOff val="40000"/>
                    </a:srgbClr>
                  </a:solidFill>
                  <a:latin typeface="Arial"/>
                  <a:ea typeface="黑体" pitchFamily="2" charset="-122"/>
                  <a:cs typeface="+mn-cs"/>
                </a:rPr>
                <a:t>WAN</a:t>
              </a:r>
              <a:endParaRPr lang="zh-CN" altLang="en-US" sz="1600" b="1">
                <a:solidFill>
                  <a:schemeClr val="accent6">
                    <a:lumMod val="60000"/>
                    <a:lumOff val="40000"/>
                  </a:schemeClr>
                </a:solidFill>
                <a:latin typeface="+mj-lt"/>
                <a:ea typeface="黑体" pitchFamily="2" charset="-122"/>
              </a:endParaRPr>
            </a:p>
          </p:txBody>
        </p:sp>
      </p:grpSp>
      <p:pic>
        <p:nvPicPr>
          <p:cNvPr id="244" name="Picture 2" descr="\\MV-FS\Projects\Cisco\03_Assets\Icons\Kubrick Icons\Kubrick png icons\user_group_0107_256.png"/>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7451592" y="1511873"/>
            <a:ext cx="475440" cy="475440"/>
          </a:xfrm>
          <a:prstGeom prst="rect">
            <a:avLst/>
          </a:prstGeom>
          <a:noFill/>
          <a:extLst>
            <a:ext uri="{909E8E84-426E-40DD-AFC4-6F175D3DCCD1}">
              <a14:hiddenFill xmlns="" xmlns:a14="http://schemas.microsoft.com/office/drawing/2010/main">
                <a:solidFill>
                  <a:srgbClr val="FFFFFF"/>
                </a:solidFill>
              </a14:hiddenFill>
            </a:ext>
          </a:extLst>
        </p:spPr>
      </p:pic>
      <p:sp>
        <p:nvSpPr>
          <p:cNvPr id="258" name="TextBox 51"/>
          <p:cNvSpPr txBox="1">
            <a:spLocks noChangeArrowheads="1"/>
          </p:cNvSpPr>
          <p:nvPr/>
        </p:nvSpPr>
        <p:spPr bwMode="auto">
          <a:xfrm>
            <a:off x="7830692" y="1622637"/>
            <a:ext cx="595539" cy="276995"/>
          </a:xfrm>
          <a:prstGeom prst="rect">
            <a:avLst/>
          </a:prstGeom>
          <a:noFill/>
          <a:ln w="9525">
            <a:noFill/>
            <a:miter lim="800000"/>
            <a:headEnd/>
            <a:tailEnd/>
          </a:ln>
        </p:spPr>
        <p:txBody>
          <a:bodyPr wrap="square" lIns="91435" tIns="45718" rIns="91435" bIns="45718">
            <a:spAutoFit/>
          </a:bodyPr>
          <a:lstStyle/>
          <a:p>
            <a:pPr algn="l" defTabSz="914400">
              <a:buNone/>
            </a:pPr>
            <a:r>
              <a:rPr lang="zh-CN" altLang="en-US" sz="1200" b="0" i="0" smtClean="0">
                <a:solidFill>
                  <a:srgbClr val="546568"/>
                </a:solidFill>
                <a:latin typeface="Arial"/>
                <a:ea typeface="黑体" pitchFamily="2" charset="-122"/>
                <a:cs typeface="+mn-cs"/>
              </a:rPr>
              <a:t>用户</a:t>
            </a:r>
            <a:endParaRPr lang="zh-CN" altLang="en-US" sz="1200">
              <a:solidFill>
                <a:srgbClr val="546568"/>
              </a:solidFill>
              <a:ea typeface="黑体" pitchFamily="2" charset="-122"/>
            </a:endParaRPr>
          </a:p>
        </p:txBody>
      </p:sp>
      <p:grpSp>
        <p:nvGrpSpPr>
          <p:cNvPr id="239" name="Group 238"/>
          <p:cNvGrpSpPr/>
          <p:nvPr/>
        </p:nvGrpSpPr>
        <p:grpSpPr>
          <a:xfrm>
            <a:off x="7563967" y="239065"/>
            <a:ext cx="1365720" cy="1363740"/>
            <a:chOff x="1292251" y="4114260"/>
            <a:chExt cx="1124784" cy="1123154"/>
          </a:xfrm>
        </p:grpSpPr>
        <p:sp>
          <p:nvSpPr>
            <p:cNvPr id="240" name="Oval 7"/>
            <p:cNvSpPr>
              <a:spLocks noChangeArrowheads="1"/>
            </p:cNvSpPr>
            <p:nvPr/>
          </p:nvSpPr>
          <p:spPr bwMode="auto">
            <a:xfrm>
              <a:off x="1292251" y="4114260"/>
              <a:ext cx="1124784" cy="1123154"/>
            </a:xfrm>
            <a:prstGeom prst="ellipse">
              <a:avLst/>
            </a:prstGeom>
            <a:gradFill flip="none" rotWithShape="1">
              <a:gsLst>
                <a:gs pos="0">
                  <a:schemeClr val="accent5">
                    <a:lumMod val="75000"/>
                  </a:schemeClr>
                </a:gs>
                <a:gs pos="100000">
                  <a:schemeClr val="accent5">
                    <a:shade val="100000"/>
                    <a:satMod val="115000"/>
                  </a:schemeClr>
                </a:gs>
              </a:gsLst>
              <a:lin ang="5400000" scaled="1"/>
              <a:tileRect/>
            </a:gra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pic>
          <p:nvPicPr>
            <p:cNvPr id="241" name="Picture 3" descr="\\MV-FS\Projects\Cisco\03_Assets\Icons\Kubrick Icons\Kubrick png icons\share_content_4078_256.png"/>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1445426" y="4309152"/>
              <a:ext cx="818434" cy="818434"/>
            </a:xfrm>
            <a:prstGeom prst="rect">
              <a:avLst/>
            </a:prstGeom>
            <a:noFill/>
            <a:extLst>
              <a:ext uri="{909E8E84-426E-40DD-AFC4-6F175D3DCCD1}">
                <a14:hiddenFill xmlns="" xmlns:a14="http://schemas.microsoft.com/office/drawing/2010/main">
                  <a:solidFill>
                    <a:srgbClr val="FFFFFF"/>
                  </a:solidFill>
                </a14:hiddenFill>
              </a:ext>
            </a:extLst>
          </p:spPr>
        </p:pic>
        <p:sp>
          <p:nvSpPr>
            <p:cNvPr id="242" name="Oval 8"/>
            <p:cNvSpPr>
              <a:spLocks noChangeArrowheads="1"/>
            </p:cNvSpPr>
            <p:nvPr/>
          </p:nvSpPr>
          <p:spPr bwMode="auto">
            <a:xfrm>
              <a:off x="1314866" y="4141118"/>
              <a:ext cx="1079551" cy="1079552"/>
            </a:xfrm>
            <a:prstGeom prst="ellipse">
              <a:avLst/>
            </a:prstGeom>
            <a:gradFill rotWithShape="0">
              <a:gsLst>
                <a:gs pos="82000">
                  <a:srgbClr val="0096D6">
                    <a:alpha val="0"/>
                  </a:srgbClr>
                </a:gs>
                <a:gs pos="98750">
                  <a:srgbClr val="000000">
                    <a:lumMod val="0"/>
                    <a:lumOff val="100000"/>
                    <a:alpha val="65000"/>
                  </a:srgbClr>
                </a:gs>
                <a:gs pos="0">
                  <a:schemeClr val="bg1">
                    <a:lumMod val="0"/>
                    <a:lumOff val="100000"/>
                    <a:alpha val="65000"/>
                  </a:schemeClr>
                </a:gs>
                <a:gs pos="33000">
                  <a:schemeClr val="tx1">
                    <a:alpha val="0"/>
                  </a:schemeClr>
                </a:gs>
              </a:gsLst>
              <a:lin ang="5400000" scaled="1"/>
            </a:gradFill>
            <a:ln w="9525">
              <a:noFill/>
              <a:miter lim="800000"/>
              <a:headEnd/>
              <a:tailEnd/>
            </a:ln>
          </p:spPr>
          <p:txBody>
            <a:bodyPr wrap="none" lIns="82124" tIns="41061" rIns="82124" bIns="41061" anchor="ctr"/>
            <a:lstStyle/>
            <a:p>
              <a:endParaRPr lang="zh-CN" altLang="en-US" kern="0">
                <a:solidFill>
                  <a:srgbClr val="FFFFFF"/>
                </a:solidFill>
                <a:ea typeface="黑体" pitchFamily="2" charset="-122"/>
              </a:endParaRPr>
            </a:p>
          </p:txBody>
        </p:sp>
      </p:grpSp>
    </p:spTree>
    <p:extLst>
      <p:ext uri="{BB962C8B-B14F-4D97-AF65-F5344CB8AC3E}">
        <p14:creationId xmlns="" xmlns:p14="http://schemas.microsoft.com/office/powerpoint/2010/main" val="20161036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anim calcmode="lin" valueType="num">
                                      <p:cBhvr>
                                        <p:cTn id="19" dur="500" fill="hold"/>
                                        <p:tgtEl>
                                          <p:spTgt spid="18"/>
                                        </p:tgtEl>
                                        <p:attrNameLst>
                                          <p:attrName>ppt_x</p:attrName>
                                        </p:attrNameLst>
                                      </p:cBhvr>
                                      <p:tavLst>
                                        <p:tav tm="0">
                                          <p:val>
                                            <p:strVal val="#ppt_x"/>
                                          </p:val>
                                        </p:tav>
                                        <p:tav tm="100000">
                                          <p:val>
                                            <p:strVal val="#ppt_x"/>
                                          </p:val>
                                        </p:tav>
                                      </p:tavLst>
                                    </p:anim>
                                    <p:anim calcmode="lin" valueType="num">
                                      <p:cBhvr>
                                        <p:cTn id="20" dur="500" fill="hold"/>
                                        <p:tgtEl>
                                          <p:spTgt spid="18"/>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2" presetClass="entr" presetSubtype="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lide(fromRight)">
                                      <p:cBhvr>
                                        <p:cTn id="24" dur="500"/>
                                        <p:tgtEl>
                                          <p:spTgt spid="9"/>
                                        </p:tgtEl>
                                      </p:cBhvr>
                                    </p:animEffect>
                                  </p:childTnLst>
                                </p:cTn>
                              </p:par>
                              <p:par>
                                <p:cTn id="25" presetID="12" presetClass="entr" presetSubtype="2"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Righ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strVal val="#ppt_x"/>
                                          </p:val>
                                        </p:tav>
                                        <p:tav tm="100000">
                                          <p:val>
                                            <p:strVal val="#ppt_x"/>
                                          </p:val>
                                        </p:tav>
                                      </p:tavLst>
                                    </p:anim>
                                    <p:anim calcmode="lin" valueType="num">
                                      <p:cBhvr>
                                        <p:cTn id="3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anim calcmode="lin" valueType="num">
                                      <p:cBhvr>
                                        <p:cTn id="40" dur="500" fill="hold"/>
                                        <p:tgtEl>
                                          <p:spTgt spid="14"/>
                                        </p:tgtEl>
                                        <p:attrNameLst>
                                          <p:attrName>ppt_x</p:attrName>
                                        </p:attrNameLst>
                                      </p:cBhvr>
                                      <p:tavLst>
                                        <p:tav tm="0">
                                          <p:val>
                                            <p:strVal val="#ppt_x"/>
                                          </p:val>
                                        </p:tav>
                                        <p:tav tm="100000">
                                          <p:val>
                                            <p:strVal val="#ppt_x"/>
                                          </p:val>
                                        </p:tav>
                                      </p:tavLst>
                                    </p:anim>
                                    <p:anim calcmode="lin" valueType="num">
                                      <p:cBhvr>
                                        <p:cTn id="41" dur="500" fill="hold"/>
                                        <p:tgtEl>
                                          <p:spTgt spid="14"/>
                                        </p:tgtEl>
                                        <p:attrNameLst>
                                          <p:attrName>ppt_y</p:attrName>
                                        </p:attrNameLst>
                                      </p:cBhvr>
                                      <p:tavLst>
                                        <p:tav tm="0">
                                          <p:val>
                                            <p:strVal val="#ppt_y+.1"/>
                                          </p:val>
                                        </p:tav>
                                        <p:tav tm="100000">
                                          <p:val>
                                            <p:strVal val="#ppt_y"/>
                                          </p:val>
                                        </p:tav>
                                      </p:tavLst>
                                    </p:anim>
                                  </p:childTnLst>
                                </p:cTn>
                              </p:par>
                            </p:childTnLst>
                          </p:cTn>
                        </p:par>
                        <p:par>
                          <p:cTn id="42" fill="hold">
                            <p:stCondLst>
                              <p:cond delay="500"/>
                            </p:stCondLst>
                            <p:childTnLst>
                              <p:par>
                                <p:cTn id="43" presetID="12" presetClass="entr" presetSubtype="8"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p:tgtEl>
                                          <p:spTgt spid="16"/>
                                        </p:tgtEl>
                                        <p:attrNameLst>
                                          <p:attrName>ppt_x</p:attrName>
                                        </p:attrNameLst>
                                      </p:cBhvr>
                                      <p:tavLst>
                                        <p:tav tm="0">
                                          <p:val>
                                            <p:strVal val="#ppt_x-#ppt_w*1.125000"/>
                                          </p:val>
                                        </p:tav>
                                        <p:tav tm="100000">
                                          <p:val>
                                            <p:strVal val="#ppt_x"/>
                                          </p:val>
                                        </p:tav>
                                      </p:tavLst>
                                    </p:anim>
                                    <p:animEffect transition="in" filter="wipe(right)">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Oval 102"/>
          <p:cNvSpPr/>
          <p:nvPr/>
        </p:nvSpPr>
        <p:spPr>
          <a:xfrm>
            <a:off x="159651" y="2216227"/>
            <a:ext cx="3245983" cy="3245983"/>
          </a:xfrm>
          <a:prstGeom prst="ellipse">
            <a:avLst/>
          </a:prstGeom>
          <a:gradFill flip="none" rotWithShape="1">
            <a:gsLst>
              <a:gs pos="68000">
                <a:schemeClr val="accent5">
                  <a:lumMod val="0"/>
                  <a:lumOff val="100000"/>
                </a:schemeClr>
              </a:gs>
              <a:gs pos="100000">
                <a:srgbClr val="000000">
                  <a:alpha val="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FFFF"/>
              </a:solidFill>
              <a:ea typeface="黑体" pitchFamily="2" charset="-122"/>
            </a:endParaRPr>
          </a:p>
        </p:txBody>
      </p:sp>
      <p:grpSp>
        <p:nvGrpSpPr>
          <p:cNvPr id="11" name="Group 90"/>
          <p:cNvGrpSpPr/>
          <p:nvPr/>
        </p:nvGrpSpPr>
        <p:grpSpPr>
          <a:xfrm>
            <a:off x="3646715" y="1585465"/>
            <a:ext cx="4954139" cy="4597621"/>
            <a:chOff x="3507466" y="1451049"/>
            <a:chExt cx="4954139" cy="4494718"/>
          </a:xfrm>
        </p:grpSpPr>
        <p:sp>
          <p:nvSpPr>
            <p:cNvPr id="89" name="Rectangle 19"/>
            <p:cNvSpPr>
              <a:spLocks noChangeArrowheads="1"/>
            </p:cNvSpPr>
            <p:nvPr/>
          </p:nvSpPr>
          <p:spPr bwMode="auto">
            <a:xfrm flipH="1">
              <a:off x="3507466" y="1451049"/>
              <a:ext cx="4954139" cy="4494718"/>
            </a:xfrm>
            <a:prstGeom prst="roundRect">
              <a:avLst>
                <a:gd name="adj" fmla="val 4621"/>
              </a:avLst>
            </a:prstGeom>
            <a:gradFill>
              <a:gsLst>
                <a:gs pos="49000">
                  <a:srgbClr val="000000">
                    <a:lumMod val="0"/>
                    <a:lumOff val="100000"/>
                  </a:srgbClr>
                </a:gs>
                <a:gs pos="99000">
                  <a:schemeClr val="tx2">
                    <a:alpha val="14000"/>
                  </a:schemeClr>
                </a:gs>
              </a:gsLst>
              <a:lin ang="16200000" scaled="0"/>
            </a:gradFill>
            <a:ln w="12700">
              <a:gradFill>
                <a:gsLst>
                  <a:gs pos="0">
                    <a:schemeClr val="tx2"/>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b="1">
                <a:solidFill>
                  <a:schemeClr val="tx2"/>
                </a:solidFill>
                <a:latin typeface="+mj-lt"/>
                <a:ea typeface="黑体" pitchFamily="2" charset="-122"/>
              </a:endParaRPr>
            </a:p>
          </p:txBody>
        </p:sp>
        <p:sp>
          <p:nvSpPr>
            <p:cNvPr id="90" name="Rectangle 89"/>
            <p:cNvSpPr/>
            <p:nvPr/>
          </p:nvSpPr>
          <p:spPr>
            <a:xfrm>
              <a:off x="3588724" y="1628537"/>
              <a:ext cx="4750058" cy="361066"/>
            </a:xfrm>
            <a:prstGeom prst="rect">
              <a:avLst/>
            </a:prstGeom>
          </p:spPr>
          <p:txBody>
            <a:bodyPr wrap="square">
              <a:spAutoFit/>
            </a:bodyPr>
            <a:lstStyle/>
            <a:p>
              <a:pPr algn="ctr" defTabSz="914400">
                <a:buNone/>
              </a:pPr>
              <a:r>
                <a:rPr lang="zh-CN" altLang="en-US" sz="1800" b="1" i="0" smtClean="0">
                  <a:solidFill>
                    <a:srgbClr val="546568"/>
                  </a:solidFill>
                  <a:latin typeface="Arial"/>
                  <a:ea typeface="黑体" pitchFamily="2" charset="-122"/>
                  <a:cs typeface="+mn-cs"/>
                </a:rPr>
                <a:t>思科桌面虚拟化</a:t>
              </a:r>
              <a:endParaRPr lang="zh-CN" altLang="en-US" b="1">
                <a:solidFill>
                  <a:srgbClr val="546568"/>
                </a:solidFill>
                <a:latin typeface="+mj-lt"/>
                <a:ea typeface="黑体" pitchFamily="2" charset="-122"/>
              </a:endParaRPr>
            </a:p>
          </p:txBody>
        </p:sp>
      </p:grpSp>
      <p:sp>
        <p:nvSpPr>
          <p:cNvPr id="78" name="Action Button: Back or Previous 77">
            <a:hlinkClick r:id="rId3" action="ppaction://hlinksldjump"/>
          </p:cNvPr>
          <p:cNvSpPr/>
          <p:nvPr/>
        </p:nvSpPr>
        <p:spPr>
          <a:xfrm>
            <a:off x="8202168" y="6025896"/>
            <a:ext cx="318654" cy="277092"/>
          </a:xfrm>
          <a:prstGeom prst="actionButtonBackPrevious">
            <a:avLst/>
          </a:prstGeom>
          <a:solidFill>
            <a:schemeClr val="accent3">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黑体" pitchFamily="2" charset="-122"/>
            </a:endParaRPr>
          </a:p>
        </p:txBody>
      </p:sp>
      <p:grpSp>
        <p:nvGrpSpPr>
          <p:cNvPr id="6" name="Group 5"/>
          <p:cNvGrpSpPr/>
          <p:nvPr/>
        </p:nvGrpSpPr>
        <p:grpSpPr>
          <a:xfrm>
            <a:off x="3641458" y="2327829"/>
            <a:ext cx="4954604" cy="741326"/>
            <a:chOff x="3641458" y="2327829"/>
            <a:chExt cx="4954604" cy="741326"/>
          </a:xfrm>
        </p:grpSpPr>
        <p:sp>
          <p:nvSpPr>
            <p:cNvPr id="142" name="Rectangle 32"/>
            <p:cNvSpPr>
              <a:spLocks noChangeArrowheads="1"/>
            </p:cNvSpPr>
            <p:nvPr/>
          </p:nvSpPr>
          <p:spPr bwMode="auto">
            <a:xfrm>
              <a:off x="3641458" y="2327829"/>
              <a:ext cx="4954604" cy="741326"/>
            </a:xfrm>
            <a:prstGeom prst="rect">
              <a:avLst/>
            </a:prstGeom>
            <a:gradFill flip="none" rotWithShape="1">
              <a:gsLst>
                <a:gs pos="15000">
                  <a:schemeClr val="tx2"/>
                </a:gs>
                <a:gs pos="85000">
                  <a:schemeClr val="tx2"/>
                </a:gs>
                <a:gs pos="0">
                  <a:srgbClr val="ABDFF0">
                    <a:lumMod val="25000"/>
                    <a:alpha val="0"/>
                  </a:srgbClr>
                </a:gs>
                <a:gs pos="100000">
                  <a:schemeClr val="bg1">
                    <a:alpha val="0"/>
                  </a:schemeClr>
                </a:gs>
              </a:gsLst>
              <a:lin ang="0" scaled="0"/>
              <a:tileRect/>
            </a:gradFill>
            <a:ln w="25400" cap="flat" cmpd="sng" algn="ctr">
              <a:noFill/>
              <a:prstDash val="solid"/>
            </a:ln>
            <a:effectLst>
              <a:outerShdw blurRad="63500" sx="102000" sy="102000" algn="ctr" rotWithShape="0">
                <a:prstClr val="black">
                  <a:alpha val="40000"/>
                </a:prstClr>
              </a:outerShdw>
            </a:effectLst>
          </p:spPr>
          <p:txBody>
            <a:bodyPr rtlCol="0" anchor="ctr"/>
            <a:lstStyle/>
            <a:p>
              <a:pPr algn="ctr">
                <a:spcBef>
                  <a:spcPts val="600"/>
                </a:spcBef>
              </a:pPr>
              <a:endParaRPr lang="zh-CN" altLang="en-US" sz="1600">
                <a:solidFill>
                  <a:schemeClr val="bg1"/>
                </a:solidFill>
                <a:ea typeface="黑体" pitchFamily="2" charset="-122"/>
              </a:endParaRPr>
            </a:p>
          </p:txBody>
        </p:sp>
        <p:sp>
          <p:nvSpPr>
            <p:cNvPr id="65" name="Text Box 33"/>
            <p:cNvSpPr txBox="1">
              <a:spLocks noChangeArrowheads="1"/>
            </p:cNvSpPr>
            <p:nvPr/>
          </p:nvSpPr>
          <p:spPr bwMode="auto">
            <a:xfrm>
              <a:off x="3793175" y="2549034"/>
              <a:ext cx="4651170" cy="313932"/>
            </a:xfrm>
            <a:prstGeom prst="rect">
              <a:avLst/>
            </a:prstGeom>
            <a:noFill/>
            <a:ln w="9525">
              <a:noFill/>
              <a:miter lim="800000"/>
              <a:headEnd/>
              <a:tailEnd/>
            </a:ln>
          </p:spPr>
          <p:txBody>
            <a:bodyPr wrap="square">
              <a:spAutoFit/>
            </a:bodyPr>
            <a:lstStyle/>
            <a:p>
              <a:pPr algn="ctr" defTabSz="814365">
                <a:lnSpc>
                  <a:spcPct val="90000"/>
                </a:lnSpc>
                <a:buNone/>
              </a:pPr>
              <a:r>
                <a:rPr lang="zh-CN" altLang="en-US" sz="1600" b="0" i="0" kern="0" smtClean="0">
                  <a:solidFill>
                    <a:srgbClr val="FFFFFF"/>
                  </a:solidFill>
                  <a:latin typeface="Arial"/>
                  <a:ea typeface="黑体" pitchFamily="2" charset="-122"/>
                  <a:cs typeface="+mn-cs"/>
                </a:rPr>
                <a:t>简化的网络</a:t>
              </a:r>
              <a:endParaRPr lang="zh-CN" altLang="en-US" sz="1600" kern="0">
                <a:solidFill>
                  <a:srgbClr val="FFFFFF"/>
                </a:solidFill>
                <a:ea typeface="黑体" pitchFamily="2" charset="-122"/>
              </a:endParaRPr>
            </a:p>
          </p:txBody>
        </p:sp>
      </p:grpSp>
      <p:grpSp>
        <p:nvGrpSpPr>
          <p:cNvPr id="5" name="Group 4"/>
          <p:cNvGrpSpPr/>
          <p:nvPr/>
        </p:nvGrpSpPr>
        <p:grpSpPr>
          <a:xfrm>
            <a:off x="3641458" y="3133577"/>
            <a:ext cx="4954604" cy="741326"/>
            <a:chOff x="3641458" y="3133577"/>
            <a:chExt cx="4954604" cy="741326"/>
          </a:xfrm>
        </p:grpSpPr>
        <p:sp>
          <p:nvSpPr>
            <p:cNvPr id="146" name="Rectangle 36"/>
            <p:cNvSpPr>
              <a:spLocks noChangeArrowheads="1"/>
            </p:cNvSpPr>
            <p:nvPr/>
          </p:nvSpPr>
          <p:spPr bwMode="auto">
            <a:xfrm>
              <a:off x="3641458" y="3133577"/>
              <a:ext cx="4954604" cy="741326"/>
            </a:xfrm>
            <a:prstGeom prst="rect">
              <a:avLst/>
            </a:prstGeom>
            <a:gradFill flip="none" rotWithShape="1">
              <a:gsLst>
                <a:gs pos="15000">
                  <a:schemeClr val="tx2"/>
                </a:gs>
                <a:gs pos="85000">
                  <a:schemeClr val="tx2"/>
                </a:gs>
                <a:gs pos="0">
                  <a:srgbClr val="ABDFF0">
                    <a:lumMod val="25000"/>
                    <a:alpha val="0"/>
                  </a:srgbClr>
                </a:gs>
                <a:gs pos="100000">
                  <a:schemeClr val="bg1">
                    <a:alpha val="0"/>
                  </a:schemeClr>
                </a:gs>
              </a:gsLst>
              <a:lin ang="0" scaled="0"/>
              <a:tileRect/>
            </a:gradFill>
            <a:ln w="25400" cap="flat" cmpd="sng" algn="ctr">
              <a:noFill/>
              <a:prstDash val="solid"/>
            </a:ln>
            <a:effectLst>
              <a:outerShdw blurRad="63500" sx="102000" sy="102000" algn="ctr" rotWithShape="0">
                <a:prstClr val="black">
                  <a:alpha val="40000"/>
                </a:prstClr>
              </a:outerShdw>
            </a:effectLst>
          </p:spPr>
          <p:txBody>
            <a:bodyPr rtlCol="0" anchor="ctr"/>
            <a:lstStyle/>
            <a:p>
              <a:pPr algn="ctr">
                <a:spcBef>
                  <a:spcPts val="600"/>
                </a:spcBef>
              </a:pPr>
              <a:endParaRPr lang="zh-CN" altLang="en-US" sz="1600">
                <a:solidFill>
                  <a:schemeClr val="bg1"/>
                </a:solidFill>
                <a:ea typeface="黑体" pitchFamily="2" charset="-122"/>
              </a:endParaRPr>
            </a:p>
          </p:txBody>
        </p:sp>
        <p:sp>
          <p:nvSpPr>
            <p:cNvPr id="66" name="Text Box 37"/>
            <p:cNvSpPr txBox="1">
              <a:spLocks noChangeArrowheads="1"/>
            </p:cNvSpPr>
            <p:nvPr/>
          </p:nvSpPr>
          <p:spPr bwMode="auto">
            <a:xfrm>
              <a:off x="3872909" y="3341855"/>
              <a:ext cx="4491702" cy="326243"/>
            </a:xfrm>
            <a:prstGeom prst="rect">
              <a:avLst/>
            </a:prstGeom>
            <a:noFill/>
            <a:ln w="9525">
              <a:noFill/>
              <a:miter lim="800000"/>
              <a:headEnd/>
              <a:tailEnd/>
            </a:ln>
          </p:spPr>
          <p:txBody>
            <a:bodyPr>
              <a:spAutoFit/>
            </a:bodyPr>
            <a:lstStyle/>
            <a:p>
              <a:pPr algn="ctr" defTabSz="914400">
                <a:lnSpc>
                  <a:spcPct val="95000"/>
                </a:lnSpc>
                <a:spcBef>
                  <a:spcPct val="50000"/>
                </a:spcBef>
                <a:buNone/>
              </a:pPr>
              <a:r>
                <a:rPr lang="zh-CN" altLang="en-US" sz="1600" b="0" i="0" kern="0" dirty="0" smtClean="0">
                  <a:solidFill>
                    <a:srgbClr val="FFFFFF"/>
                  </a:solidFill>
                  <a:latin typeface="Arial"/>
                  <a:ea typeface="黑体" pitchFamily="2" charset="-122"/>
                  <a:cs typeface="+mn-cs"/>
                </a:rPr>
                <a:t>全面的端到端安全 </a:t>
              </a:r>
              <a:r>
                <a:rPr lang="en-US" altLang="zh-CN" sz="1600" b="0" i="0" kern="0" dirty="0" smtClean="0">
                  <a:solidFill>
                    <a:srgbClr val="FFFFFF"/>
                  </a:solidFill>
                  <a:latin typeface="Arial"/>
                  <a:ea typeface="黑体" pitchFamily="2" charset="-122"/>
                  <a:cs typeface="+mn-cs"/>
                </a:rPr>
                <a:t>— </a:t>
              </a:r>
              <a:r>
                <a:rPr lang="zh-CN" altLang="en-US" sz="1600" b="0" i="0" kern="0" dirty="0" smtClean="0">
                  <a:solidFill>
                    <a:srgbClr val="FFFFFF"/>
                  </a:solidFill>
                  <a:latin typeface="Arial"/>
                  <a:ea typeface="黑体" pitchFamily="2" charset="-122"/>
                  <a:cs typeface="+mn-cs"/>
                </a:rPr>
                <a:t>从端点设备到虚拟机</a:t>
              </a:r>
              <a:endParaRPr lang="zh-CN" altLang="en-US" sz="1600" b="0" i="0" kern="0" dirty="0">
                <a:solidFill>
                  <a:srgbClr val="FFFFFF"/>
                </a:solidFill>
                <a:latin typeface="Arial"/>
                <a:ea typeface="黑体" pitchFamily="2" charset="-122"/>
                <a:cs typeface="+mn-cs"/>
              </a:endParaRPr>
            </a:p>
          </p:txBody>
        </p:sp>
      </p:grpSp>
      <p:grpSp>
        <p:nvGrpSpPr>
          <p:cNvPr id="4" name="Group 3"/>
          <p:cNvGrpSpPr/>
          <p:nvPr/>
        </p:nvGrpSpPr>
        <p:grpSpPr>
          <a:xfrm>
            <a:off x="3641458" y="3953837"/>
            <a:ext cx="4954604" cy="741326"/>
            <a:chOff x="3641458" y="3953837"/>
            <a:chExt cx="4954604" cy="741326"/>
          </a:xfrm>
        </p:grpSpPr>
        <p:sp>
          <p:nvSpPr>
            <p:cNvPr id="150" name="Rectangle 40"/>
            <p:cNvSpPr>
              <a:spLocks noChangeArrowheads="1"/>
            </p:cNvSpPr>
            <p:nvPr/>
          </p:nvSpPr>
          <p:spPr bwMode="auto">
            <a:xfrm>
              <a:off x="3641458" y="3953837"/>
              <a:ext cx="4954604" cy="741326"/>
            </a:xfrm>
            <a:prstGeom prst="rect">
              <a:avLst/>
            </a:prstGeom>
            <a:gradFill flip="none" rotWithShape="1">
              <a:gsLst>
                <a:gs pos="15000">
                  <a:schemeClr val="tx2"/>
                </a:gs>
                <a:gs pos="85000">
                  <a:schemeClr val="tx2"/>
                </a:gs>
                <a:gs pos="0">
                  <a:srgbClr val="ABDFF0">
                    <a:lumMod val="25000"/>
                    <a:alpha val="0"/>
                  </a:srgbClr>
                </a:gs>
                <a:gs pos="100000">
                  <a:schemeClr val="bg1">
                    <a:alpha val="0"/>
                  </a:schemeClr>
                </a:gs>
              </a:gsLst>
              <a:lin ang="0" scaled="0"/>
              <a:tileRect/>
            </a:gradFill>
            <a:ln w="25400" cap="flat" cmpd="sng" algn="ctr">
              <a:noFill/>
              <a:prstDash val="solid"/>
            </a:ln>
            <a:effectLst>
              <a:outerShdw blurRad="63500" sx="102000" sy="102000" algn="ctr" rotWithShape="0">
                <a:prstClr val="black">
                  <a:alpha val="40000"/>
                </a:prstClr>
              </a:outerShdw>
            </a:effectLst>
          </p:spPr>
          <p:txBody>
            <a:bodyPr rtlCol="0" anchor="ctr"/>
            <a:lstStyle/>
            <a:p>
              <a:pPr algn="ctr">
                <a:spcBef>
                  <a:spcPts val="600"/>
                </a:spcBef>
              </a:pPr>
              <a:endParaRPr lang="zh-CN" altLang="en-US" sz="1600">
                <a:solidFill>
                  <a:schemeClr val="bg1"/>
                </a:solidFill>
                <a:ea typeface="黑体" pitchFamily="2" charset="-122"/>
              </a:endParaRPr>
            </a:p>
          </p:txBody>
        </p:sp>
        <p:sp>
          <p:nvSpPr>
            <p:cNvPr id="67" name="Text Box 41"/>
            <p:cNvSpPr txBox="1">
              <a:spLocks noChangeArrowheads="1"/>
            </p:cNvSpPr>
            <p:nvPr/>
          </p:nvSpPr>
          <p:spPr bwMode="auto">
            <a:xfrm>
              <a:off x="3971470" y="4152126"/>
              <a:ext cx="4294581" cy="326243"/>
            </a:xfrm>
            <a:prstGeom prst="rect">
              <a:avLst/>
            </a:prstGeom>
            <a:noFill/>
            <a:ln w="9525">
              <a:noFill/>
              <a:miter lim="800000"/>
              <a:headEnd/>
              <a:tailEnd/>
            </a:ln>
          </p:spPr>
          <p:txBody>
            <a:bodyPr wrap="square">
              <a:spAutoFit/>
            </a:bodyPr>
            <a:lstStyle/>
            <a:p>
              <a:pPr algn="ctr" defTabSz="814365">
                <a:lnSpc>
                  <a:spcPct val="90000"/>
                </a:lnSpc>
                <a:spcBef>
                  <a:spcPct val="50000"/>
                </a:spcBef>
                <a:buNone/>
              </a:pPr>
              <a:r>
                <a:rPr lang="zh-CN" altLang="en-US" sz="1600" b="0" i="0" kern="0" smtClean="0">
                  <a:solidFill>
                    <a:srgbClr val="FFFFFF"/>
                  </a:solidFill>
                  <a:latin typeface="Arial"/>
                  <a:ea typeface="黑体" pitchFamily="2" charset="-122"/>
                  <a:cs typeface="+mn-cs"/>
                </a:rPr>
                <a:t>优化 </a:t>
              </a:r>
              <a:r>
                <a:rPr lang="en-US" altLang="zh-CN" sz="1600" b="0" i="0" kern="0" smtClean="0">
                  <a:solidFill>
                    <a:srgbClr val="FFFFFF"/>
                  </a:solidFill>
                  <a:latin typeface="Arial"/>
                  <a:ea typeface="黑体" pitchFamily="2" charset="-122"/>
                  <a:cs typeface="+mn-cs"/>
                </a:rPr>
                <a:t>WAN</a:t>
              </a:r>
              <a:endParaRPr lang="en-US" altLang="zh-CN" sz="1600" b="0" i="0" kern="0">
                <a:solidFill>
                  <a:srgbClr val="FFFFFF"/>
                </a:solidFill>
                <a:latin typeface="Arial"/>
                <a:ea typeface="黑体" pitchFamily="2" charset="-122"/>
                <a:cs typeface="+mn-cs"/>
              </a:endParaRPr>
            </a:p>
          </p:txBody>
        </p:sp>
      </p:grpSp>
      <p:grpSp>
        <p:nvGrpSpPr>
          <p:cNvPr id="3" name="Group 2"/>
          <p:cNvGrpSpPr/>
          <p:nvPr/>
        </p:nvGrpSpPr>
        <p:grpSpPr>
          <a:xfrm>
            <a:off x="3641458" y="4773656"/>
            <a:ext cx="4954604" cy="741326"/>
            <a:chOff x="3641458" y="4773656"/>
            <a:chExt cx="4954604" cy="741326"/>
          </a:xfrm>
        </p:grpSpPr>
        <p:sp>
          <p:nvSpPr>
            <p:cNvPr id="154" name="Rectangle 44"/>
            <p:cNvSpPr>
              <a:spLocks noChangeArrowheads="1"/>
            </p:cNvSpPr>
            <p:nvPr/>
          </p:nvSpPr>
          <p:spPr bwMode="auto">
            <a:xfrm>
              <a:off x="3641458" y="4773656"/>
              <a:ext cx="4954604" cy="741326"/>
            </a:xfrm>
            <a:prstGeom prst="rect">
              <a:avLst/>
            </a:prstGeom>
            <a:gradFill flip="none" rotWithShape="1">
              <a:gsLst>
                <a:gs pos="15000">
                  <a:schemeClr val="tx2"/>
                </a:gs>
                <a:gs pos="85000">
                  <a:schemeClr val="tx2"/>
                </a:gs>
                <a:gs pos="0">
                  <a:srgbClr val="ABDFF0">
                    <a:lumMod val="25000"/>
                    <a:alpha val="0"/>
                  </a:srgbClr>
                </a:gs>
                <a:gs pos="100000">
                  <a:schemeClr val="bg1">
                    <a:alpha val="0"/>
                  </a:schemeClr>
                </a:gs>
              </a:gsLst>
              <a:lin ang="0" scaled="0"/>
              <a:tileRect/>
            </a:gradFill>
            <a:ln w="25400" cap="flat" cmpd="sng" algn="ctr">
              <a:noFill/>
              <a:prstDash val="solid"/>
            </a:ln>
            <a:effectLst>
              <a:outerShdw blurRad="63500" sx="102000" sy="102000" algn="ctr" rotWithShape="0">
                <a:prstClr val="black">
                  <a:alpha val="40000"/>
                </a:prstClr>
              </a:outerShdw>
            </a:effectLst>
          </p:spPr>
          <p:txBody>
            <a:bodyPr rtlCol="0" anchor="ctr"/>
            <a:lstStyle/>
            <a:p>
              <a:pPr algn="ctr">
                <a:spcBef>
                  <a:spcPts val="600"/>
                </a:spcBef>
              </a:pPr>
              <a:endParaRPr lang="zh-CN" altLang="en-US" sz="1600">
                <a:solidFill>
                  <a:schemeClr val="bg1"/>
                </a:solidFill>
                <a:ea typeface="黑体" pitchFamily="2" charset="-122"/>
              </a:endParaRPr>
            </a:p>
          </p:txBody>
        </p:sp>
        <p:sp>
          <p:nvSpPr>
            <p:cNvPr id="68" name="Text Box 45"/>
            <p:cNvSpPr txBox="1">
              <a:spLocks noChangeArrowheads="1"/>
            </p:cNvSpPr>
            <p:nvPr/>
          </p:nvSpPr>
          <p:spPr bwMode="auto">
            <a:xfrm>
              <a:off x="4620045" y="4979681"/>
              <a:ext cx="2997430" cy="313932"/>
            </a:xfrm>
            <a:prstGeom prst="rect">
              <a:avLst/>
            </a:prstGeom>
            <a:noFill/>
            <a:ln w="9525">
              <a:noFill/>
              <a:miter lim="800000"/>
              <a:headEnd/>
              <a:tailEnd/>
            </a:ln>
          </p:spPr>
          <p:txBody>
            <a:bodyPr wrap="square">
              <a:spAutoFit/>
            </a:bodyPr>
            <a:lstStyle/>
            <a:p>
              <a:pPr algn="ctr" defTabSz="814365">
                <a:lnSpc>
                  <a:spcPct val="90000"/>
                </a:lnSpc>
                <a:spcBef>
                  <a:spcPct val="50000"/>
                </a:spcBef>
                <a:buNone/>
              </a:pPr>
              <a:r>
                <a:rPr lang="zh-CN" altLang="en-US" sz="1600" b="0" i="0" kern="0" dirty="0" smtClean="0">
                  <a:solidFill>
                    <a:srgbClr val="FFFFFF"/>
                  </a:solidFill>
                  <a:latin typeface="Arial"/>
                  <a:ea typeface="黑体" pitchFamily="2" charset="-122"/>
                  <a:cs typeface="+mn-cs"/>
                </a:rPr>
                <a:t>可扩展的虚拟化计算和网络</a:t>
              </a:r>
              <a:endParaRPr lang="zh-CN" altLang="en-US" sz="1600" kern="0" dirty="0">
                <a:solidFill>
                  <a:srgbClr val="FFFFFF"/>
                </a:solidFill>
                <a:ea typeface="黑体" pitchFamily="2" charset="-122"/>
              </a:endParaRPr>
            </a:p>
          </p:txBody>
        </p:sp>
      </p:grpSp>
      <p:sp>
        <p:nvSpPr>
          <p:cNvPr id="46" name="Rectangle 45"/>
          <p:cNvSpPr/>
          <p:nvPr/>
        </p:nvSpPr>
        <p:spPr>
          <a:xfrm>
            <a:off x="706849" y="241558"/>
            <a:ext cx="3715014" cy="784830"/>
          </a:xfrm>
          <a:prstGeom prst="rect">
            <a:avLst/>
          </a:prstGeom>
        </p:spPr>
        <p:txBody>
          <a:bodyPr wrap="square" anchor="b">
            <a:spAutoFit/>
          </a:bodyPr>
          <a:lstStyle/>
          <a:p>
            <a:pPr algn="l" defTabSz="914400">
              <a:lnSpc>
                <a:spcPts val="2700"/>
              </a:lnSpc>
              <a:buNone/>
              <a:tabLst>
                <a:tab pos="5711825" algn="l"/>
              </a:tabLst>
            </a:pPr>
            <a:r>
              <a:rPr lang="en-US" altLang="zh-CN" sz="2000" b="1" i="0" smtClean="0">
                <a:solidFill>
                  <a:srgbClr val="546568"/>
                </a:solidFill>
                <a:latin typeface="Arial"/>
                <a:ea typeface="黑体" pitchFamily="2" charset="-122"/>
                <a:cs typeface="+mn-cs"/>
              </a:rPr>
              <a:t>CISCO</a:t>
            </a:r>
            <a:r>
              <a:rPr lang="zh-CN" altLang="en-US" sz="2800" b="0" i="0" smtClean="0">
                <a:solidFill>
                  <a:srgbClr val="546568"/>
                </a:solidFill>
                <a:latin typeface="Arial"/>
                <a:ea typeface="黑体" pitchFamily="2" charset="-122"/>
                <a:cs typeface="+mn-cs"/>
              </a:rPr>
              <a:t/>
            </a:r>
            <a:br>
              <a:rPr lang="zh-CN" altLang="en-US" sz="2800" b="0" i="0" smtClean="0">
                <a:solidFill>
                  <a:srgbClr val="546568"/>
                </a:solidFill>
                <a:latin typeface="Arial"/>
                <a:ea typeface="黑体" pitchFamily="2" charset="-122"/>
                <a:cs typeface="+mn-cs"/>
              </a:rPr>
            </a:br>
            <a:r>
              <a:rPr lang="en-US" altLang="zh-CN" sz="2800" b="1" i="0" smtClean="0">
                <a:solidFill>
                  <a:srgbClr val="546568"/>
                </a:solidFill>
                <a:latin typeface="Arial"/>
                <a:ea typeface="黑体" pitchFamily="2" charset="-122"/>
                <a:cs typeface="+mn-cs"/>
              </a:rPr>
              <a:t>UNFIED FABRIC</a:t>
            </a:r>
            <a:endParaRPr lang="zh-CN" altLang="en-US" sz="2800" b="1">
              <a:solidFill>
                <a:srgbClr val="546568"/>
              </a:solidFill>
              <a:latin typeface="+mj-lt"/>
              <a:ea typeface="黑体" pitchFamily="2" charset="-122"/>
              <a:cs typeface="+mj-cs"/>
            </a:endParaRPr>
          </a:p>
        </p:txBody>
      </p:sp>
      <p:sp>
        <p:nvSpPr>
          <p:cNvPr id="47" name="Line 4"/>
          <p:cNvSpPr>
            <a:spLocks noChangeShapeType="1"/>
          </p:cNvSpPr>
          <p:nvPr/>
        </p:nvSpPr>
        <p:spPr bwMode="auto">
          <a:xfrm>
            <a:off x="3840409" y="289823"/>
            <a:ext cx="0" cy="700974"/>
          </a:xfrm>
          <a:prstGeom prst="line">
            <a:avLst/>
          </a:prstGeom>
          <a:noFill/>
          <a:ln w="14288">
            <a:solidFill>
              <a:srgbClr val="546568"/>
            </a:solidFill>
            <a:round/>
            <a:headEnd/>
            <a:tailEnd/>
          </a:ln>
        </p:spPr>
        <p:txBody>
          <a:bodyPr lIns="91435" tIns="45718" rIns="91435" bIns="45718"/>
          <a:lstStyle/>
          <a:p>
            <a:pPr>
              <a:defRPr/>
            </a:pPr>
            <a:endParaRPr lang="zh-CN" altLang="en-US" kern="0">
              <a:solidFill>
                <a:sysClr val="windowText" lastClr="000000"/>
              </a:solidFill>
              <a:ea typeface="黑体" pitchFamily="2" charset="-122"/>
            </a:endParaRPr>
          </a:p>
        </p:txBody>
      </p:sp>
      <p:grpSp>
        <p:nvGrpSpPr>
          <p:cNvPr id="48" name="Group 41"/>
          <p:cNvGrpSpPr/>
          <p:nvPr/>
        </p:nvGrpSpPr>
        <p:grpSpPr>
          <a:xfrm>
            <a:off x="3947642" y="203167"/>
            <a:ext cx="4576752" cy="827877"/>
            <a:chOff x="3811240" y="450620"/>
            <a:chExt cx="4576752" cy="827877"/>
          </a:xfrm>
        </p:grpSpPr>
        <p:sp>
          <p:nvSpPr>
            <p:cNvPr id="49" name="Rectangle 48"/>
            <p:cNvSpPr/>
            <p:nvPr/>
          </p:nvSpPr>
          <p:spPr>
            <a:xfrm>
              <a:off x="3811240" y="798366"/>
              <a:ext cx="1627369" cy="480131"/>
            </a:xfrm>
            <a:prstGeom prst="rect">
              <a:avLst/>
            </a:prstGeom>
          </p:spPr>
          <p:txBody>
            <a:bodyPr wrap="none" anchor="b">
              <a:spAutoFit/>
            </a:bodyPr>
            <a:lstStyle/>
            <a:p>
              <a:pPr algn="l" defTabSz="914400">
                <a:lnSpc>
                  <a:spcPct val="90000"/>
                </a:lnSpc>
                <a:buNone/>
                <a:tabLst>
                  <a:tab pos="5711825" algn="l"/>
                </a:tabLst>
              </a:pPr>
              <a:r>
                <a:rPr lang="zh-CN" altLang="en-US" sz="2800" b="1" i="0" smtClean="0">
                  <a:solidFill>
                    <a:srgbClr val="6DB344"/>
                  </a:solidFill>
                  <a:latin typeface="Arial"/>
                  <a:ea typeface="黑体" pitchFamily="2" charset="-122"/>
                  <a:cs typeface="+mn-cs"/>
                </a:rPr>
                <a:t>用户体验</a:t>
              </a:r>
              <a:endParaRPr lang="zh-CN" altLang="en-US" sz="2800" b="1">
                <a:solidFill>
                  <a:schemeClr val="tx2"/>
                </a:solidFill>
                <a:ea typeface="黑体" pitchFamily="2" charset="-122"/>
              </a:endParaRPr>
            </a:p>
          </p:txBody>
        </p:sp>
        <p:sp>
          <p:nvSpPr>
            <p:cNvPr id="50" name="Rectangle 49"/>
            <p:cNvSpPr/>
            <p:nvPr/>
          </p:nvSpPr>
          <p:spPr>
            <a:xfrm>
              <a:off x="3815992" y="450620"/>
              <a:ext cx="4572000" cy="461665"/>
            </a:xfrm>
            <a:prstGeom prst="rect">
              <a:avLst/>
            </a:prstGeom>
          </p:spPr>
          <p:txBody>
            <a:bodyPr anchor="b">
              <a:spAutoFit/>
            </a:bodyPr>
            <a:lstStyle/>
            <a:p>
              <a:pPr algn="l" defTabSz="914400">
                <a:buNone/>
              </a:pPr>
              <a:r>
                <a:rPr lang="zh-CN" altLang="en-US" sz="2400" b="1" i="0" dirty="0" smtClean="0">
                  <a:solidFill>
                    <a:srgbClr val="546568"/>
                  </a:solidFill>
                  <a:latin typeface="Arial"/>
                  <a:ea typeface="黑体" pitchFamily="2" charset="-122"/>
                  <a:cs typeface="+mn-cs"/>
                </a:rPr>
                <a:t>提供</a:t>
              </a:r>
              <a:r>
                <a:rPr lang="zh-CN" altLang="en-US" sz="2400" b="1" i="0" dirty="0" smtClean="0">
                  <a:solidFill>
                    <a:srgbClr val="6DB344"/>
                  </a:solidFill>
                  <a:latin typeface="Arial"/>
                  <a:ea typeface="黑体" pitchFamily="2" charset="-122"/>
                  <a:cs typeface="+mn-cs"/>
                </a:rPr>
                <a:t>不打折扣的</a:t>
              </a:r>
              <a:endParaRPr lang="zh-CN" altLang="en-US" sz="2400" b="1" dirty="0">
                <a:solidFill>
                  <a:schemeClr val="tx2"/>
                </a:solidFill>
                <a:ea typeface="黑体" pitchFamily="2" charset="-122"/>
              </a:endParaRPr>
            </a:p>
          </p:txBody>
        </p:sp>
      </p:grpSp>
      <p:grpSp>
        <p:nvGrpSpPr>
          <p:cNvPr id="51" name="Group 50"/>
          <p:cNvGrpSpPr/>
          <p:nvPr/>
        </p:nvGrpSpPr>
        <p:grpSpPr>
          <a:xfrm>
            <a:off x="-101598" y="1872344"/>
            <a:ext cx="3556589" cy="3410855"/>
            <a:chOff x="1766027" y="908903"/>
            <a:chExt cx="5389181" cy="5168354"/>
          </a:xfrm>
        </p:grpSpPr>
        <p:grpSp>
          <p:nvGrpSpPr>
            <p:cNvPr id="52" name="Group 82" descr="Down:  Group 11"/>
            <p:cNvGrpSpPr/>
            <p:nvPr/>
          </p:nvGrpSpPr>
          <p:grpSpPr>
            <a:xfrm>
              <a:off x="1766027" y="908903"/>
              <a:ext cx="5389181" cy="5168354"/>
              <a:chOff x="1766030" y="-491295"/>
              <a:chExt cx="5389181" cy="5168354"/>
            </a:xfrm>
          </p:grpSpPr>
          <p:sp>
            <p:nvSpPr>
              <p:cNvPr id="104" name="Oval 103"/>
              <p:cNvSpPr/>
              <p:nvPr/>
            </p:nvSpPr>
            <p:spPr>
              <a:xfrm>
                <a:off x="1766030" y="-491295"/>
                <a:ext cx="5389181" cy="5168354"/>
              </a:xfrm>
              <a:prstGeom prst="ellipse">
                <a:avLst/>
              </a:prstGeom>
              <a:gradFill flip="none" rotWithShape="1">
                <a:gsLst>
                  <a:gs pos="0">
                    <a:schemeClr val="accent5">
                      <a:lumMod val="0"/>
                      <a:lumOff val="100000"/>
                    </a:schemeClr>
                  </a:gs>
                  <a:gs pos="100000">
                    <a:srgbClr val="000000">
                      <a:alpha val="0"/>
                    </a:srgbClr>
                  </a:gs>
                </a:gsLst>
                <a:path path="shape">
                  <a:fillToRect l="50000" t="50000" r="50000" b="50000"/>
                </a:path>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FFFF"/>
                  </a:solidFill>
                  <a:ea typeface="黑体" pitchFamily="2" charset="-122"/>
                </a:endParaRPr>
              </a:p>
            </p:txBody>
          </p:sp>
          <p:grpSp>
            <p:nvGrpSpPr>
              <p:cNvPr id="105" name="Group 84"/>
              <p:cNvGrpSpPr/>
              <p:nvPr/>
            </p:nvGrpSpPr>
            <p:grpSpPr>
              <a:xfrm>
                <a:off x="2711270" y="387061"/>
                <a:ext cx="3578795" cy="3580900"/>
                <a:chOff x="3657126" y="1620086"/>
                <a:chExt cx="1371782" cy="1372589"/>
              </a:xfrm>
            </p:grpSpPr>
            <p:grpSp>
              <p:nvGrpSpPr>
                <p:cNvPr id="106" name="Group 23"/>
                <p:cNvGrpSpPr/>
                <p:nvPr/>
              </p:nvGrpSpPr>
              <p:grpSpPr>
                <a:xfrm>
                  <a:off x="3657126" y="1620086"/>
                  <a:ext cx="1371782" cy="1371782"/>
                  <a:chOff x="951233" y="2055550"/>
                  <a:chExt cx="1563950" cy="1563950"/>
                </a:xfrm>
              </p:grpSpPr>
              <p:sp>
                <p:nvSpPr>
                  <p:cNvPr id="108" name="Oval 107"/>
                  <p:cNvSpPr/>
                  <p:nvPr/>
                </p:nvSpPr>
                <p:spPr>
                  <a:xfrm>
                    <a:off x="951233" y="2055550"/>
                    <a:ext cx="1563950" cy="1563950"/>
                  </a:xfrm>
                  <a:prstGeom prst="ellipse">
                    <a:avLst/>
                  </a:prstGeom>
                  <a:solidFill>
                    <a:schemeClr val="tx2"/>
                  </a:soli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109" name="Freeform 11"/>
                  <p:cNvSpPr>
                    <a:spLocks noEditPoints="1"/>
                  </p:cNvSpPr>
                  <p:nvPr/>
                </p:nvSpPr>
                <p:spPr bwMode="auto">
                  <a:xfrm>
                    <a:off x="1117586" y="2215795"/>
                    <a:ext cx="1244670" cy="1243466"/>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bg1"/>
                  </a:solidFill>
                  <a:ln w="3175" cap="flat" cmpd="sng" algn="ctr">
                    <a:noFill/>
                    <a:prstDash val="solid"/>
                  </a:ln>
                  <a:effectLst>
                    <a:outerShdw blurRad="63500" sx="102000" sy="102000" algn="ctr" rotWithShape="0">
                      <a:prstClr val="black">
                        <a:alpha val="40000"/>
                      </a:prstClr>
                    </a:outerShdw>
                  </a:effectLst>
                </p:spPr>
                <p:txBody>
                  <a:bodyPr anchor="ctr"/>
                  <a:lstStyle/>
                  <a:p>
                    <a:pPr algn="ctr" fontAlgn="auto">
                      <a:spcBef>
                        <a:spcPts val="0"/>
                      </a:spcBef>
                      <a:spcAft>
                        <a:spcPts val="0"/>
                      </a:spcAft>
                      <a:defRPr/>
                    </a:pPr>
                    <a:endParaRPr lang="zh-CN" altLang="en-US" sz="1200">
                      <a:ea typeface="黑体" pitchFamily="2" charset="-122"/>
                    </a:endParaRPr>
                  </a:p>
                </p:txBody>
              </p:sp>
            </p:grpSp>
            <p:sp>
              <p:nvSpPr>
                <p:cNvPr id="107" name="Oval 8"/>
                <p:cNvSpPr>
                  <a:spLocks noChangeArrowheads="1"/>
                </p:cNvSpPr>
                <p:nvPr/>
              </p:nvSpPr>
              <p:spPr bwMode="auto">
                <a:xfrm>
                  <a:off x="3657126" y="1621075"/>
                  <a:ext cx="1371600" cy="1371600"/>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endParaRPr lang="zh-CN" altLang="en-US" sz="1200" kern="0">
                    <a:solidFill>
                      <a:srgbClr val="FFFFFF"/>
                    </a:solidFill>
                    <a:ea typeface="黑体" pitchFamily="2" charset="-122"/>
                  </a:endParaRPr>
                </a:p>
              </p:txBody>
            </p:sp>
          </p:grpSp>
        </p:grpSp>
        <p:grpSp>
          <p:nvGrpSpPr>
            <p:cNvPr id="53" name="Group 9"/>
            <p:cNvGrpSpPr/>
            <p:nvPr/>
          </p:nvGrpSpPr>
          <p:grpSpPr>
            <a:xfrm>
              <a:off x="2452480" y="1551894"/>
              <a:ext cx="3998386" cy="4035035"/>
              <a:chOff x="2452480" y="1731940"/>
              <a:chExt cx="3998386" cy="4035035"/>
            </a:xfrm>
          </p:grpSpPr>
          <p:grpSp>
            <p:nvGrpSpPr>
              <p:cNvPr id="54" name="Group 44"/>
              <p:cNvGrpSpPr/>
              <p:nvPr/>
            </p:nvGrpSpPr>
            <p:grpSpPr>
              <a:xfrm>
                <a:off x="3263909" y="3125694"/>
                <a:ext cx="2441765" cy="1393561"/>
                <a:chOff x="3407496" y="2853282"/>
                <a:chExt cx="2441765" cy="1393561"/>
              </a:xfrm>
            </p:grpSpPr>
            <p:sp>
              <p:nvSpPr>
                <p:cNvPr id="59" name="Freeform 15"/>
                <p:cNvSpPr>
                  <a:spLocks/>
                </p:cNvSpPr>
                <p:nvPr/>
              </p:nvSpPr>
              <p:spPr bwMode="auto">
                <a:xfrm>
                  <a:off x="4468511" y="2863605"/>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adFill>
                  <a:gsLst>
                    <a:gs pos="100000">
                      <a:schemeClr val="accent1">
                        <a:alpha val="54000"/>
                      </a:schemeClr>
                    </a:gs>
                    <a:gs pos="0">
                      <a:srgbClr val="000000">
                        <a:alpha val="59000"/>
                      </a:srgbClr>
                    </a:gs>
                  </a:gsLst>
                  <a:lin ang="5400000" scaled="0"/>
                </a:gradFill>
                <a:ln w="25400" cap="flat">
                  <a:gradFill>
                    <a:gsLst>
                      <a:gs pos="5400">
                        <a:schemeClr val="bg2">
                          <a:lumMod val="50000"/>
                        </a:schemeClr>
                      </a:gs>
                      <a:gs pos="100000">
                        <a:srgbClr val="15BEC2">
                          <a:alpha val="0"/>
                        </a:srgbClr>
                      </a:gs>
                      <a:gs pos="95000">
                        <a:schemeClr val="bg1">
                          <a:lumMod val="50000"/>
                        </a:schemeClr>
                      </a:gs>
                      <a:gs pos="0">
                        <a:srgbClr val="01BBBB">
                          <a:alpha val="0"/>
                        </a:srgbClr>
                      </a:gs>
                    </a:gsLst>
                    <a:lin ang="0" scaled="0"/>
                  </a:grad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defTabSz="914400">
                    <a:spcBef>
                      <a:spcPct val="50000"/>
                    </a:spcBef>
                    <a:spcAft>
                      <a:spcPts val="1800"/>
                    </a:spcAft>
                    <a:buClr>
                      <a:srgbClr val="FFFFFF"/>
                    </a:buClr>
                    <a:buSzPct val="100000"/>
                  </a:pPr>
                  <a:endParaRPr lang="zh-CN" altLang="en-US" sz="1200" kern="0">
                    <a:solidFill>
                      <a:srgbClr val="FFFFFF"/>
                    </a:solidFill>
                    <a:effectLst>
                      <a:outerShdw blurRad="63500" sx="102000" sy="102000" algn="ctr" rotWithShape="0">
                        <a:prstClr val="black">
                          <a:alpha val="40000"/>
                        </a:prstClr>
                      </a:outerShdw>
                    </a:effectLst>
                    <a:ea typeface="黑体" pitchFamily="2" charset="-122"/>
                  </a:endParaRPr>
                </a:p>
              </p:txBody>
            </p:sp>
            <p:grpSp>
              <p:nvGrpSpPr>
                <p:cNvPr id="69" name="Group 46"/>
                <p:cNvGrpSpPr/>
                <p:nvPr/>
              </p:nvGrpSpPr>
              <p:grpSpPr>
                <a:xfrm>
                  <a:off x="3407496" y="2854810"/>
                  <a:ext cx="1392033" cy="1392033"/>
                  <a:chOff x="2084368" y="2652777"/>
                  <a:chExt cx="1392033" cy="1392033"/>
                </a:xfrm>
              </p:grpSpPr>
              <p:sp>
                <p:nvSpPr>
                  <p:cNvPr id="76" name="Freeform 14"/>
                  <p:cNvSpPr>
                    <a:spLocks/>
                  </p:cNvSpPr>
                  <p:nvPr/>
                </p:nvSpPr>
                <p:spPr bwMode="auto">
                  <a:xfrm>
                    <a:off x="2095657" y="2662806"/>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2"/>
                        </a:lnTo>
                        <a:lnTo>
                          <a:pt x="3078" y="1700"/>
                        </a:lnTo>
                        <a:lnTo>
                          <a:pt x="3068" y="1778"/>
                        </a:lnTo>
                        <a:lnTo>
                          <a:pt x="3054" y="1854"/>
                        </a:lnTo>
                        <a:lnTo>
                          <a:pt x="3036" y="1928"/>
                        </a:lnTo>
                        <a:lnTo>
                          <a:pt x="3016" y="2002"/>
                        </a:lnTo>
                        <a:lnTo>
                          <a:pt x="2992" y="2074"/>
                        </a:lnTo>
                        <a:lnTo>
                          <a:pt x="2964" y="2144"/>
                        </a:lnTo>
                        <a:lnTo>
                          <a:pt x="2932" y="2212"/>
                        </a:lnTo>
                        <a:lnTo>
                          <a:pt x="2898" y="2278"/>
                        </a:lnTo>
                        <a:lnTo>
                          <a:pt x="2862" y="2344"/>
                        </a:lnTo>
                        <a:lnTo>
                          <a:pt x="2822" y="2406"/>
                        </a:lnTo>
                        <a:lnTo>
                          <a:pt x="2778" y="2466"/>
                        </a:lnTo>
                        <a:lnTo>
                          <a:pt x="2732" y="2524"/>
                        </a:lnTo>
                        <a:lnTo>
                          <a:pt x="2684" y="2580"/>
                        </a:lnTo>
                        <a:lnTo>
                          <a:pt x="2634" y="2634"/>
                        </a:lnTo>
                        <a:lnTo>
                          <a:pt x="2580" y="2686"/>
                        </a:lnTo>
                        <a:lnTo>
                          <a:pt x="2524" y="2734"/>
                        </a:lnTo>
                        <a:lnTo>
                          <a:pt x="2466" y="2780"/>
                        </a:lnTo>
                        <a:lnTo>
                          <a:pt x="2404" y="2822"/>
                        </a:lnTo>
                        <a:lnTo>
                          <a:pt x="2342" y="2862"/>
                        </a:lnTo>
                        <a:lnTo>
                          <a:pt x="2278" y="2900"/>
                        </a:lnTo>
                        <a:lnTo>
                          <a:pt x="2212" y="2934"/>
                        </a:lnTo>
                        <a:lnTo>
                          <a:pt x="2142" y="2964"/>
                        </a:lnTo>
                        <a:lnTo>
                          <a:pt x="2072" y="2992"/>
                        </a:lnTo>
                        <a:lnTo>
                          <a:pt x="2000" y="3016"/>
                        </a:lnTo>
                        <a:lnTo>
                          <a:pt x="1928" y="3038"/>
                        </a:lnTo>
                        <a:lnTo>
                          <a:pt x="1854" y="3054"/>
                        </a:lnTo>
                        <a:lnTo>
                          <a:pt x="1778" y="3068"/>
                        </a:lnTo>
                        <a:lnTo>
                          <a:pt x="1700" y="3078"/>
                        </a:lnTo>
                        <a:lnTo>
                          <a:pt x="1622" y="3084"/>
                        </a:lnTo>
                        <a:lnTo>
                          <a:pt x="1542" y="3086"/>
                        </a:lnTo>
                        <a:lnTo>
                          <a:pt x="1462" y="3084"/>
                        </a:lnTo>
                        <a:lnTo>
                          <a:pt x="1384" y="3078"/>
                        </a:lnTo>
                        <a:lnTo>
                          <a:pt x="1308" y="3068"/>
                        </a:lnTo>
                        <a:lnTo>
                          <a:pt x="1232" y="3054"/>
                        </a:lnTo>
                        <a:lnTo>
                          <a:pt x="1156" y="3038"/>
                        </a:lnTo>
                        <a:lnTo>
                          <a:pt x="1084" y="3016"/>
                        </a:lnTo>
                        <a:lnTo>
                          <a:pt x="1012" y="2992"/>
                        </a:lnTo>
                        <a:lnTo>
                          <a:pt x="942" y="2964"/>
                        </a:lnTo>
                        <a:lnTo>
                          <a:pt x="874" y="2934"/>
                        </a:lnTo>
                        <a:lnTo>
                          <a:pt x="806" y="2900"/>
                        </a:lnTo>
                        <a:lnTo>
                          <a:pt x="742" y="2862"/>
                        </a:lnTo>
                        <a:lnTo>
                          <a:pt x="680" y="2822"/>
                        </a:lnTo>
                        <a:lnTo>
                          <a:pt x="620" y="2780"/>
                        </a:lnTo>
                        <a:lnTo>
                          <a:pt x="560" y="2734"/>
                        </a:lnTo>
                        <a:lnTo>
                          <a:pt x="504" y="2686"/>
                        </a:lnTo>
                        <a:lnTo>
                          <a:pt x="452" y="2634"/>
                        </a:lnTo>
                        <a:lnTo>
                          <a:pt x="400" y="2580"/>
                        </a:lnTo>
                        <a:lnTo>
                          <a:pt x="352" y="2524"/>
                        </a:lnTo>
                        <a:lnTo>
                          <a:pt x="306" y="2466"/>
                        </a:lnTo>
                        <a:lnTo>
                          <a:pt x="262" y="2406"/>
                        </a:lnTo>
                        <a:lnTo>
                          <a:pt x="222" y="2344"/>
                        </a:lnTo>
                        <a:lnTo>
                          <a:pt x="186" y="2278"/>
                        </a:lnTo>
                        <a:lnTo>
                          <a:pt x="152" y="2212"/>
                        </a:lnTo>
                        <a:lnTo>
                          <a:pt x="120" y="2144"/>
                        </a:lnTo>
                        <a:lnTo>
                          <a:pt x="92" y="2074"/>
                        </a:lnTo>
                        <a:lnTo>
                          <a:pt x="68" y="2002"/>
                        </a:lnTo>
                        <a:lnTo>
                          <a:pt x="48" y="1928"/>
                        </a:lnTo>
                        <a:lnTo>
                          <a:pt x="30" y="1854"/>
                        </a:lnTo>
                        <a:lnTo>
                          <a:pt x="18" y="1778"/>
                        </a:lnTo>
                        <a:lnTo>
                          <a:pt x="8" y="1700"/>
                        </a:lnTo>
                        <a:lnTo>
                          <a:pt x="2" y="1622"/>
                        </a:lnTo>
                        <a:lnTo>
                          <a:pt x="0" y="1544"/>
                        </a:lnTo>
                        <a:lnTo>
                          <a:pt x="2" y="1464"/>
                        </a:lnTo>
                        <a:lnTo>
                          <a:pt x="8" y="1386"/>
                        </a:lnTo>
                        <a:lnTo>
                          <a:pt x="18" y="1308"/>
                        </a:lnTo>
                        <a:lnTo>
                          <a:pt x="30" y="1232"/>
                        </a:lnTo>
                        <a:lnTo>
                          <a:pt x="48" y="1158"/>
                        </a:lnTo>
                        <a:lnTo>
                          <a:pt x="68" y="1084"/>
                        </a:lnTo>
                        <a:lnTo>
                          <a:pt x="92" y="1012"/>
                        </a:lnTo>
                        <a:lnTo>
                          <a:pt x="120" y="942"/>
                        </a:lnTo>
                        <a:lnTo>
                          <a:pt x="152" y="874"/>
                        </a:lnTo>
                        <a:lnTo>
                          <a:pt x="186" y="808"/>
                        </a:lnTo>
                        <a:lnTo>
                          <a:pt x="222" y="744"/>
                        </a:lnTo>
                        <a:lnTo>
                          <a:pt x="262" y="680"/>
                        </a:lnTo>
                        <a:lnTo>
                          <a:pt x="306" y="620"/>
                        </a:lnTo>
                        <a:lnTo>
                          <a:pt x="352" y="562"/>
                        </a:lnTo>
                        <a:lnTo>
                          <a:pt x="400" y="506"/>
                        </a:lnTo>
                        <a:lnTo>
                          <a:pt x="452" y="452"/>
                        </a:lnTo>
                        <a:lnTo>
                          <a:pt x="504" y="402"/>
                        </a:lnTo>
                        <a:lnTo>
                          <a:pt x="560" y="352"/>
                        </a:lnTo>
                        <a:lnTo>
                          <a:pt x="620" y="306"/>
                        </a:lnTo>
                        <a:lnTo>
                          <a:pt x="680" y="264"/>
                        </a:lnTo>
                        <a:lnTo>
                          <a:pt x="742" y="224"/>
                        </a:lnTo>
                        <a:lnTo>
                          <a:pt x="806" y="186"/>
                        </a:lnTo>
                        <a:lnTo>
                          <a:pt x="874" y="152"/>
                        </a:lnTo>
                        <a:lnTo>
                          <a:pt x="942" y="122"/>
                        </a:lnTo>
                        <a:lnTo>
                          <a:pt x="1012" y="94"/>
                        </a:lnTo>
                        <a:lnTo>
                          <a:pt x="1084" y="70"/>
                        </a:lnTo>
                        <a:lnTo>
                          <a:pt x="1156" y="48"/>
                        </a:lnTo>
                        <a:lnTo>
                          <a:pt x="1232" y="32"/>
                        </a:lnTo>
                        <a:lnTo>
                          <a:pt x="1308" y="18"/>
                        </a:lnTo>
                        <a:lnTo>
                          <a:pt x="1384" y="8"/>
                        </a:lnTo>
                        <a:lnTo>
                          <a:pt x="1462" y="2"/>
                        </a:lnTo>
                        <a:lnTo>
                          <a:pt x="1542" y="0"/>
                        </a:lnTo>
                        <a:lnTo>
                          <a:pt x="1622" y="2"/>
                        </a:lnTo>
                        <a:lnTo>
                          <a:pt x="1700" y="8"/>
                        </a:lnTo>
                        <a:lnTo>
                          <a:pt x="1778" y="18"/>
                        </a:lnTo>
                        <a:lnTo>
                          <a:pt x="1854" y="32"/>
                        </a:lnTo>
                        <a:lnTo>
                          <a:pt x="1928" y="48"/>
                        </a:lnTo>
                        <a:lnTo>
                          <a:pt x="2000" y="70"/>
                        </a:lnTo>
                        <a:lnTo>
                          <a:pt x="2072" y="94"/>
                        </a:lnTo>
                        <a:lnTo>
                          <a:pt x="2142" y="122"/>
                        </a:lnTo>
                        <a:lnTo>
                          <a:pt x="2212" y="152"/>
                        </a:lnTo>
                        <a:lnTo>
                          <a:pt x="2278" y="186"/>
                        </a:lnTo>
                        <a:lnTo>
                          <a:pt x="2342" y="224"/>
                        </a:lnTo>
                        <a:lnTo>
                          <a:pt x="2404" y="264"/>
                        </a:lnTo>
                        <a:lnTo>
                          <a:pt x="2466" y="306"/>
                        </a:lnTo>
                        <a:lnTo>
                          <a:pt x="2524" y="352"/>
                        </a:lnTo>
                        <a:lnTo>
                          <a:pt x="2580" y="402"/>
                        </a:lnTo>
                        <a:lnTo>
                          <a:pt x="2634" y="452"/>
                        </a:lnTo>
                        <a:lnTo>
                          <a:pt x="2684" y="506"/>
                        </a:lnTo>
                        <a:lnTo>
                          <a:pt x="2732" y="562"/>
                        </a:lnTo>
                        <a:lnTo>
                          <a:pt x="2778" y="620"/>
                        </a:lnTo>
                        <a:lnTo>
                          <a:pt x="2822" y="680"/>
                        </a:lnTo>
                        <a:lnTo>
                          <a:pt x="2862" y="744"/>
                        </a:lnTo>
                        <a:lnTo>
                          <a:pt x="2898" y="808"/>
                        </a:lnTo>
                        <a:lnTo>
                          <a:pt x="2932" y="874"/>
                        </a:lnTo>
                        <a:lnTo>
                          <a:pt x="2964" y="942"/>
                        </a:lnTo>
                        <a:lnTo>
                          <a:pt x="2992" y="1012"/>
                        </a:lnTo>
                        <a:lnTo>
                          <a:pt x="3016" y="1084"/>
                        </a:lnTo>
                        <a:lnTo>
                          <a:pt x="3036" y="1158"/>
                        </a:lnTo>
                        <a:lnTo>
                          <a:pt x="3054" y="1232"/>
                        </a:lnTo>
                        <a:lnTo>
                          <a:pt x="3068" y="1308"/>
                        </a:lnTo>
                        <a:lnTo>
                          <a:pt x="3078" y="1386"/>
                        </a:lnTo>
                        <a:lnTo>
                          <a:pt x="3084" y="1464"/>
                        </a:lnTo>
                        <a:lnTo>
                          <a:pt x="3086" y="1544"/>
                        </a:lnTo>
                        <a:close/>
                      </a:path>
                    </a:pathLst>
                  </a:custGeom>
                  <a:gradFill>
                    <a:gsLst>
                      <a:gs pos="100000">
                        <a:schemeClr val="tx2">
                          <a:alpha val="54000"/>
                        </a:schemeClr>
                      </a:gs>
                      <a:gs pos="0">
                        <a:srgbClr val="000000">
                          <a:alpha val="59000"/>
                        </a:srgbClr>
                      </a:gs>
                    </a:gsLst>
                    <a:lin ang="5400000" scaled="0"/>
                  </a:gradFill>
                  <a:ln w="25400" cap="flat">
                    <a:no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defTabSz="914400">
                      <a:spcBef>
                        <a:spcPct val="50000"/>
                      </a:spcBef>
                      <a:spcAft>
                        <a:spcPts val="1800"/>
                      </a:spcAft>
                      <a:buClr>
                        <a:srgbClr val="FFFFFF"/>
                      </a:buClr>
                      <a:buSzPct val="100000"/>
                    </a:pPr>
                    <a:endParaRPr lang="zh-CN" altLang="en-US" sz="1200" kern="0">
                      <a:solidFill>
                        <a:srgbClr val="FFFFFF"/>
                      </a:solidFill>
                      <a:effectLst>
                        <a:outerShdw blurRad="63500" sx="102000" sy="102000" algn="ctr" rotWithShape="0">
                          <a:prstClr val="black">
                            <a:alpha val="40000"/>
                          </a:prstClr>
                        </a:outerShdw>
                      </a:effectLst>
                      <a:ea typeface="黑体" pitchFamily="2" charset="-122"/>
                    </a:endParaRPr>
                  </a:p>
                </p:txBody>
              </p:sp>
              <p:sp>
                <p:nvSpPr>
                  <p:cNvPr id="77" name="Oval 10"/>
                  <p:cNvSpPr>
                    <a:spLocks noChangeArrowheads="1"/>
                  </p:cNvSpPr>
                  <p:nvPr/>
                </p:nvSpPr>
                <p:spPr bwMode="auto">
                  <a:xfrm>
                    <a:off x="2084368" y="2652777"/>
                    <a:ext cx="1380744" cy="1380744"/>
                  </a:xfrm>
                  <a:prstGeom prst="ellipse">
                    <a:avLst/>
                  </a:prstGeom>
                  <a:gradFill flip="none" rotWithShape="1">
                    <a:gsLst>
                      <a:gs pos="0">
                        <a:schemeClr val="tx2"/>
                      </a:gs>
                      <a:gs pos="84000">
                        <a:schemeClr val="accent6">
                          <a:lumMod val="40000"/>
                          <a:lumOff val="60000"/>
                          <a:alpha val="20000"/>
                        </a:schemeClr>
                      </a:gs>
                    </a:gsLst>
                    <a:lin ang="2700000" scaled="1"/>
                    <a:tileRect/>
                  </a:gradFill>
                  <a:ln w="9525" algn="ctr">
                    <a:gradFill flip="none" rotWithShape="1">
                      <a:gsLst>
                        <a:gs pos="0">
                          <a:schemeClr val="tx2"/>
                        </a:gs>
                        <a:gs pos="100000">
                          <a:schemeClr val="accent1">
                            <a:tint val="23500"/>
                            <a:satMod val="160000"/>
                            <a:alpha val="0"/>
                          </a:schemeClr>
                        </a:gs>
                      </a:gsLst>
                      <a:lin ang="13500000" scaled="1"/>
                      <a:tileRect/>
                    </a:gradFill>
                    <a:round/>
                    <a:headEnd/>
                    <a:tailEnd/>
                  </a:ln>
                  <a:effectLst>
                    <a:outerShdw blurRad="63500" sx="102000" sy="102000" algn="ctr" rotWithShape="0">
                      <a:prstClr val="black">
                        <a:alpha val="40000"/>
                      </a:prstClr>
                    </a:outerShdw>
                  </a:effectLst>
                </p:spPr>
                <p:txBody>
                  <a:bodyPr wrap="none" lIns="73025" tIns="36511" rIns="73025" bIns="36511" anchor="ctr"/>
                  <a:lstStyle/>
                  <a:p>
                    <a:pPr algn="l" rtl="0">
                      <a:defRPr/>
                    </a:pPr>
                    <a:endParaRPr lang="zh-CN" altLang="en-US" sz="1200" kern="1200">
                      <a:solidFill>
                        <a:srgbClr val="FFFFFF"/>
                      </a:solidFill>
                      <a:latin typeface="Arial"/>
                      <a:ea typeface="黑体" pitchFamily="2" charset="-122"/>
                      <a:cs typeface="+mn-cs"/>
                    </a:endParaRPr>
                  </a:p>
                </p:txBody>
              </p:sp>
            </p:grpSp>
            <p:sp>
              <p:nvSpPr>
                <p:cNvPr id="70" name="Freeform 15"/>
                <p:cNvSpPr>
                  <a:spLocks/>
                </p:cNvSpPr>
                <p:nvPr/>
              </p:nvSpPr>
              <p:spPr bwMode="auto">
                <a:xfrm>
                  <a:off x="4468511" y="2863605"/>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adFill flip="none" rotWithShape="1">
                  <a:gsLst>
                    <a:gs pos="0">
                      <a:schemeClr val="tx1"/>
                    </a:gs>
                    <a:gs pos="84000">
                      <a:schemeClr val="accent6">
                        <a:lumMod val="40000"/>
                        <a:lumOff val="60000"/>
                        <a:alpha val="20000"/>
                      </a:schemeClr>
                    </a:gs>
                  </a:gsLst>
                  <a:lin ang="2700000" scaled="1"/>
                  <a:tileRect/>
                </a:gradFill>
                <a:ln w="9525" algn="ctr">
                  <a:gradFill flip="none" rotWithShape="1">
                    <a:gsLst>
                      <a:gs pos="0">
                        <a:schemeClr val="tx1"/>
                      </a:gs>
                      <a:gs pos="100000">
                        <a:schemeClr val="accent1">
                          <a:tint val="23500"/>
                          <a:satMod val="160000"/>
                          <a:alpha val="0"/>
                        </a:schemeClr>
                      </a:gs>
                    </a:gsLst>
                    <a:lin ang="13500000" scaled="1"/>
                    <a:tileRect/>
                  </a:gradFill>
                  <a:round/>
                  <a:headEnd/>
                  <a:tailEnd/>
                </a:ln>
                <a:effectLst>
                  <a:outerShdw blurRad="63500" sx="102000" sy="102000" algn="ctr" rotWithShape="0">
                    <a:prstClr val="black">
                      <a:alpha val="40000"/>
                    </a:prstClr>
                  </a:outerShdw>
                </a:effectLst>
              </p:spPr>
              <p:txBody>
                <a:bodyPr wrap="none" lIns="73025" tIns="36511" rIns="73025" bIns="36511" anchor="ctr"/>
                <a:lstStyle/>
                <a:p>
                  <a:endParaRPr lang="zh-CN" altLang="en-US" sz="1200">
                    <a:solidFill>
                      <a:srgbClr val="FFFFFF"/>
                    </a:solidFill>
                    <a:latin typeface="Arial"/>
                    <a:ea typeface="黑体" pitchFamily="2" charset="-122"/>
                  </a:endParaRPr>
                </a:p>
              </p:txBody>
            </p:sp>
            <p:sp>
              <p:nvSpPr>
                <p:cNvPr id="71" name="Text Box 4"/>
                <p:cNvSpPr txBox="1">
                  <a:spLocks noChangeArrowheads="1"/>
                </p:cNvSpPr>
                <p:nvPr/>
              </p:nvSpPr>
              <p:spPr bwMode="auto">
                <a:xfrm>
                  <a:off x="3454804" y="3321867"/>
                  <a:ext cx="1160811" cy="485013"/>
                </a:xfrm>
                <a:prstGeom prst="rect">
                  <a:avLst/>
                </a:prstGeom>
                <a:noFill/>
                <a:ln w="38100">
                  <a:noFill/>
                  <a:miter lim="800000"/>
                  <a:headEnd/>
                  <a:tailEnd type="none" w="lg" len="lg"/>
                </a:ln>
              </p:spPr>
              <p:txBody>
                <a:bodyPr lIns="0" tIns="0" rIns="0" bIns="0" anchor="ctr"/>
                <a:lstStyle/>
                <a:p>
                  <a:pPr algn="ctr" defTabSz="814365">
                    <a:spcAft>
                      <a:spcPct val="0"/>
                    </a:spcAft>
                    <a:buNone/>
                  </a:pPr>
                  <a:r>
                    <a:rPr lang="zh-CN" altLang="en-US" sz="1200" b="0" i="0" dirty="0" smtClean="0">
                      <a:solidFill>
                        <a:srgbClr val="FFFFFF"/>
                      </a:solidFill>
                      <a:latin typeface="Arial"/>
                      <a:ea typeface="黑体" pitchFamily="2" charset="-122"/>
                      <a:cs typeface="Arial"/>
                    </a:rPr>
                    <a:t>以太网</a:t>
                  </a:r>
                  <a:r>
                    <a:rPr lang="en-US" altLang="zh-CN" sz="1200" b="0" i="0" dirty="0" smtClean="0">
                      <a:solidFill>
                        <a:srgbClr val="FFFFFF"/>
                      </a:solidFill>
                      <a:latin typeface="Arial"/>
                      <a:ea typeface="黑体" pitchFamily="2" charset="-122"/>
                      <a:cs typeface="Arial"/>
                    </a:rPr>
                    <a:t/>
                  </a:r>
                  <a:br>
                    <a:rPr lang="en-US" altLang="zh-CN" sz="1200" b="0" i="0" dirty="0" smtClean="0">
                      <a:solidFill>
                        <a:srgbClr val="FFFFFF"/>
                      </a:solidFill>
                      <a:latin typeface="Arial"/>
                      <a:ea typeface="黑体" pitchFamily="2" charset="-122"/>
                      <a:cs typeface="Arial"/>
                    </a:rPr>
                  </a:br>
                  <a:r>
                    <a:rPr lang="zh-CN" altLang="en-US" sz="1200" b="0" i="0" dirty="0" smtClean="0">
                      <a:solidFill>
                        <a:srgbClr val="FFFFFF"/>
                      </a:solidFill>
                      <a:latin typeface="Arial"/>
                      <a:ea typeface="黑体" pitchFamily="2" charset="-122"/>
                      <a:cs typeface="Arial"/>
                    </a:rPr>
                    <a:t>网络</a:t>
                  </a:r>
                  <a:endParaRPr lang="zh-CN" altLang="en-US" sz="1200" b="0" i="0" dirty="0">
                    <a:solidFill>
                      <a:srgbClr val="FFFFFF"/>
                    </a:solidFill>
                    <a:latin typeface="Arial"/>
                    <a:ea typeface="黑体" pitchFamily="2" charset="-122"/>
                    <a:cs typeface="Arial"/>
                  </a:endParaRPr>
                </a:p>
              </p:txBody>
            </p:sp>
            <p:sp>
              <p:nvSpPr>
                <p:cNvPr id="72" name="Text Box 4"/>
                <p:cNvSpPr txBox="1">
                  <a:spLocks noChangeArrowheads="1"/>
                </p:cNvSpPr>
                <p:nvPr/>
              </p:nvSpPr>
              <p:spPr bwMode="auto">
                <a:xfrm>
                  <a:off x="4581813" y="3321867"/>
                  <a:ext cx="1201618" cy="485013"/>
                </a:xfrm>
                <a:prstGeom prst="rect">
                  <a:avLst/>
                </a:prstGeom>
                <a:noFill/>
                <a:ln w="38100">
                  <a:noFill/>
                  <a:miter lim="800000"/>
                  <a:headEnd/>
                  <a:tailEnd type="none" w="lg" len="lg"/>
                </a:ln>
              </p:spPr>
              <p:txBody>
                <a:bodyPr lIns="0" tIns="0" rIns="0" bIns="0" anchor="ctr"/>
                <a:lstStyle/>
                <a:p>
                  <a:pPr algn="ctr" defTabSz="814365">
                    <a:spcAft>
                      <a:spcPct val="0"/>
                    </a:spcAft>
                    <a:buNone/>
                  </a:pPr>
                  <a:r>
                    <a:rPr lang="zh-CN" altLang="en-US" sz="1200" b="0" i="0" dirty="0" smtClean="0">
                      <a:solidFill>
                        <a:srgbClr val="FFFFFF"/>
                      </a:solidFill>
                      <a:latin typeface="Arial"/>
                      <a:ea typeface="黑体" pitchFamily="2" charset="-122"/>
                      <a:cs typeface="Arial"/>
                    </a:rPr>
                    <a:t>存储</a:t>
                  </a:r>
                </a:p>
                <a:p>
                  <a:pPr algn="ctr" defTabSz="814365">
                    <a:spcAft>
                      <a:spcPct val="0"/>
                    </a:spcAft>
                    <a:buNone/>
                  </a:pPr>
                  <a:r>
                    <a:rPr lang="zh-CN" altLang="en-US" sz="1200" b="0" i="0" dirty="0" smtClean="0">
                      <a:solidFill>
                        <a:srgbClr val="FFFFFF"/>
                      </a:solidFill>
                      <a:latin typeface="Arial"/>
                      <a:ea typeface="黑体" pitchFamily="2" charset="-122"/>
                      <a:cs typeface="Arial"/>
                    </a:rPr>
                    <a:t>网络</a:t>
                  </a:r>
                  <a:endParaRPr lang="zh-CN" altLang="en-US" sz="1200" b="0" i="0" dirty="0">
                    <a:solidFill>
                      <a:srgbClr val="FFFFFF"/>
                    </a:solidFill>
                    <a:latin typeface="Arial"/>
                    <a:ea typeface="黑体" pitchFamily="2" charset="-122"/>
                    <a:cs typeface="Arial"/>
                  </a:endParaRPr>
                </a:p>
              </p:txBody>
            </p:sp>
            <p:grpSp>
              <p:nvGrpSpPr>
                <p:cNvPr id="73" name="Group 21"/>
                <p:cNvGrpSpPr>
                  <a:grpSpLocks/>
                </p:cNvGrpSpPr>
                <p:nvPr/>
              </p:nvGrpSpPr>
              <p:grpSpPr bwMode="auto">
                <a:xfrm>
                  <a:off x="3410223" y="2853282"/>
                  <a:ext cx="2439038" cy="1388616"/>
                  <a:chOff x="-1637" y="1795"/>
                  <a:chExt cx="2792" cy="1590"/>
                </a:xfrm>
                <a:noFill/>
                <a:effectLst>
                  <a:outerShdw blurRad="215900" sx="102000" sy="102000" algn="ctr" rotWithShape="0">
                    <a:schemeClr val="bg1">
                      <a:alpha val="81000"/>
                    </a:schemeClr>
                  </a:outerShdw>
                </a:effectLst>
              </p:grpSpPr>
              <p:sp>
                <p:nvSpPr>
                  <p:cNvPr id="74" name="Freeform 14"/>
                  <p:cNvSpPr>
                    <a:spLocks/>
                  </p:cNvSpPr>
                  <p:nvPr/>
                </p:nvSpPr>
                <p:spPr bwMode="auto">
                  <a:xfrm>
                    <a:off x="-1637" y="1795"/>
                    <a:ext cx="1577" cy="1578"/>
                  </a:xfrm>
                  <a:custGeom>
                    <a:avLst/>
                    <a:gdLst>
                      <a:gd name="T0" fmla="*/ 2 w 3086"/>
                      <a:gd name="T1" fmla="*/ 2 h 3086"/>
                      <a:gd name="T2" fmla="*/ 2 w 3086"/>
                      <a:gd name="T3" fmla="*/ 2 h 3086"/>
                      <a:gd name="T4" fmla="*/ 2 w 3086"/>
                      <a:gd name="T5" fmla="*/ 2 h 3086"/>
                      <a:gd name="T6" fmla="*/ 2 w 3086"/>
                      <a:gd name="T7" fmla="*/ 2 h 3086"/>
                      <a:gd name="T8" fmla="*/ 2 w 3086"/>
                      <a:gd name="T9" fmla="*/ 2 h 3086"/>
                      <a:gd name="T10" fmla="*/ 2 w 3086"/>
                      <a:gd name="T11" fmla="*/ 2 h 3086"/>
                      <a:gd name="T12" fmla="*/ 2 w 3086"/>
                      <a:gd name="T13" fmla="*/ 2 h 3086"/>
                      <a:gd name="T14" fmla="*/ 2 w 3086"/>
                      <a:gd name="T15" fmla="*/ 2 h 3086"/>
                      <a:gd name="T16" fmla="*/ 2 w 3086"/>
                      <a:gd name="T17" fmla="*/ 2 h 3086"/>
                      <a:gd name="T18" fmla="*/ 2 w 3086"/>
                      <a:gd name="T19" fmla="*/ 2 h 3086"/>
                      <a:gd name="T20" fmla="*/ 2 w 3086"/>
                      <a:gd name="T21" fmla="*/ 2 h 3086"/>
                      <a:gd name="T22" fmla="*/ 2 w 3086"/>
                      <a:gd name="T23" fmla="*/ 2 h 3086"/>
                      <a:gd name="T24" fmla="*/ 2 w 3086"/>
                      <a:gd name="T25" fmla="*/ 2 h 3086"/>
                      <a:gd name="T26" fmla="*/ 2 w 3086"/>
                      <a:gd name="T27" fmla="*/ 2 h 3086"/>
                      <a:gd name="T28" fmla="*/ 2 w 3086"/>
                      <a:gd name="T29" fmla="*/ 2 h 3086"/>
                      <a:gd name="T30" fmla="*/ 2 w 3086"/>
                      <a:gd name="T31" fmla="*/ 2 h 3086"/>
                      <a:gd name="T32" fmla="*/ 2 w 3086"/>
                      <a:gd name="T33" fmla="*/ 2 h 3086"/>
                      <a:gd name="T34" fmla="*/ 2 w 3086"/>
                      <a:gd name="T35" fmla="*/ 2 h 3086"/>
                      <a:gd name="T36" fmla="*/ 2 w 3086"/>
                      <a:gd name="T37" fmla="*/ 2 h 3086"/>
                      <a:gd name="T38" fmla="*/ 2 w 3086"/>
                      <a:gd name="T39" fmla="*/ 2 h 3086"/>
                      <a:gd name="T40" fmla="*/ 2 w 3086"/>
                      <a:gd name="T41" fmla="*/ 2 h 3086"/>
                      <a:gd name="T42" fmla="*/ 2 w 3086"/>
                      <a:gd name="T43" fmla="*/ 2 h 3086"/>
                      <a:gd name="T44" fmla="*/ 2 w 3086"/>
                      <a:gd name="T45" fmla="*/ 2 h 3086"/>
                      <a:gd name="T46" fmla="*/ 2 w 3086"/>
                      <a:gd name="T47" fmla="*/ 2 h 3086"/>
                      <a:gd name="T48" fmla="*/ 2 w 3086"/>
                      <a:gd name="T49" fmla="*/ 2 h 3086"/>
                      <a:gd name="T50" fmla="*/ 2 w 3086"/>
                      <a:gd name="T51" fmla="*/ 2 h 3086"/>
                      <a:gd name="T52" fmla="*/ 2 w 3086"/>
                      <a:gd name="T53" fmla="*/ 2 h 3086"/>
                      <a:gd name="T54" fmla="*/ 2 w 3086"/>
                      <a:gd name="T55" fmla="*/ 2 h 3086"/>
                      <a:gd name="T56" fmla="*/ 2 w 3086"/>
                      <a:gd name="T57" fmla="*/ 2 h 3086"/>
                      <a:gd name="T58" fmla="*/ 2 w 3086"/>
                      <a:gd name="T59" fmla="*/ 2 h 3086"/>
                      <a:gd name="T60" fmla="*/ 2 w 3086"/>
                      <a:gd name="T61" fmla="*/ 2 h 3086"/>
                      <a:gd name="T62" fmla="*/ 2 w 3086"/>
                      <a:gd name="T63" fmla="*/ 2 h 3086"/>
                      <a:gd name="T64" fmla="*/ 2 w 3086"/>
                      <a:gd name="T65" fmla="*/ 2 h 3086"/>
                      <a:gd name="T66" fmla="*/ 2 w 3086"/>
                      <a:gd name="T67" fmla="*/ 2 h 3086"/>
                      <a:gd name="T68" fmla="*/ 2 w 3086"/>
                      <a:gd name="T69" fmla="*/ 2 h 3086"/>
                      <a:gd name="T70" fmla="*/ 2 w 3086"/>
                      <a:gd name="T71" fmla="*/ 2 h 3086"/>
                      <a:gd name="T72" fmla="*/ 2 w 3086"/>
                      <a:gd name="T73" fmla="*/ 2 h 3086"/>
                      <a:gd name="T74" fmla="*/ 2 w 3086"/>
                      <a:gd name="T75" fmla="*/ 2 h 3086"/>
                      <a:gd name="T76" fmla="*/ 2 w 3086"/>
                      <a:gd name="T77" fmla="*/ 2 h 3086"/>
                      <a:gd name="T78" fmla="*/ 2 w 3086"/>
                      <a:gd name="T79" fmla="*/ 2 h 3086"/>
                      <a:gd name="T80" fmla="*/ 2 w 3086"/>
                      <a:gd name="T81" fmla="*/ 2 h 3086"/>
                      <a:gd name="T82" fmla="*/ 2 w 3086"/>
                      <a:gd name="T83" fmla="*/ 2 h 3086"/>
                      <a:gd name="T84" fmla="*/ 2 w 3086"/>
                      <a:gd name="T85" fmla="*/ 2 h 3086"/>
                      <a:gd name="T86" fmla="*/ 2 w 3086"/>
                      <a:gd name="T87" fmla="*/ 2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2"/>
                        </a:lnTo>
                        <a:lnTo>
                          <a:pt x="3078" y="1700"/>
                        </a:lnTo>
                        <a:lnTo>
                          <a:pt x="3068" y="1778"/>
                        </a:lnTo>
                        <a:lnTo>
                          <a:pt x="3054" y="1854"/>
                        </a:lnTo>
                        <a:lnTo>
                          <a:pt x="3036" y="1928"/>
                        </a:lnTo>
                        <a:lnTo>
                          <a:pt x="3016" y="2002"/>
                        </a:lnTo>
                        <a:lnTo>
                          <a:pt x="2992" y="2074"/>
                        </a:lnTo>
                        <a:lnTo>
                          <a:pt x="2964" y="2144"/>
                        </a:lnTo>
                        <a:lnTo>
                          <a:pt x="2932" y="2212"/>
                        </a:lnTo>
                        <a:lnTo>
                          <a:pt x="2898" y="2278"/>
                        </a:lnTo>
                        <a:lnTo>
                          <a:pt x="2862" y="2344"/>
                        </a:lnTo>
                        <a:lnTo>
                          <a:pt x="2822" y="2406"/>
                        </a:lnTo>
                        <a:lnTo>
                          <a:pt x="2778" y="2466"/>
                        </a:lnTo>
                        <a:lnTo>
                          <a:pt x="2732" y="2524"/>
                        </a:lnTo>
                        <a:lnTo>
                          <a:pt x="2684" y="2580"/>
                        </a:lnTo>
                        <a:lnTo>
                          <a:pt x="2634" y="2634"/>
                        </a:lnTo>
                        <a:lnTo>
                          <a:pt x="2580" y="2686"/>
                        </a:lnTo>
                        <a:lnTo>
                          <a:pt x="2524" y="2734"/>
                        </a:lnTo>
                        <a:lnTo>
                          <a:pt x="2466" y="2780"/>
                        </a:lnTo>
                        <a:lnTo>
                          <a:pt x="2404" y="2822"/>
                        </a:lnTo>
                        <a:lnTo>
                          <a:pt x="2342" y="2862"/>
                        </a:lnTo>
                        <a:lnTo>
                          <a:pt x="2278" y="2900"/>
                        </a:lnTo>
                        <a:lnTo>
                          <a:pt x="2212" y="2934"/>
                        </a:lnTo>
                        <a:lnTo>
                          <a:pt x="2142" y="2964"/>
                        </a:lnTo>
                        <a:lnTo>
                          <a:pt x="2072" y="2992"/>
                        </a:lnTo>
                        <a:lnTo>
                          <a:pt x="2000" y="3016"/>
                        </a:lnTo>
                        <a:lnTo>
                          <a:pt x="1928" y="3038"/>
                        </a:lnTo>
                        <a:lnTo>
                          <a:pt x="1854" y="3054"/>
                        </a:lnTo>
                        <a:lnTo>
                          <a:pt x="1778" y="3068"/>
                        </a:lnTo>
                        <a:lnTo>
                          <a:pt x="1700" y="3078"/>
                        </a:lnTo>
                        <a:lnTo>
                          <a:pt x="1622" y="3084"/>
                        </a:lnTo>
                        <a:lnTo>
                          <a:pt x="1542" y="3086"/>
                        </a:lnTo>
                        <a:lnTo>
                          <a:pt x="1462" y="3084"/>
                        </a:lnTo>
                        <a:lnTo>
                          <a:pt x="1384" y="3078"/>
                        </a:lnTo>
                        <a:lnTo>
                          <a:pt x="1308" y="3068"/>
                        </a:lnTo>
                        <a:lnTo>
                          <a:pt x="1232" y="3054"/>
                        </a:lnTo>
                        <a:lnTo>
                          <a:pt x="1156" y="3038"/>
                        </a:lnTo>
                        <a:lnTo>
                          <a:pt x="1084" y="3016"/>
                        </a:lnTo>
                        <a:lnTo>
                          <a:pt x="1012" y="2992"/>
                        </a:lnTo>
                        <a:lnTo>
                          <a:pt x="942" y="2964"/>
                        </a:lnTo>
                        <a:lnTo>
                          <a:pt x="874" y="2934"/>
                        </a:lnTo>
                        <a:lnTo>
                          <a:pt x="806" y="2900"/>
                        </a:lnTo>
                        <a:lnTo>
                          <a:pt x="742" y="2862"/>
                        </a:lnTo>
                        <a:lnTo>
                          <a:pt x="680" y="2822"/>
                        </a:lnTo>
                        <a:lnTo>
                          <a:pt x="620" y="2780"/>
                        </a:lnTo>
                        <a:lnTo>
                          <a:pt x="560" y="2734"/>
                        </a:lnTo>
                        <a:lnTo>
                          <a:pt x="504" y="2686"/>
                        </a:lnTo>
                        <a:lnTo>
                          <a:pt x="452" y="2634"/>
                        </a:lnTo>
                        <a:lnTo>
                          <a:pt x="400" y="2580"/>
                        </a:lnTo>
                        <a:lnTo>
                          <a:pt x="352" y="2524"/>
                        </a:lnTo>
                        <a:lnTo>
                          <a:pt x="306" y="2466"/>
                        </a:lnTo>
                        <a:lnTo>
                          <a:pt x="262" y="2406"/>
                        </a:lnTo>
                        <a:lnTo>
                          <a:pt x="222" y="2344"/>
                        </a:lnTo>
                        <a:lnTo>
                          <a:pt x="186" y="2278"/>
                        </a:lnTo>
                        <a:lnTo>
                          <a:pt x="152" y="2212"/>
                        </a:lnTo>
                        <a:lnTo>
                          <a:pt x="120" y="2144"/>
                        </a:lnTo>
                        <a:lnTo>
                          <a:pt x="92" y="2074"/>
                        </a:lnTo>
                        <a:lnTo>
                          <a:pt x="68" y="2002"/>
                        </a:lnTo>
                        <a:lnTo>
                          <a:pt x="48" y="1928"/>
                        </a:lnTo>
                        <a:lnTo>
                          <a:pt x="30" y="1854"/>
                        </a:lnTo>
                        <a:lnTo>
                          <a:pt x="18" y="1778"/>
                        </a:lnTo>
                        <a:lnTo>
                          <a:pt x="8" y="1700"/>
                        </a:lnTo>
                        <a:lnTo>
                          <a:pt x="2" y="1622"/>
                        </a:lnTo>
                        <a:lnTo>
                          <a:pt x="0" y="1544"/>
                        </a:lnTo>
                        <a:lnTo>
                          <a:pt x="2" y="1464"/>
                        </a:lnTo>
                        <a:lnTo>
                          <a:pt x="8" y="1386"/>
                        </a:lnTo>
                        <a:lnTo>
                          <a:pt x="18" y="1308"/>
                        </a:lnTo>
                        <a:lnTo>
                          <a:pt x="30" y="1232"/>
                        </a:lnTo>
                        <a:lnTo>
                          <a:pt x="48" y="1158"/>
                        </a:lnTo>
                        <a:lnTo>
                          <a:pt x="68" y="1084"/>
                        </a:lnTo>
                        <a:lnTo>
                          <a:pt x="92" y="1012"/>
                        </a:lnTo>
                        <a:lnTo>
                          <a:pt x="120" y="942"/>
                        </a:lnTo>
                        <a:lnTo>
                          <a:pt x="152" y="874"/>
                        </a:lnTo>
                        <a:lnTo>
                          <a:pt x="186" y="808"/>
                        </a:lnTo>
                        <a:lnTo>
                          <a:pt x="222" y="744"/>
                        </a:lnTo>
                        <a:lnTo>
                          <a:pt x="262" y="680"/>
                        </a:lnTo>
                        <a:lnTo>
                          <a:pt x="306" y="620"/>
                        </a:lnTo>
                        <a:lnTo>
                          <a:pt x="352" y="562"/>
                        </a:lnTo>
                        <a:lnTo>
                          <a:pt x="400" y="506"/>
                        </a:lnTo>
                        <a:lnTo>
                          <a:pt x="452" y="452"/>
                        </a:lnTo>
                        <a:lnTo>
                          <a:pt x="504" y="402"/>
                        </a:lnTo>
                        <a:lnTo>
                          <a:pt x="560" y="352"/>
                        </a:lnTo>
                        <a:lnTo>
                          <a:pt x="620" y="306"/>
                        </a:lnTo>
                        <a:lnTo>
                          <a:pt x="680" y="264"/>
                        </a:lnTo>
                        <a:lnTo>
                          <a:pt x="742" y="224"/>
                        </a:lnTo>
                        <a:lnTo>
                          <a:pt x="806" y="186"/>
                        </a:lnTo>
                        <a:lnTo>
                          <a:pt x="874" y="152"/>
                        </a:lnTo>
                        <a:lnTo>
                          <a:pt x="942" y="122"/>
                        </a:lnTo>
                        <a:lnTo>
                          <a:pt x="1012" y="94"/>
                        </a:lnTo>
                        <a:lnTo>
                          <a:pt x="1084" y="70"/>
                        </a:lnTo>
                        <a:lnTo>
                          <a:pt x="1156" y="48"/>
                        </a:lnTo>
                        <a:lnTo>
                          <a:pt x="1232" y="32"/>
                        </a:lnTo>
                        <a:lnTo>
                          <a:pt x="1308" y="18"/>
                        </a:lnTo>
                        <a:lnTo>
                          <a:pt x="1384" y="8"/>
                        </a:lnTo>
                        <a:lnTo>
                          <a:pt x="1462" y="2"/>
                        </a:lnTo>
                        <a:lnTo>
                          <a:pt x="1542" y="0"/>
                        </a:lnTo>
                        <a:lnTo>
                          <a:pt x="1622" y="2"/>
                        </a:lnTo>
                        <a:lnTo>
                          <a:pt x="1700" y="8"/>
                        </a:lnTo>
                        <a:lnTo>
                          <a:pt x="1778" y="18"/>
                        </a:lnTo>
                        <a:lnTo>
                          <a:pt x="1854" y="32"/>
                        </a:lnTo>
                        <a:lnTo>
                          <a:pt x="1928" y="48"/>
                        </a:lnTo>
                        <a:lnTo>
                          <a:pt x="2000" y="70"/>
                        </a:lnTo>
                        <a:lnTo>
                          <a:pt x="2072" y="94"/>
                        </a:lnTo>
                        <a:lnTo>
                          <a:pt x="2142" y="122"/>
                        </a:lnTo>
                        <a:lnTo>
                          <a:pt x="2212" y="152"/>
                        </a:lnTo>
                        <a:lnTo>
                          <a:pt x="2278" y="186"/>
                        </a:lnTo>
                        <a:lnTo>
                          <a:pt x="2342" y="224"/>
                        </a:lnTo>
                        <a:lnTo>
                          <a:pt x="2404" y="264"/>
                        </a:lnTo>
                        <a:lnTo>
                          <a:pt x="2466" y="306"/>
                        </a:lnTo>
                        <a:lnTo>
                          <a:pt x="2524" y="352"/>
                        </a:lnTo>
                        <a:lnTo>
                          <a:pt x="2580" y="402"/>
                        </a:lnTo>
                        <a:lnTo>
                          <a:pt x="2634" y="452"/>
                        </a:lnTo>
                        <a:lnTo>
                          <a:pt x="2684" y="506"/>
                        </a:lnTo>
                        <a:lnTo>
                          <a:pt x="2732" y="562"/>
                        </a:lnTo>
                        <a:lnTo>
                          <a:pt x="2778" y="620"/>
                        </a:lnTo>
                        <a:lnTo>
                          <a:pt x="2822" y="680"/>
                        </a:lnTo>
                        <a:lnTo>
                          <a:pt x="2862" y="744"/>
                        </a:lnTo>
                        <a:lnTo>
                          <a:pt x="2898" y="808"/>
                        </a:lnTo>
                        <a:lnTo>
                          <a:pt x="2932" y="874"/>
                        </a:lnTo>
                        <a:lnTo>
                          <a:pt x="2964" y="942"/>
                        </a:lnTo>
                        <a:lnTo>
                          <a:pt x="2992" y="1012"/>
                        </a:lnTo>
                        <a:lnTo>
                          <a:pt x="3016" y="1084"/>
                        </a:lnTo>
                        <a:lnTo>
                          <a:pt x="3036" y="1158"/>
                        </a:lnTo>
                        <a:lnTo>
                          <a:pt x="3054" y="1232"/>
                        </a:lnTo>
                        <a:lnTo>
                          <a:pt x="3068" y="1308"/>
                        </a:lnTo>
                        <a:lnTo>
                          <a:pt x="3078" y="1386"/>
                        </a:lnTo>
                        <a:lnTo>
                          <a:pt x="3084" y="1464"/>
                        </a:lnTo>
                        <a:lnTo>
                          <a:pt x="3086" y="1544"/>
                        </a:lnTo>
                        <a:close/>
                      </a:path>
                    </a:pathLst>
                  </a:custGeom>
                  <a:grpFill/>
                  <a:ln w="19050">
                    <a:solidFill>
                      <a:schemeClr val="accent5">
                        <a:lumMod val="20000"/>
                        <a:lumOff val="80000"/>
                        <a:alpha val="63000"/>
                      </a:schemeClr>
                    </a:solidFill>
                  </a:ln>
                  <a:effectLst>
                    <a:outerShdw blurRad="215900" sx="102000" sy="102000" algn="ctr" rotWithShape="0">
                      <a:schemeClr val="bg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ea typeface="黑体" pitchFamily="2" charset="-122"/>
                    </a:endParaRPr>
                  </a:p>
                </p:txBody>
              </p:sp>
              <p:sp>
                <p:nvSpPr>
                  <p:cNvPr id="75" name="Freeform 15"/>
                  <p:cNvSpPr>
                    <a:spLocks/>
                  </p:cNvSpPr>
                  <p:nvPr/>
                </p:nvSpPr>
                <p:spPr bwMode="auto">
                  <a:xfrm>
                    <a:off x="-426" y="1803"/>
                    <a:ext cx="1581" cy="1582"/>
                  </a:xfrm>
                  <a:custGeom>
                    <a:avLst/>
                    <a:gdLst>
                      <a:gd name="T0" fmla="*/ 2 w 3086"/>
                      <a:gd name="T1" fmla="*/ 2 h 3086"/>
                      <a:gd name="T2" fmla="*/ 2 w 3086"/>
                      <a:gd name="T3" fmla="*/ 2 h 3086"/>
                      <a:gd name="T4" fmla="*/ 2 w 3086"/>
                      <a:gd name="T5" fmla="*/ 2 h 3086"/>
                      <a:gd name="T6" fmla="*/ 2 w 3086"/>
                      <a:gd name="T7" fmla="*/ 2 h 3086"/>
                      <a:gd name="T8" fmla="*/ 2 w 3086"/>
                      <a:gd name="T9" fmla="*/ 2 h 3086"/>
                      <a:gd name="T10" fmla="*/ 2 w 3086"/>
                      <a:gd name="T11" fmla="*/ 2 h 3086"/>
                      <a:gd name="T12" fmla="*/ 2 w 3086"/>
                      <a:gd name="T13" fmla="*/ 2 h 3086"/>
                      <a:gd name="T14" fmla="*/ 2 w 3086"/>
                      <a:gd name="T15" fmla="*/ 2 h 3086"/>
                      <a:gd name="T16" fmla="*/ 2 w 3086"/>
                      <a:gd name="T17" fmla="*/ 2 h 3086"/>
                      <a:gd name="T18" fmla="*/ 2 w 3086"/>
                      <a:gd name="T19" fmla="*/ 2 h 3086"/>
                      <a:gd name="T20" fmla="*/ 2 w 3086"/>
                      <a:gd name="T21" fmla="*/ 2 h 3086"/>
                      <a:gd name="T22" fmla="*/ 2 w 3086"/>
                      <a:gd name="T23" fmla="*/ 2 h 3086"/>
                      <a:gd name="T24" fmla="*/ 2 w 3086"/>
                      <a:gd name="T25" fmla="*/ 2 h 3086"/>
                      <a:gd name="T26" fmla="*/ 2 w 3086"/>
                      <a:gd name="T27" fmla="*/ 2 h 3086"/>
                      <a:gd name="T28" fmla="*/ 2 w 3086"/>
                      <a:gd name="T29" fmla="*/ 2 h 3086"/>
                      <a:gd name="T30" fmla="*/ 2 w 3086"/>
                      <a:gd name="T31" fmla="*/ 2 h 3086"/>
                      <a:gd name="T32" fmla="*/ 2 w 3086"/>
                      <a:gd name="T33" fmla="*/ 2 h 3086"/>
                      <a:gd name="T34" fmla="*/ 2 w 3086"/>
                      <a:gd name="T35" fmla="*/ 2 h 3086"/>
                      <a:gd name="T36" fmla="*/ 2 w 3086"/>
                      <a:gd name="T37" fmla="*/ 2 h 3086"/>
                      <a:gd name="T38" fmla="*/ 2 w 3086"/>
                      <a:gd name="T39" fmla="*/ 2 h 3086"/>
                      <a:gd name="T40" fmla="*/ 2 w 3086"/>
                      <a:gd name="T41" fmla="*/ 2 h 3086"/>
                      <a:gd name="T42" fmla="*/ 2 w 3086"/>
                      <a:gd name="T43" fmla="*/ 2 h 3086"/>
                      <a:gd name="T44" fmla="*/ 2 w 3086"/>
                      <a:gd name="T45" fmla="*/ 2 h 3086"/>
                      <a:gd name="T46" fmla="*/ 2 w 3086"/>
                      <a:gd name="T47" fmla="*/ 2 h 3086"/>
                      <a:gd name="T48" fmla="*/ 2 w 3086"/>
                      <a:gd name="T49" fmla="*/ 2 h 3086"/>
                      <a:gd name="T50" fmla="*/ 2 w 3086"/>
                      <a:gd name="T51" fmla="*/ 2 h 3086"/>
                      <a:gd name="T52" fmla="*/ 2 w 3086"/>
                      <a:gd name="T53" fmla="*/ 2 h 3086"/>
                      <a:gd name="T54" fmla="*/ 2 w 3086"/>
                      <a:gd name="T55" fmla="*/ 2 h 3086"/>
                      <a:gd name="T56" fmla="*/ 2 w 3086"/>
                      <a:gd name="T57" fmla="*/ 2 h 3086"/>
                      <a:gd name="T58" fmla="*/ 2 w 3086"/>
                      <a:gd name="T59" fmla="*/ 2 h 3086"/>
                      <a:gd name="T60" fmla="*/ 2 w 3086"/>
                      <a:gd name="T61" fmla="*/ 2 h 3086"/>
                      <a:gd name="T62" fmla="*/ 2 w 3086"/>
                      <a:gd name="T63" fmla="*/ 2 h 3086"/>
                      <a:gd name="T64" fmla="*/ 2 w 3086"/>
                      <a:gd name="T65" fmla="*/ 2 h 3086"/>
                      <a:gd name="T66" fmla="*/ 2 w 3086"/>
                      <a:gd name="T67" fmla="*/ 2 h 3086"/>
                      <a:gd name="T68" fmla="*/ 2 w 3086"/>
                      <a:gd name="T69" fmla="*/ 2 h 3086"/>
                      <a:gd name="T70" fmla="*/ 2 w 3086"/>
                      <a:gd name="T71" fmla="*/ 2 h 3086"/>
                      <a:gd name="T72" fmla="*/ 2 w 3086"/>
                      <a:gd name="T73" fmla="*/ 2 h 3086"/>
                      <a:gd name="T74" fmla="*/ 2 w 3086"/>
                      <a:gd name="T75" fmla="*/ 2 h 3086"/>
                      <a:gd name="T76" fmla="*/ 2 w 3086"/>
                      <a:gd name="T77" fmla="*/ 2 h 3086"/>
                      <a:gd name="T78" fmla="*/ 2 w 3086"/>
                      <a:gd name="T79" fmla="*/ 2 h 3086"/>
                      <a:gd name="T80" fmla="*/ 2 w 3086"/>
                      <a:gd name="T81" fmla="*/ 2 h 3086"/>
                      <a:gd name="T82" fmla="*/ 2 w 3086"/>
                      <a:gd name="T83" fmla="*/ 2 h 3086"/>
                      <a:gd name="T84" fmla="*/ 2 w 3086"/>
                      <a:gd name="T85" fmla="*/ 2 h 3086"/>
                      <a:gd name="T86" fmla="*/ 2 w 3086"/>
                      <a:gd name="T87" fmla="*/ 2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pFill/>
                  <a:ln w="19050">
                    <a:solidFill>
                      <a:schemeClr val="accent5">
                        <a:lumMod val="20000"/>
                        <a:lumOff val="80000"/>
                        <a:alpha val="63000"/>
                      </a:schemeClr>
                    </a:solidFill>
                  </a:ln>
                  <a:effectLst>
                    <a:outerShdw blurRad="215900" sx="102000" sy="102000" algn="ctr" rotWithShape="0">
                      <a:schemeClr val="bg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ea typeface="黑体" pitchFamily="2" charset="-122"/>
                    </a:endParaRPr>
                  </a:p>
                </p:txBody>
              </p:sp>
            </p:grpSp>
          </p:grpSp>
          <p:grpSp>
            <p:nvGrpSpPr>
              <p:cNvPr id="55" name="Text on Ring"/>
              <p:cNvGrpSpPr/>
              <p:nvPr/>
            </p:nvGrpSpPr>
            <p:grpSpPr>
              <a:xfrm>
                <a:off x="2452480" y="1731940"/>
                <a:ext cx="3998386" cy="4035035"/>
                <a:chOff x="2452480" y="1731940"/>
                <a:chExt cx="3998386" cy="4035035"/>
              </a:xfrm>
            </p:grpSpPr>
            <p:sp>
              <p:nvSpPr>
                <p:cNvPr id="56" name="Nexus / MDS &amp; L4-7"/>
                <p:cNvSpPr txBox="1"/>
                <p:nvPr/>
              </p:nvSpPr>
              <p:spPr>
                <a:xfrm>
                  <a:off x="2799907" y="1731940"/>
                  <a:ext cx="3383764" cy="3682081"/>
                </a:xfrm>
                <a:prstGeom prst="rect">
                  <a:avLst/>
                </a:prstGeom>
                <a:noFill/>
              </p:spPr>
              <p:txBody>
                <a:bodyPr wrap="square" rtlCol="0">
                  <a:prstTxWarp prst="textArchDown">
                    <a:avLst/>
                  </a:prstTxWarp>
                  <a:spAutoFit/>
                </a:bodyPr>
                <a:lstStyle/>
                <a:p>
                  <a:pPr algn="ctr" defTabSz="914400">
                    <a:buNone/>
                  </a:pPr>
                  <a:r>
                    <a:rPr lang="en-US" altLang="zh-CN" sz="1200" b="1" i="0" smtClean="0">
                      <a:solidFill>
                        <a:srgbClr val="FFFF00"/>
                      </a:solidFill>
                      <a:latin typeface="Arial"/>
                      <a:ea typeface="黑体" pitchFamily="2" charset="-122"/>
                      <a:cs typeface="+mn-cs"/>
                    </a:rPr>
                    <a:t>CISCO NEXUS</a:t>
                  </a:r>
                  <a:r>
                    <a:rPr lang="zh-CN" altLang="en-US" sz="1200" b="1" i="0" smtClean="0">
                      <a:solidFill>
                        <a:srgbClr val="FFFF00"/>
                      </a:solidFill>
                      <a:latin typeface="Arial"/>
                      <a:ea typeface="黑体" pitchFamily="2" charset="-122"/>
                      <a:cs typeface="+mn-cs"/>
                    </a:rPr>
                    <a:t>、</a:t>
                  </a:r>
                  <a:r>
                    <a:rPr lang="en-US" altLang="zh-CN" sz="1200" b="1" i="0" smtClean="0">
                      <a:solidFill>
                        <a:srgbClr val="FFFF00"/>
                      </a:solidFill>
                      <a:latin typeface="Arial"/>
                      <a:ea typeface="黑体" pitchFamily="2" charset="-122"/>
                      <a:cs typeface="+mn-cs"/>
                    </a:rPr>
                    <a:t>CISCO MDS </a:t>
                  </a:r>
                  <a:r>
                    <a:rPr lang="zh-CN" altLang="en-US" sz="1200" b="1" i="0" smtClean="0">
                      <a:solidFill>
                        <a:srgbClr val="FFFF00"/>
                      </a:solidFill>
                      <a:latin typeface="Arial"/>
                      <a:ea typeface="黑体" pitchFamily="2" charset="-122"/>
                      <a:cs typeface="+mn-cs"/>
                    </a:rPr>
                    <a:t>和 </a:t>
                  </a:r>
                  <a:r>
                    <a:rPr lang="en-US" altLang="zh-CN" sz="1200" b="1" i="0" smtClean="0">
                      <a:solidFill>
                        <a:srgbClr val="FFFF00"/>
                      </a:solidFill>
                      <a:latin typeface="Arial"/>
                      <a:ea typeface="黑体" pitchFamily="2" charset="-122"/>
                      <a:cs typeface="+mn-cs"/>
                    </a:rPr>
                    <a:t>L4-7 </a:t>
                  </a:r>
                  <a:r>
                    <a:rPr lang="zh-CN" altLang="en-US" sz="1200" b="1" i="0" smtClean="0">
                      <a:solidFill>
                        <a:srgbClr val="FFFF00"/>
                      </a:solidFill>
                      <a:latin typeface="Arial"/>
                      <a:ea typeface="黑体" pitchFamily="2" charset="-122"/>
                      <a:cs typeface="+mn-cs"/>
                    </a:rPr>
                    <a:t>服务</a:t>
                  </a:r>
                  <a:endParaRPr lang="zh-CN" altLang="en-US" sz="1200" b="1">
                    <a:solidFill>
                      <a:srgbClr val="FFFF00"/>
                    </a:solidFill>
                    <a:ea typeface="黑体" pitchFamily="2" charset="-122"/>
                  </a:endParaRPr>
                </a:p>
              </p:txBody>
            </p:sp>
            <p:sp>
              <p:nvSpPr>
                <p:cNvPr id="57" name="DC Network Manager"/>
                <p:cNvSpPr txBox="1"/>
                <p:nvPr/>
              </p:nvSpPr>
              <p:spPr>
                <a:xfrm rot="2700000">
                  <a:off x="2544330" y="2102177"/>
                  <a:ext cx="3495400" cy="3679099"/>
                </a:xfrm>
                <a:prstGeom prst="rect">
                  <a:avLst/>
                </a:prstGeom>
                <a:noFill/>
              </p:spPr>
              <p:txBody>
                <a:bodyPr wrap="square" rtlCol="0">
                  <a:prstTxWarp prst="textArchUp">
                    <a:avLst>
                      <a:gd name="adj" fmla="val 5981180"/>
                    </a:avLst>
                  </a:prstTxWarp>
                  <a:spAutoFit/>
                </a:bodyPr>
                <a:lstStyle/>
                <a:p>
                  <a:pPr algn="ctr" defTabSz="914400">
                    <a:buNone/>
                  </a:pPr>
                  <a:r>
                    <a:rPr lang="en-US" altLang="zh-CN" sz="1200" b="1" i="0" smtClean="0">
                      <a:solidFill>
                        <a:srgbClr val="FFFF00"/>
                      </a:solidFill>
                      <a:latin typeface="Arial"/>
                      <a:ea typeface="黑体" pitchFamily="2" charset="-122"/>
                      <a:cs typeface="+mn-cs"/>
                    </a:rPr>
                    <a:t>CISCO DCNM</a:t>
                  </a:r>
                  <a:endParaRPr lang="zh-CN" altLang="en-US" sz="1200" b="1">
                    <a:solidFill>
                      <a:srgbClr val="FFFF00"/>
                    </a:solidFill>
                    <a:ea typeface="黑体" pitchFamily="2" charset="-122"/>
                  </a:endParaRPr>
                </a:p>
              </p:txBody>
            </p:sp>
            <p:sp>
              <p:nvSpPr>
                <p:cNvPr id="58" name="NX-OS"/>
                <p:cNvSpPr txBox="1"/>
                <p:nvPr/>
              </p:nvSpPr>
              <p:spPr>
                <a:xfrm rot="18900000">
                  <a:off x="3010099" y="2105245"/>
                  <a:ext cx="3440767" cy="3661730"/>
                </a:xfrm>
                <a:prstGeom prst="rect">
                  <a:avLst/>
                </a:prstGeom>
                <a:noFill/>
              </p:spPr>
              <p:txBody>
                <a:bodyPr wrap="square" rtlCol="0">
                  <a:prstTxWarp prst="textArchUp">
                    <a:avLst>
                      <a:gd name="adj" fmla="val 5981180"/>
                    </a:avLst>
                  </a:prstTxWarp>
                  <a:spAutoFit/>
                </a:bodyPr>
                <a:lstStyle/>
                <a:p>
                  <a:pPr algn="ctr" defTabSz="914400">
                    <a:buNone/>
                  </a:pPr>
                  <a:r>
                    <a:rPr lang="en-US" altLang="zh-CN" sz="1200" b="1" i="0" smtClean="0">
                      <a:solidFill>
                        <a:srgbClr val="FFFF00"/>
                      </a:solidFill>
                      <a:latin typeface="Arial"/>
                      <a:ea typeface="黑体" pitchFamily="2" charset="-122"/>
                      <a:cs typeface="+mn-cs"/>
                    </a:rPr>
                    <a:t>CISCO NX-OS</a:t>
                  </a:r>
                  <a:endParaRPr lang="zh-CN" altLang="en-US" sz="1200" b="1">
                    <a:solidFill>
                      <a:srgbClr val="FFFF00"/>
                    </a:solidFill>
                    <a:ea typeface="黑体" pitchFamily="2" charset="-122"/>
                  </a:endParaRPr>
                </a:p>
              </p:txBody>
            </p:sp>
          </p:grpSp>
        </p:grpSp>
      </p:grpSp>
    </p:spTree>
    <p:extLst>
      <p:ext uri="{BB962C8B-B14F-4D97-AF65-F5344CB8AC3E}">
        <p14:creationId xmlns="" xmlns:p14="http://schemas.microsoft.com/office/powerpoint/2010/main" val="13428833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childTnLst>
                                </p:cTn>
                              </p:par>
                            </p:childTnLst>
                          </p:cTn>
                        </p:par>
                        <p:par>
                          <p:cTn id="8" fill="hold">
                            <p:stCondLst>
                              <p:cond delay="1000"/>
                            </p:stCondLst>
                            <p:childTnLst>
                              <p:par>
                                <p:cTn id="9" presetID="2" presetClass="entr" presetSubtype="2" decel="10000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1+#ppt_w/2"/>
                                          </p:val>
                                        </p:tav>
                                        <p:tav tm="100000">
                                          <p:val>
                                            <p:strVal val="#ppt_x"/>
                                          </p:val>
                                        </p:tav>
                                      </p:tavLst>
                                    </p:anim>
                                    <p:anim calcmode="lin" valueType="num">
                                      <p:cBhvr additive="base">
                                        <p:cTn id="12" dur="500" fill="hold"/>
                                        <p:tgtEl>
                                          <p:spTgt spid="47"/>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1+#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000"/>
                                        <p:tgtEl>
                                          <p:spTgt spid="51"/>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600"/>
                                        <p:tgtEl>
                                          <p:spTgt spid="6"/>
                                        </p:tgtEl>
                                      </p:cBhvr>
                                    </p:animEffect>
                                  </p:childTnLst>
                                </p:cTn>
                              </p:par>
                            </p:childTnLst>
                          </p:cTn>
                        </p:par>
                        <p:par>
                          <p:cTn id="27" fill="hold">
                            <p:stCondLst>
                              <p:cond delay="2600"/>
                            </p:stCondLst>
                            <p:childTnLst>
                              <p:par>
                                <p:cTn id="28" presetID="10"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600"/>
                                        <p:tgtEl>
                                          <p:spTgt spid="5"/>
                                        </p:tgtEl>
                                      </p:cBhvr>
                                    </p:animEffect>
                                  </p:childTnLst>
                                </p:cTn>
                              </p:par>
                            </p:childTnLst>
                          </p:cTn>
                        </p:par>
                        <p:par>
                          <p:cTn id="31" fill="hold">
                            <p:stCondLst>
                              <p:cond delay="3200"/>
                            </p:stCondLst>
                            <p:childTnLst>
                              <p:par>
                                <p:cTn id="32" presetID="10"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600"/>
                                        <p:tgtEl>
                                          <p:spTgt spid="4"/>
                                        </p:tgtEl>
                                      </p:cBhvr>
                                    </p:animEffect>
                                  </p:childTnLst>
                                </p:cTn>
                              </p:par>
                            </p:childTnLst>
                          </p:cTn>
                        </p:par>
                        <p:par>
                          <p:cTn id="35" fill="hold">
                            <p:stCondLst>
                              <p:cond delay="3800"/>
                            </p:stCondLst>
                            <p:childTnLst>
                              <p:par>
                                <p:cTn id="36" presetID="10"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6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9"/>
          <p:cNvSpPr>
            <a:spLocks noChangeArrowheads="1"/>
          </p:cNvSpPr>
          <p:nvPr/>
        </p:nvSpPr>
        <p:spPr bwMode="auto">
          <a:xfrm flipH="1">
            <a:off x="545910" y="4802156"/>
            <a:ext cx="8065826" cy="2321975"/>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l" defTabSz="914400">
              <a:buNone/>
            </a:pPr>
            <a:r>
              <a:rPr lang="zh-CN" altLang="en-US" sz="1800" b="1" i="0" smtClean="0">
                <a:solidFill>
                  <a:srgbClr val="0096D6"/>
                </a:solidFill>
                <a:latin typeface="Arial"/>
                <a:ea typeface="黑体" pitchFamily="2" charset="-122"/>
                <a:cs typeface="+mn-cs"/>
              </a:rPr>
              <a:t>挑战</a:t>
            </a:r>
            <a:endParaRPr lang="zh-CN" altLang="en-US" b="1">
              <a:solidFill>
                <a:schemeClr val="tx1"/>
              </a:solidFill>
              <a:latin typeface="+mj-lt"/>
              <a:ea typeface="黑体" pitchFamily="2" charset="-122"/>
            </a:endParaRPr>
          </a:p>
        </p:txBody>
      </p:sp>
      <p:sp>
        <p:nvSpPr>
          <p:cNvPr id="4" name="Title 3"/>
          <p:cNvSpPr>
            <a:spLocks noGrp="1"/>
          </p:cNvSpPr>
          <p:nvPr>
            <p:ph type="title"/>
          </p:nvPr>
        </p:nvSpPr>
        <p:spPr/>
        <p:txBody>
          <a:bodyPr/>
          <a:lstStyle/>
          <a:p>
            <a:pPr algn="l" defTabSz="914400">
              <a:spcBef>
                <a:spcPct val="0"/>
              </a:spcBef>
              <a:buNone/>
            </a:pPr>
            <a: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t>高频率交易</a:t>
            </a:r>
            <a:r>
              <a:rPr altLang="zh-CN"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t>/</a:t>
            </a:r>
            <a: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t>高性能计算</a:t>
            </a:r>
            <a:endParaRPr lang="zh-CN" altLang="en-US" sz="1100" dirty="0">
              <a:solidFill>
                <a:schemeClr val="bg1">
                  <a:lumMod val="85000"/>
                </a:schemeClr>
              </a:solidFill>
              <a:ea typeface="黑体" pitchFamily="2" charset="-122"/>
            </a:endParaRPr>
          </a:p>
        </p:txBody>
      </p:sp>
      <p:sp>
        <p:nvSpPr>
          <p:cNvPr id="429" name="Rectangle 428" hidden="1"/>
          <p:cNvSpPr/>
          <p:nvPr/>
        </p:nvSpPr>
        <p:spPr>
          <a:xfrm>
            <a:off x="34936" y="1696016"/>
            <a:ext cx="8639033" cy="3574936"/>
          </a:xfrm>
          <a:prstGeom prst="rect">
            <a:avLst/>
          </a:prstGeom>
          <a:solidFill>
            <a:srgbClr val="000000">
              <a:alpha val="71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145" name="Group 144"/>
          <p:cNvGrpSpPr/>
          <p:nvPr/>
        </p:nvGrpSpPr>
        <p:grpSpPr>
          <a:xfrm>
            <a:off x="2356337" y="1423514"/>
            <a:ext cx="6081774" cy="3325592"/>
            <a:chOff x="2356337" y="1185340"/>
            <a:chExt cx="6081774" cy="3325592"/>
          </a:xfrm>
        </p:grpSpPr>
        <p:cxnSp>
          <p:nvCxnSpPr>
            <p:cNvPr id="146" name="Straight Connector 145"/>
            <p:cNvCxnSpPr/>
            <p:nvPr/>
          </p:nvCxnSpPr>
          <p:spPr>
            <a:xfrm flipV="1">
              <a:off x="6884835" y="2126954"/>
              <a:ext cx="533477" cy="375902"/>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sp>
          <p:nvSpPr>
            <p:cNvPr id="147" name="TextBox 51"/>
            <p:cNvSpPr txBox="1">
              <a:spLocks noChangeArrowheads="1"/>
            </p:cNvSpPr>
            <p:nvPr/>
          </p:nvSpPr>
          <p:spPr bwMode="auto">
            <a:xfrm>
              <a:off x="7055322" y="2371748"/>
              <a:ext cx="552072" cy="276995"/>
            </a:xfrm>
            <a:prstGeom prst="rect">
              <a:avLst/>
            </a:prstGeom>
            <a:noFill/>
            <a:ln w="9525">
              <a:noFill/>
              <a:miter lim="800000"/>
              <a:headEnd/>
              <a:tailEnd/>
            </a:ln>
          </p:spPr>
          <p:txBody>
            <a:bodyPr wrap="square" lIns="91435" tIns="45718" rIns="91435" bIns="45718">
              <a:spAutoFit/>
            </a:bodyPr>
            <a:lstStyle/>
            <a:p>
              <a:pPr algn="l" defTabSz="914400">
                <a:buNone/>
              </a:pPr>
              <a:r>
                <a:rPr lang="en-US" altLang="zh-CN" sz="1200" b="0" i="0" smtClean="0">
                  <a:solidFill>
                    <a:srgbClr val="546568"/>
                  </a:solidFill>
                  <a:latin typeface="Arial"/>
                  <a:ea typeface="黑体" pitchFamily="2" charset="-122"/>
                  <a:cs typeface="+mn-cs"/>
                </a:rPr>
                <a:t>DC2</a:t>
              </a:r>
              <a:endParaRPr lang="en-US" altLang="zh-CN" sz="1200" b="0" i="0">
                <a:solidFill>
                  <a:srgbClr val="546568"/>
                </a:solidFill>
                <a:latin typeface="Arial"/>
                <a:ea typeface="黑体" pitchFamily="2" charset="-122"/>
                <a:cs typeface="+mn-cs"/>
              </a:endParaRPr>
            </a:p>
          </p:txBody>
        </p:sp>
        <p:cxnSp>
          <p:nvCxnSpPr>
            <p:cNvPr id="148" name="Straight Connector 147"/>
            <p:cNvCxnSpPr/>
            <p:nvPr/>
          </p:nvCxnSpPr>
          <p:spPr>
            <a:xfrm>
              <a:off x="4044154" y="2839076"/>
              <a:ext cx="1428390" cy="511945"/>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4946893" y="2092966"/>
              <a:ext cx="435018" cy="306526"/>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cxnSp>
          <p:nvCxnSpPr>
            <p:cNvPr id="150" name="Straight Connector 149"/>
            <p:cNvCxnSpPr/>
            <p:nvPr/>
          </p:nvCxnSpPr>
          <p:spPr>
            <a:xfrm flipV="1">
              <a:off x="3471451" y="1854873"/>
              <a:ext cx="1232214" cy="868252"/>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grpSp>
          <p:nvGrpSpPr>
            <p:cNvPr id="151" name="Group 150"/>
            <p:cNvGrpSpPr/>
            <p:nvPr/>
          </p:nvGrpSpPr>
          <p:grpSpPr>
            <a:xfrm>
              <a:off x="2356337" y="2815919"/>
              <a:ext cx="2265542" cy="1695013"/>
              <a:chOff x="1973906" y="3110151"/>
              <a:chExt cx="2265542" cy="1695013"/>
            </a:xfrm>
          </p:grpSpPr>
          <p:cxnSp>
            <p:nvCxnSpPr>
              <p:cNvPr id="295" name="Straight Connector 294"/>
              <p:cNvCxnSpPr/>
              <p:nvPr/>
            </p:nvCxnSpPr>
            <p:spPr>
              <a:xfrm flipV="1">
                <a:off x="2613108" y="3110151"/>
                <a:ext cx="1626340" cy="1146981"/>
              </a:xfrm>
              <a:prstGeom prst="line">
                <a:avLst/>
              </a:prstGeom>
              <a:gradFill rotWithShape="1">
                <a:gsLst>
                  <a:gs pos="0">
                    <a:srgbClr val="001C27">
                      <a:alpha val="70000"/>
                    </a:srgbClr>
                  </a:gs>
                  <a:gs pos="100000">
                    <a:srgbClr val="003C54"/>
                  </a:gs>
                </a:gsLst>
                <a:lin ang="18900000" scaled="1"/>
              </a:gradFill>
              <a:ln w="22225">
                <a:solidFill>
                  <a:srgbClr val="01BBBB"/>
                </a:solidFill>
                <a:round/>
                <a:headEnd/>
                <a:tailEnd/>
              </a:ln>
            </p:spPr>
          </p:cxnSp>
          <p:grpSp>
            <p:nvGrpSpPr>
              <p:cNvPr id="300" name="Group 299"/>
              <p:cNvGrpSpPr/>
              <p:nvPr/>
            </p:nvGrpSpPr>
            <p:grpSpPr>
              <a:xfrm>
                <a:off x="1973906" y="4073059"/>
                <a:ext cx="1101545" cy="732105"/>
                <a:chOff x="2327257" y="4475403"/>
                <a:chExt cx="1243054" cy="826154"/>
              </a:xfrm>
            </p:grpSpPr>
            <p:sp>
              <p:nvSpPr>
                <p:cNvPr id="301" name="TextBox 51"/>
                <p:cNvSpPr txBox="1">
                  <a:spLocks noChangeArrowheads="1"/>
                </p:cNvSpPr>
                <p:nvPr/>
              </p:nvSpPr>
              <p:spPr bwMode="auto">
                <a:xfrm>
                  <a:off x="2327257" y="4988978"/>
                  <a:ext cx="1243054" cy="312579"/>
                </a:xfrm>
                <a:prstGeom prst="rect">
                  <a:avLst/>
                </a:prstGeom>
                <a:noFill/>
                <a:ln w="9525">
                  <a:noFill/>
                  <a:miter lim="800000"/>
                  <a:headEnd/>
                  <a:tailEnd/>
                </a:ln>
              </p:spPr>
              <p:txBody>
                <a:bodyPr lIns="91435" tIns="45718" rIns="91435" bIns="45718">
                  <a:spAutoFit/>
                </a:bodyPr>
                <a:lstStyle/>
                <a:p>
                  <a:pPr algn="ctr" defTabSz="914400">
                    <a:buNone/>
                  </a:pPr>
                  <a:r>
                    <a:rPr lang="en-US" altLang="zh-CN" sz="1200" b="0" i="0" smtClean="0">
                      <a:solidFill>
                        <a:srgbClr val="546568"/>
                      </a:solidFill>
                      <a:latin typeface="Arial"/>
                      <a:ea typeface="黑体" pitchFamily="2" charset="-122"/>
                      <a:cs typeface="+mn-cs"/>
                    </a:rPr>
                    <a:t>HFT/HPC</a:t>
                  </a:r>
                  <a:endParaRPr lang="zh-CN" altLang="en-US" sz="1200">
                    <a:solidFill>
                      <a:srgbClr val="546568"/>
                    </a:solidFill>
                    <a:ea typeface="黑体" pitchFamily="2" charset="-122"/>
                  </a:endParaRPr>
                </a:p>
              </p:txBody>
            </p:sp>
            <p:grpSp>
              <p:nvGrpSpPr>
                <p:cNvPr id="302" name="Group 301"/>
                <p:cNvGrpSpPr/>
                <p:nvPr/>
              </p:nvGrpSpPr>
              <p:grpSpPr>
                <a:xfrm>
                  <a:off x="2593954" y="4475403"/>
                  <a:ext cx="686277" cy="524025"/>
                  <a:chOff x="442148" y="3623868"/>
                  <a:chExt cx="1572567" cy="1200778"/>
                </a:xfrm>
              </p:grpSpPr>
              <p:pic>
                <p:nvPicPr>
                  <p:cNvPr id="303"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2148" y="36238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pic>
                <p:nvPicPr>
                  <p:cNvPr id="304"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6337" y="37762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grpSp>
          </p:grpSp>
        </p:grpSp>
        <p:sp>
          <p:nvSpPr>
            <p:cNvPr id="152" name="Oval 151"/>
            <p:cNvSpPr/>
            <p:nvPr/>
          </p:nvSpPr>
          <p:spPr>
            <a:xfrm>
              <a:off x="3314470" y="2108793"/>
              <a:ext cx="1873682" cy="1873682"/>
            </a:xfrm>
            <a:prstGeom prst="ellipse">
              <a:avLst/>
            </a:prstGeom>
            <a:solidFill>
              <a:schemeClr val="tx2"/>
            </a:soli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153" name="Freeform 11"/>
            <p:cNvSpPr>
              <a:spLocks noEditPoints="1"/>
            </p:cNvSpPr>
            <p:nvPr/>
          </p:nvSpPr>
          <p:spPr bwMode="auto">
            <a:xfrm>
              <a:off x="3411728" y="2192838"/>
              <a:ext cx="1705591" cy="1705592"/>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rgbClr val="FFFFFF"/>
            </a:solidFill>
            <a:ln w="25400" cap="flat" cmpd="sng" algn="ctr">
              <a:noFill/>
              <a:prstDash val="solid"/>
            </a:ln>
            <a:effectLst>
              <a:outerShdw blurRad="215900" sx="102000" sy="102000" algn="ctr" rotWithShape="0">
                <a:srgbClr val="000000">
                  <a:alpha val="40000"/>
                </a:srgbClr>
              </a:outerShdw>
            </a:effectLst>
          </p:spPr>
          <p:txBody>
            <a:bodyPr anchor="ctr"/>
            <a:lstStyle/>
            <a:p>
              <a:pPr algn="ctr" rtl="0">
                <a:defRPr/>
              </a:pPr>
              <a:endParaRPr lang="zh-CN" altLang="en-US" kern="1200">
                <a:solidFill>
                  <a:srgbClr val="0096D6"/>
                </a:solidFill>
                <a:latin typeface="Arial"/>
                <a:ea typeface="黑体" pitchFamily="2" charset="-122"/>
                <a:cs typeface="+mn-cs"/>
              </a:endParaRPr>
            </a:p>
          </p:txBody>
        </p:sp>
        <p:sp>
          <p:nvSpPr>
            <p:cNvPr id="154" name="Rectangle 153"/>
            <p:cNvSpPr/>
            <p:nvPr/>
          </p:nvSpPr>
          <p:spPr>
            <a:xfrm>
              <a:off x="3379269" y="2794275"/>
              <a:ext cx="1751262" cy="560506"/>
            </a:xfrm>
            <a:prstGeom prst="rect">
              <a:avLst/>
            </a:prstGeom>
            <a:gradFill>
              <a:gsLst>
                <a:gs pos="76000">
                  <a:schemeClr val="accent2"/>
                </a:gs>
                <a:gs pos="24000">
                  <a:schemeClr val="accent2"/>
                </a:gs>
                <a:gs pos="100000">
                  <a:schemeClr val="accent5">
                    <a:lumMod val="0"/>
                    <a:alpha val="0"/>
                  </a:schemeClr>
                </a:gs>
                <a:gs pos="0">
                  <a:schemeClr val="accent5">
                    <a:lumMod val="0"/>
                    <a:alpha val="0"/>
                  </a:schemeClr>
                </a:gs>
              </a:gsLst>
              <a:lin ang="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46568"/>
                </a:solidFill>
                <a:ea typeface="黑体" pitchFamily="2" charset="-122"/>
              </a:endParaRPr>
            </a:p>
          </p:txBody>
        </p:sp>
        <p:cxnSp>
          <p:nvCxnSpPr>
            <p:cNvPr id="155" name="Straight Connector 154"/>
            <p:cNvCxnSpPr/>
            <p:nvPr/>
          </p:nvCxnSpPr>
          <p:spPr>
            <a:xfrm>
              <a:off x="4696234" y="1854873"/>
              <a:ext cx="869903" cy="311779"/>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V="1">
              <a:off x="5562882" y="1921356"/>
              <a:ext cx="351000" cy="247324"/>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cxnSp>
          <p:nvCxnSpPr>
            <p:cNvPr id="157" name="Straight Connector 156"/>
            <p:cNvCxnSpPr/>
            <p:nvPr/>
          </p:nvCxnSpPr>
          <p:spPr>
            <a:xfrm flipV="1">
              <a:off x="7605105" y="2387617"/>
              <a:ext cx="533477" cy="375902"/>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grpSp>
          <p:nvGrpSpPr>
            <p:cNvPr id="158" name="Group 157"/>
            <p:cNvGrpSpPr/>
            <p:nvPr/>
          </p:nvGrpSpPr>
          <p:grpSpPr>
            <a:xfrm>
              <a:off x="3234729" y="1893870"/>
              <a:ext cx="2092699" cy="1937665"/>
              <a:chOff x="2934085" y="2003954"/>
              <a:chExt cx="2489509" cy="2305077"/>
            </a:xfrm>
          </p:grpSpPr>
          <p:pic>
            <p:nvPicPr>
              <p:cNvPr id="282" name="Picture 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90315" y="3758029"/>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83" name="Picture 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81555" y="3949416"/>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84" name="Picture 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97681" y="2363569"/>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85" name="Picture 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114571" y="2003954"/>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93" name="Picture 1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934085" y="2958854"/>
                <a:ext cx="266613" cy="26661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94" name="Picture 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63979" y="3016045"/>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159" name="Group 158"/>
            <p:cNvGrpSpPr/>
            <p:nvPr/>
          </p:nvGrpSpPr>
          <p:grpSpPr>
            <a:xfrm>
              <a:off x="5433165" y="2728818"/>
              <a:ext cx="2507038" cy="1739384"/>
              <a:chOff x="5248162" y="3400780"/>
              <a:chExt cx="2648336" cy="1837416"/>
            </a:xfrm>
          </p:grpSpPr>
          <p:sp>
            <p:nvSpPr>
              <p:cNvPr id="199" name="Oval 198"/>
              <p:cNvSpPr/>
              <p:nvPr/>
            </p:nvSpPr>
            <p:spPr>
              <a:xfrm>
                <a:off x="6163583" y="3748219"/>
                <a:ext cx="811212" cy="811212"/>
              </a:xfrm>
              <a:prstGeom prst="ellipse">
                <a:avLst/>
              </a:prstGeom>
              <a:noFill/>
              <a:ln w="15875">
                <a:solidFill>
                  <a:schemeClr val="bg1">
                    <a:lumMod val="50000"/>
                  </a:schemeClr>
                </a:solidFill>
                <a:prstDash val="lg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grpSp>
            <p:nvGrpSpPr>
              <p:cNvPr id="200" name="Group 199"/>
              <p:cNvGrpSpPr/>
              <p:nvPr/>
            </p:nvGrpSpPr>
            <p:grpSpPr>
              <a:xfrm>
                <a:off x="6297239" y="3883174"/>
                <a:ext cx="555882" cy="672634"/>
                <a:chOff x="6941882" y="3879105"/>
                <a:chExt cx="593825" cy="718546"/>
              </a:xfrm>
            </p:grpSpPr>
            <p:grpSp>
              <p:nvGrpSpPr>
                <p:cNvPr id="243" name="Group 242"/>
                <p:cNvGrpSpPr/>
                <p:nvPr/>
              </p:nvGrpSpPr>
              <p:grpSpPr>
                <a:xfrm>
                  <a:off x="6973781" y="3879105"/>
                  <a:ext cx="534187" cy="477942"/>
                  <a:chOff x="6986432" y="4381750"/>
                  <a:chExt cx="709602" cy="634888"/>
                </a:xfrm>
              </p:grpSpPr>
              <p:grpSp>
                <p:nvGrpSpPr>
                  <p:cNvPr id="245" name="Group 244"/>
                  <p:cNvGrpSpPr/>
                  <p:nvPr/>
                </p:nvGrpSpPr>
                <p:grpSpPr>
                  <a:xfrm>
                    <a:off x="7189299" y="4381750"/>
                    <a:ext cx="303867" cy="429166"/>
                    <a:chOff x="2441548" y="4072329"/>
                    <a:chExt cx="2438400" cy="3443870"/>
                  </a:xfrm>
                </p:grpSpPr>
                <p:pic>
                  <p:nvPicPr>
                    <p:cNvPr id="278"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279" name="Group 278"/>
                    <p:cNvGrpSpPr/>
                    <p:nvPr/>
                  </p:nvGrpSpPr>
                  <p:grpSpPr>
                    <a:xfrm>
                      <a:off x="2441548" y="4072329"/>
                      <a:ext cx="2438400" cy="2920613"/>
                      <a:chOff x="2441548" y="4072329"/>
                      <a:chExt cx="2438400" cy="2920613"/>
                    </a:xfrm>
                  </p:grpSpPr>
                  <p:pic>
                    <p:nvPicPr>
                      <p:cNvPr id="280"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81"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256" name="Group 255"/>
                  <p:cNvGrpSpPr/>
                  <p:nvPr/>
                </p:nvGrpSpPr>
                <p:grpSpPr>
                  <a:xfrm>
                    <a:off x="6986432" y="4511640"/>
                    <a:ext cx="354801" cy="501103"/>
                    <a:chOff x="2441548" y="4072329"/>
                    <a:chExt cx="2438400" cy="3443870"/>
                  </a:xfrm>
                </p:grpSpPr>
                <p:pic>
                  <p:nvPicPr>
                    <p:cNvPr id="270"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275" name="Group 274"/>
                    <p:cNvGrpSpPr/>
                    <p:nvPr/>
                  </p:nvGrpSpPr>
                  <p:grpSpPr>
                    <a:xfrm>
                      <a:off x="2441548" y="4072329"/>
                      <a:ext cx="2438400" cy="2920613"/>
                      <a:chOff x="2441548" y="4072329"/>
                      <a:chExt cx="2438400" cy="2920613"/>
                    </a:xfrm>
                  </p:grpSpPr>
                  <p:pic>
                    <p:nvPicPr>
                      <p:cNvPr id="276"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77"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257" name="Group 256"/>
                  <p:cNvGrpSpPr/>
                  <p:nvPr/>
                </p:nvGrpSpPr>
                <p:grpSpPr>
                  <a:xfrm>
                    <a:off x="7341233" y="4515535"/>
                    <a:ext cx="354801" cy="501103"/>
                    <a:chOff x="2441548" y="4072329"/>
                    <a:chExt cx="2438400" cy="3443870"/>
                  </a:xfrm>
                </p:grpSpPr>
                <p:pic>
                  <p:nvPicPr>
                    <p:cNvPr id="258"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259" name="Group 258"/>
                    <p:cNvGrpSpPr/>
                    <p:nvPr/>
                  </p:nvGrpSpPr>
                  <p:grpSpPr>
                    <a:xfrm>
                      <a:off x="2441548" y="4072329"/>
                      <a:ext cx="2438400" cy="2920613"/>
                      <a:chOff x="2441548" y="4072329"/>
                      <a:chExt cx="2438400" cy="2920613"/>
                    </a:xfrm>
                  </p:grpSpPr>
                  <p:pic>
                    <p:nvPicPr>
                      <p:cNvPr id="265"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69"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sp>
              <p:nvSpPr>
                <p:cNvPr id="244" name="TextBox 51"/>
                <p:cNvSpPr txBox="1">
                  <a:spLocks noChangeArrowheads="1"/>
                </p:cNvSpPr>
                <p:nvPr/>
              </p:nvSpPr>
              <p:spPr bwMode="auto">
                <a:xfrm>
                  <a:off x="6941882" y="4285072"/>
                  <a:ext cx="593825" cy="312579"/>
                </a:xfrm>
                <a:prstGeom prst="rect">
                  <a:avLst/>
                </a:prstGeom>
                <a:noFill/>
                <a:ln w="9525">
                  <a:noFill/>
                  <a:miter lim="800000"/>
                  <a:headEnd/>
                  <a:tailEnd/>
                </a:ln>
              </p:spPr>
              <p:txBody>
                <a:bodyPr wrap="square" lIns="91435" tIns="45718" rIns="91435" bIns="45718">
                  <a:spAutoFit/>
                </a:bodyPr>
                <a:lstStyle/>
                <a:p>
                  <a:pPr algn="ctr" defTabSz="914400">
                    <a:buNone/>
                  </a:pPr>
                  <a:r>
                    <a:rPr lang="en-US" altLang="zh-CN" sz="1200" b="0" i="0" smtClean="0">
                      <a:solidFill>
                        <a:srgbClr val="546568"/>
                      </a:solidFill>
                      <a:latin typeface="Arial"/>
                      <a:ea typeface="黑体" pitchFamily="2" charset="-122"/>
                      <a:cs typeface="+mn-cs"/>
                    </a:rPr>
                    <a:t>NAS</a:t>
                  </a:r>
                  <a:endParaRPr lang="zh-CN" altLang="en-US" sz="1200">
                    <a:solidFill>
                      <a:srgbClr val="546568"/>
                    </a:solidFill>
                    <a:ea typeface="黑体" pitchFamily="2" charset="-122"/>
                  </a:endParaRPr>
                </a:p>
              </p:txBody>
            </p:sp>
          </p:grpSp>
          <p:grpSp>
            <p:nvGrpSpPr>
              <p:cNvPr id="201" name="Group 200"/>
              <p:cNvGrpSpPr/>
              <p:nvPr/>
            </p:nvGrpSpPr>
            <p:grpSpPr>
              <a:xfrm>
                <a:off x="5411573" y="4258253"/>
                <a:ext cx="752881" cy="662316"/>
                <a:chOff x="5882851" y="4394106"/>
                <a:chExt cx="804271" cy="707524"/>
              </a:xfrm>
            </p:grpSpPr>
            <p:grpSp>
              <p:nvGrpSpPr>
                <p:cNvPr id="205" name="Group 204"/>
                <p:cNvGrpSpPr/>
                <p:nvPr/>
              </p:nvGrpSpPr>
              <p:grpSpPr>
                <a:xfrm>
                  <a:off x="5882851" y="4394106"/>
                  <a:ext cx="804271" cy="468910"/>
                  <a:chOff x="5765253" y="4951186"/>
                  <a:chExt cx="1068376" cy="622890"/>
                </a:xfrm>
              </p:grpSpPr>
              <p:grpSp>
                <p:nvGrpSpPr>
                  <p:cNvPr id="207" name="Group 206"/>
                  <p:cNvGrpSpPr/>
                  <p:nvPr/>
                </p:nvGrpSpPr>
                <p:grpSpPr>
                  <a:xfrm>
                    <a:off x="5867549" y="4951186"/>
                    <a:ext cx="915004" cy="429166"/>
                    <a:chOff x="5463286" y="4744702"/>
                    <a:chExt cx="1244480" cy="583701"/>
                  </a:xfrm>
                </p:grpSpPr>
                <p:grpSp>
                  <p:nvGrpSpPr>
                    <p:cNvPr id="223" name="Group 222"/>
                    <p:cNvGrpSpPr/>
                    <p:nvPr/>
                  </p:nvGrpSpPr>
                  <p:grpSpPr>
                    <a:xfrm>
                      <a:off x="5463286" y="4744702"/>
                      <a:ext cx="413284" cy="583701"/>
                      <a:chOff x="2441548" y="4072329"/>
                      <a:chExt cx="2438400" cy="3443870"/>
                    </a:xfrm>
                  </p:grpSpPr>
                  <p:pic>
                    <p:nvPicPr>
                      <p:cNvPr id="239"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240" name="Group 239"/>
                      <p:cNvGrpSpPr/>
                      <p:nvPr/>
                    </p:nvGrpSpPr>
                    <p:grpSpPr>
                      <a:xfrm>
                        <a:off x="2441548" y="4072329"/>
                        <a:ext cx="2438400" cy="2920613"/>
                        <a:chOff x="2441548" y="4072329"/>
                        <a:chExt cx="2438400" cy="2920613"/>
                      </a:xfrm>
                    </p:grpSpPr>
                    <p:pic>
                      <p:nvPicPr>
                        <p:cNvPr id="241"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42"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224" name="Group 223"/>
                    <p:cNvGrpSpPr/>
                    <p:nvPr/>
                  </p:nvGrpSpPr>
                  <p:grpSpPr>
                    <a:xfrm>
                      <a:off x="5878884" y="4744702"/>
                      <a:ext cx="413284" cy="583701"/>
                      <a:chOff x="2441548" y="4072329"/>
                      <a:chExt cx="2438400" cy="3443870"/>
                    </a:xfrm>
                  </p:grpSpPr>
                  <p:pic>
                    <p:nvPicPr>
                      <p:cNvPr id="235"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236" name="Group 235"/>
                      <p:cNvGrpSpPr/>
                      <p:nvPr/>
                    </p:nvGrpSpPr>
                    <p:grpSpPr>
                      <a:xfrm>
                        <a:off x="2441548" y="4072329"/>
                        <a:ext cx="2438400" cy="2920613"/>
                        <a:chOff x="2441548" y="4072329"/>
                        <a:chExt cx="2438400" cy="2920613"/>
                      </a:xfrm>
                    </p:grpSpPr>
                    <p:pic>
                      <p:nvPicPr>
                        <p:cNvPr id="237"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38"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225" name="Group 224"/>
                    <p:cNvGrpSpPr/>
                    <p:nvPr/>
                  </p:nvGrpSpPr>
                  <p:grpSpPr>
                    <a:xfrm>
                      <a:off x="6294482" y="4744702"/>
                      <a:ext cx="413284" cy="583701"/>
                      <a:chOff x="2441548" y="4072329"/>
                      <a:chExt cx="2438400" cy="3443870"/>
                    </a:xfrm>
                  </p:grpSpPr>
                  <p:pic>
                    <p:nvPicPr>
                      <p:cNvPr id="226"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227" name="Group 226"/>
                      <p:cNvGrpSpPr/>
                      <p:nvPr/>
                    </p:nvGrpSpPr>
                    <p:grpSpPr>
                      <a:xfrm>
                        <a:off x="2441548" y="4072329"/>
                        <a:ext cx="2438400" cy="2920613"/>
                        <a:chOff x="2441548" y="4072329"/>
                        <a:chExt cx="2438400" cy="2920613"/>
                      </a:xfrm>
                    </p:grpSpPr>
                    <p:pic>
                      <p:nvPicPr>
                        <p:cNvPr id="230"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31"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grpSp>
                <p:nvGrpSpPr>
                  <p:cNvPr id="208" name="Group 207"/>
                  <p:cNvGrpSpPr/>
                  <p:nvPr/>
                </p:nvGrpSpPr>
                <p:grpSpPr>
                  <a:xfrm>
                    <a:off x="5765253" y="5072973"/>
                    <a:ext cx="354801" cy="501103"/>
                    <a:chOff x="2441548" y="4072329"/>
                    <a:chExt cx="2438400" cy="3443870"/>
                  </a:xfrm>
                </p:grpSpPr>
                <p:pic>
                  <p:nvPicPr>
                    <p:cNvPr id="219"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220" name="Group 219"/>
                    <p:cNvGrpSpPr/>
                    <p:nvPr/>
                  </p:nvGrpSpPr>
                  <p:grpSpPr>
                    <a:xfrm>
                      <a:off x="2441548" y="4072329"/>
                      <a:ext cx="2438400" cy="2920613"/>
                      <a:chOff x="2441548" y="4072329"/>
                      <a:chExt cx="2438400" cy="2920613"/>
                    </a:xfrm>
                  </p:grpSpPr>
                  <p:pic>
                    <p:nvPicPr>
                      <p:cNvPr id="221"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22"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209" name="Group 208"/>
                  <p:cNvGrpSpPr/>
                  <p:nvPr/>
                </p:nvGrpSpPr>
                <p:grpSpPr>
                  <a:xfrm>
                    <a:off x="6122040" y="5072973"/>
                    <a:ext cx="354801" cy="501103"/>
                    <a:chOff x="2441548" y="4072329"/>
                    <a:chExt cx="2438400" cy="3443870"/>
                  </a:xfrm>
                </p:grpSpPr>
                <p:pic>
                  <p:nvPicPr>
                    <p:cNvPr id="215"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216" name="Group 215"/>
                    <p:cNvGrpSpPr/>
                    <p:nvPr/>
                  </p:nvGrpSpPr>
                  <p:grpSpPr>
                    <a:xfrm>
                      <a:off x="2441548" y="4072329"/>
                      <a:ext cx="2438400" cy="2920613"/>
                      <a:chOff x="2441548" y="4072329"/>
                      <a:chExt cx="2438400" cy="2920613"/>
                    </a:xfrm>
                  </p:grpSpPr>
                  <p:pic>
                    <p:nvPicPr>
                      <p:cNvPr id="217"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18"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210" name="Group 209"/>
                  <p:cNvGrpSpPr/>
                  <p:nvPr/>
                </p:nvGrpSpPr>
                <p:grpSpPr>
                  <a:xfrm>
                    <a:off x="6478828" y="5072973"/>
                    <a:ext cx="354801" cy="501103"/>
                    <a:chOff x="2441548" y="4072329"/>
                    <a:chExt cx="2438400" cy="3443870"/>
                  </a:xfrm>
                </p:grpSpPr>
                <p:pic>
                  <p:nvPicPr>
                    <p:cNvPr id="211"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212" name="Group 211"/>
                    <p:cNvGrpSpPr/>
                    <p:nvPr/>
                  </p:nvGrpSpPr>
                  <p:grpSpPr>
                    <a:xfrm>
                      <a:off x="2441548" y="4072329"/>
                      <a:ext cx="2438400" cy="2920613"/>
                      <a:chOff x="2441548" y="4072329"/>
                      <a:chExt cx="2438400" cy="2920613"/>
                    </a:xfrm>
                  </p:grpSpPr>
                  <p:pic>
                    <p:nvPicPr>
                      <p:cNvPr id="213"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14"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sp>
              <p:nvSpPr>
                <p:cNvPr id="206" name="TextBox 51"/>
                <p:cNvSpPr txBox="1">
                  <a:spLocks noChangeArrowheads="1"/>
                </p:cNvSpPr>
                <p:nvPr/>
              </p:nvSpPr>
              <p:spPr bwMode="auto">
                <a:xfrm>
                  <a:off x="6009338" y="4789051"/>
                  <a:ext cx="593825" cy="312579"/>
                </a:xfrm>
                <a:prstGeom prst="rect">
                  <a:avLst/>
                </a:prstGeom>
                <a:noFill/>
                <a:ln w="9525">
                  <a:noFill/>
                  <a:miter lim="800000"/>
                  <a:headEnd/>
                  <a:tailEnd/>
                </a:ln>
              </p:spPr>
              <p:txBody>
                <a:bodyPr wrap="square" lIns="91435" tIns="45718" rIns="91435" bIns="45718">
                  <a:spAutoFit/>
                </a:bodyPr>
                <a:lstStyle/>
                <a:p>
                  <a:pPr algn="ctr" defTabSz="914400">
                    <a:buNone/>
                  </a:pPr>
                  <a:r>
                    <a:rPr lang="en-US" altLang="zh-CN" sz="1200" b="0" i="0" smtClean="0">
                      <a:solidFill>
                        <a:srgbClr val="546568"/>
                      </a:solidFill>
                      <a:latin typeface="Arial"/>
                      <a:ea typeface="黑体" pitchFamily="2" charset="-122"/>
                      <a:cs typeface="+mn-cs"/>
                    </a:rPr>
                    <a:t>SAN</a:t>
                  </a:r>
                  <a:endParaRPr lang="zh-CN" altLang="en-US" sz="1200">
                    <a:solidFill>
                      <a:srgbClr val="546568"/>
                    </a:solidFill>
                    <a:ea typeface="黑体" pitchFamily="2" charset="-122"/>
                  </a:endParaRPr>
                </a:p>
              </p:txBody>
            </p:sp>
          </p:grpSp>
          <p:sp>
            <p:nvSpPr>
              <p:cNvPr id="202" name="Oval 201"/>
              <p:cNvSpPr/>
              <p:nvPr/>
            </p:nvSpPr>
            <p:spPr>
              <a:xfrm>
                <a:off x="5248162" y="3400780"/>
                <a:ext cx="1837416" cy="1837416"/>
              </a:xfrm>
              <a:prstGeom prst="ellipse">
                <a:avLst/>
              </a:prstGeom>
              <a:noFill/>
              <a:ln w="22225">
                <a:solidFill>
                  <a:schemeClr val="bg1">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sp>
            <p:nvSpPr>
              <p:cNvPr id="203" name="Oval 202"/>
              <p:cNvSpPr/>
              <p:nvPr/>
            </p:nvSpPr>
            <p:spPr>
              <a:xfrm>
                <a:off x="5395821" y="4109130"/>
                <a:ext cx="811212" cy="811212"/>
              </a:xfrm>
              <a:prstGeom prst="ellipse">
                <a:avLst/>
              </a:prstGeom>
              <a:noFill/>
              <a:ln w="15875">
                <a:solidFill>
                  <a:schemeClr val="bg1">
                    <a:lumMod val="50000"/>
                  </a:schemeClr>
                </a:solidFill>
                <a:prstDash val="lg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sp>
            <p:nvSpPr>
              <p:cNvPr id="204" name="TextBox 51"/>
              <p:cNvSpPr txBox="1">
                <a:spLocks noChangeArrowheads="1"/>
              </p:cNvSpPr>
              <p:nvPr/>
            </p:nvSpPr>
            <p:spPr bwMode="auto">
              <a:xfrm>
                <a:off x="7097963" y="4167255"/>
                <a:ext cx="798535" cy="292606"/>
              </a:xfrm>
              <a:prstGeom prst="rect">
                <a:avLst/>
              </a:prstGeom>
              <a:noFill/>
              <a:ln w="9525">
                <a:noFill/>
                <a:miter lim="800000"/>
                <a:headEnd/>
                <a:tailEnd/>
              </a:ln>
            </p:spPr>
            <p:txBody>
              <a:bodyPr wrap="square" lIns="91435" tIns="45718" rIns="91435" bIns="45718">
                <a:spAutoFit/>
              </a:bodyPr>
              <a:lstStyle/>
              <a:p>
                <a:pPr algn="l" defTabSz="914400">
                  <a:buNone/>
                </a:pPr>
                <a:r>
                  <a:rPr lang="zh-CN" altLang="en-US" sz="1200" b="0" i="0" smtClean="0">
                    <a:solidFill>
                      <a:srgbClr val="546568"/>
                    </a:solidFill>
                    <a:latin typeface="Arial"/>
                    <a:ea typeface="黑体" pitchFamily="2" charset="-122"/>
                    <a:cs typeface="+mn-cs"/>
                  </a:rPr>
                  <a:t>存储</a:t>
                </a:r>
                <a:endParaRPr lang="zh-CN" altLang="en-US" sz="1200">
                  <a:solidFill>
                    <a:srgbClr val="546568"/>
                  </a:solidFill>
                  <a:ea typeface="黑体" pitchFamily="2" charset="-122"/>
                </a:endParaRPr>
              </a:p>
            </p:txBody>
          </p:sp>
        </p:grpSp>
        <p:sp>
          <p:nvSpPr>
            <p:cNvPr id="160" name="TextBox 159"/>
            <p:cNvSpPr txBox="1"/>
            <p:nvPr/>
          </p:nvSpPr>
          <p:spPr>
            <a:xfrm>
              <a:off x="3388892" y="2806763"/>
              <a:ext cx="1732016" cy="535531"/>
            </a:xfrm>
            <a:prstGeom prst="rect">
              <a:avLst/>
            </a:prstGeom>
            <a:noFill/>
            <a:effectLst>
              <a:outerShdw blurRad="63500" sx="102000" sy="102000" algn="ctr" rotWithShape="0">
                <a:prstClr val="black">
                  <a:alpha val="40000"/>
                </a:prstClr>
              </a:outerShdw>
            </a:effectLst>
          </p:spPr>
          <p:txBody>
            <a:bodyPr wrap="square" rtlCol="0">
              <a:spAutoFit/>
            </a:bodyPr>
            <a:lstStyle/>
            <a:p>
              <a:pPr algn="ctr">
                <a:lnSpc>
                  <a:spcPct val="80000"/>
                </a:lnSpc>
              </a:pPr>
              <a:r>
                <a:rPr lang="en-US" altLang="zh-CN" sz="1800" b="1" i="0" dirty="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t>Cisco</a:t>
              </a:r>
              <a:r>
                <a:rPr lang="en-US" baseline="30000" dirty="0" smtClean="0">
                  <a:solidFill>
                    <a:schemeClr val="bg1"/>
                  </a:solidFill>
                </a:rPr>
                <a:t>®</a:t>
              </a:r>
              <a:r>
                <a:rPr lang="zh-CN" altLang="en-US" sz="1800" b="1" i="0" dirty="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t> </a:t>
              </a:r>
              <a:br>
                <a:rPr lang="zh-CN" altLang="en-US" sz="1800" b="1" i="0" dirty="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br>
              <a:r>
                <a:rPr lang="en-US" altLang="zh-CN" sz="1800" b="1" i="0" dirty="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t>Unified Fabric</a:t>
              </a:r>
              <a:endParaRPr lang="zh-CN" altLang="en-US" b="1" dirty="0">
                <a:solidFill>
                  <a:schemeClr val="bg1"/>
                </a:solidFill>
                <a:effectLst>
                  <a:outerShdw blurRad="63500" sx="102000" sy="102000" algn="ctr" rotWithShape="0">
                    <a:prstClr val="black">
                      <a:alpha val="21000"/>
                    </a:prstClr>
                  </a:outerShdw>
                </a:effectLst>
                <a:ea typeface="黑体" pitchFamily="2" charset="-122"/>
              </a:endParaRPr>
            </a:p>
          </p:txBody>
        </p:sp>
        <p:cxnSp>
          <p:nvCxnSpPr>
            <p:cNvPr id="161" name="Straight Connector 160"/>
            <p:cNvCxnSpPr/>
            <p:nvPr/>
          </p:nvCxnSpPr>
          <p:spPr>
            <a:xfrm>
              <a:off x="6817613" y="1921703"/>
              <a:ext cx="1311926" cy="470203"/>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71" name="Group 170"/>
            <p:cNvGrpSpPr/>
            <p:nvPr/>
          </p:nvGrpSpPr>
          <p:grpSpPr>
            <a:xfrm>
              <a:off x="5532756" y="1185340"/>
              <a:ext cx="1356944" cy="1152382"/>
              <a:chOff x="1421047" y="1814866"/>
              <a:chExt cx="1667264" cy="1415919"/>
            </a:xfrm>
          </p:grpSpPr>
          <p:pic>
            <p:nvPicPr>
              <p:cNvPr id="194" name="Picture 2" descr="\\MV-FS\Projects\Cisco\03_Assets\Icons\Kubrick Icons\Kubrick png icons\Device_cloud_white_3041_default_256.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421047" y="1814866"/>
                <a:ext cx="1667264" cy="1415919"/>
              </a:xfrm>
              <a:prstGeom prst="rect">
                <a:avLst/>
              </a:prstGeom>
              <a:noFill/>
              <a:extLst>
                <a:ext uri="{909E8E84-426E-40DD-AFC4-6F175D3DCCD1}">
                  <a14:hiddenFill xmlns="" xmlns:a14="http://schemas.microsoft.com/office/drawing/2010/main">
                    <a:solidFill>
                      <a:srgbClr val="FFFFFF"/>
                    </a:solidFill>
                  </a14:hiddenFill>
                </a:ext>
              </a:extLst>
            </p:spPr>
          </p:pic>
          <p:sp>
            <p:nvSpPr>
              <p:cNvPr id="195" name="TextBox 194"/>
              <p:cNvSpPr txBox="1"/>
              <p:nvPr/>
            </p:nvSpPr>
            <p:spPr>
              <a:xfrm>
                <a:off x="1421047" y="2416151"/>
                <a:ext cx="1667264" cy="415978"/>
              </a:xfrm>
              <a:prstGeom prst="rect">
                <a:avLst/>
              </a:prstGeom>
              <a:noFill/>
            </p:spPr>
            <p:txBody>
              <a:bodyPr wrap="square" rtlCol="0">
                <a:spAutoFit/>
              </a:bodyPr>
              <a:lstStyle/>
              <a:p>
                <a:pPr algn="ctr" defTabSz="914400">
                  <a:buNone/>
                </a:pPr>
                <a:r>
                  <a:rPr lang="zh-CN" altLang="en-US" sz="1600" b="1" i="0" smtClean="0">
                    <a:solidFill>
                      <a:schemeClr val="tx1"/>
                    </a:solidFill>
                    <a:latin typeface="Arial"/>
                    <a:ea typeface="黑体" pitchFamily="2" charset="-122"/>
                    <a:cs typeface="+mn-cs"/>
                  </a:rPr>
                  <a:t>互联网</a:t>
                </a:r>
                <a:endParaRPr lang="zh-CN" altLang="en-US" sz="1600" b="1">
                  <a:ea typeface="黑体" pitchFamily="2" charset="-122"/>
                </a:endParaRPr>
              </a:p>
            </p:txBody>
          </p:sp>
        </p:grpSp>
        <p:grpSp>
          <p:nvGrpSpPr>
            <p:cNvPr id="172" name="Group 171"/>
            <p:cNvGrpSpPr/>
            <p:nvPr/>
          </p:nvGrpSpPr>
          <p:grpSpPr>
            <a:xfrm>
              <a:off x="7420371" y="2575568"/>
              <a:ext cx="1017740" cy="492422"/>
              <a:chOff x="4898317" y="1982959"/>
              <a:chExt cx="1747560" cy="845538"/>
            </a:xfrm>
          </p:grpSpPr>
          <p:grpSp>
            <p:nvGrpSpPr>
              <p:cNvPr id="183" name="Group 182"/>
              <p:cNvGrpSpPr/>
              <p:nvPr/>
            </p:nvGrpSpPr>
            <p:grpSpPr>
              <a:xfrm>
                <a:off x="4898317" y="1982959"/>
                <a:ext cx="864207" cy="845538"/>
                <a:chOff x="7092048" y="751929"/>
                <a:chExt cx="1383251" cy="1353371"/>
              </a:xfrm>
            </p:grpSpPr>
            <p:pic>
              <p:nvPicPr>
                <p:cNvPr id="185" name="Picture 2" descr="\\MV-FS\Projects\Cisco\03_Assets\Icons\Kubrick Icons\Device Icons\Device_server_farms_3113_default_256.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426921" y="751929"/>
                  <a:ext cx="1048378" cy="104837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86" name="Group 185"/>
                <p:cNvGrpSpPr/>
                <p:nvPr/>
              </p:nvGrpSpPr>
              <p:grpSpPr>
                <a:xfrm>
                  <a:off x="7092048" y="1495313"/>
                  <a:ext cx="413284" cy="609987"/>
                  <a:chOff x="6427703" y="2259445"/>
                  <a:chExt cx="413284" cy="609987"/>
                </a:xfrm>
              </p:grpSpPr>
              <p:pic>
                <p:nvPicPr>
                  <p:cNvPr id="191"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456148"/>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92"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93"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187" name="Group 186"/>
                <p:cNvGrpSpPr/>
                <p:nvPr/>
              </p:nvGrpSpPr>
              <p:grpSpPr>
                <a:xfrm>
                  <a:off x="7526050" y="1495313"/>
                  <a:ext cx="413284" cy="609987"/>
                  <a:chOff x="6427703" y="2259445"/>
                  <a:chExt cx="413284" cy="609987"/>
                </a:xfrm>
              </p:grpSpPr>
              <p:pic>
                <p:nvPicPr>
                  <p:cNvPr id="188"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456148"/>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89"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90"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sp>
            <p:nvSpPr>
              <p:cNvPr id="184" name="TextBox 51"/>
              <p:cNvSpPr txBox="1">
                <a:spLocks noChangeArrowheads="1"/>
              </p:cNvSpPr>
              <p:nvPr/>
            </p:nvSpPr>
            <p:spPr bwMode="auto">
              <a:xfrm>
                <a:off x="5677837" y="2141004"/>
                <a:ext cx="968040" cy="475628"/>
              </a:xfrm>
              <a:prstGeom prst="rect">
                <a:avLst/>
              </a:prstGeom>
              <a:noFill/>
              <a:ln w="9525">
                <a:noFill/>
                <a:miter lim="800000"/>
                <a:headEnd/>
                <a:tailEnd/>
              </a:ln>
            </p:spPr>
            <p:txBody>
              <a:bodyPr wrap="square" lIns="91435" tIns="45718" rIns="91435" bIns="45718">
                <a:spAutoFit/>
              </a:bodyPr>
              <a:lstStyle/>
              <a:p>
                <a:pPr algn="l" defTabSz="914400">
                  <a:buNone/>
                </a:pPr>
                <a:r>
                  <a:rPr lang="en-US" altLang="zh-CN" sz="1200" b="0" i="0" smtClean="0">
                    <a:solidFill>
                      <a:srgbClr val="546568"/>
                    </a:solidFill>
                    <a:latin typeface="Arial"/>
                    <a:ea typeface="黑体" pitchFamily="2" charset="-122"/>
                    <a:cs typeface="+mn-cs"/>
                  </a:rPr>
                  <a:t>DC3</a:t>
                </a:r>
                <a:endParaRPr lang="zh-CN" altLang="en-US" sz="1200">
                  <a:solidFill>
                    <a:srgbClr val="546568"/>
                  </a:solidFill>
                  <a:ea typeface="黑体" pitchFamily="2" charset="-122"/>
                </a:endParaRPr>
              </a:p>
            </p:txBody>
          </p:sp>
        </p:grpSp>
        <p:grpSp>
          <p:nvGrpSpPr>
            <p:cNvPr id="173" name="Group 172"/>
            <p:cNvGrpSpPr/>
            <p:nvPr/>
          </p:nvGrpSpPr>
          <p:grpSpPr>
            <a:xfrm>
              <a:off x="6608786" y="2233817"/>
              <a:ext cx="503294" cy="492422"/>
              <a:chOff x="7092048" y="751929"/>
              <a:chExt cx="1383251" cy="1353371"/>
            </a:xfrm>
          </p:grpSpPr>
          <p:pic>
            <p:nvPicPr>
              <p:cNvPr id="174" name="Picture 2" descr="\\MV-FS\Projects\Cisco\03_Assets\Icons\Kubrick Icons\Device Icons\Device_server_farms_3113_default_256.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426921" y="751929"/>
                <a:ext cx="1048378" cy="104837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75" name="Group 174"/>
              <p:cNvGrpSpPr/>
              <p:nvPr/>
            </p:nvGrpSpPr>
            <p:grpSpPr>
              <a:xfrm>
                <a:off x="7092048" y="1495313"/>
                <a:ext cx="413284" cy="609987"/>
                <a:chOff x="6427703" y="2259445"/>
                <a:chExt cx="413284" cy="609987"/>
              </a:xfrm>
            </p:grpSpPr>
            <p:pic>
              <p:nvPicPr>
                <p:cNvPr id="180"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456148"/>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81"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82"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176" name="Group 175"/>
              <p:cNvGrpSpPr/>
              <p:nvPr/>
            </p:nvGrpSpPr>
            <p:grpSpPr>
              <a:xfrm>
                <a:off x="7526050" y="1495313"/>
                <a:ext cx="544704" cy="532647"/>
                <a:chOff x="6427703" y="2259445"/>
                <a:chExt cx="544704" cy="532647"/>
              </a:xfrm>
            </p:grpSpPr>
            <p:pic>
              <p:nvPicPr>
                <p:cNvPr id="177"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559123" y="2378807"/>
                  <a:ext cx="413284" cy="41328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78"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79"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grpSp>
        <p:nvGrpSpPr>
          <p:cNvPr id="134" name="Group 133"/>
          <p:cNvGrpSpPr/>
          <p:nvPr/>
        </p:nvGrpSpPr>
        <p:grpSpPr>
          <a:xfrm>
            <a:off x="649020" y="5185303"/>
            <a:ext cx="7787685" cy="1124895"/>
            <a:chOff x="4574276" y="4906922"/>
            <a:chExt cx="7787685" cy="1124895"/>
          </a:xfrm>
        </p:grpSpPr>
        <p:sp>
          <p:nvSpPr>
            <p:cNvPr id="135" name="Rectangle 134"/>
            <p:cNvSpPr/>
            <p:nvPr/>
          </p:nvSpPr>
          <p:spPr>
            <a:xfrm>
              <a:off x="4574276" y="4906922"/>
              <a:ext cx="3249608" cy="569387"/>
            </a:xfrm>
            <a:prstGeom prst="rect">
              <a:avLst/>
            </a:prstGeom>
          </p:spPr>
          <p:txBody>
            <a:bodyPr wrap="none" lIns="0" tIns="0" rIns="0" bIns="0">
              <a:spAutoFit/>
            </a:bodyPr>
            <a:lstStyle/>
            <a:p>
              <a:pPr marL="169896" indent="-169896" algn="l" defTabSz="914400">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亚毫秒延迟 </a:t>
              </a:r>
            </a:p>
            <a:p>
              <a:pPr marL="169896" indent="-169896" algn="l" defTabSz="914400">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网络微爆发不断增加而且难以检测</a:t>
              </a:r>
              <a:endParaRPr lang="zh-CN" altLang="en-US" sz="1600" dirty="0">
                <a:solidFill>
                  <a:srgbClr val="546568"/>
                </a:solidFill>
                <a:ea typeface="黑体" pitchFamily="2" charset="-122"/>
                <a:sym typeface="Arial" charset="0"/>
              </a:endParaRPr>
            </a:p>
          </p:txBody>
        </p:sp>
        <p:sp>
          <p:nvSpPr>
            <p:cNvPr id="136" name="Rectangle 135"/>
            <p:cNvSpPr/>
            <p:nvPr/>
          </p:nvSpPr>
          <p:spPr>
            <a:xfrm>
              <a:off x="8199393" y="4917666"/>
              <a:ext cx="4162568" cy="1114151"/>
            </a:xfrm>
            <a:prstGeom prst="rect">
              <a:avLst/>
            </a:prstGeom>
          </p:spPr>
          <p:txBody>
            <a:bodyPr wrap="square" lIns="0" tIns="0" rIns="0" bIns="0">
              <a:spAutoFit/>
            </a:bodyPr>
            <a:lstStyle/>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每次网络重新传输都可能由于微爆发而</a:t>
              </a:r>
              <a:r>
                <a:rPr lang="en-US" altLang="zh-CN" sz="1600" b="0" i="0" dirty="0" smtClean="0">
                  <a:solidFill>
                    <a:srgbClr val="546568"/>
                  </a:solidFill>
                  <a:latin typeface="Arial"/>
                  <a:ea typeface="黑体" pitchFamily="2" charset="-122"/>
                  <a:cs typeface="+mn-cs"/>
                </a:rPr>
                <a:t/>
              </a:r>
              <a:br>
                <a:rPr lang="en-US" altLang="zh-CN" sz="1600" b="0" i="0" dirty="0" smtClean="0">
                  <a:solidFill>
                    <a:srgbClr val="546568"/>
                  </a:solidFill>
                  <a:latin typeface="Arial"/>
                  <a:ea typeface="黑体" pitchFamily="2" charset="-122"/>
                  <a:cs typeface="+mn-cs"/>
                </a:rPr>
              </a:br>
              <a:r>
                <a:rPr lang="zh-CN" altLang="en-US" sz="1600" b="0" i="0" dirty="0" smtClean="0">
                  <a:solidFill>
                    <a:srgbClr val="546568"/>
                  </a:solidFill>
                  <a:latin typeface="Arial"/>
                  <a:ea typeface="黑体" pitchFamily="2" charset="-122"/>
                  <a:cs typeface="+mn-cs"/>
                </a:rPr>
                <a:t>导致交易收入损失 </a:t>
              </a:r>
            </a:p>
            <a:p>
              <a:pPr marL="169896" indent="-169896" algn="l" defTabSz="914400">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生成大量数据</a:t>
              </a:r>
            </a:p>
            <a:p>
              <a:pPr marL="169896" indent="-169896" algn="l" defTabSz="914400">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大规模组播</a:t>
              </a:r>
              <a:endParaRPr lang="zh-CN" altLang="en-US" sz="1600" dirty="0" smtClean="0">
                <a:solidFill>
                  <a:srgbClr val="546568"/>
                </a:solidFill>
                <a:latin typeface="Arial" charset="0"/>
                <a:ea typeface="黑体" pitchFamily="2" charset="-122"/>
              </a:endParaRPr>
            </a:p>
          </p:txBody>
        </p:sp>
      </p:grpSp>
      <p:sp>
        <p:nvSpPr>
          <p:cNvPr id="118" name="Action Button: Back or Previous 117">
            <a:hlinkClick r:id="rId11" action="ppaction://hlinksldjump"/>
          </p:cNvPr>
          <p:cNvSpPr/>
          <p:nvPr/>
        </p:nvSpPr>
        <p:spPr>
          <a:xfrm>
            <a:off x="8202168" y="6306417"/>
            <a:ext cx="318654" cy="277092"/>
          </a:xfrm>
          <a:prstGeom prst="actionButtonBackPrevious">
            <a:avLst/>
          </a:prstGeom>
          <a:solidFill>
            <a:schemeClr val="accent3">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spTree>
    <p:extLst>
      <p:ext uri="{BB962C8B-B14F-4D97-AF65-F5344CB8AC3E}">
        <p14:creationId xmlns="" xmlns:p14="http://schemas.microsoft.com/office/powerpoint/2010/main" val="4873539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429"/>
                                        </p:tgtEl>
                                        <p:attrNameLst>
                                          <p:attrName>style.visibility</p:attrName>
                                        </p:attrNameLst>
                                      </p:cBhvr>
                                      <p:to>
                                        <p:strVal val="visible"/>
                                      </p:to>
                                    </p:set>
                                    <p:animEffect transition="in" filter="fade">
                                      <p:cBhvr>
                                        <p:cTn id="11" dur="500"/>
                                        <p:tgtEl>
                                          <p:spTgt spid="429"/>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133"/>
                                        </p:tgtEl>
                                        <p:attrNameLst>
                                          <p:attrName>style.visibility</p:attrName>
                                        </p:attrNameLst>
                                      </p:cBhvr>
                                      <p:to>
                                        <p:strVal val="visible"/>
                                      </p:to>
                                    </p:set>
                                    <p:anim calcmode="lin" valueType="num">
                                      <p:cBhvr additive="base">
                                        <p:cTn id="14" dur="750" fill="hold"/>
                                        <p:tgtEl>
                                          <p:spTgt spid="133"/>
                                        </p:tgtEl>
                                        <p:attrNameLst>
                                          <p:attrName>ppt_x</p:attrName>
                                        </p:attrNameLst>
                                      </p:cBhvr>
                                      <p:tavLst>
                                        <p:tav tm="0">
                                          <p:val>
                                            <p:strVal val="#ppt_x"/>
                                          </p:val>
                                        </p:tav>
                                        <p:tav tm="100000">
                                          <p:val>
                                            <p:strVal val="#ppt_x"/>
                                          </p:val>
                                        </p:tav>
                                      </p:tavLst>
                                    </p:anim>
                                    <p:anim calcmode="lin" valueType="num">
                                      <p:cBhvr additive="base">
                                        <p:cTn id="15" dur="750" fill="hold"/>
                                        <p:tgtEl>
                                          <p:spTgt spid="133"/>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4"/>
                                        </p:tgtEl>
                                        <p:attrNameLst>
                                          <p:attrName>style.visibility</p:attrName>
                                        </p:attrNameLst>
                                      </p:cBhvr>
                                      <p:to>
                                        <p:strVal val="visible"/>
                                      </p:to>
                                    </p:set>
                                    <p:anim calcmode="lin" valueType="num">
                                      <p:cBhvr additive="base">
                                        <p:cTn id="18" dur="750" fill="hold"/>
                                        <p:tgtEl>
                                          <p:spTgt spid="134"/>
                                        </p:tgtEl>
                                        <p:attrNameLst>
                                          <p:attrName>ppt_x</p:attrName>
                                        </p:attrNameLst>
                                      </p:cBhvr>
                                      <p:tavLst>
                                        <p:tav tm="0">
                                          <p:val>
                                            <p:strVal val="#ppt_x"/>
                                          </p:val>
                                        </p:tav>
                                        <p:tav tm="100000">
                                          <p:val>
                                            <p:strVal val="#ppt_x"/>
                                          </p:val>
                                        </p:tav>
                                      </p:tavLst>
                                    </p:anim>
                                    <p:anim calcmode="lin" valueType="num">
                                      <p:cBhvr additive="base">
                                        <p:cTn id="19" dur="75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4" grpId="0"/>
      <p:bldP spid="42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19"/>
          <p:cNvSpPr>
            <a:spLocks noChangeArrowheads="1"/>
          </p:cNvSpPr>
          <p:nvPr/>
        </p:nvSpPr>
        <p:spPr bwMode="auto">
          <a:xfrm flipH="1">
            <a:off x="545910" y="4802156"/>
            <a:ext cx="8065826" cy="2321975"/>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endParaRPr lang="zh-CN" altLang="en-US" b="1">
              <a:solidFill>
                <a:schemeClr val="tx1"/>
              </a:solidFill>
              <a:latin typeface="+mj-lt"/>
              <a:ea typeface="黑体" pitchFamily="2" charset="-122"/>
            </a:endParaRPr>
          </a:p>
        </p:txBody>
      </p:sp>
      <p:pic>
        <p:nvPicPr>
          <p:cNvPr id="27" name="Picture 26" descr="N3k family Oct11.png"/>
          <p:cNvPicPr>
            <a:picLocks noChangeAspect="1"/>
          </p:cNvPicPr>
          <p:nvPr/>
        </p:nvPicPr>
        <p:blipFill>
          <a:blip r:embed="rId3" cstate="print"/>
          <a:stretch>
            <a:fillRect/>
          </a:stretch>
        </p:blipFill>
        <p:spPr>
          <a:xfrm>
            <a:off x="3302367" y="722590"/>
            <a:ext cx="2583812" cy="1998426"/>
          </a:xfrm>
          <a:prstGeom prst="rect">
            <a:avLst/>
          </a:prstGeom>
        </p:spPr>
      </p:pic>
      <p:grpSp>
        <p:nvGrpSpPr>
          <p:cNvPr id="41" name="Group 40"/>
          <p:cNvGrpSpPr/>
          <p:nvPr/>
        </p:nvGrpSpPr>
        <p:grpSpPr>
          <a:xfrm>
            <a:off x="642837" y="4953811"/>
            <a:ext cx="6718322" cy="1120388"/>
            <a:chOff x="4574275" y="4679086"/>
            <a:chExt cx="6718322" cy="1120388"/>
          </a:xfrm>
        </p:grpSpPr>
        <p:sp>
          <p:nvSpPr>
            <p:cNvPr id="43" name="Rectangle 42"/>
            <p:cNvSpPr/>
            <p:nvPr/>
          </p:nvSpPr>
          <p:spPr>
            <a:xfrm>
              <a:off x="4574275" y="4906922"/>
              <a:ext cx="3939535" cy="892552"/>
            </a:xfrm>
            <a:prstGeom prst="rect">
              <a:avLst/>
            </a:prstGeom>
          </p:spPr>
          <p:txBody>
            <a:bodyPr wrap="square" lIns="0" tIns="0" rIns="0" bIns="0">
              <a:spAutoFit/>
            </a:bodyPr>
            <a:lstStyle/>
            <a:p>
              <a:pPr marL="169896" indent="-169896" algn="l" defTabSz="914400">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交易执行速度</a:t>
              </a:r>
            </a:p>
            <a:p>
              <a:pPr marL="169896" indent="-169896" algn="l" defTabSz="914400">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能够保持活动峰值</a:t>
              </a:r>
            </a:p>
            <a:p>
              <a:pPr marL="169896" indent="-169896" algn="l" defTabSz="914400">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精确时间戳同步</a:t>
              </a:r>
              <a:endParaRPr lang="zh-CN" altLang="en-US" sz="1600">
                <a:solidFill>
                  <a:srgbClr val="546568"/>
                </a:solidFill>
                <a:ea typeface="黑体" pitchFamily="2" charset="-122"/>
                <a:sym typeface="Arial" charset="0"/>
              </a:endParaRPr>
            </a:p>
          </p:txBody>
        </p:sp>
        <p:sp>
          <p:nvSpPr>
            <p:cNvPr id="44" name="AutoShape 24"/>
            <p:cNvSpPr>
              <a:spLocks/>
            </p:cNvSpPr>
            <p:nvPr/>
          </p:nvSpPr>
          <p:spPr bwMode="auto">
            <a:xfrm>
              <a:off x="4583801" y="4679086"/>
              <a:ext cx="2338685" cy="227346"/>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a:lnSpc>
                  <a:spcPts val="1500"/>
                </a:lnSpc>
                <a:spcBef>
                  <a:spcPts val="300"/>
                </a:spcBef>
                <a:spcAft>
                  <a:spcPts val="300"/>
                </a:spcAft>
                <a:buNone/>
              </a:pPr>
              <a:r>
                <a:rPr lang="zh-CN" altLang="en-US" sz="1800" b="1" i="0" smtClean="0">
                  <a:solidFill>
                    <a:srgbClr val="0096D6"/>
                  </a:solidFill>
                  <a:latin typeface="Arial"/>
                  <a:ea typeface="黑体" pitchFamily="2" charset="-122"/>
                  <a:cs typeface="+mn-cs"/>
                </a:rPr>
                <a:t>结果</a:t>
              </a:r>
              <a:endParaRPr lang="zh-CN" altLang="en-US" b="1" smtClean="0">
                <a:solidFill>
                  <a:schemeClr val="tx1"/>
                </a:solidFill>
                <a:ea typeface="黑体" pitchFamily="2" charset="-122"/>
                <a:sym typeface="Arial" charset="0"/>
              </a:endParaRPr>
            </a:p>
          </p:txBody>
        </p:sp>
        <p:sp>
          <p:nvSpPr>
            <p:cNvPr id="45" name="Rectangle 44"/>
            <p:cNvSpPr/>
            <p:nvPr/>
          </p:nvSpPr>
          <p:spPr>
            <a:xfrm>
              <a:off x="8236952" y="4906922"/>
              <a:ext cx="3055645" cy="569387"/>
            </a:xfrm>
            <a:prstGeom prst="rect">
              <a:avLst/>
            </a:prstGeom>
          </p:spPr>
          <p:txBody>
            <a:bodyPr wrap="square" lIns="0" tIns="0" rIns="0" bIns="0">
              <a:spAutoFit/>
            </a:bodyPr>
            <a:lstStyle/>
            <a:p>
              <a:pPr marL="169896" indent="-169896" algn="l" defTabSz="914400">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用户可编程性</a:t>
              </a:r>
            </a:p>
            <a:p>
              <a:pPr marL="169896" indent="-169896" algn="l" defTabSz="914400">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支持法规遵从</a:t>
              </a:r>
              <a:endParaRPr lang="zh-CN" altLang="en-US" sz="1600">
                <a:solidFill>
                  <a:srgbClr val="546568"/>
                </a:solidFill>
                <a:ea typeface="黑体" pitchFamily="2" charset="-122"/>
                <a:sym typeface="Arial" charset="0"/>
              </a:endParaRPr>
            </a:p>
          </p:txBody>
        </p:sp>
      </p:grpSp>
      <p:sp>
        <p:nvSpPr>
          <p:cNvPr id="46" name="Rectangle 45"/>
          <p:cNvSpPr/>
          <p:nvPr/>
        </p:nvSpPr>
        <p:spPr>
          <a:xfrm>
            <a:off x="2383619" y="3076001"/>
            <a:ext cx="2086782" cy="830997"/>
          </a:xfrm>
          <a:prstGeom prst="rect">
            <a:avLst/>
          </a:prstGeom>
        </p:spPr>
        <p:txBody>
          <a:bodyPr wrap="square">
            <a:spAutoFit/>
          </a:bodyPr>
          <a:lstStyle/>
          <a:p>
            <a:pPr algn="ctr" defTabSz="914400">
              <a:buNone/>
            </a:pPr>
            <a:r>
              <a:rPr lang="en-US" altLang="zh-CN" sz="1600" b="0" i="0" smtClean="0">
                <a:solidFill>
                  <a:srgbClr val="546568"/>
                </a:solidFill>
                <a:latin typeface="Arial"/>
                <a:ea typeface="黑体" pitchFamily="2" charset="-122"/>
                <a:cs typeface="+mn-cs"/>
              </a:rPr>
              <a:t>vPC</a:t>
            </a:r>
            <a:r>
              <a:rPr lang="zh-CN" altLang="en-US" sz="1600" b="0" i="0" smtClean="0">
                <a:solidFill>
                  <a:srgbClr val="546568"/>
                </a:solidFill>
                <a:latin typeface="Arial"/>
                <a:ea typeface="黑体" pitchFamily="2" charset="-122"/>
                <a:cs typeface="+mn-cs"/>
              </a:rPr>
              <a:t>、</a:t>
            </a:r>
            <a:r>
              <a:rPr lang="en-US" altLang="zh-CN" sz="1600" b="0" i="0" smtClean="0">
                <a:solidFill>
                  <a:srgbClr val="546568"/>
                </a:solidFill>
                <a:latin typeface="Arial"/>
                <a:ea typeface="黑体" pitchFamily="2" charset="-122"/>
                <a:cs typeface="+mn-cs"/>
              </a:rPr>
              <a:t>Precision </a:t>
            </a:r>
            <a:br>
              <a:rPr lang="en-US" altLang="zh-CN" sz="1600" b="0" i="0" smtClean="0">
                <a:solidFill>
                  <a:srgbClr val="546568"/>
                </a:solidFill>
                <a:latin typeface="Arial"/>
                <a:ea typeface="黑体" pitchFamily="2" charset="-122"/>
                <a:cs typeface="+mn-cs"/>
              </a:rPr>
            </a:br>
            <a:r>
              <a:rPr lang="zh-CN" altLang="en-US" sz="1600" b="0" i="0" smtClean="0">
                <a:solidFill>
                  <a:srgbClr val="546568"/>
                </a:solidFill>
                <a:latin typeface="Arial"/>
                <a:ea typeface="黑体" pitchFamily="2" charset="-122"/>
                <a:cs typeface="+mn-cs"/>
              </a:rPr>
              <a:t>时间协议、可配置的控制层面管制 </a:t>
            </a:r>
            <a:endParaRPr lang="zh-CN" altLang="en-US" sz="1600">
              <a:solidFill>
                <a:srgbClr val="546568"/>
              </a:solidFill>
              <a:ea typeface="黑体" pitchFamily="2" charset="-122"/>
            </a:endParaRPr>
          </a:p>
        </p:txBody>
      </p:sp>
      <p:sp>
        <p:nvSpPr>
          <p:cNvPr id="47" name="Rectangle 46"/>
          <p:cNvSpPr/>
          <p:nvPr/>
        </p:nvSpPr>
        <p:spPr>
          <a:xfrm>
            <a:off x="4517934" y="3076001"/>
            <a:ext cx="2290829" cy="830997"/>
          </a:xfrm>
          <a:prstGeom prst="rect">
            <a:avLst/>
          </a:prstGeom>
        </p:spPr>
        <p:txBody>
          <a:bodyPr wrap="square">
            <a:spAutoFit/>
          </a:bodyPr>
          <a:lstStyle/>
          <a:p>
            <a:pPr algn="ctr" defTabSz="914400">
              <a:buNone/>
            </a:pPr>
            <a:r>
              <a:rPr lang="zh-CN" altLang="en-US" sz="1600" b="0" i="0" dirty="0" smtClean="0">
                <a:solidFill>
                  <a:srgbClr val="546568"/>
                </a:solidFill>
                <a:latin typeface="Arial"/>
                <a:ea typeface="黑体" pitchFamily="2" charset="-122"/>
                <a:cs typeface="+mn-cs"/>
              </a:rPr>
              <a:t>加电自动调配、</a:t>
            </a:r>
            <a:r>
              <a:rPr lang="en-US" altLang="zh-CN" sz="1600" b="0" i="0" dirty="0" smtClean="0">
                <a:solidFill>
                  <a:srgbClr val="546568"/>
                </a:solidFill>
                <a:latin typeface="Arial"/>
                <a:ea typeface="黑体" pitchFamily="2" charset="-122"/>
                <a:cs typeface="+mn-cs"/>
              </a:rPr>
              <a:t>Encapsulated Remote Switched Port Analyzer </a:t>
            </a:r>
            <a:endParaRPr lang="zh-CN" altLang="en-US" sz="1600" dirty="0">
              <a:solidFill>
                <a:srgbClr val="546568"/>
              </a:solidFill>
              <a:ea typeface="黑体" pitchFamily="2" charset="-122"/>
            </a:endParaRPr>
          </a:p>
        </p:txBody>
      </p:sp>
      <p:sp>
        <p:nvSpPr>
          <p:cNvPr id="48" name="Rectangle 47"/>
          <p:cNvSpPr/>
          <p:nvPr/>
        </p:nvSpPr>
        <p:spPr>
          <a:xfrm>
            <a:off x="101600" y="3076001"/>
            <a:ext cx="2201334" cy="830997"/>
          </a:xfrm>
          <a:prstGeom prst="rect">
            <a:avLst/>
          </a:prstGeom>
        </p:spPr>
        <p:txBody>
          <a:bodyPr wrap="square">
            <a:spAutoFit/>
          </a:bodyPr>
          <a:lstStyle/>
          <a:p>
            <a:pPr algn="ctr" defTabSz="914400">
              <a:buNone/>
            </a:pPr>
            <a:r>
              <a:rPr lang="zh-CN" altLang="en-US" sz="1600" b="0" i="0" smtClean="0">
                <a:solidFill>
                  <a:srgbClr val="546568"/>
                </a:solidFill>
                <a:latin typeface="Arial"/>
                <a:ea typeface="黑体" pitchFamily="2" charset="-122"/>
                <a:cs typeface="+mn-cs"/>
              </a:rPr>
              <a:t>有线网络速率</a:t>
            </a:r>
            <a:br>
              <a:rPr lang="zh-CN" altLang="en-US" sz="1600" b="0" i="0" smtClean="0">
                <a:solidFill>
                  <a:srgbClr val="546568"/>
                </a:solidFill>
                <a:latin typeface="Arial"/>
                <a:ea typeface="黑体" pitchFamily="2" charset="-122"/>
                <a:cs typeface="+mn-cs"/>
              </a:rPr>
            </a:br>
            <a:r>
              <a:rPr lang="zh-CN" altLang="en-US" sz="1600" b="0" i="0" smtClean="0">
                <a:solidFill>
                  <a:srgbClr val="546568"/>
                </a:solidFill>
                <a:latin typeface="Arial"/>
                <a:ea typeface="黑体" pitchFamily="2" charset="-122"/>
                <a:cs typeface="+mn-cs"/>
              </a:rPr>
              <a:t> </a:t>
            </a:r>
            <a:r>
              <a:rPr lang="en-US" altLang="zh-CN" sz="1600" b="0" i="0" smtClean="0">
                <a:solidFill>
                  <a:srgbClr val="546568"/>
                </a:solidFill>
                <a:latin typeface="Arial"/>
                <a:ea typeface="黑体" pitchFamily="2" charset="-122"/>
                <a:cs typeface="+mn-cs"/>
              </a:rPr>
              <a:t>L2/L3 </a:t>
            </a:r>
            <a:r>
              <a:rPr lang="zh-CN" altLang="en-US" sz="1600" b="0" i="0" smtClean="0">
                <a:solidFill>
                  <a:srgbClr val="546568"/>
                </a:solidFill>
                <a:latin typeface="Arial"/>
                <a:ea typeface="黑体" pitchFamily="2" charset="-122"/>
                <a:cs typeface="+mn-cs"/>
              </a:rPr>
              <a:t>功能集，</a:t>
            </a:r>
          </a:p>
          <a:p>
            <a:pPr algn="ctr" defTabSz="914400">
              <a:buNone/>
            </a:pPr>
            <a:r>
              <a:rPr lang="en-US" altLang="zh-CN" sz="1600" b="0" i="0" smtClean="0">
                <a:solidFill>
                  <a:srgbClr val="546568"/>
                </a:solidFill>
                <a:latin typeface="Arial"/>
                <a:ea typeface="黑体" pitchFamily="2" charset="-122"/>
                <a:cs typeface="+mn-cs"/>
              </a:rPr>
              <a:t>IPv4/v6</a:t>
            </a:r>
            <a:endParaRPr lang="zh-CN" altLang="en-US" sz="1600">
              <a:solidFill>
                <a:srgbClr val="546568"/>
              </a:solidFill>
              <a:ea typeface="黑体" pitchFamily="2" charset="-122"/>
            </a:endParaRPr>
          </a:p>
        </p:txBody>
      </p:sp>
      <p:sp>
        <p:nvSpPr>
          <p:cNvPr id="49" name="Rectangle 48"/>
          <p:cNvSpPr/>
          <p:nvPr/>
        </p:nvSpPr>
        <p:spPr>
          <a:xfrm>
            <a:off x="6853983" y="3076001"/>
            <a:ext cx="2066105" cy="830997"/>
          </a:xfrm>
          <a:prstGeom prst="rect">
            <a:avLst/>
          </a:prstGeom>
        </p:spPr>
        <p:txBody>
          <a:bodyPr wrap="square">
            <a:spAutoFit/>
          </a:bodyPr>
          <a:lstStyle/>
          <a:p>
            <a:pPr algn="ctr" defTabSz="914400">
              <a:buNone/>
            </a:pPr>
            <a:r>
              <a:rPr lang="zh-CN" altLang="en-US" sz="1600" b="0" i="0" dirty="0" smtClean="0">
                <a:solidFill>
                  <a:srgbClr val="546568"/>
                </a:solidFill>
                <a:latin typeface="Arial"/>
                <a:ea typeface="黑体" pitchFamily="2" charset="-122"/>
                <a:cs typeface="+mn-cs"/>
              </a:rPr>
              <a:t>用户可编程：</a:t>
            </a:r>
            <a:r>
              <a:rPr lang="en-US" altLang="zh-CN" sz="1600" b="0" i="0" dirty="0" smtClean="0">
                <a:solidFill>
                  <a:srgbClr val="546568"/>
                </a:solidFill>
                <a:latin typeface="Arial"/>
                <a:ea typeface="黑体" pitchFamily="2" charset="-122"/>
                <a:cs typeface="+mn-cs"/>
              </a:rPr>
              <a:t/>
            </a:r>
            <a:br>
              <a:rPr lang="en-US" altLang="zh-CN" sz="1600" b="0" i="0" dirty="0" smtClean="0">
                <a:solidFill>
                  <a:srgbClr val="546568"/>
                </a:solidFill>
                <a:latin typeface="Arial"/>
                <a:ea typeface="黑体" pitchFamily="2" charset="-122"/>
                <a:cs typeface="+mn-cs"/>
              </a:rPr>
            </a:br>
            <a:r>
              <a:rPr lang="en-US" altLang="zh-CN" sz="1600" b="0" i="0" dirty="0" smtClean="0">
                <a:solidFill>
                  <a:srgbClr val="546568"/>
                </a:solidFill>
                <a:latin typeface="Arial"/>
                <a:ea typeface="黑体" pitchFamily="2" charset="-122"/>
                <a:cs typeface="+mn-cs"/>
              </a:rPr>
              <a:t>python </a:t>
            </a:r>
            <a:r>
              <a:rPr lang="zh-CN" altLang="en-US" sz="1600" b="0" i="0" dirty="0" smtClean="0">
                <a:solidFill>
                  <a:srgbClr val="546568"/>
                </a:solidFill>
                <a:latin typeface="Arial"/>
                <a:ea typeface="黑体" pitchFamily="2" charset="-122"/>
                <a:cs typeface="+mn-cs"/>
              </a:rPr>
              <a:t>脚本、</a:t>
            </a:r>
            <a:r>
              <a:rPr lang="en-US" altLang="zh-CN" sz="1600" b="0" i="0" dirty="0" smtClean="0">
                <a:solidFill>
                  <a:srgbClr val="546568"/>
                </a:solidFill>
                <a:latin typeface="Arial"/>
                <a:ea typeface="黑体" pitchFamily="2" charset="-122"/>
                <a:cs typeface="+mn-cs"/>
              </a:rPr>
              <a:t/>
            </a:r>
            <a:br>
              <a:rPr lang="en-US" altLang="zh-CN" sz="1600" b="0" i="0" dirty="0" smtClean="0">
                <a:solidFill>
                  <a:srgbClr val="546568"/>
                </a:solidFill>
                <a:latin typeface="Arial"/>
                <a:ea typeface="黑体" pitchFamily="2" charset="-122"/>
                <a:cs typeface="+mn-cs"/>
              </a:rPr>
            </a:br>
            <a:r>
              <a:rPr lang="en-US" altLang="zh-CN" sz="1600" b="0" i="0" dirty="0" smtClean="0">
                <a:solidFill>
                  <a:srgbClr val="546568"/>
                </a:solidFill>
                <a:latin typeface="Arial"/>
                <a:ea typeface="黑体" pitchFamily="2" charset="-122"/>
                <a:cs typeface="+mn-cs"/>
              </a:rPr>
              <a:t>EEM</a:t>
            </a:r>
            <a:r>
              <a:rPr lang="zh-CN" altLang="en-US" sz="1600" b="0" i="0" dirty="0" smtClean="0">
                <a:solidFill>
                  <a:srgbClr val="546568"/>
                </a:solidFill>
                <a:latin typeface="Arial"/>
                <a:ea typeface="黑体" pitchFamily="2" charset="-122"/>
                <a:cs typeface="+mn-cs"/>
              </a:rPr>
              <a:t>、</a:t>
            </a:r>
            <a:r>
              <a:rPr lang="en-US" altLang="zh-CN" sz="1600" b="0" i="0" dirty="0" smtClean="0">
                <a:solidFill>
                  <a:srgbClr val="546568"/>
                </a:solidFill>
                <a:latin typeface="Arial"/>
                <a:ea typeface="黑体" pitchFamily="2" charset="-122"/>
                <a:cs typeface="+mn-cs"/>
              </a:rPr>
              <a:t>NETCONF</a:t>
            </a:r>
            <a:endParaRPr lang="zh-CN" altLang="en-US" sz="1600" dirty="0">
              <a:solidFill>
                <a:srgbClr val="546568"/>
              </a:solidFill>
              <a:ea typeface="黑体" pitchFamily="2" charset="-122"/>
            </a:endParaRPr>
          </a:p>
        </p:txBody>
      </p:sp>
      <p:grpSp>
        <p:nvGrpSpPr>
          <p:cNvPr id="60" name="Group 59"/>
          <p:cNvGrpSpPr/>
          <p:nvPr/>
        </p:nvGrpSpPr>
        <p:grpSpPr>
          <a:xfrm>
            <a:off x="237066" y="2594328"/>
            <a:ext cx="8669868" cy="408818"/>
            <a:chOff x="1308637" y="4005265"/>
            <a:chExt cx="6436938" cy="217482"/>
          </a:xfrm>
        </p:grpSpPr>
        <p:sp>
          <p:nvSpPr>
            <p:cNvPr id="61" name="Pentagon 60"/>
            <p:cNvSpPr/>
            <p:nvPr/>
          </p:nvSpPr>
          <p:spPr>
            <a:xfrm>
              <a:off x="4497623" y="4005265"/>
              <a:ext cx="3247952" cy="217482"/>
            </a:xfrm>
            <a:prstGeom prst="homePlate">
              <a:avLst/>
            </a:prstGeom>
            <a:gradFill flip="none" rotWithShape="1">
              <a:gsLst>
                <a:gs pos="10000">
                  <a:schemeClr val="tx1"/>
                </a:gs>
                <a:gs pos="46000">
                  <a:schemeClr val="tx1">
                    <a:alpha val="0"/>
                  </a:schemeClr>
                </a:gs>
              </a:gsLst>
              <a:lin ang="10800000" scaled="1"/>
              <a:tileRect/>
            </a:gradFill>
            <a:ln w="15875">
              <a:noFill/>
              <a:miter lim="800000"/>
              <a:headEnd/>
              <a:tailEnd/>
            </a:ln>
            <a:effectLst/>
          </p:spPr>
          <p:txBody>
            <a:bodyPr anchor="ctr">
              <a:prstTxWarp prst="textNoShape">
                <a:avLst/>
              </a:prstTxWarp>
            </a:bodyPr>
            <a:lstStyle/>
            <a:p>
              <a:pPr algn="ctr" eaLnBrk="0" hangingPunct="0">
                <a:lnSpc>
                  <a:spcPct val="90000"/>
                </a:lnSpc>
              </a:pPr>
              <a:endParaRPr lang="zh-CN" altLang="en-US" sz="1100" b="1">
                <a:solidFill>
                  <a:schemeClr val="bg1"/>
                </a:solidFill>
                <a:ea typeface="黑体" pitchFamily="2" charset="-122"/>
              </a:endParaRPr>
            </a:p>
          </p:txBody>
        </p:sp>
        <p:sp>
          <p:nvSpPr>
            <p:cNvPr id="62" name="Pentagon 61"/>
            <p:cNvSpPr/>
            <p:nvPr/>
          </p:nvSpPr>
          <p:spPr>
            <a:xfrm rot="10800000">
              <a:off x="1308637" y="4005265"/>
              <a:ext cx="3247952" cy="217482"/>
            </a:xfrm>
            <a:prstGeom prst="homePlate">
              <a:avLst/>
            </a:prstGeom>
            <a:gradFill flip="none" rotWithShape="1">
              <a:gsLst>
                <a:gs pos="10000">
                  <a:schemeClr val="tx1"/>
                </a:gs>
                <a:gs pos="46000">
                  <a:schemeClr val="tx1">
                    <a:alpha val="0"/>
                  </a:schemeClr>
                </a:gs>
              </a:gsLst>
              <a:lin ang="10800000" scaled="1"/>
              <a:tileRect/>
            </a:gradFill>
            <a:ln w="15875">
              <a:noFill/>
              <a:miter lim="800000"/>
              <a:headEnd/>
              <a:tailEnd/>
            </a:ln>
            <a:effectLst/>
          </p:spPr>
          <p:txBody>
            <a:bodyPr anchor="ctr">
              <a:prstTxWarp prst="textNoShape">
                <a:avLst/>
              </a:prstTxWarp>
            </a:bodyPr>
            <a:lstStyle/>
            <a:p>
              <a:pPr algn="ctr" eaLnBrk="0" hangingPunct="0">
                <a:lnSpc>
                  <a:spcPct val="90000"/>
                </a:lnSpc>
              </a:pPr>
              <a:endParaRPr lang="zh-CN" altLang="en-US" sz="1100" b="1">
                <a:solidFill>
                  <a:schemeClr val="bg1"/>
                </a:solidFill>
                <a:ea typeface="黑体" pitchFamily="2" charset="-122"/>
              </a:endParaRPr>
            </a:p>
          </p:txBody>
        </p:sp>
      </p:grpSp>
      <p:sp>
        <p:nvSpPr>
          <p:cNvPr id="55" name="TextBox 54"/>
          <p:cNvSpPr txBox="1"/>
          <p:nvPr/>
        </p:nvSpPr>
        <p:spPr>
          <a:xfrm>
            <a:off x="2865512" y="2141017"/>
            <a:ext cx="3569156" cy="369332"/>
          </a:xfrm>
          <a:prstGeom prst="rect">
            <a:avLst/>
          </a:prstGeom>
          <a:noFill/>
        </p:spPr>
        <p:txBody>
          <a:bodyPr wrap="square" rtlCol="0">
            <a:spAutoFit/>
          </a:bodyPr>
          <a:lstStyle/>
          <a:p>
            <a:pPr algn="ctr"/>
            <a:r>
              <a:rPr lang="en-US" altLang="zh-CN" sz="1800" b="1" i="0" dirty="0" smtClean="0">
                <a:solidFill>
                  <a:schemeClr val="tx1"/>
                </a:solidFill>
                <a:latin typeface="Arial"/>
                <a:ea typeface="黑体" pitchFamily="2" charset="-122"/>
                <a:cs typeface="+mn-cs"/>
              </a:rPr>
              <a:t>Cisco Nexus</a:t>
            </a:r>
            <a:r>
              <a:rPr lang="en-US" baseline="30000" dirty="0" smtClean="0"/>
              <a:t>®</a:t>
            </a:r>
            <a:r>
              <a:rPr lang="zh-CN" altLang="en-US" sz="1800" b="1" i="0" dirty="0" smtClean="0">
                <a:solidFill>
                  <a:schemeClr val="tx1"/>
                </a:solidFill>
                <a:latin typeface="Arial"/>
                <a:ea typeface="黑体" pitchFamily="2" charset="-122"/>
                <a:cs typeface="+mn-cs"/>
              </a:rPr>
              <a:t> </a:t>
            </a:r>
            <a:r>
              <a:rPr lang="en-US" altLang="zh-CN" sz="1800" b="1" i="0" dirty="0" smtClean="0">
                <a:solidFill>
                  <a:schemeClr val="tx1"/>
                </a:solidFill>
                <a:latin typeface="Arial"/>
                <a:ea typeface="黑体" pitchFamily="2" charset="-122"/>
                <a:cs typeface="+mn-cs"/>
              </a:rPr>
              <a:t>3000 </a:t>
            </a:r>
            <a:r>
              <a:rPr lang="zh-CN" altLang="en-US" sz="1800" b="1" i="0" dirty="0" smtClean="0">
                <a:solidFill>
                  <a:schemeClr val="tx1"/>
                </a:solidFill>
                <a:latin typeface="Arial"/>
                <a:ea typeface="黑体" pitchFamily="2" charset="-122"/>
                <a:cs typeface="+mn-cs"/>
              </a:rPr>
              <a:t>系列</a:t>
            </a:r>
            <a:endParaRPr lang="zh-CN" altLang="en-US" b="1" dirty="0">
              <a:ea typeface="黑体" pitchFamily="2" charset="-122"/>
            </a:endParaRPr>
          </a:p>
        </p:txBody>
      </p:sp>
      <p:sp>
        <p:nvSpPr>
          <p:cNvPr id="63" name="TextBox 62"/>
          <p:cNvSpPr txBox="1"/>
          <p:nvPr/>
        </p:nvSpPr>
        <p:spPr>
          <a:xfrm>
            <a:off x="1680593" y="2608100"/>
            <a:ext cx="4863832" cy="369332"/>
          </a:xfrm>
          <a:prstGeom prst="rect">
            <a:avLst/>
          </a:prstGeom>
          <a:noFill/>
        </p:spPr>
        <p:txBody>
          <a:bodyPr wrap="none" rtlCol="0">
            <a:spAutoFit/>
          </a:bodyPr>
          <a:lstStyle/>
          <a:p>
            <a:pPr algn="ctr"/>
            <a:r>
              <a:rPr lang="zh-CN" altLang="en-US" sz="1800" b="1" i="0" dirty="0" smtClean="0">
                <a:solidFill>
                  <a:srgbClr val="546568"/>
                </a:solidFill>
                <a:latin typeface="Arial"/>
                <a:ea typeface="黑体" pitchFamily="2" charset="-122"/>
                <a:cs typeface="+mn-cs"/>
              </a:rPr>
              <a:t>稳健的 </a:t>
            </a:r>
            <a:r>
              <a:rPr lang="en-US" altLang="zh-CN" sz="1800" b="1" i="0" dirty="0" smtClean="0">
                <a:solidFill>
                  <a:srgbClr val="546568"/>
                </a:solidFill>
                <a:latin typeface="Arial"/>
                <a:ea typeface="黑体" pitchFamily="2" charset="-122"/>
                <a:cs typeface="+mn-cs"/>
              </a:rPr>
              <a:t>Cisco</a:t>
            </a:r>
            <a:r>
              <a:rPr lang="en-US" baseline="30000" dirty="0" smtClean="0">
                <a:solidFill>
                  <a:srgbClr val="546568"/>
                </a:solidFill>
              </a:rPr>
              <a:t>®</a:t>
            </a:r>
            <a:r>
              <a:rPr lang="zh-CN" altLang="en-US" sz="1800" b="1" i="0" dirty="0" smtClean="0">
                <a:solidFill>
                  <a:srgbClr val="546568"/>
                </a:solidFill>
                <a:latin typeface="Arial"/>
                <a:ea typeface="黑体" pitchFamily="2" charset="-122"/>
                <a:cs typeface="+mn-cs"/>
              </a:rPr>
              <a:t> </a:t>
            </a:r>
            <a:r>
              <a:rPr lang="en-US" altLang="zh-CN" sz="1800" b="1" i="0" dirty="0" smtClean="0">
                <a:solidFill>
                  <a:srgbClr val="546568"/>
                </a:solidFill>
                <a:latin typeface="Arial"/>
                <a:ea typeface="黑体" pitchFamily="2" charset="-122"/>
                <a:cs typeface="+mn-cs"/>
              </a:rPr>
              <a:t>NX-OS</a:t>
            </a:r>
            <a:r>
              <a:rPr lang="zh-CN" altLang="en-US" sz="1800" b="1" i="0" dirty="0" smtClean="0">
                <a:solidFill>
                  <a:srgbClr val="546568"/>
                </a:solidFill>
                <a:latin typeface="Arial"/>
                <a:ea typeface="黑体" pitchFamily="2" charset="-122"/>
                <a:cs typeface="+mn-cs"/>
              </a:rPr>
              <a:t>（具有差异化功能集）</a:t>
            </a:r>
            <a:endParaRPr lang="zh-CN" altLang="en-US" b="1" dirty="0">
              <a:solidFill>
                <a:srgbClr val="546568"/>
              </a:solidFill>
              <a:ea typeface="黑体" pitchFamily="2" charset="-122"/>
            </a:endParaRPr>
          </a:p>
        </p:txBody>
      </p:sp>
      <p:sp>
        <p:nvSpPr>
          <p:cNvPr id="21" name="Rectangle 20"/>
          <p:cNvSpPr/>
          <p:nvPr/>
        </p:nvSpPr>
        <p:spPr>
          <a:xfrm>
            <a:off x="-191069" y="4385225"/>
            <a:ext cx="9648966" cy="424732"/>
          </a:xfrm>
          <a:prstGeom prst="rect">
            <a:avLst/>
          </a:prstGeom>
        </p:spPr>
        <p:txBody>
          <a:bodyPr wrap="square">
            <a:spAutoFit/>
          </a:bodyPr>
          <a:lstStyle/>
          <a:p>
            <a:pPr algn="ctr" defTabSz="914400">
              <a:lnSpc>
                <a:spcPct val="90000"/>
              </a:lnSpc>
              <a:buNone/>
              <a:tabLst>
                <a:tab pos="5711825" algn="l"/>
              </a:tabLst>
            </a:pPr>
            <a:r>
              <a:rPr lang="zh-CN" altLang="en-US" sz="2000" b="0" i="0" dirty="0" smtClean="0">
                <a:solidFill>
                  <a:schemeClr val="tx1"/>
                </a:solidFill>
                <a:latin typeface="Arial"/>
                <a:ea typeface="黑体" pitchFamily="2" charset="-122"/>
                <a:cs typeface="+mn-cs"/>
              </a:rPr>
              <a:t>超低</a:t>
            </a:r>
            <a:r>
              <a:rPr lang="zh-CN" altLang="en-US" sz="2400" b="1" i="0" dirty="0" smtClean="0">
                <a:solidFill>
                  <a:schemeClr val="tx1"/>
                </a:solidFill>
                <a:latin typeface="Arial"/>
                <a:ea typeface="黑体" pitchFamily="2" charset="-122"/>
                <a:cs typeface="+mn-cs"/>
              </a:rPr>
              <a:t>延迟</a:t>
            </a:r>
            <a:endParaRPr lang="zh-CN" altLang="en-US" sz="2400" b="1" dirty="0">
              <a:ea typeface="黑体" pitchFamily="2" charset="-122"/>
            </a:endParaRPr>
          </a:p>
        </p:txBody>
      </p:sp>
      <p:sp>
        <p:nvSpPr>
          <p:cNvPr id="22" name="Rectangle 21"/>
          <p:cNvSpPr/>
          <p:nvPr/>
        </p:nvSpPr>
        <p:spPr>
          <a:xfrm>
            <a:off x="1886764" y="241558"/>
            <a:ext cx="3715014" cy="784830"/>
          </a:xfrm>
          <a:prstGeom prst="rect">
            <a:avLst/>
          </a:prstGeom>
        </p:spPr>
        <p:txBody>
          <a:bodyPr wrap="square" anchor="b">
            <a:spAutoFit/>
          </a:bodyPr>
          <a:lstStyle/>
          <a:p>
            <a:pPr algn="l" defTabSz="914400">
              <a:lnSpc>
                <a:spcPts val="2700"/>
              </a:lnSpc>
              <a:buNone/>
              <a:tabLst>
                <a:tab pos="5711825" algn="l"/>
              </a:tabLst>
            </a:pPr>
            <a:r>
              <a:rPr lang="en-US" altLang="zh-CN" sz="2000" b="0" i="0" smtClean="0">
                <a:solidFill>
                  <a:srgbClr val="546568"/>
                </a:solidFill>
                <a:latin typeface="Arial"/>
                <a:ea typeface="黑体" pitchFamily="2" charset="-122"/>
                <a:cs typeface="+mn-cs"/>
              </a:rPr>
              <a:t>CISCO</a:t>
            </a:r>
            <a:r>
              <a:rPr lang="zh-CN" altLang="en-US" sz="2800" b="0" i="0" smtClean="0">
                <a:solidFill>
                  <a:srgbClr val="546568"/>
                </a:solidFill>
                <a:latin typeface="Arial"/>
                <a:ea typeface="黑体" pitchFamily="2" charset="-122"/>
                <a:cs typeface="+mn-cs"/>
              </a:rPr>
              <a:t/>
            </a:r>
            <a:br>
              <a:rPr lang="zh-CN" altLang="en-US" sz="2800" b="0" i="0" smtClean="0">
                <a:solidFill>
                  <a:srgbClr val="546568"/>
                </a:solidFill>
                <a:latin typeface="Arial"/>
                <a:ea typeface="黑体" pitchFamily="2" charset="-122"/>
                <a:cs typeface="+mn-cs"/>
              </a:rPr>
            </a:br>
            <a:r>
              <a:rPr lang="en-US" altLang="zh-CN" sz="2800" b="1" i="0" smtClean="0">
                <a:solidFill>
                  <a:srgbClr val="546568"/>
                </a:solidFill>
                <a:latin typeface="Arial"/>
                <a:ea typeface="黑体" pitchFamily="2" charset="-122"/>
                <a:cs typeface="+mn-cs"/>
              </a:rPr>
              <a:t>UNIFIED FABRIC</a:t>
            </a:r>
            <a:endParaRPr lang="zh-CN" altLang="en-US" sz="2800" b="1">
              <a:solidFill>
                <a:srgbClr val="546568"/>
              </a:solidFill>
              <a:latin typeface="+mj-lt"/>
              <a:ea typeface="黑体" pitchFamily="2" charset="-122"/>
              <a:cs typeface="+mj-cs"/>
            </a:endParaRPr>
          </a:p>
        </p:txBody>
      </p:sp>
      <p:sp>
        <p:nvSpPr>
          <p:cNvPr id="23" name="Line 4"/>
          <p:cNvSpPr>
            <a:spLocks noChangeShapeType="1"/>
          </p:cNvSpPr>
          <p:nvPr/>
        </p:nvSpPr>
        <p:spPr bwMode="auto">
          <a:xfrm>
            <a:off x="5020324" y="289823"/>
            <a:ext cx="0" cy="700974"/>
          </a:xfrm>
          <a:prstGeom prst="line">
            <a:avLst/>
          </a:prstGeom>
          <a:noFill/>
          <a:ln w="14288">
            <a:solidFill>
              <a:srgbClr val="546568"/>
            </a:solidFill>
            <a:round/>
            <a:headEnd/>
            <a:tailEnd/>
          </a:ln>
        </p:spPr>
        <p:txBody>
          <a:bodyPr lIns="91435" tIns="45718" rIns="91435" bIns="45718"/>
          <a:lstStyle/>
          <a:p>
            <a:pPr>
              <a:defRPr/>
            </a:pPr>
            <a:endParaRPr lang="zh-CN" altLang="en-US" kern="0">
              <a:solidFill>
                <a:sysClr val="windowText" lastClr="000000"/>
              </a:solidFill>
              <a:ea typeface="黑体" pitchFamily="2" charset="-122"/>
            </a:endParaRPr>
          </a:p>
        </p:txBody>
      </p:sp>
      <p:grpSp>
        <p:nvGrpSpPr>
          <p:cNvPr id="24" name="Group 41"/>
          <p:cNvGrpSpPr/>
          <p:nvPr/>
        </p:nvGrpSpPr>
        <p:grpSpPr>
          <a:xfrm>
            <a:off x="5127557" y="203167"/>
            <a:ext cx="4576752" cy="827877"/>
            <a:chOff x="3811240" y="450620"/>
            <a:chExt cx="4576752" cy="827877"/>
          </a:xfrm>
        </p:grpSpPr>
        <p:sp>
          <p:nvSpPr>
            <p:cNvPr id="26" name="Rectangle 25"/>
            <p:cNvSpPr/>
            <p:nvPr/>
          </p:nvSpPr>
          <p:spPr>
            <a:xfrm>
              <a:off x="3811240" y="798366"/>
              <a:ext cx="902811" cy="480131"/>
            </a:xfrm>
            <a:prstGeom prst="rect">
              <a:avLst/>
            </a:prstGeom>
          </p:spPr>
          <p:txBody>
            <a:bodyPr wrap="none" anchor="b">
              <a:spAutoFit/>
            </a:bodyPr>
            <a:lstStyle/>
            <a:p>
              <a:pPr algn="l" defTabSz="914400">
                <a:lnSpc>
                  <a:spcPct val="90000"/>
                </a:lnSpc>
                <a:buNone/>
                <a:tabLst>
                  <a:tab pos="5711825" algn="l"/>
                </a:tabLst>
              </a:pPr>
              <a:r>
                <a:rPr lang="zh-CN" altLang="en-US" sz="2800" b="0" i="0" smtClean="0">
                  <a:solidFill>
                    <a:srgbClr val="546568"/>
                  </a:solidFill>
                  <a:latin typeface="Arial"/>
                  <a:ea typeface="黑体" pitchFamily="2" charset="-122"/>
                  <a:cs typeface="+mn-cs"/>
                </a:rPr>
                <a:t>收入</a:t>
              </a:r>
              <a:endParaRPr lang="zh-CN" altLang="en-US" sz="2800">
                <a:solidFill>
                  <a:srgbClr val="546568"/>
                </a:solidFill>
                <a:ea typeface="黑体" pitchFamily="2" charset="-122"/>
              </a:endParaRPr>
            </a:p>
          </p:txBody>
        </p:sp>
        <p:sp>
          <p:nvSpPr>
            <p:cNvPr id="29" name="Rectangle 28"/>
            <p:cNvSpPr/>
            <p:nvPr/>
          </p:nvSpPr>
          <p:spPr>
            <a:xfrm>
              <a:off x="3815992" y="450620"/>
              <a:ext cx="4572000" cy="461665"/>
            </a:xfrm>
            <a:prstGeom prst="rect">
              <a:avLst/>
            </a:prstGeom>
          </p:spPr>
          <p:txBody>
            <a:bodyPr anchor="b">
              <a:spAutoFit/>
            </a:bodyPr>
            <a:lstStyle/>
            <a:p>
              <a:pPr algn="l" defTabSz="914400">
                <a:buNone/>
              </a:pPr>
              <a:r>
                <a:rPr lang="zh-CN" altLang="en-US" sz="2400" b="1" i="0" smtClean="0">
                  <a:solidFill>
                    <a:srgbClr val="6DB344"/>
                  </a:solidFill>
                  <a:latin typeface="Arial"/>
                  <a:ea typeface="黑体" pitchFamily="2" charset="-122"/>
                  <a:cs typeface="+mn-cs"/>
                </a:rPr>
                <a:t>最大化</a:t>
              </a:r>
              <a:endParaRPr lang="zh-CN" altLang="en-US" sz="2400" b="1">
                <a:solidFill>
                  <a:schemeClr val="tx2"/>
                </a:solidFill>
                <a:ea typeface="黑体" pitchFamily="2" charset="-122"/>
              </a:endParaRPr>
            </a:p>
          </p:txBody>
        </p:sp>
      </p:grpSp>
      <p:sp>
        <p:nvSpPr>
          <p:cNvPr id="25" name="Action Button: Back or Previous 24">
            <a:hlinkClick r:id="rId4" action="ppaction://hlinksldjump"/>
          </p:cNvPr>
          <p:cNvSpPr/>
          <p:nvPr/>
        </p:nvSpPr>
        <p:spPr>
          <a:xfrm>
            <a:off x="8202168" y="6025896"/>
            <a:ext cx="318654" cy="277092"/>
          </a:xfrm>
          <a:prstGeom prst="actionButtonBackPrevious">
            <a:avLst/>
          </a:prstGeom>
          <a:solidFill>
            <a:schemeClr val="accent3">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黑体" pitchFamily="2" charset="-122"/>
            </a:endParaRPr>
          </a:p>
        </p:txBody>
      </p:sp>
    </p:spTree>
    <p:extLst>
      <p:ext uri="{BB962C8B-B14F-4D97-AF65-F5344CB8AC3E}">
        <p14:creationId xmlns="" xmlns:p14="http://schemas.microsoft.com/office/powerpoint/2010/main" val="15293098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p:stCondLst>
                              <p:cond delay="1500"/>
                            </p:stCondLst>
                            <p:childTnLst>
                              <p:par>
                                <p:cTn id="9" presetID="2" presetClass="entr" presetSubtype="2" decel="10000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1+#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2" fill="hold" nodeType="after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750" fill="hold"/>
                                        <p:tgtEl>
                                          <p:spTgt spid="41"/>
                                        </p:tgtEl>
                                        <p:attrNameLst>
                                          <p:attrName>ppt_x</p:attrName>
                                        </p:attrNameLst>
                                      </p:cBhvr>
                                      <p:tavLst>
                                        <p:tav tm="0">
                                          <p:val>
                                            <p:strVal val="1+#ppt_w/2"/>
                                          </p:val>
                                        </p:tav>
                                        <p:tav tm="100000">
                                          <p:val>
                                            <p:strVal val="#ppt_x"/>
                                          </p:val>
                                        </p:tav>
                                      </p:tavLst>
                                    </p:anim>
                                    <p:anim calcmode="lin" valueType="num">
                                      <p:cBhvr additive="base">
                                        <p:cTn id="21" dur="750" fill="hold"/>
                                        <p:tgtEl>
                                          <p:spTgt spid="41"/>
                                        </p:tgtEl>
                                        <p:attrNameLst>
                                          <p:attrName>ppt_y</p:attrName>
                                        </p:attrNameLst>
                                      </p:cBhvr>
                                      <p:tavLst>
                                        <p:tav tm="0">
                                          <p:val>
                                            <p:strVal val="#ppt_y"/>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itle 84"/>
          <p:cNvSpPr>
            <a:spLocks noGrp="1"/>
          </p:cNvSpPr>
          <p:nvPr>
            <p:ph type="title"/>
          </p:nvPr>
        </p:nvSpPr>
        <p:spPr/>
        <p:txBody>
          <a:bodyPr/>
          <a:lstStyle/>
          <a:p>
            <a:pPr algn="l" defTabSz="914400">
              <a:spcBef>
                <a:spcPct val="0"/>
              </a:spcBef>
              <a:buNone/>
            </a:pPr>
            <a:r>
              <a:rPr altLang="zh-CN"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t>Cisco Unified Fabric</a:t>
            </a:r>
            <a: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t/>
            </a:r>
            <a:b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lang="zh-CN" altLang="en-US" sz="2400" b="0" i="0" spc="0" dirty="0" smtClean="0">
                <a:solidFill>
                  <a:srgbClr val="7F7F7F"/>
                </a:solidFill>
                <a:latin typeface="Arial"/>
                <a:ea typeface="黑体" pitchFamily="2" charset="-122"/>
                <a:cs typeface="+mj-cs"/>
              </a:rPr>
              <a:t>主要卖点</a:t>
            </a:r>
            <a:endParaRPr lang="zh-CN" altLang="en-US" sz="2400" b="0" i="0" spc="0" dirty="0">
              <a:solidFill>
                <a:srgbClr val="7F7F7F"/>
              </a:solidFill>
              <a:latin typeface="Arial"/>
              <a:ea typeface="黑体" pitchFamily="2" charset="-122"/>
              <a:cs typeface="+mj-cs"/>
            </a:endParaRPr>
          </a:p>
        </p:txBody>
      </p:sp>
      <p:sp>
        <p:nvSpPr>
          <p:cNvPr id="17" name="Rectangle 19"/>
          <p:cNvSpPr>
            <a:spLocks noChangeArrowheads="1"/>
          </p:cNvSpPr>
          <p:nvPr/>
        </p:nvSpPr>
        <p:spPr bwMode="auto">
          <a:xfrm flipH="1">
            <a:off x="6096000" y="2407935"/>
            <a:ext cx="2766956" cy="3593354"/>
          </a:xfrm>
          <a:prstGeom prst="roundRect">
            <a:avLst>
              <a:gd name="adj" fmla="val 4621"/>
            </a:avLst>
          </a:prstGeom>
          <a:gradFill>
            <a:gsLst>
              <a:gs pos="49000">
                <a:srgbClr val="C00000">
                  <a:alpha val="0"/>
                </a:srgbClr>
              </a:gs>
              <a:gs pos="99000">
                <a:srgbClr val="7030A0">
                  <a:alpha val="51000"/>
                </a:srgbClr>
              </a:gs>
            </a:gsLst>
            <a:lin ang="16200000" scaled="0"/>
          </a:gradFill>
          <a:ln w="28575">
            <a:gradFill>
              <a:gsLst>
                <a:gs pos="0">
                  <a:srgbClr val="7030A0"/>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b="1">
              <a:solidFill>
                <a:schemeClr val="bg2"/>
              </a:solidFill>
              <a:latin typeface="+mj-lt"/>
              <a:ea typeface="黑体" pitchFamily="2" charset="-122"/>
            </a:endParaRPr>
          </a:p>
        </p:txBody>
      </p:sp>
      <p:sp>
        <p:nvSpPr>
          <p:cNvPr id="18" name="Rectangle 19"/>
          <p:cNvSpPr>
            <a:spLocks noChangeArrowheads="1"/>
          </p:cNvSpPr>
          <p:nvPr/>
        </p:nvSpPr>
        <p:spPr bwMode="auto">
          <a:xfrm flipH="1">
            <a:off x="3174997" y="2407935"/>
            <a:ext cx="2766956" cy="3593354"/>
          </a:xfrm>
          <a:prstGeom prst="roundRect">
            <a:avLst>
              <a:gd name="adj" fmla="val 4621"/>
            </a:avLst>
          </a:prstGeom>
          <a:gradFill>
            <a:gsLst>
              <a:gs pos="49000">
                <a:srgbClr val="C00000">
                  <a:alpha val="0"/>
                </a:srgbClr>
              </a:gs>
              <a:gs pos="99000">
                <a:schemeClr val="tx2">
                  <a:alpha val="78000"/>
                </a:schemeClr>
              </a:gs>
            </a:gsLst>
            <a:lin ang="16200000" scaled="0"/>
          </a:gradFill>
          <a:ln w="28575">
            <a:gradFill>
              <a:gsLst>
                <a:gs pos="0">
                  <a:schemeClr val="tx2">
                    <a:lumMod val="97000"/>
                  </a:schemeClr>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b="1">
              <a:solidFill>
                <a:schemeClr val="bg2"/>
              </a:solidFill>
              <a:latin typeface="+mj-lt"/>
              <a:ea typeface="黑体" pitchFamily="2" charset="-122"/>
            </a:endParaRPr>
          </a:p>
        </p:txBody>
      </p:sp>
      <p:sp>
        <p:nvSpPr>
          <p:cNvPr id="19" name="Rectangle 19"/>
          <p:cNvSpPr>
            <a:spLocks noChangeArrowheads="1"/>
          </p:cNvSpPr>
          <p:nvPr/>
        </p:nvSpPr>
        <p:spPr bwMode="auto">
          <a:xfrm flipH="1">
            <a:off x="253993" y="2407935"/>
            <a:ext cx="2766956" cy="3593354"/>
          </a:xfrm>
          <a:prstGeom prst="roundRect">
            <a:avLst>
              <a:gd name="adj" fmla="val 4621"/>
            </a:avLst>
          </a:prstGeom>
          <a:gradFill>
            <a:gsLst>
              <a:gs pos="49000">
                <a:srgbClr val="C00000">
                  <a:alpha val="0"/>
                </a:srgbClr>
              </a:gs>
              <a:gs pos="99000">
                <a:schemeClr val="accent1">
                  <a:lumMod val="83000"/>
                  <a:alpha val="62000"/>
                </a:schemeClr>
              </a:gs>
            </a:gsLst>
            <a:lin ang="16200000" scaled="0"/>
          </a:gradFill>
          <a:ln w="28575">
            <a:gradFill>
              <a:gsLst>
                <a:gs pos="0">
                  <a:schemeClr val="accent1">
                    <a:lumMod val="86000"/>
                  </a:schemeClr>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1200">
              <a:latin typeface="+mj-lt"/>
              <a:ea typeface="黑体" pitchFamily="2" charset="-122"/>
            </a:endParaRPr>
          </a:p>
        </p:txBody>
      </p:sp>
      <p:sp>
        <p:nvSpPr>
          <p:cNvPr id="29" name="TextBox 28"/>
          <p:cNvSpPr txBox="1"/>
          <p:nvPr/>
        </p:nvSpPr>
        <p:spPr>
          <a:xfrm>
            <a:off x="158632" y="3438359"/>
            <a:ext cx="2953910" cy="1400383"/>
          </a:xfrm>
          <a:prstGeom prst="rect">
            <a:avLst/>
          </a:prstGeom>
          <a:noFill/>
        </p:spPr>
        <p:txBody>
          <a:bodyPr wrap="square" rtlCol="0">
            <a:spAutoFit/>
          </a:bodyPr>
          <a:lstStyle/>
          <a:p>
            <a:pPr algn="ctr" defTabSz="914400">
              <a:buNone/>
            </a:pPr>
            <a:r>
              <a:rPr lang="zh-CN" altLang="en-US" sz="1700" b="0" i="0" dirty="0" smtClean="0">
                <a:solidFill>
                  <a:srgbClr val="546568"/>
                </a:solidFill>
                <a:latin typeface="Arial"/>
                <a:ea typeface="黑体" pitchFamily="2" charset="-122"/>
                <a:cs typeface="+mn-cs"/>
              </a:rPr>
              <a:t>思科提供涵盖大量</a:t>
            </a:r>
            <a:r>
              <a:rPr lang="en-US" altLang="zh-CN" sz="1700" b="0" i="0" dirty="0" smtClean="0">
                <a:solidFill>
                  <a:srgbClr val="546568"/>
                </a:solidFill>
                <a:latin typeface="Arial"/>
                <a:ea typeface="黑体" pitchFamily="2" charset="-122"/>
                <a:cs typeface="+mn-cs"/>
              </a:rPr>
              <a:t/>
            </a:r>
            <a:br>
              <a:rPr lang="en-US" altLang="zh-CN" sz="1700" b="0" i="0" dirty="0" smtClean="0">
                <a:solidFill>
                  <a:srgbClr val="546568"/>
                </a:solidFill>
                <a:latin typeface="Arial"/>
                <a:ea typeface="黑体" pitchFamily="2" charset="-122"/>
                <a:cs typeface="+mn-cs"/>
              </a:rPr>
            </a:br>
            <a:r>
              <a:rPr lang="zh-CN" altLang="en-US" sz="1700" b="0" i="0" dirty="0" smtClean="0">
                <a:solidFill>
                  <a:srgbClr val="546568"/>
                </a:solidFill>
                <a:latin typeface="Arial"/>
                <a:ea typeface="黑体" pitchFamily="2" charset="-122"/>
                <a:cs typeface="+mn-cs"/>
              </a:rPr>
              <a:t>趋势的最广泛丰富</a:t>
            </a:r>
            <a:r>
              <a:rPr lang="en-US" altLang="zh-CN" sz="1700" b="0" i="0" dirty="0" smtClean="0">
                <a:solidFill>
                  <a:srgbClr val="546568"/>
                </a:solidFill>
                <a:latin typeface="Arial"/>
                <a:ea typeface="黑体" pitchFamily="2" charset="-122"/>
                <a:cs typeface="+mn-cs"/>
              </a:rPr>
              <a:t/>
            </a:r>
            <a:br>
              <a:rPr lang="en-US" altLang="zh-CN" sz="1700" b="0" i="0" dirty="0" smtClean="0">
                <a:solidFill>
                  <a:srgbClr val="546568"/>
                </a:solidFill>
                <a:latin typeface="Arial"/>
                <a:ea typeface="黑体" pitchFamily="2" charset="-122"/>
                <a:cs typeface="+mn-cs"/>
              </a:rPr>
            </a:br>
            <a:r>
              <a:rPr lang="zh-CN" altLang="en-US" sz="1700" b="0" i="0" dirty="0" smtClean="0">
                <a:solidFill>
                  <a:srgbClr val="546568"/>
                </a:solidFill>
                <a:latin typeface="Arial"/>
                <a:ea typeface="黑体" pitchFamily="2" charset="-122"/>
                <a:cs typeface="+mn-cs"/>
              </a:rPr>
              <a:t>服务产品组合</a:t>
            </a:r>
            <a:r>
              <a:rPr lang="zh-CN" altLang="en-US" sz="1700" b="0" i="0" dirty="0" smtClean="0">
                <a:solidFill>
                  <a:srgbClr val="7F7F7F"/>
                </a:solidFill>
                <a:latin typeface="Arial"/>
                <a:ea typeface="黑体" pitchFamily="2" charset="-122"/>
                <a:cs typeface="+mn-cs"/>
              </a:rPr>
              <a:t>：</a:t>
            </a:r>
            <a:r>
              <a:rPr lang="en-US" altLang="zh-CN" sz="1700" b="0" i="0" dirty="0" smtClean="0">
                <a:solidFill>
                  <a:srgbClr val="FFFFFF"/>
                </a:solidFill>
                <a:latin typeface="Arial"/>
                <a:ea typeface="黑体" pitchFamily="2" charset="-122"/>
                <a:cs typeface="+mn-cs"/>
              </a:rPr>
              <a:t/>
            </a:r>
            <a:br>
              <a:rPr lang="en-US" altLang="zh-CN" sz="1700" b="0" i="0" dirty="0" smtClean="0">
                <a:solidFill>
                  <a:srgbClr val="FFFFFF"/>
                </a:solidFill>
                <a:latin typeface="Arial"/>
                <a:ea typeface="黑体" pitchFamily="2" charset="-122"/>
                <a:cs typeface="+mn-cs"/>
              </a:rPr>
            </a:br>
            <a:r>
              <a:rPr lang="zh-CN" altLang="en-US" sz="1700" b="1" i="0" dirty="0" smtClean="0">
                <a:solidFill>
                  <a:srgbClr val="0096D6">
                    <a:lumMod val="60000"/>
                    <a:lumOff val="40000"/>
                  </a:srgbClr>
                </a:solidFill>
                <a:latin typeface="Arial"/>
                <a:ea typeface="黑体" pitchFamily="2" charset="-122"/>
                <a:cs typeface="+mn-cs"/>
              </a:rPr>
              <a:t>数据洪流、</a:t>
            </a:r>
            <a:br>
              <a:rPr lang="zh-CN" altLang="en-US" sz="1700" b="1" i="0" dirty="0" smtClean="0">
                <a:solidFill>
                  <a:srgbClr val="0096D6">
                    <a:lumMod val="60000"/>
                    <a:lumOff val="40000"/>
                  </a:srgbClr>
                </a:solidFill>
                <a:latin typeface="Arial"/>
                <a:ea typeface="黑体" pitchFamily="2" charset="-122"/>
                <a:cs typeface="+mn-cs"/>
              </a:rPr>
            </a:br>
            <a:r>
              <a:rPr lang="zh-CN" altLang="en-US" sz="1700" b="1" i="0" dirty="0" smtClean="0">
                <a:solidFill>
                  <a:srgbClr val="0096D6">
                    <a:lumMod val="60000"/>
                    <a:lumOff val="40000"/>
                  </a:srgbClr>
                </a:solidFill>
                <a:latin typeface="Arial"/>
                <a:ea typeface="黑体" pitchFamily="2" charset="-122"/>
                <a:cs typeface="+mn-cs"/>
              </a:rPr>
              <a:t>虚拟化和云</a:t>
            </a:r>
            <a:endParaRPr lang="zh-CN" altLang="en-US" sz="1700" b="1" dirty="0">
              <a:solidFill>
                <a:schemeClr val="tx1">
                  <a:lumMod val="60000"/>
                  <a:lumOff val="40000"/>
                </a:schemeClr>
              </a:solidFill>
              <a:ea typeface="黑体" pitchFamily="2" charset="-122"/>
            </a:endParaRPr>
          </a:p>
        </p:txBody>
      </p:sp>
      <p:sp>
        <p:nvSpPr>
          <p:cNvPr id="31" name="TextBox 30"/>
          <p:cNvSpPr txBox="1"/>
          <p:nvPr/>
        </p:nvSpPr>
        <p:spPr>
          <a:xfrm>
            <a:off x="6135772" y="3438359"/>
            <a:ext cx="2683641" cy="877163"/>
          </a:xfrm>
          <a:prstGeom prst="rect">
            <a:avLst/>
          </a:prstGeom>
          <a:noFill/>
        </p:spPr>
        <p:txBody>
          <a:bodyPr wrap="square" rtlCol="0">
            <a:spAutoFit/>
          </a:bodyPr>
          <a:lstStyle/>
          <a:p>
            <a:pPr algn="ctr" defTabSz="914400">
              <a:buNone/>
            </a:pPr>
            <a:r>
              <a:rPr lang="zh-CN" altLang="en-US" sz="1700" b="0" i="0" dirty="0" smtClean="0">
                <a:solidFill>
                  <a:srgbClr val="546568"/>
                </a:solidFill>
                <a:latin typeface="Arial"/>
                <a:ea typeface="黑体" pitchFamily="2" charset="-122"/>
                <a:cs typeface="+mn-cs"/>
              </a:rPr>
              <a:t>思科方法提供</a:t>
            </a:r>
            <a:r>
              <a:rPr lang="en-US" altLang="zh-CN" sz="1700" b="0" i="0" dirty="0" smtClean="0">
                <a:solidFill>
                  <a:srgbClr val="546568"/>
                </a:solidFill>
                <a:latin typeface="Arial"/>
                <a:ea typeface="黑体" pitchFamily="2" charset="-122"/>
                <a:cs typeface="+mn-cs"/>
              </a:rPr>
              <a:t/>
            </a:r>
            <a:br>
              <a:rPr lang="en-US" altLang="zh-CN" sz="1700" b="0" i="0" dirty="0" smtClean="0">
                <a:solidFill>
                  <a:srgbClr val="546568"/>
                </a:solidFill>
                <a:latin typeface="Arial"/>
                <a:ea typeface="黑体" pitchFamily="2" charset="-122"/>
                <a:cs typeface="+mn-cs"/>
              </a:rPr>
            </a:br>
            <a:r>
              <a:rPr lang="zh-CN" altLang="en-US" sz="1700" b="1" i="0" dirty="0" smtClean="0">
                <a:solidFill>
                  <a:srgbClr val="652D89">
                    <a:lumMod val="60000"/>
                    <a:lumOff val="40000"/>
                  </a:srgbClr>
                </a:solidFill>
                <a:latin typeface="Arial"/>
                <a:ea typeface="黑体" pitchFamily="2" charset="-122"/>
                <a:cs typeface="+mn-cs"/>
              </a:rPr>
              <a:t>业务灵活性、财务效率、</a:t>
            </a:r>
            <a:br>
              <a:rPr lang="zh-CN" altLang="en-US" sz="1700" b="1" i="0" dirty="0" smtClean="0">
                <a:solidFill>
                  <a:srgbClr val="652D89">
                    <a:lumMod val="60000"/>
                    <a:lumOff val="40000"/>
                  </a:srgbClr>
                </a:solidFill>
                <a:latin typeface="Arial"/>
                <a:ea typeface="黑体" pitchFamily="2" charset="-122"/>
                <a:cs typeface="+mn-cs"/>
              </a:rPr>
            </a:br>
            <a:r>
              <a:rPr lang="zh-CN" altLang="en-US" sz="1700" b="1" i="0" dirty="0" smtClean="0">
                <a:solidFill>
                  <a:srgbClr val="652D89">
                    <a:lumMod val="60000"/>
                    <a:lumOff val="40000"/>
                  </a:srgbClr>
                </a:solidFill>
                <a:latin typeface="Arial"/>
                <a:ea typeface="黑体" pitchFamily="2" charset="-122"/>
                <a:cs typeface="+mn-cs"/>
              </a:rPr>
              <a:t>和 </a:t>
            </a:r>
            <a:r>
              <a:rPr lang="en-US" altLang="zh-CN" sz="1700" b="1" i="0" dirty="0" smtClean="0">
                <a:solidFill>
                  <a:srgbClr val="652D89">
                    <a:lumMod val="60000"/>
                    <a:lumOff val="40000"/>
                  </a:srgbClr>
                </a:solidFill>
                <a:latin typeface="Arial"/>
                <a:ea typeface="黑体" pitchFamily="2" charset="-122"/>
                <a:cs typeface="+mn-cs"/>
              </a:rPr>
              <a:t>IT </a:t>
            </a:r>
            <a:r>
              <a:rPr lang="zh-CN" altLang="en-US" sz="1700" b="1" i="0" dirty="0" smtClean="0">
                <a:solidFill>
                  <a:srgbClr val="652D89">
                    <a:lumMod val="60000"/>
                    <a:lumOff val="40000"/>
                  </a:srgbClr>
                </a:solidFill>
                <a:latin typeface="Arial"/>
                <a:ea typeface="黑体" pitchFamily="2" charset="-122"/>
                <a:cs typeface="+mn-cs"/>
              </a:rPr>
              <a:t>简化</a:t>
            </a:r>
            <a:endParaRPr lang="zh-CN" altLang="en-US" sz="1700" b="1" dirty="0">
              <a:solidFill>
                <a:schemeClr val="accent6">
                  <a:lumMod val="60000"/>
                  <a:lumOff val="40000"/>
                </a:schemeClr>
              </a:solidFill>
              <a:ea typeface="黑体" pitchFamily="2" charset="-122"/>
            </a:endParaRPr>
          </a:p>
        </p:txBody>
      </p:sp>
      <p:sp>
        <p:nvSpPr>
          <p:cNvPr id="41" name="TextBox 40"/>
          <p:cNvSpPr txBox="1"/>
          <p:nvPr/>
        </p:nvSpPr>
        <p:spPr>
          <a:xfrm>
            <a:off x="3216740" y="3438359"/>
            <a:ext cx="2679700" cy="877163"/>
          </a:xfrm>
          <a:prstGeom prst="rect">
            <a:avLst/>
          </a:prstGeom>
          <a:noFill/>
        </p:spPr>
        <p:txBody>
          <a:bodyPr wrap="square" rtlCol="0">
            <a:spAutoFit/>
          </a:bodyPr>
          <a:lstStyle/>
          <a:p>
            <a:pPr algn="ctr"/>
            <a:r>
              <a:rPr lang="en-US" altLang="zh-CN" sz="1700" b="0" i="0" dirty="0" smtClean="0">
                <a:solidFill>
                  <a:srgbClr val="546568"/>
                </a:solidFill>
                <a:latin typeface="Arial"/>
                <a:ea typeface="黑体" pitchFamily="2" charset="-122"/>
                <a:cs typeface="+mn-cs"/>
              </a:rPr>
              <a:t>Cisco</a:t>
            </a:r>
            <a:r>
              <a:rPr lang="en-US" sz="1700" baseline="30000" dirty="0" smtClean="0">
                <a:solidFill>
                  <a:srgbClr val="546568"/>
                </a:solidFill>
              </a:rPr>
              <a:t>®</a:t>
            </a:r>
            <a:r>
              <a:rPr lang="en-US" altLang="zh-CN" sz="1700" b="0" i="0" dirty="0" smtClean="0">
                <a:solidFill>
                  <a:srgbClr val="546568"/>
                </a:solidFill>
                <a:latin typeface="Arial"/>
                <a:ea typeface="黑体" pitchFamily="2" charset="-122"/>
                <a:cs typeface="+mn-cs"/>
              </a:rPr>
              <a:t> Unified Fabric </a:t>
            </a:r>
            <a:br>
              <a:rPr lang="en-US" altLang="zh-CN" sz="1700" b="0" i="0" dirty="0" smtClean="0">
                <a:solidFill>
                  <a:srgbClr val="546568"/>
                </a:solidFill>
                <a:latin typeface="Arial"/>
                <a:ea typeface="黑体" pitchFamily="2" charset="-122"/>
                <a:cs typeface="+mn-cs"/>
              </a:rPr>
            </a:br>
            <a:r>
              <a:rPr lang="zh-CN" altLang="en-US" sz="1700" b="0" i="0" dirty="0" smtClean="0">
                <a:solidFill>
                  <a:srgbClr val="546568"/>
                </a:solidFill>
                <a:latin typeface="Arial"/>
                <a:ea typeface="黑体" pitchFamily="2" charset="-122"/>
                <a:cs typeface="+mn-cs"/>
              </a:rPr>
              <a:t>提供一致的网络</a:t>
            </a:r>
            <a:r>
              <a:rPr lang="en-US" altLang="zh-CN" sz="1700" b="0" i="0" dirty="0" smtClean="0">
                <a:solidFill>
                  <a:srgbClr val="546568"/>
                </a:solidFill>
                <a:latin typeface="Arial"/>
                <a:ea typeface="黑体" pitchFamily="2" charset="-122"/>
                <a:cs typeface="+mn-cs"/>
              </a:rPr>
              <a:t/>
            </a:r>
            <a:br>
              <a:rPr lang="en-US" altLang="zh-CN" sz="1700" b="0" i="0" dirty="0" smtClean="0">
                <a:solidFill>
                  <a:srgbClr val="546568"/>
                </a:solidFill>
                <a:latin typeface="Arial"/>
                <a:ea typeface="黑体" pitchFamily="2" charset="-122"/>
                <a:cs typeface="+mn-cs"/>
              </a:rPr>
            </a:br>
            <a:r>
              <a:rPr lang="zh-CN" altLang="en-US" sz="1700" b="0" i="0" dirty="0" smtClean="0">
                <a:solidFill>
                  <a:srgbClr val="546568"/>
                </a:solidFill>
                <a:latin typeface="Arial"/>
                <a:ea typeface="黑体" pitchFamily="2" charset="-122"/>
                <a:cs typeface="+mn-cs"/>
              </a:rPr>
              <a:t>（跨</a:t>
            </a:r>
            <a:r>
              <a:rPr lang="zh-CN" altLang="en-US" sz="1700" b="1" i="0" dirty="0" smtClean="0">
                <a:solidFill>
                  <a:srgbClr val="6DB344"/>
                </a:solidFill>
                <a:latin typeface="Arial"/>
                <a:ea typeface="黑体" pitchFamily="2" charset="-122"/>
                <a:cs typeface="+mn-cs"/>
              </a:rPr>
              <a:t>物理、虚拟和云）</a:t>
            </a:r>
            <a:endParaRPr lang="zh-CN" altLang="en-US" sz="1700" b="1" dirty="0">
              <a:solidFill>
                <a:schemeClr val="tx2"/>
              </a:solidFill>
              <a:ea typeface="黑体" pitchFamily="2" charset="-122"/>
            </a:endParaRPr>
          </a:p>
        </p:txBody>
      </p:sp>
      <p:grpSp>
        <p:nvGrpSpPr>
          <p:cNvPr id="33" name="Group 3"/>
          <p:cNvGrpSpPr/>
          <p:nvPr/>
        </p:nvGrpSpPr>
        <p:grpSpPr>
          <a:xfrm>
            <a:off x="6833871" y="1617850"/>
            <a:ext cx="1373846" cy="1374018"/>
            <a:chOff x="6891927" y="1617850"/>
            <a:chExt cx="1373846" cy="1374018"/>
          </a:xfrm>
        </p:grpSpPr>
        <p:sp>
          <p:nvSpPr>
            <p:cNvPr id="34" name="Oval 33"/>
            <p:cNvSpPr/>
            <p:nvPr/>
          </p:nvSpPr>
          <p:spPr>
            <a:xfrm>
              <a:off x="6891927" y="1620086"/>
              <a:ext cx="1371782" cy="1371782"/>
            </a:xfrm>
            <a:prstGeom prst="ellipse">
              <a:avLst/>
            </a:prstGeom>
            <a:solidFill>
              <a:srgbClr val="8C3FC5"/>
            </a:solidFill>
            <a:ln w="25400" cap="flat">
              <a:solidFill>
                <a:schemeClr val="accent6"/>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pic>
          <p:nvPicPr>
            <p:cNvPr id="44" name="Picture 2" descr="\\Mv-fs\projects\Cisco\03_Assets\Photography\Images in Circles\Untitled-185.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75565" y="1708564"/>
              <a:ext cx="1211944" cy="1211944"/>
            </a:xfrm>
            <a:prstGeom prst="rect">
              <a:avLst/>
            </a:prstGeom>
            <a:noFill/>
            <a:effectLst>
              <a:outerShdw blurRad="63500" sx="102000" sy="102000" algn="c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50" name="Oval 8"/>
            <p:cNvSpPr>
              <a:spLocks noChangeArrowheads="1"/>
            </p:cNvSpPr>
            <p:nvPr/>
          </p:nvSpPr>
          <p:spPr bwMode="auto">
            <a:xfrm>
              <a:off x="6894173" y="1617850"/>
              <a:ext cx="1371600" cy="1371600"/>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endParaRPr lang="zh-CN" altLang="en-US" sz="2800" kern="0">
                <a:solidFill>
                  <a:srgbClr val="FFFFFF"/>
                </a:solidFill>
                <a:ea typeface="黑体" pitchFamily="2" charset="-122"/>
              </a:endParaRPr>
            </a:p>
          </p:txBody>
        </p:sp>
      </p:grpSp>
      <p:grpSp>
        <p:nvGrpSpPr>
          <p:cNvPr id="61" name="Group 146"/>
          <p:cNvGrpSpPr/>
          <p:nvPr/>
        </p:nvGrpSpPr>
        <p:grpSpPr>
          <a:xfrm>
            <a:off x="7694940" y="2112890"/>
            <a:ext cx="1065568" cy="1164886"/>
            <a:chOff x="6841067" y="2930008"/>
            <a:chExt cx="753513" cy="823745"/>
          </a:xfrm>
          <a:effectLst>
            <a:outerShdw blurRad="50800" dist="38100" dir="2700000">
              <a:srgbClr val="000000">
                <a:alpha val="43000"/>
              </a:srgbClr>
            </a:outerShdw>
          </a:effectLst>
        </p:grpSpPr>
        <p:pic>
          <p:nvPicPr>
            <p:cNvPr id="62" name="Picture 61" descr="Conference_1086_256.png"/>
            <p:cNvPicPr>
              <a:picLocks noChangeAspect="1"/>
            </p:cNvPicPr>
            <p:nvPr/>
          </p:nvPicPr>
          <p:blipFill>
            <a:blip r:embed="rId4" cstate="print"/>
            <a:stretch>
              <a:fillRect/>
            </a:stretch>
          </p:blipFill>
          <p:spPr>
            <a:xfrm>
              <a:off x="6841067" y="2930008"/>
              <a:ext cx="711183" cy="711183"/>
            </a:xfrm>
            <a:prstGeom prst="rect">
              <a:avLst/>
            </a:prstGeom>
          </p:spPr>
        </p:pic>
        <p:pic>
          <p:nvPicPr>
            <p:cNvPr id="63" name="Picture 62" descr="VPN_1184_256.png"/>
            <p:cNvPicPr>
              <a:picLocks noChangeAspect="1"/>
            </p:cNvPicPr>
            <p:nvPr/>
          </p:nvPicPr>
          <p:blipFill>
            <a:blip r:embed="rId5" cstate="print"/>
            <a:stretch>
              <a:fillRect/>
            </a:stretch>
          </p:blipFill>
          <p:spPr>
            <a:xfrm>
              <a:off x="7256448" y="3415621"/>
              <a:ext cx="338132" cy="338132"/>
            </a:xfrm>
            <a:prstGeom prst="rect">
              <a:avLst/>
            </a:prstGeom>
          </p:spPr>
        </p:pic>
        <p:pic>
          <p:nvPicPr>
            <p:cNvPr id="64" name="Picture 63" descr="headset_1091_256.png"/>
            <p:cNvPicPr>
              <a:picLocks noChangeAspect="1"/>
            </p:cNvPicPr>
            <p:nvPr/>
          </p:nvPicPr>
          <p:blipFill>
            <a:blip r:embed="rId6" cstate="print"/>
            <a:stretch>
              <a:fillRect/>
            </a:stretch>
          </p:blipFill>
          <p:spPr>
            <a:xfrm>
              <a:off x="7331585" y="3488274"/>
              <a:ext cx="197299" cy="197299"/>
            </a:xfrm>
            <a:prstGeom prst="rect">
              <a:avLst/>
            </a:prstGeom>
          </p:spPr>
        </p:pic>
      </p:grpSp>
      <p:grpSp>
        <p:nvGrpSpPr>
          <p:cNvPr id="65" name="Group 8"/>
          <p:cNvGrpSpPr/>
          <p:nvPr/>
        </p:nvGrpSpPr>
        <p:grpSpPr>
          <a:xfrm>
            <a:off x="907142" y="1620086"/>
            <a:ext cx="1393937" cy="1387762"/>
            <a:chOff x="849086" y="1620086"/>
            <a:chExt cx="1393937" cy="1387762"/>
          </a:xfrm>
        </p:grpSpPr>
        <p:sp>
          <p:nvSpPr>
            <p:cNvPr id="66" name="Oval 65"/>
            <p:cNvSpPr/>
            <p:nvPr/>
          </p:nvSpPr>
          <p:spPr>
            <a:xfrm>
              <a:off x="871241" y="1620086"/>
              <a:ext cx="1371782" cy="1371782"/>
            </a:xfrm>
            <a:prstGeom prst="ellipse">
              <a:avLst/>
            </a:prstGeom>
            <a:solidFill>
              <a:schemeClr val="tx1"/>
            </a:solidFill>
            <a:ln w="25400" cap="flat">
              <a:solidFill>
                <a:schemeClr val="tx1">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pic>
          <p:nvPicPr>
            <p:cNvPr id="67" name="Picture 3" descr="\\MV-FS\Projects\Cisco\03_Assets\Icons\Kubrick Icons\Kubrick png icons\share_content_4078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090088" y="1830296"/>
              <a:ext cx="565188" cy="565187"/>
            </a:xfrm>
            <a:prstGeom prst="rect">
              <a:avLst/>
            </a:prstGeom>
            <a:noFill/>
            <a:extLst>
              <a:ext uri="{909E8E84-426E-40DD-AFC4-6F175D3DCCD1}">
                <a14:hiddenFill xmlns="" xmlns:a14="http://schemas.microsoft.com/office/drawing/2010/main">
                  <a:solidFill>
                    <a:srgbClr val="FFFFFF"/>
                  </a:solidFill>
                </a14:hiddenFill>
              </a:ext>
            </a:extLst>
          </p:spPr>
        </p:pic>
        <p:pic>
          <p:nvPicPr>
            <p:cNvPr id="68"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367452" y="2081346"/>
              <a:ext cx="753448" cy="75344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69" name="Oval 8"/>
            <p:cNvSpPr>
              <a:spLocks noChangeArrowheads="1"/>
            </p:cNvSpPr>
            <p:nvPr/>
          </p:nvSpPr>
          <p:spPr bwMode="auto">
            <a:xfrm>
              <a:off x="849086" y="1636248"/>
              <a:ext cx="1371600" cy="1371600"/>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endParaRPr lang="zh-CN" altLang="en-US" sz="2800" kern="0">
                <a:solidFill>
                  <a:srgbClr val="FFFFFF"/>
                </a:solidFill>
                <a:ea typeface="黑体" pitchFamily="2" charset="-122"/>
              </a:endParaRPr>
            </a:p>
          </p:txBody>
        </p:sp>
      </p:grpSp>
      <p:grpSp>
        <p:nvGrpSpPr>
          <p:cNvPr id="51" name="Group 50"/>
          <p:cNvGrpSpPr/>
          <p:nvPr/>
        </p:nvGrpSpPr>
        <p:grpSpPr>
          <a:xfrm>
            <a:off x="3404678" y="1050587"/>
            <a:ext cx="2296379" cy="2296379"/>
            <a:chOff x="1766027" y="688077"/>
            <a:chExt cx="5389181" cy="5389181"/>
          </a:xfrm>
        </p:grpSpPr>
        <p:grpSp>
          <p:nvGrpSpPr>
            <p:cNvPr id="54" name="Group 82" descr="Down:  Group 11"/>
            <p:cNvGrpSpPr/>
            <p:nvPr/>
          </p:nvGrpSpPr>
          <p:grpSpPr>
            <a:xfrm>
              <a:off x="1766027" y="688077"/>
              <a:ext cx="5389181" cy="5389181"/>
              <a:chOff x="1766030" y="-712121"/>
              <a:chExt cx="5389181" cy="5389181"/>
            </a:xfrm>
          </p:grpSpPr>
          <p:sp>
            <p:nvSpPr>
              <p:cNvPr id="82" name="Oval 81"/>
              <p:cNvSpPr/>
              <p:nvPr/>
            </p:nvSpPr>
            <p:spPr>
              <a:xfrm>
                <a:off x="1766030" y="-712121"/>
                <a:ext cx="5389181" cy="5389181"/>
              </a:xfrm>
              <a:prstGeom prst="ellipse">
                <a:avLst/>
              </a:prstGeom>
              <a:gradFill flip="none" rotWithShape="1">
                <a:gsLst>
                  <a:gs pos="0">
                    <a:schemeClr val="accent5"/>
                  </a:gs>
                  <a:gs pos="100000">
                    <a:srgbClr val="000000">
                      <a:alpha val="0"/>
                    </a:srgbClr>
                  </a:gs>
                </a:gsLst>
                <a:path path="shape">
                  <a:fillToRect l="50000" t="50000" r="50000" b="50000"/>
                </a:path>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FFFF"/>
                  </a:solidFill>
                  <a:ea typeface="黑体" pitchFamily="2" charset="-122"/>
                </a:endParaRPr>
              </a:p>
            </p:txBody>
          </p:sp>
          <p:grpSp>
            <p:nvGrpSpPr>
              <p:cNvPr id="83" name="Group 84"/>
              <p:cNvGrpSpPr/>
              <p:nvPr/>
            </p:nvGrpSpPr>
            <p:grpSpPr>
              <a:xfrm>
                <a:off x="2711268" y="387061"/>
                <a:ext cx="3578794" cy="3580900"/>
                <a:chOff x="3657126" y="1620086"/>
                <a:chExt cx="1371782" cy="1372589"/>
              </a:xfrm>
            </p:grpSpPr>
            <p:grpSp>
              <p:nvGrpSpPr>
                <p:cNvPr id="84" name="Group 23"/>
                <p:cNvGrpSpPr/>
                <p:nvPr/>
              </p:nvGrpSpPr>
              <p:grpSpPr>
                <a:xfrm>
                  <a:off x="3657126" y="1620086"/>
                  <a:ext cx="1371782" cy="1371782"/>
                  <a:chOff x="951233" y="2055550"/>
                  <a:chExt cx="1563950" cy="1563950"/>
                </a:xfrm>
              </p:grpSpPr>
              <p:sp>
                <p:nvSpPr>
                  <p:cNvPr id="87" name="Oval 86"/>
                  <p:cNvSpPr/>
                  <p:nvPr/>
                </p:nvSpPr>
                <p:spPr>
                  <a:xfrm>
                    <a:off x="951233" y="2055550"/>
                    <a:ext cx="1563950" cy="1563950"/>
                  </a:xfrm>
                  <a:prstGeom prst="ellipse">
                    <a:avLst/>
                  </a:prstGeom>
                  <a:solidFill>
                    <a:schemeClr val="tx2"/>
                  </a:soli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88" name="Freeform 11"/>
                  <p:cNvSpPr>
                    <a:spLocks noEditPoints="1"/>
                  </p:cNvSpPr>
                  <p:nvPr/>
                </p:nvSpPr>
                <p:spPr bwMode="auto">
                  <a:xfrm>
                    <a:off x="1117586" y="2215795"/>
                    <a:ext cx="1244670" cy="1243466"/>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bg1"/>
                  </a:solidFill>
                  <a:ln w="3175" cap="flat" cmpd="sng" algn="ctr">
                    <a:noFill/>
                    <a:prstDash val="solid"/>
                  </a:ln>
                  <a:effectLst>
                    <a:outerShdw blurRad="63500" sx="102000" sy="102000" algn="ctr" rotWithShape="0">
                      <a:prstClr val="black">
                        <a:alpha val="40000"/>
                      </a:prstClr>
                    </a:outerShdw>
                  </a:effectLst>
                </p:spPr>
                <p:txBody>
                  <a:bodyPr anchor="ctr"/>
                  <a:lstStyle/>
                  <a:p>
                    <a:pPr algn="ctr" fontAlgn="auto">
                      <a:spcBef>
                        <a:spcPts val="0"/>
                      </a:spcBef>
                      <a:spcAft>
                        <a:spcPts val="0"/>
                      </a:spcAft>
                      <a:defRPr/>
                    </a:pPr>
                    <a:endParaRPr lang="zh-CN" altLang="en-US" sz="900">
                      <a:ea typeface="黑体" pitchFamily="2" charset="-122"/>
                    </a:endParaRPr>
                  </a:p>
                </p:txBody>
              </p:sp>
            </p:grpSp>
            <p:sp>
              <p:nvSpPr>
                <p:cNvPr id="86" name="Oval 8"/>
                <p:cNvSpPr>
                  <a:spLocks noChangeArrowheads="1"/>
                </p:cNvSpPr>
                <p:nvPr/>
              </p:nvSpPr>
              <p:spPr bwMode="auto">
                <a:xfrm>
                  <a:off x="3657126" y="1621075"/>
                  <a:ext cx="1371600" cy="1371600"/>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endParaRPr lang="zh-CN" altLang="en-US" sz="1100" kern="0">
                    <a:solidFill>
                      <a:srgbClr val="FFFF00"/>
                    </a:solidFill>
                    <a:ea typeface="黑体" pitchFamily="2" charset="-122"/>
                  </a:endParaRPr>
                </a:p>
              </p:txBody>
            </p:sp>
          </p:grpSp>
        </p:grpSp>
        <p:grpSp>
          <p:nvGrpSpPr>
            <p:cNvPr id="57" name="Group 9"/>
            <p:cNvGrpSpPr/>
            <p:nvPr/>
          </p:nvGrpSpPr>
          <p:grpSpPr>
            <a:xfrm>
              <a:off x="2476779" y="1551894"/>
              <a:ext cx="3995473" cy="4035035"/>
              <a:chOff x="2476779" y="1731940"/>
              <a:chExt cx="3995473" cy="4035035"/>
            </a:xfrm>
          </p:grpSpPr>
          <p:grpSp>
            <p:nvGrpSpPr>
              <p:cNvPr id="58" name="Group 44"/>
              <p:cNvGrpSpPr/>
              <p:nvPr/>
            </p:nvGrpSpPr>
            <p:grpSpPr>
              <a:xfrm>
                <a:off x="3263909" y="3125694"/>
                <a:ext cx="2441765" cy="1393561"/>
                <a:chOff x="3407496" y="2853282"/>
                <a:chExt cx="2441765" cy="1393561"/>
              </a:xfrm>
            </p:grpSpPr>
            <p:sp>
              <p:nvSpPr>
                <p:cNvPr id="72" name="Freeform 15"/>
                <p:cNvSpPr>
                  <a:spLocks/>
                </p:cNvSpPr>
                <p:nvPr/>
              </p:nvSpPr>
              <p:spPr bwMode="auto">
                <a:xfrm>
                  <a:off x="4468511" y="2863605"/>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adFill>
                  <a:gsLst>
                    <a:gs pos="100000">
                      <a:schemeClr val="accent1">
                        <a:alpha val="54000"/>
                      </a:schemeClr>
                    </a:gs>
                    <a:gs pos="0">
                      <a:srgbClr val="000000">
                        <a:alpha val="59000"/>
                      </a:srgbClr>
                    </a:gs>
                  </a:gsLst>
                  <a:lin ang="5400000" scaled="0"/>
                </a:gradFill>
                <a:ln w="25400" cap="flat">
                  <a:gradFill>
                    <a:gsLst>
                      <a:gs pos="5400">
                        <a:schemeClr val="bg2">
                          <a:lumMod val="50000"/>
                        </a:schemeClr>
                      </a:gs>
                      <a:gs pos="100000">
                        <a:srgbClr val="15BEC2">
                          <a:alpha val="0"/>
                        </a:srgbClr>
                      </a:gs>
                      <a:gs pos="95000">
                        <a:schemeClr val="bg1">
                          <a:lumMod val="50000"/>
                        </a:schemeClr>
                      </a:gs>
                      <a:gs pos="0">
                        <a:srgbClr val="01BBBB">
                          <a:alpha val="0"/>
                        </a:srgbClr>
                      </a:gs>
                    </a:gsLst>
                    <a:lin ang="0" scaled="0"/>
                  </a:grad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defTabSz="914400">
                    <a:spcBef>
                      <a:spcPct val="50000"/>
                    </a:spcBef>
                    <a:spcAft>
                      <a:spcPts val="1800"/>
                    </a:spcAft>
                    <a:buClr>
                      <a:srgbClr val="FFFFFF"/>
                    </a:buClr>
                    <a:buSzPct val="100000"/>
                  </a:pPr>
                  <a:endParaRPr lang="zh-CN" altLang="en-US" sz="1100" kern="0">
                    <a:solidFill>
                      <a:srgbClr val="FFFFFF"/>
                    </a:solidFill>
                    <a:effectLst>
                      <a:outerShdw blurRad="63500" sx="102000" sy="102000" algn="ctr" rotWithShape="0">
                        <a:prstClr val="black">
                          <a:alpha val="40000"/>
                        </a:prstClr>
                      </a:outerShdw>
                    </a:effectLst>
                    <a:ea typeface="黑体" pitchFamily="2" charset="-122"/>
                  </a:endParaRPr>
                </a:p>
              </p:txBody>
            </p:sp>
            <p:grpSp>
              <p:nvGrpSpPr>
                <p:cNvPr id="73" name="Group 46"/>
                <p:cNvGrpSpPr/>
                <p:nvPr/>
              </p:nvGrpSpPr>
              <p:grpSpPr>
                <a:xfrm>
                  <a:off x="3407496" y="2854810"/>
                  <a:ext cx="1392033" cy="1392033"/>
                  <a:chOff x="2084368" y="2652777"/>
                  <a:chExt cx="1392033" cy="1392033"/>
                </a:xfrm>
              </p:grpSpPr>
              <p:sp>
                <p:nvSpPr>
                  <p:cNvPr id="80" name="Freeform 14"/>
                  <p:cNvSpPr>
                    <a:spLocks/>
                  </p:cNvSpPr>
                  <p:nvPr/>
                </p:nvSpPr>
                <p:spPr bwMode="auto">
                  <a:xfrm>
                    <a:off x="2095657" y="2662806"/>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2"/>
                        </a:lnTo>
                        <a:lnTo>
                          <a:pt x="3078" y="1700"/>
                        </a:lnTo>
                        <a:lnTo>
                          <a:pt x="3068" y="1778"/>
                        </a:lnTo>
                        <a:lnTo>
                          <a:pt x="3054" y="1854"/>
                        </a:lnTo>
                        <a:lnTo>
                          <a:pt x="3036" y="1928"/>
                        </a:lnTo>
                        <a:lnTo>
                          <a:pt x="3016" y="2002"/>
                        </a:lnTo>
                        <a:lnTo>
                          <a:pt x="2992" y="2074"/>
                        </a:lnTo>
                        <a:lnTo>
                          <a:pt x="2964" y="2144"/>
                        </a:lnTo>
                        <a:lnTo>
                          <a:pt x="2932" y="2212"/>
                        </a:lnTo>
                        <a:lnTo>
                          <a:pt x="2898" y="2278"/>
                        </a:lnTo>
                        <a:lnTo>
                          <a:pt x="2862" y="2344"/>
                        </a:lnTo>
                        <a:lnTo>
                          <a:pt x="2822" y="2406"/>
                        </a:lnTo>
                        <a:lnTo>
                          <a:pt x="2778" y="2466"/>
                        </a:lnTo>
                        <a:lnTo>
                          <a:pt x="2732" y="2524"/>
                        </a:lnTo>
                        <a:lnTo>
                          <a:pt x="2684" y="2580"/>
                        </a:lnTo>
                        <a:lnTo>
                          <a:pt x="2634" y="2634"/>
                        </a:lnTo>
                        <a:lnTo>
                          <a:pt x="2580" y="2686"/>
                        </a:lnTo>
                        <a:lnTo>
                          <a:pt x="2524" y="2734"/>
                        </a:lnTo>
                        <a:lnTo>
                          <a:pt x="2466" y="2780"/>
                        </a:lnTo>
                        <a:lnTo>
                          <a:pt x="2404" y="2822"/>
                        </a:lnTo>
                        <a:lnTo>
                          <a:pt x="2342" y="2862"/>
                        </a:lnTo>
                        <a:lnTo>
                          <a:pt x="2278" y="2900"/>
                        </a:lnTo>
                        <a:lnTo>
                          <a:pt x="2212" y="2934"/>
                        </a:lnTo>
                        <a:lnTo>
                          <a:pt x="2142" y="2964"/>
                        </a:lnTo>
                        <a:lnTo>
                          <a:pt x="2072" y="2992"/>
                        </a:lnTo>
                        <a:lnTo>
                          <a:pt x="2000" y="3016"/>
                        </a:lnTo>
                        <a:lnTo>
                          <a:pt x="1928" y="3038"/>
                        </a:lnTo>
                        <a:lnTo>
                          <a:pt x="1854" y="3054"/>
                        </a:lnTo>
                        <a:lnTo>
                          <a:pt x="1778" y="3068"/>
                        </a:lnTo>
                        <a:lnTo>
                          <a:pt x="1700" y="3078"/>
                        </a:lnTo>
                        <a:lnTo>
                          <a:pt x="1622" y="3084"/>
                        </a:lnTo>
                        <a:lnTo>
                          <a:pt x="1542" y="3086"/>
                        </a:lnTo>
                        <a:lnTo>
                          <a:pt x="1462" y="3084"/>
                        </a:lnTo>
                        <a:lnTo>
                          <a:pt x="1384" y="3078"/>
                        </a:lnTo>
                        <a:lnTo>
                          <a:pt x="1308" y="3068"/>
                        </a:lnTo>
                        <a:lnTo>
                          <a:pt x="1232" y="3054"/>
                        </a:lnTo>
                        <a:lnTo>
                          <a:pt x="1156" y="3038"/>
                        </a:lnTo>
                        <a:lnTo>
                          <a:pt x="1084" y="3016"/>
                        </a:lnTo>
                        <a:lnTo>
                          <a:pt x="1012" y="2992"/>
                        </a:lnTo>
                        <a:lnTo>
                          <a:pt x="942" y="2964"/>
                        </a:lnTo>
                        <a:lnTo>
                          <a:pt x="874" y="2934"/>
                        </a:lnTo>
                        <a:lnTo>
                          <a:pt x="806" y="2900"/>
                        </a:lnTo>
                        <a:lnTo>
                          <a:pt x="742" y="2862"/>
                        </a:lnTo>
                        <a:lnTo>
                          <a:pt x="680" y="2822"/>
                        </a:lnTo>
                        <a:lnTo>
                          <a:pt x="620" y="2780"/>
                        </a:lnTo>
                        <a:lnTo>
                          <a:pt x="560" y="2734"/>
                        </a:lnTo>
                        <a:lnTo>
                          <a:pt x="504" y="2686"/>
                        </a:lnTo>
                        <a:lnTo>
                          <a:pt x="452" y="2634"/>
                        </a:lnTo>
                        <a:lnTo>
                          <a:pt x="400" y="2580"/>
                        </a:lnTo>
                        <a:lnTo>
                          <a:pt x="352" y="2524"/>
                        </a:lnTo>
                        <a:lnTo>
                          <a:pt x="306" y="2466"/>
                        </a:lnTo>
                        <a:lnTo>
                          <a:pt x="262" y="2406"/>
                        </a:lnTo>
                        <a:lnTo>
                          <a:pt x="222" y="2344"/>
                        </a:lnTo>
                        <a:lnTo>
                          <a:pt x="186" y="2278"/>
                        </a:lnTo>
                        <a:lnTo>
                          <a:pt x="152" y="2212"/>
                        </a:lnTo>
                        <a:lnTo>
                          <a:pt x="120" y="2144"/>
                        </a:lnTo>
                        <a:lnTo>
                          <a:pt x="92" y="2074"/>
                        </a:lnTo>
                        <a:lnTo>
                          <a:pt x="68" y="2002"/>
                        </a:lnTo>
                        <a:lnTo>
                          <a:pt x="48" y="1928"/>
                        </a:lnTo>
                        <a:lnTo>
                          <a:pt x="30" y="1854"/>
                        </a:lnTo>
                        <a:lnTo>
                          <a:pt x="18" y="1778"/>
                        </a:lnTo>
                        <a:lnTo>
                          <a:pt x="8" y="1700"/>
                        </a:lnTo>
                        <a:lnTo>
                          <a:pt x="2" y="1622"/>
                        </a:lnTo>
                        <a:lnTo>
                          <a:pt x="0" y="1544"/>
                        </a:lnTo>
                        <a:lnTo>
                          <a:pt x="2" y="1464"/>
                        </a:lnTo>
                        <a:lnTo>
                          <a:pt x="8" y="1386"/>
                        </a:lnTo>
                        <a:lnTo>
                          <a:pt x="18" y="1308"/>
                        </a:lnTo>
                        <a:lnTo>
                          <a:pt x="30" y="1232"/>
                        </a:lnTo>
                        <a:lnTo>
                          <a:pt x="48" y="1158"/>
                        </a:lnTo>
                        <a:lnTo>
                          <a:pt x="68" y="1084"/>
                        </a:lnTo>
                        <a:lnTo>
                          <a:pt x="92" y="1012"/>
                        </a:lnTo>
                        <a:lnTo>
                          <a:pt x="120" y="942"/>
                        </a:lnTo>
                        <a:lnTo>
                          <a:pt x="152" y="874"/>
                        </a:lnTo>
                        <a:lnTo>
                          <a:pt x="186" y="808"/>
                        </a:lnTo>
                        <a:lnTo>
                          <a:pt x="222" y="744"/>
                        </a:lnTo>
                        <a:lnTo>
                          <a:pt x="262" y="680"/>
                        </a:lnTo>
                        <a:lnTo>
                          <a:pt x="306" y="620"/>
                        </a:lnTo>
                        <a:lnTo>
                          <a:pt x="352" y="562"/>
                        </a:lnTo>
                        <a:lnTo>
                          <a:pt x="400" y="506"/>
                        </a:lnTo>
                        <a:lnTo>
                          <a:pt x="452" y="452"/>
                        </a:lnTo>
                        <a:lnTo>
                          <a:pt x="504" y="402"/>
                        </a:lnTo>
                        <a:lnTo>
                          <a:pt x="560" y="352"/>
                        </a:lnTo>
                        <a:lnTo>
                          <a:pt x="620" y="306"/>
                        </a:lnTo>
                        <a:lnTo>
                          <a:pt x="680" y="264"/>
                        </a:lnTo>
                        <a:lnTo>
                          <a:pt x="742" y="224"/>
                        </a:lnTo>
                        <a:lnTo>
                          <a:pt x="806" y="186"/>
                        </a:lnTo>
                        <a:lnTo>
                          <a:pt x="874" y="152"/>
                        </a:lnTo>
                        <a:lnTo>
                          <a:pt x="942" y="122"/>
                        </a:lnTo>
                        <a:lnTo>
                          <a:pt x="1012" y="94"/>
                        </a:lnTo>
                        <a:lnTo>
                          <a:pt x="1084" y="70"/>
                        </a:lnTo>
                        <a:lnTo>
                          <a:pt x="1156" y="48"/>
                        </a:lnTo>
                        <a:lnTo>
                          <a:pt x="1232" y="32"/>
                        </a:lnTo>
                        <a:lnTo>
                          <a:pt x="1308" y="18"/>
                        </a:lnTo>
                        <a:lnTo>
                          <a:pt x="1384" y="8"/>
                        </a:lnTo>
                        <a:lnTo>
                          <a:pt x="1462" y="2"/>
                        </a:lnTo>
                        <a:lnTo>
                          <a:pt x="1542" y="0"/>
                        </a:lnTo>
                        <a:lnTo>
                          <a:pt x="1622" y="2"/>
                        </a:lnTo>
                        <a:lnTo>
                          <a:pt x="1700" y="8"/>
                        </a:lnTo>
                        <a:lnTo>
                          <a:pt x="1778" y="18"/>
                        </a:lnTo>
                        <a:lnTo>
                          <a:pt x="1854" y="32"/>
                        </a:lnTo>
                        <a:lnTo>
                          <a:pt x="1928" y="48"/>
                        </a:lnTo>
                        <a:lnTo>
                          <a:pt x="2000" y="70"/>
                        </a:lnTo>
                        <a:lnTo>
                          <a:pt x="2072" y="94"/>
                        </a:lnTo>
                        <a:lnTo>
                          <a:pt x="2142" y="122"/>
                        </a:lnTo>
                        <a:lnTo>
                          <a:pt x="2212" y="152"/>
                        </a:lnTo>
                        <a:lnTo>
                          <a:pt x="2278" y="186"/>
                        </a:lnTo>
                        <a:lnTo>
                          <a:pt x="2342" y="224"/>
                        </a:lnTo>
                        <a:lnTo>
                          <a:pt x="2404" y="264"/>
                        </a:lnTo>
                        <a:lnTo>
                          <a:pt x="2466" y="306"/>
                        </a:lnTo>
                        <a:lnTo>
                          <a:pt x="2524" y="352"/>
                        </a:lnTo>
                        <a:lnTo>
                          <a:pt x="2580" y="402"/>
                        </a:lnTo>
                        <a:lnTo>
                          <a:pt x="2634" y="452"/>
                        </a:lnTo>
                        <a:lnTo>
                          <a:pt x="2684" y="506"/>
                        </a:lnTo>
                        <a:lnTo>
                          <a:pt x="2732" y="562"/>
                        </a:lnTo>
                        <a:lnTo>
                          <a:pt x="2778" y="620"/>
                        </a:lnTo>
                        <a:lnTo>
                          <a:pt x="2822" y="680"/>
                        </a:lnTo>
                        <a:lnTo>
                          <a:pt x="2862" y="744"/>
                        </a:lnTo>
                        <a:lnTo>
                          <a:pt x="2898" y="808"/>
                        </a:lnTo>
                        <a:lnTo>
                          <a:pt x="2932" y="874"/>
                        </a:lnTo>
                        <a:lnTo>
                          <a:pt x="2964" y="942"/>
                        </a:lnTo>
                        <a:lnTo>
                          <a:pt x="2992" y="1012"/>
                        </a:lnTo>
                        <a:lnTo>
                          <a:pt x="3016" y="1084"/>
                        </a:lnTo>
                        <a:lnTo>
                          <a:pt x="3036" y="1158"/>
                        </a:lnTo>
                        <a:lnTo>
                          <a:pt x="3054" y="1232"/>
                        </a:lnTo>
                        <a:lnTo>
                          <a:pt x="3068" y="1308"/>
                        </a:lnTo>
                        <a:lnTo>
                          <a:pt x="3078" y="1386"/>
                        </a:lnTo>
                        <a:lnTo>
                          <a:pt x="3084" y="1464"/>
                        </a:lnTo>
                        <a:lnTo>
                          <a:pt x="3086" y="1544"/>
                        </a:lnTo>
                        <a:close/>
                      </a:path>
                    </a:pathLst>
                  </a:custGeom>
                  <a:gradFill>
                    <a:gsLst>
                      <a:gs pos="100000">
                        <a:schemeClr val="tx2">
                          <a:alpha val="54000"/>
                        </a:schemeClr>
                      </a:gs>
                      <a:gs pos="0">
                        <a:srgbClr val="000000">
                          <a:alpha val="59000"/>
                        </a:srgbClr>
                      </a:gs>
                    </a:gsLst>
                    <a:lin ang="5400000" scaled="0"/>
                  </a:gradFill>
                  <a:ln w="25400" cap="flat">
                    <a:no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defTabSz="914400">
                      <a:spcBef>
                        <a:spcPct val="50000"/>
                      </a:spcBef>
                      <a:spcAft>
                        <a:spcPts val="1800"/>
                      </a:spcAft>
                      <a:buClr>
                        <a:srgbClr val="FFFFFF"/>
                      </a:buClr>
                      <a:buSzPct val="100000"/>
                    </a:pPr>
                    <a:endParaRPr lang="zh-CN" altLang="en-US" sz="1100" kern="0">
                      <a:solidFill>
                        <a:srgbClr val="FFFFFF"/>
                      </a:solidFill>
                      <a:effectLst>
                        <a:outerShdw blurRad="63500" sx="102000" sy="102000" algn="ctr" rotWithShape="0">
                          <a:prstClr val="black">
                            <a:alpha val="40000"/>
                          </a:prstClr>
                        </a:outerShdw>
                      </a:effectLst>
                      <a:ea typeface="黑体" pitchFamily="2" charset="-122"/>
                    </a:endParaRPr>
                  </a:p>
                </p:txBody>
              </p:sp>
              <p:sp>
                <p:nvSpPr>
                  <p:cNvPr id="81" name="Oval 10"/>
                  <p:cNvSpPr>
                    <a:spLocks noChangeArrowheads="1"/>
                  </p:cNvSpPr>
                  <p:nvPr/>
                </p:nvSpPr>
                <p:spPr bwMode="auto">
                  <a:xfrm>
                    <a:off x="2084368" y="2652777"/>
                    <a:ext cx="1380744" cy="1380744"/>
                  </a:xfrm>
                  <a:prstGeom prst="ellipse">
                    <a:avLst/>
                  </a:prstGeom>
                  <a:gradFill flip="none" rotWithShape="1">
                    <a:gsLst>
                      <a:gs pos="0">
                        <a:schemeClr val="tx2"/>
                      </a:gs>
                      <a:gs pos="84000">
                        <a:schemeClr val="accent6">
                          <a:lumMod val="40000"/>
                          <a:lumOff val="60000"/>
                          <a:alpha val="20000"/>
                        </a:schemeClr>
                      </a:gs>
                    </a:gsLst>
                    <a:lin ang="2700000" scaled="1"/>
                    <a:tileRect/>
                  </a:gradFill>
                  <a:ln w="9525" algn="ctr">
                    <a:gradFill flip="none" rotWithShape="1">
                      <a:gsLst>
                        <a:gs pos="0">
                          <a:schemeClr val="tx2"/>
                        </a:gs>
                        <a:gs pos="100000">
                          <a:schemeClr val="accent1">
                            <a:tint val="23500"/>
                            <a:satMod val="160000"/>
                            <a:alpha val="0"/>
                          </a:schemeClr>
                        </a:gs>
                      </a:gsLst>
                      <a:lin ang="13500000" scaled="1"/>
                      <a:tileRect/>
                    </a:gradFill>
                    <a:round/>
                    <a:headEnd/>
                    <a:tailEnd/>
                  </a:ln>
                  <a:effectLst>
                    <a:outerShdw blurRad="63500" sx="102000" sy="102000" algn="ctr" rotWithShape="0">
                      <a:prstClr val="black">
                        <a:alpha val="40000"/>
                      </a:prstClr>
                    </a:outerShdw>
                  </a:effectLst>
                </p:spPr>
                <p:txBody>
                  <a:bodyPr wrap="none" lIns="73025" tIns="36511" rIns="73025" bIns="36511" anchor="ctr"/>
                  <a:lstStyle/>
                  <a:p>
                    <a:pPr algn="l" rtl="0">
                      <a:defRPr/>
                    </a:pPr>
                    <a:endParaRPr lang="zh-CN" altLang="en-US" sz="900" kern="1200">
                      <a:solidFill>
                        <a:srgbClr val="FFFFFF"/>
                      </a:solidFill>
                      <a:latin typeface="Arial"/>
                      <a:ea typeface="黑体" pitchFamily="2" charset="-122"/>
                      <a:cs typeface="+mn-cs"/>
                    </a:endParaRPr>
                  </a:p>
                </p:txBody>
              </p:sp>
            </p:grpSp>
            <p:sp>
              <p:nvSpPr>
                <p:cNvPr id="74" name="Freeform 15"/>
                <p:cNvSpPr>
                  <a:spLocks/>
                </p:cNvSpPr>
                <p:nvPr/>
              </p:nvSpPr>
              <p:spPr bwMode="auto">
                <a:xfrm>
                  <a:off x="4468511" y="2863605"/>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adFill flip="none" rotWithShape="1">
                  <a:gsLst>
                    <a:gs pos="0">
                      <a:schemeClr val="tx1"/>
                    </a:gs>
                    <a:gs pos="84000">
                      <a:schemeClr val="accent6">
                        <a:lumMod val="40000"/>
                        <a:lumOff val="60000"/>
                        <a:alpha val="20000"/>
                      </a:schemeClr>
                    </a:gs>
                  </a:gsLst>
                  <a:lin ang="2700000" scaled="1"/>
                  <a:tileRect/>
                </a:gradFill>
                <a:ln w="9525" algn="ctr">
                  <a:gradFill flip="none" rotWithShape="1">
                    <a:gsLst>
                      <a:gs pos="0">
                        <a:schemeClr val="tx1"/>
                      </a:gs>
                      <a:gs pos="100000">
                        <a:schemeClr val="accent1">
                          <a:tint val="23500"/>
                          <a:satMod val="160000"/>
                          <a:alpha val="0"/>
                        </a:schemeClr>
                      </a:gs>
                    </a:gsLst>
                    <a:lin ang="13500000" scaled="1"/>
                    <a:tileRect/>
                  </a:gradFill>
                  <a:round/>
                  <a:headEnd/>
                  <a:tailEnd/>
                </a:ln>
                <a:effectLst>
                  <a:outerShdw blurRad="63500" sx="102000" sy="102000" algn="ctr" rotWithShape="0">
                    <a:prstClr val="black">
                      <a:alpha val="40000"/>
                    </a:prstClr>
                  </a:outerShdw>
                </a:effectLst>
              </p:spPr>
              <p:txBody>
                <a:bodyPr wrap="none" lIns="73025" tIns="36511" rIns="73025" bIns="36511" anchor="ctr"/>
                <a:lstStyle/>
                <a:p>
                  <a:endParaRPr lang="zh-CN" altLang="en-US" sz="900">
                    <a:solidFill>
                      <a:srgbClr val="FFFFFF"/>
                    </a:solidFill>
                    <a:latin typeface="Arial"/>
                    <a:ea typeface="黑体" pitchFamily="2" charset="-122"/>
                  </a:endParaRPr>
                </a:p>
              </p:txBody>
            </p:sp>
            <p:sp>
              <p:nvSpPr>
                <p:cNvPr id="75" name="Text Box 4"/>
                <p:cNvSpPr txBox="1">
                  <a:spLocks noChangeArrowheads="1"/>
                </p:cNvSpPr>
                <p:nvPr/>
              </p:nvSpPr>
              <p:spPr bwMode="auto">
                <a:xfrm>
                  <a:off x="3454804" y="3321867"/>
                  <a:ext cx="1160811" cy="485013"/>
                </a:xfrm>
                <a:prstGeom prst="rect">
                  <a:avLst/>
                </a:prstGeom>
                <a:noFill/>
                <a:ln w="38100">
                  <a:noFill/>
                  <a:miter lim="800000"/>
                  <a:headEnd/>
                  <a:tailEnd type="none" w="lg" len="lg"/>
                </a:ln>
              </p:spPr>
              <p:txBody>
                <a:bodyPr lIns="0" tIns="0" rIns="0" bIns="0" anchor="ctr"/>
                <a:lstStyle/>
                <a:p>
                  <a:pPr algn="ctr" defTabSz="814365">
                    <a:spcAft>
                      <a:spcPct val="0"/>
                    </a:spcAft>
                    <a:buNone/>
                  </a:pPr>
                  <a:r>
                    <a:rPr lang="zh-CN" altLang="en-US" sz="700" b="0" i="0" dirty="0" smtClean="0">
                      <a:solidFill>
                        <a:srgbClr val="FFFFFF"/>
                      </a:solidFill>
                      <a:latin typeface="Arial"/>
                      <a:ea typeface="黑体" pitchFamily="2" charset="-122"/>
                      <a:cs typeface="Arial"/>
                    </a:rPr>
                    <a:t>以太网</a:t>
                  </a:r>
                  <a:r>
                    <a:rPr lang="en-US" altLang="zh-CN" sz="700" b="0" i="0" dirty="0" smtClean="0">
                      <a:solidFill>
                        <a:srgbClr val="FFFFFF"/>
                      </a:solidFill>
                      <a:latin typeface="Arial"/>
                      <a:ea typeface="黑体" pitchFamily="2" charset="-122"/>
                      <a:cs typeface="Arial"/>
                    </a:rPr>
                    <a:t/>
                  </a:r>
                  <a:br>
                    <a:rPr lang="en-US" altLang="zh-CN" sz="700" b="0" i="0" dirty="0" smtClean="0">
                      <a:solidFill>
                        <a:srgbClr val="FFFFFF"/>
                      </a:solidFill>
                      <a:latin typeface="Arial"/>
                      <a:ea typeface="黑体" pitchFamily="2" charset="-122"/>
                      <a:cs typeface="Arial"/>
                    </a:rPr>
                  </a:br>
                  <a:r>
                    <a:rPr lang="zh-CN" altLang="en-US" sz="700" b="0" i="0" dirty="0" smtClean="0">
                      <a:solidFill>
                        <a:srgbClr val="FFFFFF"/>
                      </a:solidFill>
                      <a:latin typeface="Arial"/>
                      <a:ea typeface="黑体" pitchFamily="2" charset="-122"/>
                      <a:cs typeface="Arial"/>
                    </a:rPr>
                    <a:t>网络</a:t>
                  </a:r>
                  <a:endParaRPr lang="zh-CN" altLang="en-US" sz="700" b="0" i="0" dirty="0">
                    <a:solidFill>
                      <a:srgbClr val="FFFFFF"/>
                    </a:solidFill>
                    <a:latin typeface="Arial"/>
                    <a:ea typeface="黑体" pitchFamily="2" charset="-122"/>
                    <a:cs typeface="Arial"/>
                  </a:endParaRPr>
                </a:p>
              </p:txBody>
            </p:sp>
            <p:sp>
              <p:nvSpPr>
                <p:cNvPr id="76" name="Text Box 4"/>
                <p:cNvSpPr txBox="1">
                  <a:spLocks noChangeArrowheads="1"/>
                </p:cNvSpPr>
                <p:nvPr/>
              </p:nvSpPr>
              <p:spPr bwMode="auto">
                <a:xfrm>
                  <a:off x="4581813" y="3321867"/>
                  <a:ext cx="1201618" cy="485013"/>
                </a:xfrm>
                <a:prstGeom prst="rect">
                  <a:avLst/>
                </a:prstGeom>
                <a:noFill/>
                <a:ln w="38100">
                  <a:noFill/>
                  <a:miter lim="800000"/>
                  <a:headEnd/>
                  <a:tailEnd type="none" w="lg" len="lg"/>
                </a:ln>
              </p:spPr>
              <p:txBody>
                <a:bodyPr lIns="0" tIns="0" rIns="0" bIns="0" anchor="ctr"/>
                <a:lstStyle/>
                <a:p>
                  <a:pPr algn="ctr" defTabSz="814365">
                    <a:spcAft>
                      <a:spcPct val="0"/>
                    </a:spcAft>
                    <a:buNone/>
                  </a:pPr>
                  <a:r>
                    <a:rPr lang="zh-CN" altLang="en-US" sz="700" b="0" i="0" dirty="0" smtClean="0">
                      <a:solidFill>
                        <a:srgbClr val="FFFFFF"/>
                      </a:solidFill>
                      <a:latin typeface="Arial"/>
                      <a:ea typeface="黑体" pitchFamily="2" charset="-122"/>
                      <a:cs typeface="Arial"/>
                    </a:rPr>
                    <a:t>存储</a:t>
                  </a:r>
                </a:p>
                <a:p>
                  <a:pPr algn="ctr" defTabSz="814365">
                    <a:spcAft>
                      <a:spcPct val="0"/>
                    </a:spcAft>
                    <a:buNone/>
                  </a:pPr>
                  <a:r>
                    <a:rPr lang="zh-CN" altLang="en-US" sz="700" b="0" i="0" dirty="0" smtClean="0">
                      <a:solidFill>
                        <a:srgbClr val="FFFFFF"/>
                      </a:solidFill>
                      <a:latin typeface="Arial"/>
                      <a:ea typeface="黑体" pitchFamily="2" charset="-122"/>
                      <a:cs typeface="Arial"/>
                    </a:rPr>
                    <a:t>网络</a:t>
                  </a:r>
                  <a:endParaRPr lang="zh-CN" altLang="en-US" sz="700" b="0" i="0" dirty="0">
                    <a:solidFill>
                      <a:srgbClr val="FFFFFF"/>
                    </a:solidFill>
                    <a:latin typeface="Arial"/>
                    <a:ea typeface="黑体" pitchFamily="2" charset="-122"/>
                    <a:cs typeface="Arial"/>
                  </a:endParaRPr>
                </a:p>
              </p:txBody>
            </p:sp>
            <p:grpSp>
              <p:nvGrpSpPr>
                <p:cNvPr id="77" name="Group 21"/>
                <p:cNvGrpSpPr>
                  <a:grpSpLocks/>
                </p:cNvGrpSpPr>
                <p:nvPr/>
              </p:nvGrpSpPr>
              <p:grpSpPr bwMode="auto">
                <a:xfrm>
                  <a:off x="3410223" y="2853282"/>
                  <a:ext cx="2439038" cy="1388616"/>
                  <a:chOff x="-1637" y="1795"/>
                  <a:chExt cx="2792" cy="1590"/>
                </a:xfrm>
                <a:noFill/>
                <a:effectLst>
                  <a:outerShdw blurRad="215900" sx="102000" sy="102000" algn="ctr" rotWithShape="0">
                    <a:schemeClr val="bg1">
                      <a:alpha val="81000"/>
                    </a:schemeClr>
                  </a:outerShdw>
                </a:effectLst>
              </p:grpSpPr>
              <p:sp>
                <p:nvSpPr>
                  <p:cNvPr id="78" name="Freeform 14"/>
                  <p:cNvSpPr>
                    <a:spLocks/>
                  </p:cNvSpPr>
                  <p:nvPr/>
                </p:nvSpPr>
                <p:spPr bwMode="auto">
                  <a:xfrm>
                    <a:off x="-1637" y="1795"/>
                    <a:ext cx="1577" cy="1578"/>
                  </a:xfrm>
                  <a:custGeom>
                    <a:avLst/>
                    <a:gdLst>
                      <a:gd name="T0" fmla="*/ 2 w 3086"/>
                      <a:gd name="T1" fmla="*/ 2 h 3086"/>
                      <a:gd name="T2" fmla="*/ 2 w 3086"/>
                      <a:gd name="T3" fmla="*/ 2 h 3086"/>
                      <a:gd name="T4" fmla="*/ 2 w 3086"/>
                      <a:gd name="T5" fmla="*/ 2 h 3086"/>
                      <a:gd name="T6" fmla="*/ 2 w 3086"/>
                      <a:gd name="T7" fmla="*/ 2 h 3086"/>
                      <a:gd name="T8" fmla="*/ 2 w 3086"/>
                      <a:gd name="T9" fmla="*/ 2 h 3086"/>
                      <a:gd name="T10" fmla="*/ 2 w 3086"/>
                      <a:gd name="T11" fmla="*/ 2 h 3086"/>
                      <a:gd name="T12" fmla="*/ 2 w 3086"/>
                      <a:gd name="T13" fmla="*/ 2 h 3086"/>
                      <a:gd name="T14" fmla="*/ 2 w 3086"/>
                      <a:gd name="T15" fmla="*/ 2 h 3086"/>
                      <a:gd name="T16" fmla="*/ 2 w 3086"/>
                      <a:gd name="T17" fmla="*/ 2 h 3086"/>
                      <a:gd name="T18" fmla="*/ 2 w 3086"/>
                      <a:gd name="T19" fmla="*/ 2 h 3086"/>
                      <a:gd name="T20" fmla="*/ 2 w 3086"/>
                      <a:gd name="T21" fmla="*/ 2 h 3086"/>
                      <a:gd name="T22" fmla="*/ 2 w 3086"/>
                      <a:gd name="T23" fmla="*/ 2 h 3086"/>
                      <a:gd name="T24" fmla="*/ 2 w 3086"/>
                      <a:gd name="T25" fmla="*/ 2 h 3086"/>
                      <a:gd name="T26" fmla="*/ 2 w 3086"/>
                      <a:gd name="T27" fmla="*/ 2 h 3086"/>
                      <a:gd name="T28" fmla="*/ 2 w 3086"/>
                      <a:gd name="T29" fmla="*/ 2 h 3086"/>
                      <a:gd name="T30" fmla="*/ 2 w 3086"/>
                      <a:gd name="T31" fmla="*/ 2 h 3086"/>
                      <a:gd name="T32" fmla="*/ 2 w 3086"/>
                      <a:gd name="T33" fmla="*/ 2 h 3086"/>
                      <a:gd name="T34" fmla="*/ 2 w 3086"/>
                      <a:gd name="T35" fmla="*/ 2 h 3086"/>
                      <a:gd name="T36" fmla="*/ 2 w 3086"/>
                      <a:gd name="T37" fmla="*/ 2 h 3086"/>
                      <a:gd name="T38" fmla="*/ 2 w 3086"/>
                      <a:gd name="T39" fmla="*/ 2 h 3086"/>
                      <a:gd name="T40" fmla="*/ 2 w 3086"/>
                      <a:gd name="T41" fmla="*/ 2 h 3086"/>
                      <a:gd name="T42" fmla="*/ 2 w 3086"/>
                      <a:gd name="T43" fmla="*/ 2 h 3086"/>
                      <a:gd name="T44" fmla="*/ 2 w 3086"/>
                      <a:gd name="T45" fmla="*/ 2 h 3086"/>
                      <a:gd name="T46" fmla="*/ 2 w 3086"/>
                      <a:gd name="T47" fmla="*/ 2 h 3086"/>
                      <a:gd name="T48" fmla="*/ 2 w 3086"/>
                      <a:gd name="T49" fmla="*/ 2 h 3086"/>
                      <a:gd name="T50" fmla="*/ 2 w 3086"/>
                      <a:gd name="T51" fmla="*/ 2 h 3086"/>
                      <a:gd name="T52" fmla="*/ 2 w 3086"/>
                      <a:gd name="T53" fmla="*/ 2 h 3086"/>
                      <a:gd name="T54" fmla="*/ 2 w 3086"/>
                      <a:gd name="T55" fmla="*/ 2 h 3086"/>
                      <a:gd name="T56" fmla="*/ 2 w 3086"/>
                      <a:gd name="T57" fmla="*/ 2 h 3086"/>
                      <a:gd name="T58" fmla="*/ 2 w 3086"/>
                      <a:gd name="T59" fmla="*/ 2 h 3086"/>
                      <a:gd name="T60" fmla="*/ 2 w 3086"/>
                      <a:gd name="T61" fmla="*/ 2 h 3086"/>
                      <a:gd name="T62" fmla="*/ 2 w 3086"/>
                      <a:gd name="T63" fmla="*/ 2 h 3086"/>
                      <a:gd name="T64" fmla="*/ 2 w 3086"/>
                      <a:gd name="T65" fmla="*/ 2 h 3086"/>
                      <a:gd name="T66" fmla="*/ 2 w 3086"/>
                      <a:gd name="T67" fmla="*/ 2 h 3086"/>
                      <a:gd name="T68" fmla="*/ 2 w 3086"/>
                      <a:gd name="T69" fmla="*/ 2 h 3086"/>
                      <a:gd name="T70" fmla="*/ 2 w 3086"/>
                      <a:gd name="T71" fmla="*/ 2 h 3086"/>
                      <a:gd name="T72" fmla="*/ 2 w 3086"/>
                      <a:gd name="T73" fmla="*/ 2 h 3086"/>
                      <a:gd name="T74" fmla="*/ 2 w 3086"/>
                      <a:gd name="T75" fmla="*/ 2 h 3086"/>
                      <a:gd name="T76" fmla="*/ 2 w 3086"/>
                      <a:gd name="T77" fmla="*/ 2 h 3086"/>
                      <a:gd name="T78" fmla="*/ 2 w 3086"/>
                      <a:gd name="T79" fmla="*/ 2 h 3086"/>
                      <a:gd name="T80" fmla="*/ 2 w 3086"/>
                      <a:gd name="T81" fmla="*/ 2 h 3086"/>
                      <a:gd name="T82" fmla="*/ 2 w 3086"/>
                      <a:gd name="T83" fmla="*/ 2 h 3086"/>
                      <a:gd name="T84" fmla="*/ 2 w 3086"/>
                      <a:gd name="T85" fmla="*/ 2 h 3086"/>
                      <a:gd name="T86" fmla="*/ 2 w 3086"/>
                      <a:gd name="T87" fmla="*/ 2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2"/>
                        </a:lnTo>
                        <a:lnTo>
                          <a:pt x="3078" y="1700"/>
                        </a:lnTo>
                        <a:lnTo>
                          <a:pt x="3068" y="1778"/>
                        </a:lnTo>
                        <a:lnTo>
                          <a:pt x="3054" y="1854"/>
                        </a:lnTo>
                        <a:lnTo>
                          <a:pt x="3036" y="1928"/>
                        </a:lnTo>
                        <a:lnTo>
                          <a:pt x="3016" y="2002"/>
                        </a:lnTo>
                        <a:lnTo>
                          <a:pt x="2992" y="2074"/>
                        </a:lnTo>
                        <a:lnTo>
                          <a:pt x="2964" y="2144"/>
                        </a:lnTo>
                        <a:lnTo>
                          <a:pt x="2932" y="2212"/>
                        </a:lnTo>
                        <a:lnTo>
                          <a:pt x="2898" y="2278"/>
                        </a:lnTo>
                        <a:lnTo>
                          <a:pt x="2862" y="2344"/>
                        </a:lnTo>
                        <a:lnTo>
                          <a:pt x="2822" y="2406"/>
                        </a:lnTo>
                        <a:lnTo>
                          <a:pt x="2778" y="2466"/>
                        </a:lnTo>
                        <a:lnTo>
                          <a:pt x="2732" y="2524"/>
                        </a:lnTo>
                        <a:lnTo>
                          <a:pt x="2684" y="2580"/>
                        </a:lnTo>
                        <a:lnTo>
                          <a:pt x="2634" y="2634"/>
                        </a:lnTo>
                        <a:lnTo>
                          <a:pt x="2580" y="2686"/>
                        </a:lnTo>
                        <a:lnTo>
                          <a:pt x="2524" y="2734"/>
                        </a:lnTo>
                        <a:lnTo>
                          <a:pt x="2466" y="2780"/>
                        </a:lnTo>
                        <a:lnTo>
                          <a:pt x="2404" y="2822"/>
                        </a:lnTo>
                        <a:lnTo>
                          <a:pt x="2342" y="2862"/>
                        </a:lnTo>
                        <a:lnTo>
                          <a:pt x="2278" y="2900"/>
                        </a:lnTo>
                        <a:lnTo>
                          <a:pt x="2212" y="2934"/>
                        </a:lnTo>
                        <a:lnTo>
                          <a:pt x="2142" y="2964"/>
                        </a:lnTo>
                        <a:lnTo>
                          <a:pt x="2072" y="2992"/>
                        </a:lnTo>
                        <a:lnTo>
                          <a:pt x="2000" y="3016"/>
                        </a:lnTo>
                        <a:lnTo>
                          <a:pt x="1928" y="3038"/>
                        </a:lnTo>
                        <a:lnTo>
                          <a:pt x="1854" y="3054"/>
                        </a:lnTo>
                        <a:lnTo>
                          <a:pt x="1778" y="3068"/>
                        </a:lnTo>
                        <a:lnTo>
                          <a:pt x="1700" y="3078"/>
                        </a:lnTo>
                        <a:lnTo>
                          <a:pt x="1622" y="3084"/>
                        </a:lnTo>
                        <a:lnTo>
                          <a:pt x="1542" y="3086"/>
                        </a:lnTo>
                        <a:lnTo>
                          <a:pt x="1462" y="3084"/>
                        </a:lnTo>
                        <a:lnTo>
                          <a:pt x="1384" y="3078"/>
                        </a:lnTo>
                        <a:lnTo>
                          <a:pt x="1308" y="3068"/>
                        </a:lnTo>
                        <a:lnTo>
                          <a:pt x="1232" y="3054"/>
                        </a:lnTo>
                        <a:lnTo>
                          <a:pt x="1156" y="3038"/>
                        </a:lnTo>
                        <a:lnTo>
                          <a:pt x="1084" y="3016"/>
                        </a:lnTo>
                        <a:lnTo>
                          <a:pt x="1012" y="2992"/>
                        </a:lnTo>
                        <a:lnTo>
                          <a:pt x="942" y="2964"/>
                        </a:lnTo>
                        <a:lnTo>
                          <a:pt x="874" y="2934"/>
                        </a:lnTo>
                        <a:lnTo>
                          <a:pt x="806" y="2900"/>
                        </a:lnTo>
                        <a:lnTo>
                          <a:pt x="742" y="2862"/>
                        </a:lnTo>
                        <a:lnTo>
                          <a:pt x="680" y="2822"/>
                        </a:lnTo>
                        <a:lnTo>
                          <a:pt x="620" y="2780"/>
                        </a:lnTo>
                        <a:lnTo>
                          <a:pt x="560" y="2734"/>
                        </a:lnTo>
                        <a:lnTo>
                          <a:pt x="504" y="2686"/>
                        </a:lnTo>
                        <a:lnTo>
                          <a:pt x="452" y="2634"/>
                        </a:lnTo>
                        <a:lnTo>
                          <a:pt x="400" y="2580"/>
                        </a:lnTo>
                        <a:lnTo>
                          <a:pt x="352" y="2524"/>
                        </a:lnTo>
                        <a:lnTo>
                          <a:pt x="306" y="2466"/>
                        </a:lnTo>
                        <a:lnTo>
                          <a:pt x="262" y="2406"/>
                        </a:lnTo>
                        <a:lnTo>
                          <a:pt x="222" y="2344"/>
                        </a:lnTo>
                        <a:lnTo>
                          <a:pt x="186" y="2278"/>
                        </a:lnTo>
                        <a:lnTo>
                          <a:pt x="152" y="2212"/>
                        </a:lnTo>
                        <a:lnTo>
                          <a:pt x="120" y="2144"/>
                        </a:lnTo>
                        <a:lnTo>
                          <a:pt x="92" y="2074"/>
                        </a:lnTo>
                        <a:lnTo>
                          <a:pt x="68" y="2002"/>
                        </a:lnTo>
                        <a:lnTo>
                          <a:pt x="48" y="1928"/>
                        </a:lnTo>
                        <a:lnTo>
                          <a:pt x="30" y="1854"/>
                        </a:lnTo>
                        <a:lnTo>
                          <a:pt x="18" y="1778"/>
                        </a:lnTo>
                        <a:lnTo>
                          <a:pt x="8" y="1700"/>
                        </a:lnTo>
                        <a:lnTo>
                          <a:pt x="2" y="1622"/>
                        </a:lnTo>
                        <a:lnTo>
                          <a:pt x="0" y="1544"/>
                        </a:lnTo>
                        <a:lnTo>
                          <a:pt x="2" y="1464"/>
                        </a:lnTo>
                        <a:lnTo>
                          <a:pt x="8" y="1386"/>
                        </a:lnTo>
                        <a:lnTo>
                          <a:pt x="18" y="1308"/>
                        </a:lnTo>
                        <a:lnTo>
                          <a:pt x="30" y="1232"/>
                        </a:lnTo>
                        <a:lnTo>
                          <a:pt x="48" y="1158"/>
                        </a:lnTo>
                        <a:lnTo>
                          <a:pt x="68" y="1084"/>
                        </a:lnTo>
                        <a:lnTo>
                          <a:pt x="92" y="1012"/>
                        </a:lnTo>
                        <a:lnTo>
                          <a:pt x="120" y="942"/>
                        </a:lnTo>
                        <a:lnTo>
                          <a:pt x="152" y="874"/>
                        </a:lnTo>
                        <a:lnTo>
                          <a:pt x="186" y="808"/>
                        </a:lnTo>
                        <a:lnTo>
                          <a:pt x="222" y="744"/>
                        </a:lnTo>
                        <a:lnTo>
                          <a:pt x="262" y="680"/>
                        </a:lnTo>
                        <a:lnTo>
                          <a:pt x="306" y="620"/>
                        </a:lnTo>
                        <a:lnTo>
                          <a:pt x="352" y="562"/>
                        </a:lnTo>
                        <a:lnTo>
                          <a:pt x="400" y="506"/>
                        </a:lnTo>
                        <a:lnTo>
                          <a:pt x="452" y="452"/>
                        </a:lnTo>
                        <a:lnTo>
                          <a:pt x="504" y="402"/>
                        </a:lnTo>
                        <a:lnTo>
                          <a:pt x="560" y="352"/>
                        </a:lnTo>
                        <a:lnTo>
                          <a:pt x="620" y="306"/>
                        </a:lnTo>
                        <a:lnTo>
                          <a:pt x="680" y="264"/>
                        </a:lnTo>
                        <a:lnTo>
                          <a:pt x="742" y="224"/>
                        </a:lnTo>
                        <a:lnTo>
                          <a:pt x="806" y="186"/>
                        </a:lnTo>
                        <a:lnTo>
                          <a:pt x="874" y="152"/>
                        </a:lnTo>
                        <a:lnTo>
                          <a:pt x="942" y="122"/>
                        </a:lnTo>
                        <a:lnTo>
                          <a:pt x="1012" y="94"/>
                        </a:lnTo>
                        <a:lnTo>
                          <a:pt x="1084" y="70"/>
                        </a:lnTo>
                        <a:lnTo>
                          <a:pt x="1156" y="48"/>
                        </a:lnTo>
                        <a:lnTo>
                          <a:pt x="1232" y="32"/>
                        </a:lnTo>
                        <a:lnTo>
                          <a:pt x="1308" y="18"/>
                        </a:lnTo>
                        <a:lnTo>
                          <a:pt x="1384" y="8"/>
                        </a:lnTo>
                        <a:lnTo>
                          <a:pt x="1462" y="2"/>
                        </a:lnTo>
                        <a:lnTo>
                          <a:pt x="1542" y="0"/>
                        </a:lnTo>
                        <a:lnTo>
                          <a:pt x="1622" y="2"/>
                        </a:lnTo>
                        <a:lnTo>
                          <a:pt x="1700" y="8"/>
                        </a:lnTo>
                        <a:lnTo>
                          <a:pt x="1778" y="18"/>
                        </a:lnTo>
                        <a:lnTo>
                          <a:pt x="1854" y="32"/>
                        </a:lnTo>
                        <a:lnTo>
                          <a:pt x="1928" y="48"/>
                        </a:lnTo>
                        <a:lnTo>
                          <a:pt x="2000" y="70"/>
                        </a:lnTo>
                        <a:lnTo>
                          <a:pt x="2072" y="94"/>
                        </a:lnTo>
                        <a:lnTo>
                          <a:pt x="2142" y="122"/>
                        </a:lnTo>
                        <a:lnTo>
                          <a:pt x="2212" y="152"/>
                        </a:lnTo>
                        <a:lnTo>
                          <a:pt x="2278" y="186"/>
                        </a:lnTo>
                        <a:lnTo>
                          <a:pt x="2342" y="224"/>
                        </a:lnTo>
                        <a:lnTo>
                          <a:pt x="2404" y="264"/>
                        </a:lnTo>
                        <a:lnTo>
                          <a:pt x="2466" y="306"/>
                        </a:lnTo>
                        <a:lnTo>
                          <a:pt x="2524" y="352"/>
                        </a:lnTo>
                        <a:lnTo>
                          <a:pt x="2580" y="402"/>
                        </a:lnTo>
                        <a:lnTo>
                          <a:pt x="2634" y="452"/>
                        </a:lnTo>
                        <a:lnTo>
                          <a:pt x="2684" y="506"/>
                        </a:lnTo>
                        <a:lnTo>
                          <a:pt x="2732" y="562"/>
                        </a:lnTo>
                        <a:lnTo>
                          <a:pt x="2778" y="620"/>
                        </a:lnTo>
                        <a:lnTo>
                          <a:pt x="2822" y="680"/>
                        </a:lnTo>
                        <a:lnTo>
                          <a:pt x="2862" y="744"/>
                        </a:lnTo>
                        <a:lnTo>
                          <a:pt x="2898" y="808"/>
                        </a:lnTo>
                        <a:lnTo>
                          <a:pt x="2932" y="874"/>
                        </a:lnTo>
                        <a:lnTo>
                          <a:pt x="2964" y="942"/>
                        </a:lnTo>
                        <a:lnTo>
                          <a:pt x="2992" y="1012"/>
                        </a:lnTo>
                        <a:lnTo>
                          <a:pt x="3016" y="1084"/>
                        </a:lnTo>
                        <a:lnTo>
                          <a:pt x="3036" y="1158"/>
                        </a:lnTo>
                        <a:lnTo>
                          <a:pt x="3054" y="1232"/>
                        </a:lnTo>
                        <a:lnTo>
                          <a:pt x="3068" y="1308"/>
                        </a:lnTo>
                        <a:lnTo>
                          <a:pt x="3078" y="1386"/>
                        </a:lnTo>
                        <a:lnTo>
                          <a:pt x="3084" y="1464"/>
                        </a:lnTo>
                        <a:lnTo>
                          <a:pt x="3086" y="1544"/>
                        </a:lnTo>
                        <a:close/>
                      </a:path>
                    </a:pathLst>
                  </a:custGeom>
                  <a:grpFill/>
                  <a:ln w="19050">
                    <a:solidFill>
                      <a:schemeClr val="accent5">
                        <a:lumMod val="20000"/>
                        <a:lumOff val="80000"/>
                        <a:alpha val="63000"/>
                      </a:schemeClr>
                    </a:solidFill>
                  </a:ln>
                  <a:effectLst>
                    <a:outerShdw blurRad="215900" sx="102000" sy="102000" algn="ctr" rotWithShape="0">
                      <a:schemeClr val="bg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lt1"/>
                      </a:solidFill>
                      <a:ea typeface="黑体" pitchFamily="2" charset="-122"/>
                    </a:endParaRPr>
                  </a:p>
                </p:txBody>
              </p:sp>
              <p:sp>
                <p:nvSpPr>
                  <p:cNvPr id="79" name="Freeform 15"/>
                  <p:cNvSpPr>
                    <a:spLocks/>
                  </p:cNvSpPr>
                  <p:nvPr/>
                </p:nvSpPr>
                <p:spPr bwMode="auto">
                  <a:xfrm>
                    <a:off x="-426" y="1803"/>
                    <a:ext cx="1581" cy="1582"/>
                  </a:xfrm>
                  <a:custGeom>
                    <a:avLst/>
                    <a:gdLst>
                      <a:gd name="T0" fmla="*/ 2 w 3086"/>
                      <a:gd name="T1" fmla="*/ 2 h 3086"/>
                      <a:gd name="T2" fmla="*/ 2 w 3086"/>
                      <a:gd name="T3" fmla="*/ 2 h 3086"/>
                      <a:gd name="T4" fmla="*/ 2 w 3086"/>
                      <a:gd name="T5" fmla="*/ 2 h 3086"/>
                      <a:gd name="T6" fmla="*/ 2 w 3086"/>
                      <a:gd name="T7" fmla="*/ 2 h 3086"/>
                      <a:gd name="T8" fmla="*/ 2 w 3086"/>
                      <a:gd name="T9" fmla="*/ 2 h 3086"/>
                      <a:gd name="T10" fmla="*/ 2 w 3086"/>
                      <a:gd name="T11" fmla="*/ 2 h 3086"/>
                      <a:gd name="T12" fmla="*/ 2 w 3086"/>
                      <a:gd name="T13" fmla="*/ 2 h 3086"/>
                      <a:gd name="T14" fmla="*/ 2 w 3086"/>
                      <a:gd name="T15" fmla="*/ 2 h 3086"/>
                      <a:gd name="T16" fmla="*/ 2 w 3086"/>
                      <a:gd name="T17" fmla="*/ 2 h 3086"/>
                      <a:gd name="T18" fmla="*/ 2 w 3086"/>
                      <a:gd name="T19" fmla="*/ 2 h 3086"/>
                      <a:gd name="T20" fmla="*/ 2 w 3086"/>
                      <a:gd name="T21" fmla="*/ 2 h 3086"/>
                      <a:gd name="T22" fmla="*/ 2 w 3086"/>
                      <a:gd name="T23" fmla="*/ 2 h 3086"/>
                      <a:gd name="T24" fmla="*/ 2 w 3086"/>
                      <a:gd name="T25" fmla="*/ 2 h 3086"/>
                      <a:gd name="T26" fmla="*/ 2 w 3086"/>
                      <a:gd name="T27" fmla="*/ 2 h 3086"/>
                      <a:gd name="T28" fmla="*/ 2 w 3086"/>
                      <a:gd name="T29" fmla="*/ 2 h 3086"/>
                      <a:gd name="T30" fmla="*/ 2 w 3086"/>
                      <a:gd name="T31" fmla="*/ 2 h 3086"/>
                      <a:gd name="T32" fmla="*/ 2 w 3086"/>
                      <a:gd name="T33" fmla="*/ 2 h 3086"/>
                      <a:gd name="T34" fmla="*/ 2 w 3086"/>
                      <a:gd name="T35" fmla="*/ 2 h 3086"/>
                      <a:gd name="T36" fmla="*/ 2 w 3086"/>
                      <a:gd name="T37" fmla="*/ 2 h 3086"/>
                      <a:gd name="T38" fmla="*/ 2 w 3086"/>
                      <a:gd name="T39" fmla="*/ 2 h 3086"/>
                      <a:gd name="T40" fmla="*/ 2 w 3086"/>
                      <a:gd name="T41" fmla="*/ 2 h 3086"/>
                      <a:gd name="T42" fmla="*/ 2 w 3086"/>
                      <a:gd name="T43" fmla="*/ 2 h 3086"/>
                      <a:gd name="T44" fmla="*/ 2 w 3086"/>
                      <a:gd name="T45" fmla="*/ 2 h 3086"/>
                      <a:gd name="T46" fmla="*/ 2 w 3086"/>
                      <a:gd name="T47" fmla="*/ 2 h 3086"/>
                      <a:gd name="T48" fmla="*/ 2 w 3086"/>
                      <a:gd name="T49" fmla="*/ 2 h 3086"/>
                      <a:gd name="T50" fmla="*/ 2 w 3086"/>
                      <a:gd name="T51" fmla="*/ 2 h 3086"/>
                      <a:gd name="T52" fmla="*/ 2 w 3086"/>
                      <a:gd name="T53" fmla="*/ 2 h 3086"/>
                      <a:gd name="T54" fmla="*/ 2 w 3086"/>
                      <a:gd name="T55" fmla="*/ 2 h 3086"/>
                      <a:gd name="T56" fmla="*/ 2 w 3086"/>
                      <a:gd name="T57" fmla="*/ 2 h 3086"/>
                      <a:gd name="T58" fmla="*/ 2 w 3086"/>
                      <a:gd name="T59" fmla="*/ 2 h 3086"/>
                      <a:gd name="T60" fmla="*/ 2 w 3086"/>
                      <a:gd name="T61" fmla="*/ 2 h 3086"/>
                      <a:gd name="T62" fmla="*/ 2 w 3086"/>
                      <a:gd name="T63" fmla="*/ 2 h 3086"/>
                      <a:gd name="T64" fmla="*/ 2 w 3086"/>
                      <a:gd name="T65" fmla="*/ 2 h 3086"/>
                      <a:gd name="T66" fmla="*/ 2 w 3086"/>
                      <a:gd name="T67" fmla="*/ 2 h 3086"/>
                      <a:gd name="T68" fmla="*/ 2 w 3086"/>
                      <a:gd name="T69" fmla="*/ 2 h 3086"/>
                      <a:gd name="T70" fmla="*/ 2 w 3086"/>
                      <a:gd name="T71" fmla="*/ 2 h 3086"/>
                      <a:gd name="T72" fmla="*/ 2 w 3086"/>
                      <a:gd name="T73" fmla="*/ 2 h 3086"/>
                      <a:gd name="T74" fmla="*/ 2 w 3086"/>
                      <a:gd name="T75" fmla="*/ 2 h 3086"/>
                      <a:gd name="T76" fmla="*/ 2 w 3086"/>
                      <a:gd name="T77" fmla="*/ 2 h 3086"/>
                      <a:gd name="T78" fmla="*/ 2 w 3086"/>
                      <a:gd name="T79" fmla="*/ 2 h 3086"/>
                      <a:gd name="T80" fmla="*/ 2 w 3086"/>
                      <a:gd name="T81" fmla="*/ 2 h 3086"/>
                      <a:gd name="T82" fmla="*/ 2 w 3086"/>
                      <a:gd name="T83" fmla="*/ 2 h 3086"/>
                      <a:gd name="T84" fmla="*/ 2 w 3086"/>
                      <a:gd name="T85" fmla="*/ 2 h 3086"/>
                      <a:gd name="T86" fmla="*/ 2 w 3086"/>
                      <a:gd name="T87" fmla="*/ 2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pFill/>
                  <a:ln w="19050">
                    <a:solidFill>
                      <a:schemeClr val="accent5">
                        <a:lumMod val="20000"/>
                        <a:lumOff val="80000"/>
                        <a:alpha val="63000"/>
                      </a:schemeClr>
                    </a:solidFill>
                  </a:ln>
                  <a:effectLst>
                    <a:outerShdw blurRad="215900" sx="102000" sy="102000" algn="ctr" rotWithShape="0">
                      <a:schemeClr val="bg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lt1"/>
                      </a:solidFill>
                      <a:ea typeface="黑体" pitchFamily="2" charset="-122"/>
                    </a:endParaRPr>
                  </a:p>
                </p:txBody>
              </p:sp>
            </p:grpSp>
          </p:grpSp>
          <p:grpSp>
            <p:nvGrpSpPr>
              <p:cNvPr id="59" name="Text on Ring"/>
              <p:cNvGrpSpPr/>
              <p:nvPr/>
            </p:nvGrpSpPr>
            <p:grpSpPr>
              <a:xfrm>
                <a:off x="2476779" y="1731940"/>
                <a:ext cx="3995473" cy="4035035"/>
                <a:chOff x="2476779" y="1731940"/>
                <a:chExt cx="3995473" cy="4035035"/>
              </a:xfrm>
            </p:grpSpPr>
            <p:sp>
              <p:nvSpPr>
                <p:cNvPr id="60" name="Nexus / MDS &amp; L4-7"/>
                <p:cNvSpPr txBox="1"/>
                <p:nvPr/>
              </p:nvSpPr>
              <p:spPr>
                <a:xfrm>
                  <a:off x="2799907" y="1731940"/>
                  <a:ext cx="3383764" cy="3682081"/>
                </a:xfrm>
                <a:prstGeom prst="rect">
                  <a:avLst/>
                </a:prstGeom>
                <a:noFill/>
              </p:spPr>
              <p:txBody>
                <a:bodyPr wrap="square" rtlCol="0">
                  <a:prstTxWarp prst="textArchDown">
                    <a:avLst/>
                  </a:prstTxWarp>
                  <a:spAutoFit/>
                </a:bodyPr>
                <a:lstStyle/>
                <a:p>
                  <a:pPr algn="ctr" defTabSz="914400">
                    <a:buNone/>
                  </a:pPr>
                  <a:r>
                    <a:rPr lang="en-US" altLang="zh-CN" sz="800" b="1" i="0" smtClean="0">
                      <a:solidFill>
                        <a:srgbClr val="FFFF00"/>
                      </a:solidFill>
                      <a:latin typeface="Arial"/>
                      <a:ea typeface="黑体" pitchFamily="2" charset="-122"/>
                      <a:cs typeface="+mn-cs"/>
                    </a:rPr>
                    <a:t>CISCO NEXUS</a:t>
                  </a:r>
                  <a:r>
                    <a:rPr lang="zh-CN" altLang="en-US" sz="800" b="1" i="0" smtClean="0">
                      <a:solidFill>
                        <a:srgbClr val="FFFF00"/>
                      </a:solidFill>
                      <a:latin typeface="Arial"/>
                      <a:ea typeface="黑体" pitchFamily="2" charset="-122"/>
                      <a:cs typeface="+mn-cs"/>
                    </a:rPr>
                    <a:t>、</a:t>
                  </a:r>
                  <a:r>
                    <a:rPr lang="en-US" altLang="zh-CN" sz="800" b="1" i="0" smtClean="0">
                      <a:solidFill>
                        <a:srgbClr val="FFFF00"/>
                      </a:solidFill>
                      <a:latin typeface="Arial"/>
                      <a:ea typeface="黑体" pitchFamily="2" charset="-122"/>
                      <a:cs typeface="+mn-cs"/>
                    </a:rPr>
                    <a:t>CISCO MDS </a:t>
                  </a:r>
                  <a:r>
                    <a:rPr lang="zh-CN" altLang="en-US" sz="800" b="1" i="0" smtClean="0">
                      <a:solidFill>
                        <a:srgbClr val="FFFF00"/>
                      </a:solidFill>
                      <a:latin typeface="Arial"/>
                      <a:ea typeface="黑体" pitchFamily="2" charset="-122"/>
                      <a:cs typeface="+mn-cs"/>
                    </a:rPr>
                    <a:t>和 </a:t>
                  </a:r>
                  <a:r>
                    <a:rPr lang="en-US" altLang="zh-CN" sz="800" b="1" i="0" smtClean="0">
                      <a:solidFill>
                        <a:srgbClr val="FFFF00"/>
                      </a:solidFill>
                      <a:latin typeface="Arial"/>
                      <a:ea typeface="黑体" pitchFamily="2" charset="-122"/>
                      <a:cs typeface="+mn-cs"/>
                    </a:rPr>
                    <a:t>L4-7 </a:t>
                  </a:r>
                  <a:r>
                    <a:rPr lang="zh-CN" altLang="en-US" sz="800" b="1" i="0" smtClean="0">
                      <a:solidFill>
                        <a:srgbClr val="FFFF00"/>
                      </a:solidFill>
                      <a:latin typeface="Arial"/>
                      <a:ea typeface="黑体" pitchFamily="2" charset="-122"/>
                      <a:cs typeface="+mn-cs"/>
                    </a:rPr>
                    <a:t>服务</a:t>
                  </a:r>
                  <a:endParaRPr lang="zh-CN" altLang="en-US" sz="800" b="1">
                    <a:solidFill>
                      <a:srgbClr val="FFFF00"/>
                    </a:solidFill>
                    <a:ea typeface="黑体" pitchFamily="2" charset="-122"/>
                  </a:endParaRPr>
                </a:p>
              </p:txBody>
            </p:sp>
            <p:sp>
              <p:nvSpPr>
                <p:cNvPr id="70" name="DC Network Manager"/>
                <p:cNvSpPr txBox="1"/>
                <p:nvPr/>
              </p:nvSpPr>
              <p:spPr>
                <a:xfrm rot="2700000">
                  <a:off x="2568627" y="2115297"/>
                  <a:ext cx="3495401" cy="3679098"/>
                </a:xfrm>
                <a:prstGeom prst="rect">
                  <a:avLst/>
                </a:prstGeom>
                <a:noFill/>
              </p:spPr>
              <p:txBody>
                <a:bodyPr wrap="square" rtlCol="0">
                  <a:prstTxWarp prst="textArchUp">
                    <a:avLst>
                      <a:gd name="adj" fmla="val 5981180"/>
                    </a:avLst>
                  </a:prstTxWarp>
                  <a:spAutoFit/>
                </a:bodyPr>
                <a:lstStyle/>
                <a:p>
                  <a:pPr algn="ctr" defTabSz="914400">
                    <a:buNone/>
                  </a:pPr>
                  <a:r>
                    <a:rPr lang="en-US" altLang="zh-CN" sz="800" b="1" i="0" smtClean="0">
                      <a:solidFill>
                        <a:srgbClr val="FFFF00"/>
                      </a:solidFill>
                      <a:latin typeface="Arial"/>
                      <a:ea typeface="黑体" pitchFamily="2" charset="-122"/>
                      <a:cs typeface="+mn-cs"/>
                    </a:rPr>
                    <a:t>CISCO DCNM</a:t>
                  </a:r>
                  <a:endParaRPr lang="zh-CN" altLang="en-US" sz="800" b="1">
                    <a:solidFill>
                      <a:srgbClr val="FFFF00"/>
                    </a:solidFill>
                    <a:ea typeface="黑体" pitchFamily="2" charset="-122"/>
                  </a:endParaRPr>
                </a:p>
              </p:txBody>
            </p:sp>
            <p:sp>
              <p:nvSpPr>
                <p:cNvPr id="71" name="NX-OS"/>
                <p:cNvSpPr txBox="1"/>
                <p:nvPr/>
              </p:nvSpPr>
              <p:spPr>
                <a:xfrm rot="18900000">
                  <a:off x="3031485" y="2105245"/>
                  <a:ext cx="3440767" cy="3661730"/>
                </a:xfrm>
                <a:prstGeom prst="rect">
                  <a:avLst/>
                </a:prstGeom>
                <a:noFill/>
              </p:spPr>
              <p:txBody>
                <a:bodyPr wrap="square" rtlCol="0">
                  <a:prstTxWarp prst="textArchUp">
                    <a:avLst>
                      <a:gd name="adj" fmla="val 5981180"/>
                    </a:avLst>
                  </a:prstTxWarp>
                  <a:spAutoFit/>
                </a:bodyPr>
                <a:lstStyle/>
                <a:p>
                  <a:pPr algn="ctr" defTabSz="914400">
                    <a:buNone/>
                  </a:pPr>
                  <a:r>
                    <a:rPr lang="en-US" altLang="zh-CN" sz="800" b="1" i="0" smtClean="0">
                      <a:solidFill>
                        <a:srgbClr val="FFFF00"/>
                      </a:solidFill>
                      <a:latin typeface="Arial"/>
                      <a:ea typeface="黑体" pitchFamily="2" charset="-122"/>
                      <a:cs typeface="+mn-cs"/>
                    </a:rPr>
                    <a:t>CISCO NX-OS</a:t>
                  </a:r>
                  <a:endParaRPr lang="zh-CN" altLang="en-US" sz="900" b="1">
                    <a:solidFill>
                      <a:srgbClr val="FFFF00"/>
                    </a:solidFill>
                    <a:ea typeface="黑体" pitchFamily="2" charset="-122"/>
                  </a:endParaRPr>
                </a:p>
              </p:txBody>
            </p:sp>
          </p:grpSp>
        </p:grpSp>
      </p:grpSp>
    </p:spTree>
    <p:extLst>
      <p:ext uri="{BB962C8B-B14F-4D97-AF65-F5344CB8AC3E}">
        <p14:creationId xmlns="" xmlns:p14="http://schemas.microsoft.com/office/powerpoint/2010/main" val="2082826842"/>
      </p:ext>
    </p:extLst>
  </p:cSld>
  <p:clrMapOvr>
    <a:masterClrMapping/>
  </p:clrMapOvr>
  <p:transition spd="med">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45121582"/>
      </p:ext>
    </p:extLst>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l" defTabSz="914400">
              <a:spcBef>
                <a:spcPct val="0"/>
              </a:spcBef>
              <a:buNone/>
            </a:pPr>
            <a:r>
              <a:rPr altLang="zh-CN"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t>Cisco Unified Fabric</a:t>
            </a:r>
            <a: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t/>
            </a:r>
            <a:b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lang="zh-CN" altLang="en-US" sz="2400" b="0" i="0" spc="0" dirty="0" smtClean="0">
                <a:solidFill>
                  <a:srgbClr val="7F7F7F"/>
                </a:solidFill>
                <a:latin typeface="Arial"/>
                <a:ea typeface="黑体" pitchFamily="2" charset="-122"/>
                <a:cs typeface="+mj-cs"/>
              </a:rPr>
              <a:t>为所有数据中心提供架构灵活性</a:t>
            </a:r>
            <a:endParaRPr lang="zh-CN" altLang="en-US" sz="2400" b="0" i="0" spc="0" dirty="0">
              <a:solidFill>
                <a:srgbClr val="7F7F7F"/>
              </a:solidFill>
              <a:latin typeface="Arial"/>
              <a:ea typeface="黑体" pitchFamily="2" charset="-122"/>
              <a:cs typeface="+mj-cs"/>
            </a:endParaRPr>
          </a:p>
        </p:txBody>
      </p:sp>
      <p:grpSp>
        <p:nvGrpSpPr>
          <p:cNvPr id="82" name="Group 2"/>
          <p:cNvGrpSpPr/>
          <p:nvPr/>
        </p:nvGrpSpPr>
        <p:grpSpPr>
          <a:xfrm>
            <a:off x="4587520" y="1522421"/>
            <a:ext cx="4553712" cy="3280873"/>
            <a:chOff x="4587520" y="1333739"/>
            <a:chExt cx="4553712" cy="3280873"/>
          </a:xfrm>
        </p:grpSpPr>
        <p:sp>
          <p:nvSpPr>
            <p:cNvPr id="83" name="Rectangle 82"/>
            <p:cNvSpPr/>
            <p:nvPr/>
          </p:nvSpPr>
          <p:spPr>
            <a:xfrm>
              <a:off x="4587520" y="1333739"/>
              <a:ext cx="4553712" cy="3280873"/>
            </a:xfrm>
            <a:prstGeom prst="rect">
              <a:avLst/>
            </a:prstGeom>
            <a:gradFill flip="none" rotWithShape="1">
              <a:gsLst>
                <a:gs pos="0">
                  <a:schemeClr val="accent5">
                    <a:alpha val="68000"/>
                  </a:schemeClr>
                </a:gs>
                <a:gs pos="54000">
                  <a:srgbClr val="001C27">
                    <a:alpha val="0"/>
                  </a:srgbClr>
                </a:gs>
              </a:gsLst>
              <a:lin ang="8100000" scaled="1"/>
              <a:tileRect/>
            </a:gradFill>
            <a:ln w="12700">
              <a:noFill/>
              <a:round/>
              <a:headEnd/>
              <a:tailEnd/>
            </a:ln>
          </p:spPr>
          <p:txBody>
            <a:bodyPr lIns="82124" tIns="41061" rIns="82124" bIns="41061"/>
            <a:lstStyle/>
            <a:p>
              <a:pPr eaLnBrk="0" hangingPunct="0">
                <a:lnSpc>
                  <a:spcPct val="90000"/>
                </a:lnSpc>
              </a:pPr>
              <a:endParaRPr lang="zh-CN" altLang="en-US">
                <a:solidFill>
                  <a:srgbClr val="002060"/>
                </a:solidFill>
                <a:ea typeface="黑体" pitchFamily="2" charset="-122"/>
                <a:cs typeface="ＭＳ Ｐゴシック"/>
              </a:endParaRPr>
            </a:p>
          </p:txBody>
        </p:sp>
        <p:sp>
          <p:nvSpPr>
            <p:cNvPr id="86" name="TextBox 85"/>
            <p:cNvSpPr txBox="1"/>
            <p:nvPr/>
          </p:nvSpPr>
          <p:spPr>
            <a:xfrm>
              <a:off x="5718412" y="1472911"/>
              <a:ext cx="3268012" cy="2046714"/>
            </a:xfrm>
            <a:prstGeom prst="rect">
              <a:avLst/>
            </a:prstGeom>
            <a:noFill/>
          </p:spPr>
          <p:txBody>
            <a:bodyPr wrap="square" lIns="0" tIns="0" rIns="0" bIns="0" rtlCol="0">
              <a:spAutoFit/>
            </a:bodyPr>
            <a:lstStyle/>
            <a:p>
              <a:pPr algn="r" defTabSz="814365">
                <a:spcBef>
                  <a:spcPts val="1200"/>
                </a:spcBef>
                <a:buNone/>
              </a:pPr>
              <a:r>
                <a:rPr lang="zh-CN" altLang="en-US" sz="1800" b="1" i="0" smtClean="0">
                  <a:solidFill>
                    <a:srgbClr val="6DB344">
                      <a:lumMod val="75000"/>
                    </a:srgbClr>
                  </a:solidFill>
                  <a:latin typeface="Arial"/>
                  <a:ea typeface="黑体" pitchFamily="2" charset="-122"/>
                  <a:cs typeface="+mn-cs"/>
                </a:rPr>
                <a:t>融合</a:t>
              </a:r>
              <a:endParaRPr lang="zh-CN" altLang="en-US" smtClean="0">
                <a:solidFill>
                  <a:schemeClr val="tx2">
                    <a:lumMod val="75000"/>
                  </a:schemeClr>
                </a:solidFill>
                <a:latin typeface="Arial"/>
                <a:ea typeface="黑体" pitchFamily="2" charset="-122"/>
                <a:sym typeface="Arial" charset="0"/>
              </a:endParaRPr>
            </a:p>
            <a:p>
              <a:pPr algn="r" defTabSz="814365">
                <a:spcBef>
                  <a:spcPts val="1200"/>
                </a:spcBef>
                <a:buNone/>
              </a:pPr>
              <a:r>
                <a:rPr lang="zh-CN" altLang="en-US" sz="1800" b="0" i="0" smtClean="0">
                  <a:solidFill>
                    <a:srgbClr val="6DB344">
                      <a:lumMod val="75000"/>
                    </a:srgbClr>
                  </a:solidFill>
                  <a:latin typeface="Arial"/>
                  <a:ea typeface="黑体" pitchFamily="2" charset="-122"/>
                  <a:cs typeface="+mn-cs"/>
                </a:rPr>
                <a:t>对 </a:t>
              </a:r>
              <a:r>
                <a:rPr lang="en-US" altLang="zh-CN" sz="1800" b="0" i="0" smtClean="0">
                  <a:solidFill>
                    <a:srgbClr val="6DB344">
                      <a:lumMod val="75000"/>
                    </a:srgbClr>
                  </a:solidFill>
                  <a:latin typeface="Arial"/>
                  <a:ea typeface="黑体" pitchFamily="2" charset="-122"/>
                  <a:cs typeface="+mn-cs"/>
                </a:rPr>
                <a:t>LAN/SAN </a:t>
              </a:r>
              <a:r>
                <a:rPr lang="zh-CN" altLang="en-US" sz="1800" b="0" i="0" smtClean="0">
                  <a:solidFill>
                    <a:srgbClr val="6DB344">
                      <a:lumMod val="75000"/>
                    </a:srgbClr>
                  </a:solidFill>
                  <a:latin typeface="Arial"/>
                  <a:ea typeface="黑体" pitchFamily="2" charset="-122"/>
                  <a:cs typeface="+mn-cs"/>
                </a:rPr>
                <a:t>仅需布线一次</a:t>
              </a:r>
            </a:p>
            <a:p>
              <a:pPr algn="r" defTabSz="814365">
                <a:spcBef>
                  <a:spcPts val="600"/>
                </a:spcBef>
                <a:buNone/>
              </a:pPr>
              <a:r>
                <a:rPr lang="zh-CN" altLang="en-US" sz="1800" b="0" i="0" smtClean="0">
                  <a:solidFill>
                    <a:srgbClr val="6DB344">
                      <a:lumMod val="75000"/>
                    </a:srgbClr>
                  </a:solidFill>
                  <a:latin typeface="Arial"/>
                  <a:ea typeface="黑体" pitchFamily="2" charset="-122"/>
                  <a:cs typeface="+mn-cs"/>
                </a:rPr>
                <a:t>对 </a:t>
              </a:r>
              <a:r>
                <a:rPr lang="en-US" altLang="zh-CN" sz="1800" b="0" i="0" smtClean="0">
                  <a:solidFill>
                    <a:srgbClr val="6DB344">
                      <a:lumMod val="75000"/>
                    </a:srgbClr>
                  </a:solidFill>
                  <a:latin typeface="Arial"/>
                  <a:ea typeface="黑体" pitchFamily="2" charset="-122"/>
                  <a:cs typeface="+mn-cs"/>
                </a:rPr>
                <a:t>LAN/SAN </a:t>
              </a:r>
              <a:r>
                <a:rPr lang="zh-CN" altLang="en-US" sz="1800" b="0" i="0" smtClean="0">
                  <a:solidFill>
                    <a:srgbClr val="6DB344">
                      <a:lumMod val="75000"/>
                    </a:srgbClr>
                  </a:solidFill>
                  <a:latin typeface="Arial"/>
                  <a:ea typeface="黑体" pitchFamily="2" charset="-122"/>
                  <a:cs typeface="+mn-cs"/>
                </a:rPr>
                <a:t>可采用</a:t>
              </a:r>
              <a:br>
                <a:rPr lang="zh-CN" altLang="en-US" sz="1800" b="0" i="0" smtClean="0">
                  <a:solidFill>
                    <a:srgbClr val="6DB344">
                      <a:lumMod val="75000"/>
                    </a:srgbClr>
                  </a:solidFill>
                  <a:latin typeface="Arial"/>
                  <a:ea typeface="黑体" pitchFamily="2" charset="-122"/>
                  <a:cs typeface="+mn-cs"/>
                </a:rPr>
              </a:br>
              <a:r>
                <a:rPr lang="zh-CN" altLang="en-US" sz="1800" b="0" i="0" smtClean="0">
                  <a:solidFill>
                    <a:srgbClr val="6DB344">
                      <a:lumMod val="75000"/>
                    </a:srgbClr>
                  </a:solidFill>
                  <a:latin typeface="Arial"/>
                  <a:ea typeface="黑体" pitchFamily="2" charset="-122"/>
                  <a:cs typeface="+mn-cs"/>
                </a:rPr>
                <a:t>单点管理</a:t>
              </a:r>
            </a:p>
            <a:p>
              <a:pPr algn="r" defTabSz="814365">
                <a:spcBef>
                  <a:spcPts val="600"/>
                </a:spcBef>
                <a:buNone/>
              </a:pPr>
              <a:r>
                <a:rPr lang="zh-CN" altLang="en-US" sz="1800" b="0" i="0" smtClean="0">
                  <a:solidFill>
                    <a:srgbClr val="6DB344">
                      <a:lumMod val="75000"/>
                    </a:srgbClr>
                  </a:solidFill>
                  <a:latin typeface="Arial"/>
                  <a:ea typeface="黑体" pitchFamily="2" charset="-122"/>
                  <a:cs typeface="+mn-cs"/>
                </a:rPr>
                <a:t>设备整合</a:t>
              </a:r>
            </a:p>
            <a:p>
              <a:pPr algn="r" defTabSz="814365">
                <a:spcBef>
                  <a:spcPts val="600"/>
                </a:spcBef>
                <a:buNone/>
              </a:pPr>
              <a:endParaRPr lang="zh-CN" altLang="en-US" smtClean="0">
                <a:solidFill>
                  <a:schemeClr val="tx2">
                    <a:lumMod val="75000"/>
                  </a:schemeClr>
                </a:solidFill>
                <a:ea typeface="黑体" pitchFamily="2" charset="-122"/>
                <a:sym typeface="Arial" charset="0"/>
              </a:endParaRPr>
            </a:p>
          </p:txBody>
        </p:sp>
      </p:grpSp>
      <p:grpSp>
        <p:nvGrpSpPr>
          <p:cNvPr id="87" name="Group 4"/>
          <p:cNvGrpSpPr/>
          <p:nvPr/>
        </p:nvGrpSpPr>
        <p:grpSpPr>
          <a:xfrm>
            <a:off x="0" y="1522421"/>
            <a:ext cx="4553712" cy="3280873"/>
            <a:chOff x="0" y="1333739"/>
            <a:chExt cx="4553712" cy="3280873"/>
          </a:xfrm>
        </p:grpSpPr>
        <p:sp>
          <p:nvSpPr>
            <p:cNvPr id="90" name="Rectangle 89"/>
            <p:cNvSpPr/>
            <p:nvPr/>
          </p:nvSpPr>
          <p:spPr>
            <a:xfrm>
              <a:off x="0" y="1333739"/>
              <a:ext cx="4553712" cy="3280873"/>
            </a:xfrm>
            <a:prstGeom prst="rect">
              <a:avLst/>
            </a:prstGeom>
            <a:gradFill flip="none" rotWithShape="1">
              <a:gsLst>
                <a:gs pos="49000">
                  <a:srgbClr val="C00000">
                    <a:alpha val="0"/>
                  </a:srgbClr>
                </a:gs>
                <a:gs pos="99000">
                  <a:schemeClr val="tx1">
                    <a:lumMod val="60000"/>
                    <a:lumOff val="40000"/>
                    <a:alpha val="82000"/>
                  </a:schemeClr>
                </a:gs>
              </a:gsLst>
              <a:lin ang="13500000" scaled="1"/>
              <a:tileRect/>
            </a:gradFill>
            <a:ln w="28575">
              <a:noFill/>
            </a:ln>
            <a:effectLst/>
          </p:spPr>
          <p:txBody>
            <a:bodyPr lIns="82124" tIns="41061" rIns="82124" bIns="41061"/>
            <a:lstStyle/>
            <a:p>
              <a:pPr eaLnBrk="0" hangingPunct="0">
                <a:lnSpc>
                  <a:spcPct val="90000"/>
                </a:lnSpc>
              </a:pPr>
              <a:endParaRPr lang="zh-CN" altLang="en-US">
                <a:solidFill>
                  <a:srgbClr val="62D1FE"/>
                </a:solidFill>
                <a:ea typeface="黑体" pitchFamily="2" charset="-122"/>
                <a:cs typeface="ＭＳ Ｐゴシック"/>
              </a:endParaRPr>
            </a:p>
          </p:txBody>
        </p:sp>
        <p:sp>
          <p:nvSpPr>
            <p:cNvPr id="91" name="Rectangle 259"/>
            <p:cNvSpPr>
              <a:spLocks noChangeArrowheads="1"/>
            </p:cNvSpPr>
            <p:nvPr/>
          </p:nvSpPr>
          <p:spPr bwMode="auto">
            <a:xfrm>
              <a:off x="185009" y="1437088"/>
              <a:ext cx="3676600" cy="560200"/>
            </a:xfrm>
            <a:prstGeom prst="rect">
              <a:avLst/>
            </a:prstGeom>
            <a:noFill/>
            <a:ln w="9525">
              <a:noFill/>
              <a:miter lim="800000"/>
              <a:headEnd/>
              <a:tailEnd/>
            </a:ln>
          </p:spPr>
          <p:txBody>
            <a:bodyPr wrap="none" lIns="0" tIns="0" rIns="0" bIns="0" anchor="t" anchorCtr="0"/>
            <a:lstStyle/>
            <a:p>
              <a:pPr algn="l" defTabSz="814365">
                <a:lnSpc>
                  <a:spcPct val="90000"/>
                </a:lnSpc>
                <a:buNone/>
              </a:pPr>
              <a:r>
                <a:rPr lang="zh-CN" altLang="en-US" sz="1800" b="1" i="0" smtClean="0">
                  <a:solidFill>
                    <a:srgbClr val="0096D6">
                      <a:lumMod val="75000"/>
                    </a:srgbClr>
                  </a:solidFill>
                  <a:latin typeface="Arial"/>
                  <a:ea typeface="黑体" pitchFamily="2" charset="-122"/>
                  <a:cs typeface="ＭＳ Ｐゴシック"/>
                </a:rPr>
                <a:t>扩展</a:t>
              </a:r>
              <a:endParaRPr lang="zh-CN" altLang="en-US" b="1">
                <a:solidFill>
                  <a:schemeClr val="tx1">
                    <a:lumMod val="75000"/>
                  </a:schemeClr>
                </a:solidFill>
                <a:ea typeface="黑体" pitchFamily="2" charset="-122"/>
                <a:cs typeface="ＭＳ Ｐゴシック"/>
              </a:endParaRPr>
            </a:p>
          </p:txBody>
        </p:sp>
        <p:sp>
          <p:nvSpPr>
            <p:cNvPr id="92" name="TextBox 91"/>
            <p:cNvSpPr txBox="1"/>
            <p:nvPr/>
          </p:nvSpPr>
          <p:spPr>
            <a:xfrm>
              <a:off x="171361" y="1838679"/>
              <a:ext cx="3082174" cy="984885"/>
            </a:xfrm>
            <a:prstGeom prst="rect">
              <a:avLst/>
            </a:prstGeom>
            <a:noFill/>
          </p:spPr>
          <p:txBody>
            <a:bodyPr wrap="square" lIns="0" tIns="0" rIns="0" bIns="0" rtlCol="0">
              <a:spAutoFit/>
            </a:bodyPr>
            <a:lstStyle/>
            <a:p>
              <a:pPr algn="l" defTabSz="814365">
                <a:spcBef>
                  <a:spcPts val="600"/>
                </a:spcBef>
                <a:buNone/>
              </a:pPr>
              <a:r>
                <a:rPr lang="zh-CN" altLang="en-US" sz="1800" b="0" i="0" dirty="0" smtClean="0">
                  <a:solidFill>
                    <a:srgbClr val="0096D6">
                      <a:lumMod val="75000"/>
                    </a:srgbClr>
                  </a:solidFill>
                  <a:latin typeface="Arial"/>
                  <a:ea typeface="黑体" pitchFamily="2" charset="-122"/>
                  <a:cs typeface="+mn-cs"/>
                </a:rPr>
                <a:t>恢复力强、高性能</a:t>
              </a:r>
            </a:p>
            <a:p>
              <a:pPr algn="l" defTabSz="814365">
                <a:spcBef>
                  <a:spcPts val="600"/>
                </a:spcBef>
                <a:buNone/>
              </a:pPr>
              <a:r>
                <a:rPr lang="zh-CN" altLang="en-US" sz="1800" b="0" i="0" dirty="0" smtClean="0">
                  <a:solidFill>
                    <a:srgbClr val="0096D6">
                      <a:lumMod val="75000"/>
                    </a:srgbClr>
                  </a:solidFill>
                  <a:latin typeface="Arial"/>
                  <a:ea typeface="黑体" pitchFamily="2" charset="-122"/>
                  <a:cs typeface="+mn-cs"/>
                </a:rPr>
                <a:t>系统扩展 </a:t>
              </a:r>
            </a:p>
            <a:p>
              <a:pPr algn="l" defTabSz="814365">
                <a:spcBef>
                  <a:spcPts val="600"/>
                </a:spcBef>
                <a:buNone/>
              </a:pPr>
              <a:r>
                <a:rPr lang="zh-CN" altLang="en-US" sz="1800" b="0" i="0" kern="1200" dirty="0" smtClean="0">
                  <a:solidFill>
                    <a:srgbClr val="0096D6">
                      <a:lumMod val="75000"/>
                    </a:srgbClr>
                  </a:solidFill>
                  <a:latin typeface="Arial"/>
                  <a:ea typeface="黑体" pitchFamily="2" charset="-122"/>
                  <a:cs typeface="+mn-cs"/>
                </a:rPr>
                <a:t>地理跨度</a:t>
              </a:r>
              <a:endParaRPr lang="zh-CN" altLang="en-US" kern="1200" dirty="0">
                <a:solidFill>
                  <a:schemeClr val="tx1">
                    <a:lumMod val="75000"/>
                  </a:schemeClr>
                </a:solidFill>
                <a:latin typeface="Arial"/>
                <a:ea typeface="黑体" pitchFamily="2" charset="-122"/>
                <a:sym typeface="Arial" charset="0"/>
              </a:endParaRPr>
            </a:p>
          </p:txBody>
        </p:sp>
      </p:grpSp>
      <p:grpSp>
        <p:nvGrpSpPr>
          <p:cNvPr id="93" name="Group 1"/>
          <p:cNvGrpSpPr/>
          <p:nvPr/>
        </p:nvGrpSpPr>
        <p:grpSpPr>
          <a:xfrm>
            <a:off x="-4275" y="3409555"/>
            <a:ext cx="9144000" cy="3448446"/>
            <a:chOff x="-4275" y="3213291"/>
            <a:chExt cx="9144000" cy="3455636"/>
          </a:xfrm>
        </p:grpSpPr>
        <p:sp>
          <p:nvSpPr>
            <p:cNvPr id="94" name="Freeform 138"/>
            <p:cNvSpPr>
              <a:spLocks/>
            </p:cNvSpPr>
            <p:nvPr/>
          </p:nvSpPr>
          <p:spPr bwMode="auto">
            <a:xfrm>
              <a:off x="-4275" y="3213291"/>
              <a:ext cx="9144000" cy="3455636"/>
            </a:xfrm>
            <a:custGeom>
              <a:avLst/>
              <a:gdLst>
                <a:gd name="T0" fmla="*/ 0 w 5741"/>
                <a:gd name="T1" fmla="*/ 2147483647 h 1730"/>
                <a:gd name="T2" fmla="*/ 0 w 5741"/>
                <a:gd name="T3" fmla="*/ 2147483647 h 1730"/>
                <a:gd name="T4" fmla="*/ 2147483647 w 5741"/>
                <a:gd name="T5" fmla="*/ 0 h 1730"/>
                <a:gd name="T6" fmla="*/ 2147483647 w 5741"/>
                <a:gd name="T7" fmla="*/ 2147483647 h 1730"/>
                <a:gd name="T8" fmla="*/ 2147483647 w 5741"/>
                <a:gd name="T9" fmla="*/ 2147483647 h 1730"/>
                <a:gd name="T10" fmla="*/ 0 60000 65536"/>
                <a:gd name="T11" fmla="*/ 0 60000 65536"/>
                <a:gd name="T12" fmla="*/ 0 60000 65536"/>
                <a:gd name="T13" fmla="*/ 0 60000 65536"/>
                <a:gd name="T14" fmla="*/ 0 60000 65536"/>
                <a:gd name="T15" fmla="*/ 0 w 5741"/>
                <a:gd name="T16" fmla="*/ 0 h 1730"/>
                <a:gd name="T17" fmla="*/ 5741 w 5741"/>
                <a:gd name="T18" fmla="*/ 1730 h 1730"/>
              </a:gdLst>
              <a:ahLst/>
              <a:cxnLst>
                <a:cxn ang="T10">
                  <a:pos x="T0" y="T1"/>
                </a:cxn>
                <a:cxn ang="T11">
                  <a:pos x="T2" y="T3"/>
                </a:cxn>
                <a:cxn ang="T12">
                  <a:pos x="T4" y="T5"/>
                </a:cxn>
                <a:cxn ang="T13">
                  <a:pos x="T6" y="T7"/>
                </a:cxn>
                <a:cxn ang="T14">
                  <a:pos x="T8" y="T9"/>
                </a:cxn>
              </a:cxnLst>
              <a:rect l="T15" t="T16" r="T17" b="T18"/>
              <a:pathLst>
                <a:path w="5741" h="1730">
                  <a:moveTo>
                    <a:pt x="0" y="1728"/>
                  </a:moveTo>
                  <a:cubicBezTo>
                    <a:pt x="0" y="1728"/>
                    <a:pt x="0" y="1182"/>
                    <a:pt x="0" y="636"/>
                  </a:cubicBezTo>
                  <a:cubicBezTo>
                    <a:pt x="0" y="630"/>
                    <a:pt x="2880" y="0"/>
                    <a:pt x="2880" y="0"/>
                  </a:cubicBezTo>
                  <a:cubicBezTo>
                    <a:pt x="2880" y="0"/>
                    <a:pt x="5736" y="630"/>
                    <a:pt x="5736" y="636"/>
                  </a:cubicBezTo>
                  <a:cubicBezTo>
                    <a:pt x="5736" y="636"/>
                    <a:pt x="5740" y="1502"/>
                    <a:pt x="5741" y="1730"/>
                  </a:cubicBezTo>
                </a:path>
              </a:pathLst>
            </a:custGeom>
            <a:gradFill rotWithShape="1">
              <a:gsLst>
                <a:gs pos="0">
                  <a:srgbClr val="7030A0"/>
                </a:gs>
                <a:gs pos="54000">
                  <a:srgbClr val="001C27">
                    <a:alpha val="70000"/>
                    <a:lumMod val="0"/>
                    <a:lumOff val="100000"/>
                  </a:srgbClr>
                </a:gs>
              </a:gsLst>
              <a:lin ang="5400000" scaled="1"/>
            </a:gradFill>
            <a:ln w="12700">
              <a:noFill/>
              <a:round/>
              <a:headEnd/>
              <a:tailEnd/>
            </a:ln>
          </p:spPr>
          <p:txBody>
            <a:bodyPr lIns="82124" tIns="41061" rIns="82124" bIns="41061"/>
            <a:lstStyle/>
            <a:p>
              <a:pPr eaLnBrk="0" hangingPunct="0">
                <a:lnSpc>
                  <a:spcPct val="90000"/>
                </a:lnSpc>
              </a:pPr>
              <a:endParaRPr lang="zh-CN" altLang="en-US">
                <a:solidFill>
                  <a:srgbClr val="62D1FE"/>
                </a:solidFill>
                <a:ea typeface="黑体" pitchFamily="2" charset="-122"/>
                <a:cs typeface="ＭＳ Ｐゴシック"/>
              </a:endParaRPr>
            </a:p>
          </p:txBody>
        </p:sp>
        <p:sp>
          <p:nvSpPr>
            <p:cNvPr id="95" name="Rectangle 259"/>
            <p:cNvSpPr>
              <a:spLocks noChangeArrowheads="1"/>
            </p:cNvSpPr>
            <p:nvPr/>
          </p:nvSpPr>
          <p:spPr bwMode="auto">
            <a:xfrm>
              <a:off x="171361" y="4515606"/>
              <a:ext cx="3698029" cy="1117919"/>
            </a:xfrm>
            <a:prstGeom prst="rect">
              <a:avLst/>
            </a:prstGeom>
            <a:noFill/>
            <a:ln w="9525">
              <a:noFill/>
              <a:miter lim="800000"/>
              <a:headEnd/>
              <a:tailEnd/>
            </a:ln>
          </p:spPr>
          <p:txBody>
            <a:bodyPr lIns="0" tIns="0" rIns="0" bIns="0" anchor="t" anchorCtr="0"/>
            <a:lstStyle/>
            <a:p>
              <a:pPr algn="l" defTabSz="814365">
                <a:lnSpc>
                  <a:spcPct val="90000"/>
                </a:lnSpc>
                <a:buNone/>
              </a:pPr>
              <a:r>
                <a:rPr lang="zh-CN" altLang="en-US" sz="1800" b="1" i="0" smtClean="0">
                  <a:solidFill>
                    <a:srgbClr val="7030A0"/>
                  </a:solidFill>
                  <a:latin typeface="Arial"/>
                  <a:ea typeface="黑体" pitchFamily="2" charset="-122"/>
                  <a:cs typeface="ＭＳ Ｐゴシック"/>
                </a:rPr>
                <a:t>智能</a:t>
              </a:r>
            </a:p>
            <a:p>
              <a:pPr algn="l" defTabSz="814365">
                <a:spcBef>
                  <a:spcPts val="600"/>
                </a:spcBef>
                <a:buNone/>
              </a:pPr>
              <a:r>
                <a:rPr lang="zh-CN" altLang="en-US" sz="1800" b="0" i="0" smtClean="0">
                  <a:solidFill>
                    <a:srgbClr val="7030A0"/>
                  </a:solidFill>
                  <a:latin typeface="Arial"/>
                  <a:ea typeface="黑体" pitchFamily="2" charset="-122"/>
                  <a:cs typeface="+mn-cs"/>
                </a:rPr>
                <a:t>无缝的虚拟机网络</a:t>
              </a:r>
            </a:p>
            <a:p>
              <a:pPr algn="l" defTabSz="814365">
                <a:spcBef>
                  <a:spcPts val="600"/>
                </a:spcBef>
                <a:buNone/>
              </a:pPr>
              <a:r>
                <a:rPr lang="zh-CN" altLang="en-US" sz="1800" b="0" i="0" smtClean="0">
                  <a:solidFill>
                    <a:srgbClr val="7030A0"/>
                  </a:solidFill>
                  <a:latin typeface="Arial"/>
                  <a:ea typeface="黑体" pitchFamily="2" charset="-122"/>
                  <a:cs typeface="+mn-cs"/>
                </a:rPr>
                <a:t>工作负荷移动性</a:t>
              </a:r>
            </a:p>
            <a:p>
              <a:pPr algn="l" defTabSz="814365">
                <a:lnSpc>
                  <a:spcPct val="90000"/>
                </a:lnSpc>
                <a:buNone/>
              </a:pPr>
              <a:endParaRPr lang="zh-CN" altLang="en-US" sz="2000" b="1" smtClean="0">
                <a:solidFill>
                  <a:srgbClr val="7030A0"/>
                </a:solidFill>
                <a:ea typeface="黑体" pitchFamily="2" charset="-122"/>
                <a:cs typeface="ＭＳ Ｐゴシック"/>
              </a:endParaRPr>
            </a:p>
            <a:p>
              <a:pPr algn="l" defTabSz="814365">
                <a:lnSpc>
                  <a:spcPct val="90000"/>
                </a:lnSpc>
                <a:buNone/>
              </a:pPr>
              <a:endParaRPr lang="zh-CN" altLang="en-US" sz="2000" b="1">
                <a:solidFill>
                  <a:srgbClr val="7030A0"/>
                </a:solidFill>
                <a:ea typeface="黑体" pitchFamily="2" charset="-122"/>
                <a:cs typeface="ＭＳ Ｐゴシック"/>
              </a:endParaRPr>
            </a:p>
          </p:txBody>
        </p:sp>
        <p:sp>
          <p:nvSpPr>
            <p:cNvPr id="96" name="TextBox 95"/>
            <p:cNvSpPr txBox="1"/>
            <p:nvPr/>
          </p:nvSpPr>
          <p:spPr>
            <a:xfrm>
              <a:off x="5349923" y="4781335"/>
              <a:ext cx="3732036" cy="724779"/>
            </a:xfrm>
            <a:prstGeom prst="rect">
              <a:avLst/>
            </a:prstGeom>
            <a:noFill/>
          </p:spPr>
          <p:txBody>
            <a:bodyPr wrap="square" lIns="91435" tIns="45718" rIns="91435" bIns="45718" rtlCol="0">
              <a:spAutoFit/>
            </a:bodyPr>
            <a:lstStyle/>
            <a:p>
              <a:pPr algn="r" defTabSz="814365">
                <a:spcBef>
                  <a:spcPts val="600"/>
                </a:spcBef>
                <a:buNone/>
              </a:pPr>
              <a:r>
                <a:rPr lang="zh-CN" altLang="en-US" sz="1800" b="0" i="0" smtClean="0">
                  <a:solidFill>
                    <a:srgbClr val="7030A0"/>
                  </a:solidFill>
                  <a:latin typeface="Arial"/>
                  <a:ea typeface="黑体" pitchFamily="2" charset="-122"/>
                  <a:cs typeface="+mn-cs"/>
                </a:rPr>
                <a:t>安全隔离</a:t>
              </a:r>
              <a:r>
                <a:rPr lang="en-US" altLang="zh-CN" sz="1800" b="0" i="0" smtClean="0">
                  <a:solidFill>
                    <a:srgbClr val="7030A0"/>
                  </a:solidFill>
                  <a:latin typeface="Arial"/>
                  <a:ea typeface="黑体" pitchFamily="2" charset="-122"/>
                  <a:cs typeface="+mn-cs"/>
                </a:rPr>
                <a:t>/</a:t>
              </a:r>
              <a:r>
                <a:rPr lang="zh-CN" altLang="en-US" sz="1800" b="0" i="0" smtClean="0">
                  <a:solidFill>
                    <a:srgbClr val="7030A0"/>
                  </a:solidFill>
                  <a:latin typeface="Arial"/>
                  <a:ea typeface="黑体" pitchFamily="2" charset="-122"/>
                  <a:cs typeface="+mn-cs"/>
                </a:rPr>
                <a:t>多租户</a:t>
              </a:r>
              <a:endParaRPr lang="zh-CN" altLang="en-US" smtClean="0">
                <a:solidFill>
                  <a:srgbClr val="7030A0"/>
                </a:solidFill>
                <a:ea typeface="黑体" pitchFamily="2" charset="-122"/>
                <a:sym typeface="Arial" charset="0"/>
              </a:endParaRPr>
            </a:p>
            <a:p>
              <a:pPr algn="r" defTabSz="814365">
                <a:spcBef>
                  <a:spcPts val="600"/>
                </a:spcBef>
                <a:buNone/>
              </a:pPr>
              <a:r>
                <a:rPr lang="zh-CN" altLang="en-US" sz="1800" b="0" i="0" smtClean="0">
                  <a:solidFill>
                    <a:srgbClr val="7030A0"/>
                  </a:solidFill>
                  <a:latin typeface="Arial"/>
                  <a:ea typeface="黑体" pitchFamily="2" charset="-122"/>
                  <a:cs typeface="+mn-cs"/>
                </a:rPr>
                <a:t>集成的应用交付</a:t>
              </a:r>
              <a:endParaRPr lang="zh-CN" altLang="en-US" sz="1800" b="0" i="0">
                <a:solidFill>
                  <a:srgbClr val="7030A0"/>
                </a:solidFill>
                <a:latin typeface="Arial"/>
                <a:ea typeface="黑体" pitchFamily="2" charset="-122"/>
                <a:cs typeface="+mn-cs"/>
              </a:endParaRPr>
            </a:p>
          </p:txBody>
        </p:sp>
      </p:grpSp>
      <p:sp>
        <p:nvSpPr>
          <p:cNvPr id="3" name="Freeform 2"/>
          <p:cNvSpPr/>
          <p:nvPr/>
        </p:nvSpPr>
        <p:spPr>
          <a:xfrm>
            <a:off x="-84406" y="1448972"/>
            <a:ext cx="9284677" cy="5472333"/>
          </a:xfrm>
          <a:custGeom>
            <a:avLst/>
            <a:gdLst>
              <a:gd name="connsiteX0" fmla="*/ 4712677 w 9369083"/>
              <a:gd name="connsiteY0" fmla="*/ 0 h 5472333"/>
              <a:gd name="connsiteX1" fmla="*/ 4712677 w 9369083"/>
              <a:gd name="connsiteY1" fmla="*/ 1983545 h 5472333"/>
              <a:gd name="connsiteX2" fmla="*/ 3010486 w 9369083"/>
              <a:gd name="connsiteY2" fmla="*/ 2391508 h 5472333"/>
              <a:gd name="connsiteX3" fmla="*/ 0 w 9369083"/>
              <a:gd name="connsiteY3" fmla="*/ 3249637 h 5472333"/>
              <a:gd name="connsiteX4" fmla="*/ 84406 w 9369083"/>
              <a:gd name="connsiteY4" fmla="*/ 5444197 h 5472333"/>
              <a:gd name="connsiteX5" fmla="*/ 9369083 w 9369083"/>
              <a:gd name="connsiteY5" fmla="*/ 5472333 h 5472333"/>
              <a:gd name="connsiteX6" fmla="*/ 9369083 w 9369083"/>
              <a:gd name="connsiteY6" fmla="*/ 28136 h 5472333"/>
              <a:gd name="connsiteX7" fmla="*/ 4712677 w 9369083"/>
              <a:gd name="connsiteY7" fmla="*/ 0 h 5472333"/>
              <a:gd name="connsiteX0" fmla="*/ 4628271 w 9284677"/>
              <a:gd name="connsiteY0" fmla="*/ 0 h 5472333"/>
              <a:gd name="connsiteX1" fmla="*/ 4628271 w 9284677"/>
              <a:gd name="connsiteY1" fmla="*/ 1983545 h 5472333"/>
              <a:gd name="connsiteX2" fmla="*/ 2926080 w 9284677"/>
              <a:gd name="connsiteY2" fmla="*/ 2391508 h 5472333"/>
              <a:gd name="connsiteX3" fmla="*/ 0 w 9284677"/>
              <a:gd name="connsiteY3" fmla="*/ 3235570 h 5472333"/>
              <a:gd name="connsiteX4" fmla="*/ 0 w 9284677"/>
              <a:gd name="connsiteY4" fmla="*/ 5444197 h 5472333"/>
              <a:gd name="connsiteX5" fmla="*/ 9284677 w 9284677"/>
              <a:gd name="connsiteY5" fmla="*/ 5472333 h 5472333"/>
              <a:gd name="connsiteX6" fmla="*/ 9284677 w 9284677"/>
              <a:gd name="connsiteY6" fmla="*/ 28136 h 5472333"/>
              <a:gd name="connsiteX7" fmla="*/ 4628271 w 9284677"/>
              <a:gd name="connsiteY7" fmla="*/ 0 h 547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84677" h="5472333">
                <a:moveTo>
                  <a:pt x="4628271" y="0"/>
                </a:moveTo>
                <a:lnTo>
                  <a:pt x="4628271" y="1983545"/>
                </a:lnTo>
                <a:lnTo>
                  <a:pt x="2926080" y="2391508"/>
                </a:lnTo>
                <a:lnTo>
                  <a:pt x="0" y="3235570"/>
                </a:lnTo>
                <a:lnTo>
                  <a:pt x="0" y="5444197"/>
                </a:lnTo>
                <a:lnTo>
                  <a:pt x="9284677" y="5472333"/>
                </a:lnTo>
                <a:lnTo>
                  <a:pt x="9284677" y="28136"/>
                </a:lnTo>
                <a:lnTo>
                  <a:pt x="4628271" y="0"/>
                </a:lnTo>
                <a:close/>
              </a:path>
            </a:pathLst>
          </a:custGeom>
          <a:solidFill>
            <a:srgbClr val="FFFFFF">
              <a:alpha val="85098"/>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grpSp>
        <p:nvGrpSpPr>
          <p:cNvPr id="52" name="Group 51"/>
          <p:cNvGrpSpPr/>
          <p:nvPr/>
        </p:nvGrpSpPr>
        <p:grpSpPr>
          <a:xfrm flipH="1">
            <a:off x="-266700" y="1558471"/>
            <a:ext cx="4628271" cy="3178371"/>
            <a:chOff x="4572000" y="1539421"/>
            <a:chExt cx="4628271" cy="3178371"/>
          </a:xfrm>
        </p:grpSpPr>
        <p:cxnSp>
          <p:nvCxnSpPr>
            <p:cNvPr id="53" name="Straight Connector 52"/>
            <p:cNvCxnSpPr/>
            <p:nvPr/>
          </p:nvCxnSpPr>
          <p:spPr>
            <a:xfrm>
              <a:off x="4615543" y="3473136"/>
              <a:ext cx="4584728" cy="1244656"/>
            </a:xfrm>
            <a:prstGeom prst="line">
              <a:avLst/>
            </a:prstGeom>
            <a:ln>
              <a:gradFill>
                <a:gsLst>
                  <a:gs pos="0">
                    <a:srgbClr val="333333"/>
                  </a:gs>
                  <a:gs pos="78000">
                    <a:srgbClr val="333333"/>
                  </a:gs>
                  <a:gs pos="100000">
                    <a:schemeClr val="accent1">
                      <a:tint val="23500"/>
                      <a:satMod val="16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4572000" y="1539421"/>
              <a:ext cx="0" cy="1502230"/>
            </a:xfrm>
            <a:prstGeom prst="line">
              <a:avLst/>
            </a:prstGeom>
            <a:ln>
              <a:gradFill>
                <a:gsLst>
                  <a:gs pos="0">
                    <a:schemeClr val="tx2">
                      <a:lumMod val="75000"/>
                    </a:schemeClr>
                  </a:gs>
                  <a:gs pos="66000">
                    <a:schemeClr val="tx2">
                      <a:lumMod val="75000"/>
                    </a:schemeClr>
                  </a:gs>
                  <a:gs pos="100000">
                    <a:schemeClr val="accent1">
                      <a:tint val="23500"/>
                      <a:satMod val="16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2670002" y="1901849"/>
            <a:ext cx="3637485" cy="3670826"/>
            <a:chOff x="2452480" y="1551894"/>
            <a:chExt cx="3998386" cy="4035035"/>
          </a:xfrm>
        </p:grpSpPr>
        <p:grpSp>
          <p:nvGrpSpPr>
            <p:cNvPr id="97" name="Group 84"/>
            <p:cNvGrpSpPr/>
            <p:nvPr/>
          </p:nvGrpSpPr>
          <p:grpSpPr>
            <a:xfrm>
              <a:off x="2711265" y="1787259"/>
              <a:ext cx="3578794" cy="3580900"/>
              <a:chOff x="3657126" y="1620086"/>
              <a:chExt cx="1371782" cy="1372589"/>
            </a:xfrm>
          </p:grpSpPr>
          <p:grpSp>
            <p:nvGrpSpPr>
              <p:cNvPr id="98" name="Group 23"/>
              <p:cNvGrpSpPr/>
              <p:nvPr/>
            </p:nvGrpSpPr>
            <p:grpSpPr>
              <a:xfrm>
                <a:off x="3657126" y="1620086"/>
                <a:ext cx="1371782" cy="1371782"/>
                <a:chOff x="951233" y="2055550"/>
                <a:chExt cx="1563950" cy="1563950"/>
              </a:xfrm>
            </p:grpSpPr>
            <p:sp>
              <p:nvSpPr>
                <p:cNvPr id="100" name="Oval 99"/>
                <p:cNvSpPr/>
                <p:nvPr/>
              </p:nvSpPr>
              <p:spPr>
                <a:xfrm>
                  <a:off x="951233" y="2055550"/>
                  <a:ext cx="1563950" cy="1563950"/>
                </a:xfrm>
                <a:prstGeom prst="ellipse">
                  <a:avLst/>
                </a:prstGeom>
                <a:solidFill>
                  <a:schemeClr val="tx2"/>
                </a:soli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101" name="Freeform 11"/>
                <p:cNvSpPr>
                  <a:spLocks noEditPoints="1"/>
                </p:cNvSpPr>
                <p:nvPr/>
              </p:nvSpPr>
              <p:spPr bwMode="auto">
                <a:xfrm>
                  <a:off x="1117586" y="2215795"/>
                  <a:ext cx="1244670" cy="1243466"/>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bg1"/>
                </a:solidFill>
                <a:ln w="3175" cap="flat" cmpd="sng" algn="ctr">
                  <a:noFill/>
                  <a:prstDash val="solid"/>
                </a:ln>
                <a:effectLst>
                  <a:outerShdw blurRad="63500" sx="102000" sy="102000" algn="ctr" rotWithShape="0">
                    <a:prstClr val="black">
                      <a:alpha val="40000"/>
                    </a:prstClr>
                  </a:outerShdw>
                </a:effectLst>
              </p:spPr>
              <p:txBody>
                <a:bodyPr anchor="ctr"/>
                <a:lstStyle/>
                <a:p>
                  <a:pPr algn="ctr" fontAlgn="auto">
                    <a:spcBef>
                      <a:spcPts val="0"/>
                    </a:spcBef>
                    <a:spcAft>
                      <a:spcPts val="0"/>
                    </a:spcAft>
                    <a:defRPr/>
                  </a:pPr>
                  <a:endParaRPr lang="zh-CN" altLang="en-US">
                    <a:ea typeface="黑体" pitchFamily="2" charset="-122"/>
                  </a:endParaRPr>
                </a:p>
              </p:txBody>
            </p:sp>
          </p:grpSp>
          <p:sp>
            <p:nvSpPr>
              <p:cNvPr id="99" name="Oval 8"/>
              <p:cNvSpPr>
                <a:spLocks noChangeArrowheads="1"/>
              </p:cNvSpPr>
              <p:nvPr/>
            </p:nvSpPr>
            <p:spPr bwMode="auto">
              <a:xfrm>
                <a:off x="3657126" y="1621075"/>
                <a:ext cx="1371600" cy="1371600"/>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endParaRPr lang="zh-CN" altLang="en-US" sz="2800" kern="0">
                  <a:solidFill>
                    <a:srgbClr val="FFFFFF"/>
                  </a:solidFill>
                  <a:ea typeface="黑体" pitchFamily="2" charset="-122"/>
                </a:endParaRPr>
              </a:p>
            </p:txBody>
          </p:sp>
        </p:grpSp>
        <p:grpSp>
          <p:nvGrpSpPr>
            <p:cNvPr id="64" name="Group 9"/>
            <p:cNvGrpSpPr/>
            <p:nvPr/>
          </p:nvGrpSpPr>
          <p:grpSpPr>
            <a:xfrm>
              <a:off x="2452480" y="1551894"/>
              <a:ext cx="3998386" cy="4035035"/>
              <a:chOff x="2452480" y="1731940"/>
              <a:chExt cx="3998386" cy="4035035"/>
            </a:xfrm>
          </p:grpSpPr>
          <p:grpSp>
            <p:nvGrpSpPr>
              <p:cNvPr id="70" name="Group 44"/>
              <p:cNvGrpSpPr/>
              <p:nvPr/>
            </p:nvGrpSpPr>
            <p:grpSpPr>
              <a:xfrm>
                <a:off x="3263909" y="3125694"/>
                <a:ext cx="2441765" cy="1393561"/>
                <a:chOff x="3407496" y="2853282"/>
                <a:chExt cx="2441765" cy="1393561"/>
              </a:xfrm>
            </p:grpSpPr>
            <p:sp>
              <p:nvSpPr>
                <p:cNvPr id="75" name="Freeform 15"/>
                <p:cNvSpPr>
                  <a:spLocks/>
                </p:cNvSpPr>
                <p:nvPr/>
              </p:nvSpPr>
              <p:spPr bwMode="auto">
                <a:xfrm>
                  <a:off x="4468511" y="2863605"/>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adFill>
                  <a:gsLst>
                    <a:gs pos="100000">
                      <a:schemeClr val="accent1">
                        <a:alpha val="54000"/>
                      </a:schemeClr>
                    </a:gs>
                    <a:gs pos="0">
                      <a:srgbClr val="000000">
                        <a:alpha val="59000"/>
                      </a:srgbClr>
                    </a:gs>
                  </a:gsLst>
                  <a:lin ang="5400000" scaled="0"/>
                </a:gradFill>
                <a:ln w="25400" cap="flat">
                  <a:gradFill>
                    <a:gsLst>
                      <a:gs pos="5400">
                        <a:schemeClr val="bg2">
                          <a:lumMod val="50000"/>
                        </a:schemeClr>
                      </a:gs>
                      <a:gs pos="100000">
                        <a:srgbClr val="15BEC2">
                          <a:alpha val="0"/>
                        </a:srgbClr>
                      </a:gs>
                      <a:gs pos="95000">
                        <a:schemeClr val="bg1">
                          <a:lumMod val="50000"/>
                        </a:schemeClr>
                      </a:gs>
                      <a:gs pos="0">
                        <a:srgbClr val="01BBBB">
                          <a:alpha val="0"/>
                        </a:srgbClr>
                      </a:gs>
                    </a:gsLst>
                    <a:lin ang="0" scaled="0"/>
                  </a:grad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defTabSz="914400">
                    <a:spcBef>
                      <a:spcPct val="50000"/>
                    </a:spcBef>
                    <a:spcAft>
                      <a:spcPts val="1800"/>
                    </a:spcAft>
                    <a:buClr>
                      <a:srgbClr val="FFFFFF"/>
                    </a:buClr>
                    <a:buSzPct val="100000"/>
                  </a:pPr>
                  <a:endParaRPr lang="zh-CN" altLang="en-US" sz="2800" kern="0">
                    <a:solidFill>
                      <a:srgbClr val="FFFFFF"/>
                    </a:solidFill>
                    <a:effectLst>
                      <a:outerShdw blurRad="63500" sx="102000" sy="102000" algn="ctr" rotWithShape="0">
                        <a:prstClr val="black">
                          <a:alpha val="40000"/>
                        </a:prstClr>
                      </a:outerShdw>
                    </a:effectLst>
                    <a:ea typeface="黑体" pitchFamily="2" charset="-122"/>
                  </a:endParaRPr>
                </a:p>
              </p:txBody>
            </p:sp>
            <p:grpSp>
              <p:nvGrpSpPr>
                <p:cNvPr id="76" name="Group 46"/>
                <p:cNvGrpSpPr/>
                <p:nvPr/>
              </p:nvGrpSpPr>
              <p:grpSpPr>
                <a:xfrm>
                  <a:off x="3407496" y="2854810"/>
                  <a:ext cx="1392033" cy="1392033"/>
                  <a:chOff x="2084368" y="2652777"/>
                  <a:chExt cx="1392033" cy="1392033"/>
                </a:xfrm>
              </p:grpSpPr>
              <p:sp>
                <p:nvSpPr>
                  <p:cNvPr id="85" name="Freeform 14"/>
                  <p:cNvSpPr>
                    <a:spLocks/>
                  </p:cNvSpPr>
                  <p:nvPr/>
                </p:nvSpPr>
                <p:spPr bwMode="auto">
                  <a:xfrm>
                    <a:off x="2095657" y="2662806"/>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2"/>
                        </a:lnTo>
                        <a:lnTo>
                          <a:pt x="3078" y="1700"/>
                        </a:lnTo>
                        <a:lnTo>
                          <a:pt x="3068" y="1778"/>
                        </a:lnTo>
                        <a:lnTo>
                          <a:pt x="3054" y="1854"/>
                        </a:lnTo>
                        <a:lnTo>
                          <a:pt x="3036" y="1928"/>
                        </a:lnTo>
                        <a:lnTo>
                          <a:pt x="3016" y="2002"/>
                        </a:lnTo>
                        <a:lnTo>
                          <a:pt x="2992" y="2074"/>
                        </a:lnTo>
                        <a:lnTo>
                          <a:pt x="2964" y="2144"/>
                        </a:lnTo>
                        <a:lnTo>
                          <a:pt x="2932" y="2212"/>
                        </a:lnTo>
                        <a:lnTo>
                          <a:pt x="2898" y="2278"/>
                        </a:lnTo>
                        <a:lnTo>
                          <a:pt x="2862" y="2344"/>
                        </a:lnTo>
                        <a:lnTo>
                          <a:pt x="2822" y="2406"/>
                        </a:lnTo>
                        <a:lnTo>
                          <a:pt x="2778" y="2466"/>
                        </a:lnTo>
                        <a:lnTo>
                          <a:pt x="2732" y="2524"/>
                        </a:lnTo>
                        <a:lnTo>
                          <a:pt x="2684" y="2580"/>
                        </a:lnTo>
                        <a:lnTo>
                          <a:pt x="2634" y="2634"/>
                        </a:lnTo>
                        <a:lnTo>
                          <a:pt x="2580" y="2686"/>
                        </a:lnTo>
                        <a:lnTo>
                          <a:pt x="2524" y="2734"/>
                        </a:lnTo>
                        <a:lnTo>
                          <a:pt x="2466" y="2780"/>
                        </a:lnTo>
                        <a:lnTo>
                          <a:pt x="2404" y="2822"/>
                        </a:lnTo>
                        <a:lnTo>
                          <a:pt x="2342" y="2862"/>
                        </a:lnTo>
                        <a:lnTo>
                          <a:pt x="2278" y="2900"/>
                        </a:lnTo>
                        <a:lnTo>
                          <a:pt x="2212" y="2934"/>
                        </a:lnTo>
                        <a:lnTo>
                          <a:pt x="2142" y="2964"/>
                        </a:lnTo>
                        <a:lnTo>
                          <a:pt x="2072" y="2992"/>
                        </a:lnTo>
                        <a:lnTo>
                          <a:pt x="2000" y="3016"/>
                        </a:lnTo>
                        <a:lnTo>
                          <a:pt x="1928" y="3038"/>
                        </a:lnTo>
                        <a:lnTo>
                          <a:pt x="1854" y="3054"/>
                        </a:lnTo>
                        <a:lnTo>
                          <a:pt x="1778" y="3068"/>
                        </a:lnTo>
                        <a:lnTo>
                          <a:pt x="1700" y="3078"/>
                        </a:lnTo>
                        <a:lnTo>
                          <a:pt x="1622" y="3084"/>
                        </a:lnTo>
                        <a:lnTo>
                          <a:pt x="1542" y="3086"/>
                        </a:lnTo>
                        <a:lnTo>
                          <a:pt x="1462" y="3084"/>
                        </a:lnTo>
                        <a:lnTo>
                          <a:pt x="1384" y="3078"/>
                        </a:lnTo>
                        <a:lnTo>
                          <a:pt x="1308" y="3068"/>
                        </a:lnTo>
                        <a:lnTo>
                          <a:pt x="1232" y="3054"/>
                        </a:lnTo>
                        <a:lnTo>
                          <a:pt x="1156" y="3038"/>
                        </a:lnTo>
                        <a:lnTo>
                          <a:pt x="1084" y="3016"/>
                        </a:lnTo>
                        <a:lnTo>
                          <a:pt x="1012" y="2992"/>
                        </a:lnTo>
                        <a:lnTo>
                          <a:pt x="942" y="2964"/>
                        </a:lnTo>
                        <a:lnTo>
                          <a:pt x="874" y="2934"/>
                        </a:lnTo>
                        <a:lnTo>
                          <a:pt x="806" y="2900"/>
                        </a:lnTo>
                        <a:lnTo>
                          <a:pt x="742" y="2862"/>
                        </a:lnTo>
                        <a:lnTo>
                          <a:pt x="680" y="2822"/>
                        </a:lnTo>
                        <a:lnTo>
                          <a:pt x="620" y="2780"/>
                        </a:lnTo>
                        <a:lnTo>
                          <a:pt x="560" y="2734"/>
                        </a:lnTo>
                        <a:lnTo>
                          <a:pt x="504" y="2686"/>
                        </a:lnTo>
                        <a:lnTo>
                          <a:pt x="452" y="2634"/>
                        </a:lnTo>
                        <a:lnTo>
                          <a:pt x="400" y="2580"/>
                        </a:lnTo>
                        <a:lnTo>
                          <a:pt x="352" y="2524"/>
                        </a:lnTo>
                        <a:lnTo>
                          <a:pt x="306" y="2466"/>
                        </a:lnTo>
                        <a:lnTo>
                          <a:pt x="262" y="2406"/>
                        </a:lnTo>
                        <a:lnTo>
                          <a:pt x="222" y="2344"/>
                        </a:lnTo>
                        <a:lnTo>
                          <a:pt x="186" y="2278"/>
                        </a:lnTo>
                        <a:lnTo>
                          <a:pt x="152" y="2212"/>
                        </a:lnTo>
                        <a:lnTo>
                          <a:pt x="120" y="2144"/>
                        </a:lnTo>
                        <a:lnTo>
                          <a:pt x="92" y="2074"/>
                        </a:lnTo>
                        <a:lnTo>
                          <a:pt x="68" y="2002"/>
                        </a:lnTo>
                        <a:lnTo>
                          <a:pt x="48" y="1928"/>
                        </a:lnTo>
                        <a:lnTo>
                          <a:pt x="30" y="1854"/>
                        </a:lnTo>
                        <a:lnTo>
                          <a:pt x="18" y="1778"/>
                        </a:lnTo>
                        <a:lnTo>
                          <a:pt x="8" y="1700"/>
                        </a:lnTo>
                        <a:lnTo>
                          <a:pt x="2" y="1622"/>
                        </a:lnTo>
                        <a:lnTo>
                          <a:pt x="0" y="1544"/>
                        </a:lnTo>
                        <a:lnTo>
                          <a:pt x="2" y="1464"/>
                        </a:lnTo>
                        <a:lnTo>
                          <a:pt x="8" y="1386"/>
                        </a:lnTo>
                        <a:lnTo>
                          <a:pt x="18" y="1308"/>
                        </a:lnTo>
                        <a:lnTo>
                          <a:pt x="30" y="1232"/>
                        </a:lnTo>
                        <a:lnTo>
                          <a:pt x="48" y="1158"/>
                        </a:lnTo>
                        <a:lnTo>
                          <a:pt x="68" y="1084"/>
                        </a:lnTo>
                        <a:lnTo>
                          <a:pt x="92" y="1012"/>
                        </a:lnTo>
                        <a:lnTo>
                          <a:pt x="120" y="942"/>
                        </a:lnTo>
                        <a:lnTo>
                          <a:pt x="152" y="874"/>
                        </a:lnTo>
                        <a:lnTo>
                          <a:pt x="186" y="808"/>
                        </a:lnTo>
                        <a:lnTo>
                          <a:pt x="222" y="744"/>
                        </a:lnTo>
                        <a:lnTo>
                          <a:pt x="262" y="680"/>
                        </a:lnTo>
                        <a:lnTo>
                          <a:pt x="306" y="620"/>
                        </a:lnTo>
                        <a:lnTo>
                          <a:pt x="352" y="562"/>
                        </a:lnTo>
                        <a:lnTo>
                          <a:pt x="400" y="506"/>
                        </a:lnTo>
                        <a:lnTo>
                          <a:pt x="452" y="452"/>
                        </a:lnTo>
                        <a:lnTo>
                          <a:pt x="504" y="402"/>
                        </a:lnTo>
                        <a:lnTo>
                          <a:pt x="560" y="352"/>
                        </a:lnTo>
                        <a:lnTo>
                          <a:pt x="620" y="306"/>
                        </a:lnTo>
                        <a:lnTo>
                          <a:pt x="680" y="264"/>
                        </a:lnTo>
                        <a:lnTo>
                          <a:pt x="742" y="224"/>
                        </a:lnTo>
                        <a:lnTo>
                          <a:pt x="806" y="186"/>
                        </a:lnTo>
                        <a:lnTo>
                          <a:pt x="874" y="152"/>
                        </a:lnTo>
                        <a:lnTo>
                          <a:pt x="942" y="122"/>
                        </a:lnTo>
                        <a:lnTo>
                          <a:pt x="1012" y="94"/>
                        </a:lnTo>
                        <a:lnTo>
                          <a:pt x="1084" y="70"/>
                        </a:lnTo>
                        <a:lnTo>
                          <a:pt x="1156" y="48"/>
                        </a:lnTo>
                        <a:lnTo>
                          <a:pt x="1232" y="32"/>
                        </a:lnTo>
                        <a:lnTo>
                          <a:pt x="1308" y="18"/>
                        </a:lnTo>
                        <a:lnTo>
                          <a:pt x="1384" y="8"/>
                        </a:lnTo>
                        <a:lnTo>
                          <a:pt x="1462" y="2"/>
                        </a:lnTo>
                        <a:lnTo>
                          <a:pt x="1542" y="0"/>
                        </a:lnTo>
                        <a:lnTo>
                          <a:pt x="1622" y="2"/>
                        </a:lnTo>
                        <a:lnTo>
                          <a:pt x="1700" y="8"/>
                        </a:lnTo>
                        <a:lnTo>
                          <a:pt x="1778" y="18"/>
                        </a:lnTo>
                        <a:lnTo>
                          <a:pt x="1854" y="32"/>
                        </a:lnTo>
                        <a:lnTo>
                          <a:pt x="1928" y="48"/>
                        </a:lnTo>
                        <a:lnTo>
                          <a:pt x="2000" y="70"/>
                        </a:lnTo>
                        <a:lnTo>
                          <a:pt x="2072" y="94"/>
                        </a:lnTo>
                        <a:lnTo>
                          <a:pt x="2142" y="122"/>
                        </a:lnTo>
                        <a:lnTo>
                          <a:pt x="2212" y="152"/>
                        </a:lnTo>
                        <a:lnTo>
                          <a:pt x="2278" y="186"/>
                        </a:lnTo>
                        <a:lnTo>
                          <a:pt x="2342" y="224"/>
                        </a:lnTo>
                        <a:lnTo>
                          <a:pt x="2404" y="264"/>
                        </a:lnTo>
                        <a:lnTo>
                          <a:pt x="2466" y="306"/>
                        </a:lnTo>
                        <a:lnTo>
                          <a:pt x="2524" y="352"/>
                        </a:lnTo>
                        <a:lnTo>
                          <a:pt x="2580" y="402"/>
                        </a:lnTo>
                        <a:lnTo>
                          <a:pt x="2634" y="452"/>
                        </a:lnTo>
                        <a:lnTo>
                          <a:pt x="2684" y="506"/>
                        </a:lnTo>
                        <a:lnTo>
                          <a:pt x="2732" y="562"/>
                        </a:lnTo>
                        <a:lnTo>
                          <a:pt x="2778" y="620"/>
                        </a:lnTo>
                        <a:lnTo>
                          <a:pt x="2822" y="680"/>
                        </a:lnTo>
                        <a:lnTo>
                          <a:pt x="2862" y="744"/>
                        </a:lnTo>
                        <a:lnTo>
                          <a:pt x="2898" y="808"/>
                        </a:lnTo>
                        <a:lnTo>
                          <a:pt x="2932" y="874"/>
                        </a:lnTo>
                        <a:lnTo>
                          <a:pt x="2964" y="942"/>
                        </a:lnTo>
                        <a:lnTo>
                          <a:pt x="2992" y="1012"/>
                        </a:lnTo>
                        <a:lnTo>
                          <a:pt x="3016" y="1084"/>
                        </a:lnTo>
                        <a:lnTo>
                          <a:pt x="3036" y="1158"/>
                        </a:lnTo>
                        <a:lnTo>
                          <a:pt x="3054" y="1232"/>
                        </a:lnTo>
                        <a:lnTo>
                          <a:pt x="3068" y="1308"/>
                        </a:lnTo>
                        <a:lnTo>
                          <a:pt x="3078" y="1386"/>
                        </a:lnTo>
                        <a:lnTo>
                          <a:pt x="3084" y="1464"/>
                        </a:lnTo>
                        <a:lnTo>
                          <a:pt x="3086" y="1544"/>
                        </a:lnTo>
                        <a:close/>
                      </a:path>
                    </a:pathLst>
                  </a:custGeom>
                  <a:gradFill>
                    <a:gsLst>
                      <a:gs pos="100000">
                        <a:schemeClr val="tx2">
                          <a:alpha val="54000"/>
                        </a:schemeClr>
                      </a:gs>
                      <a:gs pos="0">
                        <a:srgbClr val="000000">
                          <a:alpha val="59000"/>
                        </a:srgbClr>
                      </a:gs>
                    </a:gsLst>
                    <a:lin ang="5400000" scaled="0"/>
                  </a:gradFill>
                  <a:ln w="25400" cap="flat">
                    <a:no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defTabSz="914400">
                      <a:spcBef>
                        <a:spcPct val="50000"/>
                      </a:spcBef>
                      <a:spcAft>
                        <a:spcPts val="1800"/>
                      </a:spcAft>
                      <a:buClr>
                        <a:srgbClr val="FFFFFF"/>
                      </a:buClr>
                      <a:buSzPct val="100000"/>
                    </a:pPr>
                    <a:endParaRPr lang="zh-CN" altLang="en-US" sz="2800" kern="0">
                      <a:solidFill>
                        <a:srgbClr val="FFFFFF"/>
                      </a:solidFill>
                      <a:effectLst>
                        <a:outerShdw blurRad="63500" sx="102000" sy="102000" algn="ctr" rotWithShape="0">
                          <a:prstClr val="black">
                            <a:alpha val="40000"/>
                          </a:prstClr>
                        </a:outerShdw>
                      </a:effectLst>
                      <a:ea typeface="黑体" pitchFamily="2" charset="-122"/>
                    </a:endParaRPr>
                  </a:p>
                </p:txBody>
              </p:sp>
              <p:sp>
                <p:nvSpPr>
                  <p:cNvPr id="88" name="Oval 10"/>
                  <p:cNvSpPr>
                    <a:spLocks noChangeArrowheads="1"/>
                  </p:cNvSpPr>
                  <p:nvPr/>
                </p:nvSpPr>
                <p:spPr bwMode="auto">
                  <a:xfrm>
                    <a:off x="2084368" y="2652777"/>
                    <a:ext cx="1380744" cy="1380744"/>
                  </a:xfrm>
                  <a:prstGeom prst="ellipse">
                    <a:avLst/>
                  </a:prstGeom>
                  <a:gradFill flip="none" rotWithShape="1">
                    <a:gsLst>
                      <a:gs pos="0">
                        <a:schemeClr val="tx2"/>
                      </a:gs>
                      <a:gs pos="84000">
                        <a:schemeClr val="accent6">
                          <a:lumMod val="40000"/>
                          <a:lumOff val="60000"/>
                          <a:alpha val="20000"/>
                        </a:schemeClr>
                      </a:gs>
                    </a:gsLst>
                    <a:lin ang="2700000" scaled="1"/>
                    <a:tileRect/>
                  </a:gradFill>
                  <a:ln w="9525" algn="ctr">
                    <a:gradFill flip="none" rotWithShape="1">
                      <a:gsLst>
                        <a:gs pos="0">
                          <a:schemeClr val="tx2"/>
                        </a:gs>
                        <a:gs pos="100000">
                          <a:schemeClr val="accent1">
                            <a:tint val="23500"/>
                            <a:satMod val="160000"/>
                            <a:alpha val="0"/>
                          </a:schemeClr>
                        </a:gs>
                      </a:gsLst>
                      <a:lin ang="13500000" scaled="1"/>
                      <a:tileRect/>
                    </a:gradFill>
                    <a:round/>
                    <a:headEnd/>
                    <a:tailEnd/>
                  </a:ln>
                  <a:effectLst>
                    <a:outerShdw blurRad="63500" sx="102000" sy="102000" algn="ctr" rotWithShape="0">
                      <a:prstClr val="black">
                        <a:alpha val="40000"/>
                      </a:prstClr>
                    </a:outerShdw>
                  </a:effectLst>
                </p:spPr>
                <p:txBody>
                  <a:bodyPr wrap="none" lIns="73025" tIns="36511" rIns="73025" bIns="36511" anchor="ctr"/>
                  <a:lstStyle/>
                  <a:p>
                    <a:pPr algn="l" rtl="0">
                      <a:defRPr/>
                    </a:pPr>
                    <a:endParaRPr lang="zh-CN" altLang="en-US" kern="1200">
                      <a:solidFill>
                        <a:srgbClr val="FFFFFF"/>
                      </a:solidFill>
                      <a:latin typeface="Arial"/>
                      <a:ea typeface="黑体" pitchFamily="2" charset="-122"/>
                      <a:cs typeface="+mn-cs"/>
                    </a:endParaRPr>
                  </a:p>
                </p:txBody>
              </p:sp>
            </p:grpSp>
            <p:sp>
              <p:nvSpPr>
                <p:cNvPr id="77" name="Freeform 15"/>
                <p:cNvSpPr>
                  <a:spLocks/>
                </p:cNvSpPr>
                <p:nvPr/>
              </p:nvSpPr>
              <p:spPr bwMode="auto">
                <a:xfrm>
                  <a:off x="4468511" y="2863605"/>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adFill flip="none" rotWithShape="1">
                  <a:gsLst>
                    <a:gs pos="0">
                      <a:schemeClr val="tx1"/>
                    </a:gs>
                    <a:gs pos="84000">
                      <a:schemeClr val="accent6">
                        <a:lumMod val="40000"/>
                        <a:lumOff val="60000"/>
                        <a:alpha val="20000"/>
                      </a:schemeClr>
                    </a:gs>
                  </a:gsLst>
                  <a:lin ang="2700000" scaled="1"/>
                  <a:tileRect/>
                </a:gradFill>
                <a:ln w="9525" algn="ctr">
                  <a:gradFill flip="none" rotWithShape="1">
                    <a:gsLst>
                      <a:gs pos="0">
                        <a:schemeClr val="tx1"/>
                      </a:gs>
                      <a:gs pos="100000">
                        <a:schemeClr val="accent1">
                          <a:tint val="23500"/>
                          <a:satMod val="160000"/>
                          <a:alpha val="0"/>
                        </a:schemeClr>
                      </a:gs>
                    </a:gsLst>
                    <a:lin ang="13500000" scaled="1"/>
                    <a:tileRect/>
                  </a:gradFill>
                  <a:round/>
                  <a:headEnd/>
                  <a:tailEnd/>
                </a:ln>
                <a:effectLst>
                  <a:outerShdw blurRad="63500" sx="102000" sy="102000" algn="ctr" rotWithShape="0">
                    <a:prstClr val="black">
                      <a:alpha val="40000"/>
                    </a:prstClr>
                  </a:outerShdw>
                </a:effectLst>
              </p:spPr>
              <p:txBody>
                <a:bodyPr wrap="none" lIns="73025" tIns="36511" rIns="73025" bIns="36511" anchor="ctr"/>
                <a:lstStyle/>
                <a:p>
                  <a:endParaRPr lang="zh-CN" altLang="en-US">
                    <a:solidFill>
                      <a:srgbClr val="FFFFFF"/>
                    </a:solidFill>
                    <a:latin typeface="Arial"/>
                    <a:ea typeface="黑体" pitchFamily="2" charset="-122"/>
                  </a:endParaRPr>
                </a:p>
              </p:txBody>
            </p:sp>
            <p:sp>
              <p:nvSpPr>
                <p:cNvPr id="78" name="Text Box 4"/>
                <p:cNvSpPr txBox="1">
                  <a:spLocks noChangeArrowheads="1"/>
                </p:cNvSpPr>
                <p:nvPr/>
              </p:nvSpPr>
              <p:spPr bwMode="auto">
                <a:xfrm>
                  <a:off x="3454804" y="3321867"/>
                  <a:ext cx="1160811" cy="485013"/>
                </a:xfrm>
                <a:prstGeom prst="rect">
                  <a:avLst/>
                </a:prstGeom>
                <a:noFill/>
                <a:ln w="38100">
                  <a:noFill/>
                  <a:miter lim="800000"/>
                  <a:headEnd/>
                  <a:tailEnd type="none" w="lg" len="lg"/>
                </a:ln>
              </p:spPr>
              <p:txBody>
                <a:bodyPr lIns="0" tIns="0" rIns="0" bIns="0" anchor="ctr"/>
                <a:lstStyle/>
                <a:p>
                  <a:pPr algn="ctr" defTabSz="814365">
                    <a:spcAft>
                      <a:spcPct val="0"/>
                    </a:spcAft>
                    <a:buNone/>
                  </a:pPr>
                  <a:r>
                    <a:rPr lang="zh-CN" altLang="en-US" sz="1400" b="0" i="0" dirty="0" smtClean="0">
                      <a:solidFill>
                        <a:srgbClr val="FFFFFF"/>
                      </a:solidFill>
                      <a:latin typeface="Arial"/>
                      <a:ea typeface="黑体" pitchFamily="2" charset="-122"/>
                      <a:cs typeface="Arial"/>
                    </a:rPr>
                    <a:t>以太网</a:t>
                  </a:r>
                  <a:r>
                    <a:rPr lang="en-US" altLang="zh-CN" sz="1400" b="0" i="0" dirty="0" smtClean="0">
                      <a:solidFill>
                        <a:srgbClr val="FFFFFF"/>
                      </a:solidFill>
                      <a:latin typeface="Arial"/>
                      <a:ea typeface="黑体" pitchFamily="2" charset="-122"/>
                      <a:cs typeface="Arial"/>
                    </a:rPr>
                    <a:t/>
                  </a:r>
                  <a:br>
                    <a:rPr lang="en-US" altLang="zh-CN" sz="1400" b="0" i="0" dirty="0" smtClean="0">
                      <a:solidFill>
                        <a:srgbClr val="FFFFFF"/>
                      </a:solidFill>
                      <a:latin typeface="Arial"/>
                      <a:ea typeface="黑体" pitchFamily="2" charset="-122"/>
                      <a:cs typeface="Arial"/>
                    </a:rPr>
                  </a:br>
                  <a:r>
                    <a:rPr lang="zh-CN" altLang="en-US" sz="1400" b="0" i="0" dirty="0" smtClean="0">
                      <a:solidFill>
                        <a:srgbClr val="FFFFFF"/>
                      </a:solidFill>
                      <a:latin typeface="Arial"/>
                      <a:ea typeface="黑体" pitchFamily="2" charset="-122"/>
                      <a:cs typeface="Arial"/>
                    </a:rPr>
                    <a:t>网络</a:t>
                  </a:r>
                  <a:endParaRPr lang="zh-CN" altLang="en-US" sz="1400" b="0" i="0" dirty="0">
                    <a:solidFill>
                      <a:srgbClr val="FFFFFF"/>
                    </a:solidFill>
                    <a:latin typeface="Arial"/>
                    <a:ea typeface="黑体" pitchFamily="2" charset="-122"/>
                    <a:cs typeface="Arial"/>
                  </a:endParaRPr>
                </a:p>
              </p:txBody>
            </p:sp>
            <p:sp>
              <p:nvSpPr>
                <p:cNvPr id="79" name="Text Box 4"/>
                <p:cNvSpPr txBox="1">
                  <a:spLocks noChangeArrowheads="1"/>
                </p:cNvSpPr>
                <p:nvPr/>
              </p:nvSpPr>
              <p:spPr bwMode="auto">
                <a:xfrm>
                  <a:off x="4581813" y="3321867"/>
                  <a:ext cx="1201618" cy="485013"/>
                </a:xfrm>
                <a:prstGeom prst="rect">
                  <a:avLst/>
                </a:prstGeom>
                <a:noFill/>
                <a:ln w="38100">
                  <a:noFill/>
                  <a:miter lim="800000"/>
                  <a:headEnd/>
                  <a:tailEnd type="none" w="lg" len="lg"/>
                </a:ln>
              </p:spPr>
              <p:txBody>
                <a:bodyPr lIns="0" tIns="0" rIns="0" bIns="0" anchor="ctr"/>
                <a:lstStyle/>
                <a:p>
                  <a:pPr algn="ctr" defTabSz="814365">
                    <a:spcAft>
                      <a:spcPct val="0"/>
                    </a:spcAft>
                    <a:buNone/>
                  </a:pPr>
                  <a:r>
                    <a:rPr lang="zh-CN" altLang="en-US" sz="1400" b="0" i="0" dirty="0" smtClean="0">
                      <a:solidFill>
                        <a:srgbClr val="FFFFFF"/>
                      </a:solidFill>
                      <a:latin typeface="Arial"/>
                      <a:ea typeface="黑体" pitchFamily="2" charset="-122"/>
                      <a:cs typeface="Arial"/>
                    </a:rPr>
                    <a:t>存储</a:t>
                  </a:r>
                </a:p>
                <a:p>
                  <a:pPr algn="ctr" defTabSz="814365">
                    <a:spcAft>
                      <a:spcPct val="0"/>
                    </a:spcAft>
                    <a:buNone/>
                  </a:pPr>
                  <a:r>
                    <a:rPr lang="zh-CN" altLang="en-US" sz="1400" b="0" i="0" dirty="0" smtClean="0">
                      <a:solidFill>
                        <a:srgbClr val="FFFFFF"/>
                      </a:solidFill>
                      <a:latin typeface="Arial"/>
                      <a:ea typeface="黑体" pitchFamily="2" charset="-122"/>
                      <a:cs typeface="Arial"/>
                    </a:rPr>
                    <a:t>网络</a:t>
                  </a:r>
                  <a:endParaRPr lang="zh-CN" altLang="en-US" sz="1400" b="0" i="0" dirty="0">
                    <a:solidFill>
                      <a:srgbClr val="FFFFFF"/>
                    </a:solidFill>
                    <a:latin typeface="Arial"/>
                    <a:ea typeface="黑体" pitchFamily="2" charset="-122"/>
                    <a:cs typeface="Arial"/>
                  </a:endParaRPr>
                </a:p>
              </p:txBody>
            </p:sp>
            <p:grpSp>
              <p:nvGrpSpPr>
                <p:cNvPr id="80" name="Group 21"/>
                <p:cNvGrpSpPr>
                  <a:grpSpLocks/>
                </p:cNvGrpSpPr>
                <p:nvPr/>
              </p:nvGrpSpPr>
              <p:grpSpPr bwMode="auto">
                <a:xfrm>
                  <a:off x="3410223" y="2853282"/>
                  <a:ext cx="2439038" cy="1388616"/>
                  <a:chOff x="-1637" y="1795"/>
                  <a:chExt cx="2792" cy="1590"/>
                </a:xfrm>
                <a:noFill/>
                <a:effectLst>
                  <a:outerShdw blurRad="215900" sx="102000" sy="102000" algn="ctr" rotWithShape="0">
                    <a:schemeClr val="bg1">
                      <a:alpha val="81000"/>
                    </a:schemeClr>
                  </a:outerShdw>
                </a:effectLst>
              </p:grpSpPr>
              <p:sp>
                <p:nvSpPr>
                  <p:cNvPr id="81" name="Freeform 14"/>
                  <p:cNvSpPr>
                    <a:spLocks/>
                  </p:cNvSpPr>
                  <p:nvPr/>
                </p:nvSpPr>
                <p:spPr bwMode="auto">
                  <a:xfrm>
                    <a:off x="-1637" y="1795"/>
                    <a:ext cx="1577" cy="1578"/>
                  </a:xfrm>
                  <a:custGeom>
                    <a:avLst/>
                    <a:gdLst>
                      <a:gd name="T0" fmla="*/ 2 w 3086"/>
                      <a:gd name="T1" fmla="*/ 2 h 3086"/>
                      <a:gd name="T2" fmla="*/ 2 w 3086"/>
                      <a:gd name="T3" fmla="*/ 2 h 3086"/>
                      <a:gd name="T4" fmla="*/ 2 w 3086"/>
                      <a:gd name="T5" fmla="*/ 2 h 3086"/>
                      <a:gd name="T6" fmla="*/ 2 w 3086"/>
                      <a:gd name="T7" fmla="*/ 2 h 3086"/>
                      <a:gd name="T8" fmla="*/ 2 w 3086"/>
                      <a:gd name="T9" fmla="*/ 2 h 3086"/>
                      <a:gd name="T10" fmla="*/ 2 w 3086"/>
                      <a:gd name="T11" fmla="*/ 2 h 3086"/>
                      <a:gd name="T12" fmla="*/ 2 w 3086"/>
                      <a:gd name="T13" fmla="*/ 2 h 3086"/>
                      <a:gd name="T14" fmla="*/ 2 w 3086"/>
                      <a:gd name="T15" fmla="*/ 2 h 3086"/>
                      <a:gd name="T16" fmla="*/ 2 w 3086"/>
                      <a:gd name="T17" fmla="*/ 2 h 3086"/>
                      <a:gd name="T18" fmla="*/ 2 w 3086"/>
                      <a:gd name="T19" fmla="*/ 2 h 3086"/>
                      <a:gd name="T20" fmla="*/ 2 w 3086"/>
                      <a:gd name="T21" fmla="*/ 2 h 3086"/>
                      <a:gd name="T22" fmla="*/ 2 w 3086"/>
                      <a:gd name="T23" fmla="*/ 2 h 3086"/>
                      <a:gd name="T24" fmla="*/ 2 w 3086"/>
                      <a:gd name="T25" fmla="*/ 2 h 3086"/>
                      <a:gd name="T26" fmla="*/ 2 w 3086"/>
                      <a:gd name="T27" fmla="*/ 2 h 3086"/>
                      <a:gd name="T28" fmla="*/ 2 w 3086"/>
                      <a:gd name="T29" fmla="*/ 2 h 3086"/>
                      <a:gd name="T30" fmla="*/ 2 w 3086"/>
                      <a:gd name="T31" fmla="*/ 2 h 3086"/>
                      <a:gd name="T32" fmla="*/ 2 w 3086"/>
                      <a:gd name="T33" fmla="*/ 2 h 3086"/>
                      <a:gd name="T34" fmla="*/ 2 w 3086"/>
                      <a:gd name="T35" fmla="*/ 2 h 3086"/>
                      <a:gd name="T36" fmla="*/ 2 w 3086"/>
                      <a:gd name="T37" fmla="*/ 2 h 3086"/>
                      <a:gd name="T38" fmla="*/ 2 w 3086"/>
                      <a:gd name="T39" fmla="*/ 2 h 3086"/>
                      <a:gd name="T40" fmla="*/ 2 w 3086"/>
                      <a:gd name="T41" fmla="*/ 2 h 3086"/>
                      <a:gd name="T42" fmla="*/ 2 w 3086"/>
                      <a:gd name="T43" fmla="*/ 2 h 3086"/>
                      <a:gd name="T44" fmla="*/ 2 w 3086"/>
                      <a:gd name="T45" fmla="*/ 2 h 3086"/>
                      <a:gd name="T46" fmla="*/ 2 w 3086"/>
                      <a:gd name="T47" fmla="*/ 2 h 3086"/>
                      <a:gd name="T48" fmla="*/ 2 w 3086"/>
                      <a:gd name="T49" fmla="*/ 2 h 3086"/>
                      <a:gd name="T50" fmla="*/ 2 w 3086"/>
                      <a:gd name="T51" fmla="*/ 2 h 3086"/>
                      <a:gd name="T52" fmla="*/ 2 w 3086"/>
                      <a:gd name="T53" fmla="*/ 2 h 3086"/>
                      <a:gd name="T54" fmla="*/ 2 w 3086"/>
                      <a:gd name="T55" fmla="*/ 2 h 3086"/>
                      <a:gd name="T56" fmla="*/ 2 w 3086"/>
                      <a:gd name="T57" fmla="*/ 2 h 3086"/>
                      <a:gd name="T58" fmla="*/ 2 w 3086"/>
                      <a:gd name="T59" fmla="*/ 2 h 3086"/>
                      <a:gd name="T60" fmla="*/ 2 w 3086"/>
                      <a:gd name="T61" fmla="*/ 2 h 3086"/>
                      <a:gd name="T62" fmla="*/ 2 w 3086"/>
                      <a:gd name="T63" fmla="*/ 2 h 3086"/>
                      <a:gd name="T64" fmla="*/ 2 w 3086"/>
                      <a:gd name="T65" fmla="*/ 2 h 3086"/>
                      <a:gd name="T66" fmla="*/ 2 w 3086"/>
                      <a:gd name="T67" fmla="*/ 2 h 3086"/>
                      <a:gd name="T68" fmla="*/ 2 w 3086"/>
                      <a:gd name="T69" fmla="*/ 2 h 3086"/>
                      <a:gd name="T70" fmla="*/ 2 w 3086"/>
                      <a:gd name="T71" fmla="*/ 2 h 3086"/>
                      <a:gd name="T72" fmla="*/ 2 w 3086"/>
                      <a:gd name="T73" fmla="*/ 2 h 3086"/>
                      <a:gd name="T74" fmla="*/ 2 w 3086"/>
                      <a:gd name="T75" fmla="*/ 2 h 3086"/>
                      <a:gd name="T76" fmla="*/ 2 w 3086"/>
                      <a:gd name="T77" fmla="*/ 2 h 3086"/>
                      <a:gd name="T78" fmla="*/ 2 w 3086"/>
                      <a:gd name="T79" fmla="*/ 2 h 3086"/>
                      <a:gd name="T80" fmla="*/ 2 w 3086"/>
                      <a:gd name="T81" fmla="*/ 2 h 3086"/>
                      <a:gd name="T82" fmla="*/ 2 w 3086"/>
                      <a:gd name="T83" fmla="*/ 2 h 3086"/>
                      <a:gd name="T84" fmla="*/ 2 w 3086"/>
                      <a:gd name="T85" fmla="*/ 2 h 3086"/>
                      <a:gd name="T86" fmla="*/ 2 w 3086"/>
                      <a:gd name="T87" fmla="*/ 2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2"/>
                        </a:lnTo>
                        <a:lnTo>
                          <a:pt x="3078" y="1700"/>
                        </a:lnTo>
                        <a:lnTo>
                          <a:pt x="3068" y="1778"/>
                        </a:lnTo>
                        <a:lnTo>
                          <a:pt x="3054" y="1854"/>
                        </a:lnTo>
                        <a:lnTo>
                          <a:pt x="3036" y="1928"/>
                        </a:lnTo>
                        <a:lnTo>
                          <a:pt x="3016" y="2002"/>
                        </a:lnTo>
                        <a:lnTo>
                          <a:pt x="2992" y="2074"/>
                        </a:lnTo>
                        <a:lnTo>
                          <a:pt x="2964" y="2144"/>
                        </a:lnTo>
                        <a:lnTo>
                          <a:pt x="2932" y="2212"/>
                        </a:lnTo>
                        <a:lnTo>
                          <a:pt x="2898" y="2278"/>
                        </a:lnTo>
                        <a:lnTo>
                          <a:pt x="2862" y="2344"/>
                        </a:lnTo>
                        <a:lnTo>
                          <a:pt x="2822" y="2406"/>
                        </a:lnTo>
                        <a:lnTo>
                          <a:pt x="2778" y="2466"/>
                        </a:lnTo>
                        <a:lnTo>
                          <a:pt x="2732" y="2524"/>
                        </a:lnTo>
                        <a:lnTo>
                          <a:pt x="2684" y="2580"/>
                        </a:lnTo>
                        <a:lnTo>
                          <a:pt x="2634" y="2634"/>
                        </a:lnTo>
                        <a:lnTo>
                          <a:pt x="2580" y="2686"/>
                        </a:lnTo>
                        <a:lnTo>
                          <a:pt x="2524" y="2734"/>
                        </a:lnTo>
                        <a:lnTo>
                          <a:pt x="2466" y="2780"/>
                        </a:lnTo>
                        <a:lnTo>
                          <a:pt x="2404" y="2822"/>
                        </a:lnTo>
                        <a:lnTo>
                          <a:pt x="2342" y="2862"/>
                        </a:lnTo>
                        <a:lnTo>
                          <a:pt x="2278" y="2900"/>
                        </a:lnTo>
                        <a:lnTo>
                          <a:pt x="2212" y="2934"/>
                        </a:lnTo>
                        <a:lnTo>
                          <a:pt x="2142" y="2964"/>
                        </a:lnTo>
                        <a:lnTo>
                          <a:pt x="2072" y="2992"/>
                        </a:lnTo>
                        <a:lnTo>
                          <a:pt x="2000" y="3016"/>
                        </a:lnTo>
                        <a:lnTo>
                          <a:pt x="1928" y="3038"/>
                        </a:lnTo>
                        <a:lnTo>
                          <a:pt x="1854" y="3054"/>
                        </a:lnTo>
                        <a:lnTo>
                          <a:pt x="1778" y="3068"/>
                        </a:lnTo>
                        <a:lnTo>
                          <a:pt x="1700" y="3078"/>
                        </a:lnTo>
                        <a:lnTo>
                          <a:pt x="1622" y="3084"/>
                        </a:lnTo>
                        <a:lnTo>
                          <a:pt x="1542" y="3086"/>
                        </a:lnTo>
                        <a:lnTo>
                          <a:pt x="1462" y="3084"/>
                        </a:lnTo>
                        <a:lnTo>
                          <a:pt x="1384" y="3078"/>
                        </a:lnTo>
                        <a:lnTo>
                          <a:pt x="1308" y="3068"/>
                        </a:lnTo>
                        <a:lnTo>
                          <a:pt x="1232" y="3054"/>
                        </a:lnTo>
                        <a:lnTo>
                          <a:pt x="1156" y="3038"/>
                        </a:lnTo>
                        <a:lnTo>
                          <a:pt x="1084" y="3016"/>
                        </a:lnTo>
                        <a:lnTo>
                          <a:pt x="1012" y="2992"/>
                        </a:lnTo>
                        <a:lnTo>
                          <a:pt x="942" y="2964"/>
                        </a:lnTo>
                        <a:lnTo>
                          <a:pt x="874" y="2934"/>
                        </a:lnTo>
                        <a:lnTo>
                          <a:pt x="806" y="2900"/>
                        </a:lnTo>
                        <a:lnTo>
                          <a:pt x="742" y="2862"/>
                        </a:lnTo>
                        <a:lnTo>
                          <a:pt x="680" y="2822"/>
                        </a:lnTo>
                        <a:lnTo>
                          <a:pt x="620" y="2780"/>
                        </a:lnTo>
                        <a:lnTo>
                          <a:pt x="560" y="2734"/>
                        </a:lnTo>
                        <a:lnTo>
                          <a:pt x="504" y="2686"/>
                        </a:lnTo>
                        <a:lnTo>
                          <a:pt x="452" y="2634"/>
                        </a:lnTo>
                        <a:lnTo>
                          <a:pt x="400" y="2580"/>
                        </a:lnTo>
                        <a:lnTo>
                          <a:pt x="352" y="2524"/>
                        </a:lnTo>
                        <a:lnTo>
                          <a:pt x="306" y="2466"/>
                        </a:lnTo>
                        <a:lnTo>
                          <a:pt x="262" y="2406"/>
                        </a:lnTo>
                        <a:lnTo>
                          <a:pt x="222" y="2344"/>
                        </a:lnTo>
                        <a:lnTo>
                          <a:pt x="186" y="2278"/>
                        </a:lnTo>
                        <a:lnTo>
                          <a:pt x="152" y="2212"/>
                        </a:lnTo>
                        <a:lnTo>
                          <a:pt x="120" y="2144"/>
                        </a:lnTo>
                        <a:lnTo>
                          <a:pt x="92" y="2074"/>
                        </a:lnTo>
                        <a:lnTo>
                          <a:pt x="68" y="2002"/>
                        </a:lnTo>
                        <a:lnTo>
                          <a:pt x="48" y="1928"/>
                        </a:lnTo>
                        <a:lnTo>
                          <a:pt x="30" y="1854"/>
                        </a:lnTo>
                        <a:lnTo>
                          <a:pt x="18" y="1778"/>
                        </a:lnTo>
                        <a:lnTo>
                          <a:pt x="8" y="1700"/>
                        </a:lnTo>
                        <a:lnTo>
                          <a:pt x="2" y="1622"/>
                        </a:lnTo>
                        <a:lnTo>
                          <a:pt x="0" y="1544"/>
                        </a:lnTo>
                        <a:lnTo>
                          <a:pt x="2" y="1464"/>
                        </a:lnTo>
                        <a:lnTo>
                          <a:pt x="8" y="1386"/>
                        </a:lnTo>
                        <a:lnTo>
                          <a:pt x="18" y="1308"/>
                        </a:lnTo>
                        <a:lnTo>
                          <a:pt x="30" y="1232"/>
                        </a:lnTo>
                        <a:lnTo>
                          <a:pt x="48" y="1158"/>
                        </a:lnTo>
                        <a:lnTo>
                          <a:pt x="68" y="1084"/>
                        </a:lnTo>
                        <a:lnTo>
                          <a:pt x="92" y="1012"/>
                        </a:lnTo>
                        <a:lnTo>
                          <a:pt x="120" y="942"/>
                        </a:lnTo>
                        <a:lnTo>
                          <a:pt x="152" y="874"/>
                        </a:lnTo>
                        <a:lnTo>
                          <a:pt x="186" y="808"/>
                        </a:lnTo>
                        <a:lnTo>
                          <a:pt x="222" y="744"/>
                        </a:lnTo>
                        <a:lnTo>
                          <a:pt x="262" y="680"/>
                        </a:lnTo>
                        <a:lnTo>
                          <a:pt x="306" y="620"/>
                        </a:lnTo>
                        <a:lnTo>
                          <a:pt x="352" y="562"/>
                        </a:lnTo>
                        <a:lnTo>
                          <a:pt x="400" y="506"/>
                        </a:lnTo>
                        <a:lnTo>
                          <a:pt x="452" y="452"/>
                        </a:lnTo>
                        <a:lnTo>
                          <a:pt x="504" y="402"/>
                        </a:lnTo>
                        <a:lnTo>
                          <a:pt x="560" y="352"/>
                        </a:lnTo>
                        <a:lnTo>
                          <a:pt x="620" y="306"/>
                        </a:lnTo>
                        <a:lnTo>
                          <a:pt x="680" y="264"/>
                        </a:lnTo>
                        <a:lnTo>
                          <a:pt x="742" y="224"/>
                        </a:lnTo>
                        <a:lnTo>
                          <a:pt x="806" y="186"/>
                        </a:lnTo>
                        <a:lnTo>
                          <a:pt x="874" y="152"/>
                        </a:lnTo>
                        <a:lnTo>
                          <a:pt x="942" y="122"/>
                        </a:lnTo>
                        <a:lnTo>
                          <a:pt x="1012" y="94"/>
                        </a:lnTo>
                        <a:lnTo>
                          <a:pt x="1084" y="70"/>
                        </a:lnTo>
                        <a:lnTo>
                          <a:pt x="1156" y="48"/>
                        </a:lnTo>
                        <a:lnTo>
                          <a:pt x="1232" y="32"/>
                        </a:lnTo>
                        <a:lnTo>
                          <a:pt x="1308" y="18"/>
                        </a:lnTo>
                        <a:lnTo>
                          <a:pt x="1384" y="8"/>
                        </a:lnTo>
                        <a:lnTo>
                          <a:pt x="1462" y="2"/>
                        </a:lnTo>
                        <a:lnTo>
                          <a:pt x="1542" y="0"/>
                        </a:lnTo>
                        <a:lnTo>
                          <a:pt x="1622" y="2"/>
                        </a:lnTo>
                        <a:lnTo>
                          <a:pt x="1700" y="8"/>
                        </a:lnTo>
                        <a:lnTo>
                          <a:pt x="1778" y="18"/>
                        </a:lnTo>
                        <a:lnTo>
                          <a:pt x="1854" y="32"/>
                        </a:lnTo>
                        <a:lnTo>
                          <a:pt x="1928" y="48"/>
                        </a:lnTo>
                        <a:lnTo>
                          <a:pt x="2000" y="70"/>
                        </a:lnTo>
                        <a:lnTo>
                          <a:pt x="2072" y="94"/>
                        </a:lnTo>
                        <a:lnTo>
                          <a:pt x="2142" y="122"/>
                        </a:lnTo>
                        <a:lnTo>
                          <a:pt x="2212" y="152"/>
                        </a:lnTo>
                        <a:lnTo>
                          <a:pt x="2278" y="186"/>
                        </a:lnTo>
                        <a:lnTo>
                          <a:pt x="2342" y="224"/>
                        </a:lnTo>
                        <a:lnTo>
                          <a:pt x="2404" y="264"/>
                        </a:lnTo>
                        <a:lnTo>
                          <a:pt x="2466" y="306"/>
                        </a:lnTo>
                        <a:lnTo>
                          <a:pt x="2524" y="352"/>
                        </a:lnTo>
                        <a:lnTo>
                          <a:pt x="2580" y="402"/>
                        </a:lnTo>
                        <a:lnTo>
                          <a:pt x="2634" y="452"/>
                        </a:lnTo>
                        <a:lnTo>
                          <a:pt x="2684" y="506"/>
                        </a:lnTo>
                        <a:lnTo>
                          <a:pt x="2732" y="562"/>
                        </a:lnTo>
                        <a:lnTo>
                          <a:pt x="2778" y="620"/>
                        </a:lnTo>
                        <a:lnTo>
                          <a:pt x="2822" y="680"/>
                        </a:lnTo>
                        <a:lnTo>
                          <a:pt x="2862" y="744"/>
                        </a:lnTo>
                        <a:lnTo>
                          <a:pt x="2898" y="808"/>
                        </a:lnTo>
                        <a:lnTo>
                          <a:pt x="2932" y="874"/>
                        </a:lnTo>
                        <a:lnTo>
                          <a:pt x="2964" y="942"/>
                        </a:lnTo>
                        <a:lnTo>
                          <a:pt x="2992" y="1012"/>
                        </a:lnTo>
                        <a:lnTo>
                          <a:pt x="3016" y="1084"/>
                        </a:lnTo>
                        <a:lnTo>
                          <a:pt x="3036" y="1158"/>
                        </a:lnTo>
                        <a:lnTo>
                          <a:pt x="3054" y="1232"/>
                        </a:lnTo>
                        <a:lnTo>
                          <a:pt x="3068" y="1308"/>
                        </a:lnTo>
                        <a:lnTo>
                          <a:pt x="3078" y="1386"/>
                        </a:lnTo>
                        <a:lnTo>
                          <a:pt x="3084" y="1464"/>
                        </a:lnTo>
                        <a:lnTo>
                          <a:pt x="3086" y="1544"/>
                        </a:lnTo>
                        <a:close/>
                      </a:path>
                    </a:pathLst>
                  </a:custGeom>
                  <a:grpFill/>
                  <a:ln w="19050">
                    <a:solidFill>
                      <a:schemeClr val="accent5">
                        <a:lumMod val="20000"/>
                        <a:lumOff val="80000"/>
                        <a:alpha val="63000"/>
                      </a:schemeClr>
                    </a:solidFill>
                  </a:ln>
                  <a:effectLst>
                    <a:outerShdw blurRad="215900" sx="102000" sy="102000" algn="ctr" rotWithShape="0">
                      <a:schemeClr val="bg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a typeface="黑体" pitchFamily="2" charset="-122"/>
                    </a:endParaRPr>
                  </a:p>
                </p:txBody>
              </p:sp>
              <p:sp>
                <p:nvSpPr>
                  <p:cNvPr id="84" name="Freeform 15"/>
                  <p:cNvSpPr>
                    <a:spLocks/>
                  </p:cNvSpPr>
                  <p:nvPr/>
                </p:nvSpPr>
                <p:spPr bwMode="auto">
                  <a:xfrm>
                    <a:off x="-426" y="1803"/>
                    <a:ext cx="1581" cy="1582"/>
                  </a:xfrm>
                  <a:custGeom>
                    <a:avLst/>
                    <a:gdLst>
                      <a:gd name="T0" fmla="*/ 2 w 3086"/>
                      <a:gd name="T1" fmla="*/ 2 h 3086"/>
                      <a:gd name="T2" fmla="*/ 2 w 3086"/>
                      <a:gd name="T3" fmla="*/ 2 h 3086"/>
                      <a:gd name="T4" fmla="*/ 2 w 3086"/>
                      <a:gd name="T5" fmla="*/ 2 h 3086"/>
                      <a:gd name="T6" fmla="*/ 2 w 3086"/>
                      <a:gd name="T7" fmla="*/ 2 h 3086"/>
                      <a:gd name="T8" fmla="*/ 2 w 3086"/>
                      <a:gd name="T9" fmla="*/ 2 h 3086"/>
                      <a:gd name="T10" fmla="*/ 2 w 3086"/>
                      <a:gd name="T11" fmla="*/ 2 h 3086"/>
                      <a:gd name="T12" fmla="*/ 2 w 3086"/>
                      <a:gd name="T13" fmla="*/ 2 h 3086"/>
                      <a:gd name="T14" fmla="*/ 2 w 3086"/>
                      <a:gd name="T15" fmla="*/ 2 h 3086"/>
                      <a:gd name="T16" fmla="*/ 2 w 3086"/>
                      <a:gd name="T17" fmla="*/ 2 h 3086"/>
                      <a:gd name="T18" fmla="*/ 2 w 3086"/>
                      <a:gd name="T19" fmla="*/ 2 h 3086"/>
                      <a:gd name="T20" fmla="*/ 2 w 3086"/>
                      <a:gd name="T21" fmla="*/ 2 h 3086"/>
                      <a:gd name="T22" fmla="*/ 2 w 3086"/>
                      <a:gd name="T23" fmla="*/ 2 h 3086"/>
                      <a:gd name="T24" fmla="*/ 2 w 3086"/>
                      <a:gd name="T25" fmla="*/ 2 h 3086"/>
                      <a:gd name="T26" fmla="*/ 2 w 3086"/>
                      <a:gd name="T27" fmla="*/ 2 h 3086"/>
                      <a:gd name="T28" fmla="*/ 2 w 3086"/>
                      <a:gd name="T29" fmla="*/ 2 h 3086"/>
                      <a:gd name="T30" fmla="*/ 2 w 3086"/>
                      <a:gd name="T31" fmla="*/ 2 h 3086"/>
                      <a:gd name="T32" fmla="*/ 2 w 3086"/>
                      <a:gd name="T33" fmla="*/ 2 h 3086"/>
                      <a:gd name="T34" fmla="*/ 2 w 3086"/>
                      <a:gd name="T35" fmla="*/ 2 h 3086"/>
                      <a:gd name="T36" fmla="*/ 2 w 3086"/>
                      <a:gd name="T37" fmla="*/ 2 h 3086"/>
                      <a:gd name="T38" fmla="*/ 2 w 3086"/>
                      <a:gd name="T39" fmla="*/ 2 h 3086"/>
                      <a:gd name="T40" fmla="*/ 2 w 3086"/>
                      <a:gd name="T41" fmla="*/ 2 h 3086"/>
                      <a:gd name="T42" fmla="*/ 2 w 3086"/>
                      <a:gd name="T43" fmla="*/ 2 h 3086"/>
                      <a:gd name="T44" fmla="*/ 2 w 3086"/>
                      <a:gd name="T45" fmla="*/ 2 h 3086"/>
                      <a:gd name="T46" fmla="*/ 2 w 3086"/>
                      <a:gd name="T47" fmla="*/ 2 h 3086"/>
                      <a:gd name="T48" fmla="*/ 2 w 3086"/>
                      <a:gd name="T49" fmla="*/ 2 h 3086"/>
                      <a:gd name="T50" fmla="*/ 2 w 3086"/>
                      <a:gd name="T51" fmla="*/ 2 h 3086"/>
                      <a:gd name="T52" fmla="*/ 2 w 3086"/>
                      <a:gd name="T53" fmla="*/ 2 h 3086"/>
                      <a:gd name="T54" fmla="*/ 2 w 3086"/>
                      <a:gd name="T55" fmla="*/ 2 h 3086"/>
                      <a:gd name="T56" fmla="*/ 2 w 3086"/>
                      <a:gd name="T57" fmla="*/ 2 h 3086"/>
                      <a:gd name="T58" fmla="*/ 2 w 3086"/>
                      <a:gd name="T59" fmla="*/ 2 h 3086"/>
                      <a:gd name="T60" fmla="*/ 2 w 3086"/>
                      <a:gd name="T61" fmla="*/ 2 h 3086"/>
                      <a:gd name="T62" fmla="*/ 2 w 3086"/>
                      <a:gd name="T63" fmla="*/ 2 h 3086"/>
                      <a:gd name="T64" fmla="*/ 2 w 3086"/>
                      <a:gd name="T65" fmla="*/ 2 h 3086"/>
                      <a:gd name="T66" fmla="*/ 2 w 3086"/>
                      <a:gd name="T67" fmla="*/ 2 h 3086"/>
                      <a:gd name="T68" fmla="*/ 2 w 3086"/>
                      <a:gd name="T69" fmla="*/ 2 h 3086"/>
                      <a:gd name="T70" fmla="*/ 2 w 3086"/>
                      <a:gd name="T71" fmla="*/ 2 h 3086"/>
                      <a:gd name="T72" fmla="*/ 2 w 3086"/>
                      <a:gd name="T73" fmla="*/ 2 h 3086"/>
                      <a:gd name="T74" fmla="*/ 2 w 3086"/>
                      <a:gd name="T75" fmla="*/ 2 h 3086"/>
                      <a:gd name="T76" fmla="*/ 2 w 3086"/>
                      <a:gd name="T77" fmla="*/ 2 h 3086"/>
                      <a:gd name="T78" fmla="*/ 2 w 3086"/>
                      <a:gd name="T79" fmla="*/ 2 h 3086"/>
                      <a:gd name="T80" fmla="*/ 2 w 3086"/>
                      <a:gd name="T81" fmla="*/ 2 h 3086"/>
                      <a:gd name="T82" fmla="*/ 2 w 3086"/>
                      <a:gd name="T83" fmla="*/ 2 h 3086"/>
                      <a:gd name="T84" fmla="*/ 2 w 3086"/>
                      <a:gd name="T85" fmla="*/ 2 h 3086"/>
                      <a:gd name="T86" fmla="*/ 2 w 3086"/>
                      <a:gd name="T87" fmla="*/ 2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pFill/>
                  <a:ln w="19050">
                    <a:solidFill>
                      <a:schemeClr val="accent5">
                        <a:lumMod val="20000"/>
                        <a:lumOff val="80000"/>
                        <a:alpha val="63000"/>
                      </a:schemeClr>
                    </a:solidFill>
                  </a:ln>
                  <a:effectLst>
                    <a:outerShdw blurRad="215900" sx="102000" sy="102000" algn="ctr" rotWithShape="0">
                      <a:schemeClr val="bg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a typeface="黑体" pitchFamily="2" charset="-122"/>
                    </a:endParaRPr>
                  </a:p>
                </p:txBody>
              </p:sp>
            </p:grpSp>
          </p:grpSp>
          <p:grpSp>
            <p:nvGrpSpPr>
              <p:cNvPr id="71" name="Text on Ring"/>
              <p:cNvGrpSpPr/>
              <p:nvPr/>
            </p:nvGrpSpPr>
            <p:grpSpPr>
              <a:xfrm>
                <a:off x="2452480" y="1731940"/>
                <a:ext cx="3998386" cy="4035035"/>
                <a:chOff x="2452480" y="1731940"/>
                <a:chExt cx="3998386" cy="4035035"/>
              </a:xfrm>
            </p:grpSpPr>
            <p:sp>
              <p:nvSpPr>
                <p:cNvPr id="72" name="Nexus / MDS &amp; L4-7"/>
                <p:cNvSpPr txBox="1"/>
                <p:nvPr/>
              </p:nvSpPr>
              <p:spPr>
                <a:xfrm>
                  <a:off x="2799907" y="1731940"/>
                  <a:ext cx="3383764" cy="3682081"/>
                </a:xfrm>
                <a:prstGeom prst="rect">
                  <a:avLst/>
                </a:prstGeom>
                <a:noFill/>
              </p:spPr>
              <p:txBody>
                <a:bodyPr wrap="square" rtlCol="0">
                  <a:prstTxWarp prst="textArchDown">
                    <a:avLst/>
                  </a:prstTxWarp>
                  <a:spAutoFit/>
                </a:bodyPr>
                <a:lstStyle/>
                <a:p>
                  <a:pPr algn="ctr" defTabSz="914400">
                    <a:buNone/>
                  </a:pPr>
                  <a:r>
                    <a:rPr lang="en-US" altLang="zh-CN" sz="1600" b="1" i="0" smtClean="0">
                      <a:solidFill>
                        <a:srgbClr val="FFFF00"/>
                      </a:solidFill>
                      <a:latin typeface="Arial"/>
                      <a:ea typeface="黑体" pitchFamily="2" charset="-122"/>
                      <a:cs typeface="+mn-cs"/>
                    </a:rPr>
                    <a:t>CISCO NEXUS</a:t>
                  </a:r>
                  <a:r>
                    <a:rPr lang="zh-CN" altLang="en-US" sz="1600" b="1" i="0" smtClean="0">
                      <a:solidFill>
                        <a:srgbClr val="FFFF00"/>
                      </a:solidFill>
                      <a:latin typeface="Arial"/>
                      <a:ea typeface="黑体" pitchFamily="2" charset="-122"/>
                      <a:cs typeface="+mn-cs"/>
                    </a:rPr>
                    <a:t>、</a:t>
                  </a:r>
                  <a:r>
                    <a:rPr lang="en-US" altLang="zh-CN" sz="1600" b="1" i="0" smtClean="0">
                      <a:solidFill>
                        <a:srgbClr val="FFFF00"/>
                      </a:solidFill>
                      <a:latin typeface="Arial"/>
                      <a:ea typeface="黑体" pitchFamily="2" charset="-122"/>
                      <a:cs typeface="+mn-cs"/>
                    </a:rPr>
                    <a:t>CISCO MDS </a:t>
                  </a:r>
                  <a:r>
                    <a:rPr lang="zh-CN" altLang="en-US" sz="1600" b="1" i="0" smtClean="0">
                      <a:solidFill>
                        <a:srgbClr val="FFFF00"/>
                      </a:solidFill>
                      <a:latin typeface="Arial"/>
                      <a:ea typeface="黑体" pitchFamily="2" charset="-122"/>
                      <a:cs typeface="+mn-cs"/>
                    </a:rPr>
                    <a:t>和 </a:t>
                  </a:r>
                  <a:r>
                    <a:rPr lang="en-US" altLang="zh-CN" sz="1600" b="1" i="0" smtClean="0">
                      <a:solidFill>
                        <a:srgbClr val="FFFF00"/>
                      </a:solidFill>
                      <a:latin typeface="Arial"/>
                      <a:ea typeface="黑体" pitchFamily="2" charset="-122"/>
                      <a:cs typeface="+mn-cs"/>
                    </a:rPr>
                    <a:t>L4-7 </a:t>
                  </a:r>
                  <a:r>
                    <a:rPr lang="zh-CN" altLang="en-US" sz="1600" b="1" i="0" smtClean="0">
                      <a:solidFill>
                        <a:srgbClr val="FFFF00"/>
                      </a:solidFill>
                      <a:latin typeface="Arial"/>
                      <a:ea typeface="黑体" pitchFamily="2" charset="-122"/>
                      <a:cs typeface="+mn-cs"/>
                    </a:rPr>
                    <a:t>服务</a:t>
                  </a:r>
                  <a:endParaRPr lang="zh-CN" altLang="en-US" sz="1600" b="1">
                    <a:solidFill>
                      <a:srgbClr val="FFFF00"/>
                    </a:solidFill>
                    <a:ea typeface="黑体" pitchFamily="2" charset="-122"/>
                  </a:endParaRPr>
                </a:p>
              </p:txBody>
            </p:sp>
            <p:sp>
              <p:nvSpPr>
                <p:cNvPr id="73" name="DC Network Manager"/>
                <p:cNvSpPr txBox="1"/>
                <p:nvPr/>
              </p:nvSpPr>
              <p:spPr>
                <a:xfrm rot="2700000">
                  <a:off x="2544330" y="2102177"/>
                  <a:ext cx="3495400" cy="3679099"/>
                </a:xfrm>
                <a:prstGeom prst="rect">
                  <a:avLst/>
                </a:prstGeom>
                <a:noFill/>
              </p:spPr>
              <p:txBody>
                <a:bodyPr wrap="square" rtlCol="0">
                  <a:prstTxWarp prst="textArchUp">
                    <a:avLst>
                      <a:gd name="adj" fmla="val 5981180"/>
                    </a:avLst>
                  </a:prstTxWarp>
                  <a:spAutoFit/>
                </a:bodyPr>
                <a:lstStyle/>
                <a:p>
                  <a:pPr algn="ctr" defTabSz="914400">
                    <a:buNone/>
                  </a:pPr>
                  <a:r>
                    <a:rPr lang="en-US" altLang="zh-CN" sz="1600" b="1" i="0" smtClean="0">
                      <a:solidFill>
                        <a:srgbClr val="FFFF00"/>
                      </a:solidFill>
                      <a:latin typeface="Arial"/>
                      <a:ea typeface="黑体" pitchFamily="2" charset="-122"/>
                      <a:cs typeface="+mn-cs"/>
                    </a:rPr>
                    <a:t>CISCO DCNM</a:t>
                  </a:r>
                  <a:endParaRPr lang="zh-CN" altLang="en-US" sz="1600" b="1">
                    <a:solidFill>
                      <a:srgbClr val="FFFF00"/>
                    </a:solidFill>
                    <a:ea typeface="黑体" pitchFamily="2" charset="-122"/>
                  </a:endParaRPr>
                </a:p>
              </p:txBody>
            </p:sp>
            <p:sp>
              <p:nvSpPr>
                <p:cNvPr id="74" name="NX-OS"/>
                <p:cNvSpPr txBox="1"/>
                <p:nvPr/>
              </p:nvSpPr>
              <p:spPr>
                <a:xfrm rot="18900000">
                  <a:off x="3010099" y="2105245"/>
                  <a:ext cx="3440767" cy="3661730"/>
                </a:xfrm>
                <a:prstGeom prst="rect">
                  <a:avLst/>
                </a:prstGeom>
                <a:noFill/>
              </p:spPr>
              <p:txBody>
                <a:bodyPr wrap="square" rtlCol="0">
                  <a:prstTxWarp prst="textArchUp">
                    <a:avLst>
                      <a:gd name="adj" fmla="val 5981180"/>
                    </a:avLst>
                  </a:prstTxWarp>
                  <a:spAutoFit/>
                </a:bodyPr>
                <a:lstStyle/>
                <a:p>
                  <a:pPr algn="ctr" defTabSz="914400">
                    <a:buNone/>
                  </a:pPr>
                  <a:r>
                    <a:rPr lang="en-US" altLang="zh-CN" sz="1600" b="1" i="0" smtClean="0">
                      <a:solidFill>
                        <a:srgbClr val="FFFF00"/>
                      </a:solidFill>
                      <a:latin typeface="Arial"/>
                      <a:ea typeface="黑体" pitchFamily="2" charset="-122"/>
                      <a:cs typeface="+mn-cs"/>
                    </a:rPr>
                    <a:t>CISCO NX-OS</a:t>
                  </a:r>
                  <a:endParaRPr lang="zh-CN" altLang="en-US" b="1">
                    <a:solidFill>
                      <a:srgbClr val="FFFF00"/>
                    </a:solidFill>
                    <a:ea typeface="黑体" pitchFamily="2" charset="-122"/>
                  </a:endParaRPr>
                </a:p>
              </p:txBody>
            </p:sp>
          </p:grpSp>
        </p:grpSp>
      </p:grpSp>
    </p:spTree>
    <p:extLst>
      <p:ext uri="{BB962C8B-B14F-4D97-AF65-F5344CB8AC3E}">
        <p14:creationId xmlns="" xmlns:p14="http://schemas.microsoft.com/office/powerpoint/2010/main" val="18565136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19"/>
          <p:cNvSpPr>
            <a:spLocks noChangeArrowheads="1"/>
          </p:cNvSpPr>
          <p:nvPr/>
        </p:nvSpPr>
        <p:spPr bwMode="auto">
          <a:xfrm flipH="1">
            <a:off x="3214769" y="2407935"/>
            <a:ext cx="2683642" cy="3593354"/>
          </a:xfrm>
          <a:prstGeom prst="roundRect">
            <a:avLst>
              <a:gd name="adj" fmla="val 4621"/>
            </a:avLst>
          </a:prstGeom>
          <a:gradFill>
            <a:gsLst>
              <a:gs pos="49000">
                <a:srgbClr val="C00000">
                  <a:alpha val="0"/>
                </a:srgbClr>
              </a:gs>
              <a:gs pos="99000">
                <a:schemeClr val="tx2">
                  <a:alpha val="78000"/>
                </a:schemeClr>
              </a:gs>
            </a:gsLst>
            <a:lin ang="16200000" scaled="0"/>
          </a:gradFill>
          <a:ln w="28575">
            <a:gradFill>
              <a:gsLst>
                <a:gs pos="0">
                  <a:schemeClr val="tx2">
                    <a:lumMod val="97000"/>
                  </a:schemeClr>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1200">
              <a:latin typeface="+mj-lt"/>
              <a:ea typeface="黑体" pitchFamily="2" charset="-122"/>
            </a:endParaRPr>
          </a:p>
        </p:txBody>
      </p:sp>
      <p:sp>
        <p:nvSpPr>
          <p:cNvPr id="8" name="Title 1"/>
          <p:cNvSpPr>
            <a:spLocks noGrp="1"/>
          </p:cNvSpPr>
          <p:nvPr>
            <p:ph type="title"/>
          </p:nvPr>
        </p:nvSpPr>
        <p:spPr>
          <a:xfrm>
            <a:off x="229702" y="707981"/>
            <a:ext cx="8588861" cy="838200"/>
          </a:xfrm>
        </p:spPr>
        <p:txBody>
          <a:bodyPr/>
          <a:lstStyle/>
          <a:p>
            <a:pPr algn="l" defTabSz="914400">
              <a:spcBef>
                <a:spcPct val="0"/>
              </a:spcBef>
              <a:buNone/>
            </a:pPr>
            <a: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t>思科着眼于整体的方法：</a:t>
            </a:r>
            <a:b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t>统一数据中心</a:t>
            </a:r>
            <a:b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lang="zh-CN" altLang="en-US" sz="2400" b="0" i="0" spc="0" dirty="0" smtClean="0">
                <a:solidFill>
                  <a:srgbClr val="7F7F7F"/>
                </a:solidFill>
                <a:latin typeface="Arial"/>
                <a:ea typeface="黑体" pitchFamily="2" charset="-122"/>
                <a:cs typeface="+mj-cs"/>
              </a:rPr>
              <a:t>用于将 </a:t>
            </a:r>
            <a:r>
              <a:rPr altLang="zh-CN" sz="2400" b="0" i="0" spc="0" dirty="0" smtClean="0">
                <a:solidFill>
                  <a:srgbClr val="7F7F7F"/>
                </a:solidFill>
                <a:latin typeface="Arial"/>
                <a:ea typeface="黑体" pitchFamily="2" charset="-122"/>
                <a:cs typeface="+mj-cs"/>
              </a:rPr>
              <a:t>IT </a:t>
            </a:r>
            <a:r>
              <a:rPr lang="zh-CN" altLang="en-US" sz="2400" b="0" i="0" spc="0" dirty="0" smtClean="0">
                <a:solidFill>
                  <a:srgbClr val="7F7F7F"/>
                </a:solidFill>
                <a:latin typeface="Arial"/>
                <a:ea typeface="黑体" pitchFamily="2" charset="-122"/>
                <a:cs typeface="+mj-cs"/>
              </a:rPr>
              <a:t>作为服务交付的平台</a:t>
            </a:r>
            <a:endParaRPr lang="zh-CN" altLang="en-US" sz="2400" spc="0" dirty="0">
              <a:solidFill>
                <a:srgbClr val="7F7F7F"/>
              </a:solidFill>
              <a:ea typeface="黑体" pitchFamily="2" charset="-122"/>
            </a:endParaRPr>
          </a:p>
        </p:txBody>
      </p:sp>
      <p:grpSp>
        <p:nvGrpSpPr>
          <p:cNvPr id="14" name="Group 13"/>
          <p:cNvGrpSpPr/>
          <p:nvPr/>
        </p:nvGrpSpPr>
        <p:grpSpPr>
          <a:xfrm>
            <a:off x="235709" y="1620086"/>
            <a:ext cx="2683642" cy="4381203"/>
            <a:chOff x="235709" y="1620086"/>
            <a:chExt cx="2683642" cy="4381203"/>
          </a:xfrm>
        </p:grpSpPr>
        <p:grpSp>
          <p:nvGrpSpPr>
            <p:cNvPr id="2" name="Group 12"/>
            <p:cNvGrpSpPr/>
            <p:nvPr/>
          </p:nvGrpSpPr>
          <p:grpSpPr>
            <a:xfrm>
              <a:off x="235709" y="1620086"/>
              <a:ext cx="2683642" cy="4381203"/>
              <a:chOff x="190554" y="1620086"/>
              <a:chExt cx="2683642" cy="4381203"/>
            </a:xfrm>
          </p:grpSpPr>
          <p:sp>
            <p:nvSpPr>
              <p:cNvPr id="44" name="Rectangle 19"/>
              <p:cNvSpPr>
                <a:spLocks noChangeArrowheads="1"/>
              </p:cNvSpPr>
              <p:nvPr/>
            </p:nvSpPr>
            <p:spPr bwMode="auto">
              <a:xfrm flipH="1">
                <a:off x="190554" y="2407935"/>
                <a:ext cx="2683642" cy="3593354"/>
              </a:xfrm>
              <a:prstGeom prst="roundRect">
                <a:avLst>
                  <a:gd name="adj" fmla="val 4621"/>
                </a:avLst>
              </a:prstGeom>
              <a:gradFill>
                <a:gsLst>
                  <a:gs pos="49000">
                    <a:srgbClr val="C00000">
                      <a:alpha val="0"/>
                    </a:srgbClr>
                  </a:gs>
                  <a:gs pos="99000">
                    <a:schemeClr val="accent1">
                      <a:lumMod val="83000"/>
                      <a:alpha val="62000"/>
                    </a:schemeClr>
                  </a:gs>
                </a:gsLst>
                <a:lin ang="16200000" scaled="0"/>
              </a:gradFill>
              <a:ln w="28575">
                <a:gradFill>
                  <a:gsLst>
                    <a:gs pos="0">
                      <a:schemeClr val="accent1">
                        <a:lumMod val="86000"/>
                      </a:schemeClr>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1200">
                  <a:latin typeface="+mj-lt"/>
                  <a:ea typeface="黑体" pitchFamily="2" charset="-122"/>
                </a:endParaRPr>
              </a:p>
            </p:txBody>
          </p:sp>
          <p:grpSp>
            <p:nvGrpSpPr>
              <p:cNvPr id="3" name="Group 2"/>
              <p:cNvGrpSpPr/>
              <p:nvPr/>
            </p:nvGrpSpPr>
            <p:grpSpPr>
              <a:xfrm>
                <a:off x="840931" y="1620086"/>
                <a:ext cx="1382889" cy="1382770"/>
                <a:chOff x="846484" y="1620086"/>
                <a:chExt cx="1382889" cy="1382770"/>
              </a:xfrm>
            </p:grpSpPr>
            <p:grpSp>
              <p:nvGrpSpPr>
                <p:cNvPr id="4" name="Group 24"/>
                <p:cNvGrpSpPr/>
                <p:nvPr/>
              </p:nvGrpSpPr>
              <p:grpSpPr>
                <a:xfrm>
                  <a:off x="846484" y="1620086"/>
                  <a:ext cx="1371782" cy="1371782"/>
                  <a:chOff x="3872232" y="2055550"/>
                  <a:chExt cx="1563950" cy="1563950"/>
                </a:xfrm>
              </p:grpSpPr>
              <p:sp>
                <p:nvSpPr>
                  <p:cNvPr id="62" name="Oval 61"/>
                  <p:cNvSpPr/>
                  <p:nvPr/>
                </p:nvSpPr>
                <p:spPr>
                  <a:xfrm>
                    <a:off x="3872232" y="2055550"/>
                    <a:ext cx="1563950" cy="1563950"/>
                  </a:xfrm>
                  <a:prstGeom prst="ellipse">
                    <a:avLst/>
                  </a:prstGeom>
                  <a:solidFill>
                    <a:schemeClr val="tx1"/>
                  </a:solidFill>
                  <a:ln w="25400" cap="flat">
                    <a:solidFill>
                      <a:schemeClr val="accent1">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grpSp>
                <p:nvGrpSpPr>
                  <p:cNvPr id="5" name="Group 56"/>
                  <p:cNvGrpSpPr/>
                  <p:nvPr/>
                </p:nvGrpSpPr>
                <p:grpSpPr>
                  <a:xfrm>
                    <a:off x="4116904" y="2266987"/>
                    <a:ext cx="1115552" cy="1194606"/>
                    <a:chOff x="1747259" y="2570575"/>
                    <a:chExt cx="2374930" cy="2543229"/>
                  </a:xfrm>
                  <a:effectLst>
                    <a:outerShdw blurRad="63500" sx="102000" sy="102000" algn="ctr" rotWithShape="0">
                      <a:prstClr val="black">
                        <a:alpha val="40000"/>
                      </a:prstClr>
                    </a:outerShdw>
                  </a:effectLst>
                </p:grpSpPr>
                <p:sp>
                  <p:nvSpPr>
                    <p:cNvPr id="54" name="Freeform 7"/>
                    <p:cNvSpPr>
                      <a:spLocks noEditPoints="1"/>
                    </p:cNvSpPr>
                    <p:nvPr/>
                  </p:nvSpPr>
                  <p:spPr bwMode="auto">
                    <a:xfrm>
                      <a:off x="3429835" y="3115088"/>
                      <a:ext cx="692354" cy="1594773"/>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solidFill>
                      <a:schemeClr val="bg1"/>
                    </a:solidFill>
                    <a:ln w="3175" cap="flat" cmpd="sng" algn="ctr">
                      <a:noFill/>
                      <a:prstDash val="solid"/>
                    </a:ln>
                    <a:effectLst>
                      <a:outerShdw blurRad="63500" sx="102000" sy="102000" algn="ctr" rotWithShape="0">
                        <a:prstClr val="black">
                          <a:alpha val="40000"/>
                        </a:prstClr>
                      </a:outerShdw>
                    </a:effectLst>
                  </p:spPr>
                  <p:txBody>
                    <a:bodyPr anchor="ctr"/>
                    <a:lstStyle/>
                    <a:p>
                      <a:pPr algn="ctr"/>
                      <a:endParaRPr lang="zh-CN" altLang="en-US">
                        <a:ea typeface="黑体" pitchFamily="2" charset="-122"/>
                      </a:endParaRPr>
                    </a:p>
                  </p:txBody>
                </p:sp>
                <p:sp>
                  <p:nvSpPr>
                    <p:cNvPr id="55" name="Freeform 7"/>
                    <p:cNvSpPr>
                      <a:spLocks noEditPoints="1"/>
                    </p:cNvSpPr>
                    <p:nvPr/>
                  </p:nvSpPr>
                  <p:spPr bwMode="auto">
                    <a:xfrm>
                      <a:off x="1747259" y="3092471"/>
                      <a:ext cx="692354" cy="1594773"/>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solidFill>
                      <a:schemeClr val="bg1"/>
                    </a:solidFill>
                    <a:ln w="3175" cap="flat" cmpd="sng" algn="ctr">
                      <a:noFill/>
                      <a:prstDash val="solid"/>
                    </a:ln>
                    <a:effectLst>
                      <a:outerShdw blurRad="63500" sx="102000" sy="102000" algn="ctr" rotWithShape="0">
                        <a:prstClr val="black">
                          <a:alpha val="40000"/>
                        </a:prstClr>
                      </a:outerShdw>
                    </a:effectLst>
                  </p:spPr>
                  <p:txBody>
                    <a:bodyPr anchor="ctr"/>
                    <a:lstStyle/>
                    <a:p>
                      <a:pPr algn="ctr"/>
                      <a:endParaRPr lang="zh-CN" altLang="en-US">
                        <a:ea typeface="黑体" pitchFamily="2" charset="-122"/>
                      </a:endParaRPr>
                    </a:p>
                  </p:txBody>
                </p:sp>
                <p:sp>
                  <p:nvSpPr>
                    <p:cNvPr id="56" name="Freeform 7"/>
                    <p:cNvSpPr>
                      <a:spLocks noEditPoints="1"/>
                    </p:cNvSpPr>
                    <p:nvPr/>
                  </p:nvSpPr>
                  <p:spPr bwMode="auto">
                    <a:xfrm>
                      <a:off x="2381646" y="2570575"/>
                      <a:ext cx="1106154" cy="2543229"/>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solidFill>
                      <a:schemeClr val="bg1"/>
                    </a:solidFill>
                    <a:ln w="25400" cap="flat" cmpd="sng" algn="ctr">
                      <a:noFill/>
                      <a:prstDash val="solid"/>
                    </a:ln>
                    <a:effectLst>
                      <a:outerShdw blurRad="63500" sx="102000" sy="102000" algn="ctr" rotWithShape="0">
                        <a:prstClr val="black">
                          <a:alpha val="71000"/>
                        </a:prstClr>
                      </a:outerShdw>
                    </a:effectLst>
                  </p:spPr>
                  <p:txBody>
                    <a:bodyPr anchor="ctr"/>
                    <a:lstStyle/>
                    <a:p>
                      <a:pPr algn="ctr" fontAlgn="auto">
                        <a:spcBef>
                          <a:spcPts val="0"/>
                        </a:spcBef>
                        <a:spcAft>
                          <a:spcPts val="0"/>
                        </a:spcAft>
                        <a:defRPr/>
                      </a:pPr>
                      <a:endParaRPr lang="zh-CN" altLang="en-US">
                        <a:ea typeface="黑体" pitchFamily="2" charset="-122"/>
                      </a:endParaRPr>
                    </a:p>
                  </p:txBody>
                </p:sp>
              </p:grpSp>
            </p:grpSp>
            <p:sp>
              <p:nvSpPr>
                <p:cNvPr id="99" name="Oval 8"/>
                <p:cNvSpPr>
                  <a:spLocks noChangeArrowheads="1"/>
                </p:cNvSpPr>
                <p:nvPr/>
              </p:nvSpPr>
              <p:spPr bwMode="auto">
                <a:xfrm>
                  <a:off x="857773" y="1631256"/>
                  <a:ext cx="1371600" cy="1371600"/>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a:effectLst>
                  <a:outerShdw blurRad="622300" dist="50800" sx="102000" sy="102000" algn="ctr" rotWithShape="0">
                    <a:schemeClr val="bg2"/>
                  </a:outerShdw>
                </a:effectLst>
              </p:spPr>
              <p:txBody>
                <a:bodyPr wrap="none" lIns="82124" tIns="41061" rIns="82124" bIns="41061" anchor="ctr"/>
                <a:lstStyle/>
                <a:p>
                  <a:endParaRPr lang="zh-CN" altLang="en-US" sz="2800" kern="0">
                    <a:solidFill>
                      <a:srgbClr val="FFFFFF"/>
                    </a:solidFill>
                    <a:ea typeface="黑体" pitchFamily="2" charset="-122"/>
                  </a:endParaRPr>
                </a:p>
              </p:txBody>
            </p:sp>
          </p:grpSp>
        </p:grpSp>
        <p:sp>
          <p:nvSpPr>
            <p:cNvPr id="78" name="TextBox 77"/>
            <p:cNvSpPr txBox="1"/>
            <p:nvPr/>
          </p:nvSpPr>
          <p:spPr>
            <a:xfrm>
              <a:off x="235710" y="3281645"/>
              <a:ext cx="2683641" cy="707886"/>
            </a:xfrm>
            <a:prstGeom prst="rect">
              <a:avLst/>
            </a:prstGeom>
            <a:noFill/>
          </p:spPr>
          <p:txBody>
            <a:bodyPr wrap="square" rtlCol="0">
              <a:spAutoFit/>
            </a:bodyPr>
            <a:lstStyle/>
            <a:p>
              <a:pPr algn="ctr" defTabSz="914400">
                <a:buNone/>
              </a:pPr>
              <a:r>
                <a:rPr lang="zh-CN" altLang="en-US" sz="2000" b="0" i="0" dirty="0" smtClean="0">
                  <a:solidFill>
                    <a:srgbClr val="546568"/>
                  </a:solidFill>
                  <a:latin typeface="Arial"/>
                  <a:ea typeface="黑体" pitchFamily="2" charset="-122"/>
                  <a:cs typeface="+mn-cs"/>
                </a:rPr>
                <a:t>统一</a:t>
              </a:r>
              <a:r>
                <a:rPr lang="en-US" altLang="zh-CN" sz="2000" b="0" i="0" dirty="0" smtClean="0">
                  <a:solidFill>
                    <a:srgbClr val="546568"/>
                  </a:solidFill>
                  <a:latin typeface="Arial"/>
                  <a:ea typeface="黑体" pitchFamily="2" charset="-122"/>
                  <a:cs typeface="+mn-cs"/>
                </a:rPr>
                <a:t/>
              </a:r>
              <a:br>
                <a:rPr lang="en-US" altLang="zh-CN" sz="2000" b="0" i="0" dirty="0" smtClean="0">
                  <a:solidFill>
                    <a:srgbClr val="546568"/>
                  </a:solidFill>
                  <a:latin typeface="Arial"/>
                  <a:ea typeface="黑体" pitchFamily="2" charset="-122"/>
                  <a:cs typeface="+mn-cs"/>
                </a:rPr>
              </a:br>
              <a:r>
                <a:rPr lang="zh-CN" altLang="en-US" sz="2000" b="1" i="0" dirty="0" smtClean="0">
                  <a:solidFill>
                    <a:schemeClr val="tx1"/>
                  </a:solidFill>
                  <a:latin typeface="Arial"/>
                  <a:ea typeface="黑体" pitchFamily="2" charset="-122"/>
                  <a:cs typeface="+mn-cs"/>
                </a:rPr>
                <a:t>计算</a:t>
              </a:r>
              <a:endParaRPr lang="zh-CN" altLang="en-US" sz="2000" b="1" i="0" dirty="0">
                <a:solidFill>
                  <a:schemeClr val="tx1"/>
                </a:solidFill>
                <a:latin typeface="Arial"/>
                <a:ea typeface="黑体" pitchFamily="2" charset="-122"/>
                <a:cs typeface="+mn-cs"/>
              </a:endParaRPr>
            </a:p>
          </p:txBody>
        </p:sp>
        <p:sp>
          <p:nvSpPr>
            <p:cNvPr id="80" name="TextBox 79"/>
            <p:cNvSpPr txBox="1"/>
            <p:nvPr/>
          </p:nvSpPr>
          <p:spPr>
            <a:xfrm>
              <a:off x="235710" y="4202647"/>
              <a:ext cx="2683641" cy="584775"/>
            </a:xfrm>
            <a:prstGeom prst="rect">
              <a:avLst/>
            </a:prstGeom>
            <a:noFill/>
          </p:spPr>
          <p:txBody>
            <a:bodyPr wrap="square" rtlCol="0">
              <a:spAutoFit/>
            </a:bodyPr>
            <a:lstStyle/>
            <a:p>
              <a:pPr algn="ctr" defTabSz="914400">
                <a:buNone/>
              </a:pPr>
              <a:r>
                <a:rPr lang="zh-CN" altLang="en-US" sz="1600" b="0" i="0" smtClean="0">
                  <a:solidFill>
                    <a:srgbClr val="546568"/>
                  </a:solidFill>
                  <a:latin typeface="Arial"/>
                  <a:ea typeface="黑体" pitchFamily="2" charset="-122"/>
                  <a:cs typeface="+mn-cs"/>
                </a:rPr>
                <a:t>模块化、无状态</a:t>
              </a:r>
            </a:p>
            <a:p>
              <a:pPr algn="ctr" defTabSz="914400">
                <a:buNone/>
              </a:pPr>
              <a:r>
                <a:rPr lang="zh-CN" altLang="en-US" sz="1600" b="0" i="0" smtClean="0">
                  <a:solidFill>
                    <a:srgbClr val="546568"/>
                  </a:solidFill>
                  <a:latin typeface="Arial"/>
                  <a:ea typeface="黑体" pitchFamily="2" charset="-122"/>
                  <a:cs typeface="+mn-cs"/>
                </a:rPr>
                <a:t>计算元素</a:t>
              </a:r>
              <a:endParaRPr lang="zh-CN" altLang="en-US" sz="1600">
                <a:solidFill>
                  <a:srgbClr val="546568"/>
                </a:solidFill>
                <a:ea typeface="黑体" pitchFamily="2" charset="-122"/>
              </a:endParaRPr>
            </a:p>
          </p:txBody>
        </p:sp>
      </p:grpSp>
      <p:grpSp>
        <p:nvGrpSpPr>
          <p:cNvPr id="13" name="Group 12"/>
          <p:cNvGrpSpPr/>
          <p:nvPr/>
        </p:nvGrpSpPr>
        <p:grpSpPr>
          <a:xfrm>
            <a:off x="6110703" y="1620086"/>
            <a:ext cx="2766766" cy="4381204"/>
            <a:chOff x="6110703" y="1620086"/>
            <a:chExt cx="2766766" cy="4381204"/>
          </a:xfrm>
        </p:grpSpPr>
        <p:sp>
          <p:nvSpPr>
            <p:cNvPr id="42" name="Rectangle 19"/>
            <p:cNvSpPr>
              <a:spLocks noChangeArrowheads="1"/>
            </p:cNvSpPr>
            <p:nvPr/>
          </p:nvSpPr>
          <p:spPr bwMode="auto">
            <a:xfrm flipH="1">
              <a:off x="6123489" y="2407936"/>
              <a:ext cx="2683642" cy="3593354"/>
            </a:xfrm>
            <a:prstGeom prst="roundRect">
              <a:avLst>
                <a:gd name="adj" fmla="val 4621"/>
              </a:avLst>
            </a:prstGeom>
            <a:gradFill>
              <a:gsLst>
                <a:gs pos="49000">
                  <a:srgbClr val="C00000">
                    <a:alpha val="0"/>
                  </a:srgbClr>
                </a:gs>
                <a:gs pos="99000">
                  <a:srgbClr val="7030A0">
                    <a:alpha val="51000"/>
                  </a:srgbClr>
                </a:gs>
              </a:gsLst>
              <a:lin ang="16200000" scaled="0"/>
            </a:gradFill>
            <a:ln w="28575">
              <a:gradFill>
                <a:gsLst>
                  <a:gs pos="0">
                    <a:srgbClr val="7030A0"/>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1200">
                <a:latin typeface="+mj-lt"/>
                <a:ea typeface="黑体" pitchFamily="2" charset="-122"/>
              </a:endParaRPr>
            </a:p>
          </p:txBody>
        </p:sp>
        <p:sp>
          <p:nvSpPr>
            <p:cNvPr id="76" name="TextBox 75"/>
            <p:cNvSpPr txBox="1"/>
            <p:nvPr/>
          </p:nvSpPr>
          <p:spPr>
            <a:xfrm>
              <a:off x="6193828" y="3281645"/>
              <a:ext cx="2683641" cy="707886"/>
            </a:xfrm>
            <a:prstGeom prst="rect">
              <a:avLst/>
            </a:prstGeom>
            <a:noFill/>
          </p:spPr>
          <p:txBody>
            <a:bodyPr wrap="square" rtlCol="0">
              <a:spAutoFit/>
            </a:bodyPr>
            <a:lstStyle/>
            <a:p>
              <a:pPr algn="ctr" defTabSz="914400">
                <a:buNone/>
              </a:pPr>
              <a:r>
                <a:rPr lang="zh-CN" altLang="en-US" sz="2000" b="0" i="0" dirty="0" smtClean="0">
                  <a:solidFill>
                    <a:srgbClr val="546568"/>
                  </a:solidFill>
                  <a:latin typeface="Arial"/>
                  <a:ea typeface="黑体" pitchFamily="2" charset="-122"/>
                  <a:cs typeface="+mn-cs"/>
                </a:rPr>
                <a:t>统一</a:t>
              </a:r>
              <a:r>
                <a:rPr lang="en-US" altLang="zh-CN" sz="2000" b="0" i="0" dirty="0" smtClean="0">
                  <a:solidFill>
                    <a:srgbClr val="546568"/>
                  </a:solidFill>
                  <a:latin typeface="Arial"/>
                  <a:ea typeface="黑体" pitchFamily="2" charset="-122"/>
                  <a:cs typeface="+mn-cs"/>
                </a:rPr>
                <a:t/>
              </a:r>
              <a:br>
                <a:rPr lang="en-US" altLang="zh-CN" sz="2000" b="0" i="0" dirty="0" smtClean="0">
                  <a:solidFill>
                    <a:srgbClr val="546568"/>
                  </a:solidFill>
                  <a:latin typeface="Arial"/>
                  <a:ea typeface="黑体" pitchFamily="2" charset="-122"/>
                  <a:cs typeface="+mn-cs"/>
                </a:rPr>
              </a:br>
              <a:r>
                <a:rPr lang="zh-CN" altLang="en-US" sz="2000" b="1" dirty="0" smtClean="0">
                  <a:solidFill>
                    <a:schemeClr val="accent6">
                      <a:lumMod val="60000"/>
                      <a:lumOff val="40000"/>
                    </a:schemeClr>
                  </a:solidFill>
                  <a:latin typeface="黑体" pitchFamily="2" charset="-122"/>
                  <a:ea typeface="黑体" pitchFamily="2" charset="-122"/>
                </a:rPr>
                <a:t>管理</a:t>
              </a:r>
              <a:endParaRPr lang="zh-CN" altLang="en-US" sz="2000" b="1" dirty="0">
                <a:solidFill>
                  <a:schemeClr val="accent6">
                    <a:lumMod val="60000"/>
                    <a:lumOff val="40000"/>
                  </a:schemeClr>
                </a:solidFill>
                <a:latin typeface="黑体" pitchFamily="2" charset="-122"/>
                <a:ea typeface="黑体" pitchFamily="2" charset="-122"/>
              </a:endParaRPr>
            </a:p>
          </p:txBody>
        </p:sp>
        <p:sp>
          <p:nvSpPr>
            <p:cNvPr id="81" name="TextBox 80"/>
            <p:cNvSpPr txBox="1"/>
            <p:nvPr/>
          </p:nvSpPr>
          <p:spPr>
            <a:xfrm>
              <a:off x="6110703" y="4202647"/>
              <a:ext cx="2683641" cy="584775"/>
            </a:xfrm>
            <a:prstGeom prst="rect">
              <a:avLst/>
            </a:prstGeom>
            <a:noFill/>
          </p:spPr>
          <p:txBody>
            <a:bodyPr wrap="square" rtlCol="0">
              <a:spAutoFit/>
            </a:bodyPr>
            <a:lstStyle/>
            <a:p>
              <a:pPr algn="ctr" defTabSz="914400">
                <a:buNone/>
              </a:pPr>
              <a:r>
                <a:rPr lang="zh-CN" altLang="en-US" sz="1600" b="0" i="0" dirty="0" smtClean="0">
                  <a:solidFill>
                    <a:srgbClr val="546568"/>
                  </a:solidFill>
                  <a:latin typeface="Arial"/>
                  <a:ea typeface="黑体" pitchFamily="2" charset="-122"/>
                  <a:cs typeface="+mn-cs"/>
                </a:rPr>
                <a:t>自动化资源管理</a:t>
              </a:r>
              <a:br>
                <a:rPr lang="zh-CN" altLang="en-US" sz="1600" b="0" i="0" dirty="0" smtClean="0">
                  <a:solidFill>
                    <a:srgbClr val="546568"/>
                  </a:solidFill>
                  <a:latin typeface="Arial"/>
                  <a:ea typeface="黑体" pitchFamily="2" charset="-122"/>
                  <a:cs typeface="+mn-cs"/>
                </a:rPr>
              </a:br>
              <a:r>
                <a:rPr lang="zh-CN" altLang="en-US" sz="1600" b="0" i="0" dirty="0" smtClean="0">
                  <a:solidFill>
                    <a:srgbClr val="546568"/>
                  </a:solidFill>
                  <a:latin typeface="Arial"/>
                  <a:ea typeface="黑体" pitchFamily="2" charset="-122"/>
                  <a:cs typeface="+mn-cs"/>
                </a:rPr>
                <a:t>（物理和虚拟）</a:t>
              </a:r>
              <a:endParaRPr lang="zh-CN" altLang="en-US" sz="1600" dirty="0">
                <a:solidFill>
                  <a:srgbClr val="546568"/>
                </a:solidFill>
                <a:ea typeface="黑体" pitchFamily="2" charset="-122"/>
              </a:endParaRPr>
            </a:p>
          </p:txBody>
        </p:sp>
        <p:grpSp>
          <p:nvGrpSpPr>
            <p:cNvPr id="6" name="Group 9"/>
            <p:cNvGrpSpPr/>
            <p:nvPr/>
          </p:nvGrpSpPr>
          <p:grpSpPr>
            <a:xfrm>
              <a:off x="6849757" y="1620086"/>
              <a:ext cx="1371783" cy="1393403"/>
              <a:chOff x="6804602" y="1620086"/>
              <a:chExt cx="1371783" cy="1393403"/>
            </a:xfrm>
          </p:grpSpPr>
          <p:grpSp>
            <p:nvGrpSpPr>
              <p:cNvPr id="7" name="Group 6"/>
              <p:cNvGrpSpPr/>
              <p:nvPr/>
            </p:nvGrpSpPr>
            <p:grpSpPr>
              <a:xfrm>
                <a:off x="6804602" y="1620086"/>
                <a:ext cx="1371782" cy="1371782"/>
                <a:chOff x="6343755" y="1133031"/>
                <a:chExt cx="1563950" cy="1563950"/>
              </a:xfrm>
            </p:grpSpPr>
            <p:sp>
              <p:nvSpPr>
                <p:cNvPr id="94" name="Oval 93"/>
                <p:cNvSpPr/>
                <p:nvPr/>
              </p:nvSpPr>
              <p:spPr>
                <a:xfrm>
                  <a:off x="6343755" y="1133031"/>
                  <a:ext cx="1563950" cy="1563950"/>
                </a:xfrm>
                <a:prstGeom prst="ellipse">
                  <a:avLst/>
                </a:prstGeom>
                <a:solidFill>
                  <a:schemeClr val="accent6">
                    <a:lumMod val="60000"/>
                    <a:lumOff val="40000"/>
                  </a:schemeClr>
                </a:solidFill>
                <a:ln w="25400" cap="flat">
                  <a:solidFill>
                    <a:schemeClr val="accent6"/>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grpSp>
              <p:nvGrpSpPr>
                <p:cNvPr id="9" name="Group 66"/>
                <p:cNvGrpSpPr/>
                <p:nvPr/>
              </p:nvGrpSpPr>
              <p:grpSpPr>
                <a:xfrm>
                  <a:off x="6498421" y="1291832"/>
                  <a:ext cx="1211114" cy="1212981"/>
                  <a:chOff x="7069502" y="3312428"/>
                  <a:chExt cx="548923" cy="549770"/>
                </a:xfrm>
                <a:effectLst>
                  <a:outerShdw blurRad="63500" sx="102000" sy="102000" algn="ctr" rotWithShape="0">
                    <a:prstClr val="black">
                      <a:alpha val="40000"/>
                    </a:prstClr>
                  </a:outerShdw>
                </a:effectLst>
              </p:grpSpPr>
              <p:sp>
                <p:nvSpPr>
                  <p:cNvPr id="68" name="Freeform 129"/>
                  <p:cNvSpPr>
                    <a:spLocks noEditPoints="1"/>
                  </p:cNvSpPr>
                  <p:nvPr/>
                </p:nvSpPr>
                <p:spPr bwMode="auto">
                  <a:xfrm>
                    <a:off x="7069502" y="3408227"/>
                    <a:ext cx="255519" cy="251489"/>
                  </a:xfrm>
                  <a:custGeom>
                    <a:avLst/>
                    <a:gdLst/>
                    <a:ahLst/>
                    <a:cxnLst>
                      <a:cxn ang="0">
                        <a:pos x="196" y="90"/>
                      </a:cxn>
                      <a:cxn ang="0">
                        <a:pos x="193" y="70"/>
                      </a:cxn>
                      <a:cxn ang="0">
                        <a:pos x="189" y="67"/>
                      </a:cxn>
                      <a:cxn ang="0">
                        <a:pos x="175" y="66"/>
                      </a:cxn>
                      <a:cxn ang="0">
                        <a:pos x="164" y="47"/>
                      </a:cxn>
                      <a:cxn ang="0">
                        <a:pos x="170" y="33"/>
                      </a:cxn>
                      <a:cxn ang="0">
                        <a:pos x="169" y="29"/>
                      </a:cxn>
                      <a:cxn ang="0">
                        <a:pos x="153" y="16"/>
                      </a:cxn>
                      <a:cxn ang="0">
                        <a:pos x="149" y="16"/>
                      </a:cxn>
                      <a:cxn ang="0">
                        <a:pos x="137" y="24"/>
                      </a:cxn>
                      <a:cxn ang="0">
                        <a:pos x="116" y="16"/>
                      </a:cxn>
                      <a:cxn ang="0">
                        <a:pos x="112" y="2"/>
                      </a:cxn>
                      <a:cxn ang="0">
                        <a:pos x="108" y="0"/>
                      </a:cxn>
                      <a:cxn ang="0">
                        <a:pos x="88" y="0"/>
                      </a:cxn>
                      <a:cxn ang="0">
                        <a:pos x="85" y="2"/>
                      </a:cxn>
                      <a:cxn ang="0">
                        <a:pos x="81" y="16"/>
                      </a:cxn>
                      <a:cxn ang="0">
                        <a:pos x="60" y="24"/>
                      </a:cxn>
                      <a:cxn ang="0">
                        <a:pos x="48" y="16"/>
                      </a:cxn>
                      <a:cxn ang="0">
                        <a:pos x="43" y="16"/>
                      </a:cxn>
                      <a:cxn ang="0">
                        <a:pos x="28" y="29"/>
                      </a:cxn>
                      <a:cxn ang="0">
                        <a:pos x="27" y="33"/>
                      </a:cxn>
                      <a:cxn ang="0">
                        <a:pos x="33" y="47"/>
                      </a:cxn>
                      <a:cxn ang="0">
                        <a:pos x="21" y="66"/>
                      </a:cxn>
                      <a:cxn ang="0">
                        <a:pos x="7" y="67"/>
                      </a:cxn>
                      <a:cxn ang="0">
                        <a:pos x="4" y="70"/>
                      </a:cxn>
                      <a:cxn ang="0">
                        <a:pos x="0" y="90"/>
                      </a:cxn>
                      <a:cxn ang="0">
                        <a:pos x="2" y="94"/>
                      </a:cxn>
                      <a:cxn ang="0">
                        <a:pos x="15" y="101"/>
                      </a:cxn>
                      <a:cxn ang="0">
                        <a:pos x="19" y="123"/>
                      </a:cxn>
                      <a:cxn ang="0">
                        <a:pos x="9" y="133"/>
                      </a:cxn>
                      <a:cxn ang="0">
                        <a:pos x="9" y="137"/>
                      </a:cxn>
                      <a:cxn ang="0">
                        <a:pos x="19" y="155"/>
                      </a:cxn>
                      <a:cxn ang="0">
                        <a:pos x="23" y="157"/>
                      </a:cxn>
                      <a:cxn ang="0">
                        <a:pos x="37" y="153"/>
                      </a:cxn>
                      <a:cxn ang="0">
                        <a:pos x="54" y="167"/>
                      </a:cxn>
                      <a:cxn ang="0">
                        <a:pos x="53" y="182"/>
                      </a:cxn>
                      <a:cxn ang="0">
                        <a:pos x="55" y="186"/>
                      </a:cxn>
                      <a:cxn ang="0">
                        <a:pos x="74" y="193"/>
                      </a:cxn>
                      <a:cxn ang="0">
                        <a:pos x="78" y="191"/>
                      </a:cxn>
                      <a:cxn ang="0">
                        <a:pos x="87" y="179"/>
                      </a:cxn>
                      <a:cxn ang="0">
                        <a:pos x="98" y="180"/>
                      </a:cxn>
                      <a:cxn ang="0">
                        <a:pos x="109" y="179"/>
                      </a:cxn>
                      <a:cxn ang="0">
                        <a:pos x="118" y="191"/>
                      </a:cxn>
                      <a:cxn ang="0">
                        <a:pos x="122" y="193"/>
                      </a:cxn>
                      <a:cxn ang="0">
                        <a:pos x="141" y="186"/>
                      </a:cxn>
                      <a:cxn ang="0">
                        <a:pos x="144" y="182"/>
                      </a:cxn>
                      <a:cxn ang="0">
                        <a:pos x="142" y="167"/>
                      </a:cxn>
                      <a:cxn ang="0">
                        <a:pos x="160" y="153"/>
                      </a:cxn>
                      <a:cxn ang="0">
                        <a:pos x="174" y="157"/>
                      </a:cxn>
                      <a:cxn ang="0">
                        <a:pos x="178" y="155"/>
                      </a:cxn>
                      <a:cxn ang="0">
                        <a:pos x="188" y="137"/>
                      </a:cxn>
                      <a:cxn ang="0">
                        <a:pos x="187" y="133"/>
                      </a:cxn>
                      <a:cxn ang="0">
                        <a:pos x="177" y="123"/>
                      </a:cxn>
                      <a:cxn ang="0">
                        <a:pos x="181" y="101"/>
                      </a:cxn>
                      <a:cxn ang="0">
                        <a:pos x="194" y="94"/>
                      </a:cxn>
                      <a:cxn ang="0">
                        <a:pos x="196" y="90"/>
                      </a:cxn>
                      <a:cxn ang="0">
                        <a:pos x="98" y="127"/>
                      </a:cxn>
                      <a:cxn ang="0">
                        <a:pos x="69" y="97"/>
                      </a:cxn>
                      <a:cxn ang="0">
                        <a:pos x="98" y="68"/>
                      </a:cxn>
                      <a:cxn ang="0">
                        <a:pos x="128" y="97"/>
                      </a:cxn>
                      <a:cxn ang="0">
                        <a:pos x="98" y="127"/>
                      </a:cxn>
                    </a:cxnLst>
                    <a:rect l="0" t="0" r="r" b="b"/>
                    <a:pathLst>
                      <a:path w="196" h="193">
                        <a:moveTo>
                          <a:pt x="196" y="90"/>
                        </a:moveTo>
                        <a:cubicBezTo>
                          <a:pt x="196" y="90"/>
                          <a:pt x="193" y="71"/>
                          <a:pt x="193" y="70"/>
                        </a:cubicBezTo>
                        <a:cubicBezTo>
                          <a:pt x="192" y="69"/>
                          <a:pt x="191" y="68"/>
                          <a:pt x="189" y="67"/>
                        </a:cubicBezTo>
                        <a:cubicBezTo>
                          <a:pt x="187" y="67"/>
                          <a:pt x="177" y="66"/>
                          <a:pt x="175" y="66"/>
                        </a:cubicBezTo>
                        <a:cubicBezTo>
                          <a:pt x="172" y="59"/>
                          <a:pt x="168" y="53"/>
                          <a:pt x="164" y="47"/>
                        </a:cubicBezTo>
                        <a:cubicBezTo>
                          <a:pt x="164" y="45"/>
                          <a:pt x="169" y="35"/>
                          <a:pt x="170" y="33"/>
                        </a:cubicBezTo>
                        <a:cubicBezTo>
                          <a:pt x="170" y="32"/>
                          <a:pt x="170" y="30"/>
                          <a:pt x="169" y="29"/>
                        </a:cubicBezTo>
                        <a:cubicBezTo>
                          <a:pt x="168" y="29"/>
                          <a:pt x="154" y="17"/>
                          <a:pt x="153" y="16"/>
                        </a:cubicBezTo>
                        <a:cubicBezTo>
                          <a:pt x="152" y="15"/>
                          <a:pt x="150" y="15"/>
                          <a:pt x="149" y="16"/>
                        </a:cubicBezTo>
                        <a:cubicBezTo>
                          <a:pt x="147" y="17"/>
                          <a:pt x="138" y="23"/>
                          <a:pt x="137" y="24"/>
                        </a:cubicBezTo>
                        <a:cubicBezTo>
                          <a:pt x="130" y="21"/>
                          <a:pt x="123" y="18"/>
                          <a:pt x="116" y="16"/>
                        </a:cubicBezTo>
                        <a:cubicBezTo>
                          <a:pt x="115" y="15"/>
                          <a:pt x="112" y="5"/>
                          <a:pt x="112" y="2"/>
                        </a:cubicBezTo>
                        <a:cubicBezTo>
                          <a:pt x="111" y="1"/>
                          <a:pt x="110" y="0"/>
                          <a:pt x="108" y="0"/>
                        </a:cubicBezTo>
                        <a:cubicBezTo>
                          <a:pt x="88" y="0"/>
                          <a:pt x="88" y="0"/>
                          <a:pt x="88" y="0"/>
                        </a:cubicBezTo>
                        <a:cubicBezTo>
                          <a:pt x="86" y="0"/>
                          <a:pt x="85" y="1"/>
                          <a:pt x="85" y="2"/>
                        </a:cubicBezTo>
                        <a:cubicBezTo>
                          <a:pt x="84" y="5"/>
                          <a:pt x="81" y="15"/>
                          <a:pt x="81" y="16"/>
                        </a:cubicBezTo>
                        <a:cubicBezTo>
                          <a:pt x="73" y="18"/>
                          <a:pt x="66" y="21"/>
                          <a:pt x="60" y="24"/>
                        </a:cubicBezTo>
                        <a:cubicBezTo>
                          <a:pt x="58" y="23"/>
                          <a:pt x="49" y="17"/>
                          <a:pt x="48" y="16"/>
                        </a:cubicBezTo>
                        <a:cubicBezTo>
                          <a:pt x="46" y="15"/>
                          <a:pt x="45" y="15"/>
                          <a:pt x="43" y="16"/>
                        </a:cubicBezTo>
                        <a:cubicBezTo>
                          <a:pt x="43" y="17"/>
                          <a:pt x="28" y="29"/>
                          <a:pt x="28" y="29"/>
                        </a:cubicBezTo>
                        <a:cubicBezTo>
                          <a:pt x="26" y="30"/>
                          <a:pt x="26" y="32"/>
                          <a:pt x="27" y="33"/>
                        </a:cubicBezTo>
                        <a:cubicBezTo>
                          <a:pt x="28" y="36"/>
                          <a:pt x="32" y="45"/>
                          <a:pt x="33" y="47"/>
                        </a:cubicBezTo>
                        <a:cubicBezTo>
                          <a:pt x="28" y="53"/>
                          <a:pt x="24" y="59"/>
                          <a:pt x="21" y="66"/>
                        </a:cubicBezTo>
                        <a:cubicBezTo>
                          <a:pt x="20" y="66"/>
                          <a:pt x="9" y="67"/>
                          <a:pt x="7" y="67"/>
                        </a:cubicBezTo>
                        <a:cubicBezTo>
                          <a:pt x="6" y="68"/>
                          <a:pt x="4" y="69"/>
                          <a:pt x="4" y="70"/>
                        </a:cubicBezTo>
                        <a:cubicBezTo>
                          <a:pt x="4" y="71"/>
                          <a:pt x="0" y="90"/>
                          <a:pt x="0" y="90"/>
                        </a:cubicBezTo>
                        <a:cubicBezTo>
                          <a:pt x="0" y="92"/>
                          <a:pt x="1" y="94"/>
                          <a:pt x="2" y="94"/>
                        </a:cubicBezTo>
                        <a:cubicBezTo>
                          <a:pt x="4" y="95"/>
                          <a:pt x="14" y="100"/>
                          <a:pt x="15" y="101"/>
                        </a:cubicBezTo>
                        <a:cubicBezTo>
                          <a:pt x="16" y="108"/>
                          <a:pt x="17" y="116"/>
                          <a:pt x="19" y="123"/>
                        </a:cubicBezTo>
                        <a:cubicBezTo>
                          <a:pt x="18" y="124"/>
                          <a:pt x="11" y="131"/>
                          <a:pt x="9" y="133"/>
                        </a:cubicBezTo>
                        <a:cubicBezTo>
                          <a:pt x="8" y="134"/>
                          <a:pt x="8" y="136"/>
                          <a:pt x="9" y="137"/>
                        </a:cubicBezTo>
                        <a:cubicBezTo>
                          <a:pt x="9" y="138"/>
                          <a:pt x="18" y="154"/>
                          <a:pt x="19" y="155"/>
                        </a:cubicBezTo>
                        <a:cubicBezTo>
                          <a:pt x="20" y="157"/>
                          <a:pt x="21" y="157"/>
                          <a:pt x="23" y="157"/>
                        </a:cubicBezTo>
                        <a:cubicBezTo>
                          <a:pt x="25" y="156"/>
                          <a:pt x="35" y="154"/>
                          <a:pt x="37" y="153"/>
                        </a:cubicBezTo>
                        <a:cubicBezTo>
                          <a:pt x="42" y="159"/>
                          <a:pt x="48" y="163"/>
                          <a:pt x="54" y="167"/>
                        </a:cubicBezTo>
                        <a:cubicBezTo>
                          <a:pt x="54" y="169"/>
                          <a:pt x="53" y="180"/>
                          <a:pt x="53" y="182"/>
                        </a:cubicBezTo>
                        <a:cubicBezTo>
                          <a:pt x="53" y="183"/>
                          <a:pt x="53" y="185"/>
                          <a:pt x="55" y="186"/>
                        </a:cubicBezTo>
                        <a:cubicBezTo>
                          <a:pt x="56" y="186"/>
                          <a:pt x="74" y="192"/>
                          <a:pt x="74" y="193"/>
                        </a:cubicBezTo>
                        <a:cubicBezTo>
                          <a:pt x="76" y="193"/>
                          <a:pt x="78" y="193"/>
                          <a:pt x="78" y="191"/>
                        </a:cubicBezTo>
                        <a:cubicBezTo>
                          <a:pt x="80" y="189"/>
                          <a:pt x="86" y="181"/>
                          <a:pt x="87" y="179"/>
                        </a:cubicBezTo>
                        <a:cubicBezTo>
                          <a:pt x="91" y="180"/>
                          <a:pt x="94" y="180"/>
                          <a:pt x="98" y="180"/>
                        </a:cubicBezTo>
                        <a:cubicBezTo>
                          <a:pt x="102" y="180"/>
                          <a:pt x="106" y="180"/>
                          <a:pt x="109" y="179"/>
                        </a:cubicBezTo>
                        <a:cubicBezTo>
                          <a:pt x="110" y="181"/>
                          <a:pt x="117" y="189"/>
                          <a:pt x="118" y="191"/>
                        </a:cubicBezTo>
                        <a:cubicBezTo>
                          <a:pt x="119" y="192"/>
                          <a:pt x="120" y="193"/>
                          <a:pt x="122" y="193"/>
                        </a:cubicBezTo>
                        <a:cubicBezTo>
                          <a:pt x="123" y="192"/>
                          <a:pt x="140" y="186"/>
                          <a:pt x="141" y="186"/>
                        </a:cubicBezTo>
                        <a:cubicBezTo>
                          <a:pt x="143" y="185"/>
                          <a:pt x="144" y="183"/>
                          <a:pt x="144" y="182"/>
                        </a:cubicBezTo>
                        <a:cubicBezTo>
                          <a:pt x="143" y="180"/>
                          <a:pt x="143" y="169"/>
                          <a:pt x="142" y="167"/>
                        </a:cubicBezTo>
                        <a:cubicBezTo>
                          <a:pt x="149" y="163"/>
                          <a:pt x="155" y="159"/>
                          <a:pt x="160" y="153"/>
                        </a:cubicBezTo>
                        <a:cubicBezTo>
                          <a:pt x="161" y="154"/>
                          <a:pt x="171" y="156"/>
                          <a:pt x="174" y="157"/>
                        </a:cubicBezTo>
                        <a:cubicBezTo>
                          <a:pt x="175" y="157"/>
                          <a:pt x="177" y="157"/>
                          <a:pt x="178" y="155"/>
                        </a:cubicBezTo>
                        <a:cubicBezTo>
                          <a:pt x="178" y="154"/>
                          <a:pt x="187" y="138"/>
                          <a:pt x="188" y="137"/>
                        </a:cubicBezTo>
                        <a:cubicBezTo>
                          <a:pt x="189" y="136"/>
                          <a:pt x="188" y="134"/>
                          <a:pt x="187" y="133"/>
                        </a:cubicBezTo>
                        <a:cubicBezTo>
                          <a:pt x="186" y="131"/>
                          <a:pt x="178" y="124"/>
                          <a:pt x="177" y="123"/>
                        </a:cubicBezTo>
                        <a:cubicBezTo>
                          <a:pt x="179" y="116"/>
                          <a:pt x="181" y="108"/>
                          <a:pt x="181" y="101"/>
                        </a:cubicBezTo>
                        <a:cubicBezTo>
                          <a:pt x="183" y="100"/>
                          <a:pt x="192" y="95"/>
                          <a:pt x="194" y="94"/>
                        </a:cubicBezTo>
                        <a:cubicBezTo>
                          <a:pt x="195" y="94"/>
                          <a:pt x="196" y="92"/>
                          <a:pt x="196" y="90"/>
                        </a:cubicBezTo>
                        <a:close/>
                        <a:moveTo>
                          <a:pt x="98" y="127"/>
                        </a:moveTo>
                        <a:cubicBezTo>
                          <a:pt x="82" y="127"/>
                          <a:pt x="69" y="114"/>
                          <a:pt x="69" y="97"/>
                        </a:cubicBezTo>
                        <a:cubicBezTo>
                          <a:pt x="69" y="81"/>
                          <a:pt x="82" y="68"/>
                          <a:pt x="98" y="68"/>
                        </a:cubicBezTo>
                        <a:cubicBezTo>
                          <a:pt x="115" y="68"/>
                          <a:pt x="128" y="81"/>
                          <a:pt x="128" y="97"/>
                        </a:cubicBezTo>
                        <a:cubicBezTo>
                          <a:pt x="128" y="114"/>
                          <a:pt x="115" y="127"/>
                          <a:pt x="98" y="127"/>
                        </a:cubicBezTo>
                        <a:close/>
                      </a:path>
                    </a:pathLst>
                  </a:custGeom>
                  <a:solidFill>
                    <a:schemeClr val="bg1"/>
                  </a:solidFill>
                  <a:ln w="3175" cap="flat" cmpd="sng" algn="ctr">
                    <a:noFill/>
                    <a:prstDash val="solid"/>
                  </a:ln>
                  <a:effectLst/>
                </p:spPr>
                <p:txBody>
                  <a:bodyPr anchor="ctr"/>
                  <a:lstStyle/>
                  <a:p>
                    <a:pPr algn="ctr"/>
                    <a:endParaRPr lang="zh-CN" altLang="en-US">
                      <a:ea typeface="黑体" pitchFamily="2" charset="-122"/>
                    </a:endParaRPr>
                  </a:p>
                </p:txBody>
              </p:sp>
              <p:sp>
                <p:nvSpPr>
                  <p:cNvPr id="69" name="Freeform 130"/>
                  <p:cNvSpPr>
                    <a:spLocks noEditPoints="1"/>
                  </p:cNvSpPr>
                  <p:nvPr/>
                </p:nvSpPr>
                <p:spPr bwMode="auto">
                  <a:xfrm>
                    <a:off x="7286331" y="3312428"/>
                    <a:ext cx="178138" cy="179750"/>
                  </a:xfrm>
                  <a:custGeom>
                    <a:avLst/>
                    <a:gdLst/>
                    <a:ahLst/>
                    <a:cxnLst>
                      <a:cxn ang="0">
                        <a:pos x="136" y="54"/>
                      </a:cxn>
                      <a:cxn ang="0">
                        <a:pos x="132" y="40"/>
                      </a:cxn>
                      <a:cxn ang="0">
                        <a:pos x="129" y="39"/>
                      </a:cxn>
                      <a:cxn ang="0">
                        <a:pos x="119" y="39"/>
                      </a:cxn>
                      <a:cxn ang="0">
                        <a:pos x="109" y="27"/>
                      </a:cxn>
                      <a:cxn ang="0">
                        <a:pos x="112" y="17"/>
                      </a:cxn>
                      <a:cxn ang="0">
                        <a:pos x="111" y="14"/>
                      </a:cxn>
                      <a:cxn ang="0">
                        <a:pos x="98" y="7"/>
                      </a:cxn>
                      <a:cxn ang="0">
                        <a:pos x="95" y="7"/>
                      </a:cxn>
                      <a:cxn ang="0">
                        <a:pos x="88" y="14"/>
                      </a:cxn>
                      <a:cxn ang="0">
                        <a:pos x="72" y="11"/>
                      </a:cxn>
                      <a:cxn ang="0">
                        <a:pos x="68" y="2"/>
                      </a:cxn>
                      <a:cxn ang="0">
                        <a:pos x="65" y="0"/>
                      </a:cxn>
                      <a:cxn ang="0">
                        <a:pos x="51" y="2"/>
                      </a:cxn>
                      <a:cxn ang="0">
                        <a:pos x="49" y="4"/>
                      </a:cxn>
                      <a:cxn ang="0">
                        <a:pos x="48" y="15"/>
                      </a:cxn>
                      <a:cxn ang="0">
                        <a:pos x="34" y="22"/>
                      </a:cxn>
                      <a:cxn ang="0">
                        <a:pos x="25" y="18"/>
                      </a:cxn>
                      <a:cxn ang="0">
                        <a:pos x="22" y="19"/>
                      </a:cxn>
                      <a:cxn ang="0">
                        <a:pos x="12" y="29"/>
                      </a:cxn>
                      <a:cxn ang="0">
                        <a:pos x="12" y="32"/>
                      </a:cxn>
                      <a:cxn ang="0">
                        <a:pos x="18" y="41"/>
                      </a:cxn>
                      <a:cxn ang="0">
                        <a:pos x="12" y="56"/>
                      </a:cxn>
                      <a:cxn ang="0">
                        <a:pos x="2" y="58"/>
                      </a:cxn>
                      <a:cxn ang="0">
                        <a:pos x="0" y="61"/>
                      </a:cxn>
                      <a:cxn ang="0">
                        <a:pos x="0" y="75"/>
                      </a:cxn>
                      <a:cxn ang="0">
                        <a:pos x="2" y="77"/>
                      </a:cxn>
                      <a:cxn ang="0">
                        <a:pos x="11" y="80"/>
                      </a:cxn>
                      <a:cxn ang="0">
                        <a:pos x="17" y="95"/>
                      </a:cxn>
                      <a:cxn ang="0">
                        <a:pos x="11" y="104"/>
                      </a:cxn>
                      <a:cxn ang="0">
                        <a:pos x="11" y="107"/>
                      </a:cxn>
                      <a:cxn ang="0">
                        <a:pos x="20" y="118"/>
                      </a:cxn>
                      <a:cxn ang="0">
                        <a:pos x="23" y="119"/>
                      </a:cxn>
                      <a:cxn ang="0">
                        <a:pos x="32" y="115"/>
                      </a:cxn>
                      <a:cxn ang="0">
                        <a:pos x="46" y="123"/>
                      </a:cxn>
                      <a:cxn ang="0">
                        <a:pos x="46" y="133"/>
                      </a:cxn>
                      <a:cxn ang="0">
                        <a:pos x="48" y="135"/>
                      </a:cxn>
                      <a:cxn ang="0">
                        <a:pos x="62" y="138"/>
                      </a:cxn>
                      <a:cxn ang="0">
                        <a:pos x="65" y="137"/>
                      </a:cxn>
                      <a:cxn ang="0">
                        <a:pos x="70" y="128"/>
                      </a:cxn>
                      <a:cxn ang="0">
                        <a:pos x="78" y="127"/>
                      </a:cxn>
                      <a:cxn ang="0">
                        <a:pos x="86" y="125"/>
                      </a:cxn>
                      <a:cxn ang="0">
                        <a:pos x="93" y="133"/>
                      </a:cxn>
                      <a:cxn ang="0">
                        <a:pos x="96" y="133"/>
                      </a:cxn>
                      <a:cxn ang="0">
                        <a:pos x="108" y="126"/>
                      </a:cxn>
                      <a:cxn ang="0">
                        <a:pos x="110" y="123"/>
                      </a:cxn>
                      <a:cxn ang="0">
                        <a:pos x="107" y="113"/>
                      </a:cxn>
                      <a:cxn ang="0">
                        <a:pos x="118" y="101"/>
                      </a:cxn>
                      <a:cxn ang="0">
                        <a:pos x="128" y="102"/>
                      </a:cxn>
                      <a:cxn ang="0">
                        <a:pos x="130" y="101"/>
                      </a:cxn>
                      <a:cxn ang="0">
                        <a:pos x="136" y="88"/>
                      </a:cxn>
                      <a:cxn ang="0">
                        <a:pos x="135" y="85"/>
                      </a:cxn>
                      <a:cxn ang="0">
                        <a:pos x="127" y="78"/>
                      </a:cxn>
                      <a:cxn ang="0">
                        <a:pos x="127" y="63"/>
                      </a:cxn>
                      <a:cxn ang="0">
                        <a:pos x="135" y="57"/>
                      </a:cxn>
                      <a:cxn ang="0">
                        <a:pos x="136" y="54"/>
                      </a:cxn>
                      <a:cxn ang="0">
                        <a:pos x="86" y="91"/>
                      </a:cxn>
                      <a:cxn ang="0">
                        <a:pos x="47" y="87"/>
                      </a:cxn>
                      <a:cxn ang="0">
                        <a:pos x="51" y="47"/>
                      </a:cxn>
                      <a:cxn ang="0">
                        <a:pos x="91" y="52"/>
                      </a:cxn>
                      <a:cxn ang="0">
                        <a:pos x="86" y="91"/>
                      </a:cxn>
                    </a:cxnLst>
                    <a:rect l="0" t="0" r="r" b="b"/>
                    <a:pathLst>
                      <a:path w="137" h="138">
                        <a:moveTo>
                          <a:pt x="136" y="54"/>
                        </a:moveTo>
                        <a:cubicBezTo>
                          <a:pt x="136" y="53"/>
                          <a:pt x="132" y="41"/>
                          <a:pt x="132" y="40"/>
                        </a:cubicBezTo>
                        <a:cubicBezTo>
                          <a:pt x="131" y="39"/>
                          <a:pt x="130" y="38"/>
                          <a:pt x="129" y="39"/>
                        </a:cubicBezTo>
                        <a:cubicBezTo>
                          <a:pt x="128" y="39"/>
                          <a:pt x="120" y="39"/>
                          <a:pt x="119" y="39"/>
                        </a:cubicBezTo>
                        <a:cubicBezTo>
                          <a:pt x="116" y="35"/>
                          <a:pt x="113" y="30"/>
                          <a:pt x="109" y="27"/>
                        </a:cubicBezTo>
                        <a:cubicBezTo>
                          <a:pt x="109" y="26"/>
                          <a:pt x="111" y="18"/>
                          <a:pt x="112" y="17"/>
                        </a:cubicBezTo>
                        <a:cubicBezTo>
                          <a:pt x="112" y="16"/>
                          <a:pt x="112" y="15"/>
                          <a:pt x="111" y="14"/>
                        </a:cubicBezTo>
                        <a:cubicBezTo>
                          <a:pt x="110" y="14"/>
                          <a:pt x="99" y="7"/>
                          <a:pt x="98" y="7"/>
                        </a:cubicBezTo>
                        <a:cubicBezTo>
                          <a:pt x="97" y="6"/>
                          <a:pt x="96" y="6"/>
                          <a:pt x="95" y="7"/>
                        </a:cubicBezTo>
                        <a:cubicBezTo>
                          <a:pt x="94" y="8"/>
                          <a:pt x="89" y="13"/>
                          <a:pt x="88" y="14"/>
                        </a:cubicBezTo>
                        <a:cubicBezTo>
                          <a:pt x="83" y="12"/>
                          <a:pt x="78" y="11"/>
                          <a:pt x="72" y="11"/>
                        </a:cubicBezTo>
                        <a:cubicBezTo>
                          <a:pt x="72" y="10"/>
                          <a:pt x="69" y="3"/>
                          <a:pt x="68" y="2"/>
                        </a:cubicBezTo>
                        <a:cubicBezTo>
                          <a:pt x="68" y="1"/>
                          <a:pt x="67" y="0"/>
                          <a:pt x="65" y="0"/>
                        </a:cubicBezTo>
                        <a:cubicBezTo>
                          <a:pt x="51" y="2"/>
                          <a:pt x="51" y="2"/>
                          <a:pt x="51" y="2"/>
                        </a:cubicBezTo>
                        <a:cubicBezTo>
                          <a:pt x="50" y="2"/>
                          <a:pt x="49" y="3"/>
                          <a:pt x="49" y="4"/>
                        </a:cubicBezTo>
                        <a:cubicBezTo>
                          <a:pt x="49" y="6"/>
                          <a:pt x="48" y="13"/>
                          <a:pt x="48" y="15"/>
                        </a:cubicBezTo>
                        <a:cubicBezTo>
                          <a:pt x="43" y="17"/>
                          <a:pt x="38" y="19"/>
                          <a:pt x="34" y="22"/>
                        </a:cubicBezTo>
                        <a:cubicBezTo>
                          <a:pt x="33" y="22"/>
                          <a:pt x="26" y="19"/>
                          <a:pt x="25" y="18"/>
                        </a:cubicBezTo>
                        <a:cubicBezTo>
                          <a:pt x="24" y="17"/>
                          <a:pt x="23" y="17"/>
                          <a:pt x="22" y="19"/>
                        </a:cubicBezTo>
                        <a:cubicBezTo>
                          <a:pt x="21" y="19"/>
                          <a:pt x="13" y="29"/>
                          <a:pt x="12" y="29"/>
                        </a:cubicBezTo>
                        <a:cubicBezTo>
                          <a:pt x="11" y="30"/>
                          <a:pt x="11" y="31"/>
                          <a:pt x="12" y="32"/>
                        </a:cubicBezTo>
                        <a:cubicBezTo>
                          <a:pt x="13" y="34"/>
                          <a:pt x="17" y="40"/>
                          <a:pt x="18" y="41"/>
                        </a:cubicBezTo>
                        <a:cubicBezTo>
                          <a:pt x="15" y="46"/>
                          <a:pt x="13" y="50"/>
                          <a:pt x="12" y="56"/>
                        </a:cubicBezTo>
                        <a:cubicBezTo>
                          <a:pt x="11" y="56"/>
                          <a:pt x="4" y="58"/>
                          <a:pt x="2" y="58"/>
                        </a:cubicBezTo>
                        <a:cubicBezTo>
                          <a:pt x="1" y="59"/>
                          <a:pt x="0" y="59"/>
                          <a:pt x="0" y="61"/>
                        </a:cubicBezTo>
                        <a:cubicBezTo>
                          <a:pt x="0" y="61"/>
                          <a:pt x="0" y="74"/>
                          <a:pt x="0" y="75"/>
                        </a:cubicBezTo>
                        <a:cubicBezTo>
                          <a:pt x="0" y="76"/>
                          <a:pt x="1" y="77"/>
                          <a:pt x="2" y="77"/>
                        </a:cubicBezTo>
                        <a:cubicBezTo>
                          <a:pt x="3" y="78"/>
                          <a:pt x="10" y="80"/>
                          <a:pt x="11" y="80"/>
                        </a:cubicBezTo>
                        <a:cubicBezTo>
                          <a:pt x="12" y="86"/>
                          <a:pt x="14" y="91"/>
                          <a:pt x="17" y="95"/>
                        </a:cubicBezTo>
                        <a:cubicBezTo>
                          <a:pt x="16" y="96"/>
                          <a:pt x="11" y="102"/>
                          <a:pt x="11" y="104"/>
                        </a:cubicBezTo>
                        <a:cubicBezTo>
                          <a:pt x="10" y="105"/>
                          <a:pt x="10" y="106"/>
                          <a:pt x="11" y="107"/>
                        </a:cubicBezTo>
                        <a:cubicBezTo>
                          <a:pt x="11" y="107"/>
                          <a:pt x="19" y="118"/>
                          <a:pt x="20" y="118"/>
                        </a:cubicBezTo>
                        <a:cubicBezTo>
                          <a:pt x="21" y="119"/>
                          <a:pt x="22" y="119"/>
                          <a:pt x="23" y="119"/>
                        </a:cubicBezTo>
                        <a:cubicBezTo>
                          <a:pt x="24" y="118"/>
                          <a:pt x="31" y="115"/>
                          <a:pt x="32" y="115"/>
                        </a:cubicBezTo>
                        <a:cubicBezTo>
                          <a:pt x="36" y="118"/>
                          <a:pt x="41" y="121"/>
                          <a:pt x="46" y="123"/>
                        </a:cubicBezTo>
                        <a:cubicBezTo>
                          <a:pt x="46" y="124"/>
                          <a:pt x="46" y="132"/>
                          <a:pt x="46" y="133"/>
                        </a:cubicBezTo>
                        <a:cubicBezTo>
                          <a:pt x="46" y="134"/>
                          <a:pt x="47" y="135"/>
                          <a:pt x="48" y="135"/>
                        </a:cubicBezTo>
                        <a:cubicBezTo>
                          <a:pt x="49" y="136"/>
                          <a:pt x="62" y="138"/>
                          <a:pt x="62" y="138"/>
                        </a:cubicBezTo>
                        <a:cubicBezTo>
                          <a:pt x="64" y="138"/>
                          <a:pt x="65" y="138"/>
                          <a:pt x="65" y="137"/>
                        </a:cubicBezTo>
                        <a:cubicBezTo>
                          <a:pt x="66" y="135"/>
                          <a:pt x="69" y="129"/>
                          <a:pt x="70" y="128"/>
                        </a:cubicBezTo>
                        <a:cubicBezTo>
                          <a:pt x="72" y="128"/>
                          <a:pt x="75" y="127"/>
                          <a:pt x="78" y="127"/>
                        </a:cubicBezTo>
                        <a:cubicBezTo>
                          <a:pt x="80" y="127"/>
                          <a:pt x="83" y="126"/>
                          <a:pt x="86" y="125"/>
                        </a:cubicBezTo>
                        <a:cubicBezTo>
                          <a:pt x="86" y="126"/>
                          <a:pt x="92" y="132"/>
                          <a:pt x="93" y="133"/>
                        </a:cubicBezTo>
                        <a:cubicBezTo>
                          <a:pt x="93" y="133"/>
                          <a:pt x="95" y="134"/>
                          <a:pt x="96" y="133"/>
                        </a:cubicBezTo>
                        <a:cubicBezTo>
                          <a:pt x="96" y="133"/>
                          <a:pt x="108" y="126"/>
                          <a:pt x="108" y="126"/>
                        </a:cubicBezTo>
                        <a:cubicBezTo>
                          <a:pt x="110" y="126"/>
                          <a:pt x="110" y="124"/>
                          <a:pt x="110" y="123"/>
                        </a:cubicBezTo>
                        <a:cubicBezTo>
                          <a:pt x="109" y="122"/>
                          <a:pt x="108" y="115"/>
                          <a:pt x="107" y="113"/>
                        </a:cubicBezTo>
                        <a:cubicBezTo>
                          <a:pt x="111" y="110"/>
                          <a:pt x="115" y="106"/>
                          <a:pt x="118" y="101"/>
                        </a:cubicBezTo>
                        <a:cubicBezTo>
                          <a:pt x="119" y="102"/>
                          <a:pt x="126" y="102"/>
                          <a:pt x="128" y="102"/>
                        </a:cubicBezTo>
                        <a:cubicBezTo>
                          <a:pt x="129" y="103"/>
                          <a:pt x="130" y="102"/>
                          <a:pt x="130" y="101"/>
                        </a:cubicBezTo>
                        <a:cubicBezTo>
                          <a:pt x="131" y="100"/>
                          <a:pt x="135" y="88"/>
                          <a:pt x="136" y="88"/>
                        </a:cubicBezTo>
                        <a:cubicBezTo>
                          <a:pt x="136" y="86"/>
                          <a:pt x="136" y="85"/>
                          <a:pt x="135" y="85"/>
                        </a:cubicBezTo>
                        <a:cubicBezTo>
                          <a:pt x="133" y="84"/>
                          <a:pt x="128" y="79"/>
                          <a:pt x="127" y="78"/>
                        </a:cubicBezTo>
                        <a:cubicBezTo>
                          <a:pt x="127" y="73"/>
                          <a:pt x="128" y="68"/>
                          <a:pt x="127" y="63"/>
                        </a:cubicBezTo>
                        <a:cubicBezTo>
                          <a:pt x="128" y="62"/>
                          <a:pt x="134" y="58"/>
                          <a:pt x="135" y="57"/>
                        </a:cubicBezTo>
                        <a:cubicBezTo>
                          <a:pt x="136" y="56"/>
                          <a:pt x="137" y="55"/>
                          <a:pt x="136" y="54"/>
                        </a:cubicBezTo>
                        <a:close/>
                        <a:moveTo>
                          <a:pt x="86" y="91"/>
                        </a:moveTo>
                        <a:cubicBezTo>
                          <a:pt x="74" y="101"/>
                          <a:pt x="57" y="99"/>
                          <a:pt x="47" y="87"/>
                        </a:cubicBezTo>
                        <a:cubicBezTo>
                          <a:pt x="37" y="75"/>
                          <a:pt x="39" y="57"/>
                          <a:pt x="51" y="47"/>
                        </a:cubicBezTo>
                        <a:cubicBezTo>
                          <a:pt x="63" y="38"/>
                          <a:pt x="81" y="40"/>
                          <a:pt x="91" y="52"/>
                        </a:cubicBezTo>
                        <a:cubicBezTo>
                          <a:pt x="100" y="64"/>
                          <a:pt x="99" y="81"/>
                          <a:pt x="86" y="91"/>
                        </a:cubicBezTo>
                        <a:close/>
                      </a:path>
                    </a:pathLst>
                  </a:custGeom>
                  <a:solidFill>
                    <a:schemeClr val="bg1"/>
                  </a:solidFill>
                  <a:ln w="3175" cap="flat" cmpd="sng" algn="ctr">
                    <a:noFill/>
                    <a:prstDash val="solid"/>
                  </a:ln>
                  <a:effectLst/>
                </p:spPr>
                <p:txBody>
                  <a:bodyPr anchor="ctr"/>
                  <a:lstStyle/>
                  <a:p>
                    <a:pPr algn="ctr"/>
                    <a:endParaRPr lang="zh-CN" altLang="en-US">
                      <a:ea typeface="黑体" pitchFamily="2" charset="-122"/>
                    </a:endParaRPr>
                  </a:p>
                </p:txBody>
              </p:sp>
              <p:sp>
                <p:nvSpPr>
                  <p:cNvPr id="70" name="Freeform 131"/>
                  <p:cNvSpPr>
                    <a:spLocks noEditPoints="1"/>
                  </p:cNvSpPr>
                  <p:nvPr/>
                </p:nvSpPr>
                <p:spPr bwMode="auto">
                  <a:xfrm>
                    <a:off x="7280689" y="3528492"/>
                    <a:ext cx="337736" cy="333706"/>
                  </a:xfrm>
                  <a:custGeom>
                    <a:avLst/>
                    <a:gdLst/>
                    <a:ahLst/>
                    <a:cxnLst>
                      <a:cxn ang="0">
                        <a:pos x="259" y="120"/>
                      </a:cxn>
                      <a:cxn ang="0">
                        <a:pos x="254" y="93"/>
                      </a:cxn>
                      <a:cxn ang="0">
                        <a:pos x="250" y="89"/>
                      </a:cxn>
                      <a:cxn ang="0">
                        <a:pos x="231" y="87"/>
                      </a:cxn>
                      <a:cxn ang="0">
                        <a:pos x="216" y="62"/>
                      </a:cxn>
                      <a:cxn ang="0">
                        <a:pos x="224" y="44"/>
                      </a:cxn>
                      <a:cxn ang="0">
                        <a:pos x="222" y="39"/>
                      </a:cxn>
                      <a:cxn ang="0">
                        <a:pos x="202" y="22"/>
                      </a:cxn>
                      <a:cxn ang="0">
                        <a:pos x="196" y="21"/>
                      </a:cxn>
                      <a:cxn ang="0">
                        <a:pos x="180" y="32"/>
                      </a:cxn>
                      <a:cxn ang="0">
                        <a:pos x="152" y="22"/>
                      </a:cxn>
                      <a:cxn ang="0">
                        <a:pos x="147" y="4"/>
                      </a:cxn>
                      <a:cxn ang="0">
                        <a:pos x="143" y="0"/>
                      </a:cxn>
                      <a:cxn ang="0">
                        <a:pos x="116" y="0"/>
                      </a:cxn>
                      <a:cxn ang="0">
                        <a:pos x="111" y="4"/>
                      </a:cxn>
                      <a:cxn ang="0">
                        <a:pos x="106" y="22"/>
                      </a:cxn>
                      <a:cxn ang="0">
                        <a:pos x="78" y="32"/>
                      </a:cxn>
                      <a:cxn ang="0">
                        <a:pos x="62" y="22"/>
                      </a:cxn>
                      <a:cxn ang="0">
                        <a:pos x="56" y="22"/>
                      </a:cxn>
                      <a:cxn ang="0">
                        <a:pos x="36" y="39"/>
                      </a:cxn>
                      <a:cxn ang="0">
                        <a:pos x="35" y="45"/>
                      </a:cxn>
                      <a:cxn ang="0">
                        <a:pos x="43" y="62"/>
                      </a:cxn>
                      <a:cxn ang="0">
                        <a:pos x="28" y="88"/>
                      </a:cxn>
                      <a:cxn ang="0">
                        <a:pos x="9" y="90"/>
                      </a:cxn>
                      <a:cxn ang="0">
                        <a:pos x="5" y="94"/>
                      </a:cxn>
                      <a:cxn ang="0">
                        <a:pos x="0" y="120"/>
                      </a:cxn>
                      <a:cxn ang="0">
                        <a:pos x="3" y="126"/>
                      </a:cxn>
                      <a:cxn ang="0">
                        <a:pos x="20" y="134"/>
                      </a:cxn>
                      <a:cxn ang="0">
                        <a:pos x="25" y="163"/>
                      </a:cxn>
                      <a:cxn ang="0">
                        <a:pos x="12" y="177"/>
                      </a:cxn>
                      <a:cxn ang="0">
                        <a:pos x="11" y="183"/>
                      </a:cxn>
                      <a:cxn ang="0">
                        <a:pos x="25" y="206"/>
                      </a:cxn>
                      <a:cxn ang="0">
                        <a:pos x="30" y="208"/>
                      </a:cxn>
                      <a:cxn ang="0">
                        <a:pos x="49" y="203"/>
                      </a:cxn>
                      <a:cxn ang="0">
                        <a:pos x="71" y="222"/>
                      </a:cxn>
                      <a:cxn ang="0">
                        <a:pos x="70" y="241"/>
                      </a:cxn>
                      <a:cxn ang="0">
                        <a:pos x="73" y="246"/>
                      </a:cxn>
                      <a:cxn ang="0">
                        <a:pos x="98" y="255"/>
                      </a:cxn>
                      <a:cxn ang="0">
                        <a:pos x="104" y="254"/>
                      </a:cxn>
                      <a:cxn ang="0">
                        <a:pos x="115" y="238"/>
                      </a:cxn>
                      <a:cxn ang="0">
                        <a:pos x="130" y="239"/>
                      </a:cxn>
                      <a:cxn ang="0">
                        <a:pos x="145" y="238"/>
                      </a:cxn>
                      <a:cxn ang="0">
                        <a:pos x="156" y="253"/>
                      </a:cxn>
                      <a:cxn ang="0">
                        <a:pos x="161" y="255"/>
                      </a:cxn>
                      <a:cxn ang="0">
                        <a:pos x="187" y="246"/>
                      </a:cxn>
                      <a:cxn ang="0">
                        <a:pos x="190" y="241"/>
                      </a:cxn>
                      <a:cxn ang="0">
                        <a:pos x="188" y="222"/>
                      </a:cxn>
                      <a:cxn ang="0">
                        <a:pos x="211" y="203"/>
                      </a:cxn>
                      <a:cxn ang="0">
                        <a:pos x="230" y="207"/>
                      </a:cxn>
                      <a:cxn ang="0">
                        <a:pos x="235" y="205"/>
                      </a:cxn>
                      <a:cxn ang="0">
                        <a:pos x="248" y="182"/>
                      </a:cxn>
                      <a:cxn ang="0">
                        <a:pos x="248" y="176"/>
                      </a:cxn>
                      <a:cxn ang="0">
                        <a:pos x="234" y="162"/>
                      </a:cxn>
                      <a:cxn ang="0">
                        <a:pos x="239" y="133"/>
                      </a:cxn>
                      <a:cxn ang="0">
                        <a:pos x="256" y="125"/>
                      </a:cxn>
                      <a:cxn ang="0">
                        <a:pos x="259" y="120"/>
                      </a:cxn>
                      <a:cxn ang="0">
                        <a:pos x="165" y="190"/>
                      </a:cxn>
                      <a:cxn ang="0">
                        <a:pos x="69" y="165"/>
                      </a:cxn>
                      <a:cxn ang="0">
                        <a:pos x="94" y="69"/>
                      </a:cxn>
                      <a:cxn ang="0">
                        <a:pos x="190" y="94"/>
                      </a:cxn>
                      <a:cxn ang="0">
                        <a:pos x="165" y="190"/>
                      </a:cxn>
                    </a:cxnLst>
                    <a:rect l="0" t="0" r="r" b="b"/>
                    <a:pathLst>
                      <a:path w="259" h="256">
                        <a:moveTo>
                          <a:pt x="259" y="120"/>
                        </a:moveTo>
                        <a:cubicBezTo>
                          <a:pt x="259" y="118"/>
                          <a:pt x="254" y="94"/>
                          <a:pt x="254" y="93"/>
                        </a:cubicBezTo>
                        <a:cubicBezTo>
                          <a:pt x="254" y="91"/>
                          <a:pt x="252" y="89"/>
                          <a:pt x="250" y="89"/>
                        </a:cubicBezTo>
                        <a:cubicBezTo>
                          <a:pt x="247" y="89"/>
                          <a:pt x="233" y="88"/>
                          <a:pt x="231" y="87"/>
                        </a:cubicBezTo>
                        <a:cubicBezTo>
                          <a:pt x="227" y="78"/>
                          <a:pt x="222" y="70"/>
                          <a:pt x="216" y="62"/>
                        </a:cubicBezTo>
                        <a:cubicBezTo>
                          <a:pt x="217" y="60"/>
                          <a:pt x="223" y="47"/>
                          <a:pt x="224" y="44"/>
                        </a:cubicBezTo>
                        <a:cubicBezTo>
                          <a:pt x="225" y="42"/>
                          <a:pt x="224" y="40"/>
                          <a:pt x="222" y="39"/>
                        </a:cubicBezTo>
                        <a:cubicBezTo>
                          <a:pt x="222" y="38"/>
                          <a:pt x="203" y="22"/>
                          <a:pt x="202" y="22"/>
                        </a:cubicBezTo>
                        <a:cubicBezTo>
                          <a:pt x="200" y="20"/>
                          <a:pt x="198" y="20"/>
                          <a:pt x="196" y="21"/>
                        </a:cubicBezTo>
                        <a:cubicBezTo>
                          <a:pt x="194" y="23"/>
                          <a:pt x="182" y="31"/>
                          <a:pt x="180" y="32"/>
                        </a:cubicBezTo>
                        <a:cubicBezTo>
                          <a:pt x="172" y="27"/>
                          <a:pt x="162" y="24"/>
                          <a:pt x="152" y="22"/>
                        </a:cubicBezTo>
                        <a:cubicBezTo>
                          <a:pt x="152" y="20"/>
                          <a:pt x="148" y="6"/>
                          <a:pt x="147" y="4"/>
                        </a:cubicBezTo>
                        <a:cubicBezTo>
                          <a:pt x="147" y="2"/>
                          <a:pt x="145" y="0"/>
                          <a:pt x="143" y="0"/>
                        </a:cubicBezTo>
                        <a:cubicBezTo>
                          <a:pt x="116" y="0"/>
                          <a:pt x="116" y="0"/>
                          <a:pt x="116" y="0"/>
                        </a:cubicBezTo>
                        <a:cubicBezTo>
                          <a:pt x="113" y="0"/>
                          <a:pt x="112" y="2"/>
                          <a:pt x="111" y="4"/>
                        </a:cubicBezTo>
                        <a:cubicBezTo>
                          <a:pt x="110" y="7"/>
                          <a:pt x="107" y="20"/>
                          <a:pt x="106" y="22"/>
                        </a:cubicBezTo>
                        <a:cubicBezTo>
                          <a:pt x="96" y="24"/>
                          <a:pt x="87" y="28"/>
                          <a:pt x="78" y="32"/>
                        </a:cubicBezTo>
                        <a:cubicBezTo>
                          <a:pt x="76" y="31"/>
                          <a:pt x="65" y="23"/>
                          <a:pt x="62" y="22"/>
                        </a:cubicBezTo>
                        <a:cubicBezTo>
                          <a:pt x="61" y="21"/>
                          <a:pt x="58" y="20"/>
                          <a:pt x="56" y="22"/>
                        </a:cubicBezTo>
                        <a:cubicBezTo>
                          <a:pt x="56" y="23"/>
                          <a:pt x="37" y="38"/>
                          <a:pt x="36" y="39"/>
                        </a:cubicBezTo>
                        <a:cubicBezTo>
                          <a:pt x="34" y="41"/>
                          <a:pt x="34" y="43"/>
                          <a:pt x="35" y="45"/>
                        </a:cubicBezTo>
                        <a:cubicBezTo>
                          <a:pt x="36" y="48"/>
                          <a:pt x="42" y="60"/>
                          <a:pt x="43" y="62"/>
                        </a:cubicBezTo>
                        <a:cubicBezTo>
                          <a:pt x="37" y="70"/>
                          <a:pt x="32" y="79"/>
                          <a:pt x="28" y="88"/>
                        </a:cubicBezTo>
                        <a:cubicBezTo>
                          <a:pt x="25" y="88"/>
                          <a:pt x="12" y="90"/>
                          <a:pt x="9" y="90"/>
                        </a:cubicBezTo>
                        <a:cubicBezTo>
                          <a:pt x="7" y="90"/>
                          <a:pt x="5" y="91"/>
                          <a:pt x="5" y="94"/>
                        </a:cubicBezTo>
                        <a:cubicBezTo>
                          <a:pt x="4" y="95"/>
                          <a:pt x="0" y="119"/>
                          <a:pt x="0" y="120"/>
                        </a:cubicBezTo>
                        <a:cubicBezTo>
                          <a:pt x="0" y="123"/>
                          <a:pt x="1" y="125"/>
                          <a:pt x="3" y="126"/>
                        </a:cubicBezTo>
                        <a:cubicBezTo>
                          <a:pt x="6" y="127"/>
                          <a:pt x="18" y="133"/>
                          <a:pt x="20" y="134"/>
                        </a:cubicBezTo>
                        <a:cubicBezTo>
                          <a:pt x="20" y="144"/>
                          <a:pt x="22" y="154"/>
                          <a:pt x="25" y="163"/>
                        </a:cubicBezTo>
                        <a:cubicBezTo>
                          <a:pt x="24" y="165"/>
                          <a:pt x="14" y="175"/>
                          <a:pt x="12" y="177"/>
                        </a:cubicBezTo>
                        <a:cubicBezTo>
                          <a:pt x="10" y="178"/>
                          <a:pt x="10" y="180"/>
                          <a:pt x="11" y="183"/>
                        </a:cubicBezTo>
                        <a:cubicBezTo>
                          <a:pt x="12" y="184"/>
                          <a:pt x="24" y="205"/>
                          <a:pt x="25" y="206"/>
                        </a:cubicBezTo>
                        <a:cubicBezTo>
                          <a:pt x="26" y="208"/>
                          <a:pt x="28" y="208"/>
                          <a:pt x="30" y="208"/>
                        </a:cubicBezTo>
                        <a:cubicBezTo>
                          <a:pt x="33" y="207"/>
                          <a:pt x="46" y="204"/>
                          <a:pt x="49" y="203"/>
                        </a:cubicBezTo>
                        <a:cubicBezTo>
                          <a:pt x="55" y="210"/>
                          <a:pt x="63" y="217"/>
                          <a:pt x="71" y="222"/>
                        </a:cubicBezTo>
                        <a:cubicBezTo>
                          <a:pt x="71" y="224"/>
                          <a:pt x="70" y="238"/>
                          <a:pt x="70" y="241"/>
                        </a:cubicBezTo>
                        <a:cubicBezTo>
                          <a:pt x="70" y="243"/>
                          <a:pt x="71" y="245"/>
                          <a:pt x="73" y="246"/>
                        </a:cubicBezTo>
                        <a:cubicBezTo>
                          <a:pt x="74" y="247"/>
                          <a:pt x="97" y="255"/>
                          <a:pt x="98" y="255"/>
                        </a:cubicBezTo>
                        <a:cubicBezTo>
                          <a:pt x="101" y="256"/>
                          <a:pt x="103" y="255"/>
                          <a:pt x="104" y="254"/>
                        </a:cubicBezTo>
                        <a:cubicBezTo>
                          <a:pt x="106" y="251"/>
                          <a:pt x="114" y="240"/>
                          <a:pt x="115" y="238"/>
                        </a:cubicBezTo>
                        <a:cubicBezTo>
                          <a:pt x="120" y="239"/>
                          <a:pt x="125" y="239"/>
                          <a:pt x="130" y="239"/>
                        </a:cubicBezTo>
                        <a:cubicBezTo>
                          <a:pt x="135" y="239"/>
                          <a:pt x="140" y="239"/>
                          <a:pt x="145" y="238"/>
                        </a:cubicBezTo>
                        <a:cubicBezTo>
                          <a:pt x="146" y="240"/>
                          <a:pt x="154" y="251"/>
                          <a:pt x="156" y="253"/>
                        </a:cubicBezTo>
                        <a:cubicBezTo>
                          <a:pt x="157" y="255"/>
                          <a:pt x="159" y="256"/>
                          <a:pt x="161" y="255"/>
                        </a:cubicBezTo>
                        <a:cubicBezTo>
                          <a:pt x="163" y="255"/>
                          <a:pt x="186" y="246"/>
                          <a:pt x="187" y="246"/>
                        </a:cubicBezTo>
                        <a:cubicBezTo>
                          <a:pt x="189" y="245"/>
                          <a:pt x="190" y="243"/>
                          <a:pt x="190" y="241"/>
                        </a:cubicBezTo>
                        <a:cubicBezTo>
                          <a:pt x="190" y="238"/>
                          <a:pt x="188" y="224"/>
                          <a:pt x="188" y="222"/>
                        </a:cubicBezTo>
                        <a:cubicBezTo>
                          <a:pt x="197" y="216"/>
                          <a:pt x="204" y="210"/>
                          <a:pt x="211" y="203"/>
                        </a:cubicBezTo>
                        <a:cubicBezTo>
                          <a:pt x="213" y="203"/>
                          <a:pt x="227" y="207"/>
                          <a:pt x="230" y="207"/>
                        </a:cubicBezTo>
                        <a:cubicBezTo>
                          <a:pt x="231" y="208"/>
                          <a:pt x="234" y="207"/>
                          <a:pt x="235" y="205"/>
                        </a:cubicBezTo>
                        <a:cubicBezTo>
                          <a:pt x="235" y="204"/>
                          <a:pt x="248" y="183"/>
                          <a:pt x="248" y="182"/>
                        </a:cubicBezTo>
                        <a:cubicBezTo>
                          <a:pt x="249" y="180"/>
                          <a:pt x="249" y="178"/>
                          <a:pt x="248" y="176"/>
                        </a:cubicBezTo>
                        <a:cubicBezTo>
                          <a:pt x="245" y="174"/>
                          <a:pt x="236" y="164"/>
                          <a:pt x="234" y="162"/>
                        </a:cubicBezTo>
                        <a:cubicBezTo>
                          <a:pt x="237" y="153"/>
                          <a:pt x="239" y="143"/>
                          <a:pt x="239" y="133"/>
                        </a:cubicBezTo>
                        <a:cubicBezTo>
                          <a:pt x="241" y="132"/>
                          <a:pt x="254" y="126"/>
                          <a:pt x="256" y="125"/>
                        </a:cubicBezTo>
                        <a:cubicBezTo>
                          <a:pt x="258" y="124"/>
                          <a:pt x="259" y="122"/>
                          <a:pt x="259" y="120"/>
                        </a:cubicBezTo>
                        <a:close/>
                        <a:moveTo>
                          <a:pt x="165" y="190"/>
                        </a:moveTo>
                        <a:cubicBezTo>
                          <a:pt x="131" y="209"/>
                          <a:pt x="88" y="198"/>
                          <a:pt x="69" y="165"/>
                        </a:cubicBezTo>
                        <a:cubicBezTo>
                          <a:pt x="50" y="131"/>
                          <a:pt x="61" y="88"/>
                          <a:pt x="94" y="69"/>
                        </a:cubicBezTo>
                        <a:cubicBezTo>
                          <a:pt x="128" y="49"/>
                          <a:pt x="171" y="60"/>
                          <a:pt x="190" y="94"/>
                        </a:cubicBezTo>
                        <a:cubicBezTo>
                          <a:pt x="210" y="127"/>
                          <a:pt x="198" y="170"/>
                          <a:pt x="165" y="190"/>
                        </a:cubicBezTo>
                        <a:close/>
                      </a:path>
                    </a:pathLst>
                  </a:custGeom>
                  <a:solidFill>
                    <a:schemeClr val="bg1"/>
                  </a:solidFill>
                  <a:ln w="3175" cap="flat" cmpd="sng" algn="ctr">
                    <a:noFill/>
                    <a:prstDash val="solid"/>
                  </a:ln>
                  <a:effectLst/>
                </p:spPr>
                <p:txBody>
                  <a:bodyPr anchor="ctr"/>
                  <a:lstStyle/>
                  <a:p>
                    <a:pPr algn="ctr"/>
                    <a:endParaRPr lang="zh-CN" altLang="en-US">
                      <a:ea typeface="黑体" pitchFamily="2" charset="-122"/>
                    </a:endParaRPr>
                  </a:p>
                </p:txBody>
              </p:sp>
            </p:grpSp>
          </p:grpSp>
          <p:sp>
            <p:nvSpPr>
              <p:cNvPr id="107" name="Oval 8"/>
              <p:cNvSpPr>
                <a:spLocks noChangeArrowheads="1"/>
              </p:cNvSpPr>
              <p:nvPr/>
            </p:nvSpPr>
            <p:spPr bwMode="auto">
              <a:xfrm>
                <a:off x="6804785" y="1641889"/>
                <a:ext cx="1371600" cy="1371600"/>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endParaRPr lang="zh-CN" altLang="en-US" sz="2800" kern="0">
                  <a:solidFill>
                    <a:srgbClr val="FFFFFF"/>
                  </a:solidFill>
                  <a:ea typeface="黑体" pitchFamily="2" charset="-122"/>
                </a:endParaRPr>
              </a:p>
            </p:txBody>
          </p:sp>
        </p:grpSp>
      </p:grpSp>
      <p:sp>
        <p:nvSpPr>
          <p:cNvPr id="77" name="TextBox 76"/>
          <p:cNvSpPr txBox="1"/>
          <p:nvPr/>
        </p:nvSpPr>
        <p:spPr>
          <a:xfrm>
            <a:off x="3214769" y="3281645"/>
            <a:ext cx="2683642" cy="707886"/>
          </a:xfrm>
          <a:prstGeom prst="rect">
            <a:avLst/>
          </a:prstGeom>
          <a:noFill/>
        </p:spPr>
        <p:txBody>
          <a:bodyPr wrap="square" rtlCol="0">
            <a:spAutoFit/>
          </a:bodyPr>
          <a:lstStyle/>
          <a:p>
            <a:pPr algn="ctr" defTabSz="914400">
              <a:buNone/>
            </a:pPr>
            <a:r>
              <a:rPr lang="zh-CN" altLang="en-US" sz="2000" b="0" i="0" smtClean="0">
                <a:solidFill>
                  <a:srgbClr val="546568"/>
                </a:solidFill>
                <a:latin typeface="Arial"/>
                <a:ea typeface="黑体" pitchFamily="2" charset="-122"/>
                <a:cs typeface="+mn-cs"/>
              </a:rPr>
              <a:t>统一</a:t>
            </a:r>
            <a:r>
              <a:rPr lang="zh-CN" altLang="en-US" sz="2000" b="0" i="0" smtClean="0">
                <a:solidFill>
                  <a:srgbClr val="B7D333">
                    <a:lumMod val="60000"/>
                    <a:lumOff val="40000"/>
                  </a:srgbClr>
                </a:solidFill>
                <a:latin typeface="Arial"/>
                <a:ea typeface="黑体" pitchFamily="2" charset="-122"/>
                <a:cs typeface="+mn-cs"/>
              </a:rPr>
              <a:t/>
            </a:r>
            <a:br>
              <a:rPr lang="zh-CN" altLang="en-US" sz="2000" b="0" i="0" smtClean="0">
                <a:solidFill>
                  <a:srgbClr val="B7D333">
                    <a:lumMod val="60000"/>
                    <a:lumOff val="40000"/>
                  </a:srgbClr>
                </a:solidFill>
                <a:latin typeface="Arial"/>
                <a:ea typeface="黑体" pitchFamily="2" charset="-122"/>
                <a:cs typeface="+mn-cs"/>
              </a:rPr>
            </a:br>
            <a:r>
              <a:rPr lang="zh-CN" altLang="en-US" sz="2000" b="1" i="0" smtClean="0">
                <a:solidFill>
                  <a:srgbClr val="6DB344"/>
                </a:solidFill>
                <a:latin typeface="Arial"/>
                <a:ea typeface="黑体" pitchFamily="2" charset="-122"/>
                <a:cs typeface="+mn-cs"/>
              </a:rPr>
              <a:t>交换矩阵</a:t>
            </a:r>
            <a:endParaRPr lang="zh-CN" altLang="en-US" sz="2000" b="1" i="0">
              <a:solidFill>
                <a:srgbClr val="6DB344"/>
              </a:solidFill>
              <a:latin typeface="Arial"/>
              <a:ea typeface="黑体" pitchFamily="2" charset="-122"/>
              <a:cs typeface="+mn-cs"/>
            </a:endParaRPr>
          </a:p>
        </p:txBody>
      </p:sp>
      <p:sp>
        <p:nvSpPr>
          <p:cNvPr id="79" name="TextBox 78"/>
          <p:cNvSpPr txBox="1"/>
          <p:nvPr/>
        </p:nvSpPr>
        <p:spPr>
          <a:xfrm>
            <a:off x="3216740" y="4202647"/>
            <a:ext cx="2679700" cy="584775"/>
          </a:xfrm>
          <a:prstGeom prst="rect">
            <a:avLst/>
          </a:prstGeom>
          <a:noFill/>
        </p:spPr>
        <p:txBody>
          <a:bodyPr wrap="square" rtlCol="0">
            <a:spAutoFit/>
          </a:bodyPr>
          <a:lstStyle/>
          <a:p>
            <a:pPr algn="ctr" defTabSz="914400">
              <a:buNone/>
            </a:pPr>
            <a:r>
              <a:rPr lang="zh-CN" altLang="en-US" sz="1600" b="0" i="0" dirty="0" smtClean="0">
                <a:solidFill>
                  <a:srgbClr val="546568"/>
                </a:solidFill>
                <a:latin typeface="Arial"/>
                <a:ea typeface="黑体" pitchFamily="2" charset="-122"/>
                <a:cs typeface="+mn-cs"/>
              </a:rPr>
              <a:t>高度可扩展的</a:t>
            </a:r>
            <a:br>
              <a:rPr lang="zh-CN" altLang="en-US" sz="1600" b="0" i="0" dirty="0" smtClean="0">
                <a:solidFill>
                  <a:srgbClr val="546568"/>
                </a:solidFill>
                <a:latin typeface="Arial"/>
                <a:ea typeface="黑体" pitchFamily="2" charset="-122"/>
                <a:cs typeface="+mn-cs"/>
              </a:rPr>
            </a:br>
            <a:r>
              <a:rPr lang="zh-CN" altLang="en-US" sz="1600" b="0" i="0" dirty="0" smtClean="0">
                <a:solidFill>
                  <a:srgbClr val="546568"/>
                </a:solidFill>
                <a:latin typeface="Arial"/>
                <a:ea typeface="黑体" pitchFamily="2" charset="-122"/>
                <a:cs typeface="+mn-cs"/>
              </a:rPr>
              <a:t>安全网络交换矩阵</a:t>
            </a:r>
            <a:endParaRPr lang="zh-CN" altLang="en-US" sz="1600" dirty="0">
              <a:solidFill>
                <a:srgbClr val="546568"/>
              </a:solidFill>
              <a:ea typeface="黑体" pitchFamily="2" charset="-122"/>
            </a:endParaRPr>
          </a:p>
        </p:txBody>
      </p:sp>
      <p:grpSp>
        <p:nvGrpSpPr>
          <p:cNvPr id="10" name="Group 8"/>
          <p:cNvGrpSpPr/>
          <p:nvPr/>
        </p:nvGrpSpPr>
        <p:grpSpPr>
          <a:xfrm>
            <a:off x="3871639" y="1620086"/>
            <a:ext cx="1386161" cy="1389814"/>
            <a:chOff x="3657126" y="1620086"/>
            <a:chExt cx="1386161" cy="1389814"/>
          </a:xfrm>
        </p:grpSpPr>
        <p:grpSp>
          <p:nvGrpSpPr>
            <p:cNvPr id="11" name="Group 23"/>
            <p:cNvGrpSpPr/>
            <p:nvPr/>
          </p:nvGrpSpPr>
          <p:grpSpPr>
            <a:xfrm>
              <a:off x="3657126" y="1620086"/>
              <a:ext cx="1371782" cy="1371782"/>
              <a:chOff x="951233" y="2055550"/>
              <a:chExt cx="1563950" cy="1563950"/>
            </a:xfrm>
          </p:grpSpPr>
          <p:sp>
            <p:nvSpPr>
              <p:cNvPr id="51" name="Oval 50"/>
              <p:cNvSpPr/>
              <p:nvPr/>
            </p:nvSpPr>
            <p:spPr>
              <a:xfrm>
                <a:off x="951233" y="2055550"/>
                <a:ext cx="1563950" cy="1563950"/>
              </a:xfrm>
              <a:prstGeom prst="ellipse">
                <a:avLst/>
              </a:prstGeom>
              <a:solidFill>
                <a:schemeClr val="tx2"/>
              </a:soli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52" name="Freeform 11"/>
              <p:cNvSpPr>
                <a:spLocks noEditPoints="1"/>
              </p:cNvSpPr>
              <p:nvPr/>
            </p:nvSpPr>
            <p:spPr bwMode="auto">
              <a:xfrm>
                <a:off x="1117586" y="2215795"/>
                <a:ext cx="1244670" cy="1243466"/>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bg1"/>
              </a:solidFill>
              <a:ln w="3175" cap="flat" cmpd="sng" algn="ctr">
                <a:noFill/>
                <a:prstDash val="solid"/>
              </a:ln>
              <a:effectLst>
                <a:outerShdw blurRad="63500" sx="102000" sy="102000" algn="ctr" rotWithShape="0">
                  <a:prstClr val="black">
                    <a:alpha val="40000"/>
                  </a:prstClr>
                </a:outerShdw>
              </a:effectLst>
            </p:spPr>
            <p:txBody>
              <a:bodyPr anchor="ctr"/>
              <a:lstStyle/>
              <a:p>
                <a:pPr algn="ctr" fontAlgn="auto">
                  <a:spcBef>
                    <a:spcPts val="0"/>
                  </a:spcBef>
                  <a:spcAft>
                    <a:spcPts val="0"/>
                  </a:spcAft>
                  <a:defRPr/>
                </a:pPr>
                <a:endParaRPr lang="zh-CN" altLang="en-US">
                  <a:ea typeface="黑体" pitchFamily="2" charset="-122"/>
                </a:endParaRPr>
              </a:p>
            </p:txBody>
          </p:sp>
        </p:grpSp>
        <p:sp>
          <p:nvSpPr>
            <p:cNvPr id="108" name="Oval 8"/>
            <p:cNvSpPr>
              <a:spLocks noChangeArrowheads="1"/>
            </p:cNvSpPr>
            <p:nvPr/>
          </p:nvSpPr>
          <p:spPr bwMode="auto">
            <a:xfrm>
              <a:off x="3671687" y="1638301"/>
              <a:ext cx="1371600" cy="1371599"/>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endParaRPr lang="zh-CN" altLang="en-US" sz="2800" kern="0">
                <a:solidFill>
                  <a:srgbClr val="FFFFFF"/>
                </a:solidFill>
                <a:ea typeface="黑体" pitchFamily="2" charset="-122"/>
              </a:endParaRPr>
            </a:p>
          </p:txBody>
        </p:sp>
      </p:grpSp>
      <p:grpSp>
        <p:nvGrpSpPr>
          <p:cNvPr id="46" name="Group 45"/>
          <p:cNvGrpSpPr/>
          <p:nvPr/>
        </p:nvGrpSpPr>
        <p:grpSpPr>
          <a:xfrm>
            <a:off x="-191069" y="5650901"/>
            <a:ext cx="9648966" cy="672261"/>
            <a:chOff x="478173" y="5650901"/>
            <a:chExt cx="8447001" cy="672261"/>
          </a:xfrm>
        </p:grpSpPr>
        <p:grpSp>
          <p:nvGrpSpPr>
            <p:cNvPr id="47" name="Group 89"/>
            <p:cNvGrpSpPr/>
            <p:nvPr/>
          </p:nvGrpSpPr>
          <p:grpSpPr>
            <a:xfrm>
              <a:off x="478173" y="5650901"/>
              <a:ext cx="8447001" cy="672261"/>
              <a:chOff x="-40660" y="5650901"/>
              <a:chExt cx="9493500" cy="672261"/>
            </a:xfrm>
          </p:grpSpPr>
          <p:sp>
            <p:nvSpPr>
              <p:cNvPr id="53" name="Rounded Rectangle 90"/>
              <p:cNvSpPr/>
              <p:nvPr/>
            </p:nvSpPr>
            <p:spPr>
              <a:xfrm>
                <a:off x="78127" y="5650901"/>
                <a:ext cx="9135080" cy="672261"/>
              </a:xfrm>
              <a:prstGeom prst="rect">
                <a:avLst/>
              </a:prstGeom>
              <a:gradFill>
                <a:gsLst>
                  <a:gs pos="100000">
                    <a:srgbClr val="546568">
                      <a:lumMod val="64000"/>
                    </a:srgbClr>
                  </a:gs>
                  <a:gs pos="0">
                    <a:srgbClr val="546568">
                      <a:lumMod val="86000"/>
                      <a:lumOff val="14000"/>
                    </a:srgbClr>
                  </a:gs>
                </a:gsLst>
                <a:lin ang="5400000" scaled="0"/>
              </a:gradFill>
              <a:ln w="25400" cap="flat">
                <a:no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a:lnSpc>
                    <a:spcPct val="95000"/>
                  </a:lnSpc>
                </a:pPr>
                <a:endParaRPr lang="zh-CN" altLang="en-US" sz="1400" b="1">
                  <a:solidFill>
                    <a:schemeClr val="bg1"/>
                  </a:solidFill>
                  <a:ea typeface="黑体" pitchFamily="2" charset="-122"/>
                </a:endParaRPr>
              </a:p>
            </p:txBody>
          </p:sp>
          <p:sp>
            <p:nvSpPr>
              <p:cNvPr id="57" name="Rectangle 56"/>
              <p:cNvSpPr/>
              <p:nvPr/>
            </p:nvSpPr>
            <p:spPr>
              <a:xfrm>
                <a:off x="-40660" y="5794298"/>
                <a:ext cx="9493500" cy="400110"/>
              </a:xfrm>
              <a:prstGeom prst="rect">
                <a:avLst/>
              </a:prstGeom>
            </p:spPr>
            <p:txBody>
              <a:bodyPr wrap="square">
                <a:spAutoFit/>
              </a:bodyPr>
              <a:lstStyle/>
              <a:p>
                <a:pPr algn="ctr" defTabSz="914400">
                  <a:buNone/>
                </a:pPr>
                <a:r>
                  <a:rPr lang="zh-CN" altLang="en-US" sz="2000" b="1" i="0" smtClean="0">
                    <a:solidFill>
                      <a:srgbClr val="FFFFFF"/>
                    </a:solidFill>
                    <a:effectLst>
                      <a:outerShdw blurRad="38100" dist="38100" dir="2700000" algn="tl">
                        <a:srgbClr val="000000">
                          <a:alpha val="43137"/>
                        </a:srgbClr>
                      </a:outerShdw>
                    </a:effectLst>
                    <a:latin typeface="Arial"/>
                    <a:ea typeface="黑体" pitchFamily="2" charset="-122"/>
                    <a:cs typeface="+mn-cs"/>
                  </a:rPr>
                  <a:t>开放     恢复力强     安全     可扩展</a:t>
                </a:r>
                <a:endParaRPr lang="zh-CN" altLang="en-US" sz="2000" b="1">
                  <a:solidFill>
                    <a:schemeClr val="bg1"/>
                  </a:solidFill>
                  <a:effectLst>
                    <a:outerShdw blurRad="38100" dist="38100" dir="2700000" algn="tl">
                      <a:srgbClr val="000000">
                        <a:alpha val="43137"/>
                      </a:srgbClr>
                    </a:outerShdw>
                  </a:effectLst>
                  <a:ea typeface="黑体" pitchFamily="2" charset="-122"/>
                </a:endParaRPr>
              </a:p>
            </p:txBody>
          </p:sp>
        </p:grpSp>
        <p:cxnSp>
          <p:nvCxnSpPr>
            <p:cNvPr id="48" name="Straight Connector 47"/>
            <p:cNvCxnSpPr/>
            <p:nvPr/>
          </p:nvCxnSpPr>
          <p:spPr>
            <a:xfrm>
              <a:off x="3609631" y="5813523"/>
              <a:ext cx="0" cy="365760"/>
            </a:xfrm>
            <a:prstGeom prst="line">
              <a:avLst/>
            </a:prstGeom>
            <a:ln w="19050">
              <a:gradFill>
                <a:gsLst>
                  <a:gs pos="0">
                    <a:schemeClr val="accent1">
                      <a:tint val="66000"/>
                      <a:satMod val="160000"/>
                      <a:alpha val="0"/>
                    </a:schemeClr>
                  </a:gs>
                  <a:gs pos="50000">
                    <a:schemeClr val="bg1"/>
                  </a:gs>
                  <a:gs pos="100000">
                    <a:schemeClr val="accent1">
                      <a:tint val="23500"/>
                      <a:satMod val="16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804379" y="5813523"/>
              <a:ext cx="0" cy="365760"/>
            </a:xfrm>
            <a:prstGeom prst="line">
              <a:avLst/>
            </a:prstGeom>
            <a:ln w="19050">
              <a:gradFill>
                <a:gsLst>
                  <a:gs pos="0">
                    <a:schemeClr val="accent1">
                      <a:tint val="66000"/>
                      <a:satMod val="160000"/>
                      <a:alpha val="0"/>
                    </a:schemeClr>
                  </a:gs>
                  <a:gs pos="50000">
                    <a:schemeClr val="bg1"/>
                  </a:gs>
                  <a:gs pos="100000">
                    <a:schemeClr val="accent1">
                      <a:tint val="23500"/>
                      <a:satMod val="16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583387" y="5813523"/>
              <a:ext cx="0" cy="365760"/>
            </a:xfrm>
            <a:prstGeom prst="line">
              <a:avLst/>
            </a:prstGeom>
            <a:ln w="19050">
              <a:gradFill>
                <a:gsLst>
                  <a:gs pos="0">
                    <a:schemeClr val="accent1">
                      <a:tint val="66000"/>
                      <a:satMod val="160000"/>
                      <a:alpha val="0"/>
                    </a:schemeClr>
                  </a:gs>
                  <a:gs pos="50000">
                    <a:schemeClr val="bg1"/>
                  </a:gs>
                  <a:gs pos="100000">
                    <a:schemeClr val="accent1">
                      <a:tint val="23500"/>
                      <a:satMod val="16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13267139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1+#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9"/>
          <p:cNvSpPr>
            <a:spLocks noChangeArrowheads="1"/>
          </p:cNvSpPr>
          <p:nvPr/>
        </p:nvSpPr>
        <p:spPr bwMode="auto">
          <a:xfrm flipH="1">
            <a:off x="239150" y="5036236"/>
            <a:ext cx="8623491" cy="2200439"/>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endParaRPr lang="zh-CN" altLang="en-US" b="1">
              <a:solidFill>
                <a:schemeClr val="tx1"/>
              </a:solidFill>
              <a:latin typeface="+mj-lt"/>
              <a:ea typeface="黑体" pitchFamily="2" charset="-122"/>
            </a:endParaRPr>
          </a:p>
        </p:txBody>
      </p:sp>
      <p:pic>
        <p:nvPicPr>
          <p:cNvPr id="130" name="Picture 49"/>
          <p:cNvPicPr>
            <a:picLocks noChangeArrowheads="1"/>
          </p:cNvPicPr>
          <p:nvPr/>
        </p:nvPicPr>
        <p:blipFill>
          <a:blip r:embed="rId3" cstate="print"/>
          <a:srcRect/>
          <a:stretch>
            <a:fillRect/>
          </a:stretch>
        </p:blipFill>
        <p:spPr bwMode="auto">
          <a:xfrm>
            <a:off x="-3217897" y="4141556"/>
            <a:ext cx="483" cy="342901"/>
          </a:xfrm>
          <a:prstGeom prst="rect">
            <a:avLst/>
          </a:prstGeom>
          <a:noFill/>
          <a:ln w="9525">
            <a:noFill/>
            <a:miter lim="800000"/>
            <a:headEnd/>
            <a:tailEnd/>
          </a:ln>
        </p:spPr>
      </p:pic>
      <p:pic>
        <p:nvPicPr>
          <p:cNvPr id="131" name="Picture 50" descr="DC3 Icon"/>
          <p:cNvPicPr>
            <a:picLocks noChangeAspect="1" noChangeArrowheads="1"/>
          </p:cNvPicPr>
          <p:nvPr/>
        </p:nvPicPr>
        <p:blipFill>
          <a:blip r:embed="rId4"/>
          <a:srcRect/>
          <a:stretch>
            <a:fillRect/>
          </a:stretch>
        </p:blipFill>
        <p:spPr bwMode="auto">
          <a:xfrm>
            <a:off x="-3217809" y="2965216"/>
            <a:ext cx="347" cy="690564"/>
          </a:xfrm>
          <a:prstGeom prst="rect">
            <a:avLst/>
          </a:prstGeom>
          <a:noFill/>
          <a:ln w="9525">
            <a:noFill/>
            <a:miter lim="800000"/>
            <a:headEnd/>
            <a:tailEnd/>
          </a:ln>
        </p:spPr>
      </p:pic>
      <p:graphicFrame>
        <p:nvGraphicFramePr>
          <p:cNvPr id="165" name="Table 164"/>
          <p:cNvGraphicFramePr>
            <a:graphicFrameLocks noGrp="1"/>
          </p:cNvGraphicFramePr>
          <p:nvPr>
            <p:extLst>
              <p:ext uri="{D42A27DB-BD31-4B8C-83A1-F6EECF244321}">
                <p14:modId xmlns="" xmlns:p14="http://schemas.microsoft.com/office/powerpoint/2010/main" val="2449948497"/>
              </p:ext>
            </p:extLst>
          </p:nvPr>
        </p:nvGraphicFramePr>
        <p:xfrm>
          <a:off x="1533379" y="2085552"/>
          <a:ext cx="5613010" cy="2458310"/>
        </p:xfrm>
        <a:graphic>
          <a:graphicData uri="http://schemas.openxmlformats.org/drawingml/2006/table">
            <a:tbl>
              <a:tblPr firstRow="1" bandRow="1">
                <a:tableStyleId>{5C22544A-7EE6-4342-B048-85BDC9FD1C3A}</a:tableStyleId>
              </a:tblPr>
              <a:tblGrid>
                <a:gridCol w="4378945"/>
                <a:gridCol w="1234065"/>
              </a:tblGrid>
              <a:tr h="406277">
                <a:tc>
                  <a:txBody>
                    <a:bodyPr/>
                    <a:lstStyle/>
                    <a:p>
                      <a:pPr marL="0" algn="l" defTabSz="914400">
                        <a:buNone/>
                      </a:pPr>
                      <a:r>
                        <a:rPr lang="en-US" sz="1600" b="0" i="0" dirty="0" err="1">
                          <a:solidFill>
                            <a:srgbClr val="0096D6">
                              <a:lumMod val="75000"/>
                            </a:srgbClr>
                          </a:solidFill>
                          <a:latin typeface="Arial"/>
                          <a:ea typeface="黑体" pitchFamily="2" charset="-122"/>
                          <a:cs typeface="Arial"/>
                        </a:rPr>
                        <a:t>模块化操作</a:t>
                      </a:r>
                      <a:r>
                        <a:rPr lang="en-US" sz="1600" b="0" i="0" baseline="0" dirty="0" err="1">
                          <a:solidFill>
                            <a:srgbClr val="0096D6">
                              <a:lumMod val="75000"/>
                            </a:srgbClr>
                          </a:solidFill>
                          <a:latin typeface="Arial"/>
                          <a:ea typeface="黑体" pitchFamily="2" charset="-122"/>
                          <a:cs typeface="Arial"/>
                        </a:rPr>
                        <a:t>系统</a:t>
                      </a:r>
                      <a:endParaRPr lang="en-US" sz="1600" b="0" dirty="0">
                        <a:solidFill>
                          <a:schemeClr val="tx1">
                            <a:lumMod val="75000"/>
                          </a:schemeClr>
                        </a:solidFill>
                        <a:latin typeface="Arial" pitchFamily="34" charset="0"/>
                        <a:ea typeface="黑体" pitchFamily="2" charset="-122"/>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46568">
                        <a:alpha val="21000"/>
                      </a:srgbClr>
                    </a:solidFill>
                  </a:tcPr>
                </a:tc>
                <a:tc>
                  <a:txBody>
                    <a:bodyPr/>
                    <a:lstStyle/>
                    <a:p>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46568"/>
                    </a:solidFill>
                  </a:tcPr>
                </a:tc>
              </a:tr>
              <a:tr h="462725">
                <a:tc>
                  <a:txBody>
                    <a:bodyPr/>
                    <a:lstStyle/>
                    <a:p>
                      <a:pPr marL="0" algn="l" defTabSz="914400">
                        <a:buNone/>
                      </a:pPr>
                      <a:r>
                        <a:rPr lang="en-US" sz="1600" b="0" i="0" dirty="0" err="1">
                          <a:solidFill>
                            <a:srgbClr val="0096D6">
                              <a:lumMod val="75000"/>
                            </a:srgbClr>
                          </a:solidFill>
                          <a:latin typeface="Arial"/>
                          <a:ea typeface="黑体" pitchFamily="2" charset="-122"/>
                          <a:cs typeface="Arial"/>
                        </a:rPr>
                        <a:t>无中断的服务中软件升级</a:t>
                      </a:r>
                      <a:r>
                        <a:rPr lang="en-US" sz="1600" b="0" i="0" dirty="0">
                          <a:solidFill>
                            <a:srgbClr val="0096D6">
                              <a:lumMod val="75000"/>
                            </a:srgbClr>
                          </a:solidFill>
                          <a:latin typeface="Arial"/>
                          <a:ea typeface="黑体" pitchFamily="2" charset="-122"/>
                          <a:cs typeface="Arial"/>
                        </a:rPr>
                        <a:t> (ISSU) </a:t>
                      </a:r>
                      <a:endParaRPr lang="en-US" sz="1600" b="0" dirty="0">
                        <a:solidFill>
                          <a:schemeClr val="tx1">
                            <a:lumMod val="75000"/>
                          </a:schemeClr>
                        </a:solidFill>
                        <a:latin typeface="Arial" pitchFamily="34" charset="0"/>
                        <a:ea typeface="黑体" pitchFamily="2" charset="-122"/>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46568">
                        <a:alpha val="21000"/>
                      </a:srgbClr>
                    </a:solidFill>
                  </a:tcPr>
                </a:tc>
                <a:tc>
                  <a:txBody>
                    <a:bodyPr/>
                    <a:lstStyle/>
                    <a:p>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46568"/>
                    </a:solidFill>
                  </a:tcPr>
                </a:tc>
              </a:tr>
              <a:tr h="397327">
                <a:tc>
                  <a:txBody>
                    <a:bodyPr/>
                    <a:lstStyle/>
                    <a:p>
                      <a:pPr marL="0" algn="l" defTabSz="914400">
                        <a:buNone/>
                      </a:pPr>
                      <a:r>
                        <a:rPr lang="en-US" sz="1600" b="0" i="0" dirty="0" err="1">
                          <a:solidFill>
                            <a:srgbClr val="0096D6">
                              <a:lumMod val="75000"/>
                            </a:srgbClr>
                          </a:solidFill>
                          <a:latin typeface="Arial"/>
                          <a:ea typeface="黑体" pitchFamily="2" charset="-122"/>
                          <a:cs typeface="Arial"/>
                        </a:rPr>
                        <a:t>控制层面隔离</a:t>
                      </a:r>
                      <a:endParaRPr lang="en-US" sz="1600" b="0" dirty="0">
                        <a:solidFill>
                          <a:schemeClr val="tx1">
                            <a:lumMod val="75000"/>
                          </a:schemeClr>
                        </a:solidFill>
                        <a:latin typeface="Arial" pitchFamily="34" charset="0"/>
                        <a:ea typeface="黑体" pitchFamily="2" charset="-122"/>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46568">
                        <a:alpha val="21000"/>
                      </a:srgbClr>
                    </a:solidFill>
                  </a:tcPr>
                </a:tc>
                <a:tc>
                  <a:txBody>
                    <a:bodyPr/>
                    <a:lstStyle/>
                    <a:p>
                      <a:pPr marL="0" algn="ctr" defTabSz="914400" rtl="0" eaLnBrk="1" latinLnBrk="0" hangingPunct="1"/>
                      <a:endParaRPr lang="en-US" sz="1100" kern="1200" dirty="0">
                        <a:solidFill>
                          <a:schemeClr val="bg2"/>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46568"/>
                    </a:solidFill>
                  </a:tcPr>
                </a:tc>
              </a:tr>
              <a:tr h="397327">
                <a:tc>
                  <a:txBody>
                    <a:bodyPr/>
                    <a:lstStyle/>
                    <a:p>
                      <a:pPr marL="0" algn="l" defTabSz="914400">
                        <a:buNone/>
                      </a:pPr>
                      <a:r>
                        <a:rPr lang="en-US" sz="1600" b="0" i="0" dirty="0" err="1">
                          <a:solidFill>
                            <a:srgbClr val="0096D6">
                              <a:lumMod val="75000"/>
                            </a:srgbClr>
                          </a:solidFill>
                          <a:latin typeface="Arial"/>
                          <a:ea typeface="黑体" pitchFamily="2" charset="-122"/>
                          <a:cs typeface="Arial"/>
                        </a:rPr>
                        <a:t>状态化监控</a:t>
                      </a:r>
                      <a:r>
                        <a:rPr lang="en-US" sz="1600" b="0" i="0" baseline="0" dirty="0" err="1">
                          <a:solidFill>
                            <a:srgbClr val="0096D6">
                              <a:lumMod val="75000"/>
                            </a:srgbClr>
                          </a:solidFill>
                          <a:latin typeface="Arial"/>
                          <a:ea typeface="黑体" pitchFamily="2" charset="-122"/>
                          <a:cs typeface="Arial"/>
                        </a:rPr>
                        <a:t>切换</a:t>
                      </a:r>
                      <a:endParaRPr lang="en-US" sz="1600" b="0" dirty="0">
                        <a:solidFill>
                          <a:schemeClr val="tx1">
                            <a:lumMod val="75000"/>
                          </a:schemeClr>
                        </a:solidFill>
                        <a:latin typeface="Arial" pitchFamily="34" charset="0"/>
                        <a:ea typeface="黑体" pitchFamily="2" charset="-122"/>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46568">
                        <a:alpha val="21000"/>
                      </a:srgbClr>
                    </a:solidFill>
                  </a:tcPr>
                </a:tc>
                <a:tc>
                  <a:txBody>
                    <a:bodyPr/>
                    <a:lstStyle/>
                    <a:p>
                      <a:pPr marL="0" algn="ctr" defTabSz="914400" rtl="0" eaLnBrk="1" latinLnBrk="0" hangingPunct="1"/>
                      <a:endParaRPr lang="en-US" sz="1100" kern="1200" dirty="0">
                        <a:solidFill>
                          <a:schemeClr val="bg2"/>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46568"/>
                    </a:solidFill>
                  </a:tcPr>
                </a:tc>
              </a:tr>
              <a:tr h="397327">
                <a:tc>
                  <a:txBody>
                    <a:bodyPr/>
                    <a:lstStyle/>
                    <a:p>
                      <a:pPr marL="0" algn="l" defTabSz="914400">
                        <a:buNone/>
                      </a:pPr>
                      <a:r>
                        <a:rPr lang="en-US" sz="1600" b="0" i="0" dirty="0" err="1">
                          <a:solidFill>
                            <a:srgbClr val="0096D6">
                              <a:lumMod val="75000"/>
                            </a:srgbClr>
                          </a:solidFill>
                          <a:latin typeface="Arial"/>
                          <a:ea typeface="黑体" pitchFamily="2" charset="-122"/>
                          <a:cs typeface="Arial"/>
                        </a:rPr>
                        <a:t>状态化流程重启</a:t>
                      </a:r>
                      <a:endParaRPr lang="en-US" sz="1600" b="0" dirty="0">
                        <a:solidFill>
                          <a:schemeClr val="tx1">
                            <a:lumMod val="75000"/>
                          </a:schemeClr>
                        </a:solidFill>
                        <a:latin typeface="Arial" pitchFamily="34" charset="0"/>
                        <a:ea typeface="黑体" pitchFamily="2" charset="-122"/>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46568">
                        <a:alpha val="21000"/>
                      </a:srgbClr>
                    </a:solidFill>
                  </a:tcPr>
                </a:tc>
                <a:tc>
                  <a:txBody>
                    <a:bodyPr/>
                    <a:lstStyle/>
                    <a:p>
                      <a:pPr marL="0" algn="ctr" defTabSz="914400" rtl="0" eaLnBrk="1" latinLnBrk="0" hangingPunct="1"/>
                      <a:endParaRPr lang="en-US" sz="1100" kern="1200" dirty="0">
                        <a:solidFill>
                          <a:schemeClr val="bg2"/>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46568"/>
                    </a:solidFill>
                  </a:tcPr>
                </a:tc>
              </a:tr>
              <a:tr h="397327">
                <a:tc>
                  <a:txBody>
                    <a:bodyPr/>
                    <a:lstStyle/>
                    <a:p>
                      <a:pPr marL="0" algn="l" defTabSz="914400">
                        <a:buNone/>
                      </a:pPr>
                      <a:r>
                        <a:rPr lang="en-US" sz="1600" b="0" i="0" dirty="0" err="1">
                          <a:solidFill>
                            <a:srgbClr val="0096D6">
                              <a:lumMod val="75000"/>
                            </a:srgbClr>
                          </a:solidFill>
                          <a:latin typeface="Arial"/>
                          <a:ea typeface="黑体" pitchFamily="2" charset="-122"/>
                          <a:cs typeface="Arial"/>
                        </a:rPr>
                        <a:t>热插拔</a:t>
                      </a:r>
                      <a:endParaRPr lang="en-US" sz="1600" b="0" dirty="0">
                        <a:solidFill>
                          <a:schemeClr val="tx1">
                            <a:lumMod val="75000"/>
                          </a:schemeClr>
                        </a:solidFill>
                        <a:latin typeface="Arial" pitchFamily="34" charset="0"/>
                        <a:ea typeface="黑体" pitchFamily="2" charset="-122"/>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46568">
                        <a:alpha val="21000"/>
                      </a:srgbClr>
                    </a:solidFill>
                  </a:tcPr>
                </a:tc>
                <a:tc>
                  <a:txBody>
                    <a:bodyPr/>
                    <a:lstStyle/>
                    <a:p>
                      <a:pPr marL="0" algn="ctr" defTabSz="914400" rtl="0" eaLnBrk="1" latinLnBrk="0" hangingPunct="1"/>
                      <a:endParaRPr lang="en-US" sz="1100" kern="1200" dirty="0">
                        <a:solidFill>
                          <a:schemeClr val="bg2"/>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46568"/>
                    </a:solidFill>
                  </a:tcPr>
                </a:tc>
              </a:tr>
            </a:tbl>
          </a:graphicData>
        </a:graphic>
      </p:graphicFrame>
      <p:sp>
        <p:nvSpPr>
          <p:cNvPr id="166" name="Rectangle 2"/>
          <p:cNvSpPr>
            <a:spLocks noGrp="1" noChangeArrowheads="1"/>
          </p:cNvSpPr>
          <p:nvPr>
            <p:ph type="title"/>
          </p:nvPr>
        </p:nvSpPr>
        <p:spPr/>
        <p:txBody>
          <a:bodyPr/>
          <a:lstStyle/>
          <a:p>
            <a:pPr algn="l" defTabSz="914400">
              <a:spcBef>
                <a:spcPct val="0"/>
              </a:spcBef>
              <a:buNone/>
            </a:pPr>
            <a: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专为不间断运营而构建</a:t>
            </a:r>
            <a:b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altLang="zh-CN" sz="2400" b="0" i="0" spc="0" baseline="0" dirty="0" smtClean="0">
                <a:solidFill>
                  <a:srgbClr val="7F7F7F"/>
                </a:solidFill>
                <a:latin typeface="Arial"/>
                <a:ea typeface="黑体" pitchFamily="2" charset="-122"/>
                <a:cs typeface="+mj-cs"/>
              </a:rPr>
              <a:t>Cisco NX-OS</a:t>
            </a:r>
            <a:endParaRPr lang="zh-CN" altLang="en-US" sz="2400" spc="0" dirty="0">
              <a:solidFill>
                <a:srgbClr val="7F7F7F"/>
              </a:solidFill>
              <a:ea typeface="黑体" pitchFamily="2" charset="-122"/>
            </a:endParaRPr>
          </a:p>
        </p:txBody>
      </p:sp>
      <p:grpSp>
        <p:nvGrpSpPr>
          <p:cNvPr id="2" name="Group 166"/>
          <p:cNvGrpSpPr/>
          <p:nvPr/>
        </p:nvGrpSpPr>
        <p:grpSpPr>
          <a:xfrm>
            <a:off x="10242" y="1251952"/>
            <a:ext cx="9144000" cy="496887"/>
            <a:chOff x="10242" y="1487255"/>
            <a:chExt cx="9144000" cy="496887"/>
          </a:xfrm>
        </p:grpSpPr>
        <p:sp>
          <p:nvSpPr>
            <p:cNvPr id="168" name="Rectangle 25"/>
            <p:cNvSpPr>
              <a:spLocks/>
            </p:cNvSpPr>
            <p:nvPr/>
          </p:nvSpPr>
          <p:spPr bwMode="auto">
            <a:xfrm>
              <a:off x="10242" y="1487255"/>
              <a:ext cx="9144000" cy="496887"/>
            </a:xfrm>
            <a:prstGeom prst="rect">
              <a:avLst/>
            </a:prstGeom>
            <a:gradFill flip="none" rotWithShape="1">
              <a:gsLst>
                <a:gs pos="15000">
                  <a:srgbClr val="0D3947">
                    <a:alpha val="83000"/>
                  </a:srgbClr>
                </a:gs>
                <a:gs pos="85000">
                  <a:srgbClr val="0D3947">
                    <a:alpha val="83000"/>
                  </a:srgbClr>
                </a:gs>
                <a:gs pos="0">
                  <a:srgbClr val="ABDFF0">
                    <a:lumMod val="25000"/>
                    <a:alpha val="0"/>
                  </a:srgbClr>
                </a:gs>
                <a:gs pos="100000">
                  <a:schemeClr val="bg1">
                    <a:alpha val="0"/>
                  </a:schemeClr>
                </a:gs>
              </a:gsLst>
              <a:lin ang="0" scaled="0"/>
              <a:tileRect/>
            </a:gradFill>
            <a:ln w="25400" cap="flat" cmpd="sng" algn="ctr">
              <a:noFill/>
              <a:prstDash val="solid"/>
            </a:ln>
            <a:effectLst/>
          </p:spPr>
          <p:txBody>
            <a:bodyPr rtlCol="0" anchor="ctr"/>
            <a:lstStyle/>
            <a:p>
              <a:pPr algn="ctr">
                <a:spcBef>
                  <a:spcPts val="600"/>
                </a:spcBef>
              </a:pPr>
              <a:endParaRPr lang="zh-CN" altLang="en-US" sz="1600">
                <a:solidFill>
                  <a:srgbClr val="FFFFFF"/>
                </a:solidFill>
                <a:ea typeface="黑体" pitchFamily="2" charset="-122"/>
                <a:sym typeface="Arial" charset="0"/>
              </a:endParaRPr>
            </a:p>
          </p:txBody>
        </p:sp>
        <p:sp>
          <p:nvSpPr>
            <p:cNvPr id="169" name="Rectangle 168"/>
            <p:cNvSpPr/>
            <p:nvPr/>
          </p:nvSpPr>
          <p:spPr>
            <a:xfrm>
              <a:off x="262726" y="1551034"/>
              <a:ext cx="8639033" cy="369328"/>
            </a:xfrm>
            <a:prstGeom prst="rect">
              <a:avLst/>
            </a:prstGeom>
          </p:spPr>
          <p:txBody>
            <a:bodyPr wrap="square" lIns="91435" tIns="45718" rIns="91435" bIns="45718">
              <a:spAutoFit/>
            </a:bodyPr>
            <a:lstStyle/>
            <a:p>
              <a:pPr algn="ctr" defTabSz="914400">
                <a:spcBef>
                  <a:spcPts val="600"/>
                </a:spcBef>
                <a:buNone/>
              </a:pPr>
              <a:r>
                <a:rPr lang="zh-CN" altLang="en-US" sz="1800" b="0" i="0" smtClean="0">
                  <a:solidFill>
                    <a:srgbClr val="FFFFFF"/>
                  </a:solidFill>
                  <a:latin typeface="Arial"/>
                  <a:ea typeface="黑体" pitchFamily="2" charset="-122"/>
                  <a:cs typeface="+mn-cs"/>
                </a:rPr>
                <a:t>得到广泛认可的 </a:t>
              </a:r>
              <a:r>
                <a:rPr lang="en-US" altLang="zh-CN" sz="1800" b="0" i="0" smtClean="0">
                  <a:solidFill>
                    <a:srgbClr val="FFFFFF"/>
                  </a:solidFill>
                  <a:latin typeface="Arial"/>
                  <a:ea typeface="黑体" pitchFamily="2" charset="-122"/>
                  <a:cs typeface="+mn-cs"/>
                </a:rPr>
                <a:t>10 </a:t>
              </a:r>
              <a:r>
                <a:rPr lang="zh-CN" altLang="en-US" sz="1800" b="0" i="0" smtClean="0">
                  <a:solidFill>
                    <a:srgbClr val="FFFFFF"/>
                  </a:solidFill>
                  <a:latin typeface="Arial"/>
                  <a:ea typeface="黑体" pitchFamily="2" charset="-122"/>
                  <a:cs typeface="+mn-cs"/>
                </a:rPr>
                <a:t>年可靠性 </a:t>
              </a:r>
              <a:r>
                <a:rPr lang="en-US" altLang="zh-CN" sz="1800" b="0" i="0" smtClean="0">
                  <a:solidFill>
                    <a:srgbClr val="FFFFFF"/>
                  </a:solidFill>
                  <a:latin typeface="Arial"/>
                  <a:ea typeface="黑体" pitchFamily="2" charset="-122"/>
                  <a:cs typeface="+mn-cs"/>
                </a:rPr>
                <a:t>— </a:t>
              </a:r>
              <a:r>
                <a:rPr lang="zh-CN" altLang="en-US" sz="1800" b="0" i="0" smtClean="0">
                  <a:solidFill>
                    <a:srgbClr val="FFFFFF"/>
                  </a:solidFill>
                  <a:latin typeface="Arial"/>
                  <a:ea typeface="黑体" pitchFamily="2" charset="-122"/>
                  <a:cs typeface="+mn-cs"/>
                </a:rPr>
                <a:t>在 </a:t>
              </a:r>
              <a:r>
                <a:rPr lang="en-US" altLang="zh-CN" sz="1800" b="0" i="0" smtClean="0">
                  <a:solidFill>
                    <a:srgbClr val="FFFFFF"/>
                  </a:solidFill>
                  <a:latin typeface="Arial"/>
                  <a:ea typeface="黑体" pitchFamily="2" charset="-122"/>
                  <a:cs typeface="+mn-cs"/>
                </a:rPr>
                <a:t>Cisco Nexus</a:t>
              </a:r>
              <a:r>
                <a:rPr lang="en-US" altLang="zh-CN" sz="1800" b="0" i="0" baseline="30000" smtClean="0">
                  <a:solidFill>
                    <a:srgbClr val="FFFFFF"/>
                  </a:solidFill>
                  <a:latin typeface="Arial"/>
                  <a:ea typeface="黑体" pitchFamily="2" charset="-122"/>
                  <a:cs typeface="+mn-cs"/>
                </a:rPr>
                <a:t>®</a:t>
              </a:r>
              <a:r>
                <a:rPr lang="zh-CN" altLang="en-US" sz="1800" b="0" i="0" smtClean="0">
                  <a:solidFill>
                    <a:srgbClr val="FFFFFF"/>
                  </a:solidFill>
                  <a:latin typeface="Arial"/>
                  <a:ea typeface="黑体" pitchFamily="2" charset="-122"/>
                  <a:cs typeface="+mn-cs"/>
                </a:rPr>
                <a:t> 和 </a:t>
              </a:r>
              <a:r>
                <a:rPr lang="en-US" altLang="zh-CN" sz="1800" b="0" i="0" smtClean="0">
                  <a:solidFill>
                    <a:srgbClr val="FFFFFF"/>
                  </a:solidFill>
                  <a:latin typeface="Arial"/>
                  <a:ea typeface="黑体" pitchFamily="2" charset="-122"/>
                  <a:cs typeface="+mn-cs"/>
                </a:rPr>
                <a:t>Cisco</a:t>
              </a:r>
              <a:r>
                <a:rPr lang="en-US" altLang="zh-CN" sz="1800" b="0" i="0" baseline="30000" smtClean="0">
                  <a:solidFill>
                    <a:srgbClr val="FFFFFF"/>
                  </a:solidFill>
                  <a:latin typeface="Arial"/>
                  <a:ea typeface="黑体" pitchFamily="2" charset="-122"/>
                  <a:cs typeface="+mn-cs"/>
                </a:rPr>
                <a:t>®</a:t>
              </a:r>
              <a:r>
                <a:rPr lang="zh-CN" altLang="en-US" sz="1800" b="0" i="0" smtClean="0">
                  <a:solidFill>
                    <a:srgbClr val="FFFFFF"/>
                  </a:solidFill>
                  <a:latin typeface="Arial"/>
                  <a:ea typeface="黑体" pitchFamily="2" charset="-122"/>
                  <a:cs typeface="+mn-cs"/>
                </a:rPr>
                <a:t> </a:t>
              </a:r>
              <a:r>
                <a:rPr lang="en-US" altLang="zh-CN" sz="1800" b="0" i="0" smtClean="0">
                  <a:solidFill>
                    <a:srgbClr val="FFFFFF"/>
                  </a:solidFill>
                  <a:latin typeface="Arial"/>
                  <a:ea typeface="黑体" pitchFamily="2" charset="-122"/>
                  <a:cs typeface="+mn-cs"/>
                </a:rPr>
                <a:t>MDS </a:t>
              </a:r>
              <a:r>
                <a:rPr lang="zh-CN" altLang="en-US" sz="1800" b="0" i="0" smtClean="0">
                  <a:solidFill>
                    <a:srgbClr val="FFFFFF"/>
                  </a:solidFill>
                  <a:latin typeface="Arial"/>
                  <a:ea typeface="黑体" pitchFamily="2" charset="-122"/>
                  <a:cs typeface="+mn-cs"/>
                </a:rPr>
                <a:t>上提供 </a:t>
              </a:r>
              <a:endParaRPr lang="zh-CN" altLang="en-US" sz="1800" b="0" i="0">
                <a:solidFill>
                  <a:srgbClr val="FFFFFF"/>
                </a:solidFill>
                <a:latin typeface="Arial"/>
                <a:ea typeface="黑体" pitchFamily="2" charset="-122"/>
                <a:cs typeface="+mn-cs"/>
              </a:endParaRPr>
            </a:p>
          </p:txBody>
        </p:sp>
      </p:grpSp>
      <p:grpSp>
        <p:nvGrpSpPr>
          <p:cNvPr id="4" name="Group 176"/>
          <p:cNvGrpSpPr/>
          <p:nvPr/>
        </p:nvGrpSpPr>
        <p:grpSpPr>
          <a:xfrm>
            <a:off x="594360" y="5184648"/>
            <a:ext cx="7843763" cy="806748"/>
            <a:chOff x="4574276" y="4669561"/>
            <a:chExt cx="7843763" cy="806748"/>
          </a:xfrm>
        </p:grpSpPr>
        <p:sp>
          <p:nvSpPr>
            <p:cNvPr id="178" name="Rectangle 177"/>
            <p:cNvSpPr/>
            <p:nvPr/>
          </p:nvSpPr>
          <p:spPr>
            <a:xfrm>
              <a:off x="4574276" y="4906922"/>
              <a:ext cx="2223686" cy="569387"/>
            </a:xfrm>
            <a:prstGeom prst="rect">
              <a:avLst/>
            </a:prstGeom>
          </p:spPr>
          <p:txBody>
            <a:bodyPr wrap="none" lIns="0" tIns="0" rIns="0" bIns="0">
              <a:spAutoFit/>
            </a:bodyPr>
            <a:lstStyle/>
            <a:p>
              <a:pPr marL="169896" indent="-169896" algn="l" defTabSz="914400">
                <a:spcBef>
                  <a:spcPts val="300"/>
                </a:spcBef>
                <a:spcAft>
                  <a:spcPts val="300"/>
                </a:spcAft>
                <a:buClr>
                  <a:srgbClr val="0096D6"/>
                </a:buClr>
                <a:buSzPct val="90000"/>
                <a:buFont typeface="Arial"/>
                <a:buChar char="•"/>
              </a:pPr>
              <a:r>
                <a:rPr lang="en-US" altLang="zh-CN" sz="1600" b="0" i="0" smtClean="0">
                  <a:solidFill>
                    <a:srgbClr val="546568"/>
                  </a:solidFill>
                  <a:latin typeface="Arial"/>
                  <a:ea typeface="黑体" pitchFamily="2" charset="-122"/>
                  <a:cs typeface="+mn-cs"/>
                </a:rPr>
                <a:t>99.999% </a:t>
              </a:r>
              <a:r>
                <a:rPr lang="zh-CN" altLang="en-US" sz="1600" b="0" i="0" smtClean="0">
                  <a:solidFill>
                    <a:srgbClr val="546568"/>
                  </a:solidFill>
                  <a:latin typeface="Arial"/>
                  <a:ea typeface="黑体" pitchFamily="2" charset="-122"/>
                  <a:cs typeface="+mn-cs"/>
                </a:rPr>
                <a:t>高畅通性</a:t>
              </a:r>
            </a:p>
            <a:p>
              <a:pPr marL="169896" indent="-169896" algn="l" defTabSz="914400">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经验证的零数据包丢失</a:t>
              </a:r>
              <a:endParaRPr lang="zh-CN" altLang="en-US" sz="1600">
                <a:solidFill>
                  <a:srgbClr val="546568"/>
                </a:solidFill>
                <a:ea typeface="黑体" pitchFamily="2" charset="-122"/>
                <a:sym typeface="Arial" charset="0"/>
              </a:endParaRPr>
            </a:p>
          </p:txBody>
        </p:sp>
        <p:sp>
          <p:nvSpPr>
            <p:cNvPr id="179" name="AutoShape 24"/>
            <p:cNvSpPr>
              <a:spLocks/>
            </p:cNvSpPr>
            <p:nvPr/>
          </p:nvSpPr>
          <p:spPr bwMode="auto">
            <a:xfrm>
              <a:off x="4574276" y="4669561"/>
              <a:ext cx="2338685" cy="227346"/>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a:lnSpc>
                  <a:spcPts val="1500"/>
                </a:lnSpc>
                <a:spcBef>
                  <a:spcPts val="300"/>
                </a:spcBef>
                <a:spcAft>
                  <a:spcPts val="300"/>
                </a:spcAft>
                <a:buNone/>
              </a:pPr>
              <a:r>
                <a:rPr lang="zh-CN" altLang="en-US" sz="1800" b="1" i="0" smtClean="0">
                  <a:solidFill>
                    <a:srgbClr val="0096D6"/>
                  </a:solidFill>
                  <a:latin typeface="Arial"/>
                  <a:ea typeface="黑体" pitchFamily="2" charset="-122"/>
                  <a:cs typeface="+mn-cs"/>
                </a:rPr>
                <a:t>结果</a:t>
              </a:r>
              <a:endParaRPr lang="zh-CN" altLang="en-US" b="1" smtClean="0">
                <a:solidFill>
                  <a:schemeClr val="tx1"/>
                </a:solidFill>
                <a:ea typeface="黑体" pitchFamily="2" charset="-122"/>
                <a:sym typeface="Arial" charset="0"/>
              </a:endParaRPr>
            </a:p>
          </p:txBody>
        </p:sp>
        <p:sp>
          <p:nvSpPr>
            <p:cNvPr id="180" name="Rectangle 179"/>
            <p:cNvSpPr/>
            <p:nvPr/>
          </p:nvSpPr>
          <p:spPr>
            <a:xfrm>
              <a:off x="7401892" y="4906922"/>
              <a:ext cx="5016147" cy="569387"/>
            </a:xfrm>
            <a:prstGeom prst="rect">
              <a:avLst/>
            </a:prstGeom>
          </p:spPr>
          <p:txBody>
            <a:bodyPr wrap="square" lIns="0" tIns="0" rIns="0" bIns="0">
              <a:spAutoFit/>
            </a:bodyPr>
            <a:lstStyle/>
            <a:p>
              <a:pPr marL="169896" indent="-169896" algn="l" defTabSz="914400">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自动故障恢复</a:t>
              </a:r>
              <a:r>
                <a:rPr lang="en-US" altLang="zh-CN" sz="1600" b="0" i="0" dirty="0" smtClean="0">
                  <a:solidFill>
                    <a:srgbClr val="546568"/>
                  </a:solidFill>
                  <a:latin typeface="Arial"/>
                  <a:ea typeface="黑体" pitchFamily="2" charset="-122"/>
                  <a:cs typeface="+mn-cs"/>
                </a:rPr>
                <a:t>―</a:t>
              </a:r>
              <a:r>
                <a:rPr lang="zh-CN" altLang="en-US" sz="1600" b="0" i="0" dirty="0" smtClean="0">
                  <a:solidFill>
                    <a:srgbClr val="546568"/>
                  </a:solidFill>
                  <a:latin typeface="Arial"/>
                  <a:ea typeface="黑体" pitchFamily="2" charset="-122"/>
                  <a:cs typeface="+mn-cs"/>
                </a:rPr>
                <a:t>总恢复时间：大约 </a:t>
              </a:r>
              <a:r>
                <a:rPr lang="en-US" altLang="zh-CN" sz="1600" b="0" i="0" dirty="0" smtClean="0">
                  <a:solidFill>
                    <a:srgbClr val="546568"/>
                  </a:solidFill>
                  <a:latin typeface="Arial"/>
                  <a:ea typeface="黑体" pitchFamily="2" charset="-122"/>
                  <a:cs typeface="+mn-cs"/>
                </a:rPr>
                <a:t>80 </a:t>
              </a:r>
              <a:r>
                <a:rPr lang="zh-CN" altLang="en-US" sz="1600" b="0" i="0" dirty="0" smtClean="0">
                  <a:solidFill>
                    <a:srgbClr val="546568"/>
                  </a:solidFill>
                  <a:latin typeface="Arial"/>
                  <a:ea typeface="黑体" pitchFamily="2" charset="-122"/>
                  <a:cs typeface="+mn-cs"/>
                </a:rPr>
                <a:t>毫秒</a:t>
              </a:r>
            </a:p>
            <a:p>
              <a:pPr marL="169896" indent="-169896" algn="l" defTabSz="914400">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采用新功能时无影响</a:t>
              </a:r>
              <a:endParaRPr lang="zh-CN" altLang="en-US" sz="1600" dirty="0">
                <a:solidFill>
                  <a:srgbClr val="546568"/>
                </a:solidFill>
                <a:latin typeface="Arial" charset="0"/>
                <a:ea typeface="黑体" pitchFamily="2" charset="-122"/>
              </a:endParaRPr>
            </a:p>
          </p:txBody>
        </p:sp>
      </p:grpSp>
      <p:pic>
        <p:nvPicPr>
          <p:cNvPr id="181" name="Picture 180" descr="nw.png"/>
          <p:cNvPicPr>
            <a:picLocks noChangeAspect="1"/>
          </p:cNvPicPr>
          <p:nvPr/>
        </p:nvPicPr>
        <p:blipFill>
          <a:blip r:embed="rId5" cstate="print">
            <a:extLst>
              <a:ext uri="{BEBA8EAE-BF5A-486C-A8C5-ECC9F3942E4B}">
                <a14:imgProps xmlns="" xmlns:a14="http://schemas.microsoft.com/office/drawing/2010/main">
                  <a14:imgLayer r:embed="rId6">
                    <a14:imgEffect>
                      <a14:brightnessContrast bright="-100000"/>
                    </a14:imgEffect>
                  </a14:imgLayer>
                </a14:imgProps>
              </a:ext>
              <a:ext uri="{28A0092B-C50C-407E-A947-70E740481C1C}">
                <a14:useLocalDpi xmlns="" xmlns:a14="http://schemas.microsoft.com/office/drawing/2010/main" val="0"/>
              </a:ext>
            </a:extLst>
          </a:blip>
          <a:stretch>
            <a:fillRect/>
          </a:stretch>
        </p:blipFill>
        <p:spPr>
          <a:xfrm>
            <a:off x="1604238" y="6124987"/>
            <a:ext cx="1325740" cy="348714"/>
          </a:xfrm>
          <a:prstGeom prst="rect">
            <a:avLst/>
          </a:prstGeom>
        </p:spPr>
      </p:pic>
      <p:pic>
        <p:nvPicPr>
          <p:cNvPr id="182" name="Picture 181" descr="LR.png"/>
          <p:cNvPicPr>
            <a:picLocks noChangeAspect="1"/>
          </p:cNvPicPr>
          <p:nvPr/>
        </p:nvPicPr>
        <p:blipFill>
          <a:blip r:embed="rId7" cstate="print">
            <a:extLst>
              <a:ext uri="{BEBA8EAE-BF5A-486C-A8C5-ECC9F3942E4B}">
                <a14:imgProps xmlns="" xmlns:a14="http://schemas.microsoft.com/office/drawing/2010/main">
                  <a14:imgLayer r:embed="rId8">
                    <a14:imgEffect>
                      <a14:brightnessContrast bright="-100000"/>
                    </a14:imgEffect>
                  </a14:imgLayer>
                </a14:imgProps>
              </a:ext>
              <a:ext uri="{28A0092B-C50C-407E-A947-70E740481C1C}">
                <a14:useLocalDpi xmlns="" xmlns:a14="http://schemas.microsoft.com/office/drawing/2010/main" val="0"/>
              </a:ext>
            </a:extLst>
          </a:blip>
          <a:stretch>
            <a:fillRect/>
          </a:stretch>
        </p:blipFill>
        <p:spPr>
          <a:xfrm>
            <a:off x="777523" y="6005970"/>
            <a:ext cx="794816" cy="565482"/>
          </a:xfrm>
          <a:prstGeom prst="rect">
            <a:avLst/>
          </a:prstGeom>
        </p:spPr>
      </p:pic>
      <p:sp>
        <p:nvSpPr>
          <p:cNvPr id="23" name="Action Button: Back or Previous 22">
            <a:hlinkClick r:id="rId9" action="ppaction://hlinksldjump"/>
          </p:cNvPr>
          <p:cNvSpPr/>
          <p:nvPr/>
        </p:nvSpPr>
        <p:spPr>
          <a:xfrm>
            <a:off x="8202168" y="6236208"/>
            <a:ext cx="318654" cy="277092"/>
          </a:xfrm>
          <a:prstGeom prst="actionButtonBackPrevious">
            <a:avLst/>
          </a:prstGeom>
          <a:solidFill>
            <a:schemeClr val="accent3">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黑体" pitchFamily="2" charset="-122"/>
            </a:endParaRPr>
          </a:p>
        </p:txBody>
      </p:sp>
      <p:grpSp>
        <p:nvGrpSpPr>
          <p:cNvPr id="3" name="Group 2"/>
          <p:cNvGrpSpPr/>
          <p:nvPr/>
        </p:nvGrpSpPr>
        <p:grpSpPr>
          <a:xfrm>
            <a:off x="6410033" y="2150761"/>
            <a:ext cx="257695" cy="2299162"/>
            <a:chOff x="6410033" y="2150761"/>
            <a:chExt cx="257695" cy="2299162"/>
          </a:xfrm>
        </p:grpSpPr>
        <p:pic>
          <p:nvPicPr>
            <p:cNvPr id="171" name="Picture 2" descr="\\MV-FS\Projects\Cisco\03_Assets\Icons\Kubrick Icons\Kubrick png icons\acknowledge_1101_256.png"/>
            <p:cNvPicPr>
              <a:picLocks noChangeAspect="1" noChangeArrowheads="1"/>
            </p:cNvPicPr>
            <p:nvPr/>
          </p:nvPicPr>
          <p:blipFill>
            <a:blip r:embed="rId10" cstate="print">
              <a:extLst>
                <a:ext uri="{28A0092B-C50C-407E-A947-70E740481C1C}">
                  <a14:useLocalDpi xmlns="" xmlns:a14="http://schemas.microsoft.com/office/drawing/2010/main" val="0"/>
                </a:ext>
              </a:extLst>
            </a:blip>
            <a:stretch>
              <a:fillRect/>
            </a:stretch>
          </p:blipFill>
          <p:spPr bwMode="auto">
            <a:xfrm>
              <a:off x="6410033" y="2150761"/>
              <a:ext cx="257695" cy="249382"/>
            </a:xfrm>
            <a:prstGeom prst="rect">
              <a:avLst/>
            </a:prstGeom>
            <a:noFill/>
            <a:ln>
              <a:noFill/>
            </a:ln>
            <a:extLst>
              <a:ext uri="{909E8E84-426E-40DD-AFC4-6F175D3DCCD1}">
                <a14:hiddenFill xmlns="" xmlns:a14="http://schemas.microsoft.com/office/drawing/2010/main">
                  <a:solidFill>
                    <a:srgbClr val="FFFFFF"/>
                  </a:solidFill>
                </a14:hiddenFill>
              </a:ext>
            </a:extLst>
          </p:spPr>
        </p:pic>
        <p:pic>
          <p:nvPicPr>
            <p:cNvPr id="26" name="Picture 2" descr="\\MV-FS\Projects\Cisco\03_Assets\Icons\Kubrick Icons\Kubrick png icons\acknowledge_1101_256.png"/>
            <p:cNvPicPr>
              <a:picLocks noChangeAspect="1" noChangeArrowheads="1"/>
            </p:cNvPicPr>
            <p:nvPr/>
          </p:nvPicPr>
          <p:blipFill>
            <a:blip r:embed="rId10" cstate="print">
              <a:extLst>
                <a:ext uri="{28A0092B-C50C-407E-A947-70E740481C1C}">
                  <a14:useLocalDpi xmlns="" xmlns:a14="http://schemas.microsoft.com/office/drawing/2010/main" val="0"/>
                </a:ext>
              </a:extLst>
            </a:blip>
            <a:stretch>
              <a:fillRect/>
            </a:stretch>
          </p:blipFill>
          <p:spPr bwMode="auto">
            <a:xfrm>
              <a:off x="6410033" y="2560717"/>
              <a:ext cx="257695" cy="249382"/>
            </a:xfrm>
            <a:prstGeom prst="rect">
              <a:avLst/>
            </a:prstGeom>
            <a:noFill/>
            <a:ln>
              <a:noFill/>
            </a:ln>
            <a:extLst>
              <a:ext uri="{909E8E84-426E-40DD-AFC4-6F175D3DCCD1}">
                <a14:hiddenFill xmlns="" xmlns:a14="http://schemas.microsoft.com/office/drawing/2010/main">
                  <a:solidFill>
                    <a:srgbClr val="FFFFFF"/>
                  </a:solidFill>
                </a14:hiddenFill>
              </a:ext>
            </a:extLst>
          </p:spPr>
        </p:pic>
        <p:pic>
          <p:nvPicPr>
            <p:cNvPr id="27" name="Picture 2" descr="\\MV-FS\Projects\Cisco\03_Assets\Icons\Kubrick Icons\Kubrick png icons\acknowledge_1101_256.png"/>
            <p:cNvPicPr>
              <a:picLocks noChangeAspect="1" noChangeArrowheads="1"/>
            </p:cNvPicPr>
            <p:nvPr/>
          </p:nvPicPr>
          <p:blipFill>
            <a:blip r:embed="rId10" cstate="print">
              <a:extLst>
                <a:ext uri="{28A0092B-C50C-407E-A947-70E740481C1C}">
                  <a14:useLocalDpi xmlns="" xmlns:a14="http://schemas.microsoft.com/office/drawing/2010/main" val="0"/>
                </a:ext>
              </a:extLst>
            </a:blip>
            <a:stretch>
              <a:fillRect/>
            </a:stretch>
          </p:blipFill>
          <p:spPr bwMode="auto">
            <a:xfrm>
              <a:off x="6410033" y="2970673"/>
              <a:ext cx="257695" cy="249382"/>
            </a:xfrm>
            <a:prstGeom prst="rect">
              <a:avLst/>
            </a:prstGeom>
            <a:noFill/>
            <a:ln>
              <a:noFill/>
            </a:ln>
            <a:extLst>
              <a:ext uri="{909E8E84-426E-40DD-AFC4-6F175D3DCCD1}">
                <a14:hiddenFill xmlns="" xmlns:a14="http://schemas.microsoft.com/office/drawing/2010/main">
                  <a:solidFill>
                    <a:srgbClr val="FFFFFF"/>
                  </a:solidFill>
                </a14:hiddenFill>
              </a:ext>
            </a:extLst>
          </p:spPr>
        </p:pic>
        <p:pic>
          <p:nvPicPr>
            <p:cNvPr id="28" name="Picture 2" descr="\\MV-FS\Projects\Cisco\03_Assets\Icons\Kubrick Icons\Kubrick png icons\acknowledge_1101_256.png"/>
            <p:cNvPicPr>
              <a:picLocks noChangeAspect="1" noChangeArrowheads="1"/>
            </p:cNvPicPr>
            <p:nvPr/>
          </p:nvPicPr>
          <p:blipFill>
            <a:blip r:embed="rId10" cstate="print">
              <a:extLst>
                <a:ext uri="{28A0092B-C50C-407E-A947-70E740481C1C}">
                  <a14:useLocalDpi xmlns="" xmlns:a14="http://schemas.microsoft.com/office/drawing/2010/main" val="0"/>
                </a:ext>
              </a:extLst>
            </a:blip>
            <a:stretch>
              <a:fillRect/>
            </a:stretch>
          </p:blipFill>
          <p:spPr bwMode="auto">
            <a:xfrm>
              <a:off x="6410033" y="3380629"/>
              <a:ext cx="257695" cy="249382"/>
            </a:xfrm>
            <a:prstGeom prst="rect">
              <a:avLst/>
            </a:prstGeom>
            <a:noFill/>
            <a:ln>
              <a:noFill/>
            </a:ln>
            <a:extLst>
              <a:ext uri="{909E8E84-426E-40DD-AFC4-6F175D3DCCD1}">
                <a14:hiddenFill xmlns="" xmlns:a14="http://schemas.microsoft.com/office/drawing/2010/main">
                  <a:solidFill>
                    <a:srgbClr val="FFFFFF"/>
                  </a:solidFill>
                </a14:hiddenFill>
              </a:ext>
            </a:extLst>
          </p:spPr>
        </p:pic>
        <p:pic>
          <p:nvPicPr>
            <p:cNvPr id="29" name="Picture 2" descr="\\MV-FS\Projects\Cisco\03_Assets\Icons\Kubrick Icons\Kubrick png icons\acknowledge_1101_256.png"/>
            <p:cNvPicPr>
              <a:picLocks noChangeAspect="1" noChangeArrowheads="1"/>
            </p:cNvPicPr>
            <p:nvPr/>
          </p:nvPicPr>
          <p:blipFill>
            <a:blip r:embed="rId10" cstate="print">
              <a:extLst>
                <a:ext uri="{28A0092B-C50C-407E-A947-70E740481C1C}">
                  <a14:useLocalDpi xmlns="" xmlns:a14="http://schemas.microsoft.com/office/drawing/2010/main" val="0"/>
                </a:ext>
              </a:extLst>
            </a:blip>
            <a:stretch>
              <a:fillRect/>
            </a:stretch>
          </p:blipFill>
          <p:spPr bwMode="auto">
            <a:xfrm>
              <a:off x="6410033" y="3790585"/>
              <a:ext cx="257695" cy="249382"/>
            </a:xfrm>
            <a:prstGeom prst="rect">
              <a:avLst/>
            </a:prstGeom>
            <a:noFill/>
            <a:ln>
              <a:noFill/>
            </a:ln>
            <a:extLst>
              <a:ext uri="{909E8E84-426E-40DD-AFC4-6F175D3DCCD1}">
                <a14:hiddenFill xmlns="" xmlns:a14="http://schemas.microsoft.com/office/drawing/2010/main">
                  <a:solidFill>
                    <a:srgbClr val="FFFFFF"/>
                  </a:solidFill>
                </a14:hiddenFill>
              </a:ext>
            </a:extLst>
          </p:spPr>
        </p:pic>
        <p:pic>
          <p:nvPicPr>
            <p:cNvPr id="30" name="Picture 2" descr="\\MV-FS\Projects\Cisco\03_Assets\Icons\Kubrick Icons\Kubrick png icons\acknowledge_1101_256.png"/>
            <p:cNvPicPr>
              <a:picLocks noChangeAspect="1" noChangeArrowheads="1"/>
            </p:cNvPicPr>
            <p:nvPr/>
          </p:nvPicPr>
          <p:blipFill>
            <a:blip r:embed="rId10" cstate="print">
              <a:extLst>
                <a:ext uri="{28A0092B-C50C-407E-A947-70E740481C1C}">
                  <a14:useLocalDpi xmlns="" xmlns:a14="http://schemas.microsoft.com/office/drawing/2010/main" val="0"/>
                </a:ext>
              </a:extLst>
            </a:blip>
            <a:stretch>
              <a:fillRect/>
            </a:stretch>
          </p:blipFill>
          <p:spPr bwMode="auto">
            <a:xfrm>
              <a:off x="6410033" y="4200541"/>
              <a:ext cx="257695" cy="249382"/>
            </a:xfrm>
            <a:prstGeom prst="rect">
              <a:avLst/>
            </a:prstGeom>
            <a:noFill/>
            <a:ln>
              <a:noFill/>
            </a:ln>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20897978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65"/>
                                        </p:tgtEl>
                                        <p:attrNameLst>
                                          <p:attrName>style.visibility</p:attrName>
                                        </p:attrNameLst>
                                      </p:cBhvr>
                                      <p:to>
                                        <p:strVal val="visible"/>
                                      </p:to>
                                    </p:set>
                                    <p:anim calcmode="lin" valueType="num">
                                      <p:cBhvr additive="base">
                                        <p:cTn id="7" dur="500" fill="hold"/>
                                        <p:tgtEl>
                                          <p:spTgt spid="165"/>
                                        </p:tgtEl>
                                        <p:attrNameLst>
                                          <p:attrName>ppt_x</p:attrName>
                                        </p:attrNameLst>
                                      </p:cBhvr>
                                      <p:tavLst>
                                        <p:tav tm="0">
                                          <p:val>
                                            <p:strVal val="1+#ppt_w/2"/>
                                          </p:val>
                                        </p:tav>
                                        <p:tav tm="100000">
                                          <p:val>
                                            <p:strVal val="#ppt_x"/>
                                          </p:val>
                                        </p:tav>
                                      </p:tavLst>
                                    </p:anim>
                                    <p:anim calcmode="lin" valueType="num">
                                      <p:cBhvr additive="base">
                                        <p:cTn id="8" dur="500" fill="hold"/>
                                        <p:tgtEl>
                                          <p:spTgt spid="16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750" fill="hold"/>
                                        <p:tgtEl>
                                          <p:spTgt spid="4"/>
                                        </p:tgtEl>
                                        <p:attrNameLst>
                                          <p:attrName>ppt_x</p:attrName>
                                        </p:attrNameLst>
                                      </p:cBhvr>
                                      <p:tavLst>
                                        <p:tav tm="0">
                                          <p:val>
                                            <p:strVal val="1+#ppt_w/2"/>
                                          </p:val>
                                        </p:tav>
                                        <p:tav tm="100000">
                                          <p:val>
                                            <p:strVal val="#ppt_x"/>
                                          </p:val>
                                        </p:tav>
                                      </p:tavLst>
                                    </p:anim>
                                    <p:anim calcmode="lin" valueType="num">
                                      <p:cBhvr additive="base">
                                        <p:cTn id="22" dur="75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82"/>
                                        </p:tgtEl>
                                        <p:attrNameLst>
                                          <p:attrName>style.visibility</p:attrName>
                                        </p:attrNameLst>
                                      </p:cBhvr>
                                      <p:to>
                                        <p:strVal val="visible"/>
                                      </p:to>
                                    </p:set>
                                    <p:anim calcmode="lin" valueType="num">
                                      <p:cBhvr additive="base">
                                        <p:cTn id="25" dur="750" fill="hold"/>
                                        <p:tgtEl>
                                          <p:spTgt spid="182"/>
                                        </p:tgtEl>
                                        <p:attrNameLst>
                                          <p:attrName>ppt_x</p:attrName>
                                        </p:attrNameLst>
                                      </p:cBhvr>
                                      <p:tavLst>
                                        <p:tav tm="0">
                                          <p:val>
                                            <p:strVal val="1+#ppt_w/2"/>
                                          </p:val>
                                        </p:tav>
                                        <p:tav tm="100000">
                                          <p:val>
                                            <p:strVal val="#ppt_x"/>
                                          </p:val>
                                        </p:tav>
                                      </p:tavLst>
                                    </p:anim>
                                    <p:anim calcmode="lin" valueType="num">
                                      <p:cBhvr additive="base">
                                        <p:cTn id="26" dur="750" fill="hold"/>
                                        <p:tgtEl>
                                          <p:spTgt spid="182"/>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81"/>
                                        </p:tgtEl>
                                        <p:attrNameLst>
                                          <p:attrName>style.visibility</p:attrName>
                                        </p:attrNameLst>
                                      </p:cBhvr>
                                      <p:to>
                                        <p:strVal val="visible"/>
                                      </p:to>
                                    </p:set>
                                    <p:anim calcmode="lin" valueType="num">
                                      <p:cBhvr additive="base">
                                        <p:cTn id="29" dur="750" fill="hold"/>
                                        <p:tgtEl>
                                          <p:spTgt spid="181"/>
                                        </p:tgtEl>
                                        <p:attrNameLst>
                                          <p:attrName>ppt_x</p:attrName>
                                        </p:attrNameLst>
                                      </p:cBhvr>
                                      <p:tavLst>
                                        <p:tav tm="0">
                                          <p:val>
                                            <p:strVal val="1+#ppt_w/2"/>
                                          </p:val>
                                        </p:tav>
                                        <p:tav tm="100000">
                                          <p:val>
                                            <p:strVal val="#ppt_x"/>
                                          </p:val>
                                        </p:tav>
                                      </p:tavLst>
                                    </p:anim>
                                    <p:anim calcmode="lin" valueType="num">
                                      <p:cBhvr additive="base">
                                        <p:cTn id="30" dur="750" fill="hold"/>
                                        <p:tgtEl>
                                          <p:spTgt spid="181"/>
                                        </p:tgtEl>
                                        <p:attrNameLst>
                                          <p:attrName>ppt_y</p:attrName>
                                        </p:attrNameLst>
                                      </p:cBhvr>
                                      <p:tavLst>
                                        <p:tav tm="0">
                                          <p:val>
                                            <p:strVal val="#ppt_y"/>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19"/>
          <p:cNvSpPr>
            <a:spLocks noChangeArrowheads="1"/>
          </p:cNvSpPr>
          <p:nvPr/>
        </p:nvSpPr>
        <p:spPr bwMode="auto">
          <a:xfrm flipH="1">
            <a:off x="239150" y="5036236"/>
            <a:ext cx="8623491" cy="2200439"/>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endParaRPr lang="zh-CN" altLang="en-US" b="1">
              <a:solidFill>
                <a:schemeClr val="tx1"/>
              </a:solidFill>
              <a:latin typeface="+mj-lt"/>
              <a:ea typeface="黑体" pitchFamily="2" charset="-122"/>
            </a:endParaRPr>
          </a:p>
        </p:txBody>
      </p:sp>
      <p:pic>
        <p:nvPicPr>
          <p:cNvPr id="130" name="Picture 49"/>
          <p:cNvPicPr>
            <a:picLocks noChangeArrowheads="1"/>
          </p:cNvPicPr>
          <p:nvPr/>
        </p:nvPicPr>
        <p:blipFill>
          <a:blip r:embed="rId3" cstate="print"/>
          <a:srcRect/>
          <a:stretch>
            <a:fillRect/>
          </a:stretch>
        </p:blipFill>
        <p:spPr bwMode="auto">
          <a:xfrm>
            <a:off x="-3217897" y="4141556"/>
            <a:ext cx="483" cy="342901"/>
          </a:xfrm>
          <a:prstGeom prst="rect">
            <a:avLst/>
          </a:prstGeom>
          <a:noFill/>
          <a:ln w="9525">
            <a:noFill/>
            <a:miter lim="800000"/>
            <a:headEnd/>
            <a:tailEnd/>
          </a:ln>
        </p:spPr>
      </p:pic>
      <p:pic>
        <p:nvPicPr>
          <p:cNvPr id="131" name="Picture 50" descr="DC3 Icon"/>
          <p:cNvPicPr>
            <a:picLocks noChangeAspect="1" noChangeArrowheads="1"/>
          </p:cNvPicPr>
          <p:nvPr/>
        </p:nvPicPr>
        <p:blipFill>
          <a:blip r:embed="rId4"/>
          <a:srcRect/>
          <a:stretch>
            <a:fillRect/>
          </a:stretch>
        </p:blipFill>
        <p:spPr bwMode="auto">
          <a:xfrm>
            <a:off x="-3217809" y="2965216"/>
            <a:ext cx="347" cy="690564"/>
          </a:xfrm>
          <a:prstGeom prst="rect">
            <a:avLst/>
          </a:prstGeom>
          <a:noFill/>
          <a:ln w="9525">
            <a:noFill/>
            <a:miter lim="800000"/>
            <a:headEnd/>
            <a:tailEnd/>
          </a:ln>
        </p:spPr>
      </p:pic>
      <p:sp>
        <p:nvSpPr>
          <p:cNvPr id="3" name="Title 2"/>
          <p:cNvSpPr>
            <a:spLocks noGrp="1"/>
          </p:cNvSpPr>
          <p:nvPr>
            <p:ph type="title"/>
          </p:nvPr>
        </p:nvSpPr>
        <p:spPr/>
        <p:txBody>
          <a:bodyPr/>
          <a:lstStyle/>
          <a:p>
            <a:pPr algn="l" defTabSz="914400">
              <a:spcBef>
                <a:spcPct val="0"/>
              </a:spcBef>
              <a:buNone/>
            </a:pPr>
            <a: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高带宽</a:t>
            </a:r>
            <a:b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altLang="zh-CN" sz="2400" b="0" i="0" spc="0" baseline="0" dirty="0" smtClean="0">
                <a:solidFill>
                  <a:srgbClr val="7F7F7F"/>
                </a:solidFill>
                <a:latin typeface="Arial"/>
                <a:ea typeface="黑体" pitchFamily="2" charset="-122"/>
                <a:cs typeface="+mj-cs"/>
              </a:rPr>
              <a:t>Cisco </a:t>
            </a:r>
            <a:r>
              <a:rPr lang="zh-CN" altLang="en-US" sz="2400" b="0" i="0" spc="0" baseline="0" dirty="0" smtClean="0">
                <a:solidFill>
                  <a:srgbClr val="7F7F7F"/>
                </a:solidFill>
                <a:latin typeface="Arial"/>
                <a:ea typeface="黑体" pitchFamily="2" charset="-122"/>
                <a:cs typeface="+mj-cs"/>
              </a:rPr>
              <a:t>虚拟端口通道 </a:t>
            </a:r>
            <a:r>
              <a:rPr altLang="zh-CN" sz="2400" b="0" i="0" spc="0" baseline="0" dirty="0" smtClean="0">
                <a:solidFill>
                  <a:srgbClr val="7F7F7F"/>
                </a:solidFill>
                <a:latin typeface="Arial"/>
                <a:ea typeface="黑体" pitchFamily="2" charset="-122"/>
                <a:cs typeface="+mj-cs"/>
              </a:rPr>
              <a:t>― vPC</a:t>
            </a:r>
            <a:endParaRPr lang="zh-CN" altLang="en-US" sz="2400" b="0" i="0" spc="0" baseline="0" dirty="0">
              <a:solidFill>
                <a:srgbClr val="7F7F7F"/>
              </a:solidFill>
              <a:latin typeface="Arial"/>
              <a:ea typeface="黑体" pitchFamily="2" charset="-122"/>
              <a:cs typeface="+mj-cs"/>
            </a:endParaRPr>
          </a:p>
        </p:txBody>
      </p:sp>
      <p:grpSp>
        <p:nvGrpSpPr>
          <p:cNvPr id="4" name="Group 88"/>
          <p:cNvGrpSpPr/>
          <p:nvPr/>
        </p:nvGrpSpPr>
        <p:grpSpPr>
          <a:xfrm>
            <a:off x="3045591" y="1910412"/>
            <a:ext cx="3669106" cy="2704654"/>
            <a:chOff x="3045591" y="1910412"/>
            <a:chExt cx="3669106" cy="2704654"/>
          </a:xfrm>
        </p:grpSpPr>
        <p:sp>
          <p:nvSpPr>
            <p:cNvPr id="66" name="Rectangle 19"/>
            <p:cNvSpPr>
              <a:spLocks noChangeArrowheads="1"/>
            </p:cNvSpPr>
            <p:nvPr/>
          </p:nvSpPr>
          <p:spPr bwMode="auto">
            <a:xfrm flipH="1">
              <a:off x="3045591" y="1910412"/>
              <a:ext cx="3665952" cy="2704654"/>
            </a:xfrm>
            <a:prstGeom prst="roundRect">
              <a:avLst>
                <a:gd name="adj" fmla="val 4621"/>
              </a:avLst>
            </a:prstGeom>
            <a:gradFill>
              <a:gsLst>
                <a:gs pos="49000">
                  <a:srgbClr val="C00000">
                    <a:alpha val="0"/>
                  </a:srgbClr>
                </a:gs>
                <a:gs pos="99000">
                  <a:schemeClr val="tx2">
                    <a:alpha val="19000"/>
                  </a:schemeClr>
                </a:gs>
              </a:gsLst>
              <a:lin ang="16200000" scaled="0"/>
            </a:gradFill>
            <a:ln w="15875">
              <a:gradFill>
                <a:gsLst>
                  <a:gs pos="0">
                    <a:schemeClr val="tx2"/>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defTabSz="914400">
                <a:buNone/>
              </a:pPr>
              <a:r>
                <a:rPr lang="en-US" altLang="zh-CN" sz="1800" b="1" i="0" smtClean="0">
                  <a:solidFill>
                    <a:srgbClr val="6DB344"/>
                  </a:solidFill>
                  <a:latin typeface="Arial"/>
                  <a:ea typeface="黑体" pitchFamily="2" charset="-122"/>
                  <a:cs typeface="+mn-cs"/>
                </a:rPr>
                <a:t>vPC</a:t>
              </a:r>
              <a:endParaRPr lang="en-US" altLang="zh-CN" sz="1800" b="1" i="0">
                <a:solidFill>
                  <a:srgbClr val="6DB344"/>
                </a:solidFill>
                <a:latin typeface="Arial"/>
                <a:ea typeface="黑体" pitchFamily="2" charset="-122"/>
                <a:cs typeface="+mn-cs"/>
              </a:endParaRPr>
            </a:p>
          </p:txBody>
        </p:sp>
        <p:grpSp>
          <p:nvGrpSpPr>
            <p:cNvPr id="5" name="Group 18"/>
            <p:cNvGrpSpPr/>
            <p:nvPr/>
          </p:nvGrpSpPr>
          <p:grpSpPr>
            <a:xfrm>
              <a:off x="5062752" y="2945328"/>
              <a:ext cx="1651945" cy="1518605"/>
              <a:chOff x="4704823" y="3096967"/>
              <a:chExt cx="1812486" cy="1518605"/>
            </a:xfrm>
          </p:grpSpPr>
          <p:sp>
            <p:nvSpPr>
              <p:cNvPr id="90" name="Text Box 22"/>
              <p:cNvSpPr txBox="1">
                <a:spLocks noChangeArrowheads="1"/>
              </p:cNvSpPr>
              <p:nvPr/>
            </p:nvSpPr>
            <p:spPr bwMode="auto">
              <a:xfrm>
                <a:off x="4704823" y="4369351"/>
                <a:ext cx="1812486" cy="246221"/>
              </a:xfrm>
              <a:prstGeom prst="rect">
                <a:avLst/>
              </a:prstGeom>
              <a:noFill/>
              <a:ln w="38100">
                <a:noFill/>
                <a:miter lim="800000"/>
                <a:headEnd/>
                <a:tailEnd/>
              </a:ln>
            </p:spPr>
            <p:txBody>
              <a:bodyPr wrap="square" lIns="0" tIns="0" rIns="0" bIns="0">
                <a:spAutoFit/>
              </a:bodyPr>
              <a:lstStyle/>
              <a:p>
                <a:pPr algn="ctr" defTabSz="814365">
                  <a:spcBef>
                    <a:spcPct val="0"/>
                  </a:spcBef>
                  <a:spcAft>
                    <a:spcPct val="0"/>
                  </a:spcAft>
                  <a:buNone/>
                </a:pPr>
                <a:r>
                  <a:rPr lang="zh-CN" altLang="en-US" sz="1600" b="0" i="0" smtClean="0">
                    <a:solidFill>
                      <a:srgbClr val="546568"/>
                    </a:solidFill>
                    <a:latin typeface="Arial"/>
                    <a:ea typeface="黑体" pitchFamily="2" charset="-122"/>
                    <a:cs typeface="+mn-cs"/>
                  </a:rPr>
                  <a:t>逻辑拓扑</a:t>
                </a:r>
                <a:endParaRPr lang="zh-CN" altLang="en-US" sz="1600">
                  <a:solidFill>
                    <a:srgbClr val="546568"/>
                  </a:solidFill>
                  <a:latin typeface="Arial" charset="0"/>
                  <a:ea typeface="黑体" pitchFamily="2" charset="-122"/>
                </a:endParaRPr>
              </a:p>
            </p:txBody>
          </p:sp>
          <p:grpSp>
            <p:nvGrpSpPr>
              <p:cNvPr id="6" name="Group 12"/>
              <p:cNvGrpSpPr/>
              <p:nvPr/>
            </p:nvGrpSpPr>
            <p:grpSpPr>
              <a:xfrm>
                <a:off x="5232635" y="3096967"/>
                <a:ext cx="731520" cy="1271112"/>
                <a:chOff x="5232635" y="3210850"/>
                <a:chExt cx="731520" cy="1271112"/>
              </a:xfrm>
            </p:grpSpPr>
            <p:grpSp>
              <p:nvGrpSpPr>
                <p:cNvPr id="7" name="Group 1"/>
                <p:cNvGrpSpPr/>
                <p:nvPr/>
              </p:nvGrpSpPr>
              <p:grpSpPr>
                <a:xfrm>
                  <a:off x="5546528" y="3210850"/>
                  <a:ext cx="95024" cy="976315"/>
                  <a:chOff x="5095115" y="3141429"/>
                  <a:chExt cx="95024" cy="976315"/>
                </a:xfrm>
              </p:grpSpPr>
              <p:sp>
                <p:nvSpPr>
                  <p:cNvPr id="128" name="Line 47"/>
                  <p:cNvSpPr>
                    <a:spLocks noChangeShapeType="1"/>
                  </p:cNvSpPr>
                  <p:nvPr/>
                </p:nvSpPr>
                <p:spPr bwMode="auto">
                  <a:xfrm>
                    <a:off x="5095115" y="3141429"/>
                    <a:ext cx="0" cy="976315"/>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none" lIns="82124" tIns="41061" rIns="82124" bIns="41061"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a:ln>
                        <a:noFill/>
                      </a:ln>
                      <a:solidFill>
                        <a:srgbClr val="000000"/>
                      </a:solidFill>
                      <a:effectLst/>
                      <a:uLnTx/>
                      <a:uFillTx/>
                      <a:latin typeface="Arial" charset="0"/>
                      <a:ea typeface="黑体" pitchFamily="2" charset="-122"/>
                    </a:endParaRPr>
                  </a:p>
                </p:txBody>
              </p:sp>
              <p:sp>
                <p:nvSpPr>
                  <p:cNvPr id="129" name="Line 48"/>
                  <p:cNvSpPr>
                    <a:spLocks noChangeShapeType="1"/>
                  </p:cNvSpPr>
                  <p:nvPr/>
                </p:nvSpPr>
                <p:spPr bwMode="auto">
                  <a:xfrm>
                    <a:off x="5190139" y="3141429"/>
                    <a:ext cx="0" cy="976315"/>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none" lIns="82124" tIns="41061" rIns="82124" bIns="41061"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a:ln>
                        <a:noFill/>
                      </a:ln>
                      <a:solidFill>
                        <a:srgbClr val="000000"/>
                      </a:solidFill>
                      <a:effectLst/>
                      <a:uLnTx/>
                      <a:uFillTx/>
                      <a:latin typeface="Arial" charset="0"/>
                      <a:ea typeface="黑体" pitchFamily="2" charset="-122"/>
                    </a:endParaRPr>
                  </a:p>
                </p:txBody>
              </p:sp>
            </p:grpSp>
            <p:pic>
              <p:nvPicPr>
                <p:cNvPr id="75" name="Picture 28" descr="\\MV-FS\Projects\Cisco\References\Brand Assets\Kubrick Icons\Device Icons\Device_nexus5000_3034_default_256.png"/>
                <p:cNvPicPr>
                  <a:picLocks noChangeAspect="1" noChangeArrowheads="1"/>
                </p:cNvPicPr>
                <p:nvPr/>
              </p:nvPicPr>
              <p:blipFill>
                <a:blip r:embed="rId5" cstate="print"/>
                <a:srcRect/>
                <a:stretch>
                  <a:fillRect/>
                </a:stretch>
              </p:blipFill>
              <p:spPr bwMode="auto">
                <a:xfrm>
                  <a:off x="5232635" y="3750442"/>
                  <a:ext cx="731520" cy="731520"/>
                </a:xfrm>
                <a:prstGeom prst="rect">
                  <a:avLst/>
                </a:prstGeom>
                <a:noFill/>
              </p:spPr>
            </p:pic>
          </p:grpSp>
        </p:grpSp>
        <p:grpSp>
          <p:nvGrpSpPr>
            <p:cNvPr id="8" name="Group 17"/>
            <p:cNvGrpSpPr/>
            <p:nvPr/>
          </p:nvGrpSpPr>
          <p:grpSpPr>
            <a:xfrm>
              <a:off x="3293004" y="2561815"/>
              <a:ext cx="1631768" cy="1902118"/>
              <a:chOff x="2763085" y="2713454"/>
              <a:chExt cx="1790348" cy="1902118"/>
            </a:xfrm>
          </p:grpSpPr>
          <p:sp>
            <p:nvSpPr>
              <p:cNvPr id="109" name="Text Box 22"/>
              <p:cNvSpPr txBox="1">
                <a:spLocks noChangeArrowheads="1"/>
              </p:cNvSpPr>
              <p:nvPr/>
            </p:nvSpPr>
            <p:spPr bwMode="auto">
              <a:xfrm>
                <a:off x="2763085" y="4369351"/>
                <a:ext cx="1784081" cy="246221"/>
              </a:xfrm>
              <a:prstGeom prst="rect">
                <a:avLst/>
              </a:prstGeom>
              <a:noFill/>
              <a:ln w="38100">
                <a:noFill/>
                <a:miter lim="800000"/>
                <a:headEnd/>
                <a:tailEnd/>
              </a:ln>
            </p:spPr>
            <p:txBody>
              <a:bodyPr wrap="square" lIns="0" tIns="0" rIns="0" bIns="0">
                <a:spAutoFit/>
              </a:bodyPr>
              <a:lstStyle/>
              <a:p>
                <a:pPr algn="ctr" defTabSz="814365">
                  <a:spcBef>
                    <a:spcPct val="0"/>
                  </a:spcBef>
                  <a:spcAft>
                    <a:spcPct val="0"/>
                  </a:spcAft>
                  <a:buNone/>
                </a:pPr>
                <a:r>
                  <a:rPr lang="zh-CN" altLang="en-US" sz="1600" b="0" i="0" smtClean="0">
                    <a:solidFill>
                      <a:srgbClr val="546568"/>
                    </a:solidFill>
                    <a:latin typeface="Arial"/>
                    <a:ea typeface="黑体" pitchFamily="2" charset="-122"/>
                    <a:cs typeface="+mn-cs"/>
                  </a:rPr>
                  <a:t>物理拓扑</a:t>
                </a:r>
                <a:endParaRPr lang="zh-CN" altLang="en-US" sz="1600">
                  <a:solidFill>
                    <a:srgbClr val="546568"/>
                  </a:solidFill>
                  <a:latin typeface="Arial" charset="0"/>
                  <a:ea typeface="黑体" pitchFamily="2" charset="-122"/>
                </a:endParaRPr>
              </a:p>
            </p:txBody>
          </p:sp>
          <p:grpSp>
            <p:nvGrpSpPr>
              <p:cNvPr id="9" name="Group 14"/>
              <p:cNvGrpSpPr/>
              <p:nvPr/>
            </p:nvGrpSpPr>
            <p:grpSpPr>
              <a:xfrm>
                <a:off x="2907310" y="2713454"/>
                <a:ext cx="1646123" cy="1654547"/>
                <a:chOff x="2963673" y="2701579"/>
                <a:chExt cx="1646123" cy="1654547"/>
              </a:xfrm>
            </p:grpSpPr>
            <p:sp>
              <p:nvSpPr>
                <p:cNvPr id="65" name="Line 36"/>
                <p:cNvSpPr>
                  <a:spLocks noChangeShapeType="1"/>
                </p:cNvSpPr>
                <p:nvPr/>
              </p:nvSpPr>
              <p:spPr bwMode="auto">
                <a:xfrm flipH="1" flipV="1">
                  <a:off x="3307236" y="3180812"/>
                  <a:ext cx="423135" cy="44387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square" lIns="82124" tIns="41061" rIns="82124" bIns="41061"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a:ln>
                      <a:noFill/>
                    </a:ln>
                    <a:solidFill>
                      <a:srgbClr val="000000"/>
                    </a:solidFill>
                    <a:effectLst/>
                    <a:uLnTx/>
                    <a:uFillTx/>
                    <a:latin typeface="Arial" charset="0"/>
                    <a:ea typeface="黑体" pitchFamily="2" charset="-122"/>
                  </a:endParaRPr>
                </a:p>
              </p:txBody>
            </p:sp>
            <p:grpSp>
              <p:nvGrpSpPr>
                <p:cNvPr id="10" name="Group 13"/>
                <p:cNvGrpSpPr/>
                <p:nvPr/>
              </p:nvGrpSpPr>
              <p:grpSpPr>
                <a:xfrm>
                  <a:off x="2963673" y="2701579"/>
                  <a:ext cx="1646123" cy="1654547"/>
                  <a:chOff x="2963673" y="2701579"/>
                  <a:chExt cx="1646123" cy="1654547"/>
                </a:xfrm>
              </p:grpSpPr>
              <p:sp>
                <p:nvSpPr>
                  <p:cNvPr id="64" name="Line 37"/>
                  <p:cNvSpPr>
                    <a:spLocks noChangeShapeType="1"/>
                  </p:cNvSpPr>
                  <p:nvPr/>
                </p:nvSpPr>
                <p:spPr bwMode="auto">
                  <a:xfrm flipV="1">
                    <a:off x="3851416" y="3199595"/>
                    <a:ext cx="358774" cy="44768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square" lIns="82124" tIns="41061" rIns="82124" bIns="41061" anchor="ctr">
                    <a:noAutofit/>
                  </a:bodyPr>
                  <a:lstStyle/>
                  <a:p>
                    <a:pPr defTabSz="914400" fontAlgn="base">
                      <a:spcBef>
                        <a:spcPct val="0"/>
                      </a:spcBef>
                      <a:spcAft>
                        <a:spcPct val="0"/>
                      </a:spcAft>
                    </a:pPr>
                    <a:endParaRPr lang="zh-CN" altLang="en-US" sz="1400" kern="0">
                      <a:solidFill>
                        <a:srgbClr val="000000"/>
                      </a:solidFill>
                      <a:latin typeface="Arial" charset="0"/>
                      <a:ea typeface="黑体" pitchFamily="2" charset="-122"/>
                    </a:endParaRPr>
                  </a:p>
                </p:txBody>
              </p:sp>
              <p:grpSp>
                <p:nvGrpSpPr>
                  <p:cNvPr id="11" name="Group 5"/>
                  <p:cNvGrpSpPr/>
                  <p:nvPr/>
                </p:nvGrpSpPr>
                <p:grpSpPr>
                  <a:xfrm>
                    <a:off x="2963673" y="2701579"/>
                    <a:ext cx="1646123" cy="1088509"/>
                    <a:chOff x="2625275" y="2757994"/>
                    <a:chExt cx="1646123" cy="1088509"/>
                  </a:xfrm>
                </p:grpSpPr>
                <p:sp>
                  <p:nvSpPr>
                    <p:cNvPr id="100" name="Line 42"/>
                    <p:cNvSpPr>
                      <a:spLocks noChangeShapeType="1"/>
                    </p:cNvSpPr>
                    <p:nvPr/>
                  </p:nvSpPr>
                  <p:spPr bwMode="auto">
                    <a:xfrm rot="10800000">
                      <a:off x="3029859" y="3456927"/>
                      <a:ext cx="228600" cy="381000"/>
                    </a:xfrm>
                    <a:prstGeom prst="line">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a:ln>
                          <a:noFill/>
                        </a:ln>
                        <a:solidFill>
                          <a:srgbClr val="000000"/>
                        </a:solidFill>
                        <a:effectLst/>
                        <a:uLnTx/>
                        <a:uFillTx/>
                        <a:latin typeface="Arial" charset="0"/>
                        <a:ea typeface="黑体" pitchFamily="2" charset="-122"/>
                      </a:endParaRPr>
                    </a:p>
                  </p:txBody>
                </p:sp>
                <p:sp>
                  <p:nvSpPr>
                    <p:cNvPr id="101" name="Line 43"/>
                    <p:cNvSpPr>
                      <a:spLocks noChangeShapeType="1"/>
                    </p:cNvSpPr>
                    <p:nvPr/>
                  </p:nvSpPr>
                  <p:spPr bwMode="auto">
                    <a:xfrm rot="10800000" flipH="1">
                      <a:off x="3630228" y="3457992"/>
                      <a:ext cx="226230" cy="388511"/>
                    </a:xfrm>
                    <a:prstGeom prst="line">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a:ln>
                          <a:noFill/>
                        </a:ln>
                        <a:solidFill>
                          <a:srgbClr val="000000"/>
                        </a:solidFill>
                        <a:effectLst/>
                        <a:uLnTx/>
                        <a:uFillTx/>
                        <a:latin typeface="Arial" charset="0"/>
                        <a:ea typeface="黑体" pitchFamily="2" charset="-122"/>
                      </a:endParaRPr>
                    </a:p>
                  </p:txBody>
                </p:sp>
                <p:grpSp>
                  <p:nvGrpSpPr>
                    <p:cNvPr id="12" name="Group 4"/>
                    <p:cNvGrpSpPr/>
                    <p:nvPr/>
                  </p:nvGrpSpPr>
                  <p:grpSpPr>
                    <a:xfrm rot="5400000">
                      <a:off x="3280761" y="2715542"/>
                      <a:ext cx="430151" cy="976315"/>
                      <a:chOff x="5070947" y="3293829"/>
                      <a:chExt cx="430151" cy="976315"/>
                    </a:xfrm>
                  </p:grpSpPr>
                  <p:sp>
                    <p:nvSpPr>
                      <p:cNvPr id="120" name="Line 47"/>
                      <p:cNvSpPr>
                        <a:spLocks noChangeShapeType="1"/>
                      </p:cNvSpPr>
                      <p:nvPr/>
                    </p:nvSpPr>
                    <p:spPr bwMode="auto">
                      <a:xfrm>
                        <a:off x="5238510" y="3293829"/>
                        <a:ext cx="0" cy="976315"/>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none" lIns="82124" tIns="41061" rIns="82124" bIns="41061"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a:ln>
                            <a:noFill/>
                          </a:ln>
                          <a:solidFill>
                            <a:srgbClr val="000000"/>
                          </a:solidFill>
                          <a:effectLst/>
                          <a:uLnTx/>
                          <a:uFillTx/>
                          <a:latin typeface="Arial" charset="0"/>
                          <a:ea typeface="黑体" pitchFamily="2" charset="-122"/>
                        </a:endParaRPr>
                      </a:p>
                    </p:txBody>
                  </p:sp>
                  <p:sp>
                    <p:nvSpPr>
                      <p:cNvPr id="121" name="Line 48"/>
                      <p:cNvSpPr>
                        <a:spLocks noChangeShapeType="1"/>
                      </p:cNvSpPr>
                      <p:nvPr/>
                    </p:nvSpPr>
                    <p:spPr bwMode="auto">
                      <a:xfrm>
                        <a:off x="5333534" y="3293829"/>
                        <a:ext cx="0" cy="976315"/>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none" lIns="82124" tIns="41061" rIns="82124" bIns="41061"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a:ln>
                            <a:noFill/>
                          </a:ln>
                          <a:solidFill>
                            <a:srgbClr val="000000"/>
                          </a:solidFill>
                          <a:effectLst/>
                          <a:uLnTx/>
                          <a:uFillTx/>
                          <a:latin typeface="Arial" charset="0"/>
                          <a:ea typeface="黑体" pitchFamily="2" charset="-122"/>
                        </a:endParaRPr>
                      </a:p>
                    </p:txBody>
                  </p:sp>
                  <p:sp>
                    <p:nvSpPr>
                      <p:cNvPr id="122" name="Oval 121"/>
                      <p:cNvSpPr/>
                      <p:nvPr/>
                    </p:nvSpPr>
                    <p:spPr>
                      <a:xfrm>
                        <a:off x="5070947" y="3797310"/>
                        <a:ext cx="430151" cy="88539"/>
                      </a:xfrm>
                      <a:prstGeom prst="ellipse">
                        <a:avLst/>
                      </a:prstGeom>
                      <a:solidFill>
                        <a:srgbClr val="303030"/>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smtClean="0">
                          <a:ea typeface="黑体" pitchFamily="2" charset="-122"/>
                        </a:endParaRPr>
                      </a:p>
                    </p:txBody>
                  </p:sp>
                </p:grpSp>
                <p:pic>
                  <p:nvPicPr>
                    <p:cNvPr id="73" name="Picture 30" descr="\\MV-FS\Projects\Cisco\References\Brand Assets\Kubrick Icons\Device Icons\Device_nexus7000_3035_default_256.png"/>
                    <p:cNvPicPr>
                      <a:picLocks noChangeAspect="1" noChangeArrowheads="1"/>
                    </p:cNvPicPr>
                    <p:nvPr/>
                  </p:nvPicPr>
                  <p:blipFill>
                    <a:blip r:embed="rId6" cstate="print"/>
                    <a:srcRect/>
                    <a:stretch>
                      <a:fillRect/>
                    </a:stretch>
                  </p:blipFill>
                  <p:spPr bwMode="auto">
                    <a:xfrm>
                      <a:off x="2625275" y="2757994"/>
                      <a:ext cx="734631" cy="734631"/>
                    </a:xfrm>
                    <a:prstGeom prst="rect">
                      <a:avLst/>
                    </a:prstGeom>
                    <a:noFill/>
                  </p:spPr>
                </p:pic>
                <p:pic>
                  <p:nvPicPr>
                    <p:cNvPr id="74" name="Picture 30" descr="\\MV-FS\Projects\Cisco\References\Brand Assets\Kubrick Icons\Device Icons\Device_nexus7000_3035_default_256.png"/>
                    <p:cNvPicPr>
                      <a:picLocks noChangeAspect="1" noChangeArrowheads="1"/>
                    </p:cNvPicPr>
                    <p:nvPr/>
                  </p:nvPicPr>
                  <p:blipFill>
                    <a:blip r:embed="rId6" cstate="print"/>
                    <a:srcRect/>
                    <a:stretch>
                      <a:fillRect/>
                    </a:stretch>
                  </p:blipFill>
                  <p:spPr bwMode="auto">
                    <a:xfrm>
                      <a:off x="3536767" y="2757994"/>
                      <a:ext cx="734631" cy="734631"/>
                    </a:xfrm>
                    <a:prstGeom prst="rect">
                      <a:avLst/>
                    </a:prstGeom>
                    <a:noFill/>
                  </p:spPr>
                </p:pic>
                <p:sp>
                  <p:nvSpPr>
                    <p:cNvPr id="105" name="AutoShape 53"/>
                    <p:cNvSpPr>
                      <a:spLocks noChangeArrowheads="1"/>
                    </p:cNvSpPr>
                    <p:nvPr/>
                  </p:nvSpPr>
                  <p:spPr bwMode="auto">
                    <a:xfrm>
                      <a:off x="2630453" y="3093337"/>
                      <a:ext cx="1611579" cy="325438"/>
                    </a:xfrm>
                    <a:prstGeom prst="roundRect">
                      <a:avLst>
                        <a:gd name="adj" fmla="val 16667"/>
                      </a:avLst>
                    </a:prstGeom>
                    <a:noFill/>
                    <a:ln w="15875">
                      <a:solidFill>
                        <a:schemeClr val="bg1">
                          <a:lumMod val="50000"/>
                        </a:schemeClr>
                      </a:solidFill>
                      <a:prstDash val="dash"/>
                      <a:round/>
                      <a:headEnd/>
                      <a:tailEnd/>
                    </a:ln>
                  </p:spPr>
                  <p:txBody>
                    <a:bodyPr wrap="none" lIns="82124" tIns="41061" rIns="82124" bIns="41061"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a:ln>
                          <a:noFill/>
                        </a:ln>
                        <a:solidFill>
                          <a:srgbClr val="000000"/>
                        </a:solidFill>
                        <a:effectLst/>
                        <a:uLnTx/>
                        <a:uFillTx/>
                        <a:latin typeface="Arial" charset="0"/>
                        <a:ea typeface="黑体" pitchFamily="2" charset="-122"/>
                      </a:endParaRPr>
                    </a:p>
                  </p:txBody>
                </p:sp>
              </p:grpSp>
              <p:grpSp>
                <p:nvGrpSpPr>
                  <p:cNvPr id="13" name="Group 9"/>
                  <p:cNvGrpSpPr/>
                  <p:nvPr/>
                </p:nvGrpSpPr>
                <p:grpSpPr>
                  <a:xfrm>
                    <a:off x="3420974" y="3574294"/>
                    <a:ext cx="731520" cy="781832"/>
                    <a:chOff x="2928343" y="3630709"/>
                    <a:chExt cx="731520" cy="781832"/>
                  </a:xfrm>
                </p:grpSpPr>
                <p:grpSp>
                  <p:nvGrpSpPr>
                    <p:cNvPr id="14" name="Group 8"/>
                    <p:cNvGrpSpPr/>
                    <p:nvPr/>
                  </p:nvGrpSpPr>
                  <p:grpSpPr>
                    <a:xfrm>
                      <a:off x="3079028" y="3630709"/>
                      <a:ext cx="430151" cy="519902"/>
                      <a:chOff x="3052794" y="4056007"/>
                      <a:chExt cx="430151" cy="519902"/>
                    </a:xfrm>
                  </p:grpSpPr>
                  <p:grpSp>
                    <p:nvGrpSpPr>
                      <p:cNvPr id="15" name="Group 7"/>
                      <p:cNvGrpSpPr/>
                      <p:nvPr/>
                    </p:nvGrpSpPr>
                    <p:grpSpPr>
                      <a:xfrm>
                        <a:off x="3220357" y="4147344"/>
                        <a:ext cx="95024" cy="428565"/>
                        <a:chOff x="3220357" y="3599594"/>
                        <a:chExt cx="95024" cy="976315"/>
                      </a:xfrm>
                    </p:grpSpPr>
                    <p:sp>
                      <p:nvSpPr>
                        <p:cNvPr id="123" name="Line 47"/>
                        <p:cNvSpPr>
                          <a:spLocks noChangeShapeType="1"/>
                        </p:cNvSpPr>
                        <p:nvPr/>
                      </p:nvSpPr>
                      <p:spPr bwMode="auto">
                        <a:xfrm>
                          <a:off x="3220357" y="3599594"/>
                          <a:ext cx="0" cy="976315"/>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none" lIns="82124" tIns="41061" rIns="82124" bIns="41061"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a:ln>
                              <a:noFill/>
                            </a:ln>
                            <a:solidFill>
                              <a:srgbClr val="000000"/>
                            </a:solidFill>
                            <a:effectLst/>
                            <a:uLnTx/>
                            <a:uFillTx/>
                            <a:latin typeface="Arial" charset="0"/>
                            <a:ea typeface="黑体" pitchFamily="2" charset="-122"/>
                          </a:endParaRPr>
                        </a:p>
                      </p:txBody>
                    </p:sp>
                    <p:sp>
                      <p:nvSpPr>
                        <p:cNvPr id="124" name="Line 48"/>
                        <p:cNvSpPr>
                          <a:spLocks noChangeShapeType="1"/>
                        </p:cNvSpPr>
                        <p:nvPr/>
                      </p:nvSpPr>
                      <p:spPr bwMode="auto">
                        <a:xfrm>
                          <a:off x="3315381" y="3599594"/>
                          <a:ext cx="0" cy="976315"/>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none" lIns="82124" tIns="41061" rIns="82124" bIns="41061"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a:ln>
                              <a:noFill/>
                            </a:ln>
                            <a:solidFill>
                              <a:srgbClr val="000000"/>
                            </a:solidFill>
                            <a:effectLst/>
                            <a:uLnTx/>
                            <a:uFillTx/>
                            <a:latin typeface="Arial" charset="0"/>
                            <a:ea typeface="黑体" pitchFamily="2" charset="-122"/>
                          </a:endParaRPr>
                        </a:p>
                      </p:txBody>
                    </p:sp>
                  </p:grpSp>
                  <p:sp>
                    <p:nvSpPr>
                      <p:cNvPr id="125" name="Oval 124"/>
                      <p:cNvSpPr/>
                      <p:nvPr/>
                    </p:nvSpPr>
                    <p:spPr>
                      <a:xfrm>
                        <a:off x="3052794" y="4056007"/>
                        <a:ext cx="430151" cy="88539"/>
                      </a:xfrm>
                      <a:prstGeom prst="ellipse">
                        <a:avLst/>
                      </a:prstGeom>
                      <a:solidFill>
                        <a:srgbClr val="303030"/>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smtClean="0">
                          <a:ea typeface="黑体" pitchFamily="2" charset="-122"/>
                        </a:endParaRPr>
                      </a:p>
                    </p:txBody>
                  </p:sp>
                </p:grpSp>
                <p:pic>
                  <p:nvPicPr>
                    <p:cNvPr id="78" name="Picture 28" descr="\\MV-FS\Projects\Cisco\References\Brand Assets\Kubrick Icons\Device Icons\Device_nexus5000_3034_default_256.png"/>
                    <p:cNvPicPr>
                      <a:picLocks noChangeAspect="1" noChangeArrowheads="1"/>
                    </p:cNvPicPr>
                    <p:nvPr/>
                  </p:nvPicPr>
                  <p:blipFill>
                    <a:blip r:embed="rId5" cstate="print"/>
                    <a:srcRect/>
                    <a:stretch>
                      <a:fillRect/>
                    </a:stretch>
                  </p:blipFill>
                  <p:spPr bwMode="auto">
                    <a:xfrm>
                      <a:off x="2928343" y="3681021"/>
                      <a:ext cx="731520" cy="731520"/>
                    </a:xfrm>
                    <a:prstGeom prst="rect">
                      <a:avLst/>
                    </a:prstGeom>
                    <a:noFill/>
                  </p:spPr>
                </p:pic>
              </p:grpSp>
            </p:grpSp>
          </p:grpSp>
        </p:grpSp>
        <p:grpSp>
          <p:nvGrpSpPr>
            <p:cNvPr id="16" name="Group 6"/>
            <p:cNvGrpSpPr/>
            <p:nvPr/>
          </p:nvGrpSpPr>
          <p:grpSpPr>
            <a:xfrm>
              <a:off x="5496447" y="2561817"/>
              <a:ext cx="734631" cy="952358"/>
              <a:chOff x="6670166" y="2561815"/>
              <a:chExt cx="734631" cy="952358"/>
            </a:xfrm>
          </p:grpSpPr>
          <p:pic>
            <p:nvPicPr>
              <p:cNvPr id="72" name="Picture 30" descr="\\MV-FS\Projects\Cisco\References\Brand Assets\Kubrick Icons\Device Icons\Device_nexus7000_3035_default_256.png"/>
              <p:cNvPicPr>
                <a:picLocks noChangeAspect="1" noChangeArrowheads="1"/>
              </p:cNvPicPr>
              <p:nvPr/>
            </p:nvPicPr>
            <p:blipFill>
              <a:blip r:embed="rId6" cstate="print"/>
              <a:srcRect/>
              <a:stretch>
                <a:fillRect/>
              </a:stretch>
            </p:blipFill>
            <p:spPr bwMode="auto">
              <a:xfrm>
                <a:off x="6670166" y="2561815"/>
                <a:ext cx="734631" cy="734631"/>
              </a:xfrm>
              <a:prstGeom prst="rect">
                <a:avLst/>
              </a:prstGeom>
              <a:noFill/>
            </p:spPr>
          </p:pic>
          <p:sp>
            <p:nvSpPr>
              <p:cNvPr id="111" name="Oval 110"/>
              <p:cNvSpPr/>
              <p:nvPr/>
            </p:nvSpPr>
            <p:spPr>
              <a:xfrm>
                <a:off x="6818761" y="3425634"/>
                <a:ext cx="430151" cy="88539"/>
              </a:xfrm>
              <a:prstGeom prst="ellipse">
                <a:avLst/>
              </a:prstGeom>
              <a:solidFill>
                <a:srgbClr val="303030"/>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mtClean="0">
                  <a:ea typeface="黑体" pitchFamily="2" charset="-122"/>
                </a:endParaRPr>
              </a:p>
            </p:txBody>
          </p:sp>
        </p:grpSp>
      </p:grpSp>
      <p:sp>
        <p:nvSpPr>
          <p:cNvPr id="69" name="Rectangle 68"/>
          <p:cNvSpPr/>
          <p:nvPr/>
        </p:nvSpPr>
        <p:spPr>
          <a:xfrm>
            <a:off x="7062716" y="2871886"/>
            <a:ext cx="2081284" cy="723275"/>
          </a:xfrm>
          <a:prstGeom prst="rect">
            <a:avLst/>
          </a:prstGeom>
        </p:spPr>
        <p:txBody>
          <a:bodyPr wrap="square">
            <a:spAutoFit/>
          </a:bodyPr>
          <a:lstStyle/>
          <a:p>
            <a:pPr marL="169896" indent="-169896" algn="l" defTabSz="914400">
              <a:spcBef>
                <a:spcPts val="300"/>
              </a:spcBef>
              <a:spcAft>
                <a:spcPts val="300"/>
              </a:spcAft>
              <a:buClr>
                <a:srgbClr val="0096D6"/>
              </a:buClr>
              <a:buSzPct val="90000"/>
              <a:buFont typeface="Arial"/>
              <a:buChar char="•"/>
            </a:pPr>
            <a:r>
              <a:rPr lang="zh-CN" altLang="en-US" sz="1800" b="0" i="0" smtClean="0">
                <a:solidFill>
                  <a:srgbClr val="546568"/>
                </a:solidFill>
                <a:latin typeface="Arial"/>
                <a:ea typeface="黑体" pitchFamily="2" charset="-122"/>
                <a:cs typeface="+mn-cs"/>
              </a:rPr>
              <a:t>第 </a:t>
            </a:r>
            <a:r>
              <a:rPr lang="en-US" altLang="zh-CN" sz="1800" b="0" i="0" smtClean="0">
                <a:solidFill>
                  <a:srgbClr val="546568"/>
                </a:solidFill>
                <a:latin typeface="Arial"/>
                <a:ea typeface="黑体" pitchFamily="2" charset="-122"/>
                <a:cs typeface="+mn-cs"/>
              </a:rPr>
              <a:t>2 </a:t>
            </a:r>
            <a:r>
              <a:rPr lang="zh-CN" altLang="en-US" sz="1800" b="0" i="0" smtClean="0">
                <a:solidFill>
                  <a:srgbClr val="546568"/>
                </a:solidFill>
                <a:latin typeface="Arial"/>
                <a:ea typeface="黑体" pitchFamily="2" charset="-122"/>
                <a:cs typeface="+mn-cs"/>
              </a:rPr>
              <a:t>层多路径</a:t>
            </a:r>
          </a:p>
          <a:p>
            <a:pPr marL="169896" indent="-169896" algn="l" defTabSz="914400">
              <a:spcBef>
                <a:spcPts val="300"/>
              </a:spcBef>
              <a:spcAft>
                <a:spcPts val="300"/>
              </a:spcAft>
              <a:buClr>
                <a:srgbClr val="0096D6"/>
              </a:buClr>
              <a:buSzPct val="90000"/>
              <a:buFont typeface="Arial"/>
              <a:buChar char="•"/>
            </a:pPr>
            <a:r>
              <a:rPr lang="zh-CN" altLang="en-US" sz="1800" b="0" i="0" smtClean="0">
                <a:solidFill>
                  <a:srgbClr val="546568"/>
                </a:solidFill>
                <a:latin typeface="Arial"/>
                <a:ea typeface="黑体" pitchFamily="2" charset="-122"/>
                <a:cs typeface="+mn-cs"/>
              </a:rPr>
              <a:t>负载均衡</a:t>
            </a:r>
            <a:endParaRPr lang="zh-CN" altLang="en-US">
              <a:solidFill>
                <a:srgbClr val="546568"/>
              </a:solidFill>
              <a:ea typeface="黑体" pitchFamily="2" charset="-122"/>
              <a:sym typeface="Arial" charset="0"/>
            </a:endParaRPr>
          </a:p>
        </p:txBody>
      </p:sp>
      <p:grpSp>
        <p:nvGrpSpPr>
          <p:cNvPr id="17" name="Group 90"/>
          <p:cNvGrpSpPr/>
          <p:nvPr/>
        </p:nvGrpSpPr>
        <p:grpSpPr>
          <a:xfrm>
            <a:off x="353025" y="1910412"/>
            <a:ext cx="2349230" cy="2704654"/>
            <a:chOff x="353025" y="1910412"/>
            <a:chExt cx="2349230" cy="2704654"/>
          </a:xfrm>
        </p:grpSpPr>
        <p:sp>
          <p:nvSpPr>
            <p:cNvPr id="67" name="Rectangle 19"/>
            <p:cNvSpPr>
              <a:spLocks noChangeArrowheads="1"/>
            </p:cNvSpPr>
            <p:nvPr/>
          </p:nvSpPr>
          <p:spPr bwMode="auto">
            <a:xfrm flipH="1">
              <a:off x="353025" y="1910412"/>
              <a:ext cx="2038331" cy="2704654"/>
            </a:xfrm>
            <a:prstGeom prst="roundRect">
              <a:avLst>
                <a:gd name="adj" fmla="val 4621"/>
              </a:avLst>
            </a:prstGeom>
            <a:gradFill>
              <a:gsLst>
                <a:gs pos="49000">
                  <a:srgbClr val="C00000">
                    <a:alpha val="0"/>
                  </a:srgbClr>
                </a:gs>
                <a:gs pos="99000">
                  <a:srgbClr val="C00000">
                    <a:alpha val="14000"/>
                  </a:srgbClr>
                </a:gs>
              </a:gsLst>
              <a:lin ang="16200000" scaled="0"/>
            </a:gradFill>
            <a:ln w="12700">
              <a:gradFill>
                <a:gsLst>
                  <a:gs pos="0">
                    <a:srgbClr val="C00000"/>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defTabSz="914400">
                <a:buNone/>
              </a:pPr>
              <a:r>
                <a:rPr lang="en-US" altLang="zh-CN" sz="1800" b="1" i="0" smtClean="0">
                  <a:solidFill>
                    <a:srgbClr val="C00000"/>
                  </a:solidFill>
                  <a:latin typeface="Arial"/>
                  <a:ea typeface="黑体" pitchFamily="2" charset="-122"/>
                  <a:cs typeface="+mn-cs"/>
                </a:rPr>
                <a:t>Non-vPC</a:t>
              </a:r>
              <a:endParaRPr lang="en-US" altLang="zh-CN" sz="1800" b="1" i="0">
                <a:solidFill>
                  <a:srgbClr val="C00000"/>
                </a:solidFill>
                <a:latin typeface="Arial"/>
                <a:ea typeface="黑体" pitchFamily="2" charset="-122"/>
                <a:cs typeface="+mn-cs"/>
              </a:endParaRPr>
            </a:p>
          </p:txBody>
        </p:sp>
        <p:grpSp>
          <p:nvGrpSpPr>
            <p:cNvPr id="18" name="Group 3"/>
            <p:cNvGrpSpPr/>
            <p:nvPr/>
          </p:nvGrpSpPr>
          <p:grpSpPr>
            <a:xfrm>
              <a:off x="600513" y="2434461"/>
              <a:ext cx="1543354" cy="1817681"/>
              <a:chOff x="309891" y="2632560"/>
              <a:chExt cx="1693342" cy="1817681"/>
            </a:xfrm>
          </p:grpSpPr>
          <p:sp>
            <p:nvSpPr>
              <p:cNvPr id="53" name="Text Box 8"/>
              <p:cNvSpPr txBox="1">
                <a:spLocks noChangeArrowheads="1"/>
              </p:cNvSpPr>
              <p:nvPr/>
            </p:nvSpPr>
            <p:spPr bwMode="auto">
              <a:xfrm>
                <a:off x="995088" y="2632560"/>
                <a:ext cx="368401" cy="267590"/>
              </a:xfrm>
              <a:prstGeom prst="rect">
                <a:avLst/>
              </a:prstGeom>
              <a:noFill/>
              <a:ln w="9525">
                <a:noFill/>
                <a:miter lim="800000"/>
                <a:headEnd/>
                <a:tailEnd/>
              </a:ln>
            </p:spPr>
            <p:txBody>
              <a:bodyPr wrap="none" lIns="82124" tIns="41061" rIns="82124" bIns="41061">
                <a:spAutoFit/>
              </a:bodyPr>
              <a:lstStyle/>
              <a:p>
                <a:pPr algn="l" defTabSz="814365">
                  <a:spcBef>
                    <a:spcPct val="0"/>
                  </a:spcBef>
                  <a:spcAft>
                    <a:spcPct val="0"/>
                  </a:spcAft>
                  <a:buNone/>
                </a:pPr>
                <a:r>
                  <a:rPr lang="en-US" altLang="zh-CN" sz="1200" b="0" i="0" smtClean="0">
                    <a:solidFill>
                      <a:srgbClr val="546568"/>
                    </a:solidFill>
                    <a:latin typeface="Arial"/>
                    <a:ea typeface="黑体" pitchFamily="2" charset="-122"/>
                    <a:cs typeface="+mn-cs"/>
                  </a:rPr>
                  <a:t>L2</a:t>
                </a:r>
                <a:endParaRPr lang="en-US" altLang="zh-CN" sz="1200" b="0" i="0">
                  <a:solidFill>
                    <a:srgbClr val="546568"/>
                  </a:solidFill>
                  <a:latin typeface="Arial"/>
                  <a:ea typeface="黑体" pitchFamily="2" charset="-122"/>
                  <a:cs typeface="+mn-cs"/>
                </a:endParaRPr>
              </a:p>
            </p:txBody>
          </p:sp>
          <p:sp>
            <p:nvSpPr>
              <p:cNvPr id="55" name="Line 10"/>
              <p:cNvSpPr>
                <a:spLocks noChangeShapeType="1"/>
              </p:cNvSpPr>
              <p:nvPr/>
            </p:nvSpPr>
            <p:spPr bwMode="auto">
              <a:xfrm rot="10800000" flipH="1">
                <a:off x="1178895" y="3237227"/>
                <a:ext cx="470527" cy="846468"/>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a:ln>
                    <a:noFill/>
                  </a:ln>
                  <a:solidFill>
                    <a:srgbClr val="000000"/>
                  </a:solidFill>
                  <a:effectLst/>
                  <a:uLnTx/>
                  <a:uFillTx/>
                  <a:latin typeface="Arial" charset="0"/>
                  <a:ea typeface="黑体" pitchFamily="2" charset="-122"/>
                </a:endParaRPr>
              </a:p>
            </p:txBody>
          </p:sp>
          <p:sp>
            <p:nvSpPr>
              <p:cNvPr id="57" name="Line 11"/>
              <p:cNvSpPr>
                <a:spLocks noChangeShapeType="1"/>
              </p:cNvSpPr>
              <p:nvPr/>
            </p:nvSpPr>
            <p:spPr bwMode="auto">
              <a:xfrm rot="10800000">
                <a:off x="675651" y="3235013"/>
                <a:ext cx="381000" cy="727075"/>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a:ln>
                    <a:noFill/>
                  </a:ln>
                  <a:solidFill>
                    <a:srgbClr val="000000"/>
                  </a:solidFill>
                  <a:effectLst/>
                  <a:uLnTx/>
                  <a:uFillTx/>
                  <a:latin typeface="Arial" charset="0"/>
                  <a:ea typeface="黑体" pitchFamily="2" charset="-122"/>
                </a:endParaRPr>
              </a:p>
            </p:txBody>
          </p:sp>
          <p:sp>
            <p:nvSpPr>
              <p:cNvPr id="85" name="Line 15"/>
              <p:cNvSpPr>
                <a:spLocks noChangeShapeType="1"/>
              </p:cNvSpPr>
              <p:nvPr/>
            </p:nvSpPr>
            <p:spPr bwMode="auto">
              <a:xfrm rot="10800000">
                <a:off x="1286826" y="3644909"/>
                <a:ext cx="204788" cy="121406"/>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a:ln>
                    <a:noFill/>
                  </a:ln>
                  <a:solidFill>
                    <a:srgbClr val="000000"/>
                  </a:solidFill>
                  <a:effectLst/>
                  <a:uLnTx/>
                  <a:uFillTx/>
                  <a:latin typeface="Arial" charset="0"/>
                  <a:ea typeface="黑体" pitchFamily="2" charset="-122"/>
                </a:endParaRPr>
              </a:p>
            </p:txBody>
          </p:sp>
          <p:sp>
            <p:nvSpPr>
              <p:cNvPr id="86" name="Line 16"/>
              <p:cNvSpPr>
                <a:spLocks noChangeShapeType="1"/>
              </p:cNvSpPr>
              <p:nvPr/>
            </p:nvSpPr>
            <p:spPr bwMode="auto">
              <a:xfrm rot="10800000">
                <a:off x="599150" y="3538815"/>
                <a:ext cx="228600" cy="384048"/>
              </a:xfrm>
              <a:prstGeom prst="line">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a:ln>
                    <a:noFill/>
                  </a:ln>
                  <a:solidFill>
                    <a:srgbClr val="000000"/>
                  </a:solidFill>
                  <a:effectLst/>
                  <a:uLnTx/>
                  <a:uFillTx/>
                  <a:latin typeface="Arial" charset="0"/>
                  <a:ea typeface="黑体" pitchFamily="2" charset="-122"/>
                </a:endParaRPr>
              </a:p>
            </p:txBody>
          </p:sp>
          <p:pic>
            <p:nvPicPr>
              <p:cNvPr id="136" name="Picture 135"/>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77038" y="3718721"/>
                <a:ext cx="731520" cy="73152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19" name="Group 11"/>
              <p:cNvGrpSpPr/>
              <p:nvPr/>
            </p:nvGrpSpPr>
            <p:grpSpPr>
              <a:xfrm>
                <a:off x="309891" y="2757994"/>
                <a:ext cx="1693342" cy="731520"/>
                <a:chOff x="309891" y="2757994"/>
                <a:chExt cx="1693342" cy="731520"/>
              </a:xfrm>
            </p:grpSpPr>
            <p:grpSp>
              <p:nvGrpSpPr>
                <p:cNvPr id="20" name="Group 125"/>
                <p:cNvGrpSpPr/>
                <p:nvPr/>
              </p:nvGrpSpPr>
              <p:grpSpPr>
                <a:xfrm rot="5400000">
                  <a:off x="988934" y="2715542"/>
                  <a:ext cx="430151" cy="976315"/>
                  <a:chOff x="5070947" y="3293829"/>
                  <a:chExt cx="430151" cy="976315"/>
                </a:xfrm>
              </p:grpSpPr>
              <p:sp>
                <p:nvSpPr>
                  <p:cNvPr id="127" name="Line 47"/>
                  <p:cNvSpPr>
                    <a:spLocks noChangeShapeType="1"/>
                  </p:cNvSpPr>
                  <p:nvPr/>
                </p:nvSpPr>
                <p:spPr bwMode="auto">
                  <a:xfrm>
                    <a:off x="5238510" y="3293829"/>
                    <a:ext cx="0" cy="976315"/>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none" lIns="82124" tIns="41061" rIns="82124" bIns="41061"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a:ln>
                        <a:noFill/>
                      </a:ln>
                      <a:solidFill>
                        <a:srgbClr val="000000"/>
                      </a:solidFill>
                      <a:effectLst/>
                      <a:uLnTx/>
                      <a:uFillTx/>
                      <a:latin typeface="Arial" charset="0"/>
                      <a:ea typeface="黑体" pitchFamily="2" charset="-122"/>
                    </a:endParaRPr>
                  </a:p>
                </p:txBody>
              </p:sp>
              <p:sp>
                <p:nvSpPr>
                  <p:cNvPr id="135" name="Line 48"/>
                  <p:cNvSpPr>
                    <a:spLocks noChangeShapeType="1"/>
                  </p:cNvSpPr>
                  <p:nvPr/>
                </p:nvSpPr>
                <p:spPr bwMode="auto">
                  <a:xfrm>
                    <a:off x="5333534" y="3293829"/>
                    <a:ext cx="0" cy="976315"/>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none" lIns="82124" tIns="41061" rIns="82124" bIns="41061"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a:ln>
                        <a:noFill/>
                      </a:ln>
                      <a:solidFill>
                        <a:srgbClr val="000000"/>
                      </a:solidFill>
                      <a:effectLst/>
                      <a:uLnTx/>
                      <a:uFillTx/>
                      <a:latin typeface="Arial" charset="0"/>
                      <a:ea typeface="黑体" pitchFamily="2" charset="-122"/>
                    </a:endParaRPr>
                  </a:p>
                </p:txBody>
              </p:sp>
              <p:sp>
                <p:nvSpPr>
                  <p:cNvPr id="137" name="Oval 136"/>
                  <p:cNvSpPr/>
                  <p:nvPr/>
                </p:nvSpPr>
                <p:spPr>
                  <a:xfrm>
                    <a:off x="5070947" y="3797310"/>
                    <a:ext cx="430151" cy="88539"/>
                  </a:xfrm>
                  <a:prstGeom prst="ellipse">
                    <a:avLst/>
                  </a:prstGeom>
                  <a:solidFill>
                    <a:srgbClr val="303030"/>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mtClean="0">
                      <a:ea typeface="黑体" pitchFamily="2" charset="-122"/>
                    </a:endParaRPr>
                  </a:p>
                </p:txBody>
              </p:sp>
            </p:grpSp>
            <p:pic>
              <p:nvPicPr>
                <p:cNvPr id="1026" name="Picture 2" descr="\\MV-FS\Projects\Cisco\03_Assets\Icons\Kubrick Icons\Device Icons\Device_route_switch_processor_3037_default_256.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271713" y="2757994"/>
                  <a:ext cx="731520" cy="731520"/>
                </a:xfrm>
                <a:prstGeom prst="rect">
                  <a:avLst/>
                </a:prstGeom>
                <a:noFill/>
                <a:extLst>
                  <a:ext uri="{909E8E84-426E-40DD-AFC4-6F175D3DCCD1}">
                    <a14:hiddenFill xmlns="" xmlns:a14="http://schemas.microsoft.com/office/drawing/2010/main">
                      <a:solidFill>
                        <a:srgbClr val="FFFFFF"/>
                      </a:solidFill>
                    </a14:hiddenFill>
                  </a:ext>
                </a:extLst>
              </p:spPr>
            </p:pic>
            <p:pic>
              <p:nvPicPr>
                <p:cNvPr id="56" name="Picture 2" descr="\\MV-FS\Projects\Cisco\03_Assets\Icons\Kubrick Icons\Device Icons\Device_route_switch_processor_3037_default_256.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09891" y="2757994"/>
                  <a:ext cx="731520" cy="731520"/>
                </a:xfrm>
                <a:prstGeom prst="rect">
                  <a:avLst/>
                </a:prstGeom>
                <a:noFill/>
                <a:extLst>
                  <a:ext uri="{909E8E84-426E-40DD-AFC4-6F175D3DCCD1}">
                    <a14:hiddenFill xmlns="" xmlns:a14="http://schemas.microsoft.com/office/drawing/2010/main">
                      <a:solidFill>
                        <a:srgbClr val="FFFFFF"/>
                      </a:solidFill>
                    </a14:hiddenFill>
                  </a:ext>
                </a:extLst>
              </p:spPr>
            </p:pic>
          </p:grpSp>
        </p:grpSp>
        <p:cxnSp>
          <p:nvCxnSpPr>
            <p:cNvPr id="77" name="Straight Connector 76"/>
            <p:cNvCxnSpPr/>
            <p:nvPr/>
          </p:nvCxnSpPr>
          <p:spPr>
            <a:xfrm rot="16200000" flipH="1">
              <a:off x="1490255" y="3223521"/>
              <a:ext cx="2419537" cy="4463"/>
            </a:xfrm>
            <a:prstGeom prst="line">
              <a:avLst/>
            </a:prstGeom>
            <a:ln w="19050">
              <a:gradFill flip="none" rotWithShape="1">
                <a:gsLst>
                  <a:gs pos="0">
                    <a:schemeClr val="accent1">
                      <a:tint val="66000"/>
                      <a:satMod val="160000"/>
                      <a:alpha val="0"/>
                    </a:schemeClr>
                  </a:gs>
                  <a:gs pos="50000">
                    <a:schemeClr val="bg1">
                      <a:lumMod val="50000"/>
                    </a:schemeClr>
                  </a:gs>
                  <a:gs pos="100000">
                    <a:schemeClr val="accent1">
                      <a:tint val="23500"/>
                      <a:satMod val="16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pSp>
      <p:sp>
        <p:nvSpPr>
          <p:cNvPr id="80" name="Left Brace 79"/>
          <p:cNvSpPr/>
          <p:nvPr/>
        </p:nvSpPr>
        <p:spPr>
          <a:xfrm>
            <a:off x="6951331" y="2265126"/>
            <a:ext cx="186448" cy="1883794"/>
          </a:xfrm>
          <a:prstGeom prst="lef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黑体" pitchFamily="2" charset="-122"/>
            </a:endParaRPr>
          </a:p>
        </p:txBody>
      </p:sp>
      <p:grpSp>
        <p:nvGrpSpPr>
          <p:cNvPr id="21" name="Group 81"/>
          <p:cNvGrpSpPr/>
          <p:nvPr/>
        </p:nvGrpSpPr>
        <p:grpSpPr>
          <a:xfrm>
            <a:off x="594360" y="5184648"/>
            <a:ext cx="7816652" cy="1277646"/>
            <a:chOff x="4574276" y="4669561"/>
            <a:chExt cx="6119236" cy="1277646"/>
          </a:xfrm>
        </p:grpSpPr>
        <p:sp>
          <p:nvSpPr>
            <p:cNvPr id="83" name="Rectangle 82"/>
            <p:cNvSpPr/>
            <p:nvPr/>
          </p:nvSpPr>
          <p:spPr>
            <a:xfrm>
              <a:off x="4574276" y="4906922"/>
              <a:ext cx="6119236" cy="1040285"/>
            </a:xfrm>
            <a:prstGeom prst="rect">
              <a:avLst/>
            </a:prstGeom>
          </p:spPr>
          <p:txBody>
            <a:bodyPr wrap="square" lIns="0" tIns="0" rIns="0" bIns="0">
              <a:spAutoFit/>
            </a:bodyPr>
            <a:lstStyle/>
            <a:p>
              <a:pPr marL="169896" indent="-169896">
                <a:lnSpc>
                  <a:spcPct val="120000"/>
                </a:lnSpc>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在接入 </a:t>
              </a:r>
              <a:r>
                <a:rPr lang="en-US" altLang="zh-CN" sz="1600" dirty="0" smtClean="0">
                  <a:solidFill>
                    <a:srgbClr val="546568"/>
                  </a:solidFill>
                  <a:ea typeface="黑体" pitchFamily="2" charset="-122"/>
                </a:rPr>
                <a:t>— </a:t>
              </a:r>
              <a:r>
                <a:rPr lang="zh-CN" altLang="en-US" sz="1600" b="0" i="0" dirty="0" smtClean="0">
                  <a:solidFill>
                    <a:srgbClr val="546568"/>
                  </a:solidFill>
                  <a:latin typeface="Arial"/>
                  <a:ea typeface="黑体" pitchFamily="2" charset="-122"/>
                  <a:cs typeface="+mn-cs"/>
                </a:rPr>
                <a:t>分布层中消除了生成树协议 </a:t>
              </a:r>
              <a:r>
                <a:rPr lang="en-US" altLang="zh-CN" sz="1600" b="0" i="0" dirty="0" smtClean="0">
                  <a:solidFill>
                    <a:srgbClr val="546568"/>
                  </a:solidFill>
                  <a:latin typeface="Arial"/>
                  <a:ea typeface="黑体" pitchFamily="2" charset="-122"/>
                  <a:cs typeface="+mn-cs"/>
                </a:rPr>
                <a:t>(STP)</a:t>
              </a:r>
            </a:p>
            <a:p>
              <a:pPr marL="169896" indent="-169896" algn="l" defTabSz="914400">
                <a:lnSpc>
                  <a:spcPct val="120000"/>
                </a:lnSpc>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提高了带宽 </a:t>
              </a:r>
              <a:r>
                <a:rPr lang="en-US" altLang="zh-CN" sz="1600" b="0" i="0" dirty="0" smtClean="0">
                  <a:solidFill>
                    <a:srgbClr val="546568"/>
                  </a:solidFill>
                  <a:latin typeface="Arial"/>
                  <a:ea typeface="黑体" pitchFamily="2" charset="-122"/>
                  <a:cs typeface="+mn-cs"/>
                </a:rPr>
                <a:t>— </a:t>
              </a:r>
              <a:r>
                <a:rPr lang="zh-CN" altLang="en-US" sz="1600" b="0" i="0" dirty="0" smtClean="0">
                  <a:solidFill>
                    <a:srgbClr val="546568"/>
                  </a:solidFill>
                  <a:latin typeface="Arial"/>
                  <a:ea typeface="黑体" pitchFamily="2" charset="-122"/>
                  <a:cs typeface="+mn-cs"/>
                </a:rPr>
                <a:t>所有链路都处于活跃状态</a:t>
              </a:r>
            </a:p>
            <a:p>
              <a:pPr marL="169896" indent="-169896" algn="l" defTabSz="914400">
                <a:lnSpc>
                  <a:spcPct val="120000"/>
                </a:lnSpc>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高恢复力</a:t>
              </a:r>
              <a:endParaRPr lang="zh-CN" altLang="en-US" sz="1600" b="0" i="0" dirty="0">
                <a:solidFill>
                  <a:srgbClr val="546568"/>
                </a:solidFill>
                <a:latin typeface="Arial"/>
                <a:ea typeface="黑体" pitchFamily="2" charset="-122"/>
                <a:cs typeface="+mn-cs"/>
              </a:endParaRPr>
            </a:p>
          </p:txBody>
        </p:sp>
        <p:sp>
          <p:nvSpPr>
            <p:cNvPr id="84" name="AutoShape 24"/>
            <p:cNvSpPr>
              <a:spLocks/>
            </p:cNvSpPr>
            <p:nvPr/>
          </p:nvSpPr>
          <p:spPr bwMode="auto">
            <a:xfrm>
              <a:off x="4574276" y="4669561"/>
              <a:ext cx="2338685" cy="227346"/>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a:lnSpc>
                  <a:spcPts val="1500"/>
                </a:lnSpc>
                <a:spcBef>
                  <a:spcPts val="300"/>
                </a:spcBef>
                <a:spcAft>
                  <a:spcPts val="300"/>
                </a:spcAft>
                <a:buNone/>
              </a:pPr>
              <a:r>
                <a:rPr lang="zh-CN" altLang="en-US" sz="1800" b="1" i="0" smtClean="0">
                  <a:solidFill>
                    <a:srgbClr val="0096D6"/>
                  </a:solidFill>
                  <a:latin typeface="Arial"/>
                  <a:ea typeface="黑体" pitchFamily="2" charset="-122"/>
                  <a:cs typeface="+mn-cs"/>
                </a:rPr>
                <a:t>结果</a:t>
              </a:r>
              <a:endParaRPr lang="zh-CN" altLang="en-US" b="1" smtClean="0">
                <a:solidFill>
                  <a:schemeClr val="tx1"/>
                </a:solidFill>
                <a:ea typeface="黑体" pitchFamily="2" charset="-122"/>
                <a:sym typeface="Arial" charset="0"/>
              </a:endParaRPr>
            </a:p>
          </p:txBody>
        </p:sp>
        <p:sp>
          <p:nvSpPr>
            <p:cNvPr id="87" name="Rectangle 86"/>
            <p:cNvSpPr/>
            <p:nvPr/>
          </p:nvSpPr>
          <p:spPr>
            <a:xfrm>
              <a:off x="8394503" y="5512577"/>
              <a:ext cx="134526" cy="295466"/>
            </a:xfrm>
            <a:prstGeom prst="rect">
              <a:avLst/>
            </a:prstGeom>
          </p:spPr>
          <p:txBody>
            <a:bodyPr wrap="none" lIns="0" tIns="0" rIns="0" bIns="0">
              <a:spAutoFit/>
            </a:bodyPr>
            <a:lstStyle/>
            <a:p>
              <a:pPr marL="169863" lvl="0" indent="-169863" fontAlgn="base">
                <a:lnSpc>
                  <a:spcPct val="120000"/>
                </a:lnSpc>
                <a:spcBef>
                  <a:spcPts val="300"/>
                </a:spcBef>
                <a:spcAft>
                  <a:spcPts val="300"/>
                </a:spcAft>
                <a:buClr>
                  <a:schemeClr val="accent1"/>
                </a:buClr>
                <a:buSzPct val="90000"/>
                <a:buFont typeface="Arial" pitchFamily="34" charset="0"/>
                <a:buChar char="•"/>
              </a:pPr>
              <a:endParaRPr lang="zh-CN" altLang="en-US" sz="1600">
                <a:solidFill>
                  <a:schemeClr val="bg1"/>
                </a:solidFill>
                <a:ea typeface="黑体" pitchFamily="2" charset="-122"/>
                <a:sym typeface="Arial" charset="0"/>
              </a:endParaRPr>
            </a:p>
          </p:txBody>
        </p:sp>
      </p:grpSp>
      <p:sp>
        <p:nvSpPr>
          <p:cNvPr id="88" name="AutoShape 24"/>
          <p:cNvSpPr>
            <a:spLocks/>
          </p:cNvSpPr>
          <p:nvPr/>
        </p:nvSpPr>
        <p:spPr bwMode="auto">
          <a:xfrm>
            <a:off x="7184150" y="2592769"/>
            <a:ext cx="1706631" cy="227347"/>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14400">
              <a:lnSpc>
                <a:spcPts val="1500"/>
              </a:lnSpc>
              <a:spcBef>
                <a:spcPts val="300"/>
              </a:spcBef>
              <a:spcAft>
                <a:spcPts val="300"/>
              </a:spcAft>
              <a:buNone/>
            </a:pPr>
            <a:r>
              <a:rPr lang="zh-CN" altLang="en-US" sz="1800" b="1" i="0" smtClean="0">
                <a:solidFill>
                  <a:srgbClr val="546568"/>
                </a:solidFill>
                <a:latin typeface="Arial"/>
                <a:ea typeface="黑体" pitchFamily="2" charset="-122"/>
                <a:cs typeface="+mn-cs"/>
              </a:rPr>
              <a:t>使用案例 </a:t>
            </a:r>
            <a:endParaRPr lang="zh-CN" altLang="en-US" b="1" smtClean="0">
              <a:solidFill>
                <a:srgbClr val="546568"/>
              </a:solidFill>
              <a:ea typeface="黑体" pitchFamily="2" charset="-122"/>
              <a:sym typeface="Arial" charset="0"/>
            </a:endParaRPr>
          </a:p>
        </p:txBody>
      </p:sp>
      <p:grpSp>
        <p:nvGrpSpPr>
          <p:cNvPr id="68" name="Group 166"/>
          <p:cNvGrpSpPr/>
          <p:nvPr/>
        </p:nvGrpSpPr>
        <p:grpSpPr>
          <a:xfrm>
            <a:off x="10242" y="1251952"/>
            <a:ext cx="9144000" cy="496887"/>
            <a:chOff x="10242" y="1487255"/>
            <a:chExt cx="9144000" cy="496887"/>
          </a:xfrm>
        </p:grpSpPr>
        <p:sp>
          <p:nvSpPr>
            <p:cNvPr id="70" name="Rectangle 25"/>
            <p:cNvSpPr>
              <a:spLocks/>
            </p:cNvSpPr>
            <p:nvPr/>
          </p:nvSpPr>
          <p:spPr bwMode="auto">
            <a:xfrm>
              <a:off x="10242" y="1487255"/>
              <a:ext cx="9144000" cy="496887"/>
            </a:xfrm>
            <a:prstGeom prst="rect">
              <a:avLst/>
            </a:prstGeom>
            <a:gradFill flip="none" rotWithShape="1">
              <a:gsLst>
                <a:gs pos="15000">
                  <a:srgbClr val="0D3947">
                    <a:alpha val="83000"/>
                  </a:srgbClr>
                </a:gs>
                <a:gs pos="85000">
                  <a:srgbClr val="0D3947">
                    <a:alpha val="83000"/>
                  </a:srgbClr>
                </a:gs>
                <a:gs pos="0">
                  <a:srgbClr val="ABDFF0">
                    <a:lumMod val="25000"/>
                    <a:alpha val="0"/>
                  </a:srgbClr>
                </a:gs>
                <a:gs pos="100000">
                  <a:schemeClr val="bg1">
                    <a:alpha val="0"/>
                  </a:schemeClr>
                </a:gs>
              </a:gsLst>
              <a:lin ang="0" scaled="0"/>
              <a:tileRect/>
            </a:gradFill>
            <a:ln w="25400" cap="flat" cmpd="sng" algn="ctr">
              <a:noFill/>
              <a:prstDash val="solid"/>
            </a:ln>
            <a:effectLst/>
          </p:spPr>
          <p:txBody>
            <a:bodyPr rtlCol="0" anchor="ctr"/>
            <a:lstStyle/>
            <a:p>
              <a:pPr algn="ctr">
                <a:spcBef>
                  <a:spcPts val="600"/>
                </a:spcBef>
              </a:pPr>
              <a:endParaRPr lang="zh-CN" altLang="en-US" sz="1600">
                <a:solidFill>
                  <a:srgbClr val="FFFFFF"/>
                </a:solidFill>
                <a:ea typeface="黑体" pitchFamily="2" charset="-122"/>
                <a:sym typeface="Arial" charset="0"/>
              </a:endParaRPr>
            </a:p>
          </p:txBody>
        </p:sp>
        <p:sp>
          <p:nvSpPr>
            <p:cNvPr id="79" name="Rectangle 78"/>
            <p:cNvSpPr/>
            <p:nvPr/>
          </p:nvSpPr>
          <p:spPr>
            <a:xfrm>
              <a:off x="262726" y="1570373"/>
              <a:ext cx="8639033" cy="341628"/>
            </a:xfrm>
            <a:prstGeom prst="rect">
              <a:avLst/>
            </a:prstGeom>
          </p:spPr>
          <p:txBody>
            <a:bodyPr wrap="square" lIns="91435" tIns="45718" rIns="91435" bIns="45718" anchor="ctr">
              <a:spAutoFit/>
            </a:bodyPr>
            <a:lstStyle/>
            <a:p>
              <a:pPr algn="ctr" defTabSz="914400">
                <a:lnSpc>
                  <a:spcPct val="90000"/>
                </a:lnSpc>
                <a:spcBef>
                  <a:spcPts val="600"/>
                </a:spcBef>
                <a:buNone/>
              </a:pPr>
              <a:r>
                <a:rPr lang="zh-CN" altLang="en-US" sz="1800" b="0" i="0" dirty="0" smtClean="0">
                  <a:solidFill>
                    <a:srgbClr val="FFFFFF"/>
                  </a:solidFill>
                  <a:latin typeface="Arial"/>
                  <a:ea typeface="黑体" pitchFamily="2" charset="-122"/>
                  <a:cs typeface="+mn-cs"/>
                </a:rPr>
                <a:t>链路聚合作为单个设备出现 </a:t>
              </a:r>
              <a:r>
                <a:rPr lang="en-US" altLang="zh-CN" sz="1800" b="0" i="0" dirty="0" smtClean="0">
                  <a:solidFill>
                    <a:srgbClr val="FFFFFF"/>
                  </a:solidFill>
                  <a:latin typeface="Arial"/>
                  <a:ea typeface="黑体" pitchFamily="2" charset="-122"/>
                  <a:cs typeface="+mn-cs"/>
                </a:rPr>
                <a:t>— </a:t>
              </a:r>
              <a:r>
                <a:rPr lang="zh-CN" altLang="en-US" sz="1800" b="0" i="0" dirty="0" smtClean="0">
                  <a:solidFill>
                    <a:srgbClr val="FFFFFF"/>
                  </a:solidFill>
                  <a:latin typeface="Arial"/>
                  <a:ea typeface="黑体" pitchFamily="2" charset="-122"/>
                  <a:cs typeface="+mn-cs"/>
                </a:rPr>
                <a:t>在 </a:t>
              </a:r>
              <a:r>
                <a:rPr lang="en-US" altLang="zh-CN" sz="1800" b="0" i="0" dirty="0" smtClean="0">
                  <a:solidFill>
                    <a:srgbClr val="FFFFFF"/>
                  </a:solidFill>
                  <a:latin typeface="Arial"/>
                  <a:ea typeface="黑体" pitchFamily="2" charset="-122"/>
                  <a:cs typeface="+mn-cs"/>
                </a:rPr>
                <a:t>Cisco Nexus</a:t>
              </a:r>
              <a:r>
                <a:rPr lang="en-US" altLang="zh-CN" sz="1800" b="0" i="0" baseline="30000" dirty="0" smtClean="0">
                  <a:solidFill>
                    <a:srgbClr val="FFFFFF"/>
                  </a:solidFill>
                  <a:latin typeface="Arial"/>
                  <a:ea typeface="黑体" pitchFamily="2" charset="-122"/>
                  <a:cs typeface="+mn-cs"/>
                </a:rPr>
                <a:t>®</a:t>
              </a:r>
              <a:r>
                <a:rPr lang="zh-CN" altLang="en-US" sz="1800" b="0" i="0" dirty="0" smtClean="0">
                  <a:solidFill>
                    <a:srgbClr val="FFFFFF"/>
                  </a:solidFill>
                  <a:latin typeface="Arial"/>
                  <a:ea typeface="黑体" pitchFamily="2" charset="-122"/>
                  <a:cs typeface="+mn-cs"/>
                </a:rPr>
                <a:t> </a:t>
              </a:r>
              <a:r>
                <a:rPr lang="en-US" altLang="zh-CN" sz="1800" b="0" i="0" dirty="0" smtClean="0">
                  <a:solidFill>
                    <a:srgbClr val="FFFFFF"/>
                  </a:solidFill>
                  <a:latin typeface="Arial"/>
                  <a:ea typeface="黑体" pitchFamily="2" charset="-122"/>
                  <a:cs typeface="+mn-cs"/>
                </a:rPr>
                <a:t>7000 </a:t>
              </a:r>
              <a:r>
                <a:rPr lang="zh-CN" altLang="en-US" sz="1800" b="0" i="0" dirty="0" smtClean="0">
                  <a:solidFill>
                    <a:srgbClr val="FFFFFF"/>
                  </a:solidFill>
                  <a:latin typeface="Arial"/>
                  <a:ea typeface="黑体" pitchFamily="2" charset="-122"/>
                  <a:cs typeface="+mn-cs"/>
                </a:rPr>
                <a:t>和 </a:t>
              </a:r>
              <a:r>
                <a:rPr lang="en-US" altLang="zh-CN" sz="1800" b="0" i="0" dirty="0" smtClean="0">
                  <a:solidFill>
                    <a:srgbClr val="FFFFFF"/>
                  </a:solidFill>
                  <a:latin typeface="Arial"/>
                  <a:ea typeface="黑体" pitchFamily="2" charset="-122"/>
                  <a:cs typeface="+mn-cs"/>
                </a:rPr>
                <a:t>5000 </a:t>
              </a:r>
              <a:r>
                <a:rPr lang="zh-CN" altLang="en-US" sz="1800" b="0" i="0" dirty="0" smtClean="0">
                  <a:solidFill>
                    <a:srgbClr val="FFFFFF"/>
                  </a:solidFill>
                  <a:latin typeface="Arial"/>
                  <a:ea typeface="黑体" pitchFamily="2" charset="-122"/>
                  <a:cs typeface="+mn-cs"/>
                </a:rPr>
                <a:t>上提供</a:t>
              </a:r>
              <a:endParaRPr lang="zh-CN" altLang="en-US" sz="1800" b="0" i="0" dirty="0">
                <a:solidFill>
                  <a:srgbClr val="FFFFFF"/>
                </a:solidFill>
                <a:latin typeface="Arial"/>
                <a:ea typeface="黑体" pitchFamily="2" charset="-122"/>
                <a:cs typeface="+mn-cs"/>
              </a:endParaRPr>
            </a:p>
          </p:txBody>
        </p:sp>
      </p:grpSp>
      <p:sp>
        <p:nvSpPr>
          <p:cNvPr id="71" name="Action Button: Back or Previous 70">
            <a:hlinkClick r:id="rId9" action="ppaction://hlinksldjump"/>
          </p:cNvPr>
          <p:cNvSpPr/>
          <p:nvPr/>
        </p:nvSpPr>
        <p:spPr>
          <a:xfrm>
            <a:off x="8199121" y="6236208"/>
            <a:ext cx="318654" cy="277092"/>
          </a:xfrm>
          <a:prstGeom prst="actionButtonBackPrevious">
            <a:avLst/>
          </a:prstGeom>
          <a:solidFill>
            <a:schemeClr val="accent3">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黑体" pitchFamily="2" charset="-122"/>
            </a:endParaRPr>
          </a:p>
        </p:txBody>
      </p:sp>
    </p:spTree>
    <p:extLst>
      <p:ext uri="{BB962C8B-B14F-4D97-AF65-F5344CB8AC3E}">
        <p14:creationId xmlns="" xmlns:p14="http://schemas.microsoft.com/office/powerpoint/2010/main" val="413595415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1000"/>
                                        <p:tgtEl>
                                          <p:spTgt spid="68"/>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1+#ppt_w/2"/>
                                          </p:val>
                                        </p:tav>
                                        <p:tav tm="100000">
                                          <p:val>
                                            <p:strVal val="#ppt_x"/>
                                          </p:val>
                                        </p:tav>
                                      </p:tavLst>
                                    </p:anim>
                                    <p:anim calcmode="lin" valueType="num">
                                      <p:cBhvr additive="base">
                                        <p:cTn id="21" dur="500" fill="hold"/>
                                        <p:tgtEl>
                                          <p:spTgt spid="8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1+#ppt_w/2"/>
                                          </p:val>
                                        </p:tav>
                                        <p:tav tm="100000">
                                          <p:val>
                                            <p:strVal val="#ppt_x"/>
                                          </p:val>
                                        </p:tav>
                                      </p:tavLst>
                                    </p:anim>
                                    <p:anim calcmode="lin" valueType="num">
                                      <p:cBhvr additive="base">
                                        <p:cTn id="25" dur="500" fill="hold"/>
                                        <p:tgtEl>
                                          <p:spTgt spid="69"/>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80"/>
                                        </p:tgtEl>
                                        <p:attrNameLst>
                                          <p:attrName>style.visibility</p:attrName>
                                        </p:attrNameLst>
                                      </p:cBhvr>
                                      <p:to>
                                        <p:strVal val="visible"/>
                                      </p:to>
                                    </p:set>
                                    <p:anim calcmode="lin" valueType="num">
                                      <p:cBhvr additive="base">
                                        <p:cTn id="28" dur="500" fill="hold"/>
                                        <p:tgtEl>
                                          <p:spTgt spid="80"/>
                                        </p:tgtEl>
                                        <p:attrNameLst>
                                          <p:attrName>ppt_x</p:attrName>
                                        </p:attrNameLst>
                                      </p:cBhvr>
                                      <p:tavLst>
                                        <p:tav tm="0">
                                          <p:val>
                                            <p:strVal val="1+#ppt_w/2"/>
                                          </p:val>
                                        </p:tav>
                                        <p:tav tm="100000">
                                          <p:val>
                                            <p:strVal val="#ppt_x"/>
                                          </p:val>
                                        </p:tav>
                                      </p:tavLst>
                                    </p:anim>
                                    <p:anim calcmode="lin" valueType="num">
                                      <p:cBhvr additive="base">
                                        <p:cTn id="29"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750" fill="hold"/>
                                        <p:tgtEl>
                                          <p:spTgt spid="21"/>
                                        </p:tgtEl>
                                        <p:attrNameLst>
                                          <p:attrName>ppt_x</p:attrName>
                                        </p:attrNameLst>
                                      </p:cBhvr>
                                      <p:tavLst>
                                        <p:tav tm="0">
                                          <p:val>
                                            <p:strVal val="1+#ppt_w/2"/>
                                          </p:val>
                                        </p:tav>
                                        <p:tav tm="100000">
                                          <p:val>
                                            <p:strVal val="#ppt_x"/>
                                          </p:val>
                                        </p:tav>
                                      </p:tavLst>
                                    </p:anim>
                                    <p:anim calcmode="lin" valueType="num">
                                      <p:cBhvr additive="base">
                                        <p:cTn id="35" dur="750" fill="hold"/>
                                        <p:tgtEl>
                                          <p:spTgt spid="21"/>
                                        </p:tgtEl>
                                        <p:attrNameLst>
                                          <p:attrName>ppt_y</p:attrName>
                                        </p:attrNameLst>
                                      </p:cBhvr>
                                      <p:tavLst>
                                        <p:tav tm="0">
                                          <p:val>
                                            <p:strVal val="#ppt_y"/>
                                          </p:val>
                                        </p:tav>
                                        <p:tav tm="100000">
                                          <p:val>
                                            <p:strVal val="#ppt_y"/>
                                          </p:val>
                                        </p:tav>
                                      </p:tavLst>
                                    </p:anim>
                                  </p:childTnLst>
                                </p:cTn>
                              </p:par>
                              <p:par>
                                <p:cTn id="36" presetID="10" presetClass="entr" presetSubtype="0" fill="hold" grpId="0" nodeType="withEffect">
                                  <p:stCondLst>
                                    <p:cond delay="0"/>
                                  </p:stCondLst>
                                  <p:childTnLst>
                                    <p:set>
                                      <p:cBhvr>
                                        <p:cTn id="37" dur="1" fill="hold">
                                          <p:stCondLst>
                                            <p:cond delay="0"/>
                                          </p:stCondLst>
                                        </p:cTn>
                                        <p:tgtEl>
                                          <p:spTgt spid="81"/>
                                        </p:tgtEl>
                                        <p:attrNameLst>
                                          <p:attrName>style.visibility</p:attrName>
                                        </p:attrNameLst>
                                      </p:cBhvr>
                                      <p:to>
                                        <p:strVal val="visible"/>
                                      </p:to>
                                    </p:set>
                                    <p:animEffect transition="in" filter="fade">
                                      <p:cBhvr>
                                        <p:cTn id="38"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69" grpId="0"/>
      <p:bldP spid="80" grpId="0" animBg="1"/>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9"/>
          <p:cNvSpPr>
            <a:spLocks noChangeArrowheads="1"/>
          </p:cNvSpPr>
          <p:nvPr/>
        </p:nvSpPr>
        <p:spPr bwMode="auto">
          <a:xfrm flipH="1">
            <a:off x="239150" y="5036236"/>
            <a:ext cx="8623491" cy="2200439"/>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endParaRPr lang="zh-CN" altLang="en-US" b="1">
              <a:solidFill>
                <a:schemeClr val="tx1"/>
              </a:solidFill>
              <a:latin typeface="+mj-lt"/>
              <a:ea typeface="黑体" pitchFamily="2" charset="-122"/>
            </a:endParaRPr>
          </a:p>
        </p:txBody>
      </p:sp>
      <p:sp>
        <p:nvSpPr>
          <p:cNvPr id="2" name="Title 1"/>
          <p:cNvSpPr>
            <a:spLocks noGrp="1"/>
          </p:cNvSpPr>
          <p:nvPr>
            <p:ph type="title"/>
          </p:nvPr>
        </p:nvSpPr>
        <p:spPr/>
        <p:txBody>
          <a:bodyPr/>
          <a:lstStyle/>
          <a:p>
            <a:pPr algn="l" defTabSz="914400">
              <a:spcBef>
                <a:spcPct val="0"/>
              </a:spcBef>
              <a:buNone/>
            </a:pPr>
            <a: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革命性的扩展</a:t>
            </a:r>
            <a:r>
              <a:rPr lang="zh-CN" altLang="en-US" sz="2400" b="0" i="0" spc="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
            </a:r>
            <a:br>
              <a:rPr lang="zh-CN" altLang="en-US" sz="2400" b="0" i="0" spc="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lang="zh-CN" altLang="en-US" sz="2400" b="0" i="0" spc="0" baseline="0" dirty="0" smtClean="0">
                <a:solidFill>
                  <a:srgbClr val="7F7F7F"/>
                </a:solidFill>
                <a:latin typeface="Arial"/>
                <a:ea typeface="黑体" pitchFamily="2" charset="-122"/>
                <a:cs typeface="+mj-cs"/>
              </a:rPr>
              <a:t>提供多维扩展</a:t>
            </a:r>
            <a:endParaRPr lang="zh-CN" altLang="en-US" sz="2400" b="0" i="0" spc="0" baseline="0" dirty="0">
              <a:solidFill>
                <a:srgbClr val="7F7F7F"/>
              </a:solidFill>
              <a:latin typeface="Arial"/>
              <a:ea typeface="黑体" pitchFamily="2" charset="-122"/>
              <a:cs typeface="+mj-cs"/>
            </a:endParaRPr>
          </a:p>
        </p:txBody>
      </p:sp>
      <p:grpSp>
        <p:nvGrpSpPr>
          <p:cNvPr id="3" name="Group 4"/>
          <p:cNvGrpSpPr/>
          <p:nvPr/>
        </p:nvGrpSpPr>
        <p:grpSpPr>
          <a:xfrm>
            <a:off x="223776" y="1295166"/>
            <a:ext cx="8425095" cy="3466215"/>
            <a:chOff x="516480" y="1519930"/>
            <a:chExt cx="8425095" cy="3466215"/>
          </a:xfrm>
        </p:grpSpPr>
        <p:grpSp>
          <p:nvGrpSpPr>
            <p:cNvPr id="4" name="Group 23560"/>
            <p:cNvGrpSpPr/>
            <p:nvPr/>
          </p:nvGrpSpPr>
          <p:grpSpPr>
            <a:xfrm>
              <a:off x="603756" y="4361720"/>
              <a:ext cx="8337819" cy="602454"/>
              <a:chOff x="1262063" y="4975073"/>
              <a:chExt cx="6646794" cy="480266"/>
            </a:xfrm>
          </p:grpSpPr>
          <p:sp>
            <p:nvSpPr>
              <p:cNvPr id="32" name="Pentagon 31"/>
              <p:cNvSpPr/>
              <p:nvPr/>
            </p:nvSpPr>
            <p:spPr>
              <a:xfrm>
                <a:off x="1262063" y="4975073"/>
                <a:ext cx="6646794" cy="223446"/>
              </a:xfrm>
              <a:prstGeom prst="homePlate">
                <a:avLst/>
              </a:prstGeom>
              <a:gradFill flip="none" rotWithShape="1">
                <a:gsLst>
                  <a:gs pos="0">
                    <a:schemeClr val="accent4">
                      <a:lumMod val="20000"/>
                      <a:lumOff val="80000"/>
                      <a:alpha val="0"/>
                    </a:schemeClr>
                  </a:gs>
                  <a:gs pos="53000">
                    <a:schemeClr val="tx1">
                      <a:lumMod val="80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sp>
            <p:nvSpPr>
              <p:cNvPr id="33" name="TextBox 32"/>
              <p:cNvSpPr txBox="1"/>
              <p:nvPr/>
            </p:nvSpPr>
            <p:spPr>
              <a:xfrm>
                <a:off x="6753459" y="5185450"/>
                <a:ext cx="1136301" cy="269889"/>
              </a:xfrm>
              <a:prstGeom prst="rect">
                <a:avLst/>
              </a:prstGeom>
              <a:noFill/>
            </p:spPr>
            <p:txBody>
              <a:bodyPr wrap="none" rtlCol="0">
                <a:spAutoFit/>
              </a:bodyPr>
              <a:lstStyle/>
              <a:p>
                <a:pPr algn="r" defTabSz="914400">
                  <a:buNone/>
                </a:pPr>
                <a:r>
                  <a:rPr lang="zh-CN" altLang="en-US" sz="1600" b="1" i="0" smtClean="0">
                    <a:solidFill>
                      <a:srgbClr val="546568"/>
                    </a:solidFill>
                    <a:latin typeface="Arial"/>
                    <a:ea typeface="黑体" pitchFamily="2" charset="-122"/>
                    <a:cs typeface="+mn-cs"/>
                  </a:rPr>
                  <a:t>交换矩阵扩展</a:t>
                </a:r>
                <a:endParaRPr lang="zh-CN" altLang="en-US" sz="1600" b="1">
                  <a:solidFill>
                    <a:srgbClr val="546568"/>
                  </a:solidFill>
                  <a:ea typeface="黑体" pitchFamily="2" charset="-122"/>
                </a:endParaRPr>
              </a:p>
            </p:txBody>
          </p:sp>
        </p:grpSp>
        <p:sp>
          <p:nvSpPr>
            <p:cNvPr id="34" name="Oval 13"/>
            <p:cNvSpPr>
              <a:spLocks noChangeArrowheads="1"/>
            </p:cNvSpPr>
            <p:nvPr/>
          </p:nvSpPr>
          <p:spPr bwMode="auto">
            <a:xfrm>
              <a:off x="1109923" y="1519930"/>
              <a:ext cx="7779895" cy="3466215"/>
            </a:xfrm>
            <a:prstGeom prst="ellipse">
              <a:avLst/>
            </a:prstGeom>
            <a:gradFill rotWithShape="1">
              <a:gsLst>
                <a:gs pos="35000">
                  <a:schemeClr val="tx1">
                    <a:lumMod val="60000"/>
                    <a:lumOff val="40000"/>
                    <a:alpha val="22000"/>
                  </a:schemeClr>
                </a:gs>
                <a:gs pos="89000">
                  <a:srgbClr val="FFFFFF">
                    <a:alpha val="0"/>
                  </a:srgbClr>
                </a:gs>
              </a:gsLst>
              <a:path path="rect">
                <a:fillToRect l="100000" b="100000"/>
              </a:path>
            </a:gradFill>
            <a:ln w="25400">
              <a:gradFill flip="none" rotWithShape="1">
                <a:gsLst>
                  <a:gs pos="0">
                    <a:schemeClr val="accent1"/>
                  </a:gs>
                  <a:gs pos="45000">
                    <a:schemeClr val="accent1">
                      <a:tint val="23500"/>
                      <a:satMod val="160000"/>
                      <a:alpha val="0"/>
                    </a:schemeClr>
                  </a:gs>
                </a:gsLst>
                <a:lin ang="8100000" scaled="1"/>
                <a:tileRect/>
              </a:gradFill>
              <a:round/>
              <a:headEnd/>
              <a:tailEnd/>
            </a:ln>
            <a:effectLst/>
          </p:spPr>
          <p:txBody>
            <a:bodyPr vert="horz" wrap="none" lIns="73025" tIns="36512" rIns="73025" bIns="36512" numCol="1" anchor="ctr" anchorCtr="0" compatLnSpc="1">
              <a:prstTxWarp prst="textNoShape">
                <a:avLst/>
              </a:prstTxWarp>
            </a:bodyPr>
            <a:lstStyle/>
            <a:p>
              <a:pPr algn="ctr" fontAlgn="base">
                <a:spcBef>
                  <a:spcPct val="0"/>
                </a:spcBef>
                <a:spcAft>
                  <a:spcPct val="0"/>
                </a:spcAft>
              </a:pPr>
              <a:endParaRPr lang="zh-CN" altLang="en-US">
                <a:latin typeface="Arial" pitchFamily="34" charset="0"/>
                <a:ea typeface="黑体" pitchFamily="2" charset="-122"/>
              </a:endParaRPr>
            </a:p>
          </p:txBody>
        </p:sp>
        <p:sp>
          <p:nvSpPr>
            <p:cNvPr id="40" name="TextBox 39"/>
            <p:cNvSpPr txBox="1"/>
            <p:nvPr/>
          </p:nvSpPr>
          <p:spPr>
            <a:xfrm>
              <a:off x="5861055" y="2203451"/>
              <a:ext cx="2727349" cy="1354217"/>
            </a:xfrm>
            <a:prstGeom prst="rect">
              <a:avLst/>
            </a:prstGeom>
            <a:noFill/>
          </p:spPr>
          <p:txBody>
            <a:bodyPr wrap="square" lIns="0" tIns="0" rIns="0" bIns="0" rtlCol="0">
              <a:spAutoFit/>
            </a:bodyPr>
            <a:lstStyle/>
            <a:p>
              <a:pPr algn="l" defTabSz="914400">
                <a:spcBef>
                  <a:spcPts val="1200"/>
                </a:spcBef>
                <a:buNone/>
              </a:pPr>
              <a:r>
                <a:rPr lang="zh-CN" altLang="en-US" sz="1800" b="1" i="0" dirty="0" smtClean="0">
                  <a:solidFill>
                    <a:srgbClr val="0096D6"/>
                  </a:solidFill>
                  <a:latin typeface="Arial"/>
                  <a:ea typeface="黑体" pitchFamily="2" charset="-122"/>
                  <a:cs typeface="+mn-cs"/>
                </a:rPr>
                <a:t>地理跨度</a:t>
              </a:r>
              <a:r>
                <a:rPr lang="en-US" altLang="zh-CN" sz="1800" b="1" i="0" dirty="0" smtClean="0">
                  <a:solidFill>
                    <a:srgbClr val="0096D6"/>
                  </a:solidFill>
                  <a:latin typeface="Arial"/>
                  <a:ea typeface="黑体" pitchFamily="2" charset="-122"/>
                  <a:cs typeface="+mn-cs"/>
                </a:rPr>
                <a:t/>
              </a:r>
              <a:br>
                <a:rPr lang="en-US" altLang="zh-CN" sz="1800" b="1" i="0" dirty="0" smtClean="0">
                  <a:solidFill>
                    <a:srgbClr val="0096D6"/>
                  </a:solidFill>
                  <a:latin typeface="Arial"/>
                  <a:ea typeface="黑体" pitchFamily="2" charset="-122"/>
                  <a:cs typeface="+mn-cs"/>
                </a:rPr>
              </a:br>
              <a:r>
                <a:rPr lang="zh-CN" altLang="en-US" sz="1800" b="1" i="0" dirty="0" smtClean="0">
                  <a:solidFill>
                    <a:srgbClr val="0096D6"/>
                  </a:solidFill>
                  <a:latin typeface="Arial"/>
                  <a:ea typeface="黑体" pitchFamily="2" charset="-122"/>
                  <a:cs typeface="+mn-cs"/>
                </a:rPr>
                <a:t>（数据中心之间）</a:t>
              </a:r>
            </a:p>
            <a:p>
              <a:pPr algn="l" defTabSz="914400">
                <a:spcBef>
                  <a:spcPts val="1200"/>
                </a:spcBef>
                <a:buNone/>
              </a:pPr>
              <a:r>
                <a:rPr lang="zh-CN" altLang="en-US" sz="1600" b="0" i="0" dirty="0" smtClean="0">
                  <a:solidFill>
                    <a:srgbClr val="ABDFF0">
                      <a:lumMod val="90000"/>
                    </a:srgbClr>
                  </a:solidFill>
                  <a:latin typeface="Arial"/>
                  <a:ea typeface="黑体" pitchFamily="2" charset="-122"/>
                  <a:cs typeface="+mn-cs"/>
                </a:rPr>
                <a:t>  </a:t>
              </a:r>
              <a:r>
                <a:rPr lang="en-US" altLang="zh-CN" sz="1600" b="0" i="0" dirty="0" smtClean="0">
                  <a:solidFill>
                    <a:schemeClr val="tx1"/>
                  </a:solidFill>
                  <a:latin typeface="Arial"/>
                  <a:ea typeface="黑体" pitchFamily="2" charset="-122"/>
                  <a:cs typeface="+mn-cs"/>
                </a:rPr>
                <a:t>Cisco OTV</a:t>
              </a:r>
              <a:r>
                <a:rPr lang="zh-CN" altLang="en-US" sz="1600" b="0" i="0" dirty="0" smtClean="0">
                  <a:solidFill>
                    <a:schemeClr val="tx1"/>
                  </a:solidFill>
                  <a:latin typeface="Arial"/>
                  <a:ea typeface="黑体" pitchFamily="2" charset="-122"/>
                  <a:cs typeface="+mn-cs"/>
                </a:rPr>
                <a:t>、</a:t>
              </a:r>
              <a:r>
                <a:rPr lang="en-US" altLang="zh-CN" sz="1600" b="0" i="0" dirty="0" smtClean="0">
                  <a:solidFill>
                    <a:schemeClr val="tx1"/>
                  </a:solidFill>
                  <a:latin typeface="Arial"/>
                  <a:ea typeface="黑体" pitchFamily="2" charset="-122"/>
                  <a:cs typeface="+mn-cs"/>
                </a:rPr>
                <a:t>LISP</a:t>
              </a:r>
              <a:endParaRPr lang="zh-CN" altLang="en-US" sz="1600" b="0" i="0" dirty="0" smtClean="0">
                <a:solidFill>
                  <a:schemeClr val="tx1"/>
                </a:solidFill>
                <a:latin typeface="Arial"/>
                <a:ea typeface="黑体" pitchFamily="2" charset="-122"/>
                <a:cs typeface="+mn-cs"/>
              </a:endParaRPr>
            </a:p>
            <a:p>
              <a:pPr algn="l" defTabSz="914400">
                <a:spcBef>
                  <a:spcPts val="1200"/>
                </a:spcBef>
                <a:buNone/>
              </a:pPr>
              <a:endParaRPr lang="zh-CN" altLang="en-US" sz="1600" dirty="0" smtClean="0">
                <a:solidFill>
                  <a:schemeClr val="accent3">
                    <a:lumMod val="90000"/>
                  </a:schemeClr>
                </a:solidFill>
                <a:ea typeface="黑体" pitchFamily="2" charset="-122"/>
              </a:endParaRPr>
            </a:p>
          </p:txBody>
        </p:sp>
        <p:sp>
          <p:nvSpPr>
            <p:cNvPr id="41" name="Oval 15"/>
            <p:cNvSpPr>
              <a:spLocks noChangeArrowheads="1"/>
            </p:cNvSpPr>
            <p:nvPr/>
          </p:nvSpPr>
          <p:spPr bwMode="auto">
            <a:xfrm>
              <a:off x="789387" y="2115273"/>
              <a:ext cx="5098372" cy="2709864"/>
            </a:xfrm>
            <a:prstGeom prst="ellipse">
              <a:avLst/>
            </a:prstGeom>
            <a:gradFill rotWithShape="1">
              <a:gsLst>
                <a:gs pos="35000">
                  <a:schemeClr val="accent5">
                    <a:lumMod val="24000"/>
                    <a:lumOff val="76000"/>
                  </a:schemeClr>
                </a:gs>
                <a:gs pos="89000">
                  <a:srgbClr val="FFFFFF">
                    <a:alpha val="0"/>
                  </a:srgbClr>
                </a:gs>
              </a:gsLst>
              <a:path path="rect">
                <a:fillToRect l="100000" b="100000"/>
              </a:path>
            </a:gradFill>
            <a:ln w="25400">
              <a:gradFill flip="none" rotWithShape="1">
                <a:gsLst>
                  <a:gs pos="0">
                    <a:schemeClr val="accent2">
                      <a:lumMod val="60000"/>
                      <a:lumOff val="40000"/>
                    </a:schemeClr>
                  </a:gs>
                  <a:gs pos="45000">
                    <a:schemeClr val="accent1">
                      <a:tint val="23500"/>
                      <a:satMod val="160000"/>
                      <a:alpha val="0"/>
                    </a:schemeClr>
                  </a:gs>
                </a:gsLst>
                <a:lin ang="8100000" scaled="1"/>
                <a:tileRect/>
              </a:gradFill>
              <a:round/>
              <a:headEnd/>
              <a:tailEnd/>
            </a:ln>
            <a:effectLst/>
          </p:spPr>
          <p:txBody>
            <a:bodyPr vert="horz" wrap="none" lIns="73025" tIns="36512" rIns="73025" bIns="36512" numCol="1" anchor="ctr" anchorCtr="0" compatLnSpc="1">
              <a:prstTxWarp prst="textNoShape">
                <a:avLst/>
              </a:prstTxWarp>
            </a:bodyPr>
            <a:lstStyle/>
            <a:p>
              <a:pPr algn="ctr" fontAlgn="base">
                <a:spcBef>
                  <a:spcPct val="0"/>
                </a:spcBef>
                <a:spcAft>
                  <a:spcPct val="0"/>
                </a:spcAft>
              </a:pPr>
              <a:endParaRPr lang="zh-CN" altLang="en-US">
                <a:latin typeface="Arial" pitchFamily="34" charset="0"/>
                <a:ea typeface="黑体" pitchFamily="2" charset="-122"/>
              </a:endParaRPr>
            </a:p>
          </p:txBody>
        </p:sp>
        <p:sp>
          <p:nvSpPr>
            <p:cNvPr id="44" name="TextBox 43"/>
            <p:cNvSpPr txBox="1"/>
            <p:nvPr/>
          </p:nvSpPr>
          <p:spPr>
            <a:xfrm>
              <a:off x="3322096" y="2534433"/>
              <a:ext cx="2711331" cy="900246"/>
            </a:xfrm>
            <a:prstGeom prst="rect">
              <a:avLst/>
            </a:prstGeom>
            <a:noFill/>
          </p:spPr>
          <p:txBody>
            <a:bodyPr wrap="square" lIns="0" tIns="0" rIns="0" bIns="0" rtlCol="0">
              <a:spAutoFit/>
            </a:bodyPr>
            <a:lstStyle/>
            <a:p>
              <a:pPr algn="l" defTabSz="914400">
                <a:spcBef>
                  <a:spcPts val="1200"/>
                </a:spcBef>
                <a:buNone/>
              </a:pPr>
              <a:r>
                <a:rPr lang="zh-CN" altLang="en-US" sz="1800" b="1" i="0" dirty="0" smtClean="0">
                  <a:solidFill>
                    <a:srgbClr val="92A824"/>
                  </a:solidFill>
                  <a:latin typeface="Arial"/>
                  <a:ea typeface="黑体" pitchFamily="2" charset="-122"/>
                  <a:cs typeface="+mn-cs"/>
                </a:rPr>
                <a:t>系统扩展</a:t>
              </a:r>
              <a:br>
                <a:rPr lang="zh-CN" altLang="en-US" sz="1800" b="1" i="0" dirty="0" smtClean="0">
                  <a:solidFill>
                    <a:srgbClr val="92A824"/>
                  </a:solidFill>
                  <a:latin typeface="Arial"/>
                  <a:ea typeface="黑体" pitchFamily="2" charset="-122"/>
                  <a:cs typeface="+mn-cs"/>
                </a:rPr>
              </a:br>
              <a:r>
                <a:rPr lang="zh-CN" altLang="en-US" sz="1800" b="1" i="0" dirty="0" smtClean="0">
                  <a:solidFill>
                    <a:srgbClr val="92A824"/>
                  </a:solidFill>
                  <a:latin typeface="Arial"/>
                  <a:ea typeface="黑体" pitchFamily="2" charset="-122"/>
                  <a:cs typeface="+mn-cs"/>
                </a:rPr>
                <a:t>（数据中心之内）</a:t>
              </a:r>
            </a:p>
            <a:p>
              <a:pPr algn="l" defTabSz="914400">
                <a:lnSpc>
                  <a:spcPts val="1500"/>
                </a:lnSpc>
                <a:spcBef>
                  <a:spcPts val="1200"/>
                </a:spcBef>
                <a:buNone/>
              </a:pPr>
              <a:r>
                <a:rPr lang="zh-CN" altLang="en-US" sz="1600" b="0" i="0" dirty="0" smtClean="0">
                  <a:solidFill>
                    <a:srgbClr val="B7D333">
                      <a:lumMod val="75000"/>
                    </a:srgbClr>
                  </a:solidFill>
                  <a:latin typeface="Arial"/>
                  <a:ea typeface="黑体" pitchFamily="2" charset="-122"/>
                  <a:cs typeface="+mn-cs"/>
                </a:rPr>
                <a:t>  </a:t>
              </a:r>
              <a:r>
                <a:rPr lang="en-US" altLang="zh-CN" sz="1600" b="0" i="0" dirty="0" smtClean="0">
                  <a:solidFill>
                    <a:srgbClr val="B7D333">
                      <a:lumMod val="75000"/>
                    </a:srgbClr>
                  </a:solidFill>
                  <a:latin typeface="Arial"/>
                  <a:ea typeface="黑体" pitchFamily="2" charset="-122"/>
                  <a:cs typeface="+mn-cs"/>
                </a:rPr>
                <a:t>Cisco</a:t>
              </a:r>
              <a:r>
                <a:rPr lang="en-US" altLang="zh-CN" sz="1600" b="0" i="0" baseline="30000" dirty="0" smtClean="0">
                  <a:solidFill>
                    <a:srgbClr val="B7D333">
                      <a:lumMod val="75000"/>
                    </a:srgbClr>
                  </a:solidFill>
                  <a:latin typeface="Arial"/>
                  <a:ea typeface="黑体" pitchFamily="2" charset="-122"/>
                  <a:cs typeface="+mn-cs"/>
                </a:rPr>
                <a:t>®</a:t>
              </a:r>
              <a:r>
                <a:rPr lang="zh-CN" altLang="en-US" sz="1600" b="0" i="0" dirty="0" smtClean="0">
                  <a:solidFill>
                    <a:srgbClr val="B7D333">
                      <a:lumMod val="75000"/>
                    </a:srgbClr>
                  </a:solidFill>
                  <a:latin typeface="Arial"/>
                  <a:ea typeface="黑体" pitchFamily="2" charset="-122"/>
                  <a:cs typeface="+mn-cs"/>
                </a:rPr>
                <a:t> </a:t>
              </a:r>
              <a:r>
                <a:rPr lang="en-US" altLang="zh-CN" sz="1600" b="0" i="0" dirty="0" err="1" smtClean="0">
                  <a:solidFill>
                    <a:srgbClr val="B7D333">
                      <a:lumMod val="75000"/>
                    </a:srgbClr>
                  </a:solidFill>
                  <a:latin typeface="Arial"/>
                  <a:ea typeface="黑体" pitchFamily="2" charset="-122"/>
                  <a:cs typeface="+mn-cs"/>
                </a:rPr>
                <a:t>FabricPath</a:t>
              </a:r>
              <a:r>
                <a:rPr lang="zh-CN" altLang="en-US" sz="1600" b="0" i="0" dirty="0" smtClean="0">
                  <a:solidFill>
                    <a:srgbClr val="B7D333">
                      <a:lumMod val="75000"/>
                    </a:srgbClr>
                  </a:solidFill>
                  <a:latin typeface="Arial"/>
                  <a:ea typeface="黑体" pitchFamily="2" charset="-122"/>
                  <a:cs typeface="+mn-cs"/>
                </a:rPr>
                <a:t>、</a:t>
              </a:r>
              <a:r>
                <a:rPr lang="en-US" altLang="zh-CN" sz="1600" b="0" i="0" dirty="0" smtClean="0">
                  <a:solidFill>
                    <a:srgbClr val="B7D333">
                      <a:lumMod val="75000"/>
                    </a:srgbClr>
                  </a:solidFill>
                  <a:latin typeface="Arial"/>
                  <a:ea typeface="黑体" pitchFamily="2" charset="-122"/>
                  <a:cs typeface="+mn-cs"/>
                </a:rPr>
                <a:t>FEX</a:t>
              </a:r>
              <a:endParaRPr lang="zh-CN" altLang="en-US" sz="1600" b="0" i="0" dirty="0">
                <a:solidFill>
                  <a:srgbClr val="B7D333">
                    <a:lumMod val="75000"/>
                  </a:srgbClr>
                </a:solidFill>
                <a:latin typeface="Arial"/>
                <a:ea typeface="黑体" pitchFamily="2" charset="-122"/>
                <a:cs typeface="+mn-cs"/>
              </a:endParaRPr>
            </a:p>
          </p:txBody>
        </p:sp>
        <p:sp>
          <p:nvSpPr>
            <p:cNvPr id="45" name="Oval 24"/>
            <p:cNvSpPr>
              <a:spLocks noChangeArrowheads="1"/>
            </p:cNvSpPr>
            <p:nvPr/>
          </p:nvSpPr>
          <p:spPr bwMode="auto">
            <a:xfrm>
              <a:off x="516480" y="2975360"/>
              <a:ext cx="2914556" cy="1691612"/>
            </a:xfrm>
            <a:prstGeom prst="ellipse">
              <a:avLst/>
            </a:prstGeom>
            <a:gradFill rotWithShape="1">
              <a:gsLst>
                <a:gs pos="35000">
                  <a:srgbClr val="8C3FC5">
                    <a:lumMod val="33000"/>
                    <a:lumOff val="67000"/>
                  </a:srgbClr>
                </a:gs>
                <a:gs pos="89000">
                  <a:srgbClr val="FFFFFF">
                    <a:alpha val="0"/>
                  </a:srgbClr>
                </a:gs>
              </a:gsLst>
              <a:path path="rect">
                <a:fillToRect l="100000" b="100000"/>
              </a:path>
            </a:gradFill>
            <a:ln w="25400">
              <a:gradFill flip="none" rotWithShape="1">
                <a:gsLst>
                  <a:gs pos="0">
                    <a:schemeClr val="accent6">
                      <a:lumMod val="60000"/>
                      <a:lumOff val="40000"/>
                    </a:schemeClr>
                  </a:gs>
                  <a:gs pos="45000">
                    <a:schemeClr val="accent1">
                      <a:tint val="23500"/>
                      <a:satMod val="160000"/>
                      <a:alpha val="0"/>
                    </a:schemeClr>
                  </a:gs>
                </a:gsLst>
                <a:lin ang="8100000" scaled="1"/>
                <a:tileRect/>
              </a:gradFill>
              <a:round/>
              <a:headEnd/>
              <a:tailEnd/>
            </a:ln>
            <a:effectLst/>
          </p:spPr>
          <p:txBody>
            <a:bodyPr vert="horz" wrap="none" lIns="73025" tIns="36512" rIns="73025" bIns="36512" numCol="1" anchor="ctr" anchorCtr="0" compatLnSpc="1">
              <a:prstTxWarp prst="textNoShape">
                <a:avLst/>
              </a:prstTxWarp>
            </a:bodyPr>
            <a:lstStyle/>
            <a:p>
              <a:pPr algn="ctr" fontAlgn="base">
                <a:spcBef>
                  <a:spcPct val="0"/>
                </a:spcBef>
                <a:spcAft>
                  <a:spcPct val="0"/>
                </a:spcAft>
              </a:pPr>
              <a:endParaRPr lang="zh-CN" altLang="en-US">
                <a:latin typeface="Arial" pitchFamily="34" charset="0"/>
                <a:ea typeface="黑体" pitchFamily="2" charset="-122"/>
              </a:endParaRPr>
            </a:p>
          </p:txBody>
        </p:sp>
        <p:sp>
          <p:nvSpPr>
            <p:cNvPr id="46" name="TextBox 45"/>
            <p:cNvSpPr txBox="1"/>
            <p:nvPr/>
          </p:nvSpPr>
          <p:spPr>
            <a:xfrm>
              <a:off x="3609926" y="3621616"/>
              <a:ext cx="1885131" cy="646331"/>
            </a:xfrm>
            <a:prstGeom prst="rect">
              <a:avLst/>
            </a:prstGeom>
            <a:noFill/>
          </p:spPr>
          <p:txBody>
            <a:bodyPr wrap="none" lIns="0" tIns="0" rIns="0" bIns="0" rtlCol="0" anchor="b">
              <a:spAutoFit/>
            </a:bodyPr>
            <a:lstStyle/>
            <a:p>
              <a:pPr algn="l" defTabSz="914400">
                <a:buNone/>
              </a:pPr>
              <a:r>
                <a:rPr lang="en-US" altLang="zh-CN" sz="1400" b="0" i="0" dirty="0" smtClean="0">
                  <a:solidFill>
                    <a:srgbClr val="546568"/>
                  </a:solidFill>
                  <a:latin typeface="Arial"/>
                  <a:ea typeface="黑体" pitchFamily="2" charset="-122"/>
                  <a:cs typeface="+mn-cs"/>
                </a:rPr>
                <a:t>12, 288 </a:t>
              </a:r>
              <a:r>
                <a:rPr lang="zh-CN" altLang="en-US" sz="1400" b="0" i="0" dirty="0" smtClean="0">
                  <a:solidFill>
                    <a:srgbClr val="546568"/>
                  </a:solidFill>
                  <a:latin typeface="Arial"/>
                  <a:ea typeface="黑体" pitchFamily="2" charset="-122"/>
                  <a:cs typeface="+mn-cs"/>
                </a:rPr>
                <a:t>个 </a:t>
              </a:r>
              <a:r>
                <a:rPr lang="en-US" altLang="zh-CN" sz="1400" b="0" i="0" dirty="0" smtClean="0">
                  <a:solidFill>
                    <a:srgbClr val="546568"/>
                  </a:solidFill>
                  <a:latin typeface="Arial"/>
                  <a:ea typeface="黑体" pitchFamily="2" charset="-122"/>
                  <a:cs typeface="+mn-cs"/>
                </a:rPr>
                <a:t>10 GE </a:t>
              </a:r>
              <a:r>
                <a:rPr lang="zh-CN" altLang="en-US" sz="1400" b="0" i="0" dirty="0" smtClean="0">
                  <a:solidFill>
                    <a:srgbClr val="546568"/>
                  </a:solidFill>
                  <a:latin typeface="Arial"/>
                  <a:ea typeface="黑体" pitchFamily="2" charset="-122"/>
                  <a:cs typeface="+mn-cs"/>
                </a:rPr>
                <a:t>端口*</a:t>
              </a:r>
            </a:p>
            <a:p>
              <a:pPr algn="l" defTabSz="914400">
                <a:buNone/>
              </a:pPr>
              <a:r>
                <a:rPr lang="en-US" altLang="zh-CN" sz="1400" b="0" i="0" dirty="0" smtClean="0">
                  <a:solidFill>
                    <a:srgbClr val="546568"/>
                  </a:solidFill>
                  <a:latin typeface="Arial"/>
                  <a:ea typeface="黑体" pitchFamily="2" charset="-122"/>
                  <a:cs typeface="+mn-cs"/>
                </a:rPr>
                <a:t>1536 </a:t>
              </a:r>
              <a:r>
                <a:rPr lang="zh-CN" altLang="en-US" sz="1400" b="0" i="0" dirty="0" smtClean="0">
                  <a:solidFill>
                    <a:srgbClr val="546568"/>
                  </a:solidFill>
                  <a:latin typeface="Arial"/>
                  <a:ea typeface="黑体" pitchFamily="2" charset="-122"/>
                  <a:cs typeface="+mn-cs"/>
                </a:rPr>
                <a:t>个 </a:t>
              </a:r>
              <a:r>
                <a:rPr lang="en-US" altLang="zh-CN" sz="1400" b="0" i="0" dirty="0" smtClean="0">
                  <a:solidFill>
                    <a:srgbClr val="546568"/>
                  </a:solidFill>
                  <a:latin typeface="Arial"/>
                  <a:ea typeface="黑体" pitchFamily="2" charset="-122"/>
                  <a:cs typeface="+mn-cs"/>
                </a:rPr>
                <a:t>GE </a:t>
              </a:r>
              <a:r>
                <a:rPr lang="zh-CN" altLang="en-US" sz="1400" b="0" i="0" dirty="0" smtClean="0">
                  <a:solidFill>
                    <a:srgbClr val="546568"/>
                  </a:solidFill>
                  <a:latin typeface="Arial"/>
                  <a:ea typeface="黑体" pitchFamily="2" charset="-122"/>
                  <a:cs typeface="+mn-cs"/>
                </a:rPr>
                <a:t>端口**</a:t>
              </a:r>
            </a:p>
            <a:p>
              <a:pPr algn="l" defTabSz="914400">
                <a:buNone/>
              </a:pPr>
              <a:r>
                <a:rPr lang="zh-CN" altLang="en-US" sz="1400" b="0" i="0" dirty="0" smtClean="0">
                  <a:solidFill>
                    <a:srgbClr val="546568"/>
                  </a:solidFill>
                  <a:latin typeface="Arial"/>
                  <a:ea typeface="黑体" pitchFamily="2" charset="-122"/>
                  <a:cs typeface="+mn-cs"/>
                </a:rPr>
                <a:t> 多达 </a:t>
              </a:r>
              <a:r>
                <a:rPr lang="en-US" altLang="zh-CN" sz="1400" b="0" i="0" dirty="0" smtClean="0">
                  <a:solidFill>
                    <a:srgbClr val="546568"/>
                  </a:solidFill>
                  <a:latin typeface="Arial"/>
                  <a:ea typeface="黑体" pitchFamily="2" charset="-122"/>
                  <a:cs typeface="+mn-cs"/>
                </a:rPr>
                <a:t>2048 </a:t>
              </a:r>
              <a:r>
                <a:rPr lang="zh-CN" altLang="en-US" sz="1400" b="0" i="0" dirty="0" smtClean="0">
                  <a:solidFill>
                    <a:srgbClr val="546568"/>
                  </a:solidFill>
                  <a:latin typeface="Arial"/>
                  <a:ea typeface="黑体" pitchFamily="2" charset="-122"/>
                  <a:cs typeface="+mn-cs"/>
                </a:rPr>
                <a:t>个虚拟机*** </a:t>
              </a:r>
              <a:endParaRPr lang="zh-CN" altLang="en-US" sz="1400" b="0" i="0" dirty="0">
                <a:solidFill>
                  <a:srgbClr val="546568"/>
                </a:solidFill>
                <a:latin typeface="Arial"/>
                <a:ea typeface="黑体" pitchFamily="2" charset="-122"/>
                <a:cs typeface="+mn-cs"/>
              </a:endParaRPr>
            </a:p>
          </p:txBody>
        </p:sp>
        <p:sp>
          <p:nvSpPr>
            <p:cNvPr id="47" name="TextBox 46"/>
            <p:cNvSpPr txBox="1"/>
            <p:nvPr/>
          </p:nvSpPr>
          <p:spPr>
            <a:xfrm>
              <a:off x="1308757" y="3832221"/>
              <a:ext cx="1990930" cy="430887"/>
            </a:xfrm>
            <a:prstGeom prst="rect">
              <a:avLst/>
            </a:prstGeom>
            <a:noFill/>
          </p:spPr>
          <p:txBody>
            <a:bodyPr wrap="none" lIns="0" tIns="0" rIns="0" bIns="0" rtlCol="0" anchor="b">
              <a:spAutoFit/>
            </a:bodyPr>
            <a:lstStyle/>
            <a:p>
              <a:pPr algn="l" defTabSz="914400">
                <a:buNone/>
              </a:pPr>
              <a:r>
                <a:rPr lang="en-US" altLang="zh-CN" sz="1400" b="0" i="0" smtClean="0">
                  <a:solidFill>
                    <a:srgbClr val="546568"/>
                  </a:solidFill>
                  <a:latin typeface="Arial"/>
                  <a:ea typeface="黑体" pitchFamily="2" charset="-122"/>
                  <a:cs typeface="+mn-cs"/>
                </a:rPr>
                <a:t>96/32 </a:t>
              </a:r>
              <a:r>
                <a:rPr lang="zh-CN" altLang="en-US" sz="1400" b="0" i="0" smtClean="0">
                  <a:solidFill>
                    <a:srgbClr val="546568"/>
                  </a:solidFill>
                  <a:latin typeface="Arial"/>
                  <a:ea typeface="黑体" pitchFamily="2" charset="-122"/>
                  <a:cs typeface="+mn-cs"/>
                </a:rPr>
                <a:t>个 </a:t>
              </a:r>
              <a:r>
                <a:rPr lang="en-US" altLang="zh-CN" sz="1400" b="0" i="0" smtClean="0">
                  <a:solidFill>
                    <a:srgbClr val="546568"/>
                  </a:solidFill>
                  <a:latin typeface="Arial"/>
                  <a:ea typeface="黑体" pitchFamily="2" charset="-122"/>
                  <a:cs typeface="+mn-cs"/>
                </a:rPr>
                <a:t>40/100 GE </a:t>
              </a:r>
              <a:r>
                <a:rPr lang="zh-CN" altLang="en-US" sz="1400" b="0" i="0" smtClean="0">
                  <a:solidFill>
                    <a:srgbClr val="546568"/>
                  </a:solidFill>
                  <a:latin typeface="Arial"/>
                  <a:ea typeface="黑体" pitchFamily="2" charset="-122"/>
                  <a:cs typeface="+mn-cs"/>
                </a:rPr>
                <a:t>端口</a:t>
              </a:r>
            </a:p>
            <a:p>
              <a:pPr algn="l" defTabSz="914400">
                <a:buNone/>
              </a:pPr>
              <a:r>
                <a:rPr lang="en-US" altLang="zh-CN" sz="1400" b="0" i="0" smtClean="0">
                  <a:solidFill>
                    <a:srgbClr val="546568"/>
                  </a:solidFill>
                  <a:latin typeface="Arial"/>
                  <a:ea typeface="黑体" pitchFamily="2" charset="-122"/>
                  <a:cs typeface="+mn-cs"/>
                </a:rPr>
                <a:t>768 </a:t>
              </a:r>
              <a:r>
                <a:rPr lang="zh-CN" altLang="en-US" sz="1400" b="0" i="0" smtClean="0">
                  <a:solidFill>
                    <a:srgbClr val="546568"/>
                  </a:solidFill>
                  <a:latin typeface="Arial"/>
                  <a:ea typeface="黑体" pitchFamily="2" charset="-122"/>
                  <a:cs typeface="+mn-cs"/>
                </a:rPr>
                <a:t>个 </a:t>
              </a:r>
              <a:r>
                <a:rPr lang="en-US" altLang="zh-CN" sz="1400" b="0" i="0" smtClean="0">
                  <a:solidFill>
                    <a:srgbClr val="546568"/>
                  </a:solidFill>
                  <a:latin typeface="Arial"/>
                  <a:ea typeface="黑体" pitchFamily="2" charset="-122"/>
                  <a:cs typeface="+mn-cs"/>
                </a:rPr>
                <a:t>10 GE </a:t>
              </a:r>
              <a:r>
                <a:rPr lang="zh-CN" altLang="en-US" sz="1400" b="0" i="0" smtClean="0">
                  <a:solidFill>
                    <a:srgbClr val="546568"/>
                  </a:solidFill>
                  <a:latin typeface="Arial"/>
                  <a:ea typeface="黑体" pitchFamily="2" charset="-122"/>
                  <a:cs typeface="+mn-cs"/>
                </a:rPr>
                <a:t>端口</a:t>
              </a:r>
              <a:endParaRPr lang="zh-CN" altLang="en-US" sz="1400" b="0" i="0">
                <a:solidFill>
                  <a:srgbClr val="546568"/>
                </a:solidFill>
                <a:latin typeface="Arial"/>
                <a:ea typeface="黑体" pitchFamily="2" charset="-122"/>
                <a:cs typeface="+mn-cs"/>
              </a:endParaRPr>
            </a:p>
          </p:txBody>
        </p:sp>
        <p:sp>
          <p:nvSpPr>
            <p:cNvPr id="49" name="TextBox 48"/>
            <p:cNvSpPr txBox="1"/>
            <p:nvPr/>
          </p:nvSpPr>
          <p:spPr>
            <a:xfrm>
              <a:off x="6125462" y="3310238"/>
              <a:ext cx="2308707" cy="215444"/>
            </a:xfrm>
            <a:prstGeom prst="rect">
              <a:avLst/>
            </a:prstGeom>
            <a:noFill/>
          </p:spPr>
          <p:txBody>
            <a:bodyPr wrap="square" lIns="0" tIns="0" rIns="0" bIns="0" rtlCol="0" anchor="b">
              <a:spAutoFit/>
            </a:bodyPr>
            <a:lstStyle/>
            <a:p>
              <a:pPr algn="l" defTabSz="914400">
                <a:buNone/>
              </a:pPr>
              <a:r>
                <a:rPr lang="zh-CN" altLang="en-US" sz="1400" b="0" i="0" smtClean="0">
                  <a:solidFill>
                    <a:srgbClr val="546568"/>
                  </a:solidFill>
                  <a:latin typeface="Arial"/>
                  <a:ea typeface="黑体" pitchFamily="2" charset="-122"/>
                  <a:cs typeface="+mn-cs"/>
                </a:rPr>
                <a:t>跨数据中心扩展 </a:t>
              </a:r>
              <a:r>
                <a:rPr lang="en-US" altLang="zh-CN" sz="1400" b="0" i="0" smtClean="0">
                  <a:solidFill>
                    <a:srgbClr val="546568"/>
                  </a:solidFill>
                  <a:latin typeface="Arial"/>
                  <a:ea typeface="黑体" pitchFamily="2" charset="-122"/>
                  <a:cs typeface="+mn-cs"/>
                </a:rPr>
                <a:t>L2 </a:t>
              </a:r>
              <a:r>
                <a:rPr lang="zh-CN" altLang="en-US" sz="1400" b="0" i="0" smtClean="0">
                  <a:solidFill>
                    <a:srgbClr val="546568"/>
                  </a:solidFill>
                  <a:latin typeface="Arial"/>
                  <a:ea typeface="黑体" pitchFamily="2" charset="-122"/>
                  <a:cs typeface="+mn-cs"/>
                </a:rPr>
                <a:t>和 </a:t>
              </a:r>
              <a:r>
                <a:rPr lang="en-US" altLang="zh-CN" sz="1400" b="0" i="0" smtClean="0">
                  <a:solidFill>
                    <a:srgbClr val="546568"/>
                  </a:solidFill>
                  <a:latin typeface="Arial"/>
                  <a:ea typeface="黑体" pitchFamily="2" charset="-122"/>
                  <a:cs typeface="+mn-cs"/>
                </a:rPr>
                <a:t>L3</a:t>
              </a:r>
              <a:endParaRPr lang="en-US" altLang="zh-CN" sz="1400" b="0" i="0">
                <a:solidFill>
                  <a:srgbClr val="546568"/>
                </a:solidFill>
                <a:latin typeface="Arial"/>
                <a:ea typeface="黑体" pitchFamily="2" charset="-122"/>
                <a:cs typeface="+mn-cs"/>
              </a:endParaRPr>
            </a:p>
          </p:txBody>
        </p:sp>
        <p:sp>
          <p:nvSpPr>
            <p:cNvPr id="51" name="Rectangle 50"/>
            <p:cNvSpPr/>
            <p:nvPr/>
          </p:nvSpPr>
          <p:spPr>
            <a:xfrm>
              <a:off x="603757" y="4594787"/>
              <a:ext cx="5330990" cy="246217"/>
            </a:xfrm>
            <a:prstGeom prst="rect">
              <a:avLst/>
            </a:prstGeom>
          </p:spPr>
          <p:txBody>
            <a:bodyPr wrap="square" lIns="91435" tIns="45718" rIns="91435" bIns="45718">
              <a:spAutoFit/>
            </a:bodyPr>
            <a:lstStyle/>
            <a:p>
              <a:pPr algn="l" defTabSz="914400">
                <a:buNone/>
              </a:pPr>
              <a:r>
                <a:rPr lang="zh-CN" altLang="en-US" sz="1000" b="0" i="0" dirty="0" smtClean="0">
                  <a:solidFill>
                    <a:srgbClr val="546568"/>
                  </a:solidFill>
                  <a:latin typeface="Arial"/>
                  <a:ea typeface="黑体" pitchFamily="2" charset="-122"/>
                  <a:cs typeface="+mn-cs"/>
                </a:rPr>
                <a:t>*</a:t>
              </a:r>
              <a:r>
                <a:rPr lang="en-US" altLang="zh-CN" sz="1000" b="0" i="0" dirty="0" smtClean="0">
                  <a:solidFill>
                    <a:srgbClr val="546568"/>
                  </a:solidFill>
                  <a:latin typeface="Arial"/>
                  <a:ea typeface="黑体" pitchFamily="2" charset="-122"/>
                  <a:cs typeface="+mn-cs"/>
                </a:rPr>
                <a:t>Cisco Nexus 7000</a:t>
              </a:r>
              <a:r>
                <a:rPr lang="zh-CN" altLang="en-US" sz="1000" b="0" i="0" dirty="0" smtClean="0">
                  <a:solidFill>
                    <a:srgbClr val="546568"/>
                  </a:solidFill>
                  <a:latin typeface="Arial"/>
                  <a:ea typeface="黑体" pitchFamily="2" charset="-122"/>
                  <a:cs typeface="+mn-cs"/>
                </a:rPr>
                <a:t>、</a:t>
              </a:r>
              <a:r>
                <a:rPr lang="en-US" altLang="zh-CN" sz="1000" b="0" i="0" dirty="0" smtClean="0">
                  <a:solidFill>
                    <a:srgbClr val="546568"/>
                  </a:solidFill>
                  <a:latin typeface="Arial"/>
                  <a:ea typeface="黑体" pitchFamily="2" charset="-122"/>
                  <a:cs typeface="+mn-cs"/>
                </a:rPr>
                <a:t>5000</a:t>
              </a:r>
              <a:r>
                <a:rPr lang="zh-CN" altLang="en-US" sz="1000" b="0" i="0" dirty="0" smtClean="0">
                  <a:solidFill>
                    <a:srgbClr val="546568"/>
                  </a:solidFill>
                  <a:latin typeface="Arial"/>
                  <a:ea typeface="黑体" pitchFamily="2" charset="-122"/>
                  <a:cs typeface="+mn-cs"/>
                </a:rPr>
                <a:t>、</a:t>
              </a:r>
              <a:r>
                <a:rPr lang="en-US" altLang="zh-CN" sz="1000" b="0" i="0" dirty="0" smtClean="0">
                  <a:solidFill>
                    <a:srgbClr val="546568"/>
                  </a:solidFill>
                  <a:latin typeface="Arial"/>
                  <a:ea typeface="黑体" pitchFamily="2" charset="-122"/>
                  <a:cs typeface="+mn-cs"/>
                </a:rPr>
                <a:t>2000  **Cisco Nexus 7000</a:t>
              </a:r>
              <a:r>
                <a:rPr lang="zh-CN" altLang="en-US" sz="1000" b="0" i="0" dirty="0" smtClean="0">
                  <a:solidFill>
                    <a:srgbClr val="546568"/>
                  </a:solidFill>
                  <a:latin typeface="Arial"/>
                  <a:ea typeface="黑体" pitchFamily="2" charset="-122"/>
                  <a:cs typeface="+mn-cs"/>
                </a:rPr>
                <a:t>、</a:t>
              </a:r>
              <a:r>
                <a:rPr lang="en-US" altLang="zh-CN" sz="1000" b="0" i="0" dirty="0" smtClean="0">
                  <a:solidFill>
                    <a:srgbClr val="546568"/>
                  </a:solidFill>
                  <a:latin typeface="Arial"/>
                  <a:ea typeface="黑体" pitchFamily="2" charset="-122"/>
                  <a:cs typeface="+mn-cs"/>
                </a:rPr>
                <a:t>2000  ***</a:t>
              </a:r>
              <a:r>
                <a:rPr lang="zh-CN" altLang="en-US" sz="1000" b="0" i="0" dirty="0" smtClean="0">
                  <a:solidFill>
                    <a:srgbClr val="546568"/>
                  </a:solidFill>
                  <a:latin typeface="Arial"/>
                  <a:ea typeface="黑体" pitchFamily="2" charset="-122"/>
                  <a:cs typeface="+mn-cs"/>
                </a:rPr>
                <a:t>每个父级</a:t>
              </a:r>
              <a:endParaRPr lang="zh-CN" altLang="en-US" sz="1000" dirty="0">
                <a:solidFill>
                  <a:srgbClr val="546568"/>
                </a:solidFill>
                <a:ea typeface="黑体" pitchFamily="2" charset="-122"/>
              </a:endParaRPr>
            </a:p>
          </p:txBody>
        </p:sp>
        <p:sp>
          <p:nvSpPr>
            <p:cNvPr id="53" name="TextBox 52"/>
            <p:cNvSpPr txBox="1"/>
            <p:nvPr/>
          </p:nvSpPr>
          <p:spPr>
            <a:xfrm>
              <a:off x="1222500" y="3255351"/>
              <a:ext cx="1896379" cy="538609"/>
            </a:xfrm>
            <a:prstGeom prst="rect">
              <a:avLst/>
            </a:prstGeom>
            <a:noFill/>
          </p:spPr>
          <p:txBody>
            <a:bodyPr wrap="square" lIns="0" tIns="0" rIns="0" bIns="0" rtlCol="0">
              <a:spAutoFit/>
            </a:bodyPr>
            <a:lstStyle/>
            <a:p>
              <a:pPr algn="l" defTabSz="914400">
                <a:lnSpc>
                  <a:spcPts val="1500"/>
                </a:lnSpc>
                <a:spcBef>
                  <a:spcPts val="1200"/>
                </a:spcBef>
                <a:buNone/>
              </a:pPr>
              <a:r>
                <a:rPr lang="zh-CN" altLang="en-US" sz="1800" b="1" i="0" smtClean="0">
                  <a:solidFill>
                    <a:srgbClr val="7835A1"/>
                  </a:solidFill>
                  <a:latin typeface="Arial"/>
                  <a:ea typeface="黑体" pitchFamily="2" charset="-122"/>
                  <a:cs typeface="+mn-cs"/>
                </a:rPr>
                <a:t>设备扩展 </a:t>
              </a:r>
            </a:p>
            <a:p>
              <a:pPr algn="l" defTabSz="914400">
                <a:lnSpc>
                  <a:spcPts val="1500"/>
                </a:lnSpc>
                <a:spcBef>
                  <a:spcPts val="1200"/>
                </a:spcBef>
                <a:buNone/>
              </a:pPr>
              <a:r>
                <a:rPr lang="en-US" altLang="zh-CN" sz="1600" b="0" i="0" smtClean="0">
                  <a:solidFill>
                    <a:srgbClr val="7030A0"/>
                  </a:solidFill>
                  <a:latin typeface="Arial"/>
                  <a:ea typeface="黑体" pitchFamily="2" charset="-122"/>
                  <a:cs typeface="+mn-cs"/>
                </a:rPr>
                <a:t>Cisco Nexus</a:t>
              </a:r>
              <a:r>
                <a:rPr lang="en-US" altLang="zh-CN" sz="1600" b="0" i="0" baseline="30000" smtClean="0">
                  <a:solidFill>
                    <a:srgbClr val="7030A0"/>
                  </a:solidFill>
                  <a:latin typeface="Arial"/>
                  <a:ea typeface="黑体" pitchFamily="2" charset="-122"/>
                  <a:cs typeface="+mn-cs"/>
                </a:rPr>
                <a:t>®</a:t>
              </a:r>
              <a:r>
                <a:rPr lang="zh-CN" altLang="en-US" sz="1600" b="0" i="0" smtClean="0">
                  <a:solidFill>
                    <a:srgbClr val="7030A0"/>
                  </a:solidFill>
                  <a:latin typeface="Arial"/>
                  <a:ea typeface="黑体" pitchFamily="2" charset="-122"/>
                  <a:cs typeface="+mn-cs"/>
                </a:rPr>
                <a:t> </a:t>
              </a:r>
              <a:r>
                <a:rPr lang="en-US" altLang="zh-CN" sz="1600" b="0" i="0" smtClean="0">
                  <a:solidFill>
                    <a:srgbClr val="7030A0"/>
                  </a:solidFill>
                  <a:latin typeface="Arial"/>
                  <a:ea typeface="黑体" pitchFamily="2" charset="-122"/>
                  <a:cs typeface="+mn-cs"/>
                </a:rPr>
                <a:t>7000</a:t>
              </a:r>
              <a:endParaRPr lang="zh-CN" altLang="en-US" sz="1600" b="0" i="0">
                <a:solidFill>
                  <a:srgbClr val="7030A0"/>
                </a:solidFill>
                <a:latin typeface="Arial"/>
                <a:ea typeface="黑体" pitchFamily="2" charset="-122"/>
                <a:cs typeface="+mn-cs"/>
              </a:endParaRPr>
            </a:p>
          </p:txBody>
        </p:sp>
      </p:grpSp>
      <p:grpSp>
        <p:nvGrpSpPr>
          <p:cNvPr id="5" name="Group 91"/>
          <p:cNvGrpSpPr/>
          <p:nvPr/>
        </p:nvGrpSpPr>
        <p:grpSpPr>
          <a:xfrm>
            <a:off x="594360" y="5184648"/>
            <a:ext cx="6897109" cy="817492"/>
            <a:chOff x="4574276" y="4669561"/>
            <a:chExt cx="6897109" cy="817492"/>
          </a:xfrm>
        </p:grpSpPr>
        <p:sp>
          <p:nvSpPr>
            <p:cNvPr id="93" name="Rectangle 92"/>
            <p:cNvSpPr/>
            <p:nvPr/>
          </p:nvSpPr>
          <p:spPr>
            <a:xfrm>
              <a:off x="4574276" y="4906922"/>
              <a:ext cx="3013298" cy="569387"/>
            </a:xfrm>
            <a:prstGeom prst="rect">
              <a:avLst/>
            </a:prstGeom>
          </p:spPr>
          <p:txBody>
            <a:bodyPr wrap="square" lIns="0" tIns="0" rIns="0" bIns="0">
              <a:spAutoFit/>
            </a:bodyPr>
            <a:lstStyle/>
            <a:p>
              <a:pPr marL="169896" indent="-169896" algn="l" defTabSz="914400">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高密度部署</a:t>
              </a:r>
            </a:p>
            <a:p>
              <a:pPr marL="169896" indent="-169896" algn="l" defTabSz="914400">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可高度扩展和发展的交换矩阵</a:t>
              </a:r>
              <a:endParaRPr lang="zh-CN" altLang="en-US" sz="1600" b="0" i="0">
                <a:solidFill>
                  <a:srgbClr val="546568"/>
                </a:solidFill>
                <a:latin typeface="Arial"/>
                <a:ea typeface="黑体" pitchFamily="2" charset="-122"/>
                <a:cs typeface="+mn-cs"/>
              </a:endParaRPr>
            </a:p>
          </p:txBody>
        </p:sp>
        <p:sp>
          <p:nvSpPr>
            <p:cNvPr id="94" name="AutoShape 24"/>
            <p:cNvSpPr>
              <a:spLocks/>
            </p:cNvSpPr>
            <p:nvPr/>
          </p:nvSpPr>
          <p:spPr bwMode="auto">
            <a:xfrm>
              <a:off x="4574276" y="4669561"/>
              <a:ext cx="2338685" cy="227346"/>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a:lnSpc>
                  <a:spcPts val="1500"/>
                </a:lnSpc>
                <a:spcBef>
                  <a:spcPts val="300"/>
                </a:spcBef>
                <a:spcAft>
                  <a:spcPts val="300"/>
                </a:spcAft>
                <a:buNone/>
              </a:pPr>
              <a:r>
                <a:rPr lang="zh-CN" altLang="en-US" sz="1800" b="1" i="0" smtClean="0">
                  <a:solidFill>
                    <a:srgbClr val="0096D6"/>
                  </a:solidFill>
                  <a:latin typeface="Arial"/>
                  <a:ea typeface="黑体" pitchFamily="2" charset="-122"/>
                  <a:cs typeface="+mn-cs"/>
                </a:rPr>
                <a:t>结果</a:t>
              </a:r>
              <a:endParaRPr lang="zh-CN" altLang="en-US" b="1" smtClean="0">
                <a:solidFill>
                  <a:schemeClr val="tx1"/>
                </a:solidFill>
                <a:ea typeface="黑体" pitchFamily="2" charset="-122"/>
                <a:sym typeface="Arial" charset="0"/>
              </a:endParaRPr>
            </a:p>
          </p:txBody>
        </p:sp>
        <p:sp>
          <p:nvSpPr>
            <p:cNvPr id="95" name="Rectangle 94"/>
            <p:cNvSpPr/>
            <p:nvPr/>
          </p:nvSpPr>
          <p:spPr>
            <a:xfrm>
              <a:off x="7687154" y="4917666"/>
              <a:ext cx="3784231" cy="569387"/>
            </a:xfrm>
            <a:prstGeom prst="rect">
              <a:avLst/>
            </a:prstGeom>
          </p:spPr>
          <p:txBody>
            <a:bodyPr wrap="square" lIns="0" tIns="0" rIns="0" bIns="0">
              <a:spAutoFit/>
            </a:bodyPr>
            <a:lstStyle/>
            <a:p>
              <a:pPr marL="169896" indent="-169896" algn="l" defTabSz="914400">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可满足所有数据中心要求的灵活选项</a:t>
              </a:r>
              <a:endParaRPr lang="zh-CN" altLang="en-US" sz="1600" dirty="0" smtClean="0">
                <a:solidFill>
                  <a:srgbClr val="546568"/>
                </a:solidFill>
                <a:ea typeface="黑体" pitchFamily="2" charset="-122"/>
                <a:sym typeface="Arial" charset="0"/>
              </a:endParaRPr>
            </a:p>
            <a:p>
              <a:pPr marL="169896" indent="-169896" algn="l" defTabSz="914400">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多个数据中心充当一个逻辑数据中心</a:t>
              </a:r>
              <a:endParaRPr lang="zh-CN" altLang="en-US" sz="1600" dirty="0">
                <a:solidFill>
                  <a:srgbClr val="546568"/>
                </a:solidFill>
                <a:latin typeface="Arial" charset="0"/>
                <a:ea typeface="黑体" pitchFamily="2" charset="-122"/>
              </a:endParaRPr>
            </a:p>
          </p:txBody>
        </p:sp>
      </p:grpSp>
      <p:sp>
        <p:nvSpPr>
          <p:cNvPr id="22" name="Action Button: Back or Previous 21">
            <a:hlinkClick r:id="rId3" action="ppaction://hlinksldjump"/>
          </p:cNvPr>
          <p:cNvSpPr/>
          <p:nvPr/>
        </p:nvSpPr>
        <p:spPr>
          <a:xfrm>
            <a:off x="8199119" y="6236208"/>
            <a:ext cx="318654" cy="277092"/>
          </a:xfrm>
          <a:prstGeom prst="actionButtonBackPrevious">
            <a:avLst/>
          </a:prstGeom>
          <a:solidFill>
            <a:schemeClr val="accent3">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黑体" pitchFamily="2" charset="-122"/>
            </a:endParaRPr>
          </a:p>
        </p:txBody>
      </p:sp>
    </p:spTree>
    <p:extLst>
      <p:ext uri="{BB962C8B-B14F-4D97-AF65-F5344CB8AC3E}">
        <p14:creationId xmlns="" xmlns:p14="http://schemas.microsoft.com/office/powerpoint/2010/main" val="35486055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750" fill="hold"/>
                                        <p:tgtEl>
                                          <p:spTgt spid="5"/>
                                        </p:tgtEl>
                                        <p:attrNameLst>
                                          <p:attrName>ppt_x</p:attrName>
                                        </p:attrNameLst>
                                      </p:cBhvr>
                                      <p:tavLst>
                                        <p:tav tm="0">
                                          <p:val>
                                            <p:strVal val="1+#ppt_w/2"/>
                                          </p:val>
                                        </p:tav>
                                        <p:tav tm="100000">
                                          <p:val>
                                            <p:strVal val="#ppt_x"/>
                                          </p:val>
                                        </p:tav>
                                      </p:tavLst>
                                    </p:anim>
                                    <p:anim calcmode="lin" valueType="num">
                                      <p:cBhvr additive="base">
                                        <p:cTn id="14" dur="750" fill="hold"/>
                                        <p:tgtEl>
                                          <p:spTgt spid="5"/>
                                        </p:tgtEl>
                                        <p:attrNameLst>
                                          <p:attrName>ppt_y</p:attrName>
                                        </p:attrNameLst>
                                      </p:cBhvr>
                                      <p:tavLst>
                                        <p:tav tm="0">
                                          <p:val>
                                            <p:strVal val="#ppt_y"/>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19"/>
          <p:cNvSpPr>
            <a:spLocks noChangeArrowheads="1"/>
          </p:cNvSpPr>
          <p:nvPr/>
        </p:nvSpPr>
        <p:spPr bwMode="auto">
          <a:xfrm flipH="1">
            <a:off x="239150" y="5036236"/>
            <a:ext cx="8623491" cy="2200439"/>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endParaRPr lang="zh-CN" altLang="en-US" b="1">
              <a:solidFill>
                <a:schemeClr val="tx1"/>
              </a:solidFill>
              <a:latin typeface="+mj-lt"/>
              <a:ea typeface="黑体" pitchFamily="2" charset="-122"/>
            </a:endParaRPr>
          </a:p>
        </p:txBody>
      </p:sp>
      <p:grpSp>
        <p:nvGrpSpPr>
          <p:cNvPr id="12" name="Group 11"/>
          <p:cNvGrpSpPr/>
          <p:nvPr/>
        </p:nvGrpSpPr>
        <p:grpSpPr>
          <a:xfrm>
            <a:off x="2917715" y="2014462"/>
            <a:ext cx="3321271" cy="2669517"/>
            <a:chOff x="2917715" y="1898350"/>
            <a:chExt cx="3321271" cy="2669517"/>
          </a:xfrm>
        </p:grpSpPr>
        <p:sp>
          <p:nvSpPr>
            <p:cNvPr id="55" name="Rectangle 19"/>
            <p:cNvSpPr>
              <a:spLocks noChangeArrowheads="1"/>
            </p:cNvSpPr>
            <p:nvPr/>
          </p:nvSpPr>
          <p:spPr bwMode="auto">
            <a:xfrm flipH="1">
              <a:off x="2917715" y="1898350"/>
              <a:ext cx="3321271" cy="2669517"/>
            </a:xfrm>
            <a:prstGeom prst="roundRect">
              <a:avLst>
                <a:gd name="adj" fmla="val 4621"/>
              </a:avLst>
            </a:prstGeom>
            <a:gradFill>
              <a:gsLst>
                <a:gs pos="49000">
                  <a:srgbClr val="000000">
                    <a:lumMod val="0"/>
                    <a:lumOff val="100000"/>
                  </a:srgbClr>
                </a:gs>
                <a:gs pos="99000">
                  <a:schemeClr val="tx2">
                    <a:alpha val="14000"/>
                  </a:schemeClr>
                </a:gs>
              </a:gsLst>
              <a:lin ang="16200000" scaled="0"/>
            </a:gradFill>
            <a:ln w="12700">
              <a:gradFill>
                <a:gsLst>
                  <a:gs pos="0">
                    <a:schemeClr val="tx2"/>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b="1">
                <a:solidFill>
                  <a:schemeClr val="tx2"/>
                </a:solidFill>
                <a:latin typeface="+mj-lt"/>
                <a:ea typeface="黑体" pitchFamily="2" charset="-122"/>
              </a:endParaRPr>
            </a:p>
          </p:txBody>
        </p:sp>
        <p:cxnSp>
          <p:nvCxnSpPr>
            <p:cNvPr id="107" name="Straight Connector 106"/>
            <p:cNvCxnSpPr/>
            <p:nvPr/>
          </p:nvCxnSpPr>
          <p:spPr>
            <a:xfrm flipV="1">
              <a:off x="3396564" y="2920131"/>
              <a:ext cx="456872" cy="111385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3396562" y="2920130"/>
              <a:ext cx="959006" cy="111385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3396562" y="2920131"/>
              <a:ext cx="1461136" cy="111385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3396560" y="2920131"/>
              <a:ext cx="1963268" cy="111385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16200000" flipV="1">
              <a:off x="4189602" y="2583965"/>
              <a:ext cx="1113852" cy="178618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6200000" flipV="1">
              <a:off x="4440667" y="2835029"/>
              <a:ext cx="1113852" cy="128405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6200000" flipV="1">
              <a:off x="4691733" y="3086096"/>
              <a:ext cx="1113852" cy="78192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6200000" flipV="1">
              <a:off x="4942798" y="3337161"/>
              <a:ext cx="1113852" cy="27979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Round Same Side Corner Rectangle 45"/>
            <p:cNvSpPr/>
            <p:nvPr/>
          </p:nvSpPr>
          <p:spPr>
            <a:xfrm>
              <a:off x="3595886" y="3201150"/>
              <a:ext cx="1956781" cy="420272"/>
            </a:xfrm>
            <a:prstGeom prst="round2SameRect">
              <a:avLst>
                <a:gd name="adj1" fmla="val 9140"/>
                <a:gd name="adj2" fmla="val 7756"/>
              </a:avLst>
            </a:prstGeom>
            <a:gradFill flip="none" rotWithShape="1">
              <a:gsLst>
                <a:gs pos="15000">
                  <a:srgbClr val="0D3947">
                    <a:alpha val="72000"/>
                  </a:srgbClr>
                </a:gs>
                <a:gs pos="85000">
                  <a:srgbClr val="0D3947">
                    <a:alpha val="71000"/>
                  </a:srgbClr>
                </a:gs>
                <a:gs pos="0">
                  <a:srgbClr val="ABDFF0">
                    <a:lumMod val="25000"/>
                    <a:alpha val="0"/>
                  </a:srgbClr>
                </a:gs>
                <a:gs pos="100000">
                  <a:schemeClr val="bg1">
                    <a:alpha val="0"/>
                  </a:schemeClr>
                </a:gs>
              </a:gsLst>
              <a:lin ang="0" scaled="0"/>
              <a:tileRect/>
            </a:gradFill>
            <a:ln w="25400" cap="flat" cmpd="sng" algn="ctr">
              <a:noFill/>
              <a:prstDash val="solid"/>
            </a:ln>
            <a:effectLst/>
          </p:spPr>
          <p:txBody>
            <a:bodyPr rtlCol="0" anchor="ctr"/>
            <a:lstStyle/>
            <a:p>
              <a:pPr algn="ctr">
                <a:spcBef>
                  <a:spcPts val="600"/>
                </a:spcBef>
              </a:pPr>
              <a:endParaRPr lang="zh-CN" altLang="en-US" sz="1600">
                <a:solidFill>
                  <a:srgbClr val="FFFFFF"/>
                </a:solidFill>
                <a:ea typeface="黑体" pitchFamily="2" charset="-122"/>
              </a:endParaRPr>
            </a:p>
          </p:txBody>
        </p:sp>
        <p:sp>
          <p:nvSpPr>
            <p:cNvPr id="102" name="TextBox 101"/>
            <p:cNvSpPr txBox="1"/>
            <p:nvPr/>
          </p:nvSpPr>
          <p:spPr>
            <a:xfrm>
              <a:off x="3695701" y="4257086"/>
              <a:ext cx="1752600" cy="307777"/>
            </a:xfrm>
            <a:prstGeom prst="rect">
              <a:avLst/>
            </a:prstGeom>
            <a:noFill/>
          </p:spPr>
          <p:txBody>
            <a:bodyPr wrap="square" rtlCol="0">
              <a:spAutoFit/>
            </a:bodyPr>
            <a:lstStyle/>
            <a:p>
              <a:pPr algn="ctr" defTabSz="914400">
                <a:spcBef>
                  <a:spcPct val="0"/>
                </a:spcBef>
                <a:spcAft>
                  <a:spcPct val="0"/>
                </a:spcAft>
                <a:buNone/>
              </a:pPr>
              <a:r>
                <a:rPr lang="en-GB" altLang="zh-CN" sz="1400" b="0" i="0" smtClean="0">
                  <a:solidFill>
                    <a:srgbClr val="546568"/>
                  </a:solidFill>
                  <a:latin typeface="Arial"/>
                  <a:ea typeface="黑体" pitchFamily="2" charset="-122"/>
                  <a:cs typeface="Arial"/>
                </a:rPr>
                <a:t>Cisco Nexus 5500</a:t>
              </a:r>
              <a:endParaRPr lang="zh-CN" altLang="en-US" sz="1400">
                <a:solidFill>
                  <a:srgbClr val="546568"/>
                </a:solidFill>
                <a:latin typeface="+mj-lt"/>
                <a:ea typeface="黑体" pitchFamily="2" charset="-122"/>
                <a:cs typeface="Arial" pitchFamily="34" charset="0"/>
              </a:endParaRPr>
            </a:p>
          </p:txBody>
        </p:sp>
        <p:sp>
          <p:nvSpPr>
            <p:cNvPr id="105" name="TextBox 104"/>
            <p:cNvSpPr txBox="1"/>
            <p:nvPr/>
          </p:nvSpPr>
          <p:spPr>
            <a:xfrm>
              <a:off x="3068857" y="2021356"/>
              <a:ext cx="3006288" cy="307777"/>
            </a:xfrm>
            <a:prstGeom prst="rect">
              <a:avLst/>
            </a:prstGeom>
            <a:noFill/>
          </p:spPr>
          <p:txBody>
            <a:bodyPr wrap="square" rtlCol="0">
              <a:spAutoFit/>
            </a:bodyPr>
            <a:lstStyle/>
            <a:p>
              <a:pPr algn="ctr" defTabSz="914400">
                <a:spcBef>
                  <a:spcPct val="0"/>
                </a:spcBef>
                <a:spcAft>
                  <a:spcPct val="0"/>
                </a:spcAft>
                <a:buNone/>
              </a:pPr>
              <a:r>
                <a:rPr lang="en-GB" altLang="zh-CN" sz="1400" b="0" i="0" smtClean="0">
                  <a:solidFill>
                    <a:srgbClr val="546568"/>
                  </a:solidFill>
                  <a:latin typeface="Arial"/>
                  <a:ea typeface="黑体" pitchFamily="2" charset="-122"/>
                  <a:cs typeface="Arial"/>
                </a:rPr>
                <a:t>Cisco Nexus 7000</a:t>
              </a:r>
              <a:endParaRPr lang="zh-CN" altLang="en-GB" sz="1400" b="0" i="0">
                <a:solidFill>
                  <a:srgbClr val="546568"/>
                </a:solidFill>
                <a:latin typeface="Arial"/>
                <a:ea typeface="黑体" pitchFamily="2" charset="-122"/>
                <a:cs typeface="Arial"/>
              </a:endParaRPr>
            </a:p>
          </p:txBody>
        </p:sp>
        <p:cxnSp>
          <p:nvCxnSpPr>
            <p:cNvPr id="115" name="Straight Connector 114"/>
            <p:cNvCxnSpPr/>
            <p:nvPr/>
          </p:nvCxnSpPr>
          <p:spPr>
            <a:xfrm>
              <a:off x="3807513" y="4181323"/>
              <a:ext cx="1524000" cy="1588"/>
            </a:xfrm>
            <a:prstGeom prst="line">
              <a:avLst/>
            </a:prstGeom>
            <a:ln>
              <a:solidFill>
                <a:schemeClr val="bg1">
                  <a:lumMod val="50000"/>
                  <a:alpha val="98000"/>
                </a:schemeClr>
              </a:solidFill>
              <a:prstDash val="dash"/>
            </a:ln>
          </p:spPr>
          <p:style>
            <a:lnRef idx="1">
              <a:schemeClr val="accent1"/>
            </a:lnRef>
            <a:fillRef idx="0">
              <a:schemeClr val="accent1"/>
            </a:fillRef>
            <a:effectRef idx="0">
              <a:schemeClr val="accent1"/>
            </a:effectRef>
            <a:fontRef idx="minor">
              <a:schemeClr val="tx1"/>
            </a:fontRef>
          </p:style>
        </p:cxnSp>
        <p:pic>
          <p:nvPicPr>
            <p:cNvPr id="117" name="Picture 28" descr="\\MV-FS\Projects\Cisco\References\Brand Assets\Kubrick Icons\Device Icons\Device_nexus5000_3034_default_256.png"/>
            <p:cNvPicPr>
              <a:picLocks noChangeAspect="1" noChangeArrowheads="1"/>
            </p:cNvPicPr>
            <p:nvPr/>
          </p:nvPicPr>
          <p:blipFill>
            <a:blip r:embed="rId3" cstate="print"/>
            <a:srcRect/>
            <a:stretch>
              <a:fillRect/>
            </a:stretch>
          </p:blipFill>
          <p:spPr bwMode="auto">
            <a:xfrm>
              <a:off x="3146494" y="3777258"/>
              <a:ext cx="729571" cy="729571"/>
            </a:xfrm>
            <a:prstGeom prst="rect">
              <a:avLst/>
            </a:prstGeom>
            <a:noFill/>
          </p:spPr>
        </p:pic>
        <p:pic>
          <p:nvPicPr>
            <p:cNvPr id="121" name="Picture 28" descr="\\MV-FS\Projects\Cisco\References\Brand Assets\Kubrick Icons\Device Icons\Device_nexus5000_3034_default_256.png"/>
            <p:cNvPicPr>
              <a:picLocks noChangeAspect="1" noChangeArrowheads="1"/>
            </p:cNvPicPr>
            <p:nvPr/>
          </p:nvPicPr>
          <p:blipFill>
            <a:blip r:embed="rId3" cstate="print"/>
            <a:srcRect/>
            <a:stretch>
              <a:fillRect/>
            </a:stretch>
          </p:blipFill>
          <p:spPr bwMode="auto">
            <a:xfrm>
              <a:off x="5271519" y="3777258"/>
              <a:ext cx="729571" cy="729571"/>
            </a:xfrm>
            <a:prstGeom prst="rect">
              <a:avLst/>
            </a:prstGeom>
            <a:noFill/>
          </p:spPr>
        </p:pic>
        <p:grpSp>
          <p:nvGrpSpPr>
            <p:cNvPr id="5" name="Group 2"/>
            <p:cNvGrpSpPr/>
            <p:nvPr/>
          </p:nvGrpSpPr>
          <p:grpSpPr>
            <a:xfrm>
              <a:off x="3471770" y="2305009"/>
              <a:ext cx="2244451" cy="731520"/>
              <a:chOff x="3556228" y="2673623"/>
              <a:chExt cx="2244451" cy="731520"/>
            </a:xfrm>
          </p:grpSpPr>
          <p:pic>
            <p:nvPicPr>
              <p:cNvPr id="116" name="Picture 30" descr="\\MV-FS\Projects\Cisco\References\Brand Assets\Kubrick Icons\Device Icons\Device_nexus7000_3035_default_256.png"/>
              <p:cNvPicPr>
                <a:picLocks noChangeAspect="1" noChangeArrowheads="1"/>
              </p:cNvPicPr>
              <p:nvPr/>
            </p:nvPicPr>
            <p:blipFill>
              <a:blip r:embed="rId4" cstate="print"/>
              <a:srcRect/>
              <a:stretch>
                <a:fillRect/>
              </a:stretch>
            </p:blipFill>
            <p:spPr bwMode="auto">
              <a:xfrm>
                <a:off x="3556228" y="2673623"/>
                <a:ext cx="731520" cy="731520"/>
              </a:xfrm>
              <a:prstGeom prst="rect">
                <a:avLst/>
              </a:prstGeom>
              <a:noFill/>
            </p:spPr>
          </p:pic>
          <p:pic>
            <p:nvPicPr>
              <p:cNvPr id="118" name="Picture 30" descr="\\MV-FS\Projects\Cisco\References\Brand Assets\Kubrick Icons\Device Icons\Device_nexus7000_3035_default_256.png"/>
              <p:cNvPicPr>
                <a:picLocks noChangeAspect="1" noChangeArrowheads="1"/>
              </p:cNvPicPr>
              <p:nvPr/>
            </p:nvPicPr>
            <p:blipFill>
              <a:blip r:embed="rId4" cstate="print"/>
              <a:srcRect/>
              <a:stretch>
                <a:fillRect/>
              </a:stretch>
            </p:blipFill>
            <p:spPr bwMode="auto">
              <a:xfrm>
                <a:off x="4060538" y="2673623"/>
                <a:ext cx="731520" cy="731520"/>
              </a:xfrm>
              <a:prstGeom prst="rect">
                <a:avLst/>
              </a:prstGeom>
              <a:noFill/>
            </p:spPr>
          </p:pic>
          <p:pic>
            <p:nvPicPr>
              <p:cNvPr id="119" name="Picture 30" descr="\\MV-FS\Projects\Cisco\References\Brand Assets\Kubrick Icons\Device Icons\Device_nexus7000_3035_default_256.png"/>
              <p:cNvPicPr>
                <a:picLocks noChangeAspect="1" noChangeArrowheads="1"/>
              </p:cNvPicPr>
              <p:nvPr/>
            </p:nvPicPr>
            <p:blipFill>
              <a:blip r:embed="rId4" cstate="print"/>
              <a:srcRect/>
              <a:stretch>
                <a:fillRect/>
              </a:stretch>
            </p:blipFill>
            <p:spPr bwMode="auto">
              <a:xfrm>
                <a:off x="4564848" y="2673623"/>
                <a:ext cx="731520" cy="731520"/>
              </a:xfrm>
              <a:prstGeom prst="rect">
                <a:avLst/>
              </a:prstGeom>
              <a:noFill/>
            </p:spPr>
          </p:pic>
          <p:pic>
            <p:nvPicPr>
              <p:cNvPr id="120" name="Picture 30" descr="\\MV-FS\Projects\Cisco\References\Brand Assets\Kubrick Icons\Device Icons\Device_nexus7000_3035_default_256.png"/>
              <p:cNvPicPr>
                <a:picLocks noChangeAspect="1" noChangeArrowheads="1"/>
              </p:cNvPicPr>
              <p:nvPr/>
            </p:nvPicPr>
            <p:blipFill>
              <a:blip r:embed="rId4" cstate="print"/>
              <a:srcRect/>
              <a:stretch>
                <a:fillRect/>
              </a:stretch>
            </p:blipFill>
            <p:spPr bwMode="auto">
              <a:xfrm>
                <a:off x="5069159" y="2673623"/>
                <a:ext cx="731520" cy="731520"/>
              </a:xfrm>
              <a:prstGeom prst="rect">
                <a:avLst/>
              </a:prstGeom>
              <a:noFill/>
            </p:spPr>
          </p:pic>
        </p:grpSp>
        <p:sp>
          <p:nvSpPr>
            <p:cNvPr id="122" name="Oval 121"/>
            <p:cNvSpPr/>
            <p:nvPr/>
          </p:nvSpPr>
          <p:spPr>
            <a:xfrm>
              <a:off x="3280252" y="3259365"/>
              <a:ext cx="2583498" cy="275904"/>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0"/>
                </a:spcBef>
                <a:spcAft>
                  <a:spcPct val="0"/>
                </a:spcAft>
                <a:buNone/>
              </a:pPr>
              <a:r>
                <a:rPr lang="en-GB" altLang="zh-CN" sz="1600" b="1" i="0" smtClean="0">
                  <a:solidFill>
                    <a:srgbClr val="FFFFFF"/>
                  </a:solidFill>
                  <a:latin typeface="Arial"/>
                  <a:ea typeface="黑体" pitchFamily="2" charset="-122"/>
                  <a:cs typeface="Arial"/>
                </a:rPr>
                <a:t>L2/L3 </a:t>
              </a:r>
              <a:r>
                <a:rPr lang="zh-CN" altLang="en-US" sz="1600" b="1" i="0" smtClean="0">
                  <a:solidFill>
                    <a:srgbClr val="FFFFFF"/>
                  </a:solidFill>
                  <a:latin typeface="Arial"/>
                  <a:ea typeface="黑体" pitchFamily="2" charset="-122"/>
                  <a:cs typeface="Arial"/>
                </a:rPr>
                <a:t>交换矩阵</a:t>
              </a:r>
              <a:endParaRPr lang="zh-CN" altLang="en-US" sz="1600" b="1">
                <a:solidFill>
                  <a:schemeClr val="bg1"/>
                </a:solidFill>
                <a:latin typeface="+mj-lt"/>
                <a:ea typeface="黑体" pitchFamily="2" charset="-122"/>
                <a:cs typeface="Arial" pitchFamily="34" charset="0"/>
              </a:endParaRPr>
            </a:p>
          </p:txBody>
        </p:sp>
      </p:grpSp>
      <p:sp>
        <p:nvSpPr>
          <p:cNvPr id="2" name="Title 1"/>
          <p:cNvSpPr>
            <a:spLocks noGrp="1"/>
          </p:cNvSpPr>
          <p:nvPr>
            <p:ph type="title"/>
          </p:nvPr>
        </p:nvSpPr>
        <p:spPr/>
        <p:txBody>
          <a:bodyPr/>
          <a:lstStyle/>
          <a:p>
            <a:pPr algn="l" defTabSz="914400">
              <a:spcBef>
                <a:spcPct val="0"/>
              </a:spcBef>
              <a:buNone/>
            </a:pPr>
            <a: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革命性的系统扩展</a:t>
            </a:r>
            <a:b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altLang="zh-CN" sz="2400" b="0" i="0" spc="0" baseline="0" dirty="0" smtClean="0">
                <a:solidFill>
                  <a:srgbClr val="7F7F7F"/>
                </a:solidFill>
                <a:latin typeface="Arial"/>
                <a:ea typeface="黑体" pitchFamily="2" charset="-122"/>
                <a:cs typeface="+mj-cs"/>
              </a:rPr>
              <a:t>Cisco FabricPath</a:t>
            </a:r>
            <a:endParaRPr lang="zh-CN" altLang="en-US" sz="2400" spc="0" dirty="0">
              <a:solidFill>
                <a:srgbClr val="7F7F7F"/>
              </a:solidFill>
              <a:ea typeface="黑体" pitchFamily="2" charset="-122"/>
            </a:endParaRPr>
          </a:p>
        </p:txBody>
      </p:sp>
      <p:grpSp>
        <p:nvGrpSpPr>
          <p:cNvPr id="6" name="Group 60"/>
          <p:cNvGrpSpPr/>
          <p:nvPr/>
        </p:nvGrpSpPr>
        <p:grpSpPr>
          <a:xfrm>
            <a:off x="0" y="1311112"/>
            <a:ext cx="9144000" cy="496887"/>
            <a:chOff x="10242" y="1487255"/>
            <a:chExt cx="9144000" cy="496887"/>
          </a:xfrm>
        </p:grpSpPr>
        <p:sp>
          <p:nvSpPr>
            <p:cNvPr id="62" name="Rectangle 25"/>
            <p:cNvSpPr>
              <a:spLocks/>
            </p:cNvSpPr>
            <p:nvPr/>
          </p:nvSpPr>
          <p:spPr bwMode="auto">
            <a:xfrm>
              <a:off x="10242" y="1487255"/>
              <a:ext cx="9144000" cy="496887"/>
            </a:xfrm>
            <a:prstGeom prst="rect">
              <a:avLst/>
            </a:prstGeom>
            <a:gradFill flip="none" rotWithShape="1">
              <a:gsLst>
                <a:gs pos="15000">
                  <a:srgbClr val="0D3947">
                    <a:alpha val="83000"/>
                  </a:srgbClr>
                </a:gs>
                <a:gs pos="85000">
                  <a:srgbClr val="0D3947">
                    <a:alpha val="83000"/>
                  </a:srgbClr>
                </a:gs>
                <a:gs pos="0">
                  <a:srgbClr val="ABDFF0">
                    <a:lumMod val="25000"/>
                    <a:alpha val="0"/>
                  </a:srgbClr>
                </a:gs>
                <a:gs pos="100000">
                  <a:schemeClr val="bg1">
                    <a:alpha val="0"/>
                  </a:schemeClr>
                </a:gs>
              </a:gsLst>
              <a:lin ang="0" scaled="0"/>
              <a:tileRect/>
            </a:gradFill>
            <a:ln w="25400" cap="flat" cmpd="sng" algn="ctr">
              <a:noFill/>
              <a:prstDash val="solid"/>
            </a:ln>
            <a:effectLst/>
          </p:spPr>
          <p:txBody>
            <a:bodyPr rtlCol="0" anchor="ctr"/>
            <a:lstStyle/>
            <a:p>
              <a:pPr algn="ctr">
                <a:spcBef>
                  <a:spcPts val="600"/>
                </a:spcBef>
              </a:pPr>
              <a:endParaRPr lang="zh-CN" altLang="en-US" sz="1600">
                <a:solidFill>
                  <a:srgbClr val="FFFFFF"/>
                </a:solidFill>
                <a:ea typeface="黑体" pitchFamily="2" charset="-122"/>
                <a:sym typeface="Arial" charset="0"/>
              </a:endParaRPr>
            </a:p>
          </p:txBody>
        </p:sp>
        <p:sp>
          <p:nvSpPr>
            <p:cNvPr id="63" name="Rectangle 62"/>
            <p:cNvSpPr/>
            <p:nvPr/>
          </p:nvSpPr>
          <p:spPr>
            <a:xfrm>
              <a:off x="262726" y="1553195"/>
              <a:ext cx="8639033" cy="338550"/>
            </a:xfrm>
            <a:prstGeom prst="rect">
              <a:avLst/>
            </a:prstGeom>
          </p:spPr>
          <p:txBody>
            <a:bodyPr wrap="square" lIns="91435" tIns="45718" rIns="91435" bIns="45718">
              <a:spAutoFit/>
            </a:bodyPr>
            <a:lstStyle/>
            <a:p>
              <a:pPr algn="ctr" defTabSz="914400">
                <a:spcBef>
                  <a:spcPts val="600"/>
                </a:spcBef>
                <a:buNone/>
              </a:pPr>
              <a:r>
                <a:rPr lang="zh-CN" altLang="en-US" sz="1600" b="0" i="0" smtClean="0">
                  <a:solidFill>
                    <a:srgbClr val="FFFFFF"/>
                  </a:solidFill>
                  <a:latin typeface="Arial"/>
                  <a:ea typeface="黑体" pitchFamily="2" charset="-122"/>
                  <a:cs typeface="+mn-cs"/>
                </a:rPr>
                <a:t>扩展第 </a:t>
              </a:r>
              <a:r>
                <a:rPr lang="en-US" altLang="zh-CN" sz="1600" b="0" i="0" smtClean="0">
                  <a:solidFill>
                    <a:srgbClr val="FFFFFF"/>
                  </a:solidFill>
                  <a:latin typeface="Arial"/>
                  <a:ea typeface="黑体" pitchFamily="2" charset="-122"/>
                  <a:cs typeface="+mn-cs"/>
                </a:rPr>
                <a:t>2 </a:t>
              </a:r>
              <a:r>
                <a:rPr lang="zh-CN" altLang="en-US" sz="1600" b="0" i="0" smtClean="0">
                  <a:solidFill>
                    <a:srgbClr val="FFFFFF"/>
                  </a:solidFill>
                  <a:latin typeface="Arial"/>
                  <a:ea typeface="黑体" pitchFamily="2" charset="-122"/>
                  <a:cs typeface="+mn-cs"/>
                </a:rPr>
                <a:t>层域 </a:t>
              </a:r>
              <a:r>
                <a:rPr lang="en-US" altLang="zh-CN" sz="1600" b="0" i="0" smtClean="0">
                  <a:solidFill>
                    <a:srgbClr val="FFFFFF"/>
                  </a:solidFill>
                  <a:latin typeface="Arial"/>
                  <a:ea typeface="黑体" pitchFamily="2" charset="-122"/>
                  <a:cs typeface="+mn-cs"/>
                </a:rPr>
                <a:t>— Cisco Nexus</a:t>
              </a:r>
              <a:r>
                <a:rPr lang="en-US" altLang="zh-CN" sz="1600" b="0" i="0" baseline="30000" smtClean="0">
                  <a:solidFill>
                    <a:srgbClr val="FFFFFF"/>
                  </a:solidFill>
                  <a:latin typeface="Arial"/>
                  <a:ea typeface="黑体" pitchFamily="2" charset="-122"/>
                  <a:cs typeface="+mn-cs"/>
                </a:rPr>
                <a:t>®</a:t>
              </a:r>
              <a:r>
                <a:rPr lang="zh-CN" altLang="en-US" sz="1600" b="0" i="0" smtClean="0">
                  <a:solidFill>
                    <a:srgbClr val="FFFFFF"/>
                  </a:solidFill>
                  <a:latin typeface="Arial"/>
                  <a:ea typeface="黑体" pitchFamily="2" charset="-122"/>
                  <a:cs typeface="+mn-cs"/>
                </a:rPr>
                <a:t> </a:t>
              </a:r>
              <a:r>
                <a:rPr lang="en-US" altLang="zh-CN" sz="1600" b="0" i="0" smtClean="0">
                  <a:solidFill>
                    <a:srgbClr val="FFFFFF"/>
                  </a:solidFill>
                  <a:latin typeface="Arial"/>
                  <a:ea typeface="黑体" pitchFamily="2" charset="-122"/>
                  <a:cs typeface="+mn-cs"/>
                </a:rPr>
                <a:t>7000 </a:t>
              </a:r>
              <a:r>
                <a:rPr lang="zh-CN" altLang="en-US" sz="1600" b="0" i="0" smtClean="0">
                  <a:solidFill>
                    <a:srgbClr val="FFFFFF"/>
                  </a:solidFill>
                  <a:latin typeface="Arial"/>
                  <a:ea typeface="黑体" pitchFamily="2" charset="-122"/>
                  <a:cs typeface="+mn-cs"/>
                </a:rPr>
                <a:t>和 </a:t>
              </a:r>
              <a:r>
                <a:rPr lang="en-US" altLang="zh-CN" sz="1600" b="0" i="0" smtClean="0">
                  <a:solidFill>
                    <a:srgbClr val="FFFFFF"/>
                  </a:solidFill>
                  <a:latin typeface="Arial"/>
                  <a:ea typeface="黑体" pitchFamily="2" charset="-122"/>
                  <a:cs typeface="+mn-cs"/>
                </a:rPr>
                <a:t>5000 </a:t>
              </a:r>
              <a:r>
                <a:rPr lang="zh-CN" altLang="en-US" sz="1600" b="0" i="0" smtClean="0">
                  <a:solidFill>
                    <a:srgbClr val="FFFFFF"/>
                  </a:solidFill>
                  <a:latin typeface="Arial"/>
                  <a:ea typeface="黑体" pitchFamily="2" charset="-122"/>
                  <a:cs typeface="+mn-cs"/>
                </a:rPr>
                <a:t>上提供</a:t>
              </a:r>
              <a:endParaRPr lang="zh-CN" altLang="en-US" sz="1600">
                <a:solidFill>
                  <a:schemeClr val="bg1"/>
                </a:solidFill>
                <a:ea typeface="黑体" pitchFamily="2" charset="-122"/>
              </a:endParaRPr>
            </a:p>
          </p:txBody>
        </p:sp>
      </p:grpSp>
      <p:grpSp>
        <p:nvGrpSpPr>
          <p:cNvPr id="7" name="Group 14"/>
          <p:cNvGrpSpPr/>
          <p:nvPr/>
        </p:nvGrpSpPr>
        <p:grpSpPr>
          <a:xfrm>
            <a:off x="7819" y="2853963"/>
            <a:ext cx="3466698" cy="1402856"/>
            <a:chOff x="7819" y="2588989"/>
            <a:chExt cx="3466698" cy="1402856"/>
          </a:xfrm>
        </p:grpSpPr>
        <p:sp>
          <p:nvSpPr>
            <p:cNvPr id="65" name="Pentagon 64"/>
            <p:cNvSpPr/>
            <p:nvPr/>
          </p:nvSpPr>
          <p:spPr>
            <a:xfrm rot="10800000" flipH="1" flipV="1">
              <a:off x="7819" y="2588989"/>
              <a:ext cx="3466698" cy="1367120"/>
            </a:xfrm>
            <a:prstGeom prst="homePlate">
              <a:avLst/>
            </a:prstGeom>
            <a:gradFill flip="none" rotWithShape="1">
              <a:gsLst>
                <a:gs pos="15000">
                  <a:schemeClr val="tx2"/>
                </a:gs>
                <a:gs pos="85000">
                  <a:schemeClr val="tx2"/>
                </a:gs>
                <a:gs pos="0">
                  <a:srgbClr val="ABDFF0">
                    <a:lumMod val="25000"/>
                    <a:alpha val="0"/>
                  </a:srgbClr>
                </a:gs>
                <a:gs pos="100000">
                  <a:schemeClr val="bg1">
                    <a:alpha val="0"/>
                  </a:schemeClr>
                </a:gs>
              </a:gsLst>
              <a:lin ang="0" scaled="0"/>
              <a:tileRect/>
            </a:gradFill>
            <a:ln w="25400" cap="flat" cmpd="sng" algn="ctr">
              <a:noFill/>
              <a:prstDash val="solid"/>
            </a:ln>
            <a:effectLst/>
          </p:spPr>
          <p:txBody>
            <a:bodyPr rtlCol="0" anchor="ctr"/>
            <a:lstStyle/>
            <a:p>
              <a:pPr algn="ctr">
                <a:spcBef>
                  <a:spcPts val="600"/>
                </a:spcBef>
              </a:pPr>
              <a:endParaRPr lang="zh-CN" altLang="en-US" sz="1600">
                <a:solidFill>
                  <a:srgbClr val="FFFFFF"/>
                </a:solidFill>
                <a:ea typeface="黑体" pitchFamily="2" charset="-122"/>
              </a:endParaRPr>
            </a:p>
          </p:txBody>
        </p:sp>
        <p:sp>
          <p:nvSpPr>
            <p:cNvPr id="47" name="AutoShape 24"/>
            <p:cNvSpPr>
              <a:spLocks/>
            </p:cNvSpPr>
            <p:nvPr/>
          </p:nvSpPr>
          <p:spPr bwMode="auto">
            <a:xfrm>
              <a:off x="477186" y="2702728"/>
              <a:ext cx="2338685" cy="1289117"/>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a:spcBef>
                  <a:spcPts val="300"/>
                </a:spcBef>
                <a:buNone/>
              </a:pPr>
              <a:r>
                <a:rPr lang="zh-CN" altLang="en-US" sz="1600" b="1" i="0" smtClean="0">
                  <a:solidFill>
                    <a:srgbClr val="333333"/>
                  </a:solidFill>
                  <a:latin typeface="Arial"/>
                  <a:ea typeface="黑体" pitchFamily="2" charset="-122"/>
                  <a:cs typeface="+mn-cs"/>
                </a:rPr>
                <a:t>第 </a:t>
              </a:r>
              <a:r>
                <a:rPr lang="en-US" altLang="zh-CN" sz="1600" b="1" i="0" smtClean="0">
                  <a:solidFill>
                    <a:srgbClr val="333333"/>
                  </a:solidFill>
                  <a:latin typeface="Arial"/>
                  <a:ea typeface="黑体" pitchFamily="2" charset="-122"/>
                  <a:cs typeface="+mn-cs"/>
                </a:rPr>
                <a:t>2 </a:t>
              </a:r>
              <a:r>
                <a:rPr lang="zh-CN" altLang="en-US" sz="1600" b="1" i="0" smtClean="0">
                  <a:solidFill>
                    <a:srgbClr val="333333"/>
                  </a:solidFill>
                  <a:latin typeface="Arial"/>
                  <a:ea typeface="黑体" pitchFamily="2" charset="-122"/>
                  <a:cs typeface="+mn-cs"/>
                </a:rPr>
                <a:t>层优势</a:t>
              </a:r>
              <a:endParaRPr lang="zh-CN" altLang="en-US" sz="1600" b="1" smtClean="0">
                <a:solidFill>
                  <a:srgbClr val="333333"/>
                </a:solidFill>
                <a:ea typeface="黑体" pitchFamily="2" charset="-122"/>
                <a:sym typeface="Arial" charset="0"/>
              </a:endParaRPr>
            </a:p>
            <a:p>
              <a:pPr marL="169896" indent="-169896" algn="l" defTabSz="914400">
                <a:spcBef>
                  <a:spcPts val="300"/>
                </a:spcBef>
                <a:buClr>
                  <a:srgbClr val="FFFFFF"/>
                </a:buClr>
                <a:buSzPct val="90000"/>
                <a:buFont typeface="Arial"/>
                <a:buChar char="•"/>
              </a:pPr>
              <a:r>
                <a:rPr lang="zh-CN" altLang="en-US" sz="1600" b="0" i="0" smtClean="0">
                  <a:solidFill>
                    <a:srgbClr val="FFFFFF"/>
                  </a:solidFill>
                  <a:latin typeface="Arial"/>
                  <a:ea typeface="黑体" pitchFamily="2" charset="-122"/>
                  <a:cs typeface="+mn-cs"/>
                </a:rPr>
                <a:t>简单配置</a:t>
              </a:r>
            </a:p>
            <a:p>
              <a:pPr marL="169896" indent="-169896" algn="l" defTabSz="914400">
                <a:spcBef>
                  <a:spcPts val="300"/>
                </a:spcBef>
                <a:buClr>
                  <a:srgbClr val="FFFFFF"/>
                </a:buClr>
                <a:buSzPct val="90000"/>
                <a:buFont typeface="Arial"/>
                <a:buChar char="•"/>
              </a:pPr>
              <a:r>
                <a:rPr lang="zh-CN" altLang="en-US" sz="1600" b="0" i="0" smtClean="0">
                  <a:solidFill>
                    <a:srgbClr val="FFFFFF"/>
                  </a:solidFill>
                  <a:latin typeface="Arial"/>
                  <a:ea typeface="黑体" pitchFamily="2" charset="-122"/>
                  <a:cs typeface="+mn-cs"/>
                </a:rPr>
                <a:t>灵活调配</a:t>
              </a:r>
            </a:p>
            <a:p>
              <a:pPr marL="169896" indent="-169896" algn="l" defTabSz="914400">
                <a:spcBef>
                  <a:spcPts val="300"/>
                </a:spcBef>
                <a:buClr>
                  <a:srgbClr val="FFFFFF"/>
                </a:buClr>
                <a:buSzPct val="90000"/>
                <a:buFont typeface="Arial"/>
                <a:buChar char="•"/>
              </a:pPr>
              <a:r>
                <a:rPr lang="zh-CN" altLang="en-US" sz="1600" b="0" i="0" smtClean="0">
                  <a:solidFill>
                    <a:srgbClr val="FFFFFF"/>
                  </a:solidFill>
                  <a:latin typeface="Arial"/>
                  <a:ea typeface="黑体" pitchFamily="2" charset="-122"/>
                  <a:cs typeface="+mn-cs"/>
                </a:rPr>
                <a:t>低成本</a:t>
              </a:r>
              <a:endParaRPr lang="zh-CN" altLang="en-US" sz="1600">
                <a:solidFill>
                  <a:schemeClr val="bg1"/>
                </a:solidFill>
                <a:ea typeface="黑体" pitchFamily="2" charset="-122"/>
              </a:endParaRPr>
            </a:p>
          </p:txBody>
        </p:sp>
      </p:grpSp>
      <p:grpSp>
        <p:nvGrpSpPr>
          <p:cNvPr id="8" name="Group 13"/>
          <p:cNvGrpSpPr/>
          <p:nvPr/>
        </p:nvGrpSpPr>
        <p:grpSpPr>
          <a:xfrm>
            <a:off x="5444378" y="2853964"/>
            <a:ext cx="3708940" cy="1367120"/>
            <a:chOff x="5444378" y="2588990"/>
            <a:chExt cx="3708940" cy="1367120"/>
          </a:xfrm>
        </p:grpSpPr>
        <p:sp>
          <p:nvSpPr>
            <p:cNvPr id="66" name="Pentagon 65"/>
            <p:cNvSpPr/>
            <p:nvPr/>
          </p:nvSpPr>
          <p:spPr>
            <a:xfrm rot="10800000" flipV="1">
              <a:off x="5444378" y="2588990"/>
              <a:ext cx="3708940" cy="1367120"/>
            </a:xfrm>
            <a:prstGeom prst="homePlate">
              <a:avLst/>
            </a:prstGeom>
            <a:gradFill flip="none" rotWithShape="1">
              <a:gsLst>
                <a:gs pos="15000">
                  <a:schemeClr val="tx2"/>
                </a:gs>
                <a:gs pos="85000">
                  <a:schemeClr val="tx2"/>
                </a:gs>
                <a:gs pos="0">
                  <a:srgbClr val="ABDFF0">
                    <a:lumMod val="25000"/>
                    <a:alpha val="0"/>
                  </a:srgbClr>
                </a:gs>
                <a:gs pos="100000">
                  <a:schemeClr val="bg1">
                    <a:alpha val="0"/>
                  </a:schemeClr>
                </a:gs>
              </a:gsLst>
              <a:lin ang="0" scaled="0"/>
              <a:tileRect/>
            </a:gradFill>
            <a:ln w="25400" cap="flat" cmpd="sng" algn="ctr">
              <a:noFill/>
              <a:prstDash val="solid"/>
            </a:ln>
            <a:effectLst/>
          </p:spPr>
          <p:txBody>
            <a:bodyPr rtlCol="0" anchor="ctr"/>
            <a:lstStyle/>
            <a:p>
              <a:pPr algn="ctr">
                <a:spcBef>
                  <a:spcPts val="600"/>
                </a:spcBef>
              </a:pPr>
              <a:endParaRPr lang="zh-CN" altLang="en-US" sz="1600">
                <a:solidFill>
                  <a:srgbClr val="FFFFFF"/>
                </a:solidFill>
                <a:ea typeface="黑体" pitchFamily="2" charset="-122"/>
              </a:endParaRPr>
            </a:p>
          </p:txBody>
        </p:sp>
        <p:sp>
          <p:nvSpPr>
            <p:cNvPr id="58" name="AutoShape 24"/>
            <p:cNvSpPr>
              <a:spLocks/>
            </p:cNvSpPr>
            <p:nvPr/>
          </p:nvSpPr>
          <p:spPr bwMode="auto">
            <a:xfrm>
              <a:off x="6479594" y="2660526"/>
              <a:ext cx="2504618" cy="1289117"/>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a:spcBef>
                  <a:spcPts val="300"/>
                </a:spcBef>
                <a:buNone/>
              </a:pPr>
              <a:r>
                <a:rPr lang="zh-CN" altLang="en-US" sz="1600" b="1" i="0" smtClean="0">
                  <a:solidFill>
                    <a:srgbClr val="333333"/>
                  </a:solidFill>
                  <a:latin typeface="Arial"/>
                  <a:ea typeface="黑体" pitchFamily="2" charset="-122"/>
                  <a:cs typeface="+mn-cs"/>
                </a:rPr>
                <a:t>第 </a:t>
              </a:r>
              <a:r>
                <a:rPr lang="en-US" altLang="zh-CN" sz="1600" b="1" i="0" smtClean="0">
                  <a:solidFill>
                    <a:srgbClr val="333333"/>
                  </a:solidFill>
                  <a:latin typeface="Arial"/>
                  <a:ea typeface="黑体" pitchFamily="2" charset="-122"/>
                  <a:cs typeface="+mn-cs"/>
                </a:rPr>
                <a:t>3 </a:t>
              </a:r>
              <a:r>
                <a:rPr lang="zh-CN" altLang="en-US" sz="1600" b="1" i="0" smtClean="0">
                  <a:solidFill>
                    <a:srgbClr val="333333"/>
                  </a:solidFill>
                  <a:latin typeface="Arial"/>
                  <a:ea typeface="黑体" pitchFamily="2" charset="-122"/>
                  <a:cs typeface="+mn-cs"/>
                </a:rPr>
                <a:t>层优势</a:t>
              </a:r>
              <a:endParaRPr lang="zh-CN" altLang="en-US" sz="1600" b="1" smtClean="0">
                <a:solidFill>
                  <a:srgbClr val="333333"/>
                </a:solidFill>
                <a:ea typeface="黑体" pitchFamily="2" charset="-122"/>
                <a:sym typeface="Arial" charset="0"/>
              </a:endParaRPr>
            </a:p>
            <a:p>
              <a:pPr marL="169896" indent="-169896" algn="l" defTabSz="914400">
                <a:spcBef>
                  <a:spcPts val="300"/>
                </a:spcBef>
                <a:buClr>
                  <a:srgbClr val="FFFFFF"/>
                </a:buClr>
                <a:buSzPct val="90000"/>
                <a:buFont typeface="Arial"/>
                <a:buChar char="•"/>
              </a:pPr>
              <a:r>
                <a:rPr lang="zh-CN" altLang="en-US" sz="1600" b="0" i="0" smtClean="0">
                  <a:solidFill>
                    <a:srgbClr val="FFFFFF"/>
                  </a:solidFill>
                  <a:latin typeface="Arial"/>
                  <a:ea typeface="黑体" pitchFamily="2" charset="-122"/>
                  <a:cs typeface="+mn-cs"/>
                </a:rPr>
                <a:t>所有链路都处于活跃状态</a:t>
              </a:r>
            </a:p>
            <a:p>
              <a:pPr marL="169896" indent="-169896" algn="l" defTabSz="914400">
                <a:spcBef>
                  <a:spcPts val="300"/>
                </a:spcBef>
                <a:buClr>
                  <a:srgbClr val="FFFFFF"/>
                </a:buClr>
                <a:buSzPct val="90000"/>
                <a:buFont typeface="Arial"/>
                <a:buChar char="•"/>
              </a:pPr>
              <a:r>
                <a:rPr lang="zh-CN" altLang="en-US" sz="1600" b="0" i="0" smtClean="0">
                  <a:solidFill>
                    <a:srgbClr val="FFFFFF"/>
                  </a:solidFill>
                  <a:latin typeface="Arial"/>
                  <a:ea typeface="黑体" pitchFamily="2" charset="-122"/>
                  <a:cs typeface="+mn-cs"/>
                </a:rPr>
                <a:t>快速融合</a:t>
              </a:r>
            </a:p>
            <a:p>
              <a:pPr marL="169896" indent="-169896" algn="l" defTabSz="914400">
                <a:spcBef>
                  <a:spcPts val="300"/>
                </a:spcBef>
                <a:buClr>
                  <a:srgbClr val="FFFFFF"/>
                </a:buClr>
                <a:buSzPct val="90000"/>
                <a:buFont typeface="Arial"/>
                <a:buChar char="•"/>
              </a:pPr>
              <a:r>
                <a:rPr lang="zh-CN" altLang="en-US" sz="1600" b="0" i="0" smtClean="0">
                  <a:solidFill>
                    <a:srgbClr val="FFFFFF"/>
                  </a:solidFill>
                  <a:latin typeface="Arial"/>
                  <a:ea typeface="黑体" pitchFamily="2" charset="-122"/>
                  <a:cs typeface="+mn-cs"/>
                </a:rPr>
                <a:t>高度可扩展</a:t>
              </a:r>
              <a:endParaRPr lang="zh-CN" altLang="en-US" sz="1600" b="0" i="0">
                <a:solidFill>
                  <a:srgbClr val="FFFFFF"/>
                </a:solidFill>
                <a:latin typeface="Arial"/>
                <a:ea typeface="黑体" pitchFamily="2" charset="-122"/>
                <a:cs typeface="+mn-cs"/>
              </a:endParaRPr>
            </a:p>
          </p:txBody>
        </p:sp>
      </p:grpSp>
      <p:grpSp>
        <p:nvGrpSpPr>
          <p:cNvPr id="9" name="Group 53"/>
          <p:cNvGrpSpPr/>
          <p:nvPr/>
        </p:nvGrpSpPr>
        <p:grpSpPr>
          <a:xfrm>
            <a:off x="594360" y="5184648"/>
            <a:ext cx="5232298" cy="1355463"/>
            <a:chOff x="4574276" y="4613288"/>
            <a:chExt cx="5232298" cy="1355463"/>
          </a:xfrm>
        </p:grpSpPr>
        <p:sp>
          <p:nvSpPr>
            <p:cNvPr id="56" name="Rectangle 55"/>
            <p:cNvSpPr/>
            <p:nvPr/>
          </p:nvSpPr>
          <p:spPr>
            <a:xfrm>
              <a:off x="4574276" y="4906922"/>
              <a:ext cx="3809472" cy="1061829"/>
            </a:xfrm>
            <a:prstGeom prst="rect">
              <a:avLst/>
            </a:prstGeom>
          </p:spPr>
          <p:txBody>
            <a:bodyPr wrap="square" lIns="0" tIns="0" rIns="0" bIns="0">
              <a:spAutoFit/>
            </a:bodyPr>
            <a:lstStyle/>
            <a:p>
              <a:pPr marL="169896" indent="-169896" algn="l" defTabSz="914400">
                <a:lnSpc>
                  <a:spcPct val="90000"/>
                </a:lnSpc>
                <a:spcBef>
                  <a:spcPts val="300"/>
                </a:spcBef>
                <a:spcAft>
                  <a:spcPts val="300"/>
                </a:spcAft>
                <a:buClr>
                  <a:srgbClr val="0096D6"/>
                </a:buClr>
                <a:buSzPct val="90000"/>
                <a:buFont typeface="Arial"/>
                <a:buChar char="•"/>
              </a:pPr>
              <a:r>
                <a:rPr lang="zh-CN" altLang="en-US" sz="1500" b="0" i="0" smtClean="0">
                  <a:solidFill>
                    <a:srgbClr val="546568"/>
                  </a:solidFill>
                  <a:latin typeface="Arial"/>
                  <a:ea typeface="黑体" pitchFamily="2" charset="-122"/>
                  <a:cs typeface="+mn-cs"/>
                </a:rPr>
                <a:t>可扩展虚拟化 </a:t>
              </a:r>
              <a:r>
                <a:rPr lang="en-US" altLang="zh-CN" sz="1500" b="0" i="0" smtClean="0">
                  <a:solidFill>
                    <a:srgbClr val="546568"/>
                  </a:solidFill>
                  <a:latin typeface="Arial"/>
                  <a:ea typeface="黑体" pitchFamily="2" charset="-122"/>
                  <a:cs typeface="+mn-cs"/>
                </a:rPr>
                <a:t>POD</a:t>
              </a:r>
            </a:p>
            <a:p>
              <a:pPr marL="169896" indent="-169896" algn="l" defTabSz="914400">
                <a:lnSpc>
                  <a:spcPct val="90000"/>
                </a:lnSpc>
                <a:spcBef>
                  <a:spcPts val="300"/>
                </a:spcBef>
                <a:spcAft>
                  <a:spcPts val="300"/>
                </a:spcAft>
                <a:buClr>
                  <a:srgbClr val="0096D6"/>
                </a:buClr>
                <a:buSzPct val="90000"/>
                <a:buFont typeface="Arial"/>
                <a:buChar char="•"/>
              </a:pPr>
              <a:r>
                <a:rPr lang="zh-CN" altLang="en-US" sz="1500" b="0" i="0" smtClean="0">
                  <a:solidFill>
                    <a:srgbClr val="546568"/>
                  </a:solidFill>
                  <a:latin typeface="Arial"/>
                  <a:ea typeface="黑体" pitchFamily="2" charset="-122"/>
                  <a:cs typeface="+mn-cs"/>
                </a:rPr>
                <a:t>可大规模扩展的 </a:t>
              </a:r>
              <a:r>
                <a:rPr lang="en-US" altLang="zh-CN" sz="1500" b="0" i="0" smtClean="0">
                  <a:solidFill>
                    <a:srgbClr val="546568"/>
                  </a:solidFill>
                  <a:latin typeface="Arial"/>
                  <a:ea typeface="黑体" pitchFamily="2" charset="-122"/>
                  <a:cs typeface="+mn-cs"/>
                </a:rPr>
                <a:t>L2 </a:t>
              </a:r>
              <a:r>
                <a:rPr lang="zh-CN" altLang="en-US" sz="1500" b="0" i="0" smtClean="0">
                  <a:solidFill>
                    <a:srgbClr val="546568"/>
                  </a:solidFill>
                  <a:latin typeface="Arial"/>
                  <a:ea typeface="黑体" pitchFamily="2" charset="-122"/>
                  <a:cs typeface="+mn-cs"/>
                </a:rPr>
                <a:t>交换矩阵</a:t>
              </a:r>
            </a:p>
            <a:p>
              <a:pPr marL="169896" indent="-169896" algn="l" defTabSz="914400">
                <a:lnSpc>
                  <a:spcPct val="90000"/>
                </a:lnSpc>
                <a:spcBef>
                  <a:spcPts val="300"/>
                </a:spcBef>
                <a:spcAft>
                  <a:spcPts val="300"/>
                </a:spcAft>
                <a:buClr>
                  <a:srgbClr val="0096D6"/>
                </a:buClr>
                <a:buSzPct val="90000"/>
                <a:buFont typeface="Arial"/>
                <a:buChar char="•"/>
              </a:pPr>
              <a:r>
                <a:rPr lang="en-US" altLang="zh-CN" sz="1500" b="0" i="0" smtClean="0">
                  <a:solidFill>
                    <a:srgbClr val="546568"/>
                  </a:solidFill>
                  <a:latin typeface="Arial"/>
                  <a:ea typeface="黑体" pitchFamily="2" charset="-122"/>
                  <a:cs typeface="+mn-cs"/>
                </a:rPr>
                <a:t>L2 </a:t>
              </a:r>
              <a:r>
                <a:rPr lang="zh-CN" altLang="en-US" sz="1500" b="0" i="0" smtClean="0">
                  <a:solidFill>
                    <a:srgbClr val="546568"/>
                  </a:solidFill>
                  <a:latin typeface="Arial"/>
                  <a:ea typeface="黑体" pitchFamily="2" charset="-122"/>
                  <a:cs typeface="+mn-cs"/>
                </a:rPr>
                <a:t>与暗光纤互连</a:t>
              </a:r>
            </a:p>
            <a:p>
              <a:pPr marL="169896" indent="-169896" algn="l" defTabSz="914400">
                <a:lnSpc>
                  <a:spcPct val="90000"/>
                </a:lnSpc>
                <a:spcBef>
                  <a:spcPts val="300"/>
                </a:spcBef>
                <a:spcAft>
                  <a:spcPts val="300"/>
                </a:spcAft>
                <a:buClr>
                  <a:srgbClr val="0096D6"/>
                </a:buClr>
                <a:buSzPct val="90000"/>
                <a:buFont typeface="Arial"/>
                <a:buChar char="•"/>
              </a:pPr>
              <a:r>
                <a:rPr lang="zh-CN" altLang="en-US" sz="1500" b="0" i="0" smtClean="0">
                  <a:solidFill>
                    <a:srgbClr val="546568"/>
                  </a:solidFill>
                  <a:latin typeface="Arial"/>
                  <a:ea typeface="黑体" pitchFamily="2" charset="-122"/>
                  <a:cs typeface="+mn-cs"/>
                </a:rPr>
                <a:t>高带宽 </a:t>
              </a:r>
              <a:r>
                <a:rPr lang="en-US" altLang="zh-CN" sz="1500" b="0" i="0" smtClean="0">
                  <a:solidFill>
                    <a:srgbClr val="546568"/>
                  </a:solidFill>
                  <a:latin typeface="Arial"/>
                  <a:ea typeface="黑体" pitchFamily="2" charset="-122"/>
                  <a:cs typeface="+mn-cs"/>
                </a:rPr>
                <a:t>HPC</a:t>
              </a:r>
              <a:endParaRPr lang="zh-CN" altLang="en-US" sz="1500">
                <a:solidFill>
                  <a:srgbClr val="546568"/>
                </a:solidFill>
                <a:ea typeface="黑体" pitchFamily="2" charset="-122"/>
                <a:sym typeface="Arial" charset="0"/>
              </a:endParaRPr>
            </a:p>
          </p:txBody>
        </p:sp>
        <p:sp>
          <p:nvSpPr>
            <p:cNvPr id="59" name="AutoShape 24"/>
            <p:cNvSpPr>
              <a:spLocks/>
            </p:cNvSpPr>
            <p:nvPr/>
          </p:nvSpPr>
          <p:spPr bwMode="auto">
            <a:xfrm>
              <a:off x="4574276" y="4613288"/>
              <a:ext cx="5232298" cy="248105"/>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a:lnSpc>
                  <a:spcPct val="90000"/>
                </a:lnSpc>
                <a:spcBef>
                  <a:spcPts val="300"/>
                </a:spcBef>
                <a:spcAft>
                  <a:spcPts val="300"/>
                </a:spcAft>
                <a:buNone/>
              </a:pPr>
              <a:r>
                <a:rPr lang="zh-CN" altLang="en-US" sz="1800" b="1" i="0" smtClean="0">
                  <a:solidFill>
                    <a:srgbClr val="0096D6"/>
                  </a:solidFill>
                  <a:latin typeface="Arial"/>
                  <a:ea typeface="黑体" pitchFamily="2" charset="-122"/>
                  <a:cs typeface="+mn-cs"/>
                </a:rPr>
                <a:t>使用案例</a:t>
              </a:r>
              <a:endParaRPr lang="zh-CN" altLang="en-US" b="1" smtClean="0">
                <a:solidFill>
                  <a:schemeClr val="tx1"/>
                </a:solidFill>
                <a:ea typeface="黑体" pitchFamily="2" charset="-122"/>
                <a:sym typeface="Arial" charset="0"/>
              </a:endParaRPr>
            </a:p>
          </p:txBody>
        </p:sp>
      </p:grpSp>
      <p:grpSp>
        <p:nvGrpSpPr>
          <p:cNvPr id="10" name="Group 63"/>
          <p:cNvGrpSpPr/>
          <p:nvPr/>
        </p:nvGrpSpPr>
        <p:grpSpPr>
          <a:xfrm>
            <a:off x="3856425" y="5184648"/>
            <a:ext cx="5217233" cy="1861755"/>
            <a:chOff x="4367022" y="4613289"/>
            <a:chExt cx="3341707" cy="1861755"/>
          </a:xfrm>
        </p:grpSpPr>
        <p:sp>
          <p:nvSpPr>
            <p:cNvPr id="71" name="Rectangle 70"/>
            <p:cNvSpPr/>
            <p:nvPr/>
          </p:nvSpPr>
          <p:spPr>
            <a:xfrm>
              <a:off x="4367022" y="4906922"/>
              <a:ext cx="3341707" cy="1568122"/>
            </a:xfrm>
            <a:prstGeom prst="rect">
              <a:avLst/>
            </a:prstGeom>
          </p:spPr>
          <p:txBody>
            <a:bodyPr wrap="square" lIns="0" tIns="0" rIns="0" bIns="0">
              <a:spAutoFit/>
            </a:bodyPr>
            <a:lstStyle/>
            <a:p>
              <a:pPr marL="169896" indent="-169896" algn="l" defTabSz="914400">
                <a:lnSpc>
                  <a:spcPct val="90000"/>
                </a:lnSpc>
                <a:spcBef>
                  <a:spcPts val="300"/>
                </a:spcBef>
                <a:spcAft>
                  <a:spcPts val="300"/>
                </a:spcAft>
                <a:buClr>
                  <a:srgbClr val="0096D6"/>
                </a:buClr>
                <a:buSzPct val="90000"/>
                <a:buFont typeface="Arial"/>
                <a:buChar char="•"/>
              </a:pPr>
              <a:r>
                <a:rPr lang="zh-CN" altLang="en-US" sz="1500" b="0" i="0" dirty="0" smtClean="0">
                  <a:solidFill>
                    <a:srgbClr val="546568"/>
                  </a:solidFill>
                  <a:latin typeface="Arial"/>
                  <a:ea typeface="黑体" pitchFamily="2" charset="-122"/>
                  <a:cs typeface="+mn-cs"/>
                </a:rPr>
                <a:t>简单</a:t>
              </a:r>
            </a:p>
            <a:p>
              <a:pPr marL="169896" indent="-169896" algn="l" defTabSz="914400">
                <a:lnSpc>
                  <a:spcPct val="90000"/>
                </a:lnSpc>
                <a:spcBef>
                  <a:spcPts val="300"/>
                </a:spcBef>
                <a:spcAft>
                  <a:spcPts val="300"/>
                </a:spcAft>
                <a:buClr>
                  <a:srgbClr val="0096D6"/>
                </a:buClr>
                <a:buSzPct val="90000"/>
                <a:buFont typeface="Arial"/>
                <a:buChar char="•"/>
              </a:pPr>
              <a:r>
                <a:rPr lang="zh-CN" altLang="en-US" sz="1500" b="0" i="0" spc="-50" dirty="0" smtClean="0">
                  <a:solidFill>
                    <a:srgbClr val="546568"/>
                  </a:solidFill>
                  <a:latin typeface="Arial"/>
                  <a:ea typeface="黑体" pitchFamily="2" charset="-122"/>
                  <a:cs typeface="+mn-cs"/>
                </a:rPr>
                <a:t>恢复力强 </a:t>
              </a:r>
              <a:r>
                <a:rPr lang="en-US" altLang="zh-CN" sz="1500" b="0" i="0" spc="-50" dirty="0" smtClean="0">
                  <a:solidFill>
                    <a:srgbClr val="546568"/>
                  </a:solidFill>
                  <a:latin typeface="Arial"/>
                  <a:ea typeface="黑体" pitchFamily="2" charset="-122"/>
                  <a:cs typeface="+mn-cs"/>
                </a:rPr>
                <a:t>― </a:t>
              </a:r>
              <a:r>
                <a:rPr lang="zh-CN" altLang="en-US" sz="1500" b="0" i="0" spc="-50" dirty="0" smtClean="0">
                  <a:solidFill>
                    <a:srgbClr val="546568"/>
                  </a:solidFill>
                  <a:latin typeface="Arial"/>
                  <a:ea typeface="黑体" pitchFamily="2" charset="-122"/>
                  <a:cs typeface="+mn-cs"/>
                </a:rPr>
                <a:t>无需生成树协议 </a:t>
              </a:r>
              <a:r>
                <a:rPr lang="en-US" altLang="zh-CN" sz="1500" b="0" i="0" spc="-50" dirty="0" smtClean="0">
                  <a:solidFill>
                    <a:srgbClr val="546568"/>
                  </a:solidFill>
                  <a:latin typeface="Arial"/>
                  <a:ea typeface="黑体" pitchFamily="2" charset="-122"/>
                  <a:cs typeface="+mn-cs"/>
                </a:rPr>
                <a:t>(STP)</a:t>
              </a:r>
              <a:endParaRPr lang="zh-CN" altLang="en-US" sz="1500" b="0" i="0" spc="-50" dirty="0" smtClean="0">
                <a:solidFill>
                  <a:srgbClr val="546568"/>
                </a:solidFill>
                <a:latin typeface="Arial"/>
                <a:ea typeface="黑体" pitchFamily="2" charset="-122"/>
                <a:cs typeface="+mn-cs"/>
              </a:endParaRPr>
            </a:p>
            <a:p>
              <a:pPr marL="169896" indent="-169896" algn="l" defTabSz="914400">
                <a:lnSpc>
                  <a:spcPct val="90000"/>
                </a:lnSpc>
                <a:spcBef>
                  <a:spcPts val="300"/>
                </a:spcBef>
                <a:spcAft>
                  <a:spcPts val="300"/>
                </a:spcAft>
                <a:buClr>
                  <a:srgbClr val="0096D6"/>
                </a:buClr>
                <a:buSzPct val="90000"/>
                <a:buFont typeface="Arial"/>
                <a:buChar char="•"/>
              </a:pPr>
              <a:r>
                <a:rPr lang="zh-CN" altLang="en-US" sz="1500" b="0" i="0" dirty="0" smtClean="0">
                  <a:solidFill>
                    <a:srgbClr val="546568"/>
                  </a:solidFill>
                  <a:latin typeface="Arial"/>
                  <a:ea typeface="黑体" pitchFamily="2" charset="-122"/>
                  <a:cs typeface="+mn-cs"/>
                </a:rPr>
                <a:t>灵活性</a:t>
              </a:r>
            </a:p>
            <a:p>
              <a:pPr marL="169896" indent="-169896" algn="l" defTabSz="914400">
                <a:lnSpc>
                  <a:spcPct val="90000"/>
                </a:lnSpc>
                <a:spcBef>
                  <a:spcPts val="300"/>
                </a:spcBef>
                <a:spcAft>
                  <a:spcPts val="300"/>
                </a:spcAft>
                <a:buClr>
                  <a:srgbClr val="0096D6"/>
                </a:buClr>
                <a:buSzPct val="90000"/>
                <a:buFont typeface="Arial"/>
                <a:buChar char="•"/>
              </a:pPr>
              <a:r>
                <a:rPr lang="zh-CN" altLang="en-US" sz="1500" b="0" i="0" dirty="0" smtClean="0">
                  <a:solidFill>
                    <a:srgbClr val="546568"/>
                  </a:solidFill>
                  <a:latin typeface="Arial"/>
                  <a:ea typeface="黑体" pitchFamily="2" charset="-122"/>
                  <a:cs typeface="+mn-cs"/>
                </a:rPr>
                <a:t>革命性的扩展 </a:t>
              </a:r>
              <a:r>
                <a:rPr lang="en-US" altLang="zh-CN" sz="1500" b="0" i="0" dirty="0" smtClean="0">
                  <a:solidFill>
                    <a:srgbClr val="546568"/>
                  </a:solidFill>
                  <a:latin typeface="Arial"/>
                  <a:ea typeface="黑体" pitchFamily="2" charset="-122"/>
                  <a:cs typeface="+mn-cs"/>
                </a:rPr>
                <a:t>— 12,000 </a:t>
              </a:r>
              <a:r>
                <a:rPr lang="zh-CN" altLang="en-US" sz="1500" b="0" i="0" dirty="0" smtClean="0">
                  <a:solidFill>
                    <a:srgbClr val="546568"/>
                  </a:solidFill>
                  <a:latin typeface="Arial"/>
                  <a:ea typeface="黑体" pitchFamily="2" charset="-122"/>
                  <a:cs typeface="+mn-cs"/>
                </a:rPr>
                <a:t>多个 </a:t>
              </a:r>
              <a:r>
                <a:rPr lang="en-US" altLang="zh-CN" sz="1500" b="0" i="0" dirty="0" smtClean="0">
                  <a:solidFill>
                    <a:srgbClr val="546568"/>
                  </a:solidFill>
                  <a:latin typeface="Arial"/>
                  <a:ea typeface="黑体" pitchFamily="2" charset="-122"/>
                  <a:cs typeface="+mn-cs"/>
                </a:rPr>
                <a:t>10 GE</a:t>
              </a:r>
              <a:r>
                <a:rPr lang="zh-CN" altLang="en-US" sz="1500" b="0" i="0" dirty="0" smtClean="0">
                  <a:solidFill>
                    <a:srgbClr val="546568"/>
                  </a:solidFill>
                  <a:latin typeface="Arial"/>
                  <a:ea typeface="黑体" pitchFamily="2" charset="-122"/>
                  <a:cs typeface="+mn-cs"/>
                </a:rPr>
                <a:t>，使用</a:t>
              </a:r>
              <a:br>
                <a:rPr lang="zh-CN" altLang="en-US" sz="1500" b="0" i="0" dirty="0" smtClean="0">
                  <a:solidFill>
                    <a:srgbClr val="546568"/>
                  </a:solidFill>
                  <a:latin typeface="Arial"/>
                  <a:ea typeface="黑体" pitchFamily="2" charset="-122"/>
                  <a:cs typeface="+mn-cs"/>
                </a:rPr>
              </a:br>
              <a:r>
                <a:rPr lang="en-US" altLang="zh-CN" sz="1500" b="0" i="0" dirty="0" smtClean="0">
                  <a:solidFill>
                    <a:srgbClr val="546568"/>
                  </a:solidFill>
                  <a:latin typeface="Arial"/>
                  <a:ea typeface="黑体" pitchFamily="2" charset="-122"/>
                  <a:cs typeface="+mn-cs"/>
                </a:rPr>
                <a:t>Cisco</a:t>
              </a:r>
              <a:r>
                <a:rPr lang="en-US" altLang="zh-CN" sz="1500" b="0" i="0" baseline="30000" dirty="0" smtClean="0">
                  <a:solidFill>
                    <a:srgbClr val="546568"/>
                  </a:solidFill>
                  <a:latin typeface="Arial"/>
                  <a:ea typeface="黑体" pitchFamily="2" charset="-122"/>
                  <a:cs typeface="+mn-cs"/>
                </a:rPr>
                <a:t>®</a:t>
              </a:r>
              <a:r>
                <a:rPr lang="zh-CN" altLang="en-US" sz="1500" b="0" i="0" dirty="0" smtClean="0">
                  <a:solidFill>
                    <a:srgbClr val="546568"/>
                  </a:solidFill>
                  <a:latin typeface="Arial"/>
                  <a:ea typeface="黑体" pitchFamily="2" charset="-122"/>
                  <a:cs typeface="+mn-cs"/>
                </a:rPr>
                <a:t> </a:t>
              </a:r>
              <a:r>
                <a:rPr lang="en-US" altLang="zh-CN" sz="1500" b="0" i="0" dirty="0" smtClean="0">
                  <a:solidFill>
                    <a:srgbClr val="546568"/>
                  </a:solidFill>
                  <a:latin typeface="Arial"/>
                  <a:ea typeface="黑体" pitchFamily="2" charset="-122"/>
                  <a:cs typeface="+mn-cs"/>
                </a:rPr>
                <a:t>FEX</a:t>
              </a:r>
              <a:endParaRPr lang="zh-CN" altLang="en-US" sz="1500" b="0" i="0" dirty="0" smtClean="0">
                <a:solidFill>
                  <a:srgbClr val="546568"/>
                </a:solidFill>
                <a:latin typeface="Arial"/>
                <a:ea typeface="黑体" pitchFamily="2" charset="-122"/>
                <a:cs typeface="+mn-cs"/>
              </a:endParaRPr>
            </a:p>
            <a:p>
              <a:pPr marL="169896" indent="-169896" algn="l" defTabSz="914400">
                <a:lnSpc>
                  <a:spcPct val="90000"/>
                </a:lnSpc>
                <a:spcBef>
                  <a:spcPts val="300"/>
                </a:spcBef>
                <a:spcAft>
                  <a:spcPts val="300"/>
                </a:spcAft>
                <a:buClr>
                  <a:srgbClr val="0096D6"/>
                </a:buClr>
                <a:buSzPct val="90000"/>
                <a:buFont typeface="Arial"/>
                <a:buChar char="•"/>
              </a:pPr>
              <a:endParaRPr lang="zh-CN" altLang="en-US" sz="1600" dirty="0" smtClean="0">
                <a:solidFill>
                  <a:srgbClr val="546568"/>
                </a:solidFill>
                <a:latin typeface="Arial" charset="0"/>
                <a:ea typeface="黑体" pitchFamily="2" charset="-122"/>
              </a:endParaRPr>
            </a:p>
          </p:txBody>
        </p:sp>
        <p:sp>
          <p:nvSpPr>
            <p:cNvPr id="74" name="AutoShape 24"/>
            <p:cNvSpPr>
              <a:spLocks/>
            </p:cNvSpPr>
            <p:nvPr/>
          </p:nvSpPr>
          <p:spPr bwMode="auto">
            <a:xfrm>
              <a:off x="4367023" y="4613289"/>
              <a:ext cx="2338685" cy="227346"/>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a:lnSpc>
                  <a:spcPct val="90000"/>
                </a:lnSpc>
                <a:spcBef>
                  <a:spcPts val="300"/>
                </a:spcBef>
                <a:spcAft>
                  <a:spcPts val="300"/>
                </a:spcAft>
                <a:buNone/>
              </a:pPr>
              <a:r>
                <a:rPr lang="zh-CN" altLang="en-US" sz="1800" b="1" i="0" smtClean="0">
                  <a:solidFill>
                    <a:srgbClr val="0096D6"/>
                  </a:solidFill>
                  <a:latin typeface="Arial"/>
                  <a:ea typeface="黑体" pitchFamily="2" charset="-122"/>
                  <a:cs typeface="+mn-cs"/>
                </a:rPr>
                <a:t>结果</a:t>
              </a:r>
              <a:endParaRPr lang="zh-CN" altLang="en-US" b="1" smtClean="0">
                <a:solidFill>
                  <a:schemeClr val="tx1"/>
                </a:solidFill>
                <a:ea typeface="黑体" pitchFamily="2" charset="-122"/>
                <a:sym typeface="Arial" charset="0"/>
              </a:endParaRPr>
            </a:p>
          </p:txBody>
        </p:sp>
      </p:grpSp>
      <p:cxnSp>
        <p:nvCxnSpPr>
          <p:cNvPr id="75" name="Straight Connector 74"/>
          <p:cNvCxnSpPr/>
          <p:nvPr/>
        </p:nvCxnSpPr>
        <p:spPr>
          <a:xfrm rot="5400000">
            <a:off x="2831449" y="5836082"/>
            <a:ext cx="1554480" cy="0"/>
          </a:xfrm>
          <a:prstGeom prst="line">
            <a:avLst/>
          </a:prstGeom>
          <a:ln w="19050">
            <a:gradFill flip="none" rotWithShape="1">
              <a:gsLst>
                <a:gs pos="0">
                  <a:schemeClr val="accent1">
                    <a:tint val="66000"/>
                    <a:satMod val="160000"/>
                    <a:alpha val="0"/>
                  </a:schemeClr>
                </a:gs>
                <a:gs pos="50000">
                  <a:schemeClr val="tx1"/>
                </a:gs>
                <a:gs pos="100000">
                  <a:schemeClr val="accent1">
                    <a:tint val="23500"/>
                    <a:satMod val="16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42" name="Action Button: Back or Previous 41">
            <a:hlinkClick r:id="rId5" action="ppaction://hlinksldjump"/>
          </p:cNvPr>
          <p:cNvSpPr/>
          <p:nvPr/>
        </p:nvSpPr>
        <p:spPr>
          <a:xfrm>
            <a:off x="8199116" y="6234759"/>
            <a:ext cx="318654" cy="277092"/>
          </a:xfrm>
          <a:prstGeom prst="actionButtonBackPrevious">
            <a:avLst/>
          </a:prstGeom>
          <a:solidFill>
            <a:schemeClr val="accent3">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黑体" pitchFamily="2" charset="-122"/>
            </a:endParaRPr>
          </a:p>
        </p:txBody>
      </p:sp>
    </p:spTree>
    <p:extLst>
      <p:ext uri="{BB962C8B-B14F-4D97-AF65-F5344CB8AC3E}">
        <p14:creationId xmlns="" xmlns:p14="http://schemas.microsoft.com/office/powerpoint/2010/main" val="10503933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1+#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4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1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par>
                                <p:cTn id="19" presetID="2" presetClass="entr" presetSubtype="2" fill="hold" nodeType="withEffect">
                                  <p:stCondLst>
                                    <p:cond delay="50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750" fill="hold"/>
                                        <p:tgtEl>
                                          <p:spTgt spid="9"/>
                                        </p:tgtEl>
                                        <p:attrNameLst>
                                          <p:attrName>ppt_x</p:attrName>
                                        </p:attrNameLst>
                                      </p:cBhvr>
                                      <p:tavLst>
                                        <p:tav tm="0">
                                          <p:val>
                                            <p:strVal val="1+#ppt_w/2"/>
                                          </p:val>
                                        </p:tav>
                                        <p:tav tm="100000">
                                          <p:val>
                                            <p:strVal val="#ppt_x"/>
                                          </p:val>
                                        </p:tav>
                                      </p:tavLst>
                                    </p:anim>
                                    <p:anim calcmode="lin" valueType="num">
                                      <p:cBhvr additive="base">
                                        <p:cTn id="22" dur="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500"/>
                                        <p:tgtEl>
                                          <p:spTgt spid="75"/>
                                        </p:tgtEl>
                                      </p:cBhvr>
                                    </p:animEffect>
                                  </p:childTnLst>
                                </p:cTn>
                              </p:par>
                              <p:par>
                                <p:cTn id="28" presetID="2" presetClass="entr" presetSubtype="2"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750" fill="hold"/>
                                        <p:tgtEl>
                                          <p:spTgt spid="10"/>
                                        </p:tgtEl>
                                        <p:attrNameLst>
                                          <p:attrName>ppt_x</p:attrName>
                                        </p:attrNameLst>
                                      </p:cBhvr>
                                      <p:tavLst>
                                        <p:tav tm="0">
                                          <p:val>
                                            <p:strVal val="1+#ppt_w/2"/>
                                          </p:val>
                                        </p:tav>
                                        <p:tav tm="100000">
                                          <p:val>
                                            <p:strVal val="#ppt_x"/>
                                          </p:val>
                                        </p:tav>
                                      </p:tavLst>
                                    </p:anim>
                                    <p:anim calcmode="lin" valueType="num">
                                      <p:cBhvr additive="base">
                                        <p:cTn id="31" dur="750" fill="hold"/>
                                        <p:tgtEl>
                                          <p:spTgt spid="10"/>
                                        </p:tgtEl>
                                        <p:attrNameLst>
                                          <p:attrName>ppt_y</p:attrName>
                                        </p:attrNameLst>
                                      </p:cBhvr>
                                      <p:tavLst>
                                        <p:tav tm="0">
                                          <p:val>
                                            <p:strVal val="#ppt_y"/>
                                          </p:val>
                                        </p:tav>
                                        <p:tav tm="100000">
                                          <p:val>
                                            <p:strVal val="#ppt_y"/>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a:xfrm flipH="1" flipV="1">
            <a:off x="1188098" y="4592299"/>
            <a:ext cx="2285381" cy="807937"/>
          </a:xfrm>
          <a:prstGeom prst="line">
            <a:avLst/>
          </a:prstGeom>
          <a:ln w="22225">
            <a:solidFill>
              <a:schemeClr val="bg1">
                <a:lumMod val="50000"/>
              </a:schemeClr>
            </a:solidFill>
          </a:ln>
          <a:effectLst>
            <a:outerShdw blurRad="114300" sx="102000" sy="102000" algn="ctr" rotWithShape="0">
              <a:srgbClr val="000000">
                <a:alpha val="60000"/>
              </a:srgbClr>
            </a:outerShdw>
          </a:effectLst>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1188097" y="4044454"/>
            <a:ext cx="2282248" cy="591487"/>
          </a:xfrm>
          <a:prstGeom prst="line">
            <a:avLst/>
          </a:prstGeom>
          <a:ln w="22225">
            <a:solidFill>
              <a:schemeClr val="bg1">
                <a:lumMod val="50000"/>
              </a:schemeClr>
            </a:solidFill>
          </a:ln>
          <a:effectLst>
            <a:outerShdw blurRad="114300" sx="102000" sy="102000" algn="ctr" rotWithShape="0">
              <a:srgbClr val="000000">
                <a:alpha val="60000"/>
              </a:srgbClr>
            </a:outerShdw>
          </a:effectLst>
        </p:spPr>
        <p:style>
          <a:lnRef idx="1">
            <a:schemeClr val="accent1"/>
          </a:lnRef>
          <a:fillRef idx="0">
            <a:schemeClr val="accent1"/>
          </a:fillRef>
          <a:effectRef idx="0">
            <a:schemeClr val="accent1"/>
          </a:effectRef>
          <a:fontRef idx="minor">
            <a:schemeClr val="tx1"/>
          </a:fontRef>
        </p:style>
      </p:cxnSp>
      <p:cxnSp>
        <p:nvCxnSpPr>
          <p:cNvPr id="624" name="Straight Connector 623"/>
          <p:cNvCxnSpPr/>
          <p:nvPr/>
        </p:nvCxnSpPr>
        <p:spPr>
          <a:xfrm flipH="1">
            <a:off x="1188098" y="2676698"/>
            <a:ext cx="2153618" cy="1962469"/>
          </a:xfrm>
          <a:prstGeom prst="line">
            <a:avLst/>
          </a:prstGeom>
          <a:ln w="22225">
            <a:solidFill>
              <a:schemeClr val="bg1">
                <a:lumMod val="50000"/>
              </a:schemeClr>
            </a:solidFill>
          </a:ln>
          <a:effectLst>
            <a:outerShdw blurRad="114300" sx="102000" sy="102000" algn="ctr" rotWithShape="0">
              <a:srgbClr val="000000">
                <a:alpha val="60000"/>
              </a:srgbClr>
            </a:outerShdw>
          </a:effectLst>
        </p:spPr>
        <p:style>
          <a:lnRef idx="1">
            <a:schemeClr val="accent1"/>
          </a:lnRef>
          <a:fillRef idx="0">
            <a:schemeClr val="accent1"/>
          </a:fillRef>
          <a:effectRef idx="0">
            <a:schemeClr val="accent1"/>
          </a:effectRef>
          <a:fontRef idx="minor">
            <a:schemeClr val="tx1"/>
          </a:fontRef>
        </p:style>
      </p:cxnSp>
      <p:sp>
        <p:nvSpPr>
          <p:cNvPr id="148" name="Rectangle 19"/>
          <p:cNvSpPr>
            <a:spLocks noChangeArrowheads="1"/>
          </p:cNvSpPr>
          <p:nvPr/>
        </p:nvSpPr>
        <p:spPr bwMode="auto">
          <a:xfrm flipH="1">
            <a:off x="328809" y="3942479"/>
            <a:ext cx="1595875" cy="1244515"/>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endParaRPr lang="zh-CN" altLang="en-US" b="1">
              <a:solidFill>
                <a:schemeClr val="tx1"/>
              </a:solidFill>
              <a:latin typeface="+mj-lt"/>
              <a:ea typeface="黑体" pitchFamily="2" charset="-122"/>
            </a:endParaRPr>
          </a:p>
        </p:txBody>
      </p:sp>
      <p:sp>
        <p:nvSpPr>
          <p:cNvPr id="2" name="Title 1"/>
          <p:cNvSpPr>
            <a:spLocks noGrp="1"/>
          </p:cNvSpPr>
          <p:nvPr>
            <p:ph type="title"/>
          </p:nvPr>
        </p:nvSpPr>
        <p:spPr>
          <a:xfrm>
            <a:off x="228581" y="432215"/>
            <a:ext cx="8588861" cy="838200"/>
          </a:xfrm>
        </p:spPr>
        <p:txBody>
          <a:bodyPr/>
          <a:lstStyle/>
          <a:p>
            <a:pPr algn="l" defTabSz="914400">
              <a:spcBef>
                <a:spcPct val="0"/>
              </a:spcBef>
              <a:buNone/>
              <a:tabLst>
                <a:tab pos="1712825" algn="l"/>
              </a:tabLst>
            </a:pPr>
            <a: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ＭＳ Ｐゴシック"/>
              </a:rPr>
              <a:t>革命性的系统扩展</a:t>
            </a:r>
            <a:r>
              <a:rPr altLang="zh-CN"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ＭＳ Ｐゴシック"/>
              </a:rPr>
              <a:t>–</a:t>
            </a:r>
            <a: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ＭＳ Ｐゴシック"/>
              </a:rPr>
              <a:t>机架顶部</a:t>
            </a:r>
            <a:b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ＭＳ Ｐゴシック"/>
              </a:rPr>
            </a:br>
            <a:r>
              <a:rPr lang="zh-CN" altLang="en-US" sz="2400" b="0" i="0" spc="-100" baseline="0" dirty="0" smtClean="0">
                <a:solidFill>
                  <a:srgbClr val="7F7F7F"/>
                </a:solidFill>
                <a:latin typeface="Arial"/>
                <a:ea typeface="黑体" pitchFamily="2" charset="-122"/>
                <a:cs typeface="ＭＳ Ｐゴシック"/>
              </a:rPr>
              <a:t>交换矩阵扩展器技术 </a:t>
            </a:r>
            <a:r>
              <a:rPr altLang="zh-CN" sz="2400" b="0" i="0" spc="-100" baseline="0" dirty="0" smtClean="0">
                <a:solidFill>
                  <a:srgbClr val="7F7F7F"/>
                </a:solidFill>
                <a:latin typeface="Arial"/>
                <a:ea typeface="黑体" pitchFamily="2" charset="-122"/>
                <a:cs typeface="ＭＳ Ｐゴシック"/>
              </a:rPr>
              <a:t>(FEX)</a:t>
            </a:r>
            <a:endParaRPr lang="zh-CN" altLang="en-US" sz="2000" dirty="0">
              <a:solidFill>
                <a:srgbClr val="7F7F7F"/>
              </a:solidFill>
              <a:ea typeface="黑体" pitchFamily="2" charset="-122"/>
            </a:endParaRPr>
          </a:p>
        </p:txBody>
      </p:sp>
      <p:sp>
        <p:nvSpPr>
          <p:cNvPr id="2823" name="TextBox 2822"/>
          <p:cNvSpPr txBox="1"/>
          <p:nvPr/>
        </p:nvSpPr>
        <p:spPr>
          <a:xfrm>
            <a:off x="299113" y="3371092"/>
            <a:ext cx="1712505" cy="307773"/>
          </a:xfrm>
          <a:prstGeom prst="rect">
            <a:avLst/>
          </a:prstGeom>
          <a:noFill/>
        </p:spPr>
        <p:txBody>
          <a:bodyPr wrap="square" lIns="91435" tIns="45718" rIns="91435" bIns="45718" rtlCol="0">
            <a:spAutoFit/>
          </a:bodyPr>
          <a:lstStyle/>
          <a:p>
            <a:pPr algn="ctr" defTabSz="914400">
              <a:buNone/>
            </a:pPr>
            <a:r>
              <a:rPr lang="zh-CN" altLang="en-US" sz="1400" b="0" i="0" smtClean="0">
                <a:solidFill>
                  <a:srgbClr val="546568"/>
                </a:solidFill>
                <a:latin typeface="Arial"/>
                <a:ea typeface="黑体" pitchFamily="2" charset="-122"/>
                <a:cs typeface="+mn-cs"/>
              </a:rPr>
              <a:t>单点管理</a:t>
            </a:r>
            <a:endParaRPr lang="zh-CN" altLang="en-US" sz="1400">
              <a:solidFill>
                <a:srgbClr val="546568"/>
              </a:solidFill>
              <a:latin typeface="Arial"/>
              <a:ea typeface="黑体" pitchFamily="2" charset="-122"/>
            </a:endParaRPr>
          </a:p>
        </p:txBody>
      </p:sp>
      <p:sp>
        <p:nvSpPr>
          <p:cNvPr id="2800" name="TextBox 2799"/>
          <p:cNvSpPr txBox="1"/>
          <p:nvPr/>
        </p:nvSpPr>
        <p:spPr>
          <a:xfrm>
            <a:off x="554076" y="4044454"/>
            <a:ext cx="1149674" cy="261610"/>
          </a:xfrm>
          <a:prstGeom prst="rect">
            <a:avLst/>
          </a:prstGeom>
          <a:noFill/>
        </p:spPr>
        <p:txBody>
          <a:bodyPr wrap="none" rtlCol="0">
            <a:spAutoFit/>
          </a:bodyPr>
          <a:lstStyle/>
          <a:p>
            <a:pPr algn="ctr" defTabSz="914400">
              <a:buNone/>
            </a:pPr>
            <a:r>
              <a:rPr lang="en-US" altLang="zh-CN" sz="1100" b="0" i="0" smtClean="0">
                <a:solidFill>
                  <a:srgbClr val="546568"/>
                </a:solidFill>
                <a:latin typeface="Arial"/>
                <a:ea typeface="黑体" pitchFamily="2" charset="-122"/>
                <a:cs typeface="+mn-cs"/>
              </a:rPr>
              <a:t>IEEE 802.1BR*</a:t>
            </a:r>
            <a:endParaRPr lang="zh-CN" altLang="en-US" sz="1100" b="0" i="0">
              <a:solidFill>
                <a:srgbClr val="546568"/>
              </a:solidFill>
              <a:latin typeface="Arial"/>
              <a:ea typeface="黑体" pitchFamily="2" charset="-122"/>
              <a:cs typeface="+mn-cs"/>
            </a:endParaRPr>
          </a:p>
        </p:txBody>
      </p:sp>
      <p:sp>
        <p:nvSpPr>
          <p:cNvPr id="1139" name="TextBox 1138"/>
          <p:cNvSpPr txBox="1"/>
          <p:nvPr/>
        </p:nvSpPr>
        <p:spPr>
          <a:xfrm>
            <a:off x="3073210" y="4763554"/>
            <a:ext cx="862727" cy="307773"/>
          </a:xfrm>
          <a:prstGeom prst="rect">
            <a:avLst/>
          </a:prstGeom>
          <a:noFill/>
        </p:spPr>
        <p:txBody>
          <a:bodyPr wrap="none" lIns="91435" tIns="45718" rIns="91435" bIns="45718" rtlCol="0">
            <a:spAutoFit/>
          </a:bodyPr>
          <a:lstStyle/>
          <a:p>
            <a:pPr algn="ctr" defTabSz="914400">
              <a:buNone/>
            </a:pPr>
            <a:r>
              <a:rPr lang="en-US" altLang="zh-CN" sz="1400" b="0" i="0" smtClean="0">
                <a:solidFill>
                  <a:srgbClr val="546568"/>
                </a:solidFill>
                <a:latin typeface="Arial"/>
                <a:ea typeface="黑体" pitchFamily="2" charset="-122"/>
                <a:cs typeface="+mn-cs"/>
              </a:rPr>
              <a:t>VM-FEX</a:t>
            </a:r>
            <a:endParaRPr lang="zh-CN" altLang="en-US" sz="1400" b="0" i="0">
              <a:solidFill>
                <a:srgbClr val="546568"/>
              </a:solidFill>
              <a:latin typeface="Arial"/>
              <a:ea typeface="黑体" pitchFamily="2" charset="-122"/>
              <a:cs typeface="+mn-cs"/>
            </a:endParaRPr>
          </a:p>
        </p:txBody>
      </p:sp>
      <p:sp>
        <p:nvSpPr>
          <p:cNvPr id="411" name="TextBox 410"/>
          <p:cNvSpPr txBox="1"/>
          <p:nvPr/>
        </p:nvSpPr>
        <p:spPr>
          <a:xfrm>
            <a:off x="2851422" y="3425913"/>
            <a:ext cx="1210578" cy="307773"/>
          </a:xfrm>
          <a:prstGeom prst="rect">
            <a:avLst/>
          </a:prstGeom>
          <a:noFill/>
        </p:spPr>
        <p:txBody>
          <a:bodyPr wrap="none" lIns="91435" tIns="45718" rIns="91435" bIns="45718" rtlCol="0">
            <a:spAutoFit/>
          </a:bodyPr>
          <a:lstStyle/>
          <a:p>
            <a:pPr algn="ctr" defTabSz="914400">
              <a:buNone/>
            </a:pPr>
            <a:r>
              <a:rPr lang="en-US" altLang="zh-CN" sz="1400" b="0" i="0" smtClean="0">
                <a:solidFill>
                  <a:srgbClr val="546568"/>
                </a:solidFill>
                <a:latin typeface="Arial"/>
                <a:ea typeface="黑体" pitchFamily="2" charset="-122"/>
                <a:cs typeface="+mn-cs"/>
              </a:rPr>
              <a:t>Adapter FEX</a:t>
            </a:r>
            <a:endParaRPr lang="zh-CN" altLang="en-US" sz="1400" b="0" i="0">
              <a:solidFill>
                <a:srgbClr val="546568"/>
              </a:solidFill>
              <a:latin typeface="Arial"/>
              <a:ea typeface="黑体" pitchFamily="2" charset="-122"/>
              <a:cs typeface="+mn-cs"/>
            </a:endParaRPr>
          </a:p>
        </p:txBody>
      </p:sp>
      <p:sp>
        <p:nvSpPr>
          <p:cNvPr id="413" name="TextBox 412"/>
          <p:cNvSpPr txBox="1"/>
          <p:nvPr/>
        </p:nvSpPr>
        <p:spPr>
          <a:xfrm>
            <a:off x="2231925" y="1871663"/>
            <a:ext cx="2334282" cy="738660"/>
          </a:xfrm>
          <a:prstGeom prst="rect">
            <a:avLst/>
          </a:prstGeom>
          <a:noFill/>
        </p:spPr>
        <p:txBody>
          <a:bodyPr wrap="square" lIns="91435" tIns="45718" rIns="91435" bIns="45718" rtlCol="0">
            <a:spAutoFit/>
          </a:bodyPr>
          <a:lstStyle/>
          <a:p>
            <a:pPr algn="ctr" defTabSz="914400">
              <a:buNone/>
            </a:pPr>
            <a:r>
              <a:rPr lang="en-US" altLang="zh-CN" sz="1400" b="0" i="0" dirty="0" smtClean="0">
                <a:solidFill>
                  <a:srgbClr val="546568"/>
                </a:solidFill>
                <a:latin typeface="Arial"/>
                <a:ea typeface="黑体" pitchFamily="2" charset="-122"/>
                <a:cs typeface="+mn-cs"/>
              </a:rPr>
              <a:t>Cisco Nexus</a:t>
            </a:r>
            <a:r>
              <a:rPr lang="en-US" altLang="zh-CN" sz="1400" b="0" i="0" baseline="30000" dirty="0" smtClean="0">
                <a:solidFill>
                  <a:srgbClr val="546568"/>
                </a:solidFill>
                <a:latin typeface="Arial"/>
                <a:ea typeface="黑体" pitchFamily="2" charset="-122"/>
                <a:cs typeface="+mn-cs"/>
              </a:rPr>
              <a:t>®</a:t>
            </a:r>
            <a:r>
              <a:rPr lang="zh-CN" altLang="en-US" sz="1400" b="0" i="0" dirty="0" smtClean="0">
                <a:solidFill>
                  <a:srgbClr val="546568"/>
                </a:solidFill>
                <a:latin typeface="Arial"/>
                <a:ea typeface="黑体" pitchFamily="2" charset="-122"/>
                <a:cs typeface="+mn-cs"/>
              </a:rPr>
              <a:t> </a:t>
            </a:r>
            <a:r>
              <a:rPr lang="en-US" altLang="zh-CN" sz="1400" b="0" i="0" dirty="0" smtClean="0">
                <a:solidFill>
                  <a:srgbClr val="546568"/>
                </a:solidFill>
                <a:latin typeface="Arial"/>
                <a:ea typeface="黑体" pitchFamily="2" charset="-122"/>
                <a:cs typeface="+mn-cs"/>
              </a:rPr>
              <a:t>2000 </a:t>
            </a:r>
            <a:r>
              <a:rPr lang="zh-CN" altLang="en-US" sz="1400" b="0" i="0" dirty="0" smtClean="0">
                <a:solidFill>
                  <a:srgbClr val="546568"/>
                </a:solidFill>
                <a:latin typeface="Arial"/>
                <a:ea typeface="黑体" pitchFamily="2" charset="-122"/>
                <a:cs typeface="+mn-cs"/>
              </a:rPr>
              <a:t>系列 </a:t>
            </a:r>
          </a:p>
          <a:p>
            <a:pPr algn="ctr" defTabSz="914400">
              <a:buNone/>
            </a:pPr>
            <a:r>
              <a:rPr lang="zh-CN" altLang="en-US" sz="1400" b="0" i="0" dirty="0" smtClean="0">
                <a:solidFill>
                  <a:srgbClr val="546568"/>
                </a:solidFill>
                <a:latin typeface="Arial"/>
                <a:ea typeface="黑体" pitchFamily="2" charset="-122"/>
                <a:cs typeface="+mn-cs"/>
              </a:rPr>
              <a:t>或 </a:t>
            </a:r>
            <a:r>
              <a:rPr lang="en-US" altLang="zh-CN" sz="1400" b="0" i="0" dirty="0" smtClean="0">
                <a:solidFill>
                  <a:srgbClr val="546568"/>
                </a:solidFill>
                <a:latin typeface="Arial"/>
                <a:ea typeface="黑体" pitchFamily="2" charset="-122"/>
                <a:cs typeface="+mn-cs"/>
              </a:rPr>
              <a:t>B22 </a:t>
            </a:r>
            <a:r>
              <a:rPr lang="zh-CN" altLang="en-US" sz="1400" b="0" i="0" dirty="0" smtClean="0">
                <a:solidFill>
                  <a:srgbClr val="546568"/>
                </a:solidFill>
                <a:latin typeface="Arial"/>
                <a:ea typeface="黑体" pitchFamily="2" charset="-122"/>
                <a:cs typeface="+mn-cs"/>
              </a:rPr>
              <a:t>交换矩阵</a:t>
            </a:r>
            <a:r>
              <a:rPr lang="en-US" altLang="zh-CN" sz="1400" b="0" i="0" dirty="0" smtClean="0">
                <a:solidFill>
                  <a:srgbClr val="546568"/>
                </a:solidFill>
                <a:latin typeface="Arial"/>
                <a:ea typeface="黑体" pitchFamily="2" charset="-122"/>
                <a:cs typeface="+mn-cs"/>
              </a:rPr>
              <a:t/>
            </a:r>
            <a:br>
              <a:rPr lang="en-US" altLang="zh-CN" sz="1400" b="0" i="0" dirty="0" smtClean="0">
                <a:solidFill>
                  <a:srgbClr val="546568"/>
                </a:solidFill>
                <a:latin typeface="Arial"/>
                <a:ea typeface="黑体" pitchFamily="2" charset="-122"/>
                <a:cs typeface="+mn-cs"/>
              </a:rPr>
            </a:br>
            <a:r>
              <a:rPr lang="zh-CN" altLang="en-US" sz="1400" b="0" i="0" dirty="0" smtClean="0">
                <a:solidFill>
                  <a:srgbClr val="546568"/>
                </a:solidFill>
                <a:latin typeface="Arial"/>
                <a:ea typeface="黑体" pitchFamily="2" charset="-122"/>
                <a:cs typeface="+mn-cs"/>
              </a:rPr>
              <a:t>刀片扩展器</a:t>
            </a:r>
            <a:endParaRPr lang="zh-CN" altLang="en-US" sz="1400" dirty="0">
              <a:solidFill>
                <a:srgbClr val="546568"/>
              </a:solidFill>
              <a:latin typeface="Arial"/>
              <a:ea typeface="黑体" pitchFamily="2" charset="-122"/>
            </a:endParaRPr>
          </a:p>
        </p:txBody>
      </p:sp>
      <p:sp>
        <p:nvSpPr>
          <p:cNvPr id="2801" name="TextBox 2800"/>
          <p:cNvSpPr txBox="1"/>
          <p:nvPr/>
        </p:nvSpPr>
        <p:spPr>
          <a:xfrm>
            <a:off x="1981305" y="5210567"/>
            <a:ext cx="1149664" cy="261606"/>
          </a:xfrm>
          <a:prstGeom prst="rect">
            <a:avLst/>
          </a:prstGeom>
          <a:noFill/>
        </p:spPr>
        <p:txBody>
          <a:bodyPr wrap="none" lIns="91435" tIns="45718" rIns="91435" bIns="45718" rtlCol="0">
            <a:spAutoFit/>
          </a:bodyPr>
          <a:lstStyle/>
          <a:p>
            <a:pPr algn="ctr" defTabSz="914400">
              <a:buNone/>
            </a:pPr>
            <a:r>
              <a:rPr lang="en-US" altLang="zh-CN" sz="1100" b="0" i="0" smtClean="0">
                <a:solidFill>
                  <a:srgbClr val="546568"/>
                </a:solidFill>
                <a:latin typeface="Arial"/>
                <a:ea typeface="黑体" pitchFamily="2" charset="-122"/>
                <a:cs typeface="+mn-cs"/>
              </a:rPr>
              <a:t>IEEE 802.1BR*</a:t>
            </a:r>
            <a:endParaRPr lang="zh-CN" altLang="en-US" sz="1100" b="0" i="0">
              <a:solidFill>
                <a:srgbClr val="546568"/>
              </a:solidFill>
              <a:latin typeface="Arial"/>
              <a:ea typeface="黑体" pitchFamily="2" charset="-122"/>
              <a:cs typeface="+mn-cs"/>
            </a:endParaRPr>
          </a:p>
        </p:txBody>
      </p:sp>
      <p:sp>
        <p:nvSpPr>
          <p:cNvPr id="2802" name="TextBox 2801"/>
          <p:cNvSpPr txBox="1"/>
          <p:nvPr/>
        </p:nvSpPr>
        <p:spPr>
          <a:xfrm>
            <a:off x="2104135" y="3930361"/>
            <a:ext cx="1149664" cy="261606"/>
          </a:xfrm>
          <a:prstGeom prst="rect">
            <a:avLst/>
          </a:prstGeom>
          <a:noFill/>
        </p:spPr>
        <p:txBody>
          <a:bodyPr wrap="none" lIns="91435" tIns="45718" rIns="91435" bIns="45718" rtlCol="0">
            <a:spAutoFit/>
          </a:bodyPr>
          <a:lstStyle/>
          <a:p>
            <a:pPr algn="ctr" defTabSz="914400">
              <a:buNone/>
            </a:pPr>
            <a:r>
              <a:rPr lang="en-US" altLang="zh-CN" sz="1100" b="0" i="0" smtClean="0">
                <a:solidFill>
                  <a:srgbClr val="546568"/>
                </a:solidFill>
                <a:latin typeface="Arial"/>
                <a:ea typeface="黑体" pitchFamily="2" charset="-122"/>
                <a:cs typeface="+mn-cs"/>
              </a:rPr>
              <a:t>IEEE 802.1BR*</a:t>
            </a:r>
            <a:endParaRPr lang="zh-CN" altLang="en-US" sz="1100" b="0" i="0">
              <a:solidFill>
                <a:srgbClr val="546568"/>
              </a:solidFill>
              <a:latin typeface="Arial"/>
              <a:ea typeface="黑体" pitchFamily="2" charset="-122"/>
              <a:cs typeface="+mn-cs"/>
            </a:endParaRPr>
          </a:p>
        </p:txBody>
      </p:sp>
      <p:pic>
        <p:nvPicPr>
          <p:cNvPr id="628" name="Picture 627" descr="VIC angle photo 9.1.11(ravi).PNG"/>
          <p:cNvPicPr>
            <a:picLocks noChangeAspect="1"/>
          </p:cNvPicPr>
          <p:nvPr/>
        </p:nvPicPr>
        <p:blipFill>
          <a:blip r:embed="rId3" cstate="print"/>
          <a:stretch>
            <a:fillRect/>
          </a:stretch>
        </p:blipFill>
        <p:spPr>
          <a:xfrm>
            <a:off x="3093728" y="3584741"/>
            <a:ext cx="753618" cy="942022"/>
          </a:xfrm>
          <a:prstGeom prst="rect">
            <a:avLst/>
          </a:prstGeom>
        </p:spPr>
      </p:pic>
      <p:grpSp>
        <p:nvGrpSpPr>
          <p:cNvPr id="3" name="Group 2796"/>
          <p:cNvGrpSpPr/>
          <p:nvPr/>
        </p:nvGrpSpPr>
        <p:grpSpPr>
          <a:xfrm>
            <a:off x="3061833" y="5105104"/>
            <a:ext cx="817408" cy="995450"/>
            <a:chOff x="2628173" y="4468814"/>
            <a:chExt cx="817408" cy="798339"/>
          </a:xfrm>
        </p:grpSpPr>
        <p:grpSp>
          <p:nvGrpSpPr>
            <p:cNvPr id="4" name="Group 14"/>
            <p:cNvGrpSpPr/>
            <p:nvPr/>
          </p:nvGrpSpPr>
          <p:grpSpPr>
            <a:xfrm>
              <a:off x="2628173" y="4979191"/>
              <a:ext cx="817408" cy="287962"/>
              <a:chOff x="3345582" y="4393093"/>
              <a:chExt cx="1199569" cy="422592"/>
            </a:xfrm>
          </p:grpSpPr>
          <p:pic>
            <p:nvPicPr>
              <p:cNvPr id="157" name="Picture 150" descr="ICON_VM_basic_label_Q308"/>
              <p:cNvPicPr>
                <a:picLocks noChangeAspect="1" noChangeArrowheads="1"/>
              </p:cNvPicPr>
              <p:nvPr/>
            </p:nvPicPr>
            <p:blipFill>
              <a:blip r:embed="rId4" cstate="screen">
                <a:grayscl/>
              </a:blip>
              <a:srcRect/>
              <a:stretch>
                <a:fillRect/>
              </a:stretch>
            </p:blipFill>
            <p:spPr bwMode="auto">
              <a:xfrm>
                <a:off x="3345582" y="4393093"/>
                <a:ext cx="364079" cy="422592"/>
              </a:xfrm>
              <a:prstGeom prst="rect">
                <a:avLst/>
              </a:prstGeom>
              <a:noFill/>
              <a:ln w="9525">
                <a:noFill/>
                <a:miter lim="800000"/>
                <a:headEnd/>
                <a:tailEnd/>
              </a:ln>
            </p:spPr>
          </p:pic>
          <p:pic>
            <p:nvPicPr>
              <p:cNvPr id="158" name="Picture 150" descr="ICON_VM_basic_label_Q308"/>
              <p:cNvPicPr>
                <a:picLocks noChangeAspect="1" noChangeArrowheads="1"/>
              </p:cNvPicPr>
              <p:nvPr/>
            </p:nvPicPr>
            <p:blipFill>
              <a:blip r:embed="rId4" cstate="screen">
                <a:grayscl/>
              </a:blip>
              <a:srcRect/>
              <a:stretch>
                <a:fillRect/>
              </a:stretch>
            </p:blipFill>
            <p:spPr bwMode="auto">
              <a:xfrm>
                <a:off x="3767644" y="4393093"/>
                <a:ext cx="364079" cy="422592"/>
              </a:xfrm>
              <a:prstGeom prst="rect">
                <a:avLst/>
              </a:prstGeom>
              <a:noFill/>
              <a:ln w="9525">
                <a:noFill/>
                <a:miter lim="800000"/>
                <a:headEnd/>
                <a:tailEnd/>
              </a:ln>
            </p:spPr>
          </p:pic>
          <p:pic>
            <p:nvPicPr>
              <p:cNvPr id="159" name="Picture 150" descr="ICON_VM_basic_label_Q308"/>
              <p:cNvPicPr>
                <a:picLocks noChangeAspect="1" noChangeArrowheads="1"/>
              </p:cNvPicPr>
              <p:nvPr/>
            </p:nvPicPr>
            <p:blipFill>
              <a:blip r:embed="rId4" cstate="screen">
                <a:grayscl/>
              </a:blip>
              <a:srcRect/>
              <a:stretch>
                <a:fillRect/>
              </a:stretch>
            </p:blipFill>
            <p:spPr bwMode="auto">
              <a:xfrm>
                <a:off x="4181072" y="4393093"/>
                <a:ext cx="364079" cy="422592"/>
              </a:xfrm>
              <a:prstGeom prst="rect">
                <a:avLst/>
              </a:prstGeom>
              <a:noFill/>
              <a:ln w="9525">
                <a:noFill/>
                <a:miter lim="800000"/>
                <a:headEnd/>
                <a:tailEnd/>
              </a:ln>
            </p:spPr>
          </p:pic>
        </p:grpSp>
        <p:pic>
          <p:nvPicPr>
            <p:cNvPr id="210" name="Picture 20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712176" y="4468814"/>
              <a:ext cx="684589" cy="393844"/>
            </a:xfrm>
            <a:prstGeom prst="rect">
              <a:avLst/>
            </a:prstGeom>
          </p:spPr>
        </p:pic>
      </p:grpSp>
      <p:sp>
        <p:nvSpPr>
          <p:cNvPr id="214" name="Text Placeholder 405"/>
          <p:cNvSpPr txBox="1">
            <a:spLocks/>
          </p:cNvSpPr>
          <p:nvPr/>
        </p:nvSpPr>
        <p:spPr>
          <a:xfrm>
            <a:off x="4960162" y="2556452"/>
            <a:ext cx="3725862" cy="1337856"/>
          </a:xfrm>
          <a:prstGeom prst="rect">
            <a:avLst/>
          </a:prstGeom>
        </p:spPr>
        <p:txBody>
          <a:bodyPr vert="horz" lIns="91435" tIns="45718" rIns="91435" bIns="45718" rtlCol="0">
            <a:noAutofit/>
          </a:bodyPr>
          <a:lstStyle>
            <a:lvl1pPr marL="228588" indent="-228588" algn="l" defTabSz="914353" rtl="0" eaLnBrk="1" latinLnBrk="0" hangingPunct="1">
              <a:lnSpc>
                <a:spcPct val="95000"/>
              </a:lnSpc>
              <a:spcBef>
                <a:spcPts val="1440"/>
              </a:spcBef>
              <a:buClr>
                <a:srgbClr val="96CA4B"/>
              </a:buClr>
              <a:buSzPct val="90000"/>
              <a:buFont typeface="Arial" pitchFamily="34" charset="0"/>
              <a:buChar char="•"/>
              <a:tabLst/>
              <a:defRPr lang="en-US" sz="2000" kern="1200" dirty="0" smtClean="0">
                <a:solidFill>
                  <a:schemeClr val="bg1"/>
                </a:solidFill>
                <a:latin typeface="+mj-lt"/>
                <a:ea typeface="+mn-ea"/>
                <a:cs typeface="+mn-cs"/>
              </a:defRPr>
            </a:lvl1pPr>
            <a:lvl2pPr marL="406379" indent="0" algn="l" defTabSz="914353" rtl="0" eaLnBrk="1" latinLnBrk="0" hangingPunct="1">
              <a:lnSpc>
                <a:spcPct val="95000"/>
              </a:lnSpc>
              <a:spcBef>
                <a:spcPts val="840"/>
              </a:spcBef>
              <a:buClr>
                <a:schemeClr val="tx2"/>
              </a:buClr>
              <a:buFontTx/>
              <a:buNone/>
              <a:defRPr lang="en-US" sz="1800" kern="1200" dirty="0" smtClean="0">
                <a:solidFill>
                  <a:schemeClr val="bg1"/>
                </a:solidFill>
                <a:latin typeface="+mj-lt"/>
                <a:ea typeface="+mn-ea"/>
                <a:cs typeface="+mn-cs"/>
              </a:defRPr>
            </a:lvl2pPr>
            <a:lvl3pPr marL="571471" indent="-1588" algn="l" defTabSz="914353" rtl="0" eaLnBrk="1" latinLnBrk="0" hangingPunct="1">
              <a:lnSpc>
                <a:spcPct val="95000"/>
              </a:lnSpc>
              <a:spcBef>
                <a:spcPts val="840"/>
              </a:spcBef>
              <a:buFont typeface="Arial" pitchFamily="34" charset="0"/>
              <a:buNone/>
              <a:defRPr lang="en-US" sz="1600" kern="1200" dirty="0" smtClean="0">
                <a:solidFill>
                  <a:schemeClr val="bg1"/>
                </a:solidFill>
                <a:latin typeface="+mj-lt"/>
                <a:ea typeface="+mn-ea"/>
                <a:cs typeface="+mn-cs"/>
              </a:defRPr>
            </a:lvl3pPr>
            <a:lvl4pPr marL="688940" indent="0" algn="l" defTabSz="914353" rtl="0" eaLnBrk="1" latinLnBrk="0" hangingPunct="1">
              <a:lnSpc>
                <a:spcPct val="95000"/>
              </a:lnSpc>
              <a:spcBef>
                <a:spcPts val="840"/>
              </a:spcBef>
              <a:buFont typeface="Arial" pitchFamily="34" charset="0"/>
              <a:buNone/>
              <a:defRPr lang="en-US" sz="1400" kern="1200" dirty="0" smtClean="0">
                <a:solidFill>
                  <a:schemeClr val="bg1"/>
                </a:solidFill>
                <a:latin typeface="+mj-lt"/>
                <a:ea typeface="+mn-ea"/>
                <a:cs typeface="+mn-cs"/>
              </a:defRPr>
            </a:lvl4pPr>
            <a:lvl5pPr marL="801647" indent="0" algn="l" defTabSz="914353" rtl="0" eaLnBrk="1" latinLnBrk="0" hangingPunct="1">
              <a:lnSpc>
                <a:spcPct val="95000"/>
              </a:lnSpc>
              <a:spcBef>
                <a:spcPts val="840"/>
              </a:spcBef>
              <a:buFont typeface="Arial" pitchFamily="34" charset="0"/>
              <a:buNone/>
              <a:defRPr lang="en-US" sz="1400" kern="1200" dirty="0">
                <a:solidFill>
                  <a:schemeClr val="bg1"/>
                </a:solidFill>
                <a:latin typeface="+mj-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defTabSz="914400">
              <a:spcBef>
                <a:spcPts val="600"/>
              </a:spcBef>
              <a:buNone/>
            </a:pPr>
            <a:r>
              <a:rPr altLang="zh-CN" sz="1600" b="1" i="0" smtClean="0">
                <a:solidFill>
                  <a:srgbClr val="0096D6"/>
                </a:solidFill>
                <a:latin typeface="Arial"/>
                <a:ea typeface="黑体" pitchFamily="2" charset="-122"/>
                <a:cs typeface="+mn-cs"/>
              </a:rPr>
              <a:t>Nexus 2000/B22 FEX</a:t>
            </a:r>
          </a:p>
          <a:p>
            <a:pPr marL="169896" indent="-169896" algn="l" defTabSz="914400">
              <a:spcBef>
                <a:spcPts val="300"/>
              </a:spcBef>
              <a:spcAft>
                <a:spcPts val="300"/>
              </a:spcAft>
              <a:buNone/>
            </a:pPr>
            <a:r>
              <a:rPr lang="zh-CN" altLang="en-US" sz="1400" b="1" i="0" smtClean="0">
                <a:solidFill>
                  <a:srgbClr val="FFFFFF">
                    <a:lumMod val="50000"/>
                  </a:srgbClr>
                </a:solidFill>
                <a:latin typeface="Arial"/>
                <a:ea typeface="黑体" pitchFamily="2" charset="-122"/>
                <a:cs typeface="+mn-cs"/>
              </a:rPr>
              <a:t>整合</a:t>
            </a:r>
            <a:r>
              <a:rPr lang="zh-CN" altLang="en-US" sz="1400" b="0" i="0" smtClean="0">
                <a:solidFill>
                  <a:srgbClr val="FFFFFF">
                    <a:lumMod val="50000"/>
                  </a:srgbClr>
                </a:solidFill>
                <a:latin typeface="Arial"/>
                <a:ea typeface="黑体" pitchFamily="2" charset="-122"/>
                <a:cs typeface="+mn-cs"/>
              </a:rPr>
              <a:t>网络管理 </a:t>
            </a:r>
          </a:p>
          <a:p>
            <a:pPr marL="169896" indent="-169896" algn="l" defTabSz="914400">
              <a:spcBef>
                <a:spcPts val="300"/>
              </a:spcBef>
              <a:spcAft>
                <a:spcPts val="300"/>
              </a:spcAft>
              <a:buNone/>
            </a:pPr>
            <a:r>
              <a:rPr lang="zh-CN" altLang="en-US" sz="1400" b="0" i="0" smtClean="0">
                <a:solidFill>
                  <a:srgbClr val="FFFFFF">
                    <a:lumMod val="50000"/>
                  </a:srgbClr>
                </a:solidFill>
                <a:latin typeface="Arial"/>
                <a:ea typeface="黑体" pitchFamily="2" charset="-122"/>
                <a:cs typeface="+mn-cs"/>
              </a:rPr>
              <a:t>作为远程线路卡管理的 </a:t>
            </a:r>
            <a:r>
              <a:rPr altLang="zh-CN" sz="1400" b="0" i="0" smtClean="0">
                <a:solidFill>
                  <a:srgbClr val="FFFFFF">
                    <a:lumMod val="50000"/>
                  </a:srgbClr>
                </a:solidFill>
                <a:latin typeface="Arial"/>
                <a:ea typeface="黑体" pitchFamily="2" charset="-122"/>
                <a:cs typeface="+mn-cs"/>
              </a:rPr>
              <a:t>FEX</a:t>
            </a:r>
            <a:endParaRPr lang="zh-CN" altLang="en-US" sz="1400" b="0" i="0" smtClean="0">
              <a:solidFill>
                <a:srgbClr val="FFFFFF">
                  <a:lumMod val="50000"/>
                </a:srgbClr>
              </a:solidFill>
              <a:latin typeface="Arial"/>
              <a:ea typeface="黑体" pitchFamily="2" charset="-122"/>
              <a:cs typeface="+mn-cs"/>
            </a:endParaRPr>
          </a:p>
          <a:p>
            <a:pPr marL="169896" indent="-169896" algn="l" defTabSz="914400">
              <a:spcBef>
                <a:spcPts val="300"/>
              </a:spcBef>
              <a:spcAft>
                <a:spcPts val="300"/>
              </a:spcAft>
              <a:buNone/>
            </a:pPr>
            <a:r>
              <a:rPr lang="zh-CN" altLang="en-US" sz="1400" b="0" i="0" smtClean="0">
                <a:solidFill>
                  <a:srgbClr val="FFFFFF">
                    <a:lumMod val="50000"/>
                  </a:srgbClr>
                </a:solidFill>
                <a:latin typeface="Arial"/>
                <a:ea typeface="黑体" pitchFamily="2" charset="-122"/>
                <a:cs typeface="+mn-cs"/>
              </a:rPr>
              <a:t>将 </a:t>
            </a:r>
            <a:r>
              <a:rPr altLang="zh-CN" sz="1400" b="0" i="0" smtClean="0">
                <a:solidFill>
                  <a:srgbClr val="FFFFFF">
                    <a:lumMod val="50000"/>
                  </a:srgbClr>
                </a:solidFill>
                <a:latin typeface="Arial"/>
                <a:ea typeface="黑体" pitchFamily="2" charset="-122"/>
                <a:cs typeface="+mn-cs"/>
              </a:rPr>
              <a:t>Cisco Unified Fabric </a:t>
            </a:r>
            <a:r>
              <a:rPr lang="zh-CN" altLang="en-US" sz="1400" b="0" i="0" smtClean="0">
                <a:solidFill>
                  <a:srgbClr val="FFFFFF">
                    <a:lumMod val="50000"/>
                  </a:srgbClr>
                </a:solidFill>
                <a:latin typeface="Arial"/>
                <a:ea typeface="黑体" pitchFamily="2" charset="-122"/>
                <a:cs typeface="+mn-cs"/>
              </a:rPr>
              <a:t>扩展到 </a:t>
            </a:r>
            <a:r>
              <a:rPr altLang="zh-CN" sz="1400" b="0" i="0" smtClean="0">
                <a:solidFill>
                  <a:srgbClr val="FFFFFF">
                    <a:lumMod val="50000"/>
                  </a:srgbClr>
                </a:solidFill>
                <a:latin typeface="Arial"/>
                <a:ea typeface="黑体" pitchFamily="2" charset="-122"/>
                <a:cs typeface="+mn-cs"/>
              </a:rPr>
              <a:t>OEM </a:t>
            </a:r>
            <a:r>
              <a:rPr lang="zh-CN" altLang="en-US" sz="1400" b="0" i="0" smtClean="0">
                <a:solidFill>
                  <a:srgbClr val="FFFFFF">
                    <a:lumMod val="50000"/>
                  </a:srgbClr>
                </a:solidFill>
                <a:latin typeface="Arial"/>
                <a:ea typeface="黑体" pitchFamily="2" charset="-122"/>
                <a:cs typeface="+mn-cs"/>
              </a:rPr>
              <a:t>合作伙伴刀片机箱中</a:t>
            </a:r>
          </a:p>
          <a:p>
            <a:pPr algn="l" defTabSz="914400">
              <a:spcBef>
                <a:spcPts val="600"/>
              </a:spcBef>
              <a:buNone/>
            </a:pPr>
            <a:endParaRPr lang="zh-CN" altLang="en-US" sz="1600" smtClean="0">
              <a:ea typeface="黑体" pitchFamily="2" charset="-122"/>
            </a:endParaRPr>
          </a:p>
          <a:p>
            <a:pPr algn="l" defTabSz="914400">
              <a:spcBef>
                <a:spcPts val="600"/>
              </a:spcBef>
              <a:buNone/>
            </a:pPr>
            <a:endParaRPr lang="zh-CN" altLang="en-US" sz="1600">
              <a:ea typeface="黑体" pitchFamily="2" charset="-122"/>
            </a:endParaRPr>
          </a:p>
        </p:txBody>
      </p:sp>
      <p:sp>
        <p:nvSpPr>
          <p:cNvPr id="215" name="Text Placeholder 405"/>
          <p:cNvSpPr txBox="1">
            <a:spLocks/>
          </p:cNvSpPr>
          <p:nvPr/>
        </p:nvSpPr>
        <p:spPr>
          <a:xfrm>
            <a:off x="4960162" y="1902007"/>
            <a:ext cx="3725862" cy="566737"/>
          </a:xfrm>
          <a:prstGeom prst="rect">
            <a:avLst/>
          </a:prstGeom>
        </p:spPr>
        <p:txBody>
          <a:bodyPr vert="horz" lIns="91435" tIns="45718" rIns="91435" bIns="45718" rtlCol="0">
            <a:noAutofit/>
          </a:bodyPr>
          <a:lstStyle>
            <a:lvl1pPr marL="228588" indent="-228588" algn="l" defTabSz="914353" rtl="0" eaLnBrk="1" latinLnBrk="0" hangingPunct="1">
              <a:lnSpc>
                <a:spcPct val="95000"/>
              </a:lnSpc>
              <a:spcBef>
                <a:spcPts val="1440"/>
              </a:spcBef>
              <a:buClr>
                <a:srgbClr val="96CA4B"/>
              </a:buClr>
              <a:buSzPct val="90000"/>
              <a:buFont typeface="Arial" pitchFamily="34" charset="0"/>
              <a:buChar char="•"/>
              <a:tabLst/>
              <a:defRPr lang="en-US" sz="2000" kern="1200" dirty="0" smtClean="0">
                <a:solidFill>
                  <a:schemeClr val="bg1"/>
                </a:solidFill>
                <a:latin typeface="+mj-lt"/>
                <a:ea typeface="+mn-ea"/>
                <a:cs typeface="+mn-cs"/>
              </a:defRPr>
            </a:lvl1pPr>
            <a:lvl2pPr marL="406379" indent="0" algn="l" defTabSz="914353" rtl="0" eaLnBrk="1" latinLnBrk="0" hangingPunct="1">
              <a:lnSpc>
                <a:spcPct val="95000"/>
              </a:lnSpc>
              <a:spcBef>
                <a:spcPts val="840"/>
              </a:spcBef>
              <a:buClr>
                <a:schemeClr val="tx2"/>
              </a:buClr>
              <a:buFontTx/>
              <a:buNone/>
              <a:defRPr lang="en-US" sz="1800" kern="1200" dirty="0" smtClean="0">
                <a:solidFill>
                  <a:schemeClr val="bg1"/>
                </a:solidFill>
                <a:latin typeface="+mj-lt"/>
                <a:ea typeface="+mn-ea"/>
                <a:cs typeface="+mn-cs"/>
              </a:defRPr>
            </a:lvl2pPr>
            <a:lvl3pPr marL="571471" indent="-1588" algn="l" defTabSz="914353" rtl="0" eaLnBrk="1" latinLnBrk="0" hangingPunct="1">
              <a:lnSpc>
                <a:spcPct val="95000"/>
              </a:lnSpc>
              <a:spcBef>
                <a:spcPts val="840"/>
              </a:spcBef>
              <a:buFont typeface="Arial" pitchFamily="34" charset="0"/>
              <a:buNone/>
              <a:defRPr lang="en-US" sz="1600" kern="1200" dirty="0" smtClean="0">
                <a:solidFill>
                  <a:schemeClr val="bg1"/>
                </a:solidFill>
                <a:latin typeface="+mj-lt"/>
                <a:ea typeface="+mn-ea"/>
                <a:cs typeface="+mn-cs"/>
              </a:defRPr>
            </a:lvl3pPr>
            <a:lvl4pPr marL="688940" indent="0" algn="l" defTabSz="914353" rtl="0" eaLnBrk="1" latinLnBrk="0" hangingPunct="1">
              <a:lnSpc>
                <a:spcPct val="95000"/>
              </a:lnSpc>
              <a:spcBef>
                <a:spcPts val="840"/>
              </a:spcBef>
              <a:buFont typeface="Arial" pitchFamily="34" charset="0"/>
              <a:buNone/>
              <a:defRPr lang="en-US" sz="1400" kern="1200" dirty="0" smtClean="0">
                <a:solidFill>
                  <a:schemeClr val="bg1"/>
                </a:solidFill>
                <a:latin typeface="+mj-lt"/>
                <a:ea typeface="+mn-ea"/>
                <a:cs typeface="+mn-cs"/>
              </a:defRPr>
            </a:lvl4pPr>
            <a:lvl5pPr marL="801647" indent="0" algn="l" defTabSz="914353" rtl="0" eaLnBrk="1" latinLnBrk="0" hangingPunct="1">
              <a:lnSpc>
                <a:spcPct val="95000"/>
              </a:lnSpc>
              <a:spcBef>
                <a:spcPts val="840"/>
              </a:spcBef>
              <a:buFont typeface="Arial" pitchFamily="34" charset="0"/>
              <a:buNone/>
              <a:defRPr lang="en-US" sz="1400" kern="1200" dirty="0">
                <a:solidFill>
                  <a:schemeClr val="bg1"/>
                </a:solidFill>
                <a:latin typeface="+mj-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defTabSz="914400">
              <a:spcBef>
                <a:spcPts val="600"/>
              </a:spcBef>
              <a:buNone/>
            </a:pPr>
            <a:r>
              <a:rPr lang="zh-CN" altLang="en-US" sz="1600" b="1" i="0" smtClean="0">
                <a:solidFill>
                  <a:srgbClr val="0096D6"/>
                </a:solidFill>
                <a:latin typeface="Arial"/>
                <a:ea typeface="黑体" pitchFamily="2" charset="-122"/>
                <a:cs typeface="+mn-cs"/>
              </a:rPr>
              <a:t>一个网络</a:t>
            </a:r>
            <a:br>
              <a:rPr lang="zh-CN" altLang="en-US" sz="1600" b="1" i="0" smtClean="0">
                <a:solidFill>
                  <a:srgbClr val="0096D6"/>
                </a:solidFill>
                <a:latin typeface="Arial"/>
                <a:ea typeface="黑体" pitchFamily="2" charset="-122"/>
                <a:cs typeface="+mn-cs"/>
              </a:rPr>
            </a:br>
            <a:r>
              <a:rPr lang="zh-CN" altLang="en-US" sz="1600" b="1" i="0" smtClean="0">
                <a:solidFill>
                  <a:srgbClr val="0096D6"/>
                </a:solidFill>
                <a:latin typeface="Arial"/>
                <a:ea typeface="黑体" pitchFamily="2" charset="-122"/>
                <a:cs typeface="+mn-cs"/>
              </a:rPr>
              <a:t>父交换机到机架顶部</a:t>
            </a:r>
          </a:p>
          <a:p>
            <a:pPr marL="0" indent="0" algn="l" defTabSz="914400">
              <a:spcBef>
                <a:spcPts val="600"/>
              </a:spcBef>
              <a:buNone/>
            </a:pPr>
            <a:endParaRPr lang="zh-CN" altLang="en-US" sz="1600" b="1">
              <a:ea typeface="黑体" pitchFamily="2" charset="-122"/>
            </a:endParaRPr>
          </a:p>
        </p:txBody>
      </p:sp>
      <p:sp>
        <p:nvSpPr>
          <p:cNvPr id="216" name="Text Placeholder 405"/>
          <p:cNvSpPr txBox="1">
            <a:spLocks/>
          </p:cNvSpPr>
          <p:nvPr/>
        </p:nvSpPr>
        <p:spPr>
          <a:xfrm>
            <a:off x="4960162" y="4060409"/>
            <a:ext cx="3725862" cy="1063779"/>
          </a:xfrm>
          <a:prstGeom prst="rect">
            <a:avLst/>
          </a:prstGeom>
        </p:spPr>
        <p:txBody>
          <a:bodyPr vert="horz" lIns="91435" tIns="45718" rIns="91435" bIns="45718" rtlCol="0">
            <a:noAutofit/>
          </a:bodyPr>
          <a:lstStyle>
            <a:lvl1pPr marL="228588" indent="-228588" algn="l" defTabSz="914353" rtl="0" eaLnBrk="1" latinLnBrk="0" hangingPunct="1">
              <a:lnSpc>
                <a:spcPct val="95000"/>
              </a:lnSpc>
              <a:spcBef>
                <a:spcPts val="1440"/>
              </a:spcBef>
              <a:buClr>
                <a:srgbClr val="96CA4B"/>
              </a:buClr>
              <a:buSzPct val="90000"/>
              <a:buFont typeface="Arial" pitchFamily="34" charset="0"/>
              <a:buChar char="•"/>
              <a:tabLst/>
              <a:defRPr lang="en-US" sz="2000" kern="1200" dirty="0" smtClean="0">
                <a:solidFill>
                  <a:schemeClr val="bg1"/>
                </a:solidFill>
                <a:latin typeface="+mj-lt"/>
                <a:ea typeface="+mn-ea"/>
                <a:cs typeface="+mn-cs"/>
              </a:defRPr>
            </a:lvl1pPr>
            <a:lvl2pPr marL="406379" indent="0" algn="l" defTabSz="914353" rtl="0" eaLnBrk="1" latinLnBrk="0" hangingPunct="1">
              <a:lnSpc>
                <a:spcPct val="95000"/>
              </a:lnSpc>
              <a:spcBef>
                <a:spcPts val="840"/>
              </a:spcBef>
              <a:buClr>
                <a:schemeClr val="tx2"/>
              </a:buClr>
              <a:buFontTx/>
              <a:buNone/>
              <a:defRPr lang="en-US" sz="1800" kern="1200" dirty="0" smtClean="0">
                <a:solidFill>
                  <a:schemeClr val="bg1"/>
                </a:solidFill>
                <a:latin typeface="+mj-lt"/>
                <a:ea typeface="+mn-ea"/>
                <a:cs typeface="+mn-cs"/>
              </a:defRPr>
            </a:lvl2pPr>
            <a:lvl3pPr marL="571471" indent="-1588" algn="l" defTabSz="914353" rtl="0" eaLnBrk="1" latinLnBrk="0" hangingPunct="1">
              <a:lnSpc>
                <a:spcPct val="95000"/>
              </a:lnSpc>
              <a:spcBef>
                <a:spcPts val="840"/>
              </a:spcBef>
              <a:buFont typeface="Arial" pitchFamily="34" charset="0"/>
              <a:buNone/>
              <a:defRPr lang="en-US" sz="1600" kern="1200" dirty="0" smtClean="0">
                <a:solidFill>
                  <a:schemeClr val="bg1"/>
                </a:solidFill>
                <a:latin typeface="+mj-lt"/>
                <a:ea typeface="+mn-ea"/>
                <a:cs typeface="+mn-cs"/>
              </a:defRPr>
            </a:lvl3pPr>
            <a:lvl4pPr marL="688940" indent="0" algn="l" defTabSz="914353" rtl="0" eaLnBrk="1" latinLnBrk="0" hangingPunct="1">
              <a:lnSpc>
                <a:spcPct val="95000"/>
              </a:lnSpc>
              <a:spcBef>
                <a:spcPts val="840"/>
              </a:spcBef>
              <a:buFont typeface="Arial" pitchFamily="34" charset="0"/>
              <a:buNone/>
              <a:defRPr lang="en-US" sz="1400" kern="1200" dirty="0" smtClean="0">
                <a:solidFill>
                  <a:schemeClr val="bg1"/>
                </a:solidFill>
                <a:latin typeface="+mj-lt"/>
                <a:ea typeface="+mn-ea"/>
                <a:cs typeface="+mn-cs"/>
              </a:defRPr>
            </a:lvl4pPr>
            <a:lvl5pPr marL="801647" indent="0" algn="l" defTabSz="914353" rtl="0" eaLnBrk="1" latinLnBrk="0" hangingPunct="1">
              <a:lnSpc>
                <a:spcPct val="95000"/>
              </a:lnSpc>
              <a:spcBef>
                <a:spcPts val="840"/>
              </a:spcBef>
              <a:buFont typeface="Arial" pitchFamily="34" charset="0"/>
              <a:buNone/>
              <a:defRPr lang="en-US" sz="1400" kern="1200" dirty="0">
                <a:solidFill>
                  <a:schemeClr val="bg1"/>
                </a:solidFill>
                <a:latin typeface="+mj-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defTabSz="914400">
              <a:spcBef>
                <a:spcPts val="600"/>
              </a:spcBef>
              <a:buNone/>
            </a:pPr>
            <a:r>
              <a:rPr altLang="zh-CN" sz="1600" b="1" i="0" smtClean="0">
                <a:solidFill>
                  <a:srgbClr val="0096D6"/>
                </a:solidFill>
                <a:latin typeface="Arial"/>
                <a:ea typeface="黑体" pitchFamily="2" charset="-122"/>
                <a:cs typeface="+mn-cs"/>
              </a:rPr>
              <a:t>Adapter FEX</a:t>
            </a:r>
          </a:p>
          <a:p>
            <a:pPr marL="169896" indent="-169896" algn="l" defTabSz="914400">
              <a:spcBef>
                <a:spcPts val="300"/>
              </a:spcBef>
              <a:spcAft>
                <a:spcPts val="300"/>
              </a:spcAft>
              <a:buNone/>
            </a:pPr>
            <a:r>
              <a:rPr lang="zh-CN" altLang="en-US" sz="1400" b="0" i="0" smtClean="0">
                <a:solidFill>
                  <a:srgbClr val="FFFFFF">
                    <a:lumMod val="50000"/>
                  </a:srgbClr>
                </a:solidFill>
                <a:latin typeface="Arial"/>
                <a:ea typeface="黑体" pitchFamily="2" charset="-122"/>
                <a:cs typeface="+mn-cs"/>
              </a:rPr>
              <a:t>将多个 </a:t>
            </a:r>
            <a:r>
              <a:rPr altLang="zh-CN" sz="1400" b="0" i="0" smtClean="0">
                <a:solidFill>
                  <a:srgbClr val="FFFFFF">
                    <a:lumMod val="50000"/>
                  </a:srgbClr>
                </a:solidFill>
                <a:latin typeface="Arial"/>
                <a:ea typeface="黑体" pitchFamily="2" charset="-122"/>
                <a:cs typeface="+mn-cs"/>
              </a:rPr>
              <a:t>1GbE </a:t>
            </a:r>
            <a:r>
              <a:rPr lang="zh-CN" altLang="en-US" sz="1400" b="0" i="0" smtClean="0">
                <a:solidFill>
                  <a:srgbClr val="FFFFFF">
                    <a:lumMod val="50000"/>
                  </a:srgbClr>
                </a:solidFill>
                <a:latin typeface="Arial"/>
                <a:ea typeface="黑体" pitchFamily="2" charset="-122"/>
                <a:cs typeface="+mn-cs"/>
              </a:rPr>
              <a:t>接口</a:t>
            </a:r>
            <a:r>
              <a:rPr lang="zh-CN" altLang="en-US" sz="1400" b="1" i="0" smtClean="0">
                <a:solidFill>
                  <a:srgbClr val="FFFFFF">
                    <a:lumMod val="50000"/>
                  </a:srgbClr>
                </a:solidFill>
                <a:latin typeface="Arial"/>
                <a:ea typeface="黑体" pitchFamily="2" charset="-122"/>
                <a:cs typeface="+mn-cs"/>
              </a:rPr>
              <a:t>整合</a:t>
            </a:r>
            <a:r>
              <a:rPr lang="zh-CN" altLang="en-US" sz="1400" b="0" i="0" smtClean="0">
                <a:solidFill>
                  <a:srgbClr val="FFFFFF">
                    <a:lumMod val="50000"/>
                  </a:srgbClr>
                </a:solidFill>
                <a:latin typeface="Arial"/>
                <a:ea typeface="黑体" pitchFamily="2" charset="-122"/>
                <a:cs typeface="+mn-cs"/>
              </a:rPr>
              <a:t/>
            </a:r>
            <a:br>
              <a:rPr lang="zh-CN" altLang="en-US" sz="1400" b="0" i="0" smtClean="0">
                <a:solidFill>
                  <a:srgbClr val="FFFFFF">
                    <a:lumMod val="50000"/>
                  </a:srgbClr>
                </a:solidFill>
                <a:latin typeface="Arial"/>
                <a:ea typeface="黑体" pitchFamily="2" charset="-122"/>
                <a:cs typeface="+mn-cs"/>
              </a:rPr>
            </a:br>
            <a:r>
              <a:rPr lang="zh-CN" altLang="en-US" sz="1400" b="0" i="0" smtClean="0">
                <a:solidFill>
                  <a:srgbClr val="FFFFFF">
                    <a:lumMod val="50000"/>
                  </a:srgbClr>
                </a:solidFill>
                <a:latin typeface="Arial"/>
                <a:ea typeface="黑体" pitchFamily="2" charset="-122"/>
                <a:cs typeface="+mn-cs"/>
              </a:rPr>
              <a:t>为 单个 </a:t>
            </a:r>
            <a:r>
              <a:rPr altLang="zh-CN" sz="1400" b="0" i="0" smtClean="0">
                <a:solidFill>
                  <a:srgbClr val="FFFFFF">
                    <a:lumMod val="50000"/>
                  </a:srgbClr>
                </a:solidFill>
                <a:latin typeface="Arial"/>
                <a:ea typeface="黑体" pitchFamily="2" charset="-122"/>
                <a:cs typeface="+mn-cs"/>
              </a:rPr>
              <a:t>10GbE </a:t>
            </a:r>
            <a:r>
              <a:rPr lang="zh-CN" altLang="en-US" sz="1400" b="0" i="0" smtClean="0">
                <a:solidFill>
                  <a:srgbClr val="FFFFFF">
                    <a:lumMod val="50000"/>
                  </a:srgbClr>
                </a:solidFill>
                <a:latin typeface="Arial"/>
                <a:ea typeface="黑体" pitchFamily="2" charset="-122"/>
                <a:cs typeface="+mn-cs"/>
              </a:rPr>
              <a:t>接口 </a:t>
            </a:r>
          </a:p>
          <a:p>
            <a:pPr marL="169896" indent="-169896" algn="l" defTabSz="914400">
              <a:spcBef>
                <a:spcPts val="300"/>
              </a:spcBef>
              <a:spcAft>
                <a:spcPts val="300"/>
              </a:spcAft>
              <a:buNone/>
            </a:pPr>
            <a:r>
              <a:rPr lang="zh-CN" altLang="en-US" sz="1400" b="0" i="0" smtClean="0">
                <a:solidFill>
                  <a:srgbClr val="FFFFFF">
                    <a:lumMod val="50000"/>
                  </a:srgbClr>
                </a:solidFill>
                <a:latin typeface="Arial"/>
                <a:ea typeface="黑体" pitchFamily="2" charset="-122"/>
                <a:cs typeface="+mn-cs"/>
              </a:rPr>
              <a:t>将网络扩展到服务器中 </a:t>
            </a:r>
            <a:endParaRPr lang="zh-CN" altLang="en-US" sz="1400" smtClean="0">
              <a:solidFill>
                <a:schemeClr val="bg1">
                  <a:lumMod val="50000"/>
                </a:schemeClr>
              </a:solidFill>
              <a:latin typeface="Arial"/>
              <a:ea typeface="黑体" pitchFamily="2" charset="-122"/>
            </a:endParaRPr>
          </a:p>
          <a:p>
            <a:pPr algn="l" defTabSz="914400">
              <a:spcBef>
                <a:spcPts val="600"/>
              </a:spcBef>
              <a:buNone/>
            </a:pPr>
            <a:endParaRPr lang="zh-CN" altLang="en-US" sz="1600">
              <a:solidFill>
                <a:schemeClr val="bg1">
                  <a:lumMod val="50000"/>
                </a:schemeClr>
              </a:solidFill>
              <a:ea typeface="黑体" pitchFamily="2" charset="-122"/>
            </a:endParaRPr>
          </a:p>
        </p:txBody>
      </p:sp>
      <p:sp>
        <p:nvSpPr>
          <p:cNvPr id="217" name="Text Placeholder 405"/>
          <p:cNvSpPr txBox="1">
            <a:spLocks/>
          </p:cNvSpPr>
          <p:nvPr/>
        </p:nvSpPr>
        <p:spPr>
          <a:xfrm>
            <a:off x="4960162" y="5290288"/>
            <a:ext cx="3725862" cy="875542"/>
          </a:xfrm>
          <a:prstGeom prst="rect">
            <a:avLst/>
          </a:prstGeom>
        </p:spPr>
        <p:txBody>
          <a:bodyPr vert="horz" lIns="91435" tIns="45718" rIns="91435" bIns="45718" rtlCol="0">
            <a:noAutofit/>
          </a:bodyPr>
          <a:lstStyle>
            <a:lvl1pPr marL="228588" indent="-228588" algn="l" defTabSz="914353" rtl="0" eaLnBrk="1" latinLnBrk="0" hangingPunct="1">
              <a:lnSpc>
                <a:spcPct val="95000"/>
              </a:lnSpc>
              <a:spcBef>
                <a:spcPts val="1440"/>
              </a:spcBef>
              <a:buClr>
                <a:srgbClr val="96CA4B"/>
              </a:buClr>
              <a:buSzPct val="90000"/>
              <a:buFont typeface="Arial" pitchFamily="34" charset="0"/>
              <a:buChar char="•"/>
              <a:tabLst/>
              <a:defRPr lang="en-US" sz="2000" kern="1200" dirty="0" smtClean="0">
                <a:solidFill>
                  <a:schemeClr val="bg1"/>
                </a:solidFill>
                <a:latin typeface="+mj-lt"/>
                <a:ea typeface="+mn-ea"/>
                <a:cs typeface="+mn-cs"/>
              </a:defRPr>
            </a:lvl1pPr>
            <a:lvl2pPr marL="406379" indent="0" algn="l" defTabSz="914353" rtl="0" eaLnBrk="1" latinLnBrk="0" hangingPunct="1">
              <a:lnSpc>
                <a:spcPct val="95000"/>
              </a:lnSpc>
              <a:spcBef>
                <a:spcPts val="840"/>
              </a:spcBef>
              <a:buClr>
                <a:schemeClr val="tx2"/>
              </a:buClr>
              <a:buFontTx/>
              <a:buNone/>
              <a:defRPr lang="en-US" sz="1800" kern="1200" dirty="0" smtClean="0">
                <a:solidFill>
                  <a:schemeClr val="bg1"/>
                </a:solidFill>
                <a:latin typeface="+mj-lt"/>
                <a:ea typeface="+mn-ea"/>
                <a:cs typeface="+mn-cs"/>
              </a:defRPr>
            </a:lvl2pPr>
            <a:lvl3pPr marL="571471" indent="-1588" algn="l" defTabSz="914353" rtl="0" eaLnBrk="1" latinLnBrk="0" hangingPunct="1">
              <a:lnSpc>
                <a:spcPct val="95000"/>
              </a:lnSpc>
              <a:spcBef>
                <a:spcPts val="840"/>
              </a:spcBef>
              <a:buFont typeface="Arial" pitchFamily="34" charset="0"/>
              <a:buNone/>
              <a:defRPr lang="en-US" sz="1600" kern="1200" dirty="0" smtClean="0">
                <a:solidFill>
                  <a:schemeClr val="bg1"/>
                </a:solidFill>
                <a:latin typeface="+mj-lt"/>
                <a:ea typeface="+mn-ea"/>
                <a:cs typeface="+mn-cs"/>
              </a:defRPr>
            </a:lvl3pPr>
            <a:lvl4pPr marL="688940" indent="0" algn="l" defTabSz="914353" rtl="0" eaLnBrk="1" latinLnBrk="0" hangingPunct="1">
              <a:lnSpc>
                <a:spcPct val="95000"/>
              </a:lnSpc>
              <a:spcBef>
                <a:spcPts val="840"/>
              </a:spcBef>
              <a:buFont typeface="Arial" pitchFamily="34" charset="0"/>
              <a:buNone/>
              <a:defRPr lang="en-US" sz="1400" kern="1200" dirty="0" smtClean="0">
                <a:solidFill>
                  <a:schemeClr val="bg1"/>
                </a:solidFill>
                <a:latin typeface="+mj-lt"/>
                <a:ea typeface="+mn-ea"/>
                <a:cs typeface="+mn-cs"/>
              </a:defRPr>
            </a:lvl4pPr>
            <a:lvl5pPr marL="801647" indent="0" algn="l" defTabSz="914353" rtl="0" eaLnBrk="1" latinLnBrk="0" hangingPunct="1">
              <a:lnSpc>
                <a:spcPct val="95000"/>
              </a:lnSpc>
              <a:spcBef>
                <a:spcPts val="840"/>
              </a:spcBef>
              <a:buFont typeface="Arial" pitchFamily="34" charset="0"/>
              <a:buNone/>
              <a:defRPr lang="en-US" sz="1400" kern="1200" dirty="0">
                <a:solidFill>
                  <a:schemeClr val="bg1"/>
                </a:solidFill>
                <a:latin typeface="+mj-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defTabSz="914400">
              <a:spcBef>
                <a:spcPts val="600"/>
              </a:spcBef>
              <a:buNone/>
            </a:pPr>
            <a:r>
              <a:rPr altLang="zh-CN" sz="1600" b="1" i="0" smtClean="0">
                <a:solidFill>
                  <a:srgbClr val="0096D6"/>
                </a:solidFill>
                <a:latin typeface="Arial"/>
                <a:ea typeface="黑体" pitchFamily="2" charset="-122"/>
                <a:cs typeface="+mn-cs"/>
              </a:rPr>
              <a:t>VM-FEX</a:t>
            </a:r>
          </a:p>
          <a:p>
            <a:pPr marL="169896" indent="-169896" algn="l" defTabSz="914400">
              <a:spcBef>
                <a:spcPts val="300"/>
              </a:spcBef>
              <a:spcAft>
                <a:spcPts val="300"/>
              </a:spcAft>
              <a:buNone/>
            </a:pPr>
            <a:r>
              <a:rPr lang="zh-CN" altLang="en-US" sz="1400" b="1" i="0" smtClean="0">
                <a:solidFill>
                  <a:srgbClr val="FFFFFF">
                    <a:lumMod val="50000"/>
                  </a:srgbClr>
                </a:solidFill>
                <a:latin typeface="Arial"/>
                <a:ea typeface="黑体" pitchFamily="2" charset="-122"/>
                <a:cs typeface="+mn-cs"/>
              </a:rPr>
              <a:t>整合</a:t>
            </a:r>
            <a:r>
              <a:rPr lang="zh-CN" altLang="en-US" sz="1400" b="0" i="0" smtClean="0">
                <a:solidFill>
                  <a:srgbClr val="FFFFFF">
                    <a:lumMod val="50000"/>
                  </a:srgbClr>
                </a:solidFill>
                <a:latin typeface="Arial"/>
                <a:ea typeface="黑体" pitchFamily="2" charset="-122"/>
                <a:cs typeface="+mn-cs"/>
              </a:rPr>
              <a:t>虚拟和物理网络 </a:t>
            </a:r>
          </a:p>
          <a:p>
            <a:pPr marL="169896" indent="-169896" algn="l" defTabSz="914400">
              <a:spcBef>
                <a:spcPts val="300"/>
              </a:spcBef>
              <a:spcAft>
                <a:spcPts val="300"/>
              </a:spcAft>
              <a:buNone/>
            </a:pPr>
            <a:r>
              <a:rPr lang="zh-CN" altLang="en-US" sz="1400" b="0" i="0" smtClean="0">
                <a:solidFill>
                  <a:srgbClr val="FFFFFF">
                    <a:lumMod val="50000"/>
                  </a:srgbClr>
                </a:solidFill>
                <a:latin typeface="Arial"/>
                <a:ea typeface="黑体" pitchFamily="2" charset="-122"/>
                <a:cs typeface="+mn-cs"/>
              </a:rPr>
              <a:t>每个虚拟机都在交换机上获得一个专用端口 </a:t>
            </a:r>
            <a:endParaRPr lang="zh-CN" altLang="en-US" sz="1400" b="0" i="0">
              <a:solidFill>
                <a:srgbClr val="FFFFFF">
                  <a:lumMod val="50000"/>
                </a:srgbClr>
              </a:solidFill>
              <a:latin typeface="Arial"/>
              <a:ea typeface="黑体" pitchFamily="2" charset="-122"/>
              <a:cs typeface="+mn-cs"/>
            </a:endParaRPr>
          </a:p>
        </p:txBody>
      </p:sp>
      <p:sp>
        <p:nvSpPr>
          <p:cNvPr id="224" name="Rectangle 223"/>
          <p:cNvSpPr/>
          <p:nvPr/>
        </p:nvSpPr>
        <p:spPr>
          <a:xfrm>
            <a:off x="325697" y="6423617"/>
            <a:ext cx="1752083" cy="184666"/>
          </a:xfrm>
          <a:prstGeom prst="rect">
            <a:avLst/>
          </a:prstGeom>
        </p:spPr>
        <p:txBody>
          <a:bodyPr wrap="none" lIns="0" tIns="0" rIns="0" bIns="0">
            <a:spAutoFit/>
          </a:bodyPr>
          <a:lstStyle/>
          <a:p>
            <a:pPr algn="l" defTabSz="914400">
              <a:buNone/>
            </a:pPr>
            <a:r>
              <a:rPr lang="zh-CN" altLang="en-US" sz="1200" b="0" i="0" smtClean="0">
                <a:solidFill>
                  <a:srgbClr val="546568"/>
                </a:solidFill>
                <a:latin typeface="Arial"/>
                <a:ea typeface="黑体" pitchFamily="2" charset="-122"/>
                <a:cs typeface="+mn-cs"/>
              </a:rPr>
              <a:t>*</a:t>
            </a:r>
            <a:r>
              <a:rPr lang="en-US" altLang="zh-CN" sz="1200" b="0" i="0" smtClean="0">
                <a:solidFill>
                  <a:srgbClr val="546568"/>
                </a:solidFill>
                <a:latin typeface="Arial"/>
                <a:ea typeface="黑体" pitchFamily="2" charset="-122"/>
                <a:cs typeface="+mn-cs"/>
              </a:rPr>
              <a:t>IEEE 802.1BR </a:t>
            </a:r>
            <a:r>
              <a:rPr lang="zh-CN" altLang="en-US" sz="1200" b="0" i="0" smtClean="0">
                <a:solidFill>
                  <a:srgbClr val="546568"/>
                </a:solidFill>
                <a:latin typeface="Arial"/>
                <a:ea typeface="黑体" pitchFamily="2" charset="-122"/>
                <a:cs typeface="+mn-cs"/>
              </a:rPr>
              <a:t>新兴标准 </a:t>
            </a:r>
            <a:endParaRPr lang="zh-CN" altLang="en-US" sz="1200" b="0" i="0">
              <a:solidFill>
                <a:srgbClr val="546568"/>
              </a:solidFill>
              <a:latin typeface="Arial"/>
              <a:ea typeface="黑体" pitchFamily="2" charset="-122"/>
              <a:cs typeface="+mn-cs"/>
            </a:endParaRPr>
          </a:p>
        </p:txBody>
      </p:sp>
      <p:pic>
        <p:nvPicPr>
          <p:cNvPr id="35" name="Picture 34" descr="N5596UP with L3 GEM Mar'11.PNG"/>
          <p:cNvPicPr>
            <a:picLocks noChangeAspect="1"/>
          </p:cNvPicPr>
          <p:nvPr/>
        </p:nvPicPr>
        <p:blipFill>
          <a:blip r:embed="rId6" cstate="print"/>
          <a:stretch>
            <a:fillRect/>
          </a:stretch>
        </p:blipFill>
        <p:spPr>
          <a:xfrm>
            <a:off x="638068" y="4405033"/>
            <a:ext cx="1070473" cy="500139"/>
          </a:xfrm>
          <a:prstGeom prst="rect">
            <a:avLst/>
          </a:prstGeom>
          <a:noFill/>
          <a:effectLst/>
        </p:spPr>
      </p:pic>
      <p:pic>
        <p:nvPicPr>
          <p:cNvPr id="36" name="Picture 35" descr="2232TM 3-4th Mar11.png"/>
          <p:cNvPicPr>
            <a:picLocks noChangeAspect="1"/>
          </p:cNvPicPr>
          <p:nvPr/>
        </p:nvPicPr>
        <p:blipFill rotWithShape="1">
          <a:blip r:embed="rId7" cstate="print"/>
          <a:srcRect/>
          <a:stretch/>
        </p:blipFill>
        <p:spPr>
          <a:xfrm>
            <a:off x="2845828" y="2576810"/>
            <a:ext cx="1149281" cy="211851"/>
          </a:xfrm>
          <a:prstGeom prst="rect">
            <a:avLst/>
          </a:prstGeom>
          <a:noFill/>
          <a:effectLst/>
        </p:spPr>
      </p:pic>
      <p:grpSp>
        <p:nvGrpSpPr>
          <p:cNvPr id="5" name="Group 36"/>
          <p:cNvGrpSpPr/>
          <p:nvPr/>
        </p:nvGrpSpPr>
        <p:grpSpPr>
          <a:xfrm>
            <a:off x="-1587" y="1302903"/>
            <a:ext cx="9144000" cy="496887"/>
            <a:chOff x="10242" y="1487255"/>
            <a:chExt cx="9144000" cy="496887"/>
          </a:xfrm>
        </p:grpSpPr>
        <p:sp>
          <p:nvSpPr>
            <p:cNvPr id="38" name="Rectangle 25"/>
            <p:cNvSpPr>
              <a:spLocks/>
            </p:cNvSpPr>
            <p:nvPr/>
          </p:nvSpPr>
          <p:spPr bwMode="auto">
            <a:xfrm>
              <a:off x="10242" y="1487255"/>
              <a:ext cx="9144000" cy="496887"/>
            </a:xfrm>
            <a:prstGeom prst="rect">
              <a:avLst/>
            </a:prstGeom>
            <a:gradFill flip="none" rotWithShape="1">
              <a:gsLst>
                <a:gs pos="15000">
                  <a:srgbClr val="0D3947">
                    <a:alpha val="83000"/>
                  </a:srgbClr>
                </a:gs>
                <a:gs pos="85000">
                  <a:srgbClr val="0D3947">
                    <a:alpha val="83000"/>
                  </a:srgbClr>
                </a:gs>
                <a:gs pos="0">
                  <a:srgbClr val="ABDFF0">
                    <a:lumMod val="25000"/>
                    <a:alpha val="0"/>
                  </a:srgbClr>
                </a:gs>
                <a:gs pos="100000">
                  <a:schemeClr val="bg1">
                    <a:alpha val="0"/>
                  </a:schemeClr>
                </a:gs>
              </a:gsLst>
              <a:lin ang="0" scaled="0"/>
              <a:tileRect/>
            </a:gradFill>
            <a:ln w="25400" cap="flat" cmpd="sng" algn="ctr">
              <a:noFill/>
              <a:prstDash val="solid"/>
            </a:ln>
            <a:effectLst/>
          </p:spPr>
          <p:txBody>
            <a:bodyPr rtlCol="0" anchor="ctr"/>
            <a:lstStyle/>
            <a:p>
              <a:pPr algn="ctr">
                <a:spcBef>
                  <a:spcPts val="600"/>
                </a:spcBef>
              </a:pPr>
              <a:endParaRPr lang="zh-CN" altLang="en-US" sz="1600">
                <a:solidFill>
                  <a:srgbClr val="FFFFFF"/>
                </a:solidFill>
                <a:ea typeface="黑体" pitchFamily="2" charset="-122"/>
                <a:sym typeface="Arial" charset="0"/>
              </a:endParaRPr>
            </a:p>
          </p:txBody>
        </p:sp>
        <p:sp>
          <p:nvSpPr>
            <p:cNvPr id="39" name="Rectangle 38"/>
            <p:cNvSpPr/>
            <p:nvPr/>
          </p:nvSpPr>
          <p:spPr>
            <a:xfrm>
              <a:off x="262726" y="1511831"/>
              <a:ext cx="8639033" cy="400105"/>
            </a:xfrm>
            <a:prstGeom prst="rect">
              <a:avLst/>
            </a:prstGeom>
            <a:noFill/>
            <a:ln w="25400" cap="flat" cmpd="sng" algn="ctr">
              <a:noFill/>
              <a:prstDash val="solid"/>
            </a:ln>
            <a:effectLst/>
          </p:spPr>
          <p:txBody>
            <a:bodyPr rtlCol="0" anchor="ctr"/>
            <a:lstStyle/>
            <a:p>
              <a:pPr algn="ctr" defTabSz="914400">
                <a:spcBef>
                  <a:spcPts val="600"/>
                </a:spcBef>
                <a:buNone/>
              </a:pPr>
              <a:r>
                <a:rPr lang="zh-CN" altLang="en-US" sz="1600" b="0" i="0" smtClean="0">
                  <a:solidFill>
                    <a:srgbClr val="FFFFFF"/>
                  </a:solidFill>
                  <a:latin typeface="Arial"/>
                  <a:ea typeface="黑体" pitchFamily="2" charset="-122"/>
                  <a:cs typeface="+mn-cs"/>
                </a:rPr>
                <a:t>用于机架顶部的分布式模块化系统</a:t>
              </a:r>
              <a:endParaRPr lang="zh-CN" altLang="en-US" sz="1600" b="0" i="0">
                <a:solidFill>
                  <a:srgbClr val="FFFFFF"/>
                </a:solidFill>
                <a:latin typeface="Arial"/>
                <a:ea typeface="黑体" pitchFamily="2" charset="-122"/>
                <a:cs typeface="+mn-cs"/>
              </a:endParaRPr>
            </a:p>
          </p:txBody>
        </p:sp>
      </p:grpSp>
      <p:sp>
        <p:nvSpPr>
          <p:cNvPr id="41" name="Rectangle 40"/>
          <p:cNvSpPr/>
          <p:nvPr/>
        </p:nvSpPr>
        <p:spPr>
          <a:xfrm flipV="1">
            <a:off x="4623021" y="3942478"/>
            <a:ext cx="4519392" cy="2915517"/>
          </a:xfrm>
          <a:prstGeom prst="rect">
            <a:avLst/>
          </a:prstGeom>
          <a:solidFill>
            <a:schemeClr val="bg1">
              <a:alpha val="7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sp>
        <p:nvSpPr>
          <p:cNvPr id="46" name="Rectangle 45"/>
          <p:cNvSpPr/>
          <p:nvPr/>
        </p:nvSpPr>
        <p:spPr>
          <a:xfrm flipV="1">
            <a:off x="4623021" y="2586695"/>
            <a:ext cx="4519392" cy="1355784"/>
          </a:xfrm>
          <a:prstGeom prst="rect">
            <a:avLst/>
          </a:prstGeom>
          <a:solidFill>
            <a:schemeClr val="bg1">
              <a:alpha val="7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sp>
        <p:nvSpPr>
          <p:cNvPr id="52" name="Rectangle 51"/>
          <p:cNvSpPr/>
          <p:nvPr/>
        </p:nvSpPr>
        <p:spPr>
          <a:xfrm flipV="1">
            <a:off x="4623021" y="5194659"/>
            <a:ext cx="4519392" cy="1663336"/>
          </a:xfrm>
          <a:prstGeom prst="rect">
            <a:avLst/>
          </a:prstGeom>
          <a:solidFill>
            <a:schemeClr val="bg1">
              <a:alpha val="7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cxnSp>
        <p:nvCxnSpPr>
          <p:cNvPr id="218" name="Straight Connector 217"/>
          <p:cNvCxnSpPr/>
          <p:nvPr/>
        </p:nvCxnSpPr>
        <p:spPr>
          <a:xfrm rot="5400000">
            <a:off x="2237009" y="4187485"/>
            <a:ext cx="4513946" cy="0"/>
          </a:xfrm>
          <a:prstGeom prst="line">
            <a:avLst/>
          </a:prstGeom>
          <a:ln w="19050">
            <a:gradFill flip="none" rotWithShape="1">
              <a:gsLst>
                <a:gs pos="0">
                  <a:schemeClr val="accent1">
                    <a:tint val="66000"/>
                    <a:satMod val="160000"/>
                    <a:alpha val="0"/>
                  </a:schemeClr>
                </a:gs>
                <a:gs pos="50000">
                  <a:schemeClr val="tx1"/>
                </a:gs>
                <a:gs pos="100000">
                  <a:schemeClr val="accent1">
                    <a:tint val="23500"/>
                    <a:satMod val="16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flipV="1">
            <a:off x="4623021" y="2505393"/>
            <a:ext cx="4519392" cy="2689266"/>
          </a:xfrm>
          <a:prstGeom prst="rect">
            <a:avLst/>
          </a:prstGeom>
          <a:solidFill>
            <a:schemeClr val="bg1">
              <a:alpha val="7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sp>
        <p:nvSpPr>
          <p:cNvPr id="57" name="TextBox 56"/>
          <p:cNvSpPr txBox="1"/>
          <p:nvPr/>
        </p:nvSpPr>
        <p:spPr>
          <a:xfrm>
            <a:off x="2579427" y="6079614"/>
            <a:ext cx="1711670" cy="461661"/>
          </a:xfrm>
          <a:prstGeom prst="rect">
            <a:avLst/>
          </a:prstGeom>
          <a:noFill/>
        </p:spPr>
        <p:txBody>
          <a:bodyPr wrap="square" lIns="91435" tIns="45718" rIns="91435" bIns="45718" rtlCol="0">
            <a:spAutoFit/>
          </a:bodyPr>
          <a:lstStyle/>
          <a:p>
            <a:pPr algn="ctr" defTabSz="914400">
              <a:buNone/>
            </a:pPr>
            <a:r>
              <a:rPr lang="zh-CN" altLang="en-US" sz="1200" b="0" i="0" smtClean="0">
                <a:solidFill>
                  <a:srgbClr val="546568"/>
                </a:solidFill>
                <a:latin typeface="Arial"/>
                <a:ea typeface="黑体" pitchFamily="2" charset="-122"/>
                <a:cs typeface="+mn-cs"/>
              </a:rPr>
              <a:t>独立管理的 </a:t>
            </a:r>
          </a:p>
          <a:p>
            <a:pPr algn="ctr" defTabSz="914400">
              <a:buNone/>
            </a:pPr>
            <a:r>
              <a:rPr lang="zh-CN" altLang="en-US" sz="1200" b="0" i="0" smtClean="0">
                <a:solidFill>
                  <a:srgbClr val="546568"/>
                </a:solidFill>
                <a:latin typeface="Arial"/>
                <a:ea typeface="黑体" pitchFamily="2" charset="-122"/>
                <a:cs typeface="+mn-cs"/>
              </a:rPr>
              <a:t>虚拟机</a:t>
            </a:r>
            <a:endParaRPr lang="zh-CN" altLang="en-US" sz="1200">
              <a:solidFill>
                <a:srgbClr val="546568"/>
              </a:solidFill>
              <a:latin typeface="Arial"/>
              <a:ea typeface="黑体" pitchFamily="2" charset="-122"/>
            </a:endParaRPr>
          </a:p>
        </p:txBody>
      </p:sp>
      <p:grpSp>
        <p:nvGrpSpPr>
          <p:cNvPr id="6" name="Group 57"/>
          <p:cNvGrpSpPr/>
          <p:nvPr/>
        </p:nvGrpSpPr>
        <p:grpSpPr>
          <a:xfrm>
            <a:off x="-1587" y="1302903"/>
            <a:ext cx="9144000" cy="496887"/>
            <a:chOff x="10242" y="1091470"/>
            <a:chExt cx="9144000" cy="496887"/>
          </a:xfrm>
        </p:grpSpPr>
        <p:sp>
          <p:nvSpPr>
            <p:cNvPr id="59" name="Rectangle 25"/>
            <p:cNvSpPr>
              <a:spLocks/>
            </p:cNvSpPr>
            <p:nvPr/>
          </p:nvSpPr>
          <p:spPr bwMode="auto">
            <a:xfrm>
              <a:off x="10242" y="1091470"/>
              <a:ext cx="9144000" cy="496887"/>
            </a:xfrm>
            <a:prstGeom prst="rect">
              <a:avLst/>
            </a:prstGeom>
            <a:gradFill flip="none" rotWithShape="1">
              <a:gsLst>
                <a:gs pos="15000">
                  <a:srgbClr val="0D3947">
                    <a:alpha val="83000"/>
                  </a:srgbClr>
                </a:gs>
                <a:gs pos="85000">
                  <a:srgbClr val="0D3947">
                    <a:alpha val="83000"/>
                  </a:srgbClr>
                </a:gs>
                <a:gs pos="0">
                  <a:srgbClr val="ABDFF0">
                    <a:lumMod val="25000"/>
                    <a:alpha val="0"/>
                  </a:srgbClr>
                </a:gs>
                <a:gs pos="100000">
                  <a:schemeClr val="bg1">
                    <a:alpha val="0"/>
                  </a:schemeClr>
                </a:gs>
              </a:gsLst>
              <a:lin ang="0" scaled="0"/>
              <a:tileRect/>
            </a:gradFill>
            <a:ln w="25400" cap="flat" cmpd="sng" algn="ctr">
              <a:noFill/>
              <a:prstDash val="solid"/>
            </a:ln>
            <a:effectLst/>
          </p:spPr>
          <p:txBody>
            <a:bodyPr rtlCol="0" anchor="ctr"/>
            <a:lstStyle/>
            <a:p>
              <a:pPr algn="ctr">
                <a:spcBef>
                  <a:spcPts val="600"/>
                </a:spcBef>
              </a:pPr>
              <a:endParaRPr lang="zh-CN" altLang="en-US" sz="1600">
                <a:solidFill>
                  <a:srgbClr val="FFFFFF"/>
                </a:solidFill>
                <a:ea typeface="黑体" pitchFamily="2" charset="-122"/>
                <a:sym typeface="Arial" charset="0"/>
              </a:endParaRPr>
            </a:p>
          </p:txBody>
        </p:sp>
        <p:sp>
          <p:nvSpPr>
            <p:cNvPr id="60" name="Rectangle 59"/>
            <p:cNvSpPr/>
            <p:nvPr/>
          </p:nvSpPr>
          <p:spPr>
            <a:xfrm>
              <a:off x="208135" y="1156991"/>
              <a:ext cx="8639033" cy="400105"/>
            </a:xfrm>
            <a:prstGeom prst="rect">
              <a:avLst/>
            </a:prstGeom>
            <a:noFill/>
            <a:ln w="25400" cap="flat" cmpd="sng" algn="ctr">
              <a:noFill/>
              <a:prstDash val="solid"/>
            </a:ln>
            <a:effectLst/>
          </p:spPr>
          <p:txBody>
            <a:bodyPr rtlCol="0" anchor="ctr"/>
            <a:lstStyle/>
            <a:p>
              <a:pPr algn="ctr" defTabSz="914400">
                <a:spcBef>
                  <a:spcPts val="600"/>
                </a:spcBef>
                <a:buNone/>
              </a:pPr>
              <a:r>
                <a:rPr lang="zh-CN" altLang="en-US" sz="1600" b="0" i="0" smtClean="0">
                  <a:solidFill>
                    <a:srgbClr val="FFFFFF"/>
                  </a:solidFill>
                  <a:latin typeface="Arial"/>
                  <a:ea typeface="黑体" pitchFamily="2" charset="-122"/>
                  <a:cs typeface="+mn-cs"/>
                </a:rPr>
                <a:t>用于物理服务器的分布式模块化系统 </a:t>
              </a:r>
              <a:r>
                <a:rPr lang="en-US" altLang="zh-CN" sz="1600" b="0" i="0" smtClean="0">
                  <a:solidFill>
                    <a:srgbClr val="FFFFFF"/>
                  </a:solidFill>
                  <a:latin typeface="Arial"/>
                  <a:ea typeface="黑体" pitchFamily="2" charset="-122"/>
                  <a:cs typeface="+mn-cs"/>
                </a:rPr>
                <a:t>— </a:t>
              </a:r>
              <a:r>
                <a:rPr lang="zh-CN" altLang="en-US" sz="1600" b="0" i="0" smtClean="0">
                  <a:solidFill>
                    <a:srgbClr val="FFFFFF"/>
                  </a:solidFill>
                  <a:latin typeface="Arial"/>
                  <a:ea typeface="黑体" pitchFamily="2" charset="-122"/>
                  <a:cs typeface="+mn-cs"/>
                </a:rPr>
                <a:t>逻辑适配器分区</a:t>
              </a:r>
              <a:endParaRPr lang="zh-CN" altLang="en-US" sz="1600">
                <a:solidFill>
                  <a:srgbClr val="FFFFFF"/>
                </a:solidFill>
                <a:ea typeface="黑体" pitchFamily="2" charset="-122"/>
              </a:endParaRPr>
            </a:p>
          </p:txBody>
        </p:sp>
      </p:grpSp>
      <p:grpSp>
        <p:nvGrpSpPr>
          <p:cNvPr id="7" name="Group 60"/>
          <p:cNvGrpSpPr/>
          <p:nvPr/>
        </p:nvGrpSpPr>
        <p:grpSpPr>
          <a:xfrm>
            <a:off x="-1587" y="1302903"/>
            <a:ext cx="9144000" cy="496887"/>
            <a:chOff x="10242" y="1978574"/>
            <a:chExt cx="9144000" cy="496887"/>
          </a:xfrm>
        </p:grpSpPr>
        <p:sp>
          <p:nvSpPr>
            <p:cNvPr id="62" name="Rectangle 25"/>
            <p:cNvSpPr>
              <a:spLocks/>
            </p:cNvSpPr>
            <p:nvPr/>
          </p:nvSpPr>
          <p:spPr bwMode="auto">
            <a:xfrm>
              <a:off x="10242" y="1978574"/>
              <a:ext cx="9144000" cy="496887"/>
            </a:xfrm>
            <a:prstGeom prst="rect">
              <a:avLst/>
            </a:prstGeom>
            <a:gradFill flip="none" rotWithShape="1">
              <a:gsLst>
                <a:gs pos="15000">
                  <a:srgbClr val="0D3947">
                    <a:alpha val="83000"/>
                  </a:srgbClr>
                </a:gs>
                <a:gs pos="85000">
                  <a:srgbClr val="0D3947">
                    <a:alpha val="83000"/>
                  </a:srgbClr>
                </a:gs>
                <a:gs pos="0">
                  <a:srgbClr val="ABDFF0">
                    <a:lumMod val="25000"/>
                    <a:alpha val="0"/>
                  </a:srgbClr>
                </a:gs>
                <a:gs pos="100000">
                  <a:schemeClr val="bg1">
                    <a:alpha val="0"/>
                  </a:schemeClr>
                </a:gs>
              </a:gsLst>
              <a:lin ang="0" scaled="0"/>
              <a:tileRect/>
            </a:gradFill>
            <a:ln w="25400" cap="flat" cmpd="sng" algn="ctr">
              <a:noFill/>
              <a:prstDash val="solid"/>
            </a:ln>
            <a:effectLst/>
          </p:spPr>
          <p:txBody>
            <a:bodyPr rtlCol="0" anchor="ctr"/>
            <a:lstStyle/>
            <a:p>
              <a:pPr algn="ctr">
                <a:spcBef>
                  <a:spcPts val="600"/>
                </a:spcBef>
              </a:pPr>
              <a:endParaRPr lang="zh-CN" altLang="en-US" sz="1600">
                <a:solidFill>
                  <a:srgbClr val="FFFFFF"/>
                </a:solidFill>
                <a:ea typeface="黑体" pitchFamily="2" charset="-122"/>
                <a:sym typeface="Arial" charset="0"/>
              </a:endParaRPr>
            </a:p>
          </p:txBody>
        </p:sp>
        <p:sp>
          <p:nvSpPr>
            <p:cNvPr id="63" name="Rectangle 62"/>
            <p:cNvSpPr/>
            <p:nvPr/>
          </p:nvSpPr>
          <p:spPr>
            <a:xfrm>
              <a:off x="221783" y="2037128"/>
              <a:ext cx="8639033" cy="400105"/>
            </a:xfrm>
            <a:prstGeom prst="rect">
              <a:avLst/>
            </a:prstGeom>
            <a:noFill/>
            <a:ln w="25400" cap="flat" cmpd="sng" algn="ctr">
              <a:noFill/>
              <a:prstDash val="solid"/>
            </a:ln>
            <a:effectLst/>
          </p:spPr>
          <p:txBody>
            <a:bodyPr rtlCol="0" anchor="ctr"/>
            <a:lstStyle/>
            <a:p>
              <a:pPr algn="ctr" defTabSz="914400">
                <a:spcBef>
                  <a:spcPts val="600"/>
                </a:spcBef>
                <a:buNone/>
              </a:pPr>
              <a:r>
                <a:rPr lang="zh-CN" altLang="en-US" sz="1600" b="0" i="0" smtClean="0">
                  <a:solidFill>
                    <a:srgbClr val="FFFFFF"/>
                  </a:solidFill>
                  <a:latin typeface="Arial"/>
                  <a:ea typeface="黑体" pitchFamily="2" charset="-122"/>
                  <a:cs typeface="+mn-cs"/>
                </a:rPr>
                <a:t>用于虚拟机的分布式模块化系统</a:t>
              </a:r>
              <a:endParaRPr lang="zh-CN" altLang="en-US" sz="1600">
                <a:solidFill>
                  <a:srgbClr val="FFFFFF"/>
                </a:solidFill>
                <a:ea typeface="黑体" pitchFamily="2" charset="-122"/>
              </a:endParaRPr>
            </a:p>
          </p:txBody>
        </p:sp>
      </p:grpSp>
      <p:grpSp>
        <p:nvGrpSpPr>
          <p:cNvPr id="8" name="Group 17"/>
          <p:cNvGrpSpPr/>
          <p:nvPr/>
        </p:nvGrpSpPr>
        <p:grpSpPr>
          <a:xfrm>
            <a:off x="1261612" y="5562537"/>
            <a:ext cx="1500011" cy="461661"/>
            <a:chOff x="1188097" y="5562537"/>
            <a:chExt cx="1500011" cy="461661"/>
          </a:xfrm>
        </p:grpSpPr>
        <p:sp>
          <p:nvSpPr>
            <p:cNvPr id="56" name="TextBox 55"/>
            <p:cNvSpPr txBox="1"/>
            <p:nvPr/>
          </p:nvSpPr>
          <p:spPr>
            <a:xfrm>
              <a:off x="1188097" y="5562537"/>
              <a:ext cx="1125831" cy="461661"/>
            </a:xfrm>
            <a:prstGeom prst="rect">
              <a:avLst/>
            </a:prstGeom>
            <a:noFill/>
          </p:spPr>
          <p:txBody>
            <a:bodyPr wrap="square" lIns="91435" tIns="45718" rIns="91435" bIns="45718" rtlCol="0">
              <a:spAutoFit/>
            </a:bodyPr>
            <a:lstStyle/>
            <a:p>
              <a:pPr algn="ctr" defTabSz="914400">
                <a:buNone/>
              </a:pPr>
              <a:r>
                <a:rPr lang="zh-CN" altLang="en-US" sz="1200" b="0" i="0" dirty="0" smtClean="0">
                  <a:solidFill>
                    <a:srgbClr val="546568"/>
                  </a:solidFill>
                  <a:latin typeface="Arial"/>
                  <a:ea typeface="黑体" pitchFamily="2" charset="-122"/>
                  <a:cs typeface="+mn-cs"/>
                </a:rPr>
                <a:t>虚拟网络 </a:t>
              </a:r>
            </a:p>
            <a:p>
              <a:pPr algn="ctr" defTabSz="914400">
                <a:buNone/>
              </a:pPr>
              <a:r>
                <a:rPr lang="zh-CN" altLang="en-US" sz="1200" b="0" i="0" dirty="0" smtClean="0">
                  <a:solidFill>
                    <a:srgbClr val="546568"/>
                  </a:solidFill>
                  <a:latin typeface="Arial"/>
                  <a:ea typeface="黑体" pitchFamily="2" charset="-122"/>
                  <a:cs typeface="+mn-cs"/>
                </a:rPr>
                <a:t>管理器</a:t>
              </a:r>
              <a:endParaRPr lang="zh-CN" altLang="en-US" sz="1200" dirty="0">
                <a:solidFill>
                  <a:srgbClr val="546568"/>
                </a:solidFill>
                <a:latin typeface="Arial"/>
                <a:ea typeface="黑体" pitchFamily="2" charset="-122"/>
              </a:endParaRPr>
            </a:p>
          </p:txBody>
        </p:sp>
        <p:sp>
          <p:nvSpPr>
            <p:cNvPr id="17" name="Right Arrow 16"/>
            <p:cNvSpPr/>
            <p:nvPr/>
          </p:nvSpPr>
          <p:spPr>
            <a:xfrm>
              <a:off x="2139720" y="5672057"/>
              <a:ext cx="548388" cy="271631"/>
            </a:xfrm>
            <a:prstGeom prst="rightArrow">
              <a:avLst/>
            </a:prstGeom>
            <a:gradFill>
              <a:gsLst>
                <a:gs pos="99167">
                  <a:srgbClr val="292929">
                    <a:alpha val="0"/>
                  </a:srgbClr>
                </a:gs>
                <a:gs pos="0">
                  <a:schemeClr val="tx1"/>
                </a:gs>
              </a:gsLst>
              <a:lin ang="108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a:solidFill>
                  <a:srgbClr val="546568"/>
                </a:solidFill>
                <a:latin typeface="Arial"/>
                <a:ea typeface="黑体" pitchFamily="2" charset="-122"/>
              </a:endParaRPr>
            </a:p>
          </p:txBody>
        </p:sp>
      </p:grpSp>
      <p:grpSp>
        <p:nvGrpSpPr>
          <p:cNvPr id="9" name="Group 18"/>
          <p:cNvGrpSpPr/>
          <p:nvPr/>
        </p:nvGrpSpPr>
        <p:grpSpPr>
          <a:xfrm>
            <a:off x="1176071" y="2342214"/>
            <a:ext cx="1722127" cy="980093"/>
            <a:chOff x="1176071" y="2342214"/>
            <a:chExt cx="1722127" cy="980093"/>
          </a:xfrm>
        </p:grpSpPr>
        <p:sp>
          <p:nvSpPr>
            <p:cNvPr id="73" name="TextBox 72"/>
            <p:cNvSpPr txBox="1"/>
            <p:nvPr/>
          </p:nvSpPr>
          <p:spPr>
            <a:xfrm>
              <a:off x="1176071" y="2342214"/>
              <a:ext cx="1438444" cy="461661"/>
            </a:xfrm>
            <a:prstGeom prst="rect">
              <a:avLst/>
            </a:prstGeom>
            <a:noFill/>
          </p:spPr>
          <p:txBody>
            <a:bodyPr wrap="square" lIns="91435" tIns="45718" rIns="91435" bIns="45718" rtlCol="0">
              <a:spAutoFit/>
            </a:bodyPr>
            <a:lstStyle/>
            <a:p>
              <a:pPr algn="ctr" defTabSz="914400">
                <a:buNone/>
              </a:pPr>
              <a:r>
                <a:rPr lang="zh-CN" altLang="en-US" sz="1200" b="0" i="0" dirty="0" smtClean="0">
                  <a:solidFill>
                    <a:srgbClr val="546568"/>
                  </a:solidFill>
                  <a:latin typeface="Arial"/>
                  <a:ea typeface="黑体" pitchFamily="2" charset="-122"/>
                  <a:cs typeface="+mn-cs"/>
                </a:rPr>
                <a:t>许多应用需要</a:t>
              </a:r>
              <a:r>
                <a:rPr lang="en-US" altLang="zh-CN" sz="1200" b="0" i="0" dirty="0" smtClean="0">
                  <a:solidFill>
                    <a:srgbClr val="546568"/>
                  </a:solidFill>
                  <a:latin typeface="Arial"/>
                  <a:ea typeface="黑体" pitchFamily="2" charset="-122"/>
                  <a:cs typeface="+mn-cs"/>
                </a:rPr>
                <a:t/>
              </a:r>
              <a:br>
                <a:rPr lang="en-US" altLang="zh-CN" sz="1200" b="0" i="0" dirty="0" smtClean="0">
                  <a:solidFill>
                    <a:srgbClr val="546568"/>
                  </a:solidFill>
                  <a:latin typeface="Arial"/>
                  <a:ea typeface="黑体" pitchFamily="2" charset="-122"/>
                  <a:cs typeface="+mn-cs"/>
                </a:rPr>
              </a:br>
              <a:r>
                <a:rPr lang="zh-CN" altLang="en-US" sz="1200" b="0" i="0" dirty="0" smtClean="0">
                  <a:solidFill>
                    <a:srgbClr val="546568"/>
                  </a:solidFill>
                  <a:latin typeface="Arial"/>
                  <a:ea typeface="黑体" pitchFamily="2" charset="-122"/>
                  <a:cs typeface="+mn-cs"/>
                </a:rPr>
                <a:t>多个接口</a:t>
              </a:r>
              <a:endParaRPr lang="zh-CN" altLang="en-US" sz="1200" dirty="0">
                <a:solidFill>
                  <a:srgbClr val="546568"/>
                </a:solidFill>
                <a:latin typeface="Arial"/>
                <a:ea typeface="黑体" pitchFamily="2" charset="-122"/>
              </a:endParaRPr>
            </a:p>
          </p:txBody>
        </p:sp>
        <p:sp>
          <p:nvSpPr>
            <p:cNvPr id="74" name="Right Arrow 73"/>
            <p:cNvSpPr/>
            <p:nvPr/>
          </p:nvSpPr>
          <p:spPr>
            <a:xfrm rot="1365984">
              <a:off x="2242262" y="3046536"/>
              <a:ext cx="655936" cy="275771"/>
            </a:xfrm>
            <a:prstGeom prst="rightArrow">
              <a:avLst/>
            </a:prstGeom>
            <a:gradFill>
              <a:gsLst>
                <a:gs pos="99167">
                  <a:srgbClr val="292929">
                    <a:alpha val="0"/>
                  </a:srgbClr>
                </a:gs>
                <a:gs pos="0">
                  <a:schemeClr val="tx1"/>
                </a:gs>
              </a:gsLst>
              <a:lin ang="108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rtl="0"/>
              <a:endParaRPr lang="zh-CN" altLang="en-US" kern="1200">
                <a:solidFill>
                  <a:srgbClr val="546568"/>
                </a:solidFill>
                <a:latin typeface="Arial"/>
                <a:ea typeface="黑体" pitchFamily="2" charset="-122"/>
                <a:cs typeface="+mn-cs"/>
              </a:endParaRPr>
            </a:p>
          </p:txBody>
        </p:sp>
      </p:grpSp>
      <p:grpSp>
        <p:nvGrpSpPr>
          <p:cNvPr id="10" name="Group 75"/>
          <p:cNvGrpSpPr/>
          <p:nvPr/>
        </p:nvGrpSpPr>
        <p:grpSpPr>
          <a:xfrm>
            <a:off x="174173" y="5580839"/>
            <a:ext cx="2587450" cy="354530"/>
            <a:chOff x="3839293" y="2374741"/>
            <a:chExt cx="3581473" cy="490730"/>
          </a:xfrm>
        </p:grpSpPr>
        <p:pic>
          <p:nvPicPr>
            <p:cNvPr id="77" name="Picture 76" descr="broadcom.png"/>
            <p:cNvPicPr>
              <a:picLocks noChangeAspect="1"/>
            </p:cNvPicPr>
            <p:nvPr/>
          </p:nvPicPr>
          <p:blipFill>
            <a:blip r:embed="rId8" cstate="screen">
              <a:duotone>
                <a:schemeClr val="bg2">
                  <a:shade val="45000"/>
                  <a:satMod val="135000"/>
                </a:schemeClr>
                <a:prstClr val="white"/>
              </a:duotone>
              <a:extLst>
                <a:ext uri="{BEBA8EAE-BF5A-486C-A8C5-ECC9F3942E4B}">
                  <a14:imgProps xmlns="" xmlns:a14="http://schemas.microsoft.com/office/drawing/2010/main">
                    <a14:imgLayer r:embed="rId9">
                      <a14:imgEffect>
                        <a14:brightnessContrast bright="-100000" contrast="100000"/>
                      </a14:imgEffect>
                    </a14:imgLayer>
                  </a14:imgProps>
                </a:ext>
                <a:ext uri="{28A0092B-C50C-407E-A947-70E740481C1C}">
                  <a14:useLocalDpi xmlns="" xmlns:a14="http://schemas.microsoft.com/office/drawing/2010/main"/>
                </a:ext>
              </a:extLst>
            </a:blip>
            <a:stretch>
              <a:fillRect/>
            </a:stretch>
          </p:blipFill>
          <p:spPr>
            <a:xfrm>
              <a:off x="3839293" y="2393453"/>
              <a:ext cx="929710" cy="453306"/>
            </a:xfrm>
            <a:prstGeom prst="rect">
              <a:avLst/>
            </a:prstGeom>
          </p:spPr>
        </p:pic>
        <p:pic>
          <p:nvPicPr>
            <p:cNvPr id="78" name="Picture 77" descr="EmulexLogo-2.png"/>
            <p:cNvPicPr>
              <a:picLocks noChangeAspect="1"/>
            </p:cNvPicPr>
            <p:nvPr/>
          </p:nvPicPr>
          <p:blipFill>
            <a:blip r:embed="rId10" cstate="screen">
              <a:duotone>
                <a:schemeClr val="bg2">
                  <a:shade val="45000"/>
                  <a:satMod val="135000"/>
                </a:schemeClr>
                <a:prstClr val="white"/>
              </a:duotone>
              <a:extLst>
                <a:ext uri="{BEBA8EAE-BF5A-486C-A8C5-ECC9F3942E4B}">
                  <a14:imgProps xmlns="" xmlns:a14="http://schemas.microsoft.com/office/drawing/2010/main">
                    <a14:imgLayer r:embed="rId11">
                      <a14:imgEffect>
                        <a14:brightnessContrast bright="-99000" contrast="100000"/>
                      </a14:imgEffect>
                    </a14:imgLayer>
                  </a14:imgProps>
                </a:ext>
                <a:ext uri="{28A0092B-C50C-407E-A947-70E740481C1C}">
                  <a14:useLocalDpi xmlns="" xmlns:a14="http://schemas.microsoft.com/office/drawing/2010/main"/>
                </a:ext>
              </a:extLst>
            </a:blip>
            <a:stretch>
              <a:fillRect/>
            </a:stretch>
          </p:blipFill>
          <p:spPr>
            <a:xfrm>
              <a:off x="5024945" y="2548813"/>
              <a:ext cx="1338069" cy="142587"/>
            </a:xfrm>
            <a:prstGeom prst="rect">
              <a:avLst/>
            </a:prstGeom>
          </p:spPr>
        </p:pic>
        <p:pic>
          <p:nvPicPr>
            <p:cNvPr id="79" name="Picture 78" descr="QLogic_Logo.png"/>
            <p:cNvPicPr>
              <a:picLocks noChangeAspect="1"/>
            </p:cNvPicPr>
            <p:nvPr/>
          </p:nvPicPr>
          <p:blipFill>
            <a:blip r:embed="rId12" cstate="screen">
              <a:duotone>
                <a:schemeClr val="bg2">
                  <a:shade val="45000"/>
                  <a:satMod val="135000"/>
                </a:schemeClr>
                <a:prstClr val="white"/>
              </a:duotone>
              <a:extLst>
                <a:ext uri="{BEBA8EAE-BF5A-486C-A8C5-ECC9F3942E4B}">
                  <a14:imgProps xmlns="" xmlns:a14="http://schemas.microsoft.com/office/drawing/2010/main">
                    <a14:imgLayer r:embed="rId13">
                      <a14:imgEffect>
                        <a14:brightnessContrast bright="-100000" contrast="100000"/>
                      </a14:imgEffect>
                    </a14:imgLayer>
                  </a14:imgProps>
                </a:ext>
                <a:ext uri="{28A0092B-C50C-407E-A947-70E740481C1C}">
                  <a14:useLocalDpi xmlns="" xmlns:a14="http://schemas.microsoft.com/office/drawing/2010/main"/>
                </a:ext>
              </a:extLst>
            </a:blip>
            <a:stretch>
              <a:fillRect/>
            </a:stretch>
          </p:blipFill>
          <p:spPr>
            <a:xfrm>
              <a:off x="6584295" y="2374741"/>
              <a:ext cx="836471" cy="490730"/>
            </a:xfrm>
            <a:prstGeom prst="rect">
              <a:avLst/>
            </a:prstGeom>
          </p:spPr>
        </p:pic>
      </p:grpSp>
      <p:sp>
        <p:nvSpPr>
          <p:cNvPr id="80" name="Text Placeholder 405"/>
          <p:cNvSpPr txBox="1">
            <a:spLocks/>
          </p:cNvSpPr>
          <p:nvPr/>
        </p:nvSpPr>
        <p:spPr>
          <a:xfrm>
            <a:off x="4960162" y="1902007"/>
            <a:ext cx="3725862" cy="566737"/>
          </a:xfrm>
          <a:prstGeom prst="rect">
            <a:avLst/>
          </a:prstGeom>
        </p:spPr>
        <p:txBody>
          <a:bodyPr vert="horz" lIns="91435" tIns="45718" rIns="91435" bIns="45718" rtlCol="0">
            <a:noAutofit/>
          </a:bodyPr>
          <a:lstStyle>
            <a:lvl1pPr marL="228588" indent="-228588" algn="l" defTabSz="914353" rtl="0" eaLnBrk="1" latinLnBrk="0" hangingPunct="1">
              <a:lnSpc>
                <a:spcPct val="95000"/>
              </a:lnSpc>
              <a:spcBef>
                <a:spcPts val="1440"/>
              </a:spcBef>
              <a:buClr>
                <a:srgbClr val="96CA4B"/>
              </a:buClr>
              <a:buSzPct val="90000"/>
              <a:buFont typeface="Arial" pitchFamily="34" charset="0"/>
              <a:buChar char="•"/>
              <a:tabLst/>
              <a:defRPr lang="en-US" sz="2000" kern="1200" dirty="0" smtClean="0">
                <a:solidFill>
                  <a:schemeClr val="bg1"/>
                </a:solidFill>
                <a:latin typeface="+mj-lt"/>
                <a:ea typeface="+mn-ea"/>
                <a:cs typeface="+mn-cs"/>
              </a:defRPr>
            </a:lvl1pPr>
            <a:lvl2pPr marL="406379" indent="0" algn="l" defTabSz="914353" rtl="0" eaLnBrk="1" latinLnBrk="0" hangingPunct="1">
              <a:lnSpc>
                <a:spcPct val="95000"/>
              </a:lnSpc>
              <a:spcBef>
                <a:spcPts val="840"/>
              </a:spcBef>
              <a:buClr>
                <a:schemeClr val="tx2"/>
              </a:buClr>
              <a:buFontTx/>
              <a:buNone/>
              <a:defRPr lang="en-US" sz="1800" kern="1200" dirty="0" smtClean="0">
                <a:solidFill>
                  <a:schemeClr val="bg1"/>
                </a:solidFill>
                <a:latin typeface="+mj-lt"/>
                <a:ea typeface="+mn-ea"/>
                <a:cs typeface="+mn-cs"/>
              </a:defRPr>
            </a:lvl2pPr>
            <a:lvl3pPr marL="571471" indent="-1588" algn="l" defTabSz="914353" rtl="0" eaLnBrk="1" latinLnBrk="0" hangingPunct="1">
              <a:lnSpc>
                <a:spcPct val="95000"/>
              </a:lnSpc>
              <a:spcBef>
                <a:spcPts val="840"/>
              </a:spcBef>
              <a:buFont typeface="Arial" pitchFamily="34" charset="0"/>
              <a:buNone/>
              <a:defRPr lang="en-US" sz="1600" kern="1200" dirty="0" smtClean="0">
                <a:solidFill>
                  <a:schemeClr val="bg1"/>
                </a:solidFill>
                <a:latin typeface="+mj-lt"/>
                <a:ea typeface="+mn-ea"/>
                <a:cs typeface="+mn-cs"/>
              </a:defRPr>
            </a:lvl3pPr>
            <a:lvl4pPr marL="688940" indent="0" algn="l" defTabSz="914353" rtl="0" eaLnBrk="1" latinLnBrk="0" hangingPunct="1">
              <a:lnSpc>
                <a:spcPct val="95000"/>
              </a:lnSpc>
              <a:spcBef>
                <a:spcPts val="840"/>
              </a:spcBef>
              <a:buFont typeface="Arial" pitchFamily="34" charset="0"/>
              <a:buNone/>
              <a:defRPr lang="en-US" sz="1400" kern="1200" dirty="0" smtClean="0">
                <a:solidFill>
                  <a:schemeClr val="bg1"/>
                </a:solidFill>
                <a:latin typeface="+mj-lt"/>
                <a:ea typeface="+mn-ea"/>
                <a:cs typeface="+mn-cs"/>
              </a:defRPr>
            </a:lvl4pPr>
            <a:lvl5pPr marL="801647" indent="0" algn="l" defTabSz="914353" rtl="0" eaLnBrk="1" latinLnBrk="0" hangingPunct="1">
              <a:lnSpc>
                <a:spcPct val="95000"/>
              </a:lnSpc>
              <a:spcBef>
                <a:spcPts val="840"/>
              </a:spcBef>
              <a:buFont typeface="Arial" pitchFamily="34" charset="0"/>
              <a:buNone/>
              <a:defRPr lang="en-US" sz="1400" kern="1200" dirty="0">
                <a:solidFill>
                  <a:schemeClr val="bg1"/>
                </a:solidFill>
                <a:latin typeface="+mj-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defTabSz="914400">
              <a:spcBef>
                <a:spcPts val="600"/>
              </a:spcBef>
              <a:buNone/>
            </a:pPr>
            <a:r>
              <a:rPr lang="zh-CN" altLang="en-US" sz="1600" b="1" i="0" smtClean="0">
                <a:solidFill>
                  <a:srgbClr val="0096D6"/>
                </a:solidFill>
                <a:latin typeface="Arial"/>
                <a:ea typeface="黑体" pitchFamily="2" charset="-122"/>
                <a:cs typeface="+mn-cs"/>
              </a:rPr>
              <a:t>一个网络</a:t>
            </a:r>
            <a:br>
              <a:rPr lang="zh-CN" altLang="en-US" sz="1600" b="1" i="0" smtClean="0">
                <a:solidFill>
                  <a:srgbClr val="0096D6"/>
                </a:solidFill>
                <a:latin typeface="Arial"/>
                <a:ea typeface="黑体" pitchFamily="2" charset="-122"/>
                <a:cs typeface="+mn-cs"/>
              </a:rPr>
            </a:br>
            <a:r>
              <a:rPr lang="zh-CN" altLang="en-US" sz="1600" b="1" i="0" smtClean="0">
                <a:solidFill>
                  <a:srgbClr val="0096D6"/>
                </a:solidFill>
                <a:latin typeface="Arial"/>
                <a:ea typeface="黑体" pitchFamily="2" charset="-122"/>
                <a:cs typeface="+mn-cs"/>
              </a:rPr>
              <a:t>父交换机到适配器</a:t>
            </a:r>
          </a:p>
          <a:p>
            <a:pPr marL="0" indent="0" algn="l" defTabSz="914400">
              <a:spcBef>
                <a:spcPts val="600"/>
              </a:spcBef>
              <a:buNone/>
            </a:pPr>
            <a:endParaRPr lang="zh-CN" altLang="en-US" sz="1600" b="1">
              <a:ea typeface="黑体" pitchFamily="2" charset="-122"/>
            </a:endParaRPr>
          </a:p>
        </p:txBody>
      </p:sp>
      <p:sp>
        <p:nvSpPr>
          <p:cNvPr id="81" name="Text Placeholder 405"/>
          <p:cNvSpPr txBox="1">
            <a:spLocks/>
          </p:cNvSpPr>
          <p:nvPr/>
        </p:nvSpPr>
        <p:spPr>
          <a:xfrm>
            <a:off x="4960162" y="1902007"/>
            <a:ext cx="3725862" cy="566737"/>
          </a:xfrm>
          <a:prstGeom prst="rect">
            <a:avLst/>
          </a:prstGeom>
        </p:spPr>
        <p:txBody>
          <a:bodyPr vert="horz" lIns="91435" tIns="45718" rIns="91435" bIns="45718" rtlCol="0">
            <a:noAutofit/>
          </a:bodyPr>
          <a:lstStyle>
            <a:lvl1pPr marL="228588" indent="-228588" algn="l" defTabSz="914353" rtl="0" eaLnBrk="1" latinLnBrk="0" hangingPunct="1">
              <a:lnSpc>
                <a:spcPct val="95000"/>
              </a:lnSpc>
              <a:spcBef>
                <a:spcPts val="1440"/>
              </a:spcBef>
              <a:buClr>
                <a:srgbClr val="96CA4B"/>
              </a:buClr>
              <a:buSzPct val="90000"/>
              <a:buFont typeface="Arial" pitchFamily="34" charset="0"/>
              <a:buChar char="•"/>
              <a:tabLst/>
              <a:defRPr lang="en-US" sz="2000" kern="1200" dirty="0" smtClean="0">
                <a:solidFill>
                  <a:schemeClr val="bg1"/>
                </a:solidFill>
                <a:latin typeface="+mj-lt"/>
                <a:ea typeface="+mn-ea"/>
                <a:cs typeface="+mn-cs"/>
              </a:defRPr>
            </a:lvl1pPr>
            <a:lvl2pPr marL="406379" indent="0" algn="l" defTabSz="914353" rtl="0" eaLnBrk="1" latinLnBrk="0" hangingPunct="1">
              <a:lnSpc>
                <a:spcPct val="95000"/>
              </a:lnSpc>
              <a:spcBef>
                <a:spcPts val="840"/>
              </a:spcBef>
              <a:buClr>
                <a:schemeClr val="tx2"/>
              </a:buClr>
              <a:buFontTx/>
              <a:buNone/>
              <a:defRPr lang="en-US" sz="1800" kern="1200" dirty="0" smtClean="0">
                <a:solidFill>
                  <a:schemeClr val="bg1"/>
                </a:solidFill>
                <a:latin typeface="+mj-lt"/>
                <a:ea typeface="+mn-ea"/>
                <a:cs typeface="+mn-cs"/>
              </a:defRPr>
            </a:lvl2pPr>
            <a:lvl3pPr marL="571471" indent="-1588" algn="l" defTabSz="914353" rtl="0" eaLnBrk="1" latinLnBrk="0" hangingPunct="1">
              <a:lnSpc>
                <a:spcPct val="95000"/>
              </a:lnSpc>
              <a:spcBef>
                <a:spcPts val="840"/>
              </a:spcBef>
              <a:buFont typeface="Arial" pitchFamily="34" charset="0"/>
              <a:buNone/>
              <a:defRPr lang="en-US" sz="1600" kern="1200" dirty="0" smtClean="0">
                <a:solidFill>
                  <a:schemeClr val="bg1"/>
                </a:solidFill>
                <a:latin typeface="+mj-lt"/>
                <a:ea typeface="+mn-ea"/>
                <a:cs typeface="+mn-cs"/>
              </a:defRPr>
            </a:lvl3pPr>
            <a:lvl4pPr marL="688940" indent="0" algn="l" defTabSz="914353" rtl="0" eaLnBrk="1" latinLnBrk="0" hangingPunct="1">
              <a:lnSpc>
                <a:spcPct val="95000"/>
              </a:lnSpc>
              <a:spcBef>
                <a:spcPts val="840"/>
              </a:spcBef>
              <a:buFont typeface="Arial" pitchFamily="34" charset="0"/>
              <a:buNone/>
              <a:defRPr lang="en-US" sz="1400" kern="1200" dirty="0" smtClean="0">
                <a:solidFill>
                  <a:schemeClr val="bg1"/>
                </a:solidFill>
                <a:latin typeface="+mj-lt"/>
                <a:ea typeface="+mn-ea"/>
                <a:cs typeface="+mn-cs"/>
              </a:defRPr>
            </a:lvl4pPr>
            <a:lvl5pPr marL="801647" indent="0" algn="l" defTabSz="914353" rtl="0" eaLnBrk="1" latinLnBrk="0" hangingPunct="1">
              <a:lnSpc>
                <a:spcPct val="95000"/>
              </a:lnSpc>
              <a:spcBef>
                <a:spcPts val="840"/>
              </a:spcBef>
              <a:buFont typeface="Arial" pitchFamily="34" charset="0"/>
              <a:buNone/>
              <a:defRPr lang="en-US" sz="1400" kern="1200" dirty="0">
                <a:solidFill>
                  <a:schemeClr val="bg1"/>
                </a:solidFill>
                <a:latin typeface="+mj-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defTabSz="914400">
              <a:spcBef>
                <a:spcPts val="600"/>
              </a:spcBef>
              <a:buNone/>
            </a:pPr>
            <a:r>
              <a:rPr lang="zh-CN" altLang="en-US" sz="1600" b="1" i="0" smtClean="0">
                <a:solidFill>
                  <a:srgbClr val="0096D6"/>
                </a:solidFill>
                <a:latin typeface="Arial"/>
                <a:ea typeface="黑体" pitchFamily="2" charset="-122"/>
                <a:cs typeface="+mn-cs"/>
              </a:rPr>
              <a:t>一个网络</a:t>
            </a:r>
            <a:br>
              <a:rPr lang="zh-CN" altLang="en-US" sz="1600" b="1" i="0" smtClean="0">
                <a:solidFill>
                  <a:srgbClr val="0096D6"/>
                </a:solidFill>
                <a:latin typeface="Arial"/>
                <a:ea typeface="黑体" pitchFamily="2" charset="-122"/>
                <a:cs typeface="+mn-cs"/>
              </a:rPr>
            </a:br>
            <a:r>
              <a:rPr lang="zh-CN" altLang="en-US" sz="1600" b="1" i="0" smtClean="0">
                <a:solidFill>
                  <a:srgbClr val="0096D6"/>
                </a:solidFill>
                <a:latin typeface="Arial"/>
                <a:ea typeface="黑体" pitchFamily="2" charset="-122"/>
                <a:cs typeface="+mn-cs"/>
              </a:rPr>
              <a:t>虚拟与物理相同</a:t>
            </a:r>
            <a:endParaRPr lang="zh-CN" altLang="en-US" sz="1600" b="1">
              <a:ea typeface="黑体" pitchFamily="2" charset="-122"/>
            </a:endParaRPr>
          </a:p>
        </p:txBody>
      </p:sp>
      <p:sp>
        <p:nvSpPr>
          <p:cNvPr id="83" name="Title 1"/>
          <p:cNvSpPr txBox="1">
            <a:spLocks/>
          </p:cNvSpPr>
          <p:nvPr/>
        </p:nvSpPr>
        <p:spPr>
          <a:xfrm>
            <a:off x="228581" y="432215"/>
            <a:ext cx="9175715" cy="838200"/>
          </a:xfrm>
          <a:prstGeom prst="rect">
            <a:avLst/>
          </a:prstGeom>
        </p:spPr>
        <p:txBody>
          <a:bodyPr vert="horz" lIns="82292" tIns="45718" rIns="82292" bIns="45718" rtlCol="0" anchor="b" anchorCtr="0">
            <a:noAutofit/>
          </a:bodyPr>
          <a:lstStyle>
            <a:lvl1pPr algn="l" defTabSz="914353" rtl="0" eaLnBrk="1" latinLnBrk="0" hangingPunct="1">
              <a:lnSpc>
                <a:spcPct val="80000"/>
              </a:lnSpc>
              <a:spcBef>
                <a:spcPct val="0"/>
              </a:spcBef>
              <a:buNone/>
              <a:defRPr lang="en-US" sz="3600" b="0" kern="1200" spc="0" baseline="0">
                <a:gradFill>
                  <a:gsLst>
                    <a:gs pos="0">
                      <a:srgbClr val="00B2F0"/>
                    </a:gs>
                    <a:gs pos="44000">
                      <a:srgbClr val="40FFFE"/>
                    </a:gs>
                    <a:gs pos="100000">
                      <a:srgbClr val="96CA4B"/>
                    </a:gs>
                  </a:gsLst>
                  <a:lin ang="4800000" scaled="0"/>
                </a:gradFill>
                <a:latin typeface="+mj-lt"/>
                <a:ea typeface="+mj-ea"/>
                <a:cs typeface="+mj-cs"/>
              </a:defRPr>
            </a:lvl1pPr>
          </a:lstStyle>
          <a:p>
            <a:pPr algn="l" defTabSz="914400">
              <a:buNone/>
              <a:tabLst>
                <a:tab pos="1712825" algn="l"/>
              </a:tabLst>
            </a:pPr>
            <a:r>
              <a:rPr lang="zh-CN" altLang="en-US" b="0" i="0" spc="-100" dirty="0" smtClean="0">
                <a:gradFill>
                  <a:gsLst>
                    <a:gs pos="0">
                      <a:schemeClr val="tx1"/>
                    </a:gs>
                    <a:gs pos="44000">
                      <a:srgbClr val="01BBBB"/>
                    </a:gs>
                    <a:gs pos="100000">
                      <a:schemeClr val="accent4"/>
                    </a:gs>
                  </a:gsLst>
                  <a:lin ang="4800000" scaled="0"/>
                </a:gradFill>
                <a:latin typeface="Arial"/>
                <a:ea typeface="黑体" pitchFamily="2" charset="-122"/>
                <a:cs typeface="ＭＳ Ｐゴシック"/>
              </a:rPr>
              <a:t>革命性的系统扩展</a:t>
            </a:r>
            <a:r>
              <a:rPr altLang="zh-CN" b="0" i="0" spc="-100" dirty="0" smtClean="0">
                <a:gradFill>
                  <a:gsLst>
                    <a:gs pos="0">
                      <a:schemeClr val="tx1"/>
                    </a:gs>
                    <a:gs pos="44000">
                      <a:srgbClr val="01BBBB"/>
                    </a:gs>
                    <a:gs pos="100000">
                      <a:schemeClr val="accent4"/>
                    </a:gs>
                  </a:gsLst>
                  <a:lin ang="4800000" scaled="0"/>
                </a:gradFill>
                <a:latin typeface="Arial"/>
                <a:ea typeface="黑体" pitchFamily="2" charset="-122"/>
                <a:cs typeface="ＭＳ Ｐゴシック"/>
              </a:rPr>
              <a:t>–</a:t>
            </a:r>
            <a:r>
              <a:rPr lang="zh-CN" altLang="en-US" b="0" i="0" spc="-100" dirty="0" smtClean="0">
                <a:gradFill>
                  <a:gsLst>
                    <a:gs pos="0">
                      <a:schemeClr val="tx1"/>
                    </a:gs>
                    <a:gs pos="44000">
                      <a:srgbClr val="01BBBB"/>
                    </a:gs>
                    <a:gs pos="100000">
                      <a:schemeClr val="accent4"/>
                    </a:gs>
                  </a:gsLst>
                  <a:lin ang="4800000" scaled="0"/>
                </a:gradFill>
                <a:latin typeface="Arial"/>
                <a:ea typeface="黑体" pitchFamily="2" charset="-122"/>
                <a:cs typeface="ＭＳ Ｐゴシック"/>
              </a:rPr>
              <a:t>虚拟机</a:t>
            </a:r>
            <a:r>
              <a:rPr lang="zh-CN" altLang="en-US" sz="1800" b="0" i="0" dirty="0" smtClean="0">
                <a:solidFill>
                  <a:schemeClr val="tx1"/>
                </a:solidFill>
                <a:latin typeface="Arial"/>
                <a:ea typeface="黑体" pitchFamily="2" charset="-122"/>
                <a:cs typeface="ＭＳ Ｐゴシック"/>
              </a:rPr>
              <a:t/>
            </a:r>
            <a:br>
              <a:rPr lang="zh-CN" altLang="en-US" sz="1800" b="0" i="0" dirty="0" smtClean="0">
                <a:solidFill>
                  <a:schemeClr val="tx1"/>
                </a:solidFill>
                <a:latin typeface="Arial"/>
                <a:ea typeface="黑体" pitchFamily="2" charset="-122"/>
                <a:cs typeface="ＭＳ Ｐゴシック"/>
              </a:rPr>
            </a:br>
            <a:r>
              <a:rPr lang="zh-CN" altLang="en-US" sz="2400" b="0" i="0" spc="-100" dirty="0" smtClean="0">
                <a:solidFill>
                  <a:srgbClr val="FFFFFF">
                    <a:lumMod val="50000"/>
                  </a:srgbClr>
                </a:solidFill>
                <a:latin typeface="Arial"/>
                <a:ea typeface="黑体" pitchFamily="2" charset="-122"/>
                <a:cs typeface="ＭＳ Ｐゴシック"/>
              </a:rPr>
              <a:t>交换矩阵扩展器技术</a:t>
            </a:r>
            <a:r>
              <a:rPr altLang="zh-CN" sz="2400" b="0" i="0" spc="-100" dirty="0" smtClean="0">
                <a:solidFill>
                  <a:srgbClr val="FFFFFF">
                    <a:lumMod val="50000"/>
                  </a:srgbClr>
                </a:solidFill>
                <a:latin typeface="Arial"/>
                <a:ea typeface="黑体" pitchFamily="2" charset="-122"/>
                <a:cs typeface="ＭＳ Ｐゴシック"/>
              </a:rPr>
              <a:t>–</a:t>
            </a:r>
            <a:r>
              <a:rPr lang="zh-CN" altLang="en-US" sz="2400" b="0" i="0" spc="-100" dirty="0" smtClean="0">
                <a:solidFill>
                  <a:srgbClr val="FFFFFF">
                    <a:lumMod val="50000"/>
                  </a:srgbClr>
                </a:solidFill>
                <a:latin typeface="Arial"/>
                <a:ea typeface="黑体" pitchFamily="2" charset="-122"/>
                <a:cs typeface="ＭＳ Ｐゴシック"/>
              </a:rPr>
              <a:t>物理网络具备了虚拟机感</a:t>
            </a:r>
            <a:r>
              <a:rPr lang="zh-CN" altLang="en-US" sz="2400" b="0" i="0" dirty="0" smtClean="0">
                <a:solidFill>
                  <a:srgbClr val="FFFFFF">
                    <a:lumMod val="50000"/>
                  </a:srgbClr>
                </a:solidFill>
                <a:latin typeface="Arial"/>
                <a:ea typeface="黑体" pitchFamily="2" charset="-122"/>
                <a:cs typeface="ＭＳ Ｐゴシック"/>
              </a:rPr>
              <a:t>知功能</a:t>
            </a:r>
            <a:endParaRPr lang="zh-CN" altLang="en-US" sz="2000" dirty="0">
              <a:solidFill>
                <a:schemeClr val="bg1">
                  <a:lumMod val="50000"/>
                </a:schemeClr>
              </a:solidFill>
              <a:ea typeface="黑体" pitchFamily="2" charset="-122"/>
            </a:endParaRPr>
          </a:p>
        </p:txBody>
      </p:sp>
      <p:sp>
        <p:nvSpPr>
          <p:cNvPr id="84" name="Title 1"/>
          <p:cNvSpPr txBox="1">
            <a:spLocks/>
          </p:cNvSpPr>
          <p:nvPr/>
        </p:nvSpPr>
        <p:spPr>
          <a:xfrm>
            <a:off x="228581" y="432215"/>
            <a:ext cx="8588861" cy="838200"/>
          </a:xfrm>
          <a:prstGeom prst="rect">
            <a:avLst/>
          </a:prstGeom>
        </p:spPr>
        <p:txBody>
          <a:bodyPr vert="horz" lIns="82292" tIns="45718" rIns="82292" bIns="45718" rtlCol="0" anchor="b" anchorCtr="0">
            <a:noAutofit/>
          </a:bodyPr>
          <a:lstStyle>
            <a:lvl1pPr algn="l" defTabSz="914353" rtl="0" eaLnBrk="1" latinLnBrk="0" hangingPunct="1">
              <a:lnSpc>
                <a:spcPct val="80000"/>
              </a:lnSpc>
              <a:spcBef>
                <a:spcPct val="0"/>
              </a:spcBef>
              <a:buNone/>
              <a:defRPr lang="en-US" sz="3600" b="0" kern="1200" spc="0" baseline="0">
                <a:gradFill>
                  <a:gsLst>
                    <a:gs pos="0">
                      <a:srgbClr val="00B2F0"/>
                    </a:gs>
                    <a:gs pos="44000">
                      <a:srgbClr val="40FFFE"/>
                    </a:gs>
                    <a:gs pos="100000">
                      <a:srgbClr val="96CA4B"/>
                    </a:gs>
                  </a:gsLst>
                  <a:lin ang="4800000" scaled="0"/>
                </a:gradFill>
                <a:latin typeface="+mj-lt"/>
                <a:ea typeface="+mj-ea"/>
                <a:cs typeface="+mj-cs"/>
              </a:defRPr>
            </a:lvl1pPr>
          </a:lstStyle>
          <a:p>
            <a:pPr algn="l" defTabSz="914400">
              <a:buNone/>
              <a:tabLst>
                <a:tab pos="1712825" algn="l"/>
              </a:tabLst>
            </a:pPr>
            <a:r>
              <a:rPr lang="zh-CN" altLang="en-US" b="0" i="0" spc="-100" dirty="0" smtClean="0">
                <a:gradFill>
                  <a:gsLst>
                    <a:gs pos="0">
                      <a:schemeClr val="tx1"/>
                    </a:gs>
                    <a:gs pos="44000">
                      <a:srgbClr val="01BBBB"/>
                    </a:gs>
                    <a:gs pos="100000">
                      <a:schemeClr val="accent4"/>
                    </a:gs>
                  </a:gsLst>
                  <a:lin ang="4800000" scaled="0"/>
                </a:gradFill>
                <a:latin typeface="Arial"/>
                <a:ea typeface="黑体" pitchFamily="2" charset="-122"/>
                <a:cs typeface="ＭＳ Ｐゴシック"/>
              </a:rPr>
              <a:t>革命性的系统扩展</a:t>
            </a:r>
            <a:r>
              <a:rPr altLang="zh-CN" b="0" i="0" spc="-100" dirty="0" smtClean="0">
                <a:gradFill>
                  <a:gsLst>
                    <a:gs pos="0">
                      <a:schemeClr val="tx1"/>
                    </a:gs>
                    <a:gs pos="44000">
                      <a:srgbClr val="01BBBB"/>
                    </a:gs>
                    <a:gs pos="100000">
                      <a:schemeClr val="accent4"/>
                    </a:gs>
                  </a:gsLst>
                  <a:lin ang="4800000" scaled="0"/>
                </a:gradFill>
                <a:latin typeface="Arial"/>
                <a:ea typeface="黑体" pitchFamily="2" charset="-122"/>
                <a:cs typeface="ＭＳ Ｐゴシック"/>
              </a:rPr>
              <a:t>–</a:t>
            </a:r>
            <a:r>
              <a:rPr lang="zh-CN" altLang="en-US" b="0" i="0" spc="-100" dirty="0" smtClean="0">
                <a:gradFill>
                  <a:gsLst>
                    <a:gs pos="0">
                      <a:schemeClr val="tx1"/>
                    </a:gs>
                    <a:gs pos="44000">
                      <a:srgbClr val="01BBBB"/>
                    </a:gs>
                    <a:gs pos="100000">
                      <a:schemeClr val="accent4"/>
                    </a:gs>
                  </a:gsLst>
                  <a:lin ang="4800000" scaled="0"/>
                </a:gradFill>
                <a:latin typeface="Arial"/>
                <a:ea typeface="黑体" pitchFamily="2" charset="-122"/>
                <a:cs typeface="ＭＳ Ｐゴシック"/>
              </a:rPr>
              <a:t>服务器</a:t>
            </a:r>
            <a:r>
              <a:rPr lang="zh-CN" altLang="en-US" b="0" i="0" dirty="0" smtClean="0">
                <a:solidFill>
                  <a:schemeClr val="tx1"/>
                </a:solidFill>
                <a:latin typeface="Arial"/>
                <a:ea typeface="黑体" pitchFamily="2" charset="-122"/>
                <a:cs typeface="ＭＳ Ｐゴシック"/>
              </a:rPr>
              <a:t/>
            </a:r>
            <a:br>
              <a:rPr lang="zh-CN" altLang="en-US" b="0" i="0" dirty="0" smtClean="0">
                <a:solidFill>
                  <a:schemeClr val="tx1"/>
                </a:solidFill>
                <a:latin typeface="Arial"/>
                <a:ea typeface="黑体" pitchFamily="2" charset="-122"/>
                <a:cs typeface="ＭＳ Ｐゴシック"/>
              </a:rPr>
            </a:br>
            <a:r>
              <a:rPr lang="zh-CN" altLang="en-US" sz="2400" b="0" i="0" spc="-100" dirty="0" smtClean="0">
                <a:solidFill>
                  <a:srgbClr val="FFFFFF">
                    <a:lumMod val="50000"/>
                  </a:srgbClr>
                </a:solidFill>
                <a:latin typeface="Arial"/>
                <a:ea typeface="黑体" pitchFamily="2" charset="-122"/>
                <a:cs typeface="ＭＳ Ｐゴシック"/>
              </a:rPr>
              <a:t>交换矩阵扩展器技术 </a:t>
            </a:r>
            <a:r>
              <a:rPr altLang="zh-CN" sz="2400" b="0" i="0" spc="-100" dirty="0" smtClean="0">
                <a:solidFill>
                  <a:srgbClr val="FFFFFF">
                    <a:lumMod val="50000"/>
                  </a:srgbClr>
                </a:solidFill>
                <a:latin typeface="Arial"/>
                <a:ea typeface="黑体" pitchFamily="2" charset="-122"/>
                <a:cs typeface="ＭＳ Ｐゴシック"/>
              </a:rPr>
              <a:t>(FEX)</a:t>
            </a:r>
            <a:endParaRPr lang="zh-CN" altLang="en-US" sz="2400" b="0" i="0" spc="-100" dirty="0">
              <a:solidFill>
                <a:srgbClr val="FFFFFF">
                  <a:lumMod val="50000"/>
                </a:srgbClr>
              </a:solidFill>
              <a:latin typeface="Arial"/>
              <a:ea typeface="黑体" pitchFamily="2" charset="-122"/>
              <a:cs typeface="ＭＳ Ｐゴシック"/>
            </a:endParaRPr>
          </a:p>
        </p:txBody>
      </p:sp>
      <p:sp>
        <p:nvSpPr>
          <p:cNvPr id="67" name="Rectangle 66"/>
          <p:cNvSpPr/>
          <p:nvPr/>
        </p:nvSpPr>
        <p:spPr>
          <a:xfrm flipV="1">
            <a:off x="4623021" y="2552131"/>
            <a:ext cx="4519392" cy="429222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sp>
        <p:nvSpPr>
          <p:cNvPr id="68" name="Rectangle 3"/>
          <p:cNvSpPr>
            <a:spLocks noChangeArrowheads="1"/>
          </p:cNvSpPr>
          <p:nvPr/>
        </p:nvSpPr>
        <p:spPr bwMode="auto">
          <a:xfrm>
            <a:off x="4623021" y="1828800"/>
            <a:ext cx="4517409" cy="5015552"/>
          </a:xfrm>
          <a:prstGeom prst="rect">
            <a:avLst/>
          </a:prstGeom>
          <a:solidFill>
            <a:schemeClr val="bg1">
              <a:alpha val="13000"/>
            </a:schemeClr>
          </a:solidFill>
          <a:ln w="14351" algn="ctr">
            <a:noFill/>
            <a:miter lim="800000"/>
            <a:headEnd/>
            <a:tailEnd/>
          </a:ln>
        </p:spPr>
        <p:txBody>
          <a:bodyPr wrap="none" anchor="ctr"/>
          <a:lstStyle/>
          <a:p>
            <a:pPr algn="ctr" eaLnBrk="0" hangingPunct="0">
              <a:lnSpc>
                <a:spcPct val="90000"/>
              </a:lnSpc>
            </a:pPr>
            <a:endParaRPr lang="zh-CN" altLang="en-US" sz="2400">
              <a:ea typeface="黑体" pitchFamily="2" charset="-122"/>
            </a:endParaRPr>
          </a:p>
        </p:txBody>
      </p:sp>
      <p:sp>
        <p:nvSpPr>
          <p:cNvPr id="70" name="Rectangle 69"/>
          <p:cNvSpPr/>
          <p:nvPr/>
        </p:nvSpPr>
        <p:spPr>
          <a:xfrm>
            <a:off x="4960162" y="2797940"/>
            <a:ext cx="4083169" cy="2046714"/>
          </a:xfrm>
          <a:prstGeom prst="rect">
            <a:avLst/>
          </a:prstGeom>
        </p:spPr>
        <p:txBody>
          <a:bodyPr wrap="square" lIns="0" tIns="0" rIns="0" bIns="0">
            <a:spAutoFit/>
          </a:bodyPr>
          <a:lstStyle/>
          <a:p>
            <a:pPr marL="169896" indent="-169896" algn="l" defTabSz="914400">
              <a:spcBef>
                <a:spcPts val="300"/>
              </a:spcBef>
              <a:spcAft>
                <a:spcPts val="300"/>
              </a:spcAft>
              <a:buClr>
                <a:srgbClr val="0096D6"/>
              </a:buClr>
              <a:buSzPct val="90000"/>
              <a:buFont typeface="Arial"/>
              <a:buChar char="•"/>
            </a:pPr>
            <a:r>
              <a:rPr lang="zh-CN" altLang="en-US" sz="1800" b="0" i="0" dirty="0" smtClean="0">
                <a:solidFill>
                  <a:srgbClr val="FFFFFF">
                    <a:lumMod val="50000"/>
                  </a:srgbClr>
                </a:solidFill>
                <a:latin typeface="Arial"/>
                <a:ea typeface="黑体" pitchFamily="2" charset="-122"/>
                <a:cs typeface="+mn-cs"/>
              </a:rPr>
              <a:t>单点策略</a:t>
            </a:r>
            <a:endParaRPr lang="zh-CN" altLang="en-US" dirty="0" smtClean="0">
              <a:solidFill>
                <a:schemeClr val="bg1">
                  <a:lumMod val="50000"/>
                </a:schemeClr>
              </a:solidFill>
              <a:ea typeface="黑体" pitchFamily="2" charset="-122"/>
              <a:sym typeface="Arial" charset="0"/>
            </a:endParaRPr>
          </a:p>
          <a:p>
            <a:pPr marL="169896" indent="-169896" algn="l" defTabSz="914400">
              <a:spcBef>
                <a:spcPts val="300"/>
              </a:spcBef>
              <a:spcAft>
                <a:spcPts val="300"/>
              </a:spcAft>
              <a:buClr>
                <a:srgbClr val="0096D6"/>
              </a:buClr>
              <a:buSzPct val="90000"/>
              <a:buFont typeface="Arial"/>
              <a:buChar char="•"/>
            </a:pPr>
            <a:r>
              <a:rPr lang="zh-CN" altLang="en-US" sz="1800" b="0" i="0" dirty="0" smtClean="0">
                <a:solidFill>
                  <a:srgbClr val="FFFFFF">
                    <a:lumMod val="50000"/>
                  </a:srgbClr>
                </a:solidFill>
                <a:latin typeface="Arial"/>
                <a:ea typeface="黑体" pitchFamily="2" charset="-122"/>
                <a:cs typeface="+mn-cs"/>
              </a:rPr>
              <a:t>单点管理</a:t>
            </a:r>
          </a:p>
          <a:p>
            <a:pPr marL="169896" indent="-169896" algn="l" defTabSz="914400">
              <a:spcBef>
                <a:spcPts val="300"/>
              </a:spcBef>
              <a:spcAft>
                <a:spcPts val="300"/>
              </a:spcAft>
              <a:buClr>
                <a:srgbClr val="0096D6"/>
              </a:buClr>
              <a:buSzPct val="90000"/>
              <a:buFont typeface="Arial"/>
              <a:buChar char="•"/>
            </a:pPr>
            <a:r>
              <a:rPr lang="zh-CN" altLang="en-US" sz="1800" b="0" i="0" dirty="0" smtClean="0">
                <a:solidFill>
                  <a:srgbClr val="FFFFFF">
                    <a:lumMod val="50000"/>
                  </a:srgbClr>
                </a:solidFill>
                <a:latin typeface="Arial"/>
                <a:ea typeface="黑体" pitchFamily="2" charset="-122"/>
                <a:cs typeface="+mn-cs"/>
              </a:rPr>
              <a:t>电缆减少</a:t>
            </a:r>
          </a:p>
          <a:p>
            <a:pPr marL="169896" indent="-169896" algn="l" defTabSz="914400">
              <a:spcBef>
                <a:spcPts val="300"/>
              </a:spcBef>
              <a:spcAft>
                <a:spcPts val="300"/>
              </a:spcAft>
              <a:buClr>
                <a:srgbClr val="0096D6"/>
              </a:buClr>
              <a:buSzPct val="90000"/>
              <a:buFont typeface="Arial"/>
              <a:buChar char="•"/>
            </a:pPr>
            <a:r>
              <a:rPr lang="zh-CN" altLang="en-US" sz="1800" b="0" i="0" dirty="0" smtClean="0">
                <a:solidFill>
                  <a:srgbClr val="FFFFFF">
                    <a:lumMod val="50000"/>
                  </a:srgbClr>
                </a:solidFill>
                <a:latin typeface="Arial"/>
                <a:ea typeface="黑体" pitchFamily="2" charset="-122"/>
                <a:cs typeface="+mn-cs"/>
              </a:rPr>
              <a:t>跨机架和刀片服务器的一致性</a:t>
            </a:r>
          </a:p>
          <a:p>
            <a:pPr marL="169896" indent="-169896" algn="l" defTabSz="914400">
              <a:spcBef>
                <a:spcPts val="300"/>
              </a:spcBef>
              <a:spcAft>
                <a:spcPts val="300"/>
              </a:spcAft>
              <a:buClr>
                <a:srgbClr val="0096D6"/>
              </a:buClr>
              <a:buSzPct val="90000"/>
              <a:buFont typeface="Arial"/>
              <a:buChar char="•"/>
            </a:pPr>
            <a:r>
              <a:rPr lang="zh-CN" altLang="en-US" sz="1800" b="0" i="0" dirty="0" smtClean="0">
                <a:solidFill>
                  <a:srgbClr val="FFFFFF">
                    <a:lumMod val="50000"/>
                  </a:srgbClr>
                </a:solidFill>
                <a:latin typeface="Arial"/>
                <a:ea typeface="黑体" pitchFamily="2" charset="-122"/>
                <a:cs typeface="+mn-cs"/>
              </a:rPr>
              <a:t>可互操作 </a:t>
            </a:r>
            <a:r>
              <a:rPr lang="en-US" altLang="zh-CN" sz="1800" b="0" i="0" dirty="0" smtClean="0">
                <a:solidFill>
                  <a:srgbClr val="FFFFFF">
                    <a:lumMod val="50000"/>
                  </a:srgbClr>
                </a:solidFill>
                <a:latin typeface="Arial"/>
                <a:ea typeface="黑体" pitchFamily="2" charset="-122"/>
                <a:cs typeface="+mn-cs"/>
              </a:rPr>
              <a:t>— </a:t>
            </a:r>
            <a:r>
              <a:rPr lang="zh-CN" altLang="en-US" sz="1800" b="0" i="0" dirty="0" smtClean="0">
                <a:solidFill>
                  <a:srgbClr val="FFFFFF">
                    <a:lumMod val="50000"/>
                  </a:srgbClr>
                </a:solidFill>
                <a:latin typeface="Arial"/>
                <a:ea typeface="黑体" pitchFamily="2" charset="-122"/>
                <a:cs typeface="+mn-cs"/>
              </a:rPr>
              <a:t>基于标准</a:t>
            </a:r>
          </a:p>
          <a:p>
            <a:pPr marL="169896" indent="-169896" algn="l" defTabSz="914400">
              <a:spcBef>
                <a:spcPts val="300"/>
              </a:spcBef>
              <a:spcAft>
                <a:spcPts val="300"/>
              </a:spcAft>
              <a:buClr>
                <a:srgbClr val="0096D6"/>
              </a:buClr>
              <a:buSzPct val="90000"/>
              <a:buFont typeface="Arial"/>
              <a:buChar char="•"/>
            </a:pPr>
            <a:endParaRPr lang="zh-CN" altLang="en-US" dirty="0">
              <a:solidFill>
                <a:schemeClr val="bg1">
                  <a:lumMod val="50000"/>
                </a:schemeClr>
              </a:solidFill>
              <a:latin typeface="Arial" charset="0"/>
              <a:ea typeface="黑体" pitchFamily="2" charset="-122"/>
            </a:endParaRPr>
          </a:p>
        </p:txBody>
      </p:sp>
    </p:spTree>
    <p:extLst>
      <p:ext uri="{BB962C8B-B14F-4D97-AF65-F5344CB8AC3E}">
        <p14:creationId xmlns="" xmlns:p14="http://schemas.microsoft.com/office/powerpoint/2010/main" val="25012627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22" presetClass="entr" presetSubtype="4" fill="hold" nodeType="withEffect">
                                  <p:stCondLst>
                                    <p:cond delay="0"/>
                                  </p:stCondLst>
                                  <p:childTnLst>
                                    <p:set>
                                      <p:cBhvr>
                                        <p:cTn id="12" dur="1" fill="hold">
                                          <p:stCondLst>
                                            <p:cond delay="0"/>
                                          </p:stCondLst>
                                        </p:cTn>
                                        <p:tgtEl>
                                          <p:spTgt spid="624"/>
                                        </p:tgtEl>
                                        <p:attrNameLst>
                                          <p:attrName>style.visibility</p:attrName>
                                        </p:attrNameLst>
                                      </p:cBhvr>
                                      <p:to>
                                        <p:strVal val="visible"/>
                                      </p:to>
                                    </p:set>
                                    <p:animEffect transition="in" filter="wipe(down)">
                                      <p:cBhvr>
                                        <p:cTn id="13" dur="500"/>
                                        <p:tgtEl>
                                          <p:spTgt spid="62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down)">
                                      <p:cBhvr>
                                        <p:cTn id="18" dur="500"/>
                                        <p:tgtEl>
                                          <p:spTgt spid="42"/>
                                        </p:tgtEl>
                                      </p:cBhvr>
                                    </p:animEffect>
                                  </p:childTnLst>
                                </p:cTn>
                              </p:par>
                              <p:par>
                                <p:cTn id="19" presetID="10" presetClass="exit" presetSubtype="0" fill="hold" nodeType="withEffect">
                                  <p:stCondLst>
                                    <p:cond delay="0"/>
                                  </p:stCondLst>
                                  <p:childTnLst>
                                    <p:animEffect transition="out" filter="fade">
                                      <p:cBhvr>
                                        <p:cTn id="20" dur="500"/>
                                        <p:tgtEl>
                                          <p:spTgt spid="624"/>
                                        </p:tgtEl>
                                      </p:cBhvr>
                                    </p:animEffect>
                                    <p:set>
                                      <p:cBhvr>
                                        <p:cTn id="21" dur="1" fill="hold">
                                          <p:stCondLst>
                                            <p:cond delay="499"/>
                                          </p:stCondLst>
                                        </p:cTn>
                                        <p:tgtEl>
                                          <p:spTgt spid="624"/>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215"/>
                                        </p:tgtEl>
                                      </p:cBhvr>
                                    </p:animEffect>
                                    <p:set>
                                      <p:cBhvr>
                                        <p:cTn id="27" dur="1" fill="hold">
                                          <p:stCondLst>
                                            <p:cond delay="499"/>
                                          </p:stCondLst>
                                        </p:cTn>
                                        <p:tgtEl>
                                          <p:spTgt spid="215"/>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41"/>
                                        </p:tgtEl>
                                      </p:cBhvr>
                                    </p:animEffect>
                                    <p:set>
                                      <p:cBhvr>
                                        <p:cTn id="33" dur="1" fill="hold">
                                          <p:stCondLst>
                                            <p:cond delay="499"/>
                                          </p:stCondLst>
                                        </p:cTn>
                                        <p:tgtEl>
                                          <p:spTgt spid="41"/>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4"/>
                                        </p:tgtEl>
                                        <p:attrNameLst>
                                          <p:attrName>style.visibility</p:attrName>
                                        </p:attrNameLst>
                                      </p:cBhvr>
                                      <p:to>
                                        <p:strVal val="visible"/>
                                      </p:to>
                                    </p:set>
                                    <p:animEffect transition="in" filter="fade">
                                      <p:cBhvr>
                                        <p:cTn id="39" dur="500"/>
                                        <p:tgtEl>
                                          <p:spTgt spid="84"/>
                                        </p:tgtEl>
                                      </p:cBhvr>
                                    </p:animEffect>
                                  </p:childTnLst>
                                </p:cTn>
                              </p:par>
                              <p:par>
                                <p:cTn id="40" presetID="10"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802"/>
                                        </p:tgtEl>
                                        <p:attrNameLst>
                                          <p:attrName>style.visibility</p:attrName>
                                        </p:attrNameLst>
                                      </p:cBhvr>
                                      <p:to>
                                        <p:strVal val="visible"/>
                                      </p:to>
                                    </p:set>
                                    <p:animEffect transition="in" filter="fade">
                                      <p:cBhvr>
                                        <p:cTn id="45" dur="500"/>
                                        <p:tgtEl>
                                          <p:spTgt spid="2802"/>
                                        </p:tgtEl>
                                      </p:cBhvr>
                                    </p:animEffect>
                                  </p:childTnLst>
                                </p:cTn>
                              </p:par>
                              <p:par>
                                <p:cTn id="46" presetID="10" presetClass="entr" presetSubtype="0"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10"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fade">
                                      <p:cBhvr>
                                        <p:cTn id="54" dur="500"/>
                                        <p:tgtEl>
                                          <p:spTgt spid="8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ipe(left)">
                                      <p:cBhvr>
                                        <p:cTn id="62" dur="500"/>
                                        <p:tgtEl>
                                          <p:spTgt spid="48"/>
                                        </p:tgtEl>
                                      </p:cBhvr>
                                    </p:animEffect>
                                  </p:childTnLst>
                                </p:cTn>
                              </p:par>
                              <p:par>
                                <p:cTn id="63" presetID="10" presetClass="exit" presetSubtype="0" fill="hold" nodeType="withEffect">
                                  <p:stCondLst>
                                    <p:cond delay="0"/>
                                  </p:stCondLst>
                                  <p:childTnLst>
                                    <p:animEffect transition="out" filter="fade">
                                      <p:cBhvr>
                                        <p:cTn id="64" dur="500"/>
                                        <p:tgtEl>
                                          <p:spTgt spid="42"/>
                                        </p:tgtEl>
                                      </p:cBhvr>
                                    </p:animEffect>
                                    <p:set>
                                      <p:cBhvr>
                                        <p:cTn id="65" dur="1" fill="hold">
                                          <p:stCondLst>
                                            <p:cond delay="499"/>
                                          </p:stCondLst>
                                        </p:cTn>
                                        <p:tgtEl>
                                          <p:spTgt spid="42"/>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46"/>
                                        </p:tgtEl>
                                      </p:cBhvr>
                                    </p:animEffect>
                                    <p:set>
                                      <p:cBhvr>
                                        <p:cTn id="68" dur="1" fill="hold">
                                          <p:stCondLst>
                                            <p:cond delay="499"/>
                                          </p:stCondLst>
                                        </p:cTn>
                                        <p:tgtEl>
                                          <p:spTgt spid="46"/>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52"/>
                                        </p:tgtEl>
                                      </p:cBhvr>
                                    </p:animEffect>
                                    <p:set>
                                      <p:cBhvr>
                                        <p:cTn id="71" dur="1" fill="hold">
                                          <p:stCondLst>
                                            <p:cond delay="499"/>
                                          </p:stCondLst>
                                        </p:cTn>
                                        <p:tgtEl>
                                          <p:spTgt spid="52"/>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6"/>
                                        </p:tgtEl>
                                      </p:cBhvr>
                                    </p:animEffect>
                                    <p:set>
                                      <p:cBhvr>
                                        <p:cTn id="74" dur="1" fill="hold">
                                          <p:stCondLst>
                                            <p:cond delay="499"/>
                                          </p:stCondLst>
                                        </p:cTn>
                                        <p:tgtEl>
                                          <p:spTgt spid="6"/>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2802"/>
                                        </p:tgtEl>
                                      </p:cBhvr>
                                    </p:animEffect>
                                    <p:set>
                                      <p:cBhvr>
                                        <p:cTn id="77" dur="1" fill="hold">
                                          <p:stCondLst>
                                            <p:cond delay="499"/>
                                          </p:stCondLst>
                                        </p:cTn>
                                        <p:tgtEl>
                                          <p:spTgt spid="2802"/>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9"/>
                                        </p:tgtEl>
                                      </p:cBhvr>
                                    </p:animEffect>
                                    <p:set>
                                      <p:cBhvr>
                                        <p:cTn id="80" dur="1" fill="hold">
                                          <p:stCondLst>
                                            <p:cond delay="499"/>
                                          </p:stCondLst>
                                        </p:cTn>
                                        <p:tgtEl>
                                          <p:spTgt spid="9"/>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84"/>
                                        </p:tgtEl>
                                      </p:cBhvr>
                                    </p:animEffect>
                                    <p:set>
                                      <p:cBhvr>
                                        <p:cTn id="83" dur="1" fill="hold">
                                          <p:stCondLst>
                                            <p:cond delay="499"/>
                                          </p:stCondLst>
                                        </p:cTn>
                                        <p:tgtEl>
                                          <p:spTgt spid="84"/>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10"/>
                                        </p:tgtEl>
                                      </p:cBhvr>
                                    </p:animEffect>
                                    <p:set>
                                      <p:cBhvr>
                                        <p:cTn id="86" dur="1" fill="hold">
                                          <p:stCondLst>
                                            <p:cond delay="499"/>
                                          </p:stCondLst>
                                        </p:cTn>
                                        <p:tgtEl>
                                          <p:spTgt spid="10"/>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80"/>
                                        </p:tgtEl>
                                      </p:cBhvr>
                                    </p:animEffect>
                                    <p:set>
                                      <p:cBhvr>
                                        <p:cTn id="89" dur="1" fill="hold">
                                          <p:stCondLst>
                                            <p:cond delay="499"/>
                                          </p:stCondLst>
                                        </p:cTn>
                                        <p:tgtEl>
                                          <p:spTgt spid="80"/>
                                        </p:tgtEl>
                                        <p:attrNameLst>
                                          <p:attrName>style.visibility</p:attrName>
                                        </p:attrNameLst>
                                      </p:cBhvr>
                                      <p:to>
                                        <p:strVal val="hidden"/>
                                      </p:to>
                                    </p:set>
                                  </p:childTnLst>
                                </p:cTn>
                              </p:par>
                              <p:par>
                                <p:cTn id="90" presetID="10" presetClass="entr" presetSubtype="0" fill="hold" grpId="0" nodeType="withEffect">
                                  <p:stCondLst>
                                    <p:cond delay="0"/>
                                  </p:stCondLst>
                                  <p:childTnLst>
                                    <p:set>
                                      <p:cBhvr>
                                        <p:cTn id="91" dur="1" fill="hold">
                                          <p:stCondLst>
                                            <p:cond delay="0"/>
                                          </p:stCondLst>
                                        </p:cTn>
                                        <p:tgtEl>
                                          <p:spTgt spid="55"/>
                                        </p:tgtEl>
                                        <p:attrNameLst>
                                          <p:attrName>style.visibility</p:attrName>
                                        </p:attrNameLst>
                                      </p:cBhvr>
                                      <p:to>
                                        <p:strVal val="visible"/>
                                      </p:to>
                                    </p:set>
                                    <p:animEffect transition="in" filter="fade">
                                      <p:cBhvr>
                                        <p:cTn id="92" dur="500"/>
                                        <p:tgtEl>
                                          <p:spTgt spid="5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83"/>
                                        </p:tgtEl>
                                        <p:attrNameLst>
                                          <p:attrName>style.visibility</p:attrName>
                                        </p:attrNameLst>
                                      </p:cBhvr>
                                      <p:to>
                                        <p:strVal val="visible"/>
                                      </p:to>
                                    </p:set>
                                    <p:animEffect transition="in" filter="fade">
                                      <p:cBhvr>
                                        <p:cTn id="95" dur="500"/>
                                        <p:tgtEl>
                                          <p:spTgt spid="8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fade">
                                      <p:cBhvr>
                                        <p:cTn id="98" dur="500"/>
                                        <p:tgtEl>
                                          <p:spTgt spid="5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801"/>
                                        </p:tgtEl>
                                        <p:attrNameLst>
                                          <p:attrName>style.visibility</p:attrName>
                                        </p:attrNameLst>
                                      </p:cBhvr>
                                      <p:to>
                                        <p:strVal val="visible"/>
                                      </p:to>
                                    </p:set>
                                    <p:animEffect transition="in" filter="fade">
                                      <p:cBhvr>
                                        <p:cTn id="101" dur="500"/>
                                        <p:tgtEl>
                                          <p:spTgt spid="2801"/>
                                        </p:tgtEl>
                                      </p:cBhvr>
                                    </p:animEffect>
                                  </p:childTnLst>
                                </p:cTn>
                              </p:par>
                              <p:par>
                                <p:cTn id="102" presetID="10" presetClass="entr" presetSubtype="0" fill="hold" nodeType="with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childTnLst>
                                </p:cTn>
                              </p:par>
                              <p:par>
                                <p:cTn id="105" presetID="10" presetClass="entr" presetSubtype="0" fill="hold" nodeType="withEffect">
                                  <p:stCondLst>
                                    <p:cond delay="0"/>
                                  </p:stCondLst>
                                  <p:childTnLst>
                                    <p:set>
                                      <p:cBhvr>
                                        <p:cTn id="106" dur="1" fill="hold">
                                          <p:stCondLst>
                                            <p:cond delay="0"/>
                                          </p:stCondLst>
                                        </p:cTn>
                                        <p:tgtEl>
                                          <p:spTgt spid="8"/>
                                        </p:tgtEl>
                                        <p:attrNameLst>
                                          <p:attrName>style.visibility</p:attrName>
                                        </p:attrNameLst>
                                      </p:cBhvr>
                                      <p:to>
                                        <p:strVal val="visible"/>
                                      </p:to>
                                    </p:set>
                                    <p:animEffect transition="in" filter="fade">
                                      <p:cBhvr>
                                        <p:cTn id="107" dur="500"/>
                                        <p:tgtEl>
                                          <p:spTgt spid="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81"/>
                                        </p:tgtEl>
                                        <p:attrNameLst>
                                          <p:attrName>style.visibility</p:attrName>
                                        </p:attrNameLst>
                                      </p:cBhvr>
                                      <p:to>
                                        <p:strVal val="visible"/>
                                      </p:to>
                                    </p:set>
                                    <p:animEffect transition="in" filter="fade">
                                      <p:cBhvr>
                                        <p:cTn id="110" dur="500"/>
                                        <p:tgtEl>
                                          <p:spTgt spid="81"/>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67"/>
                                        </p:tgtEl>
                                        <p:attrNameLst>
                                          <p:attrName>style.visibility</p:attrName>
                                        </p:attrNameLst>
                                      </p:cBhvr>
                                      <p:to>
                                        <p:strVal val="visible"/>
                                      </p:to>
                                    </p:set>
                                    <p:animEffect transition="in" filter="fade">
                                      <p:cBhvr>
                                        <p:cTn id="115" dur="500"/>
                                        <p:tgtEl>
                                          <p:spTgt spid="67"/>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8"/>
                                        </p:tgtEl>
                                        <p:attrNameLst>
                                          <p:attrName>style.visibility</p:attrName>
                                        </p:attrNameLst>
                                      </p:cBhvr>
                                      <p:to>
                                        <p:strVal val="visible"/>
                                      </p:to>
                                    </p:set>
                                    <p:animEffect transition="in" filter="fade">
                                      <p:cBhvr>
                                        <p:cTn id="118" dur="500"/>
                                        <p:tgtEl>
                                          <p:spTgt spid="68"/>
                                        </p:tgtEl>
                                      </p:cBhvr>
                                    </p:animEffect>
                                  </p:childTnLst>
                                </p:cTn>
                              </p:par>
                              <p:par>
                                <p:cTn id="119" presetID="2" presetClass="entr" presetSubtype="2" fill="hold" grpId="0" nodeType="with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500" fill="hold"/>
                                        <p:tgtEl>
                                          <p:spTgt spid="70"/>
                                        </p:tgtEl>
                                        <p:attrNameLst>
                                          <p:attrName>ppt_x</p:attrName>
                                        </p:attrNameLst>
                                      </p:cBhvr>
                                      <p:tavLst>
                                        <p:tav tm="0">
                                          <p:val>
                                            <p:strVal val="1+#ppt_w/2"/>
                                          </p:val>
                                        </p:tav>
                                        <p:tav tm="100000">
                                          <p:val>
                                            <p:strVal val="#ppt_x"/>
                                          </p:val>
                                        </p:tav>
                                      </p:tavLst>
                                    </p:anim>
                                    <p:anim calcmode="lin" valueType="num">
                                      <p:cBhvr additive="base">
                                        <p:cTn id="122"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01" grpId="0"/>
      <p:bldP spid="2802" grpId="0"/>
      <p:bldP spid="2802" grpId="1"/>
      <p:bldP spid="215" grpId="0"/>
      <p:bldP spid="41" grpId="0" animBg="1"/>
      <p:bldP spid="41" grpId="1" animBg="1"/>
      <p:bldP spid="46" grpId="0" animBg="1"/>
      <p:bldP spid="46" grpId="1" animBg="1"/>
      <p:bldP spid="52" grpId="0" animBg="1"/>
      <p:bldP spid="52" grpId="1" animBg="1"/>
      <p:bldP spid="55" grpId="0" animBg="1"/>
      <p:bldP spid="57" grpId="0"/>
      <p:bldP spid="80" grpId="0"/>
      <p:bldP spid="80" grpId="1"/>
      <p:bldP spid="81" grpId="0"/>
      <p:bldP spid="83" grpId="0"/>
      <p:bldP spid="84" grpId="0"/>
      <p:bldP spid="84" grpId="1"/>
      <p:bldP spid="67" grpId="0" animBg="1"/>
      <p:bldP spid="68" grpId="0" animBg="1"/>
      <p:bldP spid="7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9"/>
          <p:cNvSpPr>
            <a:spLocks noChangeArrowheads="1"/>
          </p:cNvSpPr>
          <p:nvPr/>
        </p:nvSpPr>
        <p:spPr bwMode="auto">
          <a:xfrm flipH="1">
            <a:off x="239150" y="5036236"/>
            <a:ext cx="8623491" cy="2200439"/>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endParaRPr lang="zh-CN" altLang="en-US" b="1">
              <a:solidFill>
                <a:schemeClr val="tx1"/>
              </a:solidFill>
              <a:latin typeface="+mj-lt"/>
              <a:ea typeface="黑体" pitchFamily="2" charset="-122"/>
            </a:endParaRPr>
          </a:p>
        </p:txBody>
      </p:sp>
      <p:grpSp>
        <p:nvGrpSpPr>
          <p:cNvPr id="3" name="Group 107"/>
          <p:cNvGrpSpPr/>
          <p:nvPr/>
        </p:nvGrpSpPr>
        <p:grpSpPr>
          <a:xfrm>
            <a:off x="594360" y="5184648"/>
            <a:ext cx="6025333" cy="1129913"/>
            <a:chOff x="4574276" y="4669561"/>
            <a:chExt cx="6025333" cy="1129913"/>
          </a:xfrm>
        </p:grpSpPr>
        <p:sp>
          <p:nvSpPr>
            <p:cNvPr id="109" name="Rectangle 108"/>
            <p:cNvSpPr/>
            <p:nvPr/>
          </p:nvSpPr>
          <p:spPr>
            <a:xfrm>
              <a:off x="4574276" y="4906922"/>
              <a:ext cx="992579" cy="892552"/>
            </a:xfrm>
            <a:prstGeom prst="rect">
              <a:avLst/>
            </a:prstGeom>
          </p:spPr>
          <p:txBody>
            <a:bodyPr wrap="none" lIns="0" tIns="0" rIns="0" bIns="0">
              <a:spAutoFit/>
            </a:bodyPr>
            <a:lstStyle/>
            <a:p>
              <a:pPr marL="169896" indent="-169896" algn="l" defTabSz="914400">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单点策略</a:t>
              </a:r>
              <a:endParaRPr lang="zh-CN" altLang="en-US" sz="1600" smtClean="0">
                <a:solidFill>
                  <a:srgbClr val="546568"/>
                </a:solidFill>
                <a:ea typeface="黑体" pitchFamily="2" charset="-122"/>
                <a:sym typeface="Arial" charset="0"/>
              </a:endParaRPr>
            </a:p>
            <a:p>
              <a:pPr marL="169896" indent="-169896" algn="l" defTabSz="914400">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单点管理</a:t>
              </a:r>
            </a:p>
            <a:p>
              <a:pPr marL="169896" indent="-169896" algn="l" defTabSz="914400">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电缆减少</a:t>
              </a:r>
              <a:endParaRPr lang="zh-CN" altLang="en-US" sz="1600">
                <a:solidFill>
                  <a:srgbClr val="546568"/>
                </a:solidFill>
                <a:latin typeface="Arial" charset="0"/>
                <a:ea typeface="黑体" pitchFamily="2" charset="-122"/>
              </a:endParaRPr>
            </a:p>
          </p:txBody>
        </p:sp>
        <p:sp>
          <p:nvSpPr>
            <p:cNvPr id="110" name="AutoShape 24"/>
            <p:cNvSpPr>
              <a:spLocks/>
            </p:cNvSpPr>
            <p:nvPr/>
          </p:nvSpPr>
          <p:spPr bwMode="auto">
            <a:xfrm>
              <a:off x="4574276" y="4669561"/>
              <a:ext cx="2338685" cy="227346"/>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a:lnSpc>
                  <a:spcPts val="1500"/>
                </a:lnSpc>
                <a:spcBef>
                  <a:spcPts val="300"/>
                </a:spcBef>
                <a:spcAft>
                  <a:spcPts val="300"/>
                </a:spcAft>
                <a:buNone/>
              </a:pPr>
              <a:r>
                <a:rPr lang="zh-CN" altLang="en-US" sz="1800" b="1" i="0" smtClean="0">
                  <a:solidFill>
                    <a:srgbClr val="0096D6"/>
                  </a:solidFill>
                  <a:latin typeface="Arial"/>
                  <a:ea typeface="黑体" pitchFamily="2" charset="-122"/>
                  <a:cs typeface="+mn-cs"/>
                </a:rPr>
                <a:t>结果</a:t>
              </a:r>
              <a:endParaRPr lang="zh-CN" altLang="en-US" b="1" smtClean="0">
                <a:solidFill>
                  <a:schemeClr val="tx1"/>
                </a:solidFill>
                <a:ea typeface="黑体" pitchFamily="2" charset="-122"/>
                <a:sym typeface="Arial" charset="0"/>
              </a:endParaRPr>
            </a:p>
          </p:txBody>
        </p:sp>
        <p:sp>
          <p:nvSpPr>
            <p:cNvPr id="111" name="Rectangle 110"/>
            <p:cNvSpPr/>
            <p:nvPr/>
          </p:nvSpPr>
          <p:spPr>
            <a:xfrm>
              <a:off x="7760370" y="4906922"/>
              <a:ext cx="2839239" cy="569387"/>
            </a:xfrm>
            <a:prstGeom prst="rect">
              <a:avLst/>
            </a:prstGeom>
          </p:spPr>
          <p:txBody>
            <a:bodyPr wrap="none" lIns="0" tIns="0" rIns="0" bIns="0">
              <a:spAutoFit/>
            </a:bodyPr>
            <a:lstStyle/>
            <a:p>
              <a:pPr marL="169896" indent="-169896" algn="l" defTabSz="914400">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跨机架和刀片服务器的一致性</a:t>
              </a:r>
            </a:p>
            <a:p>
              <a:pPr marL="169896" indent="-169896" algn="l" defTabSz="914400">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可互操作 </a:t>
              </a:r>
              <a:r>
                <a:rPr lang="en-US" altLang="zh-CN" sz="1600" b="0" i="0" smtClean="0">
                  <a:solidFill>
                    <a:srgbClr val="546568"/>
                  </a:solidFill>
                  <a:latin typeface="Arial"/>
                  <a:ea typeface="黑体" pitchFamily="2" charset="-122"/>
                  <a:cs typeface="+mn-cs"/>
                </a:rPr>
                <a:t>— </a:t>
              </a:r>
              <a:r>
                <a:rPr lang="zh-CN" altLang="en-US" sz="1600" b="0" i="0" smtClean="0">
                  <a:solidFill>
                    <a:srgbClr val="546568"/>
                  </a:solidFill>
                  <a:latin typeface="Arial"/>
                  <a:ea typeface="黑体" pitchFamily="2" charset="-122"/>
                  <a:cs typeface="+mn-cs"/>
                </a:rPr>
                <a:t>基于标准</a:t>
              </a:r>
              <a:endParaRPr lang="zh-CN" altLang="en-US" sz="1600">
                <a:solidFill>
                  <a:srgbClr val="546568"/>
                </a:solidFill>
                <a:latin typeface="Arial" charset="0"/>
                <a:ea typeface="黑体" pitchFamily="2" charset="-122"/>
              </a:endParaRPr>
            </a:p>
          </p:txBody>
        </p:sp>
      </p:grpSp>
      <p:sp>
        <p:nvSpPr>
          <p:cNvPr id="366" name="Rectangle 19"/>
          <p:cNvSpPr>
            <a:spLocks noChangeArrowheads="1"/>
          </p:cNvSpPr>
          <p:nvPr/>
        </p:nvSpPr>
        <p:spPr bwMode="auto">
          <a:xfrm flipH="1">
            <a:off x="6421219" y="1864826"/>
            <a:ext cx="2480539" cy="3087460"/>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defTabSz="914400">
              <a:buNone/>
            </a:pPr>
            <a:r>
              <a:rPr lang="zh-CN" altLang="en-US" sz="1800" b="1" i="0" smtClean="0">
                <a:solidFill>
                  <a:srgbClr val="0096D6"/>
                </a:solidFill>
                <a:latin typeface="Arial"/>
                <a:ea typeface="黑体" pitchFamily="2" charset="-122"/>
                <a:cs typeface="+mn-cs"/>
              </a:rPr>
              <a:t>虚拟 </a:t>
            </a:r>
            <a:r>
              <a:rPr lang="en-US" altLang="zh-CN" sz="1800" b="1" i="0" smtClean="0">
                <a:solidFill>
                  <a:srgbClr val="0096D6"/>
                </a:solidFill>
                <a:latin typeface="Arial"/>
                <a:ea typeface="黑体" pitchFamily="2" charset="-122"/>
                <a:cs typeface="+mn-cs"/>
              </a:rPr>
              <a:t>VM-FEX</a:t>
            </a:r>
          </a:p>
          <a:p>
            <a:pPr algn="ctr" defTabSz="914400">
              <a:buNone/>
            </a:pPr>
            <a:endParaRPr lang="zh-CN" altLang="en-US" b="1">
              <a:solidFill>
                <a:schemeClr val="tx1"/>
              </a:solidFill>
              <a:latin typeface="+mj-lt"/>
              <a:ea typeface="黑体" pitchFamily="2" charset="-122"/>
            </a:endParaRPr>
          </a:p>
        </p:txBody>
      </p:sp>
      <p:sp>
        <p:nvSpPr>
          <p:cNvPr id="365" name="Rectangle 19"/>
          <p:cNvSpPr>
            <a:spLocks noChangeArrowheads="1"/>
          </p:cNvSpPr>
          <p:nvPr/>
        </p:nvSpPr>
        <p:spPr bwMode="auto">
          <a:xfrm flipH="1">
            <a:off x="2863801" y="1864826"/>
            <a:ext cx="3431726" cy="3087460"/>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defTabSz="914400">
              <a:buNone/>
            </a:pPr>
            <a:r>
              <a:rPr lang="zh-CN" altLang="en-US" sz="1800" b="1" i="0" smtClean="0">
                <a:solidFill>
                  <a:srgbClr val="0096D6"/>
                </a:solidFill>
                <a:latin typeface="Arial"/>
                <a:ea typeface="黑体" pitchFamily="2" charset="-122"/>
                <a:cs typeface="+mn-cs"/>
              </a:rPr>
              <a:t>逻辑 </a:t>
            </a:r>
            <a:r>
              <a:rPr lang="en-US" altLang="zh-CN" sz="1800" b="1" i="0" smtClean="0">
                <a:solidFill>
                  <a:srgbClr val="0096D6"/>
                </a:solidFill>
                <a:latin typeface="Arial"/>
                <a:ea typeface="黑体" pitchFamily="2" charset="-122"/>
                <a:cs typeface="+mn-cs"/>
              </a:rPr>
              <a:t>Adapter FEX</a:t>
            </a:r>
          </a:p>
          <a:p>
            <a:pPr algn="ctr" defTabSz="914400">
              <a:buNone/>
            </a:pPr>
            <a:endParaRPr lang="zh-CN" altLang="en-US" b="1">
              <a:solidFill>
                <a:schemeClr val="tx1"/>
              </a:solidFill>
              <a:latin typeface="+mj-lt"/>
              <a:ea typeface="黑体" pitchFamily="2" charset="-122"/>
            </a:endParaRPr>
          </a:p>
        </p:txBody>
      </p:sp>
      <p:sp>
        <p:nvSpPr>
          <p:cNvPr id="364" name="Rectangle 19"/>
          <p:cNvSpPr>
            <a:spLocks noChangeArrowheads="1"/>
          </p:cNvSpPr>
          <p:nvPr/>
        </p:nvSpPr>
        <p:spPr bwMode="auto">
          <a:xfrm flipH="1">
            <a:off x="168816" y="1864826"/>
            <a:ext cx="2586582" cy="3087460"/>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defTabSz="914400">
              <a:buNone/>
            </a:pPr>
            <a:r>
              <a:rPr lang="zh-CN" altLang="en-US" sz="1800" b="1" i="0" smtClean="0">
                <a:solidFill>
                  <a:srgbClr val="0096D6"/>
                </a:solidFill>
                <a:latin typeface="Arial"/>
                <a:ea typeface="黑体" pitchFamily="2" charset="-122"/>
                <a:cs typeface="+mn-cs"/>
              </a:rPr>
              <a:t>物理</a:t>
            </a:r>
            <a:endParaRPr lang="zh-CN" altLang="en-US" sz="1800" b="1" i="0">
              <a:solidFill>
                <a:srgbClr val="0096D6"/>
              </a:solidFill>
              <a:latin typeface="Arial"/>
              <a:ea typeface="黑体" pitchFamily="2" charset="-122"/>
              <a:cs typeface="+mn-cs"/>
            </a:endParaRPr>
          </a:p>
        </p:txBody>
      </p:sp>
      <p:cxnSp>
        <p:nvCxnSpPr>
          <p:cNvPr id="354" name="Straight Connector 353"/>
          <p:cNvCxnSpPr/>
          <p:nvPr/>
        </p:nvCxnSpPr>
        <p:spPr>
          <a:xfrm>
            <a:off x="3814804" y="4495192"/>
            <a:ext cx="1424528" cy="0"/>
          </a:xfrm>
          <a:prstGeom prst="line">
            <a:avLst/>
          </a:prstGeom>
          <a:ln w="190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p:nvCxnSpPr>
        <p:spPr>
          <a:xfrm>
            <a:off x="4034118" y="3561126"/>
            <a:ext cx="1424528" cy="0"/>
          </a:xfrm>
          <a:prstGeom prst="line">
            <a:avLst/>
          </a:prstGeom>
          <a:ln w="190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a:off x="4034118" y="4025938"/>
            <a:ext cx="1424528" cy="0"/>
          </a:xfrm>
          <a:prstGeom prst="line">
            <a:avLst/>
          </a:prstGeom>
          <a:ln w="190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034118" y="2645150"/>
            <a:ext cx="1424528" cy="0"/>
          </a:xfrm>
          <a:prstGeom prst="line">
            <a:avLst/>
          </a:prstGeom>
          <a:ln w="190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349" name="Straight Connector 348"/>
          <p:cNvCxnSpPr/>
          <p:nvPr/>
        </p:nvCxnSpPr>
        <p:spPr>
          <a:xfrm>
            <a:off x="4034118" y="3096314"/>
            <a:ext cx="1424528" cy="0"/>
          </a:xfrm>
          <a:prstGeom prst="line">
            <a:avLst/>
          </a:prstGeom>
          <a:ln w="190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a:off x="5458977" y="4488779"/>
            <a:ext cx="1761201" cy="0"/>
          </a:xfrm>
          <a:prstGeom prst="line">
            <a:avLst/>
          </a:prstGeom>
          <a:ln w="190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a:off x="5458977" y="3557920"/>
            <a:ext cx="1761201" cy="0"/>
          </a:xfrm>
          <a:prstGeom prst="line">
            <a:avLst/>
          </a:prstGeom>
          <a:ln w="190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a:off x="5458977" y="4021129"/>
            <a:ext cx="1761201" cy="0"/>
          </a:xfrm>
          <a:prstGeom prst="line">
            <a:avLst/>
          </a:prstGeom>
          <a:ln w="190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a:off x="5458977" y="2645150"/>
            <a:ext cx="1761201" cy="0"/>
          </a:xfrm>
          <a:prstGeom prst="line">
            <a:avLst/>
          </a:prstGeom>
          <a:ln w="190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a:off x="5458977" y="3094711"/>
            <a:ext cx="1761201" cy="0"/>
          </a:xfrm>
          <a:prstGeom prst="line">
            <a:avLst/>
          </a:prstGeom>
          <a:ln w="190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162041" y="3415727"/>
            <a:ext cx="2432102" cy="1023832"/>
          </a:xfrm>
          <a:prstGeom prst="line">
            <a:avLst/>
          </a:prstGeom>
          <a:ln w="190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089021" y="3428884"/>
            <a:ext cx="2404806" cy="144139"/>
          </a:xfrm>
          <a:prstGeom prst="line">
            <a:avLst/>
          </a:prstGeom>
          <a:ln w="190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1207571" y="2642132"/>
            <a:ext cx="2188628" cy="869388"/>
          </a:xfrm>
          <a:prstGeom prst="line">
            <a:avLst/>
          </a:prstGeom>
          <a:ln w="190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pPr algn="l" defTabSz="914400">
              <a:spcBef>
                <a:spcPct val="0"/>
              </a:spcBef>
              <a:buNone/>
            </a:pPr>
            <a: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革命性的系统扩展</a:t>
            </a:r>
            <a:b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lang="zh-CN" altLang="en-US" sz="2400" b="0" i="0" spc="0" baseline="0" dirty="0" smtClean="0">
                <a:solidFill>
                  <a:srgbClr val="7F7F7F"/>
                </a:solidFill>
                <a:latin typeface="Arial"/>
                <a:ea typeface="黑体" pitchFamily="2" charset="-122"/>
                <a:cs typeface="+mj-cs"/>
              </a:rPr>
              <a:t>思科交换矩阵扩展器技术 </a:t>
            </a:r>
            <a:r>
              <a:rPr altLang="zh-CN" sz="2400" b="0" i="0" spc="0" baseline="0" dirty="0" smtClean="0">
                <a:solidFill>
                  <a:srgbClr val="7F7F7F"/>
                </a:solidFill>
                <a:latin typeface="Arial"/>
                <a:ea typeface="黑体" pitchFamily="2" charset="-122"/>
                <a:cs typeface="+mj-cs"/>
              </a:rPr>
              <a:t>(FEX)</a:t>
            </a:r>
            <a:endParaRPr lang="zh-CN" altLang="en-US" sz="2400" b="0" i="0" spc="0" baseline="0" dirty="0">
              <a:solidFill>
                <a:srgbClr val="7F7F7F"/>
              </a:solidFill>
              <a:latin typeface="Arial"/>
              <a:ea typeface="黑体" pitchFamily="2" charset="-122"/>
              <a:cs typeface="+mj-cs"/>
            </a:endParaRPr>
          </a:p>
        </p:txBody>
      </p:sp>
      <p:cxnSp>
        <p:nvCxnSpPr>
          <p:cNvPr id="8" name="Straight Connector 7"/>
          <p:cNvCxnSpPr/>
          <p:nvPr/>
        </p:nvCxnSpPr>
        <p:spPr>
          <a:xfrm flipV="1">
            <a:off x="1105470" y="3086592"/>
            <a:ext cx="2388357" cy="449392"/>
          </a:xfrm>
          <a:prstGeom prst="line">
            <a:avLst/>
          </a:prstGeom>
          <a:ln w="190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982638" y="3361392"/>
            <a:ext cx="2506907" cy="652900"/>
          </a:xfrm>
          <a:prstGeom prst="line">
            <a:avLst/>
          </a:prstGeom>
          <a:ln w="190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grpSp>
        <p:nvGrpSpPr>
          <p:cNvPr id="4" name="Group 19"/>
          <p:cNvGrpSpPr/>
          <p:nvPr/>
        </p:nvGrpSpPr>
        <p:grpSpPr>
          <a:xfrm>
            <a:off x="-65647" y="2719981"/>
            <a:ext cx="2342235" cy="1110177"/>
            <a:chOff x="-225501" y="2949638"/>
            <a:chExt cx="3368721" cy="1596714"/>
          </a:xfrm>
        </p:grpSpPr>
        <p:pic>
          <p:nvPicPr>
            <p:cNvPr id="67" name="Picture 66" descr="N5596UP with L3 GEM Mar'11.PNG"/>
            <p:cNvPicPr>
              <a:picLocks noChangeAspect="1"/>
            </p:cNvPicPr>
            <p:nvPr/>
          </p:nvPicPr>
          <p:blipFill>
            <a:blip r:embed="rId3" cstate="print"/>
            <a:stretch>
              <a:fillRect/>
            </a:stretch>
          </p:blipFill>
          <p:spPr>
            <a:xfrm>
              <a:off x="578173" y="3586198"/>
              <a:ext cx="2055064" cy="960154"/>
            </a:xfrm>
            <a:prstGeom prst="rect">
              <a:avLst/>
            </a:prstGeom>
            <a:noFill/>
            <a:effectLst/>
          </p:spPr>
        </p:pic>
        <p:sp>
          <p:nvSpPr>
            <p:cNvPr id="68" name="Rectangle 67"/>
            <p:cNvSpPr/>
            <p:nvPr/>
          </p:nvSpPr>
          <p:spPr>
            <a:xfrm>
              <a:off x="-225501" y="2949638"/>
              <a:ext cx="3368721" cy="686124"/>
            </a:xfrm>
            <a:prstGeom prst="rect">
              <a:avLst/>
            </a:prstGeom>
          </p:spPr>
          <p:txBody>
            <a:bodyPr wrap="square">
              <a:spAutoFit/>
            </a:bodyPr>
            <a:lstStyle/>
            <a:p>
              <a:pPr algn="ctr" defTabSz="914400">
                <a:lnSpc>
                  <a:spcPts val="1500"/>
                </a:lnSpc>
                <a:buNone/>
              </a:pPr>
              <a:r>
                <a:rPr lang="en-US" altLang="zh-CN" sz="1200" b="0" i="0" smtClean="0">
                  <a:solidFill>
                    <a:srgbClr val="546568"/>
                  </a:solidFill>
                  <a:latin typeface="Arial"/>
                  <a:ea typeface="黑体" pitchFamily="2" charset="-122"/>
                  <a:cs typeface="+mn-cs"/>
                </a:rPr>
                <a:t>Cisco Nexus 5596UP </a:t>
              </a:r>
              <a:r>
                <a:rPr lang="zh-CN" altLang="en-US" sz="1200" b="0" i="0" smtClean="0">
                  <a:solidFill>
                    <a:srgbClr val="546568"/>
                  </a:solidFill>
                  <a:latin typeface="Arial"/>
                  <a:ea typeface="黑体" pitchFamily="2" charset="-122"/>
                  <a:cs typeface="+mn-cs"/>
                </a:rPr>
                <a:t/>
              </a:r>
              <a:br>
                <a:rPr lang="zh-CN" altLang="en-US" sz="1200" b="0" i="0" smtClean="0">
                  <a:solidFill>
                    <a:srgbClr val="546568"/>
                  </a:solidFill>
                  <a:latin typeface="Arial"/>
                  <a:ea typeface="黑体" pitchFamily="2" charset="-122"/>
                  <a:cs typeface="+mn-cs"/>
                </a:rPr>
              </a:br>
              <a:r>
                <a:rPr lang="zh-CN" altLang="en-US" sz="1200" b="0" i="0" smtClean="0">
                  <a:solidFill>
                    <a:srgbClr val="546568"/>
                  </a:solidFill>
                  <a:latin typeface="Arial"/>
                  <a:ea typeface="黑体" pitchFamily="2" charset="-122"/>
                  <a:cs typeface="+mn-cs"/>
                </a:rPr>
                <a:t>交换机</a:t>
              </a:r>
              <a:endParaRPr lang="zh-CN" altLang="en-US" sz="1200">
                <a:solidFill>
                  <a:srgbClr val="546568"/>
                </a:solidFill>
                <a:latin typeface="Arial"/>
                <a:ea typeface="黑体" pitchFamily="2" charset="-122"/>
              </a:endParaRPr>
            </a:p>
          </p:txBody>
        </p:sp>
      </p:grpSp>
      <p:grpSp>
        <p:nvGrpSpPr>
          <p:cNvPr id="5" name="Group 8"/>
          <p:cNvGrpSpPr/>
          <p:nvPr/>
        </p:nvGrpSpPr>
        <p:grpSpPr>
          <a:xfrm>
            <a:off x="2930969" y="2536206"/>
            <a:ext cx="1845045" cy="481116"/>
            <a:chOff x="-2550324" y="1886520"/>
            <a:chExt cx="1845045" cy="481116"/>
          </a:xfrm>
        </p:grpSpPr>
        <p:pic>
          <p:nvPicPr>
            <p:cNvPr id="72" name="Picture 71" descr="2232TM 3-4th Mar11.png"/>
            <p:cNvPicPr>
              <a:picLocks noChangeAspect="1"/>
            </p:cNvPicPr>
            <p:nvPr/>
          </p:nvPicPr>
          <p:blipFill rotWithShape="1">
            <a:blip r:embed="rId4" cstate="print"/>
            <a:srcRect/>
            <a:stretch/>
          </p:blipFill>
          <p:spPr>
            <a:xfrm>
              <a:off x="-2443556" y="1886520"/>
              <a:ext cx="1149281" cy="211851"/>
            </a:xfrm>
            <a:prstGeom prst="rect">
              <a:avLst/>
            </a:prstGeom>
            <a:noFill/>
            <a:effectLst/>
          </p:spPr>
        </p:pic>
        <p:sp>
          <p:nvSpPr>
            <p:cNvPr id="73" name="Rectangle 72"/>
            <p:cNvSpPr/>
            <p:nvPr/>
          </p:nvSpPr>
          <p:spPr>
            <a:xfrm>
              <a:off x="-2550324" y="2095959"/>
              <a:ext cx="1845045" cy="271677"/>
            </a:xfrm>
            <a:prstGeom prst="rect">
              <a:avLst/>
            </a:prstGeom>
          </p:spPr>
          <p:txBody>
            <a:bodyPr wrap="square">
              <a:spAutoFit/>
            </a:bodyPr>
            <a:lstStyle/>
            <a:p>
              <a:pPr algn="ctr" defTabSz="914400">
                <a:lnSpc>
                  <a:spcPts val="1500"/>
                </a:lnSpc>
                <a:buNone/>
              </a:pPr>
              <a:r>
                <a:rPr lang="en-US" altLang="zh-CN" sz="1200" b="0" i="0" smtClean="0">
                  <a:solidFill>
                    <a:srgbClr val="546568"/>
                  </a:solidFill>
                  <a:latin typeface="Arial"/>
                  <a:ea typeface="黑体" pitchFamily="2" charset="-122"/>
                  <a:cs typeface="+mn-cs"/>
                </a:rPr>
                <a:t>Cisco Nexus</a:t>
              </a:r>
              <a:r>
                <a:rPr lang="zh-CN" altLang="en-US" sz="1200" b="0" i="0" baseline="30000" smtClean="0">
                  <a:solidFill>
                    <a:srgbClr val="546568"/>
                  </a:solidFill>
                  <a:latin typeface="Arial"/>
                  <a:ea typeface="黑体" pitchFamily="2" charset="-122"/>
                  <a:cs typeface="+mn-cs"/>
                </a:rPr>
                <a:t> </a:t>
              </a:r>
              <a:r>
                <a:rPr lang="en-US" altLang="zh-CN" sz="1200" b="0" i="0" baseline="30000" smtClean="0">
                  <a:solidFill>
                    <a:srgbClr val="546568"/>
                  </a:solidFill>
                  <a:latin typeface="Arial"/>
                  <a:ea typeface="黑体" pitchFamily="2" charset="-122"/>
                  <a:cs typeface="+mn-cs"/>
                </a:rPr>
                <a:t>®</a:t>
              </a:r>
              <a:r>
                <a:rPr lang="zh-CN" altLang="en-US" sz="1200" b="0" i="0" smtClean="0">
                  <a:solidFill>
                    <a:srgbClr val="546568"/>
                  </a:solidFill>
                  <a:latin typeface="Arial"/>
                  <a:ea typeface="黑体" pitchFamily="2" charset="-122"/>
                  <a:cs typeface="+mn-cs"/>
                </a:rPr>
                <a:t> </a:t>
              </a:r>
              <a:r>
                <a:rPr lang="en-US" altLang="zh-CN" sz="1200" b="0" i="0" smtClean="0">
                  <a:solidFill>
                    <a:srgbClr val="546568"/>
                  </a:solidFill>
                  <a:latin typeface="Arial"/>
                  <a:ea typeface="黑体" pitchFamily="2" charset="-122"/>
                  <a:cs typeface="+mn-cs"/>
                </a:rPr>
                <a:t>2248TP</a:t>
              </a:r>
              <a:endParaRPr lang="zh-CN" altLang="en-US" sz="1200">
                <a:solidFill>
                  <a:srgbClr val="546568"/>
                </a:solidFill>
                <a:latin typeface="Arial"/>
                <a:ea typeface="黑体" pitchFamily="2" charset="-122"/>
              </a:endParaRPr>
            </a:p>
          </p:txBody>
        </p:sp>
      </p:grpSp>
      <p:grpSp>
        <p:nvGrpSpPr>
          <p:cNvPr id="6" name="Group 9"/>
          <p:cNvGrpSpPr/>
          <p:nvPr/>
        </p:nvGrpSpPr>
        <p:grpSpPr>
          <a:xfrm>
            <a:off x="2813981" y="2972531"/>
            <a:ext cx="2008185" cy="474596"/>
            <a:chOff x="-2670858" y="2542710"/>
            <a:chExt cx="2008185" cy="474596"/>
          </a:xfrm>
        </p:grpSpPr>
        <p:pic>
          <p:nvPicPr>
            <p:cNvPr id="76" name="Picture 75" descr="2232TM 3-4th Mar11.png"/>
            <p:cNvPicPr>
              <a:picLocks noChangeAspect="1"/>
            </p:cNvPicPr>
            <p:nvPr/>
          </p:nvPicPr>
          <p:blipFill rotWithShape="1">
            <a:blip r:embed="rId4" cstate="print"/>
            <a:srcRect/>
            <a:stretch/>
          </p:blipFill>
          <p:spPr>
            <a:xfrm>
              <a:off x="-2448534" y="2542710"/>
              <a:ext cx="1152144" cy="212379"/>
            </a:xfrm>
            <a:prstGeom prst="rect">
              <a:avLst/>
            </a:prstGeom>
            <a:noFill/>
            <a:effectLst/>
          </p:spPr>
        </p:pic>
        <p:sp>
          <p:nvSpPr>
            <p:cNvPr id="77" name="Rectangle 76"/>
            <p:cNvSpPr/>
            <p:nvPr/>
          </p:nvSpPr>
          <p:spPr>
            <a:xfrm>
              <a:off x="-2670858" y="2745629"/>
              <a:ext cx="2008185" cy="271677"/>
            </a:xfrm>
            <a:prstGeom prst="rect">
              <a:avLst/>
            </a:prstGeom>
          </p:spPr>
          <p:txBody>
            <a:bodyPr wrap="square">
              <a:spAutoFit/>
            </a:bodyPr>
            <a:lstStyle/>
            <a:p>
              <a:pPr algn="ctr" defTabSz="914400">
                <a:lnSpc>
                  <a:spcPts val="1500"/>
                </a:lnSpc>
                <a:buNone/>
              </a:pPr>
              <a:r>
                <a:rPr lang="en-US" altLang="zh-CN" sz="1200" b="0" i="0" smtClean="0">
                  <a:solidFill>
                    <a:srgbClr val="546568"/>
                  </a:solidFill>
                  <a:latin typeface="Arial"/>
                  <a:ea typeface="黑体" pitchFamily="2" charset="-122"/>
                  <a:cs typeface="+mn-cs"/>
                </a:rPr>
                <a:t>Cisco Nexus</a:t>
              </a:r>
              <a:r>
                <a:rPr lang="zh-CN" altLang="en-US" sz="1200" b="0" i="0" baseline="30000" smtClean="0">
                  <a:solidFill>
                    <a:srgbClr val="546568"/>
                  </a:solidFill>
                  <a:latin typeface="Arial"/>
                  <a:ea typeface="黑体" pitchFamily="2" charset="-122"/>
                  <a:cs typeface="+mn-cs"/>
                </a:rPr>
                <a:t> </a:t>
              </a:r>
              <a:r>
                <a:rPr lang="en-US" altLang="zh-CN" sz="1200" b="0" i="0" smtClean="0">
                  <a:solidFill>
                    <a:srgbClr val="546568"/>
                  </a:solidFill>
                  <a:latin typeface="Arial"/>
                  <a:ea typeface="黑体" pitchFamily="2" charset="-122"/>
                  <a:cs typeface="+mn-cs"/>
                </a:rPr>
                <a:t>2232PP</a:t>
              </a:r>
              <a:endParaRPr lang="zh-CN" altLang="en-US" sz="1200">
                <a:solidFill>
                  <a:srgbClr val="546568"/>
                </a:solidFill>
                <a:latin typeface="Arial"/>
                <a:ea typeface="黑体" pitchFamily="2" charset="-122"/>
              </a:endParaRPr>
            </a:p>
          </p:txBody>
        </p:sp>
      </p:grpSp>
      <p:grpSp>
        <p:nvGrpSpPr>
          <p:cNvPr id="7" name="Group 10"/>
          <p:cNvGrpSpPr/>
          <p:nvPr/>
        </p:nvGrpSpPr>
        <p:grpSpPr>
          <a:xfrm>
            <a:off x="2726574" y="3443280"/>
            <a:ext cx="2207735" cy="454477"/>
            <a:chOff x="-2499018" y="3265515"/>
            <a:chExt cx="2207735" cy="454477"/>
          </a:xfrm>
        </p:grpSpPr>
        <p:pic>
          <p:nvPicPr>
            <p:cNvPr id="81" name="Picture 80" descr="2232TM 3-4th Mar11.png"/>
            <p:cNvPicPr>
              <a:picLocks noChangeAspect="1"/>
            </p:cNvPicPr>
            <p:nvPr/>
          </p:nvPicPr>
          <p:blipFill rotWithShape="1">
            <a:blip r:embed="rId4" cstate="print"/>
            <a:srcRect/>
            <a:stretch/>
          </p:blipFill>
          <p:spPr>
            <a:xfrm>
              <a:off x="-2189287" y="3265515"/>
              <a:ext cx="1152144" cy="212379"/>
            </a:xfrm>
            <a:prstGeom prst="rect">
              <a:avLst/>
            </a:prstGeom>
            <a:noFill/>
            <a:effectLst/>
          </p:spPr>
        </p:pic>
        <p:sp>
          <p:nvSpPr>
            <p:cNvPr id="82" name="Rectangle 81"/>
            <p:cNvSpPr/>
            <p:nvPr/>
          </p:nvSpPr>
          <p:spPr>
            <a:xfrm>
              <a:off x="-2499018" y="3448315"/>
              <a:ext cx="2207735" cy="271677"/>
            </a:xfrm>
            <a:prstGeom prst="rect">
              <a:avLst/>
            </a:prstGeom>
          </p:spPr>
          <p:txBody>
            <a:bodyPr wrap="square">
              <a:spAutoFit/>
            </a:bodyPr>
            <a:lstStyle/>
            <a:p>
              <a:pPr algn="ctr" defTabSz="914400">
                <a:lnSpc>
                  <a:spcPts val="1500"/>
                </a:lnSpc>
                <a:buNone/>
              </a:pPr>
              <a:r>
                <a:rPr lang="en-US" altLang="zh-CN" sz="1200" b="0" i="0" smtClean="0">
                  <a:solidFill>
                    <a:srgbClr val="546568"/>
                  </a:solidFill>
                  <a:latin typeface="Arial"/>
                  <a:ea typeface="黑体" pitchFamily="2" charset="-122"/>
                  <a:cs typeface="+mn-cs"/>
                </a:rPr>
                <a:t>Cisco Nexus</a:t>
              </a:r>
              <a:r>
                <a:rPr lang="zh-CN" altLang="en-US" sz="1200" b="0" i="0" baseline="30000" smtClean="0">
                  <a:solidFill>
                    <a:srgbClr val="546568"/>
                  </a:solidFill>
                  <a:latin typeface="Arial"/>
                  <a:ea typeface="黑体" pitchFamily="2" charset="-122"/>
                  <a:cs typeface="+mn-cs"/>
                </a:rPr>
                <a:t> </a:t>
              </a:r>
              <a:r>
                <a:rPr lang="en-US" altLang="zh-CN" sz="1200" b="0" i="0" smtClean="0">
                  <a:solidFill>
                    <a:srgbClr val="546568"/>
                  </a:solidFill>
                  <a:latin typeface="Arial"/>
                  <a:ea typeface="黑体" pitchFamily="2" charset="-122"/>
                  <a:cs typeface="+mn-cs"/>
                </a:rPr>
                <a:t>2232TM</a:t>
              </a:r>
              <a:endParaRPr lang="zh-CN" altLang="en-US" sz="1200">
                <a:solidFill>
                  <a:srgbClr val="546568"/>
                </a:solidFill>
                <a:latin typeface="Arial"/>
                <a:ea typeface="黑体" pitchFamily="2" charset="-122"/>
              </a:endParaRPr>
            </a:p>
          </p:txBody>
        </p:sp>
      </p:grpSp>
      <p:grpSp>
        <p:nvGrpSpPr>
          <p:cNvPr id="9" name="Group 11"/>
          <p:cNvGrpSpPr/>
          <p:nvPr/>
        </p:nvGrpSpPr>
        <p:grpSpPr>
          <a:xfrm>
            <a:off x="2990238" y="3921206"/>
            <a:ext cx="1607641" cy="424830"/>
            <a:chOff x="-2506583" y="4021392"/>
            <a:chExt cx="1607641" cy="424830"/>
          </a:xfrm>
        </p:grpSpPr>
        <p:sp>
          <p:nvSpPr>
            <p:cNvPr id="87" name="Rectangle 86"/>
            <p:cNvSpPr/>
            <p:nvPr/>
          </p:nvSpPr>
          <p:spPr>
            <a:xfrm>
              <a:off x="-2506583" y="4174545"/>
              <a:ext cx="1607641" cy="271677"/>
            </a:xfrm>
            <a:prstGeom prst="rect">
              <a:avLst/>
            </a:prstGeom>
          </p:spPr>
          <p:txBody>
            <a:bodyPr wrap="square">
              <a:spAutoFit/>
            </a:bodyPr>
            <a:lstStyle/>
            <a:p>
              <a:pPr algn="ctr" defTabSz="914400">
                <a:lnSpc>
                  <a:spcPts val="1500"/>
                </a:lnSpc>
                <a:buNone/>
              </a:pPr>
              <a:r>
                <a:rPr lang="en-US" altLang="zh-CN" sz="1200" b="0" i="0" smtClean="0">
                  <a:solidFill>
                    <a:srgbClr val="546568"/>
                  </a:solidFill>
                  <a:latin typeface="Arial"/>
                  <a:ea typeface="黑体" pitchFamily="2" charset="-122"/>
                  <a:cs typeface="+mn-cs"/>
                </a:rPr>
                <a:t>Cisco Nexus</a:t>
              </a:r>
              <a:r>
                <a:rPr lang="zh-CN" altLang="en-US" sz="1200" b="0" i="0" baseline="30000" smtClean="0">
                  <a:solidFill>
                    <a:srgbClr val="546568"/>
                  </a:solidFill>
                  <a:latin typeface="Arial"/>
                  <a:ea typeface="黑体" pitchFamily="2" charset="-122"/>
                  <a:cs typeface="+mn-cs"/>
                </a:rPr>
                <a:t> </a:t>
              </a:r>
              <a:r>
                <a:rPr lang="en-US" altLang="zh-CN" sz="1200" b="0" i="0" smtClean="0">
                  <a:solidFill>
                    <a:srgbClr val="546568"/>
                  </a:solidFill>
                  <a:latin typeface="Arial"/>
                  <a:ea typeface="黑体" pitchFamily="2" charset="-122"/>
                  <a:cs typeface="+mn-cs"/>
                </a:rPr>
                <a:t>B22</a:t>
              </a:r>
              <a:endParaRPr lang="zh-CN" altLang="en-US" sz="1200">
                <a:solidFill>
                  <a:srgbClr val="546568"/>
                </a:solidFill>
                <a:latin typeface="Arial"/>
                <a:ea typeface="黑体" pitchFamily="2" charset="-122"/>
              </a:endParaRPr>
            </a:p>
          </p:txBody>
        </p:sp>
        <p:pic>
          <p:nvPicPr>
            <p:cNvPr id="85" name="Picture 3" descr="C:\Users\rmuta\Desktop\Picture1.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460516" y="4021392"/>
              <a:ext cx="1152144" cy="175113"/>
            </a:xfrm>
            <a:prstGeom prst="rect">
              <a:avLst/>
            </a:prstGeom>
            <a:noFill/>
            <a:effectLst/>
            <a:extLst>
              <a:ext uri="{909E8E84-426E-40DD-AFC4-6F175D3DCCD1}">
                <a14:hiddenFill xmlns="" xmlns:a14="http://schemas.microsoft.com/office/drawing/2010/main">
                  <a:solidFill>
                    <a:srgbClr val="FFFFFF"/>
                  </a:solidFill>
                </a14:hiddenFill>
              </a:ext>
            </a:extLst>
          </p:spPr>
        </p:pic>
      </p:grpSp>
      <p:grpSp>
        <p:nvGrpSpPr>
          <p:cNvPr id="10" name="Group 12"/>
          <p:cNvGrpSpPr/>
          <p:nvPr/>
        </p:nvGrpSpPr>
        <p:grpSpPr>
          <a:xfrm>
            <a:off x="2976889" y="4383134"/>
            <a:ext cx="1868247" cy="431998"/>
            <a:chOff x="-2373948" y="4570780"/>
            <a:chExt cx="1868247" cy="431998"/>
          </a:xfrm>
        </p:grpSpPr>
        <p:sp>
          <p:nvSpPr>
            <p:cNvPr id="93" name="Rectangle 92"/>
            <p:cNvSpPr/>
            <p:nvPr/>
          </p:nvSpPr>
          <p:spPr>
            <a:xfrm>
              <a:off x="-2373948" y="4731101"/>
              <a:ext cx="1868247" cy="271677"/>
            </a:xfrm>
            <a:prstGeom prst="rect">
              <a:avLst/>
            </a:prstGeom>
          </p:spPr>
          <p:txBody>
            <a:bodyPr wrap="square">
              <a:spAutoFit/>
            </a:bodyPr>
            <a:lstStyle/>
            <a:p>
              <a:pPr algn="ctr" defTabSz="914400">
                <a:lnSpc>
                  <a:spcPts val="1500"/>
                </a:lnSpc>
                <a:buNone/>
              </a:pPr>
              <a:r>
                <a:rPr lang="en-US" altLang="zh-CN" sz="1200" b="0" i="0" smtClean="0">
                  <a:solidFill>
                    <a:srgbClr val="546568"/>
                  </a:solidFill>
                  <a:latin typeface="Arial"/>
                  <a:ea typeface="黑体" pitchFamily="2" charset="-122"/>
                  <a:cs typeface="+mn-cs"/>
                </a:rPr>
                <a:t>Cisco UCS</a:t>
              </a:r>
              <a:r>
                <a:rPr lang="zh-CN" altLang="en-US" sz="1200" b="0" i="0" baseline="30000" smtClean="0">
                  <a:solidFill>
                    <a:srgbClr val="546568"/>
                  </a:solidFill>
                  <a:latin typeface="Arial"/>
                  <a:ea typeface="黑体" pitchFamily="2" charset="-122"/>
                  <a:cs typeface="+mn-cs"/>
                </a:rPr>
                <a:t> </a:t>
              </a:r>
              <a:r>
                <a:rPr lang="en-US" altLang="zh-CN" sz="1200" b="0" i="0" smtClean="0">
                  <a:solidFill>
                    <a:srgbClr val="546568"/>
                  </a:solidFill>
                  <a:latin typeface="Arial"/>
                  <a:ea typeface="黑体" pitchFamily="2" charset="-122"/>
                  <a:cs typeface="+mn-cs"/>
                </a:rPr>
                <a:t>I/O </a:t>
              </a:r>
              <a:r>
                <a:rPr lang="zh-CN" altLang="en-US" sz="1200" b="0" i="0" smtClean="0">
                  <a:solidFill>
                    <a:srgbClr val="546568"/>
                  </a:solidFill>
                  <a:latin typeface="Arial"/>
                  <a:ea typeface="黑体" pitchFamily="2" charset="-122"/>
                  <a:cs typeface="+mn-cs"/>
                </a:rPr>
                <a:t>模块</a:t>
              </a:r>
              <a:endParaRPr lang="zh-CN" altLang="en-US" sz="1200">
                <a:solidFill>
                  <a:srgbClr val="546568"/>
                </a:solidFill>
                <a:latin typeface="Arial"/>
                <a:ea typeface="黑体" pitchFamily="2" charset="-122"/>
              </a:endParaRPr>
            </a:p>
          </p:txBody>
        </p:sp>
        <p:pic>
          <p:nvPicPr>
            <p:cNvPr id="91" name="Picture 3" descr="C:\Users\rmuta\Desktop\Picture1.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314532" y="4570780"/>
              <a:ext cx="1152144" cy="175112"/>
            </a:xfrm>
            <a:prstGeom prst="rect">
              <a:avLst/>
            </a:prstGeom>
            <a:noFill/>
            <a:effectLst/>
            <a:extLst>
              <a:ext uri="{909E8E84-426E-40DD-AFC4-6F175D3DCCD1}">
                <a14:hiddenFill xmlns="" xmlns:a14="http://schemas.microsoft.com/office/drawing/2010/main">
                  <a:solidFill>
                    <a:srgbClr val="FFFFFF"/>
                  </a:solidFill>
                </a14:hiddenFill>
              </a:ext>
            </a:extLst>
          </p:spPr>
        </p:pic>
      </p:grpSp>
      <p:sp>
        <p:nvSpPr>
          <p:cNvPr id="263" name="TextBox 262"/>
          <p:cNvSpPr txBox="1"/>
          <p:nvPr/>
        </p:nvSpPr>
        <p:spPr>
          <a:xfrm>
            <a:off x="174050" y="2219712"/>
            <a:ext cx="2586581" cy="338550"/>
          </a:xfrm>
          <a:prstGeom prst="rect">
            <a:avLst/>
          </a:prstGeom>
          <a:noFill/>
        </p:spPr>
        <p:txBody>
          <a:bodyPr wrap="square" lIns="91435" tIns="45718" rIns="91435" bIns="45718" rtlCol="0">
            <a:spAutoFit/>
          </a:bodyPr>
          <a:lstStyle/>
          <a:p>
            <a:pPr algn="ctr" defTabSz="914400">
              <a:buNone/>
            </a:pPr>
            <a:r>
              <a:rPr lang="zh-CN" altLang="en-US" sz="1600" b="0" i="0" kern="1200" smtClean="0">
                <a:solidFill>
                  <a:srgbClr val="546568"/>
                </a:solidFill>
                <a:latin typeface="Arial"/>
                <a:ea typeface="黑体" pitchFamily="2" charset="-122"/>
                <a:cs typeface="+mn-cs"/>
              </a:rPr>
              <a:t>多达 </a:t>
            </a:r>
            <a:r>
              <a:rPr lang="en-US" altLang="zh-CN" sz="1600" b="0" i="0" kern="1200" smtClean="0">
                <a:solidFill>
                  <a:srgbClr val="546568"/>
                </a:solidFill>
                <a:latin typeface="Arial"/>
                <a:ea typeface="黑体" pitchFamily="2" charset="-122"/>
                <a:cs typeface="+mn-cs"/>
              </a:rPr>
              <a:t>1152 </a:t>
            </a:r>
            <a:r>
              <a:rPr lang="zh-CN" altLang="en-US" sz="1600" b="0" i="0" kern="1200" smtClean="0">
                <a:solidFill>
                  <a:srgbClr val="546568"/>
                </a:solidFill>
                <a:latin typeface="Arial"/>
                <a:ea typeface="黑体" pitchFamily="2" charset="-122"/>
                <a:cs typeface="+mn-cs"/>
              </a:rPr>
              <a:t>个主机端口 </a:t>
            </a:r>
            <a:endParaRPr lang="zh-CN" altLang="en-US" sz="1600" b="0" i="0" kern="1200">
              <a:solidFill>
                <a:srgbClr val="546568"/>
              </a:solidFill>
              <a:latin typeface="Arial"/>
              <a:ea typeface="黑体" pitchFamily="2" charset="-122"/>
              <a:cs typeface="+mn-cs"/>
            </a:endParaRPr>
          </a:p>
        </p:txBody>
      </p:sp>
      <p:sp>
        <p:nvSpPr>
          <p:cNvPr id="266" name="TextBox 265"/>
          <p:cNvSpPr txBox="1"/>
          <p:nvPr/>
        </p:nvSpPr>
        <p:spPr>
          <a:xfrm>
            <a:off x="2910787" y="2219712"/>
            <a:ext cx="3416538" cy="338550"/>
          </a:xfrm>
          <a:prstGeom prst="rect">
            <a:avLst/>
          </a:prstGeom>
          <a:noFill/>
        </p:spPr>
        <p:txBody>
          <a:bodyPr wrap="square" lIns="91435" tIns="45718" rIns="91435" bIns="45718" rtlCol="0">
            <a:spAutoFit/>
          </a:bodyPr>
          <a:lstStyle/>
          <a:p>
            <a:pPr algn="ctr" defTabSz="914400">
              <a:buNone/>
            </a:pPr>
            <a:r>
              <a:rPr lang="zh-CN" altLang="en-US" sz="1600" b="0" i="0" kern="1200" smtClean="0">
                <a:solidFill>
                  <a:srgbClr val="546568"/>
                </a:solidFill>
                <a:latin typeface="Arial"/>
                <a:ea typeface="黑体" pitchFamily="2" charset="-122"/>
                <a:cs typeface="+mn-cs"/>
              </a:rPr>
              <a:t>多达 </a:t>
            </a:r>
            <a:r>
              <a:rPr lang="en-US" altLang="zh-CN" sz="1600" b="0" i="0" kern="1200" smtClean="0">
                <a:solidFill>
                  <a:srgbClr val="546568"/>
                </a:solidFill>
                <a:latin typeface="Arial"/>
                <a:ea typeface="黑体" pitchFamily="2" charset="-122"/>
                <a:cs typeface="+mn-cs"/>
              </a:rPr>
              <a:t>1024 </a:t>
            </a:r>
            <a:r>
              <a:rPr lang="zh-CN" altLang="en-US" sz="1600" b="0" i="0" kern="1200" smtClean="0">
                <a:solidFill>
                  <a:srgbClr val="546568"/>
                </a:solidFill>
                <a:latin typeface="Arial"/>
                <a:ea typeface="黑体" pitchFamily="2" charset="-122"/>
                <a:cs typeface="+mn-cs"/>
              </a:rPr>
              <a:t>个 逻辑实例 </a:t>
            </a:r>
            <a:endParaRPr lang="zh-CN" altLang="en-US" sz="1600" b="0" i="0" kern="1200">
              <a:solidFill>
                <a:srgbClr val="546568"/>
              </a:solidFill>
              <a:latin typeface="Arial"/>
              <a:ea typeface="黑体" pitchFamily="2" charset="-122"/>
              <a:cs typeface="+mn-cs"/>
            </a:endParaRPr>
          </a:p>
        </p:txBody>
      </p:sp>
      <p:sp>
        <p:nvSpPr>
          <p:cNvPr id="267" name="TextBox 266"/>
          <p:cNvSpPr txBox="1"/>
          <p:nvPr/>
        </p:nvSpPr>
        <p:spPr>
          <a:xfrm>
            <a:off x="6477000" y="2219712"/>
            <a:ext cx="2480539" cy="338550"/>
          </a:xfrm>
          <a:prstGeom prst="rect">
            <a:avLst/>
          </a:prstGeom>
          <a:noFill/>
        </p:spPr>
        <p:txBody>
          <a:bodyPr wrap="square" lIns="91435" tIns="45718" rIns="91435" bIns="45718" rtlCol="0">
            <a:spAutoFit/>
          </a:bodyPr>
          <a:lstStyle/>
          <a:p>
            <a:pPr algn="ctr" defTabSz="914400">
              <a:buNone/>
            </a:pPr>
            <a:r>
              <a:rPr lang="zh-CN" altLang="en-US" sz="1600" b="0" i="0" kern="1200" smtClean="0">
                <a:solidFill>
                  <a:srgbClr val="546568"/>
                </a:solidFill>
                <a:latin typeface="Arial"/>
                <a:ea typeface="黑体" pitchFamily="2" charset="-122"/>
                <a:cs typeface="+mn-cs"/>
              </a:rPr>
              <a:t>多达 </a:t>
            </a:r>
            <a:r>
              <a:rPr lang="en-US" altLang="zh-CN" sz="1600" b="0" i="0" kern="1200" smtClean="0">
                <a:solidFill>
                  <a:srgbClr val="546568"/>
                </a:solidFill>
                <a:latin typeface="Arial"/>
                <a:ea typeface="黑体" pitchFamily="2" charset="-122"/>
                <a:cs typeface="+mn-cs"/>
              </a:rPr>
              <a:t>2048 </a:t>
            </a:r>
            <a:r>
              <a:rPr lang="zh-CN" altLang="en-US" sz="1600" b="0" i="0" kern="1200" smtClean="0">
                <a:solidFill>
                  <a:srgbClr val="546568"/>
                </a:solidFill>
                <a:latin typeface="Arial"/>
                <a:ea typeface="黑体" pitchFamily="2" charset="-122"/>
                <a:cs typeface="+mn-cs"/>
              </a:rPr>
              <a:t>个虚拟机 </a:t>
            </a:r>
            <a:endParaRPr lang="zh-CN" altLang="en-US" sz="1600" b="0" i="0" kern="1200">
              <a:solidFill>
                <a:srgbClr val="546568"/>
              </a:solidFill>
              <a:latin typeface="Arial"/>
              <a:ea typeface="黑体" pitchFamily="2" charset="-122"/>
              <a:cs typeface="+mn-cs"/>
            </a:endParaRPr>
          </a:p>
        </p:txBody>
      </p:sp>
      <p:pic>
        <p:nvPicPr>
          <p:cNvPr id="188"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098326" y="2476809"/>
            <a:ext cx="672299" cy="402323"/>
          </a:xfrm>
          <a:prstGeom prst="rect">
            <a:avLst/>
          </a:prstGeom>
          <a:noFill/>
          <a:effectLst>
            <a:outerShdw blurRad="152400" sx="99000" sy="99000" algn="ctr" rotWithShape="0">
              <a:schemeClr val="bg1">
                <a:alpha val="37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9" name="Rectangle 188"/>
          <p:cNvSpPr/>
          <p:nvPr/>
        </p:nvSpPr>
        <p:spPr>
          <a:xfrm>
            <a:off x="4830358" y="4748918"/>
            <a:ext cx="1166148" cy="166712"/>
          </a:xfrm>
          <a:prstGeom prst="rect">
            <a:avLst/>
          </a:prstGeom>
        </p:spPr>
        <p:txBody>
          <a:bodyPr wrap="square" lIns="0" tIns="0" rIns="0" bIns="0">
            <a:spAutoFit/>
          </a:bodyPr>
          <a:lstStyle/>
          <a:p>
            <a:pPr algn="ctr" defTabSz="914400">
              <a:lnSpc>
                <a:spcPts val="1300"/>
              </a:lnSpc>
              <a:buNone/>
            </a:pPr>
            <a:r>
              <a:rPr lang="zh-CN" altLang="en-US" sz="1200" b="0" i="0" smtClean="0">
                <a:solidFill>
                  <a:srgbClr val="546568"/>
                </a:solidFill>
                <a:latin typeface="Arial"/>
                <a:ea typeface="黑体" pitchFamily="2" charset="-122"/>
                <a:cs typeface="+mn-cs"/>
              </a:rPr>
              <a:t>逻辑 </a:t>
            </a:r>
            <a:r>
              <a:rPr lang="en-US" altLang="zh-CN" sz="1200" b="0" i="0" smtClean="0">
                <a:solidFill>
                  <a:srgbClr val="546568"/>
                </a:solidFill>
                <a:latin typeface="Arial"/>
                <a:ea typeface="黑体" pitchFamily="2" charset="-122"/>
                <a:cs typeface="+mn-cs"/>
              </a:rPr>
              <a:t>NIC</a:t>
            </a:r>
            <a:endParaRPr lang="zh-CN" altLang="en-US" sz="1200">
              <a:solidFill>
                <a:srgbClr val="546568"/>
              </a:solidFill>
              <a:latin typeface="Arial"/>
              <a:ea typeface="黑体" pitchFamily="2" charset="-122"/>
            </a:endParaRPr>
          </a:p>
        </p:txBody>
      </p:sp>
      <p:pic>
        <p:nvPicPr>
          <p:cNvPr id="274"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098326" y="2923100"/>
            <a:ext cx="672299" cy="402323"/>
          </a:xfrm>
          <a:prstGeom prst="rect">
            <a:avLst/>
          </a:prstGeom>
          <a:noFill/>
          <a:effectLst>
            <a:outerShdw blurRad="152400" sx="99000" sy="99000" algn="ctr" rotWithShape="0">
              <a:schemeClr val="bg1">
                <a:alpha val="37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77"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098326" y="3383039"/>
            <a:ext cx="672299" cy="402323"/>
          </a:xfrm>
          <a:prstGeom prst="rect">
            <a:avLst/>
          </a:prstGeom>
          <a:noFill/>
          <a:effectLst>
            <a:outerShdw blurRad="152400" sx="99000" sy="99000" algn="ctr" rotWithShape="0">
              <a:schemeClr val="bg1">
                <a:alpha val="37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80"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098326" y="3842979"/>
            <a:ext cx="672299" cy="402323"/>
          </a:xfrm>
          <a:prstGeom prst="rect">
            <a:avLst/>
          </a:prstGeom>
          <a:noFill/>
          <a:effectLst>
            <a:outerShdw blurRad="152400" sx="99000" sy="99000" algn="ctr" rotWithShape="0">
              <a:schemeClr val="bg1">
                <a:alpha val="37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83"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098326" y="4302919"/>
            <a:ext cx="672299" cy="402323"/>
          </a:xfrm>
          <a:prstGeom prst="rect">
            <a:avLst/>
          </a:prstGeom>
          <a:noFill/>
          <a:effectLst>
            <a:outerShdw blurRad="152400" sx="99000" sy="99000" algn="ctr" rotWithShape="0">
              <a:schemeClr val="bg1">
                <a:alpha val="37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11" name="Group 289"/>
          <p:cNvGrpSpPr/>
          <p:nvPr/>
        </p:nvGrpSpPr>
        <p:grpSpPr>
          <a:xfrm>
            <a:off x="7907071" y="2570129"/>
            <a:ext cx="549147" cy="188389"/>
            <a:chOff x="6822852" y="3469262"/>
            <a:chExt cx="1231843" cy="422592"/>
          </a:xfrm>
        </p:grpSpPr>
        <p:pic>
          <p:nvPicPr>
            <p:cNvPr id="292" name="Picture 150" descr="ICON_VM_basic_label_Q308"/>
            <p:cNvPicPr>
              <a:picLocks noChangeAspect="1" noChangeArrowheads="1"/>
            </p:cNvPicPr>
            <p:nvPr/>
          </p:nvPicPr>
          <p:blipFill>
            <a:blip r:embed="rId7" cstate="screen">
              <a:grayscl/>
            </a:blip>
            <a:srcRect/>
            <a:stretch>
              <a:fillRect/>
            </a:stretch>
          </p:blipFill>
          <p:spPr bwMode="auto">
            <a:xfrm>
              <a:off x="6822852" y="3469262"/>
              <a:ext cx="364079" cy="422592"/>
            </a:xfrm>
            <a:prstGeom prst="rect">
              <a:avLst/>
            </a:prstGeom>
            <a:noFill/>
            <a:ln w="9525">
              <a:noFill/>
              <a:miter lim="800000"/>
              <a:headEnd/>
              <a:tailEnd/>
            </a:ln>
          </p:spPr>
        </p:pic>
        <p:pic>
          <p:nvPicPr>
            <p:cNvPr id="293" name="Picture 150" descr="ICON_VM_basic_label_Q308"/>
            <p:cNvPicPr>
              <a:picLocks noChangeAspect="1" noChangeArrowheads="1"/>
            </p:cNvPicPr>
            <p:nvPr/>
          </p:nvPicPr>
          <p:blipFill>
            <a:blip r:embed="rId7" cstate="screen">
              <a:grayscl/>
            </a:blip>
            <a:srcRect/>
            <a:stretch>
              <a:fillRect/>
            </a:stretch>
          </p:blipFill>
          <p:spPr bwMode="auto">
            <a:xfrm>
              <a:off x="7244914" y="3469262"/>
              <a:ext cx="364079" cy="422592"/>
            </a:xfrm>
            <a:prstGeom prst="rect">
              <a:avLst/>
            </a:prstGeom>
            <a:noFill/>
            <a:ln w="9525">
              <a:noFill/>
              <a:miter lim="800000"/>
              <a:headEnd/>
              <a:tailEnd/>
            </a:ln>
          </p:spPr>
        </p:pic>
        <p:pic>
          <p:nvPicPr>
            <p:cNvPr id="294" name="Picture 150" descr="ICON_VM_basic_label_Q308"/>
            <p:cNvPicPr>
              <a:picLocks noChangeAspect="1" noChangeArrowheads="1"/>
            </p:cNvPicPr>
            <p:nvPr/>
          </p:nvPicPr>
          <p:blipFill>
            <a:blip r:embed="rId7" cstate="screen">
              <a:grayscl/>
            </a:blip>
            <a:srcRect/>
            <a:stretch>
              <a:fillRect/>
            </a:stretch>
          </p:blipFill>
          <p:spPr bwMode="auto">
            <a:xfrm>
              <a:off x="7690616" y="3469262"/>
              <a:ext cx="364079" cy="422592"/>
            </a:xfrm>
            <a:prstGeom prst="rect">
              <a:avLst/>
            </a:prstGeom>
            <a:noFill/>
            <a:ln w="9525">
              <a:noFill/>
              <a:miter lim="800000"/>
              <a:headEnd/>
              <a:tailEnd/>
            </a:ln>
          </p:spPr>
        </p:pic>
      </p:grpSp>
      <p:grpSp>
        <p:nvGrpSpPr>
          <p:cNvPr id="12" name="Group 295"/>
          <p:cNvGrpSpPr/>
          <p:nvPr/>
        </p:nvGrpSpPr>
        <p:grpSpPr>
          <a:xfrm>
            <a:off x="7152823" y="2570129"/>
            <a:ext cx="549147" cy="188389"/>
            <a:chOff x="6822852" y="3469262"/>
            <a:chExt cx="1231843" cy="422592"/>
          </a:xfrm>
        </p:grpSpPr>
        <p:pic>
          <p:nvPicPr>
            <p:cNvPr id="298" name="Picture 150" descr="ICON_VM_basic_label_Q308"/>
            <p:cNvPicPr>
              <a:picLocks noChangeAspect="1" noChangeArrowheads="1"/>
            </p:cNvPicPr>
            <p:nvPr/>
          </p:nvPicPr>
          <p:blipFill>
            <a:blip r:embed="rId7" cstate="screen">
              <a:grayscl/>
            </a:blip>
            <a:srcRect/>
            <a:stretch>
              <a:fillRect/>
            </a:stretch>
          </p:blipFill>
          <p:spPr bwMode="auto">
            <a:xfrm>
              <a:off x="6822852" y="3469262"/>
              <a:ext cx="364079" cy="422592"/>
            </a:xfrm>
            <a:prstGeom prst="rect">
              <a:avLst/>
            </a:prstGeom>
            <a:noFill/>
            <a:ln w="9525">
              <a:noFill/>
              <a:miter lim="800000"/>
              <a:headEnd/>
              <a:tailEnd/>
            </a:ln>
          </p:spPr>
        </p:pic>
        <p:pic>
          <p:nvPicPr>
            <p:cNvPr id="299" name="Picture 150" descr="ICON_VM_basic_label_Q308"/>
            <p:cNvPicPr>
              <a:picLocks noChangeAspect="1" noChangeArrowheads="1"/>
            </p:cNvPicPr>
            <p:nvPr/>
          </p:nvPicPr>
          <p:blipFill>
            <a:blip r:embed="rId7" cstate="screen">
              <a:grayscl/>
            </a:blip>
            <a:srcRect/>
            <a:stretch>
              <a:fillRect/>
            </a:stretch>
          </p:blipFill>
          <p:spPr bwMode="auto">
            <a:xfrm>
              <a:off x="7244914" y="3469262"/>
              <a:ext cx="364079" cy="422592"/>
            </a:xfrm>
            <a:prstGeom prst="rect">
              <a:avLst/>
            </a:prstGeom>
            <a:noFill/>
            <a:ln w="9525">
              <a:noFill/>
              <a:miter lim="800000"/>
              <a:headEnd/>
              <a:tailEnd/>
            </a:ln>
          </p:spPr>
        </p:pic>
        <p:pic>
          <p:nvPicPr>
            <p:cNvPr id="300" name="Picture 150" descr="ICON_VM_basic_label_Q308"/>
            <p:cNvPicPr>
              <a:picLocks noChangeAspect="1" noChangeArrowheads="1"/>
            </p:cNvPicPr>
            <p:nvPr/>
          </p:nvPicPr>
          <p:blipFill>
            <a:blip r:embed="rId7" cstate="screen">
              <a:grayscl/>
            </a:blip>
            <a:srcRect/>
            <a:stretch>
              <a:fillRect/>
            </a:stretch>
          </p:blipFill>
          <p:spPr bwMode="auto">
            <a:xfrm>
              <a:off x="7690616" y="3469262"/>
              <a:ext cx="364079" cy="422592"/>
            </a:xfrm>
            <a:prstGeom prst="rect">
              <a:avLst/>
            </a:prstGeom>
            <a:noFill/>
            <a:ln w="9525">
              <a:noFill/>
              <a:miter lim="800000"/>
              <a:headEnd/>
              <a:tailEnd/>
            </a:ln>
          </p:spPr>
        </p:pic>
      </p:grpSp>
      <p:sp>
        <p:nvSpPr>
          <p:cNvPr id="297" name="Rectangle 296"/>
          <p:cNvSpPr/>
          <p:nvPr/>
        </p:nvSpPr>
        <p:spPr>
          <a:xfrm>
            <a:off x="7152823" y="4748918"/>
            <a:ext cx="1366671" cy="166712"/>
          </a:xfrm>
          <a:prstGeom prst="rect">
            <a:avLst/>
          </a:prstGeom>
        </p:spPr>
        <p:txBody>
          <a:bodyPr wrap="square" lIns="0" tIns="0" rIns="0" bIns="0">
            <a:spAutoFit/>
          </a:bodyPr>
          <a:lstStyle/>
          <a:p>
            <a:pPr algn="ctr" defTabSz="914400">
              <a:lnSpc>
                <a:spcPts val="1300"/>
              </a:lnSpc>
              <a:buNone/>
            </a:pPr>
            <a:r>
              <a:rPr lang="zh-CN" altLang="en-US" sz="1200" b="0" i="0" smtClean="0">
                <a:solidFill>
                  <a:srgbClr val="546568"/>
                </a:solidFill>
                <a:latin typeface="Arial"/>
                <a:ea typeface="黑体" pitchFamily="2" charset="-122"/>
                <a:cs typeface="+mn-cs"/>
              </a:rPr>
              <a:t>虚拟机</a:t>
            </a:r>
            <a:endParaRPr lang="zh-CN" altLang="en-US" sz="1200">
              <a:solidFill>
                <a:srgbClr val="546568"/>
              </a:solidFill>
              <a:latin typeface="Arial"/>
              <a:ea typeface="黑体" pitchFamily="2" charset="-122"/>
            </a:endParaRPr>
          </a:p>
        </p:txBody>
      </p:sp>
      <p:grpSp>
        <p:nvGrpSpPr>
          <p:cNvPr id="13" name="Group 301"/>
          <p:cNvGrpSpPr/>
          <p:nvPr/>
        </p:nvGrpSpPr>
        <p:grpSpPr>
          <a:xfrm>
            <a:off x="7907071" y="3024762"/>
            <a:ext cx="549147" cy="188389"/>
            <a:chOff x="6822852" y="3469262"/>
            <a:chExt cx="1231843" cy="422592"/>
          </a:xfrm>
        </p:grpSpPr>
        <p:pic>
          <p:nvPicPr>
            <p:cNvPr id="304" name="Picture 150" descr="ICON_VM_basic_label_Q308"/>
            <p:cNvPicPr>
              <a:picLocks noChangeAspect="1" noChangeArrowheads="1"/>
            </p:cNvPicPr>
            <p:nvPr/>
          </p:nvPicPr>
          <p:blipFill>
            <a:blip r:embed="rId7" cstate="screen">
              <a:grayscl/>
            </a:blip>
            <a:srcRect/>
            <a:stretch>
              <a:fillRect/>
            </a:stretch>
          </p:blipFill>
          <p:spPr bwMode="auto">
            <a:xfrm>
              <a:off x="6822852" y="3469262"/>
              <a:ext cx="364079" cy="422592"/>
            </a:xfrm>
            <a:prstGeom prst="rect">
              <a:avLst/>
            </a:prstGeom>
            <a:noFill/>
            <a:ln w="9525">
              <a:noFill/>
              <a:miter lim="800000"/>
              <a:headEnd/>
              <a:tailEnd/>
            </a:ln>
          </p:spPr>
        </p:pic>
        <p:pic>
          <p:nvPicPr>
            <p:cNvPr id="305" name="Picture 150" descr="ICON_VM_basic_label_Q308"/>
            <p:cNvPicPr>
              <a:picLocks noChangeAspect="1" noChangeArrowheads="1"/>
            </p:cNvPicPr>
            <p:nvPr/>
          </p:nvPicPr>
          <p:blipFill>
            <a:blip r:embed="rId7" cstate="screen">
              <a:grayscl/>
            </a:blip>
            <a:srcRect/>
            <a:stretch>
              <a:fillRect/>
            </a:stretch>
          </p:blipFill>
          <p:spPr bwMode="auto">
            <a:xfrm>
              <a:off x="7244914" y="3469262"/>
              <a:ext cx="364079" cy="422592"/>
            </a:xfrm>
            <a:prstGeom prst="rect">
              <a:avLst/>
            </a:prstGeom>
            <a:noFill/>
            <a:ln w="9525">
              <a:noFill/>
              <a:miter lim="800000"/>
              <a:headEnd/>
              <a:tailEnd/>
            </a:ln>
          </p:spPr>
        </p:pic>
        <p:pic>
          <p:nvPicPr>
            <p:cNvPr id="306" name="Picture 150" descr="ICON_VM_basic_label_Q308"/>
            <p:cNvPicPr>
              <a:picLocks noChangeAspect="1" noChangeArrowheads="1"/>
            </p:cNvPicPr>
            <p:nvPr/>
          </p:nvPicPr>
          <p:blipFill>
            <a:blip r:embed="rId7" cstate="screen">
              <a:grayscl/>
            </a:blip>
            <a:srcRect/>
            <a:stretch>
              <a:fillRect/>
            </a:stretch>
          </p:blipFill>
          <p:spPr bwMode="auto">
            <a:xfrm>
              <a:off x="7690616" y="3469262"/>
              <a:ext cx="364079" cy="422592"/>
            </a:xfrm>
            <a:prstGeom prst="rect">
              <a:avLst/>
            </a:prstGeom>
            <a:noFill/>
            <a:ln w="9525">
              <a:noFill/>
              <a:miter lim="800000"/>
              <a:headEnd/>
              <a:tailEnd/>
            </a:ln>
          </p:spPr>
        </p:pic>
      </p:grpSp>
      <p:grpSp>
        <p:nvGrpSpPr>
          <p:cNvPr id="14" name="Group 307"/>
          <p:cNvGrpSpPr/>
          <p:nvPr/>
        </p:nvGrpSpPr>
        <p:grpSpPr>
          <a:xfrm>
            <a:off x="7152823" y="3024762"/>
            <a:ext cx="549147" cy="188389"/>
            <a:chOff x="6822852" y="3469262"/>
            <a:chExt cx="1231843" cy="422592"/>
          </a:xfrm>
        </p:grpSpPr>
        <p:pic>
          <p:nvPicPr>
            <p:cNvPr id="310" name="Picture 150" descr="ICON_VM_basic_label_Q308"/>
            <p:cNvPicPr>
              <a:picLocks noChangeAspect="1" noChangeArrowheads="1"/>
            </p:cNvPicPr>
            <p:nvPr/>
          </p:nvPicPr>
          <p:blipFill>
            <a:blip r:embed="rId7" cstate="screen">
              <a:grayscl/>
            </a:blip>
            <a:srcRect/>
            <a:stretch>
              <a:fillRect/>
            </a:stretch>
          </p:blipFill>
          <p:spPr bwMode="auto">
            <a:xfrm>
              <a:off x="6822852" y="3469262"/>
              <a:ext cx="364079" cy="422592"/>
            </a:xfrm>
            <a:prstGeom prst="rect">
              <a:avLst/>
            </a:prstGeom>
            <a:noFill/>
            <a:ln w="9525">
              <a:noFill/>
              <a:miter lim="800000"/>
              <a:headEnd/>
              <a:tailEnd/>
            </a:ln>
          </p:spPr>
        </p:pic>
        <p:pic>
          <p:nvPicPr>
            <p:cNvPr id="311" name="Picture 150" descr="ICON_VM_basic_label_Q308"/>
            <p:cNvPicPr>
              <a:picLocks noChangeAspect="1" noChangeArrowheads="1"/>
            </p:cNvPicPr>
            <p:nvPr/>
          </p:nvPicPr>
          <p:blipFill>
            <a:blip r:embed="rId7" cstate="screen">
              <a:grayscl/>
            </a:blip>
            <a:srcRect/>
            <a:stretch>
              <a:fillRect/>
            </a:stretch>
          </p:blipFill>
          <p:spPr bwMode="auto">
            <a:xfrm>
              <a:off x="7244914" y="3469262"/>
              <a:ext cx="364079" cy="422592"/>
            </a:xfrm>
            <a:prstGeom prst="rect">
              <a:avLst/>
            </a:prstGeom>
            <a:noFill/>
            <a:ln w="9525">
              <a:noFill/>
              <a:miter lim="800000"/>
              <a:headEnd/>
              <a:tailEnd/>
            </a:ln>
          </p:spPr>
        </p:pic>
        <p:pic>
          <p:nvPicPr>
            <p:cNvPr id="312" name="Picture 150" descr="ICON_VM_basic_label_Q308"/>
            <p:cNvPicPr>
              <a:picLocks noChangeAspect="1" noChangeArrowheads="1"/>
            </p:cNvPicPr>
            <p:nvPr/>
          </p:nvPicPr>
          <p:blipFill>
            <a:blip r:embed="rId7" cstate="screen">
              <a:grayscl/>
            </a:blip>
            <a:srcRect/>
            <a:stretch>
              <a:fillRect/>
            </a:stretch>
          </p:blipFill>
          <p:spPr bwMode="auto">
            <a:xfrm>
              <a:off x="7690616" y="3469262"/>
              <a:ext cx="364079" cy="422592"/>
            </a:xfrm>
            <a:prstGeom prst="rect">
              <a:avLst/>
            </a:prstGeom>
            <a:noFill/>
            <a:ln w="9525">
              <a:noFill/>
              <a:miter lim="800000"/>
              <a:headEnd/>
              <a:tailEnd/>
            </a:ln>
          </p:spPr>
        </p:pic>
      </p:grpSp>
      <p:grpSp>
        <p:nvGrpSpPr>
          <p:cNvPr id="15" name="Group 313"/>
          <p:cNvGrpSpPr/>
          <p:nvPr/>
        </p:nvGrpSpPr>
        <p:grpSpPr>
          <a:xfrm>
            <a:off x="7907071" y="3497124"/>
            <a:ext cx="549147" cy="188389"/>
            <a:chOff x="6822852" y="3469262"/>
            <a:chExt cx="1231843" cy="422592"/>
          </a:xfrm>
        </p:grpSpPr>
        <p:pic>
          <p:nvPicPr>
            <p:cNvPr id="316" name="Picture 150" descr="ICON_VM_basic_label_Q308"/>
            <p:cNvPicPr>
              <a:picLocks noChangeAspect="1" noChangeArrowheads="1"/>
            </p:cNvPicPr>
            <p:nvPr/>
          </p:nvPicPr>
          <p:blipFill>
            <a:blip r:embed="rId7" cstate="screen">
              <a:grayscl/>
            </a:blip>
            <a:srcRect/>
            <a:stretch>
              <a:fillRect/>
            </a:stretch>
          </p:blipFill>
          <p:spPr bwMode="auto">
            <a:xfrm>
              <a:off x="6822852" y="3469262"/>
              <a:ext cx="364079" cy="422592"/>
            </a:xfrm>
            <a:prstGeom prst="rect">
              <a:avLst/>
            </a:prstGeom>
            <a:noFill/>
            <a:ln w="9525">
              <a:noFill/>
              <a:miter lim="800000"/>
              <a:headEnd/>
              <a:tailEnd/>
            </a:ln>
          </p:spPr>
        </p:pic>
        <p:pic>
          <p:nvPicPr>
            <p:cNvPr id="317" name="Picture 150" descr="ICON_VM_basic_label_Q308"/>
            <p:cNvPicPr>
              <a:picLocks noChangeAspect="1" noChangeArrowheads="1"/>
            </p:cNvPicPr>
            <p:nvPr/>
          </p:nvPicPr>
          <p:blipFill>
            <a:blip r:embed="rId7" cstate="screen">
              <a:grayscl/>
            </a:blip>
            <a:srcRect/>
            <a:stretch>
              <a:fillRect/>
            </a:stretch>
          </p:blipFill>
          <p:spPr bwMode="auto">
            <a:xfrm>
              <a:off x="7244914" y="3469262"/>
              <a:ext cx="364079" cy="422592"/>
            </a:xfrm>
            <a:prstGeom prst="rect">
              <a:avLst/>
            </a:prstGeom>
            <a:noFill/>
            <a:ln w="9525">
              <a:noFill/>
              <a:miter lim="800000"/>
              <a:headEnd/>
              <a:tailEnd/>
            </a:ln>
          </p:spPr>
        </p:pic>
        <p:pic>
          <p:nvPicPr>
            <p:cNvPr id="318" name="Picture 150" descr="ICON_VM_basic_label_Q308"/>
            <p:cNvPicPr>
              <a:picLocks noChangeAspect="1" noChangeArrowheads="1"/>
            </p:cNvPicPr>
            <p:nvPr/>
          </p:nvPicPr>
          <p:blipFill>
            <a:blip r:embed="rId7" cstate="screen">
              <a:grayscl/>
            </a:blip>
            <a:srcRect/>
            <a:stretch>
              <a:fillRect/>
            </a:stretch>
          </p:blipFill>
          <p:spPr bwMode="auto">
            <a:xfrm>
              <a:off x="7690616" y="3469262"/>
              <a:ext cx="364079" cy="422592"/>
            </a:xfrm>
            <a:prstGeom prst="rect">
              <a:avLst/>
            </a:prstGeom>
            <a:noFill/>
            <a:ln w="9525">
              <a:noFill/>
              <a:miter lim="800000"/>
              <a:headEnd/>
              <a:tailEnd/>
            </a:ln>
          </p:spPr>
        </p:pic>
      </p:grpSp>
      <p:grpSp>
        <p:nvGrpSpPr>
          <p:cNvPr id="16" name="Group 319"/>
          <p:cNvGrpSpPr/>
          <p:nvPr/>
        </p:nvGrpSpPr>
        <p:grpSpPr>
          <a:xfrm>
            <a:off x="7152823" y="3497124"/>
            <a:ext cx="549147" cy="188389"/>
            <a:chOff x="6822852" y="3469262"/>
            <a:chExt cx="1231843" cy="422592"/>
          </a:xfrm>
        </p:grpSpPr>
        <p:pic>
          <p:nvPicPr>
            <p:cNvPr id="322" name="Picture 150" descr="ICON_VM_basic_label_Q308"/>
            <p:cNvPicPr>
              <a:picLocks noChangeAspect="1" noChangeArrowheads="1"/>
            </p:cNvPicPr>
            <p:nvPr/>
          </p:nvPicPr>
          <p:blipFill>
            <a:blip r:embed="rId7" cstate="screen">
              <a:grayscl/>
            </a:blip>
            <a:srcRect/>
            <a:stretch>
              <a:fillRect/>
            </a:stretch>
          </p:blipFill>
          <p:spPr bwMode="auto">
            <a:xfrm>
              <a:off x="6822852" y="3469262"/>
              <a:ext cx="364079" cy="422592"/>
            </a:xfrm>
            <a:prstGeom prst="rect">
              <a:avLst/>
            </a:prstGeom>
            <a:noFill/>
            <a:ln w="9525">
              <a:noFill/>
              <a:miter lim="800000"/>
              <a:headEnd/>
              <a:tailEnd/>
            </a:ln>
          </p:spPr>
        </p:pic>
        <p:pic>
          <p:nvPicPr>
            <p:cNvPr id="323" name="Picture 150" descr="ICON_VM_basic_label_Q308"/>
            <p:cNvPicPr>
              <a:picLocks noChangeAspect="1" noChangeArrowheads="1"/>
            </p:cNvPicPr>
            <p:nvPr/>
          </p:nvPicPr>
          <p:blipFill>
            <a:blip r:embed="rId7" cstate="screen">
              <a:grayscl/>
            </a:blip>
            <a:srcRect/>
            <a:stretch>
              <a:fillRect/>
            </a:stretch>
          </p:blipFill>
          <p:spPr bwMode="auto">
            <a:xfrm>
              <a:off x="7244914" y="3469262"/>
              <a:ext cx="364079" cy="422592"/>
            </a:xfrm>
            <a:prstGeom prst="rect">
              <a:avLst/>
            </a:prstGeom>
            <a:noFill/>
            <a:ln w="9525">
              <a:noFill/>
              <a:miter lim="800000"/>
              <a:headEnd/>
              <a:tailEnd/>
            </a:ln>
          </p:spPr>
        </p:pic>
        <p:pic>
          <p:nvPicPr>
            <p:cNvPr id="324" name="Picture 150" descr="ICON_VM_basic_label_Q308"/>
            <p:cNvPicPr>
              <a:picLocks noChangeAspect="1" noChangeArrowheads="1"/>
            </p:cNvPicPr>
            <p:nvPr/>
          </p:nvPicPr>
          <p:blipFill>
            <a:blip r:embed="rId7" cstate="screen">
              <a:grayscl/>
            </a:blip>
            <a:srcRect/>
            <a:stretch>
              <a:fillRect/>
            </a:stretch>
          </p:blipFill>
          <p:spPr bwMode="auto">
            <a:xfrm>
              <a:off x="7690616" y="3469262"/>
              <a:ext cx="364079" cy="422592"/>
            </a:xfrm>
            <a:prstGeom prst="rect">
              <a:avLst/>
            </a:prstGeom>
            <a:noFill/>
            <a:ln w="9525">
              <a:noFill/>
              <a:miter lim="800000"/>
              <a:headEnd/>
              <a:tailEnd/>
            </a:ln>
          </p:spPr>
        </p:pic>
      </p:grpSp>
      <p:grpSp>
        <p:nvGrpSpPr>
          <p:cNvPr id="17" name="Group 325"/>
          <p:cNvGrpSpPr/>
          <p:nvPr/>
        </p:nvGrpSpPr>
        <p:grpSpPr>
          <a:xfrm>
            <a:off x="7907071" y="3927643"/>
            <a:ext cx="549147" cy="188389"/>
            <a:chOff x="6822852" y="3469262"/>
            <a:chExt cx="1231843" cy="422592"/>
          </a:xfrm>
        </p:grpSpPr>
        <p:pic>
          <p:nvPicPr>
            <p:cNvPr id="328" name="Picture 150" descr="ICON_VM_basic_label_Q308"/>
            <p:cNvPicPr>
              <a:picLocks noChangeAspect="1" noChangeArrowheads="1"/>
            </p:cNvPicPr>
            <p:nvPr/>
          </p:nvPicPr>
          <p:blipFill>
            <a:blip r:embed="rId7" cstate="screen">
              <a:grayscl/>
            </a:blip>
            <a:srcRect/>
            <a:stretch>
              <a:fillRect/>
            </a:stretch>
          </p:blipFill>
          <p:spPr bwMode="auto">
            <a:xfrm>
              <a:off x="6822852" y="3469262"/>
              <a:ext cx="364079" cy="422592"/>
            </a:xfrm>
            <a:prstGeom prst="rect">
              <a:avLst/>
            </a:prstGeom>
            <a:noFill/>
            <a:ln w="9525">
              <a:noFill/>
              <a:miter lim="800000"/>
              <a:headEnd/>
              <a:tailEnd/>
            </a:ln>
          </p:spPr>
        </p:pic>
        <p:pic>
          <p:nvPicPr>
            <p:cNvPr id="329" name="Picture 150" descr="ICON_VM_basic_label_Q308"/>
            <p:cNvPicPr>
              <a:picLocks noChangeAspect="1" noChangeArrowheads="1"/>
            </p:cNvPicPr>
            <p:nvPr/>
          </p:nvPicPr>
          <p:blipFill>
            <a:blip r:embed="rId7" cstate="screen">
              <a:grayscl/>
            </a:blip>
            <a:srcRect/>
            <a:stretch>
              <a:fillRect/>
            </a:stretch>
          </p:blipFill>
          <p:spPr bwMode="auto">
            <a:xfrm>
              <a:off x="7244914" y="3469262"/>
              <a:ext cx="364079" cy="422592"/>
            </a:xfrm>
            <a:prstGeom prst="rect">
              <a:avLst/>
            </a:prstGeom>
            <a:noFill/>
            <a:ln w="9525">
              <a:noFill/>
              <a:miter lim="800000"/>
              <a:headEnd/>
              <a:tailEnd/>
            </a:ln>
          </p:spPr>
        </p:pic>
        <p:pic>
          <p:nvPicPr>
            <p:cNvPr id="330" name="Picture 150" descr="ICON_VM_basic_label_Q308"/>
            <p:cNvPicPr>
              <a:picLocks noChangeAspect="1" noChangeArrowheads="1"/>
            </p:cNvPicPr>
            <p:nvPr/>
          </p:nvPicPr>
          <p:blipFill>
            <a:blip r:embed="rId7" cstate="screen">
              <a:grayscl/>
            </a:blip>
            <a:srcRect/>
            <a:stretch>
              <a:fillRect/>
            </a:stretch>
          </p:blipFill>
          <p:spPr bwMode="auto">
            <a:xfrm>
              <a:off x="7690616" y="3469262"/>
              <a:ext cx="364079" cy="422592"/>
            </a:xfrm>
            <a:prstGeom prst="rect">
              <a:avLst/>
            </a:prstGeom>
            <a:noFill/>
            <a:ln w="9525">
              <a:noFill/>
              <a:miter lim="800000"/>
              <a:headEnd/>
              <a:tailEnd/>
            </a:ln>
          </p:spPr>
        </p:pic>
      </p:grpSp>
      <p:grpSp>
        <p:nvGrpSpPr>
          <p:cNvPr id="18" name="Group 331"/>
          <p:cNvGrpSpPr/>
          <p:nvPr/>
        </p:nvGrpSpPr>
        <p:grpSpPr>
          <a:xfrm>
            <a:off x="7152823" y="3927643"/>
            <a:ext cx="549147" cy="188389"/>
            <a:chOff x="6822852" y="3469262"/>
            <a:chExt cx="1231843" cy="422592"/>
          </a:xfrm>
        </p:grpSpPr>
        <p:pic>
          <p:nvPicPr>
            <p:cNvPr id="334" name="Picture 150" descr="ICON_VM_basic_label_Q308"/>
            <p:cNvPicPr>
              <a:picLocks noChangeAspect="1" noChangeArrowheads="1"/>
            </p:cNvPicPr>
            <p:nvPr/>
          </p:nvPicPr>
          <p:blipFill>
            <a:blip r:embed="rId7" cstate="screen">
              <a:grayscl/>
            </a:blip>
            <a:srcRect/>
            <a:stretch>
              <a:fillRect/>
            </a:stretch>
          </p:blipFill>
          <p:spPr bwMode="auto">
            <a:xfrm>
              <a:off x="6822852" y="3469262"/>
              <a:ext cx="364079" cy="422592"/>
            </a:xfrm>
            <a:prstGeom prst="rect">
              <a:avLst/>
            </a:prstGeom>
            <a:noFill/>
            <a:ln w="9525">
              <a:noFill/>
              <a:miter lim="800000"/>
              <a:headEnd/>
              <a:tailEnd/>
            </a:ln>
          </p:spPr>
        </p:pic>
        <p:pic>
          <p:nvPicPr>
            <p:cNvPr id="335" name="Picture 150" descr="ICON_VM_basic_label_Q308"/>
            <p:cNvPicPr>
              <a:picLocks noChangeAspect="1" noChangeArrowheads="1"/>
            </p:cNvPicPr>
            <p:nvPr/>
          </p:nvPicPr>
          <p:blipFill>
            <a:blip r:embed="rId7" cstate="screen">
              <a:grayscl/>
            </a:blip>
            <a:srcRect/>
            <a:stretch>
              <a:fillRect/>
            </a:stretch>
          </p:blipFill>
          <p:spPr bwMode="auto">
            <a:xfrm>
              <a:off x="7244914" y="3469262"/>
              <a:ext cx="364079" cy="422592"/>
            </a:xfrm>
            <a:prstGeom prst="rect">
              <a:avLst/>
            </a:prstGeom>
            <a:noFill/>
            <a:ln w="9525">
              <a:noFill/>
              <a:miter lim="800000"/>
              <a:headEnd/>
              <a:tailEnd/>
            </a:ln>
          </p:spPr>
        </p:pic>
        <p:pic>
          <p:nvPicPr>
            <p:cNvPr id="336" name="Picture 150" descr="ICON_VM_basic_label_Q308"/>
            <p:cNvPicPr>
              <a:picLocks noChangeAspect="1" noChangeArrowheads="1"/>
            </p:cNvPicPr>
            <p:nvPr/>
          </p:nvPicPr>
          <p:blipFill>
            <a:blip r:embed="rId7" cstate="screen">
              <a:grayscl/>
            </a:blip>
            <a:srcRect/>
            <a:stretch>
              <a:fillRect/>
            </a:stretch>
          </p:blipFill>
          <p:spPr bwMode="auto">
            <a:xfrm>
              <a:off x="7690616" y="3469262"/>
              <a:ext cx="364079" cy="422592"/>
            </a:xfrm>
            <a:prstGeom prst="rect">
              <a:avLst/>
            </a:prstGeom>
            <a:noFill/>
            <a:ln w="9525">
              <a:noFill/>
              <a:miter lim="800000"/>
              <a:headEnd/>
              <a:tailEnd/>
            </a:ln>
          </p:spPr>
        </p:pic>
      </p:grpSp>
      <p:grpSp>
        <p:nvGrpSpPr>
          <p:cNvPr id="19" name="Group 337"/>
          <p:cNvGrpSpPr/>
          <p:nvPr/>
        </p:nvGrpSpPr>
        <p:grpSpPr>
          <a:xfrm>
            <a:off x="7907071" y="4413304"/>
            <a:ext cx="549147" cy="188389"/>
            <a:chOff x="6822852" y="3469262"/>
            <a:chExt cx="1231843" cy="422592"/>
          </a:xfrm>
        </p:grpSpPr>
        <p:pic>
          <p:nvPicPr>
            <p:cNvPr id="340" name="Picture 150" descr="ICON_VM_basic_label_Q308"/>
            <p:cNvPicPr>
              <a:picLocks noChangeAspect="1" noChangeArrowheads="1"/>
            </p:cNvPicPr>
            <p:nvPr/>
          </p:nvPicPr>
          <p:blipFill>
            <a:blip r:embed="rId7" cstate="screen">
              <a:grayscl/>
            </a:blip>
            <a:srcRect/>
            <a:stretch>
              <a:fillRect/>
            </a:stretch>
          </p:blipFill>
          <p:spPr bwMode="auto">
            <a:xfrm>
              <a:off x="6822852" y="3469262"/>
              <a:ext cx="364079" cy="422592"/>
            </a:xfrm>
            <a:prstGeom prst="rect">
              <a:avLst/>
            </a:prstGeom>
            <a:noFill/>
            <a:ln w="9525">
              <a:noFill/>
              <a:miter lim="800000"/>
              <a:headEnd/>
              <a:tailEnd/>
            </a:ln>
          </p:spPr>
        </p:pic>
        <p:pic>
          <p:nvPicPr>
            <p:cNvPr id="341" name="Picture 150" descr="ICON_VM_basic_label_Q308"/>
            <p:cNvPicPr>
              <a:picLocks noChangeAspect="1" noChangeArrowheads="1"/>
            </p:cNvPicPr>
            <p:nvPr/>
          </p:nvPicPr>
          <p:blipFill>
            <a:blip r:embed="rId7" cstate="screen">
              <a:grayscl/>
            </a:blip>
            <a:srcRect/>
            <a:stretch>
              <a:fillRect/>
            </a:stretch>
          </p:blipFill>
          <p:spPr bwMode="auto">
            <a:xfrm>
              <a:off x="7244914" y="3469262"/>
              <a:ext cx="364079" cy="422592"/>
            </a:xfrm>
            <a:prstGeom prst="rect">
              <a:avLst/>
            </a:prstGeom>
            <a:noFill/>
            <a:ln w="9525">
              <a:noFill/>
              <a:miter lim="800000"/>
              <a:headEnd/>
              <a:tailEnd/>
            </a:ln>
          </p:spPr>
        </p:pic>
        <p:pic>
          <p:nvPicPr>
            <p:cNvPr id="342" name="Picture 150" descr="ICON_VM_basic_label_Q308"/>
            <p:cNvPicPr>
              <a:picLocks noChangeAspect="1" noChangeArrowheads="1"/>
            </p:cNvPicPr>
            <p:nvPr/>
          </p:nvPicPr>
          <p:blipFill>
            <a:blip r:embed="rId7" cstate="screen">
              <a:grayscl/>
            </a:blip>
            <a:srcRect/>
            <a:stretch>
              <a:fillRect/>
            </a:stretch>
          </p:blipFill>
          <p:spPr bwMode="auto">
            <a:xfrm>
              <a:off x="7690616" y="3469262"/>
              <a:ext cx="364079" cy="422592"/>
            </a:xfrm>
            <a:prstGeom prst="rect">
              <a:avLst/>
            </a:prstGeom>
            <a:noFill/>
            <a:ln w="9525">
              <a:noFill/>
              <a:miter lim="800000"/>
              <a:headEnd/>
              <a:tailEnd/>
            </a:ln>
          </p:spPr>
        </p:pic>
      </p:grpSp>
      <p:grpSp>
        <p:nvGrpSpPr>
          <p:cNvPr id="20" name="Group 343"/>
          <p:cNvGrpSpPr/>
          <p:nvPr/>
        </p:nvGrpSpPr>
        <p:grpSpPr>
          <a:xfrm>
            <a:off x="7152823" y="4413304"/>
            <a:ext cx="549147" cy="188389"/>
            <a:chOff x="6822852" y="3469262"/>
            <a:chExt cx="1231843" cy="422592"/>
          </a:xfrm>
        </p:grpSpPr>
        <p:pic>
          <p:nvPicPr>
            <p:cNvPr id="346" name="Picture 150" descr="ICON_VM_basic_label_Q308"/>
            <p:cNvPicPr>
              <a:picLocks noChangeAspect="1" noChangeArrowheads="1"/>
            </p:cNvPicPr>
            <p:nvPr/>
          </p:nvPicPr>
          <p:blipFill>
            <a:blip r:embed="rId7" cstate="screen">
              <a:grayscl/>
            </a:blip>
            <a:srcRect/>
            <a:stretch>
              <a:fillRect/>
            </a:stretch>
          </p:blipFill>
          <p:spPr bwMode="auto">
            <a:xfrm>
              <a:off x="6822852" y="3469262"/>
              <a:ext cx="364079" cy="422592"/>
            </a:xfrm>
            <a:prstGeom prst="rect">
              <a:avLst/>
            </a:prstGeom>
            <a:noFill/>
            <a:ln w="9525">
              <a:noFill/>
              <a:miter lim="800000"/>
              <a:headEnd/>
              <a:tailEnd/>
            </a:ln>
          </p:spPr>
        </p:pic>
        <p:pic>
          <p:nvPicPr>
            <p:cNvPr id="347" name="Picture 150" descr="ICON_VM_basic_label_Q308"/>
            <p:cNvPicPr>
              <a:picLocks noChangeAspect="1" noChangeArrowheads="1"/>
            </p:cNvPicPr>
            <p:nvPr/>
          </p:nvPicPr>
          <p:blipFill>
            <a:blip r:embed="rId7" cstate="screen">
              <a:grayscl/>
            </a:blip>
            <a:srcRect/>
            <a:stretch>
              <a:fillRect/>
            </a:stretch>
          </p:blipFill>
          <p:spPr bwMode="auto">
            <a:xfrm>
              <a:off x="7244914" y="3469262"/>
              <a:ext cx="364079" cy="422592"/>
            </a:xfrm>
            <a:prstGeom prst="rect">
              <a:avLst/>
            </a:prstGeom>
            <a:noFill/>
            <a:ln w="9525">
              <a:noFill/>
              <a:miter lim="800000"/>
              <a:headEnd/>
              <a:tailEnd/>
            </a:ln>
          </p:spPr>
        </p:pic>
        <p:pic>
          <p:nvPicPr>
            <p:cNvPr id="348" name="Picture 150" descr="ICON_VM_basic_label_Q308"/>
            <p:cNvPicPr>
              <a:picLocks noChangeAspect="1" noChangeArrowheads="1"/>
            </p:cNvPicPr>
            <p:nvPr/>
          </p:nvPicPr>
          <p:blipFill>
            <a:blip r:embed="rId7" cstate="screen">
              <a:grayscl/>
            </a:blip>
            <a:srcRect/>
            <a:stretch>
              <a:fillRect/>
            </a:stretch>
          </p:blipFill>
          <p:spPr bwMode="auto">
            <a:xfrm>
              <a:off x="7690616" y="3469262"/>
              <a:ext cx="364079" cy="422592"/>
            </a:xfrm>
            <a:prstGeom prst="rect">
              <a:avLst/>
            </a:prstGeom>
            <a:noFill/>
            <a:ln w="9525">
              <a:noFill/>
              <a:miter lim="800000"/>
              <a:headEnd/>
              <a:tailEnd/>
            </a:ln>
          </p:spPr>
        </p:pic>
      </p:grpSp>
      <p:grpSp>
        <p:nvGrpSpPr>
          <p:cNvPr id="21" name="Group 103"/>
          <p:cNvGrpSpPr/>
          <p:nvPr/>
        </p:nvGrpSpPr>
        <p:grpSpPr>
          <a:xfrm>
            <a:off x="10242" y="1268908"/>
            <a:ext cx="9144000" cy="496887"/>
            <a:chOff x="10242" y="1487255"/>
            <a:chExt cx="9144000" cy="496887"/>
          </a:xfrm>
        </p:grpSpPr>
        <p:sp>
          <p:nvSpPr>
            <p:cNvPr id="105" name="Rectangle 25"/>
            <p:cNvSpPr>
              <a:spLocks/>
            </p:cNvSpPr>
            <p:nvPr/>
          </p:nvSpPr>
          <p:spPr bwMode="auto">
            <a:xfrm>
              <a:off x="10242" y="1487255"/>
              <a:ext cx="9144000" cy="496887"/>
            </a:xfrm>
            <a:prstGeom prst="rect">
              <a:avLst/>
            </a:prstGeom>
            <a:gradFill flip="none" rotWithShape="1">
              <a:gsLst>
                <a:gs pos="15000">
                  <a:srgbClr val="0D3947">
                    <a:alpha val="83000"/>
                  </a:srgbClr>
                </a:gs>
                <a:gs pos="85000">
                  <a:srgbClr val="0D3947">
                    <a:alpha val="83000"/>
                  </a:srgbClr>
                </a:gs>
                <a:gs pos="0">
                  <a:srgbClr val="ABDFF0">
                    <a:lumMod val="25000"/>
                    <a:alpha val="0"/>
                  </a:srgbClr>
                </a:gs>
                <a:gs pos="100000">
                  <a:schemeClr val="bg1">
                    <a:alpha val="0"/>
                  </a:schemeClr>
                </a:gs>
              </a:gsLst>
              <a:lin ang="0" scaled="0"/>
              <a:tileRect/>
            </a:gradFill>
            <a:ln w="25400" cap="flat" cmpd="sng" algn="ctr">
              <a:noFill/>
              <a:prstDash val="solid"/>
            </a:ln>
            <a:effectLst/>
          </p:spPr>
          <p:txBody>
            <a:bodyPr rtlCol="0" anchor="ctr"/>
            <a:lstStyle/>
            <a:p>
              <a:pPr algn="ctr">
                <a:spcBef>
                  <a:spcPts val="600"/>
                </a:spcBef>
              </a:pPr>
              <a:endParaRPr lang="zh-CN" altLang="en-US" sz="1600">
                <a:solidFill>
                  <a:srgbClr val="FFFFFF"/>
                </a:solidFill>
                <a:ea typeface="黑体" pitchFamily="2" charset="-122"/>
                <a:sym typeface="Arial" charset="0"/>
              </a:endParaRPr>
            </a:p>
          </p:txBody>
        </p:sp>
        <p:sp>
          <p:nvSpPr>
            <p:cNvPr id="106" name="Rectangle 105"/>
            <p:cNvSpPr/>
            <p:nvPr/>
          </p:nvSpPr>
          <p:spPr>
            <a:xfrm>
              <a:off x="262726" y="1539547"/>
              <a:ext cx="8639033" cy="369328"/>
            </a:xfrm>
            <a:prstGeom prst="rect">
              <a:avLst/>
            </a:prstGeom>
          </p:spPr>
          <p:txBody>
            <a:bodyPr wrap="square" lIns="91435" tIns="45718" rIns="91435" bIns="45718">
              <a:spAutoFit/>
            </a:bodyPr>
            <a:lstStyle/>
            <a:p>
              <a:pPr algn="ctr" defTabSz="914400">
                <a:spcBef>
                  <a:spcPts val="600"/>
                </a:spcBef>
                <a:buNone/>
              </a:pPr>
              <a:r>
                <a:rPr lang="zh-CN" altLang="en-US" sz="1800" b="0" i="0" smtClean="0">
                  <a:solidFill>
                    <a:srgbClr val="FFFFFF"/>
                  </a:solidFill>
                  <a:latin typeface="Arial"/>
                  <a:ea typeface="黑体" pitchFamily="2" charset="-122"/>
                  <a:cs typeface="+mn-cs"/>
                </a:rPr>
                <a:t>交换矩阵可扩展性，简化管理</a:t>
              </a:r>
              <a:endParaRPr lang="zh-CN" altLang="en-US">
                <a:solidFill>
                  <a:schemeClr val="bg1"/>
                </a:solidFill>
                <a:ea typeface="黑体" pitchFamily="2" charset="-122"/>
              </a:endParaRPr>
            </a:p>
          </p:txBody>
        </p:sp>
      </p:grpSp>
      <p:sp>
        <p:nvSpPr>
          <p:cNvPr id="98" name="TextBox 97"/>
          <p:cNvSpPr txBox="1"/>
          <p:nvPr/>
        </p:nvSpPr>
        <p:spPr>
          <a:xfrm>
            <a:off x="169150" y="4343256"/>
            <a:ext cx="2640552" cy="415494"/>
          </a:xfrm>
          <a:prstGeom prst="rect">
            <a:avLst/>
          </a:prstGeom>
          <a:noFill/>
        </p:spPr>
        <p:txBody>
          <a:bodyPr wrap="square" lIns="91435" tIns="45718" rIns="91435" bIns="45718" rtlCol="0">
            <a:spAutoFit/>
          </a:bodyPr>
          <a:lstStyle/>
          <a:p>
            <a:pPr algn="ctr" defTabSz="814365">
              <a:buNone/>
            </a:pPr>
            <a:r>
              <a:rPr lang="zh-CN" altLang="en-US" sz="1050" b="0" i="0" dirty="0" smtClean="0">
                <a:solidFill>
                  <a:srgbClr val="546568"/>
                </a:solidFill>
                <a:latin typeface="Arial"/>
                <a:ea typeface="黑体" pitchFamily="2" charset="-122"/>
                <a:cs typeface="+mn-cs"/>
              </a:rPr>
              <a:t>父级可以是 </a:t>
            </a:r>
            <a:r>
              <a:rPr lang="en-US" altLang="zh-CN" sz="1050" b="0" i="0" dirty="0" smtClean="0">
                <a:solidFill>
                  <a:srgbClr val="546568"/>
                </a:solidFill>
                <a:latin typeface="Arial"/>
                <a:ea typeface="黑体" pitchFamily="2" charset="-122"/>
                <a:cs typeface="+mn-cs"/>
              </a:rPr>
              <a:t>Cisco Nexus 7000</a:t>
            </a:r>
            <a:r>
              <a:rPr lang="zh-CN" altLang="en-US" sz="1050" b="0" i="0" dirty="0" smtClean="0">
                <a:solidFill>
                  <a:srgbClr val="546568"/>
                </a:solidFill>
                <a:latin typeface="Arial"/>
                <a:ea typeface="黑体" pitchFamily="2" charset="-122"/>
                <a:cs typeface="+mn-cs"/>
              </a:rPr>
              <a:t>、</a:t>
            </a:r>
            <a:r>
              <a:rPr lang="en-US" altLang="zh-CN" sz="1050" b="0" i="0" dirty="0" smtClean="0">
                <a:solidFill>
                  <a:srgbClr val="546568"/>
                </a:solidFill>
                <a:latin typeface="Arial"/>
                <a:ea typeface="黑体" pitchFamily="2" charset="-122"/>
                <a:cs typeface="+mn-cs"/>
              </a:rPr>
              <a:t>5000</a:t>
            </a:r>
            <a:br>
              <a:rPr lang="en-US" altLang="zh-CN" sz="1050" b="0" i="0" dirty="0" smtClean="0">
                <a:solidFill>
                  <a:srgbClr val="546568"/>
                </a:solidFill>
                <a:latin typeface="Arial"/>
                <a:ea typeface="黑体" pitchFamily="2" charset="-122"/>
                <a:cs typeface="+mn-cs"/>
              </a:rPr>
            </a:br>
            <a:r>
              <a:rPr lang="zh-CN" altLang="en-US" sz="1050" b="0" i="0" dirty="0" smtClean="0">
                <a:solidFill>
                  <a:srgbClr val="546568"/>
                </a:solidFill>
                <a:latin typeface="Arial"/>
                <a:ea typeface="黑体" pitchFamily="2" charset="-122"/>
                <a:cs typeface="+mn-cs"/>
              </a:rPr>
              <a:t>和 </a:t>
            </a:r>
            <a:r>
              <a:rPr lang="en-US" altLang="zh-CN" sz="1050" b="0" i="0" dirty="0" smtClean="0">
                <a:solidFill>
                  <a:srgbClr val="546568"/>
                </a:solidFill>
                <a:latin typeface="Arial"/>
                <a:ea typeface="黑体" pitchFamily="2" charset="-122"/>
                <a:cs typeface="+mn-cs"/>
              </a:rPr>
              <a:t>Cisco UCS</a:t>
            </a:r>
            <a:r>
              <a:rPr lang="zh-CN" altLang="en-US" sz="1050" b="0" i="0" baseline="30000" dirty="0" smtClean="0">
                <a:solidFill>
                  <a:srgbClr val="546568"/>
                </a:solidFill>
                <a:latin typeface="Arial"/>
                <a:ea typeface="黑体" pitchFamily="2" charset="-122"/>
                <a:cs typeface="+mn-cs"/>
              </a:rPr>
              <a:t> </a:t>
            </a:r>
            <a:r>
              <a:rPr lang="en-US" altLang="zh-CN" sz="1050" b="0" i="0" baseline="30000" dirty="0" smtClean="0">
                <a:solidFill>
                  <a:srgbClr val="546568"/>
                </a:solidFill>
                <a:latin typeface="Arial"/>
                <a:ea typeface="黑体" pitchFamily="2" charset="-122"/>
                <a:cs typeface="+mn-cs"/>
              </a:rPr>
              <a:t>®</a:t>
            </a:r>
            <a:r>
              <a:rPr lang="zh-CN" altLang="en-US" sz="1050" b="0" i="0" dirty="0" smtClean="0">
                <a:solidFill>
                  <a:srgbClr val="546568"/>
                </a:solidFill>
                <a:latin typeface="Arial"/>
                <a:ea typeface="黑体" pitchFamily="2" charset="-122"/>
                <a:cs typeface="+mn-cs"/>
              </a:rPr>
              <a:t> 交换矩阵互连</a:t>
            </a:r>
            <a:endParaRPr lang="zh-CN" altLang="en-US" sz="1050" dirty="0">
              <a:solidFill>
                <a:srgbClr val="546568"/>
              </a:solidFill>
              <a:ea typeface="黑体" pitchFamily="2" charset="-122"/>
            </a:endParaRPr>
          </a:p>
        </p:txBody>
      </p:sp>
      <p:sp>
        <p:nvSpPr>
          <p:cNvPr id="99" name="Action Button: Back or Previous 98">
            <a:hlinkClick r:id="rId8" action="ppaction://hlinksldjump"/>
          </p:cNvPr>
          <p:cNvSpPr/>
          <p:nvPr/>
        </p:nvSpPr>
        <p:spPr>
          <a:xfrm>
            <a:off x="8199120" y="6234759"/>
            <a:ext cx="318654" cy="277092"/>
          </a:xfrm>
          <a:prstGeom prst="actionButtonBackPrevious">
            <a:avLst/>
          </a:prstGeom>
          <a:solidFill>
            <a:schemeClr val="accent3">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黑体" pitchFamily="2" charset="-122"/>
            </a:endParaRPr>
          </a:p>
        </p:txBody>
      </p:sp>
    </p:spTree>
    <p:extLst>
      <p:ext uri="{BB962C8B-B14F-4D97-AF65-F5344CB8AC3E}">
        <p14:creationId xmlns="" xmlns:p14="http://schemas.microsoft.com/office/powerpoint/2010/main" val="1382439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750" fill="hold"/>
                                        <p:tgtEl>
                                          <p:spTgt spid="3"/>
                                        </p:tgtEl>
                                        <p:attrNameLst>
                                          <p:attrName>ppt_x</p:attrName>
                                        </p:attrNameLst>
                                      </p:cBhvr>
                                      <p:tavLst>
                                        <p:tav tm="0">
                                          <p:val>
                                            <p:strVal val="1+#ppt_w/2"/>
                                          </p:val>
                                        </p:tav>
                                        <p:tav tm="100000">
                                          <p:val>
                                            <p:strVal val="#ppt_x"/>
                                          </p:val>
                                        </p:tav>
                                      </p:tavLst>
                                    </p:anim>
                                    <p:anim calcmode="lin" valueType="num">
                                      <p:cBhvr additive="base">
                                        <p:cTn id="13" dur="750" fill="hold"/>
                                        <p:tgtEl>
                                          <p:spTgt spid="3"/>
                                        </p:tgtEl>
                                        <p:attrNameLst>
                                          <p:attrName>ppt_y</p:attrName>
                                        </p:attrNameLst>
                                      </p:cBhvr>
                                      <p:tavLst>
                                        <p:tav tm="0">
                                          <p:val>
                                            <p:strVal val="#ppt_y"/>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98"/>
                                        </p:tgtEl>
                                        <p:attrNameLst>
                                          <p:attrName>style.visibility</p:attrName>
                                        </p:attrNameLst>
                                      </p:cBhvr>
                                      <p:to>
                                        <p:strVal val="visible"/>
                                      </p:to>
                                    </p:set>
                                    <p:animEffect transition="in" filter="fade">
                                      <p:cBhvr>
                                        <p:cTn id="16" dur="500"/>
                                        <p:tgtEl>
                                          <p:spTgt spid="9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1"/>
                                        </p:tgtEl>
                                        <p:attrNameLst>
                                          <p:attrName>style.visibility</p:attrName>
                                        </p:attrNameLst>
                                      </p:cBhvr>
                                      <p:to>
                                        <p:strVal val="visible"/>
                                      </p:to>
                                    </p:set>
                                    <p:animEffect transition="in" filter="fade">
                                      <p:cBhvr>
                                        <p:cTn id="19"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9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19"/>
          <p:cNvSpPr>
            <a:spLocks noChangeArrowheads="1"/>
          </p:cNvSpPr>
          <p:nvPr/>
        </p:nvSpPr>
        <p:spPr bwMode="auto">
          <a:xfrm flipH="1">
            <a:off x="239150" y="5036236"/>
            <a:ext cx="8623491" cy="2200439"/>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endParaRPr lang="zh-CN" altLang="en-US" b="1">
              <a:solidFill>
                <a:schemeClr val="tx1"/>
              </a:solidFill>
              <a:latin typeface="+mj-lt"/>
              <a:ea typeface="黑体" pitchFamily="2" charset="-122"/>
            </a:endParaRPr>
          </a:p>
        </p:txBody>
      </p:sp>
      <p:sp>
        <p:nvSpPr>
          <p:cNvPr id="4" name="Title 3"/>
          <p:cNvSpPr>
            <a:spLocks noGrp="1"/>
          </p:cNvSpPr>
          <p:nvPr>
            <p:ph type="title"/>
          </p:nvPr>
        </p:nvSpPr>
        <p:spPr/>
        <p:txBody>
          <a:bodyPr/>
          <a:lstStyle/>
          <a:p>
            <a:pPr algn="l" defTabSz="914400">
              <a:spcBef>
                <a:spcPct val="0"/>
              </a:spcBef>
              <a:buNone/>
            </a:pPr>
            <a: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地理跨度</a:t>
            </a:r>
            <a:b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lang="zh-CN" altLang="en-US" sz="2400" b="0" i="0" spc="0" baseline="0" dirty="0" smtClean="0">
                <a:solidFill>
                  <a:srgbClr val="7F7F7F"/>
                </a:solidFill>
                <a:latin typeface="Arial"/>
                <a:ea typeface="黑体" pitchFamily="2" charset="-122"/>
                <a:cs typeface="+mj-cs"/>
              </a:rPr>
              <a:t>思科重叠传输虚拟化 </a:t>
            </a:r>
            <a:r>
              <a:rPr altLang="zh-CN" sz="2400" b="0" i="0" spc="0" baseline="0" dirty="0" smtClean="0">
                <a:solidFill>
                  <a:srgbClr val="7F7F7F"/>
                </a:solidFill>
                <a:latin typeface="Arial"/>
                <a:ea typeface="黑体" pitchFamily="2" charset="-122"/>
                <a:cs typeface="+mj-cs"/>
              </a:rPr>
              <a:t>— OT</a:t>
            </a:r>
            <a:r>
              <a:rPr altLang="zh-CN" sz="2400" b="0" i="0" spc="-100" baseline="0" dirty="0" smtClean="0">
                <a:solidFill>
                  <a:srgbClr val="7F7F7F"/>
                </a:solidFill>
                <a:latin typeface="Arial"/>
                <a:ea typeface="黑体" pitchFamily="2" charset="-122"/>
                <a:cs typeface="+mj-cs"/>
              </a:rPr>
              <a:t>V</a:t>
            </a:r>
            <a:endParaRPr lang="zh-CN" altLang="en-US" sz="2400" dirty="0">
              <a:solidFill>
                <a:srgbClr val="7F7F7F"/>
              </a:solidFill>
              <a:ea typeface="黑体" pitchFamily="2" charset="-122"/>
            </a:endParaRPr>
          </a:p>
        </p:txBody>
      </p:sp>
      <p:grpSp>
        <p:nvGrpSpPr>
          <p:cNvPr id="2" name="Group 151"/>
          <p:cNvGrpSpPr/>
          <p:nvPr/>
        </p:nvGrpSpPr>
        <p:grpSpPr>
          <a:xfrm>
            <a:off x="10242" y="1282976"/>
            <a:ext cx="9144000" cy="496887"/>
            <a:chOff x="10242" y="1487255"/>
            <a:chExt cx="9144000" cy="496887"/>
          </a:xfrm>
        </p:grpSpPr>
        <p:sp>
          <p:nvSpPr>
            <p:cNvPr id="154" name="Rectangle 25"/>
            <p:cNvSpPr>
              <a:spLocks/>
            </p:cNvSpPr>
            <p:nvPr/>
          </p:nvSpPr>
          <p:spPr bwMode="auto">
            <a:xfrm>
              <a:off x="10242" y="1487255"/>
              <a:ext cx="9144000" cy="496887"/>
            </a:xfrm>
            <a:prstGeom prst="rect">
              <a:avLst/>
            </a:prstGeom>
            <a:gradFill flip="none" rotWithShape="1">
              <a:gsLst>
                <a:gs pos="15000">
                  <a:srgbClr val="0D3947">
                    <a:alpha val="83000"/>
                  </a:srgbClr>
                </a:gs>
                <a:gs pos="85000">
                  <a:srgbClr val="0D3947">
                    <a:alpha val="83000"/>
                  </a:srgbClr>
                </a:gs>
                <a:gs pos="0">
                  <a:srgbClr val="ABDFF0">
                    <a:lumMod val="25000"/>
                    <a:alpha val="0"/>
                  </a:srgbClr>
                </a:gs>
                <a:gs pos="100000">
                  <a:schemeClr val="bg1">
                    <a:alpha val="0"/>
                  </a:schemeClr>
                </a:gs>
              </a:gsLst>
              <a:lin ang="0" scaled="0"/>
              <a:tileRect/>
            </a:gradFill>
            <a:ln w="25400" cap="flat" cmpd="sng" algn="ctr">
              <a:noFill/>
              <a:prstDash val="solid"/>
            </a:ln>
            <a:effectLst/>
          </p:spPr>
          <p:txBody>
            <a:bodyPr rtlCol="0" anchor="ctr"/>
            <a:lstStyle/>
            <a:p>
              <a:pPr algn="ctr">
                <a:spcBef>
                  <a:spcPts val="600"/>
                </a:spcBef>
              </a:pPr>
              <a:endParaRPr lang="zh-CN" altLang="en-US" sz="1600">
                <a:solidFill>
                  <a:srgbClr val="FFFFFF"/>
                </a:solidFill>
                <a:ea typeface="黑体" pitchFamily="2" charset="-122"/>
                <a:sym typeface="Arial" charset="0"/>
              </a:endParaRPr>
            </a:p>
          </p:txBody>
        </p:sp>
        <p:sp>
          <p:nvSpPr>
            <p:cNvPr id="155" name="Rectangle 154"/>
            <p:cNvSpPr/>
            <p:nvPr/>
          </p:nvSpPr>
          <p:spPr>
            <a:xfrm>
              <a:off x="262726" y="1553195"/>
              <a:ext cx="8639033" cy="353939"/>
            </a:xfrm>
            <a:prstGeom prst="rect">
              <a:avLst/>
            </a:prstGeom>
          </p:spPr>
          <p:txBody>
            <a:bodyPr wrap="square" lIns="91435" tIns="45718" rIns="91435" bIns="45718">
              <a:spAutoFit/>
            </a:bodyPr>
            <a:lstStyle/>
            <a:p>
              <a:pPr algn="ctr" defTabSz="914400">
                <a:spcBef>
                  <a:spcPts val="600"/>
                </a:spcBef>
                <a:buNone/>
              </a:pPr>
              <a:r>
                <a:rPr lang="zh-CN" altLang="en-US" sz="1700" b="0" i="0" smtClean="0">
                  <a:solidFill>
                    <a:srgbClr val="FFFFFF"/>
                  </a:solidFill>
                  <a:latin typeface="Arial"/>
                  <a:ea typeface="黑体" pitchFamily="2" charset="-122"/>
                  <a:cs typeface="+mn-cs"/>
                </a:rPr>
                <a:t>跨数据中心</a:t>
              </a:r>
              <a:r>
                <a:rPr lang="en-US" altLang="zh-CN" sz="1700" b="0" i="0" smtClean="0">
                  <a:solidFill>
                    <a:srgbClr val="FFFFFF"/>
                  </a:solidFill>
                  <a:latin typeface="Arial"/>
                  <a:ea typeface="黑体" pitchFamily="2" charset="-122"/>
                  <a:cs typeface="+mn-cs"/>
                </a:rPr>
                <a:t>/</a:t>
              </a:r>
              <a:r>
                <a:rPr lang="zh-CN" altLang="en-US" sz="1700" b="0" i="0" smtClean="0">
                  <a:solidFill>
                    <a:srgbClr val="FFFFFF"/>
                  </a:solidFill>
                  <a:latin typeface="Arial"/>
                  <a:ea typeface="黑体" pitchFamily="2" charset="-122"/>
                  <a:cs typeface="+mn-cs"/>
                </a:rPr>
                <a:t>云的工作负荷移动性 </a:t>
              </a:r>
              <a:r>
                <a:rPr lang="en-US" altLang="zh-CN" sz="1700" b="0" i="0" smtClean="0">
                  <a:solidFill>
                    <a:srgbClr val="FFFFFF"/>
                  </a:solidFill>
                  <a:latin typeface="Arial"/>
                  <a:ea typeface="黑体" pitchFamily="2" charset="-122"/>
                  <a:cs typeface="+mn-cs"/>
                </a:rPr>
                <a:t>— </a:t>
              </a:r>
              <a:r>
                <a:rPr lang="zh-CN" altLang="en-US" sz="1700" b="0" i="0" smtClean="0">
                  <a:solidFill>
                    <a:srgbClr val="FFFFFF"/>
                  </a:solidFill>
                  <a:latin typeface="Arial"/>
                  <a:ea typeface="黑体" pitchFamily="2" charset="-122"/>
                  <a:cs typeface="+mn-cs"/>
                </a:rPr>
                <a:t>在任何网络上扩展 </a:t>
              </a:r>
              <a:r>
                <a:rPr lang="en-US" altLang="zh-CN" sz="1700" b="0" i="0" smtClean="0">
                  <a:solidFill>
                    <a:srgbClr val="FFFFFF"/>
                  </a:solidFill>
                  <a:latin typeface="Arial"/>
                  <a:ea typeface="黑体" pitchFamily="2" charset="-122"/>
                  <a:cs typeface="+mn-cs"/>
                </a:rPr>
                <a:t>L2</a:t>
              </a:r>
              <a:endParaRPr lang="zh-CN" altLang="en-US" sz="1700">
                <a:solidFill>
                  <a:schemeClr val="bg1"/>
                </a:solidFill>
                <a:ea typeface="黑体" pitchFamily="2" charset="-122"/>
              </a:endParaRPr>
            </a:p>
          </p:txBody>
        </p:sp>
      </p:grpSp>
      <p:grpSp>
        <p:nvGrpSpPr>
          <p:cNvPr id="3" name="Group 156"/>
          <p:cNvGrpSpPr/>
          <p:nvPr/>
        </p:nvGrpSpPr>
        <p:grpSpPr>
          <a:xfrm>
            <a:off x="594360" y="5123022"/>
            <a:ext cx="5232298" cy="1276842"/>
            <a:chOff x="4574276" y="4614475"/>
            <a:chExt cx="5232298" cy="1276842"/>
          </a:xfrm>
        </p:grpSpPr>
        <p:sp>
          <p:nvSpPr>
            <p:cNvPr id="158" name="Rectangle 157"/>
            <p:cNvSpPr/>
            <p:nvPr/>
          </p:nvSpPr>
          <p:spPr>
            <a:xfrm>
              <a:off x="4574276" y="4884888"/>
              <a:ext cx="3809472" cy="1006429"/>
            </a:xfrm>
            <a:prstGeom prst="rect">
              <a:avLst/>
            </a:prstGeom>
          </p:spPr>
          <p:txBody>
            <a:bodyPr wrap="square" lIns="0" tIns="0" rIns="0" bIns="0">
              <a:spAutoFit/>
            </a:bodyPr>
            <a:lstStyle/>
            <a:p>
              <a:pPr marL="169896" indent="-169896" algn="l" defTabSz="914400">
                <a:lnSpc>
                  <a:spcPct val="90000"/>
                </a:lnSpc>
                <a:spcBef>
                  <a:spcPts val="300"/>
                </a:spcBef>
                <a:spcAft>
                  <a:spcPts val="300"/>
                </a:spcAft>
                <a:buClr>
                  <a:srgbClr val="0096D6"/>
                </a:buClr>
                <a:buSzPct val="90000"/>
                <a:buFont typeface="Arial"/>
                <a:buChar char="•"/>
              </a:pPr>
              <a:r>
                <a:rPr lang="en-US" altLang="zh-CN" sz="1400" b="0" i="0" dirty="0" smtClean="0">
                  <a:solidFill>
                    <a:srgbClr val="546568"/>
                  </a:solidFill>
                  <a:latin typeface="Arial"/>
                  <a:ea typeface="黑体" pitchFamily="2" charset="-122"/>
                  <a:cs typeface="+mn-cs"/>
                </a:rPr>
                <a:t>DC </a:t>
              </a:r>
              <a:r>
                <a:rPr lang="zh-CN" altLang="en-US" sz="1400" b="0" i="0" dirty="0" smtClean="0">
                  <a:solidFill>
                    <a:srgbClr val="546568"/>
                  </a:solidFill>
                  <a:latin typeface="Arial"/>
                  <a:ea typeface="黑体" pitchFamily="2" charset="-122"/>
                  <a:cs typeface="+mn-cs"/>
                </a:rPr>
                <a:t>之间和之内的连接 </a:t>
              </a:r>
              <a:r>
                <a:rPr lang="en-US" altLang="zh-CN" sz="1400" b="0" i="0" dirty="0" smtClean="0">
                  <a:solidFill>
                    <a:srgbClr val="546568"/>
                  </a:solidFill>
                  <a:latin typeface="Arial"/>
                  <a:ea typeface="黑体" pitchFamily="2" charset="-122"/>
                  <a:cs typeface="+mn-cs"/>
                </a:rPr>
                <a:t>— </a:t>
              </a:r>
              <a:r>
                <a:rPr lang="zh-CN" altLang="en-US" sz="1400" b="0" i="0" dirty="0" smtClean="0">
                  <a:solidFill>
                    <a:srgbClr val="546568"/>
                  </a:solidFill>
                  <a:latin typeface="Arial"/>
                  <a:ea typeface="黑体" pitchFamily="2" charset="-122"/>
                  <a:cs typeface="+mn-cs"/>
                </a:rPr>
                <a:t>跨 </a:t>
              </a:r>
              <a:r>
                <a:rPr lang="en-US" altLang="zh-CN" sz="1400" b="0" i="0" dirty="0" smtClean="0">
                  <a:solidFill>
                    <a:srgbClr val="546568"/>
                  </a:solidFill>
                  <a:latin typeface="Arial"/>
                  <a:ea typeface="黑体" pitchFamily="2" charset="-122"/>
                  <a:cs typeface="+mn-cs"/>
                </a:rPr>
                <a:t>L3</a:t>
              </a:r>
            </a:p>
            <a:p>
              <a:pPr marL="169896" indent="-169896" algn="l" defTabSz="914400">
                <a:lnSpc>
                  <a:spcPct val="90000"/>
                </a:lnSpc>
                <a:spcBef>
                  <a:spcPts val="300"/>
                </a:spcBef>
                <a:spcAft>
                  <a:spcPts val="300"/>
                </a:spcAft>
                <a:buClr>
                  <a:srgbClr val="0096D6"/>
                </a:buClr>
                <a:buSzPct val="90000"/>
                <a:buFont typeface="Arial"/>
                <a:buChar char="•"/>
              </a:pPr>
              <a:r>
                <a:rPr lang="zh-CN" altLang="en-US" sz="1400" b="0" i="0" dirty="0" smtClean="0">
                  <a:solidFill>
                    <a:srgbClr val="546568"/>
                  </a:solidFill>
                  <a:latin typeface="Arial"/>
                  <a:ea typeface="黑体" pitchFamily="2" charset="-122"/>
                  <a:cs typeface="+mn-cs"/>
                </a:rPr>
                <a:t>使用所有数据中心容量</a:t>
              </a:r>
            </a:p>
            <a:p>
              <a:pPr marL="169896" indent="-169896" algn="l" defTabSz="914400">
                <a:lnSpc>
                  <a:spcPct val="90000"/>
                </a:lnSpc>
                <a:spcBef>
                  <a:spcPts val="300"/>
                </a:spcBef>
                <a:spcAft>
                  <a:spcPts val="300"/>
                </a:spcAft>
                <a:buClr>
                  <a:srgbClr val="0096D6"/>
                </a:buClr>
                <a:buSzPct val="90000"/>
                <a:buFont typeface="Arial"/>
                <a:buChar char="•"/>
              </a:pPr>
              <a:r>
                <a:rPr lang="zh-CN" altLang="en-US" sz="1400" b="0" i="0" dirty="0" smtClean="0">
                  <a:solidFill>
                    <a:srgbClr val="546568"/>
                  </a:solidFill>
                  <a:latin typeface="Arial"/>
                  <a:ea typeface="黑体" pitchFamily="2" charset="-122"/>
                  <a:cs typeface="+mn-cs"/>
                </a:rPr>
                <a:t>备份数据中心，快速恢复</a:t>
              </a:r>
            </a:p>
            <a:p>
              <a:pPr marL="169896" indent="-169896" algn="l" defTabSz="914400">
                <a:lnSpc>
                  <a:spcPct val="90000"/>
                </a:lnSpc>
                <a:spcBef>
                  <a:spcPts val="300"/>
                </a:spcBef>
                <a:spcAft>
                  <a:spcPts val="300"/>
                </a:spcAft>
                <a:buClr>
                  <a:srgbClr val="0096D6"/>
                </a:buClr>
                <a:buSzPct val="90000"/>
                <a:buFont typeface="Arial"/>
                <a:buChar char="•"/>
              </a:pPr>
              <a:r>
                <a:rPr lang="zh-CN" altLang="en-US" sz="1400" b="0" i="0" dirty="0" smtClean="0">
                  <a:solidFill>
                    <a:srgbClr val="546568"/>
                  </a:solidFill>
                  <a:latin typeface="Arial"/>
                  <a:ea typeface="黑体" pitchFamily="2" charset="-122"/>
                  <a:cs typeface="+mn-cs"/>
                </a:rPr>
                <a:t>数据中心停机维护 </a:t>
              </a:r>
              <a:endParaRPr lang="zh-CN" altLang="en-US" sz="1400" b="0" i="0" dirty="0">
                <a:solidFill>
                  <a:srgbClr val="546568"/>
                </a:solidFill>
                <a:latin typeface="Arial"/>
                <a:ea typeface="黑体" pitchFamily="2" charset="-122"/>
                <a:cs typeface="+mn-cs"/>
              </a:endParaRPr>
            </a:p>
          </p:txBody>
        </p:sp>
        <p:sp>
          <p:nvSpPr>
            <p:cNvPr id="159" name="AutoShape 24"/>
            <p:cNvSpPr>
              <a:spLocks/>
            </p:cNvSpPr>
            <p:nvPr/>
          </p:nvSpPr>
          <p:spPr bwMode="auto">
            <a:xfrm>
              <a:off x="4574276" y="4614475"/>
              <a:ext cx="5232298" cy="248105"/>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a:lnSpc>
                  <a:spcPct val="90000"/>
                </a:lnSpc>
                <a:spcBef>
                  <a:spcPts val="300"/>
                </a:spcBef>
                <a:spcAft>
                  <a:spcPts val="300"/>
                </a:spcAft>
                <a:buNone/>
              </a:pPr>
              <a:r>
                <a:rPr lang="zh-CN" altLang="en-US" sz="1800" b="1" i="0" dirty="0" smtClean="0">
                  <a:solidFill>
                    <a:srgbClr val="0096D6"/>
                  </a:solidFill>
                  <a:latin typeface="Arial"/>
                  <a:ea typeface="黑体" pitchFamily="2" charset="-122"/>
                  <a:cs typeface="+mn-cs"/>
                </a:rPr>
                <a:t>使用案例</a:t>
              </a:r>
              <a:endParaRPr lang="zh-CN" altLang="en-US" b="1" dirty="0" smtClean="0">
                <a:solidFill>
                  <a:schemeClr val="tx1"/>
                </a:solidFill>
                <a:ea typeface="黑体" pitchFamily="2" charset="-122"/>
                <a:sym typeface="Arial" charset="0"/>
              </a:endParaRPr>
            </a:p>
          </p:txBody>
        </p:sp>
      </p:grpSp>
      <p:cxnSp>
        <p:nvCxnSpPr>
          <p:cNvPr id="161" name="Straight Connector 160"/>
          <p:cNvCxnSpPr/>
          <p:nvPr/>
        </p:nvCxnSpPr>
        <p:spPr>
          <a:xfrm flipV="1">
            <a:off x="6617409" y="2547032"/>
            <a:ext cx="533477" cy="375902"/>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sp>
        <p:nvSpPr>
          <p:cNvPr id="394" name="TextBox 51"/>
          <p:cNvSpPr txBox="1">
            <a:spLocks noChangeArrowheads="1"/>
          </p:cNvSpPr>
          <p:nvPr/>
        </p:nvSpPr>
        <p:spPr bwMode="auto">
          <a:xfrm>
            <a:off x="6787896" y="2791826"/>
            <a:ext cx="552072" cy="276995"/>
          </a:xfrm>
          <a:prstGeom prst="rect">
            <a:avLst/>
          </a:prstGeom>
          <a:noFill/>
          <a:ln w="9525">
            <a:noFill/>
            <a:miter lim="800000"/>
            <a:headEnd/>
            <a:tailEnd/>
          </a:ln>
        </p:spPr>
        <p:txBody>
          <a:bodyPr wrap="square" lIns="91435" tIns="45718" rIns="91435" bIns="45718">
            <a:spAutoFit/>
          </a:bodyPr>
          <a:lstStyle/>
          <a:p>
            <a:pPr algn="l" defTabSz="914400">
              <a:buNone/>
            </a:pPr>
            <a:r>
              <a:rPr lang="en-US" altLang="zh-CN" sz="1200" b="0" i="0" smtClean="0">
                <a:solidFill>
                  <a:srgbClr val="546568"/>
                </a:solidFill>
                <a:latin typeface="Arial"/>
                <a:ea typeface="黑体" pitchFamily="2" charset="-122"/>
                <a:cs typeface="+mn-cs"/>
              </a:rPr>
              <a:t>DC2</a:t>
            </a:r>
            <a:endParaRPr lang="zh-CN" altLang="en-US" sz="1200" b="0" i="0">
              <a:solidFill>
                <a:srgbClr val="546568"/>
              </a:solidFill>
              <a:latin typeface="Arial"/>
              <a:ea typeface="黑体" pitchFamily="2" charset="-122"/>
              <a:cs typeface="+mn-cs"/>
            </a:endParaRPr>
          </a:p>
        </p:txBody>
      </p:sp>
      <p:cxnSp>
        <p:nvCxnSpPr>
          <p:cNvPr id="346" name="Straight Connector 345"/>
          <p:cNvCxnSpPr/>
          <p:nvPr/>
        </p:nvCxnSpPr>
        <p:spPr>
          <a:xfrm>
            <a:off x="3776728" y="3259154"/>
            <a:ext cx="1428390" cy="511945"/>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 name="Group 6"/>
          <p:cNvGrpSpPr/>
          <p:nvPr/>
        </p:nvGrpSpPr>
        <p:grpSpPr>
          <a:xfrm>
            <a:off x="-203725" y="2735923"/>
            <a:ext cx="4558178" cy="2195087"/>
            <a:chOff x="-318730" y="2610077"/>
            <a:chExt cx="4558178" cy="2195087"/>
          </a:xfrm>
        </p:grpSpPr>
        <p:cxnSp>
          <p:nvCxnSpPr>
            <p:cNvPr id="328" name="Straight Connector 327"/>
            <p:cNvCxnSpPr/>
            <p:nvPr/>
          </p:nvCxnSpPr>
          <p:spPr>
            <a:xfrm flipV="1">
              <a:off x="2613108" y="3110151"/>
              <a:ext cx="1626340" cy="1146981"/>
            </a:xfrm>
            <a:prstGeom prst="line">
              <a:avLst/>
            </a:prstGeom>
            <a:gradFill rotWithShape="1">
              <a:gsLst>
                <a:gs pos="0">
                  <a:srgbClr val="001C27">
                    <a:alpha val="70000"/>
                  </a:srgbClr>
                </a:gs>
                <a:gs pos="100000">
                  <a:srgbClr val="003C54"/>
                </a:gs>
              </a:gsLst>
              <a:lin ang="18900000" scaled="1"/>
            </a:gradFill>
            <a:ln w="22225">
              <a:solidFill>
                <a:srgbClr val="01BBBB"/>
              </a:solidFill>
              <a:round/>
              <a:headEnd/>
              <a:tailEnd/>
            </a:ln>
          </p:spPr>
        </p:cxnSp>
        <p:cxnSp>
          <p:nvCxnSpPr>
            <p:cNvPr id="265" name="Straight Connector 264"/>
            <p:cNvCxnSpPr/>
            <p:nvPr/>
          </p:nvCxnSpPr>
          <p:spPr>
            <a:xfrm flipV="1">
              <a:off x="1673475" y="2959466"/>
              <a:ext cx="1447285" cy="1020700"/>
            </a:xfrm>
            <a:prstGeom prst="line">
              <a:avLst/>
            </a:prstGeom>
            <a:gradFill rotWithShape="1">
              <a:gsLst>
                <a:gs pos="0">
                  <a:srgbClr val="001C27">
                    <a:alpha val="70000"/>
                  </a:srgbClr>
                </a:gs>
                <a:gs pos="100000">
                  <a:srgbClr val="003C54"/>
                </a:gs>
              </a:gsLst>
              <a:lin ang="18900000" scaled="1"/>
            </a:gradFill>
            <a:ln w="22225">
              <a:solidFill>
                <a:srgbClr val="01BBBB"/>
              </a:solidFill>
              <a:round/>
              <a:headEnd/>
              <a:tailEnd/>
            </a:ln>
          </p:spPr>
        </p:cxnSp>
        <p:grpSp>
          <p:nvGrpSpPr>
            <p:cNvPr id="6" name="Group 2"/>
            <p:cNvGrpSpPr/>
            <p:nvPr/>
          </p:nvGrpSpPr>
          <p:grpSpPr>
            <a:xfrm>
              <a:off x="1138922" y="2610077"/>
              <a:ext cx="2128883" cy="740933"/>
              <a:chOff x="1138922" y="2800154"/>
              <a:chExt cx="2128883" cy="740933"/>
            </a:xfrm>
          </p:grpSpPr>
          <p:cxnSp>
            <p:nvCxnSpPr>
              <p:cNvPr id="270" name="Straight Connector 269"/>
              <p:cNvCxnSpPr/>
              <p:nvPr/>
            </p:nvCxnSpPr>
            <p:spPr>
              <a:xfrm flipV="1">
                <a:off x="1138922" y="2800715"/>
                <a:ext cx="1146382" cy="740372"/>
              </a:xfrm>
              <a:prstGeom prst="line">
                <a:avLst/>
              </a:prstGeom>
              <a:gradFill rotWithShape="1">
                <a:gsLst>
                  <a:gs pos="0">
                    <a:srgbClr val="001C27">
                      <a:alpha val="70000"/>
                    </a:srgbClr>
                  </a:gs>
                  <a:gs pos="100000">
                    <a:srgbClr val="003C54"/>
                  </a:gs>
                </a:gsLst>
                <a:lin ang="18900000" scaled="1"/>
              </a:gradFill>
              <a:ln w="22225">
                <a:solidFill>
                  <a:srgbClr val="01BBBB"/>
                </a:solidFill>
                <a:round/>
                <a:headEnd/>
                <a:tailEnd/>
              </a:ln>
            </p:spPr>
          </p:cxnSp>
          <p:cxnSp>
            <p:nvCxnSpPr>
              <p:cNvPr id="269" name="Straight Connector 268"/>
              <p:cNvCxnSpPr/>
              <p:nvPr/>
            </p:nvCxnSpPr>
            <p:spPr>
              <a:xfrm>
                <a:off x="2267776" y="2800154"/>
                <a:ext cx="1000029" cy="363060"/>
              </a:xfrm>
              <a:prstGeom prst="line">
                <a:avLst/>
              </a:prstGeom>
              <a:gradFill rotWithShape="1">
                <a:gsLst>
                  <a:gs pos="0">
                    <a:srgbClr val="001C27">
                      <a:alpha val="70000"/>
                    </a:srgbClr>
                  </a:gs>
                  <a:gs pos="100000">
                    <a:srgbClr val="003C54"/>
                  </a:gs>
                </a:gsLst>
                <a:lin ang="18900000" scaled="1"/>
              </a:gradFill>
              <a:ln w="22225">
                <a:solidFill>
                  <a:srgbClr val="01BBBB"/>
                </a:solidFill>
                <a:round/>
                <a:headEnd/>
                <a:tailEnd/>
              </a:ln>
            </p:spPr>
          </p:cxnSp>
        </p:grpSp>
        <p:grpSp>
          <p:nvGrpSpPr>
            <p:cNvPr id="7" name="Group 312"/>
            <p:cNvGrpSpPr/>
            <p:nvPr/>
          </p:nvGrpSpPr>
          <p:grpSpPr>
            <a:xfrm>
              <a:off x="-318730" y="3084753"/>
              <a:ext cx="1789488" cy="464372"/>
              <a:chOff x="-177265" y="3503242"/>
              <a:chExt cx="2019375" cy="524025"/>
            </a:xfrm>
          </p:grpSpPr>
          <p:grpSp>
            <p:nvGrpSpPr>
              <p:cNvPr id="8" name="Group 270"/>
              <p:cNvGrpSpPr/>
              <p:nvPr/>
            </p:nvGrpSpPr>
            <p:grpSpPr>
              <a:xfrm>
                <a:off x="1155833" y="3503242"/>
                <a:ext cx="686277" cy="524025"/>
                <a:chOff x="442148" y="3623868"/>
                <a:chExt cx="1572567" cy="1200778"/>
              </a:xfrm>
            </p:grpSpPr>
            <p:pic>
              <p:nvPicPr>
                <p:cNvPr id="272"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2148" y="36238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pic>
              <p:nvPicPr>
                <p:cNvPr id="273"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6337" y="37762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91" name="TextBox 51"/>
              <p:cNvSpPr txBox="1">
                <a:spLocks noChangeArrowheads="1"/>
              </p:cNvSpPr>
              <p:nvPr/>
            </p:nvSpPr>
            <p:spPr bwMode="auto">
              <a:xfrm>
                <a:off x="-177265" y="3613248"/>
                <a:ext cx="1274197" cy="312578"/>
              </a:xfrm>
              <a:prstGeom prst="rect">
                <a:avLst/>
              </a:prstGeom>
              <a:noFill/>
              <a:ln w="9525">
                <a:noFill/>
                <a:miter lim="800000"/>
                <a:headEnd/>
                <a:tailEnd/>
              </a:ln>
            </p:spPr>
            <p:txBody>
              <a:bodyPr wrap="square" lIns="91435" tIns="45718" rIns="91435" bIns="45718">
                <a:spAutoFit/>
              </a:bodyPr>
              <a:lstStyle/>
              <a:p>
                <a:pPr algn="r" defTabSz="914400">
                  <a:buNone/>
                </a:pPr>
                <a:r>
                  <a:rPr lang="zh-CN" altLang="en-US" sz="1200" b="0" i="0" dirty="0" smtClean="0">
                    <a:solidFill>
                      <a:srgbClr val="546568"/>
                    </a:solidFill>
                    <a:latin typeface="Arial"/>
                    <a:ea typeface="黑体" pitchFamily="2" charset="-122"/>
                    <a:cs typeface="+mn-cs"/>
                  </a:rPr>
                  <a:t>虚拟</a:t>
                </a:r>
                <a:r>
                  <a:rPr lang="en-US" altLang="zh-CN" sz="1200" b="0" i="0" dirty="0" smtClean="0">
                    <a:solidFill>
                      <a:srgbClr val="546568"/>
                    </a:solidFill>
                    <a:latin typeface="Arial"/>
                    <a:ea typeface="黑体" pitchFamily="2" charset="-122"/>
                    <a:cs typeface="+mn-cs"/>
                  </a:rPr>
                  <a:t>/</a:t>
                </a:r>
                <a:r>
                  <a:rPr lang="zh-CN" altLang="en-US" sz="1200" b="0" i="0" dirty="0" smtClean="0">
                    <a:solidFill>
                      <a:srgbClr val="546568"/>
                    </a:solidFill>
                    <a:latin typeface="Arial"/>
                    <a:ea typeface="黑体" pitchFamily="2" charset="-122"/>
                    <a:cs typeface="+mn-cs"/>
                  </a:rPr>
                  <a:t>专用云</a:t>
                </a:r>
                <a:endParaRPr lang="zh-CN" altLang="en-US" sz="1200" dirty="0">
                  <a:solidFill>
                    <a:srgbClr val="546568"/>
                  </a:solidFill>
                  <a:ea typeface="黑体" pitchFamily="2" charset="-122"/>
                </a:endParaRPr>
              </a:p>
            </p:txBody>
          </p:sp>
        </p:grpSp>
        <p:grpSp>
          <p:nvGrpSpPr>
            <p:cNvPr id="9" name="Group 311"/>
            <p:cNvGrpSpPr/>
            <p:nvPr/>
          </p:nvGrpSpPr>
          <p:grpSpPr>
            <a:xfrm>
              <a:off x="440526" y="3754171"/>
              <a:ext cx="1545253" cy="464370"/>
              <a:chOff x="320808" y="4602282"/>
              <a:chExt cx="1743764" cy="524025"/>
            </a:xfrm>
          </p:grpSpPr>
          <p:grpSp>
            <p:nvGrpSpPr>
              <p:cNvPr id="10" name="Group 265"/>
              <p:cNvGrpSpPr/>
              <p:nvPr/>
            </p:nvGrpSpPr>
            <p:grpSpPr>
              <a:xfrm>
                <a:off x="1378295" y="4602282"/>
                <a:ext cx="686277" cy="524025"/>
                <a:chOff x="442148" y="3623868"/>
                <a:chExt cx="1572567" cy="1200778"/>
              </a:xfrm>
            </p:grpSpPr>
            <p:pic>
              <p:nvPicPr>
                <p:cNvPr id="267"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2148" y="36238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pic>
              <p:nvPicPr>
                <p:cNvPr id="268"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6337" y="37762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92" name="TextBox 51"/>
              <p:cNvSpPr txBox="1">
                <a:spLocks noChangeArrowheads="1"/>
              </p:cNvSpPr>
              <p:nvPr/>
            </p:nvSpPr>
            <p:spPr bwMode="auto">
              <a:xfrm>
                <a:off x="320808" y="4713616"/>
                <a:ext cx="952607" cy="312579"/>
              </a:xfrm>
              <a:prstGeom prst="rect">
                <a:avLst/>
              </a:prstGeom>
              <a:noFill/>
              <a:ln w="9525">
                <a:noFill/>
                <a:miter lim="800000"/>
                <a:headEnd/>
                <a:tailEnd/>
              </a:ln>
            </p:spPr>
            <p:txBody>
              <a:bodyPr wrap="square" lIns="91435" tIns="45718" rIns="91435" bIns="45718">
                <a:spAutoFit/>
              </a:bodyPr>
              <a:lstStyle/>
              <a:p>
                <a:pPr algn="r" defTabSz="914400">
                  <a:buNone/>
                </a:pPr>
                <a:r>
                  <a:rPr lang="zh-CN" altLang="en-US" sz="1200" b="0" i="0" smtClean="0">
                    <a:solidFill>
                      <a:srgbClr val="546568"/>
                    </a:solidFill>
                    <a:latin typeface="Arial"/>
                    <a:ea typeface="黑体" pitchFamily="2" charset="-122"/>
                    <a:cs typeface="+mn-cs"/>
                  </a:rPr>
                  <a:t>物理</a:t>
                </a:r>
                <a:endParaRPr lang="zh-CN" altLang="en-US" sz="1200">
                  <a:solidFill>
                    <a:srgbClr val="546568"/>
                  </a:solidFill>
                  <a:ea typeface="黑体" pitchFamily="2" charset="-122"/>
                </a:endParaRPr>
              </a:p>
            </p:txBody>
          </p:sp>
        </p:grpSp>
        <p:grpSp>
          <p:nvGrpSpPr>
            <p:cNvPr id="11" name="Group 328"/>
            <p:cNvGrpSpPr/>
            <p:nvPr/>
          </p:nvGrpSpPr>
          <p:grpSpPr>
            <a:xfrm>
              <a:off x="1973906" y="4073059"/>
              <a:ext cx="1101545" cy="732105"/>
              <a:chOff x="2327257" y="4475403"/>
              <a:chExt cx="1243054" cy="826154"/>
            </a:xfrm>
          </p:grpSpPr>
          <p:sp>
            <p:nvSpPr>
              <p:cNvPr id="289" name="TextBox 51"/>
              <p:cNvSpPr txBox="1">
                <a:spLocks noChangeArrowheads="1"/>
              </p:cNvSpPr>
              <p:nvPr/>
            </p:nvSpPr>
            <p:spPr bwMode="auto">
              <a:xfrm>
                <a:off x="2327257" y="4988978"/>
                <a:ext cx="1243054" cy="312579"/>
              </a:xfrm>
              <a:prstGeom prst="rect">
                <a:avLst/>
              </a:prstGeom>
              <a:noFill/>
              <a:ln w="9525">
                <a:noFill/>
                <a:miter lim="800000"/>
                <a:headEnd/>
                <a:tailEnd/>
              </a:ln>
            </p:spPr>
            <p:txBody>
              <a:bodyPr lIns="91435" tIns="45718" rIns="91435" bIns="45718">
                <a:spAutoFit/>
              </a:bodyPr>
              <a:lstStyle/>
              <a:p>
                <a:pPr algn="ctr" defTabSz="914400">
                  <a:buNone/>
                </a:pPr>
                <a:r>
                  <a:rPr lang="en-US" altLang="zh-CN" sz="1200" b="0" i="0" smtClean="0">
                    <a:solidFill>
                      <a:srgbClr val="48575A"/>
                    </a:solidFill>
                    <a:latin typeface="Arial"/>
                    <a:ea typeface="黑体" pitchFamily="2" charset="-122"/>
                    <a:cs typeface="+mn-cs"/>
                  </a:rPr>
                  <a:t>HFT/HPC</a:t>
                </a:r>
                <a:endParaRPr lang="zh-CN" altLang="en-US" sz="1200">
                  <a:solidFill>
                    <a:srgbClr val="48575A"/>
                  </a:solidFill>
                  <a:ea typeface="黑体" pitchFamily="2" charset="-122"/>
                </a:endParaRPr>
              </a:p>
            </p:txBody>
          </p:sp>
          <p:grpSp>
            <p:nvGrpSpPr>
              <p:cNvPr id="12" name="Group 308"/>
              <p:cNvGrpSpPr/>
              <p:nvPr/>
            </p:nvGrpSpPr>
            <p:grpSpPr>
              <a:xfrm>
                <a:off x="2593954" y="4475403"/>
                <a:ext cx="686277" cy="524025"/>
                <a:chOff x="442148" y="3623868"/>
                <a:chExt cx="1572567" cy="1200778"/>
              </a:xfrm>
            </p:grpSpPr>
            <p:pic>
              <p:nvPicPr>
                <p:cNvPr id="310"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2148" y="36238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pic>
              <p:nvPicPr>
                <p:cNvPr id="311"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6337" y="37762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grpSp>
        </p:grpSp>
      </p:grpSp>
      <p:sp>
        <p:nvSpPr>
          <p:cNvPr id="317" name="Oval 316"/>
          <p:cNvSpPr/>
          <p:nvPr/>
        </p:nvSpPr>
        <p:spPr>
          <a:xfrm>
            <a:off x="3047044" y="2528871"/>
            <a:ext cx="1873682" cy="1873682"/>
          </a:xfrm>
          <a:prstGeom prst="ellipse">
            <a:avLst/>
          </a:prstGeom>
          <a:solidFill>
            <a:schemeClr val="tx2"/>
          </a:soli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182" name="Freeform 11"/>
          <p:cNvSpPr>
            <a:spLocks noEditPoints="1"/>
          </p:cNvSpPr>
          <p:nvPr/>
        </p:nvSpPr>
        <p:spPr bwMode="auto">
          <a:xfrm>
            <a:off x="3144302" y="2612916"/>
            <a:ext cx="1705591" cy="1705592"/>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rgbClr val="FFFFFF"/>
          </a:solidFill>
          <a:ln w="25400" cap="flat" cmpd="sng" algn="ctr">
            <a:noFill/>
            <a:prstDash val="solid"/>
          </a:ln>
          <a:effectLst>
            <a:outerShdw blurRad="215900" sx="102000" sy="102000" algn="ctr" rotWithShape="0">
              <a:srgbClr val="000000">
                <a:alpha val="40000"/>
              </a:srgbClr>
            </a:outerShdw>
          </a:effectLst>
        </p:spPr>
        <p:txBody>
          <a:bodyPr anchor="ctr"/>
          <a:lstStyle/>
          <a:p>
            <a:pPr algn="ctr" rtl="0">
              <a:defRPr/>
            </a:pPr>
            <a:endParaRPr lang="zh-CN" altLang="en-US" kern="1200">
              <a:solidFill>
                <a:srgbClr val="0096D6"/>
              </a:solidFill>
              <a:latin typeface="Arial"/>
              <a:ea typeface="黑体" pitchFamily="2" charset="-122"/>
              <a:cs typeface="+mn-cs"/>
            </a:endParaRPr>
          </a:p>
        </p:txBody>
      </p:sp>
      <p:cxnSp>
        <p:nvCxnSpPr>
          <p:cNvPr id="322" name="Straight Connector 321"/>
          <p:cNvCxnSpPr/>
          <p:nvPr/>
        </p:nvCxnSpPr>
        <p:spPr>
          <a:xfrm flipV="1">
            <a:off x="4749421" y="2341434"/>
            <a:ext cx="897035" cy="612548"/>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cxnSp>
        <p:nvCxnSpPr>
          <p:cNvPr id="348" name="Straight Connector 347"/>
          <p:cNvCxnSpPr/>
          <p:nvPr/>
        </p:nvCxnSpPr>
        <p:spPr>
          <a:xfrm flipV="1">
            <a:off x="7337679" y="2807695"/>
            <a:ext cx="533477" cy="375902"/>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grpSp>
        <p:nvGrpSpPr>
          <p:cNvPr id="13" name="Group 26"/>
          <p:cNvGrpSpPr/>
          <p:nvPr/>
        </p:nvGrpSpPr>
        <p:grpSpPr>
          <a:xfrm>
            <a:off x="7152945" y="2995646"/>
            <a:ext cx="1017740" cy="492422"/>
            <a:chOff x="4898317" y="1982959"/>
            <a:chExt cx="1747560" cy="845538"/>
          </a:xfrm>
        </p:grpSpPr>
        <p:grpSp>
          <p:nvGrpSpPr>
            <p:cNvPr id="14" name="Group 275"/>
            <p:cNvGrpSpPr/>
            <p:nvPr/>
          </p:nvGrpSpPr>
          <p:grpSpPr>
            <a:xfrm>
              <a:off x="4898317" y="1982959"/>
              <a:ext cx="864207" cy="845538"/>
              <a:chOff x="7092048" y="751929"/>
              <a:chExt cx="1383251" cy="1353371"/>
            </a:xfrm>
          </p:grpSpPr>
          <p:pic>
            <p:nvPicPr>
              <p:cNvPr id="277" name="Picture 2" descr="\\MV-FS\Projects\Cisco\03_Assets\Icons\Kubrick Icons\Device Icons\Device_server_farms_3113_default_256.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426921" y="751929"/>
                <a:ext cx="1048378" cy="104837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6" name="Group 277"/>
              <p:cNvGrpSpPr/>
              <p:nvPr/>
            </p:nvGrpSpPr>
            <p:grpSpPr>
              <a:xfrm>
                <a:off x="7092048" y="1495313"/>
                <a:ext cx="413284" cy="609987"/>
                <a:chOff x="6427703" y="2259445"/>
                <a:chExt cx="413284" cy="609987"/>
              </a:xfrm>
            </p:grpSpPr>
            <p:pic>
              <p:nvPicPr>
                <p:cNvPr id="283"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27703" y="2456148"/>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84"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85"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17" name="Group 278"/>
              <p:cNvGrpSpPr/>
              <p:nvPr/>
            </p:nvGrpSpPr>
            <p:grpSpPr>
              <a:xfrm>
                <a:off x="7526050" y="1495313"/>
                <a:ext cx="413284" cy="609987"/>
                <a:chOff x="6427703" y="2259445"/>
                <a:chExt cx="413284" cy="609987"/>
              </a:xfrm>
            </p:grpSpPr>
            <p:pic>
              <p:nvPicPr>
                <p:cNvPr id="280"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27703" y="2456148"/>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81"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82"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sp>
          <p:nvSpPr>
            <p:cNvPr id="296" name="TextBox 51"/>
            <p:cNvSpPr txBox="1">
              <a:spLocks noChangeArrowheads="1"/>
            </p:cNvSpPr>
            <p:nvPr/>
          </p:nvSpPr>
          <p:spPr bwMode="auto">
            <a:xfrm>
              <a:off x="5677837" y="2141004"/>
              <a:ext cx="968040" cy="475628"/>
            </a:xfrm>
            <a:prstGeom prst="rect">
              <a:avLst/>
            </a:prstGeom>
            <a:noFill/>
            <a:ln w="9525">
              <a:noFill/>
              <a:miter lim="800000"/>
              <a:headEnd/>
              <a:tailEnd/>
            </a:ln>
          </p:spPr>
          <p:txBody>
            <a:bodyPr wrap="square" lIns="91435" tIns="45718" rIns="91435" bIns="45718">
              <a:spAutoFit/>
            </a:bodyPr>
            <a:lstStyle/>
            <a:p>
              <a:pPr algn="l" defTabSz="914400">
                <a:buNone/>
              </a:pPr>
              <a:r>
                <a:rPr lang="en-US" altLang="zh-CN" sz="1200" b="0" i="0" smtClean="0">
                  <a:solidFill>
                    <a:srgbClr val="546568"/>
                  </a:solidFill>
                  <a:latin typeface="Arial"/>
                  <a:ea typeface="黑体" pitchFamily="2" charset="-122"/>
                  <a:cs typeface="+mn-cs"/>
                </a:rPr>
                <a:t>DC3</a:t>
              </a:r>
              <a:endParaRPr lang="zh-CN" altLang="en-US" sz="1200">
                <a:solidFill>
                  <a:srgbClr val="546568"/>
                </a:solidFill>
                <a:ea typeface="黑体" pitchFamily="2" charset="-122"/>
              </a:endParaRPr>
            </a:p>
          </p:txBody>
        </p:sp>
      </p:grpSp>
      <p:grpSp>
        <p:nvGrpSpPr>
          <p:cNvPr id="18" name="Group 349"/>
          <p:cNvGrpSpPr/>
          <p:nvPr/>
        </p:nvGrpSpPr>
        <p:grpSpPr>
          <a:xfrm>
            <a:off x="2967303" y="2616243"/>
            <a:ext cx="2092699" cy="1635370"/>
            <a:chOff x="2934085" y="2363569"/>
            <a:chExt cx="2489509" cy="1945462"/>
          </a:xfrm>
        </p:grpSpPr>
        <p:pic>
          <p:nvPicPr>
            <p:cNvPr id="297" name="Picture 1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090315" y="3758029"/>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98" name="Picture 1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681555" y="3949416"/>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00" name="Picture 1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797681" y="2363569"/>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51" name="Picture 11"/>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934085" y="2958854"/>
              <a:ext cx="266613" cy="26661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99" name="Picture 1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063979" y="3016045"/>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19" name="Group 164"/>
          <p:cNvGrpSpPr/>
          <p:nvPr/>
        </p:nvGrpSpPr>
        <p:grpSpPr>
          <a:xfrm>
            <a:off x="6341360" y="2653895"/>
            <a:ext cx="503294" cy="492422"/>
            <a:chOff x="7092048" y="751929"/>
            <a:chExt cx="1383251" cy="1353371"/>
          </a:xfrm>
        </p:grpSpPr>
        <p:pic>
          <p:nvPicPr>
            <p:cNvPr id="167" name="Picture 2" descr="\\MV-FS\Projects\Cisco\03_Assets\Icons\Kubrick Icons\Device Icons\Device_server_farms_3113_default_256.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426921" y="751929"/>
              <a:ext cx="1048378" cy="104837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0" name="Group 167"/>
            <p:cNvGrpSpPr/>
            <p:nvPr/>
          </p:nvGrpSpPr>
          <p:grpSpPr>
            <a:xfrm>
              <a:off x="7092048" y="1495313"/>
              <a:ext cx="413284" cy="609987"/>
              <a:chOff x="6427703" y="2259445"/>
              <a:chExt cx="413284" cy="609987"/>
            </a:xfrm>
          </p:grpSpPr>
          <p:pic>
            <p:nvPicPr>
              <p:cNvPr id="173"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27703" y="2456148"/>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74"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75"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21" name="Group 168"/>
            <p:cNvGrpSpPr/>
            <p:nvPr/>
          </p:nvGrpSpPr>
          <p:grpSpPr>
            <a:xfrm>
              <a:off x="7526050" y="1495313"/>
              <a:ext cx="544704" cy="532647"/>
              <a:chOff x="6427703" y="2259445"/>
              <a:chExt cx="544704" cy="532647"/>
            </a:xfrm>
          </p:grpSpPr>
          <p:pic>
            <p:nvPicPr>
              <p:cNvPr id="170"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559123" y="2378807"/>
                <a:ext cx="413284" cy="41328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71"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72"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22" name="Group 394"/>
          <p:cNvGrpSpPr/>
          <p:nvPr/>
        </p:nvGrpSpPr>
        <p:grpSpPr>
          <a:xfrm>
            <a:off x="5165740" y="3148896"/>
            <a:ext cx="2552196" cy="1739384"/>
            <a:chOff x="5248160" y="3400773"/>
            <a:chExt cx="2696037" cy="1837412"/>
          </a:xfrm>
        </p:grpSpPr>
        <p:sp>
          <p:nvSpPr>
            <p:cNvPr id="396" name="Oval 395"/>
            <p:cNvSpPr/>
            <p:nvPr/>
          </p:nvSpPr>
          <p:spPr>
            <a:xfrm>
              <a:off x="6163580" y="3748211"/>
              <a:ext cx="811211" cy="811210"/>
            </a:xfrm>
            <a:prstGeom prst="ellipse">
              <a:avLst/>
            </a:prstGeom>
            <a:noFill/>
            <a:ln w="15875">
              <a:solidFill>
                <a:schemeClr val="bg1">
                  <a:lumMod val="50000"/>
                </a:schemeClr>
              </a:solidFill>
              <a:prstDash val="lg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grpSp>
          <p:nvGrpSpPr>
            <p:cNvPr id="23" name="Group 396"/>
            <p:cNvGrpSpPr/>
            <p:nvPr/>
          </p:nvGrpSpPr>
          <p:grpSpPr>
            <a:xfrm>
              <a:off x="6297236" y="3883166"/>
              <a:ext cx="555882" cy="672633"/>
              <a:chOff x="6941882" y="3879105"/>
              <a:chExt cx="593825" cy="718546"/>
            </a:xfrm>
          </p:grpSpPr>
          <p:grpSp>
            <p:nvGrpSpPr>
              <p:cNvPr id="24" name="Group 434"/>
              <p:cNvGrpSpPr/>
              <p:nvPr/>
            </p:nvGrpSpPr>
            <p:grpSpPr>
              <a:xfrm>
                <a:off x="6973781" y="3879105"/>
                <a:ext cx="534187" cy="477942"/>
                <a:chOff x="6986432" y="4381750"/>
                <a:chExt cx="709602" cy="634888"/>
              </a:xfrm>
            </p:grpSpPr>
            <p:grpSp>
              <p:nvGrpSpPr>
                <p:cNvPr id="25" name="Group 436"/>
                <p:cNvGrpSpPr/>
                <p:nvPr/>
              </p:nvGrpSpPr>
              <p:grpSpPr>
                <a:xfrm>
                  <a:off x="7189299" y="4381750"/>
                  <a:ext cx="303867" cy="429166"/>
                  <a:chOff x="2441548" y="4072329"/>
                  <a:chExt cx="2438400" cy="3443870"/>
                </a:xfrm>
              </p:grpSpPr>
              <p:pic>
                <p:nvPicPr>
                  <p:cNvPr id="448"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26" name="Group 448"/>
                  <p:cNvGrpSpPr/>
                  <p:nvPr/>
                </p:nvGrpSpPr>
                <p:grpSpPr>
                  <a:xfrm>
                    <a:off x="2441548" y="4072329"/>
                    <a:ext cx="2438400" cy="2920613"/>
                    <a:chOff x="2441548" y="4072329"/>
                    <a:chExt cx="2438400" cy="2920613"/>
                  </a:xfrm>
                </p:grpSpPr>
                <p:pic>
                  <p:nvPicPr>
                    <p:cNvPr id="450"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451"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27" name="Group 437"/>
                <p:cNvGrpSpPr/>
                <p:nvPr/>
              </p:nvGrpSpPr>
              <p:grpSpPr>
                <a:xfrm>
                  <a:off x="6986432" y="4511640"/>
                  <a:ext cx="354801" cy="501103"/>
                  <a:chOff x="2441548" y="4072329"/>
                  <a:chExt cx="2438400" cy="3443870"/>
                </a:xfrm>
              </p:grpSpPr>
              <p:pic>
                <p:nvPicPr>
                  <p:cNvPr id="444"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28" name="Group 444"/>
                  <p:cNvGrpSpPr/>
                  <p:nvPr/>
                </p:nvGrpSpPr>
                <p:grpSpPr>
                  <a:xfrm>
                    <a:off x="2441548" y="4072329"/>
                    <a:ext cx="2438400" cy="2920613"/>
                    <a:chOff x="2441548" y="4072329"/>
                    <a:chExt cx="2438400" cy="2920613"/>
                  </a:xfrm>
                </p:grpSpPr>
                <p:pic>
                  <p:nvPicPr>
                    <p:cNvPr id="446"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447"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29" name="Group 438"/>
                <p:cNvGrpSpPr/>
                <p:nvPr/>
              </p:nvGrpSpPr>
              <p:grpSpPr>
                <a:xfrm>
                  <a:off x="7341233" y="4515535"/>
                  <a:ext cx="354801" cy="501103"/>
                  <a:chOff x="2441548" y="4072329"/>
                  <a:chExt cx="2438400" cy="3443870"/>
                </a:xfrm>
              </p:grpSpPr>
              <p:pic>
                <p:nvPicPr>
                  <p:cNvPr id="440"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30" name="Group 440"/>
                  <p:cNvGrpSpPr/>
                  <p:nvPr/>
                </p:nvGrpSpPr>
                <p:grpSpPr>
                  <a:xfrm>
                    <a:off x="2441548" y="4072329"/>
                    <a:ext cx="2438400" cy="2920613"/>
                    <a:chOff x="2441548" y="4072329"/>
                    <a:chExt cx="2438400" cy="2920613"/>
                  </a:xfrm>
                </p:grpSpPr>
                <p:pic>
                  <p:nvPicPr>
                    <p:cNvPr id="442"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443"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sp>
            <p:nvSpPr>
              <p:cNvPr id="436" name="TextBox 51"/>
              <p:cNvSpPr txBox="1">
                <a:spLocks noChangeArrowheads="1"/>
              </p:cNvSpPr>
              <p:nvPr/>
            </p:nvSpPr>
            <p:spPr bwMode="auto">
              <a:xfrm>
                <a:off x="6941882" y="4285072"/>
                <a:ext cx="593825" cy="312579"/>
              </a:xfrm>
              <a:prstGeom prst="rect">
                <a:avLst/>
              </a:prstGeom>
              <a:noFill/>
              <a:ln w="9525">
                <a:noFill/>
                <a:miter lim="800000"/>
                <a:headEnd/>
                <a:tailEnd/>
              </a:ln>
            </p:spPr>
            <p:txBody>
              <a:bodyPr wrap="square" lIns="91435" tIns="45718" rIns="91435" bIns="45718">
                <a:spAutoFit/>
              </a:bodyPr>
              <a:lstStyle/>
              <a:p>
                <a:pPr algn="ctr" defTabSz="914400">
                  <a:buNone/>
                </a:pPr>
                <a:r>
                  <a:rPr lang="en-US" altLang="zh-CN" sz="1200" b="0" i="0" smtClean="0">
                    <a:solidFill>
                      <a:srgbClr val="546568"/>
                    </a:solidFill>
                    <a:latin typeface="Arial"/>
                    <a:ea typeface="黑体" pitchFamily="2" charset="-122"/>
                    <a:cs typeface="+mn-cs"/>
                  </a:rPr>
                  <a:t>NAS</a:t>
                </a:r>
                <a:endParaRPr lang="zh-CN" altLang="en-US" sz="1200">
                  <a:solidFill>
                    <a:srgbClr val="546568"/>
                  </a:solidFill>
                  <a:ea typeface="黑体" pitchFamily="2" charset="-122"/>
                </a:endParaRPr>
              </a:p>
            </p:txBody>
          </p:sp>
        </p:grpSp>
        <p:grpSp>
          <p:nvGrpSpPr>
            <p:cNvPr id="31" name="Group 397"/>
            <p:cNvGrpSpPr/>
            <p:nvPr/>
          </p:nvGrpSpPr>
          <p:grpSpPr>
            <a:xfrm>
              <a:off x="5411571" y="4258244"/>
              <a:ext cx="752880" cy="662314"/>
              <a:chOff x="5882851" y="4394106"/>
              <a:chExt cx="804271" cy="707524"/>
            </a:xfrm>
          </p:grpSpPr>
          <p:grpSp>
            <p:nvGrpSpPr>
              <p:cNvPr id="128" name="Group 401"/>
              <p:cNvGrpSpPr/>
              <p:nvPr/>
            </p:nvGrpSpPr>
            <p:grpSpPr>
              <a:xfrm>
                <a:off x="5882851" y="4394106"/>
                <a:ext cx="804271" cy="468910"/>
                <a:chOff x="5765253" y="4951186"/>
                <a:chExt cx="1068376" cy="622890"/>
              </a:xfrm>
            </p:grpSpPr>
            <p:grpSp>
              <p:nvGrpSpPr>
                <p:cNvPr id="129" name="Group 403"/>
                <p:cNvGrpSpPr/>
                <p:nvPr/>
              </p:nvGrpSpPr>
              <p:grpSpPr>
                <a:xfrm>
                  <a:off x="5867549" y="4951186"/>
                  <a:ext cx="915004" cy="429166"/>
                  <a:chOff x="5463286" y="4744702"/>
                  <a:chExt cx="1244480" cy="583701"/>
                </a:xfrm>
              </p:grpSpPr>
              <p:grpSp>
                <p:nvGrpSpPr>
                  <p:cNvPr id="130" name="Group 419"/>
                  <p:cNvGrpSpPr/>
                  <p:nvPr/>
                </p:nvGrpSpPr>
                <p:grpSpPr>
                  <a:xfrm>
                    <a:off x="5463286" y="4744702"/>
                    <a:ext cx="413284" cy="583701"/>
                    <a:chOff x="2441548" y="4072329"/>
                    <a:chExt cx="2438400" cy="3443870"/>
                  </a:xfrm>
                </p:grpSpPr>
                <p:pic>
                  <p:nvPicPr>
                    <p:cNvPr id="431"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131" name="Group 431"/>
                    <p:cNvGrpSpPr/>
                    <p:nvPr/>
                  </p:nvGrpSpPr>
                  <p:grpSpPr>
                    <a:xfrm>
                      <a:off x="2441548" y="4072329"/>
                      <a:ext cx="2438400" cy="2920613"/>
                      <a:chOff x="2441548" y="4072329"/>
                      <a:chExt cx="2438400" cy="2920613"/>
                    </a:xfrm>
                  </p:grpSpPr>
                  <p:pic>
                    <p:nvPicPr>
                      <p:cNvPr id="433"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434"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132" name="Group 420"/>
                  <p:cNvGrpSpPr/>
                  <p:nvPr/>
                </p:nvGrpSpPr>
                <p:grpSpPr>
                  <a:xfrm>
                    <a:off x="5878884" y="4744702"/>
                    <a:ext cx="413284" cy="583701"/>
                    <a:chOff x="2441548" y="4072329"/>
                    <a:chExt cx="2438400" cy="3443870"/>
                  </a:xfrm>
                </p:grpSpPr>
                <p:pic>
                  <p:nvPicPr>
                    <p:cNvPr id="427"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133" name="Group 427"/>
                    <p:cNvGrpSpPr/>
                    <p:nvPr/>
                  </p:nvGrpSpPr>
                  <p:grpSpPr>
                    <a:xfrm>
                      <a:off x="2441548" y="4072329"/>
                      <a:ext cx="2438400" cy="2920613"/>
                      <a:chOff x="2441548" y="4072329"/>
                      <a:chExt cx="2438400" cy="2920613"/>
                    </a:xfrm>
                  </p:grpSpPr>
                  <p:pic>
                    <p:nvPicPr>
                      <p:cNvPr id="429"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430"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134" name="Group 421"/>
                  <p:cNvGrpSpPr/>
                  <p:nvPr/>
                </p:nvGrpSpPr>
                <p:grpSpPr>
                  <a:xfrm>
                    <a:off x="6294482" y="4744702"/>
                    <a:ext cx="413284" cy="583701"/>
                    <a:chOff x="2441548" y="4072329"/>
                    <a:chExt cx="2438400" cy="3443870"/>
                  </a:xfrm>
                </p:grpSpPr>
                <p:pic>
                  <p:nvPicPr>
                    <p:cNvPr id="423"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135" name="Group 423"/>
                    <p:cNvGrpSpPr/>
                    <p:nvPr/>
                  </p:nvGrpSpPr>
                  <p:grpSpPr>
                    <a:xfrm>
                      <a:off x="2441548" y="4072329"/>
                      <a:ext cx="2438400" cy="2920613"/>
                      <a:chOff x="2441548" y="4072329"/>
                      <a:chExt cx="2438400" cy="2920613"/>
                    </a:xfrm>
                  </p:grpSpPr>
                  <p:pic>
                    <p:nvPicPr>
                      <p:cNvPr id="425"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426"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grpSp>
              <p:nvGrpSpPr>
                <p:cNvPr id="136" name="Group 404"/>
                <p:cNvGrpSpPr/>
                <p:nvPr/>
              </p:nvGrpSpPr>
              <p:grpSpPr>
                <a:xfrm>
                  <a:off x="5765253" y="5072973"/>
                  <a:ext cx="354801" cy="501103"/>
                  <a:chOff x="2441548" y="4072329"/>
                  <a:chExt cx="2438400" cy="3443870"/>
                </a:xfrm>
              </p:grpSpPr>
              <p:pic>
                <p:nvPicPr>
                  <p:cNvPr id="416"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137" name="Group 416"/>
                  <p:cNvGrpSpPr/>
                  <p:nvPr/>
                </p:nvGrpSpPr>
                <p:grpSpPr>
                  <a:xfrm>
                    <a:off x="2441548" y="4072329"/>
                    <a:ext cx="2438400" cy="2920613"/>
                    <a:chOff x="2441548" y="4072329"/>
                    <a:chExt cx="2438400" cy="2920613"/>
                  </a:xfrm>
                </p:grpSpPr>
                <p:pic>
                  <p:nvPicPr>
                    <p:cNvPr id="418"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419"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138" name="Group 405"/>
                <p:cNvGrpSpPr/>
                <p:nvPr/>
              </p:nvGrpSpPr>
              <p:grpSpPr>
                <a:xfrm>
                  <a:off x="6122040" y="5072973"/>
                  <a:ext cx="354801" cy="501103"/>
                  <a:chOff x="2441548" y="4072329"/>
                  <a:chExt cx="2438400" cy="3443870"/>
                </a:xfrm>
              </p:grpSpPr>
              <p:pic>
                <p:nvPicPr>
                  <p:cNvPr id="412"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139" name="Group 412"/>
                  <p:cNvGrpSpPr/>
                  <p:nvPr/>
                </p:nvGrpSpPr>
                <p:grpSpPr>
                  <a:xfrm>
                    <a:off x="2441548" y="4072329"/>
                    <a:ext cx="2438400" cy="2920613"/>
                    <a:chOff x="2441548" y="4072329"/>
                    <a:chExt cx="2438400" cy="2920613"/>
                  </a:xfrm>
                </p:grpSpPr>
                <p:pic>
                  <p:nvPicPr>
                    <p:cNvPr id="414"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415"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140" name="Group 406"/>
                <p:cNvGrpSpPr/>
                <p:nvPr/>
              </p:nvGrpSpPr>
              <p:grpSpPr>
                <a:xfrm>
                  <a:off x="6478828" y="5072973"/>
                  <a:ext cx="354801" cy="501103"/>
                  <a:chOff x="2441548" y="4072329"/>
                  <a:chExt cx="2438400" cy="3443870"/>
                </a:xfrm>
              </p:grpSpPr>
              <p:pic>
                <p:nvPicPr>
                  <p:cNvPr id="408"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141" name="Group 408"/>
                  <p:cNvGrpSpPr/>
                  <p:nvPr/>
                </p:nvGrpSpPr>
                <p:grpSpPr>
                  <a:xfrm>
                    <a:off x="2441548" y="4072329"/>
                    <a:ext cx="2438400" cy="2920613"/>
                    <a:chOff x="2441548" y="4072329"/>
                    <a:chExt cx="2438400" cy="2920613"/>
                  </a:xfrm>
                </p:grpSpPr>
                <p:pic>
                  <p:nvPicPr>
                    <p:cNvPr id="410"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411"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sp>
            <p:nvSpPr>
              <p:cNvPr id="403" name="TextBox 51"/>
              <p:cNvSpPr txBox="1">
                <a:spLocks noChangeArrowheads="1"/>
              </p:cNvSpPr>
              <p:nvPr/>
            </p:nvSpPr>
            <p:spPr bwMode="auto">
              <a:xfrm>
                <a:off x="6009338" y="4789051"/>
                <a:ext cx="593825" cy="312579"/>
              </a:xfrm>
              <a:prstGeom prst="rect">
                <a:avLst/>
              </a:prstGeom>
              <a:noFill/>
              <a:ln w="9525">
                <a:noFill/>
                <a:miter lim="800000"/>
                <a:headEnd/>
                <a:tailEnd/>
              </a:ln>
            </p:spPr>
            <p:txBody>
              <a:bodyPr wrap="square" lIns="91435" tIns="45718" rIns="91435" bIns="45718">
                <a:spAutoFit/>
              </a:bodyPr>
              <a:lstStyle/>
              <a:p>
                <a:pPr algn="ctr" defTabSz="914400">
                  <a:buNone/>
                </a:pPr>
                <a:r>
                  <a:rPr lang="en-US" altLang="zh-CN" sz="1200" b="0" i="0" smtClean="0">
                    <a:solidFill>
                      <a:srgbClr val="546568"/>
                    </a:solidFill>
                    <a:latin typeface="Arial"/>
                    <a:ea typeface="黑体" pitchFamily="2" charset="-122"/>
                    <a:cs typeface="+mn-cs"/>
                  </a:rPr>
                  <a:t>SAN</a:t>
                </a:r>
                <a:endParaRPr lang="zh-CN" altLang="en-US" sz="1200">
                  <a:solidFill>
                    <a:srgbClr val="546568"/>
                  </a:solidFill>
                  <a:ea typeface="黑体" pitchFamily="2" charset="-122"/>
                </a:endParaRPr>
              </a:p>
            </p:txBody>
          </p:sp>
        </p:grpSp>
        <p:sp>
          <p:nvSpPr>
            <p:cNvPr id="399" name="Oval 398"/>
            <p:cNvSpPr/>
            <p:nvPr/>
          </p:nvSpPr>
          <p:spPr>
            <a:xfrm>
              <a:off x="5248160" y="3400773"/>
              <a:ext cx="1837415" cy="1837412"/>
            </a:xfrm>
            <a:prstGeom prst="ellipse">
              <a:avLst/>
            </a:prstGeom>
            <a:noFill/>
            <a:ln w="22225">
              <a:solidFill>
                <a:schemeClr val="bg1">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sp>
          <p:nvSpPr>
            <p:cNvPr id="400" name="Oval 399"/>
            <p:cNvSpPr/>
            <p:nvPr/>
          </p:nvSpPr>
          <p:spPr>
            <a:xfrm>
              <a:off x="5395819" y="4109123"/>
              <a:ext cx="811211" cy="811210"/>
            </a:xfrm>
            <a:prstGeom prst="ellipse">
              <a:avLst/>
            </a:prstGeom>
            <a:noFill/>
            <a:ln w="15875">
              <a:solidFill>
                <a:schemeClr val="bg1">
                  <a:lumMod val="50000"/>
                </a:schemeClr>
              </a:solidFill>
              <a:prstDash val="lg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sp>
          <p:nvSpPr>
            <p:cNvPr id="401" name="TextBox 51"/>
            <p:cNvSpPr txBox="1">
              <a:spLocks noChangeArrowheads="1"/>
            </p:cNvSpPr>
            <p:nvPr/>
          </p:nvSpPr>
          <p:spPr bwMode="auto">
            <a:xfrm>
              <a:off x="7145663" y="4384190"/>
              <a:ext cx="798534" cy="292606"/>
            </a:xfrm>
            <a:prstGeom prst="rect">
              <a:avLst/>
            </a:prstGeom>
            <a:noFill/>
            <a:ln w="9525">
              <a:noFill/>
              <a:miter lim="800000"/>
              <a:headEnd/>
              <a:tailEnd/>
            </a:ln>
          </p:spPr>
          <p:txBody>
            <a:bodyPr wrap="square" lIns="91435" tIns="45718" rIns="91435" bIns="45718">
              <a:spAutoFit/>
            </a:bodyPr>
            <a:lstStyle/>
            <a:p>
              <a:pPr algn="l" defTabSz="914400">
                <a:buNone/>
              </a:pPr>
              <a:r>
                <a:rPr lang="zh-CN" altLang="en-US" sz="1200" b="0" i="0" smtClean="0">
                  <a:solidFill>
                    <a:srgbClr val="546568"/>
                  </a:solidFill>
                  <a:latin typeface="Arial"/>
                  <a:ea typeface="黑体" pitchFamily="2" charset="-122"/>
                  <a:cs typeface="+mn-cs"/>
                </a:rPr>
                <a:t>存储</a:t>
              </a:r>
              <a:endParaRPr lang="zh-CN" altLang="en-US" sz="1200">
                <a:solidFill>
                  <a:srgbClr val="546568"/>
                </a:solidFill>
                <a:ea typeface="黑体" pitchFamily="2" charset="-122"/>
              </a:endParaRPr>
            </a:p>
          </p:txBody>
        </p:sp>
      </p:grpSp>
      <p:cxnSp>
        <p:nvCxnSpPr>
          <p:cNvPr id="153" name="Straight Connector 152"/>
          <p:cNvCxnSpPr/>
          <p:nvPr/>
        </p:nvCxnSpPr>
        <p:spPr>
          <a:xfrm>
            <a:off x="6550187" y="2341781"/>
            <a:ext cx="1311926" cy="470203"/>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76" name="Picture 2" descr="\\MV-FS\Projects\Cisco\03_Assets\Icons\Kubrick Icons\Kubrick png icons\Device_cloud_white_3041_default_256.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5456398" y="1619065"/>
            <a:ext cx="1356944" cy="1152382"/>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42" name="Group 21"/>
          <p:cNvGrpSpPr/>
          <p:nvPr/>
        </p:nvGrpSpPr>
        <p:grpSpPr>
          <a:xfrm>
            <a:off x="852775" y="2736484"/>
            <a:ext cx="891739" cy="1076448"/>
            <a:chOff x="852775" y="2634884"/>
            <a:chExt cx="891739" cy="1076448"/>
          </a:xfrm>
        </p:grpSpPr>
        <p:sp>
          <p:nvSpPr>
            <p:cNvPr id="181" name="Oval 7"/>
            <p:cNvSpPr>
              <a:spLocks noChangeArrowheads="1"/>
            </p:cNvSpPr>
            <p:nvPr/>
          </p:nvSpPr>
          <p:spPr bwMode="auto">
            <a:xfrm>
              <a:off x="894092" y="2938995"/>
              <a:ext cx="773458" cy="772337"/>
            </a:xfrm>
            <a:prstGeom prst="ellipse">
              <a:avLst/>
            </a:prstGeom>
            <a:gradFill flip="none" rotWithShape="1">
              <a:gsLst>
                <a:gs pos="100000">
                  <a:schemeClr val="accent5">
                    <a:lumMod val="60000"/>
                    <a:lumOff val="40000"/>
                  </a:schemeClr>
                </a:gs>
                <a:gs pos="75000">
                  <a:srgbClr val="242424">
                    <a:alpha val="0"/>
                  </a:srgbClr>
                </a:gs>
              </a:gsLst>
              <a:path path="shape">
                <a:fillToRect l="50000" t="50000" r="50000" b="50000"/>
              </a:path>
              <a:tileRect/>
            </a:gradFill>
            <a:ln w="25400" cap="flat">
              <a:solidFill>
                <a:schemeClr val="accent5"/>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164" name="TextBox 51"/>
            <p:cNvSpPr txBox="1">
              <a:spLocks noChangeArrowheads="1"/>
            </p:cNvSpPr>
            <p:nvPr/>
          </p:nvSpPr>
          <p:spPr bwMode="auto">
            <a:xfrm>
              <a:off x="852775" y="2634884"/>
              <a:ext cx="891739" cy="276995"/>
            </a:xfrm>
            <a:prstGeom prst="rect">
              <a:avLst/>
            </a:prstGeom>
            <a:noFill/>
            <a:ln w="9525">
              <a:noFill/>
              <a:miter lim="800000"/>
              <a:headEnd/>
              <a:tailEnd/>
            </a:ln>
          </p:spPr>
          <p:txBody>
            <a:bodyPr wrap="square" lIns="91435" tIns="45718" rIns="91435" bIns="45718">
              <a:spAutoFit/>
            </a:bodyPr>
            <a:lstStyle/>
            <a:p>
              <a:pPr algn="ctr" defTabSz="914400">
                <a:buNone/>
              </a:pPr>
              <a:r>
                <a:rPr lang="en-US" altLang="zh-CN" sz="1200" b="1" i="0" smtClean="0">
                  <a:solidFill>
                    <a:srgbClr val="B7D333">
                      <a:lumMod val="75000"/>
                    </a:srgbClr>
                  </a:solidFill>
                  <a:latin typeface="Arial"/>
                  <a:ea typeface="黑体" pitchFamily="2" charset="-122"/>
                  <a:cs typeface="+mn-cs"/>
                </a:rPr>
                <a:t>VLAN 1</a:t>
              </a:r>
              <a:endParaRPr lang="zh-CN" altLang="en-US" sz="1200" b="1">
                <a:solidFill>
                  <a:schemeClr val="accent5">
                    <a:lumMod val="75000"/>
                  </a:schemeClr>
                </a:solidFill>
                <a:ea typeface="黑体" pitchFamily="2" charset="-122"/>
              </a:endParaRPr>
            </a:p>
          </p:txBody>
        </p:sp>
      </p:grpSp>
      <p:grpSp>
        <p:nvGrpSpPr>
          <p:cNvPr id="143" name="Group 22"/>
          <p:cNvGrpSpPr/>
          <p:nvPr/>
        </p:nvGrpSpPr>
        <p:grpSpPr>
          <a:xfrm>
            <a:off x="7001927" y="2872985"/>
            <a:ext cx="891739" cy="1076333"/>
            <a:chOff x="7001927" y="2771385"/>
            <a:chExt cx="891739" cy="1076333"/>
          </a:xfrm>
        </p:grpSpPr>
        <p:sp>
          <p:nvSpPr>
            <p:cNvPr id="183" name="Oval 7"/>
            <p:cNvSpPr>
              <a:spLocks noChangeArrowheads="1"/>
            </p:cNvSpPr>
            <p:nvPr/>
          </p:nvSpPr>
          <p:spPr bwMode="auto">
            <a:xfrm>
              <a:off x="7061067" y="2771385"/>
              <a:ext cx="773458" cy="772337"/>
            </a:xfrm>
            <a:prstGeom prst="ellipse">
              <a:avLst/>
            </a:prstGeom>
            <a:gradFill flip="none" rotWithShape="1">
              <a:gsLst>
                <a:gs pos="100000">
                  <a:schemeClr val="accent5">
                    <a:lumMod val="60000"/>
                    <a:lumOff val="40000"/>
                  </a:schemeClr>
                </a:gs>
                <a:gs pos="75000">
                  <a:srgbClr val="242424">
                    <a:alpha val="0"/>
                  </a:srgbClr>
                </a:gs>
              </a:gsLst>
              <a:path path="shape">
                <a:fillToRect l="50000" t="50000" r="50000" b="50000"/>
              </a:path>
              <a:tileRect/>
            </a:gradFill>
            <a:ln w="25400" cap="flat">
              <a:solidFill>
                <a:schemeClr val="accent5"/>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177" name="TextBox 51"/>
            <p:cNvSpPr txBox="1">
              <a:spLocks noChangeArrowheads="1"/>
            </p:cNvSpPr>
            <p:nvPr/>
          </p:nvSpPr>
          <p:spPr bwMode="auto">
            <a:xfrm>
              <a:off x="7001927" y="3570723"/>
              <a:ext cx="891739" cy="276995"/>
            </a:xfrm>
            <a:prstGeom prst="rect">
              <a:avLst/>
            </a:prstGeom>
            <a:noFill/>
            <a:ln w="9525">
              <a:noFill/>
              <a:miter lim="800000"/>
              <a:headEnd/>
              <a:tailEnd/>
            </a:ln>
          </p:spPr>
          <p:txBody>
            <a:bodyPr wrap="square" lIns="91435" tIns="45718" rIns="91435" bIns="45718">
              <a:spAutoFit/>
            </a:bodyPr>
            <a:lstStyle/>
            <a:p>
              <a:pPr algn="ctr" defTabSz="914400">
                <a:buNone/>
              </a:pPr>
              <a:r>
                <a:rPr lang="en-US" altLang="zh-CN" sz="1200" b="1" i="0" smtClean="0">
                  <a:solidFill>
                    <a:srgbClr val="B7D333">
                      <a:lumMod val="75000"/>
                    </a:srgbClr>
                  </a:solidFill>
                  <a:latin typeface="Arial"/>
                  <a:ea typeface="黑体" pitchFamily="2" charset="-122"/>
                  <a:cs typeface="+mn-cs"/>
                </a:rPr>
                <a:t>VLAN 1</a:t>
              </a:r>
              <a:endParaRPr lang="zh-CN" altLang="en-US" sz="1200" b="1">
                <a:solidFill>
                  <a:schemeClr val="accent5">
                    <a:lumMod val="75000"/>
                  </a:schemeClr>
                </a:solidFill>
                <a:ea typeface="黑体" pitchFamily="2" charset="-122"/>
              </a:endParaRPr>
            </a:p>
          </p:txBody>
        </p:sp>
      </p:grpSp>
      <p:grpSp>
        <p:nvGrpSpPr>
          <p:cNvPr id="144" name="Group 177"/>
          <p:cNvGrpSpPr/>
          <p:nvPr/>
        </p:nvGrpSpPr>
        <p:grpSpPr>
          <a:xfrm>
            <a:off x="4926843" y="2163247"/>
            <a:ext cx="2975212" cy="777077"/>
            <a:chOff x="5277362" y="2388989"/>
            <a:chExt cx="2487604" cy="505373"/>
          </a:xfrm>
          <a:gradFill>
            <a:gsLst>
              <a:gs pos="0">
                <a:schemeClr val="tx1">
                  <a:alpha val="85000"/>
                </a:schemeClr>
              </a:gs>
              <a:gs pos="100000">
                <a:schemeClr val="accent1">
                  <a:tint val="23500"/>
                  <a:satMod val="160000"/>
                  <a:alpha val="0"/>
                </a:schemeClr>
              </a:gs>
            </a:gsLst>
            <a:lin ang="5400000" scaled="1"/>
          </a:gradFill>
        </p:grpSpPr>
        <p:sp>
          <p:nvSpPr>
            <p:cNvPr id="179" name="Freeform 11"/>
            <p:cNvSpPr>
              <a:spLocks/>
            </p:cNvSpPr>
            <p:nvPr/>
          </p:nvSpPr>
          <p:spPr bwMode="auto">
            <a:xfrm>
              <a:off x="5277362" y="2400145"/>
              <a:ext cx="2487604" cy="494217"/>
            </a:xfrm>
            <a:custGeom>
              <a:avLst/>
              <a:gdLst>
                <a:gd name="T0" fmla="*/ 1578 w 1690"/>
                <a:gd name="T1" fmla="*/ 320 h 320"/>
                <a:gd name="T2" fmla="*/ 1578 w 1690"/>
                <a:gd name="T3" fmla="*/ 120 h 320"/>
                <a:gd name="T4" fmla="*/ 1570 w 1690"/>
                <a:gd name="T5" fmla="*/ 112 h 320"/>
                <a:gd name="T6" fmla="*/ 1216 w 1690"/>
                <a:gd name="T7" fmla="*/ 112 h 320"/>
                <a:gd name="T8" fmla="*/ 1210 w 1690"/>
                <a:gd name="T9" fmla="*/ 120 h 320"/>
                <a:gd name="T10" fmla="*/ 1210 w 1690"/>
                <a:gd name="T11" fmla="*/ 320 h 320"/>
                <a:gd name="T12" fmla="*/ 1097 w 1690"/>
                <a:gd name="T13" fmla="*/ 320 h 320"/>
                <a:gd name="T14" fmla="*/ 1097 w 1690"/>
                <a:gd name="T15" fmla="*/ 120 h 320"/>
                <a:gd name="T16" fmla="*/ 1091 w 1690"/>
                <a:gd name="T17" fmla="*/ 112 h 320"/>
                <a:gd name="T18" fmla="*/ 120 w 1690"/>
                <a:gd name="T19" fmla="*/ 112 h 320"/>
                <a:gd name="T20" fmla="*/ 112 w 1690"/>
                <a:gd name="T21" fmla="*/ 120 h 320"/>
                <a:gd name="T22" fmla="*/ 112 w 1690"/>
                <a:gd name="T23" fmla="*/ 320 h 320"/>
                <a:gd name="T24" fmla="*/ 0 w 1690"/>
                <a:gd name="T25" fmla="*/ 320 h 320"/>
                <a:gd name="T26" fmla="*/ 0 w 1690"/>
                <a:gd name="T27" fmla="*/ 120 h 320"/>
                <a:gd name="T28" fmla="*/ 120 w 1690"/>
                <a:gd name="T29" fmla="*/ 0 h 320"/>
                <a:gd name="T30" fmla="*/ 1570 w 1690"/>
                <a:gd name="T31" fmla="*/ 0 h 320"/>
                <a:gd name="T32" fmla="*/ 1690 w 1690"/>
                <a:gd name="T33" fmla="*/ 120 h 320"/>
                <a:gd name="T34" fmla="*/ 1690 w 1690"/>
                <a:gd name="T35" fmla="*/ 320 h 320"/>
                <a:gd name="T36" fmla="*/ 1578 w 1690"/>
                <a:gd name="T37"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0" h="320">
                  <a:moveTo>
                    <a:pt x="1578" y="320"/>
                  </a:moveTo>
                  <a:cubicBezTo>
                    <a:pt x="1578" y="120"/>
                    <a:pt x="1578" y="120"/>
                    <a:pt x="1578" y="120"/>
                  </a:cubicBezTo>
                  <a:cubicBezTo>
                    <a:pt x="1578" y="116"/>
                    <a:pt x="1574" y="112"/>
                    <a:pt x="1570" y="112"/>
                  </a:cubicBezTo>
                  <a:cubicBezTo>
                    <a:pt x="1216" y="112"/>
                    <a:pt x="1216" y="112"/>
                    <a:pt x="1216" y="112"/>
                  </a:cubicBezTo>
                  <a:cubicBezTo>
                    <a:pt x="1213" y="113"/>
                    <a:pt x="1210" y="116"/>
                    <a:pt x="1210" y="120"/>
                  </a:cubicBezTo>
                  <a:cubicBezTo>
                    <a:pt x="1210" y="320"/>
                    <a:pt x="1210" y="320"/>
                    <a:pt x="1210" y="320"/>
                  </a:cubicBezTo>
                  <a:cubicBezTo>
                    <a:pt x="1097" y="320"/>
                    <a:pt x="1097" y="320"/>
                    <a:pt x="1097" y="320"/>
                  </a:cubicBezTo>
                  <a:cubicBezTo>
                    <a:pt x="1097" y="120"/>
                    <a:pt x="1097" y="120"/>
                    <a:pt x="1097" y="120"/>
                  </a:cubicBezTo>
                  <a:cubicBezTo>
                    <a:pt x="1097" y="116"/>
                    <a:pt x="1094" y="113"/>
                    <a:pt x="1091" y="112"/>
                  </a:cubicBezTo>
                  <a:cubicBezTo>
                    <a:pt x="120" y="112"/>
                    <a:pt x="120" y="112"/>
                    <a:pt x="120" y="112"/>
                  </a:cubicBezTo>
                  <a:cubicBezTo>
                    <a:pt x="116" y="112"/>
                    <a:pt x="112" y="116"/>
                    <a:pt x="112" y="120"/>
                  </a:cubicBezTo>
                  <a:cubicBezTo>
                    <a:pt x="112" y="320"/>
                    <a:pt x="112" y="320"/>
                    <a:pt x="112" y="320"/>
                  </a:cubicBezTo>
                  <a:cubicBezTo>
                    <a:pt x="0" y="320"/>
                    <a:pt x="0" y="320"/>
                    <a:pt x="0" y="320"/>
                  </a:cubicBezTo>
                  <a:cubicBezTo>
                    <a:pt x="0" y="120"/>
                    <a:pt x="0" y="120"/>
                    <a:pt x="0" y="120"/>
                  </a:cubicBezTo>
                  <a:cubicBezTo>
                    <a:pt x="0" y="54"/>
                    <a:pt x="54" y="0"/>
                    <a:pt x="120" y="0"/>
                  </a:cubicBezTo>
                  <a:cubicBezTo>
                    <a:pt x="1570" y="0"/>
                    <a:pt x="1570" y="0"/>
                    <a:pt x="1570" y="0"/>
                  </a:cubicBezTo>
                  <a:cubicBezTo>
                    <a:pt x="1636" y="0"/>
                    <a:pt x="1690" y="54"/>
                    <a:pt x="1690" y="120"/>
                  </a:cubicBezTo>
                  <a:cubicBezTo>
                    <a:pt x="1690" y="320"/>
                    <a:pt x="1690" y="320"/>
                    <a:pt x="1690" y="320"/>
                  </a:cubicBezTo>
                  <a:lnTo>
                    <a:pt x="1578" y="320"/>
                  </a:lnTo>
                  <a:close/>
                </a:path>
              </a:pathLst>
            </a:custGeom>
            <a:grp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ea typeface="黑体" pitchFamily="2" charset="-122"/>
              </a:endParaRPr>
            </a:p>
          </p:txBody>
        </p:sp>
        <p:sp>
          <p:nvSpPr>
            <p:cNvPr id="180" name="TextBox 51"/>
            <p:cNvSpPr txBox="1">
              <a:spLocks noChangeArrowheads="1"/>
            </p:cNvSpPr>
            <p:nvPr/>
          </p:nvSpPr>
          <p:spPr bwMode="auto">
            <a:xfrm>
              <a:off x="5417433" y="2388989"/>
              <a:ext cx="2081940" cy="180144"/>
            </a:xfrm>
            <a:prstGeom prst="rect">
              <a:avLst/>
            </a:prstGeom>
            <a:noFill/>
            <a:ln w="9525">
              <a:noFill/>
              <a:miter lim="800000"/>
              <a:headEnd/>
              <a:tailEnd/>
            </a:ln>
          </p:spPr>
          <p:txBody>
            <a:bodyPr wrap="square" lIns="91435" tIns="45718" rIns="91435" bIns="45718">
              <a:spAutoFit/>
            </a:bodyPr>
            <a:lstStyle/>
            <a:p>
              <a:pPr algn="ctr" defTabSz="914400">
                <a:buNone/>
              </a:pPr>
              <a:r>
                <a:rPr lang="en-US" altLang="zh-CN" sz="1200" b="1" i="0" smtClean="0">
                  <a:solidFill>
                    <a:srgbClr val="FFFFFF"/>
                  </a:solidFill>
                  <a:latin typeface="Arial"/>
                  <a:ea typeface="黑体" pitchFamily="2" charset="-122"/>
                  <a:cs typeface="+mn-cs"/>
                </a:rPr>
                <a:t>Cisco</a:t>
              </a:r>
              <a:r>
                <a:rPr lang="en-US" altLang="zh-CN" sz="1200" b="0" i="0" baseline="30000" smtClean="0">
                  <a:solidFill>
                    <a:srgbClr val="FFFFFF">
                      <a:lumMod val="85000"/>
                    </a:srgbClr>
                  </a:solidFill>
                  <a:latin typeface="Arial"/>
                  <a:ea typeface="黑体" pitchFamily="2" charset="-122"/>
                  <a:cs typeface="+mn-cs"/>
                </a:rPr>
                <a:t>®</a:t>
              </a:r>
              <a:r>
                <a:rPr lang="zh-CN" altLang="en-US" sz="1200" b="1" i="0" smtClean="0">
                  <a:solidFill>
                    <a:srgbClr val="FFFFFF"/>
                  </a:solidFill>
                  <a:latin typeface="Arial"/>
                  <a:ea typeface="黑体" pitchFamily="2" charset="-122"/>
                  <a:cs typeface="+mn-cs"/>
                </a:rPr>
                <a:t> </a:t>
              </a:r>
              <a:r>
                <a:rPr lang="en-US" altLang="zh-CN" sz="1200" b="1" i="0" smtClean="0">
                  <a:solidFill>
                    <a:srgbClr val="FFFFFF"/>
                  </a:solidFill>
                  <a:latin typeface="Arial"/>
                  <a:ea typeface="黑体" pitchFamily="2" charset="-122"/>
                  <a:cs typeface="+mn-cs"/>
                </a:rPr>
                <a:t>OTV</a:t>
              </a:r>
              <a:r>
                <a:rPr lang="zh-CN" altLang="en-US" sz="1200" b="1" i="0" smtClean="0">
                  <a:solidFill>
                    <a:srgbClr val="FFFFFF"/>
                  </a:solidFill>
                  <a:latin typeface="Arial"/>
                  <a:ea typeface="黑体" pitchFamily="2" charset="-122"/>
                  <a:cs typeface="+mn-cs"/>
                </a:rPr>
                <a:t>（</a:t>
              </a:r>
              <a:r>
                <a:rPr lang="en-US" altLang="zh-CN" sz="1200" b="1" i="0" smtClean="0">
                  <a:solidFill>
                    <a:srgbClr val="FFFFFF"/>
                  </a:solidFill>
                  <a:latin typeface="Arial"/>
                  <a:ea typeface="黑体" pitchFamily="2" charset="-122"/>
                  <a:cs typeface="+mn-cs"/>
                </a:rPr>
                <a:t>L2 </a:t>
              </a:r>
              <a:r>
                <a:rPr lang="zh-CN" altLang="en-US" sz="1200" b="1" i="0" smtClean="0">
                  <a:solidFill>
                    <a:srgbClr val="FFFFFF"/>
                  </a:solidFill>
                  <a:latin typeface="Arial"/>
                  <a:ea typeface="黑体" pitchFamily="2" charset="-122"/>
                  <a:cs typeface="+mn-cs"/>
                </a:rPr>
                <a:t>扩展）</a:t>
              </a:r>
              <a:endParaRPr lang="zh-CN" altLang="en-US" sz="1200" b="1" i="0">
                <a:solidFill>
                  <a:srgbClr val="FFFFFF"/>
                </a:solidFill>
                <a:latin typeface="Arial"/>
                <a:ea typeface="黑体" pitchFamily="2" charset="-122"/>
                <a:cs typeface="+mn-cs"/>
              </a:endParaRPr>
            </a:p>
          </p:txBody>
        </p:sp>
      </p:grpSp>
      <p:pic>
        <p:nvPicPr>
          <p:cNvPr id="163" name="Picture 15" descr="ICON_VM_detailed_Q408_Comm.png"/>
          <p:cNvPicPr>
            <a:picLocks noChangeAspect="1"/>
          </p:cNvPicPr>
          <p:nvPr/>
        </p:nvPicPr>
        <p:blipFill>
          <a:blip r:embed="rId11" cstate="print"/>
          <a:srcRect/>
          <a:stretch>
            <a:fillRect/>
          </a:stretch>
        </p:blipFill>
        <p:spPr bwMode="auto">
          <a:xfrm>
            <a:off x="1074658" y="3135121"/>
            <a:ext cx="447973" cy="533400"/>
          </a:xfrm>
          <a:prstGeom prst="rect">
            <a:avLst/>
          </a:prstGeom>
          <a:noFill/>
          <a:ln w="9525">
            <a:noFill/>
            <a:miter lim="800000"/>
            <a:headEnd/>
            <a:tailEnd/>
          </a:ln>
        </p:spPr>
      </p:pic>
      <p:grpSp>
        <p:nvGrpSpPr>
          <p:cNvPr id="145" name="Group 198"/>
          <p:cNvGrpSpPr/>
          <p:nvPr/>
        </p:nvGrpSpPr>
        <p:grpSpPr>
          <a:xfrm>
            <a:off x="4600850" y="5107529"/>
            <a:ext cx="3323706" cy="1862596"/>
            <a:chOff x="4574276" y="4592442"/>
            <a:chExt cx="2338685" cy="1862596"/>
          </a:xfrm>
        </p:grpSpPr>
        <p:sp>
          <p:nvSpPr>
            <p:cNvPr id="200" name="Rectangle 199"/>
            <p:cNvSpPr/>
            <p:nvPr/>
          </p:nvSpPr>
          <p:spPr>
            <a:xfrm>
              <a:off x="4574276" y="4906922"/>
              <a:ext cx="1792512" cy="1548116"/>
            </a:xfrm>
            <a:prstGeom prst="rect">
              <a:avLst/>
            </a:prstGeom>
          </p:spPr>
          <p:txBody>
            <a:bodyPr wrap="none" lIns="0" tIns="0" rIns="0" bIns="0">
              <a:spAutoFit/>
            </a:bodyPr>
            <a:lstStyle/>
            <a:p>
              <a:pPr marL="169896" indent="-169896" algn="l" defTabSz="914400">
                <a:lnSpc>
                  <a:spcPct val="90000"/>
                </a:lnSpc>
                <a:spcBef>
                  <a:spcPts val="300"/>
                </a:spcBef>
                <a:spcAft>
                  <a:spcPts val="300"/>
                </a:spcAft>
                <a:buClr>
                  <a:srgbClr val="0096D6"/>
                </a:buClr>
                <a:buSzPct val="90000"/>
                <a:buFont typeface="Arial"/>
                <a:buChar char="•"/>
              </a:pPr>
              <a:r>
                <a:rPr lang="zh-CN" altLang="en-US" sz="1400" b="0" i="0" smtClean="0">
                  <a:solidFill>
                    <a:srgbClr val="546568"/>
                  </a:solidFill>
                  <a:latin typeface="Arial"/>
                  <a:ea typeface="黑体" pitchFamily="2" charset="-122"/>
                  <a:cs typeface="+mn-cs"/>
                </a:rPr>
                <a:t>跨多个数据中心的扩展能力</a:t>
              </a:r>
            </a:p>
            <a:p>
              <a:pPr marL="169896" indent="-169896" algn="l" defTabSz="914400">
                <a:lnSpc>
                  <a:spcPct val="90000"/>
                </a:lnSpc>
                <a:spcBef>
                  <a:spcPts val="300"/>
                </a:spcBef>
                <a:spcAft>
                  <a:spcPts val="300"/>
                </a:spcAft>
                <a:buClr>
                  <a:srgbClr val="0096D6"/>
                </a:buClr>
                <a:buSzPct val="90000"/>
                <a:buFont typeface="Arial"/>
                <a:buChar char="•"/>
              </a:pPr>
              <a:r>
                <a:rPr lang="zh-CN" altLang="en-US" sz="1400" b="0" i="0" spc="-30" smtClean="0">
                  <a:solidFill>
                    <a:srgbClr val="546568"/>
                  </a:solidFill>
                  <a:latin typeface="Arial"/>
                  <a:ea typeface="黑体" pitchFamily="2" charset="-122"/>
                  <a:cs typeface="+mn-cs"/>
                </a:rPr>
                <a:t>无缝重叠 </a:t>
              </a:r>
              <a:r>
                <a:rPr lang="en-US" altLang="zh-CN" sz="1400" b="0" i="0" spc="-30" smtClean="0">
                  <a:solidFill>
                    <a:srgbClr val="546568"/>
                  </a:solidFill>
                  <a:latin typeface="Arial"/>
                  <a:ea typeface="黑体" pitchFamily="2" charset="-122"/>
                  <a:cs typeface="+mn-cs"/>
                </a:rPr>
                <a:t>— </a:t>
              </a:r>
              <a:r>
                <a:rPr lang="zh-CN" altLang="en-US" sz="1400" b="0" i="0" spc="-30" smtClean="0">
                  <a:solidFill>
                    <a:srgbClr val="546568"/>
                  </a:solidFill>
                  <a:latin typeface="Arial"/>
                  <a:ea typeface="黑体" pitchFamily="2" charset="-122"/>
                  <a:cs typeface="+mn-cs"/>
                </a:rPr>
                <a:t>无需重新设计网络</a:t>
              </a:r>
            </a:p>
            <a:p>
              <a:pPr marL="169896" indent="-169896" algn="l" defTabSz="914400">
                <a:lnSpc>
                  <a:spcPct val="90000"/>
                </a:lnSpc>
                <a:spcBef>
                  <a:spcPts val="300"/>
                </a:spcBef>
                <a:spcAft>
                  <a:spcPts val="300"/>
                </a:spcAft>
                <a:buClr>
                  <a:srgbClr val="0096D6"/>
                </a:buClr>
                <a:buSzPct val="90000"/>
                <a:buFont typeface="Arial"/>
                <a:buChar char="•"/>
              </a:pPr>
              <a:r>
                <a:rPr lang="zh-CN" altLang="en-US" sz="1400" b="0" i="0" smtClean="0">
                  <a:solidFill>
                    <a:srgbClr val="546568"/>
                  </a:solidFill>
                  <a:latin typeface="Arial"/>
                  <a:ea typeface="黑体" pitchFamily="2" charset="-122"/>
                  <a:cs typeface="+mn-cs"/>
                </a:rPr>
                <a:t>单一接触站点配置</a:t>
              </a:r>
            </a:p>
            <a:p>
              <a:pPr marL="169896" indent="-169896" algn="l" defTabSz="914400">
                <a:lnSpc>
                  <a:spcPct val="90000"/>
                </a:lnSpc>
                <a:spcBef>
                  <a:spcPts val="300"/>
                </a:spcBef>
                <a:spcAft>
                  <a:spcPts val="300"/>
                </a:spcAft>
                <a:buClr>
                  <a:srgbClr val="0096D6"/>
                </a:buClr>
                <a:buSzPct val="90000"/>
                <a:buFont typeface="Arial"/>
                <a:buChar char="•"/>
              </a:pPr>
              <a:r>
                <a:rPr lang="zh-CN" altLang="en-US" sz="1400" b="0" i="0" smtClean="0">
                  <a:solidFill>
                    <a:srgbClr val="546568"/>
                  </a:solidFill>
                  <a:latin typeface="Arial"/>
                  <a:ea typeface="黑体" pitchFamily="2" charset="-122"/>
                  <a:cs typeface="+mn-cs"/>
                </a:rPr>
                <a:t>高恢复力</a:t>
              </a:r>
            </a:p>
            <a:p>
              <a:pPr marL="169896" indent="-169896" algn="l" defTabSz="914400">
                <a:lnSpc>
                  <a:spcPct val="90000"/>
                </a:lnSpc>
                <a:spcBef>
                  <a:spcPts val="300"/>
                </a:spcBef>
                <a:spcAft>
                  <a:spcPts val="300"/>
                </a:spcAft>
                <a:buClr>
                  <a:srgbClr val="0096D6"/>
                </a:buClr>
                <a:buSzPct val="90000"/>
                <a:buFont typeface="Arial"/>
                <a:buChar char="•"/>
              </a:pPr>
              <a:r>
                <a:rPr lang="zh-CN" altLang="en-US" sz="1400" b="0" i="0" smtClean="0">
                  <a:solidFill>
                    <a:srgbClr val="546568"/>
                  </a:solidFill>
                  <a:latin typeface="Arial"/>
                  <a:ea typeface="黑体" pitchFamily="2" charset="-122"/>
                  <a:cs typeface="+mn-cs"/>
                </a:rPr>
                <a:t>最大化带宽</a:t>
              </a:r>
            </a:p>
            <a:p>
              <a:pPr marL="169896" indent="-169896" algn="l" defTabSz="914400">
                <a:lnSpc>
                  <a:spcPct val="90000"/>
                </a:lnSpc>
                <a:spcBef>
                  <a:spcPts val="300"/>
                </a:spcBef>
                <a:spcAft>
                  <a:spcPts val="300"/>
                </a:spcAft>
                <a:buClr>
                  <a:srgbClr val="0096D6"/>
                </a:buClr>
                <a:buSzPct val="90000"/>
                <a:buFont typeface="Arial"/>
                <a:buChar char="•"/>
              </a:pPr>
              <a:endParaRPr lang="zh-CN" altLang="en-US" sz="1400">
                <a:solidFill>
                  <a:srgbClr val="546568"/>
                </a:solidFill>
                <a:ea typeface="黑体" pitchFamily="2" charset="-122"/>
                <a:sym typeface="Arial" charset="0"/>
              </a:endParaRPr>
            </a:p>
          </p:txBody>
        </p:sp>
        <p:sp>
          <p:nvSpPr>
            <p:cNvPr id="201" name="AutoShape 24"/>
            <p:cNvSpPr>
              <a:spLocks/>
            </p:cNvSpPr>
            <p:nvPr/>
          </p:nvSpPr>
          <p:spPr bwMode="auto">
            <a:xfrm>
              <a:off x="4574276" y="4592442"/>
              <a:ext cx="2338685" cy="227346"/>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a:lnSpc>
                  <a:spcPct val="90000"/>
                </a:lnSpc>
                <a:spcBef>
                  <a:spcPts val="300"/>
                </a:spcBef>
                <a:spcAft>
                  <a:spcPts val="300"/>
                </a:spcAft>
                <a:buNone/>
              </a:pPr>
              <a:r>
                <a:rPr lang="zh-CN" altLang="en-US" sz="1800" b="1" i="0" dirty="0" smtClean="0">
                  <a:solidFill>
                    <a:srgbClr val="0096D6"/>
                  </a:solidFill>
                  <a:latin typeface="Arial"/>
                  <a:ea typeface="黑体" pitchFamily="2" charset="-122"/>
                  <a:cs typeface="+mn-cs"/>
                </a:rPr>
                <a:t>结果</a:t>
              </a:r>
              <a:endParaRPr lang="zh-CN" altLang="en-US" b="1" dirty="0" smtClean="0">
                <a:solidFill>
                  <a:schemeClr val="tx1"/>
                </a:solidFill>
                <a:ea typeface="黑体" pitchFamily="2" charset="-122"/>
                <a:sym typeface="Arial" charset="0"/>
              </a:endParaRPr>
            </a:p>
          </p:txBody>
        </p:sp>
      </p:grpSp>
      <p:cxnSp>
        <p:nvCxnSpPr>
          <p:cNvPr id="203" name="Straight Connector 202"/>
          <p:cNvCxnSpPr/>
          <p:nvPr/>
        </p:nvCxnSpPr>
        <p:spPr>
          <a:xfrm rot="5400000">
            <a:off x="3451549" y="5867225"/>
            <a:ext cx="1554480" cy="0"/>
          </a:xfrm>
          <a:prstGeom prst="line">
            <a:avLst/>
          </a:prstGeom>
          <a:ln w="19050">
            <a:gradFill flip="none" rotWithShape="1">
              <a:gsLst>
                <a:gs pos="0">
                  <a:schemeClr val="accent1">
                    <a:tint val="66000"/>
                    <a:satMod val="160000"/>
                    <a:alpha val="0"/>
                  </a:schemeClr>
                </a:gs>
                <a:gs pos="47000">
                  <a:schemeClr val="tx1"/>
                </a:gs>
                <a:gs pos="100000">
                  <a:schemeClr val="accent1">
                    <a:tint val="23500"/>
                    <a:satMod val="16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46" name="Action Button: Back or Previous 145">
            <a:hlinkClick r:id="rId12" action="ppaction://hlinksldjump"/>
          </p:cNvPr>
          <p:cNvSpPr/>
          <p:nvPr/>
        </p:nvSpPr>
        <p:spPr>
          <a:xfrm>
            <a:off x="8199116" y="6236208"/>
            <a:ext cx="318654" cy="277092"/>
          </a:xfrm>
          <a:prstGeom prst="actionButtonBackPrevious">
            <a:avLst/>
          </a:prstGeom>
          <a:solidFill>
            <a:schemeClr val="accent3">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a typeface="黑体" pitchFamily="2" charset="-122"/>
            </a:endParaRPr>
          </a:p>
        </p:txBody>
      </p:sp>
      <p:sp>
        <p:nvSpPr>
          <p:cNvPr id="148" name="Rectangle 147"/>
          <p:cNvSpPr/>
          <p:nvPr/>
        </p:nvSpPr>
        <p:spPr>
          <a:xfrm>
            <a:off x="3111843" y="3221537"/>
            <a:ext cx="1751262" cy="560506"/>
          </a:xfrm>
          <a:prstGeom prst="rect">
            <a:avLst/>
          </a:prstGeom>
          <a:gradFill>
            <a:gsLst>
              <a:gs pos="76000">
                <a:schemeClr val="accent2"/>
              </a:gs>
              <a:gs pos="24000">
                <a:schemeClr val="accent2"/>
              </a:gs>
              <a:gs pos="100000">
                <a:schemeClr val="accent5">
                  <a:lumMod val="0"/>
                  <a:alpha val="0"/>
                </a:schemeClr>
              </a:gs>
              <a:gs pos="0">
                <a:schemeClr val="accent5">
                  <a:lumMod val="0"/>
                  <a:alpha val="0"/>
                </a:schemeClr>
              </a:gs>
            </a:gsLst>
            <a:lin ang="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46568"/>
              </a:solidFill>
              <a:ea typeface="黑体" pitchFamily="2" charset="-122"/>
            </a:endParaRPr>
          </a:p>
        </p:txBody>
      </p:sp>
      <p:sp>
        <p:nvSpPr>
          <p:cNvPr id="149" name="TextBox 148"/>
          <p:cNvSpPr txBox="1"/>
          <p:nvPr/>
        </p:nvSpPr>
        <p:spPr>
          <a:xfrm>
            <a:off x="3121466" y="3258647"/>
            <a:ext cx="1732016" cy="486287"/>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914400">
              <a:lnSpc>
                <a:spcPct val="80000"/>
              </a:lnSpc>
              <a:buNone/>
            </a:pPr>
            <a:r>
              <a:rPr lang="en-US" altLang="zh-CN" sz="1600" b="1" i="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t>Cisco</a:t>
            </a:r>
            <a:r>
              <a:rPr lang="en-US" altLang="zh-CN" sz="1600" b="0" i="0" baseline="30000" smtClean="0">
                <a:solidFill>
                  <a:srgbClr val="FFFFFF"/>
                </a:solidFill>
                <a:latin typeface="Arial"/>
                <a:ea typeface="黑体" pitchFamily="2" charset="-122"/>
                <a:cs typeface="+mn-cs"/>
              </a:rPr>
              <a:t>®</a:t>
            </a:r>
            <a:r>
              <a:rPr lang="zh-CN" altLang="en-US" sz="1600" b="1" i="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t> </a:t>
            </a:r>
            <a:br>
              <a:rPr lang="zh-CN" altLang="en-US" sz="1600" b="1" i="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br>
            <a:r>
              <a:rPr lang="en-US" altLang="zh-CN" sz="1600" b="1" i="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t>Unified Fabric</a:t>
            </a:r>
            <a:endParaRPr lang="zh-CN" altLang="en-US" sz="1600" b="1">
              <a:solidFill>
                <a:schemeClr val="bg1"/>
              </a:solidFill>
              <a:effectLst>
                <a:outerShdw blurRad="63500" sx="102000" sy="102000" algn="ctr" rotWithShape="0">
                  <a:prstClr val="black">
                    <a:alpha val="21000"/>
                  </a:prstClr>
                </a:outerShdw>
              </a:effectLst>
              <a:ea typeface="黑体" pitchFamily="2" charset="-122"/>
            </a:endParaRPr>
          </a:p>
        </p:txBody>
      </p:sp>
    </p:spTree>
    <p:extLst>
      <p:ext uri="{BB962C8B-B14F-4D97-AF65-F5344CB8AC3E}">
        <p14:creationId xmlns="" xmlns:p14="http://schemas.microsoft.com/office/powerpoint/2010/main" val="19768787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
                                        </p:tgtEl>
                                        <p:attrNameLst>
                                          <p:attrName>style.visibility</p:attrName>
                                        </p:attrNameLst>
                                      </p:cBhvr>
                                      <p:to>
                                        <p:strVal val="visible"/>
                                      </p:to>
                                    </p:set>
                                    <p:animEffect transition="in" filter="fade">
                                      <p:cBhvr>
                                        <p:cTn id="12" dur="500"/>
                                        <p:tgtEl>
                                          <p:spTgt spid="14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2"/>
                                        </p:tgtEl>
                                        <p:attrNameLst>
                                          <p:attrName>style.visibility</p:attrName>
                                        </p:attrNameLst>
                                      </p:cBhvr>
                                      <p:to>
                                        <p:strVal val="visible"/>
                                      </p:to>
                                    </p:set>
                                    <p:animEffect transition="in" filter="fade">
                                      <p:cBhvr>
                                        <p:cTn id="16" dur="500"/>
                                        <p:tgtEl>
                                          <p:spTgt spid="142"/>
                                        </p:tgtEl>
                                      </p:cBhvr>
                                    </p:animEffect>
                                  </p:childTnLst>
                                </p:cTn>
                              </p:par>
                              <p:par>
                                <p:cTn id="17" presetID="10" presetClass="entr" presetSubtype="0" fill="hold" nodeType="withEffect">
                                  <p:stCondLst>
                                    <p:cond delay="0"/>
                                  </p:stCondLst>
                                  <p:childTnLst>
                                    <p:set>
                                      <p:cBhvr>
                                        <p:cTn id="18" dur="1" fill="hold">
                                          <p:stCondLst>
                                            <p:cond delay="0"/>
                                          </p:stCondLst>
                                        </p:cTn>
                                        <p:tgtEl>
                                          <p:spTgt spid="163"/>
                                        </p:tgtEl>
                                        <p:attrNameLst>
                                          <p:attrName>style.visibility</p:attrName>
                                        </p:attrNameLst>
                                      </p:cBhvr>
                                      <p:to>
                                        <p:strVal val="visible"/>
                                      </p:to>
                                    </p:set>
                                    <p:animEffect transition="in" filter="fade">
                                      <p:cBhvr>
                                        <p:cTn id="19" dur="500"/>
                                        <p:tgtEl>
                                          <p:spTgt spid="163"/>
                                        </p:tgtEl>
                                      </p:cBhvr>
                                    </p:animEffect>
                                  </p:childTnLst>
                                </p:cTn>
                              </p:par>
                              <p:par>
                                <p:cTn id="20" presetID="42" presetClass="path" presetSubtype="0" fill="hold" nodeType="withEffect">
                                  <p:stCondLst>
                                    <p:cond delay="0"/>
                                  </p:stCondLst>
                                  <p:childTnLst>
                                    <p:animMotion origin="layout" path="M 1.94444E-6 -4.81036E-6 L 0.11823 -0.09435 " pathEditMode="relative" rAng="0" ptsTypes="AA">
                                      <p:cBhvr>
                                        <p:cTn id="21" dur="500" fill="hold"/>
                                        <p:tgtEl>
                                          <p:spTgt spid="163"/>
                                        </p:tgtEl>
                                        <p:attrNameLst>
                                          <p:attrName>ppt_x</p:attrName>
                                          <p:attrName>ppt_y</p:attrName>
                                        </p:attrNameLst>
                                      </p:cBhvr>
                                      <p:rCtr x="5903" y="-4718"/>
                                    </p:animMotion>
                                  </p:childTnLst>
                                </p:cTn>
                              </p:par>
                            </p:childTnLst>
                          </p:cTn>
                        </p:par>
                        <p:par>
                          <p:cTn id="22" fill="hold">
                            <p:stCondLst>
                              <p:cond delay="1000"/>
                            </p:stCondLst>
                            <p:childTnLst>
                              <p:par>
                                <p:cTn id="23" presetID="42" presetClass="path" presetSubtype="0" fill="hold" nodeType="afterEffect">
                                  <p:stCondLst>
                                    <p:cond delay="0"/>
                                  </p:stCondLst>
                                  <p:childTnLst>
                                    <p:animMotion origin="layout" path="M 0.11823 -0.09435 L 0.34028 0.00694 " pathEditMode="relative" rAng="0" ptsTypes="AA">
                                      <p:cBhvr>
                                        <p:cTn id="24" dur="500" fill="hold"/>
                                        <p:tgtEl>
                                          <p:spTgt spid="163"/>
                                        </p:tgtEl>
                                        <p:attrNameLst>
                                          <p:attrName>ppt_x</p:attrName>
                                          <p:attrName>ppt_y</p:attrName>
                                        </p:attrNameLst>
                                      </p:cBhvr>
                                      <p:rCtr x="11094" y="5065"/>
                                    </p:animMotion>
                                  </p:childTnLst>
                                </p:cTn>
                              </p:par>
                            </p:childTnLst>
                          </p:cTn>
                        </p:par>
                        <p:par>
                          <p:cTn id="25" fill="hold">
                            <p:stCondLst>
                              <p:cond delay="1500"/>
                            </p:stCondLst>
                            <p:childTnLst>
                              <p:par>
                                <p:cTn id="26" presetID="42" presetClass="path" presetSubtype="0" fill="hold" nodeType="afterEffect">
                                  <p:stCondLst>
                                    <p:cond delay="0"/>
                                  </p:stCondLst>
                                  <p:childTnLst>
                                    <p:animMotion origin="layout" path="M 0.34028 0.00694 L 0.4816 -0.16952 " pathEditMode="relative" rAng="0" ptsTypes="AA">
                                      <p:cBhvr>
                                        <p:cTn id="27" dur="500" fill="hold"/>
                                        <p:tgtEl>
                                          <p:spTgt spid="163"/>
                                        </p:tgtEl>
                                        <p:attrNameLst>
                                          <p:attrName>ppt_x</p:attrName>
                                          <p:attrName>ppt_y</p:attrName>
                                        </p:attrNameLst>
                                      </p:cBhvr>
                                      <p:rCtr x="71" y="-88"/>
                                    </p:animMotion>
                                  </p:childTnLst>
                                </p:cTn>
                              </p:par>
                            </p:childTnLst>
                          </p:cTn>
                        </p:par>
                        <p:par>
                          <p:cTn id="28" fill="hold">
                            <p:stCondLst>
                              <p:cond delay="2000"/>
                            </p:stCondLst>
                            <p:childTnLst>
                              <p:par>
                                <p:cTn id="29" presetID="42" presetClass="path" presetSubtype="0" fill="hold" nodeType="afterEffect">
                                  <p:stCondLst>
                                    <p:cond delay="0"/>
                                  </p:stCondLst>
                                  <p:childTnLst>
                                    <p:animMotion origin="layout" path="M 0.47414 -0.15957 L 0.70782 -0.16674 " pathEditMode="relative" rAng="0" ptsTypes="AA">
                                      <p:cBhvr>
                                        <p:cTn id="30" dur="500" fill="hold"/>
                                        <p:tgtEl>
                                          <p:spTgt spid="163"/>
                                        </p:tgtEl>
                                        <p:attrNameLst>
                                          <p:attrName>ppt_x</p:attrName>
                                          <p:attrName>ppt_y</p:attrName>
                                        </p:attrNameLst>
                                      </p:cBhvr>
                                      <p:rCtr x="117" y="-4"/>
                                    </p:animMotion>
                                  </p:childTnLst>
                                </p:cTn>
                              </p:par>
                            </p:childTnLst>
                          </p:cTn>
                        </p:par>
                        <p:par>
                          <p:cTn id="31" fill="hold">
                            <p:stCondLst>
                              <p:cond delay="2500"/>
                            </p:stCondLst>
                            <p:childTnLst>
                              <p:par>
                                <p:cTn id="32" presetID="42" presetClass="path" presetSubtype="0" fill="hold" nodeType="afterEffect">
                                  <p:stCondLst>
                                    <p:cond delay="0"/>
                                  </p:stCondLst>
                                  <p:childTnLst>
                                    <p:animMotion origin="layout" path="M 0.70782 -0.16667 L 0.6724 -0.02269 " pathEditMode="relative" rAng="0" ptsTypes="AA">
                                      <p:cBhvr>
                                        <p:cTn id="33" dur="500" fill="hold"/>
                                        <p:tgtEl>
                                          <p:spTgt spid="163"/>
                                        </p:tgtEl>
                                        <p:attrNameLst>
                                          <p:attrName>ppt_x</p:attrName>
                                          <p:attrName>ppt_y</p:attrName>
                                        </p:attrNameLst>
                                      </p:cBhvr>
                                      <p:rCtr x="-1771" y="7199"/>
                                    </p:animMotion>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750" fill="hold"/>
                                        <p:tgtEl>
                                          <p:spTgt spid="3"/>
                                        </p:tgtEl>
                                        <p:attrNameLst>
                                          <p:attrName>ppt_x</p:attrName>
                                        </p:attrNameLst>
                                      </p:cBhvr>
                                      <p:tavLst>
                                        <p:tav tm="0">
                                          <p:val>
                                            <p:strVal val="1+#ppt_w/2"/>
                                          </p:val>
                                        </p:tav>
                                        <p:tav tm="100000">
                                          <p:val>
                                            <p:strVal val="#ppt_x"/>
                                          </p:val>
                                        </p:tav>
                                      </p:tavLst>
                                    </p:anim>
                                    <p:anim calcmode="lin" valueType="num">
                                      <p:cBhvr additive="base">
                                        <p:cTn id="38" dur="750" fill="hold"/>
                                        <p:tgtEl>
                                          <p:spTgt spid="3"/>
                                        </p:tgtEl>
                                        <p:attrNameLst>
                                          <p:attrName>ppt_y</p:attrName>
                                        </p:attrNameLst>
                                      </p:cBhvr>
                                      <p:tavLst>
                                        <p:tav tm="0">
                                          <p:val>
                                            <p:strVal val="#ppt_y"/>
                                          </p:val>
                                        </p:tav>
                                        <p:tav tm="100000">
                                          <p:val>
                                            <p:strVal val="#ppt_y"/>
                                          </p:val>
                                        </p:tav>
                                      </p:tavLst>
                                    </p:anim>
                                  </p:childTnLst>
                                </p:cTn>
                              </p:par>
                              <p:par>
                                <p:cTn id="39" presetID="10" presetClass="entr" presetSubtype="0" fill="hold" grpId="0" nodeType="withEffect">
                                  <p:stCondLst>
                                    <p:cond delay="0"/>
                                  </p:stCondLst>
                                  <p:childTnLst>
                                    <p:set>
                                      <p:cBhvr>
                                        <p:cTn id="40" dur="1" fill="hold">
                                          <p:stCondLst>
                                            <p:cond delay="0"/>
                                          </p:stCondLst>
                                        </p:cTn>
                                        <p:tgtEl>
                                          <p:spTgt spid="147"/>
                                        </p:tgtEl>
                                        <p:attrNameLst>
                                          <p:attrName>style.visibility</p:attrName>
                                        </p:attrNameLst>
                                      </p:cBhvr>
                                      <p:to>
                                        <p:strVal val="visible"/>
                                      </p:to>
                                    </p:set>
                                    <p:animEffect transition="in" filter="fade">
                                      <p:cBhvr>
                                        <p:cTn id="41" dur="500"/>
                                        <p:tgtEl>
                                          <p:spTgt spid="14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750" fill="hold"/>
                                        <p:tgtEl>
                                          <p:spTgt spid="145"/>
                                        </p:tgtEl>
                                        <p:attrNameLst>
                                          <p:attrName>ppt_x</p:attrName>
                                        </p:attrNameLst>
                                      </p:cBhvr>
                                      <p:tavLst>
                                        <p:tav tm="0">
                                          <p:val>
                                            <p:strVal val="1+#ppt_w/2"/>
                                          </p:val>
                                        </p:tav>
                                        <p:tav tm="100000">
                                          <p:val>
                                            <p:strVal val="#ppt_x"/>
                                          </p:val>
                                        </p:tav>
                                      </p:tavLst>
                                    </p:anim>
                                    <p:anim calcmode="lin" valueType="num">
                                      <p:cBhvr additive="base">
                                        <p:cTn id="47" dur="750" fill="hold"/>
                                        <p:tgtEl>
                                          <p:spTgt spid="145"/>
                                        </p:tgtEl>
                                        <p:attrNameLst>
                                          <p:attrName>ppt_y</p:attrName>
                                        </p:attrNameLst>
                                      </p:cBhvr>
                                      <p:tavLst>
                                        <p:tav tm="0">
                                          <p:val>
                                            <p:strVal val="#ppt_y"/>
                                          </p:val>
                                        </p:tav>
                                        <p:tav tm="100000">
                                          <p:val>
                                            <p:strVal val="#ppt_y"/>
                                          </p:val>
                                        </p:tav>
                                      </p:tavLst>
                                    </p:anim>
                                  </p:childTnLst>
                                </p:cTn>
                              </p:par>
                              <p:par>
                                <p:cTn id="48" presetID="10" presetClass="entr" presetSubtype="0" fill="hold" nodeType="withEffect">
                                  <p:stCondLst>
                                    <p:cond delay="0"/>
                                  </p:stCondLst>
                                  <p:childTnLst>
                                    <p:set>
                                      <p:cBhvr>
                                        <p:cTn id="49" dur="1" fill="hold">
                                          <p:stCondLst>
                                            <p:cond delay="0"/>
                                          </p:stCondLst>
                                        </p:cTn>
                                        <p:tgtEl>
                                          <p:spTgt spid="203"/>
                                        </p:tgtEl>
                                        <p:attrNameLst>
                                          <p:attrName>style.visibility</p:attrName>
                                        </p:attrNameLst>
                                      </p:cBhvr>
                                      <p:to>
                                        <p:strVal val="visible"/>
                                      </p:to>
                                    </p:set>
                                    <p:animEffect transition="in" filter="fade">
                                      <p:cBhvr>
                                        <p:cTn id="50"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Rectangle 19"/>
          <p:cNvSpPr>
            <a:spLocks noChangeArrowheads="1"/>
          </p:cNvSpPr>
          <p:nvPr/>
        </p:nvSpPr>
        <p:spPr bwMode="auto">
          <a:xfrm flipH="1">
            <a:off x="239150" y="5036236"/>
            <a:ext cx="8623491" cy="2200439"/>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endParaRPr lang="zh-CN" altLang="en-US" b="1">
              <a:solidFill>
                <a:schemeClr val="tx1"/>
              </a:solidFill>
              <a:latin typeface="+mj-lt"/>
              <a:ea typeface="黑体" pitchFamily="2" charset="-122"/>
            </a:endParaRPr>
          </a:p>
        </p:txBody>
      </p:sp>
      <p:cxnSp>
        <p:nvCxnSpPr>
          <p:cNvPr id="593" name="Straight Connector 592"/>
          <p:cNvCxnSpPr/>
          <p:nvPr/>
        </p:nvCxnSpPr>
        <p:spPr>
          <a:xfrm rot="16200000" flipV="1">
            <a:off x="6007321" y="2648724"/>
            <a:ext cx="218432" cy="31970"/>
          </a:xfrm>
          <a:prstGeom prst="line">
            <a:avLst/>
          </a:prstGeom>
          <a:gradFill rotWithShape="1">
            <a:gsLst>
              <a:gs pos="0">
                <a:srgbClr val="001C27">
                  <a:alpha val="70000"/>
                </a:srgbClr>
              </a:gs>
              <a:gs pos="100000">
                <a:srgbClr val="003C54"/>
              </a:gs>
            </a:gsLst>
            <a:lin ang="18900000" scaled="1"/>
          </a:gradFill>
          <a:ln w="22225">
            <a:solidFill>
              <a:schemeClr val="accent2"/>
            </a:solidFill>
            <a:round/>
            <a:headEnd/>
            <a:tailEnd/>
          </a:ln>
        </p:spPr>
      </p:cxnSp>
      <p:cxnSp>
        <p:nvCxnSpPr>
          <p:cNvPr id="592" name="Straight Connector 591"/>
          <p:cNvCxnSpPr/>
          <p:nvPr/>
        </p:nvCxnSpPr>
        <p:spPr>
          <a:xfrm flipV="1">
            <a:off x="5404509" y="2542944"/>
            <a:ext cx="356381" cy="258213"/>
          </a:xfrm>
          <a:prstGeom prst="line">
            <a:avLst/>
          </a:prstGeom>
          <a:gradFill rotWithShape="1">
            <a:gsLst>
              <a:gs pos="0">
                <a:srgbClr val="001C27">
                  <a:alpha val="70000"/>
                </a:srgbClr>
              </a:gs>
              <a:gs pos="100000">
                <a:srgbClr val="003C54"/>
              </a:gs>
            </a:gsLst>
            <a:lin ang="18900000" scaled="1"/>
          </a:gradFill>
          <a:ln w="22225">
            <a:solidFill>
              <a:schemeClr val="tx1"/>
            </a:solidFill>
            <a:round/>
            <a:headEnd/>
            <a:tailEnd/>
          </a:ln>
        </p:spPr>
      </p:cxnSp>
      <p:sp>
        <p:nvSpPr>
          <p:cNvPr id="4" name="Title 3"/>
          <p:cNvSpPr>
            <a:spLocks noGrp="1"/>
          </p:cNvSpPr>
          <p:nvPr>
            <p:ph type="title"/>
          </p:nvPr>
        </p:nvSpPr>
        <p:spPr/>
        <p:txBody>
          <a:bodyPr/>
          <a:lstStyle/>
          <a:p>
            <a: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地理跨度</a:t>
            </a:r>
            <a:b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altLang="zh-CN" sz="2400" b="0" i="0" spc="0" baseline="0" dirty="0" smtClean="0">
                <a:solidFill>
                  <a:srgbClr val="7F7F7F"/>
                </a:solidFill>
                <a:latin typeface="Arial"/>
                <a:ea typeface="黑体" pitchFamily="2" charset="-122"/>
                <a:cs typeface="+mj-cs"/>
              </a:rPr>
              <a:t>Cisco </a:t>
            </a:r>
            <a:r>
              <a:rPr lang="zh-CN" altLang="en-US" sz="2400" b="0" i="0" spc="0" baseline="0" dirty="0" smtClean="0">
                <a:solidFill>
                  <a:srgbClr val="7F7F7F"/>
                </a:solidFill>
                <a:latin typeface="Arial"/>
                <a:ea typeface="黑体" pitchFamily="2" charset="-122"/>
                <a:cs typeface="+mj-cs"/>
              </a:rPr>
              <a:t>定位 </a:t>
            </a:r>
            <a:r>
              <a:rPr altLang="zh-CN" sz="2400" b="0" i="0" spc="0" baseline="0" dirty="0" smtClean="0">
                <a:solidFill>
                  <a:srgbClr val="7F7F7F"/>
                </a:solidFill>
                <a:latin typeface="Arial"/>
                <a:ea typeface="黑体" pitchFamily="2" charset="-122"/>
                <a:cs typeface="+mj-cs"/>
              </a:rPr>
              <a:t>ID</a:t>
            </a:r>
            <a:r>
              <a:rPr altLang="zh-CN" sz="2400" spc="0" dirty="0" smtClean="0">
                <a:solidFill>
                  <a:srgbClr val="7F7F7F"/>
                </a:solidFill>
              </a:rPr>
              <a:t>/</a:t>
            </a:r>
            <a:r>
              <a:rPr lang="zh-CN" altLang="en-US" sz="2400" b="0" i="0" spc="0" baseline="0" dirty="0" smtClean="0">
                <a:solidFill>
                  <a:srgbClr val="7F7F7F"/>
                </a:solidFill>
                <a:latin typeface="Arial"/>
                <a:ea typeface="黑体" pitchFamily="2" charset="-122"/>
                <a:cs typeface="+mj-cs"/>
              </a:rPr>
              <a:t>分离协议 </a:t>
            </a:r>
            <a:r>
              <a:rPr altLang="zh-CN" sz="2400" b="0" i="0" spc="0" baseline="0" dirty="0" smtClean="0">
                <a:solidFill>
                  <a:srgbClr val="7F7F7F"/>
                </a:solidFill>
                <a:latin typeface="Arial"/>
                <a:ea typeface="黑体" pitchFamily="2" charset="-122"/>
                <a:cs typeface="+mj-cs"/>
              </a:rPr>
              <a:t>— LISP</a:t>
            </a:r>
            <a:endParaRPr lang="zh-CN" altLang="en-US" sz="2400" b="0" i="0" spc="0" baseline="0" dirty="0">
              <a:solidFill>
                <a:srgbClr val="7F7F7F"/>
              </a:solidFill>
              <a:latin typeface="Arial"/>
              <a:ea typeface="黑体" pitchFamily="2" charset="-122"/>
              <a:cs typeface="+mj-cs"/>
            </a:endParaRPr>
          </a:p>
        </p:txBody>
      </p:sp>
      <p:grpSp>
        <p:nvGrpSpPr>
          <p:cNvPr id="2" name="Group 212"/>
          <p:cNvGrpSpPr/>
          <p:nvPr/>
        </p:nvGrpSpPr>
        <p:grpSpPr>
          <a:xfrm>
            <a:off x="10242" y="1282976"/>
            <a:ext cx="9144000" cy="496887"/>
            <a:chOff x="10242" y="1487255"/>
            <a:chExt cx="9144000" cy="496887"/>
          </a:xfrm>
        </p:grpSpPr>
        <p:sp>
          <p:nvSpPr>
            <p:cNvPr id="214" name="Rectangle 25"/>
            <p:cNvSpPr>
              <a:spLocks/>
            </p:cNvSpPr>
            <p:nvPr/>
          </p:nvSpPr>
          <p:spPr bwMode="auto">
            <a:xfrm>
              <a:off x="10242" y="1487255"/>
              <a:ext cx="9144000" cy="496887"/>
            </a:xfrm>
            <a:prstGeom prst="rect">
              <a:avLst/>
            </a:prstGeom>
            <a:gradFill flip="none" rotWithShape="1">
              <a:gsLst>
                <a:gs pos="15000">
                  <a:srgbClr val="0D3947">
                    <a:alpha val="83000"/>
                  </a:srgbClr>
                </a:gs>
                <a:gs pos="85000">
                  <a:srgbClr val="0D3947">
                    <a:alpha val="83000"/>
                  </a:srgbClr>
                </a:gs>
                <a:gs pos="0">
                  <a:srgbClr val="ABDFF0">
                    <a:lumMod val="25000"/>
                    <a:alpha val="0"/>
                  </a:srgbClr>
                </a:gs>
                <a:gs pos="100000">
                  <a:schemeClr val="bg1">
                    <a:alpha val="0"/>
                  </a:schemeClr>
                </a:gs>
              </a:gsLst>
              <a:lin ang="0" scaled="0"/>
              <a:tileRect/>
            </a:gradFill>
            <a:ln w="25400" cap="flat" cmpd="sng" algn="ctr">
              <a:noFill/>
              <a:prstDash val="solid"/>
            </a:ln>
            <a:effectLst/>
          </p:spPr>
          <p:txBody>
            <a:bodyPr rtlCol="0" anchor="ctr"/>
            <a:lstStyle/>
            <a:p>
              <a:pPr algn="ctr">
                <a:spcBef>
                  <a:spcPts val="600"/>
                </a:spcBef>
              </a:pPr>
              <a:endParaRPr lang="zh-CN" altLang="en-US" sz="1600">
                <a:solidFill>
                  <a:srgbClr val="FFFFFF"/>
                </a:solidFill>
                <a:ea typeface="黑体" pitchFamily="2" charset="-122"/>
                <a:sym typeface="Arial" charset="0"/>
              </a:endParaRPr>
            </a:p>
          </p:txBody>
        </p:sp>
        <p:sp>
          <p:nvSpPr>
            <p:cNvPr id="215" name="Rectangle 214"/>
            <p:cNvSpPr/>
            <p:nvPr/>
          </p:nvSpPr>
          <p:spPr>
            <a:xfrm>
              <a:off x="262726" y="1553195"/>
              <a:ext cx="8639033" cy="369328"/>
            </a:xfrm>
            <a:prstGeom prst="rect">
              <a:avLst/>
            </a:prstGeom>
          </p:spPr>
          <p:txBody>
            <a:bodyPr wrap="square" lIns="91435" tIns="45718" rIns="91435" bIns="45718">
              <a:spAutoFit/>
            </a:bodyPr>
            <a:lstStyle/>
            <a:p>
              <a:pPr algn="ctr" defTabSz="914400">
                <a:spcBef>
                  <a:spcPts val="600"/>
                </a:spcBef>
                <a:buNone/>
              </a:pPr>
              <a:r>
                <a:rPr lang="zh-CN" altLang="en-US" sz="1800" b="0" i="0" smtClean="0">
                  <a:solidFill>
                    <a:srgbClr val="FFFFFF"/>
                  </a:solidFill>
                  <a:latin typeface="Arial"/>
                  <a:ea typeface="黑体" pitchFamily="2" charset="-122"/>
                  <a:cs typeface="+mn-cs"/>
                </a:rPr>
                <a:t>用于云的工作负荷移动性 </a:t>
              </a:r>
              <a:r>
                <a:rPr lang="en-US" altLang="zh-CN" sz="1800" b="0" i="0" smtClean="0">
                  <a:solidFill>
                    <a:srgbClr val="FFFFFF"/>
                  </a:solidFill>
                  <a:latin typeface="Arial"/>
                  <a:ea typeface="黑体" pitchFamily="2" charset="-122"/>
                  <a:cs typeface="+mn-cs"/>
                </a:rPr>
                <a:t>— </a:t>
              </a:r>
              <a:r>
                <a:rPr lang="zh-CN" altLang="en-US" sz="1800" b="0" i="0" smtClean="0">
                  <a:solidFill>
                    <a:srgbClr val="FFFFFF"/>
                  </a:solidFill>
                  <a:latin typeface="Arial"/>
                  <a:ea typeface="黑体" pitchFamily="2" charset="-122"/>
                  <a:cs typeface="+mn-cs"/>
                </a:rPr>
                <a:t>跨第 </a:t>
              </a:r>
              <a:r>
                <a:rPr lang="en-US" altLang="zh-CN" sz="1800" b="0" i="0" smtClean="0">
                  <a:solidFill>
                    <a:srgbClr val="FFFFFF"/>
                  </a:solidFill>
                  <a:latin typeface="Arial"/>
                  <a:ea typeface="黑体" pitchFamily="2" charset="-122"/>
                  <a:cs typeface="+mn-cs"/>
                </a:rPr>
                <a:t>3 </a:t>
              </a:r>
              <a:r>
                <a:rPr lang="zh-CN" altLang="en-US" sz="1800" b="0" i="0" smtClean="0">
                  <a:solidFill>
                    <a:srgbClr val="FFFFFF"/>
                  </a:solidFill>
                  <a:latin typeface="Arial"/>
                  <a:ea typeface="黑体" pitchFamily="2" charset="-122"/>
                  <a:cs typeface="+mn-cs"/>
                </a:rPr>
                <a:t>层边界</a:t>
              </a:r>
              <a:endParaRPr lang="zh-CN" altLang="en-US">
                <a:solidFill>
                  <a:schemeClr val="bg1"/>
                </a:solidFill>
                <a:ea typeface="黑体" pitchFamily="2" charset="-122"/>
              </a:endParaRPr>
            </a:p>
          </p:txBody>
        </p:sp>
      </p:grpSp>
      <p:grpSp>
        <p:nvGrpSpPr>
          <p:cNvPr id="3" name="Group 228"/>
          <p:cNvGrpSpPr/>
          <p:nvPr/>
        </p:nvGrpSpPr>
        <p:grpSpPr>
          <a:xfrm>
            <a:off x="594360" y="5184648"/>
            <a:ext cx="7276825" cy="1337662"/>
            <a:chOff x="4574276" y="4669561"/>
            <a:chExt cx="7276825" cy="1337662"/>
          </a:xfrm>
        </p:grpSpPr>
        <p:sp>
          <p:nvSpPr>
            <p:cNvPr id="232" name="Rectangle 231"/>
            <p:cNvSpPr/>
            <p:nvPr/>
          </p:nvSpPr>
          <p:spPr>
            <a:xfrm>
              <a:off x="4574276" y="4906922"/>
              <a:ext cx="7276825" cy="1100301"/>
            </a:xfrm>
            <a:prstGeom prst="rect">
              <a:avLst/>
            </a:prstGeom>
          </p:spPr>
          <p:txBody>
            <a:bodyPr wrap="square" lIns="0" tIns="0" rIns="0" bIns="0">
              <a:spAutoFit/>
            </a:bodyPr>
            <a:lstStyle/>
            <a:p>
              <a:pPr marL="169896" indent="-169896" algn="l" defTabSz="914400">
                <a:spcBef>
                  <a:spcPts val="300"/>
                </a:spcBef>
                <a:buClr>
                  <a:srgbClr val="0096D6"/>
                </a:buClr>
                <a:buSzPct val="90000"/>
                <a:buFont typeface="Arial"/>
                <a:buChar char="•"/>
              </a:pPr>
              <a:r>
                <a:rPr lang="zh-CN" altLang="en-US" sz="1600" b="0" i="0" smtClean="0">
                  <a:solidFill>
                    <a:srgbClr val="546568"/>
                  </a:solidFill>
                  <a:latin typeface="Arial"/>
                  <a:ea typeface="黑体" pitchFamily="2" charset="-122"/>
                  <a:cs typeface="+mn-cs"/>
                </a:rPr>
                <a:t>跨云的无缝全球工作负荷移动性</a:t>
              </a:r>
            </a:p>
            <a:p>
              <a:pPr marL="169896" indent="-169896" algn="l" defTabSz="914400">
                <a:spcBef>
                  <a:spcPts val="300"/>
                </a:spcBef>
                <a:buClr>
                  <a:srgbClr val="0096D6"/>
                </a:buClr>
                <a:buSzPct val="90000"/>
                <a:buFont typeface="Arial"/>
                <a:buChar char="•"/>
              </a:pPr>
              <a:r>
                <a:rPr lang="zh-CN" altLang="en-US" sz="1600" b="0" i="0" smtClean="0">
                  <a:solidFill>
                    <a:srgbClr val="546568"/>
                  </a:solidFill>
                  <a:latin typeface="Arial"/>
                  <a:ea typeface="黑体" pitchFamily="2" charset="-122"/>
                  <a:cs typeface="+mn-cs"/>
                </a:rPr>
                <a:t>数据中心之间和之内的 </a:t>
              </a:r>
              <a:r>
                <a:rPr lang="en-US" altLang="zh-CN" sz="1600" b="0" i="0" smtClean="0">
                  <a:solidFill>
                    <a:srgbClr val="546568"/>
                  </a:solidFill>
                  <a:latin typeface="Arial"/>
                  <a:ea typeface="黑体" pitchFamily="2" charset="-122"/>
                  <a:cs typeface="+mn-cs"/>
                </a:rPr>
                <a:t>IP </a:t>
              </a:r>
              <a:r>
                <a:rPr lang="zh-CN" altLang="en-US" sz="1600" b="0" i="0" smtClean="0">
                  <a:solidFill>
                    <a:srgbClr val="546568"/>
                  </a:solidFill>
                  <a:latin typeface="Arial"/>
                  <a:ea typeface="黑体" pitchFamily="2" charset="-122"/>
                  <a:cs typeface="+mn-cs"/>
                </a:rPr>
                <a:t>移动性</a:t>
              </a:r>
            </a:p>
            <a:p>
              <a:pPr marL="169896" indent="-169896" algn="l" defTabSz="914400">
                <a:spcBef>
                  <a:spcPts val="300"/>
                </a:spcBef>
                <a:buClr>
                  <a:srgbClr val="0096D6"/>
                </a:buClr>
                <a:buSzPct val="90000"/>
                <a:buFont typeface="Arial"/>
                <a:buChar char="•"/>
              </a:pPr>
              <a:r>
                <a:rPr lang="zh-CN" altLang="en-US" sz="1600" b="0" i="0" smtClean="0">
                  <a:solidFill>
                    <a:srgbClr val="546568"/>
                  </a:solidFill>
                  <a:latin typeface="Arial"/>
                  <a:ea typeface="黑体" pitchFamily="2" charset="-122"/>
                  <a:cs typeface="+mn-cs"/>
                </a:rPr>
                <a:t>网络扩展能力，安全多租户</a:t>
              </a:r>
              <a:endParaRPr lang="zh-CN" altLang="en-US" sz="1600" smtClean="0">
                <a:solidFill>
                  <a:srgbClr val="546568"/>
                </a:solidFill>
                <a:ea typeface="黑体" pitchFamily="2" charset="-122"/>
                <a:sym typeface="Arial" charset="0"/>
              </a:endParaRPr>
            </a:p>
            <a:p>
              <a:pPr marL="169896" indent="-169896" algn="l" defTabSz="914400">
                <a:spcBef>
                  <a:spcPts val="300"/>
                </a:spcBef>
                <a:buClr>
                  <a:srgbClr val="0096D6"/>
                </a:buClr>
                <a:buSzPct val="90000"/>
                <a:buFont typeface="Arial"/>
                <a:buChar char="•"/>
              </a:pPr>
              <a:r>
                <a:rPr lang="zh-CN" altLang="en-US" sz="1600" b="0" i="0" smtClean="0">
                  <a:solidFill>
                    <a:srgbClr val="546568"/>
                  </a:solidFill>
                  <a:latin typeface="Arial"/>
                  <a:ea typeface="黑体" pitchFamily="2" charset="-122"/>
                  <a:cs typeface="+mn-cs"/>
                </a:rPr>
                <a:t>简化了 </a:t>
              </a:r>
              <a:r>
                <a:rPr lang="en-US" altLang="zh-CN" sz="1600" b="0" i="0" smtClean="0">
                  <a:solidFill>
                    <a:srgbClr val="546568"/>
                  </a:solidFill>
                  <a:latin typeface="Arial"/>
                  <a:ea typeface="黑体" pitchFamily="2" charset="-122"/>
                  <a:cs typeface="+mn-cs"/>
                </a:rPr>
                <a:t>IPv6 </a:t>
              </a:r>
              <a:r>
                <a:rPr lang="zh-CN" altLang="en-US" sz="1600" b="0" i="0" smtClean="0">
                  <a:solidFill>
                    <a:srgbClr val="546568"/>
                  </a:solidFill>
                  <a:latin typeface="Arial"/>
                  <a:ea typeface="黑体" pitchFamily="2" charset="-122"/>
                  <a:cs typeface="+mn-cs"/>
                </a:rPr>
                <a:t>过渡</a:t>
              </a:r>
              <a:endParaRPr lang="zh-CN" altLang="en-US" sz="1600" b="0" i="0">
                <a:solidFill>
                  <a:srgbClr val="546568"/>
                </a:solidFill>
                <a:latin typeface="Arial"/>
                <a:ea typeface="黑体" pitchFamily="2" charset="-122"/>
                <a:cs typeface="+mn-cs"/>
              </a:endParaRPr>
            </a:p>
          </p:txBody>
        </p:sp>
        <p:sp>
          <p:nvSpPr>
            <p:cNvPr id="233" name="AutoShape 24"/>
            <p:cNvSpPr>
              <a:spLocks/>
            </p:cNvSpPr>
            <p:nvPr/>
          </p:nvSpPr>
          <p:spPr bwMode="auto">
            <a:xfrm>
              <a:off x="4574276" y="4669561"/>
              <a:ext cx="2338685" cy="227346"/>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a:lnSpc>
                  <a:spcPts val="1500"/>
                </a:lnSpc>
                <a:spcBef>
                  <a:spcPts val="300"/>
                </a:spcBef>
                <a:buNone/>
              </a:pPr>
              <a:r>
                <a:rPr lang="zh-CN" altLang="en-US" sz="1800" b="1" i="0" smtClean="0">
                  <a:solidFill>
                    <a:srgbClr val="0096D6"/>
                  </a:solidFill>
                  <a:latin typeface="Arial"/>
                  <a:ea typeface="黑体" pitchFamily="2" charset="-122"/>
                  <a:cs typeface="+mn-cs"/>
                </a:rPr>
                <a:t>结果</a:t>
              </a:r>
              <a:endParaRPr lang="zh-CN" altLang="en-US" b="1" smtClean="0">
                <a:solidFill>
                  <a:schemeClr val="tx1"/>
                </a:solidFill>
                <a:ea typeface="黑体" pitchFamily="2" charset="-122"/>
                <a:sym typeface="Arial" charset="0"/>
              </a:endParaRPr>
            </a:p>
          </p:txBody>
        </p:sp>
        <p:sp>
          <p:nvSpPr>
            <p:cNvPr id="234" name="Rectangle 233"/>
            <p:cNvSpPr/>
            <p:nvPr/>
          </p:nvSpPr>
          <p:spPr>
            <a:xfrm>
              <a:off x="9422172" y="4917666"/>
              <a:ext cx="171842" cy="246221"/>
            </a:xfrm>
            <a:prstGeom prst="rect">
              <a:avLst/>
            </a:prstGeom>
          </p:spPr>
          <p:txBody>
            <a:bodyPr wrap="none" lIns="0" tIns="0" rIns="0" bIns="0">
              <a:spAutoFit/>
            </a:bodyPr>
            <a:lstStyle/>
            <a:p>
              <a:pPr marL="169863" lvl="0" indent="-169863" fontAlgn="base">
                <a:spcBef>
                  <a:spcPts val="300"/>
                </a:spcBef>
                <a:buClr>
                  <a:schemeClr val="accent1"/>
                </a:buClr>
                <a:buSzPct val="90000"/>
                <a:buFont typeface="Arial" pitchFamily="34" charset="0"/>
                <a:buChar char="•"/>
              </a:pPr>
              <a:endParaRPr lang="zh-CN" altLang="en-US" sz="1600">
                <a:solidFill>
                  <a:schemeClr val="bg1"/>
                </a:solidFill>
                <a:latin typeface="Arial" charset="0"/>
                <a:ea typeface="黑体" pitchFamily="2" charset="-122"/>
              </a:endParaRPr>
            </a:p>
          </p:txBody>
        </p:sp>
      </p:grpSp>
      <p:grpSp>
        <p:nvGrpSpPr>
          <p:cNvPr id="5" name="Group 234"/>
          <p:cNvGrpSpPr/>
          <p:nvPr/>
        </p:nvGrpSpPr>
        <p:grpSpPr>
          <a:xfrm>
            <a:off x="-137624" y="1616362"/>
            <a:ext cx="8308309" cy="3325592"/>
            <a:chOff x="-185124" y="1503818"/>
            <a:chExt cx="8308309" cy="3325592"/>
          </a:xfrm>
        </p:grpSpPr>
        <p:grpSp>
          <p:nvGrpSpPr>
            <p:cNvPr id="6" name="Group 235"/>
            <p:cNvGrpSpPr/>
            <p:nvPr/>
          </p:nvGrpSpPr>
          <p:grpSpPr>
            <a:xfrm>
              <a:off x="-185124" y="1728630"/>
              <a:ext cx="8308309" cy="3100780"/>
              <a:chOff x="-185124" y="1728630"/>
              <a:chExt cx="8308309" cy="3100780"/>
            </a:xfrm>
          </p:grpSpPr>
          <p:cxnSp>
            <p:nvCxnSpPr>
              <p:cNvPr id="249" name="Straight Connector 248"/>
              <p:cNvCxnSpPr/>
              <p:nvPr/>
            </p:nvCxnSpPr>
            <p:spPr>
              <a:xfrm flipV="1">
                <a:off x="6566291" y="2446933"/>
                <a:ext cx="533477" cy="375902"/>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sp>
            <p:nvSpPr>
              <p:cNvPr id="250" name="TextBox 51"/>
              <p:cNvSpPr txBox="1">
                <a:spLocks noChangeArrowheads="1"/>
              </p:cNvSpPr>
              <p:nvPr/>
            </p:nvSpPr>
            <p:spPr bwMode="auto">
              <a:xfrm>
                <a:off x="6740396" y="2690226"/>
                <a:ext cx="552072" cy="276995"/>
              </a:xfrm>
              <a:prstGeom prst="rect">
                <a:avLst/>
              </a:prstGeom>
              <a:noFill/>
              <a:ln w="9525">
                <a:noFill/>
                <a:miter lim="800000"/>
                <a:headEnd/>
                <a:tailEnd/>
              </a:ln>
            </p:spPr>
            <p:txBody>
              <a:bodyPr wrap="square" lIns="91435" tIns="45718" rIns="91435" bIns="45718">
                <a:spAutoFit/>
              </a:bodyPr>
              <a:lstStyle/>
              <a:p>
                <a:pPr algn="l" defTabSz="914400">
                  <a:buNone/>
                </a:pPr>
                <a:r>
                  <a:rPr lang="en-US" altLang="zh-CN" sz="1200" b="0" i="0" smtClean="0">
                    <a:solidFill>
                      <a:srgbClr val="546568"/>
                    </a:solidFill>
                    <a:latin typeface="Arial"/>
                    <a:ea typeface="黑体" pitchFamily="2" charset="-122"/>
                    <a:cs typeface="+mn-cs"/>
                  </a:rPr>
                  <a:t>DC2</a:t>
                </a:r>
                <a:endParaRPr lang="zh-CN" altLang="en-US" sz="1200">
                  <a:solidFill>
                    <a:srgbClr val="546568"/>
                  </a:solidFill>
                  <a:latin typeface="+mj-lt"/>
                  <a:ea typeface="黑体" pitchFamily="2" charset="-122"/>
                </a:endParaRPr>
              </a:p>
            </p:txBody>
          </p:sp>
          <p:cxnSp>
            <p:nvCxnSpPr>
              <p:cNvPr id="251" name="Straight Connector 250"/>
              <p:cNvCxnSpPr/>
              <p:nvPr/>
            </p:nvCxnSpPr>
            <p:spPr>
              <a:xfrm>
                <a:off x="3729228" y="3157554"/>
                <a:ext cx="1428390" cy="511945"/>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flipV="1">
                <a:off x="4714317" y="2357438"/>
                <a:ext cx="633764" cy="464959"/>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grpSp>
            <p:nvGrpSpPr>
              <p:cNvPr id="7" name="Group 253"/>
              <p:cNvGrpSpPr/>
              <p:nvPr/>
            </p:nvGrpSpPr>
            <p:grpSpPr>
              <a:xfrm>
                <a:off x="-185124" y="2634323"/>
                <a:ext cx="4492077" cy="2195087"/>
                <a:chOff x="-252629" y="2610077"/>
                <a:chExt cx="4492077" cy="2195087"/>
              </a:xfrm>
            </p:grpSpPr>
            <p:cxnSp>
              <p:nvCxnSpPr>
                <p:cNvPr id="400" name="Straight Connector 399"/>
                <p:cNvCxnSpPr/>
                <p:nvPr/>
              </p:nvCxnSpPr>
              <p:spPr>
                <a:xfrm flipV="1">
                  <a:off x="2613108" y="3110151"/>
                  <a:ext cx="1626340" cy="1146981"/>
                </a:xfrm>
                <a:prstGeom prst="line">
                  <a:avLst/>
                </a:prstGeom>
                <a:gradFill rotWithShape="1">
                  <a:gsLst>
                    <a:gs pos="0">
                      <a:srgbClr val="001C27">
                        <a:alpha val="70000"/>
                      </a:srgbClr>
                    </a:gs>
                    <a:gs pos="100000">
                      <a:srgbClr val="003C54"/>
                    </a:gs>
                  </a:gsLst>
                  <a:lin ang="18900000" scaled="1"/>
                </a:gradFill>
                <a:ln w="22225">
                  <a:solidFill>
                    <a:srgbClr val="01BBBB"/>
                  </a:solidFill>
                  <a:round/>
                  <a:headEnd/>
                  <a:tailEnd/>
                </a:ln>
              </p:spPr>
            </p:cxnSp>
            <p:cxnSp>
              <p:nvCxnSpPr>
                <p:cNvPr id="401" name="Straight Connector 400"/>
                <p:cNvCxnSpPr/>
                <p:nvPr/>
              </p:nvCxnSpPr>
              <p:spPr>
                <a:xfrm flipV="1">
                  <a:off x="1673475" y="2959466"/>
                  <a:ext cx="1447285" cy="1020700"/>
                </a:xfrm>
                <a:prstGeom prst="line">
                  <a:avLst/>
                </a:prstGeom>
                <a:gradFill rotWithShape="1">
                  <a:gsLst>
                    <a:gs pos="0">
                      <a:srgbClr val="001C27">
                        <a:alpha val="70000"/>
                      </a:srgbClr>
                    </a:gs>
                    <a:gs pos="100000">
                      <a:srgbClr val="003C54"/>
                    </a:gs>
                  </a:gsLst>
                  <a:lin ang="18900000" scaled="1"/>
                </a:gradFill>
                <a:ln w="22225">
                  <a:solidFill>
                    <a:srgbClr val="01BBBB"/>
                  </a:solidFill>
                  <a:round/>
                  <a:headEnd/>
                  <a:tailEnd/>
                </a:ln>
              </p:spPr>
            </p:cxnSp>
            <p:grpSp>
              <p:nvGrpSpPr>
                <p:cNvPr id="8" name="Group 401"/>
                <p:cNvGrpSpPr/>
                <p:nvPr/>
              </p:nvGrpSpPr>
              <p:grpSpPr>
                <a:xfrm>
                  <a:off x="1138922" y="2610077"/>
                  <a:ext cx="2128883" cy="740933"/>
                  <a:chOff x="1138922" y="2800154"/>
                  <a:chExt cx="2128883" cy="740933"/>
                </a:xfrm>
              </p:grpSpPr>
              <p:cxnSp>
                <p:nvCxnSpPr>
                  <p:cNvPr id="418" name="Straight Connector 417"/>
                  <p:cNvCxnSpPr/>
                  <p:nvPr/>
                </p:nvCxnSpPr>
                <p:spPr>
                  <a:xfrm flipV="1">
                    <a:off x="1138922" y="2800715"/>
                    <a:ext cx="1146382" cy="740372"/>
                  </a:xfrm>
                  <a:prstGeom prst="line">
                    <a:avLst/>
                  </a:prstGeom>
                  <a:gradFill rotWithShape="1">
                    <a:gsLst>
                      <a:gs pos="0">
                        <a:srgbClr val="001C27">
                          <a:alpha val="70000"/>
                        </a:srgbClr>
                      </a:gs>
                      <a:gs pos="100000">
                        <a:srgbClr val="003C54"/>
                      </a:gs>
                    </a:gsLst>
                    <a:lin ang="18900000" scaled="1"/>
                  </a:gradFill>
                  <a:ln w="22225">
                    <a:solidFill>
                      <a:srgbClr val="01BBBB"/>
                    </a:solidFill>
                    <a:round/>
                    <a:headEnd/>
                    <a:tailEnd/>
                  </a:ln>
                </p:spPr>
              </p:cxnSp>
              <p:cxnSp>
                <p:nvCxnSpPr>
                  <p:cNvPr id="419" name="Straight Connector 418"/>
                  <p:cNvCxnSpPr/>
                  <p:nvPr/>
                </p:nvCxnSpPr>
                <p:spPr>
                  <a:xfrm>
                    <a:off x="2267776" y="2800154"/>
                    <a:ext cx="1000029" cy="363060"/>
                  </a:xfrm>
                  <a:prstGeom prst="line">
                    <a:avLst/>
                  </a:prstGeom>
                  <a:gradFill rotWithShape="1">
                    <a:gsLst>
                      <a:gs pos="0">
                        <a:srgbClr val="001C27">
                          <a:alpha val="70000"/>
                        </a:srgbClr>
                      </a:gs>
                      <a:gs pos="100000">
                        <a:srgbClr val="003C54"/>
                      </a:gs>
                    </a:gsLst>
                    <a:lin ang="18900000" scaled="1"/>
                  </a:gradFill>
                  <a:ln w="22225">
                    <a:solidFill>
                      <a:srgbClr val="01BBBB"/>
                    </a:solidFill>
                    <a:round/>
                    <a:headEnd/>
                    <a:tailEnd/>
                  </a:ln>
                </p:spPr>
              </p:cxnSp>
            </p:grpSp>
            <p:grpSp>
              <p:nvGrpSpPr>
                <p:cNvPr id="9" name="Group 402"/>
                <p:cNvGrpSpPr/>
                <p:nvPr/>
              </p:nvGrpSpPr>
              <p:grpSpPr>
                <a:xfrm>
                  <a:off x="-252629" y="3084753"/>
                  <a:ext cx="1723387" cy="464372"/>
                  <a:chOff x="-102672" y="3503242"/>
                  <a:chExt cx="1944782" cy="524025"/>
                </a:xfrm>
              </p:grpSpPr>
              <p:grpSp>
                <p:nvGrpSpPr>
                  <p:cNvPr id="10" name="Group 413"/>
                  <p:cNvGrpSpPr/>
                  <p:nvPr/>
                </p:nvGrpSpPr>
                <p:grpSpPr>
                  <a:xfrm>
                    <a:off x="1155833" y="3503242"/>
                    <a:ext cx="686277" cy="524025"/>
                    <a:chOff x="442148" y="3623868"/>
                    <a:chExt cx="1572567" cy="1200778"/>
                  </a:xfrm>
                </p:grpSpPr>
                <p:pic>
                  <p:nvPicPr>
                    <p:cNvPr id="416"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2148" y="36238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pic>
                  <p:nvPicPr>
                    <p:cNvPr id="417"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6337" y="37762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415" name="TextBox 51"/>
                  <p:cNvSpPr txBox="1">
                    <a:spLocks noChangeArrowheads="1"/>
                  </p:cNvSpPr>
                  <p:nvPr/>
                </p:nvSpPr>
                <p:spPr bwMode="auto">
                  <a:xfrm>
                    <a:off x="-102672" y="3563519"/>
                    <a:ext cx="1249333" cy="312578"/>
                  </a:xfrm>
                  <a:prstGeom prst="rect">
                    <a:avLst/>
                  </a:prstGeom>
                  <a:noFill/>
                  <a:ln w="9525">
                    <a:noFill/>
                    <a:miter lim="800000"/>
                    <a:headEnd/>
                    <a:tailEnd/>
                  </a:ln>
                </p:spPr>
                <p:txBody>
                  <a:bodyPr wrap="square" lIns="91435" tIns="45718" rIns="91435" bIns="45718">
                    <a:spAutoFit/>
                  </a:bodyPr>
                  <a:lstStyle/>
                  <a:p>
                    <a:pPr algn="r" defTabSz="914400">
                      <a:buNone/>
                    </a:pPr>
                    <a:r>
                      <a:rPr lang="zh-CN" altLang="en-US" sz="1200" b="0" i="0" dirty="0" smtClean="0">
                        <a:solidFill>
                          <a:srgbClr val="546568"/>
                        </a:solidFill>
                        <a:latin typeface="Arial"/>
                        <a:ea typeface="黑体" pitchFamily="2" charset="-122"/>
                        <a:cs typeface="+mn-cs"/>
                      </a:rPr>
                      <a:t>虚拟</a:t>
                    </a:r>
                    <a:r>
                      <a:rPr lang="en-US" altLang="zh-CN" sz="1200" b="0" i="0" dirty="0" smtClean="0">
                        <a:solidFill>
                          <a:srgbClr val="546568"/>
                        </a:solidFill>
                        <a:latin typeface="Arial"/>
                        <a:ea typeface="黑体" pitchFamily="2" charset="-122"/>
                        <a:cs typeface="+mn-cs"/>
                      </a:rPr>
                      <a:t>/</a:t>
                    </a:r>
                    <a:r>
                      <a:rPr lang="zh-CN" altLang="en-US" sz="1200" b="0" i="0" dirty="0" smtClean="0">
                        <a:solidFill>
                          <a:srgbClr val="546568"/>
                        </a:solidFill>
                        <a:latin typeface="Arial"/>
                        <a:ea typeface="黑体" pitchFamily="2" charset="-122"/>
                        <a:cs typeface="+mn-cs"/>
                      </a:rPr>
                      <a:t>专用云</a:t>
                    </a:r>
                    <a:endParaRPr lang="zh-CN" altLang="en-US" sz="1200" dirty="0">
                      <a:solidFill>
                        <a:srgbClr val="546568"/>
                      </a:solidFill>
                      <a:ea typeface="黑体" pitchFamily="2" charset="-122"/>
                    </a:endParaRPr>
                  </a:p>
                </p:txBody>
              </p:sp>
            </p:grpSp>
            <p:grpSp>
              <p:nvGrpSpPr>
                <p:cNvPr id="11" name="Group 403"/>
                <p:cNvGrpSpPr/>
                <p:nvPr/>
              </p:nvGrpSpPr>
              <p:grpSpPr>
                <a:xfrm>
                  <a:off x="440526" y="3754171"/>
                  <a:ext cx="1545253" cy="464370"/>
                  <a:chOff x="320808" y="4602282"/>
                  <a:chExt cx="1743764" cy="524025"/>
                </a:xfrm>
              </p:grpSpPr>
              <p:grpSp>
                <p:nvGrpSpPr>
                  <p:cNvPr id="12" name="Group 409"/>
                  <p:cNvGrpSpPr/>
                  <p:nvPr/>
                </p:nvGrpSpPr>
                <p:grpSpPr>
                  <a:xfrm>
                    <a:off x="1378295" y="4602282"/>
                    <a:ext cx="686277" cy="524025"/>
                    <a:chOff x="442148" y="3623868"/>
                    <a:chExt cx="1572567" cy="1200778"/>
                  </a:xfrm>
                </p:grpSpPr>
                <p:pic>
                  <p:nvPicPr>
                    <p:cNvPr id="412"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2148" y="36238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pic>
                  <p:nvPicPr>
                    <p:cNvPr id="413"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6337" y="37762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411" name="TextBox 51"/>
                  <p:cNvSpPr txBox="1">
                    <a:spLocks noChangeArrowheads="1"/>
                  </p:cNvSpPr>
                  <p:nvPr/>
                </p:nvSpPr>
                <p:spPr bwMode="auto">
                  <a:xfrm>
                    <a:off x="320808" y="4713616"/>
                    <a:ext cx="952607" cy="312579"/>
                  </a:xfrm>
                  <a:prstGeom prst="rect">
                    <a:avLst/>
                  </a:prstGeom>
                  <a:noFill/>
                  <a:ln w="9525">
                    <a:noFill/>
                    <a:miter lim="800000"/>
                    <a:headEnd/>
                    <a:tailEnd/>
                  </a:ln>
                </p:spPr>
                <p:txBody>
                  <a:bodyPr wrap="square" lIns="91435" tIns="45718" rIns="91435" bIns="45718">
                    <a:spAutoFit/>
                  </a:bodyPr>
                  <a:lstStyle/>
                  <a:p>
                    <a:pPr algn="r" defTabSz="914400">
                      <a:buNone/>
                    </a:pPr>
                    <a:r>
                      <a:rPr lang="zh-CN" altLang="en-US" sz="1200" b="0" i="0" smtClean="0">
                        <a:solidFill>
                          <a:srgbClr val="546568"/>
                        </a:solidFill>
                        <a:latin typeface="Arial"/>
                        <a:ea typeface="黑体" pitchFamily="2" charset="-122"/>
                        <a:cs typeface="+mn-cs"/>
                      </a:rPr>
                      <a:t>物理</a:t>
                    </a:r>
                    <a:endParaRPr lang="zh-CN" altLang="en-US" sz="1200">
                      <a:solidFill>
                        <a:srgbClr val="546568"/>
                      </a:solidFill>
                      <a:ea typeface="黑体" pitchFamily="2" charset="-122"/>
                    </a:endParaRPr>
                  </a:p>
                </p:txBody>
              </p:sp>
            </p:grpSp>
            <p:grpSp>
              <p:nvGrpSpPr>
                <p:cNvPr id="13" name="Group 404"/>
                <p:cNvGrpSpPr/>
                <p:nvPr/>
              </p:nvGrpSpPr>
              <p:grpSpPr>
                <a:xfrm>
                  <a:off x="1973906" y="4073059"/>
                  <a:ext cx="1101545" cy="732105"/>
                  <a:chOff x="2327257" y="4475403"/>
                  <a:chExt cx="1243054" cy="826154"/>
                </a:xfrm>
              </p:grpSpPr>
              <p:sp>
                <p:nvSpPr>
                  <p:cNvPr id="406" name="TextBox 51"/>
                  <p:cNvSpPr txBox="1">
                    <a:spLocks noChangeArrowheads="1"/>
                  </p:cNvSpPr>
                  <p:nvPr/>
                </p:nvSpPr>
                <p:spPr bwMode="auto">
                  <a:xfrm>
                    <a:off x="2327257" y="4988978"/>
                    <a:ext cx="1243054" cy="312579"/>
                  </a:xfrm>
                  <a:prstGeom prst="rect">
                    <a:avLst/>
                  </a:prstGeom>
                  <a:noFill/>
                  <a:ln w="9525">
                    <a:noFill/>
                    <a:miter lim="800000"/>
                    <a:headEnd/>
                    <a:tailEnd/>
                  </a:ln>
                </p:spPr>
                <p:txBody>
                  <a:bodyPr lIns="91435" tIns="45718" rIns="91435" bIns="45718">
                    <a:spAutoFit/>
                  </a:bodyPr>
                  <a:lstStyle/>
                  <a:p>
                    <a:pPr algn="ctr" defTabSz="914400">
                      <a:buNone/>
                    </a:pPr>
                    <a:r>
                      <a:rPr lang="en-US" altLang="zh-CN" sz="1200" b="0" i="0" smtClean="0">
                        <a:solidFill>
                          <a:srgbClr val="48575A"/>
                        </a:solidFill>
                        <a:latin typeface="Arial"/>
                        <a:ea typeface="黑体" pitchFamily="2" charset="-122"/>
                        <a:cs typeface="+mn-cs"/>
                      </a:rPr>
                      <a:t>HFT/HPC</a:t>
                    </a:r>
                    <a:endParaRPr lang="zh-CN" altLang="en-US" sz="1200">
                      <a:solidFill>
                        <a:srgbClr val="48575A"/>
                      </a:solidFill>
                      <a:ea typeface="黑体" pitchFamily="2" charset="-122"/>
                    </a:endParaRPr>
                  </a:p>
                </p:txBody>
              </p:sp>
              <p:grpSp>
                <p:nvGrpSpPr>
                  <p:cNvPr id="14" name="Group 406"/>
                  <p:cNvGrpSpPr/>
                  <p:nvPr/>
                </p:nvGrpSpPr>
                <p:grpSpPr>
                  <a:xfrm>
                    <a:off x="2593954" y="4475403"/>
                    <a:ext cx="686277" cy="524025"/>
                    <a:chOff x="442148" y="3623868"/>
                    <a:chExt cx="1572567" cy="1200778"/>
                  </a:xfrm>
                </p:grpSpPr>
                <p:pic>
                  <p:nvPicPr>
                    <p:cNvPr id="408"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2148" y="36238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pic>
                  <p:nvPicPr>
                    <p:cNvPr id="409" name="Picture 2" descr="\\MV-FS\Projects\Cisco\03_Assets\Icons\Kubrick Icons\Device Icons\Device_server_farms_3113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6337" y="3776268"/>
                      <a:ext cx="1048378" cy="1048378"/>
                    </a:xfrm>
                    <a:prstGeom prst="rect">
                      <a:avLst/>
                    </a:prstGeom>
                    <a:noFill/>
                    <a:extLst>
                      <a:ext uri="{909E8E84-426E-40DD-AFC4-6F175D3DCCD1}">
                        <a14:hiddenFill xmlns="" xmlns:a14="http://schemas.microsoft.com/office/drawing/2010/main">
                          <a:solidFill>
                            <a:srgbClr val="FFFFFF"/>
                          </a:solidFill>
                        </a14:hiddenFill>
                      </a:ext>
                    </a:extLst>
                  </p:spPr>
                </p:pic>
              </p:grpSp>
            </p:grpSp>
          </p:grpSp>
          <p:sp>
            <p:nvSpPr>
              <p:cNvPr id="255" name="Oval 254"/>
              <p:cNvSpPr/>
              <p:nvPr/>
            </p:nvSpPr>
            <p:spPr>
              <a:xfrm>
                <a:off x="2999544" y="2427271"/>
                <a:ext cx="1873682" cy="1873682"/>
              </a:xfrm>
              <a:prstGeom prst="ellipse">
                <a:avLst/>
              </a:prstGeom>
              <a:solidFill>
                <a:schemeClr val="tx2"/>
              </a:soli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260" name="Freeform 11"/>
              <p:cNvSpPr>
                <a:spLocks noEditPoints="1"/>
              </p:cNvSpPr>
              <p:nvPr/>
            </p:nvSpPr>
            <p:spPr bwMode="auto">
              <a:xfrm>
                <a:off x="3096802" y="2511316"/>
                <a:ext cx="1705591" cy="1705592"/>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rgbClr val="FFFFFF"/>
              </a:solidFill>
              <a:ln w="25400" cap="flat" cmpd="sng" algn="ctr">
                <a:noFill/>
                <a:prstDash val="solid"/>
              </a:ln>
              <a:effectLst>
                <a:outerShdw blurRad="215900" sx="102000" sy="102000" algn="ctr" rotWithShape="0">
                  <a:srgbClr val="000000">
                    <a:alpha val="40000"/>
                  </a:srgbClr>
                </a:outerShdw>
              </a:effectLst>
            </p:spPr>
            <p:txBody>
              <a:bodyPr anchor="ctr"/>
              <a:lstStyle/>
              <a:p>
                <a:pPr algn="ctr" rtl="0">
                  <a:defRPr/>
                </a:pPr>
                <a:endParaRPr lang="zh-CN" altLang="en-US" kern="1200">
                  <a:solidFill>
                    <a:srgbClr val="0096D6"/>
                  </a:solidFill>
                  <a:latin typeface="Arial"/>
                  <a:ea typeface="黑体" pitchFamily="2" charset="-122"/>
                  <a:cs typeface="+mn-cs"/>
                </a:endParaRPr>
              </a:p>
            </p:txBody>
          </p:sp>
          <p:sp>
            <p:nvSpPr>
              <p:cNvPr id="261" name="Rectangle 260"/>
              <p:cNvSpPr/>
              <p:nvPr/>
            </p:nvSpPr>
            <p:spPr>
              <a:xfrm>
                <a:off x="3064343" y="3108993"/>
                <a:ext cx="1751262" cy="560506"/>
              </a:xfrm>
              <a:prstGeom prst="rect">
                <a:avLst/>
              </a:prstGeom>
              <a:gradFill>
                <a:gsLst>
                  <a:gs pos="76000">
                    <a:schemeClr val="accent2"/>
                  </a:gs>
                  <a:gs pos="24000">
                    <a:schemeClr val="accent2"/>
                  </a:gs>
                  <a:gs pos="100000">
                    <a:schemeClr val="accent5">
                      <a:lumMod val="0"/>
                      <a:alpha val="0"/>
                    </a:schemeClr>
                  </a:gs>
                  <a:gs pos="0">
                    <a:schemeClr val="accent5">
                      <a:lumMod val="0"/>
                      <a:alpha val="0"/>
                    </a:schemeClr>
                  </a:gs>
                </a:gsLst>
                <a:lin ang="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46568"/>
                  </a:solidFill>
                  <a:ea typeface="黑体" pitchFamily="2" charset="-122"/>
                </a:endParaRPr>
              </a:p>
            </p:txBody>
          </p:sp>
          <p:cxnSp>
            <p:nvCxnSpPr>
              <p:cNvPr id="264" name="Straight Connector 263"/>
              <p:cNvCxnSpPr/>
              <p:nvPr/>
            </p:nvCxnSpPr>
            <p:spPr>
              <a:xfrm flipV="1">
                <a:off x="7290179" y="2706095"/>
                <a:ext cx="533477" cy="375902"/>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grpSp>
            <p:nvGrpSpPr>
              <p:cNvPr id="15" name="Group 265"/>
              <p:cNvGrpSpPr/>
              <p:nvPr/>
            </p:nvGrpSpPr>
            <p:grpSpPr>
              <a:xfrm>
                <a:off x="7105445" y="2894046"/>
                <a:ext cx="1017740" cy="492422"/>
                <a:chOff x="4898317" y="1982959"/>
                <a:chExt cx="1747560" cy="845538"/>
              </a:xfrm>
            </p:grpSpPr>
            <p:grpSp>
              <p:nvGrpSpPr>
                <p:cNvPr id="16" name="Group 388"/>
                <p:cNvGrpSpPr/>
                <p:nvPr/>
              </p:nvGrpSpPr>
              <p:grpSpPr>
                <a:xfrm>
                  <a:off x="4898317" y="1982959"/>
                  <a:ext cx="864207" cy="845538"/>
                  <a:chOff x="7092048" y="751929"/>
                  <a:chExt cx="1383251" cy="1353371"/>
                </a:xfrm>
              </p:grpSpPr>
              <p:pic>
                <p:nvPicPr>
                  <p:cNvPr id="391" name="Picture 2" descr="\\MV-FS\Projects\Cisco\03_Assets\Icons\Kubrick Icons\Device Icons\Device_server_farms_3113_default_256.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426921" y="751929"/>
                    <a:ext cx="1048378" cy="104837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7" name="Group 391"/>
                  <p:cNvGrpSpPr/>
                  <p:nvPr/>
                </p:nvGrpSpPr>
                <p:grpSpPr>
                  <a:xfrm>
                    <a:off x="7092048" y="1495313"/>
                    <a:ext cx="413284" cy="609987"/>
                    <a:chOff x="6427703" y="2259445"/>
                    <a:chExt cx="413284" cy="609987"/>
                  </a:xfrm>
                </p:grpSpPr>
                <p:pic>
                  <p:nvPicPr>
                    <p:cNvPr id="397"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27703" y="2456148"/>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98"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99"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18" name="Group 392"/>
                  <p:cNvGrpSpPr/>
                  <p:nvPr/>
                </p:nvGrpSpPr>
                <p:grpSpPr>
                  <a:xfrm>
                    <a:off x="7526050" y="1495313"/>
                    <a:ext cx="413284" cy="609987"/>
                    <a:chOff x="6427703" y="2259445"/>
                    <a:chExt cx="413284" cy="609987"/>
                  </a:xfrm>
                </p:grpSpPr>
                <p:pic>
                  <p:nvPicPr>
                    <p:cNvPr id="394"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27703" y="2456148"/>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95"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96"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sp>
              <p:nvSpPr>
                <p:cNvPr id="390" name="TextBox 51"/>
                <p:cNvSpPr txBox="1">
                  <a:spLocks noChangeArrowheads="1"/>
                </p:cNvSpPr>
                <p:nvPr/>
              </p:nvSpPr>
              <p:spPr bwMode="auto">
                <a:xfrm>
                  <a:off x="5677837" y="2141003"/>
                  <a:ext cx="968040" cy="475628"/>
                </a:xfrm>
                <a:prstGeom prst="rect">
                  <a:avLst/>
                </a:prstGeom>
                <a:noFill/>
                <a:ln w="9525">
                  <a:noFill/>
                  <a:miter lim="800000"/>
                  <a:headEnd/>
                  <a:tailEnd/>
                </a:ln>
              </p:spPr>
              <p:txBody>
                <a:bodyPr wrap="square" lIns="91435" tIns="45718" rIns="91435" bIns="45718">
                  <a:spAutoFit/>
                </a:bodyPr>
                <a:lstStyle/>
                <a:p>
                  <a:pPr algn="l" defTabSz="914400">
                    <a:buNone/>
                  </a:pPr>
                  <a:r>
                    <a:rPr lang="en-US" altLang="zh-CN" sz="1200" b="0" i="0" smtClean="0">
                      <a:solidFill>
                        <a:srgbClr val="546568"/>
                      </a:solidFill>
                      <a:latin typeface="Arial"/>
                      <a:ea typeface="黑体" pitchFamily="2" charset="-122"/>
                      <a:cs typeface="+mn-cs"/>
                    </a:rPr>
                    <a:t>DC3</a:t>
                  </a:r>
                  <a:endParaRPr lang="zh-CN" altLang="en-US" sz="1200">
                    <a:solidFill>
                      <a:srgbClr val="546568"/>
                    </a:solidFill>
                    <a:ea typeface="黑体" pitchFamily="2" charset="-122"/>
                  </a:endParaRPr>
                </a:p>
              </p:txBody>
            </p:sp>
          </p:grpSp>
          <p:grpSp>
            <p:nvGrpSpPr>
              <p:cNvPr id="19" name="Group 266"/>
              <p:cNvGrpSpPr/>
              <p:nvPr/>
            </p:nvGrpSpPr>
            <p:grpSpPr>
              <a:xfrm>
                <a:off x="2919803" y="2746655"/>
                <a:ext cx="2092699" cy="1403358"/>
                <a:chOff x="2934085" y="2639574"/>
                <a:chExt cx="2489509" cy="1669457"/>
              </a:xfrm>
            </p:grpSpPr>
            <p:pic>
              <p:nvPicPr>
                <p:cNvPr id="383" name="Picture 1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090315" y="3758029"/>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84" name="Picture 1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681555" y="3949416"/>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85" name="Picture 1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813917" y="2639574"/>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87" name="Picture 11"/>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934085" y="2958854"/>
                  <a:ext cx="266613" cy="26661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88" name="Picture 1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063979" y="3016045"/>
                  <a:ext cx="359615" cy="35961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20" name="Group 267"/>
              <p:cNvGrpSpPr/>
              <p:nvPr/>
            </p:nvGrpSpPr>
            <p:grpSpPr>
              <a:xfrm>
                <a:off x="6293860" y="2552295"/>
                <a:ext cx="503294" cy="492422"/>
                <a:chOff x="7092048" y="751929"/>
                <a:chExt cx="1383251" cy="1353371"/>
              </a:xfrm>
            </p:grpSpPr>
            <p:pic>
              <p:nvPicPr>
                <p:cNvPr id="374" name="Picture 2" descr="\\MV-FS\Projects\Cisco\03_Assets\Icons\Kubrick Icons\Device Icons\Device_server_farms_3113_default_256.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426921" y="751929"/>
                  <a:ext cx="1048378" cy="104837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1" name="Group 374"/>
                <p:cNvGrpSpPr/>
                <p:nvPr/>
              </p:nvGrpSpPr>
              <p:grpSpPr>
                <a:xfrm>
                  <a:off x="7092048" y="1495313"/>
                  <a:ext cx="413284" cy="609987"/>
                  <a:chOff x="6427703" y="2259445"/>
                  <a:chExt cx="413284" cy="609987"/>
                </a:xfrm>
              </p:grpSpPr>
              <p:pic>
                <p:nvPicPr>
                  <p:cNvPr id="380"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27703" y="2456148"/>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81"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82"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22" name="Group 375"/>
                <p:cNvGrpSpPr/>
                <p:nvPr/>
              </p:nvGrpSpPr>
              <p:grpSpPr>
                <a:xfrm>
                  <a:off x="7526050" y="1495313"/>
                  <a:ext cx="544704" cy="532647"/>
                  <a:chOff x="6427703" y="2259445"/>
                  <a:chExt cx="544704" cy="532647"/>
                </a:xfrm>
              </p:grpSpPr>
              <p:pic>
                <p:nvPicPr>
                  <p:cNvPr id="377"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559123" y="2378807"/>
                    <a:ext cx="413284" cy="41328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78"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27703" y="2359120"/>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79"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27703" y="2259445"/>
                    <a:ext cx="413284" cy="4132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23" name="Group 270"/>
              <p:cNvGrpSpPr/>
              <p:nvPr/>
            </p:nvGrpSpPr>
            <p:grpSpPr>
              <a:xfrm>
                <a:off x="5118240" y="3047296"/>
                <a:ext cx="2552193" cy="1739384"/>
                <a:chOff x="5248162" y="3400780"/>
                <a:chExt cx="2696035" cy="1837416"/>
              </a:xfrm>
            </p:grpSpPr>
            <p:sp>
              <p:nvSpPr>
                <p:cNvPr id="286" name="Oval 285"/>
                <p:cNvSpPr/>
                <p:nvPr/>
              </p:nvSpPr>
              <p:spPr>
                <a:xfrm>
                  <a:off x="6163583" y="3748219"/>
                  <a:ext cx="811212" cy="811212"/>
                </a:xfrm>
                <a:prstGeom prst="ellipse">
                  <a:avLst/>
                </a:prstGeom>
                <a:noFill/>
                <a:ln w="15875">
                  <a:solidFill>
                    <a:schemeClr val="bg1">
                      <a:lumMod val="50000"/>
                    </a:schemeClr>
                  </a:solidFill>
                  <a:prstDash val="lg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grpSp>
              <p:nvGrpSpPr>
                <p:cNvPr id="24" name="Group 286"/>
                <p:cNvGrpSpPr/>
                <p:nvPr/>
              </p:nvGrpSpPr>
              <p:grpSpPr>
                <a:xfrm>
                  <a:off x="6297239" y="3883174"/>
                  <a:ext cx="555882" cy="672634"/>
                  <a:chOff x="6941882" y="3879105"/>
                  <a:chExt cx="593825" cy="718546"/>
                </a:xfrm>
              </p:grpSpPr>
              <p:grpSp>
                <p:nvGrpSpPr>
                  <p:cNvPr id="25" name="Group 352"/>
                  <p:cNvGrpSpPr/>
                  <p:nvPr/>
                </p:nvGrpSpPr>
                <p:grpSpPr>
                  <a:xfrm>
                    <a:off x="6973781" y="3879105"/>
                    <a:ext cx="534187" cy="477942"/>
                    <a:chOff x="6986432" y="4381750"/>
                    <a:chExt cx="709602" cy="634888"/>
                  </a:xfrm>
                </p:grpSpPr>
                <p:grpSp>
                  <p:nvGrpSpPr>
                    <p:cNvPr id="26" name="Group 355"/>
                    <p:cNvGrpSpPr/>
                    <p:nvPr/>
                  </p:nvGrpSpPr>
                  <p:grpSpPr>
                    <a:xfrm>
                      <a:off x="7189299" y="4381750"/>
                      <a:ext cx="303867" cy="429166"/>
                      <a:chOff x="2441548" y="4072329"/>
                      <a:chExt cx="2438400" cy="3443870"/>
                    </a:xfrm>
                  </p:grpSpPr>
                  <p:pic>
                    <p:nvPicPr>
                      <p:cNvPr id="370"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27" name="Group 370"/>
                      <p:cNvGrpSpPr/>
                      <p:nvPr/>
                    </p:nvGrpSpPr>
                    <p:grpSpPr>
                      <a:xfrm>
                        <a:off x="2441548" y="4072329"/>
                        <a:ext cx="2438400" cy="2920613"/>
                        <a:chOff x="2441548" y="4072329"/>
                        <a:chExt cx="2438400" cy="2920613"/>
                      </a:xfrm>
                    </p:grpSpPr>
                    <p:pic>
                      <p:nvPicPr>
                        <p:cNvPr id="372"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73"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28" name="Group 356"/>
                    <p:cNvGrpSpPr/>
                    <p:nvPr/>
                  </p:nvGrpSpPr>
                  <p:grpSpPr>
                    <a:xfrm>
                      <a:off x="6986432" y="4511640"/>
                      <a:ext cx="354801" cy="501103"/>
                      <a:chOff x="2441548" y="4072329"/>
                      <a:chExt cx="2438400" cy="3443870"/>
                    </a:xfrm>
                  </p:grpSpPr>
                  <p:pic>
                    <p:nvPicPr>
                      <p:cNvPr id="366"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29" name="Group 366"/>
                      <p:cNvGrpSpPr/>
                      <p:nvPr/>
                    </p:nvGrpSpPr>
                    <p:grpSpPr>
                      <a:xfrm>
                        <a:off x="2441548" y="4072329"/>
                        <a:ext cx="2438400" cy="2920613"/>
                        <a:chOff x="2441548" y="4072329"/>
                        <a:chExt cx="2438400" cy="2920613"/>
                      </a:xfrm>
                    </p:grpSpPr>
                    <p:pic>
                      <p:nvPicPr>
                        <p:cNvPr id="368"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69"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30" name="Group 357"/>
                    <p:cNvGrpSpPr/>
                    <p:nvPr/>
                  </p:nvGrpSpPr>
                  <p:grpSpPr>
                    <a:xfrm>
                      <a:off x="7341233" y="4515535"/>
                      <a:ext cx="354801" cy="501103"/>
                      <a:chOff x="2441548" y="4072329"/>
                      <a:chExt cx="2438400" cy="3443870"/>
                    </a:xfrm>
                  </p:grpSpPr>
                  <p:pic>
                    <p:nvPicPr>
                      <p:cNvPr id="359"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31" name="Group 359"/>
                      <p:cNvGrpSpPr/>
                      <p:nvPr/>
                    </p:nvGrpSpPr>
                    <p:grpSpPr>
                      <a:xfrm>
                        <a:off x="2441548" y="4072329"/>
                        <a:ext cx="2438400" cy="2920613"/>
                        <a:chOff x="2441548" y="4072329"/>
                        <a:chExt cx="2438400" cy="2920613"/>
                      </a:xfrm>
                    </p:grpSpPr>
                    <p:pic>
                      <p:nvPicPr>
                        <p:cNvPr id="364"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65"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sp>
                <p:nvSpPr>
                  <p:cNvPr id="355" name="TextBox 51"/>
                  <p:cNvSpPr txBox="1">
                    <a:spLocks noChangeArrowheads="1"/>
                  </p:cNvSpPr>
                  <p:nvPr/>
                </p:nvSpPr>
                <p:spPr bwMode="auto">
                  <a:xfrm>
                    <a:off x="6941882" y="4285072"/>
                    <a:ext cx="593825" cy="312579"/>
                  </a:xfrm>
                  <a:prstGeom prst="rect">
                    <a:avLst/>
                  </a:prstGeom>
                  <a:noFill/>
                  <a:ln w="9525">
                    <a:noFill/>
                    <a:miter lim="800000"/>
                    <a:headEnd/>
                    <a:tailEnd/>
                  </a:ln>
                </p:spPr>
                <p:txBody>
                  <a:bodyPr wrap="square" lIns="91435" tIns="45718" rIns="91435" bIns="45718">
                    <a:spAutoFit/>
                  </a:bodyPr>
                  <a:lstStyle/>
                  <a:p>
                    <a:pPr algn="ctr" defTabSz="914400">
                      <a:buNone/>
                    </a:pPr>
                    <a:r>
                      <a:rPr lang="en-US" altLang="zh-CN" sz="1200" b="0" i="0" smtClean="0">
                        <a:solidFill>
                          <a:srgbClr val="546568"/>
                        </a:solidFill>
                        <a:latin typeface="Arial"/>
                        <a:ea typeface="黑体" pitchFamily="2" charset="-122"/>
                        <a:cs typeface="+mn-cs"/>
                      </a:rPr>
                      <a:t>NAS</a:t>
                    </a:r>
                    <a:endParaRPr lang="zh-CN" altLang="en-US" sz="1200">
                      <a:solidFill>
                        <a:srgbClr val="546568"/>
                      </a:solidFill>
                      <a:ea typeface="黑体" pitchFamily="2" charset="-122"/>
                    </a:endParaRPr>
                  </a:p>
                </p:txBody>
              </p:sp>
            </p:grpSp>
            <p:grpSp>
              <p:nvGrpSpPr>
                <p:cNvPr id="192" name="Group 287"/>
                <p:cNvGrpSpPr/>
                <p:nvPr/>
              </p:nvGrpSpPr>
              <p:grpSpPr>
                <a:xfrm>
                  <a:off x="5411573" y="4258253"/>
                  <a:ext cx="752881" cy="662316"/>
                  <a:chOff x="5882851" y="4394106"/>
                  <a:chExt cx="804271" cy="707524"/>
                </a:xfrm>
              </p:grpSpPr>
              <p:grpSp>
                <p:nvGrpSpPr>
                  <p:cNvPr id="193" name="Group 291"/>
                  <p:cNvGrpSpPr/>
                  <p:nvPr/>
                </p:nvGrpSpPr>
                <p:grpSpPr>
                  <a:xfrm>
                    <a:off x="5882851" y="4394106"/>
                    <a:ext cx="804271" cy="468910"/>
                    <a:chOff x="5765253" y="4951186"/>
                    <a:chExt cx="1068376" cy="622890"/>
                  </a:xfrm>
                </p:grpSpPr>
                <p:grpSp>
                  <p:nvGrpSpPr>
                    <p:cNvPr id="194" name="Group 309"/>
                    <p:cNvGrpSpPr/>
                    <p:nvPr/>
                  </p:nvGrpSpPr>
                  <p:grpSpPr>
                    <a:xfrm>
                      <a:off x="5867549" y="4951186"/>
                      <a:ext cx="915004" cy="429166"/>
                      <a:chOff x="5463286" y="4744702"/>
                      <a:chExt cx="1244480" cy="583701"/>
                    </a:xfrm>
                  </p:grpSpPr>
                  <p:grpSp>
                    <p:nvGrpSpPr>
                      <p:cNvPr id="195" name="Group 330"/>
                      <p:cNvGrpSpPr/>
                      <p:nvPr/>
                    </p:nvGrpSpPr>
                    <p:grpSpPr>
                      <a:xfrm>
                        <a:off x="5463286" y="4744702"/>
                        <a:ext cx="413284" cy="583701"/>
                        <a:chOff x="2441548" y="4072329"/>
                        <a:chExt cx="2438400" cy="3443870"/>
                      </a:xfrm>
                    </p:grpSpPr>
                    <p:pic>
                      <p:nvPicPr>
                        <p:cNvPr id="343"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196" name="Group 343"/>
                        <p:cNvGrpSpPr/>
                        <p:nvPr/>
                      </p:nvGrpSpPr>
                      <p:grpSpPr>
                        <a:xfrm>
                          <a:off x="2441548" y="4072329"/>
                          <a:ext cx="2438400" cy="2920613"/>
                          <a:chOff x="2441548" y="4072329"/>
                          <a:chExt cx="2438400" cy="2920613"/>
                        </a:xfrm>
                      </p:grpSpPr>
                      <p:pic>
                        <p:nvPicPr>
                          <p:cNvPr id="345"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52"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197" name="Group 331"/>
                      <p:cNvGrpSpPr/>
                      <p:nvPr/>
                    </p:nvGrpSpPr>
                    <p:grpSpPr>
                      <a:xfrm>
                        <a:off x="5878884" y="4744702"/>
                        <a:ext cx="413284" cy="583701"/>
                        <a:chOff x="2441548" y="4072329"/>
                        <a:chExt cx="2438400" cy="3443870"/>
                      </a:xfrm>
                    </p:grpSpPr>
                    <p:pic>
                      <p:nvPicPr>
                        <p:cNvPr id="339"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198" name="Group 339"/>
                        <p:cNvGrpSpPr/>
                        <p:nvPr/>
                      </p:nvGrpSpPr>
                      <p:grpSpPr>
                        <a:xfrm>
                          <a:off x="2441548" y="4072329"/>
                          <a:ext cx="2438400" cy="2920613"/>
                          <a:chOff x="2441548" y="4072329"/>
                          <a:chExt cx="2438400" cy="2920613"/>
                        </a:xfrm>
                      </p:grpSpPr>
                      <p:pic>
                        <p:nvPicPr>
                          <p:cNvPr id="341"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42"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199" name="Group 333"/>
                      <p:cNvGrpSpPr/>
                      <p:nvPr/>
                    </p:nvGrpSpPr>
                    <p:grpSpPr>
                      <a:xfrm>
                        <a:off x="6294482" y="4744702"/>
                        <a:ext cx="413284" cy="583701"/>
                        <a:chOff x="2441548" y="4072329"/>
                        <a:chExt cx="2438400" cy="3443870"/>
                      </a:xfrm>
                    </p:grpSpPr>
                    <p:pic>
                      <p:nvPicPr>
                        <p:cNvPr id="335"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200" name="Group 335"/>
                        <p:cNvGrpSpPr/>
                        <p:nvPr/>
                      </p:nvGrpSpPr>
                      <p:grpSpPr>
                        <a:xfrm>
                          <a:off x="2441548" y="4072329"/>
                          <a:ext cx="2438400" cy="2920613"/>
                          <a:chOff x="2441548" y="4072329"/>
                          <a:chExt cx="2438400" cy="2920613"/>
                        </a:xfrm>
                      </p:grpSpPr>
                      <p:pic>
                        <p:nvPicPr>
                          <p:cNvPr id="337"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38"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grpSp>
                  <p:nvGrpSpPr>
                    <p:cNvPr id="201" name="Group 310"/>
                    <p:cNvGrpSpPr/>
                    <p:nvPr/>
                  </p:nvGrpSpPr>
                  <p:grpSpPr>
                    <a:xfrm>
                      <a:off x="5765253" y="5072973"/>
                      <a:ext cx="354801" cy="501103"/>
                      <a:chOff x="2441548" y="4072329"/>
                      <a:chExt cx="2438400" cy="3443870"/>
                    </a:xfrm>
                  </p:grpSpPr>
                  <p:pic>
                    <p:nvPicPr>
                      <p:cNvPr id="326"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202" name="Group 326"/>
                      <p:cNvGrpSpPr/>
                      <p:nvPr/>
                    </p:nvGrpSpPr>
                    <p:grpSpPr>
                      <a:xfrm>
                        <a:off x="2441548" y="4072329"/>
                        <a:ext cx="2438400" cy="2920613"/>
                        <a:chOff x="2441548" y="4072329"/>
                        <a:chExt cx="2438400" cy="2920613"/>
                      </a:xfrm>
                    </p:grpSpPr>
                    <p:pic>
                      <p:nvPicPr>
                        <p:cNvPr id="329"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30"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203" name="Group 311"/>
                    <p:cNvGrpSpPr/>
                    <p:nvPr/>
                  </p:nvGrpSpPr>
                  <p:grpSpPr>
                    <a:xfrm>
                      <a:off x="6122040" y="5072973"/>
                      <a:ext cx="354801" cy="501103"/>
                      <a:chOff x="2441548" y="4072329"/>
                      <a:chExt cx="2438400" cy="3443870"/>
                    </a:xfrm>
                  </p:grpSpPr>
                  <p:pic>
                    <p:nvPicPr>
                      <p:cNvPr id="320"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204" name="Group 322"/>
                      <p:cNvGrpSpPr/>
                      <p:nvPr/>
                    </p:nvGrpSpPr>
                    <p:grpSpPr>
                      <a:xfrm>
                        <a:off x="2441548" y="4072329"/>
                        <a:ext cx="2438400" cy="2920613"/>
                        <a:chOff x="2441548" y="4072329"/>
                        <a:chExt cx="2438400" cy="2920613"/>
                      </a:xfrm>
                    </p:grpSpPr>
                    <p:pic>
                      <p:nvPicPr>
                        <p:cNvPr id="324"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25"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205" name="Group 312"/>
                    <p:cNvGrpSpPr/>
                    <p:nvPr/>
                  </p:nvGrpSpPr>
                  <p:grpSpPr>
                    <a:xfrm>
                      <a:off x="6478828" y="5072973"/>
                      <a:ext cx="354801" cy="501103"/>
                      <a:chOff x="2441548" y="4072329"/>
                      <a:chExt cx="2438400" cy="3443870"/>
                    </a:xfrm>
                  </p:grpSpPr>
                  <p:pic>
                    <p:nvPicPr>
                      <p:cNvPr id="314"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441548" y="507779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206" name="Group 315"/>
                      <p:cNvGrpSpPr/>
                      <p:nvPr/>
                    </p:nvGrpSpPr>
                    <p:grpSpPr>
                      <a:xfrm>
                        <a:off x="2441548" y="4072329"/>
                        <a:ext cx="2438400" cy="2920613"/>
                        <a:chOff x="2441548" y="4072329"/>
                        <a:chExt cx="2438400" cy="2920613"/>
                      </a:xfrm>
                    </p:grpSpPr>
                    <p:pic>
                      <p:nvPicPr>
                        <p:cNvPr id="318"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441548" y="4554542"/>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19"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441548" y="407232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sp>
                <p:nvSpPr>
                  <p:cNvPr id="309" name="TextBox 51"/>
                  <p:cNvSpPr txBox="1">
                    <a:spLocks noChangeArrowheads="1"/>
                  </p:cNvSpPr>
                  <p:nvPr/>
                </p:nvSpPr>
                <p:spPr bwMode="auto">
                  <a:xfrm>
                    <a:off x="6009338" y="4789051"/>
                    <a:ext cx="593825" cy="312579"/>
                  </a:xfrm>
                  <a:prstGeom prst="rect">
                    <a:avLst/>
                  </a:prstGeom>
                  <a:noFill/>
                  <a:ln w="9525">
                    <a:noFill/>
                    <a:miter lim="800000"/>
                    <a:headEnd/>
                    <a:tailEnd/>
                  </a:ln>
                </p:spPr>
                <p:txBody>
                  <a:bodyPr wrap="square" lIns="91435" tIns="45718" rIns="91435" bIns="45718">
                    <a:spAutoFit/>
                  </a:bodyPr>
                  <a:lstStyle/>
                  <a:p>
                    <a:pPr algn="ctr" defTabSz="914400">
                      <a:buNone/>
                    </a:pPr>
                    <a:r>
                      <a:rPr lang="en-US" altLang="zh-CN" sz="1200" b="0" i="0" smtClean="0">
                        <a:solidFill>
                          <a:srgbClr val="546568"/>
                        </a:solidFill>
                        <a:latin typeface="Arial"/>
                        <a:ea typeface="黑体" pitchFamily="2" charset="-122"/>
                        <a:cs typeface="+mn-cs"/>
                      </a:rPr>
                      <a:t>SAN</a:t>
                    </a:r>
                    <a:endParaRPr lang="zh-CN" altLang="en-US" sz="1200">
                      <a:solidFill>
                        <a:srgbClr val="546568"/>
                      </a:solidFill>
                      <a:ea typeface="黑体" pitchFamily="2" charset="-122"/>
                    </a:endParaRPr>
                  </a:p>
                </p:txBody>
              </p:sp>
            </p:grpSp>
            <p:sp>
              <p:nvSpPr>
                <p:cNvPr id="289" name="Oval 288"/>
                <p:cNvSpPr/>
                <p:nvPr/>
              </p:nvSpPr>
              <p:spPr>
                <a:xfrm>
                  <a:off x="5248162" y="3400780"/>
                  <a:ext cx="1837416" cy="1837416"/>
                </a:xfrm>
                <a:prstGeom prst="ellipse">
                  <a:avLst/>
                </a:prstGeom>
                <a:noFill/>
                <a:ln w="22225">
                  <a:solidFill>
                    <a:schemeClr val="bg1">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sp>
              <p:nvSpPr>
                <p:cNvPr id="290" name="Oval 289"/>
                <p:cNvSpPr/>
                <p:nvPr/>
              </p:nvSpPr>
              <p:spPr>
                <a:xfrm>
                  <a:off x="5395821" y="4109130"/>
                  <a:ext cx="811212" cy="811212"/>
                </a:xfrm>
                <a:prstGeom prst="ellipse">
                  <a:avLst/>
                </a:prstGeom>
                <a:noFill/>
                <a:ln w="15875">
                  <a:solidFill>
                    <a:schemeClr val="bg1">
                      <a:lumMod val="50000"/>
                    </a:schemeClr>
                  </a:solidFill>
                  <a:prstDash val="lg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sp>
              <p:nvSpPr>
                <p:cNvPr id="291" name="TextBox 51"/>
                <p:cNvSpPr txBox="1">
                  <a:spLocks noChangeArrowheads="1"/>
                </p:cNvSpPr>
                <p:nvPr/>
              </p:nvSpPr>
              <p:spPr bwMode="auto">
                <a:xfrm>
                  <a:off x="7145663" y="4384190"/>
                  <a:ext cx="798534" cy="292606"/>
                </a:xfrm>
                <a:prstGeom prst="rect">
                  <a:avLst/>
                </a:prstGeom>
                <a:noFill/>
                <a:ln w="9525">
                  <a:noFill/>
                  <a:miter lim="800000"/>
                  <a:headEnd/>
                  <a:tailEnd/>
                </a:ln>
              </p:spPr>
              <p:txBody>
                <a:bodyPr wrap="square" lIns="91435" tIns="45718" rIns="91435" bIns="45718">
                  <a:spAutoFit/>
                </a:bodyPr>
                <a:lstStyle/>
                <a:p>
                  <a:pPr algn="l" defTabSz="914400">
                    <a:buNone/>
                  </a:pPr>
                  <a:r>
                    <a:rPr lang="zh-CN" altLang="en-US" sz="1200" b="0" i="0" smtClean="0">
                      <a:solidFill>
                        <a:srgbClr val="546568"/>
                      </a:solidFill>
                      <a:latin typeface="Arial"/>
                      <a:ea typeface="黑体" pitchFamily="2" charset="-122"/>
                      <a:cs typeface="+mn-cs"/>
                    </a:rPr>
                    <a:t>存储</a:t>
                  </a:r>
                  <a:endParaRPr lang="zh-CN" altLang="en-US" sz="1200">
                    <a:solidFill>
                      <a:srgbClr val="546568"/>
                    </a:solidFill>
                    <a:ea typeface="黑体" pitchFamily="2" charset="-122"/>
                  </a:endParaRPr>
                </a:p>
              </p:txBody>
            </p:sp>
          </p:grpSp>
          <p:sp>
            <p:nvSpPr>
              <p:cNvPr id="272" name="TextBox 271"/>
              <p:cNvSpPr txBox="1"/>
              <p:nvPr/>
            </p:nvSpPr>
            <p:spPr>
              <a:xfrm>
                <a:off x="3073966" y="3146103"/>
                <a:ext cx="1732016" cy="486287"/>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914400">
                  <a:lnSpc>
                    <a:spcPct val="80000"/>
                  </a:lnSpc>
                  <a:buNone/>
                </a:pPr>
                <a:r>
                  <a:rPr lang="en-US" altLang="zh-CN" sz="1600" b="1" i="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t>Cisco</a:t>
                </a:r>
                <a:r>
                  <a:rPr lang="en-US" altLang="zh-CN" sz="1600" b="0" i="0" baseline="30000" smtClean="0">
                    <a:solidFill>
                      <a:srgbClr val="FFFFFF"/>
                    </a:solidFill>
                    <a:latin typeface="Arial"/>
                    <a:ea typeface="黑体" pitchFamily="2" charset="-122"/>
                    <a:cs typeface="+mn-cs"/>
                  </a:rPr>
                  <a:t>®</a:t>
                </a:r>
                <a:r>
                  <a:rPr lang="zh-CN" altLang="en-US" sz="1600" b="1" i="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t> </a:t>
                </a:r>
                <a:br>
                  <a:rPr lang="zh-CN" altLang="en-US" sz="1600" b="1" i="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br>
                <a:r>
                  <a:rPr lang="en-US" altLang="zh-CN" sz="1600" b="1" i="0" smtClean="0">
                    <a:solidFill>
                      <a:srgbClr val="FFFFFF"/>
                    </a:solidFill>
                    <a:effectLst>
                      <a:outerShdw blurRad="63500" sx="102000" sy="102000" algn="ctr" rotWithShape="0">
                        <a:prstClr val="black">
                          <a:alpha val="21000"/>
                        </a:prstClr>
                      </a:outerShdw>
                    </a:effectLst>
                    <a:latin typeface="Arial"/>
                    <a:ea typeface="黑体" pitchFamily="2" charset="-122"/>
                    <a:cs typeface="+mn-cs"/>
                  </a:rPr>
                  <a:t>Unified Fabric</a:t>
                </a:r>
                <a:endParaRPr lang="zh-CN" altLang="en-US" sz="1600" b="1">
                  <a:solidFill>
                    <a:schemeClr val="bg1"/>
                  </a:solidFill>
                  <a:effectLst>
                    <a:outerShdw blurRad="63500" sx="102000" sy="102000" algn="ctr" rotWithShape="0">
                      <a:prstClr val="black">
                        <a:alpha val="21000"/>
                      </a:prstClr>
                    </a:outerShdw>
                  </a:effectLst>
                  <a:ea typeface="黑体" pitchFamily="2" charset="-122"/>
                </a:endParaRPr>
              </a:p>
            </p:txBody>
          </p:sp>
          <p:cxnSp>
            <p:nvCxnSpPr>
              <p:cNvPr id="273" name="Straight Connector 272"/>
              <p:cNvCxnSpPr/>
              <p:nvPr/>
            </p:nvCxnSpPr>
            <p:spPr>
              <a:xfrm>
                <a:off x="6502687" y="2240181"/>
                <a:ext cx="1311926" cy="470203"/>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flipV="1">
                <a:off x="5436925" y="1728630"/>
                <a:ext cx="851191" cy="599772"/>
              </a:xfrm>
              <a:prstGeom prst="line">
                <a:avLst/>
              </a:prstGeom>
              <a:gradFill rotWithShape="1">
                <a:gsLst>
                  <a:gs pos="0">
                    <a:srgbClr val="001C27">
                      <a:alpha val="70000"/>
                    </a:srgbClr>
                  </a:gs>
                  <a:gs pos="100000">
                    <a:srgbClr val="003C54"/>
                  </a:gs>
                </a:gsLst>
                <a:lin ang="18900000" scaled="1"/>
              </a:gradFill>
              <a:ln w="22225">
                <a:solidFill>
                  <a:schemeClr val="accent5"/>
                </a:solidFill>
                <a:round/>
                <a:headEnd/>
                <a:tailEnd/>
              </a:ln>
            </p:spPr>
          </p:cxnSp>
        </p:grpSp>
        <p:grpSp>
          <p:nvGrpSpPr>
            <p:cNvPr id="207" name="Group 245"/>
            <p:cNvGrpSpPr/>
            <p:nvPr/>
          </p:nvGrpSpPr>
          <p:grpSpPr>
            <a:xfrm>
              <a:off x="5217829" y="1503818"/>
              <a:ext cx="1425183" cy="1152382"/>
              <a:chOff x="1421047" y="1814866"/>
              <a:chExt cx="1751109" cy="1415919"/>
            </a:xfrm>
          </p:grpSpPr>
          <p:pic>
            <p:nvPicPr>
              <p:cNvPr id="247" name="Picture 2" descr="\\MV-FS\Projects\Cisco\03_Assets\Icons\Kubrick Icons\Kubrick png icons\Device_cloud_white_3041_default_256.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1504892" y="1814866"/>
                <a:ext cx="1667264" cy="1415919"/>
              </a:xfrm>
              <a:prstGeom prst="rect">
                <a:avLst/>
              </a:prstGeom>
              <a:noFill/>
              <a:extLst>
                <a:ext uri="{909E8E84-426E-40DD-AFC4-6F175D3DCCD1}">
                  <a14:hiddenFill xmlns="" xmlns:a14="http://schemas.microsoft.com/office/drawing/2010/main">
                    <a:solidFill>
                      <a:srgbClr val="FFFFFF"/>
                    </a:solidFill>
                  </a14:hiddenFill>
                </a:ext>
              </a:extLst>
            </p:spPr>
          </p:pic>
          <p:sp>
            <p:nvSpPr>
              <p:cNvPr id="248" name="TextBox 247"/>
              <p:cNvSpPr txBox="1"/>
              <p:nvPr/>
            </p:nvSpPr>
            <p:spPr>
              <a:xfrm>
                <a:off x="1421047" y="2416151"/>
                <a:ext cx="1667264" cy="415978"/>
              </a:xfrm>
              <a:prstGeom prst="rect">
                <a:avLst/>
              </a:prstGeom>
              <a:noFill/>
            </p:spPr>
            <p:txBody>
              <a:bodyPr wrap="square" rtlCol="0">
                <a:spAutoFit/>
              </a:bodyPr>
              <a:lstStyle/>
              <a:p>
                <a:pPr algn="ctr" defTabSz="914400">
                  <a:buNone/>
                </a:pPr>
                <a:r>
                  <a:rPr lang="zh-CN" altLang="en-US" sz="1600" b="1" i="0" smtClean="0">
                    <a:solidFill>
                      <a:schemeClr val="tx1"/>
                    </a:solidFill>
                    <a:latin typeface="Arial"/>
                    <a:ea typeface="黑体" pitchFamily="2" charset="-122"/>
                    <a:cs typeface="+mn-cs"/>
                  </a:rPr>
                  <a:t>互联网</a:t>
                </a:r>
                <a:endParaRPr lang="zh-CN" altLang="en-US" sz="1600" b="1">
                  <a:ea typeface="黑体" pitchFamily="2" charset="-122"/>
                </a:endParaRPr>
              </a:p>
            </p:txBody>
          </p:sp>
        </p:grpSp>
      </p:grpSp>
      <p:cxnSp>
        <p:nvCxnSpPr>
          <p:cNvPr id="421" name="Straight Connector 420"/>
          <p:cNvCxnSpPr/>
          <p:nvPr/>
        </p:nvCxnSpPr>
        <p:spPr>
          <a:xfrm>
            <a:off x="6324924" y="1841174"/>
            <a:ext cx="835852" cy="299575"/>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08" name="Group 421"/>
          <p:cNvGrpSpPr/>
          <p:nvPr/>
        </p:nvGrpSpPr>
        <p:grpSpPr>
          <a:xfrm>
            <a:off x="6973909" y="1827689"/>
            <a:ext cx="974639" cy="475440"/>
            <a:chOff x="7335221" y="1992226"/>
            <a:chExt cx="974639" cy="475440"/>
          </a:xfrm>
        </p:grpSpPr>
        <p:pic>
          <p:nvPicPr>
            <p:cNvPr id="423" name="Picture 2" descr="\\MV-FS\Projects\Cisco\03_Assets\Icons\Kubrick Icons\Kubrick png icons\user_group_0107_256.pn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7335221" y="1992226"/>
              <a:ext cx="475440" cy="475440"/>
            </a:xfrm>
            <a:prstGeom prst="rect">
              <a:avLst/>
            </a:prstGeom>
            <a:noFill/>
            <a:extLst>
              <a:ext uri="{909E8E84-426E-40DD-AFC4-6F175D3DCCD1}">
                <a14:hiddenFill xmlns="" xmlns:a14="http://schemas.microsoft.com/office/drawing/2010/main">
                  <a:solidFill>
                    <a:srgbClr val="FFFFFF"/>
                  </a:solidFill>
                </a14:hiddenFill>
              </a:ext>
            </a:extLst>
          </p:spPr>
        </p:pic>
        <p:sp>
          <p:nvSpPr>
            <p:cNvPr id="424" name="TextBox 51"/>
            <p:cNvSpPr txBox="1">
              <a:spLocks noChangeArrowheads="1"/>
            </p:cNvSpPr>
            <p:nvPr/>
          </p:nvSpPr>
          <p:spPr bwMode="auto">
            <a:xfrm>
              <a:off x="7714321" y="2102990"/>
              <a:ext cx="595539" cy="276995"/>
            </a:xfrm>
            <a:prstGeom prst="rect">
              <a:avLst/>
            </a:prstGeom>
            <a:noFill/>
            <a:ln w="9525">
              <a:noFill/>
              <a:miter lim="800000"/>
              <a:headEnd/>
              <a:tailEnd/>
            </a:ln>
          </p:spPr>
          <p:txBody>
            <a:bodyPr wrap="square" lIns="91435" tIns="45718" rIns="91435" bIns="45718">
              <a:spAutoFit/>
            </a:bodyPr>
            <a:lstStyle/>
            <a:p>
              <a:pPr algn="l" defTabSz="914400">
                <a:buNone/>
              </a:pPr>
              <a:r>
                <a:rPr lang="zh-CN" altLang="en-US" sz="1200" b="0" i="0" smtClean="0">
                  <a:solidFill>
                    <a:srgbClr val="FFFFFF"/>
                  </a:solidFill>
                  <a:latin typeface="Arial"/>
                  <a:ea typeface="黑体" pitchFamily="2" charset="-122"/>
                  <a:cs typeface="+mn-cs"/>
                </a:rPr>
                <a:t>用户</a:t>
              </a:r>
              <a:endParaRPr lang="zh-CN" altLang="en-US" sz="1200">
                <a:solidFill>
                  <a:schemeClr val="bg1"/>
                </a:solidFill>
                <a:ea typeface="黑体" pitchFamily="2" charset="-122"/>
              </a:endParaRPr>
            </a:p>
          </p:txBody>
        </p:sp>
      </p:grpSp>
      <p:sp>
        <p:nvSpPr>
          <p:cNvPr id="429" name="Rectangle 428" hidden="1"/>
          <p:cNvSpPr/>
          <p:nvPr/>
        </p:nvSpPr>
        <p:spPr>
          <a:xfrm>
            <a:off x="34936" y="1696016"/>
            <a:ext cx="8639033" cy="3574936"/>
          </a:xfrm>
          <a:prstGeom prst="rect">
            <a:avLst/>
          </a:prstGeom>
          <a:solidFill>
            <a:srgbClr val="000000">
              <a:alpha val="71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209" name="Group 2"/>
          <p:cNvGrpSpPr/>
          <p:nvPr/>
        </p:nvGrpSpPr>
        <p:grpSpPr>
          <a:xfrm>
            <a:off x="66245" y="2291166"/>
            <a:ext cx="4909747" cy="745159"/>
            <a:chOff x="66245" y="2138281"/>
            <a:chExt cx="4909747" cy="745159"/>
          </a:xfrm>
        </p:grpSpPr>
        <p:sp>
          <p:nvSpPr>
            <p:cNvPr id="428" name="Rectangle 427"/>
            <p:cNvSpPr/>
            <p:nvPr/>
          </p:nvSpPr>
          <p:spPr>
            <a:xfrm>
              <a:off x="403992" y="2144776"/>
              <a:ext cx="4572000" cy="738664"/>
            </a:xfrm>
            <a:prstGeom prst="rect">
              <a:avLst/>
            </a:prstGeom>
          </p:spPr>
          <p:txBody>
            <a:bodyPr>
              <a:spAutoFit/>
            </a:bodyPr>
            <a:lstStyle/>
            <a:p>
              <a:pPr algn="l" defTabSz="914400">
                <a:buNone/>
              </a:pPr>
              <a:r>
                <a:rPr lang="en-US" altLang="zh-CN" sz="1400" b="0" i="0" dirty="0" smtClean="0">
                  <a:solidFill>
                    <a:srgbClr val="6DB344"/>
                  </a:solidFill>
                  <a:latin typeface="Arial"/>
                  <a:ea typeface="黑体" pitchFamily="2" charset="-122"/>
                  <a:cs typeface="Calibri"/>
                </a:rPr>
                <a:t>DNS </a:t>
              </a:r>
              <a:r>
                <a:rPr lang="zh-CN" altLang="en-US" sz="1400" b="0" i="0" dirty="0" smtClean="0">
                  <a:solidFill>
                    <a:srgbClr val="6DB344"/>
                  </a:solidFill>
                  <a:latin typeface="Arial"/>
                  <a:ea typeface="黑体" pitchFamily="2" charset="-122"/>
                  <a:cs typeface="Calibri"/>
                </a:rPr>
                <a:t>向用户通知服务器新位置 </a:t>
              </a:r>
              <a:r>
                <a:rPr lang="en-US" altLang="zh-CN" sz="1400" b="0" i="0" dirty="0" smtClean="0">
                  <a:solidFill>
                    <a:srgbClr val="6DB344"/>
                  </a:solidFill>
                  <a:latin typeface="Arial"/>
                  <a:ea typeface="黑体" pitchFamily="2" charset="-122"/>
                  <a:cs typeface="Calibri"/>
                </a:rPr>
                <a:t>— </a:t>
              </a:r>
              <a:br>
                <a:rPr lang="en-US" altLang="zh-CN" sz="1400" b="0" i="0" dirty="0" smtClean="0">
                  <a:solidFill>
                    <a:srgbClr val="6DB344"/>
                  </a:solidFill>
                  <a:latin typeface="Arial"/>
                  <a:ea typeface="黑体" pitchFamily="2" charset="-122"/>
                  <a:cs typeface="Calibri"/>
                </a:rPr>
              </a:br>
              <a:r>
                <a:rPr lang="zh-CN" altLang="en-US" sz="1400" b="0" i="0" dirty="0" smtClean="0">
                  <a:solidFill>
                    <a:srgbClr val="6DB344"/>
                  </a:solidFill>
                  <a:latin typeface="Arial"/>
                  <a:ea typeface="黑体" pitchFamily="2" charset="-122"/>
                  <a:cs typeface="Calibri"/>
                </a:rPr>
                <a:t>流量在数秒内自动</a:t>
              </a:r>
              <a:br>
                <a:rPr lang="zh-CN" altLang="en-US" sz="1400" b="0" i="0" dirty="0" smtClean="0">
                  <a:solidFill>
                    <a:srgbClr val="6DB344"/>
                  </a:solidFill>
                  <a:latin typeface="Arial"/>
                  <a:ea typeface="黑体" pitchFamily="2" charset="-122"/>
                  <a:cs typeface="Calibri"/>
                </a:rPr>
              </a:br>
              <a:r>
                <a:rPr lang="zh-CN" altLang="en-US" sz="1400" b="0" i="0" dirty="0" smtClean="0">
                  <a:solidFill>
                    <a:srgbClr val="6DB344"/>
                  </a:solidFill>
                  <a:latin typeface="Arial"/>
                  <a:ea typeface="黑体" pitchFamily="2" charset="-122"/>
                  <a:cs typeface="Calibri"/>
                </a:rPr>
                <a:t>重新路由</a:t>
              </a:r>
              <a:endParaRPr lang="zh-CN" altLang="en-US" sz="1400" b="0" i="0" dirty="0">
                <a:solidFill>
                  <a:srgbClr val="6DB344"/>
                </a:solidFill>
                <a:latin typeface="Arial"/>
                <a:ea typeface="黑体" pitchFamily="2" charset="-122"/>
                <a:cs typeface="Calibri"/>
              </a:endParaRPr>
            </a:p>
          </p:txBody>
        </p:sp>
        <p:grpSp>
          <p:nvGrpSpPr>
            <p:cNvPr id="210" name="Group 442"/>
            <p:cNvGrpSpPr/>
            <p:nvPr/>
          </p:nvGrpSpPr>
          <p:grpSpPr>
            <a:xfrm>
              <a:off x="66245" y="2138281"/>
              <a:ext cx="273559" cy="273163"/>
              <a:chOff x="550700" y="2698630"/>
              <a:chExt cx="469920" cy="469239"/>
            </a:xfrm>
          </p:grpSpPr>
          <p:sp>
            <p:nvSpPr>
              <p:cNvPr id="444" name="Oval 7"/>
              <p:cNvSpPr>
                <a:spLocks noChangeArrowheads="1"/>
              </p:cNvSpPr>
              <p:nvPr/>
            </p:nvSpPr>
            <p:spPr bwMode="auto">
              <a:xfrm>
                <a:off x="550700" y="2698630"/>
                <a:ext cx="469920" cy="469239"/>
              </a:xfrm>
              <a:prstGeom prst="ellipse">
                <a:avLst/>
              </a:prstGeom>
              <a:gradFill>
                <a:gsLst>
                  <a:gs pos="100000">
                    <a:schemeClr val="accent2">
                      <a:lumMod val="50000"/>
                    </a:schemeClr>
                  </a:gs>
                  <a:gs pos="0">
                    <a:schemeClr val="accent2"/>
                  </a:gs>
                </a:gsLst>
                <a:lin ang="5400000" scaled="0"/>
              </a:gradFill>
              <a:ln w="25400" cap="flat">
                <a:solidFill>
                  <a:schemeClr val="accent2"/>
                </a:solidFill>
                <a:prstDash val="solid"/>
                <a:miter lim="800000"/>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sz="1200">
                  <a:solidFill>
                    <a:srgbClr val="0096D6"/>
                  </a:solidFill>
                  <a:ea typeface="黑体" pitchFamily="2" charset="-122"/>
                </a:endParaRPr>
              </a:p>
            </p:txBody>
          </p:sp>
          <p:sp>
            <p:nvSpPr>
              <p:cNvPr id="445" name="Oval 8"/>
              <p:cNvSpPr>
                <a:spLocks noChangeArrowheads="1"/>
              </p:cNvSpPr>
              <p:nvPr/>
            </p:nvSpPr>
            <p:spPr bwMode="auto">
              <a:xfrm>
                <a:off x="572714" y="2720305"/>
                <a:ext cx="425889" cy="425889"/>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pPr algn="ctr" defTabSz="914400">
                  <a:buNone/>
                </a:pPr>
                <a:r>
                  <a:rPr lang="en-US" altLang="zh-CN" sz="1200" b="0" i="0" kern="0" smtClean="0">
                    <a:solidFill>
                      <a:srgbClr val="FFFFFF"/>
                    </a:solidFill>
                    <a:latin typeface="Arial"/>
                    <a:ea typeface="黑体" pitchFamily="2" charset="-122"/>
                    <a:cs typeface="+mn-cs"/>
                  </a:rPr>
                  <a:t>2</a:t>
                </a:r>
                <a:endParaRPr lang="zh-CN" altLang="en-US" sz="1200" kern="0">
                  <a:solidFill>
                    <a:srgbClr val="FFFFFF"/>
                  </a:solidFill>
                  <a:ea typeface="黑体" pitchFamily="2" charset="-122"/>
                </a:endParaRPr>
              </a:p>
            </p:txBody>
          </p:sp>
        </p:grpSp>
      </p:grpSp>
      <p:grpSp>
        <p:nvGrpSpPr>
          <p:cNvPr id="211" name="Group 1"/>
          <p:cNvGrpSpPr/>
          <p:nvPr/>
        </p:nvGrpSpPr>
        <p:grpSpPr>
          <a:xfrm>
            <a:off x="66245" y="1861753"/>
            <a:ext cx="5012193" cy="523220"/>
            <a:chOff x="66245" y="1708868"/>
            <a:chExt cx="5012193" cy="523220"/>
          </a:xfrm>
        </p:grpSpPr>
        <p:sp>
          <p:nvSpPr>
            <p:cNvPr id="420" name="Rectangle 419"/>
            <p:cNvSpPr/>
            <p:nvPr/>
          </p:nvSpPr>
          <p:spPr>
            <a:xfrm>
              <a:off x="403992" y="1708868"/>
              <a:ext cx="4674446" cy="523220"/>
            </a:xfrm>
            <a:prstGeom prst="rect">
              <a:avLst/>
            </a:prstGeom>
          </p:spPr>
          <p:txBody>
            <a:bodyPr wrap="square">
              <a:spAutoFit/>
            </a:bodyPr>
            <a:lstStyle/>
            <a:p>
              <a:pPr algn="l" defTabSz="914400">
                <a:buNone/>
              </a:pPr>
              <a:r>
                <a:rPr lang="en-US" altLang="zh-CN" sz="1400" b="0" i="0" dirty="0" smtClean="0">
                  <a:solidFill>
                    <a:schemeClr val="tx1"/>
                  </a:solidFill>
                  <a:latin typeface="Arial"/>
                  <a:ea typeface="黑体" pitchFamily="2" charset="-122"/>
                  <a:cs typeface="Calibri"/>
                </a:rPr>
                <a:t>LISP </a:t>
              </a:r>
              <a:r>
                <a:rPr lang="zh-CN" altLang="en-US" sz="1400" b="0" i="0" dirty="0" smtClean="0">
                  <a:solidFill>
                    <a:schemeClr val="tx1"/>
                  </a:solidFill>
                  <a:latin typeface="Arial"/>
                  <a:ea typeface="黑体" pitchFamily="2" charset="-122"/>
                  <a:cs typeface="Calibri"/>
                </a:rPr>
                <a:t>重新传输服务器 </a:t>
              </a:r>
              <a:r>
                <a:rPr lang="en-US" altLang="zh-CN" sz="1400" b="0" i="0" dirty="0" smtClean="0">
                  <a:solidFill>
                    <a:schemeClr val="tx1"/>
                  </a:solidFill>
                  <a:latin typeface="Arial"/>
                  <a:ea typeface="黑体" pitchFamily="2" charset="-122"/>
                  <a:cs typeface="Calibri"/>
                </a:rPr>
                <a:t>(RS) </a:t>
              </a:r>
              <a:r>
                <a:rPr lang="zh-CN" altLang="en-US" sz="1400" b="0" i="0" dirty="0" smtClean="0">
                  <a:solidFill>
                    <a:schemeClr val="tx1"/>
                  </a:solidFill>
                  <a:latin typeface="Arial"/>
                  <a:ea typeface="黑体" pitchFamily="2" charset="-122"/>
                  <a:cs typeface="Calibri"/>
                </a:rPr>
                <a:t>会通知 </a:t>
              </a:r>
              <a:r>
                <a:rPr lang="en-US" altLang="zh-CN" sz="1400" b="0" i="0" dirty="0" smtClean="0">
                  <a:solidFill>
                    <a:schemeClr val="tx1"/>
                  </a:solidFill>
                  <a:latin typeface="Arial"/>
                  <a:ea typeface="黑体" pitchFamily="2" charset="-122"/>
                  <a:cs typeface="Calibri"/>
                </a:rPr>
                <a:t>DNS</a:t>
              </a:r>
              <a:r>
                <a:rPr lang="zh-CN" altLang="en-US" sz="1400" b="0" i="0" dirty="0" smtClean="0">
                  <a:solidFill>
                    <a:schemeClr val="tx1"/>
                  </a:solidFill>
                  <a:latin typeface="Arial"/>
                  <a:ea typeface="黑体" pitchFamily="2" charset="-122"/>
                  <a:cs typeface="Calibri"/>
                </a:rPr>
                <a:t>，</a:t>
              </a:r>
              <a:r>
                <a:rPr lang="en-US" altLang="zh-CN" sz="1400" b="0" i="0" dirty="0" smtClean="0">
                  <a:solidFill>
                    <a:schemeClr val="tx1"/>
                  </a:solidFill>
                  <a:latin typeface="Arial"/>
                  <a:ea typeface="黑体" pitchFamily="2" charset="-122"/>
                  <a:cs typeface="Calibri"/>
                </a:rPr>
                <a:t/>
              </a:r>
              <a:br>
                <a:rPr lang="en-US" altLang="zh-CN" sz="1400" b="0" i="0" dirty="0" smtClean="0">
                  <a:solidFill>
                    <a:schemeClr val="tx1"/>
                  </a:solidFill>
                  <a:latin typeface="Arial"/>
                  <a:ea typeface="黑体" pitchFamily="2" charset="-122"/>
                  <a:cs typeface="Calibri"/>
                </a:rPr>
              </a:br>
              <a:r>
                <a:rPr lang="en-US" altLang="zh-CN" sz="1400" b="0" i="0" dirty="0" smtClean="0">
                  <a:solidFill>
                    <a:schemeClr val="tx1"/>
                  </a:solidFill>
                  <a:latin typeface="Arial"/>
                  <a:ea typeface="黑体" pitchFamily="2" charset="-122"/>
                  <a:cs typeface="Calibri"/>
                </a:rPr>
                <a:t>10.10.10.1 </a:t>
              </a:r>
              <a:r>
                <a:rPr lang="zh-CN" altLang="en-US" sz="1400" b="0" i="0" dirty="0" smtClean="0">
                  <a:solidFill>
                    <a:schemeClr val="tx1"/>
                  </a:solidFill>
                  <a:latin typeface="Arial"/>
                  <a:ea typeface="黑体" pitchFamily="2" charset="-122"/>
                  <a:cs typeface="Calibri"/>
                </a:rPr>
                <a:t>已移动到 </a:t>
              </a:r>
              <a:r>
                <a:rPr lang="en-US" altLang="zh-CN" sz="1400" b="0" i="0" dirty="0" smtClean="0">
                  <a:solidFill>
                    <a:schemeClr val="tx1"/>
                  </a:solidFill>
                  <a:latin typeface="Arial"/>
                  <a:ea typeface="黑体" pitchFamily="2" charset="-122"/>
                  <a:cs typeface="Calibri"/>
                </a:rPr>
                <a:t>DC3</a:t>
              </a:r>
              <a:endParaRPr lang="zh-CN" altLang="en-US" sz="1400" dirty="0">
                <a:ea typeface="黑体" pitchFamily="2" charset="-122"/>
                <a:cs typeface="Calibri"/>
              </a:endParaRPr>
            </a:p>
          </p:txBody>
        </p:sp>
        <p:grpSp>
          <p:nvGrpSpPr>
            <p:cNvPr id="212" name="Group 445"/>
            <p:cNvGrpSpPr/>
            <p:nvPr/>
          </p:nvGrpSpPr>
          <p:grpSpPr>
            <a:xfrm>
              <a:off x="66245" y="1727319"/>
              <a:ext cx="273559" cy="273163"/>
              <a:chOff x="550700" y="2698630"/>
              <a:chExt cx="469920" cy="469239"/>
            </a:xfrm>
          </p:grpSpPr>
          <p:sp>
            <p:nvSpPr>
              <p:cNvPr id="447" name="Oval 7"/>
              <p:cNvSpPr>
                <a:spLocks noChangeArrowheads="1"/>
              </p:cNvSpPr>
              <p:nvPr/>
            </p:nvSpPr>
            <p:spPr bwMode="auto">
              <a:xfrm>
                <a:off x="550700" y="2698630"/>
                <a:ext cx="469920" cy="469239"/>
              </a:xfrm>
              <a:prstGeom prst="ellipse">
                <a:avLst/>
              </a:prstGeom>
              <a:gradFill>
                <a:gsLst>
                  <a:gs pos="100000">
                    <a:schemeClr val="tx1">
                      <a:lumMod val="50000"/>
                    </a:schemeClr>
                  </a:gs>
                  <a:gs pos="0">
                    <a:schemeClr val="tx1"/>
                  </a:gs>
                </a:gsLst>
                <a:lin ang="5400000" scaled="0"/>
              </a:gradFill>
              <a:ln w="25400" cap="flat">
                <a:solidFill>
                  <a:schemeClr val="accent1"/>
                </a:solidFill>
                <a:prstDash val="solid"/>
                <a:miter lim="800000"/>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sz="1200">
                  <a:solidFill>
                    <a:srgbClr val="0096D6"/>
                  </a:solidFill>
                  <a:ea typeface="黑体" pitchFamily="2" charset="-122"/>
                </a:endParaRPr>
              </a:p>
            </p:txBody>
          </p:sp>
          <p:sp>
            <p:nvSpPr>
              <p:cNvPr id="448" name="Oval 8"/>
              <p:cNvSpPr>
                <a:spLocks noChangeArrowheads="1"/>
              </p:cNvSpPr>
              <p:nvPr/>
            </p:nvSpPr>
            <p:spPr bwMode="auto">
              <a:xfrm>
                <a:off x="572714" y="2720305"/>
                <a:ext cx="425889" cy="425889"/>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pPr algn="ctr" defTabSz="914400">
                  <a:buNone/>
                </a:pPr>
                <a:r>
                  <a:rPr lang="en-US" altLang="zh-CN" sz="1200" b="0" i="0" kern="0" smtClean="0">
                    <a:solidFill>
                      <a:srgbClr val="FFFFFF"/>
                    </a:solidFill>
                    <a:latin typeface="Arial"/>
                    <a:ea typeface="黑体" pitchFamily="2" charset="-122"/>
                    <a:cs typeface="+mn-cs"/>
                  </a:rPr>
                  <a:t>1</a:t>
                </a:r>
                <a:endParaRPr lang="zh-CN" altLang="en-US" sz="1200" kern="0">
                  <a:solidFill>
                    <a:srgbClr val="FFFFFF"/>
                  </a:solidFill>
                  <a:ea typeface="黑体" pitchFamily="2" charset="-122"/>
                </a:endParaRPr>
              </a:p>
            </p:txBody>
          </p:sp>
        </p:grpSp>
      </p:grpSp>
      <p:grpSp>
        <p:nvGrpSpPr>
          <p:cNvPr id="213" name="Group 20"/>
          <p:cNvGrpSpPr/>
          <p:nvPr/>
        </p:nvGrpSpPr>
        <p:grpSpPr>
          <a:xfrm>
            <a:off x="6382728" y="2110455"/>
            <a:ext cx="806497" cy="616356"/>
            <a:chOff x="6382728" y="1997911"/>
            <a:chExt cx="806497" cy="616356"/>
          </a:xfrm>
        </p:grpSpPr>
        <p:grpSp>
          <p:nvGrpSpPr>
            <p:cNvPr id="216" name="Group 436"/>
            <p:cNvGrpSpPr>
              <a:grpSpLocks noChangeAspect="1"/>
            </p:cNvGrpSpPr>
            <p:nvPr/>
          </p:nvGrpSpPr>
          <p:grpSpPr>
            <a:xfrm>
              <a:off x="6978608" y="2143466"/>
              <a:ext cx="210617" cy="210312"/>
              <a:chOff x="550701" y="2698636"/>
              <a:chExt cx="469920" cy="469240"/>
            </a:xfrm>
          </p:grpSpPr>
          <p:sp>
            <p:nvSpPr>
              <p:cNvPr id="438" name="Oval 7"/>
              <p:cNvSpPr>
                <a:spLocks noChangeArrowheads="1"/>
              </p:cNvSpPr>
              <p:nvPr/>
            </p:nvSpPr>
            <p:spPr bwMode="auto">
              <a:xfrm>
                <a:off x="550701" y="2698636"/>
                <a:ext cx="469920" cy="469240"/>
              </a:xfrm>
              <a:prstGeom prst="ellipse">
                <a:avLst/>
              </a:prstGeom>
              <a:gradFill>
                <a:gsLst>
                  <a:gs pos="100000">
                    <a:schemeClr val="accent2">
                      <a:lumMod val="50000"/>
                    </a:schemeClr>
                  </a:gs>
                  <a:gs pos="0">
                    <a:schemeClr val="accent2"/>
                  </a:gs>
                </a:gsLst>
                <a:lin ang="5400000" scaled="0"/>
              </a:gradFill>
              <a:ln w="6350" cap="flat">
                <a:solidFill>
                  <a:schemeClr val="accent2"/>
                </a:solidFill>
                <a:prstDash val="solid"/>
                <a:miter lim="800000"/>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sz="1200">
                  <a:solidFill>
                    <a:srgbClr val="0096D6"/>
                  </a:solidFill>
                  <a:ea typeface="黑体" pitchFamily="2" charset="-122"/>
                </a:endParaRPr>
              </a:p>
            </p:txBody>
          </p:sp>
          <p:sp>
            <p:nvSpPr>
              <p:cNvPr id="439" name="Oval 8"/>
              <p:cNvSpPr>
                <a:spLocks noChangeArrowheads="1"/>
              </p:cNvSpPr>
              <p:nvPr/>
            </p:nvSpPr>
            <p:spPr bwMode="auto">
              <a:xfrm>
                <a:off x="572714" y="2720307"/>
                <a:ext cx="425888" cy="425889"/>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6350">
                <a:noFill/>
                <a:miter lim="800000"/>
                <a:headEnd/>
                <a:tailEnd/>
              </a:ln>
            </p:spPr>
            <p:txBody>
              <a:bodyPr wrap="none" lIns="82124" tIns="41061" rIns="82124" bIns="41061" anchor="ctr"/>
              <a:lstStyle/>
              <a:p>
                <a:pPr algn="ctr" defTabSz="914400">
                  <a:buNone/>
                </a:pPr>
                <a:r>
                  <a:rPr lang="en-US" altLang="zh-CN" sz="1200" b="0" i="0" kern="0" smtClean="0">
                    <a:solidFill>
                      <a:srgbClr val="FFFFFF"/>
                    </a:solidFill>
                    <a:latin typeface="Arial"/>
                    <a:ea typeface="黑体" pitchFamily="2" charset="-122"/>
                    <a:cs typeface="+mn-cs"/>
                  </a:rPr>
                  <a:t>2</a:t>
                </a:r>
                <a:endParaRPr lang="zh-CN" altLang="en-US" sz="1200" kern="0">
                  <a:solidFill>
                    <a:srgbClr val="FFFFFF"/>
                  </a:solidFill>
                  <a:ea typeface="黑体" pitchFamily="2" charset="-122"/>
                </a:endParaRPr>
              </a:p>
            </p:txBody>
          </p:sp>
        </p:grpSp>
        <p:sp>
          <p:nvSpPr>
            <p:cNvPr id="450" name="Line 43"/>
            <p:cNvSpPr>
              <a:spLocks noChangeShapeType="1"/>
            </p:cNvSpPr>
            <p:nvPr/>
          </p:nvSpPr>
          <p:spPr bwMode="auto">
            <a:xfrm rot="10800000" flipH="1">
              <a:off x="6382728" y="1997911"/>
              <a:ext cx="764539" cy="616356"/>
            </a:xfrm>
            <a:prstGeom prst="line">
              <a:avLst/>
            </a:prstGeom>
            <a:ln w="22225">
              <a:solidFill>
                <a:schemeClr val="tx2"/>
              </a:solidFill>
              <a:tailEnd type="triangle"/>
            </a:ln>
          </p:spPr>
          <p:style>
            <a:lnRef idx="1">
              <a:schemeClr val="accent1"/>
            </a:lnRef>
            <a:fillRef idx="0">
              <a:schemeClr val="accent1"/>
            </a:fillRef>
            <a:effectRef idx="0">
              <a:schemeClr val="accent1"/>
            </a:effectRef>
            <a:fontRef idx="minor">
              <a:schemeClr val="tx1"/>
            </a:fontRef>
          </p:style>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a:ln>
                  <a:noFill/>
                </a:ln>
                <a:solidFill>
                  <a:srgbClr val="000000"/>
                </a:solidFill>
                <a:effectLst/>
                <a:uLnTx/>
                <a:uFillTx/>
                <a:latin typeface="Arial" charset="0"/>
                <a:ea typeface="黑体" pitchFamily="2" charset="-122"/>
              </a:endParaRPr>
            </a:p>
          </p:txBody>
        </p:sp>
      </p:grpSp>
      <p:grpSp>
        <p:nvGrpSpPr>
          <p:cNvPr id="217" name="Group 450"/>
          <p:cNvGrpSpPr/>
          <p:nvPr/>
        </p:nvGrpSpPr>
        <p:grpSpPr>
          <a:xfrm>
            <a:off x="5884106" y="2695238"/>
            <a:ext cx="455574" cy="253887"/>
            <a:chOff x="5656262" y="2868063"/>
            <a:chExt cx="455574" cy="253887"/>
          </a:xfrm>
        </p:grpSpPr>
        <p:sp>
          <p:nvSpPr>
            <p:cNvPr id="452" name="AutoShape 37"/>
            <p:cNvSpPr>
              <a:spLocks/>
            </p:cNvSpPr>
            <p:nvPr/>
          </p:nvSpPr>
          <p:spPr bwMode="auto">
            <a:xfrm>
              <a:off x="5694822" y="2868063"/>
              <a:ext cx="350699" cy="248855"/>
            </a:xfrm>
            <a:prstGeom prst="roundRect">
              <a:avLst>
                <a:gd name="adj" fmla="val 16667"/>
              </a:avLst>
            </a:prstGeom>
            <a:gradFill>
              <a:gsLst>
                <a:gs pos="100000">
                  <a:srgbClr val="0B0B0B"/>
                </a:gs>
                <a:gs pos="17000">
                  <a:srgbClr val="242424"/>
                </a:gs>
              </a:gsLst>
              <a:lin ang="5400000" scaled="1"/>
            </a:gradFill>
            <a:ln w="9525" cap="flat">
              <a:solidFill>
                <a:schemeClr val="tx2"/>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sym typeface="Gill Sans" charset="0"/>
              </a:endParaRPr>
            </a:p>
          </p:txBody>
        </p:sp>
        <p:sp>
          <p:nvSpPr>
            <p:cNvPr id="453" name="Rectangle 452"/>
            <p:cNvSpPr/>
            <p:nvPr/>
          </p:nvSpPr>
          <p:spPr>
            <a:xfrm>
              <a:off x="5656262" y="2875729"/>
              <a:ext cx="455574" cy="246221"/>
            </a:xfrm>
            <a:prstGeom prst="rect">
              <a:avLst/>
            </a:prstGeom>
          </p:spPr>
          <p:txBody>
            <a:bodyPr wrap="none">
              <a:spAutoFit/>
            </a:bodyPr>
            <a:lstStyle/>
            <a:p>
              <a:pPr algn="l" defTabSz="914400">
                <a:buNone/>
              </a:pPr>
              <a:r>
                <a:rPr lang="en-US" altLang="zh-CN" sz="1000" b="0" i="0" smtClean="0">
                  <a:solidFill>
                    <a:srgbClr val="6DB344"/>
                  </a:solidFill>
                  <a:latin typeface="Arial"/>
                  <a:ea typeface="黑体" pitchFamily="2" charset="-122"/>
                  <a:cs typeface="+mn-cs"/>
                </a:rPr>
                <a:t>DNS</a:t>
              </a:r>
              <a:endParaRPr lang="en-US" altLang="zh-CN" sz="1000" b="0" i="0">
                <a:solidFill>
                  <a:srgbClr val="6DB344"/>
                </a:solidFill>
                <a:latin typeface="Arial"/>
                <a:ea typeface="黑体" pitchFamily="2" charset="-122"/>
                <a:cs typeface="+mn-cs"/>
              </a:endParaRPr>
            </a:p>
          </p:txBody>
        </p:sp>
      </p:grpSp>
      <p:grpSp>
        <p:nvGrpSpPr>
          <p:cNvPr id="218" name="Group 19"/>
          <p:cNvGrpSpPr/>
          <p:nvPr/>
        </p:nvGrpSpPr>
        <p:grpSpPr>
          <a:xfrm>
            <a:off x="5575382" y="2794360"/>
            <a:ext cx="368764" cy="285101"/>
            <a:chOff x="5739158" y="2613576"/>
            <a:chExt cx="368764" cy="285101"/>
          </a:xfrm>
        </p:grpSpPr>
        <p:grpSp>
          <p:nvGrpSpPr>
            <p:cNvPr id="219" name="Group 439"/>
            <p:cNvGrpSpPr/>
            <p:nvPr/>
          </p:nvGrpSpPr>
          <p:grpSpPr>
            <a:xfrm>
              <a:off x="5849982" y="2685518"/>
              <a:ext cx="213468" cy="213159"/>
              <a:chOff x="550700" y="2698630"/>
              <a:chExt cx="469920" cy="469239"/>
            </a:xfrm>
          </p:grpSpPr>
          <p:sp>
            <p:nvSpPr>
              <p:cNvPr id="441" name="Oval 7"/>
              <p:cNvSpPr>
                <a:spLocks noChangeArrowheads="1"/>
              </p:cNvSpPr>
              <p:nvPr/>
            </p:nvSpPr>
            <p:spPr bwMode="auto">
              <a:xfrm>
                <a:off x="550700" y="2698630"/>
                <a:ext cx="469920" cy="469239"/>
              </a:xfrm>
              <a:prstGeom prst="ellipse">
                <a:avLst/>
              </a:prstGeom>
              <a:gradFill>
                <a:gsLst>
                  <a:gs pos="100000">
                    <a:schemeClr val="tx1">
                      <a:lumMod val="50000"/>
                    </a:schemeClr>
                  </a:gs>
                  <a:gs pos="0">
                    <a:schemeClr val="tx1"/>
                  </a:gs>
                </a:gsLst>
                <a:lin ang="5400000" scaled="0"/>
              </a:gradFill>
              <a:ln w="6350" cap="flat">
                <a:solidFill>
                  <a:schemeClr val="accent1"/>
                </a:solidFill>
                <a:prstDash val="solid"/>
                <a:miter lim="800000"/>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sz="1200">
                  <a:solidFill>
                    <a:srgbClr val="0096D6"/>
                  </a:solidFill>
                  <a:ea typeface="黑体" pitchFamily="2" charset="-122"/>
                </a:endParaRPr>
              </a:p>
            </p:txBody>
          </p:sp>
          <p:sp>
            <p:nvSpPr>
              <p:cNvPr id="442" name="Oval 8"/>
              <p:cNvSpPr>
                <a:spLocks noChangeArrowheads="1"/>
              </p:cNvSpPr>
              <p:nvPr/>
            </p:nvSpPr>
            <p:spPr bwMode="auto">
              <a:xfrm>
                <a:off x="572714" y="2720306"/>
                <a:ext cx="425889" cy="425889"/>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6350">
                <a:noFill/>
                <a:miter lim="800000"/>
                <a:headEnd/>
                <a:tailEnd/>
              </a:ln>
            </p:spPr>
            <p:txBody>
              <a:bodyPr wrap="none" lIns="82124" tIns="41061" rIns="82124" bIns="41061" anchor="ctr"/>
              <a:lstStyle/>
              <a:p>
                <a:pPr algn="ctr" defTabSz="914400">
                  <a:buNone/>
                </a:pPr>
                <a:r>
                  <a:rPr lang="en-US" altLang="zh-CN" sz="1200" b="0" i="0" kern="0" smtClean="0">
                    <a:solidFill>
                      <a:srgbClr val="FFFFFF"/>
                    </a:solidFill>
                    <a:latin typeface="Arial"/>
                    <a:ea typeface="黑体" pitchFamily="2" charset="-122"/>
                    <a:cs typeface="+mn-cs"/>
                  </a:rPr>
                  <a:t>1</a:t>
                </a:r>
                <a:endParaRPr lang="zh-CN" altLang="en-US" sz="1200" kern="0">
                  <a:solidFill>
                    <a:srgbClr val="FFFFFF"/>
                  </a:solidFill>
                  <a:ea typeface="黑体" pitchFamily="2" charset="-122"/>
                </a:endParaRPr>
              </a:p>
            </p:txBody>
          </p:sp>
        </p:grpSp>
        <p:grpSp>
          <p:nvGrpSpPr>
            <p:cNvPr id="220" name="Group 454"/>
            <p:cNvGrpSpPr/>
            <p:nvPr/>
          </p:nvGrpSpPr>
          <p:grpSpPr>
            <a:xfrm>
              <a:off x="5739158" y="2613576"/>
              <a:ext cx="368764" cy="254604"/>
              <a:chOff x="5597746" y="2975141"/>
              <a:chExt cx="368764" cy="254604"/>
            </a:xfrm>
          </p:grpSpPr>
          <p:sp>
            <p:nvSpPr>
              <p:cNvPr id="459" name="Line 43"/>
              <p:cNvSpPr>
                <a:spLocks noChangeShapeType="1"/>
              </p:cNvSpPr>
              <p:nvPr/>
            </p:nvSpPr>
            <p:spPr bwMode="auto">
              <a:xfrm rot="10800000" flipH="1">
                <a:off x="5597746" y="2975141"/>
                <a:ext cx="368764" cy="0"/>
              </a:xfrm>
              <a:prstGeom prst="line">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a:ln>
                    <a:noFill/>
                  </a:ln>
                  <a:solidFill>
                    <a:srgbClr val="000000"/>
                  </a:solidFill>
                  <a:effectLst/>
                  <a:uLnTx/>
                  <a:uFillTx/>
                  <a:latin typeface="Arial" charset="0"/>
                  <a:ea typeface="黑体" pitchFamily="2" charset="-122"/>
                </a:endParaRPr>
              </a:p>
            </p:txBody>
          </p:sp>
          <p:sp>
            <p:nvSpPr>
              <p:cNvPr id="460" name="TextBox 51"/>
              <p:cNvSpPr txBox="1">
                <a:spLocks noChangeArrowheads="1"/>
              </p:cNvSpPr>
              <p:nvPr/>
            </p:nvSpPr>
            <p:spPr bwMode="auto">
              <a:xfrm>
                <a:off x="5625376" y="2975833"/>
                <a:ext cx="313505" cy="253912"/>
              </a:xfrm>
              <a:prstGeom prst="rect">
                <a:avLst/>
              </a:prstGeom>
              <a:noFill/>
              <a:ln w="9525">
                <a:noFill/>
                <a:miter lim="800000"/>
                <a:headEnd/>
                <a:tailEnd/>
              </a:ln>
            </p:spPr>
            <p:txBody>
              <a:bodyPr wrap="square" lIns="91435" tIns="45718" rIns="91435" bIns="45718">
                <a:spAutoFit/>
              </a:bodyPr>
              <a:lstStyle/>
              <a:p>
                <a:pPr algn="ctr"/>
                <a:endParaRPr lang="zh-CN" altLang="en-US" sz="1050" b="1">
                  <a:ea typeface="黑体" pitchFamily="2" charset="-122"/>
                </a:endParaRPr>
              </a:p>
            </p:txBody>
          </p:sp>
        </p:grpSp>
      </p:grpSp>
      <p:grpSp>
        <p:nvGrpSpPr>
          <p:cNvPr id="221" name="Group 455"/>
          <p:cNvGrpSpPr/>
          <p:nvPr/>
        </p:nvGrpSpPr>
        <p:grpSpPr>
          <a:xfrm>
            <a:off x="5296309" y="2673306"/>
            <a:ext cx="460382" cy="256298"/>
            <a:chOff x="5264081" y="2854087"/>
            <a:chExt cx="460382" cy="256298"/>
          </a:xfrm>
        </p:grpSpPr>
        <p:sp>
          <p:nvSpPr>
            <p:cNvPr id="457" name="AutoShape 37"/>
            <p:cNvSpPr>
              <a:spLocks/>
            </p:cNvSpPr>
            <p:nvPr/>
          </p:nvSpPr>
          <p:spPr bwMode="auto">
            <a:xfrm>
              <a:off x="5320605" y="2854087"/>
              <a:ext cx="350699" cy="243491"/>
            </a:xfrm>
            <a:prstGeom prst="roundRect">
              <a:avLst>
                <a:gd name="adj" fmla="val 16667"/>
              </a:avLst>
            </a:prstGeom>
            <a:gradFill>
              <a:gsLst>
                <a:gs pos="100000">
                  <a:srgbClr val="0B0B0B"/>
                </a:gs>
                <a:gs pos="17000">
                  <a:srgbClr val="242424"/>
                </a:gs>
              </a:gsLst>
              <a:lin ang="5400000" scaled="1"/>
            </a:gra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sym typeface="Gill Sans" charset="0"/>
              </a:endParaRPr>
            </a:p>
          </p:txBody>
        </p:sp>
        <p:sp>
          <p:nvSpPr>
            <p:cNvPr id="458" name="Rectangle 457"/>
            <p:cNvSpPr/>
            <p:nvPr/>
          </p:nvSpPr>
          <p:spPr>
            <a:xfrm>
              <a:off x="5264081" y="2864164"/>
              <a:ext cx="460382" cy="246221"/>
            </a:xfrm>
            <a:prstGeom prst="rect">
              <a:avLst/>
            </a:prstGeom>
          </p:spPr>
          <p:txBody>
            <a:bodyPr wrap="none">
              <a:spAutoFit/>
            </a:bodyPr>
            <a:lstStyle/>
            <a:p>
              <a:pPr algn="ctr" defTabSz="914400">
                <a:buNone/>
              </a:pPr>
              <a:r>
                <a:rPr lang="en-US" altLang="zh-CN" sz="1000" b="0" i="0" smtClean="0">
                  <a:solidFill>
                    <a:schemeClr val="tx1"/>
                  </a:solidFill>
                  <a:latin typeface="Arial"/>
                  <a:ea typeface="黑体" pitchFamily="2" charset="-122"/>
                  <a:cs typeface="+mn-cs"/>
                </a:rPr>
                <a:t>LISP</a:t>
              </a:r>
              <a:endParaRPr lang="en-US" altLang="zh-CN" sz="1000" b="0" i="0">
                <a:solidFill>
                  <a:schemeClr val="tx1"/>
                </a:solidFill>
                <a:latin typeface="Arial"/>
                <a:ea typeface="黑体" pitchFamily="2" charset="-122"/>
                <a:cs typeface="+mn-cs"/>
              </a:endParaRPr>
            </a:p>
          </p:txBody>
        </p:sp>
      </p:grpSp>
      <p:grpSp>
        <p:nvGrpSpPr>
          <p:cNvPr id="222" name="Group 16"/>
          <p:cNvGrpSpPr/>
          <p:nvPr/>
        </p:nvGrpSpPr>
        <p:grpSpPr>
          <a:xfrm>
            <a:off x="1076477" y="3209929"/>
            <a:ext cx="1309696" cy="533400"/>
            <a:chOff x="1973825" y="4997623"/>
            <a:chExt cx="1309696" cy="533400"/>
          </a:xfrm>
        </p:grpSpPr>
        <p:pic>
          <p:nvPicPr>
            <p:cNvPr id="426" name="Picture 15" descr="ICON_VM_detailed_Q408_Comm.png"/>
            <p:cNvPicPr>
              <a:picLocks noChangeAspect="1"/>
            </p:cNvPicPr>
            <p:nvPr/>
          </p:nvPicPr>
          <p:blipFill>
            <a:blip r:embed="rId12" cstate="print"/>
            <a:srcRect/>
            <a:stretch>
              <a:fillRect/>
            </a:stretch>
          </p:blipFill>
          <p:spPr bwMode="auto">
            <a:xfrm>
              <a:off x="1973825" y="4997623"/>
              <a:ext cx="447973" cy="533400"/>
            </a:xfrm>
            <a:prstGeom prst="rect">
              <a:avLst/>
            </a:prstGeom>
            <a:noFill/>
            <a:ln w="9525">
              <a:noFill/>
              <a:miter lim="800000"/>
              <a:headEnd/>
              <a:tailEnd/>
            </a:ln>
          </p:spPr>
        </p:pic>
        <p:sp>
          <p:nvSpPr>
            <p:cNvPr id="427" name="TextBox 426"/>
            <p:cNvSpPr txBox="1"/>
            <p:nvPr/>
          </p:nvSpPr>
          <p:spPr>
            <a:xfrm>
              <a:off x="2374298" y="5072537"/>
              <a:ext cx="909223" cy="276999"/>
            </a:xfrm>
            <a:prstGeom prst="rect">
              <a:avLst/>
            </a:prstGeom>
            <a:noFill/>
          </p:spPr>
          <p:txBody>
            <a:bodyPr wrap="none" rtlCol="0">
              <a:spAutoFit/>
            </a:bodyPr>
            <a:lstStyle/>
            <a:p>
              <a:pPr algn="l" defTabSz="914400">
                <a:buNone/>
              </a:pPr>
              <a:r>
                <a:rPr lang="en-US" altLang="zh-CN" sz="1200" b="1" i="0" smtClean="0">
                  <a:solidFill>
                    <a:schemeClr val="tx1"/>
                  </a:solidFill>
                  <a:latin typeface="Arial"/>
                  <a:ea typeface="黑体" pitchFamily="2" charset="-122"/>
                  <a:cs typeface="+mn-cs"/>
                </a:rPr>
                <a:t>10.10.10.1</a:t>
              </a:r>
              <a:endParaRPr lang="zh-CN" altLang="en-US" sz="1200" b="1">
                <a:ea typeface="黑体" pitchFamily="2" charset="-122"/>
              </a:endParaRPr>
            </a:p>
          </p:txBody>
        </p:sp>
      </p:grpSp>
      <p:sp>
        <p:nvSpPr>
          <p:cNvPr id="171" name="Action Button: Back or Previous 170">
            <a:hlinkClick r:id="rId13" action="ppaction://hlinksldjump"/>
          </p:cNvPr>
          <p:cNvSpPr/>
          <p:nvPr/>
        </p:nvSpPr>
        <p:spPr>
          <a:xfrm>
            <a:off x="8199116" y="6234759"/>
            <a:ext cx="318654" cy="277092"/>
          </a:xfrm>
          <a:prstGeom prst="actionButtonBackPrevious">
            <a:avLst/>
          </a:prstGeom>
          <a:solidFill>
            <a:schemeClr val="accent3">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黑体" pitchFamily="2" charset="-122"/>
            </a:endParaRPr>
          </a:p>
        </p:txBody>
      </p:sp>
    </p:spTree>
    <p:extLst>
      <p:ext uri="{BB962C8B-B14F-4D97-AF65-F5344CB8AC3E}">
        <p14:creationId xmlns="" xmlns:p14="http://schemas.microsoft.com/office/powerpoint/2010/main" val="3883527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fill="hold" nodeType="clickEffect">
                                  <p:stCondLst>
                                    <p:cond delay="0"/>
                                  </p:stCondLst>
                                  <p:childTnLst>
                                    <p:animMotion origin="layout" path="M -0.02344 -0.02221 L 0.0802 -0.10824 " pathEditMode="relative" rAng="0" ptsTypes="AA">
                                      <p:cBhvr>
                                        <p:cTn id="11" dur="500" fill="hold"/>
                                        <p:tgtEl>
                                          <p:spTgt spid="222"/>
                                        </p:tgtEl>
                                        <p:attrNameLst>
                                          <p:attrName>ppt_x</p:attrName>
                                          <p:attrName>ppt_y</p:attrName>
                                        </p:attrNameLst>
                                      </p:cBhvr>
                                      <p:rCtr x="5200" y="-4300"/>
                                    </p:animMotion>
                                  </p:childTnLst>
                                </p:cTn>
                              </p:par>
                            </p:childTnLst>
                          </p:cTn>
                        </p:par>
                        <p:par>
                          <p:cTn id="12" fill="hold">
                            <p:stCondLst>
                              <p:cond delay="500"/>
                            </p:stCondLst>
                            <p:childTnLst>
                              <p:par>
                                <p:cTn id="13" presetID="42" presetClass="path" presetSubtype="0" fill="hold" nodeType="afterEffect">
                                  <p:stCondLst>
                                    <p:cond delay="0"/>
                                  </p:stCondLst>
                                  <p:childTnLst>
                                    <p:animMotion origin="layout" path="M 0.0802 -0.10824 L 0.19843 -0.03747 " pathEditMode="relative" rAng="0" ptsTypes="AA">
                                      <p:cBhvr>
                                        <p:cTn id="14" dur="500" fill="hold"/>
                                        <p:tgtEl>
                                          <p:spTgt spid="222"/>
                                        </p:tgtEl>
                                        <p:attrNameLst>
                                          <p:attrName>ppt_x</p:attrName>
                                          <p:attrName>ppt_y</p:attrName>
                                        </p:attrNameLst>
                                      </p:cBhvr>
                                      <p:rCtr x="5900" y="3500"/>
                                    </p:animMotion>
                                  </p:childTnLst>
                                </p:cTn>
                              </p:par>
                            </p:childTnLst>
                          </p:cTn>
                        </p:par>
                        <p:par>
                          <p:cTn id="15" fill="hold">
                            <p:stCondLst>
                              <p:cond delay="1000"/>
                            </p:stCondLst>
                            <p:childTnLst>
                              <p:par>
                                <p:cTn id="16" presetID="42" presetClass="path" presetSubtype="0" fill="hold" nodeType="afterEffect">
                                  <p:stCondLst>
                                    <p:cond delay="0"/>
                                  </p:stCondLst>
                                  <p:childTnLst>
                                    <p:animMotion origin="layout" path="M 0.19809 -0.04718 L 0.47379 -0.17021 " pathEditMode="relative" rAng="0" ptsTypes="AA">
                                      <p:cBhvr>
                                        <p:cTn id="17" dur="500" fill="hold"/>
                                        <p:tgtEl>
                                          <p:spTgt spid="222"/>
                                        </p:tgtEl>
                                        <p:attrNameLst>
                                          <p:attrName>ppt_x</p:attrName>
                                          <p:attrName>ppt_y</p:attrName>
                                        </p:attrNameLst>
                                      </p:cBhvr>
                                      <p:rCtr x="13800" y="-6200"/>
                                    </p:animMotion>
                                  </p:childTnLst>
                                </p:cTn>
                              </p:par>
                            </p:childTnLst>
                          </p:cTn>
                        </p:par>
                        <p:par>
                          <p:cTn id="18" fill="hold">
                            <p:stCondLst>
                              <p:cond delay="1500"/>
                            </p:stCondLst>
                            <p:childTnLst>
                              <p:par>
                                <p:cTn id="19" presetID="42" presetClass="path" presetSubtype="0" fill="hold" nodeType="afterEffect">
                                  <p:stCondLst>
                                    <p:cond delay="0"/>
                                  </p:stCondLst>
                                  <p:childTnLst>
                                    <p:animMotion origin="layout" path="M 0.47378 -0.17022 L 0.67812 -0.06753 " pathEditMode="relative" rAng="0" ptsTypes="AA">
                                      <p:cBhvr>
                                        <p:cTn id="20" dur="500" fill="hold"/>
                                        <p:tgtEl>
                                          <p:spTgt spid="222"/>
                                        </p:tgtEl>
                                        <p:attrNameLst>
                                          <p:attrName>ppt_x</p:attrName>
                                          <p:attrName>ppt_y</p:attrName>
                                        </p:attrNameLst>
                                      </p:cBhvr>
                                      <p:rCtr x="10200" y="5100"/>
                                    </p:animMotion>
                                  </p:childTnLst>
                                </p:cTn>
                              </p:par>
                            </p:childTnLst>
                          </p:cTn>
                        </p:par>
                        <p:par>
                          <p:cTn id="21" fill="hold">
                            <p:stCondLst>
                              <p:cond delay="2000"/>
                            </p:stCondLst>
                            <p:childTnLst>
                              <p:par>
                                <p:cTn id="22" presetID="10" presetClass="entr" presetSubtype="0" fill="hold" grpId="0" nodeType="afterEffect">
                                  <p:stCondLst>
                                    <p:cond delay="500"/>
                                  </p:stCondLst>
                                  <p:childTnLst>
                                    <p:set>
                                      <p:cBhvr>
                                        <p:cTn id="23" dur="1" fill="hold">
                                          <p:stCondLst>
                                            <p:cond delay="0"/>
                                          </p:stCondLst>
                                        </p:cTn>
                                        <p:tgtEl>
                                          <p:spTgt spid="429"/>
                                        </p:tgtEl>
                                        <p:attrNameLst>
                                          <p:attrName>style.visibility</p:attrName>
                                        </p:attrNameLst>
                                      </p:cBhvr>
                                      <p:to>
                                        <p:strVal val="visible"/>
                                      </p:to>
                                    </p:set>
                                    <p:animEffect transition="in" filter="fade">
                                      <p:cBhvr>
                                        <p:cTn id="24" dur="500"/>
                                        <p:tgtEl>
                                          <p:spTgt spid="42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11"/>
                                        </p:tgtEl>
                                        <p:attrNameLst>
                                          <p:attrName>style.visibility</p:attrName>
                                        </p:attrNameLst>
                                      </p:cBhvr>
                                      <p:to>
                                        <p:strVal val="visible"/>
                                      </p:to>
                                    </p:set>
                                    <p:animEffect transition="in" filter="fade">
                                      <p:cBhvr>
                                        <p:cTn id="29" dur="500"/>
                                        <p:tgtEl>
                                          <p:spTgt spid="211"/>
                                        </p:tgtEl>
                                      </p:cBhvr>
                                    </p:animEffect>
                                  </p:childTnLst>
                                </p:cTn>
                              </p:par>
                              <p:par>
                                <p:cTn id="30" presetID="10" presetClass="entr" presetSubtype="0" fill="hold" nodeType="withEffect">
                                  <p:stCondLst>
                                    <p:cond delay="0"/>
                                  </p:stCondLst>
                                  <p:childTnLst>
                                    <p:set>
                                      <p:cBhvr>
                                        <p:cTn id="31" dur="1" fill="hold">
                                          <p:stCondLst>
                                            <p:cond delay="0"/>
                                          </p:stCondLst>
                                        </p:cTn>
                                        <p:tgtEl>
                                          <p:spTgt spid="218"/>
                                        </p:tgtEl>
                                        <p:attrNameLst>
                                          <p:attrName>style.visibility</p:attrName>
                                        </p:attrNameLst>
                                      </p:cBhvr>
                                      <p:to>
                                        <p:strVal val="visible"/>
                                      </p:to>
                                    </p:set>
                                    <p:animEffect transition="in" filter="fade">
                                      <p:cBhvr>
                                        <p:cTn id="32" dur="500"/>
                                        <p:tgtEl>
                                          <p:spTgt spid="2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9"/>
                                        </p:tgtEl>
                                        <p:attrNameLst>
                                          <p:attrName>style.visibility</p:attrName>
                                        </p:attrNameLst>
                                      </p:cBhvr>
                                      <p:to>
                                        <p:strVal val="visible"/>
                                      </p:to>
                                    </p:set>
                                    <p:animEffect transition="in" filter="fade">
                                      <p:cBhvr>
                                        <p:cTn id="37" dur="500"/>
                                        <p:tgtEl>
                                          <p:spTgt spid="209"/>
                                        </p:tgtEl>
                                      </p:cBhvr>
                                    </p:animEffect>
                                  </p:childTnLst>
                                </p:cTn>
                              </p:par>
                              <p:par>
                                <p:cTn id="38" presetID="10" presetClass="entr" presetSubtype="0" fill="hold" nodeType="withEffect">
                                  <p:stCondLst>
                                    <p:cond delay="0"/>
                                  </p:stCondLst>
                                  <p:childTnLst>
                                    <p:set>
                                      <p:cBhvr>
                                        <p:cTn id="39" dur="1" fill="hold">
                                          <p:stCondLst>
                                            <p:cond delay="0"/>
                                          </p:stCondLst>
                                        </p:cTn>
                                        <p:tgtEl>
                                          <p:spTgt spid="213"/>
                                        </p:tgtEl>
                                        <p:attrNameLst>
                                          <p:attrName>style.visibility</p:attrName>
                                        </p:attrNameLst>
                                      </p:cBhvr>
                                      <p:to>
                                        <p:strVal val="visible"/>
                                      </p:to>
                                    </p:set>
                                    <p:animEffect transition="in" filter="fade">
                                      <p:cBhvr>
                                        <p:cTn id="40" dur="500"/>
                                        <p:tgtEl>
                                          <p:spTgt spid="21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750" fill="hold"/>
                                        <p:tgtEl>
                                          <p:spTgt spid="3"/>
                                        </p:tgtEl>
                                        <p:attrNameLst>
                                          <p:attrName>ppt_x</p:attrName>
                                        </p:attrNameLst>
                                      </p:cBhvr>
                                      <p:tavLst>
                                        <p:tav tm="0">
                                          <p:val>
                                            <p:strVal val="1+#ppt_w/2"/>
                                          </p:val>
                                        </p:tav>
                                        <p:tav tm="100000">
                                          <p:val>
                                            <p:strVal val="#ppt_x"/>
                                          </p:val>
                                        </p:tav>
                                      </p:tavLst>
                                    </p:anim>
                                    <p:anim calcmode="lin" valueType="num">
                                      <p:cBhvr additive="base">
                                        <p:cTn id="46" dur="750" fill="hold"/>
                                        <p:tgtEl>
                                          <p:spTgt spid="3"/>
                                        </p:tgtEl>
                                        <p:attrNameLst>
                                          <p:attrName>ppt_y</p:attrName>
                                        </p:attrNameLst>
                                      </p:cBhvr>
                                      <p:tavLst>
                                        <p:tav tm="0">
                                          <p:val>
                                            <p:strVal val="#ppt_y"/>
                                          </p:val>
                                        </p:tav>
                                        <p:tav tm="100000">
                                          <p:val>
                                            <p:strVal val="#ppt_y"/>
                                          </p:val>
                                        </p:tav>
                                      </p:tavLst>
                                    </p:anim>
                                  </p:childTnLst>
                                </p:cTn>
                              </p:par>
                              <p:par>
                                <p:cTn id="47" presetID="10" presetClass="entr" presetSubtype="0" fill="hold" grpId="0" nodeType="withEffect">
                                  <p:stCondLst>
                                    <p:cond delay="0"/>
                                  </p:stCondLst>
                                  <p:childTnLst>
                                    <p:set>
                                      <p:cBhvr>
                                        <p:cTn id="48" dur="1" fill="hold">
                                          <p:stCondLst>
                                            <p:cond delay="0"/>
                                          </p:stCondLst>
                                        </p:cTn>
                                        <p:tgtEl>
                                          <p:spTgt spid="173"/>
                                        </p:tgtEl>
                                        <p:attrNameLst>
                                          <p:attrName>style.visibility</p:attrName>
                                        </p:attrNameLst>
                                      </p:cBhvr>
                                      <p:to>
                                        <p:strVal val="visible"/>
                                      </p:to>
                                    </p:set>
                                    <p:animEffect transition="in" filter="fade">
                                      <p:cBhvr>
                                        <p:cTn id="49"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animBg="1"/>
      <p:bldP spid="42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19"/>
          <p:cNvSpPr>
            <a:spLocks noChangeArrowheads="1"/>
          </p:cNvSpPr>
          <p:nvPr/>
        </p:nvSpPr>
        <p:spPr bwMode="auto">
          <a:xfrm flipH="1">
            <a:off x="239150" y="5036236"/>
            <a:ext cx="8623491" cy="2200439"/>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endParaRPr lang="zh-CN" altLang="en-US" b="1">
              <a:solidFill>
                <a:schemeClr val="tx1"/>
              </a:solidFill>
              <a:latin typeface="+mj-lt"/>
              <a:ea typeface="黑体" pitchFamily="2" charset="-122"/>
            </a:endParaRPr>
          </a:p>
        </p:txBody>
      </p:sp>
      <p:sp>
        <p:nvSpPr>
          <p:cNvPr id="3" name="Title 2"/>
          <p:cNvSpPr>
            <a:spLocks noGrp="1"/>
          </p:cNvSpPr>
          <p:nvPr>
            <p:ph type="title"/>
          </p:nvPr>
        </p:nvSpPr>
        <p:spPr/>
        <p:txBody>
          <a:bodyPr/>
          <a:lstStyle/>
          <a:p>
            <a:pPr algn="l" defTabSz="914400">
              <a:spcBef>
                <a:spcPct val="0"/>
              </a:spcBef>
              <a:buNone/>
            </a:pPr>
            <a: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地理跨度</a:t>
            </a:r>
            <a:b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altLang="zh-CN" sz="2400" b="0" i="0" spc="0" baseline="0" dirty="0" smtClean="0">
                <a:solidFill>
                  <a:srgbClr val="7F7F7F"/>
                </a:solidFill>
                <a:latin typeface="Arial"/>
                <a:ea typeface="黑体" pitchFamily="2" charset="-122"/>
                <a:cs typeface="+mj-cs"/>
              </a:rPr>
              <a:t>Cisco I/O </a:t>
            </a:r>
            <a:r>
              <a:rPr lang="zh-CN" altLang="en-US" sz="2400" b="0" i="0" spc="0" baseline="0" dirty="0" smtClean="0">
                <a:solidFill>
                  <a:srgbClr val="7F7F7F"/>
                </a:solidFill>
                <a:latin typeface="Arial"/>
                <a:ea typeface="黑体" pitchFamily="2" charset="-122"/>
                <a:cs typeface="+mj-cs"/>
              </a:rPr>
              <a:t>加速器 </a:t>
            </a:r>
            <a:r>
              <a:rPr altLang="zh-CN" sz="2400" b="0" i="0" spc="0" baseline="0" dirty="0" smtClean="0">
                <a:solidFill>
                  <a:srgbClr val="7F7F7F"/>
                </a:solidFill>
                <a:latin typeface="Arial"/>
                <a:ea typeface="黑体" pitchFamily="2" charset="-122"/>
                <a:cs typeface="+mj-cs"/>
              </a:rPr>
              <a:t>— IOA</a:t>
            </a:r>
            <a:endParaRPr lang="zh-CN" altLang="en-US" sz="2400" b="0" i="0" spc="0" baseline="0" dirty="0">
              <a:solidFill>
                <a:srgbClr val="7F7F7F"/>
              </a:solidFill>
              <a:latin typeface="Arial"/>
              <a:ea typeface="黑体" pitchFamily="2" charset="-122"/>
              <a:cs typeface="+mj-cs"/>
            </a:endParaRPr>
          </a:p>
        </p:txBody>
      </p:sp>
      <p:grpSp>
        <p:nvGrpSpPr>
          <p:cNvPr id="2" name="Group 91"/>
          <p:cNvGrpSpPr/>
          <p:nvPr/>
        </p:nvGrpSpPr>
        <p:grpSpPr>
          <a:xfrm>
            <a:off x="10242" y="1282976"/>
            <a:ext cx="9144000" cy="614695"/>
            <a:chOff x="10242" y="1487255"/>
            <a:chExt cx="9144000" cy="614695"/>
          </a:xfrm>
        </p:grpSpPr>
        <p:sp>
          <p:nvSpPr>
            <p:cNvPr id="93" name="Rectangle 25"/>
            <p:cNvSpPr>
              <a:spLocks/>
            </p:cNvSpPr>
            <p:nvPr/>
          </p:nvSpPr>
          <p:spPr bwMode="auto">
            <a:xfrm>
              <a:off x="10242" y="1487255"/>
              <a:ext cx="9144000" cy="614695"/>
            </a:xfrm>
            <a:prstGeom prst="rect">
              <a:avLst/>
            </a:prstGeom>
            <a:gradFill flip="none" rotWithShape="1">
              <a:gsLst>
                <a:gs pos="15000">
                  <a:srgbClr val="0D3947">
                    <a:alpha val="83000"/>
                  </a:srgbClr>
                </a:gs>
                <a:gs pos="85000">
                  <a:srgbClr val="0D3947">
                    <a:alpha val="83000"/>
                  </a:srgbClr>
                </a:gs>
                <a:gs pos="0">
                  <a:srgbClr val="ABDFF0">
                    <a:lumMod val="25000"/>
                    <a:alpha val="0"/>
                  </a:srgbClr>
                </a:gs>
                <a:gs pos="100000">
                  <a:schemeClr val="bg1">
                    <a:alpha val="0"/>
                  </a:schemeClr>
                </a:gs>
              </a:gsLst>
              <a:lin ang="0" scaled="0"/>
              <a:tileRect/>
            </a:gradFill>
            <a:ln w="25400" cap="flat" cmpd="sng" algn="ctr">
              <a:noFill/>
              <a:prstDash val="solid"/>
            </a:ln>
            <a:effectLst/>
          </p:spPr>
          <p:txBody>
            <a:bodyPr rtlCol="0" anchor="ctr"/>
            <a:lstStyle/>
            <a:p>
              <a:pPr algn="ctr">
                <a:spcBef>
                  <a:spcPts val="600"/>
                </a:spcBef>
              </a:pPr>
              <a:endParaRPr lang="zh-CN" altLang="en-US" sz="1600">
                <a:solidFill>
                  <a:srgbClr val="FFFFFF"/>
                </a:solidFill>
                <a:ea typeface="黑体" pitchFamily="2" charset="-122"/>
                <a:sym typeface="Arial" charset="0"/>
              </a:endParaRPr>
            </a:p>
          </p:txBody>
        </p:sp>
        <p:sp>
          <p:nvSpPr>
            <p:cNvPr id="94" name="Rectangle 93"/>
            <p:cNvSpPr/>
            <p:nvPr/>
          </p:nvSpPr>
          <p:spPr>
            <a:xfrm>
              <a:off x="850480" y="1535364"/>
              <a:ext cx="7463526" cy="535527"/>
            </a:xfrm>
            <a:prstGeom prst="rect">
              <a:avLst/>
            </a:prstGeom>
          </p:spPr>
          <p:txBody>
            <a:bodyPr wrap="square" lIns="91435" tIns="45718" rIns="91435" bIns="45718">
              <a:spAutoFit/>
            </a:bodyPr>
            <a:lstStyle/>
            <a:p>
              <a:pPr algn="ctr" defTabSz="914400">
                <a:lnSpc>
                  <a:spcPct val="90000"/>
                </a:lnSpc>
                <a:spcBef>
                  <a:spcPts val="600"/>
                </a:spcBef>
                <a:buNone/>
              </a:pPr>
              <a:r>
                <a:rPr lang="zh-CN" altLang="en-US" sz="1600" b="0" i="0" smtClean="0">
                  <a:solidFill>
                    <a:srgbClr val="FFFFFF"/>
                  </a:solidFill>
                  <a:latin typeface="Arial"/>
                  <a:ea typeface="黑体" pitchFamily="2" charset="-122"/>
                  <a:cs typeface="+mn-cs"/>
                </a:rPr>
                <a:t>长距离上的 </a:t>
              </a:r>
              <a:r>
                <a:rPr lang="en-US" altLang="zh-CN" sz="1600" b="0" i="0" smtClean="0">
                  <a:solidFill>
                    <a:srgbClr val="FFFFFF"/>
                  </a:solidFill>
                  <a:latin typeface="Arial"/>
                  <a:ea typeface="黑体" pitchFamily="2" charset="-122"/>
                  <a:cs typeface="+mn-cs"/>
                </a:rPr>
                <a:t>SAN </a:t>
              </a:r>
              <a:r>
                <a:rPr lang="zh-CN" altLang="en-US" sz="1600" b="0" i="0" smtClean="0">
                  <a:solidFill>
                    <a:srgbClr val="FFFFFF"/>
                  </a:solidFill>
                  <a:latin typeface="Arial"/>
                  <a:ea typeface="黑体" pitchFamily="2" charset="-122"/>
                  <a:cs typeface="+mn-cs"/>
                </a:rPr>
                <a:t>扩展，使用光纤通道或 </a:t>
              </a:r>
              <a:r>
                <a:rPr lang="en-US" altLang="zh-CN" sz="1600" b="0" i="0" smtClean="0">
                  <a:solidFill>
                    <a:srgbClr val="FFFFFF"/>
                  </a:solidFill>
                  <a:latin typeface="Arial"/>
                  <a:ea typeface="黑体" pitchFamily="2" charset="-122"/>
                  <a:cs typeface="+mn-cs"/>
                </a:rPr>
                <a:t>IP </a:t>
              </a:r>
              <a:r>
                <a:rPr lang="zh-CN" altLang="en-US" sz="1600" b="0" i="0" smtClean="0">
                  <a:solidFill>
                    <a:srgbClr val="FFFFFF"/>
                  </a:solidFill>
                  <a:latin typeface="Arial"/>
                  <a:ea typeface="黑体" pitchFamily="2" charset="-122"/>
                  <a:cs typeface="+mn-cs"/>
                </a:rPr>
                <a:t>光纤通道 </a:t>
              </a:r>
              <a:r>
                <a:rPr lang="en-US" altLang="zh-CN" sz="1600" b="0" i="0" smtClean="0">
                  <a:solidFill>
                    <a:srgbClr val="FFFFFF"/>
                  </a:solidFill>
                  <a:latin typeface="Arial"/>
                  <a:ea typeface="黑体" pitchFamily="2" charset="-122"/>
                  <a:cs typeface="+mn-cs"/>
                </a:rPr>
                <a:t>(FCIP) </a:t>
              </a:r>
              <a:r>
                <a:rPr lang="zh-CN" altLang="en-US" sz="1600" b="0" i="0" smtClean="0">
                  <a:solidFill>
                    <a:srgbClr val="FFFFFF"/>
                  </a:solidFill>
                  <a:latin typeface="Arial"/>
                  <a:ea typeface="黑体" pitchFamily="2" charset="-122"/>
                  <a:cs typeface="+mn-cs"/>
                </a:rPr>
                <a:t>交换机间链路 </a:t>
              </a:r>
              <a:r>
                <a:rPr lang="en-US" altLang="zh-CN" sz="1600" b="0" i="0" smtClean="0">
                  <a:solidFill>
                    <a:srgbClr val="FFFFFF"/>
                  </a:solidFill>
                  <a:latin typeface="Arial"/>
                  <a:ea typeface="黑体" pitchFamily="2" charset="-122"/>
                  <a:cs typeface="+mn-cs"/>
                </a:rPr>
                <a:t>(ISL) — </a:t>
              </a:r>
              <a:r>
                <a:rPr lang="zh-CN" altLang="en-US" sz="1600" b="0" i="0" smtClean="0">
                  <a:solidFill>
                    <a:srgbClr val="FFFFFF"/>
                  </a:solidFill>
                  <a:latin typeface="Arial"/>
                  <a:ea typeface="黑体" pitchFamily="2" charset="-122"/>
                  <a:cs typeface="+mn-cs"/>
                </a:rPr>
                <a:t>可在 </a:t>
              </a:r>
              <a:r>
                <a:rPr lang="en-US" altLang="zh-CN" sz="1600" b="0" i="0" smtClean="0">
                  <a:solidFill>
                    <a:srgbClr val="FFFFFF"/>
                  </a:solidFill>
                  <a:latin typeface="Arial"/>
                  <a:ea typeface="黑体" pitchFamily="2" charset="-122"/>
                  <a:cs typeface="+mn-cs"/>
                </a:rPr>
                <a:t>Cisco</a:t>
              </a:r>
              <a:r>
                <a:rPr lang="en-US" altLang="zh-CN" sz="1600" b="0" i="0" baseline="30000" smtClean="0">
                  <a:solidFill>
                    <a:srgbClr val="FFFFFF">
                      <a:lumMod val="85000"/>
                    </a:srgbClr>
                  </a:solidFill>
                  <a:latin typeface="Arial"/>
                  <a:ea typeface="黑体" pitchFamily="2" charset="-122"/>
                  <a:cs typeface="+mn-cs"/>
                </a:rPr>
                <a:t>®</a:t>
              </a:r>
              <a:r>
                <a:rPr lang="zh-CN" altLang="en-US" sz="1600" b="0" i="0" smtClean="0">
                  <a:solidFill>
                    <a:srgbClr val="FFFFFF"/>
                  </a:solidFill>
                  <a:latin typeface="Arial"/>
                  <a:ea typeface="黑体" pitchFamily="2" charset="-122"/>
                  <a:cs typeface="+mn-cs"/>
                </a:rPr>
                <a:t> </a:t>
              </a:r>
              <a:r>
                <a:rPr lang="en-US" altLang="zh-CN" sz="1600" b="0" i="0" smtClean="0">
                  <a:solidFill>
                    <a:srgbClr val="FFFFFF"/>
                  </a:solidFill>
                  <a:latin typeface="Arial"/>
                  <a:ea typeface="黑体" pitchFamily="2" charset="-122"/>
                  <a:cs typeface="+mn-cs"/>
                </a:rPr>
                <a:t>MDS 9500 </a:t>
              </a:r>
              <a:r>
                <a:rPr lang="zh-CN" altLang="en-US" sz="1600" b="0" i="0" smtClean="0">
                  <a:solidFill>
                    <a:srgbClr val="FFFFFF"/>
                  </a:solidFill>
                  <a:latin typeface="Arial"/>
                  <a:ea typeface="黑体" pitchFamily="2" charset="-122"/>
                  <a:cs typeface="+mn-cs"/>
                </a:rPr>
                <a:t>和 </a:t>
              </a:r>
              <a:r>
                <a:rPr lang="en-US" altLang="zh-CN" sz="1600" b="0" i="0" smtClean="0">
                  <a:solidFill>
                    <a:srgbClr val="FFFFFF"/>
                  </a:solidFill>
                  <a:latin typeface="Arial"/>
                  <a:ea typeface="黑体" pitchFamily="2" charset="-122"/>
                  <a:cs typeface="+mn-cs"/>
                </a:rPr>
                <a:t>9200 </a:t>
              </a:r>
              <a:r>
                <a:rPr lang="zh-CN" altLang="en-US" sz="1600" b="0" i="0" smtClean="0">
                  <a:solidFill>
                    <a:srgbClr val="FFFFFF"/>
                  </a:solidFill>
                  <a:latin typeface="Arial"/>
                  <a:ea typeface="黑体" pitchFamily="2" charset="-122"/>
                  <a:cs typeface="+mn-cs"/>
                </a:rPr>
                <a:t>上提供</a:t>
              </a:r>
              <a:endParaRPr lang="zh-CN" altLang="en-US" sz="1600" b="0" i="0">
                <a:solidFill>
                  <a:srgbClr val="FFFFFF"/>
                </a:solidFill>
                <a:latin typeface="Arial"/>
                <a:ea typeface="黑体" pitchFamily="2" charset="-122"/>
                <a:cs typeface="+mn-cs"/>
              </a:endParaRPr>
            </a:p>
          </p:txBody>
        </p:sp>
      </p:grpSp>
      <p:grpSp>
        <p:nvGrpSpPr>
          <p:cNvPr id="4" name="Group 89"/>
          <p:cNvGrpSpPr/>
          <p:nvPr/>
        </p:nvGrpSpPr>
        <p:grpSpPr>
          <a:xfrm>
            <a:off x="594360" y="5184648"/>
            <a:ext cx="7400723" cy="1309934"/>
            <a:chOff x="4574276" y="4669561"/>
            <a:chExt cx="7400723" cy="1309934"/>
          </a:xfrm>
        </p:grpSpPr>
        <p:sp>
          <p:nvSpPr>
            <p:cNvPr id="91" name="Rectangle 90"/>
            <p:cNvSpPr/>
            <p:nvPr/>
          </p:nvSpPr>
          <p:spPr>
            <a:xfrm>
              <a:off x="4574276" y="4906922"/>
              <a:ext cx="3637534" cy="1061829"/>
            </a:xfrm>
            <a:prstGeom prst="rect">
              <a:avLst/>
            </a:prstGeom>
          </p:spPr>
          <p:txBody>
            <a:bodyPr wrap="none" lIns="0" tIns="0" rIns="0" bIns="0">
              <a:spAutoFit/>
            </a:bodyPr>
            <a:lstStyle/>
            <a:p>
              <a:pPr marL="169896" indent="-169896" algn="l" defTabSz="914400">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同时用于磁盘和磁带 </a:t>
              </a:r>
              <a:r>
                <a:rPr lang="en-US" altLang="zh-CN" sz="1600" b="0" i="0" dirty="0" smtClean="0">
                  <a:solidFill>
                    <a:srgbClr val="546568"/>
                  </a:solidFill>
                  <a:latin typeface="Arial"/>
                  <a:ea typeface="黑体" pitchFamily="2" charset="-122"/>
                  <a:cs typeface="+mn-cs"/>
                </a:rPr>
                <a:t>I/O </a:t>
              </a:r>
              <a:r>
                <a:rPr lang="zh-CN" altLang="en-US" sz="1600" b="0" i="0" dirty="0" smtClean="0">
                  <a:solidFill>
                    <a:srgbClr val="546568"/>
                  </a:solidFill>
                  <a:latin typeface="Arial"/>
                  <a:ea typeface="黑体" pitchFamily="2" charset="-122"/>
                  <a:cs typeface="+mn-cs"/>
                </a:rPr>
                <a:t>加速的单一</a:t>
              </a:r>
              <a:r>
                <a:rPr lang="en-US" altLang="zh-CN" sz="1600" b="0" i="0" dirty="0" smtClean="0">
                  <a:solidFill>
                    <a:srgbClr val="546568"/>
                  </a:solidFill>
                  <a:latin typeface="Arial"/>
                  <a:ea typeface="黑体" pitchFamily="2" charset="-122"/>
                  <a:cs typeface="+mn-cs"/>
                </a:rPr>
                <a:t/>
              </a:r>
              <a:br>
                <a:rPr lang="en-US" altLang="zh-CN" sz="1600" b="0" i="0" dirty="0" smtClean="0">
                  <a:solidFill>
                    <a:srgbClr val="546568"/>
                  </a:solidFill>
                  <a:latin typeface="Arial"/>
                  <a:ea typeface="黑体" pitchFamily="2" charset="-122"/>
                  <a:cs typeface="+mn-cs"/>
                </a:rPr>
              </a:br>
              <a:r>
                <a:rPr lang="zh-CN" altLang="en-US" sz="1600" b="0" i="0" dirty="0" smtClean="0">
                  <a:solidFill>
                    <a:srgbClr val="546568"/>
                  </a:solidFill>
                  <a:latin typeface="Arial"/>
                  <a:ea typeface="黑体" pitchFamily="2" charset="-122"/>
                  <a:cs typeface="+mn-cs"/>
                </a:rPr>
                <a:t>解决方案</a:t>
              </a:r>
            </a:p>
            <a:p>
              <a:pPr marL="169896" indent="-169896" algn="l" defTabSz="914400">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灵活性 </a:t>
              </a:r>
              <a:r>
                <a:rPr lang="en-US" altLang="zh-CN" sz="1600" b="0" i="0" dirty="0" smtClean="0">
                  <a:solidFill>
                    <a:srgbClr val="546568"/>
                  </a:solidFill>
                  <a:latin typeface="Arial"/>
                  <a:ea typeface="黑体" pitchFamily="2" charset="-122"/>
                  <a:cs typeface="+mn-cs"/>
                </a:rPr>
                <a:t>— </a:t>
              </a:r>
              <a:r>
                <a:rPr lang="zh-CN" altLang="en-US" sz="1600" b="0" i="0" dirty="0" smtClean="0">
                  <a:solidFill>
                    <a:srgbClr val="546568"/>
                  </a:solidFill>
                  <a:latin typeface="Arial"/>
                  <a:ea typeface="黑体" pitchFamily="2" charset="-122"/>
                  <a:cs typeface="+mn-cs"/>
                </a:rPr>
                <a:t>无重新布线，</a:t>
              </a:r>
              <a:r>
                <a:rPr lang="en-US" altLang="zh-CN" sz="1600" b="0" i="0" dirty="0" smtClean="0">
                  <a:solidFill>
                    <a:srgbClr val="546568"/>
                  </a:solidFill>
                  <a:latin typeface="Arial"/>
                  <a:ea typeface="黑体" pitchFamily="2" charset="-122"/>
                  <a:cs typeface="+mn-cs"/>
                </a:rPr>
                <a:t>SAN </a:t>
              </a:r>
              <a:r>
                <a:rPr lang="zh-CN" altLang="en-US" sz="1600" b="0" i="0" dirty="0" smtClean="0">
                  <a:solidFill>
                    <a:srgbClr val="546568"/>
                  </a:solidFill>
                  <a:latin typeface="Arial"/>
                  <a:ea typeface="黑体" pitchFamily="2" charset="-122"/>
                  <a:cs typeface="+mn-cs"/>
                </a:rPr>
                <a:t>中的任何</a:t>
              </a:r>
              <a:br>
                <a:rPr lang="zh-CN" altLang="en-US" sz="1600" b="0" i="0" dirty="0" smtClean="0">
                  <a:solidFill>
                    <a:srgbClr val="546568"/>
                  </a:solidFill>
                  <a:latin typeface="Arial"/>
                  <a:ea typeface="黑体" pitchFamily="2" charset="-122"/>
                  <a:cs typeface="+mn-cs"/>
                </a:rPr>
              </a:br>
              <a:r>
                <a:rPr lang="zh-CN" altLang="en-US" sz="1600" b="0" i="0" dirty="0" smtClean="0">
                  <a:solidFill>
                    <a:srgbClr val="546568"/>
                  </a:solidFill>
                  <a:latin typeface="Arial"/>
                  <a:ea typeface="黑体" pitchFamily="2" charset="-122"/>
                  <a:cs typeface="+mn-cs"/>
                </a:rPr>
                <a:t>设备</a:t>
              </a:r>
              <a:endParaRPr lang="zh-CN" altLang="en-US" sz="1600" b="0" i="0" dirty="0">
                <a:solidFill>
                  <a:srgbClr val="546568"/>
                </a:solidFill>
                <a:latin typeface="Arial"/>
                <a:ea typeface="黑体" pitchFamily="2" charset="-122"/>
                <a:cs typeface="+mn-cs"/>
              </a:endParaRPr>
            </a:p>
          </p:txBody>
        </p:sp>
        <p:sp>
          <p:nvSpPr>
            <p:cNvPr id="95" name="AutoShape 24"/>
            <p:cNvSpPr>
              <a:spLocks/>
            </p:cNvSpPr>
            <p:nvPr/>
          </p:nvSpPr>
          <p:spPr bwMode="auto">
            <a:xfrm>
              <a:off x="4574276" y="4669561"/>
              <a:ext cx="2338685" cy="227346"/>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a:lnSpc>
                  <a:spcPts val="1500"/>
                </a:lnSpc>
                <a:spcBef>
                  <a:spcPts val="300"/>
                </a:spcBef>
                <a:spcAft>
                  <a:spcPts val="300"/>
                </a:spcAft>
                <a:buNone/>
              </a:pPr>
              <a:r>
                <a:rPr lang="zh-CN" altLang="en-US" sz="1800" b="1" i="0" smtClean="0">
                  <a:solidFill>
                    <a:srgbClr val="0096D6"/>
                  </a:solidFill>
                  <a:latin typeface="Arial"/>
                  <a:ea typeface="黑体" pitchFamily="2" charset="-122"/>
                  <a:cs typeface="+mn-cs"/>
                </a:rPr>
                <a:t>结果</a:t>
              </a:r>
              <a:endParaRPr lang="zh-CN" altLang="en-US" b="1" smtClean="0">
                <a:solidFill>
                  <a:schemeClr val="tx1"/>
                </a:solidFill>
                <a:ea typeface="黑体" pitchFamily="2" charset="-122"/>
                <a:sym typeface="Arial" charset="0"/>
              </a:endParaRPr>
            </a:p>
          </p:txBody>
        </p:sp>
        <p:sp>
          <p:nvSpPr>
            <p:cNvPr id="103" name="Rectangle 102"/>
            <p:cNvSpPr/>
            <p:nvPr/>
          </p:nvSpPr>
          <p:spPr>
            <a:xfrm>
              <a:off x="8443416" y="4917666"/>
              <a:ext cx="3531583" cy="1061829"/>
            </a:xfrm>
            <a:prstGeom prst="rect">
              <a:avLst/>
            </a:prstGeom>
          </p:spPr>
          <p:txBody>
            <a:bodyPr wrap="square" lIns="0" tIns="0" rIns="0" bIns="0">
              <a:spAutoFit/>
            </a:bodyPr>
            <a:lstStyle/>
            <a:p>
              <a:pPr marL="169896" indent="-169896" algn="l" defTabSz="914400">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恢复力 </a:t>
              </a:r>
              <a:r>
                <a:rPr lang="en-US" altLang="zh-CN" sz="1600" b="0" i="0" smtClean="0">
                  <a:solidFill>
                    <a:srgbClr val="546568"/>
                  </a:solidFill>
                  <a:latin typeface="Arial"/>
                  <a:ea typeface="黑体" pitchFamily="2" charset="-122"/>
                  <a:cs typeface="+mn-cs"/>
                </a:rPr>
                <a:t>— </a:t>
              </a:r>
              <a:r>
                <a:rPr lang="zh-CN" altLang="en-US" sz="1600" b="0" i="0" smtClean="0">
                  <a:solidFill>
                    <a:srgbClr val="546568"/>
                  </a:solidFill>
                  <a:latin typeface="Arial"/>
                  <a:ea typeface="黑体" pitchFamily="2" charset="-122"/>
                  <a:cs typeface="+mn-cs"/>
                </a:rPr>
                <a:t>用于磁带 </a:t>
              </a:r>
              <a:r>
                <a:rPr lang="en-US" altLang="zh-CN" sz="1600" b="0" i="0" smtClean="0">
                  <a:solidFill>
                    <a:srgbClr val="546568"/>
                  </a:solidFill>
                  <a:latin typeface="Arial"/>
                  <a:ea typeface="黑体" pitchFamily="2" charset="-122"/>
                  <a:cs typeface="+mn-cs"/>
                </a:rPr>
                <a:t>I/O </a:t>
              </a:r>
              <a:r>
                <a:rPr lang="zh-CN" altLang="en-US" sz="1600" b="0" i="0" smtClean="0">
                  <a:solidFill>
                    <a:srgbClr val="546568"/>
                  </a:solidFill>
                  <a:latin typeface="Arial"/>
                  <a:ea typeface="黑体" pitchFamily="2" charset="-122"/>
                  <a:cs typeface="+mn-cs"/>
                </a:rPr>
                <a:t>加速的</a:t>
              </a:r>
              <a:br>
                <a:rPr lang="zh-CN" altLang="en-US" sz="1600" b="0" i="0" smtClean="0">
                  <a:solidFill>
                    <a:srgbClr val="546568"/>
                  </a:solidFill>
                  <a:latin typeface="Arial"/>
                  <a:ea typeface="黑体" pitchFamily="2" charset="-122"/>
                  <a:cs typeface="+mn-cs"/>
                </a:rPr>
              </a:br>
              <a:r>
                <a:rPr lang="zh-CN" altLang="en-US" sz="1600" b="0" i="0" smtClean="0">
                  <a:solidFill>
                    <a:srgbClr val="546568"/>
                  </a:solidFill>
                  <a:latin typeface="Arial"/>
                  <a:ea typeface="黑体" pitchFamily="2" charset="-122"/>
                  <a:cs typeface="+mn-cs"/>
                </a:rPr>
                <a:t>端口通道</a:t>
              </a:r>
            </a:p>
            <a:p>
              <a:pPr marL="169896" indent="-169896" algn="l" defTabSz="914400">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传输不可知性 </a:t>
              </a:r>
              <a:r>
                <a:rPr lang="en-US" altLang="zh-CN" sz="1600" b="0" i="0" smtClean="0">
                  <a:solidFill>
                    <a:srgbClr val="546568"/>
                  </a:solidFill>
                  <a:latin typeface="Arial"/>
                  <a:ea typeface="黑体" pitchFamily="2" charset="-122"/>
                  <a:cs typeface="+mn-cs"/>
                </a:rPr>
                <a:t>— </a:t>
              </a:r>
              <a:r>
                <a:rPr lang="zh-CN" altLang="en-US" sz="1600" b="0" i="0" smtClean="0">
                  <a:solidFill>
                    <a:srgbClr val="546568"/>
                  </a:solidFill>
                  <a:latin typeface="Arial"/>
                  <a:ea typeface="黑体" pitchFamily="2" charset="-122"/>
                  <a:cs typeface="+mn-cs"/>
                </a:rPr>
                <a:t>任何传输和实例（</a:t>
              </a:r>
              <a:r>
                <a:rPr lang="en-US" altLang="zh-CN" sz="1600" b="0" i="0" smtClean="0">
                  <a:solidFill>
                    <a:srgbClr val="546568"/>
                  </a:solidFill>
                  <a:latin typeface="Arial"/>
                  <a:ea typeface="黑体" pitchFamily="2" charset="-122"/>
                  <a:cs typeface="+mn-cs"/>
                </a:rPr>
                <a:t>GE </a:t>
              </a:r>
              <a:r>
                <a:rPr lang="zh-CN" altLang="en-US" sz="1600" b="0" i="0" smtClean="0">
                  <a:solidFill>
                    <a:srgbClr val="546568"/>
                  </a:solidFill>
                  <a:latin typeface="Arial"/>
                  <a:ea typeface="黑体" pitchFamily="2" charset="-122"/>
                  <a:cs typeface="+mn-cs"/>
                </a:rPr>
                <a:t>和 </a:t>
              </a:r>
              <a:r>
                <a:rPr lang="en-US" altLang="zh-CN" sz="1600" b="0" i="0" smtClean="0">
                  <a:solidFill>
                    <a:srgbClr val="546568"/>
                  </a:solidFill>
                  <a:latin typeface="Arial"/>
                  <a:ea typeface="黑体" pitchFamily="2" charset="-122"/>
                  <a:cs typeface="+mn-cs"/>
                </a:rPr>
                <a:t>FC</a:t>
              </a:r>
              <a:r>
                <a:rPr lang="zh-CN" altLang="en-US" sz="1600" b="0" i="0" smtClean="0">
                  <a:solidFill>
                    <a:srgbClr val="546568"/>
                  </a:solidFill>
                  <a:latin typeface="Arial"/>
                  <a:ea typeface="黑体" pitchFamily="2" charset="-122"/>
                  <a:cs typeface="+mn-cs"/>
                </a:rPr>
                <a:t>）</a:t>
              </a:r>
              <a:endParaRPr lang="zh-CN" altLang="en-US" sz="1600" b="0" i="0">
                <a:solidFill>
                  <a:srgbClr val="546568"/>
                </a:solidFill>
                <a:latin typeface="Arial"/>
                <a:ea typeface="黑体" pitchFamily="2" charset="-122"/>
                <a:cs typeface="+mn-cs"/>
              </a:endParaRPr>
            </a:p>
          </p:txBody>
        </p:sp>
      </p:grpSp>
      <p:grpSp>
        <p:nvGrpSpPr>
          <p:cNvPr id="5" name="Group 8"/>
          <p:cNvGrpSpPr/>
          <p:nvPr/>
        </p:nvGrpSpPr>
        <p:grpSpPr>
          <a:xfrm>
            <a:off x="746692" y="2050177"/>
            <a:ext cx="7379266" cy="2551992"/>
            <a:chOff x="746692" y="2050177"/>
            <a:chExt cx="7379266" cy="2551992"/>
          </a:xfrm>
        </p:grpSpPr>
        <p:pic>
          <p:nvPicPr>
            <p:cNvPr id="104" name="Picture 2" descr="\\MV-FS\Projects\Cisco\03_Assets\Icons\Kubrick Icons\Kubrick png icons\Device_cloud_white_3041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15633" y="2050177"/>
              <a:ext cx="1452370" cy="145237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 name="Group 3"/>
            <p:cNvGrpSpPr/>
            <p:nvPr/>
          </p:nvGrpSpPr>
          <p:grpSpPr>
            <a:xfrm>
              <a:off x="746692" y="2491880"/>
              <a:ext cx="7379266" cy="2110289"/>
              <a:chOff x="713270" y="2491880"/>
              <a:chExt cx="7379266" cy="2110289"/>
            </a:xfrm>
          </p:grpSpPr>
          <p:grpSp>
            <p:nvGrpSpPr>
              <p:cNvPr id="7" name="Group 87"/>
              <p:cNvGrpSpPr/>
              <p:nvPr/>
            </p:nvGrpSpPr>
            <p:grpSpPr>
              <a:xfrm flipH="1">
                <a:off x="5585677" y="2559568"/>
                <a:ext cx="2506859" cy="1617002"/>
                <a:chOff x="713270" y="2572478"/>
                <a:chExt cx="2506859" cy="1617002"/>
              </a:xfrm>
            </p:grpSpPr>
            <p:pic>
              <p:nvPicPr>
                <p:cNvPr id="97" name="Picture 2" descr="\\MV-FS\Projects\Cisco\03_Assets\Icons\Kubrick Icons\Kubrick png icons\Device_cloud_white_3041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67759" y="2602367"/>
                  <a:ext cx="1452370" cy="1452370"/>
                </a:xfrm>
                <a:prstGeom prst="rect">
                  <a:avLst/>
                </a:prstGeom>
                <a:noFill/>
                <a:extLst>
                  <a:ext uri="{909E8E84-426E-40DD-AFC4-6F175D3DCCD1}">
                    <a14:hiddenFill xmlns="" xmlns:a14="http://schemas.microsoft.com/office/drawing/2010/main">
                      <a:solidFill>
                        <a:srgbClr val="FFFFFF"/>
                      </a:solidFill>
                    </a14:hiddenFill>
                  </a:ext>
                </a:extLst>
              </p:spPr>
            </p:pic>
            <p:sp>
              <p:nvSpPr>
                <p:cNvPr id="98" name="Rectangle 19"/>
                <p:cNvSpPr>
                  <a:spLocks/>
                </p:cNvSpPr>
                <p:nvPr/>
              </p:nvSpPr>
              <p:spPr bwMode="auto">
                <a:xfrm>
                  <a:off x="1788315" y="2572478"/>
                  <a:ext cx="1408954" cy="184666"/>
                </a:xfrm>
                <a:prstGeom prst="rect">
                  <a:avLst/>
                </a:prstGeom>
                <a:noFill/>
                <a:ln w="12700" cap="flat">
                  <a:noFill/>
                  <a:miter lim="800000"/>
                  <a:headEnd type="none" w="med" len="med"/>
                  <a:tailEnd type="none" w="med" len="med"/>
                </a:ln>
              </p:spPr>
              <p:txBody>
                <a:bodyPr lIns="0" tIns="0" rIns="0" bIns="0" anchor="t" anchorCtr="0">
                  <a:spAutoFit/>
                </a:bodyPr>
                <a:lstStyle/>
                <a:p>
                  <a:pPr marL="43525" algn="ctr" defTabSz="914400">
                    <a:buNone/>
                  </a:pPr>
                  <a:r>
                    <a:rPr lang="en-US" altLang="zh-CN" sz="1200" b="0" i="0" smtClean="0">
                      <a:solidFill>
                        <a:srgbClr val="546568"/>
                      </a:solidFill>
                      <a:latin typeface="Arial"/>
                      <a:ea typeface="黑体" pitchFamily="2" charset="-122"/>
                      <a:cs typeface="Calibri Bold Italic"/>
                    </a:rPr>
                    <a:t>Cisco IOA</a:t>
                  </a:r>
                  <a:endParaRPr lang="zh-CN" altLang="en-US" sz="1200">
                    <a:solidFill>
                      <a:srgbClr val="546568"/>
                    </a:solidFill>
                    <a:latin typeface="Arial"/>
                    <a:ea typeface="黑体" pitchFamily="2" charset="-122"/>
                    <a:cs typeface="Calibri Bold Italic" charset="0"/>
                    <a:sym typeface="Calibri Bold Italic" charset="0"/>
                  </a:endParaRPr>
                </a:p>
              </p:txBody>
            </p:sp>
            <p:sp>
              <p:nvSpPr>
                <p:cNvPr id="99" name="Rectangle 19"/>
                <p:cNvSpPr>
                  <a:spLocks/>
                </p:cNvSpPr>
                <p:nvPr/>
              </p:nvSpPr>
              <p:spPr bwMode="auto">
                <a:xfrm>
                  <a:off x="1788315" y="3828871"/>
                  <a:ext cx="1408954" cy="184666"/>
                </a:xfrm>
                <a:prstGeom prst="rect">
                  <a:avLst/>
                </a:prstGeom>
                <a:noFill/>
                <a:ln w="12700" cap="flat">
                  <a:noFill/>
                  <a:miter lim="800000"/>
                  <a:headEnd type="none" w="med" len="med"/>
                  <a:tailEnd type="none" w="med" len="med"/>
                </a:ln>
              </p:spPr>
              <p:txBody>
                <a:bodyPr lIns="0" tIns="0" rIns="0" bIns="0" anchor="t" anchorCtr="0">
                  <a:spAutoFit/>
                </a:bodyPr>
                <a:lstStyle/>
                <a:p>
                  <a:pPr marL="43525" algn="ctr" defTabSz="914400">
                    <a:buNone/>
                  </a:pPr>
                  <a:r>
                    <a:rPr lang="en-US" altLang="zh-CN" sz="1200" b="0" i="0" smtClean="0">
                      <a:solidFill>
                        <a:srgbClr val="546568"/>
                      </a:solidFill>
                      <a:latin typeface="Arial"/>
                      <a:ea typeface="黑体" pitchFamily="2" charset="-122"/>
                      <a:cs typeface="Calibri Bold Italic"/>
                    </a:rPr>
                    <a:t>Cisco IOA</a:t>
                  </a:r>
                  <a:endParaRPr lang="zh-CN" altLang="en-US" sz="1200">
                    <a:solidFill>
                      <a:srgbClr val="546568"/>
                    </a:solidFill>
                    <a:latin typeface="Arial"/>
                    <a:ea typeface="黑体" pitchFamily="2" charset="-122"/>
                    <a:cs typeface="Calibri Bold Italic" charset="0"/>
                    <a:sym typeface="Calibri Bold Italic" charset="0"/>
                  </a:endParaRPr>
                </a:p>
              </p:txBody>
            </p:sp>
            <p:cxnSp>
              <p:nvCxnSpPr>
                <p:cNvPr id="100" name="Straight Connector 99"/>
                <p:cNvCxnSpPr/>
                <p:nvPr/>
              </p:nvCxnSpPr>
              <p:spPr>
                <a:xfrm>
                  <a:off x="1123512" y="2974686"/>
                  <a:ext cx="996551" cy="395389"/>
                </a:xfrm>
                <a:prstGeom prst="line">
                  <a:avLst/>
                </a:prstGeom>
                <a:ln w="22225">
                  <a:solidFill>
                    <a:schemeClr val="bg1">
                      <a:lumMod val="50000"/>
                    </a:schemeClr>
                  </a:solidFill>
                </a:ln>
                <a:effectLst>
                  <a:outerShdw blurRad="114300" sx="102000" sy="102000" algn="ctr" rotWithShape="0">
                    <a:srgbClr val="000000">
                      <a:alpha val="60000"/>
                    </a:srgbClr>
                  </a:outerShdw>
                </a:effectLst>
              </p:spPr>
              <p:style>
                <a:lnRef idx="1">
                  <a:schemeClr val="accent1"/>
                </a:lnRef>
                <a:fillRef idx="0">
                  <a:schemeClr val="accent1"/>
                </a:fillRef>
                <a:effectRef idx="0">
                  <a:schemeClr val="accent1"/>
                </a:effectRef>
                <a:fontRef idx="minor">
                  <a:schemeClr val="tx1"/>
                </a:fontRef>
              </p:style>
            </p:cxnSp>
            <p:grpSp>
              <p:nvGrpSpPr>
                <p:cNvPr id="9" name="Group 100"/>
                <p:cNvGrpSpPr/>
                <p:nvPr/>
              </p:nvGrpSpPr>
              <p:grpSpPr>
                <a:xfrm>
                  <a:off x="2120716" y="3018238"/>
                  <a:ext cx="739008" cy="338541"/>
                  <a:chOff x="2024661" y="3018238"/>
                  <a:chExt cx="739008" cy="338541"/>
                </a:xfrm>
              </p:grpSpPr>
              <p:cxnSp>
                <p:nvCxnSpPr>
                  <p:cNvPr id="120" name="Straight Connector 119"/>
                  <p:cNvCxnSpPr/>
                  <p:nvPr/>
                </p:nvCxnSpPr>
                <p:spPr>
                  <a:xfrm flipV="1">
                    <a:off x="2024661" y="3018238"/>
                    <a:ext cx="372076" cy="338541"/>
                  </a:xfrm>
                  <a:prstGeom prst="line">
                    <a:avLst/>
                  </a:prstGeom>
                  <a:ln w="22225">
                    <a:solidFill>
                      <a:schemeClr val="bg1">
                        <a:lumMod val="50000"/>
                      </a:schemeClr>
                    </a:solidFill>
                  </a:ln>
                  <a:effectLst>
                    <a:outerShdw blurRad="114300" sx="102000" sy="102000" algn="ctr" rotWithShape="0">
                      <a:srgbClr val="000000">
                        <a:alpha val="60000"/>
                      </a:srgbClr>
                    </a:outerShdw>
                  </a:effectLst>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2391593" y="3018238"/>
                    <a:ext cx="372076" cy="338541"/>
                  </a:xfrm>
                  <a:prstGeom prst="line">
                    <a:avLst/>
                  </a:prstGeom>
                  <a:ln w="22225">
                    <a:solidFill>
                      <a:schemeClr val="bg1">
                        <a:lumMod val="50000"/>
                      </a:schemeClr>
                    </a:solidFill>
                  </a:ln>
                  <a:effectLst>
                    <a:outerShdw blurRad="114300" sx="102000" sy="102000" algn="ctr" rotWithShape="0">
                      <a:srgbClr val="000000">
                        <a:alpha val="60000"/>
                      </a:srgbClr>
                    </a:outerShdw>
                  </a:effectLst>
                </p:spPr>
                <p:style>
                  <a:lnRef idx="1">
                    <a:schemeClr val="accent1"/>
                  </a:lnRef>
                  <a:fillRef idx="0">
                    <a:schemeClr val="accent1"/>
                  </a:fillRef>
                  <a:effectRef idx="0">
                    <a:schemeClr val="accent1"/>
                  </a:effectRef>
                  <a:fontRef idx="minor">
                    <a:schemeClr val="tx1"/>
                  </a:fontRef>
                </p:style>
              </p:cxnSp>
            </p:grpSp>
            <p:grpSp>
              <p:nvGrpSpPr>
                <p:cNvPr id="10" name="Group 101"/>
                <p:cNvGrpSpPr/>
                <p:nvPr/>
              </p:nvGrpSpPr>
              <p:grpSpPr>
                <a:xfrm flipV="1">
                  <a:off x="2120716" y="3362866"/>
                  <a:ext cx="739008" cy="338541"/>
                  <a:chOff x="2024661" y="3018238"/>
                  <a:chExt cx="739008" cy="338541"/>
                </a:xfrm>
              </p:grpSpPr>
              <p:cxnSp>
                <p:nvCxnSpPr>
                  <p:cNvPr id="118" name="Straight Connector 117"/>
                  <p:cNvCxnSpPr/>
                  <p:nvPr/>
                </p:nvCxnSpPr>
                <p:spPr>
                  <a:xfrm flipV="1">
                    <a:off x="2024661" y="3018238"/>
                    <a:ext cx="372076" cy="338541"/>
                  </a:xfrm>
                  <a:prstGeom prst="line">
                    <a:avLst/>
                  </a:prstGeom>
                  <a:ln w="22225">
                    <a:solidFill>
                      <a:schemeClr val="bg1">
                        <a:lumMod val="50000"/>
                      </a:schemeClr>
                    </a:solidFill>
                  </a:ln>
                  <a:effectLst>
                    <a:outerShdw blurRad="114300" sx="102000" sy="102000" algn="ctr" rotWithShape="0">
                      <a:srgbClr val="000000">
                        <a:alpha val="60000"/>
                      </a:srgbClr>
                    </a:outerShdw>
                  </a:effectLst>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flipV="1">
                    <a:off x="2391593" y="3018238"/>
                    <a:ext cx="372076" cy="338541"/>
                  </a:xfrm>
                  <a:prstGeom prst="line">
                    <a:avLst/>
                  </a:prstGeom>
                  <a:ln w="22225">
                    <a:solidFill>
                      <a:schemeClr val="bg1">
                        <a:lumMod val="50000"/>
                      </a:schemeClr>
                    </a:solidFill>
                  </a:ln>
                  <a:effectLst>
                    <a:outerShdw blurRad="114300" sx="102000" sy="102000" algn="ctr" rotWithShape="0">
                      <a:srgbClr val="000000">
                        <a:alpha val="60000"/>
                      </a:srgbClr>
                    </a:outerShdw>
                  </a:effectLst>
                </p:spPr>
                <p:style>
                  <a:lnRef idx="1">
                    <a:schemeClr val="accent1"/>
                  </a:lnRef>
                  <a:fillRef idx="0">
                    <a:schemeClr val="accent1"/>
                  </a:fillRef>
                  <a:effectRef idx="0">
                    <a:schemeClr val="accent1"/>
                  </a:effectRef>
                  <a:fontRef idx="minor">
                    <a:schemeClr val="tx1"/>
                  </a:fontRef>
                </p:style>
              </p:cxnSp>
            </p:grpSp>
            <p:cxnSp>
              <p:nvCxnSpPr>
                <p:cNvPr id="105" name="Straight Connector 104"/>
                <p:cNvCxnSpPr/>
                <p:nvPr/>
              </p:nvCxnSpPr>
              <p:spPr>
                <a:xfrm flipV="1">
                  <a:off x="1138785" y="3364966"/>
                  <a:ext cx="996551" cy="395389"/>
                </a:xfrm>
                <a:prstGeom prst="line">
                  <a:avLst/>
                </a:prstGeom>
                <a:ln w="22225">
                  <a:solidFill>
                    <a:schemeClr val="bg1">
                      <a:lumMod val="50000"/>
                    </a:schemeClr>
                  </a:solidFill>
                </a:ln>
                <a:effectLst>
                  <a:outerShdw blurRad="114300" sx="102000" sy="102000" algn="ctr" rotWithShape="0">
                    <a:srgbClr val="000000">
                      <a:alpha val="60000"/>
                    </a:srgbClr>
                  </a:outerShdw>
                </a:effectLst>
              </p:spPr>
              <p:style>
                <a:lnRef idx="1">
                  <a:schemeClr val="accent1"/>
                </a:lnRef>
                <a:fillRef idx="0">
                  <a:schemeClr val="accent1"/>
                </a:fillRef>
                <a:effectRef idx="0">
                  <a:schemeClr val="accent1"/>
                </a:effectRef>
                <a:fontRef idx="minor">
                  <a:schemeClr val="tx1"/>
                </a:fontRef>
              </p:style>
            </p:cxnSp>
            <p:grpSp>
              <p:nvGrpSpPr>
                <p:cNvPr id="11" name="Group 105"/>
                <p:cNvGrpSpPr/>
                <p:nvPr/>
              </p:nvGrpSpPr>
              <p:grpSpPr>
                <a:xfrm>
                  <a:off x="1974044" y="2861049"/>
                  <a:ext cx="1039800" cy="939949"/>
                  <a:chOff x="1776452" y="3177474"/>
                  <a:chExt cx="1039800" cy="939949"/>
                </a:xfrm>
              </p:grpSpPr>
              <p:pic>
                <p:nvPicPr>
                  <p:cNvPr id="114" name="Picture 1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493667" y="3487339"/>
                    <a:ext cx="322585" cy="32258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15" name="Picture 1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135060" y="3177474"/>
                    <a:ext cx="322585" cy="32258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16" name="Picture 1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76452" y="3487339"/>
                    <a:ext cx="322585" cy="32258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17" name="Picture 1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124143" y="3794838"/>
                    <a:ext cx="322585" cy="32258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12" name="Group 106"/>
                <p:cNvGrpSpPr/>
                <p:nvPr/>
              </p:nvGrpSpPr>
              <p:grpSpPr>
                <a:xfrm>
                  <a:off x="713270" y="2702240"/>
                  <a:ext cx="791832" cy="731520"/>
                  <a:chOff x="2577631" y="4132064"/>
                  <a:chExt cx="791832" cy="723552"/>
                </a:xfrm>
              </p:grpSpPr>
              <p:pic>
                <p:nvPicPr>
                  <p:cNvPr id="112" name="Picture 1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577631" y="4132064"/>
                    <a:ext cx="654539" cy="65453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13" name="Picture 1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887787" y="4373940"/>
                    <a:ext cx="481676" cy="48167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13" name="Group 107"/>
                <p:cNvGrpSpPr/>
                <p:nvPr/>
              </p:nvGrpSpPr>
              <p:grpSpPr>
                <a:xfrm>
                  <a:off x="713270" y="3457960"/>
                  <a:ext cx="791832" cy="731520"/>
                  <a:chOff x="2577631" y="4132064"/>
                  <a:chExt cx="791832" cy="723552"/>
                </a:xfrm>
              </p:grpSpPr>
              <p:pic>
                <p:nvPicPr>
                  <p:cNvPr id="110" name="Picture 1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577631" y="4132064"/>
                    <a:ext cx="654539" cy="65453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11" name="Picture 1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887787" y="4373940"/>
                    <a:ext cx="481676" cy="48167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sp>
              <p:nvSpPr>
                <p:cNvPr id="109" name="Left-Right Arrow 108"/>
                <p:cNvSpPr/>
                <p:nvPr/>
              </p:nvSpPr>
              <p:spPr>
                <a:xfrm rot="19679757">
                  <a:off x="1212956" y="3000088"/>
                  <a:ext cx="1210523" cy="341649"/>
                </a:xfrm>
                <a:prstGeom prst="leftRightArrow">
                  <a:avLst/>
                </a:prstGeom>
                <a:gradFill flip="none" rotWithShape="1">
                  <a:gsLst>
                    <a:gs pos="53000">
                      <a:schemeClr val="accent3">
                        <a:lumMod val="50000"/>
                      </a:schemeClr>
                    </a:gs>
                    <a:gs pos="833">
                      <a:schemeClr val="accent3">
                        <a:lumMod val="25000"/>
                      </a:schemeClr>
                    </a:gs>
                    <a:gs pos="100000">
                      <a:schemeClr val="accent3">
                        <a:lumMod val="50000"/>
                      </a:schemeClr>
                    </a:gs>
                  </a:gsLst>
                  <a:lin ang="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rtl="0"/>
                  <a:endParaRPr lang="zh-CN" altLang="en-US" sz="1000">
                    <a:solidFill>
                      <a:schemeClr val="bg1"/>
                    </a:solidFill>
                    <a:effectLst>
                      <a:outerShdw blurRad="63500" sx="102000" sy="102000" algn="ctr" rotWithShape="0">
                        <a:prstClr val="black">
                          <a:alpha val="40000"/>
                        </a:prstClr>
                      </a:outerShdw>
                    </a:effectLst>
                    <a:latin typeface="Arial"/>
                    <a:ea typeface="黑体" pitchFamily="2" charset="-122"/>
                  </a:endParaRPr>
                </a:p>
              </p:txBody>
            </p:sp>
          </p:grpSp>
          <p:sp>
            <p:nvSpPr>
              <p:cNvPr id="62" name="Rectangle 19"/>
              <p:cNvSpPr>
                <a:spLocks/>
              </p:cNvSpPr>
              <p:nvPr/>
            </p:nvSpPr>
            <p:spPr bwMode="auto">
              <a:xfrm>
                <a:off x="3689390" y="2684178"/>
                <a:ext cx="1408954" cy="184666"/>
              </a:xfrm>
              <a:prstGeom prst="rect">
                <a:avLst/>
              </a:prstGeom>
              <a:noFill/>
              <a:ln w="12700" cap="flat">
                <a:noFill/>
                <a:miter lim="800000"/>
                <a:headEnd type="none" w="med" len="med"/>
                <a:tailEnd type="none" w="med" len="med"/>
              </a:ln>
            </p:spPr>
            <p:txBody>
              <a:bodyPr lIns="0" tIns="0" rIns="0" bIns="0" anchor="t" anchorCtr="0">
                <a:spAutoFit/>
              </a:bodyPr>
              <a:lstStyle/>
              <a:p>
                <a:pPr marL="43525" algn="ctr" defTabSz="914400">
                  <a:buNone/>
                </a:pPr>
                <a:r>
                  <a:rPr lang="en-US" altLang="zh-CN" sz="1200" b="1" i="0" smtClean="0">
                    <a:solidFill>
                      <a:schemeClr val="tx1"/>
                    </a:solidFill>
                    <a:latin typeface="Arial"/>
                    <a:ea typeface="黑体" pitchFamily="2" charset="-122"/>
                    <a:cs typeface="Calibri Bold Italic"/>
                  </a:rPr>
                  <a:t>MAN/WAN</a:t>
                </a:r>
                <a:endParaRPr lang="en-US" altLang="zh-CN" sz="1200" b="1" i="0">
                  <a:solidFill>
                    <a:schemeClr val="tx1"/>
                  </a:solidFill>
                  <a:latin typeface="Arial"/>
                  <a:ea typeface="黑体" pitchFamily="2" charset="-122"/>
                  <a:cs typeface="Calibri Bold Italic"/>
                </a:endParaRPr>
              </a:p>
            </p:txBody>
          </p:sp>
          <p:grpSp>
            <p:nvGrpSpPr>
              <p:cNvPr id="15" name="Group 1"/>
              <p:cNvGrpSpPr/>
              <p:nvPr/>
            </p:nvGrpSpPr>
            <p:grpSpPr>
              <a:xfrm>
                <a:off x="713270" y="2572478"/>
                <a:ext cx="2506859" cy="1766895"/>
                <a:chOff x="713270" y="2572478"/>
                <a:chExt cx="2506859" cy="1766895"/>
              </a:xfrm>
            </p:grpSpPr>
            <p:sp>
              <p:nvSpPr>
                <p:cNvPr id="14" name="Rectangle 13"/>
                <p:cNvSpPr/>
                <p:nvPr/>
              </p:nvSpPr>
              <p:spPr>
                <a:xfrm>
                  <a:off x="1767759" y="4093152"/>
                  <a:ext cx="1149033" cy="246221"/>
                </a:xfrm>
                <a:prstGeom prst="rect">
                  <a:avLst/>
                </a:prstGeom>
              </p:spPr>
              <p:txBody>
                <a:bodyPr wrap="none">
                  <a:spAutoFit/>
                </a:bodyPr>
                <a:lstStyle/>
                <a:p>
                  <a:pPr marL="43525" algn="l" defTabSz="914400">
                    <a:buNone/>
                  </a:pPr>
                  <a:r>
                    <a:rPr lang="en-US" altLang="zh-CN" sz="1000" b="0" i="0" smtClean="0">
                      <a:solidFill>
                        <a:srgbClr val="546568"/>
                      </a:solidFill>
                      <a:latin typeface="Arial"/>
                      <a:ea typeface="黑体" pitchFamily="2" charset="-122"/>
                      <a:cs typeface="Calibri Bold Italic"/>
                    </a:rPr>
                    <a:t>IOA= I/O </a:t>
                  </a:r>
                  <a:r>
                    <a:rPr lang="zh-CN" altLang="en-US" sz="1000" b="0" i="0" smtClean="0">
                      <a:solidFill>
                        <a:srgbClr val="546568"/>
                      </a:solidFill>
                      <a:latin typeface="Arial"/>
                      <a:ea typeface="黑体" pitchFamily="2" charset="-122"/>
                      <a:cs typeface="Calibri Bold Italic"/>
                    </a:rPr>
                    <a:t>加速器</a:t>
                  </a:r>
                  <a:endParaRPr lang="zh-CN" altLang="en-US" sz="1000" b="0" i="0">
                    <a:solidFill>
                      <a:srgbClr val="546568"/>
                    </a:solidFill>
                    <a:latin typeface="Arial"/>
                    <a:ea typeface="黑体" pitchFamily="2" charset="-122"/>
                    <a:cs typeface="Calibri Bold Italic"/>
                  </a:endParaRPr>
                </a:p>
              </p:txBody>
            </p:sp>
            <p:pic>
              <p:nvPicPr>
                <p:cNvPr id="30" name="Picture 2" descr="\\MV-FS\Projects\Cisco\03_Assets\Icons\Kubrick Icons\Kubrick png icons\Device_cloud_white_3041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67759" y="2602367"/>
                  <a:ext cx="1452370" cy="1452370"/>
                </a:xfrm>
                <a:prstGeom prst="rect">
                  <a:avLst/>
                </a:prstGeom>
                <a:noFill/>
                <a:extLst>
                  <a:ext uri="{909E8E84-426E-40DD-AFC4-6F175D3DCCD1}">
                    <a14:hiddenFill xmlns="" xmlns:a14="http://schemas.microsoft.com/office/drawing/2010/main">
                      <a:solidFill>
                        <a:srgbClr val="FFFFFF"/>
                      </a:solidFill>
                    </a14:hiddenFill>
                  </a:ext>
                </a:extLst>
              </p:spPr>
            </p:pic>
            <p:sp>
              <p:nvSpPr>
                <p:cNvPr id="48" name="Rectangle 19"/>
                <p:cNvSpPr>
                  <a:spLocks/>
                </p:cNvSpPr>
                <p:nvPr/>
              </p:nvSpPr>
              <p:spPr bwMode="auto">
                <a:xfrm>
                  <a:off x="1788315" y="2572478"/>
                  <a:ext cx="1408954" cy="184666"/>
                </a:xfrm>
                <a:prstGeom prst="rect">
                  <a:avLst/>
                </a:prstGeom>
                <a:noFill/>
                <a:ln w="12700" cap="flat">
                  <a:noFill/>
                  <a:miter lim="800000"/>
                  <a:headEnd type="none" w="med" len="med"/>
                  <a:tailEnd type="none" w="med" len="med"/>
                </a:ln>
              </p:spPr>
              <p:txBody>
                <a:bodyPr lIns="0" tIns="0" rIns="0" bIns="0" anchor="t" anchorCtr="0">
                  <a:spAutoFit/>
                </a:bodyPr>
                <a:lstStyle/>
                <a:p>
                  <a:pPr marL="43525" algn="ctr" defTabSz="914400">
                    <a:buNone/>
                  </a:pPr>
                  <a:r>
                    <a:rPr lang="en-US" altLang="zh-CN" sz="1200" b="0" i="0" smtClean="0">
                      <a:solidFill>
                        <a:srgbClr val="546568"/>
                      </a:solidFill>
                      <a:latin typeface="Arial"/>
                      <a:ea typeface="黑体" pitchFamily="2" charset="-122"/>
                      <a:cs typeface="Calibri Bold Italic"/>
                    </a:rPr>
                    <a:t>Cisco IOA</a:t>
                  </a:r>
                  <a:endParaRPr lang="zh-CN" altLang="en-US" sz="1200">
                    <a:solidFill>
                      <a:srgbClr val="546568"/>
                    </a:solidFill>
                    <a:latin typeface="Arial"/>
                    <a:ea typeface="黑体" pitchFamily="2" charset="-122"/>
                    <a:cs typeface="Calibri Bold Italic" charset="0"/>
                    <a:sym typeface="Calibri Bold Italic" charset="0"/>
                  </a:endParaRPr>
                </a:p>
              </p:txBody>
            </p:sp>
            <p:sp>
              <p:nvSpPr>
                <p:cNvPr id="52" name="Rectangle 19"/>
                <p:cNvSpPr>
                  <a:spLocks/>
                </p:cNvSpPr>
                <p:nvPr/>
              </p:nvSpPr>
              <p:spPr bwMode="auto">
                <a:xfrm>
                  <a:off x="1788315" y="3828871"/>
                  <a:ext cx="1408954" cy="184666"/>
                </a:xfrm>
                <a:prstGeom prst="rect">
                  <a:avLst/>
                </a:prstGeom>
                <a:noFill/>
                <a:ln w="12700" cap="flat">
                  <a:noFill/>
                  <a:miter lim="800000"/>
                  <a:headEnd type="none" w="med" len="med"/>
                  <a:tailEnd type="none" w="med" len="med"/>
                </a:ln>
              </p:spPr>
              <p:txBody>
                <a:bodyPr lIns="0" tIns="0" rIns="0" bIns="0" anchor="t" anchorCtr="0">
                  <a:spAutoFit/>
                </a:bodyPr>
                <a:lstStyle/>
                <a:p>
                  <a:pPr marL="43525" algn="ctr" defTabSz="914400">
                    <a:buNone/>
                  </a:pPr>
                  <a:r>
                    <a:rPr lang="en-US" altLang="zh-CN" sz="1200" b="0" i="0" smtClean="0">
                      <a:solidFill>
                        <a:srgbClr val="546568"/>
                      </a:solidFill>
                      <a:latin typeface="Arial"/>
                      <a:ea typeface="黑体" pitchFamily="2" charset="-122"/>
                      <a:cs typeface="Calibri Bold Italic"/>
                    </a:rPr>
                    <a:t>Cisco IOA</a:t>
                  </a:r>
                  <a:endParaRPr lang="zh-CN" altLang="en-US" sz="1200">
                    <a:solidFill>
                      <a:srgbClr val="546568"/>
                    </a:solidFill>
                    <a:latin typeface="Arial"/>
                    <a:ea typeface="黑体" pitchFamily="2" charset="-122"/>
                    <a:cs typeface="Calibri Bold Italic" charset="0"/>
                    <a:sym typeface="Calibri Bold Italic" charset="0"/>
                  </a:endParaRPr>
                </a:p>
              </p:txBody>
            </p:sp>
            <p:cxnSp>
              <p:nvCxnSpPr>
                <p:cNvPr id="72" name="Straight Connector 71"/>
                <p:cNvCxnSpPr/>
                <p:nvPr/>
              </p:nvCxnSpPr>
              <p:spPr>
                <a:xfrm>
                  <a:off x="1123512" y="2974686"/>
                  <a:ext cx="996551" cy="395389"/>
                </a:xfrm>
                <a:prstGeom prst="line">
                  <a:avLst/>
                </a:prstGeom>
                <a:ln w="22225">
                  <a:solidFill>
                    <a:schemeClr val="bg1">
                      <a:lumMod val="50000"/>
                    </a:schemeClr>
                  </a:solidFill>
                </a:ln>
                <a:effectLst>
                  <a:outerShdw blurRad="114300" sx="102000" sy="102000" algn="ctr" rotWithShape="0">
                    <a:srgbClr val="000000">
                      <a:alpha val="60000"/>
                    </a:srgbClr>
                  </a:outerShdw>
                </a:effectLst>
              </p:spPr>
              <p:style>
                <a:lnRef idx="1">
                  <a:schemeClr val="accent1"/>
                </a:lnRef>
                <a:fillRef idx="0">
                  <a:schemeClr val="accent1"/>
                </a:fillRef>
                <a:effectRef idx="0">
                  <a:schemeClr val="accent1"/>
                </a:effectRef>
                <a:fontRef idx="minor">
                  <a:schemeClr val="tx1"/>
                </a:fontRef>
              </p:style>
            </p:cxnSp>
            <p:grpSp>
              <p:nvGrpSpPr>
                <p:cNvPr id="16" name="Group 10"/>
                <p:cNvGrpSpPr/>
                <p:nvPr/>
              </p:nvGrpSpPr>
              <p:grpSpPr>
                <a:xfrm>
                  <a:off x="2120716" y="3018238"/>
                  <a:ext cx="739008" cy="338541"/>
                  <a:chOff x="2024661" y="3018238"/>
                  <a:chExt cx="739008" cy="338541"/>
                </a:xfrm>
              </p:grpSpPr>
              <p:cxnSp>
                <p:nvCxnSpPr>
                  <p:cNvPr id="67" name="Straight Connector 66"/>
                  <p:cNvCxnSpPr/>
                  <p:nvPr/>
                </p:nvCxnSpPr>
                <p:spPr>
                  <a:xfrm flipV="1">
                    <a:off x="2024661" y="3018238"/>
                    <a:ext cx="372076" cy="338541"/>
                  </a:xfrm>
                  <a:prstGeom prst="line">
                    <a:avLst/>
                  </a:prstGeom>
                  <a:ln w="22225">
                    <a:solidFill>
                      <a:schemeClr val="bg1">
                        <a:lumMod val="50000"/>
                      </a:schemeClr>
                    </a:solidFill>
                  </a:ln>
                  <a:effectLst>
                    <a:outerShdw blurRad="114300" sx="102000" sy="102000" algn="ctr" rotWithShape="0">
                      <a:srgbClr val="000000">
                        <a:alpha val="60000"/>
                      </a:srgbClr>
                    </a:outerShdw>
                  </a:effectLst>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flipV="1">
                    <a:off x="2391593" y="3018238"/>
                    <a:ext cx="372076" cy="338541"/>
                  </a:xfrm>
                  <a:prstGeom prst="line">
                    <a:avLst/>
                  </a:prstGeom>
                  <a:ln w="22225">
                    <a:solidFill>
                      <a:schemeClr val="bg1">
                        <a:lumMod val="50000"/>
                      </a:schemeClr>
                    </a:solidFill>
                  </a:ln>
                  <a:effectLst>
                    <a:outerShdw blurRad="114300" sx="102000" sy="102000" algn="ctr" rotWithShape="0">
                      <a:srgbClr val="000000">
                        <a:alpha val="60000"/>
                      </a:srgbClr>
                    </a:outerShdw>
                  </a:effectLst>
                </p:spPr>
                <p:style>
                  <a:lnRef idx="1">
                    <a:schemeClr val="accent1"/>
                  </a:lnRef>
                  <a:fillRef idx="0">
                    <a:schemeClr val="accent1"/>
                  </a:fillRef>
                  <a:effectRef idx="0">
                    <a:schemeClr val="accent1"/>
                  </a:effectRef>
                  <a:fontRef idx="minor">
                    <a:schemeClr val="tx1"/>
                  </a:fontRef>
                </p:style>
              </p:cxnSp>
            </p:grpSp>
            <p:grpSp>
              <p:nvGrpSpPr>
                <p:cNvPr id="17" name="Group 68"/>
                <p:cNvGrpSpPr/>
                <p:nvPr/>
              </p:nvGrpSpPr>
              <p:grpSpPr>
                <a:xfrm flipV="1">
                  <a:off x="2120716" y="3362866"/>
                  <a:ext cx="739008" cy="338541"/>
                  <a:chOff x="2024661" y="3018238"/>
                  <a:chExt cx="739008" cy="338541"/>
                </a:xfrm>
              </p:grpSpPr>
              <p:cxnSp>
                <p:nvCxnSpPr>
                  <p:cNvPr id="70" name="Straight Connector 69"/>
                  <p:cNvCxnSpPr/>
                  <p:nvPr/>
                </p:nvCxnSpPr>
                <p:spPr>
                  <a:xfrm flipV="1">
                    <a:off x="2024661" y="3018238"/>
                    <a:ext cx="372076" cy="338541"/>
                  </a:xfrm>
                  <a:prstGeom prst="line">
                    <a:avLst/>
                  </a:prstGeom>
                  <a:ln w="22225">
                    <a:solidFill>
                      <a:schemeClr val="bg1">
                        <a:lumMod val="50000"/>
                      </a:schemeClr>
                    </a:solidFill>
                  </a:ln>
                  <a:effectLst>
                    <a:outerShdw blurRad="114300" sx="102000" sy="102000" algn="ctr" rotWithShape="0">
                      <a:srgbClr val="000000">
                        <a:alpha val="60000"/>
                      </a:srgbClr>
                    </a:outerShdw>
                  </a:effectLst>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2391593" y="3018238"/>
                    <a:ext cx="372076" cy="338541"/>
                  </a:xfrm>
                  <a:prstGeom prst="line">
                    <a:avLst/>
                  </a:prstGeom>
                  <a:ln w="22225">
                    <a:solidFill>
                      <a:schemeClr val="bg1">
                        <a:lumMod val="50000"/>
                      </a:schemeClr>
                    </a:solidFill>
                  </a:ln>
                  <a:effectLst>
                    <a:outerShdw blurRad="114300" sx="102000" sy="102000" algn="ctr" rotWithShape="0">
                      <a:srgbClr val="000000">
                        <a:alpha val="60000"/>
                      </a:srgbClr>
                    </a:outerShdw>
                  </a:effectLst>
                </p:spPr>
                <p:style>
                  <a:lnRef idx="1">
                    <a:schemeClr val="accent1"/>
                  </a:lnRef>
                  <a:fillRef idx="0">
                    <a:schemeClr val="accent1"/>
                  </a:fillRef>
                  <a:effectRef idx="0">
                    <a:schemeClr val="accent1"/>
                  </a:effectRef>
                  <a:fontRef idx="minor">
                    <a:schemeClr val="tx1"/>
                  </a:fontRef>
                </p:style>
              </p:cxnSp>
            </p:grpSp>
            <p:cxnSp>
              <p:nvCxnSpPr>
                <p:cNvPr id="64" name="Straight Connector 63"/>
                <p:cNvCxnSpPr/>
                <p:nvPr/>
              </p:nvCxnSpPr>
              <p:spPr>
                <a:xfrm flipV="1">
                  <a:off x="1138785" y="3364966"/>
                  <a:ext cx="996551" cy="395389"/>
                </a:xfrm>
                <a:prstGeom prst="line">
                  <a:avLst/>
                </a:prstGeom>
                <a:ln w="22225">
                  <a:solidFill>
                    <a:schemeClr val="bg1">
                      <a:lumMod val="50000"/>
                    </a:schemeClr>
                  </a:solidFill>
                </a:ln>
                <a:effectLst>
                  <a:outerShdw blurRad="114300" sx="102000" sy="102000" algn="ctr" rotWithShape="0">
                    <a:srgbClr val="000000">
                      <a:alpha val="60000"/>
                    </a:srgbClr>
                  </a:outerShdw>
                </a:effectLst>
              </p:spPr>
              <p:style>
                <a:lnRef idx="1">
                  <a:schemeClr val="accent1"/>
                </a:lnRef>
                <a:fillRef idx="0">
                  <a:schemeClr val="accent1"/>
                </a:fillRef>
                <a:effectRef idx="0">
                  <a:schemeClr val="accent1"/>
                </a:effectRef>
                <a:fontRef idx="minor">
                  <a:schemeClr val="tx1"/>
                </a:fontRef>
              </p:style>
            </p:cxnSp>
            <p:grpSp>
              <p:nvGrpSpPr>
                <p:cNvPr id="18" name="Group 5"/>
                <p:cNvGrpSpPr/>
                <p:nvPr/>
              </p:nvGrpSpPr>
              <p:grpSpPr>
                <a:xfrm>
                  <a:off x="1974044" y="2861049"/>
                  <a:ext cx="1039800" cy="939949"/>
                  <a:chOff x="1776452" y="3177474"/>
                  <a:chExt cx="1039800" cy="939949"/>
                </a:xfrm>
              </p:grpSpPr>
              <p:pic>
                <p:nvPicPr>
                  <p:cNvPr id="44" name="Picture 1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493667" y="3487339"/>
                    <a:ext cx="322585" cy="32258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45" name="Picture 1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135060" y="3177474"/>
                    <a:ext cx="322585" cy="32258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46" name="Picture 1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76452" y="3487339"/>
                    <a:ext cx="322585" cy="32258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47" name="Picture 1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124143" y="3794838"/>
                    <a:ext cx="322585" cy="32258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19" name="Group 30"/>
                <p:cNvGrpSpPr/>
                <p:nvPr/>
              </p:nvGrpSpPr>
              <p:grpSpPr>
                <a:xfrm>
                  <a:off x="713270" y="2702240"/>
                  <a:ext cx="791832" cy="731520"/>
                  <a:chOff x="2577631" y="4132064"/>
                  <a:chExt cx="791832" cy="723552"/>
                </a:xfrm>
              </p:grpSpPr>
              <p:pic>
                <p:nvPicPr>
                  <p:cNvPr id="32" name="Picture 1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577631" y="4132064"/>
                    <a:ext cx="654539" cy="65453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3" name="Picture 1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887787" y="4373940"/>
                    <a:ext cx="481676" cy="48167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20" name="Group 33"/>
                <p:cNvGrpSpPr/>
                <p:nvPr/>
              </p:nvGrpSpPr>
              <p:grpSpPr>
                <a:xfrm>
                  <a:off x="713270" y="3457960"/>
                  <a:ext cx="791832" cy="731520"/>
                  <a:chOff x="2577631" y="4132064"/>
                  <a:chExt cx="791832" cy="723552"/>
                </a:xfrm>
              </p:grpSpPr>
              <p:pic>
                <p:nvPicPr>
                  <p:cNvPr id="35" name="Picture 1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577631" y="4132064"/>
                    <a:ext cx="654539" cy="65453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6" name="Picture 1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887787" y="4373940"/>
                    <a:ext cx="481676" cy="48167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sp>
              <p:nvSpPr>
                <p:cNvPr id="73" name="Left-Right Arrow 72"/>
                <p:cNvSpPr/>
                <p:nvPr/>
              </p:nvSpPr>
              <p:spPr>
                <a:xfrm rot="19679757">
                  <a:off x="1212956" y="3000088"/>
                  <a:ext cx="1210523" cy="341649"/>
                </a:xfrm>
                <a:prstGeom prst="leftRightArrow">
                  <a:avLst/>
                </a:prstGeom>
                <a:gradFill flip="none" rotWithShape="1">
                  <a:gsLst>
                    <a:gs pos="53000">
                      <a:schemeClr val="accent3">
                        <a:lumMod val="50000"/>
                      </a:schemeClr>
                    </a:gs>
                    <a:gs pos="833">
                      <a:schemeClr val="accent3">
                        <a:lumMod val="25000"/>
                      </a:schemeClr>
                    </a:gs>
                    <a:gs pos="100000">
                      <a:schemeClr val="accent3">
                        <a:lumMod val="50000"/>
                      </a:schemeClr>
                    </a:gs>
                  </a:gsLst>
                  <a:lin ang="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rtl="0"/>
                  <a:endParaRPr lang="zh-CN" altLang="en-US" sz="1000">
                    <a:solidFill>
                      <a:schemeClr val="bg1"/>
                    </a:solidFill>
                    <a:effectLst>
                      <a:outerShdw blurRad="63500" sx="102000" sy="102000" algn="ctr" rotWithShape="0">
                        <a:prstClr val="black">
                          <a:alpha val="40000"/>
                        </a:prstClr>
                      </a:outerShdw>
                    </a:effectLst>
                    <a:latin typeface="Arial"/>
                    <a:ea typeface="黑体" pitchFamily="2" charset="-122"/>
                  </a:endParaRPr>
                </a:p>
              </p:txBody>
            </p:sp>
          </p:grpSp>
          <p:sp>
            <p:nvSpPr>
              <p:cNvPr id="43" name="Left-Right Arrow 42"/>
              <p:cNvSpPr/>
              <p:nvPr/>
            </p:nvSpPr>
            <p:spPr>
              <a:xfrm>
                <a:off x="2870118" y="3385726"/>
                <a:ext cx="3080762" cy="341649"/>
              </a:xfrm>
              <a:prstGeom prst="leftRightArrow">
                <a:avLst/>
              </a:prstGeom>
              <a:gradFill flip="none" rotWithShape="1">
                <a:gsLst>
                  <a:gs pos="53000">
                    <a:schemeClr val="accent3">
                      <a:lumMod val="50000"/>
                    </a:schemeClr>
                  </a:gs>
                  <a:gs pos="833">
                    <a:schemeClr val="accent3">
                      <a:lumMod val="25000"/>
                    </a:schemeClr>
                  </a:gs>
                  <a:gs pos="100000">
                    <a:schemeClr val="accent3">
                      <a:lumMod val="50000"/>
                    </a:schemeClr>
                  </a:gs>
                </a:gsLst>
                <a:lin ang="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rtl="0"/>
                <a:endParaRPr lang="zh-CN" altLang="en-US" sz="1000">
                  <a:solidFill>
                    <a:schemeClr val="bg1"/>
                  </a:solidFill>
                  <a:effectLst>
                    <a:outerShdw blurRad="63500" sx="102000" sy="102000" algn="ctr" rotWithShape="0">
                      <a:prstClr val="black">
                        <a:alpha val="40000"/>
                      </a:prstClr>
                    </a:outerShdw>
                  </a:effectLst>
                  <a:latin typeface="Arial"/>
                  <a:ea typeface="黑体" pitchFamily="2" charset="-122"/>
                </a:endParaRPr>
              </a:p>
            </p:txBody>
          </p:sp>
          <p:grpSp>
            <p:nvGrpSpPr>
              <p:cNvPr id="21" name="Group 4"/>
              <p:cNvGrpSpPr/>
              <p:nvPr/>
            </p:nvGrpSpPr>
            <p:grpSpPr>
              <a:xfrm>
                <a:off x="3238285" y="2491880"/>
                <a:ext cx="2302341" cy="2110289"/>
                <a:chOff x="3283550" y="2491880"/>
                <a:chExt cx="2302341" cy="2110289"/>
              </a:xfrm>
            </p:grpSpPr>
            <p:sp>
              <p:nvSpPr>
                <p:cNvPr id="63" name="Oval 62"/>
                <p:cNvSpPr/>
                <p:nvPr/>
              </p:nvSpPr>
              <p:spPr>
                <a:xfrm>
                  <a:off x="3283550" y="2491880"/>
                  <a:ext cx="2302341" cy="2110289"/>
                </a:xfrm>
                <a:prstGeom prst="ellipse">
                  <a:avLst/>
                </a:prstGeom>
                <a:gradFill flip="none" rotWithShape="1">
                  <a:gsLst>
                    <a:gs pos="0">
                      <a:schemeClr val="accent3">
                        <a:alpha val="67000"/>
                      </a:schemeClr>
                    </a:gs>
                    <a:gs pos="100000">
                      <a:srgbClr val="000000">
                        <a:alpha val="0"/>
                      </a:srgbClr>
                    </a:gs>
                  </a:gsLst>
                  <a:path path="shape">
                    <a:fillToRect l="50000" t="50000" r="50000" b="50000"/>
                  </a:path>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a typeface="黑体" pitchFamily="2" charset="-122"/>
                  </a:endParaRPr>
                </a:p>
              </p:txBody>
            </p:sp>
            <p:grpSp>
              <p:nvGrpSpPr>
                <p:cNvPr id="22" name="Group 6"/>
                <p:cNvGrpSpPr/>
                <p:nvPr/>
              </p:nvGrpSpPr>
              <p:grpSpPr>
                <a:xfrm>
                  <a:off x="3892557" y="2969998"/>
                  <a:ext cx="1124784" cy="1123154"/>
                  <a:chOff x="3420627" y="1734375"/>
                  <a:chExt cx="1124784" cy="1123154"/>
                </a:xfrm>
              </p:grpSpPr>
              <p:sp>
                <p:nvSpPr>
                  <p:cNvPr id="58" name="Oval 7"/>
                  <p:cNvSpPr>
                    <a:spLocks noChangeArrowheads="1"/>
                  </p:cNvSpPr>
                  <p:nvPr/>
                </p:nvSpPr>
                <p:spPr bwMode="auto">
                  <a:xfrm>
                    <a:off x="3420627" y="1734375"/>
                    <a:ext cx="1124784" cy="1123154"/>
                  </a:xfrm>
                  <a:prstGeom prst="ellips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a:ln w="25400" cap="flat">
                    <a:solidFill>
                      <a:schemeClr val="accent3">
                        <a:lumMod val="50000"/>
                      </a:schemeClr>
                    </a:solidFill>
                    <a:prstDash val="solid"/>
                    <a:miter lim="800000"/>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rgbClr val="0096D6"/>
                      </a:solidFill>
                      <a:ea typeface="黑体" pitchFamily="2" charset="-122"/>
                    </a:endParaRPr>
                  </a:p>
                </p:txBody>
              </p:sp>
              <p:sp>
                <p:nvSpPr>
                  <p:cNvPr id="60" name="Oval 8"/>
                  <p:cNvSpPr>
                    <a:spLocks noChangeArrowheads="1"/>
                  </p:cNvSpPr>
                  <p:nvPr/>
                </p:nvSpPr>
                <p:spPr bwMode="auto">
                  <a:xfrm>
                    <a:off x="3445183" y="1742684"/>
                    <a:ext cx="1074691" cy="1114023"/>
                  </a:xfrm>
                  <a:prstGeom prst="ellipse">
                    <a:avLst/>
                  </a:prstGeom>
                  <a:gradFill rotWithShape="0">
                    <a:gsLst>
                      <a:gs pos="68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endParaRPr lang="zh-CN" altLang="en-US" sz="2800" kern="0">
                      <a:solidFill>
                        <a:srgbClr val="FFFFFF"/>
                      </a:solidFill>
                      <a:ea typeface="黑体" pitchFamily="2" charset="-122"/>
                    </a:endParaRPr>
                  </a:p>
                </p:txBody>
              </p:sp>
            </p:grpSp>
            <p:sp>
              <p:nvSpPr>
                <p:cNvPr id="8" name="Rectangle 7"/>
                <p:cNvSpPr/>
                <p:nvPr/>
              </p:nvSpPr>
              <p:spPr>
                <a:xfrm>
                  <a:off x="3972256" y="3354544"/>
                  <a:ext cx="1072731" cy="338554"/>
                </a:xfrm>
                <a:prstGeom prst="rect">
                  <a:avLst/>
                </a:prstGeom>
              </p:spPr>
              <p:txBody>
                <a:bodyPr wrap="none">
                  <a:spAutoFit/>
                </a:bodyPr>
                <a:lstStyle/>
                <a:p>
                  <a:pPr algn="ctr" defTabSz="914400">
                    <a:buNone/>
                  </a:pPr>
                  <a:r>
                    <a:rPr lang="en-US" altLang="zh-CN" sz="1600" b="0" i="0" dirty="0" smtClean="0">
                      <a:solidFill>
                        <a:srgbClr val="FFFFFF"/>
                      </a:solidFill>
                      <a:latin typeface="Arial"/>
                      <a:ea typeface="黑体" pitchFamily="2" charset="-122"/>
                      <a:cs typeface="+mn-cs"/>
                    </a:rPr>
                    <a:t>SAN</a:t>
                  </a:r>
                  <a:r>
                    <a:rPr lang="zh-CN" altLang="en-US" sz="1600" b="0" i="0" dirty="0" smtClean="0">
                      <a:solidFill>
                        <a:srgbClr val="FFFFFF"/>
                      </a:solidFill>
                      <a:latin typeface="Arial"/>
                      <a:ea typeface="黑体" pitchFamily="2" charset="-122"/>
                      <a:cs typeface="+mn-cs"/>
                    </a:rPr>
                    <a:t>分机 </a:t>
                  </a:r>
                  <a:endParaRPr lang="zh-CN" altLang="en-US" sz="1600" dirty="0">
                    <a:solidFill>
                      <a:schemeClr val="bg1"/>
                    </a:solidFill>
                    <a:ea typeface="黑体" pitchFamily="2" charset="-122"/>
                  </a:endParaRPr>
                </a:p>
              </p:txBody>
            </p:sp>
          </p:grpSp>
        </p:grpSp>
      </p:grpSp>
      <p:sp>
        <p:nvSpPr>
          <p:cNvPr id="74" name="Action Button: Back or Previous 73">
            <a:hlinkClick r:id="rId7" action="ppaction://hlinksldjump"/>
          </p:cNvPr>
          <p:cNvSpPr/>
          <p:nvPr/>
        </p:nvSpPr>
        <p:spPr>
          <a:xfrm>
            <a:off x="8199116" y="6234759"/>
            <a:ext cx="318654" cy="277092"/>
          </a:xfrm>
          <a:prstGeom prst="actionButtonBackPrevious">
            <a:avLst/>
          </a:prstGeom>
          <a:solidFill>
            <a:schemeClr val="accent3">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黑体" pitchFamily="2" charset="-122"/>
            </a:endParaRPr>
          </a:p>
        </p:txBody>
      </p:sp>
    </p:spTree>
    <p:extLst>
      <p:ext uri="{BB962C8B-B14F-4D97-AF65-F5344CB8AC3E}">
        <p14:creationId xmlns="" xmlns:p14="http://schemas.microsoft.com/office/powerpoint/2010/main" val="33036656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750" fill="hold"/>
                                        <p:tgtEl>
                                          <p:spTgt spid="4"/>
                                        </p:tgtEl>
                                        <p:attrNameLst>
                                          <p:attrName>ppt_x</p:attrName>
                                        </p:attrNameLst>
                                      </p:cBhvr>
                                      <p:tavLst>
                                        <p:tav tm="0">
                                          <p:val>
                                            <p:strVal val="1+#ppt_w/2"/>
                                          </p:val>
                                        </p:tav>
                                        <p:tav tm="100000">
                                          <p:val>
                                            <p:strVal val="#ppt_x"/>
                                          </p:val>
                                        </p:tav>
                                      </p:tavLst>
                                    </p:anim>
                                    <p:anim calcmode="lin" valueType="num">
                                      <p:cBhvr additive="base">
                                        <p:cTn id="18" dur="750" fill="hold"/>
                                        <p:tgtEl>
                                          <p:spTgt spid="4"/>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fade">
                                      <p:cBhvr>
                                        <p:cTn id="21"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l" defTabSz="914400">
              <a:spcBef>
                <a:spcPct val="0"/>
              </a:spcBef>
              <a:buNone/>
            </a:pPr>
            <a:r>
              <a:rPr altLang="zh-CN"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Cisco Unified Fabric</a:t>
            </a:r>
            <a:br>
              <a:rPr altLang="zh-CN"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lang="zh-CN" altLang="en-US" sz="2400" b="0" i="0" spc="0" baseline="0" dirty="0" smtClean="0">
                <a:solidFill>
                  <a:srgbClr val="7F7F7F"/>
                </a:solidFill>
                <a:latin typeface="Arial"/>
                <a:ea typeface="黑体" pitchFamily="2" charset="-122"/>
                <a:cs typeface="+mj-cs"/>
              </a:rPr>
              <a:t>为所有数据中心提供架构灵活性</a:t>
            </a:r>
            <a:endParaRPr lang="zh-CN" altLang="en-US" sz="2400" b="0" i="0" spc="0" baseline="0" dirty="0">
              <a:solidFill>
                <a:srgbClr val="7F7F7F"/>
              </a:solidFill>
              <a:latin typeface="Arial"/>
              <a:ea typeface="黑体" pitchFamily="2" charset="-122"/>
              <a:cs typeface="+mj-cs"/>
            </a:endParaRPr>
          </a:p>
        </p:txBody>
      </p:sp>
      <p:grpSp>
        <p:nvGrpSpPr>
          <p:cNvPr id="82" name="Group 2"/>
          <p:cNvGrpSpPr/>
          <p:nvPr/>
        </p:nvGrpSpPr>
        <p:grpSpPr>
          <a:xfrm>
            <a:off x="4587520" y="1522421"/>
            <a:ext cx="4553712" cy="3280873"/>
            <a:chOff x="4587520" y="1333739"/>
            <a:chExt cx="4553712" cy="3280873"/>
          </a:xfrm>
        </p:grpSpPr>
        <p:sp>
          <p:nvSpPr>
            <p:cNvPr id="83" name="Rectangle 82"/>
            <p:cNvSpPr/>
            <p:nvPr/>
          </p:nvSpPr>
          <p:spPr>
            <a:xfrm>
              <a:off x="4587520" y="1333739"/>
              <a:ext cx="4553712" cy="3280873"/>
            </a:xfrm>
            <a:prstGeom prst="rect">
              <a:avLst/>
            </a:prstGeom>
            <a:gradFill flip="none" rotWithShape="1">
              <a:gsLst>
                <a:gs pos="0">
                  <a:schemeClr val="accent5">
                    <a:alpha val="68000"/>
                  </a:schemeClr>
                </a:gs>
                <a:gs pos="54000">
                  <a:srgbClr val="001C27">
                    <a:alpha val="0"/>
                  </a:srgbClr>
                </a:gs>
              </a:gsLst>
              <a:lin ang="8100000" scaled="1"/>
              <a:tileRect/>
            </a:gradFill>
            <a:ln w="12700">
              <a:noFill/>
              <a:round/>
              <a:headEnd/>
              <a:tailEnd/>
            </a:ln>
          </p:spPr>
          <p:txBody>
            <a:bodyPr lIns="82124" tIns="41061" rIns="82124" bIns="41061"/>
            <a:lstStyle/>
            <a:p>
              <a:pPr eaLnBrk="0" hangingPunct="0">
                <a:lnSpc>
                  <a:spcPct val="90000"/>
                </a:lnSpc>
              </a:pPr>
              <a:endParaRPr lang="zh-CN" altLang="en-US">
                <a:solidFill>
                  <a:srgbClr val="002060"/>
                </a:solidFill>
                <a:ea typeface="黑体" pitchFamily="2" charset="-122"/>
                <a:cs typeface="ＭＳ Ｐゴシック"/>
              </a:endParaRPr>
            </a:p>
          </p:txBody>
        </p:sp>
        <p:sp>
          <p:nvSpPr>
            <p:cNvPr id="86" name="TextBox 85"/>
            <p:cNvSpPr txBox="1"/>
            <p:nvPr/>
          </p:nvSpPr>
          <p:spPr>
            <a:xfrm>
              <a:off x="5718412" y="1472911"/>
              <a:ext cx="3268012" cy="2046714"/>
            </a:xfrm>
            <a:prstGeom prst="rect">
              <a:avLst/>
            </a:prstGeom>
            <a:noFill/>
          </p:spPr>
          <p:txBody>
            <a:bodyPr wrap="square" lIns="0" tIns="0" rIns="0" bIns="0" rtlCol="0">
              <a:spAutoFit/>
            </a:bodyPr>
            <a:lstStyle/>
            <a:p>
              <a:pPr algn="r" defTabSz="814365">
                <a:spcBef>
                  <a:spcPts val="1200"/>
                </a:spcBef>
                <a:buNone/>
              </a:pPr>
              <a:r>
                <a:rPr lang="zh-CN" altLang="en-US" sz="1800" b="1" i="0" smtClean="0">
                  <a:solidFill>
                    <a:srgbClr val="6DB344">
                      <a:lumMod val="75000"/>
                    </a:srgbClr>
                  </a:solidFill>
                  <a:latin typeface="Arial"/>
                  <a:ea typeface="黑体" pitchFamily="2" charset="-122"/>
                  <a:cs typeface="+mn-cs"/>
                </a:rPr>
                <a:t>融合</a:t>
              </a:r>
              <a:endParaRPr lang="zh-CN" altLang="en-US" smtClean="0">
                <a:solidFill>
                  <a:schemeClr val="tx2">
                    <a:lumMod val="75000"/>
                  </a:schemeClr>
                </a:solidFill>
                <a:latin typeface="Arial"/>
                <a:ea typeface="黑体" pitchFamily="2" charset="-122"/>
                <a:sym typeface="Arial" charset="0"/>
              </a:endParaRPr>
            </a:p>
            <a:p>
              <a:pPr algn="r" defTabSz="814365">
                <a:spcBef>
                  <a:spcPts val="1200"/>
                </a:spcBef>
                <a:buNone/>
              </a:pPr>
              <a:r>
                <a:rPr lang="zh-CN" altLang="en-US" sz="1800" b="0" i="0" smtClean="0">
                  <a:solidFill>
                    <a:srgbClr val="6DB344">
                      <a:lumMod val="75000"/>
                    </a:srgbClr>
                  </a:solidFill>
                  <a:latin typeface="Arial"/>
                  <a:ea typeface="黑体" pitchFamily="2" charset="-122"/>
                  <a:cs typeface="+mn-cs"/>
                </a:rPr>
                <a:t>对 </a:t>
              </a:r>
              <a:r>
                <a:rPr lang="en-US" altLang="zh-CN" sz="1800" b="0" i="0" smtClean="0">
                  <a:solidFill>
                    <a:srgbClr val="6DB344">
                      <a:lumMod val="75000"/>
                    </a:srgbClr>
                  </a:solidFill>
                  <a:latin typeface="Arial"/>
                  <a:ea typeface="黑体" pitchFamily="2" charset="-122"/>
                  <a:cs typeface="+mn-cs"/>
                </a:rPr>
                <a:t>LAN/SAN </a:t>
              </a:r>
              <a:r>
                <a:rPr lang="zh-CN" altLang="en-US" sz="1800" b="0" i="0" smtClean="0">
                  <a:solidFill>
                    <a:srgbClr val="6DB344">
                      <a:lumMod val="75000"/>
                    </a:srgbClr>
                  </a:solidFill>
                  <a:latin typeface="Arial"/>
                  <a:ea typeface="黑体" pitchFamily="2" charset="-122"/>
                  <a:cs typeface="+mn-cs"/>
                </a:rPr>
                <a:t>仅需布线一次</a:t>
              </a:r>
            </a:p>
            <a:p>
              <a:pPr algn="r" defTabSz="814365">
                <a:spcBef>
                  <a:spcPts val="600"/>
                </a:spcBef>
                <a:buNone/>
              </a:pPr>
              <a:r>
                <a:rPr lang="zh-CN" altLang="en-US" sz="1800" b="0" i="0" smtClean="0">
                  <a:solidFill>
                    <a:srgbClr val="6DB344">
                      <a:lumMod val="75000"/>
                    </a:srgbClr>
                  </a:solidFill>
                  <a:latin typeface="Arial"/>
                  <a:ea typeface="黑体" pitchFamily="2" charset="-122"/>
                  <a:cs typeface="+mn-cs"/>
                </a:rPr>
                <a:t>对 </a:t>
              </a:r>
              <a:r>
                <a:rPr lang="en-US" altLang="zh-CN" sz="1800" b="0" i="0" smtClean="0">
                  <a:solidFill>
                    <a:srgbClr val="6DB344">
                      <a:lumMod val="75000"/>
                    </a:srgbClr>
                  </a:solidFill>
                  <a:latin typeface="Arial"/>
                  <a:ea typeface="黑体" pitchFamily="2" charset="-122"/>
                  <a:cs typeface="+mn-cs"/>
                </a:rPr>
                <a:t>LAN/SAN </a:t>
              </a:r>
              <a:r>
                <a:rPr lang="zh-CN" altLang="en-US" sz="1800" b="0" i="0" smtClean="0">
                  <a:solidFill>
                    <a:srgbClr val="6DB344">
                      <a:lumMod val="75000"/>
                    </a:srgbClr>
                  </a:solidFill>
                  <a:latin typeface="Arial"/>
                  <a:ea typeface="黑体" pitchFamily="2" charset="-122"/>
                  <a:cs typeface="+mn-cs"/>
                </a:rPr>
                <a:t>可采用</a:t>
              </a:r>
              <a:br>
                <a:rPr lang="zh-CN" altLang="en-US" sz="1800" b="0" i="0" smtClean="0">
                  <a:solidFill>
                    <a:srgbClr val="6DB344">
                      <a:lumMod val="75000"/>
                    </a:srgbClr>
                  </a:solidFill>
                  <a:latin typeface="Arial"/>
                  <a:ea typeface="黑体" pitchFamily="2" charset="-122"/>
                  <a:cs typeface="+mn-cs"/>
                </a:rPr>
              </a:br>
              <a:r>
                <a:rPr lang="zh-CN" altLang="en-US" sz="1800" b="0" i="0" smtClean="0">
                  <a:solidFill>
                    <a:srgbClr val="6DB344">
                      <a:lumMod val="75000"/>
                    </a:srgbClr>
                  </a:solidFill>
                  <a:latin typeface="Arial"/>
                  <a:ea typeface="黑体" pitchFamily="2" charset="-122"/>
                  <a:cs typeface="+mn-cs"/>
                </a:rPr>
                <a:t>单点管理</a:t>
              </a:r>
            </a:p>
            <a:p>
              <a:pPr algn="r" defTabSz="814365">
                <a:spcBef>
                  <a:spcPts val="600"/>
                </a:spcBef>
                <a:buNone/>
              </a:pPr>
              <a:r>
                <a:rPr lang="zh-CN" altLang="en-US" sz="1800" b="0" i="0" smtClean="0">
                  <a:solidFill>
                    <a:srgbClr val="6DB344">
                      <a:lumMod val="75000"/>
                    </a:srgbClr>
                  </a:solidFill>
                  <a:latin typeface="Arial"/>
                  <a:ea typeface="黑体" pitchFamily="2" charset="-122"/>
                  <a:cs typeface="+mn-cs"/>
                </a:rPr>
                <a:t>设备整合</a:t>
              </a:r>
            </a:p>
            <a:p>
              <a:pPr algn="r" defTabSz="814365">
                <a:spcBef>
                  <a:spcPts val="600"/>
                </a:spcBef>
                <a:buNone/>
              </a:pPr>
              <a:endParaRPr lang="zh-CN" altLang="en-US" smtClean="0">
                <a:solidFill>
                  <a:schemeClr val="tx2">
                    <a:lumMod val="75000"/>
                  </a:schemeClr>
                </a:solidFill>
                <a:ea typeface="黑体" pitchFamily="2" charset="-122"/>
                <a:sym typeface="Arial" charset="0"/>
              </a:endParaRPr>
            </a:p>
          </p:txBody>
        </p:sp>
      </p:grpSp>
      <p:grpSp>
        <p:nvGrpSpPr>
          <p:cNvPr id="87" name="Group 4"/>
          <p:cNvGrpSpPr/>
          <p:nvPr/>
        </p:nvGrpSpPr>
        <p:grpSpPr>
          <a:xfrm>
            <a:off x="0" y="1522421"/>
            <a:ext cx="4553712" cy="3280873"/>
            <a:chOff x="0" y="1333739"/>
            <a:chExt cx="4553712" cy="3280873"/>
          </a:xfrm>
        </p:grpSpPr>
        <p:sp>
          <p:nvSpPr>
            <p:cNvPr id="90" name="Rectangle 89"/>
            <p:cNvSpPr/>
            <p:nvPr/>
          </p:nvSpPr>
          <p:spPr>
            <a:xfrm>
              <a:off x="0" y="1333739"/>
              <a:ext cx="4553712" cy="3280873"/>
            </a:xfrm>
            <a:prstGeom prst="rect">
              <a:avLst/>
            </a:prstGeom>
            <a:gradFill flip="none" rotWithShape="1">
              <a:gsLst>
                <a:gs pos="49000">
                  <a:srgbClr val="C00000">
                    <a:alpha val="0"/>
                  </a:srgbClr>
                </a:gs>
                <a:gs pos="99000">
                  <a:schemeClr val="tx1">
                    <a:lumMod val="60000"/>
                    <a:lumOff val="40000"/>
                    <a:alpha val="82000"/>
                  </a:schemeClr>
                </a:gs>
              </a:gsLst>
              <a:lin ang="13500000" scaled="1"/>
              <a:tileRect/>
            </a:gradFill>
            <a:ln w="28575">
              <a:noFill/>
            </a:ln>
            <a:effectLst/>
          </p:spPr>
          <p:txBody>
            <a:bodyPr lIns="82124" tIns="41061" rIns="82124" bIns="41061"/>
            <a:lstStyle/>
            <a:p>
              <a:pPr eaLnBrk="0" hangingPunct="0">
                <a:lnSpc>
                  <a:spcPct val="90000"/>
                </a:lnSpc>
              </a:pPr>
              <a:endParaRPr lang="zh-CN" altLang="en-US">
                <a:solidFill>
                  <a:srgbClr val="62D1FE"/>
                </a:solidFill>
                <a:ea typeface="黑体" pitchFamily="2" charset="-122"/>
                <a:cs typeface="ＭＳ Ｐゴシック"/>
              </a:endParaRPr>
            </a:p>
          </p:txBody>
        </p:sp>
        <p:sp>
          <p:nvSpPr>
            <p:cNvPr id="91" name="Rectangle 259"/>
            <p:cNvSpPr>
              <a:spLocks noChangeArrowheads="1"/>
            </p:cNvSpPr>
            <p:nvPr/>
          </p:nvSpPr>
          <p:spPr bwMode="auto">
            <a:xfrm>
              <a:off x="185009" y="1437088"/>
              <a:ext cx="3676600" cy="560200"/>
            </a:xfrm>
            <a:prstGeom prst="rect">
              <a:avLst/>
            </a:prstGeom>
            <a:noFill/>
            <a:ln w="9525">
              <a:noFill/>
              <a:miter lim="800000"/>
              <a:headEnd/>
              <a:tailEnd/>
            </a:ln>
          </p:spPr>
          <p:txBody>
            <a:bodyPr wrap="none" lIns="0" tIns="0" rIns="0" bIns="0" anchor="t" anchorCtr="0"/>
            <a:lstStyle/>
            <a:p>
              <a:pPr algn="l" defTabSz="814365">
                <a:lnSpc>
                  <a:spcPct val="90000"/>
                </a:lnSpc>
                <a:buNone/>
              </a:pPr>
              <a:r>
                <a:rPr lang="zh-CN" altLang="en-US" sz="1800" b="1" i="0" smtClean="0">
                  <a:solidFill>
                    <a:srgbClr val="0096D6">
                      <a:lumMod val="75000"/>
                    </a:srgbClr>
                  </a:solidFill>
                  <a:latin typeface="Arial"/>
                  <a:ea typeface="黑体" pitchFamily="2" charset="-122"/>
                  <a:cs typeface="ＭＳ Ｐゴシック"/>
                </a:rPr>
                <a:t>扩展</a:t>
              </a:r>
              <a:endParaRPr lang="zh-CN" altLang="en-US" b="1">
                <a:solidFill>
                  <a:schemeClr val="tx1">
                    <a:lumMod val="75000"/>
                  </a:schemeClr>
                </a:solidFill>
                <a:ea typeface="黑体" pitchFamily="2" charset="-122"/>
                <a:cs typeface="ＭＳ Ｐゴシック"/>
              </a:endParaRPr>
            </a:p>
          </p:txBody>
        </p:sp>
        <p:sp>
          <p:nvSpPr>
            <p:cNvPr id="92" name="TextBox 91"/>
            <p:cNvSpPr txBox="1"/>
            <p:nvPr/>
          </p:nvSpPr>
          <p:spPr>
            <a:xfrm>
              <a:off x="171361" y="1838679"/>
              <a:ext cx="3082174" cy="984885"/>
            </a:xfrm>
            <a:prstGeom prst="rect">
              <a:avLst/>
            </a:prstGeom>
            <a:noFill/>
          </p:spPr>
          <p:txBody>
            <a:bodyPr wrap="square" lIns="0" tIns="0" rIns="0" bIns="0" rtlCol="0">
              <a:spAutoFit/>
            </a:bodyPr>
            <a:lstStyle/>
            <a:p>
              <a:pPr algn="l" defTabSz="814365">
                <a:spcBef>
                  <a:spcPts val="600"/>
                </a:spcBef>
                <a:buNone/>
              </a:pPr>
              <a:r>
                <a:rPr lang="zh-CN" altLang="en-US" sz="1800" b="0" i="0" smtClean="0">
                  <a:solidFill>
                    <a:srgbClr val="0096D6">
                      <a:lumMod val="75000"/>
                    </a:srgbClr>
                  </a:solidFill>
                  <a:latin typeface="Arial"/>
                  <a:ea typeface="黑体" pitchFamily="2" charset="-122"/>
                  <a:cs typeface="+mn-cs"/>
                </a:rPr>
                <a:t>恢复力强、高性能</a:t>
              </a:r>
            </a:p>
            <a:p>
              <a:pPr algn="l" defTabSz="814365">
                <a:spcBef>
                  <a:spcPts val="600"/>
                </a:spcBef>
                <a:buNone/>
              </a:pPr>
              <a:r>
                <a:rPr lang="zh-CN" altLang="en-US" sz="1800" b="0" i="0" smtClean="0">
                  <a:solidFill>
                    <a:srgbClr val="0096D6">
                      <a:lumMod val="75000"/>
                    </a:srgbClr>
                  </a:solidFill>
                  <a:latin typeface="Arial"/>
                  <a:ea typeface="黑体" pitchFamily="2" charset="-122"/>
                  <a:cs typeface="+mn-cs"/>
                </a:rPr>
                <a:t>系统扩展 </a:t>
              </a:r>
            </a:p>
            <a:p>
              <a:pPr algn="l" defTabSz="814365">
                <a:spcBef>
                  <a:spcPts val="600"/>
                </a:spcBef>
                <a:buNone/>
              </a:pPr>
              <a:r>
                <a:rPr lang="zh-CN" altLang="en-US" sz="1800" b="0" i="0" kern="1200" smtClean="0">
                  <a:solidFill>
                    <a:srgbClr val="0096D6">
                      <a:lumMod val="75000"/>
                    </a:srgbClr>
                  </a:solidFill>
                  <a:latin typeface="Arial"/>
                  <a:ea typeface="黑体" pitchFamily="2" charset="-122"/>
                  <a:cs typeface="+mn-cs"/>
                </a:rPr>
                <a:t>地理跨度</a:t>
              </a:r>
              <a:endParaRPr lang="zh-CN" altLang="en-US" kern="1200">
                <a:solidFill>
                  <a:schemeClr val="tx1">
                    <a:lumMod val="75000"/>
                  </a:schemeClr>
                </a:solidFill>
                <a:latin typeface="Arial"/>
                <a:ea typeface="黑体" pitchFamily="2" charset="-122"/>
                <a:sym typeface="Arial" charset="0"/>
              </a:endParaRPr>
            </a:p>
          </p:txBody>
        </p:sp>
      </p:grpSp>
      <p:grpSp>
        <p:nvGrpSpPr>
          <p:cNvPr id="93" name="Group 1"/>
          <p:cNvGrpSpPr/>
          <p:nvPr/>
        </p:nvGrpSpPr>
        <p:grpSpPr>
          <a:xfrm>
            <a:off x="-4275" y="3409555"/>
            <a:ext cx="9144000" cy="3448446"/>
            <a:chOff x="-4275" y="3213291"/>
            <a:chExt cx="9144000" cy="3455636"/>
          </a:xfrm>
        </p:grpSpPr>
        <p:sp>
          <p:nvSpPr>
            <p:cNvPr id="94" name="Freeform 138"/>
            <p:cNvSpPr>
              <a:spLocks/>
            </p:cNvSpPr>
            <p:nvPr/>
          </p:nvSpPr>
          <p:spPr bwMode="auto">
            <a:xfrm>
              <a:off x="-4275" y="3213291"/>
              <a:ext cx="9144000" cy="3455636"/>
            </a:xfrm>
            <a:custGeom>
              <a:avLst/>
              <a:gdLst>
                <a:gd name="T0" fmla="*/ 0 w 5741"/>
                <a:gd name="T1" fmla="*/ 2147483647 h 1730"/>
                <a:gd name="T2" fmla="*/ 0 w 5741"/>
                <a:gd name="T3" fmla="*/ 2147483647 h 1730"/>
                <a:gd name="T4" fmla="*/ 2147483647 w 5741"/>
                <a:gd name="T5" fmla="*/ 0 h 1730"/>
                <a:gd name="T6" fmla="*/ 2147483647 w 5741"/>
                <a:gd name="T7" fmla="*/ 2147483647 h 1730"/>
                <a:gd name="T8" fmla="*/ 2147483647 w 5741"/>
                <a:gd name="T9" fmla="*/ 2147483647 h 1730"/>
                <a:gd name="T10" fmla="*/ 0 60000 65536"/>
                <a:gd name="T11" fmla="*/ 0 60000 65536"/>
                <a:gd name="T12" fmla="*/ 0 60000 65536"/>
                <a:gd name="T13" fmla="*/ 0 60000 65536"/>
                <a:gd name="T14" fmla="*/ 0 60000 65536"/>
                <a:gd name="T15" fmla="*/ 0 w 5741"/>
                <a:gd name="T16" fmla="*/ 0 h 1730"/>
                <a:gd name="T17" fmla="*/ 5741 w 5741"/>
                <a:gd name="T18" fmla="*/ 1730 h 1730"/>
              </a:gdLst>
              <a:ahLst/>
              <a:cxnLst>
                <a:cxn ang="T10">
                  <a:pos x="T0" y="T1"/>
                </a:cxn>
                <a:cxn ang="T11">
                  <a:pos x="T2" y="T3"/>
                </a:cxn>
                <a:cxn ang="T12">
                  <a:pos x="T4" y="T5"/>
                </a:cxn>
                <a:cxn ang="T13">
                  <a:pos x="T6" y="T7"/>
                </a:cxn>
                <a:cxn ang="T14">
                  <a:pos x="T8" y="T9"/>
                </a:cxn>
              </a:cxnLst>
              <a:rect l="T15" t="T16" r="T17" b="T18"/>
              <a:pathLst>
                <a:path w="5741" h="1730">
                  <a:moveTo>
                    <a:pt x="0" y="1728"/>
                  </a:moveTo>
                  <a:cubicBezTo>
                    <a:pt x="0" y="1728"/>
                    <a:pt x="0" y="1182"/>
                    <a:pt x="0" y="636"/>
                  </a:cubicBezTo>
                  <a:cubicBezTo>
                    <a:pt x="0" y="630"/>
                    <a:pt x="2880" y="0"/>
                    <a:pt x="2880" y="0"/>
                  </a:cubicBezTo>
                  <a:cubicBezTo>
                    <a:pt x="2880" y="0"/>
                    <a:pt x="5736" y="630"/>
                    <a:pt x="5736" y="636"/>
                  </a:cubicBezTo>
                  <a:cubicBezTo>
                    <a:pt x="5736" y="636"/>
                    <a:pt x="5740" y="1502"/>
                    <a:pt x="5741" y="1730"/>
                  </a:cubicBezTo>
                </a:path>
              </a:pathLst>
            </a:custGeom>
            <a:gradFill rotWithShape="1">
              <a:gsLst>
                <a:gs pos="0">
                  <a:srgbClr val="7030A0"/>
                </a:gs>
                <a:gs pos="54000">
                  <a:srgbClr val="001C27">
                    <a:alpha val="70000"/>
                    <a:lumMod val="0"/>
                    <a:lumOff val="100000"/>
                  </a:srgbClr>
                </a:gs>
              </a:gsLst>
              <a:lin ang="5400000" scaled="1"/>
            </a:gradFill>
            <a:ln w="12700">
              <a:noFill/>
              <a:round/>
              <a:headEnd/>
              <a:tailEnd/>
            </a:ln>
          </p:spPr>
          <p:txBody>
            <a:bodyPr lIns="82124" tIns="41061" rIns="82124" bIns="41061"/>
            <a:lstStyle/>
            <a:p>
              <a:pPr eaLnBrk="0" hangingPunct="0">
                <a:lnSpc>
                  <a:spcPct val="90000"/>
                </a:lnSpc>
              </a:pPr>
              <a:endParaRPr lang="zh-CN" altLang="en-US">
                <a:solidFill>
                  <a:srgbClr val="62D1FE"/>
                </a:solidFill>
                <a:ea typeface="黑体" pitchFamily="2" charset="-122"/>
                <a:cs typeface="ＭＳ Ｐゴシック"/>
              </a:endParaRPr>
            </a:p>
          </p:txBody>
        </p:sp>
        <p:sp>
          <p:nvSpPr>
            <p:cNvPr id="95" name="Rectangle 259"/>
            <p:cNvSpPr>
              <a:spLocks noChangeArrowheads="1"/>
            </p:cNvSpPr>
            <p:nvPr/>
          </p:nvSpPr>
          <p:spPr bwMode="auto">
            <a:xfrm>
              <a:off x="171361" y="4511954"/>
              <a:ext cx="3698029" cy="1117919"/>
            </a:xfrm>
            <a:prstGeom prst="rect">
              <a:avLst/>
            </a:prstGeom>
            <a:noFill/>
            <a:ln w="9525">
              <a:noFill/>
              <a:miter lim="800000"/>
              <a:headEnd/>
              <a:tailEnd/>
            </a:ln>
          </p:spPr>
          <p:txBody>
            <a:bodyPr lIns="0" tIns="0" rIns="0" bIns="0" anchor="t" anchorCtr="0"/>
            <a:lstStyle/>
            <a:p>
              <a:pPr algn="l" defTabSz="814365">
                <a:lnSpc>
                  <a:spcPct val="90000"/>
                </a:lnSpc>
                <a:buNone/>
              </a:pPr>
              <a:r>
                <a:rPr lang="zh-CN" altLang="en-US" sz="1800" b="1" i="0" smtClean="0">
                  <a:solidFill>
                    <a:srgbClr val="7030A0"/>
                  </a:solidFill>
                  <a:latin typeface="Arial"/>
                  <a:ea typeface="黑体" pitchFamily="2" charset="-122"/>
                  <a:cs typeface="ＭＳ Ｐゴシック"/>
                </a:rPr>
                <a:t>智能</a:t>
              </a:r>
            </a:p>
            <a:p>
              <a:pPr algn="l" defTabSz="814365">
                <a:spcBef>
                  <a:spcPts val="600"/>
                </a:spcBef>
                <a:buNone/>
              </a:pPr>
              <a:r>
                <a:rPr lang="zh-CN" altLang="en-US" sz="1800" b="0" i="0" smtClean="0">
                  <a:solidFill>
                    <a:srgbClr val="7030A0"/>
                  </a:solidFill>
                  <a:latin typeface="Arial"/>
                  <a:ea typeface="黑体" pitchFamily="2" charset="-122"/>
                  <a:cs typeface="+mn-cs"/>
                </a:rPr>
                <a:t>无缝的虚拟机网络</a:t>
              </a:r>
            </a:p>
            <a:p>
              <a:pPr algn="l" defTabSz="814365">
                <a:spcBef>
                  <a:spcPts val="600"/>
                </a:spcBef>
                <a:buNone/>
              </a:pPr>
              <a:r>
                <a:rPr lang="zh-CN" altLang="en-US" sz="1800" b="0" i="0" smtClean="0">
                  <a:solidFill>
                    <a:srgbClr val="7030A0"/>
                  </a:solidFill>
                  <a:latin typeface="Arial"/>
                  <a:ea typeface="黑体" pitchFamily="2" charset="-122"/>
                  <a:cs typeface="+mn-cs"/>
                </a:rPr>
                <a:t>工作负荷移动性</a:t>
              </a:r>
            </a:p>
            <a:p>
              <a:pPr algn="l" defTabSz="814365">
                <a:lnSpc>
                  <a:spcPct val="90000"/>
                </a:lnSpc>
                <a:buNone/>
              </a:pPr>
              <a:endParaRPr lang="zh-CN" altLang="en-US" sz="2000" b="1" smtClean="0">
                <a:solidFill>
                  <a:srgbClr val="7030A0"/>
                </a:solidFill>
                <a:ea typeface="黑体" pitchFamily="2" charset="-122"/>
                <a:cs typeface="ＭＳ Ｐゴシック"/>
              </a:endParaRPr>
            </a:p>
            <a:p>
              <a:pPr algn="l" defTabSz="814365">
                <a:lnSpc>
                  <a:spcPct val="90000"/>
                </a:lnSpc>
                <a:buNone/>
              </a:pPr>
              <a:endParaRPr lang="zh-CN" altLang="en-US" sz="2000" b="1">
                <a:solidFill>
                  <a:srgbClr val="7030A0"/>
                </a:solidFill>
                <a:ea typeface="黑体" pitchFamily="2" charset="-122"/>
                <a:cs typeface="ＭＳ Ｐゴシック"/>
              </a:endParaRPr>
            </a:p>
          </p:txBody>
        </p:sp>
        <p:sp>
          <p:nvSpPr>
            <p:cNvPr id="96" name="TextBox 95"/>
            <p:cNvSpPr txBox="1"/>
            <p:nvPr/>
          </p:nvSpPr>
          <p:spPr>
            <a:xfrm>
              <a:off x="5349923" y="4784914"/>
              <a:ext cx="3732036" cy="724779"/>
            </a:xfrm>
            <a:prstGeom prst="rect">
              <a:avLst/>
            </a:prstGeom>
            <a:noFill/>
          </p:spPr>
          <p:txBody>
            <a:bodyPr wrap="square" lIns="91435" tIns="45718" rIns="91435" bIns="45718" rtlCol="0">
              <a:spAutoFit/>
            </a:bodyPr>
            <a:lstStyle/>
            <a:p>
              <a:pPr algn="r" defTabSz="814365">
                <a:spcBef>
                  <a:spcPts val="600"/>
                </a:spcBef>
                <a:buNone/>
              </a:pPr>
              <a:r>
                <a:rPr lang="zh-CN" altLang="en-US" sz="1800" b="0" i="0" smtClean="0">
                  <a:solidFill>
                    <a:srgbClr val="7030A0"/>
                  </a:solidFill>
                  <a:latin typeface="Arial"/>
                  <a:ea typeface="黑体" pitchFamily="2" charset="-122"/>
                  <a:cs typeface="+mn-cs"/>
                </a:rPr>
                <a:t>安全隔离</a:t>
              </a:r>
              <a:r>
                <a:rPr lang="en-US" altLang="zh-CN" sz="1800" b="0" i="0" smtClean="0">
                  <a:solidFill>
                    <a:srgbClr val="7030A0"/>
                  </a:solidFill>
                  <a:latin typeface="Arial"/>
                  <a:ea typeface="黑体" pitchFamily="2" charset="-122"/>
                  <a:cs typeface="+mn-cs"/>
                </a:rPr>
                <a:t>/</a:t>
              </a:r>
              <a:r>
                <a:rPr lang="zh-CN" altLang="en-US" sz="1800" b="0" i="0" smtClean="0">
                  <a:solidFill>
                    <a:srgbClr val="7030A0"/>
                  </a:solidFill>
                  <a:latin typeface="Arial"/>
                  <a:ea typeface="黑体" pitchFamily="2" charset="-122"/>
                  <a:cs typeface="+mn-cs"/>
                </a:rPr>
                <a:t>多租户</a:t>
              </a:r>
              <a:endParaRPr lang="zh-CN" altLang="en-US" smtClean="0">
                <a:solidFill>
                  <a:srgbClr val="7030A0"/>
                </a:solidFill>
                <a:ea typeface="黑体" pitchFamily="2" charset="-122"/>
                <a:sym typeface="Arial" charset="0"/>
              </a:endParaRPr>
            </a:p>
            <a:p>
              <a:pPr algn="r" defTabSz="814365">
                <a:spcBef>
                  <a:spcPts val="600"/>
                </a:spcBef>
                <a:buNone/>
              </a:pPr>
              <a:r>
                <a:rPr lang="zh-CN" altLang="en-US" sz="1800" b="0" i="0" smtClean="0">
                  <a:solidFill>
                    <a:srgbClr val="7030A0"/>
                  </a:solidFill>
                  <a:latin typeface="Arial"/>
                  <a:ea typeface="黑体" pitchFamily="2" charset="-122"/>
                  <a:cs typeface="+mn-cs"/>
                </a:rPr>
                <a:t>集成的应用交付</a:t>
              </a:r>
              <a:endParaRPr lang="zh-CN" altLang="en-US" sz="1800" b="0" i="0">
                <a:solidFill>
                  <a:srgbClr val="7030A0"/>
                </a:solidFill>
                <a:latin typeface="Arial"/>
                <a:ea typeface="黑体" pitchFamily="2" charset="-122"/>
                <a:cs typeface="+mn-cs"/>
              </a:endParaRPr>
            </a:p>
          </p:txBody>
        </p:sp>
      </p:grpSp>
      <p:sp>
        <p:nvSpPr>
          <p:cNvPr id="3" name="Freeform 2"/>
          <p:cNvSpPr/>
          <p:nvPr/>
        </p:nvSpPr>
        <p:spPr>
          <a:xfrm>
            <a:off x="-84406" y="1448972"/>
            <a:ext cx="9284677" cy="5472333"/>
          </a:xfrm>
          <a:custGeom>
            <a:avLst/>
            <a:gdLst>
              <a:gd name="connsiteX0" fmla="*/ 4712677 w 9369083"/>
              <a:gd name="connsiteY0" fmla="*/ 0 h 5472333"/>
              <a:gd name="connsiteX1" fmla="*/ 4712677 w 9369083"/>
              <a:gd name="connsiteY1" fmla="*/ 1983545 h 5472333"/>
              <a:gd name="connsiteX2" fmla="*/ 3010486 w 9369083"/>
              <a:gd name="connsiteY2" fmla="*/ 2391508 h 5472333"/>
              <a:gd name="connsiteX3" fmla="*/ 0 w 9369083"/>
              <a:gd name="connsiteY3" fmla="*/ 3249637 h 5472333"/>
              <a:gd name="connsiteX4" fmla="*/ 84406 w 9369083"/>
              <a:gd name="connsiteY4" fmla="*/ 5444197 h 5472333"/>
              <a:gd name="connsiteX5" fmla="*/ 9369083 w 9369083"/>
              <a:gd name="connsiteY5" fmla="*/ 5472333 h 5472333"/>
              <a:gd name="connsiteX6" fmla="*/ 9369083 w 9369083"/>
              <a:gd name="connsiteY6" fmla="*/ 28136 h 5472333"/>
              <a:gd name="connsiteX7" fmla="*/ 4712677 w 9369083"/>
              <a:gd name="connsiteY7" fmla="*/ 0 h 5472333"/>
              <a:gd name="connsiteX0" fmla="*/ 4628271 w 9284677"/>
              <a:gd name="connsiteY0" fmla="*/ 0 h 5472333"/>
              <a:gd name="connsiteX1" fmla="*/ 4628271 w 9284677"/>
              <a:gd name="connsiteY1" fmla="*/ 1983545 h 5472333"/>
              <a:gd name="connsiteX2" fmla="*/ 2926080 w 9284677"/>
              <a:gd name="connsiteY2" fmla="*/ 2391508 h 5472333"/>
              <a:gd name="connsiteX3" fmla="*/ 0 w 9284677"/>
              <a:gd name="connsiteY3" fmla="*/ 3235570 h 5472333"/>
              <a:gd name="connsiteX4" fmla="*/ 0 w 9284677"/>
              <a:gd name="connsiteY4" fmla="*/ 5444197 h 5472333"/>
              <a:gd name="connsiteX5" fmla="*/ 9284677 w 9284677"/>
              <a:gd name="connsiteY5" fmla="*/ 5472333 h 5472333"/>
              <a:gd name="connsiteX6" fmla="*/ 9284677 w 9284677"/>
              <a:gd name="connsiteY6" fmla="*/ 28136 h 5472333"/>
              <a:gd name="connsiteX7" fmla="*/ 4628271 w 9284677"/>
              <a:gd name="connsiteY7" fmla="*/ 0 h 547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84677" h="5472333">
                <a:moveTo>
                  <a:pt x="4628271" y="0"/>
                </a:moveTo>
                <a:lnTo>
                  <a:pt x="4628271" y="1983545"/>
                </a:lnTo>
                <a:lnTo>
                  <a:pt x="2926080" y="2391508"/>
                </a:lnTo>
                <a:lnTo>
                  <a:pt x="0" y="3235570"/>
                </a:lnTo>
                <a:lnTo>
                  <a:pt x="0" y="5444197"/>
                </a:lnTo>
                <a:lnTo>
                  <a:pt x="9284677" y="5472333"/>
                </a:lnTo>
                <a:lnTo>
                  <a:pt x="9284677" y="28136"/>
                </a:lnTo>
                <a:lnTo>
                  <a:pt x="4628271" y="0"/>
                </a:lnTo>
                <a:close/>
              </a:path>
            </a:pathLst>
          </a:custGeom>
          <a:solidFill>
            <a:srgbClr val="FFFFFF">
              <a:alpha val="85098"/>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sp>
        <p:nvSpPr>
          <p:cNvPr id="37" name="Rectangle 36"/>
          <p:cNvSpPr/>
          <p:nvPr/>
        </p:nvSpPr>
        <p:spPr>
          <a:xfrm>
            <a:off x="-154745" y="5701075"/>
            <a:ext cx="9425354" cy="897415"/>
          </a:xfrm>
          <a:prstGeom prst="rect">
            <a:avLst/>
          </a:prstGeom>
          <a:gradFill>
            <a:gsLst>
              <a:gs pos="100000">
                <a:srgbClr val="546568">
                  <a:lumMod val="64000"/>
                </a:srgbClr>
              </a:gs>
              <a:gs pos="0">
                <a:srgbClr val="546568">
                  <a:lumMod val="86000"/>
                  <a:lumOff val="14000"/>
                </a:srgbClr>
              </a:gs>
            </a:gsLst>
            <a:lin ang="5400000" scaled="0"/>
          </a:gradFill>
          <a:ln w="25400" cap="flat">
            <a:no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a:lnSpc>
                <a:spcPct val="95000"/>
              </a:lnSpc>
            </a:pPr>
            <a:endParaRPr lang="zh-CN" altLang="en-US" sz="1600" b="1">
              <a:solidFill>
                <a:schemeClr val="bg1"/>
              </a:solidFill>
              <a:ea typeface="黑体" pitchFamily="2" charset="-122"/>
            </a:endParaRPr>
          </a:p>
        </p:txBody>
      </p:sp>
      <p:grpSp>
        <p:nvGrpSpPr>
          <p:cNvPr id="38" name="Group 37"/>
          <p:cNvGrpSpPr>
            <a:grpSpLocks/>
          </p:cNvGrpSpPr>
          <p:nvPr/>
        </p:nvGrpSpPr>
        <p:grpSpPr bwMode="auto">
          <a:xfrm>
            <a:off x="863427" y="5814828"/>
            <a:ext cx="2685262" cy="684213"/>
            <a:chOff x="897" y="948"/>
            <a:chExt cx="1585" cy="431"/>
          </a:xfrm>
        </p:grpSpPr>
        <p:sp>
          <p:nvSpPr>
            <p:cNvPr id="39" name="Text Box 60"/>
            <p:cNvSpPr txBox="1">
              <a:spLocks noChangeArrowheads="1"/>
            </p:cNvSpPr>
            <p:nvPr/>
          </p:nvSpPr>
          <p:spPr bwMode="auto">
            <a:xfrm>
              <a:off x="1270" y="948"/>
              <a:ext cx="1212" cy="393"/>
            </a:xfrm>
            <a:prstGeom prst="rect">
              <a:avLst/>
            </a:prstGeom>
            <a:noFill/>
            <a:ln w="9525" algn="ctr">
              <a:noFill/>
              <a:miter lim="800000"/>
              <a:headEnd/>
              <a:tailEnd/>
            </a:ln>
          </p:spPr>
          <p:txBody>
            <a:bodyPr lIns="82124" tIns="41061" rIns="82124" bIns="41061">
              <a:spAutoFit/>
            </a:bodyPr>
            <a:lstStyle/>
            <a:p>
              <a:pPr algn="r" defTabSz="814365">
                <a:lnSpc>
                  <a:spcPct val="80000"/>
                </a:lnSpc>
                <a:buNone/>
              </a:pPr>
              <a:r>
                <a:rPr lang="zh-CN" altLang="en-US" sz="1400" b="0" i="0" kern="1200" dirty="0" smtClean="0">
                  <a:solidFill>
                    <a:srgbClr val="FFFFFF"/>
                  </a:solidFill>
                  <a:effectLst>
                    <a:outerShdw blurRad="38100" dist="38100" dir="2700000" algn="tl">
                      <a:srgbClr val="000000">
                        <a:alpha val="43137"/>
                      </a:srgbClr>
                    </a:outerShdw>
                  </a:effectLst>
                  <a:latin typeface="Arial"/>
                  <a:ea typeface="黑体" pitchFamily="2" charset="-122"/>
                  <a:cs typeface="+mn-cs"/>
                </a:rPr>
                <a:t>当</a:t>
              </a:r>
              <a:r>
                <a:rPr lang="zh-CN" altLang="en-US" sz="2000" b="0" i="0" kern="1200" dirty="0" smtClean="0">
                  <a:solidFill>
                    <a:srgbClr val="FFFFFF"/>
                  </a:solidFill>
                  <a:effectLst>
                    <a:outerShdw blurRad="38100" dist="38100" dir="2700000" algn="tl">
                      <a:srgbClr val="000000">
                        <a:alpha val="43137"/>
                      </a:srgbClr>
                    </a:outerShdw>
                  </a:effectLst>
                  <a:latin typeface="Arial"/>
                  <a:ea typeface="黑体" pitchFamily="2" charset="-122"/>
                  <a:cs typeface="+mn-cs"/>
                </a:rPr>
                <a:t>网络</a:t>
              </a:r>
              <a:r>
                <a:rPr lang="zh-CN" altLang="en-US" sz="1400" b="0" i="0" kern="0" dirty="0" smtClean="0">
                  <a:solidFill>
                    <a:srgbClr val="FFFFFF"/>
                  </a:solidFill>
                  <a:effectLst>
                    <a:outerShdw blurRad="38100" dist="38100" dir="2700000" algn="tl">
                      <a:srgbClr val="000000">
                        <a:alpha val="43137"/>
                      </a:srgbClr>
                    </a:outerShdw>
                  </a:effectLst>
                  <a:latin typeface="Arial"/>
                  <a:ea typeface="黑体" pitchFamily="2" charset="-122"/>
                  <a:cs typeface="+mn-cs"/>
                </a:rPr>
                <a:t>得到</a:t>
              </a:r>
              <a:endParaRPr lang="zh-CN" altLang="en-US" kern="0" dirty="0" smtClean="0">
                <a:solidFill>
                  <a:schemeClr val="bg1"/>
                </a:solidFill>
                <a:effectLst>
                  <a:outerShdw blurRad="38100" dist="38100" dir="2700000" algn="tl">
                    <a:srgbClr val="000000">
                      <a:alpha val="43137"/>
                    </a:srgbClr>
                  </a:outerShdw>
                </a:effectLst>
                <a:ea typeface="黑体" pitchFamily="2" charset="-122"/>
              </a:endParaRPr>
            </a:p>
            <a:p>
              <a:pPr algn="r" defTabSz="814365">
                <a:lnSpc>
                  <a:spcPct val="80000"/>
                </a:lnSpc>
                <a:spcBef>
                  <a:spcPct val="0"/>
                </a:spcBef>
                <a:spcAft>
                  <a:spcPct val="0"/>
                </a:spcAft>
                <a:buNone/>
              </a:pPr>
              <a:endParaRPr lang="zh-CN" altLang="en-US" sz="2400" b="1" kern="1200" dirty="0">
                <a:solidFill>
                  <a:schemeClr val="bg1"/>
                </a:solidFill>
                <a:effectLst>
                  <a:outerShdw blurRad="38100" dist="38100" dir="2700000" algn="tl">
                    <a:srgbClr val="000000">
                      <a:alpha val="43137"/>
                    </a:srgbClr>
                  </a:outerShdw>
                </a:effectLst>
                <a:latin typeface="Arial" charset="0"/>
                <a:ea typeface="黑体" pitchFamily="2" charset="-122"/>
                <a:cs typeface="+mn-cs"/>
              </a:endParaRPr>
            </a:p>
          </p:txBody>
        </p:sp>
        <p:sp>
          <p:nvSpPr>
            <p:cNvPr id="40" name="Text Box 63"/>
            <p:cNvSpPr txBox="1">
              <a:spLocks noChangeArrowheads="1"/>
            </p:cNvSpPr>
            <p:nvPr/>
          </p:nvSpPr>
          <p:spPr bwMode="auto">
            <a:xfrm>
              <a:off x="897" y="1117"/>
              <a:ext cx="1578" cy="262"/>
            </a:xfrm>
            <a:prstGeom prst="rect">
              <a:avLst/>
            </a:prstGeom>
            <a:noFill/>
            <a:ln w="9525" algn="ctr">
              <a:noFill/>
              <a:miter lim="800000"/>
              <a:headEnd/>
              <a:tailEnd/>
            </a:ln>
          </p:spPr>
          <p:txBody>
            <a:bodyPr lIns="82124" tIns="41061" rIns="82124" bIns="41061">
              <a:spAutoFit/>
            </a:bodyPr>
            <a:lstStyle/>
            <a:p>
              <a:pPr algn="r" defTabSz="814365">
                <a:lnSpc>
                  <a:spcPct val="90000"/>
                </a:lnSpc>
                <a:spcBef>
                  <a:spcPct val="50000"/>
                </a:spcBef>
                <a:spcAft>
                  <a:spcPct val="0"/>
                </a:spcAft>
                <a:buNone/>
              </a:pPr>
              <a:r>
                <a:rPr lang="zh-CN" altLang="en-US" sz="2400" b="0" i="0" kern="1200" dirty="0" smtClean="0">
                  <a:solidFill>
                    <a:srgbClr val="FFFFFF"/>
                  </a:solidFill>
                  <a:effectLst>
                    <a:outerShdw blurRad="38100" dist="38100" dir="2700000" algn="tl">
                      <a:srgbClr val="000000">
                        <a:alpha val="43137"/>
                      </a:srgbClr>
                    </a:outerShdw>
                  </a:effectLst>
                  <a:latin typeface="Arial"/>
                  <a:ea typeface="黑体" pitchFamily="2" charset="-122"/>
                  <a:cs typeface="+mn-cs"/>
                </a:rPr>
                <a:t>统一</a:t>
              </a:r>
              <a:r>
                <a:rPr lang="zh-CN" altLang="en-US" sz="1400" b="0" i="0" kern="1200" dirty="0" smtClean="0">
                  <a:solidFill>
                    <a:srgbClr val="FFFFFF"/>
                  </a:solidFill>
                  <a:effectLst>
                    <a:outerShdw blurRad="38100" dist="38100" dir="2700000" algn="tl">
                      <a:srgbClr val="000000">
                        <a:alpha val="43137"/>
                      </a:srgbClr>
                    </a:outerShdw>
                  </a:effectLst>
                  <a:latin typeface="Arial"/>
                  <a:ea typeface="黑体" pitchFamily="2" charset="-122"/>
                  <a:cs typeface="+mn-cs"/>
                </a:rPr>
                <a:t>时</a:t>
              </a:r>
              <a:endParaRPr lang="zh-CN" altLang="en-US" sz="1400" kern="1200" dirty="0">
                <a:solidFill>
                  <a:schemeClr val="bg1"/>
                </a:solidFill>
                <a:effectLst>
                  <a:outerShdw blurRad="38100" dist="38100" dir="2700000" algn="tl">
                    <a:srgbClr val="000000">
                      <a:alpha val="43137"/>
                    </a:srgbClr>
                  </a:outerShdw>
                </a:effectLst>
                <a:latin typeface="Arial" charset="0"/>
                <a:ea typeface="黑体" pitchFamily="2" charset="-122"/>
                <a:cs typeface="+mn-cs"/>
              </a:endParaRPr>
            </a:p>
          </p:txBody>
        </p:sp>
        <p:sp>
          <p:nvSpPr>
            <p:cNvPr id="42" name="Rectangle 64"/>
            <p:cNvSpPr>
              <a:spLocks noChangeArrowheads="1"/>
            </p:cNvSpPr>
            <p:nvPr/>
          </p:nvSpPr>
          <p:spPr bwMode="auto">
            <a:xfrm>
              <a:off x="1430" y="1069"/>
              <a:ext cx="138" cy="167"/>
            </a:xfrm>
            <a:prstGeom prst="rect">
              <a:avLst/>
            </a:prstGeom>
            <a:noFill/>
            <a:ln w="14288" algn="ctr">
              <a:noFill/>
              <a:miter lim="800000"/>
              <a:headEnd/>
              <a:tailEnd/>
            </a:ln>
          </p:spPr>
          <p:txBody>
            <a:bodyPr wrap="none">
              <a:spAutoFit/>
            </a:bodyPr>
            <a:lstStyle/>
            <a:p>
              <a:pPr algn="ctr" defTabSz="814365">
                <a:lnSpc>
                  <a:spcPct val="80000"/>
                </a:lnSpc>
                <a:spcBef>
                  <a:spcPct val="50000"/>
                </a:spcBef>
                <a:spcAft>
                  <a:spcPct val="0"/>
                </a:spcAft>
                <a:buNone/>
              </a:pPr>
              <a:r>
                <a:rPr lang="zh-CN" altLang="en-US" sz="1400" b="0" i="0" kern="1200" smtClean="0">
                  <a:solidFill>
                    <a:srgbClr val="FFFFFF"/>
                  </a:solidFill>
                  <a:effectLst>
                    <a:outerShdw blurRad="38100" dist="38100" dir="2700000" algn="tl">
                      <a:srgbClr val="000000">
                        <a:alpha val="43137"/>
                      </a:srgbClr>
                    </a:outerShdw>
                  </a:effectLst>
                  <a:latin typeface="Arial"/>
                  <a:ea typeface="黑体" pitchFamily="2" charset="-122"/>
                  <a:cs typeface="+mn-cs"/>
                </a:rPr>
                <a:t> </a:t>
              </a:r>
              <a:endParaRPr lang="zh-CN" altLang="en-US" sz="1400" b="0" i="0" kern="1200">
                <a:solidFill>
                  <a:srgbClr val="FFFFFF"/>
                </a:solidFill>
                <a:effectLst>
                  <a:outerShdw blurRad="38100" dist="38100" dir="2700000" algn="tl">
                    <a:srgbClr val="000000">
                      <a:alpha val="43137"/>
                    </a:srgbClr>
                  </a:outerShdw>
                </a:effectLst>
                <a:latin typeface="Arial"/>
                <a:ea typeface="黑体" pitchFamily="2" charset="-122"/>
                <a:cs typeface="+mn-cs"/>
              </a:endParaRPr>
            </a:p>
          </p:txBody>
        </p:sp>
      </p:grpSp>
      <p:sp>
        <p:nvSpPr>
          <p:cNvPr id="43" name="Text Box 61"/>
          <p:cNvSpPr txBox="1">
            <a:spLocks noChangeArrowheads="1"/>
          </p:cNvSpPr>
          <p:nvPr/>
        </p:nvSpPr>
        <p:spPr bwMode="auto">
          <a:xfrm>
            <a:off x="3646366" y="5817018"/>
            <a:ext cx="5116701" cy="550862"/>
          </a:xfrm>
          <a:prstGeom prst="rect">
            <a:avLst/>
          </a:prstGeom>
          <a:noFill/>
          <a:ln w="9525" algn="ctr">
            <a:noFill/>
            <a:miter lim="800000"/>
            <a:headEnd/>
            <a:tailEnd/>
          </a:ln>
        </p:spPr>
        <p:txBody>
          <a:bodyPr lIns="82124" tIns="41061" rIns="82124" bIns="41061"/>
          <a:lstStyle/>
          <a:p>
            <a:pPr algn="l" defTabSz="814365">
              <a:lnSpc>
                <a:spcPct val="90000"/>
              </a:lnSpc>
              <a:buNone/>
            </a:pPr>
            <a:r>
              <a:rPr lang="zh-CN" altLang="en-US" sz="2000" b="0" i="0" kern="0" smtClean="0">
                <a:solidFill>
                  <a:srgbClr val="FFFFFF"/>
                </a:solidFill>
                <a:effectLst>
                  <a:outerShdw blurRad="38100" dist="38100" dir="2700000" algn="tl">
                    <a:srgbClr val="000000">
                      <a:alpha val="43137"/>
                    </a:srgbClr>
                  </a:outerShdw>
                </a:effectLst>
                <a:latin typeface="Arial"/>
                <a:ea typeface="黑体" pitchFamily="2" charset="-122"/>
                <a:cs typeface="+mn-cs"/>
              </a:rPr>
              <a:t>您可以充满</a:t>
            </a:r>
            <a:r>
              <a:rPr lang="zh-CN" altLang="en-US" sz="2000" b="1" i="0" kern="0" smtClean="0">
                <a:solidFill>
                  <a:srgbClr val="FFFFFF"/>
                </a:solidFill>
                <a:effectLst>
                  <a:outerShdw blurRad="38100" dist="38100" dir="2700000" algn="tl">
                    <a:srgbClr val="000000">
                      <a:alpha val="43137"/>
                    </a:srgbClr>
                  </a:outerShdw>
                </a:effectLst>
                <a:latin typeface="Arial"/>
                <a:ea typeface="黑体" pitchFamily="2" charset="-122"/>
                <a:cs typeface="+mn-cs"/>
              </a:rPr>
              <a:t>自信</a:t>
            </a:r>
            <a:r>
              <a:rPr lang="zh-CN" altLang="en-US" sz="2000" b="0" i="0" kern="0" smtClean="0">
                <a:solidFill>
                  <a:srgbClr val="FFFFFF"/>
                </a:solidFill>
                <a:effectLst>
                  <a:outerShdw blurRad="38100" dist="38100" dir="2700000" algn="tl">
                    <a:srgbClr val="000000">
                      <a:alpha val="43137"/>
                    </a:srgbClr>
                  </a:outerShdw>
                </a:effectLst>
                <a:latin typeface="Arial"/>
                <a:ea typeface="黑体" pitchFamily="2" charset="-122"/>
                <a:cs typeface="+mn-cs"/>
              </a:rPr>
              <a:t>地</a:t>
            </a:r>
            <a:r>
              <a:rPr lang="zh-CN" altLang="en-US" sz="2000" b="1" i="0" kern="0" smtClean="0">
                <a:solidFill>
                  <a:srgbClr val="FFFFFF"/>
                </a:solidFill>
                <a:effectLst>
                  <a:outerShdw blurRad="38100" dist="38100" dir="2700000" algn="tl">
                    <a:srgbClr val="000000">
                      <a:alpha val="43137"/>
                    </a:srgbClr>
                  </a:outerShdw>
                </a:effectLst>
                <a:latin typeface="Arial"/>
                <a:ea typeface="黑体" pitchFamily="2" charset="-122"/>
                <a:cs typeface="+mn-cs"/>
              </a:rPr>
              <a:t>适应</a:t>
            </a:r>
            <a:r>
              <a:rPr lang="zh-CN" altLang="en-US" sz="2000" b="0" i="0" kern="0" smtClean="0">
                <a:solidFill>
                  <a:srgbClr val="FFFFFF"/>
                </a:solidFill>
                <a:effectLst>
                  <a:outerShdw blurRad="38100" dist="38100" dir="2700000" algn="tl">
                    <a:srgbClr val="000000">
                      <a:alpha val="43137"/>
                    </a:srgbClr>
                  </a:outerShdw>
                </a:effectLst>
                <a:latin typeface="Arial"/>
                <a:ea typeface="黑体" pitchFamily="2" charset="-122"/>
                <a:cs typeface="+mn-cs"/>
              </a:rPr>
              <a:t> </a:t>
            </a:r>
            <a:endParaRPr lang="zh-CN" altLang="en-US" sz="2000" b="1" kern="0">
              <a:solidFill>
                <a:schemeClr val="bg1"/>
              </a:solidFill>
              <a:effectLst>
                <a:outerShdw blurRad="38100" dist="38100" dir="2700000" algn="tl">
                  <a:srgbClr val="000000">
                    <a:alpha val="43137"/>
                  </a:srgbClr>
                </a:outerShdw>
              </a:effectLst>
              <a:ea typeface="黑体" pitchFamily="2" charset="-122"/>
            </a:endParaRPr>
          </a:p>
        </p:txBody>
      </p:sp>
      <p:sp>
        <p:nvSpPr>
          <p:cNvPr id="44" name="Rectangle 86"/>
          <p:cNvSpPr>
            <a:spLocks noChangeArrowheads="1"/>
          </p:cNvSpPr>
          <p:nvPr/>
        </p:nvSpPr>
        <p:spPr bwMode="auto">
          <a:xfrm>
            <a:off x="3621916" y="6142675"/>
            <a:ext cx="1470274" cy="369332"/>
          </a:xfrm>
          <a:prstGeom prst="rect">
            <a:avLst/>
          </a:prstGeom>
          <a:noFill/>
          <a:ln w="14288" algn="ctr">
            <a:noFill/>
            <a:miter lim="800000"/>
            <a:headEnd/>
            <a:tailEnd/>
          </a:ln>
        </p:spPr>
        <p:txBody>
          <a:bodyPr wrap="none">
            <a:spAutoFit/>
          </a:bodyPr>
          <a:lstStyle/>
          <a:p>
            <a:pPr algn="l" defTabSz="814365">
              <a:lnSpc>
                <a:spcPct val="90000"/>
              </a:lnSpc>
              <a:buNone/>
            </a:pPr>
            <a:r>
              <a:rPr lang="zh-CN" altLang="en-US" sz="2000" b="0" i="0" kern="0" smtClean="0">
                <a:solidFill>
                  <a:srgbClr val="FFFFFF"/>
                </a:solidFill>
                <a:effectLst>
                  <a:outerShdw blurRad="38100" dist="38100" dir="2700000" algn="tl">
                    <a:srgbClr val="000000">
                      <a:alpha val="43137"/>
                    </a:srgbClr>
                  </a:outerShdw>
                </a:effectLst>
                <a:latin typeface="Arial"/>
                <a:ea typeface="黑体" pitchFamily="2" charset="-122"/>
                <a:cs typeface="+mn-cs"/>
              </a:rPr>
              <a:t>并进行</a:t>
            </a:r>
            <a:r>
              <a:rPr lang="zh-CN" altLang="en-US" sz="2000" b="1" i="0" kern="0" smtClean="0">
                <a:solidFill>
                  <a:srgbClr val="FFFFFF"/>
                </a:solidFill>
                <a:effectLst>
                  <a:outerShdw blurRad="38100" dist="38100" dir="2700000" algn="tl">
                    <a:srgbClr val="000000">
                      <a:alpha val="43137"/>
                    </a:srgbClr>
                  </a:outerShdw>
                </a:effectLst>
                <a:latin typeface="Arial"/>
                <a:ea typeface="黑体" pitchFamily="2" charset="-122"/>
                <a:cs typeface="+mn-cs"/>
              </a:rPr>
              <a:t>创新</a:t>
            </a:r>
            <a:endParaRPr lang="zh-CN" altLang="en-US" sz="2000" b="1" kern="0">
              <a:solidFill>
                <a:schemeClr val="bg1"/>
              </a:solidFill>
              <a:effectLst>
                <a:outerShdw blurRad="38100" dist="38100" dir="2700000" algn="tl">
                  <a:srgbClr val="000000">
                    <a:alpha val="43137"/>
                  </a:srgbClr>
                </a:outerShdw>
              </a:effectLst>
              <a:ea typeface="黑体" pitchFamily="2" charset="-122"/>
            </a:endParaRPr>
          </a:p>
        </p:txBody>
      </p:sp>
      <p:sp>
        <p:nvSpPr>
          <p:cNvPr id="46" name="Line 62"/>
          <p:cNvSpPr>
            <a:spLocks noChangeShapeType="1"/>
          </p:cNvSpPr>
          <p:nvPr/>
        </p:nvSpPr>
        <p:spPr bwMode="auto">
          <a:xfrm>
            <a:off x="3600638" y="5856751"/>
            <a:ext cx="0" cy="700697"/>
          </a:xfrm>
          <a:prstGeom prst="line">
            <a:avLst/>
          </a:prstGeom>
          <a:noFill/>
          <a:ln w="14288">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b="1" i="0" u="none" strike="noStrike" kern="1200" cap="none" spc="0" normalizeH="0" baseline="0">
              <a:ln>
                <a:noFill/>
              </a:ln>
              <a:solidFill>
                <a:schemeClr val="bg1"/>
              </a:solidFill>
              <a:effectLst/>
              <a:uLnTx/>
              <a:uFillTx/>
              <a:latin typeface="Arial" charset="0"/>
              <a:ea typeface="黑体" pitchFamily="2" charset="-122"/>
              <a:cs typeface="+mn-cs"/>
            </a:endParaRPr>
          </a:p>
        </p:txBody>
      </p:sp>
      <p:sp>
        <p:nvSpPr>
          <p:cNvPr id="47" name="Action Button: Back or Previous 46">
            <a:hlinkClick r:id="rId3" action="ppaction://hlinksldjump"/>
          </p:cNvPr>
          <p:cNvSpPr/>
          <p:nvPr/>
        </p:nvSpPr>
        <p:spPr>
          <a:xfrm>
            <a:off x="8202168" y="6236208"/>
            <a:ext cx="318654" cy="277092"/>
          </a:xfrm>
          <a:prstGeom prst="actionButtonBackPrevious">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黑体" pitchFamily="2" charset="-122"/>
            </a:endParaRPr>
          </a:p>
        </p:txBody>
      </p:sp>
      <p:grpSp>
        <p:nvGrpSpPr>
          <p:cNvPr id="48" name="Group 47"/>
          <p:cNvGrpSpPr/>
          <p:nvPr/>
        </p:nvGrpSpPr>
        <p:grpSpPr>
          <a:xfrm>
            <a:off x="-288966" y="1539421"/>
            <a:ext cx="4860966" cy="3194997"/>
            <a:chOff x="-288966" y="1539421"/>
            <a:chExt cx="4860966" cy="3194997"/>
          </a:xfrm>
        </p:grpSpPr>
        <p:cxnSp>
          <p:nvCxnSpPr>
            <p:cNvPr id="49" name="Straight Connector 48"/>
            <p:cNvCxnSpPr/>
            <p:nvPr/>
          </p:nvCxnSpPr>
          <p:spPr>
            <a:xfrm flipH="1">
              <a:off x="-288966" y="3489762"/>
              <a:ext cx="4584728" cy="1244656"/>
            </a:xfrm>
            <a:prstGeom prst="line">
              <a:avLst/>
            </a:prstGeom>
            <a:ln>
              <a:gradFill>
                <a:gsLst>
                  <a:gs pos="0">
                    <a:srgbClr val="333333"/>
                  </a:gs>
                  <a:gs pos="78000">
                    <a:srgbClr val="333333"/>
                  </a:gs>
                  <a:gs pos="100000">
                    <a:schemeClr val="accent1">
                      <a:tint val="23500"/>
                      <a:satMod val="16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572000" y="1539421"/>
              <a:ext cx="0" cy="1502230"/>
            </a:xfrm>
            <a:prstGeom prst="line">
              <a:avLst/>
            </a:prstGeom>
            <a:ln>
              <a:gradFill>
                <a:gsLst>
                  <a:gs pos="0">
                    <a:schemeClr val="tx2">
                      <a:lumMod val="75000"/>
                    </a:schemeClr>
                  </a:gs>
                  <a:gs pos="66000">
                    <a:schemeClr val="tx2">
                      <a:lumMod val="75000"/>
                    </a:schemeClr>
                  </a:gs>
                  <a:gs pos="100000">
                    <a:schemeClr val="accent1">
                      <a:tint val="23500"/>
                      <a:satMod val="16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2670002" y="1901849"/>
            <a:ext cx="3637485" cy="3670826"/>
            <a:chOff x="2452480" y="1551894"/>
            <a:chExt cx="3998386" cy="4035035"/>
          </a:xfrm>
        </p:grpSpPr>
        <p:grpSp>
          <p:nvGrpSpPr>
            <p:cNvPr id="97" name="Group 84"/>
            <p:cNvGrpSpPr/>
            <p:nvPr/>
          </p:nvGrpSpPr>
          <p:grpSpPr>
            <a:xfrm>
              <a:off x="2711265" y="1787259"/>
              <a:ext cx="3578794" cy="3580900"/>
              <a:chOff x="3657126" y="1620086"/>
              <a:chExt cx="1371782" cy="1372589"/>
            </a:xfrm>
          </p:grpSpPr>
          <p:grpSp>
            <p:nvGrpSpPr>
              <p:cNvPr id="98" name="Group 23"/>
              <p:cNvGrpSpPr/>
              <p:nvPr/>
            </p:nvGrpSpPr>
            <p:grpSpPr>
              <a:xfrm>
                <a:off x="3657126" y="1620086"/>
                <a:ext cx="1371782" cy="1371782"/>
                <a:chOff x="951233" y="2055549"/>
                <a:chExt cx="1563950" cy="1563950"/>
              </a:xfrm>
            </p:grpSpPr>
            <p:sp>
              <p:nvSpPr>
                <p:cNvPr id="100" name="Oval 99"/>
                <p:cNvSpPr/>
                <p:nvPr/>
              </p:nvSpPr>
              <p:spPr>
                <a:xfrm>
                  <a:off x="951233" y="2055549"/>
                  <a:ext cx="1563950" cy="1563950"/>
                </a:xfrm>
                <a:prstGeom prst="ellipse">
                  <a:avLst/>
                </a:prstGeom>
                <a:solidFill>
                  <a:schemeClr val="tx2"/>
                </a:soli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101" name="Freeform 11"/>
                <p:cNvSpPr>
                  <a:spLocks noEditPoints="1"/>
                </p:cNvSpPr>
                <p:nvPr/>
              </p:nvSpPr>
              <p:spPr bwMode="auto">
                <a:xfrm>
                  <a:off x="1117586" y="2215795"/>
                  <a:ext cx="1244670" cy="1243466"/>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bg1"/>
                </a:solidFill>
                <a:ln w="3175" cap="flat" cmpd="sng" algn="ctr">
                  <a:noFill/>
                  <a:prstDash val="solid"/>
                </a:ln>
                <a:effectLst>
                  <a:outerShdw blurRad="63500" sx="102000" sy="102000" algn="ctr" rotWithShape="0">
                    <a:prstClr val="black">
                      <a:alpha val="40000"/>
                    </a:prstClr>
                  </a:outerShdw>
                </a:effectLst>
              </p:spPr>
              <p:txBody>
                <a:bodyPr anchor="ctr"/>
                <a:lstStyle/>
                <a:p>
                  <a:pPr algn="ctr" fontAlgn="auto">
                    <a:spcBef>
                      <a:spcPts val="0"/>
                    </a:spcBef>
                    <a:spcAft>
                      <a:spcPts val="0"/>
                    </a:spcAft>
                    <a:defRPr/>
                  </a:pPr>
                  <a:endParaRPr lang="zh-CN" altLang="en-US" baseline="-25000">
                    <a:ea typeface="黑体" pitchFamily="2" charset="-122"/>
                  </a:endParaRPr>
                </a:p>
              </p:txBody>
            </p:sp>
          </p:grpSp>
          <p:sp>
            <p:nvSpPr>
              <p:cNvPr id="99" name="Oval 8"/>
              <p:cNvSpPr>
                <a:spLocks noChangeArrowheads="1"/>
              </p:cNvSpPr>
              <p:nvPr/>
            </p:nvSpPr>
            <p:spPr bwMode="auto">
              <a:xfrm>
                <a:off x="3657217" y="1621075"/>
                <a:ext cx="1371600" cy="1371600"/>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endParaRPr lang="zh-CN" altLang="en-US" sz="2800" kern="0">
                  <a:solidFill>
                    <a:srgbClr val="FFFFFF"/>
                  </a:solidFill>
                  <a:ea typeface="黑体" pitchFamily="2" charset="-122"/>
                </a:endParaRPr>
              </a:p>
            </p:txBody>
          </p:sp>
        </p:grpSp>
        <p:grpSp>
          <p:nvGrpSpPr>
            <p:cNvPr id="64" name="Group 9"/>
            <p:cNvGrpSpPr/>
            <p:nvPr/>
          </p:nvGrpSpPr>
          <p:grpSpPr>
            <a:xfrm>
              <a:off x="2452480" y="1551894"/>
              <a:ext cx="3998386" cy="4035035"/>
              <a:chOff x="2452480" y="1731940"/>
              <a:chExt cx="3998386" cy="4035035"/>
            </a:xfrm>
          </p:grpSpPr>
          <p:grpSp>
            <p:nvGrpSpPr>
              <p:cNvPr id="70" name="Group 44"/>
              <p:cNvGrpSpPr/>
              <p:nvPr/>
            </p:nvGrpSpPr>
            <p:grpSpPr>
              <a:xfrm>
                <a:off x="3263909" y="3125694"/>
                <a:ext cx="2441765" cy="1393561"/>
                <a:chOff x="3407496" y="2853282"/>
                <a:chExt cx="2441765" cy="1393561"/>
              </a:xfrm>
            </p:grpSpPr>
            <p:sp>
              <p:nvSpPr>
                <p:cNvPr id="75" name="Freeform 15"/>
                <p:cNvSpPr>
                  <a:spLocks/>
                </p:cNvSpPr>
                <p:nvPr/>
              </p:nvSpPr>
              <p:spPr bwMode="auto">
                <a:xfrm>
                  <a:off x="4468511" y="2863605"/>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adFill>
                  <a:gsLst>
                    <a:gs pos="100000">
                      <a:schemeClr val="accent1">
                        <a:alpha val="54000"/>
                      </a:schemeClr>
                    </a:gs>
                    <a:gs pos="0">
                      <a:srgbClr val="000000">
                        <a:alpha val="59000"/>
                      </a:srgbClr>
                    </a:gs>
                  </a:gsLst>
                  <a:lin ang="5400000" scaled="0"/>
                </a:gradFill>
                <a:ln w="25400" cap="flat">
                  <a:gradFill>
                    <a:gsLst>
                      <a:gs pos="5400">
                        <a:schemeClr val="bg2">
                          <a:lumMod val="50000"/>
                        </a:schemeClr>
                      </a:gs>
                      <a:gs pos="100000">
                        <a:srgbClr val="15BEC2">
                          <a:alpha val="0"/>
                        </a:srgbClr>
                      </a:gs>
                      <a:gs pos="95000">
                        <a:schemeClr val="bg1">
                          <a:lumMod val="50000"/>
                        </a:schemeClr>
                      </a:gs>
                      <a:gs pos="0">
                        <a:srgbClr val="01BBBB">
                          <a:alpha val="0"/>
                        </a:srgbClr>
                      </a:gs>
                    </a:gsLst>
                    <a:lin ang="0" scaled="0"/>
                  </a:grad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defTabSz="914400">
                    <a:spcBef>
                      <a:spcPct val="50000"/>
                    </a:spcBef>
                    <a:spcAft>
                      <a:spcPts val="1800"/>
                    </a:spcAft>
                    <a:buClr>
                      <a:srgbClr val="FFFFFF"/>
                    </a:buClr>
                    <a:buSzPct val="100000"/>
                  </a:pPr>
                  <a:endParaRPr lang="zh-CN" altLang="en-US" sz="2800" kern="0">
                    <a:solidFill>
                      <a:srgbClr val="FFFFFF"/>
                    </a:solidFill>
                    <a:effectLst>
                      <a:outerShdw blurRad="63500" sx="102000" sy="102000" algn="ctr" rotWithShape="0">
                        <a:prstClr val="black">
                          <a:alpha val="40000"/>
                        </a:prstClr>
                      </a:outerShdw>
                    </a:effectLst>
                    <a:ea typeface="黑体" pitchFamily="2" charset="-122"/>
                  </a:endParaRPr>
                </a:p>
              </p:txBody>
            </p:sp>
            <p:grpSp>
              <p:nvGrpSpPr>
                <p:cNvPr id="76" name="Group 46"/>
                <p:cNvGrpSpPr/>
                <p:nvPr/>
              </p:nvGrpSpPr>
              <p:grpSpPr>
                <a:xfrm>
                  <a:off x="3407496" y="2854810"/>
                  <a:ext cx="1392033" cy="1392033"/>
                  <a:chOff x="2084368" y="2652777"/>
                  <a:chExt cx="1392033" cy="1392033"/>
                </a:xfrm>
              </p:grpSpPr>
              <p:sp>
                <p:nvSpPr>
                  <p:cNvPr id="85" name="Freeform 14"/>
                  <p:cNvSpPr>
                    <a:spLocks/>
                  </p:cNvSpPr>
                  <p:nvPr/>
                </p:nvSpPr>
                <p:spPr bwMode="auto">
                  <a:xfrm>
                    <a:off x="2095657" y="2662806"/>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2"/>
                        </a:lnTo>
                        <a:lnTo>
                          <a:pt x="3078" y="1700"/>
                        </a:lnTo>
                        <a:lnTo>
                          <a:pt x="3068" y="1778"/>
                        </a:lnTo>
                        <a:lnTo>
                          <a:pt x="3054" y="1854"/>
                        </a:lnTo>
                        <a:lnTo>
                          <a:pt x="3036" y="1928"/>
                        </a:lnTo>
                        <a:lnTo>
                          <a:pt x="3016" y="2002"/>
                        </a:lnTo>
                        <a:lnTo>
                          <a:pt x="2992" y="2074"/>
                        </a:lnTo>
                        <a:lnTo>
                          <a:pt x="2964" y="2144"/>
                        </a:lnTo>
                        <a:lnTo>
                          <a:pt x="2932" y="2212"/>
                        </a:lnTo>
                        <a:lnTo>
                          <a:pt x="2898" y="2278"/>
                        </a:lnTo>
                        <a:lnTo>
                          <a:pt x="2862" y="2344"/>
                        </a:lnTo>
                        <a:lnTo>
                          <a:pt x="2822" y="2406"/>
                        </a:lnTo>
                        <a:lnTo>
                          <a:pt x="2778" y="2466"/>
                        </a:lnTo>
                        <a:lnTo>
                          <a:pt x="2732" y="2524"/>
                        </a:lnTo>
                        <a:lnTo>
                          <a:pt x="2684" y="2580"/>
                        </a:lnTo>
                        <a:lnTo>
                          <a:pt x="2634" y="2634"/>
                        </a:lnTo>
                        <a:lnTo>
                          <a:pt x="2580" y="2686"/>
                        </a:lnTo>
                        <a:lnTo>
                          <a:pt x="2524" y="2734"/>
                        </a:lnTo>
                        <a:lnTo>
                          <a:pt x="2466" y="2780"/>
                        </a:lnTo>
                        <a:lnTo>
                          <a:pt x="2404" y="2822"/>
                        </a:lnTo>
                        <a:lnTo>
                          <a:pt x="2342" y="2862"/>
                        </a:lnTo>
                        <a:lnTo>
                          <a:pt x="2278" y="2900"/>
                        </a:lnTo>
                        <a:lnTo>
                          <a:pt x="2212" y="2934"/>
                        </a:lnTo>
                        <a:lnTo>
                          <a:pt x="2142" y="2964"/>
                        </a:lnTo>
                        <a:lnTo>
                          <a:pt x="2072" y="2992"/>
                        </a:lnTo>
                        <a:lnTo>
                          <a:pt x="2000" y="3016"/>
                        </a:lnTo>
                        <a:lnTo>
                          <a:pt x="1928" y="3038"/>
                        </a:lnTo>
                        <a:lnTo>
                          <a:pt x="1854" y="3054"/>
                        </a:lnTo>
                        <a:lnTo>
                          <a:pt x="1778" y="3068"/>
                        </a:lnTo>
                        <a:lnTo>
                          <a:pt x="1700" y="3078"/>
                        </a:lnTo>
                        <a:lnTo>
                          <a:pt x="1622" y="3084"/>
                        </a:lnTo>
                        <a:lnTo>
                          <a:pt x="1542" y="3086"/>
                        </a:lnTo>
                        <a:lnTo>
                          <a:pt x="1462" y="3084"/>
                        </a:lnTo>
                        <a:lnTo>
                          <a:pt x="1384" y="3078"/>
                        </a:lnTo>
                        <a:lnTo>
                          <a:pt x="1308" y="3068"/>
                        </a:lnTo>
                        <a:lnTo>
                          <a:pt x="1232" y="3054"/>
                        </a:lnTo>
                        <a:lnTo>
                          <a:pt x="1156" y="3038"/>
                        </a:lnTo>
                        <a:lnTo>
                          <a:pt x="1084" y="3016"/>
                        </a:lnTo>
                        <a:lnTo>
                          <a:pt x="1012" y="2992"/>
                        </a:lnTo>
                        <a:lnTo>
                          <a:pt x="942" y="2964"/>
                        </a:lnTo>
                        <a:lnTo>
                          <a:pt x="874" y="2934"/>
                        </a:lnTo>
                        <a:lnTo>
                          <a:pt x="806" y="2900"/>
                        </a:lnTo>
                        <a:lnTo>
                          <a:pt x="742" y="2862"/>
                        </a:lnTo>
                        <a:lnTo>
                          <a:pt x="680" y="2822"/>
                        </a:lnTo>
                        <a:lnTo>
                          <a:pt x="620" y="2780"/>
                        </a:lnTo>
                        <a:lnTo>
                          <a:pt x="560" y="2734"/>
                        </a:lnTo>
                        <a:lnTo>
                          <a:pt x="504" y="2686"/>
                        </a:lnTo>
                        <a:lnTo>
                          <a:pt x="452" y="2634"/>
                        </a:lnTo>
                        <a:lnTo>
                          <a:pt x="400" y="2580"/>
                        </a:lnTo>
                        <a:lnTo>
                          <a:pt x="352" y="2524"/>
                        </a:lnTo>
                        <a:lnTo>
                          <a:pt x="306" y="2466"/>
                        </a:lnTo>
                        <a:lnTo>
                          <a:pt x="262" y="2406"/>
                        </a:lnTo>
                        <a:lnTo>
                          <a:pt x="222" y="2344"/>
                        </a:lnTo>
                        <a:lnTo>
                          <a:pt x="186" y="2278"/>
                        </a:lnTo>
                        <a:lnTo>
                          <a:pt x="152" y="2212"/>
                        </a:lnTo>
                        <a:lnTo>
                          <a:pt x="120" y="2144"/>
                        </a:lnTo>
                        <a:lnTo>
                          <a:pt x="92" y="2074"/>
                        </a:lnTo>
                        <a:lnTo>
                          <a:pt x="68" y="2002"/>
                        </a:lnTo>
                        <a:lnTo>
                          <a:pt x="48" y="1928"/>
                        </a:lnTo>
                        <a:lnTo>
                          <a:pt x="30" y="1854"/>
                        </a:lnTo>
                        <a:lnTo>
                          <a:pt x="18" y="1778"/>
                        </a:lnTo>
                        <a:lnTo>
                          <a:pt x="8" y="1700"/>
                        </a:lnTo>
                        <a:lnTo>
                          <a:pt x="2" y="1622"/>
                        </a:lnTo>
                        <a:lnTo>
                          <a:pt x="0" y="1544"/>
                        </a:lnTo>
                        <a:lnTo>
                          <a:pt x="2" y="1464"/>
                        </a:lnTo>
                        <a:lnTo>
                          <a:pt x="8" y="1386"/>
                        </a:lnTo>
                        <a:lnTo>
                          <a:pt x="18" y="1308"/>
                        </a:lnTo>
                        <a:lnTo>
                          <a:pt x="30" y="1232"/>
                        </a:lnTo>
                        <a:lnTo>
                          <a:pt x="48" y="1158"/>
                        </a:lnTo>
                        <a:lnTo>
                          <a:pt x="68" y="1084"/>
                        </a:lnTo>
                        <a:lnTo>
                          <a:pt x="92" y="1012"/>
                        </a:lnTo>
                        <a:lnTo>
                          <a:pt x="120" y="942"/>
                        </a:lnTo>
                        <a:lnTo>
                          <a:pt x="152" y="874"/>
                        </a:lnTo>
                        <a:lnTo>
                          <a:pt x="186" y="808"/>
                        </a:lnTo>
                        <a:lnTo>
                          <a:pt x="222" y="744"/>
                        </a:lnTo>
                        <a:lnTo>
                          <a:pt x="262" y="680"/>
                        </a:lnTo>
                        <a:lnTo>
                          <a:pt x="306" y="620"/>
                        </a:lnTo>
                        <a:lnTo>
                          <a:pt x="352" y="562"/>
                        </a:lnTo>
                        <a:lnTo>
                          <a:pt x="400" y="506"/>
                        </a:lnTo>
                        <a:lnTo>
                          <a:pt x="452" y="452"/>
                        </a:lnTo>
                        <a:lnTo>
                          <a:pt x="504" y="402"/>
                        </a:lnTo>
                        <a:lnTo>
                          <a:pt x="560" y="352"/>
                        </a:lnTo>
                        <a:lnTo>
                          <a:pt x="620" y="306"/>
                        </a:lnTo>
                        <a:lnTo>
                          <a:pt x="680" y="264"/>
                        </a:lnTo>
                        <a:lnTo>
                          <a:pt x="742" y="224"/>
                        </a:lnTo>
                        <a:lnTo>
                          <a:pt x="806" y="186"/>
                        </a:lnTo>
                        <a:lnTo>
                          <a:pt x="874" y="152"/>
                        </a:lnTo>
                        <a:lnTo>
                          <a:pt x="942" y="122"/>
                        </a:lnTo>
                        <a:lnTo>
                          <a:pt x="1012" y="94"/>
                        </a:lnTo>
                        <a:lnTo>
                          <a:pt x="1084" y="70"/>
                        </a:lnTo>
                        <a:lnTo>
                          <a:pt x="1156" y="48"/>
                        </a:lnTo>
                        <a:lnTo>
                          <a:pt x="1232" y="32"/>
                        </a:lnTo>
                        <a:lnTo>
                          <a:pt x="1308" y="18"/>
                        </a:lnTo>
                        <a:lnTo>
                          <a:pt x="1384" y="8"/>
                        </a:lnTo>
                        <a:lnTo>
                          <a:pt x="1462" y="2"/>
                        </a:lnTo>
                        <a:lnTo>
                          <a:pt x="1542" y="0"/>
                        </a:lnTo>
                        <a:lnTo>
                          <a:pt x="1622" y="2"/>
                        </a:lnTo>
                        <a:lnTo>
                          <a:pt x="1700" y="8"/>
                        </a:lnTo>
                        <a:lnTo>
                          <a:pt x="1778" y="18"/>
                        </a:lnTo>
                        <a:lnTo>
                          <a:pt x="1854" y="32"/>
                        </a:lnTo>
                        <a:lnTo>
                          <a:pt x="1928" y="48"/>
                        </a:lnTo>
                        <a:lnTo>
                          <a:pt x="2000" y="70"/>
                        </a:lnTo>
                        <a:lnTo>
                          <a:pt x="2072" y="94"/>
                        </a:lnTo>
                        <a:lnTo>
                          <a:pt x="2142" y="122"/>
                        </a:lnTo>
                        <a:lnTo>
                          <a:pt x="2212" y="152"/>
                        </a:lnTo>
                        <a:lnTo>
                          <a:pt x="2278" y="186"/>
                        </a:lnTo>
                        <a:lnTo>
                          <a:pt x="2342" y="224"/>
                        </a:lnTo>
                        <a:lnTo>
                          <a:pt x="2404" y="264"/>
                        </a:lnTo>
                        <a:lnTo>
                          <a:pt x="2466" y="306"/>
                        </a:lnTo>
                        <a:lnTo>
                          <a:pt x="2524" y="352"/>
                        </a:lnTo>
                        <a:lnTo>
                          <a:pt x="2580" y="402"/>
                        </a:lnTo>
                        <a:lnTo>
                          <a:pt x="2634" y="452"/>
                        </a:lnTo>
                        <a:lnTo>
                          <a:pt x="2684" y="506"/>
                        </a:lnTo>
                        <a:lnTo>
                          <a:pt x="2732" y="562"/>
                        </a:lnTo>
                        <a:lnTo>
                          <a:pt x="2778" y="620"/>
                        </a:lnTo>
                        <a:lnTo>
                          <a:pt x="2822" y="680"/>
                        </a:lnTo>
                        <a:lnTo>
                          <a:pt x="2862" y="744"/>
                        </a:lnTo>
                        <a:lnTo>
                          <a:pt x="2898" y="808"/>
                        </a:lnTo>
                        <a:lnTo>
                          <a:pt x="2932" y="874"/>
                        </a:lnTo>
                        <a:lnTo>
                          <a:pt x="2964" y="942"/>
                        </a:lnTo>
                        <a:lnTo>
                          <a:pt x="2992" y="1012"/>
                        </a:lnTo>
                        <a:lnTo>
                          <a:pt x="3016" y="1084"/>
                        </a:lnTo>
                        <a:lnTo>
                          <a:pt x="3036" y="1158"/>
                        </a:lnTo>
                        <a:lnTo>
                          <a:pt x="3054" y="1232"/>
                        </a:lnTo>
                        <a:lnTo>
                          <a:pt x="3068" y="1308"/>
                        </a:lnTo>
                        <a:lnTo>
                          <a:pt x="3078" y="1386"/>
                        </a:lnTo>
                        <a:lnTo>
                          <a:pt x="3084" y="1464"/>
                        </a:lnTo>
                        <a:lnTo>
                          <a:pt x="3086" y="1544"/>
                        </a:lnTo>
                        <a:close/>
                      </a:path>
                    </a:pathLst>
                  </a:custGeom>
                  <a:gradFill>
                    <a:gsLst>
                      <a:gs pos="100000">
                        <a:schemeClr val="tx2">
                          <a:alpha val="54000"/>
                        </a:schemeClr>
                      </a:gs>
                      <a:gs pos="0">
                        <a:srgbClr val="000000">
                          <a:alpha val="59000"/>
                        </a:srgbClr>
                      </a:gs>
                    </a:gsLst>
                    <a:lin ang="5400000" scaled="0"/>
                  </a:gradFill>
                  <a:ln w="25400" cap="flat">
                    <a:no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defTabSz="914400">
                      <a:spcBef>
                        <a:spcPct val="50000"/>
                      </a:spcBef>
                      <a:spcAft>
                        <a:spcPts val="1800"/>
                      </a:spcAft>
                      <a:buClr>
                        <a:srgbClr val="FFFFFF"/>
                      </a:buClr>
                      <a:buSzPct val="100000"/>
                    </a:pPr>
                    <a:endParaRPr lang="zh-CN" altLang="en-US" sz="2800" kern="0">
                      <a:solidFill>
                        <a:srgbClr val="FFFFFF"/>
                      </a:solidFill>
                      <a:effectLst>
                        <a:outerShdw blurRad="63500" sx="102000" sy="102000" algn="ctr" rotWithShape="0">
                          <a:prstClr val="black">
                            <a:alpha val="40000"/>
                          </a:prstClr>
                        </a:outerShdw>
                      </a:effectLst>
                      <a:ea typeface="黑体" pitchFamily="2" charset="-122"/>
                    </a:endParaRPr>
                  </a:p>
                </p:txBody>
              </p:sp>
              <p:sp>
                <p:nvSpPr>
                  <p:cNvPr id="88" name="Oval 10"/>
                  <p:cNvSpPr>
                    <a:spLocks noChangeArrowheads="1"/>
                  </p:cNvSpPr>
                  <p:nvPr/>
                </p:nvSpPr>
                <p:spPr bwMode="auto">
                  <a:xfrm>
                    <a:off x="2084368" y="2652777"/>
                    <a:ext cx="1380744" cy="1380744"/>
                  </a:xfrm>
                  <a:prstGeom prst="ellipse">
                    <a:avLst/>
                  </a:prstGeom>
                  <a:gradFill flip="none" rotWithShape="1">
                    <a:gsLst>
                      <a:gs pos="0">
                        <a:schemeClr val="tx2"/>
                      </a:gs>
                      <a:gs pos="84000">
                        <a:schemeClr val="accent6">
                          <a:lumMod val="40000"/>
                          <a:lumOff val="60000"/>
                          <a:alpha val="20000"/>
                        </a:schemeClr>
                      </a:gs>
                    </a:gsLst>
                    <a:lin ang="2700000" scaled="1"/>
                    <a:tileRect/>
                  </a:gradFill>
                  <a:ln w="9525" algn="ctr">
                    <a:gradFill flip="none" rotWithShape="1">
                      <a:gsLst>
                        <a:gs pos="0">
                          <a:schemeClr val="tx2"/>
                        </a:gs>
                        <a:gs pos="100000">
                          <a:schemeClr val="accent1">
                            <a:tint val="23500"/>
                            <a:satMod val="160000"/>
                            <a:alpha val="0"/>
                          </a:schemeClr>
                        </a:gs>
                      </a:gsLst>
                      <a:lin ang="13500000" scaled="1"/>
                      <a:tileRect/>
                    </a:gradFill>
                    <a:round/>
                    <a:headEnd/>
                    <a:tailEnd/>
                  </a:ln>
                  <a:effectLst>
                    <a:outerShdw blurRad="63500" sx="102000" sy="102000" algn="ctr" rotWithShape="0">
                      <a:prstClr val="black">
                        <a:alpha val="40000"/>
                      </a:prstClr>
                    </a:outerShdw>
                  </a:effectLst>
                </p:spPr>
                <p:txBody>
                  <a:bodyPr wrap="none" lIns="73025" tIns="36511" rIns="73025" bIns="36511" anchor="ctr"/>
                  <a:lstStyle/>
                  <a:p>
                    <a:pPr algn="l" rtl="0">
                      <a:defRPr/>
                    </a:pPr>
                    <a:endParaRPr lang="zh-CN" altLang="en-US" kern="1200">
                      <a:solidFill>
                        <a:srgbClr val="FFFFFF"/>
                      </a:solidFill>
                      <a:latin typeface="Arial"/>
                      <a:ea typeface="黑体" pitchFamily="2" charset="-122"/>
                      <a:cs typeface="+mn-cs"/>
                    </a:endParaRPr>
                  </a:p>
                </p:txBody>
              </p:sp>
            </p:grpSp>
            <p:sp>
              <p:nvSpPr>
                <p:cNvPr id="77" name="Freeform 15"/>
                <p:cNvSpPr>
                  <a:spLocks/>
                </p:cNvSpPr>
                <p:nvPr/>
              </p:nvSpPr>
              <p:spPr bwMode="auto">
                <a:xfrm>
                  <a:off x="4468511" y="2863605"/>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adFill flip="none" rotWithShape="1">
                  <a:gsLst>
                    <a:gs pos="0">
                      <a:schemeClr val="tx1"/>
                    </a:gs>
                    <a:gs pos="84000">
                      <a:schemeClr val="accent6">
                        <a:lumMod val="40000"/>
                        <a:lumOff val="60000"/>
                        <a:alpha val="20000"/>
                      </a:schemeClr>
                    </a:gs>
                  </a:gsLst>
                  <a:lin ang="2700000" scaled="1"/>
                  <a:tileRect/>
                </a:gradFill>
                <a:ln w="9525" algn="ctr">
                  <a:gradFill flip="none" rotWithShape="1">
                    <a:gsLst>
                      <a:gs pos="0">
                        <a:schemeClr val="tx1"/>
                      </a:gs>
                      <a:gs pos="100000">
                        <a:schemeClr val="accent1">
                          <a:tint val="23500"/>
                          <a:satMod val="160000"/>
                          <a:alpha val="0"/>
                        </a:schemeClr>
                      </a:gs>
                    </a:gsLst>
                    <a:lin ang="13500000" scaled="1"/>
                    <a:tileRect/>
                  </a:gradFill>
                  <a:round/>
                  <a:headEnd/>
                  <a:tailEnd/>
                </a:ln>
                <a:effectLst>
                  <a:outerShdw blurRad="63500" sx="102000" sy="102000" algn="ctr" rotWithShape="0">
                    <a:prstClr val="black">
                      <a:alpha val="40000"/>
                    </a:prstClr>
                  </a:outerShdw>
                </a:effectLst>
              </p:spPr>
              <p:txBody>
                <a:bodyPr wrap="none" lIns="73025" tIns="36511" rIns="73025" bIns="36511" anchor="ctr"/>
                <a:lstStyle/>
                <a:p>
                  <a:endParaRPr lang="zh-CN" altLang="en-US">
                    <a:solidFill>
                      <a:srgbClr val="FFFFFF"/>
                    </a:solidFill>
                    <a:latin typeface="Arial"/>
                    <a:ea typeface="黑体" pitchFamily="2" charset="-122"/>
                  </a:endParaRPr>
                </a:p>
              </p:txBody>
            </p:sp>
            <p:sp>
              <p:nvSpPr>
                <p:cNvPr id="78" name="Text Box 4"/>
                <p:cNvSpPr txBox="1">
                  <a:spLocks noChangeArrowheads="1"/>
                </p:cNvSpPr>
                <p:nvPr/>
              </p:nvSpPr>
              <p:spPr bwMode="auto">
                <a:xfrm>
                  <a:off x="3454804" y="3321867"/>
                  <a:ext cx="1160811" cy="485013"/>
                </a:xfrm>
                <a:prstGeom prst="rect">
                  <a:avLst/>
                </a:prstGeom>
                <a:noFill/>
                <a:ln w="38100">
                  <a:noFill/>
                  <a:miter lim="800000"/>
                  <a:headEnd/>
                  <a:tailEnd type="none" w="lg" len="lg"/>
                </a:ln>
              </p:spPr>
              <p:txBody>
                <a:bodyPr lIns="0" tIns="0" rIns="0" bIns="0" anchor="ctr"/>
                <a:lstStyle/>
                <a:p>
                  <a:pPr algn="ctr" defTabSz="814365">
                    <a:spcAft>
                      <a:spcPct val="0"/>
                    </a:spcAft>
                    <a:buNone/>
                  </a:pPr>
                  <a:r>
                    <a:rPr lang="zh-CN" altLang="en-US" sz="1400" b="0" i="0" dirty="0" smtClean="0">
                      <a:solidFill>
                        <a:srgbClr val="FFFFFF"/>
                      </a:solidFill>
                      <a:latin typeface="Arial"/>
                      <a:ea typeface="黑体" pitchFamily="2" charset="-122"/>
                      <a:cs typeface="Arial"/>
                    </a:rPr>
                    <a:t>以太网</a:t>
                  </a:r>
                  <a:r>
                    <a:rPr lang="en-US" altLang="zh-CN" sz="1400" b="0" i="0" dirty="0" smtClean="0">
                      <a:solidFill>
                        <a:srgbClr val="FFFFFF"/>
                      </a:solidFill>
                      <a:latin typeface="Arial"/>
                      <a:ea typeface="黑体" pitchFamily="2" charset="-122"/>
                      <a:cs typeface="Arial"/>
                    </a:rPr>
                    <a:t/>
                  </a:r>
                  <a:br>
                    <a:rPr lang="en-US" altLang="zh-CN" sz="1400" b="0" i="0" dirty="0" smtClean="0">
                      <a:solidFill>
                        <a:srgbClr val="FFFFFF"/>
                      </a:solidFill>
                      <a:latin typeface="Arial"/>
                      <a:ea typeface="黑体" pitchFamily="2" charset="-122"/>
                      <a:cs typeface="Arial"/>
                    </a:rPr>
                  </a:br>
                  <a:r>
                    <a:rPr lang="zh-CN" altLang="en-US" sz="1400" b="0" i="0" dirty="0" smtClean="0">
                      <a:solidFill>
                        <a:srgbClr val="FFFFFF"/>
                      </a:solidFill>
                      <a:latin typeface="Arial"/>
                      <a:ea typeface="黑体" pitchFamily="2" charset="-122"/>
                      <a:cs typeface="Arial"/>
                    </a:rPr>
                    <a:t>网络</a:t>
                  </a:r>
                  <a:endParaRPr lang="zh-CN" altLang="en-US" sz="1400" b="0" i="0" dirty="0">
                    <a:solidFill>
                      <a:srgbClr val="FFFFFF"/>
                    </a:solidFill>
                    <a:latin typeface="Arial"/>
                    <a:ea typeface="黑体" pitchFamily="2" charset="-122"/>
                    <a:cs typeface="Arial"/>
                  </a:endParaRPr>
                </a:p>
              </p:txBody>
            </p:sp>
            <p:sp>
              <p:nvSpPr>
                <p:cNvPr id="79" name="Text Box 4"/>
                <p:cNvSpPr txBox="1">
                  <a:spLocks noChangeArrowheads="1"/>
                </p:cNvSpPr>
                <p:nvPr/>
              </p:nvSpPr>
              <p:spPr bwMode="auto">
                <a:xfrm>
                  <a:off x="4581813" y="3321867"/>
                  <a:ext cx="1201618" cy="485013"/>
                </a:xfrm>
                <a:prstGeom prst="rect">
                  <a:avLst/>
                </a:prstGeom>
                <a:noFill/>
                <a:ln w="38100">
                  <a:noFill/>
                  <a:miter lim="800000"/>
                  <a:headEnd/>
                  <a:tailEnd type="none" w="lg" len="lg"/>
                </a:ln>
              </p:spPr>
              <p:txBody>
                <a:bodyPr lIns="0" tIns="0" rIns="0" bIns="0" anchor="ctr"/>
                <a:lstStyle/>
                <a:p>
                  <a:pPr algn="ctr" defTabSz="814365">
                    <a:spcAft>
                      <a:spcPct val="0"/>
                    </a:spcAft>
                    <a:buNone/>
                  </a:pPr>
                  <a:r>
                    <a:rPr lang="zh-CN" altLang="en-US" sz="1400" b="0" i="0" dirty="0" smtClean="0">
                      <a:solidFill>
                        <a:srgbClr val="FFFFFF"/>
                      </a:solidFill>
                      <a:latin typeface="Arial"/>
                      <a:ea typeface="黑体" pitchFamily="2" charset="-122"/>
                      <a:cs typeface="Arial"/>
                    </a:rPr>
                    <a:t>存储</a:t>
                  </a:r>
                </a:p>
                <a:p>
                  <a:pPr algn="ctr" defTabSz="814365">
                    <a:spcAft>
                      <a:spcPct val="0"/>
                    </a:spcAft>
                    <a:buNone/>
                  </a:pPr>
                  <a:r>
                    <a:rPr lang="zh-CN" altLang="en-US" sz="1400" b="0" i="0" dirty="0" smtClean="0">
                      <a:solidFill>
                        <a:srgbClr val="FFFFFF"/>
                      </a:solidFill>
                      <a:latin typeface="Arial"/>
                      <a:ea typeface="黑体" pitchFamily="2" charset="-122"/>
                      <a:cs typeface="Arial"/>
                    </a:rPr>
                    <a:t>网络</a:t>
                  </a:r>
                  <a:endParaRPr lang="zh-CN" altLang="en-US" sz="1400" b="0" i="0" dirty="0">
                    <a:solidFill>
                      <a:srgbClr val="FFFFFF"/>
                    </a:solidFill>
                    <a:latin typeface="Arial"/>
                    <a:ea typeface="黑体" pitchFamily="2" charset="-122"/>
                    <a:cs typeface="Arial"/>
                  </a:endParaRPr>
                </a:p>
              </p:txBody>
            </p:sp>
            <p:grpSp>
              <p:nvGrpSpPr>
                <p:cNvPr id="80" name="Group 21"/>
                <p:cNvGrpSpPr>
                  <a:grpSpLocks/>
                </p:cNvGrpSpPr>
                <p:nvPr/>
              </p:nvGrpSpPr>
              <p:grpSpPr bwMode="auto">
                <a:xfrm>
                  <a:off x="3410223" y="2853282"/>
                  <a:ext cx="2439038" cy="1388616"/>
                  <a:chOff x="-1637" y="1795"/>
                  <a:chExt cx="2792" cy="1590"/>
                </a:xfrm>
                <a:noFill/>
                <a:effectLst>
                  <a:outerShdw blurRad="215900" sx="102000" sy="102000" algn="ctr" rotWithShape="0">
                    <a:schemeClr val="bg1">
                      <a:alpha val="81000"/>
                    </a:schemeClr>
                  </a:outerShdw>
                </a:effectLst>
              </p:grpSpPr>
              <p:sp>
                <p:nvSpPr>
                  <p:cNvPr id="81" name="Freeform 14"/>
                  <p:cNvSpPr>
                    <a:spLocks/>
                  </p:cNvSpPr>
                  <p:nvPr/>
                </p:nvSpPr>
                <p:spPr bwMode="auto">
                  <a:xfrm>
                    <a:off x="-1637" y="1795"/>
                    <a:ext cx="1577" cy="1578"/>
                  </a:xfrm>
                  <a:custGeom>
                    <a:avLst/>
                    <a:gdLst>
                      <a:gd name="T0" fmla="*/ 2 w 3086"/>
                      <a:gd name="T1" fmla="*/ 2 h 3086"/>
                      <a:gd name="T2" fmla="*/ 2 w 3086"/>
                      <a:gd name="T3" fmla="*/ 2 h 3086"/>
                      <a:gd name="T4" fmla="*/ 2 w 3086"/>
                      <a:gd name="T5" fmla="*/ 2 h 3086"/>
                      <a:gd name="T6" fmla="*/ 2 w 3086"/>
                      <a:gd name="T7" fmla="*/ 2 h 3086"/>
                      <a:gd name="T8" fmla="*/ 2 w 3086"/>
                      <a:gd name="T9" fmla="*/ 2 h 3086"/>
                      <a:gd name="T10" fmla="*/ 2 w 3086"/>
                      <a:gd name="T11" fmla="*/ 2 h 3086"/>
                      <a:gd name="T12" fmla="*/ 2 w 3086"/>
                      <a:gd name="T13" fmla="*/ 2 h 3086"/>
                      <a:gd name="T14" fmla="*/ 2 w 3086"/>
                      <a:gd name="T15" fmla="*/ 2 h 3086"/>
                      <a:gd name="T16" fmla="*/ 2 w 3086"/>
                      <a:gd name="T17" fmla="*/ 2 h 3086"/>
                      <a:gd name="T18" fmla="*/ 2 w 3086"/>
                      <a:gd name="T19" fmla="*/ 2 h 3086"/>
                      <a:gd name="T20" fmla="*/ 2 w 3086"/>
                      <a:gd name="T21" fmla="*/ 2 h 3086"/>
                      <a:gd name="T22" fmla="*/ 2 w 3086"/>
                      <a:gd name="T23" fmla="*/ 2 h 3086"/>
                      <a:gd name="T24" fmla="*/ 2 w 3086"/>
                      <a:gd name="T25" fmla="*/ 2 h 3086"/>
                      <a:gd name="T26" fmla="*/ 2 w 3086"/>
                      <a:gd name="T27" fmla="*/ 2 h 3086"/>
                      <a:gd name="T28" fmla="*/ 2 w 3086"/>
                      <a:gd name="T29" fmla="*/ 2 h 3086"/>
                      <a:gd name="T30" fmla="*/ 2 w 3086"/>
                      <a:gd name="T31" fmla="*/ 2 h 3086"/>
                      <a:gd name="T32" fmla="*/ 2 w 3086"/>
                      <a:gd name="T33" fmla="*/ 2 h 3086"/>
                      <a:gd name="T34" fmla="*/ 2 w 3086"/>
                      <a:gd name="T35" fmla="*/ 2 h 3086"/>
                      <a:gd name="T36" fmla="*/ 2 w 3086"/>
                      <a:gd name="T37" fmla="*/ 2 h 3086"/>
                      <a:gd name="T38" fmla="*/ 2 w 3086"/>
                      <a:gd name="T39" fmla="*/ 2 h 3086"/>
                      <a:gd name="T40" fmla="*/ 2 w 3086"/>
                      <a:gd name="T41" fmla="*/ 2 h 3086"/>
                      <a:gd name="T42" fmla="*/ 2 w 3086"/>
                      <a:gd name="T43" fmla="*/ 2 h 3086"/>
                      <a:gd name="T44" fmla="*/ 2 w 3086"/>
                      <a:gd name="T45" fmla="*/ 2 h 3086"/>
                      <a:gd name="T46" fmla="*/ 2 w 3086"/>
                      <a:gd name="T47" fmla="*/ 2 h 3086"/>
                      <a:gd name="T48" fmla="*/ 2 w 3086"/>
                      <a:gd name="T49" fmla="*/ 2 h 3086"/>
                      <a:gd name="T50" fmla="*/ 2 w 3086"/>
                      <a:gd name="T51" fmla="*/ 2 h 3086"/>
                      <a:gd name="T52" fmla="*/ 2 w 3086"/>
                      <a:gd name="T53" fmla="*/ 2 h 3086"/>
                      <a:gd name="T54" fmla="*/ 2 w 3086"/>
                      <a:gd name="T55" fmla="*/ 2 h 3086"/>
                      <a:gd name="T56" fmla="*/ 2 w 3086"/>
                      <a:gd name="T57" fmla="*/ 2 h 3086"/>
                      <a:gd name="T58" fmla="*/ 2 w 3086"/>
                      <a:gd name="T59" fmla="*/ 2 h 3086"/>
                      <a:gd name="T60" fmla="*/ 2 w 3086"/>
                      <a:gd name="T61" fmla="*/ 2 h 3086"/>
                      <a:gd name="T62" fmla="*/ 2 w 3086"/>
                      <a:gd name="T63" fmla="*/ 2 h 3086"/>
                      <a:gd name="T64" fmla="*/ 2 w 3086"/>
                      <a:gd name="T65" fmla="*/ 2 h 3086"/>
                      <a:gd name="T66" fmla="*/ 2 w 3086"/>
                      <a:gd name="T67" fmla="*/ 2 h 3086"/>
                      <a:gd name="T68" fmla="*/ 2 w 3086"/>
                      <a:gd name="T69" fmla="*/ 2 h 3086"/>
                      <a:gd name="T70" fmla="*/ 2 w 3086"/>
                      <a:gd name="T71" fmla="*/ 2 h 3086"/>
                      <a:gd name="T72" fmla="*/ 2 w 3086"/>
                      <a:gd name="T73" fmla="*/ 2 h 3086"/>
                      <a:gd name="T74" fmla="*/ 2 w 3086"/>
                      <a:gd name="T75" fmla="*/ 2 h 3086"/>
                      <a:gd name="T76" fmla="*/ 2 w 3086"/>
                      <a:gd name="T77" fmla="*/ 2 h 3086"/>
                      <a:gd name="T78" fmla="*/ 2 w 3086"/>
                      <a:gd name="T79" fmla="*/ 2 h 3086"/>
                      <a:gd name="T80" fmla="*/ 2 w 3086"/>
                      <a:gd name="T81" fmla="*/ 2 h 3086"/>
                      <a:gd name="T82" fmla="*/ 2 w 3086"/>
                      <a:gd name="T83" fmla="*/ 2 h 3086"/>
                      <a:gd name="T84" fmla="*/ 2 w 3086"/>
                      <a:gd name="T85" fmla="*/ 2 h 3086"/>
                      <a:gd name="T86" fmla="*/ 2 w 3086"/>
                      <a:gd name="T87" fmla="*/ 2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2"/>
                        </a:lnTo>
                        <a:lnTo>
                          <a:pt x="3078" y="1700"/>
                        </a:lnTo>
                        <a:lnTo>
                          <a:pt x="3068" y="1778"/>
                        </a:lnTo>
                        <a:lnTo>
                          <a:pt x="3054" y="1854"/>
                        </a:lnTo>
                        <a:lnTo>
                          <a:pt x="3036" y="1928"/>
                        </a:lnTo>
                        <a:lnTo>
                          <a:pt x="3016" y="2002"/>
                        </a:lnTo>
                        <a:lnTo>
                          <a:pt x="2992" y="2074"/>
                        </a:lnTo>
                        <a:lnTo>
                          <a:pt x="2964" y="2144"/>
                        </a:lnTo>
                        <a:lnTo>
                          <a:pt x="2932" y="2212"/>
                        </a:lnTo>
                        <a:lnTo>
                          <a:pt x="2898" y="2278"/>
                        </a:lnTo>
                        <a:lnTo>
                          <a:pt x="2862" y="2344"/>
                        </a:lnTo>
                        <a:lnTo>
                          <a:pt x="2822" y="2406"/>
                        </a:lnTo>
                        <a:lnTo>
                          <a:pt x="2778" y="2466"/>
                        </a:lnTo>
                        <a:lnTo>
                          <a:pt x="2732" y="2524"/>
                        </a:lnTo>
                        <a:lnTo>
                          <a:pt x="2684" y="2580"/>
                        </a:lnTo>
                        <a:lnTo>
                          <a:pt x="2634" y="2634"/>
                        </a:lnTo>
                        <a:lnTo>
                          <a:pt x="2580" y="2686"/>
                        </a:lnTo>
                        <a:lnTo>
                          <a:pt x="2524" y="2734"/>
                        </a:lnTo>
                        <a:lnTo>
                          <a:pt x="2466" y="2780"/>
                        </a:lnTo>
                        <a:lnTo>
                          <a:pt x="2404" y="2822"/>
                        </a:lnTo>
                        <a:lnTo>
                          <a:pt x="2342" y="2862"/>
                        </a:lnTo>
                        <a:lnTo>
                          <a:pt x="2278" y="2900"/>
                        </a:lnTo>
                        <a:lnTo>
                          <a:pt x="2212" y="2934"/>
                        </a:lnTo>
                        <a:lnTo>
                          <a:pt x="2142" y="2964"/>
                        </a:lnTo>
                        <a:lnTo>
                          <a:pt x="2072" y="2992"/>
                        </a:lnTo>
                        <a:lnTo>
                          <a:pt x="2000" y="3016"/>
                        </a:lnTo>
                        <a:lnTo>
                          <a:pt x="1928" y="3038"/>
                        </a:lnTo>
                        <a:lnTo>
                          <a:pt x="1854" y="3054"/>
                        </a:lnTo>
                        <a:lnTo>
                          <a:pt x="1778" y="3068"/>
                        </a:lnTo>
                        <a:lnTo>
                          <a:pt x="1700" y="3078"/>
                        </a:lnTo>
                        <a:lnTo>
                          <a:pt x="1622" y="3084"/>
                        </a:lnTo>
                        <a:lnTo>
                          <a:pt x="1542" y="3086"/>
                        </a:lnTo>
                        <a:lnTo>
                          <a:pt x="1462" y="3084"/>
                        </a:lnTo>
                        <a:lnTo>
                          <a:pt x="1384" y="3078"/>
                        </a:lnTo>
                        <a:lnTo>
                          <a:pt x="1308" y="3068"/>
                        </a:lnTo>
                        <a:lnTo>
                          <a:pt x="1232" y="3054"/>
                        </a:lnTo>
                        <a:lnTo>
                          <a:pt x="1156" y="3038"/>
                        </a:lnTo>
                        <a:lnTo>
                          <a:pt x="1084" y="3016"/>
                        </a:lnTo>
                        <a:lnTo>
                          <a:pt x="1012" y="2992"/>
                        </a:lnTo>
                        <a:lnTo>
                          <a:pt x="942" y="2964"/>
                        </a:lnTo>
                        <a:lnTo>
                          <a:pt x="874" y="2934"/>
                        </a:lnTo>
                        <a:lnTo>
                          <a:pt x="806" y="2900"/>
                        </a:lnTo>
                        <a:lnTo>
                          <a:pt x="742" y="2862"/>
                        </a:lnTo>
                        <a:lnTo>
                          <a:pt x="680" y="2822"/>
                        </a:lnTo>
                        <a:lnTo>
                          <a:pt x="620" y="2780"/>
                        </a:lnTo>
                        <a:lnTo>
                          <a:pt x="560" y="2734"/>
                        </a:lnTo>
                        <a:lnTo>
                          <a:pt x="504" y="2686"/>
                        </a:lnTo>
                        <a:lnTo>
                          <a:pt x="452" y="2634"/>
                        </a:lnTo>
                        <a:lnTo>
                          <a:pt x="400" y="2580"/>
                        </a:lnTo>
                        <a:lnTo>
                          <a:pt x="352" y="2524"/>
                        </a:lnTo>
                        <a:lnTo>
                          <a:pt x="306" y="2466"/>
                        </a:lnTo>
                        <a:lnTo>
                          <a:pt x="262" y="2406"/>
                        </a:lnTo>
                        <a:lnTo>
                          <a:pt x="222" y="2344"/>
                        </a:lnTo>
                        <a:lnTo>
                          <a:pt x="186" y="2278"/>
                        </a:lnTo>
                        <a:lnTo>
                          <a:pt x="152" y="2212"/>
                        </a:lnTo>
                        <a:lnTo>
                          <a:pt x="120" y="2144"/>
                        </a:lnTo>
                        <a:lnTo>
                          <a:pt x="92" y="2074"/>
                        </a:lnTo>
                        <a:lnTo>
                          <a:pt x="68" y="2002"/>
                        </a:lnTo>
                        <a:lnTo>
                          <a:pt x="48" y="1928"/>
                        </a:lnTo>
                        <a:lnTo>
                          <a:pt x="30" y="1854"/>
                        </a:lnTo>
                        <a:lnTo>
                          <a:pt x="18" y="1778"/>
                        </a:lnTo>
                        <a:lnTo>
                          <a:pt x="8" y="1700"/>
                        </a:lnTo>
                        <a:lnTo>
                          <a:pt x="2" y="1622"/>
                        </a:lnTo>
                        <a:lnTo>
                          <a:pt x="0" y="1544"/>
                        </a:lnTo>
                        <a:lnTo>
                          <a:pt x="2" y="1464"/>
                        </a:lnTo>
                        <a:lnTo>
                          <a:pt x="8" y="1386"/>
                        </a:lnTo>
                        <a:lnTo>
                          <a:pt x="18" y="1308"/>
                        </a:lnTo>
                        <a:lnTo>
                          <a:pt x="30" y="1232"/>
                        </a:lnTo>
                        <a:lnTo>
                          <a:pt x="48" y="1158"/>
                        </a:lnTo>
                        <a:lnTo>
                          <a:pt x="68" y="1084"/>
                        </a:lnTo>
                        <a:lnTo>
                          <a:pt x="92" y="1012"/>
                        </a:lnTo>
                        <a:lnTo>
                          <a:pt x="120" y="942"/>
                        </a:lnTo>
                        <a:lnTo>
                          <a:pt x="152" y="874"/>
                        </a:lnTo>
                        <a:lnTo>
                          <a:pt x="186" y="808"/>
                        </a:lnTo>
                        <a:lnTo>
                          <a:pt x="222" y="744"/>
                        </a:lnTo>
                        <a:lnTo>
                          <a:pt x="262" y="680"/>
                        </a:lnTo>
                        <a:lnTo>
                          <a:pt x="306" y="620"/>
                        </a:lnTo>
                        <a:lnTo>
                          <a:pt x="352" y="562"/>
                        </a:lnTo>
                        <a:lnTo>
                          <a:pt x="400" y="506"/>
                        </a:lnTo>
                        <a:lnTo>
                          <a:pt x="452" y="452"/>
                        </a:lnTo>
                        <a:lnTo>
                          <a:pt x="504" y="402"/>
                        </a:lnTo>
                        <a:lnTo>
                          <a:pt x="560" y="352"/>
                        </a:lnTo>
                        <a:lnTo>
                          <a:pt x="620" y="306"/>
                        </a:lnTo>
                        <a:lnTo>
                          <a:pt x="680" y="264"/>
                        </a:lnTo>
                        <a:lnTo>
                          <a:pt x="742" y="224"/>
                        </a:lnTo>
                        <a:lnTo>
                          <a:pt x="806" y="186"/>
                        </a:lnTo>
                        <a:lnTo>
                          <a:pt x="874" y="152"/>
                        </a:lnTo>
                        <a:lnTo>
                          <a:pt x="942" y="122"/>
                        </a:lnTo>
                        <a:lnTo>
                          <a:pt x="1012" y="94"/>
                        </a:lnTo>
                        <a:lnTo>
                          <a:pt x="1084" y="70"/>
                        </a:lnTo>
                        <a:lnTo>
                          <a:pt x="1156" y="48"/>
                        </a:lnTo>
                        <a:lnTo>
                          <a:pt x="1232" y="32"/>
                        </a:lnTo>
                        <a:lnTo>
                          <a:pt x="1308" y="18"/>
                        </a:lnTo>
                        <a:lnTo>
                          <a:pt x="1384" y="8"/>
                        </a:lnTo>
                        <a:lnTo>
                          <a:pt x="1462" y="2"/>
                        </a:lnTo>
                        <a:lnTo>
                          <a:pt x="1542" y="0"/>
                        </a:lnTo>
                        <a:lnTo>
                          <a:pt x="1622" y="2"/>
                        </a:lnTo>
                        <a:lnTo>
                          <a:pt x="1700" y="8"/>
                        </a:lnTo>
                        <a:lnTo>
                          <a:pt x="1778" y="18"/>
                        </a:lnTo>
                        <a:lnTo>
                          <a:pt x="1854" y="32"/>
                        </a:lnTo>
                        <a:lnTo>
                          <a:pt x="1928" y="48"/>
                        </a:lnTo>
                        <a:lnTo>
                          <a:pt x="2000" y="70"/>
                        </a:lnTo>
                        <a:lnTo>
                          <a:pt x="2072" y="94"/>
                        </a:lnTo>
                        <a:lnTo>
                          <a:pt x="2142" y="122"/>
                        </a:lnTo>
                        <a:lnTo>
                          <a:pt x="2212" y="152"/>
                        </a:lnTo>
                        <a:lnTo>
                          <a:pt x="2278" y="186"/>
                        </a:lnTo>
                        <a:lnTo>
                          <a:pt x="2342" y="224"/>
                        </a:lnTo>
                        <a:lnTo>
                          <a:pt x="2404" y="264"/>
                        </a:lnTo>
                        <a:lnTo>
                          <a:pt x="2466" y="306"/>
                        </a:lnTo>
                        <a:lnTo>
                          <a:pt x="2524" y="352"/>
                        </a:lnTo>
                        <a:lnTo>
                          <a:pt x="2580" y="402"/>
                        </a:lnTo>
                        <a:lnTo>
                          <a:pt x="2634" y="452"/>
                        </a:lnTo>
                        <a:lnTo>
                          <a:pt x="2684" y="506"/>
                        </a:lnTo>
                        <a:lnTo>
                          <a:pt x="2732" y="562"/>
                        </a:lnTo>
                        <a:lnTo>
                          <a:pt x="2778" y="620"/>
                        </a:lnTo>
                        <a:lnTo>
                          <a:pt x="2822" y="680"/>
                        </a:lnTo>
                        <a:lnTo>
                          <a:pt x="2862" y="744"/>
                        </a:lnTo>
                        <a:lnTo>
                          <a:pt x="2898" y="808"/>
                        </a:lnTo>
                        <a:lnTo>
                          <a:pt x="2932" y="874"/>
                        </a:lnTo>
                        <a:lnTo>
                          <a:pt x="2964" y="942"/>
                        </a:lnTo>
                        <a:lnTo>
                          <a:pt x="2992" y="1012"/>
                        </a:lnTo>
                        <a:lnTo>
                          <a:pt x="3016" y="1084"/>
                        </a:lnTo>
                        <a:lnTo>
                          <a:pt x="3036" y="1158"/>
                        </a:lnTo>
                        <a:lnTo>
                          <a:pt x="3054" y="1232"/>
                        </a:lnTo>
                        <a:lnTo>
                          <a:pt x="3068" y="1308"/>
                        </a:lnTo>
                        <a:lnTo>
                          <a:pt x="3078" y="1386"/>
                        </a:lnTo>
                        <a:lnTo>
                          <a:pt x="3084" y="1464"/>
                        </a:lnTo>
                        <a:lnTo>
                          <a:pt x="3086" y="1544"/>
                        </a:lnTo>
                        <a:close/>
                      </a:path>
                    </a:pathLst>
                  </a:custGeom>
                  <a:grpFill/>
                  <a:ln w="19050">
                    <a:solidFill>
                      <a:schemeClr val="accent5">
                        <a:lumMod val="20000"/>
                        <a:lumOff val="80000"/>
                        <a:alpha val="63000"/>
                      </a:schemeClr>
                    </a:solidFill>
                  </a:ln>
                  <a:effectLst>
                    <a:outerShdw blurRad="215900" sx="102000" sy="102000" algn="ctr" rotWithShape="0">
                      <a:schemeClr val="bg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a typeface="黑体" pitchFamily="2" charset="-122"/>
                    </a:endParaRPr>
                  </a:p>
                </p:txBody>
              </p:sp>
              <p:sp>
                <p:nvSpPr>
                  <p:cNvPr id="84" name="Freeform 15"/>
                  <p:cNvSpPr>
                    <a:spLocks/>
                  </p:cNvSpPr>
                  <p:nvPr/>
                </p:nvSpPr>
                <p:spPr bwMode="auto">
                  <a:xfrm>
                    <a:off x="-426" y="1803"/>
                    <a:ext cx="1581" cy="1582"/>
                  </a:xfrm>
                  <a:custGeom>
                    <a:avLst/>
                    <a:gdLst>
                      <a:gd name="T0" fmla="*/ 2 w 3086"/>
                      <a:gd name="T1" fmla="*/ 2 h 3086"/>
                      <a:gd name="T2" fmla="*/ 2 w 3086"/>
                      <a:gd name="T3" fmla="*/ 2 h 3086"/>
                      <a:gd name="T4" fmla="*/ 2 w 3086"/>
                      <a:gd name="T5" fmla="*/ 2 h 3086"/>
                      <a:gd name="T6" fmla="*/ 2 w 3086"/>
                      <a:gd name="T7" fmla="*/ 2 h 3086"/>
                      <a:gd name="T8" fmla="*/ 2 w 3086"/>
                      <a:gd name="T9" fmla="*/ 2 h 3086"/>
                      <a:gd name="T10" fmla="*/ 2 w 3086"/>
                      <a:gd name="T11" fmla="*/ 2 h 3086"/>
                      <a:gd name="T12" fmla="*/ 2 w 3086"/>
                      <a:gd name="T13" fmla="*/ 2 h 3086"/>
                      <a:gd name="T14" fmla="*/ 2 w 3086"/>
                      <a:gd name="T15" fmla="*/ 2 h 3086"/>
                      <a:gd name="T16" fmla="*/ 2 w 3086"/>
                      <a:gd name="T17" fmla="*/ 2 h 3086"/>
                      <a:gd name="T18" fmla="*/ 2 w 3086"/>
                      <a:gd name="T19" fmla="*/ 2 h 3086"/>
                      <a:gd name="T20" fmla="*/ 2 w 3086"/>
                      <a:gd name="T21" fmla="*/ 2 h 3086"/>
                      <a:gd name="T22" fmla="*/ 2 w 3086"/>
                      <a:gd name="T23" fmla="*/ 2 h 3086"/>
                      <a:gd name="T24" fmla="*/ 2 w 3086"/>
                      <a:gd name="T25" fmla="*/ 2 h 3086"/>
                      <a:gd name="T26" fmla="*/ 2 w 3086"/>
                      <a:gd name="T27" fmla="*/ 2 h 3086"/>
                      <a:gd name="T28" fmla="*/ 2 w 3086"/>
                      <a:gd name="T29" fmla="*/ 2 h 3086"/>
                      <a:gd name="T30" fmla="*/ 2 w 3086"/>
                      <a:gd name="T31" fmla="*/ 2 h 3086"/>
                      <a:gd name="T32" fmla="*/ 2 w 3086"/>
                      <a:gd name="T33" fmla="*/ 2 h 3086"/>
                      <a:gd name="T34" fmla="*/ 2 w 3086"/>
                      <a:gd name="T35" fmla="*/ 2 h 3086"/>
                      <a:gd name="T36" fmla="*/ 2 w 3086"/>
                      <a:gd name="T37" fmla="*/ 2 h 3086"/>
                      <a:gd name="T38" fmla="*/ 2 w 3086"/>
                      <a:gd name="T39" fmla="*/ 2 h 3086"/>
                      <a:gd name="T40" fmla="*/ 2 w 3086"/>
                      <a:gd name="T41" fmla="*/ 2 h 3086"/>
                      <a:gd name="T42" fmla="*/ 2 w 3086"/>
                      <a:gd name="T43" fmla="*/ 2 h 3086"/>
                      <a:gd name="T44" fmla="*/ 2 w 3086"/>
                      <a:gd name="T45" fmla="*/ 2 h 3086"/>
                      <a:gd name="T46" fmla="*/ 2 w 3086"/>
                      <a:gd name="T47" fmla="*/ 2 h 3086"/>
                      <a:gd name="T48" fmla="*/ 2 w 3086"/>
                      <a:gd name="T49" fmla="*/ 2 h 3086"/>
                      <a:gd name="T50" fmla="*/ 2 w 3086"/>
                      <a:gd name="T51" fmla="*/ 2 h 3086"/>
                      <a:gd name="T52" fmla="*/ 2 w 3086"/>
                      <a:gd name="T53" fmla="*/ 2 h 3086"/>
                      <a:gd name="T54" fmla="*/ 2 w 3086"/>
                      <a:gd name="T55" fmla="*/ 2 h 3086"/>
                      <a:gd name="T56" fmla="*/ 2 w 3086"/>
                      <a:gd name="T57" fmla="*/ 2 h 3086"/>
                      <a:gd name="T58" fmla="*/ 2 w 3086"/>
                      <a:gd name="T59" fmla="*/ 2 h 3086"/>
                      <a:gd name="T60" fmla="*/ 2 w 3086"/>
                      <a:gd name="T61" fmla="*/ 2 h 3086"/>
                      <a:gd name="T62" fmla="*/ 2 w 3086"/>
                      <a:gd name="T63" fmla="*/ 2 h 3086"/>
                      <a:gd name="T64" fmla="*/ 2 w 3086"/>
                      <a:gd name="T65" fmla="*/ 2 h 3086"/>
                      <a:gd name="T66" fmla="*/ 2 w 3086"/>
                      <a:gd name="T67" fmla="*/ 2 h 3086"/>
                      <a:gd name="T68" fmla="*/ 2 w 3086"/>
                      <a:gd name="T69" fmla="*/ 2 h 3086"/>
                      <a:gd name="T70" fmla="*/ 2 w 3086"/>
                      <a:gd name="T71" fmla="*/ 2 h 3086"/>
                      <a:gd name="T72" fmla="*/ 2 w 3086"/>
                      <a:gd name="T73" fmla="*/ 2 h 3086"/>
                      <a:gd name="T74" fmla="*/ 2 w 3086"/>
                      <a:gd name="T75" fmla="*/ 2 h 3086"/>
                      <a:gd name="T76" fmla="*/ 2 w 3086"/>
                      <a:gd name="T77" fmla="*/ 2 h 3086"/>
                      <a:gd name="T78" fmla="*/ 2 w 3086"/>
                      <a:gd name="T79" fmla="*/ 2 h 3086"/>
                      <a:gd name="T80" fmla="*/ 2 w 3086"/>
                      <a:gd name="T81" fmla="*/ 2 h 3086"/>
                      <a:gd name="T82" fmla="*/ 2 w 3086"/>
                      <a:gd name="T83" fmla="*/ 2 h 3086"/>
                      <a:gd name="T84" fmla="*/ 2 w 3086"/>
                      <a:gd name="T85" fmla="*/ 2 h 3086"/>
                      <a:gd name="T86" fmla="*/ 2 w 3086"/>
                      <a:gd name="T87" fmla="*/ 2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pFill/>
                  <a:ln w="19050">
                    <a:solidFill>
                      <a:schemeClr val="accent5">
                        <a:lumMod val="20000"/>
                        <a:lumOff val="80000"/>
                        <a:alpha val="63000"/>
                      </a:schemeClr>
                    </a:solidFill>
                  </a:ln>
                  <a:effectLst>
                    <a:outerShdw blurRad="215900" sx="102000" sy="102000" algn="ctr" rotWithShape="0">
                      <a:schemeClr val="bg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a typeface="黑体" pitchFamily="2" charset="-122"/>
                    </a:endParaRPr>
                  </a:p>
                </p:txBody>
              </p:sp>
            </p:grpSp>
          </p:grpSp>
          <p:grpSp>
            <p:nvGrpSpPr>
              <p:cNvPr id="71" name="Text on Ring"/>
              <p:cNvGrpSpPr/>
              <p:nvPr/>
            </p:nvGrpSpPr>
            <p:grpSpPr>
              <a:xfrm>
                <a:off x="2452480" y="1731940"/>
                <a:ext cx="3998386" cy="4035035"/>
                <a:chOff x="2452480" y="1731940"/>
                <a:chExt cx="3998386" cy="4035035"/>
              </a:xfrm>
            </p:grpSpPr>
            <p:sp>
              <p:nvSpPr>
                <p:cNvPr id="72" name="Nexus / MDS &amp; L4-7"/>
                <p:cNvSpPr txBox="1"/>
                <p:nvPr/>
              </p:nvSpPr>
              <p:spPr>
                <a:xfrm>
                  <a:off x="2799907" y="1731940"/>
                  <a:ext cx="3383764" cy="3682081"/>
                </a:xfrm>
                <a:prstGeom prst="rect">
                  <a:avLst/>
                </a:prstGeom>
                <a:noFill/>
              </p:spPr>
              <p:txBody>
                <a:bodyPr wrap="square" rtlCol="0">
                  <a:prstTxWarp prst="textArchDown">
                    <a:avLst/>
                  </a:prstTxWarp>
                  <a:spAutoFit/>
                </a:bodyPr>
                <a:lstStyle/>
                <a:p>
                  <a:pPr algn="ctr" defTabSz="914400">
                    <a:buNone/>
                  </a:pPr>
                  <a:r>
                    <a:rPr lang="en-US" altLang="zh-CN" sz="1600" b="1" i="0" smtClean="0">
                      <a:solidFill>
                        <a:srgbClr val="FFFF00"/>
                      </a:solidFill>
                      <a:latin typeface="Arial"/>
                      <a:ea typeface="黑体" pitchFamily="2" charset="-122"/>
                      <a:cs typeface="+mn-cs"/>
                    </a:rPr>
                    <a:t>CISCO NEXUS</a:t>
                  </a:r>
                  <a:r>
                    <a:rPr lang="zh-CN" altLang="en-US" sz="1600" b="1" i="0" smtClean="0">
                      <a:solidFill>
                        <a:srgbClr val="FFFF00"/>
                      </a:solidFill>
                      <a:latin typeface="Arial"/>
                      <a:ea typeface="黑体" pitchFamily="2" charset="-122"/>
                      <a:cs typeface="+mn-cs"/>
                    </a:rPr>
                    <a:t>、</a:t>
                  </a:r>
                  <a:r>
                    <a:rPr lang="en-US" altLang="zh-CN" sz="1600" b="1" i="0" smtClean="0">
                      <a:solidFill>
                        <a:srgbClr val="FFFF00"/>
                      </a:solidFill>
                      <a:latin typeface="Arial"/>
                      <a:ea typeface="黑体" pitchFamily="2" charset="-122"/>
                      <a:cs typeface="+mn-cs"/>
                    </a:rPr>
                    <a:t>CISCO MDS </a:t>
                  </a:r>
                  <a:r>
                    <a:rPr lang="zh-CN" altLang="en-US" sz="1600" b="1" i="0" smtClean="0">
                      <a:solidFill>
                        <a:srgbClr val="FFFF00"/>
                      </a:solidFill>
                      <a:latin typeface="Arial"/>
                      <a:ea typeface="黑体" pitchFamily="2" charset="-122"/>
                      <a:cs typeface="+mn-cs"/>
                    </a:rPr>
                    <a:t>和 </a:t>
                  </a:r>
                  <a:r>
                    <a:rPr lang="en-US" altLang="zh-CN" sz="1600" b="1" i="0" smtClean="0">
                      <a:solidFill>
                        <a:srgbClr val="FFFF00"/>
                      </a:solidFill>
                      <a:latin typeface="Arial"/>
                      <a:ea typeface="黑体" pitchFamily="2" charset="-122"/>
                      <a:cs typeface="+mn-cs"/>
                    </a:rPr>
                    <a:t>L4-7 </a:t>
                  </a:r>
                  <a:r>
                    <a:rPr lang="zh-CN" altLang="en-US" sz="1600" b="1" i="0" smtClean="0">
                      <a:solidFill>
                        <a:srgbClr val="FFFF00"/>
                      </a:solidFill>
                      <a:latin typeface="Arial"/>
                      <a:ea typeface="黑体" pitchFamily="2" charset="-122"/>
                      <a:cs typeface="+mn-cs"/>
                    </a:rPr>
                    <a:t>服务</a:t>
                  </a:r>
                  <a:endParaRPr lang="zh-CN" altLang="en-US" sz="1600" b="1">
                    <a:solidFill>
                      <a:srgbClr val="FFFF00"/>
                    </a:solidFill>
                    <a:ea typeface="黑体" pitchFamily="2" charset="-122"/>
                  </a:endParaRPr>
                </a:p>
              </p:txBody>
            </p:sp>
            <p:sp>
              <p:nvSpPr>
                <p:cNvPr id="73" name="DC Network Manager"/>
                <p:cNvSpPr txBox="1"/>
                <p:nvPr/>
              </p:nvSpPr>
              <p:spPr>
                <a:xfrm rot="2700000">
                  <a:off x="2544330" y="2102177"/>
                  <a:ext cx="3495400" cy="3679099"/>
                </a:xfrm>
                <a:prstGeom prst="rect">
                  <a:avLst/>
                </a:prstGeom>
                <a:noFill/>
              </p:spPr>
              <p:txBody>
                <a:bodyPr wrap="square" rtlCol="0">
                  <a:prstTxWarp prst="textArchUp">
                    <a:avLst>
                      <a:gd name="adj" fmla="val 5981180"/>
                    </a:avLst>
                  </a:prstTxWarp>
                  <a:spAutoFit/>
                </a:bodyPr>
                <a:lstStyle/>
                <a:p>
                  <a:pPr algn="ctr" defTabSz="914400">
                    <a:buNone/>
                  </a:pPr>
                  <a:r>
                    <a:rPr lang="en-US" altLang="zh-CN" sz="1600" b="1" i="0" smtClean="0">
                      <a:solidFill>
                        <a:srgbClr val="FFFF00"/>
                      </a:solidFill>
                      <a:latin typeface="Arial"/>
                      <a:ea typeface="黑体" pitchFamily="2" charset="-122"/>
                      <a:cs typeface="+mn-cs"/>
                    </a:rPr>
                    <a:t>CISCO DCNM</a:t>
                  </a:r>
                  <a:endParaRPr lang="zh-CN" altLang="en-US" sz="1600" b="1">
                    <a:solidFill>
                      <a:srgbClr val="FFFF00"/>
                    </a:solidFill>
                    <a:ea typeface="黑体" pitchFamily="2" charset="-122"/>
                  </a:endParaRPr>
                </a:p>
              </p:txBody>
            </p:sp>
            <p:sp>
              <p:nvSpPr>
                <p:cNvPr id="74" name="NX-OS"/>
                <p:cNvSpPr txBox="1"/>
                <p:nvPr/>
              </p:nvSpPr>
              <p:spPr>
                <a:xfrm rot="18900000">
                  <a:off x="3010099" y="2105245"/>
                  <a:ext cx="3440767" cy="3661730"/>
                </a:xfrm>
                <a:prstGeom prst="rect">
                  <a:avLst/>
                </a:prstGeom>
                <a:noFill/>
              </p:spPr>
              <p:txBody>
                <a:bodyPr wrap="square" rtlCol="0">
                  <a:prstTxWarp prst="textArchUp">
                    <a:avLst>
                      <a:gd name="adj" fmla="val 5981180"/>
                    </a:avLst>
                  </a:prstTxWarp>
                  <a:spAutoFit/>
                </a:bodyPr>
                <a:lstStyle/>
                <a:p>
                  <a:pPr algn="ctr" defTabSz="914400">
                    <a:buNone/>
                  </a:pPr>
                  <a:r>
                    <a:rPr lang="en-US" altLang="zh-CN" sz="1600" b="1" i="0" smtClean="0">
                      <a:solidFill>
                        <a:srgbClr val="FFFF00"/>
                      </a:solidFill>
                      <a:latin typeface="Arial"/>
                      <a:ea typeface="黑体" pitchFamily="2" charset="-122"/>
                      <a:cs typeface="+mn-cs"/>
                    </a:rPr>
                    <a:t>CISCO NX-OS</a:t>
                  </a:r>
                  <a:endParaRPr lang="zh-CN" altLang="en-US" b="1">
                    <a:solidFill>
                      <a:srgbClr val="FFFF00"/>
                    </a:solidFill>
                    <a:ea typeface="黑体" pitchFamily="2" charset="-122"/>
                  </a:endParaRPr>
                </a:p>
              </p:txBody>
            </p:sp>
          </p:grpSp>
        </p:grpSp>
      </p:grpSp>
    </p:spTree>
    <p:extLst>
      <p:ext uri="{BB962C8B-B14F-4D97-AF65-F5344CB8AC3E}">
        <p14:creationId xmlns="" xmlns:p14="http://schemas.microsoft.com/office/powerpoint/2010/main" val="36537949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par>
                          <p:cTn id="11" fill="hold">
                            <p:stCondLst>
                              <p:cond delay="500"/>
                            </p:stCondLst>
                            <p:childTnLst>
                              <p:par>
                                <p:cTn id="12" presetID="2" presetClass="entr" presetSubtype="2"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500" fill="hold"/>
                                        <p:tgtEl>
                                          <p:spTgt spid="37"/>
                                        </p:tgtEl>
                                        <p:attrNameLst>
                                          <p:attrName>ppt_x</p:attrName>
                                        </p:attrNameLst>
                                      </p:cBhvr>
                                      <p:tavLst>
                                        <p:tav tm="0">
                                          <p:val>
                                            <p:strVal val="1+#ppt_w/2"/>
                                          </p:val>
                                        </p:tav>
                                        <p:tav tm="100000">
                                          <p:val>
                                            <p:strVal val="#ppt_x"/>
                                          </p:val>
                                        </p:tav>
                                      </p:tavLst>
                                    </p:anim>
                                    <p:anim calcmode="lin" valueType="num">
                                      <p:cBhvr additive="base">
                                        <p:cTn id="15" dur="500" fill="hold"/>
                                        <p:tgtEl>
                                          <p:spTgt spid="37"/>
                                        </p:tgtEl>
                                        <p:attrNameLst>
                                          <p:attrName>ppt_y</p:attrName>
                                        </p:attrNameLst>
                                      </p:cBhvr>
                                      <p:tavLst>
                                        <p:tav tm="0">
                                          <p:val>
                                            <p:strVal val="#ppt_y"/>
                                          </p:val>
                                        </p:tav>
                                        <p:tav tm="100000">
                                          <p:val>
                                            <p:strVal val="#ppt_y"/>
                                          </p:val>
                                        </p:tav>
                                      </p:tavLst>
                                    </p:anim>
                                  </p:childTnLst>
                                </p:cTn>
                              </p:par>
                              <p:par>
                                <p:cTn id="16" presetID="2" presetClass="entr" presetSubtype="8" accel="50000" decel="50000" fill="hold" nodeType="withEffect">
                                  <p:stCondLst>
                                    <p:cond delay="70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700" fill="hold"/>
                                        <p:tgtEl>
                                          <p:spTgt spid="38"/>
                                        </p:tgtEl>
                                        <p:attrNameLst>
                                          <p:attrName>ppt_x</p:attrName>
                                        </p:attrNameLst>
                                      </p:cBhvr>
                                      <p:tavLst>
                                        <p:tav tm="0">
                                          <p:val>
                                            <p:strVal val="0-#ppt_w/2"/>
                                          </p:val>
                                        </p:tav>
                                        <p:tav tm="100000">
                                          <p:val>
                                            <p:strVal val="#ppt_x"/>
                                          </p:val>
                                        </p:tav>
                                      </p:tavLst>
                                    </p:anim>
                                    <p:anim calcmode="lin" valueType="num">
                                      <p:cBhvr additive="base">
                                        <p:cTn id="19" dur="700" fill="hold"/>
                                        <p:tgtEl>
                                          <p:spTgt spid="38"/>
                                        </p:tgtEl>
                                        <p:attrNameLst>
                                          <p:attrName>ppt_y</p:attrName>
                                        </p:attrNameLst>
                                      </p:cBhvr>
                                      <p:tavLst>
                                        <p:tav tm="0">
                                          <p:val>
                                            <p:strVal val="#ppt_y"/>
                                          </p:val>
                                        </p:tav>
                                        <p:tav tm="100000">
                                          <p:val>
                                            <p:strVal val="#ppt_y"/>
                                          </p:val>
                                        </p:tav>
                                      </p:tavLst>
                                    </p:anim>
                                  </p:childTnLst>
                                </p:cTn>
                              </p:par>
                              <p:par>
                                <p:cTn id="20" presetID="2" presetClass="entr" presetSubtype="2" accel="50000" decel="50000" fill="hold" grpId="0" nodeType="withEffect">
                                  <p:stCondLst>
                                    <p:cond delay="70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700" fill="hold"/>
                                        <p:tgtEl>
                                          <p:spTgt spid="44"/>
                                        </p:tgtEl>
                                        <p:attrNameLst>
                                          <p:attrName>ppt_x</p:attrName>
                                        </p:attrNameLst>
                                      </p:cBhvr>
                                      <p:tavLst>
                                        <p:tav tm="0">
                                          <p:val>
                                            <p:strVal val="1+#ppt_w/2"/>
                                          </p:val>
                                        </p:tav>
                                        <p:tav tm="100000">
                                          <p:val>
                                            <p:strVal val="#ppt_x"/>
                                          </p:val>
                                        </p:tav>
                                      </p:tavLst>
                                    </p:anim>
                                    <p:anim calcmode="lin" valueType="num">
                                      <p:cBhvr additive="base">
                                        <p:cTn id="23" dur="700" fill="hold"/>
                                        <p:tgtEl>
                                          <p:spTgt spid="44"/>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70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2" presetClass="entr" presetSubtype="2" accel="50000" decel="50000" fill="hold" grpId="0" nodeType="withEffect">
                                  <p:stCondLst>
                                    <p:cond delay="70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700" fill="hold"/>
                                        <p:tgtEl>
                                          <p:spTgt spid="43"/>
                                        </p:tgtEl>
                                        <p:attrNameLst>
                                          <p:attrName>ppt_x</p:attrName>
                                        </p:attrNameLst>
                                      </p:cBhvr>
                                      <p:tavLst>
                                        <p:tav tm="0">
                                          <p:val>
                                            <p:strVal val="1+#ppt_w/2"/>
                                          </p:val>
                                        </p:tav>
                                        <p:tav tm="100000">
                                          <p:val>
                                            <p:strVal val="#ppt_x"/>
                                          </p:val>
                                        </p:tav>
                                      </p:tavLst>
                                    </p:anim>
                                    <p:anim calcmode="lin" valueType="num">
                                      <p:cBhvr additive="base">
                                        <p:cTn id="30" dur="7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7" grpId="0" animBg="1"/>
      <p:bldP spid="43" grpId="0"/>
      <p:bldP spid="44" grpId="0"/>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235709" y="1620086"/>
            <a:ext cx="2683642" cy="4381203"/>
            <a:chOff x="235709" y="1620086"/>
            <a:chExt cx="2683642" cy="4381203"/>
          </a:xfrm>
        </p:grpSpPr>
        <p:grpSp>
          <p:nvGrpSpPr>
            <p:cNvPr id="46" name="Group 12"/>
            <p:cNvGrpSpPr/>
            <p:nvPr/>
          </p:nvGrpSpPr>
          <p:grpSpPr>
            <a:xfrm>
              <a:off x="235709" y="1620086"/>
              <a:ext cx="2683642" cy="4381203"/>
              <a:chOff x="190554" y="1620086"/>
              <a:chExt cx="2683642" cy="4381203"/>
            </a:xfrm>
          </p:grpSpPr>
          <p:sp>
            <p:nvSpPr>
              <p:cNvPr id="49" name="Rectangle 19"/>
              <p:cNvSpPr>
                <a:spLocks noChangeArrowheads="1"/>
              </p:cNvSpPr>
              <p:nvPr/>
            </p:nvSpPr>
            <p:spPr bwMode="auto">
              <a:xfrm flipH="1">
                <a:off x="190554" y="2407935"/>
                <a:ext cx="2683642" cy="3593354"/>
              </a:xfrm>
              <a:prstGeom prst="roundRect">
                <a:avLst>
                  <a:gd name="adj" fmla="val 4621"/>
                </a:avLst>
              </a:prstGeom>
              <a:gradFill>
                <a:gsLst>
                  <a:gs pos="49000">
                    <a:srgbClr val="C00000">
                      <a:alpha val="0"/>
                    </a:srgbClr>
                  </a:gs>
                  <a:gs pos="99000">
                    <a:schemeClr val="accent1">
                      <a:lumMod val="83000"/>
                      <a:alpha val="62000"/>
                    </a:schemeClr>
                  </a:gs>
                </a:gsLst>
                <a:lin ang="16200000" scaled="0"/>
              </a:gradFill>
              <a:ln w="28575">
                <a:gradFill>
                  <a:gsLst>
                    <a:gs pos="0">
                      <a:schemeClr val="accent1">
                        <a:lumMod val="86000"/>
                      </a:schemeClr>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1200">
                  <a:latin typeface="+mj-lt"/>
                  <a:ea typeface="黑体" pitchFamily="2" charset="-122"/>
                </a:endParaRPr>
              </a:p>
            </p:txBody>
          </p:sp>
          <p:grpSp>
            <p:nvGrpSpPr>
              <p:cNvPr id="50" name="Group 49"/>
              <p:cNvGrpSpPr/>
              <p:nvPr/>
            </p:nvGrpSpPr>
            <p:grpSpPr>
              <a:xfrm>
                <a:off x="840931" y="1620086"/>
                <a:ext cx="1382889" cy="1382770"/>
                <a:chOff x="846484" y="1620086"/>
                <a:chExt cx="1382889" cy="1382770"/>
              </a:xfrm>
            </p:grpSpPr>
            <p:grpSp>
              <p:nvGrpSpPr>
                <p:cNvPr id="51" name="Group 24"/>
                <p:cNvGrpSpPr/>
                <p:nvPr/>
              </p:nvGrpSpPr>
              <p:grpSpPr>
                <a:xfrm>
                  <a:off x="846484" y="1620086"/>
                  <a:ext cx="1371782" cy="1371782"/>
                  <a:chOff x="3872232" y="2055550"/>
                  <a:chExt cx="1563950" cy="1563950"/>
                </a:xfrm>
              </p:grpSpPr>
              <p:sp>
                <p:nvSpPr>
                  <p:cNvPr id="53" name="Oval 52"/>
                  <p:cNvSpPr/>
                  <p:nvPr/>
                </p:nvSpPr>
                <p:spPr>
                  <a:xfrm>
                    <a:off x="3872232" y="2055550"/>
                    <a:ext cx="1563950" cy="1563950"/>
                  </a:xfrm>
                  <a:prstGeom prst="ellipse">
                    <a:avLst/>
                  </a:prstGeom>
                  <a:solidFill>
                    <a:schemeClr val="tx1"/>
                  </a:solidFill>
                  <a:ln w="25400" cap="flat">
                    <a:solidFill>
                      <a:schemeClr val="accent1">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grpSp>
                <p:nvGrpSpPr>
                  <p:cNvPr id="57" name="Group 56"/>
                  <p:cNvGrpSpPr/>
                  <p:nvPr/>
                </p:nvGrpSpPr>
                <p:grpSpPr>
                  <a:xfrm>
                    <a:off x="4116904" y="2266987"/>
                    <a:ext cx="1115552" cy="1194606"/>
                    <a:chOff x="1747259" y="2570575"/>
                    <a:chExt cx="2374930" cy="2543229"/>
                  </a:xfrm>
                  <a:effectLst>
                    <a:outerShdw blurRad="63500" sx="102000" sy="102000" algn="ctr" rotWithShape="0">
                      <a:prstClr val="black">
                        <a:alpha val="40000"/>
                      </a:prstClr>
                    </a:outerShdw>
                  </a:effectLst>
                </p:grpSpPr>
                <p:sp>
                  <p:nvSpPr>
                    <p:cNvPr id="58" name="Freeform 7"/>
                    <p:cNvSpPr>
                      <a:spLocks noEditPoints="1"/>
                    </p:cNvSpPr>
                    <p:nvPr/>
                  </p:nvSpPr>
                  <p:spPr bwMode="auto">
                    <a:xfrm>
                      <a:off x="3429835" y="3115088"/>
                      <a:ext cx="692354" cy="1594773"/>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solidFill>
                      <a:schemeClr val="bg1"/>
                    </a:solidFill>
                    <a:ln w="3175" cap="flat" cmpd="sng" algn="ctr">
                      <a:noFill/>
                      <a:prstDash val="solid"/>
                    </a:ln>
                    <a:effectLst>
                      <a:outerShdw blurRad="63500" sx="102000" sy="102000" algn="ctr" rotWithShape="0">
                        <a:prstClr val="black">
                          <a:alpha val="40000"/>
                        </a:prstClr>
                      </a:outerShdw>
                    </a:effectLst>
                  </p:spPr>
                  <p:txBody>
                    <a:bodyPr anchor="ctr"/>
                    <a:lstStyle/>
                    <a:p>
                      <a:pPr algn="ctr"/>
                      <a:endParaRPr lang="zh-CN" altLang="en-US">
                        <a:ea typeface="黑体" pitchFamily="2" charset="-122"/>
                      </a:endParaRPr>
                    </a:p>
                  </p:txBody>
                </p:sp>
                <p:sp>
                  <p:nvSpPr>
                    <p:cNvPr id="59" name="Freeform 7"/>
                    <p:cNvSpPr>
                      <a:spLocks noEditPoints="1"/>
                    </p:cNvSpPr>
                    <p:nvPr/>
                  </p:nvSpPr>
                  <p:spPr bwMode="auto">
                    <a:xfrm>
                      <a:off x="1747259" y="3092471"/>
                      <a:ext cx="692354" cy="1594773"/>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solidFill>
                      <a:schemeClr val="bg1"/>
                    </a:solidFill>
                    <a:ln w="3175" cap="flat" cmpd="sng" algn="ctr">
                      <a:noFill/>
                      <a:prstDash val="solid"/>
                    </a:ln>
                    <a:effectLst>
                      <a:outerShdw blurRad="63500" sx="102000" sy="102000" algn="ctr" rotWithShape="0">
                        <a:prstClr val="black">
                          <a:alpha val="40000"/>
                        </a:prstClr>
                      </a:outerShdw>
                    </a:effectLst>
                  </p:spPr>
                  <p:txBody>
                    <a:bodyPr anchor="ctr"/>
                    <a:lstStyle/>
                    <a:p>
                      <a:pPr algn="ctr"/>
                      <a:endParaRPr lang="zh-CN" altLang="en-US">
                        <a:ea typeface="黑体" pitchFamily="2" charset="-122"/>
                      </a:endParaRPr>
                    </a:p>
                  </p:txBody>
                </p:sp>
                <p:sp>
                  <p:nvSpPr>
                    <p:cNvPr id="60" name="Freeform 7"/>
                    <p:cNvSpPr>
                      <a:spLocks noEditPoints="1"/>
                    </p:cNvSpPr>
                    <p:nvPr/>
                  </p:nvSpPr>
                  <p:spPr bwMode="auto">
                    <a:xfrm>
                      <a:off x="2381646" y="2570575"/>
                      <a:ext cx="1106154" cy="2543229"/>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solidFill>
                      <a:schemeClr val="bg1"/>
                    </a:solidFill>
                    <a:ln w="25400" cap="flat" cmpd="sng" algn="ctr">
                      <a:noFill/>
                      <a:prstDash val="solid"/>
                    </a:ln>
                    <a:effectLst>
                      <a:outerShdw blurRad="63500" sx="102000" sy="102000" algn="ctr" rotWithShape="0">
                        <a:prstClr val="black">
                          <a:alpha val="71000"/>
                        </a:prstClr>
                      </a:outerShdw>
                    </a:effectLst>
                  </p:spPr>
                  <p:txBody>
                    <a:bodyPr anchor="ctr"/>
                    <a:lstStyle/>
                    <a:p>
                      <a:pPr algn="ctr" fontAlgn="auto">
                        <a:spcBef>
                          <a:spcPts val="0"/>
                        </a:spcBef>
                        <a:spcAft>
                          <a:spcPts val="0"/>
                        </a:spcAft>
                        <a:defRPr/>
                      </a:pPr>
                      <a:endParaRPr lang="zh-CN" altLang="en-US">
                        <a:ea typeface="黑体" pitchFamily="2" charset="-122"/>
                      </a:endParaRPr>
                    </a:p>
                  </p:txBody>
                </p:sp>
              </p:grpSp>
            </p:grpSp>
            <p:sp>
              <p:nvSpPr>
                <p:cNvPr id="52" name="Oval 8"/>
                <p:cNvSpPr>
                  <a:spLocks noChangeArrowheads="1"/>
                </p:cNvSpPr>
                <p:nvPr/>
              </p:nvSpPr>
              <p:spPr bwMode="auto">
                <a:xfrm>
                  <a:off x="857773" y="1631256"/>
                  <a:ext cx="1371600" cy="1371600"/>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a:effectLst>
                  <a:outerShdw blurRad="622300" dist="50800" sx="102000" sy="102000" algn="ctr" rotWithShape="0">
                    <a:schemeClr val="bg2"/>
                  </a:outerShdw>
                </a:effectLst>
              </p:spPr>
              <p:txBody>
                <a:bodyPr wrap="none" lIns="82124" tIns="41061" rIns="82124" bIns="41061" anchor="ctr"/>
                <a:lstStyle/>
                <a:p>
                  <a:endParaRPr lang="zh-CN" altLang="en-US" sz="2800" kern="0">
                    <a:solidFill>
                      <a:srgbClr val="FFFFFF"/>
                    </a:solidFill>
                    <a:ea typeface="黑体" pitchFamily="2" charset="-122"/>
                  </a:endParaRPr>
                </a:p>
              </p:txBody>
            </p:sp>
          </p:grpSp>
        </p:grpSp>
        <p:sp>
          <p:nvSpPr>
            <p:cNvPr id="47" name="TextBox 46"/>
            <p:cNvSpPr txBox="1"/>
            <p:nvPr/>
          </p:nvSpPr>
          <p:spPr>
            <a:xfrm>
              <a:off x="235710" y="3281645"/>
              <a:ext cx="2683641" cy="707886"/>
            </a:xfrm>
            <a:prstGeom prst="rect">
              <a:avLst/>
            </a:prstGeom>
            <a:noFill/>
          </p:spPr>
          <p:txBody>
            <a:bodyPr wrap="square" rtlCol="0">
              <a:spAutoFit/>
            </a:bodyPr>
            <a:lstStyle/>
            <a:p>
              <a:pPr algn="ctr" defTabSz="914400">
                <a:buNone/>
              </a:pPr>
              <a:r>
                <a:rPr lang="zh-CN" altLang="en-US" sz="2000" b="0" i="0" dirty="0" smtClean="0">
                  <a:solidFill>
                    <a:srgbClr val="546568"/>
                  </a:solidFill>
                  <a:latin typeface="Arial"/>
                  <a:ea typeface="黑体" pitchFamily="2" charset="-122"/>
                  <a:cs typeface="+mn-cs"/>
                </a:rPr>
                <a:t>统一</a:t>
              </a:r>
              <a:r>
                <a:rPr lang="en-US" altLang="zh-CN" sz="2000" b="0" i="0" dirty="0" smtClean="0">
                  <a:solidFill>
                    <a:srgbClr val="546568"/>
                  </a:solidFill>
                  <a:latin typeface="Arial"/>
                  <a:ea typeface="黑体" pitchFamily="2" charset="-122"/>
                  <a:cs typeface="+mn-cs"/>
                </a:rPr>
                <a:t/>
              </a:r>
              <a:br>
                <a:rPr lang="en-US" altLang="zh-CN" sz="2000" b="0" i="0" dirty="0" smtClean="0">
                  <a:solidFill>
                    <a:srgbClr val="546568"/>
                  </a:solidFill>
                  <a:latin typeface="Arial"/>
                  <a:ea typeface="黑体" pitchFamily="2" charset="-122"/>
                  <a:cs typeface="+mn-cs"/>
                </a:rPr>
              </a:br>
              <a:r>
                <a:rPr lang="zh-CN" altLang="en-US" sz="2000" b="1" i="0" dirty="0" smtClean="0">
                  <a:solidFill>
                    <a:schemeClr val="tx1"/>
                  </a:solidFill>
                  <a:latin typeface="Arial"/>
                  <a:ea typeface="黑体" pitchFamily="2" charset="-122"/>
                  <a:cs typeface="+mn-cs"/>
                </a:rPr>
                <a:t>计算</a:t>
              </a:r>
              <a:endParaRPr lang="zh-CN" altLang="en-US" sz="2000" b="1" i="0" dirty="0">
                <a:solidFill>
                  <a:schemeClr val="tx1"/>
                </a:solidFill>
                <a:latin typeface="Arial"/>
                <a:ea typeface="黑体" pitchFamily="2" charset="-122"/>
                <a:cs typeface="+mn-cs"/>
              </a:endParaRPr>
            </a:p>
          </p:txBody>
        </p:sp>
        <p:sp>
          <p:nvSpPr>
            <p:cNvPr id="48" name="TextBox 47"/>
            <p:cNvSpPr txBox="1"/>
            <p:nvPr/>
          </p:nvSpPr>
          <p:spPr>
            <a:xfrm>
              <a:off x="235710" y="4202647"/>
              <a:ext cx="2683641" cy="584775"/>
            </a:xfrm>
            <a:prstGeom prst="rect">
              <a:avLst/>
            </a:prstGeom>
            <a:noFill/>
          </p:spPr>
          <p:txBody>
            <a:bodyPr wrap="square" rtlCol="0">
              <a:spAutoFit/>
            </a:bodyPr>
            <a:lstStyle/>
            <a:p>
              <a:pPr algn="ctr" defTabSz="914400">
                <a:buNone/>
              </a:pPr>
              <a:r>
                <a:rPr lang="zh-CN" altLang="en-US" sz="1600" b="0" i="0" smtClean="0">
                  <a:solidFill>
                    <a:srgbClr val="546568"/>
                  </a:solidFill>
                  <a:latin typeface="Arial"/>
                  <a:ea typeface="黑体" pitchFamily="2" charset="-122"/>
                  <a:cs typeface="+mn-cs"/>
                </a:rPr>
                <a:t>模块化、无状态</a:t>
              </a:r>
            </a:p>
            <a:p>
              <a:pPr algn="ctr" defTabSz="914400">
                <a:buNone/>
              </a:pPr>
              <a:r>
                <a:rPr lang="zh-CN" altLang="en-US" sz="1600" b="0" i="0" smtClean="0">
                  <a:solidFill>
                    <a:srgbClr val="546568"/>
                  </a:solidFill>
                  <a:latin typeface="Arial"/>
                  <a:ea typeface="黑体" pitchFamily="2" charset="-122"/>
                  <a:cs typeface="+mn-cs"/>
                </a:rPr>
                <a:t>计算元素</a:t>
              </a:r>
              <a:endParaRPr lang="zh-CN" altLang="en-US" sz="1600">
                <a:solidFill>
                  <a:srgbClr val="546568"/>
                </a:solidFill>
                <a:ea typeface="黑体" pitchFamily="2" charset="-122"/>
              </a:endParaRPr>
            </a:p>
          </p:txBody>
        </p:sp>
      </p:grpSp>
      <p:grpSp>
        <p:nvGrpSpPr>
          <p:cNvPr id="61" name="Group 60"/>
          <p:cNvGrpSpPr/>
          <p:nvPr/>
        </p:nvGrpSpPr>
        <p:grpSpPr>
          <a:xfrm>
            <a:off x="6123489" y="1620086"/>
            <a:ext cx="2753980" cy="4381204"/>
            <a:chOff x="6123489" y="1620086"/>
            <a:chExt cx="2753980" cy="4381204"/>
          </a:xfrm>
        </p:grpSpPr>
        <p:sp>
          <p:nvSpPr>
            <p:cNvPr id="63" name="Rectangle 19"/>
            <p:cNvSpPr>
              <a:spLocks noChangeArrowheads="1"/>
            </p:cNvSpPr>
            <p:nvPr/>
          </p:nvSpPr>
          <p:spPr bwMode="auto">
            <a:xfrm flipH="1">
              <a:off x="6123489" y="2407936"/>
              <a:ext cx="2683642" cy="3593354"/>
            </a:xfrm>
            <a:prstGeom prst="roundRect">
              <a:avLst>
                <a:gd name="adj" fmla="val 4621"/>
              </a:avLst>
            </a:prstGeom>
            <a:gradFill>
              <a:gsLst>
                <a:gs pos="49000">
                  <a:srgbClr val="C00000">
                    <a:alpha val="0"/>
                  </a:srgbClr>
                </a:gs>
                <a:gs pos="99000">
                  <a:srgbClr val="7030A0">
                    <a:alpha val="51000"/>
                  </a:srgbClr>
                </a:gs>
              </a:gsLst>
              <a:lin ang="16200000" scaled="0"/>
            </a:gradFill>
            <a:ln w="28575">
              <a:gradFill>
                <a:gsLst>
                  <a:gs pos="0">
                    <a:srgbClr val="7030A0"/>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1200">
                <a:latin typeface="+mj-lt"/>
                <a:ea typeface="黑体" pitchFamily="2" charset="-122"/>
              </a:endParaRPr>
            </a:p>
          </p:txBody>
        </p:sp>
        <p:sp>
          <p:nvSpPr>
            <p:cNvPr id="64" name="TextBox 63"/>
            <p:cNvSpPr txBox="1"/>
            <p:nvPr/>
          </p:nvSpPr>
          <p:spPr>
            <a:xfrm>
              <a:off x="6193828" y="3281645"/>
              <a:ext cx="2683641" cy="707886"/>
            </a:xfrm>
            <a:prstGeom prst="rect">
              <a:avLst/>
            </a:prstGeom>
            <a:noFill/>
          </p:spPr>
          <p:txBody>
            <a:bodyPr wrap="square" rtlCol="0">
              <a:spAutoFit/>
            </a:bodyPr>
            <a:lstStyle/>
            <a:p>
              <a:pPr algn="ctr" defTabSz="914400">
                <a:buNone/>
              </a:pPr>
              <a:r>
                <a:rPr lang="zh-CN" altLang="en-US" sz="2000" b="0" i="0" dirty="0" smtClean="0">
                  <a:solidFill>
                    <a:srgbClr val="546568"/>
                  </a:solidFill>
                  <a:latin typeface="Arial"/>
                  <a:ea typeface="黑体" pitchFamily="2" charset="-122"/>
                  <a:cs typeface="+mn-cs"/>
                </a:rPr>
                <a:t>统一</a:t>
              </a:r>
              <a:r>
                <a:rPr lang="en-US" altLang="zh-CN" sz="2000" b="0" i="0" dirty="0" smtClean="0">
                  <a:solidFill>
                    <a:srgbClr val="546568"/>
                  </a:solidFill>
                  <a:latin typeface="Arial"/>
                  <a:ea typeface="黑体" pitchFamily="2" charset="-122"/>
                  <a:cs typeface="+mn-cs"/>
                </a:rPr>
                <a:t/>
              </a:r>
              <a:br>
                <a:rPr lang="en-US" altLang="zh-CN" sz="2000" b="0" i="0" dirty="0" smtClean="0">
                  <a:solidFill>
                    <a:srgbClr val="546568"/>
                  </a:solidFill>
                  <a:latin typeface="Arial"/>
                  <a:ea typeface="黑体" pitchFamily="2" charset="-122"/>
                  <a:cs typeface="+mn-cs"/>
                </a:rPr>
              </a:br>
              <a:r>
                <a:rPr lang="zh-CN" altLang="en-US" sz="2000" b="1" dirty="0" smtClean="0">
                  <a:solidFill>
                    <a:schemeClr val="accent6">
                      <a:lumMod val="60000"/>
                      <a:lumOff val="40000"/>
                    </a:schemeClr>
                  </a:solidFill>
                  <a:latin typeface="黑体" pitchFamily="2" charset="-122"/>
                  <a:ea typeface="黑体" pitchFamily="2" charset="-122"/>
                </a:rPr>
                <a:t>管理</a:t>
              </a:r>
              <a:endParaRPr lang="zh-CN" altLang="en-US" sz="2000" b="1" dirty="0">
                <a:solidFill>
                  <a:schemeClr val="accent6">
                    <a:lumMod val="60000"/>
                    <a:lumOff val="40000"/>
                  </a:schemeClr>
                </a:solidFill>
                <a:latin typeface="黑体" pitchFamily="2" charset="-122"/>
                <a:ea typeface="黑体" pitchFamily="2" charset="-122"/>
              </a:endParaRPr>
            </a:p>
          </p:txBody>
        </p:sp>
        <p:sp>
          <p:nvSpPr>
            <p:cNvPr id="65" name="TextBox 64"/>
            <p:cNvSpPr txBox="1"/>
            <p:nvPr/>
          </p:nvSpPr>
          <p:spPr>
            <a:xfrm>
              <a:off x="6127328" y="4202647"/>
              <a:ext cx="2683641" cy="584775"/>
            </a:xfrm>
            <a:prstGeom prst="rect">
              <a:avLst/>
            </a:prstGeom>
            <a:noFill/>
          </p:spPr>
          <p:txBody>
            <a:bodyPr wrap="square" rtlCol="0">
              <a:spAutoFit/>
            </a:bodyPr>
            <a:lstStyle/>
            <a:p>
              <a:pPr algn="ctr" defTabSz="914400">
                <a:buNone/>
              </a:pPr>
              <a:r>
                <a:rPr lang="zh-CN" altLang="en-US" sz="1600" b="0" i="0" dirty="0" smtClean="0">
                  <a:solidFill>
                    <a:srgbClr val="546568"/>
                  </a:solidFill>
                  <a:latin typeface="Arial"/>
                  <a:ea typeface="黑体" pitchFamily="2" charset="-122"/>
                  <a:cs typeface="+mn-cs"/>
                </a:rPr>
                <a:t>自动化资源管理</a:t>
              </a:r>
              <a:br>
                <a:rPr lang="zh-CN" altLang="en-US" sz="1600" b="0" i="0" dirty="0" smtClean="0">
                  <a:solidFill>
                    <a:srgbClr val="546568"/>
                  </a:solidFill>
                  <a:latin typeface="Arial"/>
                  <a:ea typeface="黑体" pitchFamily="2" charset="-122"/>
                  <a:cs typeface="+mn-cs"/>
                </a:rPr>
              </a:br>
              <a:r>
                <a:rPr lang="zh-CN" altLang="en-US" sz="1600" b="0" i="0" dirty="0" smtClean="0">
                  <a:solidFill>
                    <a:srgbClr val="546568"/>
                  </a:solidFill>
                  <a:latin typeface="Arial"/>
                  <a:ea typeface="黑体" pitchFamily="2" charset="-122"/>
                  <a:cs typeface="+mn-cs"/>
                </a:rPr>
                <a:t>（物理和虚拟）</a:t>
              </a:r>
              <a:endParaRPr lang="zh-CN" altLang="en-US" sz="1600" dirty="0">
                <a:solidFill>
                  <a:srgbClr val="546568"/>
                </a:solidFill>
                <a:ea typeface="黑体" pitchFamily="2" charset="-122"/>
              </a:endParaRPr>
            </a:p>
          </p:txBody>
        </p:sp>
        <p:grpSp>
          <p:nvGrpSpPr>
            <p:cNvPr id="66" name="Group 9"/>
            <p:cNvGrpSpPr/>
            <p:nvPr/>
          </p:nvGrpSpPr>
          <p:grpSpPr>
            <a:xfrm>
              <a:off x="6849757" y="1620086"/>
              <a:ext cx="1371783" cy="1393403"/>
              <a:chOff x="6804602" y="1620086"/>
              <a:chExt cx="1371783" cy="1393403"/>
            </a:xfrm>
          </p:grpSpPr>
          <p:grpSp>
            <p:nvGrpSpPr>
              <p:cNvPr id="71" name="Group 70"/>
              <p:cNvGrpSpPr/>
              <p:nvPr/>
            </p:nvGrpSpPr>
            <p:grpSpPr>
              <a:xfrm>
                <a:off x="6804602" y="1620086"/>
                <a:ext cx="1371782" cy="1371782"/>
                <a:chOff x="6343755" y="1133031"/>
                <a:chExt cx="1563950" cy="1563950"/>
              </a:xfrm>
            </p:grpSpPr>
            <p:sp>
              <p:nvSpPr>
                <p:cNvPr id="73" name="Oval 72"/>
                <p:cNvSpPr/>
                <p:nvPr/>
              </p:nvSpPr>
              <p:spPr>
                <a:xfrm>
                  <a:off x="6343755" y="1133031"/>
                  <a:ext cx="1563950" cy="1563950"/>
                </a:xfrm>
                <a:prstGeom prst="ellipse">
                  <a:avLst/>
                </a:prstGeom>
                <a:solidFill>
                  <a:schemeClr val="accent6">
                    <a:lumMod val="60000"/>
                    <a:lumOff val="40000"/>
                  </a:schemeClr>
                </a:solidFill>
                <a:ln w="25400" cap="flat">
                  <a:solidFill>
                    <a:schemeClr val="accent6"/>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grpSp>
              <p:nvGrpSpPr>
                <p:cNvPr id="74" name="Group 66"/>
                <p:cNvGrpSpPr/>
                <p:nvPr/>
              </p:nvGrpSpPr>
              <p:grpSpPr>
                <a:xfrm>
                  <a:off x="6498421" y="1291832"/>
                  <a:ext cx="1211114" cy="1212981"/>
                  <a:chOff x="7069502" y="3312428"/>
                  <a:chExt cx="548923" cy="549770"/>
                </a:xfrm>
                <a:effectLst>
                  <a:outerShdw blurRad="63500" sx="102000" sy="102000" algn="ctr" rotWithShape="0">
                    <a:prstClr val="black">
                      <a:alpha val="40000"/>
                    </a:prstClr>
                  </a:outerShdw>
                </a:effectLst>
              </p:grpSpPr>
              <p:sp>
                <p:nvSpPr>
                  <p:cNvPr id="75" name="Freeform 129"/>
                  <p:cNvSpPr>
                    <a:spLocks noEditPoints="1"/>
                  </p:cNvSpPr>
                  <p:nvPr/>
                </p:nvSpPr>
                <p:spPr bwMode="auto">
                  <a:xfrm>
                    <a:off x="7069502" y="3408227"/>
                    <a:ext cx="255519" cy="251489"/>
                  </a:xfrm>
                  <a:custGeom>
                    <a:avLst/>
                    <a:gdLst/>
                    <a:ahLst/>
                    <a:cxnLst>
                      <a:cxn ang="0">
                        <a:pos x="196" y="90"/>
                      </a:cxn>
                      <a:cxn ang="0">
                        <a:pos x="193" y="70"/>
                      </a:cxn>
                      <a:cxn ang="0">
                        <a:pos x="189" y="67"/>
                      </a:cxn>
                      <a:cxn ang="0">
                        <a:pos x="175" y="66"/>
                      </a:cxn>
                      <a:cxn ang="0">
                        <a:pos x="164" y="47"/>
                      </a:cxn>
                      <a:cxn ang="0">
                        <a:pos x="170" y="33"/>
                      </a:cxn>
                      <a:cxn ang="0">
                        <a:pos x="169" y="29"/>
                      </a:cxn>
                      <a:cxn ang="0">
                        <a:pos x="153" y="16"/>
                      </a:cxn>
                      <a:cxn ang="0">
                        <a:pos x="149" y="16"/>
                      </a:cxn>
                      <a:cxn ang="0">
                        <a:pos x="137" y="24"/>
                      </a:cxn>
                      <a:cxn ang="0">
                        <a:pos x="116" y="16"/>
                      </a:cxn>
                      <a:cxn ang="0">
                        <a:pos x="112" y="2"/>
                      </a:cxn>
                      <a:cxn ang="0">
                        <a:pos x="108" y="0"/>
                      </a:cxn>
                      <a:cxn ang="0">
                        <a:pos x="88" y="0"/>
                      </a:cxn>
                      <a:cxn ang="0">
                        <a:pos x="85" y="2"/>
                      </a:cxn>
                      <a:cxn ang="0">
                        <a:pos x="81" y="16"/>
                      </a:cxn>
                      <a:cxn ang="0">
                        <a:pos x="60" y="24"/>
                      </a:cxn>
                      <a:cxn ang="0">
                        <a:pos x="48" y="16"/>
                      </a:cxn>
                      <a:cxn ang="0">
                        <a:pos x="43" y="16"/>
                      </a:cxn>
                      <a:cxn ang="0">
                        <a:pos x="28" y="29"/>
                      </a:cxn>
                      <a:cxn ang="0">
                        <a:pos x="27" y="33"/>
                      </a:cxn>
                      <a:cxn ang="0">
                        <a:pos x="33" y="47"/>
                      </a:cxn>
                      <a:cxn ang="0">
                        <a:pos x="21" y="66"/>
                      </a:cxn>
                      <a:cxn ang="0">
                        <a:pos x="7" y="67"/>
                      </a:cxn>
                      <a:cxn ang="0">
                        <a:pos x="4" y="70"/>
                      </a:cxn>
                      <a:cxn ang="0">
                        <a:pos x="0" y="90"/>
                      </a:cxn>
                      <a:cxn ang="0">
                        <a:pos x="2" y="94"/>
                      </a:cxn>
                      <a:cxn ang="0">
                        <a:pos x="15" y="101"/>
                      </a:cxn>
                      <a:cxn ang="0">
                        <a:pos x="19" y="123"/>
                      </a:cxn>
                      <a:cxn ang="0">
                        <a:pos x="9" y="133"/>
                      </a:cxn>
                      <a:cxn ang="0">
                        <a:pos x="9" y="137"/>
                      </a:cxn>
                      <a:cxn ang="0">
                        <a:pos x="19" y="155"/>
                      </a:cxn>
                      <a:cxn ang="0">
                        <a:pos x="23" y="157"/>
                      </a:cxn>
                      <a:cxn ang="0">
                        <a:pos x="37" y="153"/>
                      </a:cxn>
                      <a:cxn ang="0">
                        <a:pos x="54" y="167"/>
                      </a:cxn>
                      <a:cxn ang="0">
                        <a:pos x="53" y="182"/>
                      </a:cxn>
                      <a:cxn ang="0">
                        <a:pos x="55" y="186"/>
                      </a:cxn>
                      <a:cxn ang="0">
                        <a:pos x="74" y="193"/>
                      </a:cxn>
                      <a:cxn ang="0">
                        <a:pos x="78" y="191"/>
                      </a:cxn>
                      <a:cxn ang="0">
                        <a:pos x="87" y="179"/>
                      </a:cxn>
                      <a:cxn ang="0">
                        <a:pos x="98" y="180"/>
                      </a:cxn>
                      <a:cxn ang="0">
                        <a:pos x="109" y="179"/>
                      </a:cxn>
                      <a:cxn ang="0">
                        <a:pos x="118" y="191"/>
                      </a:cxn>
                      <a:cxn ang="0">
                        <a:pos x="122" y="193"/>
                      </a:cxn>
                      <a:cxn ang="0">
                        <a:pos x="141" y="186"/>
                      </a:cxn>
                      <a:cxn ang="0">
                        <a:pos x="144" y="182"/>
                      </a:cxn>
                      <a:cxn ang="0">
                        <a:pos x="142" y="167"/>
                      </a:cxn>
                      <a:cxn ang="0">
                        <a:pos x="160" y="153"/>
                      </a:cxn>
                      <a:cxn ang="0">
                        <a:pos x="174" y="157"/>
                      </a:cxn>
                      <a:cxn ang="0">
                        <a:pos x="178" y="155"/>
                      </a:cxn>
                      <a:cxn ang="0">
                        <a:pos x="188" y="137"/>
                      </a:cxn>
                      <a:cxn ang="0">
                        <a:pos x="187" y="133"/>
                      </a:cxn>
                      <a:cxn ang="0">
                        <a:pos x="177" y="123"/>
                      </a:cxn>
                      <a:cxn ang="0">
                        <a:pos x="181" y="101"/>
                      </a:cxn>
                      <a:cxn ang="0">
                        <a:pos x="194" y="94"/>
                      </a:cxn>
                      <a:cxn ang="0">
                        <a:pos x="196" y="90"/>
                      </a:cxn>
                      <a:cxn ang="0">
                        <a:pos x="98" y="127"/>
                      </a:cxn>
                      <a:cxn ang="0">
                        <a:pos x="69" y="97"/>
                      </a:cxn>
                      <a:cxn ang="0">
                        <a:pos x="98" y="68"/>
                      </a:cxn>
                      <a:cxn ang="0">
                        <a:pos x="128" y="97"/>
                      </a:cxn>
                      <a:cxn ang="0">
                        <a:pos x="98" y="127"/>
                      </a:cxn>
                    </a:cxnLst>
                    <a:rect l="0" t="0" r="r" b="b"/>
                    <a:pathLst>
                      <a:path w="196" h="193">
                        <a:moveTo>
                          <a:pt x="196" y="90"/>
                        </a:moveTo>
                        <a:cubicBezTo>
                          <a:pt x="196" y="90"/>
                          <a:pt x="193" y="71"/>
                          <a:pt x="193" y="70"/>
                        </a:cubicBezTo>
                        <a:cubicBezTo>
                          <a:pt x="192" y="69"/>
                          <a:pt x="191" y="68"/>
                          <a:pt x="189" y="67"/>
                        </a:cubicBezTo>
                        <a:cubicBezTo>
                          <a:pt x="187" y="67"/>
                          <a:pt x="177" y="66"/>
                          <a:pt x="175" y="66"/>
                        </a:cubicBezTo>
                        <a:cubicBezTo>
                          <a:pt x="172" y="59"/>
                          <a:pt x="168" y="53"/>
                          <a:pt x="164" y="47"/>
                        </a:cubicBezTo>
                        <a:cubicBezTo>
                          <a:pt x="164" y="45"/>
                          <a:pt x="169" y="35"/>
                          <a:pt x="170" y="33"/>
                        </a:cubicBezTo>
                        <a:cubicBezTo>
                          <a:pt x="170" y="32"/>
                          <a:pt x="170" y="30"/>
                          <a:pt x="169" y="29"/>
                        </a:cubicBezTo>
                        <a:cubicBezTo>
                          <a:pt x="168" y="29"/>
                          <a:pt x="154" y="17"/>
                          <a:pt x="153" y="16"/>
                        </a:cubicBezTo>
                        <a:cubicBezTo>
                          <a:pt x="152" y="15"/>
                          <a:pt x="150" y="15"/>
                          <a:pt x="149" y="16"/>
                        </a:cubicBezTo>
                        <a:cubicBezTo>
                          <a:pt x="147" y="17"/>
                          <a:pt x="138" y="23"/>
                          <a:pt x="137" y="24"/>
                        </a:cubicBezTo>
                        <a:cubicBezTo>
                          <a:pt x="130" y="21"/>
                          <a:pt x="123" y="18"/>
                          <a:pt x="116" y="16"/>
                        </a:cubicBezTo>
                        <a:cubicBezTo>
                          <a:pt x="115" y="15"/>
                          <a:pt x="112" y="5"/>
                          <a:pt x="112" y="2"/>
                        </a:cubicBezTo>
                        <a:cubicBezTo>
                          <a:pt x="111" y="1"/>
                          <a:pt x="110" y="0"/>
                          <a:pt x="108" y="0"/>
                        </a:cubicBezTo>
                        <a:cubicBezTo>
                          <a:pt x="88" y="0"/>
                          <a:pt x="88" y="0"/>
                          <a:pt x="88" y="0"/>
                        </a:cubicBezTo>
                        <a:cubicBezTo>
                          <a:pt x="86" y="0"/>
                          <a:pt x="85" y="1"/>
                          <a:pt x="85" y="2"/>
                        </a:cubicBezTo>
                        <a:cubicBezTo>
                          <a:pt x="84" y="5"/>
                          <a:pt x="81" y="15"/>
                          <a:pt x="81" y="16"/>
                        </a:cubicBezTo>
                        <a:cubicBezTo>
                          <a:pt x="73" y="18"/>
                          <a:pt x="66" y="21"/>
                          <a:pt x="60" y="24"/>
                        </a:cubicBezTo>
                        <a:cubicBezTo>
                          <a:pt x="58" y="23"/>
                          <a:pt x="49" y="17"/>
                          <a:pt x="48" y="16"/>
                        </a:cubicBezTo>
                        <a:cubicBezTo>
                          <a:pt x="46" y="15"/>
                          <a:pt x="45" y="15"/>
                          <a:pt x="43" y="16"/>
                        </a:cubicBezTo>
                        <a:cubicBezTo>
                          <a:pt x="43" y="17"/>
                          <a:pt x="28" y="29"/>
                          <a:pt x="28" y="29"/>
                        </a:cubicBezTo>
                        <a:cubicBezTo>
                          <a:pt x="26" y="30"/>
                          <a:pt x="26" y="32"/>
                          <a:pt x="27" y="33"/>
                        </a:cubicBezTo>
                        <a:cubicBezTo>
                          <a:pt x="28" y="36"/>
                          <a:pt x="32" y="45"/>
                          <a:pt x="33" y="47"/>
                        </a:cubicBezTo>
                        <a:cubicBezTo>
                          <a:pt x="28" y="53"/>
                          <a:pt x="24" y="59"/>
                          <a:pt x="21" y="66"/>
                        </a:cubicBezTo>
                        <a:cubicBezTo>
                          <a:pt x="20" y="66"/>
                          <a:pt x="9" y="67"/>
                          <a:pt x="7" y="67"/>
                        </a:cubicBezTo>
                        <a:cubicBezTo>
                          <a:pt x="6" y="68"/>
                          <a:pt x="4" y="69"/>
                          <a:pt x="4" y="70"/>
                        </a:cubicBezTo>
                        <a:cubicBezTo>
                          <a:pt x="4" y="71"/>
                          <a:pt x="0" y="90"/>
                          <a:pt x="0" y="90"/>
                        </a:cubicBezTo>
                        <a:cubicBezTo>
                          <a:pt x="0" y="92"/>
                          <a:pt x="1" y="94"/>
                          <a:pt x="2" y="94"/>
                        </a:cubicBezTo>
                        <a:cubicBezTo>
                          <a:pt x="4" y="95"/>
                          <a:pt x="14" y="100"/>
                          <a:pt x="15" y="101"/>
                        </a:cubicBezTo>
                        <a:cubicBezTo>
                          <a:pt x="16" y="108"/>
                          <a:pt x="17" y="116"/>
                          <a:pt x="19" y="123"/>
                        </a:cubicBezTo>
                        <a:cubicBezTo>
                          <a:pt x="18" y="124"/>
                          <a:pt x="11" y="131"/>
                          <a:pt x="9" y="133"/>
                        </a:cubicBezTo>
                        <a:cubicBezTo>
                          <a:pt x="8" y="134"/>
                          <a:pt x="8" y="136"/>
                          <a:pt x="9" y="137"/>
                        </a:cubicBezTo>
                        <a:cubicBezTo>
                          <a:pt x="9" y="138"/>
                          <a:pt x="18" y="154"/>
                          <a:pt x="19" y="155"/>
                        </a:cubicBezTo>
                        <a:cubicBezTo>
                          <a:pt x="20" y="157"/>
                          <a:pt x="21" y="157"/>
                          <a:pt x="23" y="157"/>
                        </a:cubicBezTo>
                        <a:cubicBezTo>
                          <a:pt x="25" y="156"/>
                          <a:pt x="35" y="154"/>
                          <a:pt x="37" y="153"/>
                        </a:cubicBezTo>
                        <a:cubicBezTo>
                          <a:pt x="42" y="159"/>
                          <a:pt x="48" y="163"/>
                          <a:pt x="54" y="167"/>
                        </a:cubicBezTo>
                        <a:cubicBezTo>
                          <a:pt x="54" y="169"/>
                          <a:pt x="53" y="180"/>
                          <a:pt x="53" y="182"/>
                        </a:cubicBezTo>
                        <a:cubicBezTo>
                          <a:pt x="53" y="183"/>
                          <a:pt x="53" y="185"/>
                          <a:pt x="55" y="186"/>
                        </a:cubicBezTo>
                        <a:cubicBezTo>
                          <a:pt x="56" y="186"/>
                          <a:pt x="74" y="192"/>
                          <a:pt x="74" y="193"/>
                        </a:cubicBezTo>
                        <a:cubicBezTo>
                          <a:pt x="76" y="193"/>
                          <a:pt x="78" y="193"/>
                          <a:pt x="78" y="191"/>
                        </a:cubicBezTo>
                        <a:cubicBezTo>
                          <a:pt x="80" y="189"/>
                          <a:pt x="86" y="181"/>
                          <a:pt x="87" y="179"/>
                        </a:cubicBezTo>
                        <a:cubicBezTo>
                          <a:pt x="91" y="180"/>
                          <a:pt x="94" y="180"/>
                          <a:pt x="98" y="180"/>
                        </a:cubicBezTo>
                        <a:cubicBezTo>
                          <a:pt x="102" y="180"/>
                          <a:pt x="106" y="180"/>
                          <a:pt x="109" y="179"/>
                        </a:cubicBezTo>
                        <a:cubicBezTo>
                          <a:pt x="110" y="181"/>
                          <a:pt x="117" y="189"/>
                          <a:pt x="118" y="191"/>
                        </a:cubicBezTo>
                        <a:cubicBezTo>
                          <a:pt x="119" y="192"/>
                          <a:pt x="120" y="193"/>
                          <a:pt x="122" y="193"/>
                        </a:cubicBezTo>
                        <a:cubicBezTo>
                          <a:pt x="123" y="192"/>
                          <a:pt x="140" y="186"/>
                          <a:pt x="141" y="186"/>
                        </a:cubicBezTo>
                        <a:cubicBezTo>
                          <a:pt x="143" y="185"/>
                          <a:pt x="144" y="183"/>
                          <a:pt x="144" y="182"/>
                        </a:cubicBezTo>
                        <a:cubicBezTo>
                          <a:pt x="143" y="180"/>
                          <a:pt x="143" y="169"/>
                          <a:pt x="142" y="167"/>
                        </a:cubicBezTo>
                        <a:cubicBezTo>
                          <a:pt x="149" y="163"/>
                          <a:pt x="155" y="159"/>
                          <a:pt x="160" y="153"/>
                        </a:cubicBezTo>
                        <a:cubicBezTo>
                          <a:pt x="161" y="154"/>
                          <a:pt x="171" y="156"/>
                          <a:pt x="174" y="157"/>
                        </a:cubicBezTo>
                        <a:cubicBezTo>
                          <a:pt x="175" y="157"/>
                          <a:pt x="177" y="157"/>
                          <a:pt x="178" y="155"/>
                        </a:cubicBezTo>
                        <a:cubicBezTo>
                          <a:pt x="178" y="154"/>
                          <a:pt x="187" y="138"/>
                          <a:pt x="188" y="137"/>
                        </a:cubicBezTo>
                        <a:cubicBezTo>
                          <a:pt x="189" y="136"/>
                          <a:pt x="188" y="134"/>
                          <a:pt x="187" y="133"/>
                        </a:cubicBezTo>
                        <a:cubicBezTo>
                          <a:pt x="186" y="131"/>
                          <a:pt x="178" y="124"/>
                          <a:pt x="177" y="123"/>
                        </a:cubicBezTo>
                        <a:cubicBezTo>
                          <a:pt x="179" y="116"/>
                          <a:pt x="181" y="108"/>
                          <a:pt x="181" y="101"/>
                        </a:cubicBezTo>
                        <a:cubicBezTo>
                          <a:pt x="183" y="100"/>
                          <a:pt x="192" y="95"/>
                          <a:pt x="194" y="94"/>
                        </a:cubicBezTo>
                        <a:cubicBezTo>
                          <a:pt x="195" y="94"/>
                          <a:pt x="196" y="92"/>
                          <a:pt x="196" y="90"/>
                        </a:cubicBezTo>
                        <a:close/>
                        <a:moveTo>
                          <a:pt x="98" y="127"/>
                        </a:moveTo>
                        <a:cubicBezTo>
                          <a:pt x="82" y="127"/>
                          <a:pt x="69" y="114"/>
                          <a:pt x="69" y="97"/>
                        </a:cubicBezTo>
                        <a:cubicBezTo>
                          <a:pt x="69" y="81"/>
                          <a:pt x="82" y="68"/>
                          <a:pt x="98" y="68"/>
                        </a:cubicBezTo>
                        <a:cubicBezTo>
                          <a:pt x="115" y="68"/>
                          <a:pt x="128" y="81"/>
                          <a:pt x="128" y="97"/>
                        </a:cubicBezTo>
                        <a:cubicBezTo>
                          <a:pt x="128" y="114"/>
                          <a:pt x="115" y="127"/>
                          <a:pt x="98" y="127"/>
                        </a:cubicBezTo>
                        <a:close/>
                      </a:path>
                    </a:pathLst>
                  </a:custGeom>
                  <a:solidFill>
                    <a:schemeClr val="bg1"/>
                  </a:solidFill>
                  <a:ln w="3175" cap="flat" cmpd="sng" algn="ctr">
                    <a:noFill/>
                    <a:prstDash val="solid"/>
                  </a:ln>
                  <a:effectLst/>
                </p:spPr>
                <p:txBody>
                  <a:bodyPr anchor="ctr"/>
                  <a:lstStyle/>
                  <a:p>
                    <a:pPr algn="ctr"/>
                    <a:endParaRPr lang="zh-CN" altLang="en-US">
                      <a:ea typeface="黑体" pitchFamily="2" charset="-122"/>
                    </a:endParaRPr>
                  </a:p>
                </p:txBody>
              </p:sp>
              <p:sp>
                <p:nvSpPr>
                  <p:cNvPr id="82" name="Freeform 130"/>
                  <p:cNvSpPr>
                    <a:spLocks noEditPoints="1"/>
                  </p:cNvSpPr>
                  <p:nvPr/>
                </p:nvSpPr>
                <p:spPr bwMode="auto">
                  <a:xfrm>
                    <a:off x="7286331" y="3312428"/>
                    <a:ext cx="178138" cy="179750"/>
                  </a:xfrm>
                  <a:custGeom>
                    <a:avLst/>
                    <a:gdLst/>
                    <a:ahLst/>
                    <a:cxnLst>
                      <a:cxn ang="0">
                        <a:pos x="136" y="54"/>
                      </a:cxn>
                      <a:cxn ang="0">
                        <a:pos x="132" y="40"/>
                      </a:cxn>
                      <a:cxn ang="0">
                        <a:pos x="129" y="39"/>
                      </a:cxn>
                      <a:cxn ang="0">
                        <a:pos x="119" y="39"/>
                      </a:cxn>
                      <a:cxn ang="0">
                        <a:pos x="109" y="27"/>
                      </a:cxn>
                      <a:cxn ang="0">
                        <a:pos x="112" y="17"/>
                      </a:cxn>
                      <a:cxn ang="0">
                        <a:pos x="111" y="14"/>
                      </a:cxn>
                      <a:cxn ang="0">
                        <a:pos x="98" y="7"/>
                      </a:cxn>
                      <a:cxn ang="0">
                        <a:pos x="95" y="7"/>
                      </a:cxn>
                      <a:cxn ang="0">
                        <a:pos x="88" y="14"/>
                      </a:cxn>
                      <a:cxn ang="0">
                        <a:pos x="72" y="11"/>
                      </a:cxn>
                      <a:cxn ang="0">
                        <a:pos x="68" y="2"/>
                      </a:cxn>
                      <a:cxn ang="0">
                        <a:pos x="65" y="0"/>
                      </a:cxn>
                      <a:cxn ang="0">
                        <a:pos x="51" y="2"/>
                      </a:cxn>
                      <a:cxn ang="0">
                        <a:pos x="49" y="4"/>
                      </a:cxn>
                      <a:cxn ang="0">
                        <a:pos x="48" y="15"/>
                      </a:cxn>
                      <a:cxn ang="0">
                        <a:pos x="34" y="22"/>
                      </a:cxn>
                      <a:cxn ang="0">
                        <a:pos x="25" y="18"/>
                      </a:cxn>
                      <a:cxn ang="0">
                        <a:pos x="22" y="19"/>
                      </a:cxn>
                      <a:cxn ang="0">
                        <a:pos x="12" y="29"/>
                      </a:cxn>
                      <a:cxn ang="0">
                        <a:pos x="12" y="32"/>
                      </a:cxn>
                      <a:cxn ang="0">
                        <a:pos x="18" y="41"/>
                      </a:cxn>
                      <a:cxn ang="0">
                        <a:pos x="12" y="56"/>
                      </a:cxn>
                      <a:cxn ang="0">
                        <a:pos x="2" y="58"/>
                      </a:cxn>
                      <a:cxn ang="0">
                        <a:pos x="0" y="61"/>
                      </a:cxn>
                      <a:cxn ang="0">
                        <a:pos x="0" y="75"/>
                      </a:cxn>
                      <a:cxn ang="0">
                        <a:pos x="2" y="77"/>
                      </a:cxn>
                      <a:cxn ang="0">
                        <a:pos x="11" y="80"/>
                      </a:cxn>
                      <a:cxn ang="0">
                        <a:pos x="17" y="95"/>
                      </a:cxn>
                      <a:cxn ang="0">
                        <a:pos x="11" y="104"/>
                      </a:cxn>
                      <a:cxn ang="0">
                        <a:pos x="11" y="107"/>
                      </a:cxn>
                      <a:cxn ang="0">
                        <a:pos x="20" y="118"/>
                      </a:cxn>
                      <a:cxn ang="0">
                        <a:pos x="23" y="119"/>
                      </a:cxn>
                      <a:cxn ang="0">
                        <a:pos x="32" y="115"/>
                      </a:cxn>
                      <a:cxn ang="0">
                        <a:pos x="46" y="123"/>
                      </a:cxn>
                      <a:cxn ang="0">
                        <a:pos x="46" y="133"/>
                      </a:cxn>
                      <a:cxn ang="0">
                        <a:pos x="48" y="135"/>
                      </a:cxn>
                      <a:cxn ang="0">
                        <a:pos x="62" y="138"/>
                      </a:cxn>
                      <a:cxn ang="0">
                        <a:pos x="65" y="137"/>
                      </a:cxn>
                      <a:cxn ang="0">
                        <a:pos x="70" y="128"/>
                      </a:cxn>
                      <a:cxn ang="0">
                        <a:pos x="78" y="127"/>
                      </a:cxn>
                      <a:cxn ang="0">
                        <a:pos x="86" y="125"/>
                      </a:cxn>
                      <a:cxn ang="0">
                        <a:pos x="93" y="133"/>
                      </a:cxn>
                      <a:cxn ang="0">
                        <a:pos x="96" y="133"/>
                      </a:cxn>
                      <a:cxn ang="0">
                        <a:pos x="108" y="126"/>
                      </a:cxn>
                      <a:cxn ang="0">
                        <a:pos x="110" y="123"/>
                      </a:cxn>
                      <a:cxn ang="0">
                        <a:pos x="107" y="113"/>
                      </a:cxn>
                      <a:cxn ang="0">
                        <a:pos x="118" y="101"/>
                      </a:cxn>
                      <a:cxn ang="0">
                        <a:pos x="128" y="102"/>
                      </a:cxn>
                      <a:cxn ang="0">
                        <a:pos x="130" y="101"/>
                      </a:cxn>
                      <a:cxn ang="0">
                        <a:pos x="136" y="88"/>
                      </a:cxn>
                      <a:cxn ang="0">
                        <a:pos x="135" y="85"/>
                      </a:cxn>
                      <a:cxn ang="0">
                        <a:pos x="127" y="78"/>
                      </a:cxn>
                      <a:cxn ang="0">
                        <a:pos x="127" y="63"/>
                      </a:cxn>
                      <a:cxn ang="0">
                        <a:pos x="135" y="57"/>
                      </a:cxn>
                      <a:cxn ang="0">
                        <a:pos x="136" y="54"/>
                      </a:cxn>
                      <a:cxn ang="0">
                        <a:pos x="86" y="91"/>
                      </a:cxn>
                      <a:cxn ang="0">
                        <a:pos x="47" y="87"/>
                      </a:cxn>
                      <a:cxn ang="0">
                        <a:pos x="51" y="47"/>
                      </a:cxn>
                      <a:cxn ang="0">
                        <a:pos x="91" y="52"/>
                      </a:cxn>
                      <a:cxn ang="0">
                        <a:pos x="86" y="91"/>
                      </a:cxn>
                    </a:cxnLst>
                    <a:rect l="0" t="0" r="r" b="b"/>
                    <a:pathLst>
                      <a:path w="137" h="138">
                        <a:moveTo>
                          <a:pt x="136" y="54"/>
                        </a:moveTo>
                        <a:cubicBezTo>
                          <a:pt x="136" y="53"/>
                          <a:pt x="132" y="41"/>
                          <a:pt x="132" y="40"/>
                        </a:cubicBezTo>
                        <a:cubicBezTo>
                          <a:pt x="131" y="39"/>
                          <a:pt x="130" y="38"/>
                          <a:pt x="129" y="39"/>
                        </a:cubicBezTo>
                        <a:cubicBezTo>
                          <a:pt x="128" y="39"/>
                          <a:pt x="120" y="39"/>
                          <a:pt x="119" y="39"/>
                        </a:cubicBezTo>
                        <a:cubicBezTo>
                          <a:pt x="116" y="35"/>
                          <a:pt x="113" y="30"/>
                          <a:pt x="109" y="27"/>
                        </a:cubicBezTo>
                        <a:cubicBezTo>
                          <a:pt x="109" y="26"/>
                          <a:pt x="111" y="18"/>
                          <a:pt x="112" y="17"/>
                        </a:cubicBezTo>
                        <a:cubicBezTo>
                          <a:pt x="112" y="16"/>
                          <a:pt x="112" y="15"/>
                          <a:pt x="111" y="14"/>
                        </a:cubicBezTo>
                        <a:cubicBezTo>
                          <a:pt x="110" y="14"/>
                          <a:pt x="99" y="7"/>
                          <a:pt x="98" y="7"/>
                        </a:cubicBezTo>
                        <a:cubicBezTo>
                          <a:pt x="97" y="6"/>
                          <a:pt x="96" y="6"/>
                          <a:pt x="95" y="7"/>
                        </a:cubicBezTo>
                        <a:cubicBezTo>
                          <a:pt x="94" y="8"/>
                          <a:pt x="89" y="13"/>
                          <a:pt x="88" y="14"/>
                        </a:cubicBezTo>
                        <a:cubicBezTo>
                          <a:pt x="83" y="12"/>
                          <a:pt x="78" y="11"/>
                          <a:pt x="72" y="11"/>
                        </a:cubicBezTo>
                        <a:cubicBezTo>
                          <a:pt x="72" y="10"/>
                          <a:pt x="69" y="3"/>
                          <a:pt x="68" y="2"/>
                        </a:cubicBezTo>
                        <a:cubicBezTo>
                          <a:pt x="68" y="1"/>
                          <a:pt x="67" y="0"/>
                          <a:pt x="65" y="0"/>
                        </a:cubicBezTo>
                        <a:cubicBezTo>
                          <a:pt x="51" y="2"/>
                          <a:pt x="51" y="2"/>
                          <a:pt x="51" y="2"/>
                        </a:cubicBezTo>
                        <a:cubicBezTo>
                          <a:pt x="50" y="2"/>
                          <a:pt x="49" y="3"/>
                          <a:pt x="49" y="4"/>
                        </a:cubicBezTo>
                        <a:cubicBezTo>
                          <a:pt x="49" y="6"/>
                          <a:pt x="48" y="13"/>
                          <a:pt x="48" y="15"/>
                        </a:cubicBezTo>
                        <a:cubicBezTo>
                          <a:pt x="43" y="17"/>
                          <a:pt x="38" y="19"/>
                          <a:pt x="34" y="22"/>
                        </a:cubicBezTo>
                        <a:cubicBezTo>
                          <a:pt x="33" y="22"/>
                          <a:pt x="26" y="19"/>
                          <a:pt x="25" y="18"/>
                        </a:cubicBezTo>
                        <a:cubicBezTo>
                          <a:pt x="24" y="17"/>
                          <a:pt x="23" y="17"/>
                          <a:pt x="22" y="19"/>
                        </a:cubicBezTo>
                        <a:cubicBezTo>
                          <a:pt x="21" y="19"/>
                          <a:pt x="13" y="29"/>
                          <a:pt x="12" y="29"/>
                        </a:cubicBezTo>
                        <a:cubicBezTo>
                          <a:pt x="11" y="30"/>
                          <a:pt x="11" y="31"/>
                          <a:pt x="12" y="32"/>
                        </a:cubicBezTo>
                        <a:cubicBezTo>
                          <a:pt x="13" y="34"/>
                          <a:pt x="17" y="40"/>
                          <a:pt x="18" y="41"/>
                        </a:cubicBezTo>
                        <a:cubicBezTo>
                          <a:pt x="15" y="46"/>
                          <a:pt x="13" y="50"/>
                          <a:pt x="12" y="56"/>
                        </a:cubicBezTo>
                        <a:cubicBezTo>
                          <a:pt x="11" y="56"/>
                          <a:pt x="4" y="58"/>
                          <a:pt x="2" y="58"/>
                        </a:cubicBezTo>
                        <a:cubicBezTo>
                          <a:pt x="1" y="59"/>
                          <a:pt x="0" y="59"/>
                          <a:pt x="0" y="61"/>
                        </a:cubicBezTo>
                        <a:cubicBezTo>
                          <a:pt x="0" y="61"/>
                          <a:pt x="0" y="74"/>
                          <a:pt x="0" y="75"/>
                        </a:cubicBezTo>
                        <a:cubicBezTo>
                          <a:pt x="0" y="76"/>
                          <a:pt x="1" y="77"/>
                          <a:pt x="2" y="77"/>
                        </a:cubicBezTo>
                        <a:cubicBezTo>
                          <a:pt x="3" y="78"/>
                          <a:pt x="10" y="80"/>
                          <a:pt x="11" y="80"/>
                        </a:cubicBezTo>
                        <a:cubicBezTo>
                          <a:pt x="12" y="86"/>
                          <a:pt x="14" y="91"/>
                          <a:pt x="17" y="95"/>
                        </a:cubicBezTo>
                        <a:cubicBezTo>
                          <a:pt x="16" y="96"/>
                          <a:pt x="11" y="102"/>
                          <a:pt x="11" y="104"/>
                        </a:cubicBezTo>
                        <a:cubicBezTo>
                          <a:pt x="10" y="105"/>
                          <a:pt x="10" y="106"/>
                          <a:pt x="11" y="107"/>
                        </a:cubicBezTo>
                        <a:cubicBezTo>
                          <a:pt x="11" y="107"/>
                          <a:pt x="19" y="118"/>
                          <a:pt x="20" y="118"/>
                        </a:cubicBezTo>
                        <a:cubicBezTo>
                          <a:pt x="21" y="119"/>
                          <a:pt x="22" y="119"/>
                          <a:pt x="23" y="119"/>
                        </a:cubicBezTo>
                        <a:cubicBezTo>
                          <a:pt x="24" y="118"/>
                          <a:pt x="31" y="115"/>
                          <a:pt x="32" y="115"/>
                        </a:cubicBezTo>
                        <a:cubicBezTo>
                          <a:pt x="36" y="118"/>
                          <a:pt x="41" y="121"/>
                          <a:pt x="46" y="123"/>
                        </a:cubicBezTo>
                        <a:cubicBezTo>
                          <a:pt x="46" y="124"/>
                          <a:pt x="46" y="132"/>
                          <a:pt x="46" y="133"/>
                        </a:cubicBezTo>
                        <a:cubicBezTo>
                          <a:pt x="46" y="134"/>
                          <a:pt x="47" y="135"/>
                          <a:pt x="48" y="135"/>
                        </a:cubicBezTo>
                        <a:cubicBezTo>
                          <a:pt x="49" y="136"/>
                          <a:pt x="62" y="138"/>
                          <a:pt x="62" y="138"/>
                        </a:cubicBezTo>
                        <a:cubicBezTo>
                          <a:pt x="64" y="138"/>
                          <a:pt x="65" y="138"/>
                          <a:pt x="65" y="137"/>
                        </a:cubicBezTo>
                        <a:cubicBezTo>
                          <a:pt x="66" y="135"/>
                          <a:pt x="69" y="129"/>
                          <a:pt x="70" y="128"/>
                        </a:cubicBezTo>
                        <a:cubicBezTo>
                          <a:pt x="72" y="128"/>
                          <a:pt x="75" y="127"/>
                          <a:pt x="78" y="127"/>
                        </a:cubicBezTo>
                        <a:cubicBezTo>
                          <a:pt x="80" y="127"/>
                          <a:pt x="83" y="126"/>
                          <a:pt x="86" y="125"/>
                        </a:cubicBezTo>
                        <a:cubicBezTo>
                          <a:pt x="86" y="126"/>
                          <a:pt x="92" y="132"/>
                          <a:pt x="93" y="133"/>
                        </a:cubicBezTo>
                        <a:cubicBezTo>
                          <a:pt x="93" y="133"/>
                          <a:pt x="95" y="134"/>
                          <a:pt x="96" y="133"/>
                        </a:cubicBezTo>
                        <a:cubicBezTo>
                          <a:pt x="96" y="133"/>
                          <a:pt x="108" y="126"/>
                          <a:pt x="108" y="126"/>
                        </a:cubicBezTo>
                        <a:cubicBezTo>
                          <a:pt x="110" y="126"/>
                          <a:pt x="110" y="124"/>
                          <a:pt x="110" y="123"/>
                        </a:cubicBezTo>
                        <a:cubicBezTo>
                          <a:pt x="109" y="122"/>
                          <a:pt x="108" y="115"/>
                          <a:pt x="107" y="113"/>
                        </a:cubicBezTo>
                        <a:cubicBezTo>
                          <a:pt x="111" y="110"/>
                          <a:pt x="115" y="106"/>
                          <a:pt x="118" y="101"/>
                        </a:cubicBezTo>
                        <a:cubicBezTo>
                          <a:pt x="119" y="102"/>
                          <a:pt x="126" y="102"/>
                          <a:pt x="128" y="102"/>
                        </a:cubicBezTo>
                        <a:cubicBezTo>
                          <a:pt x="129" y="103"/>
                          <a:pt x="130" y="102"/>
                          <a:pt x="130" y="101"/>
                        </a:cubicBezTo>
                        <a:cubicBezTo>
                          <a:pt x="131" y="100"/>
                          <a:pt x="135" y="88"/>
                          <a:pt x="136" y="88"/>
                        </a:cubicBezTo>
                        <a:cubicBezTo>
                          <a:pt x="136" y="86"/>
                          <a:pt x="136" y="85"/>
                          <a:pt x="135" y="85"/>
                        </a:cubicBezTo>
                        <a:cubicBezTo>
                          <a:pt x="133" y="84"/>
                          <a:pt x="128" y="79"/>
                          <a:pt x="127" y="78"/>
                        </a:cubicBezTo>
                        <a:cubicBezTo>
                          <a:pt x="127" y="73"/>
                          <a:pt x="128" y="68"/>
                          <a:pt x="127" y="63"/>
                        </a:cubicBezTo>
                        <a:cubicBezTo>
                          <a:pt x="128" y="62"/>
                          <a:pt x="134" y="58"/>
                          <a:pt x="135" y="57"/>
                        </a:cubicBezTo>
                        <a:cubicBezTo>
                          <a:pt x="136" y="56"/>
                          <a:pt x="137" y="55"/>
                          <a:pt x="136" y="54"/>
                        </a:cubicBezTo>
                        <a:close/>
                        <a:moveTo>
                          <a:pt x="86" y="91"/>
                        </a:moveTo>
                        <a:cubicBezTo>
                          <a:pt x="74" y="101"/>
                          <a:pt x="57" y="99"/>
                          <a:pt x="47" y="87"/>
                        </a:cubicBezTo>
                        <a:cubicBezTo>
                          <a:pt x="37" y="75"/>
                          <a:pt x="39" y="57"/>
                          <a:pt x="51" y="47"/>
                        </a:cubicBezTo>
                        <a:cubicBezTo>
                          <a:pt x="63" y="38"/>
                          <a:pt x="81" y="40"/>
                          <a:pt x="91" y="52"/>
                        </a:cubicBezTo>
                        <a:cubicBezTo>
                          <a:pt x="100" y="64"/>
                          <a:pt x="99" y="81"/>
                          <a:pt x="86" y="91"/>
                        </a:cubicBezTo>
                        <a:close/>
                      </a:path>
                    </a:pathLst>
                  </a:custGeom>
                  <a:solidFill>
                    <a:schemeClr val="bg1"/>
                  </a:solidFill>
                  <a:ln w="3175" cap="flat" cmpd="sng" algn="ctr">
                    <a:noFill/>
                    <a:prstDash val="solid"/>
                  </a:ln>
                  <a:effectLst/>
                </p:spPr>
                <p:txBody>
                  <a:bodyPr anchor="ctr"/>
                  <a:lstStyle/>
                  <a:p>
                    <a:pPr algn="ctr"/>
                    <a:endParaRPr lang="zh-CN" altLang="en-US">
                      <a:ea typeface="黑体" pitchFamily="2" charset="-122"/>
                    </a:endParaRPr>
                  </a:p>
                </p:txBody>
              </p:sp>
              <p:sp>
                <p:nvSpPr>
                  <p:cNvPr id="83" name="Freeform 131"/>
                  <p:cNvSpPr>
                    <a:spLocks noEditPoints="1"/>
                  </p:cNvSpPr>
                  <p:nvPr/>
                </p:nvSpPr>
                <p:spPr bwMode="auto">
                  <a:xfrm>
                    <a:off x="7280689" y="3528492"/>
                    <a:ext cx="337736" cy="333706"/>
                  </a:xfrm>
                  <a:custGeom>
                    <a:avLst/>
                    <a:gdLst/>
                    <a:ahLst/>
                    <a:cxnLst>
                      <a:cxn ang="0">
                        <a:pos x="259" y="120"/>
                      </a:cxn>
                      <a:cxn ang="0">
                        <a:pos x="254" y="93"/>
                      </a:cxn>
                      <a:cxn ang="0">
                        <a:pos x="250" y="89"/>
                      </a:cxn>
                      <a:cxn ang="0">
                        <a:pos x="231" y="87"/>
                      </a:cxn>
                      <a:cxn ang="0">
                        <a:pos x="216" y="62"/>
                      </a:cxn>
                      <a:cxn ang="0">
                        <a:pos x="224" y="44"/>
                      </a:cxn>
                      <a:cxn ang="0">
                        <a:pos x="222" y="39"/>
                      </a:cxn>
                      <a:cxn ang="0">
                        <a:pos x="202" y="22"/>
                      </a:cxn>
                      <a:cxn ang="0">
                        <a:pos x="196" y="21"/>
                      </a:cxn>
                      <a:cxn ang="0">
                        <a:pos x="180" y="32"/>
                      </a:cxn>
                      <a:cxn ang="0">
                        <a:pos x="152" y="22"/>
                      </a:cxn>
                      <a:cxn ang="0">
                        <a:pos x="147" y="4"/>
                      </a:cxn>
                      <a:cxn ang="0">
                        <a:pos x="143" y="0"/>
                      </a:cxn>
                      <a:cxn ang="0">
                        <a:pos x="116" y="0"/>
                      </a:cxn>
                      <a:cxn ang="0">
                        <a:pos x="111" y="4"/>
                      </a:cxn>
                      <a:cxn ang="0">
                        <a:pos x="106" y="22"/>
                      </a:cxn>
                      <a:cxn ang="0">
                        <a:pos x="78" y="32"/>
                      </a:cxn>
                      <a:cxn ang="0">
                        <a:pos x="62" y="22"/>
                      </a:cxn>
                      <a:cxn ang="0">
                        <a:pos x="56" y="22"/>
                      </a:cxn>
                      <a:cxn ang="0">
                        <a:pos x="36" y="39"/>
                      </a:cxn>
                      <a:cxn ang="0">
                        <a:pos x="35" y="45"/>
                      </a:cxn>
                      <a:cxn ang="0">
                        <a:pos x="43" y="62"/>
                      </a:cxn>
                      <a:cxn ang="0">
                        <a:pos x="28" y="88"/>
                      </a:cxn>
                      <a:cxn ang="0">
                        <a:pos x="9" y="90"/>
                      </a:cxn>
                      <a:cxn ang="0">
                        <a:pos x="5" y="94"/>
                      </a:cxn>
                      <a:cxn ang="0">
                        <a:pos x="0" y="120"/>
                      </a:cxn>
                      <a:cxn ang="0">
                        <a:pos x="3" y="126"/>
                      </a:cxn>
                      <a:cxn ang="0">
                        <a:pos x="20" y="134"/>
                      </a:cxn>
                      <a:cxn ang="0">
                        <a:pos x="25" y="163"/>
                      </a:cxn>
                      <a:cxn ang="0">
                        <a:pos x="12" y="177"/>
                      </a:cxn>
                      <a:cxn ang="0">
                        <a:pos x="11" y="183"/>
                      </a:cxn>
                      <a:cxn ang="0">
                        <a:pos x="25" y="206"/>
                      </a:cxn>
                      <a:cxn ang="0">
                        <a:pos x="30" y="208"/>
                      </a:cxn>
                      <a:cxn ang="0">
                        <a:pos x="49" y="203"/>
                      </a:cxn>
                      <a:cxn ang="0">
                        <a:pos x="71" y="222"/>
                      </a:cxn>
                      <a:cxn ang="0">
                        <a:pos x="70" y="241"/>
                      </a:cxn>
                      <a:cxn ang="0">
                        <a:pos x="73" y="246"/>
                      </a:cxn>
                      <a:cxn ang="0">
                        <a:pos x="98" y="255"/>
                      </a:cxn>
                      <a:cxn ang="0">
                        <a:pos x="104" y="254"/>
                      </a:cxn>
                      <a:cxn ang="0">
                        <a:pos x="115" y="238"/>
                      </a:cxn>
                      <a:cxn ang="0">
                        <a:pos x="130" y="239"/>
                      </a:cxn>
                      <a:cxn ang="0">
                        <a:pos x="145" y="238"/>
                      </a:cxn>
                      <a:cxn ang="0">
                        <a:pos x="156" y="253"/>
                      </a:cxn>
                      <a:cxn ang="0">
                        <a:pos x="161" y="255"/>
                      </a:cxn>
                      <a:cxn ang="0">
                        <a:pos x="187" y="246"/>
                      </a:cxn>
                      <a:cxn ang="0">
                        <a:pos x="190" y="241"/>
                      </a:cxn>
                      <a:cxn ang="0">
                        <a:pos x="188" y="222"/>
                      </a:cxn>
                      <a:cxn ang="0">
                        <a:pos x="211" y="203"/>
                      </a:cxn>
                      <a:cxn ang="0">
                        <a:pos x="230" y="207"/>
                      </a:cxn>
                      <a:cxn ang="0">
                        <a:pos x="235" y="205"/>
                      </a:cxn>
                      <a:cxn ang="0">
                        <a:pos x="248" y="182"/>
                      </a:cxn>
                      <a:cxn ang="0">
                        <a:pos x="248" y="176"/>
                      </a:cxn>
                      <a:cxn ang="0">
                        <a:pos x="234" y="162"/>
                      </a:cxn>
                      <a:cxn ang="0">
                        <a:pos x="239" y="133"/>
                      </a:cxn>
                      <a:cxn ang="0">
                        <a:pos x="256" y="125"/>
                      </a:cxn>
                      <a:cxn ang="0">
                        <a:pos x="259" y="120"/>
                      </a:cxn>
                      <a:cxn ang="0">
                        <a:pos x="165" y="190"/>
                      </a:cxn>
                      <a:cxn ang="0">
                        <a:pos x="69" y="165"/>
                      </a:cxn>
                      <a:cxn ang="0">
                        <a:pos x="94" y="69"/>
                      </a:cxn>
                      <a:cxn ang="0">
                        <a:pos x="190" y="94"/>
                      </a:cxn>
                      <a:cxn ang="0">
                        <a:pos x="165" y="190"/>
                      </a:cxn>
                    </a:cxnLst>
                    <a:rect l="0" t="0" r="r" b="b"/>
                    <a:pathLst>
                      <a:path w="259" h="256">
                        <a:moveTo>
                          <a:pt x="259" y="120"/>
                        </a:moveTo>
                        <a:cubicBezTo>
                          <a:pt x="259" y="118"/>
                          <a:pt x="254" y="94"/>
                          <a:pt x="254" y="93"/>
                        </a:cubicBezTo>
                        <a:cubicBezTo>
                          <a:pt x="254" y="91"/>
                          <a:pt x="252" y="89"/>
                          <a:pt x="250" y="89"/>
                        </a:cubicBezTo>
                        <a:cubicBezTo>
                          <a:pt x="247" y="89"/>
                          <a:pt x="233" y="88"/>
                          <a:pt x="231" y="87"/>
                        </a:cubicBezTo>
                        <a:cubicBezTo>
                          <a:pt x="227" y="78"/>
                          <a:pt x="222" y="70"/>
                          <a:pt x="216" y="62"/>
                        </a:cubicBezTo>
                        <a:cubicBezTo>
                          <a:pt x="217" y="60"/>
                          <a:pt x="223" y="47"/>
                          <a:pt x="224" y="44"/>
                        </a:cubicBezTo>
                        <a:cubicBezTo>
                          <a:pt x="225" y="42"/>
                          <a:pt x="224" y="40"/>
                          <a:pt x="222" y="39"/>
                        </a:cubicBezTo>
                        <a:cubicBezTo>
                          <a:pt x="222" y="38"/>
                          <a:pt x="203" y="22"/>
                          <a:pt x="202" y="22"/>
                        </a:cubicBezTo>
                        <a:cubicBezTo>
                          <a:pt x="200" y="20"/>
                          <a:pt x="198" y="20"/>
                          <a:pt x="196" y="21"/>
                        </a:cubicBezTo>
                        <a:cubicBezTo>
                          <a:pt x="194" y="23"/>
                          <a:pt x="182" y="31"/>
                          <a:pt x="180" y="32"/>
                        </a:cubicBezTo>
                        <a:cubicBezTo>
                          <a:pt x="172" y="27"/>
                          <a:pt x="162" y="24"/>
                          <a:pt x="152" y="22"/>
                        </a:cubicBezTo>
                        <a:cubicBezTo>
                          <a:pt x="152" y="20"/>
                          <a:pt x="148" y="6"/>
                          <a:pt x="147" y="4"/>
                        </a:cubicBezTo>
                        <a:cubicBezTo>
                          <a:pt x="147" y="2"/>
                          <a:pt x="145" y="0"/>
                          <a:pt x="143" y="0"/>
                        </a:cubicBezTo>
                        <a:cubicBezTo>
                          <a:pt x="116" y="0"/>
                          <a:pt x="116" y="0"/>
                          <a:pt x="116" y="0"/>
                        </a:cubicBezTo>
                        <a:cubicBezTo>
                          <a:pt x="113" y="0"/>
                          <a:pt x="112" y="2"/>
                          <a:pt x="111" y="4"/>
                        </a:cubicBezTo>
                        <a:cubicBezTo>
                          <a:pt x="110" y="7"/>
                          <a:pt x="107" y="20"/>
                          <a:pt x="106" y="22"/>
                        </a:cubicBezTo>
                        <a:cubicBezTo>
                          <a:pt x="96" y="24"/>
                          <a:pt x="87" y="28"/>
                          <a:pt x="78" y="32"/>
                        </a:cubicBezTo>
                        <a:cubicBezTo>
                          <a:pt x="76" y="31"/>
                          <a:pt x="65" y="23"/>
                          <a:pt x="62" y="22"/>
                        </a:cubicBezTo>
                        <a:cubicBezTo>
                          <a:pt x="61" y="21"/>
                          <a:pt x="58" y="20"/>
                          <a:pt x="56" y="22"/>
                        </a:cubicBezTo>
                        <a:cubicBezTo>
                          <a:pt x="56" y="23"/>
                          <a:pt x="37" y="38"/>
                          <a:pt x="36" y="39"/>
                        </a:cubicBezTo>
                        <a:cubicBezTo>
                          <a:pt x="34" y="41"/>
                          <a:pt x="34" y="43"/>
                          <a:pt x="35" y="45"/>
                        </a:cubicBezTo>
                        <a:cubicBezTo>
                          <a:pt x="36" y="48"/>
                          <a:pt x="42" y="60"/>
                          <a:pt x="43" y="62"/>
                        </a:cubicBezTo>
                        <a:cubicBezTo>
                          <a:pt x="37" y="70"/>
                          <a:pt x="32" y="79"/>
                          <a:pt x="28" y="88"/>
                        </a:cubicBezTo>
                        <a:cubicBezTo>
                          <a:pt x="25" y="88"/>
                          <a:pt x="12" y="90"/>
                          <a:pt x="9" y="90"/>
                        </a:cubicBezTo>
                        <a:cubicBezTo>
                          <a:pt x="7" y="90"/>
                          <a:pt x="5" y="91"/>
                          <a:pt x="5" y="94"/>
                        </a:cubicBezTo>
                        <a:cubicBezTo>
                          <a:pt x="4" y="95"/>
                          <a:pt x="0" y="119"/>
                          <a:pt x="0" y="120"/>
                        </a:cubicBezTo>
                        <a:cubicBezTo>
                          <a:pt x="0" y="123"/>
                          <a:pt x="1" y="125"/>
                          <a:pt x="3" y="126"/>
                        </a:cubicBezTo>
                        <a:cubicBezTo>
                          <a:pt x="6" y="127"/>
                          <a:pt x="18" y="133"/>
                          <a:pt x="20" y="134"/>
                        </a:cubicBezTo>
                        <a:cubicBezTo>
                          <a:pt x="20" y="144"/>
                          <a:pt x="22" y="154"/>
                          <a:pt x="25" y="163"/>
                        </a:cubicBezTo>
                        <a:cubicBezTo>
                          <a:pt x="24" y="165"/>
                          <a:pt x="14" y="175"/>
                          <a:pt x="12" y="177"/>
                        </a:cubicBezTo>
                        <a:cubicBezTo>
                          <a:pt x="10" y="178"/>
                          <a:pt x="10" y="180"/>
                          <a:pt x="11" y="183"/>
                        </a:cubicBezTo>
                        <a:cubicBezTo>
                          <a:pt x="12" y="184"/>
                          <a:pt x="24" y="205"/>
                          <a:pt x="25" y="206"/>
                        </a:cubicBezTo>
                        <a:cubicBezTo>
                          <a:pt x="26" y="208"/>
                          <a:pt x="28" y="208"/>
                          <a:pt x="30" y="208"/>
                        </a:cubicBezTo>
                        <a:cubicBezTo>
                          <a:pt x="33" y="207"/>
                          <a:pt x="46" y="204"/>
                          <a:pt x="49" y="203"/>
                        </a:cubicBezTo>
                        <a:cubicBezTo>
                          <a:pt x="55" y="210"/>
                          <a:pt x="63" y="217"/>
                          <a:pt x="71" y="222"/>
                        </a:cubicBezTo>
                        <a:cubicBezTo>
                          <a:pt x="71" y="224"/>
                          <a:pt x="70" y="238"/>
                          <a:pt x="70" y="241"/>
                        </a:cubicBezTo>
                        <a:cubicBezTo>
                          <a:pt x="70" y="243"/>
                          <a:pt x="71" y="245"/>
                          <a:pt x="73" y="246"/>
                        </a:cubicBezTo>
                        <a:cubicBezTo>
                          <a:pt x="74" y="247"/>
                          <a:pt x="97" y="255"/>
                          <a:pt x="98" y="255"/>
                        </a:cubicBezTo>
                        <a:cubicBezTo>
                          <a:pt x="101" y="256"/>
                          <a:pt x="103" y="255"/>
                          <a:pt x="104" y="254"/>
                        </a:cubicBezTo>
                        <a:cubicBezTo>
                          <a:pt x="106" y="251"/>
                          <a:pt x="114" y="240"/>
                          <a:pt x="115" y="238"/>
                        </a:cubicBezTo>
                        <a:cubicBezTo>
                          <a:pt x="120" y="239"/>
                          <a:pt x="125" y="239"/>
                          <a:pt x="130" y="239"/>
                        </a:cubicBezTo>
                        <a:cubicBezTo>
                          <a:pt x="135" y="239"/>
                          <a:pt x="140" y="239"/>
                          <a:pt x="145" y="238"/>
                        </a:cubicBezTo>
                        <a:cubicBezTo>
                          <a:pt x="146" y="240"/>
                          <a:pt x="154" y="251"/>
                          <a:pt x="156" y="253"/>
                        </a:cubicBezTo>
                        <a:cubicBezTo>
                          <a:pt x="157" y="255"/>
                          <a:pt x="159" y="256"/>
                          <a:pt x="161" y="255"/>
                        </a:cubicBezTo>
                        <a:cubicBezTo>
                          <a:pt x="163" y="255"/>
                          <a:pt x="186" y="246"/>
                          <a:pt x="187" y="246"/>
                        </a:cubicBezTo>
                        <a:cubicBezTo>
                          <a:pt x="189" y="245"/>
                          <a:pt x="190" y="243"/>
                          <a:pt x="190" y="241"/>
                        </a:cubicBezTo>
                        <a:cubicBezTo>
                          <a:pt x="190" y="238"/>
                          <a:pt x="188" y="224"/>
                          <a:pt x="188" y="222"/>
                        </a:cubicBezTo>
                        <a:cubicBezTo>
                          <a:pt x="197" y="216"/>
                          <a:pt x="204" y="210"/>
                          <a:pt x="211" y="203"/>
                        </a:cubicBezTo>
                        <a:cubicBezTo>
                          <a:pt x="213" y="203"/>
                          <a:pt x="227" y="207"/>
                          <a:pt x="230" y="207"/>
                        </a:cubicBezTo>
                        <a:cubicBezTo>
                          <a:pt x="231" y="208"/>
                          <a:pt x="234" y="207"/>
                          <a:pt x="235" y="205"/>
                        </a:cubicBezTo>
                        <a:cubicBezTo>
                          <a:pt x="235" y="204"/>
                          <a:pt x="248" y="183"/>
                          <a:pt x="248" y="182"/>
                        </a:cubicBezTo>
                        <a:cubicBezTo>
                          <a:pt x="249" y="180"/>
                          <a:pt x="249" y="178"/>
                          <a:pt x="248" y="176"/>
                        </a:cubicBezTo>
                        <a:cubicBezTo>
                          <a:pt x="245" y="174"/>
                          <a:pt x="236" y="164"/>
                          <a:pt x="234" y="162"/>
                        </a:cubicBezTo>
                        <a:cubicBezTo>
                          <a:pt x="237" y="153"/>
                          <a:pt x="239" y="143"/>
                          <a:pt x="239" y="133"/>
                        </a:cubicBezTo>
                        <a:cubicBezTo>
                          <a:pt x="241" y="132"/>
                          <a:pt x="254" y="126"/>
                          <a:pt x="256" y="125"/>
                        </a:cubicBezTo>
                        <a:cubicBezTo>
                          <a:pt x="258" y="124"/>
                          <a:pt x="259" y="122"/>
                          <a:pt x="259" y="120"/>
                        </a:cubicBezTo>
                        <a:close/>
                        <a:moveTo>
                          <a:pt x="165" y="190"/>
                        </a:moveTo>
                        <a:cubicBezTo>
                          <a:pt x="131" y="209"/>
                          <a:pt x="88" y="198"/>
                          <a:pt x="69" y="165"/>
                        </a:cubicBezTo>
                        <a:cubicBezTo>
                          <a:pt x="50" y="131"/>
                          <a:pt x="61" y="88"/>
                          <a:pt x="94" y="69"/>
                        </a:cubicBezTo>
                        <a:cubicBezTo>
                          <a:pt x="128" y="49"/>
                          <a:pt x="171" y="60"/>
                          <a:pt x="190" y="94"/>
                        </a:cubicBezTo>
                        <a:cubicBezTo>
                          <a:pt x="210" y="127"/>
                          <a:pt x="198" y="170"/>
                          <a:pt x="165" y="190"/>
                        </a:cubicBezTo>
                        <a:close/>
                      </a:path>
                    </a:pathLst>
                  </a:custGeom>
                  <a:solidFill>
                    <a:schemeClr val="bg1"/>
                  </a:solidFill>
                  <a:ln w="3175" cap="flat" cmpd="sng" algn="ctr">
                    <a:noFill/>
                    <a:prstDash val="solid"/>
                  </a:ln>
                  <a:effectLst/>
                </p:spPr>
                <p:txBody>
                  <a:bodyPr anchor="ctr"/>
                  <a:lstStyle/>
                  <a:p>
                    <a:pPr algn="ctr"/>
                    <a:endParaRPr lang="zh-CN" altLang="en-US">
                      <a:ea typeface="黑体" pitchFamily="2" charset="-122"/>
                    </a:endParaRPr>
                  </a:p>
                </p:txBody>
              </p:sp>
            </p:grpSp>
          </p:grpSp>
          <p:sp>
            <p:nvSpPr>
              <p:cNvPr id="72" name="Oval 8"/>
              <p:cNvSpPr>
                <a:spLocks noChangeArrowheads="1"/>
              </p:cNvSpPr>
              <p:nvPr/>
            </p:nvSpPr>
            <p:spPr bwMode="auto">
              <a:xfrm>
                <a:off x="6804785" y="1641889"/>
                <a:ext cx="1371600" cy="1371600"/>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endParaRPr lang="zh-CN" altLang="en-US" sz="2800" kern="0">
                  <a:solidFill>
                    <a:srgbClr val="FFFFFF"/>
                  </a:solidFill>
                  <a:ea typeface="黑体" pitchFamily="2" charset="-122"/>
                </a:endParaRPr>
              </a:p>
            </p:txBody>
          </p:sp>
        </p:grpSp>
      </p:grpSp>
      <p:sp>
        <p:nvSpPr>
          <p:cNvPr id="43" name="Rectangle 19"/>
          <p:cNvSpPr>
            <a:spLocks noChangeArrowheads="1"/>
          </p:cNvSpPr>
          <p:nvPr/>
        </p:nvSpPr>
        <p:spPr bwMode="auto">
          <a:xfrm flipH="1">
            <a:off x="3214769" y="2407935"/>
            <a:ext cx="2683642" cy="3593354"/>
          </a:xfrm>
          <a:prstGeom prst="roundRect">
            <a:avLst>
              <a:gd name="adj" fmla="val 4621"/>
            </a:avLst>
          </a:prstGeom>
          <a:gradFill>
            <a:gsLst>
              <a:gs pos="49000">
                <a:srgbClr val="C00000">
                  <a:alpha val="0"/>
                </a:srgbClr>
              </a:gs>
              <a:gs pos="99000">
                <a:schemeClr val="tx2">
                  <a:alpha val="78000"/>
                </a:schemeClr>
              </a:gs>
            </a:gsLst>
            <a:lin ang="16200000" scaled="0"/>
          </a:gradFill>
          <a:ln w="28575">
            <a:gradFill>
              <a:gsLst>
                <a:gs pos="0">
                  <a:schemeClr val="tx2">
                    <a:lumMod val="97000"/>
                  </a:schemeClr>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1200">
              <a:latin typeface="+mj-lt"/>
              <a:ea typeface="黑体" pitchFamily="2" charset="-122"/>
            </a:endParaRPr>
          </a:p>
        </p:txBody>
      </p:sp>
      <p:sp>
        <p:nvSpPr>
          <p:cNvPr id="8" name="Title 1"/>
          <p:cNvSpPr>
            <a:spLocks noGrp="1"/>
          </p:cNvSpPr>
          <p:nvPr>
            <p:ph type="title"/>
          </p:nvPr>
        </p:nvSpPr>
        <p:spPr/>
        <p:txBody>
          <a:bodyPr/>
          <a:lstStyle/>
          <a:p>
            <a:pPr algn="l" defTabSz="914400">
              <a:spcBef>
                <a:spcPct val="0"/>
              </a:spcBef>
              <a:buNone/>
            </a:pPr>
            <a: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t>思科统一数据中心</a:t>
            </a:r>
            <a:b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lang="zh-CN" altLang="en-US" sz="2400" spc="0" dirty="0" smtClean="0">
                <a:solidFill>
                  <a:schemeClr val="bg1">
                    <a:lumMod val="50000"/>
                  </a:schemeClr>
                </a:solidFill>
                <a:ea typeface="+mj-ea"/>
              </a:rPr>
              <a:t>用于将 </a:t>
            </a:r>
            <a:r>
              <a:rPr altLang="zh-CN" sz="2400" spc="0" dirty="0" smtClean="0">
                <a:solidFill>
                  <a:schemeClr val="bg1">
                    <a:lumMod val="50000"/>
                  </a:schemeClr>
                </a:solidFill>
                <a:ea typeface="+mj-ea"/>
              </a:rPr>
              <a:t>IT </a:t>
            </a:r>
            <a:r>
              <a:rPr lang="zh-CN" altLang="en-US" sz="2400" spc="0" dirty="0" smtClean="0">
                <a:solidFill>
                  <a:schemeClr val="bg1">
                    <a:lumMod val="50000"/>
                  </a:schemeClr>
                </a:solidFill>
                <a:ea typeface="+mj-ea"/>
              </a:rPr>
              <a:t>作为服务交付的平台</a:t>
            </a:r>
            <a:endParaRPr lang="zh-CN" altLang="en-US" sz="2400" spc="0" dirty="0">
              <a:solidFill>
                <a:schemeClr val="bg1">
                  <a:lumMod val="50000"/>
                </a:schemeClr>
              </a:solidFill>
              <a:ea typeface="+mj-ea"/>
            </a:endParaRPr>
          </a:p>
        </p:txBody>
      </p:sp>
      <p:sp>
        <p:nvSpPr>
          <p:cNvPr id="77" name="TextBox 76"/>
          <p:cNvSpPr txBox="1"/>
          <p:nvPr/>
        </p:nvSpPr>
        <p:spPr>
          <a:xfrm>
            <a:off x="3214769" y="3281645"/>
            <a:ext cx="2683642" cy="707886"/>
          </a:xfrm>
          <a:prstGeom prst="rect">
            <a:avLst/>
          </a:prstGeom>
          <a:noFill/>
        </p:spPr>
        <p:txBody>
          <a:bodyPr wrap="square" rtlCol="0">
            <a:spAutoFit/>
          </a:bodyPr>
          <a:lstStyle/>
          <a:p>
            <a:pPr algn="ctr" defTabSz="914400">
              <a:buNone/>
            </a:pPr>
            <a:r>
              <a:rPr lang="zh-CN" altLang="en-US" sz="2000" b="0" i="0" smtClean="0">
                <a:solidFill>
                  <a:srgbClr val="546568"/>
                </a:solidFill>
                <a:latin typeface="Arial"/>
                <a:ea typeface="黑体" pitchFamily="2" charset="-122"/>
                <a:cs typeface="+mn-cs"/>
              </a:rPr>
              <a:t>统一</a:t>
            </a:r>
            <a:r>
              <a:rPr lang="zh-CN" altLang="en-US" sz="2000" b="0" i="0" smtClean="0">
                <a:solidFill>
                  <a:srgbClr val="B7D333">
                    <a:lumMod val="60000"/>
                    <a:lumOff val="40000"/>
                  </a:srgbClr>
                </a:solidFill>
                <a:latin typeface="Arial"/>
                <a:ea typeface="黑体" pitchFamily="2" charset="-122"/>
                <a:cs typeface="+mn-cs"/>
              </a:rPr>
              <a:t/>
            </a:r>
            <a:br>
              <a:rPr lang="zh-CN" altLang="en-US" sz="2000" b="0" i="0" smtClean="0">
                <a:solidFill>
                  <a:srgbClr val="B7D333">
                    <a:lumMod val="60000"/>
                    <a:lumOff val="40000"/>
                  </a:srgbClr>
                </a:solidFill>
                <a:latin typeface="Arial"/>
                <a:ea typeface="黑体" pitchFamily="2" charset="-122"/>
                <a:cs typeface="+mn-cs"/>
              </a:rPr>
            </a:br>
            <a:r>
              <a:rPr lang="zh-CN" altLang="en-US" sz="2000" b="1" i="0" smtClean="0">
                <a:solidFill>
                  <a:srgbClr val="6DB344"/>
                </a:solidFill>
                <a:latin typeface="Arial"/>
                <a:ea typeface="黑体" pitchFamily="2" charset="-122"/>
                <a:cs typeface="+mn-cs"/>
              </a:rPr>
              <a:t>交换矩阵</a:t>
            </a:r>
            <a:endParaRPr lang="zh-CN" altLang="en-US" sz="2000" b="1" i="0">
              <a:solidFill>
                <a:srgbClr val="6DB344"/>
              </a:solidFill>
              <a:latin typeface="Arial"/>
              <a:ea typeface="黑体" pitchFamily="2" charset="-122"/>
              <a:cs typeface="+mn-cs"/>
            </a:endParaRPr>
          </a:p>
        </p:txBody>
      </p:sp>
      <p:sp>
        <p:nvSpPr>
          <p:cNvPr id="79" name="TextBox 78"/>
          <p:cNvSpPr txBox="1"/>
          <p:nvPr/>
        </p:nvSpPr>
        <p:spPr>
          <a:xfrm>
            <a:off x="3216740" y="4202647"/>
            <a:ext cx="2679700" cy="584775"/>
          </a:xfrm>
          <a:prstGeom prst="rect">
            <a:avLst/>
          </a:prstGeom>
          <a:noFill/>
        </p:spPr>
        <p:txBody>
          <a:bodyPr wrap="square" rtlCol="0">
            <a:spAutoFit/>
          </a:bodyPr>
          <a:lstStyle/>
          <a:p>
            <a:pPr algn="ctr" defTabSz="914400">
              <a:buNone/>
            </a:pPr>
            <a:r>
              <a:rPr lang="zh-CN" altLang="en-US" sz="1600" b="0" i="0" smtClean="0">
                <a:solidFill>
                  <a:srgbClr val="546568"/>
                </a:solidFill>
                <a:latin typeface="Arial"/>
                <a:ea typeface="黑体" pitchFamily="2" charset="-122"/>
                <a:cs typeface="+mn-cs"/>
              </a:rPr>
              <a:t>高度可扩展的</a:t>
            </a:r>
            <a:br>
              <a:rPr lang="zh-CN" altLang="en-US" sz="1600" b="0" i="0" smtClean="0">
                <a:solidFill>
                  <a:srgbClr val="546568"/>
                </a:solidFill>
                <a:latin typeface="Arial"/>
                <a:ea typeface="黑体" pitchFamily="2" charset="-122"/>
                <a:cs typeface="+mn-cs"/>
              </a:rPr>
            </a:br>
            <a:r>
              <a:rPr lang="zh-CN" altLang="en-US" sz="1600" b="0" i="0" smtClean="0">
                <a:solidFill>
                  <a:srgbClr val="546568"/>
                </a:solidFill>
                <a:latin typeface="Arial"/>
                <a:ea typeface="黑体" pitchFamily="2" charset="-122"/>
                <a:cs typeface="+mn-cs"/>
              </a:rPr>
              <a:t>安全网络交换矩阵</a:t>
            </a:r>
            <a:endParaRPr lang="zh-CN" altLang="en-US" sz="1600">
              <a:solidFill>
                <a:srgbClr val="546568"/>
              </a:solidFill>
              <a:ea typeface="黑体" pitchFamily="2" charset="-122"/>
            </a:endParaRPr>
          </a:p>
        </p:txBody>
      </p:sp>
      <p:sp>
        <p:nvSpPr>
          <p:cNvPr id="16" name="Rectangle 15"/>
          <p:cNvSpPr/>
          <p:nvPr/>
        </p:nvSpPr>
        <p:spPr>
          <a:xfrm>
            <a:off x="0" y="1400176"/>
            <a:ext cx="3075709" cy="5457824"/>
          </a:xfrm>
          <a:prstGeom prst="rect">
            <a:avLst/>
          </a:prstGeom>
          <a:solidFill>
            <a:schemeClr val="bg1">
              <a:alpha val="7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sp>
        <p:nvSpPr>
          <p:cNvPr id="67" name="Rectangle 66"/>
          <p:cNvSpPr/>
          <p:nvPr/>
        </p:nvSpPr>
        <p:spPr>
          <a:xfrm>
            <a:off x="3030025" y="1509704"/>
            <a:ext cx="6091942" cy="5348295"/>
          </a:xfrm>
          <a:prstGeom prst="rect">
            <a:avLst/>
          </a:prstGeom>
          <a:solidFill>
            <a:schemeClr val="bg1">
              <a:alpha val="7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grpSp>
        <p:nvGrpSpPr>
          <p:cNvPr id="10" name="Group 82" descr="Down:  Group 11"/>
          <p:cNvGrpSpPr/>
          <p:nvPr/>
        </p:nvGrpSpPr>
        <p:grpSpPr>
          <a:xfrm>
            <a:off x="3511190" y="1207722"/>
            <a:ext cx="2043154" cy="2043154"/>
            <a:chOff x="1766030" y="-712121"/>
            <a:chExt cx="5389181" cy="5389181"/>
          </a:xfrm>
        </p:grpSpPr>
        <p:sp>
          <p:nvSpPr>
            <p:cNvPr id="130" name="Oval 129"/>
            <p:cNvSpPr/>
            <p:nvPr/>
          </p:nvSpPr>
          <p:spPr>
            <a:xfrm>
              <a:off x="1766030" y="-712121"/>
              <a:ext cx="5389181" cy="5389181"/>
            </a:xfrm>
            <a:prstGeom prst="ellipse">
              <a:avLst/>
            </a:prstGeom>
            <a:gradFill flip="none" rotWithShape="1">
              <a:gsLst>
                <a:gs pos="0">
                  <a:schemeClr val="accent5"/>
                </a:gs>
                <a:gs pos="100000">
                  <a:srgbClr val="000000">
                    <a:alpha val="0"/>
                  </a:srgbClr>
                </a:gs>
              </a:gsLst>
              <a:path path="shape">
                <a:fillToRect l="50000" t="50000" r="50000" b="50000"/>
              </a:path>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a typeface="黑体" pitchFamily="2" charset="-122"/>
              </a:endParaRPr>
            </a:p>
          </p:txBody>
        </p:sp>
        <p:grpSp>
          <p:nvGrpSpPr>
            <p:cNvPr id="11" name="Group 84"/>
            <p:cNvGrpSpPr/>
            <p:nvPr/>
          </p:nvGrpSpPr>
          <p:grpSpPr>
            <a:xfrm>
              <a:off x="2711268" y="387061"/>
              <a:ext cx="3653812" cy="3580900"/>
              <a:chOff x="3657126" y="1620086"/>
              <a:chExt cx="1400537" cy="1372589"/>
            </a:xfrm>
          </p:grpSpPr>
          <p:grpSp>
            <p:nvGrpSpPr>
              <p:cNvPr id="12" name="Group 23"/>
              <p:cNvGrpSpPr/>
              <p:nvPr/>
            </p:nvGrpSpPr>
            <p:grpSpPr>
              <a:xfrm>
                <a:off x="3657126" y="1620086"/>
                <a:ext cx="1371782" cy="1371782"/>
                <a:chOff x="951233" y="2055550"/>
                <a:chExt cx="1563950" cy="1563950"/>
              </a:xfrm>
            </p:grpSpPr>
            <p:sp>
              <p:nvSpPr>
                <p:cNvPr id="134" name="Oval 133"/>
                <p:cNvSpPr/>
                <p:nvPr/>
              </p:nvSpPr>
              <p:spPr>
                <a:xfrm>
                  <a:off x="951233" y="2055550"/>
                  <a:ext cx="1563950" cy="1563950"/>
                </a:xfrm>
                <a:prstGeom prst="ellipse">
                  <a:avLst/>
                </a:prstGeom>
                <a:solidFill>
                  <a:schemeClr val="tx2"/>
                </a:soli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135" name="Freeform 11"/>
                <p:cNvSpPr>
                  <a:spLocks noEditPoints="1"/>
                </p:cNvSpPr>
                <p:nvPr/>
              </p:nvSpPr>
              <p:spPr bwMode="auto">
                <a:xfrm>
                  <a:off x="1117586" y="2215795"/>
                  <a:ext cx="1244670" cy="1243466"/>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bg1"/>
                </a:solidFill>
                <a:ln w="3175" cap="flat" cmpd="sng" algn="ctr">
                  <a:noFill/>
                  <a:prstDash val="solid"/>
                </a:ln>
                <a:effectLst>
                  <a:outerShdw blurRad="63500" sx="102000" sy="102000" algn="ctr" rotWithShape="0">
                    <a:prstClr val="black">
                      <a:alpha val="40000"/>
                    </a:prstClr>
                  </a:outerShdw>
                </a:effectLst>
              </p:spPr>
              <p:txBody>
                <a:bodyPr anchor="ctr"/>
                <a:lstStyle/>
                <a:p>
                  <a:pPr algn="ctr" fontAlgn="auto">
                    <a:spcBef>
                      <a:spcPts val="0"/>
                    </a:spcBef>
                    <a:spcAft>
                      <a:spcPts val="0"/>
                    </a:spcAft>
                    <a:defRPr/>
                  </a:pPr>
                  <a:endParaRPr lang="zh-CN" altLang="en-US">
                    <a:ea typeface="黑体" pitchFamily="2" charset="-122"/>
                  </a:endParaRPr>
                </a:p>
              </p:txBody>
            </p:sp>
          </p:grpSp>
          <p:sp>
            <p:nvSpPr>
              <p:cNvPr id="133" name="Oval 8"/>
              <p:cNvSpPr>
                <a:spLocks noChangeArrowheads="1"/>
              </p:cNvSpPr>
              <p:nvPr/>
            </p:nvSpPr>
            <p:spPr bwMode="auto">
              <a:xfrm>
                <a:off x="3686063" y="1621075"/>
                <a:ext cx="1371600" cy="1371600"/>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endParaRPr lang="zh-CN" altLang="en-US" sz="2800" kern="0">
                  <a:solidFill>
                    <a:srgbClr val="FFFFFF"/>
                  </a:solidFill>
                  <a:ea typeface="黑体" pitchFamily="2" charset="-122"/>
                </a:endParaRPr>
              </a:p>
            </p:txBody>
          </p:sp>
        </p:grpSp>
      </p:grpSp>
      <p:grpSp>
        <p:nvGrpSpPr>
          <p:cNvPr id="13" name="Group 82" descr="Down:  Group 11"/>
          <p:cNvGrpSpPr/>
          <p:nvPr/>
        </p:nvGrpSpPr>
        <p:grpSpPr>
          <a:xfrm>
            <a:off x="2042336" y="897981"/>
            <a:ext cx="4902744" cy="4902744"/>
            <a:chOff x="1766030" y="-712121"/>
            <a:chExt cx="5389181" cy="5389181"/>
          </a:xfrm>
        </p:grpSpPr>
        <p:sp>
          <p:nvSpPr>
            <p:cNvPr id="111" name="Oval 110"/>
            <p:cNvSpPr/>
            <p:nvPr/>
          </p:nvSpPr>
          <p:spPr>
            <a:xfrm>
              <a:off x="1766030" y="-712121"/>
              <a:ext cx="5389181" cy="5389181"/>
            </a:xfrm>
            <a:prstGeom prst="ellipse">
              <a:avLst/>
            </a:prstGeom>
            <a:gradFill flip="none" rotWithShape="1">
              <a:gsLst>
                <a:gs pos="0">
                  <a:schemeClr val="accent5"/>
                </a:gs>
                <a:gs pos="100000">
                  <a:srgbClr val="000000">
                    <a:alpha val="0"/>
                  </a:srgbClr>
                </a:gs>
              </a:gsLst>
              <a:path path="shape">
                <a:fillToRect l="50000" t="50000" r="50000" b="50000"/>
              </a:path>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a typeface="黑体" pitchFamily="2" charset="-122"/>
              </a:endParaRPr>
            </a:p>
          </p:txBody>
        </p:sp>
        <p:grpSp>
          <p:nvGrpSpPr>
            <p:cNvPr id="14" name="Group 84"/>
            <p:cNvGrpSpPr/>
            <p:nvPr/>
          </p:nvGrpSpPr>
          <p:grpSpPr>
            <a:xfrm>
              <a:off x="2706909" y="387061"/>
              <a:ext cx="3583160" cy="3580900"/>
              <a:chOff x="3655453" y="1620086"/>
              <a:chExt cx="1373455" cy="1372589"/>
            </a:xfrm>
          </p:grpSpPr>
          <p:grpSp>
            <p:nvGrpSpPr>
              <p:cNvPr id="15" name="Group 23"/>
              <p:cNvGrpSpPr/>
              <p:nvPr/>
            </p:nvGrpSpPr>
            <p:grpSpPr>
              <a:xfrm>
                <a:off x="3657126" y="1620086"/>
                <a:ext cx="1371782" cy="1371782"/>
                <a:chOff x="951233" y="2055550"/>
                <a:chExt cx="1563950" cy="1563950"/>
              </a:xfrm>
            </p:grpSpPr>
            <p:sp>
              <p:nvSpPr>
                <p:cNvPr id="115" name="Oval 114"/>
                <p:cNvSpPr/>
                <p:nvPr/>
              </p:nvSpPr>
              <p:spPr>
                <a:xfrm>
                  <a:off x="951233" y="2055550"/>
                  <a:ext cx="1563950" cy="1563950"/>
                </a:xfrm>
                <a:prstGeom prst="ellipse">
                  <a:avLst/>
                </a:prstGeom>
                <a:solidFill>
                  <a:schemeClr val="tx2"/>
                </a:soli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116" name="Freeform 11"/>
                <p:cNvSpPr>
                  <a:spLocks noEditPoints="1"/>
                </p:cNvSpPr>
                <p:nvPr/>
              </p:nvSpPr>
              <p:spPr bwMode="auto">
                <a:xfrm>
                  <a:off x="1117586" y="2215795"/>
                  <a:ext cx="1244670" cy="1243466"/>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bg1"/>
                </a:solidFill>
                <a:ln w="3175" cap="flat" cmpd="sng" algn="ctr">
                  <a:noFill/>
                  <a:prstDash val="solid"/>
                </a:ln>
                <a:effectLst>
                  <a:outerShdw blurRad="63500" sx="102000" sy="102000" algn="ctr" rotWithShape="0">
                    <a:prstClr val="black">
                      <a:alpha val="40000"/>
                    </a:prstClr>
                  </a:outerShdw>
                </a:effectLst>
              </p:spPr>
              <p:txBody>
                <a:bodyPr anchor="ctr"/>
                <a:lstStyle/>
                <a:p>
                  <a:pPr algn="ctr" fontAlgn="auto">
                    <a:spcBef>
                      <a:spcPts val="0"/>
                    </a:spcBef>
                    <a:spcAft>
                      <a:spcPts val="0"/>
                    </a:spcAft>
                    <a:defRPr/>
                  </a:pPr>
                  <a:endParaRPr lang="zh-CN" altLang="en-US">
                    <a:ea typeface="黑体" pitchFamily="2" charset="-122"/>
                  </a:endParaRPr>
                </a:p>
              </p:txBody>
            </p:sp>
          </p:grpSp>
          <p:sp>
            <p:nvSpPr>
              <p:cNvPr id="114" name="Oval 8"/>
              <p:cNvSpPr>
                <a:spLocks noChangeArrowheads="1"/>
              </p:cNvSpPr>
              <p:nvPr/>
            </p:nvSpPr>
            <p:spPr bwMode="auto">
              <a:xfrm>
                <a:off x="3655453" y="1621075"/>
                <a:ext cx="1371600" cy="1371600"/>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endParaRPr lang="zh-CN" altLang="en-US" sz="2800" kern="0">
                  <a:solidFill>
                    <a:srgbClr val="FFFFFF"/>
                  </a:solidFill>
                  <a:ea typeface="黑体" pitchFamily="2" charset="-122"/>
                </a:endParaRPr>
              </a:p>
            </p:txBody>
          </p:sp>
        </p:grpSp>
      </p:grpSp>
    </p:spTree>
    <p:extLst>
      <p:ext uri="{BB962C8B-B14F-4D97-AF65-F5344CB8AC3E}">
        <p14:creationId xmlns="" xmlns:p14="http://schemas.microsoft.com/office/powerpoint/2010/main" val="12593899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par>
                          <p:cTn id="11" fill="hold">
                            <p:stCondLst>
                              <p:cond delay="1000"/>
                            </p:stCondLst>
                            <p:childTnLst>
                              <p:par>
                                <p:cTn id="12" presetID="42" presetClass="path" presetSubtype="0" fill="hold" nodeType="afterEffect">
                                  <p:stCondLst>
                                    <p:cond delay="0"/>
                                  </p:stCondLst>
                                  <p:childTnLst>
                                    <p:animMotion origin="layout" path="M 2.77778E-7 -4.78593E-6 L -0.0059 0.16108 " pathEditMode="relative" rAng="0" ptsTypes="AA">
                                      <p:cBhvr>
                                        <p:cTn id="13" dur="300" fill="hold"/>
                                        <p:tgtEl>
                                          <p:spTgt spid="10"/>
                                        </p:tgtEl>
                                        <p:attrNameLst>
                                          <p:attrName>ppt_x</p:attrName>
                                          <p:attrName>ppt_y</p:attrName>
                                        </p:attrNameLst>
                                      </p:cBhvr>
                                      <p:rCtr x="-295" y="8054"/>
                                    </p:animMotion>
                                  </p:childTnLst>
                                </p:cTn>
                              </p:par>
                              <p:par>
                                <p:cTn id="14" presetID="6" presetClass="emph" presetSubtype="0" fill="hold" nodeType="withEffect">
                                  <p:stCondLst>
                                    <p:cond delay="0"/>
                                  </p:stCondLst>
                                  <p:childTnLst>
                                    <p:animScale>
                                      <p:cBhvr>
                                        <p:cTn id="15" dur="300" fill="hold"/>
                                        <p:tgtEl>
                                          <p:spTgt spid="10"/>
                                        </p:tgtEl>
                                      </p:cBhvr>
                                      <p:by x="228000" y="228000"/>
                                    </p:animScale>
                                  </p:childTnLst>
                                </p:cTn>
                              </p:par>
                            </p:childTnLst>
                          </p:cTn>
                        </p:par>
                        <p:par>
                          <p:cTn id="16" fill="hold">
                            <p:stCondLst>
                              <p:cond delay="1300"/>
                            </p:stCondLst>
                            <p:childTnLst>
                              <p:par>
                                <p:cTn id="17" presetID="1" presetClass="exit" presetSubtype="0" fill="hold" nodeType="after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l" defTabSz="914400">
              <a:spcBef>
                <a:spcPct val="0"/>
              </a:spcBef>
              <a:buNone/>
            </a:pPr>
            <a:r>
              <a:rPr altLang="zh-CN"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Cisco Unified Fabric</a:t>
            </a:r>
            <a:br>
              <a:rPr altLang="zh-CN"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lang="zh-CN" altLang="en-US" sz="2400" b="0" i="0" spc="0" baseline="0" dirty="0" smtClean="0">
                <a:solidFill>
                  <a:srgbClr val="7F7F7F"/>
                </a:solidFill>
                <a:latin typeface="Arial"/>
                <a:ea typeface="黑体" pitchFamily="2" charset="-122"/>
                <a:cs typeface="+mj-cs"/>
              </a:rPr>
              <a:t>为所有数据中心提供架构灵活性</a:t>
            </a:r>
            <a:endParaRPr lang="zh-CN" altLang="en-US" sz="2400" b="0" i="0" spc="0" baseline="0" dirty="0">
              <a:solidFill>
                <a:srgbClr val="7F7F7F"/>
              </a:solidFill>
              <a:latin typeface="Arial"/>
              <a:ea typeface="黑体" pitchFamily="2" charset="-122"/>
              <a:cs typeface="+mj-cs"/>
            </a:endParaRPr>
          </a:p>
        </p:txBody>
      </p:sp>
      <p:grpSp>
        <p:nvGrpSpPr>
          <p:cNvPr id="82" name="Group 2"/>
          <p:cNvGrpSpPr/>
          <p:nvPr/>
        </p:nvGrpSpPr>
        <p:grpSpPr>
          <a:xfrm>
            <a:off x="4587520" y="1522421"/>
            <a:ext cx="4553712" cy="3280873"/>
            <a:chOff x="4587520" y="1333739"/>
            <a:chExt cx="4553712" cy="3280873"/>
          </a:xfrm>
        </p:grpSpPr>
        <p:sp>
          <p:nvSpPr>
            <p:cNvPr id="83" name="Rectangle 82"/>
            <p:cNvSpPr/>
            <p:nvPr/>
          </p:nvSpPr>
          <p:spPr>
            <a:xfrm>
              <a:off x="4587520" y="1333739"/>
              <a:ext cx="4553712" cy="3280873"/>
            </a:xfrm>
            <a:prstGeom prst="rect">
              <a:avLst/>
            </a:prstGeom>
            <a:gradFill flip="none" rotWithShape="1">
              <a:gsLst>
                <a:gs pos="0">
                  <a:schemeClr val="accent5">
                    <a:alpha val="68000"/>
                  </a:schemeClr>
                </a:gs>
                <a:gs pos="54000">
                  <a:srgbClr val="001C27">
                    <a:alpha val="0"/>
                  </a:srgbClr>
                </a:gs>
              </a:gsLst>
              <a:lin ang="8100000" scaled="1"/>
              <a:tileRect/>
            </a:gradFill>
            <a:ln w="12700">
              <a:noFill/>
              <a:round/>
              <a:headEnd/>
              <a:tailEnd/>
            </a:ln>
          </p:spPr>
          <p:txBody>
            <a:bodyPr lIns="82124" tIns="41061" rIns="82124" bIns="41061"/>
            <a:lstStyle/>
            <a:p>
              <a:pPr eaLnBrk="0" hangingPunct="0">
                <a:lnSpc>
                  <a:spcPct val="90000"/>
                </a:lnSpc>
              </a:pPr>
              <a:endParaRPr lang="zh-CN" altLang="en-US">
                <a:solidFill>
                  <a:srgbClr val="002060"/>
                </a:solidFill>
                <a:ea typeface="黑体" pitchFamily="2" charset="-122"/>
                <a:cs typeface="ＭＳ Ｐゴシック"/>
              </a:endParaRPr>
            </a:p>
          </p:txBody>
        </p:sp>
        <p:sp>
          <p:nvSpPr>
            <p:cNvPr id="86" name="TextBox 85"/>
            <p:cNvSpPr txBox="1"/>
            <p:nvPr/>
          </p:nvSpPr>
          <p:spPr>
            <a:xfrm>
              <a:off x="5718412" y="1472911"/>
              <a:ext cx="3268012" cy="2046714"/>
            </a:xfrm>
            <a:prstGeom prst="rect">
              <a:avLst/>
            </a:prstGeom>
            <a:noFill/>
          </p:spPr>
          <p:txBody>
            <a:bodyPr wrap="square" lIns="0" tIns="0" rIns="0" bIns="0" rtlCol="0">
              <a:spAutoFit/>
            </a:bodyPr>
            <a:lstStyle/>
            <a:p>
              <a:pPr algn="r" defTabSz="814365">
                <a:spcBef>
                  <a:spcPts val="1200"/>
                </a:spcBef>
                <a:buNone/>
              </a:pPr>
              <a:r>
                <a:rPr lang="zh-CN" altLang="en-US" sz="1800" b="1" i="0" smtClean="0">
                  <a:solidFill>
                    <a:srgbClr val="6DB344">
                      <a:lumMod val="75000"/>
                    </a:srgbClr>
                  </a:solidFill>
                  <a:latin typeface="Arial"/>
                  <a:ea typeface="黑体" pitchFamily="2" charset="-122"/>
                  <a:cs typeface="+mn-cs"/>
                </a:rPr>
                <a:t>融合</a:t>
              </a:r>
              <a:endParaRPr lang="zh-CN" altLang="en-US" smtClean="0">
                <a:solidFill>
                  <a:schemeClr val="tx2">
                    <a:lumMod val="75000"/>
                  </a:schemeClr>
                </a:solidFill>
                <a:latin typeface="Arial"/>
                <a:ea typeface="黑体" pitchFamily="2" charset="-122"/>
                <a:sym typeface="Arial" charset="0"/>
              </a:endParaRPr>
            </a:p>
            <a:p>
              <a:pPr algn="r" defTabSz="814365">
                <a:spcBef>
                  <a:spcPts val="1200"/>
                </a:spcBef>
                <a:buNone/>
              </a:pPr>
              <a:r>
                <a:rPr lang="zh-CN" altLang="en-US" sz="1800" b="0" i="0" smtClean="0">
                  <a:solidFill>
                    <a:srgbClr val="6DB344">
                      <a:lumMod val="75000"/>
                    </a:srgbClr>
                  </a:solidFill>
                  <a:latin typeface="Arial"/>
                  <a:ea typeface="黑体" pitchFamily="2" charset="-122"/>
                  <a:cs typeface="+mn-cs"/>
                </a:rPr>
                <a:t>对 </a:t>
              </a:r>
              <a:r>
                <a:rPr lang="en-US" altLang="zh-CN" sz="1800" b="0" i="0" smtClean="0">
                  <a:solidFill>
                    <a:srgbClr val="6DB344">
                      <a:lumMod val="75000"/>
                    </a:srgbClr>
                  </a:solidFill>
                  <a:latin typeface="Arial"/>
                  <a:ea typeface="黑体" pitchFamily="2" charset="-122"/>
                  <a:cs typeface="+mn-cs"/>
                </a:rPr>
                <a:t>LAN/SAN </a:t>
              </a:r>
              <a:r>
                <a:rPr lang="zh-CN" altLang="en-US" sz="1800" b="0" i="0" smtClean="0">
                  <a:solidFill>
                    <a:srgbClr val="6DB344">
                      <a:lumMod val="75000"/>
                    </a:srgbClr>
                  </a:solidFill>
                  <a:latin typeface="Arial"/>
                  <a:ea typeface="黑体" pitchFamily="2" charset="-122"/>
                  <a:cs typeface="+mn-cs"/>
                </a:rPr>
                <a:t>仅需布线一次</a:t>
              </a:r>
            </a:p>
            <a:p>
              <a:pPr algn="r" defTabSz="814365">
                <a:spcBef>
                  <a:spcPts val="600"/>
                </a:spcBef>
                <a:buNone/>
              </a:pPr>
              <a:r>
                <a:rPr lang="zh-CN" altLang="en-US" sz="1800" b="0" i="0" smtClean="0">
                  <a:solidFill>
                    <a:srgbClr val="6DB344">
                      <a:lumMod val="75000"/>
                    </a:srgbClr>
                  </a:solidFill>
                  <a:latin typeface="Arial"/>
                  <a:ea typeface="黑体" pitchFamily="2" charset="-122"/>
                  <a:cs typeface="+mn-cs"/>
                </a:rPr>
                <a:t>对 </a:t>
              </a:r>
              <a:r>
                <a:rPr lang="en-US" altLang="zh-CN" sz="1800" b="0" i="0" smtClean="0">
                  <a:solidFill>
                    <a:srgbClr val="6DB344">
                      <a:lumMod val="75000"/>
                    </a:srgbClr>
                  </a:solidFill>
                  <a:latin typeface="Arial"/>
                  <a:ea typeface="黑体" pitchFamily="2" charset="-122"/>
                  <a:cs typeface="+mn-cs"/>
                </a:rPr>
                <a:t>LAN/SAN </a:t>
              </a:r>
              <a:r>
                <a:rPr lang="zh-CN" altLang="en-US" sz="1800" b="0" i="0" smtClean="0">
                  <a:solidFill>
                    <a:srgbClr val="6DB344">
                      <a:lumMod val="75000"/>
                    </a:srgbClr>
                  </a:solidFill>
                  <a:latin typeface="Arial"/>
                  <a:ea typeface="黑体" pitchFamily="2" charset="-122"/>
                  <a:cs typeface="+mn-cs"/>
                </a:rPr>
                <a:t>可采用</a:t>
              </a:r>
              <a:br>
                <a:rPr lang="zh-CN" altLang="en-US" sz="1800" b="0" i="0" smtClean="0">
                  <a:solidFill>
                    <a:srgbClr val="6DB344">
                      <a:lumMod val="75000"/>
                    </a:srgbClr>
                  </a:solidFill>
                  <a:latin typeface="Arial"/>
                  <a:ea typeface="黑体" pitchFamily="2" charset="-122"/>
                  <a:cs typeface="+mn-cs"/>
                </a:rPr>
              </a:br>
              <a:r>
                <a:rPr lang="zh-CN" altLang="en-US" sz="1800" b="0" i="0" smtClean="0">
                  <a:solidFill>
                    <a:srgbClr val="6DB344">
                      <a:lumMod val="75000"/>
                    </a:srgbClr>
                  </a:solidFill>
                  <a:latin typeface="Arial"/>
                  <a:ea typeface="黑体" pitchFamily="2" charset="-122"/>
                  <a:cs typeface="+mn-cs"/>
                </a:rPr>
                <a:t>单点管理</a:t>
              </a:r>
            </a:p>
            <a:p>
              <a:pPr algn="r" defTabSz="814365">
                <a:spcBef>
                  <a:spcPts val="600"/>
                </a:spcBef>
                <a:buNone/>
              </a:pPr>
              <a:r>
                <a:rPr lang="zh-CN" altLang="en-US" sz="1800" b="0" i="0" smtClean="0">
                  <a:solidFill>
                    <a:srgbClr val="6DB344">
                      <a:lumMod val="75000"/>
                    </a:srgbClr>
                  </a:solidFill>
                  <a:latin typeface="Arial"/>
                  <a:ea typeface="黑体" pitchFamily="2" charset="-122"/>
                  <a:cs typeface="+mn-cs"/>
                </a:rPr>
                <a:t>设备整合</a:t>
              </a:r>
            </a:p>
            <a:p>
              <a:pPr algn="r" defTabSz="814365">
                <a:spcBef>
                  <a:spcPts val="600"/>
                </a:spcBef>
                <a:buNone/>
              </a:pPr>
              <a:endParaRPr lang="zh-CN" altLang="en-US" smtClean="0">
                <a:solidFill>
                  <a:schemeClr val="tx2">
                    <a:lumMod val="75000"/>
                  </a:schemeClr>
                </a:solidFill>
                <a:ea typeface="黑体" pitchFamily="2" charset="-122"/>
                <a:sym typeface="Arial" charset="0"/>
              </a:endParaRPr>
            </a:p>
          </p:txBody>
        </p:sp>
      </p:grpSp>
      <p:grpSp>
        <p:nvGrpSpPr>
          <p:cNvPr id="87" name="Group 4"/>
          <p:cNvGrpSpPr/>
          <p:nvPr/>
        </p:nvGrpSpPr>
        <p:grpSpPr>
          <a:xfrm>
            <a:off x="0" y="1522421"/>
            <a:ext cx="4553712" cy="3280873"/>
            <a:chOff x="0" y="1333739"/>
            <a:chExt cx="4553712" cy="3280873"/>
          </a:xfrm>
        </p:grpSpPr>
        <p:sp>
          <p:nvSpPr>
            <p:cNvPr id="90" name="Rectangle 89"/>
            <p:cNvSpPr/>
            <p:nvPr/>
          </p:nvSpPr>
          <p:spPr>
            <a:xfrm>
              <a:off x="0" y="1333739"/>
              <a:ext cx="4553712" cy="3280873"/>
            </a:xfrm>
            <a:prstGeom prst="rect">
              <a:avLst/>
            </a:prstGeom>
            <a:gradFill flip="none" rotWithShape="1">
              <a:gsLst>
                <a:gs pos="49000">
                  <a:srgbClr val="C00000">
                    <a:alpha val="0"/>
                  </a:srgbClr>
                </a:gs>
                <a:gs pos="99000">
                  <a:schemeClr val="tx1">
                    <a:lumMod val="60000"/>
                    <a:lumOff val="40000"/>
                    <a:alpha val="82000"/>
                  </a:schemeClr>
                </a:gs>
              </a:gsLst>
              <a:lin ang="13500000" scaled="1"/>
              <a:tileRect/>
            </a:gradFill>
            <a:ln w="28575">
              <a:noFill/>
            </a:ln>
            <a:effectLst/>
          </p:spPr>
          <p:txBody>
            <a:bodyPr lIns="82124" tIns="41061" rIns="82124" bIns="41061"/>
            <a:lstStyle/>
            <a:p>
              <a:pPr eaLnBrk="0" hangingPunct="0">
                <a:lnSpc>
                  <a:spcPct val="90000"/>
                </a:lnSpc>
              </a:pPr>
              <a:endParaRPr lang="zh-CN" altLang="en-US">
                <a:solidFill>
                  <a:srgbClr val="62D1FE"/>
                </a:solidFill>
                <a:ea typeface="黑体" pitchFamily="2" charset="-122"/>
                <a:cs typeface="ＭＳ Ｐゴシック"/>
              </a:endParaRPr>
            </a:p>
          </p:txBody>
        </p:sp>
        <p:sp>
          <p:nvSpPr>
            <p:cNvPr id="91" name="Rectangle 259"/>
            <p:cNvSpPr>
              <a:spLocks noChangeArrowheads="1"/>
            </p:cNvSpPr>
            <p:nvPr/>
          </p:nvSpPr>
          <p:spPr bwMode="auto">
            <a:xfrm>
              <a:off x="185009" y="1437088"/>
              <a:ext cx="3676600" cy="560200"/>
            </a:xfrm>
            <a:prstGeom prst="rect">
              <a:avLst/>
            </a:prstGeom>
            <a:noFill/>
            <a:ln w="9525">
              <a:noFill/>
              <a:miter lim="800000"/>
              <a:headEnd/>
              <a:tailEnd/>
            </a:ln>
          </p:spPr>
          <p:txBody>
            <a:bodyPr wrap="none" lIns="0" tIns="0" rIns="0" bIns="0" anchor="t" anchorCtr="0"/>
            <a:lstStyle/>
            <a:p>
              <a:pPr algn="l" defTabSz="814365">
                <a:lnSpc>
                  <a:spcPct val="90000"/>
                </a:lnSpc>
                <a:buNone/>
              </a:pPr>
              <a:r>
                <a:rPr lang="zh-CN" altLang="en-US" sz="1800" b="1" i="0" smtClean="0">
                  <a:solidFill>
                    <a:srgbClr val="0096D6">
                      <a:lumMod val="75000"/>
                    </a:srgbClr>
                  </a:solidFill>
                  <a:latin typeface="Arial"/>
                  <a:ea typeface="黑体" pitchFamily="2" charset="-122"/>
                  <a:cs typeface="ＭＳ Ｐゴシック"/>
                </a:rPr>
                <a:t>扩展</a:t>
              </a:r>
              <a:endParaRPr lang="zh-CN" altLang="en-US" b="1">
                <a:solidFill>
                  <a:schemeClr val="tx1">
                    <a:lumMod val="75000"/>
                  </a:schemeClr>
                </a:solidFill>
                <a:ea typeface="黑体" pitchFamily="2" charset="-122"/>
                <a:cs typeface="ＭＳ Ｐゴシック"/>
              </a:endParaRPr>
            </a:p>
          </p:txBody>
        </p:sp>
        <p:sp>
          <p:nvSpPr>
            <p:cNvPr id="92" name="TextBox 91"/>
            <p:cNvSpPr txBox="1"/>
            <p:nvPr/>
          </p:nvSpPr>
          <p:spPr>
            <a:xfrm>
              <a:off x="171361" y="1838679"/>
              <a:ext cx="3082174" cy="984885"/>
            </a:xfrm>
            <a:prstGeom prst="rect">
              <a:avLst/>
            </a:prstGeom>
            <a:noFill/>
          </p:spPr>
          <p:txBody>
            <a:bodyPr wrap="square" lIns="0" tIns="0" rIns="0" bIns="0" rtlCol="0">
              <a:spAutoFit/>
            </a:bodyPr>
            <a:lstStyle/>
            <a:p>
              <a:pPr algn="l" defTabSz="814365">
                <a:spcBef>
                  <a:spcPts val="600"/>
                </a:spcBef>
                <a:buNone/>
              </a:pPr>
              <a:r>
                <a:rPr lang="zh-CN" altLang="en-US" sz="1800" b="0" i="0" smtClean="0">
                  <a:solidFill>
                    <a:srgbClr val="0096D6">
                      <a:lumMod val="75000"/>
                    </a:srgbClr>
                  </a:solidFill>
                  <a:latin typeface="Arial"/>
                  <a:ea typeface="黑体" pitchFamily="2" charset="-122"/>
                  <a:cs typeface="+mn-cs"/>
                </a:rPr>
                <a:t>恢复力强、高性能</a:t>
              </a:r>
            </a:p>
            <a:p>
              <a:pPr algn="l" defTabSz="814365">
                <a:spcBef>
                  <a:spcPts val="600"/>
                </a:spcBef>
                <a:buNone/>
              </a:pPr>
              <a:r>
                <a:rPr lang="zh-CN" altLang="en-US" sz="1800" b="0" i="0" smtClean="0">
                  <a:solidFill>
                    <a:srgbClr val="0096D6">
                      <a:lumMod val="75000"/>
                    </a:srgbClr>
                  </a:solidFill>
                  <a:latin typeface="Arial"/>
                  <a:ea typeface="黑体" pitchFamily="2" charset="-122"/>
                  <a:cs typeface="+mn-cs"/>
                </a:rPr>
                <a:t>系统扩展 </a:t>
              </a:r>
            </a:p>
            <a:p>
              <a:pPr algn="l" defTabSz="814365">
                <a:spcBef>
                  <a:spcPts val="600"/>
                </a:spcBef>
                <a:buNone/>
              </a:pPr>
              <a:r>
                <a:rPr lang="zh-CN" altLang="en-US" sz="1800" b="0" i="0" kern="1200" smtClean="0">
                  <a:solidFill>
                    <a:srgbClr val="0096D6">
                      <a:lumMod val="75000"/>
                    </a:srgbClr>
                  </a:solidFill>
                  <a:latin typeface="Arial"/>
                  <a:ea typeface="黑体" pitchFamily="2" charset="-122"/>
                  <a:cs typeface="+mn-cs"/>
                </a:rPr>
                <a:t>地理跨度</a:t>
              </a:r>
              <a:endParaRPr lang="zh-CN" altLang="en-US" kern="1200">
                <a:solidFill>
                  <a:schemeClr val="tx1">
                    <a:lumMod val="75000"/>
                  </a:schemeClr>
                </a:solidFill>
                <a:latin typeface="Arial"/>
                <a:ea typeface="黑体" pitchFamily="2" charset="-122"/>
                <a:sym typeface="Arial" charset="0"/>
              </a:endParaRPr>
            </a:p>
          </p:txBody>
        </p:sp>
      </p:grpSp>
      <p:grpSp>
        <p:nvGrpSpPr>
          <p:cNvPr id="93" name="Group 1"/>
          <p:cNvGrpSpPr/>
          <p:nvPr/>
        </p:nvGrpSpPr>
        <p:grpSpPr>
          <a:xfrm>
            <a:off x="-4275" y="3409555"/>
            <a:ext cx="9144000" cy="3448446"/>
            <a:chOff x="-4275" y="3213291"/>
            <a:chExt cx="9144000" cy="3455636"/>
          </a:xfrm>
        </p:grpSpPr>
        <p:sp>
          <p:nvSpPr>
            <p:cNvPr id="94" name="Freeform 138"/>
            <p:cNvSpPr>
              <a:spLocks/>
            </p:cNvSpPr>
            <p:nvPr/>
          </p:nvSpPr>
          <p:spPr bwMode="auto">
            <a:xfrm>
              <a:off x="-4275" y="3213291"/>
              <a:ext cx="9144000" cy="3455636"/>
            </a:xfrm>
            <a:custGeom>
              <a:avLst/>
              <a:gdLst>
                <a:gd name="T0" fmla="*/ 0 w 5741"/>
                <a:gd name="T1" fmla="*/ 2147483647 h 1730"/>
                <a:gd name="T2" fmla="*/ 0 w 5741"/>
                <a:gd name="T3" fmla="*/ 2147483647 h 1730"/>
                <a:gd name="T4" fmla="*/ 2147483647 w 5741"/>
                <a:gd name="T5" fmla="*/ 0 h 1730"/>
                <a:gd name="T6" fmla="*/ 2147483647 w 5741"/>
                <a:gd name="T7" fmla="*/ 2147483647 h 1730"/>
                <a:gd name="T8" fmla="*/ 2147483647 w 5741"/>
                <a:gd name="T9" fmla="*/ 2147483647 h 1730"/>
                <a:gd name="T10" fmla="*/ 0 60000 65536"/>
                <a:gd name="T11" fmla="*/ 0 60000 65536"/>
                <a:gd name="T12" fmla="*/ 0 60000 65536"/>
                <a:gd name="T13" fmla="*/ 0 60000 65536"/>
                <a:gd name="T14" fmla="*/ 0 60000 65536"/>
                <a:gd name="T15" fmla="*/ 0 w 5741"/>
                <a:gd name="T16" fmla="*/ 0 h 1730"/>
                <a:gd name="T17" fmla="*/ 5741 w 5741"/>
                <a:gd name="T18" fmla="*/ 1730 h 1730"/>
              </a:gdLst>
              <a:ahLst/>
              <a:cxnLst>
                <a:cxn ang="T10">
                  <a:pos x="T0" y="T1"/>
                </a:cxn>
                <a:cxn ang="T11">
                  <a:pos x="T2" y="T3"/>
                </a:cxn>
                <a:cxn ang="T12">
                  <a:pos x="T4" y="T5"/>
                </a:cxn>
                <a:cxn ang="T13">
                  <a:pos x="T6" y="T7"/>
                </a:cxn>
                <a:cxn ang="T14">
                  <a:pos x="T8" y="T9"/>
                </a:cxn>
              </a:cxnLst>
              <a:rect l="T15" t="T16" r="T17" b="T18"/>
              <a:pathLst>
                <a:path w="5741" h="1730">
                  <a:moveTo>
                    <a:pt x="0" y="1728"/>
                  </a:moveTo>
                  <a:cubicBezTo>
                    <a:pt x="0" y="1728"/>
                    <a:pt x="0" y="1182"/>
                    <a:pt x="0" y="636"/>
                  </a:cubicBezTo>
                  <a:cubicBezTo>
                    <a:pt x="0" y="630"/>
                    <a:pt x="2880" y="0"/>
                    <a:pt x="2880" y="0"/>
                  </a:cubicBezTo>
                  <a:cubicBezTo>
                    <a:pt x="2880" y="0"/>
                    <a:pt x="5736" y="630"/>
                    <a:pt x="5736" y="636"/>
                  </a:cubicBezTo>
                  <a:cubicBezTo>
                    <a:pt x="5736" y="636"/>
                    <a:pt x="5740" y="1502"/>
                    <a:pt x="5741" y="1730"/>
                  </a:cubicBezTo>
                </a:path>
              </a:pathLst>
            </a:custGeom>
            <a:gradFill rotWithShape="1">
              <a:gsLst>
                <a:gs pos="0">
                  <a:srgbClr val="7030A0"/>
                </a:gs>
                <a:gs pos="54000">
                  <a:srgbClr val="001C27">
                    <a:alpha val="70000"/>
                    <a:lumMod val="0"/>
                    <a:lumOff val="100000"/>
                  </a:srgbClr>
                </a:gs>
              </a:gsLst>
              <a:lin ang="5400000" scaled="1"/>
            </a:gradFill>
            <a:ln w="12700">
              <a:noFill/>
              <a:round/>
              <a:headEnd/>
              <a:tailEnd/>
            </a:ln>
          </p:spPr>
          <p:txBody>
            <a:bodyPr lIns="82124" tIns="41061" rIns="82124" bIns="41061"/>
            <a:lstStyle/>
            <a:p>
              <a:pPr eaLnBrk="0" hangingPunct="0">
                <a:lnSpc>
                  <a:spcPct val="90000"/>
                </a:lnSpc>
              </a:pPr>
              <a:endParaRPr lang="zh-CN" altLang="en-US">
                <a:solidFill>
                  <a:srgbClr val="62D1FE"/>
                </a:solidFill>
                <a:ea typeface="黑体" pitchFamily="2" charset="-122"/>
                <a:cs typeface="ＭＳ Ｐゴシック"/>
              </a:endParaRPr>
            </a:p>
          </p:txBody>
        </p:sp>
        <p:sp>
          <p:nvSpPr>
            <p:cNvPr id="95" name="Rectangle 259"/>
            <p:cNvSpPr>
              <a:spLocks noChangeArrowheads="1"/>
            </p:cNvSpPr>
            <p:nvPr/>
          </p:nvSpPr>
          <p:spPr bwMode="auto">
            <a:xfrm>
              <a:off x="171361" y="4515606"/>
              <a:ext cx="3698029" cy="1117919"/>
            </a:xfrm>
            <a:prstGeom prst="rect">
              <a:avLst/>
            </a:prstGeom>
            <a:noFill/>
            <a:ln w="9525">
              <a:noFill/>
              <a:miter lim="800000"/>
              <a:headEnd/>
              <a:tailEnd/>
            </a:ln>
          </p:spPr>
          <p:txBody>
            <a:bodyPr lIns="0" tIns="0" rIns="0" bIns="0" anchor="t" anchorCtr="0"/>
            <a:lstStyle/>
            <a:p>
              <a:pPr algn="l" defTabSz="814365">
                <a:lnSpc>
                  <a:spcPct val="90000"/>
                </a:lnSpc>
                <a:buNone/>
              </a:pPr>
              <a:r>
                <a:rPr lang="zh-CN" altLang="en-US" sz="1800" b="1" i="0" smtClean="0">
                  <a:solidFill>
                    <a:srgbClr val="7030A0"/>
                  </a:solidFill>
                  <a:latin typeface="Arial"/>
                  <a:ea typeface="黑体" pitchFamily="2" charset="-122"/>
                  <a:cs typeface="ＭＳ Ｐゴシック"/>
                </a:rPr>
                <a:t>智能</a:t>
              </a:r>
            </a:p>
            <a:p>
              <a:pPr algn="l" defTabSz="814365">
                <a:spcBef>
                  <a:spcPts val="600"/>
                </a:spcBef>
                <a:buNone/>
              </a:pPr>
              <a:r>
                <a:rPr lang="zh-CN" altLang="en-US" sz="1800" b="0" i="0" smtClean="0">
                  <a:solidFill>
                    <a:srgbClr val="7030A0"/>
                  </a:solidFill>
                  <a:latin typeface="Arial"/>
                  <a:ea typeface="黑体" pitchFamily="2" charset="-122"/>
                  <a:cs typeface="+mn-cs"/>
                </a:rPr>
                <a:t>无缝的虚拟机网络</a:t>
              </a:r>
            </a:p>
            <a:p>
              <a:pPr algn="l" defTabSz="814365">
                <a:spcBef>
                  <a:spcPts val="600"/>
                </a:spcBef>
                <a:buNone/>
              </a:pPr>
              <a:r>
                <a:rPr lang="zh-CN" altLang="en-US" sz="1800" b="0" i="0" smtClean="0">
                  <a:solidFill>
                    <a:srgbClr val="7030A0"/>
                  </a:solidFill>
                  <a:latin typeface="Arial"/>
                  <a:ea typeface="黑体" pitchFamily="2" charset="-122"/>
                  <a:cs typeface="+mn-cs"/>
                </a:rPr>
                <a:t>工作负荷移动性</a:t>
              </a:r>
            </a:p>
            <a:p>
              <a:pPr algn="l" defTabSz="814365">
                <a:lnSpc>
                  <a:spcPct val="90000"/>
                </a:lnSpc>
                <a:buNone/>
              </a:pPr>
              <a:endParaRPr lang="zh-CN" altLang="en-US" sz="2000" b="1" smtClean="0">
                <a:solidFill>
                  <a:srgbClr val="7030A0"/>
                </a:solidFill>
                <a:ea typeface="黑体" pitchFamily="2" charset="-122"/>
                <a:cs typeface="ＭＳ Ｐゴシック"/>
              </a:endParaRPr>
            </a:p>
            <a:p>
              <a:pPr algn="l" defTabSz="814365">
                <a:lnSpc>
                  <a:spcPct val="90000"/>
                </a:lnSpc>
                <a:buNone/>
              </a:pPr>
              <a:endParaRPr lang="zh-CN" altLang="en-US" sz="2000" b="1">
                <a:solidFill>
                  <a:srgbClr val="7030A0"/>
                </a:solidFill>
                <a:ea typeface="黑体" pitchFamily="2" charset="-122"/>
                <a:cs typeface="ＭＳ Ｐゴシック"/>
              </a:endParaRPr>
            </a:p>
          </p:txBody>
        </p:sp>
        <p:sp>
          <p:nvSpPr>
            <p:cNvPr id="96" name="TextBox 95"/>
            <p:cNvSpPr txBox="1"/>
            <p:nvPr/>
          </p:nvSpPr>
          <p:spPr>
            <a:xfrm>
              <a:off x="5349923" y="4781335"/>
              <a:ext cx="3732036" cy="724779"/>
            </a:xfrm>
            <a:prstGeom prst="rect">
              <a:avLst/>
            </a:prstGeom>
            <a:noFill/>
          </p:spPr>
          <p:txBody>
            <a:bodyPr wrap="square" lIns="91435" tIns="45718" rIns="91435" bIns="45718" rtlCol="0">
              <a:spAutoFit/>
            </a:bodyPr>
            <a:lstStyle/>
            <a:p>
              <a:pPr algn="r" defTabSz="814365">
                <a:spcBef>
                  <a:spcPts val="600"/>
                </a:spcBef>
                <a:buNone/>
              </a:pPr>
              <a:r>
                <a:rPr lang="zh-CN" altLang="en-US" sz="1800" b="0" i="0" smtClean="0">
                  <a:solidFill>
                    <a:srgbClr val="7030A0"/>
                  </a:solidFill>
                  <a:latin typeface="Arial"/>
                  <a:ea typeface="黑体" pitchFamily="2" charset="-122"/>
                  <a:cs typeface="+mn-cs"/>
                </a:rPr>
                <a:t>安全隔离</a:t>
              </a:r>
              <a:r>
                <a:rPr lang="en-US" altLang="zh-CN" sz="1800" b="0" i="0" smtClean="0">
                  <a:solidFill>
                    <a:srgbClr val="7030A0"/>
                  </a:solidFill>
                  <a:latin typeface="Arial"/>
                  <a:ea typeface="黑体" pitchFamily="2" charset="-122"/>
                  <a:cs typeface="+mn-cs"/>
                </a:rPr>
                <a:t>/</a:t>
              </a:r>
              <a:r>
                <a:rPr lang="zh-CN" altLang="en-US" sz="1800" b="0" i="0" smtClean="0">
                  <a:solidFill>
                    <a:srgbClr val="7030A0"/>
                  </a:solidFill>
                  <a:latin typeface="Arial"/>
                  <a:ea typeface="黑体" pitchFamily="2" charset="-122"/>
                  <a:cs typeface="+mn-cs"/>
                </a:rPr>
                <a:t>多租户</a:t>
              </a:r>
              <a:endParaRPr lang="zh-CN" altLang="en-US" smtClean="0">
                <a:solidFill>
                  <a:srgbClr val="7030A0"/>
                </a:solidFill>
                <a:ea typeface="黑体" pitchFamily="2" charset="-122"/>
                <a:sym typeface="Arial" charset="0"/>
              </a:endParaRPr>
            </a:p>
            <a:p>
              <a:pPr algn="r" defTabSz="814365">
                <a:spcBef>
                  <a:spcPts val="600"/>
                </a:spcBef>
                <a:buNone/>
              </a:pPr>
              <a:r>
                <a:rPr lang="zh-CN" altLang="en-US" sz="1800" b="0" i="0" smtClean="0">
                  <a:solidFill>
                    <a:srgbClr val="7030A0"/>
                  </a:solidFill>
                  <a:latin typeface="Arial"/>
                  <a:ea typeface="黑体" pitchFamily="2" charset="-122"/>
                  <a:cs typeface="+mn-cs"/>
                </a:rPr>
                <a:t>集成的应用交付</a:t>
              </a:r>
              <a:endParaRPr lang="zh-CN" altLang="en-US" sz="1800" b="0" i="0">
                <a:solidFill>
                  <a:srgbClr val="7030A0"/>
                </a:solidFill>
                <a:latin typeface="Arial"/>
                <a:ea typeface="黑体" pitchFamily="2" charset="-122"/>
                <a:cs typeface="+mn-cs"/>
              </a:endParaRPr>
            </a:p>
          </p:txBody>
        </p:sp>
      </p:grpSp>
      <p:sp>
        <p:nvSpPr>
          <p:cNvPr id="3" name="Freeform 2"/>
          <p:cNvSpPr/>
          <p:nvPr/>
        </p:nvSpPr>
        <p:spPr>
          <a:xfrm flipH="1">
            <a:off x="0" y="1385667"/>
            <a:ext cx="9284677" cy="5472333"/>
          </a:xfrm>
          <a:custGeom>
            <a:avLst/>
            <a:gdLst>
              <a:gd name="connsiteX0" fmla="*/ 4712677 w 9369083"/>
              <a:gd name="connsiteY0" fmla="*/ 0 h 5472333"/>
              <a:gd name="connsiteX1" fmla="*/ 4712677 w 9369083"/>
              <a:gd name="connsiteY1" fmla="*/ 1983545 h 5472333"/>
              <a:gd name="connsiteX2" fmla="*/ 3010486 w 9369083"/>
              <a:gd name="connsiteY2" fmla="*/ 2391508 h 5472333"/>
              <a:gd name="connsiteX3" fmla="*/ 0 w 9369083"/>
              <a:gd name="connsiteY3" fmla="*/ 3249637 h 5472333"/>
              <a:gd name="connsiteX4" fmla="*/ 84406 w 9369083"/>
              <a:gd name="connsiteY4" fmla="*/ 5444197 h 5472333"/>
              <a:gd name="connsiteX5" fmla="*/ 9369083 w 9369083"/>
              <a:gd name="connsiteY5" fmla="*/ 5472333 h 5472333"/>
              <a:gd name="connsiteX6" fmla="*/ 9369083 w 9369083"/>
              <a:gd name="connsiteY6" fmla="*/ 28136 h 5472333"/>
              <a:gd name="connsiteX7" fmla="*/ 4712677 w 9369083"/>
              <a:gd name="connsiteY7" fmla="*/ 0 h 5472333"/>
              <a:gd name="connsiteX0" fmla="*/ 4628271 w 9284677"/>
              <a:gd name="connsiteY0" fmla="*/ 0 h 5472333"/>
              <a:gd name="connsiteX1" fmla="*/ 4628271 w 9284677"/>
              <a:gd name="connsiteY1" fmla="*/ 1983545 h 5472333"/>
              <a:gd name="connsiteX2" fmla="*/ 2926080 w 9284677"/>
              <a:gd name="connsiteY2" fmla="*/ 2391508 h 5472333"/>
              <a:gd name="connsiteX3" fmla="*/ 0 w 9284677"/>
              <a:gd name="connsiteY3" fmla="*/ 3235570 h 5472333"/>
              <a:gd name="connsiteX4" fmla="*/ 0 w 9284677"/>
              <a:gd name="connsiteY4" fmla="*/ 5444197 h 5472333"/>
              <a:gd name="connsiteX5" fmla="*/ 9284677 w 9284677"/>
              <a:gd name="connsiteY5" fmla="*/ 5472333 h 5472333"/>
              <a:gd name="connsiteX6" fmla="*/ 9284677 w 9284677"/>
              <a:gd name="connsiteY6" fmla="*/ 28136 h 5472333"/>
              <a:gd name="connsiteX7" fmla="*/ 4628271 w 9284677"/>
              <a:gd name="connsiteY7" fmla="*/ 0 h 547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84677" h="5472333">
                <a:moveTo>
                  <a:pt x="4628271" y="0"/>
                </a:moveTo>
                <a:lnTo>
                  <a:pt x="4628271" y="1983545"/>
                </a:lnTo>
                <a:lnTo>
                  <a:pt x="2926080" y="2391508"/>
                </a:lnTo>
                <a:lnTo>
                  <a:pt x="0" y="3235570"/>
                </a:lnTo>
                <a:lnTo>
                  <a:pt x="0" y="5444197"/>
                </a:lnTo>
                <a:lnTo>
                  <a:pt x="9284677" y="5472333"/>
                </a:lnTo>
                <a:lnTo>
                  <a:pt x="9284677" y="28136"/>
                </a:lnTo>
                <a:lnTo>
                  <a:pt x="4628271" y="0"/>
                </a:lnTo>
                <a:close/>
              </a:path>
            </a:pathLst>
          </a:custGeom>
          <a:solidFill>
            <a:srgbClr val="FFFFFF">
              <a:alpha val="85098"/>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grpSp>
        <p:nvGrpSpPr>
          <p:cNvPr id="8" name="Group 7"/>
          <p:cNvGrpSpPr/>
          <p:nvPr/>
        </p:nvGrpSpPr>
        <p:grpSpPr>
          <a:xfrm>
            <a:off x="4572000" y="1539421"/>
            <a:ext cx="4712677" cy="3081816"/>
            <a:chOff x="4572000" y="1539421"/>
            <a:chExt cx="4712677" cy="3081816"/>
          </a:xfrm>
        </p:grpSpPr>
        <p:cxnSp>
          <p:nvCxnSpPr>
            <p:cNvPr id="5" name="Straight Connector 4"/>
            <p:cNvCxnSpPr>
              <a:endCxn id="3" idx="3"/>
            </p:cNvCxnSpPr>
            <p:nvPr/>
          </p:nvCxnSpPr>
          <p:spPr>
            <a:xfrm>
              <a:off x="4699949" y="3376581"/>
              <a:ext cx="4584728" cy="1244656"/>
            </a:xfrm>
            <a:prstGeom prst="line">
              <a:avLst/>
            </a:prstGeom>
            <a:ln>
              <a:gradFill>
                <a:gsLst>
                  <a:gs pos="0">
                    <a:srgbClr val="333333"/>
                  </a:gs>
                  <a:gs pos="78000">
                    <a:srgbClr val="333333"/>
                  </a:gs>
                  <a:gs pos="100000">
                    <a:schemeClr val="accent1">
                      <a:tint val="23500"/>
                      <a:satMod val="16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72000" y="1539421"/>
              <a:ext cx="0" cy="1502230"/>
            </a:xfrm>
            <a:prstGeom prst="line">
              <a:avLst/>
            </a:prstGeom>
            <a:ln>
              <a:gradFill>
                <a:gsLst>
                  <a:gs pos="0">
                    <a:schemeClr val="tx2">
                      <a:lumMod val="75000"/>
                    </a:schemeClr>
                  </a:gs>
                  <a:gs pos="66000">
                    <a:schemeClr val="tx2">
                      <a:lumMod val="75000"/>
                    </a:schemeClr>
                  </a:gs>
                  <a:gs pos="100000">
                    <a:schemeClr val="accent1">
                      <a:tint val="23500"/>
                      <a:satMod val="16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2670002" y="1901849"/>
            <a:ext cx="3637485" cy="3670826"/>
            <a:chOff x="2452480" y="1551894"/>
            <a:chExt cx="3998386" cy="4035035"/>
          </a:xfrm>
        </p:grpSpPr>
        <p:grpSp>
          <p:nvGrpSpPr>
            <p:cNvPr id="97" name="Group 84"/>
            <p:cNvGrpSpPr/>
            <p:nvPr/>
          </p:nvGrpSpPr>
          <p:grpSpPr>
            <a:xfrm>
              <a:off x="2711267" y="1787259"/>
              <a:ext cx="3578795" cy="3580900"/>
              <a:chOff x="3657126" y="1620086"/>
              <a:chExt cx="1371782" cy="1372589"/>
            </a:xfrm>
          </p:grpSpPr>
          <p:grpSp>
            <p:nvGrpSpPr>
              <p:cNvPr id="98" name="Group 23"/>
              <p:cNvGrpSpPr/>
              <p:nvPr/>
            </p:nvGrpSpPr>
            <p:grpSpPr>
              <a:xfrm>
                <a:off x="3657126" y="1620086"/>
                <a:ext cx="1371782" cy="1371782"/>
                <a:chOff x="951233" y="2055550"/>
                <a:chExt cx="1563950" cy="1563950"/>
              </a:xfrm>
            </p:grpSpPr>
            <p:sp>
              <p:nvSpPr>
                <p:cNvPr id="100" name="Oval 99"/>
                <p:cNvSpPr/>
                <p:nvPr/>
              </p:nvSpPr>
              <p:spPr>
                <a:xfrm>
                  <a:off x="951233" y="2055550"/>
                  <a:ext cx="1563950" cy="1563950"/>
                </a:xfrm>
                <a:prstGeom prst="ellipse">
                  <a:avLst/>
                </a:prstGeom>
                <a:solidFill>
                  <a:schemeClr val="tx2"/>
                </a:soli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101" name="Freeform 11"/>
                <p:cNvSpPr>
                  <a:spLocks noEditPoints="1"/>
                </p:cNvSpPr>
                <p:nvPr/>
              </p:nvSpPr>
              <p:spPr bwMode="auto">
                <a:xfrm>
                  <a:off x="1117586" y="2215795"/>
                  <a:ext cx="1244670" cy="1243466"/>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bg1"/>
                </a:solidFill>
                <a:ln w="3175" cap="flat" cmpd="sng" algn="ctr">
                  <a:noFill/>
                  <a:prstDash val="solid"/>
                </a:ln>
                <a:effectLst>
                  <a:outerShdw blurRad="63500" sx="102000" sy="102000" algn="ctr" rotWithShape="0">
                    <a:prstClr val="black">
                      <a:alpha val="40000"/>
                    </a:prstClr>
                  </a:outerShdw>
                </a:effectLst>
              </p:spPr>
              <p:txBody>
                <a:bodyPr anchor="ctr"/>
                <a:lstStyle/>
                <a:p>
                  <a:pPr algn="ctr" fontAlgn="auto">
                    <a:spcBef>
                      <a:spcPts val="0"/>
                    </a:spcBef>
                    <a:spcAft>
                      <a:spcPts val="0"/>
                    </a:spcAft>
                    <a:defRPr/>
                  </a:pPr>
                  <a:endParaRPr lang="zh-CN" altLang="en-US" baseline="-25000">
                    <a:ea typeface="黑体" pitchFamily="2" charset="-122"/>
                  </a:endParaRPr>
                </a:p>
              </p:txBody>
            </p:sp>
          </p:grpSp>
          <p:sp>
            <p:nvSpPr>
              <p:cNvPr id="99" name="Oval 8"/>
              <p:cNvSpPr>
                <a:spLocks noChangeArrowheads="1"/>
              </p:cNvSpPr>
              <p:nvPr/>
            </p:nvSpPr>
            <p:spPr bwMode="auto">
              <a:xfrm>
                <a:off x="3657217" y="1621075"/>
                <a:ext cx="1371600" cy="1371600"/>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endParaRPr lang="zh-CN" altLang="en-US" sz="2800" kern="0">
                  <a:solidFill>
                    <a:srgbClr val="FFFFFF"/>
                  </a:solidFill>
                  <a:ea typeface="黑体" pitchFamily="2" charset="-122"/>
                </a:endParaRPr>
              </a:p>
            </p:txBody>
          </p:sp>
        </p:grpSp>
        <p:grpSp>
          <p:nvGrpSpPr>
            <p:cNvPr id="64" name="Group 9"/>
            <p:cNvGrpSpPr/>
            <p:nvPr/>
          </p:nvGrpSpPr>
          <p:grpSpPr>
            <a:xfrm>
              <a:off x="2452480" y="1551894"/>
              <a:ext cx="3998386" cy="4035035"/>
              <a:chOff x="2452480" y="1731940"/>
              <a:chExt cx="3998386" cy="4035035"/>
            </a:xfrm>
          </p:grpSpPr>
          <p:grpSp>
            <p:nvGrpSpPr>
              <p:cNvPr id="70" name="Group 44"/>
              <p:cNvGrpSpPr/>
              <p:nvPr/>
            </p:nvGrpSpPr>
            <p:grpSpPr>
              <a:xfrm>
                <a:off x="3263909" y="3125694"/>
                <a:ext cx="2441765" cy="1393561"/>
                <a:chOff x="3407496" y="2853282"/>
                <a:chExt cx="2441765" cy="1393561"/>
              </a:xfrm>
            </p:grpSpPr>
            <p:sp>
              <p:nvSpPr>
                <p:cNvPr id="75" name="Freeform 15"/>
                <p:cNvSpPr>
                  <a:spLocks/>
                </p:cNvSpPr>
                <p:nvPr/>
              </p:nvSpPr>
              <p:spPr bwMode="auto">
                <a:xfrm>
                  <a:off x="4468511" y="2863605"/>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adFill>
                  <a:gsLst>
                    <a:gs pos="100000">
                      <a:schemeClr val="accent1">
                        <a:alpha val="54000"/>
                      </a:schemeClr>
                    </a:gs>
                    <a:gs pos="0">
                      <a:srgbClr val="000000">
                        <a:alpha val="59000"/>
                      </a:srgbClr>
                    </a:gs>
                  </a:gsLst>
                  <a:lin ang="5400000" scaled="0"/>
                </a:gradFill>
                <a:ln w="25400" cap="flat">
                  <a:gradFill>
                    <a:gsLst>
                      <a:gs pos="5400">
                        <a:schemeClr val="bg2">
                          <a:lumMod val="50000"/>
                        </a:schemeClr>
                      </a:gs>
                      <a:gs pos="100000">
                        <a:srgbClr val="15BEC2">
                          <a:alpha val="0"/>
                        </a:srgbClr>
                      </a:gs>
                      <a:gs pos="95000">
                        <a:schemeClr val="bg1">
                          <a:lumMod val="50000"/>
                        </a:schemeClr>
                      </a:gs>
                      <a:gs pos="0">
                        <a:srgbClr val="01BBBB">
                          <a:alpha val="0"/>
                        </a:srgbClr>
                      </a:gs>
                    </a:gsLst>
                    <a:lin ang="0" scaled="0"/>
                  </a:grad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defTabSz="914400">
                    <a:spcBef>
                      <a:spcPct val="50000"/>
                    </a:spcBef>
                    <a:spcAft>
                      <a:spcPts val="1800"/>
                    </a:spcAft>
                    <a:buClr>
                      <a:srgbClr val="FFFFFF"/>
                    </a:buClr>
                    <a:buSzPct val="100000"/>
                  </a:pPr>
                  <a:endParaRPr lang="zh-CN" altLang="en-US" sz="2800" kern="0">
                    <a:solidFill>
                      <a:srgbClr val="FFFFFF"/>
                    </a:solidFill>
                    <a:effectLst>
                      <a:outerShdw blurRad="63500" sx="102000" sy="102000" algn="ctr" rotWithShape="0">
                        <a:prstClr val="black">
                          <a:alpha val="40000"/>
                        </a:prstClr>
                      </a:outerShdw>
                    </a:effectLst>
                    <a:ea typeface="黑体" pitchFamily="2" charset="-122"/>
                  </a:endParaRPr>
                </a:p>
              </p:txBody>
            </p:sp>
            <p:grpSp>
              <p:nvGrpSpPr>
                <p:cNvPr id="76" name="Group 46"/>
                <p:cNvGrpSpPr/>
                <p:nvPr/>
              </p:nvGrpSpPr>
              <p:grpSpPr>
                <a:xfrm>
                  <a:off x="3407496" y="2854810"/>
                  <a:ext cx="1392033" cy="1392033"/>
                  <a:chOff x="2084368" y="2652777"/>
                  <a:chExt cx="1392033" cy="1392033"/>
                </a:xfrm>
              </p:grpSpPr>
              <p:sp>
                <p:nvSpPr>
                  <p:cNvPr id="85" name="Freeform 14"/>
                  <p:cNvSpPr>
                    <a:spLocks/>
                  </p:cNvSpPr>
                  <p:nvPr/>
                </p:nvSpPr>
                <p:spPr bwMode="auto">
                  <a:xfrm>
                    <a:off x="2095657" y="2662806"/>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2"/>
                        </a:lnTo>
                        <a:lnTo>
                          <a:pt x="3078" y="1700"/>
                        </a:lnTo>
                        <a:lnTo>
                          <a:pt x="3068" y="1778"/>
                        </a:lnTo>
                        <a:lnTo>
                          <a:pt x="3054" y="1854"/>
                        </a:lnTo>
                        <a:lnTo>
                          <a:pt x="3036" y="1928"/>
                        </a:lnTo>
                        <a:lnTo>
                          <a:pt x="3016" y="2002"/>
                        </a:lnTo>
                        <a:lnTo>
                          <a:pt x="2992" y="2074"/>
                        </a:lnTo>
                        <a:lnTo>
                          <a:pt x="2964" y="2144"/>
                        </a:lnTo>
                        <a:lnTo>
                          <a:pt x="2932" y="2212"/>
                        </a:lnTo>
                        <a:lnTo>
                          <a:pt x="2898" y="2278"/>
                        </a:lnTo>
                        <a:lnTo>
                          <a:pt x="2862" y="2344"/>
                        </a:lnTo>
                        <a:lnTo>
                          <a:pt x="2822" y="2406"/>
                        </a:lnTo>
                        <a:lnTo>
                          <a:pt x="2778" y="2466"/>
                        </a:lnTo>
                        <a:lnTo>
                          <a:pt x="2732" y="2524"/>
                        </a:lnTo>
                        <a:lnTo>
                          <a:pt x="2684" y="2580"/>
                        </a:lnTo>
                        <a:lnTo>
                          <a:pt x="2634" y="2634"/>
                        </a:lnTo>
                        <a:lnTo>
                          <a:pt x="2580" y="2686"/>
                        </a:lnTo>
                        <a:lnTo>
                          <a:pt x="2524" y="2734"/>
                        </a:lnTo>
                        <a:lnTo>
                          <a:pt x="2466" y="2780"/>
                        </a:lnTo>
                        <a:lnTo>
                          <a:pt x="2404" y="2822"/>
                        </a:lnTo>
                        <a:lnTo>
                          <a:pt x="2342" y="2862"/>
                        </a:lnTo>
                        <a:lnTo>
                          <a:pt x="2278" y="2900"/>
                        </a:lnTo>
                        <a:lnTo>
                          <a:pt x="2212" y="2934"/>
                        </a:lnTo>
                        <a:lnTo>
                          <a:pt x="2142" y="2964"/>
                        </a:lnTo>
                        <a:lnTo>
                          <a:pt x="2072" y="2992"/>
                        </a:lnTo>
                        <a:lnTo>
                          <a:pt x="2000" y="3016"/>
                        </a:lnTo>
                        <a:lnTo>
                          <a:pt x="1928" y="3038"/>
                        </a:lnTo>
                        <a:lnTo>
                          <a:pt x="1854" y="3054"/>
                        </a:lnTo>
                        <a:lnTo>
                          <a:pt x="1778" y="3068"/>
                        </a:lnTo>
                        <a:lnTo>
                          <a:pt x="1700" y="3078"/>
                        </a:lnTo>
                        <a:lnTo>
                          <a:pt x="1622" y="3084"/>
                        </a:lnTo>
                        <a:lnTo>
                          <a:pt x="1542" y="3086"/>
                        </a:lnTo>
                        <a:lnTo>
                          <a:pt x="1462" y="3084"/>
                        </a:lnTo>
                        <a:lnTo>
                          <a:pt x="1384" y="3078"/>
                        </a:lnTo>
                        <a:lnTo>
                          <a:pt x="1308" y="3068"/>
                        </a:lnTo>
                        <a:lnTo>
                          <a:pt x="1232" y="3054"/>
                        </a:lnTo>
                        <a:lnTo>
                          <a:pt x="1156" y="3038"/>
                        </a:lnTo>
                        <a:lnTo>
                          <a:pt x="1084" y="3016"/>
                        </a:lnTo>
                        <a:lnTo>
                          <a:pt x="1012" y="2992"/>
                        </a:lnTo>
                        <a:lnTo>
                          <a:pt x="942" y="2964"/>
                        </a:lnTo>
                        <a:lnTo>
                          <a:pt x="874" y="2934"/>
                        </a:lnTo>
                        <a:lnTo>
                          <a:pt x="806" y="2900"/>
                        </a:lnTo>
                        <a:lnTo>
                          <a:pt x="742" y="2862"/>
                        </a:lnTo>
                        <a:lnTo>
                          <a:pt x="680" y="2822"/>
                        </a:lnTo>
                        <a:lnTo>
                          <a:pt x="620" y="2780"/>
                        </a:lnTo>
                        <a:lnTo>
                          <a:pt x="560" y="2734"/>
                        </a:lnTo>
                        <a:lnTo>
                          <a:pt x="504" y="2686"/>
                        </a:lnTo>
                        <a:lnTo>
                          <a:pt x="452" y="2634"/>
                        </a:lnTo>
                        <a:lnTo>
                          <a:pt x="400" y="2580"/>
                        </a:lnTo>
                        <a:lnTo>
                          <a:pt x="352" y="2524"/>
                        </a:lnTo>
                        <a:lnTo>
                          <a:pt x="306" y="2466"/>
                        </a:lnTo>
                        <a:lnTo>
                          <a:pt x="262" y="2406"/>
                        </a:lnTo>
                        <a:lnTo>
                          <a:pt x="222" y="2344"/>
                        </a:lnTo>
                        <a:lnTo>
                          <a:pt x="186" y="2278"/>
                        </a:lnTo>
                        <a:lnTo>
                          <a:pt x="152" y="2212"/>
                        </a:lnTo>
                        <a:lnTo>
                          <a:pt x="120" y="2144"/>
                        </a:lnTo>
                        <a:lnTo>
                          <a:pt x="92" y="2074"/>
                        </a:lnTo>
                        <a:lnTo>
                          <a:pt x="68" y="2002"/>
                        </a:lnTo>
                        <a:lnTo>
                          <a:pt x="48" y="1928"/>
                        </a:lnTo>
                        <a:lnTo>
                          <a:pt x="30" y="1854"/>
                        </a:lnTo>
                        <a:lnTo>
                          <a:pt x="18" y="1778"/>
                        </a:lnTo>
                        <a:lnTo>
                          <a:pt x="8" y="1700"/>
                        </a:lnTo>
                        <a:lnTo>
                          <a:pt x="2" y="1622"/>
                        </a:lnTo>
                        <a:lnTo>
                          <a:pt x="0" y="1544"/>
                        </a:lnTo>
                        <a:lnTo>
                          <a:pt x="2" y="1464"/>
                        </a:lnTo>
                        <a:lnTo>
                          <a:pt x="8" y="1386"/>
                        </a:lnTo>
                        <a:lnTo>
                          <a:pt x="18" y="1308"/>
                        </a:lnTo>
                        <a:lnTo>
                          <a:pt x="30" y="1232"/>
                        </a:lnTo>
                        <a:lnTo>
                          <a:pt x="48" y="1158"/>
                        </a:lnTo>
                        <a:lnTo>
                          <a:pt x="68" y="1084"/>
                        </a:lnTo>
                        <a:lnTo>
                          <a:pt x="92" y="1012"/>
                        </a:lnTo>
                        <a:lnTo>
                          <a:pt x="120" y="942"/>
                        </a:lnTo>
                        <a:lnTo>
                          <a:pt x="152" y="874"/>
                        </a:lnTo>
                        <a:lnTo>
                          <a:pt x="186" y="808"/>
                        </a:lnTo>
                        <a:lnTo>
                          <a:pt x="222" y="744"/>
                        </a:lnTo>
                        <a:lnTo>
                          <a:pt x="262" y="680"/>
                        </a:lnTo>
                        <a:lnTo>
                          <a:pt x="306" y="620"/>
                        </a:lnTo>
                        <a:lnTo>
                          <a:pt x="352" y="562"/>
                        </a:lnTo>
                        <a:lnTo>
                          <a:pt x="400" y="506"/>
                        </a:lnTo>
                        <a:lnTo>
                          <a:pt x="452" y="452"/>
                        </a:lnTo>
                        <a:lnTo>
                          <a:pt x="504" y="402"/>
                        </a:lnTo>
                        <a:lnTo>
                          <a:pt x="560" y="352"/>
                        </a:lnTo>
                        <a:lnTo>
                          <a:pt x="620" y="306"/>
                        </a:lnTo>
                        <a:lnTo>
                          <a:pt x="680" y="264"/>
                        </a:lnTo>
                        <a:lnTo>
                          <a:pt x="742" y="224"/>
                        </a:lnTo>
                        <a:lnTo>
                          <a:pt x="806" y="186"/>
                        </a:lnTo>
                        <a:lnTo>
                          <a:pt x="874" y="152"/>
                        </a:lnTo>
                        <a:lnTo>
                          <a:pt x="942" y="122"/>
                        </a:lnTo>
                        <a:lnTo>
                          <a:pt x="1012" y="94"/>
                        </a:lnTo>
                        <a:lnTo>
                          <a:pt x="1084" y="70"/>
                        </a:lnTo>
                        <a:lnTo>
                          <a:pt x="1156" y="48"/>
                        </a:lnTo>
                        <a:lnTo>
                          <a:pt x="1232" y="32"/>
                        </a:lnTo>
                        <a:lnTo>
                          <a:pt x="1308" y="18"/>
                        </a:lnTo>
                        <a:lnTo>
                          <a:pt x="1384" y="8"/>
                        </a:lnTo>
                        <a:lnTo>
                          <a:pt x="1462" y="2"/>
                        </a:lnTo>
                        <a:lnTo>
                          <a:pt x="1542" y="0"/>
                        </a:lnTo>
                        <a:lnTo>
                          <a:pt x="1622" y="2"/>
                        </a:lnTo>
                        <a:lnTo>
                          <a:pt x="1700" y="8"/>
                        </a:lnTo>
                        <a:lnTo>
                          <a:pt x="1778" y="18"/>
                        </a:lnTo>
                        <a:lnTo>
                          <a:pt x="1854" y="32"/>
                        </a:lnTo>
                        <a:lnTo>
                          <a:pt x="1928" y="48"/>
                        </a:lnTo>
                        <a:lnTo>
                          <a:pt x="2000" y="70"/>
                        </a:lnTo>
                        <a:lnTo>
                          <a:pt x="2072" y="94"/>
                        </a:lnTo>
                        <a:lnTo>
                          <a:pt x="2142" y="122"/>
                        </a:lnTo>
                        <a:lnTo>
                          <a:pt x="2212" y="152"/>
                        </a:lnTo>
                        <a:lnTo>
                          <a:pt x="2278" y="186"/>
                        </a:lnTo>
                        <a:lnTo>
                          <a:pt x="2342" y="224"/>
                        </a:lnTo>
                        <a:lnTo>
                          <a:pt x="2404" y="264"/>
                        </a:lnTo>
                        <a:lnTo>
                          <a:pt x="2466" y="306"/>
                        </a:lnTo>
                        <a:lnTo>
                          <a:pt x="2524" y="352"/>
                        </a:lnTo>
                        <a:lnTo>
                          <a:pt x="2580" y="402"/>
                        </a:lnTo>
                        <a:lnTo>
                          <a:pt x="2634" y="452"/>
                        </a:lnTo>
                        <a:lnTo>
                          <a:pt x="2684" y="506"/>
                        </a:lnTo>
                        <a:lnTo>
                          <a:pt x="2732" y="562"/>
                        </a:lnTo>
                        <a:lnTo>
                          <a:pt x="2778" y="620"/>
                        </a:lnTo>
                        <a:lnTo>
                          <a:pt x="2822" y="680"/>
                        </a:lnTo>
                        <a:lnTo>
                          <a:pt x="2862" y="744"/>
                        </a:lnTo>
                        <a:lnTo>
                          <a:pt x="2898" y="808"/>
                        </a:lnTo>
                        <a:lnTo>
                          <a:pt x="2932" y="874"/>
                        </a:lnTo>
                        <a:lnTo>
                          <a:pt x="2964" y="942"/>
                        </a:lnTo>
                        <a:lnTo>
                          <a:pt x="2992" y="1012"/>
                        </a:lnTo>
                        <a:lnTo>
                          <a:pt x="3016" y="1084"/>
                        </a:lnTo>
                        <a:lnTo>
                          <a:pt x="3036" y="1158"/>
                        </a:lnTo>
                        <a:lnTo>
                          <a:pt x="3054" y="1232"/>
                        </a:lnTo>
                        <a:lnTo>
                          <a:pt x="3068" y="1308"/>
                        </a:lnTo>
                        <a:lnTo>
                          <a:pt x="3078" y="1386"/>
                        </a:lnTo>
                        <a:lnTo>
                          <a:pt x="3084" y="1464"/>
                        </a:lnTo>
                        <a:lnTo>
                          <a:pt x="3086" y="1544"/>
                        </a:lnTo>
                        <a:close/>
                      </a:path>
                    </a:pathLst>
                  </a:custGeom>
                  <a:gradFill>
                    <a:gsLst>
                      <a:gs pos="100000">
                        <a:schemeClr val="tx2">
                          <a:alpha val="54000"/>
                        </a:schemeClr>
                      </a:gs>
                      <a:gs pos="0">
                        <a:srgbClr val="000000">
                          <a:alpha val="59000"/>
                        </a:srgbClr>
                      </a:gs>
                    </a:gsLst>
                    <a:lin ang="5400000" scaled="0"/>
                  </a:gradFill>
                  <a:ln w="25400" cap="flat">
                    <a:no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defTabSz="914400">
                      <a:spcBef>
                        <a:spcPct val="50000"/>
                      </a:spcBef>
                      <a:spcAft>
                        <a:spcPts val="1800"/>
                      </a:spcAft>
                      <a:buClr>
                        <a:srgbClr val="FFFFFF"/>
                      </a:buClr>
                      <a:buSzPct val="100000"/>
                    </a:pPr>
                    <a:endParaRPr lang="zh-CN" altLang="en-US" sz="2800" kern="0">
                      <a:solidFill>
                        <a:srgbClr val="FFFFFF"/>
                      </a:solidFill>
                      <a:effectLst>
                        <a:outerShdw blurRad="63500" sx="102000" sy="102000" algn="ctr" rotWithShape="0">
                          <a:prstClr val="black">
                            <a:alpha val="40000"/>
                          </a:prstClr>
                        </a:outerShdw>
                      </a:effectLst>
                      <a:ea typeface="黑体" pitchFamily="2" charset="-122"/>
                    </a:endParaRPr>
                  </a:p>
                </p:txBody>
              </p:sp>
              <p:sp>
                <p:nvSpPr>
                  <p:cNvPr id="88" name="Oval 10"/>
                  <p:cNvSpPr>
                    <a:spLocks noChangeArrowheads="1"/>
                  </p:cNvSpPr>
                  <p:nvPr/>
                </p:nvSpPr>
                <p:spPr bwMode="auto">
                  <a:xfrm>
                    <a:off x="2084368" y="2652777"/>
                    <a:ext cx="1380744" cy="1380744"/>
                  </a:xfrm>
                  <a:prstGeom prst="ellipse">
                    <a:avLst/>
                  </a:prstGeom>
                  <a:gradFill flip="none" rotWithShape="1">
                    <a:gsLst>
                      <a:gs pos="0">
                        <a:schemeClr val="tx2"/>
                      </a:gs>
                      <a:gs pos="84000">
                        <a:schemeClr val="accent6">
                          <a:lumMod val="40000"/>
                          <a:lumOff val="60000"/>
                          <a:alpha val="20000"/>
                        </a:schemeClr>
                      </a:gs>
                    </a:gsLst>
                    <a:lin ang="2700000" scaled="1"/>
                    <a:tileRect/>
                  </a:gradFill>
                  <a:ln w="9525" algn="ctr">
                    <a:gradFill flip="none" rotWithShape="1">
                      <a:gsLst>
                        <a:gs pos="0">
                          <a:schemeClr val="tx2"/>
                        </a:gs>
                        <a:gs pos="100000">
                          <a:schemeClr val="accent1">
                            <a:tint val="23500"/>
                            <a:satMod val="160000"/>
                            <a:alpha val="0"/>
                          </a:schemeClr>
                        </a:gs>
                      </a:gsLst>
                      <a:lin ang="13500000" scaled="1"/>
                      <a:tileRect/>
                    </a:gradFill>
                    <a:round/>
                    <a:headEnd/>
                    <a:tailEnd/>
                  </a:ln>
                  <a:effectLst>
                    <a:outerShdw blurRad="63500" sx="102000" sy="102000" algn="ctr" rotWithShape="0">
                      <a:prstClr val="black">
                        <a:alpha val="40000"/>
                      </a:prstClr>
                    </a:outerShdw>
                  </a:effectLst>
                </p:spPr>
                <p:txBody>
                  <a:bodyPr wrap="none" lIns="73025" tIns="36511" rIns="73025" bIns="36511" anchor="ctr"/>
                  <a:lstStyle/>
                  <a:p>
                    <a:pPr algn="l" rtl="0">
                      <a:defRPr/>
                    </a:pPr>
                    <a:endParaRPr lang="zh-CN" altLang="en-US" kern="1200">
                      <a:solidFill>
                        <a:srgbClr val="FFFFFF"/>
                      </a:solidFill>
                      <a:latin typeface="Arial"/>
                      <a:ea typeface="黑体" pitchFamily="2" charset="-122"/>
                      <a:cs typeface="+mn-cs"/>
                    </a:endParaRPr>
                  </a:p>
                </p:txBody>
              </p:sp>
            </p:grpSp>
            <p:sp>
              <p:nvSpPr>
                <p:cNvPr id="77" name="Freeform 15"/>
                <p:cNvSpPr>
                  <a:spLocks/>
                </p:cNvSpPr>
                <p:nvPr/>
              </p:nvSpPr>
              <p:spPr bwMode="auto">
                <a:xfrm>
                  <a:off x="4468511" y="2863605"/>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adFill flip="none" rotWithShape="1">
                  <a:gsLst>
                    <a:gs pos="0">
                      <a:schemeClr val="tx1"/>
                    </a:gs>
                    <a:gs pos="84000">
                      <a:schemeClr val="accent6">
                        <a:lumMod val="40000"/>
                        <a:lumOff val="60000"/>
                        <a:alpha val="20000"/>
                      </a:schemeClr>
                    </a:gs>
                  </a:gsLst>
                  <a:lin ang="2700000" scaled="1"/>
                  <a:tileRect/>
                </a:gradFill>
                <a:ln w="9525" algn="ctr">
                  <a:gradFill flip="none" rotWithShape="1">
                    <a:gsLst>
                      <a:gs pos="0">
                        <a:schemeClr val="tx1"/>
                      </a:gs>
                      <a:gs pos="100000">
                        <a:schemeClr val="accent1">
                          <a:tint val="23500"/>
                          <a:satMod val="160000"/>
                          <a:alpha val="0"/>
                        </a:schemeClr>
                      </a:gs>
                    </a:gsLst>
                    <a:lin ang="13500000" scaled="1"/>
                    <a:tileRect/>
                  </a:gradFill>
                  <a:round/>
                  <a:headEnd/>
                  <a:tailEnd/>
                </a:ln>
                <a:effectLst>
                  <a:outerShdw blurRad="63500" sx="102000" sy="102000" algn="ctr" rotWithShape="0">
                    <a:prstClr val="black">
                      <a:alpha val="40000"/>
                    </a:prstClr>
                  </a:outerShdw>
                </a:effectLst>
              </p:spPr>
              <p:txBody>
                <a:bodyPr wrap="none" lIns="73025" tIns="36511" rIns="73025" bIns="36511" anchor="ctr"/>
                <a:lstStyle/>
                <a:p>
                  <a:endParaRPr lang="zh-CN" altLang="en-US">
                    <a:solidFill>
                      <a:srgbClr val="FFFFFF"/>
                    </a:solidFill>
                    <a:latin typeface="Arial"/>
                    <a:ea typeface="黑体" pitchFamily="2" charset="-122"/>
                  </a:endParaRPr>
                </a:p>
              </p:txBody>
            </p:sp>
            <p:sp>
              <p:nvSpPr>
                <p:cNvPr id="78" name="Text Box 4"/>
                <p:cNvSpPr txBox="1">
                  <a:spLocks noChangeArrowheads="1"/>
                </p:cNvSpPr>
                <p:nvPr/>
              </p:nvSpPr>
              <p:spPr bwMode="auto">
                <a:xfrm>
                  <a:off x="3454804" y="3321867"/>
                  <a:ext cx="1160811" cy="485013"/>
                </a:xfrm>
                <a:prstGeom prst="rect">
                  <a:avLst/>
                </a:prstGeom>
                <a:noFill/>
                <a:ln w="38100">
                  <a:noFill/>
                  <a:miter lim="800000"/>
                  <a:headEnd/>
                  <a:tailEnd type="none" w="lg" len="lg"/>
                </a:ln>
              </p:spPr>
              <p:txBody>
                <a:bodyPr lIns="0" tIns="0" rIns="0" bIns="0" anchor="ctr"/>
                <a:lstStyle/>
                <a:p>
                  <a:pPr algn="ctr" defTabSz="814365">
                    <a:spcAft>
                      <a:spcPct val="0"/>
                    </a:spcAft>
                    <a:buNone/>
                  </a:pPr>
                  <a:r>
                    <a:rPr lang="zh-CN" altLang="en-US" sz="1400" b="0" i="0" dirty="0" smtClean="0">
                      <a:solidFill>
                        <a:srgbClr val="FFFFFF"/>
                      </a:solidFill>
                      <a:latin typeface="Arial"/>
                      <a:ea typeface="黑体" pitchFamily="2" charset="-122"/>
                      <a:cs typeface="Arial"/>
                    </a:rPr>
                    <a:t>以太网</a:t>
                  </a:r>
                  <a:r>
                    <a:rPr lang="en-US" altLang="zh-CN" sz="1400" b="0" i="0" dirty="0" smtClean="0">
                      <a:solidFill>
                        <a:srgbClr val="FFFFFF"/>
                      </a:solidFill>
                      <a:latin typeface="Arial"/>
                      <a:ea typeface="黑体" pitchFamily="2" charset="-122"/>
                      <a:cs typeface="Arial"/>
                    </a:rPr>
                    <a:t/>
                  </a:r>
                  <a:br>
                    <a:rPr lang="en-US" altLang="zh-CN" sz="1400" b="0" i="0" dirty="0" smtClean="0">
                      <a:solidFill>
                        <a:srgbClr val="FFFFFF"/>
                      </a:solidFill>
                      <a:latin typeface="Arial"/>
                      <a:ea typeface="黑体" pitchFamily="2" charset="-122"/>
                      <a:cs typeface="Arial"/>
                    </a:rPr>
                  </a:br>
                  <a:r>
                    <a:rPr lang="zh-CN" altLang="en-US" sz="1400" b="0" i="0" dirty="0" smtClean="0">
                      <a:solidFill>
                        <a:srgbClr val="FFFFFF"/>
                      </a:solidFill>
                      <a:latin typeface="Arial"/>
                      <a:ea typeface="黑体" pitchFamily="2" charset="-122"/>
                      <a:cs typeface="Arial"/>
                    </a:rPr>
                    <a:t>网络</a:t>
                  </a:r>
                  <a:endParaRPr lang="zh-CN" altLang="en-US" sz="1400" b="0" i="0" dirty="0">
                    <a:solidFill>
                      <a:srgbClr val="FFFFFF"/>
                    </a:solidFill>
                    <a:latin typeface="Arial"/>
                    <a:ea typeface="黑体" pitchFamily="2" charset="-122"/>
                    <a:cs typeface="Arial"/>
                  </a:endParaRPr>
                </a:p>
              </p:txBody>
            </p:sp>
            <p:sp>
              <p:nvSpPr>
                <p:cNvPr id="79" name="Text Box 4"/>
                <p:cNvSpPr txBox="1">
                  <a:spLocks noChangeArrowheads="1"/>
                </p:cNvSpPr>
                <p:nvPr/>
              </p:nvSpPr>
              <p:spPr bwMode="auto">
                <a:xfrm>
                  <a:off x="4581813" y="3321867"/>
                  <a:ext cx="1201618" cy="485013"/>
                </a:xfrm>
                <a:prstGeom prst="rect">
                  <a:avLst/>
                </a:prstGeom>
                <a:noFill/>
                <a:ln w="38100">
                  <a:noFill/>
                  <a:miter lim="800000"/>
                  <a:headEnd/>
                  <a:tailEnd type="none" w="lg" len="lg"/>
                </a:ln>
              </p:spPr>
              <p:txBody>
                <a:bodyPr lIns="0" tIns="0" rIns="0" bIns="0" anchor="ctr"/>
                <a:lstStyle/>
                <a:p>
                  <a:pPr algn="ctr" defTabSz="814365">
                    <a:spcAft>
                      <a:spcPct val="0"/>
                    </a:spcAft>
                    <a:buNone/>
                  </a:pPr>
                  <a:r>
                    <a:rPr lang="zh-CN" altLang="en-US" sz="1400" b="0" i="0" dirty="0" smtClean="0">
                      <a:solidFill>
                        <a:srgbClr val="FFFFFF"/>
                      </a:solidFill>
                      <a:latin typeface="Arial"/>
                      <a:ea typeface="黑体" pitchFamily="2" charset="-122"/>
                      <a:cs typeface="Arial"/>
                    </a:rPr>
                    <a:t>存储</a:t>
                  </a:r>
                </a:p>
                <a:p>
                  <a:pPr algn="ctr" defTabSz="814365">
                    <a:spcAft>
                      <a:spcPct val="0"/>
                    </a:spcAft>
                    <a:buNone/>
                  </a:pPr>
                  <a:r>
                    <a:rPr lang="zh-CN" altLang="en-US" sz="1400" b="0" i="0" dirty="0" smtClean="0">
                      <a:solidFill>
                        <a:srgbClr val="FFFFFF"/>
                      </a:solidFill>
                      <a:latin typeface="Arial"/>
                      <a:ea typeface="黑体" pitchFamily="2" charset="-122"/>
                      <a:cs typeface="Arial"/>
                    </a:rPr>
                    <a:t>网络</a:t>
                  </a:r>
                  <a:endParaRPr lang="zh-CN" altLang="en-US" sz="1400" b="0" i="0" dirty="0">
                    <a:solidFill>
                      <a:srgbClr val="FFFFFF"/>
                    </a:solidFill>
                    <a:latin typeface="Arial"/>
                    <a:ea typeface="黑体" pitchFamily="2" charset="-122"/>
                    <a:cs typeface="Arial"/>
                  </a:endParaRPr>
                </a:p>
              </p:txBody>
            </p:sp>
            <p:grpSp>
              <p:nvGrpSpPr>
                <p:cNvPr id="80" name="Group 21"/>
                <p:cNvGrpSpPr>
                  <a:grpSpLocks/>
                </p:cNvGrpSpPr>
                <p:nvPr/>
              </p:nvGrpSpPr>
              <p:grpSpPr bwMode="auto">
                <a:xfrm>
                  <a:off x="3410223" y="2853282"/>
                  <a:ext cx="2439038" cy="1388616"/>
                  <a:chOff x="-1637" y="1795"/>
                  <a:chExt cx="2792" cy="1590"/>
                </a:xfrm>
                <a:noFill/>
                <a:effectLst>
                  <a:outerShdw blurRad="215900" sx="102000" sy="102000" algn="ctr" rotWithShape="0">
                    <a:schemeClr val="bg1">
                      <a:alpha val="81000"/>
                    </a:schemeClr>
                  </a:outerShdw>
                </a:effectLst>
              </p:grpSpPr>
              <p:sp>
                <p:nvSpPr>
                  <p:cNvPr id="81" name="Freeform 14"/>
                  <p:cNvSpPr>
                    <a:spLocks/>
                  </p:cNvSpPr>
                  <p:nvPr/>
                </p:nvSpPr>
                <p:spPr bwMode="auto">
                  <a:xfrm>
                    <a:off x="-1637" y="1795"/>
                    <a:ext cx="1577" cy="1578"/>
                  </a:xfrm>
                  <a:custGeom>
                    <a:avLst/>
                    <a:gdLst>
                      <a:gd name="T0" fmla="*/ 2 w 3086"/>
                      <a:gd name="T1" fmla="*/ 2 h 3086"/>
                      <a:gd name="T2" fmla="*/ 2 w 3086"/>
                      <a:gd name="T3" fmla="*/ 2 h 3086"/>
                      <a:gd name="T4" fmla="*/ 2 w 3086"/>
                      <a:gd name="T5" fmla="*/ 2 h 3086"/>
                      <a:gd name="T6" fmla="*/ 2 w 3086"/>
                      <a:gd name="T7" fmla="*/ 2 h 3086"/>
                      <a:gd name="T8" fmla="*/ 2 w 3086"/>
                      <a:gd name="T9" fmla="*/ 2 h 3086"/>
                      <a:gd name="T10" fmla="*/ 2 w 3086"/>
                      <a:gd name="T11" fmla="*/ 2 h 3086"/>
                      <a:gd name="T12" fmla="*/ 2 w 3086"/>
                      <a:gd name="T13" fmla="*/ 2 h 3086"/>
                      <a:gd name="T14" fmla="*/ 2 w 3086"/>
                      <a:gd name="T15" fmla="*/ 2 h 3086"/>
                      <a:gd name="T16" fmla="*/ 2 w 3086"/>
                      <a:gd name="T17" fmla="*/ 2 h 3086"/>
                      <a:gd name="T18" fmla="*/ 2 w 3086"/>
                      <a:gd name="T19" fmla="*/ 2 h 3086"/>
                      <a:gd name="T20" fmla="*/ 2 w 3086"/>
                      <a:gd name="T21" fmla="*/ 2 h 3086"/>
                      <a:gd name="T22" fmla="*/ 2 w 3086"/>
                      <a:gd name="T23" fmla="*/ 2 h 3086"/>
                      <a:gd name="T24" fmla="*/ 2 w 3086"/>
                      <a:gd name="T25" fmla="*/ 2 h 3086"/>
                      <a:gd name="T26" fmla="*/ 2 w 3086"/>
                      <a:gd name="T27" fmla="*/ 2 h 3086"/>
                      <a:gd name="T28" fmla="*/ 2 w 3086"/>
                      <a:gd name="T29" fmla="*/ 2 h 3086"/>
                      <a:gd name="T30" fmla="*/ 2 w 3086"/>
                      <a:gd name="T31" fmla="*/ 2 h 3086"/>
                      <a:gd name="T32" fmla="*/ 2 w 3086"/>
                      <a:gd name="T33" fmla="*/ 2 h 3086"/>
                      <a:gd name="T34" fmla="*/ 2 w 3086"/>
                      <a:gd name="T35" fmla="*/ 2 h 3086"/>
                      <a:gd name="T36" fmla="*/ 2 w 3086"/>
                      <a:gd name="T37" fmla="*/ 2 h 3086"/>
                      <a:gd name="T38" fmla="*/ 2 w 3086"/>
                      <a:gd name="T39" fmla="*/ 2 h 3086"/>
                      <a:gd name="T40" fmla="*/ 2 w 3086"/>
                      <a:gd name="T41" fmla="*/ 2 h 3086"/>
                      <a:gd name="T42" fmla="*/ 2 w 3086"/>
                      <a:gd name="T43" fmla="*/ 2 h 3086"/>
                      <a:gd name="T44" fmla="*/ 2 w 3086"/>
                      <a:gd name="T45" fmla="*/ 2 h 3086"/>
                      <a:gd name="T46" fmla="*/ 2 w 3086"/>
                      <a:gd name="T47" fmla="*/ 2 h 3086"/>
                      <a:gd name="T48" fmla="*/ 2 w 3086"/>
                      <a:gd name="T49" fmla="*/ 2 h 3086"/>
                      <a:gd name="T50" fmla="*/ 2 w 3086"/>
                      <a:gd name="T51" fmla="*/ 2 h 3086"/>
                      <a:gd name="T52" fmla="*/ 2 w 3086"/>
                      <a:gd name="T53" fmla="*/ 2 h 3086"/>
                      <a:gd name="T54" fmla="*/ 2 w 3086"/>
                      <a:gd name="T55" fmla="*/ 2 h 3086"/>
                      <a:gd name="T56" fmla="*/ 2 w 3086"/>
                      <a:gd name="T57" fmla="*/ 2 h 3086"/>
                      <a:gd name="T58" fmla="*/ 2 w 3086"/>
                      <a:gd name="T59" fmla="*/ 2 h 3086"/>
                      <a:gd name="T60" fmla="*/ 2 w 3086"/>
                      <a:gd name="T61" fmla="*/ 2 h 3086"/>
                      <a:gd name="T62" fmla="*/ 2 w 3086"/>
                      <a:gd name="T63" fmla="*/ 2 h 3086"/>
                      <a:gd name="T64" fmla="*/ 2 w 3086"/>
                      <a:gd name="T65" fmla="*/ 2 h 3086"/>
                      <a:gd name="T66" fmla="*/ 2 w 3086"/>
                      <a:gd name="T67" fmla="*/ 2 h 3086"/>
                      <a:gd name="T68" fmla="*/ 2 w 3086"/>
                      <a:gd name="T69" fmla="*/ 2 h 3086"/>
                      <a:gd name="T70" fmla="*/ 2 w 3086"/>
                      <a:gd name="T71" fmla="*/ 2 h 3086"/>
                      <a:gd name="T72" fmla="*/ 2 w 3086"/>
                      <a:gd name="T73" fmla="*/ 2 h 3086"/>
                      <a:gd name="T74" fmla="*/ 2 w 3086"/>
                      <a:gd name="T75" fmla="*/ 2 h 3086"/>
                      <a:gd name="T76" fmla="*/ 2 w 3086"/>
                      <a:gd name="T77" fmla="*/ 2 h 3086"/>
                      <a:gd name="T78" fmla="*/ 2 w 3086"/>
                      <a:gd name="T79" fmla="*/ 2 h 3086"/>
                      <a:gd name="T80" fmla="*/ 2 w 3086"/>
                      <a:gd name="T81" fmla="*/ 2 h 3086"/>
                      <a:gd name="T82" fmla="*/ 2 w 3086"/>
                      <a:gd name="T83" fmla="*/ 2 h 3086"/>
                      <a:gd name="T84" fmla="*/ 2 w 3086"/>
                      <a:gd name="T85" fmla="*/ 2 h 3086"/>
                      <a:gd name="T86" fmla="*/ 2 w 3086"/>
                      <a:gd name="T87" fmla="*/ 2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2"/>
                        </a:lnTo>
                        <a:lnTo>
                          <a:pt x="3078" y="1700"/>
                        </a:lnTo>
                        <a:lnTo>
                          <a:pt x="3068" y="1778"/>
                        </a:lnTo>
                        <a:lnTo>
                          <a:pt x="3054" y="1854"/>
                        </a:lnTo>
                        <a:lnTo>
                          <a:pt x="3036" y="1928"/>
                        </a:lnTo>
                        <a:lnTo>
                          <a:pt x="3016" y="2002"/>
                        </a:lnTo>
                        <a:lnTo>
                          <a:pt x="2992" y="2074"/>
                        </a:lnTo>
                        <a:lnTo>
                          <a:pt x="2964" y="2144"/>
                        </a:lnTo>
                        <a:lnTo>
                          <a:pt x="2932" y="2212"/>
                        </a:lnTo>
                        <a:lnTo>
                          <a:pt x="2898" y="2278"/>
                        </a:lnTo>
                        <a:lnTo>
                          <a:pt x="2862" y="2344"/>
                        </a:lnTo>
                        <a:lnTo>
                          <a:pt x="2822" y="2406"/>
                        </a:lnTo>
                        <a:lnTo>
                          <a:pt x="2778" y="2466"/>
                        </a:lnTo>
                        <a:lnTo>
                          <a:pt x="2732" y="2524"/>
                        </a:lnTo>
                        <a:lnTo>
                          <a:pt x="2684" y="2580"/>
                        </a:lnTo>
                        <a:lnTo>
                          <a:pt x="2634" y="2634"/>
                        </a:lnTo>
                        <a:lnTo>
                          <a:pt x="2580" y="2686"/>
                        </a:lnTo>
                        <a:lnTo>
                          <a:pt x="2524" y="2734"/>
                        </a:lnTo>
                        <a:lnTo>
                          <a:pt x="2466" y="2780"/>
                        </a:lnTo>
                        <a:lnTo>
                          <a:pt x="2404" y="2822"/>
                        </a:lnTo>
                        <a:lnTo>
                          <a:pt x="2342" y="2862"/>
                        </a:lnTo>
                        <a:lnTo>
                          <a:pt x="2278" y="2900"/>
                        </a:lnTo>
                        <a:lnTo>
                          <a:pt x="2212" y="2934"/>
                        </a:lnTo>
                        <a:lnTo>
                          <a:pt x="2142" y="2964"/>
                        </a:lnTo>
                        <a:lnTo>
                          <a:pt x="2072" y="2992"/>
                        </a:lnTo>
                        <a:lnTo>
                          <a:pt x="2000" y="3016"/>
                        </a:lnTo>
                        <a:lnTo>
                          <a:pt x="1928" y="3038"/>
                        </a:lnTo>
                        <a:lnTo>
                          <a:pt x="1854" y="3054"/>
                        </a:lnTo>
                        <a:lnTo>
                          <a:pt x="1778" y="3068"/>
                        </a:lnTo>
                        <a:lnTo>
                          <a:pt x="1700" y="3078"/>
                        </a:lnTo>
                        <a:lnTo>
                          <a:pt x="1622" y="3084"/>
                        </a:lnTo>
                        <a:lnTo>
                          <a:pt x="1542" y="3086"/>
                        </a:lnTo>
                        <a:lnTo>
                          <a:pt x="1462" y="3084"/>
                        </a:lnTo>
                        <a:lnTo>
                          <a:pt x="1384" y="3078"/>
                        </a:lnTo>
                        <a:lnTo>
                          <a:pt x="1308" y="3068"/>
                        </a:lnTo>
                        <a:lnTo>
                          <a:pt x="1232" y="3054"/>
                        </a:lnTo>
                        <a:lnTo>
                          <a:pt x="1156" y="3038"/>
                        </a:lnTo>
                        <a:lnTo>
                          <a:pt x="1084" y="3016"/>
                        </a:lnTo>
                        <a:lnTo>
                          <a:pt x="1012" y="2992"/>
                        </a:lnTo>
                        <a:lnTo>
                          <a:pt x="942" y="2964"/>
                        </a:lnTo>
                        <a:lnTo>
                          <a:pt x="874" y="2934"/>
                        </a:lnTo>
                        <a:lnTo>
                          <a:pt x="806" y="2900"/>
                        </a:lnTo>
                        <a:lnTo>
                          <a:pt x="742" y="2862"/>
                        </a:lnTo>
                        <a:lnTo>
                          <a:pt x="680" y="2822"/>
                        </a:lnTo>
                        <a:lnTo>
                          <a:pt x="620" y="2780"/>
                        </a:lnTo>
                        <a:lnTo>
                          <a:pt x="560" y="2734"/>
                        </a:lnTo>
                        <a:lnTo>
                          <a:pt x="504" y="2686"/>
                        </a:lnTo>
                        <a:lnTo>
                          <a:pt x="452" y="2634"/>
                        </a:lnTo>
                        <a:lnTo>
                          <a:pt x="400" y="2580"/>
                        </a:lnTo>
                        <a:lnTo>
                          <a:pt x="352" y="2524"/>
                        </a:lnTo>
                        <a:lnTo>
                          <a:pt x="306" y="2466"/>
                        </a:lnTo>
                        <a:lnTo>
                          <a:pt x="262" y="2406"/>
                        </a:lnTo>
                        <a:lnTo>
                          <a:pt x="222" y="2344"/>
                        </a:lnTo>
                        <a:lnTo>
                          <a:pt x="186" y="2278"/>
                        </a:lnTo>
                        <a:lnTo>
                          <a:pt x="152" y="2212"/>
                        </a:lnTo>
                        <a:lnTo>
                          <a:pt x="120" y="2144"/>
                        </a:lnTo>
                        <a:lnTo>
                          <a:pt x="92" y="2074"/>
                        </a:lnTo>
                        <a:lnTo>
                          <a:pt x="68" y="2002"/>
                        </a:lnTo>
                        <a:lnTo>
                          <a:pt x="48" y="1928"/>
                        </a:lnTo>
                        <a:lnTo>
                          <a:pt x="30" y="1854"/>
                        </a:lnTo>
                        <a:lnTo>
                          <a:pt x="18" y="1778"/>
                        </a:lnTo>
                        <a:lnTo>
                          <a:pt x="8" y="1700"/>
                        </a:lnTo>
                        <a:lnTo>
                          <a:pt x="2" y="1622"/>
                        </a:lnTo>
                        <a:lnTo>
                          <a:pt x="0" y="1544"/>
                        </a:lnTo>
                        <a:lnTo>
                          <a:pt x="2" y="1464"/>
                        </a:lnTo>
                        <a:lnTo>
                          <a:pt x="8" y="1386"/>
                        </a:lnTo>
                        <a:lnTo>
                          <a:pt x="18" y="1308"/>
                        </a:lnTo>
                        <a:lnTo>
                          <a:pt x="30" y="1232"/>
                        </a:lnTo>
                        <a:lnTo>
                          <a:pt x="48" y="1158"/>
                        </a:lnTo>
                        <a:lnTo>
                          <a:pt x="68" y="1084"/>
                        </a:lnTo>
                        <a:lnTo>
                          <a:pt x="92" y="1012"/>
                        </a:lnTo>
                        <a:lnTo>
                          <a:pt x="120" y="942"/>
                        </a:lnTo>
                        <a:lnTo>
                          <a:pt x="152" y="874"/>
                        </a:lnTo>
                        <a:lnTo>
                          <a:pt x="186" y="808"/>
                        </a:lnTo>
                        <a:lnTo>
                          <a:pt x="222" y="744"/>
                        </a:lnTo>
                        <a:lnTo>
                          <a:pt x="262" y="680"/>
                        </a:lnTo>
                        <a:lnTo>
                          <a:pt x="306" y="620"/>
                        </a:lnTo>
                        <a:lnTo>
                          <a:pt x="352" y="562"/>
                        </a:lnTo>
                        <a:lnTo>
                          <a:pt x="400" y="506"/>
                        </a:lnTo>
                        <a:lnTo>
                          <a:pt x="452" y="452"/>
                        </a:lnTo>
                        <a:lnTo>
                          <a:pt x="504" y="402"/>
                        </a:lnTo>
                        <a:lnTo>
                          <a:pt x="560" y="352"/>
                        </a:lnTo>
                        <a:lnTo>
                          <a:pt x="620" y="306"/>
                        </a:lnTo>
                        <a:lnTo>
                          <a:pt x="680" y="264"/>
                        </a:lnTo>
                        <a:lnTo>
                          <a:pt x="742" y="224"/>
                        </a:lnTo>
                        <a:lnTo>
                          <a:pt x="806" y="186"/>
                        </a:lnTo>
                        <a:lnTo>
                          <a:pt x="874" y="152"/>
                        </a:lnTo>
                        <a:lnTo>
                          <a:pt x="942" y="122"/>
                        </a:lnTo>
                        <a:lnTo>
                          <a:pt x="1012" y="94"/>
                        </a:lnTo>
                        <a:lnTo>
                          <a:pt x="1084" y="70"/>
                        </a:lnTo>
                        <a:lnTo>
                          <a:pt x="1156" y="48"/>
                        </a:lnTo>
                        <a:lnTo>
                          <a:pt x="1232" y="32"/>
                        </a:lnTo>
                        <a:lnTo>
                          <a:pt x="1308" y="18"/>
                        </a:lnTo>
                        <a:lnTo>
                          <a:pt x="1384" y="8"/>
                        </a:lnTo>
                        <a:lnTo>
                          <a:pt x="1462" y="2"/>
                        </a:lnTo>
                        <a:lnTo>
                          <a:pt x="1542" y="0"/>
                        </a:lnTo>
                        <a:lnTo>
                          <a:pt x="1622" y="2"/>
                        </a:lnTo>
                        <a:lnTo>
                          <a:pt x="1700" y="8"/>
                        </a:lnTo>
                        <a:lnTo>
                          <a:pt x="1778" y="18"/>
                        </a:lnTo>
                        <a:lnTo>
                          <a:pt x="1854" y="32"/>
                        </a:lnTo>
                        <a:lnTo>
                          <a:pt x="1928" y="48"/>
                        </a:lnTo>
                        <a:lnTo>
                          <a:pt x="2000" y="70"/>
                        </a:lnTo>
                        <a:lnTo>
                          <a:pt x="2072" y="94"/>
                        </a:lnTo>
                        <a:lnTo>
                          <a:pt x="2142" y="122"/>
                        </a:lnTo>
                        <a:lnTo>
                          <a:pt x="2212" y="152"/>
                        </a:lnTo>
                        <a:lnTo>
                          <a:pt x="2278" y="186"/>
                        </a:lnTo>
                        <a:lnTo>
                          <a:pt x="2342" y="224"/>
                        </a:lnTo>
                        <a:lnTo>
                          <a:pt x="2404" y="264"/>
                        </a:lnTo>
                        <a:lnTo>
                          <a:pt x="2466" y="306"/>
                        </a:lnTo>
                        <a:lnTo>
                          <a:pt x="2524" y="352"/>
                        </a:lnTo>
                        <a:lnTo>
                          <a:pt x="2580" y="402"/>
                        </a:lnTo>
                        <a:lnTo>
                          <a:pt x="2634" y="452"/>
                        </a:lnTo>
                        <a:lnTo>
                          <a:pt x="2684" y="506"/>
                        </a:lnTo>
                        <a:lnTo>
                          <a:pt x="2732" y="562"/>
                        </a:lnTo>
                        <a:lnTo>
                          <a:pt x="2778" y="620"/>
                        </a:lnTo>
                        <a:lnTo>
                          <a:pt x="2822" y="680"/>
                        </a:lnTo>
                        <a:lnTo>
                          <a:pt x="2862" y="744"/>
                        </a:lnTo>
                        <a:lnTo>
                          <a:pt x="2898" y="808"/>
                        </a:lnTo>
                        <a:lnTo>
                          <a:pt x="2932" y="874"/>
                        </a:lnTo>
                        <a:lnTo>
                          <a:pt x="2964" y="942"/>
                        </a:lnTo>
                        <a:lnTo>
                          <a:pt x="2992" y="1012"/>
                        </a:lnTo>
                        <a:lnTo>
                          <a:pt x="3016" y="1084"/>
                        </a:lnTo>
                        <a:lnTo>
                          <a:pt x="3036" y="1158"/>
                        </a:lnTo>
                        <a:lnTo>
                          <a:pt x="3054" y="1232"/>
                        </a:lnTo>
                        <a:lnTo>
                          <a:pt x="3068" y="1308"/>
                        </a:lnTo>
                        <a:lnTo>
                          <a:pt x="3078" y="1386"/>
                        </a:lnTo>
                        <a:lnTo>
                          <a:pt x="3084" y="1464"/>
                        </a:lnTo>
                        <a:lnTo>
                          <a:pt x="3086" y="1544"/>
                        </a:lnTo>
                        <a:close/>
                      </a:path>
                    </a:pathLst>
                  </a:custGeom>
                  <a:grpFill/>
                  <a:ln w="19050">
                    <a:solidFill>
                      <a:schemeClr val="accent5">
                        <a:lumMod val="20000"/>
                        <a:lumOff val="80000"/>
                        <a:alpha val="63000"/>
                      </a:schemeClr>
                    </a:solidFill>
                  </a:ln>
                  <a:effectLst>
                    <a:outerShdw blurRad="215900" sx="102000" sy="102000" algn="ctr" rotWithShape="0">
                      <a:schemeClr val="bg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a typeface="黑体" pitchFamily="2" charset="-122"/>
                    </a:endParaRPr>
                  </a:p>
                </p:txBody>
              </p:sp>
              <p:sp>
                <p:nvSpPr>
                  <p:cNvPr id="84" name="Freeform 15"/>
                  <p:cNvSpPr>
                    <a:spLocks/>
                  </p:cNvSpPr>
                  <p:nvPr/>
                </p:nvSpPr>
                <p:spPr bwMode="auto">
                  <a:xfrm>
                    <a:off x="-426" y="1803"/>
                    <a:ext cx="1581" cy="1582"/>
                  </a:xfrm>
                  <a:custGeom>
                    <a:avLst/>
                    <a:gdLst>
                      <a:gd name="T0" fmla="*/ 2 w 3086"/>
                      <a:gd name="T1" fmla="*/ 2 h 3086"/>
                      <a:gd name="T2" fmla="*/ 2 w 3086"/>
                      <a:gd name="T3" fmla="*/ 2 h 3086"/>
                      <a:gd name="T4" fmla="*/ 2 w 3086"/>
                      <a:gd name="T5" fmla="*/ 2 h 3086"/>
                      <a:gd name="T6" fmla="*/ 2 w 3086"/>
                      <a:gd name="T7" fmla="*/ 2 h 3086"/>
                      <a:gd name="T8" fmla="*/ 2 w 3086"/>
                      <a:gd name="T9" fmla="*/ 2 h 3086"/>
                      <a:gd name="T10" fmla="*/ 2 w 3086"/>
                      <a:gd name="T11" fmla="*/ 2 h 3086"/>
                      <a:gd name="T12" fmla="*/ 2 w 3086"/>
                      <a:gd name="T13" fmla="*/ 2 h 3086"/>
                      <a:gd name="T14" fmla="*/ 2 w 3086"/>
                      <a:gd name="T15" fmla="*/ 2 h 3086"/>
                      <a:gd name="T16" fmla="*/ 2 w 3086"/>
                      <a:gd name="T17" fmla="*/ 2 h 3086"/>
                      <a:gd name="T18" fmla="*/ 2 w 3086"/>
                      <a:gd name="T19" fmla="*/ 2 h 3086"/>
                      <a:gd name="T20" fmla="*/ 2 w 3086"/>
                      <a:gd name="T21" fmla="*/ 2 h 3086"/>
                      <a:gd name="T22" fmla="*/ 2 w 3086"/>
                      <a:gd name="T23" fmla="*/ 2 h 3086"/>
                      <a:gd name="T24" fmla="*/ 2 w 3086"/>
                      <a:gd name="T25" fmla="*/ 2 h 3086"/>
                      <a:gd name="T26" fmla="*/ 2 w 3086"/>
                      <a:gd name="T27" fmla="*/ 2 h 3086"/>
                      <a:gd name="T28" fmla="*/ 2 w 3086"/>
                      <a:gd name="T29" fmla="*/ 2 h 3086"/>
                      <a:gd name="T30" fmla="*/ 2 w 3086"/>
                      <a:gd name="T31" fmla="*/ 2 h 3086"/>
                      <a:gd name="T32" fmla="*/ 2 w 3086"/>
                      <a:gd name="T33" fmla="*/ 2 h 3086"/>
                      <a:gd name="T34" fmla="*/ 2 w 3086"/>
                      <a:gd name="T35" fmla="*/ 2 h 3086"/>
                      <a:gd name="T36" fmla="*/ 2 w 3086"/>
                      <a:gd name="T37" fmla="*/ 2 h 3086"/>
                      <a:gd name="T38" fmla="*/ 2 w 3086"/>
                      <a:gd name="T39" fmla="*/ 2 h 3086"/>
                      <a:gd name="T40" fmla="*/ 2 w 3086"/>
                      <a:gd name="T41" fmla="*/ 2 h 3086"/>
                      <a:gd name="T42" fmla="*/ 2 w 3086"/>
                      <a:gd name="T43" fmla="*/ 2 h 3086"/>
                      <a:gd name="T44" fmla="*/ 2 w 3086"/>
                      <a:gd name="T45" fmla="*/ 2 h 3086"/>
                      <a:gd name="T46" fmla="*/ 2 w 3086"/>
                      <a:gd name="T47" fmla="*/ 2 h 3086"/>
                      <a:gd name="T48" fmla="*/ 2 w 3086"/>
                      <a:gd name="T49" fmla="*/ 2 h 3086"/>
                      <a:gd name="T50" fmla="*/ 2 w 3086"/>
                      <a:gd name="T51" fmla="*/ 2 h 3086"/>
                      <a:gd name="T52" fmla="*/ 2 w 3086"/>
                      <a:gd name="T53" fmla="*/ 2 h 3086"/>
                      <a:gd name="T54" fmla="*/ 2 w 3086"/>
                      <a:gd name="T55" fmla="*/ 2 h 3086"/>
                      <a:gd name="T56" fmla="*/ 2 w 3086"/>
                      <a:gd name="T57" fmla="*/ 2 h 3086"/>
                      <a:gd name="T58" fmla="*/ 2 w 3086"/>
                      <a:gd name="T59" fmla="*/ 2 h 3086"/>
                      <a:gd name="T60" fmla="*/ 2 w 3086"/>
                      <a:gd name="T61" fmla="*/ 2 h 3086"/>
                      <a:gd name="T62" fmla="*/ 2 w 3086"/>
                      <a:gd name="T63" fmla="*/ 2 h 3086"/>
                      <a:gd name="T64" fmla="*/ 2 w 3086"/>
                      <a:gd name="T65" fmla="*/ 2 h 3086"/>
                      <a:gd name="T66" fmla="*/ 2 w 3086"/>
                      <a:gd name="T67" fmla="*/ 2 h 3086"/>
                      <a:gd name="T68" fmla="*/ 2 w 3086"/>
                      <a:gd name="T69" fmla="*/ 2 h 3086"/>
                      <a:gd name="T70" fmla="*/ 2 w 3086"/>
                      <a:gd name="T71" fmla="*/ 2 h 3086"/>
                      <a:gd name="T72" fmla="*/ 2 w 3086"/>
                      <a:gd name="T73" fmla="*/ 2 h 3086"/>
                      <a:gd name="T74" fmla="*/ 2 w 3086"/>
                      <a:gd name="T75" fmla="*/ 2 h 3086"/>
                      <a:gd name="T76" fmla="*/ 2 w 3086"/>
                      <a:gd name="T77" fmla="*/ 2 h 3086"/>
                      <a:gd name="T78" fmla="*/ 2 w 3086"/>
                      <a:gd name="T79" fmla="*/ 2 h 3086"/>
                      <a:gd name="T80" fmla="*/ 2 w 3086"/>
                      <a:gd name="T81" fmla="*/ 2 h 3086"/>
                      <a:gd name="T82" fmla="*/ 2 w 3086"/>
                      <a:gd name="T83" fmla="*/ 2 h 3086"/>
                      <a:gd name="T84" fmla="*/ 2 w 3086"/>
                      <a:gd name="T85" fmla="*/ 2 h 3086"/>
                      <a:gd name="T86" fmla="*/ 2 w 3086"/>
                      <a:gd name="T87" fmla="*/ 2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pFill/>
                  <a:ln w="19050">
                    <a:solidFill>
                      <a:schemeClr val="accent5">
                        <a:lumMod val="20000"/>
                        <a:lumOff val="80000"/>
                        <a:alpha val="63000"/>
                      </a:schemeClr>
                    </a:solidFill>
                  </a:ln>
                  <a:effectLst>
                    <a:outerShdw blurRad="215900" sx="102000" sy="102000" algn="ctr" rotWithShape="0">
                      <a:schemeClr val="bg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a typeface="黑体" pitchFamily="2" charset="-122"/>
                    </a:endParaRPr>
                  </a:p>
                </p:txBody>
              </p:sp>
            </p:grpSp>
          </p:grpSp>
          <p:grpSp>
            <p:nvGrpSpPr>
              <p:cNvPr id="71" name="Text on Ring"/>
              <p:cNvGrpSpPr/>
              <p:nvPr/>
            </p:nvGrpSpPr>
            <p:grpSpPr>
              <a:xfrm>
                <a:off x="2452480" y="1731940"/>
                <a:ext cx="3998386" cy="4035035"/>
                <a:chOff x="2452480" y="1731940"/>
                <a:chExt cx="3998386" cy="4035035"/>
              </a:xfrm>
            </p:grpSpPr>
            <p:sp>
              <p:nvSpPr>
                <p:cNvPr id="72" name="Nexus / MDS &amp; L4-7"/>
                <p:cNvSpPr txBox="1"/>
                <p:nvPr/>
              </p:nvSpPr>
              <p:spPr>
                <a:xfrm>
                  <a:off x="2799907" y="1731940"/>
                  <a:ext cx="3383764" cy="3682081"/>
                </a:xfrm>
                <a:prstGeom prst="rect">
                  <a:avLst/>
                </a:prstGeom>
                <a:noFill/>
              </p:spPr>
              <p:txBody>
                <a:bodyPr wrap="square" rtlCol="0">
                  <a:prstTxWarp prst="textArchDown">
                    <a:avLst/>
                  </a:prstTxWarp>
                  <a:spAutoFit/>
                </a:bodyPr>
                <a:lstStyle/>
                <a:p>
                  <a:pPr algn="ctr" defTabSz="914400">
                    <a:buNone/>
                  </a:pPr>
                  <a:r>
                    <a:rPr lang="en-US" altLang="zh-CN" sz="1600" b="1" i="0" smtClean="0">
                      <a:solidFill>
                        <a:srgbClr val="FFFF00"/>
                      </a:solidFill>
                      <a:latin typeface="Arial"/>
                      <a:ea typeface="黑体" pitchFamily="2" charset="-122"/>
                      <a:cs typeface="+mn-cs"/>
                    </a:rPr>
                    <a:t>CISCO NEXUS</a:t>
                  </a:r>
                  <a:r>
                    <a:rPr lang="zh-CN" altLang="en-US" sz="1600" b="1" i="0" smtClean="0">
                      <a:solidFill>
                        <a:srgbClr val="FFFF00"/>
                      </a:solidFill>
                      <a:latin typeface="Arial"/>
                      <a:ea typeface="黑体" pitchFamily="2" charset="-122"/>
                      <a:cs typeface="+mn-cs"/>
                    </a:rPr>
                    <a:t>、</a:t>
                  </a:r>
                  <a:r>
                    <a:rPr lang="en-US" altLang="zh-CN" sz="1600" b="1" i="0" smtClean="0">
                      <a:solidFill>
                        <a:srgbClr val="FFFF00"/>
                      </a:solidFill>
                      <a:latin typeface="Arial"/>
                      <a:ea typeface="黑体" pitchFamily="2" charset="-122"/>
                      <a:cs typeface="+mn-cs"/>
                    </a:rPr>
                    <a:t>CISCO MDS </a:t>
                  </a:r>
                  <a:r>
                    <a:rPr lang="zh-CN" altLang="en-US" sz="1600" b="1" i="0" smtClean="0">
                      <a:solidFill>
                        <a:srgbClr val="FFFF00"/>
                      </a:solidFill>
                      <a:latin typeface="Arial"/>
                      <a:ea typeface="黑体" pitchFamily="2" charset="-122"/>
                      <a:cs typeface="+mn-cs"/>
                    </a:rPr>
                    <a:t>和 </a:t>
                  </a:r>
                  <a:r>
                    <a:rPr lang="en-US" altLang="zh-CN" sz="1600" b="1" i="0" smtClean="0">
                      <a:solidFill>
                        <a:srgbClr val="FFFF00"/>
                      </a:solidFill>
                      <a:latin typeface="Arial"/>
                      <a:ea typeface="黑体" pitchFamily="2" charset="-122"/>
                      <a:cs typeface="+mn-cs"/>
                    </a:rPr>
                    <a:t>L4-7 </a:t>
                  </a:r>
                  <a:r>
                    <a:rPr lang="zh-CN" altLang="en-US" sz="1600" b="1" i="0" smtClean="0">
                      <a:solidFill>
                        <a:srgbClr val="FFFF00"/>
                      </a:solidFill>
                      <a:latin typeface="Arial"/>
                      <a:ea typeface="黑体" pitchFamily="2" charset="-122"/>
                      <a:cs typeface="+mn-cs"/>
                    </a:rPr>
                    <a:t>服务</a:t>
                  </a:r>
                  <a:endParaRPr lang="zh-CN" altLang="en-US" sz="1600" b="1">
                    <a:solidFill>
                      <a:srgbClr val="FFFF00"/>
                    </a:solidFill>
                    <a:ea typeface="黑体" pitchFamily="2" charset="-122"/>
                  </a:endParaRPr>
                </a:p>
              </p:txBody>
            </p:sp>
            <p:sp>
              <p:nvSpPr>
                <p:cNvPr id="73" name="DC Network Manager"/>
                <p:cNvSpPr txBox="1"/>
                <p:nvPr/>
              </p:nvSpPr>
              <p:spPr>
                <a:xfrm rot="2700000">
                  <a:off x="2544330" y="2102177"/>
                  <a:ext cx="3495400" cy="3679099"/>
                </a:xfrm>
                <a:prstGeom prst="rect">
                  <a:avLst/>
                </a:prstGeom>
                <a:noFill/>
              </p:spPr>
              <p:txBody>
                <a:bodyPr wrap="square" rtlCol="0">
                  <a:prstTxWarp prst="textArchUp">
                    <a:avLst>
                      <a:gd name="adj" fmla="val 5981180"/>
                    </a:avLst>
                  </a:prstTxWarp>
                  <a:spAutoFit/>
                </a:bodyPr>
                <a:lstStyle/>
                <a:p>
                  <a:pPr algn="ctr" defTabSz="914400">
                    <a:buNone/>
                  </a:pPr>
                  <a:r>
                    <a:rPr lang="en-US" altLang="zh-CN" sz="1600" b="1" i="0" smtClean="0">
                      <a:solidFill>
                        <a:srgbClr val="FFFF00"/>
                      </a:solidFill>
                      <a:latin typeface="Arial"/>
                      <a:ea typeface="黑体" pitchFamily="2" charset="-122"/>
                      <a:cs typeface="+mn-cs"/>
                    </a:rPr>
                    <a:t>CISCO DCNM</a:t>
                  </a:r>
                  <a:endParaRPr lang="zh-CN" altLang="en-US" sz="1600" b="1">
                    <a:solidFill>
                      <a:srgbClr val="FFFF00"/>
                    </a:solidFill>
                    <a:ea typeface="黑体" pitchFamily="2" charset="-122"/>
                  </a:endParaRPr>
                </a:p>
              </p:txBody>
            </p:sp>
            <p:sp>
              <p:nvSpPr>
                <p:cNvPr id="74" name="NX-OS"/>
                <p:cNvSpPr txBox="1"/>
                <p:nvPr/>
              </p:nvSpPr>
              <p:spPr>
                <a:xfrm rot="18900000">
                  <a:off x="3010099" y="2105245"/>
                  <a:ext cx="3440767" cy="3661730"/>
                </a:xfrm>
                <a:prstGeom prst="rect">
                  <a:avLst/>
                </a:prstGeom>
                <a:noFill/>
              </p:spPr>
              <p:txBody>
                <a:bodyPr wrap="square" rtlCol="0">
                  <a:prstTxWarp prst="textArchUp">
                    <a:avLst>
                      <a:gd name="adj" fmla="val 5981180"/>
                    </a:avLst>
                  </a:prstTxWarp>
                  <a:spAutoFit/>
                </a:bodyPr>
                <a:lstStyle/>
                <a:p>
                  <a:pPr algn="ctr" defTabSz="914400">
                    <a:buNone/>
                  </a:pPr>
                  <a:r>
                    <a:rPr lang="en-US" altLang="zh-CN" sz="1600" b="1" i="0" smtClean="0">
                      <a:solidFill>
                        <a:srgbClr val="FFFF00"/>
                      </a:solidFill>
                      <a:latin typeface="Arial"/>
                      <a:ea typeface="黑体" pitchFamily="2" charset="-122"/>
                      <a:cs typeface="+mn-cs"/>
                    </a:rPr>
                    <a:t>CISCO NX-OS</a:t>
                  </a:r>
                  <a:endParaRPr lang="zh-CN" altLang="en-US" b="1">
                    <a:solidFill>
                      <a:srgbClr val="FFFF00"/>
                    </a:solidFill>
                    <a:ea typeface="黑体" pitchFamily="2" charset="-122"/>
                  </a:endParaRPr>
                </a:p>
              </p:txBody>
            </p:sp>
          </p:grpSp>
        </p:grpSp>
      </p:grpSp>
    </p:spTree>
    <p:extLst>
      <p:ext uri="{BB962C8B-B14F-4D97-AF65-F5344CB8AC3E}">
        <p14:creationId xmlns="" xmlns:p14="http://schemas.microsoft.com/office/powerpoint/2010/main" val="29807819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19"/>
          <p:cNvSpPr>
            <a:spLocks noChangeArrowheads="1"/>
          </p:cNvSpPr>
          <p:nvPr/>
        </p:nvSpPr>
        <p:spPr bwMode="auto">
          <a:xfrm flipH="1">
            <a:off x="239150" y="5036236"/>
            <a:ext cx="8623491" cy="2200439"/>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endParaRPr lang="zh-CN" altLang="en-US" b="1">
              <a:solidFill>
                <a:schemeClr val="tx1"/>
              </a:solidFill>
              <a:latin typeface="+mj-lt"/>
              <a:ea typeface="黑体" pitchFamily="2" charset="-122"/>
            </a:endParaRPr>
          </a:p>
        </p:txBody>
      </p:sp>
      <p:sp>
        <p:nvSpPr>
          <p:cNvPr id="5" name="Title 4"/>
          <p:cNvSpPr>
            <a:spLocks noGrp="1"/>
          </p:cNvSpPr>
          <p:nvPr>
            <p:ph type="title"/>
          </p:nvPr>
        </p:nvSpPr>
        <p:spPr/>
        <p:txBody>
          <a:bodyPr/>
          <a:lstStyle/>
          <a:p>
            <a:pPr algn="l" defTabSz="914400">
              <a:spcBef>
                <a:spcPct val="0"/>
              </a:spcBef>
              <a:buNone/>
            </a:pPr>
            <a: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对 </a:t>
            </a:r>
            <a:r>
              <a:rPr altLang="zh-CN"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LAN </a:t>
            </a:r>
            <a: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和 </a:t>
            </a:r>
            <a:r>
              <a:rPr altLang="zh-CN"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SAN </a:t>
            </a:r>
            <a: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仅需布线一次</a:t>
            </a:r>
            <a:b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lang="zh-CN" altLang="en-US" sz="2400" b="0" i="0" spc="0" baseline="0" dirty="0" smtClean="0">
                <a:solidFill>
                  <a:srgbClr val="7F7F7F"/>
                </a:solidFill>
                <a:latin typeface="Arial"/>
                <a:ea typeface="黑体" pitchFamily="2" charset="-122"/>
                <a:cs typeface="+mj-cs"/>
              </a:rPr>
              <a:t>通过多协议支持提供灵活性</a:t>
            </a:r>
            <a:endParaRPr lang="zh-CN" altLang="en-US" sz="2400" b="0" i="0" spc="0" baseline="0" dirty="0">
              <a:solidFill>
                <a:srgbClr val="7F7F7F"/>
              </a:solidFill>
              <a:latin typeface="Arial"/>
              <a:ea typeface="黑体" pitchFamily="2" charset="-122"/>
              <a:cs typeface="+mj-cs"/>
            </a:endParaRPr>
          </a:p>
        </p:txBody>
      </p:sp>
      <p:grpSp>
        <p:nvGrpSpPr>
          <p:cNvPr id="2" name="Group 48"/>
          <p:cNvGrpSpPr/>
          <p:nvPr/>
        </p:nvGrpSpPr>
        <p:grpSpPr>
          <a:xfrm>
            <a:off x="10242" y="1283138"/>
            <a:ext cx="9144000" cy="525887"/>
            <a:chOff x="10242" y="1487255"/>
            <a:chExt cx="9144000" cy="525887"/>
          </a:xfrm>
        </p:grpSpPr>
        <p:sp>
          <p:nvSpPr>
            <p:cNvPr id="56" name="Rectangle 25"/>
            <p:cNvSpPr>
              <a:spLocks/>
            </p:cNvSpPr>
            <p:nvPr/>
          </p:nvSpPr>
          <p:spPr bwMode="auto">
            <a:xfrm>
              <a:off x="10242" y="1487255"/>
              <a:ext cx="9144000" cy="496887"/>
            </a:xfrm>
            <a:prstGeom prst="rect">
              <a:avLst/>
            </a:prstGeom>
            <a:gradFill flip="none" rotWithShape="1">
              <a:gsLst>
                <a:gs pos="15000">
                  <a:srgbClr val="0D3947">
                    <a:alpha val="83000"/>
                  </a:srgbClr>
                </a:gs>
                <a:gs pos="85000">
                  <a:srgbClr val="0D3947">
                    <a:alpha val="83000"/>
                  </a:srgbClr>
                </a:gs>
                <a:gs pos="0">
                  <a:srgbClr val="ABDFF0">
                    <a:lumMod val="25000"/>
                    <a:alpha val="0"/>
                  </a:srgbClr>
                </a:gs>
                <a:gs pos="100000">
                  <a:schemeClr val="bg1">
                    <a:alpha val="0"/>
                  </a:schemeClr>
                </a:gs>
              </a:gsLst>
              <a:lin ang="0" scaled="0"/>
              <a:tileRect/>
            </a:gradFill>
            <a:ln w="25400" cap="flat" cmpd="sng" algn="ctr">
              <a:noFill/>
              <a:prstDash val="solid"/>
            </a:ln>
            <a:effectLst/>
          </p:spPr>
          <p:txBody>
            <a:bodyPr rtlCol="0" anchor="ctr"/>
            <a:lstStyle/>
            <a:p>
              <a:pPr algn="ctr">
                <a:spcBef>
                  <a:spcPts val="600"/>
                </a:spcBef>
              </a:pPr>
              <a:endParaRPr lang="zh-CN" altLang="en-US" sz="1600">
                <a:solidFill>
                  <a:srgbClr val="FFFFFF"/>
                </a:solidFill>
                <a:ea typeface="黑体" pitchFamily="2" charset="-122"/>
                <a:sym typeface="Arial" charset="0"/>
              </a:endParaRPr>
            </a:p>
          </p:txBody>
        </p:sp>
        <p:sp>
          <p:nvSpPr>
            <p:cNvPr id="58" name="Rectangle 57"/>
            <p:cNvSpPr/>
            <p:nvPr/>
          </p:nvSpPr>
          <p:spPr>
            <a:xfrm>
              <a:off x="262726" y="1502237"/>
              <a:ext cx="8639033" cy="510905"/>
            </a:xfrm>
            <a:prstGeom prst="rect">
              <a:avLst/>
            </a:prstGeom>
          </p:spPr>
          <p:txBody>
            <a:bodyPr wrap="square" lIns="91435" tIns="45718" rIns="91435" bIns="45718" anchor="ctr">
              <a:spAutoFit/>
            </a:bodyPr>
            <a:lstStyle/>
            <a:p>
              <a:pPr algn="ctr" defTabSz="914400">
                <a:lnSpc>
                  <a:spcPct val="85000"/>
                </a:lnSpc>
                <a:spcBef>
                  <a:spcPts val="600"/>
                </a:spcBef>
                <a:buNone/>
              </a:pPr>
              <a:r>
                <a:rPr lang="zh-CN" altLang="en-US" sz="1600" b="0" i="0" smtClean="0">
                  <a:solidFill>
                    <a:srgbClr val="FFFFFF"/>
                  </a:solidFill>
                  <a:latin typeface="Arial"/>
                  <a:ea typeface="黑体" pitchFamily="2" charset="-122"/>
                  <a:cs typeface="+mn-cs"/>
                </a:rPr>
                <a:t>端到端融合 </a:t>
              </a:r>
              <a:r>
                <a:rPr lang="en-US" altLang="zh-CN" sz="1600" b="0" i="0" smtClean="0">
                  <a:solidFill>
                    <a:srgbClr val="FFFFFF"/>
                  </a:solidFill>
                  <a:latin typeface="Arial"/>
                  <a:ea typeface="黑体" pitchFamily="2" charset="-122"/>
                  <a:cs typeface="+mn-cs"/>
                </a:rPr>
                <a:t>— Cisco Nexus</a:t>
              </a:r>
              <a:r>
                <a:rPr lang="en-US" altLang="zh-CN" sz="1600" b="0" i="0" baseline="30000" smtClean="0">
                  <a:solidFill>
                    <a:srgbClr val="FFFFFF"/>
                  </a:solidFill>
                  <a:latin typeface="Arial"/>
                  <a:ea typeface="黑体" pitchFamily="2" charset="-122"/>
                  <a:cs typeface="+mn-cs"/>
                </a:rPr>
                <a:t>®</a:t>
              </a:r>
              <a:r>
                <a:rPr lang="zh-CN" altLang="en-US" sz="1600" b="0" i="0" smtClean="0">
                  <a:solidFill>
                    <a:srgbClr val="FFFFFF"/>
                  </a:solidFill>
                  <a:latin typeface="Arial"/>
                  <a:ea typeface="黑体" pitchFamily="2" charset="-122"/>
                  <a:cs typeface="+mn-cs"/>
                </a:rPr>
                <a:t> </a:t>
              </a:r>
              <a:r>
                <a:rPr lang="en-US" altLang="zh-CN" sz="1600" b="0" i="0" smtClean="0">
                  <a:solidFill>
                    <a:srgbClr val="FFFFFF"/>
                  </a:solidFill>
                  <a:latin typeface="Arial"/>
                  <a:ea typeface="黑体" pitchFamily="2" charset="-122"/>
                  <a:cs typeface="+mn-cs"/>
                </a:rPr>
                <a:t>7000</a:t>
              </a:r>
              <a:r>
                <a:rPr lang="zh-CN" altLang="en-US" sz="1600" b="0" i="0" smtClean="0">
                  <a:solidFill>
                    <a:srgbClr val="FFFFFF"/>
                  </a:solidFill>
                  <a:latin typeface="Arial"/>
                  <a:ea typeface="黑体" pitchFamily="2" charset="-122"/>
                  <a:cs typeface="+mn-cs"/>
                </a:rPr>
                <a:t>、</a:t>
              </a:r>
              <a:r>
                <a:rPr lang="en-US" altLang="zh-CN" sz="1600" b="0" i="0" smtClean="0">
                  <a:solidFill>
                    <a:srgbClr val="FFFFFF"/>
                  </a:solidFill>
                  <a:latin typeface="Arial"/>
                  <a:ea typeface="黑体" pitchFamily="2" charset="-122"/>
                  <a:cs typeface="+mn-cs"/>
                </a:rPr>
                <a:t>Cisco</a:t>
              </a:r>
              <a:r>
                <a:rPr lang="en-US" altLang="zh-CN" sz="1600" b="0" i="0" baseline="30000" smtClean="0">
                  <a:solidFill>
                    <a:srgbClr val="FFFFFF"/>
                  </a:solidFill>
                  <a:latin typeface="Arial"/>
                  <a:ea typeface="黑体" pitchFamily="2" charset="-122"/>
                  <a:cs typeface="+mn-cs"/>
                </a:rPr>
                <a:t>® </a:t>
              </a:r>
              <a:r>
                <a:rPr lang="en-US" altLang="zh-CN" sz="1600" b="0" i="0" smtClean="0">
                  <a:solidFill>
                    <a:srgbClr val="FFFFFF"/>
                  </a:solidFill>
                  <a:latin typeface="Arial"/>
                  <a:ea typeface="黑体" pitchFamily="2" charset="-122"/>
                  <a:cs typeface="+mn-cs"/>
                </a:rPr>
                <a:t>MDS 9500</a:t>
              </a:r>
              <a:r>
                <a:rPr lang="zh-CN" altLang="en-US" sz="1600" b="0" i="0" smtClean="0">
                  <a:solidFill>
                    <a:srgbClr val="FFFFFF"/>
                  </a:solidFill>
                  <a:latin typeface="Arial"/>
                  <a:ea typeface="黑体" pitchFamily="2" charset="-122"/>
                  <a:cs typeface="+mn-cs"/>
                </a:rPr>
                <a:t>、</a:t>
              </a:r>
              <a:br>
                <a:rPr lang="zh-CN" altLang="en-US" sz="1600" b="0" i="0" smtClean="0">
                  <a:solidFill>
                    <a:srgbClr val="FFFFFF"/>
                  </a:solidFill>
                  <a:latin typeface="Arial"/>
                  <a:ea typeface="黑体" pitchFamily="2" charset="-122"/>
                  <a:cs typeface="+mn-cs"/>
                </a:rPr>
              </a:br>
              <a:r>
                <a:rPr lang="en-US" altLang="zh-CN" sz="1600" b="0" i="0" smtClean="0">
                  <a:solidFill>
                    <a:srgbClr val="FFFFFF"/>
                  </a:solidFill>
                  <a:latin typeface="Arial"/>
                  <a:ea typeface="黑体" pitchFamily="2" charset="-122"/>
                  <a:cs typeface="+mn-cs"/>
                </a:rPr>
                <a:t>Cisco Nexus 5500 </a:t>
              </a:r>
              <a:r>
                <a:rPr lang="zh-CN" altLang="en-US" sz="1600" b="0" i="0" smtClean="0">
                  <a:solidFill>
                    <a:srgbClr val="FFFFFF"/>
                  </a:solidFill>
                  <a:latin typeface="Arial"/>
                  <a:ea typeface="黑体" pitchFamily="2" charset="-122"/>
                  <a:cs typeface="+mn-cs"/>
                </a:rPr>
                <a:t>系列统一端口 </a:t>
              </a:r>
              <a:endParaRPr lang="zh-CN" altLang="en-US" sz="1600">
                <a:solidFill>
                  <a:schemeClr val="bg1"/>
                </a:solidFill>
                <a:ea typeface="黑体" pitchFamily="2" charset="-122"/>
              </a:endParaRPr>
            </a:p>
          </p:txBody>
        </p:sp>
      </p:grpSp>
      <p:grpSp>
        <p:nvGrpSpPr>
          <p:cNvPr id="3" name="Group 9"/>
          <p:cNvGrpSpPr/>
          <p:nvPr/>
        </p:nvGrpSpPr>
        <p:grpSpPr>
          <a:xfrm>
            <a:off x="788672" y="1806122"/>
            <a:ext cx="7471575" cy="3101089"/>
            <a:chOff x="615149" y="1734637"/>
            <a:chExt cx="7934185" cy="3293095"/>
          </a:xfrm>
        </p:grpSpPr>
        <p:grpSp>
          <p:nvGrpSpPr>
            <p:cNvPr id="4" name="Group 8"/>
            <p:cNvGrpSpPr/>
            <p:nvPr/>
          </p:nvGrpSpPr>
          <p:grpSpPr>
            <a:xfrm>
              <a:off x="615149" y="1734637"/>
              <a:ext cx="7934185" cy="3293095"/>
              <a:chOff x="615149" y="1734637"/>
              <a:chExt cx="7934185" cy="3293095"/>
            </a:xfrm>
          </p:grpSpPr>
          <p:sp>
            <p:nvSpPr>
              <p:cNvPr id="367" name="Rectangle 19"/>
              <p:cNvSpPr>
                <a:spLocks/>
              </p:cNvSpPr>
              <p:nvPr/>
            </p:nvSpPr>
            <p:spPr bwMode="auto">
              <a:xfrm>
                <a:off x="3797052" y="4126624"/>
                <a:ext cx="1408954" cy="494889"/>
              </a:xfrm>
              <a:prstGeom prst="rect">
                <a:avLst/>
              </a:prstGeom>
              <a:noFill/>
              <a:ln w="12700" cap="flat">
                <a:noFill/>
                <a:miter lim="800000"/>
                <a:headEnd type="none" w="med" len="med"/>
                <a:tailEnd type="none" w="med" len="med"/>
              </a:ln>
            </p:spPr>
            <p:txBody>
              <a:bodyPr lIns="0" tIns="0" rIns="0" bIns="0" anchor="t" anchorCtr="0"/>
              <a:lstStyle/>
              <a:p>
                <a:pPr marL="43525" algn="ctr" defTabSz="914400">
                  <a:buNone/>
                </a:pPr>
                <a:r>
                  <a:rPr lang="en-US" altLang="zh-CN" sz="1200" b="0" i="0" smtClean="0">
                    <a:solidFill>
                      <a:srgbClr val="48575A"/>
                    </a:solidFill>
                    <a:latin typeface="Arial"/>
                    <a:ea typeface="黑体" pitchFamily="2" charset="-122"/>
                    <a:cs typeface="Calibri Bold Italic"/>
                  </a:rPr>
                  <a:t>Cisco Nexus 7000</a:t>
                </a:r>
                <a:endParaRPr lang="en-US" altLang="zh-CN" sz="1200" b="0" i="0">
                  <a:solidFill>
                    <a:srgbClr val="48575A"/>
                  </a:solidFill>
                  <a:latin typeface="Arial"/>
                  <a:ea typeface="黑体" pitchFamily="2" charset="-122"/>
                  <a:cs typeface="Calibri Bold Italic"/>
                </a:endParaRPr>
              </a:p>
            </p:txBody>
          </p:sp>
          <p:grpSp>
            <p:nvGrpSpPr>
              <p:cNvPr id="6" name="Group 7"/>
              <p:cNvGrpSpPr/>
              <p:nvPr/>
            </p:nvGrpSpPr>
            <p:grpSpPr>
              <a:xfrm>
                <a:off x="615149" y="1734637"/>
                <a:ext cx="7934185" cy="3293095"/>
                <a:chOff x="615149" y="1734637"/>
                <a:chExt cx="7934185" cy="3293095"/>
              </a:xfrm>
            </p:grpSpPr>
            <p:grpSp>
              <p:nvGrpSpPr>
                <p:cNvPr id="7" name="Group 6"/>
                <p:cNvGrpSpPr/>
                <p:nvPr/>
              </p:nvGrpSpPr>
              <p:grpSpPr>
                <a:xfrm>
                  <a:off x="649863" y="1734637"/>
                  <a:ext cx="7636357" cy="2886877"/>
                  <a:chOff x="649863" y="1734637"/>
                  <a:chExt cx="7636357" cy="2886877"/>
                </a:xfrm>
              </p:grpSpPr>
              <p:sp>
                <p:nvSpPr>
                  <p:cNvPr id="346" name="Rectangle 18"/>
                  <p:cNvSpPr>
                    <a:spLocks/>
                  </p:cNvSpPr>
                  <p:nvPr/>
                </p:nvSpPr>
                <p:spPr bwMode="auto">
                  <a:xfrm>
                    <a:off x="5429707" y="1919906"/>
                    <a:ext cx="1416692" cy="196100"/>
                  </a:xfrm>
                  <a:prstGeom prst="rect">
                    <a:avLst/>
                  </a:prstGeom>
                  <a:noFill/>
                  <a:ln w="12700" cap="flat">
                    <a:noFill/>
                    <a:miter lim="800000"/>
                    <a:headEnd type="none" w="med" len="med"/>
                    <a:tailEnd type="none" w="med" len="med"/>
                  </a:ln>
                </p:spPr>
                <p:txBody>
                  <a:bodyPr lIns="0" tIns="0" rIns="0" bIns="0" anchor="t" anchorCtr="0">
                    <a:spAutoFit/>
                  </a:bodyPr>
                  <a:lstStyle/>
                  <a:p>
                    <a:pPr marL="43525" algn="ctr" defTabSz="914400">
                      <a:buNone/>
                    </a:pPr>
                    <a:r>
                      <a:rPr lang="en-US" altLang="zh-CN" sz="1200" b="0" i="0" smtClean="0">
                        <a:solidFill>
                          <a:srgbClr val="546568"/>
                        </a:solidFill>
                        <a:latin typeface="Arial"/>
                        <a:ea typeface="黑体" pitchFamily="2" charset="-122"/>
                        <a:cs typeface="Calibri Bold Italic"/>
                      </a:rPr>
                      <a:t>SAN </a:t>
                    </a:r>
                    <a:r>
                      <a:rPr lang="zh-CN" altLang="en-US" sz="1200" b="0" i="0" smtClean="0">
                        <a:solidFill>
                          <a:srgbClr val="546568"/>
                        </a:solidFill>
                        <a:latin typeface="Arial"/>
                        <a:ea typeface="黑体" pitchFamily="2" charset="-122"/>
                        <a:cs typeface="Calibri Bold Italic"/>
                      </a:rPr>
                      <a:t>核心</a:t>
                    </a:r>
                    <a:endParaRPr lang="zh-CN" altLang="en-US" sz="1200" b="0" i="0">
                      <a:solidFill>
                        <a:srgbClr val="546568"/>
                      </a:solidFill>
                      <a:latin typeface="Arial"/>
                      <a:ea typeface="黑体" pitchFamily="2" charset="-122"/>
                      <a:cs typeface="Calibri Bold Italic"/>
                    </a:endParaRPr>
                  </a:p>
                </p:txBody>
              </p:sp>
              <p:sp>
                <p:nvSpPr>
                  <p:cNvPr id="347" name="Rectangle 21"/>
                  <p:cNvSpPr>
                    <a:spLocks/>
                  </p:cNvSpPr>
                  <p:nvPr/>
                </p:nvSpPr>
                <p:spPr bwMode="auto">
                  <a:xfrm>
                    <a:off x="649863" y="2461355"/>
                    <a:ext cx="1075620" cy="431167"/>
                  </a:xfrm>
                  <a:prstGeom prst="rect">
                    <a:avLst/>
                  </a:prstGeom>
                  <a:noFill/>
                  <a:ln w="12700" cap="flat">
                    <a:noFill/>
                    <a:miter lim="800000"/>
                    <a:headEnd type="none" w="med" len="med"/>
                    <a:tailEnd type="none" w="med" len="med"/>
                  </a:ln>
                </p:spPr>
                <p:txBody>
                  <a:bodyPr lIns="0" tIns="0" rIns="44020" bIns="0" anchor="ctr"/>
                  <a:lstStyle/>
                  <a:p>
                    <a:pPr marL="43525" algn="ctr" defTabSz="914400">
                      <a:buNone/>
                    </a:pPr>
                    <a:r>
                      <a:rPr lang="zh-CN" altLang="en-US" sz="1200" b="0" i="0" smtClean="0">
                        <a:solidFill>
                          <a:srgbClr val="546568"/>
                        </a:solidFill>
                        <a:latin typeface="Arial"/>
                        <a:ea typeface="黑体" pitchFamily="2" charset="-122"/>
                        <a:cs typeface="Calibri Bold Italic"/>
                      </a:rPr>
                      <a:t>物理和</a:t>
                    </a:r>
                    <a:br>
                      <a:rPr lang="zh-CN" altLang="en-US" sz="1200" b="0" i="0" smtClean="0">
                        <a:solidFill>
                          <a:srgbClr val="546568"/>
                        </a:solidFill>
                        <a:latin typeface="Arial"/>
                        <a:ea typeface="黑体" pitchFamily="2" charset="-122"/>
                        <a:cs typeface="Calibri Bold Italic"/>
                      </a:rPr>
                    </a:br>
                    <a:r>
                      <a:rPr lang="zh-CN" altLang="en-US" sz="1200" b="0" i="0" smtClean="0">
                        <a:solidFill>
                          <a:srgbClr val="546568"/>
                        </a:solidFill>
                        <a:latin typeface="Arial"/>
                        <a:ea typeface="黑体" pitchFamily="2" charset="-122"/>
                        <a:cs typeface="Calibri Bold Italic"/>
                      </a:rPr>
                      <a:t>虚拟主机</a:t>
                    </a:r>
                    <a:endParaRPr lang="zh-CN" altLang="en-US" sz="1200">
                      <a:solidFill>
                        <a:srgbClr val="546568"/>
                      </a:solidFill>
                      <a:latin typeface="Arial"/>
                      <a:ea typeface="黑体" pitchFamily="2" charset="-122"/>
                      <a:cs typeface="Calibri Bold Italic" charset="0"/>
                      <a:sym typeface="Calibri Bold Italic" charset="0"/>
                    </a:endParaRPr>
                  </a:p>
                </p:txBody>
              </p:sp>
              <p:sp>
                <p:nvSpPr>
                  <p:cNvPr id="348" name="Left-Right Arrow 347"/>
                  <p:cNvSpPr/>
                  <p:nvPr/>
                </p:nvSpPr>
                <p:spPr>
                  <a:xfrm rot="1069486">
                    <a:off x="1593222" y="3415078"/>
                    <a:ext cx="932688" cy="341649"/>
                  </a:xfrm>
                  <a:prstGeom prst="leftRightArrow">
                    <a:avLst/>
                  </a:prstGeom>
                  <a:gradFill flip="none" rotWithShape="1">
                    <a:gsLst>
                      <a:gs pos="833">
                        <a:schemeClr val="accent5"/>
                      </a:gs>
                      <a:gs pos="100000">
                        <a:schemeClr val="accent3">
                          <a:lumMod val="25000"/>
                        </a:schemeClr>
                      </a:gs>
                    </a:gsLst>
                    <a:lin ang="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400">
                      <a:buNone/>
                    </a:pPr>
                    <a:r>
                      <a:rPr lang="en-US" altLang="zh-CN" sz="1100" b="0" i="0" smtClean="0">
                        <a:solidFill>
                          <a:srgbClr val="FFFFFF"/>
                        </a:solidFill>
                        <a:effectLst>
                          <a:outerShdw blurRad="63500" sx="102000" sy="102000" algn="ctr" rotWithShape="0">
                            <a:prstClr val="black">
                              <a:alpha val="40000"/>
                            </a:prstClr>
                          </a:outerShdw>
                        </a:effectLst>
                        <a:latin typeface="Arial"/>
                        <a:ea typeface="黑体" pitchFamily="2" charset="-122"/>
                        <a:cs typeface="+mn-cs"/>
                      </a:rPr>
                      <a:t>FCoE</a:t>
                    </a:r>
                    <a:endParaRPr lang="en-US" altLang="zh-CN" sz="1100" b="0" i="0">
                      <a:solidFill>
                        <a:srgbClr val="FFFFFF"/>
                      </a:solidFill>
                      <a:effectLst>
                        <a:outerShdw blurRad="63500" sx="102000" sy="102000" algn="ctr" rotWithShape="0">
                          <a:prstClr val="black">
                            <a:alpha val="40000"/>
                          </a:prstClr>
                        </a:outerShdw>
                      </a:effectLst>
                      <a:latin typeface="Arial"/>
                      <a:ea typeface="黑体" pitchFamily="2" charset="-122"/>
                      <a:cs typeface="+mn-cs"/>
                    </a:endParaRPr>
                  </a:p>
                </p:txBody>
              </p:sp>
              <p:sp>
                <p:nvSpPr>
                  <p:cNvPr id="349" name="Left-Right Arrow 348"/>
                  <p:cNvSpPr/>
                  <p:nvPr/>
                </p:nvSpPr>
                <p:spPr>
                  <a:xfrm>
                    <a:off x="3260520" y="3685657"/>
                    <a:ext cx="929643" cy="341649"/>
                  </a:xfrm>
                  <a:prstGeom prst="leftRightArrow">
                    <a:avLst/>
                  </a:prstGeom>
                  <a:gradFill flip="none" rotWithShape="1">
                    <a:gsLst>
                      <a:gs pos="833">
                        <a:schemeClr val="accent5"/>
                      </a:gs>
                      <a:gs pos="100000">
                        <a:schemeClr val="accent3">
                          <a:lumMod val="25000"/>
                        </a:schemeClr>
                      </a:gs>
                    </a:gsLst>
                    <a:lin ang="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400">
                      <a:buNone/>
                    </a:pPr>
                    <a:r>
                      <a:rPr lang="en-US" altLang="zh-CN" sz="1100" b="0" i="0" smtClean="0">
                        <a:solidFill>
                          <a:srgbClr val="FFFFFF"/>
                        </a:solidFill>
                        <a:effectLst>
                          <a:outerShdw blurRad="63500" sx="102000" sy="102000" algn="ctr" rotWithShape="0">
                            <a:prstClr val="black">
                              <a:alpha val="40000"/>
                            </a:prstClr>
                          </a:outerShdw>
                        </a:effectLst>
                        <a:latin typeface="Arial"/>
                        <a:ea typeface="黑体" pitchFamily="2" charset="-122"/>
                        <a:cs typeface="+mn-cs"/>
                      </a:rPr>
                      <a:t>FCoE</a:t>
                    </a:r>
                    <a:endParaRPr lang="en-US" altLang="zh-CN" sz="1100" b="0" i="0">
                      <a:solidFill>
                        <a:srgbClr val="FFFFFF"/>
                      </a:solidFill>
                      <a:effectLst>
                        <a:outerShdw blurRad="63500" sx="102000" sy="102000" algn="ctr" rotWithShape="0">
                          <a:prstClr val="black">
                            <a:alpha val="40000"/>
                          </a:prstClr>
                        </a:outerShdw>
                      </a:effectLst>
                      <a:latin typeface="Arial"/>
                      <a:ea typeface="黑体" pitchFamily="2" charset="-122"/>
                      <a:cs typeface="+mn-cs"/>
                    </a:endParaRPr>
                  </a:p>
                </p:txBody>
              </p:sp>
              <p:sp>
                <p:nvSpPr>
                  <p:cNvPr id="350" name="Left-Right Arrow 349"/>
                  <p:cNvSpPr/>
                  <p:nvPr/>
                </p:nvSpPr>
                <p:spPr>
                  <a:xfrm>
                    <a:off x="6499847" y="2497091"/>
                    <a:ext cx="929643" cy="341649"/>
                  </a:xfrm>
                  <a:prstGeom prst="leftRightArrow">
                    <a:avLst/>
                  </a:prstGeom>
                  <a:gradFill flip="none" rotWithShape="1">
                    <a:gsLst>
                      <a:gs pos="833">
                        <a:schemeClr val="accent5"/>
                      </a:gs>
                      <a:gs pos="100000">
                        <a:schemeClr val="accent3">
                          <a:lumMod val="25000"/>
                        </a:schemeClr>
                      </a:gs>
                    </a:gsLst>
                    <a:lin ang="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400">
                      <a:buNone/>
                    </a:pPr>
                    <a:r>
                      <a:rPr lang="en-US" altLang="zh-CN" sz="1100" b="0" i="0" smtClean="0">
                        <a:solidFill>
                          <a:srgbClr val="FFFFFF"/>
                        </a:solidFill>
                        <a:effectLst>
                          <a:outerShdw blurRad="63500" sx="102000" sy="102000" algn="ctr" rotWithShape="0">
                            <a:prstClr val="black">
                              <a:alpha val="40000"/>
                            </a:prstClr>
                          </a:outerShdw>
                        </a:effectLst>
                        <a:latin typeface="Arial"/>
                        <a:ea typeface="黑体" pitchFamily="2" charset="-122"/>
                        <a:cs typeface="+mn-cs"/>
                      </a:rPr>
                      <a:t>FCoE</a:t>
                    </a:r>
                    <a:endParaRPr lang="en-US" altLang="zh-CN" sz="1100" b="0" i="0">
                      <a:solidFill>
                        <a:srgbClr val="FFFFFF"/>
                      </a:solidFill>
                      <a:effectLst>
                        <a:outerShdw blurRad="63500" sx="102000" sy="102000" algn="ctr" rotWithShape="0">
                          <a:prstClr val="black">
                            <a:alpha val="40000"/>
                          </a:prstClr>
                        </a:outerShdw>
                      </a:effectLst>
                      <a:latin typeface="Arial"/>
                      <a:ea typeface="黑体" pitchFamily="2" charset="-122"/>
                      <a:cs typeface="+mn-cs"/>
                    </a:endParaRPr>
                  </a:p>
                </p:txBody>
              </p:sp>
              <p:sp>
                <p:nvSpPr>
                  <p:cNvPr id="351" name="Rectangle 14"/>
                  <p:cNvSpPr>
                    <a:spLocks/>
                  </p:cNvSpPr>
                  <p:nvPr/>
                </p:nvSpPr>
                <p:spPr bwMode="auto">
                  <a:xfrm>
                    <a:off x="7429490" y="2925114"/>
                    <a:ext cx="856730" cy="394210"/>
                  </a:xfrm>
                  <a:prstGeom prst="rect">
                    <a:avLst/>
                  </a:prstGeom>
                  <a:noFill/>
                  <a:ln w="12700" cap="flat">
                    <a:noFill/>
                    <a:miter lim="800000"/>
                    <a:headEnd type="none" w="med" len="med"/>
                    <a:tailEnd type="none" w="med" len="med"/>
                  </a:ln>
                </p:spPr>
                <p:txBody>
                  <a:bodyPr lIns="0" tIns="0" rIns="44020" bIns="0" anchor="ctr"/>
                  <a:lstStyle/>
                  <a:p>
                    <a:pPr marL="43525" algn="ctr" defTabSz="914400">
                      <a:buNone/>
                    </a:pPr>
                    <a:r>
                      <a:rPr lang="zh-CN" altLang="en-US" sz="1200" b="0" i="0" dirty="0" smtClean="0">
                        <a:solidFill>
                          <a:srgbClr val="546568"/>
                        </a:solidFill>
                        <a:latin typeface="Arial"/>
                        <a:ea typeface="黑体" pitchFamily="2" charset="-122"/>
                        <a:cs typeface="Calibri Bold Italic"/>
                      </a:rPr>
                      <a:t>存储目标</a:t>
                    </a:r>
                    <a:endParaRPr lang="zh-CN" altLang="en-US" sz="1200" b="0" i="0" dirty="0">
                      <a:solidFill>
                        <a:srgbClr val="546568"/>
                      </a:solidFill>
                      <a:latin typeface="Arial"/>
                      <a:ea typeface="黑体" pitchFamily="2" charset="-122"/>
                      <a:cs typeface="Calibri Bold Italic"/>
                    </a:endParaRPr>
                  </a:p>
                </p:txBody>
              </p:sp>
              <p:sp>
                <p:nvSpPr>
                  <p:cNvPr id="352" name="Left-Right Arrow 351"/>
                  <p:cNvSpPr/>
                  <p:nvPr/>
                </p:nvSpPr>
                <p:spPr>
                  <a:xfrm>
                    <a:off x="6499847" y="2216759"/>
                    <a:ext cx="929643" cy="341649"/>
                  </a:xfrm>
                  <a:prstGeom prst="leftRightArrow">
                    <a:avLst/>
                  </a:prstGeom>
                  <a:gradFill flip="none" rotWithShape="1">
                    <a:gsLst>
                      <a:gs pos="833">
                        <a:schemeClr val="accent1"/>
                      </a:gs>
                      <a:gs pos="100000">
                        <a:schemeClr val="accent3">
                          <a:lumMod val="25000"/>
                        </a:schemeClr>
                      </a:gs>
                    </a:gsLst>
                    <a:lin ang="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400">
                      <a:buNone/>
                    </a:pPr>
                    <a:r>
                      <a:rPr lang="en-US" altLang="zh-CN" sz="1100" b="0" i="0" smtClean="0">
                        <a:solidFill>
                          <a:srgbClr val="FFFFFF"/>
                        </a:solidFill>
                        <a:effectLst>
                          <a:outerShdw blurRad="63500" sx="102000" sy="102000" algn="ctr" rotWithShape="0">
                            <a:prstClr val="black">
                              <a:alpha val="40000"/>
                            </a:prstClr>
                          </a:outerShdw>
                        </a:effectLst>
                        <a:latin typeface="Arial"/>
                        <a:ea typeface="黑体" pitchFamily="2" charset="-122"/>
                        <a:cs typeface="+mn-cs"/>
                      </a:rPr>
                      <a:t>FC</a:t>
                    </a:r>
                    <a:endParaRPr lang="en-US" altLang="zh-CN" sz="1100" b="0" i="0">
                      <a:solidFill>
                        <a:srgbClr val="FFFFFF"/>
                      </a:solidFill>
                      <a:effectLst>
                        <a:outerShdw blurRad="63500" sx="102000" sy="102000" algn="ctr" rotWithShape="0">
                          <a:prstClr val="black">
                            <a:alpha val="40000"/>
                          </a:prstClr>
                        </a:outerShdw>
                      </a:effectLst>
                      <a:latin typeface="Arial"/>
                      <a:ea typeface="黑体" pitchFamily="2" charset="-122"/>
                      <a:cs typeface="+mn-cs"/>
                    </a:endParaRPr>
                  </a:p>
                </p:txBody>
              </p:sp>
              <p:pic>
                <p:nvPicPr>
                  <p:cNvPr id="353" name="Picture 30" descr="\\MV-FS\Projects\Cisco\References\Brand Assets\Kubrick Icons\Device Icons\Device_nexus7000_3035_default_256.png"/>
                  <p:cNvPicPr>
                    <a:picLocks noChangeAspect="1" noChangeArrowheads="1"/>
                  </p:cNvPicPr>
                  <p:nvPr/>
                </p:nvPicPr>
                <p:blipFill>
                  <a:blip r:embed="rId3" cstate="print"/>
                  <a:srcRect/>
                  <a:stretch>
                    <a:fillRect/>
                  </a:stretch>
                </p:blipFill>
                <p:spPr bwMode="auto">
                  <a:xfrm>
                    <a:off x="2533351" y="3446630"/>
                    <a:ext cx="705802" cy="705802"/>
                  </a:xfrm>
                  <a:prstGeom prst="rect">
                    <a:avLst/>
                  </a:prstGeom>
                  <a:noFill/>
                </p:spPr>
              </p:pic>
              <p:pic>
                <p:nvPicPr>
                  <p:cNvPr id="354" name="Picture 30" descr="\\MV-FS\Projects\Cisco\References\Brand Assets\Kubrick Icons\Device Icons\Device_nexus7000_3035_default_256.png"/>
                  <p:cNvPicPr>
                    <a:picLocks noChangeAspect="1" noChangeArrowheads="1"/>
                  </p:cNvPicPr>
                  <p:nvPr/>
                </p:nvPicPr>
                <p:blipFill>
                  <a:blip r:embed="rId3" cstate="print"/>
                  <a:srcRect/>
                  <a:stretch>
                    <a:fillRect/>
                  </a:stretch>
                </p:blipFill>
                <p:spPr bwMode="auto">
                  <a:xfrm>
                    <a:off x="4158153" y="3446630"/>
                    <a:ext cx="705802" cy="705802"/>
                  </a:xfrm>
                  <a:prstGeom prst="rect">
                    <a:avLst/>
                  </a:prstGeom>
                  <a:noFill/>
                </p:spPr>
              </p:pic>
              <p:grpSp>
                <p:nvGrpSpPr>
                  <p:cNvPr id="8" name="Group 214"/>
                  <p:cNvGrpSpPr/>
                  <p:nvPr/>
                </p:nvGrpSpPr>
                <p:grpSpPr>
                  <a:xfrm>
                    <a:off x="7554060" y="2118719"/>
                    <a:ext cx="607592" cy="918296"/>
                    <a:chOff x="9049536" y="5184547"/>
                    <a:chExt cx="718006" cy="1085173"/>
                  </a:xfrm>
                </p:grpSpPr>
                <p:pic>
                  <p:nvPicPr>
                    <p:cNvPr id="356" name="Picture 33" descr="\\MV-FS\Projects\Cisco\References\Brand Assets\Kubrick Icons\Device Icons\Device_database_3036_default_256.png"/>
                    <p:cNvPicPr>
                      <a:picLocks noChangeAspect="1" noChangeArrowheads="1"/>
                    </p:cNvPicPr>
                    <p:nvPr/>
                  </p:nvPicPr>
                  <p:blipFill>
                    <a:blip r:embed="rId4" cstate="print"/>
                    <a:srcRect/>
                    <a:stretch>
                      <a:fillRect/>
                    </a:stretch>
                  </p:blipFill>
                  <p:spPr bwMode="auto">
                    <a:xfrm>
                      <a:off x="9049536" y="5551714"/>
                      <a:ext cx="718006" cy="718006"/>
                    </a:xfrm>
                    <a:prstGeom prst="rect">
                      <a:avLst/>
                    </a:prstGeom>
                    <a:noFill/>
                  </p:spPr>
                </p:pic>
                <p:pic>
                  <p:nvPicPr>
                    <p:cNvPr id="357" name="Picture 33" descr="\\MV-FS\Projects\Cisco\References\Brand Assets\Kubrick Icons\Device Icons\Device_database_3036_default_256.png"/>
                    <p:cNvPicPr>
                      <a:picLocks noChangeAspect="1" noChangeArrowheads="1"/>
                    </p:cNvPicPr>
                    <p:nvPr/>
                  </p:nvPicPr>
                  <p:blipFill>
                    <a:blip r:embed="rId4" cstate="print"/>
                    <a:srcRect/>
                    <a:stretch>
                      <a:fillRect/>
                    </a:stretch>
                  </p:blipFill>
                  <p:spPr bwMode="auto">
                    <a:xfrm>
                      <a:off x="9049536" y="5368130"/>
                      <a:ext cx="718006" cy="718006"/>
                    </a:xfrm>
                    <a:prstGeom prst="rect">
                      <a:avLst/>
                    </a:prstGeom>
                    <a:noFill/>
                  </p:spPr>
                </p:pic>
                <p:pic>
                  <p:nvPicPr>
                    <p:cNvPr id="358" name="Picture 33" descr="\\MV-FS\Projects\Cisco\References\Brand Assets\Kubrick Icons\Device Icons\Device_database_3036_default_256.png"/>
                    <p:cNvPicPr>
                      <a:picLocks noChangeAspect="1" noChangeArrowheads="1"/>
                    </p:cNvPicPr>
                    <p:nvPr/>
                  </p:nvPicPr>
                  <p:blipFill>
                    <a:blip r:embed="rId4" cstate="print"/>
                    <a:srcRect/>
                    <a:stretch>
                      <a:fillRect/>
                    </a:stretch>
                  </p:blipFill>
                  <p:spPr bwMode="auto">
                    <a:xfrm>
                      <a:off x="9049536" y="5184547"/>
                      <a:ext cx="718006" cy="718006"/>
                    </a:xfrm>
                    <a:prstGeom prst="rect">
                      <a:avLst/>
                    </a:prstGeom>
                    <a:noFill/>
                  </p:spPr>
                </p:pic>
              </p:grpSp>
              <p:grpSp>
                <p:nvGrpSpPr>
                  <p:cNvPr id="9" name="Group 218"/>
                  <p:cNvGrpSpPr/>
                  <p:nvPr/>
                </p:nvGrpSpPr>
                <p:grpSpPr>
                  <a:xfrm>
                    <a:off x="7554060" y="3389489"/>
                    <a:ext cx="607592" cy="918296"/>
                    <a:chOff x="9049536" y="5184547"/>
                    <a:chExt cx="718006" cy="1085173"/>
                  </a:xfrm>
                </p:grpSpPr>
                <p:pic>
                  <p:nvPicPr>
                    <p:cNvPr id="360" name="Picture 33" descr="\\MV-FS\Projects\Cisco\References\Brand Assets\Kubrick Icons\Device Icons\Device_database_3036_default_256.png"/>
                    <p:cNvPicPr>
                      <a:picLocks noChangeAspect="1" noChangeArrowheads="1"/>
                    </p:cNvPicPr>
                    <p:nvPr/>
                  </p:nvPicPr>
                  <p:blipFill>
                    <a:blip r:embed="rId4" cstate="print"/>
                    <a:srcRect/>
                    <a:stretch>
                      <a:fillRect/>
                    </a:stretch>
                  </p:blipFill>
                  <p:spPr bwMode="auto">
                    <a:xfrm>
                      <a:off x="9049536" y="5551714"/>
                      <a:ext cx="718006" cy="718006"/>
                    </a:xfrm>
                    <a:prstGeom prst="rect">
                      <a:avLst/>
                    </a:prstGeom>
                    <a:noFill/>
                  </p:spPr>
                </p:pic>
                <p:pic>
                  <p:nvPicPr>
                    <p:cNvPr id="361" name="Picture 33" descr="\\MV-FS\Projects\Cisco\References\Brand Assets\Kubrick Icons\Device Icons\Device_database_3036_default_256.png"/>
                    <p:cNvPicPr>
                      <a:picLocks noChangeAspect="1" noChangeArrowheads="1"/>
                    </p:cNvPicPr>
                    <p:nvPr/>
                  </p:nvPicPr>
                  <p:blipFill>
                    <a:blip r:embed="rId4" cstate="print"/>
                    <a:srcRect/>
                    <a:stretch>
                      <a:fillRect/>
                    </a:stretch>
                  </p:blipFill>
                  <p:spPr bwMode="auto">
                    <a:xfrm>
                      <a:off x="9049536" y="5368130"/>
                      <a:ext cx="718006" cy="718006"/>
                    </a:xfrm>
                    <a:prstGeom prst="rect">
                      <a:avLst/>
                    </a:prstGeom>
                    <a:noFill/>
                  </p:spPr>
                </p:pic>
                <p:pic>
                  <p:nvPicPr>
                    <p:cNvPr id="362" name="Picture 33" descr="\\MV-FS\Projects\Cisco\References\Brand Assets\Kubrick Icons\Device Icons\Device_database_3036_default_256.png"/>
                    <p:cNvPicPr>
                      <a:picLocks noChangeAspect="1" noChangeArrowheads="1"/>
                    </p:cNvPicPr>
                    <p:nvPr/>
                  </p:nvPicPr>
                  <p:blipFill>
                    <a:blip r:embed="rId4" cstate="print"/>
                    <a:srcRect/>
                    <a:stretch>
                      <a:fillRect/>
                    </a:stretch>
                  </p:blipFill>
                  <p:spPr bwMode="auto">
                    <a:xfrm>
                      <a:off x="9049536" y="5184547"/>
                      <a:ext cx="718006" cy="718006"/>
                    </a:xfrm>
                    <a:prstGeom prst="rect">
                      <a:avLst/>
                    </a:prstGeom>
                    <a:noFill/>
                  </p:spPr>
                </p:pic>
              </p:grpSp>
              <p:pic>
                <p:nvPicPr>
                  <p:cNvPr id="363" name="Picture 11" descr="\\MV-FS\Projects\Cisco\References\Brand Assets\Kubrick Icons\Device Icons\Device_fibre_channel_director_3027_default_256.png"/>
                  <p:cNvPicPr>
                    <a:picLocks noChangeAspect="1" noChangeArrowheads="1"/>
                  </p:cNvPicPr>
                  <p:nvPr/>
                </p:nvPicPr>
                <p:blipFill>
                  <a:blip r:embed="rId5" cstate="print"/>
                  <a:srcRect/>
                  <a:stretch>
                    <a:fillRect/>
                  </a:stretch>
                </p:blipFill>
                <p:spPr bwMode="auto">
                  <a:xfrm>
                    <a:off x="5785150" y="2118719"/>
                    <a:ext cx="705802" cy="705802"/>
                  </a:xfrm>
                  <a:prstGeom prst="rect">
                    <a:avLst/>
                  </a:prstGeom>
                  <a:noFill/>
                </p:spPr>
              </p:pic>
              <p:pic>
                <p:nvPicPr>
                  <p:cNvPr id="364" name="Picture 18" descr="\\MV-FS\Projects\Cisco\References\Brand Assets\Kubrick Icons\Device Icons\Device_file_server_3129_default_256.png"/>
                  <p:cNvPicPr>
                    <a:picLocks noChangeAspect="1" noChangeArrowheads="1"/>
                  </p:cNvPicPr>
                  <p:nvPr/>
                </p:nvPicPr>
                <p:blipFill>
                  <a:blip r:embed="rId6" cstate="print"/>
                  <a:srcRect/>
                  <a:stretch>
                    <a:fillRect/>
                  </a:stretch>
                </p:blipFill>
                <p:spPr bwMode="auto">
                  <a:xfrm>
                    <a:off x="834258" y="2867614"/>
                    <a:ext cx="706831" cy="706831"/>
                  </a:xfrm>
                  <a:prstGeom prst="rect">
                    <a:avLst/>
                  </a:prstGeom>
                  <a:noFill/>
                </p:spPr>
              </p:pic>
              <p:sp>
                <p:nvSpPr>
                  <p:cNvPr id="365" name="Rectangle 19"/>
                  <p:cNvSpPr>
                    <a:spLocks/>
                  </p:cNvSpPr>
                  <p:nvPr/>
                </p:nvSpPr>
                <p:spPr bwMode="auto">
                  <a:xfrm>
                    <a:off x="2181775" y="1734637"/>
                    <a:ext cx="1408954" cy="392199"/>
                  </a:xfrm>
                  <a:prstGeom prst="rect">
                    <a:avLst/>
                  </a:prstGeom>
                  <a:noFill/>
                  <a:ln w="12700" cap="flat">
                    <a:noFill/>
                    <a:miter lim="800000"/>
                    <a:headEnd type="none" w="med" len="med"/>
                    <a:tailEnd type="none" w="med" len="med"/>
                  </a:ln>
                </p:spPr>
                <p:txBody>
                  <a:bodyPr lIns="0" tIns="0" rIns="0" bIns="0" anchor="t" anchorCtr="0">
                    <a:spAutoFit/>
                  </a:bodyPr>
                  <a:lstStyle/>
                  <a:p>
                    <a:pPr marL="43525" algn="ctr" defTabSz="914400">
                      <a:buNone/>
                    </a:pPr>
                    <a:r>
                      <a:rPr lang="en-US" altLang="zh-CN" sz="1200" b="0" i="0" smtClean="0">
                        <a:solidFill>
                          <a:srgbClr val="546568"/>
                        </a:solidFill>
                        <a:latin typeface="Arial"/>
                        <a:ea typeface="黑体" pitchFamily="2" charset="-122"/>
                        <a:cs typeface="Calibri Bold Italic"/>
                      </a:rPr>
                      <a:t>Cisco Nexus 5500</a:t>
                    </a:r>
                    <a:br>
                      <a:rPr lang="en-US" altLang="zh-CN" sz="1200" b="0" i="0" smtClean="0">
                        <a:solidFill>
                          <a:srgbClr val="546568"/>
                        </a:solidFill>
                        <a:latin typeface="Arial"/>
                        <a:ea typeface="黑体" pitchFamily="2" charset="-122"/>
                        <a:cs typeface="Calibri Bold Italic"/>
                      </a:rPr>
                    </a:br>
                    <a:r>
                      <a:rPr lang="zh-CN" altLang="en-US" sz="1200" b="0" i="0" smtClean="0">
                        <a:solidFill>
                          <a:srgbClr val="546568"/>
                        </a:solidFill>
                        <a:latin typeface="Arial"/>
                        <a:ea typeface="黑体" pitchFamily="2" charset="-122"/>
                        <a:cs typeface="Calibri Bold Italic"/>
                      </a:rPr>
                      <a:t>（具有统一端口）</a:t>
                    </a:r>
                    <a:endParaRPr lang="zh-CN" altLang="en-US" sz="1200" b="0" i="0">
                      <a:solidFill>
                        <a:srgbClr val="546568"/>
                      </a:solidFill>
                      <a:latin typeface="Arial"/>
                      <a:ea typeface="黑体" pitchFamily="2" charset="-122"/>
                      <a:cs typeface="Calibri Bold Italic"/>
                    </a:endParaRPr>
                  </a:p>
                </p:txBody>
              </p:sp>
              <p:sp>
                <p:nvSpPr>
                  <p:cNvPr id="366" name="Rectangle 19"/>
                  <p:cNvSpPr>
                    <a:spLocks/>
                  </p:cNvSpPr>
                  <p:nvPr/>
                </p:nvSpPr>
                <p:spPr bwMode="auto">
                  <a:xfrm>
                    <a:off x="3806577" y="1919906"/>
                    <a:ext cx="1408954" cy="196100"/>
                  </a:xfrm>
                  <a:prstGeom prst="rect">
                    <a:avLst/>
                  </a:prstGeom>
                  <a:noFill/>
                  <a:ln w="12700" cap="flat">
                    <a:noFill/>
                    <a:miter lim="800000"/>
                    <a:headEnd type="none" w="med" len="med"/>
                    <a:tailEnd type="none" w="med" len="med"/>
                  </a:ln>
                </p:spPr>
                <p:txBody>
                  <a:bodyPr lIns="0" tIns="0" rIns="0" bIns="0" anchor="t" anchorCtr="0">
                    <a:spAutoFit/>
                  </a:bodyPr>
                  <a:lstStyle/>
                  <a:p>
                    <a:pPr marL="43525" algn="ctr" defTabSz="914400">
                      <a:buNone/>
                    </a:pPr>
                    <a:r>
                      <a:rPr lang="en-US" altLang="zh-CN" sz="1200" b="0" i="0" smtClean="0">
                        <a:solidFill>
                          <a:srgbClr val="546568"/>
                        </a:solidFill>
                        <a:latin typeface="Arial"/>
                        <a:ea typeface="黑体" pitchFamily="2" charset="-122"/>
                        <a:cs typeface="Calibri Bold Italic"/>
                      </a:rPr>
                      <a:t>Cisco MDS 9500</a:t>
                    </a:r>
                    <a:endParaRPr lang="zh-CN" altLang="en-US" sz="1200">
                      <a:solidFill>
                        <a:srgbClr val="546568"/>
                      </a:solidFill>
                      <a:latin typeface="Arial"/>
                      <a:ea typeface="黑体" pitchFamily="2" charset="-122"/>
                      <a:cs typeface="Calibri Bold Italic" charset="0"/>
                      <a:sym typeface="Calibri Bold Italic" charset="0"/>
                    </a:endParaRPr>
                  </a:p>
                </p:txBody>
              </p:sp>
              <p:pic>
                <p:nvPicPr>
                  <p:cNvPr id="370" name="Picture 30" descr="\\MV-FS\Projects\Cisco\References\Brand Assets\Kubrick Icons\Device Icons\Device_nexus7000_3035_default_256.png"/>
                  <p:cNvPicPr>
                    <a:picLocks noChangeAspect="1" noChangeArrowheads="1"/>
                  </p:cNvPicPr>
                  <p:nvPr/>
                </p:nvPicPr>
                <p:blipFill>
                  <a:blip r:embed="rId3" cstate="print"/>
                  <a:srcRect/>
                  <a:stretch>
                    <a:fillRect/>
                  </a:stretch>
                </p:blipFill>
                <p:spPr bwMode="auto">
                  <a:xfrm>
                    <a:off x="4158153" y="2118719"/>
                    <a:ext cx="705802" cy="705802"/>
                  </a:xfrm>
                  <a:prstGeom prst="rect">
                    <a:avLst/>
                  </a:prstGeom>
                  <a:noFill/>
                </p:spPr>
              </p:pic>
              <p:sp>
                <p:nvSpPr>
                  <p:cNvPr id="371" name="Left-Right Arrow 370"/>
                  <p:cNvSpPr/>
                  <p:nvPr/>
                </p:nvSpPr>
                <p:spPr>
                  <a:xfrm>
                    <a:off x="4892618" y="2216759"/>
                    <a:ext cx="926373" cy="341649"/>
                  </a:xfrm>
                  <a:prstGeom prst="leftRightArrow">
                    <a:avLst/>
                  </a:prstGeom>
                  <a:gradFill flip="none" rotWithShape="1">
                    <a:gsLst>
                      <a:gs pos="833">
                        <a:schemeClr val="accent1"/>
                      </a:gs>
                      <a:gs pos="100000">
                        <a:schemeClr val="accent3">
                          <a:lumMod val="25000"/>
                        </a:schemeClr>
                      </a:gs>
                    </a:gsLst>
                    <a:lin ang="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400">
                      <a:buNone/>
                    </a:pPr>
                    <a:r>
                      <a:rPr lang="en-US" altLang="zh-CN" sz="1100" b="0" i="0" smtClean="0">
                        <a:solidFill>
                          <a:srgbClr val="FFFFFF"/>
                        </a:solidFill>
                        <a:effectLst>
                          <a:outerShdw blurRad="63500" sx="102000" sy="102000" algn="ctr" rotWithShape="0">
                            <a:prstClr val="black">
                              <a:alpha val="40000"/>
                            </a:prstClr>
                          </a:outerShdw>
                        </a:effectLst>
                        <a:latin typeface="Arial"/>
                        <a:ea typeface="黑体" pitchFamily="2" charset="-122"/>
                        <a:cs typeface="+mn-cs"/>
                      </a:rPr>
                      <a:t>FC</a:t>
                    </a:r>
                    <a:endParaRPr lang="en-US" altLang="zh-CN" sz="1100" b="0" i="0">
                      <a:solidFill>
                        <a:srgbClr val="FFFFFF"/>
                      </a:solidFill>
                      <a:effectLst>
                        <a:outerShdw blurRad="63500" sx="102000" sy="102000" algn="ctr" rotWithShape="0">
                          <a:prstClr val="black">
                            <a:alpha val="40000"/>
                          </a:prstClr>
                        </a:outerShdw>
                      </a:effectLst>
                      <a:latin typeface="Arial"/>
                      <a:ea typeface="黑体" pitchFamily="2" charset="-122"/>
                      <a:cs typeface="+mn-cs"/>
                    </a:endParaRPr>
                  </a:p>
                </p:txBody>
              </p:sp>
              <p:pic>
                <p:nvPicPr>
                  <p:cNvPr id="372" name="Picture 30" descr="\\MV-FS\Projects\Cisco\References\Brand Assets\Kubrick Icons\Device Icons\Device_nexus7000_3035_default_256.png"/>
                  <p:cNvPicPr>
                    <a:picLocks noChangeAspect="1" noChangeArrowheads="1"/>
                  </p:cNvPicPr>
                  <p:nvPr/>
                </p:nvPicPr>
                <p:blipFill>
                  <a:blip r:embed="rId3" cstate="print"/>
                  <a:srcRect/>
                  <a:stretch>
                    <a:fillRect/>
                  </a:stretch>
                </p:blipFill>
                <p:spPr bwMode="auto">
                  <a:xfrm>
                    <a:off x="2533351" y="2118719"/>
                    <a:ext cx="705802" cy="705802"/>
                  </a:xfrm>
                  <a:prstGeom prst="rect">
                    <a:avLst/>
                  </a:prstGeom>
                  <a:noFill/>
                </p:spPr>
              </p:pic>
              <p:sp>
                <p:nvSpPr>
                  <p:cNvPr id="373" name="Rectangle 19"/>
                  <p:cNvSpPr>
                    <a:spLocks/>
                  </p:cNvSpPr>
                  <p:nvPr/>
                </p:nvSpPr>
                <p:spPr bwMode="auto">
                  <a:xfrm>
                    <a:off x="2172250" y="4126625"/>
                    <a:ext cx="1408954" cy="494889"/>
                  </a:xfrm>
                  <a:prstGeom prst="rect">
                    <a:avLst/>
                  </a:prstGeom>
                  <a:noFill/>
                  <a:ln w="12700" cap="flat">
                    <a:noFill/>
                    <a:miter lim="800000"/>
                    <a:headEnd type="none" w="med" len="med"/>
                    <a:tailEnd type="none" w="med" len="med"/>
                  </a:ln>
                </p:spPr>
                <p:txBody>
                  <a:bodyPr lIns="0" tIns="0" rIns="44020" bIns="0" anchor="t" anchorCtr="0"/>
                  <a:lstStyle/>
                  <a:p>
                    <a:pPr marL="43525" algn="ctr" defTabSz="914400">
                      <a:buNone/>
                    </a:pPr>
                    <a:r>
                      <a:rPr lang="en-US" altLang="zh-CN" sz="1200" b="0" i="0" smtClean="0">
                        <a:solidFill>
                          <a:srgbClr val="48575A"/>
                        </a:solidFill>
                        <a:latin typeface="Arial"/>
                        <a:ea typeface="黑体" pitchFamily="2" charset="-122"/>
                        <a:cs typeface="Calibri Bold Italic"/>
                      </a:rPr>
                      <a:t>Cisco Nexus </a:t>
                    </a:r>
                    <a:br>
                      <a:rPr lang="en-US" altLang="zh-CN" sz="1200" b="0" i="0" smtClean="0">
                        <a:solidFill>
                          <a:srgbClr val="48575A"/>
                        </a:solidFill>
                        <a:latin typeface="Arial"/>
                        <a:ea typeface="黑体" pitchFamily="2" charset="-122"/>
                        <a:cs typeface="Calibri Bold Italic"/>
                      </a:rPr>
                    </a:br>
                    <a:r>
                      <a:rPr lang="en-US" altLang="zh-CN" sz="1200" b="0" i="0" smtClean="0">
                        <a:solidFill>
                          <a:srgbClr val="48575A"/>
                        </a:solidFill>
                        <a:latin typeface="Arial"/>
                        <a:ea typeface="黑体" pitchFamily="2" charset="-122"/>
                        <a:cs typeface="Calibri Bold Italic"/>
                      </a:rPr>
                      <a:t>5000/2000</a:t>
                    </a:r>
                    <a:endParaRPr lang="zh-CN" altLang="en-US" sz="1200">
                      <a:solidFill>
                        <a:srgbClr val="48575A"/>
                      </a:solidFill>
                      <a:latin typeface="Arial"/>
                      <a:ea typeface="黑体" pitchFamily="2" charset="-122"/>
                      <a:cs typeface="Calibri Bold Italic" charset="0"/>
                      <a:sym typeface="Calibri Bold Italic" charset="0"/>
                    </a:endParaRPr>
                  </a:p>
                </p:txBody>
              </p:sp>
              <p:sp>
                <p:nvSpPr>
                  <p:cNvPr id="374" name="Left-Right Arrow 373"/>
                  <p:cNvSpPr/>
                  <p:nvPr/>
                </p:nvSpPr>
                <p:spPr>
                  <a:xfrm rot="20158205">
                    <a:off x="1592463" y="2606832"/>
                    <a:ext cx="932688" cy="341649"/>
                  </a:xfrm>
                  <a:prstGeom prst="leftRightArrow">
                    <a:avLst/>
                  </a:prstGeom>
                  <a:gradFill flip="none" rotWithShape="1">
                    <a:gsLst>
                      <a:gs pos="833">
                        <a:schemeClr val="accent5"/>
                      </a:gs>
                      <a:gs pos="100000">
                        <a:schemeClr val="accent3">
                          <a:lumMod val="25000"/>
                        </a:schemeClr>
                      </a:gs>
                    </a:gsLst>
                    <a:lin ang="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400">
                      <a:buNone/>
                    </a:pPr>
                    <a:r>
                      <a:rPr lang="en-US" altLang="zh-CN" sz="1100" b="0" i="0" smtClean="0">
                        <a:solidFill>
                          <a:srgbClr val="FFFFFF"/>
                        </a:solidFill>
                        <a:effectLst>
                          <a:outerShdw blurRad="63500" sx="102000" sy="102000" algn="ctr" rotWithShape="0">
                            <a:prstClr val="black">
                              <a:alpha val="40000"/>
                            </a:prstClr>
                          </a:outerShdw>
                        </a:effectLst>
                        <a:latin typeface="Arial"/>
                        <a:ea typeface="黑体" pitchFamily="2" charset="-122"/>
                        <a:cs typeface="+mn-cs"/>
                      </a:rPr>
                      <a:t>FCoE</a:t>
                    </a:r>
                    <a:endParaRPr lang="en-US" altLang="zh-CN" sz="1100" b="0" i="0">
                      <a:solidFill>
                        <a:srgbClr val="FFFFFF"/>
                      </a:solidFill>
                      <a:effectLst>
                        <a:outerShdw blurRad="63500" sx="102000" sy="102000" algn="ctr" rotWithShape="0">
                          <a:prstClr val="black">
                            <a:alpha val="40000"/>
                          </a:prstClr>
                        </a:outerShdw>
                      </a:effectLst>
                      <a:latin typeface="Arial"/>
                      <a:ea typeface="黑体" pitchFamily="2" charset="-122"/>
                      <a:cs typeface="+mn-cs"/>
                    </a:endParaRPr>
                  </a:p>
                </p:txBody>
              </p:sp>
              <p:sp>
                <p:nvSpPr>
                  <p:cNvPr id="375" name="Left-Right Arrow 374"/>
                  <p:cNvSpPr/>
                  <p:nvPr/>
                </p:nvSpPr>
                <p:spPr>
                  <a:xfrm>
                    <a:off x="3213485" y="2216759"/>
                    <a:ext cx="926373" cy="341649"/>
                  </a:xfrm>
                  <a:prstGeom prst="leftRightArrow">
                    <a:avLst/>
                  </a:prstGeom>
                  <a:gradFill flip="none" rotWithShape="1">
                    <a:gsLst>
                      <a:gs pos="833">
                        <a:schemeClr val="accent1"/>
                      </a:gs>
                      <a:gs pos="100000">
                        <a:schemeClr val="accent3">
                          <a:lumMod val="25000"/>
                        </a:schemeClr>
                      </a:gs>
                    </a:gsLst>
                    <a:lin ang="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400">
                      <a:buNone/>
                    </a:pPr>
                    <a:r>
                      <a:rPr lang="en-US" altLang="zh-CN" sz="1100" b="0" i="0" smtClean="0">
                        <a:solidFill>
                          <a:srgbClr val="FFFFFF"/>
                        </a:solidFill>
                        <a:effectLst>
                          <a:outerShdw blurRad="63500" sx="102000" sy="102000" algn="ctr" rotWithShape="0">
                            <a:prstClr val="black">
                              <a:alpha val="40000"/>
                            </a:prstClr>
                          </a:outerShdw>
                        </a:effectLst>
                        <a:latin typeface="Arial"/>
                        <a:ea typeface="黑体" pitchFamily="2" charset="-122"/>
                        <a:cs typeface="+mn-cs"/>
                      </a:rPr>
                      <a:t>FC</a:t>
                    </a:r>
                    <a:endParaRPr lang="en-US" altLang="zh-CN" sz="1100" b="0" i="0">
                      <a:solidFill>
                        <a:srgbClr val="FFFFFF"/>
                      </a:solidFill>
                      <a:effectLst>
                        <a:outerShdw blurRad="63500" sx="102000" sy="102000" algn="ctr" rotWithShape="0">
                          <a:prstClr val="black">
                            <a:alpha val="40000"/>
                          </a:prstClr>
                        </a:outerShdw>
                      </a:effectLst>
                      <a:latin typeface="Arial"/>
                      <a:ea typeface="黑体" pitchFamily="2" charset="-122"/>
                      <a:cs typeface="+mn-cs"/>
                    </a:endParaRPr>
                  </a:p>
                </p:txBody>
              </p:sp>
              <p:sp>
                <p:nvSpPr>
                  <p:cNvPr id="376" name="Left-Right Arrow 375"/>
                  <p:cNvSpPr/>
                  <p:nvPr/>
                </p:nvSpPr>
                <p:spPr>
                  <a:xfrm>
                    <a:off x="4768564" y="3772616"/>
                    <a:ext cx="2754770" cy="324128"/>
                  </a:xfrm>
                  <a:prstGeom prst="leftRightArrow">
                    <a:avLst/>
                  </a:prstGeom>
                  <a:gradFill flip="none" rotWithShape="1">
                    <a:gsLst>
                      <a:gs pos="833">
                        <a:schemeClr val="accent5"/>
                      </a:gs>
                      <a:gs pos="100000">
                        <a:schemeClr val="accent3">
                          <a:lumMod val="25000"/>
                        </a:schemeClr>
                      </a:gs>
                    </a:gsLst>
                    <a:lin ang="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400">
                      <a:buNone/>
                    </a:pPr>
                    <a:r>
                      <a:rPr lang="en-US" altLang="zh-CN" sz="1100" b="0" i="0" smtClean="0">
                        <a:solidFill>
                          <a:srgbClr val="FFFFFF"/>
                        </a:solidFill>
                        <a:effectLst>
                          <a:outerShdw blurRad="63500" sx="102000" sy="102000" algn="ctr" rotWithShape="0">
                            <a:prstClr val="black">
                              <a:alpha val="40000"/>
                            </a:prstClr>
                          </a:outerShdw>
                        </a:effectLst>
                        <a:latin typeface="Arial"/>
                        <a:ea typeface="黑体" pitchFamily="2" charset="-122"/>
                        <a:cs typeface="+mn-cs"/>
                      </a:rPr>
                      <a:t>FCoE</a:t>
                    </a:r>
                    <a:endParaRPr lang="en-US" altLang="zh-CN" sz="1100" b="0" i="0">
                      <a:solidFill>
                        <a:srgbClr val="FFFFFF"/>
                      </a:solidFill>
                      <a:effectLst>
                        <a:outerShdw blurRad="63500" sx="102000" sy="102000" algn="ctr" rotWithShape="0">
                          <a:prstClr val="black">
                            <a:alpha val="40000"/>
                          </a:prstClr>
                        </a:outerShdw>
                      </a:effectLst>
                      <a:latin typeface="Arial"/>
                      <a:ea typeface="黑体" pitchFamily="2" charset="-122"/>
                      <a:cs typeface="+mn-cs"/>
                    </a:endParaRPr>
                  </a:p>
                </p:txBody>
              </p:sp>
              <p:sp>
                <p:nvSpPr>
                  <p:cNvPr id="377" name="Left-Right Arrow 376"/>
                  <p:cNvSpPr/>
                  <p:nvPr/>
                </p:nvSpPr>
                <p:spPr>
                  <a:xfrm rot="19617284">
                    <a:off x="3172954" y="3201928"/>
                    <a:ext cx="1285972" cy="341649"/>
                  </a:xfrm>
                  <a:prstGeom prst="leftRightArrow">
                    <a:avLst/>
                  </a:prstGeom>
                  <a:gradFill flip="none" rotWithShape="1">
                    <a:gsLst>
                      <a:gs pos="833">
                        <a:schemeClr val="accent1"/>
                      </a:gs>
                      <a:gs pos="100000">
                        <a:schemeClr val="accent3">
                          <a:lumMod val="25000"/>
                        </a:schemeClr>
                      </a:gs>
                    </a:gsLst>
                    <a:lin ang="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400">
                      <a:buNone/>
                    </a:pPr>
                    <a:r>
                      <a:rPr lang="en-US" altLang="zh-CN" sz="1100" b="0" i="0" smtClean="0">
                        <a:solidFill>
                          <a:srgbClr val="FFFFFF"/>
                        </a:solidFill>
                        <a:effectLst>
                          <a:outerShdw blurRad="63500" sx="102000" sy="102000" algn="ctr" rotWithShape="0">
                            <a:prstClr val="black">
                              <a:alpha val="40000"/>
                            </a:prstClr>
                          </a:outerShdw>
                        </a:effectLst>
                        <a:latin typeface="Arial"/>
                        <a:ea typeface="黑体" pitchFamily="2" charset="-122"/>
                        <a:cs typeface="+mn-cs"/>
                      </a:rPr>
                      <a:t>FC</a:t>
                    </a:r>
                    <a:endParaRPr lang="en-US" altLang="zh-CN" sz="1100" b="0" i="0">
                      <a:solidFill>
                        <a:srgbClr val="FFFFFF"/>
                      </a:solidFill>
                      <a:effectLst>
                        <a:outerShdw blurRad="63500" sx="102000" sy="102000" algn="ctr" rotWithShape="0">
                          <a:prstClr val="black">
                            <a:alpha val="40000"/>
                          </a:prstClr>
                        </a:outerShdw>
                      </a:effectLst>
                      <a:latin typeface="Arial"/>
                      <a:ea typeface="黑体" pitchFamily="2" charset="-122"/>
                      <a:cs typeface="+mn-cs"/>
                    </a:endParaRPr>
                  </a:p>
                </p:txBody>
              </p:sp>
              <p:sp>
                <p:nvSpPr>
                  <p:cNvPr id="378" name="Left-Right Arrow 377"/>
                  <p:cNvSpPr/>
                  <p:nvPr/>
                </p:nvSpPr>
                <p:spPr>
                  <a:xfrm>
                    <a:off x="4889460" y="2497091"/>
                    <a:ext cx="932688" cy="341649"/>
                  </a:xfrm>
                  <a:prstGeom prst="leftRightArrow">
                    <a:avLst/>
                  </a:prstGeom>
                  <a:gradFill flip="none" rotWithShape="1">
                    <a:gsLst>
                      <a:gs pos="833">
                        <a:schemeClr val="accent5"/>
                      </a:gs>
                      <a:gs pos="100000">
                        <a:schemeClr val="accent3">
                          <a:lumMod val="25000"/>
                        </a:schemeClr>
                      </a:gs>
                    </a:gsLst>
                    <a:lin ang="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400">
                      <a:buNone/>
                    </a:pPr>
                    <a:r>
                      <a:rPr lang="en-US" altLang="zh-CN" sz="1100" b="0" i="0" smtClean="0">
                        <a:solidFill>
                          <a:srgbClr val="FFFFFF"/>
                        </a:solidFill>
                        <a:effectLst>
                          <a:outerShdw blurRad="63500" sx="102000" sy="102000" algn="ctr" rotWithShape="0">
                            <a:prstClr val="black">
                              <a:alpha val="40000"/>
                            </a:prstClr>
                          </a:outerShdw>
                        </a:effectLst>
                        <a:latin typeface="Arial"/>
                        <a:ea typeface="黑体" pitchFamily="2" charset="-122"/>
                        <a:cs typeface="+mn-cs"/>
                      </a:rPr>
                      <a:t>FCoE</a:t>
                    </a:r>
                    <a:endParaRPr lang="en-US" altLang="zh-CN" sz="1100" b="0" i="0">
                      <a:solidFill>
                        <a:srgbClr val="FFFFFF"/>
                      </a:solidFill>
                      <a:effectLst>
                        <a:outerShdw blurRad="63500" sx="102000" sy="102000" algn="ctr" rotWithShape="0">
                          <a:prstClr val="black">
                            <a:alpha val="40000"/>
                          </a:prstClr>
                        </a:outerShdw>
                      </a:effectLst>
                      <a:latin typeface="Arial"/>
                      <a:ea typeface="黑体" pitchFamily="2" charset="-122"/>
                      <a:cs typeface="+mn-cs"/>
                    </a:endParaRPr>
                  </a:p>
                </p:txBody>
              </p:sp>
            </p:grpSp>
            <p:grpSp>
              <p:nvGrpSpPr>
                <p:cNvPr id="10" name="Group 1"/>
                <p:cNvGrpSpPr/>
                <p:nvPr/>
              </p:nvGrpSpPr>
              <p:grpSpPr>
                <a:xfrm>
                  <a:off x="615149" y="4602019"/>
                  <a:ext cx="7934185" cy="425713"/>
                  <a:chOff x="377069" y="4658581"/>
                  <a:chExt cx="7934185" cy="425713"/>
                </a:xfrm>
              </p:grpSpPr>
              <p:sp>
                <p:nvSpPr>
                  <p:cNvPr id="62" name="Right Arrow 102"/>
                  <p:cNvSpPr/>
                  <p:nvPr/>
                </p:nvSpPr>
                <p:spPr>
                  <a:xfrm rot="10800000">
                    <a:off x="377069" y="4658581"/>
                    <a:ext cx="7934185" cy="425713"/>
                  </a:xfrm>
                  <a:custGeom>
                    <a:avLst/>
                    <a:gdLst/>
                    <a:ahLst/>
                    <a:cxnLst/>
                    <a:rect l="l" t="t" r="r" b="b"/>
                    <a:pathLst>
                      <a:path w="6989460" h="392707">
                        <a:moveTo>
                          <a:pt x="6856607" y="392707"/>
                        </a:moveTo>
                        <a:lnTo>
                          <a:pt x="3576653" y="392707"/>
                        </a:lnTo>
                        <a:lnTo>
                          <a:pt x="3412807" y="392707"/>
                        </a:lnTo>
                        <a:lnTo>
                          <a:pt x="132853" y="392707"/>
                        </a:lnTo>
                        <a:lnTo>
                          <a:pt x="0" y="196353"/>
                        </a:lnTo>
                        <a:lnTo>
                          <a:pt x="132853" y="0"/>
                        </a:lnTo>
                        <a:lnTo>
                          <a:pt x="3412807" y="0"/>
                        </a:lnTo>
                        <a:lnTo>
                          <a:pt x="3576653" y="0"/>
                        </a:lnTo>
                        <a:lnTo>
                          <a:pt x="6856607" y="0"/>
                        </a:lnTo>
                        <a:lnTo>
                          <a:pt x="6989460" y="196354"/>
                        </a:lnTo>
                        <a:close/>
                      </a:path>
                    </a:pathLst>
                  </a:custGeom>
                  <a:gradFill flip="none" rotWithShape="1">
                    <a:gsLst>
                      <a:gs pos="53000">
                        <a:schemeClr val="accent3">
                          <a:lumMod val="50000"/>
                        </a:schemeClr>
                      </a:gs>
                      <a:gs pos="833">
                        <a:schemeClr val="accent3">
                          <a:lumMod val="25000"/>
                        </a:schemeClr>
                      </a:gs>
                      <a:gs pos="100000">
                        <a:schemeClr val="accent3">
                          <a:lumMod val="50000"/>
                        </a:schemeClr>
                      </a:gs>
                    </a:gsLst>
                    <a:lin ang="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z="1000">
                      <a:solidFill>
                        <a:schemeClr val="bg1"/>
                      </a:solidFill>
                      <a:effectLst>
                        <a:outerShdw blurRad="63500" sx="102000" sy="102000" algn="ctr" rotWithShape="0">
                          <a:prstClr val="black">
                            <a:alpha val="40000"/>
                          </a:prstClr>
                        </a:outerShdw>
                      </a:effectLst>
                      <a:latin typeface="Arial"/>
                      <a:ea typeface="黑体" pitchFamily="2" charset="-122"/>
                    </a:endParaRPr>
                  </a:p>
                </p:txBody>
              </p:sp>
              <p:sp>
                <p:nvSpPr>
                  <p:cNvPr id="64" name="Rectangle 63"/>
                  <p:cNvSpPr/>
                  <p:nvPr/>
                </p:nvSpPr>
                <p:spPr>
                  <a:xfrm>
                    <a:off x="447907" y="4709027"/>
                    <a:ext cx="7792509" cy="333365"/>
                  </a:xfrm>
                  <a:prstGeom prst="rect">
                    <a:avLst/>
                  </a:prstGeom>
                  <a:effectLst/>
                </p:spPr>
                <p:txBody>
                  <a:bodyPr wrap="square" lIns="91435" tIns="45718" rIns="91435" bIns="45718">
                    <a:spAutoFit/>
                  </a:bodyPr>
                  <a:lstStyle/>
                  <a:p>
                    <a:pPr algn="ctr" defTabSz="914400">
                      <a:lnSpc>
                        <a:spcPct val="90000"/>
                      </a:lnSpc>
                      <a:buNone/>
                    </a:pPr>
                    <a:r>
                      <a:rPr lang="en-US" altLang="zh-CN" sz="1600" b="1" i="0" smtClean="0">
                        <a:solidFill>
                          <a:srgbClr val="FFFFFF"/>
                        </a:solidFill>
                        <a:latin typeface="Arial"/>
                        <a:ea typeface="黑体" pitchFamily="2" charset="-122"/>
                        <a:cs typeface="+mn-cs"/>
                      </a:rPr>
                      <a:t>Cisco DCNM</a:t>
                    </a:r>
                    <a:r>
                      <a:rPr lang="zh-CN" altLang="en-US" sz="1600" b="0" i="0" smtClean="0">
                        <a:solidFill>
                          <a:srgbClr val="FFFFFF"/>
                        </a:solidFill>
                        <a:latin typeface="Arial"/>
                        <a:ea typeface="黑体" pitchFamily="2" charset="-122"/>
                        <a:cs typeface="+mn-cs"/>
                      </a:rPr>
                      <a:t> </a:t>
                    </a:r>
                    <a:r>
                      <a:rPr lang="en-US" altLang="zh-CN" sz="1600" b="0" i="0" smtClean="0">
                        <a:solidFill>
                          <a:srgbClr val="FFFFFF"/>
                        </a:solidFill>
                        <a:latin typeface="Arial"/>
                        <a:ea typeface="黑体" pitchFamily="2" charset="-122"/>
                        <a:cs typeface="+mn-cs"/>
                      </a:rPr>
                      <a:t>— </a:t>
                    </a:r>
                    <a:r>
                      <a:rPr lang="zh-CN" altLang="en-US" sz="1600" b="0" i="0" smtClean="0">
                        <a:solidFill>
                          <a:srgbClr val="FFFFFF"/>
                        </a:solidFill>
                        <a:latin typeface="Arial"/>
                        <a:ea typeface="黑体" pitchFamily="2" charset="-122"/>
                        <a:cs typeface="+mn-cs"/>
                      </a:rPr>
                      <a:t>跨 </a:t>
                    </a:r>
                    <a:r>
                      <a:rPr lang="en-US" altLang="zh-CN" sz="1600" b="0" i="0" smtClean="0">
                        <a:solidFill>
                          <a:srgbClr val="FFFFFF"/>
                        </a:solidFill>
                        <a:latin typeface="Arial"/>
                        <a:ea typeface="黑体" pitchFamily="2" charset="-122"/>
                        <a:cs typeface="+mn-cs"/>
                      </a:rPr>
                      <a:t>LAN </a:t>
                    </a:r>
                    <a:r>
                      <a:rPr lang="zh-CN" altLang="en-US" sz="1600" b="0" i="0" smtClean="0">
                        <a:solidFill>
                          <a:srgbClr val="FFFFFF"/>
                        </a:solidFill>
                        <a:latin typeface="Arial"/>
                        <a:ea typeface="黑体" pitchFamily="2" charset="-122"/>
                        <a:cs typeface="+mn-cs"/>
                      </a:rPr>
                      <a:t>和 </a:t>
                    </a:r>
                    <a:r>
                      <a:rPr lang="en-US" altLang="zh-CN" sz="1600" b="0" i="0" smtClean="0">
                        <a:solidFill>
                          <a:srgbClr val="FFFFFF"/>
                        </a:solidFill>
                        <a:latin typeface="Arial"/>
                        <a:ea typeface="黑体" pitchFamily="2" charset="-122"/>
                        <a:cs typeface="+mn-cs"/>
                      </a:rPr>
                      <a:t>SAN </a:t>
                    </a:r>
                    <a:r>
                      <a:rPr lang="zh-CN" altLang="en-US" sz="1600" b="0" i="0" smtClean="0">
                        <a:solidFill>
                          <a:srgbClr val="FFFFFF"/>
                        </a:solidFill>
                        <a:latin typeface="Arial"/>
                        <a:ea typeface="黑体" pitchFamily="2" charset="-122"/>
                        <a:cs typeface="+mn-cs"/>
                      </a:rPr>
                      <a:t>的单一管理平台可视性</a:t>
                    </a:r>
                    <a:endParaRPr lang="zh-CN" altLang="en-US" sz="2000" kern="1200">
                      <a:solidFill>
                        <a:schemeClr val="bg1"/>
                      </a:solidFill>
                      <a:latin typeface="Arial"/>
                      <a:ea typeface="黑体" pitchFamily="2" charset="-122"/>
                    </a:endParaRPr>
                  </a:p>
                </p:txBody>
              </p:sp>
            </p:grpSp>
          </p:grpSp>
        </p:grpSp>
        <p:grpSp>
          <p:nvGrpSpPr>
            <p:cNvPr id="11" name="Group 5"/>
            <p:cNvGrpSpPr/>
            <p:nvPr/>
          </p:nvGrpSpPr>
          <p:grpSpPr>
            <a:xfrm>
              <a:off x="3001444" y="2845321"/>
              <a:ext cx="3071248" cy="647752"/>
              <a:chOff x="3001444" y="2845321"/>
              <a:chExt cx="3071248" cy="647752"/>
            </a:xfrm>
          </p:grpSpPr>
          <p:sp>
            <p:nvSpPr>
              <p:cNvPr id="53" name="Left-Right Arrow 52"/>
              <p:cNvSpPr/>
              <p:nvPr/>
            </p:nvSpPr>
            <p:spPr>
              <a:xfrm rot="20018647">
                <a:off x="4786720" y="3151424"/>
                <a:ext cx="1285972" cy="341649"/>
              </a:xfrm>
              <a:prstGeom prst="leftRightArrow">
                <a:avLst/>
              </a:prstGeom>
              <a:gradFill flip="none" rotWithShape="1">
                <a:gsLst>
                  <a:gs pos="833">
                    <a:schemeClr val="accent5"/>
                  </a:gs>
                  <a:gs pos="100000">
                    <a:schemeClr val="accent3">
                      <a:lumMod val="25000"/>
                    </a:schemeClr>
                  </a:gs>
                </a:gsLst>
                <a:lin ang="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400">
                  <a:buNone/>
                </a:pPr>
                <a:r>
                  <a:rPr lang="en-US" altLang="zh-CN" sz="1100" b="0" i="0" smtClean="0">
                    <a:solidFill>
                      <a:srgbClr val="FFFFFF"/>
                    </a:solidFill>
                    <a:effectLst>
                      <a:outerShdw blurRad="63500" sx="102000" sy="102000" algn="ctr" rotWithShape="0">
                        <a:prstClr val="black">
                          <a:alpha val="40000"/>
                        </a:prstClr>
                      </a:outerShdw>
                    </a:effectLst>
                    <a:latin typeface="Arial"/>
                    <a:ea typeface="黑体" pitchFamily="2" charset="-122"/>
                    <a:cs typeface="+mn-cs"/>
                  </a:rPr>
                  <a:t>FCoE</a:t>
                </a:r>
                <a:endParaRPr lang="en-US" altLang="zh-CN" sz="1100" b="0" i="0">
                  <a:solidFill>
                    <a:srgbClr val="FFFFFF"/>
                  </a:solidFill>
                  <a:effectLst>
                    <a:outerShdw blurRad="63500" sx="102000" sy="102000" algn="ctr" rotWithShape="0">
                      <a:prstClr val="black">
                        <a:alpha val="40000"/>
                      </a:prstClr>
                    </a:outerShdw>
                  </a:effectLst>
                  <a:latin typeface="Arial"/>
                  <a:ea typeface="黑体" pitchFamily="2" charset="-122"/>
                  <a:cs typeface="+mn-cs"/>
                </a:endParaRPr>
              </a:p>
            </p:txBody>
          </p:sp>
          <p:sp>
            <p:nvSpPr>
              <p:cNvPr id="54" name="Left-Right Arrow 53"/>
              <p:cNvSpPr/>
              <p:nvPr/>
            </p:nvSpPr>
            <p:spPr>
              <a:xfrm rot="19624209">
                <a:off x="3001444" y="3021342"/>
                <a:ext cx="1285972" cy="341649"/>
              </a:xfrm>
              <a:prstGeom prst="leftRightArrow">
                <a:avLst/>
              </a:prstGeom>
              <a:gradFill flip="none" rotWithShape="1">
                <a:gsLst>
                  <a:gs pos="833">
                    <a:schemeClr val="accent5"/>
                  </a:gs>
                  <a:gs pos="100000">
                    <a:schemeClr val="accent3">
                      <a:lumMod val="25000"/>
                    </a:schemeClr>
                  </a:gs>
                </a:gsLst>
                <a:lin ang="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400">
                  <a:buNone/>
                </a:pPr>
                <a:r>
                  <a:rPr lang="en-US" altLang="zh-CN" sz="1100" b="0" i="0" smtClean="0">
                    <a:solidFill>
                      <a:srgbClr val="FFFFFF"/>
                    </a:solidFill>
                    <a:effectLst>
                      <a:outerShdw blurRad="63500" sx="102000" sy="102000" algn="ctr" rotWithShape="0">
                        <a:prstClr val="black">
                          <a:alpha val="40000"/>
                        </a:prstClr>
                      </a:outerShdw>
                    </a:effectLst>
                    <a:latin typeface="Arial"/>
                    <a:ea typeface="黑体" pitchFamily="2" charset="-122"/>
                    <a:cs typeface="+mn-cs"/>
                  </a:rPr>
                  <a:t>FCoE</a:t>
                </a:r>
                <a:endParaRPr lang="en-US" altLang="zh-CN" sz="1100" b="0" i="0">
                  <a:solidFill>
                    <a:srgbClr val="FFFFFF"/>
                  </a:solidFill>
                  <a:effectLst>
                    <a:outerShdw blurRad="63500" sx="102000" sy="102000" algn="ctr" rotWithShape="0">
                      <a:prstClr val="black">
                        <a:alpha val="40000"/>
                      </a:prstClr>
                    </a:outerShdw>
                  </a:effectLst>
                  <a:latin typeface="Arial"/>
                  <a:ea typeface="黑体" pitchFamily="2" charset="-122"/>
                  <a:cs typeface="+mn-cs"/>
                </a:endParaRPr>
              </a:p>
            </p:txBody>
          </p:sp>
          <p:sp>
            <p:nvSpPr>
              <p:cNvPr id="55" name="Left-Right Arrow 54"/>
              <p:cNvSpPr/>
              <p:nvPr/>
            </p:nvSpPr>
            <p:spPr>
              <a:xfrm rot="2407045">
                <a:off x="3304942" y="2845321"/>
                <a:ext cx="1285972" cy="341649"/>
              </a:xfrm>
              <a:prstGeom prst="leftRightArrow">
                <a:avLst/>
              </a:prstGeom>
              <a:gradFill flip="none" rotWithShape="1">
                <a:gsLst>
                  <a:gs pos="833">
                    <a:schemeClr val="accent5"/>
                  </a:gs>
                  <a:gs pos="100000">
                    <a:schemeClr val="accent3">
                      <a:lumMod val="25000"/>
                    </a:schemeClr>
                  </a:gs>
                </a:gsLst>
                <a:lin ang="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400">
                  <a:buNone/>
                </a:pPr>
                <a:r>
                  <a:rPr lang="en-US" altLang="zh-CN" sz="1100" b="0" i="0" smtClean="0">
                    <a:solidFill>
                      <a:srgbClr val="FFFFFF"/>
                    </a:solidFill>
                    <a:effectLst>
                      <a:outerShdw blurRad="63500" sx="102000" sy="102000" algn="ctr" rotWithShape="0">
                        <a:prstClr val="black">
                          <a:alpha val="40000"/>
                        </a:prstClr>
                      </a:outerShdw>
                    </a:effectLst>
                    <a:latin typeface="Arial"/>
                    <a:ea typeface="黑体" pitchFamily="2" charset="-122"/>
                    <a:cs typeface="+mn-cs"/>
                  </a:rPr>
                  <a:t>FCoE</a:t>
                </a:r>
                <a:endParaRPr lang="en-US" altLang="zh-CN" sz="1100" b="0" i="0">
                  <a:solidFill>
                    <a:srgbClr val="FFFFFF"/>
                  </a:solidFill>
                  <a:effectLst>
                    <a:outerShdw blurRad="63500" sx="102000" sy="102000" algn="ctr" rotWithShape="0">
                      <a:prstClr val="black">
                        <a:alpha val="40000"/>
                      </a:prstClr>
                    </a:outerShdw>
                  </a:effectLst>
                  <a:latin typeface="Arial"/>
                  <a:ea typeface="黑体" pitchFamily="2" charset="-122"/>
                  <a:cs typeface="+mn-cs"/>
                </a:endParaRPr>
              </a:p>
            </p:txBody>
          </p:sp>
        </p:grpSp>
      </p:grpSp>
      <p:grpSp>
        <p:nvGrpSpPr>
          <p:cNvPr id="12" name="Group 68"/>
          <p:cNvGrpSpPr/>
          <p:nvPr/>
        </p:nvGrpSpPr>
        <p:grpSpPr>
          <a:xfrm>
            <a:off x="594360" y="5184308"/>
            <a:ext cx="7344693" cy="1211474"/>
            <a:chOff x="4574276" y="4669561"/>
            <a:chExt cx="7344693" cy="1211474"/>
          </a:xfrm>
        </p:grpSpPr>
        <p:sp>
          <p:nvSpPr>
            <p:cNvPr id="70" name="Rectangle 69"/>
            <p:cNvSpPr/>
            <p:nvPr/>
          </p:nvSpPr>
          <p:spPr>
            <a:xfrm>
              <a:off x="4574276" y="4906922"/>
              <a:ext cx="3365024" cy="974113"/>
            </a:xfrm>
            <a:prstGeom prst="rect">
              <a:avLst/>
            </a:prstGeom>
          </p:spPr>
          <p:txBody>
            <a:bodyPr wrap="none" lIns="0" tIns="0" rIns="0" bIns="0">
              <a:spAutoFit/>
            </a:bodyPr>
            <a:lstStyle/>
            <a:p>
              <a:pPr marL="169896" indent="-169896" algn="l" defTabSz="914400">
                <a:lnSpc>
                  <a:spcPct val="95000"/>
                </a:lnSpc>
                <a:spcBef>
                  <a:spcPts val="300"/>
                </a:spcBef>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减少了成本和网络散乱 </a:t>
              </a:r>
              <a:r>
                <a:rPr lang="en-US" altLang="zh-CN" sz="1600" b="0" i="0" dirty="0" smtClean="0">
                  <a:solidFill>
                    <a:srgbClr val="546568"/>
                  </a:solidFill>
                  <a:latin typeface="Arial"/>
                  <a:ea typeface="黑体" pitchFamily="2" charset="-122"/>
                  <a:cs typeface="+mn-cs"/>
                </a:rPr>
                <a:t>— </a:t>
              </a:r>
              <a:r>
                <a:rPr lang="zh-CN" altLang="en-US" sz="1600" b="0" i="0" dirty="0" smtClean="0">
                  <a:solidFill>
                    <a:srgbClr val="546568"/>
                  </a:solidFill>
                  <a:latin typeface="Arial"/>
                  <a:ea typeface="黑体" pitchFamily="2" charset="-122"/>
                  <a:cs typeface="+mn-cs"/>
                </a:rPr>
                <a:t>网络、</a:t>
              </a:r>
              <a:r>
                <a:rPr lang="en-US" altLang="zh-CN" sz="1600" b="0" i="0" dirty="0" smtClean="0">
                  <a:solidFill>
                    <a:srgbClr val="546568"/>
                  </a:solidFill>
                  <a:latin typeface="Arial"/>
                  <a:ea typeface="黑体" pitchFamily="2" charset="-122"/>
                  <a:cs typeface="+mn-cs"/>
                </a:rPr>
                <a:t/>
              </a:r>
              <a:br>
                <a:rPr lang="en-US" altLang="zh-CN" sz="1600" b="0" i="0" dirty="0" smtClean="0">
                  <a:solidFill>
                    <a:srgbClr val="546568"/>
                  </a:solidFill>
                  <a:latin typeface="Arial"/>
                  <a:ea typeface="黑体" pitchFamily="2" charset="-122"/>
                  <a:cs typeface="+mn-cs"/>
                </a:rPr>
              </a:br>
              <a:r>
                <a:rPr lang="zh-CN" altLang="en-US" sz="1600" b="0" i="0" dirty="0" smtClean="0">
                  <a:solidFill>
                    <a:srgbClr val="546568"/>
                  </a:solidFill>
                  <a:latin typeface="Arial"/>
                  <a:ea typeface="黑体" pitchFamily="2" charset="-122"/>
                  <a:cs typeface="+mn-cs"/>
                </a:rPr>
                <a:t>电缆、操作系统</a:t>
              </a:r>
            </a:p>
            <a:p>
              <a:pPr marL="169896" indent="-169896" algn="l" defTabSz="914400">
                <a:lnSpc>
                  <a:spcPct val="95000"/>
                </a:lnSpc>
                <a:spcBef>
                  <a:spcPts val="300"/>
                </a:spcBef>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节省多达 </a:t>
              </a:r>
              <a:r>
                <a:rPr lang="en-US" altLang="zh-CN" sz="1600" b="0" i="0" dirty="0" smtClean="0">
                  <a:solidFill>
                    <a:srgbClr val="546568"/>
                  </a:solidFill>
                  <a:latin typeface="Arial"/>
                  <a:ea typeface="黑体" pitchFamily="2" charset="-122"/>
                  <a:cs typeface="+mn-cs"/>
                </a:rPr>
                <a:t>45% </a:t>
              </a:r>
              <a:r>
                <a:rPr lang="zh-CN" altLang="en-US" sz="1600" b="0" i="0" dirty="0" smtClean="0">
                  <a:solidFill>
                    <a:srgbClr val="546568"/>
                  </a:solidFill>
                  <a:latin typeface="Arial"/>
                  <a:ea typeface="黑体" pitchFamily="2" charset="-122"/>
                  <a:cs typeface="+mn-cs"/>
                </a:rPr>
                <a:t>的接入层资本支出；</a:t>
              </a:r>
              <a:r>
                <a:rPr lang="en-US" altLang="zh-CN" sz="1600" b="0" i="0" dirty="0" smtClean="0">
                  <a:solidFill>
                    <a:srgbClr val="546568"/>
                  </a:solidFill>
                  <a:latin typeface="Arial"/>
                  <a:ea typeface="黑体" pitchFamily="2" charset="-122"/>
                  <a:cs typeface="+mn-cs"/>
                </a:rPr>
                <a:t/>
              </a:r>
              <a:br>
                <a:rPr lang="en-US" altLang="zh-CN" sz="1600" b="0" i="0" dirty="0" smtClean="0">
                  <a:solidFill>
                    <a:srgbClr val="546568"/>
                  </a:solidFill>
                  <a:latin typeface="Arial"/>
                  <a:ea typeface="黑体" pitchFamily="2" charset="-122"/>
                  <a:cs typeface="+mn-cs"/>
                </a:rPr>
              </a:br>
              <a:r>
                <a:rPr lang="en-US" altLang="zh-CN" sz="1600" b="0" i="0" dirty="0" smtClean="0">
                  <a:solidFill>
                    <a:srgbClr val="546568"/>
                  </a:solidFill>
                  <a:latin typeface="Arial"/>
                  <a:ea typeface="黑体" pitchFamily="2" charset="-122"/>
                  <a:cs typeface="+mn-cs"/>
                </a:rPr>
                <a:t>492% </a:t>
              </a:r>
              <a:r>
                <a:rPr lang="zh-CN" altLang="en-US" sz="1600" b="0" i="0" dirty="0" smtClean="0">
                  <a:solidFill>
                    <a:srgbClr val="546568"/>
                  </a:solidFill>
                  <a:latin typeface="Arial"/>
                  <a:ea typeface="黑体" pitchFamily="2" charset="-122"/>
                  <a:cs typeface="+mn-cs"/>
                </a:rPr>
                <a:t>投资收益率</a:t>
              </a:r>
              <a:endParaRPr lang="zh-CN" altLang="en-US" sz="1600" b="0" i="0" dirty="0">
                <a:solidFill>
                  <a:srgbClr val="546568"/>
                </a:solidFill>
                <a:latin typeface="Arial"/>
                <a:ea typeface="黑体" pitchFamily="2" charset="-122"/>
                <a:cs typeface="+mn-cs"/>
              </a:endParaRPr>
            </a:p>
          </p:txBody>
        </p:sp>
        <p:sp>
          <p:nvSpPr>
            <p:cNvPr id="71" name="AutoShape 24"/>
            <p:cNvSpPr>
              <a:spLocks/>
            </p:cNvSpPr>
            <p:nvPr/>
          </p:nvSpPr>
          <p:spPr bwMode="auto">
            <a:xfrm>
              <a:off x="4574276" y="4669561"/>
              <a:ext cx="2338685" cy="227346"/>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a:lnSpc>
                  <a:spcPts val="1500"/>
                </a:lnSpc>
                <a:spcBef>
                  <a:spcPts val="300"/>
                </a:spcBef>
                <a:spcAft>
                  <a:spcPts val="300"/>
                </a:spcAft>
                <a:buNone/>
              </a:pPr>
              <a:r>
                <a:rPr lang="zh-CN" altLang="en-US" sz="1800" b="1" i="0" smtClean="0">
                  <a:solidFill>
                    <a:srgbClr val="0096D6"/>
                  </a:solidFill>
                  <a:latin typeface="Arial"/>
                  <a:ea typeface="黑体" pitchFamily="2" charset="-122"/>
                  <a:cs typeface="+mn-cs"/>
                </a:rPr>
                <a:t>结果</a:t>
              </a:r>
              <a:endParaRPr lang="zh-CN" altLang="en-US" b="1" smtClean="0">
                <a:solidFill>
                  <a:schemeClr val="tx1"/>
                </a:solidFill>
                <a:ea typeface="黑体" pitchFamily="2" charset="-122"/>
                <a:sym typeface="Arial" charset="0"/>
              </a:endParaRPr>
            </a:p>
          </p:txBody>
        </p:sp>
        <p:sp>
          <p:nvSpPr>
            <p:cNvPr id="72" name="Rectangle 71"/>
            <p:cNvSpPr/>
            <p:nvPr/>
          </p:nvSpPr>
          <p:spPr>
            <a:xfrm>
              <a:off x="8294259" y="4917666"/>
              <a:ext cx="3624710" cy="778675"/>
            </a:xfrm>
            <a:prstGeom prst="rect">
              <a:avLst/>
            </a:prstGeom>
          </p:spPr>
          <p:txBody>
            <a:bodyPr wrap="none" lIns="0" tIns="0" rIns="0" bIns="0">
              <a:spAutoFit/>
            </a:bodyPr>
            <a:lstStyle/>
            <a:p>
              <a:pPr marL="169896" indent="-169896" algn="l" defTabSz="914400">
                <a:lnSpc>
                  <a:spcPct val="95000"/>
                </a:lnSpc>
                <a:spcBef>
                  <a:spcPts val="300"/>
                </a:spcBef>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对 </a:t>
              </a:r>
              <a:r>
                <a:rPr lang="en-US" altLang="zh-CN" sz="1600" b="0" i="0" dirty="0" smtClean="0">
                  <a:solidFill>
                    <a:srgbClr val="546568"/>
                  </a:solidFill>
                  <a:latin typeface="Arial"/>
                  <a:ea typeface="黑体" pitchFamily="2" charset="-122"/>
                  <a:cs typeface="+mn-cs"/>
                </a:rPr>
                <a:t>LAN/SAN </a:t>
              </a:r>
              <a:r>
                <a:rPr lang="zh-CN" altLang="en-US" sz="1600" b="0" i="0" dirty="0" smtClean="0">
                  <a:solidFill>
                    <a:srgbClr val="546568"/>
                  </a:solidFill>
                  <a:latin typeface="Arial"/>
                  <a:ea typeface="黑体" pitchFamily="2" charset="-122"/>
                  <a:cs typeface="+mn-cs"/>
                </a:rPr>
                <a:t>可采用单点管理；自动化</a:t>
              </a:r>
            </a:p>
            <a:p>
              <a:pPr marL="169896" indent="-169896" algn="l" defTabSz="914400">
                <a:lnSpc>
                  <a:spcPct val="95000"/>
                </a:lnSpc>
                <a:spcBef>
                  <a:spcPts val="300"/>
                </a:spcBef>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减少了能源和占用空间</a:t>
              </a:r>
            </a:p>
            <a:p>
              <a:pPr marL="169896" indent="-169896" algn="l" defTabSz="914400">
                <a:lnSpc>
                  <a:spcPct val="95000"/>
                </a:lnSpc>
                <a:spcBef>
                  <a:spcPts val="300"/>
                </a:spcBef>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革新 </a:t>
              </a:r>
              <a:r>
                <a:rPr lang="en-US" altLang="zh-CN" sz="1600" b="0" i="0" dirty="0" smtClean="0">
                  <a:solidFill>
                    <a:srgbClr val="546568"/>
                  </a:solidFill>
                  <a:latin typeface="Arial"/>
                  <a:ea typeface="黑体" pitchFamily="2" charset="-122"/>
                  <a:cs typeface="+mn-cs"/>
                </a:rPr>
                <a:t>— </a:t>
              </a:r>
              <a:r>
                <a:rPr lang="zh-CN" altLang="en-US" sz="1600" b="0" i="0" dirty="0" smtClean="0">
                  <a:solidFill>
                    <a:srgbClr val="546568"/>
                  </a:solidFill>
                  <a:latin typeface="Arial"/>
                  <a:ea typeface="黑体" pitchFamily="2" charset="-122"/>
                  <a:cs typeface="+mn-cs"/>
                </a:rPr>
                <a:t>保留现有存储投资</a:t>
              </a:r>
              <a:endParaRPr lang="zh-CN" altLang="en-US" sz="1600" b="0" i="0" dirty="0">
                <a:solidFill>
                  <a:srgbClr val="546568"/>
                </a:solidFill>
                <a:latin typeface="Arial"/>
                <a:ea typeface="黑体" pitchFamily="2" charset="-122"/>
                <a:cs typeface="+mn-cs"/>
              </a:endParaRPr>
            </a:p>
          </p:txBody>
        </p:sp>
      </p:grpSp>
      <p:sp>
        <p:nvSpPr>
          <p:cNvPr id="57" name="Action Button: Back or Previous 56">
            <a:hlinkClick r:id="rId7" action="ppaction://hlinksldjump"/>
          </p:cNvPr>
          <p:cNvSpPr/>
          <p:nvPr/>
        </p:nvSpPr>
        <p:spPr>
          <a:xfrm>
            <a:off x="8202168" y="6236208"/>
            <a:ext cx="318654" cy="277092"/>
          </a:xfrm>
          <a:prstGeom prst="actionButtonBackPrevious">
            <a:avLst/>
          </a:prstGeom>
          <a:solidFill>
            <a:schemeClr val="accent3">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黑体" pitchFamily="2" charset="-122"/>
            </a:endParaRPr>
          </a:p>
        </p:txBody>
      </p:sp>
    </p:spTree>
    <p:extLst>
      <p:ext uri="{BB962C8B-B14F-4D97-AF65-F5344CB8AC3E}">
        <p14:creationId xmlns="" xmlns:p14="http://schemas.microsoft.com/office/powerpoint/2010/main" val="31292702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750" fill="hold"/>
                                        <p:tgtEl>
                                          <p:spTgt spid="12"/>
                                        </p:tgtEl>
                                        <p:attrNameLst>
                                          <p:attrName>ppt_x</p:attrName>
                                        </p:attrNameLst>
                                      </p:cBhvr>
                                      <p:tavLst>
                                        <p:tav tm="0">
                                          <p:val>
                                            <p:strVal val="1+#ppt_w/2"/>
                                          </p:val>
                                        </p:tav>
                                        <p:tav tm="100000">
                                          <p:val>
                                            <p:strVal val="#ppt_x"/>
                                          </p:val>
                                        </p:tav>
                                      </p:tavLst>
                                    </p:anim>
                                    <p:anim calcmode="lin" valueType="num">
                                      <p:cBhvr additive="base">
                                        <p:cTn id="17" dur="750" fill="hold"/>
                                        <p:tgtEl>
                                          <p:spTgt spid="12"/>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9"/>
          <p:cNvSpPr>
            <a:spLocks noChangeArrowheads="1"/>
          </p:cNvSpPr>
          <p:nvPr/>
        </p:nvSpPr>
        <p:spPr bwMode="auto">
          <a:xfrm flipH="1">
            <a:off x="239150" y="5036236"/>
            <a:ext cx="8623491" cy="2200439"/>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endParaRPr lang="zh-CN" altLang="en-US" b="1">
              <a:solidFill>
                <a:schemeClr val="tx1"/>
              </a:solidFill>
              <a:latin typeface="+mj-lt"/>
              <a:ea typeface="黑体" pitchFamily="2" charset="-122"/>
            </a:endParaRPr>
          </a:p>
        </p:txBody>
      </p:sp>
      <p:grpSp>
        <p:nvGrpSpPr>
          <p:cNvPr id="2" name="Group 4"/>
          <p:cNvGrpSpPr/>
          <p:nvPr/>
        </p:nvGrpSpPr>
        <p:grpSpPr>
          <a:xfrm>
            <a:off x="564741" y="1931716"/>
            <a:ext cx="4417852" cy="2845296"/>
            <a:chOff x="692873" y="1991503"/>
            <a:chExt cx="4087672" cy="2632645"/>
          </a:xfrm>
        </p:grpSpPr>
        <p:pic>
          <p:nvPicPr>
            <p:cNvPr id="50" name="Picture 9"/>
            <p:cNvPicPr>
              <a:picLocks noChangeAspect="1" noChangeArrowheads="1"/>
            </p:cNvPicPr>
            <p:nvPr/>
          </p:nvPicPr>
          <p:blipFill>
            <a:blip r:embed="rId3" cstate="print"/>
            <a:srcRect/>
            <a:stretch>
              <a:fillRect/>
            </a:stretch>
          </p:blipFill>
          <p:spPr bwMode="auto">
            <a:xfrm>
              <a:off x="2773667" y="1991503"/>
              <a:ext cx="2006878" cy="1242835"/>
            </a:xfrm>
            <a:prstGeom prst="rect">
              <a:avLst/>
            </a:prstGeom>
            <a:noFill/>
            <a:ln>
              <a:solidFill>
                <a:schemeClr val="bg1">
                  <a:lumMod val="50000"/>
                </a:schemeClr>
              </a:solidFill>
            </a:ln>
            <a:effectLst>
              <a:innerShdw blurRad="63500" dist="50800" dir="13500000">
                <a:prstClr val="black">
                  <a:alpha val="50000"/>
                </a:prstClr>
              </a:innerShdw>
            </a:effectLst>
          </p:spPr>
        </p:pic>
        <p:pic>
          <p:nvPicPr>
            <p:cNvPr id="53" name="Picture 29"/>
            <p:cNvPicPr>
              <a:picLocks noChangeAspect="1" noChangeArrowheads="1"/>
            </p:cNvPicPr>
            <p:nvPr/>
          </p:nvPicPr>
          <p:blipFill>
            <a:blip r:embed="rId4" cstate="print"/>
            <a:srcRect/>
            <a:stretch>
              <a:fillRect/>
            </a:stretch>
          </p:blipFill>
          <p:spPr bwMode="auto">
            <a:xfrm>
              <a:off x="2766175" y="3285540"/>
              <a:ext cx="2014370" cy="1338608"/>
            </a:xfrm>
            <a:prstGeom prst="rect">
              <a:avLst/>
            </a:prstGeom>
            <a:noFill/>
            <a:ln>
              <a:solidFill>
                <a:schemeClr val="bg1">
                  <a:lumMod val="50000"/>
                </a:schemeClr>
              </a:solidFill>
            </a:ln>
            <a:effectLst>
              <a:innerShdw blurRad="63500" dist="50800" dir="13500000">
                <a:prstClr val="black">
                  <a:alpha val="50000"/>
                </a:prstClr>
              </a:innerShdw>
            </a:effectLst>
          </p:spPr>
        </p:pic>
        <p:pic>
          <p:nvPicPr>
            <p:cNvPr id="54" name="Picture 10"/>
            <p:cNvPicPr>
              <a:picLocks noChangeAspect="1" noChangeArrowheads="1"/>
            </p:cNvPicPr>
            <p:nvPr/>
          </p:nvPicPr>
          <p:blipFill>
            <a:blip r:embed="rId5" cstate="print"/>
            <a:srcRect/>
            <a:stretch>
              <a:fillRect/>
            </a:stretch>
          </p:blipFill>
          <p:spPr bwMode="auto">
            <a:xfrm>
              <a:off x="692873" y="3285540"/>
              <a:ext cx="2011680" cy="1338608"/>
            </a:xfrm>
            <a:prstGeom prst="rect">
              <a:avLst/>
            </a:prstGeom>
            <a:noFill/>
            <a:ln>
              <a:solidFill>
                <a:schemeClr val="bg1">
                  <a:lumMod val="50000"/>
                </a:schemeClr>
              </a:solidFill>
            </a:ln>
            <a:effectLst>
              <a:innerShdw blurRad="63500" dist="50800" dir="13500000">
                <a:prstClr val="black">
                  <a:alpha val="50000"/>
                </a:prstClr>
              </a:innerShdw>
            </a:effectLst>
          </p:spPr>
        </p:pic>
        <p:grpSp>
          <p:nvGrpSpPr>
            <p:cNvPr id="4" name="Group 16"/>
            <p:cNvGrpSpPr>
              <a:grpSpLocks/>
            </p:cNvGrpSpPr>
            <p:nvPr/>
          </p:nvGrpSpPr>
          <p:grpSpPr bwMode="auto">
            <a:xfrm>
              <a:off x="692873" y="1991679"/>
              <a:ext cx="2011680" cy="1242900"/>
              <a:chOff x="0" y="0"/>
              <a:chExt cx="3538" cy="2402"/>
            </a:xfrm>
            <a:effectLst/>
          </p:grpSpPr>
          <p:pic>
            <p:nvPicPr>
              <p:cNvPr id="57" name="Picture 14"/>
              <p:cNvPicPr>
                <a:picLocks noChangeArrowheads="1"/>
              </p:cNvPicPr>
              <p:nvPr/>
            </p:nvPicPr>
            <p:blipFill>
              <a:blip r:embed="rId6" cstate="print"/>
              <a:srcRect t="52303" r="51631"/>
              <a:stretch>
                <a:fillRect/>
              </a:stretch>
            </p:blipFill>
            <p:spPr bwMode="auto">
              <a:xfrm>
                <a:off x="0" y="0"/>
                <a:ext cx="3538" cy="2402"/>
              </a:xfrm>
              <a:prstGeom prst="rect">
                <a:avLst/>
              </a:prstGeom>
              <a:noFill/>
              <a:ln>
                <a:solidFill>
                  <a:schemeClr val="bg1">
                    <a:lumMod val="50000"/>
                  </a:schemeClr>
                </a:solidFill>
              </a:ln>
              <a:effectLst>
                <a:innerShdw blurRad="63500" dist="50800" dir="13500000">
                  <a:prstClr val="black">
                    <a:alpha val="50000"/>
                  </a:prstClr>
                </a:innerShdw>
              </a:effectLst>
            </p:spPr>
          </p:pic>
          <p:sp>
            <p:nvSpPr>
              <p:cNvPr id="61" name="Freeform 15"/>
              <p:cNvSpPr>
                <a:spLocks/>
              </p:cNvSpPr>
              <p:nvPr/>
            </p:nvSpPr>
            <p:spPr bwMode="auto">
              <a:xfrm>
                <a:off x="71" y="312"/>
                <a:ext cx="3425" cy="914"/>
              </a:xfrm>
              <a:custGeom>
                <a:avLst/>
                <a:gdLst>
                  <a:gd name="T0" fmla="*/ 227 w 20601"/>
                  <a:gd name="T1" fmla="*/ 89 h 20568"/>
                  <a:gd name="T2" fmla="*/ 1152 w 20601"/>
                  <a:gd name="T3" fmla="*/ 609 h 20568"/>
                  <a:gd name="T4" fmla="*/ 1592 w 20601"/>
                  <a:gd name="T5" fmla="*/ 322 h 20568"/>
                  <a:gd name="T6" fmla="*/ 3133 w 20601"/>
                  <a:gd name="T7" fmla="*/ 13 h 20568"/>
                  <a:gd name="T8" fmla="*/ 3292 w 20601"/>
                  <a:gd name="T9" fmla="*/ 402 h 20568"/>
                  <a:gd name="T10" fmla="*/ 1694 w 20601"/>
                  <a:gd name="T11" fmla="*/ 693 h 20568"/>
                  <a:gd name="T12" fmla="*/ 1234 w 20601"/>
                  <a:gd name="T13" fmla="*/ 922 h 20568"/>
                  <a:gd name="T14" fmla="*/ 147 w 20601"/>
                  <a:gd name="T15" fmla="*/ 464 h 20568"/>
                  <a:gd name="T16" fmla="*/ 34 w 20601"/>
                  <a:gd name="T17" fmla="*/ 137 h 20568"/>
                  <a:gd name="T18" fmla="*/ 227 w 20601"/>
                  <a:gd name="T19" fmla="*/ 89 h 20568"/>
                  <a:gd name="T20" fmla="*/ 227 w 20601"/>
                  <a:gd name="T21" fmla="*/ 89 h 205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01" h="20568">
                    <a:moveTo>
                      <a:pt x="1365" y="1702"/>
                    </a:moveTo>
                    <a:cubicBezTo>
                      <a:pt x="2448" y="3640"/>
                      <a:pt x="5559" y="12537"/>
                      <a:pt x="6928" y="13411"/>
                    </a:cubicBezTo>
                    <a:cubicBezTo>
                      <a:pt x="8297" y="14286"/>
                      <a:pt x="7591" y="9182"/>
                      <a:pt x="9577" y="6949"/>
                    </a:cubicBezTo>
                    <a:cubicBezTo>
                      <a:pt x="11563" y="4716"/>
                      <a:pt x="17140" y="-290"/>
                      <a:pt x="18844" y="13"/>
                    </a:cubicBezTo>
                    <a:cubicBezTo>
                      <a:pt x="20549" y="315"/>
                      <a:pt x="21284" y="5971"/>
                      <a:pt x="19804" y="8765"/>
                    </a:cubicBezTo>
                    <a:cubicBezTo>
                      <a:pt x="17733" y="9719"/>
                      <a:pt x="12253" y="13366"/>
                      <a:pt x="10189" y="15313"/>
                    </a:cubicBezTo>
                    <a:cubicBezTo>
                      <a:pt x="8126" y="17260"/>
                      <a:pt x="8973" y="21310"/>
                      <a:pt x="7422" y="20449"/>
                    </a:cubicBezTo>
                    <a:cubicBezTo>
                      <a:pt x="5872" y="19588"/>
                      <a:pt x="2090" y="13091"/>
                      <a:pt x="887" y="10147"/>
                    </a:cubicBezTo>
                    <a:cubicBezTo>
                      <a:pt x="-316" y="7204"/>
                      <a:pt x="-21" y="4370"/>
                      <a:pt x="204" y="2787"/>
                    </a:cubicBezTo>
                    <a:cubicBezTo>
                      <a:pt x="448" y="1693"/>
                      <a:pt x="691" y="1326"/>
                      <a:pt x="1365" y="1702"/>
                    </a:cubicBezTo>
                    <a:close/>
                    <a:moveTo>
                      <a:pt x="1365" y="1702"/>
                    </a:moveTo>
                  </a:path>
                </a:pathLst>
              </a:custGeom>
              <a:noFill/>
              <a:ln w="22225" cap="flat">
                <a:solidFill>
                  <a:schemeClr val="bg1">
                    <a:lumMod val="50000"/>
                  </a:schemeClr>
                </a:solidFill>
                <a:prstDash val="solid"/>
                <a:round/>
                <a:headEnd type="none" w="med" len="med"/>
                <a:tailEnd type="none" w="med" len="med"/>
              </a:ln>
            </p:spPr>
            <p:txBody>
              <a:bodyPr lIns="0" tIns="0" rIns="0" bIns="0"/>
              <a:lstStyle/>
              <a:p>
                <a:pPr algn="l" rtl="0" fontAlgn="base">
                  <a:spcBef>
                    <a:spcPct val="0"/>
                  </a:spcBef>
                  <a:spcAft>
                    <a:spcPct val="0"/>
                  </a:spcAft>
                </a:pPr>
                <a:endParaRPr lang="zh-CN" altLang="en-US" sz="2400">
                  <a:solidFill>
                    <a:srgbClr val="000000"/>
                  </a:solidFill>
                  <a:latin typeface="Arial" pitchFamily="34" charset="0"/>
                  <a:ea typeface="黑体" pitchFamily="2" charset="-122"/>
                  <a:sym typeface="Arial" pitchFamily="34" charset="0"/>
                </a:endParaRPr>
              </a:p>
            </p:txBody>
          </p:sp>
        </p:grpSp>
      </p:grpSp>
      <p:sp>
        <p:nvSpPr>
          <p:cNvPr id="3" name="Title 2"/>
          <p:cNvSpPr>
            <a:spLocks noGrp="1"/>
          </p:cNvSpPr>
          <p:nvPr>
            <p:ph type="title"/>
          </p:nvPr>
        </p:nvSpPr>
        <p:spPr/>
        <p:txBody>
          <a:bodyPr anchor="t" anchorCtr="0"/>
          <a:lstStyle/>
          <a:p>
            <a:pPr algn="l" defTabSz="914400">
              <a:spcBef>
                <a:spcPct val="0"/>
              </a:spcBef>
              <a:buNone/>
            </a:pPr>
            <a:r>
              <a:rPr lang="zh-CN" altLang="en-US" sz="34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用于 </a:t>
            </a:r>
            <a:r>
              <a:rPr altLang="zh-CN" sz="34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LAN </a:t>
            </a:r>
            <a:r>
              <a:rPr lang="zh-CN" altLang="en-US" sz="34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和 </a:t>
            </a:r>
            <a:r>
              <a:rPr altLang="zh-CN" sz="34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SAN </a:t>
            </a:r>
            <a:r>
              <a:rPr lang="zh-CN" altLang="en-US" sz="34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的单一管理窗格</a:t>
            </a:r>
            <a: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
            </a:r>
            <a:b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altLang="zh-CN" sz="2400" b="0" i="0" spc="0" baseline="0" dirty="0" smtClean="0">
                <a:solidFill>
                  <a:srgbClr val="7F7F7F"/>
                </a:solidFill>
                <a:latin typeface="Arial"/>
                <a:ea typeface="黑体" pitchFamily="2" charset="-122"/>
                <a:cs typeface="+mj-cs"/>
              </a:rPr>
              <a:t>Cisco Data Center Network Manager―DCNM</a:t>
            </a:r>
            <a:endParaRPr lang="zh-CN" altLang="en-US" sz="2400" b="0" i="0" spc="0" baseline="0" dirty="0">
              <a:solidFill>
                <a:srgbClr val="7F7F7F"/>
              </a:solidFill>
              <a:latin typeface="Arial"/>
              <a:ea typeface="黑体" pitchFamily="2" charset="-122"/>
              <a:cs typeface="+mj-cs"/>
            </a:endParaRPr>
          </a:p>
        </p:txBody>
      </p:sp>
      <p:sp>
        <p:nvSpPr>
          <p:cNvPr id="27" name="Rectangle 25"/>
          <p:cNvSpPr>
            <a:spLocks/>
          </p:cNvSpPr>
          <p:nvPr/>
        </p:nvSpPr>
        <p:spPr bwMode="auto">
          <a:xfrm>
            <a:off x="0" y="1281434"/>
            <a:ext cx="9143999" cy="496887"/>
          </a:xfrm>
          <a:prstGeom prst="rect">
            <a:avLst/>
          </a:prstGeom>
          <a:gradFill flip="none" rotWithShape="1">
            <a:gsLst>
              <a:gs pos="15000">
                <a:srgbClr val="0D3947">
                  <a:alpha val="83000"/>
                </a:srgbClr>
              </a:gs>
              <a:gs pos="85000">
                <a:srgbClr val="0D3947">
                  <a:alpha val="83000"/>
                </a:srgbClr>
              </a:gs>
              <a:gs pos="0">
                <a:srgbClr val="ABDFF0">
                  <a:lumMod val="25000"/>
                  <a:alpha val="0"/>
                </a:srgbClr>
              </a:gs>
              <a:gs pos="100000">
                <a:schemeClr val="bg1">
                  <a:alpha val="0"/>
                </a:schemeClr>
              </a:gs>
            </a:gsLst>
            <a:lin ang="0" scaled="0"/>
            <a:tileRect/>
          </a:gradFill>
          <a:ln w="25400" cap="flat" cmpd="sng" algn="ctr">
            <a:noFill/>
            <a:prstDash val="solid"/>
          </a:ln>
          <a:effectLst/>
        </p:spPr>
        <p:txBody>
          <a:bodyPr rtlCol="0" anchor="ctr"/>
          <a:lstStyle/>
          <a:p>
            <a:pPr algn="ctr" defTabSz="914400">
              <a:spcBef>
                <a:spcPts val="600"/>
              </a:spcBef>
              <a:buNone/>
            </a:pPr>
            <a:r>
              <a:rPr lang="zh-CN" altLang="en-US" sz="1600" b="0" i="0" dirty="0" smtClean="0">
                <a:solidFill>
                  <a:srgbClr val="FFFFFF"/>
                </a:solidFill>
                <a:latin typeface="Arial"/>
                <a:ea typeface="黑体" pitchFamily="2" charset="-122"/>
                <a:cs typeface="+mn-cs"/>
              </a:rPr>
              <a:t>管理以太网和存储网络</a:t>
            </a:r>
            <a:r>
              <a:rPr lang="en-US" altLang="zh-CN" sz="1600" b="0" i="0" dirty="0" smtClean="0">
                <a:solidFill>
                  <a:srgbClr val="FFFFFF"/>
                </a:solidFill>
                <a:latin typeface="Arial"/>
                <a:ea typeface="黑体" pitchFamily="2" charset="-122"/>
                <a:cs typeface="+mn-cs"/>
              </a:rPr>
              <a:t/>
            </a:r>
            <a:br>
              <a:rPr lang="en-US" altLang="zh-CN" sz="1600" b="0" i="0" dirty="0" smtClean="0">
                <a:solidFill>
                  <a:srgbClr val="FFFFFF"/>
                </a:solidFill>
                <a:latin typeface="Arial"/>
                <a:ea typeface="黑体" pitchFamily="2" charset="-122"/>
                <a:cs typeface="+mn-cs"/>
              </a:rPr>
            </a:br>
            <a:r>
              <a:rPr lang="zh-CN" altLang="en-US" sz="1600" b="0" i="0" dirty="0" smtClean="0">
                <a:solidFill>
                  <a:srgbClr val="FFFFFF"/>
                </a:solidFill>
                <a:latin typeface="Arial"/>
                <a:ea typeface="黑体" pitchFamily="2" charset="-122"/>
                <a:cs typeface="+mn-cs"/>
              </a:rPr>
              <a:t>（跨 </a:t>
            </a:r>
            <a:r>
              <a:rPr lang="en-US" altLang="zh-CN" sz="1600" b="0" i="0" dirty="0" smtClean="0">
                <a:solidFill>
                  <a:srgbClr val="FFFFFF"/>
                </a:solidFill>
                <a:latin typeface="Arial"/>
                <a:ea typeface="黑体" pitchFamily="2" charset="-122"/>
                <a:cs typeface="+mn-cs"/>
              </a:rPr>
              <a:t>Cisco Nexus</a:t>
            </a:r>
            <a:r>
              <a:rPr lang="en-US" altLang="zh-CN" sz="1600" b="0" i="0" baseline="30000" dirty="0" smtClean="0">
                <a:solidFill>
                  <a:srgbClr val="FFFFFF"/>
                </a:solidFill>
                <a:latin typeface="Arial"/>
                <a:ea typeface="黑体" pitchFamily="2" charset="-122"/>
                <a:cs typeface="+mn-cs"/>
              </a:rPr>
              <a:t>®</a:t>
            </a:r>
            <a:r>
              <a:rPr lang="zh-CN" altLang="en-US" sz="1600" b="0" i="0" dirty="0" smtClean="0">
                <a:solidFill>
                  <a:srgbClr val="FFFFFF"/>
                </a:solidFill>
                <a:latin typeface="Arial"/>
                <a:ea typeface="黑体" pitchFamily="2" charset="-122"/>
                <a:cs typeface="+mn-cs"/>
              </a:rPr>
              <a:t> 和 </a:t>
            </a:r>
            <a:r>
              <a:rPr lang="en-US" altLang="zh-CN" sz="1600" b="0" i="0" dirty="0" smtClean="0">
                <a:solidFill>
                  <a:srgbClr val="FFFFFF"/>
                </a:solidFill>
                <a:latin typeface="Arial"/>
                <a:ea typeface="黑体" pitchFamily="2" charset="-122"/>
                <a:cs typeface="+mn-cs"/>
              </a:rPr>
              <a:t>Cisco</a:t>
            </a:r>
            <a:r>
              <a:rPr lang="en-US" altLang="zh-CN" sz="1600" b="0" i="0" baseline="30000" dirty="0" smtClean="0">
                <a:solidFill>
                  <a:srgbClr val="FFFFFF"/>
                </a:solidFill>
                <a:latin typeface="Arial"/>
                <a:ea typeface="黑体" pitchFamily="2" charset="-122"/>
                <a:cs typeface="+mn-cs"/>
              </a:rPr>
              <a:t>®</a:t>
            </a:r>
            <a:r>
              <a:rPr lang="zh-CN" altLang="en-US" sz="1600" b="0" i="0" dirty="0" smtClean="0">
                <a:solidFill>
                  <a:srgbClr val="FFFFFF"/>
                </a:solidFill>
                <a:latin typeface="Arial"/>
                <a:ea typeface="黑体" pitchFamily="2" charset="-122"/>
                <a:cs typeface="+mn-cs"/>
              </a:rPr>
              <a:t> </a:t>
            </a:r>
            <a:r>
              <a:rPr lang="en-US" altLang="zh-CN" sz="1600" b="0" i="0" dirty="0" smtClean="0">
                <a:solidFill>
                  <a:srgbClr val="FFFFFF"/>
                </a:solidFill>
                <a:latin typeface="Arial"/>
                <a:ea typeface="黑体" pitchFamily="2" charset="-122"/>
                <a:cs typeface="+mn-cs"/>
              </a:rPr>
              <a:t>MDS </a:t>
            </a:r>
            <a:r>
              <a:rPr lang="zh-CN" altLang="en-US" sz="1600" b="0" i="0" dirty="0" smtClean="0">
                <a:solidFill>
                  <a:srgbClr val="FFFFFF"/>
                </a:solidFill>
                <a:latin typeface="Arial"/>
                <a:ea typeface="黑体" pitchFamily="2" charset="-122"/>
                <a:cs typeface="+mn-cs"/>
              </a:rPr>
              <a:t>平台）</a:t>
            </a:r>
            <a:endParaRPr lang="zh-CN" altLang="en-US" sz="1600" b="0" i="0" dirty="0">
              <a:solidFill>
                <a:srgbClr val="FFFFFF"/>
              </a:solidFill>
              <a:latin typeface="Arial"/>
              <a:ea typeface="黑体" pitchFamily="2" charset="-122"/>
              <a:cs typeface="+mn-cs"/>
            </a:endParaRPr>
          </a:p>
        </p:txBody>
      </p:sp>
      <p:sp>
        <p:nvSpPr>
          <p:cNvPr id="29" name="AutoShape 24"/>
          <p:cNvSpPr>
            <a:spLocks/>
          </p:cNvSpPr>
          <p:nvPr/>
        </p:nvSpPr>
        <p:spPr bwMode="auto">
          <a:xfrm>
            <a:off x="5178547" y="2109733"/>
            <a:ext cx="3778769" cy="2410447"/>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algn="l" defTabSz="914400">
              <a:lnSpc>
                <a:spcPts val="1500"/>
              </a:lnSpc>
              <a:spcBef>
                <a:spcPts val="300"/>
              </a:spcBef>
              <a:spcAft>
                <a:spcPts val="300"/>
              </a:spcAft>
              <a:buNone/>
            </a:pPr>
            <a:r>
              <a:rPr lang="zh-CN" altLang="en-US" sz="1800" b="1" i="0" smtClean="0">
                <a:solidFill>
                  <a:srgbClr val="0096D6"/>
                </a:solidFill>
                <a:latin typeface="Arial"/>
                <a:ea typeface="黑体" pitchFamily="2" charset="-122"/>
                <a:cs typeface="+mn-cs"/>
              </a:rPr>
              <a:t>功能</a:t>
            </a:r>
            <a:endParaRPr lang="zh-CN" altLang="en-US" b="1" smtClean="0">
              <a:solidFill>
                <a:schemeClr val="tx1"/>
              </a:solidFill>
              <a:ea typeface="黑体" pitchFamily="2" charset="-122"/>
              <a:sym typeface="Arial" charset="0"/>
            </a:endParaRPr>
          </a:p>
          <a:p>
            <a:pPr marL="169896" indent="-169896" algn="l" defTabSz="914400">
              <a:lnSpc>
                <a:spcPct val="90000"/>
              </a:lnSpc>
              <a:spcBef>
                <a:spcPts val="600"/>
              </a:spcBef>
              <a:spcAft>
                <a:spcPts val="300"/>
              </a:spcAft>
              <a:buClr>
                <a:srgbClr val="0096D6"/>
              </a:buClr>
              <a:buSzPct val="90000"/>
              <a:buFont typeface="Arial"/>
              <a:buChar char="•"/>
            </a:pPr>
            <a:r>
              <a:rPr lang="zh-CN" altLang="en-US" sz="1800" b="0" i="0" smtClean="0">
                <a:solidFill>
                  <a:srgbClr val="546568"/>
                </a:solidFill>
                <a:latin typeface="Arial"/>
                <a:ea typeface="黑体" pitchFamily="2" charset="-122"/>
                <a:cs typeface="+mn-cs"/>
              </a:rPr>
              <a:t>用于主动、实时的故障排除的故障管理</a:t>
            </a:r>
          </a:p>
          <a:p>
            <a:pPr marL="169896" indent="-169896" algn="l" defTabSz="914400">
              <a:lnSpc>
                <a:spcPct val="90000"/>
              </a:lnSpc>
              <a:spcBef>
                <a:spcPts val="600"/>
              </a:spcBef>
              <a:spcAft>
                <a:spcPts val="300"/>
              </a:spcAft>
              <a:buClr>
                <a:srgbClr val="0096D6"/>
              </a:buClr>
              <a:buSzPct val="90000"/>
              <a:buFont typeface="Arial"/>
              <a:buChar char="•"/>
            </a:pPr>
            <a:r>
              <a:rPr lang="zh-CN" altLang="en-US" sz="1800" b="0" i="0" smtClean="0">
                <a:solidFill>
                  <a:srgbClr val="546568"/>
                </a:solidFill>
                <a:latin typeface="Arial"/>
                <a:ea typeface="黑体" pitchFamily="2" charset="-122"/>
                <a:cs typeface="+mn-cs"/>
              </a:rPr>
              <a:t>用于提高数据中心效率的管理</a:t>
            </a:r>
          </a:p>
          <a:p>
            <a:pPr marL="169896" indent="-169896" algn="l" defTabSz="914400">
              <a:lnSpc>
                <a:spcPct val="90000"/>
              </a:lnSpc>
              <a:spcBef>
                <a:spcPts val="600"/>
              </a:spcBef>
              <a:spcAft>
                <a:spcPts val="300"/>
              </a:spcAft>
              <a:buClr>
                <a:srgbClr val="0096D6"/>
              </a:buClr>
              <a:buSzPct val="90000"/>
              <a:buFont typeface="Arial"/>
              <a:buChar char="•"/>
            </a:pPr>
            <a:r>
              <a:rPr lang="zh-CN" altLang="en-US" sz="1800" b="0" i="0" smtClean="0">
                <a:solidFill>
                  <a:srgbClr val="546568"/>
                </a:solidFill>
                <a:latin typeface="Arial"/>
                <a:ea typeface="黑体" pitchFamily="2" charset="-122"/>
                <a:cs typeface="+mn-cs"/>
              </a:rPr>
              <a:t>配置和调配 </a:t>
            </a:r>
            <a:r>
              <a:rPr lang="en-US" altLang="zh-CN" sz="1800" b="0" i="0" smtClean="0">
                <a:solidFill>
                  <a:srgbClr val="546568"/>
                </a:solidFill>
                <a:latin typeface="Arial"/>
                <a:ea typeface="黑体" pitchFamily="2" charset="-122"/>
                <a:cs typeface="+mn-cs"/>
              </a:rPr>
              <a:t>— </a:t>
            </a:r>
            <a:r>
              <a:rPr lang="zh-CN" altLang="en-US" sz="1800" b="0" i="0" smtClean="0">
                <a:solidFill>
                  <a:srgbClr val="546568"/>
                </a:solidFill>
                <a:latin typeface="Arial"/>
                <a:ea typeface="黑体" pitchFamily="2" charset="-122"/>
                <a:cs typeface="+mn-cs"/>
              </a:rPr>
              <a:t>向导、模板</a:t>
            </a:r>
          </a:p>
          <a:p>
            <a:pPr marL="169896" indent="-169896" algn="l" defTabSz="914400">
              <a:lnSpc>
                <a:spcPct val="90000"/>
              </a:lnSpc>
              <a:spcBef>
                <a:spcPts val="600"/>
              </a:spcBef>
              <a:spcAft>
                <a:spcPts val="300"/>
              </a:spcAft>
              <a:buClr>
                <a:srgbClr val="0096D6"/>
              </a:buClr>
              <a:buSzPct val="90000"/>
              <a:buFont typeface="Arial"/>
              <a:buChar char="•"/>
            </a:pPr>
            <a:r>
              <a:rPr lang="zh-CN" altLang="en-US" sz="1800" b="0" i="0" smtClean="0">
                <a:solidFill>
                  <a:srgbClr val="546568"/>
                </a:solidFill>
                <a:latin typeface="Arial"/>
                <a:ea typeface="黑体" pitchFamily="2" charset="-122"/>
                <a:cs typeface="+mn-cs"/>
              </a:rPr>
              <a:t>用于简化故障排除的 </a:t>
            </a:r>
            <a:r>
              <a:rPr lang="en-US" altLang="zh-CN" sz="1800" b="0" i="0" smtClean="0">
                <a:solidFill>
                  <a:srgbClr val="546568"/>
                </a:solidFill>
                <a:latin typeface="Arial"/>
                <a:ea typeface="黑体" pitchFamily="2" charset="-122"/>
                <a:cs typeface="+mn-cs"/>
              </a:rPr>
              <a:t>VMpath</a:t>
            </a:r>
            <a:endParaRPr lang="zh-CN" altLang="en-US">
              <a:solidFill>
                <a:srgbClr val="546568"/>
              </a:solidFill>
              <a:ea typeface="黑体" pitchFamily="2" charset="-122"/>
            </a:endParaRPr>
          </a:p>
        </p:txBody>
      </p:sp>
      <p:grpSp>
        <p:nvGrpSpPr>
          <p:cNvPr id="5" name="Group 30"/>
          <p:cNvGrpSpPr/>
          <p:nvPr/>
        </p:nvGrpSpPr>
        <p:grpSpPr>
          <a:xfrm>
            <a:off x="594360" y="5184307"/>
            <a:ext cx="7571110" cy="977564"/>
            <a:chOff x="4574276" y="4669561"/>
            <a:chExt cx="7571110" cy="977564"/>
          </a:xfrm>
        </p:grpSpPr>
        <p:sp>
          <p:nvSpPr>
            <p:cNvPr id="32" name="Rectangle 31"/>
            <p:cNvSpPr/>
            <p:nvPr/>
          </p:nvSpPr>
          <p:spPr>
            <a:xfrm>
              <a:off x="4574276" y="4906922"/>
              <a:ext cx="2634054" cy="506292"/>
            </a:xfrm>
            <a:prstGeom prst="rect">
              <a:avLst/>
            </a:prstGeom>
          </p:spPr>
          <p:txBody>
            <a:bodyPr wrap="none" lIns="0" tIns="0" rIns="0" bIns="0">
              <a:spAutoFit/>
            </a:bodyPr>
            <a:lstStyle/>
            <a:p>
              <a:pPr marL="169896" indent="-169896" algn="l" defTabSz="914400">
                <a:lnSpc>
                  <a:spcPct val="95000"/>
                </a:lnSpc>
                <a:spcBef>
                  <a:spcPts val="300"/>
                </a:spcBef>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降低 </a:t>
              </a:r>
              <a:r>
                <a:rPr lang="en-US" altLang="zh-CN" sz="1600" b="0" i="0" dirty="0" smtClean="0">
                  <a:solidFill>
                    <a:srgbClr val="546568"/>
                  </a:solidFill>
                  <a:latin typeface="Arial"/>
                  <a:ea typeface="黑体" pitchFamily="2" charset="-122"/>
                  <a:cs typeface="+mn-cs"/>
                </a:rPr>
                <a:t>TCO</a:t>
              </a:r>
            </a:p>
            <a:p>
              <a:pPr marL="169896" indent="-169896" algn="l" defTabSz="914400">
                <a:lnSpc>
                  <a:spcPct val="95000"/>
                </a:lnSpc>
                <a:spcBef>
                  <a:spcPts val="300"/>
                </a:spcBef>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简化了数据中心的运营管理</a:t>
              </a:r>
              <a:endParaRPr lang="zh-CN" altLang="en-US" sz="1600" b="0" i="0" dirty="0">
                <a:solidFill>
                  <a:srgbClr val="546568"/>
                </a:solidFill>
                <a:latin typeface="Arial"/>
                <a:ea typeface="黑体" pitchFamily="2" charset="-122"/>
                <a:cs typeface="+mn-cs"/>
              </a:endParaRPr>
            </a:p>
          </p:txBody>
        </p:sp>
        <p:sp>
          <p:nvSpPr>
            <p:cNvPr id="33" name="AutoShape 24"/>
            <p:cNvSpPr>
              <a:spLocks/>
            </p:cNvSpPr>
            <p:nvPr/>
          </p:nvSpPr>
          <p:spPr bwMode="auto">
            <a:xfrm>
              <a:off x="4574276" y="4669561"/>
              <a:ext cx="2338685" cy="227346"/>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a:lnSpc>
                  <a:spcPts val="1500"/>
                </a:lnSpc>
                <a:spcBef>
                  <a:spcPts val="300"/>
                </a:spcBef>
                <a:spcAft>
                  <a:spcPts val="300"/>
                </a:spcAft>
                <a:buNone/>
              </a:pPr>
              <a:r>
                <a:rPr lang="zh-CN" altLang="en-US" sz="1800" b="1" i="0" smtClean="0">
                  <a:solidFill>
                    <a:srgbClr val="0096D6"/>
                  </a:solidFill>
                  <a:latin typeface="Arial"/>
                  <a:ea typeface="黑体" pitchFamily="2" charset="-122"/>
                  <a:cs typeface="+mn-cs"/>
                </a:rPr>
                <a:t>结果</a:t>
              </a:r>
              <a:endParaRPr lang="zh-CN" altLang="en-US" b="1" smtClean="0">
                <a:solidFill>
                  <a:schemeClr val="tx1"/>
                </a:solidFill>
                <a:ea typeface="黑体" pitchFamily="2" charset="-122"/>
                <a:sym typeface="Arial" charset="0"/>
              </a:endParaRPr>
            </a:p>
          </p:txBody>
        </p:sp>
        <p:sp>
          <p:nvSpPr>
            <p:cNvPr id="34" name="Rectangle 33"/>
            <p:cNvSpPr/>
            <p:nvPr/>
          </p:nvSpPr>
          <p:spPr>
            <a:xfrm>
              <a:off x="8153588" y="4906922"/>
              <a:ext cx="3991798" cy="740203"/>
            </a:xfrm>
            <a:prstGeom prst="rect">
              <a:avLst/>
            </a:prstGeom>
          </p:spPr>
          <p:txBody>
            <a:bodyPr wrap="none" lIns="0" tIns="0" rIns="0" bIns="0">
              <a:spAutoFit/>
            </a:bodyPr>
            <a:lstStyle/>
            <a:p>
              <a:pPr marL="169896" indent="-169896" algn="l" defTabSz="914400">
                <a:lnSpc>
                  <a:spcPct val="95000"/>
                </a:lnSpc>
                <a:spcBef>
                  <a:spcPts val="300"/>
                </a:spcBef>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简化了创新 </a:t>
              </a:r>
              <a:r>
                <a:rPr lang="en-US" altLang="zh-CN" sz="1600" b="0" i="0" dirty="0" smtClean="0">
                  <a:solidFill>
                    <a:srgbClr val="546568"/>
                  </a:solidFill>
                  <a:latin typeface="Arial"/>
                  <a:ea typeface="黑体" pitchFamily="2" charset="-122"/>
                  <a:cs typeface="+mn-cs"/>
                </a:rPr>
                <a:t>Cisco NX-OS</a:t>
              </a:r>
              <a:r>
                <a:rPr lang="zh-CN" altLang="en-US" sz="1600" b="0" i="0" dirty="0" smtClean="0">
                  <a:solidFill>
                    <a:srgbClr val="546568"/>
                  </a:solidFill>
                  <a:latin typeface="Arial"/>
                  <a:ea typeface="黑体" pitchFamily="2" charset="-122"/>
                  <a:cs typeface="+mn-cs"/>
                </a:rPr>
                <a:t>功能的部署</a:t>
              </a:r>
            </a:p>
            <a:p>
              <a:pPr marL="169896" indent="-169896" algn="l" defTabSz="914400">
                <a:lnSpc>
                  <a:spcPct val="95000"/>
                </a:lnSpc>
                <a:spcBef>
                  <a:spcPts val="300"/>
                </a:spcBef>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可通过 </a:t>
              </a:r>
              <a:r>
                <a:rPr lang="en-US" altLang="zh-CN" sz="1600" b="0" i="0" dirty="0" smtClean="0">
                  <a:solidFill>
                    <a:srgbClr val="546568"/>
                  </a:solidFill>
                  <a:latin typeface="Arial"/>
                  <a:ea typeface="黑体" pitchFamily="2" charset="-122"/>
                  <a:cs typeface="+mn-cs"/>
                </a:rPr>
                <a:t>API</a:t>
              </a:r>
              <a:r>
                <a:rPr lang="zh-CN" altLang="en-US" sz="1600" b="0" i="0" dirty="0" smtClean="0">
                  <a:solidFill>
                    <a:srgbClr val="546568"/>
                  </a:solidFill>
                  <a:latin typeface="Arial"/>
                  <a:ea typeface="黑体" pitchFamily="2" charset="-122"/>
                  <a:cs typeface="+mn-cs"/>
                </a:rPr>
                <a:t>、控制面板门户方便地集成</a:t>
              </a:r>
              <a:r>
                <a:rPr lang="en-US" altLang="zh-CN" sz="1600" b="0" i="0" dirty="0" smtClean="0">
                  <a:solidFill>
                    <a:srgbClr val="546568"/>
                  </a:solidFill>
                  <a:latin typeface="Arial"/>
                  <a:ea typeface="黑体" pitchFamily="2" charset="-122"/>
                  <a:cs typeface="+mn-cs"/>
                </a:rPr>
                <a:t/>
              </a:r>
              <a:br>
                <a:rPr lang="en-US" altLang="zh-CN" sz="1600" b="0" i="0" dirty="0" smtClean="0">
                  <a:solidFill>
                    <a:srgbClr val="546568"/>
                  </a:solidFill>
                  <a:latin typeface="Arial"/>
                  <a:ea typeface="黑体" pitchFamily="2" charset="-122"/>
                  <a:cs typeface="+mn-cs"/>
                </a:rPr>
              </a:br>
              <a:r>
                <a:rPr lang="zh-CN" altLang="en-US" sz="1600" b="0" i="0" dirty="0" smtClean="0">
                  <a:solidFill>
                    <a:srgbClr val="546568"/>
                  </a:solidFill>
                  <a:latin typeface="Arial"/>
                  <a:ea typeface="黑体" pitchFamily="2" charset="-122"/>
                  <a:cs typeface="+mn-cs"/>
                </a:rPr>
                <a:t>到客户运营和业务支持系统 </a:t>
              </a:r>
              <a:r>
                <a:rPr lang="en-US" altLang="zh-CN" sz="1600" b="0" i="0" dirty="0" smtClean="0">
                  <a:solidFill>
                    <a:srgbClr val="546568"/>
                  </a:solidFill>
                  <a:latin typeface="Arial"/>
                  <a:ea typeface="黑体" pitchFamily="2" charset="-122"/>
                  <a:cs typeface="+mn-cs"/>
                </a:rPr>
                <a:t>(OSS/BSS) </a:t>
              </a:r>
              <a:r>
                <a:rPr lang="zh-CN" altLang="en-US" sz="1600" b="0" i="0" dirty="0" smtClean="0">
                  <a:solidFill>
                    <a:srgbClr val="546568"/>
                  </a:solidFill>
                  <a:latin typeface="Arial"/>
                  <a:ea typeface="黑体" pitchFamily="2" charset="-122"/>
                  <a:cs typeface="+mn-cs"/>
                </a:rPr>
                <a:t>中</a:t>
              </a:r>
              <a:endParaRPr lang="zh-CN" altLang="en-US" sz="1600" dirty="0">
                <a:solidFill>
                  <a:srgbClr val="546568"/>
                </a:solidFill>
                <a:latin typeface="Arial" charset="0"/>
                <a:ea typeface="黑体" pitchFamily="2" charset="-122"/>
              </a:endParaRPr>
            </a:p>
          </p:txBody>
        </p:sp>
      </p:grpSp>
      <p:sp>
        <p:nvSpPr>
          <p:cNvPr id="17" name="Action Button: Back or Previous 16">
            <a:hlinkClick r:id="rId7" action="ppaction://hlinksldjump"/>
          </p:cNvPr>
          <p:cNvSpPr/>
          <p:nvPr/>
        </p:nvSpPr>
        <p:spPr>
          <a:xfrm>
            <a:off x="8202168" y="6236208"/>
            <a:ext cx="318654" cy="277092"/>
          </a:xfrm>
          <a:prstGeom prst="actionButtonBackPrevious">
            <a:avLst/>
          </a:prstGeom>
          <a:solidFill>
            <a:schemeClr val="accent3">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黑体" pitchFamily="2" charset="-122"/>
            </a:endParaRPr>
          </a:p>
        </p:txBody>
      </p:sp>
    </p:spTree>
    <p:extLst>
      <p:ext uri="{BB962C8B-B14F-4D97-AF65-F5344CB8AC3E}">
        <p14:creationId xmlns="" xmlns:p14="http://schemas.microsoft.com/office/powerpoint/2010/main" val="23594413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750" fill="hold"/>
                                        <p:tgtEl>
                                          <p:spTgt spid="5"/>
                                        </p:tgtEl>
                                        <p:attrNameLst>
                                          <p:attrName>ppt_x</p:attrName>
                                        </p:attrNameLst>
                                      </p:cBhvr>
                                      <p:tavLst>
                                        <p:tav tm="0">
                                          <p:val>
                                            <p:strVal val="1+#ppt_w/2"/>
                                          </p:val>
                                        </p:tav>
                                        <p:tav tm="100000">
                                          <p:val>
                                            <p:strVal val="#ppt_x"/>
                                          </p:val>
                                        </p:tav>
                                      </p:tavLst>
                                    </p:anim>
                                    <p:anim calcmode="lin" valueType="num">
                                      <p:cBhvr additive="base">
                                        <p:cTn id="21" dur="750" fill="hold"/>
                                        <p:tgtEl>
                                          <p:spTgt spid="5"/>
                                        </p:tgtEl>
                                        <p:attrNameLst>
                                          <p:attrName>ppt_y</p:attrName>
                                        </p:attrNameLst>
                                      </p:cBhvr>
                                      <p:tavLst>
                                        <p:tav tm="0">
                                          <p:val>
                                            <p:strVal val="#ppt_y"/>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7" grpId="0" animBg="1"/>
      <p:bldP spid="2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Rectangle 19"/>
          <p:cNvSpPr>
            <a:spLocks noChangeArrowheads="1"/>
          </p:cNvSpPr>
          <p:nvPr/>
        </p:nvSpPr>
        <p:spPr bwMode="auto">
          <a:xfrm flipH="1">
            <a:off x="239150" y="5036236"/>
            <a:ext cx="8623491" cy="2200439"/>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endParaRPr lang="zh-CN" altLang="en-US" b="1">
              <a:solidFill>
                <a:schemeClr val="tx1"/>
              </a:solidFill>
              <a:latin typeface="+mj-lt"/>
              <a:ea typeface="黑体" pitchFamily="2" charset="-122"/>
            </a:endParaRPr>
          </a:p>
        </p:txBody>
      </p:sp>
      <p:sp>
        <p:nvSpPr>
          <p:cNvPr id="48" name="Title 47"/>
          <p:cNvSpPr>
            <a:spLocks noGrp="1"/>
          </p:cNvSpPr>
          <p:nvPr>
            <p:ph type="title"/>
          </p:nvPr>
        </p:nvSpPr>
        <p:spPr/>
        <p:txBody>
          <a:bodyPr/>
          <a:lstStyle/>
          <a:p>
            <a:pPr algn="l" defTabSz="914400">
              <a:spcBef>
                <a:spcPct val="0"/>
              </a:spcBef>
              <a:buNone/>
            </a:pPr>
            <a: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交换分区</a:t>
            </a:r>
            <a:b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lang="zh-CN" altLang="en-US" sz="2400" b="0" i="0" spc="0" baseline="0" dirty="0" smtClean="0">
                <a:solidFill>
                  <a:srgbClr val="7F7F7F"/>
                </a:solidFill>
                <a:latin typeface="Arial"/>
                <a:ea typeface="黑体" pitchFamily="2" charset="-122"/>
                <a:cs typeface="+mj-cs"/>
              </a:rPr>
              <a:t>虚拟设备环境 </a:t>
            </a:r>
            <a:r>
              <a:rPr altLang="zh-CN" sz="2400" b="0" i="0" spc="0" baseline="0" dirty="0" smtClean="0">
                <a:solidFill>
                  <a:srgbClr val="7F7F7F"/>
                </a:solidFill>
                <a:latin typeface="Arial"/>
                <a:ea typeface="黑体" pitchFamily="2" charset="-122"/>
                <a:cs typeface="+mj-cs"/>
              </a:rPr>
              <a:t>― VDC</a:t>
            </a:r>
            <a:endParaRPr lang="zh-CN" altLang="en-US" sz="2400" b="0" i="0" spc="0" baseline="0" dirty="0">
              <a:solidFill>
                <a:srgbClr val="7F7F7F"/>
              </a:solidFill>
              <a:latin typeface="Arial"/>
              <a:ea typeface="黑体" pitchFamily="2" charset="-122"/>
              <a:cs typeface="+mj-cs"/>
            </a:endParaRPr>
          </a:p>
        </p:txBody>
      </p:sp>
      <p:grpSp>
        <p:nvGrpSpPr>
          <p:cNvPr id="2" name="Group 380"/>
          <p:cNvGrpSpPr/>
          <p:nvPr/>
        </p:nvGrpSpPr>
        <p:grpSpPr>
          <a:xfrm>
            <a:off x="138084" y="1867888"/>
            <a:ext cx="1876983" cy="3055991"/>
            <a:chOff x="138084" y="1867888"/>
            <a:chExt cx="1876983" cy="3055991"/>
          </a:xfrm>
        </p:grpSpPr>
        <p:sp>
          <p:nvSpPr>
            <p:cNvPr id="317" name="Rectangle 19"/>
            <p:cNvSpPr>
              <a:spLocks noChangeArrowheads="1"/>
            </p:cNvSpPr>
            <p:nvPr/>
          </p:nvSpPr>
          <p:spPr bwMode="auto">
            <a:xfrm flipH="1">
              <a:off x="147667" y="1867888"/>
              <a:ext cx="1867400" cy="3055991"/>
            </a:xfrm>
            <a:prstGeom prst="roundRect">
              <a:avLst>
                <a:gd name="adj" fmla="val 4621"/>
              </a:avLst>
            </a:prstGeom>
            <a:gradFill>
              <a:gsLst>
                <a:gs pos="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defTabSz="914400">
                <a:buNone/>
              </a:pPr>
              <a:r>
                <a:rPr lang="en-US" altLang="zh-CN" sz="1800" b="1" i="0" smtClean="0">
                  <a:solidFill>
                    <a:srgbClr val="0096D6"/>
                  </a:solidFill>
                  <a:latin typeface="Arial"/>
                  <a:ea typeface="黑体" pitchFamily="2" charset="-122"/>
                  <a:cs typeface="+mn-cs"/>
                </a:rPr>
                <a:t>VDC</a:t>
              </a:r>
              <a:endParaRPr lang="en-US" altLang="zh-CN" sz="1800" b="1" i="0">
                <a:solidFill>
                  <a:srgbClr val="0096D6"/>
                </a:solidFill>
                <a:latin typeface="Arial"/>
                <a:ea typeface="黑体" pitchFamily="2" charset="-122"/>
                <a:cs typeface="+mn-cs"/>
              </a:endParaRPr>
            </a:p>
          </p:txBody>
        </p:sp>
        <p:grpSp>
          <p:nvGrpSpPr>
            <p:cNvPr id="3" name="Group 10"/>
            <p:cNvGrpSpPr/>
            <p:nvPr/>
          </p:nvGrpSpPr>
          <p:grpSpPr>
            <a:xfrm>
              <a:off x="138084" y="2708851"/>
              <a:ext cx="1831730" cy="1023311"/>
              <a:chOff x="147138" y="2708851"/>
              <a:chExt cx="1831730" cy="1023311"/>
            </a:xfrm>
          </p:grpSpPr>
          <p:pic>
            <p:nvPicPr>
              <p:cNvPr id="10" name="Picture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7138" y="2708851"/>
                <a:ext cx="625953" cy="1023311"/>
              </a:xfrm>
              <a:prstGeom prst="rect">
                <a:avLst/>
              </a:prstGeom>
            </p:spPr>
          </p:pic>
          <p:grpSp>
            <p:nvGrpSpPr>
              <p:cNvPr id="4" name="Group 1"/>
              <p:cNvGrpSpPr/>
              <p:nvPr/>
            </p:nvGrpSpPr>
            <p:grpSpPr>
              <a:xfrm>
                <a:off x="241067" y="2714958"/>
                <a:ext cx="1737801" cy="1003315"/>
                <a:chOff x="241067" y="3205126"/>
                <a:chExt cx="1737801" cy="1003315"/>
              </a:xfrm>
            </p:grpSpPr>
            <p:grpSp>
              <p:nvGrpSpPr>
                <p:cNvPr id="5" name="Group 304"/>
                <p:cNvGrpSpPr/>
                <p:nvPr/>
              </p:nvGrpSpPr>
              <p:grpSpPr>
                <a:xfrm>
                  <a:off x="241067" y="3205126"/>
                  <a:ext cx="1737801" cy="1003315"/>
                  <a:chOff x="598941" y="3075914"/>
                  <a:chExt cx="4528155" cy="2614318"/>
                </a:xfrm>
              </p:grpSpPr>
              <p:grpSp>
                <p:nvGrpSpPr>
                  <p:cNvPr id="6" name="Group 305"/>
                  <p:cNvGrpSpPr/>
                  <p:nvPr/>
                </p:nvGrpSpPr>
                <p:grpSpPr>
                  <a:xfrm>
                    <a:off x="2249405" y="3075914"/>
                    <a:ext cx="2877689" cy="1889822"/>
                    <a:chOff x="958135" y="1335370"/>
                    <a:chExt cx="3710462" cy="2436717"/>
                  </a:xfrm>
                </p:grpSpPr>
                <p:sp>
                  <p:nvSpPr>
                    <p:cNvPr id="327" name="Rectangle 19"/>
                    <p:cNvSpPr>
                      <a:spLocks noChangeArrowheads="1"/>
                    </p:cNvSpPr>
                    <p:nvPr/>
                  </p:nvSpPr>
                  <p:spPr bwMode="auto">
                    <a:xfrm flipH="1">
                      <a:off x="1769255" y="2310105"/>
                      <a:ext cx="2899342" cy="1461982"/>
                    </a:xfrm>
                    <a:prstGeom prst="roundRect">
                      <a:avLst>
                        <a:gd name="adj" fmla="val 4621"/>
                      </a:avLst>
                    </a:prstGeom>
                    <a:gradFill>
                      <a:gsLst>
                        <a:gs pos="100000">
                          <a:srgbClr val="0B0B0B"/>
                        </a:gs>
                        <a:gs pos="17000">
                          <a:srgbClr val="242424"/>
                        </a:gs>
                      </a:gsLst>
                      <a:lin ang="5400000" scaled="1"/>
                    </a:gradFill>
                    <a:ln w="6350" cap="flat">
                      <a:solidFill>
                        <a:schemeClr val="accent6"/>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endParaRPr>
                    </a:p>
                  </p:txBody>
                </p:sp>
                <p:sp>
                  <p:nvSpPr>
                    <p:cNvPr id="328" name="Rectangle 19"/>
                    <p:cNvSpPr>
                      <a:spLocks noChangeArrowheads="1"/>
                    </p:cNvSpPr>
                    <p:nvPr/>
                  </p:nvSpPr>
                  <p:spPr bwMode="auto">
                    <a:xfrm flipH="1">
                      <a:off x="1550313" y="2062582"/>
                      <a:ext cx="2987544" cy="1461982"/>
                    </a:xfrm>
                    <a:prstGeom prst="roundRect">
                      <a:avLst>
                        <a:gd name="adj" fmla="val 4621"/>
                      </a:avLst>
                    </a:prstGeom>
                    <a:gradFill>
                      <a:gsLst>
                        <a:gs pos="100000">
                          <a:srgbClr val="0B0B0B"/>
                        </a:gs>
                        <a:gs pos="17000">
                          <a:srgbClr val="242424"/>
                        </a:gs>
                      </a:gsLst>
                      <a:lin ang="5400000" scaled="1"/>
                    </a:gradFill>
                    <a:ln w="6350"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endParaRPr>
                    </a:p>
                  </p:txBody>
                </p:sp>
                <p:grpSp>
                  <p:nvGrpSpPr>
                    <p:cNvPr id="7" name="Group 328"/>
                    <p:cNvGrpSpPr/>
                    <p:nvPr/>
                  </p:nvGrpSpPr>
                  <p:grpSpPr>
                    <a:xfrm>
                      <a:off x="1350516" y="1716790"/>
                      <a:ext cx="3023901" cy="1461982"/>
                      <a:chOff x="4802000" y="3027686"/>
                      <a:chExt cx="3023901" cy="1461982"/>
                    </a:xfrm>
                  </p:grpSpPr>
                  <p:sp>
                    <p:nvSpPr>
                      <p:cNvPr id="354" name="Rectangle 19"/>
                      <p:cNvSpPr>
                        <a:spLocks noChangeArrowheads="1"/>
                      </p:cNvSpPr>
                      <p:nvPr/>
                    </p:nvSpPr>
                    <p:spPr bwMode="auto">
                      <a:xfrm flipH="1">
                        <a:off x="4802000" y="3027686"/>
                        <a:ext cx="3023901" cy="1461982"/>
                      </a:xfrm>
                      <a:prstGeom prst="roundRect">
                        <a:avLst>
                          <a:gd name="adj" fmla="val 4621"/>
                        </a:avLst>
                      </a:prstGeom>
                      <a:gradFill>
                        <a:gsLst>
                          <a:gs pos="100000">
                            <a:srgbClr val="0B0B0B"/>
                          </a:gs>
                          <a:gs pos="17000">
                            <a:srgbClr val="242424"/>
                          </a:gs>
                        </a:gsLst>
                        <a:lin ang="5400000" scaled="1"/>
                      </a:gradFill>
                      <a:ln w="6350" cap="flat">
                        <a:solidFill>
                          <a:schemeClr val="accent5">
                            <a:lumMod val="75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endParaRPr>
                      </a:p>
                    </p:txBody>
                  </p:sp>
                  <p:grpSp>
                    <p:nvGrpSpPr>
                      <p:cNvPr id="8" name="Group 354"/>
                      <p:cNvGrpSpPr/>
                      <p:nvPr/>
                    </p:nvGrpSpPr>
                    <p:grpSpPr>
                      <a:xfrm>
                        <a:off x="4938076" y="3345085"/>
                        <a:ext cx="2765619" cy="1047446"/>
                        <a:chOff x="1963571" y="1634893"/>
                        <a:chExt cx="2765619" cy="1047446"/>
                      </a:xfrm>
                    </p:grpSpPr>
                    <p:sp>
                      <p:nvSpPr>
                        <p:cNvPr id="356" name="Rectangle 19"/>
                        <p:cNvSpPr>
                          <a:spLocks noChangeArrowheads="1"/>
                        </p:cNvSpPr>
                        <p:nvPr/>
                      </p:nvSpPr>
                      <p:spPr bwMode="auto">
                        <a:xfrm flipH="1">
                          <a:off x="1963571" y="1634893"/>
                          <a:ext cx="1350092" cy="972437"/>
                        </a:xfrm>
                        <a:prstGeom prst="roundRect">
                          <a:avLst>
                            <a:gd name="adj" fmla="val 4621"/>
                          </a:avLst>
                        </a:prstGeom>
                        <a:gradFill>
                          <a:gsLst>
                            <a:gs pos="49000">
                              <a:srgbClr val="C00000">
                                <a:alpha val="0"/>
                              </a:srgbClr>
                            </a:gs>
                            <a:gs pos="99000">
                              <a:schemeClr val="accent5">
                                <a:alpha val="27000"/>
                              </a:schemeClr>
                            </a:gs>
                          </a:gsLst>
                          <a:lin ang="16200000" scaled="0"/>
                        </a:gradFill>
                        <a:ln w="9525">
                          <a:gradFill>
                            <a:gsLst>
                              <a:gs pos="0">
                                <a:schemeClr val="accent5"/>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buNone/>
                          </a:pPr>
                          <a:r>
                            <a:rPr lang="zh-CN" altLang="en-US" sz="400" b="0" i="0" smtClean="0">
                              <a:solidFill>
                                <a:schemeClr val="lt1"/>
                              </a:solidFill>
                              <a:latin typeface="Arial"/>
                              <a:ea typeface="黑体" pitchFamily="2" charset="-122"/>
                              <a:cs typeface="+mn-cs"/>
                            </a:rPr>
                            <a:t>第 </a:t>
                          </a:r>
                          <a:r>
                            <a:rPr lang="en-US" altLang="zh-CN" sz="400" b="0" i="0" smtClean="0">
                              <a:solidFill>
                                <a:schemeClr val="lt1"/>
                              </a:solidFill>
                              <a:latin typeface="Arial"/>
                              <a:ea typeface="黑体" pitchFamily="2" charset="-122"/>
                              <a:cs typeface="+mn-cs"/>
                            </a:rPr>
                            <a:t>2 </a:t>
                          </a:r>
                          <a:r>
                            <a:rPr lang="zh-CN" altLang="en-US" sz="400" b="0" i="0" smtClean="0">
                              <a:solidFill>
                                <a:schemeClr val="lt1"/>
                              </a:solidFill>
                              <a:latin typeface="Arial"/>
                              <a:ea typeface="黑体" pitchFamily="2" charset="-122"/>
                              <a:cs typeface="+mn-cs"/>
                            </a:rPr>
                            <a:t>层协议</a:t>
                          </a:r>
                          <a:endParaRPr lang="zh-CN" altLang="en-US" sz="400" b="0" i="0">
                            <a:solidFill>
                              <a:schemeClr val="lt1"/>
                            </a:solidFill>
                            <a:latin typeface="Arial"/>
                            <a:ea typeface="黑体" pitchFamily="2" charset="-122"/>
                            <a:cs typeface="+mn-cs"/>
                          </a:endParaRPr>
                        </a:p>
                      </p:txBody>
                    </p:sp>
                    <p:grpSp>
                      <p:nvGrpSpPr>
                        <p:cNvPr id="11" name="Group 356"/>
                        <p:cNvGrpSpPr/>
                        <p:nvPr/>
                      </p:nvGrpSpPr>
                      <p:grpSpPr>
                        <a:xfrm>
                          <a:off x="2027291" y="1852001"/>
                          <a:ext cx="1223990" cy="830338"/>
                          <a:chOff x="3530994" y="1486107"/>
                          <a:chExt cx="1859974" cy="1261780"/>
                        </a:xfrm>
                      </p:grpSpPr>
                      <p:sp>
                        <p:nvSpPr>
                          <p:cNvPr id="368" name="Oval 367"/>
                          <p:cNvSpPr/>
                          <p:nvPr/>
                        </p:nvSpPr>
                        <p:spPr>
                          <a:xfrm>
                            <a:off x="4526911" y="2150733"/>
                            <a:ext cx="864057" cy="298577"/>
                          </a:xfrm>
                          <a:prstGeom prst="ellipse">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 smtClean="0">
                              <a:ea typeface="黑体" pitchFamily="2" charset="-122"/>
                            </a:endParaRPr>
                          </a:p>
                        </p:txBody>
                      </p:sp>
                      <p:sp>
                        <p:nvSpPr>
                          <p:cNvPr id="369" name="Oval 368"/>
                          <p:cNvSpPr/>
                          <p:nvPr/>
                        </p:nvSpPr>
                        <p:spPr>
                          <a:xfrm>
                            <a:off x="4526911" y="1932720"/>
                            <a:ext cx="864057" cy="298577"/>
                          </a:xfrm>
                          <a:prstGeom prst="ellipse">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en-US" altLang="zh-CN" sz="100" b="0" i="0" smtClean="0">
                                <a:solidFill>
                                  <a:schemeClr val="lt1"/>
                                </a:solidFill>
                                <a:latin typeface="Arial"/>
                                <a:ea typeface="黑体" pitchFamily="2" charset="-122"/>
                                <a:cs typeface="+mn-cs"/>
                              </a:rPr>
                              <a:t>800 LX</a:t>
                            </a:r>
                            <a:endParaRPr lang="en-US" altLang="zh-CN" sz="100" b="0" i="0">
                              <a:solidFill>
                                <a:schemeClr val="lt1"/>
                              </a:solidFill>
                              <a:latin typeface="Arial"/>
                              <a:ea typeface="黑体" pitchFamily="2" charset="-122"/>
                              <a:cs typeface="+mn-cs"/>
                            </a:endParaRPr>
                          </a:p>
                        </p:txBody>
                      </p:sp>
                      <p:sp>
                        <p:nvSpPr>
                          <p:cNvPr id="370" name="Oval 369"/>
                          <p:cNvSpPr/>
                          <p:nvPr/>
                        </p:nvSpPr>
                        <p:spPr>
                          <a:xfrm>
                            <a:off x="4526911" y="1704120"/>
                            <a:ext cx="864057" cy="298577"/>
                          </a:xfrm>
                          <a:prstGeom prst="ellipse">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en-US" altLang="zh-CN" sz="400" b="0" i="0" smtClean="0">
                                <a:solidFill>
                                  <a:schemeClr val="lt1"/>
                                </a:solidFill>
                                <a:latin typeface="Arial"/>
                                <a:ea typeface="黑体" pitchFamily="2" charset="-122"/>
                                <a:cs typeface="+mn-cs"/>
                              </a:rPr>
                              <a:t>CCP</a:t>
                            </a:r>
                            <a:endParaRPr lang="en-US" altLang="zh-CN" sz="400" b="0" i="0">
                              <a:solidFill>
                                <a:schemeClr val="lt1"/>
                              </a:solidFill>
                              <a:latin typeface="Arial"/>
                              <a:ea typeface="黑体" pitchFamily="2" charset="-122"/>
                              <a:cs typeface="+mn-cs"/>
                            </a:endParaRPr>
                          </a:p>
                        </p:txBody>
                      </p:sp>
                      <p:sp>
                        <p:nvSpPr>
                          <p:cNvPr id="371" name="Oval 370"/>
                          <p:cNvSpPr/>
                          <p:nvPr/>
                        </p:nvSpPr>
                        <p:spPr>
                          <a:xfrm>
                            <a:off x="3530994" y="2150734"/>
                            <a:ext cx="864058" cy="298577"/>
                          </a:xfrm>
                          <a:prstGeom prst="ellipse">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buNone/>
                            </a:pPr>
                            <a:r>
                              <a:rPr lang="en-US" altLang="zh-CN" sz="100" b="0" i="0" smtClean="0">
                                <a:solidFill>
                                  <a:schemeClr val="lt1"/>
                                </a:solidFill>
                                <a:latin typeface="Arial"/>
                                <a:ea typeface="黑体" pitchFamily="2" charset="-122"/>
                                <a:cs typeface="+mn-cs"/>
                              </a:rPr>
                              <a:t>LACP</a:t>
                            </a:r>
                            <a:endParaRPr lang="en-US" altLang="zh-CN" sz="100" b="0" i="0">
                              <a:solidFill>
                                <a:schemeClr val="lt1"/>
                              </a:solidFill>
                              <a:latin typeface="Arial"/>
                              <a:ea typeface="黑体" pitchFamily="2" charset="-122"/>
                              <a:cs typeface="+mn-cs"/>
                            </a:endParaRPr>
                          </a:p>
                        </p:txBody>
                      </p:sp>
                      <p:sp>
                        <p:nvSpPr>
                          <p:cNvPr id="372" name="Oval 371"/>
                          <p:cNvSpPr/>
                          <p:nvPr/>
                        </p:nvSpPr>
                        <p:spPr>
                          <a:xfrm>
                            <a:off x="3530994" y="1932720"/>
                            <a:ext cx="864057" cy="298577"/>
                          </a:xfrm>
                          <a:prstGeom prst="ellipse">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buNone/>
                            </a:pPr>
                            <a:r>
                              <a:rPr lang="en-US" altLang="zh-CN" sz="200" b="0" i="0" smtClean="0">
                                <a:solidFill>
                                  <a:schemeClr val="lt1"/>
                                </a:solidFill>
                                <a:latin typeface="Arial"/>
                                <a:ea typeface="黑体" pitchFamily="2" charset="-122"/>
                                <a:cs typeface="+mn-cs"/>
                              </a:rPr>
                              <a:t>STP</a:t>
                            </a:r>
                            <a:endParaRPr lang="en-US" altLang="zh-CN" sz="200" b="0" i="0">
                              <a:solidFill>
                                <a:schemeClr val="lt1"/>
                              </a:solidFill>
                              <a:latin typeface="Arial"/>
                              <a:ea typeface="黑体" pitchFamily="2" charset="-122"/>
                              <a:cs typeface="+mn-cs"/>
                            </a:endParaRPr>
                          </a:p>
                        </p:txBody>
                      </p:sp>
                      <p:sp>
                        <p:nvSpPr>
                          <p:cNvPr id="373" name="Oval 372"/>
                          <p:cNvSpPr/>
                          <p:nvPr/>
                        </p:nvSpPr>
                        <p:spPr>
                          <a:xfrm>
                            <a:off x="3530994" y="1704120"/>
                            <a:ext cx="864057" cy="298577"/>
                          </a:xfrm>
                          <a:prstGeom prst="ellipse">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buNone/>
                            </a:pPr>
                            <a:r>
                              <a:rPr lang="en-US" altLang="zh-CN" sz="400" b="0" i="0" smtClean="0">
                                <a:solidFill>
                                  <a:schemeClr val="lt1"/>
                                </a:solidFill>
                                <a:latin typeface="Arial"/>
                                <a:ea typeface="黑体" pitchFamily="2" charset="-122"/>
                                <a:cs typeface="+mn-cs"/>
                              </a:rPr>
                              <a:t>PVLAN</a:t>
                            </a:r>
                            <a:endParaRPr lang="en-US" altLang="zh-CN" sz="400" b="0" i="0">
                              <a:solidFill>
                                <a:schemeClr val="lt1"/>
                              </a:solidFill>
                              <a:latin typeface="Arial"/>
                              <a:ea typeface="黑体" pitchFamily="2" charset="-122"/>
                              <a:cs typeface="+mn-cs"/>
                            </a:endParaRPr>
                          </a:p>
                        </p:txBody>
                      </p:sp>
                      <p:sp>
                        <p:nvSpPr>
                          <p:cNvPr id="374" name="Oval 373"/>
                          <p:cNvSpPr/>
                          <p:nvPr/>
                        </p:nvSpPr>
                        <p:spPr>
                          <a:xfrm>
                            <a:off x="3530994" y="1486107"/>
                            <a:ext cx="864057" cy="298577"/>
                          </a:xfrm>
                          <a:prstGeom prst="ellipse">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defTabSz="914400">
                              <a:buNone/>
                            </a:pPr>
                            <a:r>
                              <a:rPr lang="en-US" altLang="zh-CN" sz="200" b="0" i="0" smtClean="0">
                                <a:solidFill>
                                  <a:schemeClr val="lt1"/>
                                </a:solidFill>
                                <a:latin typeface="Arial"/>
                                <a:ea typeface="黑体" pitchFamily="2" charset="-122"/>
                                <a:cs typeface="+mn-cs"/>
                              </a:rPr>
                              <a:t>VLAN</a:t>
                            </a:r>
                            <a:endParaRPr lang="en-US" altLang="zh-CN" sz="200" b="0" i="0">
                              <a:solidFill>
                                <a:schemeClr val="lt1"/>
                              </a:solidFill>
                              <a:latin typeface="Arial"/>
                              <a:ea typeface="黑体" pitchFamily="2" charset="-122"/>
                              <a:cs typeface="+mn-cs"/>
                            </a:endParaRPr>
                          </a:p>
                        </p:txBody>
                      </p:sp>
                      <p:sp>
                        <p:nvSpPr>
                          <p:cNvPr id="375" name="Oval 374"/>
                          <p:cNvSpPr/>
                          <p:nvPr/>
                        </p:nvSpPr>
                        <p:spPr>
                          <a:xfrm>
                            <a:off x="4526911" y="1486107"/>
                            <a:ext cx="864057" cy="298577"/>
                          </a:xfrm>
                          <a:prstGeom prst="ellipse">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en-US" altLang="zh-CN" sz="400" b="0" i="0" smtClean="0">
                                <a:solidFill>
                                  <a:schemeClr val="lt1"/>
                                </a:solidFill>
                                <a:latin typeface="Arial"/>
                                <a:ea typeface="黑体" pitchFamily="2" charset="-122"/>
                                <a:cs typeface="+mn-cs"/>
                              </a:rPr>
                              <a:t>UCLD</a:t>
                            </a:r>
                            <a:endParaRPr lang="en-US" altLang="zh-CN" sz="400" b="0" i="0">
                              <a:solidFill>
                                <a:schemeClr val="lt1"/>
                              </a:solidFill>
                              <a:latin typeface="Arial"/>
                              <a:ea typeface="黑体" pitchFamily="2" charset="-122"/>
                              <a:cs typeface="+mn-cs"/>
                            </a:endParaRPr>
                          </a:p>
                        </p:txBody>
                      </p:sp>
                      <p:sp>
                        <p:nvSpPr>
                          <p:cNvPr id="376" name="Oval 375"/>
                          <p:cNvSpPr/>
                          <p:nvPr/>
                        </p:nvSpPr>
                        <p:spPr>
                          <a:xfrm>
                            <a:off x="3993511" y="2449310"/>
                            <a:ext cx="864057" cy="298577"/>
                          </a:xfrm>
                          <a:prstGeom prst="ellipse">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 smtClean="0">
                              <a:ea typeface="黑体" pitchFamily="2" charset="-122"/>
                            </a:endParaRPr>
                          </a:p>
                        </p:txBody>
                      </p:sp>
                    </p:grpSp>
                    <p:sp>
                      <p:nvSpPr>
                        <p:cNvPr id="358" name="Rectangle 19"/>
                        <p:cNvSpPr>
                          <a:spLocks noChangeArrowheads="1"/>
                        </p:cNvSpPr>
                        <p:nvPr/>
                      </p:nvSpPr>
                      <p:spPr bwMode="auto">
                        <a:xfrm flipH="1">
                          <a:off x="3379098" y="1634893"/>
                          <a:ext cx="1350092" cy="972437"/>
                        </a:xfrm>
                        <a:prstGeom prst="roundRect">
                          <a:avLst>
                            <a:gd name="adj" fmla="val 4621"/>
                          </a:avLst>
                        </a:prstGeom>
                        <a:gradFill>
                          <a:gsLst>
                            <a:gs pos="49000">
                              <a:srgbClr val="C00000">
                                <a:alpha val="0"/>
                              </a:srgbClr>
                            </a:gs>
                            <a:gs pos="99000">
                              <a:schemeClr val="accent5">
                                <a:alpha val="27000"/>
                              </a:schemeClr>
                            </a:gs>
                          </a:gsLst>
                          <a:lin ang="16200000" scaled="0"/>
                        </a:gradFill>
                        <a:ln w="6350">
                          <a:gradFill>
                            <a:gsLst>
                              <a:gs pos="0">
                                <a:schemeClr val="accent5"/>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buNone/>
                          </a:pPr>
                          <a:r>
                            <a:rPr lang="zh-CN" altLang="en-US" sz="400" b="0" i="0" smtClean="0">
                              <a:solidFill>
                                <a:schemeClr val="lt1"/>
                              </a:solidFill>
                              <a:latin typeface="Arial"/>
                              <a:ea typeface="黑体" pitchFamily="2" charset="-122"/>
                              <a:cs typeface="+mn-cs"/>
                            </a:rPr>
                            <a:t>第 </a:t>
                          </a:r>
                          <a:r>
                            <a:rPr lang="en-US" altLang="zh-CN" sz="400" b="0" i="0" smtClean="0">
                              <a:solidFill>
                                <a:schemeClr val="lt1"/>
                              </a:solidFill>
                              <a:latin typeface="Arial"/>
                              <a:ea typeface="黑体" pitchFamily="2" charset="-122"/>
                              <a:cs typeface="+mn-cs"/>
                            </a:rPr>
                            <a:t>3 </a:t>
                          </a:r>
                          <a:r>
                            <a:rPr lang="zh-CN" altLang="en-US" sz="400" b="0" i="0" smtClean="0">
                              <a:solidFill>
                                <a:schemeClr val="lt1"/>
                              </a:solidFill>
                              <a:latin typeface="Arial"/>
                              <a:ea typeface="黑体" pitchFamily="2" charset="-122"/>
                              <a:cs typeface="+mn-cs"/>
                            </a:rPr>
                            <a:t>层协议</a:t>
                          </a:r>
                          <a:endParaRPr lang="zh-CN" altLang="en-US" sz="400" b="0" i="0">
                            <a:solidFill>
                              <a:schemeClr val="lt1"/>
                            </a:solidFill>
                            <a:latin typeface="Arial"/>
                            <a:ea typeface="黑体" pitchFamily="2" charset="-122"/>
                            <a:cs typeface="+mn-cs"/>
                          </a:endParaRPr>
                        </a:p>
                      </p:txBody>
                    </p:sp>
                    <p:grpSp>
                      <p:nvGrpSpPr>
                        <p:cNvPr id="12" name="Group 358"/>
                        <p:cNvGrpSpPr/>
                        <p:nvPr/>
                      </p:nvGrpSpPr>
                      <p:grpSpPr>
                        <a:xfrm>
                          <a:off x="3447527" y="1852001"/>
                          <a:ext cx="1223990" cy="830338"/>
                          <a:chOff x="3530994" y="1486107"/>
                          <a:chExt cx="1859974" cy="1261780"/>
                        </a:xfrm>
                      </p:grpSpPr>
                      <p:sp>
                        <p:nvSpPr>
                          <p:cNvPr id="360" name="Oval 359"/>
                          <p:cNvSpPr/>
                          <p:nvPr/>
                        </p:nvSpPr>
                        <p:spPr>
                          <a:xfrm>
                            <a:off x="4526910" y="2150734"/>
                            <a:ext cx="864058" cy="298577"/>
                          </a:xfrm>
                          <a:prstGeom prst="ellipse">
                            <a:avLst/>
                          </a:prstGeom>
                          <a:solidFill>
                            <a:schemeClr val="accent5">
                              <a:lumMod val="60000"/>
                              <a:lumOff val="4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buNone/>
                            </a:pPr>
                            <a:r>
                              <a:rPr lang="en-US" altLang="zh-CN" sz="200" b="0" i="0" smtClean="0">
                                <a:solidFill>
                                  <a:schemeClr val="lt1"/>
                                </a:solidFill>
                                <a:latin typeface="Arial"/>
                                <a:ea typeface="黑体" pitchFamily="2" charset="-122"/>
                                <a:cs typeface="+mn-cs"/>
                              </a:rPr>
                              <a:t>SNMP</a:t>
                            </a:r>
                            <a:endParaRPr lang="zh-CN" altLang="en-US" sz="200" smtClean="0">
                              <a:ea typeface="黑体" pitchFamily="2" charset="-122"/>
                            </a:endParaRPr>
                          </a:p>
                        </p:txBody>
                      </p:sp>
                      <p:sp>
                        <p:nvSpPr>
                          <p:cNvPr id="361" name="Oval 360"/>
                          <p:cNvSpPr/>
                          <p:nvPr/>
                        </p:nvSpPr>
                        <p:spPr>
                          <a:xfrm>
                            <a:off x="4526911" y="1932720"/>
                            <a:ext cx="864057" cy="298577"/>
                          </a:xfrm>
                          <a:prstGeom prst="ellipse">
                            <a:avLst/>
                          </a:prstGeom>
                          <a:solidFill>
                            <a:schemeClr val="accent5">
                              <a:lumMod val="60000"/>
                              <a:lumOff val="4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 smtClean="0">
                              <a:ea typeface="黑体" pitchFamily="2" charset="-122"/>
                            </a:endParaRPr>
                          </a:p>
                        </p:txBody>
                      </p:sp>
                      <p:sp>
                        <p:nvSpPr>
                          <p:cNvPr id="362" name="Oval 361"/>
                          <p:cNvSpPr/>
                          <p:nvPr/>
                        </p:nvSpPr>
                        <p:spPr>
                          <a:xfrm>
                            <a:off x="4526911" y="1704120"/>
                            <a:ext cx="864057" cy="298577"/>
                          </a:xfrm>
                          <a:prstGeom prst="ellipse">
                            <a:avLst/>
                          </a:prstGeom>
                          <a:solidFill>
                            <a:schemeClr val="accent5">
                              <a:lumMod val="60000"/>
                              <a:lumOff val="4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buNone/>
                            </a:pPr>
                            <a:r>
                              <a:rPr lang="en-US" altLang="zh-CN" sz="200" b="0" i="0" smtClean="0">
                                <a:solidFill>
                                  <a:schemeClr val="lt1"/>
                                </a:solidFill>
                                <a:latin typeface="Arial"/>
                                <a:ea typeface="黑体" pitchFamily="2" charset="-122"/>
                                <a:cs typeface="+mn-cs"/>
                              </a:rPr>
                              <a:t>HSRP</a:t>
                            </a:r>
                            <a:endParaRPr lang="zh-CN" altLang="en-US" sz="200" smtClean="0">
                              <a:ea typeface="黑体" pitchFamily="2" charset="-122"/>
                            </a:endParaRPr>
                          </a:p>
                        </p:txBody>
                      </p:sp>
                      <p:sp>
                        <p:nvSpPr>
                          <p:cNvPr id="363" name="Oval 362"/>
                          <p:cNvSpPr/>
                          <p:nvPr/>
                        </p:nvSpPr>
                        <p:spPr>
                          <a:xfrm>
                            <a:off x="3530994" y="2150733"/>
                            <a:ext cx="864057" cy="298577"/>
                          </a:xfrm>
                          <a:prstGeom prst="ellipse">
                            <a:avLst/>
                          </a:prstGeom>
                          <a:solidFill>
                            <a:schemeClr val="accent5">
                              <a:lumMod val="60000"/>
                              <a:lumOff val="4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buNone/>
                            </a:pPr>
                            <a:r>
                              <a:rPr lang="en-US" altLang="zh-CN" sz="200" b="0" i="0" smtClean="0">
                                <a:solidFill>
                                  <a:schemeClr val="lt1"/>
                                </a:solidFill>
                                <a:latin typeface="Arial"/>
                                <a:ea typeface="黑体" pitchFamily="2" charset="-122"/>
                                <a:cs typeface="+mn-cs"/>
                              </a:rPr>
                              <a:t>PM</a:t>
                            </a:r>
                            <a:endParaRPr lang="zh-CN" altLang="en-US" sz="200" smtClean="0">
                              <a:ea typeface="黑体" pitchFamily="2" charset="-122"/>
                            </a:endParaRPr>
                          </a:p>
                        </p:txBody>
                      </p:sp>
                      <p:sp>
                        <p:nvSpPr>
                          <p:cNvPr id="364" name="Oval 363"/>
                          <p:cNvSpPr/>
                          <p:nvPr/>
                        </p:nvSpPr>
                        <p:spPr>
                          <a:xfrm>
                            <a:off x="3530994" y="1932720"/>
                            <a:ext cx="864057" cy="298577"/>
                          </a:xfrm>
                          <a:prstGeom prst="ellipse">
                            <a:avLst/>
                          </a:prstGeom>
                          <a:solidFill>
                            <a:schemeClr val="accent5">
                              <a:lumMod val="60000"/>
                              <a:lumOff val="4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en-US" altLang="zh-CN" sz="100" b="0" i="0" smtClean="0">
                                <a:solidFill>
                                  <a:schemeClr val="lt1"/>
                                </a:solidFill>
                                <a:latin typeface="Arial"/>
                                <a:ea typeface="黑体" pitchFamily="2" charset="-122"/>
                                <a:cs typeface="+mn-cs"/>
                              </a:rPr>
                              <a:t>EGRP</a:t>
                            </a:r>
                            <a:endParaRPr lang="zh-CN" altLang="en-US" sz="100" smtClean="0">
                              <a:ea typeface="黑体" pitchFamily="2" charset="-122"/>
                            </a:endParaRPr>
                          </a:p>
                        </p:txBody>
                      </p:sp>
                      <p:sp>
                        <p:nvSpPr>
                          <p:cNvPr id="365" name="Oval 364"/>
                          <p:cNvSpPr/>
                          <p:nvPr/>
                        </p:nvSpPr>
                        <p:spPr>
                          <a:xfrm>
                            <a:off x="3530994" y="1704120"/>
                            <a:ext cx="864057" cy="298577"/>
                          </a:xfrm>
                          <a:prstGeom prst="ellipse">
                            <a:avLst/>
                          </a:prstGeom>
                          <a:solidFill>
                            <a:schemeClr val="accent5">
                              <a:lumMod val="60000"/>
                              <a:lumOff val="4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en-US" altLang="zh-CN" sz="400" b="0" i="0" smtClean="0">
                                <a:solidFill>
                                  <a:schemeClr val="lt1"/>
                                </a:solidFill>
                                <a:latin typeface="Arial"/>
                                <a:ea typeface="黑体" pitchFamily="2" charset="-122"/>
                                <a:cs typeface="+mn-cs"/>
                              </a:rPr>
                              <a:t>BGP</a:t>
                            </a:r>
                            <a:endParaRPr lang="zh-CN" altLang="en-US" sz="400" smtClean="0">
                              <a:ea typeface="黑体" pitchFamily="2" charset="-122"/>
                            </a:endParaRPr>
                          </a:p>
                        </p:txBody>
                      </p:sp>
                      <p:sp>
                        <p:nvSpPr>
                          <p:cNvPr id="366" name="Oval 365"/>
                          <p:cNvSpPr/>
                          <p:nvPr/>
                        </p:nvSpPr>
                        <p:spPr>
                          <a:xfrm>
                            <a:off x="3530994" y="1486107"/>
                            <a:ext cx="864057" cy="298577"/>
                          </a:xfrm>
                          <a:prstGeom prst="ellipse">
                            <a:avLst/>
                          </a:prstGeom>
                          <a:solidFill>
                            <a:schemeClr val="accent5">
                              <a:lumMod val="60000"/>
                              <a:lumOff val="4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en-US" altLang="zh-CN" sz="400" b="0" i="0" smtClean="0">
                                <a:solidFill>
                                  <a:schemeClr val="lt1"/>
                                </a:solidFill>
                                <a:latin typeface="Arial"/>
                                <a:ea typeface="黑体" pitchFamily="2" charset="-122"/>
                                <a:cs typeface="+mn-cs"/>
                              </a:rPr>
                              <a:t>OGPF</a:t>
                            </a:r>
                            <a:endParaRPr lang="zh-CN" altLang="en-US" sz="400">
                              <a:ea typeface="黑体" pitchFamily="2" charset="-122"/>
                            </a:endParaRPr>
                          </a:p>
                        </p:txBody>
                      </p:sp>
                      <p:sp>
                        <p:nvSpPr>
                          <p:cNvPr id="367" name="Oval 366"/>
                          <p:cNvSpPr/>
                          <p:nvPr/>
                        </p:nvSpPr>
                        <p:spPr>
                          <a:xfrm>
                            <a:off x="3993511" y="2449310"/>
                            <a:ext cx="864057" cy="298577"/>
                          </a:xfrm>
                          <a:prstGeom prst="ellipse">
                            <a:avLst/>
                          </a:prstGeom>
                          <a:solidFill>
                            <a:schemeClr val="accent5">
                              <a:lumMod val="60000"/>
                              <a:lumOff val="4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 smtClean="0">
                              <a:ea typeface="黑体" pitchFamily="2" charset="-122"/>
                            </a:endParaRPr>
                          </a:p>
                        </p:txBody>
                      </p:sp>
                    </p:grpSp>
                  </p:grpSp>
                </p:grpSp>
                <p:grpSp>
                  <p:nvGrpSpPr>
                    <p:cNvPr id="13" name="Group 329"/>
                    <p:cNvGrpSpPr/>
                    <p:nvPr/>
                  </p:nvGrpSpPr>
                  <p:grpSpPr>
                    <a:xfrm>
                      <a:off x="958135" y="1335370"/>
                      <a:ext cx="3023901" cy="1461981"/>
                      <a:chOff x="958135" y="1335370"/>
                      <a:chExt cx="3023901" cy="1461981"/>
                    </a:xfrm>
                  </p:grpSpPr>
                  <p:sp>
                    <p:nvSpPr>
                      <p:cNvPr id="331" name="Rectangle 19"/>
                      <p:cNvSpPr>
                        <a:spLocks noChangeArrowheads="1"/>
                      </p:cNvSpPr>
                      <p:nvPr/>
                    </p:nvSpPr>
                    <p:spPr bwMode="auto">
                      <a:xfrm flipH="1">
                        <a:off x="958135" y="1335370"/>
                        <a:ext cx="3023901" cy="1461981"/>
                      </a:xfrm>
                      <a:prstGeom prst="roundRect">
                        <a:avLst>
                          <a:gd name="adj" fmla="val 4621"/>
                        </a:avLst>
                      </a:prstGeom>
                      <a:gradFill>
                        <a:gsLst>
                          <a:gs pos="100000">
                            <a:srgbClr val="0B0B0B"/>
                          </a:gs>
                          <a:gs pos="17000">
                            <a:srgbClr val="242424"/>
                          </a:gs>
                        </a:gsLst>
                        <a:lin ang="5400000" scaled="1"/>
                      </a:gradFill>
                      <a:ln w="6350" cap="flat">
                        <a:solidFill>
                          <a:srgbClr val="01BBBB"/>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endParaRPr>
                      </a:p>
                    </p:txBody>
                  </p:sp>
                  <p:grpSp>
                    <p:nvGrpSpPr>
                      <p:cNvPr id="14" name="Group 331"/>
                      <p:cNvGrpSpPr/>
                      <p:nvPr/>
                    </p:nvGrpSpPr>
                    <p:grpSpPr>
                      <a:xfrm>
                        <a:off x="1094209" y="1554420"/>
                        <a:ext cx="2765619" cy="1162434"/>
                        <a:chOff x="1963571" y="1290116"/>
                        <a:chExt cx="2765619" cy="1162434"/>
                      </a:xfrm>
                    </p:grpSpPr>
                    <p:sp>
                      <p:nvSpPr>
                        <p:cNvPr id="333" name="Rectangle 19"/>
                        <p:cNvSpPr>
                          <a:spLocks noChangeArrowheads="1"/>
                        </p:cNvSpPr>
                        <p:nvPr/>
                      </p:nvSpPr>
                      <p:spPr bwMode="auto">
                        <a:xfrm flipH="1">
                          <a:off x="1963571" y="1291115"/>
                          <a:ext cx="1350093" cy="972437"/>
                        </a:xfrm>
                        <a:prstGeom prst="roundRect">
                          <a:avLst>
                            <a:gd name="adj" fmla="val 4621"/>
                          </a:avLst>
                        </a:prstGeom>
                        <a:gradFill>
                          <a:gsLst>
                            <a:gs pos="0">
                              <a:srgbClr val="C00000">
                                <a:alpha val="0"/>
                              </a:srgbClr>
                            </a:gs>
                            <a:gs pos="99000">
                              <a:schemeClr val="accent3">
                                <a:lumMod val="10000"/>
                              </a:schemeClr>
                            </a:gs>
                          </a:gsLst>
                          <a:lin ang="16200000" scaled="0"/>
                        </a:gradFill>
                        <a:ln w="6350">
                          <a:gradFill>
                            <a:gsLst>
                              <a:gs pos="0">
                                <a:srgbClr val="01BBBB"/>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300" b="1">
                            <a:solidFill>
                              <a:schemeClr val="bg1"/>
                            </a:solidFill>
                            <a:latin typeface="+mj-lt"/>
                            <a:ea typeface="黑体" pitchFamily="2" charset="-122"/>
                          </a:endParaRPr>
                        </a:p>
                      </p:txBody>
                    </p:sp>
                    <p:grpSp>
                      <p:nvGrpSpPr>
                        <p:cNvPr id="15" name="Group 333"/>
                        <p:cNvGrpSpPr/>
                        <p:nvPr/>
                      </p:nvGrpSpPr>
                      <p:grpSpPr>
                        <a:xfrm>
                          <a:off x="2027291" y="1622213"/>
                          <a:ext cx="1223992" cy="830337"/>
                          <a:chOff x="3530994" y="1136919"/>
                          <a:chExt cx="1859977" cy="1261777"/>
                        </a:xfrm>
                      </p:grpSpPr>
                      <p:sp>
                        <p:nvSpPr>
                          <p:cNvPr id="345" name="Oval 344"/>
                          <p:cNvSpPr/>
                          <p:nvPr/>
                        </p:nvSpPr>
                        <p:spPr>
                          <a:xfrm>
                            <a:off x="4526912" y="1801546"/>
                            <a:ext cx="864056" cy="298576"/>
                          </a:xfrm>
                          <a:prstGeom prst="ellips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buNone/>
                            </a:pPr>
                            <a:r>
                              <a:rPr lang="en-US" altLang="zh-CN" sz="200" b="0" i="0" smtClean="0">
                                <a:solidFill>
                                  <a:schemeClr val="lt1"/>
                                </a:solidFill>
                                <a:latin typeface="Arial"/>
                                <a:ea typeface="黑体" pitchFamily="2" charset="-122"/>
                                <a:cs typeface="+mn-cs"/>
                              </a:rPr>
                              <a:t>CTS</a:t>
                            </a:r>
                            <a:endParaRPr lang="en-US" altLang="zh-CN" sz="200" b="0" i="0">
                              <a:solidFill>
                                <a:schemeClr val="lt1"/>
                              </a:solidFill>
                              <a:latin typeface="Arial"/>
                              <a:ea typeface="黑体" pitchFamily="2" charset="-122"/>
                              <a:cs typeface="+mn-cs"/>
                            </a:endParaRPr>
                          </a:p>
                        </p:txBody>
                      </p:sp>
                      <p:sp>
                        <p:nvSpPr>
                          <p:cNvPr id="346" name="Oval 345"/>
                          <p:cNvSpPr/>
                          <p:nvPr/>
                        </p:nvSpPr>
                        <p:spPr>
                          <a:xfrm>
                            <a:off x="4526912" y="1583532"/>
                            <a:ext cx="864056" cy="298576"/>
                          </a:xfrm>
                          <a:prstGeom prst="ellips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buNone/>
                            </a:pPr>
                            <a:r>
                              <a:rPr lang="en-US" altLang="zh-CN" sz="200" b="0" i="0" smtClean="0">
                                <a:solidFill>
                                  <a:schemeClr val="lt1"/>
                                </a:solidFill>
                                <a:latin typeface="Arial"/>
                                <a:ea typeface="黑体" pitchFamily="2" charset="-122"/>
                                <a:cs typeface="+mn-cs"/>
                              </a:rPr>
                              <a:t>800 LX</a:t>
                            </a:r>
                            <a:endParaRPr lang="en-US" altLang="zh-CN" sz="200" b="0" i="0">
                              <a:solidFill>
                                <a:schemeClr val="lt1"/>
                              </a:solidFill>
                              <a:latin typeface="Arial"/>
                              <a:ea typeface="黑体" pitchFamily="2" charset="-122"/>
                              <a:cs typeface="+mn-cs"/>
                            </a:endParaRPr>
                          </a:p>
                        </p:txBody>
                      </p:sp>
                      <p:sp>
                        <p:nvSpPr>
                          <p:cNvPr id="347" name="Oval 346"/>
                          <p:cNvSpPr/>
                          <p:nvPr/>
                        </p:nvSpPr>
                        <p:spPr>
                          <a:xfrm>
                            <a:off x="4526912" y="1354932"/>
                            <a:ext cx="864056" cy="298576"/>
                          </a:xfrm>
                          <a:prstGeom prst="ellips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buNone/>
                            </a:pPr>
                            <a:r>
                              <a:rPr lang="en-US" altLang="zh-CN" sz="200" b="0" i="0" smtClean="0">
                                <a:solidFill>
                                  <a:schemeClr val="lt1"/>
                                </a:solidFill>
                                <a:latin typeface="Arial"/>
                                <a:ea typeface="黑体" pitchFamily="2" charset="-122"/>
                                <a:cs typeface="+mn-cs"/>
                              </a:rPr>
                              <a:t>CCP</a:t>
                            </a:r>
                            <a:endParaRPr lang="en-US" altLang="zh-CN" sz="200" b="0" i="0">
                              <a:solidFill>
                                <a:schemeClr val="lt1"/>
                              </a:solidFill>
                              <a:latin typeface="Arial"/>
                              <a:ea typeface="黑体" pitchFamily="2" charset="-122"/>
                              <a:cs typeface="+mn-cs"/>
                            </a:endParaRPr>
                          </a:p>
                        </p:txBody>
                      </p:sp>
                      <p:sp>
                        <p:nvSpPr>
                          <p:cNvPr id="348" name="Oval 347"/>
                          <p:cNvSpPr/>
                          <p:nvPr/>
                        </p:nvSpPr>
                        <p:spPr>
                          <a:xfrm>
                            <a:off x="3530996" y="1801545"/>
                            <a:ext cx="864056" cy="298576"/>
                          </a:xfrm>
                          <a:prstGeom prst="ellips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buNone/>
                            </a:pPr>
                            <a:r>
                              <a:rPr lang="en-US" altLang="zh-CN" sz="200" b="0" i="0" smtClean="0">
                                <a:solidFill>
                                  <a:schemeClr val="lt1"/>
                                </a:solidFill>
                                <a:latin typeface="Arial"/>
                                <a:ea typeface="黑体" pitchFamily="2" charset="-122"/>
                                <a:cs typeface="+mn-cs"/>
                              </a:rPr>
                              <a:t>LACP</a:t>
                            </a:r>
                            <a:endParaRPr lang="en-US" altLang="zh-CN" sz="200" b="0" i="0">
                              <a:solidFill>
                                <a:schemeClr val="lt1"/>
                              </a:solidFill>
                              <a:latin typeface="Arial"/>
                              <a:ea typeface="黑体" pitchFamily="2" charset="-122"/>
                              <a:cs typeface="+mn-cs"/>
                            </a:endParaRPr>
                          </a:p>
                        </p:txBody>
                      </p:sp>
                      <p:sp>
                        <p:nvSpPr>
                          <p:cNvPr id="349" name="Oval 348"/>
                          <p:cNvSpPr/>
                          <p:nvPr/>
                        </p:nvSpPr>
                        <p:spPr>
                          <a:xfrm>
                            <a:off x="3530994" y="1583532"/>
                            <a:ext cx="864058" cy="298578"/>
                          </a:xfrm>
                          <a:prstGeom prst="ellips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buNone/>
                            </a:pPr>
                            <a:r>
                              <a:rPr lang="en-US" altLang="zh-CN" sz="200" b="0" i="0" smtClean="0">
                                <a:solidFill>
                                  <a:schemeClr val="lt1"/>
                                </a:solidFill>
                                <a:latin typeface="Arial"/>
                                <a:ea typeface="黑体" pitchFamily="2" charset="-122"/>
                                <a:cs typeface="+mn-cs"/>
                              </a:rPr>
                              <a:t>STP</a:t>
                            </a:r>
                            <a:endParaRPr lang="en-US" altLang="zh-CN" sz="200" b="0" i="0">
                              <a:solidFill>
                                <a:schemeClr val="lt1"/>
                              </a:solidFill>
                              <a:latin typeface="Arial"/>
                              <a:ea typeface="黑体" pitchFamily="2" charset="-122"/>
                              <a:cs typeface="+mn-cs"/>
                            </a:endParaRPr>
                          </a:p>
                        </p:txBody>
                      </p:sp>
                      <p:sp>
                        <p:nvSpPr>
                          <p:cNvPr id="350" name="Oval 349"/>
                          <p:cNvSpPr/>
                          <p:nvPr/>
                        </p:nvSpPr>
                        <p:spPr>
                          <a:xfrm>
                            <a:off x="3530996" y="1354932"/>
                            <a:ext cx="864056" cy="298576"/>
                          </a:xfrm>
                          <a:prstGeom prst="ellips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buNone/>
                            </a:pPr>
                            <a:r>
                              <a:rPr lang="en-US" altLang="zh-CN" sz="200" b="0" i="0" smtClean="0">
                                <a:solidFill>
                                  <a:schemeClr val="lt1"/>
                                </a:solidFill>
                                <a:latin typeface="Arial"/>
                                <a:ea typeface="黑体" pitchFamily="2" charset="-122"/>
                                <a:cs typeface="+mn-cs"/>
                              </a:rPr>
                              <a:t>PVLAN</a:t>
                            </a:r>
                            <a:endParaRPr lang="en-US" altLang="zh-CN" sz="200" b="0" i="0">
                              <a:solidFill>
                                <a:schemeClr val="lt1"/>
                              </a:solidFill>
                              <a:latin typeface="Arial"/>
                              <a:ea typeface="黑体" pitchFamily="2" charset="-122"/>
                              <a:cs typeface="+mn-cs"/>
                            </a:endParaRPr>
                          </a:p>
                        </p:txBody>
                      </p:sp>
                      <p:sp>
                        <p:nvSpPr>
                          <p:cNvPr id="351" name="Oval 350"/>
                          <p:cNvSpPr/>
                          <p:nvPr/>
                        </p:nvSpPr>
                        <p:spPr>
                          <a:xfrm>
                            <a:off x="3530996" y="1136919"/>
                            <a:ext cx="864056" cy="298576"/>
                          </a:xfrm>
                          <a:prstGeom prst="ellips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buNone/>
                            </a:pPr>
                            <a:r>
                              <a:rPr lang="en-US" altLang="zh-CN" sz="200" b="0" i="0" smtClean="0">
                                <a:solidFill>
                                  <a:schemeClr val="lt1"/>
                                </a:solidFill>
                                <a:latin typeface="Arial"/>
                                <a:ea typeface="黑体" pitchFamily="2" charset="-122"/>
                                <a:cs typeface="+mn-cs"/>
                              </a:rPr>
                              <a:t>VLAN</a:t>
                            </a:r>
                            <a:endParaRPr lang="en-US" altLang="zh-CN" sz="200" b="0" i="0">
                              <a:solidFill>
                                <a:schemeClr val="lt1"/>
                              </a:solidFill>
                              <a:latin typeface="Arial"/>
                              <a:ea typeface="黑体" pitchFamily="2" charset="-122"/>
                              <a:cs typeface="+mn-cs"/>
                            </a:endParaRPr>
                          </a:p>
                        </p:txBody>
                      </p:sp>
                      <p:sp>
                        <p:nvSpPr>
                          <p:cNvPr id="352" name="Oval 351"/>
                          <p:cNvSpPr/>
                          <p:nvPr/>
                        </p:nvSpPr>
                        <p:spPr>
                          <a:xfrm>
                            <a:off x="4526912" y="1136919"/>
                            <a:ext cx="864059" cy="298576"/>
                          </a:xfrm>
                          <a:prstGeom prst="ellips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buNone/>
                            </a:pPr>
                            <a:r>
                              <a:rPr lang="en-US" altLang="zh-CN" sz="200" b="0" i="0" smtClean="0">
                                <a:solidFill>
                                  <a:schemeClr val="lt1"/>
                                </a:solidFill>
                                <a:latin typeface="Arial"/>
                                <a:ea typeface="黑体" pitchFamily="2" charset="-122"/>
                                <a:cs typeface="+mn-cs"/>
                              </a:rPr>
                              <a:t>UCLD</a:t>
                            </a:r>
                            <a:endParaRPr lang="en-US" altLang="zh-CN" sz="200" b="0" i="0">
                              <a:solidFill>
                                <a:schemeClr val="lt1"/>
                              </a:solidFill>
                              <a:latin typeface="Arial"/>
                              <a:ea typeface="黑体" pitchFamily="2" charset="-122"/>
                              <a:cs typeface="+mn-cs"/>
                            </a:endParaRPr>
                          </a:p>
                        </p:txBody>
                      </p:sp>
                      <p:sp>
                        <p:nvSpPr>
                          <p:cNvPr id="353" name="Oval 352"/>
                          <p:cNvSpPr/>
                          <p:nvPr/>
                        </p:nvSpPr>
                        <p:spPr>
                          <a:xfrm>
                            <a:off x="3993513" y="2100119"/>
                            <a:ext cx="864054" cy="298577"/>
                          </a:xfrm>
                          <a:prstGeom prst="ellips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400" smtClean="0">
                              <a:ea typeface="黑体" pitchFamily="2" charset="-122"/>
                            </a:endParaRPr>
                          </a:p>
                        </p:txBody>
                      </p:sp>
                    </p:grpSp>
                    <p:sp>
                      <p:nvSpPr>
                        <p:cNvPr id="335" name="Rectangle 19"/>
                        <p:cNvSpPr>
                          <a:spLocks noChangeArrowheads="1"/>
                        </p:cNvSpPr>
                        <p:nvPr/>
                      </p:nvSpPr>
                      <p:spPr bwMode="auto">
                        <a:xfrm flipH="1">
                          <a:off x="3379097" y="1290116"/>
                          <a:ext cx="1350093" cy="972437"/>
                        </a:xfrm>
                        <a:prstGeom prst="roundRect">
                          <a:avLst>
                            <a:gd name="adj" fmla="val 4621"/>
                          </a:avLst>
                        </a:prstGeom>
                        <a:gradFill>
                          <a:gsLst>
                            <a:gs pos="0">
                              <a:srgbClr val="C00000">
                                <a:alpha val="0"/>
                              </a:srgbClr>
                            </a:gs>
                            <a:gs pos="99000">
                              <a:schemeClr val="accent3">
                                <a:lumMod val="10000"/>
                              </a:schemeClr>
                            </a:gs>
                          </a:gsLst>
                          <a:lin ang="16200000" scaled="0"/>
                        </a:gradFill>
                        <a:ln w="6350">
                          <a:gradFill>
                            <a:gsLst>
                              <a:gs pos="0">
                                <a:srgbClr val="01BBBB"/>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300" b="1">
                            <a:solidFill>
                              <a:schemeClr val="bg1"/>
                            </a:solidFill>
                            <a:latin typeface="+mj-lt"/>
                            <a:ea typeface="黑体" pitchFamily="2" charset="-122"/>
                          </a:endParaRPr>
                        </a:p>
                      </p:txBody>
                    </p:sp>
                    <p:grpSp>
                      <p:nvGrpSpPr>
                        <p:cNvPr id="16" name="Group 335"/>
                        <p:cNvGrpSpPr/>
                        <p:nvPr/>
                      </p:nvGrpSpPr>
                      <p:grpSpPr>
                        <a:xfrm>
                          <a:off x="3447527" y="1622211"/>
                          <a:ext cx="1265361" cy="830339"/>
                          <a:chOff x="3530992" y="1136918"/>
                          <a:chExt cx="1922840" cy="1261780"/>
                        </a:xfrm>
                      </p:grpSpPr>
                      <p:sp>
                        <p:nvSpPr>
                          <p:cNvPr id="337" name="Oval 336"/>
                          <p:cNvSpPr/>
                          <p:nvPr/>
                        </p:nvSpPr>
                        <p:spPr>
                          <a:xfrm>
                            <a:off x="4589778" y="1801545"/>
                            <a:ext cx="864054" cy="298577"/>
                          </a:xfrm>
                          <a:prstGeom prst="ellipse">
                            <a:avLst/>
                          </a:prstGeom>
                          <a:solidFill>
                            <a:schemeClr val="accent3">
                              <a:lumMod val="7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buNone/>
                            </a:pPr>
                            <a:r>
                              <a:rPr lang="en-US" altLang="zh-CN" sz="200" b="0" i="0" smtClean="0">
                                <a:solidFill>
                                  <a:srgbClr val="FFFFFF"/>
                                </a:solidFill>
                                <a:latin typeface="Arial"/>
                                <a:ea typeface="黑体" pitchFamily="2" charset="-122"/>
                                <a:cs typeface="+mn-cs"/>
                              </a:rPr>
                              <a:t>SNMP</a:t>
                            </a:r>
                            <a:endParaRPr lang="zh-CN" altLang="en-US" sz="200" smtClean="0">
                              <a:solidFill>
                                <a:schemeClr val="bg1"/>
                              </a:solidFill>
                              <a:ea typeface="黑体" pitchFamily="2" charset="-122"/>
                            </a:endParaRPr>
                          </a:p>
                        </p:txBody>
                      </p:sp>
                      <p:sp>
                        <p:nvSpPr>
                          <p:cNvPr id="338" name="Oval 337"/>
                          <p:cNvSpPr/>
                          <p:nvPr/>
                        </p:nvSpPr>
                        <p:spPr>
                          <a:xfrm>
                            <a:off x="4526910" y="1583533"/>
                            <a:ext cx="864056" cy="298576"/>
                          </a:xfrm>
                          <a:prstGeom prst="ellipse">
                            <a:avLst/>
                          </a:prstGeom>
                          <a:solidFill>
                            <a:schemeClr val="accent3">
                              <a:lumMod val="7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buNone/>
                            </a:pPr>
                            <a:r>
                              <a:rPr lang="en-US" altLang="zh-CN" sz="200" b="0" i="0" smtClean="0">
                                <a:solidFill>
                                  <a:srgbClr val="FFFFFF"/>
                                </a:solidFill>
                                <a:latin typeface="Arial"/>
                                <a:ea typeface="黑体" pitchFamily="2" charset="-122"/>
                                <a:cs typeface="+mn-cs"/>
                              </a:rPr>
                              <a:t>IGMP</a:t>
                            </a:r>
                            <a:endParaRPr lang="zh-CN" altLang="en-US" sz="200" smtClean="0">
                              <a:solidFill>
                                <a:schemeClr val="bg1"/>
                              </a:solidFill>
                              <a:ea typeface="黑体" pitchFamily="2" charset="-122"/>
                            </a:endParaRPr>
                          </a:p>
                        </p:txBody>
                      </p:sp>
                      <p:sp>
                        <p:nvSpPr>
                          <p:cNvPr id="339" name="Oval 338"/>
                          <p:cNvSpPr/>
                          <p:nvPr/>
                        </p:nvSpPr>
                        <p:spPr>
                          <a:xfrm>
                            <a:off x="4526910" y="1354933"/>
                            <a:ext cx="864056" cy="298576"/>
                          </a:xfrm>
                          <a:prstGeom prst="ellipse">
                            <a:avLst/>
                          </a:prstGeom>
                          <a:solidFill>
                            <a:schemeClr val="accent3">
                              <a:lumMod val="7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buNone/>
                            </a:pPr>
                            <a:r>
                              <a:rPr lang="en-US" altLang="zh-CN" sz="200" b="0" i="0" smtClean="0">
                                <a:solidFill>
                                  <a:srgbClr val="FFFFFF"/>
                                </a:solidFill>
                                <a:latin typeface="Arial"/>
                                <a:ea typeface="黑体" pitchFamily="2" charset="-122"/>
                                <a:cs typeface="+mn-cs"/>
                              </a:rPr>
                              <a:t>HSRP</a:t>
                            </a:r>
                            <a:endParaRPr lang="zh-CN" altLang="en-US" sz="200" smtClean="0">
                              <a:solidFill>
                                <a:schemeClr val="bg1"/>
                              </a:solidFill>
                              <a:ea typeface="黑体" pitchFamily="2" charset="-122"/>
                            </a:endParaRPr>
                          </a:p>
                        </p:txBody>
                      </p:sp>
                      <p:sp>
                        <p:nvSpPr>
                          <p:cNvPr id="340" name="Oval 339"/>
                          <p:cNvSpPr/>
                          <p:nvPr/>
                        </p:nvSpPr>
                        <p:spPr>
                          <a:xfrm>
                            <a:off x="3530992" y="1801544"/>
                            <a:ext cx="864056" cy="298576"/>
                          </a:xfrm>
                          <a:prstGeom prst="ellipse">
                            <a:avLst/>
                          </a:prstGeom>
                          <a:solidFill>
                            <a:schemeClr val="accent3">
                              <a:lumMod val="7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buNone/>
                            </a:pPr>
                            <a:r>
                              <a:rPr lang="en-US" altLang="zh-CN" sz="200" b="0" i="0" smtClean="0">
                                <a:solidFill>
                                  <a:schemeClr val="lt1"/>
                                </a:solidFill>
                                <a:latin typeface="Arial"/>
                                <a:ea typeface="黑体" pitchFamily="2" charset="-122"/>
                                <a:cs typeface="+mn-cs"/>
                              </a:rPr>
                              <a:t>PM</a:t>
                            </a:r>
                            <a:endParaRPr lang="zh-CN" altLang="en-US" sz="200" smtClean="0">
                              <a:ea typeface="黑体" pitchFamily="2" charset="-122"/>
                            </a:endParaRPr>
                          </a:p>
                        </p:txBody>
                      </p:sp>
                      <p:sp>
                        <p:nvSpPr>
                          <p:cNvPr id="341" name="Oval 340"/>
                          <p:cNvSpPr/>
                          <p:nvPr/>
                        </p:nvSpPr>
                        <p:spPr>
                          <a:xfrm>
                            <a:off x="3530992" y="1583531"/>
                            <a:ext cx="864056" cy="298576"/>
                          </a:xfrm>
                          <a:prstGeom prst="ellipse">
                            <a:avLst/>
                          </a:prstGeom>
                          <a:solidFill>
                            <a:schemeClr val="accent3">
                              <a:lumMod val="7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buNone/>
                            </a:pPr>
                            <a:r>
                              <a:rPr lang="en-US" altLang="zh-CN" sz="200" b="0" i="0" smtClean="0">
                                <a:solidFill>
                                  <a:schemeClr val="lt1"/>
                                </a:solidFill>
                                <a:latin typeface="Arial"/>
                                <a:ea typeface="黑体" pitchFamily="2" charset="-122"/>
                                <a:cs typeface="+mn-cs"/>
                              </a:rPr>
                              <a:t>EGRP</a:t>
                            </a:r>
                            <a:endParaRPr lang="zh-CN" altLang="en-US" sz="200" smtClean="0">
                              <a:ea typeface="黑体" pitchFamily="2" charset="-122"/>
                            </a:endParaRPr>
                          </a:p>
                        </p:txBody>
                      </p:sp>
                      <p:sp>
                        <p:nvSpPr>
                          <p:cNvPr id="342" name="Oval 341"/>
                          <p:cNvSpPr/>
                          <p:nvPr/>
                        </p:nvSpPr>
                        <p:spPr>
                          <a:xfrm>
                            <a:off x="3530992" y="1354931"/>
                            <a:ext cx="864056" cy="298576"/>
                          </a:xfrm>
                          <a:prstGeom prst="ellipse">
                            <a:avLst/>
                          </a:prstGeom>
                          <a:solidFill>
                            <a:schemeClr val="accent3">
                              <a:lumMod val="7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buNone/>
                            </a:pPr>
                            <a:r>
                              <a:rPr lang="en-US" altLang="zh-CN" sz="200" b="0" i="0" smtClean="0">
                                <a:solidFill>
                                  <a:schemeClr val="lt1"/>
                                </a:solidFill>
                                <a:latin typeface="Arial"/>
                                <a:ea typeface="黑体" pitchFamily="2" charset="-122"/>
                                <a:cs typeface="+mn-cs"/>
                              </a:rPr>
                              <a:t>BGP</a:t>
                            </a:r>
                            <a:endParaRPr lang="zh-CN" altLang="en-US" sz="200" smtClean="0">
                              <a:ea typeface="黑体" pitchFamily="2" charset="-122"/>
                            </a:endParaRPr>
                          </a:p>
                        </p:txBody>
                      </p:sp>
                      <p:sp>
                        <p:nvSpPr>
                          <p:cNvPr id="343" name="Oval 342"/>
                          <p:cNvSpPr/>
                          <p:nvPr/>
                        </p:nvSpPr>
                        <p:spPr>
                          <a:xfrm>
                            <a:off x="3530992" y="1136918"/>
                            <a:ext cx="864058" cy="298578"/>
                          </a:xfrm>
                          <a:prstGeom prst="ellipse">
                            <a:avLst/>
                          </a:prstGeom>
                          <a:solidFill>
                            <a:schemeClr val="accent3">
                              <a:lumMod val="7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buNone/>
                            </a:pPr>
                            <a:r>
                              <a:rPr lang="en-US" altLang="zh-CN" sz="200" b="0" i="0" smtClean="0">
                                <a:solidFill>
                                  <a:schemeClr val="lt1"/>
                                </a:solidFill>
                                <a:latin typeface="Arial"/>
                                <a:ea typeface="黑体" pitchFamily="2" charset="-122"/>
                                <a:cs typeface="+mn-cs"/>
                              </a:rPr>
                              <a:t>OGPF</a:t>
                            </a:r>
                            <a:endParaRPr lang="zh-CN" altLang="en-US" sz="200">
                              <a:ea typeface="黑体" pitchFamily="2" charset="-122"/>
                            </a:endParaRPr>
                          </a:p>
                        </p:txBody>
                      </p:sp>
                      <p:sp>
                        <p:nvSpPr>
                          <p:cNvPr id="344" name="Oval 343"/>
                          <p:cNvSpPr/>
                          <p:nvPr/>
                        </p:nvSpPr>
                        <p:spPr>
                          <a:xfrm>
                            <a:off x="3993509" y="2100122"/>
                            <a:ext cx="864056" cy="298576"/>
                          </a:xfrm>
                          <a:prstGeom prst="ellipse">
                            <a:avLst/>
                          </a:prstGeom>
                          <a:solidFill>
                            <a:schemeClr val="accent3">
                              <a:lumMod val="7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 smtClean="0">
                              <a:ea typeface="黑体" pitchFamily="2" charset="-122"/>
                            </a:endParaRPr>
                          </a:p>
                        </p:txBody>
                      </p:sp>
                    </p:grpSp>
                  </p:grpSp>
                </p:grpSp>
              </p:grpSp>
              <p:cxnSp>
                <p:nvCxnSpPr>
                  <p:cNvPr id="314" name="Straight Connector 313"/>
                  <p:cNvCxnSpPr/>
                  <p:nvPr/>
                </p:nvCxnSpPr>
                <p:spPr>
                  <a:xfrm>
                    <a:off x="1693333" y="4877890"/>
                    <a:ext cx="1185145" cy="0"/>
                  </a:xfrm>
                  <a:prstGeom prst="line">
                    <a:avLst/>
                  </a:prstGeom>
                  <a:ln w="6350">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a:off x="1693333" y="4304204"/>
                    <a:ext cx="860389"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a:off x="1693333" y="4578537"/>
                    <a:ext cx="1015341"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a:off x="1721049" y="3973731"/>
                    <a:ext cx="528356" cy="0"/>
                  </a:xfrm>
                  <a:prstGeom prst="line">
                    <a:avLst/>
                  </a:prstGeom>
                  <a:ln w="6350">
                    <a:solidFill>
                      <a:srgbClr val="01BBBB"/>
                    </a:solidFill>
                    <a:prstDash val="dash"/>
                  </a:ln>
                </p:spPr>
                <p:style>
                  <a:lnRef idx="1">
                    <a:schemeClr val="accent1"/>
                  </a:lnRef>
                  <a:fillRef idx="0">
                    <a:schemeClr val="accent1"/>
                  </a:fillRef>
                  <a:effectRef idx="0">
                    <a:schemeClr val="accent1"/>
                  </a:effectRef>
                  <a:fontRef idx="minor">
                    <a:schemeClr val="tx1"/>
                  </a:fontRef>
                </p:style>
              </p:cxnSp>
              <p:sp>
                <p:nvSpPr>
                  <p:cNvPr id="321" name="Rectangle 19"/>
                  <p:cNvSpPr>
                    <a:spLocks noChangeArrowheads="1"/>
                  </p:cNvSpPr>
                  <p:nvPr/>
                </p:nvSpPr>
                <p:spPr bwMode="auto">
                  <a:xfrm flipH="1">
                    <a:off x="598941" y="3789615"/>
                    <a:ext cx="1350761" cy="310594"/>
                  </a:xfrm>
                  <a:prstGeom prst="roundRect">
                    <a:avLst>
                      <a:gd name="adj" fmla="val 4621"/>
                    </a:avLst>
                  </a:prstGeom>
                  <a:gradFill>
                    <a:gsLst>
                      <a:gs pos="100000">
                        <a:srgbClr val="0B0B0B"/>
                      </a:gs>
                      <a:gs pos="17000">
                        <a:srgbClr val="242424"/>
                      </a:gs>
                    </a:gsLst>
                    <a:lin ang="5400000" scaled="1"/>
                  </a:gradFill>
                  <a:ln w="9525" cap="flat">
                    <a:solidFill>
                      <a:srgbClr val="01BBBB"/>
                    </a:solidFill>
                    <a:prstDash val="solid"/>
                    <a:miter lim="800000"/>
                    <a:headEnd/>
                    <a:tailEnd/>
                  </a:ln>
                  <a:effectLst/>
                </p:spPr>
                <p:txBody>
                  <a:bodyPr vert="horz" wrap="square" lIns="91440" tIns="45720" rIns="91440" bIns="45720" numCol="1" anchor="ctr" anchorCtr="1" compatLnSpc="1">
                    <a:prstTxWarp prst="textNoShape">
                      <a:avLst/>
                    </a:prstTxWarp>
                  </a:bodyPr>
                  <a:lstStyle/>
                  <a:p>
                    <a:pPr algn="ctr" defTabSz="914400">
                      <a:buNone/>
                    </a:pPr>
                    <a:r>
                      <a:rPr lang="en-US" altLang="zh-CN" sz="700" b="0" i="0" smtClean="0">
                        <a:solidFill>
                          <a:srgbClr val="FFFFFF"/>
                        </a:solidFill>
                        <a:latin typeface="Arial"/>
                        <a:ea typeface="黑体" pitchFamily="2" charset="-122"/>
                        <a:cs typeface="+mn-cs"/>
                      </a:rPr>
                      <a:t>VDC 1</a:t>
                    </a:r>
                    <a:endParaRPr lang="en-US" altLang="zh-CN" sz="700" b="0" i="0">
                      <a:solidFill>
                        <a:srgbClr val="FFFFFF"/>
                      </a:solidFill>
                      <a:latin typeface="Arial"/>
                      <a:ea typeface="黑体" pitchFamily="2" charset="-122"/>
                      <a:cs typeface="+mn-cs"/>
                    </a:endParaRPr>
                  </a:p>
                </p:txBody>
              </p:sp>
              <p:sp>
                <p:nvSpPr>
                  <p:cNvPr id="322" name="Rectangle 19"/>
                  <p:cNvSpPr>
                    <a:spLocks noChangeArrowheads="1"/>
                  </p:cNvSpPr>
                  <p:nvPr/>
                </p:nvSpPr>
                <p:spPr bwMode="auto">
                  <a:xfrm flipH="1">
                    <a:off x="598941" y="4088216"/>
                    <a:ext cx="1350761" cy="310594"/>
                  </a:xfrm>
                  <a:prstGeom prst="roundRect">
                    <a:avLst>
                      <a:gd name="adj" fmla="val 4621"/>
                    </a:avLst>
                  </a:prstGeom>
                  <a:gradFill>
                    <a:gsLst>
                      <a:gs pos="100000">
                        <a:srgbClr val="0B0B0B"/>
                      </a:gs>
                      <a:gs pos="17000">
                        <a:srgbClr val="242424"/>
                      </a:gs>
                    </a:gsLst>
                    <a:lin ang="5400000" scaled="1"/>
                  </a:gradFill>
                  <a:ln w="9525" cap="flat">
                    <a:solidFill>
                      <a:schemeClr val="accent5">
                        <a:lumMod val="75000"/>
                      </a:schemeClr>
                    </a:solidFill>
                    <a:prstDash val="solid"/>
                    <a:miter lim="800000"/>
                    <a:headEnd/>
                    <a:tailEnd/>
                  </a:ln>
                  <a:effectLst/>
                </p:spPr>
                <p:txBody>
                  <a:bodyPr vert="horz" wrap="square" lIns="91440" tIns="45720" rIns="91440" bIns="45720" numCol="1" anchor="ctr" anchorCtr="1" compatLnSpc="1">
                    <a:prstTxWarp prst="textNoShape">
                      <a:avLst/>
                    </a:prstTxWarp>
                  </a:bodyPr>
                  <a:lstStyle/>
                  <a:p>
                    <a:pPr algn="ctr" defTabSz="914400">
                      <a:buNone/>
                    </a:pPr>
                    <a:r>
                      <a:rPr lang="en-US" altLang="zh-CN" sz="700" b="0" i="0" smtClean="0">
                        <a:solidFill>
                          <a:srgbClr val="FFFFFF"/>
                        </a:solidFill>
                        <a:latin typeface="Arial"/>
                        <a:ea typeface="黑体" pitchFamily="2" charset="-122"/>
                        <a:cs typeface="+mn-cs"/>
                      </a:rPr>
                      <a:t>VDC 2</a:t>
                    </a:r>
                    <a:endParaRPr lang="zh-CN" altLang="en-US" sz="700">
                      <a:solidFill>
                        <a:schemeClr val="bg1"/>
                      </a:solidFill>
                      <a:latin typeface="+mj-lt"/>
                      <a:ea typeface="黑体" pitchFamily="2" charset="-122"/>
                    </a:endParaRPr>
                  </a:p>
                </p:txBody>
              </p:sp>
              <p:sp>
                <p:nvSpPr>
                  <p:cNvPr id="323" name="Rectangle 19"/>
                  <p:cNvSpPr>
                    <a:spLocks noChangeArrowheads="1"/>
                  </p:cNvSpPr>
                  <p:nvPr/>
                </p:nvSpPr>
                <p:spPr bwMode="auto">
                  <a:xfrm flipH="1">
                    <a:off x="598941" y="4386816"/>
                    <a:ext cx="1350761" cy="310594"/>
                  </a:xfrm>
                  <a:prstGeom prst="roundRect">
                    <a:avLst>
                      <a:gd name="adj" fmla="val 4621"/>
                    </a:avLst>
                  </a:prstGeom>
                  <a:gradFill>
                    <a:gsLst>
                      <a:gs pos="100000">
                        <a:srgbClr val="0B0B0B"/>
                      </a:gs>
                      <a:gs pos="17000">
                        <a:srgbClr val="242424"/>
                      </a:gs>
                    </a:gsLst>
                    <a:lin ang="5400000" scaled="1"/>
                  </a:gradFill>
                  <a:ln w="9525" cap="flat">
                    <a:solidFill>
                      <a:schemeClr val="tx1"/>
                    </a:solidFill>
                    <a:prstDash val="solid"/>
                    <a:miter lim="800000"/>
                    <a:headEnd/>
                    <a:tailEnd/>
                  </a:ln>
                  <a:effectLst/>
                </p:spPr>
                <p:txBody>
                  <a:bodyPr vert="horz" wrap="square" lIns="91440" tIns="45720" rIns="91440" bIns="45720" numCol="1" anchor="ctr" anchorCtr="1" compatLnSpc="1">
                    <a:prstTxWarp prst="textNoShape">
                      <a:avLst/>
                    </a:prstTxWarp>
                  </a:bodyPr>
                  <a:lstStyle/>
                  <a:p>
                    <a:pPr algn="ctr" defTabSz="914400">
                      <a:buNone/>
                    </a:pPr>
                    <a:r>
                      <a:rPr lang="en-US" altLang="zh-CN" sz="700" b="0" i="0" smtClean="0">
                        <a:solidFill>
                          <a:srgbClr val="FFFFFF"/>
                        </a:solidFill>
                        <a:latin typeface="Arial"/>
                        <a:ea typeface="黑体" pitchFamily="2" charset="-122"/>
                        <a:cs typeface="+mn-cs"/>
                      </a:rPr>
                      <a:t>VDC 3</a:t>
                    </a:r>
                    <a:endParaRPr lang="zh-CN" altLang="en-US" sz="700">
                      <a:solidFill>
                        <a:schemeClr val="bg1"/>
                      </a:solidFill>
                      <a:latin typeface="+mj-lt"/>
                      <a:ea typeface="黑体" pitchFamily="2" charset="-122"/>
                    </a:endParaRPr>
                  </a:p>
                </p:txBody>
              </p:sp>
              <p:sp>
                <p:nvSpPr>
                  <p:cNvPr id="324" name="Rectangle 19"/>
                  <p:cNvSpPr>
                    <a:spLocks noChangeArrowheads="1"/>
                  </p:cNvSpPr>
                  <p:nvPr/>
                </p:nvSpPr>
                <p:spPr bwMode="auto">
                  <a:xfrm flipH="1">
                    <a:off x="598941" y="4684958"/>
                    <a:ext cx="1350761" cy="312562"/>
                  </a:xfrm>
                  <a:prstGeom prst="roundRect">
                    <a:avLst>
                      <a:gd name="adj" fmla="val 4621"/>
                    </a:avLst>
                  </a:prstGeom>
                  <a:gradFill>
                    <a:gsLst>
                      <a:gs pos="100000">
                        <a:srgbClr val="0B0B0B"/>
                      </a:gs>
                      <a:gs pos="17000">
                        <a:srgbClr val="242424"/>
                      </a:gs>
                    </a:gsLst>
                    <a:lin ang="5400000" scaled="1"/>
                  </a:gradFill>
                  <a:ln w="9525" cap="flat">
                    <a:solidFill>
                      <a:schemeClr val="accent6"/>
                    </a:solidFill>
                    <a:prstDash val="solid"/>
                    <a:miter lim="800000"/>
                    <a:headEnd/>
                    <a:tailEnd/>
                  </a:ln>
                  <a:effectLst/>
                </p:spPr>
                <p:txBody>
                  <a:bodyPr vert="horz" wrap="square" lIns="91440" tIns="45720" rIns="91440" bIns="45720" numCol="1" anchor="ctr" anchorCtr="1" compatLnSpc="1">
                    <a:prstTxWarp prst="textNoShape">
                      <a:avLst/>
                    </a:prstTxWarp>
                  </a:bodyPr>
                  <a:lstStyle/>
                  <a:p>
                    <a:pPr algn="ctr" defTabSz="914400">
                      <a:buNone/>
                    </a:pPr>
                    <a:r>
                      <a:rPr lang="en-US" altLang="zh-CN" sz="700" b="0" i="0" smtClean="0">
                        <a:solidFill>
                          <a:srgbClr val="FFFFFF"/>
                        </a:solidFill>
                        <a:latin typeface="Arial"/>
                        <a:ea typeface="黑体" pitchFamily="2" charset="-122"/>
                        <a:cs typeface="+mn-cs"/>
                      </a:rPr>
                      <a:t>VDC 4</a:t>
                    </a:r>
                    <a:endParaRPr lang="zh-CN" altLang="en-US" sz="700">
                      <a:solidFill>
                        <a:schemeClr val="bg1"/>
                      </a:solidFill>
                      <a:latin typeface="+mj-lt"/>
                      <a:ea typeface="黑体" pitchFamily="2" charset="-122"/>
                    </a:endParaRPr>
                  </a:p>
                </p:txBody>
              </p:sp>
              <p:sp>
                <p:nvSpPr>
                  <p:cNvPr id="325" name="Rounded Rectangle 324"/>
                  <p:cNvSpPr/>
                  <p:nvPr/>
                </p:nvSpPr>
                <p:spPr>
                  <a:xfrm>
                    <a:off x="759504" y="5092653"/>
                    <a:ext cx="4367592" cy="268812"/>
                  </a:xfrm>
                  <a:prstGeom prst="roundRect">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buNone/>
                    </a:pPr>
                    <a:r>
                      <a:rPr lang="zh-CN" altLang="en-US" sz="900" b="0" i="0" smtClean="0">
                        <a:solidFill>
                          <a:schemeClr val="lt1"/>
                        </a:solidFill>
                        <a:latin typeface="Arial"/>
                        <a:ea typeface="黑体" pitchFamily="2" charset="-122"/>
                        <a:cs typeface="+mn-cs"/>
                      </a:rPr>
                      <a:t>基础设施</a:t>
                    </a:r>
                    <a:endParaRPr lang="zh-CN" altLang="en-US" sz="900" b="0" i="0">
                      <a:solidFill>
                        <a:schemeClr val="lt1"/>
                      </a:solidFill>
                      <a:latin typeface="Arial"/>
                      <a:ea typeface="黑体" pitchFamily="2" charset="-122"/>
                      <a:cs typeface="+mn-cs"/>
                    </a:endParaRPr>
                  </a:p>
                </p:txBody>
              </p:sp>
              <p:sp>
                <p:nvSpPr>
                  <p:cNvPr id="326" name="Rounded Rectangle 325"/>
                  <p:cNvSpPr/>
                  <p:nvPr/>
                </p:nvSpPr>
                <p:spPr>
                  <a:xfrm>
                    <a:off x="759504" y="5421420"/>
                    <a:ext cx="4367592" cy="268812"/>
                  </a:xfrm>
                  <a:prstGeom prst="roundRect">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buNone/>
                    </a:pPr>
                    <a:r>
                      <a:rPr lang="zh-CN" altLang="en-US" sz="900" b="0" i="0" smtClean="0">
                        <a:solidFill>
                          <a:schemeClr val="lt1"/>
                        </a:solidFill>
                        <a:latin typeface="Arial"/>
                        <a:ea typeface="黑体" pitchFamily="2" charset="-122"/>
                        <a:cs typeface="+mn-cs"/>
                      </a:rPr>
                      <a:t>内核</a:t>
                    </a:r>
                    <a:endParaRPr lang="zh-CN" altLang="en-US" sz="900">
                      <a:ea typeface="黑体" pitchFamily="2" charset="-122"/>
                    </a:endParaRPr>
                  </a:p>
                </p:txBody>
              </p:sp>
            </p:grpSp>
            <p:sp>
              <p:nvSpPr>
                <p:cNvPr id="9" name="Rectangle 8"/>
                <p:cNvSpPr/>
                <p:nvPr/>
              </p:nvSpPr>
              <p:spPr>
                <a:xfrm>
                  <a:off x="1249819" y="3243276"/>
                  <a:ext cx="556564" cy="240066"/>
                </a:xfrm>
                <a:prstGeom prst="rect">
                  <a:avLst/>
                </a:prstGeom>
              </p:spPr>
              <p:txBody>
                <a:bodyPr wrap="square">
                  <a:spAutoFit/>
                </a:bodyPr>
                <a:lstStyle/>
                <a:p>
                  <a:pPr algn="ctr" defTabSz="914400">
                    <a:lnSpc>
                      <a:spcPct val="80000"/>
                    </a:lnSpc>
                    <a:buNone/>
                  </a:pPr>
                  <a:r>
                    <a:rPr lang="zh-CN" altLang="en-US" sz="600" b="1" i="0" smtClean="0">
                      <a:solidFill>
                        <a:srgbClr val="FFFFFF"/>
                      </a:solidFill>
                      <a:latin typeface="Arial"/>
                      <a:ea typeface="黑体" pitchFamily="2" charset="-122"/>
                      <a:cs typeface="+mn-cs"/>
                    </a:rPr>
                    <a:t>第 </a:t>
                  </a:r>
                  <a:r>
                    <a:rPr lang="en-US" altLang="zh-CN" sz="600" b="1" i="0" smtClean="0">
                      <a:solidFill>
                        <a:srgbClr val="FFFFFF"/>
                      </a:solidFill>
                      <a:latin typeface="Arial"/>
                      <a:ea typeface="黑体" pitchFamily="2" charset="-122"/>
                      <a:cs typeface="+mn-cs"/>
                    </a:rPr>
                    <a:t>3 </a:t>
                  </a:r>
                  <a:r>
                    <a:rPr lang="zh-CN" altLang="en-US" sz="600" b="1" i="0" smtClean="0">
                      <a:solidFill>
                        <a:srgbClr val="FFFFFF"/>
                      </a:solidFill>
                      <a:latin typeface="Arial"/>
                      <a:ea typeface="黑体" pitchFamily="2" charset="-122"/>
                      <a:cs typeface="+mn-cs"/>
                    </a:rPr>
                    <a:t>层</a:t>
                  </a:r>
                  <a:br>
                    <a:rPr lang="zh-CN" altLang="en-US" sz="600" b="1" i="0" smtClean="0">
                      <a:solidFill>
                        <a:srgbClr val="FFFFFF"/>
                      </a:solidFill>
                      <a:latin typeface="Arial"/>
                      <a:ea typeface="黑体" pitchFamily="2" charset="-122"/>
                      <a:cs typeface="+mn-cs"/>
                    </a:rPr>
                  </a:br>
                  <a:r>
                    <a:rPr lang="zh-CN" altLang="en-US" sz="600" b="1" i="0" smtClean="0">
                      <a:solidFill>
                        <a:srgbClr val="FFFFFF"/>
                      </a:solidFill>
                      <a:latin typeface="Arial"/>
                      <a:ea typeface="黑体" pitchFamily="2" charset="-122"/>
                      <a:cs typeface="+mn-cs"/>
                    </a:rPr>
                    <a:t>协议</a:t>
                  </a:r>
                  <a:endParaRPr lang="zh-CN" altLang="en-US" sz="600" b="1">
                    <a:solidFill>
                      <a:schemeClr val="bg1"/>
                    </a:solidFill>
                    <a:ea typeface="黑体" pitchFamily="2" charset="-122"/>
                  </a:endParaRPr>
                </a:p>
              </p:txBody>
            </p:sp>
            <p:sp>
              <p:nvSpPr>
                <p:cNvPr id="378" name="Rectangle 377"/>
                <p:cNvSpPr/>
                <p:nvPr/>
              </p:nvSpPr>
              <p:spPr>
                <a:xfrm>
                  <a:off x="827921" y="3243276"/>
                  <a:ext cx="556564" cy="240066"/>
                </a:xfrm>
                <a:prstGeom prst="rect">
                  <a:avLst/>
                </a:prstGeom>
              </p:spPr>
              <p:txBody>
                <a:bodyPr wrap="square">
                  <a:spAutoFit/>
                </a:bodyPr>
                <a:lstStyle/>
                <a:p>
                  <a:pPr algn="ctr" defTabSz="914400">
                    <a:lnSpc>
                      <a:spcPct val="80000"/>
                    </a:lnSpc>
                    <a:buNone/>
                  </a:pPr>
                  <a:r>
                    <a:rPr lang="zh-CN" altLang="en-US" sz="600" b="1" i="0" smtClean="0">
                      <a:solidFill>
                        <a:srgbClr val="FFFFFF"/>
                      </a:solidFill>
                      <a:latin typeface="Arial"/>
                      <a:ea typeface="黑体" pitchFamily="2" charset="-122"/>
                      <a:cs typeface="+mn-cs"/>
                    </a:rPr>
                    <a:t>第 </a:t>
                  </a:r>
                  <a:r>
                    <a:rPr lang="en-US" altLang="zh-CN" sz="600" b="1" i="0" smtClean="0">
                      <a:solidFill>
                        <a:srgbClr val="FFFFFF"/>
                      </a:solidFill>
                      <a:latin typeface="Arial"/>
                      <a:ea typeface="黑体" pitchFamily="2" charset="-122"/>
                      <a:cs typeface="+mn-cs"/>
                    </a:rPr>
                    <a:t>2 </a:t>
                  </a:r>
                  <a:r>
                    <a:rPr lang="zh-CN" altLang="en-US" sz="600" b="1" i="0" smtClean="0">
                      <a:solidFill>
                        <a:srgbClr val="FFFFFF"/>
                      </a:solidFill>
                      <a:latin typeface="Arial"/>
                      <a:ea typeface="黑体" pitchFamily="2" charset="-122"/>
                      <a:cs typeface="+mn-cs"/>
                    </a:rPr>
                    <a:t>层</a:t>
                  </a:r>
                  <a:br>
                    <a:rPr lang="zh-CN" altLang="en-US" sz="600" b="1" i="0" smtClean="0">
                      <a:solidFill>
                        <a:srgbClr val="FFFFFF"/>
                      </a:solidFill>
                      <a:latin typeface="Arial"/>
                      <a:ea typeface="黑体" pitchFamily="2" charset="-122"/>
                      <a:cs typeface="+mn-cs"/>
                    </a:rPr>
                  </a:br>
                  <a:r>
                    <a:rPr lang="zh-CN" altLang="en-US" sz="600" b="1" i="0" smtClean="0">
                      <a:solidFill>
                        <a:srgbClr val="FFFFFF"/>
                      </a:solidFill>
                      <a:latin typeface="Arial"/>
                      <a:ea typeface="黑体" pitchFamily="2" charset="-122"/>
                      <a:cs typeface="+mn-cs"/>
                    </a:rPr>
                    <a:t>协议</a:t>
                  </a:r>
                  <a:endParaRPr lang="zh-CN" altLang="en-US" sz="600" b="1">
                    <a:solidFill>
                      <a:schemeClr val="bg1"/>
                    </a:solidFill>
                    <a:ea typeface="黑体" pitchFamily="2" charset="-122"/>
                  </a:endParaRPr>
                </a:p>
              </p:txBody>
            </p:sp>
          </p:grpSp>
        </p:grpSp>
      </p:grpSp>
      <p:grpSp>
        <p:nvGrpSpPr>
          <p:cNvPr id="17" name="Group 383"/>
          <p:cNvGrpSpPr/>
          <p:nvPr/>
        </p:nvGrpSpPr>
        <p:grpSpPr>
          <a:xfrm>
            <a:off x="2076521" y="1869747"/>
            <a:ext cx="6864745" cy="3055991"/>
            <a:chOff x="2090169" y="1867888"/>
            <a:chExt cx="6864745" cy="3055991"/>
          </a:xfrm>
        </p:grpSpPr>
        <p:sp>
          <p:nvSpPr>
            <p:cNvPr id="316" name="Rectangle 19"/>
            <p:cNvSpPr>
              <a:spLocks noChangeArrowheads="1"/>
            </p:cNvSpPr>
            <p:nvPr/>
          </p:nvSpPr>
          <p:spPr bwMode="auto">
            <a:xfrm flipH="1">
              <a:off x="2090169" y="1867888"/>
              <a:ext cx="6864745" cy="3055991"/>
            </a:xfrm>
            <a:prstGeom prst="roundRect">
              <a:avLst>
                <a:gd name="adj" fmla="val 4621"/>
              </a:avLst>
            </a:prstGeom>
            <a:gradFill>
              <a:gsLst>
                <a:gs pos="49000">
                  <a:srgbClr val="C00000">
                    <a:alpha val="0"/>
                  </a:srgbClr>
                </a:gs>
                <a:gs pos="99000">
                  <a:schemeClr val="accent1">
                    <a:alpha val="17000"/>
                  </a:schemeClr>
                </a:gs>
              </a:gsLst>
              <a:lin ang="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defTabSz="914400">
                <a:buNone/>
              </a:pPr>
              <a:r>
                <a:rPr lang="zh-CN" altLang="en-US" sz="1800" b="1" i="0" smtClean="0">
                  <a:solidFill>
                    <a:srgbClr val="0096D6"/>
                  </a:solidFill>
                  <a:latin typeface="Arial"/>
                  <a:ea typeface="黑体" pitchFamily="2" charset="-122"/>
                  <a:cs typeface="+mn-cs"/>
                </a:rPr>
                <a:t>使用案例</a:t>
              </a:r>
              <a:endParaRPr lang="zh-CN" altLang="en-US" b="1">
                <a:solidFill>
                  <a:schemeClr val="tx1"/>
                </a:solidFill>
                <a:latin typeface="+mj-lt"/>
                <a:ea typeface="黑体" pitchFamily="2" charset="-122"/>
              </a:endParaRPr>
            </a:p>
          </p:txBody>
        </p:sp>
        <p:sp>
          <p:nvSpPr>
            <p:cNvPr id="699" name="TextBox 698"/>
            <p:cNvSpPr txBox="1"/>
            <p:nvPr/>
          </p:nvSpPr>
          <p:spPr>
            <a:xfrm>
              <a:off x="2303598" y="3998679"/>
              <a:ext cx="1786828" cy="246221"/>
            </a:xfrm>
            <a:prstGeom prst="rect">
              <a:avLst/>
            </a:prstGeom>
            <a:noFill/>
          </p:spPr>
          <p:txBody>
            <a:bodyPr wrap="square" lIns="0" tIns="0" rIns="0" bIns="0" rtlCol="0">
              <a:spAutoFit/>
            </a:bodyPr>
            <a:lstStyle/>
            <a:p>
              <a:pPr algn="ctr" defTabSz="914309">
                <a:spcBef>
                  <a:spcPct val="0"/>
                </a:spcBef>
                <a:spcAft>
                  <a:spcPct val="0"/>
                </a:spcAft>
                <a:buNone/>
              </a:pPr>
              <a:r>
                <a:rPr lang="zh-CN" altLang="en-US" sz="1600" b="0" i="0" kern="1200" dirty="0" smtClean="0">
                  <a:solidFill>
                    <a:srgbClr val="546568"/>
                  </a:solidFill>
                  <a:latin typeface="Arial"/>
                  <a:ea typeface="黑体" pitchFamily="2" charset="-122"/>
                  <a:cs typeface="+mn-cs"/>
                </a:rPr>
                <a:t>隔离安全域</a:t>
              </a:r>
              <a:endParaRPr lang="zh-CN" altLang="en-US" sz="1600" kern="1200" dirty="0">
                <a:solidFill>
                  <a:srgbClr val="546568"/>
                </a:solidFill>
                <a:latin typeface="Arial" pitchFamily="34" charset="0"/>
                <a:ea typeface="黑体" pitchFamily="2" charset="-122"/>
                <a:cs typeface="+mn-cs"/>
              </a:endParaRPr>
            </a:p>
          </p:txBody>
        </p:sp>
        <p:sp>
          <p:nvSpPr>
            <p:cNvPr id="703" name="Left Brace 702"/>
            <p:cNvSpPr/>
            <p:nvPr/>
          </p:nvSpPr>
          <p:spPr>
            <a:xfrm>
              <a:off x="2160967" y="2101349"/>
              <a:ext cx="182955" cy="2376511"/>
            </a:xfrm>
            <a:prstGeom prst="lef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黑体" pitchFamily="2" charset="-122"/>
              </a:endParaRPr>
            </a:p>
          </p:txBody>
        </p:sp>
        <p:grpSp>
          <p:nvGrpSpPr>
            <p:cNvPr id="18" name="Group 5"/>
            <p:cNvGrpSpPr/>
            <p:nvPr/>
          </p:nvGrpSpPr>
          <p:grpSpPr>
            <a:xfrm>
              <a:off x="2494097" y="2472190"/>
              <a:ext cx="1405830" cy="1541878"/>
              <a:chOff x="2433205" y="2962358"/>
              <a:chExt cx="1405830" cy="1541878"/>
            </a:xfrm>
          </p:grpSpPr>
          <p:sp>
            <p:nvSpPr>
              <p:cNvPr id="970" name="Text Box 57"/>
              <p:cNvSpPr txBox="1">
                <a:spLocks noChangeArrowheads="1"/>
              </p:cNvSpPr>
              <p:nvPr/>
            </p:nvSpPr>
            <p:spPr bwMode="auto">
              <a:xfrm>
                <a:off x="3316327" y="2997090"/>
                <a:ext cx="322081" cy="326158"/>
              </a:xfrm>
              <a:prstGeom prst="round2SameRect">
                <a:avLst/>
              </a:prstGeom>
              <a:gradFill>
                <a:gsLst>
                  <a:gs pos="49000">
                    <a:srgbClr val="C00000">
                      <a:alpha val="0"/>
                    </a:srgbClr>
                  </a:gs>
                  <a:gs pos="99000">
                    <a:schemeClr val="accent6">
                      <a:alpha val="39000"/>
                    </a:schemeClr>
                  </a:gs>
                </a:gsLst>
                <a:lin ang="16200000" scaled="0"/>
              </a:gradFill>
              <a:ln w="9525">
                <a:gradFill>
                  <a:gsLst>
                    <a:gs pos="0">
                      <a:schemeClr val="accent6">
                        <a:lumMod val="60000"/>
                        <a:lumOff val="40000"/>
                      </a:schemeClr>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defRPr sz="1200">
                    <a:latin typeface="+mj-lt"/>
                  </a:defRPr>
                </a:lvl1pPr>
              </a:lstStyle>
              <a:p>
                <a:endParaRPr lang="zh-CN" altLang="en-US">
                  <a:ea typeface="黑体" pitchFamily="2" charset="-122"/>
                </a:endParaRPr>
              </a:p>
            </p:txBody>
          </p:sp>
          <p:sp>
            <p:nvSpPr>
              <p:cNvPr id="969" name="Text Box 57"/>
              <p:cNvSpPr txBox="1">
                <a:spLocks noChangeArrowheads="1"/>
              </p:cNvSpPr>
              <p:nvPr/>
            </p:nvSpPr>
            <p:spPr bwMode="auto">
              <a:xfrm>
                <a:off x="2910880" y="2997090"/>
                <a:ext cx="322081" cy="326158"/>
              </a:xfrm>
              <a:prstGeom prst="round2SameRect">
                <a:avLst/>
              </a:prstGeom>
              <a:gradFill>
                <a:gsLst>
                  <a:gs pos="49000">
                    <a:srgbClr val="C00000">
                      <a:alpha val="0"/>
                    </a:srgbClr>
                  </a:gs>
                  <a:gs pos="99000">
                    <a:schemeClr val="accent1">
                      <a:alpha val="17000"/>
                    </a:schemeClr>
                  </a:gs>
                </a:gsLst>
                <a:lin ang="16200000" scaled="0"/>
              </a:gradFill>
              <a:ln w="9525">
                <a:gradFill>
                  <a:gsLst>
                    <a:gs pos="0">
                      <a:schemeClr val="accent1"/>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defRPr sz="1200">
                    <a:latin typeface="+mj-lt"/>
                  </a:defRPr>
                </a:lvl1pPr>
              </a:lstStyle>
              <a:p>
                <a:endParaRPr lang="zh-CN" altLang="en-US">
                  <a:ea typeface="黑体" pitchFamily="2" charset="-122"/>
                </a:endParaRPr>
              </a:p>
            </p:txBody>
          </p:sp>
          <p:sp>
            <p:nvSpPr>
              <p:cNvPr id="968" name="Text Box 57"/>
              <p:cNvSpPr txBox="1">
                <a:spLocks noChangeArrowheads="1"/>
              </p:cNvSpPr>
              <p:nvPr/>
            </p:nvSpPr>
            <p:spPr bwMode="auto">
              <a:xfrm>
                <a:off x="2491708" y="2997090"/>
                <a:ext cx="322081" cy="326158"/>
              </a:xfrm>
              <a:prstGeom prst="round2SameRect">
                <a:avLst/>
              </a:prstGeom>
              <a:gradFill>
                <a:gsLst>
                  <a:gs pos="49000">
                    <a:srgbClr val="C00000">
                      <a:alpha val="0"/>
                    </a:srgbClr>
                  </a:gs>
                  <a:gs pos="99000">
                    <a:schemeClr val="accent5">
                      <a:alpha val="27000"/>
                    </a:schemeClr>
                  </a:gs>
                </a:gsLst>
                <a:lin ang="16200000" scaled="0"/>
              </a:gradFill>
              <a:ln w="9525">
                <a:gradFill>
                  <a:gsLst>
                    <a:gs pos="0">
                      <a:schemeClr val="accent5"/>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defRPr sz="1200">
                    <a:latin typeface="+mj-lt"/>
                  </a:defRPr>
                </a:lvl1pPr>
              </a:lstStyle>
              <a:p>
                <a:endParaRPr lang="zh-CN" altLang="en-US">
                  <a:ea typeface="黑体" pitchFamily="2" charset="-122"/>
                </a:endParaRPr>
              </a:p>
            </p:txBody>
          </p:sp>
          <p:grpSp>
            <p:nvGrpSpPr>
              <p:cNvPr id="19" name="Group 617"/>
              <p:cNvGrpSpPr/>
              <p:nvPr/>
            </p:nvGrpSpPr>
            <p:grpSpPr>
              <a:xfrm>
                <a:off x="2433205" y="2962358"/>
                <a:ext cx="1263450" cy="1307555"/>
                <a:chOff x="9674105" y="-1406109"/>
                <a:chExt cx="7372791" cy="7630166"/>
              </a:xfrm>
            </p:grpSpPr>
            <p:sp>
              <p:nvSpPr>
                <p:cNvPr id="622" name="AutoShape 105"/>
                <p:cNvSpPr>
                  <a:spLocks noChangeArrowheads="1"/>
                </p:cNvSpPr>
                <p:nvPr/>
              </p:nvSpPr>
              <p:spPr bwMode="auto">
                <a:xfrm rot="10800000">
                  <a:off x="10381565" y="858604"/>
                  <a:ext cx="1180802" cy="1423020"/>
                </a:xfrm>
                <a:prstGeom prst="upArrow">
                  <a:avLst>
                    <a:gd name="adj1" fmla="val 50000"/>
                    <a:gd name="adj2" fmla="val 35417"/>
                  </a:avLst>
                </a:prstGeom>
                <a:gradFill>
                  <a:gsLst>
                    <a:gs pos="49000">
                      <a:srgbClr val="C00000">
                        <a:alpha val="0"/>
                      </a:srgbClr>
                    </a:gs>
                    <a:gs pos="99000">
                      <a:schemeClr val="accent5">
                        <a:alpha val="27000"/>
                      </a:schemeClr>
                    </a:gs>
                  </a:gsLst>
                  <a:lin ang="16200000" scaled="0"/>
                </a:gradFill>
                <a:ln w="9525">
                  <a:gradFill>
                    <a:gsLst>
                      <a:gs pos="0">
                        <a:schemeClr val="accent5"/>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1200">
                    <a:solidFill>
                      <a:schemeClr val="lt1"/>
                    </a:solidFill>
                    <a:latin typeface="+mj-lt"/>
                    <a:ea typeface="黑体" pitchFamily="2" charset="-122"/>
                    <a:sym typeface="Arial" pitchFamily="34" charset="0"/>
                  </a:endParaRPr>
                </a:p>
              </p:txBody>
            </p:sp>
            <p:sp>
              <p:nvSpPr>
                <p:cNvPr id="623" name="AutoShape 241"/>
                <p:cNvSpPr>
                  <a:spLocks noChangeArrowheads="1"/>
                </p:cNvSpPr>
                <p:nvPr/>
              </p:nvSpPr>
              <p:spPr bwMode="auto">
                <a:xfrm rot="10800000">
                  <a:off x="12796639" y="858604"/>
                  <a:ext cx="1180802" cy="1423020"/>
                </a:xfrm>
                <a:prstGeom prst="upArrow">
                  <a:avLst>
                    <a:gd name="adj1" fmla="val 50000"/>
                    <a:gd name="adj2" fmla="val 35417"/>
                  </a:avLst>
                </a:prstGeom>
                <a:gradFill>
                  <a:gsLst>
                    <a:gs pos="49000">
                      <a:srgbClr val="C00000">
                        <a:alpha val="0"/>
                      </a:srgbClr>
                    </a:gs>
                    <a:gs pos="99000">
                      <a:schemeClr val="accent1">
                        <a:alpha val="17000"/>
                      </a:schemeClr>
                    </a:gs>
                  </a:gsLst>
                  <a:lin ang="16200000" scaled="0"/>
                </a:gradFill>
                <a:ln w="9525">
                  <a:gradFill>
                    <a:gsLst>
                      <a:gs pos="0">
                        <a:schemeClr val="accent1"/>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1200">
                    <a:solidFill>
                      <a:schemeClr val="lt1"/>
                    </a:solidFill>
                    <a:latin typeface="+mj-lt"/>
                    <a:ea typeface="黑体" pitchFamily="2" charset="-122"/>
                    <a:sym typeface="Arial" pitchFamily="34" charset="0"/>
                  </a:endParaRPr>
                </a:p>
              </p:txBody>
            </p:sp>
            <p:sp>
              <p:nvSpPr>
                <p:cNvPr id="624" name="AutoShape 242"/>
                <p:cNvSpPr>
                  <a:spLocks noChangeArrowheads="1"/>
                </p:cNvSpPr>
                <p:nvPr/>
              </p:nvSpPr>
              <p:spPr bwMode="auto">
                <a:xfrm rot="10800000">
                  <a:off x="15200007" y="858604"/>
                  <a:ext cx="1174745" cy="1423020"/>
                </a:xfrm>
                <a:prstGeom prst="upArrow">
                  <a:avLst>
                    <a:gd name="adj1" fmla="val 50000"/>
                    <a:gd name="adj2" fmla="val 35415"/>
                  </a:avLst>
                </a:prstGeom>
                <a:gradFill>
                  <a:gsLst>
                    <a:gs pos="49000">
                      <a:srgbClr val="C00000">
                        <a:alpha val="0"/>
                      </a:srgbClr>
                    </a:gs>
                    <a:gs pos="99000">
                      <a:schemeClr val="accent6">
                        <a:alpha val="39000"/>
                      </a:schemeClr>
                    </a:gs>
                  </a:gsLst>
                  <a:lin ang="16200000" scaled="0"/>
                </a:gradFill>
                <a:ln w="9525">
                  <a:gradFill>
                    <a:gsLst>
                      <a:gs pos="0">
                        <a:schemeClr val="accent6">
                          <a:lumMod val="60000"/>
                          <a:lumOff val="40000"/>
                        </a:schemeClr>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1200">
                    <a:solidFill>
                      <a:schemeClr val="lt1"/>
                    </a:solidFill>
                    <a:latin typeface="+mj-lt"/>
                    <a:ea typeface="黑体" pitchFamily="2" charset="-122"/>
                    <a:sym typeface="Arial" pitchFamily="34" charset="0"/>
                  </a:endParaRPr>
                </a:p>
              </p:txBody>
            </p:sp>
            <p:sp>
              <p:nvSpPr>
                <p:cNvPr id="625" name="Rounded Rectangle 504"/>
                <p:cNvSpPr>
                  <a:spLocks noChangeArrowheads="1"/>
                </p:cNvSpPr>
                <p:nvPr/>
              </p:nvSpPr>
              <p:spPr bwMode="auto">
                <a:xfrm>
                  <a:off x="9674105" y="-1406109"/>
                  <a:ext cx="7372791" cy="2681422"/>
                </a:xfrm>
                <a:prstGeom prst="roundRect">
                  <a:avLst>
                    <a:gd name="adj" fmla="val 16667"/>
                  </a:avLst>
                </a:prstGeom>
                <a:noFill/>
                <a:ln w="12700">
                  <a:solidFill>
                    <a:schemeClr val="bg1">
                      <a:lumMod val="50000"/>
                    </a:schemeClr>
                  </a:solidFill>
                  <a:prstDash val="dash"/>
                  <a:round/>
                  <a:headEnd/>
                  <a:tailEnd/>
                </a:ln>
              </p:spPr>
              <p:txBody>
                <a:bodyPr wrap="square" lIns="82124" tIns="41061" rIns="82124" bIns="41061" anchor="ctr">
                  <a:spAutoFit/>
                </a:bodyPr>
                <a:lstStyle/>
                <a:p>
                  <a:pPr algn="ctr" defTabSz="814388" rtl="0" eaLnBrk="0" fontAlgn="base" hangingPunct="0">
                    <a:lnSpc>
                      <a:spcPct val="90000"/>
                    </a:lnSpc>
                    <a:spcBef>
                      <a:spcPct val="0"/>
                    </a:spcBef>
                    <a:spcAft>
                      <a:spcPct val="0"/>
                    </a:spcAft>
                  </a:pPr>
                  <a:endParaRPr lang="zh-CN" altLang="en-US" sz="2400" kern="1200">
                    <a:solidFill>
                      <a:srgbClr val="FFFFFF"/>
                    </a:solidFill>
                    <a:latin typeface="Arial" pitchFamily="34" charset="0"/>
                    <a:ea typeface="黑体" pitchFamily="2" charset="-122"/>
                    <a:cs typeface="+mn-cs"/>
                  </a:endParaRPr>
                </a:p>
              </p:txBody>
            </p:sp>
            <p:grpSp>
              <p:nvGrpSpPr>
                <p:cNvPr id="20" name="Group 625"/>
                <p:cNvGrpSpPr/>
                <p:nvPr/>
              </p:nvGrpSpPr>
              <p:grpSpPr>
                <a:xfrm>
                  <a:off x="11702800" y="3265899"/>
                  <a:ext cx="3673325" cy="2067119"/>
                  <a:chOff x="2803900" y="3445098"/>
                  <a:chExt cx="524340" cy="295066"/>
                </a:xfrm>
              </p:grpSpPr>
              <p:pic>
                <p:nvPicPr>
                  <p:cNvPr id="899" name="Picture 30" descr="\\MV-FS\Projects\Cisco\References\Brand Assets\Kubrick Icons\Device Icons\Device_nexus7000_3035_default_256.png"/>
                  <p:cNvPicPr>
                    <a:picLocks noChangeAspect="1" noChangeArrowheads="1"/>
                  </p:cNvPicPr>
                  <p:nvPr/>
                </p:nvPicPr>
                <p:blipFill>
                  <a:blip r:embed="rId4" cstate="print"/>
                  <a:srcRect/>
                  <a:stretch>
                    <a:fillRect/>
                  </a:stretch>
                </p:blipFill>
                <p:spPr bwMode="auto">
                  <a:xfrm>
                    <a:off x="3033174" y="3445098"/>
                    <a:ext cx="295066" cy="295066"/>
                  </a:xfrm>
                  <a:prstGeom prst="rect">
                    <a:avLst/>
                  </a:prstGeom>
                  <a:noFill/>
                </p:spPr>
              </p:pic>
              <p:pic>
                <p:nvPicPr>
                  <p:cNvPr id="900" name="Picture 30" descr="\\MV-FS\Projects\Cisco\References\Brand Assets\Kubrick Icons\Device Icons\Device_nexus7000_3035_default_256.png"/>
                  <p:cNvPicPr>
                    <a:picLocks noChangeAspect="1" noChangeArrowheads="1"/>
                  </p:cNvPicPr>
                  <p:nvPr/>
                </p:nvPicPr>
                <p:blipFill>
                  <a:blip r:embed="rId4" cstate="print"/>
                  <a:srcRect/>
                  <a:stretch>
                    <a:fillRect/>
                  </a:stretch>
                </p:blipFill>
                <p:spPr bwMode="auto">
                  <a:xfrm>
                    <a:off x="2803900" y="3445098"/>
                    <a:ext cx="295066" cy="295066"/>
                  </a:xfrm>
                  <a:prstGeom prst="rect">
                    <a:avLst/>
                  </a:prstGeom>
                  <a:noFill/>
                </p:spPr>
              </p:pic>
            </p:grpSp>
            <p:grpSp>
              <p:nvGrpSpPr>
                <p:cNvPr id="21" name="Group 626"/>
                <p:cNvGrpSpPr/>
                <p:nvPr/>
              </p:nvGrpSpPr>
              <p:grpSpPr>
                <a:xfrm>
                  <a:off x="10114389" y="-1129275"/>
                  <a:ext cx="1732151" cy="1817994"/>
                  <a:chOff x="10114389" y="-1129275"/>
                  <a:chExt cx="1732151" cy="1817994"/>
                </a:xfrm>
              </p:grpSpPr>
              <p:sp>
                <p:nvSpPr>
                  <p:cNvPr id="885" name="Line 97"/>
                  <p:cNvSpPr>
                    <a:spLocks noChangeShapeType="1"/>
                  </p:cNvSpPr>
                  <p:nvPr/>
                </p:nvSpPr>
                <p:spPr bwMode="auto">
                  <a:xfrm flipH="1" flipV="1">
                    <a:off x="10550085" y="-842957"/>
                    <a:ext cx="944642" cy="38754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none" anchor="ctr"/>
                  <a:lstStyle/>
                  <a:p>
                    <a:pPr defTabSz="914400" fontAlgn="base">
                      <a:spcBef>
                        <a:spcPct val="0"/>
                      </a:spcBef>
                      <a:spcAft>
                        <a:spcPct val="0"/>
                      </a:spcAft>
                    </a:pPr>
                    <a:endParaRPr lang="zh-CN" altLang="en-US" sz="2400" kern="0">
                      <a:solidFill>
                        <a:srgbClr val="000000"/>
                      </a:solidFill>
                      <a:latin typeface="Arial" charset="0"/>
                      <a:ea typeface="黑体" pitchFamily="2" charset="-122"/>
                    </a:endParaRPr>
                  </a:p>
                </p:txBody>
              </p:sp>
              <p:sp>
                <p:nvSpPr>
                  <p:cNvPr id="886" name="Line 98"/>
                  <p:cNvSpPr>
                    <a:spLocks noChangeShapeType="1"/>
                  </p:cNvSpPr>
                  <p:nvPr/>
                </p:nvSpPr>
                <p:spPr bwMode="auto">
                  <a:xfrm flipH="1" flipV="1">
                    <a:off x="10550085" y="-836904"/>
                    <a:ext cx="962807" cy="87803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none" anchor="ctr"/>
                  <a:lstStyle/>
                  <a:p>
                    <a:pPr defTabSz="914400" fontAlgn="base">
                      <a:spcBef>
                        <a:spcPct val="0"/>
                      </a:spcBef>
                      <a:spcAft>
                        <a:spcPct val="0"/>
                      </a:spcAft>
                    </a:pPr>
                    <a:endParaRPr lang="zh-CN" altLang="en-US" sz="2400" kern="0">
                      <a:solidFill>
                        <a:srgbClr val="000000"/>
                      </a:solidFill>
                      <a:latin typeface="Arial" charset="0"/>
                      <a:ea typeface="黑体" pitchFamily="2" charset="-122"/>
                    </a:endParaRPr>
                  </a:p>
                </p:txBody>
              </p:sp>
              <p:sp>
                <p:nvSpPr>
                  <p:cNvPr id="887" name="Line 99"/>
                  <p:cNvSpPr>
                    <a:spLocks noChangeShapeType="1"/>
                  </p:cNvSpPr>
                  <p:nvPr/>
                </p:nvSpPr>
                <p:spPr bwMode="auto">
                  <a:xfrm flipH="1" flipV="1">
                    <a:off x="10550085" y="-400912"/>
                    <a:ext cx="920417" cy="121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none" anchor="ctr"/>
                  <a:lstStyle/>
                  <a:p>
                    <a:pPr defTabSz="914400" fontAlgn="base">
                      <a:spcBef>
                        <a:spcPct val="0"/>
                      </a:spcBef>
                      <a:spcAft>
                        <a:spcPct val="0"/>
                      </a:spcAft>
                    </a:pPr>
                    <a:endParaRPr lang="zh-CN" altLang="en-US" sz="2400" kern="0">
                      <a:solidFill>
                        <a:srgbClr val="000000"/>
                      </a:solidFill>
                      <a:latin typeface="Arial" charset="0"/>
                      <a:ea typeface="黑体" pitchFamily="2" charset="-122"/>
                    </a:endParaRPr>
                  </a:p>
                </p:txBody>
              </p:sp>
              <p:sp>
                <p:nvSpPr>
                  <p:cNvPr id="888" name="Line 100"/>
                  <p:cNvSpPr>
                    <a:spLocks noChangeShapeType="1"/>
                  </p:cNvSpPr>
                  <p:nvPr/>
                </p:nvSpPr>
                <p:spPr bwMode="auto">
                  <a:xfrm flipH="1">
                    <a:off x="10550085" y="-382746"/>
                    <a:ext cx="962807" cy="36937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none" anchor="ctr"/>
                  <a:lstStyle/>
                  <a:p>
                    <a:pPr defTabSz="914400" fontAlgn="base">
                      <a:spcBef>
                        <a:spcPct val="0"/>
                      </a:spcBef>
                      <a:spcAft>
                        <a:spcPct val="0"/>
                      </a:spcAft>
                    </a:pPr>
                    <a:endParaRPr lang="zh-CN" altLang="en-US" sz="2400" kern="0">
                      <a:solidFill>
                        <a:srgbClr val="000000"/>
                      </a:solidFill>
                      <a:latin typeface="Arial" charset="0"/>
                      <a:ea typeface="黑体" pitchFamily="2" charset="-122"/>
                    </a:endParaRPr>
                  </a:p>
                </p:txBody>
              </p:sp>
              <p:sp>
                <p:nvSpPr>
                  <p:cNvPr id="889" name="Line 101"/>
                  <p:cNvSpPr>
                    <a:spLocks noChangeShapeType="1"/>
                  </p:cNvSpPr>
                  <p:nvPr/>
                </p:nvSpPr>
                <p:spPr bwMode="auto">
                  <a:xfrm flipH="1">
                    <a:off x="10550085" y="107738"/>
                    <a:ext cx="944642" cy="27249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none" anchor="ctr"/>
                  <a:lstStyle/>
                  <a:p>
                    <a:pPr defTabSz="914400" fontAlgn="base">
                      <a:spcBef>
                        <a:spcPct val="0"/>
                      </a:spcBef>
                      <a:spcAft>
                        <a:spcPct val="0"/>
                      </a:spcAft>
                    </a:pPr>
                    <a:endParaRPr lang="zh-CN" altLang="en-US" sz="2400" kern="0">
                      <a:solidFill>
                        <a:srgbClr val="000000"/>
                      </a:solidFill>
                      <a:latin typeface="Arial" charset="0"/>
                      <a:ea typeface="黑体" pitchFamily="2" charset="-122"/>
                    </a:endParaRPr>
                  </a:p>
                </p:txBody>
              </p:sp>
              <p:sp>
                <p:nvSpPr>
                  <p:cNvPr id="890" name="Line 102"/>
                  <p:cNvSpPr>
                    <a:spLocks noChangeShapeType="1"/>
                  </p:cNvSpPr>
                  <p:nvPr/>
                </p:nvSpPr>
                <p:spPr bwMode="auto">
                  <a:xfrm flipH="1" flipV="1">
                    <a:off x="10550085" y="-382746"/>
                    <a:ext cx="956754" cy="49654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none" anchor="ctr"/>
                  <a:lstStyle/>
                  <a:p>
                    <a:pPr defTabSz="914400" fontAlgn="base">
                      <a:spcBef>
                        <a:spcPct val="0"/>
                      </a:spcBef>
                      <a:spcAft>
                        <a:spcPct val="0"/>
                      </a:spcAft>
                    </a:pPr>
                    <a:endParaRPr lang="zh-CN" altLang="en-US" sz="2400" kern="0">
                      <a:solidFill>
                        <a:srgbClr val="000000"/>
                      </a:solidFill>
                      <a:latin typeface="Arial" charset="0"/>
                      <a:ea typeface="黑体" pitchFamily="2" charset="-122"/>
                    </a:endParaRPr>
                  </a:p>
                </p:txBody>
              </p:sp>
              <p:sp>
                <p:nvSpPr>
                  <p:cNvPr id="891" name="Line 103"/>
                  <p:cNvSpPr>
                    <a:spLocks noChangeShapeType="1"/>
                  </p:cNvSpPr>
                  <p:nvPr/>
                </p:nvSpPr>
                <p:spPr bwMode="auto">
                  <a:xfrm flipH="1" flipV="1">
                    <a:off x="10550085" y="-25481"/>
                    <a:ext cx="956754" cy="12716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none" anchor="ctr"/>
                  <a:lstStyle/>
                  <a:p>
                    <a:pPr defTabSz="914400" fontAlgn="base">
                      <a:spcBef>
                        <a:spcPct val="0"/>
                      </a:spcBef>
                      <a:spcAft>
                        <a:spcPct val="0"/>
                      </a:spcAft>
                    </a:pPr>
                    <a:endParaRPr lang="zh-CN" altLang="en-US" sz="2400" kern="0">
                      <a:solidFill>
                        <a:srgbClr val="000000"/>
                      </a:solidFill>
                      <a:latin typeface="Arial" charset="0"/>
                      <a:ea typeface="黑体" pitchFamily="2" charset="-122"/>
                    </a:endParaRPr>
                  </a:p>
                </p:txBody>
              </p:sp>
              <p:sp>
                <p:nvSpPr>
                  <p:cNvPr id="892" name="Line 104"/>
                  <p:cNvSpPr>
                    <a:spLocks noChangeShapeType="1"/>
                  </p:cNvSpPr>
                  <p:nvPr/>
                </p:nvSpPr>
                <p:spPr bwMode="auto">
                  <a:xfrm flipH="1">
                    <a:off x="10550085" y="-388805"/>
                    <a:ext cx="956754" cy="756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none" anchor="ctr"/>
                  <a:lstStyle/>
                  <a:p>
                    <a:pPr defTabSz="914400" fontAlgn="base">
                      <a:spcBef>
                        <a:spcPct val="0"/>
                      </a:spcBef>
                      <a:spcAft>
                        <a:spcPct val="0"/>
                      </a:spcAft>
                    </a:pPr>
                    <a:endParaRPr lang="zh-CN" altLang="en-US" sz="2400" kern="0">
                      <a:solidFill>
                        <a:srgbClr val="000000"/>
                      </a:solidFill>
                      <a:latin typeface="Arial" charset="0"/>
                      <a:ea typeface="黑体" pitchFamily="2" charset="-122"/>
                    </a:endParaRPr>
                  </a:p>
                </p:txBody>
              </p:sp>
              <p:pic>
                <p:nvPicPr>
                  <p:cNvPr id="893" name="Picture 2" descr="\\MV-FS\Projects\Cisco\03_Assets\Icons\Kubrick Icons\Device Icons\Device_route_switch_processor_3037_default_256.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1235919" y="-816160"/>
                    <a:ext cx="610621" cy="610621"/>
                  </a:xfrm>
                  <a:prstGeom prst="rect">
                    <a:avLst/>
                  </a:prstGeom>
                  <a:noFill/>
                  <a:extLst>
                    <a:ext uri="{909E8E84-426E-40DD-AFC4-6F175D3DCCD1}">
                      <a14:hiddenFill xmlns="" xmlns:a14="http://schemas.microsoft.com/office/drawing/2010/main">
                        <a:solidFill>
                          <a:srgbClr val="FFFFFF"/>
                        </a:solidFill>
                      </a14:hiddenFill>
                    </a:ext>
                  </a:extLst>
                </p:spPr>
              </p:pic>
              <p:pic>
                <p:nvPicPr>
                  <p:cNvPr id="894" name="Picture 2" descr="\\MV-FS\Projects\Cisco\03_Assets\Icons\Kubrick Icons\Device Icons\Device_route_switch_processor_3037_default_256.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1235919" y="-151671"/>
                    <a:ext cx="610621" cy="610621"/>
                  </a:xfrm>
                  <a:prstGeom prst="rect">
                    <a:avLst/>
                  </a:prstGeom>
                  <a:noFill/>
                  <a:extLst>
                    <a:ext uri="{909E8E84-426E-40DD-AFC4-6F175D3DCCD1}">
                      <a14:hiddenFill xmlns="" xmlns:a14="http://schemas.microsoft.com/office/drawing/2010/main">
                        <a:solidFill>
                          <a:srgbClr val="FFFFFF"/>
                        </a:solidFill>
                      </a14:hiddenFill>
                    </a:ext>
                  </a:extLst>
                </p:spPr>
              </p:pic>
              <p:pic>
                <p:nvPicPr>
                  <p:cNvPr id="895" name="Picture 894"/>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114389" y="-1129275"/>
                    <a:ext cx="626230" cy="62623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896" name="Picture 89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114389" y="-691072"/>
                    <a:ext cx="626230" cy="62623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897" name="Picture 896"/>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114389" y="-316140"/>
                    <a:ext cx="626230" cy="62623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898" name="Picture 897"/>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114389" y="62489"/>
                    <a:ext cx="626230" cy="62623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22" name="Group 627"/>
                <p:cNvGrpSpPr/>
                <p:nvPr/>
              </p:nvGrpSpPr>
              <p:grpSpPr>
                <a:xfrm>
                  <a:off x="12578845" y="-1129275"/>
                  <a:ext cx="1732151" cy="1817994"/>
                  <a:chOff x="10114389" y="-1129275"/>
                  <a:chExt cx="1732151" cy="1817994"/>
                </a:xfrm>
              </p:grpSpPr>
              <p:sp>
                <p:nvSpPr>
                  <p:cNvPr id="871" name="Line 97"/>
                  <p:cNvSpPr>
                    <a:spLocks noChangeShapeType="1"/>
                  </p:cNvSpPr>
                  <p:nvPr/>
                </p:nvSpPr>
                <p:spPr bwMode="auto">
                  <a:xfrm flipH="1" flipV="1">
                    <a:off x="10550085" y="-842957"/>
                    <a:ext cx="944642" cy="38754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none" anchor="ctr"/>
                  <a:lstStyle/>
                  <a:p>
                    <a:pPr defTabSz="914400" fontAlgn="base">
                      <a:spcBef>
                        <a:spcPct val="0"/>
                      </a:spcBef>
                      <a:spcAft>
                        <a:spcPct val="0"/>
                      </a:spcAft>
                    </a:pPr>
                    <a:endParaRPr lang="zh-CN" altLang="en-US" sz="2400" kern="0">
                      <a:solidFill>
                        <a:srgbClr val="000000"/>
                      </a:solidFill>
                      <a:latin typeface="Arial" charset="0"/>
                      <a:ea typeface="黑体" pitchFamily="2" charset="-122"/>
                    </a:endParaRPr>
                  </a:p>
                </p:txBody>
              </p:sp>
              <p:sp>
                <p:nvSpPr>
                  <p:cNvPr id="872" name="Line 98"/>
                  <p:cNvSpPr>
                    <a:spLocks noChangeShapeType="1"/>
                  </p:cNvSpPr>
                  <p:nvPr/>
                </p:nvSpPr>
                <p:spPr bwMode="auto">
                  <a:xfrm flipH="1" flipV="1">
                    <a:off x="10550085" y="-836904"/>
                    <a:ext cx="962807" cy="87803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none" anchor="ctr"/>
                  <a:lstStyle/>
                  <a:p>
                    <a:pPr defTabSz="914400" fontAlgn="base">
                      <a:spcBef>
                        <a:spcPct val="0"/>
                      </a:spcBef>
                      <a:spcAft>
                        <a:spcPct val="0"/>
                      </a:spcAft>
                    </a:pPr>
                    <a:endParaRPr lang="zh-CN" altLang="en-US" sz="2400" kern="0">
                      <a:solidFill>
                        <a:srgbClr val="000000"/>
                      </a:solidFill>
                      <a:latin typeface="Arial" charset="0"/>
                      <a:ea typeface="黑体" pitchFamily="2" charset="-122"/>
                    </a:endParaRPr>
                  </a:p>
                </p:txBody>
              </p:sp>
              <p:sp>
                <p:nvSpPr>
                  <p:cNvPr id="873" name="Line 99"/>
                  <p:cNvSpPr>
                    <a:spLocks noChangeShapeType="1"/>
                  </p:cNvSpPr>
                  <p:nvPr/>
                </p:nvSpPr>
                <p:spPr bwMode="auto">
                  <a:xfrm flipH="1" flipV="1">
                    <a:off x="10550085" y="-400912"/>
                    <a:ext cx="920417" cy="121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none" anchor="ctr"/>
                  <a:lstStyle/>
                  <a:p>
                    <a:pPr defTabSz="914400" fontAlgn="base">
                      <a:spcBef>
                        <a:spcPct val="0"/>
                      </a:spcBef>
                      <a:spcAft>
                        <a:spcPct val="0"/>
                      </a:spcAft>
                    </a:pPr>
                    <a:endParaRPr lang="zh-CN" altLang="en-US" sz="2400" kern="0">
                      <a:solidFill>
                        <a:srgbClr val="000000"/>
                      </a:solidFill>
                      <a:latin typeface="Arial" charset="0"/>
                      <a:ea typeface="黑体" pitchFamily="2" charset="-122"/>
                    </a:endParaRPr>
                  </a:p>
                </p:txBody>
              </p:sp>
              <p:sp>
                <p:nvSpPr>
                  <p:cNvPr id="874" name="Line 100"/>
                  <p:cNvSpPr>
                    <a:spLocks noChangeShapeType="1"/>
                  </p:cNvSpPr>
                  <p:nvPr/>
                </p:nvSpPr>
                <p:spPr bwMode="auto">
                  <a:xfrm flipH="1">
                    <a:off x="10550085" y="-382746"/>
                    <a:ext cx="962807" cy="36937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none" anchor="ctr"/>
                  <a:lstStyle/>
                  <a:p>
                    <a:pPr defTabSz="914400" fontAlgn="base">
                      <a:spcBef>
                        <a:spcPct val="0"/>
                      </a:spcBef>
                      <a:spcAft>
                        <a:spcPct val="0"/>
                      </a:spcAft>
                    </a:pPr>
                    <a:endParaRPr lang="zh-CN" altLang="en-US" sz="2400" kern="0">
                      <a:solidFill>
                        <a:srgbClr val="000000"/>
                      </a:solidFill>
                      <a:latin typeface="Arial" charset="0"/>
                      <a:ea typeface="黑体" pitchFamily="2" charset="-122"/>
                    </a:endParaRPr>
                  </a:p>
                </p:txBody>
              </p:sp>
              <p:sp>
                <p:nvSpPr>
                  <p:cNvPr id="875" name="Line 101"/>
                  <p:cNvSpPr>
                    <a:spLocks noChangeShapeType="1"/>
                  </p:cNvSpPr>
                  <p:nvPr/>
                </p:nvSpPr>
                <p:spPr bwMode="auto">
                  <a:xfrm flipH="1">
                    <a:off x="10550085" y="107738"/>
                    <a:ext cx="944642" cy="27249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none" anchor="ctr"/>
                  <a:lstStyle/>
                  <a:p>
                    <a:pPr defTabSz="914400" fontAlgn="base">
                      <a:spcBef>
                        <a:spcPct val="0"/>
                      </a:spcBef>
                      <a:spcAft>
                        <a:spcPct val="0"/>
                      </a:spcAft>
                    </a:pPr>
                    <a:endParaRPr lang="zh-CN" altLang="en-US" sz="2400" kern="0">
                      <a:solidFill>
                        <a:srgbClr val="000000"/>
                      </a:solidFill>
                      <a:latin typeface="Arial" charset="0"/>
                      <a:ea typeface="黑体" pitchFamily="2" charset="-122"/>
                    </a:endParaRPr>
                  </a:p>
                </p:txBody>
              </p:sp>
              <p:sp>
                <p:nvSpPr>
                  <p:cNvPr id="876" name="Line 102"/>
                  <p:cNvSpPr>
                    <a:spLocks noChangeShapeType="1"/>
                  </p:cNvSpPr>
                  <p:nvPr/>
                </p:nvSpPr>
                <p:spPr bwMode="auto">
                  <a:xfrm flipH="1" flipV="1">
                    <a:off x="10550085" y="-382746"/>
                    <a:ext cx="956754" cy="49654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none" anchor="ctr"/>
                  <a:lstStyle/>
                  <a:p>
                    <a:pPr defTabSz="914400" fontAlgn="base">
                      <a:spcBef>
                        <a:spcPct val="0"/>
                      </a:spcBef>
                      <a:spcAft>
                        <a:spcPct val="0"/>
                      </a:spcAft>
                    </a:pPr>
                    <a:endParaRPr lang="zh-CN" altLang="en-US" sz="2400" kern="0">
                      <a:solidFill>
                        <a:srgbClr val="000000"/>
                      </a:solidFill>
                      <a:latin typeface="Arial" charset="0"/>
                      <a:ea typeface="黑体" pitchFamily="2" charset="-122"/>
                    </a:endParaRPr>
                  </a:p>
                </p:txBody>
              </p:sp>
              <p:sp>
                <p:nvSpPr>
                  <p:cNvPr id="877" name="Line 103"/>
                  <p:cNvSpPr>
                    <a:spLocks noChangeShapeType="1"/>
                  </p:cNvSpPr>
                  <p:nvPr/>
                </p:nvSpPr>
                <p:spPr bwMode="auto">
                  <a:xfrm flipH="1" flipV="1">
                    <a:off x="10550085" y="-25481"/>
                    <a:ext cx="956754" cy="12716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none" anchor="ctr"/>
                  <a:lstStyle/>
                  <a:p>
                    <a:pPr defTabSz="914400" fontAlgn="base">
                      <a:spcBef>
                        <a:spcPct val="0"/>
                      </a:spcBef>
                      <a:spcAft>
                        <a:spcPct val="0"/>
                      </a:spcAft>
                    </a:pPr>
                    <a:endParaRPr lang="zh-CN" altLang="en-US" sz="2400" kern="0">
                      <a:solidFill>
                        <a:srgbClr val="000000"/>
                      </a:solidFill>
                      <a:latin typeface="Arial" charset="0"/>
                      <a:ea typeface="黑体" pitchFamily="2" charset="-122"/>
                    </a:endParaRPr>
                  </a:p>
                </p:txBody>
              </p:sp>
              <p:sp>
                <p:nvSpPr>
                  <p:cNvPr id="878" name="Line 104"/>
                  <p:cNvSpPr>
                    <a:spLocks noChangeShapeType="1"/>
                  </p:cNvSpPr>
                  <p:nvPr/>
                </p:nvSpPr>
                <p:spPr bwMode="auto">
                  <a:xfrm flipH="1">
                    <a:off x="10550085" y="-388805"/>
                    <a:ext cx="956754" cy="756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none" anchor="ctr"/>
                  <a:lstStyle/>
                  <a:p>
                    <a:pPr defTabSz="914400" fontAlgn="base">
                      <a:spcBef>
                        <a:spcPct val="0"/>
                      </a:spcBef>
                      <a:spcAft>
                        <a:spcPct val="0"/>
                      </a:spcAft>
                    </a:pPr>
                    <a:endParaRPr lang="zh-CN" altLang="en-US" sz="2400" kern="0">
                      <a:solidFill>
                        <a:srgbClr val="000000"/>
                      </a:solidFill>
                      <a:latin typeface="Arial" charset="0"/>
                      <a:ea typeface="黑体" pitchFamily="2" charset="-122"/>
                    </a:endParaRPr>
                  </a:p>
                </p:txBody>
              </p:sp>
              <p:pic>
                <p:nvPicPr>
                  <p:cNvPr id="879" name="Picture 2" descr="\\MV-FS\Projects\Cisco\03_Assets\Icons\Kubrick Icons\Device Icons\Device_route_switch_processor_3037_default_256.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1235919" y="-816160"/>
                    <a:ext cx="610621" cy="610621"/>
                  </a:xfrm>
                  <a:prstGeom prst="rect">
                    <a:avLst/>
                  </a:prstGeom>
                  <a:noFill/>
                  <a:extLst>
                    <a:ext uri="{909E8E84-426E-40DD-AFC4-6F175D3DCCD1}">
                      <a14:hiddenFill xmlns="" xmlns:a14="http://schemas.microsoft.com/office/drawing/2010/main">
                        <a:solidFill>
                          <a:srgbClr val="FFFFFF"/>
                        </a:solidFill>
                      </a14:hiddenFill>
                    </a:ext>
                  </a:extLst>
                </p:spPr>
              </p:pic>
              <p:pic>
                <p:nvPicPr>
                  <p:cNvPr id="880" name="Picture 2" descr="\\MV-FS\Projects\Cisco\03_Assets\Icons\Kubrick Icons\Device Icons\Device_route_switch_processor_3037_default_256.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1235919" y="-151671"/>
                    <a:ext cx="610621" cy="610621"/>
                  </a:xfrm>
                  <a:prstGeom prst="rect">
                    <a:avLst/>
                  </a:prstGeom>
                  <a:noFill/>
                  <a:extLst>
                    <a:ext uri="{909E8E84-426E-40DD-AFC4-6F175D3DCCD1}">
                      <a14:hiddenFill xmlns="" xmlns:a14="http://schemas.microsoft.com/office/drawing/2010/main">
                        <a:solidFill>
                          <a:srgbClr val="FFFFFF"/>
                        </a:solidFill>
                      </a14:hiddenFill>
                    </a:ext>
                  </a:extLst>
                </p:spPr>
              </p:pic>
              <p:pic>
                <p:nvPicPr>
                  <p:cNvPr id="881" name="Picture 880"/>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114389" y="-1129275"/>
                    <a:ext cx="626230" cy="62623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882" name="Picture 88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114389" y="-691072"/>
                    <a:ext cx="626230" cy="62623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883" name="Picture 88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114389" y="-316140"/>
                    <a:ext cx="626230" cy="62623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884" name="Picture 88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114389" y="62489"/>
                    <a:ext cx="626230" cy="62623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23" name="Group 628"/>
                <p:cNvGrpSpPr/>
                <p:nvPr/>
              </p:nvGrpSpPr>
              <p:grpSpPr>
                <a:xfrm>
                  <a:off x="14955330" y="-1129275"/>
                  <a:ext cx="1732151" cy="1817994"/>
                  <a:chOff x="10114389" y="-1129275"/>
                  <a:chExt cx="1732151" cy="1817994"/>
                </a:xfrm>
              </p:grpSpPr>
              <p:sp>
                <p:nvSpPr>
                  <p:cNvPr id="817" name="Line 97"/>
                  <p:cNvSpPr>
                    <a:spLocks noChangeShapeType="1"/>
                  </p:cNvSpPr>
                  <p:nvPr/>
                </p:nvSpPr>
                <p:spPr bwMode="auto">
                  <a:xfrm flipH="1" flipV="1">
                    <a:off x="10550085" y="-842957"/>
                    <a:ext cx="944642" cy="38754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none" anchor="ctr"/>
                  <a:lstStyle/>
                  <a:p>
                    <a:pPr defTabSz="914400" fontAlgn="base">
                      <a:spcBef>
                        <a:spcPct val="0"/>
                      </a:spcBef>
                      <a:spcAft>
                        <a:spcPct val="0"/>
                      </a:spcAft>
                    </a:pPr>
                    <a:endParaRPr lang="zh-CN" altLang="en-US" sz="2400" kern="0">
                      <a:solidFill>
                        <a:srgbClr val="000000"/>
                      </a:solidFill>
                      <a:latin typeface="Arial" charset="0"/>
                      <a:ea typeface="黑体" pitchFamily="2" charset="-122"/>
                    </a:endParaRPr>
                  </a:p>
                </p:txBody>
              </p:sp>
              <p:sp>
                <p:nvSpPr>
                  <p:cNvPr id="818" name="Line 98"/>
                  <p:cNvSpPr>
                    <a:spLocks noChangeShapeType="1"/>
                  </p:cNvSpPr>
                  <p:nvPr/>
                </p:nvSpPr>
                <p:spPr bwMode="auto">
                  <a:xfrm flipH="1" flipV="1">
                    <a:off x="10550085" y="-836904"/>
                    <a:ext cx="962807" cy="87803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none" anchor="ctr"/>
                  <a:lstStyle/>
                  <a:p>
                    <a:pPr defTabSz="914400" fontAlgn="base">
                      <a:spcBef>
                        <a:spcPct val="0"/>
                      </a:spcBef>
                      <a:spcAft>
                        <a:spcPct val="0"/>
                      </a:spcAft>
                    </a:pPr>
                    <a:endParaRPr lang="zh-CN" altLang="en-US" sz="2400" kern="0">
                      <a:solidFill>
                        <a:srgbClr val="000000"/>
                      </a:solidFill>
                      <a:latin typeface="Arial" charset="0"/>
                      <a:ea typeface="黑体" pitchFamily="2" charset="-122"/>
                    </a:endParaRPr>
                  </a:p>
                </p:txBody>
              </p:sp>
              <p:sp>
                <p:nvSpPr>
                  <p:cNvPr id="819" name="Line 99"/>
                  <p:cNvSpPr>
                    <a:spLocks noChangeShapeType="1"/>
                  </p:cNvSpPr>
                  <p:nvPr/>
                </p:nvSpPr>
                <p:spPr bwMode="auto">
                  <a:xfrm flipH="1" flipV="1">
                    <a:off x="10550085" y="-400912"/>
                    <a:ext cx="920417" cy="121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none" anchor="ctr"/>
                  <a:lstStyle/>
                  <a:p>
                    <a:pPr defTabSz="914400" fontAlgn="base">
                      <a:spcBef>
                        <a:spcPct val="0"/>
                      </a:spcBef>
                      <a:spcAft>
                        <a:spcPct val="0"/>
                      </a:spcAft>
                    </a:pPr>
                    <a:endParaRPr lang="zh-CN" altLang="en-US" sz="2400" kern="0">
                      <a:solidFill>
                        <a:srgbClr val="000000"/>
                      </a:solidFill>
                      <a:latin typeface="Arial" charset="0"/>
                      <a:ea typeface="黑体" pitchFamily="2" charset="-122"/>
                    </a:endParaRPr>
                  </a:p>
                </p:txBody>
              </p:sp>
              <p:sp>
                <p:nvSpPr>
                  <p:cNvPr id="820" name="Line 100"/>
                  <p:cNvSpPr>
                    <a:spLocks noChangeShapeType="1"/>
                  </p:cNvSpPr>
                  <p:nvPr/>
                </p:nvSpPr>
                <p:spPr bwMode="auto">
                  <a:xfrm flipH="1">
                    <a:off x="10550085" y="-382746"/>
                    <a:ext cx="962807" cy="36937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none" anchor="ctr"/>
                  <a:lstStyle/>
                  <a:p>
                    <a:pPr defTabSz="914400" fontAlgn="base">
                      <a:spcBef>
                        <a:spcPct val="0"/>
                      </a:spcBef>
                      <a:spcAft>
                        <a:spcPct val="0"/>
                      </a:spcAft>
                    </a:pPr>
                    <a:endParaRPr lang="zh-CN" altLang="en-US" sz="2400" kern="0">
                      <a:solidFill>
                        <a:srgbClr val="000000"/>
                      </a:solidFill>
                      <a:latin typeface="Arial" charset="0"/>
                      <a:ea typeface="黑体" pitchFamily="2" charset="-122"/>
                    </a:endParaRPr>
                  </a:p>
                </p:txBody>
              </p:sp>
              <p:sp>
                <p:nvSpPr>
                  <p:cNvPr id="821" name="Line 101"/>
                  <p:cNvSpPr>
                    <a:spLocks noChangeShapeType="1"/>
                  </p:cNvSpPr>
                  <p:nvPr/>
                </p:nvSpPr>
                <p:spPr bwMode="auto">
                  <a:xfrm flipH="1">
                    <a:off x="10550085" y="107738"/>
                    <a:ext cx="944642" cy="27249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none" anchor="ctr"/>
                  <a:lstStyle/>
                  <a:p>
                    <a:pPr defTabSz="914400" fontAlgn="base">
                      <a:spcBef>
                        <a:spcPct val="0"/>
                      </a:spcBef>
                      <a:spcAft>
                        <a:spcPct val="0"/>
                      </a:spcAft>
                    </a:pPr>
                    <a:endParaRPr lang="zh-CN" altLang="en-US" sz="2400" kern="0">
                      <a:solidFill>
                        <a:srgbClr val="000000"/>
                      </a:solidFill>
                      <a:latin typeface="Arial" charset="0"/>
                      <a:ea typeface="黑体" pitchFamily="2" charset="-122"/>
                    </a:endParaRPr>
                  </a:p>
                </p:txBody>
              </p:sp>
              <p:sp>
                <p:nvSpPr>
                  <p:cNvPr id="822" name="Line 102"/>
                  <p:cNvSpPr>
                    <a:spLocks noChangeShapeType="1"/>
                  </p:cNvSpPr>
                  <p:nvPr/>
                </p:nvSpPr>
                <p:spPr bwMode="auto">
                  <a:xfrm flipH="1" flipV="1">
                    <a:off x="10550085" y="-382746"/>
                    <a:ext cx="956754" cy="49654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none" anchor="ctr"/>
                  <a:lstStyle/>
                  <a:p>
                    <a:pPr defTabSz="914400" fontAlgn="base">
                      <a:spcBef>
                        <a:spcPct val="0"/>
                      </a:spcBef>
                      <a:spcAft>
                        <a:spcPct val="0"/>
                      </a:spcAft>
                    </a:pPr>
                    <a:endParaRPr lang="zh-CN" altLang="en-US" sz="2400" kern="0">
                      <a:solidFill>
                        <a:srgbClr val="000000"/>
                      </a:solidFill>
                      <a:latin typeface="Arial" charset="0"/>
                      <a:ea typeface="黑体" pitchFamily="2" charset="-122"/>
                    </a:endParaRPr>
                  </a:p>
                </p:txBody>
              </p:sp>
              <p:sp>
                <p:nvSpPr>
                  <p:cNvPr id="823" name="Line 103"/>
                  <p:cNvSpPr>
                    <a:spLocks noChangeShapeType="1"/>
                  </p:cNvSpPr>
                  <p:nvPr/>
                </p:nvSpPr>
                <p:spPr bwMode="auto">
                  <a:xfrm flipH="1" flipV="1">
                    <a:off x="10550085" y="-25481"/>
                    <a:ext cx="956754" cy="12716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none" anchor="ctr"/>
                  <a:lstStyle/>
                  <a:p>
                    <a:pPr defTabSz="914400" fontAlgn="base">
                      <a:spcBef>
                        <a:spcPct val="0"/>
                      </a:spcBef>
                      <a:spcAft>
                        <a:spcPct val="0"/>
                      </a:spcAft>
                    </a:pPr>
                    <a:endParaRPr lang="zh-CN" altLang="en-US" sz="2400" kern="0">
                      <a:solidFill>
                        <a:srgbClr val="000000"/>
                      </a:solidFill>
                      <a:latin typeface="Arial" charset="0"/>
                      <a:ea typeface="黑体" pitchFamily="2" charset="-122"/>
                    </a:endParaRPr>
                  </a:p>
                </p:txBody>
              </p:sp>
              <p:sp>
                <p:nvSpPr>
                  <p:cNvPr id="864" name="Line 104"/>
                  <p:cNvSpPr>
                    <a:spLocks noChangeShapeType="1"/>
                  </p:cNvSpPr>
                  <p:nvPr/>
                </p:nvSpPr>
                <p:spPr bwMode="auto">
                  <a:xfrm flipH="1">
                    <a:off x="10550085" y="-388805"/>
                    <a:ext cx="956754" cy="756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none" anchor="ctr"/>
                  <a:lstStyle/>
                  <a:p>
                    <a:pPr defTabSz="914400" fontAlgn="base">
                      <a:spcBef>
                        <a:spcPct val="0"/>
                      </a:spcBef>
                      <a:spcAft>
                        <a:spcPct val="0"/>
                      </a:spcAft>
                    </a:pPr>
                    <a:endParaRPr lang="zh-CN" altLang="en-US" sz="2400" kern="0">
                      <a:solidFill>
                        <a:srgbClr val="000000"/>
                      </a:solidFill>
                      <a:latin typeface="Arial" charset="0"/>
                      <a:ea typeface="黑体" pitchFamily="2" charset="-122"/>
                    </a:endParaRPr>
                  </a:p>
                </p:txBody>
              </p:sp>
              <p:pic>
                <p:nvPicPr>
                  <p:cNvPr id="865" name="Picture 2" descr="\\MV-FS\Projects\Cisco\03_Assets\Icons\Kubrick Icons\Device Icons\Device_route_switch_processor_3037_default_256.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1235919" y="-816160"/>
                    <a:ext cx="610621" cy="610621"/>
                  </a:xfrm>
                  <a:prstGeom prst="rect">
                    <a:avLst/>
                  </a:prstGeom>
                  <a:noFill/>
                  <a:extLst>
                    <a:ext uri="{909E8E84-426E-40DD-AFC4-6F175D3DCCD1}">
                      <a14:hiddenFill xmlns="" xmlns:a14="http://schemas.microsoft.com/office/drawing/2010/main">
                        <a:solidFill>
                          <a:srgbClr val="FFFFFF"/>
                        </a:solidFill>
                      </a14:hiddenFill>
                    </a:ext>
                  </a:extLst>
                </p:spPr>
              </p:pic>
              <p:pic>
                <p:nvPicPr>
                  <p:cNvPr id="866" name="Picture 2" descr="\\MV-FS\Projects\Cisco\03_Assets\Icons\Kubrick Icons\Device Icons\Device_route_switch_processor_3037_default_256.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1235919" y="-151671"/>
                    <a:ext cx="610621" cy="610621"/>
                  </a:xfrm>
                  <a:prstGeom prst="rect">
                    <a:avLst/>
                  </a:prstGeom>
                  <a:noFill/>
                  <a:extLst>
                    <a:ext uri="{909E8E84-426E-40DD-AFC4-6F175D3DCCD1}">
                      <a14:hiddenFill xmlns="" xmlns:a14="http://schemas.microsoft.com/office/drawing/2010/main">
                        <a:solidFill>
                          <a:srgbClr val="FFFFFF"/>
                        </a:solidFill>
                      </a14:hiddenFill>
                    </a:ext>
                  </a:extLst>
                </p:spPr>
              </p:pic>
              <p:pic>
                <p:nvPicPr>
                  <p:cNvPr id="867" name="Picture 866"/>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114389" y="-1129275"/>
                    <a:ext cx="626230" cy="62623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868" name="Picture 867"/>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114389" y="-691072"/>
                    <a:ext cx="626230" cy="62623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869" name="Picture 868"/>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114389" y="-316140"/>
                    <a:ext cx="626230" cy="62623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870" name="Picture 869"/>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114389" y="62489"/>
                    <a:ext cx="626230" cy="62623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24" name="Group 629"/>
                <p:cNvGrpSpPr/>
                <p:nvPr/>
              </p:nvGrpSpPr>
              <p:grpSpPr>
                <a:xfrm>
                  <a:off x="10317857" y="3526695"/>
                  <a:ext cx="1651036" cy="944682"/>
                  <a:chOff x="10317857" y="3526695"/>
                  <a:chExt cx="1651036" cy="944682"/>
                </a:xfrm>
              </p:grpSpPr>
              <p:grpSp>
                <p:nvGrpSpPr>
                  <p:cNvPr id="25" name="Group 804"/>
                  <p:cNvGrpSpPr/>
                  <p:nvPr/>
                </p:nvGrpSpPr>
                <p:grpSpPr>
                  <a:xfrm>
                    <a:off x="10317857" y="3526695"/>
                    <a:ext cx="1321488" cy="625960"/>
                    <a:chOff x="8658563" y="5005162"/>
                    <a:chExt cx="1321488" cy="625960"/>
                  </a:xfrm>
                </p:grpSpPr>
                <p:pic>
                  <p:nvPicPr>
                    <p:cNvPr id="812"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793447" y="5005162"/>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813"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233233" y="5005162"/>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814"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658563" y="5128625"/>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815"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056600" y="5128625"/>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816"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477554" y="5128625"/>
                      <a:ext cx="502497" cy="502497"/>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26" name="Group 805"/>
                  <p:cNvGrpSpPr/>
                  <p:nvPr/>
                </p:nvGrpSpPr>
                <p:grpSpPr>
                  <a:xfrm>
                    <a:off x="10647405" y="3845417"/>
                    <a:ext cx="1321488" cy="625960"/>
                    <a:chOff x="8658563" y="5005162"/>
                    <a:chExt cx="1321488" cy="625960"/>
                  </a:xfrm>
                </p:grpSpPr>
                <p:pic>
                  <p:nvPicPr>
                    <p:cNvPr id="807"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793447" y="5005162"/>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808"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233233" y="5005162"/>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809"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658563" y="5128625"/>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810"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056600" y="5128625"/>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811"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477554" y="5128625"/>
                      <a:ext cx="502497" cy="502497"/>
                    </a:xfrm>
                    <a:prstGeom prst="rect">
                      <a:avLst/>
                    </a:prstGeom>
                    <a:noFill/>
                    <a:extLst>
                      <a:ext uri="{909E8E84-426E-40DD-AFC4-6F175D3DCCD1}">
                        <a14:hiddenFill xmlns="" xmlns:a14="http://schemas.microsoft.com/office/drawing/2010/main">
                          <a:solidFill>
                            <a:srgbClr val="FFFFFF"/>
                          </a:solidFill>
                        </a14:hiddenFill>
                      </a:ext>
                    </a:extLst>
                  </p:spPr>
                </p:pic>
              </p:grpSp>
            </p:grpSp>
            <p:grpSp>
              <p:nvGrpSpPr>
                <p:cNvPr id="27" name="Group 630"/>
                <p:cNvGrpSpPr/>
                <p:nvPr/>
              </p:nvGrpSpPr>
              <p:grpSpPr>
                <a:xfrm>
                  <a:off x="11061769" y="5279375"/>
                  <a:ext cx="1651036" cy="944682"/>
                  <a:chOff x="10317857" y="3526695"/>
                  <a:chExt cx="1651036" cy="944682"/>
                </a:xfrm>
              </p:grpSpPr>
              <p:grpSp>
                <p:nvGrpSpPr>
                  <p:cNvPr id="28" name="Group 792"/>
                  <p:cNvGrpSpPr/>
                  <p:nvPr/>
                </p:nvGrpSpPr>
                <p:grpSpPr>
                  <a:xfrm>
                    <a:off x="10317857" y="3526695"/>
                    <a:ext cx="1321488" cy="625960"/>
                    <a:chOff x="8658563" y="5005162"/>
                    <a:chExt cx="1321488" cy="625960"/>
                  </a:xfrm>
                </p:grpSpPr>
                <p:pic>
                  <p:nvPicPr>
                    <p:cNvPr id="800"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793447" y="5005162"/>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801"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233233" y="5005162"/>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802"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658563" y="5128625"/>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803"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056600" y="5128625"/>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804"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477554" y="5128625"/>
                      <a:ext cx="502497" cy="502497"/>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29" name="Group 793"/>
                  <p:cNvGrpSpPr/>
                  <p:nvPr/>
                </p:nvGrpSpPr>
                <p:grpSpPr>
                  <a:xfrm>
                    <a:off x="10647405" y="3845417"/>
                    <a:ext cx="1321488" cy="625960"/>
                    <a:chOff x="8658563" y="5005162"/>
                    <a:chExt cx="1321488" cy="625960"/>
                  </a:xfrm>
                </p:grpSpPr>
                <p:pic>
                  <p:nvPicPr>
                    <p:cNvPr id="795"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793447" y="5005162"/>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796"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233233" y="5005162"/>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797"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658563" y="5128625"/>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798"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056600" y="5128625"/>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799"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477554" y="5128625"/>
                      <a:ext cx="502497" cy="502497"/>
                    </a:xfrm>
                    <a:prstGeom prst="rect">
                      <a:avLst/>
                    </a:prstGeom>
                    <a:noFill/>
                    <a:extLst>
                      <a:ext uri="{909E8E84-426E-40DD-AFC4-6F175D3DCCD1}">
                        <a14:hiddenFill xmlns="" xmlns:a14="http://schemas.microsoft.com/office/drawing/2010/main">
                          <a:solidFill>
                            <a:srgbClr val="FFFFFF"/>
                          </a:solidFill>
                        </a14:hiddenFill>
                      </a:ext>
                    </a:extLst>
                  </p:spPr>
                </p:pic>
              </p:grpSp>
            </p:grpSp>
            <p:grpSp>
              <p:nvGrpSpPr>
                <p:cNvPr id="30" name="Group 631"/>
                <p:cNvGrpSpPr/>
                <p:nvPr/>
              </p:nvGrpSpPr>
              <p:grpSpPr>
                <a:xfrm>
                  <a:off x="13447806" y="5564925"/>
                  <a:ext cx="1321488" cy="625960"/>
                  <a:chOff x="8658563" y="5005162"/>
                  <a:chExt cx="1321488" cy="625960"/>
                </a:xfrm>
              </p:grpSpPr>
              <p:pic>
                <p:nvPicPr>
                  <p:cNvPr id="788"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793447" y="5005162"/>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789"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233233" y="5005162"/>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790"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658563" y="5128625"/>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791"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056600" y="5128625"/>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792"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477554" y="5128625"/>
                    <a:ext cx="502497" cy="502497"/>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31" name="Group 632"/>
                <p:cNvGrpSpPr/>
                <p:nvPr/>
              </p:nvGrpSpPr>
              <p:grpSpPr>
                <a:xfrm>
                  <a:off x="15192591" y="4710704"/>
                  <a:ext cx="1651036" cy="944682"/>
                  <a:chOff x="10317857" y="3526695"/>
                  <a:chExt cx="1651036" cy="944682"/>
                </a:xfrm>
              </p:grpSpPr>
              <p:grpSp>
                <p:nvGrpSpPr>
                  <p:cNvPr id="738" name="Group 724"/>
                  <p:cNvGrpSpPr/>
                  <p:nvPr/>
                </p:nvGrpSpPr>
                <p:grpSpPr>
                  <a:xfrm>
                    <a:off x="10317857" y="3526695"/>
                    <a:ext cx="1321488" cy="625960"/>
                    <a:chOff x="8658563" y="5005162"/>
                    <a:chExt cx="1321488" cy="625960"/>
                  </a:xfrm>
                </p:grpSpPr>
                <p:pic>
                  <p:nvPicPr>
                    <p:cNvPr id="783"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793447" y="5005162"/>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784"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233233" y="5005162"/>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785"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658563" y="5128625"/>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786"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056600" y="5128625"/>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787"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477554" y="5128625"/>
                      <a:ext cx="502497" cy="502497"/>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739" name="Group 738"/>
                  <p:cNvGrpSpPr/>
                  <p:nvPr/>
                </p:nvGrpSpPr>
                <p:grpSpPr>
                  <a:xfrm>
                    <a:off x="10647405" y="3845417"/>
                    <a:ext cx="1321488" cy="625960"/>
                    <a:chOff x="8658563" y="5005162"/>
                    <a:chExt cx="1321488" cy="625960"/>
                  </a:xfrm>
                </p:grpSpPr>
                <p:pic>
                  <p:nvPicPr>
                    <p:cNvPr id="772"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793447" y="5005162"/>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773"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233233" y="5005162"/>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776"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658563" y="5128625"/>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777"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056600" y="5128625"/>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782"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477554" y="5128625"/>
                      <a:ext cx="502497" cy="502497"/>
                    </a:xfrm>
                    <a:prstGeom prst="rect">
                      <a:avLst/>
                    </a:prstGeom>
                    <a:noFill/>
                    <a:extLst>
                      <a:ext uri="{909E8E84-426E-40DD-AFC4-6F175D3DCCD1}">
                        <a14:hiddenFill xmlns="" xmlns:a14="http://schemas.microsoft.com/office/drawing/2010/main">
                          <a:solidFill>
                            <a:srgbClr val="FFFFFF"/>
                          </a:solidFill>
                        </a14:hiddenFill>
                      </a:ext>
                    </a:extLst>
                  </p:spPr>
                </p:pic>
              </p:grpSp>
            </p:grpSp>
            <p:grpSp>
              <p:nvGrpSpPr>
                <p:cNvPr id="740" name="Group 633"/>
                <p:cNvGrpSpPr/>
                <p:nvPr/>
              </p:nvGrpSpPr>
              <p:grpSpPr>
                <a:xfrm>
                  <a:off x="14955330" y="2772058"/>
                  <a:ext cx="1651036" cy="944682"/>
                  <a:chOff x="10317857" y="3526695"/>
                  <a:chExt cx="1651036" cy="944682"/>
                </a:xfrm>
              </p:grpSpPr>
              <p:grpSp>
                <p:nvGrpSpPr>
                  <p:cNvPr id="741" name="Group 673"/>
                  <p:cNvGrpSpPr/>
                  <p:nvPr/>
                </p:nvGrpSpPr>
                <p:grpSpPr>
                  <a:xfrm>
                    <a:off x="10317857" y="3526695"/>
                    <a:ext cx="1321488" cy="625960"/>
                    <a:chOff x="8658563" y="5005162"/>
                    <a:chExt cx="1321488" cy="625960"/>
                  </a:xfrm>
                </p:grpSpPr>
                <p:pic>
                  <p:nvPicPr>
                    <p:cNvPr id="692"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793447" y="5005162"/>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693"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233233" y="5005162"/>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704"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658563" y="5128625"/>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705"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056600" y="5128625"/>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722"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477554" y="5128625"/>
                      <a:ext cx="502497" cy="502497"/>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742" name="Group 674"/>
                  <p:cNvGrpSpPr/>
                  <p:nvPr/>
                </p:nvGrpSpPr>
                <p:grpSpPr>
                  <a:xfrm>
                    <a:off x="10647405" y="3845417"/>
                    <a:ext cx="1321488" cy="625960"/>
                    <a:chOff x="8658563" y="5005162"/>
                    <a:chExt cx="1321488" cy="625960"/>
                  </a:xfrm>
                </p:grpSpPr>
                <p:pic>
                  <p:nvPicPr>
                    <p:cNvPr id="676"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793447" y="5005162"/>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686"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233233" y="5005162"/>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687"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658563" y="5128625"/>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688"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056600" y="5128625"/>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689"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477554" y="5128625"/>
                      <a:ext cx="502497" cy="502497"/>
                    </a:xfrm>
                    <a:prstGeom prst="rect">
                      <a:avLst/>
                    </a:prstGeom>
                    <a:noFill/>
                    <a:extLst>
                      <a:ext uri="{909E8E84-426E-40DD-AFC4-6F175D3DCCD1}">
                        <a14:hiddenFill xmlns="" xmlns:a14="http://schemas.microsoft.com/office/drawing/2010/main">
                          <a:solidFill>
                            <a:srgbClr val="FFFFFF"/>
                          </a:solidFill>
                        </a14:hiddenFill>
                      </a:ext>
                    </a:extLst>
                  </p:spPr>
                </p:pic>
              </p:grpSp>
            </p:grpSp>
            <p:grpSp>
              <p:nvGrpSpPr>
                <p:cNvPr id="743" name="Group 634"/>
                <p:cNvGrpSpPr/>
                <p:nvPr/>
              </p:nvGrpSpPr>
              <p:grpSpPr>
                <a:xfrm>
                  <a:off x="12135895" y="2439236"/>
                  <a:ext cx="1321488" cy="625960"/>
                  <a:chOff x="8658563" y="5005162"/>
                  <a:chExt cx="1321488" cy="625960"/>
                </a:xfrm>
              </p:grpSpPr>
              <p:pic>
                <p:nvPicPr>
                  <p:cNvPr id="638"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793447" y="5005162"/>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639"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233233" y="5005162"/>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640"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658563" y="5128625"/>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641"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056600" y="5128625"/>
                    <a:ext cx="502497" cy="502497"/>
                  </a:xfrm>
                  <a:prstGeom prst="rect">
                    <a:avLst/>
                  </a:prstGeom>
                  <a:noFill/>
                  <a:extLst>
                    <a:ext uri="{909E8E84-426E-40DD-AFC4-6F175D3DCCD1}">
                      <a14:hiddenFill xmlns="" xmlns:a14="http://schemas.microsoft.com/office/drawing/2010/main">
                        <a:solidFill>
                          <a:srgbClr val="FFFFFF"/>
                        </a:solidFill>
                      </a14:hiddenFill>
                    </a:ext>
                  </a:extLst>
                </p:spPr>
              </p:pic>
              <p:pic>
                <p:nvPicPr>
                  <p:cNvPr id="673" name="Picture 2" descr="\\MV-FS\Projects\Cisco\03_Assets\Icons\Kubrick Icons\Device Icons\Device_server_3156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477554" y="5128625"/>
                    <a:ext cx="502497" cy="502497"/>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636"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4247844" y="1141483"/>
                  <a:ext cx="681767" cy="9876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37"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1838623" y="1141483"/>
                  <a:ext cx="681767" cy="9876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50" name="TextBox 49"/>
              <p:cNvSpPr txBox="1"/>
              <p:nvPr/>
            </p:nvSpPr>
            <p:spPr>
              <a:xfrm>
                <a:off x="3388446" y="3820339"/>
                <a:ext cx="450589" cy="215444"/>
              </a:xfrm>
              <a:prstGeom prst="rect">
                <a:avLst/>
              </a:prstGeom>
              <a:noFill/>
            </p:spPr>
            <p:txBody>
              <a:bodyPr wrap="square" rtlCol="0">
                <a:spAutoFit/>
              </a:bodyPr>
              <a:lstStyle/>
              <a:p>
                <a:pPr algn="l" defTabSz="914400">
                  <a:buNone/>
                </a:pPr>
                <a:r>
                  <a:rPr lang="zh-CN" altLang="en-US" sz="800" b="0" i="0" smtClean="0">
                    <a:solidFill>
                      <a:srgbClr val="546568"/>
                    </a:solidFill>
                    <a:latin typeface="Arial"/>
                    <a:ea typeface="黑体" pitchFamily="2" charset="-122"/>
                    <a:cs typeface="+mn-cs"/>
                  </a:rPr>
                  <a:t>产品</a:t>
                </a:r>
                <a:endParaRPr lang="zh-CN" altLang="en-US" sz="800">
                  <a:solidFill>
                    <a:srgbClr val="546568"/>
                  </a:solidFill>
                  <a:ea typeface="黑体" pitchFamily="2" charset="-122"/>
                </a:endParaRPr>
              </a:p>
            </p:txBody>
          </p:sp>
          <p:sp>
            <p:nvSpPr>
              <p:cNvPr id="901" name="TextBox 900"/>
              <p:cNvSpPr txBox="1"/>
              <p:nvPr/>
            </p:nvSpPr>
            <p:spPr>
              <a:xfrm>
                <a:off x="2854216" y="4288792"/>
                <a:ext cx="450589" cy="215444"/>
              </a:xfrm>
              <a:prstGeom prst="rect">
                <a:avLst/>
              </a:prstGeom>
              <a:noFill/>
            </p:spPr>
            <p:txBody>
              <a:bodyPr wrap="square" rtlCol="0">
                <a:spAutoFit/>
              </a:bodyPr>
              <a:lstStyle/>
              <a:p>
                <a:pPr algn="l" defTabSz="914400">
                  <a:buNone/>
                </a:pPr>
                <a:r>
                  <a:rPr lang="en-US" altLang="zh-CN" sz="800" b="0" i="0" smtClean="0">
                    <a:solidFill>
                      <a:srgbClr val="546568"/>
                    </a:solidFill>
                    <a:latin typeface="Arial"/>
                    <a:ea typeface="黑体" pitchFamily="2" charset="-122"/>
                    <a:cs typeface="+mn-cs"/>
                  </a:rPr>
                  <a:t>DMZ</a:t>
                </a:r>
                <a:endParaRPr lang="zh-CN" altLang="en-US" sz="800">
                  <a:solidFill>
                    <a:srgbClr val="546568"/>
                  </a:solidFill>
                  <a:ea typeface="黑体" pitchFamily="2" charset="-122"/>
                </a:endParaRPr>
              </a:p>
            </p:txBody>
          </p:sp>
        </p:grpSp>
        <p:sp>
          <p:nvSpPr>
            <p:cNvPr id="902" name="TextBox 901"/>
            <p:cNvSpPr txBox="1"/>
            <p:nvPr/>
          </p:nvSpPr>
          <p:spPr>
            <a:xfrm>
              <a:off x="2322656" y="3447725"/>
              <a:ext cx="717008" cy="215444"/>
            </a:xfrm>
            <a:prstGeom prst="rect">
              <a:avLst/>
            </a:prstGeom>
            <a:noFill/>
          </p:spPr>
          <p:txBody>
            <a:bodyPr wrap="square" rtlCol="0">
              <a:spAutoFit/>
            </a:bodyPr>
            <a:lstStyle/>
            <a:p>
              <a:pPr algn="l" defTabSz="914400">
                <a:buNone/>
              </a:pPr>
              <a:r>
                <a:rPr lang="zh-CN" altLang="en-US" sz="800" b="0" i="0" smtClean="0">
                  <a:solidFill>
                    <a:srgbClr val="546568"/>
                  </a:solidFill>
                  <a:latin typeface="Arial"/>
                  <a:ea typeface="黑体" pitchFamily="2" charset="-122"/>
                  <a:cs typeface="+mn-cs"/>
                </a:rPr>
                <a:t>外联网</a:t>
              </a:r>
              <a:endParaRPr lang="zh-CN" altLang="en-US" sz="800">
                <a:solidFill>
                  <a:srgbClr val="546568"/>
                </a:solidFill>
                <a:ea typeface="黑体" pitchFamily="2" charset="-122"/>
              </a:endParaRPr>
            </a:p>
          </p:txBody>
        </p:sp>
      </p:grpSp>
      <p:grpSp>
        <p:nvGrpSpPr>
          <p:cNvPr id="744" name="Group 384"/>
          <p:cNvGrpSpPr/>
          <p:nvPr/>
        </p:nvGrpSpPr>
        <p:grpSpPr>
          <a:xfrm>
            <a:off x="4091562" y="2472190"/>
            <a:ext cx="1519207" cy="1772710"/>
            <a:chOff x="4091562" y="2472190"/>
            <a:chExt cx="1519207" cy="1772710"/>
          </a:xfrm>
        </p:grpSpPr>
        <p:sp>
          <p:nvSpPr>
            <p:cNvPr id="698" name="TextBox 697"/>
            <p:cNvSpPr txBox="1"/>
            <p:nvPr/>
          </p:nvSpPr>
          <p:spPr>
            <a:xfrm>
              <a:off x="4432613" y="3998679"/>
              <a:ext cx="820738" cy="246221"/>
            </a:xfrm>
            <a:prstGeom prst="rect">
              <a:avLst/>
            </a:prstGeom>
            <a:noFill/>
          </p:spPr>
          <p:txBody>
            <a:bodyPr wrap="none" lIns="0" tIns="0" rIns="0" bIns="0" rtlCol="0">
              <a:spAutoFit/>
            </a:bodyPr>
            <a:lstStyle/>
            <a:p>
              <a:pPr algn="ctr" defTabSz="914309">
                <a:spcBef>
                  <a:spcPct val="0"/>
                </a:spcBef>
                <a:spcAft>
                  <a:spcPct val="0"/>
                </a:spcAft>
                <a:buNone/>
              </a:pPr>
              <a:r>
                <a:rPr lang="zh-CN" altLang="en-US" sz="1600" b="0" i="0" kern="1200" dirty="0" smtClean="0">
                  <a:solidFill>
                    <a:srgbClr val="546568"/>
                  </a:solidFill>
                  <a:latin typeface="Arial"/>
                  <a:ea typeface="黑体" pitchFamily="2" charset="-122"/>
                  <a:cs typeface="+mn-cs"/>
                </a:rPr>
                <a:t>隔离网络</a:t>
              </a:r>
              <a:endParaRPr lang="zh-CN" altLang="en-US" sz="1600" kern="1200" dirty="0">
                <a:solidFill>
                  <a:srgbClr val="546568"/>
                </a:solidFill>
                <a:latin typeface="Arial" pitchFamily="34" charset="0"/>
                <a:ea typeface="黑体" pitchFamily="2" charset="-122"/>
                <a:cs typeface="+mn-cs"/>
              </a:endParaRPr>
            </a:p>
          </p:txBody>
        </p:sp>
        <p:grpSp>
          <p:nvGrpSpPr>
            <p:cNvPr id="745" name="Group 4"/>
            <p:cNvGrpSpPr/>
            <p:nvPr/>
          </p:nvGrpSpPr>
          <p:grpSpPr>
            <a:xfrm>
              <a:off x="4091562" y="2472190"/>
              <a:ext cx="1519207" cy="1539419"/>
              <a:chOff x="3947996" y="2962358"/>
              <a:chExt cx="1519207" cy="1539419"/>
            </a:xfrm>
          </p:grpSpPr>
          <p:sp>
            <p:nvSpPr>
              <p:cNvPr id="967" name="Text Box 57"/>
              <p:cNvSpPr txBox="1">
                <a:spLocks noChangeArrowheads="1"/>
              </p:cNvSpPr>
              <p:nvPr/>
            </p:nvSpPr>
            <p:spPr bwMode="auto">
              <a:xfrm>
                <a:off x="4832179" y="3003135"/>
                <a:ext cx="558533" cy="326158"/>
              </a:xfrm>
              <a:prstGeom prst="round2SameRect">
                <a:avLst/>
              </a:prstGeom>
              <a:gradFill>
                <a:gsLst>
                  <a:gs pos="49000">
                    <a:srgbClr val="C00000">
                      <a:alpha val="0"/>
                    </a:srgbClr>
                  </a:gs>
                  <a:gs pos="99000">
                    <a:schemeClr val="accent5">
                      <a:alpha val="27000"/>
                    </a:schemeClr>
                  </a:gs>
                </a:gsLst>
                <a:lin ang="16200000" scaled="0"/>
              </a:gradFill>
              <a:ln w="9525">
                <a:gradFill>
                  <a:gsLst>
                    <a:gs pos="0">
                      <a:schemeClr val="accent5"/>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defRPr sz="1200">
                    <a:latin typeface="+mj-lt"/>
                  </a:defRPr>
                </a:lvl1pPr>
              </a:lstStyle>
              <a:p>
                <a:endParaRPr lang="zh-CN" altLang="en-US">
                  <a:ea typeface="黑体" pitchFamily="2" charset="-122"/>
                </a:endParaRPr>
              </a:p>
            </p:txBody>
          </p:sp>
          <p:sp>
            <p:nvSpPr>
              <p:cNvPr id="966" name="Text Box 57"/>
              <p:cNvSpPr txBox="1">
                <a:spLocks noChangeArrowheads="1"/>
              </p:cNvSpPr>
              <p:nvPr/>
            </p:nvSpPr>
            <p:spPr bwMode="auto">
              <a:xfrm>
                <a:off x="4028269" y="2999619"/>
                <a:ext cx="558533" cy="326158"/>
              </a:xfrm>
              <a:prstGeom prst="round2SameRect">
                <a:avLst/>
              </a:prstGeom>
              <a:gradFill>
                <a:gsLst>
                  <a:gs pos="49000">
                    <a:srgbClr val="C00000">
                      <a:alpha val="0"/>
                    </a:srgbClr>
                  </a:gs>
                  <a:gs pos="99000">
                    <a:schemeClr val="accent6">
                      <a:alpha val="39000"/>
                    </a:schemeClr>
                  </a:gs>
                </a:gsLst>
                <a:lin ang="16200000" scaled="0"/>
              </a:gradFill>
              <a:ln w="9525">
                <a:gradFill>
                  <a:gsLst>
                    <a:gs pos="0">
                      <a:schemeClr val="accent6">
                        <a:lumMod val="60000"/>
                        <a:lumOff val="40000"/>
                      </a:schemeClr>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defRPr sz="1200">
                    <a:latin typeface="+mj-lt"/>
                  </a:defRPr>
                </a:lvl1pPr>
              </a:lstStyle>
              <a:p>
                <a:endParaRPr lang="zh-CN" altLang="en-US">
                  <a:ea typeface="黑体" pitchFamily="2" charset="-122"/>
                </a:endParaRPr>
              </a:p>
            </p:txBody>
          </p:sp>
          <p:grpSp>
            <p:nvGrpSpPr>
              <p:cNvPr id="746" name="Group 158"/>
              <p:cNvGrpSpPr/>
              <p:nvPr/>
            </p:nvGrpSpPr>
            <p:grpSpPr>
              <a:xfrm>
                <a:off x="3947996" y="2962358"/>
                <a:ext cx="1519207" cy="1539419"/>
                <a:chOff x="4134022" y="2784050"/>
                <a:chExt cx="1244097" cy="1260649"/>
              </a:xfrm>
            </p:grpSpPr>
            <p:sp>
              <p:nvSpPr>
                <p:cNvPr id="595" name="Rounded Rectangle 487"/>
                <p:cNvSpPr>
                  <a:spLocks noChangeArrowheads="1"/>
                </p:cNvSpPr>
                <p:nvPr/>
              </p:nvSpPr>
              <p:spPr bwMode="auto">
                <a:xfrm>
                  <a:off x="4170491" y="2784050"/>
                  <a:ext cx="517324" cy="376295"/>
                </a:xfrm>
                <a:prstGeom prst="roundRect">
                  <a:avLst>
                    <a:gd name="adj" fmla="val 16667"/>
                  </a:avLst>
                </a:prstGeom>
                <a:noFill/>
                <a:ln w="9525">
                  <a:solidFill>
                    <a:schemeClr val="bg1">
                      <a:lumMod val="50000"/>
                    </a:schemeClr>
                  </a:solidFill>
                  <a:prstDash val="dash"/>
                  <a:round/>
                  <a:headEnd/>
                  <a:tailEnd/>
                </a:ln>
              </p:spPr>
              <p:txBody>
                <a:bodyPr wrap="square" lIns="82124" tIns="41061" rIns="82124" bIns="41061" anchor="ctr">
                  <a:spAutoFit/>
                </a:bodyPr>
                <a:lstStyle/>
                <a:p>
                  <a:pPr algn="ctr" defTabSz="814388" rtl="0" eaLnBrk="0" fontAlgn="base" hangingPunct="0">
                    <a:lnSpc>
                      <a:spcPct val="90000"/>
                    </a:lnSpc>
                    <a:spcBef>
                      <a:spcPct val="0"/>
                    </a:spcBef>
                    <a:spcAft>
                      <a:spcPct val="0"/>
                    </a:spcAft>
                  </a:pPr>
                  <a:endParaRPr lang="zh-CN" altLang="en-US" sz="2400" kern="1200">
                    <a:solidFill>
                      <a:srgbClr val="FFFFFF"/>
                    </a:solidFill>
                    <a:latin typeface="Arial" pitchFamily="34" charset="0"/>
                    <a:ea typeface="黑体" pitchFamily="2" charset="-122"/>
                    <a:cs typeface="+mn-cs"/>
                  </a:endParaRPr>
                </a:p>
              </p:txBody>
            </p:sp>
            <p:cxnSp>
              <p:nvCxnSpPr>
                <p:cNvPr id="597" name="Straight Connector 490"/>
                <p:cNvCxnSpPr>
                  <a:cxnSpLocks noChangeShapeType="1"/>
                </p:cNvCxnSpPr>
                <p:nvPr/>
              </p:nvCxnSpPr>
              <p:spPr bwMode="auto">
                <a:xfrm rot="16200000" flipV="1">
                  <a:off x="4147385" y="3280967"/>
                  <a:ext cx="389015" cy="65031"/>
                </a:xfrm>
                <a:prstGeom prst="line">
                  <a:avLst/>
                </a:prstGeom>
                <a:ln w="6350">
                  <a:solidFill>
                    <a:schemeClr val="accent6"/>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98" name="Straight Connector 491"/>
                <p:cNvCxnSpPr>
                  <a:cxnSpLocks noChangeShapeType="1"/>
                </p:cNvCxnSpPr>
                <p:nvPr/>
              </p:nvCxnSpPr>
              <p:spPr bwMode="auto">
                <a:xfrm flipV="1">
                  <a:off x="4479519" y="3116488"/>
                  <a:ext cx="62116" cy="372108"/>
                </a:xfrm>
                <a:prstGeom prst="line">
                  <a:avLst/>
                </a:prstGeom>
                <a:ln w="6350">
                  <a:solidFill>
                    <a:schemeClr val="accent6"/>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00" name="Straight Connector 497"/>
                <p:cNvCxnSpPr>
                  <a:cxnSpLocks noChangeShapeType="1"/>
                </p:cNvCxnSpPr>
                <p:nvPr/>
              </p:nvCxnSpPr>
              <p:spPr bwMode="auto">
                <a:xfrm rot="5400000" flipH="1" flipV="1">
                  <a:off x="5031058" y="3326051"/>
                  <a:ext cx="349756" cy="8768"/>
                </a:xfrm>
                <a:prstGeom prst="line">
                  <a:avLst/>
                </a:prstGeom>
                <a:ln w="6350">
                  <a:solidFill>
                    <a:schemeClr val="accent5"/>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03" name="Straight Connector 491"/>
                <p:cNvCxnSpPr>
                  <a:cxnSpLocks noChangeShapeType="1"/>
                </p:cNvCxnSpPr>
                <p:nvPr/>
              </p:nvCxnSpPr>
              <p:spPr bwMode="auto">
                <a:xfrm flipV="1">
                  <a:off x="4485184" y="3147362"/>
                  <a:ext cx="405263" cy="342531"/>
                </a:xfrm>
                <a:prstGeom prst="line">
                  <a:avLst/>
                </a:prstGeom>
                <a:ln w="6350">
                  <a:solidFill>
                    <a:schemeClr val="accent6"/>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04" name="Straight Connector 494"/>
                <p:cNvCxnSpPr>
                  <a:cxnSpLocks noChangeShapeType="1"/>
                </p:cNvCxnSpPr>
                <p:nvPr/>
              </p:nvCxnSpPr>
              <p:spPr bwMode="auto">
                <a:xfrm rot="10800000">
                  <a:off x="4600165" y="3150040"/>
                  <a:ext cx="436939" cy="372596"/>
                </a:xfrm>
                <a:prstGeom prst="line">
                  <a:avLst/>
                </a:prstGeom>
                <a:ln w="6350">
                  <a:solidFill>
                    <a:schemeClr val="accent5"/>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pic>
              <p:nvPicPr>
                <p:cNvPr id="774" name="Picture 30" descr="\\MV-FS\Projects\Cisco\References\Brand Assets\Kubrick Icons\Device Icons\Device_nexus7000_3035_default_256.png"/>
                <p:cNvPicPr>
                  <a:picLocks noChangeAspect="1" noChangeArrowheads="1"/>
                </p:cNvPicPr>
                <p:nvPr/>
              </p:nvPicPr>
              <p:blipFill>
                <a:blip r:embed="rId9" cstate="print"/>
                <a:srcRect/>
                <a:stretch>
                  <a:fillRect/>
                </a:stretch>
              </p:blipFill>
              <p:spPr bwMode="auto">
                <a:xfrm>
                  <a:off x="4399763" y="2817970"/>
                  <a:ext cx="295066" cy="295066"/>
                </a:xfrm>
                <a:prstGeom prst="rect">
                  <a:avLst/>
                </a:prstGeom>
                <a:noFill/>
              </p:spPr>
            </p:pic>
            <p:pic>
              <p:nvPicPr>
                <p:cNvPr id="775" name="Picture 30" descr="\\MV-FS\Projects\Cisco\References\Brand Assets\Kubrick Icons\Device Icons\Device_nexus7000_3035_default_256.png"/>
                <p:cNvPicPr>
                  <a:picLocks noChangeAspect="1" noChangeArrowheads="1"/>
                </p:cNvPicPr>
                <p:nvPr/>
              </p:nvPicPr>
              <p:blipFill>
                <a:blip r:embed="rId9" cstate="print"/>
                <a:srcRect/>
                <a:stretch>
                  <a:fillRect/>
                </a:stretch>
              </p:blipFill>
              <p:spPr bwMode="auto">
                <a:xfrm>
                  <a:off x="4170490" y="2817970"/>
                  <a:ext cx="295066" cy="295066"/>
                </a:xfrm>
                <a:prstGeom prst="rect">
                  <a:avLst/>
                </a:prstGeom>
                <a:noFill/>
              </p:spPr>
            </p:pic>
            <p:sp>
              <p:nvSpPr>
                <p:cNvPr id="910" name="Rounded Rectangle 487"/>
                <p:cNvSpPr>
                  <a:spLocks noChangeArrowheads="1"/>
                </p:cNvSpPr>
                <p:nvPr/>
              </p:nvSpPr>
              <p:spPr bwMode="auto">
                <a:xfrm>
                  <a:off x="4828549" y="2784051"/>
                  <a:ext cx="516681" cy="376295"/>
                </a:xfrm>
                <a:prstGeom prst="roundRect">
                  <a:avLst>
                    <a:gd name="adj" fmla="val 16667"/>
                  </a:avLst>
                </a:prstGeom>
                <a:noFill/>
                <a:ln w="9525">
                  <a:solidFill>
                    <a:schemeClr val="bg1">
                      <a:lumMod val="50000"/>
                    </a:schemeClr>
                  </a:solidFill>
                  <a:prstDash val="dash"/>
                  <a:round/>
                  <a:headEnd/>
                  <a:tailEnd/>
                </a:ln>
              </p:spPr>
              <p:txBody>
                <a:bodyPr lIns="82124" tIns="41061" rIns="82124" bIns="41061" anchor="ctr">
                  <a:spAutoFit/>
                </a:bodyPr>
                <a:lstStyle/>
                <a:p>
                  <a:pPr algn="ctr" defTabSz="814388" rtl="0" eaLnBrk="0" fontAlgn="base" hangingPunct="0">
                    <a:lnSpc>
                      <a:spcPct val="90000"/>
                    </a:lnSpc>
                    <a:spcBef>
                      <a:spcPct val="0"/>
                    </a:spcBef>
                    <a:spcAft>
                      <a:spcPct val="0"/>
                    </a:spcAft>
                  </a:pPr>
                  <a:endParaRPr lang="zh-CN" altLang="en-US" sz="2400" kern="1200">
                    <a:solidFill>
                      <a:srgbClr val="FFFFFF"/>
                    </a:solidFill>
                    <a:latin typeface="Arial" pitchFamily="34" charset="0"/>
                    <a:ea typeface="黑体" pitchFamily="2" charset="-122"/>
                    <a:cs typeface="+mn-cs"/>
                  </a:endParaRPr>
                </a:p>
              </p:txBody>
            </p:sp>
            <p:pic>
              <p:nvPicPr>
                <p:cNvPr id="911" name="Picture 30" descr="\\MV-FS\Projects\Cisco\References\Brand Assets\Kubrick Icons\Device Icons\Device_nexus7000_3035_default_256.png"/>
                <p:cNvPicPr>
                  <a:picLocks noChangeAspect="1" noChangeArrowheads="1"/>
                </p:cNvPicPr>
                <p:nvPr/>
              </p:nvPicPr>
              <p:blipFill>
                <a:blip r:embed="rId9" cstate="print"/>
                <a:srcRect/>
                <a:stretch>
                  <a:fillRect/>
                </a:stretch>
              </p:blipFill>
              <p:spPr bwMode="auto">
                <a:xfrm>
                  <a:off x="5058902" y="2817970"/>
                  <a:ext cx="295066" cy="295066"/>
                </a:xfrm>
                <a:prstGeom prst="rect">
                  <a:avLst/>
                </a:prstGeom>
                <a:noFill/>
              </p:spPr>
            </p:pic>
            <p:pic>
              <p:nvPicPr>
                <p:cNvPr id="912" name="Picture 30" descr="\\MV-FS\Projects\Cisco\References\Brand Assets\Kubrick Icons\Device Icons\Device_nexus7000_3035_default_256.png"/>
                <p:cNvPicPr>
                  <a:picLocks noChangeAspect="1" noChangeArrowheads="1"/>
                </p:cNvPicPr>
                <p:nvPr/>
              </p:nvPicPr>
              <p:blipFill>
                <a:blip r:embed="rId9" cstate="print"/>
                <a:srcRect/>
                <a:stretch>
                  <a:fillRect/>
                </a:stretch>
              </p:blipFill>
              <p:spPr bwMode="auto">
                <a:xfrm>
                  <a:off x="4829629" y="2817971"/>
                  <a:ext cx="295066" cy="295066"/>
                </a:xfrm>
                <a:prstGeom prst="rect">
                  <a:avLst/>
                </a:prstGeom>
                <a:noFill/>
              </p:spPr>
            </p:pic>
            <p:grpSp>
              <p:nvGrpSpPr>
                <p:cNvPr id="747" name="Group 157"/>
                <p:cNvGrpSpPr/>
                <p:nvPr/>
              </p:nvGrpSpPr>
              <p:grpSpPr>
                <a:xfrm>
                  <a:off x="4134022" y="3522830"/>
                  <a:ext cx="529366" cy="521869"/>
                  <a:chOff x="4134022" y="3522830"/>
                  <a:chExt cx="529366" cy="521869"/>
                </a:xfrm>
              </p:grpSpPr>
              <p:grpSp>
                <p:nvGrpSpPr>
                  <p:cNvPr id="748" name="Group 145"/>
                  <p:cNvGrpSpPr/>
                  <p:nvPr/>
                </p:nvGrpSpPr>
                <p:grpSpPr>
                  <a:xfrm>
                    <a:off x="4134022" y="3625562"/>
                    <a:ext cx="529366" cy="260015"/>
                    <a:chOff x="4134022" y="3625562"/>
                    <a:chExt cx="529366" cy="260015"/>
                  </a:xfrm>
                </p:grpSpPr>
                <p:cxnSp>
                  <p:nvCxnSpPr>
                    <p:cNvPr id="924" name="Straight Connector 923"/>
                    <p:cNvCxnSpPr/>
                    <p:nvPr/>
                  </p:nvCxnSpPr>
                  <p:spPr bwMode="auto">
                    <a:xfrm>
                      <a:off x="4442047" y="3839591"/>
                      <a:ext cx="179565" cy="0"/>
                    </a:xfrm>
                    <a:prstGeom prst="line">
                      <a:avLst/>
                    </a:prstGeom>
                    <a:solidFill>
                      <a:schemeClr val="accent1"/>
                    </a:solidFill>
                    <a:ln w="6350" cap="flat" cmpd="sng" algn="ctr">
                      <a:solidFill>
                        <a:schemeClr val="bg1">
                          <a:lumMod val="50000"/>
                        </a:schemeClr>
                      </a:solidFill>
                      <a:prstDash val="sysDot"/>
                      <a:round/>
                      <a:headEnd type="none" w="med" len="med"/>
                      <a:tailEnd type="none" w="med" len="med"/>
                    </a:ln>
                    <a:effectLst/>
                    <a:scene3d>
                      <a:camera prst="orthographicFront"/>
                      <a:lightRig rig="threePt" dir="t"/>
                    </a:scene3d>
                    <a:sp3d/>
                  </p:spPr>
                </p:cxnSp>
                <p:cxnSp>
                  <p:nvCxnSpPr>
                    <p:cNvPr id="664" name="Straight Connector 663"/>
                    <p:cNvCxnSpPr/>
                    <p:nvPr/>
                  </p:nvCxnSpPr>
                  <p:spPr bwMode="auto">
                    <a:xfrm>
                      <a:off x="4180008" y="3839591"/>
                      <a:ext cx="179565" cy="0"/>
                    </a:xfrm>
                    <a:prstGeom prst="line">
                      <a:avLst/>
                    </a:prstGeom>
                    <a:solidFill>
                      <a:schemeClr val="accent1"/>
                    </a:solidFill>
                    <a:ln w="6350" cap="flat" cmpd="sng" algn="ctr">
                      <a:solidFill>
                        <a:schemeClr val="bg1">
                          <a:lumMod val="50000"/>
                        </a:schemeClr>
                      </a:solidFill>
                      <a:prstDash val="sysDot"/>
                      <a:round/>
                      <a:headEnd type="none" w="med" len="med"/>
                      <a:tailEnd type="none" w="med" len="med"/>
                    </a:ln>
                    <a:effectLst/>
                    <a:scene3d>
                      <a:camera prst="orthographicFront"/>
                      <a:lightRig rig="threePt" dir="t"/>
                    </a:scene3d>
                    <a:sp3d/>
                  </p:spPr>
                </p:cxnSp>
                <p:cxnSp>
                  <p:nvCxnSpPr>
                    <p:cNvPr id="642" name="Straight Connector 641"/>
                    <p:cNvCxnSpPr/>
                    <p:nvPr/>
                  </p:nvCxnSpPr>
                  <p:spPr bwMode="auto">
                    <a:xfrm rot="5400000">
                      <a:off x="4209504" y="3619582"/>
                      <a:ext cx="105701" cy="117662"/>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a:scene3d>
                      <a:camera prst="orthographicFront"/>
                      <a:lightRig rig="threePt" dir="t"/>
                    </a:scene3d>
                    <a:sp3d/>
                  </p:spPr>
                </p:cxnSp>
                <p:cxnSp>
                  <p:nvCxnSpPr>
                    <p:cNvPr id="643" name="Straight Connector 642"/>
                    <p:cNvCxnSpPr/>
                    <p:nvPr/>
                  </p:nvCxnSpPr>
                  <p:spPr bwMode="auto">
                    <a:xfrm rot="16200000" flipH="1">
                      <a:off x="4274564" y="3672185"/>
                      <a:ext cx="105701" cy="12456"/>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a:scene3d>
                      <a:camera prst="orthographicFront"/>
                      <a:lightRig rig="threePt" dir="t"/>
                    </a:scene3d>
                    <a:sp3d/>
                  </p:spPr>
                </p:cxnSp>
                <p:cxnSp>
                  <p:nvCxnSpPr>
                    <p:cNvPr id="644" name="Straight Connector 643"/>
                    <p:cNvCxnSpPr/>
                    <p:nvPr/>
                  </p:nvCxnSpPr>
                  <p:spPr bwMode="auto">
                    <a:xfrm rot="16200000" flipH="1">
                      <a:off x="4339623" y="3607125"/>
                      <a:ext cx="105701" cy="142575"/>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a:scene3d>
                      <a:camera prst="orthographicFront"/>
                      <a:lightRig rig="threePt" dir="t"/>
                    </a:scene3d>
                    <a:sp3d/>
                  </p:spPr>
                </p:cxnSp>
                <p:cxnSp>
                  <p:nvCxnSpPr>
                    <p:cNvPr id="645" name="Straight Connector 644"/>
                    <p:cNvCxnSpPr/>
                    <p:nvPr/>
                  </p:nvCxnSpPr>
                  <p:spPr bwMode="auto">
                    <a:xfrm rot="16200000" flipH="1">
                      <a:off x="4404682" y="3542067"/>
                      <a:ext cx="105701" cy="272692"/>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a:scene3d>
                      <a:camera prst="orthographicFront"/>
                      <a:lightRig rig="threePt" dir="t"/>
                    </a:scene3d>
                    <a:sp3d/>
                  </p:spPr>
                </p:cxnSp>
                <p:cxnSp>
                  <p:nvCxnSpPr>
                    <p:cNvPr id="646" name="Straight Connector 645"/>
                    <p:cNvCxnSpPr/>
                    <p:nvPr/>
                  </p:nvCxnSpPr>
                  <p:spPr bwMode="auto">
                    <a:xfrm rot="5400000">
                      <a:off x="4306723" y="3522364"/>
                      <a:ext cx="105701" cy="312098"/>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a:scene3d>
                      <a:camera prst="orthographicFront"/>
                      <a:lightRig rig="threePt" dir="t"/>
                    </a:scene3d>
                    <a:sp3d/>
                  </p:spPr>
                </p:cxnSp>
                <p:cxnSp>
                  <p:nvCxnSpPr>
                    <p:cNvPr id="647" name="Straight Connector 646"/>
                    <p:cNvCxnSpPr/>
                    <p:nvPr/>
                  </p:nvCxnSpPr>
                  <p:spPr bwMode="auto">
                    <a:xfrm rot="5400000">
                      <a:off x="4371782" y="3587423"/>
                      <a:ext cx="105701" cy="181980"/>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a:scene3d>
                      <a:camera prst="orthographicFront"/>
                      <a:lightRig rig="threePt" dir="t"/>
                    </a:scene3d>
                    <a:sp3d/>
                  </p:spPr>
                </p:cxnSp>
                <p:cxnSp>
                  <p:nvCxnSpPr>
                    <p:cNvPr id="648" name="Straight Connector 647"/>
                    <p:cNvCxnSpPr/>
                    <p:nvPr/>
                  </p:nvCxnSpPr>
                  <p:spPr bwMode="auto">
                    <a:xfrm rot="5400000">
                      <a:off x="4436841" y="3652482"/>
                      <a:ext cx="105701" cy="51862"/>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a:scene3d>
                      <a:camera prst="orthographicFront"/>
                      <a:lightRig rig="threePt" dir="t"/>
                    </a:scene3d>
                    <a:sp3d/>
                  </p:spPr>
                </p:cxnSp>
                <p:cxnSp>
                  <p:nvCxnSpPr>
                    <p:cNvPr id="649" name="Straight Connector 648"/>
                    <p:cNvCxnSpPr/>
                    <p:nvPr/>
                  </p:nvCxnSpPr>
                  <p:spPr bwMode="auto">
                    <a:xfrm rot="16200000" flipH="1">
                      <a:off x="4501900" y="3639285"/>
                      <a:ext cx="105701" cy="78256"/>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a:scene3d>
                      <a:camera prst="orthographicFront"/>
                      <a:lightRig rig="threePt" dir="t"/>
                    </a:scene3d>
                    <a:sp3d/>
                  </p:spPr>
                </p:cxnSp>
                <p:grpSp>
                  <p:nvGrpSpPr>
                    <p:cNvPr id="749" name="Group 62"/>
                    <p:cNvGrpSpPr/>
                    <p:nvPr/>
                  </p:nvGrpSpPr>
                  <p:grpSpPr>
                    <a:xfrm>
                      <a:off x="4175039" y="3748281"/>
                      <a:ext cx="442402" cy="61792"/>
                      <a:chOff x="4553843" y="3587705"/>
                      <a:chExt cx="564405" cy="78833"/>
                    </a:xfrm>
                  </p:grpSpPr>
                  <p:cxnSp>
                    <p:nvCxnSpPr>
                      <p:cNvPr id="656" name="Straight Connector 655"/>
                      <p:cNvCxnSpPr/>
                      <p:nvPr/>
                    </p:nvCxnSpPr>
                    <p:spPr bwMode="auto">
                      <a:xfrm rot="5400000">
                        <a:off x="4531406" y="3610142"/>
                        <a:ext cx="78833" cy="33960"/>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a:scene3d>
                        <a:camera prst="orthographicFront"/>
                        <a:lightRig rig="threePt" dir="t"/>
                      </a:scene3d>
                      <a:sp3d/>
                    </p:spPr>
                  </p:cxnSp>
                  <p:cxnSp>
                    <p:nvCxnSpPr>
                      <p:cNvPr id="657" name="Straight Connector 656"/>
                      <p:cNvCxnSpPr/>
                      <p:nvPr/>
                    </p:nvCxnSpPr>
                    <p:spPr bwMode="auto">
                      <a:xfrm rot="5400000">
                        <a:off x="4614407" y="3527141"/>
                        <a:ext cx="78833" cy="199962"/>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a:scene3d>
                        <a:camera prst="orthographicFront"/>
                        <a:lightRig rig="threePt" dir="t"/>
                      </a:scene3d>
                      <a:sp3d/>
                    </p:spPr>
                  </p:cxnSp>
                  <p:cxnSp>
                    <p:nvCxnSpPr>
                      <p:cNvPr id="658" name="Straight Connector 657"/>
                      <p:cNvCxnSpPr/>
                      <p:nvPr/>
                    </p:nvCxnSpPr>
                    <p:spPr bwMode="auto">
                      <a:xfrm rot="16200000" flipH="1">
                        <a:off x="4647607" y="3527901"/>
                        <a:ext cx="78833" cy="198442"/>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a:scene3d>
                        <a:camera prst="orthographicFront"/>
                        <a:lightRig rig="threePt" dir="t"/>
                      </a:scene3d>
                      <a:sp3d/>
                    </p:spPr>
                  </p:cxnSp>
                  <p:cxnSp>
                    <p:nvCxnSpPr>
                      <p:cNvPr id="659" name="Straight Connector 658"/>
                      <p:cNvCxnSpPr/>
                      <p:nvPr/>
                    </p:nvCxnSpPr>
                    <p:spPr bwMode="auto">
                      <a:xfrm rot="16200000" flipH="1">
                        <a:off x="4730608" y="3610902"/>
                        <a:ext cx="78833" cy="32440"/>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a:scene3d>
                        <a:camera prst="orthographicFront"/>
                        <a:lightRig rig="threePt" dir="t"/>
                      </a:scene3d>
                      <a:sp3d/>
                    </p:spPr>
                  </p:cxnSp>
                  <p:cxnSp>
                    <p:nvCxnSpPr>
                      <p:cNvPr id="660" name="Straight Connector 659"/>
                      <p:cNvCxnSpPr/>
                      <p:nvPr/>
                    </p:nvCxnSpPr>
                    <p:spPr bwMode="auto">
                      <a:xfrm rot="5400000">
                        <a:off x="4863409" y="3610142"/>
                        <a:ext cx="78833" cy="33960"/>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a:scene3d>
                        <a:camera prst="orthographicFront"/>
                        <a:lightRig rig="threePt" dir="t"/>
                      </a:scene3d>
                      <a:sp3d/>
                    </p:spPr>
                  </p:cxnSp>
                  <p:cxnSp>
                    <p:nvCxnSpPr>
                      <p:cNvPr id="661" name="Straight Connector 660"/>
                      <p:cNvCxnSpPr/>
                      <p:nvPr/>
                    </p:nvCxnSpPr>
                    <p:spPr bwMode="auto">
                      <a:xfrm rot="5400000">
                        <a:off x="4946410" y="3527141"/>
                        <a:ext cx="78833" cy="199962"/>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a:scene3d>
                        <a:camera prst="orthographicFront"/>
                        <a:lightRig rig="threePt" dir="t"/>
                      </a:scene3d>
                      <a:sp3d/>
                    </p:spPr>
                  </p:cxnSp>
                  <p:cxnSp>
                    <p:nvCxnSpPr>
                      <p:cNvPr id="662" name="Straight Connector 661"/>
                      <p:cNvCxnSpPr/>
                      <p:nvPr/>
                    </p:nvCxnSpPr>
                    <p:spPr bwMode="auto">
                      <a:xfrm rot="16200000" flipH="1">
                        <a:off x="4979610" y="3527901"/>
                        <a:ext cx="78833" cy="198442"/>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a:scene3d>
                        <a:camera prst="orthographicFront"/>
                        <a:lightRig rig="threePt" dir="t"/>
                      </a:scene3d>
                      <a:sp3d/>
                    </p:spPr>
                  </p:cxnSp>
                  <p:cxnSp>
                    <p:nvCxnSpPr>
                      <p:cNvPr id="663" name="Straight Connector 662"/>
                      <p:cNvCxnSpPr/>
                      <p:nvPr/>
                    </p:nvCxnSpPr>
                    <p:spPr bwMode="auto">
                      <a:xfrm rot="16200000" flipH="1">
                        <a:off x="5062610" y="3610902"/>
                        <a:ext cx="78833" cy="32440"/>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a:scene3d>
                        <a:camera prst="orthographicFront"/>
                        <a:lightRig rig="threePt" dir="t"/>
                      </a:scene3d>
                      <a:sp3d/>
                    </p:spPr>
                  </p:cxnSp>
                </p:grpSp>
                <p:cxnSp>
                  <p:nvCxnSpPr>
                    <p:cNvPr id="666" name="Straight Connector 665"/>
                    <p:cNvCxnSpPr/>
                    <p:nvPr/>
                  </p:nvCxnSpPr>
                  <p:spPr bwMode="auto">
                    <a:xfrm>
                      <a:off x="4316962" y="3743120"/>
                      <a:ext cx="135289" cy="0"/>
                    </a:xfrm>
                    <a:prstGeom prst="line">
                      <a:avLst/>
                    </a:prstGeom>
                    <a:solidFill>
                      <a:schemeClr val="accent1"/>
                    </a:solidFill>
                    <a:ln w="6350" cap="flat" cmpd="sng" algn="ctr">
                      <a:solidFill>
                        <a:schemeClr val="bg1">
                          <a:lumMod val="50000"/>
                        </a:schemeClr>
                      </a:solidFill>
                      <a:prstDash val="sysDot"/>
                      <a:round/>
                      <a:headEnd type="none" w="med" len="med"/>
                      <a:tailEnd type="none" w="med" len="med"/>
                    </a:ln>
                    <a:effectLst/>
                    <a:scene3d>
                      <a:camera prst="orthographicFront"/>
                      <a:lightRig rig="threePt" dir="t"/>
                    </a:scene3d>
                    <a:sp3d/>
                  </p:spPr>
                </p:cxnSp>
                <p:pic>
                  <p:nvPicPr>
                    <p:cNvPr id="5125" name="Picture 5" descr="\\MV-FS\Projects\Cisco\03_Assets\Icons\Kubrick Icons\Device Icons\Device_server_3156_default_256.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4134022" y="3793606"/>
                      <a:ext cx="91971" cy="91971"/>
                    </a:xfrm>
                    <a:prstGeom prst="rect">
                      <a:avLst/>
                    </a:prstGeom>
                    <a:noFill/>
                    <a:extLst>
                      <a:ext uri="{909E8E84-426E-40DD-AFC4-6F175D3DCCD1}">
                        <a14:hiddenFill xmlns="" xmlns:a14="http://schemas.microsoft.com/office/drawing/2010/main">
                          <a:solidFill>
                            <a:srgbClr val="FFFFFF"/>
                          </a:solidFill>
                        </a14:hiddenFill>
                      </a:ext>
                    </a:extLst>
                  </p:spPr>
                </p:pic>
                <p:pic>
                  <p:nvPicPr>
                    <p:cNvPr id="916" name="Picture 5" descr="\\MV-FS\Projects\Cisco\03_Assets\Icons\Kubrick Icons\Device Icons\Device_server_3156_default_256.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4309377" y="3793606"/>
                      <a:ext cx="91971" cy="91971"/>
                    </a:xfrm>
                    <a:prstGeom prst="rect">
                      <a:avLst/>
                    </a:prstGeom>
                    <a:noFill/>
                    <a:extLst>
                      <a:ext uri="{909E8E84-426E-40DD-AFC4-6F175D3DCCD1}">
                        <a14:hiddenFill xmlns="" xmlns:a14="http://schemas.microsoft.com/office/drawing/2010/main">
                          <a:solidFill>
                            <a:srgbClr val="FFFFFF"/>
                          </a:solidFill>
                        </a14:hiddenFill>
                      </a:ext>
                    </a:extLst>
                  </p:spPr>
                </p:pic>
                <p:pic>
                  <p:nvPicPr>
                    <p:cNvPr id="5126" name="Picture 6" descr="\\MV-FS\Projects\Cisco\03_Assets\Icons\Kubrick Icons\Device Icons\Device_switch_3062_default_256.pn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4158539" y="3690924"/>
                      <a:ext cx="104392" cy="104392"/>
                    </a:xfrm>
                    <a:prstGeom prst="rect">
                      <a:avLst/>
                    </a:prstGeom>
                    <a:noFill/>
                    <a:ln w="6350">
                      <a:noFill/>
                    </a:ln>
                    <a:extLst>
                      <a:ext uri="{909E8E84-426E-40DD-AFC4-6F175D3DCCD1}">
                        <a14:hiddenFill xmlns="" xmlns:a14="http://schemas.microsoft.com/office/drawing/2010/main">
                          <a:solidFill>
                            <a:srgbClr val="FFFFFF"/>
                          </a:solidFill>
                        </a14:hiddenFill>
                      </a:ext>
                    </a:extLst>
                  </p:spPr>
                </p:pic>
                <p:pic>
                  <p:nvPicPr>
                    <p:cNvPr id="919" name="Picture 6" descr="\\MV-FS\Projects\Cisco\03_Assets\Icons\Kubrick Icons\Device Icons\Device_switch_3062_default_256.pn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4271723" y="3690924"/>
                      <a:ext cx="104392" cy="104392"/>
                    </a:xfrm>
                    <a:prstGeom prst="rect">
                      <a:avLst/>
                    </a:prstGeom>
                    <a:noFill/>
                    <a:ln w="6350">
                      <a:noFill/>
                    </a:ln>
                    <a:extLst>
                      <a:ext uri="{909E8E84-426E-40DD-AFC4-6F175D3DCCD1}">
                        <a14:hiddenFill xmlns="" xmlns:a14="http://schemas.microsoft.com/office/drawing/2010/main">
                          <a:solidFill>
                            <a:srgbClr val="FFFFFF"/>
                          </a:solidFill>
                        </a14:hiddenFill>
                      </a:ext>
                    </a:extLst>
                  </p:spPr>
                </p:pic>
                <p:pic>
                  <p:nvPicPr>
                    <p:cNvPr id="920" name="Picture 6" descr="\\MV-FS\Projects\Cisco\03_Assets\Icons\Kubrick Icons\Device Icons\Device_switch_3062_default_256.pn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4407012" y="3690924"/>
                      <a:ext cx="104392" cy="104392"/>
                    </a:xfrm>
                    <a:prstGeom prst="rect">
                      <a:avLst/>
                    </a:prstGeom>
                    <a:noFill/>
                    <a:ln w="6350">
                      <a:noFill/>
                    </a:ln>
                    <a:extLst>
                      <a:ext uri="{909E8E84-426E-40DD-AFC4-6F175D3DCCD1}">
                        <a14:hiddenFill xmlns="" xmlns:a14="http://schemas.microsoft.com/office/drawing/2010/main">
                          <a:solidFill>
                            <a:srgbClr val="FFFFFF"/>
                          </a:solidFill>
                        </a14:hiddenFill>
                      </a:ext>
                    </a:extLst>
                  </p:spPr>
                </p:pic>
                <p:pic>
                  <p:nvPicPr>
                    <p:cNvPr id="921" name="Picture 6" descr="\\MV-FS\Projects\Cisco\03_Assets\Icons\Kubrick Icons\Device Icons\Device_switch_3062_default_256.pn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4524958" y="3690924"/>
                      <a:ext cx="104392" cy="104392"/>
                    </a:xfrm>
                    <a:prstGeom prst="rect">
                      <a:avLst/>
                    </a:prstGeom>
                    <a:noFill/>
                    <a:ln w="6350">
                      <a:noFill/>
                    </a:ln>
                    <a:extLst>
                      <a:ext uri="{909E8E84-426E-40DD-AFC4-6F175D3DCCD1}">
                        <a14:hiddenFill xmlns="" xmlns:a14="http://schemas.microsoft.com/office/drawing/2010/main">
                          <a:solidFill>
                            <a:srgbClr val="FFFFFF"/>
                          </a:solidFill>
                        </a14:hiddenFill>
                      </a:ext>
                    </a:extLst>
                  </p:spPr>
                </p:pic>
                <p:pic>
                  <p:nvPicPr>
                    <p:cNvPr id="922" name="Picture 5" descr="\\MV-FS\Projects\Cisco\03_Assets\Icons\Kubrick Icons\Device Icons\Device_server_3156_default_256.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4396062" y="3793606"/>
                      <a:ext cx="91971" cy="91971"/>
                    </a:xfrm>
                    <a:prstGeom prst="rect">
                      <a:avLst/>
                    </a:prstGeom>
                    <a:noFill/>
                    <a:extLst>
                      <a:ext uri="{909E8E84-426E-40DD-AFC4-6F175D3DCCD1}">
                        <a14:hiddenFill xmlns="" xmlns:a14="http://schemas.microsoft.com/office/drawing/2010/main">
                          <a:solidFill>
                            <a:srgbClr val="FFFFFF"/>
                          </a:solidFill>
                        </a14:hiddenFill>
                      </a:ext>
                    </a:extLst>
                  </p:spPr>
                </p:pic>
                <p:pic>
                  <p:nvPicPr>
                    <p:cNvPr id="923" name="Picture 5" descr="\\MV-FS\Projects\Cisco\03_Assets\Icons\Kubrick Icons\Device Icons\Device_server_3156_default_256.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4571417" y="3793606"/>
                      <a:ext cx="91971" cy="91971"/>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750" name="Group 146"/>
                  <p:cNvGrpSpPr/>
                  <p:nvPr/>
                </p:nvGrpSpPr>
                <p:grpSpPr>
                  <a:xfrm>
                    <a:off x="4264989" y="3522830"/>
                    <a:ext cx="307686" cy="521869"/>
                    <a:chOff x="4890242" y="3665979"/>
                    <a:chExt cx="307686" cy="521869"/>
                  </a:xfrm>
                </p:grpSpPr>
                <p:sp>
                  <p:nvSpPr>
                    <p:cNvPr id="926" name="Oval 925"/>
                    <p:cNvSpPr/>
                    <p:nvPr/>
                  </p:nvSpPr>
                  <p:spPr bwMode="auto">
                    <a:xfrm>
                      <a:off x="5033364" y="3709585"/>
                      <a:ext cx="13012" cy="478263"/>
                    </a:xfrm>
                    <a:prstGeom prst="ellipse">
                      <a:avLst/>
                    </a:prstGeom>
                    <a:noFill/>
                    <a:ln w="3175" cap="flat" cmpd="sng" algn="ctr">
                      <a:solidFill>
                        <a:schemeClr val="bg1">
                          <a:lumMod val="50000"/>
                        </a:schemeClr>
                      </a:solidFill>
                      <a:prstDash val="solid"/>
                      <a:round/>
                      <a:headEnd type="none" w="med" len="med"/>
                      <a:tailEnd type="none" w="med" len="med"/>
                    </a:ln>
                    <a:effectLst/>
                    <a:scene3d>
                      <a:camera prst="orthographicFront"/>
                      <a:lightRig rig="threePt" dir="t"/>
                    </a:scene3d>
                    <a:sp3d/>
                  </p:spPr>
                  <p:txBody>
                    <a:bodyPr lIns="82124" tIns="41061" rIns="82124" bIns="41061" anchor="ctr">
                      <a:spAutoFit/>
                    </a:bodyPr>
                    <a:lstStyle/>
                    <a:p>
                      <a:pPr algn="ctr" defTabSz="814388" rtl="0" eaLnBrk="0" fontAlgn="base" hangingPunct="0">
                        <a:lnSpc>
                          <a:spcPct val="90000"/>
                        </a:lnSpc>
                        <a:spcBef>
                          <a:spcPct val="0"/>
                        </a:spcBef>
                        <a:spcAft>
                          <a:spcPct val="0"/>
                        </a:spcAft>
                        <a:defRPr/>
                      </a:pPr>
                      <a:endParaRPr lang="zh-CN" altLang="en-US" sz="2400" kern="1200">
                        <a:solidFill>
                          <a:srgbClr val="FFFFFF"/>
                        </a:solidFill>
                        <a:latin typeface="Arial" charset="0"/>
                        <a:ea typeface="黑体" pitchFamily="2" charset="-122"/>
                        <a:cs typeface="+mn-cs"/>
                      </a:endParaRPr>
                    </a:p>
                  </p:txBody>
                </p:sp>
                <p:cxnSp>
                  <p:nvCxnSpPr>
                    <p:cNvPr id="929" name="Straight Connector 928"/>
                    <p:cNvCxnSpPr/>
                    <p:nvPr/>
                  </p:nvCxnSpPr>
                  <p:spPr>
                    <a:xfrm>
                      <a:off x="4932571" y="3727945"/>
                      <a:ext cx="189295" cy="0"/>
                    </a:xfrm>
                    <a:prstGeom prst="line">
                      <a:avLst/>
                    </a:prstGeom>
                    <a:ln w="6350" cmpd="dbl">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27" name="Picture 30" descr="\\MV-FS\Projects\Cisco\References\Brand Assets\Kubrick Icons\Device Icons\Device_nexus7000_3035_default_256.png"/>
                    <p:cNvPicPr>
                      <a:picLocks noChangeAspect="1" noChangeArrowheads="1"/>
                    </p:cNvPicPr>
                    <p:nvPr/>
                  </p:nvPicPr>
                  <p:blipFill>
                    <a:blip r:embed="rId12" cstate="print"/>
                    <a:srcRect/>
                    <a:stretch>
                      <a:fillRect/>
                    </a:stretch>
                  </p:blipFill>
                  <p:spPr bwMode="auto">
                    <a:xfrm>
                      <a:off x="5079537" y="3665979"/>
                      <a:ext cx="118391" cy="118391"/>
                    </a:xfrm>
                    <a:prstGeom prst="rect">
                      <a:avLst/>
                    </a:prstGeom>
                    <a:noFill/>
                  </p:spPr>
                </p:pic>
                <p:pic>
                  <p:nvPicPr>
                    <p:cNvPr id="928" name="Picture 30" descr="\\MV-FS\Projects\Cisco\References\Brand Assets\Kubrick Icons\Device Icons\Device_nexus7000_3035_default_256.png"/>
                    <p:cNvPicPr>
                      <a:picLocks noChangeAspect="1" noChangeArrowheads="1"/>
                    </p:cNvPicPr>
                    <p:nvPr/>
                  </p:nvPicPr>
                  <p:blipFill>
                    <a:blip r:embed="rId12" cstate="print"/>
                    <a:srcRect/>
                    <a:stretch>
                      <a:fillRect/>
                    </a:stretch>
                  </p:blipFill>
                  <p:spPr bwMode="auto">
                    <a:xfrm>
                      <a:off x="4890242" y="3665979"/>
                      <a:ext cx="118391" cy="118391"/>
                    </a:xfrm>
                    <a:prstGeom prst="rect">
                      <a:avLst/>
                    </a:prstGeom>
                    <a:noFill/>
                  </p:spPr>
                </p:pic>
              </p:grpSp>
            </p:grpSp>
            <p:grpSp>
              <p:nvGrpSpPr>
                <p:cNvPr id="751" name="Group 929"/>
                <p:cNvGrpSpPr/>
                <p:nvPr/>
              </p:nvGrpSpPr>
              <p:grpSpPr>
                <a:xfrm>
                  <a:off x="4848753" y="3522830"/>
                  <a:ext cx="529366" cy="521869"/>
                  <a:chOff x="4134022" y="3522830"/>
                  <a:chExt cx="529366" cy="521869"/>
                </a:xfrm>
              </p:grpSpPr>
              <p:grpSp>
                <p:nvGrpSpPr>
                  <p:cNvPr id="752" name="Group 930"/>
                  <p:cNvGrpSpPr/>
                  <p:nvPr/>
                </p:nvGrpSpPr>
                <p:grpSpPr>
                  <a:xfrm>
                    <a:off x="4134022" y="3625562"/>
                    <a:ext cx="529366" cy="260015"/>
                    <a:chOff x="4134022" y="3625562"/>
                    <a:chExt cx="529366" cy="260015"/>
                  </a:xfrm>
                </p:grpSpPr>
                <p:cxnSp>
                  <p:nvCxnSpPr>
                    <p:cNvPr id="937" name="Straight Connector 936"/>
                    <p:cNvCxnSpPr/>
                    <p:nvPr/>
                  </p:nvCxnSpPr>
                  <p:spPr bwMode="auto">
                    <a:xfrm>
                      <a:off x="4442047" y="3839591"/>
                      <a:ext cx="179565" cy="0"/>
                    </a:xfrm>
                    <a:prstGeom prst="line">
                      <a:avLst/>
                    </a:prstGeom>
                    <a:solidFill>
                      <a:schemeClr val="accent1"/>
                    </a:solidFill>
                    <a:ln w="6350" cap="flat" cmpd="sng" algn="ctr">
                      <a:solidFill>
                        <a:schemeClr val="bg1">
                          <a:lumMod val="50000"/>
                        </a:schemeClr>
                      </a:solidFill>
                      <a:prstDash val="sysDot"/>
                      <a:round/>
                      <a:headEnd type="none" w="med" len="med"/>
                      <a:tailEnd type="none" w="med" len="med"/>
                    </a:ln>
                    <a:effectLst/>
                    <a:scene3d>
                      <a:camera prst="orthographicFront"/>
                      <a:lightRig rig="threePt" dir="t"/>
                    </a:scene3d>
                    <a:sp3d/>
                  </p:spPr>
                </p:cxnSp>
                <p:cxnSp>
                  <p:nvCxnSpPr>
                    <p:cNvPr id="938" name="Straight Connector 937"/>
                    <p:cNvCxnSpPr/>
                    <p:nvPr/>
                  </p:nvCxnSpPr>
                  <p:spPr bwMode="auto">
                    <a:xfrm>
                      <a:off x="4180008" y="3839591"/>
                      <a:ext cx="179565" cy="0"/>
                    </a:xfrm>
                    <a:prstGeom prst="line">
                      <a:avLst/>
                    </a:prstGeom>
                    <a:solidFill>
                      <a:schemeClr val="accent1"/>
                    </a:solidFill>
                    <a:ln w="6350" cap="flat" cmpd="sng" algn="ctr">
                      <a:solidFill>
                        <a:schemeClr val="bg1">
                          <a:lumMod val="50000"/>
                        </a:schemeClr>
                      </a:solidFill>
                      <a:prstDash val="sysDot"/>
                      <a:round/>
                      <a:headEnd type="none" w="med" len="med"/>
                      <a:tailEnd type="none" w="med" len="med"/>
                    </a:ln>
                    <a:effectLst/>
                    <a:scene3d>
                      <a:camera prst="orthographicFront"/>
                      <a:lightRig rig="threePt" dir="t"/>
                    </a:scene3d>
                    <a:sp3d/>
                  </p:spPr>
                </p:cxnSp>
                <p:cxnSp>
                  <p:nvCxnSpPr>
                    <p:cNvPr id="939" name="Straight Connector 938"/>
                    <p:cNvCxnSpPr/>
                    <p:nvPr/>
                  </p:nvCxnSpPr>
                  <p:spPr bwMode="auto">
                    <a:xfrm rot="5400000">
                      <a:off x="4209504" y="3619582"/>
                      <a:ext cx="105701" cy="117662"/>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a:scene3d>
                      <a:camera prst="orthographicFront"/>
                      <a:lightRig rig="threePt" dir="t"/>
                    </a:scene3d>
                    <a:sp3d/>
                  </p:spPr>
                </p:cxnSp>
                <p:cxnSp>
                  <p:nvCxnSpPr>
                    <p:cNvPr id="940" name="Straight Connector 939"/>
                    <p:cNvCxnSpPr/>
                    <p:nvPr/>
                  </p:nvCxnSpPr>
                  <p:spPr bwMode="auto">
                    <a:xfrm rot="16200000" flipH="1">
                      <a:off x="4274564" y="3672185"/>
                      <a:ext cx="105701" cy="12456"/>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a:scene3d>
                      <a:camera prst="orthographicFront"/>
                      <a:lightRig rig="threePt" dir="t"/>
                    </a:scene3d>
                    <a:sp3d/>
                  </p:spPr>
                </p:cxnSp>
                <p:cxnSp>
                  <p:nvCxnSpPr>
                    <p:cNvPr id="941" name="Straight Connector 940"/>
                    <p:cNvCxnSpPr/>
                    <p:nvPr/>
                  </p:nvCxnSpPr>
                  <p:spPr bwMode="auto">
                    <a:xfrm rot="16200000" flipH="1">
                      <a:off x="4339623" y="3607125"/>
                      <a:ext cx="105701" cy="142575"/>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a:scene3d>
                      <a:camera prst="orthographicFront"/>
                      <a:lightRig rig="threePt" dir="t"/>
                    </a:scene3d>
                    <a:sp3d/>
                  </p:spPr>
                </p:cxnSp>
                <p:cxnSp>
                  <p:nvCxnSpPr>
                    <p:cNvPr id="942" name="Straight Connector 941"/>
                    <p:cNvCxnSpPr/>
                    <p:nvPr/>
                  </p:nvCxnSpPr>
                  <p:spPr bwMode="auto">
                    <a:xfrm rot="16200000" flipH="1">
                      <a:off x="4404682" y="3542067"/>
                      <a:ext cx="105701" cy="272692"/>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a:scene3d>
                      <a:camera prst="orthographicFront"/>
                      <a:lightRig rig="threePt" dir="t"/>
                    </a:scene3d>
                    <a:sp3d/>
                  </p:spPr>
                </p:cxnSp>
                <p:cxnSp>
                  <p:nvCxnSpPr>
                    <p:cNvPr id="943" name="Straight Connector 942"/>
                    <p:cNvCxnSpPr/>
                    <p:nvPr/>
                  </p:nvCxnSpPr>
                  <p:spPr bwMode="auto">
                    <a:xfrm rot="5400000">
                      <a:off x="4306723" y="3522364"/>
                      <a:ext cx="105701" cy="312098"/>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a:scene3d>
                      <a:camera prst="orthographicFront"/>
                      <a:lightRig rig="threePt" dir="t"/>
                    </a:scene3d>
                    <a:sp3d/>
                  </p:spPr>
                </p:cxnSp>
                <p:cxnSp>
                  <p:nvCxnSpPr>
                    <p:cNvPr id="944" name="Straight Connector 943"/>
                    <p:cNvCxnSpPr/>
                    <p:nvPr/>
                  </p:nvCxnSpPr>
                  <p:spPr bwMode="auto">
                    <a:xfrm rot="5400000">
                      <a:off x="4371782" y="3587423"/>
                      <a:ext cx="105701" cy="181980"/>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a:scene3d>
                      <a:camera prst="orthographicFront"/>
                      <a:lightRig rig="threePt" dir="t"/>
                    </a:scene3d>
                    <a:sp3d/>
                  </p:spPr>
                </p:cxnSp>
                <p:cxnSp>
                  <p:nvCxnSpPr>
                    <p:cNvPr id="945" name="Straight Connector 944"/>
                    <p:cNvCxnSpPr/>
                    <p:nvPr/>
                  </p:nvCxnSpPr>
                  <p:spPr bwMode="auto">
                    <a:xfrm rot="5400000">
                      <a:off x="4436841" y="3652482"/>
                      <a:ext cx="105701" cy="51862"/>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a:scene3d>
                      <a:camera prst="orthographicFront"/>
                      <a:lightRig rig="threePt" dir="t"/>
                    </a:scene3d>
                    <a:sp3d/>
                  </p:spPr>
                </p:cxnSp>
                <p:cxnSp>
                  <p:nvCxnSpPr>
                    <p:cNvPr id="946" name="Straight Connector 945"/>
                    <p:cNvCxnSpPr/>
                    <p:nvPr/>
                  </p:nvCxnSpPr>
                  <p:spPr bwMode="auto">
                    <a:xfrm rot="16200000" flipH="1">
                      <a:off x="4501900" y="3639285"/>
                      <a:ext cx="105701" cy="78256"/>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a:scene3d>
                      <a:camera prst="orthographicFront"/>
                      <a:lightRig rig="threePt" dir="t"/>
                    </a:scene3d>
                    <a:sp3d/>
                  </p:spPr>
                </p:cxnSp>
                <p:grpSp>
                  <p:nvGrpSpPr>
                    <p:cNvPr id="753" name="Group 946"/>
                    <p:cNvGrpSpPr/>
                    <p:nvPr/>
                  </p:nvGrpSpPr>
                  <p:grpSpPr>
                    <a:xfrm>
                      <a:off x="4175039" y="3748281"/>
                      <a:ext cx="442402" cy="61792"/>
                      <a:chOff x="4553843" y="3587705"/>
                      <a:chExt cx="564405" cy="78833"/>
                    </a:xfrm>
                  </p:grpSpPr>
                  <p:cxnSp>
                    <p:nvCxnSpPr>
                      <p:cNvPr id="957" name="Straight Connector 956"/>
                      <p:cNvCxnSpPr/>
                      <p:nvPr/>
                    </p:nvCxnSpPr>
                    <p:spPr bwMode="auto">
                      <a:xfrm rot="5400000">
                        <a:off x="4531406" y="3610142"/>
                        <a:ext cx="78833" cy="33960"/>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a:scene3d>
                        <a:camera prst="orthographicFront"/>
                        <a:lightRig rig="threePt" dir="t"/>
                      </a:scene3d>
                      <a:sp3d/>
                    </p:spPr>
                  </p:cxnSp>
                  <p:cxnSp>
                    <p:nvCxnSpPr>
                      <p:cNvPr id="958" name="Straight Connector 957"/>
                      <p:cNvCxnSpPr/>
                      <p:nvPr/>
                    </p:nvCxnSpPr>
                    <p:spPr bwMode="auto">
                      <a:xfrm rot="5400000">
                        <a:off x="4614407" y="3527141"/>
                        <a:ext cx="78833" cy="199962"/>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a:scene3d>
                        <a:camera prst="orthographicFront"/>
                        <a:lightRig rig="threePt" dir="t"/>
                      </a:scene3d>
                      <a:sp3d/>
                    </p:spPr>
                  </p:cxnSp>
                  <p:cxnSp>
                    <p:nvCxnSpPr>
                      <p:cNvPr id="959" name="Straight Connector 958"/>
                      <p:cNvCxnSpPr/>
                      <p:nvPr/>
                    </p:nvCxnSpPr>
                    <p:spPr bwMode="auto">
                      <a:xfrm rot="16200000" flipH="1">
                        <a:off x="4647607" y="3527901"/>
                        <a:ext cx="78833" cy="198442"/>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a:scene3d>
                        <a:camera prst="orthographicFront"/>
                        <a:lightRig rig="threePt" dir="t"/>
                      </a:scene3d>
                      <a:sp3d/>
                    </p:spPr>
                  </p:cxnSp>
                  <p:cxnSp>
                    <p:nvCxnSpPr>
                      <p:cNvPr id="960" name="Straight Connector 959"/>
                      <p:cNvCxnSpPr/>
                      <p:nvPr/>
                    </p:nvCxnSpPr>
                    <p:spPr bwMode="auto">
                      <a:xfrm rot="16200000" flipH="1">
                        <a:off x="4730608" y="3610902"/>
                        <a:ext cx="78833" cy="32440"/>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a:scene3d>
                        <a:camera prst="orthographicFront"/>
                        <a:lightRig rig="threePt" dir="t"/>
                      </a:scene3d>
                      <a:sp3d/>
                    </p:spPr>
                  </p:cxnSp>
                  <p:cxnSp>
                    <p:nvCxnSpPr>
                      <p:cNvPr id="961" name="Straight Connector 960"/>
                      <p:cNvCxnSpPr/>
                      <p:nvPr/>
                    </p:nvCxnSpPr>
                    <p:spPr bwMode="auto">
                      <a:xfrm rot="5400000">
                        <a:off x="4863409" y="3610142"/>
                        <a:ext cx="78833" cy="33960"/>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a:scene3d>
                        <a:camera prst="orthographicFront"/>
                        <a:lightRig rig="threePt" dir="t"/>
                      </a:scene3d>
                      <a:sp3d/>
                    </p:spPr>
                  </p:cxnSp>
                  <p:cxnSp>
                    <p:nvCxnSpPr>
                      <p:cNvPr id="962" name="Straight Connector 961"/>
                      <p:cNvCxnSpPr/>
                      <p:nvPr/>
                    </p:nvCxnSpPr>
                    <p:spPr bwMode="auto">
                      <a:xfrm rot="5400000">
                        <a:off x="4946410" y="3527141"/>
                        <a:ext cx="78833" cy="199962"/>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a:scene3d>
                        <a:camera prst="orthographicFront"/>
                        <a:lightRig rig="threePt" dir="t"/>
                      </a:scene3d>
                      <a:sp3d/>
                    </p:spPr>
                  </p:cxnSp>
                  <p:cxnSp>
                    <p:nvCxnSpPr>
                      <p:cNvPr id="963" name="Straight Connector 962"/>
                      <p:cNvCxnSpPr/>
                      <p:nvPr/>
                    </p:nvCxnSpPr>
                    <p:spPr bwMode="auto">
                      <a:xfrm rot="16200000" flipH="1">
                        <a:off x="4979610" y="3527901"/>
                        <a:ext cx="78833" cy="198442"/>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a:scene3d>
                        <a:camera prst="orthographicFront"/>
                        <a:lightRig rig="threePt" dir="t"/>
                      </a:scene3d>
                      <a:sp3d/>
                    </p:spPr>
                  </p:cxnSp>
                  <p:cxnSp>
                    <p:nvCxnSpPr>
                      <p:cNvPr id="964" name="Straight Connector 963"/>
                      <p:cNvCxnSpPr/>
                      <p:nvPr/>
                    </p:nvCxnSpPr>
                    <p:spPr bwMode="auto">
                      <a:xfrm rot="16200000" flipH="1">
                        <a:off x="5062610" y="3610902"/>
                        <a:ext cx="78833" cy="32440"/>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a:scene3d>
                        <a:camera prst="orthographicFront"/>
                        <a:lightRig rig="threePt" dir="t"/>
                      </a:scene3d>
                      <a:sp3d/>
                    </p:spPr>
                  </p:cxnSp>
                </p:grpSp>
                <p:cxnSp>
                  <p:nvCxnSpPr>
                    <p:cNvPr id="948" name="Straight Connector 947"/>
                    <p:cNvCxnSpPr/>
                    <p:nvPr/>
                  </p:nvCxnSpPr>
                  <p:spPr bwMode="auto">
                    <a:xfrm>
                      <a:off x="4316962" y="3743120"/>
                      <a:ext cx="135289" cy="0"/>
                    </a:xfrm>
                    <a:prstGeom prst="line">
                      <a:avLst/>
                    </a:prstGeom>
                    <a:solidFill>
                      <a:schemeClr val="accent1"/>
                    </a:solidFill>
                    <a:ln w="6350" cap="flat" cmpd="sng" algn="ctr">
                      <a:solidFill>
                        <a:schemeClr val="bg1">
                          <a:lumMod val="50000"/>
                        </a:schemeClr>
                      </a:solidFill>
                      <a:prstDash val="sysDot"/>
                      <a:round/>
                      <a:headEnd type="none" w="med" len="med"/>
                      <a:tailEnd type="none" w="med" len="med"/>
                    </a:ln>
                    <a:effectLst/>
                    <a:scene3d>
                      <a:camera prst="orthographicFront"/>
                      <a:lightRig rig="threePt" dir="t"/>
                    </a:scene3d>
                    <a:sp3d/>
                  </p:spPr>
                </p:cxnSp>
                <p:pic>
                  <p:nvPicPr>
                    <p:cNvPr id="949" name="Picture 5" descr="\\MV-FS\Projects\Cisco\03_Assets\Icons\Kubrick Icons\Device Icons\Device_server_3156_default_256.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4134022" y="3793606"/>
                      <a:ext cx="91971" cy="91971"/>
                    </a:xfrm>
                    <a:prstGeom prst="rect">
                      <a:avLst/>
                    </a:prstGeom>
                    <a:noFill/>
                    <a:extLst>
                      <a:ext uri="{909E8E84-426E-40DD-AFC4-6F175D3DCCD1}">
                        <a14:hiddenFill xmlns="" xmlns:a14="http://schemas.microsoft.com/office/drawing/2010/main">
                          <a:solidFill>
                            <a:srgbClr val="FFFFFF"/>
                          </a:solidFill>
                        </a14:hiddenFill>
                      </a:ext>
                    </a:extLst>
                  </p:spPr>
                </p:pic>
                <p:pic>
                  <p:nvPicPr>
                    <p:cNvPr id="950" name="Picture 5" descr="\\MV-FS\Projects\Cisco\03_Assets\Icons\Kubrick Icons\Device Icons\Device_server_3156_default_256.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4309377" y="3793606"/>
                      <a:ext cx="91971" cy="91971"/>
                    </a:xfrm>
                    <a:prstGeom prst="rect">
                      <a:avLst/>
                    </a:prstGeom>
                    <a:noFill/>
                    <a:extLst>
                      <a:ext uri="{909E8E84-426E-40DD-AFC4-6F175D3DCCD1}">
                        <a14:hiddenFill xmlns="" xmlns:a14="http://schemas.microsoft.com/office/drawing/2010/main">
                          <a:solidFill>
                            <a:srgbClr val="FFFFFF"/>
                          </a:solidFill>
                        </a14:hiddenFill>
                      </a:ext>
                    </a:extLst>
                  </p:spPr>
                </p:pic>
                <p:pic>
                  <p:nvPicPr>
                    <p:cNvPr id="951" name="Picture 6" descr="\\MV-FS\Projects\Cisco\03_Assets\Icons\Kubrick Icons\Device Icons\Device_switch_3062_default_256.pn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4158539" y="3690924"/>
                      <a:ext cx="104392" cy="104392"/>
                    </a:xfrm>
                    <a:prstGeom prst="rect">
                      <a:avLst/>
                    </a:prstGeom>
                    <a:noFill/>
                    <a:ln w="6350">
                      <a:noFill/>
                    </a:ln>
                    <a:extLst>
                      <a:ext uri="{909E8E84-426E-40DD-AFC4-6F175D3DCCD1}">
                        <a14:hiddenFill xmlns="" xmlns:a14="http://schemas.microsoft.com/office/drawing/2010/main">
                          <a:solidFill>
                            <a:srgbClr val="FFFFFF"/>
                          </a:solidFill>
                        </a14:hiddenFill>
                      </a:ext>
                    </a:extLst>
                  </p:spPr>
                </p:pic>
                <p:pic>
                  <p:nvPicPr>
                    <p:cNvPr id="952" name="Picture 6" descr="\\MV-FS\Projects\Cisco\03_Assets\Icons\Kubrick Icons\Device Icons\Device_switch_3062_default_256.pn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4271723" y="3690924"/>
                      <a:ext cx="104392" cy="104392"/>
                    </a:xfrm>
                    <a:prstGeom prst="rect">
                      <a:avLst/>
                    </a:prstGeom>
                    <a:noFill/>
                    <a:ln w="6350">
                      <a:noFill/>
                    </a:ln>
                    <a:extLst>
                      <a:ext uri="{909E8E84-426E-40DD-AFC4-6F175D3DCCD1}">
                        <a14:hiddenFill xmlns="" xmlns:a14="http://schemas.microsoft.com/office/drawing/2010/main">
                          <a:solidFill>
                            <a:srgbClr val="FFFFFF"/>
                          </a:solidFill>
                        </a14:hiddenFill>
                      </a:ext>
                    </a:extLst>
                  </p:spPr>
                </p:pic>
                <p:pic>
                  <p:nvPicPr>
                    <p:cNvPr id="953" name="Picture 6" descr="\\MV-FS\Projects\Cisco\03_Assets\Icons\Kubrick Icons\Device Icons\Device_switch_3062_default_256.pn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4407012" y="3690924"/>
                      <a:ext cx="104392" cy="104392"/>
                    </a:xfrm>
                    <a:prstGeom prst="rect">
                      <a:avLst/>
                    </a:prstGeom>
                    <a:noFill/>
                    <a:ln w="6350">
                      <a:noFill/>
                    </a:ln>
                    <a:extLst>
                      <a:ext uri="{909E8E84-426E-40DD-AFC4-6F175D3DCCD1}">
                        <a14:hiddenFill xmlns="" xmlns:a14="http://schemas.microsoft.com/office/drawing/2010/main">
                          <a:solidFill>
                            <a:srgbClr val="FFFFFF"/>
                          </a:solidFill>
                        </a14:hiddenFill>
                      </a:ext>
                    </a:extLst>
                  </p:spPr>
                </p:pic>
                <p:pic>
                  <p:nvPicPr>
                    <p:cNvPr id="954" name="Picture 6" descr="\\MV-FS\Projects\Cisco\03_Assets\Icons\Kubrick Icons\Device Icons\Device_switch_3062_default_256.pn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4524958" y="3690924"/>
                      <a:ext cx="104392" cy="104392"/>
                    </a:xfrm>
                    <a:prstGeom prst="rect">
                      <a:avLst/>
                    </a:prstGeom>
                    <a:noFill/>
                    <a:ln w="6350">
                      <a:noFill/>
                    </a:ln>
                    <a:extLst>
                      <a:ext uri="{909E8E84-426E-40DD-AFC4-6F175D3DCCD1}">
                        <a14:hiddenFill xmlns="" xmlns:a14="http://schemas.microsoft.com/office/drawing/2010/main">
                          <a:solidFill>
                            <a:srgbClr val="FFFFFF"/>
                          </a:solidFill>
                        </a14:hiddenFill>
                      </a:ext>
                    </a:extLst>
                  </p:spPr>
                </p:pic>
                <p:pic>
                  <p:nvPicPr>
                    <p:cNvPr id="955" name="Picture 5" descr="\\MV-FS\Projects\Cisco\03_Assets\Icons\Kubrick Icons\Device Icons\Device_server_3156_default_256.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4396062" y="3793606"/>
                      <a:ext cx="91971" cy="91971"/>
                    </a:xfrm>
                    <a:prstGeom prst="rect">
                      <a:avLst/>
                    </a:prstGeom>
                    <a:noFill/>
                    <a:extLst>
                      <a:ext uri="{909E8E84-426E-40DD-AFC4-6F175D3DCCD1}">
                        <a14:hiddenFill xmlns="" xmlns:a14="http://schemas.microsoft.com/office/drawing/2010/main">
                          <a:solidFill>
                            <a:srgbClr val="FFFFFF"/>
                          </a:solidFill>
                        </a14:hiddenFill>
                      </a:ext>
                    </a:extLst>
                  </p:spPr>
                </p:pic>
                <p:pic>
                  <p:nvPicPr>
                    <p:cNvPr id="956" name="Picture 5" descr="\\MV-FS\Projects\Cisco\03_Assets\Icons\Kubrick Icons\Device Icons\Device_server_3156_default_256.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4571417" y="3793606"/>
                      <a:ext cx="91971" cy="91971"/>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754" name="Group 931"/>
                  <p:cNvGrpSpPr/>
                  <p:nvPr/>
                </p:nvGrpSpPr>
                <p:grpSpPr>
                  <a:xfrm>
                    <a:off x="4264989" y="3522830"/>
                    <a:ext cx="307686" cy="521869"/>
                    <a:chOff x="4890242" y="3665979"/>
                    <a:chExt cx="307686" cy="521869"/>
                  </a:xfrm>
                </p:grpSpPr>
                <p:sp>
                  <p:nvSpPr>
                    <p:cNvPr id="933" name="Oval 932"/>
                    <p:cNvSpPr/>
                    <p:nvPr/>
                  </p:nvSpPr>
                  <p:spPr bwMode="auto">
                    <a:xfrm>
                      <a:off x="5033364" y="3709585"/>
                      <a:ext cx="13012" cy="478263"/>
                    </a:xfrm>
                    <a:prstGeom prst="ellipse">
                      <a:avLst/>
                    </a:prstGeom>
                    <a:noFill/>
                    <a:ln w="3175" cap="flat" cmpd="sng" algn="ctr">
                      <a:solidFill>
                        <a:schemeClr val="bg1">
                          <a:lumMod val="50000"/>
                        </a:schemeClr>
                      </a:solidFill>
                      <a:prstDash val="solid"/>
                      <a:round/>
                      <a:headEnd type="none" w="med" len="med"/>
                      <a:tailEnd type="none" w="med" len="med"/>
                    </a:ln>
                    <a:effectLst/>
                    <a:scene3d>
                      <a:camera prst="orthographicFront"/>
                      <a:lightRig rig="threePt" dir="t"/>
                    </a:scene3d>
                    <a:sp3d/>
                  </p:spPr>
                  <p:txBody>
                    <a:bodyPr lIns="82124" tIns="41061" rIns="82124" bIns="41061" anchor="ctr">
                      <a:spAutoFit/>
                    </a:bodyPr>
                    <a:lstStyle/>
                    <a:p>
                      <a:pPr algn="ctr" defTabSz="814388" rtl="0" eaLnBrk="0" fontAlgn="base" hangingPunct="0">
                        <a:lnSpc>
                          <a:spcPct val="90000"/>
                        </a:lnSpc>
                        <a:spcBef>
                          <a:spcPct val="0"/>
                        </a:spcBef>
                        <a:spcAft>
                          <a:spcPct val="0"/>
                        </a:spcAft>
                        <a:defRPr/>
                      </a:pPr>
                      <a:endParaRPr lang="zh-CN" altLang="en-US" sz="2400" kern="1200">
                        <a:solidFill>
                          <a:srgbClr val="FFFFFF"/>
                        </a:solidFill>
                        <a:latin typeface="Arial" charset="0"/>
                        <a:ea typeface="黑体" pitchFamily="2" charset="-122"/>
                        <a:cs typeface="+mn-cs"/>
                      </a:endParaRPr>
                    </a:p>
                  </p:txBody>
                </p:sp>
                <p:cxnSp>
                  <p:nvCxnSpPr>
                    <p:cNvPr id="934" name="Straight Connector 933"/>
                    <p:cNvCxnSpPr/>
                    <p:nvPr/>
                  </p:nvCxnSpPr>
                  <p:spPr>
                    <a:xfrm>
                      <a:off x="4932571" y="3727945"/>
                      <a:ext cx="189295" cy="0"/>
                    </a:xfrm>
                    <a:prstGeom prst="line">
                      <a:avLst/>
                    </a:prstGeom>
                    <a:ln w="6350" cmpd="dbl">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35" name="Picture 30" descr="\\MV-FS\Projects\Cisco\References\Brand Assets\Kubrick Icons\Device Icons\Device_nexus7000_3035_default_256.png"/>
                    <p:cNvPicPr>
                      <a:picLocks noChangeAspect="1" noChangeArrowheads="1"/>
                    </p:cNvPicPr>
                    <p:nvPr/>
                  </p:nvPicPr>
                  <p:blipFill>
                    <a:blip r:embed="rId12" cstate="print"/>
                    <a:srcRect/>
                    <a:stretch>
                      <a:fillRect/>
                    </a:stretch>
                  </p:blipFill>
                  <p:spPr bwMode="auto">
                    <a:xfrm>
                      <a:off x="5079537" y="3665979"/>
                      <a:ext cx="118391" cy="118391"/>
                    </a:xfrm>
                    <a:prstGeom prst="rect">
                      <a:avLst/>
                    </a:prstGeom>
                    <a:noFill/>
                  </p:spPr>
                </p:pic>
                <p:pic>
                  <p:nvPicPr>
                    <p:cNvPr id="936" name="Picture 30" descr="\\MV-FS\Projects\Cisco\References\Brand Assets\Kubrick Icons\Device Icons\Device_nexus7000_3035_default_256.png"/>
                    <p:cNvPicPr>
                      <a:picLocks noChangeAspect="1" noChangeArrowheads="1"/>
                    </p:cNvPicPr>
                    <p:nvPr/>
                  </p:nvPicPr>
                  <p:blipFill>
                    <a:blip r:embed="rId12" cstate="print"/>
                    <a:srcRect/>
                    <a:stretch>
                      <a:fillRect/>
                    </a:stretch>
                  </p:blipFill>
                  <p:spPr bwMode="auto">
                    <a:xfrm>
                      <a:off x="4890242" y="3665979"/>
                      <a:ext cx="118391" cy="118391"/>
                    </a:xfrm>
                    <a:prstGeom prst="rect">
                      <a:avLst/>
                    </a:prstGeom>
                    <a:noFill/>
                  </p:spPr>
                </p:pic>
              </p:grpSp>
            </p:grpSp>
            <p:cxnSp>
              <p:nvCxnSpPr>
                <p:cNvPr id="599" name="Straight Connector 494"/>
                <p:cNvCxnSpPr>
                  <a:cxnSpLocks noChangeShapeType="1"/>
                </p:cNvCxnSpPr>
                <p:nvPr/>
              </p:nvCxnSpPr>
              <p:spPr bwMode="auto">
                <a:xfrm flipH="1" flipV="1">
                  <a:off x="4940724" y="3143480"/>
                  <a:ext cx="100738" cy="384483"/>
                </a:xfrm>
                <a:prstGeom prst="line">
                  <a:avLst/>
                </a:prstGeom>
                <a:ln w="6350">
                  <a:solidFill>
                    <a:schemeClr val="accent5"/>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grpSp>
      </p:grpSp>
      <p:grpSp>
        <p:nvGrpSpPr>
          <p:cNvPr id="755" name="Group 385"/>
          <p:cNvGrpSpPr/>
          <p:nvPr/>
        </p:nvGrpSpPr>
        <p:grpSpPr>
          <a:xfrm>
            <a:off x="5624858" y="2305916"/>
            <a:ext cx="2106394" cy="1938984"/>
            <a:chOff x="5624858" y="2305916"/>
            <a:chExt cx="2106394" cy="1938984"/>
          </a:xfrm>
        </p:grpSpPr>
        <p:sp>
          <p:nvSpPr>
            <p:cNvPr id="700" name="TextBox 699"/>
            <p:cNvSpPr txBox="1"/>
            <p:nvPr/>
          </p:nvSpPr>
          <p:spPr>
            <a:xfrm>
              <a:off x="5624858" y="3998679"/>
              <a:ext cx="2106394" cy="246221"/>
            </a:xfrm>
            <a:prstGeom prst="rect">
              <a:avLst/>
            </a:prstGeom>
            <a:noFill/>
          </p:spPr>
          <p:txBody>
            <a:bodyPr wrap="square" lIns="0" tIns="0" rIns="0" bIns="0" rtlCol="0">
              <a:spAutoFit/>
            </a:bodyPr>
            <a:lstStyle/>
            <a:p>
              <a:pPr algn="ctr" defTabSz="914309">
                <a:spcBef>
                  <a:spcPct val="0"/>
                </a:spcBef>
                <a:spcAft>
                  <a:spcPct val="0"/>
                </a:spcAft>
                <a:buNone/>
              </a:pPr>
              <a:r>
                <a:rPr lang="zh-CN" altLang="en-US" sz="1600" b="0" i="0" kern="1200" dirty="0" smtClean="0">
                  <a:solidFill>
                    <a:srgbClr val="546568"/>
                  </a:solidFill>
                  <a:latin typeface="Arial"/>
                  <a:ea typeface="黑体" pitchFamily="2" charset="-122"/>
                  <a:cs typeface="+mn-cs"/>
                </a:rPr>
                <a:t>折叠架构层</a:t>
              </a:r>
              <a:endParaRPr lang="zh-CN" altLang="en-US" sz="1600" kern="1200" dirty="0">
                <a:solidFill>
                  <a:srgbClr val="546568"/>
                </a:solidFill>
                <a:latin typeface="Arial" pitchFamily="34" charset="0"/>
                <a:ea typeface="黑体" pitchFamily="2" charset="-122"/>
                <a:cs typeface="+mn-cs"/>
              </a:endParaRPr>
            </a:p>
          </p:txBody>
        </p:sp>
        <p:grpSp>
          <p:nvGrpSpPr>
            <p:cNvPr id="756" name="Group 6"/>
            <p:cNvGrpSpPr/>
            <p:nvPr/>
          </p:nvGrpSpPr>
          <p:grpSpPr>
            <a:xfrm>
              <a:off x="5710834" y="2305916"/>
              <a:ext cx="1572404" cy="1511340"/>
              <a:chOff x="5823306" y="2496737"/>
              <a:chExt cx="1572404" cy="1511340"/>
            </a:xfrm>
          </p:grpSpPr>
          <p:sp>
            <p:nvSpPr>
              <p:cNvPr id="690" name="Rectangle 11"/>
              <p:cNvSpPr>
                <a:spLocks noChangeArrowheads="1"/>
              </p:cNvSpPr>
              <p:nvPr/>
            </p:nvSpPr>
            <p:spPr bwMode="auto">
              <a:xfrm>
                <a:off x="5823306" y="3320876"/>
                <a:ext cx="531257" cy="158962"/>
              </a:xfrm>
              <a:prstGeom prst="rect">
                <a:avLst/>
              </a:prstGeom>
              <a:noFill/>
              <a:ln w="9525">
                <a:noFill/>
                <a:miter lim="800000"/>
                <a:headEnd/>
                <a:tailEnd/>
              </a:ln>
            </p:spPr>
            <p:txBody>
              <a:bodyPr wrap="none" lIns="0" tIns="0" rIns="0" bIns="0"/>
              <a:lstStyle/>
              <a:p>
                <a:pPr algn="r" defTabSz="914309">
                  <a:spcBef>
                    <a:spcPct val="0"/>
                  </a:spcBef>
                  <a:spcAft>
                    <a:spcPct val="0"/>
                  </a:spcAft>
                  <a:buNone/>
                  <a:tabLst>
                    <a:tab pos="457200" algn="l"/>
                    <a:tab pos="914400" algn="l"/>
                    <a:tab pos="1371600" algn="l"/>
                  </a:tabLst>
                </a:pPr>
                <a:r>
                  <a:rPr lang="zh-CN" altLang="en-US" sz="800" b="0" i="0" kern="1200" smtClean="0">
                    <a:solidFill>
                      <a:srgbClr val="652D89"/>
                    </a:solidFill>
                    <a:latin typeface="Arial"/>
                    <a:ea typeface="黑体" pitchFamily="2" charset="-122"/>
                    <a:cs typeface="+mn-cs"/>
                  </a:rPr>
                  <a:t>聚合</a:t>
                </a:r>
                <a:endParaRPr lang="zh-CN" altLang="en-US" sz="800" b="0" i="0" kern="1200">
                  <a:solidFill>
                    <a:srgbClr val="652D89"/>
                  </a:solidFill>
                  <a:latin typeface="Arial"/>
                  <a:ea typeface="黑体" pitchFamily="2" charset="-122"/>
                  <a:cs typeface="+mn-cs"/>
                </a:endParaRPr>
              </a:p>
            </p:txBody>
          </p:sp>
          <p:grpSp>
            <p:nvGrpSpPr>
              <p:cNvPr id="757" name="Group 2"/>
              <p:cNvGrpSpPr/>
              <p:nvPr/>
            </p:nvGrpSpPr>
            <p:grpSpPr>
              <a:xfrm>
                <a:off x="5943813" y="2496737"/>
                <a:ext cx="1451897" cy="1511340"/>
                <a:chOff x="5917785" y="2496737"/>
                <a:chExt cx="1451897" cy="1511340"/>
              </a:xfrm>
            </p:grpSpPr>
            <p:sp>
              <p:nvSpPr>
                <p:cNvPr id="987" name="Text Box 57"/>
                <p:cNvSpPr txBox="1">
                  <a:spLocks noChangeArrowheads="1"/>
                </p:cNvSpPr>
                <p:nvPr/>
              </p:nvSpPr>
              <p:spPr bwMode="auto">
                <a:xfrm>
                  <a:off x="6432490" y="2710451"/>
                  <a:ext cx="279266" cy="326158"/>
                </a:xfrm>
                <a:prstGeom prst="round2SameRect">
                  <a:avLst/>
                </a:prstGeom>
                <a:gradFill>
                  <a:gsLst>
                    <a:gs pos="49000">
                      <a:srgbClr val="C00000">
                        <a:alpha val="0"/>
                      </a:srgbClr>
                    </a:gs>
                    <a:gs pos="99000">
                      <a:schemeClr val="accent5">
                        <a:alpha val="27000"/>
                      </a:schemeClr>
                    </a:gs>
                  </a:gsLst>
                  <a:lin ang="16200000" scaled="0"/>
                </a:gradFill>
                <a:ln w="9525">
                  <a:gradFill>
                    <a:gsLst>
                      <a:gs pos="0">
                        <a:schemeClr val="accent5"/>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defRPr sz="1200">
                      <a:latin typeface="+mj-lt"/>
                    </a:defRPr>
                  </a:lvl1pPr>
                </a:lstStyle>
                <a:p>
                  <a:endParaRPr lang="zh-CN" altLang="en-US">
                    <a:ea typeface="黑体" pitchFamily="2" charset="-122"/>
                  </a:endParaRPr>
                </a:p>
              </p:txBody>
            </p:sp>
            <p:cxnSp>
              <p:nvCxnSpPr>
                <p:cNvPr id="668" name="Straight Connector 44"/>
                <p:cNvCxnSpPr>
                  <a:cxnSpLocks noChangeShapeType="1"/>
                </p:cNvCxnSpPr>
                <p:nvPr/>
              </p:nvCxnSpPr>
              <p:spPr bwMode="auto">
                <a:xfrm flipV="1">
                  <a:off x="6572123" y="2912784"/>
                  <a:ext cx="0" cy="409190"/>
                </a:xfrm>
                <a:prstGeom prst="line">
                  <a:avLst/>
                </a:prstGeom>
                <a:noFill/>
                <a:ln w="9525">
                  <a:solidFill>
                    <a:schemeClr val="bg1">
                      <a:lumMod val="50000"/>
                    </a:schemeClr>
                  </a:solidFill>
                  <a:round/>
                  <a:headEnd/>
                  <a:tailEnd/>
                </a:ln>
              </p:spPr>
            </p:cxnSp>
            <p:cxnSp>
              <p:nvCxnSpPr>
                <p:cNvPr id="669" name="Straight Connector 44"/>
                <p:cNvCxnSpPr>
                  <a:cxnSpLocks noChangeShapeType="1"/>
                </p:cNvCxnSpPr>
                <p:nvPr/>
              </p:nvCxnSpPr>
              <p:spPr bwMode="auto">
                <a:xfrm flipV="1">
                  <a:off x="6572123" y="2953749"/>
                  <a:ext cx="552667" cy="432438"/>
                </a:xfrm>
                <a:prstGeom prst="line">
                  <a:avLst/>
                </a:prstGeom>
                <a:noFill/>
                <a:ln w="9525">
                  <a:solidFill>
                    <a:schemeClr val="bg1">
                      <a:lumMod val="50000"/>
                    </a:schemeClr>
                  </a:solidFill>
                  <a:round/>
                  <a:headEnd/>
                  <a:tailEnd/>
                </a:ln>
              </p:spPr>
            </p:cxnSp>
            <p:cxnSp>
              <p:nvCxnSpPr>
                <p:cNvPr id="670" name="Straight Connector 44"/>
                <p:cNvCxnSpPr>
                  <a:cxnSpLocks noChangeShapeType="1"/>
                </p:cNvCxnSpPr>
                <p:nvPr/>
              </p:nvCxnSpPr>
              <p:spPr bwMode="auto">
                <a:xfrm flipH="1" flipV="1">
                  <a:off x="6565526" y="2953748"/>
                  <a:ext cx="548242" cy="425261"/>
                </a:xfrm>
                <a:prstGeom prst="line">
                  <a:avLst/>
                </a:prstGeom>
                <a:noFill/>
                <a:ln w="9525">
                  <a:solidFill>
                    <a:schemeClr val="bg1">
                      <a:lumMod val="50000"/>
                    </a:schemeClr>
                  </a:solidFill>
                  <a:round/>
                  <a:headEnd/>
                  <a:tailEnd/>
                </a:ln>
              </p:spPr>
            </p:cxnSp>
            <p:sp>
              <p:nvSpPr>
                <p:cNvPr id="672" name="Rectangle 11"/>
                <p:cNvSpPr>
                  <a:spLocks noChangeArrowheads="1"/>
                </p:cNvSpPr>
                <p:nvPr/>
              </p:nvSpPr>
              <p:spPr bwMode="auto">
                <a:xfrm>
                  <a:off x="6009615" y="2838579"/>
                  <a:ext cx="344948" cy="165633"/>
                </a:xfrm>
                <a:prstGeom prst="rect">
                  <a:avLst/>
                </a:prstGeom>
                <a:noFill/>
                <a:ln w="9525">
                  <a:noFill/>
                  <a:miter lim="800000"/>
                  <a:headEnd/>
                  <a:tailEnd/>
                </a:ln>
              </p:spPr>
              <p:txBody>
                <a:bodyPr wrap="none" lIns="0" tIns="0" rIns="0" bIns="0"/>
                <a:lstStyle/>
                <a:p>
                  <a:pPr algn="r" defTabSz="914309">
                    <a:spcBef>
                      <a:spcPct val="0"/>
                    </a:spcBef>
                    <a:spcAft>
                      <a:spcPct val="0"/>
                    </a:spcAft>
                    <a:buNone/>
                    <a:tabLst>
                      <a:tab pos="457200" algn="l"/>
                      <a:tab pos="914400" algn="l"/>
                      <a:tab pos="1371600" algn="l"/>
                    </a:tabLst>
                  </a:pPr>
                  <a:r>
                    <a:rPr lang="zh-CN" altLang="en-US" sz="800" b="0" i="0" kern="1200" smtClean="0">
                      <a:solidFill>
                        <a:srgbClr val="B7D333">
                          <a:lumMod val="75000"/>
                        </a:srgbClr>
                      </a:solidFill>
                      <a:latin typeface="Arial"/>
                      <a:ea typeface="黑体" pitchFamily="2" charset="-122"/>
                      <a:cs typeface="+mn-cs"/>
                    </a:rPr>
                    <a:t> 核心 </a:t>
                  </a:r>
                  <a:endParaRPr lang="zh-CN" altLang="en-US" sz="800" kern="1200">
                    <a:solidFill>
                      <a:schemeClr val="accent5">
                        <a:lumMod val="75000"/>
                      </a:schemeClr>
                    </a:solidFill>
                    <a:latin typeface="Arial"/>
                    <a:ea typeface="黑体" pitchFamily="2" charset="-122"/>
                    <a:cs typeface="+mn-cs"/>
                  </a:endParaRPr>
                </a:p>
              </p:txBody>
            </p:sp>
            <p:cxnSp>
              <p:nvCxnSpPr>
                <p:cNvPr id="677" name="Straight Connector 80"/>
                <p:cNvCxnSpPr>
                  <a:cxnSpLocks noChangeShapeType="1"/>
                </p:cNvCxnSpPr>
                <p:nvPr/>
              </p:nvCxnSpPr>
              <p:spPr bwMode="auto">
                <a:xfrm flipH="1" flipV="1">
                  <a:off x="7095100" y="3396942"/>
                  <a:ext cx="52809" cy="497848"/>
                </a:xfrm>
                <a:prstGeom prst="line">
                  <a:avLst/>
                </a:prstGeom>
                <a:noFill/>
                <a:ln w="9525">
                  <a:solidFill>
                    <a:schemeClr val="bg1">
                      <a:lumMod val="50000"/>
                    </a:schemeClr>
                  </a:solidFill>
                  <a:round/>
                  <a:headEnd/>
                  <a:tailEnd/>
                </a:ln>
              </p:spPr>
            </p:cxnSp>
            <p:cxnSp>
              <p:nvCxnSpPr>
                <p:cNvPr id="678" name="Straight Connector 80"/>
                <p:cNvCxnSpPr>
                  <a:cxnSpLocks noChangeShapeType="1"/>
                </p:cNvCxnSpPr>
                <p:nvPr/>
              </p:nvCxnSpPr>
              <p:spPr bwMode="auto">
                <a:xfrm flipH="1" flipV="1">
                  <a:off x="6596347" y="3400167"/>
                  <a:ext cx="264439" cy="527343"/>
                </a:xfrm>
                <a:prstGeom prst="line">
                  <a:avLst/>
                </a:prstGeom>
                <a:noFill/>
                <a:ln w="9525">
                  <a:solidFill>
                    <a:schemeClr val="bg1">
                      <a:lumMod val="50000"/>
                    </a:schemeClr>
                  </a:solidFill>
                  <a:round/>
                  <a:headEnd/>
                  <a:tailEnd/>
                </a:ln>
              </p:spPr>
            </p:cxnSp>
            <p:cxnSp>
              <p:nvCxnSpPr>
                <p:cNvPr id="679" name="Straight Connector 80"/>
                <p:cNvCxnSpPr>
                  <a:cxnSpLocks noChangeShapeType="1"/>
                </p:cNvCxnSpPr>
                <p:nvPr/>
              </p:nvCxnSpPr>
              <p:spPr bwMode="auto">
                <a:xfrm flipV="1">
                  <a:off x="6854762" y="3396942"/>
                  <a:ext cx="259006" cy="524884"/>
                </a:xfrm>
                <a:prstGeom prst="line">
                  <a:avLst/>
                </a:prstGeom>
                <a:noFill/>
                <a:ln w="9525">
                  <a:solidFill>
                    <a:schemeClr val="bg1">
                      <a:lumMod val="50000"/>
                    </a:schemeClr>
                  </a:solidFill>
                  <a:round/>
                  <a:headEnd/>
                  <a:tailEnd/>
                </a:ln>
              </p:spPr>
            </p:cxnSp>
            <p:cxnSp>
              <p:nvCxnSpPr>
                <p:cNvPr id="680" name="Straight Connector 80"/>
                <p:cNvCxnSpPr>
                  <a:cxnSpLocks noChangeShapeType="1"/>
                </p:cNvCxnSpPr>
                <p:nvPr/>
              </p:nvCxnSpPr>
              <p:spPr bwMode="auto">
                <a:xfrm flipH="1" flipV="1">
                  <a:off x="6665216" y="3452402"/>
                  <a:ext cx="478284" cy="432053"/>
                </a:xfrm>
                <a:prstGeom prst="line">
                  <a:avLst/>
                </a:prstGeom>
                <a:noFill/>
                <a:ln w="9525">
                  <a:solidFill>
                    <a:schemeClr val="bg1">
                      <a:lumMod val="50000"/>
                    </a:schemeClr>
                  </a:solidFill>
                  <a:round/>
                  <a:headEnd/>
                  <a:tailEnd/>
                </a:ln>
              </p:spPr>
            </p:cxnSp>
            <p:grpSp>
              <p:nvGrpSpPr>
                <p:cNvPr id="758" name="Group 201"/>
                <p:cNvGrpSpPr/>
                <p:nvPr/>
              </p:nvGrpSpPr>
              <p:grpSpPr>
                <a:xfrm>
                  <a:off x="6591930" y="3380861"/>
                  <a:ext cx="586294" cy="22779"/>
                  <a:chOff x="6263595" y="3378239"/>
                  <a:chExt cx="586294" cy="22779"/>
                </a:xfrm>
              </p:grpSpPr>
              <p:cxnSp>
                <p:nvCxnSpPr>
                  <p:cNvPr id="681" name="Straight Connector 61"/>
                  <p:cNvCxnSpPr>
                    <a:cxnSpLocks noChangeShapeType="1"/>
                  </p:cNvCxnSpPr>
                  <p:nvPr/>
                </p:nvCxnSpPr>
                <p:spPr bwMode="auto">
                  <a:xfrm>
                    <a:off x="6263595" y="3378239"/>
                    <a:ext cx="586294" cy="1218"/>
                  </a:xfrm>
                  <a:prstGeom prst="line">
                    <a:avLst/>
                  </a:prstGeom>
                  <a:noFill/>
                  <a:ln w="9525">
                    <a:solidFill>
                      <a:schemeClr val="bg1">
                        <a:lumMod val="50000"/>
                      </a:schemeClr>
                    </a:solidFill>
                    <a:round/>
                    <a:headEnd/>
                    <a:tailEnd/>
                  </a:ln>
                </p:spPr>
              </p:cxnSp>
              <p:cxnSp>
                <p:nvCxnSpPr>
                  <p:cNvPr id="682" name="Straight Connector 50"/>
                  <p:cNvCxnSpPr>
                    <a:cxnSpLocks noChangeShapeType="1"/>
                  </p:cNvCxnSpPr>
                  <p:nvPr/>
                </p:nvCxnSpPr>
                <p:spPr bwMode="auto">
                  <a:xfrm>
                    <a:off x="6263595" y="3400409"/>
                    <a:ext cx="586294" cy="609"/>
                  </a:xfrm>
                  <a:prstGeom prst="line">
                    <a:avLst/>
                  </a:prstGeom>
                  <a:noFill/>
                  <a:ln w="9525">
                    <a:solidFill>
                      <a:schemeClr val="bg1">
                        <a:lumMod val="50000"/>
                      </a:schemeClr>
                    </a:solidFill>
                    <a:round/>
                    <a:headEnd/>
                    <a:tailEnd/>
                  </a:ln>
                </p:spPr>
              </p:cxnSp>
            </p:grpSp>
            <p:sp>
              <p:nvSpPr>
                <p:cNvPr id="683" name="Oval 63"/>
                <p:cNvSpPr>
                  <a:spLocks noChangeAspect="1" noChangeArrowheads="1"/>
                </p:cNvSpPr>
                <p:nvPr/>
              </p:nvSpPr>
              <p:spPr bwMode="auto">
                <a:xfrm>
                  <a:off x="6830307" y="3346040"/>
                  <a:ext cx="30479" cy="549399"/>
                </a:xfrm>
                <a:prstGeom prst="ellipse">
                  <a:avLst/>
                </a:prstGeom>
                <a:noFill/>
                <a:ln w="12700">
                  <a:solidFill>
                    <a:schemeClr val="bg1">
                      <a:lumMod val="50000"/>
                    </a:schemeClr>
                  </a:solidFill>
                  <a:round/>
                  <a:headEnd/>
                  <a:tailEnd/>
                </a:ln>
              </p:spPr>
              <p:txBody>
                <a:bodyPr wrap="square" lIns="82124" tIns="41061" rIns="82124" bIns="41061" anchor="ctr">
                  <a:spAutoFit/>
                </a:bodyPr>
                <a:lstStyle/>
                <a:p>
                  <a:pPr algn="l" defTabSz="814388" rtl="0" fontAlgn="base">
                    <a:spcBef>
                      <a:spcPct val="0"/>
                    </a:spcBef>
                    <a:spcAft>
                      <a:spcPct val="0"/>
                    </a:spcAft>
                  </a:pPr>
                  <a:endParaRPr lang="zh-CN" altLang="en-US" sz="2000" kern="1200">
                    <a:solidFill>
                      <a:srgbClr val="FFFFFF"/>
                    </a:solidFill>
                    <a:latin typeface="Arial"/>
                    <a:ea typeface="黑体" pitchFamily="2" charset="-122"/>
                    <a:cs typeface="+mn-cs"/>
                  </a:endParaRPr>
                </a:p>
              </p:txBody>
            </p:sp>
            <p:cxnSp>
              <p:nvCxnSpPr>
                <p:cNvPr id="684" name="Straight Connector 74"/>
                <p:cNvCxnSpPr>
                  <a:cxnSpLocks noChangeShapeType="1"/>
                </p:cNvCxnSpPr>
                <p:nvPr/>
              </p:nvCxnSpPr>
              <p:spPr bwMode="auto">
                <a:xfrm flipV="1">
                  <a:off x="6527179" y="3396942"/>
                  <a:ext cx="89889" cy="552466"/>
                </a:xfrm>
                <a:prstGeom prst="line">
                  <a:avLst/>
                </a:prstGeom>
                <a:noFill/>
                <a:ln w="9525">
                  <a:solidFill>
                    <a:schemeClr val="bg1">
                      <a:lumMod val="50000"/>
                    </a:schemeClr>
                  </a:solidFill>
                  <a:round/>
                  <a:headEnd/>
                  <a:tailEnd/>
                </a:ln>
              </p:spPr>
            </p:cxnSp>
            <p:cxnSp>
              <p:nvCxnSpPr>
                <p:cNvPr id="685" name="Straight Connector 80"/>
                <p:cNvCxnSpPr>
                  <a:cxnSpLocks noChangeShapeType="1"/>
                </p:cNvCxnSpPr>
                <p:nvPr/>
              </p:nvCxnSpPr>
              <p:spPr bwMode="auto">
                <a:xfrm flipV="1">
                  <a:off x="6538816" y="3373662"/>
                  <a:ext cx="585972" cy="591220"/>
                </a:xfrm>
                <a:prstGeom prst="line">
                  <a:avLst/>
                </a:prstGeom>
                <a:noFill/>
                <a:ln w="9525">
                  <a:solidFill>
                    <a:schemeClr val="bg1">
                      <a:lumMod val="50000"/>
                    </a:schemeClr>
                  </a:solidFill>
                  <a:round/>
                  <a:headEnd/>
                  <a:tailEnd/>
                </a:ln>
              </p:spPr>
            </p:cxnSp>
            <p:sp>
              <p:nvSpPr>
                <p:cNvPr id="691" name="Rectangle 11"/>
                <p:cNvSpPr>
                  <a:spLocks noChangeArrowheads="1"/>
                </p:cNvSpPr>
                <p:nvPr/>
              </p:nvSpPr>
              <p:spPr bwMode="auto">
                <a:xfrm>
                  <a:off x="5917785" y="3796502"/>
                  <a:ext cx="436778" cy="158962"/>
                </a:xfrm>
                <a:prstGeom prst="rect">
                  <a:avLst/>
                </a:prstGeom>
                <a:noFill/>
                <a:ln w="9525">
                  <a:noFill/>
                  <a:miter lim="800000"/>
                  <a:headEnd/>
                  <a:tailEnd/>
                </a:ln>
              </p:spPr>
              <p:txBody>
                <a:bodyPr wrap="none" lIns="0" tIns="0" rIns="0" bIns="0"/>
                <a:lstStyle/>
                <a:p>
                  <a:pPr algn="r" defTabSz="914309">
                    <a:spcBef>
                      <a:spcPct val="0"/>
                    </a:spcBef>
                    <a:spcAft>
                      <a:spcPct val="0"/>
                    </a:spcAft>
                    <a:buNone/>
                    <a:tabLst>
                      <a:tab pos="457200" algn="l"/>
                      <a:tab pos="914400" algn="l"/>
                      <a:tab pos="1371600" algn="l"/>
                    </a:tabLst>
                  </a:pPr>
                  <a:r>
                    <a:rPr lang="zh-CN" altLang="en-US" sz="800" b="0" i="0" kern="1200" smtClean="0">
                      <a:solidFill>
                        <a:srgbClr val="546568"/>
                      </a:solidFill>
                      <a:latin typeface="Arial"/>
                      <a:ea typeface="黑体" pitchFamily="2" charset="-122"/>
                      <a:cs typeface="+mn-cs"/>
                    </a:rPr>
                    <a:t>访问</a:t>
                  </a:r>
                  <a:endParaRPr lang="zh-CN" altLang="en-US" sz="800" b="0" i="0" kern="1200">
                    <a:solidFill>
                      <a:srgbClr val="546568"/>
                    </a:solidFill>
                    <a:latin typeface="Arial"/>
                    <a:ea typeface="黑体" pitchFamily="2" charset="-122"/>
                    <a:cs typeface="+mn-cs"/>
                  </a:endParaRPr>
                </a:p>
              </p:txBody>
            </p:sp>
            <p:sp>
              <p:nvSpPr>
                <p:cNvPr id="694" name="Rounded Rectangle 31"/>
                <p:cNvSpPr>
                  <a:spLocks noChangeArrowheads="1"/>
                </p:cNvSpPr>
                <p:nvPr/>
              </p:nvSpPr>
              <p:spPr bwMode="auto">
                <a:xfrm>
                  <a:off x="6389142" y="2684999"/>
                  <a:ext cx="359153" cy="844488"/>
                </a:xfrm>
                <a:prstGeom prst="roundRect">
                  <a:avLst>
                    <a:gd name="adj" fmla="val 16667"/>
                  </a:avLst>
                </a:prstGeom>
                <a:noFill/>
                <a:ln w="9525">
                  <a:solidFill>
                    <a:schemeClr val="bg1">
                      <a:lumMod val="50000"/>
                    </a:schemeClr>
                  </a:solidFill>
                  <a:prstDash val="dash"/>
                  <a:round/>
                  <a:headEnd/>
                  <a:tailEnd/>
                </a:ln>
              </p:spPr>
              <p:txBody>
                <a:bodyPr wrap="square" lIns="82124" tIns="41061" rIns="82124" bIns="41061" anchor="ctr">
                  <a:noAutofit/>
                </a:bodyPr>
                <a:lstStyle/>
                <a:p>
                  <a:pPr algn="ctr" defTabSz="814388" rtl="0" eaLnBrk="0" fontAlgn="base" hangingPunct="0">
                    <a:lnSpc>
                      <a:spcPct val="90000"/>
                    </a:lnSpc>
                    <a:spcBef>
                      <a:spcPct val="0"/>
                    </a:spcBef>
                    <a:spcAft>
                      <a:spcPct val="0"/>
                    </a:spcAft>
                  </a:pPr>
                  <a:endParaRPr lang="zh-CN" altLang="en-US" sz="1400" kern="1200">
                    <a:solidFill>
                      <a:srgbClr val="FFFFFF"/>
                    </a:solidFill>
                    <a:latin typeface="Arial"/>
                    <a:ea typeface="黑体" pitchFamily="2" charset="-122"/>
                    <a:cs typeface="+mn-cs"/>
                  </a:endParaRPr>
                </a:p>
              </p:txBody>
            </p:sp>
            <p:sp>
              <p:nvSpPr>
                <p:cNvPr id="696" name="TextBox 33"/>
                <p:cNvSpPr txBox="1">
                  <a:spLocks noChangeArrowheads="1"/>
                </p:cNvSpPr>
                <p:nvPr/>
              </p:nvSpPr>
              <p:spPr bwMode="auto">
                <a:xfrm>
                  <a:off x="6262628" y="2496737"/>
                  <a:ext cx="574196" cy="215444"/>
                </a:xfrm>
                <a:prstGeom prst="rect">
                  <a:avLst/>
                </a:prstGeom>
                <a:noFill/>
                <a:ln w="9525">
                  <a:noFill/>
                  <a:miter lim="800000"/>
                  <a:headEnd/>
                  <a:tailEnd/>
                </a:ln>
              </p:spPr>
              <p:txBody>
                <a:bodyPr wrap="none">
                  <a:spAutoFit/>
                </a:bodyPr>
                <a:lstStyle/>
                <a:p>
                  <a:pPr algn="l" defTabSz="914309">
                    <a:spcBef>
                      <a:spcPct val="0"/>
                    </a:spcBef>
                    <a:spcAft>
                      <a:spcPct val="0"/>
                    </a:spcAft>
                    <a:buNone/>
                  </a:pPr>
                  <a:r>
                    <a:rPr lang="zh-CN" altLang="en-US" sz="800" b="0" i="0" kern="1200" smtClean="0">
                      <a:solidFill>
                        <a:srgbClr val="546568"/>
                      </a:solidFill>
                      <a:latin typeface="Arial"/>
                      <a:ea typeface="黑体" pitchFamily="2" charset="-122"/>
                      <a:cs typeface="+mn-cs"/>
                    </a:rPr>
                    <a:t>交换机 </a:t>
                  </a:r>
                  <a:r>
                    <a:rPr lang="en-US" altLang="zh-CN" sz="800" b="0" i="0" kern="1200" smtClean="0">
                      <a:solidFill>
                        <a:srgbClr val="546568"/>
                      </a:solidFill>
                      <a:latin typeface="Arial"/>
                      <a:ea typeface="黑体" pitchFamily="2" charset="-122"/>
                      <a:cs typeface="+mn-cs"/>
                    </a:rPr>
                    <a:t>1</a:t>
                  </a:r>
                  <a:endParaRPr lang="en-US" altLang="zh-CN" sz="800" b="0" i="0" kern="1200">
                    <a:solidFill>
                      <a:srgbClr val="546568"/>
                    </a:solidFill>
                    <a:latin typeface="Arial"/>
                    <a:ea typeface="黑体" pitchFamily="2" charset="-122"/>
                    <a:cs typeface="+mn-cs"/>
                  </a:endParaRPr>
                </a:p>
              </p:txBody>
            </p:sp>
            <p:sp>
              <p:nvSpPr>
                <p:cNvPr id="697" name="TextBox 34"/>
                <p:cNvSpPr txBox="1">
                  <a:spLocks noChangeArrowheads="1"/>
                </p:cNvSpPr>
                <p:nvPr/>
              </p:nvSpPr>
              <p:spPr bwMode="auto">
                <a:xfrm>
                  <a:off x="6795486" y="2496737"/>
                  <a:ext cx="574196" cy="215444"/>
                </a:xfrm>
                <a:prstGeom prst="rect">
                  <a:avLst/>
                </a:prstGeom>
                <a:noFill/>
                <a:ln w="9525">
                  <a:noFill/>
                  <a:miter lim="800000"/>
                  <a:headEnd/>
                  <a:tailEnd/>
                </a:ln>
              </p:spPr>
              <p:txBody>
                <a:bodyPr wrap="none">
                  <a:spAutoFit/>
                </a:bodyPr>
                <a:lstStyle/>
                <a:p>
                  <a:pPr algn="l" defTabSz="914309">
                    <a:spcBef>
                      <a:spcPct val="0"/>
                    </a:spcBef>
                    <a:spcAft>
                      <a:spcPct val="0"/>
                    </a:spcAft>
                    <a:buNone/>
                  </a:pPr>
                  <a:r>
                    <a:rPr lang="zh-CN" altLang="en-US" sz="800" b="0" i="0" kern="1200" smtClean="0">
                      <a:solidFill>
                        <a:srgbClr val="546568"/>
                      </a:solidFill>
                      <a:latin typeface="Arial"/>
                      <a:ea typeface="黑体" pitchFamily="2" charset="-122"/>
                      <a:cs typeface="+mn-cs"/>
                    </a:rPr>
                    <a:t>交换机 </a:t>
                  </a:r>
                  <a:r>
                    <a:rPr lang="en-US" altLang="zh-CN" sz="800" b="0" i="0" kern="1200" smtClean="0">
                      <a:solidFill>
                        <a:srgbClr val="546568"/>
                      </a:solidFill>
                      <a:latin typeface="Arial"/>
                      <a:ea typeface="黑体" pitchFamily="2" charset="-122"/>
                      <a:cs typeface="+mn-cs"/>
                    </a:rPr>
                    <a:t>2</a:t>
                  </a:r>
                  <a:endParaRPr lang="en-US" altLang="zh-CN" sz="800" b="0" i="0" kern="1200">
                    <a:solidFill>
                      <a:srgbClr val="546568"/>
                    </a:solidFill>
                    <a:latin typeface="Arial"/>
                    <a:ea typeface="黑体" pitchFamily="2" charset="-122"/>
                    <a:cs typeface="+mn-cs"/>
                  </a:endParaRPr>
                </a:p>
              </p:txBody>
            </p:sp>
            <p:pic>
              <p:nvPicPr>
                <p:cNvPr id="856" name="Picture 855"/>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6723773" y="3734014"/>
                  <a:ext cx="274027" cy="27402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857" name="Picture 856"/>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7006487" y="3734050"/>
                  <a:ext cx="274027" cy="27402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858" name="Picture 30" descr="\\MV-FS\Projects\Cisco\References\Brand Assets\Kubrick Icons\Device Icons\Device_nexus7000_3035_default_256.png"/>
                <p:cNvPicPr>
                  <a:picLocks noChangeAspect="1" noChangeArrowheads="1"/>
                </p:cNvPicPr>
                <p:nvPr/>
              </p:nvPicPr>
              <p:blipFill>
                <a:blip r:embed="rId14" cstate="print"/>
                <a:srcRect/>
                <a:stretch>
                  <a:fillRect/>
                </a:stretch>
              </p:blipFill>
              <p:spPr bwMode="auto">
                <a:xfrm>
                  <a:off x="6404292" y="3704424"/>
                  <a:ext cx="295066" cy="295066"/>
                </a:xfrm>
                <a:prstGeom prst="rect">
                  <a:avLst/>
                </a:prstGeom>
                <a:noFill/>
              </p:spPr>
            </p:pic>
            <p:pic>
              <p:nvPicPr>
                <p:cNvPr id="861" name="Picture 30" descr="\\MV-FS\Projects\Cisco\References\Brand Assets\Kubrick Icons\Device Icons\Device_nexus7000_3035_default_256.png"/>
                <p:cNvPicPr>
                  <a:picLocks noChangeAspect="1" noChangeArrowheads="1"/>
                </p:cNvPicPr>
                <p:nvPr/>
              </p:nvPicPr>
              <p:blipFill>
                <a:blip r:embed="rId15" cstate="print"/>
                <a:srcRect/>
                <a:stretch>
                  <a:fillRect/>
                </a:stretch>
              </p:blipFill>
              <p:spPr bwMode="auto">
                <a:xfrm>
                  <a:off x="6395951" y="2718462"/>
                  <a:ext cx="352344" cy="352344"/>
                </a:xfrm>
                <a:prstGeom prst="rect">
                  <a:avLst/>
                </a:prstGeom>
                <a:noFill/>
              </p:spPr>
            </p:pic>
            <p:pic>
              <p:nvPicPr>
                <p:cNvPr id="863" name="Picture 30" descr="\\MV-FS\Projects\Cisco\References\Brand Assets\Kubrick Icons\Device Icons\Device_nexus7000_3035_default_256.png"/>
                <p:cNvPicPr>
                  <a:picLocks noChangeAspect="1" noChangeArrowheads="1"/>
                </p:cNvPicPr>
                <p:nvPr/>
              </p:nvPicPr>
              <p:blipFill>
                <a:blip r:embed="rId14" cstate="print"/>
                <a:srcRect/>
                <a:stretch>
                  <a:fillRect/>
                </a:stretch>
              </p:blipFill>
              <p:spPr bwMode="auto">
                <a:xfrm>
                  <a:off x="6696242" y="2728835"/>
                  <a:ext cx="295066" cy="295066"/>
                </a:xfrm>
                <a:prstGeom prst="rect">
                  <a:avLst/>
                </a:prstGeom>
                <a:noFill/>
              </p:spPr>
            </p:pic>
            <p:sp>
              <p:nvSpPr>
                <p:cNvPr id="990" name="Text Box 57"/>
                <p:cNvSpPr txBox="1">
                  <a:spLocks noChangeArrowheads="1"/>
                </p:cNvSpPr>
                <p:nvPr/>
              </p:nvSpPr>
              <p:spPr bwMode="auto">
                <a:xfrm>
                  <a:off x="6432490" y="3145365"/>
                  <a:ext cx="279266" cy="326158"/>
                </a:xfrm>
                <a:prstGeom prst="round2SameRect">
                  <a:avLst/>
                </a:prstGeom>
                <a:gradFill>
                  <a:gsLst>
                    <a:gs pos="49000">
                      <a:srgbClr val="C00000">
                        <a:alpha val="0"/>
                      </a:srgbClr>
                    </a:gs>
                    <a:gs pos="99000">
                      <a:schemeClr val="accent6">
                        <a:alpha val="39000"/>
                      </a:schemeClr>
                    </a:gs>
                  </a:gsLst>
                  <a:lin ang="16200000" scaled="0"/>
                </a:gradFill>
                <a:ln w="9525">
                  <a:gradFill>
                    <a:gsLst>
                      <a:gs pos="0">
                        <a:schemeClr val="accent6">
                          <a:lumMod val="60000"/>
                          <a:lumOff val="40000"/>
                        </a:schemeClr>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defRPr sz="1200">
                      <a:latin typeface="+mj-lt"/>
                    </a:defRPr>
                  </a:lvl1pPr>
                </a:lstStyle>
                <a:p>
                  <a:endParaRPr lang="zh-CN" altLang="en-US">
                    <a:ea typeface="黑体" pitchFamily="2" charset="-122"/>
                  </a:endParaRPr>
                </a:p>
              </p:txBody>
            </p:sp>
            <p:pic>
              <p:nvPicPr>
                <p:cNvPr id="991" name="Picture 30" descr="\\MV-FS\Projects\Cisco\References\Brand Assets\Kubrick Icons\Device Icons\Device_nexus7000_3035_default_256.png"/>
                <p:cNvPicPr>
                  <a:picLocks noChangeAspect="1" noChangeArrowheads="1"/>
                </p:cNvPicPr>
                <p:nvPr/>
              </p:nvPicPr>
              <p:blipFill>
                <a:blip r:embed="rId15" cstate="print"/>
                <a:srcRect/>
                <a:stretch>
                  <a:fillRect/>
                </a:stretch>
              </p:blipFill>
              <p:spPr bwMode="auto">
                <a:xfrm>
                  <a:off x="6395951" y="3153376"/>
                  <a:ext cx="352344" cy="352344"/>
                </a:xfrm>
                <a:prstGeom prst="rect">
                  <a:avLst/>
                </a:prstGeom>
                <a:noFill/>
              </p:spPr>
            </p:pic>
            <p:sp>
              <p:nvSpPr>
                <p:cNvPr id="992" name="Text Box 57"/>
                <p:cNvSpPr txBox="1">
                  <a:spLocks noChangeArrowheads="1"/>
                </p:cNvSpPr>
                <p:nvPr/>
              </p:nvSpPr>
              <p:spPr bwMode="auto">
                <a:xfrm>
                  <a:off x="6985155" y="2710451"/>
                  <a:ext cx="279266" cy="326158"/>
                </a:xfrm>
                <a:prstGeom prst="round2SameRect">
                  <a:avLst/>
                </a:prstGeom>
                <a:gradFill>
                  <a:gsLst>
                    <a:gs pos="49000">
                      <a:srgbClr val="C00000">
                        <a:alpha val="0"/>
                      </a:srgbClr>
                    </a:gs>
                    <a:gs pos="99000">
                      <a:schemeClr val="accent5">
                        <a:alpha val="27000"/>
                      </a:schemeClr>
                    </a:gs>
                  </a:gsLst>
                  <a:lin ang="16200000" scaled="0"/>
                </a:gradFill>
                <a:ln w="9525">
                  <a:gradFill>
                    <a:gsLst>
                      <a:gs pos="0">
                        <a:schemeClr val="accent5"/>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defRPr sz="1200">
                      <a:latin typeface="+mj-lt"/>
                    </a:defRPr>
                  </a:lvl1pPr>
                </a:lstStyle>
                <a:p>
                  <a:endParaRPr lang="zh-CN" altLang="en-US">
                    <a:ea typeface="黑体" pitchFamily="2" charset="-122"/>
                  </a:endParaRPr>
                </a:p>
              </p:txBody>
            </p:sp>
            <p:cxnSp>
              <p:nvCxnSpPr>
                <p:cNvPr id="993" name="Straight Connector 44"/>
                <p:cNvCxnSpPr>
                  <a:cxnSpLocks noChangeShapeType="1"/>
                </p:cNvCxnSpPr>
                <p:nvPr/>
              </p:nvCxnSpPr>
              <p:spPr bwMode="auto">
                <a:xfrm flipV="1">
                  <a:off x="7124788" y="2912784"/>
                  <a:ext cx="0" cy="409190"/>
                </a:xfrm>
                <a:prstGeom prst="line">
                  <a:avLst/>
                </a:prstGeom>
                <a:noFill/>
                <a:ln w="9525">
                  <a:solidFill>
                    <a:schemeClr val="bg1">
                      <a:lumMod val="50000"/>
                    </a:schemeClr>
                  </a:solidFill>
                  <a:round/>
                  <a:headEnd/>
                  <a:tailEnd/>
                </a:ln>
              </p:spPr>
            </p:cxnSp>
            <p:sp>
              <p:nvSpPr>
                <p:cNvPr id="994" name="Rounded Rectangle 31"/>
                <p:cNvSpPr>
                  <a:spLocks noChangeArrowheads="1"/>
                </p:cNvSpPr>
                <p:nvPr/>
              </p:nvSpPr>
              <p:spPr bwMode="auto">
                <a:xfrm>
                  <a:off x="6941807" y="2684999"/>
                  <a:ext cx="359153" cy="844488"/>
                </a:xfrm>
                <a:prstGeom prst="roundRect">
                  <a:avLst>
                    <a:gd name="adj" fmla="val 16667"/>
                  </a:avLst>
                </a:prstGeom>
                <a:noFill/>
                <a:ln w="9525">
                  <a:solidFill>
                    <a:schemeClr val="bg1">
                      <a:lumMod val="50000"/>
                    </a:schemeClr>
                  </a:solidFill>
                  <a:prstDash val="dash"/>
                  <a:round/>
                  <a:headEnd/>
                  <a:tailEnd/>
                </a:ln>
              </p:spPr>
              <p:txBody>
                <a:bodyPr wrap="square" lIns="82124" tIns="41061" rIns="82124" bIns="41061" anchor="ctr">
                  <a:noAutofit/>
                </a:bodyPr>
                <a:lstStyle/>
                <a:p>
                  <a:pPr algn="ctr" defTabSz="814388" rtl="0" eaLnBrk="0" fontAlgn="base" hangingPunct="0">
                    <a:lnSpc>
                      <a:spcPct val="90000"/>
                    </a:lnSpc>
                    <a:spcBef>
                      <a:spcPct val="0"/>
                    </a:spcBef>
                    <a:spcAft>
                      <a:spcPct val="0"/>
                    </a:spcAft>
                  </a:pPr>
                  <a:endParaRPr lang="zh-CN" altLang="en-US" sz="1400" kern="1200">
                    <a:solidFill>
                      <a:srgbClr val="FFFFFF"/>
                    </a:solidFill>
                    <a:latin typeface="Arial"/>
                    <a:ea typeface="黑体" pitchFamily="2" charset="-122"/>
                    <a:cs typeface="+mn-cs"/>
                  </a:endParaRPr>
                </a:p>
              </p:txBody>
            </p:sp>
            <p:pic>
              <p:nvPicPr>
                <p:cNvPr id="995" name="Picture 30" descr="\\MV-FS\Projects\Cisco\References\Brand Assets\Kubrick Icons\Device Icons\Device_nexus7000_3035_default_256.png"/>
                <p:cNvPicPr>
                  <a:picLocks noChangeAspect="1" noChangeArrowheads="1"/>
                </p:cNvPicPr>
                <p:nvPr/>
              </p:nvPicPr>
              <p:blipFill>
                <a:blip r:embed="rId15" cstate="print"/>
                <a:srcRect/>
                <a:stretch>
                  <a:fillRect/>
                </a:stretch>
              </p:blipFill>
              <p:spPr bwMode="auto">
                <a:xfrm>
                  <a:off x="6948616" y="2718462"/>
                  <a:ext cx="352344" cy="352344"/>
                </a:xfrm>
                <a:prstGeom prst="rect">
                  <a:avLst/>
                </a:prstGeom>
                <a:noFill/>
              </p:spPr>
            </p:pic>
            <p:sp>
              <p:nvSpPr>
                <p:cNvPr id="996" name="Text Box 57"/>
                <p:cNvSpPr txBox="1">
                  <a:spLocks noChangeArrowheads="1"/>
                </p:cNvSpPr>
                <p:nvPr/>
              </p:nvSpPr>
              <p:spPr bwMode="auto">
                <a:xfrm>
                  <a:off x="6985155" y="3145365"/>
                  <a:ext cx="279266" cy="326158"/>
                </a:xfrm>
                <a:prstGeom prst="round2SameRect">
                  <a:avLst/>
                </a:prstGeom>
                <a:gradFill>
                  <a:gsLst>
                    <a:gs pos="49000">
                      <a:srgbClr val="C00000">
                        <a:alpha val="0"/>
                      </a:srgbClr>
                    </a:gs>
                    <a:gs pos="99000">
                      <a:schemeClr val="accent6">
                        <a:alpha val="39000"/>
                      </a:schemeClr>
                    </a:gs>
                  </a:gsLst>
                  <a:lin ang="16200000" scaled="0"/>
                </a:gradFill>
                <a:ln w="9525">
                  <a:gradFill>
                    <a:gsLst>
                      <a:gs pos="0">
                        <a:schemeClr val="accent6">
                          <a:lumMod val="60000"/>
                          <a:lumOff val="40000"/>
                        </a:schemeClr>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defRPr sz="1200">
                      <a:latin typeface="+mj-lt"/>
                    </a:defRPr>
                  </a:lvl1pPr>
                </a:lstStyle>
                <a:p>
                  <a:endParaRPr lang="zh-CN" altLang="en-US">
                    <a:ea typeface="黑体" pitchFamily="2" charset="-122"/>
                  </a:endParaRPr>
                </a:p>
              </p:txBody>
            </p:sp>
            <p:pic>
              <p:nvPicPr>
                <p:cNvPr id="997" name="Picture 30" descr="\\MV-FS\Projects\Cisco\References\Brand Assets\Kubrick Icons\Device Icons\Device_nexus7000_3035_default_256.png"/>
                <p:cNvPicPr>
                  <a:picLocks noChangeAspect="1" noChangeArrowheads="1"/>
                </p:cNvPicPr>
                <p:nvPr/>
              </p:nvPicPr>
              <p:blipFill>
                <a:blip r:embed="rId15" cstate="print"/>
                <a:srcRect/>
                <a:stretch>
                  <a:fillRect/>
                </a:stretch>
              </p:blipFill>
              <p:spPr bwMode="auto">
                <a:xfrm>
                  <a:off x="6948616" y="3153376"/>
                  <a:ext cx="352344" cy="352344"/>
                </a:xfrm>
                <a:prstGeom prst="rect">
                  <a:avLst/>
                </a:prstGeom>
                <a:noFill/>
              </p:spPr>
            </p:pic>
          </p:grpSp>
        </p:grpSp>
      </p:grpSp>
      <p:grpSp>
        <p:nvGrpSpPr>
          <p:cNvPr id="759" name="Group 386"/>
          <p:cNvGrpSpPr/>
          <p:nvPr/>
        </p:nvGrpSpPr>
        <p:grpSpPr>
          <a:xfrm>
            <a:off x="7414352" y="2000994"/>
            <a:ext cx="1597446" cy="2399682"/>
            <a:chOff x="7414352" y="2000994"/>
            <a:chExt cx="1597446" cy="2399682"/>
          </a:xfrm>
        </p:grpSpPr>
        <p:sp>
          <p:nvSpPr>
            <p:cNvPr id="707" name="Rectangle 23"/>
            <p:cNvSpPr>
              <a:spLocks/>
            </p:cNvSpPr>
            <p:nvPr/>
          </p:nvSpPr>
          <p:spPr bwMode="auto">
            <a:xfrm>
              <a:off x="7414352" y="3998679"/>
              <a:ext cx="1597446" cy="401997"/>
            </a:xfrm>
            <a:prstGeom prst="rect">
              <a:avLst/>
            </a:prstGeom>
            <a:noFill/>
            <a:ln w="12700" cap="rnd">
              <a:noFill/>
              <a:round/>
              <a:headEnd/>
              <a:tailEnd/>
            </a:ln>
          </p:spPr>
          <p:txBody>
            <a:bodyPr lIns="0" tIns="0" rIns="0" bIns="0"/>
            <a:lstStyle/>
            <a:p>
              <a:pPr marL="42885" algn="ctr" defTabSz="914400">
                <a:spcBef>
                  <a:spcPts val="600"/>
                </a:spcBef>
                <a:spcAft>
                  <a:spcPct val="0"/>
                </a:spcAft>
                <a:buNone/>
              </a:pPr>
              <a:r>
                <a:rPr lang="en-US" altLang="zh-CN" sz="1600" b="0" i="0" dirty="0" smtClean="0">
                  <a:solidFill>
                    <a:srgbClr val="546568"/>
                  </a:solidFill>
                  <a:latin typeface="Arial"/>
                  <a:ea typeface="黑体" pitchFamily="2" charset="-122"/>
                  <a:cs typeface="Arial"/>
                </a:rPr>
                <a:t>LAN/SAN </a:t>
              </a:r>
              <a:r>
                <a:rPr lang="zh-CN" altLang="en-US" sz="1600" b="0" i="0" dirty="0" smtClean="0">
                  <a:solidFill>
                    <a:srgbClr val="546568"/>
                  </a:solidFill>
                  <a:latin typeface="Arial"/>
                  <a:ea typeface="黑体" pitchFamily="2" charset="-122"/>
                  <a:cs typeface="Arial"/>
                </a:rPr>
                <a:t>隔离</a:t>
              </a:r>
              <a:endParaRPr lang="zh-CN" altLang="en-US" sz="1600" dirty="0">
                <a:solidFill>
                  <a:srgbClr val="546568"/>
                </a:solidFill>
                <a:latin typeface="Arial" pitchFamily="34" charset="0"/>
                <a:ea typeface="黑体" pitchFamily="2" charset="-122"/>
                <a:cs typeface="Arial" pitchFamily="34" charset="0"/>
                <a:sym typeface="CiscoSans" charset="0"/>
              </a:endParaRPr>
            </a:p>
          </p:txBody>
        </p:sp>
        <p:grpSp>
          <p:nvGrpSpPr>
            <p:cNvPr id="760" name="Group 7"/>
            <p:cNvGrpSpPr/>
            <p:nvPr/>
          </p:nvGrpSpPr>
          <p:grpSpPr>
            <a:xfrm>
              <a:off x="7534948" y="2000994"/>
              <a:ext cx="1448104" cy="1792228"/>
              <a:chOff x="7534948" y="2064082"/>
              <a:chExt cx="1448104" cy="1792228"/>
            </a:xfrm>
          </p:grpSpPr>
          <p:pic>
            <p:nvPicPr>
              <p:cNvPr id="377" name="Picture 3" descr="\\MV-FS\Projects\Cisco\03_Assets\Icons\Kubrick Icons\Kubrick png icons\Device_cloud_white_3041_default_256.png"/>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8175059" y="2064082"/>
                <a:ext cx="518570" cy="518570"/>
              </a:xfrm>
              <a:prstGeom prst="rect">
                <a:avLst/>
              </a:prstGeom>
              <a:noFill/>
              <a:extLst>
                <a:ext uri="{909E8E84-426E-40DD-AFC4-6F175D3DCCD1}">
                  <a14:hiddenFill xmlns="" xmlns:a14="http://schemas.microsoft.com/office/drawing/2010/main">
                    <a:solidFill>
                      <a:srgbClr val="FFFFFF"/>
                    </a:solidFill>
                  </a14:hiddenFill>
                </a:ext>
              </a:extLst>
            </p:spPr>
          </p:pic>
          <p:pic>
            <p:nvPicPr>
              <p:cNvPr id="5123" name="Picture 3" descr="\\MV-FS\Projects\Cisco\03_Assets\Icons\Kubrick Icons\Kubrick png icons\Device_cloud_white_3041_default_256.png"/>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7534948" y="2064082"/>
                <a:ext cx="518570" cy="518570"/>
              </a:xfrm>
              <a:prstGeom prst="rect">
                <a:avLst/>
              </a:prstGeom>
              <a:noFill/>
              <a:extLst>
                <a:ext uri="{909E8E84-426E-40DD-AFC4-6F175D3DCCD1}">
                  <a14:hiddenFill xmlns="" xmlns:a14="http://schemas.microsoft.com/office/drawing/2010/main">
                    <a:solidFill>
                      <a:srgbClr val="FFFFFF"/>
                    </a:solidFill>
                  </a14:hiddenFill>
                </a:ext>
              </a:extLst>
            </p:spPr>
          </p:pic>
          <p:sp>
            <p:nvSpPr>
              <p:cNvPr id="709" name="Rectangle 25"/>
              <p:cNvSpPr>
                <a:spLocks/>
              </p:cNvSpPr>
              <p:nvPr/>
            </p:nvSpPr>
            <p:spPr bwMode="auto">
              <a:xfrm>
                <a:off x="8384627" y="3218307"/>
                <a:ext cx="450112" cy="74353"/>
              </a:xfrm>
              <a:prstGeom prst="rect">
                <a:avLst/>
              </a:prstGeom>
              <a:noFill/>
              <a:ln w="12700" cap="rnd">
                <a:noFill/>
                <a:round/>
                <a:headEnd/>
                <a:tailEnd/>
              </a:ln>
            </p:spPr>
            <p:txBody>
              <a:bodyPr lIns="0" tIns="0" rIns="0" bIns="0"/>
              <a:lstStyle/>
              <a:p>
                <a:pPr marL="42885" algn="l" defTabSz="914400">
                  <a:spcBef>
                    <a:spcPct val="0"/>
                  </a:spcBef>
                  <a:spcAft>
                    <a:spcPct val="0"/>
                  </a:spcAft>
                  <a:buNone/>
                </a:pPr>
                <a:r>
                  <a:rPr lang="zh-CN" altLang="en-US" sz="800" b="0" i="0" smtClean="0">
                    <a:solidFill>
                      <a:srgbClr val="546568"/>
                    </a:solidFill>
                    <a:latin typeface="Arial"/>
                    <a:ea typeface="黑体" pitchFamily="2" charset="-122"/>
                    <a:cs typeface="+mn-cs"/>
                  </a:rPr>
                  <a:t>访问</a:t>
                </a:r>
                <a:endParaRPr lang="zh-CN" altLang="en-US" sz="800" b="0" i="0">
                  <a:solidFill>
                    <a:srgbClr val="546568"/>
                  </a:solidFill>
                  <a:latin typeface="Arial"/>
                  <a:ea typeface="黑体" pitchFamily="2" charset="-122"/>
                  <a:cs typeface="+mn-cs"/>
                </a:endParaRPr>
              </a:p>
            </p:txBody>
          </p:sp>
          <p:sp>
            <p:nvSpPr>
              <p:cNvPr id="712" name="Line 28"/>
              <p:cNvSpPr>
                <a:spLocks noChangeShapeType="1"/>
              </p:cNvSpPr>
              <p:nvPr/>
            </p:nvSpPr>
            <p:spPr bwMode="auto">
              <a:xfrm>
                <a:off x="7790641" y="2870970"/>
                <a:ext cx="0" cy="518786"/>
              </a:xfrm>
              <a:prstGeom prst="line">
                <a:avLst/>
              </a:prstGeom>
              <a:noFill/>
              <a:ln w="22225">
                <a:solidFill>
                  <a:srgbClr val="0080B3"/>
                </a:solidFill>
                <a:round/>
                <a:headEnd/>
                <a:tailEnd/>
              </a:ln>
            </p:spPr>
            <p:txBody>
              <a:bodyPr lIns="0" tIns="0" rIns="0" bIns="0"/>
              <a:lstStyle/>
              <a:p>
                <a:pPr algn="ctr" fontAlgn="base">
                  <a:spcBef>
                    <a:spcPct val="0"/>
                  </a:spcBef>
                  <a:spcAft>
                    <a:spcPct val="0"/>
                  </a:spcAft>
                </a:pPr>
                <a:endParaRPr lang="zh-CN" altLang="en-US" sz="4200">
                  <a:solidFill>
                    <a:schemeClr val="bg1"/>
                  </a:solidFill>
                  <a:latin typeface="Gill Sans" charset="0"/>
                  <a:ea typeface="黑体" pitchFamily="2" charset="-122"/>
                  <a:sym typeface="Gill Sans" charset="0"/>
                </a:endParaRPr>
              </a:p>
            </p:txBody>
          </p:sp>
          <p:sp>
            <p:nvSpPr>
              <p:cNvPr id="713" name="Line 29"/>
              <p:cNvSpPr>
                <a:spLocks noChangeShapeType="1"/>
              </p:cNvSpPr>
              <p:nvPr/>
            </p:nvSpPr>
            <p:spPr bwMode="auto">
              <a:xfrm flipH="1">
                <a:off x="8177307" y="2451446"/>
                <a:ext cx="216066" cy="834384"/>
              </a:xfrm>
              <a:prstGeom prst="line">
                <a:avLst/>
              </a:prstGeom>
              <a:noFill/>
              <a:ln w="22225">
                <a:solidFill>
                  <a:schemeClr val="accent6"/>
                </a:solidFill>
                <a:round/>
                <a:headEnd/>
                <a:tailEnd/>
              </a:ln>
            </p:spPr>
            <p:txBody>
              <a:bodyPr lIns="0" tIns="0" rIns="0" bIns="0"/>
              <a:lstStyle/>
              <a:p>
                <a:pPr algn="ctr" fontAlgn="base">
                  <a:spcBef>
                    <a:spcPct val="0"/>
                  </a:spcBef>
                  <a:spcAft>
                    <a:spcPct val="0"/>
                  </a:spcAft>
                </a:pPr>
                <a:endParaRPr lang="zh-CN" altLang="en-US" sz="4200">
                  <a:solidFill>
                    <a:schemeClr val="bg1"/>
                  </a:solidFill>
                  <a:latin typeface="Gill Sans" charset="0"/>
                  <a:ea typeface="黑体" pitchFamily="2" charset="-122"/>
                  <a:sym typeface="Gill Sans" charset="0"/>
                </a:endParaRPr>
              </a:p>
            </p:txBody>
          </p:sp>
          <p:sp>
            <p:nvSpPr>
              <p:cNvPr id="715" name="Line 31"/>
              <p:cNvSpPr>
                <a:spLocks noChangeShapeType="1"/>
              </p:cNvSpPr>
              <p:nvPr/>
            </p:nvSpPr>
            <p:spPr bwMode="auto">
              <a:xfrm flipH="1">
                <a:off x="7790043" y="2514410"/>
                <a:ext cx="1197" cy="343886"/>
              </a:xfrm>
              <a:prstGeom prst="line">
                <a:avLst/>
              </a:prstGeom>
              <a:noFill/>
              <a:ln w="22225">
                <a:solidFill>
                  <a:srgbClr val="0080B3"/>
                </a:solidFill>
                <a:round/>
                <a:headEnd type="triangle" w="sm" len="sm"/>
                <a:tailEnd/>
              </a:ln>
            </p:spPr>
            <p:txBody>
              <a:bodyPr lIns="0" tIns="0" rIns="0" bIns="0"/>
              <a:lstStyle/>
              <a:p>
                <a:pPr algn="ctr" fontAlgn="base">
                  <a:spcBef>
                    <a:spcPct val="0"/>
                  </a:spcBef>
                  <a:spcAft>
                    <a:spcPct val="0"/>
                  </a:spcAft>
                </a:pPr>
                <a:endParaRPr lang="zh-CN" altLang="en-US" sz="4200">
                  <a:solidFill>
                    <a:schemeClr val="bg1"/>
                  </a:solidFill>
                  <a:latin typeface="Gill Sans" charset="0"/>
                  <a:ea typeface="黑体" pitchFamily="2" charset="-122"/>
                  <a:sym typeface="Gill Sans" charset="0"/>
                </a:endParaRPr>
              </a:p>
            </p:txBody>
          </p:sp>
          <p:sp>
            <p:nvSpPr>
              <p:cNvPr id="718" name="Rectangle 34"/>
              <p:cNvSpPr>
                <a:spLocks/>
              </p:cNvSpPr>
              <p:nvPr/>
            </p:nvSpPr>
            <p:spPr bwMode="auto">
              <a:xfrm>
                <a:off x="8209030" y="2315007"/>
                <a:ext cx="414200" cy="137724"/>
              </a:xfrm>
              <a:prstGeom prst="rect">
                <a:avLst/>
              </a:prstGeom>
              <a:noFill/>
              <a:ln w="12700" cap="rnd">
                <a:noFill/>
                <a:round/>
                <a:headEnd/>
                <a:tailEnd/>
              </a:ln>
            </p:spPr>
            <p:txBody>
              <a:bodyPr lIns="0" tIns="0" rIns="0" bIns="0"/>
              <a:lstStyle/>
              <a:p>
                <a:pPr marL="42885" algn="ctr" defTabSz="914400">
                  <a:spcBef>
                    <a:spcPct val="0"/>
                  </a:spcBef>
                  <a:spcAft>
                    <a:spcPct val="0"/>
                  </a:spcAft>
                  <a:buNone/>
                </a:pPr>
                <a:r>
                  <a:rPr lang="en-US" altLang="zh-CN" sz="700" b="0" i="0" smtClean="0">
                    <a:solidFill>
                      <a:srgbClr val="652D89"/>
                    </a:solidFill>
                    <a:latin typeface="Arial"/>
                    <a:ea typeface="黑体" pitchFamily="2" charset="-122"/>
                    <a:cs typeface="+mn-cs"/>
                  </a:rPr>
                  <a:t>SAN</a:t>
                </a:r>
                <a:endParaRPr lang="en-US" altLang="zh-CN" sz="700" b="0" i="0">
                  <a:solidFill>
                    <a:srgbClr val="652D89"/>
                  </a:solidFill>
                  <a:latin typeface="Arial"/>
                  <a:ea typeface="黑体" pitchFamily="2" charset="-122"/>
                  <a:cs typeface="+mn-cs"/>
                </a:endParaRPr>
              </a:p>
            </p:txBody>
          </p:sp>
          <p:sp>
            <p:nvSpPr>
              <p:cNvPr id="719" name="Rectangle 35"/>
              <p:cNvSpPr>
                <a:spLocks/>
              </p:cNvSpPr>
              <p:nvPr/>
            </p:nvSpPr>
            <p:spPr bwMode="auto">
              <a:xfrm>
                <a:off x="7629630" y="2315007"/>
                <a:ext cx="306460" cy="108150"/>
              </a:xfrm>
              <a:prstGeom prst="rect">
                <a:avLst/>
              </a:prstGeom>
              <a:noFill/>
              <a:ln w="12700" cap="rnd">
                <a:noFill/>
                <a:round/>
                <a:headEnd/>
                <a:tailEnd/>
              </a:ln>
            </p:spPr>
            <p:txBody>
              <a:bodyPr lIns="0" tIns="0" rIns="0" bIns="0"/>
              <a:lstStyle/>
              <a:p>
                <a:pPr marL="42885" algn="ctr" defTabSz="914400">
                  <a:spcBef>
                    <a:spcPct val="0"/>
                  </a:spcBef>
                  <a:spcAft>
                    <a:spcPct val="0"/>
                  </a:spcAft>
                  <a:buNone/>
                </a:pPr>
                <a:r>
                  <a:rPr lang="en-US" altLang="zh-CN" sz="700" b="0" i="0" smtClean="0">
                    <a:solidFill>
                      <a:schemeClr val="tx1"/>
                    </a:solidFill>
                    <a:latin typeface="Arial"/>
                    <a:ea typeface="黑体" pitchFamily="2" charset="-122"/>
                    <a:cs typeface="+mn-cs"/>
                  </a:rPr>
                  <a:t>LAN</a:t>
                </a:r>
                <a:endParaRPr lang="zh-CN" altLang="en-US" sz="900">
                  <a:ea typeface="黑体" pitchFamily="2" charset="-122"/>
                  <a:sym typeface="Arial" pitchFamily="34" charset="0"/>
                </a:endParaRPr>
              </a:p>
            </p:txBody>
          </p:sp>
          <p:sp>
            <p:nvSpPr>
              <p:cNvPr id="735" name="AutoShape 37"/>
              <p:cNvSpPr>
                <a:spLocks/>
              </p:cNvSpPr>
              <p:nvPr/>
            </p:nvSpPr>
            <p:spPr bwMode="auto">
              <a:xfrm>
                <a:off x="7631426" y="2679828"/>
                <a:ext cx="318430" cy="363319"/>
              </a:xfrm>
              <a:prstGeom prst="roundRect">
                <a:avLst>
                  <a:gd name="adj" fmla="val 16667"/>
                </a:avLst>
              </a:prstGeom>
              <a:gradFill>
                <a:gsLst>
                  <a:gs pos="100000">
                    <a:srgbClr val="0B0B0B"/>
                  </a:gs>
                  <a:gs pos="17000">
                    <a:srgbClr val="242424"/>
                  </a:gs>
                </a:gsLst>
                <a:lin ang="5400000" scaled="1"/>
              </a:gra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sym typeface="Gill Sans" charset="0"/>
                </a:endParaRPr>
              </a:p>
            </p:txBody>
          </p:sp>
          <p:sp>
            <p:nvSpPr>
              <p:cNvPr id="736" name="Rectangle 38"/>
              <p:cNvSpPr>
                <a:spLocks/>
              </p:cNvSpPr>
              <p:nvPr/>
            </p:nvSpPr>
            <p:spPr bwMode="auto">
              <a:xfrm>
                <a:off x="7614038" y="2765126"/>
                <a:ext cx="319029" cy="190149"/>
              </a:xfrm>
              <a:prstGeom prst="rect">
                <a:avLst/>
              </a:prstGeom>
              <a:noFill/>
              <a:ln w="12700">
                <a:noFill/>
                <a:miter lim="800000"/>
                <a:headEnd/>
                <a:tailEnd/>
              </a:ln>
            </p:spPr>
            <p:txBody>
              <a:bodyPr lIns="0" tIns="0" rIns="0" bIns="0" anchor="ctr" anchorCtr="1"/>
              <a:lstStyle/>
              <a:p>
                <a:pPr marL="42885" algn="ctr" defTabSz="914400">
                  <a:spcBef>
                    <a:spcPct val="0"/>
                  </a:spcBef>
                  <a:spcAft>
                    <a:spcPct val="0"/>
                  </a:spcAft>
                  <a:buNone/>
                </a:pPr>
                <a:r>
                  <a:rPr lang="en-US" altLang="zh-CN" sz="700" b="0" i="0" smtClean="0">
                    <a:solidFill>
                      <a:srgbClr val="FFFFFF"/>
                    </a:solidFill>
                    <a:latin typeface="Arial"/>
                    <a:ea typeface="黑体" pitchFamily="2" charset="-122"/>
                    <a:cs typeface="+mn-cs"/>
                  </a:rPr>
                  <a:t>LAN</a:t>
                </a:r>
                <a:endParaRPr lang="zh-CN" altLang="en-US" sz="1000" smtClean="0">
                  <a:solidFill>
                    <a:schemeClr val="bg1"/>
                  </a:solidFill>
                  <a:ea typeface="黑体" pitchFamily="2" charset="-122"/>
                  <a:sym typeface="Arial" pitchFamily="34" charset="0"/>
                </a:endParaRPr>
              </a:p>
              <a:p>
                <a:pPr marL="42885" algn="ctr" defTabSz="914400">
                  <a:spcBef>
                    <a:spcPct val="0"/>
                  </a:spcBef>
                  <a:spcAft>
                    <a:spcPct val="0"/>
                  </a:spcAft>
                  <a:buNone/>
                </a:pPr>
                <a:r>
                  <a:rPr lang="en-US" altLang="zh-CN" sz="700" b="0" i="0" smtClean="0">
                    <a:solidFill>
                      <a:srgbClr val="FFFFFF"/>
                    </a:solidFill>
                    <a:latin typeface="Arial"/>
                    <a:ea typeface="黑体" pitchFamily="2" charset="-122"/>
                    <a:cs typeface="+mn-cs"/>
                  </a:rPr>
                  <a:t>VDC</a:t>
                </a:r>
                <a:endParaRPr lang="zh-CN" altLang="en-US" sz="700">
                  <a:solidFill>
                    <a:schemeClr val="bg1"/>
                  </a:solidFill>
                  <a:ea typeface="黑体" pitchFamily="2" charset="-122"/>
                  <a:sym typeface="Arial" pitchFamily="34" charset="0"/>
                </a:endParaRPr>
              </a:p>
            </p:txBody>
          </p:sp>
          <p:grpSp>
            <p:nvGrpSpPr>
              <p:cNvPr id="761" name="Group 44"/>
              <p:cNvGrpSpPr>
                <a:grpSpLocks/>
              </p:cNvGrpSpPr>
              <p:nvPr/>
            </p:nvGrpSpPr>
            <p:grpSpPr bwMode="auto">
              <a:xfrm>
                <a:off x="7791239" y="3374547"/>
                <a:ext cx="380680" cy="481763"/>
                <a:chOff x="53" y="-290"/>
                <a:chExt cx="636" cy="735"/>
              </a:xfrm>
            </p:grpSpPr>
            <p:sp>
              <p:nvSpPr>
                <p:cNvPr id="731" name="Freeform 45"/>
                <p:cNvSpPr>
                  <a:spLocks/>
                </p:cNvSpPr>
                <p:nvPr/>
              </p:nvSpPr>
              <p:spPr bwMode="auto">
                <a:xfrm rot="16200000" flipH="1">
                  <a:off x="-114" y="-67"/>
                  <a:ext cx="679" cy="345"/>
                </a:xfrm>
                <a:custGeom>
                  <a:avLst/>
                  <a:gdLst>
                    <a:gd name="T0" fmla="*/ 0 w 21600"/>
                    <a:gd name="T1" fmla="*/ 0 h 21600"/>
                    <a:gd name="T2" fmla="*/ 340 w 21600"/>
                    <a:gd name="T3" fmla="*/ 0 h 21600"/>
                    <a:gd name="T4" fmla="*/ 340 w 21600"/>
                    <a:gd name="T5" fmla="*/ 345 h 21600"/>
                    <a:gd name="T6" fmla="*/ 679 w 21600"/>
                    <a:gd name="T7" fmla="*/ 34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0800" y="0"/>
                      </a:lnTo>
                      <a:lnTo>
                        <a:pt x="10800" y="21600"/>
                      </a:lnTo>
                      <a:lnTo>
                        <a:pt x="21600" y="21600"/>
                      </a:lnTo>
                    </a:path>
                  </a:pathLst>
                </a:custGeom>
                <a:noFill/>
                <a:ln w="22225" cap="flat">
                  <a:solidFill>
                    <a:srgbClr val="0080B3"/>
                  </a:solidFill>
                  <a:prstDash val="solid"/>
                  <a:round/>
                  <a:headEnd type="none" w="med" len="med"/>
                  <a:tailEnd type="none" w="med" len="med"/>
                </a:ln>
              </p:spPr>
              <p:txBody>
                <a:bodyPr lIns="0" tIns="0" rIns="0" bIns="0"/>
                <a:lstStyle/>
                <a:p>
                  <a:pPr algn="ctr" fontAlgn="base">
                    <a:spcBef>
                      <a:spcPct val="0"/>
                    </a:spcBef>
                    <a:spcAft>
                      <a:spcPct val="0"/>
                    </a:spcAft>
                  </a:pPr>
                  <a:endParaRPr lang="zh-CN" altLang="en-US" sz="4200">
                    <a:solidFill>
                      <a:schemeClr val="bg1"/>
                    </a:solidFill>
                    <a:latin typeface="Gill Sans" charset="0"/>
                    <a:ea typeface="黑体" pitchFamily="2" charset="-122"/>
                    <a:sym typeface="Gill Sans" charset="0"/>
                  </a:endParaRPr>
                </a:p>
              </p:txBody>
            </p:sp>
            <p:sp>
              <p:nvSpPr>
                <p:cNvPr id="732" name="Freeform 46"/>
                <p:cNvSpPr>
                  <a:spLocks/>
                </p:cNvSpPr>
                <p:nvPr/>
              </p:nvSpPr>
              <p:spPr bwMode="auto">
                <a:xfrm rot="5400000">
                  <a:off x="176" y="-68"/>
                  <a:ext cx="735" cy="291"/>
                </a:xfrm>
                <a:custGeom>
                  <a:avLst/>
                  <a:gdLst>
                    <a:gd name="T0" fmla="*/ 0 w 21600"/>
                    <a:gd name="T1" fmla="*/ 0 h 21600"/>
                    <a:gd name="T2" fmla="*/ 396 w 21600"/>
                    <a:gd name="T3" fmla="*/ 0 h 21600"/>
                    <a:gd name="T4" fmla="*/ 396 w 21600"/>
                    <a:gd name="T5" fmla="*/ 311 h 21600"/>
                    <a:gd name="T6" fmla="*/ 735 w 21600"/>
                    <a:gd name="T7" fmla="*/ 31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1631" y="0"/>
                      </a:lnTo>
                      <a:lnTo>
                        <a:pt x="11631" y="21600"/>
                      </a:lnTo>
                      <a:lnTo>
                        <a:pt x="21600" y="21600"/>
                      </a:lnTo>
                    </a:path>
                  </a:pathLst>
                </a:custGeom>
                <a:noFill/>
                <a:ln w="22225" cap="flat">
                  <a:solidFill>
                    <a:schemeClr val="accent6"/>
                  </a:solidFill>
                  <a:prstDash val="solid"/>
                  <a:round/>
                  <a:headEnd type="none" w="med" len="med"/>
                  <a:tailEnd type="none" w="med" len="med"/>
                </a:ln>
              </p:spPr>
              <p:txBody>
                <a:bodyPr lIns="0" tIns="0" rIns="0" bIns="0"/>
                <a:lstStyle/>
                <a:p>
                  <a:pPr algn="ctr" fontAlgn="base">
                    <a:spcBef>
                      <a:spcPct val="0"/>
                    </a:spcBef>
                    <a:spcAft>
                      <a:spcPct val="0"/>
                    </a:spcAft>
                  </a:pPr>
                  <a:endParaRPr lang="zh-CN" altLang="en-US" sz="4200">
                    <a:solidFill>
                      <a:schemeClr val="bg1"/>
                    </a:solidFill>
                    <a:latin typeface="Gill Sans" charset="0"/>
                    <a:ea typeface="黑体" pitchFamily="2" charset="-122"/>
                    <a:sym typeface="Gill Sans" charset="0"/>
                  </a:endParaRPr>
                </a:p>
              </p:txBody>
            </p:sp>
          </p:grpSp>
          <p:sp>
            <p:nvSpPr>
              <p:cNvPr id="729" name="AutoShape 48"/>
              <p:cNvSpPr>
                <a:spLocks/>
              </p:cNvSpPr>
              <p:nvPr/>
            </p:nvSpPr>
            <p:spPr bwMode="auto">
              <a:xfrm>
                <a:off x="7632623" y="3095653"/>
                <a:ext cx="318430" cy="363319"/>
              </a:xfrm>
              <a:prstGeom prst="roundRect">
                <a:avLst>
                  <a:gd name="adj" fmla="val 16667"/>
                </a:avLst>
              </a:prstGeom>
              <a:gradFill>
                <a:gsLst>
                  <a:gs pos="100000">
                    <a:srgbClr val="0B0B0B"/>
                  </a:gs>
                  <a:gs pos="17000">
                    <a:srgbClr val="242424"/>
                  </a:gs>
                </a:gsLst>
                <a:lin ang="5400000" scaled="1"/>
              </a:gra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sym typeface="Gill Sans" charset="0"/>
                </a:endParaRPr>
              </a:p>
            </p:txBody>
          </p:sp>
          <p:grpSp>
            <p:nvGrpSpPr>
              <p:cNvPr id="762" name="Group 50"/>
              <p:cNvGrpSpPr>
                <a:grpSpLocks/>
              </p:cNvGrpSpPr>
              <p:nvPr/>
            </p:nvGrpSpPr>
            <p:grpSpPr bwMode="auto">
              <a:xfrm>
                <a:off x="7967215" y="3095651"/>
                <a:ext cx="425572" cy="363321"/>
                <a:chOff x="-25" y="-340"/>
                <a:chExt cx="711" cy="430"/>
              </a:xfrm>
            </p:grpSpPr>
            <p:sp>
              <p:nvSpPr>
                <p:cNvPr id="727" name="AutoShape 51"/>
                <p:cNvSpPr>
                  <a:spLocks/>
                </p:cNvSpPr>
                <p:nvPr/>
              </p:nvSpPr>
              <p:spPr bwMode="auto">
                <a:xfrm>
                  <a:off x="40" y="-340"/>
                  <a:ext cx="638" cy="430"/>
                </a:xfrm>
                <a:prstGeom prst="roundRect">
                  <a:avLst>
                    <a:gd name="adj" fmla="val 16667"/>
                  </a:avLst>
                </a:prstGeom>
                <a:gradFill>
                  <a:gsLst>
                    <a:gs pos="100000">
                      <a:srgbClr val="0B0B0B"/>
                    </a:gs>
                    <a:gs pos="17000">
                      <a:srgbClr val="242424"/>
                    </a:gs>
                  </a:gsLst>
                  <a:lin ang="5400000" scaled="1"/>
                </a:gradFill>
                <a:ln w="9525" cap="flat">
                  <a:solidFill>
                    <a:schemeClr val="accent6"/>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sym typeface="Gill Sans" charset="0"/>
                  </a:endParaRPr>
                </a:p>
              </p:txBody>
            </p:sp>
            <p:sp>
              <p:nvSpPr>
                <p:cNvPr id="728" name="Rectangle 52"/>
                <p:cNvSpPr>
                  <a:spLocks/>
                </p:cNvSpPr>
                <p:nvPr/>
              </p:nvSpPr>
              <p:spPr bwMode="auto">
                <a:xfrm>
                  <a:off x="-25" y="-182"/>
                  <a:ext cx="711" cy="106"/>
                </a:xfrm>
                <a:prstGeom prst="rect">
                  <a:avLst/>
                </a:prstGeom>
                <a:noFill/>
                <a:ln w="12700">
                  <a:noFill/>
                  <a:miter lim="800000"/>
                  <a:headEnd/>
                  <a:tailEnd/>
                </a:ln>
              </p:spPr>
              <p:txBody>
                <a:bodyPr lIns="0" tIns="0" rIns="0" bIns="0" anchor="ctr"/>
                <a:lstStyle/>
                <a:p>
                  <a:pPr marL="42885" algn="ctr" defTabSz="914400">
                    <a:spcBef>
                      <a:spcPct val="0"/>
                    </a:spcBef>
                    <a:spcAft>
                      <a:spcPct val="0"/>
                    </a:spcAft>
                    <a:buNone/>
                  </a:pPr>
                  <a:r>
                    <a:rPr lang="zh-CN" altLang="en-US" sz="700" b="0" i="0" smtClean="0">
                      <a:solidFill>
                        <a:srgbClr val="FFFFFF"/>
                      </a:solidFill>
                      <a:latin typeface="Arial"/>
                      <a:ea typeface="黑体" pitchFamily="2" charset="-122"/>
                      <a:cs typeface="+mn-cs"/>
                    </a:rPr>
                    <a:t>存储 </a:t>
                  </a:r>
                  <a:r>
                    <a:rPr lang="en-US" altLang="zh-CN" sz="700" b="0" i="0" smtClean="0">
                      <a:solidFill>
                        <a:srgbClr val="FFFFFF"/>
                      </a:solidFill>
                      <a:latin typeface="Arial"/>
                      <a:ea typeface="黑体" pitchFamily="2" charset="-122"/>
                      <a:cs typeface="+mn-cs"/>
                    </a:rPr>
                    <a:t>VDC</a:t>
                  </a:r>
                  <a:endParaRPr lang="en-US" altLang="zh-CN" sz="700" b="0" i="0">
                    <a:solidFill>
                      <a:srgbClr val="FFFFFF"/>
                    </a:solidFill>
                    <a:latin typeface="Arial"/>
                    <a:ea typeface="黑体" pitchFamily="2" charset="-122"/>
                    <a:cs typeface="+mn-cs"/>
                  </a:endParaRPr>
                </a:p>
              </p:txBody>
            </p:sp>
          </p:grpSp>
          <p:sp>
            <p:nvSpPr>
              <p:cNvPr id="737" name="Rectangle 53"/>
              <p:cNvSpPr>
                <a:spLocks/>
              </p:cNvSpPr>
              <p:nvPr/>
            </p:nvSpPr>
            <p:spPr bwMode="auto">
              <a:xfrm>
                <a:off x="8299939" y="2867036"/>
                <a:ext cx="683113" cy="192472"/>
              </a:xfrm>
              <a:prstGeom prst="rect">
                <a:avLst/>
              </a:prstGeom>
              <a:noFill/>
              <a:ln w="12700" cap="rnd">
                <a:noFill/>
                <a:round/>
                <a:headEnd/>
                <a:tailEnd/>
              </a:ln>
            </p:spPr>
            <p:txBody>
              <a:bodyPr lIns="0" tIns="0" rIns="0" bIns="0"/>
              <a:lstStyle/>
              <a:p>
                <a:pPr marL="42885" algn="l" defTabSz="914400">
                  <a:spcBef>
                    <a:spcPct val="0"/>
                  </a:spcBef>
                  <a:spcAft>
                    <a:spcPct val="0"/>
                  </a:spcAft>
                  <a:buNone/>
                </a:pPr>
                <a:r>
                  <a:rPr lang="zh-CN" altLang="en-US" sz="800" b="0" i="0" smtClean="0">
                    <a:solidFill>
                      <a:srgbClr val="546568"/>
                    </a:solidFill>
                    <a:latin typeface="Arial"/>
                    <a:ea typeface="黑体" pitchFamily="2" charset="-122"/>
                    <a:cs typeface="+mn-cs"/>
                  </a:rPr>
                  <a:t>聚合</a:t>
                </a:r>
                <a:endParaRPr lang="zh-CN" altLang="en-US" sz="800" b="0" i="0">
                  <a:solidFill>
                    <a:srgbClr val="546568"/>
                  </a:solidFill>
                  <a:latin typeface="Arial"/>
                  <a:ea typeface="黑体" pitchFamily="2" charset="-122"/>
                  <a:cs typeface="+mn-cs"/>
                </a:endParaRPr>
              </a:p>
            </p:txBody>
          </p:sp>
          <p:sp>
            <p:nvSpPr>
              <p:cNvPr id="379" name="Rectangle 38"/>
              <p:cNvSpPr>
                <a:spLocks/>
              </p:cNvSpPr>
              <p:nvPr/>
            </p:nvSpPr>
            <p:spPr bwMode="auto">
              <a:xfrm>
                <a:off x="7614038" y="3178603"/>
                <a:ext cx="319029" cy="190149"/>
              </a:xfrm>
              <a:prstGeom prst="rect">
                <a:avLst/>
              </a:prstGeom>
              <a:noFill/>
              <a:ln w="12700">
                <a:noFill/>
                <a:miter lim="800000"/>
                <a:headEnd/>
                <a:tailEnd/>
              </a:ln>
            </p:spPr>
            <p:txBody>
              <a:bodyPr lIns="0" tIns="0" rIns="0" bIns="0" anchor="ctr" anchorCtr="1"/>
              <a:lstStyle/>
              <a:p>
                <a:pPr marL="42885" algn="ctr" defTabSz="914400">
                  <a:spcBef>
                    <a:spcPct val="0"/>
                  </a:spcBef>
                  <a:spcAft>
                    <a:spcPct val="0"/>
                  </a:spcAft>
                  <a:buNone/>
                </a:pPr>
                <a:r>
                  <a:rPr lang="en-US" altLang="zh-CN" sz="700" b="0" i="0" smtClean="0">
                    <a:solidFill>
                      <a:srgbClr val="FFFFFF"/>
                    </a:solidFill>
                    <a:latin typeface="Arial"/>
                    <a:ea typeface="黑体" pitchFamily="2" charset="-122"/>
                    <a:cs typeface="+mn-cs"/>
                  </a:rPr>
                  <a:t>LAN</a:t>
                </a:r>
                <a:endParaRPr lang="zh-CN" altLang="en-US" sz="1000" smtClean="0">
                  <a:solidFill>
                    <a:schemeClr val="bg1"/>
                  </a:solidFill>
                  <a:ea typeface="黑体" pitchFamily="2" charset="-122"/>
                  <a:sym typeface="Arial" pitchFamily="34" charset="0"/>
                </a:endParaRPr>
              </a:p>
              <a:p>
                <a:pPr marL="42885" algn="ctr" defTabSz="914400">
                  <a:spcBef>
                    <a:spcPct val="0"/>
                  </a:spcBef>
                  <a:spcAft>
                    <a:spcPct val="0"/>
                  </a:spcAft>
                  <a:buNone/>
                </a:pPr>
                <a:r>
                  <a:rPr lang="en-US" altLang="zh-CN" sz="700" b="0" i="0" smtClean="0">
                    <a:solidFill>
                      <a:srgbClr val="FFFFFF"/>
                    </a:solidFill>
                    <a:latin typeface="Arial"/>
                    <a:ea typeface="黑体" pitchFamily="2" charset="-122"/>
                    <a:cs typeface="+mn-cs"/>
                  </a:rPr>
                  <a:t>VDC</a:t>
                </a:r>
                <a:endParaRPr lang="zh-CN" altLang="en-US" sz="700">
                  <a:solidFill>
                    <a:schemeClr val="bg1"/>
                  </a:solidFill>
                  <a:ea typeface="黑体" pitchFamily="2" charset="-122"/>
                  <a:sym typeface="Arial" pitchFamily="34" charset="0"/>
                </a:endParaRPr>
              </a:p>
            </p:txBody>
          </p:sp>
        </p:grpSp>
      </p:grpSp>
      <p:grpSp>
        <p:nvGrpSpPr>
          <p:cNvPr id="763" name="Group 391"/>
          <p:cNvGrpSpPr/>
          <p:nvPr/>
        </p:nvGrpSpPr>
        <p:grpSpPr>
          <a:xfrm>
            <a:off x="594360" y="5184648"/>
            <a:ext cx="6077552" cy="754397"/>
            <a:chOff x="4574276" y="4669561"/>
            <a:chExt cx="6077552" cy="754397"/>
          </a:xfrm>
        </p:grpSpPr>
        <p:sp>
          <p:nvSpPr>
            <p:cNvPr id="393" name="Rectangle 392"/>
            <p:cNvSpPr/>
            <p:nvPr/>
          </p:nvSpPr>
          <p:spPr>
            <a:xfrm>
              <a:off x="4574276" y="4906922"/>
              <a:ext cx="3570208" cy="506292"/>
            </a:xfrm>
            <a:prstGeom prst="rect">
              <a:avLst/>
            </a:prstGeom>
          </p:spPr>
          <p:txBody>
            <a:bodyPr wrap="none" lIns="0" tIns="0" rIns="0" bIns="0">
              <a:spAutoFit/>
            </a:bodyPr>
            <a:lstStyle/>
            <a:p>
              <a:pPr marL="169896" indent="-169896" algn="l" defTabSz="914400">
                <a:lnSpc>
                  <a:spcPct val="95000"/>
                </a:lnSpc>
                <a:spcBef>
                  <a:spcPts val="300"/>
                </a:spcBef>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降低资本支出 </a:t>
              </a:r>
              <a:r>
                <a:rPr lang="en-US" altLang="zh-CN" sz="1600" b="0" i="0" dirty="0" smtClean="0">
                  <a:solidFill>
                    <a:srgbClr val="546568"/>
                  </a:solidFill>
                  <a:latin typeface="Arial"/>
                  <a:ea typeface="黑体" pitchFamily="2" charset="-122"/>
                  <a:cs typeface="+mn-cs"/>
                </a:rPr>
                <a:t>— </a:t>
              </a:r>
              <a:r>
                <a:rPr lang="zh-CN" altLang="en-US" sz="1600" b="0" i="0" dirty="0" smtClean="0">
                  <a:solidFill>
                    <a:srgbClr val="546568"/>
                  </a:solidFill>
                  <a:latin typeface="Arial"/>
                  <a:ea typeface="黑体" pitchFamily="2" charset="-122"/>
                  <a:cs typeface="+mn-cs"/>
                </a:rPr>
                <a:t>减少物理交换机数</a:t>
              </a:r>
            </a:p>
            <a:p>
              <a:pPr marL="169896" indent="-169896" algn="l" defTabSz="914400">
                <a:lnSpc>
                  <a:spcPct val="95000"/>
                </a:lnSpc>
                <a:spcBef>
                  <a:spcPts val="300"/>
                </a:spcBef>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降低运营成本 </a:t>
              </a:r>
              <a:r>
                <a:rPr lang="en-US" altLang="zh-CN" sz="1600" b="0" i="0" dirty="0" smtClean="0">
                  <a:solidFill>
                    <a:srgbClr val="546568"/>
                  </a:solidFill>
                  <a:latin typeface="Arial"/>
                  <a:ea typeface="黑体" pitchFamily="2" charset="-122"/>
                  <a:cs typeface="+mn-cs"/>
                </a:rPr>
                <a:t>— </a:t>
              </a:r>
              <a:r>
                <a:rPr lang="zh-CN" altLang="en-US" sz="1600" b="0" i="0" dirty="0" smtClean="0">
                  <a:solidFill>
                    <a:srgbClr val="546568"/>
                  </a:solidFill>
                  <a:latin typeface="Arial"/>
                  <a:ea typeface="黑体" pitchFamily="2" charset="-122"/>
                  <a:cs typeface="+mn-cs"/>
                </a:rPr>
                <a:t>降低功耗和管理要求</a:t>
              </a:r>
              <a:endParaRPr lang="zh-CN" altLang="en-US" sz="1600" b="0" i="0" dirty="0">
                <a:solidFill>
                  <a:srgbClr val="546568"/>
                </a:solidFill>
                <a:latin typeface="Arial"/>
                <a:ea typeface="黑体" pitchFamily="2" charset="-122"/>
                <a:cs typeface="+mn-cs"/>
              </a:endParaRPr>
            </a:p>
          </p:txBody>
        </p:sp>
        <p:sp>
          <p:nvSpPr>
            <p:cNvPr id="394" name="AutoShape 24"/>
            <p:cNvSpPr>
              <a:spLocks/>
            </p:cNvSpPr>
            <p:nvPr/>
          </p:nvSpPr>
          <p:spPr bwMode="auto">
            <a:xfrm>
              <a:off x="4574276" y="4669561"/>
              <a:ext cx="2338685" cy="227346"/>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a:lnSpc>
                  <a:spcPts val="1500"/>
                </a:lnSpc>
                <a:spcBef>
                  <a:spcPts val="300"/>
                </a:spcBef>
                <a:spcAft>
                  <a:spcPts val="300"/>
                </a:spcAft>
                <a:buNone/>
              </a:pPr>
              <a:r>
                <a:rPr lang="zh-CN" altLang="en-US" sz="1800" b="1" i="0" smtClean="0">
                  <a:solidFill>
                    <a:srgbClr val="0096D6"/>
                  </a:solidFill>
                  <a:latin typeface="Arial"/>
                  <a:ea typeface="黑体" pitchFamily="2" charset="-122"/>
                  <a:cs typeface="+mn-cs"/>
                </a:rPr>
                <a:t>结果</a:t>
              </a:r>
              <a:endParaRPr lang="zh-CN" altLang="en-US" b="1" smtClean="0">
                <a:solidFill>
                  <a:schemeClr val="tx1"/>
                </a:solidFill>
                <a:ea typeface="黑体" pitchFamily="2" charset="-122"/>
                <a:sym typeface="Arial" charset="0"/>
              </a:endParaRPr>
            </a:p>
          </p:txBody>
        </p:sp>
        <p:sp>
          <p:nvSpPr>
            <p:cNvPr id="396" name="Rectangle 395"/>
            <p:cNvSpPr/>
            <p:nvPr/>
          </p:nvSpPr>
          <p:spPr>
            <a:xfrm>
              <a:off x="8575619" y="4917666"/>
              <a:ext cx="2076209" cy="506292"/>
            </a:xfrm>
            <a:prstGeom prst="rect">
              <a:avLst/>
            </a:prstGeom>
          </p:spPr>
          <p:txBody>
            <a:bodyPr wrap="none" lIns="0" tIns="0" rIns="0" bIns="0">
              <a:spAutoFit/>
            </a:bodyPr>
            <a:lstStyle/>
            <a:p>
              <a:pPr marL="169896" indent="-169896" algn="l" defTabSz="914400">
                <a:lnSpc>
                  <a:spcPct val="95000"/>
                </a:lnSpc>
                <a:spcBef>
                  <a:spcPts val="300"/>
                </a:spcBef>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资源的灵活隔离</a:t>
              </a:r>
              <a:r>
                <a:rPr lang="en-US" altLang="zh-CN" sz="1600" b="0" i="0" dirty="0" smtClean="0">
                  <a:solidFill>
                    <a:srgbClr val="546568"/>
                  </a:solidFill>
                  <a:latin typeface="Arial"/>
                  <a:ea typeface="黑体" pitchFamily="2" charset="-122"/>
                  <a:cs typeface="+mn-cs"/>
                </a:rPr>
                <a:t>/</a:t>
              </a:r>
              <a:r>
                <a:rPr lang="zh-CN" altLang="en-US" sz="1600" b="0" i="0" dirty="0" smtClean="0">
                  <a:solidFill>
                    <a:srgbClr val="546568"/>
                  </a:solidFill>
                  <a:latin typeface="Arial"/>
                  <a:ea typeface="黑体" pitchFamily="2" charset="-122"/>
                  <a:cs typeface="+mn-cs"/>
                </a:rPr>
                <a:t>分布</a:t>
              </a:r>
            </a:p>
            <a:p>
              <a:pPr marL="169896" indent="-169896" algn="l" defTabSz="914400">
                <a:lnSpc>
                  <a:spcPct val="95000"/>
                </a:lnSpc>
                <a:spcBef>
                  <a:spcPts val="300"/>
                </a:spcBef>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硬件和软件故障隔离</a:t>
              </a:r>
              <a:endParaRPr lang="zh-CN" altLang="en-US" sz="1600" b="0" i="0" dirty="0">
                <a:solidFill>
                  <a:srgbClr val="546568"/>
                </a:solidFill>
                <a:latin typeface="Arial"/>
                <a:ea typeface="黑体" pitchFamily="2" charset="-122"/>
                <a:cs typeface="+mn-cs"/>
              </a:endParaRPr>
            </a:p>
          </p:txBody>
        </p:sp>
      </p:grpSp>
      <p:grpSp>
        <p:nvGrpSpPr>
          <p:cNvPr id="764" name="Group 410"/>
          <p:cNvGrpSpPr/>
          <p:nvPr/>
        </p:nvGrpSpPr>
        <p:grpSpPr>
          <a:xfrm>
            <a:off x="10242" y="1280164"/>
            <a:ext cx="9144000" cy="496887"/>
            <a:chOff x="10242" y="1400292"/>
            <a:chExt cx="9144000" cy="496887"/>
          </a:xfrm>
        </p:grpSpPr>
        <p:sp>
          <p:nvSpPr>
            <p:cNvPr id="412" name="Rectangle 25"/>
            <p:cNvSpPr>
              <a:spLocks/>
            </p:cNvSpPr>
            <p:nvPr/>
          </p:nvSpPr>
          <p:spPr bwMode="auto">
            <a:xfrm>
              <a:off x="10242" y="1400292"/>
              <a:ext cx="9144000" cy="496887"/>
            </a:xfrm>
            <a:prstGeom prst="rect">
              <a:avLst/>
            </a:prstGeom>
            <a:gradFill flip="none" rotWithShape="1">
              <a:gsLst>
                <a:gs pos="15000">
                  <a:srgbClr val="0D3947">
                    <a:alpha val="83000"/>
                  </a:srgbClr>
                </a:gs>
                <a:gs pos="85000">
                  <a:srgbClr val="0D3947">
                    <a:alpha val="83000"/>
                  </a:srgbClr>
                </a:gs>
                <a:gs pos="0">
                  <a:srgbClr val="ABDFF0">
                    <a:lumMod val="25000"/>
                    <a:alpha val="0"/>
                  </a:srgbClr>
                </a:gs>
                <a:gs pos="100000">
                  <a:schemeClr val="bg1">
                    <a:alpha val="0"/>
                  </a:schemeClr>
                </a:gs>
              </a:gsLst>
              <a:lin ang="0" scaled="0"/>
              <a:tileRect/>
            </a:gradFill>
            <a:ln w="25400" cap="flat" cmpd="sng" algn="ctr">
              <a:noFill/>
              <a:prstDash val="solid"/>
            </a:ln>
            <a:effectLst/>
          </p:spPr>
          <p:txBody>
            <a:bodyPr rtlCol="0" anchor="ctr"/>
            <a:lstStyle/>
            <a:p>
              <a:pPr algn="ctr">
                <a:spcBef>
                  <a:spcPts val="600"/>
                </a:spcBef>
              </a:pPr>
              <a:endParaRPr lang="zh-CN" altLang="en-US" sz="1600">
                <a:solidFill>
                  <a:srgbClr val="FFFFFF"/>
                </a:solidFill>
                <a:ea typeface="黑体" pitchFamily="2" charset="-122"/>
                <a:sym typeface="Arial" charset="0"/>
              </a:endParaRPr>
            </a:p>
          </p:txBody>
        </p:sp>
        <p:sp>
          <p:nvSpPr>
            <p:cNvPr id="413" name="Rectangle 412"/>
            <p:cNvSpPr/>
            <p:nvPr/>
          </p:nvSpPr>
          <p:spPr>
            <a:xfrm>
              <a:off x="262726" y="1467116"/>
              <a:ext cx="8639033" cy="369328"/>
            </a:xfrm>
            <a:prstGeom prst="rect">
              <a:avLst/>
            </a:prstGeom>
          </p:spPr>
          <p:txBody>
            <a:bodyPr wrap="square" lIns="91435" tIns="45718" rIns="91435" bIns="45718">
              <a:spAutoFit/>
            </a:bodyPr>
            <a:lstStyle/>
            <a:p>
              <a:pPr algn="ctr" defTabSz="914400">
                <a:spcBef>
                  <a:spcPts val="600"/>
                </a:spcBef>
                <a:buNone/>
              </a:pPr>
              <a:r>
                <a:rPr lang="zh-CN" altLang="en-US" sz="1800" b="0" i="0" smtClean="0">
                  <a:solidFill>
                    <a:srgbClr val="FFFFFF"/>
                  </a:solidFill>
                  <a:latin typeface="Arial"/>
                  <a:ea typeface="黑体" pitchFamily="2" charset="-122"/>
                  <a:cs typeface="+mn-cs"/>
                </a:rPr>
                <a:t>在交换机中隔离逻辑实体 </a:t>
              </a:r>
              <a:r>
                <a:rPr lang="en-US" altLang="zh-CN" sz="1800" b="0" i="0" smtClean="0">
                  <a:solidFill>
                    <a:srgbClr val="FFFFFF"/>
                  </a:solidFill>
                  <a:latin typeface="Arial"/>
                  <a:ea typeface="黑体" pitchFamily="2" charset="-122"/>
                  <a:cs typeface="+mn-cs"/>
                </a:rPr>
                <a:t>— </a:t>
              </a:r>
              <a:r>
                <a:rPr lang="zh-CN" altLang="en-US" sz="1800" b="0" i="0" smtClean="0">
                  <a:solidFill>
                    <a:srgbClr val="FFFFFF"/>
                  </a:solidFill>
                  <a:latin typeface="Arial"/>
                  <a:ea typeface="黑体" pitchFamily="2" charset="-122"/>
                  <a:cs typeface="+mn-cs"/>
                </a:rPr>
                <a:t>在 </a:t>
              </a:r>
              <a:r>
                <a:rPr lang="en-US" altLang="zh-CN" sz="1800" b="0" i="0" smtClean="0">
                  <a:solidFill>
                    <a:srgbClr val="FFFFFF"/>
                  </a:solidFill>
                  <a:latin typeface="Arial"/>
                  <a:ea typeface="黑体" pitchFamily="2" charset="-122"/>
                  <a:cs typeface="+mn-cs"/>
                </a:rPr>
                <a:t>Cisco Nexus</a:t>
              </a:r>
              <a:r>
                <a:rPr lang="en-US" altLang="zh-CN" sz="1800" b="0" i="0" baseline="30000" smtClean="0">
                  <a:solidFill>
                    <a:srgbClr val="FFFFFF"/>
                  </a:solidFill>
                  <a:latin typeface="Arial"/>
                  <a:ea typeface="黑体" pitchFamily="2" charset="-122"/>
                  <a:cs typeface="+mn-cs"/>
                </a:rPr>
                <a:t>®</a:t>
              </a:r>
              <a:r>
                <a:rPr lang="zh-CN" altLang="en-US" sz="1800" b="0" i="0" smtClean="0">
                  <a:solidFill>
                    <a:srgbClr val="FFFFFF"/>
                  </a:solidFill>
                  <a:latin typeface="Arial"/>
                  <a:ea typeface="黑体" pitchFamily="2" charset="-122"/>
                  <a:cs typeface="+mn-cs"/>
                </a:rPr>
                <a:t> </a:t>
              </a:r>
              <a:r>
                <a:rPr lang="en-US" altLang="zh-CN" sz="1800" b="0" i="0" smtClean="0">
                  <a:solidFill>
                    <a:srgbClr val="FFFFFF"/>
                  </a:solidFill>
                  <a:latin typeface="Arial"/>
                  <a:ea typeface="黑体" pitchFamily="2" charset="-122"/>
                  <a:cs typeface="+mn-cs"/>
                </a:rPr>
                <a:t>7000 </a:t>
              </a:r>
              <a:r>
                <a:rPr lang="zh-CN" altLang="en-US" sz="1800" b="0" i="0" smtClean="0">
                  <a:solidFill>
                    <a:srgbClr val="FFFFFF"/>
                  </a:solidFill>
                  <a:latin typeface="Arial"/>
                  <a:ea typeface="黑体" pitchFamily="2" charset="-122"/>
                  <a:cs typeface="+mn-cs"/>
                </a:rPr>
                <a:t>上提供</a:t>
              </a:r>
              <a:endParaRPr lang="zh-CN" altLang="en-US" sz="1800" b="0" i="0">
                <a:solidFill>
                  <a:srgbClr val="FFFFFF"/>
                </a:solidFill>
                <a:latin typeface="Arial"/>
                <a:ea typeface="黑体" pitchFamily="2" charset="-122"/>
                <a:cs typeface="+mn-cs"/>
              </a:endParaRPr>
            </a:p>
          </p:txBody>
        </p:sp>
      </p:grpSp>
      <p:sp>
        <p:nvSpPr>
          <p:cNvPr id="357" name="Action Button: Back or Previous 356">
            <a:hlinkClick r:id="rId17" action="ppaction://hlinksldjump"/>
          </p:cNvPr>
          <p:cNvSpPr/>
          <p:nvPr/>
        </p:nvSpPr>
        <p:spPr>
          <a:xfrm>
            <a:off x="8202168" y="6236208"/>
            <a:ext cx="318654" cy="277092"/>
          </a:xfrm>
          <a:prstGeom prst="actionButtonBackPrevious">
            <a:avLst/>
          </a:prstGeom>
          <a:solidFill>
            <a:schemeClr val="accent3">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黑体" pitchFamily="2" charset="-122"/>
            </a:endParaRPr>
          </a:p>
        </p:txBody>
      </p:sp>
    </p:spTree>
    <p:extLst>
      <p:ext uri="{BB962C8B-B14F-4D97-AF65-F5344CB8AC3E}">
        <p14:creationId xmlns="" xmlns:p14="http://schemas.microsoft.com/office/powerpoint/2010/main" val="7259256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764"/>
                                        </p:tgtEl>
                                        <p:attrNameLst>
                                          <p:attrName>style.visibility</p:attrName>
                                        </p:attrNameLst>
                                      </p:cBhvr>
                                      <p:to>
                                        <p:strVal val="visible"/>
                                      </p:to>
                                    </p:set>
                                    <p:animEffect transition="in" filter="fade">
                                      <p:cBhvr>
                                        <p:cTn id="12" dur="1000"/>
                                        <p:tgtEl>
                                          <p:spTgt spid="76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1+#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2" fill="hold" nodeType="afterEffect">
                                  <p:stCondLst>
                                    <p:cond delay="500"/>
                                  </p:stCondLst>
                                  <p:childTnLst>
                                    <p:set>
                                      <p:cBhvr>
                                        <p:cTn id="21" dur="1" fill="hold">
                                          <p:stCondLst>
                                            <p:cond delay="0"/>
                                          </p:stCondLst>
                                        </p:cTn>
                                        <p:tgtEl>
                                          <p:spTgt spid="744"/>
                                        </p:tgtEl>
                                        <p:attrNameLst>
                                          <p:attrName>style.visibility</p:attrName>
                                        </p:attrNameLst>
                                      </p:cBhvr>
                                      <p:to>
                                        <p:strVal val="visible"/>
                                      </p:to>
                                    </p:set>
                                    <p:anim calcmode="lin" valueType="num">
                                      <p:cBhvr additive="base">
                                        <p:cTn id="22" dur="500" fill="hold"/>
                                        <p:tgtEl>
                                          <p:spTgt spid="744"/>
                                        </p:tgtEl>
                                        <p:attrNameLst>
                                          <p:attrName>ppt_x</p:attrName>
                                        </p:attrNameLst>
                                      </p:cBhvr>
                                      <p:tavLst>
                                        <p:tav tm="0">
                                          <p:val>
                                            <p:strVal val="1+#ppt_w/2"/>
                                          </p:val>
                                        </p:tav>
                                        <p:tav tm="100000">
                                          <p:val>
                                            <p:strVal val="#ppt_x"/>
                                          </p:val>
                                        </p:tav>
                                      </p:tavLst>
                                    </p:anim>
                                    <p:anim calcmode="lin" valueType="num">
                                      <p:cBhvr additive="base">
                                        <p:cTn id="23" dur="500" fill="hold"/>
                                        <p:tgtEl>
                                          <p:spTgt spid="744"/>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2" fill="hold" nodeType="afterEffect">
                                  <p:stCondLst>
                                    <p:cond delay="500"/>
                                  </p:stCondLst>
                                  <p:childTnLst>
                                    <p:set>
                                      <p:cBhvr>
                                        <p:cTn id="26" dur="1" fill="hold">
                                          <p:stCondLst>
                                            <p:cond delay="0"/>
                                          </p:stCondLst>
                                        </p:cTn>
                                        <p:tgtEl>
                                          <p:spTgt spid="755"/>
                                        </p:tgtEl>
                                        <p:attrNameLst>
                                          <p:attrName>style.visibility</p:attrName>
                                        </p:attrNameLst>
                                      </p:cBhvr>
                                      <p:to>
                                        <p:strVal val="visible"/>
                                      </p:to>
                                    </p:set>
                                    <p:anim calcmode="lin" valueType="num">
                                      <p:cBhvr additive="base">
                                        <p:cTn id="27" dur="500" fill="hold"/>
                                        <p:tgtEl>
                                          <p:spTgt spid="755"/>
                                        </p:tgtEl>
                                        <p:attrNameLst>
                                          <p:attrName>ppt_x</p:attrName>
                                        </p:attrNameLst>
                                      </p:cBhvr>
                                      <p:tavLst>
                                        <p:tav tm="0">
                                          <p:val>
                                            <p:strVal val="1+#ppt_w/2"/>
                                          </p:val>
                                        </p:tav>
                                        <p:tav tm="100000">
                                          <p:val>
                                            <p:strVal val="#ppt_x"/>
                                          </p:val>
                                        </p:tav>
                                      </p:tavLst>
                                    </p:anim>
                                    <p:anim calcmode="lin" valueType="num">
                                      <p:cBhvr additive="base">
                                        <p:cTn id="28" dur="500" fill="hold"/>
                                        <p:tgtEl>
                                          <p:spTgt spid="75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500"/>
                                  </p:stCondLst>
                                  <p:childTnLst>
                                    <p:set>
                                      <p:cBhvr>
                                        <p:cTn id="31" dur="1" fill="hold">
                                          <p:stCondLst>
                                            <p:cond delay="0"/>
                                          </p:stCondLst>
                                        </p:cTn>
                                        <p:tgtEl>
                                          <p:spTgt spid="759"/>
                                        </p:tgtEl>
                                        <p:attrNameLst>
                                          <p:attrName>style.visibility</p:attrName>
                                        </p:attrNameLst>
                                      </p:cBhvr>
                                      <p:to>
                                        <p:strVal val="visible"/>
                                      </p:to>
                                    </p:set>
                                    <p:anim calcmode="lin" valueType="num">
                                      <p:cBhvr additive="base">
                                        <p:cTn id="32" dur="500" fill="hold"/>
                                        <p:tgtEl>
                                          <p:spTgt spid="759"/>
                                        </p:tgtEl>
                                        <p:attrNameLst>
                                          <p:attrName>ppt_x</p:attrName>
                                        </p:attrNameLst>
                                      </p:cBhvr>
                                      <p:tavLst>
                                        <p:tav tm="0">
                                          <p:val>
                                            <p:strVal val="1+#ppt_w/2"/>
                                          </p:val>
                                        </p:tav>
                                        <p:tav tm="100000">
                                          <p:val>
                                            <p:strVal val="#ppt_x"/>
                                          </p:val>
                                        </p:tav>
                                      </p:tavLst>
                                    </p:anim>
                                    <p:anim calcmode="lin" valueType="num">
                                      <p:cBhvr additive="base">
                                        <p:cTn id="33" dur="500" fill="hold"/>
                                        <p:tgtEl>
                                          <p:spTgt spid="759"/>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763"/>
                                        </p:tgtEl>
                                        <p:attrNameLst>
                                          <p:attrName>style.visibility</p:attrName>
                                        </p:attrNameLst>
                                      </p:cBhvr>
                                      <p:to>
                                        <p:strVal val="visible"/>
                                      </p:to>
                                    </p:set>
                                    <p:anim calcmode="lin" valueType="num">
                                      <p:cBhvr additive="base">
                                        <p:cTn id="38" dur="750" fill="hold"/>
                                        <p:tgtEl>
                                          <p:spTgt spid="763"/>
                                        </p:tgtEl>
                                        <p:attrNameLst>
                                          <p:attrName>ppt_x</p:attrName>
                                        </p:attrNameLst>
                                      </p:cBhvr>
                                      <p:tavLst>
                                        <p:tav tm="0">
                                          <p:val>
                                            <p:strVal val="1+#ppt_w/2"/>
                                          </p:val>
                                        </p:tav>
                                        <p:tav tm="100000">
                                          <p:val>
                                            <p:strVal val="#ppt_x"/>
                                          </p:val>
                                        </p:tav>
                                      </p:tavLst>
                                    </p:anim>
                                    <p:anim calcmode="lin" valueType="num">
                                      <p:cBhvr additive="base">
                                        <p:cTn id="39" dur="750" fill="hold"/>
                                        <p:tgtEl>
                                          <p:spTgt spid="763"/>
                                        </p:tgtEl>
                                        <p:attrNameLst>
                                          <p:attrName>ppt_y</p:attrName>
                                        </p:attrNameLst>
                                      </p:cBhvr>
                                      <p:tavLst>
                                        <p:tav tm="0">
                                          <p:val>
                                            <p:strVal val="#ppt_y"/>
                                          </p:val>
                                        </p:tav>
                                        <p:tav tm="100000">
                                          <p:val>
                                            <p:strVal val="#ppt_y"/>
                                          </p:val>
                                        </p:tav>
                                      </p:tavLst>
                                    </p:anim>
                                  </p:childTnLst>
                                </p:cTn>
                              </p:par>
                              <p:par>
                                <p:cTn id="40" presetID="10" presetClass="entr" presetSubtype="0" fill="hold" grpId="0" nodeType="withEffect">
                                  <p:stCondLst>
                                    <p:cond delay="0"/>
                                  </p:stCondLst>
                                  <p:childTnLst>
                                    <p:set>
                                      <p:cBhvr>
                                        <p:cTn id="41" dur="1" fill="hold">
                                          <p:stCondLst>
                                            <p:cond delay="0"/>
                                          </p:stCondLst>
                                        </p:cTn>
                                        <p:tgtEl>
                                          <p:spTgt spid="359"/>
                                        </p:tgtEl>
                                        <p:attrNameLst>
                                          <p:attrName>style.visibility</p:attrName>
                                        </p:attrNameLst>
                                      </p:cBhvr>
                                      <p:to>
                                        <p:strVal val="visible"/>
                                      </p:to>
                                    </p:set>
                                    <p:animEffect transition="in" filter="fade">
                                      <p:cBhvr>
                                        <p:cTn id="42" dur="500"/>
                                        <p:tgtEl>
                                          <p:spTgt spid="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l" defTabSz="914400">
              <a:spcBef>
                <a:spcPct val="0"/>
              </a:spcBef>
              <a:buNone/>
            </a:pPr>
            <a:r>
              <a:rPr altLang="zh-CN"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Cisco Unified Fabric</a:t>
            </a:r>
            <a:br>
              <a:rPr altLang="zh-CN"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lang="zh-CN" altLang="en-US" sz="2400" b="0" i="0" spc="0" baseline="0" dirty="0" smtClean="0">
                <a:solidFill>
                  <a:srgbClr val="7F7F7F"/>
                </a:solidFill>
                <a:latin typeface="Arial"/>
                <a:ea typeface="黑体" pitchFamily="2" charset="-122"/>
                <a:cs typeface="+mj-cs"/>
              </a:rPr>
              <a:t>为所有数据中心提供架构灵活性</a:t>
            </a:r>
            <a:endParaRPr lang="zh-CN" altLang="en-US" sz="2400" b="0" i="0" spc="0" baseline="0" dirty="0">
              <a:solidFill>
                <a:srgbClr val="7F7F7F"/>
              </a:solidFill>
              <a:latin typeface="Arial"/>
              <a:ea typeface="黑体" pitchFamily="2" charset="-122"/>
              <a:cs typeface="+mj-cs"/>
            </a:endParaRPr>
          </a:p>
        </p:txBody>
      </p:sp>
      <p:grpSp>
        <p:nvGrpSpPr>
          <p:cNvPr id="82" name="Group 2"/>
          <p:cNvGrpSpPr/>
          <p:nvPr/>
        </p:nvGrpSpPr>
        <p:grpSpPr>
          <a:xfrm>
            <a:off x="4587520" y="1522421"/>
            <a:ext cx="4553712" cy="3280873"/>
            <a:chOff x="4587520" y="1333739"/>
            <a:chExt cx="4553712" cy="3280873"/>
          </a:xfrm>
        </p:grpSpPr>
        <p:sp>
          <p:nvSpPr>
            <p:cNvPr id="83" name="Rectangle 82"/>
            <p:cNvSpPr/>
            <p:nvPr/>
          </p:nvSpPr>
          <p:spPr>
            <a:xfrm>
              <a:off x="4587520" y="1333739"/>
              <a:ext cx="4553712" cy="3280873"/>
            </a:xfrm>
            <a:prstGeom prst="rect">
              <a:avLst/>
            </a:prstGeom>
            <a:gradFill flip="none" rotWithShape="1">
              <a:gsLst>
                <a:gs pos="0">
                  <a:schemeClr val="accent5">
                    <a:alpha val="68000"/>
                  </a:schemeClr>
                </a:gs>
                <a:gs pos="54000">
                  <a:srgbClr val="001C27">
                    <a:alpha val="0"/>
                  </a:srgbClr>
                </a:gs>
              </a:gsLst>
              <a:lin ang="8100000" scaled="1"/>
              <a:tileRect/>
            </a:gradFill>
            <a:ln w="12700">
              <a:noFill/>
              <a:round/>
              <a:headEnd/>
              <a:tailEnd/>
            </a:ln>
          </p:spPr>
          <p:txBody>
            <a:bodyPr lIns="82124" tIns="41061" rIns="82124" bIns="41061"/>
            <a:lstStyle/>
            <a:p>
              <a:pPr eaLnBrk="0" hangingPunct="0">
                <a:lnSpc>
                  <a:spcPct val="90000"/>
                </a:lnSpc>
              </a:pPr>
              <a:endParaRPr lang="zh-CN" altLang="en-US">
                <a:solidFill>
                  <a:srgbClr val="002060"/>
                </a:solidFill>
                <a:ea typeface="黑体" pitchFamily="2" charset="-122"/>
                <a:cs typeface="ＭＳ Ｐゴシック"/>
              </a:endParaRPr>
            </a:p>
          </p:txBody>
        </p:sp>
        <p:sp>
          <p:nvSpPr>
            <p:cNvPr id="86" name="TextBox 85"/>
            <p:cNvSpPr txBox="1"/>
            <p:nvPr/>
          </p:nvSpPr>
          <p:spPr>
            <a:xfrm>
              <a:off x="5718412" y="1472911"/>
              <a:ext cx="3268012" cy="2046714"/>
            </a:xfrm>
            <a:prstGeom prst="rect">
              <a:avLst/>
            </a:prstGeom>
            <a:noFill/>
          </p:spPr>
          <p:txBody>
            <a:bodyPr wrap="square" lIns="0" tIns="0" rIns="0" bIns="0" rtlCol="0">
              <a:spAutoFit/>
            </a:bodyPr>
            <a:lstStyle/>
            <a:p>
              <a:pPr algn="r" defTabSz="814365">
                <a:spcBef>
                  <a:spcPts val="1200"/>
                </a:spcBef>
                <a:buNone/>
              </a:pPr>
              <a:r>
                <a:rPr lang="zh-CN" altLang="en-US" sz="1800" b="1" i="0" smtClean="0">
                  <a:solidFill>
                    <a:srgbClr val="6DB344">
                      <a:lumMod val="75000"/>
                    </a:srgbClr>
                  </a:solidFill>
                  <a:latin typeface="Arial"/>
                  <a:ea typeface="黑体" pitchFamily="2" charset="-122"/>
                  <a:cs typeface="+mn-cs"/>
                </a:rPr>
                <a:t>融合</a:t>
              </a:r>
              <a:endParaRPr lang="zh-CN" altLang="en-US" smtClean="0">
                <a:solidFill>
                  <a:schemeClr val="tx2">
                    <a:lumMod val="75000"/>
                  </a:schemeClr>
                </a:solidFill>
                <a:latin typeface="Arial"/>
                <a:ea typeface="黑体" pitchFamily="2" charset="-122"/>
                <a:sym typeface="Arial" charset="0"/>
              </a:endParaRPr>
            </a:p>
            <a:p>
              <a:pPr algn="r" defTabSz="814365">
                <a:spcBef>
                  <a:spcPts val="1200"/>
                </a:spcBef>
                <a:buNone/>
              </a:pPr>
              <a:r>
                <a:rPr lang="zh-CN" altLang="en-US" sz="1800" b="0" i="0" smtClean="0">
                  <a:solidFill>
                    <a:srgbClr val="6DB344">
                      <a:lumMod val="75000"/>
                    </a:srgbClr>
                  </a:solidFill>
                  <a:latin typeface="Arial"/>
                  <a:ea typeface="黑体" pitchFamily="2" charset="-122"/>
                  <a:cs typeface="+mn-cs"/>
                </a:rPr>
                <a:t>对 </a:t>
              </a:r>
              <a:r>
                <a:rPr lang="en-US" altLang="zh-CN" sz="1800" b="0" i="0" smtClean="0">
                  <a:solidFill>
                    <a:srgbClr val="6DB344">
                      <a:lumMod val="75000"/>
                    </a:srgbClr>
                  </a:solidFill>
                  <a:latin typeface="Arial"/>
                  <a:ea typeface="黑体" pitchFamily="2" charset="-122"/>
                  <a:cs typeface="+mn-cs"/>
                </a:rPr>
                <a:t>LAN/SAN </a:t>
              </a:r>
              <a:r>
                <a:rPr lang="zh-CN" altLang="en-US" sz="1800" b="0" i="0" smtClean="0">
                  <a:solidFill>
                    <a:srgbClr val="6DB344">
                      <a:lumMod val="75000"/>
                    </a:srgbClr>
                  </a:solidFill>
                  <a:latin typeface="Arial"/>
                  <a:ea typeface="黑体" pitchFamily="2" charset="-122"/>
                  <a:cs typeface="+mn-cs"/>
                </a:rPr>
                <a:t>仅需布线一次</a:t>
              </a:r>
            </a:p>
            <a:p>
              <a:pPr algn="r" defTabSz="814365">
                <a:spcBef>
                  <a:spcPts val="600"/>
                </a:spcBef>
                <a:buNone/>
              </a:pPr>
              <a:r>
                <a:rPr lang="zh-CN" altLang="en-US" sz="1800" b="0" i="0" smtClean="0">
                  <a:solidFill>
                    <a:srgbClr val="6DB344">
                      <a:lumMod val="75000"/>
                    </a:srgbClr>
                  </a:solidFill>
                  <a:latin typeface="Arial"/>
                  <a:ea typeface="黑体" pitchFamily="2" charset="-122"/>
                  <a:cs typeface="+mn-cs"/>
                </a:rPr>
                <a:t>对 </a:t>
              </a:r>
              <a:r>
                <a:rPr lang="en-US" altLang="zh-CN" sz="1800" b="0" i="0" smtClean="0">
                  <a:solidFill>
                    <a:srgbClr val="6DB344">
                      <a:lumMod val="75000"/>
                    </a:srgbClr>
                  </a:solidFill>
                  <a:latin typeface="Arial"/>
                  <a:ea typeface="黑体" pitchFamily="2" charset="-122"/>
                  <a:cs typeface="+mn-cs"/>
                </a:rPr>
                <a:t>LAN/SAN </a:t>
              </a:r>
              <a:r>
                <a:rPr lang="zh-CN" altLang="en-US" sz="1800" b="0" i="0" smtClean="0">
                  <a:solidFill>
                    <a:srgbClr val="6DB344">
                      <a:lumMod val="75000"/>
                    </a:srgbClr>
                  </a:solidFill>
                  <a:latin typeface="Arial"/>
                  <a:ea typeface="黑体" pitchFamily="2" charset="-122"/>
                  <a:cs typeface="+mn-cs"/>
                </a:rPr>
                <a:t>可采用</a:t>
              </a:r>
              <a:br>
                <a:rPr lang="zh-CN" altLang="en-US" sz="1800" b="0" i="0" smtClean="0">
                  <a:solidFill>
                    <a:srgbClr val="6DB344">
                      <a:lumMod val="75000"/>
                    </a:srgbClr>
                  </a:solidFill>
                  <a:latin typeface="Arial"/>
                  <a:ea typeface="黑体" pitchFamily="2" charset="-122"/>
                  <a:cs typeface="+mn-cs"/>
                </a:rPr>
              </a:br>
              <a:r>
                <a:rPr lang="zh-CN" altLang="en-US" sz="1800" b="0" i="0" smtClean="0">
                  <a:solidFill>
                    <a:srgbClr val="6DB344">
                      <a:lumMod val="75000"/>
                    </a:srgbClr>
                  </a:solidFill>
                  <a:latin typeface="Arial"/>
                  <a:ea typeface="黑体" pitchFamily="2" charset="-122"/>
                  <a:cs typeface="+mn-cs"/>
                </a:rPr>
                <a:t>单点管理</a:t>
              </a:r>
            </a:p>
            <a:p>
              <a:pPr algn="r" defTabSz="814365">
                <a:spcBef>
                  <a:spcPts val="600"/>
                </a:spcBef>
                <a:buNone/>
              </a:pPr>
              <a:r>
                <a:rPr lang="zh-CN" altLang="en-US" sz="1800" b="0" i="0" smtClean="0">
                  <a:solidFill>
                    <a:srgbClr val="6DB344">
                      <a:lumMod val="75000"/>
                    </a:srgbClr>
                  </a:solidFill>
                  <a:latin typeface="Arial"/>
                  <a:ea typeface="黑体" pitchFamily="2" charset="-122"/>
                  <a:cs typeface="+mn-cs"/>
                </a:rPr>
                <a:t>设备整合</a:t>
              </a:r>
            </a:p>
            <a:p>
              <a:pPr algn="r" defTabSz="814365">
                <a:spcBef>
                  <a:spcPts val="600"/>
                </a:spcBef>
                <a:buNone/>
              </a:pPr>
              <a:endParaRPr lang="zh-CN" altLang="en-US" smtClean="0">
                <a:solidFill>
                  <a:schemeClr val="tx2">
                    <a:lumMod val="75000"/>
                  </a:schemeClr>
                </a:solidFill>
                <a:ea typeface="黑体" pitchFamily="2" charset="-122"/>
                <a:sym typeface="Arial" charset="0"/>
              </a:endParaRPr>
            </a:p>
          </p:txBody>
        </p:sp>
      </p:grpSp>
      <p:grpSp>
        <p:nvGrpSpPr>
          <p:cNvPr id="87" name="Group 4"/>
          <p:cNvGrpSpPr/>
          <p:nvPr/>
        </p:nvGrpSpPr>
        <p:grpSpPr>
          <a:xfrm>
            <a:off x="0" y="1522421"/>
            <a:ext cx="4553712" cy="3280873"/>
            <a:chOff x="0" y="1333739"/>
            <a:chExt cx="4553712" cy="3280873"/>
          </a:xfrm>
        </p:grpSpPr>
        <p:sp>
          <p:nvSpPr>
            <p:cNvPr id="90" name="Rectangle 89"/>
            <p:cNvSpPr/>
            <p:nvPr/>
          </p:nvSpPr>
          <p:spPr>
            <a:xfrm>
              <a:off x="0" y="1333739"/>
              <a:ext cx="4553712" cy="3280873"/>
            </a:xfrm>
            <a:prstGeom prst="rect">
              <a:avLst/>
            </a:prstGeom>
            <a:gradFill flip="none" rotWithShape="1">
              <a:gsLst>
                <a:gs pos="49000">
                  <a:srgbClr val="C00000">
                    <a:alpha val="0"/>
                  </a:srgbClr>
                </a:gs>
                <a:gs pos="99000">
                  <a:schemeClr val="tx1">
                    <a:lumMod val="60000"/>
                    <a:lumOff val="40000"/>
                    <a:alpha val="82000"/>
                  </a:schemeClr>
                </a:gs>
              </a:gsLst>
              <a:lin ang="13500000" scaled="1"/>
              <a:tileRect/>
            </a:gradFill>
            <a:ln w="28575">
              <a:noFill/>
            </a:ln>
            <a:effectLst/>
          </p:spPr>
          <p:txBody>
            <a:bodyPr lIns="82124" tIns="41061" rIns="82124" bIns="41061"/>
            <a:lstStyle/>
            <a:p>
              <a:pPr eaLnBrk="0" hangingPunct="0">
                <a:lnSpc>
                  <a:spcPct val="90000"/>
                </a:lnSpc>
              </a:pPr>
              <a:endParaRPr lang="zh-CN" altLang="en-US">
                <a:solidFill>
                  <a:srgbClr val="62D1FE"/>
                </a:solidFill>
                <a:ea typeface="黑体" pitchFamily="2" charset="-122"/>
                <a:cs typeface="ＭＳ Ｐゴシック"/>
              </a:endParaRPr>
            </a:p>
          </p:txBody>
        </p:sp>
        <p:sp>
          <p:nvSpPr>
            <p:cNvPr id="91" name="Rectangle 259"/>
            <p:cNvSpPr>
              <a:spLocks noChangeArrowheads="1"/>
            </p:cNvSpPr>
            <p:nvPr/>
          </p:nvSpPr>
          <p:spPr bwMode="auto">
            <a:xfrm>
              <a:off x="185009" y="1437088"/>
              <a:ext cx="3676600" cy="560200"/>
            </a:xfrm>
            <a:prstGeom prst="rect">
              <a:avLst/>
            </a:prstGeom>
            <a:noFill/>
            <a:ln w="9525">
              <a:noFill/>
              <a:miter lim="800000"/>
              <a:headEnd/>
              <a:tailEnd/>
            </a:ln>
          </p:spPr>
          <p:txBody>
            <a:bodyPr wrap="none" lIns="0" tIns="0" rIns="0" bIns="0" anchor="t" anchorCtr="0"/>
            <a:lstStyle/>
            <a:p>
              <a:pPr algn="l" defTabSz="814365">
                <a:lnSpc>
                  <a:spcPct val="90000"/>
                </a:lnSpc>
                <a:buNone/>
              </a:pPr>
              <a:r>
                <a:rPr lang="zh-CN" altLang="en-US" sz="1800" b="1" i="0" smtClean="0">
                  <a:solidFill>
                    <a:srgbClr val="0096D6">
                      <a:lumMod val="75000"/>
                    </a:srgbClr>
                  </a:solidFill>
                  <a:latin typeface="Arial"/>
                  <a:ea typeface="黑体" pitchFamily="2" charset="-122"/>
                  <a:cs typeface="ＭＳ Ｐゴシック"/>
                </a:rPr>
                <a:t>扩展</a:t>
              </a:r>
              <a:endParaRPr lang="zh-CN" altLang="en-US" b="1">
                <a:solidFill>
                  <a:schemeClr val="tx1">
                    <a:lumMod val="75000"/>
                  </a:schemeClr>
                </a:solidFill>
                <a:ea typeface="黑体" pitchFamily="2" charset="-122"/>
                <a:cs typeface="ＭＳ Ｐゴシック"/>
              </a:endParaRPr>
            </a:p>
          </p:txBody>
        </p:sp>
        <p:sp>
          <p:nvSpPr>
            <p:cNvPr id="92" name="TextBox 91"/>
            <p:cNvSpPr txBox="1"/>
            <p:nvPr/>
          </p:nvSpPr>
          <p:spPr>
            <a:xfrm>
              <a:off x="171361" y="1838679"/>
              <a:ext cx="3082174" cy="984885"/>
            </a:xfrm>
            <a:prstGeom prst="rect">
              <a:avLst/>
            </a:prstGeom>
            <a:noFill/>
          </p:spPr>
          <p:txBody>
            <a:bodyPr wrap="square" lIns="0" tIns="0" rIns="0" bIns="0" rtlCol="0">
              <a:spAutoFit/>
            </a:bodyPr>
            <a:lstStyle/>
            <a:p>
              <a:pPr algn="l" defTabSz="814365">
                <a:spcBef>
                  <a:spcPts val="600"/>
                </a:spcBef>
                <a:buNone/>
              </a:pPr>
              <a:r>
                <a:rPr lang="zh-CN" altLang="en-US" sz="1800" b="0" i="0" smtClean="0">
                  <a:solidFill>
                    <a:srgbClr val="0096D6">
                      <a:lumMod val="75000"/>
                    </a:srgbClr>
                  </a:solidFill>
                  <a:latin typeface="Arial"/>
                  <a:ea typeface="黑体" pitchFamily="2" charset="-122"/>
                  <a:cs typeface="+mn-cs"/>
                </a:rPr>
                <a:t>恢复力强、高性能</a:t>
              </a:r>
            </a:p>
            <a:p>
              <a:pPr algn="l" defTabSz="814365">
                <a:spcBef>
                  <a:spcPts val="600"/>
                </a:spcBef>
                <a:buNone/>
              </a:pPr>
              <a:r>
                <a:rPr lang="zh-CN" altLang="en-US" sz="1800" b="0" i="0" smtClean="0">
                  <a:solidFill>
                    <a:srgbClr val="0096D6">
                      <a:lumMod val="75000"/>
                    </a:srgbClr>
                  </a:solidFill>
                  <a:latin typeface="Arial"/>
                  <a:ea typeface="黑体" pitchFamily="2" charset="-122"/>
                  <a:cs typeface="+mn-cs"/>
                </a:rPr>
                <a:t>系统扩展 </a:t>
              </a:r>
            </a:p>
            <a:p>
              <a:pPr algn="l" defTabSz="814365">
                <a:spcBef>
                  <a:spcPts val="600"/>
                </a:spcBef>
                <a:buNone/>
              </a:pPr>
              <a:r>
                <a:rPr lang="zh-CN" altLang="en-US" sz="1800" b="0" i="0" kern="1200" smtClean="0">
                  <a:solidFill>
                    <a:srgbClr val="0096D6">
                      <a:lumMod val="75000"/>
                    </a:srgbClr>
                  </a:solidFill>
                  <a:latin typeface="Arial"/>
                  <a:ea typeface="黑体" pitchFamily="2" charset="-122"/>
                  <a:cs typeface="+mn-cs"/>
                </a:rPr>
                <a:t>地理跨度</a:t>
              </a:r>
              <a:endParaRPr lang="zh-CN" altLang="en-US" kern="1200">
                <a:solidFill>
                  <a:schemeClr val="tx1">
                    <a:lumMod val="75000"/>
                  </a:schemeClr>
                </a:solidFill>
                <a:latin typeface="Arial"/>
                <a:ea typeface="黑体" pitchFamily="2" charset="-122"/>
                <a:sym typeface="Arial" charset="0"/>
              </a:endParaRPr>
            </a:p>
          </p:txBody>
        </p:sp>
      </p:grpSp>
      <p:grpSp>
        <p:nvGrpSpPr>
          <p:cNvPr id="93" name="Group 1"/>
          <p:cNvGrpSpPr/>
          <p:nvPr/>
        </p:nvGrpSpPr>
        <p:grpSpPr>
          <a:xfrm>
            <a:off x="-4275" y="3409555"/>
            <a:ext cx="9144000" cy="3448446"/>
            <a:chOff x="-4275" y="3213291"/>
            <a:chExt cx="9144000" cy="3455636"/>
          </a:xfrm>
        </p:grpSpPr>
        <p:sp>
          <p:nvSpPr>
            <p:cNvPr id="94" name="Freeform 138"/>
            <p:cNvSpPr>
              <a:spLocks/>
            </p:cNvSpPr>
            <p:nvPr/>
          </p:nvSpPr>
          <p:spPr bwMode="auto">
            <a:xfrm>
              <a:off x="-4275" y="3213291"/>
              <a:ext cx="9144000" cy="3455636"/>
            </a:xfrm>
            <a:custGeom>
              <a:avLst/>
              <a:gdLst>
                <a:gd name="T0" fmla="*/ 0 w 5741"/>
                <a:gd name="T1" fmla="*/ 2147483647 h 1730"/>
                <a:gd name="T2" fmla="*/ 0 w 5741"/>
                <a:gd name="T3" fmla="*/ 2147483647 h 1730"/>
                <a:gd name="T4" fmla="*/ 2147483647 w 5741"/>
                <a:gd name="T5" fmla="*/ 0 h 1730"/>
                <a:gd name="T6" fmla="*/ 2147483647 w 5741"/>
                <a:gd name="T7" fmla="*/ 2147483647 h 1730"/>
                <a:gd name="T8" fmla="*/ 2147483647 w 5741"/>
                <a:gd name="T9" fmla="*/ 2147483647 h 1730"/>
                <a:gd name="T10" fmla="*/ 0 60000 65536"/>
                <a:gd name="T11" fmla="*/ 0 60000 65536"/>
                <a:gd name="T12" fmla="*/ 0 60000 65536"/>
                <a:gd name="T13" fmla="*/ 0 60000 65536"/>
                <a:gd name="T14" fmla="*/ 0 60000 65536"/>
                <a:gd name="T15" fmla="*/ 0 w 5741"/>
                <a:gd name="T16" fmla="*/ 0 h 1730"/>
                <a:gd name="T17" fmla="*/ 5741 w 5741"/>
                <a:gd name="T18" fmla="*/ 1730 h 1730"/>
              </a:gdLst>
              <a:ahLst/>
              <a:cxnLst>
                <a:cxn ang="T10">
                  <a:pos x="T0" y="T1"/>
                </a:cxn>
                <a:cxn ang="T11">
                  <a:pos x="T2" y="T3"/>
                </a:cxn>
                <a:cxn ang="T12">
                  <a:pos x="T4" y="T5"/>
                </a:cxn>
                <a:cxn ang="T13">
                  <a:pos x="T6" y="T7"/>
                </a:cxn>
                <a:cxn ang="T14">
                  <a:pos x="T8" y="T9"/>
                </a:cxn>
              </a:cxnLst>
              <a:rect l="T15" t="T16" r="T17" b="T18"/>
              <a:pathLst>
                <a:path w="5741" h="1730">
                  <a:moveTo>
                    <a:pt x="0" y="1728"/>
                  </a:moveTo>
                  <a:cubicBezTo>
                    <a:pt x="0" y="1728"/>
                    <a:pt x="0" y="1182"/>
                    <a:pt x="0" y="636"/>
                  </a:cubicBezTo>
                  <a:cubicBezTo>
                    <a:pt x="0" y="630"/>
                    <a:pt x="2880" y="0"/>
                    <a:pt x="2880" y="0"/>
                  </a:cubicBezTo>
                  <a:cubicBezTo>
                    <a:pt x="2880" y="0"/>
                    <a:pt x="5736" y="630"/>
                    <a:pt x="5736" y="636"/>
                  </a:cubicBezTo>
                  <a:cubicBezTo>
                    <a:pt x="5736" y="636"/>
                    <a:pt x="5740" y="1502"/>
                    <a:pt x="5741" y="1730"/>
                  </a:cubicBezTo>
                </a:path>
              </a:pathLst>
            </a:custGeom>
            <a:gradFill rotWithShape="1">
              <a:gsLst>
                <a:gs pos="0">
                  <a:srgbClr val="7030A0"/>
                </a:gs>
                <a:gs pos="54000">
                  <a:srgbClr val="001C27">
                    <a:alpha val="70000"/>
                    <a:lumMod val="0"/>
                    <a:lumOff val="100000"/>
                  </a:srgbClr>
                </a:gs>
              </a:gsLst>
              <a:lin ang="5400000" scaled="1"/>
            </a:gradFill>
            <a:ln w="12700">
              <a:noFill/>
              <a:round/>
              <a:headEnd/>
              <a:tailEnd/>
            </a:ln>
          </p:spPr>
          <p:txBody>
            <a:bodyPr lIns="82124" tIns="41061" rIns="82124" bIns="41061"/>
            <a:lstStyle/>
            <a:p>
              <a:pPr eaLnBrk="0" hangingPunct="0">
                <a:lnSpc>
                  <a:spcPct val="90000"/>
                </a:lnSpc>
              </a:pPr>
              <a:endParaRPr lang="zh-CN" altLang="en-US">
                <a:solidFill>
                  <a:srgbClr val="62D1FE"/>
                </a:solidFill>
                <a:ea typeface="黑体" pitchFamily="2" charset="-122"/>
                <a:cs typeface="ＭＳ Ｐゴシック"/>
              </a:endParaRPr>
            </a:p>
          </p:txBody>
        </p:sp>
        <p:sp>
          <p:nvSpPr>
            <p:cNvPr id="95" name="Rectangle 259"/>
            <p:cNvSpPr>
              <a:spLocks noChangeArrowheads="1"/>
            </p:cNvSpPr>
            <p:nvPr/>
          </p:nvSpPr>
          <p:spPr bwMode="auto">
            <a:xfrm>
              <a:off x="171361" y="4515606"/>
              <a:ext cx="3698029" cy="1117919"/>
            </a:xfrm>
            <a:prstGeom prst="rect">
              <a:avLst/>
            </a:prstGeom>
            <a:noFill/>
            <a:ln w="9525">
              <a:noFill/>
              <a:miter lim="800000"/>
              <a:headEnd/>
              <a:tailEnd/>
            </a:ln>
          </p:spPr>
          <p:txBody>
            <a:bodyPr lIns="0" tIns="0" rIns="0" bIns="0" anchor="t" anchorCtr="0"/>
            <a:lstStyle/>
            <a:p>
              <a:pPr algn="l" defTabSz="814365">
                <a:lnSpc>
                  <a:spcPct val="90000"/>
                </a:lnSpc>
                <a:buNone/>
              </a:pPr>
              <a:r>
                <a:rPr lang="zh-CN" altLang="en-US" sz="1800" b="1" i="0" smtClean="0">
                  <a:solidFill>
                    <a:srgbClr val="7030A0"/>
                  </a:solidFill>
                  <a:latin typeface="Arial"/>
                  <a:ea typeface="黑体" pitchFamily="2" charset="-122"/>
                  <a:cs typeface="ＭＳ Ｐゴシック"/>
                </a:rPr>
                <a:t>智能</a:t>
              </a:r>
            </a:p>
            <a:p>
              <a:pPr algn="l" defTabSz="814365">
                <a:spcBef>
                  <a:spcPts val="600"/>
                </a:spcBef>
                <a:buNone/>
              </a:pPr>
              <a:r>
                <a:rPr lang="zh-CN" altLang="en-US" sz="1800" b="0" i="0" smtClean="0">
                  <a:solidFill>
                    <a:srgbClr val="7030A0"/>
                  </a:solidFill>
                  <a:latin typeface="Arial"/>
                  <a:ea typeface="黑体" pitchFamily="2" charset="-122"/>
                  <a:cs typeface="+mn-cs"/>
                </a:rPr>
                <a:t>无缝的虚拟机网络</a:t>
              </a:r>
            </a:p>
            <a:p>
              <a:pPr algn="l" defTabSz="814365">
                <a:spcBef>
                  <a:spcPts val="600"/>
                </a:spcBef>
                <a:buNone/>
              </a:pPr>
              <a:r>
                <a:rPr lang="zh-CN" altLang="en-US" sz="1800" b="0" i="0" smtClean="0">
                  <a:solidFill>
                    <a:srgbClr val="7030A0"/>
                  </a:solidFill>
                  <a:latin typeface="Arial"/>
                  <a:ea typeface="黑体" pitchFamily="2" charset="-122"/>
                  <a:cs typeface="+mn-cs"/>
                </a:rPr>
                <a:t>工作负荷移动性</a:t>
              </a:r>
            </a:p>
            <a:p>
              <a:pPr algn="l" defTabSz="814365">
                <a:lnSpc>
                  <a:spcPct val="90000"/>
                </a:lnSpc>
                <a:buNone/>
              </a:pPr>
              <a:endParaRPr lang="zh-CN" altLang="en-US" sz="2000" b="1" smtClean="0">
                <a:solidFill>
                  <a:srgbClr val="7030A0"/>
                </a:solidFill>
                <a:ea typeface="黑体" pitchFamily="2" charset="-122"/>
                <a:cs typeface="ＭＳ Ｐゴシック"/>
              </a:endParaRPr>
            </a:p>
            <a:p>
              <a:pPr algn="l" defTabSz="814365">
                <a:lnSpc>
                  <a:spcPct val="90000"/>
                </a:lnSpc>
                <a:buNone/>
              </a:pPr>
              <a:endParaRPr lang="zh-CN" altLang="en-US" sz="2000" b="1">
                <a:solidFill>
                  <a:srgbClr val="7030A0"/>
                </a:solidFill>
                <a:ea typeface="黑体" pitchFamily="2" charset="-122"/>
                <a:cs typeface="ＭＳ Ｐゴシック"/>
              </a:endParaRPr>
            </a:p>
          </p:txBody>
        </p:sp>
        <p:sp>
          <p:nvSpPr>
            <p:cNvPr id="96" name="TextBox 95"/>
            <p:cNvSpPr txBox="1"/>
            <p:nvPr/>
          </p:nvSpPr>
          <p:spPr>
            <a:xfrm>
              <a:off x="5349923" y="4781335"/>
              <a:ext cx="3732036" cy="724779"/>
            </a:xfrm>
            <a:prstGeom prst="rect">
              <a:avLst/>
            </a:prstGeom>
            <a:noFill/>
          </p:spPr>
          <p:txBody>
            <a:bodyPr wrap="square" lIns="91435" tIns="45718" rIns="91435" bIns="45718" rtlCol="0">
              <a:spAutoFit/>
            </a:bodyPr>
            <a:lstStyle/>
            <a:p>
              <a:pPr algn="r" defTabSz="814365">
                <a:spcBef>
                  <a:spcPts val="600"/>
                </a:spcBef>
                <a:buNone/>
              </a:pPr>
              <a:r>
                <a:rPr lang="zh-CN" altLang="en-US" sz="1800" b="0" i="0" smtClean="0">
                  <a:solidFill>
                    <a:srgbClr val="7030A0"/>
                  </a:solidFill>
                  <a:latin typeface="Arial"/>
                  <a:ea typeface="黑体" pitchFamily="2" charset="-122"/>
                  <a:cs typeface="+mn-cs"/>
                </a:rPr>
                <a:t>安全隔离</a:t>
              </a:r>
              <a:r>
                <a:rPr lang="en-US" altLang="zh-CN" sz="1800" b="0" i="0" smtClean="0">
                  <a:solidFill>
                    <a:srgbClr val="7030A0"/>
                  </a:solidFill>
                  <a:latin typeface="Arial"/>
                  <a:ea typeface="黑体" pitchFamily="2" charset="-122"/>
                  <a:cs typeface="+mn-cs"/>
                </a:rPr>
                <a:t>/</a:t>
              </a:r>
              <a:r>
                <a:rPr lang="zh-CN" altLang="en-US" sz="1800" b="0" i="0" smtClean="0">
                  <a:solidFill>
                    <a:srgbClr val="7030A0"/>
                  </a:solidFill>
                  <a:latin typeface="Arial"/>
                  <a:ea typeface="黑体" pitchFamily="2" charset="-122"/>
                  <a:cs typeface="+mn-cs"/>
                </a:rPr>
                <a:t>多租户</a:t>
              </a:r>
              <a:endParaRPr lang="zh-CN" altLang="en-US" smtClean="0">
                <a:solidFill>
                  <a:srgbClr val="7030A0"/>
                </a:solidFill>
                <a:ea typeface="黑体" pitchFamily="2" charset="-122"/>
                <a:sym typeface="Arial" charset="0"/>
              </a:endParaRPr>
            </a:p>
            <a:p>
              <a:pPr algn="r" defTabSz="814365">
                <a:spcBef>
                  <a:spcPts val="600"/>
                </a:spcBef>
                <a:buNone/>
              </a:pPr>
              <a:r>
                <a:rPr lang="zh-CN" altLang="en-US" sz="1800" b="0" i="0" smtClean="0">
                  <a:solidFill>
                    <a:srgbClr val="7030A0"/>
                  </a:solidFill>
                  <a:latin typeface="Arial"/>
                  <a:ea typeface="黑体" pitchFamily="2" charset="-122"/>
                  <a:cs typeface="+mn-cs"/>
                </a:rPr>
                <a:t>集成的应用交付</a:t>
              </a:r>
              <a:endParaRPr lang="zh-CN" altLang="en-US" sz="1800" b="0" i="0">
                <a:solidFill>
                  <a:srgbClr val="7030A0"/>
                </a:solidFill>
                <a:latin typeface="Arial"/>
                <a:ea typeface="黑体" pitchFamily="2" charset="-122"/>
                <a:cs typeface="+mn-cs"/>
              </a:endParaRPr>
            </a:p>
          </p:txBody>
        </p:sp>
      </p:grpSp>
      <p:sp>
        <p:nvSpPr>
          <p:cNvPr id="3" name="Freeform 2"/>
          <p:cNvSpPr/>
          <p:nvPr/>
        </p:nvSpPr>
        <p:spPr>
          <a:xfrm flipH="1">
            <a:off x="0" y="1412963"/>
            <a:ext cx="9284677" cy="5472333"/>
          </a:xfrm>
          <a:custGeom>
            <a:avLst/>
            <a:gdLst>
              <a:gd name="connsiteX0" fmla="*/ 4712677 w 9369083"/>
              <a:gd name="connsiteY0" fmla="*/ 0 h 5472333"/>
              <a:gd name="connsiteX1" fmla="*/ 4712677 w 9369083"/>
              <a:gd name="connsiteY1" fmla="*/ 1983545 h 5472333"/>
              <a:gd name="connsiteX2" fmla="*/ 3010486 w 9369083"/>
              <a:gd name="connsiteY2" fmla="*/ 2391508 h 5472333"/>
              <a:gd name="connsiteX3" fmla="*/ 0 w 9369083"/>
              <a:gd name="connsiteY3" fmla="*/ 3249637 h 5472333"/>
              <a:gd name="connsiteX4" fmla="*/ 84406 w 9369083"/>
              <a:gd name="connsiteY4" fmla="*/ 5444197 h 5472333"/>
              <a:gd name="connsiteX5" fmla="*/ 9369083 w 9369083"/>
              <a:gd name="connsiteY5" fmla="*/ 5472333 h 5472333"/>
              <a:gd name="connsiteX6" fmla="*/ 9369083 w 9369083"/>
              <a:gd name="connsiteY6" fmla="*/ 28136 h 5472333"/>
              <a:gd name="connsiteX7" fmla="*/ 4712677 w 9369083"/>
              <a:gd name="connsiteY7" fmla="*/ 0 h 5472333"/>
              <a:gd name="connsiteX0" fmla="*/ 4628271 w 9284677"/>
              <a:gd name="connsiteY0" fmla="*/ 0 h 5472333"/>
              <a:gd name="connsiteX1" fmla="*/ 4628271 w 9284677"/>
              <a:gd name="connsiteY1" fmla="*/ 1983545 h 5472333"/>
              <a:gd name="connsiteX2" fmla="*/ 2926080 w 9284677"/>
              <a:gd name="connsiteY2" fmla="*/ 2391508 h 5472333"/>
              <a:gd name="connsiteX3" fmla="*/ 0 w 9284677"/>
              <a:gd name="connsiteY3" fmla="*/ 3235570 h 5472333"/>
              <a:gd name="connsiteX4" fmla="*/ 0 w 9284677"/>
              <a:gd name="connsiteY4" fmla="*/ 5444197 h 5472333"/>
              <a:gd name="connsiteX5" fmla="*/ 9284677 w 9284677"/>
              <a:gd name="connsiteY5" fmla="*/ 5472333 h 5472333"/>
              <a:gd name="connsiteX6" fmla="*/ 9284677 w 9284677"/>
              <a:gd name="connsiteY6" fmla="*/ 28136 h 5472333"/>
              <a:gd name="connsiteX7" fmla="*/ 4628271 w 9284677"/>
              <a:gd name="connsiteY7" fmla="*/ 0 h 547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84677" h="5472333">
                <a:moveTo>
                  <a:pt x="4628271" y="0"/>
                </a:moveTo>
                <a:lnTo>
                  <a:pt x="4628271" y="1983545"/>
                </a:lnTo>
                <a:lnTo>
                  <a:pt x="2926080" y="2391508"/>
                </a:lnTo>
                <a:lnTo>
                  <a:pt x="0" y="3235570"/>
                </a:lnTo>
                <a:lnTo>
                  <a:pt x="0" y="5444197"/>
                </a:lnTo>
                <a:lnTo>
                  <a:pt x="9284677" y="5472333"/>
                </a:lnTo>
                <a:lnTo>
                  <a:pt x="9284677" y="28136"/>
                </a:lnTo>
                <a:lnTo>
                  <a:pt x="4628271" y="0"/>
                </a:lnTo>
                <a:close/>
              </a:path>
            </a:pathLst>
          </a:custGeom>
          <a:solidFill>
            <a:srgbClr val="FFFFFF">
              <a:alpha val="85098"/>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sp>
        <p:nvSpPr>
          <p:cNvPr id="37" name="Rectangle 36"/>
          <p:cNvSpPr/>
          <p:nvPr/>
        </p:nvSpPr>
        <p:spPr>
          <a:xfrm>
            <a:off x="-154745" y="5701075"/>
            <a:ext cx="9425354" cy="897415"/>
          </a:xfrm>
          <a:prstGeom prst="rect">
            <a:avLst/>
          </a:prstGeom>
          <a:gradFill>
            <a:gsLst>
              <a:gs pos="100000">
                <a:srgbClr val="546568">
                  <a:lumMod val="64000"/>
                </a:srgbClr>
              </a:gs>
              <a:gs pos="0">
                <a:srgbClr val="546568">
                  <a:lumMod val="86000"/>
                  <a:lumOff val="14000"/>
                </a:srgbClr>
              </a:gs>
            </a:gsLst>
            <a:lin ang="5400000" scaled="0"/>
          </a:gradFill>
          <a:ln w="25400" cap="flat">
            <a:no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a:lnSpc>
                <a:spcPct val="95000"/>
              </a:lnSpc>
            </a:pPr>
            <a:endParaRPr lang="zh-CN" altLang="en-US" sz="1600" b="1">
              <a:solidFill>
                <a:schemeClr val="bg1"/>
              </a:solidFill>
              <a:ea typeface="黑体" pitchFamily="2" charset="-122"/>
            </a:endParaRPr>
          </a:p>
        </p:txBody>
      </p:sp>
      <p:grpSp>
        <p:nvGrpSpPr>
          <p:cNvPr id="38" name="Group 37"/>
          <p:cNvGrpSpPr>
            <a:grpSpLocks/>
          </p:cNvGrpSpPr>
          <p:nvPr/>
        </p:nvGrpSpPr>
        <p:grpSpPr bwMode="auto">
          <a:xfrm>
            <a:off x="863427" y="5849753"/>
            <a:ext cx="2673403" cy="687388"/>
            <a:chOff x="897" y="970"/>
            <a:chExt cx="1578" cy="433"/>
          </a:xfrm>
        </p:grpSpPr>
        <p:sp>
          <p:nvSpPr>
            <p:cNvPr id="39" name="Text Box 60"/>
            <p:cNvSpPr txBox="1">
              <a:spLocks noChangeArrowheads="1"/>
            </p:cNvSpPr>
            <p:nvPr/>
          </p:nvSpPr>
          <p:spPr bwMode="auto">
            <a:xfrm>
              <a:off x="1044" y="972"/>
              <a:ext cx="1401" cy="393"/>
            </a:xfrm>
            <a:prstGeom prst="rect">
              <a:avLst/>
            </a:prstGeom>
            <a:noFill/>
            <a:ln w="9525" algn="ctr">
              <a:noFill/>
              <a:miter lim="800000"/>
              <a:headEnd/>
              <a:tailEnd/>
            </a:ln>
          </p:spPr>
          <p:txBody>
            <a:bodyPr wrap="square" lIns="82124" tIns="41061" rIns="82124" bIns="41061">
              <a:spAutoFit/>
            </a:bodyPr>
            <a:lstStyle/>
            <a:p>
              <a:pPr algn="r" defTabSz="814365">
                <a:lnSpc>
                  <a:spcPct val="80000"/>
                </a:lnSpc>
                <a:buNone/>
              </a:pPr>
              <a:r>
                <a:rPr lang="zh-CN" altLang="en-US" sz="1400" dirty="0" smtClean="0">
                  <a:solidFill>
                    <a:srgbClr val="FFFFFF"/>
                  </a:solidFill>
                  <a:effectLst>
                    <a:outerShdw blurRad="38100" dist="38100" dir="2700000" algn="tl">
                      <a:srgbClr val="000000">
                        <a:alpha val="43137"/>
                      </a:srgbClr>
                    </a:outerShdw>
                  </a:effectLst>
                  <a:ea typeface="黑体" pitchFamily="2" charset="-122"/>
                </a:rPr>
                <a:t>当</a:t>
              </a:r>
              <a:r>
                <a:rPr lang="zh-CN" altLang="en-US" sz="2000" b="0" i="0" kern="1200" dirty="0" smtClean="0">
                  <a:solidFill>
                    <a:srgbClr val="FFFFFF"/>
                  </a:solidFill>
                  <a:effectLst>
                    <a:outerShdw blurRad="38100" dist="38100" dir="2700000" algn="tl">
                      <a:srgbClr val="000000">
                        <a:alpha val="43137"/>
                      </a:srgbClr>
                    </a:outerShdw>
                  </a:effectLst>
                  <a:latin typeface="Arial"/>
                  <a:ea typeface="黑体" pitchFamily="2" charset="-122"/>
                  <a:cs typeface="+mn-cs"/>
                </a:rPr>
                <a:t>网络</a:t>
              </a:r>
              <a:r>
                <a:rPr lang="zh-CN" altLang="en-US" sz="1400" b="0" i="0" kern="0" dirty="0" smtClean="0">
                  <a:solidFill>
                    <a:srgbClr val="FFFFFF"/>
                  </a:solidFill>
                  <a:effectLst>
                    <a:outerShdw blurRad="38100" dist="38100" dir="2700000" algn="tl">
                      <a:srgbClr val="000000">
                        <a:alpha val="43137"/>
                      </a:srgbClr>
                    </a:outerShdw>
                  </a:effectLst>
                  <a:latin typeface="Arial"/>
                  <a:ea typeface="黑体" pitchFamily="2" charset="-122"/>
                  <a:cs typeface="+mn-cs"/>
                </a:rPr>
                <a:t>得到</a:t>
              </a:r>
              <a:endParaRPr lang="zh-CN" altLang="en-US" kern="0" dirty="0" smtClean="0">
                <a:solidFill>
                  <a:schemeClr val="bg1"/>
                </a:solidFill>
                <a:effectLst>
                  <a:outerShdw blurRad="38100" dist="38100" dir="2700000" algn="tl">
                    <a:srgbClr val="000000">
                      <a:alpha val="43137"/>
                    </a:srgbClr>
                  </a:outerShdw>
                </a:effectLst>
                <a:ea typeface="黑体" pitchFamily="2" charset="-122"/>
              </a:endParaRPr>
            </a:p>
            <a:p>
              <a:pPr algn="r" defTabSz="814365">
                <a:lnSpc>
                  <a:spcPct val="80000"/>
                </a:lnSpc>
                <a:spcBef>
                  <a:spcPct val="0"/>
                </a:spcBef>
                <a:spcAft>
                  <a:spcPct val="0"/>
                </a:spcAft>
                <a:buNone/>
              </a:pPr>
              <a:endParaRPr lang="zh-CN" altLang="en-US" sz="2400" b="1" kern="1200" dirty="0">
                <a:solidFill>
                  <a:schemeClr val="bg1"/>
                </a:solidFill>
                <a:effectLst>
                  <a:outerShdw blurRad="38100" dist="38100" dir="2700000" algn="tl">
                    <a:srgbClr val="000000">
                      <a:alpha val="43137"/>
                    </a:srgbClr>
                  </a:outerShdw>
                </a:effectLst>
                <a:latin typeface="Arial" charset="0"/>
                <a:ea typeface="黑体" pitchFamily="2" charset="-122"/>
                <a:cs typeface="+mn-cs"/>
              </a:endParaRPr>
            </a:p>
          </p:txBody>
        </p:sp>
        <p:sp>
          <p:nvSpPr>
            <p:cNvPr id="40" name="Text Box 63"/>
            <p:cNvSpPr txBox="1">
              <a:spLocks noChangeArrowheads="1"/>
            </p:cNvSpPr>
            <p:nvPr/>
          </p:nvSpPr>
          <p:spPr bwMode="auto">
            <a:xfrm>
              <a:off x="897" y="1141"/>
              <a:ext cx="1578" cy="262"/>
            </a:xfrm>
            <a:prstGeom prst="rect">
              <a:avLst/>
            </a:prstGeom>
            <a:noFill/>
            <a:ln w="9525" algn="ctr">
              <a:noFill/>
              <a:miter lim="800000"/>
              <a:headEnd/>
              <a:tailEnd/>
            </a:ln>
          </p:spPr>
          <p:txBody>
            <a:bodyPr lIns="82124" tIns="41061" rIns="82124" bIns="41061">
              <a:spAutoFit/>
            </a:bodyPr>
            <a:lstStyle/>
            <a:p>
              <a:pPr algn="r" defTabSz="814365">
                <a:lnSpc>
                  <a:spcPct val="90000"/>
                </a:lnSpc>
                <a:spcBef>
                  <a:spcPct val="50000"/>
                </a:spcBef>
                <a:spcAft>
                  <a:spcPct val="0"/>
                </a:spcAft>
                <a:buNone/>
              </a:pPr>
              <a:r>
                <a:rPr lang="zh-CN" altLang="en-US" sz="2400" b="0" i="0" kern="1200" dirty="0" smtClean="0">
                  <a:solidFill>
                    <a:srgbClr val="FFFFFF"/>
                  </a:solidFill>
                  <a:effectLst>
                    <a:outerShdw blurRad="38100" dist="38100" dir="2700000" algn="tl">
                      <a:srgbClr val="000000">
                        <a:alpha val="43137"/>
                      </a:srgbClr>
                    </a:outerShdw>
                  </a:effectLst>
                  <a:latin typeface="Arial"/>
                  <a:ea typeface="黑体" pitchFamily="2" charset="-122"/>
                  <a:cs typeface="+mn-cs"/>
                </a:rPr>
                <a:t>统一</a:t>
              </a:r>
              <a:r>
                <a:rPr lang="zh-CN" altLang="en-US" sz="1400" dirty="0" smtClean="0">
                  <a:solidFill>
                    <a:srgbClr val="FFFFFF"/>
                  </a:solidFill>
                  <a:effectLst>
                    <a:outerShdw blurRad="38100" dist="38100" dir="2700000" algn="tl">
                      <a:srgbClr val="000000">
                        <a:alpha val="43137"/>
                      </a:srgbClr>
                    </a:outerShdw>
                  </a:effectLst>
                  <a:ea typeface="黑体" pitchFamily="2" charset="-122"/>
                </a:rPr>
                <a:t>时</a:t>
              </a:r>
              <a:endParaRPr lang="zh-CN" altLang="en-US" sz="1400" kern="1200" dirty="0">
                <a:solidFill>
                  <a:schemeClr val="bg1"/>
                </a:solidFill>
                <a:effectLst>
                  <a:outerShdw blurRad="38100" dist="38100" dir="2700000" algn="tl">
                    <a:srgbClr val="000000">
                      <a:alpha val="43137"/>
                    </a:srgbClr>
                  </a:outerShdw>
                </a:effectLst>
                <a:latin typeface="Arial" charset="0"/>
                <a:ea typeface="黑体" pitchFamily="2" charset="-122"/>
                <a:cs typeface="+mn-cs"/>
              </a:endParaRPr>
            </a:p>
          </p:txBody>
        </p:sp>
        <p:sp>
          <p:nvSpPr>
            <p:cNvPr id="41" name="Rectangle 64"/>
            <p:cNvSpPr>
              <a:spLocks noChangeArrowheads="1"/>
            </p:cNvSpPr>
            <p:nvPr/>
          </p:nvSpPr>
          <p:spPr bwMode="auto">
            <a:xfrm>
              <a:off x="1583" y="970"/>
              <a:ext cx="321" cy="167"/>
            </a:xfrm>
            <a:prstGeom prst="rect">
              <a:avLst/>
            </a:prstGeom>
            <a:noFill/>
            <a:ln w="14288" algn="ctr">
              <a:noFill/>
              <a:miter lim="800000"/>
              <a:headEnd/>
              <a:tailEnd/>
            </a:ln>
          </p:spPr>
          <p:txBody>
            <a:bodyPr wrap="square">
              <a:spAutoFit/>
            </a:bodyPr>
            <a:lstStyle/>
            <a:p>
              <a:pPr algn="ctr" defTabSz="814365">
                <a:lnSpc>
                  <a:spcPct val="80000"/>
                </a:lnSpc>
                <a:spcBef>
                  <a:spcPct val="50000"/>
                </a:spcBef>
                <a:spcAft>
                  <a:spcPct val="0"/>
                </a:spcAft>
                <a:buNone/>
              </a:pPr>
              <a:endParaRPr lang="zh-CN" altLang="en-US" sz="1400" b="0" i="0" kern="1200" dirty="0">
                <a:solidFill>
                  <a:srgbClr val="FFFFFF"/>
                </a:solidFill>
                <a:effectLst>
                  <a:outerShdw blurRad="38100" dist="38100" dir="2700000" algn="tl">
                    <a:srgbClr val="000000">
                      <a:alpha val="43137"/>
                    </a:srgbClr>
                  </a:outerShdw>
                </a:effectLst>
                <a:latin typeface="Arial"/>
                <a:ea typeface="黑体" pitchFamily="2" charset="-122"/>
                <a:cs typeface="+mn-cs"/>
              </a:endParaRPr>
            </a:p>
          </p:txBody>
        </p:sp>
        <p:sp>
          <p:nvSpPr>
            <p:cNvPr id="42" name="Rectangle 64"/>
            <p:cNvSpPr>
              <a:spLocks noChangeArrowheads="1"/>
            </p:cNvSpPr>
            <p:nvPr/>
          </p:nvSpPr>
          <p:spPr bwMode="auto">
            <a:xfrm>
              <a:off x="1430" y="1069"/>
              <a:ext cx="138" cy="167"/>
            </a:xfrm>
            <a:prstGeom prst="rect">
              <a:avLst/>
            </a:prstGeom>
            <a:noFill/>
            <a:ln w="14288" algn="ctr">
              <a:noFill/>
              <a:miter lim="800000"/>
              <a:headEnd/>
              <a:tailEnd/>
            </a:ln>
          </p:spPr>
          <p:txBody>
            <a:bodyPr wrap="none">
              <a:spAutoFit/>
            </a:bodyPr>
            <a:lstStyle/>
            <a:p>
              <a:pPr algn="ctr" defTabSz="814365">
                <a:lnSpc>
                  <a:spcPct val="80000"/>
                </a:lnSpc>
                <a:spcBef>
                  <a:spcPct val="50000"/>
                </a:spcBef>
                <a:spcAft>
                  <a:spcPct val="0"/>
                </a:spcAft>
                <a:buNone/>
              </a:pPr>
              <a:r>
                <a:rPr lang="zh-CN" altLang="en-US" sz="1400" b="0" i="0" kern="1200" smtClean="0">
                  <a:solidFill>
                    <a:srgbClr val="FFFFFF"/>
                  </a:solidFill>
                  <a:effectLst>
                    <a:outerShdw blurRad="38100" dist="38100" dir="2700000" algn="tl">
                      <a:srgbClr val="000000">
                        <a:alpha val="43137"/>
                      </a:srgbClr>
                    </a:outerShdw>
                  </a:effectLst>
                  <a:latin typeface="Arial"/>
                  <a:ea typeface="黑体" pitchFamily="2" charset="-122"/>
                  <a:cs typeface="+mn-cs"/>
                </a:rPr>
                <a:t> </a:t>
              </a:r>
              <a:endParaRPr lang="zh-CN" altLang="en-US" sz="1400" b="0" i="0" kern="1200">
                <a:solidFill>
                  <a:srgbClr val="FFFFFF"/>
                </a:solidFill>
                <a:effectLst>
                  <a:outerShdw blurRad="38100" dist="38100" dir="2700000" algn="tl">
                    <a:srgbClr val="000000">
                      <a:alpha val="43137"/>
                    </a:srgbClr>
                  </a:outerShdw>
                </a:effectLst>
                <a:latin typeface="Arial"/>
                <a:ea typeface="黑体" pitchFamily="2" charset="-122"/>
                <a:cs typeface="+mn-cs"/>
              </a:endParaRPr>
            </a:p>
          </p:txBody>
        </p:sp>
      </p:grpSp>
      <p:sp>
        <p:nvSpPr>
          <p:cNvPr id="43" name="Text Box 61"/>
          <p:cNvSpPr txBox="1">
            <a:spLocks noChangeArrowheads="1"/>
          </p:cNvSpPr>
          <p:nvPr/>
        </p:nvSpPr>
        <p:spPr bwMode="auto">
          <a:xfrm>
            <a:off x="3646366" y="5817018"/>
            <a:ext cx="5116701" cy="550862"/>
          </a:xfrm>
          <a:prstGeom prst="rect">
            <a:avLst/>
          </a:prstGeom>
          <a:noFill/>
          <a:ln w="9525" algn="ctr">
            <a:noFill/>
            <a:miter lim="800000"/>
            <a:headEnd/>
            <a:tailEnd/>
          </a:ln>
        </p:spPr>
        <p:txBody>
          <a:bodyPr lIns="82124" tIns="41061" rIns="82124" bIns="41061"/>
          <a:lstStyle/>
          <a:p>
            <a:pPr algn="l" defTabSz="814365">
              <a:lnSpc>
                <a:spcPct val="90000"/>
              </a:lnSpc>
              <a:buNone/>
            </a:pPr>
            <a:r>
              <a:rPr lang="zh-CN" altLang="en-US" sz="2000" b="0" i="0" kern="0" smtClean="0">
                <a:solidFill>
                  <a:srgbClr val="FFFFFF"/>
                </a:solidFill>
                <a:effectLst>
                  <a:outerShdw blurRad="38100" dist="38100" dir="2700000" algn="tl">
                    <a:srgbClr val="000000">
                      <a:alpha val="43137"/>
                    </a:srgbClr>
                  </a:outerShdw>
                </a:effectLst>
                <a:latin typeface="Arial"/>
                <a:ea typeface="黑体" pitchFamily="2" charset="-122"/>
                <a:cs typeface="+mn-cs"/>
              </a:rPr>
              <a:t>您可以</a:t>
            </a:r>
            <a:r>
              <a:rPr lang="zh-CN" altLang="en-US" sz="2000" b="1" i="0" kern="0" smtClean="0">
                <a:solidFill>
                  <a:srgbClr val="FFFFFF"/>
                </a:solidFill>
                <a:effectLst>
                  <a:outerShdw blurRad="38100" dist="38100" dir="2700000" algn="tl">
                    <a:srgbClr val="000000">
                      <a:alpha val="43137"/>
                    </a:srgbClr>
                  </a:outerShdw>
                </a:effectLst>
                <a:latin typeface="Arial"/>
                <a:ea typeface="黑体" pitchFamily="2" charset="-122"/>
                <a:cs typeface="+mn-cs"/>
              </a:rPr>
              <a:t>降低成本</a:t>
            </a:r>
            <a:r>
              <a:rPr lang="zh-CN" altLang="en-US" sz="2000" b="0" i="0" kern="0" smtClean="0">
                <a:solidFill>
                  <a:srgbClr val="FFFFFF"/>
                </a:solidFill>
                <a:effectLst>
                  <a:outerShdw blurRad="38100" dist="38100" dir="2700000" algn="tl">
                    <a:srgbClr val="000000">
                      <a:alpha val="43137"/>
                    </a:srgbClr>
                  </a:outerShdw>
                </a:effectLst>
                <a:latin typeface="Arial"/>
                <a:ea typeface="黑体" pitchFamily="2" charset="-122"/>
                <a:cs typeface="+mn-cs"/>
              </a:rPr>
              <a:t>并</a:t>
            </a:r>
            <a:endParaRPr lang="zh-CN" altLang="en-US" sz="2000" b="1" kern="0">
              <a:solidFill>
                <a:schemeClr val="bg1"/>
              </a:solidFill>
              <a:effectLst>
                <a:outerShdw blurRad="38100" dist="38100" dir="2700000" algn="tl">
                  <a:srgbClr val="000000">
                    <a:alpha val="43137"/>
                  </a:srgbClr>
                </a:outerShdw>
              </a:effectLst>
              <a:ea typeface="黑体" pitchFamily="2" charset="-122"/>
            </a:endParaRPr>
          </a:p>
        </p:txBody>
      </p:sp>
      <p:sp>
        <p:nvSpPr>
          <p:cNvPr id="44" name="Rectangle 86"/>
          <p:cNvSpPr>
            <a:spLocks noChangeArrowheads="1"/>
          </p:cNvSpPr>
          <p:nvPr/>
        </p:nvSpPr>
        <p:spPr bwMode="auto">
          <a:xfrm>
            <a:off x="3621916" y="6142675"/>
            <a:ext cx="1217000" cy="369332"/>
          </a:xfrm>
          <a:prstGeom prst="rect">
            <a:avLst/>
          </a:prstGeom>
          <a:noFill/>
          <a:ln w="14288" algn="ctr">
            <a:noFill/>
            <a:miter lim="800000"/>
            <a:headEnd/>
            <a:tailEnd/>
          </a:ln>
        </p:spPr>
        <p:txBody>
          <a:bodyPr wrap="none">
            <a:spAutoFit/>
          </a:bodyPr>
          <a:lstStyle/>
          <a:p>
            <a:pPr algn="l" defTabSz="814365">
              <a:lnSpc>
                <a:spcPct val="90000"/>
              </a:lnSpc>
              <a:buNone/>
            </a:pPr>
            <a:r>
              <a:rPr lang="zh-CN" altLang="en-US" sz="2000" b="1" i="0" kern="0" smtClean="0">
                <a:solidFill>
                  <a:srgbClr val="FFFFFF"/>
                </a:solidFill>
                <a:effectLst>
                  <a:outerShdw blurRad="38100" dist="38100" dir="2700000" algn="tl">
                    <a:srgbClr val="000000">
                      <a:alpha val="43137"/>
                    </a:srgbClr>
                  </a:outerShdw>
                </a:effectLst>
                <a:latin typeface="Arial"/>
                <a:ea typeface="黑体" pitchFamily="2" charset="-122"/>
                <a:cs typeface="+mn-cs"/>
              </a:rPr>
              <a:t>保护投资</a:t>
            </a:r>
            <a:endParaRPr lang="zh-CN" altLang="en-US" sz="2000" b="1" kern="0">
              <a:solidFill>
                <a:schemeClr val="bg1"/>
              </a:solidFill>
              <a:effectLst>
                <a:outerShdw blurRad="38100" dist="38100" dir="2700000" algn="tl">
                  <a:srgbClr val="000000">
                    <a:alpha val="43137"/>
                  </a:srgbClr>
                </a:outerShdw>
              </a:effectLst>
              <a:ea typeface="黑体" pitchFamily="2" charset="-122"/>
            </a:endParaRPr>
          </a:p>
        </p:txBody>
      </p:sp>
      <p:sp>
        <p:nvSpPr>
          <p:cNvPr id="46" name="Line 62"/>
          <p:cNvSpPr>
            <a:spLocks noChangeShapeType="1"/>
          </p:cNvSpPr>
          <p:nvPr/>
        </p:nvSpPr>
        <p:spPr bwMode="auto">
          <a:xfrm>
            <a:off x="3600638" y="5856751"/>
            <a:ext cx="0" cy="700697"/>
          </a:xfrm>
          <a:prstGeom prst="line">
            <a:avLst/>
          </a:prstGeom>
          <a:noFill/>
          <a:ln w="14288">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b="1" i="0" u="none" strike="noStrike" kern="1200" cap="none" spc="0" normalizeH="0" baseline="0">
              <a:ln>
                <a:noFill/>
              </a:ln>
              <a:solidFill>
                <a:schemeClr val="bg1"/>
              </a:solidFill>
              <a:effectLst/>
              <a:uLnTx/>
              <a:uFillTx/>
              <a:latin typeface="Arial" charset="0"/>
              <a:ea typeface="黑体" pitchFamily="2" charset="-122"/>
              <a:cs typeface="+mn-cs"/>
            </a:endParaRPr>
          </a:p>
        </p:txBody>
      </p:sp>
      <p:sp>
        <p:nvSpPr>
          <p:cNvPr id="47" name="Action Button: Back or Previous 46">
            <a:hlinkClick r:id="rId3" action="ppaction://hlinksldjump"/>
          </p:cNvPr>
          <p:cNvSpPr/>
          <p:nvPr/>
        </p:nvSpPr>
        <p:spPr>
          <a:xfrm>
            <a:off x="8202168" y="6236208"/>
            <a:ext cx="318654" cy="277092"/>
          </a:xfrm>
          <a:prstGeom prst="actionButtonBackPrevious">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黑体" pitchFamily="2" charset="-122"/>
            </a:endParaRPr>
          </a:p>
        </p:txBody>
      </p:sp>
      <p:grpSp>
        <p:nvGrpSpPr>
          <p:cNvPr id="48" name="Group 47"/>
          <p:cNvGrpSpPr/>
          <p:nvPr/>
        </p:nvGrpSpPr>
        <p:grpSpPr>
          <a:xfrm>
            <a:off x="4572000" y="1539421"/>
            <a:ext cx="4628271" cy="3145121"/>
            <a:chOff x="4572000" y="1539421"/>
            <a:chExt cx="4628271" cy="3145121"/>
          </a:xfrm>
        </p:grpSpPr>
        <p:cxnSp>
          <p:nvCxnSpPr>
            <p:cNvPr id="49" name="Straight Connector 48"/>
            <p:cNvCxnSpPr/>
            <p:nvPr/>
          </p:nvCxnSpPr>
          <p:spPr>
            <a:xfrm>
              <a:off x="4615543" y="3439886"/>
              <a:ext cx="4584728" cy="1244656"/>
            </a:xfrm>
            <a:prstGeom prst="line">
              <a:avLst/>
            </a:prstGeom>
            <a:ln>
              <a:gradFill>
                <a:gsLst>
                  <a:gs pos="0">
                    <a:srgbClr val="333333"/>
                  </a:gs>
                  <a:gs pos="78000">
                    <a:srgbClr val="333333"/>
                  </a:gs>
                  <a:gs pos="100000">
                    <a:schemeClr val="accent1">
                      <a:tint val="23500"/>
                      <a:satMod val="16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572000" y="1539421"/>
              <a:ext cx="0" cy="1502230"/>
            </a:xfrm>
            <a:prstGeom prst="line">
              <a:avLst/>
            </a:prstGeom>
            <a:ln>
              <a:gradFill>
                <a:gsLst>
                  <a:gs pos="0">
                    <a:schemeClr val="tx2">
                      <a:lumMod val="75000"/>
                    </a:schemeClr>
                  </a:gs>
                  <a:gs pos="66000">
                    <a:schemeClr val="tx2">
                      <a:lumMod val="75000"/>
                    </a:schemeClr>
                  </a:gs>
                  <a:gs pos="100000">
                    <a:schemeClr val="accent1">
                      <a:tint val="23500"/>
                      <a:satMod val="16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2670002" y="1901849"/>
            <a:ext cx="3637485" cy="3670826"/>
            <a:chOff x="2452480" y="1551894"/>
            <a:chExt cx="3998386" cy="4035035"/>
          </a:xfrm>
        </p:grpSpPr>
        <p:grpSp>
          <p:nvGrpSpPr>
            <p:cNvPr id="97" name="Group 84"/>
            <p:cNvGrpSpPr/>
            <p:nvPr/>
          </p:nvGrpSpPr>
          <p:grpSpPr>
            <a:xfrm>
              <a:off x="2711264" y="1787259"/>
              <a:ext cx="3578794" cy="3580900"/>
              <a:chOff x="3657126" y="1620086"/>
              <a:chExt cx="1371782" cy="1372589"/>
            </a:xfrm>
          </p:grpSpPr>
          <p:grpSp>
            <p:nvGrpSpPr>
              <p:cNvPr id="98" name="Group 23"/>
              <p:cNvGrpSpPr/>
              <p:nvPr/>
            </p:nvGrpSpPr>
            <p:grpSpPr>
              <a:xfrm>
                <a:off x="3657126" y="1620086"/>
                <a:ext cx="1371782" cy="1371782"/>
                <a:chOff x="951233" y="2055550"/>
                <a:chExt cx="1563950" cy="1563950"/>
              </a:xfrm>
            </p:grpSpPr>
            <p:sp>
              <p:nvSpPr>
                <p:cNvPr id="100" name="Oval 99"/>
                <p:cNvSpPr/>
                <p:nvPr/>
              </p:nvSpPr>
              <p:spPr>
                <a:xfrm>
                  <a:off x="951233" y="2055550"/>
                  <a:ext cx="1563950" cy="1563950"/>
                </a:xfrm>
                <a:prstGeom prst="ellipse">
                  <a:avLst/>
                </a:prstGeom>
                <a:solidFill>
                  <a:schemeClr val="tx2"/>
                </a:soli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101" name="Freeform 11"/>
                <p:cNvSpPr>
                  <a:spLocks noEditPoints="1"/>
                </p:cNvSpPr>
                <p:nvPr/>
              </p:nvSpPr>
              <p:spPr bwMode="auto">
                <a:xfrm>
                  <a:off x="1117586" y="2215795"/>
                  <a:ext cx="1244670" cy="1243466"/>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bg1"/>
                </a:solidFill>
                <a:ln w="3175" cap="flat" cmpd="sng" algn="ctr">
                  <a:noFill/>
                  <a:prstDash val="solid"/>
                </a:ln>
                <a:effectLst>
                  <a:outerShdw blurRad="63500" sx="102000" sy="102000" algn="ctr" rotWithShape="0">
                    <a:prstClr val="black">
                      <a:alpha val="40000"/>
                    </a:prstClr>
                  </a:outerShdw>
                </a:effectLst>
              </p:spPr>
              <p:txBody>
                <a:bodyPr anchor="ctr"/>
                <a:lstStyle/>
                <a:p>
                  <a:pPr algn="ctr" fontAlgn="auto">
                    <a:spcBef>
                      <a:spcPts val="0"/>
                    </a:spcBef>
                    <a:spcAft>
                      <a:spcPts val="0"/>
                    </a:spcAft>
                    <a:defRPr/>
                  </a:pPr>
                  <a:endParaRPr lang="zh-CN" altLang="en-US" baseline="-25000">
                    <a:ea typeface="黑体" pitchFamily="2" charset="-122"/>
                  </a:endParaRPr>
                </a:p>
              </p:txBody>
            </p:sp>
          </p:grpSp>
          <p:sp>
            <p:nvSpPr>
              <p:cNvPr id="99" name="Oval 8"/>
              <p:cNvSpPr>
                <a:spLocks noChangeArrowheads="1"/>
              </p:cNvSpPr>
              <p:nvPr/>
            </p:nvSpPr>
            <p:spPr bwMode="auto">
              <a:xfrm>
                <a:off x="3657217" y="1621075"/>
                <a:ext cx="1371600" cy="1371600"/>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endParaRPr lang="zh-CN" altLang="en-US" sz="2800" kern="0">
                  <a:solidFill>
                    <a:srgbClr val="FFFFFF"/>
                  </a:solidFill>
                  <a:ea typeface="黑体" pitchFamily="2" charset="-122"/>
                </a:endParaRPr>
              </a:p>
            </p:txBody>
          </p:sp>
        </p:grpSp>
        <p:grpSp>
          <p:nvGrpSpPr>
            <p:cNvPr id="64" name="Group 9"/>
            <p:cNvGrpSpPr/>
            <p:nvPr/>
          </p:nvGrpSpPr>
          <p:grpSpPr>
            <a:xfrm>
              <a:off x="2452480" y="1551894"/>
              <a:ext cx="3998386" cy="4035035"/>
              <a:chOff x="2452480" y="1731940"/>
              <a:chExt cx="3998386" cy="4035035"/>
            </a:xfrm>
          </p:grpSpPr>
          <p:grpSp>
            <p:nvGrpSpPr>
              <p:cNvPr id="70" name="Group 44"/>
              <p:cNvGrpSpPr/>
              <p:nvPr/>
            </p:nvGrpSpPr>
            <p:grpSpPr>
              <a:xfrm>
                <a:off x="3263909" y="3125694"/>
                <a:ext cx="2441765" cy="1393561"/>
                <a:chOff x="3407496" y="2853282"/>
                <a:chExt cx="2441765" cy="1393561"/>
              </a:xfrm>
            </p:grpSpPr>
            <p:sp>
              <p:nvSpPr>
                <p:cNvPr id="75" name="Freeform 15"/>
                <p:cNvSpPr>
                  <a:spLocks/>
                </p:cNvSpPr>
                <p:nvPr/>
              </p:nvSpPr>
              <p:spPr bwMode="auto">
                <a:xfrm>
                  <a:off x="4468511" y="2863605"/>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adFill>
                  <a:gsLst>
                    <a:gs pos="100000">
                      <a:schemeClr val="accent1">
                        <a:alpha val="54000"/>
                      </a:schemeClr>
                    </a:gs>
                    <a:gs pos="0">
                      <a:srgbClr val="000000">
                        <a:alpha val="59000"/>
                      </a:srgbClr>
                    </a:gs>
                  </a:gsLst>
                  <a:lin ang="5400000" scaled="0"/>
                </a:gradFill>
                <a:ln w="25400" cap="flat">
                  <a:gradFill>
                    <a:gsLst>
                      <a:gs pos="5400">
                        <a:schemeClr val="bg2">
                          <a:lumMod val="50000"/>
                        </a:schemeClr>
                      </a:gs>
                      <a:gs pos="100000">
                        <a:srgbClr val="15BEC2">
                          <a:alpha val="0"/>
                        </a:srgbClr>
                      </a:gs>
                      <a:gs pos="95000">
                        <a:schemeClr val="bg1">
                          <a:lumMod val="50000"/>
                        </a:schemeClr>
                      </a:gs>
                      <a:gs pos="0">
                        <a:srgbClr val="01BBBB">
                          <a:alpha val="0"/>
                        </a:srgbClr>
                      </a:gs>
                    </a:gsLst>
                    <a:lin ang="0" scaled="0"/>
                  </a:grad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defTabSz="914400">
                    <a:spcBef>
                      <a:spcPct val="50000"/>
                    </a:spcBef>
                    <a:spcAft>
                      <a:spcPts val="1800"/>
                    </a:spcAft>
                    <a:buClr>
                      <a:srgbClr val="FFFFFF"/>
                    </a:buClr>
                    <a:buSzPct val="100000"/>
                  </a:pPr>
                  <a:endParaRPr lang="zh-CN" altLang="en-US" sz="2800" kern="0">
                    <a:solidFill>
                      <a:srgbClr val="FFFFFF"/>
                    </a:solidFill>
                    <a:effectLst>
                      <a:outerShdw blurRad="63500" sx="102000" sy="102000" algn="ctr" rotWithShape="0">
                        <a:prstClr val="black">
                          <a:alpha val="40000"/>
                        </a:prstClr>
                      </a:outerShdw>
                    </a:effectLst>
                    <a:ea typeface="黑体" pitchFamily="2" charset="-122"/>
                  </a:endParaRPr>
                </a:p>
              </p:txBody>
            </p:sp>
            <p:grpSp>
              <p:nvGrpSpPr>
                <p:cNvPr id="76" name="Group 46"/>
                <p:cNvGrpSpPr/>
                <p:nvPr/>
              </p:nvGrpSpPr>
              <p:grpSpPr>
                <a:xfrm>
                  <a:off x="3407496" y="2854810"/>
                  <a:ext cx="1392033" cy="1392033"/>
                  <a:chOff x="2084368" y="2652777"/>
                  <a:chExt cx="1392033" cy="1392033"/>
                </a:xfrm>
              </p:grpSpPr>
              <p:sp>
                <p:nvSpPr>
                  <p:cNvPr id="85" name="Freeform 14"/>
                  <p:cNvSpPr>
                    <a:spLocks/>
                  </p:cNvSpPr>
                  <p:nvPr/>
                </p:nvSpPr>
                <p:spPr bwMode="auto">
                  <a:xfrm>
                    <a:off x="2095657" y="2662806"/>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2"/>
                        </a:lnTo>
                        <a:lnTo>
                          <a:pt x="3078" y="1700"/>
                        </a:lnTo>
                        <a:lnTo>
                          <a:pt x="3068" y="1778"/>
                        </a:lnTo>
                        <a:lnTo>
                          <a:pt x="3054" y="1854"/>
                        </a:lnTo>
                        <a:lnTo>
                          <a:pt x="3036" y="1928"/>
                        </a:lnTo>
                        <a:lnTo>
                          <a:pt x="3016" y="2002"/>
                        </a:lnTo>
                        <a:lnTo>
                          <a:pt x="2992" y="2074"/>
                        </a:lnTo>
                        <a:lnTo>
                          <a:pt x="2964" y="2144"/>
                        </a:lnTo>
                        <a:lnTo>
                          <a:pt x="2932" y="2212"/>
                        </a:lnTo>
                        <a:lnTo>
                          <a:pt x="2898" y="2278"/>
                        </a:lnTo>
                        <a:lnTo>
                          <a:pt x="2862" y="2344"/>
                        </a:lnTo>
                        <a:lnTo>
                          <a:pt x="2822" y="2406"/>
                        </a:lnTo>
                        <a:lnTo>
                          <a:pt x="2778" y="2466"/>
                        </a:lnTo>
                        <a:lnTo>
                          <a:pt x="2732" y="2524"/>
                        </a:lnTo>
                        <a:lnTo>
                          <a:pt x="2684" y="2580"/>
                        </a:lnTo>
                        <a:lnTo>
                          <a:pt x="2634" y="2634"/>
                        </a:lnTo>
                        <a:lnTo>
                          <a:pt x="2580" y="2686"/>
                        </a:lnTo>
                        <a:lnTo>
                          <a:pt x="2524" y="2734"/>
                        </a:lnTo>
                        <a:lnTo>
                          <a:pt x="2466" y="2780"/>
                        </a:lnTo>
                        <a:lnTo>
                          <a:pt x="2404" y="2822"/>
                        </a:lnTo>
                        <a:lnTo>
                          <a:pt x="2342" y="2862"/>
                        </a:lnTo>
                        <a:lnTo>
                          <a:pt x="2278" y="2900"/>
                        </a:lnTo>
                        <a:lnTo>
                          <a:pt x="2212" y="2934"/>
                        </a:lnTo>
                        <a:lnTo>
                          <a:pt x="2142" y="2964"/>
                        </a:lnTo>
                        <a:lnTo>
                          <a:pt x="2072" y="2992"/>
                        </a:lnTo>
                        <a:lnTo>
                          <a:pt x="2000" y="3016"/>
                        </a:lnTo>
                        <a:lnTo>
                          <a:pt x="1928" y="3038"/>
                        </a:lnTo>
                        <a:lnTo>
                          <a:pt x="1854" y="3054"/>
                        </a:lnTo>
                        <a:lnTo>
                          <a:pt x="1778" y="3068"/>
                        </a:lnTo>
                        <a:lnTo>
                          <a:pt x="1700" y="3078"/>
                        </a:lnTo>
                        <a:lnTo>
                          <a:pt x="1622" y="3084"/>
                        </a:lnTo>
                        <a:lnTo>
                          <a:pt x="1542" y="3086"/>
                        </a:lnTo>
                        <a:lnTo>
                          <a:pt x="1462" y="3084"/>
                        </a:lnTo>
                        <a:lnTo>
                          <a:pt x="1384" y="3078"/>
                        </a:lnTo>
                        <a:lnTo>
                          <a:pt x="1308" y="3068"/>
                        </a:lnTo>
                        <a:lnTo>
                          <a:pt x="1232" y="3054"/>
                        </a:lnTo>
                        <a:lnTo>
                          <a:pt x="1156" y="3038"/>
                        </a:lnTo>
                        <a:lnTo>
                          <a:pt x="1084" y="3016"/>
                        </a:lnTo>
                        <a:lnTo>
                          <a:pt x="1012" y="2992"/>
                        </a:lnTo>
                        <a:lnTo>
                          <a:pt x="942" y="2964"/>
                        </a:lnTo>
                        <a:lnTo>
                          <a:pt x="874" y="2934"/>
                        </a:lnTo>
                        <a:lnTo>
                          <a:pt x="806" y="2900"/>
                        </a:lnTo>
                        <a:lnTo>
                          <a:pt x="742" y="2862"/>
                        </a:lnTo>
                        <a:lnTo>
                          <a:pt x="680" y="2822"/>
                        </a:lnTo>
                        <a:lnTo>
                          <a:pt x="620" y="2780"/>
                        </a:lnTo>
                        <a:lnTo>
                          <a:pt x="560" y="2734"/>
                        </a:lnTo>
                        <a:lnTo>
                          <a:pt x="504" y="2686"/>
                        </a:lnTo>
                        <a:lnTo>
                          <a:pt x="452" y="2634"/>
                        </a:lnTo>
                        <a:lnTo>
                          <a:pt x="400" y="2580"/>
                        </a:lnTo>
                        <a:lnTo>
                          <a:pt x="352" y="2524"/>
                        </a:lnTo>
                        <a:lnTo>
                          <a:pt x="306" y="2466"/>
                        </a:lnTo>
                        <a:lnTo>
                          <a:pt x="262" y="2406"/>
                        </a:lnTo>
                        <a:lnTo>
                          <a:pt x="222" y="2344"/>
                        </a:lnTo>
                        <a:lnTo>
                          <a:pt x="186" y="2278"/>
                        </a:lnTo>
                        <a:lnTo>
                          <a:pt x="152" y="2212"/>
                        </a:lnTo>
                        <a:lnTo>
                          <a:pt x="120" y="2144"/>
                        </a:lnTo>
                        <a:lnTo>
                          <a:pt x="92" y="2074"/>
                        </a:lnTo>
                        <a:lnTo>
                          <a:pt x="68" y="2002"/>
                        </a:lnTo>
                        <a:lnTo>
                          <a:pt x="48" y="1928"/>
                        </a:lnTo>
                        <a:lnTo>
                          <a:pt x="30" y="1854"/>
                        </a:lnTo>
                        <a:lnTo>
                          <a:pt x="18" y="1778"/>
                        </a:lnTo>
                        <a:lnTo>
                          <a:pt x="8" y="1700"/>
                        </a:lnTo>
                        <a:lnTo>
                          <a:pt x="2" y="1622"/>
                        </a:lnTo>
                        <a:lnTo>
                          <a:pt x="0" y="1544"/>
                        </a:lnTo>
                        <a:lnTo>
                          <a:pt x="2" y="1464"/>
                        </a:lnTo>
                        <a:lnTo>
                          <a:pt x="8" y="1386"/>
                        </a:lnTo>
                        <a:lnTo>
                          <a:pt x="18" y="1308"/>
                        </a:lnTo>
                        <a:lnTo>
                          <a:pt x="30" y="1232"/>
                        </a:lnTo>
                        <a:lnTo>
                          <a:pt x="48" y="1158"/>
                        </a:lnTo>
                        <a:lnTo>
                          <a:pt x="68" y="1084"/>
                        </a:lnTo>
                        <a:lnTo>
                          <a:pt x="92" y="1012"/>
                        </a:lnTo>
                        <a:lnTo>
                          <a:pt x="120" y="942"/>
                        </a:lnTo>
                        <a:lnTo>
                          <a:pt x="152" y="874"/>
                        </a:lnTo>
                        <a:lnTo>
                          <a:pt x="186" y="808"/>
                        </a:lnTo>
                        <a:lnTo>
                          <a:pt x="222" y="744"/>
                        </a:lnTo>
                        <a:lnTo>
                          <a:pt x="262" y="680"/>
                        </a:lnTo>
                        <a:lnTo>
                          <a:pt x="306" y="620"/>
                        </a:lnTo>
                        <a:lnTo>
                          <a:pt x="352" y="562"/>
                        </a:lnTo>
                        <a:lnTo>
                          <a:pt x="400" y="506"/>
                        </a:lnTo>
                        <a:lnTo>
                          <a:pt x="452" y="452"/>
                        </a:lnTo>
                        <a:lnTo>
                          <a:pt x="504" y="402"/>
                        </a:lnTo>
                        <a:lnTo>
                          <a:pt x="560" y="352"/>
                        </a:lnTo>
                        <a:lnTo>
                          <a:pt x="620" y="306"/>
                        </a:lnTo>
                        <a:lnTo>
                          <a:pt x="680" y="264"/>
                        </a:lnTo>
                        <a:lnTo>
                          <a:pt x="742" y="224"/>
                        </a:lnTo>
                        <a:lnTo>
                          <a:pt x="806" y="186"/>
                        </a:lnTo>
                        <a:lnTo>
                          <a:pt x="874" y="152"/>
                        </a:lnTo>
                        <a:lnTo>
                          <a:pt x="942" y="122"/>
                        </a:lnTo>
                        <a:lnTo>
                          <a:pt x="1012" y="94"/>
                        </a:lnTo>
                        <a:lnTo>
                          <a:pt x="1084" y="70"/>
                        </a:lnTo>
                        <a:lnTo>
                          <a:pt x="1156" y="48"/>
                        </a:lnTo>
                        <a:lnTo>
                          <a:pt x="1232" y="32"/>
                        </a:lnTo>
                        <a:lnTo>
                          <a:pt x="1308" y="18"/>
                        </a:lnTo>
                        <a:lnTo>
                          <a:pt x="1384" y="8"/>
                        </a:lnTo>
                        <a:lnTo>
                          <a:pt x="1462" y="2"/>
                        </a:lnTo>
                        <a:lnTo>
                          <a:pt x="1542" y="0"/>
                        </a:lnTo>
                        <a:lnTo>
                          <a:pt x="1622" y="2"/>
                        </a:lnTo>
                        <a:lnTo>
                          <a:pt x="1700" y="8"/>
                        </a:lnTo>
                        <a:lnTo>
                          <a:pt x="1778" y="18"/>
                        </a:lnTo>
                        <a:lnTo>
                          <a:pt x="1854" y="32"/>
                        </a:lnTo>
                        <a:lnTo>
                          <a:pt x="1928" y="48"/>
                        </a:lnTo>
                        <a:lnTo>
                          <a:pt x="2000" y="70"/>
                        </a:lnTo>
                        <a:lnTo>
                          <a:pt x="2072" y="94"/>
                        </a:lnTo>
                        <a:lnTo>
                          <a:pt x="2142" y="122"/>
                        </a:lnTo>
                        <a:lnTo>
                          <a:pt x="2212" y="152"/>
                        </a:lnTo>
                        <a:lnTo>
                          <a:pt x="2278" y="186"/>
                        </a:lnTo>
                        <a:lnTo>
                          <a:pt x="2342" y="224"/>
                        </a:lnTo>
                        <a:lnTo>
                          <a:pt x="2404" y="264"/>
                        </a:lnTo>
                        <a:lnTo>
                          <a:pt x="2466" y="306"/>
                        </a:lnTo>
                        <a:lnTo>
                          <a:pt x="2524" y="352"/>
                        </a:lnTo>
                        <a:lnTo>
                          <a:pt x="2580" y="402"/>
                        </a:lnTo>
                        <a:lnTo>
                          <a:pt x="2634" y="452"/>
                        </a:lnTo>
                        <a:lnTo>
                          <a:pt x="2684" y="506"/>
                        </a:lnTo>
                        <a:lnTo>
                          <a:pt x="2732" y="562"/>
                        </a:lnTo>
                        <a:lnTo>
                          <a:pt x="2778" y="620"/>
                        </a:lnTo>
                        <a:lnTo>
                          <a:pt x="2822" y="680"/>
                        </a:lnTo>
                        <a:lnTo>
                          <a:pt x="2862" y="744"/>
                        </a:lnTo>
                        <a:lnTo>
                          <a:pt x="2898" y="808"/>
                        </a:lnTo>
                        <a:lnTo>
                          <a:pt x="2932" y="874"/>
                        </a:lnTo>
                        <a:lnTo>
                          <a:pt x="2964" y="942"/>
                        </a:lnTo>
                        <a:lnTo>
                          <a:pt x="2992" y="1012"/>
                        </a:lnTo>
                        <a:lnTo>
                          <a:pt x="3016" y="1084"/>
                        </a:lnTo>
                        <a:lnTo>
                          <a:pt x="3036" y="1158"/>
                        </a:lnTo>
                        <a:lnTo>
                          <a:pt x="3054" y="1232"/>
                        </a:lnTo>
                        <a:lnTo>
                          <a:pt x="3068" y="1308"/>
                        </a:lnTo>
                        <a:lnTo>
                          <a:pt x="3078" y="1386"/>
                        </a:lnTo>
                        <a:lnTo>
                          <a:pt x="3084" y="1464"/>
                        </a:lnTo>
                        <a:lnTo>
                          <a:pt x="3086" y="1544"/>
                        </a:lnTo>
                        <a:close/>
                      </a:path>
                    </a:pathLst>
                  </a:custGeom>
                  <a:gradFill>
                    <a:gsLst>
                      <a:gs pos="100000">
                        <a:schemeClr val="tx2">
                          <a:alpha val="54000"/>
                        </a:schemeClr>
                      </a:gs>
                      <a:gs pos="0">
                        <a:srgbClr val="000000">
                          <a:alpha val="59000"/>
                        </a:srgbClr>
                      </a:gs>
                    </a:gsLst>
                    <a:lin ang="5400000" scaled="0"/>
                  </a:gradFill>
                  <a:ln w="25400" cap="flat">
                    <a:no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defTabSz="914400">
                      <a:spcBef>
                        <a:spcPct val="50000"/>
                      </a:spcBef>
                      <a:spcAft>
                        <a:spcPts val="1800"/>
                      </a:spcAft>
                      <a:buClr>
                        <a:srgbClr val="FFFFFF"/>
                      </a:buClr>
                      <a:buSzPct val="100000"/>
                    </a:pPr>
                    <a:endParaRPr lang="zh-CN" altLang="en-US" sz="2800" kern="0">
                      <a:solidFill>
                        <a:srgbClr val="FFFFFF"/>
                      </a:solidFill>
                      <a:effectLst>
                        <a:outerShdw blurRad="63500" sx="102000" sy="102000" algn="ctr" rotWithShape="0">
                          <a:prstClr val="black">
                            <a:alpha val="40000"/>
                          </a:prstClr>
                        </a:outerShdw>
                      </a:effectLst>
                      <a:ea typeface="黑体" pitchFamily="2" charset="-122"/>
                    </a:endParaRPr>
                  </a:p>
                </p:txBody>
              </p:sp>
              <p:sp>
                <p:nvSpPr>
                  <p:cNvPr id="88" name="Oval 10"/>
                  <p:cNvSpPr>
                    <a:spLocks noChangeArrowheads="1"/>
                  </p:cNvSpPr>
                  <p:nvPr/>
                </p:nvSpPr>
                <p:spPr bwMode="auto">
                  <a:xfrm>
                    <a:off x="2084368" y="2652777"/>
                    <a:ext cx="1380744" cy="1380744"/>
                  </a:xfrm>
                  <a:prstGeom prst="ellipse">
                    <a:avLst/>
                  </a:prstGeom>
                  <a:gradFill flip="none" rotWithShape="1">
                    <a:gsLst>
                      <a:gs pos="0">
                        <a:schemeClr val="tx2"/>
                      </a:gs>
                      <a:gs pos="84000">
                        <a:schemeClr val="accent6">
                          <a:lumMod val="40000"/>
                          <a:lumOff val="60000"/>
                          <a:alpha val="20000"/>
                        </a:schemeClr>
                      </a:gs>
                    </a:gsLst>
                    <a:lin ang="2700000" scaled="1"/>
                    <a:tileRect/>
                  </a:gradFill>
                  <a:ln w="9525" algn="ctr">
                    <a:gradFill flip="none" rotWithShape="1">
                      <a:gsLst>
                        <a:gs pos="0">
                          <a:schemeClr val="tx2"/>
                        </a:gs>
                        <a:gs pos="100000">
                          <a:schemeClr val="accent1">
                            <a:tint val="23500"/>
                            <a:satMod val="160000"/>
                            <a:alpha val="0"/>
                          </a:schemeClr>
                        </a:gs>
                      </a:gsLst>
                      <a:lin ang="13500000" scaled="1"/>
                      <a:tileRect/>
                    </a:gradFill>
                    <a:round/>
                    <a:headEnd/>
                    <a:tailEnd/>
                  </a:ln>
                  <a:effectLst>
                    <a:outerShdw blurRad="63500" sx="102000" sy="102000" algn="ctr" rotWithShape="0">
                      <a:prstClr val="black">
                        <a:alpha val="40000"/>
                      </a:prstClr>
                    </a:outerShdw>
                  </a:effectLst>
                </p:spPr>
                <p:txBody>
                  <a:bodyPr wrap="none" lIns="73025" tIns="36511" rIns="73025" bIns="36511" anchor="ctr"/>
                  <a:lstStyle/>
                  <a:p>
                    <a:pPr algn="l" rtl="0">
                      <a:defRPr/>
                    </a:pPr>
                    <a:endParaRPr lang="zh-CN" altLang="en-US" kern="1200">
                      <a:solidFill>
                        <a:srgbClr val="FFFFFF"/>
                      </a:solidFill>
                      <a:latin typeface="Arial"/>
                      <a:ea typeface="黑体" pitchFamily="2" charset="-122"/>
                      <a:cs typeface="+mn-cs"/>
                    </a:endParaRPr>
                  </a:p>
                </p:txBody>
              </p:sp>
            </p:grpSp>
            <p:sp>
              <p:nvSpPr>
                <p:cNvPr id="77" name="Freeform 15"/>
                <p:cNvSpPr>
                  <a:spLocks/>
                </p:cNvSpPr>
                <p:nvPr/>
              </p:nvSpPr>
              <p:spPr bwMode="auto">
                <a:xfrm>
                  <a:off x="4468511" y="2863605"/>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adFill flip="none" rotWithShape="1">
                  <a:gsLst>
                    <a:gs pos="0">
                      <a:schemeClr val="tx1"/>
                    </a:gs>
                    <a:gs pos="84000">
                      <a:schemeClr val="accent6">
                        <a:lumMod val="40000"/>
                        <a:lumOff val="60000"/>
                        <a:alpha val="20000"/>
                      </a:schemeClr>
                    </a:gs>
                  </a:gsLst>
                  <a:lin ang="2700000" scaled="1"/>
                  <a:tileRect/>
                </a:gradFill>
                <a:ln w="9525" algn="ctr">
                  <a:gradFill flip="none" rotWithShape="1">
                    <a:gsLst>
                      <a:gs pos="0">
                        <a:schemeClr val="tx1"/>
                      </a:gs>
                      <a:gs pos="100000">
                        <a:schemeClr val="accent1">
                          <a:tint val="23500"/>
                          <a:satMod val="160000"/>
                          <a:alpha val="0"/>
                        </a:schemeClr>
                      </a:gs>
                    </a:gsLst>
                    <a:lin ang="13500000" scaled="1"/>
                    <a:tileRect/>
                  </a:gradFill>
                  <a:round/>
                  <a:headEnd/>
                  <a:tailEnd/>
                </a:ln>
                <a:effectLst>
                  <a:outerShdw blurRad="63500" sx="102000" sy="102000" algn="ctr" rotWithShape="0">
                    <a:prstClr val="black">
                      <a:alpha val="40000"/>
                    </a:prstClr>
                  </a:outerShdw>
                </a:effectLst>
              </p:spPr>
              <p:txBody>
                <a:bodyPr wrap="none" lIns="73025" tIns="36511" rIns="73025" bIns="36511" anchor="ctr"/>
                <a:lstStyle/>
                <a:p>
                  <a:endParaRPr lang="zh-CN" altLang="en-US">
                    <a:solidFill>
                      <a:srgbClr val="FFFFFF"/>
                    </a:solidFill>
                    <a:latin typeface="Arial"/>
                    <a:ea typeface="黑体" pitchFamily="2" charset="-122"/>
                  </a:endParaRPr>
                </a:p>
              </p:txBody>
            </p:sp>
            <p:sp>
              <p:nvSpPr>
                <p:cNvPr id="78" name="Text Box 4"/>
                <p:cNvSpPr txBox="1">
                  <a:spLocks noChangeArrowheads="1"/>
                </p:cNvSpPr>
                <p:nvPr/>
              </p:nvSpPr>
              <p:spPr bwMode="auto">
                <a:xfrm>
                  <a:off x="3454804" y="3321867"/>
                  <a:ext cx="1160811" cy="485013"/>
                </a:xfrm>
                <a:prstGeom prst="rect">
                  <a:avLst/>
                </a:prstGeom>
                <a:noFill/>
                <a:ln w="38100">
                  <a:noFill/>
                  <a:miter lim="800000"/>
                  <a:headEnd/>
                  <a:tailEnd type="none" w="lg" len="lg"/>
                </a:ln>
              </p:spPr>
              <p:txBody>
                <a:bodyPr lIns="0" tIns="0" rIns="0" bIns="0" anchor="ctr"/>
                <a:lstStyle/>
                <a:p>
                  <a:pPr algn="ctr" defTabSz="814365">
                    <a:spcAft>
                      <a:spcPct val="0"/>
                    </a:spcAft>
                    <a:buNone/>
                  </a:pPr>
                  <a:r>
                    <a:rPr lang="zh-CN" altLang="en-US" sz="1400" b="0" i="0" dirty="0" smtClean="0">
                      <a:solidFill>
                        <a:srgbClr val="FFFFFF"/>
                      </a:solidFill>
                      <a:latin typeface="Arial"/>
                      <a:ea typeface="黑体" pitchFamily="2" charset="-122"/>
                      <a:cs typeface="Arial"/>
                    </a:rPr>
                    <a:t>以太网</a:t>
                  </a:r>
                  <a:r>
                    <a:rPr lang="en-US" altLang="zh-CN" sz="1400" b="0" i="0" dirty="0" smtClean="0">
                      <a:solidFill>
                        <a:srgbClr val="FFFFFF"/>
                      </a:solidFill>
                      <a:latin typeface="Arial"/>
                      <a:ea typeface="黑体" pitchFamily="2" charset="-122"/>
                      <a:cs typeface="Arial"/>
                    </a:rPr>
                    <a:t/>
                  </a:r>
                  <a:br>
                    <a:rPr lang="en-US" altLang="zh-CN" sz="1400" b="0" i="0" dirty="0" smtClean="0">
                      <a:solidFill>
                        <a:srgbClr val="FFFFFF"/>
                      </a:solidFill>
                      <a:latin typeface="Arial"/>
                      <a:ea typeface="黑体" pitchFamily="2" charset="-122"/>
                      <a:cs typeface="Arial"/>
                    </a:rPr>
                  </a:br>
                  <a:r>
                    <a:rPr lang="zh-CN" altLang="en-US" sz="1400" b="0" i="0" dirty="0" smtClean="0">
                      <a:solidFill>
                        <a:srgbClr val="FFFFFF"/>
                      </a:solidFill>
                      <a:latin typeface="Arial"/>
                      <a:ea typeface="黑体" pitchFamily="2" charset="-122"/>
                      <a:cs typeface="Arial"/>
                    </a:rPr>
                    <a:t>网络</a:t>
                  </a:r>
                  <a:endParaRPr lang="zh-CN" altLang="en-US" sz="1400" b="0" i="0" dirty="0">
                    <a:solidFill>
                      <a:srgbClr val="FFFFFF"/>
                    </a:solidFill>
                    <a:latin typeface="Arial"/>
                    <a:ea typeface="黑体" pitchFamily="2" charset="-122"/>
                    <a:cs typeface="Arial"/>
                  </a:endParaRPr>
                </a:p>
              </p:txBody>
            </p:sp>
            <p:sp>
              <p:nvSpPr>
                <p:cNvPr id="79" name="Text Box 4"/>
                <p:cNvSpPr txBox="1">
                  <a:spLocks noChangeArrowheads="1"/>
                </p:cNvSpPr>
                <p:nvPr/>
              </p:nvSpPr>
              <p:spPr bwMode="auto">
                <a:xfrm>
                  <a:off x="4581813" y="3321867"/>
                  <a:ext cx="1201618" cy="485013"/>
                </a:xfrm>
                <a:prstGeom prst="rect">
                  <a:avLst/>
                </a:prstGeom>
                <a:noFill/>
                <a:ln w="38100">
                  <a:noFill/>
                  <a:miter lim="800000"/>
                  <a:headEnd/>
                  <a:tailEnd type="none" w="lg" len="lg"/>
                </a:ln>
              </p:spPr>
              <p:txBody>
                <a:bodyPr lIns="0" tIns="0" rIns="0" bIns="0" anchor="ctr"/>
                <a:lstStyle/>
                <a:p>
                  <a:pPr algn="ctr" defTabSz="814365">
                    <a:spcAft>
                      <a:spcPct val="0"/>
                    </a:spcAft>
                    <a:buNone/>
                  </a:pPr>
                  <a:r>
                    <a:rPr lang="zh-CN" altLang="en-US" sz="1400" b="0" i="0" dirty="0" smtClean="0">
                      <a:solidFill>
                        <a:srgbClr val="FFFFFF"/>
                      </a:solidFill>
                      <a:latin typeface="Arial"/>
                      <a:ea typeface="黑体" pitchFamily="2" charset="-122"/>
                      <a:cs typeface="Arial"/>
                    </a:rPr>
                    <a:t>存储</a:t>
                  </a:r>
                </a:p>
                <a:p>
                  <a:pPr algn="ctr" defTabSz="814365">
                    <a:spcAft>
                      <a:spcPct val="0"/>
                    </a:spcAft>
                    <a:buNone/>
                  </a:pPr>
                  <a:r>
                    <a:rPr lang="zh-CN" altLang="en-US" sz="1400" b="0" i="0" dirty="0" smtClean="0">
                      <a:solidFill>
                        <a:srgbClr val="FFFFFF"/>
                      </a:solidFill>
                      <a:latin typeface="Arial"/>
                      <a:ea typeface="黑体" pitchFamily="2" charset="-122"/>
                      <a:cs typeface="Arial"/>
                    </a:rPr>
                    <a:t>网络</a:t>
                  </a:r>
                  <a:endParaRPr lang="zh-CN" altLang="en-US" sz="1400" b="0" i="0" dirty="0">
                    <a:solidFill>
                      <a:srgbClr val="FFFFFF"/>
                    </a:solidFill>
                    <a:latin typeface="Arial"/>
                    <a:ea typeface="黑体" pitchFamily="2" charset="-122"/>
                    <a:cs typeface="Arial"/>
                  </a:endParaRPr>
                </a:p>
              </p:txBody>
            </p:sp>
            <p:grpSp>
              <p:nvGrpSpPr>
                <p:cNvPr id="80" name="Group 21"/>
                <p:cNvGrpSpPr>
                  <a:grpSpLocks/>
                </p:cNvGrpSpPr>
                <p:nvPr/>
              </p:nvGrpSpPr>
              <p:grpSpPr bwMode="auto">
                <a:xfrm>
                  <a:off x="3410223" y="2853282"/>
                  <a:ext cx="2439038" cy="1388616"/>
                  <a:chOff x="-1637" y="1795"/>
                  <a:chExt cx="2792" cy="1590"/>
                </a:xfrm>
                <a:noFill/>
                <a:effectLst>
                  <a:outerShdw blurRad="215900" sx="102000" sy="102000" algn="ctr" rotWithShape="0">
                    <a:schemeClr val="bg1">
                      <a:alpha val="81000"/>
                    </a:schemeClr>
                  </a:outerShdw>
                </a:effectLst>
              </p:grpSpPr>
              <p:sp>
                <p:nvSpPr>
                  <p:cNvPr id="81" name="Freeform 14"/>
                  <p:cNvSpPr>
                    <a:spLocks/>
                  </p:cNvSpPr>
                  <p:nvPr/>
                </p:nvSpPr>
                <p:spPr bwMode="auto">
                  <a:xfrm>
                    <a:off x="-1637" y="1795"/>
                    <a:ext cx="1577" cy="1578"/>
                  </a:xfrm>
                  <a:custGeom>
                    <a:avLst/>
                    <a:gdLst>
                      <a:gd name="T0" fmla="*/ 2 w 3086"/>
                      <a:gd name="T1" fmla="*/ 2 h 3086"/>
                      <a:gd name="T2" fmla="*/ 2 w 3086"/>
                      <a:gd name="T3" fmla="*/ 2 h 3086"/>
                      <a:gd name="T4" fmla="*/ 2 w 3086"/>
                      <a:gd name="T5" fmla="*/ 2 h 3086"/>
                      <a:gd name="T6" fmla="*/ 2 w 3086"/>
                      <a:gd name="T7" fmla="*/ 2 h 3086"/>
                      <a:gd name="T8" fmla="*/ 2 w 3086"/>
                      <a:gd name="T9" fmla="*/ 2 h 3086"/>
                      <a:gd name="T10" fmla="*/ 2 w 3086"/>
                      <a:gd name="T11" fmla="*/ 2 h 3086"/>
                      <a:gd name="T12" fmla="*/ 2 w 3086"/>
                      <a:gd name="T13" fmla="*/ 2 h 3086"/>
                      <a:gd name="T14" fmla="*/ 2 w 3086"/>
                      <a:gd name="T15" fmla="*/ 2 h 3086"/>
                      <a:gd name="T16" fmla="*/ 2 w 3086"/>
                      <a:gd name="T17" fmla="*/ 2 h 3086"/>
                      <a:gd name="T18" fmla="*/ 2 w 3086"/>
                      <a:gd name="T19" fmla="*/ 2 h 3086"/>
                      <a:gd name="T20" fmla="*/ 2 w 3086"/>
                      <a:gd name="T21" fmla="*/ 2 h 3086"/>
                      <a:gd name="T22" fmla="*/ 2 w 3086"/>
                      <a:gd name="T23" fmla="*/ 2 h 3086"/>
                      <a:gd name="T24" fmla="*/ 2 w 3086"/>
                      <a:gd name="T25" fmla="*/ 2 h 3086"/>
                      <a:gd name="T26" fmla="*/ 2 w 3086"/>
                      <a:gd name="T27" fmla="*/ 2 h 3086"/>
                      <a:gd name="T28" fmla="*/ 2 w 3086"/>
                      <a:gd name="T29" fmla="*/ 2 h 3086"/>
                      <a:gd name="T30" fmla="*/ 2 w 3086"/>
                      <a:gd name="T31" fmla="*/ 2 h 3086"/>
                      <a:gd name="T32" fmla="*/ 2 w 3086"/>
                      <a:gd name="T33" fmla="*/ 2 h 3086"/>
                      <a:gd name="T34" fmla="*/ 2 w 3086"/>
                      <a:gd name="T35" fmla="*/ 2 h 3086"/>
                      <a:gd name="T36" fmla="*/ 2 w 3086"/>
                      <a:gd name="T37" fmla="*/ 2 h 3086"/>
                      <a:gd name="T38" fmla="*/ 2 w 3086"/>
                      <a:gd name="T39" fmla="*/ 2 h 3086"/>
                      <a:gd name="T40" fmla="*/ 2 w 3086"/>
                      <a:gd name="T41" fmla="*/ 2 h 3086"/>
                      <a:gd name="T42" fmla="*/ 2 w 3086"/>
                      <a:gd name="T43" fmla="*/ 2 h 3086"/>
                      <a:gd name="T44" fmla="*/ 2 w 3086"/>
                      <a:gd name="T45" fmla="*/ 2 h 3086"/>
                      <a:gd name="T46" fmla="*/ 2 w 3086"/>
                      <a:gd name="T47" fmla="*/ 2 h 3086"/>
                      <a:gd name="T48" fmla="*/ 2 w 3086"/>
                      <a:gd name="T49" fmla="*/ 2 h 3086"/>
                      <a:gd name="T50" fmla="*/ 2 w 3086"/>
                      <a:gd name="T51" fmla="*/ 2 h 3086"/>
                      <a:gd name="T52" fmla="*/ 2 w 3086"/>
                      <a:gd name="T53" fmla="*/ 2 h 3086"/>
                      <a:gd name="T54" fmla="*/ 2 w 3086"/>
                      <a:gd name="T55" fmla="*/ 2 h 3086"/>
                      <a:gd name="T56" fmla="*/ 2 w 3086"/>
                      <a:gd name="T57" fmla="*/ 2 h 3086"/>
                      <a:gd name="T58" fmla="*/ 2 w 3086"/>
                      <a:gd name="T59" fmla="*/ 2 h 3086"/>
                      <a:gd name="T60" fmla="*/ 2 w 3086"/>
                      <a:gd name="T61" fmla="*/ 2 h 3086"/>
                      <a:gd name="T62" fmla="*/ 2 w 3086"/>
                      <a:gd name="T63" fmla="*/ 2 h 3086"/>
                      <a:gd name="T64" fmla="*/ 2 w 3086"/>
                      <a:gd name="T65" fmla="*/ 2 h 3086"/>
                      <a:gd name="T66" fmla="*/ 2 w 3086"/>
                      <a:gd name="T67" fmla="*/ 2 h 3086"/>
                      <a:gd name="T68" fmla="*/ 2 w 3086"/>
                      <a:gd name="T69" fmla="*/ 2 h 3086"/>
                      <a:gd name="T70" fmla="*/ 2 w 3086"/>
                      <a:gd name="T71" fmla="*/ 2 h 3086"/>
                      <a:gd name="T72" fmla="*/ 2 w 3086"/>
                      <a:gd name="T73" fmla="*/ 2 h 3086"/>
                      <a:gd name="T74" fmla="*/ 2 w 3086"/>
                      <a:gd name="T75" fmla="*/ 2 h 3086"/>
                      <a:gd name="T76" fmla="*/ 2 w 3086"/>
                      <a:gd name="T77" fmla="*/ 2 h 3086"/>
                      <a:gd name="T78" fmla="*/ 2 w 3086"/>
                      <a:gd name="T79" fmla="*/ 2 h 3086"/>
                      <a:gd name="T80" fmla="*/ 2 w 3086"/>
                      <a:gd name="T81" fmla="*/ 2 h 3086"/>
                      <a:gd name="T82" fmla="*/ 2 w 3086"/>
                      <a:gd name="T83" fmla="*/ 2 h 3086"/>
                      <a:gd name="T84" fmla="*/ 2 w 3086"/>
                      <a:gd name="T85" fmla="*/ 2 h 3086"/>
                      <a:gd name="T86" fmla="*/ 2 w 3086"/>
                      <a:gd name="T87" fmla="*/ 2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2"/>
                        </a:lnTo>
                        <a:lnTo>
                          <a:pt x="3078" y="1700"/>
                        </a:lnTo>
                        <a:lnTo>
                          <a:pt x="3068" y="1778"/>
                        </a:lnTo>
                        <a:lnTo>
                          <a:pt x="3054" y="1854"/>
                        </a:lnTo>
                        <a:lnTo>
                          <a:pt x="3036" y="1928"/>
                        </a:lnTo>
                        <a:lnTo>
                          <a:pt x="3016" y="2002"/>
                        </a:lnTo>
                        <a:lnTo>
                          <a:pt x="2992" y="2074"/>
                        </a:lnTo>
                        <a:lnTo>
                          <a:pt x="2964" y="2144"/>
                        </a:lnTo>
                        <a:lnTo>
                          <a:pt x="2932" y="2212"/>
                        </a:lnTo>
                        <a:lnTo>
                          <a:pt x="2898" y="2278"/>
                        </a:lnTo>
                        <a:lnTo>
                          <a:pt x="2862" y="2344"/>
                        </a:lnTo>
                        <a:lnTo>
                          <a:pt x="2822" y="2406"/>
                        </a:lnTo>
                        <a:lnTo>
                          <a:pt x="2778" y="2466"/>
                        </a:lnTo>
                        <a:lnTo>
                          <a:pt x="2732" y="2524"/>
                        </a:lnTo>
                        <a:lnTo>
                          <a:pt x="2684" y="2580"/>
                        </a:lnTo>
                        <a:lnTo>
                          <a:pt x="2634" y="2634"/>
                        </a:lnTo>
                        <a:lnTo>
                          <a:pt x="2580" y="2686"/>
                        </a:lnTo>
                        <a:lnTo>
                          <a:pt x="2524" y="2734"/>
                        </a:lnTo>
                        <a:lnTo>
                          <a:pt x="2466" y="2780"/>
                        </a:lnTo>
                        <a:lnTo>
                          <a:pt x="2404" y="2822"/>
                        </a:lnTo>
                        <a:lnTo>
                          <a:pt x="2342" y="2862"/>
                        </a:lnTo>
                        <a:lnTo>
                          <a:pt x="2278" y="2900"/>
                        </a:lnTo>
                        <a:lnTo>
                          <a:pt x="2212" y="2934"/>
                        </a:lnTo>
                        <a:lnTo>
                          <a:pt x="2142" y="2964"/>
                        </a:lnTo>
                        <a:lnTo>
                          <a:pt x="2072" y="2992"/>
                        </a:lnTo>
                        <a:lnTo>
                          <a:pt x="2000" y="3016"/>
                        </a:lnTo>
                        <a:lnTo>
                          <a:pt x="1928" y="3038"/>
                        </a:lnTo>
                        <a:lnTo>
                          <a:pt x="1854" y="3054"/>
                        </a:lnTo>
                        <a:lnTo>
                          <a:pt x="1778" y="3068"/>
                        </a:lnTo>
                        <a:lnTo>
                          <a:pt x="1700" y="3078"/>
                        </a:lnTo>
                        <a:lnTo>
                          <a:pt x="1622" y="3084"/>
                        </a:lnTo>
                        <a:lnTo>
                          <a:pt x="1542" y="3086"/>
                        </a:lnTo>
                        <a:lnTo>
                          <a:pt x="1462" y="3084"/>
                        </a:lnTo>
                        <a:lnTo>
                          <a:pt x="1384" y="3078"/>
                        </a:lnTo>
                        <a:lnTo>
                          <a:pt x="1308" y="3068"/>
                        </a:lnTo>
                        <a:lnTo>
                          <a:pt x="1232" y="3054"/>
                        </a:lnTo>
                        <a:lnTo>
                          <a:pt x="1156" y="3038"/>
                        </a:lnTo>
                        <a:lnTo>
                          <a:pt x="1084" y="3016"/>
                        </a:lnTo>
                        <a:lnTo>
                          <a:pt x="1012" y="2992"/>
                        </a:lnTo>
                        <a:lnTo>
                          <a:pt x="942" y="2964"/>
                        </a:lnTo>
                        <a:lnTo>
                          <a:pt x="874" y="2934"/>
                        </a:lnTo>
                        <a:lnTo>
                          <a:pt x="806" y="2900"/>
                        </a:lnTo>
                        <a:lnTo>
                          <a:pt x="742" y="2862"/>
                        </a:lnTo>
                        <a:lnTo>
                          <a:pt x="680" y="2822"/>
                        </a:lnTo>
                        <a:lnTo>
                          <a:pt x="620" y="2780"/>
                        </a:lnTo>
                        <a:lnTo>
                          <a:pt x="560" y="2734"/>
                        </a:lnTo>
                        <a:lnTo>
                          <a:pt x="504" y="2686"/>
                        </a:lnTo>
                        <a:lnTo>
                          <a:pt x="452" y="2634"/>
                        </a:lnTo>
                        <a:lnTo>
                          <a:pt x="400" y="2580"/>
                        </a:lnTo>
                        <a:lnTo>
                          <a:pt x="352" y="2524"/>
                        </a:lnTo>
                        <a:lnTo>
                          <a:pt x="306" y="2466"/>
                        </a:lnTo>
                        <a:lnTo>
                          <a:pt x="262" y="2406"/>
                        </a:lnTo>
                        <a:lnTo>
                          <a:pt x="222" y="2344"/>
                        </a:lnTo>
                        <a:lnTo>
                          <a:pt x="186" y="2278"/>
                        </a:lnTo>
                        <a:lnTo>
                          <a:pt x="152" y="2212"/>
                        </a:lnTo>
                        <a:lnTo>
                          <a:pt x="120" y="2144"/>
                        </a:lnTo>
                        <a:lnTo>
                          <a:pt x="92" y="2074"/>
                        </a:lnTo>
                        <a:lnTo>
                          <a:pt x="68" y="2002"/>
                        </a:lnTo>
                        <a:lnTo>
                          <a:pt x="48" y="1928"/>
                        </a:lnTo>
                        <a:lnTo>
                          <a:pt x="30" y="1854"/>
                        </a:lnTo>
                        <a:lnTo>
                          <a:pt x="18" y="1778"/>
                        </a:lnTo>
                        <a:lnTo>
                          <a:pt x="8" y="1700"/>
                        </a:lnTo>
                        <a:lnTo>
                          <a:pt x="2" y="1622"/>
                        </a:lnTo>
                        <a:lnTo>
                          <a:pt x="0" y="1544"/>
                        </a:lnTo>
                        <a:lnTo>
                          <a:pt x="2" y="1464"/>
                        </a:lnTo>
                        <a:lnTo>
                          <a:pt x="8" y="1386"/>
                        </a:lnTo>
                        <a:lnTo>
                          <a:pt x="18" y="1308"/>
                        </a:lnTo>
                        <a:lnTo>
                          <a:pt x="30" y="1232"/>
                        </a:lnTo>
                        <a:lnTo>
                          <a:pt x="48" y="1158"/>
                        </a:lnTo>
                        <a:lnTo>
                          <a:pt x="68" y="1084"/>
                        </a:lnTo>
                        <a:lnTo>
                          <a:pt x="92" y="1012"/>
                        </a:lnTo>
                        <a:lnTo>
                          <a:pt x="120" y="942"/>
                        </a:lnTo>
                        <a:lnTo>
                          <a:pt x="152" y="874"/>
                        </a:lnTo>
                        <a:lnTo>
                          <a:pt x="186" y="808"/>
                        </a:lnTo>
                        <a:lnTo>
                          <a:pt x="222" y="744"/>
                        </a:lnTo>
                        <a:lnTo>
                          <a:pt x="262" y="680"/>
                        </a:lnTo>
                        <a:lnTo>
                          <a:pt x="306" y="620"/>
                        </a:lnTo>
                        <a:lnTo>
                          <a:pt x="352" y="562"/>
                        </a:lnTo>
                        <a:lnTo>
                          <a:pt x="400" y="506"/>
                        </a:lnTo>
                        <a:lnTo>
                          <a:pt x="452" y="452"/>
                        </a:lnTo>
                        <a:lnTo>
                          <a:pt x="504" y="402"/>
                        </a:lnTo>
                        <a:lnTo>
                          <a:pt x="560" y="352"/>
                        </a:lnTo>
                        <a:lnTo>
                          <a:pt x="620" y="306"/>
                        </a:lnTo>
                        <a:lnTo>
                          <a:pt x="680" y="264"/>
                        </a:lnTo>
                        <a:lnTo>
                          <a:pt x="742" y="224"/>
                        </a:lnTo>
                        <a:lnTo>
                          <a:pt x="806" y="186"/>
                        </a:lnTo>
                        <a:lnTo>
                          <a:pt x="874" y="152"/>
                        </a:lnTo>
                        <a:lnTo>
                          <a:pt x="942" y="122"/>
                        </a:lnTo>
                        <a:lnTo>
                          <a:pt x="1012" y="94"/>
                        </a:lnTo>
                        <a:lnTo>
                          <a:pt x="1084" y="70"/>
                        </a:lnTo>
                        <a:lnTo>
                          <a:pt x="1156" y="48"/>
                        </a:lnTo>
                        <a:lnTo>
                          <a:pt x="1232" y="32"/>
                        </a:lnTo>
                        <a:lnTo>
                          <a:pt x="1308" y="18"/>
                        </a:lnTo>
                        <a:lnTo>
                          <a:pt x="1384" y="8"/>
                        </a:lnTo>
                        <a:lnTo>
                          <a:pt x="1462" y="2"/>
                        </a:lnTo>
                        <a:lnTo>
                          <a:pt x="1542" y="0"/>
                        </a:lnTo>
                        <a:lnTo>
                          <a:pt x="1622" y="2"/>
                        </a:lnTo>
                        <a:lnTo>
                          <a:pt x="1700" y="8"/>
                        </a:lnTo>
                        <a:lnTo>
                          <a:pt x="1778" y="18"/>
                        </a:lnTo>
                        <a:lnTo>
                          <a:pt x="1854" y="32"/>
                        </a:lnTo>
                        <a:lnTo>
                          <a:pt x="1928" y="48"/>
                        </a:lnTo>
                        <a:lnTo>
                          <a:pt x="2000" y="70"/>
                        </a:lnTo>
                        <a:lnTo>
                          <a:pt x="2072" y="94"/>
                        </a:lnTo>
                        <a:lnTo>
                          <a:pt x="2142" y="122"/>
                        </a:lnTo>
                        <a:lnTo>
                          <a:pt x="2212" y="152"/>
                        </a:lnTo>
                        <a:lnTo>
                          <a:pt x="2278" y="186"/>
                        </a:lnTo>
                        <a:lnTo>
                          <a:pt x="2342" y="224"/>
                        </a:lnTo>
                        <a:lnTo>
                          <a:pt x="2404" y="264"/>
                        </a:lnTo>
                        <a:lnTo>
                          <a:pt x="2466" y="306"/>
                        </a:lnTo>
                        <a:lnTo>
                          <a:pt x="2524" y="352"/>
                        </a:lnTo>
                        <a:lnTo>
                          <a:pt x="2580" y="402"/>
                        </a:lnTo>
                        <a:lnTo>
                          <a:pt x="2634" y="452"/>
                        </a:lnTo>
                        <a:lnTo>
                          <a:pt x="2684" y="506"/>
                        </a:lnTo>
                        <a:lnTo>
                          <a:pt x="2732" y="562"/>
                        </a:lnTo>
                        <a:lnTo>
                          <a:pt x="2778" y="620"/>
                        </a:lnTo>
                        <a:lnTo>
                          <a:pt x="2822" y="680"/>
                        </a:lnTo>
                        <a:lnTo>
                          <a:pt x="2862" y="744"/>
                        </a:lnTo>
                        <a:lnTo>
                          <a:pt x="2898" y="808"/>
                        </a:lnTo>
                        <a:lnTo>
                          <a:pt x="2932" y="874"/>
                        </a:lnTo>
                        <a:lnTo>
                          <a:pt x="2964" y="942"/>
                        </a:lnTo>
                        <a:lnTo>
                          <a:pt x="2992" y="1012"/>
                        </a:lnTo>
                        <a:lnTo>
                          <a:pt x="3016" y="1084"/>
                        </a:lnTo>
                        <a:lnTo>
                          <a:pt x="3036" y="1158"/>
                        </a:lnTo>
                        <a:lnTo>
                          <a:pt x="3054" y="1232"/>
                        </a:lnTo>
                        <a:lnTo>
                          <a:pt x="3068" y="1308"/>
                        </a:lnTo>
                        <a:lnTo>
                          <a:pt x="3078" y="1386"/>
                        </a:lnTo>
                        <a:lnTo>
                          <a:pt x="3084" y="1464"/>
                        </a:lnTo>
                        <a:lnTo>
                          <a:pt x="3086" y="1544"/>
                        </a:lnTo>
                        <a:close/>
                      </a:path>
                    </a:pathLst>
                  </a:custGeom>
                  <a:grpFill/>
                  <a:ln w="19050">
                    <a:solidFill>
                      <a:schemeClr val="accent5">
                        <a:lumMod val="20000"/>
                        <a:lumOff val="80000"/>
                        <a:alpha val="63000"/>
                      </a:schemeClr>
                    </a:solidFill>
                  </a:ln>
                  <a:effectLst>
                    <a:outerShdw blurRad="215900" sx="102000" sy="102000" algn="ctr" rotWithShape="0">
                      <a:schemeClr val="bg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a typeface="黑体" pitchFamily="2" charset="-122"/>
                    </a:endParaRPr>
                  </a:p>
                </p:txBody>
              </p:sp>
              <p:sp>
                <p:nvSpPr>
                  <p:cNvPr id="84" name="Freeform 15"/>
                  <p:cNvSpPr>
                    <a:spLocks/>
                  </p:cNvSpPr>
                  <p:nvPr/>
                </p:nvSpPr>
                <p:spPr bwMode="auto">
                  <a:xfrm>
                    <a:off x="-426" y="1803"/>
                    <a:ext cx="1581" cy="1582"/>
                  </a:xfrm>
                  <a:custGeom>
                    <a:avLst/>
                    <a:gdLst>
                      <a:gd name="T0" fmla="*/ 2 w 3086"/>
                      <a:gd name="T1" fmla="*/ 2 h 3086"/>
                      <a:gd name="T2" fmla="*/ 2 w 3086"/>
                      <a:gd name="T3" fmla="*/ 2 h 3086"/>
                      <a:gd name="T4" fmla="*/ 2 w 3086"/>
                      <a:gd name="T5" fmla="*/ 2 h 3086"/>
                      <a:gd name="T6" fmla="*/ 2 w 3086"/>
                      <a:gd name="T7" fmla="*/ 2 h 3086"/>
                      <a:gd name="T8" fmla="*/ 2 w 3086"/>
                      <a:gd name="T9" fmla="*/ 2 h 3086"/>
                      <a:gd name="T10" fmla="*/ 2 w 3086"/>
                      <a:gd name="T11" fmla="*/ 2 h 3086"/>
                      <a:gd name="T12" fmla="*/ 2 w 3086"/>
                      <a:gd name="T13" fmla="*/ 2 h 3086"/>
                      <a:gd name="T14" fmla="*/ 2 w 3086"/>
                      <a:gd name="T15" fmla="*/ 2 h 3086"/>
                      <a:gd name="T16" fmla="*/ 2 w 3086"/>
                      <a:gd name="T17" fmla="*/ 2 h 3086"/>
                      <a:gd name="T18" fmla="*/ 2 w 3086"/>
                      <a:gd name="T19" fmla="*/ 2 h 3086"/>
                      <a:gd name="T20" fmla="*/ 2 w 3086"/>
                      <a:gd name="T21" fmla="*/ 2 h 3086"/>
                      <a:gd name="T22" fmla="*/ 2 w 3086"/>
                      <a:gd name="T23" fmla="*/ 2 h 3086"/>
                      <a:gd name="T24" fmla="*/ 2 w 3086"/>
                      <a:gd name="T25" fmla="*/ 2 h 3086"/>
                      <a:gd name="T26" fmla="*/ 2 w 3086"/>
                      <a:gd name="T27" fmla="*/ 2 h 3086"/>
                      <a:gd name="T28" fmla="*/ 2 w 3086"/>
                      <a:gd name="T29" fmla="*/ 2 h 3086"/>
                      <a:gd name="T30" fmla="*/ 2 w 3086"/>
                      <a:gd name="T31" fmla="*/ 2 h 3086"/>
                      <a:gd name="T32" fmla="*/ 2 w 3086"/>
                      <a:gd name="T33" fmla="*/ 2 h 3086"/>
                      <a:gd name="T34" fmla="*/ 2 w 3086"/>
                      <a:gd name="T35" fmla="*/ 2 h 3086"/>
                      <a:gd name="T36" fmla="*/ 2 w 3086"/>
                      <a:gd name="T37" fmla="*/ 2 h 3086"/>
                      <a:gd name="T38" fmla="*/ 2 w 3086"/>
                      <a:gd name="T39" fmla="*/ 2 h 3086"/>
                      <a:gd name="T40" fmla="*/ 2 w 3086"/>
                      <a:gd name="T41" fmla="*/ 2 h 3086"/>
                      <a:gd name="T42" fmla="*/ 2 w 3086"/>
                      <a:gd name="T43" fmla="*/ 2 h 3086"/>
                      <a:gd name="T44" fmla="*/ 2 w 3086"/>
                      <a:gd name="T45" fmla="*/ 2 h 3086"/>
                      <a:gd name="T46" fmla="*/ 2 w 3086"/>
                      <a:gd name="T47" fmla="*/ 2 h 3086"/>
                      <a:gd name="T48" fmla="*/ 2 w 3086"/>
                      <a:gd name="T49" fmla="*/ 2 h 3086"/>
                      <a:gd name="T50" fmla="*/ 2 w 3086"/>
                      <a:gd name="T51" fmla="*/ 2 h 3086"/>
                      <a:gd name="T52" fmla="*/ 2 w 3086"/>
                      <a:gd name="T53" fmla="*/ 2 h 3086"/>
                      <a:gd name="T54" fmla="*/ 2 w 3086"/>
                      <a:gd name="T55" fmla="*/ 2 h 3086"/>
                      <a:gd name="T56" fmla="*/ 2 w 3086"/>
                      <a:gd name="T57" fmla="*/ 2 h 3086"/>
                      <a:gd name="T58" fmla="*/ 2 w 3086"/>
                      <a:gd name="T59" fmla="*/ 2 h 3086"/>
                      <a:gd name="T60" fmla="*/ 2 w 3086"/>
                      <a:gd name="T61" fmla="*/ 2 h 3086"/>
                      <a:gd name="T62" fmla="*/ 2 w 3086"/>
                      <a:gd name="T63" fmla="*/ 2 h 3086"/>
                      <a:gd name="T64" fmla="*/ 2 w 3086"/>
                      <a:gd name="T65" fmla="*/ 2 h 3086"/>
                      <a:gd name="T66" fmla="*/ 2 w 3086"/>
                      <a:gd name="T67" fmla="*/ 2 h 3086"/>
                      <a:gd name="T68" fmla="*/ 2 w 3086"/>
                      <a:gd name="T69" fmla="*/ 2 h 3086"/>
                      <a:gd name="T70" fmla="*/ 2 w 3086"/>
                      <a:gd name="T71" fmla="*/ 2 h 3086"/>
                      <a:gd name="T72" fmla="*/ 2 w 3086"/>
                      <a:gd name="T73" fmla="*/ 2 h 3086"/>
                      <a:gd name="T74" fmla="*/ 2 w 3086"/>
                      <a:gd name="T75" fmla="*/ 2 h 3086"/>
                      <a:gd name="T76" fmla="*/ 2 w 3086"/>
                      <a:gd name="T77" fmla="*/ 2 h 3086"/>
                      <a:gd name="T78" fmla="*/ 2 w 3086"/>
                      <a:gd name="T79" fmla="*/ 2 h 3086"/>
                      <a:gd name="T80" fmla="*/ 2 w 3086"/>
                      <a:gd name="T81" fmla="*/ 2 h 3086"/>
                      <a:gd name="T82" fmla="*/ 2 w 3086"/>
                      <a:gd name="T83" fmla="*/ 2 h 3086"/>
                      <a:gd name="T84" fmla="*/ 2 w 3086"/>
                      <a:gd name="T85" fmla="*/ 2 h 3086"/>
                      <a:gd name="T86" fmla="*/ 2 w 3086"/>
                      <a:gd name="T87" fmla="*/ 2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pFill/>
                  <a:ln w="19050">
                    <a:solidFill>
                      <a:schemeClr val="accent5">
                        <a:lumMod val="20000"/>
                        <a:lumOff val="80000"/>
                        <a:alpha val="63000"/>
                      </a:schemeClr>
                    </a:solidFill>
                  </a:ln>
                  <a:effectLst>
                    <a:outerShdw blurRad="215900" sx="102000" sy="102000" algn="ctr" rotWithShape="0">
                      <a:schemeClr val="bg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a typeface="黑体" pitchFamily="2" charset="-122"/>
                    </a:endParaRPr>
                  </a:p>
                </p:txBody>
              </p:sp>
            </p:grpSp>
          </p:grpSp>
          <p:grpSp>
            <p:nvGrpSpPr>
              <p:cNvPr id="71" name="Text on Ring"/>
              <p:cNvGrpSpPr/>
              <p:nvPr/>
            </p:nvGrpSpPr>
            <p:grpSpPr>
              <a:xfrm>
                <a:off x="2452480" y="1731940"/>
                <a:ext cx="3998386" cy="4035035"/>
                <a:chOff x="2452480" y="1731940"/>
                <a:chExt cx="3998386" cy="4035035"/>
              </a:xfrm>
            </p:grpSpPr>
            <p:sp>
              <p:nvSpPr>
                <p:cNvPr id="72" name="Nexus / MDS &amp; L4-7"/>
                <p:cNvSpPr txBox="1"/>
                <p:nvPr/>
              </p:nvSpPr>
              <p:spPr>
                <a:xfrm>
                  <a:off x="2799907" y="1731940"/>
                  <a:ext cx="3383764" cy="3682081"/>
                </a:xfrm>
                <a:prstGeom prst="rect">
                  <a:avLst/>
                </a:prstGeom>
                <a:noFill/>
              </p:spPr>
              <p:txBody>
                <a:bodyPr wrap="square" rtlCol="0">
                  <a:prstTxWarp prst="textArchDown">
                    <a:avLst/>
                  </a:prstTxWarp>
                  <a:spAutoFit/>
                </a:bodyPr>
                <a:lstStyle/>
                <a:p>
                  <a:pPr algn="ctr" defTabSz="914400">
                    <a:buNone/>
                  </a:pPr>
                  <a:r>
                    <a:rPr lang="en-US" altLang="zh-CN" sz="1600" b="1" i="0" smtClean="0">
                      <a:solidFill>
                        <a:srgbClr val="FFFF00"/>
                      </a:solidFill>
                      <a:latin typeface="Arial"/>
                      <a:ea typeface="黑体" pitchFamily="2" charset="-122"/>
                      <a:cs typeface="+mn-cs"/>
                    </a:rPr>
                    <a:t>CISCO NEXUS</a:t>
                  </a:r>
                  <a:r>
                    <a:rPr lang="zh-CN" altLang="en-US" sz="1600" b="1" i="0" smtClean="0">
                      <a:solidFill>
                        <a:srgbClr val="FFFF00"/>
                      </a:solidFill>
                      <a:latin typeface="Arial"/>
                      <a:ea typeface="黑体" pitchFamily="2" charset="-122"/>
                      <a:cs typeface="+mn-cs"/>
                    </a:rPr>
                    <a:t>、</a:t>
                  </a:r>
                  <a:r>
                    <a:rPr lang="en-US" altLang="zh-CN" sz="1600" b="1" i="0" smtClean="0">
                      <a:solidFill>
                        <a:srgbClr val="FFFF00"/>
                      </a:solidFill>
                      <a:latin typeface="Arial"/>
                      <a:ea typeface="黑体" pitchFamily="2" charset="-122"/>
                      <a:cs typeface="+mn-cs"/>
                    </a:rPr>
                    <a:t>CISCO MDS </a:t>
                  </a:r>
                  <a:r>
                    <a:rPr lang="zh-CN" altLang="en-US" sz="1600" b="1" i="0" smtClean="0">
                      <a:solidFill>
                        <a:srgbClr val="FFFF00"/>
                      </a:solidFill>
                      <a:latin typeface="Arial"/>
                      <a:ea typeface="黑体" pitchFamily="2" charset="-122"/>
                      <a:cs typeface="+mn-cs"/>
                    </a:rPr>
                    <a:t>和 </a:t>
                  </a:r>
                  <a:r>
                    <a:rPr lang="en-US" altLang="zh-CN" sz="1600" b="1" i="0" smtClean="0">
                      <a:solidFill>
                        <a:srgbClr val="FFFF00"/>
                      </a:solidFill>
                      <a:latin typeface="Arial"/>
                      <a:ea typeface="黑体" pitchFamily="2" charset="-122"/>
                      <a:cs typeface="+mn-cs"/>
                    </a:rPr>
                    <a:t>L4-7 </a:t>
                  </a:r>
                  <a:r>
                    <a:rPr lang="zh-CN" altLang="en-US" sz="1600" b="1" i="0" smtClean="0">
                      <a:solidFill>
                        <a:srgbClr val="FFFF00"/>
                      </a:solidFill>
                      <a:latin typeface="Arial"/>
                      <a:ea typeface="黑体" pitchFamily="2" charset="-122"/>
                      <a:cs typeface="+mn-cs"/>
                    </a:rPr>
                    <a:t>服务</a:t>
                  </a:r>
                  <a:endParaRPr lang="zh-CN" altLang="en-US" sz="1600" b="1">
                    <a:solidFill>
                      <a:srgbClr val="FFFF00"/>
                    </a:solidFill>
                    <a:ea typeface="黑体" pitchFamily="2" charset="-122"/>
                  </a:endParaRPr>
                </a:p>
              </p:txBody>
            </p:sp>
            <p:sp>
              <p:nvSpPr>
                <p:cNvPr id="73" name="DC Network Manager"/>
                <p:cNvSpPr txBox="1"/>
                <p:nvPr/>
              </p:nvSpPr>
              <p:spPr>
                <a:xfrm rot="2700000">
                  <a:off x="2544330" y="2102177"/>
                  <a:ext cx="3495400" cy="3679099"/>
                </a:xfrm>
                <a:prstGeom prst="rect">
                  <a:avLst/>
                </a:prstGeom>
                <a:noFill/>
              </p:spPr>
              <p:txBody>
                <a:bodyPr wrap="square" rtlCol="0">
                  <a:prstTxWarp prst="textArchUp">
                    <a:avLst>
                      <a:gd name="adj" fmla="val 5981180"/>
                    </a:avLst>
                  </a:prstTxWarp>
                  <a:spAutoFit/>
                </a:bodyPr>
                <a:lstStyle/>
                <a:p>
                  <a:pPr algn="ctr" defTabSz="914400">
                    <a:buNone/>
                  </a:pPr>
                  <a:r>
                    <a:rPr lang="en-US" altLang="zh-CN" sz="1600" b="1" i="0" smtClean="0">
                      <a:solidFill>
                        <a:srgbClr val="FFFF00"/>
                      </a:solidFill>
                      <a:latin typeface="Arial"/>
                      <a:ea typeface="黑体" pitchFamily="2" charset="-122"/>
                      <a:cs typeface="+mn-cs"/>
                    </a:rPr>
                    <a:t>CISCO DCNM</a:t>
                  </a:r>
                  <a:endParaRPr lang="zh-CN" altLang="en-US" sz="1600" b="1">
                    <a:solidFill>
                      <a:srgbClr val="FFFF00"/>
                    </a:solidFill>
                    <a:ea typeface="黑体" pitchFamily="2" charset="-122"/>
                  </a:endParaRPr>
                </a:p>
              </p:txBody>
            </p:sp>
            <p:sp>
              <p:nvSpPr>
                <p:cNvPr id="74" name="NX-OS"/>
                <p:cNvSpPr txBox="1"/>
                <p:nvPr/>
              </p:nvSpPr>
              <p:spPr>
                <a:xfrm rot="18900000">
                  <a:off x="3010099" y="2105245"/>
                  <a:ext cx="3440767" cy="3661730"/>
                </a:xfrm>
                <a:prstGeom prst="rect">
                  <a:avLst/>
                </a:prstGeom>
                <a:noFill/>
              </p:spPr>
              <p:txBody>
                <a:bodyPr wrap="square" rtlCol="0">
                  <a:prstTxWarp prst="textArchUp">
                    <a:avLst>
                      <a:gd name="adj" fmla="val 5981180"/>
                    </a:avLst>
                  </a:prstTxWarp>
                  <a:spAutoFit/>
                </a:bodyPr>
                <a:lstStyle/>
                <a:p>
                  <a:pPr algn="ctr" defTabSz="914400">
                    <a:buNone/>
                  </a:pPr>
                  <a:r>
                    <a:rPr lang="en-US" altLang="zh-CN" sz="1600" b="1" i="0" smtClean="0">
                      <a:solidFill>
                        <a:srgbClr val="FFFF00"/>
                      </a:solidFill>
                      <a:latin typeface="Arial"/>
                      <a:ea typeface="黑体" pitchFamily="2" charset="-122"/>
                      <a:cs typeface="+mn-cs"/>
                    </a:rPr>
                    <a:t>CISCO NX-OS</a:t>
                  </a:r>
                  <a:endParaRPr lang="zh-CN" altLang="en-US" b="1">
                    <a:solidFill>
                      <a:srgbClr val="FFFF00"/>
                    </a:solidFill>
                    <a:ea typeface="黑体" pitchFamily="2" charset="-122"/>
                  </a:endParaRPr>
                </a:p>
              </p:txBody>
            </p:sp>
          </p:grpSp>
        </p:grpSp>
      </p:grpSp>
    </p:spTree>
    <p:extLst>
      <p:ext uri="{BB962C8B-B14F-4D97-AF65-F5344CB8AC3E}">
        <p14:creationId xmlns="" xmlns:p14="http://schemas.microsoft.com/office/powerpoint/2010/main" val="3240735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par>
                          <p:cTn id="11" fill="hold">
                            <p:stCondLst>
                              <p:cond delay="500"/>
                            </p:stCondLst>
                            <p:childTnLst>
                              <p:par>
                                <p:cTn id="12" presetID="2" presetClass="entr" presetSubtype="2"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500" fill="hold"/>
                                        <p:tgtEl>
                                          <p:spTgt spid="37"/>
                                        </p:tgtEl>
                                        <p:attrNameLst>
                                          <p:attrName>ppt_x</p:attrName>
                                        </p:attrNameLst>
                                      </p:cBhvr>
                                      <p:tavLst>
                                        <p:tav tm="0">
                                          <p:val>
                                            <p:strVal val="1+#ppt_w/2"/>
                                          </p:val>
                                        </p:tav>
                                        <p:tav tm="100000">
                                          <p:val>
                                            <p:strVal val="#ppt_x"/>
                                          </p:val>
                                        </p:tav>
                                      </p:tavLst>
                                    </p:anim>
                                    <p:anim calcmode="lin" valueType="num">
                                      <p:cBhvr additive="base">
                                        <p:cTn id="15" dur="500" fill="hold"/>
                                        <p:tgtEl>
                                          <p:spTgt spid="37"/>
                                        </p:tgtEl>
                                        <p:attrNameLst>
                                          <p:attrName>ppt_y</p:attrName>
                                        </p:attrNameLst>
                                      </p:cBhvr>
                                      <p:tavLst>
                                        <p:tav tm="0">
                                          <p:val>
                                            <p:strVal val="#ppt_y"/>
                                          </p:val>
                                        </p:tav>
                                        <p:tav tm="100000">
                                          <p:val>
                                            <p:strVal val="#ppt_y"/>
                                          </p:val>
                                        </p:tav>
                                      </p:tavLst>
                                    </p:anim>
                                  </p:childTnLst>
                                </p:cTn>
                              </p:par>
                              <p:par>
                                <p:cTn id="16" presetID="2" presetClass="entr" presetSubtype="8" accel="50000" decel="50000" fill="hold" nodeType="withEffect">
                                  <p:stCondLst>
                                    <p:cond delay="70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700" fill="hold"/>
                                        <p:tgtEl>
                                          <p:spTgt spid="38"/>
                                        </p:tgtEl>
                                        <p:attrNameLst>
                                          <p:attrName>ppt_x</p:attrName>
                                        </p:attrNameLst>
                                      </p:cBhvr>
                                      <p:tavLst>
                                        <p:tav tm="0">
                                          <p:val>
                                            <p:strVal val="0-#ppt_w/2"/>
                                          </p:val>
                                        </p:tav>
                                        <p:tav tm="100000">
                                          <p:val>
                                            <p:strVal val="#ppt_x"/>
                                          </p:val>
                                        </p:tav>
                                      </p:tavLst>
                                    </p:anim>
                                    <p:anim calcmode="lin" valueType="num">
                                      <p:cBhvr additive="base">
                                        <p:cTn id="19" dur="700" fill="hold"/>
                                        <p:tgtEl>
                                          <p:spTgt spid="38"/>
                                        </p:tgtEl>
                                        <p:attrNameLst>
                                          <p:attrName>ppt_y</p:attrName>
                                        </p:attrNameLst>
                                      </p:cBhvr>
                                      <p:tavLst>
                                        <p:tav tm="0">
                                          <p:val>
                                            <p:strVal val="#ppt_y"/>
                                          </p:val>
                                        </p:tav>
                                        <p:tav tm="100000">
                                          <p:val>
                                            <p:strVal val="#ppt_y"/>
                                          </p:val>
                                        </p:tav>
                                      </p:tavLst>
                                    </p:anim>
                                  </p:childTnLst>
                                </p:cTn>
                              </p:par>
                              <p:par>
                                <p:cTn id="20" presetID="2" presetClass="entr" presetSubtype="2" accel="50000" decel="50000" fill="hold" grpId="0" nodeType="withEffect">
                                  <p:stCondLst>
                                    <p:cond delay="70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700" fill="hold"/>
                                        <p:tgtEl>
                                          <p:spTgt spid="44"/>
                                        </p:tgtEl>
                                        <p:attrNameLst>
                                          <p:attrName>ppt_x</p:attrName>
                                        </p:attrNameLst>
                                      </p:cBhvr>
                                      <p:tavLst>
                                        <p:tav tm="0">
                                          <p:val>
                                            <p:strVal val="1+#ppt_w/2"/>
                                          </p:val>
                                        </p:tav>
                                        <p:tav tm="100000">
                                          <p:val>
                                            <p:strVal val="#ppt_x"/>
                                          </p:val>
                                        </p:tav>
                                      </p:tavLst>
                                    </p:anim>
                                    <p:anim calcmode="lin" valueType="num">
                                      <p:cBhvr additive="base">
                                        <p:cTn id="23" dur="700" fill="hold"/>
                                        <p:tgtEl>
                                          <p:spTgt spid="44"/>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70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2" presetClass="entr" presetSubtype="2" accel="50000" decel="50000" fill="hold" grpId="0" nodeType="withEffect">
                                  <p:stCondLst>
                                    <p:cond delay="70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700" fill="hold"/>
                                        <p:tgtEl>
                                          <p:spTgt spid="43"/>
                                        </p:tgtEl>
                                        <p:attrNameLst>
                                          <p:attrName>ppt_x</p:attrName>
                                        </p:attrNameLst>
                                      </p:cBhvr>
                                      <p:tavLst>
                                        <p:tav tm="0">
                                          <p:val>
                                            <p:strVal val="1+#ppt_w/2"/>
                                          </p:val>
                                        </p:tav>
                                        <p:tav tm="100000">
                                          <p:val>
                                            <p:strVal val="#ppt_x"/>
                                          </p:val>
                                        </p:tav>
                                      </p:tavLst>
                                    </p:anim>
                                    <p:anim calcmode="lin" valueType="num">
                                      <p:cBhvr additive="base">
                                        <p:cTn id="30" dur="7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7" grpId="0" animBg="1"/>
      <p:bldP spid="43" grpId="0"/>
      <p:bldP spid="44"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l" defTabSz="914400">
              <a:spcBef>
                <a:spcPct val="0"/>
              </a:spcBef>
              <a:buNone/>
            </a:pPr>
            <a:r>
              <a:rPr altLang="zh-CN"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Cisco Unified Fabric</a:t>
            </a:r>
            <a:br>
              <a:rPr altLang="zh-CN"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lang="zh-CN" altLang="en-US" sz="2400" b="0" i="0" spc="0" baseline="0" dirty="0" smtClean="0">
                <a:solidFill>
                  <a:srgbClr val="7F7F7F"/>
                </a:solidFill>
                <a:latin typeface="Arial"/>
                <a:ea typeface="黑体" pitchFamily="2" charset="-122"/>
                <a:cs typeface="+mj-cs"/>
              </a:rPr>
              <a:t>为所有数据中心提供架构灵活性</a:t>
            </a:r>
            <a:endParaRPr lang="zh-CN" altLang="en-US" sz="2400" b="0" i="0" spc="0" baseline="0" dirty="0">
              <a:solidFill>
                <a:srgbClr val="7F7F7F"/>
              </a:solidFill>
              <a:latin typeface="Arial"/>
              <a:ea typeface="黑体" pitchFamily="2" charset="-122"/>
              <a:cs typeface="+mj-cs"/>
            </a:endParaRPr>
          </a:p>
        </p:txBody>
      </p:sp>
      <p:grpSp>
        <p:nvGrpSpPr>
          <p:cNvPr id="82" name="Group 2"/>
          <p:cNvGrpSpPr/>
          <p:nvPr/>
        </p:nvGrpSpPr>
        <p:grpSpPr>
          <a:xfrm>
            <a:off x="4587520" y="1522421"/>
            <a:ext cx="4553712" cy="3280873"/>
            <a:chOff x="4587520" y="1333739"/>
            <a:chExt cx="4553712" cy="3280873"/>
          </a:xfrm>
        </p:grpSpPr>
        <p:sp>
          <p:nvSpPr>
            <p:cNvPr id="83" name="Rectangle 82"/>
            <p:cNvSpPr/>
            <p:nvPr/>
          </p:nvSpPr>
          <p:spPr>
            <a:xfrm>
              <a:off x="4587520" y="1333739"/>
              <a:ext cx="4553712" cy="3280873"/>
            </a:xfrm>
            <a:prstGeom prst="rect">
              <a:avLst/>
            </a:prstGeom>
            <a:gradFill flip="none" rotWithShape="1">
              <a:gsLst>
                <a:gs pos="0">
                  <a:schemeClr val="accent5">
                    <a:alpha val="68000"/>
                  </a:schemeClr>
                </a:gs>
                <a:gs pos="54000">
                  <a:srgbClr val="001C27">
                    <a:alpha val="0"/>
                  </a:srgbClr>
                </a:gs>
              </a:gsLst>
              <a:lin ang="8100000" scaled="1"/>
              <a:tileRect/>
            </a:gradFill>
            <a:ln w="12700">
              <a:noFill/>
              <a:round/>
              <a:headEnd/>
              <a:tailEnd/>
            </a:ln>
          </p:spPr>
          <p:txBody>
            <a:bodyPr lIns="82124" tIns="41061" rIns="82124" bIns="41061"/>
            <a:lstStyle/>
            <a:p>
              <a:pPr eaLnBrk="0" hangingPunct="0">
                <a:lnSpc>
                  <a:spcPct val="90000"/>
                </a:lnSpc>
              </a:pPr>
              <a:endParaRPr lang="zh-CN" altLang="en-US">
                <a:solidFill>
                  <a:srgbClr val="002060"/>
                </a:solidFill>
                <a:ea typeface="黑体" pitchFamily="2" charset="-122"/>
                <a:cs typeface="ＭＳ Ｐゴシック"/>
              </a:endParaRPr>
            </a:p>
          </p:txBody>
        </p:sp>
        <p:sp>
          <p:nvSpPr>
            <p:cNvPr id="86" name="TextBox 85"/>
            <p:cNvSpPr txBox="1"/>
            <p:nvPr/>
          </p:nvSpPr>
          <p:spPr>
            <a:xfrm>
              <a:off x="5718412" y="1472911"/>
              <a:ext cx="3268012" cy="2046714"/>
            </a:xfrm>
            <a:prstGeom prst="rect">
              <a:avLst/>
            </a:prstGeom>
            <a:noFill/>
          </p:spPr>
          <p:txBody>
            <a:bodyPr wrap="square" lIns="0" tIns="0" rIns="0" bIns="0" rtlCol="0">
              <a:spAutoFit/>
            </a:bodyPr>
            <a:lstStyle/>
            <a:p>
              <a:pPr algn="r" defTabSz="814365">
                <a:spcBef>
                  <a:spcPts val="1200"/>
                </a:spcBef>
                <a:buNone/>
              </a:pPr>
              <a:r>
                <a:rPr lang="zh-CN" altLang="en-US" sz="1800" b="1" i="0" smtClean="0">
                  <a:solidFill>
                    <a:srgbClr val="6DB344">
                      <a:lumMod val="75000"/>
                    </a:srgbClr>
                  </a:solidFill>
                  <a:latin typeface="Arial"/>
                  <a:ea typeface="黑体" pitchFamily="2" charset="-122"/>
                  <a:cs typeface="+mn-cs"/>
                </a:rPr>
                <a:t>融合</a:t>
              </a:r>
              <a:endParaRPr lang="zh-CN" altLang="en-US" smtClean="0">
                <a:solidFill>
                  <a:schemeClr val="tx2">
                    <a:lumMod val="75000"/>
                  </a:schemeClr>
                </a:solidFill>
                <a:latin typeface="Arial"/>
                <a:ea typeface="黑体" pitchFamily="2" charset="-122"/>
                <a:sym typeface="Arial" charset="0"/>
              </a:endParaRPr>
            </a:p>
            <a:p>
              <a:pPr algn="r" defTabSz="814365">
                <a:spcBef>
                  <a:spcPts val="1200"/>
                </a:spcBef>
                <a:buNone/>
              </a:pPr>
              <a:r>
                <a:rPr lang="zh-CN" altLang="en-US" sz="1800" b="0" i="0" smtClean="0">
                  <a:solidFill>
                    <a:srgbClr val="6DB344">
                      <a:lumMod val="75000"/>
                    </a:srgbClr>
                  </a:solidFill>
                  <a:latin typeface="Arial"/>
                  <a:ea typeface="黑体" pitchFamily="2" charset="-122"/>
                  <a:cs typeface="+mn-cs"/>
                </a:rPr>
                <a:t>对 </a:t>
              </a:r>
              <a:r>
                <a:rPr lang="en-US" altLang="zh-CN" sz="1800" b="0" i="0" smtClean="0">
                  <a:solidFill>
                    <a:srgbClr val="6DB344">
                      <a:lumMod val="75000"/>
                    </a:srgbClr>
                  </a:solidFill>
                  <a:latin typeface="Arial"/>
                  <a:ea typeface="黑体" pitchFamily="2" charset="-122"/>
                  <a:cs typeface="+mn-cs"/>
                </a:rPr>
                <a:t>LAN/SAN </a:t>
              </a:r>
              <a:r>
                <a:rPr lang="zh-CN" altLang="en-US" sz="1800" b="0" i="0" smtClean="0">
                  <a:solidFill>
                    <a:srgbClr val="6DB344">
                      <a:lumMod val="75000"/>
                    </a:srgbClr>
                  </a:solidFill>
                  <a:latin typeface="Arial"/>
                  <a:ea typeface="黑体" pitchFamily="2" charset="-122"/>
                  <a:cs typeface="+mn-cs"/>
                </a:rPr>
                <a:t>仅需布线一次</a:t>
              </a:r>
            </a:p>
            <a:p>
              <a:pPr algn="r" defTabSz="814365">
                <a:spcBef>
                  <a:spcPts val="600"/>
                </a:spcBef>
                <a:buNone/>
              </a:pPr>
              <a:r>
                <a:rPr lang="zh-CN" altLang="en-US" sz="1800" b="0" i="0" smtClean="0">
                  <a:solidFill>
                    <a:srgbClr val="6DB344">
                      <a:lumMod val="75000"/>
                    </a:srgbClr>
                  </a:solidFill>
                  <a:latin typeface="Arial"/>
                  <a:ea typeface="黑体" pitchFamily="2" charset="-122"/>
                  <a:cs typeface="+mn-cs"/>
                </a:rPr>
                <a:t>对 </a:t>
              </a:r>
              <a:r>
                <a:rPr lang="en-US" altLang="zh-CN" sz="1800" b="0" i="0" smtClean="0">
                  <a:solidFill>
                    <a:srgbClr val="6DB344">
                      <a:lumMod val="75000"/>
                    </a:srgbClr>
                  </a:solidFill>
                  <a:latin typeface="Arial"/>
                  <a:ea typeface="黑体" pitchFamily="2" charset="-122"/>
                  <a:cs typeface="+mn-cs"/>
                </a:rPr>
                <a:t>LAN/SAN </a:t>
              </a:r>
              <a:r>
                <a:rPr lang="zh-CN" altLang="en-US" sz="1800" b="0" i="0" smtClean="0">
                  <a:solidFill>
                    <a:srgbClr val="6DB344">
                      <a:lumMod val="75000"/>
                    </a:srgbClr>
                  </a:solidFill>
                  <a:latin typeface="Arial"/>
                  <a:ea typeface="黑体" pitchFamily="2" charset="-122"/>
                  <a:cs typeface="+mn-cs"/>
                </a:rPr>
                <a:t>可采用</a:t>
              </a:r>
              <a:br>
                <a:rPr lang="zh-CN" altLang="en-US" sz="1800" b="0" i="0" smtClean="0">
                  <a:solidFill>
                    <a:srgbClr val="6DB344">
                      <a:lumMod val="75000"/>
                    </a:srgbClr>
                  </a:solidFill>
                  <a:latin typeface="Arial"/>
                  <a:ea typeface="黑体" pitchFamily="2" charset="-122"/>
                  <a:cs typeface="+mn-cs"/>
                </a:rPr>
              </a:br>
              <a:r>
                <a:rPr lang="zh-CN" altLang="en-US" sz="1800" b="0" i="0" smtClean="0">
                  <a:solidFill>
                    <a:srgbClr val="6DB344">
                      <a:lumMod val="75000"/>
                    </a:srgbClr>
                  </a:solidFill>
                  <a:latin typeface="Arial"/>
                  <a:ea typeface="黑体" pitchFamily="2" charset="-122"/>
                  <a:cs typeface="+mn-cs"/>
                </a:rPr>
                <a:t>单点管理</a:t>
              </a:r>
            </a:p>
            <a:p>
              <a:pPr algn="r" defTabSz="814365">
                <a:spcBef>
                  <a:spcPts val="600"/>
                </a:spcBef>
                <a:buNone/>
              </a:pPr>
              <a:r>
                <a:rPr lang="zh-CN" altLang="en-US" sz="1800" b="0" i="0" smtClean="0">
                  <a:solidFill>
                    <a:srgbClr val="6DB344">
                      <a:lumMod val="75000"/>
                    </a:srgbClr>
                  </a:solidFill>
                  <a:latin typeface="Arial"/>
                  <a:ea typeface="黑体" pitchFamily="2" charset="-122"/>
                  <a:cs typeface="+mn-cs"/>
                </a:rPr>
                <a:t>设备整合</a:t>
              </a:r>
            </a:p>
            <a:p>
              <a:pPr algn="r" defTabSz="814365">
                <a:spcBef>
                  <a:spcPts val="600"/>
                </a:spcBef>
                <a:buNone/>
              </a:pPr>
              <a:endParaRPr lang="zh-CN" altLang="en-US" smtClean="0">
                <a:solidFill>
                  <a:schemeClr val="tx2">
                    <a:lumMod val="75000"/>
                  </a:schemeClr>
                </a:solidFill>
                <a:ea typeface="黑体" pitchFamily="2" charset="-122"/>
                <a:sym typeface="Arial" charset="0"/>
              </a:endParaRPr>
            </a:p>
          </p:txBody>
        </p:sp>
      </p:grpSp>
      <p:grpSp>
        <p:nvGrpSpPr>
          <p:cNvPr id="87" name="Group 4"/>
          <p:cNvGrpSpPr/>
          <p:nvPr/>
        </p:nvGrpSpPr>
        <p:grpSpPr>
          <a:xfrm>
            <a:off x="0" y="1522421"/>
            <a:ext cx="4553712" cy="3280873"/>
            <a:chOff x="0" y="1333739"/>
            <a:chExt cx="4553712" cy="3280873"/>
          </a:xfrm>
        </p:grpSpPr>
        <p:sp>
          <p:nvSpPr>
            <p:cNvPr id="90" name="Rectangle 89"/>
            <p:cNvSpPr/>
            <p:nvPr/>
          </p:nvSpPr>
          <p:spPr>
            <a:xfrm>
              <a:off x="0" y="1333739"/>
              <a:ext cx="4553712" cy="3280873"/>
            </a:xfrm>
            <a:prstGeom prst="rect">
              <a:avLst/>
            </a:prstGeom>
            <a:gradFill flip="none" rotWithShape="1">
              <a:gsLst>
                <a:gs pos="49000">
                  <a:srgbClr val="C00000">
                    <a:alpha val="0"/>
                  </a:srgbClr>
                </a:gs>
                <a:gs pos="99000">
                  <a:schemeClr val="tx1">
                    <a:lumMod val="60000"/>
                    <a:lumOff val="40000"/>
                    <a:alpha val="82000"/>
                  </a:schemeClr>
                </a:gs>
              </a:gsLst>
              <a:lin ang="13500000" scaled="1"/>
              <a:tileRect/>
            </a:gradFill>
            <a:ln w="28575">
              <a:noFill/>
            </a:ln>
            <a:effectLst/>
          </p:spPr>
          <p:txBody>
            <a:bodyPr lIns="82124" tIns="41061" rIns="82124" bIns="41061"/>
            <a:lstStyle/>
            <a:p>
              <a:pPr eaLnBrk="0" hangingPunct="0">
                <a:lnSpc>
                  <a:spcPct val="90000"/>
                </a:lnSpc>
              </a:pPr>
              <a:endParaRPr lang="zh-CN" altLang="en-US">
                <a:solidFill>
                  <a:srgbClr val="62D1FE"/>
                </a:solidFill>
                <a:ea typeface="黑体" pitchFamily="2" charset="-122"/>
                <a:cs typeface="ＭＳ Ｐゴシック"/>
              </a:endParaRPr>
            </a:p>
          </p:txBody>
        </p:sp>
        <p:sp>
          <p:nvSpPr>
            <p:cNvPr id="91" name="Rectangle 259"/>
            <p:cNvSpPr>
              <a:spLocks noChangeArrowheads="1"/>
            </p:cNvSpPr>
            <p:nvPr/>
          </p:nvSpPr>
          <p:spPr bwMode="auto">
            <a:xfrm>
              <a:off x="185009" y="1437088"/>
              <a:ext cx="3676600" cy="560200"/>
            </a:xfrm>
            <a:prstGeom prst="rect">
              <a:avLst/>
            </a:prstGeom>
            <a:noFill/>
            <a:ln w="9525">
              <a:noFill/>
              <a:miter lim="800000"/>
              <a:headEnd/>
              <a:tailEnd/>
            </a:ln>
          </p:spPr>
          <p:txBody>
            <a:bodyPr wrap="none" lIns="0" tIns="0" rIns="0" bIns="0" anchor="t" anchorCtr="0"/>
            <a:lstStyle/>
            <a:p>
              <a:pPr algn="l" defTabSz="814365">
                <a:lnSpc>
                  <a:spcPct val="90000"/>
                </a:lnSpc>
                <a:buNone/>
              </a:pPr>
              <a:r>
                <a:rPr lang="zh-CN" altLang="en-US" sz="1800" b="1" i="0" smtClean="0">
                  <a:solidFill>
                    <a:srgbClr val="0096D6">
                      <a:lumMod val="75000"/>
                    </a:srgbClr>
                  </a:solidFill>
                  <a:latin typeface="Arial"/>
                  <a:ea typeface="黑体" pitchFamily="2" charset="-122"/>
                  <a:cs typeface="ＭＳ Ｐゴシック"/>
                </a:rPr>
                <a:t>扩展</a:t>
              </a:r>
              <a:endParaRPr lang="zh-CN" altLang="en-US" b="1">
                <a:solidFill>
                  <a:schemeClr val="tx1">
                    <a:lumMod val="75000"/>
                  </a:schemeClr>
                </a:solidFill>
                <a:ea typeface="黑体" pitchFamily="2" charset="-122"/>
                <a:cs typeface="ＭＳ Ｐゴシック"/>
              </a:endParaRPr>
            </a:p>
          </p:txBody>
        </p:sp>
        <p:sp>
          <p:nvSpPr>
            <p:cNvPr id="92" name="TextBox 91"/>
            <p:cNvSpPr txBox="1"/>
            <p:nvPr/>
          </p:nvSpPr>
          <p:spPr>
            <a:xfrm>
              <a:off x="171361" y="1838679"/>
              <a:ext cx="3082174" cy="984885"/>
            </a:xfrm>
            <a:prstGeom prst="rect">
              <a:avLst/>
            </a:prstGeom>
            <a:noFill/>
          </p:spPr>
          <p:txBody>
            <a:bodyPr wrap="square" lIns="0" tIns="0" rIns="0" bIns="0" rtlCol="0">
              <a:spAutoFit/>
            </a:bodyPr>
            <a:lstStyle/>
            <a:p>
              <a:pPr algn="l" defTabSz="814365">
                <a:spcBef>
                  <a:spcPts val="600"/>
                </a:spcBef>
                <a:buNone/>
              </a:pPr>
              <a:r>
                <a:rPr lang="zh-CN" altLang="en-US" sz="1800" b="0" i="0" smtClean="0">
                  <a:solidFill>
                    <a:srgbClr val="0096D6">
                      <a:lumMod val="75000"/>
                    </a:srgbClr>
                  </a:solidFill>
                  <a:latin typeface="Arial"/>
                  <a:ea typeface="黑体" pitchFamily="2" charset="-122"/>
                  <a:cs typeface="+mn-cs"/>
                </a:rPr>
                <a:t>恢复力强、高性能</a:t>
              </a:r>
            </a:p>
            <a:p>
              <a:pPr algn="l" defTabSz="814365">
                <a:spcBef>
                  <a:spcPts val="600"/>
                </a:spcBef>
                <a:buNone/>
              </a:pPr>
              <a:r>
                <a:rPr lang="zh-CN" altLang="en-US" sz="1800" b="0" i="0" smtClean="0">
                  <a:solidFill>
                    <a:srgbClr val="0096D6">
                      <a:lumMod val="75000"/>
                    </a:srgbClr>
                  </a:solidFill>
                  <a:latin typeface="Arial"/>
                  <a:ea typeface="黑体" pitchFamily="2" charset="-122"/>
                  <a:cs typeface="+mn-cs"/>
                </a:rPr>
                <a:t>系统扩展 </a:t>
              </a:r>
            </a:p>
            <a:p>
              <a:pPr algn="l" defTabSz="814365">
                <a:spcBef>
                  <a:spcPts val="600"/>
                </a:spcBef>
                <a:buNone/>
              </a:pPr>
              <a:r>
                <a:rPr lang="zh-CN" altLang="en-US" sz="1800" b="0" i="0" kern="1200" smtClean="0">
                  <a:solidFill>
                    <a:srgbClr val="0096D6">
                      <a:lumMod val="75000"/>
                    </a:srgbClr>
                  </a:solidFill>
                  <a:latin typeface="Arial"/>
                  <a:ea typeface="黑体" pitchFamily="2" charset="-122"/>
                  <a:cs typeface="+mn-cs"/>
                </a:rPr>
                <a:t>地理跨度</a:t>
              </a:r>
              <a:endParaRPr lang="zh-CN" altLang="en-US" kern="1200">
                <a:solidFill>
                  <a:schemeClr val="tx1">
                    <a:lumMod val="75000"/>
                  </a:schemeClr>
                </a:solidFill>
                <a:latin typeface="Arial"/>
                <a:ea typeface="黑体" pitchFamily="2" charset="-122"/>
                <a:sym typeface="Arial" charset="0"/>
              </a:endParaRPr>
            </a:p>
          </p:txBody>
        </p:sp>
      </p:grpSp>
      <p:grpSp>
        <p:nvGrpSpPr>
          <p:cNvPr id="93" name="Group 1"/>
          <p:cNvGrpSpPr/>
          <p:nvPr/>
        </p:nvGrpSpPr>
        <p:grpSpPr>
          <a:xfrm>
            <a:off x="-4275" y="3409555"/>
            <a:ext cx="9144000" cy="3448446"/>
            <a:chOff x="-4275" y="3213291"/>
            <a:chExt cx="9144000" cy="3455636"/>
          </a:xfrm>
        </p:grpSpPr>
        <p:sp>
          <p:nvSpPr>
            <p:cNvPr id="94" name="Freeform 138"/>
            <p:cNvSpPr>
              <a:spLocks/>
            </p:cNvSpPr>
            <p:nvPr/>
          </p:nvSpPr>
          <p:spPr bwMode="auto">
            <a:xfrm>
              <a:off x="-4275" y="3213291"/>
              <a:ext cx="9144000" cy="3455636"/>
            </a:xfrm>
            <a:custGeom>
              <a:avLst/>
              <a:gdLst>
                <a:gd name="T0" fmla="*/ 0 w 5741"/>
                <a:gd name="T1" fmla="*/ 2147483647 h 1730"/>
                <a:gd name="T2" fmla="*/ 0 w 5741"/>
                <a:gd name="T3" fmla="*/ 2147483647 h 1730"/>
                <a:gd name="T4" fmla="*/ 2147483647 w 5741"/>
                <a:gd name="T5" fmla="*/ 0 h 1730"/>
                <a:gd name="T6" fmla="*/ 2147483647 w 5741"/>
                <a:gd name="T7" fmla="*/ 2147483647 h 1730"/>
                <a:gd name="T8" fmla="*/ 2147483647 w 5741"/>
                <a:gd name="T9" fmla="*/ 2147483647 h 1730"/>
                <a:gd name="T10" fmla="*/ 0 60000 65536"/>
                <a:gd name="T11" fmla="*/ 0 60000 65536"/>
                <a:gd name="T12" fmla="*/ 0 60000 65536"/>
                <a:gd name="T13" fmla="*/ 0 60000 65536"/>
                <a:gd name="T14" fmla="*/ 0 60000 65536"/>
                <a:gd name="T15" fmla="*/ 0 w 5741"/>
                <a:gd name="T16" fmla="*/ 0 h 1730"/>
                <a:gd name="T17" fmla="*/ 5741 w 5741"/>
                <a:gd name="T18" fmla="*/ 1730 h 1730"/>
              </a:gdLst>
              <a:ahLst/>
              <a:cxnLst>
                <a:cxn ang="T10">
                  <a:pos x="T0" y="T1"/>
                </a:cxn>
                <a:cxn ang="T11">
                  <a:pos x="T2" y="T3"/>
                </a:cxn>
                <a:cxn ang="T12">
                  <a:pos x="T4" y="T5"/>
                </a:cxn>
                <a:cxn ang="T13">
                  <a:pos x="T6" y="T7"/>
                </a:cxn>
                <a:cxn ang="T14">
                  <a:pos x="T8" y="T9"/>
                </a:cxn>
              </a:cxnLst>
              <a:rect l="T15" t="T16" r="T17" b="T18"/>
              <a:pathLst>
                <a:path w="5741" h="1730">
                  <a:moveTo>
                    <a:pt x="0" y="1728"/>
                  </a:moveTo>
                  <a:cubicBezTo>
                    <a:pt x="0" y="1728"/>
                    <a:pt x="0" y="1182"/>
                    <a:pt x="0" y="636"/>
                  </a:cubicBezTo>
                  <a:cubicBezTo>
                    <a:pt x="0" y="630"/>
                    <a:pt x="2880" y="0"/>
                    <a:pt x="2880" y="0"/>
                  </a:cubicBezTo>
                  <a:cubicBezTo>
                    <a:pt x="2880" y="0"/>
                    <a:pt x="5736" y="630"/>
                    <a:pt x="5736" y="636"/>
                  </a:cubicBezTo>
                  <a:cubicBezTo>
                    <a:pt x="5736" y="636"/>
                    <a:pt x="5740" y="1502"/>
                    <a:pt x="5741" y="1730"/>
                  </a:cubicBezTo>
                </a:path>
              </a:pathLst>
            </a:custGeom>
            <a:gradFill rotWithShape="1">
              <a:gsLst>
                <a:gs pos="0">
                  <a:srgbClr val="7030A0"/>
                </a:gs>
                <a:gs pos="54000">
                  <a:srgbClr val="001C27">
                    <a:alpha val="70000"/>
                    <a:lumMod val="0"/>
                    <a:lumOff val="100000"/>
                  </a:srgbClr>
                </a:gs>
              </a:gsLst>
              <a:lin ang="5400000" scaled="1"/>
            </a:gradFill>
            <a:ln w="12700">
              <a:noFill/>
              <a:round/>
              <a:headEnd/>
              <a:tailEnd/>
            </a:ln>
          </p:spPr>
          <p:txBody>
            <a:bodyPr lIns="82124" tIns="41061" rIns="82124" bIns="41061"/>
            <a:lstStyle/>
            <a:p>
              <a:pPr eaLnBrk="0" hangingPunct="0">
                <a:lnSpc>
                  <a:spcPct val="90000"/>
                </a:lnSpc>
              </a:pPr>
              <a:endParaRPr lang="zh-CN" altLang="en-US">
                <a:solidFill>
                  <a:srgbClr val="62D1FE"/>
                </a:solidFill>
                <a:ea typeface="黑体" pitchFamily="2" charset="-122"/>
                <a:cs typeface="ＭＳ Ｐゴシック"/>
              </a:endParaRPr>
            </a:p>
          </p:txBody>
        </p:sp>
        <p:sp>
          <p:nvSpPr>
            <p:cNvPr id="95" name="Rectangle 259"/>
            <p:cNvSpPr>
              <a:spLocks noChangeArrowheads="1"/>
            </p:cNvSpPr>
            <p:nvPr/>
          </p:nvSpPr>
          <p:spPr bwMode="auto">
            <a:xfrm>
              <a:off x="171361" y="4515606"/>
              <a:ext cx="3698029" cy="1117919"/>
            </a:xfrm>
            <a:prstGeom prst="rect">
              <a:avLst/>
            </a:prstGeom>
            <a:noFill/>
            <a:ln w="9525">
              <a:noFill/>
              <a:miter lim="800000"/>
              <a:headEnd/>
              <a:tailEnd/>
            </a:ln>
          </p:spPr>
          <p:txBody>
            <a:bodyPr lIns="0" tIns="0" rIns="0" bIns="0" anchor="t" anchorCtr="0"/>
            <a:lstStyle/>
            <a:p>
              <a:pPr algn="l" defTabSz="814365">
                <a:lnSpc>
                  <a:spcPct val="90000"/>
                </a:lnSpc>
                <a:buNone/>
              </a:pPr>
              <a:r>
                <a:rPr lang="zh-CN" altLang="en-US" sz="1800" b="1" i="0" smtClean="0">
                  <a:solidFill>
                    <a:srgbClr val="7030A0"/>
                  </a:solidFill>
                  <a:latin typeface="Arial"/>
                  <a:ea typeface="黑体" pitchFamily="2" charset="-122"/>
                  <a:cs typeface="ＭＳ Ｐゴシック"/>
                </a:rPr>
                <a:t>智能</a:t>
              </a:r>
            </a:p>
            <a:p>
              <a:pPr algn="l" defTabSz="814365">
                <a:spcBef>
                  <a:spcPts val="600"/>
                </a:spcBef>
                <a:buNone/>
              </a:pPr>
              <a:r>
                <a:rPr lang="zh-CN" altLang="en-US" sz="1800" b="0" i="0" smtClean="0">
                  <a:solidFill>
                    <a:srgbClr val="7030A0"/>
                  </a:solidFill>
                  <a:latin typeface="Arial"/>
                  <a:ea typeface="黑体" pitchFamily="2" charset="-122"/>
                  <a:cs typeface="+mn-cs"/>
                </a:rPr>
                <a:t>无缝的虚拟机网络</a:t>
              </a:r>
            </a:p>
            <a:p>
              <a:pPr algn="l" defTabSz="814365">
                <a:spcBef>
                  <a:spcPts val="600"/>
                </a:spcBef>
                <a:buNone/>
              </a:pPr>
              <a:r>
                <a:rPr lang="zh-CN" altLang="en-US" sz="1800" b="0" i="0" smtClean="0">
                  <a:solidFill>
                    <a:srgbClr val="7030A0"/>
                  </a:solidFill>
                  <a:latin typeface="Arial"/>
                  <a:ea typeface="黑体" pitchFamily="2" charset="-122"/>
                  <a:cs typeface="+mn-cs"/>
                </a:rPr>
                <a:t>工作负荷移动性</a:t>
              </a:r>
            </a:p>
            <a:p>
              <a:pPr algn="l" defTabSz="814365">
                <a:lnSpc>
                  <a:spcPct val="90000"/>
                </a:lnSpc>
                <a:buNone/>
              </a:pPr>
              <a:endParaRPr lang="zh-CN" altLang="en-US" sz="2000" b="1" smtClean="0">
                <a:solidFill>
                  <a:srgbClr val="7030A0"/>
                </a:solidFill>
                <a:ea typeface="黑体" pitchFamily="2" charset="-122"/>
                <a:cs typeface="ＭＳ Ｐゴシック"/>
              </a:endParaRPr>
            </a:p>
            <a:p>
              <a:pPr algn="l" defTabSz="814365">
                <a:lnSpc>
                  <a:spcPct val="90000"/>
                </a:lnSpc>
                <a:buNone/>
              </a:pPr>
              <a:endParaRPr lang="zh-CN" altLang="en-US" sz="2000" b="1">
                <a:solidFill>
                  <a:srgbClr val="7030A0"/>
                </a:solidFill>
                <a:ea typeface="黑体" pitchFamily="2" charset="-122"/>
                <a:cs typeface="ＭＳ Ｐゴシック"/>
              </a:endParaRPr>
            </a:p>
          </p:txBody>
        </p:sp>
        <p:sp>
          <p:nvSpPr>
            <p:cNvPr id="96" name="TextBox 95"/>
            <p:cNvSpPr txBox="1"/>
            <p:nvPr/>
          </p:nvSpPr>
          <p:spPr>
            <a:xfrm>
              <a:off x="5349923" y="4781335"/>
              <a:ext cx="3732036" cy="724779"/>
            </a:xfrm>
            <a:prstGeom prst="rect">
              <a:avLst/>
            </a:prstGeom>
            <a:noFill/>
          </p:spPr>
          <p:txBody>
            <a:bodyPr wrap="square" lIns="91435" tIns="45718" rIns="91435" bIns="45718" rtlCol="0">
              <a:spAutoFit/>
            </a:bodyPr>
            <a:lstStyle/>
            <a:p>
              <a:pPr algn="r" defTabSz="814365">
                <a:spcBef>
                  <a:spcPts val="600"/>
                </a:spcBef>
                <a:buNone/>
              </a:pPr>
              <a:r>
                <a:rPr lang="zh-CN" altLang="en-US" sz="1800" b="0" i="0" smtClean="0">
                  <a:solidFill>
                    <a:srgbClr val="7030A0"/>
                  </a:solidFill>
                  <a:latin typeface="Arial"/>
                  <a:ea typeface="黑体" pitchFamily="2" charset="-122"/>
                  <a:cs typeface="+mn-cs"/>
                </a:rPr>
                <a:t>安全隔离</a:t>
              </a:r>
              <a:r>
                <a:rPr lang="en-US" altLang="zh-CN" sz="1800" b="0" i="0" smtClean="0">
                  <a:solidFill>
                    <a:srgbClr val="7030A0"/>
                  </a:solidFill>
                  <a:latin typeface="Arial"/>
                  <a:ea typeface="黑体" pitchFamily="2" charset="-122"/>
                  <a:cs typeface="+mn-cs"/>
                </a:rPr>
                <a:t>/</a:t>
              </a:r>
              <a:r>
                <a:rPr lang="zh-CN" altLang="en-US" sz="1800" b="0" i="0" smtClean="0">
                  <a:solidFill>
                    <a:srgbClr val="7030A0"/>
                  </a:solidFill>
                  <a:latin typeface="Arial"/>
                  <a:ea typeface="黑体" pitchFamily="2" charset="-122"/>
                  <a:cs typeface="+mn-cs"/>
                </a:rPr>
                <a:t>多租户</a:t>
              </a:r>
              <a:endParaRPr lang="zh-CN" altLang="en-US" smtClean="0">
                <a:solidFill>
                  <a:srgbClr val="7030A0"/>
                </a:solidFill>
                <a:ea typeface="黑体" pitchFamily="2" charset="-122"/>
                <a:sym typeface="Arial" charset="0"/>
              </a:endParaRPr>
            </a:p>
            <a:p>
              <a:pPr algn="r" defTabSz="814365">
                <a:spcBef>
                  <a:spcPts val="600"/>
                </a:spcBef>
                <a:buNone/>
              </a:pPr>
              <a:r>
                <a:rPr lang="zh-CN" altLang="en-US" sz="1800" b="0" i="0" smtClean="0">
                  <a:solidFill>
                    <a:srgbClr val="7030A0"/>
                  </a:solidFill>
                  <a:latin typeface="Arial"/>
                  <a:ea typeface="黑体" pitchFamily="2" charset="-122"/>
                  <a:cs typeface="+mn-cs"/>
                </a:rPr>
                <a:t>集成的应用交付</a:t>
              </a:r>
              <a:endParaRPr lang="zh-CN" altLang="en-US" sz="1800" b="0" i="0">
                <a:solidFill>
                  <a:srgbClr val="7030A0"/>
                </a:solidFill>
                <a:latin typeface="Arial"/>
                <a:ea typeface="黑体" pitchFamily="2" charset="-122"/>
                <a:cs typeface="+mn-cs"/>
              </a:endParaRPr>
            </a:p>
          </p:txBody>
        </p:sp>
      </p:grpSp>
      <p:sp>
        <p:nvSpPr>
          <p:cNvPr id="3" name="Freeform 2"/>
          <p:cNvSpPr/>
          <p:nvPr/>
        </p:nvSpPr>
        <p:spPr>
          <a:xfrm flipH="1">
            <a:off x="-226842" y="1474470"/>
            <a:ext cx="9370842" cy="3242603"/>
          </a:xfrm>
          <a:custGeom>
            <a:avLst/>
            <a:gdLst>
              <a:gd name="connsiteX0" fmla="*/ 4712677 w 9369083"/>
              <a:gd name="connsiteY0" fmla="*/ 0 h 5472333"/>
              <a:gd name="connsiteX1" fmla="*/ 4712677 w 9369083"/>
              <a:gd name="connsiteY1" fmla="*/ 1983545 h 5472333"/>
              <a:gd name="connsiteX2" fmla="*/ 3010486 w 9369083"/>
              <a:gd name="connsiteY2" fmla="*/ 2391508 h 5472333"/>
              <a:gd name="connsiteX3" fmla="*/ 0 w 9369083"/>
              <a:gd name="connsiteY3" fmla="*/ 3249637 h 5472333"/>
              <a:gd name="connsiteX4" fmla="*/ 84406 w 9369083"/>
              <a:gd name="connsiteY4" fmla="*/ 5444197 h 5472333"/>
              <a:gd name="connsiteX5" fmla="*/ 9369083 w 9369083"/>
              <a:gd name="connsiteY5" fmla="*/ 5472333 h 5472333"/>
              <a:gd name="connsiteX6" fmla="*/ 9369083 w 9369083"/>
              <a:gd name="connsiteY6" fmla="*/ 28136 h 5472333"/>
              <a:gd name="connsiteX7" fmla="*/ 4712677 w 9369083"/>
              <a:gd name="connsiteY7" fmla="*/ 0 h 5472333"/>
              <a:gd name="connsiteX0" fmla="*/ 4628271 w 9284677"/>
              <a:gd name="connsiteY0" fmla="*/ 0 h 5472333"/>
              <a:gd name="connsiteX1" fmla="*/ 4628271 w 9284677"/>
              <a:gd name="connsiteY1" fmla="*/ 1983545 h 5472333"/>
              <a:gd name="connsiteX2" fmla="*/ 2926080 w 9284677"/>
              <a:gd name="connsiteY2" fmla="*/ 2391508 h 5472333"/>
              <a:gd name="connsiteX3" fmla="*/ 0 w 9284677"/>
              <a:gd name="connsiteY3" fmla="*/ 3235570 h 5472333"/>
              <a:gd name="connsiteX4" fmla="*/ 0 w 9284677"/>
              <a:gd name="connsiteY4" fmla="*/ 5444197 h 5472333"/>
              <a:gd name="connsiteX5" fmla="*/ 9284677 w 9284677"/>
              <a:gd name="connsiteY5" fmla="*/ 5472333 h 5472333"/>
              <a:gd name="connsiteX6" fmla="*/ 9284677 w 9284677"/>
              <a:gd name="connsiteY6" fmla="*/ 28136 h 5472333"/>
              <a:gd name="connsiteX7" fmla="*/ 4628271 w 9284677"/>
              <a:gd name="connsiteY7" fmla="*/ 0 h 5472333"/>
              <a:gd name="connsiteX0" fmla="*/ 4628271 w 9284677"/>
              <a:gd name="connsiteY0" fmla="*/ 0 h 5472333"/>
              <a:gd name="connsiteX1" fmla="*/ 4628271 w 9284677"/>
              <a:gd name="connsiteY1" fmla="*/ 1983545 h 5472333"/>
              <a:gd name="connsiteX2" fmla="*/ 0 w 9284677"/>
              <a:gd name="connsiteY2" fmla="*/ 3235570 h 5472333"/>
              <a:gd name="connsiteX3" fmla="*/ 0 w 9284677"/>
              <a:gd name="connsiteY3" fmla="*/ 5444197 h 5472333"/>
              <a:gd name="connsiteX4" fmla="*/ 9284677 w 9284677"/>
              <a:gd name="connsiteY4" fmla="*/ 5472333 h 5472333"/>
              <a:gd name="connsiteX5" fmla="*/ 9284677 w 9284677"/>
              <a:gd name="connsiteY5" fmla="*/ 28136 h 5472333"/>
              <a:gd name="connsiteX6" fmla="*/ 4628271 w 9284677"/>
              <a:gd name="connsiteY6" fmla="*/ 0 h 5472333"/>
              <a:gd name="connsiteX0" fmla="*/ 4628271 w 9284677"/>
              <a:gd name="connsiteY0" fmla="*/ 0 h 5472333"/>
              <a:gd name="connsiteX1" fmla="*/ 0 w 9284677"/>
              <a:gd name="connsiteY1" fmla="*/ 14068 h 5472333"/>
              <a:gd name="connsiteX2" fmla="*/ 0 w 9284677"/>
              <a:gd name="connsiteY2" fmla="*/ 3235570 h 5472333"/>
              <a:gd name="connsiteX3" fmla="*/ 0 w 9284677"/>
              <a:gd name="connsiteY3" fmla="*/ 5444197 h 5472333"/>
              <a:gd name="connsiteX4" fmla="*/ 9284677 w 9284677"/>
              <a:gd name="connsiteY4" fmla="*/ 5472333 h 5472333"/>
              <a:gd name="connsiteX5" fmla="*/ 9284677 w 9284677"/>
              <a:gd name="connsiteY5" fmla="*/ 28136 h 5472333"/>
              <a:gd name="connsiteX6" fmla="*/ 4628271 w 9284677"/>
              <a:gd name="connsiteY6" fmla="*/ 0 h 5472333"/>
              <a:gd name="connsiteX0" fmla="*/ 4628271 w 9284677"/>
              <a:gd name="connsiteY0" fmla="*/ 0 h 5472333"/>
              <a:gd name="connsiteX1" fmla="*/ 0 w 9284677"/>
              <a:gd name="connsiteY1" fmla="*/ 14068 h 5472333"/>
              <a:gd name="connsiteX2" fmla="*/ 0 w 9284677"/>
              <a:gd name="connsiteY2" fmla="*/ 3235570 h 5472333"/>
              <a:gd name="connsiteX3" fmla="*/ 4670473 w 9284677"/>
              <a:gd name="connsiteY3" fmla="*/ 1674055 h 5472333"/>
              <a:gd name="connsiteX4" fmla="*/ 9284677 w 9284677"/>
              <a:gd name="connsiteY4" fmla="*/ 5472333 h 5472333"/>
              <a:gd name="connsiteX5" fmla="*/ 9284677 w 9284677"/>
              <a:gd name="connsiteY5" fmla="*/ 28136 h 5472333"/>
              <a:gd name="connsiteX6" fmla="*/ 4628271 w 9284677"/>
              <a:gd name="connsiteY6" fmla="*/ 0 h 5472333"/>
              <a:gd name="connsiteX0" fmla="*/ 4628271 w 9355016"/>
              <a:gd name="connsiteY0" fmla="*/ 0 h 3263705"/>
              <a:gd name="connsiteX1" fmla="*/ 0 w 9355016"/>
              <a:gd name="connsiteY1" fmla="*/ 14068 h 3263705"/>
              <a:gd name="connsiteX2" fmla="*/ 0 w 9355016"/>
              <a:gd name="connsiteY2" fmla="*/ 3235570 h 3263705"/>
              <a:gd name="connsiteX3" fmla="*/ 4670473 w 9355016"/>
              <a:gd name="connsiteY3" fmla="*/ 1674055 h 3263705"/>
              <a:gd name="connsiteX4" fmla="*/ 9355016 w 9355016"/>
              <a:gd name="connsiteY4" fmla="*/ 3263705 h 3263705"/>
              <a:gd name="connsiteX5" fmla="*/ 9284677 w 9355016"/>
              <a:gd name="connsiteY5" fmla="*/ 28136 h 3263705"/>
              <a:gd name="connsiteX6" fmla="*/ 4628271 w 9355016"/>
              <a:gd name="connsiteY6" fmla="*/ 0 h 3263705"/>
              <a:gd name="connsiteX0" fmla="*/ 4628271 w 9355016"/>
              <a:gd name="connsiteY0" fmla="*/ 0 h 3263705"/>
              <a:gd name="connsiteX1" fmla="*/ 0 w 9355016"/>
              <a:gd name="connsiteY1" fmla="*/ 14068 h 3263705"/>
              <a:gd name="connsiteX2" fmla="*/ 0 w 9355016"/>
              <a:gd name="connsiteY2" fmla="*/ 3235570 h 3263705"/>
              <a:gd name="connsiteX3" fmla="*/ 4684541 w 9355016"/>
              <a:gd name="connsiteY3" fmla="*/ 1871003 h 3263705"/>
              <a:gd name="connsiteX4" fmla="*/ 9355016 w 9355016"/>
              <a:gd name="connsiteY4" fmla="*/ 3263705 h 3263705"/>
              <a:gd name="connsiteX5" fmla="*/ 9284677 w 9355016"/>
              <a:gd name="connsiteY5" fmla="*/ 28136 h 3263705"/>
              <a:gd name="connsiteX6" fmla="*/ 4628271 w 9355016"/>
              <a:gd name="connsiteY6" fmla="*/ 0 h 3263705"/>
              <a:gd name="connsiteX0" fmla="*/ 4628271 w 9284677"/>
              <a:gd name="connsiteY0" fmla="*/ 0 h 3235570"/>
              <a:gd name="connsiteX1" fmla="*/ 0 w 9284677"/>
              <a:gd name="connsiteY1" fmla="*/ 14068 h 3235570"/>
              <a:gd name="connsiteX2" fmla="*/ 0 w 9284677"/>
              <a:gd name="connsiteY2" fmla="*/ 3235570 h 3235570"/>
              <a:gd name="connsiteX3" fmla="*/ 4684541 w 9284677"/>
              <a:gd name="connsiteY3" fmla="*/ 1871003 h 3235570"/>
              <a:gd name="connsiteX4" fmla="*/ 9256542 w 9284677"/>
              <a:gd name="connsiteY4" fmla="*/ 3165231 h 3235570"/>
              <a:gd name="connsiteX5" fmla="*/ 9284677 w 9284677"/>
              <a:gd name="connsiteY5" fmla="*/ 28136 h 3235570"/>
              <a:gd name="connsiteX6" fmla="*/ 4628271 w 9284677"/>
              <a:gd name="connsiteY6" fmla="*/ 0 h 3235570"/>
              <a:gd name="connsiteX0" fmla="*/ 9284677 w 9284677"/>
              <a:gd name="connsiteY0" fmla="*/ 14068 h 3221502"/>
              <a:gd name="connsiteX1" fmla="*/ 0 w 9284677"/>
              <a:gd name="connsiteY1" fmla="*/ 0 h 3221502"/>
              <a:gd name="connsiteX2" fmla="*/ 0 w 9284677"/>
              <a:gd name="connsiteY2" fmla="*/ 3221502 h 3221502"/>
              <a:gd name="connsiteX3" fmla="*/ 4684541 w 9284677"/>
              <a:gd name="connsiteY3" fmla="*/ 1856935 h 3221502"/>
              <a:gd name="connsiteX4" fmla="*/ 9256542 w 9284677"/>
              <a:gd name="connsiteY4" fmla="*/ 3151163 h 3221502"/>
              <a:gd name="connsiteX5" fmla="*/ 9284677 w 9284677"/>
              <a:gd name="connsiteY5" fmla="*/ 14068 h 3221502"/>
              <a:gd name="connsiteX0" fmla="*/ 9284677 w 9370842"/>
              <a:gd name="connsiteY0" fmla="*/ 14068 h 3242603"/>
              <a:gd name="connsiteX1" fmla="*/ 0 w 9370842"/>
              <a:gd name="connsiteY1" fmla="*/ 0 h 3242603"/>
              <a:gd name="connsiteX2" fmla="*/ 0 w 9370842"/>
              <a:gd name="connsiteY2" fmla="*/ 3221502 h 3242603"/>
              <a:gd name="connsiteX3" fmla="*/ 4684541 w 9370842"/>
              <a:gd name="connsiteY3" fmla="*/ 1856935 h 3242603"/>
              <a:gd name="connsiteX4" fmla="*/ 9370842 w 9370842"/>
              <a:gd name="connsiteY4" fmla="*/ 3242603 h 3242603"/>
              <a:gd name="connsiteX5" fmla="*/ 9284677 w 9370842"/>
              <a:gd name="connsiteY5" fmla="*/ 14068 h 3242603"/>
              <a:gd name="connsiteX0" fmla="*/ 9284677 w 9370842"/>
              <a:gd name="connsiteY0" fmla="*/ 14068 h 3242603"/>
              <a:gd name="connsiteX1" fmla="*/ 0 w 9370842"/>
              <a:gd name="connsiteY1" fmla="*/ 0 h 3242603"/>
              <a:gd name="connsiteX2" fmla="*/ 0 w 9370842"/>
              <a:gd name="connsiteY2" fmla="*/ 3221502 h 3242603"/>
              <a:gd name="connsiteX3" fmla="*/ 4593101 w 9370842"/>
              <a:gd name="connsiteY3" fmla="*/ 1902655 h 3242603"/>
              <a:gd name="connsiteX4" fmla="*/ 9370842 w 9370842"/>
              <a:gd name="connsiteY4" fmla="*/ 3242603 h 3242603"/>
              <a:gd name="connsiteX5" fmla="*/ 9284677 w 9370842"/>
              <a:gd name="connsiteY5" fmla="*/ 14068 h 3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0842" h="3242603">
                <a:moveTo>
                  <a:pt x="9284677" y="14068"/>
                </a:moveTo>
                <a:lnTo>
                  <a:pt x="0" y="0"/>
                </a:lnTo>
                <a:lnTo>
                  <a:pt x="0" y="3221502"/>
                </a:lnTo>
                <a:lnTo>
                  <a:pt x="4593101" y="1902655"/>
                </a:lnTo>
                <a:lnTo>
                  <a:pt x="9370842" y="3242603"/>
                </a:lnTo>
                <a:lnTo>
                  <a:pt x="9284677" y="14068"/>
                </a:lnTo>
                <a:close/>
              </a:path>
            </a:pathLst>
          </a:custGeom>
          <a:solidFill>
            <a:srgbClr val="FFFFFF">
              <a:alpha val="85098"/>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grpSp>
        <p:nvGrpSpPr>
          <p:cNvPr id="37" name="Group 36"/>
          <p:cNvGrpSpPr/>
          <p:nvPr/>
        </p:nvGrpSpPr>
        <p:grpSpPr>
          <a:xfrm>
            <a:off x="2670002" y="1901849"/>
            <a:ext cx="3637485" cy="3670826"/>
            <a:chOff x="2452480" y="1551894"/>
            <a:chExt cx="3998386" cy="4035035"/>
          </a:xfrm>
        </p:grpSpPr>
        <p:grpSp>
          <p:nvGrpSpPr>
            <p:cNvPr id="38" name="Group 84"/>
            <p:cNvGrpSpPr/>
            <p:nvPr/>
          </p:nvGrpSpPr>
          <p:grpSpPr>
            <a:xfrm>
              <a:off x="2711264" y="1787259"/>
              <a:ext cx="3578794" cy="3580900"/>
              <a:chOff x="3657126" y="1620086"/>
              <a:chExt cx="1371782" cy="1372589"/>
            </a:xfrm>
          </p:grpSpPr>
          <p:grpSp>
            <p:nvGrpSpPr>
              <p:cNvPr id="56" name="Group 23"/>
              <p:cNvGrpSpPr/>
              <p:nvPr/>
            </p:nvGrpSpPr>
            <p:grpSpPr>
              <a:xfrm>
                <a:off x="3657126" y="1620086"/>
                <a:ext cx="1371782" cy="1371782"/>
                <a:chOff x="951233" y="2055550"/>
                <a:chExt cx="1563950" cy="1563950"/>
              </a:xfrm>
            </p:grpSpPr>
            <p:sp>
              <p:nvSpPr>
                <p:cNvPr id="58" name="Oval 57"/>
                <p:cNvSpPr/>
                <p:nvPr/>
              </p:nvSpPr>
              <p:spPr>
                <a:xfrm>
                  <a:off x="951233" y="2055550"/>
                  <a:ext cx="1563950" cy="1563950"/>
                </a:xfrm>
                <a:prstGeom prst="ellipse">
                  <a:avLst/>
                </a:prstGeom>
                <a:solidFill>
                  <a:schemeClr val="tx2"/>
                </a:soli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59" name="Freeform 11"/>
                <p:cNvSpPr>
                  <a:spLocks noEditPoints="1"/>
                </p:cNvSpPr>
                <p:nvPr/>
              </p:nvSpPr>
              <p:spPr bwMode="auto">
                <a:xfrm>
                  <a:off x="1117586" y="2215795"/>
                  <a:ext cx="1244670" cy="1243466"/>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bg1"/>
                </a:solidFill>
                <a:ln w="3175" cap="flat" cmpd="sng" algn="ctr">
                  <a:noFill/>
                  <a:prstDash val="solid"/>
                </a:ln>
                <a:effectLst>
                  <a:outerShdw blurRad="63500" sx="102000" sy="102000" algn="ctr" rotWithShape="0">
                    <a:prstClr val="black">
                      <a:alpha val="40000"/>
                    </a:prstClr>
                  </a:outerShdw>
                </a:effectLst>
              </p:spPr>
              <p:txBody>
                <a:bodyPr anchor="ctr"/>
                <a:lstStyle/>
                <a:p>
                  <a:pPr algn="ctr" fontAlgn="auto">
                    <a:spcBef>
                      <a:spcPts val="0"/>
                    </a:spcBef>
                    <a:spcAft>
                      <a:spcPts val="0"/>
                    </a:spcAft>
                    <a:defRPr/>
                  </a:pPr>
                  <a:endParaRPr lang="zh-CN" altLang="en-US" baseline="-25000">
                    <a:ea typeface="黑体" pitchFamily="2" charset="-122"/>
                  </a:endParaRPr>
                </a:p>
              </p:txBody>
            </p:sp>
          </p:grpSp>
          <p:sp>
            <p:nvSpPr>
              <p:cNvPr id="57" name="Oval 8"/>
              <p:cNvSpPr>
                <a:spLocks noChangeArrowheads="1"/>
              </p:cNvSpPr>
              <p:nvPr/>
            </p:nvSpPr>
            <p:spPr bwMode="auto">
              <a:xfrm>
                <a:off x="3657217" y="1621075"/>
                <a:ext cx="1371600" cy="1371600"/>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endParaRPr lang="zh-CN" altLang="en-US" sz="2800" kern="0">
                  <a:solidFill>
                    <a:srgbClr val="FFFFFF"/>
                  </a:solidFill>
                  <a:ea typeface="黑体" pitchFamily="2" charset="-122"/>
                </a:endParaRPr>
              </a:p>
            </p:txBody>
          </p:sp>
        </p:grpSp>
        <p:grpSp>
          <p:nvGrpSpPr>
            <p:cNvPr id="39" name="Group 9"/>
            <p:cNvGrpSpPr/>
            <p:nvPr/>
          </p:nvGrpSpPr>
          <p:grpSpPr>
            <a:xfrm>
              <a:off x="2452480" y="1551894"/>
              <a:ext cx="3998386" cy="4035035"/>
              <a:chOff x="2452480" y="1731940"/>
              <a:chExt cx="3998386" cy="4035035"/>
            </a:xfrm>
          </p:grpSpPr>
          <p:grpSp>
            <p:nvGrpSpPr>
              <p:cNvPr id="40" name="Group 44"/>
              <p:cNvGrpSpPr/>
              <p:nvPr/>
            </p:nvGrpSpPr>
            <p:grpSpPr>
              <a:xfrm>
                <a:off x="3263909" y="3125694"/>
                <a:ext cx="2441765" cy="1393561"/>
                <a:chOff x="3407496" y="2853282"/>
                <a:chExt cx="2441765" cy="1393561"/>
              </a:xfrm>
            </p:grpSpPr>
            <p:sp>
              <p:nvSpPr>
                <p:cNvPr id="46" name="Freeform 15"/>
                <p:cNvSpPr>
                  <a:spLocks/>
                </p:cNvSpPr>
                <p:nvPr/>
              </p:nvSpPr>
              <p:spPr bwMode="auto">
                <a:xfrm>
                  <a:off x="4468511" y="2863605"/>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adFill>
                  <a:gsLst>
                    <a:gs pos="100000">
                      <a:schemeClr val="accent1">
                        <a:alpha val="54000"/>
                      </a:schemeClr>
                    </a:gs>
                    <a:gs pos="0">
                      <a:srgbClr val="000000">
                        <a:alpha val="59000"/>
                      </a:srgbClr>
                    </a:gs>
                  </a:gsLst>
                  <a:lin ang="5400000" scaled="0"/>
                </a:gradFill>
                <a:ln w="25400" cap="flat">
                  <a:gradFill>
                    <a:gsLst>
                      <a:gs pos="5400">
                        <a:schemeClr val="bg2">
                          <a:lumMod val="50000"/>
                        </a:schemeClr>
                      </a:gs>
                      <a:gs pos="100000">
                        <a:srgbClr val="15BEC2">
                          <a:alpha val="0"/>
                        </a:srgbClr>
                      </a:gs>
                      <a:gs pos="95000">
                        <a:schemeClr val="bg1">
                          <a:lumMod val="50000"/>
                        </a:schemeClr>
                      </a:gs>
                      <a:gs pos="0">
                        <a:srgbClr val="01BBBB">
                          <a:alpha val="0"/>
                        </a:srgbClr>
                      </a:gs>
                    </a:gsLst>
                    <a:lin ang="0" scaled="0"/>
                  </a:grad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defTabSz="914400">
                    <a:spcBef>
                      <a:spcPct val="50000"/>
                    </a:spcBef>
                    <a:spcAft>
                      <a:spcPts val="1800"/>
                    </a:spcAft>
                    <a:buClr>
                      <a:srgbClr val="FFFFFF"/>
                    </a:buClr>
                    <a:buSzPct val="100000"/>
                  </a:pPr>
                  <a:endParaRPr lang="zh-CN" altLang="en-US" sz="2800" kern="0">
                    <a:solidFill>
                      <a:srgbClr val="FFFFFF"/>
                    </a:solidFill>
                    <a:effectLst>
                      <a:outerShdw blurRad="63500" sx="102000" sy="102000" algn="ctr" rotWithShape="0">
                        <a:prstClr val="black">
                          <a:alpha val="40000"/>
                        </a:prstClr>
                      </a:outerShdw>
                    </a:effectLst>
                    <a:ea typeface="黑体" pitchFamily="2" charset="-122"/>
                  </a:endParaRPr>
                </a:p>
              </p:txBody>
            </p:sp>
            <p:grpSp>
              <p:nvGrpSpPr>
                <p:cNvPr id="47" name="Group 46"/>
                <p:cNvGrpSpPr/>
                <p:nvPr/>
              </p:nvGrpSpPr>
              <p:grpSpPr>
                <a:xfrm>
                  <a:off x="3407496" y="2854810"/>
                  <a:ext cx="1392033" cy="1392033"/>
                  <a:chOff x="2084368" y="2652777"/>
                  <a:chExt cx="1392033" cy="1392033"/>
                </a:xfrm>
              </p:grpSpPr>
              <p:sp>
                <p:nvSpPr>
                  <p:cNvPr id="54" name="Freeform 14"/>
                  <p:cNvSpPr>
                    <a:spLocks/>
                  </p:cNvSpPr>
                  <p:nvPr/>
                </p:nvSpPr>
                <p:spPr bwMode="auto">
                  <a:xfrm>
                    <a:off x="2095657" y="2662806"/>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2"/>
                        </a:lnTo>
                        <a:lnTo>
                          <a:pt x="3078" y="1700"/>
                        </a:lnTo>
                        <a:lnTo>
                          <a:pt x="3068" y="1778"/>
                        </a:lnTo>
                        <a:lnTo>
                          <a:pt x="3054" y="1854"/>
                        </a:lnTo>
                        <a:lnTo>
                          <a:pt x="3036" y="1928"/>
                        </a:lnTo>
                        <a:lnTo>
                          <a:pt x="3016" y="2002"/>
                        </a:lnTo>
                        <a:lnTo>
                          <a:pt x="2992" y="2074"/>
                        </a:lnTo>
                        <a:lnTo>
                          <a:pt x="2964" y="2144"/>
                        </a:lnTo>
                        <a:lnTo>
                          <a:pt x="2932" y="2212"/>
                        </a:lnTo>
                        <a:lnTo>
                          <a:pt x="2898" y="2278"/>
                        </a:lnTo>
                        <a:lnTo>
                          <a:pt x="2862" y="2344"/>
                        </a:lnTo>
                        <a:lnTo>
                          <a:pt x="2822" y="2406"/>
                        </a:lnTo>
                        <a:lnTo>
                          <a:pt x="2778" y="2466"/>
                        </a:lnTo>
                        <a:lnTo>
                          <a:pt x="2732" y="2524"/>
                        </a:lnTo>
                        <a:lnTo>
                          <a:pt x="2684" y="2580"/>
                        </a:lnTo>
                        <a:lnTo>
                          <a:pt x="2634" y="2634"/>
                        </a:lnTo>
                        <a:lnTo>
                          <a:pt x="2580" y="2686"/>
                        </a:lnTo>
                        <a:lnTo>
                          <a:pt x="2524" y="2734"/>
                        </a:lnTo>
                        <a:lnTo>
                          <a:pt x="2466" y="2780"/>
                        </a:lnTo>
                        <a:lnTo>
                          <a:pt x="2404" y="2822"/>
                        </a:lnTo>
                        <a:lnTo>
                          <a:pt x="2342" y="2862"/>
                        </a:lnTo>
                        <a:lnTo>
                          <a:pt x="2278" y="2900"/>
                        </a:lnTo>
                        <a:lnTo>
                          <a:pt x="2212" y="2934"/>
                        </a:lnTo>
                        <a:lnTo>
                          <a:pt x="2142" y="2964"/>
                        </a:lnTo>
                        <a:lnTo>
                          <a:pt x="2072" y="2992"/>
                        </a:lnTo>
                        <a:lnTo>
                          <a:pt x="2000" y="3016"/>
                        </a:lnTo>
                        <a:lnTo>
                          <a:pt x="1928" y="3038"/>
                        </a:lnTo>
                        <a:lnTo>
                          <a:pt x="1854" y="3054"/>
                        </a:lnTo>
                        <a:lnTo>
                          <a:pt x="1778" y="3068"/>
                        </a:lnTo>
                        <a:lnTo>
                          <a:pt x="1700" y="3078"/>
                        </a:lnTo>
                        <a:lnTo>
                          <a:pt x="1622" y="3084"/>
                        </a:lnTo>
                        <a:lnTo>
                          <a:pt x="1542" y="3086"/>
                        </a:lnTo>
                        <a:lnTo>
                          <a:pt x="1462" y="3084"/>
                        </a:lnTo>
                        <a:lnTo>
                          <a:pt x="1384" y="3078"/>
                        </a:lnTo>
                        <a:lnTo>
                          <a:pt x="1308" y="3068"/>
                        </a:lnTo>
                        <a:lnTo>
                          <a:pt x="1232" y="3054"/>
                        </a:lnTo>
                        <a:lnTo>
                          <a:pt x="1156" y="3038"/>
                        </a:lnTo>
                        <a:lnTo>
                          <a:pt x="1084" y="3016"/>
                        </a:lnTo>
                        <a:lnTo>
                          <a:pt x="1012" y="2992"/>
                        </a:lnTo>
                        <a:lnTo>
                          <a:pt x="942" y="2964"/>
                        </a:lnTo>
                        <a:lnTo>
                          <a:pt x="874" y="2934"/>
                        </a:lnTo>
                        <a:lnTo>
                          <a:pt x="806" y="2900"/>
                        </a:lnTo>
                        <a:lnTo>
                          <a:pt x="742" y="2862"/>
                        </a:lnTo>
                        <a:lnTo>
                          <a:pt x="680" y="2822"/>
                        </a:lnTo>
                        <a:lnTo>
                          <a:pt x="620" y="2780"/>
                        </a:lnTo>
                        <a:lnTo>
                          <a:pt x="560" y="2734"/>
                        </a:lnTo>
                        <a:lnTo>
                          <a:pt x="504" y="2686"/>
                        </a:lnTo>
                        <a:lnTo>
                          <a:pt x="452" y="2634"/>
                        </a:lnTo>
                        <a:lnTo>
                          <a:pt x="400" y="2580"/>
                        </a:lnTo>
                        <a:lnTo>
                          <a:pt x="352" y="2524"/>
                        </a:lnTo>
                        <a:lnTo>
                          <a:pt x="306" y="2466"/>
                        </a:lnTo>
                        <a:lnTo>
                          <a:pt x="262" y="2406"/>
                        </a:lnTo>
                        <a:lnTo>
                          <a:pt x="222" y="2344"/>
                        </a:lnTo>
                        <a:lnTo>
                          <a:pt x="186" y="2278"/>
                        </a:lnTo>
                        <a:lnTo>
                          <a:pt x="152" y="2212"/>
                        </a:lnTo>
                        <a:lnTo>
                          <a:pt x="120" y="2144"/>
                        </a:lnTo>
                        <a:lnTo>
                          <a:pt x="92" y="2074"/>
                        </a:lnTo>
                        <a:lnTo>
                          <a:pt x="68" y="2002"/>
                        </a:lnTo>
                        <a:lnTo>
                          <a:pt x="48" y="1928"/>
                        </a:lnTo>
                        <a:lnTo>
                          <a:pt x="30" y="1854"/>
                        </a:lnTo>
                        <a:lnTo>
                          <a:pt x="18" y="1778"/>
                        </a:lnTo>
                        <a:lnTo>
                          <a:pt x="8" y="1700"/>
                        </a:lnTo>
                        <a:lnTo>
                          <a:pt x="2" y="1622"/>
                        </a:lnTo>
                        <a:lnTo>
                          <a:pt x="0" y="1544"/>
                        </a:lnTo>
                        <a:lnTo>
                          <a:pt x="2" y="1464"/>
                        </a:lnTo>
                        <a:lnTo>
                          <a:pt x="8" y="1386"/>
                        </a:lnTo>
                        <a:lnTo>
                          <a:pt x="18" y="1308"/>
                        </a:lnTo>
                        <a:lnTo>
                          <a:pt x="30" y="1232"/>
                        </a:lnTo>
                        <a:lnTo>
                          <a:pt x="48" y="1158"/>
                        </a:lnTo>
                        <a:lnTo>
                          <a:pt x="68" y="1084"/>
                        </a:lnTo>
                        <a:lnTo>
                          <a:pt x="92" y="1012"/>
                        </a:lnTo>
                        <a:lnTo>
                          <a:pt x="120" y="942"/>
                        </a:lnTo>
                        <a:lnTo>
                          <a:pt x="152" y="874"/>
                        </a:lnTo>
                        <a:lnTo>
                          <a:pt x="186" y="808"/>
                        </a:lnTo>
                        <a:lnTo>
                          <a:pt x="222" y="744"/>
                        </a:lnTo>
                        <a:lnTo>
                          <a:pt x="262" y="680"/>
                        </a:lnTo>
                        <a:lnTo>
                          <a:pt x="306" y="620"/>
                        </a:lnTo>
                        <a:lnTo>
                          <a:pt x="352" y="562"/>
                        </a:lnTo>
                        <a:lnTo>
                          <a:pt x="400" y="506"/>
                        </a:lnTo>
                        <a:lnTo>
                          <a:pt x="452" y="452"/>
                        </a:lnTo>
                        <a:lnTo>
                          <a:pt x="504" y="402"/>
                        </a:lnTo>
                        <a:lnTo>
                          <a:pt x="560" y="352"/>
                        </a:lnTo>
                        <a:lnTo>
                          <a:pt x="620" y="306"/>
                        </a:lnTo>
                        <a:lnTo>
                          <a:pt x="680" y="264"/>
                        </a:lnTo>
                        <a:lnTo>
                          <a:pt x="742" y="224"/>
                        </a:lnTo>
                        <a:lnTo>
                          <a:pt x="806" y="186"/>
                        </a:lnTo>
                        <a:lnTo>
                          <a:pt x="874" y="152"/>
                        </a:lnTo>
                        <a:lnTo>
                          <a:pt x="942" y="122"/>
                        </a:lnTo>
                        <a:lnTo>
                          <a:pt x="1012" y="94"/>
                        </a:lnTo>
                        <a:lnTo>
                          <a:pt x="1084" y="70"/>
                        </a:lnTo>
                        <a:lnTo>
                          <a:pt x="1156" y="48"/>
                        </a:lnTo>
                        <a:lnTo>
                          <a:pt x="1232" y="32"/>
                        </a:lnTo>
                        <a:lnTo>
                          <a:pt x="1308" y="18"/>
                        </a:lnTo>
                        <a:lnTo>
                          <a:pt x="1384" y="8"/>
                        </a:lnTo>
                        <a:lnTo>
                          <a:pt x="1462" y="2"/>
                        </a:lnTo>
                        <a:lnTo>
                          <a:pt x="1542" y="0"/>
                        </a:lnTo>
                        <a:lnTo>
                          <a:pt x="1622" y="2"/>
                        </a:lnTo>
                        <a:lnTo>
                          <a:pt x="1700" y="8"/>
                        </a:lnTo>
                        <a:lnTo>
                          <a:pt x="1778" y="18"/>
                        </a:lnTo>
                        <a:lnTo>
                          <a:pt x="1854" y="32"/>
                        </a:lnTo>
                        <a:lnTo>
                          <a:pt x="1928" y="48"/>
                        </a:lnTo>
                        <a:lnTo>
                          <a:pt x="2000" y="70"/>
                        </a:lnTo>
                        <a:lnTo>
                          <a:pt x="2072" y="94"/>
                        </a:lnTo>
                        <a:lnTo>
                          <a:pt x="2142" y="122"/>
                        </a:lnTo>
                        <a:lnTo>
                          <a:pt x="2212" y="152"/>
                        </a:lnTo>
                        <a:lnTo>
                          <a:pt x="2278" y="186"/>
                        </a:lnTo>
                        <a:lnTo>
                          <a:pt x="2342" y="224"/>
                        </a:lnTo>
                        <a:lnTo>
                          <a:pt x="2404" y="264"/>
                        </a:lnTo>
                        <a:lnTo>
                          <a:pt x="2466" y="306"/>
                        </a:lnTo>
                        <a:lnTo>
                          <a:pt x="2524" y="352"/>
                        </a:lnTo>
                        <a:lnTo>
                          <a:pt x="2580" y="402"/>
                        </a:lnTo>
                        <a:lnTo>
                          <a:pt x="2634" y="452"/>
                        </a:lnTo>
                        <a:lnTo>
                          <a:pt x="2684" y="506"/>
                        </a:lnTo>
                        <a:lnTo>
                          <a:pt x="2732" y="562"/>
                        </a:lnTo>
                        <a:lnTo>
                          <a:pt x="2778" y="620"/>
                        </a:lnTo>
                        <a:lnTo>
                          <a:pt x="2822" y="680"/>
                        </a:lnTo>
                        <a:lnTo>
                          <a:pt x="2862" y="744"/>
                        </a:lnTo>
                        <a:lnTo>
                          <a:pt x="2898" y="808"/>
                        </a:lnTo>
                        <a:lnTo>
                          <a:pt x="2932" y="874"/>
                        </a:lnTo>
                        <a:lnTo>
                          <a:pt x="2964" y="942"/>
                        </a:lnTo>
                        <a:lnTo>
                          <a:pt x="2992" y="1012"/>
                        </a:lnTo>
                        <a:lnTo>
                          <a:pt x="3016" y="1084"/>
                        </a:lnTo>
                        <a:lnTo>
                          <a:pt x="3036" y="1158"/>
                        </a:lnTo>
                        <a:lnTo>
                          <a:pt x="3054" y="1232"/>
                        </a:lnTo>
                        <a:lnTo>
                          <a:pt x="3068" y="1308"/>
                        </a:lnTo>
                        <a:lnTo>
                          <a:pt x="3078" y="1386"/>
                        </a:lnTo>
                        <a:lnTo>
                          <a:pt x="3084" y="1464"/>
                        </a:lnTo>
                        <a:lnTo>
                          <a:pt x="3086" y="1544"/>
                        </a:lnTo>
                        <a:close/>
                      </a:path>
                    </a:pathLst>
                  </a:custGeom>
                  <a:gradFill>
                    <a:gsLst>
                      <a:gs pos="100000">
                        <a:schemeClr val="tx2">
                          <a:alpha val="54000"/>
                        </a:schemeClr>
                      </a:gs>
                      <a:gs pos="0">
                        <a:srgbClr val="000000">
                          <a:alpha val="59000"/>
                        </a:srgbClr>
                      </a:gs>
                    </a:gsLst>
                    <a:lin ang="5400000" scaled="0"/>
                  </a:gradFill>
                  <a:ln w="25400" cap="flat">
                    <a:no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defTabSz="914400">
                      <a:spcBef>
                        <a:spcPct val="50000"/>
                      </a:spcBef>
                      <a:spcAft>
                        <a:spcPts val="1800"/>
                      </a:spcAft>
                      <a:buClr>
                        <a:srgbClr val="FFFFFF"/>
                      </a:buClr>
                      <a:buSzPct val="100000"/>
                    </a:pPr>
                    <a:endParaRPr lang="zh-CN" altLang="en-US" sz="2800" kern="0">
                      <a:solidFill>
                        <a:srgbClr val="FFFFFF"/>
                      </a:solidFill>
                      <a:effectLst>
                        <a:outerShdw blurRad="63500" sx="102000" sy="102000" algn="ctr" rotWithShape="0">
                          <a:prstClr val="black">
                            <a:alpha val="40000"/>
                          </a:prstClr>
                        </a:outerShdw>
                      </a:effectLst>
                      <a:ea typeface="黑体" pitchFamily="2" charset="-122"/>
                    </a:endParaRPr>
                  </a:p>
                </p:txBody>
              </p:sp>
              <p:sp>
                <p:nvSpPr>
                  <p:cNvPr id="55" name="Oval 10"/>
                  <p:cNvSpPr>
                    <a:spLocks noChangeArrowheads="1"/>
                  </p:cNvSpPr>
                  <p:nvPr/>
                </p:nvSpPr>
                <p:spPr bwMode="auto">
                  <a:xfrm>
                    <a:off x="2084368" y="2652777"/>
                    <a:ext cx="1380744" cy="1380744"/>
                  </a:xfrm>
                  <a:prstGeom prst="ellipse">
                    <a:avLst/>
                  </a:prstGeom>
                  <a:gradFill flip="none" rotWithShape="1">
                    <a:gsLst>
                      <a:gs pos="0">
                        <a:schemeClr val="tx2"/>
                      </a:gs>
                      <a:gs pos="84000">
                        <a:schemeClr val="accent6">
                          <a:lumMod val="40000"/>
                          <a:lumOff val="60000"/>
                          <a:alpha val="20000"/>
                        </a:schemeClr>
                      </a:gs>
                    </a:gsLst>
                    <a:lin ang="2700000" scaled="1"/>
                    <a:tileRect/>
                  </a:gradFill>
                  <a:ln w="9525" algn="ctr">
                    <a:gradFill flip="none" rotWithShape="1">
                      <a:gsLst>
                        <a:gs pos="0">
                          <a:schemeClr val="tx2"/>
                        </a:gs>
                        <a:gs pos="100000">
                          <a:schemeClr val="accent1">
                            <a:tint val="23500"/>
                            <a:satMod val="160000"/>
                            <a:alpha val="0"/>
                          </a:schemeClr>
                        </a:gs>
                      </a:gsLst>
                      <a:lin ang="13500000" scaled="1"/>
                      <a:tileRect/>
                    </a:gradFill>
                    <a:round/>
                    <a:headEnd/>
                    <a:tailEnd/>
                  </a:ln>
                  <a:effectLst>
                    <a:outerShdw blurRad="63500" sx="102000" sy="102000" algn="ctr" rotWithShape="0">
                      <a:prstClr val="black">
                        <a:alpha val="40000"/>
                      </a:prstClr>
                    </a:outerShdw>
                  </a:effectLst>
                </p:spPr>
                <p:txBody>
                  <a:bodyPr wrap="none" lIns="73025" tIns="36511" rIns="73025" bIns="36511" anchor="ctr"/>
                  <a:lstStyle/>
                  <a:p>
                    <a:pPr algn="l" rtl="0">
                      <a:defRPr/>
                    </a:pPr>
                    <a:endParaRPr lang="zh-CN" altLang="en-US" kern="1200">
                      <a:solidFill>
                        <a:srgbClr val="FFFFFF"/>
                      </a:solidFill>
                      <a:latin typeface="Arial"/>
                      <a:ea typeface="黑体" pitchFamily="2" charset="-122"/>
                      <a:cs typeface="+mn-cs"/>
                    </a:endParaRPr>
                  </a:p>
                </p:txBody>
              </p:sp>
            </p:grpSp>
            <p:sp>
              <p:nvSpPr>
                <p:cNvPr id="48" name="Freeform 15"/>
                <p:cNvSpPr>
                  <a:spLocks/>
                </p:cNvSpPr>
                <p:nvPr/>
              </p:nvSpPr>
              <p:spPr bwMode="auto">
                <a:xfrm>
                  <a:off x="4468511" y="2863605"/>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adFill flip="none" rotWithShape="1">
                  <a:gsLst>
                    <a:gs pos="0">
                      <a:schemeClr val="tx1"/>
                    </a:gs>
                    <a:gs pos="84000">
                      <a:schemeClr val="accent6">
                        <a:lumMod val="40000"/>
                        <a:lumOff val="60000"/>
                        <a:alpha val="20000"/>
                      </a:schemeClr>
                    </a:gs>
                  </a:gsLst>
                  <a:lin ang="2700000" scaled="1"/>
                  <a:tileRect/>
                </a:gradFill>
                <a:ln w="9525" algn="ctr">
                  <a:gradFill flip="none" rotWithShape="1">
                    <a:gsLst>
                      <a:gs pos="0">
                        <a:schemeClr val="tx1"/>
                      </a:gs>
                      <a:gs pos="100000">
                        <a:schemeClr val="accent1">
                          <a:tint val="23500"/>
                          <a:satMod val="160000"/>
                          <a:alpha val="0"/>
                        </a:schemeClr>
                      </a:gs>
                    </a:gsLst>
                    <a:lin ang="13500000" scaled="1"/>
                    <a:tileRect/>
                  </a:gradFill>
                  <a:round/>
                  <a:headEnd/>
                  <a:tailEnd/>
                </a:ln>
                <a:effectLst>
                  <a:outerShdw blurRad="63500" sx="102000" sy="102000" algn="ctr" rotWithShape="0">
                    <a:prstClr val="black">
                      <a:alpha val="40000"/>
                    </a:prstClr>
                  </a:outerShdw>
                </a:effectLst>
              </p:spPr>
              <p:txBody>
                <a:bodyPr wrap="none" lIns="73025" tIns="36511" rIns="73025" bIns="36511" anchor="ctr"/>
                <a:lstStyle/>
                <a:p>
                  <a:endParaRPr lang="zh-CN" altLang="en-US">
                    <a:solidFill>
                      <a:srgbClr val="FFFFFF"/>
                    </a:solidFill>
                    <a:latin typeface="Arial"/>
                    <a:ea typeface="黑体" pitchFamily="2" charset="-122"/>
                  </a:endParaRPr>
                </a:p>
              </p:txBody>
            </p:sp>
            <p:sp>
              <p:nvSpPr>
                <p:cNvPr id="49" name="Text Box 4"/>
                <p:cNvSpPr txBox="1">
                  <a:spLocks noChangeArrowheads="1"/>
                </p:cNvSpPr>
                <p:nvPr/>
              </p:nvSpPr>
              <p:spPr bwMode="auto">
                <a:xfrm>
                  <a:off x="3454804" y="3321867"/>
                  <a:ext cx="1160811" cy="485013"/>
                </a:xfrm>
                <a:prstGeom prst="rect">
                  <a:avLst/>
                </a:prstGeom>
                <a:noFill/>
                <a:ln w="38100">
                  <a:noFill/>
                  <a:miter lim="800000"/>
                  <a:headEnd/>
                  <a:tailEnd type="none" w="lg" len="lg"/>
                </a:ln>
              </p:spPr>
              <p:txBody>
                <a:bodyPr lIns="0" tIns="0" rIns="0" bIns="0" anchor="ctr"/>
                <a:lstStyle/>
                <a:p>
                  <a:pPr algn="ctr" defTabSz="814365">
                    <a:spcAft>
                      <a:spcPct val="0"/>
                    </a:spcAft>
                    <a:buNone/>
                  </a:pPr>
                  <a:r>
                    <a:rPr lang="zh-CN" altLang="en-US" sz="1400" b="0" i="0" dirty="0" smtClean="0">
                      <a:solidFill>
                        <a:srgbClr val="FFFFFF"/>
                      </a:solidFill>
                      <a:latin typeface="Arial"/>
                      <a:ea typeface="黑体" pitchFamily="2" charset="-122"/>
                      <a:cs typeface="Arial"/>
                    </a:rPr>
                    <a:t>以太网</a:t>
                  </a:r>
                  <a:r>
                    <a:rPr lang="en-US" altLang="zh-CN" sz="1400" b="0" i="0" dirty="0" smtClean="0">
                      <a:solidFill>
                        <a:srgbClr val="FFFFFF"/>
                      </a:solidFill>
                      <a:latin typeface="Arial"/>
                      <a:ea typeface="黑体" pitchFamily="2" charset="-122"/>
                      <a:cs typeface="Arial"/>
                    </a:rPr>
                    <a:t/>
                  </a:r>
                  <a:br>
                    <a:rPr lang="en-US" altLang="zh-CN" sz="1400" b="0" i="0" dirty="0" smtClean="0">
                      <a:solidFill>
                        <a:srgbClr val="FFFFFF"/>
                      </a:solidFill>
                      <a:latin typeface="Arial"/>
                      <a:ea typeface="黑体" pitchFamily="2" charset="-122"/>
                      <a:cs typeface="Arial"/>
                    </a:rPr>
                  </a:br>
                  <a:r>
                    <a:rPr lang="zh-CN" altLang="en-US" sz="1400" b="0" i="0" dirty="0" smtClean="0">
                      <a:solidFill>
                        <a:srgbClr val="FFFFFF"/>
                      </a:solidFill>
                      <a:latin typeface="Arial"/>
                      <a:ea typeface="黑体" pitchFamily="2" charset="-122"/>
                      <a:cs typeface="Arial"/>
                    </a:rPr>
                    <a:t>网络</a:t>
                  </a:r>
                  <a:endParaRPr lang="zh-CN" altLang="en-US" sz="1400" b="0" i="0" dirty="0">
                    <a:solidFill>
                      <a:srgbClr val="FFFFFF"/>
                    </a:solidFill>
                    <a:latin typeface="Arial"/>
                    <a:ea typeface="黑体" pitchFamily="2" charset="-122"/>
                    <a:cs typeface="Arial"/>
                  </a:endParaRPr>
                </a:p>
              </p:txBody>
            </p:sp>
            <p:sp>
              <p:nvSpPr>
                <p:cNvPr id="50" name="Text Box 4"/>
                <p:cNvSpPr txBox="1">
                  <a:spLocks noChangeArrowheads="1"/>
                </p:cNvSpPr>
                <p:nvPr/>
              </p:nvSpPr>
              <p:spPr bwMode="auto">
                <a:xfrm>
                  <a:off x="4581813" y="3321867"/>
                  <a:ext cx="1201618" cy="485013"/>
                </a:xfrm>
                <a:prstGeom prst="rect">
                  <a:avLst/>
                </a:prstGeom>
                <a:noFill/>
                <a:ln w="38100">
                  <a:noFill/>
                  <a:miter lim="800000"/>
                  <a:headEnd/>
                  <a:tailEnd type="none" w="lg" len="lg"/>
                </a:ln>
              </p:spPr>
              <p:txBody>
                <a:bodyPr lIns="0" tIns="0" rIns="0" bIns="0" anchor="ctr"/>
                <a:lstStyle/>
                <a:p>
                  <a:pPr algn="ctr" defTabSz="814365">
                    <a:spcAft>
                      <a:spcPct val="0"/>
                    </a:spcAft>
                    <a:buNone/>
                  </a:pPr>
                  <a:r>
                    <a:rPr lang="zh-CN" altLang="en-US" sz="1400" b="0" i="0" dirty="0" smtClean="0">
                      <a:solidFill>
                        <a:srgbClr val="FFFFFF"/>
                      </a:solidFill>
                      <a:latin typeface="Arial"/>
                      <a:ea typeface="黑体" pitchFamily="2" charset="-122"/>
                      <a:cs typeface="Arial"/>
                    </a:rPr>
                    <a:t>存储</a:t>
                  </a:r>
                </a:p>
                <a:p>
                  <a:pPr algn="ctr" defTabSz="814365">
                    <a:spcAft>
                      <a:spcPct val="0"/>
                    </a:spcAft>
                    <a:buNone/>
                  </a:pPr>
                  <a:r>
                    <a:rPr lang="zh-CN" altLang="en-US" sz="1400" b="0" i="0" dirty="0" smtClean="0">
                      <a:solidFill>
                        <a:srgbClr val="FFFFFF"/>
                      </a:solidFill>
                      <a:latin typeface="Arial"/>
                      <a:ea typeface="黑体" pitchFamily="2" charset="-122"/>
                      <a:cs typeface="Arial"/>
                    </a:rPr>
                    <a:t>网络</a:t>
                  </a:r>
                  <a:endParaRPr lang="zh-CN" altLang="en-US" sz="1400" b="0" i="0" dirty="0">
                    <a:solidFill>
                      <a:srgbClr val="FFFFFF"/>
                    </a:solidFill>
                    <a:latin typeface="Arial"/>
                    <a:ea typeface="黑体" pitchFamily="2" charset="-122"/>
                    <a:cs typeface="Arial"/>
                  </a:endParaRPr>
                </a:p>
              </p:txBody>
            </p:sp>
            <p:grpSp>
              <p:nvGrpSpPr>
                <p:cNvPr id="51" name="Group 21"/>
                <p:cNvGrpSpPr>
                  <a:grpSpLocks/>
                </p:cNvGrpSpPr>
                <p:nvPr/>
              </p:nvGrpSpPr>
              <p:grpSpPr bwMode="auto">
                <a:xfrm>
                  <a:off x="3410223" y="2853282"/>
                  <a:ext cx="2439038" cy="1388616"/>
                  <a:chOff x="-1637" y="1795"/>
                  <a:chExt cx="2792" cy="1590"/>
                </a:xfrm>
                <a:noFill/>
                <a:effectLst>
                  <a:outerShdw blurRad="215900" sx="102000" sy="102000" algn="ctr" rotWithShape="0">
                    <a:schemeClr val="bg1">
                      <a:alpha val="81000"/>
                    </a:schemeClr>
                  </a:outerShdw>
                </a:effectLst>
              </p:grpSpPr>
              <p:sp>
                <p:nvSpPr>
                  <p:cNvPr id="52" name="Freeform 14"/>
                  <p:cNvSpPr>
                    <a:spLocks/>
                  </p:cNvSpPr>
                  <p:nvPr/>
                </p:nvSpPr>
                <p:spPr bwMode="auto">
                  <a:xfrm>
                    <a:off x="-1637" y="1795"/>
                    <a:ext cx="1577" cy="1578"/>
                  </a:xfrm>
                  <a:custGeom>
                    <a:avLst/>
                    <a:gdLst>
                      <a:gd name="T0" fmla="*/ 2 w 3086"/>
                      <a:gd name="T1" fmla="*/ 2 h 3086"/>
                      <a:gd name="T2" fmla="*/ 2 w 3086"/>
                      <a:gd name="T3" fmla="*/ 2 h 3086"/>
                      <a:gd name="T4" fmla="*/ 2 w 3086"/>
                      <a:gd name="T5" fmla="*/ 2 h 3086"/>
                      <a:gd name="T6" fmla="*/ 2 w 3086"/>
                      <a:gd name="T7" fmla="*/ 2 h 3086"/>
                      <a:gd name="T8" fmla="*/ 2 w 3086"/>
                      <a:gd name="T9" fmla="*/ 2 h 3086"/>
                      <a:gd name="T10" fmla="*/ 2 w 3086"/>
                      <a:gd name="T11" fmla="*/ 2 h 3086"/>
                      <a:gd name="T12" fmla="*/ 2 w 3086"/>
                      <a:gd name="T13" fmla="*/ 2 h 3086"/>
                      <a:gd name="T14" fmla="*/ 2 w 3086"/>
                      <a:gd name="T15" fmla="*/ 2 h 3086"/>
                      <a:gd name="T16" fmla="*/ 2 w 3086"/>
                      <a:gd name="T17" fmla="*/ 2 h 3086"/>
                      <a:gd name="T18" fmla="*/ 2 w 3086"/>
                      <a:gd name="T19" fmla="*/ 2 h 3086"/>
                      <a:gd name="T20" fmla="*/ 2 w 3086"/>
                      <a:gd name="T21" fmla="*/ 2 h 3086"/>
                      <a:gd name="T22" fmla="*/ 2 w 3086"/>
                      <a:gd name="T23" fmla="*/ 2 h 3086"/>
                      <a:gd name="T24" fmla="*/ 2 w 3086"/>
                      <a:gd name="T25" fmla="*/ 2 h 3086"/>
                      <a:gd name="T26" fmla="*/ 2 w 3086"/>
                      <a:gd name="T27" fmla="*/ 2 h 3086"/>
                      <a:gd name="T28" fmla="*/ 2 w 3086"/>
                      <a:gd name="T29" fmla="*/ 2 h 3086"/>
                      <a:gd name="T30" fmla="*/ 2 w 3086"/>
                      <a:gd name="T31" fmla="*/ 2 h 3086"/>
                      <a:gd name="T32" fmla="*/ 2 w 3086"/>
                      <a:gd name="T33" fmla="*/ 2 h 3086"/>
                      <a:gd name="T34" fmla="*/ 2 w 3086"/>
                      <a:gd name="T35" fmla="*/ 2 h 3086"/>
                      <a:gd name="T36" fmla="*/ 2 w 3086"/>
                      <a:gd name="T37" fmla="*/ 2 h 3086"/>
                      <a:gd name="T38" fmla="*/ 2 w 3086"/>
                      <a:gd name="T39" fmla="*/ 2 h 3086"/>
                      <a:gd name="T40" fmla="*/ 2 w 3086"/>
                      <a:gd name="T41" fmla="*/ 2 h 3086"/>
                      <a:gd name="T42" fmla="*/ 2 w 3086"/>
                      <a:gd name="T43" fmla="*/ 2 h 3086"/>
                      <a:gd name="T44" fmla="*/ 2 w 3086"/>
                      <a:gd name="T45" fmla="*/ 2 h 3086"/>
                      <a:gd name="T46" fmla="*/ 2 w 3086"/>
                      <a:gd name="T47" fmla="*/ 2 h 3086"/>
                      <a:gd name="T48" fmla="*/ 2 w 3086"/>
                      <a:gd name="T49" fmla="*/ 2 h 3086"/>
                      <a:gd name="T50" fmla="*/ 2 w 3086"/>
                      <a:gd name="T51" fmla="*/ 2 h 3086"/>
                      <a:gd name="T52" fmla="*/ 2 w 3086"/>
                      <a:gd name="T53" fmla="*/ 2 h 3086"/>
                      <a:gd name="T54" fmla="*/ 2 w 3086"/>
                      <a:gd name="T55" fmla="*/ 2 h 3086"/>
                      <a:gd name="T56" fmla="*/ 2 w 3086"/>
                      <a:gd name="T57" fmla="*/ 2 h 3086"/>
                      <a:gd name="T58" fmla="*/ 2 w 3086"/>
                      <a:gd name="T59" fmla="*/ 2 h 3086"/>
                      <a:gd name="T60" fmla="*/ 2 w 3086"/>
                      <a:gd name="T61" fmla="*/ 2 h 3086"/>
                      <a:gd name="T62" fmla="*/ 2 w 3086"/>
                      <a:gd name="T63" fmla="*/ 2 h 3086"/>
                      <a:gd name="T64" fmla="*/ 2 w 3086"/>
                      <a:gd name="T65" fmla="*/ 2 h 3086"/>
                      <a:gd name="T66" fmla="*/ 2 w 3086"/>
                      <a:gd name="T67" fmla="*/ 2 h 3086"/>
                      <a:gd name="T68" fmla="*/ 2 w 3086"/>
                      <a:gd name="T69" fmla="*/ 2 h 3086"/>
                      <a:gd name="T70" fmla="*/ 2 w 3086"/>
                      <a:gd name="T71" fmla="*/ 2 h 3086"/>
                      <a:gd name="T72" fmla="*/ 2 w 3086"/>
                      <a:gd name="T73" fmla="*/ 2 h 3086"/>
                      <a:gd name="T74" fmla="*/ 2 w 3086"/>
                      <a:gd name="T75" fmla="*/ 2 h 3086"/>
                      <a:gd name="T76" fmla="*/ 2 w 3086"/>
                      <a:gd name="T77" fmla="*/ 2 h 3086"/>
                      <a:gd name="T78" fmla="*/ 2 w 3086"/>
                      <a:gd name="T79" fmla="*/ 2 h 3086"/>
                      <a:gd name="T80" fmla="*/ 2 w 3086"/>
                      <a:gd name="T81" fmla="*/ 2 h 3086"/>
                      <a:gd name="T82" fmla="*/ 2 w 3086"/>
                      <a:gd name="T83" fmla="*/ 2 h 3086"/>
                      <a:gd name="T84" fmla="*/ 2 w 3086"/>
                      <a:gd name="T85" fmla="*/ 2 h 3086"/>
                      <a:gd name="T86" fmla="*/ 2 w 3086"/>
                      <a:gd name="T87" fmla="*/ 2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2"/>
                        </a:lnTo>
                        <a:lnTo>
                          <a:pt x="3078" y="1700"/>
                        </a:lnTo>
                        <a:lnTo>
                          <a:pt x="3068" y="1778"/>
                        </a:lnTo>
                        <a:lnTo>
                          <a:pt x="3054" y="1854"/>
                        </a:lnTo>
                        <a:lnTo>
                          <a:pt x="3036" y="1928"/>
                        </a:lnTo>
                        <a:lnTo>
                          <a:pt x="3016" y="2002"/>
                        </a:lnTo>
                        <a:lnTo>
                          <a:pt x="2992" y="2074"/>
                        </a:lnTo>
                        <a:lnTo>
                          <a:pt x="2964" y="2144"/>
                        </a:lnTo>
                        <a:lnTo>
                          <a:pt x="2932" y="2212"/>
                        </a:lnTo>
                        <a:lnTo>
                          <a:pt x="2898" y="2278"/>
                        </a:lnTo>
                        <a:lnTo>
                          <a:pt x="2862" y="2344"/>
                        </a:lnTo>
                        <a:lnTo>
                          <a:pt x="2822" y="2406"/>
                        </a:lnTo>
                        <a:lnTo>
                          <a:pt x="2778" y="2466"/>
                        </a:lnTo>
                        <a:lnTo>
                          <a:pt x="2732" y="2524"/>
                        </a:lnTo>
                        <a:lnTo>
                          <a:pt x="2684" y="2580"/>
                        </a:lnTo>
                        <a:lnTo>
                          <a:pt x="2634" y="2634"/>
                        </a:lnTo>
                        <a:lnTo>
                          <a:pt x="2580" y="2686"/>
                        </a:lnTo>
                        <a:lnTo>
                          <a:pt x="2524" y="2734"/>
                        </a:lnTo>
                        <a:lnTo>
                          <a:pt x="2466" y="2780"/>
                        </a:lnTo>
                        <a:lnTo>
                          <a:pt x="2404" y="2822"/>
                        </a:lnTo>
                        <a:lnTo>
                          <a:pt x="2342" y="2862"/>
                        </a:lnTo>
                        <a:lnTo>
                          <a:pt x="2278" y="2900"/>
                        </a:lnTo>
                        <a:lnTo>
                          <a:pt x="2212" y="2934"/>
                        </a:lnTo>
                        <a:lnTo>
                          <a:pt x="2142" y="2964"/>
                        </a:lnTo>
                        <a:lnTo>
                          <a:pt x="2072" y="2992"/>
                        </a:lnTo>
                        <a:lnTo>
                          <a:pt x="2000" y="3016"/>
                        </a:lnTo>
                        <a:lnTo>
                          <a:pt x="1928" y="3038"/>
                        </a:lnTo>
                        <a:lnTo>
                          <a:pt x="1854" y="3054"/>
                        </a:lnTo>
                        <a:lnTo>
                          <a:pt x="1778" y="3068"/>
                        </a:lnTo>
                        <a:lnTo>
                          <a:pt x="1700" y="3078"/>
                        </a:lnTo>
                        <a:lnTo>
                          <a:pt x="1622" y="3084"/>
                        </a:lnTo>
                        <a:lnTo>
                          <a:pt x="1542" y="3086"/>
                        </a:lnTo>
                        <a:lnTo>
                          <a:pt x="1462" y="3084"/>
                        </a:lnTo>
                        <a:lnTo>
                          <a:pt x="1384" y="3078"/>
                        </a:lnTo>
                        <a:lnTo>
                          <a:pt x="1308" y="3068"/>
                        </a:lnTo>
                        <a:lnTo>
                          <a:pt x="1232" y="3054"/>
                        </a:lnTo>
                        <a:lnTo>
                          <a:pt x="1156" y="3038"/>
                        </a:lnTo>
                        <a:lnTo>
                          <a:pt x="1084" y="3016"/>
                        </a:lnTo>
                        <a:lnTo>
                          <a:pt x="1012" y="2992"/>
                        </a:lnTo>
                        <a:lnTo>
                          <a:pt x="942" y="2964"/>
                        </a:lnTo>
                        <a:lnTo>
                          <a:pt x="874" y="2934"/>
                        </a:lnTo>
                        <a:lnTo>
                          <a:pt x="806" y="2900"/>
                        </a:lnTo>
                        <a:lnTo>
                          <a:pt x="742" y="2862"/>
                        </a:lnTo>
                        <a:lnTo>
                          <a:pt x="680" y="2822"/>
                        </a:lnTo>
                        <a:lnTo>
                          <a:pt x="620" y="2780"/>
                        </a:lnTo>
                        <a:lnTo>
                          <a:pt x="560" y="2734"/>
                        </a:lnTo>
                        <a:lnTo>
                          <a:pt x="504" y="2686"/>
                        </a:lnTo>
                        <a:lnTo>
                          <a:pt x="452" y="2634"/>
                        </a:lnTo>
                        <a:lnTo>
                          <a:pt x="400" y="2580"/>
                        </a:lnTo>
                        <a:lnTo>
                          <a:pt x="352" y="2524"/>
                        </a:lnTo>
                        <a:lnTo>
                          <a:pt x="306" y="2466"/>
                        </a:lnTo>
                        <a:lnTo>
                          <a:pt x="262" y="2406"/>
                        </a:lnTo>
                        <a:lnTo>
                          <a:pt x="222" y="2344"/>
                        </a:lnTo>
                        <a:lnTo>
                          <a:pt x="186" y="2278"/>
                        </a:lnTo>
                        <a:lnTo>
                          <a:pt x="152" y="2212"/>
                        </a:lnTo>
                        <a:lnTo>
                          <a:pt x="120" y="2144"/>
                        </a:lnTo>
                        <a:lnTo>
                          <a:pt x="92" y="2074"/>
                        </a:lnTo>
                        <a:lnTo>
                          <a:pt x="68" y="2002"/>
                        </a:lnTo>
                        <a:lnTo>
                          <a:pt x="48" y="1928"/>
                        </a:lnTo>
                        <a:lnTo>
                          <a:pt x="30" y="1854"/>
                        </a:lnTo>
                        <a:lnTo>
                          <a:pt x="18" y="1778"/>
                        </a:lnTo>
                        <a:lnTo>
                          <a:pt x="8" y="1700"/>
                        </a:lnTo>
                        <a:lnTo>
                          <a:pt x="2" y="1622"/>
                        </a:lnTo>
                        <a:lnTo>
                          <a:pt x="0" y="1544"/>
                        </a:lnTo>
                        <a:lnTo>
                          <a:pt x="2" y="1464"/>
                        </a:lnTo>
                        <a:lnTo>
                          <a:pt x="8" y="1386"/>
                        </a:lnTo>
                        <a:lnTo>
                          <a:pt x="18" y="1308"/>
                        </a:lnTo>
                        <a:lnTo>
                          <a:pt x="30" y="1232"/>
                        </a:lnTo>
                        <a:lnTo>
                          <a:pt x="48" y="1158"/>
                        </a:lnTo>
                        <a:lnTo>
                          <a:pt x="68" y="1084"/>
                        </a:lnTo>
                        <a:lnTo>
                          <a:pt x="92" y="1012"/>
                        </a:lnTo>
                        <a:lnTo>
                          <a:pt x="120" y="942"/>
                        </a:lnTo>
                        <a:lnTo>
                          <a:pt x="152" y="874"/>
                        </a:lnTo>
                        <a:lnTo>
                          <a:pt x="186" y="808"/>
                        </a:lnTo>
                        <a:lnTo>
                          <a:pt x="222" y="744"/>
                        </a:lnTo>
                        <a:lnTo>
                          <a:pt x="262" y="680"/>
                        </a:lnTo>
                        <a:lnTo>
                          <a:pt x="306" y="620"/>
                        </a:lnTo>
                        <a:lnTo>
                          <a:pt x="352" y="562"/>
                        </a:lnTo>
                        <a:lnTo>
                          <a:pt x="400" y="506"/>
                        </a:lnTo>
                        <a:lnTo>
                          <a:pt x="452" y="452"/>
                        </a:lnTo>
                        <a:lnTo>
                          <a:pt x="504" y="402"/>
                        </a:lnTo>
                        <a:lnTo>
                          <a:pt x="560" y="352"/>
                        </a:lnTo>
                        <a:lnTo>
                          <a:pt x="620" y="306"/>
                        </a:lnTo>
                        <a:lnTo>
                          <a:pt x="680" y="264"/>
                        </a:lnTo>
                        <a:lnTo>
                          <a:pt x="742" y="224"/>
                        </a:lnTo>
                        <a:lnTo>
                          <a:pt x="806" y="186"/>
                        </a:lnTo>
                        <a:lnTo>
                          <a:pt x="874" y="152"/>
                        </a:lnTo>
                        <a:lnTo>
                          <a:pt x="942" y="122"/>
                        </a:lnTo>
                        <a:lnTo>
                          <a:pt x="1012" y="94"/>
                        </a:lnTo>
                        <a:lnTo>
                          <a:pt x="1084" y="70"/>
                        </a:lnTo>
                        <a:lnTo>
                          <a:pt x="1156" y="48"/>
                        </a:lnTo>
                        <a:lnTo>
                          <a:pt x="1232" y="32"/>
                        </a:lnTo>
                        <a:lnTo>
                          <a:pt x="1308" y="18"/>
                        </a:lnTo>
                        <a:lnTo>
                          <a:pt x="1384" y="8"/>
                        </a:lnTo>
                        <a:lnTo>
                          <a:pt x="1462" y="2"/>
                        </a:lnTo>
                        <a:lnTo>
                          <a:pt x="1542" y="0"/>
                        </a:lnTo>
                        <a:lnTo>
                          <a:pt x="1622" y="2"/>
                        </a:lnTo>
                        <a:lnTo>
                          <a:pt x="1700" y="8"/>
                        </a:lnTo>
                        <a:lnTo>
                          <a:pt x="1778" y="18"/>
                        </a:lnTo>
                        <a:lnTo>
                          <a:pt x="1854" y="32"/>
                        </a:lnTo>
                        <a:lnTo>
                          <a:pt x="1928" y="48"/>
                        </a:lnTo>
                        <a:lnTo>
                          <a:pt x="2000" y="70"/>
                        </a:lnTo>
                        <a:lnTo>
                          <a:pt x="2072" y="94"/>
                        </a:lnTo>
                        <a:lnTo>
                          <a:pt x="2142" y="122"/>
                        </a:lnTo>
                        <a:lnTo>
                          <a:pt x="2212" y="152"/>
                        </a:lnTo>
                        <a:lnTo>
                          <a:pt x="2278" y="186"/>
                        </a:lnTo>
                        <a:lnTo>
                          <a:pt x="2342" y="224"/>
                        </a:lnTo>
                        <a:lnTo>
                          <a:pt x="2404" y="264"/>
                        </a:lnTo>
                        <a:lnTo>
                          <a:pt x="2466" y="306"/>
                        </a:lnTo>
                        <a:lnTo>
                          <a:pt x="2524" y="352"/>
                        </a:lnTo>
                        <a:lnTo>
                          <a:pt x="2580" y="402"/>
                        </a:lnTo>
                        <a:lnTo>
                          <a:pt x="2634" y="452"/>
                        </a:lnTo>
                        <a:lnTo>
                          <a:pt x="2684" y="506"/>
                        </a:lnTo>
                        <a:lnTo>
                          <a:pt x="2732" y="562"/>
                        </a:lnTo>
                        <a:lnTo>
                          <a:pt x="2778" y="620"/>
                        </a:lnTo>
                        <a:lnTo>
                          <a:pt x="2822" y="680"/>
                        </a:lnTo>
                        <a:lnTo>
                          <a:pt x="2862" y="744"/>
                        </a:lnTo>
                        <a:lnTo>
                          <a:pt x="2898" y="808"/>
                        </a:lnTo>
                        <a:lnTo>
                          <a:pt x="2932" y="874"/>
                        </a:lnTo>
                        <a:lnTo>
                          <a:pt x="2964" y="942"/>
                        </a:lnTo>
                        <a:lnTo>
                          <a:pt x="2992" y="1012"/>
                        </a:lnTo>
                        <a:lnTo>
                          <a:pt x="3016" y="1084"/>
                        </a:lnTo>
                        <a:lnTo>
                          <a:pt x="3036" y="1158"/>
                        </a:lnTo>
                        <a:lnTo>
                          <a:pt x="3054" y="1232"/>
                        </a:lnTo>
                        <a:lnTo>
                          <a:pt x="3068" y="1308"/>
                        </a:lnTo>
                        <a:lnTo>
                          <a:pt x="3078" y="1386"/>
                        </a:lnTo>
                        <a:lnTo>
                          <a:pt x="3084" y="1464"/>
                        </a:lnTo>
                        <a:lnTo>
                          <a:pt x="3086" y="1544"/>
                        </a:lnTo>
                        <a:close/>
                      </a:path>
                    </a:pathLst>
                  </a:custGeom>
                  <a:grpFill/>
                  <a:ln w="19050">
                    <a:solidFill>
                      <a:schemeClr val="accent5">
                        <a:lumMod val="20000"/>
                        <a:lumOff val="80000"/>
                        <a:alpha val="63000"/>
                      </a:schemeClr>
                    </a:solidFill>
                  </a:ln>
                  <a:effectLst>
                    <a:outerShdw blurRad="215900" sx="102000" sy="102000" algn="ctr" rotWithShape="0">
                      <a:schemeClr val="bg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a typeface="黑体" pitchFamily="2" charset="-122"/>
                    </a:endParaRPr>
                  </a:p>
                </p:txBody>
              </p:sp>
              <p:sp>
                <p:nvSpPr>
                  <p:cNvPr id="53" name="Freeform 15"/>
                  <p:cNvSpPr>
                    <a:spLocks/>
                  </p:cNvSpPr>
                  <p:nvPr/>
                </p:nvSpPr>
                <p:spPr bwMode="auto">
                  <a:xfrm>
                    <a:off x="-426" y="1803"/>
                    <a:ext cx="1581" cy="1582"/>
                  </a:xfrm>
                  <a:custGeom>
                    <a:avLst/>
                    <a:gdLst>
                      <a:gd name="T0" fmla="*/ 2 w 3086"/>
                      <a:gd name="T1" fmla="*/ 2 h 3086"/>
                      <a:gd name="T2" fmla="*/ 2 w 3086"/>
                      <a:gd name="T3" fmla="*/ 2 h 3086"/>
                      <a:gd name="T4" fmla="*/ 2 w 3086"/>
                      <a:gd name="T5" fmla="*/ 2 h 3086"/>
                      <a:gd name="T6" fmla="*/ 2 w 3086"/>
                      <a:gd name="T7" fmla="*/ 2 h 3086"/>
                      <a:gd name="T8" fmla="*/ 2 w 3086"/>
                      <a:gd name="T9" fmla="*/ 2 h 3086"/>
                      <a:gd name="T10" fmla="*/ 2 w 3086"/>
                      <a:gd name="T11" fmla="*/ 2 h 3086"/>
                      <a:gd name="T12" fmla="*/ 2 w 3086"/>
                      <a:gd name="T13" fmla="*/ 2 h 3086"/>
                      <a:gd name="T14" fmla="*/ 2 w 3086"/>
                      <a:gd name="T15" fmla="*/ 2 h 3086"/>
                      <a:gd name="T16" fmla="*/ 2 w 3086"/>
                      <a:gd name="T17" fmla="*/ 2 h 3086"/>
                      <a:gd name="T18" fmla="*/ 2 w 3086"/>
                      <a:gd name="T19" fmla="*/ 2 h 3086"/>
                      <a:gd name="T20" fmla="*/ 2 w 3086"/>
                      <a:gd name="T21" fmla="*/ 2 h 3086"/>
                      <a:gd name="T22" fmla="*/ 2 w 3086"/>
                      <a:gd name="T23" fmla="*/ 2 h 3086"/>
                      <a:gd name="T24" fmla="*/ 2 w 3086"/>
                      <a:gd name="T25" fmla="*/ 2 h 3086"/>
                      <a:gd name="T26" fmla="*/ 2 w 3086"/>
                      <a:gd name="T27" fmla="*/ 2 h 3086"/>
                      <a:gd name="T28" fmla="*/ 2 w 3086"/>
                      <a:gd name="T29" fmla="*/ 2 h 3086"/>
                      <a:gd name="T30" fmla="*/ 2 w 3086"/>
                      <a:gd name="T31" fmla="*/ 2 h 3086"/>
                      <a:gd name="T32" fmla="*/ 2 w 3086"/>
                      <a:gd name="T33" fmla="*/ 2 h 3086"/>
                      <a:gd name="T34" fmla="*/ 2 w 3086"/>
                      <a:gd name="T35" fmla="*/ 2 h 3086"/>
                      <a:gd name="T36" fmla="*/ 2 w 3086"/>
                      <a:gd name="T37" fmla="*/ 2 h 3086"/>
                      <a:gd name="T38" fmla="*/ 2 w 3086"/>
                      <a:gd name="T39" fmla="*/ 2 h 3086"/>
                      <a:gd name="T40" fmla="*/ 2 w 3086"/>
                      <a:gd name="T41" fmla="*/ 2 h 3086"/>
                      <a:gd name="T42" fmla="*/ 2 w 3086"/>
                      <a:gd name="T43" fmla="*/ 2 h 3086"/>
                      <a:gd name="T44" fmla="*/ 2 w 3086"/>
                      <a:gd name="T45" fmla="*/ 2 h 3086"/>
                      <a:gd name="T46" fmla="*/ 2 w 3086"/>
                      <a:gd name="T47" fmla="*/ 2 h 3086"/>
                      <a:gd name="T48" fmla="*/ 2 w 3086"/>
                      <a:gd name="T49" fmla="*/ 2 h 3086"/>
                      <a:gd name="T50" fmla="*/ 2 w 3086"/>
                      <a:gd name="T51" fmla="*/ 2 h 3086"/>
                      <a:gd name="T52" fmla="*/ 2 w 3086"/>
                      <a:gd name="T53" fmla="*/ 2 h 3086"/>
                      <a:gd name="T54" fmla="*/ 2 w 3086"/>
                      <a:gd name="T55" fmla="*/ 2 h 3086"/>
                      <a:gd name="T56" fmla="*/ 2 w 3086"/>
                      <a:gd name="T57" fmla="*/ 2 h 3086"/>
                      <a:gd name="T58" fmla="*/ 2 w 3086"/>
                      <a:gd name="T59" fmla="*/ 2 h 3086"/>
                      <a:gd name="T60" fmla="*/ 2 w 3086"/>
                      <a:gd name="T61" fmla="*/ 2 h 3086"/>
                      <a:gd name="T62" fmla="*/ 2 w 3086"/>
                      <a:gd name="T63" fmla="*/ 2 h 3086"/>
                      <a:gd name="T64" fmla="*/ 2 w 3086"/>
                      <a:gd name="T65" fmla="*/ 2 h 3086"/>
                      <a:gd name="T66" fmla="*/ 2 w 3086"/>
                      <a:gd name="T67" fmla="*/ 2 h 3086"/>
                      <a:gd name="T68" fmla="*/ 2 w 3086"/>
                      <a:gd name="T69" fmla="*/ 2 h 3086"/>
                      <a:gd name="T70" fmla="*/ 2 w 3086"/>
                      <a:gd name="T71" fmla="*/ 2 h 3086"/>
                      <a:gd name="T72" fmla="*/ 2 w 3086"/>
                      <a:gd name="T73" fmla="*/ 2 h 3086"/>
                      <a:gd name="T74" fmla="*/ 2 w 3086"/>
                      <a:gd name="T75" fmla="*/ 2 h 3086"/>
                      <a:gd name="T76" fmla="*/ 2 w 3086"/>
                      <a:gd name="T77" fmla="*/ 2 h 3086"/>
                      <a:gd name="T78" fmla="*/ 2 w 3086"/>
                      <a:gd name="T79" fmla="*/ 2 h 3086"/>
                      <a:gd name="T80" fmla="*/ 2 w 3086"/>
                      <a:gd name="T81" fmla="*/ 2 h 3086"/>
                      <a:gd name="T82" fmla="*/ 2 w 3086"/>
                      <a:gd name="T83" fmla="*/ 2 h 3086"/>
                      <a:gd name="T84" fmla="*/ 2 w 3086"/>
                      <a:gd name="T85" fmla="*/ 2 h 3086"/>
                      <a:gd name="T86" fmla="*/ 2 w 3086"/>
                      <a:gd name="T87" fmla="*/ 2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pFill/>
                  <a:ln w="19050">
                    <a:solidFill>
                      <a:schemeClr val="accent5">
                        <a:lumMod val="20000"/>
                        <a:lumOff val="80000"/>
                        <a:alpha val="63000"/>
                      </a:schemeClr>
                    </a:solidFill>
                  </a:ln>
                  <a:effectLst>
                    <a:outerShdw blurRad="215900" sx="102000" sy="102000" algn="ctr" rotWithShape="0">
                      <a:schemeClr val="bg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a typeface="黑体" pitchFamily="2" charset="-122"/>
                    </a:endParaRPr>
                  </a:p>
                </p:txBody>
              </p:sp>
            </p:grpSp>
          </p:grpSp>
          <p:grpSp>
            <p:nvGrpSpPr>
              <p:cNvPr id="41" name="Text on Ring"/>
              <p:cNvGrpSpPr/>
              <p:nvPr/>
            </p:nvGrpSpPr>
            <p:grpSpPr>
              <a:xfrm>
                <a:off x="2452480" y="1731940"/>
                <a:ext cx="3998386" cy="4035035"/>
                <a:chOff x="2452480" y="1731940"/>
                <a:chExt cx="3998386" cy="4035035"/>
              </a:xfrm>
            </p:grpSpPr>
            <p:sp>
              <p:nvSpPr>
                <p:cNvPr id="42" name="Nexus / MDS &amp; L4-7"/>
                <p:cNvSpPr txBox="1"/>
                <p:nvPr/>
              </p:nvSpPr>
              <p:spPr>
                <a:xfrm>
                  <a:off x="2799907" y="1731940"/>
                  <a:ext cx="3383764" cy="3682081"/>
                </a:xfrm>
                <a:prstGeom prst="rect">
                  <a:avLst/>
                </a:prstGeom>
                <a:noFill/>
              </p:spPr>
              <p:txBody>
                <a:bodyPr wrap="square" rtlCol="0">
                  <a:prstTxWarp prst="textArchDown">
                    <a:avLst/>
                  </a:prstTxWarp>
                  <a:spAutoFit/>
                </a:bodyPr>
                <a:lstStyle/>
                <a:p>
                  <a:pPr algn="ctr" defTabSz="914400">
                    <a:buNone/>
                  </a:pPr>
                  <a:r>
                    <a:rPr lang="en-US" altLang="zh-CN" sz="1600" b="1" i="0" smtClean="0">
                      <a:solidFill>
                        <a:srgbClr val="FFFF00"/>
                      </a:solidFill>
                      <a:latin typeface="Arial"/>
                      <a:ea typeface="黑体" pitchFamily="2" charset="-122"/>
                      <a:cs typeface="+mn-cs"/>
                    </a:rPr>
                    <a:t>CISCO NEXUS</a:t>
                  </a:r>
                  <a:r>
                    <a:rPr lang="zh-CN" altLang="en-US" sz="1600" b="1" i="0" smtClean="0">
                      <a:solidFill>
                        <a:srgbClr val="FFFF00"/>
                      </a:solidFill>
                      <a:latin typeface="Arial"/>
                      <a:ea typeface="黑体" pitchFamily="2" charset="-122"/>
                      <a:cs typeface="+mn-cs"/>
                    </a:rPr>
                    <a:t>、</a:t>
                  </a:r>
                  <a:r>
                    <a:rPr lang="en-US" altLang="zh-CN" sz="1600" b="1" i="0" smtClean="0">
                      <a:solidFill>
                        <a:srgbClr val="FFFF00"/>
                      </a:solidFill>
                      <a:latin typeface="Arial"/>
                      <a:ea typeface="黑体" pitchFamily="2" charset="-122"/>
                      <a:cs typeface="+mn-cs"/>
                    </a:rPr>
                    <a:t>CISCO MDS </a:t>
                  </a:r>
                  <a:r>
                    <a:rPr lang="zh-CN" altLang="en-US" sz="1600" b="1" i="0" smtClean="0">
                      <a:solidFill>
                        <a:srgbClr val="FFFF00"/>
                      </a:solidFill>
                      <a:latin typeface="Arial"/>
                      <a:ea typeface="黑体" pitchFamily="2" charset="-122"/>
                      <a:cs typeface="+mn-cs"/>
                    </a:rPr>
                    <a:t>和 </a:t>
                  </a:r>
                  <a:r>
                    <a:rPr lang="en-US" altLang="zh-CN" sz="1600" b="1" i="0" smtClean="0">
                      <a:solidFill>
                        <a:srgbClr val="FFFF00"/>
                      </a:solidFill>
                      <a:latin typeface="Arial"/>
                      <a:ea typeface="黑体" pitchFamily="2" charset="-122"/>
                      <a:cs typeface="+mn-cs"/>
                    </a:rPr>
                    <a:t>L4-7 </a:t>
                  </a:r>
                  <a:r>
                    <a:rPr lang="zh-CN" altLang="en-US" sz="1600" b="1" i="0" smtClean="0">
                      <a:solidFill>
                        <a:srgbClr val="FFFF00"/>
                      </a:solidFill>
                      <a:latin typeface="Arial"/>
                      <a:ea typeface="黑体" pitchFamily="2" charset="-122"/>
                      <a:cs typeface="+mn-cs"/>
                    </a:rPr>
                    <a:t>服务</a:t>
                  </a:r>
                  <a:endParaRPr lang="zh-CN" altLang="en-US" sz="1600" b="1">
                    <a:solidFill>
                      <a:srgbClr val="FFFF00"/>
                    </a:solidFill>
                    <a:ea typeface="黑体" pitchFamily="2" charset="-122"/>
                  </a:endParaRPr>
                </a:p>
              </p:txBody>
            </p:sp>
            <p:sp>
              <p:nvSpPr>
                <p:cNvPr id="43" name="DC Network Manager"/>
                <p:cNvSpPr txBox="1"/>
                <p:nvPr/>
              </p:nvSpPr>
              <p:spPr>
                <a:xfrm rot="2700000">
                  <a:off x="2544330" y="2102177"/>
                  <a:ext cx="3495400" cy="3679099"/>
                </a:xfrm>
                <a:prstGeom prst="rect">
                  <a:avLst/>
                </a:prstGeom>
                <a:noFill/>
              </p:spPr>
              <p:txBody>
                <a:bodyPr wrap="square" rtlCol="0">
                  <a:prstTxWarp prst="textArchUp">
                    <a:avLst>
                      <a:gd name="adj" fmla="val 5981180"/>
                    </a:avLst>
                  </a:prstTxWarp>
                  <a:spAutoFit/>
                </a:bodyPr>
                <a:lstStyle/>
                <a:p>
                  <a:pPr algn="ctr" defTabSz="914400">
                    <a:buNone/>
                  </a:pPr>
                  <a:r>
                    <a:rPr lang="en-US" altLang="zh-CN" sz="1600" b="1" i="0" smtClean="0">
                      <a:solidFill>
                        <a:srgbClr val="FFFF00"/>
                      </a:solidFill>
                      <a:latin typeface="Arial"/>
                      <a:ea typeface="黑体" pitchFamily="2" charset="-122"/>
                      <a:cs typeface="+mn-cs"/>
                    </a:rPr>
                    <a:t>CISCO DCNM</a:t>
                  </a:r>
                  <a:endParaRPr lang="zh-CN" altLang="en-US" sz="1600" b="1">
                    <a:solidFill>
                      <a:srgbClr val="FFFF00"/>
                    </a:solidFill>
                    <a:ea typeface="黑体" pitchFamily="2" charset="-122"/>
                  </a:endParaRPr>
                </a:p>
              </p:txBody>
            </p:sp>
            <p:sp>
              <p:nvSpPr>
                <p:cNvPr id="44" name="NX-OS"/>
                <p:cNvSpPr txBox="1"/>
                <p:nvPr/>
              </p:nvSpPr>
              <p:spPr>
                <a:xfrm rot="18900000">
                  <a:off x="3010099" y="2105245"/>
                  <a:ext cx="3440767" cy="3661730"/>
                </a:xfrm>
                <a:prstGeom prst="rect">
                  <a:avLst/>
                </a:prstGeom>
                <a:noFill/>
              </p:spPr>
              <p:txBody>
                <a:bodyPr wrap="square" rtlCol="0">
                  <a:prstTxWarp prst="textArchUp">
                    <a:avLst>
                      <a:gd name="adj" fmla="val 5981180"/>
                    </a:avLst>
                  </a:prstTxWarp>
                  <a:spAutoFit/>
                </a:bodyPr>
                <a:lstStyle/>
                <a:p>
                  <a:pPr algn="ctr" defTabSz="914400">
                    <a:buNone/>
                  </a:pPr>
                  <a:r>
                    <a:rPr lang="en-US" altLang="zh-CN" sz="1600" b="1" i="0" smtClean="0">
                      <a:solidFill>
                        <a:srgbClr val="FFFF00"/>
                      </a:solidFill>
                      <a:latin typeface="Arial"/>
                      <a:ea typeface="黑体" pitchFamily="2" charset="-122"/>
                      <a:cs typeface="+mn-cs"/>
                    </a:rPr>
                    <a:t>CISCO NX-OS</a:t>
                  </a:r>
                  <a:endParaRPr lang="zh-CN" altLang="en-US" b="1">
                    <a:solidFill>
                      <a:srgbClr val="FFFF00"/>
                    </a:solidFill>
                    <a:ea typeface="黑体" pitchFamily="2" charset="-122"/>
                  </a:endParaRPr>
                </a:p>
              </p:txBody>
            </p:sp>
          </p:grpSp>
        </p:grpSp>
      </p:grpSp>
    </p:spTree>
    <p:extLst>
      <p:ext uri="{BB962C8B-B14F-4D97-AF65-F5344CB8AC3E}">
        <p14:creationId xmlns="" xmlns:p14="http://schemas.microsoft.com/office/powerpoint/2010/main" val="31341825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19"/>
          <p:cNvSpPr>
            <a:spLocks noChangeArrowheads="1"/>
          </p:cNvSpPr>
          <p:nvPr/>
        </p:nvSpPr>
        <p:spPr bwMode="auto">
          <a:xfrm flipH="1">
            <a:off x="225082" y="5008100"/>
            <a:ext cx="8707902" cy="1934308"/>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endParaRPr lang="zh-CN" altLang="en-US" b="1">
              <a:solidFill>
                <a:schemeClr val="tx1"/>
              </a:solidFill>
              <a:latin typeface="+mj-lt"/>
              <a:ea typeface="黑体" pitchFamily="2" charset="-122"/>
            </a:endParaRPr>
          </a:p>
        </p:txBody>
      </p:sp>
      <p:sp>
        <p:nvSpPr>
          <p:cNvPr id="41986" name="Rectangle 2"/>
          <p:cNvSpPr>
            <a:spLocks noGrp="1" noChangeArrowheads="1"/>
          </p:cNvSpPr>
          <p:nvPr>
            <p:ph type="title"/>
          </p:nvPr>
        </p:nvSpPr>
        <p:spPr bwMode="gray"/>
        <p:txBody>
          <a:bodyPr/>
          <a:lstStyle/>
          <a:p>
            <a:pPr algn="l" defTabSz="914400">
              <a:spcBef>
                <a:spcPct val="0"/>
              </a:spcBef>
              <a:buNone/>
            </a:pPr>
            <a: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无缝虚拟机网络</a:t>
            </a:r>
            <a:b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altLang="zh-CN" sz="2400" b="0" i="0" spc="0" baseline="0" dirty="0" smtClean="0">
                <a:solidFill>
                  <a:srgbClr val="7F7F7F"/>
                </a:solidFill>
                <a:latin typeface="Arial"/>
                <a:ea typeface="黑体" pitchFamily="2" charset="-122"/>
                <a:cs typeface="+mj-cs"/>
              </a:rPr>
              <a:t>Cisco Nexus 1000V — </a:t>
            </a:r>
            <a:r>
              <a:rPr lang="zh-CN" altLang="en-US" sz="2400" b="0" i="0" spc="0" baseline="0" dirty="0" smtClean="0">
                <a:solidFill>
                  <a:srgbClr val="7F7F7F"/>
                </a:solidFill>
                <a:latin typeface="Arial"/>
                <a:ea typeface="黑体" pitchFamily="2" charset="-122"/>
                <a:cs typeface="+mj-cs"/>
              </a:rPr>
              <a:t>将网络边缘角色赋予虚拟机监控程序</a:t>
            </a:r>
            <a:endParaRPr lang="zh-CN" altLang="en-US" sz="2400" b="0" i="0" spc="0" baseline="0" dirty="0">
              <a:solidFill>
                <a:srgbClr val="7F7F7F"/>
              </a:solidFill>
              <a:latin typeface="Arial"/>
              <a:ea typeface="黑体" pitchFamily="2" charset="-122"/>
              <a:cs typeface="+mj-cs"/>
            </a:endParaRPr>
          </a:p>
        </p:txBody>
      </p:sp>
      <p:sp>
        <p:nvSpPr>
          <p:cNvPr id="136" name="Isosceles Triangle 135"/>
          <p:cNvSpPr/>
          <p:nvPr/>
        </p:nvSpPr>
        <p:spPr bwMode="gray">
          <a:xfrm rot="10800000">
            <a:off x="-22543" y="3264304"/>
            <a:ext cx="1800664" cy="754105"/>
          </a:xfrm>
          <a:prstGeom prst="triangle">
            <a:avLst/>
          </a:prstGeom>
          <a:gradFill flip="none" rotWithShape="1">
            <a:gsLst>
              <a:gs pos="0">
                <a:schemeClr val="bg1">
                  <a:lumMod val="95000"/>
                  <a:shade val="30000"/>
                  <a:satMod val="115000"/>
                  <a:alpha val="0"/>
                </a:schemeClr>
              </a:gs>
              <a:gs pos="100000">
                <a:schemeClr val="tx1">
                  <a:lumMod val="20000"/>
                  <a:lumOff val="80000"/>
                </a:schemeClr>
              </a:gs>
            </a:gsLst>
            <a:lin ang="16200000" scaled="1"/>
            <a:tileRect/>
          </a:gradFill>
          <a:ln w="9525" cap="flat" cmpd="sng" algn="ctr">
            <a:noFill/>
            <a:prstDash val="solid"/>
            <a:round/>
            <a:headEnd type="none" w="med" len="med"/>
            <a:tailEnd type="none" w="med" len="med"/>
          </a:ln>
          <a:effectLst/>
        </p:spPr>
        <p:txBody>
          <a:bodyPr lIns="82120" tIns="41059" rIns="82120" bIns="41059" anchor="ctr"/>
          <a:lstStyle/>
          <a:p>
            <a:pPr marL="122232" indent="-7937" algn="ctr" defTabSz="814347">
              <a:spcAft>
                <a:spcPct val="30000"/>
              </a:spcAft>
            </a:pPr>
            <a:endParaRPr lang="zh-CN" altLang="en-US">
              <a:solidFill>
                <a:srgbClr val="FFFFFF"/>
              </a:solidFill>
              <a:latin typeface="Arial"/>
              <a:ea typeface="黑体" pitchFamily="2" charset="-122"/>
              <a:cs typeface="ＭＳ Ｐゴシック" charset="-128"/>
            </a:endParaRPr>
          </a:p>
        </p:txBody>
      </p:sp>
      <p:sp>
        <p:nvSpPr>
          <p:cNvPr id="104" name="AutoShape 24"/>
          <p:cNvSpPr>
            <a:spLocks/>
          </p:cNvSpPr>
          <p:nvPr/>
        </p:nvSpPr>
        <p:spPr bwMode="auto">
          <a:xfrm>
            <a:off x="5715382" y="2084813"/>
            <a:ext cx="3204677" cy="1470765"/>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a:lnSpc>
                <a:spcPts val="1500"/>
              </a:lnSpc>
              <a:spcBef>
                <a:spcPts val="300"/>
              </a:spcBef>
              <a:spcAft>
                <a:spcPts val="300"/>
              </a:spcAft>
              <a:buNone/>
            </a:pPr>
            <a:r>
              <a:rPr lang="zh-CN" altLang="en-US" sz="1800" b="1" i="0" smtClean="0">
                <a:solidFill>
                  <a:srgbClr val="0096D6"/>
                </a:solidFill>
                <a:latin typeface="Arial"/>
                <a:ea typeface="黑体" pitchFamily="2" charset="-122"/>
                <a:cs typeface="+mn-cs"/>
              </a:rPr>
              <a:t>虚拟机连接策略 </a:t>
            </a:r>
            <a:endParaRPr lang="zh-CN" altLang="en-US" b="1" smtClean="0">
              <a:solidFill>
                <a:schemeClr val="tx1"/>
              </a:solidFill>
              <a:ea typeface="黑体" pitchFamily="2" charset="-122"/>
              <a:sym typeface="Arial" charset="0"/>
            </a:endParaRPr>
          </a:p>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在网络中定义</a:t>
            </a:r>
          </a:p>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应用于 </a:t>
            </a:r>
            <a:r>
              <a:rPr lang="en-US" altLang="zh-CN" sz="1600" b="0" i="0" smtClean="0">
                <a:solidFill>
                  <a:srgbClr val="546568"/>
                </a:solidFill>
                <a:latin typeface="Arial"/>
                <a:ea typeface="黑体" pitchFamily="2" charset="-122"/>
                <a:cs typeface="+mn-cs"/>
              </a:rPr>
              <a:t>vCenter</a:t>
            </a:r>
            <a:endParaRPr lang="zh-CN" altLang="en-US" sz="1600" smtClean="0">
              <a:solidFill>
                <a:srgbClr val="546568"/>
              </a:solidFill>
              <a:ea typeface="黑体" pitchFamily="2" charset="-122"/>
            </a:endParaRPr>
          </a:p>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链接到 </a:t>
            </a:r>
            <a:r>
              <a:rPr lang="en-US" altLang="zh-CN" sz="1600" b="0" i="0" smtClean="0">
                <a:solidFill>
                  <a:srgbClr val="546568"/>
                </a:solidFill>
                <a:latin typeface="Arial"/>
                <a:ea typeface="黑体" pitchFamily="2" charset="-122"/>
                <a:cs typeface="+mn-cs"/>
              </a:rPr>
              <a:t>VM UUID</a:t>
            </a:r>
            <a:endParaRPr lang="zh-CN" altLang="en-US" sz="1600" b="0" i="0">
              <a:solidFill>
                <a:srgbClr val="546568"/>
              </a:solidFill>
              <a:latin typeface="Arial"/>
              <a:ea typeface="黑体" pitchFamily="2" charset="-122"/>
              <a:cs typeface="+mn-cs"/>
            </a:endParaRPr>
          </a:p>
        </p:txBody>
      </p:sp>
      <p:pic>
        <p:nvPicPr>
          <p:cNvPr id="96" name="Picture 4" descr="\\MV-FS\Projects\Cisco\03_Assets\Icons\Kubrick Icons\Device Icons\Device_nexus1000_3032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09879" y="2333835"/>
            <a:ext cx="913153" cy="913152"/>
          </a:xfrm>
          <a:prstGeom prst="rect">
            <a:avLst/>
          </a:prstGeom>
          <a:noFill/>
          <a:extLst>
            <a:ext uri="{909E8E84-426E-40DD-AFC4-6F175D3DCCD1}">
              <a14:hiddenFill xmlns="" xmlns:a14="http://schemas.microsoft.com/office/drawing/2010/main">
                <a:solidFill>
                  <a:srgbClr val="FFFFFF"/>
                </a:solidFill>
              </a14:hiddenFill>
            </a:ext>
          </a:extLst>
        </p:spPr>
      </p:pic>
      <p:pic>
        <p:nvPicPr>
          <p:cNvPr id="98" name="Picture 6"/>
          <p:cNvPicPr>
            <a:picLocks noChangeAspect="1" noChangeArrowheads="1"/>
          </p:cNvPicPr>
          <p:nvPr/>
        </p:nvPicPr>
        <p:blipFill>
          <a:blip r:embed="rId4" cstate="print">
            <a:biLevel thresh="25000"/>
            <a:extLst>
              <a:ext uri="{BEBA8EAE-BF5A-486C-A8C5-ECC9F3942E4B}">
                <a14:imgProps xmlns="" xmlns:a14="http://schemas.microsoft.com/office/drawing/2010/main">
                  <a14:imgLayer r:embed="rId5">
                    <a14:imgEffect>
                      <a14:brightnessContrast bright="-100000"/>
                    </a14:imgEffect>
                  </a14:imgLayer>
                </a14:imgProps>
              </a:ext>
            </a:extLst>
          </a:blip>
          <a:stretch>
            <a:fillRect/>
          </a:stretch>
        </p:blipFill>
        <p:spPr bwMode="gray">
          <a:xfrm>
            <a:off x="979748" y="3088426"/>
            <a:ext cx="1043855" cy="189792"/>
          </a:xfrm>
          <a:prstGeom prst="rect">
            <a:avLst/>
          </a:prstGeom>
          <a:noFill/>
          <a:ln>
            <a:noFill/>
          </a:ln>
        </p:spPr>
      </p:pic>
      <p:grpSp>
        <p:nvGrpSpPr>
          <p:cNvPr id="2" name="Group 10"/>
          <p:cNvGrpSpPr/>
          <p:nvPr/>
        </p:nvGrpSpPr>
        <p:grpSpPr>
          <a:xfrm>
            <a:off x="654827" y="1826444"/>
            <a:ext cx="601793" cy="662744"/>
            <a:chOff x="825389" y="2041715"/>
            <a:chExt cx="662225" cy="729297"/>
          </a:xfrm>
        </p:grpSpPr>
        <p:grpSp>
          <p:nvGrpSpPr>
            <p:cNvPr id="3" name="Group 113"/>
            <p:cNvGrpSpPr/>
            <p:nvPr/>
          </p:nvGrpSpPr>
          <p:grpSpPr bwMode="gray">
            <a:xfrm>
              <a:off x="985400" y="2297555"/>
              <a:ext cx="502214" cy="473457"/>
              <a:chOff x="6648227" y="2877578"/>
              <a:chExt cx="502214" cy="473457"/>
            </a:xfrm>
          </p:grpSpPr>
          <p:sp>
            <p:nvSpPr>
              <p:cNvPr id="116" name="Line 6"/>
              <p:cNvSpPr>
                <a:spLocks noChangeShapeType="1"/>
              </p:cNvSpPr>
              <p:nvPr/>
            </p:nvSpPr>
            <p:spPr bwMode="gray">
              <a:xfrm>
                <a:off x="6648227" y="2877578"/>
                <a:ext cx="424353" cy="395597"/>
              </a:xfrm>
              <a:prstGeom prst="line">
                <a:avLst/>
              </a:prstGeom>
              <a:noFill/>
              <a:ln w="22225">
                <a:solidFill>
                  <a:schemeClr val="bg1">
                    <a:lumMod val="50000"/>
                  </a:schemeClr>
                </a:solidFill>
                <a:round/>
                <a:headEnd/>
                <a:tailEnd/>
              </a:ln>
            </p:spPr>
            <p:txBody>
              <a:bodyPr wrap="square" lIns="82124" tIns="41061" rIns="82124" bIns="41061" anchor="ctr">
                <a:spAutoFit/>
              </a:bodyPr>
              <a:lstStyle/>
              <a:p>
                <a:endParaRPr lang="zh-CN" altLang="en-US" sz="1400">
                  <a:ea typeface="黑体" pitchFamily="2" charset="-122"/>
                </a:endParaRPr>
              </a:p>
            </p:txBody>
          </p:sp>
          <p:sp>
            <p:nvSpPr>
              <p:cNvPr id="124" name="Rounded Rectangle 123"/>
              <p:cNvSpPr>
                <a:spLocks noChangeAspect="1"/>
              </p:cNvSpPr>
              <p:nvPr/>
            </p:nvSpPr>
            <p:spPr bwMode="gray">
              <a:xfrm>
                <a:off x="6994722" y="3195316"/>
                <a:ext cx="155719" cy="155719"/>
              </a:xfrm>
              <a:prstGeom prst="roundRect">
                <a:avLst>
                  <a:gd name="adj" fmla="val 7841"/>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0" tIns="41059" rIns="82120" bIns="41059" anchor="ctr"/>
              <a:lstStyle/>
              <a:p>
                <a:pPr algn="ctr"/>
                <a:endParaRPr lang="zh-CN" altLang="en-US" sz="1100">
                  <a:solidFill>
                    <a:schemeClr val="tx2"/>
                  </a:solidFill>
                  <a:effectLst>
                    <a:outerShdw blurRad="38100" dist="38100" dir="2700000" algn="tl">
                      <a:srgbClr val="000000"/>
                    </a:outerShdw>
                  </a:effectLst>
                  <a:ea typeface="黑体" pitchFamily="2" charset="-122"/>
                </a:endParaRPr>
              </a:p>
            </p:txBody>
          </p:sp>
        </p:grpSp>
        <p:pic>
          <p:nvPicPr>
            <p:cNvPr id="135" name="Picture 150" descr="ICON_VM_basic_label_Q308"/>
            <p:cNvPicPr>
              <a:picLocks noChangeAspect="1" noChangeArrowheads="1"/>
            </p:cNvPicPr>
            <p:nvPr/>
          </p:nvPicPr>
          <p:blipFill>
            <a:blip r:embed="rId6" cstate="screen">
              <a:grayscl/>
            </a:blip>
            <a:srcRect/>
            <a:stretch>
              <a:fillRect/>
            </a:stretch>
          </p:blipFill>
          <p:spPr bwMode="auto">
            <a:xfrm>
              <a:off x="825389" y="2041715"/>
              <a:ext cx="364079" cy="422592"/>
            </a:xfrm>
            <a:prstGeom prst="rect">
              <a:avLst/>
            </a:prstGeom>
            <a:noFill/>
            <a:ln w="9525">
              <a:noFill/>
              <a:miter lim="800000"/>
              <a:headEnd/>
              <a:tailEnd/>
            </a:ln>
          </p:spPr>
        </p:pic>
      </p:grpSp>
      <p:grpSp>
        <p:nvGrpSpPr>
          <p:cNvPr id="4" name="Group 11"/>
          <p:cNvGrpSpPr/>
          <p:nvPr/>
        </p:nvGrpSpPr>
        <p:grpSpPr>
          <a:xfrm>
            <a:off x="1085627" y="1826444"/>
            <a:ext cx="345129" cy="662744"/>
            <a:chOff x="1299450" y="2041715"/>
            <a:chExt cx="379787" cy="729297"/>
          </a:xfrm>
        </p:grpSpPr>
        <p:grpSp>
          <p:nvGrpSpPr>
            <p:cNvPr id="6" name="Group 106"/>
            <p:cNvGrpSpPr/>
            <p:nvPr/>
          </p:nvGrpSpPr>
          <p:grpSpPr bwMode="gray">
            <a:xfrm>
              <a:off x="1456609" y="2323002"/>
              <a:ext cx="222628" cy="448010"/>
              <a:chOff x="7119436" y="2903025"/>
              <a:chExt cx="222628" cy="448010"/>
            </a:xfrm>
          </p:grpSpPr>
          <p:sp>
            <p:nvSpPr>
              <p:cNvPr id="110" name="Line 7"/>
              <p:cNvSpPr>
                <a:spLocks noChangeShapeType="1"/>
              </p:cNvSpPr>
              <p:nvPr/>
            </p:nvSpPr>
            <p:spPr bwMode="gray">
              <a:xfrm>
                <a:off x="7119436" y="2903025"/>
                <a:ext cx="144768" cy="370150"/>
              </a:xfrm>
              <a:prstGeom prst="line">
                <a:avLst/>
              </a:prstGeom>
              <a:noFill/>
              <a:ln w="22225">
                <a:solidFill>
                  <a:schemeClr val="bg1">
                    <a:lumMod val="50000"/>
                  </a:schemeClr>
                </a:solidFill>
                <a:round/>
                <a:headEnd/>
                <a:tailEnd/>
              </a:ln>
            </p:spPr>
            <p:txBody>
              <a:bodyPr wrap="square" lIns="82124" tIns="41061" rIns="82124" bIns="41061" anchor="ctr">
                <a:spAutoFit/>
              </a:bodyPr>
              <a:lstStyle/>
              <a:p>
                <a:endParaRPr lang="zh-CN" altLang="en-US" sz="1400">
                  <a:ea typeface="黑体" pitchFamily="2" charset="-122"/>
                </a:endParaRPr>
              </a:p>
            </p:txBody>
          </p:sp>
          <p:sp>
            <p:nvSpPr>
              <p:cNvPr id="111" name="Rounded Rectangle 110"/>
              <p:cNvSpPr>
                <a:spLocks noChangeAspect="1"/>
              </p:cNvSpPr>
              <p:nvPr/>
            </p:nvSpPr>
            <p:spPr bwMode="gray">
              <a:xfrm>
                <a:off x="7186345" y="3195316"/>
                <a:ext cx="155719" cy="155719"/>
              </a:xfrm>
              <a:prstGeom prst="roundRect">
                <a:avLst>
                  <a:gd name="adj" fmla="val 7841"/>
                </a:avLst>
              </a:prstGeom>
              <a:gradFill flip="none" rotWithShape="1">
                <a:gsLst>
                  <a:gs pos="0">
                    <a:srgbClr val="009A4D">
                      <a:shade val="30000"/>
                      <a:satMod val="115000"/>
                    </a:srgbClr>
                  </a:gs>
                  <a:gs pos="50000">
                    <a:srgbClr val="009A4D">
                      <a:shade val="67500"/>
                      <a:satMod val="115000"/>
                    </a:srgbClr>
                  </a:gs>
                  <a:gs pos="100000">
                    <a:srgbClr val="009A4D">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0" tIns="41059" rIns="82120" bIns="41059" anchor="ctr"/>
              <a:lstStyle/>
              <a:p>
                <a:pPr algn="ctr"/>
                <a:endParaRPr lang="zh-CN" altLang="en-US" sz="1100">
                  <a:solidFill>
                    <a:schemeClr val="tx2"/>
                  </a:solidFill>
                  <a:effectLst>
                    <a:outerShdw blurRad="38100" dist="38100" dir="2700000" algn="tl">
                      <a:srgbClr val="000000"/>
                    </a:outerShdw>
                  </a:effectLst>
                  <a:ea typeface="黑体" pitchFamily="2" charset="-122"/>
                </a:endParaRPr>
              </a:p>
            </p:txBody>
          </p:sp>
        </p:grpSp>
        <p:pic>
          <p:nvPicPr>
            <p:cNvPr id="137" name="Picture 150" descr="ICON_VM_basic_label_Q308"/>
            <p:cNvPicPr>
              <a:picLocks noChangeAspect="1" noChangeArrowheads="1"/>
            </p:cNvPicPr>
            <p:nvPr/>
          </p:nvPicPr>
          <p:blipFill>
            <a:blip r:embed="rId6" cstate="screen">
              <a:grayscl/>
            </a:blip>
            <a:srcRect/>
            <a:stretch>
              <a:fillRect/>
            </a:stretch>
          </p:blipFill>
          <p:spPr bwMode="auto">
            <a:xfrm>
              <a:off x="1299450" y="2041715"/>
              <a:ext cx="364079" cy="422592"/>
            </a:xfrm>
            <a:prstGeom prst="rect">
              <a:avLst/>
            </a:prstGeom>
            <a:noFill/>
            <a:ln w="9525">
              <a:noFill/>
              <a:miter lim="800000"/>
              <a:headEnd/>
              <a:tailEnd/>
            </a:ln>
          </p:spPr>
        </p:pic>
      </p:grpSp>
      <p:grpSp>
        <p:nvGrpSpPr>
          <p:cNvPr id="7" name="Group 12"/>
          <p:cNvGrpSpPr/>
          <p:nvPr/>
        </p:nvGrpSpPr>
        <p:grpSpPr>
          <a:xfrm>
            <a:off x="1463385" y="1826444"/>
            <a:ext cx="383897" cy="662744"/>
            <a:chOff x="1715142" y="2041715"/>
            <a:chExt cx="422448" cy="729297"/>
          </a:xfrm>
        </p:grpSpPr>
        <p:grpSp>
          <p:nvGrpSpPr>
            <p:cNvPr id="8" name="Group 123"/>
            <p:cNvGrpSpPr/>
            <p:nvPr/>
          </p:nvGrpSpPr>
          <p:grpSpPr bwMode="gray">
            <a:xfrm>
              <a:off x="1715142" y="2341824"/>
              <a:ext cx="193552" cy="429188"/>
              <a:chOff x="7377968" y="2921847"/>
              <a:chExt cx="193552" cy="429188"/>
            </a:xfrm>
          </p:grpSpPr>
          <p:sp>
            <p:nvSpPr>
              <p:cNvPr id="127" name="Line 11"/>
              <p:cNvSpPr>
                <a:spLocks noChangeShapeType="1"/>
              </p:cNvSpPr>
              <p:nvPr/>
            </p:nvSpPr>
            <p:spPr bwMode="gray">
              <a:xfrm flipH="1">
                <a:off x="7451120" y="2921847"/>
                <a:ext cx="120400" cy="377074"/>
              </a:xfrm>
              <a:prstGeom prst="line">
                <a:avLst/>
              </a:prstGeom>
              <a:noFill/>
              <a:ln w="22225">
                <a:solidFill>
                  <a:schemeClr val="bg1">
                    <a:lumMod val="50000"/>
                  </a:schemeClr>
                </a:solidFill>
                <a:round/>
                <a:headEnd/>
                <a:tailEnd/>
              </a:ln>
            </p:spPr>
            <p:txBody>
              <a:bodyPr wrap="square" lIns="82124" tIns="41061" rIns="82124" bIns="41061" anchor="ctr">
                <a:spAutoFit/>
              </a:bodyPr>
              <a:lstStyle/>
              <a:p>
                <a:endParaRPr lang="zh-CN" altLang="en-US" sz="1400">
                  <a:ea typeface="黑体" pitchFamily="2" charset="-122"/>
                </a:endParaRPr>
              </a:p>
            </p:txBody>
          </p:sp>
          <p:sp>
            <p:nvSpPr>
              <p:cNvPr id="130" name="Rounded Rectangle 129"/>
              <p:cNvSpPr>
                <a:spLocks noChangeAspect="1"/>
              </p:cNvSpPr>
              <p:nvPr/>
            </p:nvSpPr>
            <p:spPr bwMode="gray">
              <a:xfrm>
                <a:off x="7377968" y="3195316"/>
                <a:ext cx="154421" cy="155719"/>
              </a:xfrm>
              <a:prstGeom prst="roundRect">
                <a:avLst>
                  <a:gd name="adj" fmla="val 7841"/>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0" tIns="41059" rIns="82120" bIns="41059" anchor="ctr"/>
              <a:lstStyle/>
              <a:p>
                <a:pPr algn="ctr"/>
                <a:endParaRPr lang="zh-CN" altLang="en-US" sz="1100">
                  <a:solidFill>
                    <a:schemeClr val="tx2"/>
                  </a:solidFill>
                  <a:effectLst>
                    <a:outerShdw blurRad="38100" dist="38100" dir="2700000" algn="tl">
                      <a:srgbClr val="000000"/>
                    </a:outerShdw>
                  </a:effectLst>
                  <a:ea typeface="黑体" pitchFamily="2" charset="-122"/>
                </a:endParaRPr>
              </a:p>
            </p:txBody>
          </p:sp>
        </p:grpSp>
        <p:pic>
          <p:nvPicPr>
            <p:cNvPr id="151" name="Picture 150" descr="ICON_VM_basic_label_Q308"/>
            <p:cNvPicPr>
              <a:picLocks noChangeAspect="1" noChangeArrowheads="1"/>
            </p:cNvPicPr>
            <p:nvPr/>
          </p:nvPicPr>
          <p:blipFill>
            <a:blip r:embed="rId6" cstate="screen">
              <a:grayscl/>
            </a:blip>
            <a:srcRect/>
            <a:stretch>
              <a:fillRect/>
            </a:stretch>
          </p:blipFill>
          <p:spPr bwMode="auto">
            <a:xfrm>
              <a:off x="1773511" y="2041715"/>
              <a:ext cx="364079" cy="422592"/>
            </a:xfrm>
            <a:prstGeom prst="rect">
              <a:avLst/>
            </a:prstGeom>
            <a:noFill/>
            <a:ln w="9525">
              <a:noFill/>
              <a:miter lim="800000"/>
              <a:headEnd/>
              <a:tailEnd/>
            </a:ln>
          </p:spPr>
        </p:pic>
      </p:grpSp>
      <p:grpSp>
        <p:nvGrpSpPr>
          <p:cNvPr id="9" name="Group 13"/>
          <p:cNvGrpSpPr/>
          <p:nvPr/>
        </p:nvGrpSpPr>
        <p:grpSpPr>
          <a:xfrm>
            <a:off x="1636340" y="1826444"/>
            <a:ext cx="641742" cy="662744"/>
            <a:chOff x="1905465" y="2041715"/>
            <a:chExt cx="706186" cy="729297"/>
          </a:xfrm>
        </p:grpSpPr>
        <p:grpSp>
          <p:nvGrpSpPr>
            <p:cNvPr id="10" name="Group 145"/>
            <p:cNvGrpSpPr/>
            <p:nvPr/>
          </p:nvGrpSpPr>
          <p:grpSpPr bwMode="gray">
            <a:xfrm>
              <a:off x="1905465" y="2341825"/>
              <a:ext cx="472496" cy="429187"/>
              <a:chOff x="7568291" y="2921848"/>
              <a:chExt cx="472496" cy="429187"/>
            </a:xfrm>
          </p:grpSpPr>
          <p:sp>
            <p:nvSpPr>
              <p:cNvPr id="132" name="Line 10"/>
              <p:cNvSpPr>
                <a:spLocks noChangeShapeType="1"/>
              </p:cNvSpPr>
              <p:nvPr/>
            </p:nvSpPr>
            <p:spPr bwMode="gray">
              <a:xfrm flipH="1">
                <a:off x="7645501" y="2921848"/>
                <a:ext cx="395286" cy="351328"/>
              </a:xfrm>
              <a:prstGeom prst="line">
                <a:avLst/>
              </a:prstGeom>
              <a:noFill/>
              <a:ln w="22225">
                <a:solidFill>
                  <a:schemeClr val="bg1">
                    <a:lumMod val="50000"/>
                  </a:schemeClr>
                </a:solidFill>
                <a:round/>
                <a:headEnd/>
                <a:tailEnd/>
              </a:ln>
            </p:spPr>
            <p:txBody>
              <a:bodyPr wrap="square" lIns="82124" tIns="41061" rIns="82124" bIns="41061" anchor="ctr">
                <a:spAutoFit/>
              </a:bodyPr>
              <a:lstStyle/>
              <a:p>
                <a:endParaRPr lang="zh-CN" altLang="en-US" sz="1400">
                  <a:ea typeface="黑体" pitchFamily="2" charset="-122"/>
                </a:endParaRPr>
              </a:p>
            </p:txBody>
          </p:sp>
          <p:sp>
            <p:nvSpPr>
              <p:cNvPr id="133" name="Rounded Rectangle 132"/>
              <p:cNvSpPr>
                <a:spLocks noChangeAspect="1"/>
              </p:cNvSpPr>
              <p:nvPr/>
            </p:nvSpPr>
            <p:spPr bwMode="gray">
              <a:xfrm>
                <a:off x="7568291" y="3195316"/>
                <a:ext cx="154422" cy="155719"/>
              </a:xfrm>
              <a:prstGeom prst="roundRect">
                <a:avLst>
                  <a:gd name="adj" fmla="val 7841"/>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0" tIns="41059" rIns="82120" bIns="41059" anchor="ctr"/>
              <a:lstStyle/>
              <a:p>
                <a:pPr algn="ctr"/>
                <a:endParaRPr lang="zh-CN" altLang="en-US" sz="1100">
                  <a:solidFill>
                    <a:schemeClr val="tx2"/>
                  </a:solidFill>
                  <a:effectLst>
                    <a:outerShdw blurRad="38100" dist="38100" dir="2700000" algn="tl">
                      <a:srgbClr val="000000"/>
                    </a:outerShdw>
                  </a:effectLst>
                  <a:ea typeface="黑体" pitchFamily="2" charset="-122"/>
                </a:endParaRPr>
              </a:p>
            </p:txBody>
          </p:sp>
        </p:grpSp>
        <p:pic>
          <p:nvPicPr>
            <p:cNvPr id="153" name="Picture 150" descr="ICON_VM_basic_label_Q308"/>
            <p:cNvPicPr>
              <a:picLocks noChangeAspect="1" noChangeArrowheads="1"/>
            </p:cNvPicPr>
            <p:nvPr/>
          </p:nvPicPr>
          <p:blipFill>
            <a:blip r:embed="rId6" cstate="screen">
              <a:grayscl/>
            </a:blip>
            <a:srcRect/>
            <a:stretch>
              <a:fillRect/>
            </a:stretch>
          </p:blipFill>
          <p:spPr bwMode="auto">
            <a:xfrm>
              <a:off x="2247572" y="2041715"/>
              <a:ext cx="364079" cy="422592"/>
            </a:xfrm>
            <a:prstGeom prst="rect">
              <a:avLst/>
            </a:prstGeom>
            <a:noFill/>
            <a:ln w="9525">
              <a:noFill/>
              <a:miter lim="800000"/>
              <a:headEnd/>
              <a:tailEnd/>
            </a:ln>
          </p:spPr>
        </p:pic>
      </p:grpSp>
      <p:pic>
        <p:nvPicPr>
          <p:cNvPr id="154" name="Picture 4" descr="\\MV-FS\Projects\Cisco\03_Assets\Icons\Kubrick Icons\Device Icons\Device_nexus1000_3032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28582" y="2333835"/>
            <a:ext cx="913153" cy="913152"/>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55"/>
          <p:cNvGrpSpPr/>
          <p:nvPr/>
        </p:nvGrpSpPr>
        <p:grpSpPr>
          <a:xfrm>
            <a:off x="2873531" y="1826444"/>
            <a:ext cx="601793" cy="662744"/>
            <a:chOff x="825389" y="2041715"/>
            <a:chExt cx="662225" cy="729297"/>
          </a:xfrm>
        </p:grpSpPr>
        <p:grpSp>
          <p:nvGrpSpPr>
            <p:cNvPr id="12" name="Group 156"/>
            <p:cNvGrpSpPr/>
            <p:nvPr/>
          </p:nvGrpSpPr>
          <p:grpSpPr bwMode="gray">
            <a:xfrm>
              <a:off x="985400" y="2297555"/>
              <a:ext cx="502214" cy="473457"/>
              <a:chOff x="6648227" y="2877578"/>
              <a:chExt cx="502214" cy="473457"/>
            </a:xfrm>
          </p:grpSpPr>
          <p:sp>
            <p:nvSpPr>
              <p:cNvPr id="159" name="Line 6"/>
              <p:cNvSpPr>
                <a:spLocks noChangeShapeType="1"/>
              </p:cNvSpPr>
              <p:nvPr/>
            </p:nvSpPr>
            <p:spPr bwMode="gray">
              <a:xfrm>
                <a:off x="6648227" y="2877578"/>
                <a:ext cx="424353" cy="395597"/>
              </a:xfrm>
              <a:prstGeom prst="line">
                <a:avLst/>
              </a:prstGeom>
              <a:noFill/>
              <a:ln w="22225">
                <a:solidFill>
                  <a:schemeClr val="bg1">
                    <a:lumMod val="50000"/>
                  </a:schemeClr>
                </a:solidFill>
                <a:round/>
                <a:headEnd/>
                <a:tailEnd/>
              </a:ln>
            </p:spPr>
            <p:txBody>
              <a:bodyPr wrap="square" lIns="82124" tIns="41061" rIns="82124" bIns="41061" anchor="ctr">
                <a:spAutoFit/>
              </a:bodyPr>
              <a:lstStyle/>
              <a:p>
                <a:endParaRPr lang="zh-CN" altLang="en-US" sz="1400">
                  <a:ea typeface="黑体" pitchFamily="2" charset="-122"/>
                </a:endParaRPr>
              </a:p>
            </p:txBody>
          </p:sp>
          <p:sp>
            <p:nvSpPr>
              <p:cNvPr id="160" name="Rounded Rectangle 159"/>
              <p:cNvSpPr>
                <a:spLocks noChangeAspect="1"/>
              </p:cNvSpPr>
              <p:nvPr/>
            </p:nvSpPr>
            <p:spPr bwMode="gray">
              <a:xfrm>
                <a:off x="6994722" y="3195316"/>
                <a:ext cx="155719" cy="155719"/>
              </a:xfrm>
              <a:prstGeom prst="roundRect">
                <a:avLst>
                  <a:gd name="adj" fmla="val 7841"/>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0" tIns="41059" rIns="82120" bIns="41059" anchor="ctr"/>
              <a:lstStyle/>
              <a:p>
                <a:pPr algn="ctr"/>
                <a:endParaRPr lang="zh-CN" altLang="en-US" sz="1100">
                  <a:solidFill>
                    <a:schemeClr val="tx2"/>
                  </a:solidFill>
                  <a:effectLst>
                    <a:outerShdw blurRad="38100" dist="38100" dir="2700000" algn="tl">
                      <a:srgbClr val="000000"/>
                    </a:outerShdw>
                  </a:effectLst>
                  <a:ea typeface="黑体" pitchFamily="2" charset="-122"/>
                </a:endParaRPr>
              </a:p>
            </p:txBody>
          </p:sp>
        </p:grpSp>
        <p:pic>
          <p:nvPicPr>
            <p:cNvPr id="158" name="Picture 150" descr="ICON_VM_basic_label_Q308"/>
            <p:cNvPicPr>
              <a:picLocks noChangeAspect="1" noChangeArrowheads="1"/>
            </p:cNvPicPr>
            <p:nvPr/>
          </p:nvPicPr>
          <p:blipFill>
            <a:blip r:embed="rId6" cstate="screen">
              <a:grayscl/>
            </a:blip>
            <a:srcRect/>
            <a:stretch>
              <a:fillRect/>
            </a:stretch>
          </p:blipFill>
          <p:spPr bwMode="auto">
            <a:xfrm>
              <a:off x="825389" y="2041715"/>
              <a:ext cx="364079" cy="422592"/>
            </a:xfrm>
            <a:prstGeom prst="rect">
              <a:avLst/>
            </a:prstGeom>
            <a:noFill/>
            <a:ln w="9525">
              <a:noFill/>
              <a:miter lim="800000"/>
              <a:headEnd/>
              <a:tailEnd/>
            </a:ln>
          </p:spPr>
        </p:pic>
      </p:grpSp>
      <p:grpSp>
        <p:nvGrpSpPr>
          <p:cNvPr id="13" name="Group 160"/>
          <p:cNvGrpSpPr/>
          <p:nvPr/>
        </p:nvGrpSpPr>
        <p:grpSpPr>
          <a:xfrm>
            <a:off x="3304331" y="1826444"/>
            <a:ext cx="345129" cy="662744"/>
            <a:chOff x="1299450" y="2041715"/>
            <a:chExt cx="379787" cy="729297"/>
          </a:xfrm>
        </p:grpSpPr>
        <p:grpSp>
          <p:nvGrpSpPr>
            <p:cNvPr id="14" name="Group 106"/>
            <p:cNvGrpSpPr/>
            <p:nvPr/>
          </p:nvGrpSpPr>
          <p:grpSpPr bwMode="gray">
            <a:xfrm>
              <a:off x="1456609" y="2323002"/>
              <a:ext cx="222628" cy="448010"/>
              <a:chOff x="7119436" y="2903025"/>
              <a:chExt cx="222628" cy="448010"/>
            </a:xfrm>
          </p:grpSpPr>
          <p:sp>
            <p:nvSpPr>
              <p:cNvPr id="164" name="Line 7"/>
              <p:cNvSpPr>
                <a:spLocks noChangeShapeType="1"/>
              </p:cNvSpPr>
              <p:nvPr/>
            </p:nvSpPr>
            <p:spPr bwMode="gray">
              <a:xfrm>
                <a:off x="7119436" y="2903025"/>
                <a:ext cx="144768" cy="370150"/>
              </a:xfrm>
              <a:prstGeom prst="line">
                <a:avLst/>
              </a:prstGeom>
              <a:noFill/>
              <a:ln w="22225">
                <a:solidFill>
                  <a:schemeClr val="bg1">
                    <a:lumMod val="50000"/>
                  </a:schemeClr>
                </a:solidFill>
                <a:round/>
                <a:headEnd/>
                <a:tailEnd/>
              </a:ln>
            </p:spPr>
            <p:txBody>
              <a:bodyPr wrap="square" lIns="82124" tIns="41061" rIns="82124" bIns="41061" anchor="ctr">
                <a:spAutoFit/>
              </a:bodyPr>
              <a:lstStyle/>
              <a:p>
                <a:endParaRPr lang="zh-CN" altLang="en-US" sz="1400">
                  <a:ea typeface="黑体" pitchFamily="2" charset="-122"/>
                </a:endParaRPr>
              </a:p>
            </p:txBody>
          </p:sp>
          <p:sp>
            <p:nvSpPr>
              <p:cNvPr id="165" name="Rounded Rectangle 164"/>
              <p:cNvSpPr>
                <a:spLocks noChangeAspect="1"/>
              </p:cNvSpPr>
              <p:nvPr/>
            </p:nvSpPr>
            <p:spPr bwMode="gray">
              <a:xfrm>
                <a:off x="7186345" y="3195316"/>
                <a:ext cx="155719" cy="155719"/>
              </a:xfrm>
              <a:prstGeom prst="roundRect">
                <a:avLst>
                  <a:gd name="adj" fmla="val 7841"/>
                </a:avLst>
              </a:prstGeom>
              <a:gradFill flip="none" rotWithShape="1">
                <a:gsLst>
                  <a:gs pos="0">
                    <a:srgbClr val="009A4D">
                      <a:shade val="30000"/>
                      <a:satMod val="115000"/>
                    </a:srgbClr>
                  </a:gs>
                  <a:gs pos="50000">
                    <a:srgbClr val="009A4D">
                      <a:shade val="67500"/>
                      <a:satMod val="115000"/>
                    </a:srgbClr>
                  </a:gs>
                  <a:gs pos="100000">
                    <a:srgbClr val="009A4D">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0" tIns="41059" rIns="82120" bIns="41059" anchor="ctr"/>
              <a:lstStyle/>
              <a:p>
                <a:pPr algn="ctr"/>
                <a:endParaRPr lang="zh-CN" altLang="en-US" sz="1100">
                  <a:solidFill>
                    <a:schemeClr val="tx2"/>
                  </a:solidFill>
                  <a:effectLst>
                    <a:outerShdw blurRad="38100" dist="38100" dir="2700000" algn="tl">
                      <a:srgbClr val="000000"/>
                    </a:outerShdw>
                  </a:effectLst>
                  <a:ea typeface="黑体" pitchFamily="2" charset="-122"/>
                </a:endParaRPr>
              </a:p>
            </p:txBody>
          </p:sp>
        </p:grpSp>
        <p:pic>
          <p:nvPicPr>
            <p:cNvPr id="163" name="Picture 150" descr="ICON_VM_basic_label_Q308"/>
            <p:cNvPicPr>
              <a:picLocks noChangeAspect="1" noChangeArrowheads="1"/>
            </p:cNvPicPr>
            <p:nvPr/>
          </p:nvPicPr>
          <p:blipFill>
            <a:blip r:embed="rId6" cstate="screen">
              <a:grayscl/>
            </a:blip>
            <a:srcRect/>
            <a:stretch>
              <a:fillRect/>
            </a:stretch>
          </p:blipFill>
          <p:spPr bwMode="auto">
            <a:xfrm>
              <a:off x="1299450" y="2041715"/>
              <a:ext cx="364079" cy="422592"/>
            </a:xfrm>
            <a:prstGeom prst="rect">
              <a:avLst/>
            </a:prstGeom>
            <a:noFill/>
            <a:ln w="9525">
              <a:noFill/>
              <a:miter lim="800000"/>
              <a:headEnd/>
              <a:tailEnd/>
            </a:ln>
          </p:spPr>
        </p:pic>
      </p:grpSp>
      <p:grpSp>
        <p:nvGrpSpPr>
          <p:cNvPr id="17" name="Group 165"/>
          <p:cNvGrpSpPr/>
          <p:nvPr/>
        </p:nvGrpSpPr>
        <p:grpSpPr>
          <a:xfrm>
            <a:off x="3682088" y="1826444"/>
            <a:ext cx="383897" cy="662744"/>
            <a:chOff x="1715142" y="2041715"/>
            <a:chExt cx="422448" cy="729297"/>
          </a:xfrm>
        </p:grpSpPr>
        <p:grpSp>
          <p:nvGrpSpPr>
            <p:cNvPr id="18" name="Group 123"/>
            <p:cNvGrpSpPr/>
            <p:nvPr/>
          </p:nvGrpSpPr>
          <p:grpSpPr bwMode="gray">
            <a:xfrm>
              <a:off x="1715142" y="2341824"/>
              <a:ext cx="193552" cy="429188"/>
              <a:chOff x="7377968" y="2921847"/>
              <a:chExt cx="193552" cy="429188"/>
            </a:xfrm>
          </p:grpSpPr>
          <p:sp>
            <p:nvSpPr>
              <p:cNvPr id="169" name="Line 11"/>
              <p:cNvSpPr>
                <a:spLocks noChangeShapeType="1"/>
              </p:cNvSpPr>
              <p:nvPr/>
            </p:nvSpPr>
            <p:spPr bwMode="gray">
              <a:xfrm flipH="1">
                <a:off x="7451120" y="2921847"/>
                <a:ext cx="120400" cy="377074"/>
              </a:xfrm>
              <a:prstGeom prst="line">
                <a:avLst/>
              </a:prstGeom>
              <a:noFill/>
              <a:ln w="22225">
                <a:solidFill>
                  <a:schemeClr val="bg1">
                    <a:lumMod val="50000"/>
                  </a:schemeClr>
                </a:solidFill>
                <a:round/>
                <a:headEnd/>
                <a:tailEnd/>
              </a:ln>
            </p:spPr>
            <p:txBody>
              <a:bodyPr wrap="square" lIns="82124" tIns="41061" rIns="82124" bIns="41061" anchor="ctr">
                <a:spAutoFit/>
              </a:bodyPr>
              <a:lstStyle/>
              <a:p>
                <a:endParaRPr lang="zh-CN" altLang="en-US" sz="1400">
                  <a:ea typeface="黑体" pitchFamily="2" charset="-122"/>
                </a:endParaRPr>
              </a:p>
            </p:txBody>
          </p:sp>
          <p:sp>
            <p:nvSpPr>
              <p:cNvPr id="170" name="Rounded Rectangle 169"/>
              <p:cNvSpPr>
                <a:spLocks noChangeAspect="1"/>
              </p:cNvSpPr>
              <p:nvPr/>
            </p:nvSpPr>
            <p:spPr bwMode="gray">
              <a:xfrm>
                <a:off x="7377968" y="3195316"/>
                <a:ext cx="154421" cy="155719"/>
              </a:xfrm>
              <a:prstGeom prst="roundRect">
                <a:avLst>
                  <a:gd name="adj" fmla="val 7841"/>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0" tIns="41059" rIns="82120" bIns="41059" anchor="ctr"/>
              <a:lstStyle/>
              <a:p>
                <a:pPr algn="ctr"/>
                <a:endParaRPr lang="zh-CN" altLang="en-US" sz="1100">
                  <a:solidFill>
                    <a:schemeClr val="tx2"/>
                  </a:solidFill>
                  <a:effectLst>
                    <a:outerShdw blurRad="38100" dist="38100" dir="2700000" algn="tl">
                      <a:srgbClr val="000000"/>
                    </a:outerShdw>
                  </a:effectLst>
                  <a:ea typeface="黑体" pitchFamily="2" charset="-122"/>
                </a:endParaRPr>
              </a:p>
            </p:txBody>
          </p:sp>
        </p:grpSp>
        <p:pic>
          <p:nvPicPr>
            <p:cNvPr id="168" name="Picture 167" descr="ICON_VM_basic_label_Q308"/>
            <p:cNvPicPr>
              <a:picLocks noChangeAspect="1" noChangeArrowheads="1"/>
            </p:cNvPicPr>
            <p:nvPr/>
          </p:nvPicPr>
          <p:blipFill>
            <a:blip r:embed="rId6" cstate="screen">
              <a:grayscl/>
            </a:blip>
            <a:srcRect/>
            <a:stretch>
              <a:fillRect/>
            </a:stretch>
          </p:blipFill>
          <p:spPr bwMode="auto">
            <a:xfrm>
              <a:off x="1773511" y="2041715"/>
              <a:ext cx="364079" cy="422592"/>
            </a:xfrm>
            <a:prstGeom prst="rect">
              <a:avLst/>
            </a:prstGeom>
            <a:noFill/>
            <a:ln w="9525">
              <a:noFill/>
              <a:miter lim="800000"/>
              <a:headEnd/>
              <a:tailEnd/>
            </a:ln>
          </p:spPr>
        </p:pic>
      </p:grpSp>
      <p:grpSp>
        <p:nvGrpSpPr>
          <p:cNvPr id="19" name="Group 170"/>
          <p:cNvGrpSpPr/>
          <p:nvPr/>
        </p:nvGrpSpPr>
        <p:grpSpPr>
          <a:xfrm>
            <a:off x="3855043" y="1826444"/>
            <a:ext cx="641742" cy="662744"/>
            <a:chOff x="1905465" y="2041715"/>
            <a:chExt cx="706186" cy="729297"/>
          </a:xfrm>
        </p:grpSpPr>
        <p:grpSp>
          <p:nvGrpSpPr>
            <p:cNvPr id="20" name="Group 145"/>
            <p:cNvGrpSpPr/>
            <p:nvPr/>
          </p:nvGrpSpPr>
          <p:grpSpPr bwMode="gray">
            <a:xfrm>
              <a:off x="1905465" y="2341825"/>
              <a:ext cx="472496" cy="429187"/>
              <a:chOff x="7568291" y="2921848"/>
              <a:chExt cx="472496" cy="429187"/>
            </a:xfrm>
          </p:grpSpPr>
          <p:sp>
            <p:nvSpPr>
              <p:cNvPr id="174" name="Line 10"/>
              <p:cNvSpPr>
                <a:spLocks noChangeShapeType="1"/>
              </p:cNvSpPr>
              <p:nvPr/>
            </p:nvSpPr>
            <p:spPr bwMode="gray">
              <a:xfrm flipH="1">
                <a:off x="7645501" y="2921848"/>
                <a:ext cx="395286" cy="351328"/>
              </a:xfrm>
              <a:prstGeom prst="line">
                <a:avLst/>
              </a:prstGeom>
              <a:noFill/>
              <a:ln w="22225">
                <a:solidFill>
                  <a:schemeClr val="bg1">
                    <a:lumMod val="50000"/>
                  </a:schemeClr>
                </a:solidFill>
                <a:round/>
                <a:headEnd/>
                <a:tailEnd/>
              </a:ln>
            </p:spPr>
            <p:txBody>
              <a:bodyPr wrap="square" lIns="82124" tIns="41061" rIns="82124" bIns="41061" anchor="ctr">
                <a:spAutoFit/>
              </a:bodyPr>
              <a:lstStyle/>
              <a:p>
                <a:endParaRPr lang="zh-CN" altLang="en-US" sz="1400">
                  <a:ea typeface="黑体" pitchFamily="2" charset="-122"/>
                </a:endParaRPr>
              </a:p>
            </p:txBody>
          </p:sp>
          <p:sp>
            <p:nvSpPr>
              <p:cNvPr id="175" name="Rounded Rectangle 174"/>
              <p:cNvSpPr>
                <a:spLocks noChangeAspect="1"/>
              </p:cNvSpPr>
              <p:nvPr/>
            </p:nvSpPr>
            <p:spPr bwMode="gray">
              <a:xfrm>
                <a:off x="7568291" y="3195316"/>
                <a:ext cx="154422" cy="155719"/>
              </a:xfrm>
              <a:prstGeom prst="roundRect">
                <a:avLst>
                  <a:gd name="adj" fmla="val 7841"/>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0" tIns="41059" rIns="82120" bIns="41059" anchor="ctr"/>
              <a:lstStyle/>
              <a:p>
                <a:pPr algn="ctr"/>
                <a:endParaRPr lang="zh-CN" altLang="en-US" sz="1100">
                  <a:solidFill>
                    <a:schemeClr val="tx2"/>
                  </a:solidFill>
                  <a:effectLst>
                    <a:outerShdw blurRad="38100" dist="38100" dir="2700000" algn="tl">
                      <a:srgbClr val="000000"/>
                    </a:outerShdw>
                  </a:effectLst>
                  <a:ea typeface="黑体" pitchFamily="2" charset="-122"/>
                </a:endParaRPr>
              </a:p>
            </p:txBody>
          </p:sp>
        </p:grpSp>
        <p:pic>
          <p:nvPicPr>
            <p:cNvPr id="173" name="Picture 150" descr="ICON_VM_basic_label_Q308"/>
            <p:cNvPicPr>
              <a:picLocks noChangeAspect="1" noChangeArrowheads="1"/>
            </p:cNvPicPr>
            <p:nvPr/>
          </p:nvPicPr>
          <p:blipFill>
            <a:blip r:embed="rId6" cstate="screen">
              <a:grayscl/>
            </a:blip>
            <a:srcRect/>
            <a:stretch>
              <a:fillRect/>
            </a:stretch>
          </p:blipFill>
          <p:spPr bwMode="auto">
            <a:xfrm>
              <a:off x="2247572" y="2041715"/>
              <a:ext cx="364079" cy="422592"/>
            </a:xfrm>
            <a:prstGeom prst="rect">
              <a:avLst/>
            </a:prstGeom>
            <a:noFill/>
            <a:ln w="9525">
              <a:noFill/>
              <a:miter lim="800000"/>
              <a:headEnd/>
              <a:tailEnd/>
            </a:ln>
          </p:spPr>
        </p:pic>
      </p:grpSp>
      <p:sp>
        <p:nvSpPr>
          <p:cNvPr id="81" name="AutoShape 115"/>
          <p:cNvSpPr>
            <a:spLocks noChangeArrowheads="1"/>
          </p:cNvSpPr>
          <p:nvPr/>
        </p:nvSpPr>
        <p:spPr bwMode="gray">
          <a:xfrm flipH="1">
            <a:off x="4155190" y="2552654"/>
            <a:ext cx="727404" cy="442079"/>
          </a:xfrm>
          <a:prstGeom prst="rect">
            <a:avLst/>
          </a:prstGeom>
          <a:noFill/>
          <a:ln w="12700">
            <a:noFill/>
            <a:miter lim="800000"/>
            <a:headEnd/>
            <a:tailEnd/>
          </a:ln>
          <a:effectLst/>
        </p:spPr>
        <p:txBody>
          <a:bodyPr wrap="none" lIns="0" tIns="0" rIns="0" bIns="0" anchor="ctr"/>
          <a:lstStyle/>
          <a:p>
            <a:pPr algn="l" defTabSz="814365">
              <a:buNone/>
            </a:pPr>
            <a:r>
              <a:rPr lang="en-US" altLang="zh-CN" sz="1200" b="0" i="0" smtClean="0">
                <a:solidFill>
                  <a:srgbClr val="546568"/>
                </a:solidFill>
                <a:latin typeface="Arial"/>
                <a:ea typeface="黑体" pitchFamily="2" charset="-122"/>
                <a:cs typeface="Arial"/>
              </a:rPr>
              <a:t>Cisco Nexus</a:t>
            </a:r>
            <a:endParaRPr lang="zh-CN" altLang="en-US" sz="1200" smtClean="0">
              <a:solidFill>
                <a:srgbClr val="546568"/>
              </a:solidFill>
              <a:latin typeface="黑体" pitchFamily="2" charset="-122"/>
              <a:ea typeface="黑体" pitchFamily="2" charset="-122"/>
              <a:cs typeface="Arial" charset="0"/>
            </a:endParaRPr>
          </a:p>
          <a:p>
            <a:pPr algn="l" defTabSz="814365">
              <a:buNone/>
            </a:pPr>
            <a:r>
              <a:rPr lang="en-US" altLang="zh-CN" sz="1200" b="0" i="0" smtClean="0">
                <a:solidFill>
                  <a:srgbClr val="546568"/>
                </a:solidFill>
                <a:latin typeface="Arial"/>
                <a:ea typeface="黑体" pitchFamily="2" charset="-122"/>
                <a:cs typeface="Arial"/>
              </a:rPr>
              <a:t>1000V VEM</a:t>
            </a:r>
            <a:endParaRPr lang="zh-CN" altLang="en-US" sz="1200">
              <a:solidFill>
                <a:srgbClr val="546568"/>
              </a:solidFill>
              <a:latin typeface="黑体" pitchFamily="2" charset="-122"/>
              <a:ea typeface="黑体" pitchFamily="2" charset="-122"/>
              <a:cs typeface="Arial" charset="0"/>
            </a:endParaRPr>
          </a:p>
        </p:txBody>
      </p:sp>
      <p:grpSp>
        <p:nvGrpSpPr>
          <p:cNvPr id="21" name="Group 83"/>
          <p:cNvGrpSpPr/>
          <p:nvPr/>
        </p:nvGrpSpPr>
        <p:grpSpPr>
          <a:xfrm>
            <a:off x="10242" y="1271327"/>
            <a:ext cx="9144000" cy="496887"/>
            <a:chOff x="10242" y="1487255"/>
            <a:chExt cx="9144000" cy="496887"/>
          </a:xfrm>
        </p:grpSpPr>
        <p:sp>
          <p:nvSpPr>
            <p:cNvPr id="85" name="Rectangle 25"/>
            <p:cNvSpPr>
              <a:spLocks/>
            </p:cNvSpPr>
            <p:nvPr/>
          </p:nvSpPr>
          <p:spPr bwMode="auto">
            <a:xfrm>
              <a:off x="10242" y="1487255"/>
              <a:ext cx="9144000" cy="496887"/>
            </a:xfrm>
            <a:prstGeom prst="rect">
              <a:avLst/>
            </a:prstGeom>
            <a:gradFill flip="none" rotWithShape="1">
              <a:gsLst>
                <a:gs pos="15000">
                  <a:srgbClr val="0D3947">
                    <a:alpha val="83000"/>
                  </a:srgbClr>
                </a:gs>
                <a:gs pos="85000">
                  <a:srgbClr val="0D3947">
                    <a:alpha val="83000"/>
                  </a:srgbClr>
                </a:gs>
                <a:gs pos="0">
                  <a:srgbClr val="ABDFF0">
                    <a:lumMod val="25000"/>
                    <a:alpha val="0"/>
                  </a:srgbClr>
                </a:gs>
                <a:gs pos="100000">
                  <a:schemeClr val="bg1">
                    <a:alpha val="0"/>
                  </a:schemeClr>
                </a:gs>
              </a:gsLst>
              <a:lin ang="0" scaled="0"/>
              <a:tileRect/>
            </a:gradFill>
            <a:ln w="25400" cap="flat" cmpd="sng" algn="ctr">
              <a:noFill/>
              <a:prstDash val="solid"/>
            </a:ln>
            <a:effectLst/>
          </p:spPr>
          <p:txBody>
            <a:bodyPr rtlCol="0" anchor="ctr"/>
            <a:lstStyle/>
            <a:p>
              <a:pPr algn="ctr">
                <a:spcBef>
                  <a:spcPts val="600"/>
                </a:spcBef>
              </a:pPr>
              <a:endParaRPr lang="zh-CN" altLang="en-US" sz="1600">
                <a:solidFill>
                  <a:srgbClr val="FFFFFF"/>
                </a:solidFill>
                <a:ea typeface="黑体" pitchFamily="2" charset="-122"/>
                <a:sym typeface="Arial" charset="0"/>
              </a:endParaRPr>
            </a:p>
          </p:txBody>
        </p:sp>
        <p:sp>
          <p:nvSpPr>
            <p:cNvPr id="86" name="Rectangle 85"/>
            <p:cNvSpPr/>
            <p:nvPr/>
          </p:nvSpPr>
          <p:spPr>
            <a:xfrm>
              <a:off x="262726" y="1554507"/>
              <a:ext cx="8639033" cy="338550"/>
            </a:xfrm>
            <a:prstGeom prst="rect">
              <a:avLst/>
            </a:prstGeom>
          </p:spPr>
          <p:txBody>
            <a:bodyPr wrap="square" lIns="91435" tIns="45718" rIns="91435" bIns="45718">
              <a:spAutoFit/>
            </a:bodyPr>
            <a:lstStyle/>
            <a:p>
              <a:pPr algn="ctr" defTabSz="914400">
                <a:spcBef>
                  <a:spcPts val="600"/>
                </a:spcBef>
                <a:buNone/>
              </a:pPr>
              <a:r>
                <a:rPr lang="zh-CN" altLang="en-US" sz="1600" b="0" i="0" smtClean="0">
                  <a:solidFill>
                    <a:srgbClr val="FFFFFF"/>
                  </a:solidFill>
                  <a:latin typeface="Arial"/>
                  <a:ea typeface="黑体" pitchFamily="2" charset="-122"/>
                  <a:cs typeface="+mn-cs"/>
                </a:rPr>
                <a:t>更快速的虚拟机部署 </a:t>
              </a:r>
              <a:r>
                <a:rPr lang="en-US" altLang="zh-CN" sz="1600" b="0" i="0" smtClean="0">
                  <a:solidFill>
                    <a:srgbClr val="FFFFFF"/>
                  </a:solidFill>
                  <a:latin typeface="Arial"/>
                  <a:ea typeface="黑体" pitchFamily="2" charset="-122"/>
                  <a:cs typeface="+mn-cs"/>
                </a:rPr>
                <a:t>— </a:t>
              </a:r>
              <a:r>
                <a:rPr lang="zh-CN" altLang="en-US" sz="1600" b="0" i="0" smtClean="0">
                  <a:solidFill>
                    <a:srgbClr val="FFFFFF"/>
                  </a:solidFill>
                  <a:latin typeface="Arial"/>
                  <a:ea typeface="黑体" pitchFamily="2" charset="-122"/>
                  <a:cs typeface="+mn-cs"/>
                </a:rPr>
                <a:t>基于策略的虚拟机连接</a:t>
              </a:r>
              <a:endParaRPr lang="zh-CN" altLang="en-US" sz="1600">
                <a:solidFill>
                  <a:schemeClr val="bg1"/>
                </a:solidFill>
                <a:ea typeface="黑体" pitchFamily="2" charset="-122"/>
              </a:endParaRPr>
            </a:p>
          </p:txBody>
        </p:sp>
      </p:grpSp>
      <p:grpSp>
        <p:nvGrpSpPr>
          <p:cNvPr id="22" name="Group 86"/>
          <p:cNvGrpSpPr/>
          <p:nvPr/>
        </p:nvGrpSpPr>
        <p:grpSpPr>
          <a:xfrm>
            <a:off x="470860" y="3274894"/>
            <a:ext cx="4240866" cy="1664602"/>
            <a:chOff x="511296" y="3434977"/>
            <a:chExt cx="4866064" cy="1910001"/>
          </a:xfrm>
        </p:grpSpPr>
        <p:sp>
          <p:nvSpPr>
            <p:cNvPr id="88" name="Line 11"/>
            <p:cNvSpPr>
              <a:spLocks noChangeShapeType="1"/>
            </p:cNvSpPr>
            <p:nvPr/>
          </p:nvSpPr>
          <p:spPr bwMode="gray">
            <a:xfrm flipH="1" flipV="1">
              <a:off x="1148056" y="4575567"/>
              <a:ext cx="1366035" cy="0"/>
            </a:xfrm>
            <a:prstGeom prst="line">
              <a:avLst/>
            </a:prstGeom>
            <a:noFill/>
            <a:ln w="22225">
              <a:solidFill>
                <a:srgbClr val="515151"/>
              </a:solidFill>
              <a:round/>
              <a:headEnd/>
              <a:tailEnd/>
            </a:ln>
          </p:spPr>
          <p:txBody>
            <a:bodyPr wrap="square" lIns="82120" tIns="41059" rIns="82120" bIns="41059" anchor="ctr">
              <a:spAutoFit/>
            </a:bodyPr>
            <a:lstStyle/>
            <a:p>
              <a:endParaRPr lang="zh-CN" altLang="en-US">
                <a:solidFill>
                  <a:srgbClr val="546568"/>
                </a:solidFill>
                <a:ea typeface="黑体" pitchFamily="2" charset="-122"/>
              </a:endParaRPr>
            </a:p>
          </p:txBody>
        </p:sp>
        <p:sp>
          <p:nvSpPr>
            <p:cNvPr id="89" name="Line 11"/>
            <p:cNvSpPr>
              <a:spLocks noChangeShapeType="1"/>
            </p:cNvSpPr>
            <p:nvPr/>
          </p:nvSpPr>
          <p:spPr bwMode="gray">
            <a:xfrm flipH="1" flipV="1">
              <a:off x="3327443" y="4606540"/>
              <a:ext cx="1492022" cy="0"/>
            </a:xfrm>
            <a:prstGeom prst="line">
              <a:avLst/>
            </a:prstGeom>
            <a:noFill/>
            <a:ln w="22225">
              <a:solidFill>
                <a:srgbClr val="515151"/>
              </a:solidFill>
              <a:round/>
              <a:headEnd/>
              <a:tailEnd/>
            </a:ln>
          </p:spPr>
          <p:txBody>
            <a:bodyPr wrap="square" lIns="82120" tIns="41059" rIns="82120" bIns="41059" anchor="ctr">
              <a:spAutoFit/>
            </a:bodyPr>
            <a:lstStyle/>
            <a:p>
              <a:endParaRPr lang="zh-CN" altLang="en-US">
                <a:solidFill>
                  <a:srgbClr val="546568"/>
                </a:solidFill>
                <a:ea typeface="黑体" pitchFamily="2" charset="-122"/>
              </a:endParaRPr>
            </a:p>
          </p:txBody>
        </p:sp>
        <p:sp>
          <p:nvSpPr>
            <p:cNvPr id="90" name="Line 7"/>
            <p:cNvSpPr>
              <a:spLocks noChangeShapeType="1"/>
            </p:cNvSpPr>
            <p:nvPr/>
          </p:nvSpPr>
          <p:spPr bwMode="gray">
            <a:xfrm>
              <a:off x="1660095" y="3920741"/>
              <a:ext cx="906299" cy="569743"/>
            </a:xfrm>
            <a:prstGeom prst="line">
              <a:avLst/>
            </a:prstGeom>
            <a:noFill/>
            <a:ln w="19050">
              <a:solidFill>
                <a:srgbClr val="515151"/>
              </a:solidFill>
              <a:round/>
              <a:headEnd/>
              <a:tailEnd/>
            </a:ln>
          </p:spPr>
          <p:txBody>
            <a:bodyPr wrap="square" lIns="82120" tIns="41059" rIns="82120" bIns="41059" anchor="ctr">
              <a:spAutoFit/>
            </a:bodyPr>
            <a:lstStyle/>
            <a:p>
              <a:endParaRPr lang="zh-CN" altLang="en-US">
                <a:solidFill>
                  <a:srgbClr val="546568"/>
                </a:solidFill>
                <a:ea typeface="黑体" pitchFamily="2" charset="-122"/>
              </a:endParaRPr>
            </a:p>
          </p:txBody>
        </p:sp>
        <p:sp>
          <p:nvSpPr>
            <p:cNvPr id="93" name="Line 11"/>
            <p:cNvSpPr>
              <a:spLocks noChangeShapeType="1"/>
            </p:cNvSpPr>
            <p:nvPr/>
          </p:nvSpPr>
          <p:spPr bwMode="gray">
            <a:xfrm>
              <a:off x="1916623" y="3925504"/>
              <a:ext cx="1186107" cy="546100"/>
            </a:xfrm>
            <a:prstGeom prst="line">
              <a:avLst/>
            </a:prstGeom>
            <a:noFill/>
            <a:ln w="19050">
              <a:solidFill>
                <a:srgbClr val="515151"/>
              </a:solidFill>
              <a:round/>
              <a:headEnd/>
              <a:tailEnd/>
            </a:ln>
          </p:spPr>
          <p:txBody>
            <a:bodyPr wrap="square" lIns="82120" tIns="41059" rIns="82120" bIns="41059" anchor="ctr">
              <a:spAutoFit/>
            </a:bodyPr>
            <a:lstStyle/>
            <a:p>
              <a:endParaRPr lang="zh-CN" altLang="en-US">
                <a:solidFill>
                  <a:srgbClr val="546568"/>
                </a:solidFill>
                <a:ea typeface="黑体" pitchFamily="2" charset="-122"/>
              </a:endParaRPr>
            </a:p>
          </p:txBody>
        </p:sp>
        <p:sp>
          <p:nvSpPr>
            <p:cNvPr id="97" name="Line 7"/>
            <p:cNvSpPr>
              <a:spLocks noChangeShapeType="1"/>
            </p:cNvSpPr>
            <p:nvPr/>
          </p:nvSpPr>
          <p:spPr bwMode="gray">
            <a:xfrm flipH="1">
              <a:off x="2566394" y="3903280"/>
              <a:ext cx="1466459" cy="568325"/>
            </a:xfrm>
            <a:prstGeom prst="line">
              <a:avLst/>
            </a:prstGeom>
            <a:noFill/>
            <a:ln w="22225">
              <a:solidFill>
                <a:srgbClr val="515151"/>
              </a:solidFill>
              <a:round/>
              <a:headEnd/>
              <a:tailEnd/>
            </a:ln>
          </p:spPr>
          <p:txBody>
            <a:bodyPr wrap="square" lIns="82120" tIns="41059" rIns="82120" bIns="41059" anchor="ctr">
              <a:spAutoFit/>
            </a:bodyPr>
            <a:lstStyle/>
            <a:p>
              <a:endParaRPr lang="zh-CN" altLang="en-US">
                <a:solidFill>
                  <a:srgbClr val="546568"/>
                </a:solidFill>
                <a:ea typeface="黑体" pitchFamily="2" charset="-122"/>
              </a:endParaRPr>
            </a:p>
          </p:txBody>
        </p:sp>
        <p:sp>
          <p:nvSpPr>
            <p:cNvPr id="99" name="Line 11"/>
            <p:cNvSpPr>
              <a:spLocks noChangeShapeType="1"/>
            </p:cNvSpPr>
            <p:nvPr/>
          </p:nvSpPr>
          <p:spPr bwMode="gray">
            <a:xfrm flipH="1">
              <a:off x="3338704" y="3903279"/>
              <a:ext cx="983930" cy="582612"/>
            </a:xfrm>
            <a:prstGeom prst="line">
              <a:avLst/>
            </a:prstGeom>
            <a:noFill/>
            <a:ln w="22225">
              <a:solidFill>
                <a:srgbClr val="515151"/>
              </a:solidFill>
              <a:round/>
              <a:headEnd/>
              <a:tailEnd/>
            </a:ln>
          </p:spPr>
          <p:txBody>
            <a:bodyPr wrap="square" lIns="82120" tIns="41059" rIns="82120" bIns="41059" anchor="ctr">
              <a:spAutoFit/>
            </a:bodyPr>
            <a:lstStyle/>
            <a:p>
              <a:endParaRPr lang="zh-CN" altLang="en-US">
                <a:solidFill>
                  <a:srgbClr val="546568"/>
                </a:solidFill>
                <a:ea typeface="黑体" pitchFamily="2" charset="-122"/>
              </a:endParaRPr>
            </a:p>
          </p:txBody>
        </p:sp>
        <p:sp>
          <p:nvSpPr>
            <p:cNvPr id="103" name="Text Box 3"/>
            <p:cNvSpPr txBox="1">
              <a:spLocks noChangeArrowheads="1"/>
            </p:cNvSpPr>
            <p:nvPr/>
          </p:nvSpPr>
          <p:spPr bwMode="gray">
            <a:xfrm>
              <a:off x="511296" y="4749404"/>
              <a:ext cx="1272326" cy="207573"/>
            </a:xfrm>
            <a:prstGeom prst="rect">
              <a:avLst/>
            </a:prstGeom>
            <a:noFill/>
            <a:ln w="12700">
              <a:noFill/>
              <a:miter lim="800000"/>
              <a:headEnd/>
              <a:tailEnd/>
            </a:ln>
            <a:effectLst/>
          </p:spPr>
          <p:txBody>
            <a:bodyPr wrap="none" lIns="73021" tIns="36509" rIns="73021" bIns="36509" anchor="ctr"/>
            <a:lstStyle/>
            <a:p>
              <a:pPr algn="ctr" defTabSz="814365">
                <a:lnSpc>
                  <a:spcPct val="90000"/>
                </a:lnSpc>
                <a:buNone/>
              </a:pPr>
              <a:r>
                <a:rPr lang="en-US" altLang="zh-CN" sz="1200" b="0" i="0" smtClean="0">
                  <a:solidFill>
                    <a:srgbClr val="546568"/>
                  </a:solidFill>
                  <a:latin typeface="Arial"/>
                  <a:ea typeface="黑体" pitchFamily="2" charset="-122"/>
                  <a:cs typeface="Arial"/>
                </a:rPr>
                <a:t>vCenter</a:t>
              </a:r>
              <a:endParaRPr lang="zh-CN" altLang="en-US" sz="1200">
                <a:solidFill>
                  <a:srgbClr val="546568"/>
                </a:solidFill>
                <a:latin typeface="黑体" pitchFamily="2" charset="-122"/>
                <a:ea typeface="黑体" pitchFamily="2" charset="-122"/>
                <a:cs typeface="Arial" charset="0"/>
              </a:endParaRPr>
            </a:p>
          </p:txBody>
        </p:sp>
        <p:pic>
          <p:nvPicPr>
            <p:cNvPr id="106" name="Picture 5" descr="\\MV-FS\Projects\Cisco\03_Assets\Icons\Kubrick Icons\Device Icons\Device_www_server_3135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14776" y="4097518"/>
              <a:ext cx="683088" cy="683088"/>
            </a:xfrm>
            <a:prstGeom prst="rect">
              <a:avLst/>
            </a:prstGeom>
            <a:noFill/>
            <a:extLst>
              <a:ext uri="{909E8E84-426E-40DD-AFC4-6F175D3DCCD1}">
                <a14:hiddenFill xmlns="" xmlns:a14="http://schemas.microsoft.com/office/drawing/2010/main">
                  <a:solidFill>
                    <a:srgbClr val="FFFFFF"/>
                  </a:solidFill>
                </a14:hiddenFill>
              </a:ext>
            </a:extLst>
          </p:spPr>
        </p:pic>
        <p:pic>
          <p:nvPicPr>
            <p:cNvPr id="108" name="Picture 9"/>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386149" y="3434977"/>
              <a:ext cx="834797" cy="83479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09" name="Picture 9"/>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757038" y="3434977"/>
              <a:ext cx="834797" cy="83479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12" name="Picture 2"/>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216377" y="3799748"/>
              <a:ext cx="1545230" cy="154523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13" name="Picture 2" descr="\\MV-FS\Projects\Cisco\03_Assets\Icons\Kubrick Icons\Device Icons\Device_nexus7000_3035_default_256.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430003" y="4380292"/>
              <a:ext cx="567723" cy="567723"/>
            </a:xfrm>
            <a:prstGeom prst="rect">
              <a:avLst/>
            </a:prstGeom>
            <a:noFill/>
            <a:extLst>
              <a:ext uri="{909E8E84-426E-40DD-AFC4-6F175D3DCCD1}">
                <a14:hiddenFill xmlns="" xmlns:a14="http://schemas.microsoft.com/office/drawing/2010/main">
                  <a:solidFill>
                    <a:srgbClr val="FFFFFF"/>
                  </a:solidFill>
                </a14:hiddenFill>
              </a:ext>
            </a:extLst>
          </p:spPr>
        </p:pic>
        <p:pic>
          <p:nvPicPr>
            <p:cNvPr id="115" name="Picture 2" descr="\\MV-FS\Projects\Cisco\03_Assets\Icons\Kubrick Icons\Device Icons\Device_nexus7000_3035_default_256.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992504" y="4380292"/>
              <a:ext cx="567723" cy="567723"/>
            </a:xfrm>
            <a:prstGeom prst="rect">
              <a:avLst/>
            </a:prstGeom>
            <a:noFill/>
            <a:extLst>
              <a:ext uri="{909E8E84-426E-40DD-AFC4-6F175D3DCCD1}">
                <a14:hiddenFill xmlns="" xmlns:a14="http://schemas.microsoft.com/office/drawing/2010/main">
                  <a:solidFill>
                    <a:srgbClr val="FFFFFF"/>
                  </a:solidFill>
                </a14:hiddenFill>
              </a:ext>
            </a:extLst>
          </p:spPr>
        </p:pic>
        <p:sp>
          <p:nvSpPr>
            <p:cNvPr id="120" name="Text Box 3"/>
            <p:cNvSpPr txBox="1">
              <a:spLocks noChangeArrowheads="1"/>
            </p:cNvSpPr>
            <p:nvPr/>
          </p:nvSpPr>
          <p:spPr bwMode="gray">
            <a:xfrm>
              <a:off x="4105034" y="4890402"/>
              <a:ext cx="1272326" cy="207573"/>
            </a:xfrm>
            <a:prstGeom prst="rect">
              <a:avLst/>
            </a:prstGeom>
            <a:noFill/>
            <a:ln w="12700">
              <a:noFill/>
              <a:miter lim="800000"/>
              <a:headEnd/>
              <a:tailEnd/>
            </a:ln>
            <a:effectLst/>
          </p:spPr>
          <p:txBody>
            <a:bodyPr wrap="none" lIns="0" tIns="0" rIns="0" bIns="0" anchor="ctr"/>
            <a:lstStyle/>
            <a:p>
              <a:pPr algn="ctr" defTabSz="814365">
                <a:lnSpc>
                  <a:spcPct val="90000"/>
                </a:lnSpc>
                <a:buNone/>
              </a:pPr>
              <a:r>
                <a:rPr lang="en-US" altLang="zh-CN" sz="1200" b="0" i="0" smtClean="0">
                  <a:solidFill>
                    <a:srgbClr val="546568"/>
                  </a:solidFill>
                  <a:latin typeface="Arial"/>
                  <a:ea typeface="黑体" pitchFamily="2" charset="-122"/>
                  <a:cs typeface="Arial"/>
                </a:rPr>
                <a:t>Cisco Nexus </a:t>
              </a:r>
              <a:br>
                <a:rPr lang="en-US" altLang="zh-CN" sz="1200" b="0" i="0" smtClean="0">
                  <a:solidFill>
                    <a:srgbClr val="546568"/>
                  </a:solidFill>
                  <a:latin typeface="Arial"/>
                  <a:ea typeface="黑体" pitchFamily="2" charset="-122"/>
                  <a:cs typeface="Arial"/>
                </a:rPr>
              </a:br>
              <a:r>
                <a:rPr lang="en-US" altLang="zh-CN" sz="1200" b="0" i="0" smtClean="0">
                  <a:solidFill>
                    <a:srgbClr val="546568"/>
                  </a:solidFill>
                  <a:latin typeface="Arial"/>
                  <a:ea typeface="黑体" pitchFamily="2" charset="-122"/>
                  <a:cs typeface="Arial"/>
                </a:rPr>
                <a:t>1000V VSM</a:t>
              </a:r>
              <a:endParaRPr lang="zh-CN" altLang="en-US" sz="1200">
                <a:solidFill>
                  <a:srgbClr val="546568"/>
                </a:solidFill>
                <a:latin typeface="黑体" pitchFamily="2" charset="-122"/>
                <a:ea typeface="黑体" pitchFamily="2" charset="-122"/>
                <a:cs typeface="Arial" charset="0"/>
              </a:endParaRPr>
            </a:p>
          </p:txBody>
        </p:sp>
        <p:pic>
          <p:nvPicPr>
            <p:cNvPr id="123" name="Picture 228"/>
            <p:cNvPicPr>
              <a:picLocks noChangeAspect="1" noChangeArrowheads="1"/>
            </p:cNvPicPr>
            <p:nvPr/>
          </p:nvPicPr>
          <p:blipFill>
            <a:blip r:embed="rId11" cstate="print">
              <a:extLst>
                <a:ext uri="{28A0092B-C50C-407E-A947-70E740481C1C}">
                  <a14:useLocalDpi xmlns="" xmlns:a14="http://schemas.microsoft.com/office/drawing/2010/main" val="0"/>
                </a:ext>
              </a:extLst>
            </a:blip>
            <a:stretch>
              <a:fillRect/>
            </a:stretch>
          </p:blipFill>
          <p:spPr bwMode="gray">
            <a:xfrm>
              <a:off x="4335440" y="4349413"/>
              <a:ext cx="811515" cy="466865"/>
            </a:xfrm>
            <a:prstGeom prst="rect">
              <a:avLst/>
            </a:prstGeom>
            <a:noFill/>
            <a:ln w="12700" algn="ctr">
              <a:noFill/>
              <a:miter lim="800000"/>
              <a:headEnd/>
              <a:tailEnd/>
            </a:ln>
          </p:spPr>
        </p:pic>
        <p:pic>
          <p:nvPicPr>
            <p:cNvPr id="125" name="Picture 6"/>
            <p:cNvPicPr>
              <a:picLocks noChangeAspect="1" noChangeArrowheads="1"/>
            </p:cNvPicPr>
            <p:nvPr/>
          </p:nvPicPr>
          <p:blipFill>
            <a:blip r:embed="rId12" cstate="print">
              <a:biLevel thresh="75000"/>
              <a:extLst/>
            </a:blip>
            <a:stretch>
              <a:fillRect/>
            </a:stretch>
          </p:blipFill>
          <p:spPr bwMode="gray">
            <a:xfrm>
              <a:off x="601970" y="4880378"/>
              <a:ext cx="1148679" cy="208851"/>
            </a:xfrm>
            <a:prstGeom prst="rect">
              <a:avLst/>
            </a:prstGeom>
            <a:noFill/>
            <a:ln>
              <a:noFill/>
            </a:ln>
          </p:spPr>
        </p:pic>
      </p:grpSp>
      <p:grpSp>
        <p:nvGrpSpPr>
          <p:cNvPr id="23" name="Group 78"/>
          <p:cNvGrpSpPr/>
          <p:nvPr/>
        </p:nvGrpSpPr>
        <p:grpSpPr>
          <a:xfrm>
            <a:off x="5589270" y="3856212"/>
            <a:ext cx="2699707" cy="991304"/>
            <a:chOff x="5589270" y="4031038"/>
            <a:chExt cx="2699707" cy="991304"/>
          </a:xfrm>
        </p:grpSpPr>
        <p:grpSp>
          <p:nvGrpSpPr>
            <p:cNvPr id="24" name="Group 1"/>
            <p:cNvGrpSpPr/>
            <p:nvPr/>
          </p:nvGrpSpPr>
          <p:grpSpPr>
            <a:xfrm>
              <a:off x="5721452" y="4468195"/>
              <a:ext cx="2467699" cy="554147"/>
              <a:chOff x="6149381" y="4158717"/>
              <a:chExt cx="2467699" cy="554147"/>
            </a:xfrm>
          </p:grpSpPr>
          <p:sp>
            <p:nvSpPr>
              <p:cNvPr id="119" name="Rectangle 118"/>
              <p:cNvSpPr/>
              <p:nvPr/>
            </p:nvSpPr>
            <p:spPr bwMode="gray">
              <a:xfrm>
                <a:off x="6398370" y="4176277"/>
                <a:ext cx="944401" cy="536587"/>
              </a:xfrm>
              <a:prstGeom prst="rect">
                <a:avLst/>
              </a:prstGeom>
              <a:noFill/>
              <a:ln w="9525" cap="flat" cmpd="sng" algn="ctr">
                <a:noFill/>
                <a:prstDash val="solid"/>
                <a:round/>
                <a:headEnd type="none" w="med" len="med"/>
                <a:tailEnd type="none" w="med" len="med"/>
              </a:ln>
              <a:effectLst/>
            </p:spPr>
            <p:txBody>
              <a:bodyPr lIns="0" tIns="0" rIns="0" bIns="0" anchor="t" anchorCtr="0"/>
              <a:lstStyle/>
              <a:p>
                <a:pPr algn="l" defTabSz="814365">
                  <a:lnSpc>
                    <a:spcPct val="85000"/>
                  </a:lnSpc>
                  <a:spcBef>
                    <a:spcPct val="50000"/>
                  </a:spcBef>
                  <a:buNone/>
                </a:pPr>
                <a:r>
                  <a:rPr lang="zh-CN" altLang="en-US" sz="1200" b="0" i="0" smtClean="0">
                    <a:solidFill>
                      <a:srgbClr val="546568"/>
                    </a:solidFill>
                    <a:latin typeface="Arial"/>
                    <a:ea typeface="黑体" pitchFamily="2" charset="-122"/>
                    <a:cs typeface="ＭＳ Ｐゴシック"/>
                  </a:rPr>
                  <a:t>网络应用</a:t>
                </a:r>
              </a:p>
              <a:p>
                <a:pPr algn="l" defTabSz="814365">
                  <a:lnSpc>
                    <a:spcPct val="150000"/>
                  </a:lnSpc>
                  <a:spcBef>
                    <a:spcPct val="50000"/>
                  </a:spcBef>
                  <a:buNone/>
                </a:pPr>
                <a:r>
                  <a:rPr lang="zh-CN" altLang="en-US" sz="1200" b="0" i="0" smtClean="0">
                    <a:solidFill>
                      <a:srgbClr val="546568"/>
                    </a:solidFill>
                    <a:latin typeface="Arial"/>
                    <a:ea typeface="黑体" pitchFamily="2" charset="-122"/>
                    <a:cs typeface="ＭＳ Ｐゴシック"/>
                  </a:rPr>
                  <a:t>人力资源</a:t>
                </a:r>
                <a:endParaRPr lang="zh-CN" altLang="en-US" sz="1200">
                  <a:solidFill>
                    <a:srgbClr val="546568"/>
                  </a:solidFill>
                  <a:ea typeface="黑体" pitchFamily="2" charset="-122"/>
                  <a:cs typeface="ＭＳ Ｐゴシック" charset="-128"/>
                </a:endParaRPr>
              </a:p>
            </p:txBody>
          </p:sp>
          <p:sp>
            <p:nvSpPr>
              <p:cNvPr id="117" name="Rounded Rectangle 116"/>
              <p:cNvSpPr>
                <a:spLocks noChangeAspect="1"/>
              </p:cNvSpPr>
              <p:nvPr/>
            </p:nvSpPr>
            <p:spPr bwMode="gray">
              <a:xfrm>
                <a:off x="6149381" y="4451115"/>
                <a:ext cx="165879" cy="165879"/>
              </a:xfrm>
              <a:prstGeom prst="roundRect">
                <a:avLst>
                  <a:gd name="adj" fmla="val 7841"/>
                </a:avLst>
              </a:prstGeom>
              <a:gradFill flip="none" rotWithShape="1">
                <a:gsLst>
                  <a:gs pos="0">
                    <a:srgbClr val="009A4D">
                      <a:shade val="30000"/>
                      <a:satMod val="115000"/>
                    </a:srgbClr>
                  </a:gs>
                  <a:gs pos="50000">
                    <a:srgbClr val="009A4D">
                      <a:shade val="67500"/>
                      <a:satMod val="115000"/>
                    </a:srgbClr>
                  </a:gs>
                  <a:gs pos="100000">
                    <a:srgbClr val="009A4D">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0" tIns="41059" rIns="82120" bIns="41059" anchor="ctr"/>
              <a:lstStyle/>
              <a:p>
                <a:pPr algn="ctr"/>
                <a:endParaRPr lang="zh-CN" altLang="en-US" sz="1100">
                  <a:solidFill>
                    <a:srgbClr val="546568"/>
                  </a:solidFill>
                  <a:effectLst>
                    <a:outerShdw blurRad="38100" dist="38100" dir="2700000" algn="tl">
                      <a:srgbClr val="000000"/>
                    </a:outerShdw>
                  </a:effectLst>
                  <a:ea typeface="黑体" pitchFamily="2" charset="-122"/>
                </a:endParaRPr>
              </a:p>
            </p:txBody>
          </p:sp>
          <p:sp>
            <p:nvSpPr>
              <p:cNvPr id="118" name="Rounded Rectangle 117"/>
              <p:cNvSpPr>
                <a:spLocks noChangeAspect="1"/>
              </p:cNvSpPr>
              <p:nvPr/>
            </p:nvSpPr>
            <p:spPr bwMode="gray">
              <a:xfrm>
                <a:off x="7461521" y="4451115"/>
                <a:ext cx="164497" cy="165879"/>
              </a:xfrm>
              <a:prstGeom prst="roundRect">
                <a:avLst>
                  <a:gd name="adj" fmla="val 7841"/>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0" tIns="41059" rIns="82120" bIns="41059" anchor="ctr"/>
              <a:lstStyle/>
              <a:p>
                <a:pPr algn="ctr"/>
                <a:endParaRPr lang="zh-CN" altLang="en-US" sz="1100">
                  <a:solidFill>
                    <a:srgbClr val="546568"/>
                  </a:solidFill>
                  <a:effectLst>
                    <a:outerShdw blurRad="38100" dist="38100" dir="2700000" algn="tl">
                      <a:srgbClr val="000000"/>
                    </a:outerShdw>
                  </a:effectLst>
                  <a:ea typeface="黑体" pitchFamily="2" charset="-122"/>
                </a:endParaRPr>
              </a:p>
            </p:txBody>
          </p:sp>
          <p:sp>
            <p:nvSpPr>
              <p:cNvPr id="121" name="Rounded Rectangle 120"/>
              <p:cNvSpPr>
                <a:spLocks noChangeAspect="1"/>
              </p:cNvSpPr>
              <p:nvPr/>
            </p:nvSpPr>
            <p:spPr bwMode="gray">
              <a:xfrm>
                <a:off x="6149381" y="4158717"/>
                <a:ext cx="165879" cy="165879"/>
              </a:xfrm>
              <a:prstGeom prst="roundRect">
                <a:avLst>
                  <a:gd name="adj" fmla="val 7841"/>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0" tIns="41059" rIns="82120" bIns="41059" anchor="ctr"/>
              <a:lstStyle/>
              <a:p>
                <a:pPr algn="ctr"/>
                <a:endParaRPr lang="zh-CN" altLang="en-US" sz="1100">
                  <a:solidFill>
                    <a:srgbClr val="546568"/>
                  </a:solidFill>
                  <a:effectLst>
                    <a:outerShdw blurRad="38100" dist="38100" dir="2700000" algn="tl">
                      <a:srgbClr val="000000"/>
                    </a:outerShdw>
                  </a:effectLst>
                  <a:ea typeface="黑体" pitchFamily="2" charset="-122"/>
                </a:endParaRPr>
              </a:p>
            </p:txBody>
          </p:sp>
          <p:sp>
            <p:nvSpPr>
              <p:cNvPr id="122" name="Rounded Rectangle 121"/>
              <p:cNvSpPr>
                <a:spLocks noChangeAspect="1"/>
              </p:cNvSpPr>
              <p:nvPr/>
            </p:nvSpPr>
            <p:spPr bwMode="gray">
              <a:xfrm>
                <a:off x="7461522" y="4158717"/>
                <a:ext cx="164496" cy="165879"/>
              </a:xfrm>
              <a:prstGeom prst="roundRect">
                <a:avLst>
                  <a:gd name="adj" fmla="val 7841"/>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0" tIns="41059" rIns="82120" bIns="41059" anchor="ctr"/>
              <a:lstStyle/>
              <a:p>
                <a:pPr algn="ctr"/>
                <a:endParaRPr lang="zh-CN" altLang="en-US" sz="1100">
                  <a:solidFill>
                    <a:srgbClr val="546568"/>
                  </a:solidFill>
                  <a:effectLst>
                    <a:outerShdw blurRad="38100" dist="38100" dir="2700000" algn="tl">
                      <a:srgbClr val="000000"/>
                    </a:outerShdw>
                  </a:effectLst>
                  <a:ea typeface="黑体" pitchFamily="2" charset="-122"/>
                </a:endParaRPr>
              </a:p>
            </p:txBody>
          </p:sp>
          <p:sp>
            <p:nvSpPr>
              <p:cNvPr id="15" name="Rectangle 14"/>
              <p:cNvSpPr/>
              <p:nvPr/>
            </p:nvSpPr>
            <p:spPr>
              <a:xfrm>
                <a:off x="7768113" y="4176277"/>
                <a:ext cx="848967" cy="526298"/>
              </a:xfrm>
              <a:prstGeom prst="rect">
                <a:avLst/>
              </a:prstGeom>
            </p:spPr>
            <p:txBody>
              <a:bodyPr wrap="square" lIns="0" tIns="0" rIns="0" bIns="0">
                <a:spAutoFit/>
              </a:bodyPr>
              <a:lstStyle/>
              <a:p>
                <a:pPr algn="l" defTabSz="814365">
                  <a:lnSpc>
                    <a:spcPct val="85000"/>
                  </a:lnSpc>
                  <a:spcBef>
                    <a:spcPct val="50000"/>
                  </a:spcBef>
                  <a:buNone/>
                </a:pPr>
                <a:r>
                  <a:rPr lang="zh-CN" altLang="en-US" sz="1200" b="0" i="0" smtClean="0">
                    <a:solidFill>
                      <a:srgbClr val="546568"/>
                    </a:solidFill>
                    <a:latin typeface="Arial"/>
                    <a:ea typeface="黑体" pitchFamily="2" charset="-122"/>
                    <a:cs typeface="ＭＳ Ｐゴシック"/>
                  </a:rPr>
                  <a:t>数据库</a:t>
                </a:r>
              </a:p>
              <a:p>
                <a:pPr algn="l" defTabSz="814365">
                  <a:lnSpc>
                    <a:spcPct val="150000"/>
                  </a:lnSpc>
                  <a:spcBef>
                    <a:spcPct val="50000"/>
                  </a:spcBef>
                  <a:buNone/>
                </a:pPr>
                <a:r>
                  <a:rPr lang="en-US" altLang="zh-CN" sz="1200" b="0" i="0" smtClean="0">
                    <a:solidFill>
                      <a:srgbClr val="546568"/>
                    </a:solidFill>
                    <a:latin typeface="Arial"/>
                    <a:ea typeface="黑体" pitchFamily="2" charset="-122"/>
                    <a:cs typeface="ＭＳ Ｐゴシック"/>
                  </a:rPr>
                  <a:t>DMZ</a:t>
                </a:r>
                <a:endParaRPr lang="zh-CN" altLang="en-US" sz="1200" b="0" i="0">
                  <a:solidFill>
                    <a:srgbClr val="546568"/>
                  </a:solidFill>
                  <a:latin typeface="Arial"/>
                  <a:ea typeface="黑体" pitchFamily="2" charset="-122"/>
                  <a:cs typeface="ＭＳ Ｐゴシック"/>
                </a:endParaRPr>
              </a:p>
            </p:txBody>
          </p:sp>
        </p:grpSp>
        <p:sp>
          <p:nvSpPr>
            <p:cNvPr id="16" name="Rectangle 15"/>
            <p:cNvSpPr/>
            <p:nvPr/>
          </p:nvSpPr>
          <p:spPr>
            <a:xfrm>
              <a:off x="5715382" y="4031038"/>
              <a:ext cx="2573595" cy="209288"/>
            </a:xfrm>
            <a:prstGeom prst="rect">
              <a:avLst/>
            </a:prstGeom>
          </p:spPr>
          <p:txBody>
            <a:bodyPr wrap="square" lIns="0" tIns="0" rIns="0" bIns="0">
              <a:spAutoFit/>
            </a:bodyPr>
            <a:lstStyle/>
            <a:p>
              <a:pPr algn="l" defTabSz="814365">
                <a:lnSpc>
                  <a:spcPct val="85000"/>
                </a:lnSpc>
                <a:spcBef>
                  <a:spcPct val="50000"/>
                </a:spcBef>
                <a:buNone/>
              </a:pPr>
              <a:r>
                <a:rPr lang="zh-CN" altLang="en-US" sz="1600" b="0" i="0" smtClean="0">
                  <a:solidFill>
                    <a:srgbClr val="546568"/>
                  </a:solidFill>
                  <a:latin typeface="Arial"/>
                  <a:ea typeface="黑体" pitchFamily="2" charset="-122"/>
                  <a:cs typeface="ＭＳ Ｐゴシック"/>
                </a:rPr>
                <a:t>端口简档定义的策略</a:t>
              </a:r>
              <a:endParaRPr lang="zh-CN" altLang="en-US" sz="1600" b="0" i="0">
                <a:solidFill>
                  <a:srgbClr val="546568"/>
                </a:solidFill>
                <a:latin typeface="Arial"/>
                <a:ea typeface="黑体" pitchFamily="2" charset="-122"/>
                <a:cs typeface="ＭＳ Ｐゴシック"/>
              </a:endParaRPr>
            </a:p>
          </p:txBody>
        </p:sp>
        <p:cxnSp>
          <p:nvCxnSpPr>
            <p:cNvPr id="5" name="Straight Connector 4"/>
            <p:cNvCxnSpPr/>
            <p:nvPr/>
          </p:nvCxnSpPr>
          <p:spPr>
            <a:xfrm>
              <a:off x="5589270" y="4295095"/>
              <a:ext cx="2699707" cy="0"/>
            </a:xfrm>
            <a:prstGeom prst="line">
              <a:avLst/>
            </a:prstGeom>
            <a:ln w="15875">
              <a:gradFill flip="none" rotWithShape="1">
                <a:gsLst>
                  <a:gs pos="0">
                    <a:schemeClr val="accent1">
                      <a:tint val="66000"/>
                      <a:satMod val="160000"/>
                      <a:alpha val="0"/>
                    </a:schemeClr>
                  </a:gs>
                  <a:gs pos="50000">
                    <a:srgbClr val="546568"/>
                  </a:gs>
                  <a:gs pos="100000">
                    <a:schemeClr val="accent1">
                      <a:tint val="23500"/>
                      <a:satMod val="160000"/>
                      <a:alpha val="0"/>
                    </a:schemeClr>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grpSp>
      <p:grpSp>
        <p:nvGrpSpPr>
          <p:cNvPr id="25" name="Group 239"/>
          <p:cNvGrpSpPr/>
          <p:nvPr/>
        </p:nvGrpSpPr>
        <p:grpSpPr>
          <a:xfrm>
            <a:off x="2950255" y="1907313"/>
            <a:ext cx="601793" cy="662744"/>
            <a:chOff x="825389" y="2041715"/>
            <a:chExt cx="662225" cy="729297"/>
          </a:xfrm>
        </p:grpSpPr>
        <p:grpSp>
          <p:nvGrpSpPr>
            <p:cNvPr id="26" name="Group 100"/>
            <p:cNvGrpSpPr/>
            <p:nvPr/>
          </p:nvGrpSpPr>
          <p:grpSpPr bwMode="gray">
            <a:xfrm>
              <a:off x="985400" y="2297555"/>
              <a:ext cx="502214" cy="473457"/>
              <a:chOff x="6648227" y="2877578"/>
              <a:chExt cx="502214" cy="473457"/>
            </a:xfrm>
          </p:grpSpPr>
          <p:sp>
            <p:nvSpPr>
              <p:cNvPr id="243" name="Line 6"/>
              <p:cNvSpPr>
                <a:spLocks noChangeShapeType="1"/>
              </p:cNvSpPr>
              <p:nvPr/>
            </p:nvSpPr>
            <p:spPr bwMode="gray">
              <a:xfrm>
                <a:off x="6648227" y="2877578"/>
                <a:ext cx="424353" cy="395597"/>
              </a:xfrm>
              <a:prstGeom prst="line">
                <a:avLst/>
              </a:prstGeom>
              <a:noFill/>
              <a:ln w="22225">
                <a:solidFill>
                  <a:schemeClr val="bg1">
                    <a:lumMod val="50000"/>
                  </a:schemeClr>
                </a:solidFill>
                <a:round/>
                <a:headEnd/>
                <a:tailEnd/>
              </a:ln>
            </p:spPr>
            <p:txBody>
              <a:bodyPr wrap="square" lIns="82124" tIns="41061" rIns="82124" bIns="41061" anchor="ctr">
                <a:spAutoFit/>
              </a:bodyPr>
              <a:lstStyle/>
              <a:p>
                <a:endParaRPr lang="zh-CN" altLang="en-US" sz="1400">
                  <a:ea typeface="黑体" pitchFamily="2" charset="-122"/>
                </a:endParaRPr>
              </a:p>
            </p:txBody>
          </p:sp>
          <p:sp>
            <p:nvSpPr>
              <p:cNvPr id="244" name="Rounded Rectangle 243"/>
              <p:cNvSpPr>
                <a:spLocks noChangeAspect="1"/>
              </p:cNvSpPr>
              <p:nvPr/>
            </p:nvSpPr>
            <p:spPr bwMode="gray">
              <a:xfrm>
                <a:off x="6994722" y="3195316"/>
                <a:ext cx="155719" cy="155719"/>
              </a:xfrm>
              <a:prstGeom prst="roundRect">
                <a:avLst>
                  <a:gd name="adj" fmla="val 7841"/>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0" tIns="41059" rIns="82120" bIns="41059" anchor="ctr"/>
              <a:lstStyle/>
              <a:p>
                <a:pPr algn="ctr"/>
                <a:endParaRPr lang="zh-CN" altLang="en-US" sz="1100">
                  <a:solidFill>
                    <a:schemeClr val="tx2"/>
                  </a:solidFill>
                  <a:effectLst>
                    <a:outerShdw blurRad="38100" dist="38100" dir="2700000" algn="tl">
                      <a:srgbClr val="000000"/>
                    </a:outerShdw>
                  </a:effectLst>
                  <a:ea typeface="黑体" pitchFamily="2" charset="-122"/>
                </a:endParaRPr>
              </a:p>
            </p:txBody>
          </p:sp>
        </p:grpSp>
        <p:pic>
          <p:nvPicPr>
            <p:cNvPr id="242" name="Picture 150" descr="ICON_VM_basic_label_Q308"/>
            <p:cNvPicPr>
              <a:picLocks noChangeAspect="1" noChangeArrowheads="1"/>
            </p:cNvPicPr>
            <p:nvPr/>
          </p:nvPicPr>
          <p:blipFill>
            <a:blip r:embed="rId6" cstate="screen">
              <a:grayscl/>
            </a:blip>
            <a:srcRect/>
            <a:stretch>
              <a:fillRect/>
            </a:stretch>
          </p:blipFill>
          <p:spPr bwMode="auto">
            <a:xfrm>
              <a:off x="825389" y="2041715"/>
              <a:ext cx="364079" cy="422592"/>
            </a:xfrm>
            <a:prstGeom prst="rect">
              <a:avLst/>
            </a:prstGeom>
            <a:noFill/>
            <a:ln w="9525">
              <a:noFill/>
              <a:miter lim="800000"/>
              <a:headEnd/>
              <a:tailEnd/>
            </a:ln>
          </p:spPr>
        </p:pic>
      </p:grpSp>
      <p:grpSp>
        <p:nvGrpSpPr>
          <p:cNvPr id="27" name="Group 244"/>
          <p:cNvGrpSpPr/>
          <p:nvPr/>
        </p:nvGrpSpPr>
        <p:grpSpPr>
          <a:xfrm>
            <a:off x="3381055" y="1907313"/>
            <a:ext cx="345129" cy="662744"/>
            <a:chOff x="1299450" y="2041715"/>
            <a:chExt cx="379787" cy="729297"/>
          </a:xfrm>
        </p:grpSpPr>
        <p:grpSp>
          <p:nvGrpSpPr>
            <p:cNvPr id="28" name="Group 106"/>
            <p:cNvGrpSpPr/>
            <p:nvPr/>
          </p:nvGrpSpPr>
          <p:grpSpPr bwMode="gray">
            <a:xfrm>
              <a:off x="1456609" y="2323002"/>
              <a:ext cx="222628" cy="448010"/>
              <a:chOff x="7119436" y="2903025"/>
              <a:chExt cx="222628" cy="448010"/>
            </a:xfrm>
          </p:grpSpPr>
          <p:sp>
            <p:nvSpPr>
              <p:cNvPr id="248" name="Line 7"/>
              <p:cNvSpPr>
                <a:spLocks noChangeShapeType="1"/>
              </p:cNvSpPr>
              <p:nvPr/>
            </p:nvSpPr>
            <p:spPr bwMode="gray">
              <a:xfrm>
                <a:off x="7119436" y="2903025"/>
                <a:ext cx="144768" cy="370150"/>
              </a:xfrm>
              <a:prstGeom prst="line">
                <a:avLst/>
              </a:prstGeom>
              <a:noFill/>
              <a:ln w="22225">
                <a:solidFill>
                  <a:schemeClr val="bg1">
                    <a:lumMod val="50000"/>
                  </a:schemeClr>
                </a:solidFill>
                <a:round/>
                <a:headEnd/>
                <a:tailEnd/>
              </a:ln>
            </p:spPr>
            <p:txBody>
              <a:bodyPr wrap="square" lIns="82124" tIns="41061" rIns="82124" bIns="41061" anchor="ctr">
                <a:spAutoFit/>
              </a:bodyPr>
              <a:lstStyle/>
              <a:p>
                <a:endParaRPr lang="zh-CN" altLang="en-US" sz="1400">
                  <a:ea typeface="黑体" pitchFamily="2" charset="-122"/>
                </a:endParaRPr>
              </a:p>
            </p:txBody>
          </p:sp>
          <p:sp>
            <p:nvSpPr>
              <p:cNvPr id="249" name="Rounded Rectangle 248"/>
              <p:cNvSpPr>
                <a:spLocks noChangeAspect="1"/>
              </p:cNvSpPr>
              <p:nvPr/>
            </p:nvSpPr>
            <p:spPr bwMode="gray">
              <a:xfrm>
                <a:off x="7186345" y="3195316"/>
                <a:ext cx="155719" cy="155719"/>
              </a:xfrm>
              <a:prstGeom prst="roundRect">
                <a:avLst>
                  <a:gd name="adj" fmla="val 7841"/>
                </a:avLst>
              </a:prstGeom>
              <a:gradFill flip="none" rotWithShape="1">
                <a:gsLst>
                  <a:gs pos="0">
                    <a:srgbClr val="009A4D">
                      <a:shade val="30000"/>
                      <a:satMod val="115000"/>
                    </a:srgbClr>
                  </a:gs>
                  <a:gs pos="50000">
                    <a:srgbClr val="009A4D">
                      <a:shade val="67500"/>
                      <a:satMod val="115000"/>
                    </a:srgbClr>
                  </a:gs>
                  <a:gs pos="100000">
                    <a:srgbClr val="009A4D">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0" tIns="41059" rIns="82120" bIns="41059" anchor="ctr"/>
              <a:lstStyle/>
              <a:p>
                <a:pPr algn="ctr"/>
                <a:endParaRPr lang="zh-CN" altLang="en-US" sz="1100">
                  <a:solidFill>
                    <a:schemeClr val="tx2"/>
                  </a:solidFill>
                  <a:effectLst>
                    <a:outerShdw blurRad="38100" dist="38100" dir="2700000" algn="tl">
                      <a:srgbClr val="000000"/>
                    </a:outerShdw>
                  </a:effectLst>
                  <a:ea typeface="黑体" pitchFamily="2" charset="-122"/>
                </a:endParaRPr>
              </a:p>
            </p:txBody>
          </p:sp>
        </p:grpSp>
        <p:pic>
          <p:nvPicPr>
            <p:cNvPr id="247" name="Picture 150" descr="ICON_VM_basic_label_Q308"/>
            <p:cNvPicPr>
              <a:picLocks noChangeAspect="1" noChangeArrowheads="1"/>
            </p:cNvPicPr>
            <p:nvPr/>
          </p:nvPicPr>
          <p:blipFill>
            <a:blip r:embed="rId6" cstate="screen">
              <a:grayscl/>
            </a:blip>
            <a:srcRect/>
            <a:stretch>
              <a:fillRect/>
            </a:stretch>
          </p:blipFill>
          <p:spPr bwMode="auto">
            <a:xfrm>
              <a:off x="1299450" y="2041715"/>
              <a:ext cx="364079" cy="422592"/>
            </a:xfrm>
            <a:prstGeom prst="rect">
              <a:avLst/>
            </a:prstGeom>
            <a:noFill/>
            <a:ln w="9525">
              <a:noFill/>
              <a:miter lim="800000"/>
              <a:headEnd/>
              <a:tailEnd/>
            </a:ln>
          </p:spPr>
        </p:pic>
      </p:grpSp>
      <p:grpSp>
        <p:nvGrpSpPr>
          <p:cNvPr id="29" name="Group 249"/>
          <p:cNvGrpSpPr/>
          <p:nvPr/>
        </p:nvGrpSpPr>
        <p:grpSpPr>
          <a:xfrm>
            <a:off x="3758812" y="1907313"/>
            <a:ext cx="383897" cy="662744"/>
            <a:chOff x="1715142" y="2041715"/>
            <a:chExt cx="422448" cy="729297"/>
          </a:xfrm>
        </p:grpSpPr>
        <p:grpSp>
          <p:nvGrpSpPr>
            <p:cNvPr id="30" name="Group 123"/>
            <p:cNvGrpSpPr/>
            <p:nvPr/>
          </p:nvGrpSpPr>
          <p:grpSpPr bwMode="gray">
            <a:xfrm>
              <a:off x="1715142" y="2341824"/>
              <a:ext cx="193552" cy="429188"/>
              <a:chOff x="7377968" y="2921847"/>
              <a:chExt cx="193552" cy="429188"/>
            </a:xfrm>
          </p:grpSpPr>
          <p:sp>
            <p:nvSpPr>
              <p:cNvPr id="253" name="Line 11"/>
              <p:cNvSpPr>
                <a:spLocks noChangeShapeType="1"/>
              </p:cNvSpPr>
              <p:nvPr/>
            </p:nvSpPr>
            <p:spPr bwMode="gray">
              <a:xfrm flipH="1">
                <a:off x="7451120" y="2921847"/>
                <a:ext cx="120400" cy="377074"/>
              </a:xfrm>
              <a:prstGeom prst="line">
                <a:avLst/>
              </a:prstGeom>
              <a:noFill/>
              <a:ln w="22225">
                <a:solidFill>
                  <a:schemeClr val="bg1">
                    <a:lumMod val="50000"/>
                  </a:schemeClr>
                </a:solidFill>
                <a:round/>
                <a:headEnd/>
                <a:tailEnd/>
              </a:ln>
            </p:spPr>
            <p:txBody>
              <a:bodyPr wrap="square" lIns="82124" tIns="41061" rIns="82124" bIns="41061" anchor="ctr">
                <a:spAutoFit/>
              </a:bodyPr>
              <a:lstStyle/>
              <a:p>
                <a:endParaRPr lang="zh-CN" altLang="en-US" sz="1400">
                  <a:ea typeface="黑体" pitchFamily="2" charset="-122"/>
                </a:endParaRPr>
              </a:p>
            </p:txBody>
          </p:sp>
          <p:sp>
            <p:nvSpPr>
              <p:cNvPr id="254" name="Rounded Rectangle 253"/>
              <p:cNvSpPr>
                <a:spLocks noChangeAspect="1"/>
              </p:cNvSpPr>
              <p:nvPr/>
            </p:nvSpPr>
            <p:spPr bwMode="gray">
              <a:xfrm>
                <a:off x="7377968" y="3195316"/>
                <a:ext cx="154421" cy="155719"/>
              </a:xfrm>
              <a:prstGeom prst="roundRect">
                <a:avLst>
                  <a:gd name="adj" fmla="val 7841"/>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0" tIns="41059" rIns="82120" bIns="41059" anchor="ctr"/>
              <a:lstStyle/>
              <a:p>
                <a:pPr algn="ctr"/>
                <a:endParaRPr lang="zh-CN" altLang="en-US" sz="1100">
                  <a:solidFill>
                    <a:schemeClr val="tx2"/>
                  </a:solidFill>
                  <a:effectLst>
                    <a:outerShdw blurRad="38100" dist="38100" dir="2700000" algn="tl">
                      <a:srgbClr val="000000"/>
                    </a:outerShdw>
                  </a:effectLst>
                  <a:ea typeface="黑体" pitchFamily="2" charset="-122"/>
                </a:endParaRPr>
              </a:p>
            </p:txBody>
          </p:sp>
        </p:grpSp>
        <p:pic>
          <p:nvPicPr>
            <p:cNvPr id="252" name="Picture 251" descr="ICON_VM_basic_label_Q308"/>
            <p:cNvPicPr>
              <a:picLocks noChangeAspect="1" noChangeArrowheads="1"/>
            </p:cNvPicPr>
            <p:nvPr/>
          </p:nvPicPr>
          <p:blipFill>
            <a:blip r:embed="rId6" cstate="screen">
              <a:grayscl/>
            </a:blip>
            <a:srcRect/>
            <a:stretch>
              <a:fillRect/>
            </a:stretch>
          </p:blipFill>
          <p:spPr bwMode="auto">
            <a:xfrm>
              <a:off x="1773511" y="2041715"/>
              <a:ext cx="364079" cy="422592"/>
            </a:xfrm>
            <a:prstGeom prst="rect">
              <a:avLst/>
            </a:prstGeom>
            <a:noFill/>
            <a:ln w="9525">
              <a:noFill/>
              <a:miter lim="800000"/>
              <a:headEnd/>
              <a:tailEnd/>
            </a:ln>
          </p:spPr>
        </p:pic>
      </p:grpSp>
      <p:grpSp>
        <p:nvGrpSpPr>
          <p:cNvPr id="31" name="Group 254"/>
          <p:cNvGrpSpPr/>
          <p:nvPr/>
        </p:nvGrpSpPr>
        <p:grpSpPr>
          <a:xfrm>
            <a:off x="3931767" y="1907313"/>
            <a:ext cx="641742" cy="662744"/>
            <a:chOff x="1905465" y="2041715"/>
            <a:chExt cx="706186" cy="729297"/>
          </a:xfrm>
        </p:grpSpPr>
        <p:grpSp>
          <p:nvGrpSpPr>
            <p:cNvPr id="224" name="Group 145"/>
            <p:cNvGrpSpPr/>
            <p:nvPr/>
          </p:nvGrpSpPr>
          <p:grpSpPr bwMode="gray">
            <a:xfrm>
              <a:off x="1905465" y="2341825"/>
              <a:ext cx="472496" cy="429187"/>
              <a:chOff x="7568291" y="2921848"/>
              <a:chExt cx="472496" cy="429187"/>
            </a:xfrm>
          </p:grpSpPr>
          <p:sp>
            <p:nvSpPr>
              <p:cNvPr id="258" name="Line 10"/>
              <p:cNvSpPr>
                <a:spLocks noChangeShapeType="1"/>
              </p:cNvSpPr>
              <p:nvPr/>
            </p:nvSpPr>
            <p:spPr bwMode="gray">
              <a:xfrm flipH="1">
                <a:off x="7645501" y="2921848"/>
                <a:ext cx="395286" cy="351328"/>
              </a:xfrm>
              <a:prstGeom prst="line">
                <a:avLst/>
              </a:prstGeom>
              <a:noFill/>
              <a:ln w="22225">
                <a:solidFill>
                  <a:schemeClr val="bg1">
                    <a:lumMod val="50000"/>
                  </a:schemeClr>
                </a:solidFill>
                <a:round/>
                <a:headEnd/>
                <a:tailEnd/>
              </a:ln>
            </p:spPr>
            <p:txBody>
              <a:bodyPr wrap="square" lIns="82124" tIns="41061" rIns="82124" bIns="41061" anchor="ctr">
                <a:spAutoFit/>
              </a:bodyPr>
              <a:lstStyle/>
              <a:p>
                <a:endParaRPr lang="zh-CN" altLang="en-US" sz="1400">
                  <a:ea typeface="黑体" pitchFamily="2" charset="-122"/>
                </a:endParaRPr>
              </a:p>
            </p:txBody>
          </p:sp>
          <p:sp>
            <p:nvSpPr>
              <p:cNvPr id="259" name="Rounded Rectangle 258"/>
              <p:cNvSpPr>
                <a:spLocks noChangeAspect="1"/>
              </p:cNvSpPr>
              <p:nvPr/>
            </p:nvSpPr>
            <p:spPr bwMode="gray">
              <a:xfrm>
                <a:off x="7568291" y="3195316"/>
                <a:ext cx="154422" cy="155719"/>
              </a:xfrm>
              <a:prstGeom prst="roundRect">
                <a:avLst>
                  <a:gd name="adj" fmla="val 7841"/>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0" tIns="41059" rIns="82120" bIns="41059" anchor="ctr"/>
              <a:lstStyle/>
              <a:p>
                <a:pPr algn="ctr"/>
                <a:endParaRPr lang="zh-CN" altLang="en-US" sz="1100">
                  <a:solidFill>
                    <a:schemeClr val="tx2"/>
                  </a:solidFill>
                  <a:effectLst>
                    <a:outerShdw blurRad="38100" dist="38100" dir="2700000" algn="tl">
                      <a:srgbClr val="000000"/>
                    </a:outerShdw>
                  </a:effectLst>
                  <a:ea typeface="黑体" pitchFamily="2" charset="-122"/>
                </a:endParaRPr>
              </a:p>
            </p:txBody>
          </p:sp>
        </p:grpSp>
        <p:pic>
          <p:nvPicPr>
            <p:cNvPr id="257" name="Picture 150" descr="ICON_VM_basic_label_Q308"/>
            <p:cNvPicPr>
              <a:picLocks noChangeAspect="1" noChangeArrowheads="1"/>
            </p:cNvPicPr>
            <p:nvPr/>
          </p:nvPicPr>
          <p:blipFill>
            <a:blip r:embed="rId6" cstate="screen">
              <a:grayscl/>
            </a:blip>
            <a:srcRect/>
            <a:stretch>
              <a:fillRect/>
            </a:stretch>
          </p:blipFill>
          <p:spPr bwMode="auto">
            <a:xfrm>
              <a:off x="2247572" y="2041715"/>
              <a:ext cx="364079" cy="422592"/>
            </a:xfrm>
            <a:prstGeom prst="rect">
              <a:avLst/>
            </a:prstGeom>
            <a:noFill/>
            <a:ln w="9525">
              <a:noFill/>
              <a:miter lim="800000"/>
              <a:headEnd/>
              <a:tailEnd/>
            </a:ln>
          </p:spPr>
        </p:pic>
      </p:grpSp>
      <p:sp>
        <p:nvSpPr>
          <p:cNvPr id="260" name="AutoShape 24"/>
          <p:cNvSpPr>
            <a:spLocks/>
          </p:cNvSpPr>
          <p:nvPr/>
        </p:nvSpPr>
        <p:spPr bwMode="auto">
          <a:xfrm>
            <a:off x="5715382" y="2084813"/>
            <a:ext cx="3204677" cy="1470765"/>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a:lnSpc>
                <a:spcPts val="1500"/>
              </a:lnSpc>
              <a:spcBef>
                <a:spcPts val="300"/>
              </a:spcBef>
              <a:spcAft>
                <a:spcPts val="300"/>
              </a:spcAft>
              <a:buNone/>
            </a:pPr>
            <a:r>
              <a:rPr lang="zh-CN" altLang="en-US" sz="1800" b="1" i="0" smtClean="0">
                <a:solidFill>
                  <a:srgbClr val="0096D6"/>
                </a:solidFill>
                <a:latin typeface="Arial"/>
                <a:ea typeface="黑体" pitchFamily="2" charset="-122"/>
                <a:cs typeface="+mn-cs"/>
              </a:rPr>
              <a:t>虚拟机需要移动</a:t>
            </a:r>
            <a:endParaRPr lang="zh-CN" altLang="en-US" b="1" smtClean="0">
              <a:solidFill>
                <a:schemeClr val="tx1"/>
              </a:solidFill>
              <a:ea typeface="黑体" pitchFamily="2" charset="-122"/>
              <a:sym typeface="Arial" charset="0"/>
            </a:endParaRPr>
          </a:p>
          <a:p>
            <a:pPr marL="169896" indent="-169896" algn="l" defTabSz="914400">
              <a:lnSpc>
                <a:spcPct val="95000"/>
              </a:lnSpc>
              <a:spcBef>
                <a:spcPts val="300"/>
              </a:spcBef>
              <a:spcAft>
                <a:spcPts val="300"/>
              </a:spcAft>
              <a:buClr>
                <a:srgbClr val="0096D6"/>
              </a:buClr>
              <a:buSzPct val="90000"/>
              <a:buFont typeface="Arial"/>
              <a:buChar char="•"/>
            </a:pPr>
            <a:r>
              <a:rPr lang="en-US" altLang="zh-CN" sz="1600" b="0" i="0" smtClean="0">
                <a:solidFill>
                  <a:srgbClr val="546568"/>
                </a:solidFill>
                <a:latin typeface="Arial"/>
                <a:ea typeface="黑体" pitchFamily="2" charset="-122"/>
                <a:cs typeface="+mn-cs"/>
              </a:rPr>
              <a:t>VMotion</a:t>
            </a:r>
            <a:endParaRPr lang="zh-CN" altLang="en-US" sz="1600" smtClean="0">
              <a:solidFill>
                <a:srgbClr val="546568"/>
              </a:solidFill>
              <a:ea typeface="黑体" pitchFamily="2" charset="-122"/>
            </a:endParaRPr>
          </a:p>
          <a:p>
            <a:pPr marL="169896" indent="-169896" algn="l" defTabSz="914400">
              <a:lnSpc>
                <a:spcPct val="95000"/>
              </a:lnSpc>
              <a:spcBef>
                <a:spcPts val="300"/>
              </a:spcBef>
              <a:spcAft>
                <a:spcPts val="300"/>
              </a:spcAft>
              <a:buClr>
                <a:srgbClr val="0096D6"/>
              </a:buClr>
              <a:buSzPct val="90000"/>
              <a:buFont typeface="Arial"/>
              <a:buChar char="•"/>
            </a:pPr>
            <a:r>
              <a:rPr lang="en-US" altLang="zh-CN" sz="1600" b="0" i="0" smtClean="0">
                <a:solidFill>
                  <a:srgbClr val="546568"/>
                </a:solidFill>
                <a:latin typeface="Arial"/>
                <a:ea typeface="黑体" pitchFamily="2" charset="-122"/>
                <a:cs typeface="+mn-cs"/>
              </a:rPr>
              <a:t>DRS</a:t>
            </a:r>
            <a:endParaRPr lang="zh-CN" altLang="en-US" sz="1600" b="0" i="0" smtClean="0">
              <a:solidFill>
                <a:srgbClr val="546568"/>
              </a:solidFill>
              <a:latin typeface="Arial"/>
              <a:ea typeface="黑体" pitchFamily="2" charset="-122"/>
              <a:cs typeface="+mn-cs"/>
            </a:endParaRPr>
          </a:p>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软件升级</a:t>
            </a:r>
            <a:r>
              <a:rPr lang="en-US" altLang="zh-CN" sz="1600" b="0" i="0" smtClean="0">
                <a:solidFill>
                  <a:srgbClr val="546568"/>
                </a:solidFill>
                <a:latin typeface="Arial"/>
                <a:ea typeface="黑体" pitchFamily="2" charset="-122"/>
                <a:cs typeface="+mn-cs"/>
              </a:rPr>
              <a:t>/</a:t>
            </a:r>
            <a:r>
              <a:rPr lang="zh-CN" altLang="en-US" sz="1600" b="0" i="0" smtClean="0">
                <a:solidFill>
                  <a:srgbClr val="546568"/>
                </a:solidFill>
                <a:latin typeface="Arial"/>
                <a:ea typeface="黑体" pitchFamily="2" charset="-122"/>
                <a:cs typeface="+mn-cs"/>
              </a:rPr>
              <a:t>路径</a:t>
            </a:r>
          </a:p>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硬件故障</a:t>
            </a:r>
            <a:endParaRPr lang="zh-CN" altLang="en-US" sz="1600">
              <a:solidFill>
                <a:srgbClr val="546568"/>
              </a:solidFill>
              <a:ea typeface="黑体" pitchFamily="2" charset="-122"/>
            </a:endParaRPr>
          </a:p>
        </p:txBody>
      </p:sp>
      <p:grpSp>
        <p:nvGrpSpPr>
          <p:cNvPr id="225" name="Group 261"/>
          <p:cNvGrpSpPr/>
          <p:nvPr/>
        </p:nvGrpSpPr>
        <p:grpSpPr>
          <a:xfrm>
            <a:off x="594635" y="5178354"/>
            <a:ext cx="6583917" cy="1129913"/>
            <a:chOff x="4850041" y="4669561"/>
            <a:chExt cx="6583917" cy="1129913"/>
          </a:xfrm>
        </p:grpSpPr>
        <p:sp>
          <p:nvSpPr>
            <p:cNvPr id="263" name="Rectangle 262"/>
            <p:cNvSpPr/>
            <p:nvPr/>
          </p:nvSpPr>
          <p:spPr>
            <a:xfrm>
              <a:off x="4850041" y="4906922"/>
              <a:ext cx="3939535" cy="892552"/>
            </a:xfrm>
            <a:prstGeom prst="rect">
              <a:avLst/>
            </a:prstGeom>
          </p:spPr>
          <p:txBody>
            <a:bodyPr wrap="square" lIns="0" tIns="0" rIns="0" bIns="0">
              <a:spAutoFit/>
            </a:bodyPr>
            <a:lstStyle/>
            <a:p>
              <a:pPr marL="169896" indent="-169896" algn="l" defTabSz="914400">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虚拟机策略移动</a:t>
              </a:r>
              <a:endParaRPr lang="zh-CN" altLang="en-US" sz="1600" smtClean="0">
                <a:solidFill>
                  <a:srgbClr val="546568"/>
                </a:solidFill>
                <a:ea typeface="黑体" pitchFamily="2" charset="-122"/>
                <a:sym typeface="Arial" charset="0"/>
              </a:endParaRPr>
            </a:p>
            <a:p>
              <a:pPr marL="169896" indent="-169896" algn="l" defTabSz="914400">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用于网络的 </a:t>
              </a:r>
              <a:r>
                <a:rPr lang="en-US" altLang="zh-CN" sz="1600" b="0" i="0" smtClean="0">
                  <a:solidFill>
                    <a:srgbClr val="546568"/>
                  </a:solidFill>
                  <a:latin typeface="Arial"/>
                  <a:ea typeface="黑体" pitchFamily="2" charset="-122"/>
                  <a:cs typeface="+mn-cs"/>
                </a:rPr>
                <a:t>vMotion</a:t>
              </a:r>
              <a:endParaRPr lang="zh-CN" altLang="en-US" sz="1600" b="0" i="0" smtClean="0">
                <a:solidFill>
                  <a:srgbClr val="546568"/>
                </a:solidFill>
                <a:latin typeface="Arial"/>
                <a:ea typeface="黑体" pitchFamily="2" charset="-122"/>
                <a:cs typeface="+mn-cs"/>
              </a:endParaRPr>
            </a:p>
            <a:p>
              <a:pPr marL="169896" indent="-169896" algn="l" defTabSz="914400">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保证虚拟机安全性</a:t>
              </a:r>
              <a:endParaRPr lang="zh-CN" altLang="en-US" sz="1600">
                <a:solidFill>
                  <a:srgbClr val="546568"/>
                </a:solidFill>
                <a:ea typeface="黑体" pitchFamily="2" charset="-122"/>
                <a:sym typeface="Arial" charset="0"/>
              </a:endParaRPr>
            </a:p>
          </p:txBody>
        </p:sp>
        <p:sp>
          <p:nvSpPr>
            <p:cNvPr id="264" name="AutoShape 24"/>
            <p:cNvSpPr>
              <a:spLocks/>
            </p:cNvSpPr>
            <p:nvPr/>
          </p:nvSpPr>
          <p:spPr bwMode="auto">
            <a:xfrm>
              <a:off x="4850042" y="4669561"/>
              <a:ext cx="2338685" cy="227346"/>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a:lnSpc>
                  <a:spcPts val="1500"/>
                </a:lnSpc>
                <a:spcBef>
                  <a:spcPts val="300"/>
                </a:spcBef>
                <a:spcAft>
                  <a:spcPts val="300"/>
                </a:spcAft>
                <a:buNone/>
              </a:pPr>
              <a:r>
                <a:rPr lang="zh-CN" altLang="en-US" sz="1800" b="1" i="0" smtClean="0">
                  <a:solidFill>
                    <a:srgbClr val="0096D6"/>
                  </a:solidFill>
                  <a:latin typeface="Arial"/>
                  <a:ea typeface="黑体" pitchFamily="2" charset="-122"/>
                  <a:cs typeface="+mn-cs"/>
                </a:rPr>
                <a:t>结果</a:t>
              </a:r>
              <a:endParaRPr lang="zh-CN" altLang="en-US" b="1" smtClean="0">
                <a:solidFill>
                  <a:schemeClr val="tx1"/>
                </a:solidFill>
                <a:ea typeface="黑体" pitchFamily="2" charset="-122"/>
                <a:sym typeface="Arial" charset="0"/>
              </a:endParaRPr>
            </a:p>
          </p:txBody>
        </p:sp>
        <p:sp>
          <p:nvSpPr>
            <p:cNvPr id="265" name="Rectangle 264"/>
            <p:cNvSpPr/>
            <p:nvPr/>
          </p:nvSpPr>
          <p:spPr>
            <a:xfrm>
              <a:off x="8285339" y="4917666"/>
              <a:ext cx="3148619" cy="569387"/>
            </a:xfrm>
            <a:prstGeom prst="rect">
              <a:avLst/>
            </a:prstGeom>
          </p:spPr>
          <p:txBody>
            <a:bodyPr wrap="none" lIns="0" tIns="0" rIns="0" bIns="0">
              <a:spAutoFit/>
            </a:bodyPr>
            <a:lstStyle/>
            <a:p>
              <a:pPr marL="169896" indent="-169896" algn="l" defTabSz="914400">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维持连接状态</a:t>
              </a:r>
            </a:p>
            <a:p>
              <a:pPr marL="169896" indent="-169896" algn="l" defTabSz="914400">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针对 </a:t>
              </a:r>
              <a:r>
                <a:rPr lang="en-US" altLang="zh-CN" sz="1600" b="0" i="0" smtClean="0">
                  <a:solidFill>
                    <a:srgbClr val="546568"/>
                  </a:solidFill>
                  <a:latin typeface="Arial"/>
                  <a:ea typeface="黑体" pitchFamily="2" charset="-122"/>
                  <a:cs typeface="+mn-cs"/>
                </a:rPr>
                <a:t>VI </a:t>
              </a:r>
              <a:r>
                <a:rPr lang="zh-CN" altLang="en-US" sz="1600" b="0" i="0" smtClean="0">
                  <a:solidFill>
                    <a:srgbClr val="546568"/>
                  </a:solidFill>
                  <a:latin typeface="Arial"/>
                  <a:ea typeface="黑体" pitchFamily="2" charset="-122"/>
                  <a:cs typeface="+mn-cs"/>
                </a:rPr>
                <a:t>和网络管理员的运营效率</a:t>
              </a:r>
              <a:endParaRPr lang="zh-CN" altLang="en-US" sz="1600">
                <a:solidFill>
                  <a:srgbClr val="546568"/>
                </a:solidFill>
                <a:ea typeface="黑体" pitchFamily="2" charset="-122"/>
                <a:sym typeface="Arial" charset="0"/>
              </a:endParaRPr>
            </a:p>
          </p:txBody>
        </p:sp>
      </p:grpSp>
      <p:grpSp>
        <p:nvGrpSpPr>
          <p:cNvPr id="226" name="Group 265"/>
          <p:cNvGrpSpPr/>
          <p:nvPr/>
        </p:nvGrpSpPr>
        <p:grpSpPr>
          <a:xfrm>
            <a:off x="10242" y="1271327"/>
            <a:ext cx="9144000" cy="496887"/>
            <a:chOff x="10242" y="1487255"/>
            <a:chExt cx="9144000" cy="496887"/>
          </a:xfrm>
        </p:grpSpPr>
        <p:sp>
          <p:nvSpPr>
            <p:cNvPr id="267" name="Rectangle 25"/>
            <p:cNvSpPr>
              <a:spLocks/>
            </p:cNvSpPr>
            <p:nvPr/>
          </p:nvSpPr>
          <p:spPr bwMode="auto">
            <a:xfrm>
              <a:off x="10242" y="1487255"/>
              <a:ext cx="9144000" cy="496887"/>
            </a:xfrm>
            <a:prstGeom prst="rect">
              <a:avLst/>
            </a:prstGeom>
            <a:gradFill flip="none" rotWithShape="1">
              <a:gsLst>
                <a:gs pos="15000">
                  <a:srgbClr val="0D3947">
                    <a:alpha val="83000"/>
                  </a:srgbClr>
                </a:gs>
                <a:gs pos="85000">
                  <a:srgbClr val="0D3947">
                    <a:alpha val="83000"/>
                  </a:srgbClr>
                </a:gs>
                <a:gs pos="0">
                  <a:srgbClr val="ABDFF0">
                    <a:lumMod val="25000"/>
                    <a:alpha val="0"/>
                  </a:srgbClr>
                </a:gs>
                <a:gs pos="100000">
                  <a:schemeClr val="bg1">
                    <a:alpha val="0"/>
                  </a:schemeClr>
                </a:gs>
              </a:gsLst>
              <a:lin ang="0" scaled="0"/>
              <a:tileRect/>
            </a:gradFill>
            <a:ln w="25400" cap="flat" cmpd="sng" algn="ctr">
              <a:noFill/>
              <a:prstDash val="solid"/>
            </a:ln>
            <a:effectLst/>
          </p:spPr>
          <p:txBody>
            <a:bodyPr rtlCol="0" anchor="ctr"/>
            <a:lstStyle/>
            <a:p>
              <a:pPr algn="ctr">
                <a:spcBef>
                  <a:spcPts val="600"/>
                </a:spcBef>
              </a:pPr>
              <a:endParaRPr lang="zh-CN" altLang="en-US" sz="1600">
                <a:solidFill>
                  <a:srgbClr val="FFFFFF"/>
                </a:solidFill>
                <a:ea typeface="黑体" pitchFamily="2" charset="-122"/>
                <a:sym typeface="Arial" charset="0"/>
              </a:endParaRPr>
            </a:p>
          </p:txBody>
        </p:sp>
        <p:sp>
          <p:nvSpPr>
            <p:cNvPr id="268" name="Rectangle 267"/>
            <p:cNvSpPr/>
            <p:nvPr/>
          </p:nvSpPr>
          <p:spPr>
            <a:xfrm>
              <a:off x="262726" y="1540859"/>
              <a:ext cx="8639033" cy="338550"/>
            </a:xfrm>
            <a:prstGeom prst="rect">
              <a:avLst/>
            </a:prstGeom>
          </p:spPr>
          <p:txBody>
            <a:bodyPr wrap="square" lIns="91435" tIns="45718" rIns="91435" bIns="45718">
              <a:spAutoFit/>
            </a:bodyPr>
            <a:lstStyle/>
            <a:p>
              <a:pPr algn="ctr" defTabSz="914400">
                <a:spcBef>
                  <a:spcPts val="600"/>
                </a:spcBef>
                <a:buNone/>
              </a:pPr>
              <a:r>
                <a:rPr lang="zh-CN" altLang="en-US" sz="1600" b="0" i="0" smtClean="0">
                  <a:solidFill>
                    <a:srgbClr val="FFFFFF"/>
                  </a:solidFill>
                  <a:latin typeface="Arial"/>
                  <a:ea typeface="黑体" pitchFamily="2" charset="-122"/>
                  <a:cs typeface="+mn-cs"/>
                </a:rPr>
                <a:t>具有丰富服务的安全工作负荷移动性</a:t>
              </a:r>
              <a:endParaRPr lang="zh-CN" altLang="en-US" sz="1600">
                <a:solidFill>
                  <a:schemeClr val="bg1"/>
                </a:solidFill>
                <a:ea typeface="黑体" pitchFamily="2" charset="-122"/>
              </a:endParaRPr>
            </a:p>
          </p:txBody>
        </p:sp>
      </p:grpSp>
      <p:sp>
        <p:nvSpPr>
          <p:cNvPr id="114" name="AutoShape 115"/>
          <p:cNvSpPr>
            <a:spLocks noChangeArrowheads="1"/>
          </p:cNvSpPr>
          <p:nvPr/>
        </p:nvSpPr>
        <p:spPr bwMode="gray">
          <a:xfrm flipH="1">
            <a:off x="1936486" y="2552654"/>
            <a:ext cx="727404" cy="442079"/>
          </a:xfrm>
          <a:prstGeom prst="rect">
            <a:avLst/>
          </a:prstGeom>
          <a:noFill/>
          <a:ln w="12700">
            <a:noFill/>
            <a:miter lim="800000"/>
            <a:headEnd/>
            <a:tailEnd/>
          </a:ln>
          <a:effectLst/>
        </p:spPr>
        <p:txBody>
          <a:bodyPr wrap="none" lIns="0" tIns="0" rIns="0" bIns="0" anchor="ctr"/>
          <a:lstStyle/>
          <a:p>
            <a:pPr algn="l" defTabSz="814365">
              <a:buNone/>
            </a:pPr>
            <a:r>
              <a:rPr lang="en-US" altLang="zh-CN" sz="1200" b="0" i="0" smtClean="0">
                <a:solidFill>
                  <a:srgbClr val="546568"/>
                </a:solidFill>
                <a:latin typeface="黑体" pitchFamily="2" charset="-122"/>
                <a:ea typeface="黑体" pitchFamily="2" charset="-122"/>
                <a:cs typeface="Arial"/>
              </a:rPr>
              <a:t>Cisco Nexus</a:t>
            </a:r>
            <a:r>
              <a:rPr lang="en-US" altLang="zh-CN" sz="1200" b="0" i="0" baseline="30000" smtClean="0">
                <a:solidFill>
                  <a:srgbClr val="546568"/>
                </a:solidFill>
                <a:latin typeface="Arial"/>
                <a:ea typeface="黑体" pitchFamily="2" charset="-122"/>
                <a:cs typeface="+mn-cs"/>
              </a:rPr>
              <a:t>®</a:t>
            </a:r>
            <a:endParaRPr lang="zh-CN" altLang="en-US" sz="1200" smtClean="0">
              <a:solidFill>
                <a:srgbClr val="546568"/>
              </a:solidFill>
              <a:latin typeface="黑体" pitchFamily="2" charset="-122"/>
              <a:ea typeface="黑体" pitchFamily="2" charset="-122"/>
              <a:cs typeface="Arial" charset="0"/>
            </a:endParaRPr>
          </a:p>
          <a:p>
            <a:pPr algn="l" defTabSz="814365">
              <a:buNone/>
            </a:pPr>
            <a:r>
              <a:rPr lang="en-US" altLang="zh-CN" sz="1200" b="0" i="0" smtClean="0">
                <a:solidFill>
                  <a:srgbClr val="546568"/>
                </a:solidFill>
                <a:latin typeface="Arial"/>
                <a:ea typeface="黑体" pitchFamily="2" charset="-122"/>
                <a:cs typeface="Arial"/>
              </a:rPr>
              <a:t>1000V </a:t>
            </a:r>
            <a:r>
              <a:rPr lang="zh-CN" altLang="en-US" sz="1200" b="0" i="0" smtClean="0">
                <a:solidFill>
                  <a:srgbClr val="546568"/>
                </a:solidFill>
                <a:latin typeface="Arial"/>
                <a:ea typeface="黑体" pitchFamily="2" charset="-122"/>
                <a:cs typeface="Arial"/>
              </a:rPr>
              <a:t>虚拟</a:t>
            </a:r>
            <a:br>
              <a:rPr lang="zh-CN" altLang="en-US" sz="1200" b="0" i="0" smtClean="0">
                <a:solidFill>
                  <a:srgbClr val="546568"/>
                </a:solidFill>
                <a:latin typeface="Arial"/>
                <a:ea typeface="黑体" pitchFamily="2" charset="-122"/>
                <a:cs typeface="Arial"/>
              </a:rPr>
            </a:br>
            <a:r>
              <a:rPr lang="zh-CN" altLang="en-US" sz="1200" b="0" i="0" smtClean="0">
                <a:solidFill>
                  <a:srgbClr val="546568"/>
                </a:solidFill>
                <a:latin typeface="Arial"/>
                <a:ea typeface="黑体" pitchFamily="2" charset="-122"/>
                <a:cs typeface="Arial"/>
              </a:rPr>
              <a:t>以太网模块 </a:t>
            </a:r>
            <a:br>
              <a:rPr lang="zh-CN" altLang="en-US" sz="1200" b="0" i="0" smtClean="0">
                <a:solidFill>
                  <a:srgbClr val="546568"/>
                </a:solidFill>
                <a:latin typeface="Arial"/>
                <a:ea typeface="黑体" pitchFamily="2" charset="-122"/>
                <a:cs typeface="Arial"/>
              </a:rPr>
            </a:br>
            <a:r>
              <a:rPr lang="en-US" altLang="zh-CN" sz="1200" b="0" i="0" smtClean="0">
                <a:solidFill>
                  <a:srgbClr val="546568"/>
                </a:solidFill>
                <a:latin typeface="Arial"/>
                <a:ea typeface="黑体" pitchFamily="2" charset="-122"/>
                <a:cs typeface="Arial"/>
              </a:rPr>
              <a:t>(VEM)</a:t>
            </a:r>
            <a:endParaRPr lang="zh-CN" altLang="en-US" sz="1200">
              <a:solidFill>
                <a:srgbClr val="546568"/>
              </a:solidFill>
              <a:latin typeface="黑体" pitchFamily="2" charset="-122"/>
              <a:ea typeface="黑体" pitchFamily="2" charset="-122"/>
              <a:cs typeface="Arial" charset="0"/>
            </a:endParaRPr>
          </a:p>
        </p:txBody>
      </p:sp>
      <p:sp>
        <p:nvSpPr>
          <p:cNvPr id="128" name="Action Button: Back or Previous 127">
            <a:hlinkClick r:id="rId13" action="ppaction://hlinksldjump"/>
          </p:cNvPr>
          <p:cNvSpPr/>
          <p:nvPr/>
        </p:nvSpPr>
        <p:spPr>
          <a:xfrm>
            <a:off x="8202168" y="6236208"/>
            <a:ext cx="318654" cy="277092"/>
          </a:xfrm>
          <a:prstGeom prst="actionButtonBackPrevious">
            <a:avLst/>
          </a:prstGeom>
          <a:solidFill>
            <a:schemeClr val="accent3">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黑体" pitchFamily="2" charset="-122"/>
            </a:endParaRPr>
          </a:p>
        </p:txBody>
      </p:sp>
    </p:spTree>
    <p:extLst>
      <p:ext uri="{BB962C8B-B14F-4D97-AF65-F5344CB8AC3E}">
        <p14:creationId xmlns="" xmlns:p14="http://schemas.microsoft.com/office/powerpoint/2010/main" val="42222517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anim calcmode="lin" valueType="num">
                                      <p:cBhvr>
                                        <p:cTn id="24" dur="500" fill="hold"/>
                                        <p:tgtEl>
                                          <p:spTgt spid="7"/>
                                        </p:tgtEl>
                                        <p:attrNameLst>
                                          <p:attrName>ppt_x</p:attrName>
                                        </p:attrNameLst>
                                      </p:cBhvr>
                                      <p:tavLst>
                                        <p:tav tm="0">
                                          <p:val>
                                            <p:strVal val="#ppt_x"/>
                                          </p:val>
                                        </p:tav>
                                        <p:tav tm="100000">
                                          <p:val>
                                            <p:strVal val="#ppt_x"/>
                                          </p:val>
                                        </p:tav>
                                      </p:tavLst>
                                    </p:anim>
                                    <p:anim calcmode="lin" valueType="num">
                                      <p:cBhvr>
                                        <p:cTn id="25" dur="5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anim calcmode="lin" valueType="num">
                                      <p:cBhvr>
                                        <p:cTn id="30" dur="500" fill="hold"/>
                                        <p:tgtEl>
                                          <p:spTgt spid="9"/>
                                        </p:tgtEl>
                                        <p:attrNameLst>
                                          <p:attrName>ppt_x</p:attrName>
                                        </p:attrNameLst>
                                      </p:cBhvr>
                                      <p:tavLst>
                                        <p:tav tm="0">
                                          <p:val>
                                            <p:strVal val="#ppt_x"/>
                                          </p:val>
                                        </p:tav>
                                        <p:tav tm="100000">
                                          <p:val>
                                            <p:strVal val="#ppt_x"/>
                                          </p:val>
                                        </p:tav>
                                      </p:tavLst>
                                    </p:anim>
                                    <p:anim calcmode="lin" valueType="num">
                                      <p:cBhvr>
                                        <p:cTn id="31" dur="5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anim calcmode="lin" valueType="num">
                                      <p:cBhvr>
                                        <p:cTn id="36" dur="500" fill="hold"/>
                                        <p:tgtEl>
                                          <p:spTgt spid="11"/>
                                        </p:tgtEl>
                                        <p:attrNameLst>
                                          <p:attrName>ppt_x</p:attrName>
                                        </p:attrNameLst>
                                      </p:cBhvr>
                                      <p:tavLst>
                                        <p:tav tm="0">
                                          <p:val>
                                            <p:strVal val="#ppt_x"/>
                                          </p:val>
                                        </p:tav>
                                        <p:tav tm="100000">
                                          <p:val>
                                            <p:strVal val="#ppt_x"/>
                                          </p:val>
                                        </p:tav>
                                      </p:tavLst>
                                    </p:anim>
                                    <p:anim calcmode="lin" valueType="num">
                                      <p:cBhvr>
                                        <p:cTn id="37" dur="5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anim calcmode="lin" valueType="num">
                                      <p:cBhvr>
                                        <p:cTn id="42" dur="500" fill="hold"/>
                                        <p:tgtEl>
                                          <p:spTgt spid="13"/>
                                        </p:tgtEl>
                                        <p:attrNameLst>
                                          <p:attrName>ppt_x</p:attrName>
                                        </p:attrNameLst>
                                      </p:cBhvr>
                                      <p:tavLst>
                                        <p:tav tm="0">
                                          <p:val>
                                            <p:strVal val="#ppt_x"/>
                                          </p:val>
                                        </p:tav>
                                        <p:tav tm="100000">
                                          <p:val>
                                            <p:strVal val="#ppt_x"/>
                                          </p:val>
                                        </p:tav>
                                      </p:tavLst>
                                    </p:anim>
                                    <p:anim calcmode="lin" valueType="num">
                                      <p:cBhvr>
                                        <p:cTn id="43" dur="500" fill="hold"/>
                                        <p:tgtEl>
                                          <p:spTgt spid="13"/>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anim calcmode="lin" valueType="num">
                                      <p:cBhvr>
                                        <p:cTn id="48" dur="500" fill="hold"/>
                                        <p:tgtEl>
                                          <p:spTgt spid="17"/>
                                        </p:tgtEl>
                                        <p:attrNameLst>
                                          <p:attrName>ppt_x</p:attrName>
                                        </p:attrNameLst>
                                      </p:cBhvr>
                                      <p:tavLst>
                                        <p:tav tm="0">
                                          <p:val>
                                            <p:strVal val="#ppt_x"/>
                                          </p:val>
                                        </p:tav>
                                        <p:tav tm="100000">
                                          <p:val>
                                            <p:strVal val="#ppt_x"/>
                                          </p:val>
                                        </p:tav>
                                      </p:tavLst>
                                    </p:anim>
                                    <p:anim calcmode="lin" valueType="num">
                                      <p:cBhvr>
                                        <p:cTn id="49" dur="50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anim calcmode="lin" valueType="num">
                                      <p:cBhvr>
                                        <p:cTn id="54" dur="500" fill="hold"/>
                                        <p:tgtEl>
                                          <p:spTgt spid="19"/>
                                        </p:tgtEl>
                                        <p:attrNameLst>
                                          <p:attrName>ppt_x</p:attrName>
                                        </p:attrNameLst>
                                      </p:cBhvr>
                                      <p:tavLst>
                                        <p:tav tm="0">
                                          <p:val>
                                            <p:strVal val="#ppt_x"/>
                                          </p:val>
                                        </p:tav>
                                        <p:tav tm="100000">
                                          <p:val>
                                            <p:strVal val="#ppt_x"/>
                                          </p:val>
                                        </p:tav>
                                      </p:tavLst>
                                    </p:anim>
                                    <p:anim calcmode="lin" valueType="num">
                                      <p:cBhvr>
                                        <p:cTn id="55"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104"/>
                                        </p:tgtEl>
                                      </p:cBhvr>
                                    </p:animEffect>
                                    <p:set>
                                      <p:cBhvr>
                                        <p:cTn id="60" dur="1" fill="hold">
                                          <p:stCondLst>
                                            <p:cond delay="499"/>
                                          </p:stCondLst>
                                        </p:cTn>
                                        <p:tgtEl>
                                          <p:spTgt spid="104"/>
                                        </p:tgtEl>
                                        <p:attrNameLst>
                                          <p:attrName>style.visibility</p:attrName>
                                        </p:attrNameLst>
                                      </p:cBhvr>
                                      <p:to>
                                        <p:strVal val="hidden"/>
                                      </p:to>
                                    </p:set>
                                  </p:childTnLst>
                                </p:cTn>
                              </p:par>
                              <p:par>
                                <p:cTn id="61" presetID="2" presetClass="exit" presetSubtype="8" fill="hold" nodeType="withEffect">
                                  <p:stCondLst>
                                    <p:cond delay="0"/>
                                  </p:stCondLst>
                                  <p:childTnLst>
                                    <p:anim calcmode="lin" valueType="num">
                                      <p:cBhvr additive="base">
                                        <p:cTn id="62" dur="500"/>
                                        <p:tgtEl>
                                          <p:spTgt spid="21"/>
                                        </p:tgtEl>
                                        <p:attrNameLst>
                                          <p:attrName>ppt_x</p:attrName>
                                        </p:attrNameLst>
                                      </p:cBhvr>
                                      <p:tavLst>
                                        <p:tav tm="0">
                                          <p:val>
                                            <p:strVal val="ppt_x"/>
                                          </p:val>
                                        </p:tav>
                                        <p:tav tm="100000">
                                          <p:val>
                                            <p:strVal val="0-ppt_w/2"/>
                                          </p:val>
                                        </p:tav>
                                      </p:tavLst>
                                    </p:anim>
                                    <p:anim calcmode="lin" valueType="num">
                                      <p:cBhvr additive="base">
                                        <p:cTn id="63" dur="500"/>
                                        <p:tgtEl>
                                          <p:spTgt spid="21"/>
                                        </p:tgtEl>
                                        <p:attrNameLst>
                                          <p:attrName>ppt_y</p:attrName>
                                        </p:attrNameLst>
                                      </p:cBhvr>
                                      <p:tavLst>
                                        <p:tav tm="0">
                                          <p:val>
                                            <p:strVal val="ppt_y"/>
                                          </p:val>
                                        </p:tav>
                                        <p:tav tm="100000">
                                          <p:val>
                                            <p:strVal val="ppt_y"/>
                                          </p:val>
                                        </p:tav>
                                      </p:tavLst>
                                    </p:anim>
                                    <p:set>
                                      <p:cBhvr>
                                        <p:cTn id="64" dur="1" fill="hold">
                                          <p:stCondLst>
                                            <p:cond delay="499"/>
                                          </p:stCondLst>
                                        </p:cTn>
                                        <p:tgtEl>
                                          <p:spTgt spid="21"/>
                                        </p:tgtEl>
                                        <p:attrNameLst>
                                          <p:attrName>style.visibility</p:attrName>
                                        </p:attrNameLst>
                                      </p:cBhvr>
                                      <p:to>
                                        <p:strVal val="hidden"/>
                                      </p:to>
                                    </p:set>
                                  </p:childTnLst>
                                </p:cTn>
                              </p:par>
                            </p:childTnLst>
                          </p:cTn>
                        </p:par>
                        <p:par>
                          <p:cTn id="65" fill="hold">
                            <p:stCondLst>
                              <p:cond delay="500"/>
                            </p:stCondLst>
                            <p:childTnLst>
                              <p:par>
                                <p:cTn id="66" presetID="2" presetClass="entr" presetSubtype="2" fill="hold" nodeType="afterEffect">
                                  <p:stCondLst>
                                    <p:cond delay="0"/>
                                  </p:stCondLst>
                                  <p:childTnLst>
                                    <p:set>
                                      <p:cBhvr>
                                        <p:cTn id="67" dur="1" fill="hold">
                                          <p:stCondLst>
                                            <p:cond delay="0"/>
                                          </p:stCondLst>
                                        </p:cTn>
                                        <p:tgtEl>
                                          <p:spTgt spid="226"/>
                                        </p:tgtEl>
                                        <p:attrNameLst>
                                          <p:attrName>style.visibility</p:attrName>
                                        </p:attrNameLst>
                                      </p:cBhvr>
                                      <p:to>
                                        <p:strVal val="visible"/>
                                      </p:to>
                                    </p:set>
                                    <p:anim calcmode="lin" valueType="num">
                                      <p:cBhvr additive="base">
                                        <p:cTn id="68" dur="500" fill="hold"/>
                                        <p:tgtEl>
                                          <p:spTgt spid="226"/>
                                        </p:tgtEl>
                                        <p:attrNameLst>
                                          <p:attrName>ppt_x</p:attrName>
                                        </p:attrNameLst>
                                      </p:cBhvr>
                                      <p:tavLst>
                                        <p:tav tm="0">
                                          <p:val>
                                            <p:strVal val="1+#ppt_w/2"/>
                                          </p:val>
                                        </p:tav>
                                        <p:tav tm="100000">
                                          <p:val>
                                            <p:strVal val="#ppt_x"/>
                                          </p:val>
                                        </p:tav>
                                      </p:tavLst>
                                    </p:anim>
                                    <p:anim calcmode="lin" valueType="num">
                                      <p:cBhvr additive="base">
                                        <p:cTn id="69" dur="500" fill="hold"/>
                                        <p:tgtEl>
                                          <p:spTgt spid="226"/>
                                        </p:tgtEl>
                                        <p:attrNameLst>
                                          <p:attrName>ppt_y</p:attrName>
                                        </p:attrNameLst>
                                      </p:cBhvr>
                                      <p:tavLst>
                                        <p:tav tm="0">
                                          <p:val>
                                            <p:strVal val="#ppt_y"/>
                                          </p:val>
                                        </p:tav>
                                        <p:tav tm="100000">
                                          <p:val>
                                            <p:strVal val="#ppt_y"/>
                                          </p:val>
                                        </p:tav>
                                      </p:tavLst>
                                    </p:anim>
                                  </p:childTnLst>
                                </p:cTn>
                              </p:par>
                            </p:childTnLst>
                          </p:cTn>
                        </p:par>
                        <p:par>
                          <p:cTn id="70" fill="hold">
                            <p:stCondLst>
                              <p:cond delay="1000"/>
                            </p:stCondLst>
                            <p:childTnLst>
                              <p:par>
                                <p:cTn id="71" presetID="10" presetClass="entr" presetSubtype="0" fill="hold" grpId="0" nodeType="afterEffect">
                                  <p:stCondLst>
                                    <p:cond delay="0"/>
                                  </p:stCondLst>
                                  <p:childTnLst>
                                    <p:set>
                                      <p:cBhvr>
                                        <p:cTn id="72" dur="1" fill="hold">
                                          <p:stCondLst>
                                            <p:cond delay="0"/>
                                          </p:stCondLst>
                                        </p:cTn>
                                        <p:tgtEl>
                                          <p:spTgt spid="260"/>
                                        </p:tgtEl>
                                        <p:attrNameLst>
                                          <p:attrName>style.visibility</p:attrName>
                                        </p:attrNameLst>
                                      </p:cBhvr>
                                      <p:to>
                                        <p:strVal val="visible"/>
                                      </p:to>
                                    </p:set>
                                    <p:animEffect transition="in" filter="fade">
                                      <p:cBhvr>
                                        <p:cTn id="73" dur="1000"/>
                                        <p:tgtEl>
                                          <p:spTgt spid="260"/>
                                        </p:tgtEl>
                                      </p:cBhvr>
                                    </p:animEffect>
                                  </p:childTnLst>
                                </p:cTn>
                              </p:par>
                            </p:childTnLst>
                          </p:cTn>
                        </p:par>
                        <p:par>
                          <p:cTn id="74" fill="hold">
                            <p:stCondLst>
                              <p:cond delay="2000"/>
                            </p:stCondLst>
                            <p:childTnLst>
                              <p:par>
                                <p:cTn id="75" presetID="42" presetClass="exit" presetSubtype="0" fill="hold" nodeType="afterEffect">
                                  <p:stCondLst>
                                    <p:cond delay="0"/>
                                  </p:stCondLst>
                                  <p:childTnLst>
                                    <p:animEffect transition="out" filter="fade">
                                      <p:cBhvr>
                                        <p:cTn id="76" dur="1000"/>
                                        <p:tgtEl>
                                          <p:spTgt spid="2"/>
                                        </p:tgtEl>
                                      </p:cBhvr>
                                    </p:animEffect>
                                    <p:anim calcmode="lin" valueType="num">
                                      <p:cBhvr>
                                        <p:cTn id="77" dur="1000"/>
                                        <p:tgtEl>
                                          <p:spTgt spid="2"/>
                                        </p:tgtEl>
                                        <p:attrNameLst>
                                          <p:attrName>ppt_x</p:attrName>
                                        </p:attrNameLst>
                                      </p:cBhvr>
                                      <p:tavLst>
                                        <p:tav tm="0">
                                          <p:val>
                                            <p:strVal val="ppt_x"/>
                                          </p:val>
                                        </p:tav>
                                        <p:tav tm="100000">
                                          <p:val>
                                            <p:strVal val="ppt_x"/>
                                          </p:val>
                                        </p:tav>
                                      </p:tavLst>
                                    </p:anim>
                                    <p:anim calcmode="lin" valueType="num">
                                      <p:cBhvr>
                                        <p:cTn id="78" dur="1000"/>
                                        <p:tgtEl>
                                          <p:spTgt spid="2"/>
                                        </p:tgtEl>
                                        <p:attrNameLst>
                                          <p:attrName>ppt_y</p:attrName>
                                        </p:attrNameLst>
                                      </p:cBhvr>
                                      <p:tavLst>
                                        <p:tav tm="0">
                                          <p:val>
                                            <p:strVal val="ppt_y"/>
                                          </p:val>
                                        </p:tav>
                                        <p:tav tm="100000">
                                          <p:val>
                                            <p:strVal val="ppt_y+.1"/>
                                          </p:val>
                                        </p:tav>
                                      </p:tavLst>
                                    </p:anim>
                                    <p:set>
                                      <p:cBhvr>
                                        <p:cTn id="79" dur="1" fill="hold">
                                          <p:stCondLst>
                                            <p:cond delay="999"/>
                                          </p:stCondLst>
                                        </p:cTn>
                                        <p:tgtEl>
                                          <p:spTgt spid="2"/>
                                        </p:tgtEl>
                                        <p:attrNameLst>
                                          <p:attrName>style.visibility</p:attrName>
                                        </p:attrNameLst>
                                      </p:cBhvr>
                                      <p:to>
                                        <p:strVal val="hidden"/>
                                      </p:to>
                                    </p:set>
                                  </p:childTnLst>
                                </p:cTn>
                              </p:par>
                            </p:childTnLst>
                          </p:cTn>
                        </p:par>
                        <p:par>
                          <p:cTn id="80" fill="hold">
                            <p:stCondLst>
                              <p:cond delay="3000"/>
                            </p:stCondLst>
                            <p:childTnLst>
                              <p:par>
                                <p:cTn id="81" presetID="42"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strVal val="#ppt_x"/>
                                          </p:val>
                                        </p:tav>
                                        <p:tav tm="100000">
                                          <p:val>
                                            <p:strVal val="#ppt_x"/>
                                          </p:val>
                                        </p:tav>
                                      </p:tavLst>
                                    </p:anim>
                                    <p:anim calcmode="lin" valueType="num">
                                      <p:cBhvr>
                                        <p:cTn id="85" dur="500" fill="hold"/>
                                        <p:tgtEl>
                                          <p:spTgt spid="25"/>
                                        </p:tgtEl>
                                        <p:attrNameLst>
                                          <p:attrName>ppt_y</p:attrName>
                                        </p:attrNameLst>
                                      </p:cBhvr>
                                      <p:tavLst>
                                        <p:tav tm="0">
                                          <p:val>
                                            <p:strVal val="#ppt_y+.1"/>
                                          </p:val>
                                        </p:tav>
                                        <p:tav tm="100000">
                                          <p:val>
                                            <p:strVal val="#ppt_y"/>
                                          </p:val>
                                        </p:tav>
                                      </p:tavLst>
                                    </p:anim>
                                  </p:childTnLst>
                                </p:cTn>
                              </p:par>
                            </p:childTnLst>
                          </p:cTn>
                        </p:par>
                        <p:par>
                          <p:cTn id="86" fill="hold">
                            <p:stCondLst>
                              <p:cond delay="3500"/>
                            </p:stCondLst>
                            <p:childTnLst>
                              <p:par>
                                <p:cTn id="87" presetID="42" presetClass="exit" presetSubtype="0" fill="hold" nodeType="afterEffect">
                                  <p:stCondLst>
                                    <p:cond delay="0"/>
                                  </p:stCondLst>
                                  <p:childTnLst>
                                    <p:animEffect transition="out" filter="fade">
                                      <p:cBhvr>
                                        <p:cTn id="88" dur="1000"/>
                                        <p:tgtEl>
                                          <p:spTgt spid="4"/>
                                        </p:tgtEl>
                                      </p:cBhvr>
                                    </p:animEffect>
                                    <p:anim calcmode="lin" valueType="num">
                                      <p:cBhvr>
                                        <p:cTn id="89" dur="1000"/>
                                        <p:tgtEl>
                                          <p:spTgt spid="4"/>
                                        </p:tgtEl>
                                        <p:attrNameLst>
                                          <p:attrName>ppt_x</p:attrName>
                                        </p:attrNameLst>
                                      </p:cBhvr>
                                      <p:tavLst>
                                        <p:tav tm="0">
                                          <p:val>
                                            <p:strVal val="ppt_x"/>
                                          </p:val>
                                        </p:tav>
                                        <p:tav tm="100000">
                                          <p:val>
                                            <p:strVal val="ppt_x"/>
                                          </p:val>
                                        </p:tav>
                                      </p:tavLst>
                                    </p:anim>
                                    <p:anim calcmode="lin" valueType="num">
                                      <p:cBhvr>
                                        <p:cTn id="90" dur="1000"/>
                                        <p:tgtEl>
                                          <p:spTgt spid="4"/>
                                        </p:tgtEl>
                                        <p:attrNameLst>
                                          <p:attrName>ppt_y</p:attrName>
                                        </p:attrNameLst>
                                      </p:cBhvr>
                                      <p:tavLst>
                                        <p:tav tm="0">
                                          <p:val>
                                            <p:strVal val="ppt_y"/>
                                          </p:val>
                                        </p:tav>
                                        <p:tav tm="100000">
                                          <p:val>
                                            <p:strVal val="ppt_y+.1"/>
                                          </p:val>
                                        </p:tav>
                                      </p:tavLst>
                                    </p:anim>
                                    <p:set>
                                      <p:cBhvr>
                                        <p:cTn id="91" dur="1" fill="hold">
                                          <p:stCondLst>
                                            <p:cond delay="999"/>
                                          </p:stCondLst>
                                        </p:cTn>
                                        <p:tgtEl>
                                          <p:spTgt spid="4"/>
                                        </p:tgtEl>
                                        <p:attrNameLst>
                                          <p:attrName>style.visibility</p:attrName>
                                        </p:attrNameLst>
                                      </p:cBhvr>
                                      <p:to>
                                        <p:strVal val="hidden"/>
                                      </p:to>
                                    </p:set>
                                  </p:childTnLst>
                                </p:cTn>
                              </p:par>
                            </p:childTnLst>
                          </p:cTn>
                        </p:par>
                        <p:par>
                          <p:cTn id="92" fill="hold">
                            <p:stCondLst>
                              <p:cond delay="4500"/>
                            </p:stCondLst>
                            <p:childTnLst>
                              <p:par>
                                <p:cTn id="93" presetID="42" presetClass="entr" presetSubtype="0" fill="hold" nodeType="after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fade">
                                      <p:cBhvr>
                                        <p:cTn id="95" dur="500"/>
                                        <p:tgtEl>
                                          <p:spTgt spid="27"/>
                                        </p:tgtEl>
                                      </p:cBhvr>
                                    </p:animEffect>
                                    <p:anim calcmode="lin" valueType="num">
                                      <p:cBhvr>
                                        <p:cTn id="96" dur="500" fill="hold"/>
                                        <p:tgtEl>
                                          <p:spTgt spid="27"/>
                                        </p:tgtEl>
                                        <p:attrNameLst>
                                          <p:attrName>ppt_x</p:attrName>
                                        </p:attrNameLst>
                                      </p:cBhvr>
                                      <p:tavLst>
                                        <p:tav tm="0">
                                          <p:val>
                                            <p:strVal val="#ppt_x"/>
                                          </p:val>
                                        </p:tav>
                                        <p:tav tm="100000">
                                          <p:val>
                                            <p:strVal val="#ppt_x"/>
                                          </p:val>
                                        </p:tav>
                                      </p:tavLst>
                                    </p:anim>
                                    <p:anim calcmode="lin" valueType="num">
                                      <p:cBhvr>
                                        <p:cTn id="97" dur="500" fill="hold"/>
                                        <p:tgtEl>
                                          <p:spTgt spid="27"/>
                                        </p:tgtEl>
                                        <p:attrNameLst>
                                          <p:attrName>ppt_y</p:attrName>
                                        </p:attrNameLst>
                                      </p:cBhvr>
                                      <p:tavLst>
                                        <p:tav tm="0">
                                          <p:val>
                                            <p:strVal val="#ppt_y+.1"/>
                                          </p:val>
                                        </p:tav>
                                        <p:tav tm="100000">
                                          <p:val>
                                            <p:strVal val="#ppt_y"/>
                                          </p:val>
                                        </p:tav>
                                      </p:tavLst>
                                    </p:anim>
                                  </p:childTnLst>
                                </p:cTn>
                              </p:par>
                            </p:childTnLst>
                          </p:cTn>
                        </p:par>
                        <p:par>
                          <p:cTn id="98" fill="hold">
                            <p:stCondLst>
                              <p:cond delay="5000"/>
                            </p:stCondLst>
                            <p:childTnLst>
                              <p:par>
                                <p:cTn id="99" presetID="42" presetClass="exit" presetSubtype="0" fill="hold" nodeType="afterEffect">
                                  <p:stCondLst>
                                    <p:cond delay="0"/>
                                  </p:stCondLst>
                                  <p:childTnLst>
                                    <p:animEffect transition="out" filter="fade">
                                      <p:cBhvr>
                                        <p:cTn id="100" dur="1000"/>
                                        <p:tgtEl>
                                          <p:spTgt spid="7"/>
                                        </p:tgtEl>
                                      </p:cBhvr>
                                    </p:animEffect>
                                    <p:anim calcmode="lin" valueType="num">
                                      <p:cBhvr>
                                        <p:cTn id="101" dur="1000"/>
                                        <p:tgtEl>
                                          <p:spTgt spid="7"/>
                                        </p:tgtEl>
                                        <p:attrNameLst>
                                          <p:attrName>ppt_x</p:attrName>
                                        </p:attrNameLst>
                                      </p:cBhvr>
                                      <p:tavLst>
                                        <p:tav tm="0">
                                          <p:val>
                                            <p:strVal val="ppt_x"/>
                                          </p:val>
                                        </p:tav>
                                        <p:tav tm="100000">
                                          <p:val>
                                            <p:strVal val="ppt_x"/>
                                          </p:val>
                                        </p:tav>
                                      </p:tavLst>
                                    </p:anim>
                                    <p:anim calcmode="lin" valueType="num">
                                      <p:cBhvr>
                                        <p:cTn id="102" dur="1000"/>
                                        <p:tgtEl>
                                          <p:spTgt spid="7"/>
                                        </p:tgtEl>
                                        <p:attrNameLst>
                                          <p:attrName>ppt_y</p:attrName>
                                        </p:attrNameLst>
                                      </p:cBhvr>
                                      <p:tavLst>
                                        <p:tav tm="0">
                                          <p:val>
                                            <p:strVal val="ppt_y"/>
                                          </p:val>
                                        </p:tav>
                                        <p:tav tm="100000">
                                          <p:val>
                                            <p:strVal val="ppt_y+.1"/>
                                          </p:val>
                                        </p:tav>
                                      </p:tavLst>
                                    </p:anim>
                                    <p:set>
                                      <p:cBhvr>
                                        <p:cTn id="103" dur="1" fill="hold">
                                          <p:stCondLst>
                                            <p:cond delay="999"/>
                                          </p:stCondLst>
                                        </p:cTn>
                                        <p:tgtEl>
                                          <p:spTgt spid="7"/>
                                        </p:tgtEl>
                                        <p:attrNameLst>
                                          <p:attrName>style.visibility</p:attrName>
                                        </p:attrNameLst>
                                      </p:cBhvr>
                                      <p:to>
                                        <p:strVal val="hidden"/>
                                      </p:to>
                                    </p:set>
                                  </p:childTnLst>
                                </p:cTn>
                              </p:par>
                            </p:childTnLst>
                          </p:cTn>
                        </p:par>
                        <p:par>
                          <p:cTn id="104" fill="hold">
                            <p:stCondLst>
                              <p:cond delay="6000"/>
                            </p:stCondLst>
                            <p:childTnLst>
                              <p:par>
                                <p:cTn id="105" presetID="42" presetClass="entr" presetSubtype="0"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anim calcmode="lin" valueType="num">
                                      <p:cBhvr>
                                        <p:cTn id="108" dur="500" fill="hold"/>
                                        <p:tgtEl>
                                          <p:spTgt spid="29"/>
                                        </p:tgtEl>
                                        <p:attrNameLst>
                                          <p:attrName>ppt_x</p:attrName>
                                        </p:attrNameLst>
                                      </p:cBhvr>
                                      <p:tavLst>
                                        <p:tav tm="0">
                                          <p:val>
                                            <p:strVal val="#ppt_x"/>
                                          </p:val>
                                        </p:tav>
                                        <p:tav tm="100000">
                                          <p:val>
                                            <p:strVal val="#ppt_x"/>
                                          </p:val>
                                        </p:tav>
                                      </p:tavLst>
                                    </p:anim>
                                    <p:anim calcmode="lin" valueType="num">
                                      <p:cBhvr>
                                        <p:cTn id="109" dur="5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6500"/>
                            </p:stCondLst>
                            <p:childTnLst>
                              <p:par>
                                <p:cTn id="111" presetID="42" presetClass="exit" presetSubtype="0" fill="hold" nodeType="afterEffect">
                                  <p:stCondLst>
                                    <p:cond delay="0"/>
                                  </p:stCondLst>
                                  <p:childTnLst>
                                    <p:animEffect transition="out" filter="fade">
                                      <p:cBhvr>
                                        <p:cTn id="112" dur="1000"/>
                                        <p:tgtEl>
                                          <p:spTgt spid="9"/>
                                        </p:tgtEl>
                                      </p:cBhvr>
                                    </p:animEffect>
                                    <p:anim calcmode="lin" valueType="num">
                                      <p:cBhvr>
                                        <p:cTn id="113" dur="1000"/>
                                        <p:tgtEl>
                                          <p:spTgt spid="9"/>
                                        </p:tgtEl>
                                        <p:attrNameLst>
                                          <p:attrName>ppt_x</p:attrName>
                                        </p:attrNameLst>
                                      </p:cBhvr>
                                      <p:tavLst>
                                        <p:tav tm="0">
                                          <p:val>
                                            <p:strVal val="ppt_x"/>
                                          </p:val>
                                        </p:tav>
                                        <p:tav tm="100000">
                                          <p:val>
                                            <p:strVal val="ppt_x"/>
                                          </p:val>
                                        </p:tav>
                                      </p:tavLst>
                                    </p:anim>
                                    <p:anim calcmode="lin" valueType="num">
                                      <p:cBhvr>
                                        <p:cTn id="114" dur="1000"/>
                                        <p:tgtEl>
                                          <p:spTgt spid="9"/>
                                        </p:tgtEl>
                                        <p:attrNameLst>
                                          <p:attrName>ppt_y</p:attrName>
                                        </p:attrNameLst>
                                      </p:cBhvr>
                                      <p:tavLst>
                                        <p:tav tm="0">
                                          <p:val>
                                            <p:strVal val="ppt_y"/>
                                          </p:val>
                                        </p:tav>
                                        <p:tav tm="100000">
                                          <p:val>
                                            <p:strVal val="ppt_y+.1"/>
                                          </p:val>
                                        </p:tav>
                                      </p:tavLst>
                                    </p:anim>
                                    <p:set>
                                      <p:cBhvr>
                                        <p:cTn id="115" dur="1" fill="hold">
                                          <p:stCondLst>
                                            <p:cond delay="999"/>
                                          </p:stCondLst>
                                        </p:cTn>
                                        <p:tgtEl>
                                          <p:spTgt spid="9"/>
                                        </p:tgtEl>
                                        <p:attrNameLst>
                                          <p:attrName>style.visibility</p:attrName>
                                        </p:attrNameLst>
                                      </p:cBhvr>
                                      <p:to>
                                        <p:strVal val="hidden"/>
                                      </p:to>
                                    </p:set>
                                  </p:childTnLst>
                                </p:cTn>
                              </p:par>
                            </p:childTnLst>
                          </p:cTn>
                        </p:par>
                        <p:par>
                          <p:cTn id="116" fill="hold">
                            <p:stCondLst>
                              <p:cond delay="7500"/>
                            </p:stCondLst>
                            <p:childTnLst>
                              <p:par>
                                <p:cTn id="117" presetID="42" presetClass="entr" presetSubtype="0" fill="hold"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fade">
                                      <p:cBhvr>
                                        <p:cTn id="119" dur="500"/>
                                        <p:tgtEl>
                                          <p:spTgt spid="31"/>
                                        </p:tgtEl>
                                      </p:cBhvr>
                                    </p:animEffect>
                                    <p:anim calcmode="lin" valueType="num">
                                      <p:cBhvr>
                                        <p:cTn id="120" dur="500" fill="hold"/>
                                        <p:tgtEl>
                                          <p:spTgt spid="31"/>
                                        </p:tgtEl>
                                        <p:attrNameLst>
                                          <p:attrName>ppt_x</p:attrName>
                                        </p:attrNameLst>
                                      </p:cBhvr>
                                      <p:tavLst>
                                        <p:tav tm="0">
                                          <p:val>
                                            <p:strVal val="#ppt_x"/>
                                          </p:val>
                                        </p:tav>
                                        <p:tav tm="100000">
                                          <p:val>
                                            <p:strVal val="#ppt_x"/>
                                          </p:val>
                                        </p:tav>
                                      </p:tavLst>
                                    </p:anim>
                                    <p:anim calcmode="lin" valueType="num">
                                      <p:cBhvr>
                                        <p:cTn id="121"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2" fill="hold" nodeType="clickEffect">
                                  <p:stCondLst>
                                    <p:cond delay="0"/>
                                  </p:stCondLst>
                                  <p:childTnLst>
                                    <p:set>
                                      <p:cBhvr>
                                        <p:cTn id="125" dur="1" fill="hold">
                                          <p:stCondLst>
                                            <p:cond delay="0"/>
                                          </p:stCondLst>
                                        </p:cTn>
                                        <p:tgtEl>
                                          <p:spTgt spid="225"/>
                                        </p:tgtEl>
                                        <p:attrNameLst>
                                          <p:attrName>style.visibility</p:attrName>
                                        </p:attrNameLst>
                                      </p:cBhvr>
                                      <p:to>
                                        <p:strVal val="visible"/>
                                      </p:to>
                                    </p:set>
                                    <p:anim calcmode="lin" valueType="num">
                                      <p:cBhvr additive="base">
                                        <p:cTn id="126" dur="750" fill="hold"/>
                                        <p:tgtEl>
                                          <p:spTgt spid="225"/>
                                        </p:tgtEl>
                                        <p:attrNameLst>
                                          <p:attrName>ppt_x</p:attrName>
                                        </p:attrNameLst>
                                      </p:cBhvr>
                                      <p:tavLst>
                                        <p:tav tm="0">
                                          <p:val>
                                            <p:strVal val="1+#ppt_w/2"/>
                                          </p:val>
                                        </p:tav>
                                        <p:tav tm="100000">
                                          <p:val>
                                            <p:strVal val="#ppt_x"/>
                                          </p:val>
                                        </p:tav>
                                      </p:tavLst>
                                    </p:anim>
                                    <p:anim calcmode="lin" valueType="num">
                                      <p:cBhvr additive="base">
                                        <p:cTn id="127" dur="750" fill="hold"/>
                                        <p:tgtEl>
                                          <p:spTgt spid="225"/>
                                        </p:tgtEl>
                                        <p:attrNameLst>
                                          <p:attrName>ppt_y</p:attrName>
                                        </p:attrNameLst>
                                      </p:cBhvr>
                                      <p:tavLst>
                                        <p:tav tm="0">
                                          <p:val>
                                            <p:strVal val="#ppt_y"/>
                                          </p:val>
                                        </p:tav>
                                        <p:tav tm="100000">
                                          <p:val>
                                            <p:strVal val="#ppt_y"/>
                                          </p:val>
                                        </p:tav>
                                      </p:tavLst>
                                    </p:anim>
                                  </p:childTnLst>
                                </p:cTn>
                              </p:par>
                              <p:par>
                                <p:cTn id="128" presetID="10" presetClass="entr" presetSubtype="0" fill="hold" grpId="0" nodeType="withEffect">
                                  <p:stCondLst>
                                    <p:cond delay="0"/>
                                  </p:stCondLst>
                                  <p:childTnLst>
                                    <p:set>
                                      <p:cBhvr>
                                        <p:cTn id="129" dur="1" fill="hold">
                                          <p:stCondLst>
                                            <p:cond delay="0"/>
                                          </p:stCondLst>
                                        </p:cTn>
                                        <p:tgtEl>
                                          <p:spTgt spid="126"/>
                                        </p:tgtEl>
                                        <p:attrNameLst>
                                          <p:attrName>style.visibility</p:attrName>
                                        </p:attrNameLst>
                                      </p:cBhvr>
                                      <p:to>
                                        <p:strVal val="visible"/>
                                      </p:to>
                                    </p:set>
                                    <p:animEffect transition="in" filter="fade">
                                      <p:cBhvr>
                                        <p:cTn id="130"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04" grpId="0"/>
      <p:bldP spid="26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19"/>
          <p:cNvSpPr>
            <a:spLocks noChangeArrowheads="1"/>
          </p:cNvSpPr>
          <p:nvPr/>
        </p:nvSpPr>
        <p:spPr bwMode="auto">
          <a:xfrm flipH="1">
            <a:off x="225082" y="5008100"/>
            <a:ext cx="8707902" cy="1934308"/>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endParaRPr lang="zh-CN" altLang="en-US" b="1">
              <a:solidFill>
                <a:schemeClr val="tx1"/>
              </a:solidFill>
              <a:latin typeface="+mj-lt"/>
              <a:ea typeface="黑体" pitchFamily="2" charset="-122"/>
            </a:endParaRPr>
          </a:p>
        </p:txBody>
      </p:sp>
      <p:sp>
        <p:nvSpPr>
          <p:cNvPr id="3" name="Title 2"/>
          <p:cNvSpPr>
            <a:spLocks noGrp="1"/>
          </p:cNvSpPr>
          <p:nvPr>
            <p:ph type="title"/>
          </p:nvPr>
        </p:nvSpPr>
        <p:spPr/>
        <p:txBody>
          <a:bodyPr/>
          <a:lstStyle/>
          <a:p>
            <a:pPr algn="l" defTabSz="914400">
              <a:spcBef>
                <a:spcPct val="0"/>
              </a:spcBef>
              <a:buNone/>
            </a:pPr>
            <a: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无缝虚拟机网络</a:t>
            </a:r>
            <a:b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lang="zh-CN" altLang="en-US" sz="2400" b="0" i="0" spc="0" baseline="0" dirty="0" smtClean="0">
                <a:solidFill>
                  <a:srgbClr val="7F7F7F"/>
                </a:solidFill>
                <a:latin typeface="Arial"/>
                <a:ea typeface="黑体" pitchFamily="2" charset="-122"/>
                <a:cs typeface="+mj-cs"/>
              </a:rPr>
              <a:t>思科虚拟可扩展 </a:t>
            </a:r>
            <a:r>
              <a:rPr altLang="zh-CN" sz="2400" b="0" i="0" spc="0" baseline="0" dirty="0" smtClean="0">
                <a:solidFill>
                  <a:srgbClr val="7F7F7F"/>
                </a:solidFill>
                <a:latin typeface="Arial"/>
                <a:ea typeface="黑体" pitchFamily="2" charset="-122"/>
                <a:cs typeface="+mj-cs"/>
              </a:rPr>
              <a:t>LAN — VXLAN</a:t>
            </a:r>
            <a:endParaRPr lang="zh-CN" altLang="en-US" sz="2400" b="0" i="0" spc="0" baseline="0" dirty="0">
              <a:solidFill>
                <a:srgbClr val="7F7F7F"/>
              </a:solidFill>
              <a:latin typeface="Arial"/>
              <a:ea typeface="黑体" pitchFamily="2" charset="-122"/>
              <a:cs typeface="+mj-cs"/>
            </a:endParaRPr>
          </a:p>
        </p:txBody>
      </p:sp>
      <p:grpSp>
        <p:nvGrpSpPr>
          <p:cNvPr id="2" name="Group 5"/>
          <p:cNvGrpSpPr/>
          <p:nvPr/>
        </p:nvGrpSpPr>
        <p:grpSpPr>
          <a:xfrm>
            <a:off x="1709380" y="1912968"/>
            <a:ext cx="5749616" cy="3053939"/>
            <a:chOff x="2004808" y="1744572"/>
            <a:chExt cx="5749616" cy="3053939"/>
          </a:xfrm>
        </p:grpSpPr>
        <p:grpSp>
          <p:nvGrpSpPr>
            <p:cNvPr id="4" name="Group 66"/>
            <p:cNvGrpSpPr/>
            <p:nvPr/>
          </p:nvGrpSpPr>
          <p:grpSpPr>
            <a:xfrm>
              <a:off x="2070248" y="4098043"/>
              <a:ext cx="696637" cy="700468"/>
              <a:chOff x="1359239" y="3311786"/>
              <a:chExt cx="975742" cy="981110"/>
            </a:xfrm>
          </p:grpSpPr>
          <p:pic>
            <p:nvPicPr>
              <p:cNvPr id="68" name="Picture 150" descr="ICON_VM_basic_label_Q308"/>
              <p:cNvPicPr>
                <a:picLocks noChangeAspect="1" noChangeArrowheads="1"/>
              </p:cNvPicPr>
              <p:nvPr/>
            </p:nvPicPr>
            <p:blipFill>
              <a:blip r:embed="rId3" cstate="screen">
                <a:grayscl/>
              </a:blip>
              <a:srcRect/>
              <a:stretch>
                <a:fillRect/>
              </a:stretch>
            </p:blipFill>
            <p:spPr bwMode="auto">
              <a:xfrm>
                <a:off x="1405377" y="3311786"/>
                <a:ext cx="845261" cy="981110"/>
              </a:xfrm>
              <a:prstGeom prst="rect">
                <a:avLst/>
              </a:prstGeom>
              <a:noFill/>
              <a:ln w="9525">
                <a:noFill/>
                <a:miter lim="800000"/>
                <a:headEnd/>
                <a:tailEnd/>
              </a:ln>
            </p:spPr>
          </p:pic>
          <p:sp>
            <p:nvSpPr>
              <p:cNvPr id="69" name="TextBox 68"/>
              <p:cNvSpPr txBox="1"/>
              <p:nvPr/>
            </p:nvSpPr>
            <p:spPr bwMode="gray">
              <a:xfrm>
                <a:off x="1359239" y="3403949"/>
                <a:ext cx="975742" cy="387978"/>
              </a:xfrm>
              <a:prstGeom prst="rect">
                <a:avLst/>
              </a:prstGeom>
              <a:noFill/>
              <a:scene3d>
                <a:camera prst="perspectiveRelaxed"/>
                <a:lightRig rig="threePt" dir="t"/>
              </a:scene3d>
            </p:spPr>
            <p:txBody>
              <a:bodyPr wrap="square" lIns="0" tIns="0" rIns="0" bIns="0" rtlCol="0">
                <a:spAutoFit/>
              </a:bodyPr>
              <a:lstStyle/>
              <a:p>
                <a:pPr algn="ctr" defTabSz="914309">
                  <a:buNone/>
                </a:pPr>
                <a:r>
                  <a:rPr lang="zh-CN" altLang="en-US" sz="1800" b="1" i="0" smtClean="0">
                    <a:solidFill>
                      <a:srgbClr val="4D4D4D"/>
                    </a:solidFill>
                    <a:latin typeface="Arial"/>
                    <a:ea typeface="黑体" pitchFamily="2" charset="-122"/>
                    <a:cs typeface="+mn-cs"/>
                  </a:rPr>
                  <a:t>数据库</a:t>
                </a:r>
                <a:endParaRPr lang="zh-CN" altLang="en-US" b="1" kern="1200">
                  <a:solidFill>
                    <a:srgbClr val="4D4D4D"/>
                  </a:solidFill>
                  <a:latin typeface="Arial"/>
                  <a:ea typeface="黑体" pitchFamily="2" charset="-122"/>
                </a:endParaRPr>
              </a:p>
            </p:txBody>
          </p:sp>
        </p:grpSp>
        <p:grpSp>
          <p:nvGrpSpPr>
            <p:cNvPr id="5" name="Group 4"/>
            <p:cNvGrpSpPr/>
            <p:nvPr/>
          </p:nvGrpSpPr>
          <p:grpSpPr>
            <a:xfrm>
              <a:off x="2004808" y="1744572"/>
              <a:ext cx="5749616" cy="3004849"/>
              <a:chOff x="2004808" y="1744572"/>
              <a:chExt cx="5749616" cy="3004849"/>
            </a:xfrm>
          </p:grpSpPr>
          <p:pic>
            <p:nvPicPr>
              <p:cNvPr id="4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125335" y="2176514"/>
                <a:ext cx="2975212" cy="257290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08" name="Rounded Rectangle 107"/>
              <p:cNvSpPr/>
              <p:nvPr/>
            </p:nvSpPr>
            <p:spPr bwMode="gray">
              <a:xfrm>
                <a:off x="5042518" y="2093332"/>
                <a:ext cx="2710834" cy="2513556"/>
              </a:xfrm>
              <a:prstGeom prst="roundRect">
                <a:avLst>
                  <a:gd name="adj" fmla="val 7016"/>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endParaRPr lang="zh-CN" altLang="en-US" b="1">
                  <a:solidFill>
                    <a:schemeClr val="tx1"/>
                  </a:solidFill>
                  <a:latin typeface="+mj-lt"/>
                  <a:ea typeface="黑体" pitchFamily="2" charset="-122"/>
                </a:endParaRPr>
              </a:p>
            </p:txBody>
          </p:sp>
          <p:sp>
            <p:nvSpPr>
              <p:cNvPr id="56" name="Rounded Rectangle 55"/>
              <p:cNvSpPr/>
              <p:nvPr/>
            </p:nvSpPr>
            <p:spPr bwMode="gray">
              <a:xfrm>
                <a:off x="2004808" y="2093332"/>
                <a:ext cx="2710834" cy="2513556"/>
              </a:xfrm>
              <a:prstGeom prst="roundRect">
                <a:avLst>
                  <a:gd name="adj" fmla="val 7016"/>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endParaRPr lang="zh-CN" altLang="en-US" b="1">
                  <a:solidFill>
                    <a:schemeClr val="tx1"/>
                  </a:solidFill>
                  <a:latin typeface="+mj-lt"/>
                  <a:ea typeface="黑体" pitchFamily="2" charset="-122"/>
                </a:endParaRPr>
              </a:p>
            </p:txBody>
          </p:sp>
          <p:cxnSp>
            <p:nvCxnSpPr>
              <p:cNvPr id="111" name="Straight Connector 110"/>
              <p:cNvCxnSpPr/>
              <p:nvPr/>
            </p:nvCxnSpPr>
            <p:spPr bwMode="gray">
              <a:xfrm>
                <a:off x="2520561" y="1744572"/>
                <a:ext cx="0" cy="564986"/>
              </a:xfrm>
              <a:prstGeom prst="line">
                <a:avLst/>
              </a:prstGeom>
              <a:ln w="254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bwMode="gray">
              <a:xfrm>
                <a:off x="7281302" y="1744572"/>
                <a:ext cx="0" cy="56498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bwMode="gray">
              <a:xfrm>
                <a:off x="3765958" y="2160516"/>
                <a:ext cx="861663" cy="307777"/>
              </a:xfrm>
              <a:prstGeom prst="rect">
                <a:avLst/>
              </a:prstGeom>
              <a:noFill/>
            </p:spPr>
            <p:txBody>
              <a:bodyPr wrap="square" lIns="0" tIns="0" rIns="0" bIns="0" rtlCol="0">
                <a:spAutoFit/>
              </a:bodyPr>
              <a:lstStyle/>
              <a:p>
                <a:pPr algn="r" defTabSz="914309">
                  <a:buNone/>
                </a:pPr>
                <a:r>
                  <a:rPr lang="en-US" altLang="zh-CN" sz="2000" b="0" i="0" kern="1200" smtClean="0">
                    <a:solidFill>
                      <a:srgbClr val="0096D6">
                        <a:lumMod val="75000"/>
                      </a:srgbClr>
                    </a:solidFill>
                    <a:latin typeface="Arial"/>
                    <a:ea typeface="黑体" pitchFamily="2" charset="-122"/>
                    <a:cs typeface="+mn-cs"/>
                  </a:rPr>
                  <a:t>vApp1</a:t>
                </a:r>
                <a:endParaRPr lang="en-US" altLang="zh-CN" sz="2000" b="0" i="0" kern="1200">
                  <a:solidFill>
                    <a:srgbClr val="0096D6">
                      <a:lumMod val="75000"/>
                    </a:srgbClr>
                  </a:solidFill>
                  <a:latin typeface="Arial"/>
                  <a:ea typeface="黑体" pitchFamily="2" charset="-122"/>
                  <a:cs typeface="+mn-cs"/>
                </a:endParaRPr>
              </a:p>
            </p:txBody>
          </p:sp>
          <p:cxnSp>
            <p:nvCxnSpPr>
              <p:cNvPr id="80" name="Elbow Connector 79"/>
              <p:cNvCxnSpPr/>
              <p:nvPr/>
            </p:nvCxnSpPr>
            <p:spPr bwMode="gray">
              <a:xfrm>
                <a:off x="2753246" y="2834606"/>
                <a:ext cx="1577795" cy="778911"/>
              </a:xfrm>
              <a:prstGeom prst="bentConnector3">
                <a:avLst>
                  <a:gd name="adj1" fmla="val 114489"/>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Elbow Connector 82"/>
              <p:cNvCxnSpPr>
                <a:stCxn id="65" idx="3"/>
                <a:endCxn id="68" idx="3"/>
              </p:cNvCxnSpPr>
              <p:nvPr/>
            </p:nvCxnSpPr>
            <p:spPr bwMode="gray">
              <a:xfrm flipH="1">
                <a:off x="2706668" y="3640813"/>
                <a:ext cx="1624373" cy="807464"/>
              </a:xfrm>
              <a:prstGeom prst="bentConnector3">
                <a:avLst>
                  <a:gd name="adj1" fmla="val -14073"/>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bwMode="gray">
              <a:xfrm>
                <a:off x="5129045" y="2160515"/>
                <a:ext cx="727763" cy="307777"/>
              </a:xfrm>
              <a:prstGeom prst="rect">
                <a:avLst/>
              </a:prstGeom>
              <a:noFill/>
            </p:spPr>
            <p:txBody>
              <a:bodyPr wrap="none" lIns="0" tIns="0" rIns="0" bIns="0" rtlCol="0">
                <a:spAutoFit/>
              </a:bodyPr>
              <a:lstStyle/>
              <a:p>
                <a:pPr algn="l" defTabSz="914309">
                  <a:buNone/>
                </a:pPr>
                <a:r>
                  <a:rPr lang="en-US" altLang="zh-CN" sz="2000" b="0" i="0" kern="1200" smtClean="0">
                    <a:solidFill>
                      <a:srgbClr val="C00000"/>
                    </a:solidFill>
                    <a:latin typeface="Arial"/>
                    <a:ea typeface="黑体" pitchFamily="2" charset="-122"/>
                    <a:cs typeface="+mn-cs"/>
                  </a:rPr>
                  <a:t>vApp2</a:t>
                </a:r>
                <a:endParaRPr lang="en-US" altLang="zh-CN" sz="2000" b="0" i="0" kern="1200">
                  <a:solidFill>
                    <a:srgbClr val="C00000"/>
                  </a:solidFill>
                  <a:latin typeface="Arial"/>
                  <a:ea typeface="黑体" pitchFamily="2" charset="-122"/>
                  <a:cs typeface="+mn-cs"/>
                </a:endParaRPr>
              </a:p>
            </p:txBody>
          </p:sp>
          <p:sp>
            <p:nvSpPr>
              <p:cNvPr id="133" name="TextBox 132"/>
              <p:cNvSpPr txBox="1"/>
              <p:nvPr/>
            </p:nvSpPr>
            <p:spPr bwMode="gray">
              <a:xfrm>
                <a:off x="2221829" y="1745975"/>
                <a:ext cx="1122881" cy="246221"/>
              </a:xfrm>
              <a:prstGeom prst="rect">
                <a:avLst/>
              </a:prstGeom>
              <a:noFill/>
            </p:spPr>
            <p:txBody>
              <a:bodyPr wrap="square" lIns="0" tIns="0" rIns="0" bIns="0" rtlCol="0">
                <a:spAutoFit/>
              </a:bodyPr>
              <a:lstStyle/>
              <a:p>
                <a:pPr algn="r" defTabSz="914309">
                  <a:buNone/>
                </a:pPr>
                <a:r>
                  <a:rPr lang="en-US" altLang="zh-CN" sz="1600" b="1" i="0" kern="1200" smtClean="0">
                    <a:solidFill>
                      <a:srgbClr val="0096D6">
                        <a:lumMod val="75000"/>
                      </a:srgbClr>
                    </a:solidFill>
                    <a:latin typeface="Arial"/>
                    <a:ea typeface="黑体" pitchFamily="2" charset="-122"/>
                    <a:cs typeface="+mn-cs"/>
                  </a:rPr>
                  <a:t>VLAN A</a:t>
                </a:r>
                <a:endParaRPr lang="zh-CN" altLang="en-US" sz="1600" b="1" kern="1200">
                  <a:solidFill>
                    <a:srgbClr val="0096D6">
                      <a:lumMod val="75000"/>
                    </a:srgbClr>
                  </a:solidFill>
                  <a:latin typeface="Arial"/>
                  <a:ea typeface="黑体" pitchFamily="2" charset="-122"/>
                  <a:cs typeface="+mn-cs"/>
                </a:endParaRPr>
              </a:p>
            </p:txBody>
          </p:sp>
          <p:sp>
            <p:nvSpPr>
              <p:cNvPr id="134" name="TextBox 133"/>
              <p:cNvSpPr txBox="1"/>
              <p:nvPr/>
            </p:nvSpPr>
            <p:spPr bwMode="gray">
              <a:xfrm>
                <a:off x="6475595" y="1745975"/>
                <a:ext cx="1278829" cy="246221"/>
              </a:xfrm>
              <a:prstGeom prst="rect">
                <a:avLst/>
              </a:prstGeom>
              <a:noFill/>
            </p:spPr>
            <p:txBody>
              <a:bodyPr wrap="square" lIns="0" tIns="0" rIns="0" bIns="0" rtlCol="0">
                <a:spAutoFit/>
              </a:bodyPr>
              <a:lstStyle/>
              <a:p>
                <a:pPr algn="l" defTabSz="914309">
                  <a:buNone/>
                </a:pPr>
                <a:r>
                  <a:rPr lang="en-US" altLang="zh-CN" sz="1600" b="1" i="0" kern="1200" smtClean="0">
                    <a:solidFill>
                      <a:srgbClr val="C00000"/>
                    </a:solidFill>
                    <a:latin typeface="Arial"/>
                    <a:ea typeface="黑体" pitchFamily="2" charset="-122"/>
                    <a:cs typeface="+mn-cs"/>
                  </a:rPr>
                  <a:t>VLAN B</a:t>
                </a:r>
                <a:endParaRPr lang="zh-CN" altLang="en-US" sz="1600" b="1" kern="1200">
                  <a:solidFill>
                    <a:srgbClr val="C00000"/>
                  </a:solidFill>
                  <a:latin typeface="Arial"/>
                  <a:ea typeface="黑体" pitchFamily="2" charset="-122"/>
                  <a:cs typeface="+mn-cs"/>
                </a:endParaRPr>
              </a:p>
            </p:txBody>
          </p:sp>
          <p:sp>
            <p:nvSpPr>
              <p:cNvPr id="135" name="TextBox 134"/>
              <p:cNvSpPr txBox="1"/>
              <p:nvPr/>
            </p:nvSpPr>
            <p:spPr bwMode="gray">
              <a:xfrm>
                <a:off x="2947653" y="2824131"/>
                <a:ext cx="1055983" cy="246221"/>
              </a:xfrm>
              <a:prstGeom prst="rect">
                <a:avLst/>
              </a:prstGeom>
              <a:noFill/>
            </p:spPr>
            <p:txBody>
              <a:bodyPr wrap="square" lIns="0" tIns="0" rIns="0" bIns="0" rtlCol="0">
                <a:spAutoFit/>
              </a:bodyPr>
              <a:lstStyle/>
              <a:p>
                <a:pPr algn="r" defTabSz="914309">
                  <a:buNone/>
                </a:pPr>
                <a:r>
                  <a:rPr lang="en-US" altLang="zh-CN" sz="1600" b="0" i="0" kern="1200" smtClean="0">
                    <a:solidFill>
                      <a:srgbClr val="FFFFFF">
                        <a:lumMod val="50000"/>
                      </a:srgbClr>
                    </a:solidFill>
                    <a:latin typeface="Arial"/>
                    <a:ea typeface="黑体" pitchFamily="2" charset="-122"/>
                    <a:cs typeface="+mn-cs"/>
                  </a:rPr>
                  <a:t>VXLAN 11</a:t>
                </a:r>
                <a:endParaRPr lang="zh-CN" altLang="en-US" sz="1600" kern="1200">
                  <a:solidFill>
                    <a:srgbClr val="FFFFFF">
                      <a:lumMod val="50000"/>
                    </a:srgbClr>
                  </a:solidFill>
                  <a:latin typeface="Arial"/>
                  <a:ea typeface="黑体" pitchFamily="2" charset="-122"/>
                  <a:cs typeface="+mn-cs"/>
                </a:endParaRPr>
              </a:p>
            </p:txBody>
          </p:sp>
          <p:sp>
            <p:nvSpPr>
              <p:cNvPr id="136" name="TextBox 135"/>
              <p:cNvSpPr txBox="1"/>
              <p:nvPr/>
            </p:nvSpPr>
            <p:spPr bwMode="gray">
              <a:xfrm>
                <a:off x="2879413" y="4199709"/>
                <a:ext cx="1055983" cy="246221"/>
              </a:xfrm>
              <a:prstGeom prst="rect">
                <a:avLst/>
              </a:prstGeom>
              <a:noFill/>
            </p:spPr>
            <p:txBody>
              <a:bodyPr wrap="square" lIns="0" tIns="0" rIns="0" bIns="0" rtlCol="0">
                <a:spAutoFit/>
              </a:bodyPr>
              <a:lstStyle/>
              <a:p>
                <a:pPr algn="r" defTabSz="914309">
                  <a:buNone/>
                </a:pPr>
                <a:r>
                  <a:rPr lang="en-US" altLang="zh-CN" sz="1600" b="0" i="0" kern="1200" smtClean="0">
                    <a:solidFill>
                      <a:srgbClr val="B7D333">
                        <a:lumMod val="75000"/>
                      </a:srgbClr>
                    </a:solidFill>
                    <a:latin typeface="Arial"/>
                    <a:ea typeface="黑体" pitchFamily="2" charset="-122"/>
                    <a:cs typeface="+mn-cs"/>
                  </a:rPr>
                  <a:t>VXLAN 12</a:t>
                </a:r>
                <a:endParaRPr lang="zh-CN" altLang="en-US" sz="1600" kern="1200">
                  <a:solidFill>
                    <a:schemeClr val="accent5">
                      <a:lumMod val="75000"/>
                    </a:schemeClr>
                  </a:solidFill>
                  <a:latin typeface="Arial"/>
                  <a:ea typeface="黑体" pitchFamily="2" charset="-122"/>
                  <a:cs typeface="+mn-cs"/>
                </a:endParaRPr>
              </a:p>
            </p:txBody>
          </p:sp>
          <p:sp>
            <p:nvSpPr>
              <p:cNvPr id="137" name="TextBox 136"/>
              <p:cNvSpPr txBox="1"/>
              <p:nvPr/>
            </p:nvSpPr>
            <p:spPr bwMode="gray">
              <a:xfrm>
                <a:off x="5831908" y="2935415"/>
                <a:ext cx="994915" cy="246221"/>
              </a:xfrm>
              <a:prstGeom prst="rect">
                <a:avLst/>
              </a:prstGeom>
              <a:noFill/>
            </p:spPr>
            <p:txBody>
              <a:bodyPr wrap="square" lIns="0" tIns="0" rIns="0" bIns="0" rtlCol="0">
                <a:spAutoFit/>
              </a:bodyPr>
              <a:lstStyle/>
              <a:p>
                <a:pPr algn="l" defTabSz="914309">
                  <a:buNone/>
                </a:pPr>
                <a:r>
                  <a:rPr lang="en-US" altLang="zh-CN" sz="1600" b="0" i="0" kern="1200" smtClean="0">
                    <a:solidFill>
                      <a:srgbClr val="652D89"/>
                    </a:solidFill>
                    <a:latin typeface="Arial"/>
                    <a:ea typeface="黑体" pitchFamily="2" charset="-122"/>
                    <a:cs typeface="+mn-cs"/>
                  </a:rPr>
                  <a:t>VXLAN 21</a:t>
                </a:r>
                <a:endParaRPr lang="zh-CN" altLang="en-US" sz="1600" kern="1200">
                  <a:solidFill>
                    <a:srgbClr val="652D89"/>
                  </a:solidFill>
                  <a:latin typeface="Arial"/>
                  <a:ea typeface="黑体" pitchFamily="2" charset="-122"/>
                  <a:cs typeface="+mn-cs"/>
                </a:endParaRPr>
              </a:p>
            </p:txBody>
          </p:sp>
          <p:sp>
            <p:nvSpPr>
              <p:cNvPr id="138" name="TextBox 137"/>
              <p:cNvSpPr txBox="1"/>
              <p:nvPr/>
            </p:nvSpPr>
            <p:spPr bwMode="gray">
              <a:xfrm>
                <a:off x="5831908" y="4199709"/>
                <a:ext cx="994915" cy="246221"/>
              </a:xfrm>
              <a:prstGeom prst="rect">
                <a:avLst/>
              </a:prstGeom>
              <a:noFill/>
            </p:spPr>
            <p:txBody>
              <a:bodyPr wrap="square" lIns="0" tIns="0" rIns="0" bIns="0" rtlCol="0">
                <a:spAutoFit/>
              </a:bodyPr>
              <a:lstStyle/>
              <a:p>
                <a:pPr algn="l" defTabSz="914309">
                  <a:buNone/>
                </a:pPr>
                <a:r>
                  <a:rPr lang="en-US" altLang="zh-CN" sz="1600" b="0" i="0" kern="1200" smtClean="0">
                    <a:solidFill>
                      <a:schemeClr val="tx1"/>
                    </a:solidFill>
                    <a:latin typeface="Arial"/>
                    <a:ea typeface="黑体" pitchFamily="2" charset="-122"/>
                    <a:cs typeface="+mn-cs"/>
                  </a:rPr>
                  <a:t>VXLAN 22</a:t>
                </a:r>
                <a:endParaRPr lang="zh-CN" altLang="en-US" sz="1600" kern="1200">
                  <a:latin typeface="Arial"/>
                  <a:ea typeface="黑体" pitchFamily="2" charset="-122"/>
                  <a:cs typeface="+mn-cs"/>
                </a:endParaRPr>
              </a:p>
            </p:txBody>
          </p:sp>
          <p:sp>
            <p:nvSpPr>
              <p:cNvPr id="145" name="Rounded Rectangle 144"/>
              <p:cNvSpPr/>
              <p:nvPr/>
            </p:nvSpPr>
            <p:spPr bwMode="gray">
              <a:xfrm>
                <a:off x="2251870" y="2132133"/>
                <a:ext cx="525853" cy="242573"/>
              </a:xfrm>
              <a:prstGeom prst="roundRect">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0" tIns="41059" rIns="82120" bIns="41059" anchor="ctr"/>
              <a:lstStyle/>
              <a:p>
                <a:pPr algn="ctr" defTabSz="914309">
                  <a:buNone/>
                </a:pPr>
                <a:r>
                  <a:rPr lang="en-US" altLang="zh-CN" sz="1400" b="1" i="0" kern="1200" smtClean="0">
                    <a:solidFill>
                      <a:srgbClr val="0096D6"/>
                    </a:solidFill>
                    <a:latin typeface="Arial"/>
                    <a:ea typeface="黑体" pitchFamily="2" charset="-122"/>
                    <a:cs typeface="+mn-cs"/>
                  </a:rPr>
                  <a:t>GW</a:t>
                </a:r>
                <a:endParaRPr lang="en-US" altLang="zh-CN" sz="1400" b="1" i="0" kern="1200">
                  <a:solidFill>
                    <a:srgbClr val="0096D6"/>
                  </a:solidFill>
                  <a:latin typeface="Arial"/>
                  <a:ea typeface="黑体" pitchFamily="2" charset="-122"/>
                  <a:cs typeface="+mn-cs"/>
                </a:endParaRPr>
              </a:p>
            </p:txBody>
          </p:sp>
          <p:sp>
            <p:nvSpPr>
              <p:cNvPr id="146" name="Rounded Rectangle 145"/>
              <p:cNvSpPr/>
              <p:nvPr/>
            </p:nvSpPr>
            <p:spPr bwMode="gray">
              <a:xfrm>
                <a:off x="6985316" y="2104837"/>
                <a:ext cx="525853" cy="242573"/>
              </a:xfrm>
              <a:prstGeom prst="roundRect">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0" tIns="41059" rIns="82120" bIns="41059" anchor="ctr"/>
              <a:lstStyle/>
              <a:p>
                <a:pPr algn="ctr" defTabSz="914309">
                  <a:buNone/>
                </a:pPr>
                <a:r>
                  <a:rPr lang="en-US" altLang="zh-CN" sz="1400" b="1" i="0" kern="1200" smtClean="0">
                    <a:solidFill>
                      <a:srgbClr val="C00000"/>
                    </a:solidFill>
                    <a:latin typeface="Arial"/>
                    <a:ea typeface="黑体" pitchFamily="2" charset="-122"/>
                    <a:cs typeface="+mn-cs"/>
                  </a:rPr>
                  <a:t>GW</a:t>
                </a:r>
                <a:endParaRPr lang="en-US" altLang="zh-CN" sz="1400" b="1" i="0" kern="1200">
                  <a:solidFill>
                    <a:srgbClr val="C00000"/>
                  </a:solidFill>
                  <a:latin typeface="Arial"/>
                  <a:ea typeface="黑体" pitchFamily="2" charset="-122"/>
                  <a:cs typeface="+mn-cs"/>
                </a:endParaRPr>
              </a:p>
            </p:txBody>
          </p:sp>
          <p:grpSp>
            <p:nvGrpSpPr>
              <p:cNvPr id="6" name="Group 1"/>
              <p:cNvGrpSpPr/>
              <p:nvPr/>
            </p:nvGrpSpPr>
            <p:grpSpPr>
              <a:xfrm>
                <a:off x="2097555" y="2616659"/>
                <a:ext cx="696635" cy="700468"/>
                <a:chOff x="1397485" y="3502946"/>
                <a:chExt cx="975742" cy="981110"/>
              </a:xfrm>
            </p:grpSpPr>
            <p:pic>
              <p:nvPicPr>
                <p:cNvPr id="60" name="Picture 150" descr="ICON_VM_basic_label_Q308"/>
                <p:cNvPicPr>
                  <a:picLocks noChangeAspect="1" noChangeArrowheads="1"/>
                </p:cNvPicPr>
                <p:nvPr/>
              </p:nvPicPr>
              <p:blipFill>
                <a:blip r:embed="rId3" cstate="screen">
                  <a:grayscl/>
                </a:blip>
                <a:srcRect/>
                <a:stretch>
                  <a:fillRect/>
                </a:stretch>
              </p:blipFill>
              <p:spPr bwMode="auto">
                <a:xfrm>
                  <a:off x="1481841" y="3502946"/>
                  <a:ext cx="845263" cy="981110"/>
                </a:xfrm>
                <a:prstGeom prst="rect">
                  <a:avLst/>
                </a:prstGeom>
                <a:noFill/>
                <a:ln w="9525">
                  <a:noFill/>
                  <a:miter lim="800000"/>
                  <a:headEnd/>
                  <a:tailEnd/>
                </a:ln>
              </p:spPr>
            </p:pic>
            <p:sp>
              <p:nvSpPr>
                <p:cNvPr id="63" name="TextBox 62"/>
                <p:cNvSpPr txBox="1"/>
                <p:nvPr/>
              </p:nvSpPr>
              <p:spPr bwMode="gray">
                <a:xfrm>
                  <a:off x="1397485" y="3633339"/>
                  <a:ext cx="975742" cy="387978"/>
                </a:xfrm>
                <a:prstGeom prst="rect">
                  <a:avLst/>
                </a:prstGeom>
                <a:noFill/>
                <a:scene3d>
                  <a:camera prst="perspectiveRelaxed"/>
                  <a:lightRig rig="threePt" dir="t"/>
                </a:scene3d>
              </p:spPr>
              <p:txBody>
                <a:bodyPr wrap="square" lIns="0" tIns="0" rIns="0" bIns="0" rtlCol="0">
                  <a:spAutoFit/>
                </a:bodyPr>
                <a:lstStyle/>
                <a:p>
                  <a:pPr algn="ctr" defTabSz="914309">
                    <a:buNone/>
                  </a:pPr>
                  <a:r>
                    <a:rPr lang="en-US" altLang="zh-CN" sz="1800" b="1" i="0" smtClean="0">
                      <a:solidFill>
                        <a:srgbClr val="4D4D4D"/>
                      </a:solidFill>
                      <a:latin typeface="Arial"/>
                      <a:ea typeface="黑体" pitchFamily="2" charset="-122"/>
                      <a:cs typeface="+mn-cs"/>
                    </a:rPr>
                    <a:t>Web</a:t>
                  </a:r>
                  <a:endParaRPr lang="zh-CN" altLang="en-US" b="1" kern="1200">
                    <a:solidFill>
                      <a:srgbClr val="4D4D4D"/>
                    </a:solidFill>
                    <a:latin typeface="Arial"/>
                    <a:ea typeface="黑体" pitchFamily="2" charset="-122"/>
                  </a:endParaRPr>
                </a:p>
              </p:txBody>
            </p:sp>
          </p:grpSp>
          <p:grpSp>
            <p:nvGrpSpPr>
              <p:cNvPr id="7" name="Group 63"/>
              <p:cNvGrpSpPr/>
              <p:nvPr/>
            </p:nvGrpSpPr>
            <p:grpSpPr>
              <a:xfrm>
                <a:off x="3680984" y="3290579"/>
                <a:ext cx="696635" cy="700468"/>
                <a:chOff x="1340137" y="3311786"/>
                <a:chExt cx="975742" cy="981110"/>
              </a:xfrm>
            </p:grpSpPr>
            <p:pic>
              <p:nvPicPr>
                <p:cNvPr id="65" name="Picture 150" descr="ICON_VM_basic_label_Q308"/>
                <p:cNvPicPr>
                  <a:picLocks noChangeAspect="1" noChangeArrowheads="1"/>
                </p:cNvPicPr>
                <p:nvPr/>
              </p:nvPicPr>
              <p:blipFill>
                <a:blip r:embed="rId3" cstate="screen">
                  <a:grayscl/>
                </a:blip>
                <a:srcRect/>
                <a:stretch>
                  <a:fillRect/>
                </a:stretch>
              </p:blipFill>
              <p:spPr bwMode="auto">
                <a:xfrm>
                  <a:off x="1405377" y="3311786"/>
                  <a:ext cx="845263" cy="981110"/>
                </a:xfrm>
                <a:prstGeom prst="rect">
                  <a:avLst/>
                </a:prstGeom>
                <a:noFill/>
                <a:ln w="9525">
                  <a:noFill/>
                  <a:miter lim="800000"/>
                  <a:headEnd/>
                  <a:tailEnd/>
                </a:ln>
              </p:spPr>
            </p:pic>
            <p:sp>
              <p:nvSpPr>
                <p:cNvPr id="66" name="TextBox 65"/>
                <p:cNvSpPr txBox="1"/>
                <p:nvPr/>
              </p:nvSpPr>
              <p:spPr bwMode="gray">
                <a:xfrm>
                  <a:off x="1340137" y="3423063"/>
                  <a:ext cx="975742" cy="387978"/>
                </a:xfrm>
                <a:prstGeom prst="rect">
                  <a:avLst/>
                </a:prstGeom>
                <a:noFill/>
                <a:scene3d>
                  <a:camera prst="perspectiveRelaxed"/>
                  <a:lightRig rig="threePt" dir="t"/>
                </a:scene3d>
              </p:spPr>
              <p:txBody>
                <a:bodyPr wrap="square" lIns="0" tIns="0" rIns="0" bIns="0" rtlCol="0">
                  <a:spAutoFit/>
                </a:bodyPr>
                <a:lstStyle/>
                <a:p>
                  <a:pPr algn="ctr" defTabSz="914309">
                    <a:buNone/>
                  </a:pPr>
                  <a:r>
                    <a:rPr lang="zh-CN" altLang="en-US" sz="1800" b="1" i="0" smtClean="0">
                      <a:solidFill>
                        <a:srgbClr val="4D4D4D"/>
                      </a:solidFill>
                      <a:latin typeface="Arial"/>
                      <a:ea typeface="黑体" pitchFamily="2" charset="-122"/>
                      <a:cs typeface="+mn-cs"/>
                    </a:rPr>
                    <a:t>应用</a:t>
                  </a:r>
                  <a:endParaRPr lang="zh-CN" altLang="en-US" b="1" kern="1200">
                    <a:solidFill>
                      <a:srgbClr val="4D4D4D"/>
                    </a:solidFill>
                    <a:latin typeface="Arial"/>
                    <a:ea typeface="黑体" pitchFamily="2" charset="-122"/>
                  </a:endParaRPr>
                </a:p>
              </p:txBody>
            </p:sp>
          </p:grpSp>
          <p:cxnSp>
            <p:nvCxnSpPr>
              <p:cNvPr id="85" name="Elbow Connector 84"/>
              <p:cNvCxnSpPr>
                <a:stCxn id="88" idx="3"/>
                <a:endCxn id="91" idx="3"/>
              </p:cNvCxnSpPr>
              <p:nvPr/>
            </p:nvCxnSpPr>
            <p:spPr bwMode="gray">
              <a:xfrm flipH="1">
                <a:off x="5917978" y="2830413"/>
                <a:ext cx="1741538" cy="810400"/>
              </a:xfrm>
              <a:prstGeom prst="bentConnector3">
                <a:avLst>
                  <a:gd name="adj1" fmla="val 145064"/>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6" name="Elbow Connector 85"/>
              <p:cNvCxnSpPr>
                <a:stCxn id="91" idx="3"/>
                <a:endCxn id="94" idx="3"/>
              </p:cNvCxnSpPr>
              <p:nvPr/>
            </p:nvCxnSpPr>
            <p:spPr bwMode="gray">
              <a:xfrm>
                <a:off x="5917978" y="3640813"/>
                <a:ext cx="1788115" cy="800928"/>
              </a:xfrm>
              <a:prstGeom prst="bentConnector3">
                <a:avLst>
                  <a:gd name="adj1" fmla="val -43916"/>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86"/>
              <p:cNvGrpSpPr/>
              <p:nvPr/>
            </p:nvGrpSpPr>
            <p:grpSpPr>
              <a:xfrm>
                <a:off x="7009459" y="2480179"/>
                <a:ext cx="696635" cy="700468"/>
                <a:chOff x="537265" y="3311786"/>
                <a:chExt cx="975742" cy="981110"/>
              </a:xfrm>
            </p:grpSpPr>
            <p:pic>
              <p:nvPicPr>
                <p:cNvPr id="88" name="Picture 150" descr="ICON_VM_basic_label_Q308"/>
                <p:cNvPicPr>
                  <a:picLocks noChangeAspect="1" noChangeArrowheads="1"/>
                </p:cNvPicPr>
                <p:nvPr/>
              </p:nvPicPr>
              <p:blipFill>
                <a:blip r:embed="rId3" cstate="screen">
                  <a:grayscl/>
                </a:blip>
                <a:srcRect/>
                <a:stretch>
                  <a:fillRect/>
                </a:stretch>
              </p:blipFill>
              <p:spPr bwMode="auto">
                <a:xfrm>
                  <a:off x="602504" y="3311786"/>
                  <a:ext cx="845263" cy="981110"/>
                </a:xfrm>
                <a:prstGeom prst="rect">
                  <a:avLst/>
                </a:prstGeom>
                <a:noFill/>
                <a:ln w="9525">
                  <a:noFill/>
                  <a:miter lim="800000"/>
                  <a:headEnd/>
                  <a:tailEnd/>
                </a:ln>
              </p:spPr>
            </p:pic>
            <p:sp>
              <p:nvSpPr>
                <p:cNvPr id="89" name="TextBox 88"/>
                <p:cNvSpPr txBox="1"/>
                <p:nvPr/>
              </p:nvSpPr>
              <p:spPr bwMode="gray">
                <a:xfrm>
                  <a:off x="537265" y="3423063"/>
                  <a:ext cx="975742" cy="387978"/>
                </a:xfrm>
                <a:prstGeom prst="rect">
                  <a:avLst/>
                </a:prstGeom>
                <a:noFill/>
                <a:scene3d>
                  <a:camera prst="perspectiveRelaxed"/>
                  <a:lightRig rig="threePt" dir="t"/>
                </a:scene3d>
              </p:spPr>
              <p:txBody>
                <a:bodyPr wrap="square" lIns="0" tIns="0" rIns="0" bIns="0" rtlCol="0">
                  <a:spAutoFit/>
                </a:bodyPr>
                <a:lstStyle/>
                <a:p>
                  <a:pPr algn="ctr" defTabSz="914309">
                    <a:buNone/>
                  </a:pPr>
                  <a:r>
                    <a:rPr lang="en-US" altLang="zh-CN" sz="1800" b="1" i="0" smtClean="0">
                      <a:solidFill>
                        <a:srgbClr val="4D4D4D"/>
                      </a:solidFill>
                      <a:latin typeface="Arial"/>
                      <a:ea typeface="黑体" pitchFamily="2" charset="-122"/>
                      <a:cs typeface="+mn-cs"/>
                    </a:rPr>
                    <a:t>Web</a:t>
                  </a:r>
                  <a:endParaRPr lang="zh-CN" altLang="en-US" b="1" kern="1200">
                    <a:solidFill>
                      <a:srgbClr val="4D4D4D"/>
                    </a:solidFill>
                    <a:latin typeface="Arial"/>
                    <a:ea typeface="黑体" pitchFamily="2" charset="-122"/>
                  </a:endParaRPr>
                </a:p>
              </p:txBody>
            </p:sp>
          </p:grpSp>
          <p:grpSp>
            <p:nvGrpSpPr>
              <p:cNvPr id="9" name="Group 89"/>
              <p:cNvGrpSpPr/>
              <p:nvPr/>
            </p:nvGrpSpPr>
            <p:grpSpPr>
              <a:xfrm>
                <a:off x="5267921" y="3290579"/>
                <a:ext cx="696635" cy="700468"/>
                <a:chOff x="537265" y="3311786"/>
                <a:chExt cx="975742" cy="981110"/>
              </a:xfrm>
            </p:grpSpPr>
            <p:pic>
              <p:nvPicPr>
                <p:cNvPr id="91" name="Picture 150" descr="ICON_VM_basic_label_Q308"/>
                <p:cNvPicPr>
                  <a:picLocks noChangeAspect="1" noChangeArrowheads="1"/>
                </p:cNvPicPr>
                <p:nvPr/>
              </p:nvPicPr>
              <p:blipFill>
                <a:blip r:embed="rId3" cstate="screen">
                  <a:grayscl/>
                </a:blip>
                <a:srcRect/>
                <a:stretch>
                  <a:fillRect/>
                </a:stretch>
              </p:blipFill>
              <p:spPr bwMode="auto">
                <a:xfrm>
                  <a:off x="602505" y="3311786"/>
                  <a:ext cx="845263" cy="981110"/>
                </a:xfrm>
                <a:prstGeom prst="rect">
                  <a:avLst/>
                </a:prstGeom>
                <a:noFill/>
                <a:ln w="9525">
                  <a:noFill/>
                  <a:miter lim="800000"/>
                  <a:headEnd/>
                  <a:tailEnd/>
                </a:ln>
              </p:spPr>
            </p:pic>
            <p:sp>
              <p:nvSpPr>
                <p:cNvPr id="92" name="TextBox 91"/>
                <p:cNvSpPr txBox="1"/>
                <p:nvPr/>
              </p:nvSpPr>
              <p:spPr bwMode="gray">
                <a:xfrm>
                  <a:off x="537265" y="3423063"/>
                  <a:ext cx="975742" cy="387978"/>
                </a:xfrm>
                <a:prstGeom prst="rect">
                  <a:avLst/>
                </a:prstGeom>
                <a:noFill/>
                <a:scene3d>
                  <a:camera prst="perspectiveRelaxed"/>
                  <a:lightRig rig="threePt" dir="t"/>
                </a:scene3d>
              </p:spPr>
              <p:txBody>
                <a:bodyPr wrap="square" lIns="0" tIns="0" rIns="0" bIns="0" rtlCol="0">
                  <a:spAutoFit/>
                </a:bodyPr>
                <a:lstStyle/>
                <a:p>
                  <a:pPr algn="ctr" defTabSz="914309">
                    <a:buNone/>
                  </a:pPr>
                  <a:r>
                    <a:rPr lang="zh-CN" altLang="en-US" sz="1800" b="1" i="0" smtClean="0">
                      <a:solidFill>
                        <a:srgbClr val="4D4D4D"/>
                      </a:solidFill>
                      <a:latin typeface="Arial"/>
                      <a:ea typeface="黑体" pitchFamily="2" charset="-122"/>
                      <a:cs typeface="+mn-cs"/>
                    </a:rPr>
                    <a:t>应用</a:t>
                  </a:r>
                  <a:endParaRPr lang="zh-CN" altLang="en-US" b="1" kern="1200">
                    <a:solidFill>
                      <a:srgbClr val="4D4D4D"/>
                    </a:solidFill>
                    <a:latin typeface="Arial"/>
                    <a:ea typeface="黑体" pitchFamily="2" charset="-122"/>
                  </a:endParaRPr>
                </a:p>
              </p:txBody>
            </p:sp>
          </p:grpSp>
        </p:grpSp>
        <p:grpSp>
          <p:nvGrpSpPr>
            <p:cNvPr id="10" name="Group 92"/>
            <p:cNvGrpSpPr/>
            <p:nvPr/>
          </p:nvGrpSpPr>
          <p:grpSpPr>
            <a:xfrm>
              <a:off x="7056036" y="4091508"/>
              <a:ext cx="696635" cy="700468"/>
              <a:chOff x="537265" y="3311786"/>
              <a:chExt cx="975742" cy="981110"/>
            </a:xfrm>
          </p:grpSpPr>
          <p:pic>
            <p:nvPicPr>
              <p:cNvPr id="94" name="Picture 150" descr="ICON_VM_basic_label_Q308"/>
              <p:cNvPicPr>
                <a:picLocks noChangeAspect="1" noChangeArrowheads="1"/>
              </p:cNvPicPr>
              <p:nvPr/>
            </p:nvPicPr>
            <p:blipFill>
              <a:blip r:embed="rId3" cstate="screen">
                <a:grayscl/>
              </a:blip>
              <a:srcRect/>
              <a:stretch>
                <a:fillRect/>
              </a:stretch>
            </p:blipFill>
            <p:spPr bwMode="auto">
              <a:xfrm>
                <a:off x="602504" y="3311786"/>
                <a:ext cx="845263" cy="981110"/>
              </a:xfrm>
              <a:prstGeom prst="rect">
                <a:avLst/>
              </a:prstGeom>
              <a:noFill/>
              <a:ln w="9525">
                <a:noFill/>
                <a:miter lim="800000"/>
                <a:headEnd/>
                <a:tailEnd/>
              </a:ln>
            </p:spPr>
          </p:pic>
          <p:sp>
            <p:nvSpPr>
              <p:cNvPr id="95" name="TextBox 94"/>
              <p:cNvSpPr txBox="1"/>
              <p:nvPr/>
            </p:nvSpPr>
            <p:spPr bwMode="gray">
              <a:xfrm>
                <a:off x="537265" y="3423063"/>
                <a:ext cx="975742" cy="387978"/>
              </a:xfrm>
              <a:prstGeom prst="rect">
                <a:avLst/>
              </a:prstGeom>
              <a:noFill/>
              <a:scene3d>
                <a:camera prst="perspectiveRelaxed"/>
                <a:lightRig rig="threePt" dir="t"/>
              </a:scene3d>
            </p:spPr>
            <p:txBody>
              <a:bodyPr wrap="square" lIns="0" tIns="0" rIns="0" bIns="0" rtlCol="0">
                <a:spAutoFit/>
              </a:bodyPr>
              <a:lstStyle/>
              <a:p>
                <a:pPr algn="ctr" defTabSz="914309">
                  <a:buNone/>
                </a:pPr>
                <a:r>
                  <a:rPr lang="zh-CN" altLang="en-US" sz="1800" b="1" i="0" smtClean="0">
                    <a:solidFill>
                      <a:srgbClr val="4D4D4D"/>
                    </a:solidFill>
                    <a:latin typeface="Arial"/>
                    <a:ea typeface="黑体" pitchFamily="2" charset="-122"/>
                    <a:cs typeface="+mn-cs"/>
                  </a:rPr>
                  <a:t>数据库</a:t>
                </a:r>
                <a:endParaRPr lang="zh-CN" altLang="en-US" b="1" kern="1200">
                  <a:solidFill>
                    <a:srgbClr val="4D4D4D"/>
                  </a:solidFill>
                  <a:latin typeface="Arial"/>
                  <a:ea typeface="黑体" pitchFamily="2" charset="-122"/>
                </a:endParaRPr>
              </a:p>
            </p:txBody>
          </p:sp>
        </p:grpSp>
      </p:grpSp>
      <p:grpSp>
        <p:nvGrpSpPr>
          <p:cNvPr id="11" name="Group 57"/>
          <p:cNvGrpSpPr/>
          <p:nvPr/>
        </p:nvGrpSpPr>
        <p:grpSpPr>
          <a:xfrm>
            <a:off x="10242" y="1280164"/>
            <a:ext cx="9144000" cy="496887"/>
            <a:chOff x="10242" y="1487255"/>
            <a:chExt cx="9144000" cy="496887"/>
          </a:xfrm>
        </p:grpSpPr>
        <p:sp>
          <p:nvSpPr>
            <p:cNvPr id="59" name="Rectangle 25"/>
            <p:cNvSpPr>
              <a:spLocks/>
            </p:cNvSpPr>
            <p:nvPr/>
          </p:nvSpPr>
          <p:spPr bwMode="auto">
            <a:xfrm>
              <a:off x="10242" y="1487255"/>
              <a:ext cx="9144000" cy="496887"/>
            </a:xfrm>
            <a:prstGeom prst="rect">
              <a:avLst/>
            </a:prstGeom>
            <a:gradFill flip="none" rotWithShape="1">
              <a:gsLst>
                <a:gs pos="15000">
                  <a:srgbClr val="0D3947">
                    <a:alpha val="83000"/>
                  </a:srgbClr>
                </a:gs>
                <a:gs pos="85000">
                  <a:srgbClr val="0D3947">
                    <a:alpha val="83000"/>
                  </a:srgbClr>
                </a:gs>
                <a:gs pos="0">
                  <a:srgbClr val="ABDFF0">
                    <a:lumMod val="25000"/>
                    <a:alpha val="0"/>
                  </a:srgbClr>
                </a:gs>
                <a:gs pos="100000">
                  <a:schemeClr val="bg1">
                    <a:alpha val="0"/>
                  </a:schemeClr>
                </a:gs>
              </a:gsLst>
              <a:lin ang="0" scaled="0"/>
              <a:tileRect/>
            </a:gradFill>
            <a:ln w="25400" cap="flat" cmpd="sng" algn="ctr">
              <a:noFill/>
              <a:prstDash val="solid"/>
            </a:ln>
            <a:effectLst/>
          </p:spPr>
          <p:txBody>
            <a:bodyPr rtlCol="0" anchor="ctr"/>
            <a:lstStyle/>
            <a:p>
              <a:pPr algn="ctr">
                <a:spcBef>
                  <a:spcPts val="600"/>
                </a:spcBef>
              </a:pPr>
              <a:endParaRPr lang="zh-CN" altLang="en-US" sz="1600">
                <a:solidFill>
                  <a:srgbClr val="FFFFFF"/>
                </a:solidFill>
                <a:ea typeface="黑体" pitchFamily="2" charset="-122"/>
                <a:sym typeface="Arial" charset="0"/>
              </a:endParaRPr>
            </a:p>
          </p:txBody>
        </p:sp>
        <p:sp>
          <p:nvSpPr>
            <p:cNvPr id="61" name="Rectangle 60"/>
            <p:cNvSpPr/>
            <p:nvPr/>
          </p:nvSpPr>
          <p:spPr>
            <a:xfrm>
              <a:off x="262726" y="1553195"/>
              <a:ext cx="8639033" cy="353939"/>
            </a:xfrm>
            <a:prstGeom prst="rect">
              <a:avLst/>
            </a:prstGeom>
          </p:spPr>
          <p:txBody>
            <a:bodyPr wrap="square" lIns="91435" tIns="45718" rIns="91435" bIns="45718">
              <a:spAutoFit/>
            </a:bodyPr>
            <a:lstStyle/>
            <a:p>
              <a:pPr algn="ctr" defTabSz="914400">
                <a:spcBef>
                  <a:spcPts val="600"/>
                </a:spcBef>
                <a:buNone/>
              </a:pPr>
              <a:r>
                <a:rPr lang="zh-CN" altLang="en-US" sz="1700" b="0" i="0" smtClean="0">
                  <a:solidFill>
                    <a:srgbClr val="FFFFFF"/>
                  </a:solidFill>
                  <a:latin typeface="Arial"/>
                  <a:ea typeface="黑体" pitchFamily="2" charset="-122"/>
                  <a:cs typeface="+mn-cs"/>
                </a:rPr>
                <a:t>跨 </a:t>
              </a:r>
              <a:r>
                <a:rPr lang="en-US" altLang="zh-CN" sz="1700" b="0" i="0" smtClean="0">
                  <a:solidFill>
                    <a:srgbClr val="FFFFFF"/>
                  </a:solidFill>
                  <a:latin typeface="Arial"/>
                  <a:ea typeface="黑体" pitchFamily="2" charset="-122"/>
                  <a:cs typeface="+mn-cs"/>
                </a:rPr>
                <a:t>POD (L3) </a:t>
              </a:r>
              <a:r>
                <a:rPr lang="zh-CN" altLang="en-US" sz="1700" b="0" i="0" smtClean="0">
                  <a:solidFill>
                    <a:srgbClr val="FFFFFF"/>
                  </a:solidFill>
                  <a:latin typeface="Arial"/>
                  <a:ea typeface="黑体" pitchFamily="2" charset="-122"/>
                  <a:cs typeface="+mn-cs"/>
                </a:rPr>
                <a:t>的多租户云和数据中心内部的分段</a:t>
              </a:r>
              <a:endParaRPr lang="zh-CN" altLang="en-US" sz="1700">
                <a:solidFill>
                  <a:schemeClr val="bg1"/>
                </a:solidFill>
                <a:ea typeface="黑体" pitchFamily="2" charset="-122"/>
              </a:endParaRPr>
            </a:p>
          </p:txBody>
        </p:sp>
      </p:grpSp>
      <p:grpSp>
        <p:nvGrpSpPr>
          <p:cNvPr id="12" name="Group 52"/>
          <p:cNvGrpSpPr/>
          <p:nvPr/>
        </p:nvGrpSpPr>
        <p:grpSpPr>
          <a:xfrm>
            <a:off x="590989" y="5184648"/>
            <a:ext cx="6842186" cy="817492"/>
            <a:chOff x="4574275" y="4669561"/>
            <a:chExt cx="6842186" cy="817492"/>
          </a:xfrm>
        </p:grpSpPr>
        <p:sp>
          <p:nvSpPr>
            <p:cNvPr id="54" name="Rectangle 53"/>
            <p:cNvSpPr/>
            <p:nvPr/>
          </p:nvSpPr>
          <p:spPr>
            <a:xfrm>
              <a:off x="4574275" y="4906922"/>
              <a:ext cx="3939535" cy="569387"/>
            </a:xfrm>
            <a:prstGeom prst="rect">
              <a:avLst/>
            </a:prstGeom>
          </p:spPr>
          <p:txBody>
            <a:bodyPr wrap="square" lIns="0" tIns="0" rIns="0" bIns="0">
              <a:spAutoFit/>
            </a:bodyPr>
            <a:lstStyle/>
            <a:p>
              <a:pPr marL="169896" indent="-169896" algn="l" defTabSz="914400">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安全分段 </a:t>
              </a:r>
              <a:r>
                <a:rPr lang="en-US" altLang="zh-CN" sz="1600" b="0" i="0" dirty="0" smtClean="0">
                  <a:solidFill>
                    <a:srgbClr val="546568"/>
                  </a:solidFill>
                  <a:latin typeface="Arial"/>
                  <a:ea typeface="黑体" pitchFamily="2" charset="-122"/>
                  <a:cs typeface="+mn-cs"/>
                </a:rPr>
                <a:t>— </a:t>
              </a:r>
              <a:r>
                <a:rPr lang="zh-CN" altLang="en-US" sz="1600" b="0" i="0" dirty="0" smtClean="0">
                  <a:solidFill>
                    <a:srgbClr val="546568"/>
                  </a:solidFill>
                  <a:latin typeface="Arial"/>
                  <a:ea typeface="黑体" pitchFamily="2" charset="-122"/>
                  <a:cs typeface="+mn-cs"/>
                </a:rPr>
                <a:t>对每个应用进行隔离</a:t>
              </a:r>
            </a:p>
            <a:p>
              <a:pPr marL="169896" indent="-169896" algn="l" defTabSz="914400">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扩展 </a:t>
              </a:r>
              <a:r>
                <a:rPr lang="en-US" altLang="zh-CN" sz="1600" b="0" i="0" dirty="0" smtClean="0">
                  <a:solidFill>
                    <a:srgbClr val="546568"/>
                  </a:solidFill>
                  <a:latin typeface="Arial"/>
                  <a:ea typeface="黑体" pitchFamily="2" charset="-122"/>
                  <a:cs typeface="+mn-cs"/>
                </a:rPr>
                <a:t>— 1,600 </a:t>
              </a:r>
              <a:r>
                <a:rPr lang="zh-CN" altLang="en-US" sz="1600" b="0" i="0" dirty="0" smtClean="0">
                  <a:solidFill>
                    <a:srgbClr val="546568"/>
                  </a:solidFill>
                  <a:latin typeface="Arial"/>
                  <a:ea typeface="黑体" pitchFamily="2" charset="-122"/>
                  <a:cs typeface="+mn-cs"/>
                </a:rPr>
                <a:t>万 </a:t>
              </a:r>
              <a:r>
                <a:rPr lang="en-US" altLang="zh-CN" sz="1600" b="0" i="0" dirty="0" smtClean="0">
                  <a:solidFill>
                    <a:srgbClr val="546568"/>
                  </a:solidFill>
                  <a:latin typeface="Arial"/>
                  <a:ea typeface="黑体" pitchFamily="2" charset="-122"/>
                  <a:cs typeface="+mn-cs"/>
                </a:rPr>
                <a:t>LAN </a:t>
              </a:r>
              <a:r>
                <a:rPr lang="zh-CN" altLang="en-US" sz="1600" b="0" i="0" dirty="0" smtClean="0">
                  <a:solidFill>
                    <a:srgbClr val="546568"/>
                  </a:solidFill>
                  <a:latin typeface="Arial"/>
                  <a:ea typeface="黑体" pitchFamily="2" charset="-122"/>
                  <a:cs typeface="+mn-cs"/>
                </a:rPr>
                <a:t>分段</a:t>
              </a:r>
              <a:endParaRPr lang="zh-CN" altLang="en-US" sz="1600" b="0" i="0" dirty="0">
                <a:solidFill>
                  <a:srgbClr val="546568"/>
                </a:solidFill>
                <a:latin typeface="Arial"/>
                <a:ea typeface="黑体" pitchFamily="2" charset="-122"/>
                <a:cs typeface="+mn-cs"/>
              </a:endParaRPr>
            </a:p>
          </p:txBody>
        </p:sp>
        <p:sp>
          <p:nvSpPr>
            <p:cNvPr id="55" name="AutoShape 24"/>
            <p:cNvSpPr>
              <a:spLocks/>
            </p:cNvSpPr>
            <p:nvPr/>
          </p:nvSpPr>
          <p:spPr bwMode="auto">
            <a:xfrm>
              <a:off x="4574276" y="4669561"/>
              <a:ext cx="2338685" cy="227346"/>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a:lnSpc>
                  <a:spcPts val="1500"/>
                </a:lnSpc>
                <a:spcBef>
                  <a:spcPts val="300"/>
                </a:spcBef>
                <a:spcAft>
                  <a:spcPts val="300"/>
                </a:spcAft>
                <a:buNone/>
              </a:pPr>
              <a:r>
                <a:rPr lang="zh-CN" altLang="en-US" sz="1800" b="1" i="0" smtClean="0">
                  <a:solidFill>
                    <a:srgbClr val="0096D6"/>
                  </a:solidFill>
                  <a:latin typeface="Arial"/>
                  <a:ea typeface="黑体" pitchFamily="2" charset="-122"/>
                  <a:cs typeface="+mn-cs"/>
                </a:rPr>
                <a:t>结果</a:t>
              </a:r>
              <a:endParaRPr lang="zh-CN" altLang="en-US" b="1" smtClean="0">
                <a:solidFill>
                  <a:schemeClr val="tx1"/>
                </a:solidFill>
                <a:ea typeface="黑体" pitchFamily="2" charset="-122"/>
                <a:sym typeface="Arial" charset="0"/>
              </a:endParaRPr>
            </a:p>
          </p:txBody>
        </p:sp>
        <p:sp>
          <p:nvSpPr>
            <p:cNvPr id="76" name="Rectangle 75"/>
            <p:cNvSpPr/>
            <p:nvPr/>
          </p:nvSpPr>
          <p:spPr>
            <a:xfrm>
              <a:off x="8575619" y="4917666"/>
              <a:ext cx="2840842" cy="569387"/>
            </a:xfrm>
            <a:prstGeom prst="rect">
              <a:avLst/>
            </a:prstGeom>
          </p:spPr>
          <p:txBody>
            <a:bodyPr wrap="none" lIns="0" tIns="0" rIns="0" bIns="0">
              <a:spAutoFit/>
            </a:bodyPr>
            <a:lstStyle/>
            <a:p>
              <a:pPr marL="169896" indent="-169896" algn="l" defTabSz="914400">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跨 </a:t>
              </a:r>
              <a:r>
                <a:rPr lang="en-US" altLang="zh-CN" sz="1600" b="0" i="0" smtClean="0">
                  <a:solidFill>
                    <a:srgbClr val="546568"/>
                  </a:solidFill>
                  <a:latin typeface="Arial"/>
                  <a:ea typeface="黑体" pitchFamily="2" charset="-122"/>
                  <a:cs typeface="+mn-cs"/>
                </a:rPr>
                <a:t>POD </a:t>
              </a:r>
              <a:r>
                <a:rPr lang="zh-CN" altLang="en-US" sz="1600" b="0" i="0" smtClean="0">
                  <a:solidFill>
                    <a:srgbClr val="546568"/>
                  </a:solidFill>
                  <a:latin typeface="Arial"/>
                  <a:ea typeface="黑体" pitchFamily="2" charset="-122"/>
                  <a:cs typeface="+mn-cs"/>
                </a:rPr>
                <a:t>的数据中心内的弹性 </a:t>
              </a:r>
            </a:p>
            <a:p>
              <a:pPr marL="169896" indent="-169896" algn="l" defTabSz="914400">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行业兼容 </a:t>
              </a:r>
              <a:r>
                <a:rPr lang="en-US" altLang="zh-CN" sz="1600" b="0" i="0" smtClean="0">
                  <a:solidFill>
                    <a:srgbClr val="546568"/>
                  </a:solidFill>
                  <a:latin typeface="Arial"/>
                  <a:ea typeface="黑体" pitchFamily="2" charset="-122"/>
                  <a:cs typeface="+mn-cs"/>
                </a:rPr>
                <a:t>— </a:t>
              </a:r>
              <a:r>
                <a:rPr lang="zh-CN" altLang="en-US" sz="1600" b="0" i="0" smtClean="0">
                  <a:solidFill>
                    <a:srgbClr val="546568"/>
                  </a:solidFill>
                  <a:latin typeface="Arial"/>
                  <a:ea typeface="黑体" pitchFamily="2" charset="-122"/>
                  <a:cs typeface="+mn-cs"/>
                </a:rPr>
                <a:t>基于标准</a:t>
              </a:r>
              <a:endParaRPr lang="zh-CN" altLang="en-US" sz="1600">
                <a:solidFill>
                  <a:srgbClr val="546568"/>
                </a:solidFill>
                <a:ea typeface="黑体" pitchFamily="2" charset="-122"/>
                <a:sym typeface="Arial" charset="0"/>
              </a:endParaRPr>
            </a:p>
          </p:txBody>
        </p:sp>
      </p:grpSp>
      <p:sp>
        <p:nvSpPr>
          <p:cNvPr id="50" name="Action Button: Back or Previous 49">
            <a:hlinkClick r:id="rId5" action="ppaction://hlinksldjump"/>
          </p:cNvPr>
          <p:cNvSpPr/>
          <p:nvPr/>
        </p:nvSpPr>
        <p:spPr>
          <a:xfrm>
            <a:off x="8202168" y="6236208"/>
            <a:ext cx="318654" cy="277092"/>
          </a:xfrm>
          <a:prstGeom prst="actionButtonBackPrevious">
            <a:avLst/>
          </a:prstGeom>
          <a:solidFill>
            <a:schemeClr val="accent3">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黑体" pitchFamily="2" charset="-122"/>
            </a:endParaRPr>
          </a:p>
        </p:txBody>
      </p:sp>
    </p:spTree>
    <p:extLst>
      <p:ext uri="{BB962C8B-B14F-4D97-AF65-F5344CB8AC3E}">
        <p14:creationId xmlns="" xmlns:p14="http://schemas.microsoft.com/office/powerpoint/2010/main" val="8665763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19"/>
          <p:cNvSpPr>
            <a:spLocks noChangeArrowheads="1"/>
          </p:cNvSpPr>
          <p:nvPr/>
        </p:nvSpPr>
        <p:spPr bwMode="auto">
          <a:xfrm flipH="1">
            <a:off x="225082" y="5008100"/>
            <a:ext cx="8707902" cy="1934308"/>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endParaRPr lang="zh-CN" altLang="en-US" b="1">
              <a:solidFill>
                <a:schemeClr val="tx1"/>
              </a:solidFill>
              <a:latin typeface="+mj-lt"/>
              <a:ea typeface="黑体" pitchFamily="2" charset="-122"/>
            </a:endParaRPr>
          </a:p>
        </p:txBody>
      </p:sp>
      <p:sp>
        <p:nvSpPr>
          <p:cNvPr id="20" name="Title 19"/>
          <p:cNvSpPr>
            <a:spLocks noGrp="1"/>
          </p:cNvSpPr>
          <p:nvPr>
            <p:ph type="title"/>
          </p:nvPr>
        </p:nvSpPr>
        <p:spPr/>
        <p:txBody>
          <a:bodyPr/>
          <a:lstStyle/>
          <a:p>
            <a:pPr algn="l" defTabSz="914400">
              <a:spcBef>
                <a:spcPct val="0"/>
              </a:spcBef>
              <a:buNone/>
            </a:pPr>
            <a: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无缝虚拟机网络</a:t>
            </a:r>
            <a:b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lang="zh-CN" altLang="en-US" sz="2400" b="0" i="0" spc="0" baseline="0" dirty="0" smtClean="0">
                <a:solidFill>
                  <a:srgbClr val="7F7F7F"/>
                </a:solidFill>
                <a:latin typeface="Arial"/>
                <a:ea typeface="黑体" pitchFamily="2" charset="-122"/>
                <a:cs typeface="+mj-cs"/>
              </a:rPr>
              <a:t>思科虚拟 </a:t>
            </a:r>
            <a:r>
              <a:rPr altLang="zh-CN" sz="2400" b="0" i="0" spc="0" baseline="0" dirty="0" smtClean="0">
                <a:solidFill>
                  <a:srgbClr val="7F7F7F"/>
                </a:solidFill>
                <a:latin typeface="Arial"/>
                <a:ea typeface="黑体" pitchFamily="2" charset="-122"/>
                <a:cs typeface="+mj-cs"/>
              </a:rPr>
              <a:t>SAN―vSAN</a:t>
            </a:r>
            <a:endParaRPr lang="zh-CN" altLang="en-US" sz="2400" b="0" i="0" spc="0" baseline="0" dirty="0">
              <a:solidFill>
                <a:srgbClr val="7F7F7F"/>
              </a:solidFill>
              <a:latin typeface="Arial"/>
              <a:ea typeface="黑体" pitchFamily="2" charset="-122"/>
              <a:cs typeface="+mj-cs"/>
            </a:endParaRPr>
          </a:p>
        </p:txBody>
      </p:sp>
      <p:grpSp>
        <p:nvGrpSpPr>
          <p:cNvPr id="2" name="Group 9"/>
          <p:cNvGrpSpPr/>
          <p:nvPr/>
        </p:nvGrpSpPr>
        <p:grpSpPr>
          <a:xfrm>
            <a:off x="2241852" y="1996591"/>
            <a:ext cx="4658120" cy="2870371"/>
            <a:chOff x="1956270" y="2015991"/>
            <a:chExt cx="5111634" cy="3149831"/>
          </a:xfrm>
        </p:grpSpPr>
        <p:sp>
          <p:nvSpPr>
            <p:cNvPr id="118" name="Line 391"/>
            <p:cNvSpPr>
              <a:spLocks noChangeShapeType="1"/>
            </p:cNvSpPr>
            <p:nvPr/>
          </p:nvSpPr>
          <p:spPr bwMode="auto">
            <a:xfrm flipH="1">
              <a:off x="4561890" y="3571995"/>
              <a:ext cx="0" cy="1065677"/>
            </a:xfrm>
            <a:prstGeom prst="line">
              <a:avLst/>
            </a:prstGeom>
            <a:noFill/>
            <a:ln w="22225">
              <a:solidFill>
                <a:schemeClr val="bg1">
                  <a:lumMod val="50000"/>
                </a:schemeClr>
              </a:solidFill>
              <a:round/>
              <a:headEnd/>
              <a:tailEnd/>
            </a:ln>
          </p:spPr>
          <p:txBody>
            <a:bodyPr/>
            <a:lstStyle/>
            <a:p>
              <a:pPr algn="l" rtl="0"/>
              <a:endParaRPr lang="zh-CN" altLang="en-US" kern="1200">
                <a:solidFill>
                  <a:srgbClr val="0096D6"/>
                </a:solidFill>
                <a:latin typeface="Arial"/>
                <a:ea typeface="黑体" pitchFamily="2" charset="-122"/>
                <a:cs typeface="+mn-cs"/>
              </a:endParaRPr>
            </a:p>
          </p:txBody>
        </p:sp>
        <p:sp>
          <p:nvSpPr>
            <p:cNvPr id="117" name="Line 391"/>
            <p:cNvSpPr>
              <a:spLocks noChangeShapeType="1"/>
            </p:cNvSpPr>
            <p:nvPr/>
          </p:nvSpPr>
          <p:spPr bwMode="auto">
            <a:xfrm flipH="1" flipV="1">
              <a:off x="4556588" y="3579894"/>
              <a:ext cx="1435255" cy="1134336"/>
            </a:xfrm>
            <a:prstGeom prst="line">
              <a:avLst/>
            </a:prstGeom>
            <a:noFill/>
            <a:ln w="22225">
              <a:solidFill>
                <a:schemeClr val="bg1">
                  <a:lumMod val="50000"/>
                </a:schemeClr>
              </a:solidFill>
              <a:round/>
              <a:headEnd/>
              <a:tailEnd/>
            </a:ln>
          </p:spPr>
          <p:txBody>
            <a:bodyPr/>
            <a:lstStyle/>
            <a:p>
              <a:pPr algn="l" rtl="0"/>
              <a:endParaRPr lang="zh-CN" altLang="en-US" kern="1200">
                <a:solidFill>
                  <a:srgbClr val="0096D6"/>
                </a:solidFill>
                <a:latin typeface="Arial"/>
                <a:ea typeface="黑体" pitchFamily="2" charset="-122"/>
                <a:cs typeface="+mn-cs"/>
              </a:endParaRPr>
            </a:p>
          </p:txBody>
        </p:sp>
        <p:sp>
          <p:nvSpPr>
            <p:cNvPr id="120" name="Line 391"/>
            <p:cNvSpPr>
              <a:spLocks noChangeShapeType="1"/>
            </p:cNvSpPr>
            <p:nvPr/>
          </p:nvSpPr>
          <p:spPr bwMode="auto">
            <a:xfrm flipH="1" flipV="1">
              <a:off x="3876687" y="2591431"/>
              <a:ext cx="679901" cy="988465"/>
            </a:xfrm>
            <a:prstGeom prst="line">
              <a:avLst/>
            </a:prstGeom>
            <a:noFill/>
            <a:ln w="22225">
              <a:solidFill>
                <a:schemeClr val="bg1">
                  <a:lumMod val="50000"/>
                </a:schemeClr>
              </a:solidFill>
              <a:round/>
              <a:headEnd/>
              <a:tailEnd/>
            </a:ln>
          </p:spPr>
          <p:txBody>
            <a:bodyPr/>
            <a:lstStyle/>
            <a:p>
              <a:pPr algn="l" rtl="0"/>
              <a:endParaRPr lang="zh-CN" altLang="en-US" kern="1200">
                <a:solidFill>
                  <a:srgbClr val="0096D6"/>
                </a:solidFill>
                <a:latin typeface="Arial"/>
                <a:ea typeface="黑体" pitchFamily="2" charset="-122"/>
                <a:cs typeface="+mn-cs"/>
              </a:endParaRPr>
            </a:p>
          </p:txBody>
        </p:sp>
        <p:sp>
          <p:nvSpPr>
            <p:cNvPr id="121" name="Line 391"/>
            <p:cNvSpPr>
              <a:spLocks noChangeShapeType="1"/>
            </p:cNvSpPr>
            <p:nvPr/>
          </p:nvSpPr>
          <p:spPr bwMode="auto">
            <a:xfrm flipH="1" flipV="1">
              <a:off x="2565080" y="2968013"/>
              <a:ext cx="1996810" cy="603981"/>
            </a:xfrm>
            <a:prstGeom prst="line">
              <a:avLst/>
            </a:prstGeom>
            <a:noFill/>
            <a:ln w="22225">
              <a:solidFill>
                <a:schemeClr val="bg1">
                  <a:lumMod val="50000"/>
                </a:schemeClr>
              </a:solidFill>
              <a:round/>
              <a:headEnd/>
              <a:tailEnd/>
            </a:ln>
          </p:spPr>
          <p:txBody>
            <a:bodyPr/>
            <a:lstStyle/>
            <a:p>
              <a:pPr algn="l" rtl="0"/>
              <a:endParaRPr lang="zh-CN" altLang="en-US" kern="1200">
                <a:solidFill>
                  <a:srgbClr val="0096D6"/>
                </a:solidFill>
                <a:latin typeface="Arial"/>
                <a:ea typeface="黑体" pitchFamily="2" charset="-122"/>
                <a:cs typeface="+mn-cs"/>
              </a:endParaRPr>
            </a:p>
          </p:txBody>
        </p:sp>
        <p:sp>
          <p:nvSpPr>
            <p:cNvPr id="50" name="Line 391"/>
            <p:cNvSpPr>
              <a:spLocks noChangeShapeType="1"/>
            </p:cNvSpPr>
            <p:nvPr/>
          </p:nvSpPr>
          <p:spPr bwMode="auto">
            <a:xfrm flipV="1">
              <a:off x="3499301" y="3579897"/>
              <a:ext cx="1062589" cy="1007425"/>
            </a:xfrm>
            <a:prstGeom prst="line">
              <a:avLst/>
            </a:prstGeom>
            <a:noFill/>
            <a:ln w="22225">
              <a:solidFill>
                <a:schemeClr val="bg1">
                  <a:lumMod val="50000"/>
                </a:schemeClr>
              </a:solidFill>
              <a:round/>
              <a:headEnd/>
              <a:tailEnd/>
            </a:ln>
          </p:spPr>
          <p:txBody>
            <a:bodyPr/>
            <a:lstStyle/>
            <a:p>
              <a:pPr algn="l" rtl="0"/>
              <a:endParaRPr lang="zh-CN" altLang="en-US" kern="1200">
                <a:solidFill>
                  <a:srgbClr val="0096D6"/>
                </a:solidFill>
                <a:latin typeface="Arial"/>
                <a:ea typeface="黑体" pitchFamily="2" charset="-122"/>
                <a:cs typeface="+mn-cs"/>
              </a:endParaRPr>
            </a:p>
          </p:txBody>
        </p:sp>
        <p:sp>
          <p:nvSpPr>
            <p:cNvPr id="119" name="Line 391"/>
            <p:cNvSpPr>
              <a:spLocks noChangeShapeType="1"/>
            </p:cNvSpPr>
            <p:nvPr/>
          </p:nvSpPr>
          <p:spPr bwMode="auto">
            <a:xfrm flipH="1">
              <a:off x="4556589" y="2679710"/>
              <a:ext cx="1038812" cy="900186"/>
            </a:xfrm>
            <a:prstGeom prst="line">
              <a:avLst/>
            </a:prstGeom>
            <a:noFill/>
            <a:ln w="22225">
              <a:solidFill>
                <a:schemeClr val="bg1">
                  <a:lumMod val="50000"/>
                </a:schemeClr>
              </a:solidFill>
              <a:round/>
              <a:headEnd/>
              <a:tailEnd/>
            </a:ln>
          </p:spPr>
          <p:txBody>
            <a:bodyPr/>
            <a:lstStyle/>
            <a:p>
              <a:pPr algn="l" rtl="0"/>
              <a:endParaRPr lang="zh-CN" altLang="en-US" kern="1200">
                <a:solidFill>
                  <a:srgbClr val="0096D6"/>
                </a:solidFill>
                <a:latin typeface="Arial"/>
                <a:ea typeface="黑体" pitchFamily="2" charset="-122"/>
                <a:cs typeface="+mn-cs"/>
              </a:endParaRPr>
            </a:p>
          </p:txBody>
        </p:sp>
        <p:sp>
          <p:nvSpPr>
            <p:cNvPr id="47" name="Text Box 387"/>
            <p:cNvSpPr txBox="1">
              <a:spLocks noChangeArrowheads="1"/>
            </p:cNvSpPr>
            <p:nvPr/>
          </p:nvSpPr>
          <p:spPr bwMode="auto">
            <a:xfrm>
              <a:off x="2281251" y="4714231"/>
              <a:ext cx="707962" cy="273378"/>
            </a:xfrm>
            <a:prstGeom prst="rect">
              <a:avLst/>
            </a:prstGeom>
            <a:noFill/>
            <a:ln w="9525">
              <a:noFill/>
              <a:miter lim="800000"/>
              <a:headEnd/>
              <a:tailEnd/>
            </a:ln>
          </p:spPr>
          <p:txBody>
            <a:bodyPr wrap="none" lIns="82124" tIns="41061" rIns="82124" bIns="41061">
              <a:spAutoFit/>
            </a:bodyPr>
            <a:lstStyle/>
            <a:p>
              <a:pPr algn="r" defTabSz="814365">
                <a:lnSpc>
                  <a:spcPct val="90000"/>
                </a:lnSpc>
                <a:buNone/>
              </a:pPr>
              <a:r>
                <a:rPr lang="zh-CN" altLang="en-US" sz="1200" b="0" i="0" kern="1200" smtClean="0">
                  <a:solidFill>
                    <a:srgbClr val="546568"/>
                  </a:solidFill>
                  <a:latin typeface="Arial"/>
                  <a:ea typeface="黑体" pitchFamily="2" charset="-122"/>
                  <a:cs typeface="+mn-cs"/>
                </a:rPr>
                <a:t>第 </a:t>
              </a:r>
              <a:r>
                <a:rPr lang="en-US" altLang="zh-CN" sz="1200" b="0" i="0" kern="1200" smtClean="0">
                  <a:solidFill>
                    <a:srgbClr val="546568"/>
                  </a:solidFill>
                  <a:latin typeface="Arial"/>
                  <a:ea typeface="黑体" pitchFamily="2" charset="-122"/>
                  <a:cs typeface="+mn-cs"/>
                </a:rPr>
                <a:t>1 </a:t>
              </a:r>
              <a:r>
                <a:rPr lang="zh-CN" altLang="en-US" sz="1200" b="0" i="0" kern="1200" smtClean="0">
                  <a:solidFill>
                    <a:srgbClr val="546568"/>
                  </a:solidFill>
                  <a:latin typeface="Arial"/>
                  <a:ea typeface="黑体" pitchFamily="2" charset="-122"/>
                  <a:cs typeface="+mn-cs"/>
                </a:rPr>
                <a:t>层</a:t>
              </a:r>
              <a:endParaRPr lang="zh-CN" altLang="en-US" sz="1200" b="0" i="0" kern="1200">
                <a:solidFill>
                  <a:srgbClr val="546568"/>
                </a:solidFill>
                <a:latin typeface="Arial"/>
                <a:ea typeface="黑体" pitchFamily="2" charset="-122"/>
                <a:cs typeface="+mn-cs"/>
              </a:endParaRPr>
            </a:p>
          </p:txBody>
        </p:sp>
        <p:sp>
          <p:nvSpPr>
            <p:cNvPr id="48" name="Text Box 388"/>
            <p:cNvSpPr txBox="1">
              <a:spLocks noChangeArrowheads="1"/>
            </p:cNvSpPr>
            <p:nvPr/>
          </p:nvSpPr>
          <p:spPr bwMode="auto">
            <a:xfrm>
              <a:off x="3619522" y="4714231"/>
              <a:ext cx="707962" cy="273378"/>
            </a:xfrm>
            <a:prstGeom prst="rect">
              <a:avLst/>
            </a:prstGeom>
            <a:noFill/>
            <a:ln w="9525">
              <a:noFill/>
              <a:miter lim="800000"/>
              <a:headEnd/>
              <a:tailEnd/>
            </a:ln>
          </p:spPr>
          <p:txBody>
            <a:bodyPr wrap="none" lIns="82124" tIns="41061" rIns="82124" bIns="41061">
              <a:spAutoFit/>
            </a:bodyPr>
            <a:lstStyle/>
            <a:p>
              <a:pPr algn="r" defTabSz="814365">
                <a:lnSpc>
                  <a:spcPct val="90000"/>
                </a:lnSpc>
                <a:buNone/>
              </a:pPr>
              <a:r>
                <a:rPr lang="zh-CN" altLang="en-US" sz="1200" b="0" i="0" kern="1200" smtClean="0">
                  <a:solidFill>
                    <a:srgbClr val="546568"/>
                  </a:solidFill>
                  <a:latin typeface="Arial"/>
                  <a:ea typeface="黑体" pitchFamily="2" charset="-122"/>
                  <a:cs typeface="+mn-cs"/>
                </a:rPr>
                <a:t>第 </a:t>
              </a:r>
              <a:r>
                <a:rPr lang="en-US" altLang="zh-CN" sz="1200" b="0" i="0" kern="1200" smtClean="0">
                  <a:solidFill>
                    <a:srgbClr val="546568"/>
                  </a:solidFill>
                  <a:latin typeface="Arial"/>
                  <a:ea typeface="黑体" pitchFamily="2" charset="-122"/>
                  <a:cs typeface="+mn-cs"/>
                </a:rPr>
                <a:t>2 </a:t>
              </a:r>
              <a:r>
                <a:rPr lang="zh-CN" altLang="en-US" sz="1200" b="0" i="0" kern="1200" smtClean="0">
                  <a:solidFill>
                    <a:srgbClr val="546568"/>
                  </a:solidFill>
                  <a:latin typeface="Arial"/>
                  <a:ea typeface="黑体" pitchFamily="2" charset="-122"/>
                  <a:cs typeface="+mn-cs"/>
                </a:rPr>
                <a:t>层</a:t>
              </a:r>
              <a:endParaRPr lang="zh-CN" altLang="en-US" sz="1200" b="0" i="0" kern="1200">
                <a:solidFill>
                  <a:srgbClr val="546568"/>
                </a:solidFill>
                <a:latin typeface="Arial"/>
                <a:ea typeface="黑体" pitchFamily="2" charset="-122"/>
                <a:cs typeface="+mn-cs"/>
              </a:endParaRPr>
            </a:p>
          </p:txBody>
        </p:sp>
        <p:sp>
          <p:nvSpPr>
            <p:cNvPr id="49" name="Text Box 389"/>
            <p:cNvSpPr txBox="1">
              <a:spLocks noChangeArrowheads="1"/>
            </p:cNvSpPr>
            <p:nvPr/>
          </p:nvSpPr>
          <p:spPr bwMode="auto">
            <a:xfrm>
              <a:off x="5026044" y="4714231"/>
              <a:ext cx="707962" cy="273378"/>
            </a:xfrm>
            <a:prstGeom prst="rect">
              <a:avLst/>
            </a:prstGeom>
            <a:noFill/>
            <a:ln w="9525">
              <a:noFill/>
              <a:miter lim="800000"/>
              <a:headEnd/>
              <a:tailEnd/>
            </a:ln>
          </p:spPr>
          <p:txBody>
            <a:bodyPr wrap="none" lIns="82124" tIns="41061" rIns="82124" bIns="41061">
              <a:spAutoFit/>
            </a:bodyPr>
            <a:lstStyle/>
            <a:p>
              <a:pPr algn="r" defTabSz="814365">
                <a:lnSpc>
                  <a:spcPct val="90000"/>
                </a:lnSpc>
                <a:buNone/>
              </a:pPr>
              <a:r>
                <a:rPr lang="zh-CN" altLang="en-US" sz="1200" b="0" i="0" kern="1200" smtClean="0">
                  <a:solidFill>
                    <a:srgbClr val="546568"/>
                  </a:solidFill>
                  <a:latin typeface="Arial"/>
                  <a:ea typeface="黑体" pitchFamily="2" charset="-122"/>
                  <a:cs typeface="+mn-cs"/>
                </a:rPr>
                <a:t>第 </a:t>
              </a:r>
              <a:r>
                <a:rPr lang="en-US" altLang="zh-CN" sz="1200" b="0" i="0" kern="1200" smtClean="0">
                  <a:solidFill>
                    <a:srgbClr val="546568"/>
                  </a:solidFill>
                  <a:latin typeface="Arial"/>
                  <a:ea typeface="黑体" pitchFamily="2" charset="-122"/>
                  <a:cs typeface="+mn-cs"/>
                </a:rPr>
                <a:t>3 </a:t>
              </a:r>
              <a:r>
                <a:rPr lang="zh-CN" altLang="en-US" sz="1200" b="0" i="0" kern="1200" smtClean="0">
                  <a:solidFill>
                    <a:srgbClr val="546568"/>
                  </a:solidFill>
                  <a:latin typeface="Arial"/>
                  <a:ea typeface="黑体" pitchFamily="2" charset="-122"/>
                  <a:cs typeface="+mn-cs"/>
                </a:rPr>
                <a:t>层</a:t>
              </a:r>
              <a:endParaRPr lang="zh-CN" altLang="en-US" sz="1200" b="0" i="0" kern="1200">
                <a:solidFill>
                  <a:srgbClr val="546568"/>
                </a:solidFill>
                <a:latin typeface="Arial"/>
                <a:ea typeface="黑体" pitchFamily="2" charset="-122"/>
                <a:cs typeface="+mn-cs"/>
              </a:endParaRPr>
            </a:p>
          </p:txBody>
        </p:sp>
        <p:sp>
          <p:nvSpPr>
            <p:cNvPr id="72" name="Text Box 379"/>
            <p:cNvSpPr txBox="1">
              <a:spLocks noChangeArrowheads="1"/>
            </p:cNvSpPr>
            <p:nvPr/>
          </p:nvSpPr>
          <p:spPr bwMode="auto">
            <a:xfrm>
              <a:off x="5834355" y="3139196"/>
              <a:ext cx="600545" cy="699859"/>
            </a:xfrm>
            <a:prstGeom prst="rect">
              <a:avLst/>
            </a:prstGeom>
            <a:noFill/>
            <a:ln w="0">
              <a:noFill/>
              <a:miter lim="800000"/>
              <a:headEnd/>
              <a:tailEnd/>
            </a:ln>
          </p:spPr>
          <p:txBody>
            <a:bodyPr wrap="none" lIns="0" tIns="0" bIns="0">
              <a:noAutofit/>
            </a:bodyPr>
            <a:lstStyle/>
            <a:p>
              <a:pPr algn="l" defTabSz="914400">
                <a:lnSpc>
                  <a:spcPct val="90000"/>
                </a:lnSpc>
                <a:buNone/>
              </a:pPr>
              <a:r>
                <a:rPr lang="zh-CN" altLang="en-US" sz="1600" b="0" i="0" kern="1200" smtClean="0">
                  <a:solidFill>
                    <a:srgbClr val="546568"/>
                  </a:solidFill>
                  <a:latin typeface="Arial"/>
                  <a:ea typeface="黑体" pitchFamily="2" charset="-122"/>
                  <a:cs typeface="+mn-cs"/>
                </a:rPr>
                <a:t/>
              </a:r>
              <a:br>
                <a:rPr lang="zh-CN" altLang="en-US" sz="1600" b="0" i="0" kern="1200" smtClean="0">
                  <a:solidFill>
                    <a:srgbClr val="546568"/>
                  </a:solidFill>
                  <a:latin typeface="Arial"/>
                  <a:ea typeface="黑体" pitchFamily="2" charset="-122"/>
                  <a:cs typeface="+mn-cs"/>
                </a:rPr>
              </a:br>
              <a:r>
                <a:rPr lang="en-US" altLang="zh-CN" sz="1600" b="0" i="0" kern="1200" smtClean="0">
                  <a:solidFill>
                    <a:srgbClr val="546568"/>
                  </a:solidFill>
                  <a:latin typeface="Arial"/>
                  <a:ea typeface="黑体" pitchFamily="2" charset="-122"/>
                  <a:cs typeface="+mn-cs"/>
                </a:rPr>
                <a:t>SAN </a:t>
              </a:r>
              <a:br>
                <a:rPr lang="en-US" altLang="zh-CN" sz="1600" b="0" i="0" kern="1200" smtClean="0">
                  <a:solidFill>
                    <a:srgbClr val="546568"/>
                  </a:solidFill>
                  <a:latin typeface="Arial"/>
                  <a:ea typeface="黑体" pitchFamily="2" charset="-122"/>
                  <a:cs typeface="+mn-cs"/>
                </a:rPr>
              </a:br>
              <a:r>
                <a:rPr lang="zh-CN" altLang="en-US" sz="1600" b="0" i="0" kern="1200" smtClean="0">
                  <a:solidFill>
                    <a:srgbClr val="546568"/>
                  </a:solidFill>
                  <a:latin typeface="Arial"/>
                  <a:ea typeface="黑体" pitchFamily="2" charset="-122"/>
                  <a:cs typeface="+mn-cs"/>
                </a:rPr>
                <a:t>交换矩阵</a:t>
              </a:r>
              <a:endParaRPr lang="zh-CN" altLang="en-US" sz="1600" b="0" i="0" kern="1200">
                <a:solidFill>
                  <a:srgbClr val="546568"/>
                </a:solidFill>
                <a:latin typeface="Arial"/>
                <a:ea typeface="黑体" pitchFamily="2" charset="-122"/>
                <a:cs typeface="+mn-cs"/>
              </a:endParaRPr>
            </a:p>
          </p:txBody>
        </p:sp>
        <p:grpSp>
          <p:nvGrpSpPr>
            <p:cNvPr id="3" name="Group 11"/>
            <p:cNvGrpSpPr/>
            <p:nvPr/>
          </p:nvGrpSpPr>
          <p:grpSpPr>
            <a:xfrm>
              <a:off x="1956270" y="2537671"/>
              <a:ext cx="1015450" cy="649167"/>
              <a:chOff x="1769158" y="2451527"/>
              <a:chExt cx="1015450" cy="649167"/>
            </a:xfrm>
          </p:grpSpPr>
          <p:pic>
            <p:nvPicPr>
              <p:cNvPr id="69" name="Picture 1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69158" y="2451527"/>
                <a:ext cx="602567" cy="60256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70" name="Picture 1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82041" y="2451527"/>
                <a:ext cx="602567" cy="60256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4" name="Group 10"/>
              <p:cNvGrpSpPr/>
              <p:nvPr/>
            </p:nvGrpSpPr>
            <p:grpSpPr>
              <a:xfrm>
                <a:off x="1857102" y="2666191"/>
                <a:ext cx="852761" cy="434503"/>
                <a:chOff x="1857102" y="2666191"/>
                <a:chExt cx="852761" cy="434503"/>
              </a:xfrm>
            </p:grpSpPr>
            <p:sp>
              <p:nvSpPr>
                <p:cNvPr id="77" name="Rounded Rectangle 76"/>
                <p:cNvSpPr/>
                <p:nvPr/>
              </p:nvSpPr>
              <p:spPr bwMode="gray">
                <a:xfrm>
                  <a:off x="1857102" y="2666191"/>
                  <a:ext cx="852761" cy="434503"/>
                </a:xfrm>
                <a:prstGeom prst="roundRect">
                  <a:avLst>
                    <a:gd name="adj" fmla="val 7016"/>
                  </a:avLst>
                </a:prstGeom>
                <a:gradFill>
                  <a:gsLst>
                    <a:gs pos="49000">
                      <a:srgbClr val="C00000">
                        <a:alpha val="0"/>
                      </a:srgbClr>
                    </a:gs>
                    <a:gs pos="99000">
                      <a:schemeClr val="accent3">
                        <a:lumMod val="10000"/>
                      </a:schemeClr>
                    </a:gs>
                  </a:gsLst>
                  <a:lin ang="16200000" scaled="0"/>
                </a:gradFill>
                <a:ln w="12700">
                  <a:gradFill>
                    <a:gsLst>
                      <a:gs pos="0">
                        <a:srgbClr val="01BBBB"/>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defTabSz="814388" eaLnBrk="0" fontAlgn="base" hangingPunct="0">
                    <a:lnSpc>
                      <a:spcPct val="90000"/>
                    </a:lnSpc>
                    <a:spcBef>
                      <a:spcPts val="1200"/>
                    </a:spcBef>
                    <a:spcAft>
                      <a:spcPct val="0"/>
                    </a:spcAft>
                  </a:pPr>
                  <a:endParaRPr lang="zh-CN" altLang="en-US" sz="1400">
                    <a:solidFill>
                      <a:schemeClr val="bg1"/>
                    </a:solidFill>
                    <a:latin typeface="Arial" charset="0"/>
                    <a:ea typeface="黑体" pitchFamily="2" charset="-122"/>
                  </a:endParaRPr>
                </a:p>
              </p:txBody>
            </p:sp>
            <p:sp>
              <p:nvSpPr>
                <p:cNvPr id="73" name="Oval 407"/>
                <p:cNvSpPr>
                  <a:spLocks noChangeArrowheads="1"/>
                </p:cNvSpPr>
                <p:nvPr/>
              </p:nvSpPr>
              <p:spPr bwMode="auto">
                <a:xfrm>
                  <a:off x="1922021" y="2774028"/>
                  <a:ext cx="171902" cy="171902"/>
                </a:xfrm>
                <a:prstGeom prst="ellipse">
                  <a:avLst/>
                </a:prstGeom>
                <a:gradFill flip="none" rotWithShape="1">
                  <a:gsLst>
                    <a:gs pos="100000">
                      <a:schemeClr val="accent2">
                        <a:lumMod val="50000"/>
                      </a:schemeClr>
                    </a:gs>
                    <a:gs pos="17000">
                      <a:schemeClr val="accent2"/>
                    </a:gs>
                  </a:gsLst>
                  <a:path path="circle">
                    <a:fillToRect l="50000" t="50000" r="50000" b="50000"/>
                  </a:path>
                  <a:tileRect/>
                </a:gradFill>
                <a:ln w="25400" cap="flat">
                  <a:noFill/>
                  <a:prstDash val="solid"/>
                  <a:miter lim="800000"/>
                  <a:headEnd/>
                  <a:tailEnd/>
                </a:ln>
                <a:effectLst/>
              </p:spPr>
              <p:txBody>
                <a:bodyPr vert="horz" wrap="square" lIns="9144" tIns="0" rIns="9144" bIns="45720" numCol="1" anchor="t" anchorCtr="0" compatLnSpc="1">
                  <a:prstTxWarp prst="textNoShape">
                    <a:avLst/>
                  </a:prstTxWarp>
                </a:bodyPr>
                <a:lstStyle/>
                <a:p>
                  <a:pPr algn="ctr" defTabSz="914400">
                    <a:buNone/>
                  </a:pPr>
                  <a:r>
                    <a:rPr lang="en-US" altLang="zh-CN" sz="900" b="1" i="0" smtClean="0">
                      <a:solidFill>
                        <a:srgbClr val="FFFFFF"/>
                      </a:solidFill>
                      <a:latin typeface="Arial"/>
                      <a:ea typeface="黑体" pitchFamily="2" charset="-122"/>
                      <a:cs typeface="+mn-cs"/>
                    </a:rPr>
                    <a:t>V</a:t>
                  </a:r>
                  <a:endParaRPr lang="zh-CN" altLang="en-US" sz="900" b="1">
                    <a:solidFill>
                      <a:schemeClr val="bg2"/>
                    </a:solidFill>
                    <a:latin typeface="+mj-lt"/>
                    <a:ea typeface="黑体" pitchFamily="2" charset="-122"/>
                    <a:sym typeface="Arial" charset="0"/>
                  </a:endParaRPr>
                </a:p>
              </p:txBody>
            </p:sp>
            <p:sp>
              <p:nvSpPr>
                <p:cNvPr id="75" name="Oval 407"/>
                <p:cNvSpPr>
                  <a:spLocks noChangeArrowheads="1"/>
                </p:cNvSpPr>
                <p:nvPr/>
              </p:nvSpPr>
              <p:spPr bwMode="auto">
                <a:xfrm>
                  <a:off x="2197531" y="2774028"/>
                  <a:ext cx="171902" cy="171902"/>
                </a:xfrm>
                <a:prstGeom prst="ellipse">
                  <a:avLst/>
                </a:prstGeom>
                <a:gradFill flip="none" rotWithShape="1">
                  <a:gsLst>
                    <a:gs pos="100000">
                      <a:schemeClr val="accent1">
                        <a:lumMod val="50000"/>
                      </a:schemeClr>
                    </a:gs>
                    <a:gs pos="17000">
                      <a:schemeClr val="accent1"/>
                    </a:gs>
                  </a:gsLst>
                  <a:path path="circle">
                    <a:fillToRect l="50000" t="50000" r="50000" b="50000"/>
                  </a:path>
                  <a:tileRect/>
                </a:gradFill>
                <a:ln w="25400" cap="flat">
                  <a:noFill/>
                  <a:prstDash val="solid"/>
                  <a:miter lim="800000"/>
                  <a:headEnd/>
                  <a:tailEnd/>
                </a:ln>
                <a:effectLst/>
              </p:spPr>
              <p:txBody>
                <a:bodyPr vert="horz" wrap="square" lIns="9144" tIns="0" rIns="9144" bIns="45720" numCol="1" anchor="t" anchorCtr="0" compatLnSpc="1">
                  <a:prstTxWarp prst="textNoShape">
                    <a:avLst/>
                  </a:prstTxWarp>
                </a:bodyPr>
                <a:lstStyle/>
                <a:p>
                  <a:pPr algn="ctr" defTabSz="914400">
                    <a:buNone/>
                  </a:pPr>
                  <a:r>
                    <a:rPr lang="en-US" altLang="zh-CN" sz="900" b="1" i="0" smtClean="0">
                      <a:solidFill>
                        <a:srgbClr val="FFFFFF"/>
                      </a:solidFill>
                      <a:latin typeface="Arial"/>
                      <a:ea typeface="黑体" pitchFamily="2" charset="-122"/>
                      <a:cs typeface="+mn-cs"/>
                    </a:rPr>
                    <a:t>V</a:t>
                  </a:r>
                  <a:endParaRPr lang="zh-CN" altLang="en-US" sz="900" b="1">
                    <a:solidFill>
                      <a:schemeClr val="bg2"/>
                    </a:solidFill>
                    <a:latin typeface="+mj-lt"/>
                    <a:ea typeface="黑体" pitchFamily="2" charset="-122"/>
                    <a:sym typeface="Arial" charset="0"/>
                  </a:endParaRPr>
                </a:p>
              </p:txBody>
            </p:sp>
            <p:sp>
              <p:nvSpPr>
                <p:cNvPr id="76" name="Oval 407"/>
                <p:cNvSpPr>
                  <a:spLocks noChangeArrowheads="1"/>
                </p:cNvSpPr>
                <p:nvPr/>
              </p:nvSpPr>
              <p:spPr bwMode="auto">
                <a:xfrm>
                  <a:off x="2461248" y="2774028"/>
                  <a:ext cx="171902" cy="171902"/>
                </a:xfrm>
                <a:prstGeom prst="ellipse">
                  <a:avLst/>
                </a:prstGeom>
                <a:gradFill flip="none" rotWithShape="1">
                  <a:gsLst>
                    <a:gs pos="100000">
                      <a:schemeClr val="accent6">
                        <a:lumMod val="50000"/>
                      </a:schemeClr>
                    </a:gs>
                    <a:gs pos="17000">
                      <a:srgbClr val="7425B5"/>
                    </a:gs>
                  </a:gsLst>
                  <a:path path="circle">
                    <a:fillToRect l="50000" t="50000" r="50000" b="50000"/>
                  </a:path>
                  <a:tileRect/>
                </a:gradFill>
                <a:ln w="25400" cap="flat">
                  <a:noFill/>
                  <a:prstDash val="solid"/>
                  <a:miter lim="800000"/>
                  <a:headEnd/>
                  <a:tailEnd/>
                </a:ln>
                <a:effectLst/>
              </p:spPr>
              <p:txBody>
                <a:bodyPr vert="horz" wrap="square" lIns="9144" tIns="0" rIns="9144" bIns="45720" numCol="1" anchor="t" anchorCtr="0" compatLnSpc="1">
                  <a:prstTxWarp prst="textNoShape">
                    <a:avLst/>
                  </a:prstTxWarp>
                </a:bodyPr>
                <a:lstStyle/>
                <a:p>
                  <a:pPr algn="ctr" defTabSz="914400">
                    <a:buNone/>
                  </a:pPr>
                  <a:r>
                    <a:rPr lang="en-US" altLang="zh-CN" sz="900" b="1" i="0" smtClean="0">
                      <a:solidFill>
                        <a:srgbClr val="FFFFFF"/>
                      </a:solidFill>
                      <a:latin typeface="Arial"/>
                      <a:ea typeface="黑体" pitchFamily="2" charset="-122"/>
                      <a:cs typeface="+mn-cs"/>
                    </a:rPr>
                    <a:t>V</a:t>
                  </a:r>
                  <a:endParaRPr lang="zh-CN" altLang="en-US" sz="900" b="1">
                    <a:solidFill>
                      <a:schemeClr val="bg2"/>
                    </a:solidFill>
                    <a:latin typeface="+mj-lt"/>
                    <a:ea typeface="黑体" pitchFamily="2" charset="-122"/>
                    <a:sym typeface="Arial" charset="0"/>
                  </a:endParaRPr>
                </a:p>
              </p:txBody>
            </p:sp>
          </p:grpSp>
        </p:grpSp>
        <p:sp>
          <p:nvSpPr>
            <p:cNvPr id="78" name="Text Box 389"/>
            <p:cNvSpPr txBox="1">
              <a:spLocks noChangeArrowheads="1"/>
            </p:cNvSpPr>
            <p:nvPr/>
          </p:nvSpPr>
          <p:spPr bwMode="auto">
            <a:xfrm>
              <a:off x="6491872" y="2257351"/>
              <a:ext cx="576032" cy="273378"/>
            </a:xfrm>
            <a:prstGeom prst="rect">
              <a:avLst/>
            </a:prstGeom>
            <a:noFill/>
            <a:ln w="9525">
              <a:noFill/>
              <a:miter lim="800000"/>
              <a:headEnd/>
              <a:tailEnd/>
            </a:ln>
          </p:spPr>
          <p:txBody>
            <a:bodyPr wrap="none" lIns="82124" tIns="41061" rIns="82124" bIns="41061">
              <a:spAutoFit/>
            </a:bodyPr>
            <a:lstStyle/>
            <a:p>
              <a:pPr algn="l" defTabSz="814365">
                <a:lnSpc>
                  <a:spcPct val="90000"/>
                </a:lnSpc>
                <a:buNone/>
              </a:pPr>
              <a:r>
                <a:rPr lang="en-US" altLang="zh-CN" sz="1200" b="0" i="0" kern="1200" smtClean="0">
                  <a:solidFill>
                    <a:srgbClr val="546568"/>
                  </a:solidFill>
                  <a:latin typeface="Arial"/>
                  <a:ea typeface="黑体" pitchFamily="2" charset="-122"/>
                  <a:cs typeface="+mn-cs"/>
                </a:rPr>
                <a:t>NPIV</a:t>
              </a:r>
              <a:endParaRPr lang="zh-CN" altLang="en-US" sz="1200" kern="1200">
                <a:solidFill>
                  <a:srgbClr val="546568"/>
                </a:solidFill>
                <a:latin typeface="Arial"/>
                <a:ea typeface="黑体" pitchFamily="2" charset="-122"/>
                <a:cs typeface="+mn-cs"/>
                <a:sym typeface="Arial" charset="0"/>
              </a:endParaRPr>
            </a:p>
          </p:txBody>
        </p:sp>
        <p:grpSp>
          <p:nvGrpSpPr>
            <p:cNvPr id="5" name="Group 13"/>
            <p:cNvGrpSpPr/>
            <p:nvPr/>
          </p:nvGrpSpPr>
          <p:grpSpPr>
            <a:xfrm>
              <a:off x="3303023" y="2015991"/>
              <a:ext cx="852761" cy="749669"/>
              <a:chOff x="3212636" y="1981918"/>
              <a:chExt cx="852761" cy="749669"/>
            </a:xfrm>
          </p:grpSpPr>
          <p:pic>
            <p:nvPicPr>
              <p:cNvPr id="155" name="Picture 1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64183" y="1981918"/>
                <a:ext cx="749669" cy="74966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6" name="Group 79"/>
              <p:cNvGrpSpPr/>
              <p:nvPr/>
            </p:nvGrpSpPr>
            <p:grpSpPr>
              <a:xfrm>
                <a:off x="3212636" y="2286347"/>
                <a:ext cx="852761" cy="434503"/>
                <a:chOff x="1857102" y="2666191"/>
                <a:chExt cx="852761" cy="434503"/>
              </a:xfrm>
            </p:grpSpPr>
            <p:sp>
              <p:nvSpPr>
                <p:cNvPr id="81" name="Rounded Rectangle 80"/>
                <p:cNvSpPr/>
                <p:nvPr/>
              </p:nvSpPr>
              <p:spPr bwMode="gray">
                <a:xfrm>
                  <a:off x="1857102" y="2666191"/>
                  <a:ext cx="852761" cy="434503"/>
                </a:xfrm>
                <a:prstGeom prst="roundRect">
                  <a:avLst>
                    <a:gd name="adj" fmla="val 7016"/>
                  </a:avLst>
                </a:prstGeom>
                <a:gradFill>
                  <a:gsLst>
                    <a:gs pos="49000">
                      <a:srgbClr val="C00000">
                        <a:alpha val="0"/>
                      </a:srgbClr>
                    </a:gs>
                    <a:gs pos="99000">
                      <a:schemeClr val="accent3">
                        <a:lumMod val="10000"/>
                      </a:schemeClr>
                    </a:gs>
                  </a:gsLst>
                  <a:lin ang="16200000" scaled="0"/>
                </a:gradFill>
                <a:ln w="12700">
                  <a:gradFill>
                    <a:gsLst>
                      <a:gs pos="0">
                        <a:srgbClr val="01BBBB"/>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defTabSz="814388" eaLnBrk="0" fontAlgn="base" hangingPunct="0">
                    <a:lnSpc>
                      <a:spcPct val="90000"/>
                    </a:lnSpc>
                    <a:spcBef>
                      <a:spcPts val="1200"/>
                    </a:spcBef>
                    <a:spcAft>
                      <a:spcPct val="0"/>
                    </a:spcAft>
                  </a:pPr>
                  <a:endParaRPr lang="zh-CN" altLang="en-US" sz="1400">
                    <a:solidFill>
                      <a:schemeClr val="bg1"/>
                    </a:solidFill>
                    <a:latin typeface="Arial" charset="0"/>
                    <a:ea typeface="黑体" pitchFamily="2" charset="-122"/>
                  </a:endParaRPr>
                </a:p>
              </p:txBody>
            </p:sp>
            <p:sp>
              <p:nvSpPr>
                <p:cNvPr id="82" name="Oval 407"/>
                <p:cNvSpPr>
                  <a:spLocks noChangeArrowheads="1"/>
                </p:cNvSpPr>
                <p:nvPr/>
              </p:nvSpPr>
              <p:spPr bwMode="auto">
                <a:xfrm>
                  <a:off x="1922021" y="2774028"/>
                  <a:ext cx="171902" cy="171902"/>
                </a:xfrm>
                <a:prstGeom prst="ellipse">
                  <a:avLst/>
                </a:prstGeom>
                <a:gradFill flip="none" rotWithShape="1">
                  <a:gsLst>
                    <a:gs pos="100000">
                      <a:schemeClr val="accent2">
                        <a:lumMod val="50000"/>
                      </a:schemeClr>
                    </a:gs>
                    <a:gs pos="17000">
                      <a:schemeClr val="accent2"/>
                    </a:gs>
                  </a:gsLst>
                  <a:path path="circle">
                    <a:fillToRect l="50000" t="50000" r="50000" b="50000"/>
                  </a:path>
                  <a:tileRect/>
                </a:gradFill>
                <a:ln w="25400" cap="flat">
                  <a:noFill/>
                  <a:prstDash val="solid"/>
                  <a:miter lim="800000"/>
                  <a:headEnd/>
                  <a:tailEnd/>
                </a:ln>
                <a:effectLst/>
              </p:spPr>
              <p:txBody>
                <a:bodyPr vert="horz" wrap="square" lIns="9144" tIns="0" rIns="9144" bIns="45720" numCol="1" anchor="t" anchorCtr="0" compatLnSpc="1">
                  <a:prstTxWarp prst="textNoShape">
                    <a:avLst/>
                  </a:prstTxWarp>
                </a:bodyPr>
                <a:lstStyle/>
                <a:p>
                  <a:pPr algn="ctr" defTabSz="914400">
                    <a:buNone/>
                  </a:pPr>
                  <a:r>
                    <a:rPr lang="en-US" altLang="zh-CN" sz="900" b="1" i="0" smtClean="0">
                      <a:solidFill>
                        <a:srgbClr val="FFFFFF"/>
                      </a:solidFill>
                      <a:latin typeface="Arial"/>
                      <a:ea typeface="黑体" pitchFamily="2" charset="-122"/>
                      <a:cs typeface="+mn-cs"/>
                    </a:rPr>
                    <a:t>V</a:t>
                  </a:r>
                  <a:endParaRPr lang="zh-CN" altLang="en-US" sz="900" b="1">
                    <a:solidFill>
                      <a:schemeClr val="bg2"/>
                    </a:solidFill>
                    <a:latin typeface="+mj-lt"/>
                    <a:ea typeface="黑体" pitchFamily="2" charset="-122"/>
                    <a:sym typeface="Arial" charset="0"/>
                  </a:endParaRPr>
                </a:p>
              </p:txBody>
            </p:sp>
            <p:sp>
              <p:nvSpPr>
                <p:cNvPr id="83" name="Oval 407"/>
                <p:cNvSpPr>
                  <a:spLocks noChangeArrowheads="1"/>
                </p:cNvSpPr>
                <p:nvPr/>
              </p:nvSpPr>
              <p:spPr bwMode="auto">
                <a:xfrm>
                  <a:off x="2197531" y="2774028"/>
                  <a:ext cx="171902" cy="171902"/>
                </a:xfrm>
                <a:prstGeom prst="ellipse">
                  <a:avLst/>
                </a:prstGeom>
                <a:gradFill flip="none" rotWithShape="1">
                  <a:gsLst>
                    <a:gs pos="100000">
                      <a:schemeClr val="accent1">
                        <a:lumMod val="50000"/>
                      </a:schemeClr>
                    </a:gs>
                    <a:gs pos="17000">
                      <a:schemeClr val="accent1"/>
                    </a:gs>
                  </a:gsLst>
                  <a:path path="circle">
                    <a:fillToRect l="50000" t="50000" r="50000" b="50000"/>
                  </a:path>
                  <a:tileRect/>
                </a:gradFill>
                <a:ln w="25400" cap="flat">
                  <a:noFill/>
                  <a:prstDash val="solid"/>
                  <a:miter lim="800000"/>
                  <a:headEnd/>
                  <a:tailEnd/>
                </a:ln>
                <a:effectLst/>
              </p:spPr>
              <p:txBody>
                <a:bodyPr vert="horz" wrap="square" lIns="9144" tIns="0" rIns="9144" bIns="45720" numCol="1" anchor="t" anchorCtr="0" compatLnSpc="1">
                  <a:prstTxWarp prst="textNoShape">
                    <a:avLst/>
                  </a:prstTxWarp>
                </a:bodyPr>
                <a:lstStyle/>
                <a:p>
                  <a:pPr algn="ctr" defTabSz="914400">
                    <a:buNone/>
                  </a:pPr>
                  <a:r>
                    <a:rPr lang="en-US" altLang="zh-CN" sz="900" b="1" i="0" smtClean="0">
                      <a:solidFill>
                        <a:srgbClr val="FFFFFF"/>
                      </a:solidFill>
                      <a:latin typeface="Arial"/>
                      <a:ea typeface="黑体" pitchFamily="2" charset="-122"/>
                      <a:cs typeface="+mn-cs"/>
                    </a:rPr>
                    <a:t>V</a:t>
                  </a:r>
                  <a:endParaRPr lang="zh-CN" altLang="en-US" sz="900" b="1">
                    <a:solidFill>
                      <a:schemeClr val="bg2"/>
                    </a:solidFill>
                    <a:latin typeface="+mj-lt"/>
                    <a:ea typeface="黑体" pitchFamily="2" charset="-122"/>
                    <a:sym typeface="Arial" charset="0"/>
                  </a:endParaRPr>
                </a:p>
              </p:txBody>
            </p:sp>
            <p:sp>
              <p:nvSpPr>
                <p:cNvPr id="84" name="Oval 407"/>
                <p:cNvSpPr>
                  <a:spLocks noChangeArrowheads="1"/>
                </p:cNvSpPr>
                <p:nvPr/>
              </p:nvSpPr>
              <p:spPr bwMode="auto">
                <a:xfrm>
                  <a:off x="2461248" y="2774028"/>
                  <a:ext cx="171902" cy="171902"/>
                </a:xfrm>
                <a:prstGeom prst="ellipse">
                  <a:avLst/>
                </a:prstGeom>
                <a:gradFill flip="none" rotWithShape="1">
                  <a:gsLst>
                    <a:gs pos="100000">
                      <a:schemeClr val="accent6">
                        <a:lumMod val="50000"/>
                      </a:schemeClr>
                    </a:gs>
                    <a:gs pos="17000">
                      <a:srgbClr val="7425B5"/>
                    </a:gs>
                  </a:gsLst>
                  <a:path path="circle">
                    <a:fillToRect l="50000" t="50000" r="50000" b="50000"/>
                  </a:path>
                  <a:tileRect/>
                </a:gradFill>
                <a:ln w="25400" cap="flat">
                  <a:noFill/>
                  <a:prstDash val="solid"/>
                  <a:miter lim="800000"/>
                  <a:headEnd/>
                  <a:tailEnd/>
                </a:ln>
                <a:effectLst/>
              </p:spPr>
              <p:txBody>
                <a:bodyPr vert="horz" wrap="square" lIns="9144" tIns="0" rIns="9144" bIns="45720" numCol="1" anchor="t" anchorCtr="0" compatLnSpc="1">
                  <a:prstTxWarp prst="textNoShape">
                    <a:avLst/>
                  </a:prstTxWarp>
                </a:bodyPr>
                <a:lstStyle/>
                <a:p>
                  <a:pPr algn="ctr" defTabSz="914400">
                    <a:buNone/>
                  </a:pPr>
                  <a:r>
                    <a:rPr lang="en-US" altLang="zh-CN" sz="900" b="1" i="0" smtClean="0">
                      <a:solidFill>
                        <a:srgbClr val="FFFFFF"/>
                      </a:solidFill>
                      <a:latin typeface="Arial"/>
                      <a:ea typeface="黑体" pitchFamily="2" charset="-122"/>
                      <a:cs typeface="+mn-cs"/>
                    </a:rPr>
                    <a:t>V</a:t>
                  </a:r>
                  <a:endParaRPr lang="zh-CN" altLang="en-US" sz="900" b="1">
                    <a:solidFill>
                      <a:schemeClr val="bg2"/>
                    </a:solidFill>
                    <a:latin typeface="+mj-lt"/>
                    <a:ea typeface="黑体" pitchFamily="2" charset="-122"/>
                    <a:sym typeface="Arial" charset="0"/>
                  </a:endParaRPr>
                </a:p>
              </p:txBody>
            </p:sp>
          </p:grpSp>
        </p:grpSp>
        <p:grpSp>
          <p:nvGrpSpPr>
            <p:cNvPr id="7" name="Group 15"/>
            <p:cNvGrpSpPr/>
            <p:nvPr/>
          </p:nvGrpSpPr>
          <p:grpSpPr>
            <a:xfrm>
              <a:off x="5530887" y="2093224"/>
              <a:ext cx="805466" cy="746455"/>
              <a:chOff x="6914565" y="2981496"/>
              <a:chExt cx="805466" cy="746455"/>
            </a:xfrm>
          </p:grpSpPr>
          <p:grpSp>
            <p:nvGrpSpPr>
              <p:cNvPr id="8" name="Group 107"/>
              <p:cNvGrpSpPr/>
              <p:nvPr/>
            </p:nvGrpSpPr>
            <p:grpSpPr>
              <a:xfrm>
                <a:off x="7315035" y="2981496"/>
                <a:ext cx="404996" cy="746455"/>
                <a:chOff x="2726773" y="1887964"/>
                <a:chExt cx="576136" cy="1061887"/>
              </a:xfrm>
            </p:grpSpPr>
            <p:pic>
              <p:nvPicPr>
                <p:cNvPr id="109" name="Picture 1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730830" y="1887964"/>
                  <a:ext cx="572079" cy="57207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10" name="Picture 1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726773" y="2377772"/>
                  <a:ext cx="572079" cy="57207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9" name="Group 4"/>
              <p:cNvGrpSpPr/>
              <p:nvPr/>
            </p:nvGrpSpPr>
            <p:grpSpPr>
              <a:xfrm>
                <a:off x="6914565" y="2981496"/>
                <a:ext cx="404996" cy="746455"/>
                <a:chOff x="2726773" y="1887964"/>
                <a:chExt cx="576136" cy="1061887"/>
              </a:xfrm>
            </p:grpSpPr>
            <p:pic>
              <p:nvPicPr>
                <p:cNvPr id="156" name="Picture 1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730830" y="1887964"/>
                  <a:ext cx="572079" cy="57207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57" name="Picture 1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726773" y="2377772"/>
                  <a:ext cx="572079" cy="57207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10" name="Group 2"/>
            <p:cNvGrpSpPr/>
            <p:nvPr/>
          </p:nvGrpSpPr>
          <p:grpSpPr>
            <a:xfrm>
              <a:off x="2843738" y="4348671"/>
              <a:ext cx="868198" cy="788592"/>
              <a:chOff x="5115464" y="2940832"/>
              <a:chExt cx="1383122" cy="1256302"/>
            </a:xfrm>
          </p:grpSpPr>
          <p:pic>
            <p:nvPicPr>
              <p:cNvPr id="135" name="Picture 1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115464" y="2940832"/>
                <a:ext cx="1044375" cy="104437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34" name="Picture 1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454211" y="3152759"/>
                <a:ext cx="1044375" cy="104437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11" name="Group 7"/>
            <p:cNvGrpSpPr/>
            <p:nvPr/>
          </p:nvGrpSpPr>
          <p:grpSpPr>
            <a:xfrm>
              <a:off x="5614517" y="4360442"/>
              <a:ext cx="866868" cy="805380"/>
              <a:chOff x="4711360" y="4077881"/>
              <a:chExt cx="1258105" cy="1088444"/>
            </a:xfrm>
          </p:grpSpPr>
          <p:grpSp>
            <p:nvGrpSpPr>
              <p:cNvPr id="12" name="Group 6"/>
              <p:cNvGrpSpPr/>
              <p:nvPr/>
            </p:nvGrpSpPr>
            <p:grpSpPr>
              <a:xfrm>
                <a:off x="4711360" y="4077881"/>
                <a:ext cx="749335" cy="1088444"/>
                <a:chOff x="7184128" y="2318969"/>
                <a:chExt cx="2438400" cy="3541890"/>
              </a:xfrm>
            </p:grpSpPr>
            <p:pic>
              <p:nvPicPr>
                <p:cNvPr id="55" name="Picture 11"/>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184128" y="231896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4" name="Picture 15"/>
                <p:cNvPicPr>
                  <a:picLocks noChangeAspect="1" noChangeArrowheads="1"/>
                </p:cNvPicPr>
                <p:nvPr/>
              </p:nvPicPr>
              <p:blipFill rotWithShape="1">
                <a:blip r:embed="rId8" cstate="print">
                  <a:extLst>
                    <a:ext uri="{28A0092B-C50C-407E-A947-70E740481C1C}">
                      <a14:useLocalDpi xmlns="" xmlns:a14="http://schemas.microsoft.com/office/drawing/2010/main" val="0"/>
                    </a:ext>
                  </a:extLst>
                </a:blip>
                <a:srcRect t="21674"/>
                <a:stretch/>
              </p:blipFill>
              <p:spPr bwMode="auto">
                <a:xfrm>
                  <a:off x="7467600" y="3451943"/>
                  <a:ext cx="1873250" cy="220590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9"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586444" y="4225297"/>
                  <a:ext cx="1635562" cy="163556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6"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586444" y="3668960"/>
                  <a:ext cx="1635562" cy="163556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3"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586444" y="3094417"/>
                  <a:ext cx="1635562" cy="163556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13" name="Group 59"/>
              <p:cNvGrpSpPr/>
              <p:nvPr/>
            </p:nvGrpSpPr>
            <p:grpSpPr>
              <a:xfrm>
                <a:off x="5220130" y="4077881"/>
                <a:ext cx="749335" cy="1088444"/>
                <a:chOff x="7184128" y="2318969"/>
                <a:chExt cx="2438400" cy="3541890"/>
              </a:xfrm>
            </p:grpSpPr>
            <p:pic>
              <p:nvPicPr>
                <p:cNvPr id="61" name="Picture 11"/>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184128" y="2318969"/>
                  <a:ext cx="2438400" cy="2438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62" name="Picture 15"/>
                <p:cNvPicPr>
                  <a:picLocks noChangeAspect="1" noChangeArrowheads="1"/>
                </p:cNvPicPr>
                <p:nvPr/>
              </p:nvPicPr>
              <p:blipFill rotWithShape="1">
                <a:blip r:embed="rId8" cstate="print">
                  <a:extLst>
                    <a:ext uri="{28A0092B-C50C-407E-A947-70E740481C1C}">
                      <a14:useLocalDpi xmlns="" xmlns:a14="http://schemas.microsoft.com/office/drawing/2010/main" val="0"/>
                    </a:ext>
                  </a:extLst>
                </a:blip>
                <a:srcRect t="21674"/>
                <a:stretch/>
              </p:blipFill>
              <p:spPr bwMode="auto">
                <a:xfrm>
                  <a:off x="7467600" y="3451943"/>
                  <a:ext cx="1873250" cy="220590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63"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586444" y="4225297"/>
                  <a:ext cx="1635562" cy="163556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64"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586444" y="3668960"/>
                  <a:ext cx="1635562" cy="163556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65"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586444" y="3094417"/>
                  <a:ext cx="1635562" cy="163556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nvGrpSpPr>
            <p:cNvPr id="14" name="Group 17"/>
            <p:cNvGrpSpPr/>
            <p:nvPr/>
          </p:nvGrpSpPr>
          <p:grpSpPr>
            <a:xfrm>
              <a:off x="3554560" y="2317199"/>
              <a:ext cx="2032354" cy="2149259"/>
              <a:chOff x="2954971" y="2311084"/>
              <a:chExt cx="2032354" cy="2149259"/>
            </a:xfrm>
          </p:grpSpPr>
          <p:pic>
            <p:nvPicPr>
              <p:cNvPr id="85" name="Picture 2"/>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954971" y="2311084"/>
                <a:ext cx="2032354" cy="214925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15" name="Group 3"/>
              <p:cNvGrpSpPr/>
              <p:nvPr/>
            </p:nvGrpSpPr>
            <p:grpSpPr>
              <a:xfrm>
                <a:off x="3770748" y="2832840"/>
                <a:ext cx="608746" cy="535710"/>
                <a:chOff x="3818037" y="3128708"/>
                <a:chExt cx="608746" cy="535710"/>
              </a:xfrm>
            </p:grpSpPr>
            <p:sp>
              <p:nvSpPr>
                <p:cNvPr id="87" name="Oval 407"/>
                <p:cNvSpPr>
                  <a:spLocks noChangeArrowheads="1"/>
                </p:cNvSpPr>
                <p:nvPr/>
              </p:nvSpPr>
              <p:spPr bwMode="auto">
                <a:xfrm>
                  <a:off x="3848048" y="3128708"/>
                  <a:ext cx="535712" cy="535710"/>
                </a:xfrm>
                <a:prstGeom prst="ellipse">
                  <a:avLst/>
                </a:prstGeom>
                <a:gradFill>
                  <a:gsLst>
                    <a:gs pos="100000">
                      <a:srgbClr val="0B0B0B"/>
                    </a:gs>
                    <a:gs pos="17000">
                      <a:srgbClr val="242424"/>
                    </a:gs>
                  </a:gsLst>
                  <a:lin ang="5400000" scaled="1"/>
                </a:gradFill>
                <a:ln w="25400" cap="flat">
                  <a:solidFill>
                    <a:schemeClr val="accent1"/>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sym typeface="Arial" charset="0"/>
                  </a:endParaRPr>
                </a:p>
              </p:txBody>
            </p:sp>
            <p:sp>
              <p:nvSpPr>
                <p:cNvPr id="88" name="Text Box 410"/>
                <p:cNvSpPr txBox="1">
                  <a:spLocks noChangeArrowheads="1"/>
                </p:cNvSpPr>
                <p:nvPr/>
              </p:nvSpPr>
              <p:spPr bwMode="auto">
                <a:xfrm>
                  <a:off x="3818037" y="3257769"/>
                  <a:ext cx="608746" cy="277587"/>
                </a:xfrm>
                <a:prstGeom prst="rect">
                  <a:avLst/>
                </a:prstGeom>
                <a:noFill/>
                <a:ln w="9525">
                  <a:noFill/>
                  <a:miter lim="800000"/>
                  <a:headEnd/>
                  <a:tailEnd/>
                </a:ln>
              </p:spPr>
              <p:txBody>
                <a:bodyPr wrap="square" lIns="0" tIns="0" rIns="0" bIns="0">
                  <a:noAutofit/>
                </a:bodyPr>
                <a:lstStyle/>
                <a:p>
                  <a:pPr algn="ctr" defTabSz="814365">
                    <a:lnSpc>
                      <a:spcPct val="90000"/>
                    </a:lnSpc>
                    <a:buNone/>
                  </a:pPr>
                  <a:r>
                    <a:rPr lang="en-US" altLang="zh-CN" sz="1000" b="0" i="0" kern="1200" smtClean="0">
                      <a:solidFill>
                        <a:srgbClr val="FFFFFF"/>
                      </a:solidFill>
                      <a:latin typeface="Arial"/>
                      <a:ea typeface="黑体" pitchFamily="2" charset="-122"/>
                      <a:cs typeface="+mn-cs"/>
                    </a:rPr>
                    <a:t>VSAN </a:t>
                  </a:r>
                  <a:br>
                    <a:rPr lang="en-US" altLang="zh-CN" sz="1000" b="0" i="0" kern="1200" smtClean="0">
                      <a:solidFill>
                        <a:srgbClr val="FFFFFF"/>
                      </a:solidFill>
                      <a:latin typeface="Arial"/>
                      <a:ea typeface="黑体" pitchFamily="2" charset="-122"/>
                      <a:cs typeface="+mn-cs"/>
                    </a:rPr>
                  </a:br>
                  <a:r>
                    <a:rPr lang="zh-CN" altLang="en-US" sz="1000" b="0" i="0" kern="1200" smtClean="0">
                      <a:solidFill>
                        <a:srgbClr val="FFFFFF"/>
                      </a:solidFill>
                      <a:latin typeface="Arial"/>
                      <a:ea typeface="黑体" pitchFamily="2" charset="-122"/>
                      <a:cs typeface="+mn-cs"/>
                    </a:rPr>
                    <a:t>第 </a:t>
                  </a:r>
                  <a:r>
                    <a:rPr lang="en-US" altLang="zh-CN" sz="1000" b="0" i="0" kern="1200" smtClean="0">
                      <a:solidFill>
                        <a:srgbClr val="FFFFFF"/>
                      </a:solidFill>
                      <a:latin typeface="Arial"/>
                      <a:ea typeface="黑体" pitchFamily="2" charset="-122"/>
                      <a:cs typeface="+mn-cs"/>
                    </a:rPr>
                    <a:t>2 </a:t>
                  </a:r>
                  <a:r>
                    <a:rPr lang="zh-CN" altLang="en-US" sz="1000" b="0" i="0" kern="1200" smtClean="0">
                      <a:solidFill>
                        <a:srgbClr val="FFFFFF"/>
                      </a:solidFill>
                      <a:latin typeface="Arial"/>
                      <a:ea typeface="黑体" pitchFamily="2" charset="-122"/>
                      <a:cs typeface="+mn-cs"/>
                    </a:rPr>
                    <a:t>层</a:t>
                  </a:r>
                  <a:endParaRPr lang="zh-CN" altLang="en-US" sz="1000" b="0" i="0" kern="1200">
                    <a:solidFill>
                      <a:srgbClr val="FFFFFF"/>
                    </a:solidFill>
                    <a:latin typeface="Arial"/>
                    <a:ea typeface="黑体" pitchFamily="2" charset="-122"/>
                    <a:cs typeface="+mn-cs"/>
                  </a:endParaRPr>
                </a:p>
              </p:txBody>
            </p:sp>
          </p:grpSp>
          <p:grpSp>
            <p:nvGrpSpPr>
              <p:cNvPr id="16" name="Group 130"/>
              <p:cNvGrpSpPr/>
              <p:nvPr/>
            </p:nvGrpSpPr>
            <p:grpSpPr>
              <a:xfrm>
                <a:off x="4227123" y="3415386"/>
                <a:ext cx="608746" cy="535710"/>
                <a:chOff x="3818037" y="3128708"/>
                <a:chExt cx="608746" cy="535710"/>
              </a:xfrm>
            </p:grpSpPr>
            <p:sp>
              <p:nvSpPr>
                <p:cNvPr id="132" name="Oval 407"/>
                <p:cNvSpPr>
                  <a:spLocks noChangeArrowheads="1"/>
                </p:cNvSpPr>
                <p:nvPr/>
              </p:nvSpPr>
              <p:spPr bwMode="auto">
                <a:xfrm>
                  <a:off x="3848048" y="3128708"/>
                  <a:ext cx="535712" cy="535710"/>
                </a:xfrm>
                <a:prstGeom prst="ellipse">
                  <a:avLst/>
                </a:prstGeom>
                <a:gradFill>
                  <a:gsLst>
                    <a:gs pos="100000">
                      <a:srgbClr val="0B0B0B"/>
                    </a:gs>
                    <a:gs pos="17000">
                      <a:srgbClr val="242424"/>
                    </a:gs>
                  </a:gsLst>
                  <a:lin ang="5400000" scaled="1"/>
                </a:gradFill>
                <a:ln w="25400" cap="flat">
                  <a:solidFill>
                    <a:schemeClr val="accent6"/>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sym typeface="Arial" charset="0"/>
                  </a:endParaRPr>
                </a:p>
              </p:txBody>
            </p:sp>
            <p:sp>
              <p:nvSpPr>
                <p:cNvPr id="133" name="Text Box 410"/>
                <p:cNvSpPr txBox="1">
                  <a:spLocks noChangeArrowheads="1"/>
                </p:cNvSpPr>
                <p:nvPr/>
              </p:nvSpPr>
              <p:spPr bwMode="auto">
                <a:xfrm>
                  <a:off x="3818037" y="3257769"/>
                  <a:ext cx="608746" cy="277587"/>
                </a:xfrm>
                <a:prstGeom prst="rect">
                  <a:avLst/>
                </a:prstGeom>
                <a:noFill/>
                <a:ln w="9525">
                  <a:noFill/>
                  <a:miter lim="800000"/>
                  <a:headEnd/>
                  <a:tailEnd/>
                </a:ln>
              </p:spPr>
              <p:txBody>
                <a:bodyPr wrap="square" lIns="0" tIns="0" rIns="0" bIns="0">
                  <a:noAutofit/>
                </a:bodyPr>
                <a:lstStyle/>
                <a:p>
                  <a:pPr algn="ctr" defTabSz="814365">
                    <a:lnSpc>
                      <a:spcPct val="90000"/>
                    </a:lnSpc>
                    <a:buNone/>
                  </a:pPr>
                  <a:r>
                    <a:rPr lang="en-US" altLang="zh-CN" sz="1000" b="0" i="0" kern="1200" dirty="0" smtClean="0">
                      <a:solidFill>
                        <a:srgbClr val="FFFFFF"/>
                      </a:solidFill>
                      <a:latin typeface="Arial"/>
                      <a:ea typeface="黑体" pitchFamily="2" charset="-122"/>
                      <a:cs typeface="+mn-cs"/>
                    </a:rPr>
                    <a:t>VSAN </a:t>
                  </a:r>
                  <a:br>
                    <a:rPr lang="en-US" altLang="zh-CN" sz="1000" b="0" i="0" kern="1200" dirty="0" smtClean="0">
                      <a:solidFill>
                        <a:srgbClr val="FFFFFF"/>
                      </a:solidFill>
                      <a:latin typeface="Arial"/>
                      <a:ea typeface="黑体" pitchFamily="2" charset="-122"/>
                      <a:cs typeface="+mn-cs"/>
                    </a:rPr>
                  </a:br>
                  <a:r>
                    <a:rPr lang="zh-CN" altLang="en-US" sz="1000" b="0" i="0" kern="1200" dirty="0" smtClean="0">
                      <a:solidFill>
                        <a:srgbClr val="FFFFFF"/>
                      </a:solidFill>
                      <a:latin typeface="Arial"/>
                      <a:ea typeface="黑体" pitchFamily="2" charset="-122"/>
                      <a:cs typeface="+mn-cs"/>
                    </a:rPr>
                    <a:t>第 </a:t>
                  </a:r>
                  <a:r>
                    <a:rPr lang="en-US" altLang="zh-CN" sz="1000" b="0" i="0" kern="1200" dirty="0" smtClean="0">
                      <a:solidFill>
                        <a:srgbClr val="FFFFFF"/>
                      </a:solidFill>
                      <a:latin typeface="Arial"/>
                      <a:ea typeface="黑体" pitchFamily="2" charset="-122"/>
                      <a:cs typeface="+mn-cs"/>
                    </a:rPr>
                    <a:t>3 </a:t>
                  </a:r>
                  <a:r>
                    <a:rPr lang="zh-CN" altLang="en-US" sz="1000" b="0" i="0" kern="1200" dirty="0" smtClean="0">
                      <a:solidFill>
                        <a:srgbClr val="FFFFFF"/>
                      </a:solidFill>
                      <a:latin typeface="Arial"/>
                      <a:ea typeface="黑体" pitchFamily="2" charset="-122"/>
                      <a:cs typeface="+mn-cs"/>
                    </a:rPr>
                    <a:t>层</a:t>
                  </a:r>
                  <a:endParaRPr lang="zh-CN" altLang="en-US" sz="1000" kern="1200" dirty="0">
                    <a:solidFill>
                      <a:srgbClr val="FFFFFF"/>
                    </a:solidFill>
                    <a:latin typeface="+mj-lt"/>
                    <a:ea typeface="黑体" pitchFamily="2" charset="-122"/>
                    <a:cs typeface="+mn-cs"/>
                    <a:sym typeface="Arial" charset="0"/>
                  </a:endParaRPr>
                </a:p>
              </p:txBody>
            </p:sp>
          </p:grpSp>
          <p:grpSp>
            <p:nvGrpSpPr>
              <p:cNvPr id="17" name="Group 148"/>
              <p:cNvGrpSpPr/>
              <p:nvPr/>
            </p:nvGrpSpPr>
            <p:grpSpPr>
              <a:xfrm>
                <a:off x="3112347" y="3378515"/>
                <a:ext cx="608746" cy="535710"/>
                <a:chOff x="3818037" y="3128708"/>
                <a:chExt cx="608746" cy="535710"/>
              </a:xfrm>
            </p:grpSpPr>
            <p:sp>
              <p:nvSpPr>
                <p:cNvPr id="150" name="Oval 407"/>
                <p:cNvSpPr>
                  <a:spLocks noChangeArrowheads="1"/>
                </p:cNvSpPr>
                <p:nvPr/>
              </p:nvSpPr>
              <p:spPr bwMode="auto">
                <a:xfrm>
                  <a:off x="3848048" y="3128708"/>
                  <a:ext cx="535712" cy="535710"/>
                </a:xfrm>
                <a:prstGeom prst="ellipse">
                  <a:avLst/>
                </a:prstGeom>
                <a:gradFill>
                  <a:gsLst>
                    <a:gs pos="100000">
                      <a:srgbClr val="0B0B0B"/>
                    </a:gs>
                    <a:gs pos="17000">
                      <a:srgbClr val="242424"/>
                    </a:gs>
                  </a:gsLst>
                  <a:lin ang="5400000" scaled="1"/>
                </a:gradFill>
                <a:ln w="25400" cap="flat">
                  <a:solidFill>
                    <a:schemeClr val="accent5">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sym typeface="Arial" charset="0"/>
                  </a:endParaRPr>
                </a:p>
              </p:txBody>
            </p:sp>
            <p:sp>
              <p:nvSpPr>
                <p:cNvPr id="151" name="Text Box 410"/>
                <p:cNvSpPr txBox="1">
                  <a:spLocks noChangeArrowheads="1"/>
                </p:cNvSpPr>
                <p:nvPr/>
              </p:nvSpPr>
              <p:spPr bwMode="auto">
                <a:xfrm>
                  <a:off x="3818037" y="3257769"/>
                  <a:ext cx="608746" cy="277587"/>
                </a:xfrm>
                <a:prstGeom prst="rect">
                  <a:avLst/>
                </a:prstGeom>
                <a:noFill/>
                <a:ln w="9525">
                  <a:noFill/>
                  <a:miter lim="800000"/>
                  <a:headEnd/>
                  <a:tailEnd/>
                </a:ln>
              </p:spPr>
              <p:txBody>
                <a:bodyPr wrap="square" lIns="0" tIns="0" rIns="0" bIns="0">
                  <a:noAutofit/>
                </a:bodyPr>
                <a:lstStyle/>
                <a:p>
                  <a:pPr algn="ctr" defTabSz="814365">
                    <a:lnSpc>
                      <a:spcPct val="90000"/>
                    </a:lnSpc>
                    <a:buNone/>
                  </a:pPr>
                  <a:r>
                    <a:rPr lang="en-US" altLang="zh-CN" sz="1000" b="0" i="0" kern="1200" smtClean="0">
                      <a:solidFill>
                        <a:srgbClr val="FFFFFF"/>
                      </a:solidFill>
                      <a:latin typeface="Arial"/>
                      <a:ea typeface="黑体" pitchFamily="2" charset="-122"/>
                      <a:cs typeface="+mn-cs"/>
                    </a:rPr>
                    <a:t>VSAN </a:t>
                  </a:r>
                  <a:br>
                    <a:rPr lang="en-US" altLang="zh-CN" sz="1000" b="0" i="0" kern="1200" smtClean="0">
                      <a:solidFill>
                        <a:srgbClr val="FFFFFF"/>
                      </a:solidFill>
                      <a:latin typeface="Arial"/>
                      <a:ea typeface="黑体" pitchFamily="2" charset="-122"/>
                      <a:cs typeface="+mn-cs"/>
                    </a:rPr>
                  </a:br>
                  <a:r>
                    <a:rPr lang="zh-CN" altLang="en-US" sz="1000" b="0" i="0" kern="1200" smtClean="0">
                      <a:solidFill>
                        <a:srgbClr val="FFFFFF"/>
                      </a:solidFill>
                      <a:latin typeface="Arial"/>
                      <a:ea typeface="黑体" pitchFamily="2" charset="-122"/>
                      <a:cs typeface="+mn-cs"/>
                    </a:rPr>
                    <a:t>第 </a:t>
                  </a:r>
                  <a:r>
                    <a:rPr lang="en-US" altLang="zh-CN" sz="1000" b="0" i="0" kern="1200" smtClean="0">
                      <a:solidFill>
                        <a:srgbClr val="FFFFFF"/>
                      </a:solidFill>
                      <a:latin typeface="Arial"/>
                      <a:ea typeface="黑体" pitchFamily="2" charset="-122"/>
                      <a:cs typeface="+mn-cs"/>
                    </a:rPr>
                    <a:t>1 </a:t>
                  </a:r>
                  <a:r>
                    <a:rPr lang="zh-CN" altLang="en-US" sz="1000" b="0" i="0" kern="1200" smtClean="0">
                      <a:solidFill>
                        <a:srgbClr val="FFFFFF"/>
                      </a:solidFill>
                      <a:latin typeface="Arial"/>
                      <a:ea typeface="黑体" pitchFamily="2" charset="-122"/>
                      <a:cs typeface="+mn-cs"/>
                    </a:rPr>
                    <a:t>层</a:t>
                  </a:r>
                  <a:endParaRPr lang="zh-CN" altLang="en-US" sz="1000" kern="1200">
                    <a:solidFill>
                      <a:srgbClr val="FFFFFF"/>
                    </a:solidFill>
                    <a:latin typeface="+mj-lt"/>
                    <a:ea typeface="黑体" pitchFamily="2" charset="-122"/>
                    <a:cs typeface="+mn-cs"/>
                    <a:sym typeface="Arial" charset="0"/>
                  </a:endParaRPr>
                </a:p>
              </p:txBody>
            </p:sp>
          </p:grpSp>
          <p:pic>
            <p:nvPicPr>
              <p:cNvPr id="136" name="Picture 11"/>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3697950" y="3438044"/>
                <a:ext cx="548922" cy="54892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18" name="Group 14"/>
            <p:cNvGrpSpPr/>
            <p:nvPr/>
          </p:nvGrpSpPr>
          <p:grpSpPr>
            <a:xfrm>
              <a:off x="5412598" y="2025689"/>
              <a:ext cx="1059318" cy="887115"/>
              <a:chOff x="4807820" y="2181362"/>
              <a:chExt cx="1059318" cy="887115"/>
            </a:xfrm>
          </p:grpSpPr>
          <p:sp>
            <p:nvSpPr>
              <p:cNvPr id="143" name="Rectangle 19"/>
              <p:cNvSpPr>
                <a:spLocks noChangeArrowheads="1"/>
              </p:cNvSpPr>
              <p:nvPr/>
            </p:nvSpPr>
            <p:spPr bwMode="auto">
              <a:xfrm flipH="1">
                <a:off x="4807820" y="2181362"/>
                <a:ext cx="1059318" cy="823799"/>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endParaRPr lang="zh-CN" altLang="en-US" sz="1200">
                  <a:latin typeface="+mj-lt"/>
                  <a:ea typeface="黑体" pitchFamily="2" charset="-122"/>
                </a:endParaRPr>
              </a:p>
            </p:txBody>
          </p:sp>
          <p:grpSp>
            <p:nvGrpSpPr>
              <p:cNvPr id="19" name="Group 85"/>
              <p:cNvGrpSpPr/>
              <p:nvPr/>
            </p:nvGrpSpPr>
            <p:grpSpPr>
              <a:xfrm>
                <a:off x="4902844" y="2270862"/>
                <a:ext cx="852761" cy="434503"/>
                <a:chOff x="1857102" y="2666191"/>
                <a:chExt cx="852761" cy="434503"/>
              </a:xfrm>
            </p:grpSpPr>
            <p:sp>
              <p:nvSpPr>
                <p:cNvPr id="89" name="Rounded Rectangle 88"/>
                <p:cNvSpPr/>
                <p:nvPr/>
              </p:nvSpPr>
              <p:spPr bwMode="gray">
                <a:xfrm>
                  <a:off x="1857102" y="2666191"/>
                  <a:ext cx="852761" cy="434503"/>
                </a:xfrm>
                <a:prstGeom prst="roundRect">
                  <a:avLst>
                    <a:gd name="adj" fmla="val 7016"/>
                  </a:avLst>
                </a:prstGeom>
                <a:gradFill>
                  <a:gsLst>
                    <a:gs pos="49000">
                      <a:srgbClr val="C00000">
                        <a:alpha val="0"/>
                      </a:srgbClr>
                    </a:gs>
                    <a:gs pos="99000">
                      <a:schemeClr val="accent3">
                        <a:lumMod val="10000"/>
                      </a:schemeClr>
                    </a:gs>
                  </a:gsLst>
                  <a:lin ang="16200000" scaled="0"/>
                </a:gradFill>
                <a:ln w="12700">
                  <a:gradFill>
                    <a:gsLst>
                      <a:gs pos="0">
                        <a:srgbClr val="01BBBB"/>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defTabSz="814388" eaLnBrk="0" fontAlgn="base" hangingPunct="0">
                    <a:lnSpc>
                      <a:spcPct val="90000"/>
                    </a:lnSpc>
                    <a:spcBef>
                      <a:spcPts val="1200"/>
                    </a:spcBef>
                    <a:spcAft>
                      <a:spcPct val="0"/>
                    </a:spcAft>
                  </a:pPr>
                  <a:endParaRPr lang="zh-CN" altLang="en-US" sz="1400">
                    <a:solidFill>
                      <a:schemeClr val="bg1"/>
                    </a:solidFill>
                    <a:latin typeface="Arial" charset="0"/>
                    <a:ea typeface="黑体" pitchFamily="2" charset="-122"/>
                  </a:endParaRPr>
                </a:p>
              </p:txBody>
            </p:sp>
            <p:sp>
              <p:nvSpPr>
                <p:cNvPr id="90" name="Oval 407"/>
                <p:cNvSpPr>
                  <a:spLocks noChangeArrowheads="1"/>
                </p:cNvSpPr>
                <p:nvPr/>
              </p:nvSpPr>
              <p:spPr bwMode="auto">
                <a:xfrm>
                  <a:off x="1922021" y="2774028"/>
                  <a:ext cx="171902" cy="171902"/>
                </a:xfrm>
                <a:prstGeom prst="ellipse">
                  <a:avLst/>
                </a:prstGeom>
                <a:gradFill flip="none" rotWithShape="1">
                  <a:gsLst>
                    <a:gs pos="100000">
                      <a:schemeClr val="accent2">
                        <a:lumMod val="50000"/>
                      </a:schemeClr>
                    </a:gs>
                    <a:gs pos="17000">
                      <a:schemeClr val="accent2"/>
                    </a:gs>
                  </a:gsLst>
                  <a:path path="circle">
                    <a:fillToRect l="50000" t="50000" r="50000" b="50000"/>
                  </a:path>
                  <a:tileRect/>
                </a:gradFill>
                <a:ln w="25400" cap="flat">
                  <a:noFill/>
                  <a:prstDash val="solid"/>
                  <a:miter lim="800000"/>
                  <a:headEnd/>
                  <a:tailEnd/>
                </a:ln>
                <a:effectLst/>
              </p:spPr>
              <p:txBody>
                <a:bodyPr vert="horz" wrap="square" lIns="9144" tIns="0" rIns="9144" bIns="45720" numCol="1" anchor="t" anchorCtr="0" compatLnSpc="1">
                  <a:prstTxWarp prst="textNoShape">
                    <a:avLst/>
                  </a:prstTxWarp>
                </a:bodyPr>
                <a:lstStyle/>
                <a:p>
                  <a:pPr algn="ctr" defTabSz="914400">
                    <a:buNone/>
                  </a:pPr>
                  <a:r>
                    <a:rPr lang="en-US" altLang="zh-CN" sz="900" b="1" i="0" smtClean="0">
                      <a:solidFill>
                        <a:srgbClr val="FFFFFF"/>
                      </a:solidFill>
                      <a:latin typeface="Arial"/>
                      <a:ea typeface="黑体" pitchFamily="2" charset="-122"/>
                      <a:cs typeface="+mn-cs"/>
                    </a:rPr>
                    <a:t>V</a:t>
                  </a:r>
                  <a:endParaRPr lang="zh-CN" altLang="en-US" sz="900" b="1">
                    <a:solidFill>
                      <a:schemeClr val="bg2"/>
                    </a:solidFill>
                    <a:latin typeface="+mj-lt"/>
                    <a:ea typeface="黑体" pitchFamily="2" charset="-122"/>
                    <a:sym typeface="Arial" charset="0"/>
                  </a:endParaRPr>
                </a:p>
              </p:txBody>
            </p:sp>
            <p:sp>
              <p:nvSpPr>
                <p:cNvPr id="91" name="Oval 407"/>
                <p:cNvSpPr>
                  <a:spLocks noChangeArrowheads="1"/>
                </p:cNvSpPr>
                <p:nvPr/>
              </p:nvSpPr>
              <p:spPr bwMode="auto">
                <a:xfrm>
                  <a:off x="2197531" y="2774028"/>
                  <a:ext cx="171902" cy="171902"/>
                </a:xfrm>
                <a:prstGeom prst="ellipse">
                  <a:avLst/>
                </a:prstGeom>
                <a:gradFill flip="none" rotWithShape="1">
                  <a:gsLst>
                    <a:gs pos="100000">
                      <a:schemeClr val="accent1">
                        <a:lumMod val="50000"/>
                      </a:schemeClr>
                    </a:gs>
                    <a:gs pos="17000">
                      <a:schemeClr val="accent1"/>
                    </a:gs>
                  </a:gsLst>
                  <a:path path="circle">
                    <a:fillToRect l="50000" t="50000" r="50000" b="50000"/>
                  </a:path>
                  <a:tileRect/>
                </a:gradFill>
                <a:ln w="25400" cap="flat">
                  <a:noFill/>
                  <a:prstDash val="solid"/>
                  <a:miter lim="800000"/>
                  <a:headEnd/>
                  <a:tailEnd/>
                </a:ln>
                <a:effectLst/>
              </p:spPr>
              <p:txBody>
                <a:bodyPr vert="horz" wrap="square" lIns="9144" tIns="0" rIns="9144" bIns="45720" numCol="1" anchor="t" anchorCtr="0" compatLnSpc="1">
                  <a:prstTxWarp prst="textNoShape">
                    <a:avLst/>
                  </a:prstTxWarp>
                </a:bodyPr>
                <a:lstStyle/>
                <a:p>
                  <a:pPr algn="ctr" defTabSz="914400">
                    <a:buNone/>
                  </a:pPr>
                  <a:r>
                    <a:rPr lang="en-US" altLang="zh-CN" sz="900" b="1" i="0" smtClean="0">
                      <a:solidFill>
                        <a:srgbClr val="FFFFFF"/>
                      </a:solidFill>
                      <a:latin typeface="Arial"/>
                      <a:ea typeface="黑体" pitchFamily="2" charset="-122"/>
                      <a:cs typeface="+mn-cs"/>
                    </a:rPr>
                    <a:t>V</a:t>
                  </a:r>
                  <a:endParaRPr lang="zh-CN" altLang="en-US" sz="900" b="1">
                    <a:solidFill>
                      <a:schemeClr val="bg2"/>
                    </a:solidFill>
                    <a:latin typeface="+mj-lt"/>
                    <a:ea typeface="黑体" pitchFamily="2" charset="-122"/>
                    <a:sym typeface="Arial" charset="0"/>
                  </a:endParaRPr>
                </a:p>
              </p:txBody>
            </p:sp>
            <p:sp>
              <p:nvSpPr>
                <p:cNvPr id="92" name="Oval 407"/>
                <p:cNvSpPr>
                  <a:spLocks noChangeArrowheads="1"/>
                </p:cNvSpPr>
                <p:nvPr/>
              </p:nvSpPr>
              <p:spPr bwMode="auto">
                <a:xfrm>
                  <a:off x="2461248" y="2774028"/>
                  <a:ext cx="171902" cy="171902"/>
                </a:xfrm>
                <a:prstGeom prst="ellipse">
                  <a:avLst/>
                </a:prstGeom>
                <a:gradFill flip="none" rotWithShape="1">
                  <a:gsLst>
                    <a:gs pos="100000">
                      <a:schemeClr val="accent6">
                        <a:lumMod val="50000"/>
                      </a:schemeClr>
                    </a:gs>
                    <a:gs pos="17000">
                      <a:srgbClr val="7425B5"/>
                    </a:gs>
                  </a:gsLst>
                  <a:path path="circle">
                    <a:fillToRect l="50000" t="50000" r="50000" b="50000"/>
                  </a:path>
                  <a:tileRect/>
                </a:gradFill>
                <a:ln w="25400" cap="flat">
                  <a:noFill/>
                  <a:prstDash val="solid"/>
                  <a:miter lim="800000"/>
                  <a:headEnd/>
                  <a:tailEnd/>
                </a:ln>
                <a:effectLst/>
              </p:spPr>
              <p:txBody>
                <a:bodyPr vert="horz" wrap="square" lIns="9144" tIns="0" rIns="9144" bIns="45720" numCol="1" anchor="t" anchorCtr="0" compatLnSpc="1">
                  <a:prstTxWarp prst="textNoShape">
                    <a:avLst/>
                  </a:prstTxWarp>
                </a:bodyPr>
                <a:lstStyle/>
                <a:p>
                  <a:pPr algn="ctr" defTabSz="914400">
                    <a:buNone/>
                  </a:pPr>
                  <a:r>
                    <a:rPr lang="en-US" altLang="zh-CN" sz="900" b="1" i="0" smtClean="0">
                      <a:solidFill>
                        <a:srgbClr val="FFFFFF"/>
                      </a:solidFill>
                      <a:latin typeface="Arial"/>
                      <a:ea typeface="黑体" pitchFamily="2" charset="-122"/>
                      <a:cs typeface="+mn-cs"/>
                    </a:rPr>
                    <a:t>V</a:t>
                  </a:r>
                  <a:endParaRPr lang="zh-CN" altLang="en-US" sz="900" b="1">
                    <a:solidFill>
                      <a:schemeClr val="bg2"/>
                    </a:solidFill>
                    <a:latin typeface="+mj-lt"/>
                    <a:ea typeface="黑体" pitchFamily="2" charset="-122"/>
                    <a:sym typeface="Arial" charset="0"/>
                  </a:endParaRPr>
                </a:p>
              </p:txBody>
            </p:sp>
          </p:grpSp>
          <p:grpSp>
            <p:nvGrpSpPr>
              <p:cNvPr id="21" name="Group 92"/>
              <p:cNvGrpSpPr/>
              <p:nvPr/>
            </p:nvGrpSpPr>
            <p:grpSpPr>
              <a:xfrm>
                <a:off x="4902844" y="2633974"/>
                <a:ext cx="852761" cy="434503"/>
                <a:chOff x="1857102" y="2666191"/>
                <a:chExt cx="852761" cy="434503"/>
              </a:xfrm>
            </p:grpSpPr>
            <p:sp>
              <p:nvSpPr>
                <p:cNvPr id="94" name="Rounded Rectangle 93"/>
                <p:cNvSpPr/>
                <p:nvPr/>
              </p:nvSpPr>
              <p:spPr bwMode="gray">
                <a:xfrm>
                  <a:off x="1857102" y="2666191"/>
                  <a:ext cx="852761" cy="434503"/>
                </a:xfrm>
                <a:prstGeom prst="roundRect">
                  <a:avLst>
                    <a:gd name="adj" fmla="val 7016"/>
                  </a:avLst>
                </a:prstGeom>
                <a:gradFill>
                  <a:gsLst>
                    <a:gs pos="49000">
                      <a:srgbClr val="C00000">
                        <a:alpha val="0"/>
                      </a:srgbClr>
                    </a:gs>
                    <a:gs pos="99000">
                      <a:schemeClr val="accent3">
                        <a:lumMod val="10000"/>
                      </a:schemeClr>
                    </a:gs>
                  </a:gsLst>
                  <a:lin ang="16200000" scaled="0"/>
                </a:gradFill>
                <a:ln w="12700">
                  <a:gradFill>
                    <a:gsLst>
                      <a:gs pos="0">
                        <a:srgbClr val="01BBBB"/>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defTabSz="814388" eaLnBrk="0" fontAlgn="base" hangingPunct="0">
                    <a:lnSpc>
                      <a:spcPct val="90000"/>
                    </a:lnSpc>
                    <a:spcBef>
                      <a:spcPts val="1200"/>
                    </a:spcBef>
                    <a:spcAft>
                      <a:spcPct val="0"/>
                    </a:spcAft>
                  </a:pPr>
                  <a:endParaRPr lang="zh-CN" altLang="en-US" sz="1400">
                    <a:solidFill>
                      <a:schemeClr val="bg1"/>
                    </a:solidFill>
                    <a:latin typeface="Arial" charset="0"/>
                    <a:ea typeface="黑体" pitchFamily="2" charset="-122"/>
                  </a:endParaRPr>
                </a:p>
              </p:txBody>
            </p:sp>
            <p:sp>
              <p:nvSpPr>
                <p:cNvPr id="95" name="Oval 407"/>
                <p:cNvSpPr>
                  <a:spLocks noChangeArrowheads="1"/>
                </p:cNvSpPr>
                <p:nvPr/>
              </p:nvSpPr>
              <p:spPr bwMode="auto">
                <a:xfrm>
                  <a:off x="1922021" y="2774028"/>
                  <a:ext cx="171902" cy="171902"/>
                </a:xfrm>
                <a:prstGeom prst="ellipse">
                  <a:avLst/>
                </a:prstGeom>
                <a:gradFill flip="none" rotWithShape="1">
                  <a:gsLst>
                    <a:gs pos="100000">
                      <a:schemeClr val="accent2">
                        <a:lumMod val="50000"/>
                      </a:schemeClr>
                    </a:gs>
                    <a:gs pos="17000">
                      <a:schemeClr val="accent2"/>
                    </a:gs>
                  </a:gsLst>
                  <a:path path="circle">
                    <a:fillToRect l="50000" t="50000" r="50000" b="50000"/>
                  </a:path>
                  <a:tileRect/>
                </a:gradFill>
                <a:ln w="25400" cap="flat">
                  <a:noFill/>
                  <a:prstDash val="solid"/>
                  <a:miter lim="800000"/>
                  <a:headEnd/>
                  <a:tailEnd/>
                </a:ln>
                <a:effectLst/>
              </p:spPr>
              <p:txBody>
                <a:bodyPr vert="horz" wrap="square" lIns="9144" tIns="0" rIns="9144" bIns="45720" numCol="1" anchor="t" anchorCtr="0" compatLnSpc="1">
                  <a:prstTxWarp prst="textNoShape">
                    <a:avLst/>
                  </a:prstTxWarp>
                </a:bodyPr>
                <a:lstStyle/>
                <a:p>
                  <a:pPr algn="ctr" defTabSz="914400">
                    <a:buNone/>
                  </a:pPr>
                  <a:r>
                    <a:rPr lang="en-US" altLang="zh-CN" sz="900" b="1" i="0" smtClean="0">
                      <a:solidFill>
                        <a:srgbClr val="FFFFFF"/>
                      </a:solidFill>
                      <a:latin typeface="Arial"/>
                      <a:ea typeface="黑体" pitchFamily="2" charset="-122"/>
                      <a:cs typeface="+mn-cs"/>
                    </a:rPr>
                    <a:t>V</a:t>
                  </a:r>
                  <a:endParaRPr lang="zh-CN" altLang="en-US" sz="900" b="1">
                    <a:solidFill>
                      <a:schemeClr val="bg2"/>
                    </a:solidFill>
                    <a:latin typeface="+mj-lt"/>
                    <a:ea typeface="黑体" pitchFamily="2" charset="-122"/>
                    <a:sym typeface="Arial" charset="0"/>
                  </a:endParaRPr>
                </a:p>
              </p:txBody>
            </p:sp>
            <p:sp>
              <p:nvSpPr>
                <p:cNvPr id="96" name="Oval 407"/>
                <p:cNvSpPr>
                  <a:spLocks noChangeArrowheads="1"/>
                </p:cNvSpPr>
                <p:nvPr/>
              </p:nvSpPr>
              <p:spPr bwMode="auto">
                <a:xfrm>
                  <a:off x="2197531" y="2774028"/>
                  <a:ext cx="171902" cy="171902"/>
                </a:xfrm>
                <a:prstGeom prst="ellipse">
                  <a:avLst/>
                </a:prstGeom>
                <a:gradFill flip="none" rotWithShape="1">
                  <a:gsLst>
                    <a:gs pos="100000">
                      <a:schemeClr val="accent1">
                        <a:lumMod val="50000"/>
                      </a:schemeClr>
                    </a:gs>
                    <a:gs pos="17000">
                      <a:schemeClr val="accent1"/>
                    </a:gs>
                  </a:gsLst>
                  <a:path path="circle">
                    <a:fillToRect l="50000" t="50000" r="50000" b="50000"/>
                  </a:path>
                  <a:tileRect/>
                </a:gradFill>
                <a:ln w="25400" cap="flat">
                  <a:noFill/>
                  <a:prstDash val="solid"/>
                  <a:miter lim="800000"/>
                  <a:headEnd/>
                  <a:tailEnd/>
                </a:ln>
                <a:effectLst/>
              </p:spPr>
              <p:txBody>
                <a:bodyPr vert="horz" wrap="square" lIns="9144" tIns="0" rIns="9144" bIns="45720" numCol="1" anchor="t" anchorCtr="0" compatLnSpc="1">
                  <a:prstTxWarp prst="textNoShape">
                    <a:avLst/>
                  </a:prstTxWarp>
                </a:bodyPr>
                <a:lstStyle/>
                <a:p>
                  <a:pPr algn="ctr" defTabSz="914400">
                    <a:buNone/>
                  </a:pPr>
                  <a:r>
                    <a:rPr lang="en-US" altLang="zh-CN" sz="900" b="1" i="0" smtClean="0">
                      <a:solidFill>
                        <a:srgbClr val="FFFFFF"/>
                      </a:solidFill>
                      <a:latin typeface="Arial"/>
                      <a:ea typeface="黑体" pitchFamily="2" charset="-122"/>
                      <a:cs typeface="+mn-cs"/>
                    </a:rPr>
                    <a:t>V</a:t>
                  </a:r>
                  <a:endParaRPr lang="zh-CN" altLang="en-US" sz="900" b="1">
                    <a:solidFill>
                      <a:schemeClr val="bg2"/>
                    </a:solidFill>
                    <a:latin typeface="+mj-lt"/>
                    <a:ea typeface="黑体" pitchFamily="2" charset="-122"/>
                    <a:sym typeface="Arial" charset="0"/>
                  </a:endParaRPr>
                </a:p>
              </p:txBody>
            </p:sp>
            <p:sp>
              <p:nvSpPr>
                <p:cNvPr id="97" name="Oval 407"/>
                <p:cNvSpPr>
                  <a:spLocks noChangeArrowheads="1"/>
                </p:cNvSpPr>
                <p:nvPr/>
              </p:nvSpPr>
              <p:spPr bwMode="auto">
                <a:xfrm>
                  <a:off x="2461248" y="2774028"/>
                  <a:ext cx="171902" cy="171902"/>
                </a:xfrm>
                <a:prstGeom prst="ellipse">
                  <a:avLst/>
                </a:prstGeom>
                <a:gradFill flip="none" rotWithShape="1">
                  <a:gsLst>
                    <a:gs pos="100000">
                      <a:schemeClr val="accent6">
                        <a:lumMod val="50000"/>
                      </a:schemeClr>
                    </a:gs>
                    <a:gs pos="17000">
                      <a:srgbClr val="7425B5"/>
                    </a:gs>
                  </a:gsLst>
                  <a:path path="circle">
                    <a:fillToRect l="50000" t="50000" r="50000" b="50000"/>
                  </a:path>
                  <a:tileRect/>
                </a:gradFill>
                <a:ln w="25400" cap="flat">
                  <a:noFill/>
                  <a:prstDash val="solid"/>
                  <a:miter lim="800000"/>
                  <a:headEnd/>
                  <a:tailEnd/>
                </a:ln>
                <a:effectLst/>
              </p:spPr>
              <p:txBody>
                <a:bodyPr vert="horz" wrap="square" lIns="9144" tIns="0" rIns="9144" bIns="45720" numCol="1" anchor="t" anchorCtr="0" compatLnSpc="1">
                  <a:prstTxWarp prst="textNoShape">
                    <a:avLst/>
                  </a:prstTxWarp>
                </a:bodyPr>
                <a:lstStyle/>
                <a:p>
                  <a:pPr algn="ctr" defTabSz="914400">
                    <a:buNone/>
                  </a:pPr>
                  <a:r>
                    <a:rPr lang="en-US" altLang="zh-CN" sz="900" b="1" i="0" smtClean="0">
                      <a:solidFill>
                        <a:srgbClr val="FFFFFF"/>
                      </a:solidFill>
                      <a:latin typeface="Arial"/>
                      <a:ea typeface="黑体" pitchFamily="2" charset="-122"/>
                      <a:cs typeface="+mn-cs"/>
                    </a:rPr>
                    <a:t>V</a:t>
                  </a:r>
                  <a:endParaRPr lang="zh-CN" altLang="en-US" sz="900" b="1">
                    <a:solidFill>
                      <a:schemeClr val="bg2"/>
                    </a:solidFill>
                    <a:latin typeface="+mj-lt"/>
                    <a:ea typeface="黑体" pitchFamily="2" charset="-122"/>
                    <a:sym typeface="Arial" charset="0"/>
                  </a:endParaRPr>
                </a:p>
              </p:txBody>
            </p:sp>
          </p:grpSp>
        </p:grpSp>
        <p:grpSp>
          <p:nvGrpSpPr>
            <p:cNvPr id="22" name="Group 8"/>
            <p:cNvGrpSpPr/>
            <p:nvPr/>
          </p:nvGrpSpPr>
          <p:grpSpPr>
            <a:xfrm>
              <a:off x="4203781" y="4311207"/>
              <a:ext cx="708384" cy="806047"/>
              <a:chOff x="2642960" y="4266031"/>
              <a:chExt cx="708384" cy="806047"/>
            </a:xfrm>
          </p:grpSpPr>
          <p:grpSp>
            <p:nvGrpSpPr>
              <p:cNvPr id="23" name="Group 5"/>
              <p:cNvGrpSpPr/>
              <p:nvPr/>
            </p:nvGrpSpPr>
            <p:grpSpPr>
              <a:xfrm>
                <a:off x="2642960" y="4266031"/>
                <a:ext cx="456375" cy="805380"/>
                <a:chOff x="3178137" y="2355052"/>
                <a:chExt cx="1508714" cy="2662477"/>
              </a:xfrm>
            </p:grpSpPr>
            <p:pic>
              <p:nvPicPr>
                <p:cNvPr id="138" name="Picture 11"/>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3178137" y="3508815"/>
                  <a:ext cx="1508714" cy="150871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39" name="Picture 11"/>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3178137" y="2355052"/>
                  <a:ext cx="1508714" cy="150871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24" name="Group 65"/>
              <p:cNvGrpSpPr/>
              <p:nvPr/>
            </p:nvGrpSpPr>
            <p:grpSpPr>
              <a:xfrm>
                <a:off x="2894969" y="4266698"/>
                <a:ext cx="456375" cy="805380"/>
                <a:chOff x="3178137" y="2355052"/>
                <a:chExt cx="1508714" cy="2662477"/>
              </a:xfrm>
            </p:grpSpPr>
            <p:pic>
              <p:nvPicPr>
                <p:cNvPr id="67" name="Picture 11"/>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3178137" y="3508815"/>
                  <a:ext cx="1508714" cy="150871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68" name="Picture 11"/>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3178137" y="2355052"/>
                  <a:ext cx="1508714" cy="150871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grpSp>
      <p:grpSp>
        <p:nvGrpSpPr>
          <p:cNvPr id="25" name="Group 98"/>
          <p:cNvGrpSpPr/>
          <p:nvPr/>
        </p:nvGrpSpPr>
        <p:grpSpPr>
          <a:xfrm>
            <a:off x="10242" y="1280516"/>
            <a:ext cx="9144000" cy="580698"/>
            <a:chOff x="10242" y="1475681"/>
            <a:chExt cx="9144000" cy="580698"/>
          </a:xfrm>
        </p:grpSpPr>
        <p:sp>
          <p:nvSpPr>
            <p:cNvPr id="100" name="Rectangle 25"/>
            <p:cNvSpPr>
              <a:spLocks/>
            </p:cNvSpPr>
            <p:nvPr/>
          </p:nvSpPr>
          <p:spPr bwMode="auto">
            <a:xfrm>
              <a:off x="10242" y="1475681"/>
              <a:ext cx="9144000" cy="580698"/>
            </a:xfrm>
            <a:prstGeom prst="rect">
              <a:avLst/>
            </a:prstGeom>
            <a:gradFill flip="none" rotWithShape="1">
              <a:gsLst>
                <a:gs pos="15000">
                  <a:srgbClr val="0D3947">
                    <a:alpha val="83000"/>
                  </a:srgbClr>
                </a:gs>
                <a:gs pos="85000">
                  <a:srgbClr val="0D3947">
                    <a:alpha val="83000"/>
                  </a:srgbClr>
                </a:gs>
                <a:gs pos="0">
                  <a:srgbClr val="ABDFF0">
                    <a:lumMod val="25000"/>
                    <a:alpha val="0"/>
                  </a:srgbClr>
                </a:gs>
                <a:gs pos="100000">
                  <a:schemeClr val="bg1">
                    <a:alpha val="0"/>
                  </a:schemeClr>
                </a:gs>
              </a:gsLst>
              <a:lin ang="0" scaled="0"/>
              <a:tileRect/>
            </a:gradFill>
            <a:ln w="25400" cap="flat" cmpd="sng" algn="ctr">
              <a:noFill/>
              <a:prstDash val="solid"/>
            </a:ln>
            <a:effectLst/>
          </p:spPr>
          <p:txBody>
            <a:bodyPr rtlCol="0" anchor="ctr"/>
            <a:lstStyle/>
            <a:p>
              <a:pPr algn="ctr">
                <a:spcBef>
                  <a:spcPts val="600"/>
                </a:spcBef>
              </a:pPr>
              <a:endParaRPr lang="zh-CN" altLang="en-US" sz="1600">
                <a:solidFill>
                  <a:srgbClr val="FFFFFF"/>
                </a:solidFill>
                <a:ea typeface="黑体" pitchFamily="2" charset="-122"/>
                <a:sym typeface="Arial" charset="0"/>
              </a:endParaRPr>
            </a:p>
          </p:txBody>
        </p:sp>
        <p:sp>
          <p:nvSpPr>
            <p:cNvPr id="101" name="Rectangle 100"/>
            <p:cNvSpPr/>
            <p:nvPr/>
          </p:nvSpPr>
          <p:spPr>
            <a:xfrm>
              <a:off x="232746" y="1503465"/>
              <a:ext cx="8639033" cy="535527"/>
            </a:xfrm>
            <a:prstGeom prst="rect">
              <a:avLst/>
            </a:prstGeom>
          </p:spPr>
          <p:txBody>
            <a:bodyPr wrap="square" lIns="91435" tIns="45718" rIns="91435" bIns="45718">
              <a:spAutoFit/>
            </a:bodyPr>
            <a:lstStyle/>
            <a:p>
              <a:pPr algn="ctr" defTabSz="914400">
                <a:lnSpc>
                  <a:spcPct val="90000"/>
                </a:lnSpc>
                <a:spcBef>
                  <a:spcPts val="600"/>
                </a:spcBef>
                <a:buNone/>
              </a:pPr>
              <a:r>
                <a:rPr lang="en-US" altLang="zh-CN" sz="1600" b="0" i="0" smtClean="0">
                  <a:solidFill>
                    <a:srgbClr val="FFFFFF"/>
                  </a:solidFill>
                  <a:latin typeface="Arial"/>
                  <a:ea typeface="黑体" pitchFamily="2" charset="-122"/>
                  <a:cs typeface="+mn-cs"/>
                </a:rPr>
                <a:t>VM-Aware SAN </a:t>
              </a:r>
              <a:r>
                <a:rPr lang="zh-CN" altLang="en-US" sz="1600" b="0" i="0" smtClean="0">
                  <a:solidFill>
                    <a:srgbClr val="FFFFFF"/>
                  </a:solidFill>
                  <a:latin typeface="Arial"/>
                  <a:ea typeface="黑体" pitchFamily="2" charset="-122"/>
                  <a:cs typeface="+mn-cs"/>
                </a:rPr>
                <a:t>部署 </a:t>
              </a:r>
              <a:r>
                <a:rPr lang="en-US" altLang="zh-CN" sz="1600" b="0" i="0" smtClean="0">
                  <a:solidFill>
                    <a:srgbClr val="FFFFFF"/>
                  </a:solidFill>
                  <a:latin typeface="Arial"/>
                  <a:ea typeface="黑体" pitchFamily="2" charset="-122"/>
                  <a:cs typeface="+mn-cs"/>
                </a:rPr>
                <a:t>— </a:t>
              </a:r>
              <a:r>
                <a:rPr lang="zh-CN" altLang="en-US" sz="1600" b="0" i="0" smtClean="0">
                  <a:solidFill>
                    <a:srgbClr val="FFFFFF"/>
                  </a:solidFill>
                  <a:latin typeface="Arial"/>
                  <a:ea typeface="黑体" pitchFamily="2" charset="-122"/>
                  <a:cs typeface="+mn-cs"/>
                </a:rPr>
                <a:t>隔离交换矩阵拓扑，每个拓扑在通用物理基础设施上，</a:t>
              </a:r>
              <a:br>
                <a:rPr lang="zh-CN" altLang="en-US" sz="1600" b="0" i="0" smtClean="0">
                  <a:solidFill>
                    <a:srgbClr val="FFFFFF"/>
                  </a:solidFill>
                  <a:latin typeface="Arial"/>
                  <a:ea typeface="黑体" pitchFamily="2" charset="-122"/>
                  <a:cs typeface="+mn-cs"/>
                </a:rPr>
              </a:br>
              <a:r>
                <a:rPr lang="zh-CN" altLang="en-US" sz="1600" b="0" i="0" smtClean="0">
                  <a:solidFill>
                    <a:srgbClr val="FFFFFF"/>
                  </a:solidFill>
                  <a:latin typeface="Arial"/>
                  <a:ea typeface="黑体" pitchFamily="2" charset="-122"/>
                  <a:cs typeface="+mn-cs"/>
                </a:rPr>
                <a:t>具有自己的一组交换矩阵和分区服务</a:t>
              </a:r>
              <a:endParaRPr lang="zh-CN" altLang="en-US" sz="1600">
                <a:solidFill>
                  <a:schemeClr val="bg1"/>
                </a:solidFill>
                <a:ea typeface="黑体" pitchFamily="2" charset="-122"/>
              </a:endParaRPr>
            </a:p>
          </p:txBody>
        </p:sp>
      </p:grpSp>
      <p:grpSp>
        <p:nvGrpSpPr>
          <p:cNvPr id="26" name="Group 102"/>
          <p:cNvGrpSpPr/>
          <p:nvPr/>
        </p:nvGrpSpPr>
        <p:grpSpPr>
          <a:xfrm>
            <a:off x="594360" y="5184307"/>
            <a:ext cx="6963885" cy="817492"/>
            <a:chOff x="4574276" y="4669561"/>
            <a:chExt cx="6963885" cy="817492"/>
          </a:xfrm>
        </p:grpSpPr>
        <p:sp>
          <p:nvSpPr>
            <p:cNvPr id="104" name="Rectangle 103"/>
            <p:cNvSpPr/>
            <p:nvPr/>
          </p:nvSpPr>
          <p:spPr>
            <a:xfrm>
              <a:off x="4574276" y="4906922"/>
              <a:ext cx="2759089" cy="569387"/>
            </a:xfrm>
            <a:prstGeom prst="rect">
              <a:avLst/>
            </a:prstGeom>
          </p:spPr>
          <p:txBody>
            <a:bodyPr wrap="none" lIns="0" tIns="0" rIns="0" bIns="0">
              <a:spAutoFit/>
            </a:bodyPr>
            <a:lstStyle/>
            <a:p>
              <a:pPr marL="169896" indent="-169896" algn="l" defTabSz="914400">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安全和整合的虚拟 </a:t>
              </a:r>
              <a:r>
                <a:rPr lang="en-US" altLang="zh-CN" sz="1600" b="0" i="0" dirty="0" smtClean="0">
                  <a:solidFill>
                    <a:srgbClr val="546568"/>
                  </a:solidFill>
                  <a:latin typeface="Arial"/>
                  <a:ea typeface="黑体" pitchFamily="2" charset="-122"/>
                  <a:cs typeface="+mn-cs"/>
                </a:rPr>
                <a:t>SAN </a:t>
              </a:r>
              <a:r>
                <a:rPr lang="zh-CN" altLang="en-US" sz="1600" b="0" i="0" dirty="0" smtClean="0">
                  <a:solidFill>
                    <a:srgbClr val="546568"/>
                  </a:solidFill>
                  <a:latin typeface="Arial"/>
                  <a:ea typeface="黑体" pitchFamily="2" charset="-122"/>
                  <a:cs typeface="+mn-cs"/>
                </a:rPr>
                <a:t>孤岛</a:t>
              </a:r>
            </a:p>
            <a:p>
              <a:pPr marL="169896" indent="-169896" algn="l" defTabSz="914400">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高性能的扩展能力</a:t>
              </a:r>
              <a:endParaRPr lang="zh-CN" altLang="en-US" sz="1600" b="0" i="0" dirty="0">
                <a:solidFill>
                  <a:srgbClr val="546568"/>
                </a:solidFill>
                <a:latin typeface="Arial"/>
                <a:ea typeface="黑体" pitchFamily="2" charset="-122"/>
                <a:cs typeface="+mn-cs"/>
              </a:endParaRPr>
            </a:p>
          </p:txBody>
        </p:sp>
        <p:sp>
          <p:nvSpPr>
            <p:cNvPr id="105" name="AutoShape 24"/>
            <p:cNvSpPr>
              <a:spLocks/>
            </p:cNvSpPr>
            <p:nvPr/>
          </p:nvSpPr>
          <p:spPr bwMode="auto">
            <a:xfrm>
              <a:off x="4574276" y="4669561"/>
              <a:ext cx="2338685" cy="227346"/>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a:lnSpc>
                  <a:spcPts val="1500"/>
                </a:lnSpc>
                <a:spcBef>
                  <a:spcPts val="300"/>
                </a:spcBef>
                <a:spcAft>
                  <a:spcPts val="300"/>
                </a:spcAft>
                <a:buNone/>
              </a:pPr>
              <a:r>
                <a:rPr lang="zh-CN" altLang="en-US" sz="1800" b="1" i="0" smtClean="0">
                  <a:solidFill>
                    <a:srgbClr val="0096D6"/>
                  </a:solidFill>
                  <a:latin typeface="Arial"/>
                  <a:ea typeface="黑体" pitchFamily="2" charset="-122"/>
                  <a:cs typeface="+mn-cs"/>
                </a:rPr>
                <a:t>结果</a:t>
              </a:r>
              <a:endParaRPr lang="zh-CN" altLang="en-US" b="1" smtClean="0">
                <a:solidFill>
                  <a:schemeClr val="tx1"/>
                </a:solidFill>
                <a:ea typeface="黑体" pitchFamily="2" charset="-122"/>
                <a:sym typeface="Arial" charset="0"/>
              </a:endParaRPr>
            </a:p>
          </p:txBody>
        </p:sp>
        <p:sp>
          <p:nvSpPr>
            <p:cNvPr id="106" name="Rectangle 105"/>
            <p:cNvSpPr/>
            <p:nvPr/>
          </p:nvSpPr>
          <p:spPr>
            <a:xfrm>
              <a:off x="8230845" y="4917666"/>
              <a:ext cx="3307316" cy="569387"/>
            </a:xfrm>
            <a:prstGeom prst="rect">
              <a:avLst/>
            </a:prstGeom>
          </p:spPr>
          <p:txBody>
            <a:bodyPr wrap="none" lIns="0" tIns="0" rIns="0" bIns="0">
              <a:spAutoFit/>
            </a:bodyPr>
            <a:lstStyle/>
            <a:p>
              <a:pPr marL="169896" indent="-169896" algn="l" defTabSz="914400">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每个虚拟机 </a:t>
              </a:r>
              <a:r>
                <a:rPr lang="en-US" altLang="zh-CN" sz="1600" b="0" i="0" smtClean="0">
                  <a:solidFill>
                    <a:srgbClr val="546568"/>
                  </a:solidFill>
                  <a:latin typeface="Arial"/>
                  <a:ea typeface="黑体" pitchFamily="2" charset="-122"/>
                  <a:cs typeface="+mn-cs"/>
                </a:rPr>
                <a:t>QoS</a:t>
              </a:r>
              <a:r>
                <a:rPr lang="zh-CN" altLang="en-US" sz="1600" b="0" i="0" smtClean="0">
                  <a:solidFill>
                    <a:srgbClr val="546568"/>
                  </a:solidFill>
                  <a:latin typeface="Arial"/>
                  <a:ea typeface="黑体" pitchFamily="2" charset="-122"/>
                  <a:cs typeface="+mn-cs"/>
                </a:rPr>
                <a:t>、路径映射和监控</a:t>
              </a:r>
              <a:endParaRPr lang="zh-CN" altLang="en-US" sz="1600" smtClean="0">
                <a:solidFill>
                  <a:srgbClr val="546568"/>
                </a:solidFill>
                <a:ea typeface="黑体" pitchFamily="2" charset="-122"/>
                <a:sym typeface="Arial" charset="0"/>
              </a:endParaRPr>
            </a:p>
            <a:p>
              <a:pPr marL="169896" indent="-169896" algn="l" defTabSz="914400">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远距离 </a:t>
              </a:r>
              <a:r>
                <a:rPr lang="en-US" altLang="zh-CN" sz="1600" b="0" i="0" smtClean="0">
                  <a:solidFill>
                    <a:srgbClr val="546568"/>
                  </a:solidFill>
                  <a:latin typeface="Arial"/>
                  <a:ea typeface="黑体" pitchFamily="2" charset="-122"/>
                  <a:cs typeface="+mn-cs"/>
                </a:rPr>
                <a:t>vMotion</a:t>
              </a:r>
              <a:endParaRPr lang="zh-CN" altLang="en-US" sz="1600">
                <a:solidFill>
                  <a:srgbClr val="546568"/>
                </a:solidFill>
                <a:latin typeface="Arial" charset="0"/>
                <a:ea typeface="黑体" pitchFamily="2" charset="-122"/>
              </a:endParaRPr>
            </a:p>
          </p:txBody>
        </p:sp>
      </p:grpSp>
      <p:sp>
        <p:nvSpPr>
          <p:cNvPr id="93" name="Action Button: Back or Previous 92">
            <a:hlinkClick r:id="rId13" action="ppaction://hlinksldjump"/>
          </p:cNvPr>
          <p:cNvSpPr/>
          <p:nvPr/>
        </p:nvSpPr>
        <p:spPr>
          <a:xfrm>
            <a:off x="8202168" y="6236208"/>
            <a:ext cx="318654" cy="277092"/>
          </a:xfrm>
          <a:prstGeom prst="actionButtonBackPrevious">
            <a:avLst/>
          </a:prstGeom>
          <a:solidFill>
            <a:schemeClr val="accent3">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黑体" pitchFamily="2" charset="-122"/>
            </a:endParaRPr>
          </a:p>
        </p:txBody>
      </p:sp>
    </p:spTree>
    <p:extLst>
      <p:ext uri="{BB962C8B-B14F-4D97-AF65-F5344CB8AC3E}">
        <p14:creationId xmlns="" xmlns:p14="http://schemas.microsoft.com/office/powerpoint/2010/main" val="30153987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750" fill="hold"/>
                                        <p:tgtEl>
                                          <p:spTgt spid="26"/>
                                        </p:tgtEl>
                                        <p:attrNameLst>
                                          <p:attrName>ppt_x</p:attrName>
                                        </p:attrNameLst>
                                      </p:cBhvr>
                                      <p:tavLst>
                                        <p:tav tm="0">
                                          <p:val>
                                            <p:strVal val="1+#ppt_w/2"/>
                                          </p:val>
                                        </p:tav>
                                        <p:tav tm="100000">
                                          <p:val>
                                            <p:strVal val="#ppt_x"/>
                                          </p:val>
                                        </p:tav>
                                      </p:tavLst>
                                    </p:anim>
                                    <p:anim calcmode="lin" valueType="num">
                                      <p:cBhvr additive="base">
                                        <p:cTn id="18" dur="750" fill="hold"/>
                                        <p:tgtEl>
                                          <p:spTgt spid="26"/>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l" defTabSz="914400">
              <a:spcBef>
                <a:spcPct val="0"/>
              </a:spcBef>
              <a:buNone/>
            </a:pPr>
            <a:r>
              <a:rPr altLang="zh-CN"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VM-Aware </a:t>
            </a:r>
            <a: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和云就绪安全</a:t>
            </a:r>
            <a:b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lang="zh-CN" altLang="en-US" sz="2400" b="0" i="0" spc="0" baseline="0" dirty="0" smtClean="0">
                <a:solidFill>
                  <a:srgbClr val="7F7F7F"/>
                </a:solidFill>
                <a:latin typeface="Arial"/>
                <a:ea typeface="黑体" pitchFamily="2" charset="-122"/>
                <a:cs typeface="+mj-cs"/>
              </a:rPr>
              <a:t>部署选项</a:t>
            </a:r>
            <a:endParaRPr lang="zh-CN" altLang="en-US" sz="2400" b="0" i="0" spc="0" baseline="0" dirty="0">
              <a:solidFill>
                <a:srgbClr val="7F7F7F"/>
              </a:solidFill>
              <a:latin typeface="Arial"/>
              <a:ea typeface="黑体" pitchFamily="2" charset="-122"/>
              <a:cs typeface="+mj-cs"/>
            </a:endParaRPr>
          </a:p>
        </p:txBody>
      </p:sp>
      <p:grpSp>
        <p:nvGrpSpPr>
          <p:cNvPr id="2" name="Group 13"/>
          <p:cNvGrpSpPr/>
          <p:nvPr/>
        </p:nvGrpSpPr>
        <p:grpSpPr>
          <a:xfrm>
            <a:off x="111880" y="1279764"/>
            <a:ext cx="8785838" cy="4795211"/>
            <a:chOff x="111880" y="1279764"/>
            <a:chExt cx="8785838" cy="4795211"/>
          </a:xfrm>
        </p:grpSpPr>
        <p:sp>
          <p:nvSpPr>
            <p:cNvPr id="112" name="Rectangle 19"/>
            <p:cNvSpPr>
              <a:spLocks noChangeArrowheads="1"/>
            </p:cNvSpPr>
            <p:nvPr/>
          </p:nvSpPr>
          <p:spPr bwMode="auto">
            <a:xfrm flipH="1">
              <a:off x="304800" y="1279764"/>
              <a:ext cx="4143669" cy="4795211"/>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endParaRPr lang="zh-CN" altLang="en-US" sz="1200">
                <a:latin typeface="+mj-lt"/>
                <a:ea typeface="黑体" pitchFamily="2" charset="-122"/>
              </a:endParaRPr>
            </a:p>
          </p:txBody>
        </p:sp>
        <p:sp>
          <p:nvSpPr>
            <p:cNvPr id="127" name="Rectangle 19"/>
            <p:cNvSpPr>
              <a:spLocks noChangeArrowheads="1"/>
            </p:cNvSpPr>
            <p:nvPr/>
          </p:nvSpPr>
          <p:spPr bwMode="auto">
            <a:xfrm flipH="1">
              <a:off x="4754049" y="1279764"/>
              <a:ext cx="4143669" cy="4795211"/>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endParaRPr lang="zh-CN" altLang="en-US" sz="1200">
                <a:latin typeface="+mj-lt"/>
                <a:ea typeface="黑体" pitchFamily="2" charset="-122"/>
              </a:endParaRPr>
            </a:p>
          </p:txBody>
        </p:sp>
        <p:grpSp>
          <p:nvGrpSpPr>
            <p:cNvPr id="3" name="Group 8"/>
            <p:cNvGrpSpPr/>
            <p:nvPr/>
          </p:nvGrpSpPr>
          <p:grpSpPr>
            <a:xfrm>
              <a:off x="1273860" y="1359762"/>
              <a:ext cx="2205550" cy="4155637"/>
              <a:chOff x="1127901" y="1550375"/>
              <a:chExt cx="2497466" cy="4705659"/>
            </a:xfrm>
          </p:grpSpPr>
          <p:pic>
            <p:nvPicPr>
              <p:cNvPr id="109"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27901" y="1550375"/>
                <a:ext cx="2497466" cy="21448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cxnSp>
            <p:nvCxnSpPr>
              <p:cNvPr id="76" name="Straight Connector 75"/>
              <p:cNvCxnSpPr/>
              <p:nvPr/>
            </p:nvCxnSpPr>
            <p:spPr bwMode="gray">
              <a:xfrm rot="5400000">
                <a:off x="1594633" y="3774831"/>
                <a:ext cx="236370"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bwMode="gray">
              <a:xfrm rot="5400000">
                <a:off x="2252437" y="3774831"/>
                <a:ext cx="236370"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bwMode="gray">
              <a:xfrm rot="5400000">
                <a:off x="2909039" y="3774831"/>
                <a:ext cx="236370"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endCxn id="82" idx="2"/>
              </p:cNvCxnSpPr>
              <p:nvPr/>
            </p:nvCxnSpPr>
            <p:spPr bwMode="gray">
              <a:xfrm>
                <a:off x="1740476" y="3894306"/>
                <a:ext cx="1226619"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0" name="Oval 79"/>
              <p:cNvSpPr/>
              <p:nvPr/>
            </p:nvSpPr>
            <p:spPr bwMode="gray">
              <a:xfrm>
                <a:off x="1652689" y="3829724"/>
                <a:ext cx="120257" cy="129163"/>
              </a:xfrm>
              <a:prstGeom prst="ellipse">
                <a:avLst/>
              </a:prstGeom>
              <a:gradFill>
                <a:gsLst>
                  <a:gs pos="100000">
                    <a:srgbClr val="0B0B0B"/>
                  </a:gs>
                  <a:gs pos="17000">
                    <a:srgbClr val="242424"/>
                  </a:gs>
                </a:gsLst>
                <a:lin ang="5400000" scaled="1"/>
              </a:gra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endParaRPr>
              </a:p>
            </p:txBody>
          </p:sp>
          <p:sp>
            <p:nvSpPr>
              <p:cNvPr id="81" name="Oval 80"/>
              <p:cNvSpPr/>
              <p:nvPr/>
            </p:nvSpPr>
            <p:spPr bwMode="gray">
              <a:xfrm>
                <a:off x="2309291" y="3829724"/>
                <a:ext cx="121459" cy="129163"/>
              </a:xfrm>
              <a:prstGeom prst="ellipse">
                <a:avLst/>
              </a:prstGeom>
              <a:gradFill>
                <a:gsLst>
                  <a:gs pos="100000">
                    <a:srgbClr val="0B0B0B"/>
                  </a:gs>
                  <a:gs pos="17000">
                    <a:srgbClr val="242424"/>
                  </a:gs>
                </a:gsLst>
                <a:lin ang="5400000" scaled="1"/>
              </a:gra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endParaRPr>
              </a:p>
            </p:txBody>
          </p:sp>
          <p:sp>
            <p:nvSpPr>
              <p:cNvPr id="82" name="Oval 81"/>
              <p:cNvSpPr/>
              <p:nvPr/>
            </p:nvSpPr>
            <p:spPr bwMode="gray">
              <a:xfrm>
                <a:off x="2967096" y="3829724"/>
                <a:ext cx="120257" cy="129163"/>
              </a:xfrm>
              <a:prstGeom prst="ellipse">
                <a:avLst/>
              </a:prstGeom>
              <a:gradFill>
                <a:gsLst>
                  <a:gs pos="100000">
                    <a:srgbClr val="0B0B0B"/>
                  </a:gs>
                  <a:gs pos="17000">
                    <a:srgbClr val="242424"/>
                  </a:gs>
                </a:gsLst>
                <a:lin ang="5400000" scaled="1"/>
              </a:gra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endParaRPr>
              </a:p>
            </p:txBody>
          </p:sp>
          <p:sp>
            <p:nvSpPr>
              <p:cNvPr id="84" name="TextBox 219"/>
              <p:cNvSpPr txBox="1">
                <a:spLocks noChangeArrowheads="1"/>
              </p:cNvSpPr>
              <p:nvPr/>
            </p:nvSpPr>
            <p:spPr bwMode="gray">
              <a:xfrm>
                <a:off x="1711020" y="5963288"/>
                <a:ext cx="1254634" cy="292746"/>
              </a:xfrm>
              <a:prstGeom prst="rect">
                <a:avLst/>
              </a:prstGeom>
              <a:noFill/>
              <a:ln w="9525">
                <a:noFill/>
                <a:miter lim="800000"/>
                <a:headEnd/>
                <a:tailEnd/>
              </a:ln>
            </p:spPr>
            <p:txBody>
              <a:bodyPr wrap="none" lIns="91435" tIns="45718" rIns="91435" bIns="45718">
                <a:spAutoFit/>
              </a:bodyPr>
              <a:lstStyle/>
              <a:p>
                <a:pPr algn="ctr" defTabSz="914309">
                  <a:lnSpc>
                    <a:spcPct val="90000"/>
                  </a:lnSpc>
                  <a:spcBef>
                    <a:spcPct val="0"/>
                  </a:spcBef>
                  <a:spcAft>
                    <a:spcPct val="0"/>
                  </a:spcAft>
                  <a:buNone/>
                </a:pPr>
                <a:r>
                  <a:rPr lang="zh-CN" altLang="en-US" sz="1200" b="0" i="0" kern="1200" dirty="0" smtClean="0">
                    <a:solidFill>
                      <a:srgbClr val="546568"/>
                    </a:solidFill>
                    <a:latin typeface="Arial"/>
                    <a:ea typeface="黑体" pitchFamily="2" charset="-122"/>
                    <a:cs typeface="+mn-cs"/>
                  </a:rPr>
                  <a:t>物理服务节点</a:t>
                </a:r>
                <a:endParaRPr lang="zh-CN" altLang="en-US" sz="1200" kern="1200" dirty="0">
                  <a:solidFill>
                    <a:srgbClr val="546568"/>
                  </a:solidFill>
                  <a:latin typeface="Arial" pitchFamily="34" charset="0"/>
                  <a:ea typeface="黑体" pitchFamily="2" charset="-122"/>
                  <a:cs typeface="+mn-cs"/>
                </a:endParaRPr>
              </a:p>
            </p:txBody>
          </p:sp>
          <p:sp>
            <p:nvSpPr>
              <p:cNvPr id="85" name="Rectangle 84"/>
              <p:cNvSpPr/>
              <p:nvPr/>
            </p:nvSpPr>
            <p:spPr bwMode="gray">
              <a:xfrm>
                <a:off x="1346034" y="5148486"/>
                <a:ext cx="2045569" cy="355200"/>
              </a:xfrm>
              <a:prstGeom prst="rect">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endParaRPr lang="zh-CN" altLang="en-US" sz="1200">
                  <a:latin typeface="+mj-lt"/>
                  <a:ea typeface="黑体" pitchFamily="2" charset="-122"/>
                </a:endParaRPr>
              </a:p>
            </p:txBody>
          </p:sp>
          <p:sp>
            <p:nvSpPr>
              <p:cNvPr id="89" name="Rectangle 8"/>
              <p:cNvSpPr>
                <a:spLocks noChangeArrowheads="1"/>
              </p:cNvSpPr>
              <p:nvPr/>
            </p:nvSpPr>
            <p:spPr bwMode="gray">
              <a:xfrm>
                <a:off x="2531145" y="5205851"/>
                <a:ext cx="242199" cy="240532"/>
              </a:xfrm>
              <a:prstGeom prst="rect">
                <a:avLst/>
              </a:prstGeom>
              <a:solidFill>
                <a:srgbClr val="00B0F0">
                  <a:alpha val="85097"/>
                </a:srgbClr>
              </a:solidFill>
              <a:ln w="9525">
                <a:noFill/>
                <a:miter lim="800000"/>
                <a:headEnd/>
                <a:tailEnd/>
              </a:ln>
            </p:spPr>
            <p:txBody>
              <a:bodyPr wrap="none" lIns="73021" tIns="36509" rIns="73021" bIns="36509" anchor="ctr"/>
              <a:lstStyle/>
              <a:p>
                <a:pPr algn="l" defTabSz="914353" rtl="0" eaLnBrk="0" fontAlgn="base" hangingPunct="0">
                  <a:lnSpc>
                    <a:spcPct val="90000"/>
                  </a:lnSpc>
                  <a:spcBef>
                    <a:spcPct val="0"/>
                  </a:spcBef>
                  <a:spcAft>
                    <a:spcPct val="0"/>
                  </a:spcAft>
                </a:pPr>
                <a:endParaRPr lang="zh-CN" altLang="en-US" sz="2400" kern="1200">
                  <a:solidFill>
                    <a:schemeClr val="bg1"/>
                  </a:solidFill>
                  <a:latin typeface="Arial" pitchFamily="34" charset="0"/>
                  <a:ea typeface="黑体" pitchFamily="2" charset="-122"/>
                  <a:cs typeface="+mn-cs"/>
                </a:endParaRPr>
              </a:p>
            </p:txBody>
          </p:sp>
          <p:sp>
            <p:nvSpPr>
              <p:cNvPr id="90" name="Rectangle 8"/>
              <p:cNvSpPr>
                <a:spLocks noChangeArrowheads="1"/>
              </p:cNvSpPr>
              <p:nvPr/>
            </p:nvSpPr>
            <p:spPr bwMode="gray">
              <a:xfrm>
                <a:off x="2795190" y="5205851"/>
                <a:ext cx="242199" cy="240532"/>
              </a:xfrm>
              <a:prstGeom prst="rect">
                <a:avLst/>
              </a:prstGeom>
              <a:solidFill>
                <a:srgbClr val="00B0F0">
                  <a:alpha val="63921"/>
                </a:srgbClr>
              </a:solidFill>
              <a:ln w="9525">
                <a:noFill/>
                <a:miter lim="800000"/>
                <a:headEnd/>
                <a:tailEnd/>
              </a:ln>
            </p:spPr>
            <p:txBody>
              <a:bodyPr wrap="none" lIns="73021" tIns="36509" rIns="73021" bIns="36509" anchor="ctr"/>
              <a:lstStyle/>
              <a:p>
                <a:pPr algn="l" defTabSz="914353" rtl="0" eaLnBrk="0" fontAlgn="base" hangingPunct="0">
                  <a:lnSpc>
                    <a:spcPct val="90000"/>
                  </a:lnSpc>
                  <a:spcBef>
                    <a:spcPct val="0"/>
                  </a:spcBef>
                  <a:spcAft>
                    <a:spcPct val="0"/>
                  </a:spcAft>
                </a:pPr>
                <a:endParaRPr lang="zh-CN" altLang="en-US" sz="2400" kern="1200">
                  <a:solidFill>
                    <a:schemeClr val="bg1"/>
                  </a:solidFill>
                  <a:latin typeface="Arial" pitchFamily="34" charset="0"/>
                  <a:ea typeface="黑体" pitchFamily="2" charset="-122"/>
                  <a:cs typeface="+mn-cs"/>
                </a:endParaRPr>
              </a:p>
            </p:txBody>
          </p:sp>
          <p:sp>
            <p:nvSpPr>
              <p:cNvPr id="91" name="Rectangle 8"/>
              <p:cNvSpPr>
                <a:spLocks noChangeArrowheads="1"/>
              </p:cNvSpPr>
              <p:nvPr/>
            </p:nvSpPr>
            <p:spPr bwMode="gray">
              <a:xfrm>
                <a:off x="1734183" y="5205851"/>
                <a:ext cx="242199" cy="240532"/>
              </a:xfrm>
              <a:prstGeom prst="rect">
                <a:avLst/>
              </a:prstGeom>
              <a:solidFill>
                <a:srgbClr val="00B0F0">
                  <a:alpha val="63921"/>
                </a:srgbClr>
              </a:solidFill>
              <a:ln w="9525">
                <a:noFill/>
                <a:miter lim="800000"/>
                <a:headEnd/>
                <a:tailEnd/>
              </a:ln>
            </p:spPr>
            <p:txBody>
              <a:bodyPr wrap="none" lIns="73021" tIns="36509" rIns="73021" bIns="36509" anchor="ctr"/>
              <a:lstStyle/>
              <a:p>
                <a:pPr algn="l" defTabSz="914353" rtl="0" eaLnBrk="0" fontAlgn="base" hangingPunct="0">
                  <a:lnSpc>
                    <a:spcPct val="90000"/>
                  </a:lnSpc>
                  <a:spcBef>
                    <a:spcPct val="0"/>
                  </a:spcBef>
                  <a:spcAft>
                    <a:spcPct val="0"/>
                  </a:spcAft>
                </a:pPr>
                <a:endParaRPr lang="zh-CN" altLang="en-US" sz="2400" kern="1200">
                  <a:solidFill>
                    <a:schemeClr val="bg1"/>
                  </a:solidFill>
                  <a:latin typeface="Arial" pitchFamily="34" charset="0"/>
                  <a:ea typeface="黑体" pitchFamily="2" charset="-122"/>
                  <a:cs typeface="+mn-cs"/>
                </a:endParaRPr>
              </a:p>
            </p:txBody>
          </p:sp>
          <p:sp>
            <p:nvSpPr>
              <p:cNvPr id="92" name="Rectangle 8"/>
              <p:cNvSpPr>
                <a:spLocks noChangeArrowheads="1"/>
              </p:cNvSpPr>
              <p:nvPr/>
            </p:nvSpPr>
            <p:spPr bwMode="gray">
              <a:xfrm>
                <a:off x="1998227" y="5205851"/>
                <a:ext cx="242199" cy="240532"/>
              </a:xfrm>
              <a:prstGeom prst="rect">
                <a:avLst/>
              </a:prstGeom>
              <a:solidFill>
                <a:srgbClr val="00B0F0">
                  <a:alpha val="85097"/>
                </a:srgbClr>
              </a:solidFill>
              <a:ln w="9525">
                <a:noFill/>
                <a:miter lim="800000"/>
                <a:headEnd/>
                <a:tailEnd/>
              </a:ln>
            </p:spPr>
            <p:txBody>
              <a:bodyPr wrap="none" lIns="73021" tIns="36509" rIns="73021" bIns="36509" anchor="ctr"/>
              <a:lstStyle/>
              <a:p>
                <a:pPr algn="l" defTabSz="914353" rtl="0" eaLnBrk="0" fontAlgn="base" hangingPunct="0">
                  <a:lnSpc>
                    <a:spcPct val="90000"/>
                  </a:lnSpc>
                  <a:spcBef>
                    <a:spcPct val="0"/>
                  </a:spcBef>
                  <a:spcAft>
                    <a:spcPct val="0"/>
                  </a:spcAft>
                </a:pPr>
                <a:endParaRPr lang="zh-CN" altLang="en-US" sz="2400" kern="1200">
                  <a:solidFill>
                    <a:schemeClr val="bg1"/>
                  </a:solidFill>
                  <a:latin typeface="Arial" pitchFamily="34" charset="0"/>
                  <a:ea typeface="黑体" pitchFamily="2" charset="-122"/>
                  <a:cs typeface="+mn-cs"/>
                </a:endParaRPr>
              </a:p>
            </p:txBody>
          </p:sp>
          <p:sp>
            <p:nvSpPr>
              <p:cNvPr id="93" name="Rectangle 8"/>
              <p:cNvSpPr>
                <a:spLocks noChangeArrowheads="1"/>
              </p:cNvSpPr>
              <p:nvPr/>
            </p:nvSpPr>
            <p:spPr bwMode="gray">
              <a:xfrm>
                <a:off x="2264070" y="5205851"/>
                <a:ext cx="242199" cy="240532"/>
              </a:xfrm>
              <a:prstGeom prst="rect">
                <a:avLst/>
              </a:prstGeom>
              <a:solidFill>
                <a:srgbClr val="00B0F0"/>
              </a:solidFill>
              <a:ln w="9525">
                <a:noFill/>
                <a:miter lim="800000"/>
                <a:headEnd/>
                <a:tailEnd/>
              </a:ln>
            </p:spPr>
            <p:txBody>
              <a:bodyPr wrap="none" lIns="73021" tIns="36509" rIns="73021" bIns="36509" anchor="ctr"/>
              <a:lstStyle/>
              <a:p>
                <a:pPr algn="l" defTabSz="914353" rtl="0" eaLnBrk="0" fontAlgn="base" hangingPunct="0">
                  <a:lnSpc>
                    <a:spcPct val="90000"/>
                  </a:lnSpc>
                  <a:spcBef>
                    <a:spcPct val="0"/>
                  </a:spcBef>
                  <a:spcAft>
                    <a:spcPct val="0"/>
                  </a:spcAft>
                </a:pPr>
                <a:endParaRPr lang="zh-CN" altLang="en-US" sz="2400" kern="1200">
                  <a:solidFill>
                    <a:schemeClr val="bg1"/>
                  </a:solidFill>
                  <a:latin typeface="Arial" pitchFamily="34" charset="0"/>
                  <a:ea typeface="黑体" pitchFamily="2" charset="-122"/>
                  <a:cs typeface="+mn-cs"/>
                </a:endParaRPr>
              </a:p>
            </p:txBody>
          </p:sp>
          <p:sp>
            <p:nvSpPr>
              <p:cNvPr id="94" name="TextBox 271"/>
              <p:cNvSpPr txBox="1">
                <a:spLocks noChangeArrowheads="1"/>
              </p:cNvSpPr>
              <p:nvPr/>
            </p:nvSpPr>
            <p:spPr bwMode="gray">
              <a:xfrm>
                <a:off x="1943094" y="5192171"/>
                <a:ext cx="906121" cy="292746"/>
              </a:xfrm>
              <a:prstGeom prst="rect">
                <a:avLst/>
              </a:prstGeom>
              <a:noFill/>
              <a:ln w="9525">
                <a:noFill/>
                <a:miter lim="800000"/>
                <a:headEnd/>
                <a:tailEnd/>
              </a:ln>
            </p:spPr>
            <p:txBody>
              <a:bodyPr wrap="none" lIns="91435" tIns="45718" rIns="91435" bIns="45718">
                <a:spAutoFit/>
              </a:bodyPr>
              <a:lstStyle/>
              <a:p>
                <a:pPr algn="ctr" defTabSz="914309">
                  <a:lnSpc>
                    <a:spcPct val="90000"/>
                  </a:lnSpc>
                  <a:spcBef>
                    <a:spcPct val="0"/>
                  </a:spcBef>
                  <a:spcAft>
                    <a:spcPct val="0"/>
                  </a:spcAft>
                  <a:buNone/>
                </a:pPr>
                <a:r>
                  <a:rPr lang="zh-CN" altLang="en-US" sz="1200" b="0" i="0" kern="1200" dirty="0" smtClean="0">
                    <a:solidFill>
                      <a:srgbClr val="000000"/>
                    </a:solidFill>
                    <a:latin typeface="Arial"/>
                    <a:ea typeface="黑体" pitchFamily="2" charset="-122"/>
                    <a:cs typeface="+mn-cs"/>
                  </a:rPr>
                  <a:t>虚拟情景</a:t>
                </a:r>
                <a:endParaRPr lang="zh-CN" altLang="en-US" sz="1200" b="0" i="0" kern="1200" dirty="0">
                  <a:solidFill>
                    <a:srgbClr val="000000"/>
                  </a:solidFill>
                  <a:latin typeface="Arial"/>
                  <a:ea typeface="黑体" pitchFamily="2" charset="-122"/>
                  <a:cs typeface="+mn-cs"/>
                </a:endParaRPr>
              </a:p>
            </p:txBody>
          </p:sp>
          <p:sp>
            <p:nvSpPr>
              <p:cNvPr id="95" name="Rectangle 8"/>
              <p:cNvSpPr>
                <a:spLocks noChangeArrowheads="1"/>
              </p:cNvSpPr>
              <p:nvPr/>
            </p:nvSpPr>
            <p:spPr bwMode="gray">
              <a:xfrm>
                <a:off x="1464873" y="5205851"/>
                <a:ext cx="242199" cy="240532"/>
              </a:xfrm>
              <a:prstGeom prst="rect">
                <a:avLst/>
              </a:prstGeom>
              <a:solidFill>
                <a:srgbClr val="00B0F0">
                  <a:alpha val="50195"/>
                </a:srgbClr>
              </a:solidFill>
              <a:ln w="9525">
                <a:noFill/>
                <a:miter lim="800000"/>
                <a:headEnd/>
                <a:tailEnd/>
              </a:ln>
            </p:spPr>
            <p:txBody>
              <a:bodyPr wrap="none" lIns="73021" tIns="36509" rIns="73021" bIns="36509" anchor="ctr"/>
              <a:lstStyle/>
              <a:p>
                <a:pPr algn="l" defTabSz="914353" rtl="0" eaLnBrk="0" fontAlgn="base" hangingPunct="0">
                  <a:lnSpc>
                    <a:spcPct val="90000"/>
                  </a:lnSpc>
                  <a:spcBef>
                    <a:spcPct val="0"/>
                  </a:spcBef>
                  <a:spcAft>
                    <a:spcPct val="0"/>
                  </a:spcAft>
                </a:pPr>
                <a:endParaRPr lang="zh-CN" altLang="en-US" sz="2400" kern="1200">
                  <a:solidFill>
                    <a:schemeClr val="bg1"/>
                  </a:solidFill>
                  <a:latin typeface="Arial" pitchFamily="34" charset="0"/>
                  <a:ea typeface="黑体" pitchFamily="2" charset="-122"/>
                  <a:cs typeface="+mn-cs"/>
                </a:endParaRPr>
              </a:p>
            </p:txBody>
          </p:sp>
          <p:sp>
            <p:nvSpPr>
              <p:cNvPr id="96" name="Rectangle 8"/>
              <p:cNvSpPr>
                <a:spLocks noChangeArrowheads="1"/>
              </p:cNvSpPr>
              <p:nvPr/>
            </p:nvSpPr>
            <p:spPr bwMode="gray">
              <a:xfrm>
                <a:off x="3064264" y="5205851"/>
                <a:ext cx="242199" cy="240532"/>
              </a:xfrm>
              <a:prstGeom prst="rect">
                <a:avLst/>
              </a:prstGeom>
              <a:solidFill>
                <a:srgbClr val="00B0F0">
                  <a:alpha val="50195"/>
                </a:srgbClr>
              </a:solidFill>
              <a:ln w="9525">
                <a:noFill/>
                <a:miter lim="800000"/>
                <a:headEnd/>
                <a:tailEnd/>
              </a:ln>
            </p:spPr>
            <p:txBody>
              <a:bodyPr wrap="none" lIns="73021" tIns="36509" rIns="73021" bIns="36509" anchor="ctr"/>
              <a:lstStyle/>
              <a:p>
                <a:pPr algn="l" defTabSz="914353" rtl="0" eaLnBrk="0" fontAlgn="base" hangingPunct="0">
                  <a:lnSpc>
                    <a:spcPct val="90000"/>
                  </a:lnSpc>
                  <a:spcBef>
                    <a:spcPct val="0"/>
                  </a:spcBef>
                  <a:spcAft>
                    <a:spcPct val="0"/>
                  </a:spcAft>
                </a:pPr>
                <a:endParaRPr lang="zh-CN" altLang="en-US" sz="2400" kern="1200">
                  <a:solidFill>
                    <a:schemeClr val="bg1"/>
                  </a:solidFill>
                  <a:latin typeface="Arial" pitchFamily="34" charset="0"/>
                  <a:ea typeface="黑体" pitchFamily="2" charset="-122"/>
                  <a:cs typeface="+mn-cs"/>
                </a:endParaRPr>
              </a:p>
            </p:txBody>
          </p:sp>
          <p:cxnSp>
            <p:nvCxnSpPr>
              <p:cNvPr id="99" name="Straight Connector 98"/>
              <p:cNvCxnSpPr>
                <a:endCxn id="80" idx="4"/>
              </p:cNvCxnSpPr>
              <p:nvPr/>
            </p:nvCxnSpPr>
            <p:spPr bwMode="gray">
              <a:xfrm rot="16200000" flipV="1">
                <a:off x="1335206" y="4336502"/>
                <a:ext cx="1190333" cy="435107"/>
              </a:xfrm>
              <a:prstGeom prst="line">
                <a:avLst/>
              </a:prstGeom>
              <a:ln w="22225">
                <a:solidFill>
                  <a:schemeClr val="bg1">
                    <a:lumMod val="50000"/>
                  </a:schemeClr>
                </a:solidFill>
                <a:headEnd type="triangle" w="med" len="sm"/>
                <a:tailEnd type="triangle" w="med" len="sm"/>
              </a:ln>
              <a:effectLst/>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gray">
              <a:xfrm rot="5400000" flipH="1" flipV="1">
                <a:off x="1781978" y="4551126"/>
                <a:ext cx="1189598" cy="5125"/>
              </a:xfrm>
              <a:prstGeom prst="line">
                <a:avLst/>
              </a:prstGeom>
              <a:ln w="22225">
                <a:solidFill>
                  <a:schemeClr val="bg1">
                    <a:lumMod val="50000"/>
                  </a:schemeClr>
                </a:solidFill>
                <a:headEnd type="triangle" w="med" len="sm"/>
                <a:tailEnd type="triangle" w="med" len="sm"/>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gray">
              <a:xfrm rot="5400000" flipH="1" flipV="1">
                <a:off x="2255319" y="4384324"/>
                <a:ext cx="1201777" cy="350908"/>
              </a:xfrm>
              <a:prstGeom prst="line">
                <a:avLst/>
              </a:prstGeom>
              <a:ln w="22225">
                <a:solidFill>
                  <a:schemeClr val="bg1">
                    <a:lumMod val="50000"/>
                  </a:schemeClr>
                </a:solidFill>
                <a:headEnd type="triangle" w="med" len="sm"/>
                <a:tailEnd type="triangle" w="med" len="sm"/>
              </a:ln>
              <a:effectLst/>
            </p:spPr>
            <p:style>
              <a:lnRef idx="1">
                <a:schemeClr val="accent1"/>
              </a:lnRef>
              <a:fillRef idx="0">
                <a:schemeClr val="accent1"/>
              </a:fillRef>
              <a:effectRef idx="0">
                <a:schemeClr val="accent1"/>
              </a:effectRef>
              <a:fontRef idx="minor">
                <a:schemeClr val="tx1"/>
              </a:fontRef>
            </p:style>
          </p:cxnSp>
          <p:sp>
            <p:nvSpPr>
              <p:cNvPr id="102" name="TextBox 101"/>
              <p:cNvSpPr txBox="1">
                <a:spLocks noChangeArrowheads="1"/>
              </p:cNvSpPr>
              <p:nvPr/>
            </p:nvSpPr>
            <p:spPr bwMode="gray">
              <a:xfrm>
                <a:off x="1855923" y="4725901"/>
                <a:ext cx="1041423" cy="226037"/>
              </a:xfrm>
              <a:prstGeom prst="rect">
                <a:avLst/>
              </a:prstGeom>
              <a:solidFill>
                <a:srgbClr val="333333"/>
              </a:solidFill>
              <a:ln w="25400" cap="flat">
                <a:solidFill>
                  <a:schemeClr val="tx1"/>
                </a:solidFill>
                <a:prstDash val="solid"/>
                <a:miter lim="800000"/>
                <a:headEnd/>
                <a:tailEnd/>
              </a:ln>
              <a:effectLst>
                <a:outerShdw blurRad="63500" sx="102000" sy="102000" algn="ctr" rotWithShape="0">
                  <a:prstClr val="black">
                    <a:alpha val="40000"/>
                  </a:prstClr>
                </a:outerShdw>
              </a:effectLst>
            </p:spPr>
            <p:txBody>
              <a:bodyPr vert="horz" wrap="square" lIns="91440" tIns="45720" rIns="91440" bIns="45720" numCol="1" anchor="ctr" anchorCtr="1" compatLnSpc="1">
                <a:prstTxWarp prst="textNoShape">
                  <a:avLst/>
                </a:prstTxWarp>
              </a:bodyPr>
              <a:lstStyle>
                <a:defPPr>
                  <a:defRPr lang="en-US"/>
                </a:defPPr>
                <a:lvl1pPr>
                  <a:defRPr>
                    <a:solidFill>
                      <a:srgbClr val="0096D6"/>
                    </a:solidFill>
                  </a:defRPr>
                </a:lvl1pPr>
              </a:lstStyle>
              <a:p>
                <a:pPr algn="ctr" defTabSz="914400">
                  <a:buNone/>
                </a:pPr>
                <a:r>
                  <a:rPr lang="en-US" altLang="zh-CN" sz="1200" b="0" i="0" smtClean="0">
                    <a:solidFill>
                      <a:srgbClr val="FFFFFF"/>
                    </a:solidFill>
                    <a:latin typeface="Arial"/>
                    <a:ea typeface="黑体" pitchFamily="2" charset="-122"/>
                    <a:cs typeface="+mn-cs"/>
                  </a:rPr>
                  <a:t>VLAN</a:t>
                </a:r>
                <a:endParaRPr lang="en-US" altLang="zh-CN" sz="1200" b="0" i="0">
                  <a:solidFill>
                    <a:srgbClr val="FFFFFF"/>
                  </a:solidFill>
                  <a:latin typeface="Arial"/>
                  <a:ea typeface="黑体" pitchFamily="2" charset="-122"/>
                  <a:cs typeface="+mn-cs"/>
                </a:endParaRPr>
              </a:p>
            </p:txBody>
          </p:sp>
          <p:pic>
            <p:nvPicPr>
              <p:cNvPr id="104" name="Picture 29" descr="Picture3 copy"/>
              <p:cNvPicPr>
                <a:picLocks noChangeAspect="1" noChangeArrowheads="1"/>
              </p:cNvPicPr>
              <p:nvPr/>
            </p:nvPicPr>
            <p:blipFill>
              <a:blip r:embed="rId4" cstate="print"/>
              <a:srcRect/>
              <a:stretch>
                <a:fillRect/>
              </a:stretch>
            </p:blipFill>
            <p:spPr bwMode="gray">
              <a:xfrm>
                <a:off x="2320115" y="5339226"/>
                <a:ext cx="893471" cy="833025"/>
              </a:xfrm>
              <a:prstGeom prst="rect">
                <a:avLst/>
              </a:prstGeom>
              <a:noFill/>
              <a:ln w="9525">
                <a:noFill/>
                <a:miter lim="800000"/>
                <a:headEnd/>
                <a:tailEnd/>
              </a:ln>
            </p:spPr>
          </p:pic>
          <p:pic>
            <p:nvPicPr>
              <p:cNvPr id="106" name="Picture 165" descr="device2.png"/>
              <p:cNvPicPr>
                <a:picLocks noChangeAspect="1"/>
              </p:cNvPicPr>
              <p:nvPr/>
            </p:nvPicPr>
            <p:blipFill>
              <a:blip r:embed="rId5" cstate="print"/>
              <a:srcRect/>
              <a:stretch>
                <a:fillRect/>
              </a:stretch>
            </p:blipFill>
            <p:spPr bwMode="gray">
              <a:xfrm>
                <a:off x="1510788" y="5603435"/>
                <a:ext cx="681302" cy="282168"/>
              </a:xfrm>
              <a:prstGeom prst="rect">
                <a:avLst/>
              </a:prstGeom>
              <a:noFill/>
              <a:ln w="9525">
                <a:noFill/>
                <a:miter lim="800000"/>
                <a:headEnd/>
                <a:tailEnd/>
              </a:ln>
            </p:spPr>
          </p:pic>
          <p:sp>
            <p:nvSpPr>
              <p:cNvPr id="119" name="Rectangle 76"/>
              <p:cNvSpPr>
                <a:spLocks noChangeArrowheads="1"/>
              </p:cNvSpPr>
              <p:nvPr/>
            </p:nvSpPr>
            <p:spPr bwMode="gray">
              <a:xfrm>
                <a:off x="1308045" y="2509455"/>
                <a:ext cx="2137175" cy="564590"/>
              </a:xfrm>
              <a:prstGeom prst="rect">
                <a:avLst/>
              </a:prstGeom>
              <a:noFill/>
              <a:ln w="9525">
                <a:noFill/>
                <a:miter lim="800000"/>
                <a:headEnd/>
                <a:tailEnd/>
              </a:ln>
            </p:spPr>
            <p:txBody>
              <a:bodyPr wrap="square" lIns="0" tIns="0" rIns="0" bIns="0">
                <a:spAutoFit/>
              </a:bodyPr>
              <a:lstStyle/>
              <a:p>
                <a:pPr algn="ctr" defTabSz="814365">
                  <a:lnSpc>
                    <a:spcPct val="90000"/>
                  </a:lnSpc>
                  <a:spcBef>
                    <a:spcPts val="300"/>
                  </a:spcBef>
                  <a:spcAft>
                    <a:spcPct val="0"/>
                  </a:spcAft>
                  <a:buNone/>
                </a:pPr>
                <a:r>
                  <a:rPr lang="zh-CN" altLang="en-US" sz="1200" b="0" i="0" kern="1200" dirty="0" smtClean="0">
                    <a:solidFill>
                      <a:srgbClr val="ABDFF0">
                        <a:lumMod val="10000"/>
                      </a:srgbClr>
                    </a:solidFill>
                    <a:latin typeface="Arial"/>
                    <a:ea typeface="黑体" pitchFamily="2" charset="-122"/>
                    <a:cs typeface="+mn-cs"/>
                  </a:rPr>
                  <a:t>通过</a:t>
                </a:r>
                <a:br>
                  <a:rPr lang="zh-CN" altLang="en-US" sz="1200" b="0" i="0" kern="1200" dirty="0" smtClean="0">
                    <a:solidFill>
                      <a:srgbClr val="ABDFF0">
                        <a:lumMod val="10000"/>
                      </a:srgbClr>
                    </a:solidFill>
                    <a:latin typeface="Arial"/>
                    <a:ea typeface="黑体" pitchFamily="2" charset="-122"/>
                    <a:cs typeface="+mn-cs"/>
                  </a:rPr>
                </a:br>
                <a:r>
                  <a:rPr lang="en-US" altLang="zh-CN" sz="1200" b="0" i="0" kern="1200" dirty="0" smtClean="0">
                    <a:solidFill>
                      <a:srgbClr val="ABDFF0">
                        <a:lumMod val="10000"/>
                      </a:srgbClr>
                    </a:solidFill>
                    <a:latin typeface="Arial"/>
                    <a:ea typeface="黑体" pitchFamily="2" charset="-122"/>
                    <a:cs typeface="+mn-cs"/>
                  </a:rPr>
                  <a:t>VLAN </a:t>
                </a:r>
                <a:r>
                  <a:rPr lang="zh-CN" altLang="en-US" sz="1200" b="0" i="0" dirty="0" smtClean="0">
                    <a:solidFill>
                      <a:srgbClr val="ABDFF0">
                        <a:lumMod val="10000"/>
                      </a:srgbClr>
                    </a:solidFill>
                    <a:latin typeface="Arial"/>
                    <a:ea typeface="黑体" pitchFamily="2" charset="-122"/>
                    <a:cs typeface="+mn-cs"/>
                  </a:rPr>
                  <a:t>将</a:t>
                </a:r>
                <a:r>
                  <a:rPr lang="zh-CN" altLang="en-US" sz="1200" b="0" i="0" kern="1200" dirty="0" smtClean="0">
                    <a:solidFill>
                      <a:srgbClr val="ABDFF0">
                        <a:lumMod val="10000"/>
                      </a:srgbClr>
                    </a:solidFill>
                    <a:latin typeface="Arial"/>
                    <a:ea typeface="黑体" pitchFamily="2" charset="-122"/>
                    <a:cs typeface="+mn-cs"/>
                  </a:rPr>
                  <a:t>虚拟机流量重</a:t>
                </a:r>
                <a:r>
                  <a:rPr lang="en-US" altLang="zh-CN" sz="1200" b="0" i="0" kern="1200" dirty="0" smtClean="0">
                    <a:solidFill>
                      <a:srgbClr val="ABDFF0">
                        <a:lumMod val="10000"/>
                      </a:srgbClr>
                    </a:solidFill>
                    <a:latin typeface="Arial"/>
                    <a:ea typeface="黑体" pitchFamily="2" charset="-122"/>
                    <a:cs typeface="+mn-cs"/>
                  </a:rPr>
                  <a:t/>
                </a:r>
                <a:br>
                  <a:rPr lang="en-US" altLang="zh-CN" sz="1200" b="0" i="0" kern="1200" dirty="0" smtClean="0">
                    <a:solidFill>
                      <a:srgbClr val="ABDFF0">
                        <a:lumMod val="10000"/>
                      </a:srgbClr>
                    </a:solidFill>
                    <a:latin typeface="Arial"/>
                    <a:ea typeface="黑体" pitchFamily="2" charset="-122"/>
                    <a:cs typeface="+mn-cs"/>
                  </a:rPr>
                </a:br>
                <a:r>
                  <a:rPr lang="zh-CN" altLang="en-US" sz="1200" b="0" i="0" kern="1200" dirty="0" smtClean="0">
                    <a:solidFill>
                      <a:srgbClr val="ABDFF0">
                        <a:lumMod val="10000"/>
                      </a:srgbClr>
                    </a:solidFill>
                    <a:latin typeface="Arial"/>
                    <a:ea typeface="黑体" pitchFamily="2" charset="-122"/>
                    <a:cs typeface="+mn-cs"/>
                  </a:rPr>
                  <a:t>定向到外部</a:t>
                </a:r>
                <a:r>
                  <a:rPr lang="zh-CN" altLang="en-US" sz="1200" b="0" i="0" dirty="0" smtClean="0">
                    <a:solidFill>
                      <a:srgbClr val="ABDFF0">
                        <a:lumMod val="10000"/>
                      </a:srgbClr>
                    </a:solidFill>
                    <a:latin typeface="Arial"/>
                    <a:ea typeface="黑体" pitchFamily="2" charset="-122"/>
                    <a:cs typeface="+mn-cs"/>
                  </a:rPr>
                  <a:t>防</a:t>
                </a:r>
                <a:r>
                  <a:rPr lang="zh-CN" altLang="en-US" sz="1200" b="0" i="0" kern="1200" dirty="0" smtClean="0">
                    <a:solidFill>
                      <a:srgbClr val="ABDFF0">
                        <a:lumMod val="10000"/>
                      </a:srgbClr>
                    </a:solidFill>
                    <a:latin typeface="Arial"/>
                    <a:ea typeface="黑体" pitchFamily="2" charset="-122"/>
                    <a:cs typeface="+mn-cs"/>
                  </a:rPr>
                  <a:t>火墙 </a:t>
                </a:r>
                <a:endParaRPr lang="zh-CN" altLang="en-US" sz="1200" kern="1200" dirty="0">
                  <a:solidFill>
                    <a:schemeClr val="accent3">
                      <a:lumMod val="10000"/>
                    </a:schemeClr>
                  </a:solidFill>
                  <a:latin typeface="Arial" pitchFamily="34" charset="0"/>
                  <a:ea typeface="黑体" pitchFamily="2" charset="-122"/>
                </a:endParaRPr>
              </a:p>
            </p:txBody>
          </p:sp>
          <p:sp>
            <p:nvSpPr>
              <p:cNvPr id="120" name="Rectangle 119"/>
              <p:cNvSpPr/>
              <p:nvPr/>
            </p:nvSpPr>
            <p:spPr bwMode="gray">
              <a:xfrm>
                <a:off x="1449290" y="3207154"/>
                <a:ext cx="549572" cy="449490"/>
              </a:xfrm>
              <a:prstGeom prst="rect">
                <a:avLst/>
              </a:prstGeom>
              <a:solidFill>
                <a:srgbClr val="333333"/>
              </a:soli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endParaRPr>
              </a:p>
            </p:txBody>
          </p:sp>
          <p:sp>
            <p:nvSpPr>
              <p:cNvPr id="121" name="Rectangle 120"/>
              <p:cNvSpPr/>
              <p:nvPr/>
            </p:nvSpPr>
            <p:spPr bwMode="gray">
              <a:xfrm>
                <a:off x="2105891" y="3207154"/>
                <a:ext cx="549572" cy="449490"/>
              </a:xfrm>
              <a:prstGeom prst="rect">
                <a:avLst/>
              </a:prstGeom>
              <a:solidFill>
                <a:srgbClr val="333333"/>
              </a:soli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endParaRPr>
              </a:p>
            </p:txBody>
          </p:sp>
          <p:sp>
            <p:nvSpPr>
              <p:cNvPr id="122" name="Rectangle 121"/>
              <p:cNvSpPr/>
              <p:nvPr/>
            </p:nvSpPr>
            <p:spPr bwMode="gray">
              <a:xfrm>
                <a:off x="2752620" y="3207154"/>
                <a:ext cx="549574" cy="449490"/>
              </a:xfrm>
              <a:prstGeom prst="rect">
                <a:avLst/>
              </a:prstGeom>
              <a:solidFill>
                <a:srgbClr val="333333"/>
              </a:soli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endParaRPr>
              </a:p>
            </p:txBody>
          </p:sp>
          <p:sp>
            <p:nvSpPr>
              <p:cNvPr id="123" name="TextBox 241"/>
              <p:cNvSpPr txBox="1">
                <a:spLocks noChangeArrowheads="1"/>
              </p:cNvSpPr>
              <p:nvPr/>
            </p:nvSpPr>
            <p:spPr bwMode="gray">
              <a:xfrm>
                <a:off x="2100379" y="3254691"/>
                <a:ext cx="557608" cy="355478"/>
              </a:xfrm>
              <a:prstGeom prst="rect">
                <a:avLst/>
              </a:prstGeom>
              <a:noFill/>
              <a:ln w="9525">
                <a:noFill/>
                <a:miter lim="800000"/>
                <a:headEnd/>
                <a:tailEnd/>
              </a:ln>
            </p:spPr>
            <p:txBody>
              <a:bodyPr wrap="none" lIns="91435" tIns="45718" rIns="91435" bIns="45718">
                <a:spAutoFit/>
              </a:bodyPr>
              <a:lstStyle/>
              <a:p>
                <a:pPr algn="ctr" defTabSz="914309">
                  <a:lnSpc>
                    <a:spcPct val="90000"/>
                  </a:lnSpc>
                  <a:spcBef>
                    <a:spcPct val="0"/>
                  </a:spcBef>
                  <a:spcAft>
                    <a:spcPct val="0"/>
                  </a:spcAft>
                  <a:buNone/>
                </a:pPr>
                <a:r>
                  <a:rPr lang="zh-CN" altLang="en-US" sz="800" b="0" i="0" kern="1200" smtClean="0">
                    <a:solidFill>
                      <a:srgbClr val="FFFFFF"/>
                    </a:solidFill>
                    <a:latin typeface="Arial"/>
                    <a:ea typeface="黑体" pitchFamily="2" charset="-122"/>
                    <a:cs typeface="+mn-cs"/>
                  </a:rPr>
                  <a:t>应用</a:t>
                </a:r>
              </a:p>
              <a:p>
                <a:pPr algn="ctr" defTabSz="914309">
                  <a:lnSpc>
                    <a:spcPct val="90000"/>
                  </a:lnSpc>
                  <a:spcBef>
                    <a:spcPct val="0"/>
                  </a:spcBef>
                  <a:spcAft>
                    <a:spcPct val="0"/>
                  </a:spcAft>
                  <a:buNone/>
                </a:pPr>
                <a:r>
                  <a:rPr lang="zh-CN" altLang="en-US" sz="800" b="0" i="0" kern="1200" smtClean="0">
                    <a:solidFill>
                      <a:srgbClr val="FFFFFF"/>
                    </a:solidFill>
                    <a:latin typeface="Arial"/>
                    <a:ea typeface="黑体" pitchFamily="2" charset="-122"/>
                    <a:cs typeface="+mn-cs"/>
                  </a:rPr>
                  <a:t>服务器</a:t>
                </a:r>
                <a:endParaRPr lang="zh-CN" altLang="en-US" sz="800" b="0" i="0" kern="1200">
                  <a:solidFill>
                    <a:srgbClr val="FFFFFF"/>
                  </a:solidFill>
                  <a:latin typeface="Arial"/>
                  <a:ea typeface="黑体" pitchFamily="2" charset="-122"/>
                  <a:cs typeface="+mn-cs"/>
                </a:endParaRPr>
              </a:p>
            </p:txBody>
          </p:sp>
          <p:sp>
            <p:nvSpPr>
              <p:cNvPr id="124" name="TextBox 242"/>
              <p:cNvSpPr txBox="1">
                <a:spLocks noChangeArrowheads="1"/>
              </p:cNvSpPr>
              <p:nvPr/>
            </p:nvSpPr>
            <p:spPr bwMode="gray">
              <a:xfrm>
                <a:off x="2751646" y="3254691"/>
                <a:ext cx="557608" cy="355478"/>
              </a:xfrm>
              <a:prstGeom prst="rect">
                <a:avLst/>
              </a:prstGeom>
              <a:noFill/>
              <a:ln w="9525">
                <a:noFill/>
                <a:miter lim="800000"/>
                <a:headEnd/>
                <a:tailEnd/>
              </a:ln>
            </p:spPr>
            <p:txBody>
              <a:bodyPr wrap="none" lIns="91435" tIns="45718" rIns="91435" bIns="45718">
                <a:spAutoFit/>
              </a:bodyPr>
              <a:lstStyle/>
              <a:p>
                <a:pPr algn="ctr" defTabSz="914309">
                  <a:lnSpc>
                    <a:spcPct val="90000"/>
                  </a:lnSpc>
                  <a:spcBef>
                    <a:spcPct val="0"/>
                  </a:spcBef>
                  <a:spcAft>
                    <a:spcPct val="0"/>
                  </a:spcAft>
                  <a:buNone/>
                </a:pPr>
                <a:r>
                  <a:rPr lang="zh-CN" altLang="en-US" sz="800" b="0" i="0" kern="1200" dirty="0" smtClean="0">
                    <a:solidFill>
                      <a:srgbClr val="FFFFFF"/>
                    </a:solidFill>
                    <a:latin typeface="Arial"/>
                    <a:ea typeface="黑体" pitchFamily="2" charset="-122"/>
                    <a:cs typeface="+mn-cs"/>
                  </a:rPr>
                  <a:t>数据库</a:t>
                </a:r>
              </a:p>
              <a:p>
                <a:pPr algn="ctr" defTabSz="914309">
                  <a:lnSpc>
                    <a:spcPct val="90000"/>
                  </a:lnSpc>
                  <a:spcBef>
                    <a:spcPct val="0"/>
                  </a:spcBef>
                  <a:spcAft>
                    <a:spcPct val="0"/>
                  </a:spcAft>
                  <a:buNone/>
                </a:pPr>
                <a:r>
                  <a:rPr lang="zh-CN" altLang="en-US" sz="800" b="0" i="0" kern="1200" dirty="0" smtClean="0">
                    <a:solidFill>
                      <a:srgbClr val="FFFFFF"/>
                    </a:solidFill>
                    <a:latin typeface="Arial"/>
                    <a:ea typeface="黑体" pitchFamily="2" charset="-122"/>
                    <a:cs typeface="+mn-cs"/>
                  </a:rPr>
                  <a:t>服务器</a:t>
                </a:r>
                <a:endParaRPr lang="zh-CN" altLang="en-US" sz="800" b="0" i="0" kern="1200" dirty="0">
                  <a:solidFill>
                    <a:srgbClr val="FFFFFF"/>
                  </a:solidFill>
                  <a:latin typeface="Arial"/>
                  <a:ea typeface="黑体" pitchFamily="2" charset="-122"/>
                  <a:cs typeface="+mn-cs"/>
                </a:endParaRPr>
              </a:p>
            </p:txBody>
          </p:sp>
          <p:sp>
            <p:nvSpPr>
              <p:cNvPr id="125" name="TextBox 249"/>
              <p:cNvSpPr txBox="1">
                <a:spLocks noChangeArrowheads="1"/>
              </p:cNvSpPr>
              <p:nvPr/>
            </p:nvSpPr>
            <p:spPr bwMode="gray">
              <a:xfrm>
                <a:off x="1443777" y="3254691"/>
                <a:ext cx="557608" cy="355478"/>
              </a:xfrm>
              <a:prstGeom prst="rect">
                <a:avLst/>
              </a:prstGeom>
              <a:noFill/>
              <a:ln w="9525">
                <a:noFill/>
                <a:miter lim="800000"/>
                <a:headEnd/>
                <a:tailEnd/>
              </a:ln>
            </p:spPr>
            <p:txBody>
              <a:bodyPr wrap="none" lIns="91435" tIns="45718" rIns="91435" bIns="45718">
                <a:spAutoFit/>
              </a:bodyPr>
              <a:lstStyle/>
              <a:p>
                <a:pPr algn="ctr" defTabSz="914309">
                  <a:lnSpc>
                    <a:spcPct val="90000"/>
                  </a:lnSpc>
                  <a:spcBef>
                    <a:spcPct val="0"/>
                  </a:spcBef>
                  <a:spcAft>
                    <a:spcPct val="0"/>
                  </a:spcAft>
                  <a:buNone/>
                </a:pPr>
                <a:r>
                  <a:rPr lang="en-US" altLang="zh-CN" sz="800" b="0" i="0" kern="1200" smtClean="0">
                    <a:solidFill>
                      <a:srgbClr val="FFFFFF"/>
                    </a:solidFill>
                    <a:latin typeface="Arial"/>
                    <a:ea typeface="黑体" pitchFamily="2" charset="-122"/>
                    <a:cs typeface="+mn-cs"/>
                  </a:rPr>
                  <a:t>Web</a:t>
                </a:r>
              </a:p>
              <a:p>
                <a:pPr algn="ctr" defTabSz="914309">
                  <a:lnSpc>
                    <a:spcPct val="90000"/>
                  </a:lnSpc>
                  <a:spcBef>
                    <a:spcPct val="0"/>
                  </a:spcBef>
                  <a:spcAft>
                    <a:spcPct val="0"/>
                  </a:spcAft>
                  <a:buNone/>
                </a:pPr>
                <a:r>
                  <a:rPr lang="zh-CN" altLang="en-US" sz="800" b="0" i="0" kern="1200" smtClean="0">
                    <a:solidFill>
                      <a:srgbClr val="FFFFFF"/>
                    </a:solidFill>
                    <a:latin typeface="Arial"/>
                    <a:ea typeface="黑体" pitchFamily="2" charset="-122"/>
                    <a:cs typeface="+mn-cs"/>
                  </a:rPr>
                  <a:t>服务器</a:t>
                </a:r>
                <a:endParaRPr lang="zh-CN" altLang="en-US" sz="800" b="0" i="0" kern="1200">
                  <a:solidFill>
                    <a:srgbClr val="FFFFFF"/>
                  </a:solidFill>
                  <a:latin typeface="Arial"/>
                  <a:ea typeface="黑体" pitchFamily="2" charset="-122"/>
                  <a:cs typeface="+mn-cs"/>
                </a:endParaRPr>
              </a:p>
            </p:txBody>
          </p:sp>
          <p:grpSp>
            <p:nvGrpSpPr>
              <p:cNvPr id="4" name="Group 320"/>
              <p:cNvGrpSpPr>
                <a:grpSpLocks/>
              </p:cNvGrpSpPr>
              <p:nvPr/>
            </p:nvGrpSpPr>
            <p:grpSpPr bwMode="gray">
              <a:xfrm>
                <a:off x="1631650" y="4068675"/>
                <a:ext cx="1455701" cy="567037"/>
                <a:chOff x="3586758" y="3694324"/>
                <a:chExt cx="1922064" cy="696869"/>
              </a:xfrm>
            </p:grpSpPr>
            <p:sp>
              <p:nvSpPr>
                <p:cNvPr id="206" name="Rectangle 205"/>
                <p:cNvSpPr/>
                <p:nvPr/>
              </p:nvSpPr>
              <p:spPr bwMode="gray">
                <a:xfrm>
                  <a:off x="3586758" y="3694324"/>
                  <a:ext cx="1913851" cy="341286"/>
                </a:xfrm>
                <a:prstGeom prst="rect">
                  <a:avLst/>
                </a:prstGeom>
                <a:solidFill>
                  <a:srgbClr val="333333"/>
                </a:soli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latin typeface="+mj-lt"/>
                    <a:ea typeface="黑体" pitchFamily="2" charset="-122"/>
                  </a:endParaRPr>
                </a:p>
              </p:txBody>
            </p:sp>
            <p:sp>
              <p:nvSpPr>
                <p:cNvPr id="210" name="TextBox 236"/>
                <p:cNvSpPr txBox="1">
                  <a:spLocks noChangeArrowheads="1"/>
                </p:cNvSpPr>
                <p:nvPr/>
              </p:nvSpPr>
              <p:spPr bwMode="gray">
                <a:xfrm>
                  <a:off x="3597240" y="3700954"/>
                  <a:ext cx="1886678" cy="359780"/>
                </a:xfrm>
                <a:prstGeom prst="rect">
                  <a:avLst/>
                </a:prstGeom>
                <a:noFill/>
                <a:ln w="9525">
                  <a:noFill/>
                  <a:miter lim="800000"/>
                  <a:headEnd/>
                  <a:tailEnd/>
                </a:ln>
              </p:spPr>
              <p:txBody>
                <a:bodyPr wrap="none">
                  <a:spAutoFit/>
                </a:bodyPr>
                <a:lstStyle/>
                <a:p>
                  <a:pPr algn="ctr" defTabSz="914309">
                    <a:lnSpc>
                      <a:spcPct val="90000"/>
                    </a:lnSpc>
                    <a:spcBef>
                      <a:spcPct val="0"/>
                    </a:spcBef>
                    <a:spcAft>
                      <a:spcPct val="0"/>
                    </a:spcAft>
                    <a:buNone/>
                  </a:pPr>
                  <a:r>
                    <a:rPr lang="zh-CN" altLang="en-US" sz="1200" b="0" i="0" kern="1200" dirty="0" smtClean="0">
                      <a:solidFill>
                        <a:srgbClr val="FFFFFF"/>
                      </a:solidFill>
                      <a:latin typeface="Arial"/>
                      <a:ea typeface="黑体" pitchFamily="2" charset="-122"/>
                      <a:cs typeface="+mn-cs"/>
                    </a:rPr>
                    <a:t>虚拟机监控程序</a:t>
                  </a:r>
                  <a:endParaRPr lang="zh-CN" altLang="en-US" sz="1200" b="0" i="0" kern="1200" dirty="0">
                    <a:solidFill>
                      <a:srgbClr val="FFFFFF"/>
                    </a:solidFill>
                    <a:latin typeface="Arial"/>
                    <a:ea typeface="黑体" pitchFamily="2" charset="-122"/>
                    <a:cs typeface="+mn-cs"/>
                  </a:endParaRPr>
                </a:p>
              </p:txBody>
            </p:sp>
            <p:grpSp>
              <p:nvGrpSpPr>
                <p:cNvPr id="5" name="Group 289"/>
                <p:cNvGrpSpPr>
                  <a:grpSpLocks/>
                </p:cNvGrpSpPr>
                <p:nvPr/>
              </p:nvGrpSpPr>
              <p:grpSpPr bwMode="gray">
                <a:xfrm>
                  <a:off x="3589131" y="4043557"/>
                  <a:ext cx="1919691" cy="347636"/>
                  <a:chOff x="221056" y="3388968"/>
                  <a:chExt cx="862624" cy="156213"/>
                </a:xfrm>
              </p:grpSpPr>
              <p:sp>
                <p:nvSpPr>
                  <p:cNvPr id="221" name="Rectangle 220"/>
                  <p:cNvSpPr/>
                  <p:nvPr/>
                </p:nvSpPr>
                <p:spPr bwMode="gray">
                  <a:xfrm>
                    <a:off x="221056" y="3388968"/>
                    <a:ext cx="862624" cy="156213"/>
                  </a:xfrm>
                  <a:prstGeom prst="rect">
                    <a:avLst/>
                  </a:prstGeom>
                  <a:solidFill>
                    <a:schemeClr val="tx1">
                      <a:lumMod val="75000"/>
                      <a:alpha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3" rtl="0" eaLnBrk="0" fontAlgn="base" hangingPunct="0">
                      <a:lnSpc>
                        <a:spcPct val="90000"/>
                      </a:lnSpc>
                      <a:spcBef>
                        <a:spcPct val="0"/>
                      </a:spcBef>
                      <a:spcAft>
                        <a:spcPct val="0"/>
                      </a:spcAft>
                      <a:defRPr/>
                    </a:pPr>
                    <a:endParaRPr lang="zh-CN" altLang="en-US" sz="2400" kern="1200">
                      <a:solidFill>
                        <a:schemeClr val="bg1"/>
                      </a:solidFill>
                      <a:latin typeface="Arial"/>
                      <a:ea typeface="黑体" pitchFamily="2" charset="-122"/>
                      <a:cs typeface="+mn-cs"/>
                    </a:endParaRPr>
                  </a:p>
                </p:txBody>
              </p:sp>
              <p:grpSp>
                <p:nvGrpSpPr>
                  <p:cNvPr id="6" name="Group 291"/>
                  <p:cNvGrpSpPr>
                    <a:grpSpLocks/>
                  </p:cNvGrpSpPr>
                  <p:nvPr/>
                </p:nvGrpSpPr>
                <p:grpSpPr bwMode="gray">
                  <a:xfrm>
                    <a:off x="229618" y="3423920"/>
                    <a:ext cx="331778" cy="79890"/>
                    <a:chOff x="234380" y="3423920"/>
                    <a:chExt cx="331778" cy="79890"/>
                  </a:xfrm>
                </p:grpSpPr>
                <p:cxnSp>
                  <p:nvCxnSpPr>
                    <p:cNvPr id="228" name="Straight Connector 227"/>
                    <p:cNvCxnSpPr/>
                    <p:nvPr/>
                  </p:nvCxnSpPr>
                  <p:spPr bwMode="gray">
                    <a:xfrm>
                      <a:off x="234380" y="3423920"/>
                      <a:ext cx="3317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bwMode="gray">
                    <a:xfrm>
                      <a:off x="234380" y="3460299"/>
                      <a:ext cx="3317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bwMode="gray">
                    <a:xfrm>
                      <a:off x="234380" y="3503810"/>
                      <a:ext cx="3317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 name="Group 292"/>
                  <p:cNvGrpSpPr>
                    <a:grpSpLocks/>
                  </p:cNvGrpSpPr>
                  <p:nvPr/>
                </p:nvGrpSpPr>
                <p:grpSpPr bwMode="gray">
                  <a:xfrm>
                    <a:off x="740248" y="3423920"/>
                    <a:ext cx="331780" cy="79890"/>
                    <a:chOff x="740248" y="3423920"/>
                    <a:chExt cx="331780" cy="79890"/>
                  </a:xfrm>
                </p:grpSpPr>
                <p:cxnSp>
                  <p:nvCxnSpPr>
                    <p:cNvPr id="225" name="Straight Connector 224"/>
                    <p:cNvCxnSpPr/>
                    <p:nvPr/>
                  </p:nvCxnSpPr>
                  <p:spPr bwMode="gray">
                    <a:xfrm>
                      <a:off x="740249" y="3423920"/>
                      <a:ext cx="3317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bwMode="gray">
                    <a:xfrm>
                      <a:off x="740248" y="3463865"/>
                      <a:ext cx="3317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bwMode="gray">
                    <a:xfrm>
                      <a:off x="740249" y="3503810"/>
                      <a:ext cx="3317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24" name="Oval 223"/>
                  <p:cNvSpPr/>
                  <p:nvPr/>
                </p:nvSpPr>
                <p:spPr bwMode="gray">
                  <a:xfrm>
                    <a:off x="639169" y="3441039"/>
                    <a:ext cx="45664" cy="45651"/>
                  </a:xfrm>
                  <a:prstGeom prst="ellipse">
                    <a:avLst/>
                  </a:prstGeom>
                  <a:gradFill>
                    <a:gsLst>
                      <a:gs pos="100000">
                        <a:srgbClr val="0B0B0B"/>
                      </a:gs>
                      <a:gs pos="17000">
                        <a:srgbClr val="242424"/>
                      </a:gs>
                    </a:gsLst>
                    <a:lin ang="5400000" scaled="1"/>
                  </a:gra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endParaRPr>
                  </a:p>
                </p:txBody>
              </p:sp>
            </p:grpSp>
          </p:grpSp>
        </p:grpSp>
        <p:grpSp>
          <p:nvGrpSpPr>
            <p:cNvPr id="8" name="Group 12"/>
            <p:cNvGrpSpPr/>
            <p:nvPr/>
          </p:nvGrpSpPr>
          <p:grpSpPr>
            <a:xfrm>
              <a:off x="5723109" y="1359762"/>
              <a:ext cx="2205550" cy="3694396"/>
              <a:chOff x="5723109" y="1359762"/>
              <a:chExt cx="2205550" cy="3694396"/>
            </a:xfrm>
          </p:grpSpPr>
          <p:grpSp>
            <p:nvGrpSpPr>
              <p:cNvPr id="9" name="Group 17"/>
              <p:cNvGrpSpPr/>
              <p:nvPr/>
            </p:nvGrpSpPr>
            <p:grpSpPr>
              <a:xfrm>
                <a:off x="6084293" y="3706332"/>
                <a:ext cx="1473918" cy="657401"/>
                <a:chOff x="5760951" y="4366606"/>
                <a:chExt cx="1839729" cy="1292996"/>
              </a:xfrm>
            </p:grpSpPr>
            <p:cxnSp>
              <p:nvCxnSpPr>
                <p:cNvPr id="97" name="Elbow Connector 96"/>
                <p:cNvCxnSpPr/>
                <p:nvPr/>
              </p:nvCxnSpPr>
              <p:spPr bwMode="gray">
                <a:xfrm rot="10800000" flipH="1" flipV="1">
                  <a:off x="5760951" y="4366606"/>
                  <a:ext cx="475899" cy="1292995"/>
                </a:xfrm>
                <a:prstGeom prst="bentConnector3">
                  <a:avLst>
                    <a:gd name="adj1" fmla="val -38503"/>
                  </a:avLst>
                </a:prstGeom>
                <a:ln w="25400">
                  <a:solidFill>
                    <a:schemeClr val="bg1">
                      <a:lumMod val="50000"/>
                    </a:schemeClr>
                  </a:solidFill>
                  <a:headEnd type="triangle" w="med" len="sm"/>
                  <a:tailEnd type="triangle" w="med" len="sm"/>
                </a:ln>
                <a:effectLst/>
              </p:spPr>
              <p:style>
                <a:lnRef idx="1">
                  <a:schemeClr val="accent1"/>
                </a:lnRef>
                <a:fillRef idx="0">
                  <a:schemeClr val="accent1"/>
                </a:fillRef>
                <a:effectRef idx="0">
                  <a:schemeClr val="accent1"/>
                </a:effectRef>
                <a:fontRef idx="minor">
                  <a:schemeClr val="tx1"/>
                </a:fontRef>
              </p:style>
            </p:cxnSp>
            <p:cxnSp>
              <p:nvCxnSpPr>
                <p:cNvPr id="98" name="Elbow Connector 97"/>
                <p:cNvCxnSpPr/>
                <p:nvPr/>
              </p:nvCxnSpPr>
              <p:spPr bwMode="gray">
                <a:xfrm flipH="1">
                  <a:off x="7146412" y="4366607"/>
                  <a:ext cx="454268" cy="1292995"/>
                </a:xfrm>
                <a:prstGeom prst="bentConnector3">
                  <a:avLst>
                    <a:gd name="adj1" fmla="val -40336"/>
                  </a:avLst>
                </a:prstGeom>
                <a:ln w="25400">
                  <a:solidFill>
                    <a:schemeClr val="bg1">
                      <a:lumMod val="50000"/>
                    </a:schemeClr>
                  </a:solidFill>
                  <a:headEnd type="triangle" w="med" len="sm"/>
                  <a:tailEnd type="triangle" w="med" len="sm"/>
                </a:ln>
                <a:effectLst/>
              </p:spPr>
              <p:style>
                <a:lnRef idx="1">
                  <a:schemeClr val="accent1"/>
                </a:lnRef>
                <a:fillRef idx="0">
                  <a:schemeClr val="accent1"/>
                </a:fillRef>
                <a:effectRef idx="0">
                  <a:schemeClr val="accent1"/>
                </a:effectRef>
                <a:fontRef idx="minor">
                  <a:schemeClr val="tx1"/>
                </a:fontRef>
              </p:style>
            </p:cxnSp>
          </p:grpSp>
          <p:sp>
            <p:nvSpPr>
              <p:cNvPr id="197" name="Rectangle 196"/>
              <p:cNvSpPr/>
              <p:nvPr/>
            </p:nvSpPr>
            <p:spPr bwMode="gray">
              <a:xfrm>
                <a:off x="6385791" y="4767926"/>
                <a:ext cx="184731" cy="286232"/>
              </a:xfrm>
              <a:prstGeom prst="rect">
                <a:avLst/>
              </a:prstGeom>
            </p:spPr>
            <p:txBody>
              <a:bodyPr wrap="none">
                <a:spAutoFit/>
              </a:bodyPr>
              <a:lstStyle/>
              <a:p>
                <a:pPr algn="ctr" defTabSz="914353" rtl="0" eaLnBrk="0" fontAlgn="base" hangingPunct="0">
                  <a:lnSpc>
                    <a:spcPct val="90000"/>
                  </a:lnSpc>
                  <a:spcBef>
                    <a:spcPct val="0"/>
                  </a:spcBef>
                  <a:spcAft>
                    <a:spcPct val="0"/>
                  </a:spcAft>
                  <a:defRPr/>
                </a:pPr>
                <a:endParaRPr lang="zh-CN" altLang="en-US" sz="1400" kern="1200">
                  <a:solidFill>
                    <a:schemeClr val="bg1"/>
                  </a:solidFill>
                  <a:latin typeface="Arial" pitchFamily="34" charset="0"/>
                  <a:ea typeface="黑体" pitchFamily="2" charset="-122"/>
                  <a:cs typeface="+mn-cs"/>
                </a:endParaRPr>
              </a:p>
            </p:txBody>
          </p:sp>
          <p:grpSp>
            <p:nvGrpSpPr>
              <p:cNvPr id="10" name="Group 10"/>
              <p:cNvGrpSpPr/>
              <p:nvPr/>
            </p:nvGrpSpPr>
            <p:grpSpPr>
              <a:xfrm>
                <a:off x="5723109" y="1359762"/>
                <a:ext cx="2205550" cy="3486695"/>
                <a:chOff x="5723109" y="1142489"/>
                <a:chExt cx="2205550" cy="3486695"/>
              </a:xfrm>
            </p:grpSpPr>
            <p:sp>
              <p:nvSpPr>
                <p:cNvPr id="156" name="Rectangle 155"/>
                <p:cNvSpPr/>
                <p:nvPr/>
              </p:nvSpPr>
              <p:spPr bwMode="gray">
                <a:xfrm>
                  <a:off x="6328059" y="4370656"/>
                  <a:ext cx="1107986" cy="258528"/>
                </a:xfrm>
                <a:prstGeom prst="rect">
                  <a:avLst/>
                </a:prstGeom>
              </p:spPr>
              <p:txBody>
                <a:bodyPr wrap="none" lIns="91435" tIns="45718" rIns="91435" bIns="45718">
                  <a:spAutoFit/>
                </a:bodyPr>
                <a:lstStyle/>
                <a:p>
                  <a:pPr algn="ctr" defTabSz="914309">
                    <a:lnSpc>
                      <a:spcPct val="90000"/>
                    </a:lnSpc>
                    <a:spcBef>
                      <a:spcPct val="0"/>
                    </a:spcBef>
                    <a:spcAft>
                      <a:spcPct val="0"/>
                    </a:spcAft>
                    <a:buNone/>
                  </a:pPr>
                  <a:r>
                    <a:rPr lang="zh-CN" altLang="en-US" sz="1200" b="0" i="0" kern="1200" smtClean="0">
                      <a:solidFill>
                        <a:srgbClr val="546568"/>
                      </a:solidFill>
                      <a:latin typeface="Arial"/>
                      <a:ea typeface="黑体" pitchFamily="2" charset="-122"/>
                      <a:cs typeface="+mn-cs"/>
                    </a:rPr>
                    <a:t>虚拟服务节点</a:t>
                  </a:r>
                  <a:endParaRPr lang="zh-CN" altLang="en-US" sz="1200" b="0" i="0" kern="1200">
                    <a:solidFill>
                      <a:srgbClr val="546568"/>
                    </a:solidFill>
                    <a:latin typeface="Arial"/>
                    <a:ea typeface="黑体" pitchFamily="2" charset="-122"/>
                    <a:cs typeface="+mn-cs"/>
                  </a:endParaRPr>
                </a:p>
              </p:txBody>
            </p:sp>
            <p:grpSp>
              <p:nvGrpSpPr>
                <p:cNvPr id="11" name="Group 132"/>
                <p:cNvGrpSpPr/>
                <p:nvPr/>
              </p:nvGrpSpPr>
              <p:grpSpPr>
                <a:xfrm>
                  <a:off x="5723109" y="1142489"/>
                  <a:ext cx="2205550" cy="2724707"/>
                  <a:chOff x="1090889" y="1950982"/>
                  <a:chExt cx="2642610" cy="3264646"/>
                </a:xfrm>
              </p:grpSpPr>
              <p:pic>
                <p:nvPicPr>
                  <p:cNvPr id="13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90889" y="1950982"/>
                    <a:ext cx="2642610" cy="226944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cxnSp>
                <p:nvCxnSpPr>
                  <p:cNvPr id="143" name="Straight Connector 142"/>
                  <p:cNvCxnSpPr/>
                  <p:nvPr/>
                </p:nvCxnSpPr>
                <p:spPr bwMode="gray">
                  <a:xfrm rot="5400000">
                    <a:off x="1584745" y="4304716"/>
                    <a:ext cx="25010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gray">
                  <a:xfrm rot="5400000">
                    <a:off x="2280778" y="4304716"/>
                    <a:ext cx="25010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gray">
                  <a:xfrm rot="5400000">
                    <a:off x="2975539" y="4304716"/>
                    <a:ext cx="25010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endCxn id="149" idx="2"/>
                  </p:cNvCxnSpPr>
                  <p:nvPr/>
                </p:nvCxnSpPr>
                <p:spPr bwMode="gray">
                  <a:xfrm>
                    <a:off x="1739064" y="4431134"/>
                    <a:ext cx="1297906"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7" name="Oval 146"/>
                  <p:cNvSpPr/>
                  <p:nvPr/>
                </p:nvSpPr>
                <p:spPr bwMode="gray">
                  <a:xfrm>
                    <a:off x="1646175" y="4362799"/>
                    <a:ext cx="127246" cy="136670"/>
                  </a:xfrm>
                  <a:prstGeom prst="ellipse">
                    <a:avLst/>
                  </a:prstGeom>
                  <a:gradFill>
                    <a:gsLst>
                      <a:gs pos="100000">
                        <a:srgbClr val="0B0B0B"/>
                      </a:gs>
                      <a:gs pos="17000">
                        <a:srgbClr val="242424"/>
                      </a:gs>
                    </a:gsLst>
                    <a:lin ang="5400000" scaled="1"/>
                  </a:gra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endParaRPr>
                  </a:p>
                </p:txBody>
              </p:sp>
              <p:sp>
                <p:nvSpPr>
                  <p:cNvPr id="148" name="Oval 147"/>
                  <p:cNvSpPr/>
                  <p:nvPr/>
                </p:nvSpPr>
                <p:spPr bwMode="gray">
                  <a:xfrm>
                    <a:off x="2340936" y="4362799"/>
                    <a:ext cx="128518" cy="136670"/>
                  </a:xfrm>
                  <a:prstGeom prst="ellipse">
                    <a:avLst/>
                  </a:prstGeom>
                  <a:gradFill>
                    <a:gsLst>
                      <a:gs pos="100000">
                        <a:srgbClr val="0B0B0B"/>
                      </a:gs>
                      <a:gs pos="17000">
                        <a:srgbClr val="242424"/>
                      </a:gs>
                    </a:gsLst>
                    <a:lin ang="5400000" scaled="1"/>
                  </a:gra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endParaRPr>
                  </a:p>
                </p:txBody>
              </p:sp>
              <p:sp>
                <p:nvSpPr>
                  <p:cNvPr id="149" name="Oval 148"/>
                  <p:cNvSpPr/>
                  <p:nvPr/>
                </p:nvSpPr>
                <p:spPr bwMode="gray">
                  <a:xfrm>
                    <a:off x="3036971" y="4362799"/>
                    <a:ext cx="127246" cy="136670"/>
                  </a:xfrm>
                  <a:prstGeom prst="ellipse">
                    <a:avLst/>
                  </a:prstGeom>
                  <a:gradFill>
                    <a:gsLst>
                      <a:gs pos="100000">
                        <a:srgbClr val="0B0B0B"/>
                      </a:gs>
                      <a:gs pos="17000">
                        <a:srgbClr val="242424"/>
                      </a:gs>
                    </a:gsLst>
                    <a:lin ang="5400000" scaled="1"/>
                  </a:gra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endParaRPr>
                  </a:p>
                </p:txBody>
              </p:sp>
              <p:sp>
                <p:nvSpPr>
                  <p:cNvPr id="177" name="Rectangle 76"/>
                  <p:cNvSpPr>
                    <a:spLocks noChangeArrowheads="1"/>
                  </p:cNvSpPr>
                  <p:nvPr/>
                </p:nvSpPr>
                <p:spPr bwMode="gray">
                  <a:xfrm>
                    <a:off x="1281504" y="2895783"/>
                    <a:ext cx="2261381" cy="737436"/>
                  </a:xfrm>
                  <a:prstGeom prst="rect">
                    <a:avLst/>
                  </a:prstGeom>
                  <a:noFill/>
                  <a:ln w="9525">
                    <a:noFill/>
                    <a:miter lim="800000"/>
                    <a:headEnd/>
                    <a:tailEnd/>
                  </a:ln>
                </p:spPr>
                <p:txBody>
                  <a:bodyPr wrap="square" lIns="0" tIns="0" rIns="0" bIns="0">
                    <a:noAutofit/>
                  </a:bodyPr>
                  <a:lstStyle/>
                  <a:p>
                    <a:pPr algn="ctr" defTabSz="814365">
                      <a:lnSpc>
                        <a:spcPct val="90000"/>
                      </a:lnSpc>
                      <a:spcBef>
                        <a:spcPts val="300"/>
                      </a:spcBef>
                      <a:spcAft>
                        <a:spcPct val="0"/>
                      </a:spcAft>
                      <a:buNone/>
                    </a:pPr>
                    <a:r>
                      <a:rPr lang="zh-CN" altLang="en-US" sz="1200" b="0" i="0" smtClean="0">
                        <a:solidFill>
                          <a:srgbClr val="ABDFF0">
                            <a:lumMod val="10000"/>
                          </a:srgbClr>
                        </a:solidFill>
                        <a:latin typeface="Arial"/>
                        <a:ea typeface="黑体" pitchFamily="2" charset="-122"/>
                        <a:cs typeface="+mn-cs"/>
                      </a:rPr>
                      <a:t>应用</a:t>
                    </a:r>
                    <a:br>
                      <a:rPr lang="zh-CN" altLang="en-US" sz="1200" b="0" i="0" smtClean="0">
                        <a:solidFill>
                          <a:srgbClr val="ABDFF0">
                            <a:lumMod val="10000"/>
                          </a:srgbClr>
                        </a:solidFill>
                        <a:latin typeface="Arial"/>
                        <a:ea typeface="黑体" pitchFamily="2" charset="-122"/>
                        <a:cs typeface="+mn-cs"/>
                      </a:rPr>
                    </a:br>
                    <a:r>
                      <a:rPr lang="zh-CN" altLang="en-US" sz="1200" b="0" i="0" smtClean="0">
                        <a:solidFill>
                          <a:srgbClr val="ABDFF0">
                            <a:lumMod val="10000"/>
                          </a:srgbClr>
                        </a:solidFill>
                        <a:latin typeface="Arial"/>
                        <a:ea typeface="黑体" pitchFamily="2" charset="-122"/>
                        <a:cs typeface="+mn-cs"/>
                      </a:rPr>
                      <a:t>基于虚拟机监控程序的</a:t>
                    </a:r>
                    <a:br>
                      <a:rPr lang="zh-CN" altLang="en-US" sz="1200" b="0" i="0" smtClean="0">
                        <a:solidFill>
                          <a:srgbClr val="ABDFF0">
                            <a:lumMod val="10000"/>
                          </a:srgbClr>
                        </a:solidFill>
                        <a:latin typeface="Arial"/>
                        <a:ea typeface="黑体" pitchFamily="2" charset="-122"/>
                        <a:cs typeface="+mn-cs"/>
                      </a:rPr>
                    </a:br>
                    <a:r>
                      <a:rPr lang="zh-CN" altLang="en-US" sz="1200" b="0" i="0" smtClean="0">
                        <a:solidFill>
                          <a:srgbClr val="ABDFF0">
                            <a:lumMod val="10000"/>
                          </a:srgbClr>
                        </a:solidFill>
                        <a:latin typeface="Arial"/>
                        <a:ea typeface="黑体" pitchFamily="2" charset="-122"/>
                        <a:cs typeface="+mn-cs"/>
                      </a:rPr>
                      <a:t>虚拟网络服务</a:t>
                    </a:r>
                    <a:endParaRPr lang="zh-CN" altLang="en-US" sz="1200">
                      <a:solidFill>
                        <a:schemeClr val="accent3">
                          <a:lumMod val="10000"/>
                        </a:schemeClr>
                      </a:solidFill>
                      <a:latin typeface="Arial" pitchFamily="34" charset="0"/>
                      <a:ea typeface="黑体" pitchFamily="2" charset="-122"/>
                    </a:endParaRPr>
                  </a:p>
                </p:txBody>
              </p:sp>
              <p:sp>
                <p:nvSpPr>
                  <p:cNvPr id="178" name="Rectangle 177"/>
                  <p:cNvSpPr/>
                  <p:nvPr/>
                </p:nvSpPr>
                <p:spPr bwMode="gray">
                  <a:xfrm>
                    <a:off x="1430955" y="3704047"/>
                    <a:ext cx="581511" cy="475613"/>
                  </a:xfrm>
                  <a:prstGeom prst="rect">
                    <a:avLst/>
                  </a:prstGeom>
                  <a:solidFill>
                    <a:srgbClr val="333333"/>
                  </a:soli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endParaRPr>
                  </a:p>
                </p:txBody>
              </p:sp>
              <p:sp>
                <p:nvSpPr>
                  <p:cNvPr id="179" name="Rectangle 178"/>
                  <p:cNvSpPr/>
                  <p:nvPr/>
                </p:nvSpPr>
                <p:spPr bwMode="gray">
                  <a:xfrm>
                    <a:off x="2125715" y="3704047"/>
                    <a:ext cx="581511" cy="475613"/>
                  </a:xfrm>
                  <a:prstGeom prst="rect">
                    <a:avLst/>
                  </a:prstGeom>
                  <a:solidFill>
                    <a:srgbClr val="333333"/>
                  </a:soli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endParaRPr>
                  </a:p>
                </p:txBody>
              </p:sp>
              <p:sp>
                <p:nvSpPr>
                  <p:cNvPr id="180" name="Rectangle 179"/>
                  <p:cNvSpPr/>
                  <p:nvPr/>
                </p:nvSpPr>
                <p:spPr bwMode="gray">
                  <a:xfrm>
                    <a:off x="2810030" y="3704047"/>
                    <a:ext cx="581513" cy="475613"/>
                  </a:xfrm>
                  <a:prstGeom prst="rect">
                    <a:avLst/>
                  </a:prstGeom>
                  <a:solidFill>
                    <a:srgbClr val="333333"/>
                  </a:soli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endParaRPr>
                  </a:p>
                </p:txBody>
              </p:sp>
              <p:sp>
                <p:nvSpPr>
                  <p:cNvPr id="181" name="TextBox 241"/>
                  <p:cNvSpPr txBox="1">
                    <a:spLocks noChangeArrowheads="1"/>
                  </p:cNvSpPr>
                  <p:nvPr/>
                </p:nvSpPr>
                <p:spPr bwMode="gray">
                  <a:xfrm>
                    <a:off x="2125591" y="3783397"/>
                    <a:ext cx="590014" cy="376137"/>
                  </a:xfrm>
                  <a:prstGeom prst="rect">
                    <a:avLst/>
                  </a:prstGeom>
                  <a:noFill/>
                  <a:ln w="9525">
                    <a:noFill/>
                    <a:miter lim="800000"/>
                    <a:headEnd/>
                    <a:tailEnd/>
                  </a:ln>
                </p:spPr>
                <p:txBody>
                  <a:bodyPr wrap="none" lIns="91435" tIns="45718" rIns="91435" bIns="45718">
                    <a:spAutoFit/>
                  </a:bodyPr>
                  <a:lstStyle/>
                  <a:p>
                    <a:pPr algn="ctr" defTabSz="914309">
                      <a:lnSpc>
                        <a:spcPct val="90000"/>
                      </a:lnSpc>
                      <a:spcBef>
                        <a:spcPct val="0"/>
                      </a:spcBef>
                      <a:spcAft>
                        <a:spcPct val="0"/>
                      </a:spcAft>
                      <a:buNone/>
                    </a:pPr>
                    <a:r>
                      <a:rPr lang="zh-CN" altLang="en-US" sz="800" b="0" i="0" kern="1200" smtClean="0">
                        <a:solidFill>
                          <a:srgbClr val="FFFFFF"/>
                        </a:solidFill>
                        <a:latin typeface="Arial"/>
                        <a:ea typeface="黑体" pitchFamily="2" charset="-122"/>
                        <a:cs typeface="+mn-cs"/>
                      </a:rPr>
                      <a:t>应用</a:t>
                    </a:r>
                  </a:p>
                  <a:p>
                    <a:pPr algn="ctr" defTabSz="914309">
                      <a:lnSpc>
                        <a:spcPct val="90000"/>
                      </a:lnSpc>
                      <a:spcBef>
                        <a:spcPct val="0"/>
                      </a:spcBef>
                      <a:spcAft>
                        <a:spcPct val="0"/>
                      </a:spcAft>
                      <a:buNone/>
                    </a:pPr>
                    <a:r>
                      <a:rPr lang="zh-CN" altLang="en-US" sz="800" b="0" i="0" kern="1200" smtClean="0">
                        <a:solidFill>
                          <a:srgbClr val="FFFFFF"/>
                        </a:solidFill>
                        <a:latin typeface="Arial"/>
                        <a:ea typeface="黑体" pitchFamily="2" charset="-122"/>
                        <a:cs typeface="+mn-cs"/>
                      </a:rPr>
                      <a:t>服务器</a:t>
                    </a:r>
                    <a:endParaRPr lang="zh-CN" altLang="en-US" sz="800" b="0" i="0" kern="1200">
                      <a:solidFill>
                        <a:srgbClr val="FFFFFF"/>
                      </a:solidFill>
                      <a:latin typeface="Arial"/>
                      <a:ea typeface="黑体" pitchFamily="2" charset="-122"/>
                      <a:cs typeface="+mn-cs"/>
                    </a:endParaRPr>
                  </a:p>
                </p:txBody>
              </p:sp>
              <p:sp>
                <p:nvSpPr>
                  <p:cNvPr id="182" name="TextBox 242"/>
                  <p:cNvSpPr txBox="1">
                    <a:spLocks noChangeArrowheads="1"/>
                  </p:cNvSpPr>
                  <p:nvPr/>
                </p:nvSpPr>
                <p:spPr bwMode="gray">
                  <a:xfrm>
                    <a:off x="2799491" y="3783397"/>
                    <a:ext cx="590014" cy="376137"/>
                  </a:xfrm>
                  <a:prstGeom prst="rect">
                    <a:avLst/>
                  </a:prstGeom>
                  <a:noFill/>
                  <a:ln w="9525">
                    <a:noFill/>
                    <a:miter lim="800000"/>
                    <a:headEnd/>
                    <a:tailEnd/>
                  </a:ln>
                </p:spPr>
                <p:txBody>
                  <a:bodyPr wrap="none" lIns="91435" tIns="45718" rIns="91435" bIns="45718">
                    <a:spAutoFit/>
                  </a:bodyPr>
                  <a:lstStyle/>
                  <a:p>
                    <a:pPr algn="ctr" defTabSz="914309">
                      <a:lnSpc>
                        <a:spcPct val="90000"/>
                      </a:lnSpc>
                      <a:spcBef>
                        <a:spcPct val="0"/>
                      </a:spcBef>
                      <a:spcAft>
                        <a:spcPct val="0"/>
                      </a:spcAft>
                      <a:buNone/>
                    </a:pPr>
                    <a:r>
                      <a:rPr lang="zh-CN" altLang="en-US" sz="800" b="0" i="0" kern="1200" dirty="0" smtClean="0">
                        <a:solidFill>
                          <a:srgbClr val="FFFFFF"/>
                        </a:solidFill>
                        <a:latin typeface="Arial"/>
                        <a:ea typeface="黑体" pitchFamily="2" charset="-122"/>
                        <a:cs typeface="+mn-cs"/>
                      </a:rPr>
                      <a:t>数据库</a:t>
                    </a:r>
                  </a:p>
                  <a:p>
                    <a:pPr algn="ctr" defTabSz="914309">
                      <a:lnSpc>
                        <a:spcPct val="90000"/>
                      </a:lnSpc>
                      <a:spcBef>
                        <a:spcPct val="0"/>
                      </a:spcBef>
                      <a:spcAft>
                        <a:spcPct val="0"/>
                      </a:spcAft>
                      <a:buNone/>
                    </a:pPr>
                    <a:r>
                      <a:rPr lang="zh-CN" altLang="en-US" sz="800" b="0" i="0" kern="1200" dirty="0" smtClean="0">
                        <a:solidFill>
                          <a:srgbClr val="FFFFFF"/>
                        </a:solidFill>
                        <a:latin typeface="Arial"/>
                        <a:ea typeface="黑体" pitchFamily="2" charset="-122"/>
                        <a:cs typeface="+mn-cs"/>
                      </a:rPr>
                      <a:t>服务器</a:t>
                    </a:r>
                    <a:endParaRPr lang="zh-CN" altLang="en-US" sz="800" b="0" i="0" kern="1200" dirty="0">
                      <a:solidFill>
                        <a:srgbClr val="FFFFFF"/>
                      </a:solidFill>
                      <a:latin typeface="Arial"/>
                      <a:ea typeface="黑体" pitchFamily="2" charset="-122"/>
                      <a:cs typeface="+mn-cs"/>
                    </a:endParaRPr>
                  </a:p>
                </p:txBody>
              </p:sp>
              <p:sp>
                <p:nvSpPr>
                  <p:cNvPr id="183" name="TextBox 249"/>
                  <p:cNvSpPr txBox="1">
                    <a:spLocks noChangeArrowheads="1"/>
                  </p:cNvSpPr>
                  <p:nvPr/>
                </p:nvSpPr>
                <p:spPr bwMode="gray">
                  <a:xfrm>
                    <a:off x="1430830" y="3783397"/>
                    <a:ext cx="590014" cy="376137"/>
                  </a:xfrm>
                  <a:prstGeom prst="rect">
                    <a:avLst/>
                  </a:prstGeom>
                  <a:noFill/>
                  <a:ln w="9525">
                    <a:noFill/>
                    <a:miter lim="800000"/>
                    <a:headEnd/>
                    <a:tailEnd/>
                  </a:ln>
                </p:spPr>
                <p:txBody>
                  <a:bodyPr wrap="none" lIns="91435" tIns="45718" rIns="91435" bIns="45718">
                    <a:spAutoFit/>
                  </a:bodyPr>
                  <a:lstStyle/>
                  <a:p>
                    <a:pPr algn="ctr" defTabSz="914309">
                      <a:lnSpc>
                        <a:spcPct val="90000"/>
                      </a:lnSpc>
                      <a:spcBef>
                        <a:spcPct val="0"/>
                      </a:spcBef>
                      <a:spcAft>
                        <a:spcPct val="0"/>
                      </a:spcAft>
                      <a:buNone/>
                    </a:pPr>
                    <a:r>
                      <a:rPr lang="en-US" altLang="zh-CN" sz="800" b="0" i="0" kern="1200" smtClean="0">
                        <a:solidFill>
                          <a:srgbClr val="FFFFFF"/>
                        </a:solidFill>
                        <a:latin typeface="Arial"/>
                        <a:ea typeface="黑体" pitchFamily="2" charset="-122"/>
                        <a:cs typeface="+mn-cs"/>
                      </a:rPr>
                      <a:t>Web</a:t>
                    </a:r>
                  </a:p>
                  <a:p>
                    <a:pPr algn="ctr" defTabSz="914309">
                      <a:lnSpc>
                        <a:spcPct val="90000"/>
                      </a:lnSpc>
                      <a:spcBef>
                        <a:spcPct val="0"/>
                      </a:spcBef>
                      <a:spcAft>
                        <a:spcPct val="0"/>
                      </a:spcAft>
                      <a:buNone/>
                    </a:pPr>
                    <a:r>
                      <a:rPr lang="zh-CN" altLang="en-US" sz="800" b="0" i="0" kern="1200" smtClean="0">
                        <a:solidFill>
                          <a:srgbClr val="FFFFFF"/>
                        </a:solidFill>
                        <a:latin typeface="Arial"/>
                        <a:ea typeface="黑体" pitchFamily="2" charset="-122"/>
                        <a:cs typeface="+mn-cs"/>
                      </a:rPr>
                      <a:t>服务器</a:t>
                    </a:r>
                    <a:endParaRPr lang="zh-CN" altLang="en-US" sz="800" b="0" i="0" kern="1200">
                      <a:solidFill>
                        <a:srgbClr val="FFFFFF"/>
                      </a:solidFill>
                      <a:latin typeface="Arial"/>
                      <a:ea typeface="黑体" pitchFamily="2" charset="-122"/>
                      <a:cs typeface="+mn-cs"/>
                    </a:endParaRPr>
                  </a:p>
                </p:txBody>
              </p:sp>
              <p:grpSp>
                <p:nvGrpSpPr>
                  <p:cNvPr id="12" name="Group 320"/>
                  <p:cNvGrpSpPr>
                    <a:grpSpLocks/>
                  </p:cNvGrpSpPr>
                  <p:nvPr/>
                </p:nvGrpSpPr>
                <p:grpSpPr bwMode="gray">
                  <a:xfrm>
                    <a:off x="1618264" y="4615637"/>
                    <a:ext cx="1557372" cy="599991"/>
                    <a:chOff x="3579700" y="3694324"/>
                    <a:chExt cx="1943363" cy="696869"/>
                  </a:xfrm>
                </p:grpSpPr>
                <p:sp>
                  <p:nvSpPr>
                    <p:cNvPr id="185" name="Rectangle 184"/>
                    <p:cNvSpPr/>
                    <p:nvPr/>
                  </p:nvSpPr>
                  <p:spPr bwMode="gray">
                    <a:xfrm>
                      <a:off x="3579700" y="3694324"/>
                      <a:ext cx="1924455" cy="341286"/>
                    </a:xfrm>
                    <a:prstGeom prst="rect">
                      <a:avLst/>
                    </a:prstGeom>
                    <a:solidFill>
                      <a:srgbClr val="333333"/>
                    </a:soli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latin typeface="+mj-lt"/>
                        <a:ea typeface="黑体" pitchFamily="2" charset="-122"/>
                      </a:endParaRPr>
                    </a:p>
                  </p:txBody>
                </p:sp>
                <p:sp>
                  <p:nvSpPr>
                    <p:cNvPr id="186" name="TextBox 236"/>
                    <p:cNvSpPr txBox="1">
                      <a:spLocks noChangeArrowheads="1"/>
                    </p:cNvSpPr>
                    <p:nvPr/>
                  </p:nvSpPr>
                  <p:spPr bwMode="gray">
                    <a:xfrm>
                      <a:off x="3597233" y="3734095"/>
                      <a:ext cx="1886675" cy="359780"/>
                    </a:xfrm>
                    <a:prstGeom prst="rect">
                      <a:avLst/>
                    </a:prstGeom>
                    <a:noFill/>
                    <a:ln w="9525">
                      <a:noFill/>
                      <a:miter lim="800000"/>
                      <a:headEnd/>
                      <a:tailEnd/>
                    </a:ln>
                  </p:spPr>
                  <p:txBody>
                    <a:bodyPr wrap="none">
                      <a:spAutoFit/>
                    </a:bodyPr>
                    <a:lstStyle/>
                    <a:p>
                      <a:pPr algn="ctr" defTabSz="914309">
                        <a:lnSpc>
                          <a:spcPct val="90000"/>
                        </a:lnSpc>
                        <a:spcBef>
                          <a:spcPct val="0"/>
                        </a:spcBef>
                        <a:spcAft>
                          <a:spcPct val="0"/>
                        </a:spcAft>
                        <a:buNone/>
                      </a:pPr>
                      <a:r>
                        <a:rPr lang="zh-CN" altLang="en-US" sz="1200" b="0" i="0" kern="1200" smtClean="0">
                          <a:solidFill>
                            <a:srgbClr val="FFFFFF"/>
                          </a:solidFill>
                          <a:latin typeface="Arial"/>
                          <a:ea typeface="黑体" pitchFamily="2" charset="-122"/>
                          <a:cs typeface="+mn-cs"/>
                        </a:rPr>
                        <a:t>虚拟机监控程序</a:t>
                      </a:r>
                      <a:endParaRPr lang="zh-CN" altLang="en-US" sz="1200" b="0" i="0" kern="1200">
                        <a:solidFill>
                          <a:srgbClr val="FFFFFF"/>
                        </a:solidFill>
                        <a:latin typeface="Arial"/>
                        <a:ea typeface="黑体" pitchFamily="2" charset="-122"/>
                        <a:cs typeface="+mn-cs"/>
                      </a:endParaRPr>
                    </a:p>
                  </p:txBody>
                </p:sp>
                <p:grpSp>
                  <p:nvGrpSpPr>
                    <p:cNvPr id="13" name="Group 289"/>
                    <p:cNvGrpSpPr>
                      <a:grpSpLocks/>
                    </p:cNvGrpSpPr>
                    <p:nvPr/>
                  </p:nvGrpSpPr>
                  <p:grpSpPr bwMode="gray">
                    <a:xfrm>
                      <a:off x="3583577" y="4043557"/>
                      <a:ext cx="1939486" cy="347636"/>
                      <a:chOff x="218560" y="3388968"/>
                      <a:chExt cx="871519" cy="156213"/>
                    </a:xfrm>
                  </p:grpSpPr>
                  <p:sp>
                    <p:nvSpPr>
                      <p:cNvPr id="188" name="Rectangle 187"/>
                      <p:cNvSpPr/>
                      <p:nvPr/>
                    </p:nvSpPr>
                    <p:spPr bwMode="gray">
                      <a:xfrm>
                        <a:off x="218560" y="3388968"/>
                        <a:ext cx="871519" cy="156213"/>
                      </a:xfrm>
                      <a:prstGeom prst="rect">
                        <a:avLst/>
                      </a:prstGeom>
                      <a:solidFill>
                        <a:schemeClr val="tx1">
                          <a:lumMod val="75000"/>
                          <a:alpha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3" rtl="0" eaLnBrk="0" fontAlgn="base" hangingPunct="0">
                          <a:lnSpc>
                            <a:spcPct val="90000"/>
                          </a:lnSpc>
                          <a:spcBef>
                            <a:spcPct val="0"/>
                          </a:spcBef>
                          <a:spcAft>
                            <a:spcPct val="0"/>
                          </a:spcAft>
                          <a:defRPr/>
                        </a:pPr>
                        <a:endParaRPr lang="zh-CN" altLang="en-US" sz="2400" kern="1200">
                          <a:solidFill>
                            <a:schemeClr val="bg1"/>
                          </a:solidFill>
                          <a:latin typeface="Arial"/>
                          <a:ea typeface="黑体" pitchFamily="2" charset="-122"/>
                          <a:cs typeface="+mn-cs"/>
                        </a:endParaRPr>
                      </a:p>
                    </p:txBody>
                  </p:sp>
                  <p:grpSp>
                    <p:nvGrpSpPr>
                      <p:cNvPr id="14" name="Group 291"/>
                      <p:cNvGrpSpPr>
                        <a:grpSpLocks/>
                      </p:cNvGrpSpPr>
                      <p:nvPr/>
                    </p:nvGrpSpPr>
                    <p:grpSpPr bwMode="gray">
                      <a:xfrm>
                        <a:off x="229618" y="3423920"/>
                        <a:ext cx="331778" cy="79890"/>
                        <a:chOff x="234380" y="3423920"/>
                        <a:chExt cx="331778" cy="79890"/>
                      </a:xfrm>
                    </p:grpSpPr>
                    <p:cxnSp>
                      <p:nvCxnSpPr>
                        <p:cNvPr id="196" name="Straight Connector 195"/>
                        <p:cNvCxnSpPr/>
                        <p:nvPr/>
                      </p:nvCxnSpPr>
                      <p:spPr bwMode="gray">
                        <a:xfrm>
                          <a:off x="234380" y="3423920"/>
                          <a:ext cx="3317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gray">
                        <a:xfrm>
                          <a:off x="234380" y="3460299"/>
                          <a:ext cx="3317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gray">
                        <a:xfrm>
                          <a:off x="234380" y="3503810"/>
                          <a:ext cx="3317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292"/>
                      <p:cNvGrpSpPr>
                        <a:grpSpLocks/>
                      </p:cNvGrpSpPr>
                      <p:nvPr/>
                    </p:nvGrpSpPr>
                    <p:grpSpPr bwMode="gray">
                      <a:xfrm>
                        <a:off x="740248" y="3423920"/>
                        <a:ext cx="331780" cy="79890"/>
                        <a:chOff x="740248" y="3423920"/>
                        <a:chExt cx="331780" cy="79890"/>
                      </a:xfrm>
                    </p:grpSpPr>
                    <p:cxnSp>
                      <p:nvCxnSpPr>
                        <p:cNvPr id="192" name="Straight Connector 191"/>
                        <p:cNvCxnSpPr/>
                        <p:nvPr/>
                      </p:nvCxnSpPr>
                      <p:spPr bwMode="gray">
                        <a:xfrm>
                          <a:off x="740249" y="3423920"/>
                          <a:ext cx="3317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gray">
                        <a:xfrm>
                          <a:off x="740248" y="3463865"/>
                          <a:ext cx="3317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gray">
                        <a:xfrm>
                          <a:off x="740249" y="3503810"/>
                          <a:ext cx="3317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1" name="Oval 190"/>
                      <p:cNvSpPr/>
                      <p:nvPr/>
                    </p:nvSpPr>
                    <p:spPr bwMode="gray">
                      <a:xfrm>
                        <a:off x="639169" y="3441039"/>
                        <a:ext cx="45664" cy="45651"/>
                      </a:xfrm>
                      <a:prstGeom prst="ellipse">
                        <a:avLst/>
                      </a:prstGeom>
                      <a:gradFill>
                        <a:gsLst>
                          <a:gs pos="100000">
                            <a:srgbClr val="0B0B0B"/>
                          </a:gs>
                          <a:gs pos="17000">
                            <a:srgbClr val="242424"/>
                          </a:gs>
                        </a:gsLst>
                        <a:lin ang="5400000" scaled="1"/>
                      </a:gra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endParaRPr>
                      </a:p>
                    </p:txBody>
                  </p:sp>
                </p:grpSp>
              </p:grpSp>
            </p:grpSp>
          </p:grpSp>
          <p:grpSp>
            <p:nvGrpSpPr>
              <p:cNvPr id="16" name="Group 1"/>
              <p:cNvGrpSpPr/>
              <p:nvPr/>
            </p:nvGrpSpPr>
            <p:grpSpPr>
              <a:xfrm>
                <a:off x="6615132" y="4128340"/>
                <a:ext cx="403761" cy="412788"/>
                <a:chOff x="6575197" y="5099843"/>
                <a:chExt cx="457201" cy="467423"/>
              </a:xfrm>
            </p:grpSpPr>
            <p:sp>
              <p:nvSpPr>
                <p:cNvPr id="170" name="TextBox 169"/>
                <p:cNvSpPr txBox="1"/>
                <p:nvPr/>
              </p:nvSpPr>
              <p:spPr bwMode="gray">
                <a:xfrm>
                  <a:off x="6575197" y="5099843"/>
                  <a:ext cx="351587" cy="351587"/>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lIns="0" tIns="0" rIns="0" bIns="0" anchor="ctr" anchorCtr="1">
                  <a:noAutofit/>
                </a:bodyPr>
                <a:lstStyle/>
                <a:p>
                  <a:pPr algn="ctr" defTabSz="914309">
                    <a:lnSpc>
                      <a:spcPct val="90000"/>
                    </a:lnSpc>
                    <a:spcBef>
                      <a:spcPct val="0"/>
                    </a:spcBef>
                    <a:spcAft>
                      <a:spcPct val="0"/>
                    </a:spcAft>
                    <a:buNone/>
                  </a:pPr>
                  <a:endParaRPr lang="zh-CN" altLang="en-US" sz="1200" kern="1200" smtClean="0">
                    <a:solidFill>
                      <a:schemeClr val="bg1"/>
                    </a:solidFill>
                    <a:latin typeface="Arial"/>
                    <a:ea typeface="黑体" pitchFamily="2" charset="-122"/>
                    <a:cs typeface="+mn-cs"/>
                  </a:endParaRPr>
                </a:p>
                <a:p>
                  <a:pPr algn="ctr" defTabSz="914309">
                    <a:lnSpc>
                      <a:spcPct val="90000"/>
                    </a:lnSpc>
                    <a:spcBef>
                      <a:spcPct val="0"/>
                    </a:spcBef>
                    <a:spcAft>
                      <a:spcPct val="0"/>
                    </a:spcAft>
                    <a:buNone/>
                  </a:pPr>
                  <a:r>
                    <a:rPr lang="en-US" altLang="zh-CN" sz="1000" b="1" i="0" kern="1200" smtClean="0">
                      <a:solidFill>
                        <a:srgbClr val="FFFFFF"/>
                      </a:solidFill>
                      <a:latin typeface="Arial"/>
                      <a:ea typeface="黑体" pitchFamily="2" charset="-122"/>
                      <a:cs typeface="+mn-cs"/>
                    </a:rPr>
                    <a:t>VSN</a:t>
                  </a:r>
                  <a:endParaRPr lang="zh-CN" altLang="en-US" sz="1000" b="1" i="0" kern="1200" smtClean="0">
                    <a:solidFill>
                      <a:srgbClr val="FFFFFF"/>
                    </a:solidFill>
                    <a:latin typeface="Arial"/>
                    <a:ea typeface="黑体" pitchFamily="2" charset="-122"/>
                    <a:cs typeface="+mn-cs"/>
                  </a:endParaRPr>
                </a:p>
                <a:p>
                  <a:pPr algn="ctr" defTabSz="914309">
                    <a:lnSpc>
                      <a:spcPct val="90000"/>
                    </a:lnSpc>
                    <a:spcBef>
                      <a:spcPct val="0"/>
                    </a:spcBef>
                    <a:spcAft>
                      <a:spcPct val="0"/>
                    </a:spcAft>
                    <a:buNone/>
                  </a:pPr>
                  <a:endParaRPr lang="zh-CN" altLang="en-US" sz="1000" kern="1200">
                    <a:solidFill>
                      <a:schemeClr val="bg1"/>
                    </a:solidFill>
                    <a:latin typeface="Arial"/>
                    <a:ea typeface="黑体" pitchFamily="2" charset="-122"/>
                    <a:cs typeface="+mn-cs"/>
                  </a:endParaRPr>
                </a:p>
              </p:txBody>
            </p:sp>
            <p:sp>
              <p:nvSpPr>
                <p:cNvPr id="171" name="TextBox 170"/>
                <p:cNvSpPr txBox="1"/>
                <p:nvPr/>
              </p:nvSpPr>
              <p:spPr bwMode="gray">
                <a:xfrm>
                  <a:off x="6680811" y="5215678"/>
                  <a:ext cx="351587" cy="351588"/>
                </a:xfrm>
                <a:prstGeom prst="rect">
                  <a:avLst/>
                </a:prstGeom>
                <a:solidFill>
                  <a:schemeClr val="tx1">
                    <a:lumMod val="75000"/>
                  </a:schemeClr>
                </a:solidFill>
              </p:spPr>
              <p:style>
                <a:lnRef idx="1">
                  <a:schemeClr val="accent1"/>
                </a:lnRef>
                <a:fillRef idx="3">
                  <a:schemeClr val="accent1"/>
                </a:fillRef>
                <a:effectRef idx="2">
                  <a:schemeClr val="accent1"/>
                </a:effectRef>
                <a:fontRef idx="minor">
                  <a:schemeClr val="lt1"/>
                </a:fontRef>
              </p:style>
              <p:txBody>
                <a:bodyPr lIns="0" tIns="0" rIns="0" bIns="0" anchor="ctr" anchorCtr="1">
                  <a:noAutofit/>
                </a:bodyPr>
                <a:lstStyle/>
                <a:p>
                  <a:pPr algn="ctr" defTabSz="914309">
                    <a:lnSpc>
                      <a:spcPct val="90000"/>
                    </a:lnSpc>
                    <a:spcBef>
                      <a:spcPct val="0"/>
                    </a:spcBef>
                    <a:spcAft>
                      <a:spcPct val="0"/>
                    </a:spcAft>
                    <a:buNone/>
                  </a:pPr>
                  <a:endParaRPr lang="zh-CN" altLang="en-US" sz="1000" kern="1200" smtClean="0">
                    <a:solidFill>
                      <a:schemeClr val="bg1"/>
                    </a:solidFill>
                    <a:latin typeface="Arial"/>
                    <a:ea typeface="黑体" pitchFamily="2" charset="-122"/>
                    <a:cs typeface="+mn-cs"/>
                  </a:endParaRPr>
                </a:p>
                <a:p>
                  <a:pPr algn="ctr" defTabSz="914309">
                    <a:lnSpc>
                      <a:spcPct val="90000"/>
                    </a:lnSpc>
                    <a:spcBef>
                      <a:spcPct val="0"/>
                    </a:spcBef>
                    <a:spcAft>
                      <a:spcPct val="0"/>
                    </a:spcAft>
                    <a:buNone/>
                  </a:pPr>
                  <a:r>
                    <a:rPr lang="en-US" altLang="zh-CN" sz="1050" b="0" i="0" kern="1200" smtClean="0">
                      <a:solidFill>
                        <a:srgbClr val="FFFFFF"/>
                      </a:solidFill>
                      <a:latin typeface="Arial"/>
                      <a:ea typeface="黑体" pitchFamily="2" charset="-122"/>
                      <a:cs typeface="+mn-cs"/>
                    </a:rPr>
                    <a:t>VSN</a:t>
                  </a:r>
                  <a:endParaRPr lang="zh-CN" altLang="en-US" sz="1200" kern="1200" smtClean="0">
                    <a:solidFill>
                      <a:schemeClr val="bg1"/>
                    </a:solidFill>
                    <a:latin typeface="Arial"/>
                    <a:ea typeface="黑体" pitchFamily="2" charset="-122"/>
                    <a:cs typeface="+mn-cs"/>
                  </a:endParaRPr>
                </a:p>
                <a:p>
                  <a:pPr algn="ctr" defTabSz="914309">
                    <a:lnSpc>
                      <a:spcPct val="90000"/>
                    </a:lnSpc>
                    <a:spcBef>
                      <a:spcPct val="0"/>
                    </a:spcBef>
                    <a:spcAft>
                      <a:spcPct val="0"/>
                    </a:spcAft>
                    <a:buNone/>
                  </a:pPr>
                  <a:endParaRPr lang="zh-CN" altLang="en-US" sz="1000" kern="1200">
                    <a:solidFill>
                      <a:schemeClr val="bg1"/>
                    </a:solidFill>
                    <a:latin typeface="Arial"/>
                    <a:ea typeface="黑体" pitchFamily="2" charset="-122"/>
                    <a:cs typeface="+mn-cs"/>
                  </a:endParaRPr>
                </a:p>
              </p:txBody>
            </p:sp>
          </p:grpSp>
        </p:grpSp>
        <p:grpSp>
          <p:nvGrpSpPr>
            <p:cNvPr id="17" name="Group 113"/>
            <p:cNvGrpSpPr/>
            <p:nvPr/>
          </p:nvGrpSpPr>
          <p:grpSpPr>
            <a:xfrm>
              <a:off x="111880" y="3128993"/>
              <a:ext cx="469920" cy="469239"/>
              <a:chOff x="550700" y="2644038"/>
              <a:chExt cx="469920" cy="469239"/>
            </a:xfrm>
          </p:grpSpPr>
          <p:sp>
            <p:nvSpPr>
              <p:cNvPr id="115" name="Oval 7"/>
              <p:cNvSpPr>
                <a:spLocks noChangeArrowheads="1"/>
              </p:cNvSpPr>
              <p:nvPr/>
            </p:nvSpPr>
            <p:spPr bwMode="auto">
              <a:xfrm>
                <a:off x="550700" y="2644038"/>
                <a:ext cx="469920" cy="469239"/>
              </a:xfrm>
              <a:prstGeom prst="ellipse">
                <a:avLst/>
              </a:prstGeom>
              <a:gradFill>
                <a:gsLst>
                  <a:gs pos="100000">
                    <a:srgbClr val="08252E"/>
                  </a:gs>
                  <a:gs pos="0">
                    <a:srgbClr val="0D495B"/>
                  </a:gs>
                </a:gsLst>
                <a:lin ang="5400000" scaled="0"/>
              </a:gradFill>
              <a:ln w="25400" cap="flat">
                <a:solidFill>
                  <a:schemeClr val="accent3">
                    <a:lumMod val="50000"/>
                  </a:schemeClr>
                </a:solidFill>
                <a:prstDash val="solid"/>
                <a:miter lim="800000"/>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rgbClr val="0096D6"/>
                  </a:solidFill>
                  <a:ea typeface="黑体" pitchFamily="2" charset="-122"/>
                </a:endParaRPr>
              </a:p>
            </p:txBody>
          </p:sp>
          <p:sp>
            <p:nvSpPr>
              <p:cNvPr id="116" name="Oval 8"/>
              <p:cNvSpPr>
                <a:spLocks noChangeArrowheads="1"/>
              </p:cNvSpPr>
              <p:nvPr/>
            </p:nvSpPr>
            <p:spPr bwMode="auto">
              <a:xfrm>
                <a:off x="572714" y="2665714"/>
                <a:ext cx="425889" cy="425889"/>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pPr algn="ctr" defTabSz="914400">
                  <a:buNone/>
                </a:pPr>
                <a:r>
                  <a:rPr lang="en-US" altLang="zh-CN" sz="1600" b="1" i="0" kern="0" smtClean="0">
                    <a:solidFill>
                      <a:srgbClr val="FFFFFF"/>
                    </a:solidFill>
                    <a:latin typeface="Arial"/>
                    <a:ea typeface="黑体" pitchFamily="2" charset="-122"/>
                    <a:cs typeface="+mn-cs"/>
                  </a:rPr>
                  <a:t>1</a:t>
                </a:r>
                <a:endParaRPr lang="zh-CN" altLang="en-US" sz="1600" b="1" kern="0">
                  <a:solidFill>
                    <a:srgbClr val="FFFFFF"/>
                  </a:solidFill>
                  <a:ea typeface="黑体" pitchFamily="2" charset="-122"/>
                </a:endParaRPr>
              </a:p>
            </p:txBody>
          </p:sp>
        </p:grpSp>
        <p:grpSp>
          <p:nvGrpSpPr>
            <p:cNvPr id="18" name="Group 116"/>
            <p:cNvGrpSpPr/>
            <p:nvPr/>
          </p:nvGrpSpPr>
          <p:grpSpPr>
            <a:xfrm>
              <a:off x="4523298" y="3183585"/>
              <a:ext cx="469920" cy="469239"/>
              <a:chOff x="4986670" y="4343305"/>
              <a:chExt cx="1124784" cy="1123154"/>
            </a:xfrm>
          </p:grpSpPr>
          <p:sp>
            <p:nvSpPr>
              <p:cNvPr id="118" name="Oval 7"/>
              <p:cNvSpPr>
                <a:spLocks noChangeArrowheads="1"/>
              </p:cNvSpPr>
              <p:nvPr/>
            </p:nvSpPr>
            <p:spPr bwMode="auto">
              <a:xfrm>
                <a:off x="4986670" y="4343305"/>
                <a:ext cx="1124784" cy="1123154"/>
              </a:xfrm>
              <a:prstGeom prst="ellipse">
                <a:avLst/>
              </a:prstGeom>
              <a:gradFill>
                <a:gsLst>
                  <a:gs pos="100000">
                    <a:srgbClr val="08252E"/>
                  </a:gs>
                  <a:gs pos="0">
                    <a:srgbClr val="0D495B"/>
                  </a:gs>
                </a:gsLst>
                <a:lin ang="5400000" scaled="0"/>
              </a:gradFill>
              <a:ln w="25400" cap="flat">
                <a:solidFill>
                  <a:schemeClr val="accent3">
                    <a:lumMod val="50000"/>
                  </a:schemeClr>
                </a:solidFill>
                <a:prstDash val="solid"/>
                <a:miter lim="800000"/>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rgbClr val="0096D6"/>
                  </a:solidFill>
                  <a:ea typeface="黑体" pitchFamily="2" charset="-122"/>
                </a:endParaRPr>
              </a:p>
            </p:txBody>
          </p:sp>
          <p:sp>
            <p:nvSpPr>
              <p:cNvPr id="126" name="Oval 8"/>
              <p:cNvSpPr>
                <a:spLocks noChangeArrowheads="1"/>
              </p:cNvSpPr>
              <p:nvPr/>
            </p:nvSpPr>
            <p:spPr bwMode="auto">
              <a:xfrm>
                <a:off x="5039363" y="4395186"/>
                <a:ext cx="1019394" cy="1019394"/>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pPr algn="ctr" defTabSz="914400">
                  <a:buNone/>
                </a:pPr>
                <a:r>
                  <a:rPr lang="en-US" altLang="zh-CN" sz="1600" b="1" i="0" kern="0" smtClean="0">
                    <a:solidFill>
                      <a:srgbClr val="FFFFFF"/>
                    </a:solidFill>
                    <a:latin typeface="Arial"/>
                    <a:ea typeface="黑体" pitchFamily="2" charset="-122"/>
                    <a:cs typeface="+mn-cs"/>
                  </a:rPr>
                  <a:t>2</a:t>
                </a:r>
                <a:endParaRPr lang="zh-CN" altLang="en-US" sz="1600" b="1" kern="0">
                  <a:solidFill>
                    <a:srgbClr val="FFFFFF"/>
                  </a:solidFill>
                  <a:ea typeface="黑体" pitchFamily="2" charset="-122"/>
                </a:endParaRPr>
              </a:p>
            </p:txBody>
          </p:sp>
        </p:grpSp>
      </p:grpSp>
      <p:grpSp>
        <p:nvGrpSpPr>
          <p:cNvPr id="108" name="Group 89"/>
          <p:cNvGrpSpPr/>
          <p:nvPr/>
        </p:nvGrpSpPr>
        <p:grpSpPr>
          <a:xfrm>
            <a:off x="-191069" y="5831016"/>
            <a:ext cx="9648966" cy="672261"/>
            <a:chOff x="-40660" y="5650901"/>
            <a:chExt cx="9493500" cy="672261"/>
          </a:xfrm>
        </p:grpSpPr>
        <p:sp>
          <p:nvSpPr>
            <p:cNvPr id="110" name="Rounded Rectangle 90"/>
            <p:cNvSpPr/>
            <p:nvPr/>
          </p:nvSpPr>
          <p:spPr>
            <a:xfrm>
              <a:off x="59863" y="5650901"/>
              <a:ext cx="9121624" cy="672261"/>
            </a:xfrm>
            <a:prstGeom prst="rect">
              <a:avLst/>
            </a:prstGeom>
            <a:gradFill>
              <a:gsLst>
                <a:gs pos="100000">
                  <a:srgbClr val="546568">
                    <a:lumMod val="64000"/>
                  </a:srgbClr>
                </a:gs>
                <a:gs pos="0">
                  <a:srgbClr val="546568">
                    <a:lumMod val="86000"/>
                    <a:lumOff val="14000"/>
                  </a:srgbClr>
                </a:gs>
              </a:gsLst>
              <a:lin ang="5400000" scaled="0"/>
            </a:gradFill>
            <a:ln w="25400" cap="flat">
              <a:no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a:lnSpc>
                  <a:spcPct val="95000"/>
                </a:lnSpc>
              </a:pPr>
              <a:endParaRPr lang="zh-CN" altLang="en-US" sz="1600" b="1">
                <a:solidFill>
                  <a:schemeClr val="bg1"/>
                </a:solidFill>
                <a:ea typeface="黑体" pitchFamily="2" charset="-122"/>
              </a:endParaRPr>
            </a:p>
          </p:txBody>
        </p:sp>
        <p:sp>
          <p:nvSpPr>
            <p:cNvPr id="111" name="Rectangle 110"/>
            <p:cNvSpPr/>
            <p:nvPr/>
          </p:nvSpPr>
          <p:spPr>
            <a:xfrm>
              <a:off x="-40660" y="5693057"/>
              <a:ext cx="9493500" cy="618631"/>
            </a:xfrm>
            <a:prstGeom prst="rect">
              <a:avLst/>
            </a:prstGeom>
          </p:spPr>
          <p:txBody>
            <a:bodyPr wrap="square">
              <a:spAutoFit/>
            </a:bodyPr>
            <a:lstStyle/>
            <a:p>
              <a:pPr algn="ctr" defTabSz="914400">
                <a:lnSpc>
                  <a:spcPct val="90000"/>
                </a:lnSpc>
                <a:buNone/>
                <a:tabLst>
                  <a:tab pos="5711825" algn="l"/>
                </a:tabLst>
              </a:pPr>
              <a:r>
                <a:rPr lang="zh-CN" altLang="en-US" sz="1800" b="0" i="0" smtClean="0">
                  <a:solidFill>
                    <a:srgbClr val="FFFFFF"/>
                  </a:solidFill>
                  <a:effectLst>
                    <a:outerShdw blurRad="38100" dist="38100" dir="2700000" algn="tl">
                      <a:srgbClr val="000000">
                        <a:alpha val="43137"/>
                      </a:srgbClr>
                    </a:outerShdw>
                  </a:effectLst>
                  <a:latin typeface="Arial"/>
                  <a:ea typeface="黑体" pitchFamily="2" charset="-122"/>
                  <a:cs typeface="+mn-cs"/>
                </a:rPr>
                <a:t>一致性，跨</a:t>
              </a:r>
              <a:r>
                <a:rPr lang="zh-CN" altLang="en-US" sz="2000" b="1" i="0" smtClean="0">
                  <a:solidFill>
                    <a:srgbClr val="FFFFFF"/>
                  </a:solidFill>
                  <a:effectLst>
                    <a:outerShdw blurRad="38100" dist="38100" dir="2700000" algn="tl">
                      <a:srgbClr val="000000">
                        <a:alpha val="43137"/>
                      </a:srgbClr>
                    </a:outerShdw>
                  </a:effectLst>
                  <a:latin typeface="Arial"/>
                  <a:ea typeface="黑体" pitchFamily="2" charset="-122"/>
                  <a:cs typeface="+mn-cs"/>
                </a:rPr>
                <a:t/>
              </a:r>
              <a:br>
                <a:rPr lang="zh-CN" altLang="en-US" sz="2000" b="1" i="0" smtClean="0">
                  <a:solidFill>
                    <a:srgbClr val="FFFFFF"/>
                  </a:solidFill>
                  <a:effectLst>
                    <a:outerShdw blurRad="38100" dist="38100" dir="2700000" algn="tl">
                      <a:srgbClr val="000000">
                        <a:alpha val="43137"/>
                      </a:srgbClr>
                    </a:outerShdw>
                  </a:effectLst>
                  <a:latin typeface="Arial"/>
                  <a:ea typeface="黑体" pitchFamily="2" charset="-122"/>
                  <a:cs typeface="+mn-cs"/>
                </a:rPr>
              </a:br>
              <a:r>
                <a:rPr lang="zh-CN" altLang="en-US" sz="2000" b="1" i="0" smtClean="0">
                  <a:solidFill>
                    <a:srgbClr val="FFFFFF"/>
                  </a:solidFill>
                  <a:effectLst>
                    <a:outerShdw blurRad="38100" dist="38100" dir="2700000" algn="tl">
                      <a:srgbClr val="000000">
                        <a:alpha val="43137"/>
                      </a:srgbClr>
                    </a:outerShdw>
                  </a:effectLst>
                  <a:latin typeface="Arial"/>
                  <a:ea typeface="黑体" pitchFamily="2" charset="-122"/>
                  <a:cs typeface="+mn-cs"/>
                </a:rPr>
                <a:t>物理和虚拟</a:t>
              </a:r>
              <a:endParaRPr lang="zh-CN" altLang="en-US" sz="2000" b="1">
                <a:solidFill>
                  <a:schemeClr val="bg1"/>
                </a:solidFill>
                <a:effectLst>
                  <a:outerShdw blurRad="38100" dist="38100" dir="2700000" algn="tl">
                    <a:srgbClr val="000000">
                      <a:alpha val="43137"/>
                    </a:srgbClr>
                  </a:outerShdw>
                </a:effectLst>
                <a:ea typeface="黑体" pitchFamily="2" charset="-122"/>
              </a:endParaRPr>
            </a:p>
          </p:txBody>
        </p:sp>
      </p:grpSp>
      <p:sp>
        <p:nvSpPr>
          <p:cNvPr id="103" name="Action Button: Back or Previous 102">
            <a:hlinkClick r:id="rId6" action="ppaction://hlinksldjump"/>
          </p:cNvPr>
          <p:cNvSpPr/>
          <p:nvPr/>
        </p:nvSpPr>
        <p:spPr>
          <a:xfrm>
            <a:off x="8202168" y="6236208"/>
            <a:ext cx="318654" cy="277092"/>
          </a:xfrm>
          <a:prstGeom prst="actionButtonBackPrevious">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黑体" pitchFamily="2" charset="-122"/>
            </a:endParaRPr>
          </a:p>
        </p:txBody>
      </p:sp>
    </p:spTree>
    <p:extLst>
      <p:ext uri="{BB962C8B-B14F-4D97-AF65-F5344CB8AC3E}">
        <p14:creationId xmlns="" xmlns:p14="http://schemas.microsoft.com/office/powerpoint/2010/main" val="300543810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8"/>
                                        </p:tgtEl>
                                        <p:attrNameLst>
                                          <p:attrName>style.visibility</p:attrName>
                                        </p:attrNameLst>
                                      </p:cBhvr>
                                      <p:to>
                                        <p:strVal val="visible"/>
                                      </p:to>
                                    </p:set>
                                    <p:anim calcmode="lin" valueType="num">
                                      <p:cBhvr additive="base">
                                        <p:cTn id="11" dur="750" fill="hold"/>
                                        <p:tgtEl>
                                          <p:spTgt spid="108"/>
                                        </p:tgtEl>
                                        <p:attrNameLst>
                                          <p:attrName>ppt_x</p:attrName>
                                        </p:attrNameLst>
                                      </p:cBhvr>
                                      <p:tavLst>
                                        <p:tav tm="0">
                                          <p:val>
                                            <p:strVal val="1+#ppt_w/2"/>
                                          </p:val>
                                        </p:tav>
                                        <p:tav tm="100000">
                                          <p:val>
                                            <p:strVal val="#ppt_x"/>
                                          </p:val>
                                        </p:tav>
                                      </p:tavLst>
                                    </p:anim>
                                    <p:anim calcmode="lin" valueType="num">
                                      <p:cBhvr additive="base">
                                        <p:cTn id="12" dur="750" fill="hold"/>
                                        <p:tgtEl>
                                          <p:spTgt spid="1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l" defTabSz="914400">
              <a:spcBef>
                <a:spcPct val="0"/>
              </a:spcBef>
              <a:buNone/>
            </a:pPr>
            <a:r>
              <a:rPr altLang="zh-CN"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t>Cisco Unified Fabric</a:t>
            </a:r>
            <a:br>
              <a:rPr altLang="zh-CN"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lang="zh-CN" altLang="en-US" sz="2400" spc="0" dirty="0" smtClean="0">
                <a:solidFill>
                  <a:schemeClr val="bg1">
                    <a:lumMod val="50000"/>
                  </a:schemeClr>
                </a:solidFill>
                <a:latin typeface="黑体" pitchFamily="2" charset="-122"/>
              </a:rPr>
              <a:t>为所有数据中心提供架构灵活性</a:t>
            </a:r>
            <a:endParaRPr lang="zh-CN" altLang="en-US" sz="2400" spc="0" dirty="0">
              <a:solidFill>
                <a:schemeClr val="bg1">
                  <a:lumMod val="50000"/>
                </a:schemeClr>
              </a:solidFill>
              <a:latin typeface="黑体" pitchFamily="2" charset="-122"/>
            </a:endParaRPr>
          </a:p>
        </p:txBody>
      </p:sp>
      <p:grpSp>
        <p:nvGrpSpPr>
          <p:cNvPr id="82" name="Group 2"/>
          <p:cNvGrpSpPr/>
          <p:nvPr/>
        </p:nvGrpSpPr>
        <p:grpSpPr>
          <a:xfrm>
            <a:off x="4587520" y="1333739"/>
            <a:ext cx="4553712" cy="3280873"/>
            <a:chOff x="4587520" y="1333739"/>
            <a:chExt cx="4553712" cy="3280873"/>
          </a:xfrm>
        </p:grpSpPr>
        <p:sp>
          <p:nvSpPr>
            <p:cNvPr id="83" name="Rectangle 82"/>
            <p:cNvSpPr/>
            <p:nvPr/>
          </p:nvSpPr>
          <p:spPr>
            <a:xfrm>
              <a:off x="4587520" y="1333739"/>
              <a:ext cx="4553712" cy="3280873"/>
            </a:xfrm>
            <a:prstGeom prst="rect">
              <a:avLst/>
            </a:prstGeom>
            <a:gradFill flip="none" rotWithShape="1">
              <a:gsLst>
                <a:gs pos="0">
                  <a:schemeClr val="accent5">
                    <a:alpha val="68000"/>
                  </a:schemeClr>
                </a:gs>
                <a:gs pos="54000">
                  <a:srgbClr val="001C27">
                    <a:alpha val="0"/>
                  </a:srgbClr>
                </a:gs>
              </a:gsLst>
              <a:lin ang="8100000" scaled="1"/>
              <a:tileRect/>
            </a:gradFill>
            <a:ln w="12700">
              <a:noFill/>
              <a:round/>
              <a:headEnd/>
              <a:tailEnd/>
            </a:ln>
          </p:spPr>
          <p:txBody>
            <a:bodyPr lIns="82124" tIns="41061" rIns="82124" bIns="41061"/>
            <a:lstStyle/>
            <a:p>
              <a:pPr eaLnBrk="0" hangingPunct="0">
                <a:lnSpc>
                  <a:spcPct val="90000"/>
                </a:lnSpc>
              </a:pPr>
              <a:endParaRPr lang="zh-CN" altLang="en-US">
                <a:solidFill>
                  <a:srgbClr val="002060"/>
                </a:solidFill>
                <a:ea typeface="黑体" pitchFamily="2" charset="-122"/>
                <a:cs typeface="ＭＳ Ｐゴシック"/>
              </a:endParaRPr>
            </a:p>
          </p:txBody>
        </p:sp>
        <p:sp>
          <p:nvSpPr>
            <p:cNvPr id="86" name="TextBox 85"/>
            <p:cNvSpPr txBox="1"/>
            <p:nvPr/>
          </p:nvSpPr>
          <p:spPr>
            <a:xfrm>
              <a:off x="5718412" y="1472911"/>
              <a:ext cx="3268012" cy="2046714"/>
            </a:xfrm>
            <a:prstGeom prst="rect">
              <a:avLst/>
            </a:prstGeom>
            <a:noFill/>
          </p:spPr>
          <p:txBody>
            <a:bodyPr wrap="square" lIns="0" tIns="0" rIns="0" bIns="0" rtlCol="0">
              <a:spAutoFit/>
            </a:bodyPr>
            <a:lstStyle/>
            <a:p>
              <a:pPr algn="r" defTabSz="814365">
                <a:spcBef>
                  <a:spcPts val="1200"/>
                </a:spcBef>
                <a:buNone/>
              </a:pPr>
              <a:r>
                <a:rPr lang="zh-CN" altLang="en-US" sz="1800" b="1" i="0" smtClean="0">
                  <a:solidFill>
                    <a:srgbClr val="6DB344">
                      <a:lumMod val="75000"/>
                    </a:srgbClr>
                  </a:solidFill>
                  <a:latin typeface="Arial"/>
                  <a:ea typeface="黑体" pitchFamily="2" charset="-122"/>
                  <a:cs typeface="+mn-cs"/>
                  <a:hlinkClick r:id="rId3" action="ppaction://hlinksldjump"/>
                </a:rPr>
                <a:t>融合</a:t>
              </a:r>
              <a:endParaRPr lang="zh-CN" altLang="en-US" smtClean="0">
                <a:solidFill>
                  <a:schemeClr val="tx2">
                    <a:lumMod val="75000"/>
                  </a:schemeClr>
                </a:solidFill>
                <a:latin typeface="Arial"/>
                <a:ea typeface="黑体" pitchFamily="2" charset="-122"/>
                <a:sym typeface="Arial" charset="0"/>
              </a:endParaRPr>
            </a:p>
            <a:p>
              <a:pPr algn="r" defTabSz="814365">
                <a:spcBef>
                  <a:spcPts val="1200"/>
                </a:spcBef>
                <a:buNone/>
              </a:pPr>
              <a:r>
                <a:rPr lang="zh-CN" altLang="en-US" sz="1800" b="0" i="0" smtClean="0">
                  <a:solidFill>
                    <a:srgbClr val="6DB344">
                      <a:lumMod val="75000"/>
                    </a:srgbClr>
                  </a:solidFill>
                  <a:latin typeface="Arial"/>
                  <a:ea typeface="黑体" pitchFamily="2" charset="-122"/>
                  <a:cs typeface="+mn-cs"/>
                </a:rPr>
                <a:t>对 </a:t>
              </a:r>
              <a:r>
                <a:rPr lang="en-US" altLang="zh-CN" sz="1800" b="0" i="0" smtClean="0">
                  <a:solidFill>
                    <a:srgbClr val="6DB344">
                      <a:lumMod val="75000"/>
                    </a:srgbClr>
                  </a:solidFill>
                  <a:latin typeface="Arial"/>
                  <a:ea typeface="黑体" pitchFamily="2" charset="-122"/>
                  <a:cs typeface="+mn-cs"/>
                </a:rPr>
                <a:t>LAN/SAN </a:t>
              </a:r>
              <a:r>
                <a:rPr lang="zh-CN" altLang="en-US" sz="1800" b="0" i="0" smtClean="0">
                  <a:solidFill>
                    <a:srgbClr val="6DB344">
                      <a:lumMod val="75000"/>
                    </a:srgbClr>
                  </a:solidFill>
                  <a:latin typeface="Arial"/>
                  <a:ea typeface="黑体" pitchFamily="2" charset="-122"/>
                  <a:cs typeface="+mn-cs"/>
                </a:rPr>
                <a:t>仅需布线一次</a:t>
              </a:r>
            </a:p>
            <a:p>
              <a:pPr algn="r" defTabSz="814365">
                <a:spcBef>
                  <a:spcPts val="600"/>
                </a:spcBef>
                <a:buNone/>
              </a:pPr>
              <a:r>
                <a:rPr lang="zh-CN" altLang="en-US" sz="1800" b="0" i="0" smtClean="0">
                  <a:solidFill>
                    <a:srgbClr val="6DB344">
                      <a:lumMod val="75000"/>
                    </a:srgbClr>
                  </a:solidFill>
                  <a:latin typeface="Arial"/>
                  <a:ea typeface="黑体" pitchFamily="2" charset="-122"/>
                  <a:cs typeface="+mn-cs"/>
                </a:rPr>
                <a:t>对 </a:t>
              </a:r>
              <a:r>
                <a:rPr lang="en-US" altLang="zh-CN" sz="1800" b="0" i="0" smtClean="0">
                  <a:solidFill>
                    <a:srgbClr val="6DB344">
                      <a:lumMod val="75000"/>
                    </a:srgbClr>
                  </a:solidFill>
                  <a:latin typeface="Arial"/>
                  <a:ea typeface="黑体" pitchFamily="2" charset="-122"/>
                  <a:cs typeface="+mn-cs"/>
                </a:rPr>
                <a:t>LAN/SAN </a:t>
              </a:r>
              <a:r>
                <a:rPr lang="zh-CN" altLang="en-US" sz="1800" b="0" i="0" smtClean="0">
                  <a:solidFill>
                    <a:srgbClr val="6DB344">
                      <a:lumMod val="75000"/>
                    </a:srgbClr>
                  </a:solidFill>
                  <a:latin typeface="Arial"/>
                  <a:ea typeface="黑体" pitchFamily="2" charset="-122"/>
                  <a:cs typeface="+mn-cs"/>
                </a:rPr>
                <a:t>可采用</a:t>
              </a:r>
              <a:br>
                <a:rPr lang="zh-CN" altLang="en-US" sz="1800" b="0" i="0" smtClean="0">
                  <a:solidFill>
                    <a:srgbClr val="6DB344">
                      <a:lumMod val="75000"/>
                    </a:srgbClr>
                  </a:solidFill>
                  <a:latin typeface="Arial"/>
                  <a:ea typeface="黑体" pitchFamily="2" charset="-122"/>
                  <a:cs typeface="+mn-cs"/>
                </a:rPr>
              </a:br>
              <a:r>
                <a:rPr lang="zh-CN" altLang="en-US" sz="1800" b="0" i="0" smtClean="0">
                  <a:solidFill>
                    <a:srgbClr val="6DB344">
                      <a:lumMod val="75000"/>
                    </a:srgbClr>
                  </a:solidFill>
                  <a:latin typeface="Arial"/>
                  <a:ea typeface="黑体" pitchFamily="2" charset="-122"/>
                  <a:cs typeface="+mn-cs"/>
                </a:rPr>
                <a:t>单点管理</a:t>
              </a:r>
            </a:p>
            <a:p>
              <a:pPr algn="r" defTabSz="814365">
                <a:spcBef>
                  <a:spcPts val="600"/>
                </a:spcBef>
                <a:buNone/>
              </a:pPr>
              <a:r>
                <a:rPr lang="zh-CN" altLang="en-US" sz="1800" b="0" i="0" smtClean="0">
                  <a:solidFill>
                    <a:srgbClr val="6DB344">
                      <a:lumMod val="75000"/>
                    </a:srgbClr>
                  </a:solidFill>
                  <a:latin typeface="Arial"/>
                  <a:ea typeface="黑体" pitchFamily="2" charset="-122"/>
                  <a:cs typeface="+mn-cs"/>
                </a:rPr>
                <a:t>设备整合</a:t>
              </a:r>
            </a:p>
            <a:p>
              <a:pPr algn="r" defTabSz="814365">
                <a:spcBef>
                  <a:spcPts val="600"/>
                </a:spcBef>
                <a:buNone/>
              </a:pPr>
              <a:endParaRPr lang="zh-CN" altLang="en-US" smtClean="0">
                <a:solidFill>
                  <a:schemeClr val="tx2">
                    <a:lumMod val="75000"/>
                  </a:schemeClr>
                </a:solidFill>
                <a:ea typeface="黑体" pitchFamily="2" charset="-122"/>
                <a:sym typeface="Arial" charset="0"/>
              </a:endParaRPr>
            </a:p>
          </p:txBody>
        </p:sp>
      </p:grpSp>
      <p:grpSp>
        <p:nvGrpSpPr>
          <p:cNvPr id="87" name="Group 4"/>
          <p:cNvGrpSpPr/>
          <p:nvPr/>
        </p:nvGrpSpPr>
        <p:grpSpPr>
          <a:xfrm>
            <a:off x="0" y="1333739"/>
            <a:ext cx="4553712" cy="3280873"/>
            <a:chOff x="0" y="1333739"/>
            <a:chExt cx="4553712" cy="3280873"/>
          </a:xfrm>
        </p:grpSpPr>
        <p:sp>
          <p:nvSpPr>
            <p:cNvPr id="90" name="Rectangle 89"/>
            <p:cNvSpPr/>
            <p:nvPr/>
          </p:nvSpPr>
          <p:spPr>
            <a:xfrm>
              <a:off x="0" y="1333739"/>
              <a:ext cx="4553712" cy="3280873"/>
            </a:xfrm>
            <a:prstGeom prst="rect">
              <a:avLst/>
            </a:prstGeom>
            <a:gradFill flip="none" rotWithShape="1">
              <a:gsLst>
                <a:gs pos="49000">
                  <a:srgbClr val="C00000">
                    <a:alpha val="0"/>
                  </a:srgbClr>
                </a:gs>
                <a:gs pos="99000">
                  <a:schemeClr val="tx1">
                    <a:lumMod val="60000"/>
                    <a:lumOff val="40000"/>
                    <a:alpha val="82000"/>
                  </a:schemeClr>
                </a:gs>
              </a:gsLst>
              <a:lin ang="13500000" scaled="1"/>
              <a:tileRect/>
            </a:gradFill>
            <a:ln w="28575">
              <a:noFill/>
            </a:ln>
            <a:effectLst/>
          </p:spPr>
          <p:txBody>
            <a:bodyPr lIns="82124" tIns="41061" rIns="82124" bIns="41061"/>
            <a:lstStyle/>
            <a:p>
              <a:pPr eaLnBrk="0" hangingPunct="0">
                <a:lnSpc>
                  <a:spcPct val="90000"/>
                </a:lnSpc>
              </a:pPr>
              <a:endParaRPr lang="zh-CN" altLang="en-US">
                <a:solidFill>
                  <a:srgbClr val="62D1FE"/>
                </a:solidFill>
                <a:ea typeface="黑体" pitchFamily="2" charset="-122"/>
                <a:cs typeface="ＭＳ Ｐゴシック"/>
              </a:endParaRPr>
            </a:p>
          </p:txBody>
        </p:sp>
        <p:sp>
          <p:nvSpPr>
            <p:cNvPr id="91" name="Rectangle 259"/>
            <p:cNvSpPr>
              <a:spLocks noChangeArrowheads="1"/>
            </p:cNvSpPr>
            <p:nvPr/>
          </p:nvSpPr>
          <p:spPr bwMode="auto">
            <a:xfrm>
              <a:off x="185009" y="1437088"/>
              <a:ext cx="3676600" cy="560200"/>
            </a:xfrm>
            <a:prstGeom prst="rect">
              <a:avLst/>
            </a:prstGeom>
            <a:noFill/>
            <a:ln w="9525">
              <a:noFill/>
              <a:miter lim="800000"/>
              <a:headEnd/>
              <a:tailEnd/>
            </a:ln>
          </p:spPr>
          <p:txBody>
            <a:bodyPr wrap="none" lIns="0" tIns="0" rIns="0" bIns="0" anchor="t" anchorCtr="0"/>
            <a:lstStyle/>
            <a:p>
              <a:pPr algn="l" defTabSz="814365">
                <a:lnSpc>
                  <a:spcPct val="90000"/>
                </a:lnSpc>
                <a:buNone/>
              </a:pPr>
              <a:r>
                <a:rPr lang="zh-CN" altLang="en-US" sz="1800" b="1" i="0" smtClean="0">
                  <a:solidFill>
                    <a:srgbClr val="0096D6">
                      <a:lumMod val="75000"/>
                    </a:srgbClr>
                  </a:solidFill>
                  <a:latin typeface="Arial"/>
                  <a:ea typeface="黑体" pitchFamily="2" charset="-122"/>
                  <a:cs typeface="ＭＳ Ｐゴシック"/>
                  <a:hlinkClick r:id="rId4" action="ppaction://hlinksldjump"/>
                </a:rPr>
                <a:t>扩展</a:t>
              </a:r>
              <a:endParaRPr lang="zh-CN" altLang="en-US" b="1">
                <a:solidFill>
                  <a:schemeClr val="tx1">
                    <a:lumMod val="75000"/>
                  </a:schemeClr>
                </a:solidFill>
                <a:ea typeface="黑体" pitchFamily="2" charset="-122"/>
                <a:cs typeface="ＭＳ Ｐゴシック"/>
              </a:endParaRPr>
            </a:p>
          </p:txBody>
        </p:sp>
        <p:sp>
          <p:nvSpPr>
            <p:cNvPr id="92" name="TextBox 91"/>
            <p:cNvSpPr txBox="1"/>
            <p:nvPr/>
          </p:nvSpPr>
          <p:spPr>
            <a:xfrm>
              <a:off x="171361" y="1838679"/>
              <a:ext cx="3082174" cy="984885"/>
            </a:xfrm>
            <a:prstGeom prst="rect">
              <a:avLst/>
            </a:prstGeom>
            <a:noFill/>
          </p:spPr>
          <p:txBody>
            <a:bodyPr wrap="square" lIns="0" tIns="0" rIns="0" bIns="0" rtlCol="0">
              <a:spAutoFit/>
            </a:bodyPr>
            <a:lstStyle/>
            <a:p>
              <a:pPr algn="l" defTabSz="814365">
                <a:spcBef>
                  <a:spcPts val="600"/>
                </a:spcBef>
                <a:buNone/>
              </a:pPr>
              <a:r>
                <a:rPr lang="zh-CN" altLang="en-US" sz="1800" b="0" i="0" smtClean="0">
                  <a:solidFill>
                    <a:srgbClr val="0096D6">
                      <a:lumMod val="75000"/>
                    </a:srgbClr>
                  </a:solidFill>
                  <a:latin typeface="Arial"/>
                  <a:ea typeface="黑体" pitchFamily="2" charset="-122"/>
                  <a:cs typeface="+mn-cs"/>
                </a:rPr>
                <a:t>恢复力强、高性能</a:t>
              </a:r>
            </a:p>
            <a:p>
              <a:pPr algn="l" defTabSz="814365">
                <a:spcBef>
                  <a:spcPts val="600"/>
                </a:spcBef>
                <a:buNone/>
              </a:pPr>
              <a:r>
                <a:rPr lang="zh-CN" altLang="en-US" sz="1800" b="0" i="0" smtClean="0">
                  <a:solidFill>
                    <a:srgbClr val="0096D6">
                      <a:lumMod val="75000"/>
                    </a:srgbClr>
                  </a:solidFill>
                  <a:latin typeface="Arial"/>
                  <a:ea typeface="黑体" pitchFamily="2" charset="-122"/>
                  <a:cs typeface="+mn-cs"/>
                </a:rPr>
                <a:t>系统扩展 </a:t>
              </a:r>
            </a:p>
            <a:p>
              <a:pPr algn="l" defTabSz="814365">
                <a:spcBef>
                  <a:spcPts val="600"/>
                </a:spcBef>
                <a:buNone/>
              </a:pPr>
              <a:r>
                <a:rPr lang="zh-CN" altLang="en-US" sz="1800" b="0" i="0" kern="1200" smtClean="0">
                  <a:solidFill>
                    <a:srgbClr val="0096D6">
                      <a:lumMod val="75000"/>
                    </a:srgbClr>
                  </a:solidFill>
                  <a:latin typeface="Arial"/>
                  <a:ea typeface="黑体" pitchFamily="2" charset="-122"/>
                  <a:cs typeface="+mn-cs"/>
                </a:rPr>
                <a:t>地理跨度</a:t>
              </a:r>
              <a:endParaRPr lang="zh-CN" altLang="en-US" kern="1200">
                <a:solidFill>
                  <a:schemeClr val="tx1">
                    <a:lumMod val="75000"/>
                  </a:schemeClr>
                </a:solidFill>
                <a:latin typeface="Arial"/>
                <a:ea typeface="黑体" pitchFamily="2" charset="-122"/>
                <a:sym typeface="Arial" charset="0"/>
              </a:endParaRPr>
            </a:p>
          </p:txBody>
        </p:sp>
      </p:grpSp>
      <p:grpSp>
        <p:nvGrpSpPr>
          <p:cNvPr id="93" name="Group 1"/>
          <p:cNvGrpSpPr/>
          <p:nvPr/>
        </p:nvGrpSpPr>
        <p:grpSpPr>
          <a:xfrm>
            <a:off x="-4275" y="3220872"/>
            <a:ext cx="9144000" cy="3637127"/>
            <a:chOff x="-4275" y="3213290"/>
            <a:chExt cx="9144000" cy="3644710"/>
          </a:xfrm>
        </p:grpSpPr>
        <p:sp>
          <p:nvSpPr>
            <p:cNvPr id="94" name="Freeform 138"/>
            <p:cNvSpPr>
              <a:spLocks/>
            </p:cNvSpPr>
            <p:nvPr/>
          </p:nvSpPr>
          <p:spPr bwMode="auto">
            <a:xfrm>
              <a:off x="-4275" y="3213290"/>
              <a:ext cx="9144000" cy="3644710"/>
            </a:xfrm>
            <a:custGeom>
              <a:avLst/>
              <a:gdLst>
                <a:gd name="T0" fmla="*/ 0 w 5741"/>
                <a:gd name="T1" fmla="*/ 2147483647 h 1730"/>
                <a:gd name="T2" fmla="*/ 0 w 5741"/>
                <a:gd name="T3" fmla="*/ 2147483647 h 1730"/>
                <a:gd name="T4" fmla="*/ 2147483647 w 5741"/>
                <a:gd name="T5" fmla="*/ 0 h 1730"/>
                <a:gd name="T6" fmla="*/ 2147483647 w 5741"/>
                <a:gd name="T7" fmla="*/ 2147483647 h 1730"/>
                <a:gd name="T8" fmla="*/ 2147483647 w 5741"/>
                <a:gd name="T9" fmla="*/ 2147483647 h 1730"/>
                <a:gd name="T10" fmla="*/ 0 60000 65536"/>
                <a:gd name="T11" fmla="*/ 0 60000 65536"/>
                <a:gd name="T12" fmla="*/ 0 60000 65536"/>
                <a:gd name="T13" fmla="*/ 0 60000 65536"/>
                <a:gd name="T14" fmla="*/ 0 60000 65536"/>
                <a:gd name="T15" fmla="*/ 0 w 5741"/>
                <a:gd name="T16" fmla="*/ 0 h 1730"/>
                <a:gd name="T17" fmla="*/ 5741 w 5741"/>
                <a:gd name="T18" fmla="*/ 1730 h 1730"/>
              </a:gdLst>
              <a:ahLst/>
              <a:cxnLst>
                <a:cxn ang="T10">
                  <a:pos x="T0" y="T1"/>
                </a:cxn>
                <a:cxn ang="T11">
                  <a:pos x="T2" y="T3"/>
                </a:cxn>
                <a:cxn ang="T12">
                  <a:pos x="T4" y="T5"/>
                </a:cxn>
                <a:cxn ang="T13">
                  <a:pos x="T6" y="T7"/>
                </a:cxn>
                <a:cxn ang="T14">
                  <a:pos x="T8" y="T9"/>
                </a:cxn>
              </a:cxnLst>
              <a:rect l="T15" t="T16" r="T17" b="T18"/>
              <a:pathLst>
                <a:path w="5741" h="1730">
                  <a:moveTo>
                    <a:pt x="0" y="1728"/>
                  </a:moveTo>
                  <a:cubicBezTo>
                    <a:pt x="0" y="1728"/>
                    <a:pt x="0" y="1182"/>
                    <a:pt x="0" y="636"/>
                  </a:cubicBezTo>
                  <a:cubicBezTo>
                    <a:pt x="0" y="630"/>
                    <a:pt x="2880" y="0"/>
                    <a:pt x="2880" y="0"/>
                  </a:cubicBezTo>
                  <a:cubicBezTo>
                    <a:pt x="2880" y="0"/>
                    <a:pt x="5736" y="630"/>
                    <a:pt x="5736" y="636"/>
                  </a:cubicBezTo>
                  <a:cubicBezTo>
                    <a:pt x="5736" y="636"/>
                    <a:pt x="5740" y="1502"/>
                    <a:pt x="5741" y="1730"/>
                  </a:cubicBezTo>
                </a:path>
              </a:pathLst>
            </a:custGeom>
            <a:gradFill rotWithShape="1">
              <a:gsLst>
                <a:gs pos="0">
                  <a:srgbClr val="7030A0"/>
                </a:gs>
                <a:gs pos="54000">
                  <a:srgbClr val="001C27">
                    <a:alpha val="70000"/>
                    <a:lumMod val="0"/>
                    <a:lumOff val="100000"/>
                  </a:srgbClr>
                </a:gs>
              </a:gsLst>
              <a:lin ang="5400000" scaled="1"/>
            </a:gradFill>
            <a:ln w="12700">
              <a:noFill/>
              <a:round/>
              <a:headEnd/>
              <a:tailEnd/>
            </a:ln>
          </p:spPr>
          <p:txBody>
            <a:bodyPr lIns="82124" tIns="41061" rIns="82124" bIns="41061"/>
            <a:lstStyle/>
            <a:p>
              <a:pPr eaLnBrk="0" hangingPunct="0">
                <a:lnSpc>
                  <a:spcPct val="90000"/>
                </a:lnSpc>
              </a:pPr>
              <a:endParaRPr lang="zh-CN" altLang="en-US">
                <a:solidFill>
                  <a:srgbClr val="62D1FE"/>
                </a:solidFill>
                <a:ea typeface="黑体" pitchFamily="2" charset="-122"/>
                <a:cs typeface="ＭＳ Ｐゴシック"/>
              </a:endParaRPr>
            </a:p>
          </p:txBody>
        </p:sp>
        <p:sp>
          <p:nvSpPr>
            <p:cNvPr id="95" name="Rectangle 259"/>
            <p:cNvSpPr>
              <a:spLocks noChangeArrowheads="1"/>
            </p:cNvSpPr>
            <p:nvPr/>
          </p:nvSpPr>
          <p:spPr bwMode="auto">
            <a:xfrm>
              <a:off x="171361" y="4591632"/>
              <a:ext cx="3698029" cy="1117919"/>
            </a:xfrm>
            <a:prstGeom prst="rect">
              <a:avLst/>
            </a:prstGeom>
            <a:noFill/>
            <a:ln w="9525">
              <a:noFill/>
              <a:miter lim="800000"/>
              <a:headEnd/>
              <a:tailEnd/>
            </a:ln>
          </p:spPr>
          <p:txBody>
            <a:bodyPr lIns="0" tIns="0" rIns="0" bIns="0" anchor="t" anchorCtr="0"/>
            <a:lstStyle/>
            <a:p>
              <a:pPr algn="l" defTabSz="814365">
                <a:lnSpc>
                  <a:spcPct val="90000"/>
                </a:lnSpc>
                <a:buNone/>
              </a:pPr>
              <a:r>
                <a:rPr lang="zh-CN" altLang="en-US" sz="1800" b="1" i="0" smtClean="0">
                  <a:solidFill>
                    <a:srgbClr val="7030A0"/>
                  </a:solidFill>
                  <a:latin typeface="Arial"/>
                  <a:ea typeface="黑体" pitchFamily="2" charset="-122"/>
                  <a:cs typeface="ＭＳ Ｐゴシック"/>
                  <a:hlinkClick r:id="rId5" action="ppaction://hlinksldjump"/>
                </a:rPr>
                <a:t>智能</a:t>
              </a:r>
              <a:endParaRPr lang="zh-CN" altLang="en-US" b="1" smtClean="0">
                <a:solidFill>
                  <a:srgbClr val="7030A0"/>
                </a:solidFill>
                <a:ea typeface="黑体" pitchFamily="2" charset="-122"/>
                <a:cs typeface="ＭＳ Ｐゴシック"/>
              </a:endParaRPr>
            </a:p>
            <a:p>
              <a:pPr algn="l" defTabSz="814365">
                <a:spcBef>
                  <a:spcPts val="600"/>
                </a:spcBef>
                <a:buNone/>
              </a:pPr>
              <a:r>
                <a:rPr lang="zh-CN" altLang="en-US" sz="1800" b="0" i="0" smtClean="0">
                  <a:solidFill>
                    <a:srgbClr val="7030A0"/>
                  </a:solidFill>
                  <a:latin typeface="Arial"/>
                  <a:ea typeface="黑体" pitchFamily="2" charset="-122"/>
                  <a:cs typeface="+mn-cs"/>
                </a:rPr>
                <a:t>无缝的虚拟机网络</a:t>
              </a:r>
            </a:p>
            <a:p>
              <a:pPr algn="l" defTabSz="814365">
                <a:spcBef>
                  <a:spcPts val="600"/>
                </a:spcBef>
                <a:buNone/>
              </a:pPr>
              <a:r>
                <a:rPr lang="zh-CN" altLang="en-US" sz="1800" b="0" i="0" smtClean="0">
                  <a:solidFill>
                    <a:srgbClr val="7030A0"/>
                  </a:solidFill>
                  <a:latin typeface="Arial"/>
                  <a:ea typeface="黑体" pitchFamily="2" charset="-122"/>
                  <a:cs typeface="+mn-cs"/>
                </a:rPr>
                <a:t>工作负荷移动性</a:t>
              </a:r>
            </a:p>
            <a:p>
              <a:pPr algn="l" defTabSz="814365">
                <a:lnSpc>
                  <a:spcPct val="90000"/>
                </a:lnSpc>
                <a:buNone/>
              </a:pPr>
              <a:endParaRPr lang="zh-CN" altLang="en-US" sz="2000" b="1" smtClean="0">
                <a:solidFill>
                  <a:srgbClr val="7030A0"/>
                </a:solidFill>
                <a:ea typeface="黑体" pitchFamily="2" charset="-122"/>
                <a:cs typeface="ＭＳ Ｐゴシック"/>
              </a:endParaRPr>
            </a:p>
            <a:p>
              <a:pPr algn="l" defTabSz="814365">
                <a:lnSpc>
                  <a:spcPct val="90000"/>
                </a:lnSpc>
                <a:buNone/>
              </a:pPr>
              <a:endParaRPr lang="zh-CN" altLang="en-US" sz="2000" b="1">
                <a:solidFill>
                  <a:srgbClr val="7030A0"/>
                </a:solidFill>
                <a:ea typeface="黑体" pitchFamily="2" charset="-122"/>
                <a:cs typeface="ＭＳ Ｐゴシック"/>
              </a:endParaRPr>
            </a:p>
          </p:txBody>
        </p:sp>
        <p:sp>
          <p:nvSpPr>
            <p:cNvPr id="96" name="TextBox 95"/>
            <p:cNvSpPr txBox="1"/>
            <p:nvPr/>
          </p:nvSpPr>
          <p:spPr>
            <a:xfrm>
              <a:off x="5349923" y="4904431"/>
              <a:ext cx="3732036" cy="724779"/>
            </a:xfrm>
            <a:prstGeom prst="rect">
              <a:avLst/>
            </a:prstGeom>
            <a:noFill/>
          </p:spPr>
          <p:txBody>
            <a:bodyPr wrap="square" lIns="91435" tIns="45718" rIns="91435" bIns="45718" rtlCol="0">
              <a:spAutoFit/>
            </a:bodyPr>
            <a:lstStyle/>
            <a:p>
              <a:pPr algn="r" defTabSz="814365">
                <a:spcBef>
                  <a:spcPts val="600"/>
                </a:spcBef>
                <a:buNone/>
              </a:pPr>
              <a:r>
                <a:rPr lang="zh-CN" altLang="en-US" sz="1800" b="0" i="0" smtClean="0">
                  <a:solidFill>
                    <a:srgbClr val="7030A0"/>
                  </a:solidFill>
                  <a:latin typeface="Arial"/>
                  <a:ea typeface="黑体" pitchFamily="2" charset="-122"/>
                  <a:cs typeface="+mn-cs"/>
                </a:rPr>
                <a:t>安全隔离</a:t>
              </a:r>
              <a:r>
                <a:rPr lang="en-US" altLang="zh-CN" sz="1800" b="0" i="0" smtClean="0">
                  <a:solidFill>
                    <a:srgbClr val="7030A0"/>
                  </a:solidFill>
                  <a:latin typeface="Arial"/>
                  <a:ea typeface="黑体" pitchFamily="2" charset="-122"/>
                  <a:cs typeface="+mn-cs"/>
                </a:rPr>
                <a:t>/</a:t>
              </a:r>
              <a:r>
                <a:rPr lang="zh-CN" altLang="en-US" sz="1800" b="0" i="0" smtClean="0">
                  <a:solidFill>
                    <a:srgbClr val="7030A0"/>
                  </a:solidFill>
                  <a:latin typeface="Arial"/>
                  <a:ea typeface="黑体" pitchFamily="2" charset="-122"/>
                  <a:cs typeface="+mn-cs"/>
                </a:rPr>
                <a:t>多租户</a:t>
              </a:r>
              <a:endParaRPr lang="zh-CN" altLang="en-US" smtClean="0">
                <a:solidFill>
                  <a:srgbClr val="7030A0"/>
                </a:solidFill>
                <a:ea typeface="黑体" pitchFamily="2" charset="-122"/>
                <a:sym typeface="Arial" charset="0"/>
              </a:endParaRPr>
            </a:p>
            <a:p>
              <a:pPr algn="r" defTabSz="814365">
                <a:spcBef>
                  <a:spcPts val="600"/>
                </a:spcBef>
                <a:buNone/>
              </a:pPr>
              <a:r>
                <a:rPr lang="zh-CN" altLang="en-US" sz="1800" b="0" i="0" smtClean="0">
                  <a:solidFill>
                    <a:srgbClr val="7030A0"/>
                  </a:solidFill>
                  <a:latin typeface="Arial"/>
                  <a:ea typeface="黑体" pitchFamily="2" charset="-122"/>
                  <a:cs typeface="+mn-cs"/>
                </a:rPr>
                <a:t>集成的应用交付</a:t>
              </a:r>
              <a:endParaRPr lang="zh-CN" altLang="en-US" sz="1800" b="0" i="0">
                <a:solidFill>
                  <a:srgbClr val="7030A0"/>
                </a:solidFill>
                <a:latin typeface="Arial"/>
                <a:ea typeface="黑体" pitchFamily="2" charset="-122"/>
                <a:cs typeface="+mn-cs"/>
              </a:endParaRPr>
            </a:p>
          </p:txBody>
        </p:sp>
      </p:grpSp>
      <p:sp>
        <p:nvSpPr>
          <p:cNvPr id="124" name="Rectangle 123"/>
          <p:cNvSpPr/>
          <p:nvPr/>
        </p:nvSpPr>
        <p:spPr>
          <a:xfrm>
            <a:off x="-56270" y="5761170"/>
            <a:ext cx="9272062" cy="897415"/>
          </a:xfrm>
          <a:prstGeom prst="rect">
            <a:avLst/>
          </a:prstGeom>
          <a:gradFill>
            <a:gsLst>
              <a:gs pos="100000">
                <a:srgbClr val="546568">
                  <a:lumMod val="64000"/>
                </a:srgbClr>
              </a:gs>
              <a:gs pos="0">
                <a:srgbClr val="546568">
                  <a:lumMod val="86000"/>
                  <a:lumOff val="14000"/>
                </a:srgbClr>
              </a:gs>
            </a:gsLst>
            <a:lin ang="5400000" scaled="0"/>
          </a:gradFill>
          <a:ln w="25400" cap="flat">
            <a:no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a:lnSpc>
                <a:spcPct val="95000"/>
              </a:lnSpc>
            </a:pPr>
            <a:endParaRPr lang="zh-CN" altLang="en-US" sz="1600" b="1">
              <a:solidFill>
                <a:schemeClr val="bg1"/>
              </a:solidFill>
              <a:ea typeface="黑体" pitchFamily="2" charset="-122"/>
            </a:endParaRPr>
          </a:p>
        </p:txBody>
      </p:sp>
      <p:grpSp>
        <p:nvGrpSpPr>
          <p:cNvPr id="125" name="Group 37"/>
          <p:cNvGrpSpPr>
            <a:grpSpLocks/>
          </p:cNvGrpSpPr>
          <p:nvPr/>
        </p:nvGrpSpPr>
        <p:grpSpPr bwMode="auto">
          <a:xfrm>
            <a:off x="679532" y="5913023"/>
            <a:ext cx="2678486" cy="684213"/>
            <a:chOff x="897" y="972"/>
            <a:chExt cx="1581" cy="431"/>
          </a:xfrm>
        </p:grpSpPr>
        <p:sp>
          <p:nvSpPr>
            <p:cNvPr id="126" name="Text Box 60"/>
            <p:cNvSpPr txBox="1">
              <a:spLocks noChangeArrowheads="1"/>
            </p:cNvSpPr>
            <p:nvPr/>
          </p:nvSpPr>
          <p:spPr bwMode="auto">
            <a:xfrm>
              <a:off x="1266" y="972"/>
              <a:ext cx="1212" cy="393"/>
            </a:xfrm>
            <a:prstGeom prst="rect">
              <a:avLst/>
            </a:prstGeom>
            <a:noFill/>
            <a:ln w="9525" algn="ctr">
              <a:noFill/>
              <a:miter lim="800000"/>
              <a:headEnd/>
              <a:tailEnd/>
            </a:ln>
          </p:spPr>
          <p:txBody>
            <a:bodyPr lIns="82124" tIns="41061" rIns="82124" bIns="41061">
              <a:spAutoFit/>
            </a:bodyPr>
            <a:lstStyle/>
            <a:p>
              <a:pPr algn="r" defTabSz="814365">
                <a:lnSpc>
                  <a:spcPct val="80000"/>
                </a:lnSpc>
                <a:buNone/>
              </a:pPr>
              <a:r>
                <a:rPr lang="zh-CN" altLang="en-US" sz="2000" b="0" i="0" kern="1200" dirty="0" smtClean="0">
                  <a:solidFill>
                    <a:srgbClr val="FFFFFF"/>
                  </a:solidFill>
                  <a:effectLst>
                    <a:outerShdw blurRad="38100" dist="38100" dir="2700000" algn="tl">
                      <a:srgbClr val="000000">
                        <a:alpha val="43137"/>
                      </a:srgbClr>
                    </a:outerShdw>
                  </a:effectLst>
                  <a:latin typeface="Arial"/>
                  <a:ea typeface="黑体" pitchFamily="2" charset="-122"/>
                  <a:cs typeface="+mn-cs"/>
                </a:rPr>
                <a:t>网络</a:t>
              </a:r>
              <a:r>
                <a:rPr lang="zh-CN" altLang="en-US" sz="1400" b="0" i="0" kern="0" dirty="0" smtClean="0">
                  <a:solidFill>
                    <a:srgbClr val="FFFFFF"/>
                  </a:solidFill>
                  <a:effectLst>
                    <a:outerShdw blurRad="38100" dist="38100" dir="2700000" algn="tl">
                      <a:srgbClr val="000000">
                        <a:alpha val="43137"/>
                      </a:srgbClr>
                    </a:outerShdw>
                  </a:effectLst>
                  <a:latin typeface="Arial"/>
                  <a:ea typeface="黑体" pitchFamily="2" charset="-122"/>
                  <a:cs typeface="+mn-cs"/>
                </a:rPr>
                <a:t>得到</a:t>
              </a:r>
              <a:endParaRPr lang="zh-CN" altLang="en-US" kern="0" dirty="0" smtClean="0">
                <a:solidFill>
                  <a:schemeClr val="bg1"/>
                </a:solidFill>
                <a:effectLst>
                  <a:outerShdw blurRad="38100" dist="38100" dir="2700000" algn="tl">
                    <a:srgbClr val="000000">
                      <a:alpha val="43137"/>
                    </a:srgbClr>
                  </a:outerShdw>
                </a:effectLst>
                <a:ea typeface="黑体" pitchFamily="2" charset="-122"/>
              </a:endParaRPr>
            </a:p>
            <a:p>
              <a:pPr algn="r" defTabSz="814365">
                <a:lnSpc>
                  <a:spcPct val="80000"/>
                </a:lnSpc>
                <a:spcBef>
                  <a:spcPct val="0"/>
                </a:spcBef>
                <a:spcAft>
                  <a:spcPct val="0"/>
                </a:spcAft>
                <a:buNone/>
              </a:pPr>
              <a:endParaRPr lang="zh-CN" altLang="en-US" sz="2400" b="1" kern="1200" dirty="0">
                <a:solidFill>
                  <a:schemeClr val="bg1"/>
                </a:solidFill>
                <a:effectLst>
                  <a:outerShdw blurRad="38100" dist="38100" dir="2700000" algn="tl">
                    <a:srgbClr val="000000">
                      <a:alpha val="43137"/>
                    </a:srgbClr>
                  </a:outerShdw>
                </a:effectLst>
                <a:latin typeface="Arial" charset="0"/>
                <a:ea typeface="黑体" pitchFamily="2" charset="-122"/>
                <a:cs typeface="+mn-cs"/>
              </a:endParaRPr>
            </a:p>
          </p:txBody>
        </p:sp>
        <p:sp>
          <p:nvSpPr>
            <p:cNvPr id="127" name="Text Box 63"/>
            <p:cNvSpPr txBox="1">
              <a:spLocks noChangeArrowheads="1"/>
            </p:cNvSpPr>
            <p:nvPr/>
          </p:nvSpPr>
          <p:spPr bwMode="auto">
            <a:xfrm>
              <a:off x="897" y="1141"/>
              <a:ext cx="1578" cy="262"/>
            </a:xfrm>
            <a:prstGeom prst="rect">
              <a:avLst/>
            </a:prstGeom>
            <a:noFill/>
            <a:ln w="9525" algn="ctr">
              <a:noFill/>
              <a:miter lim="800000"/>
              <a:headEnd/>
              <a:tailEnd/>
            </a:ln>
          </p:spPr>
          <p:txBody>
            <a:bodyPr lIns="82124" tIns="41061" rIns="82124" bIns="41061">
              <a:spAutoFit/>
            </a:bodyPr>
            <a:lstStyle/>
            <a:p>
              <a:pPr algn="r" defTabSz="814365">
                <a:lnSpc>
                  <a:spcPct val="90000"/>
                </a:lnSpc>
                <a:spcBef>
                  <a:spcPct val="50000"/>
                </a:spcBef>
                <a:spcAft>
                  <a:spcPct val="0"/>
                </a:spcAft>
                <a:buNone/>
              </a:pPr>
              <a:r>
                <a:rPr lang="zh-CN" altLang="en-US" sz="2400" dirty="0" smtClean="0">
                  <a:solidFill>
                    <a:srgbClr val="FFFFFF"/>
                  </a:solidFill>
                  <a:effectLst>
                    <a:outerShdw blurRad="38100" dist="38100" dir="2700000" algn="tl">
                      <a:srgbClr val="000000">
                        <a:alpha val="43137"/>
                      </a:srgbClr>
                    </a:outerShdw>
                  </a:effectLst>
                  <a:ea typeface="黑体" pitchFamily="2" charset="-122"/>
                </a:rPr>
                <a:t>统一</a:t>
              </a:r>
              <a:r>
                <a:rPr lang="zh-CN" altLang="en-US" sz="1400" dirty="0" smtClean="0">
                  <a:solidFill>
                    <a:srgbClr val="FFFFFF"/>
                  </a:solidFill>
                  <a:effectLst>
                    <a:outerShdw blurRad="38100" dist="38100" dir="2700000" algn="tl">
                      <a:srgbClr val="000000">
                        <a:alpha val="43137"/>
                      </a:srgbClr>
                    </a:outerShdw>
                  </a:effectLst>
                  <a:ea typeface="黑体" pitchFamily="2" charset="-122"/>
                </a:rPr>
                <a:t>时</a:t>
              </a:r>
              <a:endParaRPr lang="zh-CN" altLang="en-US" sz="1400" kern="1200" dirty="0">
                <a:solidFill>
                  <a:schemeClr val="bg1"/>
                </a:solidFill>
                <a:effectLst>
                  <a:outerShdw blurRad="38100" dist="38100" dir="2700000" algn="tl">
                    <a:srgbClr val="000000">
                      <a:alpha val="43137"/>
                    </a:srgbClr>
                  </a:outerShdw>
                </a:effectLst>
                <a:latin typeface="Arial" charset="0"/>
                <a:ea typeface="黑体" pitchFamily="2" charset="-122"/>
                <a:cs typeface="+mn-cs"/>
              </a:endParaRPr>
            </a:p>
          </p:txBody>
        </p:sp>
        <p:sp>
          <p:nvSpPr>
            <p:cNvPr id="128" name="Rectangle 64"/>
            <p:cNvSpPr>
              <a:spLocks noChangeArrowheads="1"/>
            </p:cNvSpPr>
            <p:nvPr/>
          </p:nvSpPr>
          <p:spPr bwMode="auto">
            <a:xfrm>
              <a:off x="1767" y="1005"/>
              <a:ext cx="215" cy="167"/>
            </a:xfrm>
            <a:prstGeom prst="rect">
              <a:avLst/>
            </a:prstGeom>
            <a:noFill/>
            <a:ln w="14288" algn="ctr">
              <a:noFill/>
              <a:miter lim="800000"/>
              <a:headEnd/>
              <a:tailEnd/>
            </a:ln>
          </p:spPr>
          <p:txBody>
            <a:bodyPr wrap="none">
              <a:spAutoFit/>
            </a:bodyPr>
            <a:lstStyle/>
            <a:p>
              <a:pPr algn="ctr" defTabSz="814365">
                <a:lnSpc>
                  <a:spcPct val="80000"/>
                </a:lnSpc>
                <a:spcBef>
                  <a:spcPct val="50000"/>
                </a:spcBef>
                <a:spcAft>
                  <a:spcPct val="0"/>
                </a:spcAft>
                <a:buNone/>
              </a:pPr>
              <a:r>
                <a:rPr lang="zh-CN" altLang="en-US" sz="1400" dirty="0" smtClean="0">
                  <a:solidFill>
                    <a:srgbClr val="FFFFFF"/>
                  </a:solidFill>
                  <a:effectLst>
                    <a:outerShdw blurRad="38100" dist="38100" dir="2700000" algn="tl">
                      <a:srgbClr val="000000">
                        <a:alpha val="43137"/>
                      </a:srgbClr>
                    </a:outerShdw>
                  </a:effectLst>
                  <a:ea typeface="黑体" pitchFamily="2" charset="-122"/>
                </a:rPr>
                <a:t>当</a:t>
              </a:r>
              <a:endParaRPr lang="zh-CN" altLang="en-US" sz="1400" kern="1200" dirty="0">
                <a:solidFill>
                  <a:schemeClr val="bg1"/>
                </a:solidFill>
                <a:effectLst>
                  <a:outerShdw blurRad="38100" dist="38100" dir="2700000" algn="tl">
                    <a:srgbClr val="000000">
                      <a:alpha val="43137"/>
                    </a:srgbClr>
                  </a:outerShdw>
                </a:effectLst>
                <a:latin typeface="Arial" charset="0"/>
                <a:ea typeface="黑体" pitchFamily="2" charset="-122"/>
                <a:cs typeface="+mn-cs"/>
              </a:endParaRPr>
            </a:p>
          </p:txBody>
        </p:sp>
        <p:sp>
          <p:nvSpPr>
            <p:cNvPr id="129" name="Rectangle 64"/>
            <p:cNvSpPr>
              <a:spLocks noChangeArrowheads="1"/>
            </p:cNvSpPr>
            <p:nvPr/>
          </p:nvSpPr>
          <p:spPr bwMode="auto">
            <a:xfrm>
              <a:off x="1438" y="1069"/>
              <a:ext cx="109" cy="198"/>
            </a:xfrm>
            <a:prstGeom prst="rect">
              <a:avLst/>
            </a:prstGeom>
            <a:noFill/>
            <a:ln w="14288" algn="ctr">
              <a:noFill/>
              <a:miter lim="800000"/>
              <a:headEnd/>
              <a:tailEnd/>
            </a:ln>
          </p:spPr>
          <p:txBody>
            <a:bodyPr wrap="none">
              <a:spAutoFit/>
            </a:bodyPr>
            <a:lstStyle/>
            <a:p>
              <a:pPr algn="ctr" defTabSz="814365">
                <a:lnSpc>
                  <a:spcPct val="80000"/>
                </a:lnSpc>
                <a:spcBef>
                  <a:spcPct val="50000"/>
                </a:spcBef>
                <a:spcAft>
                  <a:spcPct val="0"/>
                </a:spcAft>
                <a:buNone/>
              </a:pPr>
              <a:endParaRPr lang="zh-CN" altLang="en-US">
                <a:ea typeface="黑体" pitchFamily="2" charset="-122"/>
              </a:endParaRPr>
            </a:p>
          </p:txBody>
        </p:sp>
      </p:grpSp>
      <p:sp>
        <p:nvSpPr>
          <p:cNvPr id="130" name="Text Box 61"/>
          <p:cNvSpPr txBox="1">
            <a:spLocks noChangeArrowheads="1"/>
          </p:cNvSpPr>
          <p:nvPr/>
        </p:nvSpPr>
        <p:spPr bwMode="auto">
          <a:xfrm>
            <a:off x="3462471" y="5877113"/>
            <a:ext cx="4641425" cy="550862"/>
          </a:xfrm>
          <a:prstGeom prst="rect">
            <a:avLst/>
          </a:prstGeom>
          <a:noFill/>
          <a:ln w="9525" algn="ctr">
            <a:noFill/>
            <a:miter lim="800000"/>
            <a:headEnd/>
            <a:tailEnd/>
          </a:ln>
        </p:spPr>
        <p:txBody>
          <a:bodyPr lIns="82124" tIns="41061" rIns="82124" bIns="41061"/>
          <a:lstStyle/>
          <a:p>
            <a:pPr algn="l" defTabSz="814365">
              <a:lnSpc>
                <a:spcPct val="90000"/>
              </a:lnSpc>
              <a:buNone/>
            </a:pPr>
            <a:r>
              <a:rPr lang="zh-CN" altLang="en-US" sz="2000" b="0" i="0" kern="0" smtClean="0">
                <a:solidFill>
                  <a:srgbClr val="FFFFFF"/>
                </a:solidFill>
                <a:effectLst>
                  <a:outerShdw blurRad="38100" dist="38100" dir="2700000" algn="tl">
                    <a:srgbClr val="000000">
                      <a:alpha val="43137"/>
                    </a:srgbClr>
                  </a:outerShdw>
                </a:effectLst>
                <a:latin typeface="Arial"/>
                <a:ea typeface="黑体" pitchFamily="2" charset="-122"/>
                <a:cs typeface="+mn-cs"/>
              </a:rPr>
              <a:t>您</a:t>
            </a:r>
            <a:r>
              <a:rPr lang="zh-CN" altLang="en-US" sz="2000" b="1" i="0" kern="0" smtClean="0">
                <a:solidFill>
                  <a:srgbClr val="FFFFFF"/>
                </a:solidFill>
                <a:effectLst>
                  <a:outerShdw blurRad="38100" dist="38100" dir="2700000" algn="tl">
                    <a:srgbClr val="000000">
                      <a:alpha val="43137"/>
                    </a:srgbClr>
                  </a:outerShdw>
                </a:effectLst>
                <a:latin typeface="Arial"/>
                <a:ea typeface="黑体" pitchFamily="2" charset="-122"/>
                <a:cs typeface="+mn-cs"/>
              </a:rPr>
              <a:t>便可以实现</a:t>
            </a:r>
            <a:endParaRPr lang="zh-CN" altLang="en-US" sz="2000" b="1" i="0" kern="0">
              <a:solidFill>
                <a:srgbClr val="FFFFFF"/>
              </a:solidFill>
              <a:effectLst>
                <a:outerShdw blurRad="38100" dist="38100" dir="2700000" algn="tl">
                  <a:srgbClr val="000000">
                    <a:alpha val="43137"/>
                  </a:srgbClr>
                </a:outerShdw>
              </a:effectLst>
              <a:latin typeface="Arial"/>
              <a:ea typeface="黑体" pitchFamily="2" charset="-122"/>
              <a:cs typeface="+mn-cs"/>
            </a:endParaRPr>
          </a:p>
        </p:txBody>
      </p:sp>
      <p:sp>
        <p:nvSpPr>
          <p:cNvPr id="131" name="Rectangle 86"/>
          <p:cNvSpPr>
            <a:spLocks noChangeArrowheads="1"/>
          </p:cNvSpPr>
          <p:nvPr/>
        </p:nvSpPr>
        <p:spPr bwMode="auto">
          <a:xfrm>
            <a:off x="3438021" y="6202770"/>
            <a:ext cx="3794629" cy="369332"/>
          </a:xfrm>
          <a:prstGeom prst="rect">
            <a:avLst/>
          </a:prstGeom>
          <a:noFill/>
          <a:ln w="14288" algn="ctr">
            <a:noFill/>
            <a:miter lim="800000"/>
            <a:headEnd/>
            <a:tailEnd/>
          </a:ln>
        </p:spPr>
        <p:txBody>
          <a:bodyPr wrap="none">
            <a:spAutoFit/>
          </a:bodyPr>
          <a:lstStyle/>
          <a:p>
            <a:pPr algn="l" defTabSz="814365">
              <a:lnSpc>
                <a:spcPct val="90000"/>
              </a:lnSpc>
              <a:buNone/>
            </a:pPr>
            <a:r>
              <a:rPr lang="zh-CN" altLang="en-US" sz="2000" b="0" i="0" kern="0" smtClean="0">
                <a:solidFill>
                  <a:srgbClr val="FFFFFF"/>
                </a:solidFill>
                <a:effectLst>
                  <a:outerShdw blurRad="38100" dist="38100" dir="2700000" algn="tl">
                    <a:srgbClr val="000000">
                      <a:alpha val="43137"/>
                    </a:srgbClr>
                  </a:outerShdw>
                </a:effectLst>
                <a:latin typeface="Arial"/>
                <a:ea typeface="黑体" pitchFamily="2" charset="-122"/>
                <a:cs typeface="+mn-cs"/>
              </a:rPr>
              <a:t>跨</a:t>
            </a:r>
            <a:r>
              <a:rPr lang="zh-CN" altLang="en-US" sz="2000" b="1" i="0" kern="0" smtClean="0">
                <a:solidFill>
                  <a:srgbClr val="FFFFFF"/>
                </a:solidFill>
                <a:effectLst>
                  <a:outerShdw blurRad="38100" dist="38100" dir="2700000" algn="tl">
                    <a:srgbClr val="000000">
                      <a:alpha val="43137"/>
                    </a:srgbClr>
                  </a:outerShdw>
                </a:effectLst>
                <a:latin typeface="Arial"/>
                <a:ea typeface="黑体" pitchFamily="2" charset="-122"/>
                <a:cs typeface="+mn-cs"/>
              </a:rPr>
              <a:t>物理、虚拟</a:t>
            </a:r>
            <a:r>
              <a:rPr lang="zh-CN" altLang="en-US" sz="2000" b="0" i="0" kern="0" smtClean="0">
                <a:solidFill>
                  <a:srgbClr val="FFFFFF"/>
                </a:solidFill>
                <a:effectLst>
                  <a:outerShdw blurRad="38100" dist="38100" dir="2700000" algn="tl">
                    <a:srgbClr val="000000">
                      <a:alpha val="43137"/>
                    </a:srgbClr>
                  </a:outerShdw>
                </a:effectLst>
                <a:latin typeface="Arial"/>
                <a:ea typeface="黑体" pitchFamily="2" charset="-122"/>
                <a:cs typeface="+mn-cs"/>
              </a:rPr>
              <a:t>和</a:t>
            </a:r>
            <a:r>
              <a:rPr lang="zh-CN" altLang="en-US" sz="2000" b="1" i="0" kern="0" smtClean="0">
                <a:solidFill>
                  <a:srgbClr val="FFFFFF"/>
                </a:solidFill>
                <a:effectLst>
                  <a:outerShdw blurRad="38100" dist="38100" dir="2700000" algn="tl">
                    <a:srgbClr val="000000">
                      <a:alpha val="43137"/>
                    </a:srgbClr>
                  </a:outerShdw>
                </a:effectLst>
                <a:latin typeface="Arial"/>
                <a:ea typeface="黑体" pitchFamily="2" charset="-122"/>
                <a:cs typeface="+mn-cs"/>
              </a:rPr>
              <a:t>云环境的一致性</a:t>
            </a:r>
            <a:endParaRPr lang="zh-CN" altLang="en-US" sz="2000" b="1" i="0" kern="0">
              <a:solidFill>
                <a:srgbClr val="FFFFFF"/>
              </a:solidFill>
              <a:effectLst>
                <a:outerShdw blurRad="38100" dist="38100" dir="2700000" algn="tl">
                  <a:srgbClr val="000000">
                    <a:alpha val="43137"/>
                  </a:srgbClr>
                </a:outerShdw>
              </a:effectLst>
              <a:latin typeface="Arial"/>
              <a:ea typeface="黑体" pitchFamily="2" charset="-122"/>
              <a:cs typeface="+mn-cs"/>
            </a:endParaRPr>
          </a:p>
        </p:txBody>
      </p:sp>
      <p:sp>
        <p:nvSpPr>
          <p:cNvPr id="132" name="Line 62"/>
          <p:cNvSpPr>
            <a:spLocks noChangeShapeType="1"/>
          </p:cNvSpPr>
          <p:nvPr/>
        </p:nvSpPr>
        <p:spPr bwMode="auto">
          <a:xfrm>
            <a:off x="3416743" y="5884887"/>
            <a:ext cx="0" cy="700697"/>
          </a:xfrm>
          <a:prstGeom prst="line">
            <a:avLst/>
          </a:prstGeom>
          <a:noFill/>
          <a:ln w="14288">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b="1" i="0" u="none" strike="noStrike" kern="1200" cap="none" spc="0" normalizeH="0">
              <a:ln>
                <a:noFill/>
              </a:ln>
              <a:solidFill>
                <a:schemeClr val="bg1"/>
              </a:solidFill>
              <a:effectLst/>
              <a:uLnTx/>
              <a:uFillTx/>
              <a:latin typeface="Arial" charset="0"/>
              <a:ea typeface="黑体" pitchFamily="2" charset="-122"/>
              <a:cs typeface="+mn-cs"/>
            </a:endParaRPr>
          </a:p>
        </p:txBody>
      </p:sp>
      <p:grpSp>
        <p:nvGrpSpPr>
          <p:cNvPr id="45" name="Group 44"/>
          <p:cNvGrpSpPr/>
          <p:nvPr/>
        </p:nvGrpSpPr>
        <p:grpSpPr>
          <a:xfrm>
            <a:off x="2045509" y="897981"/>
            <a:ext cx="4902744" cy="4902744"/>
            <a:chOff x="1766027" y="688077"/>
            <a:chExt cx="5389181" cy="5389181"/>
          </a:xfrm>
        </p:grpSpPr>
        <p:grpSp>
          <p:nvGrpSpPr>
            <p:cNvPr id="47" name="Group 82" descr="Down:  Group 11"/>
            <p:cNvGrpSpPr/>
            <p:nvPr/>
          </p:nvGrpSpPr>
          <p:grpSpPr>
            <a:xfrm>
              <a:off x="1766027" y="688077"/>
              <a:ext cx="5389181" cy="5389181"/>
              <a:chOff x="1766030" y="-712121"/>
              <a:chExt cx="5389181" cy="5389181"/>
            </a:xfrm>
          </p:grpSpPr>
          <p:sp>
            <p:nvSpPr>
              <p:cNvPr id="89" name="Oval 88"/>
              <p:cNvSpPr/>
              <p:nvPr/>
            </p:nvSpPr>
            <p:spPr>
              <a:xfrm>
                <a:off x="1766030" y="-712121"/>
                <a:ext cx="5389181" cy="5389181"/>
              </a:xfrm>
              <a:prstGeom prst="ellipse">
                <a:avLst/>
              </a:prstGeom>
              <a:gradFill flip="none" rotWithShape="1">
                <a:gsLst>
                  <a:gs pos="0">
                    <a:schemeClr val="accent5"/>
                  </a:gs>
                  <a:gs pos="100000">
                    <a:srgbClr val="000000">
                      <a:alpha val="0"/>
                    </a:srgbClr>
                  </a:gs>
                </a:gsLst>
                <a:path path="shape">
                  <a:fillToRect l="50000" t="50000" r="50000" b="50000"/>
                </a:path>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a typeface="黑体" pitchFamily="2" charset="-122"/>
                </a:endParaRPr>
              </a:p>
            </p:txBody>
          </p:sp>
          <p:grpSp>
            <p:nvGrpSpPr>
              <p:cNvPr id="97" name="Group 84"/>
              <p:cNvGrpSpPr/>
              <p:nvPr/>
            </p:nvGrpSpPr>
            <p:grpSpPr>
              <a:xfrm>
                <a:off x="2711267" y="387061"/>
                <a:ext cx="3578794" cy="3580900"/>
                <a:chOff x="3657126" y="1620086"/>
                <a:chExt cx="1371782" cy="1372589"/>
              </a:xfrm>
            </p:grpSpPr>
            <p:grpSp>
              <p:nvGrpSpPr>
                <p:cNvPr id="98" name="Group 23"/>
                <p:cNvGrpSpPr/>
                <p:nvPr/>
              </p:nvGrpSpPr>
              <p:grpSpPr>
                <a:xfrm>
                  <a:off x="3657126" y="1620086"/>
                  <a:ext cx="1371782" cy="1371782"/>
                  <a:chOff x="951233" y="2055550"/>
                  <a:chExt cx="1563950" cy="1563950"/>
                </a:xfrm>
              </p:grpSpPr>
              <p:sp>
                <p:nvSpPr>
                  <p:cNvPr id="100" name="Oval 99"/>
                  <p:cNvSpPr/>
                  <p:nvPr/>
                </p:nvSpPr>
                <p:spPr>
                  <a:xfrm>
                    <a:off x="951233" y="2055550"/>
                    <a:ext cx="1563950" cy="1563950"/>
                  </a:xfrm>
                  <a:prstGeom prst="ellipse">
                    <a:avLst/>
                  </a:prstGeom>
                  <a:solidFill>
                    <a:schemeClr val="tx2"/>
                  </a:soli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101" name="Freeform 11"/>
                  <p:cNvSpPr>
                    <a:spLocks noEditPoints="1"/>
                  </p:cNvSpPr>
                  <p:nvPr/>
                </p:nvSpPr>
                <p:spPr bwMode="auto">
                  <a:xfrm>
                    <a:off x="1117586" y="2215795"/>
                    <a:ext cx="1244670" cy="1243466"/>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bg1"/>
                  </a:solidFill>
                  <a:ln w="3175" cap="flat" cmpd="sng" algn="ctr">
                    <a:noFill/>
                    <a:prstDash val="solid"/>
                  </a:ln>
                  <a:effectLst>
                    <a:outerShdw blurRad="63500" sx="102000" sy="102000" algn="ctr" rotWithShape="0">
                      <a:prstClr val="black">
                        <a:alpha val="40000"/>
                      </a:prstClr>
                    </a:outerShdw>
                  </a:effectLst>
                </p:spPr>
                <p:txBody>
                  <a:bodyPr anchor="ctr"/>
                  <a:lstStyle/>
                  <a:p>
                    <a:pPr algn="ctr" fontAlgn="auto">
                      <a:spcBef>
                        <a:spcPts val="0"/>
                      </a:spcBef>
                      <a:spcAft>
                        <a:spcPts val="0"/>
                      </a:spcAft>
                      <a:defRPr/>
                    </a:pPr>
                    <a:endParaRPr lang="zh-CN" altLang="en-US">
                      <a:ea typeface="黑体" pitchFamily="2" charset="-122"/>
                    </a:endParaRPr>
                  </a:p>
                </p:txBody>
              </p:sp>
            </p:grpSp>
            <p:sp>
              <p:nvSpPr>
                <p:cNvPr id="99" name="Oval 8"/>
                <p:cNvSpPr>
                  <a:spLocks noChangeArrowheads="1"/>
                </p:cNvSpPr>
                <p:nvPr/>
              </p:nvSpPr>
              <p:spPr bwMode="auto">
                <a:xfrm>
                  <a:off x="3657217" y="1621075"/>
                  <a:ext cx="1371600" cy="1371600"/>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endParaRPr lang="zh-CN" altLang="en-US" sz="2800" kern="0">
                    <a:solidFill>
                      <a:srgbClr val="FFFFFF"/>
                    </a:solidFill>
                    <a:ea typeface="黑体" pitchFamily="2" charset="-122"/>
                  </a:endParaRPr>
                </a:p>
              </p:txBody>
            </p:sp>
          </p:grpSp>
        </p:grpSp>
        <p:grpSp>
          <p:nvGrpSpPr>
            <p:cNvPr id="64" name="Group 9"/>
            <p:cNvGrpSpPr/>
            <p:nvPr/>
          </p:nvGrpSpPr>
          <p:grpSpPr>
            <a:xfrm>
              <a:off x="2452480" y="1551894"/>
              <a:ext cx="3998387" cy="4035035"/>
              <a:chOff x="2452480" y="1731940"/>
              <a:chExt cx="3998387" cy="4035035"/>
            </a:xfrm>
          </p:grpSpPr>
          <p:grpSp>
            <p:nvGrpSpPr>
              <p:cNvPr id="70" name="Group 44"/>
              <p:cNvGrpSpPr/>
              <p:nvPr/>
            </p:nvGrpSpPr>
            <p:grpSpPr>
              <a:xfrm>
                <a:off x="3263909" y="3125694"/>
                <a:ext cx="2441765" cy="1393561"/>
                <a:chOff x="3407496" y="2853282"/>
                <a:chExt cx="2441765" cy="1393561"/>
              </a:xfrm>
            </p:grpSpPr>
            <p:sp>
              <p:nvSpPr>
                <p:cNvPr id="75" name="Freeform 15"/>
                <p:cNvSpPr>
                  <a:spLocks/>
                </p:cNvSpPr>
                <p:nvPr/>
              </p:nvSpPr>
              <p:spPr bwMode="auto">
                <a:xfrm>
                  <a:off x="4468511" y="2863605"/>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adFill>
                  <a:gsLst>
                    <a:gs pos="100000">
                      <a:schemeClr val="accent1">
                        <a:alpha val="54000"/>
                      </a:schemeClr>
                    </a:gs>
                    <a:gs pos="0">
                      <a:srgbClr val="000000">
                        <a:alpha val="59000"/>
                      </a:srgbClr>
                    </a:gs>
                  </a:gsLst>
                  <a:lin ang="5400000" scaled="0"/>
                </a:gradFill>
                <a:ln w="25400" cap="flat">
                  <a:gradFill>
                    <a:gsLst>
                      <a:gs pos="5400">
                        <a:schemeClr val="bg2">
                          <a:lumMod val="50000"/>
                        </a:schemeClr>
                      </a:gs>
                      <a:gs pos="100000">
                        <a:srgbClr val="15BEC2">
                          <a:alpha val="0"/>
                        </a:srgbClr>
                      </a:gs>
                      <a:gs pos="95000">
                        <a:schemeClr val="bg1">
                          <a:lumMod val="50000"/>
                        </a:schemeClr>
                      </a:gs>
                      <a:gs pos="0">
                        <a:srgbClr val="01BBBB">
                          <a:alpha val="0"/>
                        </a:srgbClr>
                      </a:gs>
                    </a:gsLst>
                    <a:lin ang="0" scaled="0"/>
                  </a:grad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defTabSz="914400">
                    <a:spcBef>
                      <a:spcPct val="50000"/>
                    </a:spcBef>
                    <a:spcAft>
                      <a:spcPts val="1800"/>
                    </a:spcAft>
                    <a:buClr>
                      <a:srgbClr val="FFFFFF"/>
                    </a:buClr>
                    <a:buSzPct val="100000"/>
                  </a:pPr>
                  <a:endParaRPr lang="zh-CN" altLang="en-US" sz="2800" kern="0">
                    <a:solidFill>
                      <a:srgbClr val="FFFFFF"/>
                    </a:solidFill>
                    <a:effectLst>
                      <a:outerShdw blurRad="63500" sx="102000" sy="102000" algn="ctr" rotWithShape="0">
                        <a:prstClr val="black">
                          <a:alpha val="40000"/>
                        </a:prstClr>
                      </a:outerShdw>
                    </a:effectLst>
                    <a:ea typeface="黑体" pitchFamily="2" charset="-122"/>
                  </a:endParaRPr>
                </a:p>
              </p:txBody>
            </p:sp>
            <p:grpSp>
              <p:nvGrpSpPr>
                <p:cNvPr id="76" name="Group 46"/>
                <p:cNvGrpSpPr/>
                <p:nvPr/>
              </p:nvGrpSpPr>
              <p:grpSpPr>
                <a:xfrm>
                  <a:off x="3407496" y="2854810"/>
                  <a:ext cx="1392033" cy="1392033"/>
                  <a:chOff x="2084368" y="2652777"/>
                  <a:chExt cx="1392033" cy="1392033"/>
                </a:xfrm>
              </p:grpSpPr>
              <p:sp>
                <p:nvSpPr>
                  <p:cNvPr id="85" name="Freeform 14"/>
                  <p:cNvSpPr>
                    <a:spLocks/>
                  </p:cNvSpPr>
                  <p:nvPr/>
                </p:nvSpPr>
                <p:spPr bwMode="auto">
                  <a:xfrm>
                    <a:off x="2095657" y="2662806"/>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2"/>
                        </a:lnTo>
                        <a:lnTo>
                          <a:pt x="3078" y="1700"/>
                        </a:lnTo>
                        <a:lnTo>
                          <a:pt x="3068" y="1778"/>
                        </a:lnTo>
                        <a:lnTo>
                          <a:pt x="3054" y="1854"/>
                        </a:lnTo>
                        <a:lnTo>
                          <a:pt x="3036" y="1928"/>
                        </a:lnTo>
                        <a:lnTo>
                          <a:pt x="3016" y="2002"/>
                        </a:lnTo>
                        <a:lnTo>
                          <a:pt x="2992" y="2074"/>
                        </a:lnTo>
                        <a:lnTo>
                          <a:pt x="2964" y="2144"/>
                        </a:lnTo>
                        <a:lnTo>
                          <a:pt x="2932" y="2212"/>
                        </a:lnTo>
                        <a:lnTo>
                          <a:pt x="2898" y="2278"/>
                        </a:lnTo>
                        <a:lnTo>
                          <a:pt x="2862" y="2344"/>
                        </a:lnTo>
                        <a:lnTo>
                          <a:pt x="2822" y="2406"/>
                        </a:lnTo>
                        <a:lnTo>
                          <a:pt x="2778" y="2466"/>
                        </a:lnTo>
                        <a:lnTo>
                          <a:pt x="2732" y="2524"/>
                        </a:lnTo>
                        <a:lnTo>
                          <a:pt x="2684" y="2580"/>
                        </a:lnTo>
                        <a:lnTo>
                          <a:pt x="2634" y="2634"/>
                        </a:lnTo>
                        <a:lnTo>
                          <a:pt x="2580" y="2686"/>
                        </a:lnTo>
                        <a:lnTo>
                          <a:pt x="2524" y="2734"/>
                        </a:lnTo>
                        <a:lnTo>
                          <a:pt x="2466" y="2780"/>
                        </a:lnTo>
                        <a:lnTo>
                          <a:pt x="2404" y="2822"/>
                        </a:lnTo>
                        <a:lnTo>
                          <a:pt x="2342" y="2862"/>
                        </a:lnTo>
                        <a:lnTo>
                          <a:pt x="2278" y="2900"/>
                        </a:lnTo>
                        <a:lnTo>
                          <a:pt x="2212" y="2934"/>
                        </a:lnTo>
                        <a:lnTo>
                          <a:pt x="2142" y="2964"/>
                        </a:lnTo>
                        <a:lnTo>
                          <a:pt x="2072" y="2992"/>
                        </a:lnTo>
                        <a:lnTo>
                          <a:pt x="2000" y="3016"/>
                        </a:lnTo>
                        <a:lnTo>
                          <a:pt x="1928" y="3038"/>
                        </a:lnTo>
                        <a:lnTo>
                          <a:pt x="1854" y="3054"/>
                        </a:lnTo>
                        <a:lnTo>
                          <a:pt x="1778" y="3068"/>
                        </a:lnTo>
                        <a:lnTo>
                          <a:pt x="1700" y="3078"/>
                        </a:lnTo>
                        <a:lnTo>
                          <a:pt x="1622" y="3084"/>
                        </a:lnTo>
                        <a:lnTo>
                          <a:pt x="1542" y="3086"/>
                        </a:lnTo>
                        <a:lnTo>
                          <a:pt x="1462" y="3084"/>
                        </a:lnTo>
                        <a:lnTo>
                          <a:pt x="1384" y="3078"/>
                        </a:lnTo>
                        <a:lnTo>
                          <a:pt x="1308" y="3068"/>
                        </a:lnTo>
                        <a:lnTo>
                          <a:pt x="1232" y="3054"/>
                        </a:lnTo>
                        <a:lnTo>
                          <a:pt x="1156" y="3038"/>
                        </a:lnTo>
                        <a:lnTo>
                          <a:pt x="1084" y="3016"/>
                        </a:lnTo>
                        <a:lnTo>
                          <a:pt x="1012" y="2992"/>
                        </a:lnTo>
                        <a:lnTo>
                          <a:pt x="942" y="2964"/>
                        </a:lnTo>
                        <a:lnTo>
                          <a:pt x="874" y="2934"/>
                        </a:lnTo>
                        <a:lnTo>
                          <a:pt x="806" y="2900"/>
                        </a:lnTo>
                        <a:lnTo>
                          <a:pt x="742" y="2862"/>
                        </a:lnTo>
                        <a:lnTo>
                          <a:pt x="680" y="2822"/>
                        </a:lnTo>
                        <a:lnTo>
                          <a:pt x="620" y="2780"/>
                        </a:lnTo>
                        <a:lnTo>
                          <a:pt x="560" y="2734"/>
                        </a:lnTo>
                        <a:lnTo>
                          <a:pt x="504" y="2686"/>
                        </a:lnTo>
                        <a:lnTo>
                          <a:pt x="452" y="2634"/>
                        </a:lnTo>
                        <a:lnTo>
                          <a:pt x="400" y="2580"/>
                        </a:lnTo>
                        <a:lnTo>
                          <a:pt x="352" y="2524"/>
                        </a:lnTo>
                        <a:lnTo>
                          <a:pt x="306" y="2466"/>
                        </a:lnTo>
                        <a:lnTo>
                          <a:pt x="262" y="2406"/>
                        </a:lnTo>
                        <a:lnTo>
                          <a:pt x="222" y="2344"/>
                        </a:lnTo>
                        <a:lnTo>
                          <a:pt x="186" y="2278"/>
                        </a:lnTo>
                        <a:lnTo>
                          <a:pt x="152" y="2212"/>
                        </a:lnTo>
                        <a:lnTo>
                          <a:pt x="120" y="2144"/>
                        </a:lnTo>
                        <a:lnTo>
                          <a:pt x="92" y="2074"/>
                        </a:lnTo>
                        <a:lnTo>
                          <a:pt x="68" y="2002"/>
                        </a:lnTo>
                        <a:lnTo>
                          <a:pt x="48" y="1928"/>
                        </a:lnTo>
                        <a:lnTo>
                          <a:pt x="30" y="1854"/>
                        </a:lnTo>
                        <a:lnTo>
                          <a:pt x="18" y="1778"/>
                        </a:lnTo>
                        <a:lnTo>
                          <a:pt x="8" y="1700"/>
                        </a:lnTo>
                        <a:lnTo>
                          <a:pt x="2" y="1622"/>
                        </a:lnTo>
                        <a:lnTo>
                          <a:pt x="0" y="1544"/>
                        </a:lnTo>
                        <a:lnTo>
                          <a:pt x="2" y="1464"/>
                        </a:lnTo>
                        <a:lnTo>
                          <a:pt x="8" y="1386"/>
                        </a:lnTo>
                        <a:lnTo>
                          <a:pt x="18" y="1308"/>
                        </a:lnTo>
                        <a:lnTo>
                          <a:pt x="30" y="1232"/>
                        </a:lnTo>
                        <a:lnTo>
                          <a:pt x="48" y="1158"/>
                        </a:lnTo>
                        <a:lnTo>
                          <a:pt x="68" y="1084"/>
                        </a:lnTo>
                        <a:lnTo>
                          <a:pt x="92" y="1012"/>
                        </a:lnTo>
                        <a:lnTo>
                          <a:pt x="120" y="942"/>
                        </a:lnTo>
                        <a:lnTo>
                          <a:pt x="152" y="874"/>
                        </a:lnTo>
                        <a:lnTo>
                          <a:pt x="186" y="808"/>
                        </a:lnTo>
                        <a:lnTo>
                          <a:pt x="222" y="744"/>
                        </a:lnTo>
                        <a:lnTo>
                          <a:pt x="262" y="680"/>
                        </a:lnTo>
                        <a:lnTo>
                          <a:pt x="306" y="620"/>
                        </a:lnTo>
                        <a:lnTo>
                          <a:pt x="352" y="562"/>
                        </a:lnTo>
                        <a:lnTo>
                          <a:pt x="400" y="506"/>
                        </a:lnTo>
                        <a:lnTo>
                          <a:pt x="452" y="452"/>
                        </a:lnTo>
                        <a:lnTo>
                          <a:pt x="504" y="402"/>
                        </a:lnTo>
                        <a:lnTo>
                          <a:pt x="560" y="352"/>
                        </a:lnTo>
                        <a:lnTo>
                          <a:pt x="620" y="306"/>
                        </a:lnTo>
                        <a:lnTo>
                          <a:pt x="680" y="264"/>
                        </a:lnTo>
                        <a:lnTo>
                          <a:pt x="742" y="224"/>
                        </a:lnTo>
                        <a:lnTo>
                          <a:pt x="806" y="186"/>
                        </a:lnTo>
                        <a:lnTo>
                          <a:pt x="874" y="152"/>
                        </a:lnTo>
                        <a:lnTo>
                          <a:pt x="942" y="122"/>
                        </a:lnTo>
                        <a:lnTo>
                          <a:pt x="1012" y="94"/>
                        </a:lnTo>
                        <a:lnTo>
                          <a:pt x="1084" y="70"/>
                        </a:lnTo>
                        <a:lnTo>
                          <a:pt x="1156" y="48"/>
                        </a:lnTo>
                        <a:lnTo>
                          <a:pt x="1232" y="32"/>
                        </a:lnTo>
                        <a:lnTo>
                          <a:pt x="1308" y="18"/>
                        </a:lnTo>
                        <a:lnTo>
                          <a:pt x="1384" y="8"/>
                        </a:lnTo>
                        <a:lnTo>
                          <a:pt x="1462" y="2"/>
                        </a:lnTo>
                        <a:lnTo>
                          <a:pt x="1542" y="0"/>
                        </a:lnTo>
                        <a:lnTo>
                          <a:pt x="1622" y="2"/>
                        </a:lnTo>
                        <a:lnTo>
                          <a:pt x="1700" y="8"/>
                        </a:lnTo>
                        <a:lnTo>
                          <a:pt x="1778" y="18"/>
                        </a:lnTo>
                        <a:lnTo>
                          <a:pt x="1854" y="32"/>
                        </a:lnTo>
                        <a:lnTo>
                          <a:pt x="1928" y="48"/>
                        </a:lnTo>
                        <a:lnTo>
                          <a:pt x="2000" y="70"/>
                        </a:lnTo>
                        <a:lnTo>
                          <a:pt x="2072" y="94"/>
                        </a:lnTo>
                        <a:lnTo>
                          <a:pt x="2142" y="122"/>
                        </a:lnTo>
                        <a:lnTo>
                          <a:pt x="2212" y="152"/>
                        </a:lnTo>
                        <a:lnTo>
                          <a:pt x="2278" y="186"/>
                        </a:lnTo>
                        <a:lnTo>
                          <a:pt x="2342" y="224"/>
                        </a:lnTo>
                        <a:lnTo>
                          <a:pt x="2404" y="264"/>
                        </a:lnTo>
                        <a:lnTo>
                          <a:pt x="2466" y="306"/>
                        </a:lnTo>
                        <a:lnTo>
                          <a:pt x="2524" y="352"/>
                        </a:lnTo>
                        <a:lnTo>
                          <a:pt x="2580" y="402"/>
                        </a:lnTo>
                        <a:lnTo>
                          <a:pt x="2634" y="452"/>
                        </a:lnTo>
                        <a:lnTo>
                          <a:pt x="2684" y="506"/>
                        </a:lnTo>
                        <a:lnTo>
                          <a:pt x="2732" y="562"/>
                        </a:lnTo>
                        <a:lnTo>
                          <a:pt x="2778" y="620"/>
                        </a:lnTo>
                        <a:lnTo>
                          <a:pt x="2822" y="680"/>
                        </a:lnTo>
                        <a:lnTo>
                          <a:pt x="2862" y="744"/>
                        </a:lnTo>
                        <a:lnTo>
                          <a:pt x="2898" y="808"/>
                        </a:lnTo>
                        <a:lnTo>
                          <a:pt x="2932" y="874"/>
                        </a:lnTo>
                        <a:lnTo>
                          <a:pt x="2964" y="942"/>
                        </a:lnTo>
                        <a:lnTo>
                          <a:pt x="2992" y="1012"/>
                        </a:lnTo>
                        <a:lnTo>
                          <a:pt x="3016" y="1084"/>
                        </a:lnTo>
                        <a:lnTo>
                          <a:pt x="3036" y="1158"/>
                        </a:lnTo>
                        <a:lnTo>
                          <a:pt x="3054" y="1232"/>
                        </a:lnTo>
                        <a:lnTo>
                          <a:pt x="3068" y="1308"/>
                        </a:lnTo>
                        <a:lnTo>
                          <a:pt x="3078" y="1386"/>
                        </a:lnTo>
                        <a:lnTo>
                          <a:pt x="3084" y="1464"/>
                        </a:lnTo>
                        <a:lnTo>
                          <a:pt x="3086" y="1544"/>
                        </a:lnTo>
                        <a:close/>
                      </a:path>
                    </a:pathLst>
                  </a:custGeom>
                  <a:gradFill>
                    <a:gsLst>
                      <a:gs pos="100000">
                        <a:schemeClr val="tx2">
                          <a:alpha val="54000"/>
                        </a:schemeClr>
                      </a:gs>
                      <a:gs pos="0">
                        <a:srgbClr val="000000">
                          <a:alpha val="59000"/>
                        </a:srgbClr>
                      </a:gs>
                    </a:gsLst>
                    <a:lin ang="5400000" scaled="0"/>
                  </a:gradFill>
                  <a:ln w="25400" cap="flat">
                    <a:no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defTabSz="914400">
                      <a:spcBef>
                        <a:spcPct val="50000"/>
                      </a:spcBef>
                      <a:spcAft>
                        <a:spcPts val="1800"/>
                      </a:spcAft>
                      <a:buClr>
                        <a:srgbClr val="FFFFFF"/>
                      </a:buClr>
                      <a:buSzPct val="100000"/>
                    </a:pPr>
                    <a:endParaRPr lang="zh-CN" altLang="en-US" sz="2800" kern="0">
                      <a:solidFill>
                        <a:srgbClr val="FFFFFF"/>
                      </a:solidFill>
                      <a:effectLst>
                        <a:outerShdw blurRad="63500" sx="102000" sy="102000" algn="ctr" rotWithShape="0">
                          <a:prstClr val="black">
                            <a:alpha val="40000"/>
                          </a:prstClr>
                        </a:outerShdw>
                      </a:effectLst>
                      <a:ea typeface="黑体" pitchFamily="2" charset="-122"/>
                    </a:endParaRPr>
                  </a:p>
                </p:txBody>
              </p:sp>
              <p:sp>
                <p:nvSpPr>
                  <p:cNvPr id="88" name="Oval 10"/>
                  <p:cNvSpPr>
                    <a:spLocks noChangeArrowheads="1"/>
                  </p:cNvSpPr>
                  <p:nvPr/>
                </p:nvSpPr>
                <p:spPr bwMode="auto">
                  <a:xfrm>
                    <a:off x="2084368" y="2652777"/>
                    <a:ext cx="1380744" cy="1380744"/>
                  </a:xfrm>
                  <a:prstGeom prst="ellipse">
                    <a:avLst/>
                  </a:prstGeom>
                  <a:gradFill flip="none" rotWithShape="1">
                    <a:gsLst>
                      <a:gs pos="0">
                        <a:schemeClr val="tx2"/>
                      </a:gs>
                      <a:gs pos="84000">
                        <a:schemeClr val="accent6">
                          <a:lumMod val="40000"/>
                          <a:lumOff val="60000"/>
                          <a:alpha val="20000"/>
                        </a:schemeClr>
                      </a:gs>
                    </a:gsLst>
                    <a:lin ang="2700000" scaled="1"/>
                    <a:tileRect/>
                  </a:gradFill>
                  <a:ln w="9525" algn="ctr">
                    <a:gradFill flip="none" rotWithShape="1">
                      <a:gsLst>
                        <a:gs pos="0">
                          <a:schemeClr val="tx2"/>
                        </a:gs>
                        <a:gs pos="100000">
                          <a:schemeClr val="accent1">
                            <a:tint val="23500"/>
                            <a:satMod val="160000"/>
                            <a:alpha val="0"/>
                          </a:schemeClr>
                        </a:gs>
                      </a:gsLst>
                      <a:lin ang="13500000" scaled="1"/>
                      <a:tileRect/>
                    </a:gradFill>
                    <a:round/>
                    <a:headEnd/>
                    <a:tailEnd/>
                  </a:ln>
                  <a:effectLst>
                    <a:outerShdw blurRad="63500" sx="102000" sy="102000" algn="ctr" rotWithShape="0">
                      <a:prstClr val="black">
                        <a:alpha val="40000"/>
                      </a:prstClr>
                    </a:outerShdw>
                  </a:effectLst>
                </p:spPr>
                <p:txBody>
                  <a:bodyPr wrap="none" lIns="73025" tIns="36511" rIns="73025" bIns="36511" anchor="ctr"/>
                  <a:lstStyle/>
                  <a:p>
                    <a:pPr algn="l" rtl="0">
                      <a:defRPr/>
                    </a:pPr>
                    <a:endParaRPr lang="zh-CN" altLang="en-US" kern="1200">
                      <a:solidFill>
                        <a:srgbClr val="FFFFFF"/>
                      </a:solidFill>
                      <a:latin typeface="Arial"/>
                      <a:ea typeface="黑体" pitchFamily="2" charset="-122"/>
                      <a:cs typeface="+mn-cs"/>
                    </a:endParaRPr>
                  </a:p>
                </p:txBody>
              </p:sp>
            </p:grpSp>
            <p:sp>
              <p:nvSpPr>
                <p:cNvPr id="77" name="Freeform 15"/>
                <p:cNvSpPr>
                  <a:spLocks/>
                </p:cNvSpPr>
                <p:nvPr/>
              </p:nvSpPr>
              <p:spPr bwMode="auto">
                <a:xfrm>
                  <a:off x="4468511" y="2863605"/>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adFill flip="none" rotWithShape="1">
                  <a:gsLst>
                    <a:gs pos="0">
                      <a:schemeClr val="tx1"/>
                    </a:gs>
                    <a:gs pos="84000">
                      <a:schemeClr val="accent6">
                        <a:lumMod val="40000"/>
                        <a:lumOff val="60000"/>
                        <a:alpha val="20000"/>
                      </a:schemeClr>
                    </a:gs>
                  </a:gsLst>
                  <a:lin ang="2700000" scaled="1"/>
                  <a:tileRect/>
                </a:gradFill>
                <a:ln w="9525" algn="ctr">
                  <a:gradFill flip="none" rotWithShape="1">
                    <a:gsLst>
                      <a:gs pos="0">
                        <a:schemeClr val="tx1"/>
                      </a:gs>
                      <a:gs pos="100000">
                        <a:schemeClr val="accent1">
                          <a:tint val="23500"/>
                          <a:satMod val="160000"/>
                          <a:alpha val="0"/>
                        </a:schemeClr>
                      </a:gs>
                    </a:gsLst>
                    <a:lin ang="13500000" scaled="1"/>
                    <a:tileRect/>
                  </a:gradFill>
                  <a:round/>
                  <a:headEnd/>
                  <a:tailEnd/>
                </a:ln>
                <a:effectLst>
                  <a:outerShdw blurRad="63500" sx="102000" sy="102000" algn="ctr" rotWithShape="0">
                    <a:prstClr val="black">
                      <a:alpha val="40000"/>
                    </a:prstClr>
                  </a:outerShdw>
                </a:effectLst>
              </p:spPr>
              <p:txBody>
                <a:bodyPr wrap="none" lIns="73025" tIns="36511" rIns="73025" bIns="36511" anchor="ctr"/>
                <a:lstStyle/>
                <a:p>
                  <a:endParaRPr lang="zh-CN" altLang="en-US">
                    <a:solidFill>
                      <a:srgbClr val="FFFFFF"/>
                    </a:solidFill>
                    <a:latin typeface="Arial"/>
                    <a:ea typeface="黑体" pitchFamily="2" charset="-122"/>
                  </a:endParaRPr>
                </a:p>
              </p:txBody>
            </p:sp>
            <p:sp>
              <p:nvSpPr>
                <p:cNvPr id="78" name="Text Box 4"/>
                <p:cNvSpPr txBox="1">
                  <a:spLocks noChangeArrowheads="1"/>
                </p:cNvSpPr>
                <p:nvPr/>
              </p:nvSpPr>
              <p:spPr bwMode="auto">
                <a:xfrm>
                  <a:off x="3454804" y="3321867"/>
                  <a:ext cx="1160811" cy="485013"/>
                </a:xfrm>
                <a:prstGeom prst="rect">
                  <a:avLst/>
                </a:prstGeom>
                <a:noFill/>
                <a:ln w="38100">
                  <a:noFill/>
                  <a:miter lim="800000"/>
                  <a:headEnd/>
                  <a:tailEnd type="none" w="lg" len="lg"/>
                </a:ln>
              </p:spPr>
              <p:txBody>
                <a:bodyPr lIns="0" tIns="0" rIns="0" bIns="0" anchor="ctr"/>
                <a:lstStyle/>
                <a:p>
                  <a:pPr algn="ctr" defTabSz="814365">
                    <a:spcAft>
                      <a:spcPct val="0"/>
                    </a:spcAft>
                    <a:buNone/>
                  </a:pPr>
                  <a:r>
                    <a:rPr lang="zh-CN" altLang="en-US" sz="1400" b="0" i="0" dirty="0" smtClean="0">
                      <a:solidFill>
                        <a:srgbClr val="FFFFFF"/>
                      </a:solidFill>
                      <a:latin typeface="Arial"/>
                      <a:ea typeface="黑体" pitchFamily="2" charset="-122"/>
                      <a:cs typeface="Arial"/>
                    </a:rPr>
                    <a:t>以太网</a:t>
                  </a:r>
                  <a:r>
                    <a:rPr lang="en-US" altLang="zh-CN" sz="1400" b="0" i="0" dirty="0" smtClean="0">
                      <a:solidFill>
                        <a:srgbClr val="FFFFFF"/>
                      </a:solidFill>
                      <a:latin typeface="Arial"/>
                      <a:ea typeface="黑体" pitchFamily="2" charset="-122"/>
                      <a:cs typeface="Arial"/>
                    </a:rPr>
                    <a:t/>
                  </a:r>
                  <a:br>
                    <a:rPr lang="en-US" altLang="zh-CN" sz="1400" b="0" i="0" dirty="0" smtClean="0">
                      <a:solidFill>
                        <a:srgbClr val="FFFFFF"/>
                      </a:solidFill>
                      <a:latin typeface="Arial"/>
                      <a:ea typeface="黑体" pitchFamily="2" charset="-122"/>
                      <a:cs typeface="Arial"/>
                    </a:rPr>
                  </a:br>
                  <a:r>
                    <a:rPr lang="zh-CN" altLang="en-US" sz="1400" b="0" i="0" dirty="0" smtClean="0">
                      <a:solidFill>
                        <a:srgbClr val="FFFFFF"/>
                      </a:solidFill>
                      <a:latin typeface="Arial"/>
                      <a:ea typeface="黑体" pitchFamily="2" charset="-122"/>
                      <a:cs typeface="Arial"/>
                    </a:rPr>
                    <a:t>网络</a:t>
                  </a:r>
                  <a:endParaRPr lang="zh-CN" altLang="en-US" sz="1400" b="0" i="0" dirty="0">
                    <a:solidFill>
                      <a:srgbClr val="FFFFFF"/>
                    </a:solidFill>
                    <a:latin typeface="Arial"/>
                    <a:ea typeface="黑体" pitchFamily="2" charset="-122"/>
                    <a:cs typeface="Arial"/>
                  </a:endParaRPr>
                </a:p>
              </p:txBody>
            </p:sp>
            <p:sp>
              <p:nvSpPr>
                <p:cNvPr id="79" name="Text Box 4"/>
                <p:cNvSpPr txBox="1">
                  <a:spLocks noChangeArrowheads="1"/>
                </p:cNvSpPr>
                <p:nvPr/>
              </p:nvSpPr>
              <p:spPr bwMode="auto">
                <a:xfrm>
                  <a:off x="4581813" y="3321867"/>
                  <a:ext cx="1201618" cy="485013"/>
                </a:xfrm>
                <a:prstGeom prst="rect">
                  <a:avLst/>
                </a:prstGeom>
                <a:noFill/>
                <a:ln w="38100">
                  <a:noFill/>
                  <a:miter lim="800000"/>
                  <a:headEnd/>
                  <a:tailEnd type="none" w="lg" len="lg"/>
                </a:ln>
              </p:spPr>
              <p:txBody>
                <a:bodyPr lIns="0" tIns="0" rIns="0" bIns="0" anchor="ctr"/>
                <a:lstStyle/>
                <a:p>
                  <a:pPr algn="ctr" defTabSz="814365">
                    <a:spcAft>
                      <a:spcPct val="0"/>
                    </a:spcAft>
                    <a:buNone/>
                  </a:pPr>
                  <a:r>
                    <a:rPr lang="zh-CN" altLang="en-US" sz="1400" b="0" i="0" dirty="0" smtClean="0">
                      <a:solidFill>
                        <a:srgbClr val="FFFFFF"/>
                      </a:solidFill>
                      <a:latin typeface="Arial"/>
                      <a:ea typeface="黑体" pitchFamily="2" charset="-122"/>
                      <a:cs typeface="Arial"/>
                    </a:rPr>
                    <a:t>存储</a:t>
                  </a:r>
                </a:p>
                <a:p>
                  <a:pPr algn="ctr" defTabSz="814365">
                    <a:spcAft>
                      <a:spcPct val="0"/>
                    </a:spcAft>
                    <a:buNone/>
                  </a:pPr>
                  <a:r>
                    <a:rPr lang="zh-CN" altLang="en-US" sz="1400" b="0" i="0" dirty="0" smtClean="0">
                      <a:solidFill>
                        <a:srgbClr val="FFFFFF"/>
                      </a:solidFill>
                      <a:latin typeface="Arial"/>
                      <a:ea typeface="黑体" pitchFamily="2" charset="-122"/>
                      <a:cs typeface="Arial"/>
                    </a:rPr>
                    <a:t>网络</a:t>
                  </a:r>
                  <a:endParaRPr lang="zh-CN" altLang="en-US" sz="1400" b="0" i="0" dirty="0">
                    <a:solidFill>
                      <a:srgbClr val="FFFFFF"/>
                    </a:solidFill>
                    <a:latin typeface="Arial"/>
                    <a:ea typeface="黑体" pitchFamily="2" charset="-122"/>
                    <a:cs typeface="Arial"/>
                  </a:endParaRPr>
                </a:p>
              </p:txBody>
            </p:sp>
            <p:grpSp>
              <p:nvGrpSpPr>
                <p:cNvPr id="80" name="Group 21"/>
                <p:cNvGrpSpPr>
                  <a:grpSpLocks/>
                </p:cNvGrpSpPr>
                <p:nvPr/>
              </p:nvGrpSpPr>
              <p:grpSpPr bwMode="auto">
                <a:xfrm>
                  <a:off x="3410223" y="2853282"/>
                  <a:ext cx="2439038" cy="1388616"/>
                  <a:chOff x="-1637" y="1795"/>
                  <a:chExt cx="2792" cy="1590"/>
                </a:xfrm>
                <a:noFill/>
                <a:effectLst>
                  <a:outerShdw blurRad="215900" sx="102000" sy="102000" algn="ctr" rotWithShape="0">
                    <a:schemeClr val="bg1">
                      <a:alpha val="81000"/>
                    </a:schemeClr>
                  </a:outerShdw>
                </a:effectLst>
              </p:grpSpPr>
              <p:sp>
                <p:nvSpPr>
                  <p:cNvPr id="81" name="Freeform 14"/>
                  <p:cNvSpPr>
                    <a:spLocks/>
                  </p:cNvSpPr>
                  <p:nvPr/>
                </p:nvSpPr>
                <p:spPr bwMode="auto">
                  <a:xfrm>
                    <a:off x="-1637" y="1795"/>
                    <a:ext cx="1577" cy="1578"/>
                  </a:xfrm>
                  <a:custGeom>
                    <a:avLst/>
                    <a:gdLst>
                      <a:gd name="T0" fmla="*/ 2 w 3086"/>
                      <a:gd name="T1" fmla="*/ 2 h 3086"/>
                      <a:gd name="T2" fmla="*/ 2 w 3086"/>
                      <a:gd name="T3" fmla="*/ 2 h 3086"/>
                      <a:gd name="T4" fmla="*/ 2 w 3086"/>
                      <a:gd name="T5" fmla="*/ 2 h 3086"/>
                      <a:gd name="T6" fmla="*/ 2 w 3086"/>
                      <a:gd name="T7" fmla="*/ 2 h 3086"/>
                      <a:gd name="T8" fmla="*/ 2 w 3086"/>
                      <a:gd name="T9" fmla="*/ 2 h 3086"/>
                      <a:gd name="T10" fmla="*/ 2 w 3086"/>
                      <a:gd name="T11" fmla="*/ 2 h 3086"/>
                      <a:gd name="T12" fmla="*/ 2 w 3086"/>
                      <a:gd name="T13" fmla="*/ 2 h 3086"/>
                      <a:gd name="T14" fmla="*/ 2 w 3086"/>
                      <a:gd name="T15" fmla="*/ 2 h 3086"/>
                      <a:gd name="T16" fmla="*/ 2 w 3086"/>
                      <a:gd name="T17" fmla="*/ 2 h 3086"/>
                      <a:gd name="T18" fmla="*/ 2 w 3086"/>
                      <a:gd name="T19" fmla="*/ 2 h 3086"/>
                      <a:gd name="T20" fmla="*/ 2 w 3086"/>
                      <a:gd name="T21" fmla="*/ 2 h 3086"/>
                      <a:gd name="T22" fmla="*/ 2 w 3086"/>
                      <a:gd name="T23" fmla="*/ 2 h 3086"/>
                      <a:gd name="T24" fmla="*/ 2 w 3086"/>
                      <a:gd name="T25" fmla="*/ 2 h 3086"/>
                      <a:gd name="T26" fmla="*/ 2 w 3086"/>
                      <a:gd name="T27" fmla="*/ 2 h 3086"/>
                      <a:gd name="T28" fmla="*/ 2 w 3086"/>
                      <a:gd name="T29" fmla="*/ 2 h 3086"/>
                      <a:gd name="T30" fmla="*/ 2 w 3086"/>
                      <a:gd name="T31" fmla="*/ 2 h 3086"/>
                      <a:gd name="T32" fmla="*/ 2 w 3086"/>
                      <a:gd name="T33" fmla="*/ 2 h 3086"/>
                      <a:gd name="T34" fmla="*/ 2 w 3086"/>
                      <a:gd name="T35" fmla="*/ 2 h 3086"/>
                      <a:gd name="T36" fmla="*/ 2 w 3086"/>
                      <a:gd name="T37" fmla="*/ 2 h 3086"/>
                      <a:gd name="T38" fmla="*/ 2 w 3086"/>
                      <a:gd name="T39" fmla="*/ 2 h 3086"/>
                      <a:gd name="T40" fmla="*/ 2 w 3086"/>
                      <a:gd name="T41" fmla="*/ 2 h 3086"/>
                      <a:gd name="T42" fmla="*/ 2 w 3086"/>
                      <a:gd name="T43" fmla="*/ 2 h 3086"/>
                      <a:gd name="T44" fmla="*/ 2 w 3086"/>
                      <a:gd name="T45" fmla="*/ 2 h 3086"/>
                      <a:gd name="T46" fmla="*/ 2 w 3086"/>
                      <a:gd name="T47" fmla="*/ 2 h 3086"/>
                      <a:gd name="T48" fmla="*/ 2 w 3086"/>
                      <a:gd name="T49" fmla="*/ 2 h 3086"/>
                      <a:gd name="T50" fmla="*/ 2 w 3086"/>
                      <a:gd name="T51" fmla="*/ 2 h 3086"/>
                      <a:gd name="T52" fmla="*/ 2 w 3086"/>
                      <a:gd name="T53" fmla="*/ 2 h 3086"/>
                      <a:gd name="T54" fmla="*/ 2 w 3086"/>
                      <a:gd name="T55" fmla="*/ 2 h 3086"/>
                      <a:gd name="T56" fmla="*/ 2 w 3086"/>
                      <a:gd name="T57" fmla="*/ 2 h 3086"/>
                      <a:gd name="T58" fmla="*/ 2 w 3086"/>
                      <a:gd name="T59" fmla="*/ 2 h 3086"/>
                      <a:gd name="T60" fmla="*/ 2 w 3086"/>
                      <a:gd name="T61" fmla="*/ 2 h 3086"/>
                      <a:gd name="T62" fmla="*/ 2 w 3086"/>
                      <a:gd name="T63" fmla="*/ 2 h 3086"/>
                      <a:gd name="T64" fmla="*/ 2 w 3086"/>
                      <a:gd name="T65" fmla="*/ 2 h 3086"/>
                      <a:gd name="T66" fmla="*/ 2 w 3086"/>
                      <a:gd name="T67" fmla="*/ 2 h 3086"/>
                      <a:gd name="T68" fmla="*/ 2 w 3086"/>
                      <a:gd name="T69" fmla="*/ 2 h 3086"/>
                      <a:gd name="T70" fmla="*/ 2 w 3086"/>
                      <a:gd name="T71" fmla="*/ 2 h 3086"/>
                      <a:gd name="T72" fmla="*/ 2 w 3086"/>
                      <a:gd name="T73" fmla="*/ 2 h 3086"/>
                      <a:gd name="T74" fmla="*/ 2 w 3086"/>
                      <a:gd name="T75" fmla="*/ 2 h 3086"/>
                      <a:gd name="T76" fmla="*/ 2 w 3086"/>
                      <a:gd name="T77" fmla="*/ 2 h 3086"/>
                      <a:gd name="T78" fmla="*/ 2 w 3086"/>
                      <a:gd name="T79" fmla="*/ 2 h 3086"/>
                      <a:gd name="T80" fmla="*/ 2 w 3086"/>
                      <a:gd name="T81" fmla="*/ 2 h 3086"/>
                      <a:gd name="T82" fmla="*/ 2 w 3086"/>
                      <a:gd name="T83" fmla="*/ 2 h 3086"/>
                      <a:gd name="T84" fmla="*/ 2 w 3086"/>
                      <a:gd name="T85" fmla="*/ 2 h 3086"/>
                      <a:gd name="T86" fmla="*/ 2 w 3086"/>
                      <a:gd name="T87" fmla="*/ 2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2"/>
                        </a:lnTo>
                        <a:lnTo>
                          <a:pt x="3078" y="1700"/>
                        </a:lnTo>
                        <a:lnTo>
                          <a:pt x="3068" y="1778"/>
                        </a:lnTo>
                        <a:lnTo>
                          <a:pt x="3054" y="1854"/>
                        </a:lnTo>
                        <a:lnTo>
                          <a:pt x="3036" y="1928"/>
                        </a:lnTo>
                        <a:lnTo>
                          <a:pt x="3016" y="2002"/>
                        </a:lnTo>
                        <a:lnTo>
                          <a:pt x="2992" y="2074"/>
                        </a:lnTo>
                        <a:lnTo>
                          <a:pt x="2964" y="2144"/>
                        </a:lnTo>
                        <a:lnTo>
                          <a:pt x="2932" y="2212"/>
                        </a:lnTo>
                        <a:lnTo>
                          <a:pt x="2898" y="2278"/>
                        </a:lnTo>
                        <a:lnTo>
                          <a:pt x="2862" y="2344"/>
                        </a:lnTo>
                        <a:lnTo>
                          <a:pt x="2822" y="2406"/>
                        </a:lnTo>
                        <a:lnTo>
                          <a:pt x="2778" y="2466"/>
                        </a:lnTo>
                        <a:lnTo>
                          <a:pt x="2732" y="2524"/>
                        </a:lnTo>
                        <a:lnTo>
                          <a:pt x="2684" y="2580"/>
                        </a:lnTo>
                        <a:lnTo>
                          <a:pt x="2634" y="2634"/>
                        </a:lnTo>
                        <a:lnTo>
                          <a:pt x="2580" y="2686"/>
                        </a:lnTo>
                        <a:lnTo>
                          <a:pt x="2524" y="2734"/>
                        </a:lnTo>
                        <a:lnTo>
                          <a:pt x="2466" y="2780"/>
                        </a:lnTo>
                        <a:lnTo>
                          <a:pt x="2404" y="2822"/>
                        </a:lnTo>
                        <a:lnTo>
                          <a:pt x="2342" y="2862"/>
                        </a:lnTo>
                        <a:lnTo>
                          <a:pt x="2278" y="2900"/>
                        </a:lnTo>
                        <a:lnTo>
                          <a:pt x="2212" y="2934"/>
                        </a:lnTo>
                        <a:lnTo>
                          <a:pt x="2142" y="2964"/>
                        </a:lnTo>
                        <a:lnTo>
                          <a:pt x="2072" y="2992"/>
                        </a:lnTo>
                        <a:lnTo>
                          <a:pt x="2000" y="3016"/>
                        </a:lnTo>
                        <a:lnTo>
                          <a:pt x="1928" y="3038"/>
                        </a:lnTo>
                        <a:lnTo>
                          <a:pt x="1854" y="3054"/>
                        </a:lnTo>
                        <a:lnTo>
                          <a:pt x="1778" y="3068"/>
                        </a:lnTo>
                        <a:lnTo>
                          <a:pt x="1700" y="3078"/>
                        </a:lnTo>
                        <a:lnTo>
                          <a:pt x="1622" y="3084"/>
                        </a:lnTo>
                        <a:lnTo>
                          <a:pt x="1542" y="3086"/>
                        </a:lnTo>
                        <a:lnTo>
                          <a:pt x="1462" y="3084"/>
                        </a:lnTo>
                        <a:lnTo>
                          <a:pt x="1384" y="3078"/>
                        </a:lnTo>
                        <a:lnTo>
                          <a:pt x="1308" y="3068"/>
                        </a:lnTo>
                        <a:lnTo>
                          <a:pt x="1232" y="3054"/>
                        </a:lnTo>
                        <a:lnTo>
                          <a:pt x="1156" y="3038"/>
                        </a:lnTo>
                        <a:lnTo>
                          <a:pt x="1084" y="3016"/>
                        </a:lnTo>
                        <a:lnTo>
                          <a:pt x="1012" y="2992"/>
                        </a:lnTo>
                        <a:lnTo>
                          <a:pt x="942" y="2964"/>
                        </a:lnTo>
                        <a:lnTo>
                          <a:pt x="874" y="2934"/>
                        </a:lnTo>
                        <a:lnTo>
                          <a:pt x="806" y="2900"/>
                        </a:lnTo>
                        <a:lnTo>
                          <a:pt x="742" y="2862"/>
                        </a:lnTo>
                        <a:lnTo>
                          <a:pt x="680" y="2822"/>
                        </a:lnTo>
                        <a:lnTo>
                          <a:pt x="620" y="2780"/>
                        </a:lnTo>
                        <a:lnTo>
                          <a:pt x="560" y="2734"/>
                        </a:lnTo>
                        <a:lnTo>
                          <a:pt x="504" y="2686"/>
                        </a:lnTo>
                        <a:lnTo>
                          <a:pt x="452" y="2634"/>
                        </a:lnTo>
                        <a:lnTo>
                          <a:pt x="400" y="2580"/>
                        </a:lnTo>
                        <a:lnTo>
                          <a:pt x="352" y="2524"/>
                        </a:lnTo>
                        <a:lnTo>
                          <a:pt x="306" y="2466"/>
                        </a:lnTo>
                        <a:lnTo>
                          <a:pt x="262" y="2406"/>
                        </a:lnTo>
                        <a:lnTo>
                          <a:pt x="222" y="2344"/>
                        </a:lnTo>
                        <a:lnTo>
                          <a:pt x="186" y="2278"/>
                        </a:lnTo>
                        <a:lnTo>
                          <a:pt x="152" y="2212"/>
                        </a:lnTo>
                        <a:lnTo>
                          <a:pt x="120" y="2144"/>
                        </a:lnTo>
                        <a:lnTo>
                          <a:pt x="92" y="2074"/>
                        </a:lnTo>
                        <a:lnTo>
                          <a:pt x="68" y="2002"/>
                        </a:lnTo>
                        <a:lnTo>
                          <a:pt x="48" y="1928"/>
                        </a:lnTo>
                        <a:lnTo>
                          <a:pt x="30" y="1854"/>
                        </a:lnTo>
                        <a:lnTo>
                          <a:pt x="18" y="1778"/>
                        </a:lnTo>
                        <a:lnTo>
                          <a:pt x="8" y="1700"/>
                        </a:lnTo>
                        <a:lnTo>
                          <a:pt x="2" y="1622"/>
                        </a:lnTo>
                        <a:lnTo>
                          <a:pt x="0" y="1544"/>
                        </a:lnTo>
                        <a:lnTo>
                          <a:pt x="2" y="1464"/>
                        </a:lnTo>
                        <a:lnTo>
                          <a:pt x="8" y="1386"/>
                        </a:lnTo>
                        <a:lnTo>
                          <a:pt x="18" y="1308"/>
                        </a:lnTo>
                        <a:lnTo>
                          <a:pt x="30" y="1232"/>
                        </a:lnTo>
                        <a:lnTo>
                          <a:pt x="48" y="1158"/>
                        </a:lnTo>
                        <a:lnTo>
                          <a:pt x="68" y="1084"/>
                        </a:lnTo>
                        <a:lnTo>
                          <a:pt x="92" y="1012"/>
                        </a:lnTo>
                        <a:lnTo>
                          <a:pt x="120" y="942"/>
                        </a:lnTo>
                        <a:lnTo>
                          <a:pt x="152" y="874"/>
                        </a:lnTo>
                        <a:lnTo>
                          <a:pt x="186" y="808"/>
                        </a:lnTo>
                        <a:lnTo>
                          <a:pt x="222" y="744"/>
                        </a:lnTo>
                        <a:lnTo>
                          <a:pt x="262" y="680"/>
                        </a:lnTo>
                        <a:lnTo>
                          <a:pt x="306" y="620"/>
                        </a:lnTo>
                        <a:lnTo>
                          <a:pt x="352" y="562"/>
                        </a:lnTo>
                        <a:lnTo>
                          <a:pt x="400" y="506"/>
                        </a:lnTo>
                        <a:lnTo>
                          <a:pt x="452" y="452"/>
                        </a:lnTo>
                        <a:lnTo>
                          <a:pt x="504" y="402"/>
                        </a:lnTo>
                        <a:lnTo>
                          <a:pt x="560" y="352"/>
                        </a:lnTo>
                        <a:lnTo>
                          <a:pt x="620" y="306"/>
                        </a:lnTo>
                        <a:lnTo>
                          <a:pt x="680" y="264"/>
                        </a:lnTo>
                        <a:lnTo>
                          <a:pt x="742" y="224"/>
                        </a:lnTo>
                        <a:lnTo>
                          <a:pt x="806" y="186"/>
                        </a:lnTo>
                        <a:lnTo>
                          <a:pt x="874" y="152"/>
                        </a:lnTo>
                        <a:lnTo>
                          <a:pt x="942" y="122"/>
                        </a:lnTo>
                        <a:lnTo>
                          <a:pt x="1012" y="94"/>
                        </a:lnTo>
                        <a:lnTo>
                          <a:pt x="1084" y="70"/>
                        </a:lnTo>
                        <a:lnTo>
                          <a:pt x="1156" y="48"/>
                        </a:lnTo>
                        <a:lnTo>
                          <a:pt x="1232" y="32"/>
                        </a:lnTo>
                        <a:lnTo>
                          <a:pt x="1308" y="18"/>
                        </a:lnTo>
                        <a:lnTo>
                          <a:pt x="1384" y="8"/>
                        </a:lnTo>
                        <a:lnTo>
                          <a:pt x="1462" y="2"/>
                        </a:lnTo>
                        <a:lnTo>
                          <a:pt x="1542" y="0"/>
                        </a:lnTo>
                        <a:lnTo>
                          <a:pt x="1622" y="2"/>
                        </a:lnTo>
                        <a:lnTo>
                          <a:pt x="1700" y="8"/>
                        </a:lnTo>
                        <a:lnTo>
                          <a:pt x="1778" y="18"/>
                        </a:lnTo>
                        <a:lnTo>
                          <a:pt x="1854" y="32"/>
                        </a:lnTo>
                        <a:lnTo>
                          <a:pt x="1928" y="48"/>
                        </a:lnTo>
                        <a:lnTo>
                          <a:pt x="2000" y="70"/>
                        </a:lnTo>
                        <a:lnTo>
                          <a:pt x="2072" y="94"/>
                        </a:lnTo>
                        <a:lnTo>
                          <a:pt x="2142" y="122"/>
                        </a:lnTo>
                        <a:lnTo>
                          <a:pt x="2212" y="152"/>
                        </a:lnTo>
                        <a:lnTo>
                          <a:pt x="2278" y="186"/>
                        </a:lnTo>
                        <a:lnTo>
                          <a:pt x="2342" y="224"/>
                        </a:lnTo>
                        <a:lnTo>
                          <a:pt x="2404" y="264"/>
                        </a:lnTo>
                        <a:lnTo>
                          <a:pt x="2466" y="306"/>
                        </a:lnTo>
                        <a:lnTo>
                          <a:pt x="2524" y="352"/>
                        </a:lnTo>
                        <a:lnTo>
                          <a:pt x="2580" y="402"/>
                        </a:lnTo>
                        <a:lnTo>
                          <a:pt x="2634" y="452"/>
                        </a:lnTo>
                        <a:lnTo>
                          <a:pt x="2684" y="506"/>
                        </a:lnTo>
                        <a:lnTo>
                          <a:pt x="2732" y="562"/>
                        </a:lnTo>
                        <a:lnTo>
                          <a:pt x="2778" y="620"/>
                        </a:lnTo>
                        <a:lnTo>
                          <a:pt x="2822" y="680"/>
                        </a:lnTo>
                        <a:lnTo>
                          <a:pt x="2862" y="744"/>
                        </a:lnTo>
                        <a:lnTo>
                          <a:pt x="2898" y="808"/>
                        </a:lnTo>
                        <a:lnTo>
                          <a:pt x="2932" y="874"/>
                        </a:lnTo>
                        <a:lnTo>
                          <a:pt x="2964" y="942"/>
                        </a:lnTo>
                        <a:lnTo>
                          <a:pt x="2992" y="1012"/>
                        </a:lnTo>
                        <a:lnTo>
                          <a:pt x="3016" y="1084"/>
                        </a:lnTo>
                        <a:lnTo>
                          <a:pt x="3036" y="1158"/>
                        </a:lnTo>
                        <a:lnTo>
                          <a:pt x="3054" y="1232"/>
                        </a:lnTo>
                        <a:lnTo>
                          <a:pt x="3068" y="1308"/>
                        </a:lnTo>
                        <a:lnTo>
                          <a:pt x="3078" y="1386"/>
                        </a:lnTo>
                        <a:lnTo>
                          <a:pt x="3084" y="1464"/>
                        </a:lnTo>
                        <a:lnTo>
                          <a:pt x="3086" y="1544"/>
                        </a:lnTo>
                        <a:close/>
                      </a:path>
                    </a:pathLst>
                  </a:custGeom>
                  <a:grpFill/>
                  <a:ln w="19050">
                    <a:solidFill>
                      <a:schemeClr val="accent5">
                        <a:lumMod val="20000"/>
                        <a:lumOff val="80000"/>
                        <a:alpha val="63000"/>
                      </a:schemeClr>
                    </a:solidFill>
                  </a:ln>
                  <a:effectLst>
                    <a:outerShdw blurRad="215900" sx="102000" sy="102000" algn="ctr" rotWithShape="0">
                      <a:schemeClr val="bg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a typeface="黑体" pitchFamily="2" charset="-122"/>
                    </a:endParaRPr>
                  </a:p>
                </p:txBody>
              </p:sp>
              <p:sp>
                <p:nvSpPr>
                  <p:cNvPr id="84" name="Freeform 15"/>
                  <p:cNvSpPr>
                    <a:spLocks/>
                  </p:cNvSpPr>
                  <p:nvPr/>
                </p:nvSpPr>
                <p:spPr bwMode="auto">
                  <a:xfrm>
                    <a:off x="-426" y="1803"/>
                    <a:ext cx="1581" cy="1582"/>
                  </a:xfrm>
                  <a:custGeom>
                    <a:avLst/>
                    <a:gdLst>
                      <a:gd name="T0" fmla="*/ 2 w 3086"/>
                      <a:gd name="T1" fmla="*/ 2 h 3086"/>
                      <a:gd name="T2" fmla="*/ 2 w 3086"/>
                      <a:gd name="T3" fmla="*/ 2 h 3086"/>
                      <a:gd name="T4" fmla="*/ 2 w 3086"/>
                      <a:gd name="T5" fmla="*/ 2 h 3086"/>
                      <a:gd name="T6" fmla="*/ 2 w 3086"/>
                      <a:gd name="T7" fmla="*/ 2 h 3086"/>
                      <a:gd name="T8" fmla="*/ 2 w 3086"/>
                      <a:gd name="T9" fmla="*/ 2 h 3086"/>
                      <a:gd name="T10" fmla="*/ 2 w 3086"/>
                      <a:gd name="T11" fmla="*/ 2 h 3086"/>
                      <a:gd name="T12" fmla="*/ 2 w 3086"/>
                      <a:gd name="T13" fmla="*/ 2 h 3086"/>
                      <a:gd name="T14" fmla="*/ 2 w 3086"/>
                      <a:gd name="T15" fmla="*/ 2 h 3086"/>
                      <a:gd name="T16" fmla="*/ 2 w 3086"/>
                      <a:gd name="T17" fmla="*/ 2 h 3086"/>
                      <a:gd name="T18" fmla="*/ 2 w 3086"/>
                      <a:gd name="T19" fmla="*/ 2 h 3086"/>
                      <a:gd name="T20" fmla="*/ 2 w 3086"/>
                      <a:gd name="T21" fmla="*/ 2 h 3086"/>
                      <a:gd name="T22" fmla="*/ 2 w 3086"/>
                      <a:gd name="T23" fmla="*/ 2 h 3086"/>
                      <a:gd name="T24" fmla="*/ 2 w 3086"/>
                      <a:gd name="T25" fmla="*/ 2 h 3086"/>
                      <a:gd name="T26" fmla="*/ 2 w 3086"/>
                      <a:gd name="T27" fmla="*/ 2 h 3086"/>
                      <a:gd name="T28" fmla="*/ 2 w 3086"/>
                      <a:gd name="T29" fmla="*/ 2 h 3086"/>
                      <a:gd name="T30" fmla="*/ 2 w 3086"/>
                      <a:gd name="T31" fmla="*/ 2 h 3086"/>
                      <a:gd name="T32" fmla="*/ 2 w 3086"/>
                      <a:gd name="T33" fmla="*/ 2 h 3086"/>
                      <a:gd name="T34" fmla="*/ 2 w 3086"/>
                      <a:gd name="T35" fmla="*/ 2 h 3086"/>
                      <a:gd name="T36" fmla="*/ 2 w 3086"/>
                      <a:gd name="T37" fmla="*/ 2 h 3086"/>
                      <a:gd name="T38" fmla="*/ 2 w 3086"/>
                      <a:gd name="T39" fmla="*/ 2 h 3086"/>
                      <a:gd name="T40" fmla="*/ 2 w 3086"/>
                      <a:gd name="T41" fmla="*/ 2 h 3086"/>
                      <a:gd name="T42" fmla="*/ 2 w 3086"/>
                      <a:gd name="T43" fmla="*/ 2 h 3086"/>
                      <a:gd name="T44" fmla="*/ 2 w 3086"/>
                      <a:gd name="T45" fmla="*/ 2 h 3086"/>
                      <a:gd name="T46" fmla="*/ 2 w 3086"/>
                      <a:gd name="T47" fmla="*/ 2 h 3086"/>
                      <a:gd name="T48" fmla="*/ 2 w 3086"/>
                      <a:gd name="T49" fmla="*/ 2 h 3086"/>
                      <a:gd name="T50" fmla="*/ 2 w 3086"/>
                      <a:gd name="T51" fmla="*/ 2 h 3086"/>
                      <a:gd name="T52" fmla="*/ 2 w 3086"/>
                      <a:gd name="T53" fmla="*/ 2 h 3086"/>
                      <a:gd name="T54" fmla="*/ 2 w 3086"/>
                      <a:gd name="T55" fmla="*/ 2 h 3086"/>
                      <a:gd name="T56" fmla="*/ 2 w 3086"/>
                      <a:gd name="T57" fmla="*/ 2 h 3086"/>
                      <a:gd name="T58" fmla="*/ 2 w 3086"/>
                      <a:gd name="T59" fmla="*/ 2 h 3086"/>
                      <a:gd name="T60" fmla="*/ 2 w 3086"/>
                      <a:gd name="T61" fmla="*/ 2 h 3086"/>
                      <a:gd name="T62" fmla="*/ 2 w 3086"/>
                      <a:gd name="T63" fmla="*/ 2 h 3086"/>
                      <a:gd name="T64" fmla="*/ 2 w 3086"/>
                      <a:gd name="T65" fmla="*/ 2 h 3086"/>
                      <a:gd name="T66" fmla="*/ 2 w 3086"/>
                      <a:gd name="T67" fmla="*/ 2 h 3086"/>
                      <a:gd name="T68" fmla="*/ 2 w 3086"/>
                      <a:gd name="T69" fmla="*/ 2 h 3086"/>
                      <a:gd name="T70" fmla="*/ 2 w 3086"/>
                      <a:gd name="T71" fmla="*/ 2 h 3086"/>
                      <a:gd name="T72" fmla="*/ 2 w 3086"/>
                      <a:gd name="T73" fmla="*/ 2 h 3086"/>
                      <a:gd name="T74" fmla="*/ 2 w 3086"/>
                      <a:gd name="T75" fmla="*/ 2 h 3086"/>
                      <a:gd name="T76" fmla="*/ 2 w 3086"/>
                      <a:gd name="T77" fmla="*/ 2 h 3086"/>
                      <a:gd name="T78" fmla="*/ 2 w 3086"/>
                      <a:gd name="T79" fmla="*/ 2 h 3086"/>
                      <a:gd name="T80" fmla="*/ 2 w 3086"/>
                      <a:gd name="T81" fmla="*/ 2 h 3086"/>
                      <a:gd name="T82" fmla="*/ 2 w 3086"/>
                      <a:gd name="T83" fmla="*/ 2 h 3086"/>
                      <a:gd name="T84" fmla="*/ 2 w 3086"/>
                      <a:gd name="T85" fmla="*/ 2 h 3086"/>
                      <a:gd name="T86" fmla="*/ 2 w 3086"/>
                      <a:gd name="T87" fmla="*/ 2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pFill/>
                  <a:ln w="19050">
                    <a:solidFill>
                      <a:schemeClr val="accent5">
                        <a:lumMod val="20000"/>
                        <a:lumOff val="80000"/>
                        <a:alpha val="63000"/>
                      </a:schemeClr>
                    </a:solidFill>
                  </a:ln>
                  <a:effectLst>
                    <a:outerShdw blurRad="215900" sx="102000" sy="102000" algn="ctr" rotWithShape="0">
                      <a:schemeClr val="bg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a typeface="黑体" pitchFamily="2" charset="-122"/>
                    </a:endParaRPr>
                  </a:p>
                </p:txBody>
              </p:sp>
            </p:grpSp>
          </p:grpSp>
          <p:grpSp>
            <p:nvGrpSpPr>
              <p:cNvPr id="71" name="Text on Ring"/>
              <p:cNvGrpSpPr/>
              <p:nvPr/>
            </p:nvGrpSpPr>
            <p:grpSpPr>
              <a:xfrm>
                <a:off x="2452480" y="1731940"/>
                <a:ext cx="3998387" cy="4035035"/>
                <a:chOff x="2452480" y="1731940"/>
                <a:chExt cx="3998387" cy="4035035"/>
              </a:xfrm>
            </p:grpSpPr>
            <p:sp>
              <p:nvSpPr>
                <p:cNvPr id="72" name="Nexus / MDS &amp; L4-7"/>
                <p:cNvSpPr txBox="1"/>
                <p:nvPr/>
              </p:nvSpPr>
              <p:spPr>
                <a:xfrm>
                  <a:off x="2799907" y="1731940"/>
                  <a:ext cx="3383764" cy="3682081"/>
                </a:xfrm>
                <a:prstGeom prst="rect">
                  <a:avLst/>
                </a:prstGeom>
                <a:noFill/>
              </p:spPr>
              <p:txBody>
                <a:bodyPr wrap="square" rtlCol="0">
                  <a:prstTxWarp prst="textArchDown">
                    <a:avLst/>
                  </a:prstTxWarp>
                  <a:spAutoFit/>
                </a:bodyPr>
                <a:lstStyle/>
                <a:p>
                  <a:pPr algn="ctr" defTabSz="914400">
                    <a:buNone/>
                  </a:pPr>
                  <a:r>
                    <a:rPr lang="en-US" altLang="zh-CN" sz="1600" b="1" i="0" smtClean="0">
                      <a:solidFill>
                        <a:srgbClr val="FFFF00"/>
                      </a:solidFill>
                      <a:latin typeface="Arial"/>
                      <a:ea typeface="黑体" pitchFamily="2" charset="-122"/>
                      <a:cs typeface="+mn-cs"/>
                    </a:rPr>
                    <a:t>CISCO NEXUS</a:t>
                  </a:r>
                  <a:r>
                    <a:rPr lang="zh-CN" altLang="en-US" sz="1600" b="1" i="0" smtClean="0">
                      <a:solidFill>
                        <a:srgbClr val="FFFF00"/>
                      </a:solidFill>
                      <a:latin typeface="Arial"/>
                      <a:ea typeface="黑体" pitchFamily="2" charset="-122"/>
                      <a:cs typeface="+mn-cs"/>
                    </a:rPr>
                    <a:t>、</a:t>
                  </a:r>
                  <a:r>
                    <a:rPr lang="en-US" altLang="zh-CN" sz="1600" b="1" i="0" smtClean="0">
                      <a:solidFill>
                        <a:srgbClr val="FFFF00"/>
                      </a:solidFill>
                      <a:latin typeface="Arial"/>
                      <a:ea typeface="黑体" pitchFamily="2" charset="-122"/>
                      <a:cs typeface="+mn-cs"/>
                    </a:rPr>
                    <a:t>CISCO MDS </a:t>
                  </a:r>
                  <a:r>
                    <a:rPr lang="zh-CN" altLang="en-US" sz="1600" b="1" i="0" smtClean="0">
                      <a:solidFill>
                        <a:srgbClr val="FFFF00"/>
                      </a:solidFill>
                      <a:latin typeface="Arial"/>
                      <a:ea typeface="黑体" pitchFamily="2" charset="-122"/>
                      <a:cs typeface="+mn-cs"/>
                    </a:rPr>
                    <a:t>和 </a:t>
                  </a:r>
                  <a:r>
                    <a:rPr lang="en-US" altLang="zh-CN" sz="1600" b="1" i="0" smtClean="0">
                      <a:solidFill>
                        <a:srgbClr val="FFFF00"/>
                      </a:solidFill>
                      <a:latin typeface="Arial"/>
                      <a:ea typeface="黑体" pitchFamily="2" charset="-122"/>
                      <a:cs typeface="+mn-cs"/>
                    </a:rPr>
                    <a:t>L4-7 </a:t>
                  </a:r>
                  <a:r>
                    <a:rPr lang="zh-CN" altLang="en-US" sz="1600" b="1" i="0" smtClean="0">
                      <a:solidFill>
                        <a:srgbClr val="FFFF00"/>
                      </a:solidFill>
                      <a:latin typeface="Arial"/>
                      <a:ea typeface="黑体" pitchFamily="2" charset="-122"/>
                      <a:cs typeface="+mn-cs"/>
                    </a:rPr>
                    <a:t>服务</a:t>
                  </a:r>
                  <a:endParaRPr lang="zh-CN" altLang="en-US" sz="1600" b="1">
                    <a:solidFill>
                      <a:srgbClr val="FFFF00"/>
                    </a:solidFill>
                    <a:ea typeface="黑体" pitchFamily="2" charset="-122"/>
                  </a:endParaRPr>
                </a:p>
              </p:txBody>
            </p:sp>
            <p:sp>
              <p:nvSpPr>
                <p:cNvPr id="73" name="DC Network Manager"/>
                <p:cNvSpPr txBox="1"/>
                <p:nvPr/>
              </p:nvSpPr>
              <p:spPr>
                <a:xfrm rot="2700000">
                  <a:off x="2544330" y="2102177"/>
                  <a:ext cx="3495400" cy="3679099"/>
                </a:xfrm>
                <a:prstGeom prst="rect">
                  <a:avLst/>
                </a:prstGeom>
                <a:noFill/>
              </p:spPr>
              <p:txBody>
                <a:bodyPr wrap="square" rtlCol="0">
                  <a:prstTxWarp prst="textArchUp">
                    <a:avLst>
                      <a:gd name="adj" fmla="val 5981180"/>
                    </a:avLst>
                  </a:prstTxWarp>
                  <a:spAutoFit/>
                </a:bodyPr>
                <a:lstStyle/>
                <a:p>
                  <a:pPr algn="ctr" defTabSz="914400">
                    <a:buNone/>
                  </a:pPr>
                  <a:r>
                    <a:rPr lang="en-US" altLang="zh-CN" sz="1600" b="1" i="0" smtClean="0">
                      <a:solidFill>
                        <a:srgbClr val="FFFF00"/>
                      </a:solidFill>
                      <a:latin typeface="Arial"/>
                      <a:ea typeface="黑体" pitchFamily="2" charset="-122"/>
                      <a:cs typeface="+mn-cs"/>
                    </a:rPr>
                    <a:t>CISCO DCNM</a:t>
                  </a:r>
                  <a:endParaRPr lang="zh-CN" altLang="en-US" sz="1600" b="1">
                    <a:solidFill>
                      <a:srgbClr val="FFFF00"/>
                    </a:solidFill>
                    <a:ea typeface="黑体" pitchFamily="2" charset="-122"/>
                  </a:endParaRPr>
                </a:p>
              </p:txBody>
            </p:sp>
            <p:sp>
              <p:nvSpPr>
                <p:cNvPr id="74" name="NX-OS"/>
                <p:cNvSpPr txBox="1"/>
                <p:nvPr/>
              </p:nvSpPr>
              <p:spPr>
                <a:xfrm rot="18900000">
                  <a:off x="3010099" y="2105245"/>
                  <a:ext cx="3440768" cy="3661730"/>
                </a:xfrm>
                <a:prstGeom prst="rect">
                  <a:avLst/>
                </a:prstGeom>
                <a:noFill/>
              </p:spPr>
              <p:txBody>
                <a:bodyPr wrap="square" rtlCol="0">
                  <a:prstTxWarp prst="textArchUp">
                    <a:avLst>
                      <a:gd name="adj" fmla="val 5981180"/>
                    </a:avLst>
                  </a:prstTxWarp>
                  <a:spAutoFit/>
                </a:bodyPr>
                <a:lstStyle/>
                <a:p>
                  <a:pPr algn="ctr" defTabSz="914400">
                    <a:buNone/>
                  </a:pPr>
                  <a:r>
                    <a:rPr lang="en-US" altLang="zh-CN" sz="1600" b="1" i="0" smtClean="0">
                      <a:solidFill>
                        <a:srgbClr val="FFFF00"/>
                      </a:solidFill>
                      <a:latin typeface="Arial"/>
                      <a:ea typeface="黑体" pitchFamily="2" charset="-122"/>
                      <a:cs typeface="+mn-cs"/>
                    </a:rPr>
                    <a:t>CISCO NX-OS</a:t>
                  </a:r>
                  <a:endParaRPr lang="zh-CN" altLang="en-US" b="1">
                    <a:solidFill>
                      <a:srgbClr val="FFFF00"/>
                    </a:solidFill>
                    <a:ea typeface="黑体" pitchFamily="2" charset="-122"/>
                  </a:endParaRPr>
                </a:p>
              </p:txBody>
            </p:sp>
          </p:grpSp>
        </p:grpSp>
      </p:grpSp>
    </p:spTree>
    <p:extLst>
      <p:ext uri="{BB962C8B-B14F-4D97-AF65-F5344CB8AC3E}">
        <p14:creationId xmlns="" xmlns:p14="http://schemas.microsoft.com/office/powerpoint/2010/main" val="158985135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fltVal val="0"/>
                                          </p:val>
                                        </p:tav>
                                        <p:tav tm="100000">
                                          <p:val>
                                            <p:strVal val="#ppt_w"/>
                                          </p:val>
                                        </p:tav>
                                      </p:tavLst>
                                    </p:anim>
                                    <p:anim calcmode="lin" valueType="num">
                                      <p:cBhvr>
                                        <p:cTn id="8" dur="500" fill="hold"/>
                                        <p:tgtEl>
                                          <p:spTgt spid="87"/>
                                        </p:tgtEl>
                                        <p:attrNameLst>
                                          <p:attrName>ppt_h</p:attrName>
                                        </p:attrNameLst>
                                      </p:cBhvr>
                                      <p:tavLst>
                                        <p:tav tm="0">
                                          <p:val>
                                            <p:fltVal val="0"/>
                                          </p:val>
                                        </p:tav>
                                        <p:tav tm="100000">
                                          <p:val>
                                            <p:strVal val="#ppt_h"/>
                                          </p:val>
                                        </p:tav>
                                      </p:tavLst>
                                    </p:anim>
                                    <p:animEffect transition="in" filter="fade">
                                      <p:cBhvr>
                                        <p:cTn id="9" dur="500"/>
                                        <p:tgtEl>
                                          <p:spTgt spid="87"/>
                                        </p:tgtEl>
                                      </p:cBhvr>
                                    </p:animEffect>
                                    <p:anim calcmode="lin" valueType="num">
                                      <p:cBhvr>
                                        <p:cTn id="10" dur="500" fill="hold"/>
                                        <p:tgtEl>
                                          <p:spTgt spid="87"/>
                                        </p:tgtEl>
                                        <p:attrNameLst>
                                          <p:attrName>ppt_x</p:attrName>
                                        </p:attrNameLst>
                                      </p:cBhvr>
                                      <p:tavLst>
                                        <p:tav tm="0">
                                          <p:val>
                                            <p:fltVal val="0.5"/>
                                          </p:val>
                                        </p:tav>
                                        <p:tav tm="100000">
                                          <p:val>
                                            <p:strVal val="#ppt_x"/>
                                          </p:val>
                                        </p:tav>
                                      </p:tavLst>
                                    </p:anim>
                                    <p:anim calcmode="lin" valueType="num">
                                      <p:cBhvr>
                                        <p:cTn id="11" dur="500" fill="hold"/>
                                        <p:tgtEl>
                                          <p:spTgt spid="87"/>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p:cTn id="15" dur="500" fill="hold"/>
                                        <p:tgtEl>
                                          <p:spTgt spid="82"/>
                                        </p:tgtEl>
                                        <p:attrNameLst>
                                          <p:attrName>ppt_w</p:attrName>
                                        </p:attrNameLst>
                                      </p:cBhvr>
                                      <p:tavLst>
                                        <p:tav tm="0">
                                          <p:val>
                                            <p:fltVal val="0"/>
                                          </p:val>
                                        </p:tav>
                                        <p:tav tm="100000">
                                          <p:val>
                                            <p:strVal val="#ppt_w"/>
                                          </p:val>
                                        </p:tav>
                                      </p:tavLst>
                                    </p:anim>
                                    <p:anim calcmode="lin" valueType="num">
                                      <p:cBhvr>
                                        <p:cTn id="16" dur="500" fill="hold"/>
                                        <p:tgtEl>
                                          <p:spTgt spid="82"/>
                                        </p:tgtEl>
                                        <p:attrNameLst>
                                          <p:attrName>ppt_h</p:attrName>
                                        </p:attrNameLst>
                                      </p:cBhvr>
                                      <p:tavLst>
                                        <p:tav tm="0">
                                          <p:val>
                                            <p:fltVal val="0"/>
                                          </p:val>
                                        </p:tav>
                                        <p:tav tm="100000">
                                          <p:val>
                                            <p:strVal val="#ppt_h"/>
                                          </p:val>
                                        </p:tav>
                                      </p:tavLst>
                                    </p:anim>
                                    <p:animEffect transition="in" filter="fade">
                                      <p:cBhvr>
                                        <p:cTn id="17" dur="500"/>
                                        <p:tgtEl>
                                          <p:spTgt spid="82"/>
                                        </p:tgtEl>
                                      </p:cBhvr>
                                    </p:animEffect>
                                    <p:anim calcmode="lin" valueType="num">
                                      <p:cBhvr>
                                        <p:cTn id="18" dur="500" fill="hold"/>
                                        <p:tgtEl>
                                          <p:spTgt spid="82"/>
                                        </p:tgtEl>
                                        <p:attrNameLst>
                                          <p:attrName>ppt_x</p:attrName>
                                        </p:attrNameLst>
                                      </p:cBhvr>
                                      <p:tavLst>
                                        <p:tav tm="0">
                                          <p:val>
                                            <p:fltVal val="0.5"/>
                                          </p:val>
                                        </p:tav>
                                        <p:tav tm="100000">
                                          <p:val>
                                            <p:strVal val="#ppt_x"/>
                                          </p:val>
                                        </p:tav>
                                      </p:tavLst>
                                    </p:anim>
                                    <p:anim calcmode="lin" valueType="num">
                                      <p:cBhvr>
                                        <p:cTn id="19" dur="500" fill="hold"/>
                                        <p:tgtEl>
                                          <p:spTgt spid="82"/>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nodeType="afterEffect">
                                  <p:stCondLst>
                                    <p:cond delay="0"/>
                                  </p:stCondLst>
                                  <p:childTnLst>
                                    <p:set>
                                      <p:cBhvr>
                                        <p:cTn id="22" dur="1" fill="hold">
                                          <p:stCondLst>
                                            <p:cond delay="0"/>
                                          </p:stCondLst>
                                        </p:cTn>
                                        <p:tgtEl>
                                          <p:spTgt spid="93"/>
                                        </p:tgtEl>
                                        <p:attrNameLst>
                                          <p:attrName>style.visibility</p:attrName>
                                        </p:attrNameLst>
                                      </p:cBhvr>
                                      <p:to>
                                        <p:strVal val="visible"/>
                                      </p:to>
                                    </p:set>
                                    <p:anim calcmode="lin" valueType="num">
                                      <p:cBhvr>
                                        <p:cTn id="23" dur="500" fill="hold"/>
                                        <p:tgtEl>
                                          <p:spTgt spid="93"/>
                                        </p:tgtEl>
                                        <p:attrNameLst>
                                          <p:attrName>ppt_w</p:attrName>
                                        </p:attrNameLst>
                                      </p:cBhvr>
                                      <p:tavLst>
                                        <p:tav tm="0">
                                          <p:val>
                                            <p:fltVal val="0"/>
                                          </p:val>
                                        </p:tav>
                                        <p:tav tm="100000">
                                          <p:val>
                                            <p:strVal val="#ppt_w"/>
                                          </p:val>
                                        </p:tav>
                                      </p:tavLst>
                                    </p:anim>
                                    <p:anim calcmode="lin" valueType="num">
                                      <p:cBhvr>
                                        <p:cTn id="24" dur="500" fill="hold"/>
                                        <p:tgtEl>
                                          <p:spTgt spid="93"/>
                                        </p:tgtEl>
                                        <p:attrNameLst>
                                          <p:attrName>ppt_h</p:attrName>
                                        </p:attrNameLst>
                                      </p:cBhvr>
                                      <p:tavLst>
                                        <p:tav tm="0">
                                          <p:val>
                                            <p:fltVal val="0"/>
                                          </p:val>
                                        </p:tav>
                                        <p:tav tm="100000">
                                          <p:val>
                                            <p:strVal val="#ppt_h"/>
                                          </p:val>
                                        </p:tav>
                                      </p:tavLst>
                                    </p:anim>
                                    <p:animEffect transition="in" filter="fade">
                                      <p:cBhvr>
                                        <p:cTn id="25" dur="500"/>
                                        <p:tgtEl>
                                          <p:spTgt spid="93"/>
                                        </p:tgtEl>
                                      </p:cBhvr>
                                    </p:animEffect>
                                    <p:anim calcmode="lin" valueType="num">
                                      <p:cBhvr>
                                        <p:cTn id="26" dur="500" fill="hold"/>
                                        <p:tgtEl>
                                          <p:spTgt spid="93"/>
                                        </p:tgtEl>
                                        <p:attrNameLst>
                                          <p:attrName>ppt_x</p:attrName>
                                        </p:attrNameLst>
                                      </p:cBhvr>
                                      <p:tavLst>
                                        <p:tav tm="0">
                                          <p:val>
                                            <p:fltVal val="0.5"/>
                                          </p:val>
                                        </p:tav>
                                        <p:tav tm="100000">
                                          <p:val>
                                            <p:strVal val="#ppt_x"/>
                                          </p:val>
                                        </p:tav>
                                      </p:tavLst>
                                    </p:anim>
                                    <p:anim calcmode="lin" valueType="num">
                                      <p:cBhvr>
                                        <p:cTn id="27" dur="500" fill="hold"/>
                                        <p:tgtEl>
                                          <p:spTgt spid="93"/>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2" presetClass="entr" presetSubtype="2" fill="hold" grpId="0" nodeType="afterEffect">
                                  <p:stCondLst>
                                    <p:cond delay="0"/>
                                  </p:stCondLst>
                                  <p:childTnLst>
                                    <p:set>
                                      <p:cBhvr>
                                        <p:cTn id="30" dur="1" fill="hold">
                                          <p:stCondLst>
                                            <p:cond delay="0"/>
                                          </p:stCondLst>
                                        </p:cTn>
                                        <p:tgtEl>
                                          <p:spTgt spid="124"/>
                                        </p:tgtEl>
                                        <p:attrNameLst>
                                          <p:attrName>style.visibility</p:attrName>
                                        </p:attrNameLst>
                                      </p:cBhvr>
                                      <p:to>
                                        <p:strVal val="visible"/>
                                      </p:to>
                                    </p:set>
                                    <p:anim calcmode="lin" valueType="num">
                                      <p:cBhvr additive="base">
                                        <p:cTn id="31" dur="500" fill="hold"/>
                                        <p:tgtEl>
                                          <p:spTgt spid="124"/>
                                        </p:tgtEl>
                                        <p:attrNameLst>
                                          <p:attrName>ppt_x</p:attrName>
                                        </p:attrNameLst>
                                      </p:cBhvr>
                                      <p:tavLst>
                                        <p:tav tm="0">
                                          <p:val>
                                            <p:strVal val="1+#ppt_w/2"/>
                                          </p:val>
                                        </p:tav>
                                        <p:tav tm="100000">
                                          <p:val>
                                            <p:strVal val="#ppt_x"/>
                                          </p:val>
                                        </p:tav>
                                      </p:tavLst>
                                    </p:anim>
                                    <p:anim calcmode="lin" valueType="num">
                                      <p:cBhvr additive="base">
                                        <p:cTn id="32" dur="500" fill="hold"/>
                                        <p:tgtEl>
                                          <p:spTgt spid="124"/>
                                        </p:tgtEl>
                                        <p:attrNameLst>
                                          <p:attrName>ppt_y</p:attrName>
                                        </p:attrNameLst>
                                      </p:cBhvr>
                                      <p:tavLst>
                                        <p:tav tm="0">
                                          <p:val>
                                            <p:strVal val="#ppt_y"/>
                                          </p:val>
                                        </p:tav>
                                        <p:tav tm="100000">
                                          <p:val>
                                            <p:strVal val="#ppt_y"/>
                                          </p:val>
                                        </p:tav>
                                      </p:tavLst>
                                    </p:anim>
                                  </p:childTnLst>
                                </p:cTn>
                              </p:par>
                              <p:par>
                                <p:cTn id="33" presetID="2" presetClass="entr" presetSubtype="8" accel="50000" decel="50000" fill="hold" nodeType="withEffect">
                                  <p:stCondLst>
                                    <p:cond delay="700"/>
                                  </p:stCondLst>
                                  <p:childTnLst>
                                    <p:set>
                                      <p:cBhvr>
                                        <p:cTn id="34" dur="1" fill="hold">
                                          <p:stCondLst>
                                            <p:cond delay="0"/>
                                          </p:stCondLst>
                                        </p:cTn>
                                        <p:tgtEl>
                                          <p:spTgt spid="125"/>
                                        </p:tgtEl>
                                        <p:attrNameLst>
                                          <p:attrName>style.visibility</p:attrName>
                                        </p:attrNameLst>
                                      </p:cBhvr>
                                      <p:to>
                                        <p:strVal val="visible"/>
                                      </p:to>
                                    </p:set>
                                    <p:anim calcmode="lin" valueType="num">
                                      <p:cBhvr additive="base">
                                        <p:cTn id="35" dur="700" fill="hold"/>
                                        <p:tgtEl>
                                          <p:spTgt spid="125"/>
                                        </p:tgtEl>
                                        <p:attrNameLst>
                                          <p:attrName>ppt_x</p:attrName>
                                        </p:attrNameLst>
                                      </p:cBhvr>
                                      <p:tavLst>
                                        <p:tav tm="0">
                                          <p:val>
                                            <p:strVal val="0-#ppt_w/2"/>
                                          </p:val>
                                        </p:tav>
                                        <p:tav tm="100000">
                                          <p:val>
                                            <p:strVal val="#ppt_x"/>
                                          </p:val>
                                        </p:tav>
                                      </p:tavLst>
                                    </p:anim>
                                    <p:anim calcmode="lin" valueType="num">
                                      <p:cBhvr additive="base">
                                        <p:cTn id="36" dur="700" fill="hold"/>
                                        <p:tgtEl>
                                          <p:spTgt spid="125"/>
                                        </p:tgtEl>
                                        <p:attrNameLst>
                                          <p:attrName>ppt_y</p:attrName>
                                        </p:attrNameLst>
                                      </p:cBhvr>
                                      <p:tavLst>
                                        <p:tav tm="0">
                                          <p:val>
                                            <p:strVal val="#ppt_y"/>
                                          </p:val>
                                        </p:tav>
                                        <p:tav tm="100000">
                                          <p:val>
                                            <p:strVal val="#ppt_y"/>
                                          </p:val>
                                        </p:tav>
                                      </p:tavLst>
                                    </p:anim>
                                  </p:childTnLst>
                                </p:cTn>
                              </p:par>
                              <p:par>
                                <p:cTn id="37" presetID="2" presetClass="entr" presetSubtype="2" accel="50000" decel="50000" fill="hold" grpId="0" nodeType="withEffect">
                                  <p:stCondLst>
                                    <p:cond delay="700"/>
                                  </p:stCondLst>
                                  <p:childTnLst>
                                    <p:set>
                                      <p:cBhvr>
                                        <p:cTn id="38" dur="1" fill="hold">
                                          <p:stCondLst>
                                            <p:cond delay="0"/>
                                          </p:stCondLst>
                                        </p:cTn>
                                        <p:tgtEl>
                                          <p:spTgt spid="131"/>
                                        </p:tgtEl>
                                        <p:attrNameLst>
                                          <p:attrName>style.visibility</p:attrName>
                                        </p:attrNameLst>
                                      </p:cBhvr>
                                      <p:to>
                                        <p:strVal val="visible"/>
                                      </p:to>
                                    </p:set>
                                    <p:anim calcmode="lin" valueType="num">
                                      <p:cBhvr additive="base">
                                        <p:cTn id="39" dur="700" fill="hold"/>
                                        <p:tgtEl>
                                          <p:spTgt spid="131"/>
                                        </p:tgtEl>
                                        <p:attrNameLst>
                                          <p:attrName>ppt_x</p:attrName>
                                        </p:attrNameLst>
                                      </p:cBhvr>
                                      <p:tavLst>
                                        <p:tav tm="0">
                                          <p:val>
                                            <p:strVal val="1+#ppt_w/2"/>
                                          </p:val>
                                        </p:tav>
                                        <p:tav tm="100000">
                                          <p:val>
                                            <p:strVal val="#ppt_x"/>
                                          </p:val>
                                        </p:tav>
                                      </p:tavLst>
                                    </p:anim>
                                    <p:anim calcmode="lin" valueType="num">
                                      <p:cBhvr additive="base">
                                        <p:cTn id="40" dur="700" fill="hold"/>
                                        <p:tgtEl>
                                          <p:spTgt spid="131"/>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1100"/>
                                  </p:stCondLst>
                                  <p:childTnLst>
                                    <p:set>
                                      <p:cBhvr>
                                        <p:cTn id="42" dur="1" fill="hold">
                                          <p:stCondLst>
                                            <p:cond delay="0"/>
                                          </p:stCondLst>
                                        </p:cTn>
                                        <p:tgtEl>
                                          <p:spTgt spid="132"/>
                                        </p:tgtEl>
                                        <p:attrNameLst>
                                          <p:attrName>style.visibility</p:attrName>
                                        </p:attrNameLst>
                                      </p:cBhvr>
                                      <p:to>
                                        <p:strVal val="visible"/>
                                      </p:to>
                                    </p:set>
                                    <p:animEffect transition="in" filter="fade">
                                      <p:cBhvr>
                                        <p:cTn id="43" dur="500"/>
                                        <p:tgtEl>
                                          <p:spTgt spid="132"/>
                                        </p:tgtEl>
                                      </p:cBhvr>
                                    </p:animEffect>
                                  </p:childTnLst>
                                </p:cTn>
                              </p:par>
                              <p:par>
                                <p:cTn id="44" presetID="2" presetClass="entr" presetSubtype="2" accel="50000" decel="50000" fill="hold" grpId="0" nodeType="withEffect">
                                  <p:stCondLst>
                                    <p:cond delay="700"/>
                                  </p:stCondLst>
                                  <p:childTnLst>
                                    <p:set>
                                      <p:cBhvr>
                                        <p:cTn id="45" dur="1" fill="hold">
                                          <p:stCondLst>
                                            <p:cond delay="0"/>
                                          </p:stCondLst>
                                        </p:cTn>
                                        <p:tgtEl>
                                          <p:spTgt spid="130"/>
                                        </p:tgtEl>
                                        <p:attrNameLst>
                                          <p:attrName>style.visibility</p:attrName>
                                        </p:attrNameLst>
                                      </p:cBhvr>
                                      <p:to>
                                        <p:strVal val="visible"/>
                                      </p:to>
                                    </p:set>
                                    <p:anim calcmode="lin" valueType="num">
                                      <p:cBhvr additive="base">
                                        <p:cTn id="46" dur="700" fill="hold"/>
                                        <p:tgtEl>
                                          <p:spTgt spid="130"/>
                                        </p:tgtEl>
                                        <p:attrNameLst>
                                          <p:attrName>ppt_x</p:attrName>
                                        </p:attrNameLst>
                                      </p:cBhvr>
                                      <p:tavLst>
                                        <p:tav tm="0">
                                          <p:val>
                                            <p:strVal val="1+#ppt_w/2"/>
                                          </p:val>
                                        </p:tav>
                                        <p:tav tm="100000">
                                          <p:val>
                                            <p:strVal val="#ppt_x"/>
                                          </p:val>
                                        </p:tav>
                                      </p:tavLst>
                                    </p:anim>
                                    <p:anim calcmode="lin" valueType="num">
                                      <p:cBhvr additive="base">
                                        <p:cTn id="47" dur="700" fill="hold"/>
                                        <p:tgtEl>
                                          <p:spTgt spid="1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0" grpId="0"/>
      <p:bldP spid="131" grpId="0"/>
      <p:bldP spid="13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9"/>
          <p:cNvSpPr>
            <a:spLocks noChangeArrowheads="1"/>
          </p:cNvSpPr>
          <p:nvPr/>
        </p:nvSpPr>
        <p:spPr bwMode="auto">
          <a:xfrm flipH="1">
            <a:off x="225082" y="4996262"/>
            <a:ext cx="8707902" cy="1934308"/>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endParaRPr lang="zh-CN" altLang="en-US" b="1">
              <a:solidFill>
                <a:schemeClr val="tx1"/>
              </a:solidFill>
              <a:latin typeface="+mj-lt"/>
              <a:ea typeface="黑体" pitchFamily="2" charset="-122"/>
            </a:endParaRPr>
          </a:p>
        </p:txBody>
      </p:sp>
      <p:sp>
        <p:nvSpPr>
          <p:cNvPr id="41986" name="Rectangle 2"/>
          <p:cNvSpPr>
            <a:spLocks noGrp="1" noChangeArrowheads="1"/>
          </p:cNvSpPr>
          <p:nvPr>
            <p:ph type="title"/>
          </p:nvPr>
        </p:nvSpPr>
        <p:spPr bwMode="gray">
          <a:xfrm>
            <a:off x="229702" y="432215"/>
            <a:ext cx="8742848" cy="838200"/>
          </a:xfrm>
        </p:spPr>
        <p:txBody>
          <a:bodyPr/>
          <a:lstStyle/>
          <a:p>
            <a:pPr algn="l" defTabSz="914400">
              <a:spcBef>
                <a:spcPct val="0"/>
              </a:spcBef>
              <a:buNone/>
            </a:pPr>
            <a: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安全隔离</a:t>
            </a:r>
            <a:r>
              <a:rPr altLang="zh-CN"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a:t>
            </a:r>
            <a: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多租户 </a:t>
            </a:r>
            <a:b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altLang="zh-CN" sz="2200" b="0" i="0" spc="-100" baseline="0" dirty="0" smtClean="0">
                <a:solidFill>
                  <a:srgbClr val="7F7F7F"/>
                </a:solidFill>
                <a:latin typeface="Arial"/>
                <a:ea typeface="黑体" pitchFamily="2" charset="-122"/>
                <a:cs typeface="+mj-cs"/>
              </a:rPr>
              <a:t>Cisco ASA 1000V </a:t>
            </a:r>
            <a:r>
              <a:rPr lang="zh-CN" altLang="en-US" sz="2200" b="0" i="0" spc="-100" baseline="0" dirty="0" smtClean="0">
                <a:solidFill>
                  <a:srgbClr val="7F7F7F"/>
                </a:solidFill>
                <a:latin typeface="Arial"/>
                <a:ea typeface="黑体" pitchFamily="2" charset="-122"/>
                <a:cs typeface="+mj-cs"/>
              </a:rPr>
              <a:t>云防火墙和思科虚拟安全网关 </a:t>
            </a:r>
            <a:r>
              <a:rPr altLang="zh-CN" sz="2200" b="0" i="0" spc="-100" baseline="0" dirty="0" smtClean="0">
                <a:solidFill>
                  <a:srgbClr val="7F7F7F"/>
                </a:solidFill>
                <a:latin typeface="Arial"/>
                <a:ea typeface="黑体" pitchFamily="2" charset="-122"/>
                <a:cs typeface="+mj-cs"/>
              </a:rPr>
              <a:t>(VSG</a:t>
            </a:r>
            <a:r>
              <a:rPr altLang="zh-CN" sz="2000" b="0" i="0" spc="-100" baseline="0" dirty="0" smtClean="0">
                <a:solidFill>
                  <a:srgbClr val="7F7F7F"/>
                </a:solidFill>
                <a:latin typeface="Arial"/>
                <a:ea typeface="黑体" pitchFamily="2" charset="-122"/>
                <a:cs typeface="+mj-cs"/>
              </a:rPr>
              <a:t>) </a:t>
            </a:r>
            <a:endParaRPr lang="zh-CN" altLang="en-US" sz="2000" dirty="0">
              <a:solidFill>
                <a:srgbClr val="7F7F7F"/>
              </a:solidFill>
              <a:ea typeface="黑体" pitchFamily="2" charset="-122"/>
            </a:endParaRPr>
          </a:p>
        </p:txBody>
      </p:sp>
      <p:grpSp>
        <p:nvGrpSpPr>
          <p:cNvPr id="2" name="Group 8"/>
          <p:cNvGrpSpPr/>
          <p:nvPr/>
        </p:nvGrpSpPr>
        <p:grpSpPr>
          <a:xfrm>
            <a:off x="4478573" y="1855176"/>
            <a:ext cx="4258047" cy="3021808"/>
            <a:chOff x="3958197" y="2104461"/>
            <a:chExt cx="5064736" cy="3594292"/>
          </a:xfrm>
        </p:grpSpPr>
        <p:sp>
          <p:nvSpPr>
            <p:cNvPr id="117" name="Rounded Rectangle 116"/>
            <p:cNvSpPr/>
            <p:nvPr/>
          </p:nvSpPr>
          <p:spPr bwMode="gray">
            <a:xfrm>
              <a:off x="5479924" y="2596918"/>
              <a:ext cx="3543009" cy="1984023"/>
            </a:xfrm>
            <a:prstGeom prst="roundRect">
              <a:avLst>
                <a:gd name="adj" fmla="val 5754"/>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endParaRPr lang="zh-CN" altLang="en-US" sz="1200">
                <a:solidFill>
                  <a:schemeClr val="lt1"/>
                </a:solidFill>
                <a:latin typeface="+mj-lt"/>
                <a:ea typeface="黑体" pitchFamily="2" charset="-122"/>
              </a:endParaRPr>
            </a:p>
          </p:txBody>
        </p:sp>
        <p:sp>
          <p:nvSpPr>
            <p:cNvPr id="133" name="Rounded Rectangle 132"/>
            <p:cNvSpPr/>
            <p:nvPr/>
          </p:nvSpPr>
          <p:spPr bwMode="gray">
            <a:xfrm>
              <a:off x="4001905" y="2596918"/>
              <a:ext cx="1359233" cy="1984023"/>
            </a:xfrm>
            <a:prstGeom prst="roundRect">
              <a:avLst>
                <a:gd name="adj" fmla="val 7628"/>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endParaRPr lang="zh-CN" altLang="en-US" sz="1200">
                <a:solidFill>
                  <a:schemeClr val="lt1"/>
                </a:solidFill>
                <a:latin typeface="+mj-lt"/>
                <a:ea typeface="黑体" pitchFamily="2" charset="-122"/>
              </a:endParaRPr>
            </a:p>
          </p:txBody>
        </p:sp>
        <p:sp>
          <p:nvSpPr>
            <p:cNvPr id="134" name="TextBox 133"/>
            <p:cNvSpPr txBox="1"/>
            <p:nvPr/>
          </p:nvSpPr>
          <p:spPr bwMode="gray">
            <a:xfrm>
              <a:off x="4001905" y="2591682"/>
              <a:ext cx="1359231" cy="291032"/>
            </a:xfrm>
            <a:prstGeom prst="rect">
              <a:avLst/>
            </a:prstGeom>
            <a:noFill/>
          </p:spPr>
          <p:txBody>
            <a:bodyPr wrap="square" lIns="91435" tIns="45718" rIns="91435" bIns="45718" rtlCol="0">
              <a:spAutoFit/>
            </a:bodyPr>
            <a:lstStyle/>
            <a:p>
              <a:pPr algn="ctr" defTabSz="914309">
                <a:lnSpc>
                  <a:spcPct val="90000"/>
                </a:lnSpc>
                <a:spcBef>
                  <a:spcPct val="0"/>
                </a:spcBef>
                <a:spcAft>
                  <a:spcPct val="0"/>
                </a:spcAft>
                <a:buNone/>
              </a:pPr>
              <a:r>
                <a:rPr lang="en-US" altLang="zh-CN" sz="1050" b="1" i="0" kern="1200" smtClean="0">
                  <a:solidFill>
                    <a:schemeClr val="tx1"/>
                  </a:solidFill>
                  <a:latin typeface="Arial"/>
                  <a:ea typeface="黑体" pitchFamily="2" charset="-122"/>
                  <a:cs typeface="Tahoma"/>
                </a:rPr>
                <a:t>Tenant A</a:t>
              </a:r>
              <a:endParaRPr lang="en-US" altLang="zh-CN" sz="1050" b="1" i="0" kern="1200">
                <a:solidFill>
                  <a:schemeClr val="tx1"/>
                </a:solidFill>
                <a:latin typeface="Arial"/>
                <a:ea typeface="黑体" pitchFamily="2" charset="-122"/>
                <a:cs typeface="Tahoma"/>
              </a:endParaRPr>
            </a:p>
          </p:txBody>
        </p:sp>
        <p:sp>
          <p:nvSpPr>
            <p:cNvPr id="135" name="Rectangle 134"/>
            <p:cNvSpPr/>
            <p:nvPr/>
          </p:nvSpPr>
          <p:spPr bwMode="gray">
            <a:xfrm>
              <a:off x="4128582" y="2325009"/>
              <a:ext cx="4731205" cy="21819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b"/>
            <a:lstStyle/>
            <a:p>
              <a:pPr algn="r" eaLnBrk="0" fontAlgn="base" hangingPunct="0">
                <a:lnSpc>
                  <a:spcPct val="90000"/>
                </a:lnSpc>
                <a:spcBef>
                  <a:spcPct val="0"/>
                </a:spcBef>
                <a:spcAft>
                  <a:spcPct val="0"/>
                </a:spcAft>
              </a:pPr>
              <a:endParaRPr lang="zh-CN" altLang="en-US" sz="1100">
                <a:solidFill>
                  <a:srgbClr val="FFFFFF"/>
                </a:solidFill>
                <a:latin typeface="Arial"/>
                <a:ea typeface="黑体" pitchFamily="2" charset="-122"/>
              </a:endParaRPr>
            </a:p>
          </p:txBody>
        </p:sp>
        <p:sp>
          <p:nvSpPr>
            <p:cNvPr id="138" name="TextBox 284"/>
            <p:cNvSpPr txBox="1">
              <a:spLocks noChangeArrowheads="1"/>
            </p:cNvSpPr>
            <p:nvPr/>
          </p:nvSpPr>
          <p:spPr bwMode="gray">
            <a:xfrm>
              <a:off x="4595619" y="2299284"/>
              <a:ext cx="3778107" cy="256255"/>
            </a:xfrm>
            <a:prstGeom prst="rect">
              <a:avLst/>
            </a:prstGeom>
            <a:noFill/>
            <a:ln w="9525">
              <a:noFill/>
              <a:miter lim="800000"/>
              <a:headEnd/>
              <a:tailEnd/>
            </a:ln>
          </p:spPr>
          <p:txBody>
            <a:bodyPr wrap="square" lIns="91435" tIns="45718" rIns="91435" bIns="45718" anchor="ctr">
              <a:spAutoFit/>
            </a:bodyPr>
            <a:lstStyle/>
            <a:p>
              <a:pPr algn="ctr" defTabSz="914400">
                <a:spcBef>
                  <a:spcPct val="0"/>
                </a:spcBef>
                <a:spcAft>
                  <a:spcPct val="0"/>
                </a:spcAft>
                <a:buNone/>
              </a:pPr>
              <a:r>
                <a:rPr lang="en-US" altLang="zh-CN" sz="800" b="0" i="0" kern="1200" smtClean="0">
                  <a:solidFill>
                    <a:srgbClr val="FFFFFF"/>
                  </a:solidFill>
                  <a:latin typeface="Arial"/>
                  <a:ea typeface="黑体" pitchFamily="2" charset="-122"/>
                  <a:cs typeface="+mn-cs"/>
                </a:rPr>
                <a:t>Cisco</a:t>
              </a:r>
              <a:r>
                <a:rPr lang="zh-CN" altLang="en-US" sz="800" b="0" i="0" baseline="30000" smtClean="0">
                  <a:solidFill>
                    <a:schemeClr val="tx1"/>
                  </a:solidFill>
                  <a:latin typeface="Arial"/>
                  <a:ea typeface="黑体" pitchFamily="2" charset="-122"/>
                  <a:cs typeface="+mn-cs"/>
                </a:rPr>
                <a:t> </a:t>
              </a:r>
              <a:r>
                <a:rPr lang="en-US" altLang="zh-CN" sz="800" b="0" i="0" baseline="30000" smtClean="0">
                  <a:solidFill>
                    <a:srgbClr val="FFFFFF"/>
                  </a:solidFill>
                  <a:latin typeface="Arial"/>
                  <a:ea typeface="黑体" pitchFamily="2" charset="-122"/>
                  <a:cs typeface="+mn-cs"/>
                </a:rPr>
                <a:t>®</a:t>
              </a:r>
              <a:r>
                <a:rPr lang="zh-CN" altLang="en-US" sz="800" b="0" i="0" kern="1200" smtClean="0">
                  <a:solidFill>
                    <a:srgbClr val="FFFFFF"/>
                  </a:solidFill>
                  <a:latin typeface="Arial"/>
                  <a:ea typeface="黑体" pitchFamily="2" charset="-122"/>
                  <a:cs typeface="+mn-cs"/>
                </a:rPr>
                <a:t> 虚拟网络管理中心 </a:t>
              </a:r>
              <a:r>
                <a:rPr lang="en-US" altLang="zh-CN" sz="800" b="0" i="0" kern="1200" smtClean="0">
                  <a:solidFill>
                    <a:srgbClr val="FFFFFF"/>
                  </a:solidFill>
                  <a:latin typeface="Arial"/>
                  <a:ea typeface="黑体" pitchFamily="2" charset="-122"/>
                  <a:cs typeface="+mn-cs"/>
                </a:rPr>
                <a:t>(VNMC)</a:t>
              </a:r>
              <a:endParaRPr lang="zh-CN" altLang="en-US" sz="800" b="0" i="0" kern="1200">
                <a:solidFill>
                  <a:srgbClr val="FFFFFF"/>
                </a:solidFill>
                <a:latin typeface="Arial"/>
                <a:ea typeface="黑体" pitchFamily="2" charset="-122"/>
                <a:cs typeface="+mn-cs"/>
              </a:endParaRPr>
            </a:p>
          </p:txBody>
        </p:sp>
        <p:sp>
          <p:nvSpPr>
            <p:cNvPr id="139" name="Rectangle 138"/>
            <p:cNvSpPr/>
            <p:nvPr/>
          </p:nvSpPr>
          <p:spPr bwMode="gray">
            <a:xfrm>
              <a:off x="4047930" y="4751332"/>
              <a:ext cx="4947811" cy="754321"/>
            </a:xfrm>
            <a:prstGeom prst="rect">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endParaRPr lang="zh-CN" altLang="en-US" sz="1200">
                <a:latin typeface="+mj-lt"/>
                <a:ea typeface="黑体" pitchFamily="2" charset="-122"/>
              </a:endParaRPr>
            </a:p>
          </p:txBody>
        </p:sp>
        <p:sp>
          <p:nvSpPr>
            <p:cNvPr id="140" name="TextBox 139"/>
            <p:cNvSpPr txBox="1"/>
            <p:nvPr/>
          </p:nvSpPr>
          <p:spPr bwMode="gray">
            <a:xfrm>
              <a:off x="4211934" y="5086675"/>
              <a:ext cx="4665981" cy="304053"/>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b"/>
            <a:lstStyle>
              <a:defPPr>
                <a:defRPr lang="en-US"/>
              </a:defPPr>
              <a:lvl1pPr algn="ctr" eaLnBrk="0" fontAlgn="base" hangingPunct="0">
                <a:lnSpc>
                  <a:spcPct val="90000"/>
                </a:lnSpc>
                <a:spcBef>
                  <a:spcPct val="0"/>
                </a:spcBef>
                <a:spcAft>
                  <a:spcPct val="0"/>
                </a:spcAft>
                <a:defRPr sz="1100">
                  <a:solidFill>
                    <a:srgbClr val="FFFFFF"/>
                  </a:solidFill>
                  <a:latin typeface="Arial"/>
                </a:defRPr>
              </a:lvl1pPr>
            </a:lstStyle>
            <a:p>
              <a:r>
                <a:rPr lang="en-US" altLang="zh-CN" dirty="0" smtClean="0">
                  <a:ea typeface="黑体" pitchFamily="2" charset="-122"/>
                </a:rPr>
                <a:t>Cisco Nexus</a:t>
              </a:r>
              <a:r>
                <a:rPr lang="en-US" baseline="30000" dirty="0" smtClean="0"/>
                <a:t>®</a:t>
              </a:r>
              <a:r>
                <a:rPr lang="zh-CN" altLang="en-US" dirty="0" smtClean="0">
                  <a:ea typeface="黑体" pitchFamily="2" charset="-122"/>
                </a:rPr>
                <a:t> </a:t>
              </a:r>
              <a:r>
                <a:rPr lang="en-US" altLang="zh-CN" dirty="0" smtClean="0">
                  <a:ea typeface="黑体" pitchFamily="2" charset="-122"/>
                </a:rPr>
                <a:t>1000V</a:t>
              </a:r>
              <a:endParaRPr lang="zh-CN" altLang="en-US" dirty="0">
                <a:ea typeface="黑体" pitchFamily="2" charset="-122"/>
              </a:endParaRPr>
            </a:p>
          </p:txBody>
        </p:sp>
        <p:sp>
          <p:nvSpPr>
            <p:cNvPr id="141" name="TextBox 284"/>
            <p:cNvSpPr txBox="1">
              <a:spLocks noChangeArrowheads="1"/>
            </p:cNvSpPr>
            <p:nvPr/>
          </p:nvSpPr>
          <p:spPr bwMode="gray">
            <a:xfrm>
              <a:off x="4110775" y="5369281"/>
              <a:ext cx="1431996" cy="329472"/>
            </a:xfrm>
            <a:prstGeom prst="rect">
              <a:avLst/>
            </a:prstGeom>
            <a:noFill/>
            <a:ln w="9525">
              <a:noFill/>
              <a:miter lim="800000"/>
              <a:headEnd/>
              <a:tailEnd/>
            </a:ln>
          </p:spPr>
          <p:txBody>
            <a:bodyPr wrap="square" lIns="91435" tIns="45718" rIns="91435" bIns="45718">
              <a:spAutoFit/>
            </a:bodyPr>
            <a:lstStyle/>
            <a:p>
              <a:pPr algn="l" defTabSz="914309">
                <a:spcBef>
                  <a:spcPct val="0"/>
                </a:spcBef>
                <a:spcAft>
                  <a:spcPct val="0"/>
                </a:spcAft>
                <a:buNone/>
              </a:pPr>
              <a:r>
                <a:rPr lang="en-US" altLang="zh-CN" sz="1200" b="0" i="0" kern="1200" smtClean="0">
                  <a:solidFill>
                    <a:srgbClr val="546568"/>
                  </a:solidFill>
                  <a:latin typeface="Arial"/>
                  <a:ea typeface="黑体" pitchFamily="2" charset="-122"/>
                  <a:cs typeface="+mn-cs"/>
                </a:rPr>
                <a:t>vSphere</a:t>
              </a:r>
              <a:endParaRPr lang="en-US" altLang="zh-CN" sz="1200" b="0" i="0" kern="1200">
                <a:solidFill>
                  <a:srgbClr val="546568"/>
                </a:solidFill>
                <a:latin typeface="Arial"/>
                <a:ea typeface="黑体" pitchFamily="2" charset="-122"/>
                <a:cs typeface="+mn-cs"/>
              </a:endParaRPr>
            </a:p>
          </p:txBody>
        </p:sp>
        <p:sp>
          <p:nvSpPr>
            <p:cNvPr id="142" name="TextBox 141"/>
            <p:cNvSpPr txBox="1"/>
            <p:nvPr/>
          </p:nvSpPr>
          <p:spPr bwMode="gray">
            <a:xfrm>
              <a:off x="4211934" y="4820909"/>
              <a:ext cx="4662734" cy="229227"/>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w="19050" cap="flat">
              <a:noFill/>
              <a:prstDash val="solid"/>
              <a:miter lim="800000"/>
              <a:headEnd/>
              <a:tailEnd/>
            </a:ln>
            <a:effectLst/>
          </p:spPr>
          <p:txBody>
            <a:bodyPr vert="horz" wrap="square" lIns="91440" tIns="45720" rIns="91440" bIns="45720" numCol="1" anchor="ctr" anchorCtr="1" compatLnSpc="1">
              <a:prstTxWarp prst="textNoShape">
                <a:avLst/>
              </a:prstTxWarp>
            </a:bodyPr>
            <a:lstStyle>
              <a:defPPr>
                <a:defRPr lang="en-US"/>
              </a:defPPr>
              <a:lvl1pPr>
                <a:defRPr sz="40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defTabSz="914400">
                <a:buNone/>
              </a:pPr>
              <a:r>
                <a:rPr lang="en-US" altLang="zh-CN" sz="1100" b="0" i="0" dirty="0" err="1" smtClean="0">
                  <a:solidFill>
                    <a:srgbClr val="FFFFFF"/>
                  </a:solidFill>
                  <a:latin typeface="Arial"/>
                  <a:ea typeface="黑体" pitchFamily="2" charset="-122"/>
                  <a:cs typeface="+mn-cs"/>
                </a:rPr>
                <a:t>vPath</a:t>
              </a:r>
              <a:endParaRPr lang="en-US" altLang="zh-CN" sz="1100" b="0" i="0" dirty="0">
                <a:solidFill>
                  <a:srgbClr val="FFFFFF"/>
                </a:solidFill>
                <a:latin typeface="Arial"/>
                <a:ea typeface="黑体" pitchFamily="2" charset="-122"/>
                <a:cs typeface="+mn-cs"/>
              </a:endParaRPr>
            </a:p>
          </p:txBody>
        </p:sp>
        <p:grpSp>
          <p:nvGrpSpPr>
            <p:cNvPr id="3" name="Group 247"/>
            <p:cNvGrpSpPr/>
            <p:nvPr/>
          </p:nvGrpSpPr>
          <p:grpSpPr bwMode="gray">
            <a:xfrm>
              <a:off x="4114409" y="2898819"/>
              <a:ext cx="1020846" cy="1392484"/>
              <a:chOff x="1995119" y="2316679"/>
              <a:chExt cx="1270000" cy="1732342"/>
            </a:xfrm>
          </p:grpSpPr>
          <p:sp>
            <p:nvSpPr>
              <p:cNvPr id="144" name="Rounded Rectangle 143"/>
              <p:cNvSpPr/>
              <p:nvPr/>
            </p:nvSpPr>
            <p:spPr bwMode="gray">
              <a:xfrm>
                <a:off x="1995119" y="2919217"/>
                <a:ext cx="1270000" cy="513886"/>
              </a:xfrm>
              <a:prstGeom prst="roundRect">
                <a:avLst>
                  <a:gd name="adj" fmla="val 7628"/>
                </a:avLst>
              </a:prstGeom>
              <a:solidFill>
                <a:schemeClr val="bg1">
                  <a:lumMod val="50000"/>
                </a:schemeClr>
              </a:solidFill>
              <a:ln w="9525" cap="flat" cmpd="sng" algn="ctr">
                <a:solidFill>
                  <a:schemeClr val="bg1"/>
                </a:solidFill>
                <a:prstDash val="solid"/>
                <a:round/>
                <a:headEnd type="none" w="med" len="med"/>
                <a:tailEnd type="none" w="med" len="med"/>
              </a:ln>
              <a:effectLst>
                <a:outerShdw blurRad="177800" algn="ctr" rotWithShape="0">
                  <a:prstClr val="black">
                    <a:alpha val="33000"/>
                  </a:prstClr>
                </a:outerShdw>
              </a:effectLst>
            </p:spPr>
            <p:txBody>
              <a:bodyPr lIns="82124" tIns="41061" rIns="82124" bIns="91440" anchor="b"/>
              <a:lstStyle/>
              <a:p>
                <a:pPr algn="ctr" defTabSz="914353" rtl="0" fontAlgn="base">
                  <a:lnSpc>
                    <a:spcPct val="90000"/>
                  </a:lnSpc>
                  <a:spcBef>
                    <a:spcPct val="0"/>
                  </a:spcBef>
                  <a:spcAft>
                    <a:spcPct val="0"/>
                  </a:spcAft>
                  <a:defRPr/>
                </a:pPr>
                <a:endParaRPr lang="zh-CN" altLang="en-US" sz="700" kern="1200">
                  <a:solidFill>
                    <a:srgbClr val="FFFFFF">
                      <a:lumMod val="50000"/>
                    </a:srgbClr>
                  </a:solidFill>
                  <a:latin typeface="Arial"/>
                  <a:ea typeface="黑体" pitchFamily="2" charset="-122"/>
                  <a:cs typeface="+mn-cs"/>
                </a:endParaRPr>
              </a:p>
            </p:txBody>
          </p:sp>
          <p:sp>
            <p:nvSpPr>
              <p:cNvPr id="145" name="Rounded Rectangle 144"/>
              <p:cNvSpPr/>
              <p:nvPr/>
            </p:nvSpPr>
            <p:spPr bwMode="gray">
              <a:xfrm>
                <a:off x="1995119" y="3535135"/>
                <a:ext cx="1270000" cy="513886"/>
              </a:xfrm>
              <a:prstGeom prst="roundRect">
                <a:avLst>
                  <a:gd name="adj" fmla="val 7628"/>
                </a:avLst>
              </a:prstGeom>
              <a:solidFill>
                <a:schemeClr val="bg1"/>
              </a:solidFill>
              <a:ln w="9525" cap="flat" cmpd="sng" algn="ctr">
                <a:solidFill>
                  <a:schemeClr val="bg1"/>
                </a:solidFill>
                <a:prstDash val="solid"/>
                <a:round/>
                <a:headEnd type="none" w="med" len="med"/>
                <a:tailEnd type="none" w="med" len="med"/>
              </a:ln>
              <a:effectLst>
                <a:outerShdw blurRad="177800" algn="ctr" rotWithShape="0">
                  <a:prstClr val="black">
                    <a:alpha val="33000"/>
                  </a:prstClr>
                </a:outerShdw>
              </a:effectLst>
            </p:spPr>
            <p:txBody>
              <a:bodyPr lIns="82124" tIns="41061" rIns="82124" bIns="91440" anchor="b"/>
              <a:lstStyle/>
              <a:p>
                <a:pPr algn="ctr" defTabSz="914353" rtl="0" fontAlgn="base">
                  <a:lnSpc>
                    <a:spcPct val="90000"/>
                  </a:lnSpc>
                  <a:spcBef>
                    <a:spcPct val="0"/>
                  </a:spcBef>
                  <a:spcAft>
                    <a:spcPct val="0"/>
                  </a:spcAft>
                  <a:defRPr/>
                </a:pPr>
                <a:endParaRPr lang="zh-CN" altLang="en-US" sz="700" kern="1200">
                  <a:solidFill>
                    <a:srgbClr val="FFFFFF">
                      <a:lumMod val="50000"/>
                    </a:srgbClr>
                  </a:solidFill>
                  <a:latin typeface="Arial"/>
                  <a:ea typeface="黑体" pitchFamily="2" charset="-122"/>
                  <a:cs typeface="+mn-cs"/>
                </a:endParaRPr>
              </a:p>
            </p:txBody>
          </p:sp>
          <p:sp>
            <p:nvSpPr>
              <p:cNvPr id="146" name="Rounded Rectangle 145"/>
              <p:cNvSpPr/>
              <p:nvPr/>
            </p:nvSpPr>
            <p:spPr bwMode="gray">
              <a:xfrm>
                <a:off x="1995119" y="2316679"/>
                <a:ext cx="1270000" cy="513886"/>
              </a:xfrm>
              <a:prstGeom prst="roundRect">
                <a:avLst>
                  <a:gd name="adj" fmla="val 7628"/>
                </a:avLst>
              </a:prstGeom>
              <a:solidFill>
                <a:schemeClr val="bg1">
                  <a:lumMod val="50000"/>
                </a:schemeClr>
              </a:solidFill>
              <a:ln w="9525" cap="flat" cmpd="sng" algn="ctr">
                <a:solidFill>
                  <a:schemeClr val="bg1"/>
                </a:solidFill>
                <a:prstDash val="solid"/>
                <a:round/>
                <a:headEnd type="none" w="med" len="med"/>
                <a:tailEnd type="none" w="med" len="med"/>
              </a:ln>
              <a:effectLst>
                <a:outerShdw blurRad="177800" algn="ctr" rotWithShape="0">
                  <a:prstClr val="black">
                    <a:alpha val="33000"/>
                  </a:prstClr>
                </a:outerShdw>
              </a:effectLst>
            </p:spPr>
            <p:txBody>
              <a:bodyPr lIns="82124" tIns="41061" rIns="82124" bIns="91440" anchor="b"/>
              <a:lstStyle/>
              <a:p>
                <a:pPr algn="ctr" defTabSz="914353" rtl="0" fontAlgn="base">
                  <a:lnSpc>
                    <a:spcPct val="90000"/>
                  </a:lnSpc>
                  <a:spcBef>
                    <a:spcPct val="0"/>
                  </a:spcBef>
                  <a:spcAft>
                    <a:spcPct val="0"/>
                  </a:spcAft>
                  <a:defRPr/>
                </a:pPr>
                <a:endParaRPr lang="zh-CN" altLang="en-US" sz="700" kern="1200">
                  <a:solidFill>
                    <a:srgbClr val="FFFFFF">
                      <a:lumMod val="50000"/>
                    </a:srgbClr>
                  </a:solidFill>
                  <a:latin typeface="Arial"/>
                  <a:ea typeface="黑体" pitchFamily="2" charset="-122"/>
                  <a:cs typeface="+mn-cs"/>
                </a:endParaRPr>
              </a:p>
            </p:txBody>
          </p:sp>
        </p:grpSp>
        <p:sp>
          <p:nvSpPr>
            <p:cNvPr id="153" name="TextBox 152"/>
            <p:cNvSpPr txBox="1"/>
            <p:nvPr/>
          </p:nvSpPr>
          <p:spPr bwMode="gray">
            <a:xfrm>
              <a:off x="5715580" y="2581048"/>
              <a:ext cx="3170286" cy="291032"/>
            </a:xfrm>
            <a:prstGeom prst="rect">
              <a:avLst/>
            </a:prstGeom>
            <a:noFill/>
          </p:spPr>
          <p:txBody>
            <a:bodyPr wrap="square" lIns="91435" tIns="45718" rIns="91435" bIns="45718" rtlCol="0">
              <a:spAutoFit/>
            </a:bodyPr>
            <a:lstStyle/>
            <a:p>
              <a:pPr algn="ctr" defTabSz="914309">
                <a:lnSpc>
                  <a:spcPct val="90000"/>
                </a:lnSpc>
                <a:spcBef>
                  <a:spcPct val="0"/>
                </a:spcBef>
                <a:spcAft>
                  <a:spcPct val="0"/>
                </a:spcAft>
                <a:buNone/>
              </a:pPr>
              <a:r>
                <a:rPr lang="en-US" altLang="zh-CN" sz="1050" b="1" i="0" kern="1200" smtClean="0">
                  <a:solidFill>
                    <a:schemeClr val="tx1"/>
                  </a:solidFill>
                  <a:latin typeface="Arial"/>
                  <a:ea typeface="黑体" pitchFamily="2" charset="-122"/>
                  <a:cs typeface="Tahoma"/>
                </a:rPr>
                <a:t>Tenant B</a:t>
              </a:r>
              <a:endParaRPr lang="en-US" altLang="zh-CN" sz="1050" b="1" i="0" kern="1200">
                <a:solidFill>
                  <a:schemeClr val="tx1"/>
                </a:solidFill>
                <a:latin typeface="Arial"/>
                <a:ea typeface="黑体" pitchFamily="2" charset="-122"/>
                <a:cs typeface="Tahoma"/>
              </a:endParaRPr>
            </a:p>
          </p:txBody>
        </p:sp>
        <p:sp>
          <p:nvSpPr>
            <p:cNvPr id="154" name="Rounded Rectangle 153"/>
            <p:cNvSpPr/>
            <p:nvPr/>
          </p:nvSpPr>
          <p:spPr bwMode="gray">
            <a:xfrm>
              <a:off x="5684501" y="2844264"/>
              <a:ext cx="1524513" cy="1636135"/>
            </a:xfrm>
            <a:prstGeom prst="roundRect">
              <a:avLst>
                <a:gd name="adj" fmla="val 7628"/>
              </a:avLst>
            </a:prstGeom>
            <a:solidFill>
              <a:schemeClr val="tx1">
                <a:lumMod val="50000"/>
              </a:schemeClr>
            </a:soli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endParaRPr>
            </a:p>
          </p:txBody>
        </p:sp>
        <p:sp>
          <p:nvSpPr>
            <p:cNvPr id="155" name="Rounded Rectangle 154"/>
            <p:cNvSpPr/>
            <p:nvPr/>
          </p:nvSpPr>
          <p:spPr bwMode="gray">
            <a:xfrm>
              <a:off x="7334079" y="2844264"/>
              <a:ext cx="1525707" cy="1636135"/>
            </a:xfrm>
            <a:prstGeom prst="roundRect">
              <a:avLst>
                <a:gd name="adj" fmla="val 7628"/>
              </a:avLst>
            </a:prstGeom>
            <a:solidFill>
              <a:schemeClr val="tx1">
                <a:lumMod val="50000"/>
              </a:schemeClr>
            </a:soli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endParaRPr>
            </a:p>
          </p:txBody>
        </p:sp>
        <p:sp>
          <p:nvSpPr>
            <p:cNvPr id="159" name="TextBox 158"/>
            <p:cNvSpPr txBox="1"/>
            <p:nvPr/>
          </p:nvSpPr>
          <p:spPr bwMode="gray">
            <a:xfrm>
              <a:off x="7333622" y="2814200"/>
              <a:ext cx="1020846" cy="311167"/>
            </a:xfrm>
            <a:prstGeom prst="rect">
              <a:avLst/>
            </a:prstGeom>
            <a:noFill/>
          </p:spPr>
          <p:txBody>
            <a:bodyPr wrap="square" lIns="91435" tIns="45718" rIns="91435" bIns="45718" rtlCol="0">
              <a:spAutoFit/>
            </a:bodyPr>
            <a:lstStyle/>
            <a:p>
              <a:pPr algn="l" defTabSz="914309">
                <a:buNone/>
              </a:pPr>
              <a:r>
                <a:rPr lang="en-US" altLang="zh-CN" sz="1100" b="0" i="0" kern="1200" smtClean="0">
                  <a:solidFill>
                    <a:srgbClr val="FFFFFF"/>
                  </a:solidFill>
                  <a:latin typeface="Arial"/>
                  <a:ea typeface="黑体" pitchFamily="2" charset="-122"/>
                  <a:cs typeface="+mn-cs"/>
                </a:rPr>
                <a:t>VDC</a:t>
              </a:r>
              <a:endParaRPr lang="en-US" altLang="zh-CN" sz="1100" b="0" i="0" kern="1200">
                <a:solidFill>
                  <a:srgbClr val="FFFFFF"/>
                </a:solidFill>
                <a:latin typeface="Arial"/>
                <a:ea typeface="黑体" pitchFamily="2" charset="-122"/>
                <a:cs typeface="+mn-cs"/>
              </a:endParaRPr>
            </a:p>
          </p:txBody>
        </p:sp>
        <p:sp>
          <p:nvSpPr>
            <p:cNvPr id="161" name="TextBox 160"/>
            <p:cNvSpPr txBox="1"/>
            <p:nvPr/>
          </p:nvSpPr>
          <p:spPr bwMode="gray">
            <a:xfrm>
              <a:off x="5719689" y="2814200"/>
              <a:ext cx="1020846" cy="329472"/>
            </a:xfrm>
            <a:prstGeom prst="rect">
              <a:avLst/>
            </a:prstGeom>
            <a:noFill/>
          </p:spPr>
          <p:txBody>
            <a:bodyPr wrap="square" lIns="91435" tIns="45718" rIns="91435" bIns="45718" rtlCol="0">
              <a:spAutoFit/>
            </a:bodyPr>
            <a:lstStyle/>
            <a:p>
              <a:pPr algn="l" defTabSz="914309">
                <a:buNone/>
              </a:pPr>
              <a:r>
                <a:rPr lang="en-US" altLang="zh-CN" sz="1200" b="0" i="0" kern="1200" smtClean="0">
                  <a:solidFill>
                    <a:srgbClr val="FFFFFF"/>
                  </a:solidFill>
                  <a:latin typeface="Arial"/>
                  <a:ea typeface="黑体" pitchFamily="2" charset="-122"/>
                  <a:cs typeface="+mn-cs"/>
                </a:rPr>
                <a:t>VDC</a:t>
              </a:r>
              <a:endParaRPr lang="en-US" altLang="zh-CN" sz="1200" b="0" i="0" kern="1200">
                <a:solidFill>
                  <a:srgbClr val="FFFFFF"/>
                </a:solidFill>
                <a:latin typeface="Arial"/>
                <a:ea typeface="黑体" pitchFamily="2" charset="-122"/>
                <a:cs typeface="+mn-cs"/>
              </a:endParaRPr>
            </a:p>
          </p:txBody>
        </p:sp>
        <p:sp>
          <p:nvSpPr>
            <p:cNvPr id="175" name="Rounded Rectangle 174"/>
            <p:cNvSpPr/>
            <p:nvPr/>
          </p:nvSpPr>
          <p:spPr bwMode="gray">
            <a:xfrm>
              <a:off x="5812346" y="3111260"/>
              <a:ext cx="1020846" cy="426775"/>
            </a:xfrm>
            <a:prstGeom prst="roundRect">
              <a:avLst>
                <a:gd name="adj" fmla="val 7628"/>
              </a:avLst>
            </a:prstGeom>
            <a:solidFill>
              <a:schemeClr val="bg1">
                <a:lumMod val="50000"/>
              </a:schemeClr>
            </a:solidFill>
            <a:ln w="9525" cap="flat" cmpd="sng" algn="ctr">
              <a:solidFill>
                <a:schemeClr val="bg1"/>
              </a:solidFill>
              <a:prstDash val="solid"/>
              <a:round/>
              <a:headEnd type="none" w="med" len="med"/>
              <a:tailEnd type="none" w="med" len="med"/>
            </a:ln>
            <a:effectLst>
              <a:outerShdw blurRad="177800" algn="ctr" rotWithShape="0">
                <a:prstClr val="black">
                  <a:alpha val="33000"/>
                </a:prstClr>
              </a:outerShdw>
            </a:effectLst>
          </p:spPr>
          <p:txBody>
            <a:bodyPr lIns="82124" tIns="41061" rIns="82124" bIns="91440" anchor="b"/>
            <a:lstStyle/>
            <a:p>
              <a:pPr algn="ctr" defTabSz="914353" rtl="0" fontAlgn="base">
                <a:lnSpc>
                  <a:spcPct val="90000"/>
                </a:lnSpc>
                <a:spcBef>
                  <a:spcPct val="0"/>
                </a:spcBef>
                <a:spcAft>
                  <a:spcPct val="0"/>
                </a:spcAft>
              </a:pPr>
              <a:endParaRPr lang="zh-CN" altLang="en-US" sz="700" kern="1200">
                <a:solidFill>
                  <a:srgbClr val="FFFFFF">
                    <a:lumMod val="50000"/>
                  </a:srgbClr>
                </a:solidFill>
                <a:latin typeface="Arial"/>
                <a:ea typeface="黑体" pitchFamily="2" charset="-122"/>
                <a:cs typeface="+mn-cs"/>
              </a:endParaRPr>
            </a:p>
          </p:txBody>
        </p:sp>
        <p:sp>
          <p:nvSpPr>
            <p:cNvPr id="183" name="Rounded Rectangle 182"/>
            <p:cNvSpPr/>
            <p:nvPr/>
          </p:nvSpPr>
          <p:spPr bwMode="gray">
            <a:xfrm>
              <a:off x="7444991" y="3111260"/>
              <a:ext cx="1020846" cy="464509"/>
            </a:xfrm>
            <a:prstGeom prst="roundRect">
              <a:avLst>
                <a:gd name="adj" fmla="val 7628"/>
              </a:avLst>
            </a:prstGeom>
            <a:solidFill>
              <a:schemeClr val="bg1">
                <a:lumMod val="50000"/>
              </a:schemeClr>
            </a:solidFill>
            <a:ln w="9525" cap="flat" cmpd="sng" algn="ctr">
              <a:solidFill>
                <a:schemeClr val="bg1"/>
              </a:solidFill>
              <a:prstDash val="solid"/>
              <a:round/>
              <a:headEnd type="none" w="med" len="med"/>
              <a:tailEnd type="none" w="med" len="med"/>
            </a:ln>
            <a:effectLst>
              <a:outerShdw blurRad="177800" algn="ctr" rotWithShape="0">
                <a:prstClr val="black">
                  <a:alpha val="33000"/>
                </a:prstClr>
              </a:outerShdw>
            </a:effectLst>
          </p:spPr>
          <p:txBody>
            <a:bodyPr lIns="82120" tIns="41059" rIns="82120" bIns="91435" anchor="b"/>
            <a:lstStyle/>
            <a:p>
              <a:pPr algn="ctr" defTabSz="914353" rtl="0" fontAlgn="base">
                <a:lnSpc>
                  <a:spcPct val="90000"/>
                </a:lnSpc>
                <a:spcBef>
                  <a:spcPct val="0"/>
                </a:spcBef>
                <a:spcAft>
                  <a:spcPct val="0"/>
                </a:spcAft>
              </a:pPr>
              <a:endParaRPr lang="zh-CN" altLang="en-US" sz="700" kern="1200">
                <a:solidFill>
                  <a:srgbClr val="FFFFFF">
                    <a:lumMod val="50000"/>
                  </a:srgbClr>
                </a:solidFill>
                <a:latin typeface="Arial"/>
                <a:ea typeface="黑体" pitchFamily="2" charset="-122"/>
                <a:cs typeface="+mn-cs"/>
              </a:endParaRPr>
            </a:p>
          </p:txBody>
        </p:sp>
        <p:sp>
          <p:nvSpPr>
            <p:cNvPr id="187" name="Rounded Rectangle 186"/>
            <p:cNvSpPr/>
            <p:nvPr/>
          </p:nvSpPr>
          <p:spPr bwMode="gray">
            <a:xfrm>
              <a:off x="7444991" y="3748330"/>
              <a:ext cx="1020846" cy="462184"/>
            </a:xfrm>
            <a:prstGeom prst="roundRect">
              <a:avLst>
                <a:gd name="adj" fmla="val 7628"/>
              </a:avLst>
            </a:prstGeom>
            <a:solidFill>
              <a:schemeClr val="bg1">
                <a:lumMod val="50000"/>
              </a:schemeClr>
            </a:solidFill>
            <a:ln w="9525" cap="flat" cmpd="sng" algn="ctr">
              <a:solidFill>
                <a:schemeClr val="bg1"/>
              </a:solidFill>
              <a:prstDash val="solid"/>
              <a:round/>
              <a:headEnd type="none" w="med" len="med"/>
              <a:tailEnd type="none" w="med" len="med"/>
            </a:ln>
            <a:effectLst>
              <a:outerShdw blurRad="177800" algn="ctr" rotWithShape="0">
                <a:prstClr val="black">
                  <a:alpha val="33000"/>
                </a:prstClr>
              </a:outerShdw>
            </a:effectLst>
          </p:spPr>
          <p:txBody>
            <a:bodyPr lIns="82120" tIns="41059" rIns="82120" bIns="91435" anchor="b"/>
            <a:lstStyle/>
            <a:p>
              <a:pPr algn="ctr" defTabSz="914353" rtl="0" fontAlgn="base">
                <a:lnSpc>
                  <a:spcPct val="90000"/>
                </a:lnSpc>
                <a:spcBef>
                  <a:spcPct val="0"/>
                </a:spcBef>
                <a:spcAft>
                  <a:spcPct val="0"/>
                </a:spcAft>
              </a:pPr>
              <a:endParaRPr lang="zh-CN" altLang="en-US" sz="700" kern="1200">
                <a:solidFill>
                  <a:srgbClr val="FFFFFF">
                    <a:lumMod val="50000"/>
                  </a:srgbClr>
                </a:solidFill>
                <a:latin typeface="Arial"/>
                <a:ea typeface="黑体" pitchFamily="2" charset="-122"/>
                <a:cs typeface="+mn-cs"/>
              </a:endParaRPr>
            </a:p>
          </p:txBody>
        </p:sp>
        <p:sp>
          <p:nvSpPr>
            <p:cNvPr id="191" name="TextBox 190"/>
            <p:cNvSpPr txBox="1"/>
            <p:nvPr/>
          </p:nvSpPr>
          <p:spPr bwMode="gray">
            <a:xfrm>
              <a:off x="7401974" y="3054044"/>
              <a:ext cx="605809" cy="219646"/>
            </a:xfrm>
            <a:prstGeom prst="rect">
              <a:avLst/>
            </a:prstGeom>
            <a:noFill/>
          </p:spPr>
          <p:txBody>
            <a:bodyPr wrap="square" lIns="91435" tIns="45718" rIns="91435" bIns="45718" rtlCol="0">
              <a:spAutoFit/>
            </a:bodyPr>
            <a:lstStyle/>
            <a:p>
              <a:pPr algn="l" defTabSz="914309">
                <a:buNone/>
              </a:pPr>
              <a:r>
                <a:rPr lang="en-US" altLang="zh-CN" sz="600" b="0" i="0" kern="1200" smtClean="0">
                  <a:solidFill>
                    <a:srgbClr val="FFFFFF"/>
                  </a:solidFill>
                  <a:latin typeface="Arial"/>
                  <a:ea typeface="黑体" pitchFamily="2" charset="-122"/>
                  <a:cs typeface="+mn-cs"/>
                </a:rPr>
                <a:t>vAPP</a:t>
              </a:r>
              <a:endParaRPr lang="en-US" altLang="zh-CN" sz="600" b="0" i="0" kern="1200">
                <a:solidFill>
                  <a:srgbClr val="FFFFFF"/>
                </a:solidFill>
                <a:latin typeface="Arial"/>
                <a:ea typeface="黑体" pitchFamily="2" charset="-122"/>
                <a:cs typeface="+mn-cs"/>
              </a:endParaRPr>
            </a:p>
          </p:txBody>
        </p:sp>
        <p:sp>
          <p:nvSpPr>
            <p:cNvPr id="192" name="TextBox 191"/>
            <p:cNvSpPr txBox="1"/>
            <p:nvPr/>
          </p:nvSpPr>
          <p:spPr bwMode="gray">
            <a:xfrm>
              <a:off x="7401974" y="3698902"/>
              <a:ext cx="599297" cy="219646"/>
            </a:xfrm>
            <a:prstGeom prst="rect">
              <a:avLst/>
            </a:prstGeom>
            <a:noFill/>
          </p:spPr>
          <p:txBody>
            <a:bodyPr wrap="square" lIns="91435" tIns="45718" rIns="91435" bIns="45718" rtlCol="0">
              <a:spAutoFit/>
            </a:bodyPr>
            <a:lstStyle/>
            <a:p>
              <a:pPr algn="l" defTabSz="914309">
                <a:buNone/>
              </a:pPr>
              <a:r>
                <a:rPr lang="en-US" altLang="zh-CN" sz="600" b="0" i="0" kern="1200" smtClean="0">
                  <a:solidFill>
                    <a:srgbClr val="FFFFFF"/>
                  </a:solidFill>
                  <a:latin typeface="Arial"/>
                  <a:ea typeface="黑体" pitchFamily="2" charset="-122"/>
                  <a:cs typeface="+mn-cs"/>
                </a:rPr>
                <a:t>vAPP</a:t>
              </a:r>
              <a:endParaRPr lang="en-US" altLang="zh-CN" sz="600" b="0" i="0" kern="1200">
                <a:solidFill>
                  <a:srgbClr val="FFFFFF"/>
                </a:solidFill>
                <a:latin typeface="Arial"/>
                <a:ea typeface="黑体" pitchFamily="2" charset="-122"/>
                <a:cs typeface="+mn-cs"/>
              </a:endParaRPr>
            </a:p>
          </p:txBody>
        </p:sp>
        <p:sp>
          <p:nvSpPr>
            <p:cNvPr id="309" name="TextBox 308"/>
            <p:cNvSpPr txBox="1"/>
            <p:nvPr/>
          </p:nvSpPr>
          <p:spPr bwMode="gray">
            <a:xfrm>
              <a:off x="3958197" y="4506107"/>
              <a:ext cx="1313715" cy="274558"/>
            </a:xfrm>
            <a:prstGeom prst="rect">
              <a:avLst/>
            </a:prstGeom>
            <a:noFill/>
          </p:spPr>
          <p:txBody>
            <a:bodyPr wrap="square" lIns="91435" tIns="45718" rIns="91435" bIns="45718" rtlCol="0">
              <a:spAutoFit/>
            </a:bodyPr>
            <a:lstStyle/>
            <a:p>
              <a:pPr algn="ctr" defTabSz="914309">
                <a:buNone/>
              </a:pPr>
              <a:r>
                <a:rPr lang="en-US" altLang="zh-CN" sz="900" b="0" i="0" kern="1200" smtClean="0">
                  <a:solidFill>
                    <a:srgbClr val="546568"/>
                  </a:solidFill>
                  <a:latin typeface="Arial"/>
                  <a:ea typeface="黑体" pitchFamily="2" charset="-122"/>
                  <a:cs typeface="+mn-cs"/>
                </a:rPr>
                <a:t>Cisco ASA 1000V</a:t>
              </a:r>
              <a:endParaRPr lang="en-US" altLang="zh-CN" sz="900" b="0" i="0" kern="1200">
                <a:solidFill>
                  <a:srgbClr val="546568"/>
                </a:solidFill>
                <a:latin typeface="Arial"/>
                <a:ea typeface="黑体" pitchFamily="2" charset="-122"/>
                <a:cs typeface="+mn-cs"/>
              </a:endParaRPr>
            </a:p>
          </p:txBody>
        </p:sp>
        <p:sp>
          <p:nvSpPr>
            <p:cNvPr id="311" name="Rectangle 310"/>
            <p:cNvSpPr/>
            <p:nvPr/>
          </p:nvSpPr>
          <p:spPr bwMode="gray">
            <a:xfrm>
              <a:off x="4128582" y="2104461"/>
              <a:ext cx="4731205" cy="194620"/>
            </a:xfrm>
            <a:prstGeom prst="rect">
              <a:avLst/>
            </a:prstGeom>
            <a:solidFill>
              <a:schemeClr val="tx1">
                <a:lumMod val="50000"/>
              </a:schemeClr>
            </a:solidFill>
            <a:ln w="9525" cap="flat">
              <a:noFill/>
              <a:prstDash val="solid"/>
              <a:miter lim="800000"/>
              <a:headEnd/>
              <a:tailEnd/>
            </a:ln>
            <a:effectLst/>
          </p:spPr>
          <p:txBody>
            <a:bodyPr vert="horz" wrap="square" lIns="91440" tIns="45720" rIns="91440" bIns="45720" numCol="1" anchor="ctr" anchorCtr="0" compatLnSpc="1">
              <a:prstTxWarp prst="textNoShape">
                <a:avLst/>
              </a:prstTxWarp>
            </a:bodyPr>
            <a:lstStyle/>
            <a:p>
              <a:pPr algn="ctr" defTabSz="914400">
                <a:buNone/>
              </a:pPr>
              <a:r>
                <a:rPr lang="en-US" altLang="zh-CN" sz="1000" b="0" i="0" smtClean="0">
                  <a:solidFill>
                    <a:srgbClr val="FFFFFF"/>
                  </a:solidFill>
                  <a:latin typeface="Arial"/>
                  <a:ea typeface="黑体" pitchFamily="2" charset="-122"/>
                  <a:cs typeface="+mn-cs"/>
                </a:rPr>
                <a:t>vCenter</a:t>
              </a:r>
              <a:endParaRPr lang="zh-CN" altLang="en-US" sz="800">
                <a:solidFill>
                  <a:schemeClr val="bg1"/>
                </a:solidFill>
                <a:latin typeface="+mj-lt"/>
                <a:ea typeface="黑体" pitchFamily="2" charset="-122"/>
              </a:endParaRPr>
            </a:p>
          </p:txBody>
        </p:sp>
        <p:pic>
          <p:nvPicPr>
            <p:cNvPr id="1026" name="Picture 2" descr="\\MV-FS\Projects\Cisco\03_Assets\Icons\Kubrick Icons\Device Icons\Device_asa5500_3075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37005" y="4205186"/>
              <a:ext cx="372000" cy="372000"/>
            </a:xfrm>
            <a:prstGeom prst="rect">
              <a:avLst/>
            </a:prstGeom>
            <a:noFill/>
            <a:extLst>
              <a:ext uri="{909E8E84-426E-40DD-AFC4-6F175D3DCCD1}">
                <a14:hiddenFill xmlns="" xmlns:a14="http://schemas.microsoft.com/office/drawing/2010/main">
                  <a:solidFill>
                    <a:srgbClr val="FFFFFF"/>
                  </a:solidFill>
                </a14:hiddenFill>
              </a:ext>
            </a:extLst>
          </p:spPr>
        </p:pic>
        <p:pic>
          <p:nvPicPr>
            <p:cNvPr id="280" name="Picture 150" descr="ICON_VM_basic_label_Q308"/>
            <p:cNvPicPr>
              <a:picLocks noChangeAspect="1" noChangeArrowheads="1"/>
            </p:cNvPicPr>
            <p:nvPr/>
          </p:nvPicPr>
          <p:blipFill>
            <a:blip r:embed="rId4" cstate="print"/>
            <a:srcRect/>
            <a:stretch>
              <a:fillRect/>
            </a:stretch>
          </p:blipFill>
          <p:spPr bwMode="auto">
            <a:xfrm>
              <a:off x="5963188" y="3561951"/>
              <a:ext cx="310896" cy="367020"/>
            </a:xfrm>
            <a:prstGeom prst="rect">
              <a:avLst/>
            </a:prstGeom>
            <a:noFill/>
            <a:ln w="9525">
              <a:noFill/>
              <a:miter lim="800000"/>
              <a:headEnd/>
              <a:tailEnd/>
            </a:ln>
          </p:spPr>
        </p:pic>
        <p:pic>
          <p:nvPicPr>
            <p:cNvPr id="285" name="Picture 150" descr="ICON_VM_basic_label_Q308"/>
            <p:cNvPicPr>
              <a:picLocks noChangeAspect="1" noChangeArrowheads="1"/>
            </p:cNvPicPr>
            <p:nvPr/>
          </p:nvPicPr>
          <p:blipFill>
            <a:blip r:embed="rId4" cstate="print"/>
            <a:srcRect/>
            <a:stretch>
              <a:fillRect/>
            </a:stretch>
          </p:blipFill>
          <p:spPr bwMode="auto">
            <a:xfrm>
              <a:off x="6424079" y="3561951"/>
              <a:ext cx="310896" cy="367020"/>
            </a:xfrm>
            <a:prstGeom prst="rect">
              <a:avLst/>
            </a:prstGeom>
            <a:noFill/>
            <a:ln w="9525">
              <a:noFill/>
              <a:miter lim="800000"/>
              <a:headEnd/>
              <a:tailEnd/>
            </a:ln>
          </p:spPr>
        </p:pic>
        <p:pic>
          <p:nvPicPr>
            <p:cNvPr id="286" name="Picture 150" descr="ICON_VM_basic_label_Q308"/>
            <p:cNvPicPr>
              <a:picLocks noChangeAspect="1" noChangeArrowheads="1"/>
            </p:cNvPicPr>
            <p:nvPr/>
          </p:nvPicPr>
          <p:blipFill>
            <a:blip r:embed="rId4" cstate="print"/>
            <a:srcRect/>
            <a:stretch>
              <a:fillRect/>
            </a:stretch>
          </p:blipFill>
          <p:spPr bwMode="auto">
            <a:xfrm>
              <a:off x="5966879" y="3959649"/>
              <a:ext cx="310896" cy="367020"/>
            </a:xfrm>
            <a:prstGeom prst="rect">
              <a:avLst/>
            </a:prstGeom>
            <a:noFill/>
            <a:ln w="9525">
              <a:noFill/>
              <a:miter lim="800000"/>
              <a:headEnd/>
              <a:tailEnd/>
            </a:ln>
          </p:spPr>
        </p:pic>
        <p:pic>
          <p:nvPicPr>
            <p:cNvPr id="287" name="Picture 150" descr="ICON_VM_basic_label_Q308"/>
            <p:cNvPicPr>
              <a:picLocks noChangeAspect="1" noChangeArrowheads="1"/>
            </p:cNvPicPr>
            <p:nvPr/>
          </p:nvPicPr>
          <p:blipFill>
            <a:blip r:embed="rId4" cstate="print"/>
            <a:srcRect/>
            <a:stretch>
              <a:fillRect/>
            </a:stretch>
          </p:blipFill>
          <p:spPr bwMode="auto">
            <a:xfrm>
              <a:off x="6424079" y="3959649"/>
              <a:ext cx="310896" cy="367020"/>
            </a:xfrm>
            <a:prstGeom prst="rect">
              <a:avLst/>
            </a:prstGeom>
            <a:noFill/>
            <a:ln w="9525">
              <a:noFill/>
              <a:miter lim="800000"/>
              <a:headEnd/>
              <a:tailEnd/>
            </a:ln>
          </p:spPr>
        </p:pic>
        <p:pic>
          <p:nvPicPr>
            <p:cNvPr id="279" name="Picture 150" descr="ICON_VM_basic_label_Q308"/>
            <p:cNvPicPr>
              <a:picLocks noChangeAspect="1" noChangeArrowheads="1"/>
            </p:cNvPicPr>
            <p:nvPr/>
          </p:nvPicPr>
          <p:blipFill>
            <a:blip r:embed="rId5" cstate="screen">
              <a:grayscl/>
            </a:blip>
            <a:srcRect/>
            <a:stretch>
              <a:fillRect/>
            </a:stretch>
          </p:blipFill>
          <p:spPr bwMode="auto">
            <a:xfrm>
              <a:off x="5943299" y="3146550"/>
              <a:ext cx="313191" cy="363526"/>
            </a:xfrm>
            <a:prstGeom prst="rect">
              <a:avLst/>
            </a:prstGeom>
            <a:noFill/>
            <a:ln w="9525">
              <a:noFill/>
              <a:miter lim="800000"/>
              <a:headEnd/>
              <a:tailEnd/>
            </a:ln>
          </p:spPr>
        </p:pic>
        <p:pic>
          <p:nvPicPr>
            <p:cNvPr id="283" name="Picture 150" descr="ICON_VM_basic_label_Q308"/>
            <p:cNvPicPr>
              <a:picLocks noChangeAspect="1" noChangeArrowheads="1"/>
            </p:cNvPicPr>
            <p:nvPr/>
          </p:nvPicPr>
          <p:blipFill>
            <a:blip r:embed="rId5" cstate="screen">
              <a:grayscl/>
            </a:blip>
            <a:srcRect/>
            <a:stretch>
              <a:fillRect/>
            </a:stretch>
          </p:blipFill>
          <p:spPr bwMode="auto">
            <a:xfrm>
              <a:off x="6430803" y="3146550"/>
              <a:ext cx="313191" cy="363526"/>
            </a:xfrm>
            <a:prstGeom prst="rect">
              <a:avLst/>
            </a:prstGeom>
            <a:noFill/>
            <a:ln w="9525">
              <a:noFill/>
              <a:miter lim="800000"/>
              <a:headEnd/>
              <a:tailEnd/>
            </a:ln>
          </p:spPr>
        </p:pic>
        <p:pic>
          <p:nvPicPr>
            <p:cNvPr id="288" name="Picture 150" descr="ICON_VM_basic_label_Q308"/>
            <p:cNvPicPr>
              <a:picLocks noChangeAspect="1" noChangeArrowheads="1"/>
            </p:cNvPicPr>
            <p:nvPr/>
          </p:nvPicPr>
          <p:blipFill>
            <a:blip r:embed="rId5" cstate="screen">
              <a:grayscl/>
            </a:blip>
            <a:srcRect/>
            <a:stretch>
              <a:fillRect/>
            </a:stretch>
          </p:blipFill>
          <p:spPr bwMode="auto">
            <a:xfrm>
              <a:off x="7558856" y="3200036"/>
              <a:ext cx="313191" cy="363526"/>
            </a:xfrm>
            <a:prstGeom prst="rect">
              <a:avLst/>
            </a:prstGeom>
            <a:noFill/>
            <a:ln w="9525">
              <a:noFill/>
              <a:miter lim="800000"/>
              <a:headEnd/>
              <a:tailEnd/>
            </a:ln>
          </p:spPr>
        </p:pic>
        <p:pic>
          <p:nvPicPr>
            <p:cNvPr id="289" name="Picture 150" descr="ICON_VM_basic_label_Q308"/>
            <p:cNvPicPr>
              <a:picLocks noChangeAspect="1" noChangeArrowheads="1"/>
            </p:cNvPicPr>
            <p:nvPr/>
          </p:nvPicPr>
          <p:blipFill>
            <a:blip r:embed="rId5" cstate="screen">
              <a:grayscl/>
            </a:blip>
            <a:srcRect/>
            <a:stretch>
              <a:fillRect/>
            </a:stretch>
          </p:blipFill>
          <p:spPr bwMode="auto">
            <a:xfrm>
              <a:off x="8046361" y="3200036"/>
              <a:ext cx="313191" cy="363526"/>
            </a:xfrm>
            <a:prstGeom prst="rect">
              <a:avLst/>
            </a:prstGeom>
            <a:noFill/>
            <a:ln w="9525">
              <a:noFill/>
              <a:miter lim="800000"/>
              <a:headEnd/>
              <a:tailEnd/>
            </a:ln>
          </p:spPr>
        </p:pic>
        <p:pic>
          <p:nvPicPr>
            <p:cNvPr id="290" name="Picture 150" descr="ICON_VM_basic_label_Q308"/>
            <p:cNvPicPr>
              <a:picLocks noChangeAspect="1" noChangeArrowheads="1"/>
            </p:cNvPicPr>
            <p:nvPr/>
          </p:nvPicPr>
          <p:blipFill>
            <a:blip r:embed="rId6" cstate="screen">
              <a:grayscl/>
            </a:blip>
            <a:srcRect/>
            <a:stretch>
              <a:fillRect/>
            </a:stretch>
          </p:blipFill>
          <p:spPr bwMode="auto">
            <a:xfrm>
              <a:off x="7551708" y="3841159"/>
              <a:ext cx="320472" cy="371978"/>
            </a:xfrm>
            <a:prstGeom prst="rect">
              <a:avLst/>
            </a:prstGeom>
            <a:noFill/>
            <a:ln w="9525">
              <a:noFill/>
              <a:miter lim="800000"/>
              <a:headEnd/>
              <a:tailEnd/>
            </a:ln>
          </p:spPr>
        </p:pic>
        <p:pic>
          <p:nvPicPr>
            <p:cNvPr id="291" name="Picture 150" descr="ICON_VM_basic_label_Q308"/>
            <p:cNvPicPr>
              <a:picLocks noChangeAspect="1" noChangeArrowheads="1"/>
            </p:cNvPicPr>
            <p:nvPr/>
          </p:nvPicPr>
          <p:blipFill>
            <a:blip r:embed="rId6" cstate="screen">
              <a:grayscl/>
            </a:blip>
            <a:srcRect/>
            <a:stretch>
              <a:fillRect/>
            </a:stretch>
          </p:blipFill>
          <p:spPr bwMode="auto">
            <a:xfrm>
              <a:off x="8050547" y="3841159"/>
              <a:ext cx="320472" cy="371978"/>
            </a:xfrm>
            <a:prstGeom prst="rect">
              <a:avLst/>
            </a:prstGeom>
            <a:noFill/>
            <a:ln w="9525">
              <a:noFill/>
              <a:miter lim="800000"/>
              <a:headEnd/>
              <a:tailEnd/>
            </a:ln>
          </p:spPr>
        </p:pic>
        <p:pic>
          <p:nvPicPr>
            <p:cNvPr id="292" name="Picture 150" descr="ICON_VM_basic_label_Q308"/>
            <p:cNvPicPr>
              <a:picLocks noChangeAspect="1" noChangeArrowheads="1"/>
            </p:cNvPicPr>
            <p:nvPr/>
          </p:nvPicPr>
          <p:blipFill>
            <a:blip r:embed="rId6" cstate="screen">
              <a:grayscl/>
            </a:blip>
            <a:srcRect/>
            <a:stretch>
              <a:fillRect/>
            </a:stretch>
          </p:blipFill>
          <p:spPr bwMode="auto">
            <a:xfrm>
              <a:off x="4223124" y="2904014"/>
              <a:ext cx="320473" cy="371978"/>
            </a:xfrm>
            <a:prstGeom prst="rect">
              <a:avLst/>
            </a:prstGeom>
            <a:noFill/>
            <a:ln w="9525">
              <a:noFill/>
              <a:miter lim="800000"/>
              <a:headEnd/>
              <a:tailEnd/>
            </a:ln>
          </p:spPr>
        </p:pic>
        <p:pic>
          <p:nvPicPr>
            <p:cNvPr id="293" name="Picture 150" descr="ICON_VM_basic_label_Q308"/>
            <p:cNvPicPr>
              <a:picLocks noChangeAspect="1" noChangeArrowheads="1"/>
            </p:cNvPicPr>
            <p:nvPr/>
          </p:nvPicPr>
          <p:blipFill>
            <a:blip r:embed="rId6" cstate="screen">
              <a:grayscl/>
            </a:blip>
            <a:srcRect/>
            <a:stretch>
              <a:fillRect/>
            </a:stretch>
          </p:blipFill>
          <p:spPr bwMode="auto">
            <a:xfrm>
              <a:off x="4721963" y="2904014"/>
              <a:ext cx="320473" cy="371978"/>
            </a:xfrm>
            <a:prstGeom prst="rect">
              <a:avLst/>
            </a:prstGeom>
            <a:noFill/>
            <a:ln w="9525">
              <a:noFill/>
              <a:miter lim="800000"/>
              <a:headEnd/>
              <a:tailEnd/>
            </a:ln>
          </p:spPr>
        </p:pic>
        <p:pic>
          <p:nvPicPr>
            <p:cNvPr id="294" name="Picture 150" descr="ICON_VM_basic_label_Q308"/>
            <p:cNvPicPr>
              <a:picLocks noChangeAspect="1" noChangeArrowheads="1"/>
            </p:cNvPicPr>
            <p:nvPr/>
          </p:nvPicPr>
          <p:blipFill>
            <a:blip r:embed="rId6" cstate="screen">
              <a:grayscl/>
            </a:blip>
            <a:srcRect/>
            <a:stretch>
              <a:fillRect/>
            </a:stretch>
          </p:blipFill>
          <p:spPr bwMode="auto">
            <a:xfrm>
              <a:off x="4219237" y="3389780"/>
              <a:ext cx="320473" cy="371978"/>
            </a:xfrm>
            <a:prstGeom prst="rect">
              <a:avLst/>
            </a:prstGeom>
            <a:noFill/>
            <a:ln w="9525">
              <a:noFill/>
              <a:miter lim="800000"/>
              <a:headEnd/>
              <a:tailEnd/>
            </a:ln>
          </p:spPr>
        </p:pic>
        <p:pic>
          <p:nvPicPr>
            <p:cNvPr id="295" name="Picture 150" descr="ICON_VM_basic_label_Q308"/>
            <p:cNvPicPr>
              <a:picLocks noChangeAspect="1" noChangeArrowheads="1"/>
            </p:cNvPicPr>
            <p:nvPr/>
          </p:nvPicPr>
          <p:blipFill>
            <a:blip r:embed="rId6" cstate="screen">
              <a:grayscl/>
            </a:blip>
            <a:srcRect/>
            <a:stretch>
              <a:fillRect/>
            </a:stretch>
          </p:blipFill>
          <p:spPr bwMode="auto">
            <a:xfrm>
              <a:off x="4718076" y="3389780"/>
              <a:ext cx="320473" cy="371978"/>
            </a:xfrm>
            <a:prstGeom prst="rect">
              <a:avLst/>
            </a:prstGeom>
            <a:noFill/>
            <a:ln w="9525">
              <a:noFill/>
              <a:miter lim="800000"/>
              <a:headEnd/>
              <a:tailEnd/>
            </a:ln>
          </p:spPr>
        </p:pic>
        <p:pic>
          <p:nvPicPr>
            <p:cNvPr id="296" name="Picture 150" descr="ICON_VM_basic_label_Q308"/>
            <p:cNvPicPr>
              <a:picLocks noChangeAspect="1" noChangeArrowheads="1"/>
            </p:cNvPicPr>
            <p:nvPr/>
          </p:nvPicPr>
          <p:blipFill>
            <a:blip r:embed="rId4" cstate="print"/>
            <a:srcRect/>
            <a:stretch>
              <a:fillRect/>
            </a:stretch>
          </p:blipFill>
          <p:spPr bwMode="auto">
            <a:xfrm>
              <a:off x="4230952" y="3864710"/>
              <a:ext cx="317575" cy="374904"/>
            </a:xfrm>
            <a:prstGeom prst="rect">
              <a:avLst/>
            </a:prstGeom>
            <a:noFill/>
            <a:ln w="9525">
              <a:noFill/>
              <a:miter lim="800000"/>
              <a:headEnd/>
              <a:tailEnd/>
            </a:ln>
          </p:spPr>
        </p:pic>
        <p:pic>
          <p:nvPicPr>
            <p:cNvPr id="297" name="Picture 150" descr="ICON_VM_basic_label_Q308"/>
            <p:cNvPicPr>
              <a:picLocks noChangeAspect="1" noChangeArrowheads="1"/>
            </p:cNvPicPr>
            <p:nvPr/>
          </p:nvPicPr>
          <p:blipFill>
            <a:blip r:embed="rId4" cstate="print"/>
            <a:srcRect/>
            <a:stretch>
              <a:fillRect/>
            </a:stretch>
          </p:blipFill>
          <p:spPr bwMode="auto">
            <a:xfrm>
              <a:off x="4691843" y="3864710"/>
              <a:ext cx="317575" cy="374904"/>
            </a:xfrm>
            <a:prstGeom prst="rect">
              <a:avLst/>
            </a:prstGeom>
            <a:noFill/>
            <a:ln w="9525">
              <a:noFill/>
              <a:miter lim="800000"/>
              <a:headEnd/>
              <a:tailEnd/>
            </a:ln>
          </p:spPr>
        </p:pic>
        <p:grpSp>
          <p:nvGrpSpPr>
            <p:cNvPr id="4" name="Group 6"/>
            <p:cNvGrpSpPr/>
            <p:nvPr/>
          </p:nvGrpSpPr>
          <p:grpSpPr>
            <a:xfrm>
              <a:off x="5061209" y="3128236"/>
              <a:ext cx="523025" cy="584333"/>
              <a:chOff x="4972895" y="2787563"/>
              <a:chExt cx="523025" cy="584333"/>
            </a:xfrm>
          </p:grpSpPr>
          <p:pic>
            <p:nvPicPr>
              <p:cNvPr id="1027" name="Picture 3" descr="\\MV-FS\Projects\Cisco\03_Assets\Icons\Kubrick Icons\Device Icons\Device_firewall_3130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053372" y="2787563"/>
                <a:ext cx="334402" cy="334402"/>
              </a:xfrm>
              <a:prstGeom prst="rect">
                <a:avLst/>
              </a:prstGeom>
              <a:noFill/>
              <a:extLst>
                <a:ext uri="{909E8E84-426E-40DD-AFC4-6F175D3DCCD1}">
                  <a14:hiddenFill xmlns="" xmlns:a14="http://schemas.microsoft.com/office/drawing/2010/main">
                    <a:solidFill>
                      <a:srgbClr val="FFFFFF"/>
                    </a:solidFill>
                  </a14:hiddenFill>
                </a:ext>
              </a:extLst>
            </p:spPr>
          </p:pic>
          <p:sp>
            <p:nvSpPr>
              <p:cNvPr id="231" name="TextBox 230"/>
              <p:cNvSpPr txBox="1"/>
              <p:nvPr/>
            </p:nvSpPr>
            <p:spPr bwMode="gray">
              <a:xfrm>
                <a:off x="4972895" y="3097337"/>
                <a:ext cx="523025" cy="274559"/>
              </a:xfrm>
              <a:prstGeom prst="rect">
                <a:avLst/>
              </a:prstGeom>
              <a:noFill/>
            </p:spPr>
            <p:txBody>
              <a:bodyPr wrap="square" lIns="91435" tIns="45718" rIns="91435" bIns="45718" rtlCol="0">
                <a:spAutoFit/>
              </a:bodyPr>
              <a:lstStyle/>
              <a:p>
                <a:pPr algn="ctr" defTabSz="914309">
                  <a:buNone/>
                </a:pPr>
                <a:r>
                  <a:rPr lang="en-US" altLang="zh-CN" sz="900" b="0" i="0" kern="1200" smtClean="0">
                    <a:solidFill>
                      <a:srgbClr val="546568"/>
                    </a:solidFill>
                    <a:latin typeface="Arial"/>
                    <a:ea typeface="黑体" pitchFamily="2" charset="-122"/>
                    <a:cs typeface="+mn-cs"/>
                  </a:rPr>
                  <a:t>VSG</a:t>
                </a:r>
                <a:endParaRPr lang="en-US" altLang="zh-CN" sz="900" b="0" i="0" kern="1200">
                  <a:solidFill>
                    <a:srgbClr val="546568"/>
                  </a:solidFill>
                  <a:latin typeface="Arial"/>
                  <a:ea typeface="黑体" pitchFamily="2" charset="-122"/>
                  <a:cs typeface="+mn-cs"/>
                </a:endParaRPr>
              </a:p>
            </p:txBody>
          </p:sp>
        </p:grpSp>
        <p:grpSp>
          <p:nvGrpSpPr>
            <p:cNvPr id="5" name="Group 297"/>
            <p:cNvGrpSpPr/>
            <p:nvPr/>
          </p:nvGrpSpPr>
          <p:grpSpPr>
            <a:xfrm>
              <a:off x="6767160" y="3128236"/>
              <a:ext cx="521232" cy="584333"/>
              <a:chOff x="5007693" y="2787563"/>
              <a:chExt cx="521232" cy="584333"/>
            </a:xfrm>
          </p:grpSpPr>
          <p:pic>
            <p:nvPicPr>
              <p:cNvPr id="299" name="Picture 3" descr="\\MV-FS\Projects\Cisco\03_Assets\Icons\Kubrick Icons\Device Icons\Device_firewall_3130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098692" y="2787563"/>
                <a:ext cx="334402" cy="334402"/>
              </a:xfrm>
              <a:prstGeom prst="rect">
                <a:avLst/>
              </a:prstGeom>
              <a:noFill/>
              <a:extLst>
                <a:ext uri="{909E8E84-426E-40DD-AFC4-6F175D3DCCD1}">
                  <a14:hiddenFill xmlns="" xmlns:a14="http://schemas.microsoft.com/office/drawing/2010/main">
                    <a:solidFill>
                      <a:srgbClr val="FFFFFF"/>
                    </a:solidFill>
                  </a14:hiddenFill>
                </a:ext>
              </a:extLst>
            </p:spPr>
          </p:pic>
          <p:sp>
            <p:nvSpPr>
              <p:cNvPr id="300" name="TextBox 299"/>
              <p:cNvSpPr txBox="1"/>
              <p:nvPr/>
            </p:nvSpPr>
            <p:spPr bwMode="gray">
              <a:xfrm>
                <a:off x="5007693" y="3097337"/>
                <a:ext cx="521232" cy="274559"/>
              </a:xfrm>
              <a:prstGeom prst="rect">
                <a:avLst/>
              </a:prstGeom>
              <a:noFill/>
            </p:spPr>
            <p:txBody>
              <a:bodyPr wrap="square" lIns="91435" tIns="45718" rIns="91435" bIns="45718" rtlCol="0">
                <a:spAutoFit/>
              </a:bodyPr>
              <a:lstStyle/>
              <a:p>
                <a:pPr algn="ctr" defTabSz="914309">
                  <a:buNone/>
                </a:pPr>
                <a:r>
                  <a:rPr lang="en-US" altLang="zh-CN" sz="900" b="0" i="0" kern="1200" smtClean="0">
                    <a:solidFill>
                      <a:srgbClr val="FFFFFF"/>
                    </a:solidFill>
                    <a:latin typeface="Arial"/>
                    <a:ea typeface="黑体" pitchFamily="2" charset="-122"/>
                    <a:cs typeface="+mn-cs"/>
                  </a:rPr>
                  <a:t>VSG</a:t>
                </a:r>
                <a:endParaRPr lang="en-US" altLang="zh-CN" sz="900" b="0" i="0" kern="1200">
                  <a:solidFill>
                    <a:srgbClr val="FFFFFF"/>
                  </a:solidFill>
                  <a:latin typeface="Arial"/>
                  <a:ea typeface="黑体" pitchFamily="2" charset="-122"/>
                  <a:cs typeface="+mn-cs"/>
                </a:endParaRPr>
              </a:p>
            </p:txBody>
          </p:sp>
        </p:grpSp>
        <p:grpSp>
          <p:nvGrpSpPr>
            <p:cNvPr id="6" name="Group 300"/>
            <p:cNvGrpSpPr/>
            <p:nvPr/>
          </p:nvGrpSpPr>
          <p:grpSpPr>
            <a:xfrm>
              <a:off x="8402098" y="3128236"/>
              <a:ext cx="506792" cy="584333"/>
              <a:chOff x="5115321" y="2787563"/>
              <a:chExt cx="506792" cy="584333"/>
            </a:xfrm>
          </p:grpSpPr>
          <p:pic>
            <p:nvPicPr>
              <p:cNvPr id="302" name="Picture 3" descr="\\MV-FS\Projects\Cisco\03_Assets\Icons\Kubrick Icons\Device Icons\Device_firewall_3130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189326" y="2787563"/>
                <a:ext cx="334402" cy="334402"/>
              </a:xfrm>
              <a:prstGeom prst="rect">
                <a:avLst/>
              </a:prstGeom>
              <a:noFill/>
              <a:extLst>
                <a:ext uri="{909E8E84-426E-40DD-AFC4-6F175D3DCCD1}">
                  <a14:hiddenFill xmlns="" xmlns:a14="http://schemas.microsoft.com/office/drawing/2010/main">
                    <a:solidFill>
                      <a:srgbClr val="FFFFFF"/>
                    </a:solidFill>
                  </a14:hiddenFill>
                </a:ext>
              </a:extLst>
            </p:spPr>
          </p:pic>
          <p:sp>
            <p:nvSpPr>
              <p:cNvPr id="303" name="TextBox 302"/>
              <p:cNvSpPr txBox="1"/>
              <p:nvPr/>
            </p:nvSpPr>
            <p:spPr bwMode="gray">
              <a:xfrm>
                <a:off x="5115321" y="3097337"/>
                <a:ext cx="506792" cy="274559"/>
              </a:xfrm>
              <a:prstGeom prst="rect">
                <a:avLst/>
              </a:prstGeom>
              <a:noFill/>
            </p:spPr>
            <p:txBody>
              <a:bodyPr wrap="square" lIns="91435" tIns="45718" rIns="91435" bIns="45718" rtlCol="0">
                <a:spAutoFit/>
              </a:bodyPr>
              <a:lstStyle/>
              <a:p>
                <a:pPr algn="ctr" defTabSz="914309">
                  <a:buNone/>
                </a:pPr>
                <a:r>
                  <a:rPr lang="en-US" altLang="zh-CN" sz="900" b="0" i="0" kern="1200" smtClean="0">
                    <a:solidFill>
                      <a:srgbClr val="FFFFFF"/>
                    </a:solidFill>
                    <a:latin typeface="Arial"/>
                    <a:ea typeface="黑体" pitchFamily="2" charset="-122"/>
                    <a:cs typeface="+mn-cs"/>
                  </a:rPr>
                  <a:t>VSG</a:t>
                </a:r>
                <a:endParaRPr lang="en-US" altLang="zh-CN" sz="900" b="0" i="0" kern="1200">
                  <a:solidFill>
                    <a:srgbClr val="FFFFFF"/>
                  </a:solidFill>
                  <a:latin typeface="Arial"/>
                  <a:ea typeface="黑体" pitchFamily="2" charset="-122"/>
                  <a:cs typeface="+mn-cs"/>
                </a:endParaRPr>
              </a:p>
            </p:txBody>
          </p:sp>
        </p:grpSp>
        <p:grpSp>
          <p:nvGrpSpPr>
            <p:cNvPr id="7" name="Group 303"/>
            <p:cNvGrpSpPr/>
            <p:nvPr/>
          </p:nvGrpSpPr>
          <p:grpSpPr>
            <a:xfrm>
              <a:off x="8402098" y="3833639"/>
              <a:ext cx="506792" cy="584333"/>
              <a:chOff x="5115321" y="2787563"/>
              <a:chExt cx="506792" cy="584333"/>
            </a:xfrm>
          </p:grpSpPr>
          <p:pic>
            <p:nvPicPr>
              <p:cNvPr id="305" name="Picture 3" descr="\\MV-FS\Projects\Cisco\03_Assets\Icons\Kubrick Icons\Device Icons\Device_firewall_3130_default_256.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189326" y="2787563"/>
                <a:ext cx="334402" cy="334402"/>
              </a:xfrm>
              <a:prstGeom prst="rect">
                <a:avLst/>
              </a:prstGeom>
              <a:noFill/>
              <a:extLst>
                <a:ext uri="{909E8E84-426E-40DD-AFC4-6F175D3DCCD1}">
                  <a14:hiddenFill xmlns="" xmlns:a14="http://schemas.microsoft.com/office/drawing/2010/main">
                    <a:solidFill>
                      <a:srgbClr val="FFFFFF"/>
                    </a:solidFill>
                  </a14:hiddenFill>
                </a:ext>
              </a:extLst>
            </p:spPr>
          </p:pic>
          <p:sp>
            <p:nvSpPr>
              <p:cNvPr id="307" name="TextBox 306"/>
              <p:cNvSpPr txBox="1"/>
              <p:nvPr/>
            </p:nvSpPr>
            <p:spPr bwMode="gray">
              <a:xfrm>
                <a:off x="5115321" y="3097337"/>
                <a:ext cx="506792" cy="274559"/>
              </a:xfrm>
              <a:prstGeom prst="rect">
                <a:avLst/>
              </a:prstGeom>
              <a:noFill/>
            </p:spPr>
            <p:txBody>
              <a:bodyPr wrap="square" lIns="91435" tIns="45718" rIns="91435" bIns="45718" rtlCol="0">
                <a:spAutoFit/>
              </a:bodyPr>
              <a:lstStyle/>
              <a:p>
                <a:pPr algn="ctr" defTabSz="914309">
                  <a:buNone/>
                </a:pPr>
                <a:r>
                  <a:rPr lang="en-US" altLang="zh-CN" sz="900" b="0" i="0" kern="1200" smtClean="0">
                    <a:solidFill>
                      <a:srgbClr val="FFFFFF"/>
                    </a:solidFill>
                    <a:latin typeface="Arial"/>
                    <a:ea typeface="黑体" pitchFamily="2" charset="-122"/>
                    <a:cs typeface="+mn-cs"/>
                  </a:rPr>
                  <a:t>VSG</a:t>
                </a:r>
                <a:endParaRPr lang="en-US" altLang="zh-CN" sz="900" b="0" i="0" kern="1200">
                  <a:solidFill>
                    <a:srgbClr val="FFFFFF"/>
                  </a:solidFill>
                  <a:latin typeface="Arial"/>
                  <a:ea typeface="黑体" pitchFamily="2" charset="-122"/>
                  <a:cs typeface="+mn-cs"/>
                </a:endParaRPr>
              </a:p>
            </p:txBody>
          </p:sp>
        </p:grpSp>
        <p:sp>
          <p:nvSpPr>
            <p:cNvPr id="310" name="TextBox 309"/>
            <p:cNvSpPr txBox="1"/>
            <p:nvPr/>
          </p:nvSpPr>
          <p:spPr bwMode="gray">
            <a:xfrm>
              <a:off x="5541169" y="4506107"/>
              <a:ext cx="1565607" cy="274558"/>
            </a:xfrm>
            <a:prstGeom prst="rect">
              <a:avLst/>
            </a:prstGeom>
            <a:noFill/>
          </p:spPr>
          <p:txBody>
            <a:bodyPr wrap="square" lIns="91435" tIns="45718" rIns="91435" bIns="45718" rtlCol="0">
              <a:spAutoFit/>
            </a:bodyPr>
            <a:lstStyle/>
            <a:p>
              <a:pPr algn="ctr" defTabSz="914309">
                <a:buNone/>
              </a:pPr>
              <a:r>
                <a:rPr lang="en-US" altLang="zh-CN" sz="900" b="0" i="0" kern="1200" smtClean="0">
                  <a:solidFill>
                    <a:srgbClr val="546568"/>
                  </a:solidFill>
                  <a:latin typeface="Arial"/>
                  <a:ea typeface="黑体" pitchFamily="2" charset="-122"/>
                  <a:cs typeface="+mn-cs"/>
                </a:rPr>
                <a:t>Cisco ASA 1000V</a:t>
              </a:r>
              <a:endParaRPr lang="en-US" altLang="zh-CN" sz="900" b="0" i="0" kern="1200">
                <a:solidFill>
                  <a:srgbClr val="546568"/>
                </a:solidFill>
                <a:latin typeface="Arial"/>
                <a:ea typeface="黑体" pitchFamily="2" charset="-122"/>
                <a:cs typeface="+mn-cs"/>
              </a:endParaRPr>
            </a:p>
          </p:txBody>
        </p:sp>
        <p:pic>
          <p:nvPicPr>
            <p:cNvPr id="259" name="Picture 2" descr="\\MV-FS\Projects\Cisco\03_Assets\Icons\Kubrick Icons\Device Icons\Device_asa5500_3075_default_25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16761" y="4205186"/>
              <a:ext cx="372000" cy="372000"/>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8" name="Group 119"/>
          <p:cNvGrpSpPr/>
          <p:nvPr/>
        </p:nvGrpSpPr>
        <p:grpSpPr>
          <a:xfrm>
            <a:off x="10242" y="1271327"/>
            <a:ext cx="9144000" cy="496887"/>
            <a:chOff x="10242" y="1487255"/>
            <a:chExt cx="9144000" cy="496887"/>
          </a:xfrm>
        </p:grpSpPr>
        <p:sp>
          <p:nvSpPr>
            <p:cNvPr id="121" name="Rectangle 25"/>
            <p:cNvSpPr>
              <a:spLocks/>
            </p:cNvSpPr>
            <p:nvPr/>
          </p:nvSpPr>
          <p:spPr bwMode="auto">
            <a:xfrm>
              <a:off x="10242" y="1487255"/>
              <a:ext cx="9144000" cy="496887"/>
            </a:xfrm>
            <a:prstGeom prst="rect">
              <a:avLst/>
            </a:prstGeom>
            <a:gradFill flip="none" rotWithShape="1">
              <a:gsLst>
                <a:gs pos="15000">
                  <a:srgbClr val="0D3947">
                    <a:alpha val="83000"/>
                  </a:srgbClr>
                </a:gs>
                <a:gs pos="85000">
                  <a:srgbClr val="0D3947">
                    <a:alpha val="83000"/>
                  </a:srgbClr>
                </a:gs>
                <a:gs pos="0">
                  <a:srgbClr val="ABDFF0">
                    <a:lumMod val="25000"/>
                    <a:alpha val="0"/>
                  </a:srgbClr>
                </a:gs>
                <a:gs pos="100000">
                  <a:schemeClr val="bg1">
                    <a:alpha val="0"/>
                  </a:schemeClr>
                </a:gs>
              </a:gsLst>
              <a:lin ang="0" scaled="0"/>
              <a:tileRect/>
            </a:gradFill>
            <a:ln w="25400" cap="flat" cmpd="sng" algn="ctr">
              <a:noFill/>
              <a:prstDash val="solid"/>
            </a:ln>
            <a:effectLst/>
          </p:spPr>
          <p:txBody>
            <a:bodyPr rtlCol="0" anchor="ctr"/>
            <a:lstStyle/>
            <a:p>
              <a:pPr algn="ctr">
                <a:spcBef>
                  <a:spcPts val="600"/>
                </a:spcBef>
              </a:pPr>
              <a:endParaRPr lang="zh-CN" altLang="en-US" sz="1600">
                <a:solidFill>
                  <a:srgbClr val="FFFFFF"/>
                </a:solidFill>
                <a:ea typeface="黑体" pitchFamily="2" charset="-122"/>
                <a:sym typeface="Arial" charset="0"/>
              </a:endParaRPr>
            </a:p>
          </p:txBody>
        </p:sp>
        <p:sp>
          <p:nvSpPr>
            <p:cNvPr id="122" name="Rectangle 121"/>
            <p:cNvSpPr/>
            <p:nvPr/>
          </p:nvSpPr>
          <p:spPr>
            <a:xfrm>
              <a:off x="262726" y="1569887"/>
              <a:ext cx="8639033" cy="338550"/>
            </a:xfrm>
            <a:prstGeom prst="rect">
              <a:avLst/>
            </a:prstGeom>
          </p:spPr>
          <p:txBody>
            <a:bodyPr wrap="square" lIns="91435" tIns="45718" rIns="91435" bIns="45718">
              <a:spAutoFit/>
            </a:bodyPr>
            <a:lstStyle/>
            <a:p>
              <a:pPr algn="ctr" defTabSz="914400">
                <a:spcBef>
                  <a:spcPts val="600"/>
                </a:spcBef>
                <a:buNone/>
              </a:pPr>
              <a:r>
                <a:rPr lang="zh-CN" altLang="en-US" sz="1600" b="0" i="0" smtClean="0">
                  <a:solidFill>
                    <a:srgbClr val="FFFFFF"/>
                  </a:solidFill>
                  <a:latin typeface="Arial"/>
                  <a:ea typeface="黑体" pitchFamily="2" charset="-122"/>
                  <a:cs typeface="+mn-cs"/>
                </a:rPr>
                <a:t>保护多租户云数据中心的租户边缘</a:t>
              </a:r>
              <a:endParaRPr lang="zh-CN" altLang="en-US" sz="1600">
                <a:solidFill>
                  <a:schemeClr val="bg1"/>
                </a:solidFill>
                <a:ea typeface="黑体" pitchFamily="2" charset="-122"/>
              </a:endParaRPr>
            </a:p>
          </p:txBody>
        </p:sp>
      </p:grpSp>
      <p:sp>
        <p:nvSpPr>
          <p:cNvPr id="123" name="Rectangle 3" hidden="1"/>
          <p:cNvSpPr>
            <a:spLocks noChangeArrowheads="1"/>
          </p:cNvSpPr>
          <p:nvPr/>
        </p:nvSpPr>
        <p:spPr bwMode="auto">
          <a:xfrm>
            <a:off x="0" y="4867877"/>
            <a:ext cx="9144000" cy="1990123"/>
          </a:xfrm>
          <a:prstGeom prst="rect">
            <a:avLst/>
          </a:prstGeom>
          <a:solidFill>
            <a:schemeClr val="tx1">
              <a:alpha val="13000"/>
            </a:schemeClr>
          </a:solidFill>
          <a:ln w="14351" algn="ctr">
            <a:noFill/>
            <a:miter lim="800000"/>
            <a:headEnd/>
            <a:tailEnd/>
          </a:ln>
        </p:spPr>
        <p:txBody>
          <a:bodyPr wrap="none" anchor="ctr"/>
          <a:lstStyle/>
          <a:p>
            <a:pPr algn="ctr" eaLnBrk="0" hangingPunct="0">
              <a:lnSpc>
                <a:spcPct val="90000"/>
              </a:lnSpc>
            </a:pPr>
            <a:endParaRPr lang="en-US" sz="2400" dirty="0"/>
          </a:p>
        </p:txBody>
      </p:sp>
      <p:grpSp>
        <p:nvGrpSpPr>
          <p:cNvPr id="9" name="Group 123" hidden="1"/>
          <p:cNvGrpSpPr/>
          <p:nvPr/>
        </p:nvGrpSpPr>
        <p:grpSpPr>
          <a:xfrm>
            <a:off x="434982" y="5071767"/>
            <a:ext cx="8483660" cy="1376134"/>
            <a:chOff x="4574276" y="4669561"/>
            <a:chExt cx="8483660" cy="1376134"/>
          </a:xfrm>
        </p:grpSpPr>
        <p:sp>
          <p:nvSpPr>
            <p:cNvPr id="125" name="Rectangle 124" hidden="1"/>
            <p:cNvSpPr/>
            <p:nvPr/>
          </p:nvSpPr>
          <p:spPr>
            <a:xfrm>
              <a:off x="4574276" y="4906922"/>
              <a:ext cx="3772186" cy="1138773"/>
            </a:xfrm>
            <a:prstGeom prst="rect">
              <a:avLst/>
            </a:prstGeom>
          </p:spPr>
          <p:txBody>
            <a:bodyPr wrap="none" lIns="0" tIns="0" rIns="0" bIns="0">
              <a:spAutoFit/>
            </a:bodyPr>
            <a:lstStyle/>
            <a:p>
              <a:pPr marL="169896" indent="-169896" algn="l" defTabSz="914400">
                <a:spcBef>
                  <a:spcPts val="300"/>
                </a:spcBef>
                <a:spcAft>
                  <a:spcPts val="300"/>
                </a:spcAft>
                <a:buClr>
                  <a:srgbClr val="0096D6"/>
                </a:buClr>
                <a:buSzPct val="90000"/>
                <a:buFont typeface="Arial"/>
                <a:buChar char="•"/>
              </a:pPr>
              <a:r>
                <a:rPr lang="fr-FR" sz="1600" b="0" i="0">
                  <a:solidFill>
                    <a:srgbClr val="FFFFFF"/>
                  </a:solidFill>
                  <a:latin typeface="Arial"/>
                  <a:ea typeface="+mn-ea"/>
                  <a:cs typeface="+mn-cs"/>
                </a:rPr>
                <a:t>VSG，用于租户内安全区域</a:t>
              </a:r>
            </a:p>
            <a:p>
              <a:pPr marL="169896" indent="-169896" algn="l" defTabSz="914400">
                <a:spcBef>
                  <a:spcPts val="300"/>
                </a:spcBef>
                <a:spcAft>
                  <a:spcPts val="300"/>
                </a:spcAft>
                <a:buClr>
                  <a:srgbClr val="0096D6"/>
                </a:buClr>
                <a:buSzPct val="90000"/>
                <a:buFont typeface="Arial"/>
                <a:buChar char="•"/>
              </a:pPr>
              <a:r>
                <a:rPr lang="en-US" sz="1600" b="0" i="0">
                  <a:solidFill>
                    <a:srgbClr val="FFFFFF"/>
                  </a:solidFill>
                  <a:latin typeface="Arial"/>
                  <a:ea typeface="+mn-ea"/>
                  <a:cs typeface="+mn-cs"/>
                </a:rPr>
                <a:t>ASA 1000V，用于租户边缘控制</a:t>
              </a:r>
            </a:p>
            <a:p>
              <a:pPr marL="169896" indent="-169896" algn="l" defTabSz="914400">
                <a:spcBef>
                  <a:spcPts val="300"/>
                </a:spcBef>
                <a:spcAft>
                  <a:spcPts val="300"/>
                </a:spcAft>
                <a:buClr>
                  <a:srgbClr val="0096D6"/>
                </a:buClr>
                <a:buSzPct val="90000"/>
                <a:buFont typeface="Arial"/>
                <a:buChar char="•"/>
              </a:pPr>
              <a:r>
                <a:rPr lang="en-US" sz="1600" b="0" i="0">
                  <a:solidFill>
                    <a:srgbClr val="FFFFFF"/>
                  </a:solidFill>
                  <a:latin typeface="Arial"/>
                  <a:ea typeface="+mn-ea"/>
                  <a:cs typeface="+mn-cs"/>
                </a:rPr>
                <a:t>与 Cisco Nexus 1000V 和 vPath</a:t>
              </a:r>
              <a:br>
                <a:rPr lang="en-US" sz="1600" b="0" i="0">
                  <a:solidFill>
                    <a:srgbClr val="FFFFFF"/>
                  </a:solidFill>
                  <a:latin typeface="Arial"/>
                  <a:ea typeface="+mn-ea"/>
                  <a:cs typeface="+mn-cs"/>
                </a:rPr>
              </a:br>
              <a:r>
                <a:rPr lang="en-US" sz="1600" b="0" i="0">
                  <a:solidFill>
                    <a:srgbClr val="FFFFFF"/>
                  </a:solidFill>
                  <a:latin typeface="Arial"/>
                  <a:ea typeface="+mn-ea"/>
                  <a:cs typeface="+mn-cs"/>
                </a:rPr>
                <a:t>的无缝集成</a:t>
              </a:r>
              <a:endParaRPr lang="en-US" sz="1600" dirty="0">
                <a:solidFill>
                  <a:schemeClr val="bg1"/>
                </a:solidFill>
                <a:sym typeface="Arial" charset="0"/>
              </a:endParaRPr>
            </a:p>
          </p:txBody>
        </p:sp>
        <p:sp>
          <p:nvSpPr>
            <p:cNvPr id="126" name="AutoShape 24"/>
            <p:cNvSpPr>
              <a:spLocks/>
            </p:cNvSpPr>
            <p:nvPr/>
          </p:nvSpPr>
          <p:spPr bwMode="auto">
            <a:xfrm>
              <a:off x="4574276" y="4669561"/>
              <a:ext cx="2338685" cy="227346"/>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a:lnSpc>
                  <a:spcPts val="1500"/>
                </a:lnSpc>
                <a:spcBef>
                  <a:spcPts val="300"/>
                </a:spcBef>
                <a:spcAft>
                  <a:spcPts val="300"/>
                </a:spcAft>
                <a:buNone/>
              </a:pPr>
              <a:r>
                <a:rPr lang="en-US" sz="1800" b="1" i="0">
                  <a:solidFill>
                    <a:srgbClr val="0096D6"/>
                  </a:solidFill>
                  <a:latin typeface="Arial"/>
                  <a:ea typeface="+mn-ea"/>
                  <a:cs typeface="+mn-cs"/>
                </a:rPr>
                <a:t>结果</a:t>
              </a:r>
              <a:endParaRPr lang="en-US" b="1" dirty="0" smtClean="0">
                <a:solidFill>
                  <a:schemeClr val="tx1"/>
                </a:solidFill>
                <a:sym typeface="Arial" charset="0"/>
              </a:endParaRPr>
            </a:p>
          </p:txBody>
        </p:sp>
        <p:sp>
          <p:nvSpPr>
            <p:cNvPr id="127" name="Rectangle 126"/>
            <p:cNvSpPr/>
            <p:nvPr/>
          </p:nvSpPr>
          <p:spPr>
            <a:xfrm>
              <a:off x="8575619" y="4917666"/>
              <a:ext cx="4482317" cy="492443"/>
            </a:xfrm>
            <a:prstGeom prst="rect">
              <a:avLst/>
            </a:prstGeom>
          </p:spPr>
          <p:txBody>
            <a:bodyPr wrap="none" lIns="0" tIns="0" rIns="0" bIns="0">
              <a:spAutoFit/>
            </a:bodyPr>
            <a:lstStyle/>
            <a:p>
              <a:pPr marL="169896" indent="-169896" algn="l" defTabSz="914400">
                <a:spcBef>
                  <a:spcPts val="300"/>
                </a:spcBef>
                <a:spcAft>
                  <a:spcPts val="300"/>
                </a:spcAft>
                <a:buClr>
                  <a:srgbClr val="0096D6"/>
                </a:buClr>
                <a:buSzPct val="90000"/>
                <a:buFont typeface="Arial"/>
                <a:buChar char="•"/>
              </a:pPr>
              <a:r>
                <a:rPr lang="en-US" sz="1600" b="0" i="0">
                  <a:solidFill>
                    <a:srgbClr val="FFFFFF"/>
                  </a:solidFill>
                  <a:latin typeface="Arial"/>
                  <a:ea typeface="+mn-ea"/>
                  <a:cs typeface="+mn-cs"/>
                </a:rPr>
                <a:t>具有云需求的扩展 — 多实例</a:t>
              </a:r>
              <a:br>
                <a:rPr lang="en-US" sz="1600" b="0" i="0">
                  <a:solidFill>
                    <a:srgbClr val="FFFFFF"/>
                  </a:solidFill>
                  <a:latin typeface="Arial"/>
                  <a:ea typeface="+mn-ea"/>
                  <a:cs typeface="+mn-cs"/>
                </a:rPr>
              </a:br>
              <a:r>
                <a:rPr lang="en-US" sz="1600" b="0" i="0">
                  <a:solidFill>
                    <a:srgbClr val="FFFFFF"/>
                  </a:solidFill>
                  <a:latin typeface="Arial"/>
                  <a:ea typeface="+mn-ea"/>
                  <a:cs typeface="+mn-cs"/>
                </a:rPr>
                <a:t>部署，用于水平横向扩展部署</a:t>
              </a:r>
            </a:p>
          </p:txBody>
        </p:sp>
      </p:grpSp>
      <p:grpSp>
        <p:nvGrpSpPr>
          <p:cNvPr id="10" name="Group 198"/>
          <p:cNvGrpSpPr/>
          <p:nvPr/>
        </p:nvGrpSpPr>
        <p:grpSpPr>
          <a:xfrm>
            <a:off x="594636" y="5187879"/>
            <a:ext cx="7864835" cy="1241134"/>
            <a:chOff x="4574276" y="4669561"/>
            <a:chExt cx="7864835" cy="1241134"/>
          </a:xfrm>
        </p:grpSpPr>
        <p:sp>
          <p:nvSpPr>
            <p:cNvPr id="200" name="Rectangle 199"/>
            <p:cNvSpPr/>
            <p:nvPr/>
          </p:nvSpPr>
          <p:spPr>
            <a:xfrm>
              <a:off x="4574276" y="4848866"/>
              <a:ext cx="3897867" cy="738664"/>
            </a:xfrm>
            <a:prstGeom prst="rect">
              <a:avLst/>
            </a:prstGeom>
          </p:spPr>
          <p:txBody>
            <a:bodyPr wrap="square" lIns="0" tIns="0" rIns="0" bIns="0">
              <a:spAutoFit/>
            </a:bodyPr>
            <a:lstStyle/>
            <a:p>
              <a:pPr marL="169896" indent="-169896" algn="l" defTabSz="914400">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嵌入式安全模型 </a:t>
              </a:r>
              <a:r>
                <a:rPr lang="en-US" altLang="zh-CN" sz="1600" b="0" i="0" dirty="0" smtClean="0">
                  <a:solidFill>
                    <a:srgbClr val="546568"/>
                  </a:solidFill>
                  <a:latin typeface="Arial"/>
                  <a:ea typeface="黑体" pitchFamily="2" charset="-122"/>
                  <a:cs typeface="+mn-cs"/>
                </a:rPr>
                <a:t>— Cisco </a:t>
              </a:r>
              <a:r>
                <a:rPr lang="fr-FR" altLang="zh-CN" sz="1600" b="1" i="0" dirty="0" smtClean="0">
                  <a:solidFill>
                    <a:srgbClr val="546568"/>
                  </a:solidFill>
                  <a:latin typeface="Arial"/>
                  <a:ea typeface="黑体" pitchFamily="2" charset="-122"/>
                  <a:cs typeface="+mn-cs"/>
                </a:rPr>
                <a:t>VSG</a:t>
              </a:r>
              <a:r>
                <a:rPr lang="zh-CN" altLang="fr-FR" sz="1600" b="1" i="0" dirty="0" smtClean="0">
                  <a:solidFill>
                    <a:srgbClr val="546568"/>
                  </a:solidFill>
                  <a:latin typeface="Arial"/>
                  <a:ea typeface="黑体" pitchFamily="2" charset="-122"/>
                  <a:cs typeface="+mn-cs"/>
                </a:rPr>
                <a:t>，</a:t>
              </a:r>
              <a:r>
                <a:rPr lang="en-US" altLang="zh-CN" sz="1600" b="1" i="0" dirty="0" smtClean="0">
                  <a:solidFill>
                    <a:srgbClr val="546568"/>
                  </a:solidFill>
                  <a:latin typeface="Arial"/>
                  <a:ea typeface="黑体" pitchFamily="2" charset="-122"/>
                  <a:cs typeface="+mn-cs"/>
                </a:rPr>
                <a:t/>
              </a:r>
              <a:br>
                <a:rPr lang="en-US" altLang="zh-CN" sz="1600" b="1" i="0" dirty="0" smtClean="0">
                  <a:solidFill>
                    <a:srgbClr val="546568"/>
                  </a:solidFill>
                  <a:latin typeface="Arial"/>
                  <a:ea typeface="黑体" pitchFamily="2" charset="-122"/>
                  <a:cs typeface="+mn-cs"/>
                </a:rPr>
              </a:br>
              <a:r>
                <a:rPr lang="zh-CN" altLang="fr-FR" sz="1600" b="0" i="0" dirty="0" smtClean="0">
                  <a:solidFill>
                    <a:srgbClr val="546568"/>
                  </a:solidFill>
                  <a:latin typeface="Arial"/>
                  <a:ea typeface="黑体" pitchFamily="2" charset="-122"/>
                  <a:cs typeface="+mn-cs"/>
                </a:rPr>
                <a:t>用于租户内安全区域；</a:t>
              </a:r>
              <a:r>
                <a:rPr lang="fr-FR" altLang="zh-CN" sz="1600" b="0" i="0" dirty="0" smtClean="0">
                  <a:solidFill>
                    <a:srgbClr val="546568"/>
                  </a:solidFill>
                  <a:latin typeface="Arial"/>
                  <a:ea typeface="黑体" pitchFamily="2" charset="-122"/>
                  <a:cs typeface="+mn-cs"/>
                </a:rPr>
                <a:t>Cisco </a:t>
              </a:r>
              <a:r>
                <a:rPr lang="en-US" altLang="zh-CN" sz="1600" b="1" i="0" dirty="0" smtClean="0">
                  <a:solidFill>
                    <a:srgbClr val="546568"/>
                  </a:solidFill>
                  <a:latin typeface="Arial"/>
                  <a:ea typeface="黑体" pitchFamily="2" charset="-122"/>
                  <a:cs typeface="+mn-cs"/>
                </a:rPr>
                <a:t>ASA 1000V </a:t>
              </a:r>
              <a:r>
                <a:rPr lang="zh-CN" altLang="en-US" sz="1600" b="1" i="0" dirty="0" smtClean="0">
                  <a:solidFill>
                    <a:srgbClr val="546568"/>
                  </a:solidFill>
                  <a:latin typeface="Arial"/>
                  <a:ea typeface="黑体" pitchFamily="2" charset="-122"/>
                  <a:cs typeface="+mn-cs"/>
                </a:rPr>
                <a:t>，</a:t>
              </a:r>
              <a:r>
                <a:rPr lang="zh-CN" altLang="en-US" sz="1600" b="0" i="0" dirty="0" smtClean="0">
                  <a:solidFill>
                    <a:srgbClr val="546568"/>
                  </a:solidFill>
                  <a:latin typeface="Arial"/>
                  <a:ea typeface="黑体" pitchFamily="2" charset="-122"/>
                  <a:cs typeface="+mn-cs"/>
                </a:rPr>
                <a:t>用于租户边缘控制</a:t>
              </a:r>
              <a:endParaRPr lang="zh-CN" altLang="en-US" sz="1600" b="0" i="0" dirty="0">
                <a:solidFill>
                  <a:srgbClr val="546568"/>
                </a:solidFill>
                <a:latin typeface="Arial"/>
                <a:ea typeface="黑体" pitchFamily="2" charset="-122"/>
                <a:cs typeface="+mn-cs"/>
              </a:endParaRPr>
            </a:p>
          </p:txBody>
        </p:sp>
        <p:sp>
          <p:nvSpPr>
            <p:cNvPr id="201" name="AutoShape 24"/>
            <p:cNvSpPr>
              <a:spLocks/>
            </p:cNvSpPr>
            <p:nvPr/>
          </p:nvSpPr>
          <p:spPr bwMode="auto">
            <a:xfrm>
              <a:off x="4574276" y="4669561"/>
              <a:ext cx="2338685" cy="227346"/>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a:lnSpc>
                  <a:spcPts val="1500"/>
                </a:lnSpc>
                <a:spcBef>
                  <a:spcPts val="300"/>
                </a:spcBef>
                <a:spcAft>
                  <a:spcPts val="300"/>
                </a:spcAft>
                <a:buNone/>
              </a:pPr>
              <a:r>
                <a:rPr lang="zh-CN" altLang="en-US" sz="1800" b="1" i="0" smtClean="0">
                  <a:solidFill>
                    <a:srgbClr val="0096D6"/>
                  </a:solidFill>
                  <a:latin typeface="Arial"/>
                  <a:ea typeface="黑体" pitchFamily="2" charset="-122"/>
                  <a:cs typeface="+mn-cs"/>
                </a:rPr>
                <a:t>结果</a:t>
              </a:r>
              <a:endParaRPr lang="zh-CN" altLang="en-US" b="1" smtClean="0">
                <a:solidFill>
                  <a:schemeClr val="tx1"/>
                </a:solidFill>
                <a:ea typeface="黑体" pitchFamily="2" charset="-122"/>
                <a:sym typeface="Arial" charset="0"/>
              </a:endParaRPr>
            </a:p>
          </p:txBody>
        </p:sp>
        <p:sp>
          <p:nvSpPr>
            <p:cNvPr id="202" name="Rectangle 201"/>
            <p:cNvSpPr/>
            <p:nvPr/>
          </p:nvSpPr>
          <p:spPr>
            <a:xfrm>
              <a:off x="8849095" y="4848866"/>
              <a:ext cx="3590016" cy="1061829"/>
            </a:xfrm>
            <a:prstGeom prst="rect">
              <a:avLst/>
            </a:prstGeom>
          </p:spPr>
          <p:txBody>
            <a:bodyPr wrap="square" lIns="0" tIns="0" rIns="0" bIns="0">
              <a:spAutoFit/>
            </a:bodyPr>
            <a:lstStyle/>
            <a:p>
              <a:pPr marL="169896" indent="-169896" algn="l" defTabSz="914400">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与 </a:t>
              </a:r>
              <a:r>
                <a:rPr lang="en-US" altLang="zh-CN" sz="1600" b="0" i="0" dirty="0" smtClean="0">
                  <a:solidFill>
                    <a:srgbClr val="546568"/>
                  </a:solidFill>
                  <a:latin typeface="Arial"/>
                  <a:ea typeface="黑体" pitchFamily="2" charset="-122"/>
                  <a:cs typeface="+mn-cs"/>
                </a:rPr>
                <a:t>Cisco Nexus 1000V </a:t>
              </a:r>
              <a:r>
                <a:rPr lang="zh-CN" altLang="en-US" sz="1600" b="0" i="0" dirty="0" smtClean="0">
                  <a:solidFill>
                    <a:srgbClr val="546568"/>
                  </a:solidFill>
                  <a:latin typeface="Arial"/>
                  <a:ea typeface="黑体" pitchFamily="2" charset="-122"/>
                  <a:cs typeface="+mn-cs"/>
                </a:rPr>
                <a:t>和 </a:t>
              </a:r>
              <a:r>
                <a:rPr lang="en-US" altLang="zh-CN" sz="1600" b="0" i="0" dirty="0" err="1" smtClean="0">
                  <a:solidFill>
                    <a:srgbClr val="546568"/>
                  </a:solidFill>
                  <a:latin typeface="Arial"/>
                  <a:ea typeface="黑体" pitchFamily="2" charset="-122"/>
                  <a:cs typeface="+mn-cs"/>
                </a:rPr>
                <a:t>vPath</a:t>
              </a:r>
              <a:r>
                <a:rPr lang="en-US" altLang="zh-CN" sz="1600" b="0" i="0" dirty="0" smtClean="0">
                  <a:solidFill>
                    <a:srgbClr val="546568"/>
                  </a:solidFill>
                  <a:latin typeface="Arial"/>
                  <a:ea typeface="黑体" pitchFamily="2" charset="-122"/>
                  <a:cs typeface="+mn-cs"/>
                </a:rPr>
                <a:t/>
              </a:r>
              <a:br>
                <a:rPr lang="en-US" altLang="zh-CN" sz="1600" b="0" i="0" dirty="0" smtClean="0">
                  <a:solidFill>
                    <a:srgbClr val="546568"/>
                  </a:solidFill>
                  <a:latin typeface="Arial"/>
                  <a:ea typeface="黑体" pitchFamily="2" charset="-122"/>
                  <a:cs typeface="+mn-cs"/>
                </a:rPr>
              </a:br>
              <a:r>
                <a:rPr lang="zh-CN" altLang="en-US" sz="1600" b="0" i="0" dirty="0" smtClean="0">
                  <a:solidFill>
                    <a:srgbClr val="546568"/>
                  </a:solidFill>
                  <a:latin typeface="Arial"/>
                  <a:ea typeface="黑体" pitchFamily="2" charset="-122"/>
                  <a:cs typeface="+mn-cs"/>
                </a:rPr>
                <a:t>的无缝集成</a:t>
              </a:r>
            </a:p>
            <a:p>
              <a:pPr marL="169896" indent="-169896" algn="l" defTabSz="914400">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具有云需求的扩展 </a:t>
              </a:r>
              <a:r>
                <a:rPr lang="en-US" altLang="zh-CN" sz="1600" b="0" i="0" dirty="0" smtClean="0">
                  <a:solidFill>
                    <a:srgbClr val="546568"/>
                  </a:solidFill>
                  <a:latin typeface="Arial"/>
                  <a:ea typeface="黑体" pitchFamily="2" charset="-122"/>
                  <a:cs typeface="+mn-cs"/>
                </a:rPr>
                <a:t>— </a:t>
              </a:r>
              <a:r>
                <a:rPr lang="zh-CN" altLang="en-US" sz="1600" b="0" i="0" dirty="0" smtClean="0">
                  <a:solidFill>
                    <a:srgbClr val="546568"/>
                  </a:solidFill>
                  <a:latin typeface="Arial"/>
                  <a:ea typeface="黑体" pitchFamily="2" charset="-122"/>
                  <a:cs typeface="+mn-cs"/>
                </a:rPr>
                <a:t>多实例</a:t>
              </a:r>
              <a:br>
                <a:rPr lang="zh-CN" altLang="en-US" sz="1600" b="0" i="0" dirty="0" smtClean="0">
                  <a:solidFill>
                    <a:srgbClr val="546568"/>
                  </a:solidFill>
                  <a:latin typeface="Arial"/>
                  <a:ea typeface="黑体" pitchFamily="2" charset="-122"/>
                  <a:cs typeface="+mn-cs"/>
                </a:rPr>
              </a:br>
              <a:r>
                <a:rPr lang="zh-CN" altLang="en-US" sz="1600" b="0" i="0" dirty="0" smtClean="0">
                  <a:solidFill>
                    <a:srgbClr val="546568"/>
                  </a:solidFill>
                  <a:latin typeface="Arial"/>
                  <a:ea typeface="黑体" pitchFamily="2" charset="-122"/>
                  <a:cs typeface="+mn-cs"/>
                </a:rPr>
                <a:t>部署，用于水平横向扩展部署</a:t>
              </a:r>
              <a:endParaRPr lang="zh-CN" altLang="en-US" sz="1600" b="0" i="0" dirty="0">
                <a:solidFill>
                  <a:srgbClr val="546568"/>
                </a:solidFill>
                <a:latin typeface="Arial"/>
                <a:ea typeface="黑体" pitchFamily="2" charset="-122"/>
                <a:cs typeface="+mn-cs"/>
              </a:endParaRPr>
            </a:p>
          </p:txBody>
        </p:sp>
      </p:grpSp>
      <p:grpSp>
        <p:nvGrpSpPr>
          <p:cNvPr id="11" name="Group 5"/>
          <p:cNvGrpSpPr/>
          <p:nvPr/>
        </p:nvGrpSpPr>
        <p:grpSpPr>
          <a:xfrm>
            <a:off x="438143" y="1593010"/>
            <a:ext cx="4259825" cy="3445908"/>
            <a:chOff x="648763" y="1608250"/>
            <a:chExt cx="4259825" cy="3445908"/>
          </a:xfrm>
        </p:grpSpPr>
        <p:sp>
          <p:nvSpPr>
            <p:cNvPr id="601" name="Rounded Rectangle 600"/>
            <p:cNvSpPr/>
            <p:nvPr/>
          </p:nvSpPr>
          <p:spPr bwMode="gray">
            <a:xfrm rot="16200000">
              <a:off x="1306664" y="1214315"/>
              <a:ext cx="2944024" cy="4259825"/>
            </a:xfrm>
            <a:prstGeom prst="roundRect">
              <a:avLst>
                <a:gd name="adj" fmla="val 3856"/>
              </a:avLst>
            </a:prstGeom>
            <a:gradFill>
              <a:gsLst>
                <a:gs pos="49000">
                  <a:srgbClr val="000000">
                    <a:lumMod val="0"/>
                    <a:lumOff val="100000"/>
                    <a:alpha val="0"/>
                  </a:srgbClr>
                </a:gs>
                <a:gs pos="99000">
                  <a:schemeClr val="tx2">
                    <a:alpha val="14000"/>
                  </a:schemeClr>
                </a:gs>
              </a:gsLst>
              <a:lin ang="16200000" scaled="0"/>
            </a:gradFill>
            <a:ln w="12700">
              <a:gradFill>
                <a:gsLst>
                  <a:gs pos="0">
                    <a:schemeClr val="tx2"/>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b="1">
                <a:solidFill>
                  <a:schemeClr val="tx2"/>
                </a:solidFill>
                <a:latin typeface="+mj-lt"/>
                <a:ea typeface="黑体" pitchFamily="2" charset="-122"/>
              </a:endParaRPr>
            </a:p>
          </p:txBody>
        </p:sp>
        <p:grpSp>
          <p:nvGrpSpPr>
            <p:cNvPr id="14" name="Group 1"/>
            <p:cNvGrpSpPr/>
            <p:nvPr/>
          </p:nvGrpSpPr>
          <p:grpSpPr>
            <a:xfrm>
              <a:off x="1061525" y="1608250"/>
              <a:ext cx="3154210" cy="3445908"/>
              <a:chOff x="1146589" y="1608250"/>
              <a:chExt cx="3154210" cy="3445908"/>
            </a:xfrm>
          </p:grpSpPr>
          <p:sp>
            <p:nvSpPr>
              <p:cNvPr id="600" name="Pentagon 599"/>
              <p:cNvSpPr/>
              <p:nvPr/>
            </p:nvSpPr>
            <p:spPr>
              <a:xfrm>
                <a:off x="2704228" y="2787878"/>
                <a:ext cx="1596571" cy="1087436"/>
              </a:xfrm>
              <a:prstGeom prst="homePlate">
                <a:avLst>
                  <a:gd name="adj" fmla="val 34615"/>
                </a:avLst>
              </a:prstGeom>
              <a:gradFill flip="none" rotWithShape="1">
                <a:gsLst>
                  <a:gs pos="0">
                    <a:schemeClr val="tx2"/>
                  </a:gs>
                  <a:gs pos="100000">
                    <a:schemeClr val="tx1">
                      <a:alpha val="0"/>
                    </a:schemeClr>
                  </a:gs>
                </a:gsLst>
                <a:lin ang="10800000" scaled="1"/>
                <a:tileRect/>
              </a:gradFill>
              <a:ln w="15875">
                <a:noFill/>
                <a:miter lim="800000"/>
                <a:headEnd/>
                <a:tailEnd/>
              </a:ln>
              <a:effectLst/>
            </p:spPr>
            <p:txBody>
              <a:bodyPr>
                <a:prstTxWarp prst="textNoShape">
                  <a:avLst/>
                </a:prstTxWarp>
              </a:bodyPr>
              <a:lstStyle/>
              <a:p>
                <a:pPr>
                  <a:defRPr/>
                </a:pPr>
                <a:endParaRPr lang="zh-CN" altLang="en-US" smtClean="0">
                  <a:solidFill>
                    <a:schemeClr val="bg1"/>
                  </a:solidFill>
                  <a:ea typeface="黑体" pitchFamily="2" charset="-122"/>
                </a:endParaRPr>
              </a:p>
            </p:txBody>
          </p:sp>
          <p:grpSp>
            <p:nvGrpSpPr>
              <p:cNvPr id="15" name="Group 555"/>
              <p:cNvGrpSpPr/>
              <p:nvPr/>
            </p:nvGrpSpPr>
            <p:grpSpPr>
              <a:xfrm>
                <a:off x="1146589" y="1608250"/>
                <a:ext cx="2143900" cy="3445908"/>
                <a:chOff x="5753934" y="1608250"/>
                <a:chExt cx="2143900" cy="3445908"/>
              </a:xfrm>
            </p:grpSpPr>
            <p:grpSp>
              <p:nvGrpSpPr>
                <p:cNvPr id="16" name="Group 556"/>
                <p:cNvGrpSpPr/>
                <p:nvPr/>
              </p:nvGrpSpPr>
              <p:grpSpPr>
                <a:xfrm>
                  <a:off x="6084293" y="3706332"/>
                  <a:ext cx="1473918" cy="657401"/>
                  <a:chOff x="5760951" y="4366606"/>
                  <a:chExt cx="1839729" cy="1292996"/>
                </a:xfrm>
              </p:grpSpPr>
              <p:cxnSp>
                <p:nvCxnSpPr>
                  <p:cNvPr id="594" name="Elbow Connector 593"/>
                  <p:cNvCxnSpPr/>
                  <p:nvPr/>
                </p:nvCxnSpPr>
                <p:spPr bwMode="gray">
                  <a:xfrm rot="10800000" flipH="1" flipV="1">
                    <a:off x="5760951" y="4366606"/>
                    <a:ext cx="475899" cy="1292995"/>
                  </a:xfrm>
                  <a:prstGeom prst="bentConnector3">
                    <a:avLst>
                      <a:gd name="adj1" fmla="val -38503"/>
                    </a:avLst>
                  </a:prstGeom>
                  <a:ln w="25400">
                    <a:solidFill>
                      <a:schemeClr val="bg1">
                        <a:lumMod val="50000"/>
                      </a:schemeClr>
                    </a:solidFill>
                    <a:headEnd type="triangle" w="med" len="sm"/>
                    <a:tailEnd type="triangle" w="med" len="sm"/>
                  </a:ln>
                  <a:effectLst/>
                </p:spPr>
                <p:style>
                  <a:lnRef idx="1">
                    <a:schemeClr val="accent1"/>
                  </a:lnRef>
                  <a:fillRef idx="0">
                    <a:schemeClr val="accent1"/>
                  </a:fillRef>
                  <a:effectRef idx="0">
                    <a:schemeClr val="accent1"/>
                  </a:effectRef>
                  <a:fontRef idx="minor">
                    <a:schemeClr val="tx1"/>
                  </a:fontRef>
                </p:style>
              </p:cxnSp>
              <p:cxnSp>
                <p:nvCxnSpPr>
                  <p:cNvPr id="595" name="Elbow Connector 594"/>
                  <p:cNvCxnSpPr/>
                  <p:nvPr/>
                </p:nvCxnSpPr>
                <p:spPr bwMode="gray">
                  <a:xfrm flipH="1">
                    <a:off x="7146412" y="4366607"/>
                    <a:ext cx="454268" cy="1292995"/>
                  </a:xfrm>
                  <a:prstGeom prst="bentConnector3">
                    <a:avLst>
                      <a:gd name="adj1" fmla="val -40336"/>
                    </a:avLst>
                  </a:prstGeom>
                  <a:ln w="25400">
                    <a:solidFill>
                      <a:schemeClr val="bg1">
                        <a:lumMod val="50000"/>
                      </a:schemeClr>
                    </a:solidFill>
                    <a:headEnd type="triangle" w="med" len="sm"/>
                    <a:tailEnd type="triangle" w="med" len="sm"/>
                  </a:ln>
                  <a:effectLst/>
                </p:spPr>
                <p:style>
                  <a:lnRef idx="1">
                    <a:schemeClr val="accent1"/>
                  </a:lnRef>
                  <a:fillRef idx="0">
                    <a:schemeClr val="accent1"/>
                  </a:fillRef>
                  <a:effectRef idx="0">
                    <a:schemeClr val="accent1"/>
                  </a:effectRef>
                  <a:fontRef idx="minor">
                    <a:schemeClr val="tx1"/>
                  </a:fontRef>
                </p:style>
              </p:cxnSp>
            </p:grpSp>
            <p:sp>
              <p:nvSpPr>
                <p:cNvPr id="558" name="Rectangle 557"/>
                <p:cNvSpPr/>
                <p:nvPr/>
              </p:nvSpPr>
              <p:spPr bwMode="gray">
                <a:xfrm>
                  <a:off x="6385791" y="4767926"/>
                  <a:ext cx="184731" cy="286232"/>
                </a:xfrm>
                <a:prstGeom prst="rect">
                  <a:avLst/>
                </a:prstGeom>
              </p:spPr>
              <p:txBody>
                <a:bodyPr wrap="none">
                  <a:spAutoFit/>
                </a:bodyPr>
                <a:lstStyle/>
                <a:p>
                  <a:pPr algn="ctr" defTabSz="914353" rtl="0" eaLnBrk="0" fontAlgn="base" hangingPunct="0">
                    <a:lnSpc>
                      <a:spcPct val="90000"/>
                    </a:lnSpc>
                    <a:spcBef>
                      <a:spcPct val="0"/>
                    </a:spcBef>
                    <a:spcAft>
                      <a:spcPct val="0"/>
                    </a:spcAft>
                    <a:defRPr/>
                  </a:pPr>
                  <a:endParaRPr lang="zh-CN" altLang="en-US" sz="1400" kern="1200">
                    <a:solidFill>
                      <a:schemeClr val="bg1"/>
                    </a:solidFill>
                    <a:latin typeface="Arial" pitchFamily="34" charset="0"/>
                    <a:ea typeface="黑体" pitchFamily="2" charset="-122"/>
                    <a:cs typeface="+mn-cs"/>
                  </a:endParaRPr>
                </a:p>
              </p:txBody>
            </p:sp>
            <p:grpSp>
              <p:nvGrpSpPr>
                <p:cNvPr id="17" name="Group 558"/>
                <p:cNvGrpSpPr/>
                <p:nvPr/>
              </p:nvGrpSpPr>
              <p:grpSpPr>
                <a:xfrm>
                  <a:off x="5753934" y="1608250"/>
                  <a:ext cx="2143900" cy="3238207"/>
                  <a:chOff x="5753934" y="1390977"/>
                  <a:chExt cx="2143900" cy="3238207"/>
                </a:xfrm>
              </p:grpSpPr>
              <p:sp>
                <p:nvSpPr>
                  <p:cNvPr id="563" name="Rectangle 562"/>
                  <p:cNvSpPr/>
                  <p:nvPr/>
                </p:nvSpPr>
                <p:spPr bwMode="gray">
                  <a:xfrm>
                    <a:off x="6261958" y="4370656"/>
                    <a:ext cx="1107986" cy="258528"/>
                  </a:xfrm>
                  <a:prstGeom prst="rect">
                    <a:avLst/>
                  </a:prstGeom>
                </p:spPr>
                <p:txBody>
                  <a:bodyPr wrap="none" lIns="91435" tIns="45718" rIns="91435" bIns="45718">
                    <a:spAutoFit/>
                  </a:bodyPr>
                  <a:lstStyle/>
                  <a:p>
                    <a:pPr algn="ctr" defTabSz="914309">
                      <a:lnSpc>
                        <a:spcPct val="90000"/>
                      </a:lnSpc>
                      <a:spcBef>
                        <a:spcPct val="0"/>
                      </a:spcBef>
                      <a:spcAft>
                        <a:spcPct val="0"/>
                      </a:spcAft>
                      <a:buNone/>
                    </a:pPr>
                    <a:r>
                      <a:rPr lang="zh-CN" altLang="en-US" sz="1200" b="0" i="0" kern="1200" dirty="0" smtClean="0">
                        <a:solidFill>
                          <a:srgbClr val="546568"/>
                        </a:solidFill>
                        <a:latin typeface="Arial"/>
                        <a:ea typeface="黑体" pitchFamily="2" charset="-122"/>
                        <a:cs typeface="+mn-cs"/>
                      </a:rPr>
                      <a:t>虚拟服务节点</a:t>
                    </a:r>
                    <a:endParaRPr lang="zh-CN" altLang="en-US" sz="1200" b="0" i="0" kern="1200" dirty="0">
                      <a:solidFill>
                        <a:srgbClr val="546568"/>
                      </a:solidFill>
                      <a:latin typeface="Arial"/>
                      <a:ea typeface="黑体" pitchFamily="2" charset="-122"/>
                      <a:cs typeface="+mn-cs"/>
                    </a:endParaRPr>
                  </a:p>
                </p:txBody>
              </p:sp>
              <p:grpSp>
                <p:nvGrpSpPr>
                  <p:cNvPr id="18" name="Group 563"/>
                  <p:cNvGrpSpPr/>
                  <p:nvPr/>
                </p:nvGrpSpPr>
                <p:grpSpPr>
                  <a:xfrm>
                    <a:off x="5753934" y="1390977"/>
                    <a:ext cx="2143900" cy="2476219"/>
                    <a:chOff x="1127822" y="2248714"/>
                    <a:chExt cx="2568743" cy="2966914"/>
                  </a:xfrm>
                </p:grpSpPr>
                <p:pic>
                  <p:nvPicPr>
                    <p:cNvPr id="565"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127822" y="2248714"/>
                      <a:ext cx="2568743" cy="191614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cxnSp>
                  <p:nvCxnSpPr>
                    <p:cNvPr id="566" name="Straight Connector 565"/>
                    <p:cNvCxnSpPr/>
                    <p:nvPr/>
                  </p:nvCxnSpPr>
                  <p:spPr bwMode="gray">
                    <a:xfrm rot="5400000">
                      <a:off x="1584745" y="4304716"/>
                      <a:ext cx="25010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p:cNvCxnSpPr/>
                    <p:nvPr/>
                  </p:nvCxnSpPr>
                  <p:spPr bwMode="gray">
                    <a:xfrm rot="5400000">
                      <a:off x="2280778" y="4304716"/>
                      <a:ext cx="25010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8" name="Straight Connector 567"/>
                    <p:cNvCxnSpPr/>
                    <p:nvPr/>
                  </p:nvCxnSpPr>
                  <p:spPr bwMode="gray">
                    <a:xfrm rot="5400000">
                      <a:off x="2975539" y="4304716"/>
                      <a:ext cx="25010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p:cNvCxnSpPr>
                      <a:endCxn id="572" idx="2"/>
                    </p:cNvCxnSpPr>
                    <p:nvPr/>
                  </p:nvCxnSpPr>
                  <p:spPr bwMode="gray">
                    <a:xfrm flipV="1">
                      <a:off x="1739064" y="4426492"/>
                      <a:ext cx="1297907" cy="4642"/>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70" name="Oval 569"/>
                    <p:cNvSpPr/>
                    <p:nvPr/>
                  </p:nvSpPr>
                  <p:spPr bwMode="gray">
                    <a:xfrm>
                      <a:off x="1646175" y="4362799"/>
                      <a:ext cx="127246" cy="127385"/>
                    </a:xfrm>
                    <a:prstGeom prst="ellipse">
                      <a:avLst/>
                    </a:prstGeom>
                    <a:solidFill>
                      <a:schemeClr val="tx1">
                        <a:lumMod val="40000"/>
                        <a:lumOff val="60000"/>
                      </a:schemeClr>
                    </a:soli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endParaRPr>
                    </a:p>
                  </p:txBody>
                </p:sp>
                <p:sp>
                  <p:nvSpPr>
                    <p:cNvPr id="571" name="Oval 570"/>
                    <p:cNvSpPr/>
                    <p:nvPr/>
                  </p:nvSpPr>
                  <p:spPr bwMode="gray">
                    <a:xfrm>
                      <a:off x="2340936" y="4362799"/>
                      <a:ext cx="128517" cy="127385"/>
                    </a:xfrm>
                    <a:prstGeom prst="ellipse">
                      <a:avLst/>
                    </a:prstGeom>
                    <a:solidFill>
                      <a:schemeClr val="tx1">
                        <a:lumMod val="40000"/>
                        <a:lumOff val="60000"/>
                      </a:schemeClr>
                    </a:soli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endParaRPr>
                    </a:p>
                  </p:txBody>
                </p:sp>
                <p:sp>
                  <p:nvSpPr>
                    <p:cNvPr id="572" name="Oval 571"/>
                    <p:cNvSpPr/>
                    <p:nvPr/>
                  </p:nvSpPr>
                  <p:spPr bwMode="gray">
                    <a:xfrm>
                      <a:off x="3036971" y="4362799"/>
                      <a:ext cx="127246" cy="127385"/>
                    </a:xfrm>
                    <a:prstGeom prst="ellipse">
                      <a:avLst/>
                    </a:prstGeom>
                    <a:solidFill>
                      <a:schemeClr val="tx1">
                        <a:lumMod val="40000"/>
                        <a:lumOff val="60000"/>
                      </a:schemeClr>
                    </a:soli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endParaRPr>
                    </a:p>
                  </p:txBody>
                </p:sp>
                <p:sp>
                  <p:nvSpPr>
                    <p:cNvPr id="573" name="Rectangle 76"/>
                    <p:cNvSpPr>
                      <a:spLocks noChangeArrowheads="1"/>
                    </p:cNvSpPr>
                    <p:nvPr/>
                  </p:nvSpPr>
                  <p:spPr bwMode="gray">
                    <a:xfrm>
                      <a:off x="1298895" y="2991162"/>
                      <a:ext cx="2261380" cy="737436"/>
                    </a:xfrm>
                    <a:prstGeom prst="rect">
                      <a:avLst/>
                    </a:prstGeom>
                    <a:noFill/>
                    <a:ln w="9525">
                      <a:noFill/>
                      <a:miter lim="800000"/>
                      <a:headEnd/>
                      <a:tailEnd/>
                    </a:ln>
                  </p:spPr>
                  <p:txBody>
                    <a:bodyPr wrap="square" lIns="0" tIns="0" rIns="0" bIns="0">
                      <a:noAutofit/>
                    </a:bodyPr>
                    <a:lstStyle/>
                    <a:p>
                      <a:pPr algn="ctr" defTabSz="814365">
                        <a:lnSpc>
                          <a:spcPct val="85000"/>
                        </a:lnSpc>
                        <a:spcBef>
                          <a:spcPts val="300"/>
                        </a:spcBef>
                        <a:spcAft>
                          <a:spcPct val="0"/>
                        </a:spcAft>
                        <a:buNone/>
                      </a:pPr>
                      <a:r>
                        <a:rPr lang="zh-CN" altLang="en-US" sz="1200" b="0" i="0" dirty="0" smtClean="0">
                          <a:solidFill>
                            <a:srgbClr val="ABDFF0">
                              <a:lumMod val="10000"/>
                            </a:srgbClr>
                          </a:solidFill>
                          <a:latin typeface="Arial"/>
                          <a:ea typeface="黑体" pitchFamily="2" charset="-122"/>
                          <a:cs typeface="+mn-cs"/>
                        </a:rPr>
                        <a:t>应用</a:t>
                      </a:r>
                      <a:br>
                        <a:rPr lang="zh-CN" altLang="en-US" sz="1200" b="0" i="0" dirty="0" smtClean="0">
                          <a:solidFill>
                            <a:srgbClr val="ABDFF0">
                              <a:lumMod val="10000"/>
                            </a:srgbClr>
                          </a:solidFill>
                          <a:latin typeface="Arial"/>
                          <a:ea typeface="黑体" pitchFamily="2" charset="-122"/>
                          <a:cs typeface="+mn-cs"/>
                        </a:rPr>
                      </a:br>
                      <a:r>
                        <a:rPr lang="zh-CN" altLang="en-US" sz="1200" b="0" i="0" dirty="0" smtClean="0">
                          <a:solidFill>
                            <a:srgbClr val="ABDFF0">
                              <a:lumMod val="10000"/>
                            </a:srgbClr>
                          </a:solidFill>
                          <a:latin typeface="Arial"/>
                          <a:ea typeface="黑体" pitchFamily="2" charset="-122"/>
                          <a:cs typeface="+mn-cs"/>
                        </a:rPr>
                        <a:t>基于虚拟机监控</a:t>
                      </a:r>
                      <a:r>
                        <a:rPr lang="en-US" altLang="zh-CN" sz="1200" b="0" i="0" dirty="0" smtClean="0">
                          <a:solidFill>
                            <a:srgbClr val="ABDFF0">
                              <a:lumMod val="10000"/>
                            </a:srgbClr>
                          </a:solidFill>
                          <a:latin typeface="Arial"/>
                          <a:ea typeface="黑体" pitchFamily="2" charset="-122"/>
                          <a:cs typeface="+mn-cs"/>
                        </a:rPr>
                        <a:t/>
                      </a:r>
                      <a:br>
                        <a:rPr lang="en-US" altLang="zh-CN" sz="1200" b="0" i="0" dirty="0" smtClean="0">
                          <a:solidFill>
                            <a:srgbClr val="ABDFF0">
                              <a:lumMod val="10000"/>
                            </a:srgbClr>
                          </a:solidFill>
                          <a:latin typeface="Arial"/>
                          <a:ea typeface="黑体" pitchFamily="2" charset="-122"/>
                          <a:cs typeface="+mn-cs"/>
                        </a:rPr>
                      </a:br>
                      <a:r>
                        <a:rPr lang="zh-CN" altLang="en-US" sz="1200" b="0" i="0" dirty="0" smtClean="0">
                          <a:solidFill>
                            <a:srgbClr val="ABDFF0">
                              <a:lumMod val="10000"/>
                            </a:srgbClr>
                          </a:solidFill>
                          <a:latin typeface="Arial"/>
                          <a:ea typeface="黑体" pitchFamily="2" charset="-122"/>
                          <a:cs typeface="+mn-cs"/>
                        </a:rPr>
                        <a:t>程序的虚拟网络服务</a:t>
                      </a:r>
                      <a:endParaRPr lang="zh-CN" altLang="en-US" sz="1200" b="0" i="0" dirty="0">
                        <a:solidFill>
                          <a:srgbClr val="ABDFF0">
                            <a:lumMod val="10000"/>
                          </a:srgbClr>
                        </a:solidFill>
                        <a:latin typeface="Arial"/>
                        <a:ea typeface="黑体" pitchFamily="2" charset="-122"/>
                        <a:cs typeface="+mn-cs"/>
                      </a:endParaRPr>
                    </a:p>
                  </p:txBody>
                </p:sp>
                <p:sp>
                  <p:nvSpPr>
                    <p:cNvPr id="574" name="Rectangle 573"/>
                    <p:cNvSpPr/>
                    <p:nvPr/>
                  </p:nvSpPr>
                  <p:spPr bwMode="gray">
                    <a:xfrm>
                      <a:off x="1396714" y="3704047"/>
                      <a:ext cx="640849" cy="475614"/>
                    </a:xfrm>
                    <a:prstGeom prst="rect">
                      <a:avLst/>
                    </a:prstGeom>
                    <a:solidFill>
                      <a:srgbClr val="333333"/>
                    </a:soli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endParaRPr>
                    </a:p>
                  </p:txBody>
                </p:sp>
                <p:sp>
                  <p:nvSpPr>
                    <p:cNvPr id="575" name="Rectangle 574"/>
                    <p:cNvSpPr/>
                    <p:nvPr/>
                  </p:nvSpPr>
                  <p:spPr bwMode="gray">
                    <a:xfrm>
                      <a:off x="2091474" y="3704047"/>
                      <a:ext cx="640849" cy="475614"/>
                    </a:xfrm>
                    <a:prstGeom prst="rect">
                      <a:avLst/>
                    </a:prstGeom>
                    <a:solidFill>
                      <a:srgbClr val="333333"/>
                    </a:soli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endParaRPr>
                    </a:p>
                  </p:txBody>
                </p:sp>
                <p:sp>
                  <p:nvSpPr>
                    <p:cNvPr id="576" name="Rectangle 575"/>
                    <p:cNvSpPr/>
                    <p:nvPr/>
                  </p:nvSpPr>
                  <p:spPr bwMode="gray">
                    <a:xfrm>
                      <a:off x="2775789" y="3704047"/>
                      <a:ext cx="640851" cy="475614"/>
                    </a:xfrm>
                    <a:prstGeom prst="rect">
                      <a:avLst/>
                    </a:prstGeom>
                    <a:solidFill>
                      <a:srgbClr val="333333"/>
                    </a:soli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endParaRPr>
                    </a:p>
                  </p:txBody>
                </p:sp>
                <p:sp>
                  <p:nvSpPr>
                    <p:cNvPr id="577" name="TextBox 241"/>
                    <p:cNvSpPr txBox="1">
                      <a:spLocks noChangeArrowheads="1"/>
                    </p:cNvSpPr>
                    <p:nvPr/>
                  </p:nvSpPr>
                  <p:spPr bwMode="gray">
                    <a:xfrm>
                      <a:off x="2125590" y="3770948"/>
                      <a:ext cx="590014" cy="376137"/>
                    </a:xfrm>
                    <a:prstGeom prst="rect">
                      <a:avLst/>
                    </a:prstGeom>
                    <a:noFill/>
                    <a:ln w="9525">
                      <a:noFill/>
                      <a:miter lim="800000"/>
                      <a:headEnd/>
                      <a:tailEnd/>
                    </a:ln>
                  </p:spPr>
                  <p:txBody>
                    <a:bodyPr wrap="none" lIns="91435" tIns="45718" rIns="91435" bIns="45718">
                      <a:spAutoFit/>
                    </a:bodyPr>
                    <a:lstStyle/>
                    <a:p>
                      <a:pPr algn="ctr" defTabSz="914309">
                        <a:lnSpc>
                          <a:spcPct val="90000"/>
                        </a:lnSpc>
                        <a:spcBef>
                          <a:spcPct val="0"/>
                        </a:spcBef>
                        <a:spcAft>
                          <a:spcPct val="0"/>
                        </a:spcAft>
                        <a:buNone/>
                      </a:pPr>
                      <a:r>
                        <a:rPr lang="zh-CN" altLang="en-US" sz="800" b="0" i="0" kern="1200" smtClean="0">
                          <a:solidFill>
                            <a:srgbClr val="FFFFFF"/>
                          </a:solidFill>
                          <a:latin typeface="Arial"/>
                          <a:ea typeface="黑体" pitchFamily="2" charset="-122"/>
                          <a:cs typeface="+mn-cs"/>
                        </a:rPr>
                        <a:t>应用</a:t>
                      </a:r>
                    </a:p>
                    <a:p>
                      <a:pPr algn="ctr" defTabSz="914309">
                        <a:lnSpc>
                          <a:spcPct val="90000"/>
                        </a:lnSpc>
                        <a:spcBef>
                          <a:spcPct val="0"/>
                        </a:spcBef>
                        <a:spcAft>
                          <a:spcPct val="0"/>
                        </a:spcAft>
                        <a:buNone/>
                      </a:pPr>
                      <a:r>
                        <a:rPr lang="zh-CN" altLang="en-US" sz="800" b="0" i="0" kern="1200" smtClean="0">
                          <a:solidFill>
                            <a:srgbClr val="FFFFFF"/>
                          </a:solidFill>
                          <a:latin typeface="Arial"/>
                          <a:ea typeface="黑体" pitchFamily="2" charset="-122"/>
                          <a:cs typeface="+mn-cs"/>
                        </a:rPr>
                        <a:t>服务器</a:t>
                      </a:r>
                      <a:endParaRPr lang="zh-CN" altLang="en-US" sz="800" b="0" i="0" kern="1200">
                        <a:solidFill>
                          <a:srgbClr val="FFFFFF"/>
                        </a:solidFill>
                        <a:latin typeface="Arial"/>
                        <a:ea typeface="黑体" pitchFamily="2" charset="-122"/>
                        <a:cs typeface="+mn-cs"/>
                      </a:endParaRPr>
                    </a:p>
                  </p:txBody>
                </p:sp>
                <p:sp>
                  <p:nvSpPr>
                    <p:cNvPr id="578" name="TextBox 242"/>
                    <p:cNvSpPr txBox="1">
                      <a:spLocks noChangeArrowheads="1"/>
                    </p:cNvSpPr>
                    <p:nvPr/>
                  </p:nvSpPr>
                  <p:spPr bwMode="gray">
                    <a:xfrm>
                      <a:off x="2799490" y="3770948"/>
                      <a:ext cx="590014" cy="376137"/>
                    </a:xfrm>
                    <a:prstGeom prst="rect">
                      <a:avLst/>
                    </a:prstGeom>
                    <a:noFill/>
                    <a:ln w="9525">
                      <a:noFill/>
                      <a:miter lim="800000"/>
                      <a:headEnd/>
                      <a:tailEnd/>
                    </a:ln>
                  </p:spPr>
                  <p:txBody>
                    <a:bodyPr wrap="none" lIns="91435" tIns="45718" rIns="91435" bIns="45718">
                      <a:spAutoFit/>
                    </a:bodyPr>
                    <a:lstStyle/>
                    <a:p>
                      <a:pPr algn="ctr" defTabSz="914309">
                        <a:lnSpc>
                          <a:spcPct val="90000"/>
                        </a:lnSpc>
                        <a:spcBef>
                          <a:spcPct val="0"/>
                        </a:spcBef>
                        <a:spcAft>
                          <a:spcPct val="0"/>
                        </a:spcAft>
                        <a:buNone/>
                      </a:pPr>
                      <a:r>
                        <a:rPr lang="zh-CN" altLang="en-US" sz="800" b="0" i="0" kern="1200" dirty="0" smtClean="0">
                          <a:solidFill>
                            <a:srgbClr val="FFFFFF"/>
                          </a:solidFill>
                          <a:latin typeface="Arial"/>
                          <a:ea typeface="黑体" pitchFamily="2" charset="-122"/>
                          <a:cs typeface="+mn-cs"/>
                        </a:rPr>
                        <a:t>数据库</a:t>
                      </a:r>
                    </a:p>
                    <a:p>
                      <a:pPr algn="ctr" defTabSz="914309">
                        <a:lnSpc>
                          <a:spcPct val="90000"/>
                        </a:lnSpc>
                        <a:spcBef>
                          <a:spcPct val="0"/>
                        </a:spcBef>
                        <a:spcAft>
                          <a:spcPct val="0"/>
                        </a:spcAft>
                        <a:buNone/>
                      </a:pPr>
                      <a:r>
                        <a:rPr lang="zh-CN" altLang="en-US" sz="800" b="0" i="0" kern="1200" dirty="0" smtClean="0">
                          <a:solidFill>
                            <a:srgbClr val="FFFFFF"/>
                          </a:solidFill>
                          <a:latin typeface="Arial"/>
                          <a:ea typeface="黑体" pitchFamily="2" charset="-122"/>
                          <a:cs typeface="+mn-cs"/>
                        </a:rPr>
                        <a:t>服务器</a:t>
                      </a:r>
                      <a:endParaRPr lang="zh-CN" altLang="en-US" sz="800" b="0" i="0" kern="1200" dirty="0">
                        <a:solidFill>
                          <a:srgbClr val="FFFFFF"/>
                        </a:solidFill>
                        <a:latin typeface="Arial"/>
                        <a:ea typeface="黑体" pitchFamily="2" charset="-122"/>
                        <a:cs typeface="+mn-cs"/>
                      </a:endParaRPr>
                    </a:p>
                  </p:txBody>
                </p:sp>
                <p:sp>
                  <p:nvSpPr>
                    <p:cNvPr id="579" name="TextBox 249"/>
                    <p:cNvSpPr txBox="1">
                      <a:spLocks noChangeArrowheads="1"/>
                    </p:cNvSpPr>
                    <p:nvPr/>
                  </p:nvSpPr>
                  <p:spPr bwMode="gray">
                    <a:xfrm>
                      <a:off x="1430829" y="3770948"/>
                      <a:ext cx="590014" cy="376137"/>
                    </a:xfrm>
                    <a:prstGeom prst="rect">
                      <a:avLst/>
                    </a:prstGeom>
                    <a:noFill/>
                    <a:ln w="9525">
                      <a:noFill/>
                      <a:miter lim="800000"/>
                      <a:headEnd/>
                      <a:tailEnd/>
                    </a:ln>
                  </p:spPr>
                  <p:txBody>
                    <a:bodyPr wrap="none" lIns="91435" tIns="45718" rIns="91435" bIns="45718">
                      <a:spAutoFit/>
                    </a:bodyPr>
                    <a:lstStyle/>
                    <a:p>
                      <a:pPr algn="ctr" defTabSz="914309">
                        <a:lnSpc>
                          <a:spcPct val="90000"/>
                        </a:lnSpc>
                        <a:spcBef>
                          <a:spcPct val="0"/>
                        </a:spcBef>
                        <a:spcAft>
                          <a:spcPct val="0"/>
                        </a:spcAft>
                        <a:buNone/>
                      </a:pPr>
                      <a:r>
                        <a:rPr lang="en-US" altLang="zh-CN" sz="800" b="0" i="0" kern="1200" smtClean="0">
                          <a:solidFill>
                            <a:srgbClr val="FFFFFF"/>
                          </a:solidFill>
                          <a:latin typeface="Arial"/>
                          <a:ea typeface="黑体" pitchFamily="2" charset="-122"/>
                          <a:cs typeface="+mn-cs"/>
                        </a:rPr>
                        <a:t>Web</a:t>
                      </a:r>
                    </a:p>
                    <a:p>
                      <a:pPr algn="ctr" defTabSz="914309">
                        <a:lnSpc>
                          <a:spcPct val="90000"/>
                        </a:lnSpc>
                        <a:spcBef>
                          <a:spcPct val="0"/>
                        </a:spcBef>
                        <a:spcAft>
                          <a:spcPct val="0"/>
                        </a:spcAft>
                        <a:buNone/>
                      </a:pPr>
                      <a:r>
                        <a:rPr lang="zh-CN" altLang="en-US" sz="800" b="0" i="0" kern="1200" smtClean="0">
                          <a:solidFill>
                            <a:srgbClr val="FFFFFF"/>
                          </a:solidFill>
                          <a:latin typeface="Arial"/>
                          <a:ea typeface="黑体" pitchFamily="2" charset="-122"/>
                          <a:cs typeface="+mn-cs"/>
                        </a:rPr>
                        <a:t>服务器</a:t>
                      </a:r>
                      <a:endParaRPr lang="zh-CN" altLang="en-US" sz="800" b="0" i="0" kern="1200">
                        <a:solidFill>
                          <a:srgbClr val="FFFFFF"/>
                        </a:solidFill>
                        <a:latin typeface="Arial"/>
                        <a:ea typeface="黑体" pitchFamily="2" charset="-122"/>
                        <a:cs typeface="+mn-cs"/>
                      </a:endParaRPr>
                    </a:p>
                  </p:txBody>
                </p:sp>
                <p:grpSp>
                  <p:nvGrpSpPr>
                    <p:cNvPr id="19" name="Group 320"/>
                    <p:cNvGrpSpPr>
                      <a:grpSpLocks/>
                    </p:cNvGrpSpPr>
                    <p:nvPr/>
                  </p:nvGrpSpPr>
                  <p:grpSpPr bwMode="gray">
                    <a:xfrm>
                      <a:off x="1622028" y="4615637"/>
                      <a:ext cx="1546008" cy="599991"/>
                      <a:chOff x="3584403" y="3694324"/>
                      <a:chExt cx="1929185" cy="696869"/>
                    </a:xfrm>
                  </p:grpSpPr>
                  <p:sp>
                    <p:nvSpPr>
                      <p:cNvPr id="581" name="Rectangle 580"/>
                      <p:cNvSpPr/>
                      <p:nvPr/>
                    </p:nvSpPr>
                    <p:spPr bwMode="gray">
                      <a:xfrm>
                        <a:off x="3589131" y="3694324"/>
                        <a:ext cx="1924456" cy="341286"/>
                      </a:xfrm>
                      <a:prstGeom prst="rect">
                        <a:avLst/>
                      </a:prstGeom>
                      <a:solidFill>
                        <a:srgbClr val="333333"/>
                      </a:soli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latin typeface="+mj-lt"/>
                          <a:ea typeface="黑体" pitchFamily="2" charset="-122"/>
                        </a:endParaRPr>
                      </a:p>
                    </p:txBody>
                  </p:sp>
                  <p:sp>
                    <p:nvSpPr>
                      <p:cNvPr id="582" name="TextBox 236"/>
                      <p:cNvSpPr txBox="1">
                        <a:spLocks noChangeArrowheads="1"/>
                      </p:cNvSpPr>
                      <p:nvPr/>
                    </p:nvSpPr>
                    <p:spPr bwMode="gray">
                      <a:xfrm>
                        <a:off x="3585663" y="3700958"/>
                        <a:ext cx="1886678" cy="359780"/>
                      </a:xfrm>
                      <a:prstGeom prst="rect">
                        <a:avLst/>
                      </a:prstGeom>
                      <a:noFill/>
                      <a:ln w="9525">
                        <a:noFill/>
                        <a:miter lim="800000"/>
                        <a:headEnd/>
                        <a:tailEnd/>
                      </a:ln>
                    </p:spPr>
                    <p:txBody>
                      <a:bodyPr wrap="none">
                        <a:spAutoFit/>
                      </a:bodyPr>
                      <a:lstStyle/>
                      <a:p>
                        <a:pPr algn="ctr" defTabSz="914309">
                          <a:lnSpc>
                            <a:spcPct val="90000"/>
                          </a:lnSpc>
                          <a:spcBef>
                            <a:spcPct val="0"/>
                          </a:spcBef>
                          <a:spcAft>
                            <a:spcPct val="0"/>
                          </a:spcAft>
                          <a:buNone/>
                        </a:pPr>
                        <a:r>
                          <a:rPr lang="zh-CN" altLang="en-US" sz="1200" b="0" i="0" kern="1200" dirty="0" smtClean="0">
                            <a:solidFill>
                              <a:srgbClr val="FFFFFF"/>
                            </a:solidFill>
                            <a:latin typeface="Arial"/>
                            <a:ea typeface="黑体" pitchFamily="2" charset="-122"/>
                            <a:cs typeface="+mn-cs"/>
                          </a:rPr>
                          <a:t>虚拟机监控程序</a:t>
                        </a:r>
                        <a:endParaRPr lang="zh-CN" altLang="en-US" sz="1200" b="0" i="0" kern="1200" dirty="0">
                          <a:solidFill>
                            <a:srgbClr val="FFFFFF"/>
                          </a:solidFill>
                          <a:latin typeface="Arial"/>
                          <a:ea typeface="黑体" pitchFamily="2" charset="-122"/>
                          <a:cs typeface="+mn-cs"/>
                        </a:endParaRPr>
                      </a:p>
                    </p:txBody>
                  </p:sp>
                  <p:grpSp>
                    <p:nvGrpSpPr>
                      <p:cNvPr id="20" name="Group 289"/>
                      <p:cNvGrpSpPr>
                        <a:grpSpLocks/>
                      </p:cNvGrpSpPr>
                      <p:nvPr/>
                    </p:nvGrpSpPr>
                    <p:grpSpPr bwMode="gray">
                      <a:xfrm>
                        <a:off x="3584403" y="4043557"/>
                        <a:ext cx="1929185" cy="347636"/>
                        <a:chOff x="218931" y="3388968"/>
                        <a:chExt cx="866890" cy="156213"/>
                      </a:xfrm>
                    </p:grpSpPr>
                    <p:sp>
                      <p:nvSpPr>
                        <p:cNvPr id="584" name="Rectangle 583"/>
                        <p:cNvSpPr/>
                        <p:nvPr/>
                      </p:nvSpPr>
                      <p:spPr bwMode="gray">
                        <a:xfrm>
                          <a:off x="218931" y="3388968"/>
                          <a:ext cx="866890" cy="156213"/>
                        </a:xfrm>
                        <a:prstGeom prst="rect">
                          <a:avLst/>
                        </a:prstGeom>
                        <a:solidFill>
                          <a:schemeClr val="tx1">
                            <a:lumMod val="50000"/>
                            <a:alpha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3" rtl="0" eaLnBrk="0" fontAlgn="base" hangingPunct="0">
                            <a:lnSpc>
                              <a:spcPct val="90000"/>
                            </a:lnSpc>
                            <a:spcBef>
                              <a:spcPct val="0"/>
                            </a:spcBef>
                            <a:spcAft>
                              <a:spcPct val="0"/>
                            </a:spcAft>
                            <a:defRPr/>
                          </a:pPr>
                          <a:endParaRPr lang="zh-CN" altLang="en-US" sz="2400" kern="1200">
                            <a:solidFill>
                              <a:schemeClr val="bg1"/>
                            </a:solidFill>
                            <a:latin typeface="Arial"/>
                            <a:ea typeface="黑体" pitchFamily="2" charset="-122"/>
                            <a:cs typeface="+mn-cs"/>
                          </a:endParaRPr>
                        </a:p>
                      </p:txBody>
                    </p:sp>
                    <p:grpSp>
                      <p:nvGrpSpPr>
                        <p:cNvPr id="21" name="Group 291"/>
                        <p:cNvGrpSpPr>
                          <a:grpSpLocks/>
                        </p:cNvGrpSpPr>
                        <p:nvPr/>
                      </p:nvGrpSpPr>
                      <p:grpSpPr bwMode="gray">
                        <a:xfrm>
                          <a:off x="229618" y="3423920"/>
                          <a:ext cx="331778" cy="79890"/>
                          <a:chOff x="234380" y="3423920"/>
                          <a:chExt cx="331778" cy="79890"/>
                        </a:xfrm>
                      </p:grpSpPr>
                      <p:cxnSp>
                        <p:nvCxnSpPr>
                          <p:cNvPr id="591" name="Straight Connector 590"/>
                          <p:cNvCxnSpPr/>
                          <p:nvPr/>
                        </p:nvCxnSpPr>
                        <p:spPr bwMode="gray">
                          <a:xfrm>
                            <a:off x="234380" y="3423920"/>
                            <a:ext cx="3317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p:cNvCxnSpPr/>
                          <p:nvPr/>
                        </p:nvCxnSpPr>
                        <p:spPr bwMode="gray">
                          <a:xfrm>
                            <a:off x="234380" y="3460299"/>
                            <a:ext cx="3317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p:nvPr/>
                        </p:nvCxnSpPr>
                        <p:spPr bwMode="gray">
                          <a:xfrm>
                            <a:off x="234380" y="3503810"/>
                            <a:ext cx="3317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2" name="Group 292"/>
                        <p:cNvGrpSpPr>
                          <a:grpSpLocks/>
                        </p:cNvGrpSpPr>
                        <p:nvPr/>
                      </p:nvGrpSpPr>
                      <p:grpSpPr bwMode="gray">
                        <a:xfrm>
                          <a:off x="740248" y="3423920"/>
                          <a:ext cx="331780" cy="79890"/>
                          <a:chOff x="740248" y="3423920"/>
                          <a:chExt cx="331780" cy="79890"/>
                        </a:xfrm>
                      </p:grpSpPr>
                      <p:cxnSp>
                        <p:nvCxnSpPr>
                          <p:cNvPr id="588" name="Straight Connector 587"/>
                          <p:cNvCxnSpPr/>
                          <p:nvPr/>
                        </p:nvCxnSpPr>
                        <p:spPr bwMode="gray">
                          <a:xfrm>
                            <a:off x="740249" y="3423920"/>
                            <a:ext cx="3317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bwMode="gray">
                          <a:xfrm>
                            <a:off x="740248" y="3463865"/>
                            <a:ext cx="3317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p:nvPr/>
                        </p:nvCxnSpPr>
                        <p:spPr bwMode="gray">
                          <a:xfrm>
                            <a:off x="740249" y="3503810"/>
                            <a:ext cx="3317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87" name="Oval 586"/>
                        <p:cNvSpPr/>
                        <p:nvPr/>
                      </p:nvSpPr>
                      <p:spPr bwMode="gray">
                        <a:xfrm>
                          <a:off x="628258" y="3430131"/>
                          <a:ext cx="67487" cy="67468"/>
                        </a:xfrm>
                        <a:prstGeom prst="ellipse">
                          <a:avLst/>
                        </a:prstGeom>
                        <a:solidFill>
                          <a:schemeClr val="tx1">
                            <a:lumMod val="40000"/>
                            <a:lumOff val="60000"/>
                          </a:schemeClr>
                        </a:solidFill>
                        <a:ln w="9525" cap="flat">
                          <a:solidFill>
                            <a:schemeClr val="tx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400">
                            <a:solidFill>
                              <a:schemeClr val="tx1"/>
                            </a:solidFill>
                            <a:latin typeface="+mj-lt"/>
                            <a:ea typeface="黑体" pitchFamily="2" charset="-122"/>
                          </a:endParaRPr>
                        </a:p>
                      </p:txBody>
                    </p:sp>
                  </p:grpSp>
                </p:grpSp>
              </p:grpSp>
            </p:grpSp>
            <p:grpSp>
              <p:nvGrpSpPr>
                <p:cNvPr id="23" name="Group 559"/>
                <p:cNvGrpSpPr/>
                <p:nvPr/>
              </p:nvGrpSpPr>
              <p:grpSpPr>
                <a:xfrm>
                  <a:off x="6615132" y="4128340"/>
                  <a:ext cx="403761" cy="412788"/>
                  <a:chOff x="6575197" y="5099843"/>
                  <a:chExt cx="457201" cy="467423"/>
                </a:xfrm>
              </p:grpSpPr>
              <p:sp>
                <p:nvSpPr>
                  <p:cNvPr id="561" name="TextBox 560"/>
                  <p:cNvSpPr txBox="1"/>
                  <p:nvPr/>
                </p:nvSpPr>
                <p:spPr bwMode="gray">
                  <a:xfrm>
                    <a:off x="6575197" y="5099843"/>
                    <a:ext cx="351587" cy="351587"/>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lIns="0" tIns="0" rIns="0" bIns="0" anchor="ctr" anchorCtr="1">
                    <a:noAutofit/>
                  </a:bodyPr>
                  <a:lstStyle/>
                  <a:p>
                    <a:pPr algn="ctr" defTabSz="914309">
                      <a:lnSpc>
                        <a:spcPct val="90000"/>
                      </a:lnSpc>
                      <a:spcBef>
                        <a:spcPct val="0"/>
                      </a:spcBef>
                      <a:spcAft>
                        <a:spcPct val="0"/>
                      </a:spcAft>
                      <a:buNone/>
                    </a:pPr>
                    <a:endParaRPr lang="zh-CN" altLang="en-US" sz="1200" kern="1200" smtClean="0">
                      <a:solidFill>
                        <a:schemeClr val="bg1"/>
                      </a:solidFill>
                      <a:latin typeface="Arial"/>
                      <a:ea typeface="黑体" pitchFamily="2" charset="-122"/>
                      <a:cs typeface="+mn-cs"/>
                    </a:endParaRPr>
                  </a:p>
                  <a:p>
                    <a:pPr algn="ctr" defTabSz="914309">
                      <a:lnSpc>
                        <a:spcPct val="90000"/>
                      </a:lnSpc>
                      <a:spcBef>
                        <a:spcPct val="0"/>
                      </a:spcBef>
                      <a:spcAft>
                        <a:spcPct val="0"/>
                      </a:spcAft>
                      <a:buNone/>
                    </a:pPr>
                    <a:r>
                      <a:rPr lang="en-US" altLang="zh-CN" sz="1000" b="1" i="0" kern="1200" smtClean="0">
                        <a:solidFill>
                          <a:srgbClr val="FFFFFF"/>
                        </a:solidFill>
                        <a:latin typeface="Arial"/>
                        <a:ea typeface="黑体" pitchFamily="2" charset="-122"/>
                        <a:cs typeface="+mn-cs"/>
                      </a:rPr>
                      <a:t>VSN</a:t>
                    </a:r>
                    <a:endParaRPr lang="zh-CN" altLang="en-US" sz="1000" b="1" i="0" kern="1200" smtClean="0">
                      <a:solidFill>
                        <a:srgbClr val="FFFFFF"/>
                      </a:solidFill>
                      <a:latin typeface="Arial"/>
                      <a:ea typeface="黑体" pitchFamily="2" charset="-122"/>
                      <a:cs typeface="+mn-cs"/>
                    </a:endParaRPr>
                  </a:p>
                  <a:p>
                    <a:pPr algn="ctr" defTabSz="914309">
                      <a:lnSpc>
                        <a:spcPct val="90000"/>
                      </a:lnSpc>
                      <a:spcBef>
                        <a:spcPct val="0"/>
                      </a:spcBef>
                      <a:spcAft>
                        <a:spcPct val="0"/>
                      </a:spcAft>
                      <a:buNone/>
                    </a:pPr>
                    <a:endParaRPr lang="zh-CN" altLang="en-US" sz="1000" kern="1200">
                      <a:solidFill>
                        <a:schemeClr val="bg1"/>
                      </a:solidFill>
                      <a:latin typeface="Arial"/>
                      <a:ea typeface="黑体" pitchFamily="2" charset="-122"/>
                      <a:cs typeface="+mn-cs"/>
                    </a:endParaRPr>
                  </a:p>
                </p:txBody>
              </p:sp>
              <p:sp>
                <p:nvSpPr>
                  <p:cNvPr id="562" name="TextBox 561"/>
                  <p:cNvSpPr txBox="1"/>
                  <p:nvPr/>
                </p:nvSpPr>
                <p:spPr bwMode="gray">
                  <a:xfrm>
                    <a:off x="6680811" y="5215678"/>
                    <a:ext cx="351587" cy="351588"/>
                  </a:xfrm>
                  <a:prstGeom prst="rect">
                    <a:avLst/>
                  </a:prstGeom>
                  <a:solidFill>
                    <a:schemeClr val="tx1">
                      <a:lumMod val="50000"/>
                    </a:schemeClr>
                  </a:solidFill>
                </p:spPr>
                <p:style>
                  <a:lnRef idx="1">
                    <a:schemeClr val="accent1"/>
                  </a:lnRef>
                  <a:fillRef idx="3">
                    <a:schemeClr val="accent1"/>
                  </a:fillRef>
                  <a:effectRef idx="2">
                    <a:schemeClr val="accent1"/>
                  </a:effectRef>
                  <a:fontRef idx="minor">
                    <a:schemeClr val="lt1"/>
                  </a:fontRef>
                </p:style>
                <p:txBody>
                  <a:bodyPr lIns="0" tIns="0" rIns="0" bIns="0" anchor="ctr" anchorCtr="1">
                    <a:noAutofit/>
                  </a:bodyPr>
                  <a:lstStyle/>
                  <a:p>
                    <a:pPr algn="ctr" defTabSz="914309">
                      <a:lnSpc>
                        <a:spcPct val="90000"/>
                      </a:lnSpc>
                      <a:spcBef>
                        <a:spcPct val="0"/>
                      </a:spcBef>
                      <a:spcAft>
                        <a:spcPct val="0"/>
                      </a:spcAft>
                      <a:buNone/>
                    </a:pPr>
                    <a:endParaRPr lang="zh-CN" altLang="en-US" sz="1000" kern="1200" smtClean="0">
                      <a:solidFill>
                        <a:schemeClr val="bg1"/>
                      </a:solidFill>
                      <a:latin typeface="Arial"/>
                      <a:ea typeface="黑体" pitchFamily="2" charset="-122"/>
                      <a:cs typeface="+mn-cs"/>
                    </a:endParaRPr>
                  </a:p>
                  <a:p>
                    <a:pPr algn="ctr" defTabSz="914309">
                      <a:lnSpc>
                        <a:spcPct val="90000"/>
                      </a:lnSpc>
                      <a:spcBef>
                        <a:spcPct val="0"/>
                      </a:spcBef>
                      <a:spcAft>
                        <a:spcPct val="0"/>
                      </a:spcAft>
                      <a:buNone/>
                    </a:pPr>
                    <a:r>
                      <a:rPr lang="en-US" altLang="zh-CN" sz="1050" b="0" i="0" kern="1200" smtClean="0">
                        <a:solidFill>
                          <a:srgbClr val="FFFFFF"/>
                        </a:solidFill>
                        <a:latin typeface="Arial"/>
                        <a:ea typeface="黑体" pitchFamily="2" charset="-122"/>
                        <a:cs typeface="+mn-cs"/>
                      </a:rPr>
                      <a:t>VSN</a:t>
                    </a:r>
                    <a:endParaRPr lang="zh-CN" altLang="en-US" sz="1200" kern="1200" smtClean="0">
                      <a:solidFill>
                        <a:schemeClr val="bg1"/>
                      </a:solidFill>
                      <a:latin typeface="Arial"/>
                      <a:ea typeface="黑体" pitchFamily="2" charset="-122"/>
                      <a:cs typeface="+mn-cs"/>
                    </a:endParaRPr>
                  </a:p>
                  <a:p>
                    <a:pPr algn="ctr" defTabSz="914309">
                      <a:lnSpc>
                        <a:spcPct val="90000"/>
                      </a:lnSpc>
                      <a:spcBef>
                        <a:spcPct val="0"/>
                      </a:spcBef>
                      <a:spcAft>
                        <a:spcPct val="0"/>
                      </a:spcAft>
                      <a:buNone/>
                    </a:pPr>
                    <a:endParaRPr lang="zh-CN" altLang="en-US" sz="1000" kern="1200">
                      <a:solidFill>
                        <a:schemeClr val="bg1"/>
                      </a:solidFill>
                      <a:latin typeface="Arial"/>
                      <a:ea typeface="黑体" pitchFamily="2" charset="-122"/>
                      <a:cs typeface="+mn-cs"/>
                    </a:endParaRPr>
                  </a:p>
                </p:txBody>
              </p:sp>
            </p:grpSp>
          </p:grpSp>
        </p:grpSp>
      </p:grpSp>
      <p:sp>
        <p:nvSpPr>
          <p:cNvPr id="124" name="TextBox 123"/>
          <p:cNvSpPr txBox="1"/>
          <p:nvPr/>
        </p:nvSpPr>
        <p:spPr>
          <a:xfrm>
            <a:off x="2874579" y="3939450"/>
            <a:ext cx="1719619" cy="811761"/>
          </a:xfrm>
          <a:prstGeom prst="rect">
            <a:avLst/>
          </a:prstGeom>
        </p:spPr>
        <p:txBody>
          <a:bodyPr vert="horz" lIns="91440" tIns="45720" rIns="91440" bIns="45720" rtlCol="0">
            <a:spAutoFit/>
          </a:bodyPr>
          <a:lstStyle/>
          <a:p>
            <a:pPr algn="l" defTabSz="914400">
              <a:lnSpc>
                <a:spcPct val="85000"/>
              </a:lnSpc>
              <a:buNone/>
            </a:pPr>
            <a:r>
              <a:rPr lang="zh-CN" altLang="en-US" sz="1100" b="0" i="0" smtClean="0">
                <a:solidFill>
                  <a:schemeClr val="tx1"/>
                </a:solidFill>
                <a:latin typeface="Arial"/>
                <a:ea typeface="黑体" pitchFamily="2" charset="-122"/>
                <a:cs typeface="+mn-cs"/>
              </a:rPr>
              <a:t>虚拟网络服务数据路径 </a:t>
            </a:r>
            <a:r>
              <a:rPr lang="en-US" altLang="zh-CN" sz="1100" b="0" i="0" smtClean="0">
                <a:solidFill>
                  <a:schemeClr val="tx1"/>
                </a:solidFill>
                <a:latin typeface="Arial"/>
                <a:ea typeface="黑体" pitchFamily="2" charset="-122"/>
                <a:cs typeface="+mn-cs"/>
              </a:rPr>
              <a:t>(vPath)</a:t>
            </a:r>
          </a:p>
          <a:p>
            <a:pPr marL="112746" indent="-112746" algn="l" defTabSz="914400">
              <a:lnSpc>
                <a:spcPct val="85000"/>
              </a:lnSpc>
              <a:buClr>
                <a:srgbClr val="0096D6"/>
              </a:buClr>
              <a:buSzPct val="90000"/>
              <a:buFont typeface="Arial"/>
              <a:buChar char="•"/>
            </a:pPr>
            <a:r>
              <a:rPr lang="zh-CN" altLang="en-US" sz="1100" b="0" i="0" smtClean="0">
                <a:solidFill>
                  <a:srgbClr val="48575A"/>
                </a:solidFill>
                <a:latin typeface="Arial"/>
                <a:ea typeface="黑体" pitchFamily="2" charset="-122"/>
                <a:cs typeface="+mn-cs"/>
              </a:rPr>
              <a:t>服务绑定 </a:t>
            </a:r>
          </a:p>
          <a:p>
            <a:pPr marL="112746" indent="-112746" algn="l" defTabSz="914400">
              <a:lnSpc>
                <a:spcPct val="85000"/>
              </a:lnSpc>
              <a:buClr>
                <a:srgbClr val="0096D6"/>
              </a:buClr>
              <a:buSzPct val="90000"/>
              <a:buFont typeface="Arial"/>
              <a:buChar char="•"/>
            </a:pPr>
            <a:r>
              <a:rPr lang="zh-CN" altLang="en-US" sz="1100" b="0" i="0" smtClean="0">
                <a:solidFill>
                  <a:srgbClr val="48575A"/>
                </a:solidFill>
                <a:latin typeface="Arial"/>
                <a:ea typeface="黑体" pitchFamily="2" charset="-122"/>
                <a:cs typeface="+mn-cs"/>
              </a:rPr>
              <a:t>快速路径减负</a:t>
            </a:r>
          </a:p>
          <a:p>
            <a:pPr marL="112746" indent="-112746" algn="l" defTabSz="914400">
              <a:lnSpc>
                <a:spcPct val="85000"/>
              </a:lnSpc>
              <a:buClr>
                <a:srgbClr val="0096D6"/>
              </a:buClr>
              <a:buSzPct val="90000"/>
              <a:buFont typeface="Arial"/>
              <a:buChar char="•"/>
            </a:pPr>
            <a:r>
              <a:rPr lang="en-US" altLang="zh-CN" sz="1100" b="0" i="0" smtClean="0">
                <a:solidFill>
                  <a:srgbClr val="48575A"/>
                </a:solidFill>
                <a:latin typeface="Arial"/>
                <a:ea typeface="黑体" pitchFamily="2" charset="-122"/>
                <a:cs typeface="+mn-cs"/>
              </a:rPr>
              <a:t>VXLAN </a:t>
            </a:r>
            <a:r>
              <a:rPr lang="zh-CN" altLang="en-US" sz="1100" b="0" i="0" smtClean="0">
                <a:solidFill>
                  <a:srgbClr val="48575A"/>
                </a:solidFill>
                <a:latin typeface="Arial"/>
                <a:ea typeface="黑体" pitchFamily="2" charset="-122"/>
                <a:cs typeface="+mn-cs"/>
              </a:rPr>
              <a:t>感知</a:t>
            </a:r>
            <a:endParaRPr lang="zh-CN" altLang="en-US" sz="1100" b="0" i="0">
              <a:solidFill>
                <a:srgbClr val="48575A"/>
              </a:solidFill>
              <a:latin typeface="Arial"/>
              <a:ea typeface="黑体" pitchFamily="2" charset="-122"/>
              <a:cs typeface="+mn-cs"/>
            </a:endParaRPr>
          </a:p>
        </p:txBody>
      </p:sp>
      <p:sp>
        <p:nvSpPr>
          <p:cNvPr id="118" name="Action Button: Back or Previous 117">
            <a:hlinkClick r:id="rId9" action="ppaction://hlinksldjump"/>
          </p:cNvPr>
          <p:cNvSpPr/>
          <p:nvPr/>
        </p:nvSpPr>
        <p:spPr>
          <a:xfrm>
            <a:off x="8202168" y="6236208"/>
            <a:ext cx="318654" cy="277092"/>
          </a:xfrm>
          <a:prstGeom prst="actionButtonBackPrevious">
            <a:avLst/>
          </a:prstGeom>
          <a:solidFill>
            <a:schemeClr val="accent3">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黑体" pitchFamily="2" charset="-122"/>
            </a:endParaRPr>
          </a:p>
        </p:txBody>
      </p:sp>
    </p:spTree>
    <p:extLst>
      <p:ext uri="{BB962C8B-B14F-4D97-AF65-F5344CB8AC3E}">
        <p14:creationId xmlns="" xmlns:p14="http://schemas.microsoft.com/office/powerpoint/2010/main" val="8398515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4"/>
                                        </p:tgtEl>
                                        <p:attrNameLst>
                                          <p:attrName>style.visibility</p:attrName>
                                        </p:attrNameLst>
                                      </p:cBhvr>
                                      <p:to>
                                        <p:strVal val="visible"/>
                                      </p:to>
                                    </p:set>
                                    <p:anim calcmode="lin" valueType="num">
                                      <p:cBhvr additive="base">
                                        <p:cTn id="15" dur="500" fill="hold"/>
                                        <p:tgtEl>
                                          <p:spTgt spid="124"/>
                                        </p:tgtEl>
                                        <p:attrNameLst>
                                          <p:attrName>ppt_x</p:attrName>
                                        </p:attrNameLst>
                                      </p:cBhvr>
                                      <p:tavLst>
                                        <p:tav tm="0">
                                          <p:val>
                                            <p:strVal val="1+#ppt_w/2"/>
                                          </p:val>
                                        </p:tav>
                                        <p:tav tm="100000">
                                          <p:val>
                                            <p:strVal val="#ppt_x"/>
                                          </p:val>
                                        </p:tav>
                                      </p:tavLst>
                                    </p:anim>
                                    <p:anim calcmode="lin" valueType="num">
                                      <p:cBhvr additive="base">
                                        <p:cTn id="16" dur="500" fill="hold"/>
                                        <p:tgtEl>
                                          <p:spTgt spid="124"/>
                                        </p:tgtEl>
                                        <p:attrNameLst>
                                          <p:attrName>ppt_y</p:attrName>
                                        </p:attrNameLst>
                                      </p:cBhvr>
                                      <p:tavLst>
                                        <p:tav tm="0">
                                          <p:val>
                                            <p:strVal val="#ppt_y"/>
                                          </p:val>
                                        </p:tav>
                                        <p:tav tm="100000">
                                          <p:val>
                                            <p:strVal val="#ppt_y"/>
                                          </p:val>
                                        </p:tav>
                                      </p:tavLst>
                                    </p:anim>
                                  </p:childTnLst>
                                </p:cTn>
                              </p:par>
                            </p:childTnLst>
                          </p:cTn>
                        </p:par>
                        <p:par>
                          <p:cTn id="17" fill="hold">
                            <p:stCondLst>
                              <p:cond delay="75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par>
                          <p:cTn id="21" fill="hold">
                            <p:stCondLst>
                              <p:cond delay="1750"/>
                            </p:stCondLst>
                            <p:childTnLst>
                              <p:par>
                                <p:cTn id="22" presetID="10" presetClass="entr" presetSubtype="0" fill="hold" grpId="0" nodeType="afterEffect">
                                  <p:stCondLst>
                                    <p:cond delay="0"/>
                                  </p:stCondLst>
                                  <p:childTnLst>
                                    <p:set>
                                      <p:cBhvr>
                                        <p:cTn id="23" dur="1" fill="hold">
                                          <p:stCondLst>
                                            <p:cond delay="0"/>
                                          </p:stCondLst>
                                        </p:cTn>
                                        <p:tgtEl>
                                          <p:spTgt spid="123"/>
                                        </p:tgtEl>
                                        <p:attrNameLst>
                                          <p:attrName>style.visibility</p:attrName>
                                        </p:attrNameLst>
                                      </p:cBhvr>
                                      <p:to>
                                        <p:strVal val="visible"/>
                                      </p:to>
                                    </p:set>
                                    <p:animEffect transition="in" filter="fade">
                                      <p:cBhvr>
                                        <p:cTn id="24" dur="500"/>
                                        <p:tgtEl>
                                          <p:spTgt spid="123"/>
                                        </p:tgtEl>
                                      </p:cBhvr>
                                    </p:animEffect>
                                  </p:childTnLst>
                                </p:cTn>
                              </p:par>
                              <p:par>
                                <p:cTn id="25" presetID="2" presetClass="entr" presetSubtype="2"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750" fill="hold"/>
                                        <p:tgtEl>
                                          <p:spTgt spid="9"/>
                                        </p:tgtEl>
                                        <p:attrNameLst>
                                          <p:attrName>ppt_x</p:attrName>
                                        </p:attrNameLst>
                                      </p:cBhvr>
                                      <p:tavLst>
                                        <p:tav tm="0">
                                          <p:val>
                                            <p:strVal val="1+#ppt_w/2"/>
                                          </p:val>
                                        </p:tav>
                                        <p:tav tm="100000">
                                          <p:val>
                                            <p:strVal val="#ppt_x"/>
                                          </p:val>
                                        </p:tav>
                                      </p:tavLst>
                                    </p:anim>
                                    <p:anim calcmode="lin" valueType="num">
                                      <p:cBhvr additive="base">
                                        <p:cTn id="28" dur="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750" fill="hold"/>
                                        <p:tgtEl>
                                          <p:spTgt spid="10"/>
                                        </p:tgtEl>
                                        <p:attrNameLst>
                                          <p:attrName>ppt_x</p:attrName>
                                        </p:attrNameLst>
                                      </p:cBhvr>
                                      <p:tavLst>
                                        <p:tav tm="0">
                                          <p:val>
                                            <p:strVal val="1+#ppt_w/2"/>
                                          </p:val>
                                        </p:tav>
                                        <p:tav tm="100000">
                                          <p:val>
                                            <p:strVal val="#ppt_x"/>
                                          </p:val>
                                        </p:tav>
                                      </p:tavLst>
                                    </p:anim>
                                    <p:anim calcmode="lin" valueType="num">
                                      <p:cBhvr additive="base">
                                        <p:cTn id="34" dur="750" fill="hold"/>
                                        <p:tgtEl>
                                          <p:spTgt spid="10"/>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119"/>
                                        </p:tgtEl>
                                        <p:attrNameLst>
                                          <p:attrName>style.visibility</p:attrName>
                                        </p:attrNameLst>
                                      </p:cBhvr>
                                      <p:to>
                                        <p:strVal val="visible"/>
                                      </p:to>
                                    </p:set>
                                    <p:animEffect transition="in" filter="fade">
                                      <p:cBhvr>
                                        <p:cTn id="3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3" grpId="0" animBg="1"/>
      <p:bldP spid="12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19"/>
          <p:cNvSpPr>
            <a:spLocks noChangeArrowheads="1"/>
          </p:cNvSpPr>
          <p:nvPr/>
        </p:nvSpPr>
        <p:spPr bwMode="auto">
          <a:xfrm flipH="1">
            <a:off x="225082" y="4996262"/>
            <a:ext cx="8707902" cy="1934308"/>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endParaRPr lang="zh-CN" altLang="en-US" b="1">
              <a:solidFill>
                <a:schemeClr val="tx1"/>
              </a:solidFill>
              <a:latin typeface="+mj-lt"/>
              <a:ea typeface="黑体" pitchFamily="2" charset="-122"/>
            </a:endParaRPr>
          </a:p>
        </p:txBody>
      </p:sp>
      <p:sp>
        <p:nvSpPr>
          <p:cNvPr id="48" name="Title 47"/>
          <p:cNvSpPr>
            <a:spLocks noGrp="1"/>
          </p:cNvSpPr>
          <p:nvPr>
            <p:ph type="title"/>
          </p:nvPr>
        </p:nvSpPr>
        <p:spPr/>
        <p:txBody>
          <a:bodyPr/>
          <a:lstStyle/>
          <a:p>
            <a:pPr algn="l" defTabSz="914400">
              <a:spcBef>
                <a:spcPct val="0"/>
              </a:spcBef>
              <a:buNone/>
            </a:pPr>
            <a: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简化了数据迁移</a:t>
            </a:r>
            <a:b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altLang="zh-CN" sz="2400" b="0" i="0" spc="0" baseline="0" dirty="0" smtClean="0">
                <a:solidFill>
                  <a:srgbClr val="7F7F7F"/>
                </a:solidFill>
                <a:latin typeface="Arial"/>
                <a:ea typeface="黑体" pitchFamily="2" charset="-122"/>
                <a:cs typeface="+mj-cs"/>
              </a:rPr>
              <a:t>Cisco Data Mobility Manager — DMM</a:t>
            </a:r>
            <a:endParaRPr lang="zh-CN" altLang="en-US" sz="2400" b="0" i="0" spc="0" baseline="0" dirty="0">
              <a:solidFill>
                <a:srgbClr val="7F7F7F"/>
              </a:solidFill>
              <a:latin typeface="Arial"/>
              <a:ea typeface="黑体" pitchFamily="2" charset="-122"/>
              <a:cs typeface="+mj-cs"/>
            </a:endParaRPr>
          </a:p>
        </p:txBody>
      </p:sp>
      <p:grpSp>
        <p:nvGrpSpPr>
          <p:cNvPr id="2" name="Group 38"/>
          <p:cNvGrpSpPr/>
          <p:nvPr/>
        </p:nvGrpSpPr>
        <p:grpSpPr>
          <a:xfrm>
            <a:off x="10242" y="1285962"/>
            <a:ext cx="9144000" cy="496887"/>
            <a:chOff x="10242" y="1487255"/>
            <a:chExt cx="9144000" cy="496887"/>
          </a:xfrm>
        </p:grpSpPr>
        <p:sp>
          <p:nvSpPr>
            <p:cNvPr id="40" name="Rectangle 25"/>
            <p:cNvSpPr>
              <a:spLocks/>
            </p:cNvSpPr>
            <p:nvPr/>
          </p:nvSpPr>
          <p:spPr bwMode="auto">
            <a:xfrm>
              <a:off x="10242" y="1487255"/>
              <a:ext cx="9144000" cy="496887"/>
            </a:xfrm>
            <a:prstGeom prst="rect">
              <a:avLst/>
            </a:prstGeom>
            <a:gradFill flip="none" rotWithShape="1">
              <a:gsLst>
                <a:gs pos="15000">
                  <a:srgbClr val="0D3947">
                    <a:alpha val="83000"/>
                  </a:srgbClr>
                </a:gs>
                <a:gs pos="85000">
                  <a:srgbClr val="0D3947">
                    <a:alpha val="83000"/>
                  </a:srgbClr>
                </a:gs>
                <a:gs pos="0">
                  <a:srgbClr val="ABDFF0">
                    <a:lumMod val="25000"/>
                    <a:alpha val="0"/>
                  </a:srgbClr>
                </a:gs>
                <a:gs pos="100000">
                  <a:schemeClr val="bg1">
                    <a:alpha val="0"/>
                  </a:schemeClr>
                </a:gs>
              </a:gsLst>
              <a:lin ang="0" scaled="0"/>
              <a:tileRect/>
            </a:gradFill>
            <a:ln w="25400" cap="flat" cmpd="sng" algn="ctr">
              <a:noFill/>
              <a:prstDash val="solid"/>
            </a:ln>
            <a:effectLst/>
          </p:spPr>
          <p:txBody>
            <a:bodyPr rtlCol="0" anchor="ctr"/>
            <a:lstStyle/>
            <a:p>
              <a:pPr algn="ctr">
                <a:spcBef>
                  <a:spcPts val="600"/>
                </a:spcBef>
              </a:pPr>
              <a:endParaRPr lang="zh-CN" altLang="en-US" sz="1600">
                <a:solidFill>
                  <a:srgbClr val="FFFFFF"/>
                </a:solidFill>
                <a:ea typeface="黑体" pitchFamily="2" charset="-122"/>
                <a:sym typeface="Arial" charset="0"/>
              </a:endParaRPr>
            </a:p>
          </p:txBody>
        </p:sp>
        <p:sp>
          <p:nvSpPr>
            <p:cNvPr id="41" name="Rectangle 40"/>
            <p:cNvSpPr/>
            <p:nvPr/>
          </p:nvSpPr>
          <p:spPr>
            <a:xfrm>
              <a:off x="262726" y="1554959"/>
              <a:ext cx="8639033" cy="369328"/>
            </a:xfrm>
            <a:prstGeom prst="rect">
              <a:avLst/>
            </a:prstGeom>
          </p:spPr>
          <p:txBody>
            <a:bodyPr wrap="square" lIns="91435" tIns="45718" rIns="91435" bIns="45718">
              <a:spAutoFit/>
            </a:bodyPr>
            <a:lstStyle/>
            <a:p>
              <a:pPr algn="ctr" defTabSz="914400">
                <a:spcBef>
                  <a:spcPts val="600"/>
                </a:spcBef>
                <a:buNone/>
              </a:pPr>
              <a:r>
                <a:rPr lang="zh-CN" altLang="en-US" sz="1800" b="0" i="0" smtClean="0">
                  <a:solidFill>
                    <a:srgbClr val="FFFFFF"/>
                  </a:solidFill>
                  <a:latin typeface="Arial"/>
                  <a:ea typeface="黑体" pitchFamily="2" charset="-122"/>
                  <a:cs typeface="+mn-cs"/>
                </a:rPr>
                <a:t>数据迁移 </a:t>
              </a:r>
              <a:r>
                <a:rPr lang="en-US" altLang="zh-CN" sz="1800" b="0" i="0" smtClean="0">
                  <a:solidFill>
                    <a:srgbClr val="FFFFFF"/>
                  </a:solidFill>
                  <a:latin typeface="Arial"/>
                  <a:ea typeface="黑体" pitchFamily="2" charset="-122"/>
                  <a:cs typeface="+mn-cs"/>
                </a:rPr>
                <a:t>— </a:t>
              </a:r>
              <a:r>
                <a:rPr lang="zh-CN" altLang="en-US" sz="1800" b="0" i="0" smtClean="0">
                  <a:solidFill>
                    <a:srgbClr val="FFFFFF"/>
                  </a:solidFill>
                  <a:latin typeface="Arial"/>
                  <a:ea typeface="黑体" pitchFamily="2" charset="-122"/>
                  <a:cs typeface="+mn-cs"/>
                </a:rPr>
                <a:t>可在 </a:t>
              </a:r>
              <a:r>
                <a:rPr lang="en-US" altLang="zh-CN" sz="1800" b="0" i="0" smtClean="0">
                  <a:solidFill>
                    <a:srgbClr val="FFFFFF"/>
                  </a:solidFill>
                  <a:latin typeface="Arial"/>
                  <a:ea typeface="黑体" pitchFamily="2" charset="-122"/>
                  <a:cs typeface="+mn-cs"/>
                </a:rPr>
                <a:t>Cisco</a:t>
              </a:r>
              <a:r>
                <a:rPr lang="en-US" altLang="zh-CN" sz="1800" b="0" i="0" baseline="30000" smtClean="0">
                  <a:solidFill>
                    <a:srgbClr val="FFFFFF"/>
                  </a:solidFill>
                  <a:latin typeface="Arial"/>
                  <a:ea typeface="黑体" pitchFamily="2" charset="-122"/>
                  <a:cs typeface="+mn-cs"/>
                </a:rPr>
                <a:t>®</a:t>
              </a:r>
              <a:r>
                <a:rPr lang="zh-CN" altLang="en-US" sz="1800" b="0" i="0" smtClean="0">
                  <a:solidFill>
                    <a:srgbClr val="FFFFFF"/>
                  </a:solidFill>
                  <a:latin typeface="Arial"/>
                  <a:ea typeface="黑体" pitchFamily="2" charset="-122"/>
                  <a:cs typeface="+mn-cs"/>
                </a:rPr>
                <a:t> </a:t>
              </a:r>
              <a:r>
                <a:rPr lang="en-US" altLang="zh-CN" sz="1800" b="0" i="0" smtClean="0">
                  <a:solidFill>
                    <a:srgbClr val="FFFFFF"/>
                  </a:solidFill>
                  <a:latin typeface="Arial"/>
                  <a:ea typeface="黑体" pitchFamily="2" charset="-122"/>
                  <a:cs typeface="+mn-cs"/>
                </a:rPr>
                <a:t>MDS 9000 </a:t>
              </a:r>
              <a:r>
                <a:rPr lang="zh-CN" altLang="en-US" sz="1800" b="0" i="0" smtClean="0">
                  <a:solidFill>
                    <a:srgbClr val="FFFFFF"/>
                  </a:solidFill>
                  <a:latin typeface="Arial"/>
                  <a:ea typeface="黑体" pitchFamily="2" charset="-122"/>
                  <a:cs typeface="+mn-cs"/>
                </a:rPr>
                <a:t>上提供</a:t>
              </a:r>
              <a:endParaRPr lang="zh-CN" altLang="en-US" sz="1800" b="0" i="0">
                <a:solidFill>
                  <a:srgbClr val="FFFFFF"/>
                </a:solidFill>
                <a:latin typeface="Arial"/>
                <a:ea typeface="黑体" pitchFamily="2" charset="-122"/>
                <a:cs typeface="+mn-cs"/>
              </a:endParaRPr>
            </a:p>
          </p:txBody>
        </p:sp>
      </p:grpSp>
      <p:grpSp>
        <p:nvGrpSpPr>
          <p:cNvPr id="4" name="Group 35"/>
          <p:cNvGrpSpPr/>
          <p:nvPr/>
        </p:nvGrpSpPr>
        <p:grpSpPr>
          <a:xfrm>
            <a:off x="594636" y="5187879"/>
            <a:ext cx="7311090" cy="1061643"/>
            <a:chOff x="4574276" y="4669561"/>
            <a:chExt cx="7311090" cy="1061643"/>
          </a:xfrm>
        </p:grpSpPr>
        <p:sp>
          <p:nvSpPr>
            <p:cNvPr id="37" name="Rectangle 36"/>
            <p:cNvSpPr/>
            <p:nvPr/>
          </p:nvSpPr>
          <p:spPr>
            <a:xfrm>
              <a:off x="4574276" y="4950990"/>
              <a:ext cx="3970959" cy="780214"/>
            </a:xfrm>
            <a:prstGeom prst="rect">
              <a:avLst/>
            </a:prstGeom>
          </p:spPr>
          <p:txBody>
            <a:bodyPr wrap="none" lIns="0" tIns="0" rIns="0" bIns="0">
              <a:spAutoFit/>
            </a:bodyPr>
            <a:lstStyle/>
            <a:p>
              <a:pPr marL="169896" indent="-169896" algn="l" defTabSz="914400">
                <a:lnSpc>
                  <a:spcPct val="90000"/>
                </a:lnSpc>
                <a:spcBef>
                  <a:spcPts val="6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更快 </a:t>
              </a:r>
              <a:r>
                <a:rPr lang="en-US" altLang="zh-CN" sz="1600" b="0" i="0" dirty="0" smtClean="0">
                  <a:solidFill>
                    <a:srgbClr val="546568"/>
                  </a:solidFill>
                  <a:latin typeface="Arial"/>
                  <a:ea typeface="黑体" pitchFamily="2" charset="-122"/>
                  <a:cs typeface="+mn-cs"/>
                </a:rPr>
                <a:t>— </a:t>
              </a:r>
              <a:r>
                <a:rPr lang="zh-CN" altLang="en-US" sz="1600" b="0" i="0" dirty="0" smtClean="0">
                  <a:solidFill>
                    <a:srgbClr val="546568"/>
                  </a:solidFill>
                  <a:latin typeface="Arial"/>
                  <a:ea typeface="黑体" pitchFamily="2" charset="-122"/>
                  <a:cs typeface="+mn-cs"/>
                </a:rPr>
                <a:t>以 </a:t>
              </a:r>
              <a:r>
                <a:rPr lang="en-US" altLang="zh-CN" sz="1600" b="0" i="0" dirty="0" smtClean="0">
                  <a:solidFill>
                    <a:srgbClr val="546568"/>
                  </a:solidFill>
                  <a:latin typeface="Arial"/>
                  <a:ea typeface="黑体" pitchFamily="2" charset="-122"/>
                  <a:cs typeface="+mn-cs"/>
                </a:rPr>
                <a:t>3:1 </a:t>
              </a:r>
              <a:r>
                <a:rPr lang="zh-CN" altLang="en-US" sz="1600" b="0" i="0" dirty="0" smtClean="0">
                  <a:solidFill>
                    <a:srgbClr val="546568"/>
                  </a:solidFill>
                  <a:latin typeface="Arial"/>
                  <a:ea typeface="黑体" pitchFamily="2" charset="-122"/>
                  <a:cs typeface="+mn-cs"/>
                </a:rPr>
                <a:t>的比例减少了总迁移时间，</a:t>
              </a:r>
              <a:r>
                <a:rPr lang="en-US" altLang="zh-CN" sz="1600" b="0" i="0" dirty="0" smtClean="0">
                  <a:solidFill>
                    <a:srgbClr val="546568"/>
                  </a:solidFill>
                  <a:latin typeface="Arial"/>
                  <a:ea typeface="黑体" pitchFamily="2" charset="-122"/>
                  <a:cs typeface="+mn-cs"/>
                </a:rPr>
                <a:t/>
              </a:r>
              <a:br>
                <a:rPr lang="en-US" altLang="zh-CN" sz="1600" b="0" i="0" dirty="0" smtClean="0">
                  <a:solidFill>
                    <a:srgbClr val="546568"/>
                  </a:solidFill>
                  <a:latin typeface="Arial"/>
                  <a:ea typeface="黑体" pitchFamily="2" charset="-122"/>
                  <a:cs typeface="+mn-cs"/>
                </a:rPr>
              </a:br>
              <a:r>
                <a:rPr lang="zh-CN" altLang="en-US" sz="1600" b="0" i="0" dirty="0" smtClean="0">
                  <a:solidFill>
                    <a:srgbClr val="546568"/>
                  </a:solidFill>
                  <a:latin typeface="Arial"/>
                  <a:ea typeface="黑体" pitchFamily="2" charset="-122"/>
                  <a:cs typeface="+mn-cs"/>
                </a:rPr>
                <a:t>数据迁移吞吐量高达 </a:t>
              </a:r>
              <a:r>
                <a:rPr lang="en-US" altLang="zh-CN" sz="1600" b="0" i="0" dirty="0" smtClean="0">
                  <a:solidFill>
                    <a:srgbClr val="546568"/>
                  </a:solidFill>
                  <a:latin typeface="Arial"/>
                  <a:ea typeface="黑体" pitchFamily="2" charset="-122"/>
                  <a:cs typeface="+mn-cs"/>
                </a:rPr>
                <a:t>1.5 TB/hr </a:t>
              </a:r>
              <a:endParaRPr lang="zh-CN" altLang="en-US" sz="1600" dirty="0" smtClean="0">
                <a:solidFill>
                  <a:srgbClr val="546568"/>
                </a:solidFill>
                <a:ea typeface="黑体" pitchFamily="2" charset="-122"/>
                <a:sym typeface="Arial" charset="0"/>
              </a:endParaRPr>
            </a:p>
            <a:p>
              <a:pPr marL="169896" indent="-169896" algn="l" defTabSz="914400">
                <a:lnSpc>
                  <a:spcPct val="90000"/>
                </a:lnSpc>
                <a:spcBef>
                  <a:spcPts val="6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更佳 </a:t>
              </a:r>
              <a:r>
                <a:rPr lang="en-US" altLang="zh-CN" sz="1600" b="0" i="0" dirty="0" smtClean="0">
                  <a:solidFill>
                    <a:srgbClr val="546568"/>
                  </a:solidFill>
                  <a:latin typeface="Arial"/>
                  <a:ea typeface="黑体" pitchFamily="2" charset="-122"/>
                  <a:cs typeface="+mn-cs"/>
                </a:rPr>
                <a:t>— </a:t>
              </a:r>
              <a:r>
                <a:rPr lang="zh-CN" altLang="en-US" sz="1600" b="0" i="0" dirty="0" smtClean="0">
                  <a:solidFill>
                    <a:srgbClr val="546568"/>
                  </a:solidFill>
                  <a:latin typeface="Arial"/>
                  <a:ea typeface="黑体" pitchFamily="2" charset="-122"/>
                  <a:cs typeface="+mn-cs"/>
                </a:rPr>
                <a:t>异类、无缝且统一 </a:t>
              </a:r>
              <a:endParaRPr lang="zh-CN" altLang="en-US" sz="1600" b="0" i="0" dirty="0">
                <a:solidFill>
                  <a:srgbClr val="546568"/>
                </a:solidFill>
                <a:latin typeface="Arial"/>
                <a:ea typeface="黑体" pitchFamily="2" charset="-122"/>
                <a:cs typeface="+mn-cs"/>
              </a:endParaRPr>
            </a:p>
          </p:txBody>
        </p:sp>
        <p:sp>
          <p:nvSpPr>
            <p:cNvPr id="38" name="AutoShape 24"/>
            <p:cNvSpPr>
              <a:spLocks/>
            </p:cNvSpPr>
            <p:nvPr/>
          </p:nvSpPr>
          <p:spPr bwMode="auto">
            <a:xfrm>
              <a:off x="4574276" y="4669561"/>
              <a:ext cx="2338685" cy="227346"/>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a:lnSpc>
                  <a:spcPts val="1500"/>
                </a:lnSpc>
                <a:spcBef>
                  <a:spcPts val="300"/>
                </a:spcBef>
                <a:spcAft>
                  <a:spcPts val="300"/>
                </a:spcAft>
                <a:buNone/>
              </a:pPr>
              <a:r>
                <a:rPr lang="zh-CN" altLang="en-US" sz="1800" b="1" i="0" smtClean="0">
                  <a:solidFill>
                    <a:srgbClr val="0096D6"/>
                  </a:solidFill>
                  <a:latin typeface="Arial"/>
                  <a:ea typeface="黑体" pitchFamily="2" charset="-122"/>
                  <a:cs typeface="+mn-cs"/>
                </a:rPr>
                <a:t>结果</a:t>
              </a:r>
              <a:endParaRPr lang="zh-CN" altLang="en-US" b="1" smtClean="0">
                <a:solidFill>
                  <a:schemeClr val="tx1"/>
                </a:solidFill>
                <a:ea typeface="黑体" pitchFamily="2" charset="-122"/>
                <a:sym typeface="Arial" charset="0"/>
              </a:endParaRPr>
            </a:p>
          </p:txBody>
        </p:sp>
        <p:sp>
          <p:nvSpPr>
            <p:cNvPr id="42" name="Rectangle 41"/>
            <p:cNvSpPr/>
            <p:nvPr/>
          </p:nvSpPr>
          <p:spPr>
            <a:xfrm>
              <a:off x="8762908" y="4950990"/>
              <a:ext cx="3122458" cy="780214"/>
            </a:xfrm>
            <a:prstGeom prst="rect">
              <a:avLst/>
            </a:prstGeom>
          </p:spPr>
          <p:txBody>
            <a:bodyPr wrap="none" lIns="0" tIns="0" rIns="0" bIns="0">
              <a:spAutoFit/>
            </a:bodyPr>
            <a:lstStyle/>
            <a:p>
              <a:pPr marL="169896" indent="-169896" algn="l" defTabSz="914400">
                <a:lnSpc>
                  <a:spcPct val="90000"/>
                </a:lnSpc>
                <a:spcBef>
                  <a:spcPts val="6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成本效益好 </a:t>
              </a:r>
              <a:r>
                <a:rPr lang="en-US" altLang="zh-CN" sz="1600" b="0" i="0" dirty="0" smtClean="0">
                  <a:solidFill>
                    <a:srgbClr val="546568"/>
                  </a:solidFill>
                  <a:latin typeface="Arial"/>
                  <a:ea typeface="黑体" pitchFamily="2" charset="-122"/>
                  <a:cs typeface="+mn-cs"/>
                </a:rPr>
                <a:t>— </a:t>
              </a:r>
              <a:r>
                <a:rPr lang="zh-CN" altLang="en-US" sz="1600" b="0" i="0" dirty="0" smtClean="0">
                  <a:solidFill>
                    <a:srgbClr val="546568"/>
                  </a:solidFill>
                  <a:latin typeface="Arial"/>
                  <a:ea typeface="黑体" pitchFamily="2" charset="-122"/>
                  <a:cs typeface="+mn-cs"/>
                </a:rPr>
                <a:t>比现有解决方案</a:t>
              </a:r>
              <a:br>
                <a:rPr lang="zh-CN" altLang="en-US" sz="1600" b="0" i="0" dirty="0" smtClean="0">
                  <a:solidFill>
                    <a:srgbClr val="546568"/>
                  </a:solidFill>
                  <a:latin typeface="Arial"/>
                  <a:ea typeface="黑体" pitchFamily="2" charset="-122"/>
                  <a:cs typeface="+mn-cs"/>
                </a:rPr>
              </a:br>
              <a:r>
                <a:rPr lang="zh-CN" altLang="en-US" sz="1600" b="0" i="0" dirty="0" smtClean="0">
                  <a:solidFill>
                    <a:srgbClr val="546568"/>
                  </a:solidFill>
                  <a:latin typeface="Arial"/>
                  <a:ea typeface="黑体" pitchFamily="2" charset="-122"/>
                  <a:cs typeface="+mn-cs"/>
                </a:rPr>
                <a:t>便宜 </a:t>
              </a:r>
              <a:r>
                <a:rPr lang="en-US" altLang="zh-CN" sz="1600" b="0" i="0" dirty="0" smtClean="0">
                  <a:solidFill>
                    <a:srgbClr val="546568"/>
                  </a:solidFill>
                  <a:latin typeface="Arial"/>
                  <a:ea typeface="黑体" pitchFamily="2" charset="-122"/>
                  <a:cs typeface="+mn-cs"/>
                </a:rPr>
                <a:t>57% — </a:t>
              </a:r>
              <a:r>
                <a:rPr lang="zh-CN" altLang="en-US" sz="1600" b="0" i="0" dirty="0" smtClean="0">
                  <a:solidFill>
                    <a:srgbClr val="546568"/>
                  </a:solidFill>
                  <a:latin typeface="Arial"/>
                  <a:ea typeface="黑体" pitchFamily="2" charset="-122"/>
                  <a:cs typeface="+mn-cs"/>
                </a:rPr>
                <a:t>三年 </a:t>
              </a:r>
              <a:r>
                <a:rPr lang="en-US" altLang="zh-CN" sz="1600" b="0" i="0" dirty="0" smtClean="0">
                  <a:solidFill>
                    <a:srgbClr val="546568"/>
                  </a:solidFill>
                  <a:latin typeface="Arial"/>
                  <a:ea typeface="黑体" pitchFamily="2" charset="-122"/>
                  <a:cs typeface="+mn-cs"/>
                </a:rPr>
                <a:t>TCO </a:t>
              </a:r>
              <a:endParaRPr lang="zh-CN" altLang="en-US" sz="1600" dirty="0" smtClean="0">
                <a:solidFill>
                  <a:srgbClr val="546568"/>
                </a:solidFill>
                <a:ea typeface="黑体" pitchFamily="2" charset="-122"/>
                <a:sym typeface="Arial" charset="0"/>
              </a:endParaRPr>
            </a:p>
            <a:p>
              <a:pPr marL="169896" indent="-169896" algn="l" defTabSz="914400">
                <a:lnSpc>
                  <a:spcPct val="90000"/>
                </a:lnSpc>
                <a:spcBef>
                  <a:spcPts val="6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无限制迁移 </a:t>
              </a:r>
              <a:r>
                <a:rPr lang="en-US" altLang="zh-CN" sz="1600" b="0" i="0" dirty="0" smtClean="0">
                  <a:solidFill>
                    <a:srgbClr val="546568"/>
                  </a:solidFill>
                  <a:latin typeface="Arial"/>
                  <a:ea typeface="黑体" pitchFamily="2" charset="-122"/>
                  <a:cs typeface="+mn-cs"/>
                </a:rPr>
                <a:t>— </a:t>
              </a:r>
              <a:r>
                <a:rPr lang="zh-CN" altLang="en-US" sz="1600" b="0" i="0" dirty="0" smtClean="0">
                  <a:solidFill>
                    <a:srgbClr val="546568"/>
                  </a:solidFill>
                  <a:latin typeface="Arial"/>
                  <a:ea typeface="黑体" pitchFamily="2" charset="-122"/>
                  <a:cs typeface="+mn-cs"/>
                </a:rPr>
                <a:t>无阵列或 </a:t>
              </a:r>
              <a:r>
                <a:rPr lang="en-US" altLang="zh-CN" sz="1600" b="0" i="0" dirty="0" smtClean="0">
                  <a:solidFill>
                    <a:srgbClr val="546568"/>
                  </a:solidFill>
                  <a:latin typeface="Arial"/>
                  <a:ea typeface="黑体" pitchFamily="2" charset="-122"/>
                  <a:cs typeface="+mn-cs"/>
                </a:rPr>
                <a:t>TB </a:t>
              </a:r>
              <a:r>
                <a:rPr lang="zh-CN" altLang="en-US" sz="1600" b="0" i="0" dirty="0" smtClean="0">
                  <a:solidFill>
                    <a:srgbClr val="546568"/>
                  </a:solidFill>
                  <a:latin typeface="Arial"/>
                  <a:ea typeface="黑体" pitchFamily="2" charset="-122"/>
                  <a:cs typeface="+mn-cs"/>
                </a:rPr>
                <a:t>限制</a:t>
              </a:r>
              <a:endParaRPr lang="zh-CN" altLang="en-US" sz="1600" b="0" i="0" dirty="0">
                <a:solidFill>
                  <a:srgbClr val="546568"/>
                </a:solidFill>
                <a:latin typeface="Arial"/>
                <a:ea typeface="黑体" pitchFamily="2" charset="-122"/>
                <a:cs typeface="+mn-cs"/>
              </a:endParaRPr>
            </a:p>
          </p:txBody>
        </p:sp>
      </p:grpSp>
      <p:sp>
        <p:nvSpPr>
          <p:cNvPr id="43" name="AutoShape 24"/>
          <p:cNvSpPr>
            <a:spLocks/>
          </p:cNvSpPr>
          <p:nvPr/>
        </p:nvSpPr>
        <p:spPr bwMode="auto">
          <a:xfrm>
            <a:off x="5313828" y="2114874"/>
            <a:ext cx="3289309" cy="1470765"/>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a:lnSpc>
                <a:spcPts val="1500"/>
              </a:lnSpc>
              <a:spcBef>
                <a:spcPts val="300"/>
              </a:spcBef>
              <a:spcAft>
                <a:spcPts val="300"/>
              </a:spcAft>
              <a:buNone/>
            </a:pPr>
            <a:r>
              <a:rPr lang="en-US" altLang="zh-CN" sz="1800" b="1" i="0" smtClean="0">
                <a:solidFill>
                  <a:srgbClr val="0096D6"/>
                </a:solidFill>
                <a:latin typeface="Arial"/>
                <a:ea typeface="黑体" pitchFamily="2" charset="-122"/>
                <a:cs typeface="+mn-cs"/>
              </a:rPr>
              <a:t>Cisco Data Mobility Manager </a:t>
            </a:r>
            <a:endParaRPr lang="zh-CN" altLang="en-US" b="1" smtClean="0">
              <a:solidFill>
                <a:schemeClr val="tx1"/>
              </a:solidFill>
              <a:ea typeface="黑体" pitchFamily="2" charset="-122"/>
              <a:sym typeface="Arial" charset="0"/>
            </a:endParaRPr>
          </a:p>
          <a:p>
            <a:pPr marL="169896" indent="-169896" algn="l" defTabSz="914400">
              <a:lnSpc>
                <a:spcPct val="90000"/>
              </a:lnSpc>
              <a:spcBef>
                <a:spcPts val="600"/>
              </a:spcBef>
              <a:spcAft>
                <a:spcPts val="300"/>
              </a:spcAft>
              <a:buClr>
                <a:srgbClr val="0096D6"/>
              </a:buClr>
              <a:buSzPct val="90000"/>
              <a:buFont typeface="Arial"/>
              <a:buChar char="•"/>
            </a:pPr>
            <a:r>
              <a:rPr lang="zh-CN" altLang="en-US" sz="1800" b="0" i="0" smtClean="0">
                <a:solidFill>
                  <a:srgbClr val="546568"/>
                </a:solidFill>
                <a:latin typeface="Arial"/>
                <a:ea typeface="黑体" pitchFamily="2" charset="-122"/>
                <a:cs typeface="+mn-cs"/>
              </a:rPr>
              <a:t>稳定且成熟的产品 </a:t>
            </a:r>
            <a:r>
              <a:rPr lang="en-US" altLang="zh-CN" sz="1800" b="0" i="0" smtClean="0">
                <a:solidFill>
                  <a:srgbClr val="546568"/>
                </a:solidFill>
                <a:latin typeface="Arial"/>
                <a:ea typeface="黑体" pitchFamily="2" charset="-122"/>
                <a:cs typeface="+mn-cs"/>
              </a:rPr>
              <a:t>— </a:t>
            </a:r>
            <a:r>
              <a:rPr lang="zh-CN" altLang="en-US" sz="1800" b="0" i="0" smtClean="0">
                <a:solidFill>
                  <a:srgbClr val="546568"/>
                </a:solidFill>
                <a:latin typeface="Arial"/>
                <a:ea typeface="黑体" pitchFamily="2" charset="-122"/>
                <a:cs typeface="+mn-cs"/>
              </a:rPr>
              <a:t>成功的客户部署</a:t>
            </a:r>
            <a:endParaRPr lang="zh-CN" altLang="en-US" smtClean="0">
              <a:solidFill>
                <a:srgbClr val="546568"/>
              </a:solidFill>
              <a:ea typeface="黑体" pitchFamily="2" charset="-122"/>
            </a:endParaRPr>
          </a:p>
          <a:p>
            <a:pPr marL="169896" indent="-169896" algn="l" defTabSz="914400">
              <a:lnSpc>
                <a:spcPct val="90000"/>
              </a:lnSpc>
              <a:spcBef>
                <a:spcPts val="600"/>
              </a:spcBef>
              <a:spcAft>
                <a:spcPts val="300"/>
              </a:spcAft>
              <a:buClr>
                <a:srgbClr val="0096D6"/>
              </a:buClr>
              <a:buSzPct val="90000"/>
              <a:buFont typeface="Arial"/>
              <a:buChar char="•"/>
            </a:pPr>
            <a:r>
              <a:rPr lang="zh-CN" altLang="en-US" sz="1800" b="0" i="0" smtClean="0">
                <a:solidFill>
                  <a:srgbClr val="546568"/>
                </a:solidFill>
                <a:latin typeface="Arial"/>
                <a:ea typeface="黑体" pitchFamily="2" charset="-122"/>
                <a:cs typeface="+mn-cs"/>
              </a:rPr>
              <a:t>作为推动软件包提供</a:t>
            </a:r>
            <a:endParaRPr lang="zh-CN" altLang="en-US" sz="1800" b="0" i="0">
              <a:solidFill>
                <a:srgbClr val="546568"/>
              </a:solidFill>
              <a:latin typeface="Arial"/>
              <a:ea typeface="黑体" pitchFamily="2" charset="-122"/>
              <a:cs typeface="+mn-cs"/>
            </a:endParaRPr>
          </a:p>
        </p:txBody>
      </p:sp>
      <p:grpSp>
        <p:nvGrpSpPr>
          <p:cNvPr id="5" name="Group 3"/>
          <p:cNvGrpSpPr/>
          <p:nvPr/>
        </p:nvGrpSpPr>
        <p:grpSpPr>
          <a:xfrm>
            <a:off x="212927" y="2096225"/>
            <a:ext cx="4563823" cy="2640955"/>
            <a:chOff x="212927" y="2096225"/>
            <a:chExt cx="4563823" cy="2640955"/>
          </a:xfrm>
        </p:grpSpPr>
        <p:grpSp>
          <p:nvGrpSpPr>
            <p:cNvPr id="6" name="Group 1"/>
            <p:cNvGrpSpPr/>
            <p:nvPr/>
          </p:nvGrpSpPr>
          <p:grpSpPr>
            <a:xfrm>
              <a:off x="212927" y="2096225"/>
              <a:ext cx="4563823" cy="2640955"/>
              <a:chOff x="525524" y="2265502"/>
              <a:chExt cx="4563823" cy="2640955"/>
            </a:xfrm>
          </p:grpSpPr>
          <p:sp>
            <p:nvSpPr>
              <p:cNvPr id="34" name="Line 65"/>
              <p:cNvSpPr>
                <a:spLocks noChangeShapeType="1"/>
              </p:cNvSpPr>
              <p:nvPr/>
            </p:nvSpPr>
            <p:spPr bwMode="auto">
              <a:xfrm>
                <a:off x="1440957" y="3310543"/>
                <a:ext cx="584079" cy="188458"/>
              </a:xfrm>
              <a:prstGeom prst="line">
                <a:avLst/>
              </a:prstGeom>
              <a:noFill/>
              <a:ln w="22225">
                <a:solidFill>
                  <a:schemeClr val="bg1">
                    <a:lumMod val="50000"/>
                  </a:schemeClr>
                </a:solidFill>
                <a:round/>
                <a:headEnd/>
                <a:tailEnd/>
              </a:ln>
            </p:spPr>
            <p:txBody>
              <a:bodyPr lIns="82124" tIns="41061" rIns="82124" bIns="41061" anchor="ctr">
                <a:spAutoFit/>
              </a:bodyPr>
              <a:lstStyle/>
              <a:p>
                <a:pPr fontAlgn="auto">
                  <a:spcBef>
                    <a:spcPts val="0"/>
                  </a:spcBef>
                  <a:spcAft>
                    <a:spcPts val="0"/>
                  </a:spcAft>
                  <a:defRPr/>
                </a:pPr>
                <a:endParaRPr lang="zh-CN" altLang="en-US" kern="0">
                  <a:solidFill>
                    <a:sysClr val="windowText" lastClr="000000"/>
                  </a:solidFill>
                  <a:ea typeface="黑体" pitchFamily="2" charset="-122"/>
                </a:endParaRPr>
              </a:p>
            </p:txBody>
          </p:sp>
          <p:pic>
            <p:nvPicPr>
              <p:cNvPr id="158" name="Picture 1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9272" y="3404772"/>
                <a:ext cx="838568" cy="83856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55" name="Picture 1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16665" y="2265502"/>
                <a:ext cx="853834" cy="85383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720" name="Rectangle 61"/>
              <p:cNvSpPr>
                <a:spLocks noChangeArrowheads="1"/>
              </p:cNvSpPr>
              <p:nvPr/>
            </p:nvSpPr>
            <p:spPr bwMode="auto">
              <a:xfrm>
                <a:off x="4545411" y="2524647"/>
                <a:ext cx="543936" cy="335544"/>
              </a:xfrm>
              <a:prstGeom prst="rect">
                <a:avLst/>
              </a:prstGeom>
              <a:noFill/>
              <a:ln w="19050" cap="flat">
                <a:solidFill>
                  <a:schemeClr val="tx1"/>
                </a:solidFill>
                <a:prstDash val="solid"/>
                <a:miter lim="800000"/>
                <a:headEnd/>
                <a:tailEnd/>
              </a:ln>
              <a:effectLst/>
            </p:spPr>
            <p:txBody>
              <a:bodyPr vert="horz" wrap="square" lIns="91440" tIns="45720" rIns="91440" bIns="45720" numCol="1" anchor="ctr" anchorCtr="1" compatLnSpc="1">
                <a:prstTxWarp prst="textNoShape">
                  <a:avLst/>
                </a:prstTxWarp>
              </a:bodyPr>
              <a:lstStyle/>
              <a:p>
                <a:pPr algn="ctr" defTabSz="914400">
                  <a:buNone/>
                </a:pPr>
                <a:r>
                  <a:rPr lang="zh-CN" altLang="en-US" sz="1200" b="1" i="0" smtClean="0">
                    <a:solidFill>
                      <a:srgbClr val="546568"/>
                    </a:solidFill>
                    <a:latin typeface="Arial"/>
                    <a:ea typeface="黑体" pitchFamily="2" charset="-122"/>
                    <a:cs typeface="+mn-cs"/>
                  </a:rPr>
                  <a:t>旧</a:t>
                </a:r>
                <a:endParaRPr lang="zh-CN" altLang="en-US" sz="1200" b="1" i="0">
                  <a:solidFill>
                    <a:srgbClr val="546568"/>
                  </a:solidFill>
                  <a:latin typeface="Arial"/>
                  <a:ea typeface="黑体" pitchFamily="2" charset="-122"/>
                  <a:cs typeface="+mn-cs"/>
                </a:endParaRPr>
              </a:p>
            </p:txBody>
          </p:sp>
          <p:sp>
            <p:nvSpPr>
              <p:cNvPr id="768" name="AutoShape 4"/>
              <p:cNvSpPr>
                <a:spLocks noChangeArrowheads="1"/>
              </p:cNvSpPr>
              <p:nvPr/>
            </p:nvSpPr>
            <p:spPr bwMode="auto">
              <a:xfrm rot="17488854" flipV="1">
                <a:off x="2917718" y="3138618"/>
                <a:ext cx="672622" cy="1370876"/>
              </a:xfrm>
              <a:prstGeom prst="upArrow">
                <a:avLst>
                  <a:gd name="adj1" fmla="val 49657"/>
                  <a:gd name="adj2" fmla="val 56939"/>
                </a:avLst>
              </a:prstGeom>
              <a:gradFill flip="none" rotWithShape="1">
                <a:gsLst>
                  <a:gs pos="99167">
                    <a:srgbClr val="292929">
                      <a:alpha val="0"/>
                    </a:srgbClr>
                  </a:gs>
                  <a:gs pos="0">
                    <a:schemeClr val="tx1"/>
                  </a:gs>
                </a:gsLst>
                <a:lin ang="54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a:solidFill>
                    <a:srgbClr val="FFFFFF"/>
                  </a:solidFill>
                  <a:latin typeface="Arial"/>
                  <a:ea typeface="黑体" pitchFamily="2" charset="-122"/>
                </a:endParaRPr>
              </a:p>
            </p:txBody>
          </p:sp>
          <p:sp>
            <p:nvSpPr>
              <p:cNvPr id="770" name="Rectangle 61"/>
              <p:cNvSpPr>
                <a:spLocks noChangeArrowheads="1"/>
              </p:cNvSpPr>
              <p:nvPr/>
            </p:nvSpPr>
            <p:spPr bwMode="auto">
              <a:xfrm>
                <a:off x="4545411" y="3657816"/>
                <a:ext cx="539920" cy="332481"/>
              </a:xfrm>
              <a:prstGeom prst="rect">
                <a:avLst/>
              </a:prstGeom>
              <a:noFill/>
              <a:ln w="19050" cap="flat">
                <a:solidFill>
                  <a:schemeClr val="accent5"/>
                </a:solidFill>
                <a:prstDash val="solid"/>
                <a:miter lim="800000"/>
                <a:headEnd/>
                <a:tailEnd/>
              </a:ln>
              <a:effectLst/>
            </p:spPr>
            <p:txBody>
              <a:bodyPr vert="horz" wrap="square" lIns="91440" tIns="45720" rIns="91440" bIns="45720" numCol="1" anchor="ctr" anchorCtr="1" compatLnSpc="1">
                <a:prstTxWarp prst="textNoShape">
                  <a:avLst/>
                </a:prstTxWarp>
              </a:bodyPr>
              <a:lstStyle/>
              <a:p>
                <a:pPr algn="ctr" defTabSz="914400">
                  <a:buNone/>
                </a:pPr>
                <a:r>
                  <a:rPr lang="zh-CN" altLang="en-US" sz="1200" b="1" i="0" smtClean="0">
                    <a:solidFill>
                      <a:srgbClr val="546568"/>
                    </a:solidFill>
                    <a:latin typeface="Arial"/>
                    <a:ea typeface="黑体" pitchFamily="2" charset="-122"/>
                    <a:cs typeface="+mn-cs"/>
                  </a:rPr>
                  <a:t>新</a:t>
                </a:r>
                <a:endParaRPr lang="zh-CN" altLang="en-US" sz="1200" b="1" i="0">
                  <a:solidFill>
                    <a:srgbClr val="546568"/>
                  </a:solidFill>
                  <a:latin typeface="Arial"/>
                  <a:ea typeface="黑体" pitchFamily="2" charset="-122"/>
                  <a:cs typeface="+mn-cs"/>
                </a:endParaRPr>
              </a:p>
            </p:txBody>
          </p:sp>
          <p:grpSp>
            <p:nvGrpSpPr>
              <p:cNvPr id="7" name="Group 1069"/>
              <p:cNvGrpSpPr>
                <a:grpSpLocks/>
              </p:cNvGrpSpPr>
              <p:nvPr/>
            </p:nvGrpSpPr>
            <p:grpSpPr bwMode="auto">
              <a:xfrm>
                <a:off x="3902236" y="2466734"/>
                <a:ext cx="489627" cy="508520"/>
                <a:chOff x="4168" y="1724"/>
                <a:chExt cx="314" cy="315"/>
              </a:xfrm>
            </p:grpSpPr>
            <p:sp>
              <p:nvSpPr>
                <p:cNvPr id="772" name="Oval 1067"/>
                <p:cNvSpPr>
                  <a:spLocks noChangeArrowheads="1"/>
                </p:cNvSpPr>
                <p:nvPr/>
              </p:nvSpPr>
              <p:spPr bwMode="auto">
                <a:xfrm>
                  <a:off x="4168" y="1724"/>
                  <a:ext cx="314" cy="315"/>
                </a:xfrm>
                <a:prstGeom prst="ellipse">
                  <a:avLst/>
                </a:prstGeom>
                <a:noFill/>
                <a:ln w="38100">
                  <a:solidFill>
                    <a:schemeClr val="tx1"/>
                  </a:solidFill>
                  <a:round/>
                  <a:headEnd/>
                  <a:tailEnd/>
                </a:ln>
              </p:spPr>
              <p:txBody>
                <a:bodyPr wrap="none" anchor="ctr"/>
                <a:lstStyle/>
                <a:p>
                  <a:pPr fontAlgn="auto">
                    <a:spcBef>
                      <a:spcPts val="0"/>
                    </a:spcBef>
                    <a:spcAft>
                      <a:spcPts val="0"/>
                    </a:spcAft>
                    <a:defRPr/>
                  </a:pPr>
                  <a:endParaRPr lang="zh-CN" altLang="en-US" kern="0">
                    <a:solidFill>
                      <a:sysClr val="windowText" lastClr="000000"/>
                    </a:solidFill>
                    <a:ea typeface="黑体" pitchFamily="2" charset="-122"/>
                  </a:endParaRPr>
                </a:p>
              </p:txBody>
            </p:sp>
            <p:sp>
              <p:nvSpPr>
                <p:cNvPr id="773" name="Line 1068"/>
                <p:cNvSpPr>
                  <a:spLocks noChangeShapeType="1"/>
                </p:cNvSpPr>
                <p:nvPr/>
              </p:nvSpPr>
              <p:spPr bwMode="auto">
                <a:xfrm flipV="1">
                  <a:off x="4196" y="1798"/>
                  <a:ext cx="261" cy="151"/>
                </a:xfrm>
                <a:prstGeom prst="line">
                  <a:avLst/>
                </a:prstGeom>
                <a:noFill/>
                <a:ln w="38100">
                  <a:solidFill>
                    <a:schemeClr val="tx1"/>
                  </a:solidFill>
                  <a:round/>
                  <a:headEnd/>
                  <a:tailEnd/>
                </a:ln>
              </p:spPr>
              <p:txBody>
                <a:bodyPr/>
                <a:lstStyle/>
                <a:p>
                  <a:pPr fontAlgn="auto">
                    <a:spcBef>
                      <a:spcPts val="0"/>
                    </a:spcBef>
                    <a:spcAft>
                      <a:spcPts val="0"/>
                    </a:spcAft>
                    <a:defRPr/>
                  </a:pPr>
                  <a:endParaRPr lang="zh-CN" altLang="en-US" kern="0">
                    <a:solidFill>
                      <a:sysClr val="windowText" lastClr="000000"/>
                    </a:solidFill>
                    <a:ea typeface="黑体" pitchFamily="2" charset="-122"/>
                  </a:endParaRPr>
                </a:p>
              </p:txBody>
            </p:sp>
          </p:grpSp>
          <p:pic>
            <p:nvPicPr>
              <p:cNvPr id="145" name="Picture 1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697007" y="3013106"/>
                <a:ext cx="823474" cy="82347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47" name="Picture 1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16665" y="3397139"/>
                <a:ext cx="853834" cy="85383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56" name="Picture 1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5524" y="2502695"/>
                <a:ext cx="838568" cy="83856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57" name="Picture 1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94429" y="2858500"/>
                <a:ext cx="838568" cy="83856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35" name="TextBox 34"/>
              <p:cNvSpPr txBox="1"/>
              <p:nvPr/>
            </p:nvSpPr>
            <p:spPr>
              <a:xfrm>
                <a:off x="1459056" y="4321682"/>
                <a:ext cx="2619884" cy="584775"/>
              </a:xfrm>
              <a:prstGeom prst="rect">
                <a:avLst/>
              </a:prstGeom>
              <a:noFill/>
            </p:spPr>
            <p:txBody>
              <a:bodyPr wrap="square" rtlCol="0">
                <a:spAutoFit/>
              </a:bodyPr>
              <a:lstStyle/>
              <a:p>
                <a:pPr algn="ctr" defTabSz="914309">
                  <a:buNone/>
                </a:pPr>
                <a:r>
                  <a:rPr lang="en-US" altLang="zh-CN" sz="1600" b="0" i="0" kern="1200" smtClean="0">
                    <a:solidFill>
                      <a:srgbClr val="546568"/>
                    </a:solidFill>
                    <a:latin typeface="Arial"/>
                    <a:ea typeface="黑体" pitchFamily="2" charset="-122"/>
                    <a:cs typeface="+mn-cs"/>
                  </a:rPr>
                  <a:t>Cisco Data Mobility Manager </a:t>
                </a:r>
                <a:endParaRPr lang="zh-CN" altLang="en-US" sz="1600" kern="1200">
                  <a:solidFill>
                    <a:srgbClr val="546568"/>
                  </a:solidFill>
                  <a:latin typeface="Arial"/>
                  <a:ea typeface="黑体" pitchFamily="2" charset="-122"/>
                  <a:cs typeface="+mn-cs"/>
                </a:endParaRPr>
              </a:p>
            </p:txBody>
          </p:sp>
        </p:grpSp>
        <p:sp>
          <p:nvSpPr>
            <p:cNvPr id="3" name="Curved Right Arrow 2"/>
            <p:cNvSpPr/>
            <p:nvPr/>
          </p:nvSpPr>
          <p:spPr>
            <a:xfrm>
              <a:off x="2569746" y="2473142"/>
              <a:ext cx="881822" cy="1542703"/>
            </a:xfrm>
            <a:prstGeom prst="curvedRightArrow">
              <a:avLst/>
            </a:prstGeom>
            <a:gradFill>
              <a:gsLst>
                <a:gs pos="100000">
                  <a:schemeClr val="accent5"/>
                </a:gs>
                <a:gs pos="0">
                  <a:schemeClr val="tx1"/>
                </a:gs>
              </a:gsLst>
              <a:lin ang="54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solidFill>
                  <a:schemeClr val="tx1"/>
                </a:solidFill>
                <a:ea typeface="黑体" pitchFamily="2" charset="-122"/>
              </a:endParaRPr>
            </a:p>
          </p:txBody>
        </p:sp>
      </p:grpSp>
      <p:sp>
        <p:nvSpPr>
          <p:cNvPr id="30" name="Action Button: Back or Previous 29">
            <a:hlinkClick r:id="rId6" action="ppaction://hlinksldjump"/>
          </p:cNvPr>
          <p:cNvSpPr/>
          <p:nvPr/>
        </p:nvSpPr>
        <p:spPr>
          <a:xfrm>
            <a:off x="8202168" y="6236989"/>
            <a:ext cx="318654" cy="277092"/>
          </a:xfrm>
          <a:prstGeom prst="actionButtonBackPrevious">
            <a:avLst/>
          </a:prstGeom>
          <a:solidFill>
            <a:schemeClr val="accent3">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黑体" pitchFamily="2" charset="-122"/>
            </a:endParaRPr>
          </a:p>
        </p:txBody>
      </p:sp>
    </p:spTree>
    <p:extLst>
      <p:ext uri="{BB962C8B-B14F-4D97-AF65-F5344CB8AC3E}">
        <p14:creationId xmlns="" xmlns:p14="http://schemas.microsoft.com/office/powerpoint/2010/main" val="32173172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75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75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750" fill="hold"/>
                                        <p:tgtEl>
                                          <p:spTgt spid="4"/>
                                        </p:tgtEl>
                                        <p:attrNameLst>
                                          <p:attrName>ppt_x</p:attrName>
                                        </p:attrNameLst>
                                      </p:cBhvr>
                                      <p:tavLst>
                                        <p:tav tm="0">
                                          <p:val>
                                            <p:strVal val="1+#ppt_w/2"/>
                                          </p:val>
                                        </p:tav>
                                        <p:tav tm="100000">
                                          <p:val>
                                            <p:strVal val="#ppt_x"/>
                                          </p:val>
                                        </p:tav>
                                      </p:tavLst>
                                    </p:anim>
                                    <p:anim calcmode="lin" valueType="num">
                                      <p:cBhvr additive="base">
                                        <p:cTn id="21" dur="750" fill="hold"/>
                                        <p:tgtEl>
                                          <p:spTgt spid="4"/>
                                        </p:tgtEl>
                                        <p:attrNameLst>
                                          <p:attrName>ppt_y</p:attrName>
                                        </p:attrNameLst>
                                      </p:cBhvr>
                                      <p:tavLst>
                                        <p:tav tm="0">
                                          <p:val>
                                            <p:strVal val="#ppt_y"/>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19"/>
          <p:cNvSpPr>
            <a:spLocks noChangeArrowheads="1"/>
          </p:cNvSpPr>
          <p:nvPr/>
        </p:nvSpPr>
        <p:spPr bwMode="auto">
          <a:xfrm flipH="1">
            <a:off x="225082" y="4996262"/>
            <a:ext cx="8707902" cy="1934308"/>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endParaRPr lang="zh-CN" altLang="en-US" b="1">
              <a:solidFill>
                <a:schemeClr val="tx1"/>
              </a:solidFill>
              <a:latin typeface="+mj-lt"/>
              <a:ea typeface="黑体" pitchFamily="2" charset="-122"/>
            </a:endParaRPr>
          </a:p>
        </p:txBody>
      </p:sp>
      <p:sp>
        <p:nvSpPr>
          <p:cNvPr id="48" name="Title 47"/>
          <p:cNvSpPr>
            <a:spLocks noGrp="1"/>
          </p:cNvSpPr>
          <p:nvPr>
            <p:ph type="title"/>
          </p:nvPr>
        </p:nvSpPr>
        <p:spPr/>
        <p:txBody>
          <a:bodyPr/>
          <a:lstStyle/>
          <a:p>
            <a:pPr algn="l" defTabSz="914400">
              <a:spcBef>
                <a:spcPct val="0"/>
              </a:spcBef>
              <a:buNone/>
            </a:pPr>
            <a: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保护数据</a:t>
            </a:r>
            <a:b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altLang="zh-CN" sz="2400" b="0" i="0" spc="0" baseline="0" dirty="0" smtClean="0">
                <a:solidFill>
                  <a:srgbClr val="7F7F7F"/>
                </a:solidFill>
                <a:latin typeface="Arial"/>
                <a:ea typeface="黑体" pitchFamily="2" charset="-122"/>
                <a:cs typeface="+mj-cs"/>
              </a:rPr>
              <a:t>Cisco </a:t>
            </a:r>
            <a:r>
              <a:rPr lang="zh-CN" altLang="en-US" sz="2400" b="0" i="0" spc="0" baseline="0" dirty="0" smtClean="0">
                <a:solidFill>
                  <a:srgbClr val="7F7F7F"/>
                </a:solidFill>
                <a:latin typeface="Arial"/>
                <a:ea typeface="黑体" pitchFamily="2" charset="-122"/>
                <a:cs typeface="+mj-cs"/>
              </a:rPr>
              <a:t>存储媒介加密 </a:t>
            </a:r>
            <a:r>
              <a:rPr altLang="zh-CN" sz="2400" b="0" i="0" spc="0" baseline="0" dirty="0" smtClean="0">
                <a:solidFill>
                  <a:srgbClr val="7F7F7F"/>
                </a:solidFill>
                <a:latin typeface="Arial"/>
                <a:ea typeface="黑体" pitchFamily="2" charset="-122"/>
                <a:cs typeface="+mj-cs"/>
              </a:rPr>
              <a:t>— SME</a:t>
            </a:r>
            <a:endParaRPr lang="zh-CN" altLang="en-US" sz="2400" b="0" i="0" spc="0" baseline="0" dirty="0">
              <a:solidFill>
                <a:srgbClr val="7F7F7F"/>
              </a:solidFill>
              <a:latin typeface="Arial"/>
              <a:ea typeface="黑体" pitchFamily="2" charset="-122"/>
              <a:cs typeface="+mj-cs"/>
            </a:endParaRPr>
          </a:p>
        </p:txBody>
      </p:sp>
      <p:grpSp>
        <p:nvGrpSpPr>
          <p:cNvPr id="2" name="Group 4"/>
          <p:cNvGrpSpPr/>
          <p:nvPr/>
        </p:nvGrpSpPr>
        <p:grpSpPr>
          <a:xfrm>
            <a:off x="837661" y="1884984"/>
            <a:ext cx="4155804" cy="3023761"/>
            <a:chOff x="810286" y="1741264"/>
            <a:chExt cx="4155804" cy="3023761"/>
          </a:xfrm>
        </p:grpSpPr>
        <p:sp>
          <p:nvSpPr>
            <p:cNvPr id="47" name="Text Box 57"/>
            <p:cNvSpPr txBox="1">
              <a:spLocks noChangeArrowheads="1"/>
            </p:cNvSpPr>
            <p:nvPr/>
          </p:nvSpPr>
          <p:spPr bwMode="auto">
            <a:xfrm>
              <a:off x="3763567" y="2780937"/>
              <a:ext cx="1202523" cy="706370"/>
            </a:xfrm>
            <a:prstGeom prst="round2SameRect">
              <a:avLst>
                <a:gd name="adj1" fmla="val 7892"/>
                <a:gd name="adj2" fmla="val 0"/>
              </a:avLst>
            </a:prstGeom>
            <a:gradFill>
              <a:gsLst>
                <a:gs pos="49000">
                  <a:srgbClr val="C00000">
                    <a:alpha val="0"/>
                  </a:srgbClr>
                </a:gs>
                <a:gs pos="99000">
                  <a:schemeClr val="accent6">
                    <a:alpha val="39000"/>
                  </a:schemeClr>
                </a:gs>
              </a:gsLst>
              <a:lin ang="16200000" scaled="0"/>
            </a:gradFill>
            <a:ln w="9525">
              <a:gradFill>
                <a:gsLst>
                  <a:gs pos="0">
                    <a:schemeClr val="accent6">
                      <a:lumMod val="60000"/>
                      <a:lumOff val="40000"/>
                    </a:schemeClr>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defRPr sz="1200">
                  <a:latin typeface="+mj-lt"/>
                </a:defRPr>
              </a:lvl1pPr>
            </a:lstStyle>
            <a:p>
              <a:pPr algn="l" defTabSz="914400">
                <a:buNone/>
              </a:pPr>
              <a:r>
                <a:rPr lang="zh-CN" altLang="en-US" b="1" i="0" dirty="0" smtClean="0">
                  <a:solidFill>
                    <a:srgbClr val="652D89">
                      <a:lumMod val="75000"/>
                    </a:srgbClr>
                  </a:solidFill>
                  <a:latin typeface="Arial"/>
                  <a:ea typeface="黑体" pitchFamily="2" charset="-122"/>
                  <a:cs typeface="+mn-cs"/>
                </a:rPr>
                <a:t>思科密钥管理中心 </a:t>
              </a:r>
              <a:r>
                <a:rPr lang="en-US" altLang="zh-CN" b="1" i="0" dirty="0" smtClean="0">
                  <a:solidFill>
                    <a:srgbClr val="652D89">
                      <a:lumMod val="75000"/>
                    </a:srgbClr>
                  </a:solidFill>
                  <a:latin typeface="Arial"/>
                  <a:ea typeface="黑体" pitchFamily="2" charset="-122"/>
                  <a:cs typeface="+mn-cs"/>
                </a:rPr>
                <a:t>(KMC)</a:t>
              </a:r>
              <a:endParaRPr lang="zh-CN" altLang="en-US" b="1" dirty="0">
                <a:solidFill>
                  <a:schemeClr val="accent6">
                    <a:lumMod val="75000"/>
                  </a:schemeClr>
                </a:solidFill>
                <a:ea typeface="黑体" pitchFamily="2" charset="-122"/>
              </a:endParaRPr>
            </a:p>
          </p:txBody>
        </p:sp>
        <p:pic>
          <p:nvPicPr>
            <p:cNvPr id="7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16338" y="2129624"/>
              <a:ext cx="2269448" cy="226944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66" name="TextBox 165"/>
            <p:cNvSpPr txBox="1"/>
            <p:nvPr/>
          </p:nvSpPr>
          <p:spPr>
            <a:xfrm>
              <a:off x="3281496" y="1855823"/>
              <a:ext cx="646331" cy="461665"/>
            </a:xfrm>
            <a:prstGeom prst="rect">
              <a:avLst/>
            </a:prstGeom>
            <a:noFill/>
          </p:spPr>
          <p:txBody>
            <a:bodyPr wrap="none" rtlCol="0">
              <a:spAutoFit/>
            </a:bodyPr>
            <a:lstStyle/>
            <a:p>
              <a:pPr algn="l" defTabSz="914309">
                <a:buNone/>
              </a:pPr>
              <a:r>
                <a:rPr lang="zh-CN" altLang="en-US" sz="1200" b="0" i="0" kern="1200" smtClean="0">
                  <a:solidFill>
                    <a:srgbClr val="546568"/>
                  </a:solidFill>
                  <a:latin typeface="Arial"/>
                  <a:ea typeface="黑体" pitchFamily="2" charset="-122"/>
                  <a:cs typeface="+mn-cs"/>
                </a:rPr>
                <a:t>应用 </a:t>
              </a:r>
            </a:p>
            <a:p>
              <a:pPr algn="l" defTabSz="914309">
                <a:buNone/>
              </a:pPr>
              <a:r>
                <a:rPr lang="zh-CN" altLang="en-US" sz="1200" b="0" i="0" kern="1200" smtClean="0">
                  <a:solidFill>
                    <a:srgbClr val="546568"/>
                  </a:solidFill>
                  <a:latin typeface="Arial"/>
                  <a:ea typeface="黑体" pitchFamily="2" charset="-122"/>
                  <a:cs typeface="+mn-cs"/>
                </a:rPr>
                <a:t>服务器</a:t>
              </a:r>
              <a:endParaRPr lang="zh-CN" altLang="en-US" sz="1200" b="0" i="0" kern="1200">
                <a:solidFill>
                  <a:srgbClr val="546568"/>
                </a:solidFill>
                <a:latin typeface="Arial"/>
                <a:ea typeface="黑体" pitchFamily="2" charset="-122"/>
                <a:cs typeface="+mn-cs"/>
              </a:endParaRPr>
            </a:p>
          </p:txBody>
        </p:sp>
        <p:sp>
          <p:nvSpPr>
            <p:cNvPr id="167" name="TextBox 166"/>
            <p:cNvSpPr txBox="1"/>
            <p:nvPr/>
          </p:nvSpPr>
          <p:spPr>
            <a:xfrm>
              <a:off x="810286" y="1855823"/>
              <a:ext cx="954107" cy="461665"/>
            </a:xfrm>
            <a:prstGeom prst="rect">
              <a:avLst/>
            </a:prstGeom>
            <a:noFill/>
          </p:spPr>
          <p:txBody>
            <a:bodyPr wrap="none" rtlCol="0">
              <a:spAutoFit/>
            </a:bodyPr>
            <a:lstStyle/>
            <a:p>
              <a:pPr algn="r" defTabSz="914309">
                <a:buNone/>
              </a:pPr>
              <a:r>
                <a:rPr lang="zh-CN" altLang="en-US" sz="1200" b="0" i="0" kern="1200" smtClean="0">
                  <a:solidFill>
                    <a:srgbClr val="546568"/>
                  </a:solidFill>
                  <a:latin typeface="Arial"/>
                  <a:ea typeface="黑体" pitchFamily="2" charset="-122"/>
                  <a:cs typeface="+mn-cs"/>
                </a:rPr>
                <a:t>备份</a:t>
              </a:r>
            </a:p>
            <a:p>
              <a:pPr algn="r" defTabSz="914309">
                <a:buNone/>
              </a:pPr>
              <a:r>
                <a:rPr lang="zh-CN" altLang="en-US" sz="1200" b="0" i="0" kern="1200" smtClean="0">
                  <a:solidFill>
                    <a:srgbClr val="546568"/>
                  </a:solidFill>
                  <a:latin typeface="Arial"/>
                  <a:ea typeface="黑体" pitchFamily="2" charset="-122"/>
                  <a:cs typeface="+mn-cs"/>
                </a:rPr>
                <a:t>介质服务器</a:t>
              </a:r>
              <a:endParaRPr lang="zh-CN" altLang="en-US" sz="1200" b="0" i="0" kern="1200">
                <a:solidFill>
                  <a:srgbClr val="546568"/>
                </a:solidFill>
                <a:latin typeface="Arial"/>
                <a:ea typeface="黑体" pitchFamily="2" charset="-122"/>
                <a:cs typeface="+mn-cs"/>
              </a:endParaRPr>
            </a:p>
          </p:txBody>
        </p:sp>
        <p:sp>
          <p:nvSpPr>
            <p:cNvPr id="169" name="TextBox 168"/>
            <p:cNvSpPr txBox="1"/>
            <p:nvPr/>
          </p:nvSpPr>
          <p:spPr>
            <a:xfrm>
              <a:off x="2708932" y="3266317"/>
              <a:ext cx="508473" cy="276999"/>
            </a:xfrm>
            <a:prstGeom prst="rect">
              <a:avLst/>
            </a:prstGeom>
            <a:noFill/>
          </p:spPr>
          <p:txBody>
            <a:bodyPr wrap="none" rtlCol="0">
              <a:spAutoFit/>
            </a:bodyPr>
            <a:lstStyle/>
            <a:p>
              <a:pPr algn="l" defTabSz="914309">
                <a:buNone/>
              </a:pPr>
              <a:r>
                <a:rPr lang="en-US" altLang="zh-CN" sz="1200" b="1" i="0" kern="1200" smtClean="0">
                  <a:solidFill>
                    <a:srgbClr val="FFFFFF">
                      <a:lumMod val="50000"/>
                    </a:srgbClr>
                  </a:solidFill>
                  <a:latin typeface="Arial"/>
                  <a:ea typeface="黑体" pitchFamily="2" charset="-122"/>
                  <a:cs typeface="+mn-cs"/>
                </a:rPr>
                <a:t>SAN</a:t>
              </a:r>
              <a:endParaRPr lang="en-US" altLang="zh-CN" sz="1200" b="1" i="0" kern="1200">
                <a:solidFill>
                  <a:srgbClr val="FFFFFF">
                    <a:lumMod val="50000"/>
                  </a:srgbClr>
                </a:solidFill>
                <a:latin typeface="Arial"/>
                <a:ea typeface="黑体" pitchFamily="2" charset="-122"/>
                <a:cs typeface="+mn-cs"/>
              </a:endParaRPr>
            </a:p>
          </p:txBody>
        </p:sp>
        <p:sp>
          <p:nvSpPr>
            <p:cNvPr id="172" name="Line 2260"/>
            <p:cNvSpPr>
              <a:spLocks noChangeShapeType="1"/>
            </p:cNvSpPr>
            <p:nvPr/>
          </p:nvSpPr>
          <p:spPr bwMode="auto">
            <a:xfrm flipH="1">
              <a:off x="2547757" y="2167721"/>
              <a:ext cx="455692" cy="1232671"/>
            </a:xfrm>
            <a:prstGeom prst="line">
              <a:avLst/>
            </a:prstGeom>
            <a:noFill/>
            <a:ln w="22225">
              <a:solidFill>
                <a:schemeClr val="bg1">
                  <a:lumMod val="50000"/>
                </a:schemeClr>
              </a:solidFill>
              <a:round/>
              <a:headEnd/>
              <a:tailEnd/>
            </a:ln>
          </p:spPr>
          <p:txBody>
            <a:bodyPr/>
            <a:lstStyle/>
            <a:p>
              <a:pPr algn="l" defTabSz="914353" rtl="0"/>
              <a:endParaRPr lang="zh-CN" altLang="en-US" kern="1200">
                <a:solidFill>
                  <a:srgbClr val="0096D6"/>
                </a:solidFill>
                <a:latin typeface="Arial"/>
                <a:ea typeface="黑体" pitchFamily="2" charset="-122"/>
                <a:cs typeface="+mn-cs"/>
              </a:endParaRPr>
            </a:p>
          </p:txBody>
        </p:sp>
        <p:sp>
          <p:nvSpPr>
            <p:cNvPr id="173" name="Line 2261"/>
            <p:cNvSpPr>
              <a:spLocks noChangeShapeType="1"/>
            </p:cNvSpPr>
            <p:nvPr/>
          </p:nvSpPr>
          <p:spPr bwMode="auto">
            <a:xfrm flipH="1" flipV="1">
              <a:off x="1988053" y="2210583"/>
              <a:ext cx="508934" cy="1165144"/>
            </a:xfrm>
            <a:prstGeom prst="line">
              <a:avLst/>
            </a:prstGeom>
            <a:noFill/>
            <a:ln w="22225">
              <a:solidFill>
                <a:schemeClr val="bg1">
                  <a:lumMod val="50000"/>
                </a:schemeClr>
              </a:solidFill>
              <a:round/>
              <a:headEnd/>
              <a:tailEnd/>
            </a:ln>
          </p:spPr>
          <p:txBody>
            <a:bodyPr/>
            <a:lstStyle/>
            <a:p>
              <a:pPr algn="l" defTabSz="914353" rtl="0"/>
              <a:endParaRPr lang="zh-CN" altLang="en-US" kern="1200">
                <a:solidFill>
                  <a:srgbClr val="0096D6"/>
                </a:solidFill>
                <a:latin typeface="Arial"/>
                <a:ea typeface="黑体" pitchFamily="2" charset="-122"/>
                <a:cs typeface="+mn-cs"/>
              </a:endParaRPr>
            </a:p>
          </p:txBody>
        </p:sp>
        <p:sp>
          <p:nvSpPr>
            <p:cNvPr id="174" name="Line 2264"/>
            <p:cNvSpPr>
              <a:spLocks noChangeShapeType="1"/>
            </p:cNvSpPr>
            <p:nvPr/>
          </p:nvSpPr>
          <p:spPr bwMode="auto">
            <a:xfrm>
              <a:off x="2530805" y="3581651"/>
              <a:ext cx="472646" cy="841227"/>
            </a:xfrm>
            <a:prstGeom prst="line">
              <a:avLst/>
            </a:prstGeom>
            <a:noFill/>
            <a:ln w="22225">
              <a:solidFill>
                <a:schemeClr val="bg1">
                  <a:lumMod val="50000"/>
                </a:schemeClr>
              </a:solidFill>
              <a:round/>
              <a:headEnd/>
              <a:tailEnd/>
            </a:ln>
          </p:spPr>
          <p:txBody>
            <a:bodyPr/>
            <a:lstStyle/>
            <a:p>
              <a:pPr algn="l" defTabSz="914353" rtl="0"/>
              <a:endParaRPr lang="zh-CN" altLang="en-US" kern="1200">
                <a:solidFill>
                  <a:srgbClr val="0096D6"/>
                </a:solidFill>
                <a:latin typeface="Arial"/>
                <a:ea typeface="黑体" pitchFamily="2" charset="-122"/>
                <a:cs typeface="+mn-cs"/>
              </a:endParaRPr>
            </a:p>
          </p:txBody>
        </p:sp>
        <p:sp>
          <p:nvSpPr>
            <p:cNvPr id="175" name="Line 2267"/>
            <p:cNvSpPr>
              <a:spLocks noChangeShapeType="1"/>
            </p:cNvSpPr>
            <p:nvPr/>
          </p:nvSpPr>
          <p:spPr bwMode="auto">
            <a:xfrm flipV="1">
              <a:off x="2105210" y="3630902"/>
              <a:ext cx="345852" cy="789443"/>
            </a:xfrm>
            <a:prstGeom prst="line">
              <a:avLst/>
            </a:prstGeom>
            <a:noFill/>
            <a:ln w="22225">
              <a:solidFill>
                <a:schemeClr val="bg1">
                  <a:lumMod val="50000"/>
                </a:schemeClr>
              </a:solidFill>
              <a:round/>
              <a:headEnd/>
              <a:tailEnd/>
            </a:ln>
          </p:spPr>
          <p:txBody>
            <a:bodyPr/>
            <a:lstStyle/>
            <a:p>
              <a:pPr algn="l" defTabSz="914353" rtl="0"/>
              <a:endParaRPr lang="zh-CN" altLang="en-US" kern="1200">
                <a:solidFill>
                  <a:srgbClr val="0096D6"/>
                </a:solidFill>
                <a:latin typeface="Arial"/>
                <a:ea typeface="黑体" pitchFamily="2" charset="-122"/>
                <a:cs typeface="+mn-cs"/>
              </a:endParaRPr>
            </a:p>
          </p:txBody>
        </p:sp>
        <p:pic>
          <p:nvPicPr>
            <p:cNvPr id="85" name="Picture 14" descr="\\MV-FS\Projects\Cisco\References\Brand Assets\Kubrick Icons\Kubrick png icons\Key_0024_256.png"/>
            <p:cNvPicPr>
              <a:picLocks noChangeAspect="1" noChangeArrowheads="1"/>
            </p:cNvPicPr>
            <p:nvPr/>
          </p:nvPicPr>
          <p:blipFill>
            <a:blip r:embed="rId4" cstate="print"/>
            <a:srcRect/>
            <a:stretch>
              <a:fillRect/>
            </a:stretch>
          </p:blipFill>
          <p:spPr bwMode="auto">
            <a:xfrm>
              <a:off x="4242604" y="3510526"/>
              <a:ext cx="373345" cy="373345"/>
            </a:xfrm>
            <a:prstGeom prst="rect">
              <a:avLst/>
            </a:prstGeom>
            <a:noFill/>
          </p:spPr>
        </p:pic>
        <p:pic>
          <p:nvPicPr>
            <p:cNvPr id="90" name="Picture 1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193592" y="3111767"/>
              <a:ext cx="605214" cy="60521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73" name="Picture 10" descr="\\MV-FS\Projects\Cisco\References\Brand Assets\Kubrick Icons\Device Icons\Device_lock_3044_default_256.png"/>
            <p:cNvPicPr>
              <a:picLocks noChangeAspect="1" noChangeArrowheads="1"/>
            </p:cNvPicPr>
            <p:nvPr/>
          </p:nvPicPr>
          <p:blipFill>
            <a:blip r:embed="rId6" cstate="print"/>
            <a:srcRect/>
            <a:stretch>
              <a:fillRect/>
            </a:stretch>
          </p:blipFill>
          <p:spPr bwMode="auto">
            <a:xfrm>
              <a:off x="2530804" y="3534160"/>
              <a:ext cx="268002" cy="268002"/>
            </a:xfrm>
            <a:prstGeom prst="rect">
              <a:avLst/>
            </a:prstGeom>
            <a:noFill/>
            <a:effectLst>
              <a:outerShdw blurRad="63500" sx="103000" sy="103000" algn="ctr" rotWithShape="0">
                <a:schemeClr val="bg1"/>
              </a:outerShdw>
            </a:effectLst>
          </p:spPr>
        </p:pic>
        <p:pic>
          <p:nvPicPr>
            <p:cNvPr id="75" name="Picture 1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657593" y="1741264"/>
              <a:ext cx="691714" cy="69171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77" name="Picture 14"/>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640768" y="1741264"/>
              <a:ext cx="694570" cy="69457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70" name="TextBox 169"/>
            <p:cNvSpPr txBox="1"/>
            <p:nvPr/>
          </p:nvSpPr>
          <p:spPr>
            <a:xfrm>
              <a:off x="964175" y="4339734"/>
              <a:ext cx="800219" cy="276999"/>
            </a:xfrm>
            <a:prstGeom prst="rect">
              <a:avLst/>
            </a:prstGeom>
            <a:noFill/>
          </p:spPr>
          <p:txBody>
            <a:bodyPr wrap="none" rtlCol="0">
              <a:spAutoFit/>
            </a:bodyPr>
            <a:lstStyle/>
            <a:p>
              <a:pPr algn="r" defTabSz="914309">
                <a:buNone/>
              </a:pPr>
              <a:r>
                <a:rPr lang="zh-CN" altLang="en-US" sz="1200" b="0" i="0" kern="1200" dirty="0" smtClean="0">
                  <a:solidFill>
                    <a:srgbClr val="546568"/>
                  </a:solidFill>
                  <a:latin typeface="Arial"/>
                  <a:ea typeface="黑体" pitchFamily="2" charset="-122"/>
                  <a:cs typeface="+mn-cs"/>
                </a:rPr>
                <a:t>磁带推动</a:t>
              </a:r>
              <a:endParaRPr lang="zh-CN" altLang="en-US" sz="1200" kern="1200" dirty="0">
                <a:solidFill>
                  <a:srgbClr val="546568"/>
                </a:solidFill>
                <a:latin typeface="Arial"/>
                <a:ea typeface="黑体" pitchFamily="2" charset="-122"/>
                <a:cs typeface="+mn-cs"/>
              </a:endParaRPr>
            </a:p>
          </p:txBody>
        </p:sp>
        <p:sp>
          <p:nvSpPr>
            <p:cNvPr id="171" name="TextBox 170"/>
            <p:cNvSpPr txBox="1"/>
            <p:nvPr/>
          </p:nvSpPr>
          <p:spPr>
            <a:xfrm>
              <a:off x="3281496" y="4328717"/>
              <a:ext cx="1151277" cy="276999"/>
            </a:xfrm>
            <a:prstGeom prst="rect">
              <a:avLst/>
            </a:prstGeom>
            <a:noFill/>
          </p:spPr>
          <p:txBody>
            <a:bodyPr wrap="none" rtlCol="0">
              <a:spAutoFit/>
            </a:bodyPr>
            <a:lstStyle/>
            <a:p>
              <a:pPr algn="l" defTabSz="914309">
                <a:buNone/>
              </a:pPr>
              <a:r>
                <a:rPr lang="zh-CN" altLang="en-US" sz="1200" b="0" i="0" kern="1200" dirty="0" smtClean="0">
                  <a:solidFill>
                    <a:srgbClr val="546568"/>
                  </a:solidFill>
                  <a:latin typeface="Arial"/>
                  <a:ea typeface="黑体" pitchFamily="2" charset="-122"/>
                  <a:cs typeface="+mn-cs"/>
                </a:rPr>
                <a:t>主要灾害 磁盘</a:t>
              </a:r>
              <a:endParaRPr lang="zh-CN" altLang="en-US" sz="1200" b="0" i="0" kern="1200" dirty="0">
                <a:solidFill>
                  <a:srgbClr val="546568"/>
                </a:solidFill>
                <a:latin typeface="Arial"/>
                <a:ea typeface="黑体" pitchFamily="2" charset="-122"/>
                <a:cs typeface="+mn-cs"/>
              </a:endParaRPr>
            </a:p>
          </p:txBody>
        </p:sp>
        <p:grpSp>
          <p:nvGrpSpPr>
            <p:cNvPr id="3" name="Group 214"/>
            <p:cNvGrpSpPr/>
            <p:nvPr/>
          </p:nvGrpSpPr>
          <p:grpSpPr>
            <a:xfrm>
              <a:off x="2792427" y="4127156"/>
              <a:ext cx="422047" cy="637869"/>
              <a:chOff x="9049536" y="5184547"/>
              <a:chExt cx="718006" cy="1085173"/>
            </a:xfrm>
          </p:grpSpPr>
          <p:pic>
            <p:nvPicPr>
              <p:cNvPr id="86" name="Picture 33" descr="\\MV-FS\Projects\Cisco\References\Brand Assets\Kubrick Icons\Device Icons\Device_database_3036_default_256.png"/>
              <p:cNvPicPr>
                <a:picLocks noChangeAspect="1" noChangeArrowheads="1"/>
              </p:cNvPicPr>
              <p:nvPr/>
            </p:nvPicPr>
            <p:blipFill>
              <a:blip r:embed="rId9" cstate="print"/>
              <a:srcRect/>
              <a:stretch>
                <a:fillRect/>
              </a:stretch>
            </p:blipFill>
            <p:spPr bwMode="auto">
              <a:xfrm>
                <a:off x="9049536" y="5551714"/>
                <a:ext cx="718006" cy="718006"/>
              </a:xfrm>
              <a:prstGeom prst="rect">
                <a:avLst/>
              </a:prstGeom>
              <a:noFill/>
            </p:spPr>
          </p:pic>
          <p:pic>
            <p:nvPicPr>
              <p:cNvPr id="87" name="Picture 33" descr="\\MV-FS\Projects\Cisco\References\Brand Assets\Kubrick Icons\Device Icons\Device_database_3036_default_256.png"/>
              <p:cNvPicPr>
                <a:picLocks noChangeAspect="1" noChangeArrowheads="1"/>
              </p:cNvPicPr>
              <p:nvPr/>
            </p:nvPicPr>
            <p:blipFill>
              <a:blip r:embed="rId9" cstate="print"/>
              <a:srcRect/>
              <a:stretch>
                <a:fillRect/>
              </a:stretch>
            </p:blipFill>
            <p:spPr bwMode="auto">
              <a:xfrm>
                <a:off x="9049536" y="5368130"/>
                <a:ext cx="718006" cy="718006"/>
              </a:xfrm>
              <a:prstGeom prst="rect">
                <a:avLst/>
              </a:prstGeom>
              <a:noFill/>
            </p:spPr>
          </p:pic>
          <p:pic>
            <p:nvPicPr>
              <p:cNvPr id="88" name="Picture 33" descr="\\MV-FS\Projects\Cisco\References\Brand Assets\Kubrick Icons\Device Icons\Device_database_3036_default_256.png"/>
              <p:cNvPicPr>
                <a:picLocks noChangeAspect="1" noChangeArrowheads="1"/>
              </p:cNvPicPr>
              <p:nvPr/>
            </p:nvPicPr>
            <p:blipFill>
              <a:blip r:embed="rId9" cstate="print"/>
              <a:srcRect/>
              <a:stretch>
                <a:fillRect/>
              </a:stretch>
            </p:blipFill>
            <p:spPr bwMode="auto">
              <a:xfrm>
                <a:off x="9049536" y="5184547"/>
                <a:ext cx="718006" cy="718006"/>
              </a:xfrm>
              <a:prstGeom prst="rect">
                <a:avLst/>
              </a:prstGeom>
              <a:noFill/>
            </p:spPr>
          </p:pic>
        </p:grpSp>
        <p:grpSp>
          <p:nvGrpSpPr>
            <p:cNvPr id="4" name="Group 2"/>
            <p:cNvGrpSpPr/>
            <p:nvPr/>
          </p:nvGrpSpPr>
          <p:grpSpPr>
            <a:xfrm>
              <a:off x="1544783" y="4196399"/>
              <a:ext cx="999226" cy="568626"/>
              <a:chOff x="1573856" y="4538516"/>
              <a:chExt cx="999226" cy="568626"/>
            </a:xfrm>
          </p:grpSpPr>
          <p:pic>
            <p:nvPicPr>
              <p:cNvPr id="46" name="Picture 11"/>
              <p:cNvPicPr>
                <a:picLocks noChangeAspect="1" noChangeArrowheads="1"/>
              </p:cNvPicPr>
              <p:nvPr/>
            </p:nvPicPr>
            <p:blipFill rotWithShape="1">
              <a:blip r:embed="rId10" cstate="print">
                <a:extLst>
                  <a:ext uri="{28A0092B-C50C-407E-A947-70E740481C1C}">
                    <a14:useLocalDpi xmlns="" xmlns:a14="http://schemas.microsoft.com/office/drawing/2010/main" val="0"/>
                  </a:ext>
                </a:extLst>
              </a:blip>
              <a:srcRect b="54669"/>
              <a:stretch/>
            </p:blipFill>
            <p:spPr bwMode="auto">
              <a:xfrm>
                <a:off x="1573856" y="4538516"/>
                <a:ext cx="999226" cy="452961"/>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45" name="Picture 10" descr="\\MV-FS\Projects\Cisco\References\Brand Assets\Kubrick Icons\Device Icons\Device_lock_3044_default_256.png"/>
              <p:cNvPicPr>
                <a:picLocks noChangeAspect="1" noChangeArrowheads="1"/>
              </p:cNvPicPr>
              <p:nvPr/>
            </p:nvPicPr>
            <p:blipFill>
              <a:blip r:embed="rId6" cstate="print"/>
              <a:srcRect/>
              <a:stretch>
                <a:fillRect/>
              </a:stretch>
            </p:blipFill>
            <p:spPr bwMode="auto">
              <a:xfrm>
                <a:off x="2213728" y="4839140"/>
                <a:ext cx="268002" cy="268002"/>
              </a:xfrm>
              <a:prstGeom prst="rect">
                <a:avLst/>
              </a:prstGeom>
              <a:noFill/>
              <a:effectLst>
                <a:outerShdw blurRad="63500" sx="103000" sy="103000" algn="ctr" rotWithShape="0">
                  <a:schemeClr val="bg1"/>
                </a:outerShdw>
              </a:effectLst>
            </p:spPr>
          </p:pic>
        </p:grpSp>
        <p:grpSp>
          <p:nvGrpSpPr>
            <p:cNvPr id="5" name="Group 1"/>
            <p:cNvGrpSpPr/>
            <p:nvPr/>
          </p:nvGrpSpPr>
          <p:grpSpPr>
            <a:xfrm>
              <a:off x="1717490" y="3081942"/>
              <a:ext cx="646426" cy="646426"/>
              <a:chOff x="4497235" y="4162170"/>
              <a:chExt cx="646426" cy="646426"/>
            </a:xfrm>
          </p:grpSpPr>
          <p:pic>
            <p:nvPicPr>
              <p:cNvPr id="51" name="Picture 11"/>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4497235" y="4162170"/>
                <a:ext cx="646426" cy="64642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50" name="TextBox 49"/>
              <p:cNvSpPr txBox="1"/>
              <p:nvPr/>
            </p:nvSpPr>
            <p:spPr>
              <a:xfrm>
                <a:off x="4558492" y="4480620"/>
                <a:ext cx="518091" cy="276999"/>
              </a:xfrm>
              <a:prstGeom prst="rect">
                <a:avLst/>
              </a:prstGeom>
              <a:noFill/>
            </p:spPr>
            <p:txBody>
              <a:bodyPr wrap="none" rtlCol="0">
                <a:spAutoFit/>
              </a:bodyPr>
              <a:lstStyle/>
              <a:p>
                <a:pPr algn="l" defTabSz="914309">
                  <a:buNone/>
                </a:pPr>
                <a:r>
                  <a:rPr lang="en-US" altLang="zh-CN" sz="1200" b="1" i="0" kern="1200" smtClean="0">
                    <a:solidFill>
                      <a:srgbClr val="FFFFFF"/>
                    </a:solidFill>
                    <a:latin typeface="Arial"/>
                    <a:ea typeface="黑体" pitchFamily="2" charset="-122"/>
                    <a:cs typeface="+mn-cs"/>
                  </a:rPr>
                  <a:t>SME</a:t>
                </a:r>
                <a:endParaRPr lang="zh-CN" altLang="en-US" sz="1200" b="1" kern="1200">
                  <a:solidFill>
                    <a:srgbClr val="FFFFFF"/>
                  </a:solidFill>
                  <a:latin typeface="Arial"/>
                  <a:ea typeface="黑体" pitchFamily="2" charset="-122"/>
                  <a:cs typeface="+mn-cs"/>
                </a:endParaRPr>
              </a:p>
            </p:txBody>
          </p:sp>
        </p:grpSp>
      </p:grpSp>
      <p:grpSp>
        <p:nvGrpSpPr>
          <p:cNvPr id="6" name="Group 41"/>
          <p:cNvGrpSpPr/>
          <p:nvPr/>
        </p:nvGrpSpPr>
        <p:grpSpPr>
          <a:xfrm>
            <a:off x="10242" y="1285962"/>
            <a:ext cx="9144000" cy="496887"/>
            <a:chOff x="10242" y="1487255"/>
            <a:chExt cx="9144000" cy="496887"/>
          </a:xfrm>
        </p:grpSpPr>
        <p:sp>
          <p:nvSpPr>
            <p:cNvPr id="43" name="Rectangle 25"/>
            <p:cNvSpPr>
              <a:spLocks/>
            </p:cNvSpPr>
            <p:nvPr/>
          </p:nvSpPr>
          <p:spPr bwMode="auto">
            <a:xfrm>
              <a:off x="10242" y="1487255"/>
              <a:ext cx="9144000" cy="496887"/>
            </a:xfrm>
            <a:prstGeom prst="rect">
              <a:avLst/>
            </a:prstGeom>
            <a:gradFill flip="none" rotWithShape="1">
              <a:gsLst>
                <a:gs pos="15000">
                  <a:srgbClr val="0D3947">
                    <a:alpha val="83000"/>
                  </a:srgbClr>
                </a:gs>
                <a:gs pos="85000">
                  <a:srgbClr val="0D3947">
                    <a:alpha val="83000"/>
                  </a:srgbClr>
                </a:gs>
                <a:gs pos="0">
                  <a:srgbClr val="ABDFF0">
                    <a:lumMod val="25000"/>
                    <a:alpha val="0"/>
                  </a:srgbClr>
                </a:gs>
                <a:gs pos="100000">
                  <a:schemeClr val="bg1">
                    <a:alpha val="0"/>
                  </a:schemeClr>
                </a:gs>
              </a:gsLst>
              <a:lin ang="0" scaled="0"/>
              <a:tileRect/>
            </a:gradFill>
            <a:ln w="25400" cap="flat" cmpd="sng" algn="ctr">
              <a:noFill/>
              <a:prstDash val="solid"/>
            </a:ln>
            <a:effectLst/>
          </p:spPr>
          <p:txBody>
            <a:bodyPr rtlCol="0" anchor="ctr"/>
            <a:lstStyle/>
            <a:p>
              <a:pPr algn="ctr">
                <a:spcBef>
                  <a:spcPts val="600"/>
                </a:spcBef>
              </a:pPr>
              <a:endParaRPr lang="zh-CN" altLang="en-US" sz="1600">
                <a:solidFill>
                  <a:srgbClr val="FFFFFF"/>
                </a:solidFill>
                <a:ea typeface="黑体" pitchFamily="2" charset="-122"/>
                <a:sym typeface="Arial" charset="0"/>
              </a:endParaRPr>
            </a:p>
          </p:txBody>
        </p:sp>
        <p:sp>
          <p:nvSpPr>
            <p:cNvPr id="44" name="Rectangle 43"/>
            <p:cNvSpPr/>
            <p:nvPr/>
          </p:nvSpPr>
          <p:spPr>
            <a:xfrm>
              <a:off x="262726" y="1555373"/>
              <a:ext cx="8639033" cy="369328"/>
            </a:xfrm>
            <a:prstGeom prst="rect">
              <a:avLst/>
            </a:prstGeom>
          </p:spPr>
          <p:txBody>
            <a:bodyPr wrap="square" lIns="91435" tIns="45718" rIns="91435" bIns="45718">
              <a:spAutoFit/>
            </a:bodyPr>
            <a:lstStyle/>
            <a:p>
              <a:pPr algn="ctr" defTabSz="914400">
                <a:spcBef>
                  <a:spcPts val="600"/>
                </a:spcBef>
                <a:buNone/>
              </a:pPr>
              <a:r>
                <a:rPr lang="zh-CN" altLang="en-US" sz="1800" b="0" i="0" smtClean="0">
                  <a:solidFill>
                    <a:srgbClr val="FFFFFF"/>
                  </a:solidFill>
                  <a:latin typeface="Arial"/>
                  <a:ea typeface="黑体" pitchFamily="2" charset="-122"/>
                  <a:cs typeface="+mn-cs"/>
                </a:rPr>
                <a:t>静态数据加密 </a:t>
              </a:r>
              <a:r>
                <a:rPr lang="en-US" altLang="zh-CN" sz="1800" b="0" i="0" smtClean="0">
                  <a:solidFill>
                    <a:srgbClr val="FFFFFF"/>
                  </a:solidFill>
                  <a:latin typeface="Arial"/>
                  <a:ea typeface="黑体" pitchFamily="2" charset="-122"/>
                  <a:cs typeface="+mn-cs"/>
                </a:rPr>
                <a:t>— </a:t>
              </a:r>
              <a:r>
                <a:rPr lang="zh-CN" altLang="en-US" sz="1800" b="0" i="0" smtClean="0">
                  <a:solidFill>
                    <a:srgbClr val="FFFFFF"/>
                  </a:solidFill>
                  <a:latin typeface="Arial"/>
                  <a:ea typeface="黑体" pitchFamily="2" charset="-122"/>
                  <a:cs typeface="+mn-cs"/>
                </a:rPr>
                <a:t>可在 </a:t>
              </a:r>
              <a:r>
                <a:rPr lang="en-US" altLang="zh-CN" sz="1800" b="0" i="0" smtClean="0">
                  <a:solidFill>
                    <a:srgbClr val="FFFFFF"/>
                  </a:solidFill>
                  <a:latin typeface="Arial"/>
                  <a:ea typeface="黑体" pitchFamily="2" charset="-122"/>
                  <a:cs typeface="+mn-cs"/>
                </a:rPr>
                <a:t>Cisco</a:t>
              </a:r>
              <a:r>
                <a:rPr lang="en-US" altLang="zh-CN" sz="1800" b="0" i="0" baseline="30000" smtClean="0">
                  <a:solidFill>
                    <a:srgbClr val="FFFFFF"/>
                  </a:solidFill>
                  <a:latin typeface="Arial"/>
                  <a:ea typeface="黑体" pitchFamily="2" charset="-122"/>
                  <a:cs typeface="+mn-cs"/>
                </a:rPr>
                <a:t>®</a:t>
              </a:r>
              <a:r>
                <a:rPr lang="zh-CN" altLang="en-US" sz="1800" b="0" i="0" smtClean="0">
                  <a:solidFill>
                    <a:srgbClr val="FFFFFF"/>
                  </a:solidFill>
                  <a:latin typeface="Arial"/>
                  <a:ea typeface="黑体" pitchFamily="2" charset="-122"/>
                  <a:cs typeface="+mn-cs"/>
                </a:rPr>
                <a:t> </a:t>
              </a:r>
              <a:r>
                <a:rPr lang="en-US" altLang="zh-CN" sz="1800" b="0" i="0" smtClean="0">
                  <a:solidFill>
                    <a:srgbClr val="FFFFFF"/>
                  </a:solidFill>
                  <a:latin typeface="Arial"/>
                  <a:ea typeface="黑体" pitchFamily="2" charset="-122"/>
                  <a:cs typeface="+mn-cs"/>
                </a:rPr>
                <a:t>MDS 9000 </a:t>
              </a:r>
              <a:r>
                <a:rPr lang="zh-CN" altLang="en-US" sz="1800" b="0" i="0" smtClean="0">
                  <a:solidFill>
                    <a:srgbClr val="FFFFFF"/>
                  </a:solidFill>
                  <a:latin typeface="Arial"/>
                  <a:ea typeface="黑体" pitchFamily="2" charset="-122"/>
                  <a:cs typeface="+mn-cs"/>
                </a:rPr>
                <a:t>上提供</a:t>
              </a:r>
              <a:endParaRPr lang="zh-CN" altLang="en-US" sz="1800" b="0" i="0">
                <a:solidFill>
                  <a:srgbClr val="FFFFFF"/>
                </a:solidFill>
                <a:latin typeface="Arial"/>
                <a:ea typeface="黑体" pitchFamily="2" charset="-122"/>
                <a:cs typeface="+mn-cs"/>
              </a:endParaRPr>
            </a:p>
          </p:txBody>
        </p:sp>
      </p:grpSp>
      <p:grpSp>
        <p:nvGrpSpPr>
          <p:cNvPr id="7" name="Group 48"/>
          <p:cNvGrpSpPr/>
          <p:nvPr/>
        </p:nvGrpSpPr>
        <p:grpSpPr>
          <a:xfrm>
            <a:off x="594636" y="5184648"/>
            <a:ext cx="4173185" cy="1129913"/>
            <a:chOff x="4574276" y="4669561"/>
            <a:chExt cx="4173185" cy="1129913"/>
          </a:xfrm>
        </p:grpSpPr>
        <p:sp>
          <p:nvSpPr>
            <p:cNvPr id="52" name="Rectangle 51"/>
            <p:cNvSpPr/>
            <p:nvPr/>
          </p:nvSpPr>
          <p:spPr>
            <a:xfrm>
              <a:off x="4574276" y="4906922"/>
              <a:ext cx="2428870" cy="892552"/>
            </a:xfrm>
            <a:prstGeom prst="rect">
              <a:avLst/>
            </a:prstGeom>
          </p:spPr>
          <p:txBody>
            <a:bodyPr wrap="none" lIns="0" tIns="0" rIns="0" bIns="0">
              <a:spAutoFit/>
            </a:bodyPr>
            <a:lstStyle/>
            <a:p>
              <a:pPr marL="169896" indent="-169896" algn="l" defTabSz="914400">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数据丢失保护</a:t>
              </a:r>
            </a:p>
            <a:p>
              <a:pPr marL="169896" indent="-169896" algn="l" defTabSz="914400">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法律和法规遵从</a:t>
              </a:r>
            </a:p>
            <a:p>
              <a:pPr marL="169896" indent="-169896" algn="l" defTabSz="914400">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透明的、非侵入式的插入</a:t>
              </a:r>
              <a:endParaRPr lang="zh-CN" altLang="en-US" sz="1600" b="0" i="0">
                <a:solidFill>
                  <a:srgbClr val="546568"/>
                </a:solidFill>
                <a:latin typeface="Arial"/>
                <a:ea typeface="黑体" pitchFamily="2" charset="-122"/>
                <a:cs typeface="+mn-cs"/>
              </a:endParaRPr>
            </a:p>
          </p:txBody>
        </p:sp>
        <p:sp>
          <p:nvSpPr>
            <p:cNvPr id="53" name="AutoShape 24"/>
            <p:cNvSpPr>
              <a:spLocks/>
            </p:cNvSpPr>
            <p:nvPr/>
          </p:nvSpPr>
          <p:spPr bwMode="auto">
            <a:xfrm>
              <a:off x="4574276" y="4669561"/>
              <a:ext cx="2338685" cy="227346"/>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a:lnSpc>
                  <a:spcPts val="1500"/>
                </a:lnSpc>
                <a:spcBef>
                  <a:spcPts val="300"/>
                </a:spcBef>
                <a:spcAft>
                  <a:spcPts val="300"/>
                </a:spcAft>
                <a:buNone/>
              </a:pPr>
              <a:r>
                <a:rPr lang="zh-CN" altLang="en-US" sz="1800" b="1" i="0" smtClean="0">
                  <a:solidFill>
                    <a:srgbClr val="0096D6"/>
                  </a:solidFill>
                  <a:latin typeface="Arial"/>
                  <a:ea typeface="黑体" pitchFamily="2" charset="-122"/>
                  <a:cs typeface="+mn-cs"/>
                </a:rPr>
                <a:t>结果</a:t>
              </a:r>
              <a:endParaRPr lang="zh-CN" altLang="en-US" b="1" smtClean="0">
                <a:solidFill>
                  <a:schemeClr val="tx1"/>
                </a:solidFill>
                <a:ea typeface="黑体" pitchFamily="2" charset="-122"/>
                <a:sym typeface="Arial" charset="0"/>
              </a:endParaRPr>
            </a:p>
          </p:txBody>
        </p:sp>
        <p:sp>
          <p:nvSpPr>
            <p:cNvPr id="54" name="Rectangle 53"/>
            <p:cNvSpPr/>
            <p:nvPr/>
          </p:nvSpPr>
          <p:spPr>
            <a:xfrm>
              <a:off x="8575619" y="4917666"/>
              <a:ext cx="171842" cy="246221"/>
            </a:xfrm>
            <a:prstGeom prst="rect">
              <a:avLst/>
            </a:prstGeom>
          </p:spPr>
          <p:txBody>
            <a:bodyPr wrap="none" lIns="0" tIns="0" rIns="0" bIns="0">
              <a:spAutoFit/>
            </a:bodyPr>
            <a:lstStyle/>
            <a:p>
              <a:pPr marL="169863" lvl="0" indent="-169863" fontAlgn="base">
                <a:spcBef>
                  <a:spcPts val="300"/>
                </a:spcBef>
                <a:spcAft>
                  <a:spcPts val="300"/>
                </a:spcAft>
                <a:buClr>
                  <a:schemeClr val="accent1"/>
                </a:buClr>
                <a:buSzPct val="90000"/>
                <a:buFont typeface="Arial" pitchFamily="34" charset="0"/>
                <a:buChar char="•"/>
              </a:pPr>
              <a:endParaRPr lang="zh-CN" altLang="en-US" sz="1600">
                <a:solidFill>
                  <a:schemeClr val="bg1"/>
                </a:solidFill>
                <a:ea typeface="黑体" pitchFamily="2" charset="-122"/>
                <a:sym typeface="Arial" charset="0"/>
              </a:endParaRPr>
            </a:p>
          </p:txBody>
        </p:sp>
      </p:grpSp>
      <p:sp>
        <p:nvSpPr>
          <p:cNvPr id="55" name="AutoShape 24"/>
          <p:cNvSpPr>
            <a:spLocks/>
          </p:cNvSpPr>
          <p:nvPr/>
        </p:nvSpPr>
        <p:spPr bwMode="auto">
          <a:xfrm>
            <a:off x="5313552" y="2116364"/>
            <a:ext cx="3546000" cy="2247662"/>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14400">
              <a:lnSpc>
                <a:spcPts val="1500"/>
              </a:lnSpc>
              <a:spcBef>
                <a:spcPts val="300"/>
              </a:spcBef>
              <a:spcAft>
                <a:spcPts val="300"/>
              </a:spcAft>
              <a:buNone/>
            </a:pPr>
            <a:r>
              <a:rPr lang="zh-CN" altLang="en-US" sz="1800" b="1" i="0" dirty="0" smtClean="0">
                <a:solidFill>
                  <a:srgbClr val="0096D6"/>
                </a:solidFill>
                <a:latin typeface="Arial"/>
                <a:ea typeface="黑体" pitchFamily="2" charset="-122"/>
                <a:cs typeface="+mn-cs"/>
              </a:rPr>
              <a:t>思科存储媒体加密</a:t>
            </a:r>
            <a:endParaRPr lang="zh-CN" altLang="en-US" b="1" dirty="0" smtClean="0">
              <a:solidFill>
                <a:schemeClr val="tx1"/>
              </a:solidFill>
              <a:ea typeface="黑体" pitchFamily="2" charset="-122"/>
              <a:sym typeface="Arial" charset="0"/>
            </a:endParaRPr>
          </a:p>
          <a:p>
            <a:pPr marL="169896" indent="-169896" algn="l" defTabSz="914400">
              <a:lnSpc>
                <a:spcPct val="90000"/>
              </a:lnSpc>
              <a:spcBef>
                <a:spcPts val="6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基于集成交换矩阵的加密</a:t>
            </a:r>
          </a:p>
          <a:p>
            <a:pPr marL="169896" indent="-169896" algn="l" defTabSz="914400">
              <a:lnSpc>
                <a:spcPct val="90000"/>
              </a:lnSpc>
              <a:spcBef>
                <a:spcPts val="6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磁盘、磁带和虚拟磁带库 </a:t>
            </a:r>
            <a:r>
              <a:rPr lang="en-US" altLang="zh-CN" sz="1600" b="0" i="0" dirty="0" smtClean="0">
                <a:solidFill>
                  <a:srgbClr val="546568"/>
                </a:solidFill>
                <a:latin typeface="Arial"/>
                <a:ea typeface="黑体" pitchFamily="2" charset="-122"/>
                <a:cs typeface="+mn-cs"/>
              </a:rPr>
              <a:t>(VTL)</a:t>
            </a:r>
            <a:endParaRPr lang="zh-CN" altLang="en-US" sz="1600" dirty="0" smtClean="0">
              <a:solidFill>
                <a:srgbClr val="546568"/>
              </a:solidFill>
              <a:ea typeface="黑体" pitchFamily="2" charset="-122"/>
            </a:endParaRPr>
          </a:p>
          <a:p>
            <a:pPr marL="169896" indent="-169896" algn="l" defTabSz="914400">
              <a:lnSpc>
                <a:spcPct val="90000"/>
              </a:lnSpc>
              <a:spcBef>
                <a:spcPts val="6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内置密钥管理器或 </a:t>
            </a:r>
            <a:r>
              <a:rPr lang="en-US" altLang="zh-CN" sz="1600" b="0" i="0" dirty="0" smtClean="0">
                <a:solidFill>
                  <a:srgbClr val="546568"/>
                </a:solidFill>
                <a:latin typeface="Arial"/>
                <a:ea typeface="黑体" pitchFamily="2" charset="-122"/>
                <a:cs typeface="+mn-cs"/>
              </a:rPr>
              <a:t>RSA</a:t>
            </a:r>
            <a:endParaRPr lang="zh-CN" altLang="en-US" sz="1600" b="0" i="0" dirty="0" smtClean="0">
              <a:solidFill>
                <a:srgbClr val="546568"/>
              </a:solidFill>
              <a:latin typeface="Arial"/>
              <a:ea typeface="黑体" pitchFamily="2" charset="-122"/>
              <a:cs typeface="+mn-cs"/>
            </a:endParaRPr>
          </a:p>
          <a:p>
            <a:pPr marL="169896" indent="-169896" algn="l" defTabSz="914400">
              <a:lnSpc>
                <a:spcPct val="90000"/>
              </a:lnSpc>
              <a:spcBef>
                <a:spcPts val="600"/>
              </a:spcBef>
              <a:spcAft>
                <a:spcPts val="300"/>
              </a:spcAft>
              <a:buClr>
                <a:srgbClr val="0096D6"/>
              </a:buClr>
              <a:buSzPct val="90000"/>
              <a:buFont typeface="Arial"/>
              <a:buChar char="•"/>
            </a:pPr>
            <a:r>
              <a:rPr lang="en-US" altLang="zh-CN" sz="1600" b="0" i="0" dirty="0" smtClean="0">
                <a:solidFill>
                  <a:srgbClr val="546568"/>
                </a:solidFill>
                <a:latin typeface="Arial"/>
                <a:ea typeface="黑体" pitchFamily="2" charset="-122"/>
                <a:cs typeface="+mn-cs"/>
              </a:rPr>
              <a:t>PCI DSS 2.0 </a:t>
            </a:r>
            <a:r>
              <a:rPr lang="zh-CN" altLang="en-US" sz="1600" b="0" i="0" dirty="0" smtClean="0">
                <a:solidFill>
                  <a:srgbClr val="546568"/>
                </a:solidFill>
                <a:latin typeface="Arial"/>
                <a:ea typeface="黑体" pitchFamily="2" charset="-122"/>
                <a:cs typeface="+mn-cs"/>
              </a:rPr>
              <a:t>和 </a:t>
            </a:r>
            <a:r>
              <a:rPr lang="en-US" altLang="zh-CN" sz="1600" b="0" i="0" dirty="0" smtClean="0">
                <a:solidFill>
                  <a:srgbClr val="546568"/>
                </a:solidFill>
                <a:latin typeface="Arial"/>
                <a:ea typeface="黑体" pitchFamily="2" charset="-122"/>
                <a:cs typeface="+mn-cs"/>
              </a:rPr>
              <a:t>FIPS-140 L2</a:t>
            </a:r>
            <a:endParaRPr lang="zh-CN" altLang="en-US" sz="1600" b="0" i="0" dirty="0" smtClean="0">
              <a:solidFill>
                <a:srgbClr val="546568"/>
              </a:solidFill>
              <a:latin typeface="Arial"/>
              <a:ea typeface="黑体" pitchFamily="2" charset="-122"/>
              <a:cs typeface="+mn-cs"/>
            </a:endParaRPr>
          </a:p>
          <a:p>
            <a:pPr marL="169896" indent="-169896" algn="l" defTabSz="914400">
              <a:lnSpc>
                <a:spcPct val="90000"/>
              </a:lnSpc>
              <a:spcBef>
                <a:spcPts val="600"/>
              </a:spcBef>
              <a:spcAft>
                <a:spcPts val="300"/>
              </a:spcAft>
              <a:buClr>
                <a:srgbClr val="0096D6"/>
              </a:buClr>
              <a:buSzPct val="90000"/>
              <a:buFont typeface="Arial"/>
              <a:buChar char="•"/>
            </a:pPr>
            <a:r>
              <a:rPr lang="en-US" altLang="zh-CN" sz="1600" b="0" i="0" dirty="0" smtClean="0">
                <a:solidFill>
                  <a:srgbClr val="546568"/>
                </a:solidFill>
                <a:latin typeface="Arial"/>
                <a:ea typeface="黑体" pitchFamily="2" charset="-122"/>
                <a:cs typeface="+mn-cs"/>
              </a:rPr>
              <a:t>RSA </a:t>
            </a:r>
            <a:r>
              <a:rPr lang="zh-CN" altLang="en-US" sz="1600" b="0" i="0" dirty="0" smtClean="0">
                <a:solidFill>
                  <a:srgbClr val="546568"/>
                </a:solidFill>
                <a:latin typeface="Arial"/>
                <a:ea typeface="黑体" pitchFamily="2" charset="-122"/>
                <a:cs typeface="+mn-cs"/>
              </a:rPr>
              <a:t>或高级加密标准 </a:t>
            </a:r>
            <a:r>
              <a:rPr lang="en-US" altLang="zh-CN" sz="1600" b="0" i="0" dirty="0" smtClean="0">
                <a:solidFill>
                  <a:srgbClr val="546568"/>
                </a:solidFill>
                <a:latin typeface="Arial"/>
                <a:ea typeface="黑体" pitchFamily="2" charset="-122"/>
                <a:cs typeface="+mn-cs"/>
              </a:rPr>
              <a:t>(AES) 256 </a:t>
            </a:r>
            <a:r>
              <a:rPr lang="zh-CN" altLang="en-US" sz="1600" b="0" i="0" dirty="0" smtClean="0">
                <a:solidFill>
                  <a:srgbClr val="546568"/>
                </a:solidFill>
                <a:latin typeface="Arial"/>
                <a:ea typeface="黑体" pitchFamily="2" charset="-122"/>
                <a:cs typeface="+mn-cs"/>
              </a:rPr>
              <a:t>位</a:t>
            </a:r>
            <a:r>
              <a:rPr lang="en-US" altLang="zh-CN" sz="1600" b="0" i="0" dirty="0" smtClean="0">
                <a:solidFill>
                  <a:srgbClr val="546568"/>
                </a:solidFill>
                <a:latin typeface="Arial"/>
                <a:ea typeface="黑体" pitchFamily="2" charset="-122"/>
                <a:cs typeface="+mn-cs"/>
              </a:rPr>
              <a:t/>
            </a:r>
            <a:br>
              <a:rPr lang="en-US" altLang="zh-CN" sz="1600" b="0" i="0" dirty="0" smtClean="0">
                <a:solidFill>
                  <a:srgbClr val="546568"/>
                </a:solidFill>
                <a:latin typeface="Arial"/>
                <a:ea typeface="黑体" pitchFamily="2" charset="-122"/>
                <a:cs typeface="+mn-cs"/>
              </a:rPr>
            </a:br>
            <a:r>
              <a:rPr lang="zh-CN" altLang="en-US" sz="1600" b="0" i="0" dirty="0" smtClean="0">
                <a:solidFill>
                  <a:srgbClr val="546568"/>
                </a:solidFill>
                <a:latin typeface="Arial"/>
                <a:ea typeface="黑体" pitchFamily="2" charset="-122"/>
                <a:cs typeface="+mn-cs"/>
              </a:rPr>
              <a:t>加密</a:t>
            </a:r>
          </a:p>
          <a:p>
            <a:pPr marL="169896" indent="-169896" algn="l" defTabSz="914400">
              <a:lnSpc>
                <a:spcPct val="90000"/>
              </a:lnSpc>
              <a:spcBef>
                <a:spcPts val="6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负载均衡加密</a:t>
            </a:r>
            <a:endParaRPr lang="zh-CN" altLang="en-US" sz="1600" dirty="0">
              <a:solidFill>
                <a:srgbClr val="546568"/>
              </a:solidFill>
              <a:ea typeface="黑体" pitchFamily="2" charset="-122"/>
            </a:endParaRPr>
          </a:p>
        </p:txBody>
      </p:sp>
      <p:sp>
        <p:nvSpPr>
          <p:cNvPr id="39" name="Action Button: Back or Previous 38">
            <a:hlinkClick r:id="rId12" action="ppaction://hlinksldjump"/>
          </p:cNvPr>
          <p:cNvSpPr/>
          <p:nvPr/>
        </p:nvSpPr>
        <p:spPr>
          <a:xfrm>
            <a:off x="8202168" y="6236208"/>
            <a:ext cx="318654" cy="277092"/>
          </a:xfrm>
          <a:prstGeom prst="actionButtonBackPrevious">
            <a:avLst/>
          </a:prstGeom>
          <a:solidFill>
            <a:schemeClr val="accent3">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黑体" pitchFamily="2" charset="-122"/>
            </a:endParaRPr>
          </a:p>
        </p:txBody>
      </p:sp>
    </p:spTree>
    <p:extLst>
      <p:ext uri="{BB962C8B-B14F-4D97-AF65-F5344CB8AC3E}">
        <p14:creationId xmlns="" xmlns:p14="http://schemas.microsoft.com/office/powerpoint/2010/main" val="18279936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1+#ppt_w/2"/>
                                          </p:val>
                                        </p:tav>
                                        <p:tav tm="100000">
                                          <p:val>
                                            <p:strVal val="#ppt_x"/>
                                          </p:val>
                                        </p:tav>
                                      </p:tavLst>
                                    </p:anim>
                                    <p:anim calcmode="lin" valueType="num">
                                      <p:cBhvr additive="base">
                                        <p:cTn id="12" dur="500" fill="hold"/>
                                        <p:tgtEl>
                                          <p:spTgt spid="5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1+#ppt_w/2"/>
                                          </p:val>
                                        </p:tav>
                                        <p:tav tm="100000">
                                          <p:val>
                                            <p:strVal val="#ppt_x"/>
                                          </p:val>
                                        </p:tav>
                                      </p:tavLst>
                                    </p:anim>
                                    <p:anim calcmode="lin" valueType="num">
                                      <p:cBhvr additive="base">
                                        <p:cTn id="22" dur="750" fill="hold"/>
                                        <p:tgtEl>
                                          <p:spTgt spid="7"/>
                                        </p:tgtEl>
                                        <p:attrNameLst>
                                          <p:attrName>ppt_y</p:attrName>
                                        </p:attrNameLst>
                                      </p:cBhvr>
                                      <p:tavLst>
                                        <p:tav tm="0">
                                          <p:val>
                                            <p:strVal val="#ppt_y"/>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l" defTabSz="914400">
              <a:spcBef>
                <a:spcPct val="0"/>
              </a:spcBef>
              <a:buNone/>
            </a:pPr>
            <a:r>
              <a:rPr altLang="zh-CN"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Cisco Unified Fabric</a:t>
            </a:r>
            <a:br>
              <a:rPr altLang="zh-CN"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lang="zh-CN" altLang="en-US" sz="2400" b="0" i="0" spc="0" baseline="0" dirty="0" smtClean="0">
                <a:solidFill>
                  <a:srgbClr val="7F7F7F"/>
                </a:solidFill>
                <a:latin typeface="Arial"/>
                <a:ea typeface="黑体" pitchFamily="2" charset="-122"/>
                <a:cs typeface="+mj-cs"/>
              </a:rPr>
              <a:t>为所有数据中心提供架构灵活性</a:t>
            </a:r>
            <a:endParaRPr lang="zh-CN" altLang="en-US" sz="2400" b="0" i="0" spc="0" baseline="0" dirty="0">
              <a:solidFill>
                <a:srgbClr val="7F7F7F"/>
              </a:solidFill>
              <a:latin typeface="Arial"/>
              <a:ea typeface="黑体" pitchFamily="2" charset="-122"/>
              <a:cs typeface="+mj-cs"/>
            </a:endParaRPr>
          </a:p>
        </p:txBody>
      </p:sp>
      <p:grpSp>
        <p:nvGrpSpPr>
          <p:cNvPr id="82" name="Group 2"/>
          <p:cNvGrpSpPr/>
          <p:nvPr/>
        </p:nvGrpSpPr>
        <p:grpSpPr>
          <a:xfrm>
            <a:off x="4587520" y="1522421"/>
            <a:ext cx="4553712" cy="3280873"/>
            <a:chOff x="4587520" y="1333739"/>
            <a:chExt cx="4553712" cy="3280873"/>
          </a:xfrm>
        </p:grpSpPr>
        <p:sp>
          <p:nvSpPr>
            <p:cNvPr id="83" name="Rectangle 82"/>
            <p:cNvSpPr/>
            <p:nvPr/>
          </p:nvSpPr>
          <p:spPr>
            <a:xfrm>
              <a:off x="4587520" y="1333739"/>
              <a:ext cx="4553712" cy="3280873"/>
            </a:xfrm>
            <a:prstGeom prst="rect">
              <a:avLst/>
            </a:prstGeom>
            <a:gradFill flip="none" rotWithShape="1">
              <a:gsLst>
                <a:gs pos="0">
                  <a:schemeClr val="accent5">
                    <a:alpha val="68000"/>
                  </a:schemeClr>
                </a:gs>
                <a:gs pos="54000">
                  <a:srgbClr val="001C27">
                    <a:alpha val="0"/>
                  </a:srgbClr>
                </a:gs>
              </a:gsLst>
              <a:lin ang="8100000" scaled="1"/>
              <a:tileRect/>
            </a:gradFill>
            <a:ln w="12700">
              <a:noFill/>
              <a:round/>
              <a:headEnd/>
              <a:tailEnd/>
            </a:ln>
          </p:spPr>
          <p:txBody>
            <a:bodyPr lIns="82124" tIns="41061" rIns="82124" bIns="41061"/>
            <a:lstStyle/>
            <a:p>
              <a:pPr eaLnBrk="0" hangingPunct="0">
                <a:lnSpc>
                  <a:spcPct val="90000"/>
                </a:lnSpc>
              </a:pPr>
              <a:endParaRPr lang="zh-CN" altLang="en-US">
                <a:solidFill>
                  <a:srgbClr val="002060"/>
                </a:solidFill>
                <a:ea typeface="黑体" pitchFamily="2" charset="-122"/>
                <a:cs typeface="ＭＳ Ｐゴシック"/>
              </a:endParaRPr>
            </a:p>
          </p:txBody>
        </p:sp>
        <p:sp>
          <p:nvSpPr>
            <p:cNvPr id="86" name="TextBox 85"/>
            <p:cNvSpPr txBox="1"/>
            <p:nvPr/>
          </p:nvSpPr>
          <p:spPr>
            <a:xfrm>
              <a:off x="5718412" y="1472911"/>
              <a:ext cx="3268012" cy="2046714"/>
            </a:xfrm>
            <a:prstGeom prst="rect">
              <a:avLst/>
            </a:prstGeom>
            <a:noFill/>
          </p:spPr>
          <p:txBody>
            <a:bodyPr wrap="square" lIns="0" tIns="0" rIns="0" bIns="0" rtlCol="0">
              <a:spAutoFit/>
            </a:bodyPr>
            <a:lstStyle/>
            <a:p>
              <a:pPr algn="r" defTabSz="814365">
                <a:spcBef>
                  <a:spcPts val="1200"/>
                </a:spcBef>
                <a:buNone/>
              </a:pPr>
              <a:r>
                <a:rPr lang="zh-CN" altLang="en-US" sz="1800" b="1" i="0" smtClean="0">
                  <a:solidFill>
                    <a:srgbClr val="6DB344">
                      <a:lumMod val="75000"/>
                    </a:srgbClr>
                  </a:solidFill>
                  <a:latin typeface="Arial"/>
                  <a:ea typeface="黑体" pitchFamily="2" charset="-122"/>
                  <a:cs typeface="+mn-cs"/>
                </a:rPr>
                <a:t>融合</a:t>
              </a:r>
              <a:endParaRPr lang="zh-CN" altLang="en-US" smtClean="0">
                <a:solidFill>
                  <a:schemeClr val="tx2">
                    <a:lumMod val="75000"/>
                  </a:schemeClr>
                </a:solidFill>
                <a:latin typeface="Arial"/>
                <a:ea typeface="黑体" pitchFamily="2" charset="-122"/>
                <a:sym typeface="Arial" charset="0"/>
              </a:endParaRPr>
            </a:p>
            <a:p>
              <a:pPr algn="r" defTabSz="814365">
                <a:spcBef>
                  <a:spcPts val="1200"/>
                </a:spcBef>
                <a:buNone/>
              </a:pPr>
              <a:r>
                <a:rPr lang="zh-CN" altLang="en-US" sz="1800" b="0" i="0" smtClean="0">
                  <a:solidFill>
                    <a:srgbClr val="6DB344">
                      <a:lumMod val="75000"/>
                    </a:srgbClr>
                  </a:solidFill>
                  <a:latin typeface="Arial"/>
                  <a:ea typeface="黑体" pitchFamily="2" charset="-122"/>
                  <a:cs typeface="+mn-cs"/>
                </a:rPr>
                <a:t>对 </a:t>
              </a:r>
              <a:r>
                <a:rPr lang="en-US" altLang="zh-CN" sz="1800" b="0" i="0" smtClean="0">
                  <a:solidFill>
                    <a:srgbClr val="6DB344">
                      <a:lumMod val="75000"/>
                    </a:srgbClr>
                  </a:solidFill>
                  <a:latin typeface="Arial"/>
                  <a:ea typeface="黑体" pitchFamily="2" charset="-122"/>
                  <a:cs typeface="+mn-cs"/>
                </a:rPr>
                <a:t>LAN/SAN </a:t>
              </a:r>
              <a:r>
                <a:rPr lang="zh-CN" altLang="en-US" sz="1800" b="0" i="0" smtClean="0">
                  <a:solidFill>
                    <a:srgbClr val="6DB344">
                      <a:lumMod val="75000"/>
                    </a:srgbClr>
                  </a:solidFill>
                  <a:latin typeface="Arial"/>
                  <a:ea typeface="黑体" pitchFamily="2" charset="-122"/>
                  <a:cs typeface="+mn-cs"/>
                </a:rPr>
                <a:t>仅需布线一次</a:t>
              </a:r>
            </a:p>
            <a:p>
              <a:pPr algn="r" defTabSz="814365">
                <a:spcBef>
                  <a:spcPts val="600"/>
                </a:spcBef>
                <a:buNone/>
              </a:pPr>
              <a:r>
                <a:rPr lang="zh-CN" altLang="en-US" sz="1800" b="0" i="0" smtClean="0">
                  <a:solidFill>
                    <a:srgbClr val="6DB344">
                      <a:lumMod val="75000"/>
                    </a:srgbClr>
                  </a:solidFill>
                  <a:latin typeface="Arial"/>
                  <a:ea typeface="黑体" pitchFamily="2" charset="-122"/>
                  <a:cs typeface="+mn-cs"/>
                </a:rPr>
                <a:t>对 </a:t>
              </a:r>
              <a:r>
                <a:rPr lang="en-US" altLang="zh-CN" sz="1800" b="0" i="0" smtClean="0">
                  <a:solidFill>
                    <a:srgbClr val="6DB344">
                      <a:lumMod val="75000"/>
                    </a:srgbClr>
                  </a:solidFill>
                  <a:latin typeface="Arial"/>
                  <a:ea typeface="黑体" pitchFamily="2" charset="-122"/>
                  <a:cs typeface="+mn-cs"/>
                </a:rPr>
                <a:t>LAN/SAN </a:t>
              </a:r>
              <a:r>
                <a:rPr lang="zh-CN" altLang="en-US" sz="1800" b="0" i="0" smtClean="0">
                  <a:solidFill>
                    <a:srgbClr val="6DB344">
                      <a:lumMod val="75000"/>
                    </a:srgbClr>
                  </a:solidFill>
                  <a:latin typeface="Arial"/>
                  <a:ea typeface="黑体" pitchFamily="2" charset="-122"/>
                  <a:cs typeface="+mn-cs"/>
                </a:rPr>
                <a:t>可采用</a:t>
              </a:r>
              <a:br>
                <a:rPr lang="zh-CN" altLang="en-US" sz="1800" b="0" i="0" smtClean="0">
                  <a:solidFill>
                    <a:srgbClr val="6DB344">
                      <a:lumMod val="75000"/>
                    </a:srgbClr>
                  </a:solidFill>
                  <a:latin typeface="Arial"/>
                  <a:ea typeface="黑体" pitchFamily="2" charset="-122"/>
                  <a:cs typeface="+mn-cs"/>
                </a:rPr>
              </a:br>
              <a:r>
                <a:rPr lang="zh-CN" altLang="en-US" sz="1800" b="0" i="0" smtClean="0">
                  <a:solidFill>
                    <a:srgbClr val="6DB344">
                      <a:lumMod val="75000"/>
                    </a:srgbClr>
                  </a:solidFill>
                  <a:latin typeface="Arial"/>
                  <a:ea typeface="黑体" pitchFamily="2" charset="-122"/>
                  <a:cs typeface="+mn-cs"/>
                </a:rPr>
                <a:t>单点管理</a:t>
              </a:r>
            </a:p>
            <a:p>
              <a:pPr algn="r" defTabSz="814365">
                <a:spcBef>
                  <a:spcPts val="600"/>
                </a:spcBef>
                <a:buNone/>
              </a:pPr>
              <a:r>
                <a:rPr lang="zh-CN" altLang="en-US" sz="1800" b="0" i="0" smtClean="0">
                  <a:solidFill>
                    <a:srgbClr val="6DB344">
                      <a:lumMod val="75000"/>
                    </a:srgbClr>
                  </a:solidFill>
                  <a:latin typeface="Arial"/>
                  <a:ea typeface="黑体" pitchFamily="2" charset="-122"/>
                  <a:cs typeface="+mn-cs"/>
                </a:rPr>
                <a:t>设备整合</a:t>
              </a:r>
            </a:p>
            <a:p>
              <a:pPr algn="r" defTabSz="814365">
                <a:spcBef>
                  <a:spcPts val="600"/>
                </a:spcBef>
                <a:buNone/>
              </a:pPr>
              <a:endParaRPr lang="zh-CN" altLang="en-US" smtClean="0">
                <a:solidFill>
                  <a:schemeClr val="tx2">
                    <a:lumMod val="75000"/>
                  </a:schemeClr>
                </a:solidFill>
                <a:ea typeface="黑体" pitchFamily="2" charset="-122"/>
                <a:sym typeface="Arial" charset="0"/>
              </a:endParaRPr>
            </a:p>
          </p:txBody>
        </p:sp>
      </p:grpSp>
      <p:grpSp>
        <p:nvGrpSpPr>
          <p:cNvPr id="87" name="Group 4"/>
          <p:cNvGrpSpPr/>
          <p:nvPr/>
        </p:nvGrpSpPr>
        <p:grpSpPr>
          <a:xfrm>
            <a:off x="0" y="1522421"/>
            <a:ext cx="4553712" cy="3280873"/>
            <a:chOff x="0" y="1333739"/>
            <a:chExt cx="4553712" cy="3280873"/>
          </a:xfrm>
        </p:grpSpPr>
        <p:sp>
          <p:nvSpPr>
            <p:cNvPr id="90" name="Rectangle 89"/>
            <p:cNvSpPr/>
            <p:nvPr/>
          </p:nvSpPr>
          <p:spPr>
            <a:xfrm>
              <a:off x="0" y="1333739"/>
              <a:ext cx="4553712" cy="3280873"/>
            </a:xfrm>
            <a:prstGeom prst="rect">
              <a:avLst/>
            </a:prstGeom>
            <a:gradFill flip="none" rotWithShape="1">
              <a:gsLst>
                <a:gs pos="49000">
                  <a:srgbClr val="C00000">
                    <a:alpha val="0"/>
                  </a:srgbClr>
                </a:gs>
                <a:gs pos="99000">
                  <a:schemeClr val="tx1">
                    <a:lumMod val="60000"/>
                    <a:lumOff val="40000"/>
                    <a:alpha val="82000"/>
                  </a:schemeClr>
                </a:gs>
              </a:gsLst>
              <a:lin ang="13500000" scaled="1"/>
              <a:tileRect/>
            </a:gradFill>
            <a:ln w="28575">
              <a:noFill/>
            </a:ln>
            <a:effectLst/>
          </p:spPr>
          <p:txBody>
            <a:bodyPr lIns="82124" tIns="41061" rIns="82124" bIns="41061"/>
            <a:lstStyle/>
            <a:p>
              <a:pPr eaLnBrk="0" hangingPunct="0">
                <a:lnSpc>
                  <a:spcPct val="90000"/>
                </a:lnSpc>
              </a:pPr>
              <a:endParaRPr lang="zh-CN" altLang="en-US">
                <a:solidFill>
                  <a:srgbClr val="62D1FE"/>
                </a:solidFill>
                <a:ea typeface="黑体" pitchFamily="2" charset="-122"/>
                <a:cs typeface="ＭＳ Ｐゴシック"/>
              </a:endParaRPr>
            </a:p>
          </p:txBody>
        </p:sp>
        <p:sp>
          <p:nvSpPr>
            <p:cNvPr id="91" name="Rectangle 259"/>
            <p:cNvSpPr>
              <a:spLocks noChangeArrowheads="1"/>
            </p:cNvSpPr>
            <p:nvPr/>
          </p:nvSpPr>
          <p:spPr bwMode="auto">
            <a:xfrm>
              <a:off x="185009" y="1437088"/>
              <a:ext cx="3676600" cy="560200"/>
            </a:xfrm>
            <a:prstGeom prst="rect">
              <a:avLst/>
            </a:prstGeom>
            <a:noFill/>
            <a:ln w="9525">
              <a:noFill/>
              <a:miter lim="800000"/>
              <a:headEnd/>
              <a:tailEnd/>
            </a:ln>
          </p:spPr>
          <p:txBody>
            <a:bodyPr wrap="none" lIns="0" tIns="0" rIns="0" bIns="0" anchor="t" anchorCtr="0"/>
            <a:lstStyle/>
            <a:p>
              <a:pPr algn="l" defTabSz="814365">
                <a:lnSpc>
                  <a:spcPct val="90000"/>
                </a:lnSpc>
                <a:buNone/>
              </a:pPr>
              <a:r>
                <a:rPr lang="zh-CN" altLang="en-US" sz="1800" b="1" i="0" smtClean="0">
                  <a:solidFill>
                    <a:srgbClr val="0096D6">
                      <a:lumMod val="75000"/>
                    </a:srgbClr>
                  </a:solidFill>
                  <a:latin typeface="Arial"/>
                  <a:ea typeface="黑体" pitchFamily="2" charset="-122"/>
                  <a:cs typeface="ＭＳ Ｐゴシック"/>
                </a:rPr>
                <a:t>扩展</a:t>
              </a:r>
              <a:endParaRPr lang="zh-CN" altLang="en-US" b="1">
                <a:solidFill>
                  <a:schemeClr val="tx1">
                    <a:lumMod val="75000"/>
                  </a:schemeClr>
                </a:solidFill>
                <a:ea typeface="黑体" pitchFamily="2" charset="-122"/>
                <a:cs typeface="ＭＳ Ｐゴシック"/>
              </a:endParaRPr>
            </a:p>
          </p:txBody>
        </p:sp>
        <p:sp>
          <p:nvSpPr>
            <p:cNvPr id="92" name="TextBox 91"/>
            <p:cNvSpPr txBox="1"/>
            <p:nvPr/>
          </p:nvSpPr>
          <p:spPr>
            <a:xfrm>
              <a:off x="171361" y="1838679"/>
              <a:ext cx="3082174" cy="984885"/>
            </a:xfrm>
            <a:prstGeom prst="rect">
              <a:avLst/>
            </a:prstGeom>
            <a:noFill/>
          </p:spPr>
          <p:txBody>
            <a:bodyPr wrap="square" lIns="0" tIns="0" rIns="0" bIns="0" rtlCol="0">
              <a:spAutoFit/>
            </a:bodyPr>
            <a:lstStyle/>
            <a:p>
              <a:pPr algn="l" defTabSz="814365">
                <a:spcBef>
                  <a:spcPts val="600"/>
                </a:spcBef>
                <a:buNone/>
              </a:pPr>
              <a:r>
                <a:rPr lang="zh-CN" altLang="en-US" sz="1800" b="0" i="0" smtClean="0">
                  <a:solidFill>
                    <a:srgbClr val="0096D6">
                      <a:lumMod val="75000"/>
                    </a:srgbClr>
                  </a:solidFill>
                  <a:latin typeface="Arial"/>
                  <a:ea typeface="黑体" pitchFamily="2" charset="-122"/>
                  <a:cs typeface="+mn-cs"/>
                </a:rPr>
                <a:t>恢复力强、高性能</a:t>
              </a:r>
            </a:p>
            <a:p>
              <a:pPr algn="l" defTabSz="814365">
                <a:spcBef>
                  <a:spcPts val="600"/>
                </a:spcBef>
                <a:buNone/>
              </a:pPr>
              <a:r>
                <a:rPr lang="zh-CN" altLang="en-US" sz="1800" b="0" i="0" smtClean="0">
                  <a:solidFill>
                    <a:srgbClr val="0096D6">
                      <a:lumMod val="75000"/>
                    </a:srgbClr>
                  </a:solidFill>
                  <a:latin typeface="Arial"/>
                  <a:ea typeface="黑体" pitchFamily="2" charset="-122"/>
                  <a:cs typeface="+mn-cs"/>
                </a:rPr>
                <a:t>系统扩展 </a:t>
              </a:r>
            </a:p>
            <a:p>
              <a:pPr algn="l" defTabSz="814365">
                <a:spcBef>
                  <a:spcPts val="600"/>
                </a:spcBef>
                <a:buNone/>
              </a:pPr>
              <a:r>
                <a:rPr lang="zh-CN" altLang="en-US" sz="1800" b="0" i="0" kern="1200" smtClean="0">
                  <a:solidFill>
                    <a:srgbClr val="0096D6">
                      <a:lumMod val="75000"/>
                    </a:srgbClr>
                  </a:solidFill>
                  <a:latin typeface="Arial"/>
                  <a:ea typeface="黑体" pitchFamily="2" charset="-122"/>
                  <a:cs typeface="+mn-cs"/>
                </a:rPr>
                <a:t>地理跨度</a:t>
              </a:r>
              <a:endParaRPr lang="zh-CN" altLang="en-US" kern="1200">
                <a:solidFill>
                  <a:schemeClr val="tx1">
                    <a:lumMod val="75000"/>
                  </a:schemeClr>
                </a:solidFill>
                <a:latin typeface="Arial"/>
                <a:ea typeface="黑体" pitchFamily="2" charset="-122"/>
                <a:sym typeface="Arial" charset="0"/>
              </a:endParaRPr>
            </a:p>
          </p:txBody>
        </p:sp>
      </p:grpSp>
      <p:grpSp>
        <p:nvGrpSpPr>
          <p:cNvPr id="93" name="Group 1"/>
          <p:cNvGrpSpPr/>
          <p:nvPr/>
        </p:nvGrpSpPr>
        <p:grpSpPr>
          <a:xfrm>
            <a:off x="-4275" y="3409555"/>
            <a:ext cx="9144000" cy="3448446"/>
            <a:chOff x="-4275" y="3213291"/>
            <a:chExt cx="9144000" cy="3455636"/>
          </a:xfrm>
        </p:grpSpPr>
        <p:sp>
          <p:nvSpPr>
            <p:cNvPr id="94" name="Freeform 138"/>
            <p:cNvSpPr>
              <a:spLocks/>
            </p:cNvSpPr>
            <p:nvPr/>
          </p:nvSpPr>
          <p:spPr bwMode="auto">
            <a:xfrm>
              <a:off x="-4275" y="3213291"/>
              <a:ext cx="9144000" cy="3455636"/>
            </a:xfrm>
            <a:custGeom>
              <a:avLst/>
              <a:gdLst>
                <a:gd name="T0" fmla="*/ 0 w 5741"/>
                <a:gd name="T1" fmla="*/ 2147483647 h 1730"/>
                <a:gd name="T2" fmla="*/ 0 w 5741"/>
                <a:gd name="T3" fmla="*/ 2147483647 h 1730"/>
                <a:gd name="T4" fmla="*/ 2147483647 w 5741"/>
                <a:gd name="T5" fmla="*/ 0 h 1730"/>
                <a:gd name="T6" fmla="*/ 2147483647 w 5741"/>
                <a:gd name="T7" fmla="*/ 2147483647 h 1730"/>
                <a:gd name="T8" fmla="*/ 2147483647 w 5741"/>
                <a:gd name="T9" fmla="*/ 2147483647 h 1730"/>
                <a:gd name="T10" fmla="*/ 0 60000 65536"/>
                <a:gd name="T11" fmla="*/ 0 60000 65536"/>
                <a:gd name="T12" fmla="*/ 0 60000 65536"/>
                <a:gd name="T13" fmla="*/ 0 60000 65536"/>
                <a:gd name="T14" fmla="*/ 0 60000 65536"/>
                <a:gd name="T15" fmla="*/ 0 w 5741"/>
                <a:gd name="T16" fmla="*/ 0 h 1730"/>
                <a:gd name="T17" fmla="*/ 5741 w 5741"/>
                <a:gd name="T18" fmla="*/ 1730 h 1730"/>
              </a:gdLst>
              <a:ahLst/>
              <a:cxnLst>
                <a:cxn ang="T10">
                  <a:pos x="T0" y="T1"/>
                </a:cxn>
                <a:cxn ang="T11">
                  <a:pos x="T2" y="T3"/>
                </a:cxn>
                <a:cxn ang="T12">
                  <a:pos x="T4" y="T5"/>
                </a:cxn>
                <a:cxn ang="T13">
                  <a:pos x="T6" y="T7"/>
                </a:cxn>
                <a:cxn ang="T14">
                  <a:pos x="T8" y="T9"/>
                </a:cxn>
              </a:cxnLst>
              <a:rect l="T15" t="T16" r="T17" b="T18"/>
              <a:pathLst>
                <a:path w="5741" h="1730">
                  <a:moveTo>
                    <a:pt x="0" y="1728"/>
                  </a:moveTo>
                  <a:cubicBezTo>
                    <a:pt x="0" y="1728"/>
                    <a:pt x="0" y="1182"/>
                    <a:pt x="0" y="636"/>
                  </a:cubicBezTo>
                  <a:cubicBezTo>
                    <a:pt x="0" y="630"/>
                    <a:pt x="2880" y="0"/>
                    <a:pt x="2880" y="0"/>
                  </a:cubicBezTo>
                  <a:cubicBezTo>
                    <a:pt x="2880" y="0"/>
                    <a:pt x="5736" y="630"/>
                    <a:pt x="5736" y="636"/>
                  </a:cubicBezTo>
                  <a:cubicBezTo>
                    <a:pt x="5736" y="636"/>
                    <a:pt x="5740" y="1502"/>
                    <a:pt x="5741" y="1730"/>
                  </a:cubicBezTo>
                </a:path>
              </a:pathLst>
            </a:custGeom>
            <a:gradFill rotWithShape="1">
              <a:gsLst>
                <a:gs pos="0">
                  <a:srgbClr val="7030A0"/>
                </a:gs>
                <a:gs pos="54000">
                  <a:srgbClr val="001C27">
                    <a:alpha val="70000"/>
                    <a:lumMod val="0"/>
                    <a:lumOff val="100000"/>
                  </a:srgbClr>
                </a:gs>
              </a:gsLst>
              <a:lin ang="5400000" scaled="1"/>
            </a:gradFill>
            <a:ln w="12700">
              <a:noFill/>
              <a:round/>
              <a:headEnd/>
              <a:tailEnd/>
            </a:ln>
          </p:spPr>
          <p:txBody>
            <a:bodyPr lIns="82124" tIns="41061" rIns="82124" bIns="41061"/>
            <a:lstStyle/>
            <a:p>
              <a:pPr eaLnBrk="0" hangingPunct="0">
                <a:lnSpc>
                  <a:spcPct val="90000"/>
                </a:lnSpc>
              </a:pPr>
              <a:endParaRPr lang="zh-CN" altLang="en-US">
                <a:solidFill>
                  <a:srgbClr val="62D1FE"/>
                </a:solidFill>
                <a:ea typeface="黑体" pitchFamily="2" charset="-122"/>
                <a:cs typeface="ＭＳ Ｐゴシック"/>
              </a:endParaRPr>
            </a:p>
          </p:txBody>
        </p:sp>
        <p:sp>
          <p:nvSpPr>
            <p:cNvPr id="95" name="Rectangle 259"/>
            <p:cNvSpPr>
              <a:spLocks noChangeArrowheads="1"/>
            </p:cNvSpPr>
            <p:nvPr/>
          </p:nvSpPr>
          <p:spPr bwMode="auto">
            <a:xfrm>
              <a:off x="171361" y="4515606"/>
              <a:ext cx="3698029" cy="1117919"/>
            </a:xfrm>
            <a:prstGeom prst="rect">
              <a:avLst/>
            </a:prstGeom>
            <a:noFill/>
            <a:ln w="9525">
              <a:noFill/>
              <a:miter lim="800000"/>
              <a:headEnd/>
              <a:tailEnd/>
            </a:ln>
          </p:spPr>
          <p:txBody>
            <a:bodyPr lIns="0" tIns="0" rIns="0" bIns="0" anchor="t" anchorCtr="0"/>
            <a:lstStyle/>
            <a:p>
              <a:pPr algn="l" defTabSz="814365">
                <a:lnSpc>
                  <a:spcPct val="90000"/>
                </a:lnSpc>
                <a:buNone/>
              </a:pPr>
              <a:r>
                <a:rPr lang="zh-CN" altLang="en-US" sz="1800" b="1" i="0" smtClean="0">
                  <a:solidFill>
                    <a:srgbClr val="7030A0"/>
                  </a:solidFill>
                  <a:latin typeface="Arial"/>
                  <a:ea typeface="黑体" pitchFamily="2" charset="-122"/>
                  <a:cs typeface="ＭＳ Ｐゴシック"/>
                </a:rPr>
                <a:t>智能</a:t>
              </a:r>
            </a:p>
            <a:p>
              <a:pPr algn="l" defTabSz="814365">
                <a:spcBef>
                  <a:spcPts val="600"/>
                </a:spcBef>
                <a:buNone/>
              </a:pPr>
              <a:r>
                <a:rPr lang="zh-CN" altLang="en-US" sz="1800" b="0" i="0" smtClean="0">
                  <a:solidFill>
                    <a:srgbClr val="7030A0"/>
                  </a:solidFill>
                  <a:latin typeface="Arial"/>
                  <a:ea typeface="黑体" pitchFamily="2" charset="-122"/>
                  <a:cs typeface="+mn-cs"/>
                </a:rPr>
                <a:t>无缝的虚拟机网络</a:t>
              </a:r>
            </a:p>
            <a:p>
              <a:pPr algn="l" defTabSz="814365">
                <a:spcBef>
                  <a:spcPts val="600"/>
                </a:spcBef>
                <a:buNone/>
              </a:pPr>
              <a:r>
                <a:rPr lang="zh-CN" altLang="en-US" sz="1800" b="0" i="0" smtClean="0">
                  <a:solidFill>
                    <a:srgbClr val="7030A0"/>
                  </a:solidFill>
                  <a:latin typeface="Arial"/>
                  <a:ea typeface="黑体" pitchFamily="2" charset="-122"/>
                  <a:cs typeface="+mn-cs"/>
                </a:rPr>
                <a:t>工作负荷移动性</a:t>
              </a:r>
            </a:p>
            <a:p>
              <a:pPr algn="l" defTabSz="814365">
                <a:lnSpc>
                  <a:spcPct val="90000"/>
                </a:lnSpc>
                <a:buNone/>
              </a:pPr>
              <a:endParaRPr lang="zh-CN" altLang="en-US" sz="2000" b="1" smtClean="0">
                <a:solidFill>
                  <a:srgbClr val="7030A0"/>
                </a:solidFill>
                <a:ea typeface="黑体" pitchFamily="2" charset="-122"/>
                <a:cs typeface="ＭＳ Ｐゴシック"/>
              </a:endParaRPr>
            </a:p>
            <a:p>
              <a:pPr algn="l" defTabSz="814365">
                <a:lnSpc>
                  <a:spcPct val="90000"/>
                </a:lnSpc>
                <a:buNone/>
              </a:pPr>
              <a:endParaRPr lang="zh-CN" altLang="en-US" sz="2000" b="1">
                <a:solidFill>
                  <a:srgbClr val="7030A0"/>
                </a:solidFill>
                <a:ea typeface="黑体" pitchFamily="2" charset="-122"/>
                <a:cs typeface="ＭＳ Ｐゴシック"/>
              </a:endParaRPr>
            </a:p>
          </p:txBody>
        </p:sp>
        <p:sp>
          <p:nvSpPr>
            <p:cNvPr id="96" name="TextBox 95"/>
            <p:cNvSpPr txBox="1"/>
            <p:nvPr/>
          </p:nvSpPr>
          <p:spPr>
            <a:xfrm>
              <a:off x="5349923" y="4781335"/>
              <a:ext cx="3732036" cy="724779"/>
            </a:xfrm>
            <a:prstGeom prst="rect">
              <a:avLst/>
            </a:prstGeom>
            <a:noFill/>
          </p:spPr>
          <p:txBody>
            <a:bodyPr wrap="square" lIns="91435" tIns="45718" rIns="91435" bIns="45718" rtlCol="0">
              <a:spAutoFit/>
            </a:bodyPr>
            <a:lstStyle/>
            <a:p>
              <a:pPr algn="r" defTabSz="814365">
                <a:spcBef>
                  <a:spcPts val="600"/>
                </a:spcBef>
                <a:buNone/>
              </a:pPr>
              <a:r>
                <a:rPr lang="zh-CN" altLang="en-US" sz="1800" b="0" i="0" smtClean="0">
                  <a:solidFill>
                    <a:srgbClr val="7030A0"/>
                  </a:solidFill>
                  <a:latin typeface="Arial"/>
                  <a:ea typeface="黑体" pitchFamily="2" charset="-122"/>
                  <a:cs typeface="+mn-cs"/>
                </a:rPr>
                <a:t>安全隔离</a:t>
              </a:r>
              <a:r>
                <a:rPr lang="en-US" altLang="zh-CN" sz="1800" b="0" i="0" smtClean="0">
                  <a:solidFill>
                    <a:srgbClr val="7030A0"/>
                  </a:solidFill>
                  <a:latin typeface="Arial"/>
                  <a:ea typeface="黑体" pitchFamily="2" charset="-122"/>
                  <a:cs typeface="+mn-cs"/>
                </a:rPr>
                <a:t>/</a:t>
              </a:r>
              <a:r>
                <a:rPr lang="zh-CN" altLang="en-US" sz="1800" b="0" i="0" smtClean="0">
                  <a:solidFill>
                    <a:srgbClr val="7030A0"/>
                  </a:solidFill>
                  <a:latin typeface="Arial"/>
                  <a:ea typeface="黑体" pitchFamily="2" charset="-122"/>
                  <a:cs typeface="+mn-cs"/>
                </a:rPr>
                <a:t>多租户</a:t>
              </a:r>
              <a:endParaRPr lang="zh-CN" altLang="en-US" smtClean="0">
                <a:solidFill>
                  <a:srgbClr val="7030A0"/>
                </a:solidFill>
                <a:ea typeface="黑体" pitchFamily="2" charset="-122"/>
                <a:sym typeface="Arial" charset="0"/>
              </a:endParaRPr>
            </a:p>
            <a:p>
              <a:pPr algn="r" defTabSz="814365">
                <a:spcBef>
                  <a:spcPts val="600"/>
                </a:spcBef>
                <a:buNone/>
              </a:pPr>
              <a:r>
                <a:rPr lang="zh-CN" altLang="en-US" sz="1800" b="0" i="0" smtClean="0">
                  <a:solidFill>
                    <a:srgbClr val="7030A0"/>
                  </a:solidFill>
                  <a:latin typeface="Arial"/>
                  <a:ea typeface="黑体" pitchFamily="2" charset="-122"/>
                  <a:cs typeface="+mn-cs"/>
                </a:rPr>
                <a:t>集成的应用交付</a:t>
              </a:r>
              <a:endParaRPr lang="zh-CN" altLang="en-US" sz="1800" b="0" i="0">
                <a:solidFill>
                  <a:srgbClr val="7030A0"/>
                </a:solidFill>
                <a:latin typeface="Arial"/>
                <a:ea typeface="黑体" pitchFamily="2" charset="-122"/>
                <a:cs typeface="+mn-cs"/>
              </a:endParaRPr>
            </a:p>
          </p:txBody>
        </p:sp>
      </p:grpSp>
      <p:sp>
        <p:nvSpPr>
          <p:cNvPr id="3" name="Freeform 2"/>
          <p:cNvSpPr/>
          <p:nvPr/>
        </p:nvSpPr>
        <p:spPr>
          <a:xfrm flipH="1">
            <a:off x="-181122" y="1503984"/>
            <a:ext cx="9325122" cy="3231173"/>
          </a:xfrm>
          <a:custGeom>
            <a:avLst/>
            <a:gdLst>
              <a:gd name="connsiteX0" fmla="*/ 4712677 w 9369083"/>
              <a:gd name="connsiteY0" fmla="*/ 0 h 5472333"/>
              <a:gd name="connsiteX1" fmla="*/ 4712677 w 9369083"/>
              <a:gd name="connsiteY1" fmla="*/ 1983545 h 5472333"/>
              <a:gd name="connsiteX2" fmla="*/ 3010486 w 9369083"/>
              <a:gd name="connsiteY2" fmla="*/ 2391508 h 5472333"/>
              <a:gd name="connsiteX3" fmla="*/ 0 w 9369083"/>
              <a:gd name="connsiteY3" fmla="*/ 3249637 h 5472333"/>
              <a:gd name="connsiteX4" fmla="*/ 84406 w 9369083"/>
              <a:gd name="connsiteY4" fmla="*/ 5444197 h 5472333"/>
              <a:gd name="connsiteX5" fmla="*/ 9369083 w 9369083"/>
              <a:gd name="connsiteY5" fmla="*/ 5472333 h 5472333"/>
              <a:gd name="connsiteX6" fmla="*/ 9369083 w 9369083"/>
              <a:gd name="connsiteY6" fmla="*/ 28136 h 5472333"/>
              <a:gd name="connsiteX7" fmla="*/ 4712677 w 9369083"/>
              <a:gd name="connsiteY7" fmla="*/ 0 h 5472333"/>
              <a:gd name="connsiteX0" fmla="*/ 4628271 w 9284677"/>
              <a:gd name="connsiteY0" fmla="*/ 0 h 5472333"/>
              <a:gd name="connsiteX1" fmla="*/ 4628271 w 9284677"/>
              <a:gd name="connsiteY1" fmla="*/ 1983545 h 5472333"/>
              <a:gd name="connsiteX2" fmla="*/ 2926080 w 9284677"/>
              <a:gd name="connsiteY2" fmla="*/ 2391508 h 5472333"/>
              <a:gd name="connsiteX3" fmla="*/ 0 w 9284677"/>
              <a:gd name="connsiteY3" fmla="*/ 3235570 h 5472333"/>
              <a:gd name="connsiteX4" fmla="*/ 0 w 9284677"/>
              <a:gd name="connsiteY4" fmla="*/ 5444197 h 5472333"/>
              <a:gd name="connsiteX5" fmla="*/ 9284677 w 9284677"/>
              <a:gd name="connsiteY5" fmla="*/ 5472333 h 5472333"/>
              <a:gd name="connsiteX6" fmla="*/ 9284677 w 9284677"/>
              <a:gd name="connsiteY6" fmla="*/ 28136 h 5472333"/>
              <a:gd name="connsiteX7" fmla="*/ 4628271 w 9284677"/>
              <a:gd name="connsiteY7" fmla="*/ 0 h 5472333"/>
              <a:gd name="connsiteX0" fmla="*/ 4628271 w 9284677"/>
              <a:gd name="connsiteY0" fmla="*/ 0 h 5472333"/>
              <a:gd name="connsiteX1" fmla="*/ 4628271 w 9284677"/>
              <a:gd name="connsiteY1" fmla="*/ 1983545 h 5472333"/>
              <a:gd name="connsiteX2" fmla="*/ 0 w 9284677"/>
              <a:gd name="connsiteY2" fmla="*/ 3235570 h 5472333"/>
              <a:gd name="connsiteX3" fmla="*/ 0 w 9284677"/>
              <a:gd name="connsiteY3" fmla="*/ 5444197 h 5472333"/>
              <a:gd name="connsiteX4" fmla="*/ 9284677 w 9284677"/>
              <a:gd name="connsiteY4" fmla="*/ 5472333 h 5472333"/>
              <a:gd name="connsiteX5" fmla="*/ 9284677 w 9284677"/>
              <a:gd name="connsiteY5" fmla="*/ 28136 h 5472333"/>
              <a:gd name="connsiteX6" fmla="*/ 4628271 w 9284677"/>
              <a:gd name="connsiteY6" fmla="*/ 0 h 5472333"/>
              <a:gd name="connsiteX0" fmla="*/ 4628271 w 9284677"/>
              <a:gd name="connsiteY0" fmla="*/ 0 h 5472333"/>
              <a:gd name="connsiteX1" fmla="*/ 0 w 9284677"/>
              <a:gd name="connsiteY1" fmla="*/ 14068 h 5472333"/>
              <a:gd name="connsiteX2" fmla="*/ 0 w 9284677"/>
              <a:gd name="connsiteY2" fmla="*/ 3235570 h 5472333"/>
              <a:gd name="connsiteX3" fmla="*/ 0 w 9284677"/>
              <a:gd name="connsiteY3" fmla="*/ 5444197 h 5472333"/>
              <a:gd name="connsiteX4" fmla="*/ 9284677 w 9284677"/>
              <a:gd name="connsiteY4" fmla="*/ 5472333 h 5472333"/>
              <a:gd name="connsiteX5" fmla="*/ 9284677 w 9284677"/>
              <a:gd name="connsiteY5" fmla="*/ 28136 h 5472333"/>
              <a:gd name="connsiteX6" fmla="*/ 4628271 w 9284677"/>
              <a:gd name="connsiteY6" fmla="*/ 0 h 5472333"/>
              <a:gd name="connsiteX0" fmla="*/ 4628271 w 9284677"/>
              <a:gd name="connsiteY0" fmla="*/ 0 h 5472333"/>
              <a:gd name="connsiteX1" fmla="*/ 0 w 9284677"/>
              <a:gd name="connsiteY1" fmla="*/ 14068 h 5472333"/>
              <a:gd name="connsiteX2" fmla="*/ 0 w 9284677"/>
              <a:gd name="connsiteY2" fmla="*/ 3235570 h 5472333"/>
              <a:gd name="connsiteX3" fmla="*/ 4670473 w 9284677"/>
              <a:gd name="connsiteY3" fmla="*/ 1674055 h 5472333"/>
              <a:gd name="connsiteX4" fmla="*/ 9284677 w 9284677"/>
              <a:gd name="connsiteY4" fmla="*/ 5472333 h 5472333"/>
              <a:gd name="connsiteX5" fmla="*/ 9284677 w 9284677"/>
              <a:gd name="connsiteY5" fmla="*/ 28136 h 5472333"/>
              <a:gd name="connsiteX6" fmla="*/ 4628271 w 9284677"/>
              <a:gd name="connsiteY6" fmla="*/ 0 h 5472333"/>
              <a:gd name="connsiteX0" fmla="*/ 4628271 w 9355016"/>
              <a:gd name="connsiteY0" fmla="*/ 0 h 3263705"/>
              <a:gd name="connsiteX1" fmla="*/ 0 w 9355016"/>
              <a:gd name="connsiteY1" fmla="*/ 14068 h 3263705"/>
              <a:gd name="connsiteX2" fmla="*/ 0 w 9355016"/>
              <a:gd name="connsiteY2" fmla="*/ 3235570 h 3263705"/>
              <a:gd name="connsiteX3" fmla="*/ 4670473 w 9355016"/>
              <a:gd name="connsiteY3" fmla="*/ 1674055 h 3263705"/>
              <a:gd name="connsiteX4" fmla="*/ 9355016 w 9355016"/>
              <a:gd name="connsiteY4" fmla="*/ 3263705 h 3263705"/>
              <a:gd name="connsiteX5" fmla="*/ 9284677 w 9355016"/>
              <a:gd name="connsiteY5" fmla="*/ 28136 h 3263705"/>
              <a:gd name="connsiteX6" fmla="*/ 4628271 w 9355016"/>
              <a:gd name="connsiteY6" fmla="*/ 0 h 3263705"/>
              <a:gd name="connsiteX0" fmla="*/ 4628271 w 9355016"/>
              <a:gd name="connsiteY0" fmla="*/ 0 h 3263705"/>
              <a:gd name="connsiteX1" fmla="*/ 0 w 9355016"/>
              <a:gd name="connsiteY1" fmla="*/ 14068 h 3263705"/>
              <a:gd name="connsiteX2" fmla="*/ 0 w 9355016"/>
              <a:gd name="connsiteY2" fmla="*/ 3235570 h 3263705"/>
              <a:gd name="connsiteX3" fmla="*/ 4684541 w 9355016"/>
              <a:gd name="connsiteY3" fmla="*/ 1871003 h 3263705"/>
              <a:gd name="connsiteX4" fmla="*/ 9355016 w 9355016"/>
              <a:gd name="connsiteY4" fmla="*/ 3263705 h 3263705"/>
              <a:gd name="connsiteX5" fmla="*/ 9284677 w 9355016"/>
              <a:gd name="connsiteY5" fmla="*/ 28136 h 3263705"/>
              <a:gd name="connsiteX6" fmla="*/ 4628271 w 9355016"/>
              <a:gd name="connsiteY6" fmla="*/ 0 h 3263705"/>
              <a:gd name="connsiteX0" fmla="*/ 4628271 w 9284677"/>
              <a:gd name="connsiteY0" fmla="*/ 0 h 3235570"/>
              <a:gd name="connsiteX1" fmla="*/ 0 w 9284677"/>
              <a:gd name="connsiteY1" fmla="*/ 14068 h 3235570"/>
              <a:gd name="connsiteX2" fmla="*/ 0 w 9284677"/>
              <a:gd name="connsiteY2" fmla="*/ 3235570 h 3235570"/>
              <a:gd name="connsiteX3" fmla="*/ 4684541 w 9284677"/>
              <a:gd name="connsiteY3" fmla="*/ 1871003 h 3235570"/>
              <a:gd name="connsiteX4" fmla="*/ 9256542 w 9284677"/>
              <a:gd name="connsiteY4" fmla="*/ 3165231 h 3235570"/>
              <a:gd name="connsiteX5" fmla="*/ 9284677 w 9284677"/>
              <a:gd name="connsiteY5" fmla="*/ 28136 h 3235570"/>
              <a:gd name="connsiteX6" fmla="*/ 4628271 w 9284677"/>
              <a:gd name="connsiteY6" fmla="*/ 0 h 3235570"/>
              <a:gd name="connsiteX0" fmla="*/ 9284677 w 9284677"/>
              <a:gd name="connsiteY0" fmla="*/ 14068 h 3221502"/>
              <a:gd name="connsiteX1" fmla="*/ 0 w 9284677"/>
              <a:gd name="connsiteY1" fmla="*/ 0 h 3221502"/>
              <a:gd name="connsiteX2" fmla="*/ 0 w 9284677"/>
              <a:gd name="connsiteY2" fmla="*/ 3221502 h 3221502"/>
              <a:gd name="connsiteX3" fmla="*/ 4684541 w 9284677"/>
              <a:gd name="connsiteY3" fmla="*/ 1856935 h 3221502"/>
              <a:gd name="connsiteX4" fmla="*/ 9256542 w 9284677"/>
              <a:gd name="connsiteY4" fmla="*/ 3151163 h 3221502"/>
              <a:gd name="connsiteX5" fmla="*/ 9284677 w 9284677"/>
              <a:gd name="connsiteY5" fmla="*/ 14068 h 3221502"/>
              <a:gd name="connsiteX0" fmla="*/ 9284677 w 9325122"/>
              <a:gd name="connsiteY0" fmla="*/ 14068 h 3231173"/>
              <a:gd name="connsiteX1" fmla="*/ 0 w 9325122"/>
              <a:gd name="connsiteY1" fmla="*/ 0 h 3231173"/>
              <a:gd name="connsiteX2" fmla="*/ 0 w 9325122"/>
              <a:gd name="connsiteY2" fmla="*/ 3221502 h 3231173"/>
              <a:gd name="connsiteX3" fmla="*/ 4684541 w 9325122"/>
              <a:gd name="connsiteY3" fmla="*/ 1856935 h 3231173"/>
              <a:gd name="connsiteX4" fmla="*/ 9325122 w 9325122"/>
              <a:gd name="connsiteY4" fmla="*/ 3231173 h 3231173"/>
              <a:gd name="connsiteX5" fmla="*/ 9284677 w 9325122"/>
              <a:gd name="connsiteY5" fmla="*/ 14068 h 323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5122" h="3231173">
                <a:moveTo>
                  <a:pt x="9284677" y="14068"/>
                </a:moveTo>
                <a:lnTo>
                  <a:pt x="0" y="0"/>
                </a:lnTo>
                <a:lnTo>
                  <a:pt x="0" y="3221502"/>
                </a:lnTo>
                <a:lnTo>
                  <a:pt x="4684541" y="1856935"/>
                </a:lnTo>
                <a:lnTo>
                  <a:pt x="9325122" y="3231173"/>
                </a:lnTo>
                <a:lnTo>
                  <a:pt x="9284677" y="14068"/>
                </a:lnTo>
                <a:close/>
              </a:path>
            </a:pathLst>
          </a:custGeom>
          <a:solidFill>
            <a:srgbClr val="FFFFFF">
              <a:alpha val="85098"/>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grpSp>
        <p:nvGrpSpPr>
          <p:cNvPr id="45" name="Group 44"/>
          <p:cNvGrpSpPr/>
          <p:nvPr/>
        </p:nvGrpSpPr>
        <p:grpSpPr>
          <a:xfrm>
            <a:off x="2670002" y="1901849"/>
            <a:ext cx="3637485" cy="3670826"/>
            <a:chOff x="2452480" y="1551894"/>
            <a:chExt cx="3998386" cy="4035035"/>
          </a:xfrm>
        </p:grpSpPr>
        <p:grpSp>
          <p:nvGrpSpPr>
            <p:cNvPr id="97" name="Group 84"/>
            <p:cNvGrpSpPr/>
            <p:nvPr/>
          </p:nvGrpSpPr>
          <p:grpSpPr>
            <a:xfrm>
              <a:off x="2711265" y="1787259"/>
              <a:ext cx="3578794" cy="3580900"/>
              <a:chOff x="3657126" y="1620086"/>
              <a:chExt cx="1371782" cy="1372589"/>
            </a:xfrm>
          </p:grpSpPr>
          <p:grpSp>
            <p:nvGrpSpPr>
              <p:cNvPr id="98" name="Group 23"/>
              <p:cNvGrpSpPr/>
              <p:nvPr/>
            </p:nvGrpSpPr>
            <p:grpSpPr>
              <a:xfrm>
                <a:off x="3657126" y="1620086"/>
                <a:ext cx="1371782" cy="1371782"/>
                <a:chOff x="951233" y="2055550"/>
                <a:chExt cx="1563950" cy="1563950"/>
              </a:xfrm>
            </p:grpSpPr>
            <p:sp>
              <p:nvSpPr>
                <p:cNvPr id="100" name="Oval 99"/>
                <p:cNvSpPr/>
                <p:nvPr/>
              </p:nvSpPr>
              <p:spPr>
                <a:xfrm>
                  <a:off x="951233" y="2055550"/>
                  <a:ext cx="1563950" cy="1563950"/>
                </a:xfrm>
                <a:prstGeom prst="ellipse">
                  <a:avLst/>
                </a:prstGeom>
                <a:solidFill>
                  <a:schemeClr val="tx2"/>
                </a:soli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101" name="Freeform 11"/>
                <p:cNvSpPr>
                  <a:spLocks noEditPoints="1"/>
                </p:cNvSpPr>
                <p:nvPr/>
              </p:nvSpPr>
              <p:spPr bwMode="auto">
                <a:xfrm>
                  <a:off x="1117586" y="2215795"/>
                  <a:ext cx="1244670" cy="1243466"/>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bg1"/>
                </a:solidFill>
                <a:ln w="3175" cap="flat" cmpd="sng" algn="ctr">
                  <a:noFill/>
                  <a:prstDash val="solid"/>
                </a:ln>
                <a:effectLst>
                  <a:outerShdw blurRad="63500" sx="102000" sy="102000" algn="ctr" rotWithShape="0">
                    <a:prstClr val="black">
                      <a:alpha val="40000"/>
                    </a:prstClr>
                  </a:outerShdw>
                </a:effectLst>
              </p:spPr>
              <p:txBody>
                <a:bodyPr anchor="ctr"/>
                <a:lstStyle/>
                <a:p>
                  <a:pPr algn="ctr" fontAlgn="auto">
                    <a:spcBef>
                      <a:spcPts val="0"/>
                    </a:spcBef>
                    <a:spcAft>
                      <a:spcPts val="0"/>
                    </a:spcAft>
                    <a:defRPr/>
                  </a:pPr>
                  <a:endParaRPr lang="zh-CN" altLang="en-US" baseline="-25000">
                    <a:ea typeface="黑体" pitchFamily="2" charset="-122"/>
                  </a:endParaRPr>
                </a:p>
              </p:txBody>
            </p:sp>
          </p:grpSp>
          <p:sp>
            <p:nvSpPr>
              <p:cNvPr id="99" name="Oval 8"/>
              <p:cNvSpPr>
                <a:spLocks noChangeArrowheads="1"/>
              </p:cNvSpPr>
              <p:nvPr/>
            </p:nvSpPr>
            <p:spPr bwMode="auto">
              <a:xfrm>
                <a:off x="3657126" y="1621075"/>
                <a:ext cx="1371600" cy="1371600"/>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endParaRPr lang="zh-CN" altLang="en-US" sz="2800" kern="0">
                  <a:solidFill>
                    <a:srgbClr val="FFFFFF"/>
                  </a:solidFill>
                  <a:ea typeface="黑体" pitchFamily="2" charset="-122"/>
                </a:endParaRPr>
              </a:p>
            </p:txBody>
          </p:sp>
        </p:grpSp>
        <p:grpSp>
          <p:nvGrpSpPr>
            <p:cNvPr id="64" name="Group 9"/>
            <p:cNvGrpSpPr/>
            <p:nvPr/>
          </p:nvGrpSpPr>
          <p:grpSpPr>
            <a:xfrm>
              <a:off x="2452480" y="1551894"/>
              <a:ext cx="3998386" cy="4035035"/>
              <a:chOff x="2452480" y="1731940"/>
              <a:chExt cx="3998386" cy="4035035"/>
            </a:xfrm>
          </p:grpSpPr>
          <p:grpSp>
            <p:nvGrpSpPr>
              <p:cNvPr id="70" name="Group 44"/>
              <p:cNvGrpSpPr/>
              <p:nvPr/>
            </p:nvGrpSpPr>
            <p:grpSpPr>
              <a:xfrm>
                <a:off x="3263909" y="3125694"/>
                <a:ext cx="2441765" cy="1393561"/>
                <a:chOff x="3407496" y="2853282"/>
                <a:chExt cx="2441765" cy="1393561"/>
              </a:xfrm>
            </p:grpSpPr>
            <p:sp>
              <p:nvSpPr>
                <p:cNvPr id="75" name="Freeform 15"/>
                <p:cNvSpPr>
                  <a:spLocks/>
                </p:cNvSpPr>
                <p:nvPr/>
              </p:nvSpPr>
              <p:spPr bwMode="auto">
                <a:xfrm>
                  <a:off x="4468511" y="2863605"/>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adFill>
                  <a:gsLst>
                    <a:gs pos="100000">
                      <a:schemeClr val="accent1">
                        <a:alpha val="54000"/>
                      </a:schemeClr>
                    </a:gs>
                    <a:gs pos="0">
                      <a:srgbClr val="000000">
                        <a:alpha val="59000"/>
                      </a:srgbClr>
                    </a:gs>
                  </a:gsLst>
                  <a:lin ang="5400000" scaled="0"/>
                </a:gradFill>
                <a:ln w="25400" cap="flat">
                  <a:gradFill>
                    <a:gsLst>
                      <a:gs pos="5400">
                        <a:schemeClr val="bg2">
                          <a:lumMod val="50000"/>
                        </a:schemeClr>
                      </a:gs>
                      <a:gs pos="100000">
                        <a:srgbClr val="15BEC2">
                          <a:alpha val="0"/>
                        </a:srgbClr>
                      </a:gs>
                      <a:gs pos="95000">
                        <a:schemeClr val="bg1">
                          <a:lumMod val="50000"/>
                        </a:schemeClr>
                      </a:gs>
                      <a:gs pos="0">
                        <a:srgbClr val="01BBBB">
                          <a:alpha val="0"/>
                        </a:srgbClr>
                      </a:gs>
                    </a:gsLst>
                    <a:lin ang="0" scaled="0"/>
                  </a:grad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defTabSz="914400">
                    <a:spcBef>
                      <a:spcPct val="50000"/>
                    </a:spcBef>
                    <a:spcAft>
                      <a:spcPts val="1800"/>
                    </a:spcAft>
                    <a:buClr>
                      <a:srgbClr val="FFFFFF"/>
                    </a:buClr>
                    <a:buSzPct val="100000"/>
                  </a:pPr>
                  <a:endParaRPr lang="zh-CN" altLang="en-US" sz="2800" kern="0">
                    <a:solidFill>
                      <a:srgbClr val="FFFFFF"/>
                    </a:solidFill>
                    <a:effectLst>
                      <a:outerShdw blurRad="63500" sx="102000" sy="102000" algn="ctr" rotWithShape="0">
                        <a:prstClr val="black">
                          <a:alpha val="40000"/>
                        </a:prstClr>
                      </a:outerShdw>
                    </a:effectLst>
                    <a:ea typeface="黑体" pitchFamily="2" charset="-122"/>
                  </a:endParaRPr>
                </a:p>
              </p:txBody>
            </p:sp>
            <p:grpSp>
              <p:nvGrpSpPr>
                <p:cNvPr id="76" name="Group 46"/>
                <p:cNvGrpSpPr/>
                <p:nvPr/>
              </p:nvGrpSpPr>
              <p:grpSpPr>
                <a:xfrm>
                  <a:off x="3407496" y="2854810"/>
                  <a:ext cx="1392033" cy="1392033"/>
                  <a:chOff x="2084368" y="2652777"/>
                  <a:chExt cx="1392033" cy="1392033"/>
                </a:xfrm>
              </p:grpSpPr>
              <p:sp>
                <p:nvSpPr>
                  <p:cNvPr id="85" name="Freeform 14"/>
                  <p:cNvSpPr>
                    <a:spLocks/>
                  </p:cNvSpPr>
                  <p:nvPr/>
                </p:nvSpPr>
                <p:spPr bwMode="auto">
                  <a:xfrm>
                    <a:off x="2095657" y="2662806"/>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2"/>
                        </a:lnTo>
                        <a:lnTo>
                          <a:pt x="3078" y="1700"/>
                        </a:lnTo>
                        <a:lnTo>
                          <a:pt x="3068" y="1778"/>
                        </a:lnTo>
                        <a:lnTo>
                          <a:pt x="3054" y="1854"/>
                        </a:lnTo>
                        <a:lnTo>
                          <a:pt x="3036" y="1928"/>
                        </a:lnTo>
                        <a:lnTo>
                          <a:pt x="3016" y="2002"/>
                        </a:lnTo>
                        <a:lnTo>
                          <a:pt x="2992" y="2074"/>
                        </a:lnTo>
                        <a:lnTo>
                          <a:pt x="2964" y="2144"/>
                        </a:lnTo>
                        <a:lnTo>
                          <a:pt x="2932" y="2212"/>
                        </a:lnTo>
                        <a:lnTo>
                          <a:pt x="2898" y="2278"/>
                        </a:lnTo>
                        <a:lnTo>
                          <a:pt x="2862" y="2344"/>
                        </a:lnTo>
                        <a:lnTo>
                          <a:pt x="2822" y="2406"/>
                        </a:lnTo>
                        <a:lnTo>
                          <a:pt x="2778" y="2466"/>
                        </a:lnTo>
                        <a:lnTo>
                          <a:pt x="2732" y="2524"/>
                        </a:lnTo>
                        <a:lnTo>
                          <a:pt x="2684" y="2580"/>
                        </a:lnTo>
                        <a:lnTo>
                          <a:pt x="2634" y="2634"/>
                        </a:lnTo>
                        <a:lnTo>
                          <a:pt x="2580" y="2686"/>
                        </a:lnTo>
                        <a:lnTo>
                          <a:pt x="2524" y="2734"/>
                        </a:lnTo>
                        <a:lnTo>
                          <a:pt x="2466" y="2780"/>
                        </a:lnTo>
                        <a:lnTo>
                          <a:pt x="2404" y="2822"/>
                        </a:lnTo>
                        <a:lnTo>
                          <a:pt x="2342" y="2862"/>
                        </a:lnTo>
                        <a:lnTo>
                          <a:pt x="2278" y="2900"/>
                        </a:lnTo>
                        <a:lnTo>
                          <a:pt x="2212" y="2934"/>
                        </a:lnTo>
                        <a:lnTo>
                          <a:pt x="2142" y="2964"/>
                        </a:lnTo>
                        <a:lnTo>
                          <a:pt x="2072" y="2992"/>
                        </a:lnTo>
                        <a:lnTo>
                          <a:pt x="2000" y="3016"/>
                        </a:lnTo>
                        <a:lnTo>
                          <a:pt x="1928" y="3038"/>
                        </a:lnTo>
                        <a:lnTo>
                          <a:pt x="1854" y="3054"/>
                        </a:lnTo>
                        <a:lnTo>
                          <a:pt x="1778" y="3068"/>
                        </a:lnTo>
                        <a:lnTo>
                          <a:pt x="1700" y="3078"/>
                        </a:lnTo>
                        <a:lnTo>
                          <a:pt x="1622" y="3084"/>
                        </a:lnTo>
                        <a:lnTo>
                          <a:pt x="1542" y="3086"/>
                        </a:lnTo>
                        <a:lnTo>
                          <a:pt x="1462" y="3084"/>
                        </a:lnTo>
                        <a:lnTo>
                          <a:pt x="1384" y="3078"/>
                        </a:lnTo>
                        <a:lnTo>
                          <a:pt x="1308" y="3068"/>
                        </a:lnTo>
                        <a:lnTo>
                          <a:pt x="1232" y="3054"/>
                        </a:lnTo>
                        <a:lnTo>
                          <a:pt x="1156" y="3038"/>
                        </a:lnTo>
                        <a:lnTo>
                          <a:pt x="1084" y="3016"/>
                        </a:lnTo>
                        <a:lnTo>
                          <a:pt x="1012" y="2992"/>
                        </a:lnTo>
                        <a:lnTo>
                          <a:pt x="942" y="2964"/>
                        </a:lnTo>
                        <a:lnTo>
                          <a:pt x="874" y="2934"/>
                        </a:lnTo>
                        <a:lnTo>
                          <a:pt x="806" y="2900"/>
                        </a:lnTo>
                        <a:lnTo>
                          <a:pt x="742" y="2862"/>
                        </a:lnTo>
                        <a:lnTo>
                          <a:pt x="680" y="2822"/>
                        </a:lnTo>
                        <a:lnTo>
                          <a:pt x="620" y="2780"/>
                        </a:lnTo>
                        <a:lnTo>
                          <a:pt x="560" y="2734"/>
                        </a:lnTo>
                        <a:lnTo>
                          <a:pt x="504" y="2686"/>
                        </a:lnTo>
                        <a:lnTo>
                          <a:pt x="452" y="2634"/>
                        </a:lnTo>
                        <a:lnTo>
                          <a:pt x="400" y="2580"/>
                        </a:lnTo>
                        <a:lnTo>
                          <a:pt x="352" y="2524"/>
                        </a:lnTo>
                        <a:lnTo>
                          <a:pt x="306" y="2466"/>
                        </a:lnTo>
                        <a:lnTo>
                          <a:pt x="262" y="2406"/>
                        </a:lnTo>
                        <a:lnTo>
                          <a:pt x="222" y="2344"/>
                        </a:lnTo>
                        <a:lnTo>
                          <a:pt x="186" y="2278"/>
                        </a:lnTo>
                        <a:lnTo>
                          <a:pt x="152" y="2212"/>
                        </a:lnTo>
                        <a:lnTo>
                          <a:pt x="120" y="2144"/>
                        </a:lnTo>
                        <a:lnTo>
                          <a:pt x="92" y="2074"/>
                        </a:lnTo>
                        <a:lnTo>
                          <a:pt x="68" y="2002"/>
                        </a:lnTo>
                        <a:lnTo>
                          <a:pt x="48" y="1928"/>
                        </a:lnTo>
                        <a:lnTo>
                          <a:pt x="30" y="1854"/>
                        </a:lnTo>
                        <a:lnTo>
                          <a:pt x="18" y="1778"/>
                        </a:lnTo>
                        <a:lnTo>
                          <a:pt x="8" y="1700"/>
                        </a:lnTo>
                        <a:lnTo>
                          <a:pt x="2" y="1622"/>
                        </a:lnTo>
                        <a:lnTo>
                          <a:pt x="0" y="1544"/>
                        </a:lnTo>
                        <a:lnTo>
                          <a:pt x="2" y="1464"/>
                        </a:lnTo>
                        <a:lnTo>
                          <a:pt x="8" y="1386"/>
                        </a:lnTo>
                        <a:lnTo>
                          <a:pt x="18" y="1308"/>
                        </a:lnTo>
                        <a:lnTo>
                          <a:pt x="30" y="1232"/>
                        </a:lnTo>
                        <a:lnTo>
                          <a:pt x="48" y="1158"/>
                        </a:lnTo>
                        <a:lnTo>
                          <a:pt x="68" y="1084"/>
                        </a:lnTo>
                        <a:lnTo>
                          <a:pt x="92" y="1012"/>
                        </a:lnTo>
                        <a:lnTo>
                          <a:pt x="120" y="942"/>
                        </a:lnTo>
                        <a:lnTo>
                          <a:pt x="152" y="874"/>
                        </a:lnTo>
                        <a:lnTo>
                          <a:pt x="186" y="808"/>
                        </a:lnTo>
                        <a:lnTo>
                          <a:pt x="222" y="744"/>
                        </a:lnTo>
                        <a:lnTo>
                          <a:pt x="262" y="680"/>
                        </a:lnTo>
                        <a:lnTo>
                          <a:pt x="306" y="620"/>
                        </a:lnTo>
                        <a:lnTo>
                          <a:pt x="352" y="562"/>
                        </a:lnTo>
                        <a:lnTo>
                          <a:pt x="400" y="506"/>
                        </a:lnTo>
                        <a:lnTo>
                          <a:pt x="452" y="452"/>
                        </a:lnTo>
                        <a:lnTo>
                          <a:pt x="504" y="402"/>
                        </a:lnTo>
                        <a:lnTo>
                          <a:pt x="560" y="352"/>
                        </a:lnTo>
                        <a:lnTo>
                          <a:pt x="620" y="306"/>
                        </a:lnTo>
                        <a:lnTo>
                          <a:pt x="680" y="264"/>
                        </a:lnTo>
                        <a:lnTo>
                          <a:pt x="742" y="224"/>
                        </a:lnTo>
                        <a:lnTo>
                          <a:pt x="806" y="186"/>
                        </a:lnTo>
                        <a:lnTo>
                          <a:pt x="874" y="152"/>
                        </a:lnTo>
                        <a:lnTo>
                          <a:pt x="942" y="122"/>
                        </a:lnTo>
                        <a:lnTo>
                          <a:pt x="1012" y="94"/>
                        </a:lnTo>
                        <a:lnTo>
                          <a:pt x="1084" y="70"/>
                        </a:lnTo>
                        <a:lnTo>
                          <a:pt x="1156" y="48"/>
                        </a:lnTo>
                        <a:lnTo>
                          <a:pt x="1232" y="32"/>
                        </a:lnTo>
                        <a:lnTo>
                          <a:pt x="1308" y="18"/>
                        </a:lnTo>
                        <a:lnTo>
                          <a:pt x="1384" y="8"/>
                        </a:lnTo>
                        <a:lnTo>
                          <a:pt x="1462" y="2"/>
                        </a:lnTo>
                        <a:lnTo>
                          <a:pt x="1542" y="0"/>
                        </a:lnTo>
                        <a:lnTo>
                          <a:pt x="1622" y="2"/>
                        </a:lnTo>
                        <a:lnTo>
                          <a:pt x="1700" y="8"/>
                        </a:lnTo>
                        <a:lnTo>
                          <a:pt x="1778" y="18"/>
                        </a:lnTo>
                        <a:lnTo>
                          <a:pt x="1854" y="32"/>
                        </a:lnTo>
                        <a:lnTo>
                          <a:pt x="1928" y="48"/>
                        </a:lnTo>
                        <a:lnTo>
                          <a:pt x="2000" y="70"/>
                        </a:lnTo>
                        <a:lnTo>
                          <a:pt x="2072" y="94"/>
                        </a:lnTo>
                        <a:lnTo>
                          <a:pt x="2142" y="122"/>
                        </a:lnTo>
                        <a:lnTo>
                          <a:pt x="2212" y="152"/>
                        </a:lnTo>
                        <a:lnTo>
                          <a:pt x="2278" y="186"/>
                        </a:lnTo>
                        <a:lnTo>
                          <a:pt x="2342" y="224"/>
                        </a:lnTo>
                        <a:lnTo>
                          <a:pt x="2404" y="264"/>
                        </a:lnTo>
                        <a:lnTo>
                          <a:pt x="2466" y="306"/>
                        </a:lnTo>
                        <a:lnTo>
                          <a:pt x="2524" y="352"/>
                        </a:lnTo>
                        <a:lnTo>
                          <a:pt x="2580" y="402"/>
                        </a:lnTo>
                        <a:lnTo>
                          <a:pt x="2634" y="452"/>
                        </a:lnTo>
                        <a:lnTo>
                          <a:pt x="2684" y="506"/>
                        </a:lnTo>
                        <a:lnTo>
                          <a:pt x="2732" y="562"/>
                        </a:lnTo>
                        <a:lnTo>
                          <a:pt x="2778" y="620"/>
                        </a:lnTo>
                        <a:lnTo>
                          <a:pt x="2822" y="680"/>
                        </a:lnTo>
                        <a:lnTo>
                          <a:pt x="2862" y="744"/>
                        </a:lnTo>
                        <a:lnTo>
                          <a:pt x="2898" y="808"/>
                        </a:lnTo>
                        <a:lnTo>
                          <a:pt x="2932" y="874"/>
                        </a:lnTo>
                        <a:lnTo>
                          <a:pt x="2964" y="942"/>
                        </a:lnTo>
                        <a:lnTo>
                          <a:pt x="2992" y="1012"/>
                        </a:lnTo>
                        <a:lnTo>
                          <a:pt x="3016" y="1084"/>
                        </a:lnTo>
                        <a:lnTo>
                          <a:pt x="3036" y="1158"/>
                        </a:lnTo>
                        <a:lnTo>
                          <a:pt x="3054" y="1232"/>
                        </a:lnTo>
                        <a:lnTo>
                          <a:pt x="3068" y="1308"/>
                        </a:lnTo>
                        <a:lnTo>
                          <a:pt x="3078" y="1386"/>
                        </a:lnTo>
                        <a:lnTo>
                          <a:pt x="3084" y="1464"/>
                        </a:lnTo>
                        <a:lnTo>
                          <a:pt x="3086" y="1544"/>
                        </a:lnTo>
                        <a:close/>
                      </a:path>
                    </a:pathLst>
                  </a:custGeom>
                  <a:gradFill>
                    <a:gsLst>
                      <a:gs pos="100000">
                        <a:schemeClr val="tx2">
                          <a:alpha val="54000"/>
                        </a:schemeClr>
                      </a:gs>
                      <a:gs pos="0">
                        <a:srgbClr val="000000">
                          <a:alpha val="59000"/>
                        </a:srgbClr>
                      </a:gs>
                    </a:gsLst>
                    <a:lin ang="5400000" scaled="0"/>
                  </a:gradFill>
                  <a:ln w="25400" cap="flat">
                    <a:no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defTabSz="914400">
                      <a:spcBef>
                        <a:spcPct val="50000"/>
                      </a:spcBef>
                      <a:spcAft>
                        <a:spcPts val="1800"/>
                      </a:spcAft>
                      <a:buClr>
                        <a:srgbClr val="FFFFFF"/>
                      </a:buClr>
                      <a:buSzPct val="100000"/>
                    </a:pPr>
                    <a:endParaRPr lang="zh-CN" altLang="en-US" sz="2800" kern="0">
                      <a:solidFill>
                        <a:srgbClr val="FFFFFF"/>
                      </a:solidFill>
                      <a:effectLst>
                        <a:outerShdw blurRad="63500" sx="102000" sy="102000" algn="ctr" rotWithShape="0">
                          <a:prstClr val="black">
                            <a:alpha val="40000"/>
                          </a:prstClr>
                        </a:outerShdw>
                      </a:effectLst>
                      <a:ea typeface="黑体" pitchFamily="2" charset="-122"/>
                    </a:endParaRPr>
                  </a:p>
                </p:txBody>
              </p:sp>
              <p:sp>
                <p:nvSpPr>
                  <p:cNvPr id="88" name="Oval 10"/>
                  <p:cNvSpPr>
                    <a:spLocks noChangeArrowheads="1"/>
                  </p:cNvSpPr>
                  <p:nvPr/>
                </p:nvSpPr>
                <p:spPr bwMode="auto">
                  <a:xfrm>
                    <a:off x="2084368" y="2652777"/>
                    <a:ext cx="1380744" cy="1380744"/>
                  </a:xfrm>
                  <a:prstGeom prst="ellipse">
                    <a:avLst/>
                  </a:prstGeom>
                  <a:gradFill flip="none" rotWithShape="1">
                    <a:gsLst>
                      <a:gs pos="0">
                        <a:schemeClr val="tx2"/>
                      </a:gs>
                      <a:gs pos="84000">
                        <a:schemeClr val="accent6">
                          <a:lumMod val="40000"/>
                          <a:lumOff val="60000"/>
                          <a:alpha val="20000"/>
                        </a:schemeClr>
                      </a:gs>
                    </a:gsLst>
                    <a:lin ang="2700000" scaled="1"/>
                    <a:tileRect/>
                  </a:gradFill>
                  <a:ln w="9525" algn="ctr">
                    <a:gradFill flip="none" rotWithShape="1">
                      <a:gsLst>
                        <a:gs pos="0">
                          <a:schemeClr val="tx2"/>
                        </a:gs>
                        <a:gs pos="100000">
                          <a:schemeClr val="accent1">
                            <a:tint val="23500"/>
                            <a:satMod val="160000"/>
                            <a:alpha val="0"/>
                          </a:schemeClr>
                        </a:gs>
                      </a:gsLst>
                      <a:lin ang="13500000" scaled="1"/>
                      <a:tileRect/>
                    </a:gradFill>
                    <a:round/>
                    <a:headEnd/>
                    <a:tailEnd/>
                  </a:ln>
                  <a:effectLst>
                    <a:outerShdw blurRad="63500" sx="102000" sy="102000" algn="ctr" rotWithShape="0">
                      <a:prstClr val="black">
                        <a:alpha val="40000"/>
                      </a:prstClr>
                    </a:outerShdw>
                  </a:effectLst>
                </p:spPr>
                <p:txBody>
                  <a:bodyPr wrap="none" lIns="73025" tIns="36511" rIns="73025" bIns="36511" anchor="ctr"/>
                  <a:lstStyle/>
                  <a:p>
                    <a:pPr algn="l" rtl="0">
                      <a:defRPr/>
                    </a:pPr>
                    <a:endParaRPr lang="zh-CN" altLang="en-US" kern="1200">
                      <a:solidFill>
                        <a:srgbClr val="FFFFFF"/>
                      </a:solidFill>
                      <a:latin typeface="Arial"/>
                      <a:ea typeface="黑体" pitchFamily="2" charset="-122"/>
                      <a:cs typeface="+mn-cs"/>
                    </a:endParaRPr>
                  </a:p>
                </p:txBody>
              </p:sp>
            </p:grpSp>
            <p:sp>
              <p:nvSpPr>
                <p:cNvPr id="77" name="Freeform 15"/>
                <p:cNvSpPr>
                  <a:spLocks/>
                </p:cNvSpPr>
                <p:nvPr/>
              </p:nvSpPr>
              <p:spPr bwMode="auto">
                <a:xfrm>
                  <a:off x="4468511" y="2863605"/>
                  <a:ext cx="1380744" cy="1382004"/>
                </a:xfrm>
                <a:custGeom>
                  <a:avLst/>
                  <a:gdLst>
                    <a:gd name="T0" fmla="*/ 2147483647 w 3086"/>
                    <a:gd name="T1" fmla="*/ 2147483647 h 3086"/>
                    <a:gd name="T2" fmla="*/ 2147483647 w 3086"/>
                    <a:gd name="T3" fmla="*/ 2147483647 h 3086"/>
                    <a:gd name="T4" fmla="*/ 2147483647 w 3086"/>
                    <a:gd name="T5" fmla="*/ 2147483647 h 3086"/>
                    <a:gd name="T6" fmla="*/ 2147483647 w 3086"/>
                    <a:gd name="T7" fmla="*/ 2147483647 h 3086"/>
                    <a:gd name="T8" fmla="*/ 2147483647 w 3086"/>
                    <a:gd name="T9" fmla="*/ 2147483647 h 3086"/>
                    <a:gd name="T10" fmla="*/ 2147483647 w 3086"/>
                    <a:gd name="T11" fmla="*/ 2147483647 h 3086"/>
                    <a:gd name="T12" fmla="*/ 2147483647 w 3086"/>
                    <a:gd name="T13" fmla="*/ 2147483647 h 3086"/>
                    <a:gd name="T14" fmla="*/ 2147483647 w 3086"/>
                    <a:gd name="T15" fmla="*/ 2147483647 h 3086"/>
                    <a:gd name="T16" fmla="*/ 2147483647 w 3086"/>
                    <a:gd name="T17" fmla="*/ 2147483647 h 3086"/>
                    <a:gd name="T18" fmla="*/ 2147483647 w 3086"/>
                    <a:gd name="T19" fmla="*/ 2147483647 h 3086"/>
                    <a:gd name="T20" fmla="*/ 2147483647 w 3086"/>
                    <a:gd name="T21" fmla="*/ 2147483647 h 3086"/>
                    <a:gd name="T22" fmla="*/ 2147483647 w 3086"/>
                    <a:gd name="T23" fmla="*/ 2147483647 h 3086"/>
                    <a:gd name="T24" fmla="*/ 2147483647 w 3086"/>
                    <a:gd name="T25" fmla="*/ 2147483647 h 3086"/>
                    <a:gd name="T26" fmla="*/ 2147483647 w 3086"/>
                    <a:gd name="T27" fmla="*/ 2147483647 h 3086"/>
                    <a:gd name="T28" fmla="*/ 2147483647 w 3086"/>
                    <a:gd name="T29" fmla="*/ 2147483647 h 3086"/>
                    <a:gd name="T30" fmla="*/ 2147483647 w 3086"/>
                    <a:gd name="T31" fmla="*/ 2147483647 h 3086"/>
                    <a:gd name="T32" fmla="*/ 2147483647 w 3086"/>
                    <a:gd name="T33" fmla="*/ 2147483647 h 3086"/>
                    <a:gd name="T34" fmla="*/ 2147483647 w 3086"/>
                    <a:gd name="T35" fmla="*/ 2147483647 h 3086"/>
                    <a:gd name="T36" fmla="*/ 2147483647 w 3086"/>
                    <a:gd name="T37" fmla="*/ 2147483647 h 3086"/>
                    <a:gd name="T38" fmla="*/ 2147483647 w 3086"/>
                    <a:gd name="T39" fmla="*/ 2147483647 h 3086"/>
                    <a:gd name="T40" fmla="*/ 2147483647 w 3086"/>
                    <a:gd name="T41" fmla="*/ 2147483647 h 3086"/>
                    <a:gd name="T42" fmla="*/ 2147483647 w 3086"/>
                    <a:gd name="T43" fmla="*/ 2147483647 h 3086"/>
                    <a:gd name="T44" fmla="*/ 2147483647 w 3086"/>
                    <a:gd name="T45" fmla="*/ 2147483647 h 3086"/>
                    <a:gd name="T46" fmla="*/ 2147483647 w 3086"/>
                    <a:gd name="T47" fmla="*/ 2147483647 h 3086"/>
                    <a:gd name="T48" fmla="*/ 2147483647 w 3086"/>
                    <a:gd name="T49" fmla="*/ 2147483647 h 3086"/>
                    <a:gd name="T50" fmla="*/ 2147483647 w 3086"/>
                    <a:gd name="T51" fmla="*/ 2147483647 h 3086"/>
                    <a:gd name="T52" fmla="*/ 2147483647 w 3086"/>
                    <a:gd name="T53" fmla="*/ 2147483647 h 3086"/>
                    <a:gd name="T54" fmla="*/ 2147483647 w 3086"/>
                    <a:gd name="T55" fmla="*/ 2147483647 h 3086"/>
                    <a:gd name="T56" fmla="*/ 2147483647 w 3086"/>
                    <a:gd name="T57" fmla="*/ 2147483647 h 3086"/>
                    <a:gd name="T58" fmla="*/ 2147483647 w 3086"/>
                    <a:gd name="T59" fmla="*/ 2147483647 h 3086"/>
                    <a:gd name="T60" fmla="*/ 2147483647 w 3086"/>
                    <a:gd name="T61" fmla="*/ 2147483647 h 3086"/>
                    <a:gd name="T62" fmla="*/ 2147483647 w 3086"/>
                    <a:gd name="T63" fmla="*/ 2147483647 h 3086"/>
                    <a:gd name="T64" fmla="*/ 2147483647 w 3086"/>
                    <a:gd name="T65" fmla="*/ 2147483647 h 3086"/>
                    <a:gd name="T66" fmla="*/ 2147483647 w 3086"/>
                    <a:gd name="T67" fmla="*/ 2147483647 h 3086"/>
                    <a:gd name="T68" fmla="*/ 2147483647 w 3086"/>
                    <a:gd name="T69" fmla="*/ 2147483647 h 3086"/>
                    <a:gd name="T70" fmla="*/ 2147483647 w 3086"/>
                    <a:gd name="T71" fmla="*/ 2147483647 h 3086"/>
                    <a:gd name="T72" fmla="*/ 2147483647 w 3086"/>
                    <a:gd name="T73" fmla="*/ 2147483647 h 3086"/>
                    <a:gd name="T74" fmla="*/ 2147483647 w 3086"/>
                    <a:gd name="T75" fmla="*/ 2147483647 h 3086"/>
                    <a:gd name="T76" fmla="*/ 2147483647 w 3086"/>
                    <a:gd name="T77" fmla="*/ 2147483647 h 3086"/>
                    <a:gd name="T78" fmla="*/ 2147483647 w 3086"/>
                    <a:gd name="T79" fmla="*/ 2147483647 h 3086"/>
                    <a:gd name="T80" fmla="*/ 2147483647 w 3086"/>
                    <a:gd name="T81" fmla="*/ 2147483647 h 3086"/>
                    <a:gd name="T82" fmla="*/ 2147483647 w 3086"/>
                    <a:gd name="T83" fmla="*/ 2147483647 h 3086"/>
                    <a:gd name="T84" fmla="*/ 2147483647 w 3086"/>
                    <a:gd name="T85" fmla="*/ 2147483647 h 3086"/>
                    <a:gd name="T86" fmla="*/ 2147483647 w 3086"/>
                    <a:gd name="T87" fmla="*/ 2147483647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adFill flip="none" rotWithShape="1">
                  <a:gsLst>
                    <a:gs pos="0">
                      <a:schemeClr val="tx1"/>
                    </a:gs>
                    <a:gs pos="84000">
                      <a:schemeClr val="accent6">
                        <a:lumMod val="40000"/>
                        <a:lumOff val="60000"/>
                        <a:alpha val="20000"/>
                      </a:schemeClr>
                    </a:gs>
                  </a:gsLst>
                  <a:lin ang="2700000" scaled="1"/>
                  <a:tileRect/>
                </a:gradFill>
                <a:ln w="9525" algn="ctr">
                  <a:gradFill flip="none" rotWithShape="1">
                    <a:gsLst>
                      <a:gs pos="0">
                        <a:schemeClr val="tx1"/>
                      </a:gs>
                      <a:gs pos="100000">
                        <a:schemeClr val="accent1">
                          <a:tint val="23500"/>
                          <a:satMod val="160000"/>
                          <a:alpha val="0"/>
                        </a:schemeClr>
                      </a:gs>
                    </a:gsLst>
                    <a:lin ang="13500000" scaled="1"/>
                    <a:tileRect/>
                  </a:gradFill>
                  <a:round/>
                  <a:headEnd/>
                  <a:tailEnd/>
                </a:ln>
                <a:effectLst>
                  <a:outerShdw blurRad="63500" sx="102000" sy="102000" algn="ctr" rotWithShape="0">
                    <a:prstClr val="black">
                      <a:alpha val="40000"/>
                    </a:prstClr>
                  </a:outerShdw>
                </a:effectLst>
              </p:spPr>
              <p:txBody>
                <a:bodyPr wrap="none" lIns="73025" tIns="36511" rIns="73025" bIns="36511" anchor="ctr"/>
                <a:lstStyle/>
                <a:p>
                  <a:endParaRPr lang="zh-CN" altLang="en-US">
                    <a:solidFill>
                      <a:srgbClr val="FFFFFF"/>
                    </a:solidFill>
                    <a:latin typeface="Arial"/>
                    <a:ea typeface="黑体" pitchFamily="2" charset="-122"/>
                  </a:endParaRPr>
                </a:p>
              </p:txBody>
            </p:sp>
            <p:sp>
              <p:nvSpPr>
                <p:cNvPr id="78" name="Text Box 4"/>
                <p:cNvSpPr txBox="1">
                  <a:spLocks noChangeArrowheads="1"/>
                </p:cNvSpPr>
                <p:nvPr/>
              </p:nvSpPr>
              <p:spPr bwMode="auto">
                <a:xfrm>
                  <a:off x="3454804" y="3321867"/>
                  <a:ext cx="1160811" cy="485013"/>
                </a:xfrm>
                <a:prstGeom prst="rect">
                  <a:avLst/>
                </a:prstGeom>
                <a:noFill/>
                <a:ln w="38100">
                  <a:noFill/>
                  <a:miter lim="800000"/>
                  <a:headEnd/>
                  <a:tailEnd type="none" w="lg" len="lg"/>
                </a:ln>
              </p:spPr>
              <p:txBody>
                <a:bodyPr lIns="0" tIns="0" rIns="0" bIns="0" anchor="ctr"/>
                <a:lstStyle/>
                <a:p>
                  <a:pPr algn="ctr" defTabSz="814365">
                    <a:spcAft>
                      <a:spcPct val="0"/>
                    </a:spcAft>
                    <a:buNone/>
                  </a:pPr>
                  <a:r>
                    <a:rPr lang="zh-CN" altLang="en-US" sz="1400" b="0" i="0" dirty="0" smtClean="0">
                      <a:solidFill>
                        <a:srgbClr val="FFFFFF"/>
                      </a:solidFill>
                      <a:latin typeface="Arial"/>
                      <a:ea typeface="黑体" pitchFamily="2" charset="-122"/>
                      <a:cs typeface="Arial"/>
                    </a:rPr>
                    <a:t>以太网</a:t>
                  </a:r>
                  <a:r>
                    <a:rPr lang="en-US" altLang="zh-CN" sz="1400" b="0" i="0" dirty="0" smtClean="0">
                      <a:solidFill>
                        <a:srgbClr val="FFFFFF"/>
                      </a:solidFill>
                      <a:latin typeface="Arial"/>
                      <a:ea typeface="黑体" pitchFamily="2" charset="-122"/>
                      <a:cs typeface="Arial"/>
                    </a:rPr>
                    <a:t/>
                  </a:r>
                  <a:br>
                    <a:rPr lang="en-US" altLang="zh-CN" sz="1400" b="0" i="0" dirty="0" smtClean="0">
                      <a:solidFill>
                        <a:srgbClr val="FFFFFF"/>
                      </a:solidFill>
                      <a:latin typeface="Arial"/>
                      <a:ea typeface="黑体" pitchFamily="2" charset="-122"/>
                      <a:cs typeface="Arial"/>
                    </a:rPr>
                  </a:br>
                  <a:r>
                    <a:rPr lang="zh-CN" altLang="en-US" sz="1400" b="0" i="0" dirty="0" smtClean="0">
                      <a:solidFill>
                        <a:srgbClr val="FFFFFF"/>
                      </a:solidFill>
                      <a:latin typeface="Arial"/>
                      <a:ea typeface="黑体" pitchFamily="2" charset="-122"/>
                      <a:cs typeface="Arial"/>
                    </a:rPr>
                    <a:t>网络</a:t>
                  </a:r>
                  <a:endParaRPr lang="zh-CN" altLang="en-US" sz="1400" b="0" i="0" dirty="0">
                    <a:solidFill>
                      <a:srgbClr val="FFFFFF"/>
                    </a:solidFill>
                    <a:latin typeface="Arial"/>
                    <a:ea typeface="黑体" pitchFamily="2" charset="-122"/>
                    <a:cs typeface="Arial"/>
                  </a:endParaRPr>
                </a:p>
              </p:txBody>
            </p:sp>
            <p:sp>
              <p:nvSpPr>
                <p:cNvPr id="79" name="Text Box 4"/>
                <p:cNvSpPr txBox="1">
                  <a:spLocks noChangeArrowheads="1"/>
                </p:cNvSpPr>
                <p:nvPr/>
              </p:nvSpPr>
              <p:spPr bwMode="auto">
                <a:xfrm>
                  <a:off x="4581813" y="3321867"/>
                  <a:ext cx="1201618" cy="485013"/>
                </a:xfrm>
                <a:prstGeom prst="rect">
                  <a:avLst/>
                </a:prstGeom>
                <a:noFill/>
                <a:ln w="38100">
                  <a:noFill/>
                  <a:miter lim="800000"/>
                  <a:headEnd/>
                  <a:tailEnd type="none" w="lg" len="lg"/>
                </a:ln>
              </p:spPr>
              <p:txBody>
                <a:bodyPr lIns="0" tIns="0" rIns="0" bIns="0" anchor="ctr"/>
                <a:lstStyle/>
                <a:p>
                  <a:pPr algn="ctr" defTabSz="814365">
                    <a:spcAft>
                      <a:spcPct val="0"/>
                    </a:spcAft>
                    <a:buNone/>
                  </a:pPr>
                  <a:r>
                    <a:rPr lang="zh-CN" altLang="en-US" sz="1400" b="0" i="0" dirty="0" smtClean="0">
                      <a:solidFill>
                        <a:srgbClr val="FFFFFF"/>
                      </a:solidFill>
                      <a:latin typeface="Arial"/>
                      <a:ea typeface="黑体" pitchFamily="2" charset="-122"/>
                      <a:cs typeface="Arial"/>
                    </a:rPr>
                    <a:t>存储</a:t>
                  </a:r>
                </a:p>
                <a:p>
                  <a:pPr algn="ctr" defTabSz="814365">
                    <a:spcAft>
                      <a:spcPct val="0"/>
                    </a:spcAft>
                    <a:buNone/>
                  </a:pPr>
                  <a:r>
                    <a:rPr lang="zh-CN" altLang="en-US" sz="1400" b="0" i="0" dirty="0" smtClean="0">
                      <a:solidFill>
                        <a:srgbClr val="FFFFFF"/>
                      </a:solidFill>
                      <a:latin typeface="Arial"/>
                      <a:ea typeface="黑体" pitchFamily="2" charset="-122"/>
                      <a:cs typeface="Arial"/>
                    </a:rPr>
                    <a:t>网络</a:t>
                  </a:r>
                  <a:endParaRPr lang="zh-CN" altLang="en-US" sz="1400" b="0" i="0" dirty="0">
                    <a:solidFill>
                      <a:srgbClr val="FFFFFF"/>
                    </a:solidFill>
                    <a:latin typeface="Arial"/>
                    <a:ea typeface="黑体" pitchFamily="2" charset="-122"/>
                    <a:cs typeface="Arial"/>
                  </a:endParaRPr>
                </a:p>
              </p:txBody>
            </p:sp>
            <p:grpSp>
              <p:nvGrpSpPr>
                <p:cNvPr id="80" name="Group 21"/>
                <p:cNvGrpSpPr>
                  <a:grpSpLocks/>
                </p:cNvGrpSpPr>
                <p:nvPr/>
              </p:nvGrpSpPr>
              <p:grpSpPr bwMode="auto">
                <a:xfrm>
                  <a:off x="3410223" y="2853282"/>
                  <a:ext cx="2439038" cy="1388616"/>
                  <a:chOff x="-1637" y="1795"/>
                  <a:chExt cx="2792" cy="1590"/>
                </a:xfrm>
                <a:noFill/>
                <a:effectLst>
                  <a:outerShdw blurRad="215900" sx="102000" sy="102000" algn="ctr" rotWithShape="0">
                    <a:schemeClr val="bg1">
                      <a:alpha val="81000"/>
                    </a:schemeClr>
                  </a:outerShdw>
                </a:effectLst>
              </p:grpSpPr>
              <p:sp>
                <p:nvSpPr>
                  <p:cNvPr id="81" name="Freeform 14"/>
                  <p:cNvSpPr>
                    <a:spLocks/>
                  </p:cNvSpPr>
                  <p:nvPr/>
                </p:nvSpPr>
                <p:spPr bwMode="auto">
                  <a:xfrm>
                    <a:off x="-1637" y="1795"/>
                    <a:ext cx="1577" cy="1578"/>
                  </a:xfrm>
                  <a:custGeom>
                    <a:avLst/>
                    <a:gdLst>
                      <a:gd name="T0" fmla="*/ 2 w 3086"/>
                      <a:gd name="T1" fmla="*/ 2 h 3086"/>
                      <a:gd name="T2" fmla="*/ 2 w 3086"/>
                      <a:gd name="T3" fmla="*/ 2 h 3086"/>
                      <a:gd name="T4" fmla="*/ 2 w 3086"/>
                      <a:gd name="T5" fmla="*/ 2 h 3086"/>
                      <a:gd name="T6" fmla="*/ 2 w 3086"/>
                      <a:gd name="T7" fmla="*/ 2 h 3086"/>
                      <a:gd name="T8" fmla="*/ 2 w 3086"/>
                      <a:gd name="T9" fmla="*/ 2 h 3086"/>
                      <a:gd name="T10" fmla="*/ 2 w 3086"/>
                      <a:gd name="T11" fmla="*/ 2 h 3086"/>
                      <a:gd name="T12" fmla="*/ 2 w 3086"/>
                      <a:gd name="T13" fmla="*/ 2 h 3086"/>
                      <a:gd name="T14" fmla="*/ 2 w 3086"/>
                      <a:gd name="T15" fmla="*/ 2 h 3086"/>
                      <a:gd name="T16" fmla="*/ 2 w 3086"/>
                      <a:gd name="T17" fmla="*/ 2 h 3086"/>
                      <a:gd name="T18" fmla="*/ 2 w 3086"/>
                      <a:gd name="T19" fmla="*/ 2 h 3086"/>
                      <a:gd name="T20" fmla="*/ 2 w 3086"/>
                      <a:gd name="T21" fmla="*/ 2 h 3086"/>
                      <a:gd name="T22" fmla="*/ 2 w 3086"/>
                      <a:gd name="T23" fmla="*/ 2 h 3086"/>
                      <a:gd name="T24" fmla="*/ 2 w 3086"/>
                      <a:gd name="T25" fmla="*/ 2 h 3086"/>
                      <a:gd name="T26" fmla="*/ 2 w 3086"/>
                      <a:gd name="T27" fmla="*/ 2 h 3086"/>
                      <a:gd name="T28" fmla="*/ 2 w 3086"/>
                      <a:gd name="T29" fmla="*/ 2 h 3086"/>
                      <a:gd name="T30" fmla="*/ 2 w 3086"/>
                      <a:gd name="T31" fmla="*/ 2 h 3086"/>
                      <a:gd name="T32" fmla="*/ 2 w 3086"/>
                      <a:gd name="T33" fmla="*/ 2 h 3086"/>
                      <a:gd name="T34" fmla="*/ 2 w 3086"/>
                      <a:gd name="T35" fmla="*/ 2 h 3086"/>
                      <a:gd name="T36" fmla="*/ 2 w 3086"/>
                      <a:gd name="T37" fmla="*/ 2 h 3086"/>
                      <a:gd name="T38" fmla="*/ 2 w 3086"/>
                      <a:gd name="T39" fmla="*/ 2 h 3086"/>
                      <a:gd name="T40" fmla="*/ 2 w 3086"/>
                      <a:gd name="T41" fmla="*/ 2 h 3086"/>
                      <a:gd name="T42" fmla="*/ 2 w 3086"/>
                      <a:gd name="T43" fmla="*/ 2 h 3086"/>
                      <a:gd name="T44" fmla="*/ 2 w 3086"/>
                      <a:gd name="T45" fmla="*/ 2 h 3086"/>
                      <a:gd name="T46" fmla="*/ 2 w 3086"/>
                      <a:gd name="T47" fmla="*/ 2 h 3086"/>
                      <a:gd name="T48" fmla="*/ 2 w 3086"/>
                      <a:gd name="T49" fmla="*/ 2 h 3086"/>
                      <a:gd name="T50" fmla="*/ 2 w 3086"/>
                      <a:gd name="T51" fmla="*/ 2 h 3086"/>
                      <a:gd name="T52" fmla="*/ 2 w 3086"/>
                      <a:gd name="T53" fmla="*/ 2 h 3086"/>
                      <a:gd name="T54" fmla="*/ 2 w 3086"/>
                      <a:gd name="T55" fmla="*/ 2 h 3086"/>
                      <a:gd name="T56" fmla="*/ 2 w 3086"/>
                      <a:gd name="T57" fmla="*/ 2 h 3086"/>
                      <a:gd name="T58" fmla="*/ 2 w 3086"/>
                      <a:gd name="T59" fmla="*/ 2 h 3086"/>
                      <a:gd name="T60" fmla="*/ 2 w 3086"/>
                      <a:gd name="T61" fmla="*/ 2 h 3086"/>
                      <a:gd name="T62" fmla="*/ 2 w 3086"/>
                      <a:gd name="T63" fmla="*/ 2 h 3086"/>
                      <a:gd name="T64" fmla="*/ 2 w 3086"/>
                      <a:gd name="T65" fmla="*/ 2 h 3086"/>
                      <a:gd name="T66" fmla="*/ 2 w 3086"/>
                      <a:gd name="T67" fmla="*/ 2 h 3086"/>
                      <a:gd name="T68" fmla="*/ 2 w 3086"/>
                      <a:gd name="T69" fmla="*/ 2 h 3086"/>
                      <a:gd name="T70" fmla="*/ 2 w 3086"/>
                      <a:gd name="T71" fmla="*/ 2 h 3086"/>
                      <a:gd name="T72" fmla="*/ 2 w 3086"/>
                      <a:gd name="T73" fmla="*/ 2 h 3086"/>
                      <a:gd name="T74" fmla="*/ 2 w 3086"/>
                      <a:gd name="T75" fmla="*/ 2 h 3086"/>
                      <a:gd name="T76" fmla="*/ 2 w 3086"/>
                      <a:gd name="T77" fmla="*/ 2 h 3086"/>
                      <a:gd name="T78" fmla="*/ 2 w 3086"/>
                      <a:gd name="T79" fmla="*/ 2 h 3086"/>
                      <a:gd name="T80" fmla="*/ 2 w 3086"/>
                      <a:gd name="T81" fmla="*/ 2 h 3086"/>
                      <a:gd name="T82" fmla="*/ 2 w 3086"/>
                      <a:gd name="T83" fmla="*/ 2 h 3086"/>
                      <a:gd name="T84" fmla="*/ 2 w 3086"/>
                      <a:gd name="T85" fmla="*/ 2 h 3086"/>
                      <a:gd name="T86" fmla="*/ 2 w 3086"/>
                      <a:gd name="T87" fmla="*/ 2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2"/>
                        </a:lnTo>
                        <a:lnTo>
                          <a:pt x="3078" y="1700"/>
                        </a:lnTo>
                        <a:lnTo>
                          <a:pt x="3068" y="1778"/>
                        </a:lnTo>
                        <a:lnTo>
                          <a:pt x="3054" y="1854"/>
                        </a:lnTo>
                        <a:lnTo>
                          <a:pt x="3036" y="1928"/>
                        </a:lnTo>
                        <a:lnTo>
                          <a:pt x="3016" y="2002"/>
                        </a:lnTo>
                        <a:lnTo>
                          <a:pt x="2992" y="2074"/>
                        </a:lnTo>
                        <a:lnTo>
                          <a:pt x="2964" y="2144"/>
                        </a:lnTo>
                        <a:lnTo>
                          <a:pt x="2932" y="2212"/>
                        </a:lnTo>
                        <a:lnTo>
                          <a:pt x="2898" y="2278"/>
                        </a:lnTo>
                        <a:lnTo>
                          <a:pt x="2862" y="2344"/>
                        </a:lnTo>
                        <a:lnTo>
                          <a:pt x="2822" y="2406"/>
                        </a:lnTo>
                        <a:lnTo>
                          <a:pt x="2778" y="2466"/>
                        </a:lnTo>
                        <a:lnTo>
                          <a:pt x="2732" y="2524"/>
                        </a:lnTo>
                        <a:lnTo>
                          <a:pt x="2684" y="2580"/>
                        </a:lnTo>
                        <a:lnTo>
                          <a:pt x="2634" y="2634"/>
                        </a:lnTo>
                        <a:lnTo>
                          <a:pt x="2580" y="2686"/>
                        </a:lnTo>
                        <a:lnTo>
                          <a:pt x="2524" y="2734"/>
                        </a:lnTo>
                        <a:lnTo>
                          <a:pt x="2466" y="2780"/>
                        </a:lnTo>
                        <a:lnTo>
                          <a:pt x="2404" y="2822"/>
                        </a:lnTo>
                        <a:lnTo>
                          <a:pt x="2342" y="2862"/>
                        </a:lnTo>
                        <a:lnTo>
                          <a:pt x="2278" y="2900"/>
                        </a:lnTo>
                        <a:lnTo>
                          <a:pt x="2212" y="2934"/>
                        </a:lnTo>
                        <a:lnTo>
                          <a:pt x="2142" y="2964"/>
                        </a:lnTo>
                        <a:lnTo>
                          <a:pt x="2072" y="2992"/>
                        </a:lnTo>
                        <a:lnTo>
                          <a:pt x="2000" y="3016"/>
                        </a:lnTo>
                        <a:lnTo>
                          <a:pt x="1928" y="3038"/>
                        </a:lnTo>
                        <a:lnTo>
                          <a:pt x="1854" y="3054"/>
                        </a:lnTo>
                        <a:lnTo>
                          <a:pt x="1778" y="3068"/>
                        </a:lnTo>
                        <a:lnTo>
                          <a:pt x="1700" y="3078"/>
                        </a:lnTo>
                        <a:lnTo>
                          <a:pt x="1622" y="3084"/>
                        </a:lnTo>
                        <a:lnTo>
                          <a:pt x="1542" y="3086"/>
                        </a:lnTo>
                        <a:lnTo>
                          <a:pt x="1462" y="3084"/>
                        </a:lnTo>
                        <a:lnTo>
                          <a:pt x="1384" y="3078"/>
                        </a:lnTo>
                        <a:lnTo>
                          <a:pt x="1308" y="3068"/>
                        </a:lnTo>
                        <a:lnTo>
                          <a:pt x="1232" y="3054"/>
                        </a:lnTo>
                        <a:lnTo>
                          <a:pt x="1156" y="3038"/>
                        </a:lnTo>
                        <a:lnTo>
                          <a:pt x="1084" y="3016"/>
                        </a:lnTo>
                        <a:lnTo>
                          <a:pt x="1012" y="2992"/>
                        </a:lnTo>
                        <a:lnTo>
                          <a:pt x="942" y="2964"/>
                        </a:lnTo>
                        <a:lnTo>
                          <a:pt x="874" y="2934"/>
                        </a:lnTo>
                        <a:lnTo>
                          <a:pt x="806" y="2900"/>
                        </a:lnTo>
                        <a:lnTo>
                          <a:pt x="742" y="2862"/>
                        </a:lnTo>
                        <a:lnTo>
                          <a:pt x="680" y="2822"/>
                        </a:lnTo>
                        <a:lnTo>
                          <a:pt x="620" y="2780"/>
                        </a:lnTo>
                        <a:lnTo>
                          <a:pt x="560" y="2734"/>
                        </a:lnTo>
                        <a:lnTo>
                          <a:pt x="504" y="2686"/>
                        </a:lnTo>
                        <a:lnTo>
                          <a:pt x="452" y="2634"/>
                        </a:lnTo>
                        <a:lnTo>
                          <a:pt x="400" y="2580"/>
                        </a:lnTo>
                        <a:lnTo>
                          <a:pt x="352" y="2524"/>
                        </a:lnTo>
                        <a:lnTo>
                          <a:pt x="306" y="2466"/>
                        </a:lnTo>
                        <a:lnTo>
                          <a:pt x="262" y="2406"/>
                        </a:lnTo>
                        <a:lnTo>
                          <a:pt x="222" y="2344"/>
                        </a:lnTo>
                        <a:lnTo>
                          <a:pt x="186" y="2278"/>
                        </a:lnTo>
                        <a:lnTo>
                          <a:pt x="152" y="2212"/>
                        </a:lnTo>
                        <a:lnTo>
                          <a:pt x="120" y="2144"/>
                        </a:lnTo>
                        <a:lnTo>
                          <a:pt x="92" y="2074"/>
                        </a:lnTo>
                        <a:lnTo>
                          <a:pt x="68" y="2002"/>
                        </a:lnTo>
                        <a:lnTo>
                          <a:pt x="48" y="1928"/>
                        </a:lnTo>
                        <a:lnTo>
                          <a:pt x="30" y="1854"/>
                        </a:lnTo>
                        <a:lnTo>
                          <a:pt x="18" y="1778"/>
                        </a:lnTo>
                        <a:lnTo>
                          <a:pt x="8" y="1700"/>
                        </a:lnTo>
                        <a:lnTo>
                          <a:pt x="2" y="1622"/>
                        </a:lnTo>
                        <a:lnTo>
                          <a:pt x="0" y="1544"/>
                        </a:lnTo>
                        <a:lnTo>
                          <a:pt x="2" y="1464"/>
                        </a:lnTo>
                        <a:lnTo>
                          <a:pt x="8" y="1386"/>
                        </a:lnTo>
                        <a:lnTo>
                          <a:pt x="18" y="1308"/>
                        </a:lnTo>
                        <a:lnTo>
                          <a:pt x="30" y="1232"/>
                        </a:lnTo>
                        <a:lnTo>
                          <a:pt x="48" y="1158"/>
                        </a:lnTo>
                        <a:lnTo>
                          <a:pt x="68" y="1084"/>
                        </a:lnTo>
                        <a:lnTo>
                          <a:pt x="92" y="1012"/>
                        </a:lnTo>
                        <a:lnTo>
                          <a:pt x="120" y="942"/>
                        </a:lnTo>
                        <a:lnTo>
                          <a:pt x="152" y="874"/>
                        </a:lnTo>
                        <a:lnTo>
                          <a:pt x="186" y="808"/>
                        </a:lnTo>
                        <a:lnTo>
                          <a:pt x="222" y="744"/>
                        </a:lnTo>
                        <a:lnTo>
                          <a:pt x="262" y="680"/>
                        </a:lnTo>
                        <a:lnTo>
                          <a:pt x="306" y="620"/>
                        </a:lnTo>
                        <a:lnTo>
                          <a:pt x="352" y="562"/>
                        </a:lnTo>
                        <a:lnTo>
                          <a:pt x="400" y="506"/>
                        </a:lnTo>
                        <a:lnTo>
                          <a:pt x="452" y="452"/>
                        </a:lnTo>
                        <a:lnTo>
                          <a:pt x="504" y="402"/>
                        </a:lnTo>
                        <a:lnTo>
                          <a:pt x="560" y="352"/>
                        </a:lnTo>
                        <a:lnTo>
                          <a:pt x="620" y="306"/>
                        </a:lnTo>
                        <a:lnTo>
                          <a:pt x="680" y="264"/>
                        </a:lnTo>
                        <a:lnTo>
                          <a:pt x="742" y="224"/>
                        </a:lnTo>
                        <a:lnTo>
                          <a:pt x="806" y="186"/>
                        </a:lnTo>
                        <a:lnTo>
                          <a:pt x="874" y="152"/>
                        </a:lnTo>
                        <a:lnTo>
                          <a:pt x="942" y="122"/>
                        </a:lnTo>
                        <a:lnTo>
                          <a:pt x="1012" y="94"/>
                        </a:lnTo>
                        <a:lnTo>
                          <a:pt x="1084" y="70"/>
                        </a:lnTo>
                        <a:lnTo>
                          <a:pt x="1156" y="48"/>
                        </a:lnTo>
                        <a:lnTo>
                          <a:pt x="1232" y="32"/>
                        </a:lnTo>
                        <a:lnTo>
                          <a:pt x="1308" y="18"/>
                        </a:lnTo>
                        <a:lnTo>
                          <a:pt x="1384" y="8"/>
                        </a:lnTo>
                        <a:lnTo>
                          <a:pt x="1462" y="2"/>
                        </a:lnTo>
                        <a:lnTo>
                          <a:pt x="1542" y="0"/>
                        </a:lnTo>
                        <a:lnTo>
                          <a:pt x="1622" y="2"/>
                        </a:lnTo>
                        <a:lnTo>
                          <a:pt x="1700" y="8"/>
                        </a:lnTo>
                        <a:lnTo>
                          <a:pt x="1778" y="18"/>
                        </a:lnTo>
                        <a:lnTo>
                          <a:pt x="1854" y="32"/>
                        </a:lnTo>
                        <a:lnTo>
                          <a:pt x="1928" y="48"/>
                        </a:lnTo>
                        <a:lnTo>
                          <a:pt x="2000" y="70"/>
                        </a:lnTo>
                        <a:lnTo>
                          <a:pt x="2072" y="94"/>
                        </a:lnTo>
                        <a:lnTo>
                          <a:pt x="2142" y="122"/>
                        </a:lnTo>
                        <a:lnTo>
                          <a:pt x="2212" y="152"/>
                        </a:lnTo>
                        <a:lnTo>
                          <a:pt x="2278" y="186"/>
                        </a:lnTo>
                        <a:lnTo>
                          <a:pt x="2342" y="224"/>
                        </a:lnTo>
                        <a:lnTo>
                          <a:pt x="2404" y="264"/>
                        </a:lnTo>
                        <a:lnTo>
                          <a:pt x="2466" y="306"/>
                        </a:lnTo>
                        <a:lnTo>
                          <a:pt x="2524" y="352"/>
                        </a:lnTo>
                        <a:lnTo>
                          <a:pt x="2580" y="402"/>
                        </a:lnTo>
                        <a:lnTo>
                          <a:pt x="2634" y="452"/>
                        </a:lnTo>
                        <a:lnTo>
                          <a:pt x="2684" y="506"/>
                        </a:lnTo>
                        <a:lnTo>
                          <a:pt x="2732" y="562"/>
                        </a:lnTo>
                        <a:lnTo>
                          <a:pt x="2778" y="620"/>
                        </a:lnTo>
                        <a:lnTo>
                          <a:pt x="2822" y="680"/>
                        </a:lnTo>
                        <a:lnTo>
                          <a:pt x="2862" y="744"/>
                        </a:lnTo>
                        <a:lnTo>
                          <a:pt x="2898" y="808"/>
                        </a:lnTo>
                        <a:lnTo>
                          <a:pt x="2932" y="874"/>
                        </a:lnTo>
                        <a:lnTo>
                          <a:pt x="2964" y="942"/>
                        </a:lnTo>
                        <a:lnTo>
                          <a:pt x="2992" y="1012"/>
                        </a:lnTo>
                        <a:lnTo>
                          <a:pt x="3016" y="1084"/>
                        </a:lnTo>
                        <a:lnTo>
                          <a:pt x="3036" y="1158"/>
                        </a:lnTo>
                        <a:lnTo>
                          <a:pt x="3054" y="1232"/>
                        </a:lnTo>
                        <a:lnTo>
                          <a:pt x="3068" y="1308"/>
                        </a:lnTo>
                        <a:lnTo>
                          <a:pt x="3078" y="1386"/>
                        </a:lnTo>
                        <a:lnTo>
                          <a:pt x="3084" y="1464"/>
                        </a:lnTo>
                        <a:lnTo>
                          <a:pt x="3086" y="1544"/>
                        </a:lnTo>
                        <a:close/>
                      </a:path>
                    </a:pathLst>
                  </a:custGeom>
                  <a:grpFill/>
                  <a:ln w="19050">
                    <a:solidFill>
                      <a:schemeClr val="accent5">
                        <a:lumMod val="20000"/>
                        <a:lumOff val="80000"/>
                        <a:alpha val="63000"/>
                      </a:schemeClr>
                    </a:solidFill>
                  </a:ln>
                  <a:effectLst>
                    <a:outerShdw blurRad="215900" sx="102000" sy="102000" algn="ctr" rotWithShape="0">
                      <a:schemeClr val="bg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a typeface="黑体" pitchFamily="2" charset="-122"/>
                    </a:endParaRPr>
                  </a:p>
                </p:txBody>
              </p:sp>
              <p:sp>
                <p:nvSpPr>
                  <p:cNvPr id="84" name="Freeform 15"/>
                  <p:cNvSpPr>
                    <a:spLocks/>
                  </p:cNvSpPr>
                  <p:nvPr/>
                </p:nvSpPr>
                <p:spPr bwMode="auto">
                  <a:xfrm>
                    <a:off x="-426" y="1803"/>
                    <a:ext cx="1581" cy="1582"/>
                  </a:xfrm>
                  <a:custGeom>
                    <a:avLst/>
                    <a:gdLst>
                      <a:gd name="T0" fmla="*/ 2 w 3086"/>
                      <a:gd name="T1" fmla="*/ 2 h 3086"/>
                      <a:gd name="T2" fmla="*/ 2 w 3086"/>
                      <a:gd name="T3" fmla="*/ 2 h 3086"/>
                      <a:gd name="T4" fmla="*/ 2 w 3086"/>
                      <a:gd name="T5" fmla="*/ 2 h 3086"/>
                      <a:gd name="T6" fmla="*/ 2 w 3086"/>
                      <a:gd name="T7" fmla="*/ 2 h 3086"/>
                      <a:gd name="T8" fmla="*/ 2 w 3086"/>
                      <a:gd name="T9" fmla="*/ 2 h 3086"/>
                      <a:gd name="T10" fmla="*/ 2 w 3086"/>
                      <a:gd name="T11" fmla="*/ 2 h 3086"/>
                      <a:gd name="T12" fmla="*/ 2 w 3086"/>
                      <a:gd name="T13" fmla="*/ 2 h 3086"/>
                      <a:gd name="T14" fmla="*/ 2 w 3086"/>
                      <a:gd name="T15" fmla="*/ 2 h 3086"/>
                      <a:gd name="T16" fmla="*/ 2 w 3086"/>
                      <a:gd name="T17" fmla="*/ 2 h 3086"/>
                      <a:gd name="T18" fmla="*/ 2 w 3086"/>
                      <a:gd name="T19" fmla="*/ 2 h 3086"/>
                      <a:gd name="T20" fmla="*/ 2 w 3086"/>
                      <a:gd name="T21" fmla="*/ 2 h 3086"/>
                      <a:gd name="T22" fmla="*/ 2 w 3086"/>
                      <a:gd name="T23" fmla="*/ 2 h 3086"/>
                      <a:gd name="T24" fmla="*/ 2 w 3086"/>
                      <a:gd name="T25" fmla="*/ 2 h 3086"/>
                      <a:gd name="T26" fmla="*/ 2 w 3086"/>
                      <a:gd name="T27" fmla="*/ 2 h 3086"/>
                      <a:gd name="T28" fmla="*/ 2 w 3086"/>
                      <a:gd name="T29" fmla="*/ 2 h 3086"/>
                      <a:gd name="T30" fmla="*/ 2 w 3086"/>
                      <a:gd name="T31" fmla="*/ 2 h 3086"/>
                      <a:gd name="T32" fmla="*/ 2 w 3086"/>
                      <a:gd name="T33" fmla="*/ 2 h 3086"/>
                      <a:gd name="T34" fmla="*/ 2 w 3086"/>
                      <a:gd name="T35" fmla="*/ 2 h 3086"/>
                      <a:gd name="T36" fmla="*/ 2 w 3086"/>
                      <a:gd name="T37" fmla="*/ 2 h 3086"/>
                      <a:gd name="T38" fmla="*/ 2 w 3086"/>
                      <a:gd name="T39" fmla="*/ 2 h 3086"/>
                      <a:gd name="T40" fmla="*/ 2 w 3086"/>
                      <a:gd name="T41" fmla="*/ 2 h 3086"/>
                      <a:gd name="T42" fmla="*/ 2 w 3086"/>
                      <a:gd name="T43" fmla="*/ 2 h 3086"/>
                      <a:gd name="T44" fmla="*/ 2 w 3086"/>
                      <a:gd name="T45" fmla="*/ 2 h 3086"/>
                      <a:gd name="T46" fmla="*/ 2 w 3086"/>
                      <a:gd name="T47" fmla="*/ 2 h 3086"/>
                      <a:gd name="T48" fmla="*/ 2 w 3086"/>
                      <a:gd name="T49" fmla="*/ 2 h 3086"/>
                      <a:gd name="T50" fmla="*/ 2 w 3086"/>
                      <a:gd name="T51" fmla="*/ 2 h 3086"/>
                      <a:gd name="T52" fmla="*/ 2 w 3086"/>
                      <a:gd name="T53" fmla="*/ 2 h 3086"/>
                      <a:gd name="T54" fmla="*/ 2 w 3086"/>
                      <a:gd name="T55" fmla="*/ 2 h 3086"/>
                      <a:gd name="T56" fmla="*/ 2 w 3086"/>
                      <a:gd name="T57" fmla="*/ 2 h 3086"/>
                      <a:gd name="T58" fmla="*/ 2 w 3086"/>
                      <a:gd name="T59" fmla="*/ 2 h 3086"/>
                      <a:gd name="T60" fmla="*/ 2 w 3086"/>
                      <a:gd name="T61" fmla="*/ 2 h 3086"/>
                      <a:gd name="T62" fmla="*/ 2 w 3086"/>
                      <a:gd name="T63" fmla="*/ 2 h 3086"/>
                      <a:gd name="T64" fmla="*/ 2 w 3086"/>
                      <a:gd name="T65" fmla="*/ 2 h 3086"/>
                      <a:gd name="T66" fmla="*/ 2 w 3086"/>
                      <a:gd name="T67" fmla="*/ 2 h 3086"/>
                      <a:gd name="T68" fmla="*/ 2 w 3086"/>
                      <a:gd name="T69" fmla="*/ 2 h 3086"/>
                      <a:gd name="T70" fmla="*/ 2 w 3086"/>
                      <a:gd name="T71" fmla="*/ 2 h 3086"/>
                      <a:gd name="T72" fmla="*/ 2 w 3086"/>
                      <a:gd name="T73" fmla="*/ 2 h 3086"/>
                      <a:gd name="T74" fmla="*/ 2 w 3086"/>
                      <a:gd name="T75" fmla="*/ 2 h 3086"/>
                      <a:gd name="T76" fmla="*/ 2 w 3086"/>
                      <a:gd name="T77" fmla="*/ 2 h 3086"/>
                      <a:gd name="T78" fmla="*/ 2 w 3086"/>
                      <a:gd name="T79" fmla="*/ 2 h 3086"/>
                      <a:gd name="T80" fmla="*/ 2 w 3086"/>
                      <a:gd name="T81" fmla="*/ 2 h 3086"/>
                      <a:gd name="T82" fmla="*/ 2 w 3086"/>
                      <a:gd name="T83" fmla="*/ 2 h 3086"/>
                      <a:gd name="T84" fmla="*/ 2 w 3086"/>
                      <a:gd name="T85" fmla="*/ 2 h 3086"/>
                      <a:gd name="T86" fmla="*/ 2 w 3086"/>
                      <a:gd name="T87" fmla="*/ 2 h 3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6"/>
                      <a:gd name="T133" fmla="*/ 0 h 3086"/>
                      <a:gd name="T134" fmla="*/ 3086 w 3086"/>
                      <a:gd name="T135" fmla="*/ 3086 h 30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6" h="3086">
                        <a:moveTo>
                          <a:pt x="3086" y="1544"/>
                        </a:moveTo>
                        <a:lnTo>
                          <a:pt x="3086" y="1544"/>
                        </a:lnTo>
                        <a:lnTo>
                          <a:pt x="3084" y="1624"/>
                        </a:lnTo>
                        <a:lnTo>
                          <a:pt x="3078" y="1702"/>
                        </a:lnTo>
                        <a:lnTo>
                          <a:pt x="3068" y="1778"/>
                        </a:lnTo>
                        <a:lnTo>
                          <a:pt x="3056" y="1854"/>
                        </a:lnTo>
                        <a:lnTo>
                          <a:pt x="3038" y="1930"/>
                        </a:lnTo>
                        <a:lnTo>
                          <a:pt x="3018" y="2002"/>
                        </a:lnTo>
                        <a:lnTo>
                          <a:pt x="2992" y="2074"/>
                        </a:lnTo>
                        <a:lnTo>
                          <a:pt x="2966" y="2144"/>
                        </a:lnTo>
                        <a:lnTo>
                          <a:pt x="2934" y="2212"/>
                        </a:lnTo>
                        <a:lnTo>
                          <a:pt x="2900" y="2280"/>
                        </a:lnTo>
                        <a:lnTo>
                          <a:pt x="2864" y="2344"/>
                        </a:lnTo>
                        <a:lnTo>
                          <a:pt x="2824" y="2406"/>
                        </a:lnTo>
                        <a:lnTo>
                          <a:pt x="2780" y="2466"/>
                        </a:lnTo>
                        <a:lnTo>
                          <a:pt x="2734" y="2526"/>
                        </a:lnTo>
                        <a:lnTo>
                          <a:pt x="2686" y="2582"/>
                        </a:lnTo>
                        <a:lnTo>
                          <a:pt x="2634" y="2634"/>
                        </a:lnTo>
                        <a:lnTo>
                          <a:pt x="2582" y="2686"/>
                        </a:lnTo>
                        <a:lnTo>
                          <a:pt x="2526" y="2734"/>
                        </a:lnTo>
                        <a:lnTo>
                          <a:pt x="2466" y="2780"/>
                        </a:lnTo>
                        <a:lnTo>
                          <a:pt x="2406" y="2824"/>
                        </a:lnTo>
                        <a:lnTo>
                          <a:pt x="2344" y="2864"/>
                        </a:lnTo>
                        <a:lnTo>
                          <a:pt x="2280" y="2900"/>
                        </a:lnTo>
                        <a:lnTo>
                          <a:pt x="2212" y="2934"/>
                        </a:lnTo>
                        <a:lnTo>
                          <a:pt x="2144" y="2966"/>
                        </a:lnTo>
                        <a:lnTo>
                          <a:pt x="2074" y="2992"/>
                        </a:lnTo>
                        <a:lnTo>
                          <a:pt x="2002" y="3018"/>
                        </a:lnTo>
                        <a:lnTo>
                          <a:pt x="1930" y="3038"/>
                        </a:lnTo>
                        <a:lnTo>
                          <a:pt x="1854" y="3056"/>
                        </a:lnTo>
                        <a:lnTo>
                          <a:pt x="1778" y="3068"/>
                        </a:lnTo>
                        <a:lnTo>
                          <a:pt x="1702" y="3078"/>
                        </a:lnTo>
                        <a:lnTo>
                          <a:pt x="1624" y="3084"/>
                        </a:lnTo>
                        <a:lnTo>
                          <a:pt x="1544" y="3086"/>
                        </a:lnTo>
                        <a:lnTo>
                          <a:pt x="1464" y="3084"/>
                        </a:lnTo>
                        <a:lnTo>
                          <a:pt x="1386" y="3078"/>
                        </a:lnTo>
                        <a:lnTo>
                          <a:pt x="1308" y="3068"/>
                        </a:lnTo>
                        <a:lnTo>
                          <a:pt x="1232" y="3056"/>
                        </a:lnTo>
                        <a:lnTo>
                          <a:pt x="1158" y="3038"/>
                        </a:lnTo>
                        <a:lnTo>
                          <a:pt x="1084" y="3018"/>
                        </a:lnTo>
                        <a:lnTo>
                          <a:pt x="1014" y="2992"/>
                        </a:lnTo>
                        <a:lnTo>
                          <a:pt x="944" y="2966"/>
                        </a:lnTo>
                        <a:lnTo>
                          <a:pt x="874" y="2934"/>
                        </a:lnTo>
                        <a:lnTo>
                          <a:pt x="808" y="2900"/>
                        </a:lnTo>
                        <a:lnTo>
                          <a:pt x="744" y="2864"/>
                        </a:lnTo>
                        <a:lnTo>
                          <a:pt x="682" y="2824"/>
                        </a:lnTo>
                        <a:lnTo>
                          <a:pt x="620" y="2780"/>
                        </a:lnTo>
                        <a:lnTo>
                          <a:pt x="562" y="2734"/>
                        </a:lnTo>
                        <a:lnTo>
                          <a:pt x="506" y="2686"/>
                        </a:lnTo>
                        <a:lnTo>
                          <a:pt x="452" y="2634"/>
                        </a:lnTo>
                        <a:lnTo>
                          <a:pt x="402" y="2582"/>
                        </a:lnTo>
                        <a:lnTo>
                          <a:pt x="354" y="2526"/>
                        </a:lnTo>
                        <a:lnTo>
                          <a:pt x="308" y="2466"/>
                        </a:lnTo>
                        <a:lnTo>
                          <a:pt x="264" y="2406"/>
                        </a:lnTo>
                        <a:lnTo>
                          <a:pt x="224" y="2344"/>
                        </a:lnTo>
                        <a:lnTo>
                          <a:pt x="188" y="2280"/>
                        </a:lnTo>
                        <a:lnTo>
                          <a:pt x="154" y="2212"/>
                        </a:lnTo>
                        <a:lnTo>
                          <a:pt x="122" y="2144"/>
                        </a:lnTo>
                        <a:lnTo>
                          <a:pt x="94" y="2074"/>
                        </a:lnTo>
                        <a:lnTo>
                          <a:pt x="70" y="2002"/>
                        </a:lnTo>
                        <a:lnTo>
                          <a:pt x="50" y="1930"/>
                        </a:lnTo>
                        <a:lnTo>
                          <a:pt x="32" y="1854"/>
                        </a:lnTo>
                        <a:lnTo>
                          <a:pt x="18" y="1778"/>
                        </a:lnTo>
                        <a:lnTo>
                          <a:pt x="8" y="1702"/>
                        </a:lnTo>
                        <a:lnTo>
                          <a:pt x="2" y="1624"/>
                        </a:lnTo>
                        <a:lnTo>
                          <a:pt x="0" y="1544"/>
                        </a:lnTo>
                        <a:lnTo>
                          <a:pt x="2" y="1464"/>
                        </a:lnTo>
                        <a:lnTo>
                          <a:pt x="8" y="1386"/>
                        </a:lnTo>
                        <a:lnTo>
                          <a:pt x="18" y="1308"/>
                        </a:lnTo>
                        <a:lnTo>
                          <a:pt x="32" y="1232"/>
                        </a:lnTo>
                        <a:lnTo>
                          <a:pt x="50" y="1158"/>
                        </a:lnTo>
                        <a:lnTo>
                          <a:pt x="70" y="1084"/>
                        </a:lnTo>
                        <a:lnTo>
                          <a:pt x="94" y="1014"/>
                        </a:lnTo>
                        <a:lnTo>
                          <a:pt x="122" y="944"/>
                        </a:lnTo>
                        <a:lnTo>
                          <a:pt x="154" y="874"/>
                        </a:lnTo>
                        <a:lnTo>
                          <a:pt x="188" y="808"/>
                        </a:lnTo>
                        <a:lnTo>
                          <a:pt x="224" y="744"/>
                        </a:lnTo>
                        <a:lnTo>
                          <a:pt x="264" y="682"/>
                        </a:lnTo>
                        <a:lnTo>
                          <a:pt x="308" y="620"/>
                        </a:lnTo>
                        <a:lnTo>
                          <a:pt x="354" y="562"/>
                        </a:lnTo>
                        <a:lnTo>
                          <a:pt x="402" y="506"/>
                        </a:lnTo>
                        <a:lnTo>
                          <a:pt x="452" y="452"/>
                        </a:lnTo>
                        <a:lnTo>
                          <a:pt x="506" y="402"/>
                        </a:lnTo>
                        <a:lnTo>
                          <a:pt x="562" y="354"/>
                        </a:lnTo>
                        <a:lnTo>
                          <a:pt x="620" y="308"/>
                        </a:lnTo>
                        <a:lnTo>
                          <a:pt x="682" y="264"/>
                        </a:lnTo>
                        <a:lnTo>
                          <a:pt x="744" y="224"/>
                        </a:lnTo>
                        <a:lnTo>
                          <a:pt x="808" y="188"/>
                        </a:lnTo>
                        <a:lnTo>
                          <a:pt x="874" y="154"/>
                        </a:lnTo>
                        <a:lnTo>
                          <a:pt x="944" y="122"/>
                        </a:lnTo>
                        <a:lnTo>
                          <a:pt x="1014" y="94"/>
                        </a:lnTo>
                        <a:lnTo>
                          <a:pt x="1084" y="70"/>
                        </a:lnTo>
                        <a:lnTo>
                          <a:pt x="1158" y="50"/>
                        </a:lnTo>
                        <a:lnTo>
                          <a:pt x="1232" y="32"/>
                        </a:lnTo>
                        <a:lnTo>
                          <a:pt x="1308" y="18"/>
                        </a:lnTo>
                        <a:lnTo>
                          <a:pt x="1386" y="8"/>
                        </a:lnTo>
                        <a:lnTo>
                          <a:pt x="1464" y="2"/>
                        </a:lnTo>
                        <a:lnTo>
                          <a:pt x="1544" y="0"/>
                        </a:lnTo>
                        <a:lnTo>
                          <a:pt x="1624" y="2"/>
                        </a:lnTo>
                        <a:lnTo>
                          <a:pt x="1702" y="8"/>
                        </a:lnTo>
                        <a:lnTo>
                          <a:pt x="1778" y="18"/>
                        </a:lnTo>
                        <a:lnTo>
                          <a:pt x="1854" y="32"/>
                        </a:lnTo>
                        <a:lnTo>
                          <a:pt x="1930" y="50"/>
                        </a:lnTo>
                        <a:lnTo>
                          <a:pt x="2002" y="70"/>
                        </a:lnTo>
                        <a:lnTo>
                          <a:pt x="2074" y="94"/>
                        </a:lnTo>
                        <a:lnTo>
                          <a:pt x="2144" y="122"/>
                        </a:lnTo>
                        <a:lnTo>
                          <a:pt x="2212" y="154"/>
                        </a:lnTo>
                        <a:lnTo>
                          <a:pt x="2280" y="188"/>
                        </a:lnTo>
                        <a:lnTo>
                          <a:pt x="2344" y="224"/>
                        </a:lnTo>
                        <a:lnTo>
                          <a:pt x="2406" y="264"/>
                        </a:lnTo>
                        <a:lnTo>
                          <a:pt x="2466" y="308"/>
                        </a:lnTo>
                        <a:lnTo>
                          <a:pt x="2526" y="354"/>
                        </a:lnTo>
                        <a:lnTo>
                          <a:pt x="2582" y="402"/>
                        </a:lnTo>
                        <a:lnTo>
                          <a:pt x="2634" y="452"/>
                        </a:lnTo>
                        <a:lnTo>
                          <a:pt x="2686" y="506"/>
                        </a:lnTo>
                        <a:lnTo>
                          <a:pt x="2734" y="562"/>
                        </a:lnTo>
                        <a:lnTo>
                          <a:pt x="2780" y="620"/>
                        </a:lnTo>
                        <a:lnTo>
                          <a:pt x="2824" y="682"/>
                        </a:lnTo>
                        <a:lnTo>
                          <a:pt x="2864" y="744"/>
                        </a:lnTo>
                        <a:lnTo>
                          <a:pt x="2900" y="808"/>
                        </a:lnTo>
                        <a:lnTo>
                          <a:pt x="2934" y="874"/>
                        </a:lnTo>
                        <a:lnTo>
                          <a:pt x="2966" y="944"/>
                        </a:lnTo>
                        <a:lnTo>
                          <a:pt x="2992" y="1014"/>
                        </a:lnTo>
                        <a:lnTo>
                          <a:pt x="3018" y="1084"/>
                        </a:lnTo>
                        <a:lnTo>
                          <a:pt x="3038" y="1158"/>
                        </a:lnTo>
                        <a:lnTo>
                          <a:pt x="3056" y="1232"/>
                        </a:lnTo>
                        <a:lnTo>
                          <a:pt x="3068" y="1308"/>
                        </a:lnTo>
                        <a:lnTo>
                          <a:pt x="3078" y="1386"/>
                        </a:lnTo>
                        <a:lnTo>
                          <a:pt x="3084" y="1464"/>
                        </a:lnTo>
                        <a:lnTo>
                          <a:pt x="3086" y="1544"/>
                        </a:lnTo>
                        <a:close/>
                      </a:path>
                    </a:pathLst>
                  </a:custGeom>
                  <a:grpFill/>
                  <a:ln w="19050">
                    <a:solidFill>
                      <a:schemeClr val="accent5">
                        <a:lumMod val="20000"/>
                        <a:lumOff val="80000"/>
                        <a:alpha val="63000"/>
                      </a:schemeClr>
                    </a:solidFill>
                  </a:ln>
                  <a:effectLst>
                    <a:outerShdw blurRad="215900" sx="102000" sy="102000" algn="ctr" rotWithShape="0">
                      <a:schemeClr val="bg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a typeface="黑体" pitchFamily="2" charset="-122"/>
                    </a:endParaRPr>
                  </a:p>
                </p:txBody>
              </p:sp>
            </p:grpSp>
          </p:grpSp>
          <p:grpSp>
            <p:nvGrpSpPr>
              <p:cNvPr id="71" name="Text on Ring"/>
              <p:cNvGrpSpPr/>
              <p:nvPr/>
            </p:nvGrpSpPr>
            <p:grpSpPr>
              <a:xfrm>
                <a:off x="2452480" y="1731940"/>
                <a:ext cx="3998386" cy="4035035"/>
                <a:chOff x="2452480" y="1731940"/>
                <a:chExt cx="3998386" cy="4035035"/>
              </a:xfrm>
            </p:grpSpPr>
            <p:sp>
              <p:nvSpPr>
                <p:cNvPr id="72" name="Nexus / MDS &amp; L4-7"/>
                <p:cNvSpPr txBox="1"/>
                <p:nvPr/>
              </p:nvSpPr>
              <p:spPr>
                <a:xfrm>
                  <a:off x="2799907" y="1731940"/>
                  <a:ext cx="3383764" cy="3682081"/>
                </a:xfrm>
                <a:prstGeom prst="rect">
                  <a:avLst/>
                </a:prstGeom>
                <a:noFill/>
              </p:spPr>
              <p:txBody>
                <a:bodyPr wrap="square" rtlCol="0">
                  <a:prstTxWarp prst="textArchDown">
                    <a:avLst/>
                  </a:prstTxWarp>
                  <a:spAutoFit/>
                </a:bodyPr>
                <a:lstStyle/>
                <a:p>
                  <a:pPr algn="ctr" defTabSz="914400">
                    <a:buNone/>
                  </a:pPr>
                  <a:r>
                    <a:rPr lang="en-US" altLang="zh-CN" sz="1600" b="1" i="0" smtClean="0">
                      <a:solidFill>
                        <a:srgbClr val="FFFF00"/>
                      </a:solidFill>
                      <a:latin typeface="Arial"/>
                      <a:ea typeface="黑体" pitchFamily="2" charset="-122"/>
                      <a:cs typeface="+mn-cs"/>
                    </a:rPr>
                    <a:t>CISCO NEXUS</a:t>
                  </a:r>
                  <a:r>
                    <a:rPr lang="zh-CN" altLang="en-US" sz="1600" b="1" i="0" smtClean="0">
                      <a:solidFill>
                        <a:srgbClr val="FFFF00"/>
                      </a:solidFill>
                      <a:latin typeface="Arial"/>
                      <a:ea typeface="黑体" pitchFamily="2" charset="-122"/>
                      <a:cs typeface="+mn-cs"/>
                    </a:rPr>
                    <a:t>、</a:t>
                  </a:r>
                  <a:r>
                    <a:rPr lang="en-US" altLang="zh-CN" sz="1600" b="1" i="0" smtClean="0">
                      <a:solidFill>
                        <a:srgbClr val="FFFF00"/>
                      </a:solidFill>
                      <a:latin typeface="Arial"/>
                      <a:ea typeface="黑体" pitchFamily="2" charset="-122"/>
                      <a:cs typeface="+mn-cs"/>
                    </a:rPr>
                    <a:t>CISCO MDS </a:t>
                  </a:r>
                  <a:r>
                    <a:rPr lang="zh-CN" altLang="en-US" sz="1600" b="1" i="0" smtClean="0">
                      <a:solidFill>
                        <a:srgbClr val="FFFF00"/>
                      </a:solidFill>
                      <a:latin typeface="Arial"/>
                      <a:ea typeface="黑体" pitchFamily="2" charset="-122"/>
                      <a:cs typeface="+mn-cs"/>
                    </a:rPr>
                    <a:t>和 </a:t>
                  </a:r>
                  <a:r>
                    <a:rPr lang="en-US" altLang="zh-CN" sz="1600" b="1" i="0" smtClean="0">
                      <a:solidFill>
                        <a:srgbClr val="FFFF00"/>
                      </a:solidFill>
                      <a:latin typeface="Arial"/>
                      <a:ea typeface="黑体" pitchFamily="2" charset="-122"/>
                      <a:cs typeface="+mn-cs"/>
                    </a:rPr>
                    <a:t>L4-7 </a:t>
                  </a:r>
                  <a:r>
                    <a:rPr lang="zh-CN" altLang="en-US" sz="1600" b="1" i="0" smtClean="0">
                      <a:solidFill>
                        <a:srgbClr val="FFFF00"/>
                      </a:solidFill>
                      <a:latin typeface="Arial"/>
                      <a:ea typeface="黑体" pitchFamily="2" charset="-122"/>
                      <a:cs typeface="+mn-cs"/>
                    </a:rPr>
                    <a:t>服务</a:t>
                  </a:r>
                  <a:endParaRPr lang="zh-CN" altLang="en-US" sz="1600" b="1">
                    <a:solidFill>
                      <a:srgbClr val="FFFF00"/>
                    </a:solidFill>
                    <a:ea typeface="黑体" pitchFamily="2" charset="-122"/>
                  </a:endParaRPr>
                </a:p>
              </p:txBody>
            </p:sp>
            <p:sp>
              <p:nvSpPr>
                <p:cNvPr id="73" name="DC Network Manager"/>
                <p:cNvSpPr txBox="1"/>
                <p:nvPr/>
              </p:nvSpPr>
              <p:spPr>
                <a:xfrm rot="2700000">
                  <a:off x="2544330" y="2102177"/>
                  <a:ext cx="3495400" cy="3679099"/>
                </a:xfrm>
                <a:prstGeom prst="rect">
                  <a:avLst/>
                </a:prstGeom>
                <a:noFill/>
              </p:spPr>
              <p:txBody>
                <a:bodyPr wrap="square" rtlCol="0">
                  <a:prstTxWarp prst="textArchUp">
                    <a:avLst>
                      <a:gd name="adj" fmla="val 5981180"/>
                    </a:avLst>
                  </a:prstTxWarp>
                  <a:spAutoFit/>
                </a:bodyPr>
                <a:lstStyle/>
                <a:p>
                  <a:pPr algn="ctr" defTabSz="914400">
                    <a:buNone/>
                  </a:pPr>
                  <a:r>
                    <a:rPr lang="en-US" altLang="zh-CN" sz="1600" b="1" i="0" smtClean="0">
                      <a:solidFill>
                        <a:srgbClr val="FFFF00"/>
                      </a:solidFill>
                      <a:latin typeface="Arial"/>
                      <a:ea typeface="黑体" pitchFamily="2" charset="-122"/>
                      <a:cs typeface="+mn-cs"/>
                    </a:rPr>
                    <a:t>CISCO DCNM</a:t>
                  </a:r>
                  <a:endParaRPr lang="zh-CN" altLang="en-US" sz="1600" b="1">
                    <a:solidFill>
                      <a:srgbClr val="FFFF00"/>
                    </a:solidFill>
                    <a:ea typeface="黑体" pitchFamily="2" charset="-122"/>
                  </a:endParaRPr>
                </a:p>
              </p:txBody>
            </p:sp>
            <p:sp>
              <p:nvSpPr>
                <p:cNvPr id="74" name="NX-OS"/>
                <p:cNvSpPr txBox="1"/>
                <p:nvPr/>
              </p:nvSpPr>
              <p:spPr>
                <a:xfrm rot="18900000">
                  <a:off x="3010099" y="2105245"/>
                  <a:ext cx="3440767" cy="3661730"/>
                </a:xfrm>
                <a:prstGeom prst="rect">
                  <a:avLst/>
                </a:prstGeom>
                <a:noFill/>
              </p:spPr>
              <p:txBody>
                <a:bodyPr wrap="square" rtlCol="0">
                  <a:prstTxWarp prst="textArchUp">
                    <a:avLst>
                      <a:gd name="adj" fmla="val 5981180"/>
                    </a:avLst>
                  </a:prstTxWarp>
                  <a:spAutoFit/>
                </a:bodyPr>
                <a:lstStyle/>
                <a:p>
                  <a:pPr algn="ctr" defTabSz="914400">
                    <a:buNone/>
                  </a:pPr>
                  <a:r>
                    <a:rPr lang="en-US" altLang="zh-CN" sz="1600" b="1" i="0" smtClean="0">
                      <a:solidFill>
                        <a:srgbClr val="FFFF00"/>
                      </a:solidFill>
                      <a:latin typeface="Arial"/>
                      <a:ea typeface="黑体" pitchFamily="2" charset="-122"/>
                      <a:cs typeface="+mn-cs"/>
                    </a:rPr>
                    <a:t>CISCO NX-OS</a:t>
                  </a:r>
                  <a:endParaRPr lang="zh-CN" altLang="en-US" b="1">
                    <a:solidFill>
                      <a:srgbClr val="FFFF00"/>
                    </a:solidFill>
                    <a:ea typeface="黑体" pitchFamily="2" charset="-122"/>
                  </a:endParaRPr>
                </a:p>
              </p:txBody>
            </p:sp>
          </p:grpSp>
        </p:grpSp>
      </p:grpSp>
      <p:sp>
        <p:nvSpPr>
          <p:cNvPr id="37" name="Rectangle 36"/>
          <p:cNvSpPr/>
          <p:nvPr/>
        </p:nvSpPr>
        <p:spPr>
          <a:xfrm>
            <a:off x="-116115" y="5705856"/>
            <a:ext cx="9303657" cy="801533"/>
          </a:xfrm>
          <a:prstGeom prst="rect">
            <a:avLst/>
          </a:prstGeom>
          <a:gradFill>
            <a:gsLst>
              <a:gs pos="100000">
                <a:srgbClr val="546568">
                  <a:lumMod val="64000"/>
                </a:srgbClr>
              </a:gs>
              <a:gs pos="0">
                <a:srgbClr val="546568">
                  <a:lumMod val="86000"/>
                  <a:lumOff val="14000"/>
                </a:srgbClr>
              </a:gs>
            </a:gsLst>
            <a:lin ang="5400000" scaled="0"/>
          </a:gradFill>
          <a:ln w="25400" cap="flat">
            <a:no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a:lnSpc>
                <a:spcPct val="95000"/>
              </a:lnSpc>
            </a:pPr>
            <a:endParaRPr lang="zh-CN" altLang="en-US" sz="1600" b="1">
              <a:solidFill>
                <a:schemeClr val="bg1"/>
              </a:solidFill>
              <a:ea typeface="黑体" pitchFamily="2" charset="-122"/>
            </a:endParaRPr>
          </a:p>
        </p:txBody>
      </p:sp>
      <p:sp>
        <p:nvSpPr>
          <p:cNvPr id="38" name="Line 4"/>
          <p:cNvSpPr>
            <a:spLocks noChangeShapeType="1"/>
          </p:cNvSpPr>
          <p:nvPr/>
        </p:nvSpPr>
        <p:spPr bwMode="auto">
          <a:xfrm>
            <a:off x="4451876" y="5813932"/>
            <a:ext cx="0" cy="604401"/>
          </a:xfrm>
          <a:prstGeom prst="line">
            <a:avLst/>
          </a:prstGeom>
          <a:noFill/>
          <a:ln w="14288">
            <a:solidFill>
              <a:srgbClr val="FFFFFF"/>
            </a:solidFill>
            <a:round/>
            <a:headEnd/>
            <a:tailEnd/>
          </a:ln>
        </p:spPr>
        <p:txBody>
          <a:bodyPr lIns="91435" tIns="45718" rIns="91435" bIns="45718"/>
          <a:lstStyle/>
          <a:p>
            <a:pPr>
              <a:defRPr/>
            </a:pPr>
            <a:endParaRPr lang="zh-CN" altLang="en-US" sz="1600" kern="0">
              <a:solidFill>
                <a:sysClr val="windowText" lastClr="000000"/>
              </a:solidFill>
              <a:ea typeface="黑体" pitchFamily="2" charset="-122"/>
            </a:endParaRPr>
          </a:p>
        </p:txBody>
      </p:sp>
      <p:grpSp>
        <p:nvGrpSpPr>
          <p:cNvPr id="39" name="Group 37"/>
          <p:cNvGrpSpPr>
            <a:grpSpLocks/>
          </p:cNvGrpSpPr>
          <p:nvPr/>
        </p:nvGrpSpPr>
        <p:grpSpPr bwMode="auto">
          <a:xfrm>
            <a:off x="1660612" y="5785408"/>
            <a:ext cx="2673403" cy="684213"/>
            <a:chOff x="897" y="972"/>
            <a:chExt cx="1578" cy="431"/>
          </a:xfrm>
        </p:grpSpPr>
        <p:sp>
          <p:nvSpPr>
            <p:cNvPr id="40" name="Text Box 60"/>
            <p:cNvSpPr txBox="1">
              <a:spLocks noChangeArrowheads="1"/>
            </p:cNvSpPr>
            <p:nvPr/>
          </p:nvSpPr>
          <p:spPr bwMode="auto">
            <a:xfrm>
              <a:off x="1259" y="972"/>
              <a:ext cx="1212" cy="393"/>
            </a:xfrm>
            <a:prstGeom prst="rect">
              <a:avLst/>
            </a:prstGeom>
            <a:noFill/>
            <a:ln w="9525" algn="ctr">
              <a:noFill/>
              <a:miter lim="800000"/>
              <a:headEnd/>
              <a:tailEnd/>
            </a:ln>
          </p:spPr>
          <p:txBody>
            <a:bodyPr lIns="82124" tIns="41061" rIns="82124" bIns="41061">
              <a:spAutoFit/>
            </a:bodyPr>
            <a:lstStyle/>
            <a:p>
              <a:pPr algn="r" defTabSz="814365">
                <a:lnSpc>
                  <a:spcPct val="80000"/>
                </a:lnSpc>
                <a:buNone/>
              </a:pPr>
              <a:r>
                <a:rPr lang="zh-CN" altLang="en-US" sz="1400" b="0" i="0" kern="1200" dirty="0" smtClean="0">
                  <a:solidFill>
                    <a:srgbClr val="FFFFFF"/>
                  </a:solidFill>
                  <a:effectLst>
                    <a:outerShdw blurRad="38100" dist="38100" dir="2700000" algn="tl">
                      <a:srgbClr val="000000">
                        <a:alpha val="43137"/>
                      </a:srgbClr>
                    </a:outerShdw>
                  </a:effectLst>
                  <a:latin typeface="Arial"/>
                  <a:ea typeface="黑体" pitchFamily="2" charset="-122"/>
                  <a:cs typeface="+mn-cs"/>
                </a:rPr>
                <a:t>当</a:t>
              </a:r>
              <a:r>
                <a:rPr lang="zh-CN" altLang="en-US" sz="2000" b="0" i="0" kern="1200" dirty="0" smtClean="0">
                  <a:solidFill>
                    <a:srgbClr val="FFFFFF"/>
                  </a:solidFill>
                  <a:effectLst>
                    <a:outerShdw blurRad="38100" dist="38100" dir="2700000" algn="tl">
                      <a:srgbClr val="000000">
                        <a:alpha val="43137"/>
                      </a:srgbClr>
                    </a:outerShdw>
                  </a:effectLst>
                  <a:latin typeface="Arial"/>
                  <a:ea typeface="黑体" pitchFamily="2" charset="-122"/>
                  <a:cs typeface="+mn-cs"/>
                </a:rPr>
                <a:t>网络</a:t>
              </a:r>
              <a:r>
                <a:rPr lang="zh-CN" altLang="en-US" sz="1400" b="0" i="0" kern="0" dirty="0" smtClean="0">
                  <a:solidFill>
                    <a:srgbClr val="FFFFFF"/>
                  </a:solidFill>
                  <a:effectLst>
                    <a:outerShdw blurRad="38100" dist="38100" dir="2700000" algn="tl">
                      <a:srgbClr val="000000">
                        <a:alpha val="43137"/>
                      </a:srgbClr>
                    </a:outerShdw>
                  </a:effectLst>
                  <a:latin typeface="Arial"/>
                  <a:ea typeface="黑体" pitchFamily="2" charset="-122"/>
                  <a:cs typeface="+mn-cs"/>
                </a:rPr>
                <a:t>得到</a:t>
              </a:r>
              <a:endParaRPr lang="zh-CN" altLang="en-US" kern="0" dirty="0" smtClean="0">
                <a:solidFill>
                  <a:schemeClr val="bg1"/>
                </a:solidFill>
                <a:effectLst>
                  <a:outerShdw blurRad="38100" dist="38100" dir="2700000" algn="tl">
                    <a:srgbClr val="000000">
                      <a:alpha val="43137"/>
                    </a:srgbClr>
                  </a:outerShdw>
                </a:effectLst>
                <a:ea typeface="黑体" pitchFamily="2" charset="-122"/>
              </a:endParaRPr>
            </a:p>
            <a:p>
              <a:pPr algn="r" defTabSz="814365">
                <a:lnSpc>
                  <a:spcPct val="80000"/>
                </a:lnSpc>
                <a:spcBef>
                  <a:spcPct val="0"/>
                </a:spcBef>
                <a:spcAft>
                  <a:spcPct val="0"/>
                </a:spcAft>
                <a:buNone/>
              </a:pPr>
              <a:endParaRPr lang="zh-CN" altLang="en-US" sz="2400" b="1" kern="1200" dirty="0">
                <a:solidFill>
                  <a:schemeClr val="bg1"/>
                </a:solidFill>
                <a:effectLst>
                  <a:outerShdw blurRad="38100" dist="38100" dir="2700000" algn="tl">
                    <a:srgbClr val="000000">
                      <a:alpha val="43137"/>
                    </a:srgbClr>
                  </a:outerShdw>
                </a:effectLst>
                <a:latin typeface="Arial" charset="0"/>
                <a:ea typeface="黑体" pitchFamily="2" charset="-122"/>
                <a:cs typeface="+mn-cs"/>
              </a:endParaRPr>
            </a:p>
          </p:txBody>
        </p:sp>
        <p:sp>
          <p:nvSpPr>
            <p:cNvPr id="41" name="Text Box 63"/>
            <p:cNvSpPr txBox="1">
              <a:spLocks noChangeArrowheads="1"/>
            </p:cNvSpPr>
            <p:nvPr/>
          </p:nvSpPr>
          <p:spPr bwMode="auto">
            <a:xfrm>
              <a:off x="897" y="1141"/>
              <a:ext cx="1578" cy="262"/>
            </a:xfrm>
            <a:prstGeom prst="rect">
              <a:avLst/>
            </a:prstGeom>
            <a:noFill/>
            <a:ln w="9525" algn="ctr">
              <a:noFill/>
              <a:miter lim="800000"/>
              <a:headEnd/>
              <a:tailEnd/>
            </a:ln>
          </p:spPr>
          <p:txBody>
            <a:bodyPr lIns="82124" tIns="41061" rIns="82124" bIns="41061">
              <a:spAutoFit/>
            </a:bodyPr>
            <a:lstStyle/>
            <a:p>
              <a:pPr algn="r" defTabSz="814365">
                <a:lnSpc>
                  <a:spcPct val="90000"/>
                </a:lnSpc>
                <a:spcBef>
                  <a:spcPct val="50000"/>
                </a:spcBef>
                <a:spcAft>
                  <a:spcPct val="0"/>
                </a:spcAft>
                <a:buNone/>
              </a:pPr>
              <a:r>
                <a:rPr lang="zh-CN" altLang="en-US" sz="2400" dirty="0" smtClean="0">
                  <a:solidFill>
                    <a:srgbClr val="FFFFFF"/>
                  </a:solidFill>
                  <a:effectLst>
                    <a:outerShdw blurRad="38100" dist="38100" dir="2700000" algn="tl">
                      <a:srgbClr val="000000">
                        <a:alpha val="43137"/>
                      </a:srgbClr>
                    </a:outerShdw>
                  </a:effectLst>
                  <a:ea typeface="黑体" pitchFamily="2" charset="-122"/>
                </a:rPr>
                <a:t>统一</a:t>
              </a:r>
              <a:r>
                <a:rPr lang="zh-CN" altLang="en-US" sz="1400" dirty="0" smtClean="0">
                  <a:solidFill>
                    <a:srgbClr val="FFFFFF"/>
                  </a:solidFill>
                  <a:effectLst>
                    <a:outerShdw blurRad="38100" dist="38100" dir="2700000" algn="tl">
                      <a:srgbClr val="000000">
                        <a:alpha val="43137"/>
                      </a:srgbClr>
                    </a:outerShdw>
                  </a:effectLst>
                  <a:ea typeface="黑体" pitchFamily="2" charset="-122"/>
                </a:rPr>
                <a:t>时</a:t>
              </a:r>
              <a:endParaRPr lang="zh-CN" altLang="en-US" sz="1400" kern="1200" dirty="0">
                <a:solidFill>
                  <a:schemeClr val="bg1"/>
                </a:solidFill>
                <a:effectLst>
                  <a:outerShdw blurRad="38100" dist="38100" dir="2700000" algn="tl">
                    <a:srgbClr val="000000">
                      <a:alpha val="43137"/>
                    </a:srgbClr>
                  </a:outerShdw>
                </a:effectLst>
                <a:latin typeface="Arial" charset="0"/>
                <a:ea typeface="黑体" pitchFamily="2" charset="-122"/>
                <a:cs typeface="+mn-cs"/>
              </a:endParaRPr>
            </a:p>
          </p:txBody>
        </p:sp>
        <p:sp>
          <p:nvSpPr>
            <p:cNvPr id="43" name="Rectangle 64"/>
            <p:cNvSpPr>
              <a:spLocks noChangeArrowheads="1"/>
            </p:cNvSpPr>
            <p:nvPr/>
          </p:nvSpPr>
          <p:spPr bwMode="auto">
            <a:xfrm>
              <a:off x="1457" y="1069"/>
              <a:ext cx="138" cy="167"/>
            </a:xfrm>
            <a:prstGeom prst="rect">
              <a:avLst/>
            </a:prstGeom>
            <a:noFill/>
            <a:ln w="14288" algn="ctr">
              <a:noFill/>
              <a:miter lim="800000"/>
              <a:headEnd/>
              <a:tailEnd/>
            </a:ln>
          </p:spPr>
          <p:txBody>
            <a:bodyPr wrap="none">
              <a:spAutoFit/>
            </a:bodyPr>
            <a:lstStyle/>
            <a:p>
              <a:pPr algn="ctr" defTabSz="814365">
                <a:lnSpc>
                  <a:spcPct val="80000"/>
                </a:lnSpc>
                <a:spcBef>
                  <a:spcPct val="50000"/>
                </a:spcBef>
                <a:spcAft>
                  <a:spcPct val="0"/>
                </a:spcAft>
                <a:buNone/>
              </a:pPr>
              <a:r>
                <a:rPr lang="zh-CN" altLang="en-US" sz="1400" b="0" i="0" kern="1200" smtClean="0">
                  <a:solidFill>
                    <a:srgbClr val="FFFFFF"/>
                  </a:solidFill>
                  <a:effectLst>
                    <a:outerShdw blurRad="38100" dist="38100" dir="2700000" algn="tl">
                      <a:srgbClr val="000000">
                        <a:alpha val="43137"/>
                      </a:srgbClr>
                    </a:outerShdw>
                  </a:effectLst>
                  <a:latin typeface="Arial"/>
                  <a:ea typeface="黑体" pitchFamily="2" charset="-122"/>
                  <a:cs typeface="+mn-cs"/>
                </a:rPr>
                <a:t> </a:t>
              </a:r>
              <a:endParaRPr lang="zh-CN" altLang="en-US" sz="1400" b="0" i="0" kern="1200">
                <a:solidFill>
                  <a:srgbClr val="FFFFFF"/>
                </a:solidFill>
                <a:effectLst>
                  <a:outerShdw blurRad="38100" dist="38100" dir="2700000" algn="tl">
                    <a:srgbClr val="000000">
                      <a:alpha val="43137"/>
                    </a:srgbClr>
                  </a:outerShdw>
                </a:effectLst>
                <a:latin typeface="Arial"/>
                <a:ea typeface="黑体" pitchFamily="2" charset="-122"/>
                <a:cs typeface="+mn-cs"/>
              </a:endParaRPr>
            </a:p>
          </p:txBody>
        </p:sp>
      </p:grpSp>
      <p:sp>
        <p:nvSpPr>
          <p:cNvPr id="44" name="Text Box 61"/>
          <p:cNvSpPr txBox="1">
            <a:spLocks noChangeArrowheads="1"/>
          </p:cNvSpPr>
          <p:nvPr/>
        </p:nvSpPr>
        <p:spPr bwMode="auto">
          <a:xfrm>
            <a:off x="4562387" y="5749498"/>
            <a:ext cx="5116701" cy="550862"/>
          </a:xfrm>
          <a:prstGeom prst="rect">
            <a:avLst/>
          </a:prstGeom>
          <a:noFill/>
          <a:ln w="9525" algn="ctr">
            <a:noFill/>
            <a:miter lim="800000"/>
            <a:headEnd/>
            <a:tailEnd/>
          </a:ln>
        </p:spPr>
        <p:txBody>
          <a:bodyPr lIns="82124" tIns="41061" rIns="82124" bIns="41061"/>
          <a:lstStyle/>
          <a:p>
            <a:pPr algn="l" defTabSz="814365">
              <a:lnSpc>
                <a:spcPct val="90000"/>
              </a:lnSpc>
              <a:buNone/>
            </a:pPr>
            <a:r>
              <a:rPr lang="zh-CN" altLang="en-US" sz="2400" b="0" i="0" kern="0" smtClean="0">
                <a:solidFill>
                  <a:srgbClr val="FFFFFF"/>
                </a:solidFill>
                <a:effectLst>
                  <a:outerShdw blurRad="38100" dist="38100" dir="2700000" algn="tl">
                    <a:srgbClr val="000000">
                      <a:alpha val="43137"/>
                    </a:srgbClr>
                  </a:outerShdw>
                </a:effectLst>
                <a:latin typeface="Arial"/>
                <a:ea typeface="黑体" pitchFamily="2" charset="-122"/>
                <a:cs typeface="+mn-cs"/>
              </a:rPr>
              <a:t>您可</a:t>
            </a:r>
            <a:r>
              <a:rPr lang="zh-CN" altLang="en-US" sz="2400" b="1" i="0" kern="0" smtClean="0">
                <a:solidFill>
                  <a:srgbClr val="FFFFFF"/>
                </a:solidFill>
                <a:effectLst>
                  <a:outerShdw blurRad="38100" dist="38100" dir="2700000" algn="tl">
                    <a:srgbClr val="000000">
                      <a:alpha val="43137"/>
                    </a:srgbClr>
                  </a:outerShdw>
                </a:effectLst>
                <a:latin typeface="Arial"/>
                <a:ea typeface="黑体" pitchFamily="2" charset="-122"/>
                <a:cs typeface="+mn-cs"/>
              </a:rPr>
              <a:t>优化</a:t>
            </a:r>
            <a:endParaRPr lang="zh-CN" altLang="en-US" sz="2400" b="1" kern="0">
              <a:solidFill>
                <a:schemeClr val="bg1"/>
              </a:solidFill>
              <a:effectLst>
                <a:outerShdw blurRad="38100" dist="38100" dir="2700000" algn="tl">
                  <a:srgbClr val="000000">
                    <a:alpha val="43137"/>
                  </a:srgbClr>
                </a:outerShdw>
              </a:effectLst>
              <a:ea typeface="黑体" pitchFamily="2" charset="-122"/>
            </a:endParaRPr>
          </a:p>
        </p:txBody>
      </p:sp>
      <p:sp>
        <p:nvSpPr>
          <p:cNvPr id="46" name="Rectangle 86"/>
          <p:cNvSpPr>
            <a:spLocks noChangeArrowheads="1"/>
          </p:cNvSpPr>
          <p:nvPr/>
        </p:nvSpPr>
        <p:spPr bwMode="auto">
          <a:xfrm>
            <a:off x="4552451" y="6075155"/>
            <a:ext cx="700833" cy="369332"/>
          </a:xfrm>
          <a:prstGeom prst="rect">
            <a:avLst/>
          </a:prstGeom>
          <a:noFill/>
          <a:ln w="14288" algn="ctr">
            <a:noFill/>
            <a:miter lim="800000"/>
            <a:headEnd/>
            <a:tailEnd/>
          </a:ln>
        </p:spPr>
        <p:txBody>
          <a:bodyPr wrap="none">
            <a:spAutoFit/>
          </a:bodyPr>
          <a:lstStyle/>
          <a:p>
            <a:pPr algn="l" defTabSz="814365">
              <a:lnSpc>
                <a:spcPct val="90000"/>
              </a:lnSpc>
              <a:buNone/>
            </a:pPr>
            <a:r>
              <a:rPr lang="zh-CN" altLang="en-US" sz="2000" b="1" i="0" kern="0" smtClean="0">
                <a:solidFill>
                  <a:srgbClr val="FFFFFF"/>
                </a:solidFill>
                <a:effectLst>
                  <a:outerShdw blurRad="38100" dist="38100" dir="2700000" algn="tl">
                    <a:srgbClr val="000000">
                      <a:alpha val="43137"/>
                    </a:srgbClr>
                  </a:outerShdw>
                </a:effectLst>
                <a:latin typeface="Arial"/>
                <a:ea typeface="黑体" pitchFamily="2" charset="-122"/>
                <a:cs typeface="+mn-cs"/>
              </a:rPr>
              <a:t>资源</a:t>
            </a:r>
            <a:endParaRPr lang="zh-CN" altLang="en-US" sz="2000" b="1" kern="0">
              <a:solidFill>
                <a:schemeClr val="bg1"/>
              </a:solidFill>
              <a:effectLst>
                <a:outerShdw blurRad="38100" dist="38100" dir="2700000" algn="tl">
                  <a:srgbClr val="000000">
                    <a:alpha val="43137"/>
                  </a:srgbClr>
                </a:outerShdw>
              </a:effectLst>
              <a:ea typeface="黑体" pitchFamily="2" charset="-122"/>
            </a:endParaRPr>
          </a:p>
        </p:txBody>
      </p:sp>
      <p:sp>
        <p:nvSpPr>
          <p:cNvPr id="47" name="Action Button: Back or Previous 46">
            <a:hlinkClick r:id="rId3" action="ppaction://hlinksldjump"/>
          </p:cNvPr>
          <p:cNvSpPr/>
          <p:nvPr/>
        </p:nvSpPr>
        <p:spPr>
          <a:xfrm>
            <a:off x="8202168" y="6235203"/>
            <a:ext cx="318654" cy="277092"/>
          </a:xfrm>
          <a:prstGeom prst="actionButtonBackPrevious">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黑体" pitchFamily="2" charset="-122"/>
            </a:endParaRPr>
          </a:p>
        </p:txBody>
      </p:sp>
    </p:spTree>
    <p:extLst>
      <p:ext uri="{BB962C8B-B14F-4D97-AF65-F5344CB8AC3E}">
        <p14:creationId xmlns="" xmlns:p14="http://schemas.microsoft.com/office/powerpoint/2010/main" val="21057814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1+#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2" presetClass="entr" presetSubtype="8" accel="50000" decel="5000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700" fill="hold"/>
                                        <p:tgtEl>
                                          <p:spTgt spid="39"/>
                                        </p:tgtEl>
                                        <p:attrNameLst>
                                          <p:attrName>ppt_x</p:attrName>
                                        </p:attrNameLst>
                                      </p:cBhvr>
                                      <p:tavLst>
                                        <p:tav tm="0">
                                          <p:val>
                                            <p:strVal val="0-#ppt_w/2"/>
                                          </p:val>
                                        </p:tav>
                                        <p:tav tm="100000">
                                          <p:val>
                                            <p:strVal val="#ppt_x"/>
                                          </p:val>
                                        </p:tav>
                                      </p:tavLst>
                                    </p:anim>
                                    <p:anim calcmode="lin" valueType="num">
                                      <p:cBhvr additive="base">
                                        <p:cTn id="20" dur="700" fill="hold"/>
                                        <p:tgtEl>
                                          <p:spTgt spid="39"/>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700" fill="hold"/>
                                        <p:tgtEl>
                                          <p:spTgt spid="46"/>
                                        </p:tgtEl>
                                        <p:attrNameLst>
                                          <p:attrName>ppt_x</p:attrName>
                                        </p:attrNameLst>
                                      </p:cBhvr>
                                      <p:tavLst>
                                        <p:tav tm="0">
                                          <p:val>
                                            <p:strVal val="1+#ppt_w/2"/>
                                          </p:val>
                                        </p:tav>
                                        <p:tav tm="100000">
                                          <p:val>
                                            <p:strVal val="#ppt_x"/>
                                          </p:val>
                                        </p:tav>
                                      </p:tavLst>
                                    </p:anim>
                                    <p:anim calcmode="lin" valueType="num">
                                      <p:cBhvr additive="base">
                                        <p:cTn id="24" dur="700" fill="hold"/>
                                        <p:tgtEl>
                                          <p:spTgt spid="46"/>
                                        </p:tgtEl>
                                        <p:attrNameLst>
                                          <p:attrName>ppt_y</p:attrName>
                                        </p:attrNameLst>
                                      </p:cBhvr>
                                      <p:tavLst>
                                        <p:tav tm="0">
                                          <p:val>
                                            <p:strVal val="#ppt_y"/>
                                          </p:val>
                                        </p:tav>
                                        <p:tav tm="100000">
                                          <p:val>
                                            <p:strVal val="#ppt_y"/>
                                          </p:val>
                                        </p:tav>
                                      </p:tavLst>
                                    </p:anim>
                                  </p:childTnLst>
                                </p:cTn>
                              </p:par>
                              <p:par>
                                <p:cTn id="25" presetID="2" presetClass="entr" presetSubtype="2" accel="50000" decel="5000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700" fill="hold"/>
                                        <p:tgtEl>
                                          <p:spTgt spid="44"/>
                                        </p:tgtEl>
                                        <p:attrNameLst>
                                          <p:attrName>ppt_x</p:attrName>
                                        </p:attrNameLst>
                                      </p:cBhvr>
                                      <p:tavLst>
                                        <p:tav tm="0">
                                          <p:val>
                                            <p:strVal val="1+#ppt_w/2"/>
                                          </p:val>
                                        </p:tav>
                                        <p:tav tm="100000">
                                          <p:val>
                                            <p:strVal val="#ppt_x"/>
                                          </p:val>
                                        </p:tav>
                                      </p:tavLst>
                                    </p:anim>
                                    <p:anim calcmode="lin" valueType="num">
                                      <p:cBhvr additive="base">
                                        <p:cTn id="28" dur="7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7" grpId="0" animBg="1"/>
      <p:bldP spid="44" grpId="0"/>
      <p:bldP spid="4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3926216" y="1530314"/>
            <a:ext cx="4446603" cy="3566104"/>
          </a:xfrm>
          <a:prstGeom prst="rect">
            <a:avLst/>
          </a:prstGeom>
        </p:spPr>
        <p:txBody>
          <a:bodyPr wrap="square">
            <a:spAutoFit/>
          </a:bodyPr>
          <a:lstStyle/>
          <a:p>
            <a:pPr marL="228600" marR="0" indent="-228600" algn="l" defTabSz="914400">
              <a:lnSpc>
                <a:spcPct val="95000"/>
              </a:lnSpc>
              <a:spcBef>
                <a:spcPts val="1440"/>
              </a:spcBef>
              <a:spcAft>
                <a:spcPts val="0"/>
              </a:spcAft>
              <a:buClr>
                <a:srgbClr val="0096D6"/>
              </a:buClr>
              <a:buSzPct val="90000"/>
              <a:buFont typeface="Arial"/>
              <a:buChar char="•"/>
              <a:tabLst/>
            </a:pPr>
            <a:r>
              <a:rPr lang="en-US" altLang="zh-CN" sz="2200" b="0" i="0" u="none" strike="noStrike" kern="1200" cap="none" spc="0" baseline="0" dirty="0" smtClean="0">
                <a:ln>
                  <a:noFill/>
                </a:ln>
                <a:solidFill>
                  <a:srgbClr val="546568"/>
                </a:solidFill>
                <a:effectLst/>
                <a:latin typeface="Arial"/>
                <a:ea typeface="黑体" pitchFamily="2" charset="-122"/>
                <a:cs typeface="+mn-cs"/>
              </a:rPr>
              <a:t>Cisco</a:t>
            </a:r>
            <a:r>
              <a:rPr lang="zh-CN" altLang="en-US" sz="2200" b="0" i="0" u="none" strike="noStrike" kern="1200" cap="none" spc="0" baseline="0" dirty="0" smtClean="0">
                <a:ln>
                  <a:noFill/>
                </a:ln>
                <a:solidFill>
                  <a:srgbClr val="546568"/>
                </a:solidFill>
                <a:effectLst/>
                <a:latin typeface="Arial"/>
                <a:ea typeface="黑体" pitchFamily="2" charset="-122"/>
                <a:cs typeface="+mn-cs"/>
              </a:rPr>
              <a:t>、</a:t>
            </a:r>
            <a:r>
              <a:rPr lang="en-US" altLang="zh-CN" sz="2200" b="0" i="0" u="none" strike="noStrike" kern="1200" cap="none" spc="0" baseline="0" dirty="0" smtClean="0">
                <a:ln>
                  <a:noFill/>
                </a:ln>
                <a:solidFill>
                  <a:srgbClr val="546568"/>
                </a:solidFill>
                <a:effectLst/>
                <a:latin typeface="Arial"/>
                <a:ea typeface="黑体" pitchFamily="2" charset="-122"/>
                <a:cs typeface="+mn-cs"/>
              </a:rPr>
              <a:t>EMC </a:t>
            </a:r>
            <a:r>
              <a:rPr lang="zh-CN" altLang="en-US" sz="2200" b="0" i="0" u="none" strike="noStrike" kern="1200" cap="none" spc="0" baseline="0" dirty="0" smtClean="0">
                <a:ln>
                  <a:noFill/>
                </a:ln>
                <a:solidFill>
                  <a:srgbClr val="546568"/>
                </a:solidFill>
                <a:effectLst/>
                <a:latin typeface="Arial"/>
                <a:ea typeface="黑体" pitchFamily="2" charset="-122"/>
                <a:cs typeface="+mn-cs"/>
              </a:rPr>
              <a:t>和 </a:t>
            </a:r>
            <a:r>
              <a:rPr lang="en-US" altLang="zh-CN" sz="2200" b="0" i="0" u="none" strike="noStrike" kern="1200" cap="none" spc="0" baseline="0" dirty="0" smtClean="0">
                <a:ln>
                  <a:noFill/>
                </a:ln>
                <a:solidFill>
                  <a:srgbClr val="546568"/>
                </a:solidFill>
                <a:effectLst/>
                <a:latin typeface="Arial"/>
                <a:ea typeface="黑体" pitchFamily="2" charset="-122"/>
                <a:cs typeface="+mn-cs"/>
              </a:rPr>
              <a:t>VMware </a:t>
            </a:r>
            <a:r>
              <a:rPr lang="zh-CN" altLang="en-US" sz="2200" b="0" i="0" u="none" strike="noStrike" kern="1200" cap="none" spc="0" baseline="0" dirty="0" smtClean="0">
                <a:ln>
                  <a:noFill/>
                </a:ln>
                <a:solidFill>
                  <a:srgbClr val="546568"/>
                </a:solidFill>
                <a:effectLst/>
                <a:latin typeface="Arial"/>
                <a:ea typeface="黑体" pitchFamily="2" charset="-122"/>
                <a:cs typeface="+mn-cs"/>
              </a:rPr>
              <a:t>通过 </a:t>
            </a:r>
            <a:r>
              <a:rPr lang="en-US" altLang="zh-CN" sz="2200" b="0" i="0" u="none" strike="noStrike" kern="1200" cap="none" spc="0" baseline="0" dirty="0" smtClean="0">
                <a:ln>
                  <a:noFill/>
                </a:ln>
                <a:solidFill>
                  <a:srgbClr val="546568"/>
                </a:solidFill>
                <a:effectLst/>
                <a:latin typeface="Arial"/>
                <a:ea typeface="黑体" pitchFamily="2" charset="-122"/>
                <a:cs typeface="+mn-cs"/>
              </a:rPr>
              <a:t>VCE </a:t>
            </a:r>
            <a:r>
              <a:rPr lang="zh-CN" altLang="en-US" sz="2200" b="0" i="0" u="none" strike="noStrike" kern="1200" cap="none" spc="0" baseline="0" dirty="0" smtClean="0">
                <a:ln>
                  <a:noFill/>
                </a:ln>
                <a:solidFill>
                  <a:srgbClr val="546568"/>
                </a:solidFill>
                <a:effectLst/>
                <a:latin typeface="Arial"/>
                <a:ea typeface="黑体" pitchFamily="2" charset="-122"/>
                <a:cs typeface="+mn-cs"/>
              </a:rPr>
              <a:t>公司提供的预先封装的融合基础设施</a:t>
            </a:r>
          </a:p>
          <a:p>
            <a:pPr marL="228600" marR="0" indent="-228600" algn="l" defTabSz="914400">
              <a:lnSpc>
                <a:spcPct val="95000"/>
              </a:lnSpc>
              <a:spcBef>
                <a:spcPts val="1440"/>
              </a:spcBef>
              <a:spcAft>
                <a:spcPts val="0"/>
              </a:spcAft>
              <a:buClr>
                <a:srgbClr val="0096D6"/>
              </a:buClr>
              <a:buSzPct val="90000"/>
              <a:buFont typeface="Arial"/>
              <a:buChar char="•"/>
              <a:tabLst/>
            </a:pPr>
            <a:r>
              <a:rPr lang="zh-CN" altLang="en-US" sz="2200" b="0" i="0" u="none" strike="noStrike" kern="1200" cap="none" spc="0" baseline="0" dirty="0" smtClean="0">
                <a:ln>
                  <a:noFill/>
                </a:ln>
                <a:solidFill>
                  <a:srgbClr val="546568"/>
                </a:solidFill>
                <a:effectLst/>
                <a:latin typeface="Arial"/>
                <a:ea typeface="黑体" pitchFamily="2" charset="-122"/>
                <a:cs typeface="+mn-cs"/>
              </a:rPr>
              <a:t>单点配置、验证、订购、交付、支持和保修 </a:t>
            </a:r>
          </a:p>
          <a:p>
            <a:pPr marL="228600" marR="0" indent="-228600" algn="l" defTabSz="914400">
              <a:lnSpc>
                <a:spcPct val="95000"/>
              </a:lnSpc>
              <a:spcBef>
                <a:spcPts val="1440"/>
              </a:spcBef>
              <a:spcAft>
                <a:spcPts val="0"/>
              </a:spcAft>
              <a:buClr>
                <a:srgbClr val="0096D6"/>
              </a:buClr>
              <a:buSzPct val="90000"/>
              <a:buFont typeface="Arial"/>
              <a:buChar char="•"/>
              <a:tabLst/>
            </a:pPr>
            <a:r>
              <a:rPr lang="zh-CN" altLang="en-US" sz="2200" b="0" i="0" u="none" strike="noStrike" kern="1200" cap="none" spc="0" baseline="0" dirty="0" smtClean="0">
                <a:ln>
                  <a:noFill/>
                </a:ln>
                <a:solidFill>
                  <a:srgbClr val="546568"/>
                </a:solidFill>
                <a:effectLst/>
                <a:latin typeface="Arial"/>
                <a:ea typeface="黑体" pitchFamily="2" charset="-122"/>
                <a:cs typeface="+mn-cs"/>
              </a:rPr>
              <a:t>优点：</a:t>
            </a:r>
          </a:p>
          <a:p>
            <a:pPr marL="566745" marR="0" lvl="1" algn="l" defTabSz="914400">
              <a:lnSpc>
                <a:spcPct val="95000"/>
              </a:lnSpc>
              <a:spcBef>
                <a:spcPts val="840"/>
              </a:spcBef>
              <a:spcAft>
                <a:spcPts val="0"/>
              </a:spcAft>
              <a:buNone/>
              <a:tabLst/>
            </a:pPr>
            <a:r>
              <a:rPr lang="zh-CN" altLang="en-US" sz="2000" b="0" i="0" u="none" strike="noStrike" kern="1200" cap="none" spc="0" baseline="0" dirty="0" smtClean="0">
                <a:ln>
                  <a:noFill/>
                </a:ln>
                <a:solidFill>
                  <a:srgbClr val="546568"/>
                </a:solidFill>
                <a:effectLst/>
                <a:latin typeface="Arial"/>
                <a:ea typeface="黑体" pitchFamily="2" charset="-122"/>
                <a:cs typeface="+mn-cs"/>
              </a:rPr>
              <a:t>从订购到生产为 </a:t>
            </a:r>
            <a:r>
              <a:rPr lang="en-US" altLang="zh-CN" sz="2000" b="0" i="0" u="none" strike="noStrike" kern="1200" cap="none" spc="0" baseline="0" dirty="0" smtClean="0">
                <a:ln>
                  <a:noFill/>
                </a:ln>
                <a:solidFill>
                  <a:srgbClr val="546568"/>
                </a:solidFill>
                <a:effectLst/>
                <a:latin typeface="Arial"/>
                <a:ea typeface="黑体" pitchFamily="2" charset="-122"/>
                <a:cs typeface="+mn-cs"/>
              </a:rPr>
              <a:t>30 </a:t>
            </a:r>
            <a:r>
              <a:rPr lang="zh-CN" altLang="en-US" sz="2000" b="0" i="0" u="none" strike="noStrike" kern="1200" cap="none" spc="0" baseline="0" dirty="0" smtClean="0">
                <a:ln>
                  <a:noFill/>
                </a:ln>
                <a:solidFill>
                  <a:srgbClr val="546568"/>
                </a:solidFill>
                <a:effectLst/>
                <a:latin typeface="Arial"/>
                <a:ea typeface="黑体" pitchFamily="2" charset="-122"/>
                <a:cs typeface="+mn-cs"/>
              </a:rPr>
              <a:t>天</a:t>
            </a:r>
          </a:p>
          <a:p>
            <a:pPr marL="566745" marR="0" lvl="1" algn="l" defTabSz="914400">
              <a:lnSpc>
                <a:spcPct val="95000"/>
              </a:lnSpc>
              <a:spcBef>
                <a:spcPts val="840"/>
              </a:spcBef>
              <a:spcAft>
                <a:spcPts val="0"/>
              </a:spcAft>
              <a:buNone/>
              <a:tabLst/>
            </a:pPr>
            <a:r>
              <a:rPr lang="zh-CN" altLang="en-US" sz="2000" b="0" i="0" u="none" strike="noStrike" kern="1200" cap="none" spc="0" baseline="0" dirty="0" smtClean="0">
                <a:ln>
                  <a:noFill/>
                </a:ln>
                <a:solidFill>
                  <a:srgbClr val="546568"/>
                </a:solidFill>
                <a:effectLst/>
                <a:latin typeface="Arial"/>
                <a:ea typeface="黑体" pitchFamily="2" charset="-122"/>
                <a:cs typeface="+mn-cs"/>
              </a:rPr>
              <a:t>完全的系统集成</a:t>
            </a:r>
          </a:p>
          <a:p>
            <a:pPr marL="566745" marR="0" lvl="1" algn="l" defTabSz="914400">
              <a:lnSpc>
                <a:spcPct val="95000"/>
              </a:lnSpc>
              <a:spcBef>
                <a:spcPts val="840"/>
              </a:spcBef>
              <a:spcAft>
                <a:spcPts val="0"/>
              </a:spcAft>
              <a:buNone/>
              <a:tabLst/>
            </a:pPr>
            <a:r>
              <a:rPr lang="en-US" altLang="zh-CN" sz="2000" b="0" i="0" u="none" strike="noStrike" kern="1200" cap="none" spc="0" baseline="0" dirty="0" smtClean="0">
                <a:ln>
                  <a:noFill/>
                </a:ln>
                <a:solidFill>
                  <a:srgbClr val="546568"/>
                </a:solidFill>
                <a:effectLst/>
                <a:latin typeface="Arial"/>
                <a:ea typeface="黑体" pitchFamily="2" charset="-122"/>
                <a:cs typeface="+mn-cs"/>
              </a:rPr>
              <a:t>VCE </a:t>
            </a:r>
            <a:r>
              <a:rPr lang="zh-CN" altLang="en-US" sz="2000" b="0" i="0" u="none" strike="noStrike" kern="1200" cap="none" spc="0" baseline="0" dirty="0" smtClean="0">
                <a:ln>
                  <a:noFill/>
                </a:ln>
                <a:solidFill>
                  <a:srgbClr val="546568"/>
                </a:solidFill>
                <a:effectLst/>
                <a:latin typeface="Arial"/>
                <a:ea typeface="黑体" pitchFamily="2" charset="-122"/>
                <a:cs typeface="+mn-cs"/>
              </a:rPr>
              <a:t>提供的无缝支持</a:t>
            </a:r>
            <a:endParaRPr lang="zh-CN" altLang="en-US" sz="2000" b="0" i="0" u="none" strike="noStrike" kern="1200" cap="none" spc="0" baseline="0" dirty="0">
              <a:ln>
                <a:noFill/>
              </a:ln>
              <a:solidFill>
                <a:srgbClr val="546568"/>
              </a:solidFill>
              <a:effectLst/>
              <a:latin typeface="Arial"/>
              <a:ea typeface="黑体" pitchFamily="2" charset="-122"/>
              <a:cs typeface="+mn-cs"/>
            </a:endParaRPr>
          </a:p>
        </p:txBody>
      </p:sp>
      <p:pic>
        <p:nvPicPr>
          <p:cNvPr id="5" name="Picture 4"/>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279913" y="1910099"/>
            <a:ext cx="3953427" cy="4410691"/>
          </a:xfrm>
          <a:prstGeom prst="rect">
            <a:avLst/>
          </a:prstGeom>
          <a:noFill/>
          <a:ln>
            <a:noFill/>
          </a:ln>
        </p:spPr>
      </p:pic>
      <p:sp>
        <p:nvSpPr>
          <p:cNvPr id="10" name="Title 1"/>
          <p:cNvSpPr>
            <a:spLocks noGrp="1"/>
          </p:cNvSpPr>
          <p:nvPr>
            <p:ph type="title"/>
          </p:nvPr>
        </p:nvSpPr>
        <p:spPr>
          <a:xfrm>
            <a:off x="229703" y="426315"/>
            <a:ext cx="8588861" cy="838200"/>
          </a:xfrm>
        </p:spPr>
        <p:txBody>
          <a:bodyPr anchor="t" anchorCtr="0"/>
          <a:lstStyle/>
          <a:p>
            <a:r>
              <a:rPr altLang="zh-CN"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Vblock</a:t>
            </a:r>
            <a: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：由 </a:t>
            </a:r>
            <a:r>
              <a:rPr altLang="zh-CN"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VCE </a:t>
            </a:r>
            <a: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提供</a:t>
            </a:r>
            <a:b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lang="zh-CN" altLang="en-US" sz="2400" b="0" i="0" spc="0" baseline="0" dirty="0" smtClean="0">
                <a:solidFill>
                  <a:srgbClr val="7F7F7F"/>
                </a:solidFill>
                <a:latin typeface="Arial"/>
                <a:ea typeface="黑体" pitchFamily="2" charset="-122"/>
                <a:cs typeface="+mj-cs"/>
              </a:rPr>
              <a:t>由 </a:t>
            </a:r>
            <a:r>
              <a:rPr altLang="zh-CN" sz="2400" b="0" i="0" spc="0" baseline="0" dirty="0" smtClean="0">
                <a:solidFill>
                  <a:srgbClr val="7F7F7F"/>
                </a:solidFill>
                <a:latin typeface="Arial"/>
                <a:ea typeface="黑体" pitchFamily="2" charset="-122"/>
                <a:cs typeface="+mj-cs"/>
              </a:rPr>
              <a:t>Cisco </a:t>
            </a:r>
            <a:r>
              <a:rPr lang="zh-CN" altLang="en-US" sz="2400" b="0" i="0" spc="0" baseline="0" dirty="0" smtClean="0">
                <a:solidFill>
                  <a:srgbClr val="7F7F7F"/>
                </a:solidFill>
                <a:latin typeface="Arial"/>
                <a:ea typeface="黑体" pitchFamily="2" charset="-122"/>
                <a:cs typeface="+mj-cs"/>
              </a:rPr>
              <a:t>和 </a:t>
            </a:r>
            <a:r>
              <a:rPr altLang="zh-CN" sz="2400" b="0" i="0" spc="0" baseline="0" dirty="0" smtClean="0">
                <a:solidFill>
                  <a:srgbClr val="7F7F7F"/>
                </a:solidFill>
                <a:latin typeface="Arial"/>
                <a:ea typeface="黑体" pitchFamily="2" charset="-122"/>
                <a:cs typeface="+mj-cs"/>
              </a:rPr>
              <a:t>EMC </a:t>
            </a:r>
            <a:r>
              <a:rPr lang="zh-CN" altLang="en-US" sz="2400" b="0" i="0" spc="0" baseline="0" dirty="0" smtClean="0">
                <a:solidFill>
                  <a:srgbClr val="7F7F7F"/>
                </a:solidFill>
                <a:latin typeface="Arial"/>
                <a:ea typeface="黑体" pitchFamily="2" charset="-122"/>
                <a:cs typeface="+mj-cs"/>
              </a:rPr>
              <a:t>以及 </a:t>
            </a:r>
            <a:r>
              <a:rPr altLang="zh-CN" sz="2400" b="0" i="0" spc="0" baseline="0" dirty="0" smtClean="0">
                <a:solidFill>
                  <a:srgbClr val="7F7F7F"/>
                </a:solidFill>
                <a:latin typeface="Arial"/>
                <a:ea typeface="黑体" pitchFamily="2" charset="-122"/>
                <a:cs typeface="+mj-cs"/>
              </a:rPr>
              <a:t>VMware </a:t>
            </a:r>
            <a:r>
              <a:rPr lang="zh-CN" altLang="en-US" sz="2400" b="0" i="0" spc="0" baseline="0" dirty="0" smtClean="0">
                <a:solidFill>
                  <a:srgbClr val="7F7F7F"/>
                </a:solidFill>
                <a:latin typeface="Arial"/>
                <a:ea typeface="黑体" pitchFamily="2" charset="-122"/>
                <a:cs typeface="+mj-cs"/>
              </a:rPr>
              <a:t>和 </a:t>
            </a:r>
            <a:r>
              <a:rPr altLang="zh-CN" sz="2400" b="0" i="0" spc="0" baseline="0" dirty="0" smtClean="0">
                <a:solidFill>
                  <a:srgbClr val="7F7F7F"/>
                </a:solidFill>
                <a:latin typeface="Arial"/>
                <a:ea typeface="黑体" pitchFamily="2" charset="-122"/>
                <a:cs typeface="+mj-cs"/>
              </a:rPr>
              <a:t>Intel </a:t>
            </a:r>
            <a:r>
              <a:rPr lang="zh-CN" altLang="en-US" sz="2400" spc="0" dirty="0" smtClean="0">
                <a:solidFill>
                  <a:srgbClr val="7F7F7F"/>
                </a:solidFill>
              </a:rPr>
              <a:t>联合成立的</a:t>
            </a:r>
            <a:r>
              <a:rPr lang="zh-CN" altLang="en-US" sz="2400" b="0" i="0" spc="0" baseline="0" dirty="0" smtClean="0">
                <a:solidFill>
                  <a:srgbClr val="7F7F7F"/>
                </a:solidFill>
                <a:latin typeface="Arial"/>
                <a:ea typeface="黑体" pitchFamily="2" charset="-122"/>
                <a:cs typeface="+mj-cs"/>
              </a:rPr>
              <a:t/>
            </a:r>
            <a:br>
              <a:rPr lang="zh-CN" altLang="en-US" sz="2400" b="0" i="0" spc="0" baseline="0" dirty="0" smtClean="0">
                <a:solidFill>
                  <a:srgbClr val="7F7F7F"/>
                </a:solidFill>
                <a:latin typeface="Arial"/>
                <a:ea typeface="黑体" pitchFamily="2" charset="-122"/>
                <a:cs typeface="+mj-cs"/>
              </a:rPr>
            </a:br>
            <a:r>
              <a:rPr lang="zh-CN" altLang="en-US" sz="2400" b="0" i="0" spc="0" baseline="0" dirty="0" smtClean="0">
                <a:solidFill>
                  <a:srgbClr val="7F7F7F"/>
                </a:solidFill>
                <a:latin typeface="Arial"/>
                <a:ea typeface="黑体" pitchFamily="2" charset="-122"/>
                <a:cs typeface="+mj-cs"/>
              </a:rPr>
              <a:t>合资企业</a:t>
            </a:r>
            <a:endParaRPr lang="zh-CN" altLang="en-US" sz="2400" b="0" i="0" spc="0" baseline="0" dirty="0">
              <a:solidFill>
                <a:srgbClr val="7F7F7F"/>
              </a:solidFill>
              <a:latin typeface="Arial"/>
              <a:ea typeface="黑体" pitchFamily="2" charset="-122"/>
              <a:cs typeface="+mj-cs"/>
            </a:endParaRPr>
          </a:p>
        </p:txBody>
      </p:sp>
    </p:spTree>
    <p:extLst>
      <p:ext uri="{BB962C8B-B14F-4D97-AF65-F5344CB8AC3E}">
        <p14:creationId xmlns="" xmlns:p14="http://schemas.microsoft.com/office/powerpoint/2010/main" val="36563770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524500" y="1428858"/>
            <a:ext cx="3378200" cy="4590942"/>
          </a:xfrm>
          <a:prstGeom prst="roundRect">
            <a:avLst>
              <a:gd name="adj" fmla="val 328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endParaRPr lang="zh-CN" altLang="en-US" b="1">
              <a:solidFill>
                <a:schemeClr val="tx1"/>
              </a:solidFill>
              <a:latin typeface="+mj-lt"/>
              <a:ea typeface="黑体" pitchFamily="2" charset="-122"/>
            </a:endParaRPr>
          </a:p>
        </p:txBody>
      </p:sp>
      <p:sp>
        <p:nvSpPr>
          <p:cNvPr id="6" name="Text Placeholder 2"/>
          <p:cNvSpPr>
            <a:spLocks noGrp="1"/>
          </p:cNvSpPr>
          <p:nvPr>
            <p:ph type="body" sz="quarter" idx="10"/>
          </p:nvPr>
        </p:nvSpPr>
        <p:spPr>
          <a:xfrm>
            <a:off x="239714" y="1820600"/>
            <a:ext cx="5111750" cy="3156762"/>
          </a:xfrm>
        </p:spPr>
        <p:txBody>
          <a:bodyPr wrap="square">
            <a:spAutoFit/>
          </a:bodyPr>
          <a:lstStyle/>
          <a:p>
            <a:pPr marL="228600" indent="-228600" algn="l" defTabSz="914400">
              <a:spcBef>
                <a:spcPts val="1440"/>
              </a:spcBef>
              <a:buClr>
                <a:srgbClr val="0096D6"/>
              </a:buClr>
              <a:buSzPct val="90000"/>
              <a:buFont typeface="Arial"/>
              <a:buChar char="•"/>
            </a:pPr>
            <a:r>
              <a:rPr lang="zh-CN" altLang="en-US" sz="2000" b="0" i="0" smtClean="0">
                <a:solidFill>
                  <a:srgbClr val="435153"/>
                </a:solidFill>
                <a:latin typeface="Arial"/>
                <a:ea typeface="黑体" pitchFamily="2" charset="-122"/>
                <a:cs typeface="+mn-cs"/>
              </a:rPr>
              <a:t>在虚拟化和裸机环境中托管基础设施软件和业务应用的平台</a:t>
            </a:r>
          </a:p>
          <a:p>
            <a:pPr marL="228600" indent="-228600" algn="l" defTabSz="914400">
              <a:spcBef>
                <a:spcPts val="1440"/>
              </a:spcBef>
              <a:buClr>
                <a:srgbClr val="0096D6"/>
              </a:buClr>
              <a:buSzPct val="90000"/>
              <a:buFont typeface="Arial"/>
              <a:buChar char="•"/>
            </a:pPr>
            <a:r>
              <a:rPr lang="zh-CN" altLang="en-US" sz="2000" b="0" i="0" smtClean="0">
                <a:solidFill>
                  <a:srgbClr val="435153"/>
                </a:solidFill>
                <a:latin typeface="Arial"/>
                <a:ea typeface="黑体" pitchFamily="2" charset="-122"/>
                <a:cs typeface="+mn-cs"/>
              </a:rPr>
              <a:t>由 </a:t>
            </a:r>
            <a:r>
              <a:rPr altLang="zh-CN" sz="2000" b="0" i="0" smtClean="0">
                <a:solidFill>
                  <a:srgbClr val="435153"/>
                </a:solidFill>
                <a:latin typeface="Arial"/>
                <a:ea typeface="黑体" pitchFamily="2" charset="-122"/>
                <a:cs typeface="+mn-cs"/>
              </a:rPr>
              <a:t>Cisco </a:t>
            </a:r>
            <a:r>
              <a:rPr lang="zh-CN" altLang="en-US" sz="2000" b="0" i="0" smtClean="0">
                <a:solidFill>
                  <a:srgbClr val="435153"/>
                </a:solidFill>
                <a:latin typeface="Arial"/>
                <a:ea typeface="黑体" pitchFamily="2" charset="-122"/>
                <a:cs typeface="+mn-cs"/>
              </a:rPr>
              <a:t>和 </a:t>
            </a:r>
            <a:r>
              <a:rPr altLang="zh-CN" sz="2000" b="0" i="0" smtClean="0">
                <a:solidFill>
                  <a:srgbClr val="435153"/>
                </a:solidFill>
                <a:latin typeface="Arial"/>
                <a:ea typeface="黑体" pitchFamily="2" charset="-122"/>
                <a:cs typeface="+mn-cs"/>
              </a:rPr>
              <a:t>NetApp </a:t>
            </a:r>
            <a:r>
              <a:rPr lang="zh-CN" altLang="en-US" sz="2000" b="0" i="0" smtClean="0">
                <a:solidFill>
                  <a:srgbClr val="435153"/>
                </a:solidFill>
                <a:latin typeface="Arial"/>
                <a:ea typeface="黑体" pitchFamily="2" charset="-122"/>
                <a:cs typeface="+mn-cs"/>
              </a:rPr>
              <a:t>针对各种虚拟机监控程序、管理平台、应用进行了测试和验证</a:t>
            </a:r>
          </a:p>
          <a:p>
            <a:pPr marL="228600" indent="-228600" algn="l" defTabSz="914400">
              <a:spcBef>
                <a:spcPts val="1440"/>
              </a:spcBef>
              <a:buClr>
                <a:srgbClr val="0096D6"/>
              </a:buClr>
              <a:buSzPct val="90000"/>
              <a:buFont typeface="Arial"/>
              <a:buChar char="•"/>
            </a:pPr>
            <a:r>
              <a:rPr lang="zh-CN" altLang="en-US" sz="2000" b="0" i="0" smtClean="0">
                <a:solidFill>
                  <a:srgbClr val="435153"/>
                </a:solidFill>
                <a:latin typeface="Arial"/>
                <a:ea typeface="黑体" pitchFamily="2" charset="-122"/>
                <a:cs typeface="+mn-cs"/>
              </a:rPr>
              <a:t>好处</a:t>
            </a:r>
          </a:p>
          <a:p>
            <a:pPr marL="406359" lvl="1" indent="0" algn="l" defTabSz="914400">
              <a:spcBef>
                <a:spcPts val="840"/>
              </a:spcBef>
              <a:buNone/>
            </a:pPr>
            <a:r>
              <a:rPr lang="zh-CN" altLang="en-US" sz="1600" b="0" i="0" smtClean="0">
                <a:solidFill>
                  <a:srgbClr val="435153"/>
                </a:solidFill>
                <a:latin typeface="Arial"/>
                <a:ea typeface="黑体" pitchFamily="2" charset="-122"/>
                <a:cs typeface="+mn-cs"/>
              </a:rPr>
              <a:t>适合于扩展</a:t>
            </a:r>
          </a:p>
          <a:p>
            <a:pPr marL="406359" lvl="1" indent="0" algn="l" defTabSz="914400">
              <a:spcBef>
                <a:spcPts val="840"/>
              </a:spcBef>
              <a:buNone/>
            </a:pPr>
            <a:r>
              <a:rPr lang="zh-CN" altLang="en-US" sz="1600" b="0" i="0" smtClean="0">
                <a:solidFill>
                  <a:srgbClr val="435153"/>
                </a:solidFill>
                <a:latin typeface="Arial"/>
                <a:ea typeface="黑体" pitchFamily="2" charset="-122"/>
                <a:cs typeface="+mn-cs"/>
              </a:rPr>
              <a:t>通过统一存储、管理</a:t>
            </a:r>
            <a:br>
              <a:rPr lang="zh-CN" altLang="en-US" sz="1600" b="0" i="0" smtClean="0">
                <a:solidFill>
                  <a:srgbClr val="435153"/>
                </a:solidFill>
                <a:latin typeface="Arial"/>
                <a:ea typeface="黑体" pitchFamily="2" charset="-122"/>
                <a:cs typeface="+mn-cs"/>
              </a:rPr>
            </a:br>
            <a:r>
              <a:rPr lang="zh-CN" altLang="en-US" sz="1600" b="0" i="0" smtClean="0">
                <a:solidFill>
                  <a:srgbClr val="435153"/>
                </a:solidFill>
                <a:latin typeface="Arial"/>
                <a:ea typeface="黑体" pitchFamily="2" charset="-122"/>
                <a:cs typeface="+mn-cs"/>
              </a:rPr>
              <a:t>和网络实现高效</a:t>
            </a:r>
          </a:p>
          <a:p>
            <a:pPr marL="406359" lvl="1" indent="0" algn="l" defTabSz="914400">
              <a:spcBef>
                <a:spcPts val="840"/>
              </a:spcBef>
              <a:buNone/>
            </a:pPr>
            <a:r>
              <a:rPr lang="zh-CN" altLang="en-US" sz="1600" b="0" i="0" smtClean="0">
                <a:solidFill>
                  <a:srgbClr val="435153"/>
                </a:solidFill>
                <a:latin typeface="Arial"/>
                <a:ea typeface="黑体" pitchFamily="2" charset="-122"/>
                <a:cs typeface="+mn-cs"/>
              </a:rPr>
              <a:t>维护多租户安全</a:t>
            </a:r>
            <a:endParaRPr lang="zh-CN" altLang="en-US" sz="1600">
              <a:ea typeface="黑体" pitchFamily="2" charset="-122"/>
            </a:endParaRPr>
          </a:p>
        </p:txBody>
      </p:sp>
      <p:grpSp>
        <p:nvGrpSpPr>
          <p:cNvPr id="2" name="Group 167"/>
          <p:cNvGrpSpPr/>
          <p:nvPr/>
        </p:nvGrpSpPr>
        <p:grpSpPr>
          <a:xfrm rot="10800000">
            <a:off x="6671485" y="2503902"/>
            <a:ext cx="1042705" cy="365491"/>
            <a:chOff x="3250631" y="6874892"/>
            <a:chExt cx="1514920" cy="974653"/>
          </a:xfrm>
        </p:grpSpPr>
        <p:pic>
          <p:nvPicPr>
            <p:cNvPr id="33" name="Picture 94" descr="FAS3100"/>
            <p:cNvPicPr>
              <a:picLocks noChangeAspect="1" noChangeArrowheads="1"/>
            </p:cNvPicPr>
            <p:nvPr/>
          </p:nvPicPr>
          <p:blipFill rotWithShape="1">
            <a:blip r:embed="rId3" cstate="print">
              <a:duotone>
                <a:prstClr val="black"/>
                <a:schemeClr val="tx2">
                  <a:tint val="45000"/>
                  <a:satMod val="400000"/>
                </a:schemeClr>
              </a:duotone>
            </a:blip>
            <a:srcRect l="-1" r="66640"/>
            <a:stretch/>
          </p:blipFill>
          <p:spPr bwMode="gray">
            <a:xfrm>
              <a:off x="3250631" y="6874894"/>
              <a:ext cx="505394" cy="974649"/>
            </a:xfrm>
            <a:prstGeom prst="rect">
              <a:avLst/>
            </a:prstGeom>
            <a:noFill/>
            <a:ln w="9525">
              <a:noFill/>
              <a:miter lim="800000"/>
              <a:headEnd/>
              <a:tailEnd/>
            </a:ln>
          </p:spPr>
        </p:pic>
        <p:pic>
          <p:nvPicPr>
            <p:cNvPr id="34" name="Picture 94" descr="FAS3100"/>
            <p:cNvPicPr>
              <a:picLocks noChangeAspect="1" noChangeArrowheads="1"/>
            </p:cNvPicPr>
            <p:nvPr/>
          </p:nvPicPr>
          <p:blipFill rotWithShape="1">
            <a:blip r:embed="rId3" cstate="print">
              <a:duotone>
                <a:prstClr val="black"/>
                <a:schemeClr val="accent1">
                  <a:tint val="45000"/>
                  <a:satMod val="400000"/>
                </a:schemeClr>
              </a:duotone>
            </a:blip>
            <a:srcRect l="35876" r="35830"/>
            <a:stretch/>
          </p:blipFill>
          <p:spPr bwMode="gray">
            <a:xfrm>
              <a:off x="3794125" y="6874892"/>
              <a:ext cx="428626" cy="974650"/>
            </a:xfrm>
            <a:prstGeom prst="rect">
              <a:avLst/>
            </a:prstGeom>
            <a:noFill/>
            <a:ln w="9525">
              <a:noFill/>
              <a:miter lim="800000"/>
              <a:headEnd/>
              <a:tailEnd/>
            </a:ln>
          </p:spPr>
        </p:pic>
        <p:pic>
          <p:nvPicPr>
            <p:cNvPr id="35" name="Picture 94" descr="FAS3100"/>
            <p:cNvPicPr>
              <a:picLocks noChangeAspect="1" noChangeArrowheads="1"/>
            </p:cNvPicPr>
            <p:nvPr/>
          </p:nvPicPr>
          <p:blipFill rotWithShape="1">
            <a:blip r:embed="rId3" cstate="print">
              <a:grayscl/>
            </a:blip>
            <a:srcRect l="66685"/>
            <a:stretch/>
          </p:blipFill>
          <p:spPr bwMode="gray">
            <a:xfrm>
              <a:off x="4260850" y="6874895"/>
              <a:ext cx="504701" cy="974650"/>
            </a:xfrm>
            <a:prstGeom prst="rect">
              <a:avLst/>
            </a:prstGeom>
            <a:noFill/>
            <a:ln w="9525">
              <a:noFill/>
              <a:miter lim="800000"/>
              <a:headEnd/>
              <a:tailEnd/>
            </a:ln>
          </p:spPr>
        </p:pic>
      </p:grpSp>
      <p:grpSp>
        <p:nvGrpSpPr>
          <p:cNvPr id="3" name="Group 143"/>
          <p:cNvGrpSpPr/>
          <p:nvPr/>
        </p:nvGrpSpPr>
        <p:grpSpPr>
          <a:xfrm rot="5400000">
            <a:off x="6873344" y="2468998"/>
            <a:ext cx="723484" cy="1441472"/>
            <a:chOff x="3388043" y="7716534"/>
            <a:chExt cx="376552" cy="1087615"/>
          </a:xfrm>
        </p:grpSpPr>
        <p:grpSp>
          <p:nvGrpSpPr>
            <p:cNvPr id="7" name="Group 158"/>
            <p:cNvGrpSpPr/>
            <p:nvPr/>
          </p:nvGrpSpPr>
          <p:grpSpPr>
            <a:xfrm rot="5400000">
              <a:off x="3507263" y="7597314"/>
              <a:ext cx="138112" cy="376552"/>
              <a:chOff x="4020223" y="3844228"/>
              <a:chExt cx="138112" cy="1051620"/>
            </a:xfrm>
          </p:grpSpPr>
          <p:sp>
            <p:nvSpPr>
              <p:cNvPr id="31" name="Line 130"/>
              <p:cNvSpPr>
                <a:spLocks noChangeShapeType="1"/>
              </p:cNvSpPr>
              <p:nvPr/>
            </p:nvSpPr>
            <p:spPr bwMode="gray">
              <a:xfrm flipV="1">
                <a:off x="4020223" y="3984489"/>
                <a:ext cx="0" cy="911359"/>
              </a:xfrm>
              <a:prstGeom prst="line">
                <a:avLst/>
              </a:prstGeom>
              <a:noFill/>
              <a:ln w="25400">
                <a:gradFill flip="none" rotWithShape="1">
                  <a:gsLst>
                    <a:gs pos="50000">
                      <a:schemeClr val="tx2"/>
                    </a:gs>
                    <a:gs pos="100000">
                      <a:schemeClr val="accent1">
                        <a:tint val="23500"/>
                        <a:satMod val="160000"/>
                        <a:alpha val="0"/>
                      </a:schemeClr>
                    </a:gs>
                  </a:gsLst>
                  <a:lin ang="16200000" scaled="1"/>
                  <a:tileRect/>
                </a:gradFill>
                <a:round/>
                <a:headEnd/>
                <a:tailEnd type="triangle" w="med" len="sm"/>
              </a:ln>
            </p:spPr>
            <p:txBody>
              <a:bodyPr/>
              <a:lstStyle/>
              <a:p>
                <a:endParaRPr lang="zh-CN" altLang="en-US" sz="700">
                  <a:ea typeface="黑体" pitchFamily="2" charset="-122"/>
                </a:endParaRPr>
              </a:p>
            </p:txBody>
          </p:sp>
          <p:sp>
            <p:nvSpPr>
              <p:cNvPr id="32" name="Line 131"/>
              <p:cNvSpPr>
                <a:spLocks noChangeShapeType="1"/>
              </p:cNvSpPr>
              <p:nvPr/>
            </p:nvSpPr>
            <p:spPr bwMode="gray">
              <a:xfrm>
                <a:off x="4158335" y="3844228"/>
                <a:ext cx="0" cy="944140"/>
              </a:xfrm>
              <a:prstGeom prst="line">
                <a:avLst/>
              </a:prstGeom>
              <a:noFill/>
              <a:ln w="25400">
                <a:gradFill flip="none" rotWithShape="1">
                  <a:gsLst>
                    <a:gs pos="50000">
                      <a:schemeClr val="tx2"/>
                    </a:gs>
                    <a:gs pos="100000">
                      <a:schemeClr val="accent1">
                        <a:tint val="23500"/>
                        <a:satMod val="160000"/>
                        <a:alpha val="0"/>
                      </a:schemeClr>
                    </a:gs>
                  </a:gsLst>
                  <a:lin ang="16200000" scaled="1"/>
                  <a:tileRect/>
                </a:gradFill>
                <a:round/>
                <a:headEnd/>
                <a:tailEnd type="triangle" w="med" len="sm"/>
              </a:ln>
            </p:spPr>
            <p:txBody>
              <a:bodyPr/>
              <a:lstStyle/>
              <a:p>
                <a:endParaRPr lang="zh-CN" altLang="en-US" sz="700">
                  <a:ea typeface="黑体" pitchFamily="2" charset="-122"/>
                </a:endParaRPr>
              </a:p>
            </p:txBody>
          </p:sp>
        </p:grpSp>
        <p:grpSp>
          <p:nvGrpSpPr>
            <p:cNvPr id="8" name="Group 159"/>
            <p:cNvGrpSpPr/>
            <p:nvPr/>
          </p:nvGrpSpPr>
          <p:grpSpPr>
            <a:xfrm rot="5400000">
              <a:off x="3501391" y="8060654"/>
              <a:ext cx="138118" cy="364814"/>
              <a:chOff x="4477717" y="3877009"/>
              <a:chExt cx="138118" cy="1018840"/>
            </a:xfrm>
          </p:grpSpPr>
          <p:sp>
            <p:nvSpPr>
              <p:cNvPr id="29" name="Line 132"/>
              <p:cNvSpPr>
                <a:spLocks noChangeShapeType="1"/>
              </p:cNvSpPr>
              <p:nvPr/>
            </p:nvSpPr>
            <p:spPr bwMode="gray">
              <a:xfrm flipV="1">
                <a:off x="4477717" y="3984489"/>
                <a:ext cx="0" cy="911360"/>
              </a:xfrm>
              <a:prstGeom prst="line">
                <a:avLst/>
              </a:prstGeom>
              <a:noFill/>
              <a:ln w="25400">
                <a:gradFill flip="none" rotWithShape="1">
                  <a:gsLst>
                    <a:gs pos="0">
                      <a:schemeClr val="accent3">
                        <a:lumMod val="50000"/>
                      </a:schemeClr>
                    </a:gs>
                    <a:gs pos="100000">
                      <a:schemeClr val="accent1">
                        <a:tint val="23500"/>
                        <a:satMod val="160000"/>
                        <a:alpha val="0"/>
                      </a:schemeClr>
                    </a:gs>
                  </a:gsLst>
                  <a:lin ang="16200000" scaled="1"/>
                  <a:tileRect/>
                </a:gradFill>
                <a:round/>
                <a:headEnd/>
                <a:tailEnd type="triangle" w="med" len="sm"/>
              </a:ln>
            </p:spPr>
            <p:txBody>
              <a:bodyPr/>
              <a:lstStyle/>
              <a:p>
                <a:endParaRPr lang="zh-CN" altLang="en-US" sz="700">
                  <a:ea typeface="黑体" pitchFamily="2" charset="-122"/>
                </a:endParaRPr>
              </a:p>
            </p:txBody>
          </p:sp>
          <p:sp>
            <p:nvSpPr>
              <p:cNvPr id="30" name="Line 133"/>
              <p:cNvSpPr>
                <a:spLocks noChangeShapeType="1"/>
              </p:cNvSpPr>
              <p:nvPr/>
            </p:nvSpPr>
            <p:spPr bwMode="gray">
              <a:xfrm>
                <a:off x="4615835" y="3877009"/>
                <a:ext cx="0" cy="911360"/>
              </a:xfrm>
              <a:prstGeom prst="line">
                <a:avLst/>
              </a:prstGeom>
              <a:noFill/>
              <a:ln w="25400">
                <a:gradFill flip="none" rotWithShape="1">
                  <a:gsLst>
                    <a:gs pos="0">
                      <a:schemeClr val="accent3">
                        <a:lumMod val="50000"/>
                      </a:schemeClr>
                    </a:gs>
                    <a:gs pos="100000">
                      <a:schemeClr val="accent1">
                        <a:tint val="23500"/>
                        <a:satMod val="160000"/>
                        <a:alpha val="0"/>
                      </a:schemeClr>
                    </a:gs>
                  </a:gsLst>
                  <a:lin ang="16200000" scaled="1"/>
                  <a:tileRect/>
                </a:gradFill>
                <a:round/>
                <a:headEnd/>
                <a:tailEnd type="triangle" w="med" len="sm"/>
              </a:ln>
            </p:spPr>
            <p:txBody>
              <a:bodyPr/>
              <a:lstStyle/>
              <a:p>
                <a:endParaRPr lang="zh-CN" altLang="en-US" sz="700">
                  <a:ea typeface="黑体" pitchFamily="2" charset="-122"/>
                </a:endParaRPr>
              </a:p>
            </p:txBody>
          </p:sp>
        </p:grpSp>
        <p:grpSp>
          <p:nvGrpSpPr>
            <p:cNvPr id="9" name="Group 160"/>
            <p:cNvGrpSpPr/>
            <p:nvPr/>
          </p:nvGrpSpPr>
          <p:grpSpPr>
            <a:xfrm rot="5400000">
              <a:off x="3501393" y="8552686"/>
              <a:ext cx="138113" cy="364813"/>
              <a:chOff x="4969746" y="3877011"/>
              <a:chExt cx="138113" cy="1018837"/>
            </a:xfrm>
          </p:grpSpPr>
          <p:sp>
            <p:nvSpPr>
              <p:cNvPr id="27" name="Line 134"/>
              <p:cNvSpPr>
                <a:spLocks noChangeShapeType="1"/>
              </p:cNvSpPr>
              <p:nvPr/>
            </p:nvSpPr>
            <p:spPr bwMode="gray">
              <a:xfrm flipV="1">
                <a:off x="4969746" y="3984488"/>
                <a:ext cx="0" cy="911360"/>
              </a:xfrm>
              <a:prstGeom prst="line">
                <a:avLst/>
              </a:prstGeom>
              <a:noFill/>
              <a:ln w="25400">
                <a:gradFill flip="none" rotWithShape="1">
                  <a:gsLst>
                    <a:gs pos="50000">
                      <a:schemeClr val="bg1">
                        <a:lumMod val="65000"/>
                      </a:schemeClr>
                    </a:gs>
                    <a:gs pos="100000">
                      <a:schemeClr val="accent1">
                        <a:tint val="23500"/>
                        <a:satMod val="160000"/>
                        <a:alpha val="0"/>
                      </a:schemeClr>
                    </a:gs>
                  </a:gsLst>
                  <a:lin ang="16200000" scaled="1"/>
                  <a:tileRect/>
                </a:gradFill>
                <a:round/>
                <a:headEnd/>
                <a:tailEnd type="triangle" w="med" len="sm"/>
              </a:ln>
            </p:spPr>
            <p:txBody>
              <a:bodyPr/>
              <a:lstStyle/>
              <a:p>
                <a:endParaRPr lang="zh-CN" altLang="en-US" sz="700">
                  <a:ea typeface="黑体" pitchFamily="2" charset="-122"/>
                </a:endParaRPr>
              </a:p>
            </p:txBody>
          </p:sp>
          <p:sp>
            <p:nvSpPr>
              <p:cNvPr id="28" name="Line 135"/>
              <p:cNvSpPr>
                <a:spLocks noChangeShapeType="1"/>
              </p:cNvSpPr>
              <p:nvPr/>
            </p:nvSpPr>
            <p:spPr bwMode="gray">
              <a:xfrm>
                <a:off x="5107859" y="3877011"/>
                <a:ext cx="0" cy="911360"/>
              </a:xfrm>
              <a:prstGeom prst="line">
                <a:avLst/>
              </a:prstGeom>
              <a:noFill/>
              <a:ln w="25400">
                <a:gradFill flip="none" rotWithShape="1">
                  <a:gsLst>
                    <a:gs pos="50000">
                      <a:schemeClr val="bg1">
                        <a:lumMod val="65000"/>
                      </a:schemeClr>
                    </a:gs>
                    <a:gs pos="100000">
                      <a:schemeClr val="accent1">
                        <a:tint val="23500"/>
                        <a:satMod val="160000"/>
                        <a:alpha val="0"/>
                      </a:schemeClr>
                    </a:gs>
                  </a:gsLst>
                  <a:lin ang="16200000" scaled="1"/>
                  <a:tileRect/>
                </a:gradFill>
                <a:round/>
                <a:headEnd/>
                <a:tailEnd type="triangle" w="med" len="sm"/>
              </a:ln>
            </p:spPr>
            <p:txBody>
              <a:bodyPr/>
              <a:lstStyle/>
              <a:p>
                <a:endParaRPr lang="zh-CN" altLang="en-US" sz="700">
                  <a:ea typeface="黑体" pitchFamily="2" charset="-122"/>
                </a:endParaRPr>
              </a:p>
            </p:txBody>
          </p:sp>
        </p:grpSp>
      </p:grpSp>
      <p:pic>
        <p:nvPicPr>
          <p:cNvPr id="10" name="Picture 42" descr="CiscoNexus5020"/>
          <p:cNvPicPr>
            <a:picLocks noChangeAspect="1" noChangeArrowheads="1"/>
          </p:cNvPicPr>
          <p:nvPr/>
        </p:nvPicPr>
        <p:blipFill>
          <a:blip r:embed="rId4" cstate="print"/>
          <a:srcRect/>
          <a:stretch>
            <a:fillRect/>
          </a:stretch>
        </p:blipFill>
        <p:spPr bwMode="auto">
          <a:xfrm rot="10800000">
            <a:off x="6406119" y="3435546"/>
            <a:ext cx="1573436" cy="157912"/>
          </a:xfrm>
          <a:prstGeom prst="rect">
            <a:avLst/>
          </a:prstGeom>
          <a:noFill/>
          <a:ln w="9525">
            <a:noFill/>
            <a:miter lim="800000"/>
            <a:headEnd/>
            <a:tailEnd/>
          </a:ln>
        </p:spPr>
      </p:pic>
      <p:grpSp>
        <p:nvGrpSpPr>
          <p:cNvPr id="11" name="Group 67"/>
          <p:cNvGrpSpPr/>
          <p:nvPr/>
        </p:nvGrpSpPr>
        <p:grpSpPr>
          <a:xfrm rot="10800000">
            <a:off x="6140035" y="4157877"/>
            <a:ext cx="2105605" cy="347086"/>
            <a:chOff x="3223168" y="931577"/>
            <a:chExt cx="1959782" cy="647899"/>
          </a:xfrm>
        </p:grpSpPr>
        <p:pic>
          <p:nvPicPr>
            <p:cNvPr id="22" name="Picture 41" descr="CiscoUCS-Bseries"/>
            <p:cNvPicPr>
              <a:picLocks noChangeAspect="1" noChangeArrowheads="1"/>
            </p:cNvPicPr>
            <p:nvPr/>
          </p:nvPicPr>
          <p:blipFill>
            <a:blip r:embed="rId5" cstate="print"/>
            <a:srcRect/>
            <a:stretch>
              <a:fillRect/>
            </a:stretch>
          </p:blipFill>
          <p:spPr bwMode="auto">
            <a:xfrm>
              <a:off x="4223152" y="931582"/>
              <a:ext cx="959798" cy="647894"/>
            </a:xfrm>
            <a:prstGeom prst="rect">
              <a:avLst/>
            </a:prstGeom>
            <a:noFill/>
            <a:ln w="9525">
              <a:noFill/>
              <a:miter lim="800000"/>
              <a:headEnd/>
              <a:tailEnd/>
            </a:ln>
          </p:spPr>
        </p:pic>
        <p:pic>
          <p:nvPicPr>
            <p:cNvPr id="23" name="Picture 41" descr="CiscoUCS-Bseries"/>
            <p:cNvPicPr>
              <a:picLocks noChangeAspect="1" noChangeArrowheads="1"/>
            </p:cNvPicPr>
            <p:nvPr/>
          </p:nvPicPr>
          <p:blipFill>
            <a:blip r:embed="rId5" cstate="print"/>
            <a:srcRect/>
            <a:stretch>
              <a:fillRect/>
            </a:stretch>
          </p:blipFill>
          <p:spPr bwMode="auto">
            <a:xfrm>
              <a:off x="3223168" y="931577"/>
              <a:ext cx="959800" cy="647896"/>
            </a:xfrm>
            <a:prstGeom prst="rect">
              <a:avLst/>
            </a:prstGeom>
            <a:noFill/>
            <a:ln w="9525">
              <a:noFill/>
              <a:miter lim="800000"/>
              <a:headEnd/>
              <a:tailEnd/>
            </a:ln>
          </p:spPr>
        </p:pic>
      </p:grpSp>
      <p:grpSp>
        <p:nvGrpSpPr>
          <p:cNvPr id="12" name="Group 146"/>
          <p:cNvGrpSpPr/>
          <p:nvPr/>
        </p:nvGrpSpPr>
        <p:grpSpPr>
          <a:xfrm rot="5400000">
            <a:off x="6864930" y="2992089"/>
            <a:ext cx="697340" cy="1771008"/>
            <a:chOff x="3743047" y="7563372"/>
            <a:chExt cx="1423516" cy="1336263"/>
          </a:xfrm>
        </p:grpSpPr>
        <p:grpSp>
          <p:nvGrpSpPr>
            <p:cNvPr id="13" name="Group 147"/>
            <p:cNvGrpSpPr/>
            <p:nvPr/>
          </p:nvGrpSpPr>
          <p:grpSpPr>
            <a:xfrm rot="5400000">
              <a:off x="4385752" y="6920672"/>
              <a:ext cx="138112" cy="1423511"/>
              <a:chOff x="4020223" y="3844228"/>
              <a:chExt cx="138112" cy="1051620"/>
            </a:xfrm>
          </p:grpSpPr>
          <p:sp>
            <p:nvSpPr>
              <p:cNvPr id="20" name="Line 130"/>
              <p:cNvSpPr>
                <a:spLocks noChangeShapeType="1"/>
              </p:cNvSpPr>
              <p:nvPr/>
            </p:nvSpPr>
            <p:spPr bwMode="gray">
              <a:xfrm flipV="1">
                <a:off x="4020223" y="3984489"/>
                <a:ext cx="0" cy="911359"/>
              </a:xfrm>
              <a:prstGeom prst="line">
                <a:avLst/>
              </a:prstGeom>
              <a:noFill/>
              <a:ln w="25400">
                <a:gradFill flip="none" rotWithShape="1">
                  <a:gsLst>
                    <a:gs pos="50000">
                      <a:schemeClr val="tx2"/>
                    </a:gs>
                    <a:gs pos="100000">
                      <a:schemeClr val="accent1">
                        <a:tint val="23500"/>
                        <a:satMod val="160000"/>
                        <a:alpha val="0"/>
                      </a:schemeClr>
                    </a:gs>
                  </a:gsLst>
                  <a:lin ang="16200000" scaled="1"/>
                  <a:tileRect/>
                </a:gradFill>
                <a:round/>
                <a:headEnd/>
                <a:tailEnd type="triangle" w="med" len="sm"/>
              </a:ln>
            </p:spPr>
            <p:txBody>
              <a:bodyPr/>
              <a:lstStyle/>
              <a:p>
                <a:endParaRPr lang="zh-CN" altLang="en-US" sz="700">
                  <a:ea typeface="黑体" pitchFamily="2" charset="-122"/>
                </a:endParaRPr>
              </a:p>
            </p:txBody>
          </p:sp>
          <p:sp>
            <p:nvSpPr>
              <p:cNvPr id="21" name="Line 131"/>
              <p:cNvSpPr>
                <a:spLocks noChangeShapeType="1"/>
              </p:cNvSpPr>
              <p:nvPr/>
            </p:nvSpPr>
            <p:spPr bwMode="gray">
              <a:xfrm>
                <a:off x="4158335" y="3844228"/>
                <a:ext cx="0" cy="944140"/>
              </a:xfrm>
              <a:prstGeom prst="line">
                <a:avLst/>
              </a:prstGeom>
              <a:noFill/>
              <a:ln w="25400">
                <a:gradFill flip="none" rotWithShape="1">
                  <a:gsLst>
                    <a:gs pos="50000">
                      <a:schemeClr val="tx2"/>
                    </a:gs>
                    <a:gs pos="100000">
                      <a:schemeClr val="accent1">
                        <a:tint val="23500"/>
                        <a:satMod val="160000"/>
                        <a:alpha val="0"/>
                      </a:schemeClr>
                    </a:gs>
                  </a:gsLst>
                  <a:lin ang="16200000" scaled="1"/>
                  <a:tileRect/>
                </a:gradFill>
                <a:round/>
                <a:headEnd/>
                <a:tailEnd type="triangle" w="med" len="sm"/>
              </a:ln>
            </p:spPr>
            <p:txBody>
              <a:bodyPr/>
              <a:lstStyle/>
              <a:p>
                <a:endParaRPr lang="zh-CN" altLang="en-US" sz="700">
                  <a:ea typeface="黑体" pitchFamily="2" charset="-122"/>
                </a:endParaRPr>
              </a:p>
            </p:txBody>
          </p:sp>
        </p:grpSp>
        <p:grpSp>
          <p:nvGrpSpPr>
            <p:cNvPr id="14" name="Group 148"/>
            <p:cNvGrpSpPr/>
            <p:nvPr/>
          </p:nvGrpSpPr>
          <p:grpSpPr>
            <a:xfrm rot="5400000">
              <a:off x="4363559" y="7530836"/>
              <a:ext cx="138118" cy="1379138"/>
              <a:chOff x="4477717" y="3877009"/>
              <a:chExt cx="138118" cy="1018840"/>
            </a:xfrm>
          </p:grpSpPr>
          <p:sp>
            <p:nvSpPr>
              <p:cNvPr id="18" name="Line 132"/>
              <p:cNvSpPr>
                <a:spLocks noChangeShapeType="1"/>
              </p:cNvSpPr>
              <p:nvPr/>
            </p:nvSpPr>
            <p:spPr bwMode="gray">
              <a:xfrm flipV="1">
                <a:off x="4477717" y="3984489"/>
                <a:ext cx="0" cy="911360"/>
              </a:xfrm>
              <a:prstGeom prst="line">
                <a:avLst/>
              </a:prstGeom>
              <a:noFill/>
              <a:ln w="25400">
                <a:gradFill flip="none" rotWithShape="1">
                  <a:gsLst>
                    <a:gs pos="0">
                      <a:schemeClr val="accent3">
                        <a:lumMod val="50000"/>
                      </a:schemeClr>
                    </a:gs>
                    <a:gs pos="100000">
                      <a:schemeClr val="accent1">
                        <a:tint val="23500"/>
                        <a:satMod val="160000"/>
                        <a:alpha val="0"/>
                      </a:schemeClr>
                    </a:gs>
                  </a:gsLst>
                  <a:lin ang="16200000" scaled="1"/>
                  <a:tileRect/>
                </a:gradFill>
                <a:round/>
                <a:headEnd/>
                <a:tailEnd type="triangle" w="med" len="sm"/>
              </a:ln>
            </p:spPr>
            <p:txBody>
              <a:bodyPr/>
              <a:lstStyle/>
              <a:p>
                <a:endParaRPr lang="zh-CN" altLang="en-US" sz="700">
                  <a:ea typeface="黑体" pitchFamily="2" charset="-122"/>
                </a:endParaRPr>
              </a:p>
            </p:txBody>
          </p:sp>
          <p:sp>
            <p:nvSpPr>
              <p:cNvPr id="19" name="Line 133"/>
              <p:cNvSpPr>
                <a:spLocks noChangeShapeType="1"/>
              </p:cNvSpPr>
              <p:nvPr/>
            </p:nvSpPr>
            <p:spPr bwMode="gray">
              <a:xfrm>
                <a:off x="4615835" y="3877009"/>
                <a:ext cx="0" cy="911360"/>
              </a:xfrm>
              <a:prstGeom prst="line">
                <a:avLst/>
              </a:prstGeom>
              <a:noFill/>
              <a:ln w="25400">
                <a:gradFill flip="none" rotWithShape="1">
                  <a:gsLst>
                    <a:gs pos="0">
                      <a:schemeClr val="accent3">
                        <a:lumMod val="50000"/>
                      </a:schemeClr>
                    </a:gs>
                    <a:gs pos="100000">
                      <a:schemeClr val="accent1">
                        <a:tint val="23500"/>
                        <a:satMod val="160000"/>
                        <a:alpha val="0"/>
                      </a:schemeClr>
                    </a:gs>
                  </a:gsLst>
                  <a:lin ang="16200000" scaled="1"/>
                  <a:tileRect/>
                </a:gradFill>
                <a:round/>
                <a:headEnd/>
                <a:tailEnd type="triangle" w="med" len="sm"/>
              </a:ln>
            </p:spPr>
            <p:txBody>
              <a:bodyPr/>
              <a:lstStyle/>
              <a:p>
                <a:endParaRPr lang="zh-CN" altLang="en-US" sz="700">
                  <a:ea typeface="黑体" pitchFamily="2" charset="-122"/>
                </a:endParaRPr>
              </a:p>
            </p:txBody>
          </p:sp>
        </p:grpSp>
        <p:grpSp>
          <p:nvGrpSpPr>
            <p:cNvPr id="15" name="Group 149"/>
            <p:cNvGrpSpPr/>
            <p:nvPr/>
          </p:nvGrpSpPr>
          <p:grpSpPr>
            <a:xfrm rot="5400000">
              <a:off x="4363557" y="8141012"/>
              <a:ext cx="138113" cy="1379134"/>
              <a:chOff x="4969746" y="3877011"/>
              <a:chExt cx="138113" cy="1018837"/>
            </a:xfrm>
          </p:grpSpPr>
          <p:sp>
            <p:nvSpPr>
              <p:cNvPr id="16" name="Line 134"/>
              <p:cNvSpPr>
                <a:spLocks noChangeShapeType="1"/>
              </p:cNvSpPr>
              <p:nvPr/>
            </p:nvSpPr>
            <p:spPr bwMode="gray">
              <a:xfrm flipV="1">
                <a:off x="4969746" y="3984488"/>
                <a:ext cx="0" cy="911360"/>
              </a:xfrm>
              <a:prstGeom prst="line">
                <a:avLst/>
              </a:prstGeom>
              <a:noFill/>
              <a:ln w="25400">
                <a:gradFill flip="none" rotWithShape="1">
                  <a:gsLst>
                    <a:gs pos="50000">
                      <a:schemeClr val="bg1">
                        <a:lumMod val="65000"/>
                      </a:schemeClr>
                    </a:gs>
                    <a:gs pos="100000">
                      <a:schemeClr val="accent1">
                        <a:tint val="23500"/>
                        <a:satMod val="160000"/>
                        <a:alpha val="0"/>
                      </a:schemeClr>
                    </a:gs>
                  </a:gsLst>
                  <a:lin ang="16200000" scaled="1"/>
                  <a:tileRect/>
                </a:gradFill>
                <a:round/>
                <a:headEnd/>
                <a:tailEnd type="triangle" w="med" len="sm"/>
              </a:ln>
            </p:spPr>
            <p:txBody>
              <a:bodyPr/>
              <a:lstStyle/>
              <a:p>
                <a:endParaRPr lang="zh-CN" altLang="en-US" sz="700">
                  <a:ea typeface="黑体" pitchFamily="2" charset="-122"/>
                </a:endParaRPr>
              </a:p>
            </p:txBody>
          </p:sp>
          <p:sp>
            <p:nvSpPr>
              <p:cNvPr id="17" name="Line 135"/>
              <p:cNvSpPr>
                <a:spLocks noChangeShapeType="1"/>
              </p:cNvSpPr>
              <p:nvPr/>
            </p:nvSpPr>
            <p:spPr bwMode="gray">
              <a:xfrm>
                <a:off x="5107859" y="3877011"/>
                <a:ext cx="0" cy="911360"/>
              </a:xfrm>
              <a:prstGeom prst="line">
                <a:avLst/>
              </a:prstGeom>
              <a:noFill/>
              <a:ln w="25400">
                <a:gradFill flip="none" rotWithShape="1">
                  <a:gsLst>
                    <a:gs pos="50000">
                      <a:schemeClr val="bg1">
                        <a:lumMod val="65000"/>
                      </a:schemeClr>
                    </a:gs>
                    <a:gs pos="100000">
                      <a:schemeClr val="accent1">
                        <a:tint val="23500"/>
                        <a:satMod val="160000"/>
                        <a:alpha val="0"/>
                      </a:schemeClr>
                    </a:gs>
                  </a:gsLst>
                  <a:lin ang="16200000" scaled="1"/>
                  <a:tileRect/>
                </a:gradFill>
                <a:round/>
                <a:headEnd/>
                <a:tailEnd type="triangle" w="med" len="sm"/>
              </a:ln>
            </p:spPr>
            <p:txBody>
              <a:bodyPr/>
              <a:lstStyle/>
              <a:p>
                <a:endParaRPr lang="zh-CN" altLang="en-US" sz="700">
                  <a:ea typeface="黑体" pitchFamily="2" charset="-122"/>
                </a:endParaRPr>
              </a:p>
            </p:txBody>
          </p:sp>
        </p:grpSp>
      </p:grpSp>
      <p:sp>
        <p:nvSpPr>
          <p:cNvPr id="36" name="TextBox 35"/>
          <p:cNvSpPr txBox="1"/>
          <p:nvPr/>
        </p:nvSpPr>
        <p:spPr>
          <a:xfrm>
            <a:off x="6632785" y="1738292"/>
            <a:ext cx="1082348" cy="369332"/>
          </a:xfrm>
          <a:prstGeom prst="rect">
            <a:avLst/>
          </a:prstGeom>
          <a:noFill/>
        </p:spPr>
        <p:txBody>
          <a:bodyPr wrap="none" rtlCol="0">
            <a:spAutoFit/>
          </a:bodyPr>
          <a:lstStyle/>
          <a:p>
            <a:pPr algn="ctr" defTabSz="914400">
              <a:buNone/>
            </a:pPr>
            <a:r>
              <a:rPr lang="en-US" altLang="zh-CN" sz="1800" b="1" i="0" smtClean="0">
                <a:solidFill>
                  <a:schemeClr val="tx1"/>
                </a:solidFill>
                <a:latin typeface="Arial"/>
                <a:ea typeface="黑体" pitchFamily="2" charset="-122"/>
                <a:cs typeface="+mn-cs"/>
              </a:rPr>
              <a:t>FlexPod</a:t>
            </a:r>
            <a:endParaRPr lang="zh-CN" altLang="en-US" b="1">
              <a:ea typeface="黑体" pitchFamily="2" charset="-122"/>
            </a:endParaRPr>
          </a:p>
        </p:txBody>
      </p:sp>
      <p:pic>
        <p:nvPicPr>
          <p:cNvPr id="37" name="Picture 3"/>
          <p:cNvPicPr>
            <a:picLocks noChangeAspect="1" noChangeArrowheads="1"/>
          </p:cNvPicPr>
          <p:nvPr/>
        </p:nvPicPr>
        <p:blipFill>
          <a:blip r:embed="rId6" cstate="print">
            <a:lum bright="-100000"/>
          </a:blip>
          <a:srcRect/>
          <a:stretch>
            <a:fillRect/>
          </a:stretch>
        </p:blipFill>
        <p:spPr bwMode="auto">
          <a:xfrm>
            <a:off x="7351883" y="4768852"/>
            <a:ext cx="849248" cy="222250"/>
          </a:xfrm>
          <a:prstGeom prst="rect">
            <a:avLst/>
          </a:prstGeom>
          <a:noFill/>
          <a:ln w="9525">
            <a:noFill/>
            <a:miter lim="800000"/>
            <a:headEnd/>
            <a:tailEnd/>
          </a:ln>
          <a:effectLst/>
        </p:spPr>
      </p:pic>
      <p:grpSp>
        <p:nvGrpSpPr>
          <p:cNvPr id="24" name="Group 67"/>
          <p:cNvGrpSpPr/>
          <p:nvPr/>
        </p:nvGrpSpPr>
        <p:grpSpPr>
          <a:xfrm>
            <a:off x="6443522" y="4692862"/>
            <a:ext cx="588154" cy="310940"/>
            <a:chOff x="609600" y="528537"/>
            <a:chExt cx="1444734" cy="763789"/>
          </a:xfrm>
          <a:solidFill>
            <a:srgbClr val="333333"/>
          </a:solidFill>
        </p:grpSpPr>
        <p:sp>
          <p:nvSpPr>
            <p:cNvPr id="39" name="Rectangle 38"/>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zh-CN" altLang="en-US">
                <a:solidFill>
                  <a:srgbClr val="0096D6"/>
                </a:solidFill>
                <a:ea typeface="黑体" pitchFamily="2" charset="-122"/>
              </a:endParaRPr>
            </a:p>
          </p:txBody>
        </p:sp>
        <p:sp>
          <p:nvSpPr>
            <p:cNvPr id="40" name="Freeform 3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zh-CN" altLang="en-US">
                <a:solidFill>
                  <a:srgbClr val="0096D6"/>
                </a:solidFill>
                <a:ea typeface="黑体" pitchFamily="2" charset="-122"/>
              </a:endParaRPr>
            </a:p>
          </p:txBody>
        </p:sp>
        <p:sp>
          <p:nvSpPr>
            <p:cNvPr id="41" name="Freeform 4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zh-CN" altLang="en-US">
                <a:solidFill>
                  <a:srgbClr val="0096D6"/>
                </a:solidFill>
                <a:ea typeface="黑体" pitchFamily="2" charset="-122"/>
              </a:endParaRPr>
            </a:p>
          </p:txBody>
        </p:sp>
        <p:sp>
          <p:nvSpPr>
            <p:cNvPr id="42" name="Freeform 4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zh-CN" altLang="en-US">
                <a:solidFill>
                  <a:srgbClr val="0096D6"/>
                </a:solidFill>
                <a:ea typeface="黑体" pitchFamily="2" charset="-122"/>
              </a:endParaRPr>
            </a:p>
          </p:txBody>
        </p:sp>
        <p:sp>
          <p:nvSpPr>
            <p:cNvPr id="43" name="Freeform 4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zh-CN" altLang="en-US">
                <a:solidFill>
                  <a:srgbClr val="0096D6"/>
                </a:solidFill>
                <a:ea typeface="黑体" pitchFamily="2" charset="-122"/>
              </a:endParaRPr>
            </a:p>
          </p:txBody>
        </p:sp>
        <p:sp>
          <p:nvSpPr>
            <p:cNvPr id="44" name="Freeform 4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zh-CN" altLang="en-US">
                <a:solidFill>
                  <a:srgbClr val="0096D6"/>
                </a:solidFill>
                <a:ea typeface="黑体" pitchFamily="2" charset="-122"/>
              </a:endParaRPr>
            </a:p>
          </p:txBody>
        </p:sp>
        <p:sp>
          <p:nvSpPr>
            <p:cNvPr id="45" name="Freeform 4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zh-CN" altLang="en-US">
                <a:solidFill>
                  <a:srgbClr val="0096D6"/>
                </a:solidFill>
                <a:ea typeface="黑体" pitchFamily="2" charset="-122"/>
              </a:endParaRPr>
            </a:p>
          </p:txBody>
        </p:sp>
        <p:sp>
          <p:nvSpPr>
            <p:cNvPr id="46" name="Freeform 4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zh-CN" altLang="en-US">
                <a:solidFill>
                  <a:srgbClr val="0096D6"/>
                </a:solidFill>
                <a:ea typeface="黑体" pitchFamily="2" charset="-122"/>
              </a:endParaRPr>
            </a:p>
          </p:txBody>
        </p:sp>
        <p:sp>
          <p:nvSpPr>
            <p:cNvPr id="47" name="Freeform 4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zh-CN" altLang="en-US">
                <a:solidFill>
                  <a:srgbClr val="0096D6"/>
                </a:solidFill>
                <a:ea typeface="黑体" pitchFamily="2" charset="-122"/>
              </a:endParaRPr>
            </a:p>
          </p:txBody>
        </p:sp>
        <p:sp>
          <p:nvSpPr>
            <p:cNvPr id="48" name="Freeform 4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zh-CN" altLang="en-US">
                <a:solidFill>
                  <a:srgbClr val="0096D6"/>
                </a:solidFill>
                <a:ea typeface="黑体" pitchFamily="2" charset="-122"/>
              </a:endParaRPr>
            </a:p>
          </p:txBody>
        </p:sp>
        <p:sp>
          <p:nvSpPr>
            <p:cNvPr id="49" name="Freeform 4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zh-CN" altLang="en-US">
                <a:solidFill>
                  <a:srgbClr val="0096D6"/>
                </a:solidFill>
                <a:ea typeface="黑体" pitchFamily="2" charset="-122"/>
              </a:endParaRPr>
            </a:p>
          </p:txBody>
        </p:sp>
        <p:sp>
          <p:nvSpPr>
            <p:cNvPr id="50" name="Freeform 4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zh-CN" altLang="en-US">
                <a:solidFill>
                  <a:srgbClr val="0096D6"/>
                </a:solidFill>
                <a:ea typeface="黑体" pitchFamily="2" charset="-122"/>
              </a:endParaRPr>
            </a:p>
          </p:txBody>
        </p:sp>
        <p:sp>
          <p:nvSpPr>
            <p:cNvPr id="51" name="Freeform 5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zh-CN" altLang="en-US">
                <a:solidFill>
                  <a:srgbClr val="0096D6"/>
                </a:solidFill>
                <a:ea typeface="黑体" pitchFamily="2" charset="-122"/>
              </a:endParaRPr>
            </a:p>
          </p:txBody>
        </p:sp>
        <p:sp>
          <p:nvSpPr>
            <p:cNvPr id="52" name="Freeform 5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zh-CN" altLang="en-US">
                <a:solidFill>
                  <a:srgbClr val="0096D6"/>
                </a:solidFill>
                <a:ea typeface="黑体" pitchFamily="2" charset="-122"/>
              </a:endParaRPr>
            </a:p>
          </p:txBody>
        </p:sp>
      </p:grpSp>
      <p:sp>
        <p:nvSpPr>
          <p:cNvPr id="57" name="Title 1"/>
          <p:cNvSpPr>
            <a:spLocks noGrp="1"/>
          </p:cNvSpPr>
          <p:nvPr>
            <p:ph type="title"/>
          </p:nvPr>
        </p:nvSpPr>
        <p:spPr>
          <a:xfrm>
            <a:off x="229703" y="440829"/>
            <a:ext cx="9378321" cy="838200"/>
          </a:xfrm>
        </p:spPr>
        <p:txBody>
          <a:bodyPr anchor="t" anchorCtr="0"/>
          <a:lstStyle/>
          <a:p>
            <a:pPr algn="l" defTabSz="914400">
              <a:lnSpc>
                <a:spcPct val="80000"/>
              </a:lnSpc>
              <a:spcBef>
                <a:spcPct val="0"/>
              </a:spcBef>
              <a:buNone/>
            </a:pPr>
            <a:r>
              <a:rPr altLang="zh-CN"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FlexPod</a:t>
            </a:r>
            <a:br>
              <a:rPr altLang="zh-CN"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lang="zh-CN" altLang="en-US" sz="2400" b="0" i="0" spc="0" baseline="0" dirty="0" smtClean="0">
                <a:solidFill>
                  <a:srgbClr val="7F7F7F"/>
                </a:solidFill>
                <a:latin typeface="Arial"/>
                <a:ea typeface="黑体" pitchFamily="2" charset="-122"/>
                <a:cs typeface="+mj-cs"/>
              </a:rPr>
              <a:t>针对虚拟化基础设施和云的</a:t>
            </a:r>
            <a:br>
              <a:rPr lang="zh-CN" altLang="en-US" sz="2400" b="0" i="0" spc="0" baseline="0" dirty="0" smtClean="0">
                <a:solidFill>
                  <a:srgbClr val="7F7F7F"/>
                </a:solidFill>
                <a:latin typeface="Arial"/>
                <a:ea typeface="黑体" pitchFamily="2" charset="-122"/>
                <a:cs typeface="+mj-cs"/>
              </a:rPr>
            </a:br>
            <a:r>
              <a:rPr altLang="zh-CN" sz="2400" b="0" i="0" spc="0" baseline="0" dirty="0" smtClean="0">
                <a:solidFill>
                  <a:srgbClr val="7F7F7F"/>
                </a:solidFill>
                <a:latin typeface="Arial"/>
                <a:ea typeface="黑体" pitchFamily="2" charset="-122"/>
                <a:cs typeface="+mj-cs"/>
              </a:rPr>
              <a:t>Cisco </a:t>
            </a:r>
            <a:r>
              <a:rPr lang="zh-CN" altLang="en-US" sz="2400" b="0" i="0" spc="0" baseline="0" dirty="0" smtClean="0">
                <a:solidFill>
                  <a:srgbClr val="7F7F7F"/>
                </a:solidFill>
                <a:latin typeface="Arial"/>
                <a:ea typeface="黑体" pitchFamily="2" charset="-122"/>
                <a:cs typeface="+mj-cs"/>
              </a:rPr>
              <a:t>和 </a:t>
            </a:r>
            <a:r>
              <a:rPr altLang="zh-CN" sz="2400" b="0" i="0" spc="0" baseline="0" dirty="0" smtClean="0">
                <a:solidFill>
                  <a:srgbClr val="7F7F7F"/>
                </a:solidFill>
                <a:latin typeface="Arial"/>
                <a:ea typeface="黑体" pitchFamily="2" charset="-122"/>
                <a:cs typeface="+mj-cs"/>
              </a:rPr>
              <a:t>NetApp </a:t>
            </a:r>
            <a:r>
              <a:rPr lang="zh-CN" altLang="en-US" sz="2400" b="0" i="0" spc="0" baseline="0" dirty="0" smtClean="0">
                <a:solidFill>
                  <a:srgbClr val="7F7F7F"/>
                </a:solidFill>
                <a:latin typeface="Arial"/>
                <a:ea typeface="黑体" pitchFamily="2" charset="-122"/>
                <a:cs typeface="+mj-cs"/>
              </a:rPr>
              <a:t>联合解决方案</a:t>
            </a:r>
            <a:endParaRPr lang="zh-CN" altLang="en-US" sz="2400" b="0" i="0" spc="0" baseline="0" dirty="0">
              <a:solidFill>
                <a:srgbClr val="7F7F7F"/>
              </a:solidFill>
              <a:latin typeface="Arial"/>
              <a:ea typeface="黑体" pitchFamily="2" charset="-122"/>
              <a:cs typeface="+mj-cs"/>
            </a:endParaRPr>
          </a:p>
        </p:txBody>
      </p:sp>
    </p:spTree>
    <p:extLst>
      <p:ext uri="{BB962C8B-B14F-4D97-AF65-F5344CB8AC3E}">
        <p14:creationId xmlns="" xmlns:p14="http://schemas.microsoft.com/office/powerpoint/2010/main" val="35054603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10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10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1000"/>
                                        <p:tgtEl>
                                          <p:spTgt spid="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ct val="0"/>
              </a:spcBef>
              <a:buNone/>
            </a:pPr>
            <a:r>
              <a:rPr lang="zh-CN" altLang="en-US" sz="3600" b="0" i="0" spc="-100" baseline="0" smtClean="0">
                <a:gradFill>
                  <a:gsLst>
                    <a:gs pos="0">
                      <a:schemeClr val="tx1"/>
                    </a:gs>
                    <a:gs pos="44000">
                      <a:srgbClr val="01BBBB"/>
                    </a:gs>
                    <a:gs pos="100000">
                      <a:schemeClr val="accent4"/>
                    </a:gs>
                  </a:gsLst>
                  <a:lin ang="4800000" scaled="0"/>
                </a:gradFill>
                <a:latin typeface="Arial"/>
                <a:ea typeface="黑体" pitchFamily="2" charset="-122"/>
                <a:cs typeface="+mj-cs"/>
              </a:rPr>
              <a:t>参考解决方案</a:t>
            </a:r>
            <a:endParaRPr lang="zh-CN" altLang="en-US">
              <a:ea typeface="黑体" pitchFamily="2" charset="-122"/>
            </a:endParaRPr>
          </a:p>
        </p:txBody>
      </p:sp>
      <p:graphicFrame>
        <p:nvGraphicFramePr>
          <p:cNvPr id="3" name="Table 2"/>
          <p:cNvGraphicFramePr>
            <a:graphicFrameLocks noGrp="1"/>
          </p:cNvGraphicFramePr>
          <p:nvPr>
            <p:extLst>
              <p:ext uri="{D42A27DB-BD31-4B8C-83A1-F6EECF244321}">
                <p14:modId xmlns="" xmlns:p14="http://schemas.microsoft.com/office/powerpoint/2010/main" val="128330701"/>
              </p:ext>
            </p:extLst>
          </p:nvPr>
        </p:nvGraphicFramePr>
        <p:xfrm>
          <a:off x="838200" y="1313680"/>
          <a:ext cx="7391400" cy="4554778"/>
        </p:xfrm>
        <a:graphic>
          <a:graphicData uri="http://schemas.openxmlformats.org/drawingml/2006/table">
            <a:tbl>
              <a:tblPr firstRow="1" bandRow="1">
                <a:tableStyleId>{5C22544A-7EE6-4342-B048-85BDC9FD1C3A}</a:tableStyleId>
              </a:tblPr>
              <a:tblGrid>
                <a:gridCol w="2152650"/>
                <a:gridCol w="1047750"/>
                <a:gridCol w="1047750"/>
                <a:gridCol w="1162049"/>
                <a:gridCol w="933451"/>
                <a:gridCol w="1047750"/>
              </a:tblGrid>
              <a:tr h="811943">
                <a:tc>
                  <a:txBody>
                    <a:bodyPr/>
                    <a:lstStyle/>
                    <a:p>
                      <a:endParaRPr lang="en-US" sz="1600" dirty="0">
                        <a:ea typeface="黑体" pitchFamily="2" charset="-122"/>
                      </a:endParaRPr>
                    </a:p>
                  </a:txBody>
                  <a:tcPr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a:lnSpc>
                          <a:spcPct val="90000"/>
                        </a:lnSpc>
                        <a:buNone/>
                      </a:pPr>
                      <a:r>
                        <a:rPr lang="en-US" sz="1500" b="1" i="0">
                          <a:solidFill>
                            <a:srgbClr val="0096D6"/>
                          </a:solidFill>
                          <a:latin typeface="Arial"/>
                          <a:ea typeface="黑体" pitchFamily="2" charset="-122"/>
                          <a:cs typeface="+mn-cs"/>
                        </a:rPr>
                        <a:t>Nexus 1000V</a:t>
                      </a:r>
                      <a:endParaRPr lang="en-US" sz="1500" b="1" dirty="0">
                        <a:solidFill>
                          <a:schemeClr val="accent1"/>
                        </a:solidFill>
                        <a:ea typeface="黑体" pitchFamily="2" charset="-122"/>
                      </a:endParaRPr>
                    </a:p>
                  </a:txBody>
                  <a:tcPr anchor="b"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a:lnSpc>
                          <a:spcPct val="90000"/>
                        </a:lnSpc>
                        <a:buNone/>
                      </a:pPr>
                      <a:r>
                        <a:rPr lang="en-US" sz="1500" b="1" i="0">
                          <a:solidFill>
                            <a:srgbClr val="0096D6"/>
                          </a:solidFill>
                          <a:latin typeface="Arial"/>
                          <a:ea typeface="黑体" pitchFamily="2" charset="-122"/>
                          <a:cs typeface="+mn-cs"/>
                        </a:rPr>
                        <a:t>Nexus 1010</a:t>
                      </a:r>
                      <a:endParaRPr lang="en-US" sz="1500" b="1" dirty="0">
                        <a:solidFill>
                          <a:schemeClr val="accent1"/>
                        </a:solidFill>
                        <a:ea typeface="黑体" pitchFamily="2" charset="-122"/>
                      </a:endParaRPr>
                    </a:p>
                  </a:txBody>
                  <a:tcPr anchor="b"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a:lnSpc>
                          <a:spcPct val="90000"/>
                        </a:lnSpc>
                        <a:buNone/>
                      </a:pPr>
                      <a:r>
                        <a:rPr lang="en-US" sz="1500" b="1" i="0" dirty="0" err="1" smtClean="0">
                          <a:solidFill>
                            <a:srgbClr val="6DB344"/>
                          </a:solidFill>
                          <a:latin typeface="Arial"/>
                          <a:ea typeface="黑体" pitchFamily="2" charset="-122"/>
                          <a:cs typeface="+mn-cs"/>
                        </a:rPr>
                        <a:t>虚拟</a:t>
                      </a:r>
                      <a:r>
                        <a:rPr lang="en-US" sz="1500" b="1" i="0" baseline="0" dirty="0" err="1" smtClean="0">
                          <a:solidFill>
                            <a:srgbClr val="6DB344"/>
                          </a:solidFill>
                          <a:latin typeface="Arial"/>
                          <a:ea typeface="黑体" pitchFamily="2" charset="-122"/>
                          <a:cs typeface="+mn-cs"/>
                        </a:rPr>
                        <a:t>安全</a:t>
                      </a:r>
                      <a:r>
                        <a:rPr lang="en-US" sz="1500" b="1" i="0" baseline="0" dirty="0" smtClean="0">
                          <a:solidFill>
                            <a:srgbClr val="6DB344"/>
                          </a:solidFill>
                          <a:latin typeface="Arial"/>
                          <a:ea typeface="黑体" pitchFamily="2" charset="-122"/>
                          <a:cs typeface="+mn-cs"/>
                        </a:rPr>
                        <a:t/>
                      </a:r>
                      <a:br>
                        <a:rPr lang="en-US" sz="1500" b="1" i="0" baseline="0" dirty="0" smtClean="0">
                          <a:solidFill>
                            <a:srgbClr val="6DB344"/>
                          </a:solidFill>
                          <a:latin typeface="Arial"/>
                          <a:ea typeface="黑体" pitchFamily="2" charset="-122"/>
                          <a:cs typeface="+mn-cs"/>
                        </a:rPr>
                      </a:br>
                      <a:r>
                        <a:rPr lang="en-US" sz="1500" b="1" i="0" baseline="0" dirty="0" err="1" smtClean="0">
                          <a:solidFill>
                            <a:srgbClr val="6DB344"/>
                          </a:solidFill>
                          <a:latin typeface="Arial"/>
                          <a:ea typeface="黑体" pitchFamily="2" charset="-122"/>
                          <a:cs typeface="+mn-cs"/>
                        </a:rPr>
                        <a:t>网关</a:t>
                      </a:r>
                      <a:endParaRPr lang="en-US" sz="1500" b="1" dirty="0">
                        <a:solidFill>
                          <a:schemeClr val="tx2"/>
                        </a:solidFill>
                        <a:ea typeface="黑体" pitchFamily="2" charset="-122"/>
                      </a:endParaRPr>
                    </a:p>
                  </a:txBody>
                  <a:tcPr anchor="b"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a:lnSpc>
                          <a:spcPct val="90000"/>
                        </a:lnSpc>
                        <a:buNone/>
                      </a:pPr>
                      <a:r>
                        <a:rPr lang="en-US" sz="1500" b="1" i="0">
                          <a:solidFill>
                            <a:srgbClr val="6DB344"/>
                          </a:solidFill>
                          <a:latin typeface="Arial"/>
                          <a:ea typeface="黑体" pitchFamily="2" charset="-122"/>
                          <a:cs typeface="+mn-cs"/>
                        </a:rPr>
                        <a:t>虚拟 WAAS</a:t>
                      </a:r>
                      <a:endParaRPr lang="en-US" sz="1500" b="1" dirty="0">
                        <a:solidFill>
                          <a:schemeClr val="tx2"/>
                        </a:solidFill>
                        <a:ea typeface="黑体" pitchFamily="2" charset="-122"/>
                      </a:endParaRPr>
                    </a:p>
                  </a:txBody>
                  <a:tcPr anchor="b"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a:lnSpc>
                          <a:spcPct val="90000"/>
                        </a:lnSpc>
                        <a:buNone/>
                      </a:pPr>
                      <a:r>
                        <a:rPr lang="en-US" sz="1500" b="1" i="0">
                          <a:solidFill>
                            <a:srgbClr val="6DB344"/>
                          </a:solidFill>
                          <a:latin typeface="Arial"/>
                          <a:ea typeface="黑体" pitchFamily="2" charset="-122"/>
                          <a:cs typeface="+mn-cs"/>
                        </a:rPr>
                        <a:t>NAM (N1010)</a:t>
                      </a:r>
                      <a:endParaRPr lang="en-US" sz="1500" b="1" dirty="0">
                        <a:solidFill>
                          <a:schemeClr val="tx2"/>
                        </a:solidFill>
                        <a:ea typeface="黑体" pitchFamily="2" charset="-122"/>
                      </a:endParaRPr>
                    </a:p>
                  </a:txBody>
                  <a:tcPr anchor="b"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r h="386639">
                <a:tc>
                  <a:txBody>
                    <a:bodyPr/>
                    <a:lstStyle/>
                    <a:p>
                      <a:pPr marL="0" algn="l" defTabSz="914400">
                        <a:buNone/>
                      </a:pPr>
                      <a:r>
                        <a:rPr lang="en-US" sz="1600" b="0" i="0">
                          <a:solidFill>
                            <a:srgbClr val="546568"/>
                          </a:solidFill>
                          <a:latin typeface="Arial"/>
                          <a:ea typeface="黑体" pitchFamily="2" charset="-122"/>
                          <a:cs typeface="+mn-cs"/>
                        </a:rPr>
                        <a:t>Vblock</a:t>
                      </a:r>
                      <a:endParaRPr lang="en-US" sz="1600" dirty="0">
                        <a:solidFill>
                          <a:srgbClr val="546568"/>
                        </a:solidFill>
                        <a:ea typeface="黑体" pitchFamily="2" charset="-122"/>
                      </a:endParaRPr>
                    </a:p>
                  </a:txBody>
                  <a:tcPr anchor="ctr">
                    <a:lnL w="12700" cap="flat" cmpd="sng" algn="ctr">
                      <a:solidFill>
                        <a:schemeClr val="bg1"/>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a:lnSpc>
                          <a:spcPct val="100000"/>
                        </a:lnSpc>
                        <a:spcBef>
                          <a:spcPts val="0"/>
                        </a:spcBef>
                        <a:spcAft>
                          <a:spcPts val="0"/>
                        </a:spcAft>
                        <a:buNone/>
                        <a:tabLst/>
                      </a:pPr>
                      <a:r>
                        <a:rPr lang="en-US" sz="2000" b="1" i="0">
                          <a:solidFill>
                            <a:srgbClr val="0096D6"/>
                          </a:solidFill>
                          <a:latin typeface="Arial"/>
                          <a:ea typeface="黑体" pitchFamily="2" charset="-122"/>
                          <a:cs typeface="+mn-cs"/>
                          <a:sym typeface="Wingdings 2"/>
                        </a:rPr>
                        <a:t></a:t>
                      </a:r>
                      <a:endParaRPr lang="en-US" sz="2000" b="1" dirty="0" smtClean="0">
                        <a:solidFill>
                          <a:schemeClr val="tx1"/>
                        </a:solidFill>
                        <a:ea typeface="黑体" pitchFamily="2" charset="-122"/>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US">
                        <a:solidFill>
                          <a:schemeClr val="tx1"/>
                        </a:solidFill>
                        <a:ea typeface="黑体" pitchFamily="2" charset="-122"/>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a:lnSpc>
                          <a:spcPct val="100000"/>
                        </a:lnSpc>
                        <a:spcBef>
                          <a:spcPts val="0"/>
                        </a:spcBef>
                        <a:spcAft>
                          <a:spcPts val="0"/>
                        </a:spcAft>
                        <a:buNone/>
                        <a:tabLst/>
                      </a:pPr>
                      <a:r>
                        <a:rPr lang="en-US" sz="2000" b="1" i="0">
                          <a:solidFill>
                            <a:srgbClr val="6DB344"/>
                          </a:solidFill>
                          <a:latin typeface="Arial"/>
                          <a:ea typeface="黑体" pitchFamily="2" charset="-122"/>
                          <a:cs typeface="+mn-cs"/>
                          <a:sym typeface="Wingdings 2"/>
                        </a:rPr>
                        <a:t></a:t>
                      </a:r>
                      <a:endParaRPr lang="en-US" sz="2000" b="1" dirty="0" smtClean="0">
                        <a:solidFill>
                          <a:schemeClr val="tx2"/>
                        </a:solidFill>
                        <a:ea typeface="黑体" pitchFamily="2" charset="-122"/>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a:lnSpc>
                          <a:spcPct val="100000"/>
                        </a:lnSpc>
                        <a:spcBef>
                          <a:spcPts val="0"/>
                        </a:spcBef>
                        <a:spcAft>
                          <a:spcPts val="0"/>
                        </a:spcAft>
                        <a:buNone/>
                        <a:tabLst/>
                      </a:pPr>
                      <a:r>
                        <a:rPr lang="en-US" sz="2000" b="1" i="0">
                          <a:solidFill>
                            <a:srgbClr val="6DB344"/>
                          </a:solidFill>
                          <a:latin typeface="Arial"/>
                          <a:ea typeface="黑体" pitchFamily="2" charset="-122"/>
                          <a:cs typeface="+mn-cs"/>
                          <a:sym typeface="Wingdings 2"/>
                        </a:rPr>
                        <a:t></a:t>
                      </a:r>
                      <a:endParaRPr lang="en-US" sz="2000" b="1" dirty="0" smtClean="0">
                        <a:solidFill>
                          <a:schemeClr val="tx2"/>
                        </a:solidFill>
                        <a:ea typeface="黑体" pitchFamily="2" charset="-122"/>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smtClean="0">
                        <a:solidFill>
                          <a:srgbClr val="546568"/>
                        </a:solidFill>
                        <a:ea typeface="黑体" pitchFamily="2" charset="-122"/>
                      </a:endParaRPr>
                    </a:p>
                  </a:txBody>
                  <a:tcPr anchor="ctr">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386639">
                <a:tc>
                  <a:txBody>
                    <a:bodyPr/>
                    <a:lstStyle/>
                    <a:p>
                      <a:pPr marL="0" algn="l" defTabSz="914400">
                        <a:buNone/>
                      </a:pPr>
                      <a:r>
                        <a:rPr lang="en-US" sz="1600" b="0" i="0">
                          <a:solidFill>
                            <a:srgbClr val="546568"/>
                          </a:solidFill>
                          <a:latin typeface="Arial"/>
                          <a:ea typeface="黑体" pitchFamily="2" charset="-122"/>
                          <a:cs typeface="+mn-cs"/>
                        </a:rPr>
                        <a:t>FlexPod</a:t>
                      </a:r>
                      <a:endParaRPr lang="en-US" sz="1600" dirty="0">
                        <a:solidFill>
                          <a:srgbClr val="546568"/>
                        </a:solidFill>
                        <a:ea typeface="黑体" pitchFamily="2" charset="-122"/>
                      </a:endParaRPr>
                    </a:p>
                  </a:txBody>
                  <a:tcPr anchor="ctr">
                    <a:lnL w="12700" cap="flat" cmpd="sng" algn="ctr">
                      <a:solidFill>
                        <a:schemeClr val="bg1"/>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a:lnSpc>
                          <a:spcPct val="100000"/>
                        </a:lnSpc>
                        <a:spcBef>
                          <a:spcPts val="0"/>
                        </a:spcBef>
                        <a:spcAft>
                          <a:spcPts val="0"/>
                        </a:spcAft>
                        <a:buNone/>
                        <a:tabLst/>
                      </a:pPr>
                      <a:r>
                        <a:rPr lang="en-US" sz="2000" b="1" i="0">
                          <a:solidFill>
                            <a:srgbClr val="0096D6"/>
                          </a:solidFill>
                          <a:latin typeface="Arial"/>
                          <a:ea typeface="黑体" pitchFamily="2" charset="-122"/>
                          <a:cs typeface="+mn-cs"/>
                          <a:sym typeface="Wingdings 2"/>
                        </a:rPr>
                        <a:t></a:t>
                      </a:r>
                      <a:endParaRPr lang="en-US" sz="2000" b="1" dirty="0" smtClean="0">
                        <a:solidFill>
                          <a:schemeClr val="tx1"/>
                        </a:solidFill>
                        <a:ea typeface="黑体" pitchFamily="2" charset="-122"/>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a:lnSpc>
                          <a:spcPct val="100000"/>
                        </a:lnSpc>
                        <a:spcBef>
                          <a:spcPts val="0"/>
                        </a:spcBef>
                        <a:spcAft>
                          <a:spcPts val="0"/>
                        </a:spcAft>
                        <a:buNone/>
                        <a:tabLst/>
                      </a:pPr>
                      <a:r>
                        <a:rPr lang="en-US" sz="2000" b="1" i="0">
                          <a:solidFill>
                            <a:srgbClr val="0096D6"/>
                          </a:solidFill>
                          <a:latin typeface="Arial"/>
                          <a:ea typeface="黑体" pitchFamily="2" charset="-122"/>
                          <a:cs typeface="+mn-cs"/>
                          <a:sym typeface="Wingdings 2"/>
                        </a:rPr>
                        <a:t></a:t>
                      </a:r>
                      <a:endParaRPr lang="en-US" sz="2000" b="1" dirty="0" smtClean="0">
                        <a:solidFill>
                          <a:schemeClr val="tx1"/>
                        </a:solidFill>
                        <a:ea typeface="黑体" pitchFamily="2" charset="-122"/>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US" sz="2000" dirty="0">
                        <a:solidFill>
                          <a:schemeClr val="tx2"/>
                        </a:solidFill>
                        <a:ea typeface="黑体" pitchFamily="2" charset="-122"/>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US" sz="2000" dirty="0">
                        <a:solidFill>
                          <a:schemeClr val="tx2"/>
                        </a:solidFill>
                        <a:ea typeface="黑体" pitchFamily="2" charset="-122"/>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US" dirty="0">
                        <a:solidFill>
                          <a:srgbClr val="546568"/>
                        </a:solidFill>
                        <a:ea typeface="黑体" pitchFamily="2" charset="-122"/>
                      </a:endParaRPr>
                    </a:p>
                  </a:txBody>
                  <a:tcPr anchor="ctr">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565088">
                <a:tc>
                  <a:txBody>
                    <a:bodyPr/>
                    <a:lstStyle/>
                    <a:p>
                      <a:pPr marL="0" algn="l" defTabSz="914400">
                        <a:buNone/>
                      </a:pPr>
                      <a:r>
                        <a:rPr lang="en-US" sz="1600" b="0" i="0" dirty="0" err="1">
                          <a:solidFill>
                            <a:srgbClr val="546568"/>
                          </a:solidFill>
                          <a:latin typeface="Arial"/>
                          <a:ea typeface="黑体" pitchFamily="2" charset="-122"/>
                          <a:cs typeface="+mn-cs"/>
                        </a:rPr>
                        <a:t>虚拟桌面</a:t>
                      </a:r>
                      <a:endParaRPr lang="en-US" sz="1600" dirty="0">
                        <a:solidFill>
                          <a:srgbClr val="546568"/>
                        </a:solidFill>
                        <a:ea typeface="黑体" pitchFamily="2" charset="-122"/>
                      </a:endParaRPr>
                    </a:p>
                  </a:txBody>
                  <a:tcPr anchor="ctr">
                    <a:lnL w="12700" cap="flat" cmpd="sng" algn="ctr">
                      <a:solidFill>
                        <a:schemeClr val="bg1"/>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a:lnSpc>
                          <a:spcPct val="100000"/>
                        </a:lnSpc>
                        <a:spcBef>
                          <a:spcPts val="0"/>
                        </a:spcBef>
                        <a:spcAft>
                          <a:spcPts val="0"/>
                        </a:spcAft>
                        <a:buNone/>
                        <a:tabLst/>
                      </a:pPr>
                      <a:r>
                        <a:rPr lang="en-US" sz="2000" b="1" i="0">
                          <a:solidFill>
                            <a:srgbClr val="0096D6"/>
                          </a:solidFill>
                          <a:latin typeface="Arial"/>
                          <a:ea typeface="黑体" pitchFamily="2" charset="-122"/>
                          <a:cs typeface="+mn-cs"/>
                          <a:sym typeface="Wingdings 2"/>
                        </a:rPr>
                        <a:t></a:t>
                      </a:r>
                      <a:endParaRPr lang="en-US" sz="2000" b="1" dirty="0" smtClean="0">
                        <a:solidFill>
                          <a:schemeClr val="tx1"/>
                        </a:solidFill>
                        <a:ea typeface="黑体" pitchFamily="2" charset="-122"/>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a:lnSpc>
                          <a:spcPct val="100000"/>
                        </a:lnSpc>
                        <a:spcBef>
                          <a:spcPts val="0"/>
                        </a:spcBef>
                        <a:spcAft>
                          <a:spcPts val="0"/>
                        </a:spcAft>
                        <a:buNone/>
                        <a:tabLst/>
                      </a:pPr>
                      <a:r>
                        <a:rPr lang="en-US" sz="1400" b="0" i="0">
                          <a:solidFill>
                            <a:srgbClr val="546568"/>
                          </a:solidFill>
                          <a:latin typeface="Arial"/>
                          <a:ea typeface="黑体" pitchFamily="2" charset="-122"/>
                          <a:cs typeface="+mn-cs"/>
                        </a:rPr>
                        <a:t>隐式</a:t>
                      </a:r>
                      <a:r>
                        <a:rPr lang="en-US" sz="1400" b="0" i="0" baseline="0">
                          <a:solidFill>
                            <a:srgbClr val="546568"/>
                          </a:solidFill>
                          <a:latin typeface="Arial"/>
                          <a:ea typeface="黑体" pitchFamily="2" charset="-122"/>
                          <a:cs typeface="+mn-cs"/>
                        </a:rPr>
                        <a:t>支持</a:t>
                      </a:r>
                      <a:endParaRPr lang="en-US" sz="1400" dirty="0" smtClean="0">
                        <a:solidFill>
                          <a:srgbClr val="546568"/>
                        </a:solidFill>
                        <a:ea typeface="黑体" pitchFamily="2" charset="-122"/>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a:lnSpc>
                          <a:spcPct val="100000"/>
                        </a:lnSpc>
                        <a:spcBef>
                          <a:spcPts val="0"/>
                        </a:spcBef>
                        <a:spcAft>
                          <a:spcPts val="0"/>
                        </a:spcAft>
                        <a:buNone/>
                        <a:tabLst/>
                      </a:pPr>
                      <a:r>
                        <a:rPr lang="en-US" sz="2000" b="1" i="0">
                          <a:solidFill>
                            <a:srgbClr val="6DB344"/>
                          </a:solidFill>
                          <a:latin typeface="Arial"/>
                          <a:ea typeface="黑体" pitchFamily="2" charset="-122"/>
                          <a:cs typeface="+mn-cs"/>
                          <a:sym typeface="Wingdings 2"/>
                        </a:rPr>
                        <a:t></a:t>
                      </a:r>
                      <a:endParaRPr lang="en-US" sz="2000" b="1" dirty="0" smtClean="0">
                        <a:solidFill>
                          <a:schemeClr val="tx2"/>
                        </a:solidFill>
                        <a:ea typeface="黑体" pitchFamily="2" charset="-122"/>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a:lnSpc>
                          <a:spcPct val="100000"/>
                        </a:lnSpc>
                        <a:spcBef>
                          <a:spcPts val="0"/>
                        </a:spcBef>
                        <a:spcAft>
                          <a:spcPts val="0"/>
                        </a:spcAft>
                        <a:buNone/>
                        <a:tabLst/>
                      </a:pPr>
                      <a:r>
                        <a:rPr lang="en-US" sz="2000" b="1" i="0">
                          <a:solidFill>
                            <a:srgbClr val="6DB344"/>
                          </a:solidFill>
                          <a:latin typeface="Arial"/>
                          <a:ea typeface="黑体" pitchFamily="2" charset="-122"/>
                          <a:cs typeface="+mn-cs"/>
                          <a:sym typeface="Wingdings 2"/>
                        </a:rPr>
                        <a:t></a:t>
                      </a:r>
                      <a:r>
                        <a:rPr lang="en-US" sz="2000" b="1" i="0">
                          <a:solidFill>
                            <a:srgbClr val="6DB344"/>
                          </a:solidFill>
                          <a:latin typeface="Arial"/>
                          <a:ea typeface="黑体" pitchFamily="2" charset="-122"/>
                          <a:cs typeface="+mn-cs"/>
                        </a:rPr>
                        <a:t>*</a:t>
                      </a:r>
                      <a:endParaRPr lang="en-US" sz="2000" b="1" dirty="0" smtClean="0">
                        <a:solidFill>
                          <a:schemeClr val="tx2"/>
                        </a:solidFill>
                        <a:ea typeface="黑体" pitchFamily="2" charset="-122"/>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a:lnSpc>
                          <a:spcPct val="100000"/>
                        </a:lnSpc>
                        <a:spcBef>
                          <a:spcPts val="0"/>
                        </a:spcBef>
                        <a:spcAft>
                          <a:spcPts val="0"/>
                        </a:spcAft>
                        <a:buNone/>
                        <a:tabLst/>
                      </a:pPr>
                      <a:r>
                        <a:rPr lang="en-US" sz="1400" b="0" i="0">
                          <a:solidFill>
                            <a:srgbClr val="546568"/>
                          </a:solidFill>
                          <a:latin typeface="Arial"/>
                          <a:ea typeface="黑体" pitchFamily="2" charset="-122"/>
                          <a:cs typeface="+mn-cs"/>
                        </a:rPr>
                        <a:t>隐式</a:t>
                      </a:r>
                      <a:r>
                        <a:rPr lang="en-US" sz="1400" b="0" i="0" baseline="0">
                          <a:solidFill>
                            <a:srgbClr val="546568"/>
                          </a:solidFill>
                          <a:latin typeface="Arial"/>
                          <a:ea typeface="黑体" pitchFamily="2" charset="-122"/>
                          <a:cs typeface="+mn-cs"/>
                        </a:rPr>
                        <a:t>支持</a:t>
                      </a:r>
                      <a:endParaRPr lang="en-US" sz="1400" dirty="0" smtClean="0">
                        <a:solidFill>
                          <a:srgbClr val="546568"/>
                        </a:solidFill>
                        <a:ea typeface="黑体" pitchFamily="2" charset="-122"/>
                      </a:endParaRPr>
                    </a:p>
                  </a:txBody>
                  <a:tcPr anchor="ctr">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624571">
                <a:tc>
                  <a:txBody>
                    <a:bodyPr/>
                    <a:lstStyle/>
                    <a:p>
                      <a:pPr marL="0" algn="l" defTabSz="914400">
                        <a:buNone/>
                      </a:pPr>
                      <a:r>
                        <a:rPr lang="en-US" sz="1600" b="0" i="0">
                          <a:solidFill>
                            <a:srgbClr val="546568"/>
                          </a:solidFill>
                          <a:latin typeface="Arial"/>
                          <a:ea typeface="黑体" pitchFamily="2" charset="-122"/>
                          <a:cs typeface="+mn-cs"/>
                        </a:rPr>
                        <a:t>虚拟多租户 DC (VMDC)</a:t>
                      </a:r>
                      <a:endParaRPr lang="en-US" sz="1600" dirty="0">
                        <a:solidFill>
                          <a:srgbClr val="546568"/>
                        </a:solidFill>
                        <a:ea typeface="黑体" pitchFamily="2" charset="-122"/>
                      </a:endParaRPr>
                    </a:p>
                  </a:txBody>
                  <a:tcPr anchor="ctr">
                    <a:lnL w="12700" cap="flat" cmpd="sng" algn="ctr">
                      <a:solidFill>
                        <a:schemeClr val="bg1"/>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a:lnSpc>
                          <a:spcPct val="100000"/>
                        </a:lnSpc>
                        <a:spcBef>
                          <a:spcPts val="0"/>
                        </a:spcBef>
                        <a:spcAft>
                          <a:spcPts val="0"/>
                        </a:spcAft>
                        <a:buNone/>
                        <a:tabLst/>
                      </a:pPr>
                      <a:r>
                        <a:rPr lang="en-US" sz="2000" b="1" i="0">
                          <a:solidFill>
                            <a:srgbClr val="0096D6"/>
                          </a:solidFill>
                          <a:latin typeface="Arial"/>
                          <a:ea typeface="黑体" pitchFamily="2" charset="-122"/>
                          <a:cs typeface="+mn-cs"/>
                          <a:sym typeface="Wingdings 2"/>
                        </a:rPr>
                        <a:t></a:t>
                      </a:r>
                      <a:endParaRPr lang="en-US" sz="2000" b="1" dirty="0" smtClean="0">
                        <a:solidFill>
                          <a:schemeClr val="tx1"/>
                        </a:solidFill>
                        <a:ea typeface="黑体" pitchFamily="2" charset="-122"/>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a:buNone/>
                      </a:pPr>
                      <a:r>
                        <a:rPr lang="en-US" sz="1400" b="0" i="0">
                          <a:solidFill>
                            <a:srgbClr val="546568"/>
                          </a:solidFill>
                          <a:latin typeface="Arial"/>
                          <a:ea typeface="黑体" pitchFamily="2" charset="-122"/>
                          <a:cs typeface="+mn-cs"/>
                        </a:rPr>
                        <a:t>隐式</a:t>
                      </a:r>
                      <a:r>
                        <a:rPr lang="en-US" sz="1400" b="0" i="0" baseline="0">
                          <a:solidFill>
                            <a:srgbClr val="546568"/>
                          </a:solidFill>
                          <a:latin typeface="Arial"/>
                          <a:ea typeface="黑体" pitchFamily="2" charset="-122"/>
                          <a:cs typeface="+mn-cs"/>
                        </a:rPr>
                        <a:t>支持</a:t>
                      </a:r>
                      <a:endParaRPr lang="en-US" sz="1400" dirty="0">
                        <a:solidFill>
                          <a:srgbClr val="546568"/>
                        </a:solidFill>
                        <a:ea typeface="黑体" pitchFamily="2" charset="-122"/>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a:lnSpc>
                          <a:spcPct val="100000"/>
                        </a:lnSpc>
                        <a:spcBef>
                          <a:spcPts val="0"/>
                        </a:spcBef>
                        <a:spcAft>
                          <a:spcPts val="0"/>
                        </a:spcAft>
                        <a:buNone/>
                        <a:tabLst/>
                      </a:pPr>
                      <a:r>
                        <a:rPr lang="en-US" sz="2000" b="1" i="0">
                          <a:solidFill>
                            <a:srgbClr val="6DB344"/>
                          </a:solidFill>
                          <a:latin typeface="Arial"/>
                          <a:ea typeface="黑体" pitchFamily="2" charset="-122"/>
                          <a:cs typeface="+mn-cs"/>
                          <a:sym typeface="Wingdings 2"/>
                        </a:rPr>
                        <a:t></a:t>
                      </a:r>
                      <a:endParaRPr lang="en-US" sz="2000" b="1" dirty="0" smtClean="0">
                        <a:solidFill>
                          <a:schemeClr val="tx2"/>
                        </a:solidFill>
                        <a:ea typeface="黑体" pitchFamily="2" charset="-122"/>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US" sz="2000" dirty="0" smtClean="0">
                        <a:solidFill>
                          <a:schemeClr val="tx2"/>
                        </a:solidFill>
                        <a:ea typeface="黑体" pitchFamily="2" charset="-122"/>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a:buNone/>
                      </a:pPr>
                      <a:r>
                        <a:rPr lang="en-US" sz="1400" b="0" i="0">
                          <a:solidFill>
                            <a:srgbClr val="546568"/>
                          </a:solidFill>
                          <a:latin typeface="Arial"/>
                          <a:ea typeface="黑体" pitchFamily="2" charset="-122"/>
                          <a:cs typeface="+mn-cs"/>
                        </a:rPr>
                        <a:t>隐式</a:t>
                      </a:r>
                      <a:r>
                        <a:rPr lang="en-US" sz="1400" b="0" i="0" baseline="0">
                          <a:solidFill>
                            <a:srgbClr val="546568"/>
                          </a:solidFill>
                          <a:latin typeface="Arial"/>
                          <a:ea typeface="黑体" pitchFamily="2" charset="-122"/>
                          <a:cs typeface="+mn-cs"/>
                        </a:rPr>
                        <a:t>支持</a:t>
                      </a:r>
                      <a:endParaRPr lang="en-US" sz="1400" dirty="0">
                        <a:solidFill>
                          <a:srgbClr val="546568"/>
                        </a:solidFill>
                        <a:ea typeface="黑体" pitchFamily="2" charset="-122"/>
                      </a:endParaRPr>
                    </a:p>
                  </a:txBody>
                  <a:tcPr anchor="ctr">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624571">
                <a:tc>
                  <a:txBody>
                    <a:bodyPr/>
                    <a:lstStyle/>
                    <a:p>
                      <a:pPr marL="0" algn="l" defTabSz="914400">
                        <a:buNone/>
                      </a:pPr>
                      <a:r>
                        <a:rPr lang="en-US" sz="1600" b="0" i="0">
                          <a:solidFill>
                            <a:srgbClr val="546568"/>
                          </a:solidFill>
                          <a:latin typeface="Arial"/>
                          <a:ea typeface="黑体" pitchFamily="2" charset="-122"/>
                          <a:cs typeface="+mn-cs"/>
                        </a:rPr>
                        <a:t>DC 到 DC </a:t>
                      </a:r>
                    </a:p>
                    <a:p>
                      <a:pPr marL="0" algn="l" defTabSz="914400">
                        <a:buNone/>
                      </a:pPr>
                      <a:r>
                        <a:rPr lang="en-US" sz="1600" b="0" i="0">
                          <a:solidFill>
                            <a:srgbClr val="546568"/>
                          </a:solidFill>
                          <a:latin typeface="Arial"/>
                          <a:ea typeface="黑体" pitchFamily="2" charset="-122"/>
                          <a:cs typeface="+mn-cs"/>
                        </a:rPr>
                        <a:t>vMotion</a:t>
                      </a:r>
                      <a:endParaRPr lang="en-US" sz="1600" dirty="0">
                        <a:solidFill>
                          <a:srgbClr val="546568"/>
                        </a:solidFill>
                        <a:ea typeface="黑体" pitchFamily="2" charset="-122"/>
                      </a:endParaRPr>
                    </a:p>
                  </a:txBody>
                  <a:tcPr anchor="ctr">
                    <a:lnL w="12700" cap="flat" cmpd="sng" algn="ctr">
                      <a:solidFill>
                        <a:schemeClr val="bg1"/>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a:lnSpc>
                          <a:spcPct val="100000"/>
                        </a:lnSpc>
                        <a:spcBef>
                          <a:spcPts val="0"/>
                        </a:spcBef>
                        <a:spcAft>
                          <a:spcPts val="0"/>
                        </a:spcAft>
                        <a:buNone/>
                        <a:tabLst/>
                      </a:pPr>
                      <a:r>
                        <a:rPr lang="en-US" sz="2000" b="1" i="0">
                          <a:solidFill>
                            <a:srgbClr val="0096D6"/>
                          </a:solidFill>
                          <a:latin typeface="Arial"/>
                          <a:ea typeface="黑体" pitchFamily="2" charset="-122"/>
                          <a:cs typeface="+mn-cs"/>
                          <a:sym typeface="Wingdings 2"/>
                        </a:rPr>
                        <a:t></a:t>
                      </a:r>
                      <a:endParaRPr lang="en-US" sz="2000" b="1" dirty="0" smtClean="0">
                        <a:solidFill>
                          <a:schemeClr val="tx1"/>
                        </a:solidFill>
                        <a:ea typeface="黑体" pitchFamily="2" charset="-122"/>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a:lnSpc>
                          <a:spcPct val="100000"/>
                        </a:lnSpc>
                        <a:spcBef>
                          <a:spcPts val="0"/>
                        </a:spcBef>
                        <a:spcAft>
                          <a:spcPts val="0"/>
                        </a:spcAft>
                        <a:buNone/>
                        <a:tabLst/>
                      </a:pPr>
                      <a:r>
                        <a:rPr lang="en-US" sz="1400" b="0" i="0">
                          <a:solidFill>
                            <a:srgbClr val="546568"/>
                          </a:solidFill>
                          <a:latin typeface="Arial"/>
                          <a:ea typeface="黑体" pitchFamily="2" charset="-122"/>
                          <a:cs typeface="+mn-cs"/>
                        </a:rPr>
                        <a:t>隐式</a:t>
                      </a:r>
                      <a:r>
                        <a:rPr lang="en-US" sz="1400" b="0" i="0" baseline="0">
                          <a:solidFill>
                            <a:srgbClr val="546568"/>
                          </a:solidFill>
                          <a:latin typeface="Arial"/>
                          <a:ea typeface="黑体" pitchFamily="2" charset="-122"/>
                          <a:cs typeface="+mn-cs"/>
                        </a:rPr>
                        <a:t>支持</a:t>
                      </a:r>
                      <a:endParaRPr lang="en-US" sz="1400" dirty="0" smtClean="0">
                        <a:solidFill>
                          <a:srgbClr val="546568"/>
                        </a:solidFill>
                        <a:ea typeface="黑体" pitchFamily="2" charset="-122"/>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a:lnSpc>
                          <a:spcPct val="100000"/>
                        </a:lnSpc>
                        <a:spcBef>
                          <a:spcPts val="0"/>
                        </a:spcBef>
                        <a:spcAft>
                          <a:spcPts val="0"/>
                        </a:spcAft>
                        <a:buNone/>
                        <a:tabLst/>
                      </a:pPr>
                      <a:r>
                        <a:rPr lang="en-US" sz="2000" b="1" i="0">
                          <a:solidFill>
                            <a:srgbClr val="6DB344"/>
                          </a:solidFill>
                          <a:latin typeface="Arial"/>
                          <a:ea typeface="黑体" pitchFamily="2" charset="-122"/>
                          <a:cs typeface="+mn-cs"/>
                          <a:sym typeface="Wingdings 2"/>
                        </a:rPr>
                        <a:t></a:t>
                      </a:r>
                      <a:endParaRPr lang="en-US" sz="2000" b="1" dirty="0" smtClean="0">
                        <a:solidFill>
                          <a:schemeClr val="tx2"/>
                        </a:solidFill>
                        <a:ea typeface="黑体" pitchFamily="2" charset="-122"/>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a:lnSpc>
                          <a:spcPct val="100000"/>
                        </a:lnSpc>
                        <a:spcBef>
                          <a:spcPts val="0"/>
                        </a:spcBef>
                        <a:spcAft>
                          <a:spcPts val="0"/>
                        </a:spcAft>
                        <a:buNone/>
                        <a:tabLst/>
                      </a:pPr>
                      <a:r>
                        <a:rPr lang="en-US" sz="2000" b="1" i="0">
                          <a:solidFill>
                            <a:srgbClr val="6DB344"/>
                          </a:solidFill>
                          <a:latin typeface="Arial"/>
                          <a:ea typeface="黑体" pitchFamily="2" charset="-122"/>
                          <a:cs typeface="+mn-cs"/>
                          <a:sym typeface="Wingdings 2"/>
                        </a:rPr>
                        <a:t></a:t>
                      </a:r>
                      <a:endParaRPr lang="en-US" sz="2000" b="1" dirty="0" smtClean="0">
                        <a:solidFill>
                          <a:schemeClr val="tx2"/>
                        </a:solidFill>
                        <a:ea typeface="黑体" pitchFamily="2" charset="-122"/>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a:lnSpc>
                          <a:spcPct val="100000"/>
                        </a:lnSpc>
                        <a:spcBef>
                          <a:spcPts val="0"/>
                        </a:spcBef>
                        <a:spcAft>
                          <a:spcPts val="0"/>
                        </a:spcAft>
                        <a:buNone/>
                        <a:tabLst/>
                      </a:pPr>
                      <a:r>
                        <a:rPr lang="en-US" sz="1400" b="0" i="0">
                          <a:solidFill>
                            <a:srgbClr val="546568"/>
                          </a:solidFill>
                          <a:latin typeface="Arial"/>
                          <a:ea typeface="黑体" pitchFamily="2" charset="-122"/>
                          <a:cs typeface="+mn-cs"/>
                        </a:rPr>
                        <a:t>隐式</a:t>
                      </a:r>
                      <a:r>
                        <a:rPr lang="en-US" sz="1400" b="0" i="0" baseline="0">
                          <a:solidFill>
                            <a:srgbClr val="546568"/>
                          </a:solidFill>
                          <a:latin typeface="Arial"/>
                          <a:ea typeface="黑体" pitchFamily="2" charset="-122"/>
                          <a:cs typeface="+mn-cs"/>
                        </a:rPr>
                        <a:t>支持</a:t>
                      </a:r>
                      <a:endParaRPr lang="en-US" sz="1400" dirty="0" smtClean="0">
                        <a:solidFill>
                          <a:srgbClr val="546568"/>
                        </a:solidFill>
                        <a:ea typeface="黑体" pitchFamily="2" charset="-122"/>
                      </a:endParaRPr>
                    </a:p>
                  </a:txBody>
                  <a:tcPr anchor="ctr">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565088">
                <a:tc>
                  <a:txBody>
                    <a:bodyPr/>
                    <a:lstStyle/>
                    <a:p>
                      <a:pPr marL="0" algn="l" defTabSz="914400">
                        <a:buNone/>
                      </a:pPr>
                      <a:r>
                        <a:rPr lang="en-US" sz="1600" b="0" i="0">
                          <a:solidFill>
                            <a:srgbClr val="546568"/>
                          </a:solidFill>
                          <a:latin typeface="Arial"/>
                          <a:ea typeface="黑体" pitchFamily="2" charset="-122"/>
                          <a:cs typeface="+mn-cs"/>
                        </a:rPr>
                        <a:t>PCI 2.0</a:t>
                      </a:r>
                      <a:endParaRPr lang="en-US" sz="1600" dirty="0">
                        <a:solidFill>
                          <a:srgbClr val="546568"/>
                        </a:solidFill>
                        <a:ea typeface="黑体" pitchFamily="2" charset="-122"/>
                      </a:endParaRPr>
                    </a:p>
                  </a:txBody>
                  <a:tcPr anchor="ctr">
                    <a:lnL w="12700" cap="flat" cmpd="sng" algn="ctr">
                      <a:solidFill>
                        <a:schemeClr val="bg1"/>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a:lnSpc>
                          <a:spcPct val="100000"/>
                        </a:lnSpc>
                        <a:spcBef>
                          <a:spcPts val="0"/>
                        </a:spcBef>
                        <a:spcAft>
                          <a:spcPts val="0"/>
                        </a:spcAft>
                        <a:buNone/>
                        <a:tabLst/>
                      </a:pPr>
                      <a:r>
                        <a:rPr lang="en-US" sz="2000" b="1" i="0">
                          <a:solidFill>
                            <a:srgbClr val="0096D6"/>
                          </a:solidFill>
                          <a:latin typeface="Arial"/>
                          <a:ea typeface="黑体" pitchFamily="2" charset="-122"/>
                          <a:cs typeface="+mn-cs"/>
                          <a:sym typeface="Wingdings 2"/>
                        </a:rPr>
                        <a:t></a:t>
                      </a:r>
                      <a:endParaRPr lang="en-US" sz="2000" b="1" dirty="0" smtClean="0">
                        <a:solidFill>
                          <a:schemeClr val="tx1"/>
                        </a:solidFill>
                        <a:ea typeface="黑体" pitchFamily="2" charset="-122"/>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a:buNone/>
                      </a:pPr>
                      <a:r>
                        <a:rPr lang="en-US" sz="1400" b="0" i="0">
                          <a:solidFill>
                            <a:srgbClr val="546568"/>
                          </a:solidFill>
                          <a:latin typeface="Arial"/>
                          <a:ea typeface="黑体" pitchFamily="2" charset="-122"/>
                          <a:cs typeface="+mn-cs"/>
                        </a:rPr>
                        <a:t>隐式</a:t>
                      </a:r>
                      <a:r>
                        <a:rPr lang="en-US" sz="1400" b="0" i="0" baseline="0">
                          <a:solidFill>
                            <a:srgbClr val="546568"/>
                          </a:solidFill>
                          <a:latin typeface="Arial"/>
                          <a:ea typeface="黑体" pitchFamily="2" charset="-122"/>
                          <a:cs typeface="+mn-cs"/>
                        </a:rPr>
                        <a:t>支持</a:t>
                      </a:r>
                      <a:endParaRPr lang="en-US" sz="1400" dirty="0">
                        <a:solidFill>
                          <a:srgbClr val="546568"/>
                        </a:solidFill>
                        <a:ea typeface="黑体" pitchFamily="2" charset="-122"/>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a:lnSpc>
                          <a:spcPct val="100000"/>
                        </a:lnSpc>
                        <a:spcBef>
                          <a:spcPts val="0"/>
                        </a:spcBef>
                        <a:spcAft>
                          <a:spcPts val="0"/>
                        </a:spcAft>
                        <a:buNone/>
                        <a:tabLst/>
                      </a:pPr>
                      <a:r>
                        <a:rPr lang="en-US" sz="2000" b="1" i="0">
                          <a:solidFill>
                            <a:srgbClr val="6DB344"/>
                          </a:solidFill>
                          <a:latin typeface="Arial"/>
                          <a:ea typeface="黑体" pitchFamily="2" charset="-122"/>
                          <a:cs typeface="+mn-cs"/>
                          <a:sym typeface="Wingdings 2"/>
                        </a:rPr>
                        <a:t></a:t>
                      </a:r>
                      <a:endParaRPr lang="en-US" sz="2000" b="1" dirty="0" smtClean="0">
                        <a:solidFill>
                          <a:schemeClr val="tx2"/>
                        </a:solidFill>
                        <a:ea typeface="黑体" pitchFamily="2" charset="-122"/>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tx2"/>
                        </a:solidFill>
                        <a:ea typeface="黑体" pitchFamily="2" charset="-122"/>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a:buNone/>
                      </a:pPr>
                      <a:r>
                        <a:rPr lang="en-US" sz="1400" b="0" i="0">
                          <a:solidFill>
                            <a:srgbClr val="546568"/>
                          </a:solidFill>
                          <a:latin typeface="Arial"/>
                          <a:ea typeface="黑体" pitchFamily="2" charset="-122"/>
                          <a:cs typeface="+mn-cs"/>
                        </a:rPr>
                        <a:t>隐式</a:t>
                      </a:r>
                      <a:r>
                        <a:rPr lang="en-US" sz="1400" b="0" i="0" baseline="0">
                          <a:solidFill>
                            <a:srgbClr val="546568"/>
                          </a:solidFill>
                          <a:latin typeface="Arial"/>
                          <a:ea typeface="黑体" pitchFamily="2" charset="-122"/>
                          <a:cs typeface="+mn-cs"/>
                        </a:rPr>
                        <a:t>支持</a:t>
                      </a:r>
                      <a:endParaRPr lang="en-US" sz="1400" dirty="0">
                        <a:solidFill>
                          <a:srgbClr val="546568"/>
                        </a:solidFill>
                        <a:ea typeface="黑体" pitchFamily="2" charset="-122"/>
                      </a:endParaRPr>
                    </a:p>
                  </a:txBody>
                  <a:tcPr anchor="ctr">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571037">
                <a:tc>
                  <a:txBody>
                    <a:bodyPr/>
                    <a:lstStyle/>
                    <a:p>
                      <a:pPr marL="0" algn="l" defTabSz="914400">
                        <a:lnSpc>
                          <a:spcPct val="90000"/>
                        </a:lnSpc>
                        <a:buNone/>
                      </a:pPr>
                      <a:r>
                        <a:rPr lang="en-US" sz="1600" b="0" i="0">
                          <a:solidFill>
                            <a:srgbClr val="546568"/>
                          </a:solidFill>
                          <a:latin typeface="Arial"/>
                          <a:ea typeface="黑体" pitchFamily="2" charset="-122"/>
                          <a:cs typeface="+mn-cs"/>
                        </a:rPr>
                        <a:t>托管协作</a:t>
                      </a:r>
                      <a:endParaRPr lang="en-US" sz="1600" dirty="0">
                        <a:solidFill>
                          <a:srgbClr val="546568"/>
                        </a:solidFill>
                        <a:ea typeface="黑体" pitchFamily="2" charset="-122"/>
                      </a:endParaRPr>
                    </a:p>
                  </a:txBody>
                  <a:tcPr anchor="ctr">
                    <a:lnL w="12700" cap="flat" cmpd="sng" algn="ctr">
                      <a:solidFill>
                        <a:schemeClr val="bg1"/>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a:lnSpc>
                          <a:spcPct val="100000"/>
                        </a:lnSpc>
                        <a:spcBef>
                          <a:spcPts val="0"/>
                        </a:spcBef>
                        <a:spcAft>
                          <a:spcPts val="0"/>
                        </a:spcAft>
                        <a:buNone/>
                        <a:tabLst/>
                      </a:pPr>
                      <a:r>
                        <a:rPr lang="en-US" sz="2000" b="1" i="0">
                          <a:solidFill>
                            <a:srgbClr val="0096D6"/>
                          </a:solidFill>
                          <a:latin typeface="Arial"/>
                          <a:ea typeface="黑体" pitchFamily="2" charset="-122"/>
                          <a:cs typeface="+mn-cs"/>
                          <a:sym typeface="Wingdings 2"/>
                        </a:rPr>
                        <a:t></a:t>
                      </a:r>
                      <a:endParaRPr lang="en-US" sz="2000" b="1" dirty="0" smtClean="0">
                        <a:solidFill>
                          <a:schemeClr val="tx1"/>
                        </a:solidFill>
                        <a:ea typeface="黑体" pitchFamily="2" charset="-122"/>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a:buNone/>
                      </a:pPr>
                      <a:r>
                        <a:rPr lang="en-US" sz="1400" b="0" i="0">
                          <a:solidFill>
                            <a:srgbClr val="546568"/>
                          </a:solidFill>
                          <a:latin typeface="Arial"/>
                          <a:ea typeface="黑体" pitchFamily="2" charset="-122"/>
                          <a:cs typeface="+mn-cs"/>
                        </a:rPr>
                        <a:t>隐式</a:t>
                      </a:r>
                      <a:r>
                        <a:rPr lang="en-US" sz="1400" b="0" i="0" baseline="0">
                          <a:solidFill>
                            <a:srgbClr val="546568"/>
                          </a:solidFill>
                          <a:latin typeface="Arial"/>
                          <a:ea typeface="黑体" pitchFamily="2" charset="-122"/>
                          <a:cs typeface="+mn-cs"/>
                        </a:rPr>
                        <a:t>支持</a:t>
                      </a:r>
                      <a:endParaRPr lang="en-US" sz="1400" dirty="0">
                        <a:solidFill>
                          <a:srgbClr val="546568"/>
                        </a:solidFill>
                        <a:ea typeface="黑体" pitchFamily="2" charset="-122"/>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solidFill>
                          <a:schemeClr val="bg1"/>
                        </a:solidFill>
                        <a:ea typeface="黑体" pitchFamily="2" charset="-122"/>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smtClean="0">
                        <a:solidFill>
                          <a:schemeClr val="bg1"/>
                        </a:solidFill>
                        <a:ea typeface="黑体" pitchFamily="2" charset="-122"/>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a:buNone/>
                      </a:pPr>
                      <a:r>
                        <a:rPr lang="en-US" sz="1400" b="0" i="0" dirty="0" err="1">
                          <a:solidFill>
                            <a:srgbClr val="546568"/>
                          </a:solidFill>
                          <a:latin typeface="Arial"/>
                          <a:ea typeface="黑体" pitchFamily="2" charset="-122"/>
                          <a:cs typeface="+mn-cs"/>
                        </a:rPr>
                        <a:t>隐式</a:t>
                      </a:r>
                      <a:r>
                        <a:rPr lang="en-US" sz="1400" b="0" i="0" baseline="0" dirty="0" err="1">
                          <a:solidFill>
                            <a:srgbClr val="546568"/>
                          </a:solidFill>
                          <a:latin typeface="Arial"/>
                          <a:ea typeface="黑体" pitchFamily="2" charset="-122"/>
                          <a:cs typeface="+mn-cs"/>
                        </a:rPr>
                        <a:t>支持</a:t>
                      </a:r>
                      <a:endParaRPr lang="en-US" sz="1400" dirty="0">
                        <a:solidFill>
                          <a:srgbClr val="546568"/>
                        </a:solidFill>
                        <a:ea typeface="黑体" pitchFamily="2" charset="-122"/>
                      </a:endParaRPr>
                    </a:p>
                  </a:txBody>
                  <a:tcPr anchor="ctr">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bl>
          </a:graphicData>
        </a:graphic>
      </p:graphicFrame>
      <p:sp>
        <p:nvSpPr>
          <p:cNvPr id="4" name="TextBox 3"/>
          <p:cNvSpPr txBox="1"/>
          <p:nvPr/>
        </p:nvSpPr>
        <p:spPr>
          <a:xfrm>
            <a:off x="228600" y="6063690"/>
            <a:ext cx="1603324" cy="276999"/>
          </a:xfrm>
          <a:prstGeom prst="rect">
            <a:avLst/>
          </a:prstGeom>
          <a:noFill/>
        </p:spPr>
        <p:txBody>
          <a:bodyPr wrap="none" rtlCol="0">
            <a:spAutoFit/>
          </a:bodyPr>
          <a:lstStyle/>
          <a:p>
            <a:pPr algn="l" defTabSz="914400">
              <a:buNone/>
            </a:pPr>
            <a:r>
              <a:rPr lang="zh-CN" altLang="en-US" sz="1200" b="0" i="0" smtClean="0">
                <a:solidFill>
                  <a:srgbClr val="FFFFFF">
                    <a:lumMod val="50000"/>
                  </a:srgbClr>
                </a:solidFill>
                <a:latin typeface="Arial"/>
                <a:ea typeface="黑体" pitchFamily="2" charset="-122"/>
                <a:cs typeface="+mn-cs"/>
              </a:rPr>
              <a:t>*基于默认 </a:t>
            </a:r>
            <a:r>
              <a:rPr lang="en-US" altLang="zh-CN" sz="1200" b="0" i="0" smtClean="0">
                <a:solidFill>
                  <a:srgbClr val="FFFFFF">
                    <a:lumMod val="50000"/>
                  </a:srgbClr>
                </a:solidFill>
                <a:latin typeface="Arial"/>
                <a:ea typeface="黑体" pitchFamily="2" charset="-122"/>
                <a:cs typeface="+mn-cs"/>
              </a:rPr>
              <a:t>Citrix </a:t>
            </a:r>
            <a:r>
              <a:rPr lang="zh-CN" altLang="en-US" sz="1200" b="0" i="0" smtClean="0">
                <a:solidFill>
                  <a:srgbClr val="FFFFFF">
                    <a:lumMod val="50000"/>
                  </a:srgbClr>
                </a:solidFill>
                <a:latin typeface="Arial"/>
                <a:ea typeface="黑体" pitchFamily="2" charset="-122"/>
                <a:cs typeface="+mn-cs"/>
              </a:rPr>
              <a:t>配置</a:t>
            </a:r>
            <a:endParaRPr lang="zh-CN" altLang="en-US" sz="1200">
              <a:solidFill>
                <a:schemeClr val="bg1">
                  <a:lumMod val="50000"/>
                </a:schemeClr>
              </a:solidFill>
              <a:ea typeface="黑体" pitchFamily="2" charset="-122"/>
            </a:endParaRPr>
          </a:p>
        </p:txBody>
      </p:sp>
    </p:spTree>
    <p:extLst>
      <p:ext uri="{BB962C8B-B14F-4D97-AF65-F5344CB8AC3E}">
        <p14:creationId xmlns="" xmlns:p14="http://schemas.microsoft.com/office/powerpoint/2010/main" val="31532516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Right Arrow 251"/>
          <p:cNvSpPr/>
          <p:nvPr/>
        </p:nvSpPr>
        <p:spPr>
          <a:xfrm>
            <a:off x="4" y="3261708"/>
            <a:ext cx="8892527" cy="266099"/>
          </a:xfrm>
          <a:prstGeom prst="rightArrow">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grpSp>
        <p:nvGrpSpPr>
          <p:cNvPr id="8" name="Group 317"/>
          <p:cNvGrpSpPr/>
          <p:nvPr/>
        </p:nvGrpSpPr>
        <p:grpSpPr>
          <a:xfrm>
            <a:off x="169493" y="1521920"/>
            <a:ext cx="8579311" cy="1874052"/>
            <a:chOff x="169492" y="1521921"/>
            <a:chExt cx="8579311" cy="1874051"/>
          </a:xfrm>
        </p:grpSpPr>
        <p:grpSp>
          <p:nvGrpSpPr>
            <p:cNvPr id="12" name="Group 324"/>
            <p:cNvGrpSpPr/>
            <p:nvPr/>
          </p:nvGrpSpPr>
          <p:grpSpPr>
            <a:xfrm>
              <a:off x="403650" y="1811792"/>
              <a:ext cx="7850297" cy="1584180"/>
              <a:chOff x="329685" y="1566084"/>
              <a:chExt cx="7850297" cy="1584180"/>
            </a:xfrm>
          </p:grpSpPr>
          <p:cxnSp>
            <p:nvCxnSpPr>
              <p:cNvPr id="160" name="Straight Connector 96"/>
              <p:cNvCxnSpPr>
                <a:cxnSpLocks noChangeShapeType="1"/>
              </p:cNvCxnSpPr>
              <p:nvPr/>
            </p:nvCxnSpPr>
            <p:spPr bwMode="auto">
              <a:xfrm rot="5400000">
                <a:off x="755338" y="3015999"/>
                <a:ext cx="268526" cy="0"/>
              </a:xfrm>
              <a:prstGeom prst="line">
                <a:avLst/>
              </a:prstGeom>
              <a:noFill/>
              <a:ln w="12700">
                <a:gradFill>
                  <a:gsLst>
                    <a:gs pos="0">
                      <a:schemeClr val="bg1">
                        <a:lumMod val="29000"/>
                      </a:schemeClr>
                    </a:gs>
                    <a:gs pos="90000">
                      <a:schemeClr val="bg1">
                        <a:lumMod val="29000"/>
                      </a:schemeClr>
                    </a:gs>
                    <a:gs pos="100000">
                      <a:schemeClr val="bg1">
                        <a:lumMod val="75000"/>
                        <a:alpha val="0"/>
                      </a:schemeClr>
                    </a:gs>
                  </a:gsLst>
                  <a:lin ang="0" scaled="0"/>
                </a:gradFill>
                <a:prstDash val="sysDot"/>
                <a:round/>
                <a:headEnd/>
                <a:tailEnd type="none" w="med" len="med"/>
              </a:ln>
            </p:spPr>
          </p:cxnSp>
          <p:cxnSp>
            <p:nvCxnSpPr>
              <p:cNvPr id="161" name="Straight Connector 96"/>
              <p:cNvCxnSpPr>
                <a:cxnSpLocks noChangeShapeType="1"/>
              </p:cNvCxnSpPr>
              <p:nvPr/>
            </p:nvCxnSpPr>
            <p:spPr bwMode="auto">
              <a:xfrm rot="5400000">
                <a:off x="1635347" y="3016000"/>
                <a:ext cx="268526" cy="0"/>
              </a:xfrm>
              <a:prstGeom prst="line">
                <a:avLst/>
              </a:prstGeom>
              <a:noFill/>
              <a:ln w="12700">
                <a:gradFill>
                  <a:gsLst>
                    <a:gs pos="0">
                      <a:schemeClr val="bg1">
                        <a:lumMod val="29000"/>
                      </a:schemeClr>
                    </a:gs>
                    <a:gs pos="90000">
                      <a:schemeClr val="bg1">
                        <a:lumMod val="29000"/>
                      </a:schemeClr>
                    </a:gs>
                    <a:gs pos="100000">
                      <a:schemeClr val="bg1">
                        <a:lumMod val="75000"/>
                        <a:alpha val="0"/>
                      </a:schemeClr>
                    </a:gs>
                  </a:gsLst>
                  <a:lin ang="0" scaled="0"/>
                </a:gradFill>
                <a:prstDash val="sysDot"/>
                <a:round/>
                <a:headEnd/>
                <a:tailEnd type="none" w="med" len="med"/>
              </a:ln>
            </p:spPr>
          </p:cxnSp>
          <p:cxnSp>
            <p:nvCxnSpPr>
              <p:cNvPr id="162" name="Straight Connector 96"/>
              <p:cNvCxnSpPr>
                <a:cxnSpLocks noChangeShapeType="1"/>
              </p:cNvCxnSpPr>
              <p:nvPr/>
            </p:nvCxnSpPr>
            <p:spPr bwMode="auto">
              <a:xfrm rot="5400000">
                <a:off x="1092677" y="2798619"/>
                <a:ext cx="703288" cy="0"/>
              </a:xfrm>
              <a:prstGeom prst="line">
                <a:avLst/>
              </a:prstGeom>
              <a:noFill/>
              <a:ln w="12700">
                <a:gradFill>
                  <a:gsLst>
                    <a:gs pos="0">
                      <a:schemeClr val="bg1">
                        <a:lumMod val="29000"/>
                      </a:schemeClr>
                    </a:gs>
                    <a:gs pos="90000">
                      <a:schemeClr val="bg1">
                        <a:lumMod val="29000"/>
                      </a:schemeClr>
                    </a:gs>
                    <a:gs pos="100000">
                      <a:schemeClr val="bg1">
                        <a:lumMod val="75000"/>
                        <a:alpha val="0"/>
                      </a:schemeClr>
                    </a:gs>
                  </a:gsLst>
                  <a:lin ang="0" scaled="0"/>
                </a:gradFill>
                <a:prstDash val="sysDot"/>
                <a:round/>
                <a:headEnd/>
                <a:tailEnd type="none" w="med" len="med"/>
              </a:ln>
            </p:spPr>
          </p:cxnSp>
          <p:cxnSp>
            <p:nvCxnSpPr>
              <p:cNvPr id="163" name="Straight Connector 96"/>
              <p:cNvCxnSpPr>
                <a:cxnSpLocks noChangeShapeType="1"/>
              </p:cNvCxnSpPr>
              <p:nvPr/>
            </p:nvCxnSpPr>
            <p:spPr bwMode="auto">
              <a:xfrm rot="5400000">
                <a:off x="2262857" y="2858826"/>
                <a:ext cx="582872" cy="0"/>
              </a:xfrm>
              <a:prstGeom prst="line">
                <a:avLst/>
              </a:prstGeom>
              <a:noFill/>
              <a:ln w="12700">
                <a:gradFill>
                  <a:gsLst>
                    <a:gs pos="0">
                      <a:schemeClr val="bg1">
                        <a:lumMod val="29000"/>
                      </a:schemeClr>
                    </a:gs>
                    <a:gs pos="90000">
                      <a:schemeClr val="bg1">
                        <a:lumMod val="29000"/>
                      </a:schemeClr>
                    </a:gs>
                    <a:gs pos="100000">
                      <a:schemeClr val="bg1">
                        <a:lumMod val="75000"/>
                        <a:alpha val="0"/>
                      </a:schemeClr>
                    </a:gs>
                  </a:gsLst>
                  <a:lin ang="0" scaled="0"/>
                </a:gradFill>
                <a:prstDash val="sysDot"/>
                <a:round/>
                <a:headEnd/>
                <a:tailEnd type="none" w="med" len="med"/>
              </a:ln>
            </p:spPr>
          </p:cxnSp>
          <p:cxnSp>
            <p:nvCxnSpPr>
              <p:cNvPr id="164" name="Straight Connector 96"/>
              <p:cNvCxnSpPr>
                <a:cxnSpLocks noChangeShapeType="1"/>
              </p:cNvCxnSpPr>
              <p:nvPr/>
            </p:nvCxnSpPr>
            <p:spPr bwMode="auto">
              <a:xfrm rot="5400000">
                <a:off x="1715649" y="2636834"/>
                <a:ext cx="1026858" cy="0"/>
              </a:xfrm>
              <a:prstGeom prst="line">
                <a:avLst/>
              </a:prstGeom>
              <a:noFill/>
              <a:ln w="12700">
                <a:gradFill>
                  <a:gsLst>
                    <a:gs pos="0">
                      <a:schemeClr val="bg1">
                        <a:lumMod val="29000"/>
                      </a:schemeClr>
                    </a:gs>
                    <a:gs pos="90000">
                      <a:schemeClr val="bg1">
                        <a:lumMod val="29000"/>
                      </a:schemeClr>
                    </a:gs>
                    <a:gs pos="100000">
                      <a:schemeClr val="bg1">
                        <a:lumMod val="75000"/>
                        <a:alpha val="0"/>
                      </a:schemeClr>
                    </a:gs>
                  </a:gsLst>
                  <a:lin ang="0" scaled="0"/>
                </a:gradFill>
                <a:prstDash val="sysDot"/>
                <a:round/>
                <a:headEnd/>
                <a:tailEnd type="none" w="med" len="med"/>
              </a:ln>
            </p:spPr>
          </p:cxnSp>
          <p:cxnSp>
            <p:nvCxnSpPr>
              <p:cNvPr id="165" name="Straight Connector 96"/>
              <p:cNvCxnSpPr>
                <a:cxnSpLocks noChangeShapeType="1"/>
              </p:cNvCxnSpPr>
              <p:nvPr/>
            </p:nvCxnSpPr>
            <p:spPr bwMode="auto">
              <a:xfrm rot="5400000">
                <a:off x="-21960" y="2798617"/>
                <a:ext cx="703289" cy="0"/>
              </a:xfrm>
              <a:prstGeom prst="line">
                <a:avLst/>
              </a:prstGeom>
              <a:noFill/>
              <a:ln w="12700">
                <a:gradFill>
                  <a:gsLst>
                    <a:gs pos="0">
                      <a:schemeClr val="bg1">
                        <a:lumMod val="29000"/>
                      </a:schemeClr>
                    </a:gs>
                    <a:gs pos="90000">
                      <a:schemeClr val="bg1">
                        <a:lumMod val="29000"/>
                      </a:schemeClr>
                    </a:gs>
                    <a:gs pos="100000">
                      <a:schemeClr val="bg1">
                        <a:lumMod val="75000"/>
                        <a:alpha val="0"/>
                      </a:schemeClr>
                    </a:gs>
                  </a:gsLst>
                  <a:lin ang="0" scaled="0"/>
                </a:gradFill>
                <a:prstDash val="sysDot"/>
                <a:round/>
                <a:headEnd/>
                <a:tailEnd type="none" w="med" len="med"/>
              </a:ln>
            </p:spPr>
          </p:cxnSp>
          <p:cxnSp>
            <p:nvCxnSpPr>
              <p:cNvPr id="166" name="Straight Connector 96"/>
              <p:cNvCxnSpPr>
                <a:cxnSpLocks noChangeShapeType="1"/>
              </p:cNvCxnSpPr>
              <p:nvPr/>
            </p:nvCxnSpPr>
            <p:spPr bwMode="auto">
              <a:xfrm rot="5400000">
                <a:off x="3128121" y="3016000"/>
                <a:ext cx="268526" cy="0"/>
              </a:xfrm>
              <a:prstGeom prst="line">
                <a:avLst/>
              </a:prstGeom>
              <a:noFill/>
              <a:ln w="12700">
                <a:gradFill>
                  <a:gsLst>
                    <a:gs pos="0">
                      <a:schemeClr val="bg1">
                        <a:lumMod val="29000"/>
                      </a:schemeClr>
                    </a:gs>
                    <a:gs pos="90000">
                      <a:schemeClr val="bg1">
                        <a:lumMod val="29000"/>
                      </a:schemeClr>
                    </a:gs>
                    <a:gs pos="100000">
                      <a:schemeClr val="bg1">
                        <a:lumMod val="75000"/>
                        <a:alpha val="0"/>
                      </a:schemeClr>
                    </a:gs>
                  </a:gsLst>
                  <a:lin ang="0" scaled="0"/>
                </a:gradFill>
                <a:prstDash val="sysDot"/>
                <a:round/>
                <a:headEnd/>
                <a:tailEnd type="none" w="med" len="med"/>
              </a:ln>
            </p:spPr>
          </p:cxnSp>
          <p:cxnSp>
            <p:nvCxnSpPr>
              <p:cNvPr id="167" name="Straight Connector 96"/>
              <p:cNvCxnSpPr>
                <a:cxnSpLocks noChangeShapeType="1"/>
              </p:cNvCxnSpPr>
              <p:nvPr/>
            </p:nvCxnSpPr>
            <p:spPr bwMode="auto">
              <a:xfrm rot="5400000">
                <a:off x="2525045" y="2636833"/>
                <a:ext cx="1026858" cy="0"/>
              </a:xfrm>
              <a:prstGeom prst="line">
                <a:avLst/>
              </a:prstGeom>
              <a:noFill/>
              <a:ln w="12700">
                <a:gradFill>
                  <a:gsLst>
                    <a:gs pos="0">
                      <a:schemeClr val="bg1">
                        <a:lumMod val="29000"/>
                      </a:schemeClr>
                    </a:gs>
                    <a:gs pos="90000">
                      <a:schemeClr val="bg1">
                        <a:lumMod val="29000"/>
                      </a:schemeClr>
                    </a:gs>
                    <a:gs pos="100000">
                      <a:schemeClr val="bg1">
                        <a:lumMod val="75000"/>
                        <a:alpha val="0"/>
                      </a:schemeClr>
                    </a:gs>
                  </a:gsLst>
                  <a:lin ang="0" scaled="0"/>
                </a:gradFill>
                <a:prstDash val="sysDot"/>
                <a:round/>
                <a:headEnd/>
                <a:tailEnd type="none" w="med" len="med"/>
              </a:ln>
            </p:spPr>
          </p:cxnSp>
          <p:cxnSp>
            <p:nvCxnSpPr>
              <p:cNvPr id="168" name="Straight Connector 96"/>
              <p:cNvCxnSpPr>
                <a:cxnSpLocks noChangeShapeType="1"/>
              </p:cNvCxnSpPr>
              <p:nvPr/>
            </p:nvCxnSpPr>
            <p:spPr bwMode="auto">
              <a:xfrm rot="5400000">
                <a:off x="4354317" y="2798620"/>
                <a:ext cx="703288" cy="0"/>
              </a:xfrm>
              <a:prstGeom prst="line">
                <a:avLst/>
              </a:prstGeom>
              <a:noFill/>
              <a:ln w="12700">
                <a:gradFill>
                  <a:gsLst>
                    <a:gs pos="0">
                      <a:schemeClr val="bg1">
                        <a:lumMod val="29000"/>
                      </a:schemeClr>
                    </a:gs>
                    <a:gs pos="90000">
                      <a:schemeClr val="bg1">
                        <a:lumMod val="29000"/>
                      </a:schemeClr>
                    </a:gs>
                    <a:gs pos="100000">
                      <a:schemeClr val="bg1">
                        <a:lumMod val="75000"/>
                        <a:alpha val="0"/>
                      </a:schemeClr>
                    </a:gs>
                  </a:gsLst>
                  <a:lin ang="0" scaled="0"/>
                </a:gradFill>
                <a:prstDash val="sysDot"/>
                <a:round/>
                <a:headEnd/>
                <a:tailEnd type="none" w="med" len="med"/>
              </a:ln>
            </p:spPr>
          </p:cxnSp>
          <p:cxnSp>
            <p:nvCxnSpPr>
              <p:cNvPr id="169" name="Straight Connector 96"/>
              <p:cNvCxnSpPr>
                <a:cxnSpLocks noChangeShapeType="1"/>
              </p:cNvCxnSpPr>
              <p:nvPr/>
            </p:nvCxnSpPr>
            <p:spPr bwMode="auto">
              <a:xfrm rot="5400000">
                <a:off x="5099293" y="3016001"/>
                <a:ext cx="268526" cy="0"/>
              </a:xfrm>
              <a:prstGeom prst="line">
                <a:avLst/>
              </a:prstGeom>
              <a:noFill/>
              <a:ln w="12700">
                <a:gradFill>
                  <a:gsLst>
                    <a:gs pos="0">
                      <a:schemeClr val="bg1">
                        <a:lumMod val="75000"/>
                      </a:schemeClr>
                    </a:gs>
                    <a:gs pos="90000">
                      <a:schemeClr val="bg1">
                        <a:lumMod val="75000"/>
                      </a:schemeClr>
                    </a:gs>
                    <a:gs pos="100000">
                      <a:schemeClr val="bg1">
                        <a:lumMod val="75000"/>
                        <a:alpha val="0"/>
                      </a:schemeClr>
                    </a:gs>
                  </a:gsLst>
                  <a:lin ang="0" scaled="0"/>
                </a:gradFill>
                <a:prstDash val="sysDot"/>
                <a:round/>
                <a:headEnd/>
                <a:tailEnd type="none" w="med" len="med"/>
              </a:ln>
            </p:spPr>
          </p:cxnSp>
          <p:cxnSp>
            <p:nvCxnSpPr>
              <p:cNvPr id="170" name="Straight Connector 96"/>
              <p:cNvCxnSpPr>
                <a:cxnSpLocks noChangeShapeType="1"/>
              </p:cNvCxnSpPr>
              <p:nvPr/>
            </p:nvCxnSpPr>
            <p:spPr bwMode="auto">
              <a:xfrm rot="5400000">
                <a:off x="5384431" y="2798620"/>
                <a:ext cx="703288" cy="0"/>
              </a:xfrm>
              <a:prstGeom prst="line">
                <a:avLst/>
              </a:prstGeom>
              <a:noFill/>
              <a:ln w="12700">
                <a:gradFill>
                  <a:gsLst>
                    <a:gs pos="0">
                      <a:schemeClr val="bg1">
                        <a:lumMod val="29000"/>
                      </a:schemeClr>
                    </a:gs>
                    <a:gs pos="90000">
                      <a:schemeClr val="bg1">
                        <a:lumMod val="29000"/>
                      </a:schemeClr>
                    </a:gs>
                    <a:gs pos="100000">
                      <a:schemeClr val="bg1">
                        <a:lumMod val="75000"/>
                        <a:alpha val="0"/>
                      </a:schemeClr>
                    </a:gs>
                  </a:gsLst>
                  <a:lin ang="0" scaled="0"/>
                </a:gradFill>
                <a:prstDash val="sysDot"/>
                <a:round/>
                <a:headEnd/>
                <a:tailEnd type="none" w="med" len="med"/>
              </a:ln>
            </p:spPr>
          </p:cxnSp>
          <p:cxnSp>
            <p:nvCxnSpPr>
              <p:cNvPr id="171" name="Straight Connector 96"/>
              <p:cNvCxnSpPr>
                <a:cxnSpLocks noChangeShapeType="1"/>
              </p:cNvCxnSpPr>
              <p:nvPr/>
            </p:nvCxnSpPr>
            <p:spPr bwMode="auto">
              <a:xfrm rot="5400000">
                <a:off x="5587847" y="2636834"/>
                <a:ext cx="1026858" cy="0"/>
              </a:xfrm>
              <a:prstGeom prst="line">
                <a:avLst/>
              </a:prstGeom>
              <a:noFill/>
              <a:ln w="12700">
                <a:gradFill>
                  <a:gsLst>
                    <a:gs pos="0">
                      <a:schemeClr val="bg1">
                        <a:lumMod val="29000"/>
                      </a:schemeClr>
                    </a:gs>
                    <a:gs pos="90000">
                      <a:schemeClr val="bg1">
                        <a:lumMod val="29000"/>
                      </a:schemeClr>
                    </a:gs>
                    <a:gs pos="100000">
                      <a:schemeClr val="bg1">
                        <a:lumMod val="75000"/>
                        <a:alpha val="0"/>
                      </a:schemeClr>
                    </a:gs>
                  </a:gsLst>
                  <a:lin ang="0" scaled="0"/>
                </a:gradFill>
                <a:prstDash val="sysDot"/>
                <a:round/>
                <a:headEnd/>
                <a:tailEnd type="none" w="med" len="med"/>
              </a:ln>
            </p:spPr>
          </p:cxnSp>
          <p:cxnSp>
            <p:nvCxnSpPr>
              <p:cNvPr id="172" name="Straight Connector 96"/>
              <p:cNvCxnSpPr>
                <a:cxnSpLocks noChangeShapeType="1"/>
              </p:cNvCxnSpPr>
              <p:nvPr/>
            </p:nvCxnSpPr>
            <p:spPr bwMode="auto">
              <a:xfrm rot="5400000">
                <a:off x="5770704" y="2498235"/>
                <a:ext cx="1304058" cy="0"/>
              </a:xfrm>
              <a:prstGeom prst="line">
                <a:avLst/>
              </a:prstGeom>
              <a:noFill/>
              <a:ln w="12700">
                <a:gradFill>
                  <a:gsLst>
                    <a:gs pos="0">
                      <a:schemeClr val="bg1">
                        <a:lumMod val="29000"/>
                      </a:schemeClr>
                    </a:gs>
                    <a:gs pos="90000">
                      <a:schemeClr val="bg1">
                        <a:lumMod val="29000"/>
                      </a:schemeClr>
                    </a:gs>
                    <a:gs pos="100000">
                      <a:schemeClr val="bg1">
                        <a:lumMod val="75000"/>
                        <a:alpha val="0"/>
                      </a:schemeClr>
                    </a:gs>
                  </a:gsLst>
                  <a:lin ang="0" scaled="0"/>
                </a:gradFill>
                <a:prstDash val="sysDot"/>
                <a:round/>
                <a:headEnd/>
                <a:tailEnd type="none" w="med" len="med"/>
              </a:ln>
            </p:spPr>
          </p:cxnSp>
          <p:cxnSp>
            <p:nvCxnSpPr>
              <p:cNvPr id="173" name="Straight Connector 96"/>
              <p:cNvCxnSpPr>
                <a:cxnSpLocks noChangeShapeType="1"/>
              </p:cNvCxnSpPr>
              <p:nvPr/>
            </p:nvCxnSpPr>
            <p:spPr bwMode="auto">
              <a:xfrm rot="5400000">
                <a:off x="6810203" y="3016001"/>
                <a:ext cx="268526" cy="0"/>
              </a:xfrm>
              <a:prstGeom prst="line">
                <a:avLst/>
              </a:prstGeom>
              <a:noFill/>
              <a:ln w="12700">
                <a:gradFill>
                  <a:gsLst>
                    <a:gs pos="0">
                      <a:schemeClr val="bg1">
                        <a:lumMod val="29000"/>
                      </a:schemeClr>
                    </a:gs>
                    <a:gs pos="90000">
                      <a:schemeClr val="bg1">
                        <a:lumMod val="29000"/>
                      </a:schemeClr>
                    </a:gs>
                    <a:gs pos="100000">
                      <a:schemeClr val="bg1">
                        <a:lumMod val="75000"/>
                        <a:alpha val="0"/>
                      </a:schemeClr>
                    </a:gs>
                  </a:gsLst>
                  <a:lin ang="0" scaled="0"/>
                </a:gradFill>
                <a:prstDash val="sysDot"/>
                <a:round/>
                <a:headEnd/>
                <a:tailEnd type="none" w="med" len="med"/>
              </a:ln>
            </p:spPr>
          </p:cxnSp>
          <p:cxnSp>
            <p:nvCxnSpPr>
              <p:cNvPr id="174" name="Straight Connector 96"/>
              <p:cNvCxnSpPr>
                <a:cxnSpLocks noChangeShapeType="1"/>
              </p:cNvCxnSpPr>
              <p:nvPr/>
            </p:nvCxnSpPr>
            <p:spPr bwMode="auto">
              <a:xfrm rot="5400000">
                <a:off x="6969875" y="2858828"/>
                <a:ext cx="582872" cy="0"/>
              </a:xfrm>
              <a:prstGeom prst="line">
                <a:avLst/>
              </a:prstGeom>
              <a:noFill/>
              <a:ln w="12700">
                <a:gradFill>
                  <a:gsLst>
                    <a:gs pos="0">
                      <a:schemeClr val="bg1">
                        <a:lumMod val="29000"/>
                      </a:schemeClr>
                    </a:gs>
                    <a:gs pos="90000">
                      <a:schemeClr val="bg1">
                        <a:lumMod val="29000"/>
                      </a:schemeClr>
                    </a:gs>
                    <a:gs pos="100000">
                      <a:schemeClr val="bg1">
                        <a:lumMod val="75000"/>
                        <a:alpha val="0"/>
                      </a:schemeClr>
                    </a:gs>
                  </a:gsLst>
                  <a:lin ang="0" scaled="0"/>
                </a:gradFill>
                <a:prstDash val="sysDot"/>
                <a:round/>
                <a:headEnd/>
                <a:tailEnd type="none" w="med" len="med"/>
              </a:ln>
            </p:spPr>
          </p:cxnSp>
          <p:cxnSp>
            <p:nvCxnSpPr>
              <p:cNvPr id="175" name="Straight Connector 96"/>
              <p:cNvCxnSpPr>
                <a:cxnSpLocks noChangeShapeType="1"/>
              </p:cNvCxnSpPr>
              <p:nvPr/>
            </p:nvCxnSpPr>
            <p:spPr bwMode="auto">
              <a:xfrm>
                <a:off x="7805824" y="2050558"/>
                <a:ext cx="0" cy="1099706"/>
              </a:xfrm>
              <a:prstGeom prst="line">
                <a:avLst/>
              </a:prstGeom>
              <a:noFill/>
              <a:ln w="12700">
                <a:gradFill>
                  <a:gsLst>
                    <a:gs pos="0">
                      <a:schemeClr val="bg1">
                        <a:lumMod val="29000"/>
                      </a:schemeClr>
                    </a:gs>
                    <a:gs pos="90000">
                      <a:schemeClr val="bg1">
                        <a:lumMod val="29000"/>
                      </a:schemeClr>
                    </a:gs>
                    <a:gs pos="100000">
                      <a:schemeClr val="bg1">
                        <a:lumMod val="75000"/>
                        <a:alpha val="0"/>
                      </a:schemeClr>
                    </a:gs>
                  </a:gsLst>
                  <a:lin ang="0" scaled="0"/>
                </a:gradFill>
                <a:prstDash val="sysDot"/>
                <a:round/>
                <a:headEnd/>
                <a:tailEnd type="none" w="med" len="med"/>
              </a:ln>
            </p:spPr>
          </p:cxnSp>
          <p:cxnSp>
            <p:nvCxnSpPr>
              <p:cNvPr id="176" name="Straight Connector 96"/>
              <p:cNvCxnSpPr>
                <a:cxnSpLocks noChangeShapeType="1"/>
              </p:cNvCxnSpPr>
              <p:nvPr/>
            </p:nvCxnSpPr>
            <p:spPr bwMode="auto">
              <a:xfrm>
                <a:off x="8179982" y="1566084"/>
                <a:ext cx="0" cy="1584180"/>
              </a:xfrm>
              <a:prstGeom prst="line">
                <a:avLst/>
              </a:prstGeom>
              <a:noFill/>
              <a:ln w="12700">
                <a:gradFill>
                  <a:gsLst>
                    <a:gs pos="0">
                      <a:schemeClr val="bg1">
                        <a:lumMod val="29000"/>
                      </a:schemeClr>
                    </a:gs>
                    <a:gs pos="90000">
                      <a:schemeClr val="bg1">
                        <a:lumMod val="29000"/>
                      </a:schemeClr>
                    </a:gs>
                    <a:gs pos="100000">
                      <a:schemeClr val="bg1">
                        <a:lumMod val="75000"/>
                        <a:alpha val="0"/>
                      </a:schemeClr>
                    </a:gs>
                  </a:gsLst>
                  <a:lin ang="0" scaled="0"/>
                </a:gradFill>
                <a:prstDash val="sysDot"/>
                <a:round/>
                <a:headEnd/>
                <a:tailEnd type="none" w="med" len="med"/>
              </a:ln>
            </p:spPr>
          </p:cxnSp>
          <p:cxnSp>
            <p:nvCxnSpPr>
              <p:cNvPr id="177" name="Straight Connector 96"/>
              <p:cNvCxnSpPr>
                <a:cxnSpLocks noChangeShapeType="1"/>
              </p:cNvCxnSpPr>
              <p:nvPr/>
            </p:nvCxnSpPr>
            <p:spPr bwMode="auto">
              <a:xfrm rot="5400000">
                <a:off x="3396908" y="2636834"/>
                <a:ext cx="1026858" cy="0"/>
              </a:xfrm>
              <a:prstGeom prst="line">
                <a:avLst/>
              </a:prstGeom>
              <a:noFill/>
              <a:ln w="12700">
                <a:gradFill>
                  <a:gsLst>
                    <a:gs pos="0">
                      <a:schemeClr val="bg1">
                        <a:lumMod val="29000"/>
                      </a:schemeClr>
                    </a:gs>
                    <a:gs pos="90000">
                      <a:schemeClr val="bg1">
                        <a:lumMod val="29000"/>
                      </a:schemeClr>
                    </a:gs>
                    <a:gs pos="100000">
                      <a:schemeClr val="bg1">
                        <a:lumMod val="75000"/>
                        <a:alpha val="0"/>
                      </a:schemeClr>
                    </a:gs>
                  </a:gsLst>
                  <a:lin ang="0" scaled="0"/>
                </a:gradFill>
                <a:prstDash val="sysDot"/>
                <a:round/>
                <a:headEnd/>
                <a:tailEnd type="none" w="med" len="med"/>
              </a:ln>
            </p:spPr>
          </p:cxnSp>
        </p:grpSp>
        <p:grpSp>
          <p:nvGrpSpPr>
            <p:cNvPr id="13" name="Group 564"/>
            <p:cNvGrpSpPr/>
            <p:nvPr/>
          </p:nvGrpSpPr>
          <p:grpSpPr>
            <a:xfrm>
              <a:off x="537688" y="2847325"/>
              <a:ext cx="765450" cy="280123"/>
              <a:chOff x="422377" y="3545679"/>
              <a:chExt cx="874780" cy="320133"/>
            </a:xfrm>
          </p:grpSpPr>
          <p:sp>
            <p:nvSpPr>
              <p:cNvPr id="158" name="TextBox 20"/>
              <p:cNvSpPr txBox="1">
                <a:spLocks noChangeArrowheads="1"/>
              </p:cNvSpPr>
              <p:nvPr/>
            </p:nvSpPr>
            <p:spPr bwMode="auto">
              <a:xfrm>
                <a:off x="422377" y="3545681"/>
                <a:ext cx="874780" cy="320131"/>
              </a:xfrm>
              <a:prstGeom prst="roundRect">
                <a:avLst>
                  <a:gd name="adj" fmla="val 50000"/>
                </a:avLst>
              </a:prstGeom>
              <a:gradFill flip="none" rotWithShape="1">
                <a:gsLst>
                  <a:gs pos="0">
                    <a:schemeClr val="accent1">
                      <a:lumMod val="75000"/>
                      <a:alpha val="70000"/>
                    </a:schemeClr>
                  </a:gs>
                  <a:gs pos="50000">
                    <a:schemeClr val="accent1">
                      <a:alpha val="80000"/>
                    </a:schemeClr>
                  </a:gs>
                  <a:gs pos="100000">
                    <a:schemeClr val="accent1">
                      <a:lumMod val="75000"/>
                      <a:alpha val="80000"/>
                    </a:schemeClr>
                  </a:gs>
                </a:gsLst>
                <a:lin ang="8400000" scaled="0"/>
                <a:tileRect/>
              </a:gradFill>
              <a:ln w="9525" algn="ctr">
                <a:noFill/>
                <a:miter lim="800000"/>
                <a:headEnd/>
                <a:tailEnd/>
              </a:ln>
              <a:effectLst>
                <a:outerShdw blurRad="101600" dist="38100" dir="3000000" algn="tr" rotWithShape="0">
                  <a:prstClr val="black">
                    <a:alpha val="51000"/>
                  </a:prstClr>
                </a:outerShdw>
              </a:effectLst>
              <a:scene3d>
                <a:camera prst="orthographicFront"/>
                <a:lightRig rig="threePt" dir="t">
                  <a:rot lat="0" lon="0" rev="15000000"/>
                </a:lightRig>
              </a:scene3d>
              <a:sp3d>
                <a:bevelT w="38100" h="38100"/>
              </a:sp3d>
            </p:spPr>
            <p:txBody>
              <a:bodyPr vert="horz" wrap="square" lIns="27432" tIns="27432" rIns="27432" bIns="27432" anchor="ctr" anchorCtr="0">
                <a:noAutofit/>
              </a:bodyPr>
              <a:lstStyle/>
              <a:p>
                <a:pPr algn="ctr" fontAlgn="base">
                  <a:lnSpc>
                    <a:spcPct val="90000"/>
                  </a:lnSpc>
                  <a:spcBef>
                    <a:spcPts val="600"/>
                  </a:spcBef>
                  <a:defRPr/>
                </a:pPr>
                <a:endParaRPr lang="zh-CN" altLang="en-US" sz="1200">
                  <a:solidFill>
                    <a:srgbClr val="FFFFFF"/>
                  </a:solidFill>
                  <a:effectLst>
                    <a:outerShdw blurRad="38100" dist="38100" dir="2700000" algn="tl">
                      <a:srgbClr val="000000">
                        <a:alpha val="43137"/>
                      </a:srgbClr>
                    </a:outerShdw>
                  </a:effectLst>
                  <a:ea typeface="黑体" pitchFamily="2" charset="-122"/>
                </a:endParaRPr>
              </a:p>
            </p:txBody>
          </p:sp>
          <p:sp>
            <p:nvSpPr>
              <p:cNvPr id="159" name="TextBox 20"/>
              <p:cNvSpPr txBox="1">
                <a:spLocks noChangeArrowheads="1"/>
              </p:cNvSpPr>
              <p:nvPr/>
            </p:nvSpPr>
            <p:spPr bwMode="auto">
              <a:xfrm>
                <a:off x="422377" y="3545679"/>
                <a:ext cx="874780" cy="320131"/>
              </a:xfrm>
              <a:prstGeom prst="roundRect">
                <a:avLst>
                  <a:gd name="adj" fmla="val 50000"/>
                </a:avLst>
              </a:prstGeom>
              <a:noFill/>
              <a:ln w="9525" algn="ctr">
                <a:noFill/>
                <a:miter lim="800000"/>
                <a:headEnd/>
                <a:tailEnd/>
              </a:ln>
              <a:effectLst/>
              <a:scene3d>
                <a:camera prst="orthographicFront"/>
                <a:lightRig rig="threePt" dir="t">
                  <a:rot lat="0" lon="0" rev="15000000"/>
                </a:lightRig>
              </a:scene3d>
              <a:sp3d/>
            </p:spPr>
            <p:txBody>
              <a:bodyPr vert="horz" wrap="square" lIns="27432" tIns="0" rIns="27432" bIns="0" anchor="ctr" anchorCtr="0">
                <a:noAutofit/>
              </a:bodyPr>
              <a:lstStyle/>
              <a:p>
                <a:pPr algn="ctr" defTabSz="914400">
                  <a:lnSpc>
                    <a:spcPct val="90000"/>
                  </a:lnSpc>
                  <a:spcBef>
                    <a:spcPts val="600"/>
                  </a:spcBef>
                  <a:buNone/>
                </a:pPr>
                <a:r>
                  <a:rPr lang="en-US" altLang="zh-CN" sz="1200" b="0" i="0" smtClean="0">
                    <a:solidFill>
                      <a:srgbClr val="FFFFFF"/>
                    </a:solidFill>
                    <a:latin typeface="Arial"/>
                    <a:ea typeface="黑体" pitchFamily="2" charset="-122"/>
                    <a:cs typeface="+mn-cs"/>
                  </a:rPr>
                  <a:t>NetFlow</a:t>
                </a:r>
                <a:endParaRPr lang="en-US" altLang="zh-CN" sz="1200" b="0" i="0">
                  <a:solidFill>
                    <a:srgbClr val="FFFFFF"/>
                  </a:solidFill>
                  <a:latin typeface="Arial"/>
                  <a:ea typeface="黑体" pitchFamily="2" charset="-122"/>
                  <a:cs typeface="+mn-cs"/>
                </a:endParaRPr>
              </a:p>
            </p:txBody>
          </p:sp>
        </p:grpSp>
        <p:grpSp>
          <p:nvGrpSpPr>
            <p:cNvPr id="14" name="Group 563"/>
            <p:cNvGrpSpPr/>
            <p:nvPr/>
          </p:nvGrpSpPr>
          <p:grpSpPr>
            <a:xfrm>
              <a:off x="1544534" y="2847325"/>
              <a:ext cx="603704" cy="280123"/>
              <a:chOff x="1365580" y="3545679"/>
              <a:chExt cx="689932" cy="320133"/>
            </a:xfrm>
          </p:grpSpPr>
          <p:sp>
            <p:nvSpPr>
              <p:cNvPr id="156" name="TextBox 24"/>
              <p:cNvSpPr txBox="1">
                <a:spLocks noChangeArrowheads="1"/>
              </p:cNvSpPr>
              <p:nvPr/>
            </p:nvSpPr>
            <p:spPr bwMode="auto">
              <a:xfrm>
                <a:off x="1365580" y="3545681"/>
                <a:ext cx="689932" cy="320131"/>
              </a:xfrm>
              <a:prstGeom prst="roundRect">
                <a:avLst>
                  <a:gd name="adj" fmla="val 50000"/>
                </a:avLst>
              </a:prstGeom>
              <a:gradFill flip="none" rotWithShape="1">
                <a:gsLst>
                  <a:gs pos="0">
                    <a:schemeClr val="accent1">
                      <a:lumMod val="75000"/>
                      <a:alpha val="70000"/>
                    </a:schemeClr>
                  </a:gs>
                  <a:gs pos="50000">
                    <a:schemeClr val="accent1">
                      <a:alpha val="80000"/>
                    </a:schemeClr>
                  </a:gs>
                  <a:gs pos="100000">
                    <a:schemeClr val="accent1">
                      <a:lumMod val="75000"/>
                      <a:alpha val="80000"/>
                    </a:schemeClr>
                  </a:gs>
                </a:gsLst>
                <a:lin ang="8400000" scaled="0"/>
                <a:tileRect/>
              </a:gradFill>
              <a:ln w="9525" algn="ctr">
                <a:noFill/>
                <a:miter lim="800000"/>
                <a:headEnd/>
                <a:tailEnd/>
              </a:ln>
              <a:effectLst>
                <a:outerShdw blurRad="101600" dist="38100" dir="3000000" algn="tr" rotWithShape="0">
                  <a:prstClr val="black">
                    <a:alpha val="51000"/>
                  </a:prstClr>
                </a:outerShdw>
              </a:effectLst>
              <a:scene3d>
                <a:camera prst="orthographicFront"/>
                <a:lightRig rig="threePt" dir="t">
                  <a:rot lat="0" lon="0" rev="15000000"/>
                </a:lightRig>
              </a:scene3d>
              <a:sp3d>
                <a:bevelT w="38100" h="38100"/>
              </a:sp3d>
            </p:spPr>
            <p:txBody>
              <a:bodyPr vert="horz" wrap="square" lIns="27432" tIns="27432" rIns="27432" bIns="27432" anchor="ctr" anchorCtr="0">
                <a:noAutofit/>
              </a:bodyPr>
              <a:lstStyle/>
              <a:p>
                <a:pPr algn="ctr" fontAlgn="base">
                  <a:lnSpc>
                    <a:spcPct val="90000"/>
                  </a:lnSpc>
                  <a:spcBef>
                    <a:spcPts val="600"/>
                  </a:spcBef>
                  <a:defRPr/>
                </a:pPr>
                <a:endParaRPr lang="zh-CN" altLang="en-US" sz="1200">
                  <a:solidFill>
                    <a:srgbClr val="FFFFFF"/>
                  </a:solidFill>
                  <a:effectLst>
                    <a:outerShdw blurRad="38100" dist="38100" dir="2700000" algn="tl">
                      <a:srgbClr val="000000">
                        <a:alpha val="43137"/>
                      </a:srgbClr>
                    </a:outerShdw>
                  </a:effectLst>
                  <a:ea typeface="黑体" pitchFamily="2" charset="-122"/>
                </a:endParaRPr>
              </a:p>
            </p:txBody>
          </p:sp>
          <p:sp>
            <p:nvSpPr>
              <p:cNvPr id="157" name="TextBox 24"/>
              <p:cNvSpPr txBox="1">
                <a:spLocks noChangeArrowheads="1"/>
              </p:cNvSpPr>
              <p:nvPr/>
            </p:nvSpPr>
            <p:spPr bwMode="auto">
              <a:xfrm>
                <a:off x="1365580" y="3545679"/>
                <a:ext cx="689932" cy="320131"/>
              </a:xfrm>
              <a:prstGeom prst="roundRect">
                <a:avLst>
                  <a:gd name="adj" fmla="val 50000"/>
                </a:avLst>
              </a:prstGeom>
              <a:noFill/>
              <a:ln w="9525" algn="ctr">
                <a:noFill/>
                <a:miter lim="800000"/>
                <a:headEnd/>
                <a:tailEnd/>
              </a:ln>
              <a:effectLst/>
              <a:scene3d>
                <a:camera prst="orthographicFront"/>
                <a:lightRig rig="threePt" dir="t">
                  <a:rot lat="0" lon="0" rev="15000000"/>
                </a:lightRig>
              </a:scene3d>
              <a:sp3d/>
            </p:spPr>
            <p:txBody>
              <a:bodyPr vert="horz" wrap="square" lIns="27432" tIns="0" rIns="27432" bIns="0" anchor="ctr" anchorCtr="0">
                <a:noAutofit/>
              </a:bodyPr>
              <a:lstStyle/>
              <a:p>
                <a:pPr algn="ctr" defTabSz="914400">
                  <a:lnSpc>
                    <a:spcPct val="90000"/>
                  </a:lnSpc>
                  <a:spcBef>
                    <a:spcPts val="600"/>
                  </a:spcBef>
                  <a:buNone/>
                </a:pPr>
                <a:r>
                  <a:rPr lang="en-US" altLang="zh-CN" sz="1200" b="0" i="0" smtClean="0">
                    <a:solidFill>
                      <a:srgbClr val="FFFFFF"/>
                    </a:solidFill>
                    <a:latin typeface="Arial"/>
                    <a:ea typeface="黑体" pitchFamily="2" charset="-122"/>
                    <a:cs typeface="+mn-cs"/>
                  </a:rPr>
                  <a:t>CDP</a:t>
                </a:r>
                <a:endParaRPr lang="en-US" altLang="zh-CN" sz="1200" b="0" i="0">
                  <a:solidFill>
                    <a:srgbClr val="FFFFFF"/>
                  </a:solidFill>
                  <a:latin typeface="Arial"/>
                  <a:ea typeface="黑体" pitchFamily="2" charset="-122"/>
                  <a:cs typeface="+mn-cs"/>
                </a:endParaRPr>
              </a:p>
            </p:txBody>
          </p:sp>
        </p:grpSp>
        <p:grpSp>
          <p:nvGrpSpPr>
            <p:cNvPr id="15" name="Group 562"/>
            <p:cNvGrpSpPr/>
            <p:nvPr/>
          </p:nvGrpSpPr>
          <p:grpSpPr>
            <a:xfrm>
              <a:off x="1310485" y="2412561"/>
              <a:ext cx="395143" cy="280123"/>
              <a:chOff x="1059677" y="3048819"/>
              <a:chExt cx="451582" cy="320133"/>
            </a:xfrm>
          </p:grpSpPr>
          <p:sp>
            <p:nvSpPr>
              <p:cNvPr id="154" name="TextBox 17"/>
              <p:cNvSpPr txBox="1">
                <a:spLocks noChangeArrowheads="1"/>
              </p:cNvSpPr>
              <p:nvPr/>
            </p:nvSpPr>
            <p:spPr bwMode="auto">
              <a:xfrm>
                <a:off x="1059677" y="3048821"/>
                <a:ext cx="451582" cy="320131"/>
              </a:xfrm>
              <a:prstGeom prst="roundRect">
                <a:avLst>
                  <a:gd name="adj" fmla="val 50000"/>
                </a:avLst>
              </a:prstGeom>
              <a:gradFill flip="none" rotWithShape="1">
                <a:gsLst>
                  <a:gs pos="0">
                    <a:schemeClr val="accent1">
                      <a:lumMod val="75000"/>
                      <a:alpha val="70000"/>
                    </a:schemeClr>
                  </a:gs>
                  <a:gs pos="50000">
                    <a:schemeClr val="accent1">
                      <a:alpha val="80000"/>
                    </a:schemeClr>
                  </a:gs>
                  <a:gs pos="100000">
                    <a:schemeClr val="accent1">
                      <a:lumMod val="75000"/>
                      <a:alpha val="80000"/>
                    </a:schemeClr>
                  </a:gs>
                </a:gsLst>
                <a:lin ang="8400000" scaled="0"/>
                <a:tileRect/>
              </a:gradFill>
              <a:ln w="9525" algn="ctr">
                <a:noFill/>
                <a:miter lim="800000"/>
                <a:headEnd/>
                <a:tailEnd/>
              </a:ln>
              <a:effectLst>
                <a:outerShdw blurRad="101600" dist="38100" dir="3000000" algn="tr" rotWithShape="0">
                  <a:prstClr val="black">
                    <a:alpha val="51000"/>
                  </a:prstClr>
                </a:outerShdw>
              </a:effectLst>
              <a:scene3d>
                <a:camera prst="orthographicFront"/>
                <a:lightRig rig="threePt" dir="t">
                  <a:rot lat="0" lon="0" rev="15000000"/>
                </a:lightRig>
              </a:scene3d>
              <a:sp3d>
                <a:bevelT w="38100" h="38100"/>
              </a:sp3d>
            </p:spPr>
            <p:txBody>
              <a:bodyPr vert="horz" wrap="square" lIns="27432" tIns="27432" rIns="27432" bIns="27432" anchor="ctr" anchorCtr="0">
                <a:noAutofit/>
              </a:bodyPr>
              <a:lstStyle/>
              <a:p>
                <a:pPr algn="ctr" fontAlgn="base">
                  <a:lnSpc>
                    <a:spcPct val="90000"/>
                  </a:lnSpc>
                  <a:spcBef>
                    <a:spcPts val="600"/>
                  </a:spcBef>
                  <a:defRPr/>
                </a:pPr>
                <a:endParaRPr lang="zh-CN" altLang="en-US" sz="1200">
                  <a:solidFill>
                    <a:srgbClr val="FFFFFF"/>
                  </a:solidFill>
                  <a:effectLst>
                    <a:outerShdw blurRad="38100" dist="38100" dir="2700000" algn="tl">
                      <a:srgbClr val="000000">
                        <a:alpha val="43137"/>
                      </a:srgbClr>
                    </a:outerShdw>
                  </a:effectLst>
                  <a:ea typeface="黑体" pitchFamily="2" charset="-122"/>
                </a:endParaRPr>
              </a:p>
            </p:txBody>
          </p:sp>
          <p:sp>
            <p:nvSpPr>
              <p:cNvPr id="155" name="TextBox 17"/>
              <p:cNvSpPr txBox="1">
                <a:spLocks noChangeArrowheads="1"/>
              </p:cNvSpPr>
              <p:nvPr/>
            </p:nvSpPr>
            <p:spPr bwMode="auto">
              <a:xfrm>
                <a:off x="1059677" y="3048819"/>
                <a:ext cx="451582" cy="320131"/>
              </a:xfrm>
              <a:prstGeom prst="roundRect">
                <a:avLst>
                  <a:gd name="adj" fmla="val 50000"/>
                </a:avLst>
              </a:prstGeom>
              <a:noFill/>
              <a:ln w="9525" algn="ctr">
                <a:noFill/>
                <a:miter lim="800000"/>
                <a:headEnd/>
                <a:tailEnd/>
              </a:ln>
              <a:effectLst/>
              <a:scene3d>
                <a:camera prst="orthographicFront"/>
                <a:lightRig rig="threePt" dir="t">
                  <a:rot lat="0" lon="0" rev="15000000"/>
                </a:lightRig>
              </a:scene3d>
              <a:sp3d/>
            </p:spPr>
            <p:txBody>
              <a:bodyPr vert="horz" wrap="square" lIns="27432" tIns="0" rIns="27432" bIns="0" anchor="ctr" anchorCtr="0">
                <a:noAutofit/>
              </a:bodyPr>
              <a:lstStyle/>
              <a:p>
                <a:pPr algn="ctr" defTabSz="914400">
                  <a:lnSpc>
                    <a:spcPct val="90000"/>
                  </a:lnSpc>
                  <a:spcBef>
                    <a:spcPts val="600"/>
                  </a:spcBef>
                  <a:buNone/>
                </a:pPr>
                <a:r>
                  <a:rPr lang="en-US" altLang="zh-CN" sz="1200" b="0" i="0" smtClean="0">
                    <a:solidFill>
                      <a:srgbClr val="FFFFFF"/>
                    </a:solidFill>
                    <a:latin typeface="Arial"/>
                    <a:ea typeface="黑体" pitchFamily="2" charset="-122"/>
                    <a:cs typeface="+mn-cs"/>
                  </a:rPr>
                  <a:t>ISL</a:t>
                </a:r>
                <a:endParaRPr lang="en-US" altLang="zh-CN" sz="1200" b="0" i="0">
                  <a:solidFill>
                    <a:srgbClr val="FFFFFF"/>
                  </a:solidFill>
                  <a:latin typeface="Arial"/>
                  <a:ea typeface="黑体" pitchFamily="2" charset="-122"/>
                  <a:cs typeface="+mn-cs"/>
                </a:endParaRPr>
              </a:p>
            </p:txBody>
          </p:sp>
        </p:grpSp>
        <p:grpSp>
          <p:nvGrpSpPr>
            <p:cNvPr id="16" name="Group 559"/>
            <p:cNvGrpSpPr/>
            <p:nvPr/>
          </p:nvGrpSpPr>
          <p:grpSpPr>
            <a:xfrm>
              <a:off x="1948902" y="2404394"/>
              <a:ext cx="1168010" cy="408707"/>
              <a:chOff x="1843066" y="3039487"/>
              <a:chExt cx="1334838" cy="467083"/>
            </a:xfrm>
          </p:grpSpPr>
          <p:sp>
            <p:nvSpPr>
              <p:cNvPr id="152" name="TextBox 32"/>
              <p:cNvSpPr txBox="1">
                <a:spLocks noChangeArrowheads="1"/>
              </p:cNvSpPr>
              <p:nvPr/>
            </p:nvSpPr>
            <p:spPr bwMode="auto">
              <a:xfrm>
                <a:off x="1843066" y="3039490"/>
                <a:ext cx="1334838" cy="467080"/>
              </a:xfrm>
              <a:prstGeom prst="roundRect">
                <a:avLst>
                  <a:gd name="adj" fmla="val 34964"/>
                </a:avLst>
              </a:prstGeom>
              <a:gradFill flip="none" rotWithShape="1">
                <a:gsLst>
                  <a:gs pos="0">
                    <a:schemeClr val="accent1">
                      <a:lumMod val="75000"/>
                      <a:alpha val="70000"/>
                    </a:schemeClr>
                  </a:gs>
                  <a:gs pos="50000">
                    <a:schemeClr val="accent1">
                      <a:alpha val="80000"/>
                    </a:schemeClr>
                  </a:gs>
                  <a:gs pos="100000">
                    <a:schemeClr val="accent1">
                      <a:lumMod val="75000"/>
                      <a:alpha val="80000"/>
                    </a:schemeClr>
                  </a:gs>
                </a:gsLst>
                <a:lin ang="8400000" scaled="0"/>
                <a:tileRect/>
              </a:gradFill>
              <a:ln w="9525" algn="ctr">
                <a:noFill/>
                <a:miter lim="800000"/>
                <a:headEnd/>
                <a:tailEnd/>
              </a:ln>
              <a:effectLst>
                <a:outerShdw blurRad="101600" dist="38100" dir="3000000" algn="tr" rotWithShape="0">
                  <a:prstClr val="black">
                    <a:alpha val="51000"/>
                  </a:prstClr>
                </a:outerShdw>
              </a:effectLst>
              <a:scene3d>
                <a:camera prst="orthographicFront"/>
                <a:lightRig rig="threePt" dir="t">
                  <a:rot lat="0" lon="0" rev="15000000"/>
                </a:lightRig>
              </a:scene3d>
              <a:sp3d>
                <a:bevelT w="38100" h="38100"/>
              </a:sp3d>
            </p:spPr>
            <p:txBody>
              <a:bodyPr vert="horz" wrap="square" lIns="27432" tIns="27432" rIns="27432" bIns="27432" anchor="ctr" anchorCtr="0">
                <a:noAutofit/>
              </a:bodyPr>
              <a:lstStyle/>
              <a:p>
                <a:pPr algn="ctr" fontAlgn="base">
                  <a:lnSpc>
                    <a:spcPct val="90000"/>
                  </a:lnSpc>
                  <a:spcBef>
                    <a:spcPts val="600"/>
                  </a:spcBef>
                  <a:defRPr/>
                </a:pPr>
                <a:endParaRPr lang="zh-CN" altLang="en-US" sz="1200">
                  <a:solidFill>
                    <a:srgbClr val="FFFFFF"/>
                  </a:solidFill>
                  <a:effectLst>
                    <a:outerShdw blurRad="38100" dist="38100" dir="2700000" algn="tl">
                      <a:srgbClr val="000000">
                        <a:alpha val="43137"/>
                      </a:srgbClr>
                    </a:outerShdw>
                  </a:effectLst>
                  <a:ea typeface="黑体" pitchFamily="2" charset="-122"/>
                </a:endParaRPr>
              </a:p>
            </p:txBody>
          </p:sp>
          <p:sp>
            <p:nvSpPr>
              <p:cNvPr id="153" name="TextBox 32"/>
              <p:cNvSpPr txBox="1">
                <a:spLocks noChangeArrowheads="1"/>
              </p:cNvSpPr>
              <p:nvPr/>
            </p:nvSpPr>
            <p:spPr bwMode="auto">
              <a:xfrm>
                <a:off x="1843066" y="3039487"/>
                <a:ext cx="1334838" cy="467080"/>
              </a:xfrm>
              <a:prstGeom prst="roundRect">
                <a:avLst>
                  <a:gd name="adj" fmla="val 34964"/>
                </a:avLst>
              </a:prstGeom>
              <a:noFill/>
              <a:ln w="9525" algn="ctr">
                <a:noFill/>
                <a:miter lim="800000"/>
                <a:headEnd/>
                <a:tailEnd/>
              </a:ln>
              <a:effectLst/>
              <a:scene3d>
                <a:camera prst="orthographicFront"/>
                <a:lightRig rig="threePt" dir="t">
                  <a:rot lat="0" lon="0" rev="15000000"/>
                </a:lightRig>
              </a:scene3d>
              <a:sp3d/>
            </p:spPr>
            <p:txBody>
              <a:bodyPr vert="horz" wrap="square" lIns="27432" tIns="0" rIns="27432" bIns="0" anchor="ctr" anchorCtr="0">
                <a:noAutofit/>
              </a:bodyPr>
              <a:lstStyle/>
              <a:p>
                <a:pPr algn="ctr" defTabSz="914400">
                  <a:lnSpc>
                    <a:spcPct val="90000"/>
                  </a:lnSpc>
                  <a:spcBef>
                    <a:spcPts val="600"/>
                  </a:spcBef>
                  <a:buNone/>
                </a:pPr>
                <a:r>
                  <a:rPr lang="en-US" altLang="zh-CN" sz="1200" b="0" i="0" smtClean="0">
                    <a:solidFill>
                      <a:srgbClr val="FFFFFF"/>
                    </a:solidFill>
                    <a:latin typeface="Arial"/>
                    <a:ea typeface="黑体" pitchFamily="2" charset="-122"/>
                    <a:cs typeface="+mn-cs"/>
                  </a:rPr>
                  <a:t>Etherchannel/</a:t>
                </a:r>
                <a:br>
                  <a:rPr lang="en-US" altLang="zh-CN" sz="1200" b="0" i="0" smtClean="0">
                    <a:solidFill>
                      <a:srgbClr val="FFFFFF"/>
                    </a:solidFill>
                    <a:latin typeface="Arial"/>
                    <a:ea typeface="黑体" pitchFamily="2" charset="-122"/>
                    <a:cs typeface="+mn-cs"/>
                  </a:rPr>
                </a:br>
                <a:r>
                  <a:rPr lang="en-US" altLang="zh-CN" sz="1200" b="0" i="0" smtClean="0">
                    <a:solidFill>
                      <a:srgbClr val="FFFFFF"/>
                    </a:solidFill>
                    <a:latin typeface="Arial"/>
                    <a:ea typeface="黑体" pitchFamily="2" charset="-122"/>
                    <a:cs typeface="+mn-cs"/>
                  </a:rPr>
                  <a:t>PAgP </a:t>
                </a:r>
                <a:endParaRPr lang="en-US" altLang="zh-CN" sz="1200" b="0" i="0">
                  <a:solidFill>
                    <a:srgbClr val="FFFFFF"/>
                  </a:solidFill>
                  <a:latin typeface="Arial"/>
                  <a:ea typeface="黑体" pitchFamily="2" charset="-122"/>
                  <a:cs typeface="+mn-cs"/>
                </a:endParaRPr>
              </a:p>
            </p:txBody>
          </p:sp>
        </p:grpSp>
        <p:grpSp>
          <p:nvGrpSpPr>
            <p:cNvPr id="17" name="Group 561"/>
            <p:cNvGrpSpPr/>
            <p:nvPr/>
          </p:nvGrpSpPr>
          <p:grpSpPr>
            <a:xfrm>
              <a:off x="1845272" y="2088992"/>
              <a:ext cx="901554" cy="280123"/>
              <a:chOff x="1640111" y="2679034"/>
              <a:chExt cx="1030324" cy="320133"/>
            </a:xfrm>
          </p:grpSpPr>
          <p:sp>
            <p:nvSpPr>
              <p:cNvPr id="150" name="TextBox 32"/>
              <p:cNvSpPr txBox="1">
                <a:spLocks noChangeArrowheads="1"/>
              </p:cNvSpPr>
              <p:nvPr/>
            </p:nvSpPr>
            <p:spPr bwMode="auto">
              <a:xfrm>
                <a:off x="1640111" y="2679036"/>
                <a:ext cx="1030324" cy="320131"/>
              </a:xfrm>
              <a:prstGeom prst="roundRect">
                <a:avLst>
                  <a:gd name="adj" fmla="val 50000"/>
                </a:avLst>
              </a:prstGeom>
              <a:gradFill flip="none" rotWithShape="1">
                <a:gsLst>
                  <a:gs pos="0">
                    <a:schemeClr val="accent1">
                      <a:lumMod val="75000"/>
                      <a:alpha val="70000"/>
                    </a:schemeClr>
                  </a:gs>
                  <a:gs pos="50000">
                    <a:schemeClr val="accent1">
                      <a:alpha val="80000"/>
                    </a:schemeClr>
                  </a:gs>
                  <a:gs pos="100000">
                    <a:schemeClr val="accent1">
                      <a:lumMod val="75000"/>
                      <a:alpha val="80000"/>
                    </a:schemeClr>
                  </a:gs>
                </a:gsLst>
                <a:lin ang="8400000" scaled="0"/>
                <a:tileRect/>
              </a:gradFill>
              <a:ln w="9525" algn="ctr">
                <a:noFill/>
                <a:miter lim="800000"/>
                <a:headEnd/>
                <a:tailEnd/>
              </a:ln>
              <a:effectLst>
                <a:outerShdw blurRad="101600" dist="38100" dir="3000000" algn="tr" rotWithShape="0">
                  <a:prstClr val="black">
                    <a:alpha val="51000"/>
                  </a:prstClr>
                </a:outerShdw>
              </a:effectLst>
              <a:scene3d>
                <a:camera prst="orthographicFront"/>
                <a:lightRig rig="threePt" dir="t">
                  <a:rot lat="0" lon="0" rev="15000000"/>
                </a:lightRig>
              </a:scene3d>
              <a:sp3d>
                <a:bevelT w="38100" h="38100"/>
              </a:sp3d>
            </p:spPr>
            <p:txBody>
              <a:bodyPr vert="horz" wrap="square" lIns="27432" tIns="27432" rIns="27432" bIns="27432" anchor="ctr" anchorCtr="0">
                <a:noAutofit/>
              </a:bodyPr>
              <a:lstStyle/>
              <a:p>
                <a:pPr algn="ctr" fontAlgn="base">
                  <a:lnSpc>
                    <a:spcPct val="90000"/>
                  </a:lnSpc>
                  <a:spcBef>
                    <a:spcPts val="600"/>
                  </a:spcBef>
                  <a:defRPr/>
                </a:pPr>
                <a:endParaRPr lang="zh-CN" altLang="en-US" sz="1200">
                  <a:solidFill>
                    <a:srgbClr val="FFFFFF"/>
                  </a:solidFill>
                  <a:effectLst>
                    <a:outerShdw blurRad="38100" dist="38100" dir="2700000" algn="tl">
                      <a:srgbClr val="000000">
                        <a:alpha val="43137"/>
                      </a:srgbClr>
                    </a:outerShdw>
                  </a:effectLst>
                  <a:ea typeface="黑体" pitchFamily="2" charset="-122"/>
                </a:endParaRPr>
              </a:p>
            </p:txBody>
          </p:sp>
          <p:sp>
            <p:nvSpPr>
              <p:cNvPr id="151" name="TextBox 32"/>
              <p:cNvSpPr txBox="1">
                <a:spLocks noChangeArrowheads="1"/>
              </p:cNvSpPr>
              <p:nvPr/>
            </p:nvSpPr>
            <p:spPr bwMode="auto">
              <a:xfrm>
                <a:off x="1640111" y="2679034"/>
                <a:ext cx="1030324" cy="320131"/>
              </a:xfrm>
              <a:prstGeom prst="roundRect">
                <a:avLst>
                  <a:gd name="adj" fmla="val 50000"/>
                </a:avLst>
              </a:prstGeom>
              <a:noFill/>
              <a:ln w="9525" algn="ctr">
                <a:noFill/>
                <a:miter lim="800000"/>
                <a:headEnd/>
                <a:tailEnd/>
              </a:ln>
              <a:effectLst/>
              <a:scene3d>
                <a:camera prst="orthographicFront"/>
                <a:lightRig rig="threePt" dir="t">
                  <a:rot lat="0" lon="0" rev="15000000"/>
                </a:lightRig>
              </a:scene3d>
              <a:sp3d/>
            </p:spPr>
            <p:txBody>
              <a:bodyPr vert="horz" wrap="square" lIns="27432" tIns="0" rIns="27432" bIns="0" anchor="ctr" anchorCtr="0">
                <a:noAutofit/>
              </a:bodyPr>
              <a:lstStyle/>
              <a:p>
                <a:pPr algn="ctr" defTabSz="914400">
                  <a:lnSpc>
                    <a:spcPct val="90000"/>
                  </a:lnSpc>
                  <a:spcBef>
                    <a:spcPts val="600"/>
                  </a:spcBef>
                  <a:buNone/>
                </a:pPr>
                <a:r>
                  <a:rPr lang="en-US" altLang="zh-CN" sz="1200" b="0" i="0" smtClean="0">
                    <a:solidFill>
                      <a:srgbClr val="FFFFFF"/>
                    </a:solidFill>
                    <a:latin typeface="Arial"/>
                    <a:ea typeface="黑体" pitchFamily="2" charset="-122"/>
                    <a:cs typeface="+mn-cs"/>
                  </a:rPr>
                  <a:t>Uplinkfast </a:t>
                </a:r>
                <a:endParaRPr lang="en-US" altLang="zh-CN" sz="1200" b="0" i="0">
                  <a:solidFill>
                    <a:srgbClr val="FFFFFF"/>
                  </a:solidFill>
                  <a:latin typeface="Arial"/>
                  <a:ea typeface="黑体" pitchFamily="2" charset="-122"/>
                  <a:cs typeface="+mn-cs"/>
                </a:endParaRPr>
              </a:p>
            </p:txBody>
          </p:sp>
        </p:grpSp>
        <p:grpSp>
          <p:nvGrpSpPr>
            <p:cNvPr id="18" name="Group 565"/>
            <p:cNvGrpSpPr/>
            <p:nvPr/>
          </p:nvGrpSpPr>
          <p:grpSpPr>
            <a:xfrm>
              <a:off x="169492" y="2412561"/>
              <a:ext cx="621063" cy="280123"/>
              <a:chOff x="162962" y="3048819"/>
              <a:chExt cx="709770" cy="320133"/>
            </a:xfrm>
          </p:grpSpPr>
          <p:sp>
            <p:nvSpPr>
              <p:cNvPr id="148" name="TextBox 4"/>
              <p:cNvSpPr txBox="1">
                <a:spLocks noChangeArrowheads="1"/>
              </p:cNvSpPr>
              <p:nvPr/>
            </p:nvSpPr>
            <p:spPr bwMode="auto">
              <a:xfrm>
                <a:off x="162962" y="3048821"/>
                <a:ext cx="709770" cy="320131"/>
              </a:xfrm>
              <a:prstGeom prst="roundRect">
                <a:avLst>
                  <a:gd name="adj" fmla="val 50000"/>
                </a:avLst>
              </a:prstGeom>
              <a:gradFill flip="none" rotWithShape="1">
                <a:gsLst>
                  <a:gs pos="0">
                    <a:schemeClr val="accent1">
                      <a:lumMod val="75000"/>
                      <a:alpha val="70000"/>
                    </a:schemeClr>
                  </a:gs>
                  <a:gs pos="50000">
                    <a:schemeClr val="accent1">
                      <a:alpha val="80000"/>
                    </a:schemeClr>
                  </a:gs>
                  <a:gs pos="100000">
                    <a:schemeClr val="accent1">
                      <a:lumMod val="75000"/>
                      <a:alpha val="80000"/>
                    </a:schemeClr>
                  </a:gs>
                </a:gsLst>
                <a:lin ang="8400000" scaled="0"/>
                <a:tileRect/>
              </a:gradFill>
              <a:ln w="9525" algn="ctr">
                <a:noFill/>
                <a:miter lim="800000"/>
                <a:headEnd/>
                <a:tailEnd/>
              </a:ln>
              <a:effectLst>
                <a:outerShdw blurRad="101600" dist="38100" dir="3000000" algn="tr" rotWithShape="0">
                  <a:prstClr val="black">
                    <a:alpha val="51000"/>
                  </a:prstClr>
                </a:outerShdw>
              </a:effectLst>
              <a:scene3d>
                <a:camera prst="orthographicFront"/>
                <a:lightRig rig="threePt" dir="t">
                  <a:rot lat="0" lon="0" rev="15000000"/>
                </a:lightRig>
              </a:scene3d>
              <a:sp3d>
                <a:bevelT w="38100" h="38100"/>
              </a:sp3d>
            </p:spPr>
            <p:txBody>
              <a:bodyPr vert="horz" wrap="square" lIns="27432" tIns="27432" rIns="27432" bIns="27432" anchor="ctr" anchorCtr="0">
                <a:noAutofit/>
              </a:bodyPr>
              <a:lstStyle/>
              <a:p>
                <a:pPr algn="ctr" fontAlgn="base">
                  <a:lnSpc>
                    <a:spcPct val="90000"/>
                  </a:lnSpc>
                  <a:spcBef>
                    <a:spcPts val="600"/>
                  </a:spcBef>
                  <a:defRPr/>
                </a:pPr>
                <a:endParaRPr lang="zh-CN" altLang="en-US" sz="1200">
                  <a:solidFill>
                    <a:srgbClr val="FFFFFF"/>
                  </a:solidFill>
                  <a:effectLst>
                    <a:outerShdw blurRad="38100" dist="38100" dir="2700000" algn="tl">
                      <a:srgbClr val="000000">
                        <a:alpha val="43137"/>
                      </a:srgbClr>
                    </a:outerShdw>
                  </a:effectLst>
                  <a:ea typeface="黑体" pitchFamily="2" charset="-122"/>
                </a:endParaRPr>
              </a:p>
            </p:txBody>
          </p:sp>
          <p:sp>
            <p:nvSpPr>
              <p:cNvPr id="149" name="TextBox 4"/>
              <p:cNvSpPr txBox="1">
                <a:spLocks noChangeArrowheads="1"/>
              </p:cNvSpPr>
              <p:nvPr/>
            </p:nvSpPr>
            <p:spPr bwMode="auto">
              <a:xfrm>
                <a:off x="162962" y="3048819"/>
                <a:ext cx="709770" cy="320131"/>
              </a:xfrm>
              <a:prstGeom prst="roundRect">
                <a:avLst>
                  <a:gd name="adj" fmla="val 50000"/>
                </a:avLst>
              </a:prstGeom>
              <a:noFill/>
              <a:ln w="9525" algn="ctr">
                <a:noFill/>
                <a:miter lim="800000"/>
                <a:headEnd/>
                <a:tailEnd/>
              </a:ln>
              <a:effectLst/>
              <a:scene3d>
                <a:camera prst="orthographicFront"/>
                <a:lightRig rig="threePt" dir="t">
                  <a:rot lat="0" lon="0" rev="15000000"/>
                </a:lightRig>
              </a:scene3d>
              <a:sp3d/>
            </p:spPr>
            <p:txBody>
              <a:bodyPr vert="horz" wrap="square" lIns="27432" tIns="0" rIns="27432" bIns="0" anchor="ctr" anchorCtr="0">
                <a:noAutofit/>
              </a:bodyPr>
              <a:lstStyle/>
              <a:p>
                <a:pPr algn="ctr" defTabSz="914400">
                  <a:lnSpc>
                    <a:spcPct val="90000"/>
                  </a:lnSpc>
                  <a:spcBef>
                    <a:spcPts val="600"/>
                  </a:spcBef>
                  <a:buNone/>
                </a:pPr>
                <a:r>
                  <a:rPr lang="en-US" altLang="zh-CN" sz="1200" b="0" i="0" smtClean="0">
                    <a:solidFill>
                      <a:srgbClr val="FFFFFF"/>
                    </a:solidFill>
                    <a:latin typeface="Arial"/>
                    <a:ea typeface="黑体" pitchFamily="2" charset="-122"/>
                    <a:cs typeface="+mn-cs"/>
                  </a:rPr>
                  <a:t>HSRP</a:t>
                </a:r>
                <a:endParaRPr lang="en-US" altLang="zh-CN" sz="1200" b="0" i="0">
                  <a:solidFill>
                    <a:srgbClr val="FFFFFF"/>
                  </a:solidFill>
                  <a:latin typeface="Arial"/>
                  <a:ea typeface="黑体" pitchFamily="2" charset="-122"/>
                  <a:cs typeface="+mn-cs"/>
                </a:endParaRPr>
              </a:p>
            </p:txBody>
          </p:sp>
        </p:grpSp>
        <p:grpSp>
          <p:nvGrpSpPr>
            <p:cNvPr id="19" name="Group 558"/>
            <p:cNvGrpSpPr/>
            <p:nvPr/>
          </p:nvGrpSpPr>
          <p:grpSpPr>
            <a:xfrm>
              <a:off x="2730219" y="2847325"/>
              <a:ext cx="1218778" cy="280123"/>
              <a:chOff x="2751348" y="3545679"/>
              <a:chExt cx="1392857" cy="320133"/>
            </a:xfrm>
          </p:grpSpPr>
          <p:sp>
            <p:nvSpPr>
              <p:cNvPr id="146" name="TextBox 24"/>
              <p:cNvSpPr txBox="1">
                <a:spLocks noChangeArrowheads="1"/>
              </p:cNvSpPr>
              <p:nvPr/>
            </p:nvSpPr>
            <p:spPr bwMode="auto">
              <a:xfrm>
                <a:off x="2751348" y="3545681"/>
                <a:ext cx="1392857" cy="320131"/>
              </a:xfrm>
              <a:prstGeom prst="roundRect">
                <a:avLst>
                  <a:gd name="adj" fmla="val 50000"/>
                </a:avLst>
              </a:prstGeom>
              <a:gradFill flip="none" rotWithShape="1">
                <a:gsLst>
                  <a:gs pos="0">
                    <a:schemeClr val="accent1">
                      <a:lumMod val="75000"/>
                      <a:alpha val="70000"/>
                    </a:schemeClr>
                  </a:gs>
                  <a:gs pos="50000">
                    <a:schemeClr val="accent1">
                      <a:alpha val="80000"/>
                    </a:schemeClr>
                  </a:gs>
                  <a:gs pos="100000">
                    <a:schemeClr val="accent1">
                      <a:lumMod val="75000"/>
                      <a:alpha val="80000"/>
                    </a:schemeClr>
                  </a:gs>
                </a:gsLst>
                <a:lin ang="8400000" scaled="0"/>
                <a:tileRect/>
              </a:gradFill>
              <a:ln w="9525" algn="ctr">
                <a:noFill/>
                <a:miter lim="800000"/>
                <a:headEnd/>
                <a:tailEnd/>
              </a:ln>
              <a:effectLst>
                <a:outerShdw blurRad="101600" dist="38100" dir="3000000" algn="tr" rotWithShape="0">
                  <a:prstClr val="black">
                    <a:alpha val="51000"/>
                  </a:prstClr>
                </a:outerShdw>
              </a:effectLst>
              <a:scene3d>
                <a:camera prst="orthographicFront"/>
                <a:lightRig rig="threePt" dir="t">
                  <a:rot lat="0" lon="0" rev="15000000"/>
                </a:lightRig>
              </a:scene3d>
              <a:sp3d>
                <a:bevelT w="38100" h="38100"/>
              </a:sp3d>
            </p:spPr>
            <p:txBody>
              <a:bodyPr vert="horz" wrap="square" lIns="27432" tIns="27432" rIns="27432" bIns="27432" anchor="ctr" anchorCtr="0">
                <a:noAutofit/>
              </a:bodyPr>
              <a:lstStyle/>
              <a:p>
                <a:pPr algn="ctr" fontAlgn="base">
                  <a:lnSpc>
                    <a:spcPct val="90000"/>
                  </a:lnSpc>
                  <a:spcBef>
                    <a:spcPts val="600"/>
                  </a:spcBef>
                  <a:defRPr/>
                </a:pPr>
                <a:endParaRPr lang="zh-CN" altLang="en-US" sz="1200">
                  <a:solidFill>
                    <a:srgbClr val="FFFFFF"/>
                  </a:solidFill>
                  <a:effectLst>
                    <a:outerShdw blurRad="38100" dist="38100" dir="2700000" algn="tl">
                      <a:srgbClr val="000000">
                        <a:alpha val="43137"/>
                      </a:srgbClr>
                    </a:outerShdw>
                  </a:effectLst>
                  <a:ea typeface="黑体" pitchFamily="2" charset="-122"/>
                </a:endParaRPr>
              </a:p>
            </p:txBody>
          </p:sp>
          <p:sp>
            <p:nvSpPr>
              <p:cNvPr id="147" name="TextBox 24"/>
              <p:cNvSpPr txBox="1">
                <a:spLocks noChangeArrowheads="1"/>
              </p:cNvSpPr>
              <p:nvPr/>
            </p:nvSpPr>
            <p:spPr bwMode="auto">
              <a:xfrm>
                <a:off x="2751348" y="3545679"/>
                <a:ext cx="1392857" cy="320131"/>
              </a:xfrm>
              <a:prstGeom prst="roundRect">
                <a:avLst>
                  <a:gd name="adj" fmla="val 50000"/>
                </a:avLst>
              </a:prstGeom>
              <a:noFill/>
              <a:ln w="9525" algn="ctr">
                <a:noFill/>
                <a:miter lim="800000"/>
                <a:headEnd/>
                <a:tailEnd/>
              </a:ln>
              <a:effectLst/>
              <a:scene3d>
                <a:camera prst="orthographicFront"/>
                <a:lightRig rig="threePt" dir="t">
                  <a:rot lat="0" lon="0" rev="15000000"/>
                </a:lightRig>
              </a:scene3d>
              <a:sp3d/>
            </p:spPr>
            <p:txBody>
              <a:bodyPr vert="horz" wrap="square" lIns="27432" tIns="0" rIns="27432" bIns="0" anchor="ctr" anchorCtr="0">
                <a:noAutofit/>
              </a:bodyPr>
              <a:lstStyle/>
              <a:p>
                <a:pPr algn="ctr" defTabSz="914400">
                  <a:lnSpc>
                    <a:spcPct val="90000"/>
                  </a:lnSpc>
                  <a:spcBef>
                    <a:spcPts val="600"/>
                  </a:spcBef>
                  <a:buNone/>
                </a:pPr>
                <a:r>
                  <a:rPr lang="zh-CN" altLang="en-US" sz="1200" b="0" i="0" smtClean="0">
                    <a:solidFill>
                      <a:srgbClr val="FFFFFF"/>
                    </a:solidFill>
                    <a:latin typeface="Arial"/>
                    <a:ea typeface="黑体" pitchFamily="2" charset="-122"/>
                    <a:cs typeface="+mn-cs"/>
                  </a:rPr>
                  <a:t>标记交换 </a:t>
                </a:r>
                <a:endParaRPr lang="zh-CN" altLang="en-US" sz="1200" b="0" i="0">
                  <a:solidFill>
                    <a:srgbClr val="FFFFFF"/>
                  </a:solidFill>
                  <a:latin typeface="Arial"/>
                  <a:ea typeface="黑体" pitchFamily="2" charset="-122"/>
                  <a:cs typeface="+mn-cs"/>
                </a:endParaRPr>
              </a:p>
            </p:txBody>
          </p:sp>
        </p:grpSp>
        <p:grpSp>
          <p:nvGrpSpPr>
            <p:cNvPr id="20" name="Group 560"/>
            <p:cNvGrpSpPr/>
            <p:nvPr/>
          </p:nvGrpSpPr>
          <p:grpSpPr>
            <a:xfrm>
              <a:off x="2770862" y="2088992"/>
              <a:ext cx="665803" cy="280123"/>
              <a:chOff x="2805478" y="2679034"/>
              <a:chExt cx="760900" cy="320133"/>
            </a:xfrm>
          </p:grpSpPr>
          <p:sp>
            <p:nvSpPr>
              <p:cNvPr id="139" name="TextBox 32"/>
              <p:cNvSpPr txBox="1">
                <a:spLocks noChangeArrowheads="1"/>
              </p:cNvSpPr>
              <p:nvPr/>
            </p:nvSpPr>
            <p:spPr bwMode="auto">
              <a:xfrm>
                <a:off x="2805478" y="2679036"/>
                <a:ext cx="760900" cy="320131"/>
              </a:xfrm>
              <a:prstGeom prst="roundRect">
                <a:avLst>
                  <a:gd name="adj" fmla="val 50000"/>
                </a:avLst>
              </a:prstGeom>
              <a:gradFill flip="none" rotWithShape="1">
                <a:gsLst>
                  <a:gs pos="0">
                    <a:schemeClr val="accent1">
                      <a:lumMod val="75000"/>
                      <a:alpha val="70000"/>
                    </a:schemeClr>
                  </a:gs>
                  <a:gs pos="50000">
                    <a:schemeClr val="accent1">
                      <a:alpha val="80000"/>
                    </a:schemeClr>
                  </a:gs>
                  <a:gs pos="100000">
                    <a:schemeClr val="accent1">
                      <a:lumMod val="75000"/>
                      <a:alpha val="80000"/>
                    </a:schemeClr>
                  </a:gs>
                </a:gsLst>
                <a:lin ang="8400000" scaled="0"/>
                <a:tileRect/>
              </a:gradFill>
              <a:ln w="9525" algn="ctr">
                <a:noFill/>
                <a:miter lim="800000"/>
                <a:headEnd/>
                <a:tailEnd/>
              </a:ln>
              <a:effectLst>
                <a:outerShdw blurRad="101600" dist="38100" dir="3000000" algn="tr" rotWithShape="0">
                  <a:prstClr val="black">
                    <a:alpha val="51000"/>
                  </a:prstClr>
                </a:outerShdw>
              </a:effectLst>
              <a:scene3d>
                <a:camera prst="orthographicFront"/>
                <a:lightRig rig="threePt" dir="t">
                  <a:rot lat="0" lon="0" rev="15000000"/>
                </a:lightRig>
              </a:scene3d>
              <a:sp3d>
                <a:bevelT w="38100" h="38100"/>
              </a:sp3d>
            </p:spPr>
            <p:txBody>
              <a:bodyPr vert="horz" wrap="square" lIns="27432" tIns="27432" rIns="27432" bIns="27432" anchor="ctr" anchorCtr="0">
                <a:noAutofit/>
              </a:bodyPr>
              <a:lstStyle/>
              <a:p>
                <a:pPr algn="ctr" fontAlgn="base">
                  <a:lnSpc>
                    <a:spcPct val="90000"/>
                  </a:lnSpc>
                  <a:spcBef>
                    <a:spcPts val="600"/>
                  </a:spcBef>
                  <a:defRPr/>
                </a:pPr>
                <a:endParaRPr lang="zh-CN" altLang="en-US" sz="1200" smtClean="0">
                  <a:solidFill>
                    <a:srgbClr val="FFFFFF"/>
                  </a:solidFill>
                  <a:effectLst>
                    <a:outerShdw blurRad="38100" dist="38100" dir="2700000" algn="tl">
                      <a:srgbClr val="000000">
                        <a:alpha val="43137"/>
                      </a:srgbClr>
                    </a:outerShdw>
                  </a:effectLst>
                  <a:ea typeface="黑体" pitchFamily="2" charset="-122"/>
                </a:endParaRPr>
              </a:p>
            </p:txBody>
          </p:sp>
          <p:sp>
            <p:nvSpPr>
              <p:cNvPr id="145" name="TextBox 32"/>
              <p:cNvSpPr txBox="1">
                <a:spLocks noChangeArrowheads="1"/>
              </p:cNvSpPr>
              <p:nvPr/>
            </p:nvSpPr>
            <p:spPr bwMode="auto">
              <a:xfrm>
                <a:off x="2805478" y="2679034"/>
                <a:ext cx="760900" cy="320131"/>
              </a:xfrm>
              <a:prstGeom prst="roundRect">
                <a:avLst>
                  <a:gd name="adj" fmla="val 50000"/>
                </a:avLst>
              </a:prstGeom>
              <a:noFill/>
              <a:ln w="9525" algn="ctr">
                <a:noFill/>
                <a:miter lim="800000"/>
                <a:headEnd/>
                <a:tailEnd/>
              </a:ln>
              <a:effectLst/>
              <a:scene3d>
                <a:camera prst="orthographicFront"/>
                <a:lightRig rig="threePt" dir="t">
                  <a:rot lat="0" lon="0" rev="15000000"/>
                </a:lightRig>
              </a:scene3d>
              <a:sp3d/>
            </p:spPr>
            <p:txBody>
              <a:bodyPr vert="horz" wrap="square" lIns="27432" tIns="0" rIns="27432" bIns="0" anchor="ctr" anchorCtr="0">
                <a:noAutofit/>
              </a:bodyPr>
              <a:lstStyle/>
              <a:p>
                <a:pPr algn="ctr" defTabSz="914400">
                  <a:lnSpc>
                    <a:spcPct val="90000"/>
                  </a:lnSpc>
                  <a:spcBef>
                    <a:spcPts val="600"/>
                  </a:spcBef>
                  <a:buNone/>
                </a:pPr>
                <a:r>
                  <a:rPr lang="en-US" altLang="zh-CN" sz="1200" b="0" i="0" smtClean="0">
                    <a:solidFill>
                      <a:srgbClr val="FFFFFF"/>
                    </a:solidFill>
                    <a:latin typeface="Arial"/>
                    <a:ea typeface="黑体" pitchFamily="2" charset="-122"/>
                    <a:cs typeface="+mn-cs"/>
                  </a:rPr>
                  <a:t>MISTP</a:t>
                </a:r>
                <a:endParaRPr lang="en-US" altLang="zh-CN" sz="1200" b="0" i="0">
                  <a:solidFill>
                    <a:srgbClr val="FFFFFF"/>
                  </a:solidFill>
                  <a:latin typeface="Arial"/>
                  <a:ea typeface="黑体" pitchFamily="2" charset="-122"/>
                  <a:cs typeface="+mn-cs"/>
                </a:endParaRPr>
              </a:p>
            </p:txBody>
          </p:sp>
        </p:grpSp>
        <p:grpSp>
          <p:nvGrpSpPr>
            <p:cNvPr id="21" name="Group 557"/>
            <p:cNvGrpSpPr/>
            <p:nvPr/>
          </p:nvGrpSpPr>
          <p:grpSpPr>
            <a:xfrm>
              <a:off x="4397242" y="2412561"/>
              <a:ext cx="718174" cy="280123"/>
              <a:chOff x="3688839" y="3048819"/>
              <a:chExt cx="820751" cy="320133"/>
            </a:xfrm>
          </p:grpSpPr>
          <p:sp>
            <p:nvSpPr>
              <p:cNvPr id="132" name="TextBox 65"/>
              <p:cNvSpPr txBox="1">
                <a:spLocks noChangeArrowheads="1"/>
              </p:cNvSpPr>
              <p:nvPr/>
            </p:nvSpPr>
            <p:spPr bwMode="auto">
              <a:xfrm>
                <a:off x="3688839" y="3048821"/>
                <a:ext cx="820751" cy="320131"/>
              </a:xfrm>
              <a:prstGeom prst="roundRect">
                <a:avLst>
                  <a:gd name="adj" fmla="val 50000"/>
                </a:avLst>
              </a:prstGeom>
              <a:gradFill flip="none" rotWithShape="1">
                <a:gsLst>
                  <a:gs pos="0">
                    <a:schemeClr val="accent1">
                      <a:lumMod val="75000"/>
                      <a:alpha val="70000"/>
                    </a:schemeClr>
                  </a:gs>
                  <a:gs pos="50000">
                    <a:schemeClr val="accent1">
                      <a:alpha val="80000"/>
                    </a:schemeClr>
                  </a:gs>
                  <a:gs pos="100000">
                    <a:schemeClr val="accent1">
                      <a:lumMod val="75000"/>
                      <a:alpha val="80000"/>
                    </a:schemeClr>
                  </a:gs>
                </a:gsLst>
                <a:lin ang="8400000" scaled="0"/>
                <a:tileRect/>
              </a:gradFill>
              <a:ln w="9525" algn="ctr">
                <a:noFill/>
                <a:miter lim="800000"/>
                <a:headEnd/>
                <a:tailEnd/>
              </a:ln>
              <a:effectLst>
                <a:outerShdw blurRad="101600" dist="38100" dir="3000000" algn="tr" rotWithShape="0">
                  <a:prstClr val="black">
                    <a:alpha val="51000"/>
                  </a:prstClr>
                </a:outerShdw>
              </a:effectLst>
              <a:scene3d>
                <a:camera prst="orthographicFront"/>
                <a:lightRig rig="threePt" dir="t">
                  <a:rot lat="0" lon="0" rev="15000000"/>
                </a:lightRig>
              </a:scene3d>
              <a:sp3d>
                <a:bevelT w="38100" h="38100"/>
              </a:sp3d>
            </p:spPr>
            <p:txBody>
              <a:bodyPr vert="horz" wrap="square" lIns="27432" tIns="27432" rIns="27432" bIns="27432" anchor="ctr" anchorCtr="0">
                <a:noAutofit/>
              </a:bodyPr>
              <a:lstStyle/>
              <a:p>
                <a:pPr algn="ctr" fontAlgn="base">
                  <a:lnSpc>
                    <a:spcPct val="90000"/>
                  </a:lnSpc>
                  <a:spcBef>
                    <a:spcPts val="600"/>
                  </a:spcBef>
                  <a:defRPr/>
                </a:pPr>
                <a:endParaRPr lang="zh-CN" altLang="en-US" sz="1200">
                  <a:solidFill>
                    <a:srgbClr val="FFFFFF"/>
                  </a:solidFill>
                  <a:effectLst>
                    <a:outerShdw blurRad="38100" dist="38100" dir="2700000" algn="tl">
                      <a:srgbClr val="000000">
                        <a:alpha val="43137"/>
                      </a:srgbClr>
                    </a:outerShdw>
                  </a:effectLst>
                  <a:ea typeface="黑体" pitchFamily="2" charset="-122"/>
                </a:endParaRPr>
              </a:p>
            </p:txBody>
          </p:sp>
          <p:sp>
            <p:nvSpPr>
              <p:cNvPr id="138" name="TextBox 65"/>
              <p:cNvSpPr txBox="1">
                <a:spLocks noChangeArrowheads="1"/>
              </p:cNvSpPr>
              <p:nvPr/>
            </p:nvSpPr>
            <p:spPr bwMode="auto">
              <a:xfrm>
                <a:off x="3688839" y="3048819"/>
                <a:ext cx="820751" cy="320131"/>
              </a:xfrm>
              <a:prstGeom prst="roundRect">
                <a:avLst>
                  <a:gd name="adj" fmla="val 50000"/>
                </a:avLst>
              </a:prstGeom>
              <a:noFill/>
              <a:ln w="9525" algn="ctr">
                <a:noFill/>
                <a:miter lim="800000"/>
                <a:headEnd/>
                <a:tailEnd/>
              </a:ln>
              <a:effectLst/>
              <a:scene3d>
                <a:camera prst="orthographicFront"/>
                <a:lightRig rig="threePt" dir="t">
                  <a:rot lat="0" lon="0" rev="15000000"/>
                </a:lightRig>
              </a:scene3d>
              <a:sp3d/>
            </p:spPr>
            <p:txBody>
              <a:bodyPr vert="horz" wrap="square" lIns="27432" tIns="0" rIns="27432" bIns="0" anchor="ctr" anchorCtr="0">
                <a:noAutofit/>
              </a:bodyPr>
              <a:lstStyle/>
              <a:p>
                <a:pPr algn="ctr" defTabSz="914400">
                  <a:lnSpc>
                    <a:spcPct val="90000"/>
                  </a:lnSpc>
                  <a:spcBef>
                    <a:spcPts val="600"/>
                  </a:spcBef>
                  <a:buNone/>
                </a:pPr>
                <a:r>
                  <a:rPr lang="en-US" altLang="zh-CN" sz="1200" b="0" i="0" smtClean="0">
                    <a:solidFill>
                      <a:srgbClr val="FFFFFF"/>
                    </a:solidFill>
                    <a:latin typeface="Arial"/>
                    <a:ea typeface="黑体" pitchFamily="2" charset="-122"/>
                    <a:cs typeface="+mn-cs"/>
                  </a:rPr>
                  <a:t>VSAN</a:t>
                </a:r>
                <a:endParaRPr lang="en-US" altLang="zh-CN" sz="1200" b="0" i="0">
                  <a:solidFill>
                    <a:srgbClr val="FFFFFF"/>
                  </a:solidFill>
                  <a:latin typeface="Arial"/>
                  <a:ea typeface="黑体" pitchFamily="2" charset="-122"/>
                  <a:cs typeface="+mn-cs"/>
                </a:endParaRPr>
              </a:p>
            </p:txBody>
          </p:sp>
        </p:grpSp>
        <p:grpSp>
          <p:nvGrpSpPr>
            <p:cNvPr id="22" name="Group 556"/>
            <p:cNvGrpSpPr/>
            <p:nvPr/>
          </p:nvGrpSpPr>
          <p:grpSpPr>
            <a:xfrm>
              <a:off x="4918928" y="2718739"/>
              <a:ext cx="784884" cy="408706"/>
              <a:chOff x="4243673" y="3398731"/>
              <a:chExt cx="896989" cy="467082"/>
            </a:xfrm>
          </p:grpSpPr>
          <p:sp>
            <p:nvSpPr>
              <p:cNvPr id="125" name="TextBox 48"/>
              <p:cNvSpPr txBox="1">
                <a:spLocks noChangeArrowheads="1"/>
              </p:cNvSpPr>
              <p:nvPr/>
            </p:nvSpPr>
            <p:spPr bwMode="auto">
              <a:xfrm>
                <a:off x="4243673" y="3398733"/>
                <a:ext cx="896989" cy="467080"/>
              </a:xfrm>
              <a:prstGeom prst="roundRect">
                <a:avLst>
                  <a:gd name="adj" fmla="val 35353"/>
                </a:avLst>
              </a:prstGeom>
              <a:gradFill flip="none" rotWithShape="1">
                <a:gsLst>
                  <a:gs pos="0">
                    <a:schemeClr val="accent1">
                      <a:lumMod val="75000"/>
                      <a:alpha val="70000"/>
                    </a:schemeClr>
                  </a:gs>
                  <a:gs pos="50000">
                    <a:schemeClr val="accent1">
                      <a:alpha val="80000"/>
                    </a:schemeClr>
                  </a:gs>
                  <a:gs pos="100000">
                    <a:schemeClr val="accent1">
                      <a:lumMod val="75000"/>
                      <a:alpha val="80000"/>
                    </a:schemeClr>
                  </a:gs>
                </a:gsLst>
                <a:lin ang="8400000" scaled="0"/>
                <a:tileRect/>
              </a:gradFill>
              <a:ln w="9525" algn="ctr">
                <a:noFill/>
                <a:miter lim="800000"/>
                <a:headEnd/>
                <a:tailEnd/>
              </a:ln>
              <a:effectLst>
                <a:outerShdw blurRad="101600" dist="38100" dir="3000000" algn="tr" rotWithShape="0">
                  <a:prstClr val="black">
                    <a:alpha val="51000"/>
                  </a:prstClr>
                </a:outerShdw>
              </a:effectLst>
              <a:scene3d>
                <a:camera prst="orthographicFront"/>
                <a:lightRig rig="threePt" dir="t">
                  <a:rot lat="0" lon="0" rev="15000000"/>
                </a:lightRig>
              </a:scene3d>
              <a:sp3d>
                <a:bevelT w="38100" h="38100"/>
              </a:sp3d>
            </p:spPr>
            <p:txBody>
              <a:bodyPr vert="horz" wrap="square" lIns="27432" tIns="27432" rIns="27432" bIns="27432" anchor="ctr" anchorCtr="0">
                <a:noAutofit/>
              </a:bodyPr>
              <a:lstStyle/>
              <a:p>
                <a:pPr algn="ctr" fontAlgn="base">
                  <a:lnSpc>
                    <a:spcPct val="90000"/>
                  </a:lnSpc>
                  <a:spcBef>
                    <a:spcPts val="600"/>
                  </a:spcBef>
                  <a:defRPr/>
                </a:pPr>
                <a:endParaRPr lang="zh-CN" altLang="en-US" sz="1200">
                  <a:solidFill>
                    <a:srgbClr val="FFFFFF"/>
                  </a:solidFill>
                  <a:effectLst>
                    <a:outerShdw blurRad="38100" dist="38100" dir="2700000" algn="tl">
                      <a:srgbClr val="000000">
                        <a:alpha val="43137"/>
                      </a:srgbClr>
                    </a:outerShdw>
                  </a:effectLst>
                  <a:ea typeface="黑体" pitchFamily="2" charset="-122"/>
                </a:endParaRPr>
              </a:p>
            </p:txBody>
          </p:sp>
          <p:sp>
            <p:nvSpPr>
              <p:cNvPr id="131" name="TextBox 48"/>
              <p:cNvSpPr txBox="1">
                <a:spLocks noChangeArrowheads="1"/>
              </p:cNvSpPr>
              <p:nvPr/>
            </p:nvSpPr>
            <p:spPr bwMode="auto">
              <a:xfrm>
                <a:off x="4243673" y="3398731"/>
                <a:ext cx="896989" cy="467080"/>
              </a:xfrm>
              <a:prstGeom prst="roundRect">
                <a:avLst>
                  <a:gd name="adj" fmla="val 35353"/>
                </a:avLst>
              </a:prstGeom>
              <a:noFill/>
              <a:ln w="9525" algn="ctr">
                <a:noFill/>
                <a:miter lim="800000"/>
                <a:headEnd/>
                <a:tailEnd/>
              </a:ln>
              <a:effectLst/>
              <a:scene3d>
                <a:camera prst="orthographicFront"/>
                <a:lightRig rig="threePt" dir="t">
                  <a:rot lat="0" lon="0" rev="15000000"/>
                </a:lightRig>
              </a:scene3d>
              <a:sp3d/>
            </p:spPr>
            <p:txBody>
              <a:bodyPr vert="horz" wrap="square" lIns="27432" tIns="0" rIns="27432" bIns="0" anchor="ctr" anchorCtr="0">
                <a:noAutofit/>
              </a:bodyPr>
              <a:lstStyle/>
              <a:p>
                <a:pPr algn="ctr" defTabSz="914400">
                  <a:lnSpc>
                    <a:spcPct val="90000"/>
                  </a:lnSpc>
                  <a:spcBef>
                    <a:spcPts val="600"/>
                  </a:spcBef>
                  <a:buNone/>
                </a:pPr>
                <a:r>
                  <a:rPr lang="zh-CN" altLang="en-US" sz="1200" b="0" i="0" smtClean="0">
                    <a:solidFill>
                      <a:srgbClr val="FFFFFF"/>
                    </a:solidFill>
                    <a:latin typeface="Arial"/>
                    <a:ea typeface="黑体" pitchFamily="2" charset="-122"/>
                    <a:cs typeface="+mn-cs"/>
                  </a:rPr>
                  <a:t>无损</a:t>
                </a:r>
                <a:br>
                  <a:rPr lang="zh-CN" altLang="en-US" sz="1200" b="0" i="0" smtClean="0">
                    <a:solidFill>
                      <a:srgbClr val="FFFFFF"/>
                    </a:solidFill>
                    <a:latin typeface="Arial"/>
                    <a:ea typeface="黑体" pitchFamily="2" charset="-122"/>
                    <a:cs typeface="+mn-cs"/>
                  </a:rPr>
                </a:br>
                <a:r>
                  <a:rPr lang="en-US" altLang="zh-CN" sz="1200" b="0" i="0" smtClean="0">
                    <a:solidFill>
                      <a:srgbClr val="FFFFFF"/>
                    </a:solidFill>
                    <a:latin typeface="Arial"/>
                    <a:ea typeface="黑体" pitchFamily="2" charset="-122"/>
                    <a:cs typeface="+mn-cs"/>
                  </a:rPr>
                  <a:t>10 GE</a:t>
                </a:r>
                <a:endParaRPr lang="en-US" altLang="zh-CN" sz="1200" b="0" i="0">
                  <a:solidFill>
                    <a:srgbClr val="FFFFFF"/>
                  </a:solidFill>
                  <a:latin typeface="Arial"/>
                  <a:ea typeface="黑体" pitchFamily="2" charset="-122"/>
                  <a:cs typeface="+mn-cs"/>
                </a:endParaRPr>
              </a:p>
            </p:txBody>
          </p:sp>
        </p:grpSp>
        <p:grpSp>
          <p:nvGrpSpPr>
            <p:cNvPr id="23" name="Group 555"/>
            <p:cNvGrpSpPr/>
            <p:nvPr/>
          </p:nvGrpSpPr>
          <p:grpSpPr>
            <a:xfrm>
              <a:off x="5497648" y="2412561"/>
              <a:ext cx="616827" cy="280123"/>
              <a:chOff x="4824339" y="3048819"/>
              <a:chExt cx="704929" cy="320133"/>
            </a:xfrm>
          </p:grpSpPr>
          <p:sp>
            <p:nvSpPr>
              <p:cNvPr id="123" name="TextBox 48"/>
              <p:cNvSpPr txBox="1">
                <a:spLocks noChangeArrowheads="1"/>
              </p:cNvSpPr>
              <p:nvPr/>
            </p:nvSpPr>
            <p:spPr bwMode="auto">
              <a:xfrm>
                <a:off x="4824339" y="3048821"/>
                <a:ext cx="704929" cy="320131"/>
              </a:xfrm>
              <a:prstGeom prst="roundRect">
                <a:avLst>
                  <a:gd name="adj" fmla="val 50000"/>
                </a:avLst>
              </a:prstGeom>
              <a:gradFill flip="none" rotWithShape="1">
                <a:gsLst>
                  <a:gs pos="0">
                    <a:schemeClr val="accent1">
                      <a:lumMod val="75000"/>
                      <a:alpha val="70000"/>
                    </a:schemeClr>
                  </a:gs>
                  <a:gs pos="50000">
                    <a:schemeClr val="accent1">
                      <a:alpha val="80000"/>
                    </a:schemeClr>
                  </a:gs>
                  <a:gs pos="100000">
                    <a:schemeClr val="accent1">
                      <a:lumMod val="75000"/>
                      <a:alpha val="80000"/>
                    </a:schemeClr>
                  </a:gs>
                </a:gsLst>
                <a:lin ang="8400000" scaled="0"/>
                <a:tileRect/>
              </a:gradFill>
              <a:ln w="9525" algn="ctr">
                <a:noFill/>
                <a:miter lim="800000"/>
                <a:headEnd/>
                <a:tailEnd/>
              </a:ln>
              <a:effectLst>
                <a:outerShdw blurRad="101600" dist="38100" dir="3000000" algn="tr" rotWithShape="0">
                  <a:prstClr val="black">
                    <a:alpha val="51000"/>
                  </a:prstClr>
                </a:outerShdw>
              </a:effectLst>
              <a:scene3d>
                <a:camera prst="orthographicFront"/>
                <a:lightRig rig="threePt" dir="t">
                  <a:rot lat="0" lon="0" rev="15000000"/>
                </a:lightRig>
              </a:scene3d>
              <a:sp3d>
                <a:bevelT w="38100" h="38100"/>
              </a:sp3d>
            </p:spPr>
            <p:txBody>
              <a:bodyPr vert="horz" wrap="square" lIns="27432" tIns="27432" rIns="27432" bIns="27432" anchor="ctr" anchorCtr="0">
                <a:noAutofit/>
              </a:bodyPr>
              <a:lstStyle/>
              <a:p>
                <a:pPr algn="ctr" fontAlgn="base">
                  <a:lnSpc>
                    <a:spcPct val="90000"/>
                  </a:lnSpc>
                  <a:spcBef>
                    <a:spcPts val="600"/>
                  </a:spcBef>
                  <a:defRPr/>
                </a:pPr>
                <a:endParaRPr lang="zh-CN" altLang="en-US" sz="1200">
                  <a:solidFill>
                    <a:srgbClr val="FFFFFF"/>
                  </a:solidFill>
                  <a:effectLst>
                    <a:outerShdw blurRad="38100" dist="38100" dir="2700000" algn="tl">
                      <a:srgbClr val="000000">
                        <a:alpha val="43137"/>
                      </a:srgbClr>
                    </a:outerShdw>
                  </a:effectLst>
                  <a:ea typeface="黑体" pitchFamily="2" charset="-122"/>
                </a:endParaRPr>
              </a:p>
            </p:txBody>
          </p:sp>
          <p:sp>
            <p:nvSpPr>
              <p:cNvPr id="124" name="TextBox 48"/>
              <p:cNvSpPr txBox="1">
                <a:spLocks noChangeArrowheads="1"/>
              </p:cNvSpPr>
              <p:nvPr/>
            </p:nvSpPr>
            <p:spPr bwMode="auto">
              <a:xfrm>
                <a:off x="4824339" y="3048819"/>
                <a:ext cx="704929" cy="320131"/>
              </a:xfrm>
              <a:prstGeom prst="roundRect">
                <a:avLst>
                  <a:gd name="adj" fmla="val 50000"/>
                </a:avLst>
              </a:prstGeom>
              <a:noFill/>
              <a:ln w="9525" algn="ctr">
                <a:noFill/>
                <a:miter lim="800000"/>
                <a:headEnd/>
                <a:tailEnd/>
              </a:ln>
              <a:effectLst/>
              <a:scene3d>
                <a:camera prst="orthographicFront"/>
                <a:lightRig rig="threePt" dir="t">
                  <a:rot lat="0" lon="0" rev="15000000"/>
                </a:lightRig>
              </a:scene3d>
              <a:sp3d/>
            </p:spPr>
            <p:txBody>
              <a:bodyPr vert="horz" wrap="square" lIns="27432" tIns="0" rIns="27432" bIns="0" anchor="ctr" anchorCtr="0">
                <a:noAutofit/>
              </a:bodyPr>
              <a:lstStyle/>
              <a:p>
                <a:pPr algn="ctr" defTabSz="914400">
                  <a:lnSpc>
                    <a:spcPct val="90000"/>
                  </a:lnSpc>
                  <a:spcBef>
                    <a:spcPts val="600"/>
                  </a:spcBef>
                  <a:buNone/>
                </a:pPr>
                <a:r>
                  <a:rPr lang="en-US" altLang="zh-CN" sz="1200" b="0" i="0" smtClean="0">
                    <a:solidFill>
                      <a:srgbClr val="FFFFFF"/>
                    </a:solidFill>
                    <a:latin typeface="Arial"/>
                    <a:ea typeface="黑体" pitchFamily="2" charset="-122"/>
                    <a:cs typeface="+mn-cs"/>
                  </a:rPr>
                  <a:t>FCOE</a:t>
                </a:r>
                <a:endParaRPr lang="en-US" altLang="zh-CN" sz="1200" b="0" i="0">
                  <a:solidFill>
                    <a:srgbClr val="FFFFFF"/>
                  </a:solidFill>
                  <a:latin typeface="Arial"/>
                  <a:ea typeface="黑体" pitchFamily="2" charset="-122"/>
                  <a:cs typeface="+mn-cs"/>
                </a:endParaRPr>
              </a:p>
            </p:txBody>
          </p:sp>
        </p:grpSp>
        <p:grpSp>
          <p:nvGrpSpPr>
            <p:cNvPr id="24" name="Group 554"/>
            <p:cNvGrpSpPr/>
            <p:nvPr/>
          </p:nvGrpSpPr>
          <p:grpSpPr>
            <a:xfrm>
              <a:off x="5774681" y="2088992"/>
              <a:ext cx="791860" cy="280123"/>
              <a:chOff x="5097487" y="2679034"/>
              <a:chExt cx="904962" cy="320133"/>
            </a:xfrm>
          </p:grpSpPr>
          <p:sp>
            <p:nvSpPr>
              <p:cNvPr id="121" name="TextBox 48"/>
              <p:cNvSpPr txBox="1">
                <a:spLocks noChangeArrowheads="1"/>
              </p:cNvSpPr>
              <p:nvPr/>
            </p:nvSpPr>
            <p:spPr bwMode="auto">
              <a:xfrm>
                <a:off x="5097487" y="2679036"/>
                <a:ext cx="904962" cy="320131"/>
              </a:xfrm>
              <a:prstGeom prst="roundRect">
                <a:avLst>
                  <a:gd name="adj" fmla="val 50000"/>
                </a:avLst>
              </a:prstGeom>
              <a:gradFill flip="none" rotWithShape="1">
                <a:gsLst>
                  <a:gs pos="0">
                    <a:schemeClr val="accent1">
                      <a:lumMod val="75000"/>
                      <a:alpha val="70000"/>
                    </a:schemeClr>
                  </a:gs>
                  <a:gs pos="50000">
                    <a:schemeClr val="accent1">
                      <a:alpha val="80000"/>
                    </a:schemeClr>
                  </a:gs>
                  <a:gs pos="100000">
                    <a:schemeClr val="accent1">
                      <a:lumMod val="75000"/>
                      <a:alpha val="80000"/>
                    </a:schemeClr>
                  </a:gs>
                </a:gsLst>
                <a:lin ang="8400000" scaled="0"/>
                <a:tileRect/>
              </a:gradFill>
              <a:ln w="9525" algn="ctr">
                <a:noFill/>
                <a:miter lim="800000"/>
                <a:headEnd/>
                <a:tailEnd/>
              </a:ln>
              <a:effectLst>
                <a:outerShdw blurRad="101600" dist="38100" dir="3000000" algn="tr" rotWithShape="0">
                  <a:prstClr val="black">
                    <a:alpha val="51000"/>
                  </a:prstClr>
                </a:outerShdw>
              </a:effectLst>
              <a:scene3d>
                <a:camera prst="orthographicFront"/>
                <a:lightRig rig="threePt" dir="t">
                  <a:rot lat="0" lon="0" rev="15000000"/>
                </a:lightRig>
              </a:scene3d>
              <a:sp3d>
                <a:bevelT w="38100" h="38100"/>
              </a:sp3d>
            </p:spPr>
            <p:txBody>
              <a:bodyPr vert="horz" wrap="square" lIns="27432" tIns="27432" rIns="27432" bIns="27432" anchor="ctr" anchorCtr="0">
                <a:noAutofit/>
              </a:bodyPr>
              <a:lstStyle/>
              <a:p>
                <a:pPr algn="ctr" fontAlgn="base">
                  <a:lnSpc>
                    <a:spcPct val="90000"/>
                  </a:lnSpc>
                  <a:spcBef>
                    <a:spcPts val="600"/>
                  </a:spcBef>
                  <a:defRPr/>
                </a:pPr>
                <a:endParaRPr lang="zh-CN" altLang="en-US" sz="1200" smtClean="0">
                  <a:solidFill>
                    <a:srgbClr val="FFFFFF"/>
                  </a:solidFill>
                  <a:effectLst>
                    <a:outerShdw blurRad="38100" dist="38100" dir="2700000" algn="tl">
                      <a:srgbClr val="000000">
                        <a:alpha val="43137"/>
                      </a:srgbClr>
                    </a:outerShdw>
                  </a:effectLst>
                  <a:ea typeface="黑体" pitchFamily="2" charset="-122"/>
                </a:endParaRPr>
              </a:p>
            </p:txBody>
          </p:sp>
          <p:sp>
            <p:nvSpPr>
              <p:cNvPr id="122" name="TextBox 48"/>
              <p:cNvSpPr txBox="1">
                <a:spLocks noChangeArrowheads="1"/>
              </p:cNvSpPr>
              <p:nvPr/>
            </p:nvSpPr>
            <p:spPr bwMode="auto">
              <a:xfrm>
                <a:off x="5097487" y="2679034"/>
                <a:ext cx="904962" cy="320131"/>
              </a:xfrm>
              <a:prstGeom prst="roundRect">
                <a:avLst>
                  <a:gd name="adj" fmla="val 50000"/>
                </a:avLst>
              </a:prstGeom>
              <a:noFill/>
              <a:ln w="9525" algn="ctr">
                <a:noFill/>
                <a:miter lim="800000"/>
                <a:headEnd/>
                <a:tailEnd/>
              </a:ln>
              <a:effectLst/>
              <a:scene3d>
                <a:camera prst="orthographicFront"/>
                <a:lightRig rig="threePt" dir="t">
                  <a:rot lat="0" lon="0" rev="15000000"/>
                </a:lightRig>
              </a:scene3d>
              <a:sp3d/>
            </p:spPr>
            <p:txBody>
              <a:bodyPr vert="horz" wrap="square" lIns="27432" tIns="0" rIns="27432" bIns="0" anchor="ctr" anchorCtr="0">
                <a:noAutofit/>
              </a:bodyPr>
              <a:lstStyle/>
              <a:p>
                <a:pPr algn="ctr" defTabSz="914400">
                  <a:lnSpc>
                    <a:spcPct val="90000"/>
                  </a:lnSpc>
                  <a:spcBef>
                    <a:spcPts val="600"/>
                  </a:spcBef>
                  <a:buNone/>
                </a:pPr>
                <a:r>
                  <a:rPr lang="en-US" altLang="zh-CN" sz="1200" b="0" i="0" smtClean="0">
                    <a:solidFill>
                      <a:srgbClr val="FFFFFF"/>
                    </a:solidFill>
                    <a:latin typeface="Arial"/>
                    <a:ea typeface="黑体" pitchFamily="2" charset="-122"/>
                    <a:cs typeface="+mn-cs"/>
                  </a:rPr>
                  <a:t>VN-Link</a:t>
                </a:r>
                <a:endParaRPr lang="en-US" altLang="zh-CN" sz="1200" b="0" i="0">
                  <a:solidFill>
                    <a:srgbClr val="FFFFFF"/>
                  </a:solidFill>
                  <a:latin typeface="Arial"/>
                  <a:ea typeface="黑体" pitchFamily="2" charset="-122"/>
                  <a:cs typeface="+mn-cs"/>
                </a:endParaRPr>
              </a:p>
            </p:txBody>
          </p:sp>
        </p:grpSp>
        <p:grpSp>
          <p:nvGrpSpPr>
            <p:cNvPr id="25" name="Group 553"/>
            <p:cNvGrpSpPr/>
            <p:nvPr/>
          </p:nvGrpSpPr>
          <p:grpSpPr>
            <a:xfrm>
              <a:off x="6061504" y="1811794"/>
              <a:ext cx="890843" cy="280123"/>
              <a:chOff x="5554767" y="2362244"/>
              <a:chExt cx="1018083" cy="320133"/>
            </a:xfrm>
          </p:grpSpPr>
          <p:sp>
            <p:nvSpPr>
              <p:cNvPr id="119" name="TextBox 48"/>
              <p:cNvSpPr txBox="1">
                <a:spLocks noChangeArrowheads="1"/>
              </p:cNvSpPr>
              <p:nvPr/>
            </p:nvSpPr>
            <p:spPr bwMode="auto">
              <a:xfrm>
                <a:off x="5554767" y="2362246"/>
                <a:ext cx="1018083" cy="320131"/>
              </a:xfrm>
              <a:prstGeom prst="roundRect">
                <a:avLst>
                  <a:gd name="adj" fmla="val 50000"/>
                </a:avLst>
              </a:prstGeom>
              <a:gradFill flip="none" rotWithShape="1">
                <a:gsLst>
                  <a:gs pos="0">
                    <a:schemeClr val="accent1">
                      <a:lumMod val="75000"/>
                      <a:alpha val="70000"/>
                    </a:schemeClr>
                  </a:gs>
                  <a:gs pos="50000">
                    <a:schemeClr val="accent1">
                      <a:alpha val="80000"/>
                    </a:schemeClr>
                  </a:gs>
                  <a:gs pos="100000">
                    <a:schemeClr val="accent1">
                      <a:lumMod val="75000"/>
                      <a:alpha val="80000"/>
                    </a:schemeClr>
                  </a:gs>
                </a:gsLst>
                <a:lin ang="8400000" scaled="0"/>
                <a:tileRect/>
              </a:gradFill>
              <a:ln w="9525" algn="ctr">
                <a:noFill/>
                <a:miter lim="800000"/>
                <a:headEnd/>
                <a:tailEnd/>
              </a:ln>
              <a:effectLst>
                <a:outerShdw blurRad="101600" dist="38100" dir="3000000" algn="tr" rotWithShape="0">
                  <a:prstClr val="black">
                    <a:alpha val="51000"/>
                  </a:prstClr>
                </a:outerShdw>
              </a:effectLst>
              <a:scene3d>
                <a:camera prst="orthographicFront"/>
                <a:lightRig rig="threePt" dir="t">
                  <a:rot lat="0" lon="0" rev="15000000"/>
                </a:lightRig>
              </a:scene3d>
              <a:sp3d>
                <a:bevelT w="38100" h="38100"/>
              </a:sp3d>
            </p:spPr>
            <p:txBody>
              <a:bodyPr vert="horz" wrap="square" lIns="27432" tIns="27432" rIns="27432" bIns="27432" anchor="ctr" anchorCtr="0">
                <a:noAutofit/>
              </a:bodyPr>
              <a:lstStyle/>
              <a:p>
                <a:pPr algn="ctr" fontAlgn="base">
                  <a:lnSpc>
                    <a:spcPct val="90000"/>
                  </a:lnSpc>
                  <a:spcBef>
                    <a:spcPts val="600"/>
                  </a:spcBef>
                  <a:defRPr/>
                </a:pPr>
                <a:endParaRPr lang="zh-CN" altLang="en-US" sz="1200" smtClean="0">
                  <a:solidFill>
                    <a:srgbClr val="FFFFFF"/>
                  </a:solidFill>
                  <a:effectLst>
                    <a:outerShdw blurRad="38100" dist="38100" dir="2700000" algn="tl">
                      <a:srgbClr val="000000">
                        <a:alpha val="43137"/>
                      </a:srgbClr>
                    </a:outerShdw>
                  </a:effectLst>
                  <a:ea typeface="黑体" pitchFamily="2" charset="-122"/>
                </a:endParaRPr>
              </a:p>
            </p:txBody>
          </p:sp>
          <p:sp>
            <p:nvSpPr>
              <p:cNvPr id="120" name="TextBox 48"/>
              <p:cNvSpPr txBox="1">
                <a:spLocks noChangeArrowheads="1"/>
              </p:cNvSpPr>
              <p:nvPr/>
            </p:nvSpPr>
            <p:spPr bwMode="auto">
              <a:xfrm>
                <a:off x="5554767" y="2362244"/>
                <a:ext cx="1018083" cy="320131"/>
              </a:xfrm>
              <a:prstGeom prst="roundRect">
                <a:avLst>
                  <a:gd name="adj" fmla="val 50000"/>
                </a:avLst>
              </a:prstGeom>
              <a:noFill/>
              <a:ln w="9525" algn="ctr">
                <a:noFill/>
                <a:miter lim="800000"/>
                <a:headEnd/>
                <a:tailEnd/>
              </a:ln>
              <a:effectLst/>
              <a:scene3d>
                <a:camera prst="orthographicFront"/>
                <a:lightRig rig="threePt" dir="t">
                  <a:rot lat="0" lon="0" rev="15000000"/>
                </a:lightRig>
              </a:scene3d>
              <a:sp3d/>
            </p:spPr>
            <p:txBody>
              <a:bodyPr vert="horz" wrap="square" lIns="27432" tIns="0" rIns="27432" bIns="0" anchor="ctr" anchorCtr="0">
                <a:noAutofit/>
              </a:bodyPr>
              <a:lstStyle/>
              <a:p>
                <a:pPr algn="ctr" defTabSz="914400">
                  <a:lnSpc>
                    <a:spcPct val="90000"/>
                  </a:lnSpc>
                  <a:spcBef>
                    <a:spcPts val="600"/>
                  </a:spcBef>
                  <a:buNone/>
                </a:pPr>
                <a:r>
                  <a:rPr lang="en-US" altLang="zh-CN" sz="1200" b="0" i="0" smtClean="0">
                    <a:solidFill>
                      <a:srgbClr val="FFFFFF"/>
                    </a:solidFill>
                    <a:latin typeface="Arial"/>
                    <a:ea typeface="黑体" pitchFamily="2" charset="-122"/>
                    <a:cs typeface="+mn-cs"/>
                  </a:rPr>
                  <a:t>FEX-Link</a:t>
                </a:r>
                <a:endParaRPr lang="en-US" altLang="zh-CN" sz="1200" b="0" i="0">
                  <a:solidFill>
                    <a:srgbClr val="FFFFFF"/>
                  </a:solidFill>
                  <a:latin typeface="Arial"/>
                  <a:ea typeface="黑体" pitchFamily="2" charset="-122"/>
                  <a:cs typeface="+mn-cs"/>
                </a:endParaRPr>
              </a:p>
            </p:txBody>
          </p:sp>
        </p:grpSp>
        <p:grpSp>
          <p:nvGrpSpPr>
            <p:cNvPr id="26" name="Group 552"/>
            <p:cNvGrpSpPr/>
            <p:nvPr/>
          </p:nvGrpSpPr>
          <p:grpSpPr>
            <a:xfrm>
              <a:off x="6518983" y="2847327"/>
              <a:ext cx="997060" cy="280126"/>
              <a:chOff x="6103302" y="3545676"/>
              <a:chExt cx="1139471" cy="320136"/>
            </a:xfrm>
          </p:grpSpPr>
          <p:sp>
            <p:nvSpPr>
              <p:cNvPr id="98" name="TextBox 58"/>
              <p:cNvSpPr txBox="1">
                <a:spLocks noChangeArrowheads="1"/>
              </p:cNvSpPr>
              <p:nvPr/>
            </p:nvSpPr>
            <p:spPr bwMode="auto">
              <a:xfrm>
                <a:off x="6103302" y="3545681"/>
                <a:ext cx="1139470" cy="320131"/>
              </a:xfrm>
              <a:prstGeom prst="roundRect">
                <a:avLst>
                  <a:gd name="adj" fmla="val 50000"/>
                </a:avLst>
              </a:prstGeom>
              <a:gradFill flip="none" rotWithShape="1">
                <a:gsLst>
                  <a:gs pos="0">
                    <a:schemeClr val="accent1">
                      <a:lumMod val="75000"/>
                      <a:alpha val="70000"/>
                    </a:schemeClr>
                  </a:gs>
                  <a:gs pos="50000">
                    <a:schemeClr val="accent1">
                      <a:alpha val="80000"/>
                    </a:schemeClr>
                  </a:gs>
                  <a:gs pos="100000">
                    <a:schemeClr val="accent1">
                      <a:lumMod val="75000"/>
                      <a:alpha val="80000"/>
                    </a:schemeClr>
                  </a:gs>
                </a:gsLst>
                <a:lin ang="8400000" scaled="0"/>
                <a:tileRect/>
              </a:gradFill>
              <a:ln w="9525" algn="ctr">
                <a:noFill/>
                <a:miter lim="800000"/>
                <a:headEnd/>
                <a:tailEnd/>
              </a:ln>
              <a:effectLst>
                <a:outerShdw blurRad="101600" dist="38100" dir="3000000" algn="tr" rotWithShape="0">
                  <a:prstClr val="black">
                    <a:alpha val="51000"/>
                  </a:prstClr>
                </a:outerShdw>
              </a:effectLst>
              <a:scene3d>
                <a:camera prst="orthographicFront"/>
                <a:lightRig rig="threePt" dir="t">
                  <a:rot lat="0" lon="0" rev="15000000"/>
                </a:lightRig>
              </a:scene3d>
              <a:sp3d>
                <a:bevelT w="38100" h="38100"/>
              </a:sp3d>
            </p:spPr>
            <p:txBody>
              <a:bodyPr vert="horz" wrap="square" lIns="27432" tIns="27432" rIns="27432" bIns="27432" anchor="ctr" anchorCtr="0">
                <a:noAutofit/>
              </a:bodyPr>
              <a:lstStyle/>
              <a:p>
                <a:pPr algn="ctr" fontAlgn="base">
                  <a:lnSpc>
                    <a:spcPct val="90000"/>
                  </a:lnSpc>
                  <a:spcBef>
                    <a:spcPts val="600"/>
                  </a:spcBef>
                  <a:defRPr/>
                </a:pPr>
                <a:endParaRPr lang="zh-CN" altLang="en-US" sz="1200">
                  <a:solidFill>
                    <a:srgbClr val="FFFFFF"/>
                  </a:solidFill>
                  <a:effectLst>
                    <a:outerShdw blurRad="38100" dist="38100" dir="2700000" algn="tl">
                      <a:srgbClr val="000000">
                        <a:alpha val="43137"/>
                      </a:srgbClr>
                    </a:outerShdw>
                  </a:effectLst>
                  <a:ea typeface="黑体" pitchFamily="2" charset="-122"/>
                </a:endParaRPr>
              </a:p>
            </p:txBody>
          </p:sp>
          <p:sp>
            <p:nvSpPr>
              <p:cNvPr id="99" name="TextBox 58"/>
              <p:cNvSpPr txBox="1">
                <a:spLocks noChangeArrowheads="1"/>
              </p:cNvSpPr>
              <p:nvPr/>
            </p:nvSpPr>
            <p:spPr bwMode="auto">
              <a:xfrm>
                <a:off x="6103303" y="3545676"/>
                <a:ext cx="1139470" cy="320132"/>
              </a:xfrm>
              <a:prstGeom prst="roundRect">
                <a:avLst>
                  <a:gd name="adj" fmla="val 50000"/>
                </a:avLst>
              </a:prstGeom>
              <a:noFill/>
              <a:ln w="9525" algn="ctr">
                <a:noFill/>
                <a:miter lim="800000"/>
                <a:headEnd/>
                <a:tailEnd/>
              </a:ln>
              <a:effectLst/>
              <a:scene3d>
                <a:camera prst="orthographicFront"/>
                <a:lightRig rig="threePt" dir="t">
                  <a:rot lat="0" lon="0" rev="15000000"/>
                </a:lightRig>
              </a:scene3d>
              <a:sp3d/>
            </p:spPr>
            <p:txBody>
              <a:bodyPr vert="horz" wrap="square" lIns="27432" tIns="0" rIns="27432" bIns="0" anchor="ctr" anchorCtr="0">
                <a:noAutofit/>
              </a:bodyPr>
              <a:lstStyle/>
              <a:p>
                <a:pPr algn="ctr" defTabSz="914400">
                  <a:lnSpc>
                    <a:spcPct val="90000"/>
                  </a:lnSpc>
                  <a:spcBef>
                    <a:spcPts val="600"/>
                  </a:spcBef>
                  <a:buNone/>
                </a:pPr>
                <a:r>
                  <a:rPr lang="en-US" altLang="zh-CN" sz="1200" b="0" i="0" smtClean="0">
                    <a:solidFill>
                      <a:srgbClr val="FFFFFF"/>
                    </a:solidFill>
                    <a:latin typeface="Arial"/>
                    <a:ea typeface="黑体" pitchFamily="2" charset="-122"/>
                    <a:cs typeface="+mn-cs"/>
                  </a:rPr>
                  <a:t>FabricPath</a:t>
                </a:r>
                <a:endParaRPr lang="en-US" altLang="zh-CN" sz="1200" b="0" i="0">
                  <a:solidFill>
                    <a:srgbClr val="FFFFFF"/>
                  </a:solidFill>
                  <a:latin typeface="Arial"/>
                  <a:ea typeface="黑体" pitchFamily="2" charset="-122"/>
                  <a:cs typeface="+mn-cs"/>
                </a:endParaRPr>
              </a:p>
            </p:txBody>
          </p:sp>
        </p:grpSp>
        <p:grpSp>
          <p:nvGrpSpPr>
            <p:cNvPr id="27" name="Group 551"/>
            <p:cNvGrpSpPr/>
            <p:nvPr/>
          </p:nvGrpSpPr>
          <p:grpSpPr>
            <a:xfrm>
              <a:off x="6560335" y="2404394"/>
              <a:ext cx="1590512" cy="408706"/>
              <a:chOff x="6129868" y="3039488"/>
              <a:chExt cx="1817686" cy="467082"/>
            </a:xfrm>
          </p:grpSpPr>
          <p:sp>
            <p:nvSpPr>
              <p:cNvPr id="96" name="TextBox 48"/>
              <p:cNvSpPr txBox="1">
                <a:spLocks noChangeArrowheads="1"/>
              </p:cNvSpPr>
              <p:nvPr/>
            </p:nvSpPr>
            <p:spPr bwMode="auto">
              <a:xfrm>
                <a:off x="6129868" y="3039490"/>
                <a:ext cx="1817686" cy="467080"/>
              </a:xfrm>
              <a:prstGeom prst="roundRect">
                <a:avLst>
                  <a:gd name="adj" fmla="val 34107"/>
                </a:avLst>
              </a:prstGeom>
              <a:gradFill flip="none" rotWithShape="1">
                <a:gsLst>
                  <a:gs pos="0">
                    <a:schemeClr val="accent1">
                      <a:lumMod val="75000"/>
                      <a:alpha val="70000"/>
                    </a:schemeClr>
                  </a:gs>
                  <a:gs pos="50000">
                    <a:schemeClr val="accent1">
                      <a:alpha val="80000"/>
                    </a:schemeClr>
                  </a:gs>
                  <a:gs pos="100000">
                    <a:schemeClr val="accent1">
                      <a:lumMod val="75000"/>
                      <a:alpha val="80000"/>
                    </a:schemeClr>
                  </a:gs>
                </a:gsLst>
                <a:lin ang="8400000" scaled="0"/>
                <a:tileRect/>
              </a:gradFill>
              <a:ln w="9525" algn="ctr">
                <a:noFill/>
                <a:miter lim="800000"/>
                <a:headEnd/>
                <a:tailEnd/>
              </a:ln>
              <a:effectLst>
                <a:outerShdw blurRad="101600" dist="38100" dir="3000000" algn="tr" rotWithShape="0">
                  <a:prstClr val="black">
                    <a:alpha val="51000"/>
                  </a:prstClr>
                </a:outerShdw>
              </a:effectLst>
              <a:scene3d>
                <a:camera prst="orthographicFront"/>
                <a:lightRig rig="threePt" dir="t">
                  <a:rot lat="0" lon="0" rev="15000000"/>
                </a:lightRig>
              </a:scene3d>
              <a:sp3d>
                <a:bevelT w="38100" h="38100"/>
              </a:sp3d>
            </p:spPr>
            <p:txBody>
              <a:bodyPr vert="horz" wrap="square" lIns="27432" tIns="27432" rIns="27432" bIns="27432" anchor="ctr" anchorCtr="0">
                <a:noAutofit/>
              </a:bodyPr>
              <a:lstStyle/>
              <a:p>
                <a:pPr algn="ctr" fontAlgn="base">
                  <a:lnSpc>
                    <a:spcPct val="90000"/>
                  </a:lnSpc>
                  <a:spcBef>
                    <a:spcPts val="600"/>
                  </a:spcBef>
                  <a:defRPr/>
                </a:pPr>
                <a:endParaRPr lang="zh-CN" altLang="en-US" sz="1200" smtClean="0">
                  <a:solidFill>
                    <a:srgbClr val="FFFFFF"/>
                  </a:solidFill>
                  <a:effectLst>
                    <a:outerShdw blurRad="38100" dist="38100" dir="2700000" algn="tl">
                      <a:srgbClr val="000000">
                        <a:alpha val="43137"/>
                      </a:srgbClr>
                    </a:outerShdw>
                  </a:effectLst>
                  <a:ea typeface="黑体" pitchFamily="2" charset="-122"/>
                </a:endParaRPr>
              </a:p>
            </p:txBody>
          </p:sp>
          <p:sp>
            <p:nvSpPr>
              <p:cNvPr id="97" name="TextBox 48"/>
              <p:cNvSpPr txBox="1">
                <a:spLocks noChangeArrowheads="1"/>
              </p:cNvSpPr>
              <p:nvPr/>
            </p:nvSpPr>
            <p:spPr bwMode="auto">
              <a:xfrm>
                <a:off x="6129868" y="3039488"/>
                <a:ext cx="1817686" cy="467080"/>
              </a:xfrm>
              <a:prstGeom prst="roundRect">
                <a:avLst>
                  <a:gd name="adj" fmla="val 34107"/>
                </a:avLst>
              </a:prstGeom>
              <a:noFill/>
              <a:ln w="9525" algn="ctr">
                <a:noFill/>
                <a:miter lim="800000"/>
                <a:headEnd/>
                <a:tailEnd/>
              </a:ln>
              <a:effectLst/>
              <a:scene3d>
                <a:camera prst="orthographicFront"/>
                <a:lightRig rig="threePt" dir="t">
                  <a:rot lat="0" lon="0" rev="15000000"/>
                </a:lightRig>
              </a:scene3d>
              <a:sp3d/>
            </p:spPr>
            <p:txBody>
              <a:bodyPr vert="horz" wrap="square" lIns="27432" tIns="0" rIns="27432" bIns="0" anchor="ctr" anchorCtr="0">
                <a:noAutofit/>
              </a:bodyPr>
              <a:lstStyle/>
              <a:p>
                <a:pPr algn="ctr" defTabSz="914400">
                  <a:lnSpc>
                    <a:spcPct val="90000"/>
                  </a:lnSpc>
                  <a:spcBef>
                    <a:spcPts val="600"/>
                  </a:spcBef>
                  <a:buNone/>
                </a:pPr>
                <a:r>
                  <a:rPr lang="zh-CN" altLang="en-US" sz="1200" b="0" i="0" smtClean="0">
                    <a:solidFill>
                      <a:srgbClr val="FFFFFF"/>
                    </a:solidFill>
                    <a:latin typeface="Arial"/>
                    <a:ea typeface="黑体" pitchFamily="2" charset="-122"/>
                    <a:cs typeface="+mn-cs"/>
                  </a:rPr>
                  <a:t>重叠传输</a:t>
                </a:r>
                <a:br>
                  <a:rPr lang="zh-CN" altLang="en-US" sz="1200" b="0" i="0" smtClean="0">
                    <a:solidFill>
                      <a:srgbClr val="FFFFFF"/>
                    </a:solidFill>
                    <a:latin typeface="Arial"/>
                    <a:ea typeface="黑体" pitchFamily="2" charset="-122"/>
                    <a:cs typeface="+mn-cs"/>
                  </a:rPr>
                </a:br>
                <a:r>
                  <a:rPr lang="zh-CN" altLang="en-US" sz="1200" b="0" i="0" smtClean="0">
                    <a:solidFill>
                      <a:srgbClr val="FFFFFF"/>
                    </a:solidFill>
                    <a:latin typeface="Arial"/>
                    <a:ea typeface="黑体" pitchFamily="2" charset="-122"/>
                    <a:cs typeface="+mn-cs"/>
                  </a:rPr>
                  <a:t>虚拟化 </a:t>
                </a:r>
                <a:r>
                  <a:rPr lang="en-US" altLang="zh-CN" sz="1200" b="0" i="0" smtClean="0">
                    <a:solidFill>
                      <a:srgbClr val="FFFFFF"/>
                    </a:solidFill>
                    <a:latin typeface="Arial"/>
                    <a:ea typeface="黑体" pitchFamily="2" charset="-122"/>
                    <a:cs typeface="+mn-cs"/>
                  </a:rPr>
                  <a:t>(OTV)</a:t>
                </a:r>
                <a:endParaRPr lang="en-US" altLang="zh-CN" sz="1200" b="0" i="0">
                  <a:solidFill>
                    <a:srgbClr val="FFFFFF"/>
                  </a:solidFill>
                  <a:latin typeface="Arial"/>
                  <a:ea typeface="黑体" pitchFamily="2" charset="-122"/>
                  <a:cs typeface="+mn-cs"/>
                </a:endParaRPr>
              </a:p>
            </p:txBody>
          </p:sp>
        </p:grpSp>
        <p:grpSp>
          <p:nvGrpSpPr>
            <p:cNvPr id="28" name="Group 550"/>
            <p:cNvGrpSpPr/>
            <p:nvPr/>
          </p:nvGrpSpPr>
          <p:grpSpPr>
            <a:xfrm>
              <a:off x="7031968" y="1887561"/>
              <a:ext cx="1710658" cy="408706"/>
              <a:chOff x="6623103" y="2532086"/>
              <a:chExt cx="1954992" cy="467082"/>
            </a:xfrm>
          </p:grpSpPr>
          <p:sp>
            <p:nvSpPr>
              <p:cNvPr id="94" name="TextBox 48"/>
              <p:cNvSpPr txBox="1">
                <a:spLocks noChangeArrowheads="1"/>
              </p:cNvSpPr>
              <p:nvPr/>
            </p:nvSpPr>
            <p:spPr bwMode="auto">
              <a:xfrm>
                <a:off x="6623103" y="2532088"/>
                <a:ext cx="1954992" cy="467080"/>
              </a:xfrm>
              <a:prstGeom prst="roundRect">
                <a:avLst>
                  <a:gd name="adj" fmla="val 35353"/>
                </a:avLst>
              </a:prstGeom>
              <a:gradFill flip="none" rotWithShape="1">
                <a:gsLst>
                  <a:gs pos="0">
                    <a:schemeClr val="accent1">
                      <a:lumMod val="75000"/>
                      <a:alpha val="70000"/>
                    </a:schemeClr>
                  </a:gs>
                  <a:gs pos="50000">
                    <a:schemeClr val="accent1">
                      <a:alpha val="80000"/>
                    </a:schemeClr>
                  </a:gs>
                  <a:gs pos="100000">
                    <a:schemeClr val="accent1">
                      <a:lumMod val="75000"/>
                      <a:alpha val="80000"/>
                    </a:schemeClr>
                  </a:gs>
                </a:gsLst>
                <a:lin ang="8400000" scaled="0"/>
                <a:tileRect/>
              </a:gradFill>
              <a:ln w="9525" algn="ctr">
                <a:noFill/>
                <a:miter lim="800000"/>
                <a:headEnd/>
                <a:tailEnd/>
              </a:ln>
              <a:effectLst>
                <a:outerShdw blurRad="101600" dist="38100" dir="3000000" algn="tr" rotWithShape="0">
                  <a:prstClr val="black">
                    <a:alpha val="51000"/>
                  </a:prstClr>
                </a:outerShdw>
              </a:effectLst>
              <a:scene3d>
                <a:camera prst="orthographicFront"/>
                <a:lightRig rig="threePt" dir="t">
                  <a:rot lat="0" lon="0" rev="15000000"/>
                </a:lightRig>
              </a:scene3d>
              <a:sp3d>
                <a:bevelT w="38100" h="38100"/>
              </a:sp3d>
            </p:spPr>
            <p:txBody>
              <a:bodyPr vert="horz" wrap="square" lIns="27432" tIns="27432" rIns="27432" bIns="27432" anchor="ctr" anchorCtr="0">
                <a:noAutofit/>
              </a:bodyPr>
              <a:lstStyle/>
              <a:p>
                <a:pPr algn="ctr" fontAlgn="base">
                  <a:lnSpc>
                    <a:spcPct val="90000"/>
                  </a:lnSpc>
                  <a:spcBef>
                    <a:spcPts val="600"/>
                  </a:spcBef>
                  <a:defRPr/>
                </a:pPr>
                <a:endParaRPr lang="zh-CN" altLang="en-US" sz="1200" smtClean="0">
                  <a:solidFill>
                    <a:srgbClr val="FFFFFF"/>
                  </a:solidFill>
                  <a:effectLst>
                    <a:outerShdw blurRad="38100" dist="38100" dir="2700000" algn="tl">
                      <a:srgbClr val="000000">
                        <a:alpha val="43137"/>
                      </a:srgbClr>
                    </a:outerShdw>
                  </a:effectLst>
                  <a:ea typeface="黑体" pitchFamily="2" charset="-122"/>
                </a:endParaRPr>
              </a:p>
            </p:txBody>
          </p:sp>
          <p:sp>
            <p:nvSpPr>
              <p:cNvPr id="95" name="TextBox 48"/>
              <p:cNvSpPr txBox="1">
                <a:spLocks noChangeArrowheads="1"/>
              </p:cNvSpPr>
              <p:nvPr/>
            </p:nvSpPr>
            <p:spPr bwMode="auto">
              <a:xfrm>
                <a:off x="6623103" y="2532086"/>
                <a:ext cx="1954992" cy="467080"/>
              </a:xfrm>
              <a:prstGeom prst="roundRect">
                <a:avLst>
                  <a:gd name="adj" fmla="val 35353"/>
                </a:avLst>
              </a:prstGeom>
              <a:noFill/>
              <a:ln w="9525" algn="ctr">
                <a:noFill/>
                <a:miter lim="800000"/>
                <a:headEnd/>
                <a:tailEnd/>
              </a:ln>
              <a:effectLst/>
              <a:scene3d>
                <a:camera prst="orthographicFront"/>
                <a:lightRig rig="threePt" dir="t">
                  <a:rot lat="0" lon="0" rev="15000000"/>
                </a:lightRig>
              </a:scene3d>
              <a:sp3d/>
            </p:spPr>
            <p:txBody>
              <a:bodyPr vert="horz" wrap="square" lIns="27432" tIns="0" rIns="27432" bIns="0" anchor="ctr" anchorCtr="0">
                <a:noAutofit/>
              </a:bodyPr>
              <a:lstStyle/>
              <a:p>
                <a:pPr algn="ctr" defTabSz="914400">
                  <a:lnSpc>
                    <a:spcPct val="90000"/>
                  </a:lnSpc>
                  <a:spcBef>
                    <a:spcPts val="600"/>
                  </a:spcBef>
                  <a:buNone/>
                </a:pPr>
                <a:r>
                  <a:rPr lang="zh-CN" altLang="en-US" sz="1200" b="0" i="0" smtClean="0">
                    <a:solidFill>
                      <a:srgbClr val="FFFFFF"/>
                    </a:solidFill>
                    <a:latin typeface="Arial"/>
                    <a:ea typeface="黑体" pitchFamily="2" charset="-122"/>
                    <a:cs typeface="+mn-cs"/>
                  </a:rPr>
                  <a:t>定位</a:t>
                </a:r>
                <a:r>
                  <a:rPr lang="en-US" altLang="zh-CN" sz="1200" b="0" i="0" smtClean="0">
                    <a:solidFill>
                      <a:srgbClr val="FFFFFF"/>
                    </a:solidFill>
                    <a:latin typeface="Arial"/>
                    <a:ea typeface="黑体" pitchFamily="2" charset="-122"/>
                    <a:cs typeface="+mn-cs"/>
                  </a:rPr>
                  <a:t>/ID </a:t>
                </a:r>
                <a:r>
                  <a:rPr lang="zh-CN" altLang="en-US" sz="1200" b="0" i="0" smtClean="0">
                    <a:solidFill>
                      <a:srgbClr val="FFFFFF"/>
                    </a:solidFill>
                    <a:latin typeface="Arial"/>
                    <a:ea typeface="黑体" pitchFamily="2" charset="-122"/>
                    <a:cs typeface="+mn-cs"/>
                  </a:rPr>
                  <a:t>分离</a:t>
                </a:r>
                <a:br>
                  <a:rPr lang="zh-CN" altLang="en-US" sz="1200" b="0" i="0" smtClean="0">
                    <a:solidFill>
                      <a:srgbClr val="FFFFFF"/>
                    </a:solidFill>
                    <a:latin typeface="Arial"/>
                    <a:ea typeface="黑体" pitchFamily="2" charset="-122"/>
                    <a:cs typeface="+mn-cs"/>
                  </a:rPr>
                </a:br>
                <a:r>
                  <a:rPr lang="zh-CN" altLang="en-US" sz="1200" b="0" i="0" smtClean="0">
                    <a:solidFill>
                      <a:srgbClr val="FFFFFF"/>
                    </a:solidFill>
                    <a:latin typeface="Arial"/>
                    <a:ea typeface="黑体" pitchFamily="2" charset="-122"/>
                    <a:cs typeface="+mn-cs"/>
                  </a:rPr>
                  <a:t>协议 </a:t>
                </a:r>
                <a:r>
                  <a:rPr lang="en-US" altLang="zh-CN" sz="1200" b="0" i="0" smtClean="0">
                    <a:solidFill>
                      <a:srgbClr val="FFFFFF"/>
                    </a:solidFill>
                    <a:latin typeface="Arial"/>
                    <a:ea typeface="黑体" pitchFamily="2" charset="-122"/>
                    <a:cs typeface="+mn-cs"/>
                  </a:rPr>
                  <a:t>(LISP)</a:t>
                </a:r>
                <a:endParaRPr lang="en-US" altLang="zh-CN" sz="1200" b="0" i="0">
                  <a:solidFill>
                    <a:srgbClr val="FFFFFF"/>
                  </a:solidFill>
                  <a:latin typeface="Arial"/>
                  <a:ea typeface="黑体" pitchFamily="2" charset="-122"/>
                  <a:cs typeface="+mn-cs"/>
                </a:endParaRPr>
              </a:p>
            </p:txBody>
          </p:sp>
        </p:grpSp>
        <p:grpSp>
          <p:nvGrpSpPr>
            <p:cNvPr id="29" name="Group 549"/>
            <p:cNvGrpSpPr/>
            <p:nvPr/>
          </p:nvGrpSpPr>
          <p:grpSpPr>
            <a:xfrm>
              <a:off x="7643379" y="1521921"/>
              <a:ext cx="1105424" cy="280122"/>
              <a:chOff x="7349117" y="2191045"/>
              <a:chExt cx="1263312" cy="320133"/>
            </a:xfrm>
          </p:grpSpPr>
          <p:sp>
            <p:nvSpPr>
              <p:cNvPr id="92" name="TextBox 48"/>
              <p:cNvSpPr txBox="1">
                <a:spLocks noChangeArrowheads="1"/>
              </p:cNvSpPr>
              <p:nvPr/>
            </p:nvSpPr>
            <p:spPr bwMode="auto">
              <a:xfrm>
                <a:off x="7349118" y="2191045"/>
                <a:ext cx="1263311" cy="320131"/>
              </a:xfrm>
              <a:prstGeom prst="roundRect">
                <a:avLst>
                  <a:gd name="adj" fmla="val 50000"/>
                </a:avLst>
              </a:prstGeom>
              <a:gradFill flip="none" rotWithShape="1">
                <a:gsLst>
                  <a:gs pos="0">
                    <a:schemeClr val="accent1">
                      <a:lumMod val="75000"/>
                      <a:alpha val="70000"/>
                    </a:schemeClr>
                  </a:gs>
                  <a:gs pos="50000">
                    <a:schemeClr val="accent1">
                      <a:alpha val="80000"/>
                    </a:schemeClr>
                  </a:gs>
                  <a:gs pos="100000">
                    <a:schemeClr val="accent1">
                      <a:lumMod val="75000"/>
                      <a:alpha val="80000"/>
                    </a:schemeClr>
                  </a:gs>
                </a:gsLst>
                <a:lin ang="8400000" scaled="0"/>
                <a:tileRect/>
              </a:gradFill>
              <a:ln w="9525" algn="ctr">
                <a:noFill/>
                <a:miter lim="800000"/>
                <a:headEnd/>
                <a:tailEnd/>
              </a:ln>
              <a:effectLst>
                <a:outerShdw blurRad="101600" dist="38100" dir="3000000" algn="tr" rotWithShape="0">
                  <a:prstClr val="black">
                    <a:alpha val="51000"/>
                  </a:prstClr>
                </a:outerShdw>
              </a:effectLst>
              <a:scene3d>
                <a:camera prst="orthographicFront"/>
                <a:lightRig rig="threePt" dir="t">
                  <a:rot lat="0" lon="0" rev="15000000"/>
                </a:lightRig>
              </a:scene3d>
              <a:sp3d>
                <a:bevelT w="38100" h="38100"/>
              </a:sp3d>
            </p:spPr>
            <p:txBody>
              <a:bodyPr vert="horz" wrap="square" lIns="27432" tIns="27432" rIns="27432" bIns="27432" anchor="ctr" anchorCtr="0">
                <a:noAutofit/>
              </a:bodyPr>
              <a:lstStyle/>
              <a:p>
                <a:pPr algn="ctr" fontAlgn="base">
                  <a:lnSpc>
                    <a:spcPct val="90000"/>
                  </a:lnSpc>
                  <a:spcBef>
                    <a:spcPts val="600"/>
                  </a:spcBef>
                  <a:defRPr/>
                </a:pPr>
                <a:endParaRPr lang="zh-CN" altLang="en-US" sz="1200" smtClean="0">
                  <a:solidFill>
                    <a:srgbClr val="FFFFFF"/>
                  </a:solidFill>
                  <a:effectLst>
                    <a:outerShdw blurRad="38100" dist="38100" dir="2700000" algn="tl">
                      <a:srgbClr val="000000">
                        <a:alpha val="43137"/>
                      </a:srgbClr>
                    </a:outerShdw>
                  </a:effectLst>
                  <a:ea typeface="黑体" pitchFamily="2" charset="-122"/>
                </a:endParaRPr>
              </a:p>
            </p:txBody>
          </p:sp>
          <p:sp>
            <p:nvSpPr>
              <p:cNvPr id="93" name="TextBox 48"/>
              <p:cNvSpPr txBox="1">
                <a:spLocks noChangeArrowheads="1"/>
              </p:cNvSpPr>
              <p:nvPr/>
            </p:nvSpPr>
            <p:spPr bwMode="auto">
              <a:xfrm>
                <a:off x="7349117" y="2191048"/>
                <a:ext cx="1263311" cy="320130"/>
              </a:xfrm>
              <a:prstGeom prst="roundRect">
                <a:avLst>
                  <a:gd name="adj" fmla="val 50000"/>
                </a:avLst>
              </a:prstGeom>
              <a:noFill/>
              <a:ln w="9525" algn="ctr">
                <a:noFill/>
                <a:miter lim="800000"/>
                <a:headEnd/>
                <a:tailEnd/>
              </a:ln>
              <a:effectLst/>
              <a:scene3d>
                <a:camera prst="orthographicFront"/>
                <a:lightRig rig="threePt" dir="t">
                  <a:rot lat="0" lon="0" rev="15000000"/>
                </a:lightRig>
              </a:scene3d>
              <a:sp3d/>
            </p:spPr>
            <p:txBody>
              <a:bodyPr vert="horz" wrap="square" lIns="27432" tIns="0" rIns="27432" bIns="0" anchor="ctr" anchorCtr="0">
                <a:noAutofit/>
              </a:bodyPr>
              <a:lstStyle/>
              <a:p>
                <a:pPr algn="ctr" defTabSz="914400">
                  <a:lnSpc>
                    <a:spcPct val="90000"/>
                  </a:lnSpc>
                  <a:spcBef>
                    <a:spcPts val="600"/>
                  </a:spcBef>
                  <a:buNone/>
                </a:pPr>
                <a:r>
                  <a:rPr lang="en-US" altLang="zh-CN" sz="1200" b="0" i="0" smtClean="0">
                    <a:solidFill>
                      <a:srgbClr val="FFFFFF"/>
                    </a:solidFill>
                    <a:latin typeface="Arial"/>
                    <a:ea typeface="黑体" pitchFamily="2" charset="-122"/>
                    <a:cs typeface="+mn-cs"/>
                  </a:rPr>
                  <a:t>Adapter FEX</a:t>
                </a:r>
                <a:endParaRPr lang="en-US" altLang="zh-CN" sz="1200" b="0" i="0">
                  <a:solidFill>
                    <a:srgbClr val="FFFFFF"/>
                  </a:solidFill>
                  <a:latin typeface="Arial"/>
                  <a:ea typeface="黑体" pitchFamily="2" charset="-122"/>
                  <a:cs typeface="+mn-cs"/>
                </a:endParaRPr>
              </a:p>
            </p:txBody>
          </p:sp>
        </p:grpSp>
        <p:grpSp>
          <p:nvGrpSpPr>
            <p:cNvPr id="30" name="Group 554"/>
            <p:cNvGrpSpPr/>
            <p:nvPr/>
          </p:nvGrpSpPr>
          <p:grpSpPr>
            <a:xfrm>
              <a:off x="3485396" y="2088992"/>
              <a:ext cx="988552" cy="280123"/>
              <a:chOff x="5097487" y="2679034"/>
              <a:chExt cx="904962" cy="320133"/>
            </a:xfrm>
          </p:grpSpPr>
          <p:sp>
            <p:nvSpPr>
              <p:cNvPr id="90" name="TextBox 48"/>
              <p:cNvSpPr txBox="1">
                <a:spLocks noChangeArrowheads="1"/>
              </p:cNvSpPr>
              <p:nvPr/>
            </p:nvSpPr>
            <p:spPr bwMode="auto">
              <a:xfrm>
                <a:off x="5097487" y="2679036"/>
                <a:ext cx="904962" cy="320131"/>
              </a:xfrm>
              <a:prstGeom prst="roundRect">
                <a:avLst>
                  <a:gd name="adj" fmla="val 50000"/>
                </a:avLst>
              </a:prstGeom>
              <a:gradFill flip="none" rotWithShape="1">
                <a:gsLst>
                  <a:gs pos="0">
                    <a:schemeClr val="accent1">
                      <a:lumMod val="75000"/>
                      <a:alpha val="70000"/>
                    </a:schemeClr>
                  </a:gs>
                  <a:gs pos="50000">
                    <a:schemeClr val="accent1">
                      <a:alpha val="80000"/>
                    </a:schemeClr>
                  </a:gs>
                  <a:gs pos="100000">
                    <a:schemeClr val="accent1">
                      <a:lumMod val="75000"/>
                      <a:alpha val="80000"/>
                    </a:schemeClr>
                  </a:gs>
                </a:gsLst>
                <a:lin ang="8400000" scaled="0"/>
                <a:tileRect/>
              </a:gradFill>
              <a:ln w="9525" algn="ctr">
                <a:noFill/>
                <a:miter lim="800000"/>
                <a:headEnd/>
                <a:tailEnd/>
              </a:ln>
              <a:effectLst>
                <a:outerShdw blurRad="101600" dist="38100" dir="3000000" algn="tr" rotWithShape="0">
                  <a:prstClr val="black">
                    <a:alpha val="51000"/>
                  </a:prstClr>
                </a:outerShdw>
              </a:effectLst>
              <a:scene3d>
                <a:camera prst="orthographicFront"/>
                <a:lightRig rig="threePt" dir="t">
                  <a:rot lat="0" lon="0" rev="15000000"/>
                </a:lightRig>
              </a:scene3d>
              <a:sp3d>
                <a:bevelT w="38100" h="38100"/>
              </a:sp3d>
            </p:spPr>
            <p:txBody>
              <a:bodyPr vert="horz" wrap="square" lIns="27432" tIns="27432" rIns="27432" bIns="27432" anchor="ctr" anchorCtr="0">
                <a:noAutofit/>
              </a:bodyPr>
              <a:lstStyle/>
              <a:p>
                <a:pPr algn="ctr" fontAlgn="base">
                  <a:lnSpc>
                    <a:spcPct val="90000"/>
                  </a:lnSpc>
                  <a:spcBef>
                    <a:spcPts val="600"/>
                  </a:spcBef>
                  <a:defRPr/>
                </a:pPr>
                <a:endParaRPr lang="zh-CN" altLang="en-US" sz="1200" smtClean="0">
                  <a:solidFill>
                    <a:srgbClr val="FFFFFF"/>
                  </a:solidFill>
                  <a:effectLst>
                    <a:outerShdw blurRad="38100" dist="38100" dir="2700000" algn="tl">
                      <a:srgbClr val="000000">
                        <a:alpha val="43137"/>
                      </a:srgbClr>
                    </a:outerShdw>
                  </a:effectLst>
                  <a:ea typeface="黑体" pitchFamily="2" charset="-122"/>
                </a:endParaRPr>
              </a:p>
            </p:txBody>
          </p:sp>
          <p:sp>
            <p:nvSpPr>
              <p:cNvPr id="91" name="TextBox 48"/>
              <p:cNvSpPr txBox="1">
                <a:spLocks noChangeArrowheads="1"/>
              </p:cNvSpPr>
              <p:nvPr/>
            </p:nvSpPr>
            <p:spPr bwMode="auto">
              <a:xfrm>
                <a:off x="5097487" y="2679034"/>
                <a:ext cx="904962" cy="320131"/>
              </a:xfrm>
              <a:prstGeom prst="roundRect">
                <a:avLst>
                  <a:gd name="adj" fmla="val 50000"/>
                </a:avLst>
              </a:prstGeom>
              <a:noFill/>
              <a:ln w="9525" algn="ctr">
                <a:noFill/>
                <a:miter lim="800000"/>
                <a:headEnd/>
                <a:tailEnd/>
              </a:ln>
              <a:effectLst/>
              <a:scene3d>
                <a:camera prst="orthographicFront"/>
                <a:lightRig rig="threePt" dir="t">
                  <a:rot lat="0" lon="0" rev="15000000"/>
                </a:lightRig>
              </a:scene3d>
              <a:sp3d/>
            </p:spPr>
            <p:txBody>
              <a:bodyPr vert="horz" wrap="square" lIns="27432" tIns="0" rIns="27432" bIns="0" anchor="ctr" anchorCtr="0">
                <a:noAutofit/>
              </a:bodyPr>
              <a:lstStyle/>
              <a:p>
                <a:pPr algn="ctr" defTabSz="914400">
                  <a:lnSpc>
                    <a:spcPct val="90000"/>
                  </a:lnSpc>
                  <a:spcBef>
                    <a:spcPts val="600"/>
                  </a:spcBef>
                  <a:buNone/>
                </a:pPr>
                <a:r>
                  <a:rPr lang="zh-CN" altLang="en-US" sz="1200" b="0" i="0" smtClean="0">
                    <a:solidFill>
                      <a:srgbClr val="FFFFFF"/>
                    </a:solidFill>
                    <a:latin typeface="Arial"/>
                    <a:ea typeface="黑体" pitchFamily="2" charset="-122"/>
                    <a:cs typeface="+mn-cs"/>
                  </a:rPr>
                  <a:t>在线供电</a:t>
                </a:r>
                <a:endParaRPr lang="zh-CN" altLang="en-US" sz="1200" b="0" i="0">
                  <a:solidFill>
                    <a:srgbClr val="FFFFFF"/>
                  </a:solidFill>
                  <a:latin typeface="Arial"/>
                  <a:ea typeface="黑体" pitchFamily="2" charset="-122"/>
                  <a:cs typeface="+mn-cs"/>
                </a:endParaRPr>
              </a:p>
            </p:txBody>
          </p:sp>
        </p:grpSp>
      </p:grpSp>
      <p:grpSp>
        <p:nvGrpSpPr>
          <p:cNvPr id="31" name="Group 323"/>
          <p:cNvGrpSpPr/>
          <p:nvPr/>
        </p:nvGrpSpPr>
        <p:grpSpPr>
          <a:xfrm>
            <a:off x="432482" y="3459911"/>
            <a:ext cx="8512437" cy="2395049"/>
            <a:chOff x="432480" y="3459906"/>
            <a:chExt cx="8512437" cy="2395049"/>
          </a:xfrm>
          <a:effectLst/>
        </p:grpSpPr>
        <p:grpSp>
          <p:nvGrpSpPr>
            <p:cNvPr id="64" name="Group 325"/>
            <p:cNvGrpSpPr/>
            <p:nvPr/>
          </p:nvGrpSpPr>
          <p:grpSpPr>
            <a:xfrm>
              <a:off x="447257" y="3459906"/>
              <a:ext cx="8011773" cy="1642287"/>
              <a:chOff x="373292" y="3214196"/>
              <a:chExt cx="8011773" cy="1642287"/>
            </a:xfrm>
          </p:grpSpPr>
          <p:cxnSp>
            <p:nvCxnSpPr>
              <p:cNvPr id="312" name="Straight Connector 96"/>
              <p:cNvCxnSpPr>
                <a:cxnSpLocks noChangeShapeType="1"/>
              </p:cNvCxnSpPr>
              <p:nvPr/>
            </p:nvCxnSpPr>
            <p:spPr bwMode="auto">
              <a:xfrm rot="16200000" flipV="1">
                <a:off x="654027" y="3463506"/>
                <a:ext cx="1038899" cy="540284"/>
              </a:xfrm>
              <a:prstGeom prst="line">
                <a:avLst/>
              </a:prstGeom>
              <a:noFill/>
              <a:ln w="12700">
                <a:gradFill>
                  <a:gsLst>
                    <a:gs pos="0">
                      <a:schemeClr val="bg1">
                        <a:lumMod val="35000"/>
                      </a:schemeClr>
                    </a:gs>
                    <a:gs pos="90000">
                      <a:schemeClr val="bg1">
                        <a:lumMod val="44000"/>
                      </a:schemeClr>
                    </a:gs>
                    <a:gs pos="100000">
                      <a:schemeClr val="bg1">
                        <a:lumMod val="75000"/>
                        <a:alpha val="0"/>
                      </a:schemeClr>
                    </a:gs>
                  </a:gsLst>
                  <a:lin ang="0" scaled="0"/>
                </a:gradFill>
                <a:round/>
                <a:headEnd type="arrow"/>
                <a:tailEnd type="none" w="med" len="med"/>
              </a:ln>
            </p:spPr>
          </p:cxnSp>
          <p:cxnSp>
            <p:nvCxnSpPr>
              <p:cNvPr id="313" name="Straight Connector 96"/>
              <p:cNvCxnSpPr>
                <a:cxnSpLocks noChangeShapeType="1"/>
              </p:cNvCxnSpPr>
              <p:nvPr/>
            </p:nvCxnSpPr>
            <p:spPr bwMode="auto">
              <a:xfrm rot="16200000" flipV="1">
                <a:off x="1543781" y="3463506"/>
                <a:ext cx="1038899" cy="540284"/>
              </a:xfrm>
              <a:prstGeom prst="line">
                <a:avLst/>
              </a:prstGeom>
              <a:noFill/>
              <a:ln w="12700">
                <a:gradFill>
                  <a:gsLst>
                    <a:gs pos="0">
                      <a:schemeClr val="bg1">
                        <a:lumMod val="35000"/>
                      </a:schemeClr>
                    </a:gs>
                    <a:gs pos="90000">
                      <a:schemeClr val="bg1">
                        <a:lumMod val="44000"/>
                      </a:schemeClr>
                    </a:gs>
                    <a:gs pos="100000">
                      <a:schemeClr val="bg1">
                        <a:lumMod val="75000"/>
                        <a:alpha val="0"/>
                      </a:schemeClr>
                    </a:gs>
                  </a:gsLst>
                  <a:lin ang="0" scaled="0"/>
                </a:gradFill>
                <a:round/>
                <a:headEnd type="arrow"/>
                <a:tailEnd type="none" w="med" len="med"/>
              </a:ln>
            </p:spPr>
          </p:cxnSp>
          <p:cxnSp>
            <p:nvCxnSpPr>
              <p:cNvPr id="314" name="Straight Connector 96"/>
              <p:cNvCxnSpPr>
                <a:cxnSpLocks noChangeShapeType="1"/>
              </p:cNvCxnSpPr>
              <p:nvPr/>
            </p:nvCxnSpPr>
            <p:spPr bwMode="auto">
              <a:xfrm rot="5400000" flipH="1">
                <a:off x="1460564" y="3270603"/>
                <a:ext cx="235055" cy="122242"/>
              </a:xfrm>
              <a:prstGeom prst="line">
                <a:avLst/>
              </a:prstGeom>
              <a:noFill/>
              <a:ln w="12700">
                <a:gradFill>
                  <a:gsLst>
                    <a:gs pos="0">
                      <a:schemeClr val="bg1">
                        <a:lumMod val="35000"/>
                      </a:schemeClr>
                    </a:gs>
                    <a:gs pos="90000">
                      <a:schemeClr val="bg1">
                        <a:lumMod val="44000"/>
                      </a:schemeClr>
                    </a:gs>
                    <a:gs pos="100000">
                      <a:schemeClr val="bg1">
                        <a:lumMod val="75000"/>
                        <a:alpha val="0"/>
                      </a:schemeClr>
                    </a:gs>
                  </a:gsLst>
                  <a:lin ang="0" scaled="0"/>
                </a:gradFill>
                <a:round/>
                <a:headEnd type="arrow"/>
                <a:tailEnd type="none" w="med" len="med"/>
              </a:ln>
            </p:spPr>
          </p:cxnSp>
          <p:cxnSp>
            <p:nvCxnSpPr>
              <p:cNvPr id="315" name="Straight Connector 96"/>
              <p:cNvCxnSpPr>
                <a:cxnSpLocks noChangeShapeType="1"/>
              </p:cNvCxnSpPr>
              <p:nvPr/>
            </p:nvCxnSpPr>
            <p:spPr bwMode="auto">
              <a:xfrm rot="16200000" flipV="1">
                <a:off x="2330152" y="3463506"/>
                <a:ext cx="1038899" cy="540284"/>
              </a:xfrm>
              <a:prstGeom prst="line">
                <a:avLst/>
              </a:prstGeom>
              <a:noFill/>
              <a:ln w="12700">
                <a:gradFill>
                  <a:gsLst>
                    <a:gs pos="0">
                      <a:schemeClr val="bg1">
                        <a:lumMod val="35000"/>
                      </a:schemeClr>
                    </a:gs>
                    <a:gs pos="90000">
                      <a:schemeClr val="bg1">
                        <a:lumMod val="44000"/>
                      </a:schemeClr>
                    </a:gs>
                    <a:gs pos="100000">
                      <a:schemeClr val="bg1">
                        <a:lumMod val="75000"/>
                        <a:alpha val="0"/>
                      </a:schemeClr>
                    </a:gs>
                  </a:gsLst>
                  <a:lin ang="0" scaled="0"/>
                </a:gradFill>
                <a:round/>
                <a:headEnd type="arrow"/>
                <a:tailEnd type="none" w="med" len="med"/>
              </a:ln>
            </p:spPr>
          </p:cxnSp>
          <p:cxnSp>
            <p:nvCxnSpPr>
              <p:cNvPr id="316" name="Straight Connector 96"/>
              <p:cNvCxnSpPr>
                <a:cxnSpLocks noChangeShapeType="1"/>
              </p:cNvCxnSpPr>
              <p:nvPr/>
            </p:nvCxnSpPr>
            <p:spPr bwMode="auto">
              <a:xfrm rot="5400000" flipH="1">
                <a:off x="2228090" y="3270603"/>
                <a:ext cx="235055" cy="122242"/>
              </a:xfrm>
              <a:prstGeom prst="line">
                <a:avLst/>
              </a:prstGeom>
              <a:noFill/>
              <a:ln w="12700">
                <a:gradFill>
                  <a:gsLst>
                    <a:gs pos="0">
                      <a:schemeClr val="bg1">
                        <a:lumMod val="35000"/>
                      </a:schemeClr>
                    </a:gs>
                    <a:gs pos="90000">
                      <a:schemeClr val="bg1">
                        <a:lumMod val="44000"/>
                      </a:schemeClr>
                    </a:gs>
                    <a:gs pos="100000">
                      <a:schemeClr val="bg1">
                        <a:lumMod val="75000"/>
                        <a:alpha val="0"/>
                      </a:schemeClr>
                    </a:gs>
                  </a:gsLst>
                  <a:lin ang="0" scaled="0"/>
                </a:gradFill>
                <a:round/>
                <a:headEnd type="arrow"/>
                <a:tailEnd type="none" w="med" len="med"/>
              </a:ln>
            </p:spPr>
          </p:cxnSp>
          <p:cxnSp>
            <p:nvCxnSpPr>
              <p:cNvPr id="317" name="Straight Connector 96"/>
              <p:cNvCxnSpPr>
                <a:cxnSpLocks noChangeShapeType="1"/>
              </p:cNvCxnSpPr>
              <p:nvPr/>
            </p:nvCxnSpPr>
            <p:spPr bwMode="auto">
              <a:xfrm rot="16200000" flipV="1">
                <a:off x="324578" y="3287977"/>
                <a:ext cx="219670" cy="122242"/>
              </a:xfrm>
              <a:prstGeom prst="line">
                <a:avLst/>
              </a:prstGeom>
              <a:noFill/>
              <a:ln w="12700">
                <a:gradFill>
                  <a:gsLst>
                    <a:gs pos="0">
                      <a:schemeClr val="bg1">
                        <a:lumMod val="35000"/>
                      </a:schemeClr>
                    </a:gs>
                    <a:gs pos="90000">
                      <a:schemeClr val="bg1">
                        <a:lumMod val="44000"/>
                      </a:schemeClr>
                    </a:gs>
                    <a:gs pos="100000">
                      <a:schemeClr val="bg1">
                        <a:lumMod val="75000"/>
                        <a:alpha val="0"/>
                      </a:schemeClr>
                    </a:gs>
                  </a:gsLst>
                  <a:lin ang="0" scaled="0"/>
                </a:gradFill>
                <a:round/>
                <a:headEnd type="arrow"/>
                <a:tailEnd type="none" w="med" len="med"/>
              </a:ln>
            </p:spPr>
          </p:cxnSp>
          <p:cxnSp>
            <p:nvCxnSpPr>
              <p:cNvPr id="318" name="Straight Connector 96"/>
              <p:cNvCxnSpPr>
                <a:cxnSpLocks noChangeShapeType="1"/>
              </p:cNvCxnSpPr>
              <p:nvPr/>
            </p:nvCxnSpPr>
            <p:spPr bwMode="auto">
              <a:xfrm rot="16200000" flipV="1">
                <a:off x="3055461" y="3463506"/>
                <a:ext cx="1038899" cy="540284"/>
              </a:xfrm>
              <a:prstGeom prst="line">
                <a:avLst/>
              </a:prstGeom>
              <a:noFill/>
              <a:ln w="12700">
                <a:gradFill>
                  <a:gsLst>
                    <a:gs pos="0">
                      <a:schemeClr val="bg1">
                        <a:lumMod val="35000"/>
                      </a:schemeClr>
                    </a:gs>
                    <a:gs pos="90000">
                      <a:schemeClr val="bg1">
                        <a:lumMod val="44000"/>
                      </a:schemeClr>
                    </a:gs>
                    <a:gs pos="100000">
                      <a:schemeClr val="bg1">
                        <a:lumMod val="75000"/>
                        <a:alpha val="0"/>
                      </a:schemeClr>
                    </a:gs>
                  </a:gsLst>
                  <a:lin ang="0" scaled="0"/>
                </a:gradFill>
                <a:round/>
                <a:headEnd type="arrow"/>
                <a:tailEnd type="none" w="med" len="med"/>
              </a:ln>
            </p:spPr>
          </p:cxnSp>
          <p:cxnSp>
            <p:nvCxnSpPr>
              <p:cNvPr id="319" name="Straight Connector 96"/>
              <p:cNvCxnSpPr>
                <a:cxnSpLocks noChangeShapeType="1"/>
              </p:cNvCxnSpPr>
              <p:nvPr/>
            </p:nvCxnSpPr>
            <p:spPr bwMode="auto">
              <a:xfrm rot="5400000" flipH="1">
                <a:off x="2997878" y="3270603"/>
                <a:ext cx="235055" cy="122242"/>
              </a:xfrm>
              <a:prstGeom prst="line">
                <a:avLst/>
              </a:prstGeom>
              <a:noFill/>
              <a:ln w="12700">
                <a:gradFill>
                  <a:gsLst>
                    <a:gs pos="0">
                      <a:schemeClr val="bg1">
                        <a:lumMod val="35000"/>
                      </a:schemeClr>
                    </a:gs>
                    <a:gs pos="90000">
                      <a:schemeClr val="bg1">
                        <a:lumMod val="44000"/>
                      </a:schemeClr>
                    </a:gs>
                    <a:gs pos="100000">
                      <a:schemeClr val="bg1">
                        <a:lumMod val="75000"/>
                        <a:alpha val="0"/>
                      </a:schemeClr>
                    </a:gs>
                  </a:gsLst>
                  <a:lin ang="0" scaled="0"/>
                </a:gradFill>
                <a:round/>
                <a:headEnd type="arrow"/>
                <a:tailEnd type="none" w="med" len="med"/>
              </a:ln>
            </p:spPr>
          </p:cxnSp>
          <p:cxnSp>
            <p:nvCxnSpPr>
              <p:cNvPr id="320" name="Straight Connector 96"/>
              <p:cNvCxnSpPr>
                <a:cxnSpLocks noChangeShapeType="1"/>
              </p:cNvCxnSpPr>
              <p:nvPr/>
            </p:nvCxnSpPr>
            <p:spPr bwMode="auto">
              <a:xfrm rot="5400000" flipH="1">
                <a:off x="4687746" y="3270603"/>
                <a:ext cx="235055" cy="122242"/>
              </a:xfrm>
              <a:prstGeom prst="line">
                <a:avLst/>
              </a:prstGeom>
              <a:noFill/>
              <a:ln w="12700">
                <a:gradFill>
                  <a:gsLst>
                    <a:gs pos="0">
                      <a:schemeClr val="bg1">
                        <a:lumMod val="35000"/>
                      </a:schemeClr>
                    </a:gs>
                    <a:gs pos="90000">
                      <a:schemeClr val="bg1">
                        <a:lumMod val="44000"/>
                      </a:schemeClr>
                    </a:gs>
                    <a:gs pos="100000">
                      <a:schemeClr val="bg1">
                        <a:lumMod val="75000"/>
                        <a:alpha val="0"/>
                      </a:schemeClr>
                    </a:gs>
                  </a:gsLst>
                  <a:lin ang="0" scaled="0"/>
                </a:gradFill>
                <a:round/>
                <a:headEnd type="arrow"/>
                <a:tailEnd type="none" w="med" len="med"/>
              </a:ln>
            </p:spPr>
          </p:cxnSp>
          <p:cxnSp>
            <p:nvCxnSpPr>
              <p:cNvPr id="321" name="Straight Connector 96"/>
              <p:cNvCxnSpPr>
                <a:cxnSpLocks noChangeShapeType="1"/>
              </p:cNvCxnSpPr>
              <p:nvPr/>
            </p:nvCxnSpPr>
            <p:spPr bwMode="auto">
              <a:xfrm rot="16200000" flipV="1">
                <a:off x="5004613" y="3463506"/>
                <a:ext cx="1038899" cy="540284"/>
              </a:xfrm>
              <a:prstGeom prst="line">
                <a:avLst/>
              </a:prstGeom>
              <a:noFill/>
              <a:ln w="12700">
                <a:gradFill>
                  <a:gsLst>
                    <a:gs pos="0">
                      <a:schemeClr val="bg1">
                        <a:lumMod val="35000"/>
                      </a:schemeClr>
                    </a:gs>
                    <a:gs pos="90000">
                      <a:schemeClr val="bg1">
                        <a:lumMod val="44000"/>
                      </a:schemeClr>
                    </a:gs>
                    <a:gs pos="100000">
                      <a:schemeClr val="bg1">
                        <a:lumMod val="75000"/>
                        <a:alpha val="0"/>
                      </a:schemeClr>
                    </a:gs>
                  </a:gsLst>
                  <a:lin ang="0" scaled="0"/>
                </a:gradFill>
                <a:round/>
                <a:headEnd type="arrow"/>
                <a:tailEnd type="none" w="med" len="med"/>
              </a:ln>
            </p:spPr>
          </p:cxnSp>
          <p:cxnSp>
            <p:nvCxnSpPr>
              <p:cNvPr id="322" name="Straight Connector 96"/>
              <p:cNvCxnSpPr>
                <a:cxnSpLocks noChangeShapeType="1"/>
              </p:cNvCxnSpPr>
              <p:nvPr/>
            </p:nvCxnSpPr>
            <p:spPr bwMode="auto">
              <a:xfrm rot="5400000" flipH="1">
                <a:off x="5717512" y="3270603"/>
                <a:ext cx="235055" cy="122242"/>
              </a:xfrm>
              <a:prstGeom prst="line">
                <a:avLst/>
              </a:prstGeom>
              <a:noFill/>
              <a:ln w="12700">
                <a:gradFill>
                  <a:gsLst>
                    <a:gs pos="0">
                      <a:schemeClr val="bg1">
                        <a:lumMod val="35000"/>
                      </a:schemeClr>
                    </a:gs>
                    <a:gs pos="90000">
                      <a:schemeClr val="bg1">
                        <a:lumMod val="44000"/>
                      </a:schemeClr>
                    </a:gs>
                    <a:gs pos="100000">
                      <a:schemeClr val="bg1">
                        <a:lumMod val="75000"/>
                        <a:alpha val="0"/>
                      </a:schemeClr>
                    </a:gs>
                  </a:gsLst>
                  <a:lin ang="0" scaled="0"/>
                </a:gradFill>
                <a:round/>
                <a:headEnd type="arrow"/>
                <a:tailEnd type="none" w="med" len="med"/>
              </a:ln>
            </p:spPr>
          </p:cxnSp>
          <p:cxnSp>
            <p:nvCxnSpPr>
              <p:cNvPr id="323" name="Straight Connector 96"/>
              <p:cNvCxnSpPr>
                <a:cxnSpLocks noChangeShapeType="1"/>
              </p:cNvCxnSpPr>
              <p:nvPr/>
            </p:nvCxnSpPr>
            <p:spPr bwMode="auto">
              <a:xfrm rot="16200000" flipV="1">
                <a:off x="5881429" y="3463506"/>
                <a:ext cx="1038899" cy="540284"/>
              </a:xfrm>
              <a:prstGeom prst="line">
                <a:avLst/>
              </a:prstGeom>
              <a:noFill/>
              <a:ln w="12700">
                <a:gradFill>
                  <a:gsLst>
                    <a:gs pos="0">
                      <a:schemeClr val="bg1">
                        <a:lumMod val="35000"/>
                      </a:schemeClr>
                    </a:gs>
                    <a:gs pos="90000">
                      <a:schemeClr val="bg1">
                        <a:lumMod val="44000"/>
                      </a:schemeClr>
                    </a:gs>
                    <a:gs pos="100000">
                      <a:schemeClr val="bg1">
                        <a:lumMod val="75000"/>
                        <a:alpha val="0"/>
                      </a:schemeClr>
                    </a:gs>
                  </a:gsLst>
                  <a:lin ang="0" scaled="0"/>
                </a:gradFill>
                <a:round/>
                <a:headEnd type="arrow"/>
                <a:tailEnd type="none" w="med" len="med"/>
              </a:ln>
            </p:spPr>
          </p:cxnSp>
          <p:cxnSp>
            <p:nvCxnSpPr>
              <p:cNvPr id="324" name="Straight Connector 96"/>
              <p:cNvCxnSpPr>
                <a:cxnSpLocks noChangeShapeType="1"/>
              </p:cNvCxnSpPr>
              <p:nvPr/>
            </p:nvCxnSpPr>
            <p:spPr bwMode="auto">
              <a:xfrm rot="5400000" flipH="1">
                <a:off x="6410907" y="3270603"/>
                <a:ext cx="235055" cy="122242"/>
              </a:xfrm>
              <a:prstGeom prst="line">
                <a:avLst/>
              </a:prstGeom>
              <a:noFill/>
              <a:ln w="12700">
                <a:gradFill>
                  <a:gsLst>
                    <a:gs pos="0">
                      <a:schemeClr val="bg1">
                        <a:lumMod val="35000"/>
                      </a:schemeClr>
                    </a:gs>
                    <a:gs pos="90000">
                      <a:schemeClr val="bg1">
                        <a:lumMod val="44000"/>
                      </a:schemeClr>
                    </a:gs>
                    <a:gs pos="100000">
                      <a:schemeClr val="bg1">
                        <a:lumMod val="75000"/>
                        <a:alpha val="0"/>
                      </a:schemeClr>
                    </a:gs>
                  </a:gsLst>
                  <a:lin ang="0" scaled="0"/>
                </a:gradFill>
                <a:round/>
                <a:headEnd type="arrow"/>
                <a:tailEnd type="none" w="med" len="med"/>
              </a:ln>
            </p:spPr>
          </p:cxnSp>
          <p:cxnSp>
            <p:nvCxnSpPr>
              <p:cNvPr id="325" name="Straight Connector 96"/>
              <p:cNvCxnSpPr>
                <a:cxnSpLocks noChangeShapeType="1"/>
              </p:cNvCxnSpPr>
              <p:nvPr/>
            </p:nvCxnSpPr>
            <p:spPr bwMode="auto">
              <a:xfrm rot="16200000" flipV="1">
                <a:off x="6708696" y="3463506"/>
                <a:ext cx="1038899" cy="540284"/>
              </a:xfrm>
              <a:prstGeom prst="line">
                <a:avLst/>
              </a:prstGeom>
              <a:noFill/>
              <a:ln w="12700">
                <a:gradFill>
                  <a:gsLst>
                    <a:gs pos="0">
                      <a:schemeClr val="bg1">
                        <a:lumMod val="35000"/>
                      </a:schemeClr>
                    </a:gs>
                    <a:gs pos="90000">
                      <a:schemeClr val="bg1">
                        <a:lumMod val="44000"/>
                      </a:schemeClr>
                    </a:gs>
                    <a:gs pos="100000">
                      <a:schemeClr val="bg1">
                        <a:lumMod val="75000"/>
                        <a:alpha val="0"/>
                      </a:schemeClr>
                    </a:gs>
                  </a:gsLst>
                  <a:lin ang="0" scaled="0"/>
                </a:gradFill>
                <a:round/>
                <a:headEnd type="arrow"/>
                <a:tailEnd type="none" w="med" len="med"/>
              </a:ln>
            </p:spPr>
          </p:cxnSp>
          <p:cxnSp>
            <p:nvCxnSpPr>
              <p:cNvPr id="326" name="Straight Connector 96"/>
              <p:cNvCxnSpPr>
                <a:cxnSpLocks noChangeShapeType="1"/>
              </p:cNvCxnSpPr>
              <p:nvPr/>
            </p:nvCxnSpPr>
            <p:spPr bwMode="auto">
              <a:xfrm rot="5400000" flipH="1">
                <a:off x="7249202" y="3270603"/>
                <a:ext cx="235055" cy="122242"/>
              </a:xfrm>
              <a:prstGeom prst="line">
                <a:avLst/>
              </a:prstGeom>
              <a:noFill/>
              <a:ln w="12700">
                <a:gradFill>
                  <a:gsLst>
                    <a:gs pos="0">
                      <a:schemeClr val="bg1">
                        <a:lumMod val="35000"/>
                      </a:schemeClr>
                    </a:gs>
                    <a:gs pos="90000">
                      <a:schemeClr val="bg1">
                        <a:lumMod val="44000"/>
                      </a:schemeClr>
                    </a:gs>
                    <a:gs pos="100000">
                      <a:schemeClr val="bg1">
                        <a:lumMod val="75000"/>
                        <a:alpha val="0"/>
                      </a:schemeClr>
                    </a:gs>
                  </a:gsLst>
                  <a:lin ang="0" scaled="0"/>
                </a:gradFill>
                <a:round/>
                <a:headEnd type="arrow"/>
                <a:tailEnd type="none" w="med" len="med"/>
              </a:ln>
            </p:spPr>
          </p:cxnSp>
          <p:cxnSp>
            <p:nvCxnSpPr>
              <p:cNvPr id="327" name="Straight Connector 96"/>
              <p:cNvCxnSpPr>
                <a:cxnSpLocks noChangeShapeType="1"/>
              </p:cNvCxnSpPr>
              <p:nvPr/>
            </p:nvCxnSpPr>
            <p:spPr bwMode="auto">
              <a:xfrm rot="16200000" flipV="1">
                <a:off x="7595473" y="3463506"/>
                <a:ext cx="1038899" cy="540284"/>
              </a:xfrm>
              <a:prstGeom prst="line">
                <a:avLst/>
              </a:prstGeom>
              <a:noFill/>
              <a:ln w="12700">
                <a:gradFill>
                  <a:gsLst>
                    <a:gs pos="0">
                      <a:schemeClr val="bg1">
                        <a:lumMod val="35000"/>
                      </a:schemeClr>
                    </a:gs>
                    <a:gs pos="90000">
                      <a:schemeClr val="bg1">
                        <a:lumMod val="44000"/>
                      </a:schemeClr>
                    </a:gs>
                    <a:gs pos="100000">
                      <a:schemeClr val="bg1">
                        <a:lumMod val="75000"/>
                        <a:alpha val="0"/>
                      </a:schemeClr>
                    </a:gs>
                  </a:gsLst>
                  <a:lin ang="0" scaled="0"/>
                </a:gradFill>
                <a:round/>
                <a:headEnd type="arrow"/>
                <a:tailEnd type="none" w="med" len="med"/>
              </a:ln>
            </p:spPr>
          </p:cxnSp>
          <p:cxnSp>
            <p:nvCxnSpPr>
              <p:cNvPr id="328" name="Straight Connector 96"/>
              <p:cNvCxnSpPr>
                <a:cxnSpLocks noChangeShapeType="1"/>
              </p:cNvCxnSpPr>
              <p:nvPr/>
            </p:nvCxnSpPr>
            <p:spPr bwMode="auto">
              <a:xfrm rot="5400000" flipH="1">
                <a:off x="8147655" y="3270603"/>
                <a:ext cx="235055" cy="122242"/>
              </a:xfrm>
              <a:prstGeom prst="line">
                <a:avLst/>
              </a:prstGeom>
              <a:noFill/>
              <a:ln w="12700">
                <a:gradFill>
                  <a:gsLst>
                    <a:gs pos="0">
                      <a:schemeClr val="bg1">
                        <a:lumMod val="35000"/>
                      </a:schemeClr>
                    </a:gs>
                    <a:gs pos="90000">
                      <a:schemeClr val="bg1">
                        <a:lumMod val="44000"/>
                      </a:schemeClr>
                    </a:gs>
                    <a:gs pos="100000">
                      <a:schemeClr val="bg1">
                        <a:lumMod val="75000"/>
                        <a:alpha val="0"/>
                      </a:schemeClr>
                    </a:gs>
                  </a:gsLst>
                  <a:lin ang="0" scaled="0"/>
                </a:gradFill>
                <a:round/>
                <a:headEnd type="arrow"/>
                <a:tailEnd type="none" w="med" len="med"/>
              </a:ln>
            </p:spPr>
          </p:cxnSp>
          <p:cxnSp>
            <p:nvCxnSpPr>
              <p:cNvPr id="329" name="Straight Connector 96"/>
              <p:cNvCxnSpPr>
                <a:cxnSpLocks noChangeShapeType="1"/>
              </p:cNvCxnSpPr>
              <p:nvPr/>
            </p:nvCxnSpPr>
            <p:spPr bwMode="auto">
              <a:xfrm rot="16200000" flipV="1">
                <a:off x="3694286" y="3608302"/>
                <a:ext cx="1642284" cy="854077"/>
              </a:xfrm>
              <a:prstGeom prst="line">
                <a:avLst/>
              </a:prstGeom>
              <a:noFill/>
              <a:ln w="12700">
                <a:gradFill>
                  <a:gsLst>
                    <a:gs pos="0">
                      <a:schemeClr val="bg1">
                        <a:lumMod val="35000"/>
                      </a:schemeClr>
                    </a:gs>
                    <a:gs pos="90000">
                      <a:schemeClr val="bg1">
                        <a:lumMod val="44000"/>
                      </a:schemeClr>
                    </a:gs>
                    <a:gs pos="100000">
                      <a:schemeClr val="bg1">
                        <a:lumMod val="75000"/>
                        <a:alpha val="0"/>
                      </a:schemeClr>
                    </a:gs>
                  </a:gsLst>
                  <a:lin ang="0" scaled="0"/>
                </a:gradFill>
                <a:round/>
                <a:headEnd type="arrow"/>
                <a:tailEnd type="none" w="med" len="med"/>
              </a:ln>
            </p:spPr>
          </p:cxnSp>
        </p:grpSp>
        <p:grpSp>
          <p:nvGrpSpPr>
            <p:cNvPr id="66" name="Group 525"/>
            <p:cNvGrpSpPr/>
            <p:nvPr/>
          </p:nvGrpSpPr>
          <p:grpSpPr>
            <a:xfrm>
              <a:off x="1271251" y="4492363"/>
              <a:ext cx="582794" cy="607399"/>
              <a:chOff x="1260715" y="5561482"/>
              <a:chExt cx="666035" cy="694154"/>
            </a:xfrm>
          </p:grpSpPr>
          <p:grpSp>
            <p:nvGrpSpPr>
              <p:cNvPr id="67" name="Group 501"/>
              <p:cNvGrpSpPr/>
              <p:nvPr/>
            </p:nvGrpSpPr>
            <p:grpSpPr>
              <a:xfrm>
                <a:off x="1260715" y="5571492"/>
                <a:ext cx="666035" cy="684144"/>
                <a:chOff x="1210077" y="5526389"/>
                <a:chExt cx="709626" cy="728921"/>
              </a:xfrm>
            </p:grpSpPr>
            <p:sp>
              <p:nvSpPr>
                <p:cNvPr id="309" name="Rectangle 3"/>
                <p:cNvSpPr>
                  <a:spLocks noChangeArrowheads="1"/>
                </p:cNvSpPr>
                <p:nvPr/>
              </p:nvSpPr>
              <p:spPr bwMode="gray">
                <a:xfrm>
                  <a:off x="1210077" y="5526389"/>
                  <a:ext cx="709626" cy="728921"/>
                </a:xfrm>
                <a:prstGeom prst="roundRect">
                  <a:avLst>
                    <a:gd name="adj" fmla="val 22678"/>
                  </a:avLst>
                </a:prstGeom>
                <a:gradFill flip="none" rotWithShape="1">
                  <a:gsLst>
                    <a:gs pos="0">
                      <a:schemeClr val="accent4">
                        <a:lumMod val="75000"/>
                        <a:alpha val="80000"/>
                      </a:schemeClr>
                    </a:gs>
                    <a:gs pos="50000">
                      <a:schemeClr val="accent4">
                        <a:alpha val="80000"/>
                      </a:schemeClr>
                    </a:gs>
                    <a:gs pos="100000">
                      <a:schemeClr val="accent4">
                        <a:lumMod val="75000"/>
                        <a:alpha val="80000"/>
                      </a:schemeClr>
                    </a:gs>
                  </a:gsLst>
                  <a:lin ang="8400000" scaled="0"/>
                  <a:tileRect/>
                </a:gradFill>
                <a:ln w="9525" algn="ctr">
                  <a:noFill/>
                  <a:miter lim="800000"/>
                  <a:headEnd/>
                  <a:tailEnd/>
                </a:ln>
                <a:effectLst>
                  <a:outerShdw blurRad="101600" dist="38100" dir="3000000" algn="tr" rotWithShape="0">
                    <a:prstClr val="black">
                      <a:alpha val="36000"/>
                    </a:prstClr>
                  </a:outerShdw>
                </a:effectLst>
                <a:scene3d>
                  <a:camera prst="orthographicFront"/>
                  <a:lightRig rig="threePt" dir="t">
                    <a:rot lat="0" lon="0" rev="15000000"/>
                  </a:lightRig>
                </a:scene3d>
                <a:sp3d>
                  <a:bevelT w="38100" h="38100"/>
                </a:sp3d>
              </p:spPr>
              <p:txBody>
                <a:bodyPr vert="horz" wrap="square" lIns="27432" tIns="27432" rIns="27432" bIns="27432" anchor="ctr" anchorCtr="0">
                  <a:noAutofit/>
                </a:bodyPr>
                <a:lstStyle/>
                <a:p>
                  <a:pPr algn="ctr" fontAlgn="base">
                    <a:lnSpc>
                      <a:spcPct val="90000"/>
                    </a:lnSpc>
                    <a:spcBef>
                      <a:spcPts val="600"/>
                    </a:spcBef>
                    <a:defRPr/>
                  </a:pPr>
                  <a:endParaRPr lang="zh-CN" altLang="en-US" sz="1200" kern="0" smtClean="0">
                    <a:solidFill>
                      <a:srgbClr val="FFFFFF"/>
                    </a:solidFill>
                    <a:effectLst>
                      <a:outerShdw blurRad="38100" dist="38100" dir="2700000" algn="tl">
                        <a:srgbClr val="000000">
                          <a:alpha val="43137"/>
                        </a:srgbClr>
                      </a:outerShdw>
                    </a:effectLst>
                    <a:ea typeface="黑体" pitchFamily="2" charset="-122"/>
                  </a:endParaRPr>
                </a:p>
              </p:txBody>
            </p:sp>
            <p:pic>
              <p:nvPicPr>
                <p:cNvPr id="310" name="Picture 309" descr="PerspHorizArrow_v2trans.png"/>
                <p:cNvPicPr>
                  <a:picLocks noChangeAspect="1"/>
                </p:cNvPicPr>
                <p:nvPr/>
              </p:nvPicPr>
              <p:blipFill>
                <a:blip r:embed="rId3" cstate="screen">
                  <a:extLst>
                    <a:ext uri="{28A0092B-C50C-407E-A947-70E740481C1C}">
                      <a14:useLocalDpi xmlns="" xmlns:a14="http://schemas.microsoft.com/office/drawing/2010/main"/>
                    </a:ext>
                  </a:extLst>
                </a:blip>
                <a:srcRect/>
                <a:stretch>
                  <a:fillRect/>
                </a:stretch>
              </p:blipFill>
              <p:spPr>
                <a:xfrm>
                  <a:off x="1210077" y="5626448"/>
                  <a:ext cx="709626" cy="179644"/>
                </a:xfrm>
                <a:prstGeom prst="rect">
                  <a:avLst/>
                </a:prstGeom>
                <a:effectLst>
                  <a:outerShdw blurRad="50800" dist="38100" dir="5400000" algn="t" rotWithShape="0">
                    <a:prstClr val="black">
                      <a:alpha val="40000"/>
                    </a:prstClr>
                  </a:outerShdw>
                </a:effectLst>
              </p:spPr>
            </p:pic>
          </p:grpSp>
          <p:sp>
            <p:nvSpPr>
              <p:cNvPr id="307" name="Rectangle 14"/>
              <p:cNvSpPr>
                <a:spLocks noChangeArrowheads="1"/>
              </p:cNvSpPr>
              <p:nvPr/>
            </p:nvSpPr>
            <p:spPr bwMode="auto">
              <a:xfrm>
                <a:off x="1308683" y="5561482"/>
                <a:ext cx="570107" cy="279630"/>
              </a:xfrm>
              <a:prstGeom prst="rect">
                <a:avLst/>
              </a:prstGeom>
              <a:noFill/>
              <a:ln w="9525">
                <a:noFill/>
                <a:miter lim="800000"/>
                <a:headEnd/>
                <a:tailEnd/>
              </a:ln>
              <a:effectLst/>
            </p:spPr>
            <p:txBody>
              <a:bodyPr wrap="none">
                <a:spAutoFit/>
              </a:bodyPr>
              <a:lstStyle/>
              <a:p>
                <a:pPr algn="ctr" defTabSz="914400">
                  <a:lnSpc>
                    <a:spcPct val="90000"/>
                  </a:lnSpc>
                  <a:buNone/>
                </a:pPr>
                <a:r>
                  <a:rPr lang="en-US" altLang="zh-CN" sz="1100" b="1" i="0" smtClean="0">
                    <a:solidFill>
                      <a:srgbClr val="FFC000"/>
                    </a:solidFill>
                    <a:effectLst>
                      <a:outerShdw blurRad="50800" dist="50800" dir="5400000" algn="t" rotWithShape="0">
                        <a:prstClr val="black">
                          <a:alpha val="40000"/>
                        </a:prstClr>
                      </a:outerShdw>
                      <a:reflection blurRad="6350" stA="55000" endA="300" endPos="45500" dir="5400000" sy="-100000" algn="bl" rotWithShape="0"/>
                    </a:effectLst>
                    <a:latin typeface="Arial"/>
                    <a:ea typeface="黑体" pitchFamily="2" charset="-122"/>
                    <a:cs typeface="+mn-cs"/>
                  </a:rPr>
                  <a:t>2004</a:t>
                </a:r>
                <a:endParaRPr lang="zh-CN" altLang="en-US" sz="1100" b="1">
                  <a:solidFill>
                    <a:srgbClr val="FFC000"/>
                  </a:solidFill>
                  <a:effectLst>
                    <a:outerShdw blurRad="50800" dist="50800" dir="5400000" algn="t" rotWithShape="0">
                      <a:prstClr val="black">
                        <a:alpha val="40000"/>
                      </a:prstClr>
                    </a:outerShdw>
                    <a:reflection blurRad="6350" stA="55000" endA="300" endPos="45500" dir="5400000" sy="-100000" algn="bl" rotWithShape="0"/>
                  </a:effectLst>
                  <a:ea typeface="黑体" pitchFamily="2" charset="-122"/>
                </a:endParaRPr>
              </a:p>
            </p:txBody>
          </p:sp>
          <p:sp>
            <p:nvSpPr>
              <p:cNvPr id="308" name="TextBox 4"/>
              <p:cNvSpPr txBox="1">
                <a:spLocks noChangeArrowheads="1"/>
              </p:cNvSpPr>
              <p:nvPr/>
            </p:nvSpPr>
            <p:spPr bwMode="auto">
              <a:xfrm>
                <a:off x="1393131" y="5801624"/>
                <a:ext cx="401200" cy="379876"/>
              </a:xfrm>
              <a:prstGeom prst="rect">
                <a:avLst/>
              </a:prstGeom>
              <a:noFill/>
              <a:ln w="9525">
                <a:noFill/>
                <a:miter lim="800000"/>
                <a:headEnd/>
                <a:tailEnd/>
              </a:ln>
            </p:spPr>
            <p:txBody>
              <a:bodyPr wrap="none" lIns="0" tIns="0" rIns="0" bIns="0">
                <a:spAutoFit/>
              </a:bodyPr>
              <a:lstStyle/>
              <a:p>
                <a:pPr algn="ctr" defTabSz="914400">
                  <a:lnSpc>
                    <a:spcPct val="90000"/>
                  </a:lnSpc>
                  <a:spcBef>
                    <a:spcPts val="600"/>
                  </a:spcBef>
                  <a:buNone/>
                </a:pPr>
                <a: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t>IETF</a:t>
                </a:r>
                <a:b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br>
                <a: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t>IPFix</a:t>
                </a:r>
                <a:endParaRPr lang="en-US" altLang="zh-CN" sz="1200" b="0" i="0">
                  <a:solidFill>
                    <a:srgbClr val="FFFFFF"/>
                  </a:solidFill>
                  <a:effectLst>
                    <a:outerShdw blurRad="38100" dist="38100" dir="2700000" algn="tl">
                      <a:srgbClr val="000000">
                        <a:alpha val="43137"/>
                      </a:srgbClr>
                    </a:outerShdw>
                  </a:effectLst>
                  <a:latin typeface="Arial"/>
                  <a:ea typeface="黑体" pitchFamily="2" charset="-122"/>
                  <a:cs typeface="+mn-cs"/>
                </a:endParaRPr>
              </a:p>
            </p:txBody>
          </p:sp>
        </p:grpSp>
        <p:grpSp>
          <p:nvGrpSpPr>
            <p:cNvPr id="68" name="Group 524"/>
            <p:cNvGrpSpPr/>
            <p:nvPr/>
          </p:nvGrpSpPr>
          <p:grpSpPr>
            <a:xfrm>
              <a:off x="2107254" y="4492363"/>
              <a:ext cx="582794" cy="607399"/>
              <a:chOff x="2072045" y="5561482"/>
              <a:chExt cx="666035" cy="694154"/>
            </a:xfrm>
          </p:grpSpPr>
          <p:grpSp>
            <p:nvGrpSpPr>
              <p:cNvPr id="69" name="Group 503"/>
              <p:cNvGrpSpPr/>
              <p:nvPr/>
            </p:nvGrpSpPr>
            <p:grpSpPr>
              <a:xfrm>
                <a:off x="2072045" y="5571492"/>
                <a:ext cx="666035" cy="684144"/>
                <a:chOff x="2074508" y="5526389"/>
                <a:chExt cx="709626" cy="728921"/>
              </a:xfrm>
            </p:grpSpPr>
            <p:sp>
              <p:nvSpPr>
                <p:cNvPr id="303" name="Rectangle 3"/>
                <p:cNvSpPr>
                  <a:spLocks noChangeArrowheads="1"/>
                </p:cNvSpPr>
                <p:nvPr/>
              </p:nvSpPr>
              <p:spPr bwMode="gray">
                <a:xfrm>
                  <a:off x="2074508" y="5526389"/>
                  <a:ext cx="709626" cy="728921"/>
                </a:xfrm>
                <a:prstGeom prst="roundRect">
                  <a:avLst>
                    <a:gd name="adj" fmla="val 22678"/>
                  </a:avLst>
                </a:prstGeom>
                <a:gradFill flip="none" rotWithShape="1">
                  <a:gsLst>
                    <a:gs pos="0">
                      <a:schemeClr val="accent4">
                        <a:lumMod val="75000"/>
                        <a:alpha val="80000"/>
                      </a:schemeClr>
                    </a:gs>
                    <a:gs pos="50000">
                      <a:schemeClr val="accent4">
                        <a:alpha val="80000"/>
                      </a:schemeClr>
                    </a:gs>
                    <a:gs pos="100000">
                      <a:schemeClr val="accent4">
                        <a:lumMod val="75000"/>
                        <a:alpha val="80000"/>
                      </a:schemeClr>
                    </a:gs>
                  </a:gsLst>
                  <a:lin ang="8400000" scaled="0"/>
                  <a:tileRect/>
                </a:gradFill>
                <a:ln w="9525" algn="ctr">
                  <a:noFill/>
                  <a:miter lim="800000"/>
                  <a:headEnd/>
                  <a:tailEnd/>
                </a:ln>
                <a:effectLst>
                  <a:outerShdw blurRad="101600" dist="38100" dir="3000000" algn="tr" rotWithShape="0">
                    <a:prstClr val="black">
                      <a:alpha val="36000"/>
                    </a:prstClr>
                  </a:outerShdw>
                </a:effectLst>
                <a:scene3d>
                  <a:camera prst="orthographicFront"/>
                  <a:lightRig rig="threePt" dir="t">
                    <a:rot lat="0" lon="0" rev="15000000"/>
                  </a:lightRig>
                </a:scene3d>
                <a:sp3d>
                  <a:bevelT w="38100" h="38100"/>
                </a:sp3d>
              </p:spPr>
              <p:txBody>
                <a:bodyPr vert="horz" wrap="square" lIns="27432" tIns="27432" rIns="27432" bIns="27432" anchor="ctr" anchorCtr="0">
                  <a:noAutofit/>
                </a:bodyPr>
                <a:lstStyle/>
                <a:p>
                  <a:pPr algn="ctr" fontAlgn="base">
                    <a:lnSpc>
                      <a:spcPct val="90000"/>
                    </a:lnSpc>
                    <a:spcBef>
                      <a:spcPts val="600"/>
                    </a:spcBef>
                    <a:defRPr/>
                  </a:pPr>
                  <a:endParaRPr lang="zh-CN" altLang="en-US" sz="1200" kern="0" smtClean="0">
                    <a:solidFill>
                      <a:srgbClr val="FFFFFF"/>
                    </a:solidFill>
                    <a:effectLst>
                      <a:outerShdw blurRad="38100" dist="38100" dir="2700000" algn="tl">
                        <a:srgbClr val="000000">
                          <a:alpha val="43137"/>
                        </a:srgbClr>
                      </a:outerShdw>
                    </a:effectLst>
                    <a:ea typeface="黑体" pitchFamily="2" charset="-122"/>
                  </a:endParaRPr>
                </a:p>
              </p:txBody>
            </p:sp>
            <p:pic>
              <p:nvPicPr>
                <p:cNvPr id="304" name="Picture 303" descr="PerspHorizArrow_v2trans.png"/>
                <p:cNvPicPr>
                  <a:picLocks noChangeAspect="1"/>
                </p:cNvPicPr>
                <p:nvPr/>
              </p:nvPicPr>
              <p:blipFill>
                <a:blip r:embed="rId3" cstate="screen">
                  <a:extLst>
                    <a:ext uri="{28A0092B-C50C-407E-A947-70E740481C1C}">
                      <a14:useLocalDpi xmlns="" xmlns:a14="http://schemas.microsoft.com/office/drawing/2010/main"/>
                    </a:ext>
                  </a:extLst>
                </a:blip>
                <a:srcRect/>
                <a:stretch>
                  <a:fillRect/>
                </a:stretch>
              </p:blipFill>
              <p:spPr>
                <a:xfrm>
                  <a:off x="2074508" y="5626448"/>
                  <a:ext cx="709626" cy="179644"/>
                </a:xfrm>
                <a:prstGeom prst="rect">
                  <a:avLst/>
                </a:prstGeom>
                <a:effectLst>
                  <a:outerShdw blurRad="50800" dist="38100" dir="5400000" algn="t" rotWithShape="0">
                    <a:prstClr val="black">
                      <a:alpha val="40000"/>
                    </a:prstClr>
                  </a:outerShdw>
                </a:effectLst>
              </p:spPr>
            </p:pic>
          </p:grpSp>
          <p:sp>
            <p:nvSpPr>
              <p:cNvPr id="301" name="Rectangle 14"/>
              <p:cNvSpPr>
                <a:spLocks noChangeArrowheads="1"/>
              </p:cNvSpPr>
              <p:nvPr/>
            </p:nvSpPr>
            <p:spPr bwMode="auto">
              <a:xfrm>
                <a:off x="2120013" y="5561482"/>
                <a:ext cx="570107" cy="279630"/>
              </a:xfrm>
              <a:prstGeom prst="rect">
                <a:avLst/>
              </a:prstGeom>
              <a:noFill/>
              <a:ln w="9525">
                <a:noFill/>
                <a:miter lim="800000"/>
                <a:headEnd/>
                <a:tailEnd/>
              </a:ln>
              <a:effectLst/>
            </p:spPr>
            <p:txBody>
              <a:bodyPr wrap="none">
                <a:spAutoFit/>
              </a:bodyPr>
              <a:lstStyle/>
              <a:p>
                <a:pPr algn="ctr" defTabSz="914400">
                  <a:lnSpc>
                    <a:spcPct val="90000"/>
                  </a:lnSpc>
                  <a:buNone/>
                </a:pPr>
                <a:r>
                  <a:rPr lang="en-US" altLang="zh-CN" sz="1100" b="1" i="0" smtClean="0">
                    <a:solidFill>
                      <a:srgbClr val="FFC000"/>
                    </a:solidFill>
                    <a:effectLst>
                      <a:outerShdw blurRad="50800" dist="50800" dir="5400000" algn="t" rotWithShape="0">
                        <a:prstClr val="black">
                          <a:alpha val="40000"/>
                        </a:prstClr>
                      </a:outerShdw>
                      <a:reflection blurRad="6350" stA="55000" endA="300" endPos="45500" dir="5400000" sy="-100000" algn="bl" rotWithShape="0"/>
                    </a:effectLst>
                    <a:latin typeface="Arial"/>
                    <a:ea typeface="黑体" pitchFamily="2" charset="-122"/>
                    <a:cs typeface="+mn-cs"/>
                  </a:rPr>
                  <a:t>2005</a:t>
                </a:r>
                <a:endParaRPr lang="zh-CN" altLang="en-US" sz="1100" b="1">
                  <a:solidFill>
                    <a:srgbClr val="FFC000"/>
                  </a:solidFill>
                  <a:effectLst>
                    <a:outerShdw blurRad="50800" dist="50800" dir="5400000" algn="t" rotWithShape="0">
                      <a:prstClr val="black">
                        <a:alpha val="40000"/>
                      </a:prstClr>
                    </a:outerShdw>
                    <a:reflection blurRad="6350" stA="55000" endA="300" endPos="45500" dir="5400000" sy="-100000" algn="bl" rotWithShape="0"/>
                  </a:effectLst>
                  <a:ea typeface="黑体" pitchFamily="2" charset="-122"/>
                </a:endParaRPr>
              </a:p>
            </p:txBody>
          </p:sp>
          <p:sp>
            <p:nvSpPr>
              <p:cNvPr id="302" name="TextBox 4"/>
              <p:cNvSpPr txBox="1">
                <a:spLocks noChangeArrowheads="1"/>
              </p:cNvSpPr>
              <p:nvPr/>
            </p:nvSpPr>
            <p:spPr bwMode="auto">
              <a:xfrm>
                <a:off x="2186142" y="5801625"/>
                <a:ext cx="437839" cy="379876"/>
              </a:xfrm>
              <a:prstGeom prst="rect">
                <a:avLst/>
              </a:prstGeom>
              <a:noFill/>
              <a:ln w="9525">
                <a:noFill/>
                <a:miter lim="800000"/>
                <a:headEnd/>
                <a:tailEnd/>
              </a:ln>
            </p:spPr>
            <p:txBody>
              <a:bodyPr wrap="none" lIns="0" tIns="0" rIns="0" bIns="0">
                <a:spAutoFit/>
              </a:bodyPr>
              <a:lstStyle/>
              <a:p>
                <a:pPr algn="ctr" defTabSz="914400">
                  <a:lnSpc>
                    <a:spcPct val="90000"/>
                  </a:lnSpc>
                  <a:spcBef>
                    <a:spcPts val="600"/>
                  </a:spcBef>
                  <a:buNone/>
                </a:pPr>
                <a: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t>IEEE</a:t>
                </a:r>
                <a:b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br>
                <a: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t>LLDP</a:t>
                </a:r>
                <a:endParaRPr lang="en-US" altLang="zh-CN" sz="1200" b="0" i="0">
                  <a:solidFill>
                    <a:srgbClr val="FFFFFF"/>
                  </a:solidFill>
                  <a:effectLst>
                    <a:outerShdw blurRad="38100" dist="38100" dir="2700000" algn="tl">
                      <a:srgbClr val="000000">
                        <a:alpha val="43137"/>
                      </a:srgbClr>
                    </a:outerShdw>
                  </a:effectLst>
                  <a:latin typeface="Arial"/>
                  <a:ea typeface="黑体" pitchFamily="2" charset="-122"/>
                  <a:cs typeface="+mn-cs"/>
                </a:endParaRPr>
              </a:p>
            </p:txBody>
          </p:sp>
        </p:grpSp>
        <p:grpSp>
          <p:nvGrpSpPr>
            <p:cNvPr id="70" name="Group 527"/>
            <p:cNvGrpSpPr/>
            <p:nvPr/>
          </p:nvGrpSpPr>
          <p:grpSpPr>
            <a:xfrm>
              <a:off x="1458359" y="3704643"/>
              <a:ext cx="582794" cy="607399"/>
              <a:chOff x="1228672" y="4661251"/>
              <a:chExt cx="666035" cy="694154"/>
            </a:xfrm>
          </p:grpSpPr>
          <p:grpSp>
            <p:nvGrpSpPr>
              <p:cNvPr id="71" name="Group 500"/>
              <p:cNvGrpSpPr/>
              <p:nvPr/>
            </p:nvGrpSpPr>
            <p:grpSpPr>
              <a:xfrm>
                <a:off x="1228672" y="4671261"/>
                <a:ext cx="666035" cy="684144"/>
                <a:chOff x="1175937" y="4567238"/>
                <a:chExt cx="709626" cy="728921"/>
              </a:xfrm>
            </p:grpSpPr>
            <p:sp>
              <p:nvSpPr>
                <p:cNvPr id="297" name="Rectangle 3"/>
                <p:cNvSpPr>
                  <a:spLocks noChangeArrowheads="1"/>
                </p:cNvSpPr>
                <p:nvPr/>
              </p:nvSpPr>
              <p:spPr bwMode="gray">
                <a:xfrm>
                  <a:off x="1175937" y="4567238"/>
                  <a:ext cx="709626" cy="728921"/>
                </a:xfrm>
                <a:prstGeom prst="roundRect">
                  <a:avLst>
                    <a:gd name="adj" fmla="val 22678"/>
                  </a:avLst>
                </a:prstGeom>
                <a:gradFill flip="none" rotWithShape="1">
                  <a:gsLst>
                    <a:gs pos="0">
                      <a:schemeClr val="accent4">
                        <a:lumMod val="75000"/>
                        <a:alpha val="80000"/>
                      </a:schemeClr>
                    </a:gs>
                    <a:gs pos="50000">
                      <a:schemeClr val="accent4">
                        <a:alpha val="80000"/>
                      </a:schemeClr>
                    </a:gs>
                    <a:gs pos="100000">
                      <a:schemeClr val="accent4">
                        <a:lumMod val="75000"/>
                        <a:alpha val="80000"/>
                      </a:schemeClr>
                    </a:gs>
                  </a:gsLst>
                  <a:lin ang="8400000" scaled="0"/>
                  <a:tileRect/>
                </a:gradFill>
                <a:ln w="9525" algn="ctr">
                  <a:noFill/>
                  <a:miter lim="800000"/>
                  <a:headEnd/>
                  <a:tailEnd/>
                </a:ln>
                <a:effectLst>
                  <a:outerShdw blurRad="101600" dist="38100" dir="3000000" algn="tr" rotWithShape="0">
                    <a:prstClr val="black">
                      <a:alpha val="36000"/>
                    </a:prstClr>
                  </a:outerShdw>
                </a:effectLst>
                <a:scene3d>
                  <a:camera prst="orthographicFront"/>
                  <a:lightRig rig="threePt" dir="t">
                    <a:rot lat="0" lon="0" rev="15000000"/>
                  </a:lightRig>
                </a:scene3d>
                <a:sp3d>
                  <a:bevelT w="38100" h="38100"/>
                </a:sp3d>
              </p:spPr>
              <p:txBody>
                <a:bodyPr vert="horz" wrap="square" lIns="27432" tIns="27432" rIns="27432" bIns="27432" anchor="ctr" anchorCtr="0">
                  <a:noAutofit/>
                </a:bodyPr>
                <a:lstStyle/>
                <a:p>
                  <a:pPr algn="ctr" fontAlgn="base">
                    <a:lnSpc>
                      <a:spcPct val="90000"/>
                    </a:lnSpc>
                    <a:spcBef>
                      <a:spcPts val="600"/>
                    </a:spcBef>
                    <a:defRPr/>
                  </a:pPr>
                  <a:endParaRPr lang="zh-CN" altLang="en-US" sz="1200" kern="0" smtClean="0">
                    <a:solidFill>
                      <a:srgbClr val="FFFFFF"/>
                    </a:solidFill>
                    <a:effectLst>
                      <a:outerShdw blurRad="38100" dist="38100" dir="2700000" algn="tl">
                        <a:srgbClr val="000000">
                          <a:alpha val="43137"/>
                        </a:srgbClr>
                      </a:outerShdw>
                    </a:effectLst>
                    <a:ea typeface="黑体" pitchFamily="2" charset="-122"/>
                  </a:endParaRPr>
                </a:p>
              </p:txBody>
            </p:sp>
            <p:pic>
              <p:nvPicPr>
                <p:cNvPr id="298" name="Picture 297" descr="PerspHorizArrow_v2trans.png"/>
                <p:cNvPicPr>
                  <a:picLocks noChangeAspect="1"/>
                </p:cNvPicPr>
                <p:nvPr/>
              </p:nvPicPr>
              <p:blipFill>
                <a:blip r:embed="rId3" cstate="screen">
                  <a:extLst>
                    <a:ext uri="{28A0092B-C50C-407E-A947-70E740481C1C}">
                      <a14:useLocalDpi xmlns="" xmlns:a14="http://schemas.microsoft.com/office/drawing/2010/main"/>
                    </a:ext>
                  </a:extLst>
                </a:blip>
                <a:srcRect/>
                <a:stretch>
                  <a:fillRect/>
                </a:stretch>
              </p:blipFill>
              <p:spPr>
                <a:xfrm>
                  <a:off x="1175937" y="4667297"/>
                  <a:ext cx="709626" cy="179644"/>
                </a:xfrm>
                <a:prstGeom prst="rect">
                  <a:avLst/>
                </a:prstGeom>
                <a:effectLst>
                  <a:outerShdw blurRad="50800" dist="38100" dir="5400000" algn="t" rotWithShape="0">
                    <a:prstClr val="black">
                      <a:alpha val="40000"/>
                    </a:prstClr>
                  </a:outerShdw>
                </a:effectLst>
              </p:spPr>
            </p:pic>
          </p:grpSp>
          <p:sp>
            <p:nvSpPr>
              <p:cNvPr id="295" name="Rectangle 14"/>
              <p:cNvSpPr>
                <a:spLocks noChangeArrowheads="1"/>
              </p:cNvSpPr>
              <p:nvPr/>
            </p:nvSpPr>
            <p:spPr bwMode="auto">
              <a:xfrm>
                <a:off x="1276640" y="4661251"/>
                <a:ext cx="570107" cy="279630"/>
              </a:xfrm>
              <a:prstGeom prst="rect">
                <a:avLst/>
              </a:prstGeom>
              <a:noFill/>
              <a:ln w="9525">
                <a:noFill/>
                <a:miter lim="800000"/>
                <a:headEnd/>
                <a:tailEnd/>
              </a:ln>
              <a:effectLst/>
            </p:spPr>
            <p:txBody>
              <a:bodyPr wrap="none">
                <a:spAutoFit/>
              </a:bodyPr>
              <a:lstStyle/>
              <a:p>
                <a:pPr algn="ctr" defTabSz="914400">
                  <a:lnSpc>
                    <a:spcPct val="90000"/>
                  </a:lnSpc>
                  <a:buNone/>
                </a:pPr>
                <a:r>
                  <a:rPr lang="en-US" altLang="zh-CN" sz="1100" b="1" i="0" smtClean="0">
                    <a:solidFill>
                      <a:srgbClr val="FFC000"/>
                    </a:solidFill>
                    <a:effectLst>
                      <a:outerShdw blurRad="50800" dist="50800" dir="5400000" algn="t" rotWithShape="0">
                        <a:prstClr val="black">
                          <a:alpha val="40000"/>
                        </a:prstClr>
                      </a:outerShdw>
                      <a:reflection blurRad="6350" stA="55000" endA="300" endPos="45500" dir="5400000" sy="-100000" algn="bl" rotWithShape="0"/>
                    </a:effectLst>
                    <a:latin typeface="Arial"/>
                    <a:ea typeface="黑体" pitchFamily="2" charset="-122"/>
                    <a:cs typeface="+mn-cs"/>
                  </a:rPr>
                  <a:t>1999</a:t>
                </a:r>
                <a:endParaRPr lang="zh-CN" altLang="en-US" sz="1100" b="1">
                  <a:solidFill>
                    <a:srgbClr val="FFC000"/>
                  </a:solidFill>
                  <a:effectLst>
                    <a:outerShdw blurRad="50800" dist="50800" dir="5400000" algn="t" rotWithShape="0">
                      <a:prstClr val="black">
                        <a:alpha val="40000"/>
                      </a:prstClr>
                    </a:outerShdw>
                    <a:reflection blurRad="6350" stA="55000" endA="300" endPos="45500" dir="5400000" sy="-100000" algn="bl" rotWithShape="0"/>
                  </a:effectLst>
                  <a:ea typeface="黑体" pitchFamily="2" charset="-122"/>
                </a:endParaRPr>
              </a:p>
            </p:txBody>
          </p:sp>
          <p:sp>
            <p:nvSpPr>
              <p:cNvPr id="296" name="TextBox 4"/>
              <p:cNvSpPr txBox="1">
                <a:spLocks noChangeArrowheads="1"/>
              </p:cNvSpPr>
              <p:nvPr/>
            </p:nvSpPr>
            <p:spPr bwMode="auto">
              <a:xfrm>
                <a:off x="1294220" y="4901394"/>
                <a:ext cx="534934" cy="379876"/>
              </a:xfrm>
              <a:prstGeom prst="rect">
                <a:avLst/>
              </a:prstGeom>
              <a:noFill/>
              <a:ln w="9525">
                <a:noFill/>
                <a:miter lim="800000"/>
                <a:headEnd/>
                <a:tailEnd/>
              </a:ln>
            </p:spPr>
            <p:txBody>
              <a:bodyPr wrap="none" lIns="0" tIns="0" rIns="0" bIns="0">
                <a:spAutoFit/>
              </a:bodyPr>
              <a:lstStyle/>
              <a:p>
                <a:pPr algn="ctr" defTabSz="914400">
                  <a:lnSpc>
                    <a:spcPct val="90000"/>
                  </a:lnSpc>
                  <a:spcBef>
                    <a:spcPts val="600"/>
                  </a:spcBef>
                  <a:buNone/>
                </a:pPr>
                <a: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t>IEEE</a:t>
                </a:r>
                <a:b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br>
                <a: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t>802.1q</a:t>
                </a:r>
                <a:endParaRPr lang="en-US" altLang="zh-CN" sz="1200" b="0" i="0">
                  <a:solidFill>
                    <a:srgbClr val="FFFFFF"/>
                  </a:solidFill>
                  <a:effectLst>
                    <a:outerShdw blurRad="38100" dist="38100" dir="2700000" algn="tl">
                      <a:srgbClr val="000000">
                        <a:alpha val="43137"/>
                      </a:srgbClr>
                    </a:outerShdw>
                  </a:effectLst>
                  <a:latin typeface="Arial"/>
                  <a:ea typeface="黑体" pitchFamily="2" charset="-122"/>
                  <a:cs typeface="+mn-cs"/>
                </a:endParaRPr>
              </a:p>
            </p:txBody>
          </p:sp>
        </p:grpSp>
        <p:grpSp>
          <p:nvGrpSpPr>
            <p:cNvPr id="72" name="Group 523"/>
            <p:cNvGrpSpPr/>
            <p:nvPr/>
          </p:nvGrpSpPr>
          <p:grpSpPr>
            <a:xfrm>
              <a:off x="2718815" y="4492363"/>
              <a:ext cx="1073525" cy="607399"/>
              <a:chOff x="2791658" y="5561482"/>
              <a:chExt cx="1226857" cy="694154"/>
            </a:xfrm>
          </p:grpSpPr>
          <p:grpSp>
            <p:nvGrpSpPr>
              <p:cNvPr id="73" name="Group 323"/>
              <p:cNvGrpSpPr/>
              <p:nvPr/>
            </p:nvGrpSpPr>
            <p:grpSpPr>
              <a:xfrm>
                <a:off x="2791658" y="5571492"/>
                <a:ext cx="1226857" cy="684144"/>
                <a:chOff x="2109457" y="5588336"/>
                <a:chExt cx="709626" cy="728921"/>
              </a:xfrm>
            </p:grpSpPr>
            <p:sp>
              <p:nvSpPr>
                <p:cNvPr id="291" name="Rectangle 3"/>
                <p:cNvSpPr>
                  <a:spLocks noChangeArrowheads="1"/>
                </p:cNvSpPr>
                <p:nvPr/>
              </p:nvSpPr>
              <p:spPr bwMode="gray">
                <a:xfrm>
                  <a:off x="2109457" y="5588336"/>
                  <a:ext cx="709626" cy="728921"/>
                </a:xfrm>
                <a:prstGeom prst="roundRect">
                  <a:avLst>
                    <a:gd name="adj" fmla="val 22678"/>
                  </a:avLst>
                </a:prstGeom>
                <a:gradFill flip="none" rotWithShape="1">
                  <a:gsLst>
                    <a:gs pos="0">
                      <a:schemeClr val="accent4">
                        <a:lumMod val="75000"/>
                        <a:alpha val="80000"/>
                      </a:schemeClr>
                    </a:gs>
                    <a:gs pos="50000">
                      <a:schemeClr val="accent4">
                        <a:alpha val="80000"/>
                      </a:schemeClr>
                    </a:gs>
                    <a:gs pos="100000">
                      <a:schemeClr val="accent4">
                        <a:lumMod val="75000"/>
                        <a:alpha val="80000"/>
                      </a:schemeClr>
                    </a:gs>
                  </a:gsLst>
                  <a:lin ang="8400000" scaled="0"/>
                  <a:tileRect/>
                </a:gradFill>
                <a:ln w="9525" algn="ctr">
                  <a:noFill/>
                  <a:miter lim="800000"/>
                  <a:headEnd/>
                  <a:tailEnd/>
                </a:ln>
                <a:effectLst>
                  <a:outerShdw blurRad="101600" dist="38100" dir="3000000" algn="tr" rotWithShape="0">
                    <a:prstClr val="black">
                      <a:alpha val="36000"/>
                    </a:prstClr>
                  </a:outerShdw>
                </a:effectLst>
                <a:scene3d>
                  <a:camera prst="orthographicFront"/>
                  <a:lightRig rig="threePt" dir="t">
                    <a:rot lat="0" lon="0" rev="15000000"/>
                  </a:lightRig>
                </a:scene3d>
                <a:sp3d>
                  <a:bevelT w="38100" h="38100"/>
                </a:sp3d>
              </p:spPr>
              <p:txBody>
                <a:bodyPr vert="horz" wrap="square" lIns="27432" tIns="27432" rIns="27432" bIns="27432" anchor="ctr" anchorCtr="0">
                  <a:noAutofit/>
                </a:bodyPr>
                <a:lstStyle/>
                <a:p>
                  <a:pPr algn="ctr" fontAlgn="base">
                    <a:lnSpc>
                      <a:spcPct val="90000"/>
                    </a:lnSpc>
                    <a:spcBef>
                      <a:spcPts val="600"/>
                    </a:spcBef>
                    <a:defRPr/>
                  </a:pPr>
                  <a:endParaRPr lang="zh-CN" altLang="en-US" sz="1200" kern="0" smtClean="0">
                    <a:solidFill>
                      <a:srgbClr val="FFFFFF"/>
                    </a:solidFill>
                    <a:effectLst>
                      <a:outerShdw blurRad="38100" dist="38100" dir="2700000" algn="tl">
                        <a:srgbClr val="000000">
                          <a:alpha val="43137"/>
                        </a:srgbClr>
                      </a:outerShdw>
                    </a:effectLst>
                    <a:ea typeface="黑体" pitchFamily="2" charset="-122"/>
                  </a:endParaRPr>
                </a:p>
              </p:txBody>
            </p:sp>
            <p:pic>
              <p:nvPicPr>
                <p:cNvPr id="292" name="Picture 291" descr="PerspHorizArrow_v2trans.png"/>
                <p:cNvPicPr>
                  <a:picLocks noChangeAspect="1"/>
                </p:cNvPicPr>
                <p:nvPr/>
              </p:nvPicPr>
              <p:blipFill>
                <a:blip r:embed="rId4" cstate="screen">
                  <a:extLst>
                    <a:ext uri="{28A0092B-C50C-407E-A947-70E740481C1C}">
                      <a14:useLocalDpi xmlns="" xmlns:a14="http://schemas.microsoft.com/office/drawing/2010/main"/>
                    </a:ext>
                  </a:extLst>
                </a:blip>
                <a:srcRect/>
                <a:stretch>
                  <a:fillRect/>
                </a:stretch>
              </p:blipFill>
              <p:spPr>
                <a:xfrm>
                  <a:off x="2109457" y="5688395"/>
                  <a:ext cx="709626" cy="179644"/>
                </a:xfrm>
                <a:prstGeom prst="rect">
                  <a:avLst/>
                </a:prstGeom>
                <a:effectLst>
                  <a:outerShdw blurRad="50800" dist="38100" dir="5400000" algn="t" rotWithShape="0">
                    <a:prstClr val="black">
                      <a:alpha val="40000"/>
                    </a:prstClr>
                  </a:outerShdw>
                </a:effectLst>
              </p:spPr>
            </p:pic>
          </p:grpSp>
          <p:sp>
            <p:nvSpPr>
              <p:cNvPr id="289" name="Rectangle 14"/>
              <p:cNvSpPr>
                <a:spLocks noChangeArrowheads="1"/>
              </p:cNvSpPr>
              <p:nvPr/>
            </p:nvSpPr>
            <p:spPr bwMode="auto">
              <a:xfrm>
                <a:off x="3120032" y="5561482"/>
                <a:ext cx="570107" cy="279630"/>
              </a:xfrm>
              <a:prstGeom prst="rect">
                <a:avLst/>
              </a:prstGeom>
              <a:noFill/>
              <a:ln w="9525">
                <a:noFill/>
                <a:miter lim="800000"/>
                <a:headEnd/>
                <a:tailEnd/>
              </a:ln>
              <a:effectLst/>
            </p:spPr>
            <p:txBody>
              <a:bodyPr wrap="none">
                <a:spAutoFit/>
              </a:bodyPr>
              <a:lstStyle/>
              <a:p>
                <a:pPr algn="ctr" defTabSz="914400">
                  <a:lnSpc>
                    <a:spcPct val="90000"/>
                  </a:lnSpc>
                  <a:buNone/>
                </a:pPr>
                <a:r>
                  <a:rPr lang="en-US" altLang="zh-CN" sz="1100" b="1" i="0" smtClean="0">
                    <a:solidFill>
                      <a:srgbClr val="FFC000"/>
                    </a:solidFill>
                    <a:effectLst>
                      <a:outerShdw blurRad="50800" dist="50800" dir="5400000" algn="t" rotWithShape="0">
                        <a:prstClr val="black">
                          <a:alpha val="40000"/>
                        </a:prstClr>
                      </a:outerShdw>
                      <a:reflection blurRad="6350" stA="55000" endA="300" endPos="45500" dir="5400000" sy="-100000" algn="bl" rotWithShape="0"/>
                    </a:effectLst>
                    <a:latin typeface="Arial"/>
                    <a:ea typeface="黑体" pitchFamily="2" charset="-122"/>
                    <a:cs typeface="+mn-cs"/>
                  </a:rPr>
                  <a:t>2000</a:t>
                </a:r>
                <a:endParaRPr lang="zh-CN" altLang="en-US" sz="1100" b="1">
                  <a:solidFill>
                    <a:srgbClr val="FFC000"/>
                  </a:solidFill>
                  <a:effectLst>
                    <a:outerShdw blurRad="50800" dist="50800" dir="5400000" algn="t" rotWithShape="0">
                      <a:prstClr val="black">
                        <a:alpha val="40000"/>
                      </a:prstClr>
                    </a:outerShdw>
                    <a:reflection blurRad="6350" stA="55000" endA="300" endPos="45500" dir="5400000" sy="-100000" algn="bl" rotWithShape="0"/>
                  </a:effectLst>
                  <a:ea typeface="黑体" pitchFamily="2" charset="-122"/>
                </a:endParaRPr>
              </a:p>
            </p:txBody>
          </p:sp>
          <p:sp>
            <p:nvSpPr>
              <p:cNvPr id="290" name="TextBox 4"/>
              <p:cNvSpPr txBox="1">
                <a:spLocks noChangeArrowheads="1"/>
              </p:cNvSpPr>
              <p:nvPr/>
            </p:nvSpPr>
            <p:spPr bwMode="auto">
              <a:xfrm>
                <a:off x="2905693" y="5801624"/>
                <a:ext cx="998785" cy="379876"/>
              </a:xfrm>
              <a:prstGeom prst="rect">
                <a:avLst/>
              </a:prstGeom>
              <a:noFill/>
              <a:ln w="9525">
                <a:noFill/>
                <a:miter lim="800000"/>
                <a:headEnd/>
                <a:tailEnd/>
              </a:ln>
            </p:spPr>
            <p:txBody>
              <a:bodyPr wrap="none" lIns="0" tIns="0" rIns="0" bIns="0">
                <a:spAutoFit/>
              </a:bodyPr>
              <a:lstStyle/>
              <a:p>
                <a:pPr algn="ctr" defTabSz="914400">
                  <a:lnSpc>
                    <a:spcPct val="90000"/>
                  </a:lnSpc>
                  <a:spcBef>
                    <a:spcPts val="600"/>
                  </a:spcBef>
                  <a:buNone/>
                </a:pPr>
                <a: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t>IEEE</a:t>
                </a:r>
                <a:b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br>
                <a:r>
                  <a:rPr lang="en-US" altLang="zh-CN" sz="1200" b="0" i="0" spc="-80" smtClean="0">
                    <a:solidFill>
                      <a:srgbClr val="FFFFFF"/>
                    </a:solidFill>
                    <a:effectLst>
                      <a:outerShdw blurRad="38100" dist="38100" dir="2700000" algn="tl">
                        <a:srgbClr val="000000">
                          <a:alpha val="43137"/>
                        </a:srgbClr>
                      </a:outerShdw>
                    </a:effectLst>
                    <a:latin typeface="Arial"/>
                    <a:ea typeface="黑体" pitchFamily="2" charset="-122"/>
                    <a:cs typeface="+mn-cs"/>
                  </a:rPr>
                  <a:t>LACP/802.3ad</a:t>
                </a:r>
                <a:endParaRPr lang="zh-CN" altLang="en-US" sz="1200" b="0" i="0" spc="-80">
                  <a:solidFill>
                    <a:srgbClr val="FFFFFF"/>
                  </a:solidFill>
                  <a:effectLst>
                    <a:outerShdw blurRad="38100" dist="38100" dir="2700000" algn="tl">
                      <a:srgbClr val="000000">
                        <a:alpha val="43137"/>
                      </a:srgbClr>
                    </a:outerShdw>
                  </a:effectLst>
                  <a:latin typeface="Arial"/>
                  <a:ea typeface="黑体" pitchFamily="2" charset="-122"/>
                  <a:cs typeface="+mn-cs"/>
                </a:endParaRPr>
              </a:p>
            </p:txBody>
          </p:sp>
        </p:grpSp>
        <p:grpSp>
          <p:nvGrpSpPr>
            <p:cNvPr id="74" name="Group 528"/>
            <p:cNvGrpSpPr/>
            <p:nvPr/>
          </p:nvGrpSpPr>
          <p:grpSpPr>
            <a:xfrm>
              <a:off x="2257937" y="3704643"/>
              <a:ext cx="582794" cy="607399"/>
              <a:chOff x="2111718" y="4661251"/>
              <a:chExt cx="666035" cy="694154"/>
            </a:xfrm>
          </p:grpSpPr>
          <p:grpSp>
            <p:nvGrpSpPr>
              <p:cNvPr id="75" name="Group 502"/>
              <p:cNvGrpSpPr/>
              <p:nvPr/>
            </p:nvGrpSpPr>
            <p:grpSpPr>
              <a:xfrm>
                <a:off x="2111718" y="4671261"/>
                <a:ext cx="666035" cy="684144"/>
                <a:chOff x="2116778" y="4567238"/>
                <a:chExt cx="709626" cy="728921"/>
              </a:xfrm>
            </p:grpSpPr>
            <p:sp>
              <p:nvSpPr>
                <p:cNvPr id="285" name="Rectangle 3"/>
                <p:cNvSpPr>
                  <a:spLocks noChangeArrowheads="1"/>
                </p:cNvSpPr>
                <p:nvPr/>
              </p:nvSpPr>
              <p:spPr bwMode="gray">
                <a:xfrm>
                  <a:off x="2116778" y="4567238"/>
                  <a:ext cx="709626" cy="728921"/>
                </a:xfrm>
                <a:prstGeom prst="roundRect">
                  <a:avLst>
                    <a:gd name="adj" fmla="val 22678"/>
                  </a:avLst>
                </a:prstGeom>
                <a:gradFill flip="none" rotWithShape="1">
                  <a:gsLst>
                    <a:gs pos="0">
                      <a:schemeClr val="accent4">
                        <a:lumMod val="75000"/>
                        <a:alpha val="80000"/>
                      </a:schemeClr>
                    </a:gs>
                    <a:gs pos="50000">
                      <a:schemeClr val="accent4">
                        <a:alpha val="80000"/>
                      </a:schemeClr>
                    </a:gs>
                    <a:gs pos="100000">
                      <a:schemeClr val="accent4">
                        <a:lumMod val="75000"/>
                        <a:alpha val="80000"/>
                      </a:schemeClr>
                    </a:gs>
                  </a:gsLst>
                  <a:lin ang="8400000" scaled="0"/>
                  <a:tileRect/>
                </a:gradFill>
                <a:ln w="9525" algn="ctr">
                  <a:noFill/>
                  <a:miter lim="800000"/>
                  <a:headEnd/>
                  <a:tailEnd/>
                </a:ln>
                <a:effectLst>
                  <a:outerShdw blurRad="101600" dist="38100" dir="3000000" algn="tr" rotWithShape="0">
                    <a:prstClr val="black">
                      <a:alpha val="36000"/>
                    </a:prstClr>
                  </a:outerShdw>
                </a:effectLst>
                <a:scene3d>
                  <a:camera prst="orthographicFront"/>
                  <a:lightRig rig="threePt" dir="t">
                    <a:rot lat="0" lon="0" rev="15000000"/>
                  </a:lightRig>
                </a:scene3d>
                <a:sp3d>
                  <a:bevelT w="38100" h="38100"/>
                </a:sp3d>
              </p:spPr>
              <p:txBody>
                <a:bodyPr vert="horz" wrap="square" lIns="27432" tIns="27432" rIns="27432" bIns="27432" anchor="ctr" anchorCtr="0">
                  <a:noAutofit/>
                </a:bodyPr>
                <a:lstStyle/>
                <a:p>
                  <a:pPr algn="ctr" fontAlgn="base">
                    <a:lnSpc>
                      <a:spcPct val="90000"/>
                    </a:lnSpc>
                    <a:spcBef>
                      <a:spcPts val="600"/>
                    </a:spcBef>
                    <a:defRPr/>
                  </a:pPr>
                  <a:endParaRPr lang="zh-CN" altLang="en-US" sz="1200" kern="0" smtClean="0">
                    <a:solidFill>
                      <a:srgbClr val="FFFFFF"/>
                    </a:solidFill>
                    <a:effectLst>
                      <a:outerShdw blurRad="38100" dist="38100" dir="2700000" algn="tl">
                        <a:srgbClr val="000000">
                          <a:alpha val="43137"/>
                        </a:srgbClr>
                      </a:outerShdw>
                    </a:effectLst>
                    <a:ea typeface="黑体" pitchFamily="2" charset="-122"/>
                  </a:endParaRPr>
                </a:p>
              </p:txBody>
            </p:sp>
            <p:pic>
              <p:nvPicPr>
                <p:cNvPr id="286" name="Picture 285" descr="PerspHorizArrow_v2trans.png"/>
                <p:cNvPicPr>
                  <a:picLocks noChangeAspect="1"/>
                </p:cNvPicPr>
                <p:nvPr/>
              </p:nvPicPr>
              <p:blipFill>
                <a:blip r:embed="rId3" cstate="screen">
                  <a:extLst>
                    <a:ext uri="{28A0092B-C50C-407E-A947-70E740481C1C}">
                      <a14:useLocalDpi xmlns="" xmlns:a14="http://schemas.microsoft.com/office/drawing/2010/main"/>
                    </a:ext>
                  </a:extLst>
                </a:blip>
                <a:srcRect/>
                <a:stretch>
                  <a:fillRect/>
                </a:stretch>
              </p:blipFill>
              <p:spPr>
                <a:xfrm>
                  <a:off x="2116778" y="4667297"/>
                  <a:ext cx="709626" cy="179644"/>
                </a:xfrm>
                <a:prstGeom prst="rect">
                  <a:avLst/>
                </a:prstGeom>
                <a:effectLst>
                  <a:outerShdw blurRad="50800" dist="38100" dir="5400000" algn="t" rotWithShape="0">
                    <a:prstClr val="black">
                      <a:alpha val="40000"/>
                    </a:prstClr>
                  </a:outerShdw>
                </a:effectLst>
              </p:spPr>
            </p:pic>
          </p:grpSp>
          <p:sp>
            <p:nvSpPr>
              <p:cNvPr id="283" name="Rectangle 14"/>
              <p:cNvSpPr>
                <a:spLocks noChangeArrowheads="1"/>
              </p:cNvSpPr>
              <p:nvPr/>
            </p:nvSpPr>
            <p:spPr bwMode="auto">
              <a:xfrm>
                <a:off x="2159686" y="4661251"/>
                <a:ext cx="570107" cy="279630"/>
              </a:xfrm>
              <a:prstGeom prst="rect">
                <a:avLst/>
              </a:prstGeom>
              <a:noFill/>
              <a:ln w="9525">
                <a:noFill/>
                <a:miter lim="800000"/>
                <a:headEnd/>
                <a:tailEnd/>
              </a:ln>
              <a:effectLst/>
            </p:spPr>
            <p:txBody>
              <a:bodyPr wrap="none">
                <a:spAutoFit/>
              </a:bodyPr>
              <a:lstStyle/>
              <a:p>
                <a:pPr algn="ctr" defTabSz="914400">
                  <a:lnSpc>
                    <a:spcPct val="90000"/>
                  </a:lnSpc>
                  <a:buNone/>
                </a:pPr>
                <a:r>
                  <a:rPr lang="en-US" altLang="zh-CN" sz="1100" b="1" i="0" smtClean="0">
                    <a:solidFill>
                      <a:srgbClr val="FFC000"/>
                    </a:solidFill>
                    <a:effectLst>
                      <a:outerShdw blurRad="50800" dist="50800" dir="5400000" algn="t" rotWithShape="0">
                        <a:prstClr val="black">
                          <a:alpha val="40000"/>
                        </a:prstClr>
                      </a:outerShdw>
                      <a:reflection blurRad="6350" stA="55000" endA="300" endPos="45500" dir="5400000" sy="-100000" algn="bl" rotWithShape="0"/>
                    </a:effectLst>
                    <a:latin typeface="Arial"/>
                    <a:ea typeface="黑体" pitchFamily="2" charset="-122"/>
                    <a:cs typeface="+mn-cs"/>
                  </a:rPr>
                  <a:t>2001</a:t>
                </a:r>
                <a:endParaRPr lang="zh-CN" altLang="en-US" sz="1100" b="1">
                  <a:solidFill>
                    <a:srgbClr val="FFC000"/>
                  </a:solidFill>
                  <a:effectLst>
                    <a:outerShdw blurRad="50800" dist="50800" dir="5400000" algn="t" rotWithShape="0">
                      <a:prstClr val="black">
                        <a:alpha val="40000"/>
                      </a:prstClr>
                    </a:outerShdw>
                    <a:reflection blurRad="6350" stA="55000" endA="300" endPos="45500" dir="5400000" sy="-100000" algn="bl" rotWithShape="0"/>
                  </a:effectLst>
                  <a:ea typeface="黑体" pitchFamily="2" charset="-122"/>
                </a:endParaRPr>
              </a:p>
            </p:txBody>
          </p:sp>
          <p:sp>
            <p:nvSpPr>
              <p:cNvPr id="284" name="TextBox 4"/>
              <p:cNvSpPr txBox="1">
                <a:spLocks noChangeArrowheads="1"/>
              </p:cNvSpPr>
              <p:nvPr/>
            </p:nvSpPr>
            <p:spPr bwMode="auto">
              <a:xfrm>
                <a:off x="2188625" y="4901393"/>
                <a:ext cx="512218" cy="379876"/>
              </a:xfrm>
              <a:prstGeom prst="rect">
                <a:avLst/>
              </a:prstGeom>
              <a:noFill/>
              <a:ln w="9525">
                <a:noFill/>
                <a:miter lim="800000"/>
                <a:headEnd/>
                <a:tailEnd/>
              </a:ln>
            </p:spPr>
            <p:txBody>
              <a:bodyPr wrap="none" lIns="0" tIns="0" rIns="0" bIns="0">
                <a:spAutoFit/>
              </a:bodyPr>
              <a:lstStyle/>
              <a:p>
                <a:pPr algn="ctr" defTabSz="914400">
                  <a:lnSpc>
                    <a:spcPct val="90000"/>
                  </a:lnSpc>
                  <a:spcBef>
                    <a:spcPts val="600"/>
                  </a:spcBef>
                  <a:buNone/>
                </a:pPr>
                <a: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t>IEEE</a:t>
                </a:r>
                <a:b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br>
                <a: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t>8</a:t>
                </a:r>
                <a:r>
                  <a:rPr lang="en-US" altLang="zh-CN" sz="1200" b="0" i="0" spc="-71" smtClean="0">
                    <a:solidFill>
                      <a:srgbClr val="FFFFFF"/>
                    </a:solidFill>
                    <a:effectLst>
                      <a:outerShdw blurRad="38100" dist="38100" dir="2700000" algn="tl">
                        <a:srgbClr val="000000">
                          <a:alpha val="43137"/>
                        </a:srgbClr>
                      </a:outerShdw>
                    </a:effectLst>
                    <a:latin typeface="Arial"/>
                    <a:ea typeface="黑体" pitchFamily="2" charset="-122"/>
                    <a:cs typeface="+mn-cs"/>
                  </a:rPr>
                  <a:t>02.1w</a:t>
                </a:r>
                <a:endParaRPr lang="zh-CN" altLang="en-US" sz="1200" b="0" i="0" spc="-71">
                  <a:solidFill>
                    <a:srgbClr val="FFFFFF"/>
                  </a:solidFill>
                  <a:effectLst>
                    <a:outerShdw blurRad="38100" dist="38100" dir="2700000" algn="tl">
                      <a:srgbClr val="000000">
                        <a:alpha val="43137"/>
                      </a:srgbClr>
                    </a:outerShdw>
                  </a:effectLst>
                  <a:latin typeface="Arial"/>
                  <a:ea typeface="黑体" pitchFamily="2" charset="-122"/>
                  <a:cs typeface="+mn-cs"/>
                </a:endParaRPr>
              </a:p>
            </p:txBody>
          </p:sp>
        </p:grpSp>
        <p:grpSp>
          <p:nvGrpSpPr>
            <p:cNvPr id="76" name="Group 526"/>
            <p:cNvGrpSpPr/>
            <p:nvPr/>
          </p:nvGrpSpPr>
          <p:grpSpPr>
            <a:xfrm>
              <a:off x="432480" y="3704643"/>
              <a:ext cx="582794" cy="607399"/>
              <a:chOff x="340563" y="4661251"/>
              <a:chExt cx="666035" cy="694154"/>
            </a:xfrm>
          </p:grpSpPr>
          <p:grpSp>
            <p:nvGrpSpPr>
              <p:cNvPr id="77" name="Group 499"/>
              <p:cNvGrpSpPr/>
              <p:nvPr/>
            </p:nvGrpSpPr>
            <p:grpSpPr>
              <a:xfrm>
                <a:off x="340563" y="4671261"/>
                <a:ext cx="666035" cy="684144"/>
                <a:chOff x="229702" y="4567238"/>
                <a:chExt cx="709626" cy="728921"/>
              </a:xfrm>
            </p:grpSpPr>
            <p:sp>
              <p:nvSpPr>
                <p:cNvPr id="279" name="Rectangle 3"/>
                <p:cNvSpPr>
                  <a:spLocks noChangeArrowheads="1"/>
                </p:cNvSpPr>
                <p:nvPr/>
              </p:nvSpPr>
              <p:spPr bwMode="gray">
                <a:xfrm>
                  <a:off x="229702" y="4567238"/>
                  <a:ext cx="709626" cy="728921"/>
                </a:xfrm>
                <a:prstGeom prst="roundRect">
                  <a:avLst>
                    <a:gd name="adj" fmla="val 22678"/>
                  </a:avLst>
                </a:prstGeom>
                <a:gradFill flip="none" rotWithShape="1">
                  <a:gsLst>
                    <a:gs pos="0">
                      <a:schemeClr val="accent4">
                        <a:lumMod val="75000"/>
                        <a:alpha val="80000"/>
                      </a:schemeClr>
                    </a:gs>
                    <a:gs pos="50000">
                      <a:schemeClr val="accent4">
                        <a:alpha val="80000"/>
                      </a:schemeClr>
                    </a:gs>
                    <a:gs pos="100000">
                      <a:schemeClr val="accent4">
                        <a:lumMod val="75000"/>
                        <a:alpha val="80000"/>
                      </a:schemeClr>
                    </a:gs>
                  </a:gsLst>
                  <a:lin ang="8400000" scaled="0"/>
                  <a:tileRect/>
                </a:gradFill>
                <a:ln w="9525" algn="ctr">
                  <a:noFill/>
                  <a:miter lim="800000"/>
                  <a:headEnd/>
                  <a:tailEnd/>
                </a:ln>
                <a:effectLst>
                  <a:outerShdw blurRad="101600" dist="38100" dir="3000000" algn="tr" rotWithShape="0">
                    <a:prstClr val="black">
                      <a:alpha val="36000"/>
                    </a:prstClr>
                  </a:outerShdw>
                </a:effectLst>
                <a:scene3d>
                  <a:camera prst="orthographicFront"/>
                  <a:lightRig rig="threePt" dir="t">
                    <a:rot lat="0" lon="0" rev="15000000"/>
                  </a:lightRig>
                </a:scene3d>
                <a:sp3d>
                  <a:bevelT w="38100" h="38100"/>
                </a:sp3d>
              </p:spPr>
              <p:txBody>
                <a:bodyPr vert="horz" wrap="square" lIns="27432" tIns="27432" rIns="27432" bIns="27432" anchor="ctr" anchorCtr="0">
                  <a:noAutofit/>
                </a:bodyPr>
                <a:lstStyle/>
                <a:p>
                  <a:pPr algn="ctr" fontAlgn="base">
                    <a:lnSpc>
                      <a:spcPct val="90000"/>
                    </a:lnSpc>
                    <a:spcBef>
                      <a:spcPts val="600"/>
                    </a:spcBef>
                    <a:defRPr/>
                  </a:pPr>
                  <a:endParaRPr lang="zh-CN" altLang="en-US" sz="1200" kern="0" smtClean="0">
                    <a:solidFill>
                      <a:srgbClr val="FFFFFF"/>
                    </a:solidFill>
                    <a:effectLst>
                      <a:outerShdw blurRad="38100" dist="38100" dir="2700000" algn="tl">
                        <a:srgbClr val="000000">
                          <a:alpha val="43137"/>
                        </a:srgbClr>
                      </a:outerShdw>
                    </a:effectLst>
                    <a:ea typeface="黑体" pitchFamily="2" charset="-122"/>
                  </a:endParaRPr>
                </a:p>
              </p:txBody>
            </p:sp>
            <p:pic>
              <p:nvPicPr>
                <p:cNvPr id="280" name="Picture 279" descr="PerspHorizArrow_v2trans.png"/>
                <p:cNvPicPr>
                  <a:picLocks noChangeAspect="1"/>
                </p:cNvPicPr>
                <p:nvPr/>
              </p:nvPicPr>
              <p:blipFill>
                <a:blip r:embed="rId3" cstate="screen">
                  <a:extLst>
                    <a:ext uri="{28A0092B-C50C-407E-A947-70E740481C1C}">
                      <a14:useLocalDpi xmlns="" xmlns:a14="http://schemas.microsoft.com/office/drawing/2010/main"/>
                    </a:ext>
                  </a:extLst>
                </a:blip>
                <a:srcRect/>
                <a:stretch>
                  <a:fillRect/>
                </a:stretch>
              </p:blipFill>
              <p:spPr>
                <a:xfrm>
                  <a:off x="229702" y="4667297"/>
                  <a:ext cx="709626" cy="179644"/>
                </a:xfrm>
                <a:prstGeom prst="rect">
                  <a:avLst/>
                </a:prstGeom>
                <a:effectLst>
                  <a:outerShdw blurRad="50800" dist="38100" dir="5400000" algn="t" rotWithShape="0">
                    <a:prstClr val="black">
                      <a:alpha val="40000"/>
                    </a:prstClr>
                  </a:outerShdw>
                </a:effectLst>
              </p:spPr>
            </p:pic>
          </p:grpSp>
          <p:sp>
            <p:nvSpPr>
              <p:cNvPr id="277" name="Rectangle 14"/>
              <p:cNvSpPr>
                <a:spLocks noChangeArrowheads="1"/>
              </p:cNvSpPr>
              <p:nvPr/>
            </p:nvSpPr>
            <p:spPr bwMode="auto">
              <a:xfrm>
                <a:off x="388531" y="4661251"/>
                <a:ext cx="570107" cy="279630"/>
              </a:xfrm>
              <a:prstGeom prst="rect">
                <a:avLst/>
              </a:prstGeom>
              <a:noFill/>
              <a:ln w="9525">
                <a:noFill/>
                <a:miter lim="800000"/>
                <a:headEnd/>
                <a:tailEnd/>
              </a:ln>
              <a:effectLst/>
            </p:spPr>
            <p:txBody>
              <a:bodyPr wrap="none">
                <a:spAutoFit/>
              </a:bodyPr>
              <a:lstStyle/>
              <a:p>
                <a:pPr algn="ctr" defTabSz="914400">
                  <a:lnSpc>
                    <a:spcPct val="90000"/>
                  </a:lnSpc>
                  <a:buNone/>
                </a:pPr>
                <a:r>
                  <a:rPr lang="en-US" altLang="zh-CN" sz="1100" b="1" i="0" smtClean="0">
                    <a:solidFill>
                      <a:srgbClr val="FFC000"/>
                    </a:solidFill>
                    <a:effectLst>
                      <a:outerShdw blurRad="50800" dist="50800" dir="5400000" algn="t" rotWithShape="0">
                        <a:prstClr val="black">
                          <a:alpha val="40000"/>
                        </a:prstClr>
                      </a:outerShdw>
                      <a:reflection blurRad="6350" stA="55000" endA="300" endPos="45500" dir="5400000" sy="-100000" algn="bl" rotWithShape="0"/>
                    </a:effectLst>
                    <a:latin typeface="Arial"/>
                    <a:ea typeface="黑体" pitchFamily="2" charset="-122"/>
                    <a:cs typeface="+mn-cs"/>
                  </a:rPr>
                  <a:t>1999</a:t>
                </a:r>
                <a:endParaRPr lang="zh-CN" altLang="en-US" sz="1100" b="1">
                  <a:solidFill>
                    <a:srgbClr val="FFC000"/>
                  </a:solidFill>
                  <a:effectLst>
                    <a:outerShdw blurRad="50800" dist="50800" dir="5400000" algn="t" rotWithShape="0">
                      <a:prstClr val="black">
                        <a:alpha val="40000"/>
                      </a:prstClr>
                    </a:outerShdw>
                    <a:reflection blurRad="6350" stA="55000" endA="300" endPos="45500" dir="5400000" sy="-100000" algn="bl" rotWithShape="0"/>
                  </a:effectLst>
                  <a:ea typeface="黑体" pitchFamily="2" charset="-122"/>
                </a:endParaRPr>
              </a:p>
            </p:txBody>
          </p:sp>
          <p:sp>
            <p:nvSpPr>
              <p:cNvPr id="278" name="TextBox 4"/>
              <p:cNvSpPr txBox="1">
                <a:spLocks noChangeArrowheads="1"/>
              </p:cNvSpPr>
              <p:nvPr/>
            </p:nvSpPr>
            <p:spPr bwMode="auto">
              <a:xfrm>
                <a:off x="429930" y="4901394"/>
                <a:ext cx="487302" cy="379876"/>
              </a:xfrm>
              <a:prstGeom prst="rect">
                <a:avLst/>
              </a:prstGeom>
              <a:noFill/>
              <a:ln w="9525">
                <a:noFill/>
                <a:miter lim="800000"/>
                <a:headEnd/>
                <a:tailEnd/>
              </a:ln>
            </p:spPr>
            <p:txBody>
              <a:bodyPr wrap="none" lIns="0" tIns="0" rIns="0" bIns="0">
                <a:spAutoFit/>
              </a:bodyPr>
              <a:lstStyle/>
              <a:p>
                <a:pPr algn="ctr" defTabSz="914400">
                  <a:lnSpc>
                    <a:spcPct val="90000"/>
                  </a:lnSpc>
                  <a:spcBef>
                    <a:spcPts val="600"/>
                  </a:spcBef>
                  <a:buNone/>
                </a:pPr>
                <a: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t>IETF</a:t>
                </a:r>
                <a:b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br>
                <a: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t>VRRP</a:t>
                </a:r>
                <a:endParaRPr lang="zh-CN" altLang="en-US" sz="1200">
                  <a:solidFill>
                    <a:srgbClr val="FFFFFF"/>
                  </a:solidFill>
                  <a:effectLst>
                    <a:outerShdw blurRad="38100" dist="38100" dir="2700000" algn="tl">
                      <a:srgbClr val="000000">
                        <a:alpha val="43137"/>
                      </a:srgbClr>
                    </a:outerShdw>
                  </a:effectLst>
                  <a:ea typeface="黑体" pitchFamily="2" charset="-122"/>
                </a:endParaRPr>
              </a:p>
            </p:txBody>
          </p:sp>
        </p:grpSp>
        <p:grpSp>
          <p:nvGrpSpPr>
            <p:cNvPr id="78" name="Group 522"/>
            <p:cNvGrpSpPr/>
            <p:nvPr/>
          </p:nvGrpSpPr>
          <p:grpSpPr>
            <a:xfrm>
              <a:off x="3821100" y="4492363"/>
              <a:ext cx="582794" cy="607399"/>
              <a:chOff x="4061411" y="5561482"/>
              <a:chExt cx="666035" cy="694154"/>
            </a:xfrm>
          </p:grpSpPr>
          <p:grpSp>
            <p:nvGrpSpPr>
              <p:cNvPr id="79" name="Group 504"/>
              <p:cNvGrpSpPr/>
              <p:nvPr/>
            </p:nvGrpSpPr>
            <p:grpSpPr>
              <a:xfrm>
                <a:off x="4061411" y="5571492"/>
                <a:ext cx="666035" cy="684144"/>
                <a:chOff x="4194076" y="5526389"/>
                <a:chExt cx="709626" cy="728921"/>
              </a:xfrm>
            </p:grpSpPr>
            <p:sp>
              <p:nvSpPr>
                <p:cNvPr id="273" name="Rectangle 3"/>
                <p:cNvSpPr>
                  <a:spLocks noChangeArrowheads="1"/>
                </p:cNvSpPr>
                <p:nvPr/>
              </p:nvSpPr>
              <p:spPr bwMode="gray">
                <a:xfrm>
                  <a:off x="4194076" y="5526389"/>
                  <a:ext cx="709626" cy="728921"/>
                </a:xfrm>
                <a:prstGeom prst="roundRect">
                  <a:avLst>
                    <a:gd name="adj" fmla="val 22678"/>
                  </a:avLst>
                </a:prstGeom>
                <a:gradFill flip="none" rotWithShape="1">
                  <a:gsLst>
                    <a:gs pos="0">
                      <a:schemeClr val="accent4">
                        <a:lumMod val="75000"/>
                        <a:alpha val="80000"/>
                      </a:schemeClr>
                    </a:gs>
                    <a:gs pos="50000">
                      <a:schemeClr val="accent4">
                        <a:alpha val="80000"/>
                      </a:schemeClr>
                    </a:gs>
                    <a:gs pos="100000">
                      <a:schemeClr val="accent4">
                        <a:lumMod val="75000"/>
                        <a:alpha val="80000"/>
                      </a:schemeClr>
                    </a:gs>
                  </a:gsLst>
                  <a:lin ang="8400000" scaled="0"/>
                  <a:tileRect/>
                </a:gradFill>
                <a:ln w="9525" algn="ctr">
                  <a:noFill/>
                  <a:miter lim="800000"/>
                  <a:headEnd/>
                  <a:tailEnd/>
                </a:ln>
                <a:effectLst>
                  <a:outerShdw blurRad="101600" dist="38100" dir="3000000" algn="tr" rotWithShape="0">
                    <a:prstClr val="black">
                      <a:alpha val="36000"/>
                    </a:prstClr>
                  </a:outerShdw>
                </a:effectLst>
                <a:scene3d>
                  <a:camera prst="orthographicFront"/>
                  <a:lightRig rig="threePt" dir="t">
                    <a:rot lat="0" lon="0" rev="15000000"/>
                  </a:lightRig>
                </a:scene3d>
                <a:sp3d>
                  <a:bevelT w="38100" h="38100"/>
                </a:sp3d>
              </p:spPr>
              <p:txBody>
                <a:bodyPr vert="horz" wrap="square" lIns="27432" tIns="27432" rIns="27432" bIns="27432" anchor="ctr" anchorCtr="0">
                  <a:noAutofit/>
                </a:bodyPr>
                <a:lstStyle/>
                <a:p>
                  <a:pPr algn="ctr" fontAlgn="base">
                    <a:lnSpc>
                      <a:spcPct val="90000"/>
                    </a:lnSpc>
                    <a:spcBef>
                      <a:spcPts val="600"/>
                    </a:spcBef>
                    <a:defRPr/>
                  </a:pPr>
                  <a:endParaRPr lang="zh-CN" altLang="en-US" sz="1200" kern="0" smtClean="0">
                    <a:solidFill>
                      <a:srgbClr val="FFFFFF"/>
                    </a:solidFill>
                    <a:effectLst>
                      <a:outerShdw blurRad="38100" dist="38100" dir="2700000" algn="tl">
                        <a:srgbClr val="000000">
                          <a:alpha val="43137"/>
                        </a:srgbClr>
                      </a:outerShdw>
                    </a:effectLst>
                    <a:ea typeface="黑体" pitchFamily="2" charset="-122"/>
                  </a:endParaRPr>
                </a:p>
              </p:txBody>
            </p:sp>
            <p:pic>
              <p:nvPicPr>
                <p:cNvPr id="274" name="Picture 273" descr="PerspHorizArrow_v2trans.png"/>
                <p:cNvPicPr>
                  <a:picLocks noChangeAspect="1"/>
                </p:cNvPicPr>
                <p:nvPr/>
              </p:nvPicPr>
              <p:blipFill>
                <a:blip r:embed="rId3" cstate="screen">
                  <a:extLst>
                    <a:ext uri="{28A0092B-C50C-407E-A947-70E740481C1C}">
                      <a14:useLocalDpi xmlns="" xmlns:a14="http://schemas.microsoft.com/office/drawing/2010/main"/>
                    </a:ext>
                  </a:extLst>
                </a:blip>
                <a:srcRect/>
                <a:stretch>
                  <a:fillRect/>
                </a:stretch>
              </p:blipFill>
              <p:spPr>
                <a:xfrm>
                  <a:off x="4194076" y="5626448"/>
                  <a:ext cx="709626" cy="179644"/>
                </a:xfrm>
                <a:prstGeom prst="rect">
                  <a:avLst/>
                </a:prstGeom>
                <a:effectLst>
                  <a:outerShdw blurRad="50800" dist="38100" dir="5400000" algn="t" rotWithShape="0">
                    <a:prstClr val="black">
                      <a:alpha val="40000"/>
                    </a:prstClr>
                  </a:outerShdw>
                </a:effectLst>
              </p:spPr>
            </p:pic>
          </p:grpSp>
          <p:sp>
            <p:nvSpPr>
              <p:cNvPr id="271" name="Rectangle 14"/>
              <p:cNvSpPr>
                <a:spLocks noChangeArrowheads="1"/>
              </p:cNvSpPr>
              <p:nvPr/>
            </p:nvSpPr>
            <p:spPr bwMode="auto">
              <a:xfrm>
                <a:off x="4109379" y="5561482"/>
                <a:ext cx="570107" cy="279630"/>
              </a:xfrm>
              <a:prstGeom prst="rect">
                <a:avLst/>
              </a:prstGeom>
              <a:noFill/>
              <a:ln w="9525">
                <a:noFill/>
                <a:miter lim="800000"/>
                <a:headEnd/>
                <a:tailEnd/>
              </a:ln>
              <a:effectLst/>
            </p:spPr>
            <p:txBody>
              <a:bodyPr wrap="none">
                <a:spAutoFit/>
              </a:bodyPr>
              <a:lstStyle/>
              <a:p>
                <a:pPr algn="ctr" defTabSz="914400">
                  <a:lnSpc>
                    <a:spcPct val="90000"/>
                  </a:lnSpc>
                  <a:buNone/>
                </a:pPr>
                <a:r>
                  <a:rPr lang="en-US" altLang="zh-CN" sz="1100" b="1" i="0" smtClean="0">
                    <a:solidFill>
                      <a:srgbClr val="FFC000"/>
                    </a:solidFill>
                    <a:effectLst>
                      <a:outerShdw blurRad="50800" dist="50800" dir="5400000" algn="t" rotWithShape="0">
                        <a:prstClr val="black">
                          <a:alpha val="40000"/>
                        </a:prstClr>
                      </a:outerShdw>
                      <a:reflection blurRad="6350" stA="55000" endA="300" endPos="45500" dir="5400000" sy="-100000" algn="bl" rotWithShape="0"/>
                    </a:effectLst>
                    <a:latin typeface="Arial"/>
                    <a:ea typeface="黑体" pitchFamily="2" charset="-122"/>
                    <a:cs typeface="+mn-cs"/>
                  </a:rPr>
                  <a:t>2001</a:t>
                </a:r>
                <a:endParaRPr lang="zh-CN" altLang="en-US" sz="1100" b="1">
                  <a:solidFill>
                    <a:srgbClr val="FFC000"/>
                  </a:solidFill>
                  <a:effectLst>
                    <a:outerShdw blurRad="50800" dist="50800" dir="5400000" algn="t" rotWithShape="0">
                      <a:prstClr val="black">
                        <a:alpha val="40000"/>
                      </a:prstClr>
                    </a:outerShdw>
                    <a:reflection blurRad="6350" stA="55000" endA="300" endPos="45500" dir="5400000" sy="-100000" algn="bl" rotWithShape="0"/>
                  </a:effectLst>
                  <a:ea typeface="黑体" pitchFamily="2" charset="-122"/>
                </a:endParaRPr>
              </a:p>
            </p:txBody>
          </p:sp>
          <p:sp>
            <p:nvSpPr>
              <p:cNvPr id="272" name="TextBox 4"/>
              <p:cNvSpPr txBox="1">
                <a:spLocks noChangeArrowheads="1"/>
              </p:cNvSpPr>
              <p:nvPr/>
            </p:nvSpPr>
            <p:spPr bwMode="auto">
              <a:xfrm>
                <a:off x="4155355" y="5913197"/>
                <a:ext cx="478142" cy="189937"/>
              </a:xfrm>
              <a:prstGeom prst="rect">
                <a:avLst/>
              </a:prstGeom>
              <a:noFill/>
              <a:ln w="9525">
                <a:noFill/>
                <a:miter lim="800000"/>
                <a:headEnd/>
                <a:tailEnd/>
              </a:ln>
            </p:spPr>
            <p:txBody>
              <a:bodyPr wrap="none" lIns="0" tIns="0" rIns="0" bIns="0">
                <a:spAutoFit/>
              </a:bodyPr>
              <a:lstStyle/>
              <a:p>
                <a:pPr algn="ctr" defTabSz="914400">
                  <a:lnSpc>
                    <a:spcPct val="90000"/>
                  </a:lnSpc>
                  <a:spcBef>
                    <a:spcPts val="600"/>
                  </a:spcBef>
                  <a:buNone/>
                </a:pPr>
                <a: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t>MPLS</a:t>
                </a:r>
                <a:endParaRPr lang="en-US" altLang="zh-CN" sz="1200" b="0" i="0">
                  <a:solidFill>
                    <a:srgbClr val="FFFFFF"/>
                  </a:solidFill>
                  <a:effectLst>
                    <a:outerShdw blurRad="38100" dist="38100" dir="2700000" algn="tl">
                      <a:srgbClr val="000000">
                        <a:alpha val="43137"/>
                      </a:srgbClr>
                    </a:outerShdw>
                  </a:effectLst>
                  <a:latin typeface="Arial"/>
                  <a:ea typeface="黑体" pitchFamily="2" charset="-122"/>
                  <a:cs typeface="+mn-cs"/>
                </a:endParaRPr>
              </a:p>
            </p:txBody>
          </p:sp>
        </p:grpSp>
        <p:grpSp>
          <p:nvGrpSpPr>
            <p:cNvPr id="80" name="Group 529"/>
            <p:cNvGrpSpPr/>
            <p:nvPr/>
          </p:nvGrpSpPr>
          <p:grpSpPr>
            <a:xfrm>
              <a:off x="3017910" y="3704643"/>
              <a:ext cx="582794" cy="607399"/>
              <a:chOff x="3087813" y="4661251"/>
              <a:chExt cx="666035" cy="694154"/>
            </a:xfrm>
          </p:grpSpPr>
          <p:grpSp>
            <p:nvGrpSpPr>
              <p:cNvPr id="81" name="Group 505"/>
              <p:cNvGrpSpPr/>
              <p:nvPr/>
            </p:nvGrpSpPr>
            <p:grpSpPr>
              <a:xfrm>
                <a:off x="3087813" y="4671261"/>
                <a:ext cx="666035" cy="684144"/>
                <a:chOff x="3156757" y="4567238"/>
                <a:chExt cx="709626" cy="728921"/>
              </a:xfrm>
            </p:grpSpPr>
            <p:sp>
              <p:nvSpPr>
                <p:cNvPr id="267" name="Rectangle 3"/>
                <p:cNvSpPr>
                  <a:spLocks noChangeArrowheads="1"/>
                </p:cNvSpPr>
                <p:nvPr/>
              </p:nvSpPr>
              <p:spPr bwMode="gray">
                <a:xfrm>
                  <a:off x="3156757" y="4567238"/>
                  <a:ext cx="709626" cy="728921"/>
                </a:xfrm>
                <a:prstGeom prst="roundRect">
                  <a:avLst>
                    <a:gd name="adj" fmla="val 22678"/>
                  </a:avLst>
                </a:prstGeom>
                <a:gradFill flip="none" rotWithShape="1">
                  <a:gsLst>
                    <a:gs pos="0">
                      <a:schemeClr val="accent4">
                        <a:lumMod val="75000"/>
                        <a:alpha val="80000"/>
                      </a:schemeClr>
                    </a:gs>
                    <a:gs pos="50000">
                      <a:schemeClr val="accent4">
                        <a:alpha val="80000"/>
                      </a:schemeClr>
                    </a:gs>
                    <a:gs pos="100000">
                      <a:schemeClr val="accent4">
                        <a:lumMod val="75000"/>
                        <a:alpha val="80000"/>
                      </a:schemeClr>
                    </a:gs>
                  </a:gsLst>
                  <a:lin ang="8400000" scaled="0"/>
                  <a:tileRect/>
                </a:gradFill>
                <a:ln w="9525" algn="ctr">
                  <a:noFill/>
                  <a:miter lim="800000"/>
                  <a:headEnd/>
                  <a:tailEnd/>
                </a:ln>
                <a:effectLst>
                  <a:outerShdw blurRad="101600" dist="38100" dir="3000000" algn="tr" rotWithShape="0">
                    <a:prstClr val="black">
                      <a:alpha val="36000"/>
                    </a:prstClr>
                  </a:outerShdw>
                </a:effectLst>
                <a:scene3d>
                  <a:camera prst="orthographicFront"/>
                  <a:lightRig rig="threePt" dir="t">
                    <a:rot lat="0" lon="0" rev="15000000"/>
                  </a:lightRig>
                </a:scene3d>
                <a:sp3d>
                  <a:bevelT w="38100" h="38100"/>
                </a:sp3d>
              </p:spPr>
              <p:txBody>
                <a:bodyPr vert="horz" wrap="square" lIns="27432" tIns="27432" rIns="27432" bIns="27432" anchor="ctr" anchorCtr="0">
                  <a:noAutofit/>
                </a:bodyPr>
                <a:lstStyle/>
                <a:p>
                  <a:pPr algn="ctr" fontAlgn="base">
                    <a:lnSpc>
                      <a:spcPct val="90000"/>
                    </a:lnSpc>
                    <a:spcBef>
                      <a:spcPts val="600"/>
                    </a:spcBef>
                    <a:defRPr/>
                  </a:pPr>
                  <a:endParaRPr lang="zh-CN" altLang="en-US" sz="1200" kern="0" smtClean="0">
                    <a:solidFill>
                      <a:srgbClr val="FFFFFF"/>
                    </a:solidFill>
                    <a:effectLst>
                      <a:outerShdw blurRad="38100" dist="38100" dir="2700000" algn="tl">
                        <a:srgbClr val="000000">
                          <a:alpha val="43137"/>
                        </a:srgbClr>
                      </a:outerShdw>
                    </a:effectLst>
                    <a:ea typeface="黑体" pitchFamily="2" charset="-122"/>
                  </a:endParaRPr>
                </a:p>
              </p:txBody>
            </p:sp>
            <p:pic>
              <p:nvPicPr>
                <p:cNvPr id="268" name="Picture 267" descr="PerspHorizArrow_v2trans.png"/>
                <p:cNvPicPr>
                  <a:picLocks noChangeAspect="1"/>
                </p:cNvPicPr>
                <p:nvPr/>
              </p:nvPicPr>
              <p:blipFill>
                <a:blip r:embed="rId3" cstate="screen">
                  <a:extLst>
                    <a:ext uri="{28A0092B-C50C-407E-A947-70E740481C1C}">
                      <a14:useLocalDpi xmlns="" xmlns:a14="http://schemas.microsoft.com/office/drawing/2010/main"/>
                    </a:ext>
                  </a:extLst>
                </a:blip>
                <a:srcRect/>
                <a:stretch>
                  <a:fillRect/>
                </a:stretch>
              </p:blipFill>
              <p:spPr>
                <a:xfrm>
                  <a:off x="3156757" y="4667297"/>
                  <a:ext cx="709626" cy="179644"/>
                </a:xfrm>
                <a:prstGeom prst="rect">
                  <a:avLst/>
                </a:prstGeom>
                <a:effectLst>
                  <a:outerShdw blurRad="50800" dist="38100" dir="5400000" algn="t" rotWithShape="0">
                    <a:prstClr val="black">
                      <a:alpha val="40000"/>
                    </a:prstClr>
                  </a:outerShdw>
                </a:effectLst>
              </p:spPr>
            </p:pic>
          </p:grpSp>
          <p:sp>
            <p:nvSpPr>
              <p:cNvPr id="265" name="Rectangle 14"/>
              <p:cNvSpPr>
                <a:spLocks noChangeArrowheads="1"/>
              </p:cNvSpPr>
              <p:nvPr/>
            </p:nvSpPr>
            <p:spPr bwMode="auto">
              <a:xfrm>
                <a:off x="3135781" y="4661251"/>
                <a:ext cx="570107" cy="279630"/>
              </a:xfrm>
              <a:prstGeom prst="rect">
                <a:avLst/>
              </a:prstGeom>
              <a:noFill/>
              <a:ln w="9525">
                <a:noFill/>
                <a:miter lim="800000"/>
                <a:headEnd/>
                <a:tailEnd/>
              </a:ln>
              <a:effectLst/>
            </p:spPr>
            <p:txBody>
              <a:bodyPr wrap="none">
                <a:spAutoFit/>
              </a:bodyPr>
              <a:lstStyle/>
              <a:p>
                <a:pPr algn="ctr" defTabSz="914400">
                  <a:lnSpc>
                    <a:spcPct val="90000"/>
                  </a:lnSpc>
                  <a:buNone/>
                </a:pPr>
                <a:r>
                  <a:rPr lang="en-US" altLang="zh-CN" sz="1100" b="1" i="0" smtClean="0">
                    <a:solidFill>
                      <a:srgbClr val="FFC000"/>
                    </a:solidFill>
                    <a:effectLst>
                      <a:outerShdw blurRad="50800" dist="50800" dir="5400000" algn="t" rotWithShape="0">
                        <a:prstClr val="black">
                          <a:alpha val="40000"/>
                        </a:prstClr>
                      </a:outerShdw>
                      <a:reflection blurRad="6350" stA="55000" endA="300" endPos="45500" dir="5400000" sy="-100000" algn="bl" rotWithShape="0"/>
                    </a:effectLst>
                    <a:latin typeface="Arial"/>
                    <a:ea typeface="黑体" pitchFamily="2" charset="-122"/>
                    <a:cs typeface="+mn-cs"/>
                  </a:rPr>
                  <a:t>2001</a:t>
                </a:r>
                <a:endParaRPr lang="zh-CN" altLang="en-US" sz="1100" b="1">
                  <a:solidFill>
                    <a:srgbClr val="FFC000"/>
                  </a:solidFill>
                  <a:effectLst>
                    <a:outerShdw blurRad="50800" dist="50800" dir="5400000" algn="t" rotWithShape="0">
                      <a:prstClr val="black">
                        <a:alpha val="40000"/>
                      </a:prstClr>
                    </a:outerShdw>
                    <a:reflection blurRad="6350" stA="55000" endA="300" endPos="45500" dir="5400000" sy="-100000" algn="bl" rotWithShape="0"/>
                  </a:effectLst>
                  <a:ea typeface="黑体" pitchFamily="2" charset="-122"/>
                </a:endParaRPr>
              </a:p>
            </p:txBody>
          </p:sp>
          <p:sp>
            <p:nvSpPr>
              <p:cNvPr id="266" name="TextBox 4"/>
              <p:cNvSpPr txBox="1">
                <a:spLocks noChangeArrowheads="1"/>
              </p:cNvSpPr>
              <p:nvPr/>
            </p:nvSpPr>
            <p:spPr bwMode="auto">
              <a:xfrm>
                <a:off x="3159225" y="4901393"/>
                <a:ext cx="523209" cy="379876"/>
              </a:xfrm>
              <a:prstGeom prst="rect">
                <a:avLst/>
              </a:prstGeom>
              <a:noFill/>
              <a:ln w="9525">
                <a:noFill/>
                <a:miter lim="800000"/>
                <a:headEnd/>
                <a:tailEnd/>
              </a:ln>
            </p:spPr>
            <p:txBody>
              <a:bodyPr wrap="none" lIns="0" tIns="0" rIns="0" bIns="0">
                <a:spAutoFit/>
              </a:bodyPr>
              <a:lstStyle/>
              <a:p>
                <a:pPr algn="ctr" defTabSz="914400">
                  <a:lnSpc>
                    <a:spcPct val="90000"/>
                  </a:lnSpc>
                  <a:spcBef>
                    <a:spcPts val="600"/>
                  </a:spcBef>
                  <a:buNone/>
                </a:pPr>
                <a: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t>IEEE</a:t>
                </a:r>
                <a:b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br>
                <a: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t> 8</a:t>
                </a:r>
                <a:r>
                  <a:rPr lang="en-US" altLang="zh-CN" sz="1200" b="0" i="0" spc="-71" smtClean="0">
                    <a:solidFill>
                      <a:srgbClr val="FFFFFF"/>
                    </a:solidFill>
                    <a:effectLst>
                      <a:outerShdw blurRad="38100" dist="38100" dir="2700000" algn="tl">
                        <a:srgbClr val="000000">
                          <a:alpha val="43137"/>
                        </a:srgbClr>
                      </a:outerShdw>
                    </a:effectLst>
                    <a:latin typeface="Arial"/>
                    <a:ea typeface="黑体" pitchFamily="2" charset="-122"/>
                    <a:cs typeface="+mn-cs"/>
                  </a:rPr>
                  <a:t>02.1s</a:t>
                </a:r>
                <a:endParaRPr lang="zh-CN" altLang="en-US" sz="1200" b="0" i="0" spc="-71">
                  <a:solidFill>
                    <a:srgbClr val="FFFFFF"/>
                  </a:solidFill>
                  <a:effectLst>
                    <a:outerShdw blurRad="38100" dist="38100" dir="2700000" algn="tl">
                      <a:srgbClr val="000000">
                        <a:alpha val="43137"/>
                      </a:srgbClr>
                    </a:outerShdw>
                  </a:effectLst>
                  <a:latin typeface="Arial"/>
                  <a:ea typeface="黑体" pitchFamily="2" charset="-122"/>
                  <a:cs typeface="+mn-cs"/>
                </a:endParaRPr>
              </a:p>
            </p:txBody>
          </p:sp>
        </p:grpSp>
        <p:grpSp>
          <p:nvGrpSpPr>
            <p:cNvPr id="82" name="Group 530"/>
            <p:cNvGrpSpPr/>
            <p:nvPr/>
          </p:nvGrpSpPr>
          <p:grpSpPr>
            <a:xfrm>
              <a:off x="4679907" y="3704643"/>
              <a:ext cx="686209" cy="607399"/>
              <a:chOff x="4011877" y="4661251"/>
              <a:chExt cx="784221" cy="694154"/>
            </a:xfrm>
          </p:grpSpPr>
          <p:grpSp>
            <p:nvGrpSpPr>
              <p:cNvPr id="83" name="Group 428"/>
              <p:cNvGrpSpPr/>
              <p:nvPr/>
            </p:nvGrpSpPr>
            <p:grpSpPr>
              <a:xfrm>
                <a:off x="4011877" y="4671261"/>
                <a:ext cx="784221" cy="684144"/>
                <a:chOff x="4204262" y="4567238"/>
                <a:chExt cx="709626" cy="728921"/>
              </a:xfrm>
            </p:grpSpPr>
            <p:sp>
              <p:nvSpPr>
                <p:cNvPr id="261" name="Rectangle 3"/>
                <p:cNvSpPr>
                  <a:spLocks noChangeArrowheads="1"/>
                </p:cNvSpPr>
                <p:nvPr/>
              </p:nvSpPr>
              <p:spPr bwMode="gray">
                <a:xfrm>
                  <a:off x="4204262" y="4567238"/>
                  <a:ext cx="709626" cy="728921"/>
                </a:xfrm>
                <a:prstGeom prst="roundRect">
                  <a:avLst>
                    <a:gd name="adj" fmla="val 22678"/>
                  </a:avLst>
                </a:prstGeom>
                <a:gradFill flip="none" rotWithShape="1">
                  <a:gsLst>
                    <a:gs pos="0">
                      <a:schemeClr val="accent4">
                        <a:lumMod val="75000"/>
                        <a:alpha val="80000"/>
                      </a:schemeClr>
                    </a:gs>
                    <a:gs pos="50000">
                      <a:schemeClr val="accent4">
                        <a:alpha val="80000"/>
                      </a:schemeClr>
                    </a:gs>
                    <a:gs pos="100000">
                      <a:schemeClr val="accent4">
                        <a:lumMod val="75000"/>
                        <a:alpha val="80000"/>
                      </a:schemeClr>
                    </a:gs>
                  </a:gsLst>
                  <a:lin ang="8400000" scaled="0"/>
                  <a:tileRect/>
                </a:gradFill>
                <a:ln w="9525" algn="ctr">
                  <a:noFill/>
                  <a:miter lim="800000"/>
                  <a:headEnd/>
                  <a:tailEnd/>
                </a:ln>
                <a:effectLst>
                  <a:outerShdw blurRad="101600" dist="38100" dir="3000000" algn="tr" rotWithShape="0">
                    <a:prstClr val="black">
                      <a:alpha val="36000"/>
                    </a:prstClr>
                  </a:outerShdw>
                </a:effectLst>
                <a:scene3d>
                  <a:camera prst="orthographicFront"/>
                  <a:lightRig rig="threePt" dir="t">
                    <a:rot lat="0" lon="0" rev="15000000"/>
                  </a:lightRig>
                </a:scene3d>
                <a:sp3d>
                  <a:bevelT w="38100" h="38100"/>
                </a:sp3d>
              </p:spPr>
              <p:txBody>
                <a:bodyPr vert="horz" wrap="square" lIns="27432" tIns="27432" rIns="27432" bIns="27432" anchor="ctr" anchorCtr="0">
                  <a:noAutofit/>
                </a:bodyPr>
                <a:lstStyle/>
                <a:p>
                  <a:pPr algn="ctr" fontAlgn="base">
                    <a:lnSpc>
                      <a:spcPct val="90000"/>
                    </a:lnSpc>
                    <a:spcBef>
                      <a:spcPts val="600"/>
                    </a:spcBef>
                    <a:defRPr/>
                  </a:pPr>
                  <a:endParaRPr lang="zh-CN" altLang="en-US" sz="1200" kern="0" smtClean="0">
                    <a:solidFill>
                      <a:srgbClr val="FFFFFF"/>
                    </a:solidFill>
                    <a:effectLst>
                      <a:outerShdw blurRad="38100" dist="38100" dir="2700000" algn="tl">
                        <a:srgbClr val="000000">
                          <a:alpha val="43137"/>
                        </a:srgbClr>
                      </a:outerShdw>
                    </a:effectLst>
                    <a:ea typeface="黑体" pitchFamily="2" charset="-122"/>
                  </a:endParaRPr>
                </a:p>
              </p:txBody>
            </p:sp>
            <p:pic>
              <p:nvPicPr>
                <p:cNvPr id="262" name="Picture 261" descr="PerspHorizArrow_v2trans.png"/>
                <p:cNvPicPr>
                  <a:picLocks noChangeAspect="1"/>
                </p:cNvPicPr>
                <p:nvPr/>
              </p:nvPicPr>
              <p:blipFill>
                <a:blip r:embed="rId5" cstate="screen">
                  <a:extLst>
                    <a:ext uri="{28A0092B-C50C-407E-A947-70E740481C1C}">
                      <a14:useLocalDpi xmlns="" xmlns:a14="http://schemas.microsoft.com/office/drawing/2010/main"/>
                    </a:ext>
                  </a:extLst>
                </a:blip>
                <a:srcRect/>
                <a:stretch>
                  <a:fillRect/>
                </a:stretch>
              </p:blipFill>
              <p:spPr>
                <a:xfrm>
                  <a:off x="4204262" y="4667297"/>
                  <a:ext cx="709626" cy="179644"/>
                </a:xfrm>
                <a:prstGeom prst="rect">
                  <a:avLst/>
                </a:prstGeom>
                <a:effectLst>
                  <a:outerShdw blurRad="50800" dist="38100" dir="5400000" algn="t" rotWithShape="0">
                    <a:prstClr val="black">
                      <a:alpha val="40000"/>
                    </a:prstClr>
                  </a:outerShdw>
                </a:effectLst>
              </p:spPr>
            </p:pic>
          </p:grpSp>
          <p:sp>
            <p:nvSpPr>
              <p:cNvPr id="259" name="Rectangle 14"/>
              <p:cNvSpPr>
                <a:spLocks noChangeArrowheads="1"/>
              </p:cNvSpPr>
              <p:nvPr/>
            </p:nvSpPr>
            <p:spPr bwMode="auto">
              <a:xfrm>
                <a:off x="4118936" y="4661251"/>
                <a:ext cx="570107" cy="279630"/>
              </a:xfrm>
              <a:prstGeom prst="rect">
                <a:avLst/>
              </a:prstGeom>
              <a:noFill/>
              <a:ln w="9525">
                <a:noFill/>
                <a:miter lim="800000"/>
                <a:headEnd/>
                <a:tailEnd/>
              </a:ln>
              <a:effectLst/>
            </p:spPr>
            <p:txBody>
              <a:bodyPr wrap="none">
                <a:spAutoFit/>
              </a:bodyPr>
              <a:lstStyle/>
              <a:p>
                <a:pPr algn="ctr" defTabSz="914400">
                  <a:lnSpc>
                    <a:spcPct val="90000"/>
                  </a:lnSpc>
                  <a:buNone/>
                </a:pPr>
                <a:r>
                  <a:rPr lang="en-US" altLang="zh-CN" sz="1100" b="1" i="0" smtClean="0">
                    <a:solidFill>
                      <a:srgbClr val="FFC000"/>
                    </a:solidFill>
                    <a:effectLst>
                      <a:outerShdw blurRad="50800" dist="50800" dir="5400000" algn="t" rotWithShape="0">
                        <a:prstClr val="black">
                          <a:alpha val="40000"/>
                        </a:prstClr>
                      </a:outerShdw>
                      <a:reflection blurRad="6350" stA="55000" endA="300" endPos="45500" dir="5400000" sy="-100000" algn="bl" rotWithShape="0"/>
                    </a:effectLst>
                    <a:latin typeface="Arial"/>
                    <a:ea typeface="黑体" pitchFamily="2" charset="-122"/>
                    <a:cs typeface="+mn-cs"/>
                  </a:rPr>
                  <a:t>2004</a:t>
                </a:r>
                <a:endParaRPr lang="zh-CN" altLang="en-US" sz="1100" b="1">
                  <a:solidFill>
                    <a:srgbClr val="FFC000"/>
                  </a:solidFill>
                  <a:effectLst>
                    <a:outerShdw blurRad="50800" dist="50800" dir="5400000" algn="t" rotWithShape="0">
                      <a:prstClr val="black">
                        <a:alpha val="40000"/>
                      </a:prstClr>
                    </a:outerShdw>
                    <a:reflection blurRad="6350" stA="55000" endA="300" endPos="45500" dir="5400000" sy="-100000" algn="bl" rotWithShape="0"/>
                  </a:effectLst>
                  <a:ea typeface="黑体" pitchFamily="2" charset="-122"/>
                </a:endParaRPr>
              </a:p>
            </p:txBody>
          </p:sp>
          <p:sp>
            <p:nvSpPr>
              <p:cNvPr id="260" name="TextBox 4"/>
              <p:cNvSpPr txBox="1">
                <a:spLocks noChangeArrowheads="1"/>
              </p:cNvSpPr>
              <p:nvPr/>
            </p:nvSpPr>
            <p:spPr bwMode="auto">
              <a:xfrm>
                <a:off x="4072663" y="5017769"/>
                <a:ext cx="662658" cy="189937"/>
              </a:xfrm>
              <a:prstGeom prst="rect">
                <a:avLst/>
              </a:prstGeom>
              <a:noFill/>
              <a:ln w="9525">
                <a:noFill/>
                <a:miter lim="800000"/>
                <a:headEnd/>
                <a:tailEnd/>
              </a:ln>
            </p:spPr>
            <p:txBody>
              <a:bodyPr wrap="none" lIns="0" tIns="0" rIns="0" bIns="0">
                <a:spAutoFit/>
              </a:bodyPr>
              <a:lstStyle/>
              <a:p>
                <a:pPr algn="ctr" defTabSz="914400">
                  <a:lnSpc>
                    <a:spcPct val="90000"/>
                  </a:lnSpc>
                  <a:spcBef>
                    <a:spcPts val="600"/>
                  </a:spcBef>
                  <a:buNone/>
                </a:pPr>
                <a:r>
                  <a:rPr lang="en-US" altLang="zh-CN" sz="1200" b="0" i="0" spc="-71" smtClean="0">
                    <a:solidFill>
                      <a:srgbClr val="FFFFFF"/>
                    </a:solidFill>
                    <a:effectLst>
                      <a:outerShdw blurRad="38100" dist="38100" dir="2700000" algn="tl">
                        <a:srgbClr val="000000">
                          <a:alpha val="43137"/>
                        </a:srgbClr>
                      </a:outerShdw>
                    </a:effectLst>
                    <a:latin typeface="Arial"/>
                    <a:ea typeface="黑体" pitchFamily="2" charset="-122"/>
                    <a:cs typeface="+mn-cs"/>
                  </a:rPr>
                  <a:t>ANSI T11</a:t>
                </a:r>
                <a:endParaRPr lang="en-US" altLang="zh-CN" sz="1200" b="0" i="0" spc="-71">
                  <a:solidFill>
                    <a:srgbClr val="FFFFFF"/>
                  </a:solidFill>
                  <a:effectLst>
                    <a:outerShdw blurRad="38100" dist="38100" dir="2700000" algn="tl">
                      <a:srgbClr val="000000">
                        <a:alpha val="43137"/>
                      </a:srgbClr>
                    </a:outerShdw>
                  </a:effectLst>
                  <a:latin typeface="Arial"/>
                  <a:ea typeface="黑体" pitchFamily="2" charset="-122"/>
                  <a:cs typeface="+mn-cs"/>
                </a:endParaRPr>
              </a:p>
            </p:txBody>
          </p:sp>
        </p:grpSp>
        <p:grpSp>
          <p:nvGrpSpPr>
            <p:cNvPr id="84" name="Group 521"/>
            <p:cNvGrpSpPr/>
            <p:nvPr/>
          </p:nvGrpSpPr>
          <p:grpSpPr>
            <a:xfrm>
              <a:off x="5513250" y="4492363"/>
              <a:ext cx="794809" cy="607399"/>
              <a:chOff x="4922883" y="5561482"/>
              <a:chExt cx="908332" cy="694154"/>
            </a:xfrm>
          </p:grpSpPr>
          <p:grpSp>
            <p:nvGrpSpPr>
              <p:cNvPr id="85" name="Group 431"/>
              <p:cNvGrpSpPr/>
              <p:nvPr/>
            </p:nvGrpSpPr>
            <p:grpSpPr>
              <a:xfrm>
                <a:off x="4922883" y="5571492"/>
                <a:ext cx="908332" cy="684144"/>
                <a:chOff x="2109457" y="5588336"/>
                <a:chExt cx="709626" cy="728921"/>
              </a:xfrm>
            </p:grpSpPr>
            <p:sp>
              <p:nvSpPr>
                <p:cNvPr id="255" name="Rectangle 3"/>
                <p:cNvSpPr>
                  <a:spLocks noChangeArrowheads="1"/>
                </p:cNvSpPr>
                <p:nvPr/>
              </p:nvSpPr>
              <p:spPr bwMode="gray">
                <a:xfrm>
                  <a:off x="2109457" y="5588336"/>
                  <a:ext cx="709626" cy="728921"/>
                </a:xfrm>
                <a:prstGeom prst="roundRect">
                  <a:avLst>
                    <a:gd name="adj" fmla="val 22678"/>
                  </a:avLst>
                </a:prstGeom>
                <a:gradFill flip="none" rotWithShape="1">
                  <a:gsLst>
                    <a:gs pos="0">
                      <a:schemeClr val="accent4">
                        <a:lumMod val="75000"/>
                        <a:alpha val="80000"/>
                      </a:schemeClr>
                    </a:gs>
                    <a:gs pos="50000">
                      <a:schemeClr val="accent4">
                        <a:alpha val="80000"/>
                      </a:schemeClr>
                    </a:gs>
                    <a:gs pos="100000">
                      <a:schemeClr val="accent4">
                        <a:lumMod val="75000"/>
                        <a:alpha val="80000"/>
                      </a:schemeClr>
                    </a:gs>
                  </a:gsLst>
                  <a:lin ang="8400000" scaled="0"/>
                  <a:tileRect/>
                </a:gradFill>
                <a:ln w="9525" algn="ctr">
                  <a:noFill/>
                  <a:miter lim="800000"/>
                  <a:headEnd/>
                  <a:tailEnd/>
                </a:ln>
                <a:effectLst>
                  <a:outerShdw blurRad="101600" dist="38100" dir="3000000" algn="tr" rotWithShape="0">
                    <a:prstClr val="black">
                      <a:alpha val="36000"/>
                    </a:prstClr>
                  </a:outerShdw>
                </a:effectLst>
                <a:scene3d>
                  <a:camera prst="orthographicFront"/>
                  <a:lightRig rig="threePt" dir="t">
                    <a:rot lat="0" lon="0" rev="15000000"/>
                  </a:lightRig>
                </a:scene3d>
                <a:sp3d>
                  <a:bevelT w="38100" h="38100"/>
                </a:sp3d>
              </p:spPr>
              <p:txBody>
                <a:bodyPr vert="horz" wrap="square" lIns="27432" tIns="27432" rIns="27432" bIns="27432" anchor="ctr" anchorCtr="0">
                  <a:noAutofit/>
                </a:bodyPr>
                <a:lstStyle/>
                <a:p>
                  <a:pPr algn="ctr" fontAlgn="base">
                    <a:lnSpc>
                      <a:spcPct val="90000"/>
                    </a:lnSpc>
                    <a:spcBef>
                      <a:spcPts val="600"/>
                    </a:spcBef>
                    <a:defRPr/>
                  </a:pPr>
                  <a:endParaRPr lang="zh-CN" altLang="en-US" sz="1200" kern="0" smtClean="0">
                    <a:solidFill>
                      <a:srgbClr val="FFFFFF"/>
                    </a:solidFill>
                    <a:effectLst>
                      <a:outerShdw blurRad="38100" dist="38100" dir="2700000" algn="tl">
                        <a:srgbClr val="000000">
                          <a:alpha val="43137"/>
                        </a:srgbClr>
                      </a:outerShdw>
                    </a:effectLst>
                    <a:ea typeface="黑体" pitchFamily="2" charset="-122"/>
                  </a:endParaRPr>
                </a:p>
              </p:txBody>
            </p:sp>
            <p:pic>
              <p:nvPicPr>
                <p:cNvPr id="256" name="Picture 255" descr="PerspHorizArrow_v2trans.png"/>
                <p:cNvPicPr>
                  <a:picLocks noChangeAspect="1"/>
                </p:cNvPicPr>
                <p:nvPr/>
              </p:nvPicPr>
              <p:blipFill>
                <a:blip r:embed="rId4" cstate="screen">
                  <a:extLst>
                    <a:ext uri="{28A0092B-C50C-407E-A947-70E740481C1C}">
                      <a14:useLocalDpi xmlns="" xmlns:a14="http://schemas.microsoft.com/office/drawing/2010/main"/>
                    </a:ext>
                  </a:extLst>
                </a:blip>
                <a:srcRect/>
                <a:stretch>
                  <a:fillRect/>
                </a:stretch>
              </p:blipFill>
              <p:spPr>
                <a:xfrm>
                  <a:off x="2109457" y="5688395"/>
                  <a:ext cx="709626" cy="179644"/>
                </a:xfrm>
                <a:prstGeom prst="rect">
                  <a:avLst/>
                </a:prstGeom>
                <a:effectLst>
                  <a:outerShdw blurRad="50800" dist="38100" dir="5400000" algn="t" rotWithShape="0">
                    <a:prstClr val="black">
                      <a:alpha val="40000"/>
                    </a:prstClr>
                  </a:outerShdw>
                </a:effectLst>
              </p:spPr>
            </p:pic>
          </p:grpSp>
          <p:sp>
            <p:nvSpPr>
              <p:cNvPr id="253" name="Rectangle 14"/>
              <p:cNvSpPr>
                <a:spLocks noChangeArrowheads="1"/>
              </p:cNvSpPr>
              <p:nvPr/>
            </p:nvSpPr>
            <p:spPr bwMode="auto">
              <a:xfrm>
                <a:off x="5092000" y="5561482"/>
                <a:ext cx="570107" cy="279630"/>
              </a:xfrm>
              <a:prstGeom prst="rect">
                <a:avLst/>
              </a:prstGeom>
              <a:noFill/>
              <a:ln w="9525">
                <a:noFill/>
                <a:miter lim="800000"/>
                <a:headEnd/>
                <a:tailEnd/>
              </a:ln>
              <a:effectLst/>
            </p:spPr>
            <p:txBody>
              <a:bodyPr wrap="none">
                <a:spAutoFit/>
              </a:bodyPr>
              <a:lstStyle/>
              <a:p>
                <a:pPr algn="ctr" defTabSz="914400">
                  <a:lnSpc>
                    <a:spcPct val="90000"/>
                  </a:lnSpc>
                  <a:buNone/>
                </a:pPr>
                <a:r>
                  <a:rPr lang="en-US" altLang="zh-CN" sz="1100" b="1" i="0" smtClean="0">
                    <a:solidFill>
                      <a:srgbClr val="FFC000"/>
                    </a:solidFill>
                    <a:effectLst>
                      <a:outerShdw blurRad="50800" dist="50800" dir="5400000" algn="t" rotWithShape="0">
                        <a:prstClr val="black">
                          <a:alpha val="40000"/>
                        </a:prstClr>
                      </a:outerShdw>
                      <a:reflection blurRad="6350" stA="55000" endA="300" endPos="45500" dir="5400000" sy="-100000" algn="bl" rotWithShape="0"/>
                    </a:effectLst>
                    <a:latin typeface="Arial"/>
                    <a:ea typeface="黑体" pitchFamily="2" charset="-122"/>
                    <a:cs typeface="+mn-cs"/>
                  </a:rPr>
                  <a:t>2010</a:t>
                </a:r>
                <a:endParaRPr lang="zh-CN" altLang="en-US" sz="1100" b="1">
                  <a:solidFill>
                    <a:srgbClr val="FFC000"/>
                  </a:solidFill>
                  <a:effectLst>
                    <a:outerShdw blurRad="50800" dist="50800" dir="5400000" algn="t" rotWithShape="0">
                      <a:prstClr val="black">
                        <a:alpha val="40000"/>
                      </a:prstClr>
                    </a:outerShdw>
                    <a:reflection blurRad="6350" stA="55000" endA="300" endPos="45500" dir="5400000" sy="-100000" algn="bl" rotWithShape="0"/>
                  </a:effectLst>
                  <a:ea typeface="黑体" pitchFamily="2" charset="-122"/>
                </a:endParaRPr>
              </a:p>
            </p:txBody>
          </p:sp>
          <p:sp>
            <p:nvSpPr>
              <p:cNvPr id="254" name="TextBox 4"/>
              <p:cNvSpPr txBox="1">
                <a:spLocks noChangeArrowheads="1"/>
              </p:cNvSpPr>
              <p:nvPr/>
            </p:nvSpPr>
            <p:spPr bwMode="auto">
              <a:xfrm>
                <a:off x="5014428" y="5801624"/>
                <a:ext cx="725237" cy="379876"/>
              </a:xfrm>
              <a:prstGeom prst="rect">
                <a:avLst/>
              </a:prstGeom>
              <a:noFill/>
              <a:ln w="9525">
                <a:noFill/>
                <a:miter lim="800000"/>
                <a:headEnd/>
                <a:tailEnd/>
              </a:ln>
            </p:spPr>
            <p:txBody>
              <a:bodyPr wrap="none" lIns="0" tIns="0" rIns="0" bIns="0">
                <a:spAutoFit/>
              </a:bodyPr>
              <a:lstStyle/>
              <a:p>
                <a:pPr algn="ctr" defTabSz="914400">
                  <a:lnSpc>
                    <a:spcPct val="90000"/>
                  </a:lnSpc>
                  <a:spcBef>
                    <a:spcPts val="600"/>
                  </a:spcBef>
                  <a:buNone/>
                </a:pPr>
                <a: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t>IEEE</a:t>
                </a:r>
                <a:b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br>
                <a:r>
                  <a:rPr lang="zh-CN" altLang="en-US" sz="1200" b="0" i="0" spc="-71" smtClean="0">
                    <a:solidFill>
                      <a:srgbClr val="FFFFFF"/>
                    </a:solidFill>
                    <a:effectLst>
                      <a:outerShdw blurRad="38100" dist="38100" dir="2700000" algn="tl">
                        <a:srgbClr val="000000">
                          <a:alpha val="43137"/>
                        </a:srgbClr>
                      </a:outerShdw>
                    </a:effectLst>
                    <a:latin typeface="Arial"/>
                    <a:ea typeface="黑体" pitchFamily="2" charset="-122"/>
                    <a:cs typeface="+mn-cs"/>
                  </a:rPr>
                  <a:t> </a:t>
                </a:r>
                <a:r>
                  <a:rPr lang="en-US" altLang="zh-CN" sz="1200" b="0" i="0" spc="-71" smtClean="0">
                    <a:solidFill>
                      <a:srgbClr val="FFFFFF"/>
                    </a:solidFill>
                    <a:effectLst>
                      <a:outerShdw blurRad="38100" dist="38100" dir="2700000" algn="tl">
                        <a:srgbClr val="000000">
                          <a:alpha val="43137"/>
                        </a:srgbClr>
                      </a:outerShdw>
                    </a:effectLst>
                    <a:latin typeface="Arial"/>
                    <a:ea typeface="黑体" pitchFamily="2" charset="-122"/>
                    <a:cs typeface="+mn-cs"/>
                  </a:rPr>
                  <a:t>802.1Qbb</a:t>
                </a:r>
                <a:endParaRPr lang="zh-CN" altLang="en-US" sz="1200" b="0" i="0" spc="-71">
                  <a:solidFill>
                    <a:srgbClr val="FFFFFF"/>
                  </a:solidFill>
                  <a:effectLst>
                    <a:outerShdw blurRad="38100" dist="38100" dir="2700000" algn="tl">
                      <a:srgbClr val="000000">
                        <a:alpha val="43137"/>
                      </a:srgbClr>
                    </a:outerShdw>
                  </a:effectLst>
                  <a:latin typeface="Arial"/>
                  <a:ea typeface="黑体" pitchFamily="2" charset="-122"/>
                  <a:cs typeface="+mn-cs"/>
                </a:endParaRPr>
              </a:p>
            </p:txBody>
          </p:sp>
        </p:grpSp>
        <p:grpSp>
          <p:nvGrpSpPr>
            <p:cNvPr id="86" name="Group 531"/>
            <p:cNvGrpSpPr/>
            <p:nvPr/>
          </p:nvGrpSpPr>
          <p:grpSpPr>
            <a:xfrm>
              <a:off x="5649139" y="3704643"/>
              <a:ext cx="686209" cy="607399"/>
              <a:chOff x="5066648" y="4661251"/>
              <a:chExt cx="784221" cy="694154"/>
            </a:xfrm>
          </p:grpSpPr>
          <p:grpSp>
            <p:nvGrpSpPr>
              <p:cNvPr id="87" name="Group 441"/>
              <p:cNvGrpSpPr/>
              <p:nvPr/>
            </p:nvGrpSpPr>
            <p:grpSpPr>
              <a:xfrm>
                <a:off x="5066648" y="4671261"/>
                <a:ext cx="784221" cy="684144"/>
                <a:chOff x="4204262" y="4567238"/>
                <a:chExt cx="709626" cy="728921"/>
              </a:xfrm>
            </p:grpSpPr>
            <p:sp>
              <p:nvSpPr>
                <p:cNvPr id="249" name="Rectangle 3"/>
                <p:cNvSpPr>
                  <a:spLocks noChangeArrowheads="1"/>
                </p:cNvSpPr>
                <p:nvPr/>
              </p:nvSpPr>
              <p:spPr bwMode="gray">
                <a:xfrm>
                  <a:off x="4204262" y="4567238"/>
                  <a:ext cx="709626" cy="728921"/>
                </a:xfrm>
                <a:prstGeom prst="roundRect">
                  <a:avLst>
                    <a:gd name="adj" fmla="val 22678"/>
                  </a:avLst>
                </a:prstGeom>
                <a:gradFill flip="none" rotWithShape="1">
                  <a:gsLst>
                    <a:gs pos="0">
                      <a:schemeClr val="accent4">
                        <a:lumMod val="75000"/>
                        <a:alpha val="80000"/>
                      </a:schemeClr>
                    </a:gs>
                    <a:gs pos="50000">
                      <a:schemeClr val="accent4">
                        <a:alpha val="80000"/>
                      </a:schemeClr>
                    </a:gs>
                    <a:gs pos="100000">
                      <a:schemeClr val="accent4">
                        <a:lumMod val="75000"/>
                        <a:alpha val="80000"/>
                      </a:schemeClr>
                    </a:gs>
                  </a:gsLst>
                  <a:lin ang="8400000" scaled="0"/>
                  <a:tileRect/>
                </a:gradFill>
                <a:ln w="9525" algn="ctr">
                  <a:noFill/>
                  <a:miter lim="800000"/>
                  <a:headEnd/>
                  <a:tailEnd/>
                </a:ln>
                <a:effectLst>
                  <a:outerShdw blurRad="101600" dist="38100" dir="3000000" algn="tr" rotWithShape="0">
                    <a:prstClr val="black">
                      <a:alpha val="36000"/>
                    </a:prstClr>
                  </a:outerShdw>
                </a:effectLst>
                <a:scene3d>
                  <a:camera prst="orthographicFront"/>
                  <a:lightRig rig="threePt" dir="t">
                    <a:rot lat="0" lon="0" rev="15000000"/>
                  </a:lightRig>
                </a:scene3d>
                <a:sp3d>
                  <a:bevelT w="38100" h="38100"/>
                </a:sp3d>
              </p:spPr>
              <p:txBody>
                <a:bodyPr vert="horz" wrap="square" lIns="27432" tIns="27432" rIns="27432" bIns="27432" anchor="ctr" anchorCtr="0">
                  <a:noAutofit/>
                </a:bodyPr>
                <a:lstStyle/>
                <a:p>
                  <a:pPr algn="ctr" fontAlgn="base">
                    <a:lnSpc>
                      <a:spcPct val="90000"/>
                    </a:lnSpc>
                    <a:spcBef>
                      <a:spcPts val="600"/>
                    </a:spcBef>
                    <a:defRPr/>
                  </a:pPr>
                  <a:endParaRPr lang="zh-CN" altLang="en-US" sz="1200" kern="0" smtClean="0">
                    <a:solidFill>
                      <a:srgbClr val="FFFFFF"/>
                    </a:solidFill>
                    <a:effectLst>
                      <a:outerShdw blurRad="38100" dist="38100" dir="2700000" algn="tl">
                        <a:srgbClr val="000000">
                          <a:alpha val="43137"/>
                        </a:srgbClr>
                      </a:outerShdw>
                    </a:effectLst>
                    <a:ea typeface="黑体" pitchFamily="2" charset="-122"/>
                  </a:endParaRPr>
                </a:p>
              </p:txBody>
            </p:sp>
            <p:pic>
              <p:nvPicPr>
                <p:cNvPr id="250" name="Picture 249" descr="PerspHorizArrow_v2trans.png"/>
                <p:cNvPicPr>
                  <a:picLocks noChangeAspect="1"/>
                </p:cNvPicPr>
                <p:nvPr/>
              </p:nvPicPr>
              <p:blipFill>
                <a:blip r:embed="rId5" cstate="screen">
                  <a:extLst>
                    <a:ext uri="{28A0092B-C50C-407E-A947-70E740481C1C}">
                      <a14:useLocalDpi xmlns="" xmlns:a14="http://schemas.microsoft.com/office/drawing/2010/main"/>
                    </a:ext>
                  </a:extLst>
                </a:blip>
                <a:srcRect/>
                <a:stretch>
                  <a:fillRect/>
                </a:stretch>
              </p:blipFill>
              <p:spPr>
                <a:xfrm>
                  <a:off x="4204262" y="4667297"/>
                  <a:ext cx="709626" cy="179644"/>
                </a:xfrm>
                <a:prstGeom prst="rect">
                  <a:avLst/>
                </a:prstGeom>
                <a:effectLst>
                  <a:outerShdw blurRad="50800" dist="38100" dir="5400000" algn="t" rotWithShape="0">
                    <a:prstClr val="black">
                      <a:alpha val="40000"/>
                    </a:prstClr>
                  </a:outerShdw>
                </a:effectLst>
              </p:spPr>
            </p:pic>
          </p:grpSp>
          <p:sp>
            <p:nvSpPr>
              <p:cNvPr id="247" name="Rectangle 14"/>
              <p:cNvSpPr>
                <a:spLocks noChangeArrowheads="1"/>
              </p:cNvSpPr>
              <p:nvPr/>
            </p:nvSpPr>
            <p:spPr bwMode="auto">
              <a:xfrm>
                <a:off x="5173706" y="4661251"/>
                <a:ext cx="570107" cy="279630"/>
              </a:xfrm>
              <a:prstGeom prst="rect">
                <a:avLst/>
              </a:prstGeom>
              <a:noFill/>
              <a:ln w="9525">
                <a:noFill/>
                <a:miter lim="800000"/>
                <a:headEnd/>
                <a:tailEnd/>
              </a:ln>
              <a:effectLst/>
            </p:spPr>
            <p:txBody>
              <a:bodyPr wrap="none">
                <a:spAutoFit/>
              </a:bodyPr>
              <a:lstStyle/>
              <a:p>
                <a:pPr algn="ctr" defTabSz="914400">
                  <a:lnSpc>
                    <a:spcPct val="90000"/>
                  </a:lnSpc>
                  <a:buNone/>
                </a:pPr>
                <a:r>
                  <a:rPr lang="en-US" altLang="zh-CN" sz="1100" b="1" i="0" smtClean="0">
                    <a:solidFill>
                      <a:srgbClr val="FFC000"/>
                    </a:solidFill>
                    <a:effectLst>
                      <a:outerShdw blurRad="50800" dist="50800" dir="5400000" algn="t" rotWithShape="0">
                        <a:prstClr val="black">
                          <a:alpha val="40000"/>
                        </a:prstClr>
                      </a:outerShdw>
                      <a:reflection blurRad="6350" stA="55000" endA="300" endPos="45500" dir="5400000" sy="-100000" algn="bl" rotWithShape="0"/>
                    </a:effectLst>
                    <a:latin typeface="Arial"/>
                    <a:ea typeface="黑体" pitchFamily="2" charset="-122"/>
                    <a:cs typeface="+mn-cs"/>
                  </a:rPr>
                  <a:t>2009</a:t>
                </a:r>
                <a:endParaRPr lang="zh-CN" altLang="en-US" sz="1100" b="1">
                  <a:solidFill>
                    <a:srgbClr val="FFC000"/>
                  </a:solidFill>
                  <a:effectLst>
                    <a:outerShdw blurRad="50800" dist="50800" dir="5400000" algn="t" rotWithShape="0">
                      <a:prstClr val="black">
                        <a:alpha val="40000"/>
                      </a:prstClr>
                    </a:outerShdw>
                    <a:reflection blurRad="6350" stA="55000" endA="300" endPos="45500" dir="5400000" sy="-100000" algn="bl" rotWithShape="0"/>
                  </a:effectLst>
                  <a:ea typeface="黑体" pitchFamily="2" charset="-122"/>
                </a:endParaRPr>
              </a:p>
            </p:txBody>
          </p:sp>
          <p:sp>
            <p:nvSpPr>
              <p:cNvPr id="248" name="TextBox 4"/>
              <p:cNvSpPr txBox="1">
                <a:spLocks noChangeArrowheads="1"/>
              </p:cNvSpPr>
              <p:nvPr/>
            </p:nvSpPr>
            <p:spPr bwMode="auto">
              <a:xfrm>
                <a:off x="5127433" y="5017769"/>
                <a:ext cx="662658" cy="189937"/>
              </a:xfrm>
              <a:prstGeom prst="rect">
                <a:avLst/>
              </a:prstGeom>
              <a:noFill/>
              <a:ln w="9525">
                <a:noFill/>
                <a:miter lim="800000"/>
                <a:headEnd/>
                <a:tailEnd/>
              </a:ln>
            </p:spPr>
            <p:txBody>
              <a:bodyPr wrap="none" lIns="0" tIns="0" rIns="0" bIns="0">
                <a:spAutoFit/>
              </a:bodyPr>
              <a:lstStyle/>
              <a:p>
                <a:pPr algn="ctr" defTabSz="914400">
                  <a:lnSpc>
                    <a:spcPct val="90000"/>
                  </a:lnSpc>
                  <a:spcBef>
                    <a:spcPts val="600"/>
                  </a:spcBef>
                  <a:buNone/>
                </a:pPr>
                <a:r>
                  <a:rPr lang="en-US" altLang="zh-CN" sz="1200" b="0" i="0" spc="-71" smtClean="0">
                    <a:solidFill>
                      <a:srgbClr val="FFFFFF"/>
                    </a:solidFill>
                    <a:effectLst>
                      <a:outerShdw blurRad="38100" dist="38100" dir="2700000" algn="tl">
                        <a:srgbClr val="000000">
                          <a:alpha val="43137"/>
                        </a:srgbClr>
                      </a:outerShdw>
                    </a:effectLst>
                    <a:latin typeface="Arial"/>
                    <a:ea typeface="黑体" pitchFamily="2" charset="-122"/>
                    <a:cs typeface="+mn-cs"/>
                  </a:rPr>
                  <a:t>ANSI T11</a:t>
                </a:r>
                <a:endParaRPr lang="en-US" altLang="zh-CN" sz="1200" b="0" i="0" spc="-71">
                  <a:solidFill>
                    <a:srgbClr val="FFFFFF"/>
                  </a:solidFill>
                  <a:effectLst>
                    <a:outerShdw blurRad="38100" dist="38100" dir="2700000" algn="tl">
                      <a:srgbClr val="000000">
                        <a:alpha val="43137"/>
                      </a:srgbClr>
                    </a:outerShdw>
                  </a:effectLst>
                  <a:latin typeface="Arial"/>
                  <a:ea typeface="黑体" pitchFamily="2" charset="-122"/>
                  <a:cs typeface="+mn-cs"/>
                </a:endParaRPr>
              </a:p>
            </p:txBody>
          </p:sp>
        </p:grpSp>
        <p:grpSp>
          <p:nvGrpSpPr>
            <p:cNvPr id="88" name="Group 520"/>
            <p:cNvGrpSpPr/>
            <p:nvPr/>
          </p:nvGrpSpPr>
          <p:grpSpPr>
            <a:xfrm>
              <a:off x="6493252" y="4492363"/>
              <a:ext cx="794809" cy="607399"/>
              <a:chOff x="5918691" y="5561482"/>
              <a:chExt cx="908332" cy="694154"/>
            </a:xfrm>
          </p:grpSpPr>
          <p:grpSp>
            <p:nvGrpSpPr>
              <p:cNvPr id="89" name="Group 455"/>
              <p:cNvGrpSpPr/>
              <p:nvPr/>
            </p:nvGrpSpPr>
            <p:grpSpPr>
              <a:xfrm>
                <a:off x="5918691" y="5571492"/>
                <a:ext cx="908332" cy="684144"/>
                <a:chOff x="2109457" y="5588336"/>
                <a:chExt cx="709626" cy="728921"/>
              </a:xfrm>
            </p:grpSpPr>
            <p:sp>
              <p:nvSpPr>
                <p:cNvPr id="243" name="Rectangle 3"/>
                <p:cNvSpPr>
                  <a:spLocks noChangeArrowheads="1"/>
                </p:cNvSpPr>
                <p:nvPr/>
              </p:nvSpPr>
              <p:spPr bwMode="gray">
                <a:xfrm>
                  <a:off x="2109457" y="5588336"/>
                  <a:ext cx="709626" cy="728921"/>
                </a:xfrm>
                <a:prstGeom prst="roundRect">
                  <a:avLst>
                    <a:gd name="adj" fmla="val 22678"/>
                  </a:avLst>
                </a:prstGeom>
                <a:gradFill flip="none" rotWithShape="1">
                  <a:gsLst>
                    <a:gs pos="0">
                      <a:schemeClr val="accent4">
                        <a:lumMod val="75000"/>
                        <a:alpha val="80000"/>
                      </a:schemeClr>
                    </a:gs>
                    <a:gs pos="50000">
                      <a:schemeClr val="accent4">
                        <a:alpha val="80000"/>
                      </a:schemeClr>
                    </a:gs>
                    <a:gs pos="100000">
                      <a:schemeClr val="accent4">
                        <a:lumMod val="75000"/>
                        <a:alpha val="80000"/>
                      </a:schemeClr>
                    </a:gs>
                  </a:gsLst>
                  <a:lin ang="8400000" scaled="0"/>
                  <a:tileRect/>
                </a:gradFill>
                <a:ln w="9525" algn="ctr">
                  <a:noFill/>
                  <a:miter lim="800000"/>
                  <a:headEnd/>
                  <a:tailEnd/>
                </a:ln>
                <a:effectLst>
                  <a:outerShdw blurRad="101600" dist="38100" dir="3000000" algn="tr" rotWithShape="0">
                    <a:prstClr val="black">
                      <a:alpha val="36000"/>
                    </a:prstClr>
                  </a:outerShdw>
                </a:effectLst>
                <a:scene3d>
                  <a:camera prst="orthographicFront"/>
                  <a:lightRig rig="threePt" dir="t">
                    <a:rot lat="0" lon="0" rev="15000000"/>
                  </a:lightRig>
                </a:scene3d>
                <a:sp3d>
                  <a:bevelT w="38100" h="38100"/>
                </a:sp3d>
              </p:spPr>
              <p:txBody>
                <a:bodyPr vert="horz" wrap="square" lIns="27432" tIns="27432" rIns="27432" bIns="27432" anchor="ctr" anchorCtr="0">
                  <a:noAutofit/>
                </a:bodyPr>
                <a:lstStyle/>
                <a:p>
                  <a:pPr algn="ctr" fontAlgn="base">
                    <a:lnSpc>
                      <a:spcPct val="90000"/>
                    </a:lnSpc>
                    <a:spcBef>
                      <a:spcPts val="600"/>
                    </a:spcBef>
                    <a:defRPr/>
                  </a:pPr>
                  <a:endParaRPr lang="zh-CN" altLang="en-US" sz="1200" kern="0" smtClean="0">
                    <a:solidFill>
                      <a:srgbClr val="FFFFFF"/>
                    </a:solidFill>
                    <a:effectLst>
                      <a:outerShdw blurRad="38100" dist="38100" dir="2700000" algn="tl">
                        <a:srgbClr val="000000">
                          <a:alpha val="43137"/>
                        </a:srgbClr>
                      </a:outerShdw>
                    </a:effectLst>
                    <a:ea typeface="黑体" pitchFamily="2" charset="-122"/>
                  </a:endParaRPr>
                </a:p>
              </p:txBody>
            </p:sp>
            <p:pic>
              <p:nvPicPr>
                <p:cNvPr id="244" name="Picture 243" descr="PerspHorizArrow_v2trans.png"/>
                <p:cNvPicPr>
                  <a:picLocks noChangeAspect="1"/>
                </p:cNvPicPr>
                <p:nvPr/>
              </p:nvPicPr>
              <p:blipFill>
                <a:blip r:embed="rId4" cstate="screen">
                  <a:extLst>
                    <a:ext uri="{28A0092B-C50C-407E-A947-70E740481C1C}">
                      <a14:useLocalDpi xmlns="" xmlns:a14="http://schemas.microsoft.com/office/drawing/2010/main"/>
                    </a:ext>
                  </a:extLst>
                </a:blip>
                <a:srcRect/>
                <a:stretch>
                  <a:fillRect/>
                </a:stretch>
              </p:blipFill>
              <p:spPr>
                <a:xfrm>
                  <a:off x="2109457" y="5688395"/>
                  <a:ext cx="709626" cy="179644"/>
                </a:xfrm>
                <a:prstGeom prst="rect">
                  <a:avLst/>
                </a:prstGeom>
                <a:effectLst>
                  <a:outerShdw blurRad="50800" dist="38100" dir="5400000" algn="t" rotWithShape="0">
                    <a:prstClr val="black">
                      <a:alpha val="40000"/>
                    </a:prstClr>
                  </a:outerShdw>
                </a:effectLst>
              </p:spPr>
            </p:pic>
          </p:grpSp>
          <p:sp>
            <p:nvSpPr>
              <p:cNvPr id="241" name="Rectangle 14"/>
              <p:cNvSpPr>
                <a:spLocks noChangeArrowheads="1"/>
              </p:cNvSpPr>
              <p:nvPr/>
            </p:nvSpPr>
            <p:spPr bwMode="auto">
              <a:xfrm>
                <a:off x="6087808" y="5561482"/>
                <a:ext cx="570107" cy="279630"/>
              </a:xfrm>
              <a:prstGeom prst="rect">
                <a:avLst/>
              </a:prstGeom>
              <a:noFill/>
              <a:ln w="9525">
                <a:noFill/>
                <a:miter lim="800000"/>
                <a:headEnd/>
                <a:tailEnd/>
              </a:ln>
              <a:effectLst/>
            </p:spPr>
            <p:txBody>
              <a:bodyPr wrap="none">
                <a:spAutoFit/>
              </a:bodyPr>
              <a:lstStyle/>
              <a:p>
                <a:pPr algn="ctr" defTabSz="914400">
                  <a:lnSpc>
                    <a:spcPct val="90000"/>
                  </a:lnSpc>
                  <a:buNone/>
                </a:pPr>
                <a:r>
                  <a:rPr lang="en-US" altLang="zh-CN" sz="1100" b="1" i="0" smtClean="0">
                    <a:solidFill>
                      <a:srgbClr val="FFC000"/>
                    </a:solidFill>
                    <a:effectLst>
                      <a:outerShdw blurRad="50800" dist="50800" dir="5400000" algn="t" rotWithShape="0">
                        <a:prstClr val="black">
                          <a:alpha val="40000"/>
                        </a:prstClr>
                      </a:outerShdw>
                      <a:reflection blurRad="6350" stA="55000" endA="300" endPos="45500" dir="5400000" sy="-100000" algn="bl" rotWithShape="0"/>
                    </a:effectLst>
                    <a:latin typeface="Arial"/>
                    <a:ea typeface="黑体" pitchFamily="2" charset="-122"/>
                    <a:cs typeface="+mn-cs"/>
                  </a:rPr>
                  <a:t>2010</a:t>
                </a:r>
                <a:endParaRPr lang="zh-CN" altLang="en-US" sz="1100" b="1">
                  <a:solidFill>
                    <a:srgbClr val="FFC000"/>
                  </a:solidFill>
                  <a:effectLst>
                    <a:outerShdw blurRad="50800" dist="50800" dir="5400000" algn="t" rotWithShape="0">
                      <a:prstClr val="black">
                        <a:alpha val="40000"/>
                      </a:prstClr>
                    </a:outerShdw>
                    <a:reflection blurRad="6350" stA="55000" endA="300" endPos="45500" dir="5400000" sy="-100000" algn="bl" rotWithShape="0"/>
                  </a:effectLst>
                  <a:ea typeface="黑体" pitchFamily="2" charset="-122"/>
                </a:endParaRPr>
              </a:p>
            </p:txBody>
          </p:sp>
          <p:sp>
            <p:nvSpPr>
              <p:cNvPr id="242" name="TextBox 4"/>
              <p:cNvSpPr txBox="1">
                <a:spLocks noChangeArrowheads="1"/>
              </p:cNvSpPr>
              <p:nvPr/>
            </p:nvSpPr>
            <p:spPr bwMode="auto">
              <a:xfrm>
                <a:off x="6010236" y="5801624"/>
                <a:ext cx="725237" cy="379876"/>
              </a:xfrm>
              <a:prstGeom prst="rect">
                <a:avLst/>
              </a:prstGeom>
              <a:noFill/>
              <a:ln w="9525">
                <a:noFill/>
                <a:miter lim="800000"/>
                <a:headEnd/>
                <a:tailEnd/>
              </a:ln>
            </p:spPr>
            <p:txBody>
              <a:bodyPr wrap="none" lIns="0" tIns="0" rIns="0" bIns="0">
                <a:spAutoFit/>
              </a:bodyPr>
              <a:lstStyle/>
              <a:p>
                <a:pPr algn="ctr" defTabSz="914400">
                  <a:lnSpc>
                    <a:spcPct val="90000"/>
                  </a:lnSpc>
                  <a:spcBef>
                    <a:spcPts val="600"/>
                  </a:spcBef>
                  <a:buNone/>
                </a:pPr>
                <a: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t>IEEE</a:t>
                </a:r>
                <a:b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br>
                <a:r>
                  <a:rPr lang="zh-CN" altLang="en-US" sz="1200" b="0" i="0" spc="-71" smtClean="0">
                    <a:solidFill>
                      <a:srgbClr val="FFFFFF"/>
                    </a:solidFill>
                    <a:effectLst>
                      <a:outerShdw blurRad="38100" dist="38100" dir="2700000" algn="tl">
                        <a:srgbClr val="000000">
                          <a:alpha val="43137"/>
                        </a:srgbClr>
                      </a:outerShdw>
                    </a:effectLst>
                    <a:latin typeface="Arial"/>
                    <a:ea typeface="黑体" pitchFamily="2" charset="-122"/>
                    <a:cs typeface="+mn-cs"/>
                  </a:rPr>
                  <a:t> </a:t>
                </a:r>
                <a:r>
                  <a:rPr lang="en-US" altLang="zh-CN" sz="1200" b="0" i="0" spc="-71" smtClean="0">
                    <a:solidFill>
                      <a:srgbClr val="FFFFFF"/>
                    </a:solidFill>
                    <a:effectLst>
                      <a:outerShdw blurRad="38100" dist="38100" dir="2700000" algn="tl">
                        <a:srgbClr val="000000">
                          <a:alpha val="43137"/>
                        </a:srgbClr>
                      </a:outerShdw>
                    </a:effectLst>
                    <a:latin typeface="Arial"/>
                    <a:ea typeface="黑体" pitchFamily="2" charset="-122"/>
                    <a:cs typeface="+mn-cs"/>
                  </a:rPr>
                  <a:t>802.1Qbh</a:t>
                </a:r>
                <a:endParaRPr lang="zh-CN" altLang="en-US" sz="1200" b="0" i="0" spc="-71">
                  <a:solidFill>
                    <a:srgbClr val="FFFFFF"/>
                  </a:solidFill>
                  <a:effectLst>
                    <a:outerShdw blurRad="38100" dist="38100" dir="2700000" algn="tl">
                      <a:srgbClr val="000000">
                        <a:alpha val="43137"/>
                      </a:srgbClr>
                    </a:outerShdw>
                  </a:effectLst>
                  <a:latin typeface="Arial"/>
                  <a:ea typeface="黑体" pitchFamily="2" charset="-122"/>
                  <a:cs typeface="+mn-cs"/>
                </a:endParaRPr>
              </a:p>
            </p:txBody>
          </p:sp>
        </p:grpSp>
        <p:grpSp>
          <p:nvGrpSpPr>
            <p:cNvPr id="100" name="Group 532"/>
            <p:cNvGrpSpPr/>
            <p:nvPr/>
          </p:nvGrpSpPr>
          <p:grpSpPr>
            <a:xfrm>
              <a:off x="6377528" y="3704643"/>
              <a:ext cx="778618" cy="607397"/>
              <a:chOff x="5983051" y="4661253"/>
              <a:chExt cx="889830" cy="694152"/>
            </a:xfrm>
          </p:grpSpPr>
          <p:grpSp>
            <p:nvGrpSpPr>
              <p:cNvPr id="101" name="Group 468"/>
              <p:cNvGrpSpPr/>
              <p:nvPr/>
            </p:nvGrpSpPr>
            <p:grpSpPr>
              <a:xfrm>
                <a:off x="5983051" y="4671261"/>
                <a:ext cx="889830" cy="684144"/>
                <a:chOff x="6360711" y="4567238"/>
                <a:chExt cx="709628" cy="728921"/>
              </a:xfrm>
            </p:grpSpPr>
            <p:sp>
              <p:nvSpPr>
                <p:cNvPr id="237" name="Rectangle 3"/>
                <p:cNvSpPr>
                  <a:spLocks noChangeArrowheads="1"/>
                </p:cNvSpPr>
                <p:nvPr/>
              </p:nvSpPr>
              <p:spPr bwMode="gray">
                <a:xfrm>
                  <a:off x="6360711" y="4567238"/>
                  <a:ext cx="709626" cy="728921"/>
                </a:xfrm>
                <a:prstGeom prst="roundRect">
                  <a:avLst>
                    <a:gd name="adj" fmla="val 22678"/>
                  </a:avLst>
                </a:prstGeom>
                <a:gradFill flip="none" rotWithShape="1">
                  <a:gsLst>
                    <a:gs pos="0">
                      <a:schemeClr val="accent4">
                        <a:lumMod val="75000"/>
                        <a:alpha val="80000"/>
                      </a:schemeClr>
                    </a:gs>
                    <a:gs pos="50000">
                      <a:schemeClr val="accent4">
                        <a:alpha val="80000"/>
                      </a:schemeClr>
                    </a:gs>
                    <a:gs pos="100000">
                      <a:schemeClr val="accent4">
                        <a:lumMod val="75000"/>
                        <a:alpha val="80000"/>
                      </a:schemeClr>
                    </a:gs>
                  </a:gsLst>
                  <a:lin ang="8400000" scaled="0"/>
                  <a:tileRect/>
                </a:gradFill>
                <a:ln w="9525" algn="ctr">
                  <a:noFill/>
                  <a:miter lim="800000"/>
                  <a:headEnd/>
                  <a:tailEnd/>
                </a:ln>
                <a:effectLst>
                  <a:outerShdw blurRad="101600" dist="38100" dir="3000000" algn="tr" rotWithShape="0">
                    <a:prstClr val="black">
                      <a:alpha val="36000"/>
                    </a:prstClr>
                  </a:outerShdw>
                </a:effectLst>
                <a:scene3d>
                  <a:camera prst="orthographicFront"/>
                  <a:lightRig rig="threePt" dir="t">
                    <a:rot lat="0" lon="0" rev="15000000"/>
                  </a:lightRig>
                </a:scene3d>
                <a:sp3d>
                  <a:bevelT w="38100" h="38100"/>
                </a:sp3d>
              </p:spPr>
              <p:txBody>
                <a:bodyPr vert="horz" wrap="square" lIns="27432" tIns="27432" rIns="27432" bIns="27432" anchor="ctr" anchorCtr="0">
                  <a:noAutofit/>
                </a:bodyPr>
                <a:lstStyle/>
                <a:p>
                  <a:pPr algn="ctr" fontAlgn="base">
                    <a:lnSpc>
                      <a:spcPct val="90000"/>
                    </a:lnSpc>
                    <a:spcBef>
                      <a:spcPts val="600"/>
                    </a:spcBef>
                    <a:defRPr/>
                  </a:pPr>
                  <a:endParaRPr lang="zh-CN" altLang="en-US" sz="1200" kern="0" smtClean="0">
                    <a:solidFill>
                      <a:srgbClr val="FFFFFF"/>
                    </a:solidFill>
                    <a:effectLst>
                      <a:outerShdw blurRad="38100" dist="38100" dir="2700000" algn="tl">
                        <a:srgbClr val="000000">
                          <a:alpha val="43137"/>
                        </a:srgbClr>
                      </a:outerShdw>
                    </a:effectLst>
                    <a:ea typeface="黑体" pitchFamily="2" charset="-122"/>
                  </a:endParaRPr>
                </a:p>
              </p:txBody>
            </p:sp>
            <p:pic>
              <p:nvPicPr>
                <p:cNvPr id="238" name="Picture 237" descr="PerspHorizArrow_v2trans.png"/>
                <p:cNvPicPr>
                  <a:picLocks noChangeAspect="1"/>
                </p:cNvPicPr>
                <p:nvPr/>
              </p:nvPicPr>
              <p:blipFill>
                <a:blip r:embed="rId4" cstate="screen">
                  <a:extLst>
                    <a:ext uri="{28A0092B-C50C-407E-A947-70E740481C1C}">
                      <a14:useLocalDpi xmlns="" xmlns:a14="http://schemas.microsoft.com/office/drawing/2010/main"/>
                    </a:ext>
                  </a:extLst>
                </a:blip>
                <a:srcRect/>
                <a:stretch>
                  <a:fillRect/>
                </a:stretch>
              </p:blipFill>
              <p:spPr>
                <a:xfrm>
                  <a:off x="6360713" y="4673097"/>
                  <a:ext cx="709626" cy="179644"/>
                </a:xfrm>
                <a:prstGeom prst="rect">
                  <a:avLst/>
                </a:prstGeom>
                <a:effectLst>
                  <a:outerShdw blurRad="50800" dist="38100" dir="5400000" algn="t" rotWithShape="0">
                    <a:prstClr val="black">
                      <a:alpha val="40000"/>
                    </a:prstClr>
                  </a:outerShdw>
                </a:effectLst>
              </p:spPr>
            </p:pic>
          </p:grpSp>
          <p:sp>
            <p:nvSpPr>
              <p:cNvPr id="235" name="Rectangle 14"/>
              <p:cNvSpPr>
                <a:spLocks noChangeArrowheads="1"/>
              </p:cNvSpPr>
              <p:nvPr/>
            </p:nvSpPr>
            <p:spPr bwMode="auto">
              <a:xfrm>
                <a:off x="6142920" y="4661253"/>
                <a:ext cx="570107" cy="279630"/>
              </a:xfrm>
              <a:prstGeom prst="rect">
                <a:avLst/>
              </a:prstGeom>
              <a:noFill/>
              <a:ln w="9525">
                <a:noFill/>
                <a:miter lim="800000"/>
                <a:headEnd/>
                <a:tailEnd/>
              </a:ln>
              <a:effectLst/>
            </p:spPr>
            <p:txBody>
              <a:bodyPr wrap="none">
                <a:spAutoFit/>
              </a:bodyPr>
              <a:lstStyle/>
              <a:p>
                <a:pPr algn="ctr" defTabSz="914400">
                  <a:lnSpc>
                    <a:spcPct val="90000"/>
                  </a:lnSpc>
                  <a:buNone/>
                </a:pPr>
                <a:r>
                  <a:rPr lang="en-US" altLang="zh-CN" sz="1100" b="1" i="0" smtClean="0">
                    <a:solidFill>
                      <a:srgbClr val="FFC000"/>
                    </a:solidFill>
                    <a:effectLst>
                      <a:outerShdw blurRad="50800" dist="50800" dir="5400000" algn="t" rotWithShape="0">
                        <a:prstClr val="black">
                          <a:alpha val="40000"/>
                        </a:prstClr>
                      </a:outerShdw>
                      <a:reflection blurRad="6350" stA="55000" endA="300" endPos="45500" dir="5400000" sy="-100000" algn="bl" rotWithShape="0"/>
                    </a:effectLst>
                    <a:latin typeface="Arial"/>
                    <a:ea typeface="黑体" pitchFamily="2" charset="-122"/>
                    <a:cs typeface="+mn-cs"/>
                  </a:rPr>
                  <a:t>2009</a:t>
                </a:r>
                <a:endParaRPr lang="zh-CN" altLang="en-US" sz="1100" b="1">
                  <a:solidFill>
                    <a:srgbClr val="FFC000"/>
                  </a:solidFill>
                  <a:effectLst>
                    <a:outerShdw blurRad="50800" dist="50800" dir="5400000" algn="t" rotWithShape="0">
                      <a:prstClr val="black">
                        <a:alpha val="40000"/>
                      </a:prstClr>
                    </a:outerShdw>
                    <a:reflection blurRad="6350" stA="55000" endA="300" endPos="45500" dir="5400000" sy="-100000" algn="bl" rotWithShape="0"/>
                  </a:effectLst>
                  <a:ea typeface="黑体" pitchFamily="2" charset="-122"/>
                </a:endParaRPr>
              </a:p>
            </p:txBody>
          </p:sp>
          <p:sp>
            <p:nvSpPr>
              <p:cNvPr id="236" name="TextBox 4"/>
              <p:cNvSpPr txBox="1">
                <a:spLocks noChangeArrowheads="1"/>
              </p:cNvSpPr>
              <p:nvPr/>
            </p:nvSpPr>
            <p:spPr bwMode="auto">
              <a:xfrm>
                <a:off x="6063406" y="4901394"/>
                <a:ext cx="729121" cy="379876"/>
              </a:xfrm>
              <a:prstGeom prst="rect">
                <a:avLst/>
              </a:prstGeom>
              <a:noFill/>
              <a:ln w="9525">
                <a:noFill/>
                <a:miter lim="800000"/>
                <a:headEnd/>
                <a:tailEnd/>
              </a:ln>
            </p:spPr>
            <p:txBody>
              <a:bodyPr wrap="none" lIns="0" tIns="0" rIns="0" bIns="0">
                <a:spAutoFit/>
              </a:bodyPr>
              <a:lstStyle/>
              <a:p>
                <a:pPr algn="ctr" defTabSz="914400">
                  <a:lnSpc>
                    <a:spcPct val="90000"/>
                  </a:lnSpc>
                  <a:spcBef>
                    <a:spcPts val="600"/>
                  </a:spcBef>
                  <a:buNone/>
                </a:pPr>
                <a: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t>IEEE</a:t>
                </a:r>
                <a:b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br>
                <a: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t>802.1qbg</a:t>
                </a:r>
                <a:endParaRPr lang="zh-CN" altLang="en-US" sz="1200" spc="-71" smtClean="0">
                  <a:solidFill>
                    <a:srgbClr val="FFFFFF"/>
                  </a:solidFill>
                  <a:effectLst>
                    <a:outerShdw blurRad="38100" dist="38100" dir="2700000" algn="tl">
                      <a:srgbClr val="000000">
                        <a:alpha val="43137"/>
                      </a:srgbClr>
                    </a:outerShdw>
                  </a:effectLst>
                  <a:ea typeface="黑体" pitchFamily="2" charset="-122"/>
                </a:endParaRPr>
              </a:p>
            </p:txBody>
          </p:sp>
        </p:grpSp>
        <p:grpSp>
          <p:nvGrpSpPr>
            <p:cNvPr id="102" name="Group 211"/>
            <p:cNvGrpSpPr/>
            <p:nvPr/>
          </p:nvGrpSpPr>
          <p:grpSpPr>
            <a:xfrm>
              <a:off x="7343511" y="4503309"/>
              <a:ext cx="582794" cy="598640"/>
              <a:chOff x="6165041" y="5099573"/>
              <a:chExt cx="582794" cy="598640"/>
            </a:xfrm>
          </p:grpSpPr>
          <p:sp>
            <p:nvSpPr>
              <p:cNvPr id="232" name="Rectangle 3"/>
              <p:cNvSpPr>
                <a:spLocks noChangeArrowheads="1"/>
              </p:cNvSpPr>
              <p:nvPr/>
            </p:nvSpPr>
            <p:spPr bwMode="gray">
              <a:xfrm>
                <a:off x="6165041" y="5099573"/>
                <a:ext cx="582794" cy="598640"/>
              </a:xfrm>
              <a:prstGeom prst="roundRect">
                <a:avLst>
                  <a:gd name="adj" fmla="val 22678"/>
                </a:avLst>
              </a:prstGeom>
              <a:gradFill flip="none" rotWithShape="1">
                <a:gsLst>
                  <a:gs pos="0">
                    <a:schemeClr val="accent4">
                      <a:lumMod val="75000"/>
                      <a:alpha val="80000"/>
                    </a:schemeClr>
                  </a:gs>
                  <a:gs pos="50000">
                    <a:schemeClr val="accent4">
                      <a:alpha val="80000"/>
                    </a:schemeClr>
                  </a:gs>
                  <a:gs pos="100000">
                    <a:schemeClr val="accent4">
                      <a:lumMod val="75000"/>
                      <a:alpha val="80000"/>
                    </a:schemeClr>
                  </a:gs>
                </a:gsLst>
                <a:lin ang="8400000" scaled="0"/>
                <a:tileRect/>
              </a:gradFill>
              <a:ln w="9525" algn="ctr">
                <a:noFill/>
                <a:miter lim="800000"/>
                <a:headEnd/>
                <a:tailEnd/>
              </a:ln>
              <a:effectLst>
                <a:outerShdw blurRad="101600" dist="38100" dir="3000000" algn="tr" rotWithShape="0">
                  <a:prstClr val="black">
                    <a:alpha val="36000"/>
                  </a:prstClr>
                </a:outerShdw>
              </a:effectLst>
              <a:scene3d>
                <a:camera prst="orthographicFront"/>
                <a:lightRig rig="threePt" dir="t">
                  <a:rot lat="0" lon="0" rev="15000000"/>
                </a:lightRig>
              </a:scene3d>
              <a:sp3d>
                <a:bevelT w="38100" h="38100"/>
              </a:sp3d>
            </p:spPr>
            <p:txBody>
              <a:bodyPr vert="horz" wrap="square" lIns="27432" tIns="27432" rIns="27432" bIns="27432" anchor="ctr" anchorCtr="0">
                <a:noAutofit/>
              </a:bodyPr>
              <a:lstStyle/>
              <a:p>
                <a:pPr algn="ctr" fontAlgn="base">
                  <a:lnSpc>
                    <a:spcPct val="90000"/>
                  </a:lnSpc>
                  <a:spcBef>
                    <a:spcPts val="600"/>
                  </a:spcBef>
                  <a:defRPr/>
                </a:pPr>
                <a:endParaRPr lang="zh-CN" altLang="en-US" sz="1200" kern="0" smtClean="0">
                  <a:solidFill>
                    <a:srgbClr val="FFFFFF"/>
                  </a:solidFill>
                  <a:effectLst>
                    <a:outerShdw blurRad="38100" dist="38100" dir="2700000" algn="tl">
                      <a:srgbClr val="000000">
                        <a:alpha val="43137"/>
                      </a:srgbClr>
                    </a:outerShdw>
                  </a:effectLst>
                  <a:ea typeface="黑体" pitchFamily="2" charset="-122"/>
                </a:endParaRPr>
              </a:p>
            </p:txBody>
          </p:sp>
          <p:sp>
            <p:nvSpPr>
              <p:cNvPr id="231" name="TextBox 4"/>
              <p:cNvSpPr txBox="1">
                <a:spLocks noChangeArrowheads="1"/>
              </p:cNvSpPr>
              <p:nvPr/>
            </p:nvSpPr>
            <p:spPr bwMode="auto">
              <a:xfrm>
                <a:off x="6247244" y="5216901"/>
                <a:ext cx="418384" cy="332399"/>
              </a:xfrm>
              <a:prstGeom prst="rect">
                <a:avLst/>
              </a:prstGeom>
              <a:noFill/>
              <a:ln w="9525">
                <a:noFill/>
                <a:miter lim="800000"/>
                <a:headEnd/>
                <a:tailEnd/>
              </a:ln>
            </p:spPr>
            <p:txBody>
              <a:bodyPr wrap="none" lIns="0" tIns="0" rIns="0" bIns="0">
                <a:spAutoFit/>
              </a:bodyPr>
              <a:lstStyle/>
              <a:p>
                <a:pPr algn="ctr" defTabSz="914400">
                  <a:lnSpc>
                    <a:spcPct val="90000"/>
                  </a:lnSpc>
                  <a:spcBef>
                    <a:spcPts val="600"/>
                  </a:spcBef>
                  <a:buNone/>
                </a:pPr>
                <a: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t>IETF</a:t>
                </a:r>
                <a:b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br>
                <a: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t>TRILL</a:t>
                </a:r>
                <a:endParaRPr lang="en-US" altLang="zh-CN" sz="1200" b="0" i="0">
                  <a:solidFill>
                    <a:srgbClr val="FFFFFF"/>
                  </a:solidFill>
                  <a:effectLst>
                    <a:outerShdw blurRad="38100" dist="38100" dir="2700000" algn="tl">
                      <a:srgbClr val="000000">
                        <a:alpha val="43137"/>
                      </a:srgbClr>
                    </a:outerShdw>
                  </a:effectLst>
                  <a:latin typeface="Arial"/>
                  <a:ea typeface="黑体" pitchFamily="2" charset="-122"/>
                  <a:cs typeface="+mn-cs"/>
                </a:endParaRPr>
              </a:p>
            </p:txBody>
          </p:sp>
        </p:grpSp>
        <p:grpSp>
          <p:nvGrpSpPr>
            <p:cNvPr id="104" name="Group 216"/>
            <p:cNvGrpSpPr/>
            <p:nvPr/>
          </p:nvGrpSpPr>
          <p:grpSpPr>
            <a:xfrm>
              <a:off x="7269234" y="3715589"/>
              <a:ext cx="582794" cy="598640"/>
              <a:chOff x="6072657" y="4311853"/>
              <a:chExt cx="582794" cy="598640"/>
            </a:xfrm>
          </p:grpSpPr>
          <p:sp>
            <p:nvSpPr>
              <p:cNvPr id="228" name="Rectangle 3"/>
              <p:cNvSpPr>
                <a:spLocks noChangeArrowheads="1"/>
              </p:cNvSpPr>
              <p:nvPr/>
            </p:nvSpPr>
            <p:spPr bwMode="gray">
              <a:xfrm>
                <a:off x="6072657" y="4311853"/>
                <a:ext cx="582794" cy="598640"/>
              </a:xfrm>
              <a:prstGeom prst="roundRect">
                <a:avLst>
                  <a:gd name="adj" fmla="val 22678"/>
                </a:avLst>
              </a:prstGeom>
              <a:gradFill flip="none" rotWithShape="1">
                <a:gsLst>
                  <a:gs pos="0">
                    <a:schemeClr val="accent4">
                      <a:lumMod val="75000"/>
                      <a:alpha val="80000"/>
                    </a:schemeClr>
                  </a:gs>
                  <a:gs pos="50000">
                    <a:schemeClr val="accent4">
                      <a:alpha val="80000"/>
                    </a:schemeClr>
                  </a:gs>
                  <a:gs pos="100000">
                    <a:schemeClr val="accent4">
                      <a:lumMod val="75000"/>
                      <a:alpha val="80000"/>
                    </a:schemeClr>
                  </a:gs>
                </a:gsLst>
                <a:lin ang="8400000" scaled="0"/>
                <a:tileRect/>
              </a:gradFill>
              <a:ln w="9525" algn="ctr">
                <a:noFill/>
                <a:miter lim="800000"/>
                <a:headEnd/>
                <a:tailEnd/>
              </a:ln>
              <a:effectLst>
                <a:outerShdw blurRad="101600" dist="38100" dir="3000000" algn="tr" rotWithShape="0">
                  <a:prstClr val="black">
                    <a:alpha val="36000"/>
                  </a:prstClr>
                </a:outerShdw>
              </a:effectLst>
              <a:scene3d>
                <a:camera prst="orthographicFront"/>
                <a:lightRig rig="threePt" dir="t">
                  <a:rot lat="0" lon="0" rev="15000000"/>
                </a:lightRig>
              </a:scene3d>
              <a:sp3d>
                <a:bevelT w="38100" h="38100"/>
              </a:sp3d>
            </p:spPr>
            <p:txBody>
              <a:bodyPr vert="horz" wrap="square" lIns="27432" tIns="27432" rIns="27432" bIns="27432" anchor="ctr" anchorCtr="0">
                <a:noAutofit/>
              </a:bodyPr>
              <a:lstStyle/>
              <a:p>
                <a:pPr algn="ctr" fontAlgn="base">
                  <a:lnSpc>
                    <a:spcPct val="90000"/>
                  </a:lnSpc>
                  <a:spcBef>
                    <a:spcPts val="600"/>
                  </a:spcBef>
                  <a:defRPr/>
                </a:pPr>
                <a:endParaRPr lang="zh-CN" altLang="en-US" sz="1200" kern="0" smtClean="0">
                  <a:solidFill>
                    <a:srgbClr val="FFFFFF"/>
                  </a:solidFill>
                  <a:effectLst>
                    <a:outerShdw blurRad="38100" dist="38100" dir="2700000" algn="tl">
                      <a:srgbClr val="000000">
                        <a:alpha val="43137"/>
                      </a:srgbClr>
                    </a:outerShdw>
                  </a:effectLst>
                  <a:ea typeface="黑体" pitchFamily="2" charset="-122"/>
                </a:endParaRPr>
              </a:p>
            </p:txBody>
          </p:sp>
          <p:sp>
            <p:nvSpPr>
              <p:cNvPr id="227" name="TextBox 4"/>
              <p:cNvSpPr txBox="1">
                <a:spLocks noChangeArrowheads="1"/>
              </p:cNvSpPr>
              <p:nvPr/>
            </p:nvSpPr>
            <p:spPr bwMode="auto">
              <a:xfrm>
                <a:off x="6163677" y="4429181"/>
                <a:ext cx="400751" cy="332399"/>
              </a:xfrm>
              <a:prstGeom prst="rect">
                <a:avLst/>
              </a:prstGeom>
              <a:noFill/>
              <a:ln w="9525">
                <a:noFill/>
                <a:miter lim="800000"/>
                <a:headEnd/>
                <a:tailEnd/>
              </a:ln>
            </p:spPr>
            <p:txBody>
              <a:bodyPr wrap="none" lIns="0" tIns="0" rIns="0" bIns="0">
                <a:spAutoFit/>
              </a:bodyPr>
              <a:lstStyle/>
              <a:p>
                <a:pPr algn="ctr" defTabSz="914400">
                  <a:lnSpc>
                    <a:spcPct val="90000"/>
                  </a:lnSpc>
                  <a:spcBef>
                    <a:spcPts val="600"/>
                  </a:spcBef>
                  <a:buNone/>
                </a:pPr>
                <a: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t>IETF</a:t>
                </a:r>
                <a:b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br>
                <a: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t>eVPN</a:t>
                </a:r>
                <a:endParaRPr lang="en-US" altLang="zh-CN" sz="1200" b="0" i="0">
                  <a:solidFill>
                    <a:srgbClr val="FFFFFF"/>
                  </a:solidFill>
                  <a:effectLst>
                    <a:outerShdw blurRad="38100" dist="38100" dir="2700000" algn="tl">
                      <a:srgbClr val="000000">
                        <a:alpha val="43137"/>
                      </a:srgbClr>
                    </a:outerShdw>
                  </a:effectLst>
                  <a:latin typeface="Arial"/>
                  <a:ea typeface="黑体" pitchFamily="2" charset="-122"/>
                  <a:cs typeface="+mn-cs"/>
                </a:endParaRPr>
              </a:p>
            </p:txBody>
          </p:sp>
        </p:grpSp>
        <p:grpSp>
          <p:nvGrpSpPr>
            <p:cNvPr id="106" name="Group 210"/>
            <p:cNvGrpSpPr/>
            <p:nvPr/>
          </p:nvGrpSpPr>
          <p:grpSpPr>
            <a:xfrm>
              <a:off x="8212237" y="4503309"/>
              <a:ext cx="582794" cy="598640"/>
              <a:chOff x="6986621" y="5099573"/>
              <a:chExt cx="582794" cy="598640"/>
            </a:xfrm>
          </p:grpSpPr>
          <p:sp>
            <p:nvSpPr>
              <p:cNvPr id="224" name="Rectangle 3"/>
              <p:cNvSpPr>
                <a:spLocks noChangeArrowheads="1"/>
              </p:cNvSpPr>
              <p:nvPr/>
            </p:nvSpPr>
            <p:spPr bwMode="gray">
              <a:xfrm>
                <a:off x="6986621" y="5099573"/>
                <a:ext cx="582794" cy="598640"/>
              </a:xfrm>
              <a:prstGeom prst="roundRect">
                <a:avLst>
                  <a:gd name="adj" fmla="val 22678"/>
                </a:avLst>
              </a:prstGeom>
              <a:gradFill flip="none" rotWithShape="1">
                <a:gsLst>
                  <a:gs pos="0">
                    <a:schemeClr val="accent4">
                      <a:lumMod val="75000"/>
                      <a:alpha val="80000"/>
                    </a:schemeClr>
                  </a:gs>
                  <a:gs pos="50000">
                    <a:schemeClr val="accent4">
                      <a:alpha val="80000"/>
                    </a:schemeClr>
                  </a:gs>
                  <a:gs pos="100000">
                    <a:schemeClr val="accent4">
                      <a:lumMod val="75000"/>
                      <a:alpha val="80000"/>
                    </a:schemeClr>
                  </a:gs>
                </a:gsLst>
                <a:lin ang="8400000" scaled="0"/>
                <a:tileRect/>
              </a:gradFill>
              <a:ln w="9525" algn="ctr">
                <a:noFill/>
                <a:miter lim="800000"/>
                <a:headEnd/>
                <a:tailEnd/>
              </a:ln>
              <a:effectLst>
                <a:outerShdw blurRad="101600" dist="38100" dir="3000000" algn="tr" rotWithShape="0">
                  <a:prstClr val="black">
                    <a:alpha val="36000"/>
                  </a:prstClr>
                </a:outerShdw>
              </a:effectLst>
              <a:scene3d>
                <a:camera prst="orthographicFront"/>
                <a:lightRig rig="threePt" dir="t">
                  <a:rot lat="0" lon="0" rev="15000000"/>
                </a:lightRig>
              </a:scene3d>
              <a:sp3d>
                <a:bevelT w="38100" h="38100"/>
              </a:sp3d>
            </p:spPr>
            <p:txBody>
              <a:bodyPr vert="horz" wrap="square" lIns="27432" tIns="27432" rIns="27432" bIns="27432" anchor="ctr" anchorCtr="0">
                <a:noAutofit/>
              </a:bodyPr>
              <a:lstStyle/>
              <a:p>
                <a:pPr algn="ctr" fontAlgn="base">
                  <a:lnSpc>
                    <a:spcPct val="90000"/>
                  </a:lnSpc>
                  <a:spcBef>
                    <a:spcPts val="600"/>
                  </a:spcBef>
                  <a:defRPr/>
                </a:pPr>
                <a:endParaRPr lang="zh-CN" altLang="en-US" sz="1200" kern="0" smtClean="0">
                  <a:solidFill>
                    <a:srgbClr val="FFFFFF"/>
                  </a:solidFill>
                  <a:effectLst>
                    <a:outerShdw blurRad="38100" dist="38100" dir="2700000" algn="tl">
                      <a:srgbClr val="000000">
                        <a:alpha val="43137"/>
                      </a:srgbClr>
                    </a:outerShdw>
                  </a:effectLst>
                  <a:ea typeface="黑体" pitchFamily="2" charset="-122"/>
                </a:endParaRPr>
              </a:p>
            </p:txBody>
          </p:sp>
          <p:sp>
            <p:nvSpPr>
              <p:cNvPr id="223" name="TextBox 4"/>
              <p:cNvSpPr txBox="1">
                <a:spLocks noChangeArrowheads="1"/>
              </p:cNvSpPr>
              <p:nvPr/>
            </p:nvSpPr>
            <p:spPr bwMode="auto">
              <a:xfrm>
                <a:off x="7110503" y="5216901"/>
                <a:ext cx="335028" cy="332399"/>
              </a:xfrm>
              <a:prstGeom prst="rect">
                <a:avLst/>
              </a:prstGeom>
              <a:noFill/>
              <a:ln w="9525">
                <a:noFill/>
                <a:miter lim="800000"/>
                <a:headEnd/>
                <a:tailEnd/>
              </a:ln>
            </p:spPr>
            <p:txBody>
              <a:bodyPr wrap="none" lIns="0" tIns="0" rIns="0" bIns="0">
                <a:spAutoFit/>
              </a:bodyPr>
              <a:lstStyle/>
              <a:p>
                <a:pPr algn="ctr" defTabSz="914400">
                  <a:lnSpc>
                    <a:spcPct val="90000"/>
                  </a:lnSpc>
                  <a:spcBef>
                    <a:spcPts val="600"/>
                  </a:spcBef>
                  <a:buNone/>
                </a:pPr>
                <a: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t>IETF</a:t>
                </a:r>
                <a:b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br>
                <a: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t>LISP</a:t>
                </a:r>
                <a:endParaRPr lang="en-US" altLang="zh-CN" sz="1200" b="0" i="0">
                  <a:solidFill>
                    <a:srgbClr val="FFFFFF"/>
                  </a:solidFill>
                  <a:effectLst>
                    <a:outerShdw blurRad="38100" dist="38100" dir="2700000" algn="tl">
                      <a:srgbClr val="000000">
                        <a:alpha val="43137"/>
                      </a:srgbClr>
                    </a:outerShdw>
                  </a:effectLst>
                  <a:latin typeface="Arial"/>
                  <a:ea typeface="黑体" pitchFamily="2" charset="-122"/>
                  <a:cs typeface="+mn-cs"/>
                </a:endParaRPr>
              </a:p>
            </p:txBody>
          </p:sp>
        </p:grpSp>
        <p:grpSp>
          <p:nvGrpSpPr>
            <p:cNvPr id="108" name="Group 209"/>
            <p:cNvGrpSpPr/>
            <p:nvPr/>
          </p:nvGrpSpPr>
          <p:grpSpPr>
            <a:xfrm>
              <a:off x="8218899" y="3715589"/>
              <a:ext cx="726018" cy="598640"/>
              <a:chOff x="7006147" y="4311853"/>
              <a:chExt cx="726018" cy="598640"/>
            </a:xfrm>
          </p:grpSpPr>
          <p:sp>
            <p:nvSpPr>
              <p:cNvPr id="220" name="Rectangle 3"/>
              <p:cNvSpPr>
                <a:spLocks noChangeArrowheads="1"/>
              </p:cNvSpPr>
              <p:nvPr/>
            </p:nvSpPr>
            <p:spPr bwMode="gray">
              <a:xfrm>
                <a:off x="7006147" y="4311853"/>
                <a:ext cx="726018" cy="598640"/>
              </a:xfrm>
              <a:prstGeom prst="roundRect">
                <a:avLst>
                  <a:gd name="adj" fmla="val 22678"/>
                </a:avLst>
              </a:prstGeom>
              <a:gradFill flip="none" rotWithShape="1">
                <a:gsLst>
                  <a:gs pos="0">
                    <a:schemeClr val="accent4">
                      <a:lumMod val="75000"/>
                      <a:alpha val="80000"/>
                    </a:schemeClr>
                  </a:gs>
                  <a:gs pos="50000">
                    <a:schemeClr val="accent4">
                      <a:alpha val="80000"/>
                    </a:schemeClr>
                  </a:gs>
                  <a:gs pos="100000">
                    <a:schemeClr val="accent4">
                      <a:lumMod val="75000"/>
                      <a:alpha val="80000"/>
                    </a:schemeClr>
                  </a:gs>
                </a:gsLst>
                <a:lin ang="8400000" scaled="0"/>
                <a:tileRect/>
              </a:gradFill>
              <a:ln w="9525" algn="ctr">
                <a:noFill/>
                <a:miter lim="800000"/>
                <a:headEnd/>
                <a:tailEnd/>
              </a:ln>
              <a:effectLst>
                <a:outerShdw blurRad="101600" dist="38100" dir="3000000" algn="tr" rotWithShape="0">
                  <a:prstClr val="black">
                    <a:alpha val="36000"/>
                  </a:prstClr>
                </a:outerShdw>
              </a:effectLst>
              <a:scene3d>
                <a:camera prst="orthographicFront"/>
                <a:lightRig rig="threePt" dir="t">
                  <a:rot lat="0" lon="0" rev="15000000"/>
                </a:lightRig>
              </a:scene3d>
              <a:sp3d>
                <a:bevelT w="38100" h="38100"/>
              </a:sp3d>
            </p:spPr>
            <p:txBody>
              <a:bodyPr vert="horz" wrap="square" lIns="27432" tIns="27432" rIns="27432" bIns="27432" anchor="ctr" anchorCtr="0">
                <a:noAutofit/>
              </a:bodyPr>
              <a:lstStyle/>
              <a:p>
                <a:pPr algn="ctr" fontAlgn="base">
                  <a:lnSpc>
                    <a:spcPct val="90000"/>
                  </a:lnSpc>
                  <a:spcBef>
                    <a:spcPts val="600"/>
                  </a:spcBef>
                  <a:defRPr/>
                </a:pPr>
                <a:endParaRPr lang="zh-CN" altLang="en-US" sz="1200" kern="0" smtClean="0">
                  <a:solidFill>
                    <a:srgbClr val="FFFFFF"/>
                  </a:solidFill>
                  <a:effectLst>
                    <a:outerShdw blurRad="38100" dist="38100" dir="2700000" algn="tl">
                      <a:srgbClr val="000000">
                        <a:alpha val="43137"/>
                      </a:srgbClr>
                    </a:outerShdw>
                  </a:effectLst>
                  <a:ea typeface="黑体" pitchFamily="2" charset="-122"/>
                </a:endParaRPr>
              </a:p>
            </p:txBody>
          </p:sp>
          <p:sp>
            <p:nvSpPr>
              <p:cNvPr id="219" name="TextBox 4"/>
              <p:cNvSpPr txBox="1">
                <a:spLocks noChangeArrowheads="1"/>
              </p:cNvSpPr>
              <p:nvPr/>
            </p:nvSpPr>
            <p:spPr bwMode="auto">
              <a:xfrm>
                <a:off x="7102862" y="4429181"/>
                <a:ext cx="532583" cy="332399"/>
              </a:xfrm>
              <a:prstGeom prst="rect">
                <a:avLst/>
              </a:prstGeom>
              <a:noFill/>
              <a:ln w="9525">
                <a:noFill/>
                <a:miter lim="800000"/>
                <a:headEnd/>
                <a:tailEnd/>
              </a:ln>
            </p:spPr>
            <p:txBody>
              <a:bodyPr wrap="none" lIns="0" tIns="0" rIns="0" bIns="0">
                <a:spAutoFit/>
              </a:bodyPr>
              <a:lstStyle/>
              <a:p>
                <a:pPr algn="ctr" defTabSz="914400">
                  <a:lnSpc>
                    <a:spcPct val="90000"/>
                  </a:lnSpc>
                  <a:spcBef>
                    <a:spcPts val="600"/>
                  </a:spcBef>
                  <a:buNone/>
                </a:pPr>
                <a: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t>IEEE</a:t>
                </a:r>
                <a:b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br>
                <a:r>
                  <a:rPr lang="en-US" altLang="zh-CN" sz="1200" b="0" i="0" spc="-71" smtClean="0">
                    <a:solidFill>
                      <a:srgbClr val="FFFFFF"/>
                    </a:solidFill>
                    <a:effectLst>
                      <a:outerShdw blurRad="38100" dist="38100" dir="2700000" algn="tl">
                        <a:srgbClr val="000000">
                          <a:alpha val="43137"/>
                        </a:srgbClr>
                      </a:outerShdw>
                    </a:effectLst>
                    <a:latin typeface="Arial"/>
                    <a:ea typeface="黑体" pitchFamily="2" charset="-122"/>
                    <a:cs typeface="+mn-cs"/>
                  </a:rPr>
                  <a:t>802.1BR</a:t>
                </a:r>
                <a:endParaRPr lang="zh-CN" altLang="en-US" sz="1200" b="0" i="0" spc="-71">
                  <a:solidFill>
                    <a:srgbClr val="FFFFFF"/>
                  </a:solidFill>
                  <a:effectLst>
                    <a:outerShdw blurRad="38100" dist="38100" dir="2700000" algn="tl">
                      <a:srgbClr val="000000">
                        <a:alpha val="43137"/>
                      </a:srgbClr>
                    </a:outerShdw>
                  </a:effectLst>
                  <a:latin typeface="Arial"/>
                  <a:ea typeface="黑体" pitchFamily="2" charset="-122"/>
                  <a:cs typeface="+mn-cs"/>
                </a:endParaRPr>
              </a:p>
            </p:txBody>
          </p:sp>
        </p:grpSp>
        <p:grpSp>
          <p:nvGrpSpPr>
            <p:cNvPr id="110" name="Group 311"/>
            <p:cNvGrpSpPr/>
            <p:nvPr/>
          </p:nvGrpSpPr>
          <p:grpSpPr>
            <a:xfrm>
              <a:off x="3948789" y="5180007"/>
              <a:ext cx="2456347" cy="674948"/>
              <a:chOff x="3874825" y="4934299"/>
              <a:chExt cx="2456347" cy="674948"/>
            </a:xfrm>
          </p:grpSpPr>
          <p:grpSp>
            <p:nvGrpSpPr>
              <p:cNvPr id="111" name="Group 520"/>
              <p:cNvGrpSpPr/>
              <p:nvPr/>
            </p:nvGrpSpPr>
            <p:grpSpPr>
              <a:xfrm>
                <a:off x="3915219" y="4965884"/>
                <a:ext cx="794809" cy="607399"/>
                <a:chOff x="6190891" y="5561482"/>
                <a:chExt cx="908332" cy="694154"/>
              </a:xfrm>
            </p:grpSpPr>
            <p:grpSp>
              <p:nvGrpSpPr>
                <p:cNvPr id="112" name="Group 455"/>
                <p:cNvGrpSpPr/>
                <p:nvPr/>
              </p:nvGrpSpPr>
              <p:grpSpPr>
                <a:xfrm>
                  <a:off x="6190891" y="5571492"/>
                  <a:ext cx="908332" cy="684144"/>
                  <a:chOff x="2322107" y="5588336"/>
                  <a:chExt cx="709626" cy="728921"/>
                </a:xfrm>
              </p:grpSpPr>
              <p:sp>
                <p:nvSpPr>
                  <p:cNvPr id="215" name="Rectangle 3"/>
                  <p:cNvSpPr>
                    <a:spLocks noChangeArrowheads="1"/>
                  </p:cNvSpPr>
                  <p:nvPr/>
                </p:nvSpPr>
                <p:spPr bwMode="gray">
                  <a:xfrm>
                    <a:off x="2322107" y="5588336"/>
                    <a:ext cx="709626" cy="728921"/>
                  </a:xfrm>
                  <a:prstGeom prst="roundRect">
                    <a:avLst>
                      <a:gd name="adj" fmla="val 22678"/>
                    </a:avLst>
                  </a:prstGeom>
                  <a:gradFill flip="none" rotWithShape="1">
                    <a:gsLst>
                      <a:gs pos="0">
                        <a:schemeClr val="accent4">
                          <a:lumMod val="75000"/>
                          <a:alpha val="80000"/>
                        </a:schemeClr>
                      </a:gs>
                      <a:gs pos="50000">
                        <a:schemeClr val="accent4">
                          <a:alpha val="80000"/>
                        </a:schemeClr>
                      </a:gs>
                      <a:gs pos="100000">
                        <a:schemeClr val="accent4">
                          <a:lumMod val="75000"/>
                          <a:alpha val="80000"/>
                        </a:schemeClr>
                      </a:gs>
                    </a:gsLst>
                    <a:lin ang="8400000" scaled="0"/>
                    <a:tileRect/>
                  </a:gradFill>
                  <a:ln w="9525" algn="ctr">
                    <a:noFill/>
                    <a:miter lim="800000"/>
                    <a:headEnd/>
                    <a:tailEnd/>
                  </a:ln>
                  <a:effectLst>
                    <a:outerShdw blurRad="101600" dist="38100" dir="3000000" algn="tr" rotWithShape="0">
                      <a:prstClr val="black">
                        <a:alpha val="36000"/>
                      </a:prstClr>
                    </a:outerShdw>
                  </a:effectLst>
                  <a:scene3d>
                    <a:camera prst="orthographicFront"/>
                    <a:lightRig rig="threePt" dir="t">
                      <a:rot lat="0" lon="0" rev="15000000"/>
                    </a:lightRig>
                  </a:scene3d>
                  <a:sp3d>
                    <a:bevelT w="38100" h="38100"/>
                  </a:sp3d>
                </p:spPr>
                <p:txBody>
                  <a:bodyPr vert="horz" wrap="square" lIns="27432" tIns="27432" rIns="27432" bIns="27432" anchor="ctr" anchorCtr="0">
                    <a:noAutofit/>
                  </a:bodyPr>
                  <a:lstStyle/>
                  <a:p>
                    <a:pPr algn="ctr" fontAlgn="base">
                      <a:lnSpc>
                        <a:spcPct val="90000"/>
                      </a:lnSpc>
                      <a:spcBef>
                        <a:spcPts val="600"/>
                      </a:spcBef>
                    </a:pPr>
                    <a:endParaRPr lang="zh-CN" altLang="en-US" sz="1200" kern="0">
                      <a:solidFill>
                        <a:srgbClr val="FFFFFF"/>
                      </a:solidFill>
                      <a:effectLst>
                        <a:outerShdw blurRad="38100" dist="38100" dir="2700000" algn="tl">
                          <a:srgbClr val="000000">
                            <a:alpha val="43137"/>
                          </a:srgbClr>
                        </a:outerShdw>
                      </a:effectLst>
                      <a:ea typeface="黑体" pitchFamily="2" charset="-122"/>
                    </a:endParaRPr>
                  </a:p>
                </p:txBody>
              </p:sp>
              <p:pic>
                <p:nvPicPr>
                  <p:cNvPr id="216" name="Picture 215" descr="PerspHorizArrow_v2trans.png"/>
                  <p:cNvPicPr>
                    <a:picLocks noChangeAspect="1"/>
                  </p:cNvPicPr>
                  <p:nvPr/>
                </p:nvPicPr>
                <p:blipFill>
                  <a:blip r:embed="rId4" cstate="screen">
                    <a:extLst>
                      <a:ext uri="{28A0092B-C50C-407E-A947-70E740481C1C}">
                        <a14:useLocalDpi xmlns="" xmlns:a14="http://schemas.microsoft.com/office/drawing/2010/main"/>
                      </a:ext>
                    </a:extLst>
                  </a:blip>
                  <a:srcRect/>
                  <a:stretch>
                    <a:fillRect/>
                  </a:stretch>
                </p:blipFill>
                <p:spPr>
                  <a:xfrm>
                    <a:off x="2322107" y="5688395"/>
                    <a:ext cx="709626" cy="179644"/>
                  </a:xfrm>
                  <a:prstGeom prst="rect">
                    <a:avLst/>
                  </a:prstGeom>
                  <a:effectLst>
                    <a:outerShdw blurRad="50800" dist="38100" dir="5400000" algn="t" rotWithShape="0">
                      <a:prstClr val="black">
                        <a:alpha val="40000"/>
                      </a:prstClr>
                    </a:outerShdw>
                  </a:effectLst>
                </p:spPr>
              </p:pic>
            </p:grpSp>
            <p:sp>
              <p:nvSpPr>
                <p:cNvPr id="213" name="Rectangle 14"/>
                <p:cNvSpPr>
                  <a:spLocks noChangeArrowheads="1"/>
                </p:cNvSpPr>
                <p:nvPr/>
              </p:nvSpPr>
              <p:spPr bwMode="auto">
                <a:xfrm>
                  <a:off x="6360008" y="5561482"/>
                  <a:ext cx="570107" cy="279630"/>
                </a:xfrm>
                <a:prstGeom prst="rect">
                  <a:avLst/>
                </a:prstGeom>
                <a:noFill/>
                <a:ln w="9525">
                  <a:noFill/>
                  <a:miter lim="800000"/>
                  <a:headEnd/>
                  <a:tailEnd/>
                </a:ln>
                <a:effectLst/>
              </p:spPr>
              <p:txBody>
                <a:bodyPr wrap="none">
                  <a:spAutoFit/>
                </a:bodyPr>
                <a:lstStyle/>
                <a:p>
                  <a:pPr algn="ctr" defTabSz="914400">
                    <a:lnSpc>
                      <a:spcPct val="90000"/>
                    </a:lnSpc>
                    <a:buNone/>
                  </a:pPr>
                  <a:r>
                    <a:rPr lang="en-US" altLang="zh-CN" sz="1100" b="1" i="0" smtClean="0">
                      <a:solidFill>
                        <a:srgbClr val="FFC000"/>
                      </a:solidFill>
                      <a:effectLst>
                        <a:outerShdw blurRad="50800" dist="50800" dir="5400000" algn="t" rotWithShape="0">
                          <a:prstClr val="black">
                            <a:alpha val="40000"/>
                          </a:prstClr>
                        </a:outerShdw>
                        <a:reflection blurRad="6350" stA="55000" endA="300" endPos="45500" dir="5400000" sy="-100000" algn="bl" rotWithShape="0"/>
                      </a:effectLst>
                      <a:latin typeface="Arial"/>
                      <a:ea typeface="黑体" pitchFamily="2" charset="-122"/>
                      <a:cs typeface="+mn-cs"/>
                    </a:rPr>
                    <a:t>2000</a:t>
                  </a:r>
                  <a:endParaRPr lang="zh-CN" altLang="en-US" sz="1100" b="1">
                    <a:solidFill>
                      <a:srgbClr val="FFC000"/>
                    </a:solidFill>
                    <a:effectLst>
                      <a:outerShdw blurRad="50800" dist="50800" dir="5400000" algn="t" rotWithShape="0">
                        <a:prstClr val="black">
                          <a:alpha val="40000"/>
                        </a:prstClr>
                      </a:outerShdw>
                      <a:reflection blurRad="6350" stA="55000" endA="300" endPos="45500" dir="5400000" sy="-100000" algn="bl" rotWithShape="0"/>
                    </a:effectLst>
                    <a:ea typeface="黑体" pitchFamily="2" charset="-122"/>
                  </a:endParaRPr>
                </a:p>
              </p:txBody>
            </p:sp>
            <p:sp>
              <p:nvSpPr>
                <p:cNvPr id="214" name="TextBox 4"/>
                <p:cNvSpPr txBox="1">
                  <a:spLocks noChangeArrowheads="1"/>
                </p:cNvSpPr>
                <p:nvPr/>
              </p:nvSpPr>
              <p:spPr bwMode="auto">
                <a:xfrm>
                  <a:off x="6219563" y="5801630"/>
                  <a:ext cx="850982" cy="379876"/>
                </a:xfrm>
                <a:prstGeom prst="rect">
                  <a:avLst/>
                </a:prstGeom>
                <a:noFill/>
                <a:ln w="9525">
                  <a:noFill/>
                  <a:miter lim="800000"/>
                  <a:headEnd/>
                  <a:tailEnd/>
                </a:ln>
              </p:spPr>
              <p:txBody>
                <a:bodyPr wrap="none" lIns="0" tIns="0" rIns="0" bIns="0">
                  <a:spAutoFit/>
                </a:bodyPr>
                <a:lstStyle/>
                <a:p>
                  <a:pPr algn="ctr" defTabSz="914400">
                    <a:lnSpc>
                      <a:spcPct val="90000"/>
                    </a:lnSpc>
                    <a:spcBef>
                      <a:spcPts val="600"/>
                    </a:spcBef>
                    <a:buNone/>
                  </a:pPr>
                  <a: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t>IEEE</a:t>
                  </a:r>
                  <a:b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br>
                  <a:r>
                    <a:rPr lang="en-US" altLang="zh-CN" sz="1200" b="0" i="0" spc="-71" smtClean="0">
                      <a:solidFill>
                        <a:srgbClr val="FFFFFF"/>
                      </a:solidFill>
                      <a:effectLst>
                        <a:outerShdw blurRad="38100" dist="38100" dir="2700000" algn="tl">
                          <a:srgbClr val="000000">
                            <a:alpha val="43137"/>
                          </a:srgbClr>
                        </a:outerShdw>
                      </a:effectLst>
                      <a:latin typeface="Arial"/>
                      <a:ea typeface="黑体" pitchFamily="2" charset="-122"/>
                      <a:cs typeface="+mn-cs"/>
                    </a:rPr>
                    <a:t>802.3af PoE</a:t>
                  </a:r>
                  <a:endParaRPr lang="zh-CN" altLang="en-US" sz="1200" b="0" i="0" spc="-71">
                    <a:solidFill>
                      <a:srgbClr val="FFFFFF"/>
                    </a:solidFill>
                    <a:effectLst>
                      <a:outerShdw blurRad="38100" dist="38100" dir="2700000" algn="tl">
                        <a:srgbClr val="000000">
                          <a:alpha val="43137"/>
                        </a:srgbClr>
                      </a:outerShdw>
                    </a:effectLst>
                    <a:latin typeface="Arial"/>
                    <a:ea typeface="黑体" pitchFamily="2" charset="-122"/>
                    <a:cs typeface="+mn-cs"/>
                  </a:endParaRPr>
                </a:p>
              </p:txBody>
            </p:sp>
          </p:grpSp>
          <p:grpSp>
            <p:nvGrpSpPr>
              <p:cNvPr id="113" name="Group 520"/>
              <p:cNvGrpSpPr/>
              <p:nvPr/>
            </p:nvGrpSpPr>
            <p:grpSpPr>
              <a:xfrm>
                <a:off x="4756255" y="4965884"/>
                <a:ext cx="905502" cy="607399"/>
                <a:chOff x="6157591" y="5561482"/>
                <a:chExt cx="908332" cy="694154"/>
              </a:xfrm>
            </p:grpSpPr>
            <p:grpSp>
              <p:nvGrpSpPr>
                <p:cNvPr id="114" name="Group 455"/>
                <p:cNvGrpSpPr/>
                <p:nvPr/>
              </p:nvGrpSpPr>
              <p:grpSpPr>
                <a:xfrm>
                  <a:off x="6157591" y="5571492"/>
                  <a:ext cx="908332" cy="684144"/>
                  <a:chOff x="2296107" y="5588336"/>
                  <a:chExt cx="709626" cy="728921"/>
                </a:xfrm>
              </p:grpSpPr>
              <p:sp>
                <p:nvSpPr>
                  <p:cNvPr id="209" name="Rectangle 3"/>
                  <p:cNvSpPr>
                    <a:spLocks noChangeArrowheads="1"/>
                  </p:cNvSpPr>
                  <p:nvPr/>
                </p:nvSpPr>
                <p:spPr bwMode="gray">
                  <a:xfrm>
                    <a:off x="2296107" y="5588336"/>
                    <a:ext cx="709626" cy="728921"/>
                  </a:xfrm>
                  <a:prstGeom prst="roundRect">
                    <a:avLst>
                      <a:gd name="adj" fmla="val 22678"/>
                    </a:avLst>
                  </a:prstGeom>
                  <a:gradFill flip="none" rotWithShape="1">
                    <a:gsLst>
                      <a:gs pos="0">
                        <a:schemeClr val="accent4">
                          <a:lumMod val="75000"/>
                          <a:alpha val="80000"/>
                        </a:schemeClr>
                      </a:gs>
                      <a:gs pos="50000">
                        <a:schemeClr val="accent4">
                          <a:alpha val="80000"/>
                        </a:schemeClr>
                      </a:gs>
                      <a:gs pos="100000">
                        <a:schemeClr val="accent4">
                          <a:lumMod val="75000"/>
                          <a:alpha val="80000"/>
                        </a:schemeClr>
                      </a:gs>
                    </a:gsLst>
                    <a:lin ang="8400000" scaled="0"/>
                    <a:tileRect/>
                  </a:gradFill>
                  <a:ln w="9525" algn="ctr">
                    <a:noFill/>
                    <a:miter lim="800000"/>
                    <a:headEnd/>
                    <a:tailEnd/>
                  </a:ln>
                  <a:effectLst>
                    <a:outerShdw blurRad="101600" dist="38100" dir="3000000" algn="tr" rotWithShape="0">
                      <a:prstClr val="black">
                        <a:alpha val="36000"/>
                      </a:prstClr>
                    </a:outerShdw>
                  </a:effectLst>
                  <a:scene3d>
                    <a:camera prst="orthographicFront"/>
                    <a:lightRig rig="threePt" dir="t">
                      <a:rot lat="0" lon="0" rev="15000000"/>
                    </a:lightRig>
                  </a:scene3d>
                  <a:sp3d>
                    <a:bevelT w="38100" h="38100"/>
                  </a:sp3d>
                </p:spPr>
                <p:txBody>
                  <a:bodyPr vert="horz" wrap="square" lIns="27432" tIns="27432" rIns="27432" bIns="27432" anchor="ctr" anchorCtr="0">
                    <a:noAutofit/>
                  </a:bodyPr>
                  <a:lstStyle/>
                  <a:p>
                    <a:pPr algn="ctr" fontAlgn="base">
                      <a:lnSpc>
                        <a:spcPct val="90000"/>
                      </a:lnSpc>
                      <a:spcBef>
                        <a:spcPts val="600"/>
                      </a:spcBef>
                    </a:pPr>
                    <a:endParaRPr lang="zh-CN" altLang="en-US" sz="1200" kern="0">
                      <a:solidFill>
                        <a:srgbClr val="FFFFFF"/>
                      </a:solidFill>
                      <a:effectLst>
                        <a:outerShdw blurRad="38100" dist="38100" dir="2700000" algn="tl">
                          <a:srgbClr val="000000">
                            <a:alpha val="43137"/>
                          </a:srgbClr>
                        </a:outerShdw>
                      </a:effectLst>
                      <a:ea typeface="黑体" pitchFamily="2" charset="-122"/>
                    </a:endParaRPr>
                  </a:p>
                </p:txBody>
              </p:sp>
              <p:pic>
                <p:nvPicPr>
                  <p:cNvPr id="210" name="Picture 209" descr="PerspHorizArrow_v2trans.png"/>
                  <p:cNvPicPr>
                    <a:picLocks noChangeAspect="1"/>
                  </p:cNvPicPr>
                  <p:nvPr/>
                </p:nvPicPr>
                <p:blipFill>
                  <a:blip r:embed="rId4" cstate="screen">
                    <a:extLst>
                      <a:ext uri="{28A0092B-C50C-407E-A947-70E740481C1C}">
                        <a14:useLocalDpi xmlns="" xmlns:a14="http://schemas.microsoft.com/office/drawing/2010/main"/>
                      </a:ext>
                    </a:extLst>
                  </a:blip>
                  <a:srcRect/>
                  <a:stretch>
                    <a:fillRect/>
                  </a:stretch>
                </p:blipFill>
                <p:spPr>
                  <a:xfrm>
                    <a:off x="2296107" y="5688395"/>
                    <a:ext cx="709626" cy="179644"/>
                  </a:xfrm>
                  <a:prstGeom prst="rect">
                    <a:avLst/>
                  </a:prstGeom>
                  <a:effectLst>
                    <a:outerShdw blurRad="50800" dist="38100" dir="5400000" algn="t" rotWithShape="0">
                      <a:prstClr val="black">
                        <a:alpha val="40000"/>
                      </a:prstClr>
                    </a:outerShdw>
                  </a:effectLst>
                </p:spPr>
              </p:pic>
            </p:grpSp>
            <p:sp>
              <p:nvSpPr>
                <p:cNvPr id="207" name="Rectangle 14"/>
                <p:cNvSpPr>
                  <a:spLocks noChangeArrowheads="1"/>
                </p:cNvSpPr>
                <p:nvPr/>
              </p:nvSpPr>
              <p:spPr bwMode="auto">
                <a:xfrm>
                  <a:off x="6361550" y="5561482"/>
                  <a:ext cx="500414" cy="279630"/>
                </a:xfrm>
                <a:prstGeom prst="rect">
                  <a:avLst/>
                </a:prstGeom>
                <a:noFill/>
                <a:ln w="9525">
                  <a:noFill/>
                  <a:miter lim="800000"/>
                  <a:headEnd/>
                  <a:tailEnd/>
                </a:ln>
                <a:effectLst/>
              </p:spPr>
              <p:txBody>
                <a:bodyPr wrap="none">
                  <a:spAutoFit/>
                </a:bodyPr>
                <a:lstStyle/>
                <a:p>
                  <a:pPr algn="ctr" defTabSz="914400">
                    <a:lnSpc>
                      <a:spcPct val="90000"/>
                    </a:lnSpc>
                    <a:buNone/>
                  </a:pPr>
                  <a:r>
                    <a:rPr lang="en-US" altLang="zh-CN" sz="1100" b="1" i="0" smtClean="0">
                      <a:solidFill>
                        <a:srgbClr val="FFC000"/>
                      </a:solidFill>
                      <a:effectLst>
                        <a:outerShdw blurRad="50800" dist="50800" dir="5400000" algn="t" rotWithShape="0">
                          <a:prstClr val="black">
                            <a:alpha val="40000"/>
                          </a:prstClr>
                        </a:outerShdw>
                        <a:reflection blurRad="6350" stA="55000" endA="300" endPos="45500" dir="5400000" sy="-100000" algn="bl" rotWithShape="0"/>
                      </a:effectLst>
                      <a:latin typeface="Arial"/>
                      <a:ea typeface="黑体" pitchFamily="2" charset="-122"/>
                      <a:cs typeface="+mn-cs"/>
                    </a:rPr>
                    <a:t>2004</a:t>
                  </a:r>
                  <a:endParaRPr lang="zh-CN" altLang="en-US" sz="1100" b="1">
                    <a:solidFill>
                      <a:srgbClr val="FFC000"/>
                    </a:solidFill>
                    <a:effectLst>
                      <a:outerShdw blurRad="50800" dist="50800" dir="5400000" algn="t" rotWithShape="0">
                        <a:prstClr val="black">
                          <a:alpha val="40000"/>
                        </a:prstClr>
                      </a:outerShdw>
                      <a:reflection blurRad="6350" stA="55000" endA="300" endPos="45500" dir="5400000" sy="-100000" algn="bl" rotWithShape="0"/>
                    </a:effectLst>
                    <a:ea typeface="黑体" pitchFamily="2" charset="-122"/>
                  </a:endParaRPr>
                </a:p>
              </p:txBody>
            </p:sp>
            <p:sp>
              <p:nvSpPr>
                <p:cNvPr id="208" name="TextBox 4"/>
                <p:cNvSpPr txBox="1">
                  <a:spLocks noChangeArrowheads="1"/>
                </p:cNvSpPr>
                <p:nvPr/>
              </p:nvSpPr>
              <p:spPr bwMode="auto">
                <a:xfrm>
                  <a:off x="6197820" y="5801624"/>
                  <a:ext cx="827870" cy="379876"/>
                </a:xfrm>
                <a:prstGeom prst="rect">
                  <a:avLst/>
                </a:prstGeom>
                <a:noFill/>
                <a:ln w="9525">
                  <a:noFill/>
                  <a:miter lim="800000"/>
                  <a:headEnd/>
                  <a:tailEnd/>
                </a:ln>
              </p:spPr>
              <p:txBody>
                <a:bodyPr wrap="none" lIns="0" tIns="0" rIns="0" bIns="0">
                  <a:spAutoFit/>
                </a:bodyPr>
                <a:lstStyle/>
                <a:p>
                  <a:pPr algn="ctr" defTabSz="914400">
                    <a:lnSpc>
                      <a:spcPct val="90000"/>
                    </a:lnSpc>
                    <a:spcBef>
                      <a:spcPts val="600"/>
                    </a:spcBef>
                    <a:buNone/>
                  </a:pPr>
                  <a: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t>IEEE</a:t>
                  </a:r>
                  <a:b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br>
                  <a:r>
                    <a:rPr lang="en-US" altLang="zh-CN" sz="1200" b="0" i="0" spc="-71" smtClean="0">
                      <a:solidFill>
                        <a:srgbClr val="FFFFFF"/>
                      </a:solidFill>
                      <a:effectLst>
                        <a:outerShdw blurRad="38100" dist="38100" dir="2700000" algn="tl">
                          <a:srgbClr val="000000">
                            <a:alpha val="43137"/>
                          </a:srgbClr>
                        </a:outerShdw>
                      </a:effectLst>
                      <a:latin typeface="Arial"/>
                      <a:ea typeface="黑体" pitchFamily="2" charset="-122"/>
                      <a:cs typeface="+mn-cs"/>
                    </a:rPr>
                    <a:t>802.3at PoE+</a:t>
                  </a:r>
                  <a:endParaRPr lang="zh-CN" altLang="en-US" sz="1200" b="0" i="0" spc="-71">
                    <a:solidFill>
                      <a:srgbClr val="FFFFFF"/>
                    </a:solidFill>
                    <a:effectLst>
                      <a:outerShdw blurRad="38100" dist="38100" dir="2700000" algn="tl">
                        <a:srgbClr val="000000">
                          <a:alpha val="43137"/>
                        </a:srgbClr>
                      </a:outerShdw>
                    </a:effectLst>
                    <a:latin typeface="Arial"/>
                    <a:ea typeface="黑体" pitchFamily="2" charset="-122"/>
                    <a:cs typeface="+mn-cs"/>
                  </a:endParaRPr>
                </a:p>
              </p:txBody>
            </p:sp>
          </p:grpSp>
          <p:grpSp>
            <p:nvGrpSpPr>
              <p:cNvPr id="115" name="Group 211"/>
              <p:cNvGrpSpPr/>
              <p:nvPr/>
            </p:nvGrpSpPr>
            <p:grpSpPr>
              <a:xfrm>
                <a:off x="5708034" y="4970263"/>
                <a:ext cx="582794" cy="598640"/>
                <a:chOff x="6403191" y="5099573"/>
                <a:chExt cx="582794" cy="598640"/>
              </a:xfrm>
            </p:grpSpPr>
            <p:sp>
              <p:nvSpPr>
                <p:cNvPr id="204" name="Rectangle 3"/>
                <p:cNvSpPr>
                  <a:spLocks noChangeArrowheads="1"/>
                </p:cNvSpPr>
                <p:nvPr/>
              </p:nvSpPr>
              <p:spPr bwMode="gray">
                <a:xfrm>
                  <a:off x="6403191" y="5099573"/>
                  <a:ext cx="582794" cy="598640"/>
                </a:xfrm>
                <a:prstGeom prst="roundRect">
                  <a:avLst>
                    <a:gd name="adj" fmla="val 22678"/>
                  </a:avLst>
                </a:prstGeom>
                <a:gradFill flip="none" rotWithShape="1">
                  <a:gsLst>
                    <a:gs pos="0">
                      <a:schemeClr val="accent4">
                        <a:lumMod val="75000"/>
                        <a:alpha val="80000"/>
                      </a:schemeClr>
                    </a:gs>
                    <a:gs pos="50000">
                      <a:schemeClr val="accent4">
                        <a:alpha val="80000"/>
                      </a:schemeClr>
                    </a:gs>
                    <a:gs pos="100000">
                      <a:schemeClr val="accent4">
                        <a:lumMod val="75000"/>
                        <a:alpha val="80000"/>
                      </a:schemeClr>
                    </a:gs>
                  </a:gsLst>
                  <a:lin ang="8400000" scaled="0"/>
                  <a:tileRect/>
                </a:gradFill>
                <a:ln w="9525" algn="ctr">
                  <a:noFill/>
                  <a:miter lim="800000"/>
                  <a:headEnd/>
                  <a:tailEnd/>
                </a:ln>
                <a:effectLst>
                  <a:outerShdw blurRad="101600" dist="38100" dir="3000000" algn="tr" rotWithShape="0">
                    <a:prstClr val="black">
                      <a:alpha val="36000"/>
                    </a:prstClr>
                  </a:outerShdw>
                </a:effectLst>
                <a:scene3d>
                  <a:camera prst="orthographicFront"/>
                  <a:lightRig rig="threePt" dir="t">
                    <a:rot lat="0" lon="0" rev="15000000"/>
                  </a:lightRig>
                </a:scene3d>
                <a:sp3d>
                  <a:bevelT w="38100" h="38100"/>
                </a:sp3d>
              </p:spPr>
              <p:txBody>
                <a:bodyPr vert="horz" wrap="square" lIns="27432" tIns="27432" rIns="27432" bIns="27432" anchor="ctr" anchorCtr="0">
                  <a:noAutofit/>
                </a:bodyPr>
                <a:lstStyle/>
                <a:p>
                  <a:pPr algn="ctr" fontAlgn="base">
                    <a:lnSpc>
                      <a:spcPct val="90000"/>
                    </a:lnSpc>
                    <a:spcBef>
                      <a:spcPts val="600"/>
                    </a:spcBef>
                  </a:pPr>
                  <a:endParaRPr lang="zh-CN" altLang="en-US" sz="1200" kern="0">
                    <a:solidFill>
                      <a:srgbClr val="FFFFFF"/>
                    </a:solidFill>
                    <a:effectLst>
                      <a:outerShdw blurRad="38100" dist="38100" dir="2700000" algn="tl">
                        <a:srgbClr val="000000">
                          <a:alpha val="43137"/>
                        </a:srgbClr>
                      </a:outerShdw>
                    </a:effectLst>
                    <a:ea typeface="黑体" pitchFamily="2" charset="-122"/>
                  </a:endParaRPr>
                </a:p>
              </p:txBody>
            </p:sp>
            <p:sp>
              <p:nvSpPr>
                <p:cNvPr id="203" name="TextBox 4"/>
                <p:cNvSpPr txBox="1">
                  <a:spLocks noChangeArrowheads="1"/>
                </p:cNvSpPr>
                <p:nvPr/>
              </p:nvSpPr>
              <p:spPr bwMode="auto">
                <a:xfrm>
                  <a:off x="6476576" y="5277694"/>
                  <a:ext cx="436018" cy="332399"/>
                </a:xfrm>
                <a:prstGeom prst="rect">
                  <a:avLst/>
                </a:prstGeom>
                <a:noFill/>
                <a:ln w="9525">
                  <a:noFill/>
                  <a:miter lim="800000"/>
                  <a:headEnd/>
                  <a:tailEnd/>
                </a:ln>
              </p:spPr>
              <p:txBody>
                <a:bodyPr wrap="none" lIns="0" tIns="0" rIns="0" bIns="0">
                  <a:spAutoFit/>
                </a:bodyPr>
                <a:lstStyle/>
                <a:p>
                  <a:pPr algn="ctr" defTabSz="914400">
                    <a:lnSpc>
                      <a:spcPct val="90000"/>
                    </a:lnSpc>
                    <a:spcBef>
                      <a:spcPts val="600"/>
                    </a:spcBef>
                    <a:buNone/>
                  </a:pPr>
                  <a: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t>IEEE</a:t>
                  </a:r>
                  <a:b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br>
                  <a:r>
                    <a:rPr lang="en-US" altLang="zh-CN" sz="1200" b="0" i="0" smtClean="0">
                      <a:solidFill>
                        <a:srgbClr val="FFFFFF"/>
                      </a:solidFill>
                      <a:effectLst>
                        <a:outerShdw blurRad="38100" dist="38100" dir="2700000" algn="tl">
                          <a:srgbClr val="000000">
                            <a:alpha val="43137"/>
                          </a:srgbClr>
                        </a:outerShdw>
                      </a:effectLst>
                      <a:latin typeface="Arial"/>
                      <a:ea typeface="黑体" pitchFamily="2" charset="-122"/>
                      <a:cs typeface="+mn-cs"/>
                    </a:rPr>
                    <a:t>UPOE</a:t>
                  </a:r>
                  <a:endParaRPr lang="en-US" altLang="zh-CN" sz="1200" b="0" i="0">
                    <a:solidFill>
                      <a:srgbClr val="FFFFFF"/>
                    </a:solidFill>
                    <a:effectLst>
                      <a:outerShdw blurRad="38100" dist="38100" dir="2700000" algn="tl">
                        <a:srgbClr val="000000">
                          <a:alpha val="43137"/>
                        </a:srgbClr>
                      </a:outerShdw>
                    </a:effectLst>
                    <a:latin typeface="Arial"/>
                    <a:ea typeface="黑体" pitchFamily="2" charset="-122"/>
                    <a:cs typeface="+mn-cs"/>
                  </a:endParaRPr>
                </a:p>
              </p:txBody>
            </p:sp>
          </p:grpSp>
          <p:sp>
            <p:nvSpPr>
              <p:cNvPr id="201" name="Rounded Rectangle 200"/>
              <p:cNvSpPr/>
              <p:nvPr/>
            </p:nvSpPr>
            <p:spPr>
              <a:xfrm>
                <a:off x="3874825" y="4934299"/>
                <a:ext cx="2456347" cy="674948"/>
              </a:xfrm>
              <a:prstGeom prst="roundRect">
                <a:avLst/>
              </a:prstGeom>
              <a:noFill/>
              <a:ln w="12700">
                <a:solidFill>
                  <a:schemeClr val="bg1">
                    <a:lumMod val="75000"/>
                    <a:alpha val="70000"/>
                  </a:schemeClr>
                </a:solidFill>
                <a:prstDash val="dash"/>
                <a:round/>
                <a:headEnd type="arrow"/>
                <a:tailEnd type="none" w="med" len="med"/>
              </a:ln>
            </p:spPr>
            <p:txBody>
              <a:bodyPr rtlCol="0" anchor="ctr"/>
              <a:lstStyle/>
              <a:p>
                <a:pPr algn="ctr"/>
                <a:endParaRPr lang="zh-CN" altLang="en-US" smtClean="0">
                  <a:ea typeface="黑体" pitchFamily="2" charset="-122"/>
                </a:endParaRPr>
              </a:p>
            </p:txBody>
          </p:sp>
        </p:grpSp>
      </p:grpSp>
      <p:grpSp>
        <p:nvGrpSpPr>
          <p:cNvPr id="117" name="Group 331"/>
          <p:cNvGrpSpPr/>
          <p:nvPr/>
        </p:nvGrpSpPr>
        <p:grpSpPr>
          <a:xfrm>
            <a:off x="214444" y="3224867"/>
            <a:ext cx="7950312" cy="207749"/>
            <a:chOff x="140478" y="2979095"/>
            <a:chExt cx="7950313" cy="207745"/>
          </a:xfrm>
          <a:effectLst/>
        </p:grpSpPr>
        <p:sp>
          <p:nvSpPr>
            <p:cNvPr id="331" name="Rectangle 18"/>
            <p:cNvSpPr>
              <a:spLocks noChangeArrowheads="1"/>
            </p:cNvSpPr>
            <p:nvPr/>
          </p:nvSpPr>
          <p:spPr bwMode="auto">
            <a:xfrm>
              <a:off x="1282995" y="2979095"/>
              <a:ext cx="429605" cy="207745"/>
            </a:xfrm>
            <a:prstGeom prst="rect">
              <a:avLst/>
            </a:prstGeom>
            <a:noFill/>
            <a:ln w="9525">
              <a:noFill/>
              <a:miter lim="800000"/>
              <a:headEnd/>
              <a:tailEnd/>
            </a:ln>
          </p:spPr>
          <p:txBody>
            <a:bodyPr wrap="none" lIns="0" tIns="0" rIns="0" bIns="0">
              <a:spAutoFit/>
            </a:bodyPr>
            <a:lstStyle/>
            <a:p>
              <a:pPr algn="ctr" defTabSz="914400">
                <a:lnSpc>
                  <a:spcPct val="90000"/>
                </a:lnSpc>
                <a:buNone/>
              </a:pPr>
              <a:r>
                <a:rPr lang="en-US" altLang="zh-CN" sz="1500" b="1" i="0" smtClean="0">
                  <a:solidFill>
                    <a:srgbClr val="333333"/>
                  </a:solidFill>
                  <a:effectLst>
                    <a:reflection blurRad="6350" stA="55000" endA="300" endPos="45500" dir="5400000" sy="-100000" algn="bl" rotWithShape="0"/>
                  </a:effectLst>
                  <a:latin typeface="Arial"/>
                  <a:ea typeface="黑体" pitchFamily="2" charset="-122"/>
                  <a:cs typeface="+mn-cs"/>
                </a:rPr>
                <a:t>1995</a:t>
              </a:r>
              <a:endParaRPr lang="zh-CN" altLang="en-US" sz="1500" b="1">
                <a:solidFill>
                  <a:srgbClr val="333333"/>
                </a:solidFill>
                <a:effectLst>
                  <a:reflection blurRad="6350" stA="55000" endA="300" endPos="45500" dir="5400000" sy="-100000" algn="bl" rotWithShape="0"/>
                </a:effectLst>
                <a:ea typeface="黑体" pitchFamily="2" charset="-122"/>
              </a:endParaRPr>
            </a:p>
          </p:txBody>
        </p:sp>
        <p:sp>
          <p:nvSpPr>
            <p:cNvPr id="332" name="Rectangle 33"/>
            <p:cNvSpPr>
              <a:spLocks noChangeArrowheads="1"/>
            </p:cNvSpPr>
            <p:nvPr/>
          </p:nvSpPr>
          <p:spPr bwMode="auto">
            <a:xfrm>
              <a:off x="2489217" y="2979095"/>
              <a:ext cx="429605" cy="207745"/>
            </a:xfrm>
            <a:prstGeom prst="rect">
              <a:avLst/>
            </a:prstGeom>
            <a:noFill/>
            <a:ln w="9525">
              <a:noFill/>
              <a:miter lim="800000"/>
              <a:headEnd/>
              <a:tailEnd/>
            </a:ln>
          </p:spPr>
          <p:txBody>
            <a:bodyPr wrap="none" lIns="0" tIns="0" rIns="0" bIns="0">
              <a:spAutoFit/>
            </a:bodyPr>
            <a:lstStyle/>
            <a:p>
              <a:pPr algn="ctr" defTabSz="914400">
                <a:lnSpc>
                  <a:spcPct val="90000"/>
                </a:lnSpc>
                <a:buNone/>
              </a:pPr>
              <a:r>
                <a:rPr lang="en-US" altLang="zh-CN" sz="1500" b="1" i="0" smtClean="0">
                  <a:solidFill>
                    <a:srgbClr val="333333"/>
                  </a:solidFill>
                  <a:effectLst>
                    <a:reflection blurRad="6350" stA="55000" endA="300" endPos="45500" dir="5400000" sy="-100000" algn="bl" rotWithShape="0"/>
                  </a:effectLst>
                  <a:latin typeface="Arial"/>
                  <a:ea typeface="黑体" pitchFamily="2" charset="-122"/>
                  <a:cs typeface="+mn-cs"/>
                </a:rPr>
                <a:t>1997</a:t>
              </a:r>
              <a:endParaRPr lang="zh-CN" altLang="en-US" sz="1500" b="1">
                <a:solidFill>
                  <a:srgbClr val="333333"/>
                </a:solidFill>
                <a:effectLst>
                  <a:reflection blurRad="6350" stA="55000" endA="300" endPos="45500" dir="5400000" sy="-100000" algn="bl" rotWithShape="0"/>
                </a:effectLst>
                <a:ea typeface="黑体" pitchFamily="2" charset="-122"/>
              </a:endParaRPr>
            </a:p>
          </p:txBody>
        </p:sp>
        <p:sp>
          <p:nvSpPr>
            <p:cNvPr id="333" name="Rectangle 14"/>
            <p:cNvSpPr>
              <a:spLocks noChangeArrowheads="1"/>
            </p:cNvSpPr>
            <p:nvPr/>
          </p:nvSpPr>
          <p:spPr bwMode="auto">
            <a:xfrm>
              <a:off x="140478" y="2979095"/>
              <a:ext cx="429605" cy="207745"/>
            </a:xfrm>
            <a:prstGeom prst="rect">
              <a:avLst/>
            </a:prstGeom>
            <a:noFill/>
            <a:ln w="9525">
              <a:noFill/>
              <a:miter lim="800000"/>
              <a:headEnd/>
              <a:tailEnd/>
            </a:ln>
          </p:spPr>
          <p:txBody>
            <a:bodyPr wrap="none" lIns="0" tIns="0" rIns="0" bIns="0">
              <a:spAutoFit/>
            </a:bodyPr>
            <a:lstStyle/>
            <a:p>
              <a:pPr algn="ctr" defTabSz="914400">
                <a:lnSpc>
                  <a:spcPct val="90000"/>
                </a:lnSpc>
                <a:buNone/>
              </a:pPr>
              <a:r>
                <a:rPr lang="en-US" altLang="zh-CN" sz="1500" b="1" i="0" smtClean="0">
                  <a:solidFill>
                    <a:srgbClr val="333333"/>
                  </a:solidFill>
                  <a:effectLst>
                    <a:reflection blurRad="6350" stA="55000" endA="300" endPos="45500" dir="5400000" sy="-100000" algn="bl" rotWithShape="0"/>
                  </a:effectLst>
                  <a:latin typeface="Arial"/>
                  <a:ea typeface="黑体" pitchFamily="2" charset="-122"/>
                  <a:cs typeface="+mn-cs"/>
                </a:rPr>
                <a:t>1990</a:t>
              </a:r>
              <a:endParaRPr lang="zh-CN" altLang="en-US" sz="1500" b="1">
                <a:solidFill>
                  <a:srgbClr val="333333"/>
                </a:solidFill>
                <a:effectLst>
                  <a:reflection blurRad="6350" stA="55000" endA="300" endPos="45500" dir="5400000" sy="-100000" algn="bl" rotWithShape="0"/>
                </a:effectLst>
                <a:ea typeface="黑体" pitchFamily="2" charset="-122"/>
              </a:endParaRPr>
            </a:p>
          </p:txBody>
        </p:sp>
        <p:sp>
          <p:nvSpPr>
            <p:cNvPr id="334" name="Rectangle 22"/>
            <p:cNvSpPr>
              <a:spLocks noChangeArrowheads="1"/>
            </p:cNvSpPr>
            <p:nvPr/>
          </p:nvSpPr>
          <p:spPr bwMode="auto">
            <a:xfrm>
              <a:off x="679885" y="2979095"/>
              <a:ext cx="429605" cy="207745"/>
            </a:xfrm>
            <a:prstGeom prst="rect">
              <a:avLst/>
            </a:prstGeom>
            <a:noFill/>
            <a:ln w="9525">
              <a:noFill/>
              <a:miter lim="800000"/>
              <a:headEnd/>
              <a:tailEnd/>
            </a:ln>
          </p:spPr>
          <p:txBody>
            <a:bodyPr wrap="none" lIns="0" tIns="0" rIns="0" bIns="0">
              <a:spAutoFit/>
            </a:bodyPr>
            <a:lstStyle/>
            <a:p>
              <a:pPr algn="ctr" defTabSz="914400">
                <a:lnSpc>
                  <a:spcPct val="90000"/>
                </a:lnSpc>
                <a:buNone/>
              </a:pPr>
              <a:r>
                <a:rPr lang="en-US" altLang="zh-CN" sz="1500" b="1" i="0" smtClean="0">
                  <a:solidFill>
                    <a:srgbClr val="333333"/>
                  </a:solidFill>
                  <a:effectLst>
                    <a:reflection blurRad="6350" stA="55000" endA="300" endPos="45500" dir="5400000" sy="-100000" algn="bl" rotWithShape="0"/>
                  </a:effectLst>
                  <a:latin typeface="Arial"/>
                  <a:ea typeface="黑体" pitchFamily="2" charset="-122"/>
                  <a:cs typeface="+mn-cs"/>
                </a:rPr>
                <a:t>1994</a:t>
              </a:r>
              <a:endParaRPr lang="zh-CN" altLang="en-US" sz="1500" b="1">
                <a:solidFill>
                  <a:srgbClr val="333333"/>
                </a:solidFill>
                <a:effectLst>
                  <a:reflection blurRad="6350" stA="55000" endA="300" endPos="45500" dir="5400000" sy="-100000" algn="bl" rotWithShape="0"/>
                </a:effectLst>
                <a:ea typeface="黑体" pitchFamily="2" charset="-122"/>
              </a:endParaRPr>
            </a:p>
          </p:txBody>
        </p:sp>
        <p:sp>
          <p:nvSpPr>
            <p:cNvPr id="335" name="Rectangle 26"/>
            <p:cNvSpPr>
              <a:spLocks noChangeArrowheads="1"/>
            </p:cNvSpPr>
            <p:nvPr/>
          </p:nvSpPr>
          <p:spPr bwMode="auto">
            <a:xfrm>
              <a:off x="1886107" y="2979095"/>
              <a:ext cx="429605" cy="207745"/>
            </a:xfrm>
            <a:prstGeom prst="rect">
              <a:avLst/>
            </a:prstGeom>
            <a:noFill/>
            <a:ln w="9525">
              <a:noFill/>
              <a:miter lim="800000"/>
              <a:headEnd/>
              <a:tailEnd/>
            </a:ln>
          </p:spPr>
          <p:txBody>
            <a:bodyPr wrap="none" lIns="0" tIns="0" rIns="0" bIns="0">
              <a:spAutoFit/>
            </a:bodyPr>
            <a:lstStyle/>
            <a:p>
              <a:pPr algn="ctr" defTabSz="914400">
                <a:lnSpc>
                  <a:spcPct val="90000"/>
                </a:lnSpc>
                <a:buNone/>
              </a:pPr>
              <a:r>
                <a:rPr lang="en-US" altLang="zh-CN" sz="1500" b="1" i="0" smtClean="0">
                  <a:solidFill>
                    <a:srgbClr val="333333"/>
                  </a:solidFill>
                  <a:effectLst>
                    <a:reflection blurRad="6350" stA="55000" endA="300" endPos="45500" dir="5400000" sy="-100000" algn="bl" rotWithShape="0"/>
                  </a:effectLst>
                  <a:latin typeface="Arial"/>
                  <a:ea typeface="黑体" pitchFamily="2" charset="-122"/>
                  <a:cs typeface="+mn-cs"/>
                </a:rPr>
                <a:t>1996</a:t>
              </a:r>
              <a:endParaRPr lang="zh-CN" altLang="en-US" sz="1500" b="1">
                <a:solidFill>
                  <a:srgbClr val="333333"/>
                </a:solidFill>
                <a:effectLst>
                  <a:reflection blurRad="6350" stA="55000" endA="300" endPos="45500" dir="5400000" sy="-100000" algn="bl" rotWithShape="0"/>
                </a:effectLst>
                <a:ea typeface="黑体" pitchFamily="2" charset="-122"/>
              </a:endParaRPr>
            </a:p>
          </p:txBody>
        </p:sp>
        <p:sp>
          <p:nvSpPr>
            <p:cNvPr id="336" name="Rectangle 37"/>
            <p:cNvSpPr>
              <a:spLocks noChangeArrowheads="1"/>
            </p:cNvSpPr>
            <p:nvPr/>
          </p:nvSpPr>
          <p:spPr bwMode="auto">
            <a:xfrm>
              <a:off x="3092329" y="2979095"/>
              <a:ext cx="429605" cy="207745"/>
            </a:xfrm>
            <a:prstGeom prst="rect">
              <a:avLst/>
            </a:prstGeom>
            <a:noFill/>
            <a:ln w="9525">
              <a:noFill/>
              <a:miter lim="800000"/>
              <a:headEnd/>
              <a:tailEnd/>
            </a:ln>
          </p:spPr>
          <p:txBody>
            <a:bodyPr wrap="none" lIns="0" tIns="0" rIns="0" bIns="0">
              <a:spAutoFit/>
            </a:bodyPr>
            <a:lstStyle/>
            <a:p>
              <a:pPr algn="ctr" defTabSz="914400">
                <a:lnSpc>
                  <a:spcPct val="90000"/>
                </a:lnSpc>
                <a:buNone/>
              </a:pPr>
              <a:r>
                <a:rPr lang="en-US" altLang="zh-CN" sz="1500" b="1" i="0" smtClean="0">
                  <a:solidFill>
                    <a:srgbClr val="333333"/>
                  </a:solidFill>
                  <a:effectLst>
                    <a:reflection blurRad="6350" stA="55000" endA="300" endPos="45500" dir="5400000" sy="-100000" algn="bl" rotWithShape="0"/>
                  </a:effectLst>
                  <a:latin typeface="Arial"/>
                  <a:ea typeface="黑体" pitchFamily="2" charset="-122"/>
                  <a:cs typeface="+mn-cs"/>
                </a:rPr>
                <a:t>1998</a:t>
              </a:r>
              <a:endParaRPr lang="zh-CN" altLang="en-US" sz="1500" b="1">
                <a:solidFill>
                  <a:srgbClr val="333333"/>
                </a:solidFill>
                <a:effectLst>
                  <a:reflection blurRad="6350" stA="55000" endA="300" endPos="45500" dir="5400000" sy="-100000" algn="bl" rotWithShape="0"/>
                </a:effectLst>
                <a:ea typeface="黑体" pitchFamily="2" charset="-122"/>
              </a:endParaRPr>
            </a:p>
          </p:txBody>
        </p:sp>
        <p:sp>
          <p:nvSpPr>
            <p:cNvPr id="337" name="Rectangle 59"/>
            <p:cNvSpPr>
              <a:spLocks noChangeArrowheads="1"/>
            </p:cNvSpPr>
            <p:nvPr/>
          </p:nvSpPr>
          <p:spPr bwMode="auto">
            <a:xfrm>
              <a:off x="5524742" y="2979095"/>
              <a:ext cx="429605" cy="207745"/>
            </a:xfrm>
            <a:prstGeom prst="rect">
              <a:avLst/>
            </a:prstGeom>
            <a:noFill/>
            <a:ln w="9525">
              <a:noFill/>
              <a:miter lim="800000"/>
              <a:headEnd/>
              <a:tailEnd/>
            </a:ln>
          </p:spPr>
          <p:txBody>
            <a:bodyPr wrap="none" lIns="0" tIns="0" rIns="0" bIns="0">
              <a:spAutoFit/>
            </a:bodyPr>
            <a:lstStyle/>
            <a:p>
              <a:pPr algn="ctr" defTabSz="914400">
                <a:lnSpc>
                  <a:spcPct val="90000"/>
                </a:lnSpc>
                <a:buNone/>
              </a:pPr>
              <a:r>
                <a:rPr lang="en-US" altLang="zh-CN" sz="1500" b="1" i="0" smtClean="0">
                  <a:solidFill>
                    <a:srgbClr val="333333"/>
                  </a:solidFill>
                  <a:effectLst>
                    <a:reflection blurRad="6350" stA="55000" endA="300" endPos="45500" dir="5400000" sy="-100000" algn="bl" rotWithShape="0"/>
                  </a:effectLst>
                  <a:latin typeface="Arial"/>
                  <a:ea typeface="黑体" pitchFamily="2" charset="-122"/>
                  <a:cs typeface="+mn-cs"/>
                </a:rPr>
                <a:t>2008</a:t>
              </a:r>
              <a:endParaRPr lang="zh-CN" altLang="en-US" sz="1500" b="1">
                <a:solidFill>
                  <a:srgbClr val="333333"/>
                </a:solidFill>
                <a:effectLst>
                  <a:reflection blurRad="6350" stA="55000" endA="300" endPos="45500" dir="5400000" sy="-100000" algn="bl" rotWithShape="0"/>
                </a:effectLst>
                <a:ea typeface="黑体" pitchFamily="2" charset="-122"/>
              </a:endParaRPr>
            </a:p>
          </p:txBody>
        </p:sp>
        <p:sp>
          <p:nvSpPr>
            <p:cNvPr id="338" name="Rectangle 47"/>
            <p:cNvSpPr>
              <a:spLocks noChangeArrowheads="1"/>
            </p:cNvSpPr>
            <p:nvPr/>
          </p:nvSpPr>
          <p:spPr bwMode="auto">
            <a:xfrm>
              <a:off x="6240310" y="2979095"/>
              <a:ext cx="429605" cy="207745"/>
            </a:xfrm>
            <a:prstGeom prst="rect">
              <a:avLst/>
            </a:prstGeom>
            <a:noFill/>
            <a:ln w="9525">
              <a:noFill/>
              <a:miter lim="800000"/>
              <a:headEnd/>
              <a:tailEnd/>
            </a:ln>
          </p:spPr>
          <p:txBody>
            <a:bodyPr wrap="none" lIns="0" tIns="0" rIns="0" bIns="0">
              <a:spAutoFit/>
            </a:bodyPr>
            <a:lstStyle/>
            <a:p>
              <a:pPr algn="ctr" defTabSz="914400">
                <a:lnSpc>
                  <a:spcPct val="90000"/>
                </a:lnSpc>
                <a:buNone/>
              </a:pPr>
              <a:r>
                <a:rPr lang="en-US" altLang="zh-CN" sz="1500" b="1" i="0" smtClean="0">
                  <a:solidFill>
                    <a:srgbClr val="333333"/>
                  </a:solidFill>
                  <a:effectLst>
                    <a:reflection blurRad="6350" stA="55000" endA="300" endPos="45500" dir="5400000" sy="-100000" algn="bl" rotWithShape="0"/>
                  </a:effectLst>
                  <a:latin typeface="Arial"/>
                  <a:ea typeface="黑体" pitchFamily="2" charset="-122"/>
                  <a:cs typeface="+mn-cs"/>
                </a:rPr>
                <a:t>2009</a:t>
              </a:r>
              <a:endParaRPr lang="zh-CN" altLang="en-US" sz="1500" b="1">
                <a:solidFill>
                  <a:srgbClr val="333333"/>
                </a:solidFill>
                <a:effectLst>
                  <a:reflection blurRad="6350" stA="55000" endA="300" endPos="45500" dir="5400000" sy="-100000" algn="bl" rotWithShape="0"/>
                </a:effectLst>
                <a:ea typeface="黑体" pitchFamily="2" charset="-122"/>
              </a:endParaRPr>
            </a:p>
          </p:txBody>
        </p:sp>
        <p:sp>
          <p:nvSpPr>
            <p:cNvPr id="339" name="Rectangle 67"/>
            <p:cNvSpPr>
              <a:spLocks noChangeArrowheads="1"/>
            </p:cNvSpPr>
            <p:nvPr/>
          </p:nvSpPr>
          <p:spPr bwMode="auto">
            <a:xfrm>
              <a:off x="4513630" y="2979095"/>
              <a:ext cx="429605" cy="207745"/>
            </a:xfrm>
            <a:prstGeom prst="rect">
              <a:avLst/>
            </a:prstGeom>
            <a:noFill/>
            <a:ln w="9525">
              <a:noFill/>
              <a:miter lim="800000"/>
              <a:headEnd/>
              <a:tailEnd/>
            </a:ln>
          </p:spPr>
          <p:txBody>
            <a:bodyPr wrap="none" lIns="0" tIns="0" rIns="0" bIns="0">
              <a:spAutoFit/>
            </a:bodyPr>
            <a:lstStyle/>
            <a:p>
              <a:pPr algn="ctr" defTabSz="914400">
                <a:lnSpc>
                  <a:spcPct val="90000"/>
                </a:lnSpc>
                <a:buNone/>
              </a:pPr>
              <a:r>
                <a:rPr lang="en-US" altLang="zh-CN" sz="1500" b="1" i="0" smtClean="0">
                  <a:solidFill>
                    <a:srgbClr val="333333"/>
                  </a:solidFill>
                  <a:effectLst>
                    <a:reflection blurRad="6350" stA="55000" endA="300" endPos="45500" dir="5400000" sy="-100000" algn="bl" rotWithShape="0"/>
                  </a:effectLst>
                  <a:latin typeface="Arial"/>
                  <a:ea typeface="黑体" pitchFamily="2" charset="-122"/>
                  <a:cs typeface="+mn-cs"/>
                </a:rPr>
                <a:t>2002</a:t>
              </a:r>
              <a:endParaRPr lang="zh-CN" altLang="en-US" sz="1500" b="1">
                <a:solidFill>
                  <a:srgbClr val="333333"/>
                </a:solidFill>
                <a:effectLst>
                  <a:reflection blurRad="6350" stA="55000" endA="300" endPos="45500" dir="5400000" sy="-100000" algn="bl" rotWithShape="0"/>
                </a:effectLst>
                <a:ea typeface="黑体" pitchFamily="2" charset="-122"/>
              </a:endParaRPr>
            </a:p>
          </p:txBody>
        </p:sp>
        <p:sp>
          <p:nvSpPr>
            <p:cNvPr id="340" name="Rectangle 47"/>
            <p:cNvSpPr>
              <a:spLocks noChangeArrowheads="1"/>
            </p:cNvSpPr>
            <p:nvPr/>
          </p:nvSpPr>
          <p:spPr bwMode="auto">
            <a:xfrm>
              <a:off x="6955879" y="2979095"/>
              <a:ext cx="429605" cy="207745"/>
            </a:xfrm>
            <a:prstGeom prst="rect">
              <a:avLst/>
            </a:prstGeom>
            <a:noFill/>
            <a:ln w="9525">
              <a:noFill/>
              <a:miter lim="800000"/>
              <a:headEnd/>
              <a:tailEnd/>
            </a:ln>
          </p:spPr>
          <p:txBody>
            <a:bodyPr wrap="none" lIns="0" tIns="0" rIns="0" bIns="0">
              <a:spAutoFit/>
            </a:bodyPr>
            <a:lstStyle/>
            <a:p>
              <a:pPr algn="ctr" defTabSz="914400">
                <a:lnSpc>
                  <a:spcPct val="90000"/>
                </a:lnSpc>
                <a:buNone/>
              </a:pPr>
              <a:r>
                <a:rPr lang="en-US" altLang="zh-CN" sz="1500" b="1" i="0" smtClean="0">
                  <a:solidFill>
                    <a:srgbClr val="333333"/>
                  </a:solidFill>
                  <a:effectLst>
                    <a:reflection blurRad="6350" stA="55000" endA="300" endPos="45500" dir="5400000" sy="-100000" algn="bl" rotWithShape="0"/>
                  </a:effectLst>
                  <a:latin typeface="Arial"/>
                  <a:ea typeface="黑体" pitchFamily="2" charset="-122"/>
                  <a:cs typeface="+mn-cs"/>
                </a:rPr>
                <a:t>2010</a:t>
              </a:r>
              <a:endParaRPr lang="zh-CN" altLang="en-US" sz="1500" b="1">
                <a:solidFill>
                  <a:srgbClr val="333333"/>
                </a:solidFill>
                <a:effectLst>
                  <a:reflection blurRad="6350" stA="55000" endA="300" endPos="45500" dir="5400000" sy="-100000" algn="bl" rotWithShape="0"/>
                </a:effectLst>
                <a:ea typeface="黑体" pitchFamily="2" charset="-122"/>
              </a:endParaRPr>
            </a:p>
          </p:txBody>
        </p:sp>
        <p:sp>
          <p:nvSpPr>
            <p:cNvPr id="341" name="Rectangle 47"/>
            <p:cNvSpPr>
              <a:spLocks noChangeArrowheads="1"/>
            </p:cNvSpPr>
            <p:nvPr/>
          </p:nvSpPr>
          <p:spPr bwMode="auto">
            <a:xfrm>
              <a:off x="7671830" y="2979095"/>
              <a:ext cx="418961" cy="207745"/>
            </a:xfrm>
            <a:prstGeom prst="rect">
              <a:avLst/>
            </a:prstGeom>
            <a:noFill/>
            <a:ln w="9525">
              <a:noFill/>
              <a:miter lim="800000"/>
              <a:headEnd/>
              <a:tailEnd/>
            </a:ln>
          </p:spPr>
          <p:txBody>
            <a:bodyPr wrap="none" lIns="0" tIns="0" rIns="0" bIns="0">
              <a:spAutoFit/>
            </a:bodyPr>
            <a:lstStyle/>
            <a:p>
              <a:pPr algn="ctr" defTabSz="914400">
                <a:lnSpc>
                  <a:spcPct val="90000"/>
                </a:lnSpc>
                <a:buNone/>
              </a:pPr>
              <a:r>
                <a:rPr lang="en-US" altLang="zh-CN" sz="1500" b="1" i="0" smtClean="0">
                  <a:solidFill>
                    <a:srgbClr val="333333"/>
                  </a:solidFill>
                  <a:effectLst>
                    <a:reflection blurRad="6350" stA="55000" endA="300" endPos="45500" dir="5400000" sy="-100000" algn="bl" rotWithShape="0"/>
                  </a:effectLst>
                  <a:latin typeface="Arial"/>
                  <a:ea typeface="黑体" pitchFamily="2" charset="-122"/>
                  <a:cs typeface="+mn-cs"/>
                </a:rPr>
                <a:t>2011</a:t>
              </a:r>
              <a:endParaRPr lang="zh-CN" altLang="en-US" sz="1500" b="1">
                <a:solidFill>
                  <a:srgbClr val="333333"/>
                </a:solidFill>
                <a:effectLst>
                  <a:reflection blurRad="6350" stA="55000" endA="300" endPos="45500" dir="5400000" sy="-100000" algn="bl" rotWithShape="0"/>
                </a:effectLst>
                <a:ea typeface="黑体" pitchFamily="2" charset="-122"/>
              </a:endParaRPr>
            </a:p>
          </p:txBody>
        </p:sp>
        <p:sp>
          <p:nvSpPr>
            <p:cNvPr id="342" name="Rectangle 37"/>
            <p:cNvSpPr>
              <a:spLocks noChangeArrowheads="1"/>
            </p:cNvSpPr>
            <p:nvPr/>
          </p:nvSpPr>
          <p:spPr bwMode="auto">
            <a:xfrm>
              <a:off x="3695440" y="2979095"/>
              <a:ext cx="429605" cy="207745"/>
            </a:xfrm>
            <a:prstGeom prst="rect">
              <a:avLst/>
            </a:prstGeom>
            <a:noFill/>
            <a:ln w="9525">
              <a:noFill/>
              <a:miter lim="800000"/>
              <a:headEnd/>
              <a:tailEnd/>
            </a:ln>
          </p:spPr>
          <p:txBody>
            <a:bodyPr wrap="none" lIns="0" tIns="0" rIns="0" bIns="0">
              <a:spAutoFit/>
            </a:bodyPr>
            <a:lstStyle/>
            <a:p>
              <a:pPr algn="ctr" defTabSz="914400">
                <a:lnSpc>
                  <a:spcPct val="90000"/>
                </a:lnSpc>
                <a:buNone/>
              </a:pPr>
              <a:r>
                <a:rPr lang="en-US" altLang="zh-CN" sz="1500" b="1" i="0" smtClean="0">
                  <a:solidFill>
                    <a:srgbClr val="333333"/>
                  </a:solidFill>
                  <a:effectLst>
                    <a:reflection blurRad="6350" stA="55000" endA="300" endPos="45500" dir="5400000" sy="-100000" algn="bl" rotWithShape="0"/>
                  </a:effectLst>
                  <a:latin typeface="Arial"/>
                  <a:ea typeface="黑体" pitchFamily="2" charset="-122"/>
                  <a:cs typeface="+mn-cs"/>
                </a:rPr>
                <a:t>1999</a:t>
              </a:r>
              <a:endParaRPr lang="zh-CN" altLang="en-US" sz="1500" b="1">
                <a:solidFill>
                  <a:srgbClr val="333333"/>
                </a:solidFill>
                <a:effectLst>
                  <a:reflection blurRad="6350" stA="55000" endA="300" endPos="45500" dir="5400000" sy="-100000" algn="bl" rotWithShape="0"/>
                </a:effectLst>
                <a:ea typeface="黑体" pitchFamily="2" charset="-122"/>
              </a:endParaRPr>
            </a:p>
          </p:txBody>
        </p:sp>
      </p:grpSp>
      <p:sp>
        <p:nvSpPr>
          <p:cNvPr id="344" name="Title 1"/>
          <p:cNvSpPr>
            <a:spLocks noGrp="1"/>
          </p:cNvSpPr>
          <p:nvPr>
            <p:ph type="title"/>
          </p:nvPr>
        </p:nvSpPr>
        <p:spPr/>
        <p:txBody>
          <a:bodyPr/>
          <a:lstStyle/>
          <a:p>
            <a:pPr algn="l" defTabSz="914400">
              <a:spcBef>
                <a:spcPct val="0"/>
              </a:spcBef>
              <a:buNone/>
            </a:pPr>
            <a: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思科交换</a:t>
            </a:r>
            <a:b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lang="zh-CN" altLang="en-US" sz="2400" b="0" i="0" spc="0" baseline="0" dirty="0" smtClean="0">
                <a:solidFill>
                  <a:srgbClr val="7F7F7F"/>
                </a:solidFill>
                <a:latin typeface="Arial"/>
                <a:ea typeface="黑体" pitchFamily="2" charset="-122"/>
                <a:cs typeface="+mj-cs"/>
              </a:rPr>
              <a:t>从开拓性创新到驱动行业标准</a:t>
            </a:r>
            <a:endParaRPr lang="zh-CN" altLang="en-US" sz="2400" b="0" i="0" spc="0" baseline="0" dirty="0">
              <a:solidFill>
                <a:srgbClr val="7F7F7F"/>
              </a:solidFill>
              <a:latin typeface="Arial"/>
              <a:ea typeface="黑体" pitchFamily="2" charset="-122"/>
              <a:cs typeface="+mj-cs"/>
            </a:endParaRPr>
          </a:p>
        </p:txBody>
      </p:sp>
      <p:sp>
        <p:nvSpPr>
          <p:cNvPr id="345" name="Rectangle 67"/>
          <p:cNvSpPr>
            <a:spLocks noChangeArrowheads="1"/>
          </p:cNvSpPr>
          <p:nvPr/>
        </p:nvSpPr>
        <p:spPr bwMode="auto">
          <a:xfrm>
            <a:off x="462853" y="1603365"/>
            <a:ext cx="929742" cy="249299"/>
          </a:xfrm>
          <a:prstGeom prst="rect">
            <a:avLst/>
          </a:prstGeom>
          <a:noFill/>
          <a:ln w="9525">
            <a:noFill/>
            <a:miter lim="800000"/>
            <a:headEnd/>
            <a:tailEnd/>
          </a:ln>
        </p:spPr>
        <p:txBody>
          <a:bodyPr wrap="none" lIns="0" tIns="0" rIns="0" bIns="0">
            <a:spAutoFit/>
          </a:bodyPr>
          <a:lstStyle/>
          <a:p>
            <a:pPr algn="ctr" defTabSz="914400">
              <a:lnSpc>
                <a:spcPct val="90000"/>
              </a:lnSpc>
              <a:buNone/>
            </a:pPr>
            <a:r>
              <a:rPr lang="zh-CN" altLang="en-US" sz="1800" b="1" i="0" smtClean="0">
                <a:solidFill>
                  <a:schemeClr val="tx1"/>
                </a:solidFill>
                <a:latin typeface="Arial"/>
                <a:ea typeface="黑体" pitchFamily="2" charset="-122"/>
                <a:cs typeface="+mn-cs"/>
              </a:rPr>
              <a:t>思科创新</a:t>
            </a:r>
            <a:endParaRPr lang="zh-CN" altLang="en-US" b="1">
              <a:ea typeface="黑体" pitchFamily="2" charset="-122"/>
            </a:endParaRPr>
          </a:p>
        </p:txBody>
      </p:sp>
      <p:sp>
        <p:nvSpPr>
          <p:cNvPr id="346" name="Rectangle 67"/>
          <p:cNvSpPr>
            <a:spLocks noChangeArrowheads="1"/>
          </p:cNvSpPr>
          <p:nvPr/>
        </p:nvSpPr>
        <p:spPr bwMode="auto">
          <a:xfrm>
            <a:off x="462853" y="5658972"/>
            <a:ext cx="929742" cy="249299"/>
          </a:xfrm>
          <a:prstGeom prst="rect">
            <a:avLst/>
          </a:prstGeom>
          <a:noFill/>
          <a:ln w="9525">
            <a:noFill/>
            <a:miter lim="800000"/>
            <a:headEnd/>
            <a:tailEnd/>
          </a:ln>
          <a:effectLst/>
        </p:spPr>
        <p:txBody>
          <a:bodyPr wrap="none" lIns="0" tIns="0" rIns="0" bIns="0">
            <a:spAutoFit/>
          </a:bodyPr>
          <a:lstStyle/>
          <a:p>
            <a:pPr algn="ctr" defTabSz="914400">
              <a:lnSpc>
                <a:spcPct val="90000"/>
              </a:lnSpc>
              <a:buNone/>
            </a:pPr>
            <a:r>
              <a:rPr lang="zh-CN" altLang="en-US" sz="1800" b="1" i="0" smtClean="0">
                <a:solidFill>
                  <a:srgbClr val="6DB344"/>
                </a:solidFill>
                <a:latin typeface="Arial"/>
                <a:ea typeface="黑体" pitchFamily="2" charset="-122"/>
                <a:cs typeface="+mn-cs"/>
              </a:rPr>
              <a:t>行业标准</a:t>
            </a:r>
            <a:endParaRPr lang="zh-CN" altLang="en-US" b="1">
              <a:solidFill>
                <a:schemeClr val="tx2"/>
              </a:solidFill>
              <a:ea typeface="黑体" pitchFamily="2" charset="-122"/>
            </a:endParaRPr>
          </a:p>
        </p:txBody>
      </p:sp>
    </p:spTree>
    <p:extLst>
      <p:ext uri="{BB962C8B-B14F-4D97-AF65-F5344CB8AC3E}">
        <p14:creationId xmlns="" xmlns:p14="http://schemas.microsoft.com/office/powerpoint/2010/main" val="15482066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data:image/jpg;base64,/9j/4AAQSkZJRgABAQAAAQABAAD/2wCEAAkGBhISEBUUEhQWFRUWFxYVFRYUFhkVFhkXFRUcGBgZFRYYHCYeGBkkGRUWHy8hJCgpLCwsFx4xNTAqNiYrLCkBCQoKDgwOGg8PGjEkHyUtMjQsLzEsLS8uKy8vLCwvKjQsLCo1LCwsNC0sLCwvMCwsLC0sLCwsLiw0LCwsLC8sLP/AABEIAMIBBAMBIgACEQEDEQH/xAAcAAEAAgIDAQAAAAAAAAAAAAAABgcBBQMECAL/xABOEAABAwIDBQQECQcJBwUAAAABAAIDBBEFEiEGBxMxUSJBYXEUMoGRNUJScnOTobGzIzM0U5Ky0QgVFhclYoLBwiQ2VXTS0+FDVIOi4v/EABsBAQACAwEBAAAAAAAAAAAAAAACBQMEBgEH/8QAOREAAgECBQAFCgUEAwEAAAAAAAECAxEEBRIhMRMUQVGBIjJhcXKRobHB4QYWMzRCU2LR8CM1whX/2gAMAwEAAhEDEQA/ALxREQBERAEREAREQBERAEREAREQBFi6zdAEREAREQBERAEREAREQBERAEREAREQBERAEREAREQBERAEREAREQBERAFxzTBrS5xADQSSeQAFyT7FyKKbz6sx4VUlpsXNaz2SSNY7/wCriFkpU+kqRgu1pArTaLfFWSzH0VwhhBszsNc9w7nOLwbX52FreKke7verJUTtpqvLnfpHK0ZbuGuV7eVyAbEW5WtqCqdXLR1ZikZI02MbmvHmwh3+S7utlWGlRcIxs7bPtv8AUwqTuerrqIbV7z6WheYzmllHNkduzf5bibA27tStjtjtF6Jh8s7bZg0CO/y5CGs9xN/YvNkkpc4ucS5ziS5x1JJNySe8krnMpyxYq86nmrb1snKVj0NsnvKpa93DbmiltcRyWu4DnkcCQ63Tn4KWBeUKSsfFIySM5XscHtI7nNNwvUeD4gJ6eKYcpI2SAfPaDb7VDNsvjhJKVPzX8Gexlc7qIipiQREQBERAEREAREQBERAEREAREQBERAEREAREQBERAFxzTtY0ucQ1oBJJNgANSSTyC+1UW+val2ZlFGbCwkmt33/NsPhoXEfNW1hMNLE1lTj4+hHjdkTWDebhj5OG2pbcmwJa9rCfCRzQ37VzbfYY6pw2ojYLuLM7R1MZDwB55be1ebFb25vbB770UpLsrS+BxNzlGjoz4C4I8LjuCvMZlPVIqvRbel3afzIKV9mVCCvuGndI5rGi7nkMaOpcbD7Sru2m3NQVErpYJDA5xJc0ND4y48yG3Bbc9wNvBc+yG6WGjlE0khnlbqy7QxjT8oNuSXWPMnTorGWe4fotSvqtxbt9fB5odxvconfzQQ3lG+Eu+aDkv73BUQvVtZRMlifHI0OY9pa5p72uFiPcqUxrcvWMlIpsksRPZLnhjwOjwdCR1HPoFoZLmFKnTdKq7b3TfG57NXK9APIC5OgA5k9wHjfRen9lcOdT0VPC71o4mNd84NF/tuoPsbutZRH0quexz4xna0fm47C5e5xtmI8rDxWMQ35U7HkQwSStHxy4Rg+LWkE287LzMqs8xkqeGjqUeX2X8RFaeSz0US2Q3jU1e4sbmjlAJ4clrkDmWEaOA7+8dFLLrnKtKdKWiorMycmURFjAREQBERAERLoAiIgCIiA4pKtjTYvaD0LgCvn0+L9Yz9ofxVJ72G/2k7Qfm4vuUNyjoPctGeL0ScbHVYX8PKvRjV6S11fj7np70+P9Yz9ofxT06P8AWM/aH8V5iyjoPcmUdB7lDrv9psflhf1fh9z1GHBZuvO+zu19TRvBjeSy/aicSWOHl8U+IV9YRibKiGOaP1ZGhw668wfEG49i2qNdVeCizHK6mBa1O8XwzvIiLOVQREQGCvO29SNwxaozd/Dc35piaB9x9y9EqAb0tgXVrGzU4BnjGXLy4jL3yg9zgbkeZCtcoxMMPiLz4at6iMldFFKZboYicWiI5NZK53lkLfvc1Rk4JU8Th8CXiXtk4b81/KyurdbsK6ijdNOAJ5QBl58NgN8pI5uJsTboB3LqM1xdOnhpRum5Ky8THFO5P7qFY/vYoaV5jBdM8aOEIBAPQvcQ2/ldaje9tuYI/RIHWlkF5XNOrIz8W/c5/wBgvyuFStlSZZlCrw6Wte3Yu8nKduC+sI3yUEzg1/EgJ5GVoye17SQPbYKcxyBwBBBB1BGoIPIg94XkxWhuk274bhRVDuw4/kHE+q4n82T8k/F6G47wsmY5LGlB1aF9uVzt6DyM+xkm314iY8ODGm3Glax3i1oLyPaWtCopXdvwpS6gjeOTJ238nsc394ge1UirPItPVbrvdyM+Tnw/EHwSsmjNnxuD2+bTe3tFx7SvVFJOHsa8cnNDh5OFx9hXlARF3ZaLl3ZAHeToB7yvVmH03DhYz5DGt/ZaB/kq/wDESjem+3f3bEqZzGVvUe9OM3qPeFVG2W76tqa6aaJrCx5blJkAOkbW8j4grS/1U4j8iP61q4yVaadlA6Cll2GnBSliEm1xbj4l48Zvyh7wnGb8oe8LzDLHlcQebSQbajQ2NuqlUW63EHNDgxliAReRoOovqFjjipS4gbdbIqNFJ1K6V+Lr7l6cdvyh7wsOqGjm4DzIVJQbp68uaHNY1pIDiJGmwvqQO82XNvbpmsqoGNADW07GtHQB7gB9iyOvJRcpRsa0Mqo1K8aNKspXT3S4t4lz+kN+U33haLaPbemorCVxc52oZGA51up1sB5lUizZubgMnPDZE8lrHPkYy5BItYn+6V2sN2HqqgEwCOQNNnFk0ZsTrrqsTxM3xHc3YZJhYPVVrLSuez4l44LtFBVRCSJ4LToQey4Ecw4HkV3/AEhnym+8Ki/6r8R/Ut+sZ/FapmzchcGB9OXE5QOPFfMTa1s173UusTXMTH/8bCzbdPEK3g7e5no1rgRcG48EXRwPDG09PHC3lG0N8yBqfabn2rK3Ec1JJNpcFNb2PhN/0cX7qhymO9j4Tf8ARxfcocqSv+pL1n1DLf2lL2UXzgGy1G+kgc+mhc50MZJMbSSSwXJNtSoTvV2apqfgvga2Nzy4OY3RpAAOYN5CxNtOoUWg20rmNaxtTI1rQGtAIsABYAadF0MRxWaofnmkdI61ruN7DoOiz1K8JQ0pblVg8qxVHEqrOp5O+13v9DqhXvuwhc3DIc3fncPmueS37FT+y9BTS1DW1U3CjuO49r+7n5MHiV6Fpo2tY1rAA0ABoHKwGlvC1lPBw3cjU/EmJWmNBLtvfwOdFBsc3sU0DzGxr5nNJDi0hrARzGY8/YFpXb7elJp4za/hrclXpxdmygpZTjKsdUae3psvmWmoFvZxaaCCF0Mj4yZCCWHKSMhNj7VnAt7VNO8Mla6FziAC4hzLnuLha3tC+96WOz0sMLoH5S6Qg9lrtAwn4wNlGpUjKm2mZMJhK1HGQhVhvfh8P5/Uiu7faSqmxBjJZ5JGFkhLXPLho3TRXEFUW7/bCrqK+OOWQOYWyXGRjeTCRq1oPNW6vMM7w5uTzuDhiUnFR2Wy45foQcVCNv8AeRHQtMUVpKkjRvNsd+TpPHo3mfAarpbzd45pP9npiPSHDtO5iJp5echHIdw1PcqowLZasr3uMDDIQbvke4BuZ2vae46uPPS5XT5flkZR6xiXaHp7ft8yilLsR044aisnOUPnmkLnm3ae4jUn7ly4ls1V07M89PJE0kNDntsLm5A87A+5TvYDYysosViNRCWsLJQHtIey+TkXN5HzspNvub/Zrfp4/wBx6up5npxMKFKzi7b/AA7NiGna5RiLe4RsLXVUQlghL4ySA7OxurTY6OcDzC11Rg00dT6M9lps7Y8lwe062UXBtrmHf3q3VelJuKkrrlXXxI7lmbHbbw19OcPxE9p7eGyQm3E+SC74soIBB7yOvPT1+5StbIRE+GRnc5zjG6395uU2PkStBiW73EIInSzQZY2DM52eM2F+jXElTndnvNJLaWsdc6NhmceZ5BkhPf0d38j3E0FWM8OpV8BJOP8AKPKXpRNb7SO7sRuh9GmbPVPa97DeOOO+QO7nOc4AuI7hYC/VWaAsNX0uXxGKq4meuq7syJWKr2w3jVdLWywxcLIzJbMwk6xtcbnN1K0cm9yuII/I66aMN/Z2+a6W8r4UqPOP8JitnY2ijOH0xLGEmFlyWi/q9+ipo9JUnKOq1js6ywmDwlGrKipOSXyRQLJLEHQ2IOvfbqpkN7df1h+r/wD0rnGHxfq2fst/guKqo4wx3YZ6rvijp5KccNKHEjXrZ3h8Q10lC9uLv7FU4NvQrpamGNxiyvljY60djZzwDY5tOa+d8n6bF9C38R6imzH6bTfTw/iNUs3y/psX0A/EetfXKVGWp33Lbq9KhmNJUoqN4vgj+K4jL6DSQ/8ApBr5QcvxzNM09ry7lnZvamspGvbTAEPILrx59QLc+7RbfGP936P6eT75V1djNvTh8cjBDxM7g65eWWs0C3qm/JR4mryttyZV/wAmGmoUlLy3t3+Vydv+srFOg+oKh8FS8Ste31w8PGl+0HZvV79e5WMd9Tv/AGo+uP8A21H93mAy1FayZotHFIJHuPLnfIOrivZLXJKMrkKEurUqlSrRjTVu9PVztsXFszNM+khfPbiuYHPsMurtQLdxAICLZMRWyVkfP5S1SbtYo7ex8Jv+ji+5Q5THex8Jv+ji+5Q5Ulb9SXrPqGW/s6Xsos7Ct0MU0EUpqJG8SNjyMjSBmaDYe9ara3dg6kgM0cvFY22cFuVwBNrixIOpHRbXCt70cMEURp3u4cbGXD2i+VoF7W8Fqdsd5jqyHgxxmJhILyXZnOsbgCwsBcA+Nlsy6DRtyUeHWbdYWrzL73tx8+CEK092eJy1NHUUnELHMaBFJbMWskuNBceqQba/G8FVam+xs0lHQVla0WJ4cMRPLMXau8QMw9oIWDDu0/R2lpnFNVMPZeddafW3/vgdrEN0bohc1kDR1lBj/wBRXaxCHAYYDHfiyZfXiL3vLrc847A19irySZ80l3uLnOcLueb6k2uSe5Wg3dlRUsJmqpXSZWlx7XDZe3JoGp15a6rNC0r6IrxK/FaqCgsVWk2+FBWv7ufgVQFYm3VUZMHw97jcm1yeZIiI19yrtTvar4Dw7zP7rlhp+bP1FjjYrpsPL+7/AMs6G6z4Ui+bL+4Vd9ZUCONzzyY1zj5NBP8AkqQ3WfCkXzZfwyrurqbiRPZ8trmftNI/zW/graN+85b8R/u17K+p5Yrq580j5Xm75HF7ie8uN/d3exeltm8IjoqKOMaCNl3kD1nWzPcfEm59y8zVFM6Nzo3izmEscDzBabH23BXpXZPHI62ijkBBzMDJG39V4GV7T01v7CF2+fJ9FT0+b9lb6nMw5ItsXvVNdWmB8TWNeHuhcCS6zBez76Eltzccre1c2+34Nb9PH+69Nld2EWH1nHM+cdpkDC3KQXi2rrnO7LcCwHMlZ31j+zP/AJovucq2Lw/X6bw3m7e/x/257vbc7O6Af2TF8+b8UqttpP8AeM/83T/fErC3NYgx+GiMHtxSSB47xncXtPkQfsK5MV3eU384fzhLM5oa5krmEAMzssGkuOtiQ026+5ZYYiOGxld1L73S9+wtdI2e8v4Jq/o/9TV5wK9Hbyvgmr+j/wBQXnJWf4e/Qn7X0RGoej93WMuqcNgkebvAMbyeZdGS258SAD7VJlCt0VG6PC4s2nEdJIPmuccp9oF/apquWxcYxrzUeNT+ZkRQW8r4UqPOP8JiUOI4u2NgiNVww0ZMjHFuW2mWzeVk3lfClR5x/hMVx7H/AKBS/QRfuBUVOnrqy3sd1isYsLgqDcFK6XPqRUf86431rPq3/wDSuajqsaleIy+qaHaFz2ua0DvLiW8rXV3LjqB2XeR+5bPVrfyZTvOYvZUILwPOmzH6bTfTw/iNUs3y/psX0A/Eeonsx+m0308P4jVLN8v6bF9CPxHrSj+jL1nTVv8AsqXsyOL+kopsMomGCGdr+O+0wzAFszhcC/RxWv8A6dR/8Pofq/8Ayppsrs+6pwiDJM6F7eLlcGte3887RzXA/ZYqFY1iVfR1BillYXNsdGxPaQeVxl0v0IBWWeqCTvtZGjhugrVKlNRTkpS/lJX3fcrGRtzH/wAOofq//K2FJvamiZlipaaNouQ1gc1uvPQFRutxGeunaCG5nENYxgbGwX6DQDzJurR2O3YxU9pai0s3MDnGw+APrO8T7B3qNN1Zy8l+JPHLBYaknXh5T4jdv5/MmuHzl8THkWLmtcQOrmgn70XO0IrU4R7sq3b/AGFrKqtdLCxpYWMbcva03aLHQqOf1V4j+rZ9az+KvWyxZa0sLCTbZd0c9xNGnGnFKyVuPuUX/VXiP6tn1rP4rB3WYj+qb9az+KvWyWUOp0zL+Y8X3R9z/wAlS4HuclLgaqRrGd7IzmcfDMRZv2qxK7ZmGSjNLlDIi3K0N+LY3BHUgi+vPv5rbgIVnhRhBWSK3E5liMTNTnLji3YUbie6uvicQxjZm9zmOANvFriCPtXewjdfXTloqXmONvc6TiOA6MaCWj3q48qyAsSwtNM35Z/ipQ0u1++25RVfuyr2yvEcJcwPdkdnj1bfsk3cDeykeK7I1k2FUkDYrSwufnaXsFh2g0g5rHQhWlZYyosLBX9JGpnmIqaHJK8XdbPut3lU7BbC1tNXxyzRhrGteCQ9jvWaQNAb81a9ksuGtrGQxvkkcGsY0ve48mtaLknyCzU6aprSivxmMqYyp0lS17W2K63ibqzVSGppC1srvzkbjla8j4zXfFfbQ30Pgb3geH7N41RyEwQ1EbjoTFZzXediWu9quzA9taGseY6aoZK9rc5a29w24F9QNLkD2rdWV3QzetSp9FJKUfSaLiiiJNnMfqZGySCfMzVjnysiykixLAHDKbG1wLrZP3Y4zUMy1FU0tuDkknlkFxyNspF1c1kXrzirtpjFW4suBpKWg3S4rSu4lLURh4Fvycj43EdNW5SPA6LSbQ4Zjj7CqZVSBpDhl/KMBHJwEXZuOqvvE8Sip4nSzPDI2C7nHkBe2tvErX4FtbR1pcKWdkpYAXZb6Zr2vcDoV7DOaqlqnGMn323+B5oKHezF5wY3Cuka7RzXCYtI6EEW96kOye52ole19YODENSy4Mr/AO72dGDxOvgrwso7im8HDqaZ0M9VHHK22Zjs1xmAIvYW5EH2qdTO6ri4U4qN+4KHeb+CBrGta0BrWgNaBoAALAAdLLkWAsqjJlO7c7F1s+ITSxQOexxZlcHMF7RtB5uvzBWqZsbi4AAjmAGgAmAAHgA/RXrlTKtSWFi23dl9Tz6vCnGnoi1FW3T/AMlF/wBEMY+RP9cP+4n9EMY+RP8AXD/rV6ZUyrzqke9k/wAwVv6cfd9yB7C7uG01pqgB0/NrebY/4v8AHu7uq4dudh6iurY3MLWRtiDXPcb653GzWjUmxHQa81YYCwQs3QQ06LbFesyxHTvEX8r5X7kQCvpa6kpW0eHwyPDQQ6ocWA9olx4bc3O7uZ5ePNRPB919bPN/tAMTScz3vLXvcSdcoBN3HqftV15UyqMsPGTV3x2Galm9ajGSpxScuZW3f0+hU+0u6B7e1RuzjvjkIDvNrzYHyNvNd7ZgY1S2ZJAZouWV0sedo/uPLvsP2KyyFiyLDxjLVHY8lm1apS6KqlJd7W/vVj4ppC5oJaWk82utceBsSPcUXIEWwVJWu9XeLW4VJEYoYZIZWmznh+YSNPaacrgLZS0j/F0XLthvY9Fwqlq4WsfLVBhYxxOUDLmlvYg9k2bz5kLdbz9lfT8NliaLyNHFh+kYCQP8QzN/xLztstQT4jVUVC/Nwo3OaBa2WIvMsp8yL/YEBdu67eucSbUCobHE+ECTsZrGKxzO7RJ7JAv84LR7Jb28TxKomjp6enAjjllBcJLm35thIfbM5xaPee5QbeRhUuFYrUejAsiqYn5Q0acOoaWysFuVnB1unZVq7jNlPRcOEzxaWqIkPURjSIe4l3+PwQHX3W72pcSqZYKiOKJzY+IzJmF8rg14dmcdRmafYVGar+UVM2sc1sMTqYSlod2+IYg62Ydq2Yt1GnetBvSwibC8WkmprtZUslc0tGg4zSyZvgQXFw6Zmrnod2hfs1JVZP8AaC/0lmna4Ed2FvtBe/xs1AWHvS3rvw007aZkUrpmOlJfmIEegYW5XD1jm9y0u1m9rFMPFMZqemtUQiXlKMrvjRnt+s0Fl/nKBbvcJmxXE6ZtRd0dNGzNcacGD1GeN3ODfIlXRvi2U9Nwx+QXlg/Lx25nKO20ebL6dQ1AdLeLvY9BpaWWmayR9SBIwSXsIsgcXHKQb3e0D29Fnd5vX9Oo6qaoayN9MC97Y72MWQuDhmJN7tcPd1VO7B4bNieI0cE13RU7QDcaCGJxkynrmc7L5OHRfO3OGzYXiFZBDdsVQ0gWGhgle2QNHSzm5fYeqAtjddvOrsVqXtfDCyGJmZ7mB+bM42Y0XcRc2ceXJpUz2/8Agqt/5af8Mqs6KafAMAgmijY6oqZmOlEjXGwkjc5os0ggtaxvtc5bPBdtajE8CxOSoYxjmRTRtEbXNBHAzahzib3JQFU7rto6qkqZDR0xqZ5YjG1naIHba4uIbqQA3qOfNWJstv1qPTBTYjAyLM8RFzA9jo3k2HEY8m4uRflbnqoDut2kkw6olqfRnzRCLhzZBYsa94LXXI5XZbXTXyWaamnxzGzNFEWtkmY99rlsUTMou99rXyt9pOiAubeHvAraOQRUdBJOcoc6UxyuiBPxRwx2j1Nxa9uqimOb0MeoGRy1lHSsZIbAXOa9r2IbMXNNgeYWm30bS4lHiLouLNDS2ZwuESxr2lozuLmkZnZi4WJ0sPbHNraWgfSh+Hw1kpa5pnq6m5ABBAj07Ny4g8vi990BcWIbbxV2zs9XwWuGQtkgkLi3M17QWlzC0luoIItzCj+47aGCQ1rhSwUrY443vdCZTdoLyc3Ee7QAE6eK1eyhvshXN+MHyXHfqYiNPJdbcNhhmjxOHVvFgbGCRyziRt/ZdAd+XfvX1NVwsOo2Pbrka5r5JXNHNxyOAaLa27uqrXbfGZKvEpJpoTBI4xtkide7XMY1h5gEerfXqttsbjcuBYk81NO8nI+F7PVdYua4OjJ0cLsFjyIK1+3VfNVYi+okgfCZuG9sbgcwjyNawnTmWtvy70BdW9belUYXPDHDFE8SRl5Mme4Ifl0yuGllscZ3gTw4DHiLY4zK9kDiw5uHeVwBtZ2bkdNVBv5RmESukpqhrCYmsfG5wFw12fMMxHK4OnkVHK3bqerwJtDHSOy07Y+NODdgZG8ZNLaOLsul+42HQC29028GfFYp3zRxsMT2Nbw82uZpJvmceinriqL3HVb6fDcSlaO1GOI0OBsSyF7gCOZFwtvuy3tVuI1wgnihYzhvfeNj2uu21tXPItr0QHxtZv0kbVmlw6nbO8P4ed+Zwe+9sscbCCRfS5OvSy6su93GaOZja/D25X6gRte15AtfI7M9pIvyt05KEy4dU4FjLaiaB0kccr3McAckjHhzbtfaweGvvY8iFNMQ39zzzRx4ZRueT6wmaXvcTawa2F2gGupJ9lkBPNqt5lPRUMdUWucZh+RiI4b3G1yH5vUDe8628bqvYd72OSwvqoaCI0zCbuySOADefa4gLrd5AsLLYb3tkK+uoKWoMYNRCHmeGG7rCXKfyYJJcW5ACBe9zbkozs5vfZSYQaF9PIZ2MliYdAw8QuN5Ae0CC83ABvbuQFl7td6seKZo3R8KoYA4sBzNe24Bcw89CRcHlcanug9D/KArHVBiNJHJq9jGQ8TiOfqGDVx0va9gSvncHsXUsqXVssbo4hGY484LS8vI1AOuQAc+8kW5G0T3Wwn+kMBINuLPzB/VSICVN3+4hT1XDraSNjWkcSMNfHK0HoXuIJsb6jXqFyY3vzxSGRrzQshhk7UQnZLmezqH5mg6Ech3jmovvxiJxqawPqQ9x/VBTH+URGTS0FhyMnL6NiAtPY7aVtfRRVTG5RIDdpN8rmuLXC/eMzTY9LIo7uQbbBKcH5U3470QE8WLLKIDFllEQGLJZZRAYssoiAxZLLKIDFkssogMWXyyJo0AA8hZfaID5fGCLEAjoRdZawAWAsPBZRAYslllEB8OhabEgG3K45eS+rLKIDBaDzCwyIAWAAHQCy+kQGLJZZRAYLARYjRfMcLW8mgeQA+5faIDFl8ugaTctBPUgX96+0QGLJZZRAYslllEAAREQBERAEREAREQBERAEREAREQBERAEREAREQBERAEREAREQBERAEREAREQBERAEREAREQBERAEREAREQBERAEREAREQBERAEREAREQBERAEREAREQBERAEREAREQBERAEREAREQBERAEREAREQBERAEREAREQBERAEREAREQBERAEREAREQBERAEREAREQBERAEREAREQBERAEREAREQBERAEREAREQBERAEREAREQBERAEREAREQBERAEREB//9k="/>
          <p:cNvSpPr>
            <a:spLocks noChangeAspect="1" noChangeArrowheads="1"/>
          </p:cNvSpPr>
          <p:nvPr/>
        </p:nvSpPr>
        <p:spPr bwMode="auto">
          <a:xfrm>
            <a:off x="120650" y="-1033462"/>
            <a:ext cx="2476500" cy="1847851"/>
          </a:xfrm>
          <a:prstGeom prst="rect">
            <a:avLst/>
          </a:prstGeom>
          <a:noFill/>
        </p:spPr>
        <p:txBody>
          <a:bodyPr vert="horz" wrap="square" lIns="91435" tIns="45718" rIns="91435" bIns="45718" numCol="1" anchor="t" anchorCtr="0" compatLnSpc="1">
            <a:prstTxWarp prst="textNoShape">
              <a:avLst/>
            </a:prstTxWarp>
          </a:bodyPr>
          <a:lstStyle/>
          <a:p>
            <a:pPr algn="l" rtl="0"/>
            <a:endParaRPr lang="zh-CN" altLang="en-US" kern="1200">
              <a:solidFill>
                <a:srgbClr val="0096D6"/>
              </a:solidFill>
              <a:latin typeface="Arial"/>
              <a:ea typeface="黑体" pitchFamily="2" charset="-122"/>
              <a:cs typeface="+mn-cs"/>
            </a:endParaRPr>
          </a:p>
        </p:txBody>
      </p:sp>
      <p:sp>
        <p:nvSpPr>
          <p:cNvPr id="2" name="Title 1"/>
          <p:cNvSpPr>
            <a:spLocks noGrp="1"/>
          </p:cNvSpPr>
          <p:nvPr>
            <p:ph type="title"/>
          </p:nvPr>
        </p:nvSpPr>
        <p:spPr/>
        <p:txBody>
          <a:bodyPr/>
          <a:lstStyle/>
          <a:p>
            <a:pPr algn="l" defTabSz="914400">
              <a:spcBef>
                <a:spcPct val="0"/>
              </a:spcBef>
              <a:buNone/>
            </a:pPr>
            <a:r>
              <a:rPr lang="zh-CN" altLang="en-US" sz="3600" b="0" i="0" spc="-100" baseline="0" smtClean="0">
                <a:gradFill>
                  <a:gsLst>
                    <a:gs pos="0">
                      <a:schemeClr val="tx1"/>
                    </a:gs>
                    <a:gs pos="44000">
                      <a:srgbClr val="01BBBB"/>
                    </a:gs>
                    <a:gs pos="100000">
                      <a:schemeClr val="accent4"/>
                    </a:gs>
                  </a:gsLst>
                  <a:lin ang="4800000" scaled="0"/>
                </a:gradFill>
                <a:latin typeface="Arial"/>
                <a:ea typeface="黑体" pitchFamily="2" charset="-122"/>
                <a:cs typeface="+mj-cs"/>
              </a:rPr>
              <a:t>扩展对百度意味着什么？</a:t>
            </a:r>
            <a:endParaRPr lang="zh-CN" altLang="en-US">
              <a:ea typeface="黑体" pitchFamily="2" charset="-122"/>
            </a:endParaRPr>
          </a:p>
        </p:txBody>
      </p:sp>
      <p:grpSp>
        <p:nvGrpSpPr>
          <p:cNvPr id="9" name="Group 1044"/>
          <p:cNvGrpSpPr/>
          <p:nvPr/>
        </p:nvGrpSpPr>
        <p:grpSpPr>
          <a:xfrm>
            <a:off x="4943206" y="2003035"/>
            <a:ext cx="3949096" cy="2574230"/>
            <a:chOff x="5062204" y="2319494"/>
            <a:chExt cx="3949096" cy="2574230"/>
          </a:xfrm>
        </p:grpSpPr>
        <p:sp>
          <p:nvSpPr>
            <p:cNvPr id="1043" name="Rectangle 1042"/>
            <p:cNvSpPr/>
            <p:nvPr/>
          </p:nvSpPr>
          <p:spPr>
            <a:xfrm>
              <a:off x="5062204" y="2319494"/>
              <a:ext cx="3872246" cy="1569660"/>
            </a:xfrm>
            <a:prstGeom prst="rect">
              <a:avLst/>
            </a:prstGeom>
          </p:spPr>
          <p:txBody>
            <a:bodyPr wrap="square">
              <a:spAutoFit/>
            </a:bodyPr>
            <a:lstStyle/>
            <a:p>
              <a:pPr algn="l" defTabSz="914400">
                <a:lnSpc>
                  <a:spcPct val="120000"/>
                </a:lnSpc>
                <a:buNone/>
              </a:pPr>
              <a:r>
                <a:rPr lang="en-US" altLang="zh-CN" sz="1600" b="0" i="0" kern="1200" dirty="0" smtClean="0">
                  <a:solidFill>
                    <a:srgbClr val="546568"/>
                  </a:solidFill>
                  <a:latin typeface="Arial"/>
                  <a:ea typeface="黑体" pitchFamily="2" charset="-122"/>
                  <a:cs typeface="+mn-cs"/>
                </a:rPr>
                <a:t>Cisco Nexus 7000 </a:t>
              </a:r>
              <a:r>
                <a:rPr lang="zh-CN" altLang="en-US" sz="1600" b="0" i="0" kern="1200" dirty="0" smtClean="0">
                  <a:solidFill>
                    <a:srgbClr val="546568"/>
                  </a:solidFill>
                  <a:latin typeface="Arial"/>
                  <a:ea typeface="黑体" pitchFamily="2" charset="-122"/>
                  <a:cs typeface="+mn-cs"/>
                </a:rPr>
                <a:t>系列和下一代 </a:t>
              </a:r>
              <a:r>
                <a:rPr lang="en-US" altLang="zh-CN" sz="1600" b="0" i="0" kern="1200" dirty="0" smtClean="0">
                  <a:solidFill>
                    <a:srgbClr val="546568"/>
                  </a:solidFill>
                  <a:latin typeface="Arial"/>
                  <a:ea typeface="黑体" pitchFamily="2" charset="-122"/>
                  <a:cs typeface="+mn-cs"/>
                </a:rPr>
                <a:t>F2 </a:t>
              </a:r>
              <a:r>
                <a:rPr lang="zh-CN" altLang="en-US" sz="1600" b="0" i="0" kern="1200" dirty="0" smtClean="0">
                  <a:solidFill>
                    <a:srgbClr val="546568"/>
                  </a:solidFill>
                  <a:latin typeface="Arial"/>
                  <a:ea typeface="黑体" pitchFamily="2" charset="-122"/>
                  <a:cs typeface="+mn-cs"/>
                </a:rPr>
                <a:t>系列线速率 </a:t>
              </a:r>
              <a:r>
                <a:rPr lang="en-US" altLang="zh-CN" sz="1600" b="0" i="0" kern="1200" dirty="0" smtClean="0">
                  <a:solidFill>
                    <a:srgbClr val="546568"/>
                  </a:solidFill>
                  <a:latin typeface="Arial"/>
                  <a:ea typeface="黑体" pitchFamily="2" charset="-122"/>
                  <a:cs typeface="+mn-cs"/>
                </a:rPr>
                <a:t>10 GE I/O </a:t>
              </a:r>
              <a:r>
                <a:rPr lang="zh-CN" altLang="en-US" sz="1600" b="0" i="0" kern="1200" dirty="0" smtClean="0">
                  <a:solidFill>
                    <a:srgbClr val="546568"/>
                  </a:solidFill>
                  <a:latin typeface="Arial"/>
                  <a:ea typeface="黑体" pitchFamily="2" charset="-122"/>
                  <a:cs typeface="+mn-cs"/>
                </a:rPr>
                <a:t>模块及 </a:t>
              </a:r>
              <a:r>
                <a:rPr lang="en-US" altLang="zh-CN" sz="1600" b="0" i="0" kern="1200" dirty="0" smtClean="0">
                  <a:solidFill>
                    <a:srgbClr val="546568"/>
                  </a:solidFill>
                  <a:latin typeface="Arial"/>
                  <a:ea typeface="黑体" pitchFamily="2" charset="-122"/>
                  <a:cs typeface="+mn-cs"/>
                </a:rPr>
                <a:t>Fabric2 </a:t>
              </a:r>
              <a:r>
                <a:rPr lang="zh-CN" altLang="en-US" sz="1600" b="0" i="0" kern="1200" dirty="0" smtClean="0">
                  <a:solidFill>
                    <a:srgbClr val="546568"/>
                  </a:solidFill>
                  <a:latin typeface="Arial"/>
                  <a:ea typeface="黑体" pitchFamily="2" charset="-122"/>
                  <a:cs typeface="+mn-cs"/>
                </a:rPr>
                <a:t>模块可提供无与伦比的</a:t>
              </a:r>
              <a:r>
                <a:rPr lang="zh-CN" altLang="en-US" sz="1600" b="1" i="0" kern="1200" dirty="0" smtClean="0">
                  <a:solidFill>
                    <a:srgbClr val="546568"/>
                  </a:solidFill>
                  <a:latin typeface="Arial"/>
                  <a:ea typeface="黑体" pitchFamily="2" charset="-122"/>
                  <a:cs typeface="+mn-cs"/>
                </a:rPr>
                <a:t>高性能</a:t>
              </a:r>
              <a:r>
                <a:rPr lang="zh-CN" altLang="en-US" sz="1600" b="0" i="0" kern="1200" dirty="0" smtClean="0">
                  <a:solidFill>
                    <a:srgbClr val="546568"/>
                  </a:solidFill>
                  <a:latin typeface="Arial"/>
                  <a:ea typeface="黑体" pitchFamily="2" charset="-122"/>
                  <a:cs typeface="+mn-cs"/>
                </a:rPr>
                <a:t>、</a:t>
              </a:r>
              <a:r>
                <a:rPr lang="zh-CN" altLang="en-US" sz="1600" b="1" i="0" kern="1200" dirty="0" smtClean="0">
                  <a:solidFill>
                    <a:srgbClr val="546568"/>
                  </a:solidFill>
                  <a:latin typeface="Arial"/>
                  <a:ea typeface="黑体" pitchFamily="2" charset="-122"/>
                  <a:cs typeface="+mn-cs"/>
                </a:rPr>
                <a:t>高密度</a:t>
              </a:r>
              <a:r>
                <a:rPr lang="zh-CN" altLang="en-US" sz="1600" b="0" i="0" kern="1200" dirty="0" smtClean="0">
                  <a:solidFill>
                    <a:srgbClr val="546568"/>
                  </a:solidFill>
                  <a:latin typeface="Arial"/>
                  <a:ea typeface="黑体" pitchFamily="2" charset="-122"/>
                  <a:cs typeface="+mn-cs"/>
                </a:rPr>
                <a:t>和</a:t>
              </a:r>
              <a:r>
                <a:rPr lang="zh-CN" altLang="en-US" sz="1600" b="1" i="0" kern="1200" dirty="0" smtClean="0">
                  <a:solidFill>
                    <a:srgbClr val="546568"/>
                  </a:solidFill>
                  <a:latin typeface="Arial"/>
                  <a:ea typeface="黑体" pitchFamily="2" charset="-122"/>
                  <a:cs typeface="+mn-cs"/>
                </a:rPr>
                <a:t>低功率</a:t>
              </a:r>
              <a:r>
                <a:rPr lang="zh-CN" altLang="en-US" sz="1600" b="0" i="0" kern="1200" dirty="0" smtClean="0">
                  <a:solidFill>
                    <a:srgbClr val="546568"/>
                  </a:solidFill>
                  <a:latin typeface="Arial"/>
                  <a:ea typeface="黑体" pitchFamily="2" charset="-122"/>
                  <a:cs typeface="+mn-cs"/>
                </a:rPr>
                <a:t>，从而保证百度可以继续扩展并</a:t>
              </a:r>
              <a:r>
                <a:rPr lang="zh-CN" altLang="en-US" sz="1600" b="0" i="0" dirty="0" smtClean="0">
                  <a:solidFill>
                    <a:srgbClr val="546568"/>
                  </a:solidFill>
                  <a:latin typeface="Arial"/>
                  <a:ea typeface="黑体" pitchFamily="2" charset="-122"/>
                  <a:cs typeface="+mn-cs"/>
                </a:rPr>
                <a:t>为我们迅速</a:t>
              </a:r>
              <a:br>
                <a:rPr lang="zh-CN" altLang="en-US" sz="1600" b="0" i="0" dirty="0" smtClean="0">
                  <a:solidFill>
                    <a:srgbClr val="546568"/>
                  </a:solidFill>
                  <a:latin typeface="Arial"/>
                  <a:ea typeface="黑体" pitchFamily="2" charset="-122"/>
                  <a:cs typeface="+mn-cs"/>
                </a:rPr>
              </a:br>
              <a:r>
                <a:rPr lang="zh-CN" altLang="en-US" sz="1600" b="0" i="0" dirty="0" smtClean="0">
                  <a:solidFill>
                    <a:srgbClr val="546568"/>
                  </a:solidFill>
                  <a:latin typeface="Arial"/>
                  <a:ea typeface="黑体" pitchFamily="2" charset="-122"/>
                  <a:cs typeface="+mn-cs"/>
                </a:rPr>
                <a:t>增长的客户群体服务。</a:t>
              </a:r>
              <a:endParaRPr lang="zh-CN" altLang="en-US" sz="1600" b="0" i="0" dirty="0">
                <a:solidFill>
                  <a:srgbClr val="546568"/>
                </a:solidFill>
                <a:latin typeface="Arial"/>
                <a:ea typeface="黑体" pitchFamily="2" charset="-122"/>
                <a:cs typeface="+mn-cs"/>
              </a:endParaRPr>
            </a:p>
          </p:txBody>
        </p:sp>
        <p:sp>
          <p:nvSpPr>
            <p:cNvPr id="1044" name="Rectangle 1043"/>
            <p:cNvSpPr/>
            <p:nvPr/>
          </p:nvSpPr>
          <p:spPr>
            <a:xfrm>
              <a:off x="5139054" y="4391022"/>
              <a:ext cx="3872246" cy="502702"/>
            </a:xfrm>
            <a:prstGeom prst="rect">
              <a:avLst/>
            </a:prstGeom>
          </p:spPr>
          <p:txBody>
            <a:bodyPr wrap="square">
              <a:spAutoFit/>
            </a:bodyPr>
            <a:lstStyle/>
            <a:p>
              <a:pPr algn="l" defTabSz="914400">
                <a:lnSpc>
                  <a:spcPts val="1600"/>
                </a:lnSpc>
                <a:buNone/>
              </a:pPr>
              <a:r>
                <a:rPr lang="en-US" altLang="zh-CN" sz="1400" b="1" i="0" dirty="0" smtClean="0">
                  <a:solidFill>
                    <a:schemeClr val="tx1"/>
                  </a:solidFill>
                  <a:latin typeface="Arial"/>
                  <a:ea typeface="黑体" pitchFamily="2" charset="-122"/>
                  <a:cs typeface="+mn-cs"/>
                </a:rPr>
                <a:t>Zhang Cheng</a:t>
              </a:r>
              <a:r>
                <a:rPr lang="zh-CN" altLang="en-US" sz="1400" b="0" i="0" dirty="0" smtClean="0">
                  <a:solidFill>
                    <a:srgbClr val="FFFFFF">
                      <a:lumMod val="65000"/>
                    </a:srgbClr>
                  </a:solidFill>
                  <a:latin typeface="Arial"/>
                  <a:ea typeface="黑体" pitchFamily="2" charset="-122"/>
                  <a:cs typeface="+mn-cs"/>
                </a:rPr>
                <a:t/>
              </a:r>
              <a:br>
                <a:rPr lang="zh-CN" altLang="en-US" sz="1400" b="0" i="0" dirty="0" smtClean="0">
                  <a:solidFill>
                    <a:srgbClr val="FFFFFF">
                      <a:lumMod val="65000"/>
                    </a:srgbClr>
                  </a:solidFill>
                  <a:latin typeface="Arial"/>
                  <a:ea typeface="黑体" pitchFamily="2" charset="-122"/>
                  <a:cs typeface="+mn-cs"/>
                </a:rPr>
              </a:br>
              <a:r>
                <a:rPr lang="zh-CN" altLang="en-US" sz="1400" b="0" i="0" dirty="0" smtClean="0">
                  <a:solidFill>
                    <a:srgbClr val="546568"/>
                  </a:solidFill>
                  <a:latin typeface="Arial"/>
                  <a:ea typeface="黑体" pitchFamily="2" charset="-122"/>
                  <a:cs typeface="+mn-cs"/>
                </a:rPr>
                <a:t>百度，信息系统高级经理</a:t>
              </a:r>
              <a:endParaRPr lang="zh-CN" altLang="en-US" sz="1400" dirty="0">
                <a:solidFill>
                  <a:srgbClr val="546568"/>
                </a:solidFill>
                <a:latin typeface="Arial"/>
                <a:ea typeface="黑体" pitchFamily="2" charset="-122"/>
              </a:endParaRPr>
            </a:p>
          </p:txBody>
        </p:sp>
      </p:grpSp>
      <p:sp>
        <p:nvSpPr>
          <p:cNvPr id="7" name="TextBox 6"/>
          <p:cNvSpPr txBox="1"/>
          <p:nvPr/>
        </p:nvSpPr>
        <p:spPr>
          <a:xfrm>
            <a:off x="360144" y="2016620"/>
            <a:ext cx="3905235" cy="1803567"/>
          </a:xfrm>
          <a:prstGeom prst="rect">
            <a:avLst/>
          </a:prstGeom>
          <a:noFill/>
        </p:spPr>
        <p:txBody>
          <a:bodyPr wrap="square" lIns="91435" tIns="45718" rIns="91435" bIns="45718" rtlCol="0">
            <a:spAutoFit/>
          </a:bodyPr>
          <a:lstStyle/>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中国领先的互联网搜索引擎</a:t>
            </a:r>
          </a:p>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世界上发展最快的互联网公司之一</a:t>
            </a:r>
          </a:p>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每天处理数十亿计的搜索请求</a:t>
            </a:r>
          </a:p>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跨 </a:t>
            </a:r>
            <a:r>
              <a:rPr lang="en-US" altLang="zh-CN" sz="1600" b="0" i="0" dirty="0" smtClean="0">
                <a:solidFill>
                  <a:srgbClr val="546568"/>
                </a:solidFill>
                <a:latin typeface="Arial"/>
                <a:ea typeface="黑体" pitchFamily="2" charset="-122"/>
                <a:cs typeface="+mn-cs"/>
              </a:rPr>
              <a:t>138 </a:t>
            </a:r>
            <a:r>
              <a:rPr lang="zh-CN" altLang="en-US" sz="1600" b="0" i="0" dirty="0" smtClean="0">
                <a:solidFill>
                  <a:srgbClr val="546568"/>
                </a:solidFill>
                <a:latin typeface="Arial"/>
                <a:ea typeface="黑体" pitchFamily="2" charset="-122"/>
                <a:cs typeface="+mn-cs"/>
              </a:rPr>
              <a:t>个国家</a:t>
            </a:r>
            <a:r>
              <a:rPr lang="en-US" altLang="zh-CN" sz="1600" b="0" i="0" dirty="0" smtClean="0">
                <a:solidFill>
                  <a:srgbClr val="546568"/>
                </a:solidFill>
                <a:latin typeface="Arial"/>
                <a:ea typeface="黑体" pitchFamily="2" charset="-122"/>
                <a:cs typeface="+mn-cs"/>
              </a:rPr>
              <a:t>/</a:t>
            </a:r>
            <a:r>
              <a:rPr lang="zh-CN" altLang="en-US" sz="1600" b="0" i="0" dirty="0" smtClean="0">
                <a:solidFill>
                  <a:srgbClr val="546568"/>
                </a:solidFill>
                <a:latin typeface="Arial"/>
                <a:ea typeface="黑体" pitchFamily="2" charset="-122"/>
                <a:cs typeface="+mn-cs"/>
              </a:rPr>
              <a:t>地区</a:t>
            </a:r>
          </a:p>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世界上每个说中文的互联网用户每天平均提交 </a:t>
            </a:r>
            <a:r>
              <a:rPr lang="en-US" altLang="zh-CN" sz="1600" b="0" i="0" dirty="0" smtClean="0">
                <a:solidFill>
                  <a:srgbClr val="546568"/>
                </a:solidFill>
                <a:latin typeface="Arial"/>
                <a:ea typeface="黑体" pitchFamily="2" charset="-122"/>
                <a:cs typeface="+mn-cs"/>
              </a:rPr>
              <a:t>10 </a:t>
            </a:r>
            <a:r>
              <a:rPr lang="zh-CN" altLang="en-US" sz="1600" b="0" i="0" dirty="0" smtClean="0">
                <a:solidFill>
                  <a:srgbClr val="546568"/>
                </a:solidFill>
                <a:latin typeface="Arial"/>
                <a:ea typeface="黑体" pitchFamily="2" charset="-122"/>
                <a:cs typeface="+mn-cs"/>
              </a:rPr>
              <a:t>个以上的搜索请求</a:t>
            </a:r>
            <a:endParaRPr lang="zh-CN" altLang="en-US" sz="1600" b="0" i="0" dirty="0">
              <a:solidFill>
                <a:srgbClr val="546568"/>
              </a:solidFill>
              <a:latin typeface="Arial"/>
              <a:ea typeface="黑体" pitchFamily="2" charset="-122"/>
              <a:cs typeface="+mn-cs"/>
            </a:endParaRPr>
          </a:p>
        </p:txBody>
      </p:sp>
      <p:grpSp>
        <p:nvGrpSpPr>
          <p:cNvPr id="8" name="Group 7"/>
          <p:cNvGrpSpPr/>
          <p:nvPr/>
        </p:nvGrpSpPr>
        <p:grpSpPr>
          <a:xfrm flipH="1">
            <a:off x="6983845" y="3209845"/>
            <a:ext cx="206470" cy="217891"/>
            <a:chOff x="4656049" y="2204275"/>
            <a:chExt cx="348883" cy="368182"/>
          </a:xfrm>
        </p:grpSpPr>
        <p:sp>
          <p:nvSpPr>
            <p:cNvPr id="1038" name="Freeform 35"/>
            <p:cNvSpPr>
              <a:spLocks/>
            </p:cNvSpPr>
            <p:nvPr/>
          </p:nvSpPr>
          <p:spPr bwMode="auto">
            <a:xfrm>
              <a:off x="4656049" y="2204275"/>
              <a:ext cx="160984" cy="368182"/>
            </a:xfrm>
            <a:custGeom>
              <a:avLst/>
              <a:gdLst>
                <a:gd name="T0" fmla="*/ 124 w 134"/>
                <a:gd name="T1" fmla="*/ 173 h 307"/>
                <a:gd name="T2" fmla="*/ 124 w 134"/>
                <a:gd name="T3" fmla="*/ 307 h 307"/>
                <a:gd name="T4" fmla="*/ 0 w 134"/>
                <a:gd name="T5" fmla="*/ 307 h 307"/>
                <a:gd name="T6" fmla="*/ 0 w 134"/>
                <a:gd name="T7" fmla="*/ 201 h 307"/>
                <a:gd name="T8" fmla="*/ 21 w 134"/>
                <a:gd name="T9" fmla="*/ 77 h 307"/>
                <a:gd name="T10" fmla="*/ 106 w 134"/>
                <a:gd name="T11" fmla="*/ 0 h 307"/>
                <a:gd name="T12" fmla="*/ 134 w 134"/>
                <a:gd name="T13" fmla="*/ 45 h 307"/>
                <a:gd name="T14" fmla="*/ 82 w 134"/>
                <a:gd name="T15" fmla="*/ 88 h 307"/>
                <a:gd name="T16" fmla="*/ 64 w 134"/>
                <a:gd name="T17" fmla="*/ 173 h 307"/>
                <a:gd name="T18" fmla="*/ 124 w 134"/>
                <a:gd name="T19" fmla="*/ 17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307">
                  <a:moveTo>
                    <a:pt x="124" y="173"/>
                  </a:moveTo>
                  <a:cubicBezTo>
                    <a:pt x="124" y="307"/>
                    <a:pt x="124" y="307"/>
                    <a:pt x="124" y="307"/>
                  </a:cubicBezTo>
                  <a:cubicBezTo>
                    <a:pt x="0" y="307"/>
                    <a:pt x="0" y="307"/>
                    <a:pt x="0" y="307"/>
                  </a:cubicBezTo>
                  <a:cubicBezTo>
                    <a:pt x="0" y="201"/>
                    <a:pt x="0" y="201"/>
                    <a:pt x="0" y="201"/>
                  </a:cubicBezTo>
                  <a:cubicBezTo>
                    <a:pt x="0" y="144"/>
                    <a:pt x="7" y="103"/>
                    <a:pt x="21" y="77"/>
                  </a:cubicBezTo>
                  <a:cubicBezTo>
                    <a:pt x="39" y="43"/>
                    <a:pt x="67" y="17"/>
                    <a:pt x="106" y="0"/>
                  </a:cubicBezTo>
                  <a:cubicBezTo>
                    <a:pt x="134" y="45"/>
                    <a:pt x="134" y="45"/>
                    <a:pt x="134" y="45"/>
                  </a:cubicBezTo>
                  <a:cubicBezTo>
                    <a:pt x="111" y="54"/>
                    <a:pt x="93" y="69"/>
                    <a:pt x="82" y="88"/>
                  </a:cubicBezTo>
                  <a:cubicBezTo>
                    <a:pt x="71" y="108"/>
                    <a:pt x="65" y="136"/>
                    <a:pt x="64" y="173"/>
                  </a:cubicBezTo>
                  <a:lnTo>
                    <a:pt x="124" y="17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0096D6"/>
                </a:solidFill>
                <a:latin typeface="Arial"/>
                <a:ea typeface="黑体" pitchFamily="2" charset="-122"/>
              </a:endParaRPr>
            </a:p>
          </p:txBody>
        </p:sp>
        <p:sp>
          <p:nvSpPr>
            <p:cNvPr id="1041" name="Freeform 36"/>
            <p:cNvSpPr>
              <a:spLocks/>
            </p:cNvSpPr>
            <p:nvPr/>
          </p:nvSpPr>
          <p:spPr bwMode="auto">
            <a:xfrm>
              <a:off x="4844456" y="2204275"/>
              <a:ext cx="160476" cy="368182"/>
            </a:xfrm>
            <a:custGeom>
              <a:avLst/>
              <a:gdLst>
                <a:gd name="T0" fmla="*/ 124 w 134"/>
                <a:gd name="T1" fmla="*/ 173 h 307"/>
                <a:gd name="T2" fmla="*/ 124 w 134"/>
                <a:gd name="T3" fmla="*/ 307 h 307"/>
                <a:gd name="T4" fmla="*/ 0 w 134"/>
                <a:gd name="T5" fmla="*/ 307 h 307"/>
                <a:gd name="T6" fmla="*/ 0 w 134"/>
                <a:gd name="T7" fmla="*/ 201 h 307"/>
                <a:gd name="T8" fmla="*/ 21 w 134"/>
                <a:gd name="T9" fmla="*/ 77 h 307"/>
                <a:gd name="T10" fmla="*/ 106 w 134"/>
                <a:gd name="T11" fmla="*/ 0 h 307"/>
                <a:gd name="T12" fmla="*/ 134 w 134"/>
                <a:gd name="T13" fmla="*/ 45 h 307"/>
                <a:gd name="T14" fmla="*/ 82 w 134"/>
                <a:gd name="T15" fmla="*/ 88 h 307"/>
                <a:gd name="T16" fmla="*/ 64 w 134"/>
                <a:gd name="T17" fmla="*/ 173 h 307"/>
                <a:gd name="T18" fmla="*/ 124 w 134"/>
                <a:gd name="T19" fmla="*/ 17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307">
                  <a:moveTo>
                    <a:pt x="124" y="173"/>
                  </a:moveTo>
                  <a:cubicBezTo>
                    <a:pt x="124" y="307"/>
                    <a:pt x="124" y="307"/>
                    <a:pt x="124" y="307"/>
                  </a:cubicBezTo>
                  <a:cubicBezTo>
                    <a:pt x="0" y="307"/>
                    <a:pt x="0" y="307"/>
                    <a:pt x="0" y="307"/>
                  </a:cubicBezTo>
                  <a:cubicBezTo>
                    <a:pt x="0" y="201"/>
                    <a:pt x="0" y="201"/>
                    <a:pt x="0" y="201"/>
                  </a:cubicBezTo>
                  <a:cubicBezTo>
                    <a:pt x="0" y="144"/>
                    <a:pt x="7" y="103"/>
                    <a:pt x="21" y="77"/>
                  </a:cubicBezTo>
                  <a:cubicBezTo>
                    <a:pt x="39" y="43"/>
                    <a:pt x="67" y="17"/>
                    <a:pt x="106" y="0"/>
                  </a:cubicBezTo>
                  <a:cubicBezTo>
                    <a:pt x="134" y="45"/>
                    <a:pt x="134" y="45"/>
                    <a:pt x="134" y="45"/>
                  </a:cubicBezTo>
                  <a:cubicBezTo>
                    <a:pt x="111" y="54"/>
                    <a:pt x="93" y="69"/>
                    <a:pt x="82" y="88"/>
                  </a:cubicBezTo>
                  <a:cubicBezTo>
                    <a:pt x="71" y="108"/>
                    <a:pt x="65" y="136"/>
                    <a:pt x="64" y="173"/>
                  </a:cubicBezTo>
                  <a:lnTo>
                    <a:pt x="124" y="17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0096D6"/>
                </a:solidFill>
                <a:latin typeface="Arial"/>
                <a:ea typeface="黑体" pitchFamily="2" charset="-122"/>
              </a:endParaRPr>
            </a:p>
          </p:txBody>
        </p:sp>
      </p:grpSp>
      <p:cxnSp>
        <p:nvCxnSpPr>
          <p:cNvPr id="19" name="Straight Connector 18"/>
          <p:cNvCxnSpPr/>
          <p:nvPr/>
        </p:nvCxnSpPr>
        <p:spPr>
          <a:xfrm rot="5400000">
            <a:off x="2008406" y="3678605"/>
            <a:ext cx="4513946" cy="0"/>
          </a:xfrm>
          <a:prstGeom prst="line">
            <a:avLst/>
          </a:prstGeom>
          <a:ln w="19050">
            <a:gradFill flip="none" rotWithShape="1">
              <a:gsLst>
                <a:gs pos="0">
                  <a:schemeClr val="accent1">
                    <a:tint val="66000"/>
                    <a:satMod val="160000"/>
                    <a:alpha val="0"/>
                  </a:schemeClr>
                </a:gs>
                <a:gs pos="50000">
                  <a:schemeClr val="tx1"/>
                </a:gs>
                <a:gs pos="100000">
                  <a:schemeClr val="accent1">
                    <a:tint val="23500"/>
                    <a:satMod val="16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4736736" y="2078711"/>
            <a:ext cx="206470" cy="217891"/>
            <a:chOff x="4656049" y="2204275"/>
            <a:chExt cx="348883" cy="368182"/>
          </a:xfrm>
        </p:grpSpPr>
        <p:sp>
          <p:nvSpPr>
            <p:cNvPr id="18" name="Freeform 35"/>
            <p:cNvSpPr>
              <a:spLocks/>
            </p:cNvSpPr>
            <p:nvPr/>
          </p:nvSpPr>
          <p:spPr bwMode="auto">
            <a:xfrm>
              <a:off x="4656049" y="2204275"/>
              <a:ext cx="160984" cy="368182"/>
            </a:xfrm>
            <a:custGeom>
              <a:avLst/>
              <a:gdLst>
                <a:gd name="T0" fmla="*/ 124 w 134"/>
                <a:gd name="T1" fmla="*/ 173 h 307"/>
                <a:gd name="T2" fmla="*/ 124 w 134"/>
                <a:gd name="T3" fmla="*/ 307 h 307"/>
                <a:gd name="T4" fmla="*/ 0 w 134"/>
                <a:gd name="T5" fmla="*/ 307 h 307"/>
                <a:gd name="T6" fmla="*/ 0 w 134"/>
                <a:gd name="T7" fmla="*/ 201 h 307"/>
                <a:gd name="T8" fmla="*/ 21 w 134"/>
                <a:gd name="T9" fmla="*/ 77 h 307"/>
                <a:gd name="T10" fmla="*/ 106 w 134"/>
                <a:gd name="T11" fmla="*/ 0 h 307"/>
                <a:gd name="T12" fmla="*/ 134 w 134"/>
                <a:gd name="T13" fmla="*/ 45 h 307"/>
                <a:gd name="T14" fmla="*/ 82 w 134"/>
                <a:gd name="T15" fmla="*/ 88 h 307"/>
                <a:gd name="T16" fmla="*/ 64 w 134"/>
                <a:gd name="T17" fmla="*/ 173 h 307"/>
                <a:gd name="T18" fmla="*/ 124 w 134"/>
                <a:gd name="T19" fmla="*/ 17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307">
                  <a:moveTo>
                    <a:pt x="124" y="173"/>
                  </a:moveTo>
                  <a:cubicBezTo>
                    <a:pt x="124" y="307"/>
                    <a:pt x="124" y="307"/>
                    <a:pt x="124" y="307"/>
                  </a:cubicBezTo>
                  <a:cubicBezTo>
                    <a:pt x="0" y="307"/>
                    <a:pt x="0" y="307"/>
                    <a:pt x="0" y="307"/>
                  </a:cubicBezTo>
                  <a:cubicBezTo>
                    <a:pt x="0" y="201"/>
                    <a:pt x="0" y="201"/>
                    <a:pt x="0" y="201"/>
                  </a:cubicBezTo>
                  <a:cubicBezTo>
                    <a:pt x="0" y="144"/>
                    <a:pt x="7" y="103"/>
                    <a:pt x="21" y="77"/>
                  </a:cubicBezTo>
                  <a:cubicBezTo>
                    <a:pt x="39" y="43"/>
                    <a:pt x="67" y="17"/>
                    <a:pt x="106" y="0"/>
                  </a:cubicBezTo>
                  <a:cubicBezTo>
                    <a:pt x="134" y="45"/>
                    <a:pt x="134" y="45"/>
                    <a:pt x="134" y="45"/>
                  </a:cubicBezTo>
                  <a:cubicBezTo>
                    <a:pt x="111" y="54"/>
                    <a:pt x="93" y="69"/>
                    <a:pt x="82" y="88"/>
                  </a:cubicBezTo>
                  <a:cubicBezTo>
                    <a:pt x="71" y="108"/>
                    <a:pt x="65" y="136"/>
                    <a:pt x="64" y="173"/>
                  </a:cubicBezTo>
                  <a:lnTo>
                    <a:pt x="124" y="17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0096D6"/>
                </a:solidFill>
                <a:latin typeface="Arial"/>
                <a:ea typeface="黑体" pitchFamily="2" charset="-122"/>
              </a:endParaRPr>
            </a:p>
          </p:txBody>
        </p:sp>
        <p:sp>
          <p:nvSpPr>
            <p:cNvPr id="23" name="Freeform 36"/>
            <p:cNvSpPr>
              <a:spLocks/>
            </p:cNvSpPr>
            <p:nvPr/>
          </p:nvSpPr>
          <p:spPr bwMode="auto">
            <a:xfrm>
              <a:off x="4844456" y="2204275"/>
              <a:ext cx="160476" cy="368182"/>
            </a:xfrm>
            <a:custGeom>
              <a:avLst/>
              <a:gdLst>
                <a:gd name="T0" fmla="*/ 124 w 134"/>
                <a:gd name="T1" fmla="*/ 173 h 307"/>
                <a:gd name="T2" fmla="*/ 124 w 134"/>
                <a:gd name="T3" fmla="*/ 307 h 307"/>
                <a:gd name="T4" fmla="*/ 0 w 134"/>
                <a:gd name="T5" fmla="*/ 307 h 307"/>
                <a:gd name="T6" fmla="*/ 0 w 134"/>
                <a:gd name="T7" fmla="*/ 201 h 307"/>
                <a:gd name="T8" fmla="*/ 21 w 134"/>
                <a:gd name="T9" fmla="*/ 77 h 307"/>
                <a:gd name="T10" fmla="*/ 106 w 134"/>
                <a:gd name="T11" fmla="*/ 0 h 307"/>
                <a:gd name="T12" fmla="*/ 134 w 134"/>
                <a:gd name="T13" fmla="*/ 45 h 307"/>
                <a:gd name="T14" fmla="*/ 82 w 134"/>
                <a:gd name="T15" fmla="*/ 88 h 307"/>
                <a:gd name="T16" fmla="*/ 64 w 134"/>
                <a:gd name="T17" fmla="*/ 173 h 307"/>
                <a:gd name="T18" fmla="*/ 124 w 134"/>
                <a:gd name="T19" fmla="*/ 17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307">
                  <a:moveTo>
                    <a:pt x="124" y="173"/>
                  </a:moveTo>
                  <a:cubicBezTo>
                    <a:pt x="124" y="307"/>
                    <a:pt x="124" y="307"/>
                    <a:pt x="124" y="307"/>
                  </a:cubicBezTo>
                  <a:cubicBezTo>
                    <a:pt x="0" y="307"/>
                    <a:pt x="0" y="307"/>
                    <a:pt x="0" y="307"/>
                  </a:cubicBezTo>
                  <a:cubicBezTo>
                    <a:pt x="0" y="201"/>
                    <a:pt x="0" y="201"/>
                    <a:pt x="0" y="201"/>
                  </a:cubicBezTo>
                  <a:cubicBezTo>
                    <a:pt x="0" y="144"/>
                    <a:pt x="7" y="103"/>
                    <a:pt x="21" y="77"/>
                  </a:cubicBezTo>
                  <a:cubicBezTo>
                    <a:pt x="39" y="43"/>
                    <a:pt x="67" y="17"/>
                    <a:pt x="106" y="0"/>
                  </a:cubicBezTo>
                  <a:cubicBezTo>
                    <a:pt x="134" y="45"/>
                    <a:pt x="134" y="45"/>
                    <a:pt x="134" y="45"/>
                  </a:cubicBezTo>
                  <a:cubicBezTo>
                    <a:pt x="111" y="54"/>
                    <a:pt x="93" y="69"/>
                    <a:pt x="82" y="88"/>
                  </a:cubicBezTo>
                  <a:cubicBezTo>
                    <a:pt x="71" y="108"/>
                    <a:pt x="65" y="136"/>
                    <a:pt x="64" y="173"/>
                  </a:cubicBezTo>
                  <a:lnTo>
                    <a:pt x="124" y="17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0096D6"/>
                </a:solidFill>
                <a:latin typeface="Arial"/>
                <a:ea typeface="黑体" pitchFamily="2" charset="-122"/>
              </a:endParaRPr>
            </a:p>
          </p:txBody>
        </p:sp>
      </p:grpSp>
      <p:pic>
        <p:nvPicPr>
          <p:cNvPr id="1026" name="Picture 2" descr="http://www.hdicon.com/wp-content/uploads/2011/01/baidu_2005.png"/>
          <p:cNvPicPr>
            <a:picLocks noChangeAspect="1" noChangeArrowheads="1"/>
          </p:cNvPicPr>
          <p:nvPr/>
        </p:nvPicPr>
        <p:blipFill rotWithShape="1">
          <a:blip r:embed="rId3" cstate="print">
            <a:extLst>
              <a:ext uri="{BEBA8EAE-BF5A-486C-A8C5-ECC9F3942E4B}">
                <a14:imgProps xmlns="" xmlns:a14="http://schemas.microsoft.com/office/drawing/2010/main">
                  <a14:imgLayer r:embed="rId4">
                    <a14:imgEffect>
                      <a14:brightnessContrast bright="-100000"/>
                    </a14:imgEffect>
                  </a14:imgLayer>
                </a14:imgProps>
              </a:ext>
              <a:ext uri="{28A0092B-C50C-407E-A947-70E740481C1C}">
                <a14:useLocalDpi xmlns="" xmlns:a14="http://schemas.microsoft.com/office/drawing/2010/main" val="0"/>
              </a:ext>
            </a:extLst>
          </a:blip>
          <a:srcRect t="30269" b="31362"/>
          <a:stretch/>
        </p:blipFill>
        <p:spPr bwMode="auto">
          <a:xfrm>
            <a:off x="619125" y="4033788"/>
            <a:ext cx="1558018" cy="59780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510940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data:image/jpg;base64,/9j/4AAQSkZJRgABAQAAAQABAAD/2wCEAAkGBhISEBUUEhQWFRUWFxYVFRYUFhkVFhkXFRUcGBgZFRYYHCYeGBkkGRUWHy8hJCgpLCwsFx4xNTAqNiYrLCkBCQoKDgwOGg8PGjEkHyUtMjQsLzEsLS8uKy8vLCwvKjQsLCo1LCwsNC0sLCwvMCwsLC0sLCwsLiw0LCwsLC8sLP/AABEIAMIBBAMBIgACEQEDEQH/xAAcAAEAAgIDAQAAAAAAAAAAAAAABgcBBQMECAL/xABOEAABAwIDBQQECQcJBwUAAAABAAIDBBEFEiEGBxMxUSJBYXEUMoGRNUJScnOTobGzIzM0U5Ky0QgVFhclYoLBwiQ2VXTS0+FDVIOi4v/EABsBAQACAwEBAAAAAAAAAAAAAAACBQMEBgEH/8QAOREAAgECBQAFCgUEAwEAAAAAAAECAxEEBRIhMRMUQVGBIjJhcXKRobHB4QYWMzRCU2LR8CM1whX/2gAMAwEAAhEDEQA/ALxREQBERAEREAREQBERAEREAREQBFi6zdAEREAREQBERAEREAREQBERAEREAREQBERAEREAREQBERAEREAREQBERAFxzTBrS5xADQSSeQAFyT7FyKKbz6sx4VUlpsXNaz2SSNY7/wCriFkpU+kqRgu1pArTaLfFWSzH0VwhhBszsNc9w7nOLwbX52FreKke7verJUTtpqvLnfpHK0ZbuGuV7eVyAbEW5WtqCqdXLR1ZikZI02MbmvHmwh3+S7utlWGlRcIxs7bPtv8AUwqTuerrqIbV7z6WheYzmllHNkduzf5bibA27tStjtjtF6Jh8s7bZg0CO/y5CGs9xN/YvNkkpc4ucS5ziS5x1JJNySe8krnMpyxYq86nmrb1snKVj0NsnvKpa93DbmiltcRyWu4DnkcCQ63Tn4KWBeUKSsfFIySM5XscHtI7nNNwvUeD4gJ6eKYcpI2SAfPaDb7VDNsvjhJKVPzX8Gexlc7qIipiQREQBERAEREAREQBERAEREAREQBERAEREAREQBERAFxzTtY0ucQ1oBJJNgANSSTyC+1UW+val2ZlFGbCwkmt33/NsPhoXEfNW1hMNLE1lTj4+hHjdkTWDebhj5OG2pbcmwJa9rCfCRzQ37VzbfYY6pw2ojYLuLM7R1MZDwB55be1ebFb25vbB770UpLsrS+BxNzlGjoz4C4I8LjuCvMZlPVIqvRbel3afzIKV9mVCCvuGndI5rGi7nkMaOpcbD7Sru2m3NQVErpYJDA5xJc0ND4y48yG3Bbc9wNvBc+yG6WGjlE0khnlbqy7QxjT8oNuSXWPMnTorGWe4fotSvqtxbt9fB5odxvconfzQQ3lG+Eu+aDkv73BUQvVtZRMlifHI0OY9pa5p72uFiPcqUxrcvWMlIpsksRPZLnhjwOjwdCR1HPoFoZLmFKnTdKq7b3TfG57NXK9APIC5OgA5k9wHjfRen9lcOdT0VPC71o4mNd84NF/tuoPsbutZRH0quexz4xna0fm47C5e5xtmI8rDxWMQ35U7HkQwSStHxy4Rg+LWkE287LzMqs8xkqeGjqUeX2X8RFaeSz0US2Q3jU1e4sbmjlAJ4clrkDmWEaOA7+8dFLLrnKtKdKWiorMycmURFjAREQBERAERLoAiIgCIiA4pKtjTYvaD0LgCvn0+L9Yz9ofxVJ72G/2k7Qfm4vuUNyjoPctGeL0ScbHVYX8PKvRjV6S11fj7np70+P9Yz9ofxT06P8AWM/aH8V5iyjoPcmUdB7lDrv9psflhf1fh9z1GHBZuvO+zu19TRvBjeSy/aicSWOHl8U+IV9YRibKiGOaP1ZGhw668wfEG49i2qNdVeCizHK6mBa1O8XwzvIiLOVQREQGCvO29SNwxaozd/Dc35piaB9x9y9EqAb0tgXVrGzU4BnjGXLy4jL3yg9zgbkeZCtcoxMMPiLz4at6iMldFFKZboYicWiI5NZK53lkLfvc1Rk4JU8Th8CXiXtk4b81/KyurdbsK6ijdNOAJ5QBl58NgN8pI5uJsTboB3LqM1xdOnhpRum5Ky8THFO5P7qFY/vYoaV5jBdM8aOEIBAPQvcQ2/ldaje9tuYI/RIHWlkF5XNOrIz8W/c5/wBgvyuFStlSZZlCrw6Wte3Yu8nKduC+sI3yUEzg1/EgJ5GVoye17SQPbYKcxyBwBBBB1BGoIPIg94XkxWhuk274bhRVDuw4/kHE+q4n82T8k/F6G47wsmY5LGlB1aF9uVzt6DyM+xkm314iY8ODGm3Glax3i1oLyPaWtCopXdvwpS6gjeOTJ238nsc394ge1UirPItPVbrvdyM+Tnw/EHwSsmjNnxuD2+bTe3tFx7SvVFJOHsa8cnNDh5OFx9hXlARF3ZaLl3ZAHeToB7yvVmH03DhYz5DGt/ZaB/kq/wDESjem+3f3bEqZzGVvUe9OM3qPeFVG2W76tqa6aaJrCx5blJkAOkbW8j4grS/1U4j8iP61q4yVaadlA6Cll2GnBSliEm1xbj4l48Zvyh7wnGb8oe8LzDLHlcQebSQbajQ2NuqlUW63EHNDgxliAReRoOovqFjjipS4gbdbIqNFJ1K6V+Lr7l6cdvyh7wsOqGjm4DzIVJQbp68uaHNY1pIDiJGmwvqQO82XNvbpmsqoGNADW07GtHQB7gB9iyOvJRcpRsa0Mqo1K8aNKspXT3S4t4lz+kN+U33haLaPbemorCVxc52oZGA51up1sB5lUizZubgMnPDZE8lrHPkYy5BItYn+6V2sN2HqqgEwCOQNNnFk0ZsTrrqsTxM3xHc3YZJhYPVVrLSuez4l44LtFBVRCSJ4LToQey4Ecw4HkV3/AEhnym+8Ki/6r8R/Ut+sZ/FapmzchcGB9OXE5QOPFfMTa1s173UusTXMTH/8bCzbdPEK3g7e5no1rgRcG48EXRwPDG09PHC3lG0N8yBqfabn2rK3Ec1JJNpcFNb2PhN/0cX7qhymO9j4Tf8ARxfcocqSv+pL1n1DLf2lL2UXzgGy1G+kgc+mhc50MZJMbSSSwXJNtSoTvV2apqfgvga2Nzy4OY3RpAAOYN5CxNtOoUWg20rmNaxtTI1rQGtAIsABYAadF0MRxWaofnmkdI61ruN7DoOiz1K8JQ0pblVg8qxVHEqrOp5O+13v9DqhXvuwhc3DIc3fncPmueS37FT+y9BTS1DW1U3CjuO49r+7n5MHiV6Fpo2tY1rAA0ABoHKwGlvC1lPBw3cjU/EmJWmNBLtvfwOdFBsc3sU0DzGxr5nNJDi0hrARzGY8/YFpXb7elJp4za/hrclXpxdmygpZTjKsdUae3psvmWmoFvZxaaCCF0Mj4yZCCWHKSMhNj7VnAt7VNO8Mla6FziAC4hzLnuLha3tC+96WOz0sMLoH5S6Qg9lrtAwn4wNlGpUjKm2mZMJhK1HGQhVhvfh8P5/Uiu7faSqmxBjJZ5JGFkhLXPLho3TRXEFUW7/bCrqK+OOWQOYWyXGRjeTCRq1oPNW6vMM7w5uTzuDhiUnFR2Wy45foQcVCNv8AeRHQtMUVpKkjRvNsd+TpPHo3mfAarpbzd45pP9npiPSHDtO5iJp5echHIdw1PcqowLZasr3uMDDIQbvke4BuZ2vae46uPPS5XT5flkZR6xiXaHp7ft8yilLsR044aisnOUPnmkLnm3ae4jUn7ly4ls1V07M89PJE0kNDntsLm5A87A+5TvYDYysosViNRCWsLJQHtIey+TkXN5HzspNvub/Zrfp4/wBx6up5npxMKFKzi7b/AA7NiGna5RiLe4RsLXVUQlghL4ySA7OxurTY6OcDzC11Rg00dT6M9lps7Y8lwe062UXBtrmHf3q3VelJuKkrrlXXxI7lmbHbbw19OcPxE9p7eGyQm3E+SC74soIBB7yOvPT1+5StbIRE+GRnc5zjG6395uU2PkStBiW73EIInSzQZY2DM52eM2F+jXElTndnvNJLaWsdc6NhmceZ5BkhPf0d38j3E0FWM8OpV8BJOP8AKPKXpRNb7SO7sRuh9GmbPVPa97DeOOO+QO7nOc4AuI7hYC/VWaAsNX0uXxGKq4meuq7syJWKr2w3jVdLWywxcLIzJbMwk6xtcbnN1K0cm9yuII/I66aMN/Z2+a6W8r4UqPOP8JitnY2ijOH0xLGEmFlyWi/q9+ipo9JUnKOq1js6ywmDwlGrKipOSXyRQLJLEHQ2IOvfbqpkN7df1h+r/wD0rnGHxfq2fst/guKqo4wx3YZ6rvijp5KccNKHEjXrZ3h8Q10lC9uLv7FU4NvQrpamGNxiyvljY60djZzwDY5tOa+d8n6bF9C38R6imzH6bTfTw/iNUs3y/psX0A/EetfXKVGWp33Lbq9KhmNJUoqN4vgj+K4jL6DSQ/8ApBr5QcvxzNM09ry7lnZvamspGvbTAEPILrx59QLc+7RbfGP936P6eT75V1djNvTh8cjBDxM7g65eWWs0C3qm/JR4mryttyZV/wAmGmoUlLy3t3+Vydv+srFOg+oKh8FS8Ste31w8PGl+0HZvV79e5WMd9Tv/AGo+uP8A21H93mAy1FayZotHFIJHuPLnfIOrivZLXJKMrkKEurUqlSrRjTVu9PVztsXFszNM+khfPbiuYHPsMurtQLdxAICLZMRWyVkfP5S1SbtYo7ex8Jv+ji+5Q5THex8Jv+ji+5Q5Ulb9SXrPqGW/s6Xsos7Ct0MU0EUpqJG8SNjyMjSBmaDYe9ara3dg6kgM0cvFY22cFuVwBNrixIOpHRbXCt70cMEURp3u4cbGXD2i+VoF7W8Fqdsd5jqyHgxxmJhILyXZnOsbgCwsBcA+Nlsy6DRtyUeHWbdYWrzL73tx8+CEK092eJy1NHUUnELHMaBFJbMWskuNBceqQba/G8FVam+xs0lHQVla0WJ4cMRPLMXau8QMw9oIWDDu0/R2lpnFNVMPZeddafW3/vgdrEN0bohc1kDR1lBj/wBRXaxCHAYYDHfiyZfXiL3vLrc847A19irySZ80l3uLnOcLueb6k2uSe5Wg3dlRUsJmqpXSZWlx7XDZe3JoGp15a6rNC0r6IrxK/FaqCgsVWk2+FBWv7ufgVQFYm3VUZMHw97jcm1yeZIiI19yrtTvar4Dw7zP7rlhp+bP1FjjYrpsPL+7/AMs6G6z4Ui+bL+4Vd9ZUCONzzyY1zj5NBP8AkqQ3WfCkXzZfwyrurqbiRPZ8trmftNI/zW/graN+85b8R/u17K+p5Yrq580j5Xm75HF7ie8uN/d3exeltm8IjoqKOMaCNl3kD1nWzPcfEm59y8zVFM6Nzo3izmEscDzBabH23BXpXZPHI62ijkBBzMDJG39V4GV7T01v7CF2+fJ9FT0+b9lb6nMw5ItsXvVNdWmB8TWNeHuhcCS6zBez76Eltzccre1c2+34Nb9PH+69Nld2EWH1nHM+cdpkDC3KQXi2rrnO7LcCwHMlZ31j+zP/AJovucq2Lw/X6bw3m7e/x/257vbc7O6Af2TF8+b8UqttpP8AeM/83T/fErC3NYgx+GiMHtxSSB47xncXtPkQfsK5MV3eU384fzhLM5oa5krmEAMzssGkuOtiQ026+5ZYYiOGxld1L73S9+wtdI2e8v4Jq/o/9TV5wK9Hbyvgmr+j/wBQXnJWf4e/Qn7X0RGoej93WMuqcNgkebvAMbyeZdGS258SAD7VJlCt0VG6PC4s2nEdJIPmuccp9oF/apquWxcYxrzUeNT+ZkRQW8r4UqPOP8JiUOI4u2NgiNVww0ZMjHFuW2mWzeVk3lfClR5x/hMVx7H/AKBS/QRfuBUVOnrqy3sd1isYsLgqDcFK6XPqRUf86431rPq3/wDSuajqsaleIy+qaHaFz2ua0DvLiW8rXV3LjqB2XeR+5bPVrfyZTvOYvZUILwPOmzH6bTfTw/iNUs3y/psX0A/Eeonsx+m0308P4jVLN8v6bF9CPxHrSj+jL1nTVv8AsqXsyOL+kopsMomGCGdr+O+0wzAFszhcC/RxWv8A6dR/8Pofq/8Ayppsrs+6pwiDJM6F7eLlcGte3887RzXA/ZYqFY1iVfR1BillYXNsdGxPaQeVxl0v0IBWWeqCTvtZGjhugrVKlNRTkpS/lJX3fcrGRtzH/wAOofq//K2FJvamiZlipaaNouQ1gc1uvPQFRutxGeunaCG5nENYxgbGwX6DQDzJurR2O3YxU9pai0s3MDnGw+APrO8T7B3qNN1Zy8l+JPHLBYaknXh5T4jdv5/MmuHzl8THkWLmtcQOrmgn70XO0IrU4R7sq3b/AGFrKqtdLCxpYWMbcva03aLHQqOf1V4j+rZ9az+KvWyxZa0sLCTbZd0c9xNGnGnFKyVuPuUX/VXiP6tn1rP4rB3WYj+qb9az+KvWyWUOp0zL+Y8X3R9z/wAlS4HuclLgaqRrGd7IzmcfDMRZv2qxK7ZmGSjNLlDIi3K0N+LY3BHUgi+vPv5rbgIVnhRhBWSK3E5liMTNTnLji3YUbie6uvicQxjZm9zmOANvFriCPtXewjdfXTloqXmONvc6TiOA6MaCWj3q48qyAsSwtNM35Z/ipQ0u1++25RVfuyr2yvEcJcwPdkdnj1bfsk3cDeykeK7I1k2FUkDYrSwufnaXsFh2g0g5rHQhWlZYyosLBX9JGpnmIqaHJK8XdbPut3lU7BbC1tNXxyzRhrGteCQ9jvWaQNAb81a9ksuGtrGQxvkkcGsY0ve48mtaLknyCzU6aprSivxmMqYyp0lS17W2K63ibqzVSGppC1srvzkbjla8j4zXfFfbQ30Pgb3geH7N41RyEwQ1EbjoTFZzXediWu9quzA9taGseY6aoZK9rc5a29w24F9QNLkD2rdWV3QzetSp9FJKUfSaLiiiJNnMfqZGySCfMzVjnysiykixLAHDKbG1wLrZP3Y4zUMy1FU0tuDkknlkFxyNspF1c1kXrzirtpjFW4suBpKWg3S4rSu4lLURh4Fvycj43EdNW5SPA6LSbQ4Zjj7CqZVSBpDhl/KMBHJwEXZuOqvvE8Sip4nSzPDI2C7nHkBe2tvErX4FtbR1pcKWdkpYAXZb6Zr2vcDoV7DOaqlqnGMn323+B5oKHezF5wY3Cuka7RzXCYtI6EEW96kOye52ole19YODENSy4Mr/AO72dGDxOvgrwso7im8HDqaZ0M9VHHK22Zjs1xmAIvYW5EH2qdTO6ri4U4qN+4KHeb+CBrGta0BrWgNaBoAALAAdLLkWAsqjJlO7c7F1s+ITSxQOexxZlcHMF7RtB5uvzBWqZsbi4AAjmAGgAmAAHgA/RXrlTKtSWFi23dl9Tz6vCnGnoi1FW3T/AMlF/wBEMY+RP9cP+4n9EMY+RP8AXD/rV6ZUyrzqke9k/wAwVv6cfd9yB7C7uG01pqgB0/NrebY/4v8AHu7uq4dudh6iurY3MLWRtiDXPcb653GzWjUmxHQa81YYCwQs3QQ06LbFesyxHTvEX8r5X7kQCvpa6kpW0eHwyPDQQ6ocWA9olx4bc3O7uZ5ePNRPB919bPN/tAMTScz3vLXvcSdcoBN3HqftV15UyqMsPGTV3x2Galm9ajGSpxScuZW3f0+hU+0u6B7e1RuzjvjkIDvNrzYHyNvNd7ZgY1S2ZJAZouWV0sedo/uPLvsP2KyyFiyLDxjLVHY8lm1apS6KqlJd7W/vVj4ppC5oJaWk82utceBsSPcUXIEWwVJWu9XeLW4VJEYoYZIZWmznh+YSNPaacrgLZS0j/F0XLthvY9Fwqlq4WsfLVBhYxxOUDLmlvYg9k2bz5kLdbz9lfT8NliaLyNHFh+kYCQP8QzN/xLztstQT4jVUVC/Nwo3OaBa2WIvMsp8yL/YEBdu67eucSbUCobHE+ECTsZrGKxzO7RJ7JAv84LR7Jb28TxKomjp6enAjjllBcJLm35thIfbM5xaPee5QbeRhUuFYrUejAsiqYn5Q0acOoaWysFuVnB1unZVq7jNlPRcOEzxaWqIkPURjSIe4l3+PwQHX3W72pcSqZYKiOKJzY+IzJmF8rg14dmcdRmafYVGar+UVM2sc1sMTqYSlod2+IYg62Ydq2Yt1GnetBvSwibC8WkmprtZUslc0tGg4zSyZvgQXFw6Zmrnod2hfs1JVZP8AaC/0lmna4Ed2FvtBe/xs1AWHvS3rvw007aZkUrpmOlJfmIEegYW5XD1jm9y0u1m9rFMPFMZqemtUQiXlKMrvjRnt+s0Fl/nKBbvcJmxXE6ZtRd0dNGzNcacGD1GeN3ODfIlXRvi2U9Nwx+QXlg/Lx25nKO20ebL6dQ1AdLeLvY9BpaWWmayR9SBIwSXsIsgcXHKQb3e0D29Fnd5vX9Oo6qaoayN9MC97Y72MWQuDhmJN7tcPd1VO7B4bNieI0cE13RU7QDcaCGJxkynrmc7L5OHRfO3OGzYXiFZBDdsVQ0gWGhgle2QNHSzm5fYeqAtjddvOrsVqXtfDCyGJmZ7mB+bM42Y0XcRc2ceXJpUz2/8Agqt/5af8Mqs6KafAMAgmijY6oqZmOlEjXGwkjc5os0ggtaxvtc5bPBdtajE8CxOSoYxjmRTRtEbXNBHAzahzib3JQFU7rto6qkqZDR0xqZ5YjG1naIHba4uIbqQA3qOfNWJstv1qPTBTYjAyLM8RFzA9jo3k2HEY8m4uRflbnqoDut2kkw6olqfRnzRCLhzZBYsa94LXXI5XZbXTXyWaamnxzGzNFEWtkmY99rlsUTMou99rXyt9pOiAubeHvAraOQRUdBJOcoc6UxyuiBPxRwx2j1Nxa9uqimOb0MeoGRy1lHSsZIbAXOa9r2IbMXNNgeYWm30bS4lHiLouLNDS2ZwuESxr2lozuLmkZnZi4WJ0sPbHNraWgfSh+Hw1kpa5pnq6m5ABBAj07Ny4g8vi990BcWIbbxV2zs9XwWuGQtkgkLi3M17QWlzC0luoIItzCj+47aGCQ1rhSwUrY443vdCZTdoLyc3Ee7QAE6eK1eyhvshXN+MHyXHfqYiNPJdbcNhhmjxOHVvFgbGCRyziRt/ZdAd+XfvX1NVwsOo2Pbrka5r5JXNHNxyOAaLa27uqrXbfGZKvEpJpoTBI4xtkide7XMY1h5gEerfXqttsbjcuBYk81NO8nI+F7PVdYua4OjJ0cLsFjyIK1+3VfNVYi+okgfCZuG9sbgcwjyNawnTmWtvy70BdW9belUYXPDHDFE8SRl5Mme4Ifl0yuGllscZ3gTw4DHiLY4zK9kDiw5uHeVwBtZ2bkdNVBv5RmESukpqhrCYmsfG5wFw12fMMxHK4OnkVHK3bqerwJtDHSOy07Y+NODdgZG8ZNLaOLsul+42HQC29028GfFYp3zRxsMT2Nbw82uZpJvmceinriqL3HVb6fDcSlaO1GOI0OBsSyF7gCOZFwtvuy3tVuI1wgnihYzhvfeNj2uu21tXPItr0QHxtZv0kbVmlw6nbO8P4ed+Zwe+9sscbCCRfS5OvSy6su93GaOZja/D25X6gRte15AtfI7M9pIvyt05KEy4dU4FjLaiaB0kccr3McAckjHhzbtfaweGvvY8iFNMQ39zzzRx4ZRueT6wmaXvcTawa2F2gGupJ9lkBPNqt5lPRUMdUWucZh+RiI4b3G1yH5vUDe8628bqvYd72OSwvqoaCI0zCbuySOADefa4gLrd5AsLLYb3tkK+uoKWoMYNRCHmeGG7rCXKfyYJJcW5ACBe9zbkozs5vfZSYQaF9PIZ2MliYdAw8QuN5Ae0CC83ABvbuQFl7td6seKZo3R8KoYA4sBzNe24Bcw89CRcHlcanug9D/KArHVBiNJHJq9jGQ8TiOfqGDVx0va9gSvncHsXUsqXVssbo4hGY484LS8vI1AOuQAc+8kW5G0T3Wwn+kMBINuLPzB/VSICVN3+4hT1XDraSNjWkcSMNfHK0HoXuIJsb6jXqFyY3vzxSGRrzQshhk7UQnZLmezqH5mg6Ech3jmovvxiJxqawPqQ9x/VBTH+URGTS0FhyMnL6NiAtPY7aVtfRRVTG5RIDdpN8rmuLXC/eMzTY9LIo7uQbbBKcH5U3470QE8WLLKIDFllEQGLJZZRAYssoiAxZLLKIDFkssogMWXyyJo0AA8hZfaID5fGCLEAjoRdZawAWAsPBZRAYslllEB8OhabEgG3K45eS+rLKIDBaDzCwyIAWAAHQCy+kQGLJZZRAYLARYjRfMcLW8mgeQA+5faIDFl8ugaTctBPUgX96+0QGLJZZRAYslllEAAREQBERAEREAREQBERAEREAREQBERAEREAREQBERAEREAREQBERAEREAREQBERAEREAREQBERAEREAREQBERAEREAREQBERAEREAREQBERAEREAREQBERAEREAREQBERAEREAREQBERAEREAREQBERAEREAREQBERAEREAREQBERAEREAREQBERAEREAREQBERAEREAREQBERAEREAREQBERAEREAREQBERAEREAREQBERAEREAREQBERAEREB//9k="/>
          <p:cNvSpPr>
            <a:spLocks noChangeAspect="1" noChangeArrowheads="1"/>
          </p:cNvSpPr>
          <p:nvPr/>
        </p:nvSpPr>
        <p:spPr bwMode="auto">
          <a:xfrm>
            <a:off x="120650" y="-1033462"/>
            <a:ext cx="2476500" cy="1847851"/>
          </a:xfrm>
          <a:prstGeom prst="rect">
            <a:avLst/>
          </a:prstGeom>
          <a:noFill/>
        </p:spPr>
        <p:txBody>
          <a:bodyPr vert="horz" wrap="square" lIns="91435" tIns="45718" rIns="91435" bIns="45718" numCol="1" anchor="t" anchorCtr="0" compatLnSpc="1">
            <a:prstTxWarp prst="textNoShape">
              <a:avLst/>
            </a:prstTxWarp>
          </a:bodyPr>
          <a:lstStyle/>
          <a:p>
            <a:pPr algn="l" rtl="0"/>
            <a:endParaRPr lang="zh-CN" altLang="en-US" kern="1200">
              <a:solidFill>
                <a:srgbClr val="0096D6"/>
              </a:solidFill>
              <a:latin typeface="Arial"/>
              <a:ea typeface="黑体" pitchFamily="2" charset="-122"/>
              <a:cs typeface="+mn-cs"/>
            </a:endParaRPr>
          </a:p>
        </p:txBody>
      </p:sp>
      <p:sp>
        <p:nvSpPr>
          <p:cNvPr id="2" name="Title 1"/>
          <p:cNvSpPr>
            <a:spLocks noGrp="1"/>
          </p:cNvSpPr>
          <p:nvPr>
            <p:ph type="title"/>
          </p:nvPr>
        </p:nvSpPr>
        <p:spPr/>
        <p:txBody>
          <a:bodyPr/>
          <a:lstStyle/>
          <a:p>
            <a:pPr algn="l" defTabSz="914400">
              <a:spcBef>
                <a:spcPct val="0"/>
              </a:spcBef>
              <a:buNone/>
            </a:pPr>
            <a: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腾讯 </a:t>
            </a:r>
            <a:r>
              <a:rPr lang="zh-CN" altLang="en-US" sz="2400" b="0" i="0" spc="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
            </a:r>
            <a:br>
              <a:rPr lang="zh-CN" altLang="en-US" sz="2400" b="0" i="0" spc="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lang="zh-CN" altLang="en-US" sz="2400" b="0" i="0" spc="0" baseline="0" dirty="0" smtClean="0">
                <a:solidFill>
                  <a:srgbClr val="7F7F7F"/>
                </a:solidFill>
                <a:latin typeface="Arial"/>
                <a:ea typeface="黑体" pitchFamily="2" charset="-122"/>
                <a:cs typeface="+mj-cs"/>
              </a:rPr>
              <a:t>通过 </a:t>
            </a:r>
            <a:r>
              <a:rPr altLang="zh-CN" sz="2400" b="0" i="0" spc="0" baseline="0" dirty="0" smtClean="0">
                <a:solidFill>
                  <a:srgbClr val="7F7F7F"/>
                </a:solidFill>
                <a:latin typeface="Arial"/>
                <a:ea typeface="黑体" pitchFamily="2" charset="-122"/>
                <a:cs typeface="+mj-cs"/>
              </a:rPr>
              <a:t>40/100 </a:t>
            </a:r>
            <a:r>
              <a:rPr lang="zh-CN" altLang="en-US" sz="2400" b="0" i="0" spc="0" baseline="0" dirty="0" smtClean="0">
                <a:solidFill>
                  <a:srgbClr val="7F7F7F"/>
                </a:solidFill>
                <a:latin typeface="Arial"/>
                <a:ea typeface="黑体" pitchFamily="2" charset="-122"/>
                <a:cs typeface="+mj-cs"/>
              </a:rPr>
              <a:t>千兆位以太网扩展互联网服务</a:t>
            </a:r>
            <a:endParaRPr lang="zh-CN" altLang="en-US" sz="2400" b="0" i="0" spc="0" baseline="0" dirty="0">
              <a:solidFill>
                <a:srgbClr val="7F7F7F"/>
              </a:solidFill>
              <a:latin typeface="Arial"/>
              <a:ea typeface="黑体" pitchFamily="2" charset="-122"/>
              <a:cs typeface="+mj-cs"/>
            </a:endParaRPr>
          </a:p>
        </p:txBody>
      </p:sp>
      <p:grpSp>
        <p:nvGrpSpPr>
          <p:cNvPr id="9" name="Group 1044"/>
          <p:cNvGrpSpPr/>
          <p:nvPr/>
        </p:nvGrpSpPr>
        <p:grpSpPr>
          <a:xfrm>
            <a:off x="4943206" y="2003035"/>
            <a:ext cx="3768715" cy="3265649"/>
            <a:chOff x="5062204" y="2319494"/>
            <a:chExt cx="3768715" cy="3265649"/>
          </a:xfrm>
        </p:grpSpPr>
        <p:sp>
          <p:nvSpPr>
            <p:cNvPr id="1043" name="Rectangle 1042"/>
            <p:cNvSpPr/>
            <p:nvPr/>
          </p:nvSpPr>
          <p:spPr>
            <a:xfrm>
              <a:off x="5062204" y="2319494"/>
              <a:ext cx="2713517" cy="1865126"/>
            </a:xfrm>
            <a:prstGeom prst="rect">
              <a:avLst/>
            </a:prstGeom>
          </p:spPr>
          <p:txBody>
            <a:bodyPr wrap="square">
              <a:spAutoFit/>
            </a:bodyPr>
            <a:lstStyle/>
            <a:p>
              <a:pPr algn="l" defTabSz="914400">
                <a:lnSpc>
                  <a:spcPct val="120000"/>
                </a:lnSpc>
                <a:buNone/>
              </a:pPr>
              <a:r>
                <a:rPr lang="en-US" altLang="zh-CN" sz="1600" b="0" i="0" dirty="0" smtClean="0">
                  <a:solidFill>
                    <a:srgbClr val="546568"/>
                  </a:solidFill>
                  <a:latin typeface="Arial"/>
                  <a:ea typeface="黑体" pitchFamily="2" charset="-122"/>
                  <a:cs typeface="+mn-cs"/>
                </a:rPr>
                <a:t>Cisco Nexus 7000 </a:t>
              </a:r>
              <a:r>
                <a:rPr lang="zh-CN" altLang="en-US" sz="1600" b="0" i="0" dirty="0" smtClean="0">
                  <a:solidFill>
                    <a:srgbClr val="546568"/>
                  </a:solidFill>
                  <a:latin typeface="Arial"/>
                  <a:ea typeface="黑体" pitchFamily="2" charset="-122"/>
                  <a:cs typeface="+mn-cs"/>
                </a:rPr>
                <a:t>上提供的 </a:t>
              </a:r>
              <a:r>
                <a:rPr lang="en-US" altLang="zh-CN" sz="1600" b="1" i="0" dirty="0" smtClean="0">
                  <a:solidFill>
                    <a:srgbClr val="546568"/>
                  </a:solidFill>
                  <a:latin typeface="Arial"/>
                  <a:ea typeface="黑体" pitchFamily="2" charset="-122"/>
                  <a:cs typeface="+mn-cs"/>
                </a:rPr>
                <a:t>40/100 GE</a:t>
              </a:r>
              <a:r>
                <a:rPr lang="zh-CN" altLang="en-US" sz="1600" b="0" i="0" dirty="0" smtClean="0">
                  <a:solidFill>
                    <a:srgbClr val="546568"/>
                  </a:solidFill>
                  <a:latin typeface="Arial"/>
                  <a:ea typeface="黑体" pitchFamily="2" charset="-122"/>
                  <a:cs typeface="+mn-cs"/>
                </a:rPr>
                <a:t> 接口的高畅通性可在成熟平台中提供</a:t>
              </a:r>
              <a:r>
                <a:rPr lang="zh-CN" altLang="en-US" sz="1600" b="1" i="0" dirty="0" smtClean="0">
                  <a:solidFill>
                    <a:srgbClr val="546568"/>
                  </a:solidFill>
                  <a:latin typeface="Arial"/>
                  <a:ea typeface="黑体" pitchFamily="2" charset="-122"/>
                  <a:cs typeface="+mn-cs"/>
                </a:rPr>
                <a:t>最高性能和密度，</a:t>
              </a:r>
              <a:r>
                <a:rPr lang="zh-CN" altLang="en-US" sz="1600" b="0" i="0" dirty="0" smtClean="0">
                  <a:solidFill>
                    <a:srgbClr val="546568"/>
                  </a:solidFill>
                  <a:latin typeface="Arial"/>
                  <a:ea typeface="黑体" pitchFamily="2" charset="-122"/>
                  <a:cs typeface="+mn-cs"/>
                </a:rPr>
                <a:t>而这正是腾讯为满足我们领先互联网服务的发展需求所必需的。</a:t>
              </a:r>
              <a:endParaRPr lang="zh-CN" altLang="en-US" sz="1600" b="0" i="0" dirty="0">
                <a:solidFill>
                  <a:srgbClr val="546568"/>
                </a:solidFill>
                <a:latin typeface="Arial"/>
                <a:ea typeface="黑体" pitchFamily="2" charset="-122"/>
                <a:cs typeface="+mn-cs"/>
              </a:endParaRPr>
            </a:p>
          </p:txBody>
        </p:sp>
        <p:sp>
          <p:nvSpPr>
            <p:cNvPr id="1044" name="Rectangle 1043"/>
            <p:cNvSpPr/>
            <p:nvPr/>
          </p:nvSpPr>
          <p:spPr>
            <a:xfrm>
              <a:off x="5141473" y="4877257"/>
              <a:ext cx="3689446" cy="707886"/>
            </a:xfrm>
            <a:prstGeom prst="rect">
              <a:avLst/>
            </a:prstGeom>
          </p:spPr>
          <p:txBody>
            <a:bodyPr wrap="square">
              <a:spAutoFit/>
            </a:bodyPr>
            <a:lstStyle/>
            <a:p>
              <a:pPr algn="l" defTabSz="914400">
                <a:lnSpc>
                  <a:spcPts val="1600"/>
                </a:lnSpc>
                <a:buNone/>
              </a:pPr>
              <a:r>
                <a:rPr lang="en-US" altLang="zh-CN" sz="1400" b="1" i="0" smtClean="0">
                  <a:solidFill>
                    <a:schemeClr val="tx1"/>
                  </a:solidFill>
                  <a:latin typeface="Arial"/>
                  <a:ea typeface="黑体" pitchFamily="2" charset="-122"/>
                  <a:cs typeface="+mn-cs"/>
                </a:rPr>
                <a:t>Henry Hou</a:t>
              </a:r>
              <a:r>
                <a:rPr lang="zh-CN" altLang="en-US" sz="1400" b="0" i="0" smtClean="0">
                  <a:solidFill>
                    <a:srgbClr val="FFFFFF">
                      <a:lumMod val="65000"/>
                    </a:srgbClr>
                  </a:solidFill>
                  <a:latin typeface="Arial"/>
                  <a:ea typeface="黑体" pitchFamily="2" charset="-122"/>
                  <a:cs typeface="+mn-cs"/>
                </a:rPr>
                <a:t/>
              </a:r>
              <a:br>
                <a:rPr lang="zh-CN" altLang="en-US" sz="1400" b="0" i="0" smtClean="0">
                  <a:solidFill>
                    <a:srgbClr val="FFFFFF">
                      <a:lumMod val="65000"/>
                    </a:srgbClr>
                  </a:solidFill>
                  <a:latin typeface="Arial"/>
                  <a:ea typeface="黑体" pitchFamily="2" charset="-122"/>
                  <a:cs typeface="+mn-cs"/>
                </a:rPr>
              </a:br>
              <a:r>
                <a:rPr lang="zh-CN" altLang="en-US" sz="1400" b="0" i="0" smtClean="0">
                  <a:solidFill>
                    <a:srgbClr val="546568"/>
                  </a:solidFill>
                  <a:latin typeface="Arial"/>
                  <a:ea typeface="黑体" pitchFamily="2" charset="-122"/>
                  <a:cs typeface="+mn-cs"/>
                </a:rPr>
                <a:t>腾讯，副总经理</a:t>
              </a:r>
              <a:br>
                <a:rPr lang="zh-CN" altLang="en-US" sz="1400" b="0" i="0" smtClean="0">
                  <a:solidFill>
                    <a:srgbClr val="546568"/>
                  </a:solidFill>
                  <a:latin typeface="Arial"/>
                  <a:ea typeface="黑体" pitchFamily="2" charset="-122"/>
                  <a:cs typeface="+mn-cs"/>
                </a:rPr>
              </a:br>
              <a:r>
                <a:rPr lang="zh-CN" altLang="en-US" sz="1400" b="0" i="0" smtClean="0">
                  <a:solidFill>
                    <a:srgbClr val="546568"/>
                  </a:solidFill>
                  <a:latin typeface="Arial"/>
                  <a:ea typeface="黑体" pitchFamily="2" charset="-122"/>
                  <a:cs typeface="+mn-cs"/>
                </a:rPr>
                <a:t>网络基础设施 </a:t>
              </a:r>
              <a:endParaRPr lang="zh-CN" altLang="en-US" sz="1400">
                <a:solidFill>
                  <a:srgbClr val="546568"/>
                </a:solidFill>
                <a:latin typeface="Arial"/>
                <a:ea typeface="黑体" pitchFamily="2" charset="-122"/>
              </a:endParaRPr>
            </a:p>
          </p:txBody>
        </p:sp>
      </p:grpSp>
      <p:sp>
        <p:nvSpPr>
          <p:cNvPr id="7" name="TextBox 6"/>
          <p:cNvSpPr txBox="1"/>
          <p:nvPr/>
        </p:nvSpPr>
        <p:spPr>
          <a:xfrm>
            <a:off x="360145" y="2016620"/>
            <a:ext cx="3657600" cy="2037477"/>
          </a:xfrm>
          <a:prstGeom prst="rect">
            <a:avLst/>
          </a:prstGeom>
          <a:noFill/>
        </p:spPr>
        <p:txBody>
          <a:bodyPr wrap="square" lIns="91435" tIns="45718" rIns="91435" bIns="45718" rtlCol="0">
            <a:spAutoFit/>
          </a:bodyPr>
          <a:lstStyle/>
          <a:p>
            <a:pPr marL="169896" indent="-169896" algn="l" defTabSz="914400">
              <a:lnSpc>
                <a:spcPct val="95000"/>
              </a:lnSpc>
              <a:spcBef>
                <a:spcPts val="300"/>
              </a:spcBef>
              <a:spcAft>
                <a:spcPts val="300"/>
              </a:spcAft>
              <a:buClr>
                <a:srgbClr val="0096D6"/>
              </a:buClr>
              <a:buSzPct val="90000"/>
              <a:buFont typeface="Arial"/>
              <a:buChar char="•"/>
            </a:pPr>
            <a:r>
              <a:rPr lang="en-US" altLang="zh-CN" sz="1600" b="0" i="0" smtClean="0">
                <a:solidFill>
                  <a:srgbClr val="546568"/>
                </a:solidFill>
                <a:latin typeface="Arial"/>
                <a:ea typeface="黑体" pitchFamily="2" charset="-122"/>
                <a:cs typeface="+mn-cs"/>
              </a:rPr>
              <a:t>1990 </a:t>
            </a:r>
            <a:r>
              <a:rPr lang="zh-CN" altLang="en-US" sz="1600" b="0" i="0" smtClean="0">
                <a:solidFill>
                  <a:srgbClr val="546568"/>
                </a:solidFill>
                <a:latin typeface="Arial"/>
                <a:ea typeface="黑体" pitchFamily="2" charset="-122"/>
                <a:cs typeface="+mn-cs"/>
              </a:rPr>
              <a:t>年成立</a:t>
            </a:r>
          </a:p>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中国最大的 </a:t>
            </a:r>
            <a:r>
              <a:rPr lang="en-US" altLang="zh-CN" sz="1600" b="0" i="0" smtClean="0">
                <a:solidFill>
                  <a:srgbClr val="546568"/>
                </a:solidFill>
                <a:latin typeface="Arial"/>
                <a:ea typeface="黑体" pitchFamily="2" charset="-122"/>
                <a:cs typeface="+mn-cs"/>
              </a:rPr>
              <a:t>ISP</a:t>
            </a:r>
            <a:endParaRPr lang="zh-CN" altLang="en-US" sz="1600" b="0" i="0" smtClean="0">
              <a:solidFill>
                <a:srgbClr val="546568"/>
              </a:solidFill>
              <a:latin typeface="Arial"/>
              <a:ea typeface="黑体" pitchFamily="2" charset="-122"/>
              <a:cs typeface="+mn-cs"/>
            </a:endParaRPr>
          </a:p>
          <a:p>
            <a:pPr marL="169896" indent="-169896" algn="l" defTabSz="914400">
              <a:lnSpc>
                <a:spcPct val="95000"/>
              </a:lnSpc>
              <a:spcBef>
                <a:spcPts val="300"/>
              </a:spcBef>
              <a:spcAft>
                <a:spcPts val="300"/>
              </a:spcAft>
              <a:buClr>
                <a:srgbClr val="0096D6"/>
              </a:buClr>
              <a:buSzPct val="90000"/>
              <a:buFont typeface="Arial"/>
              <a:buChar char="•"/>
            </a:pPr>
            <a:r>
              <a:rPr lang="en-US" altLang="zh-CN" sz="1600" b="0" i="0" smtClean="0">
                <a:solidFill>
                  <a:srgbClr val="546568"/>
                </a:solidFill>
                <a:latin typeface="Arial"/>
                <a:ea typeface="黑体" pitchFamily="2" charset="-122"/>
                <a:cs typeface="+mn-cs"/>
              </a:rPr>
              <a:t>QQ Instant Messenger </a:t>
            </a:r>
            <a:r>
              <a:rPr lang="zh-CN" altLang="en-US" sz="1600" b="0" i="0" smtClean="0">
                <a:solidFill>
                  <a:srgbClr val="546568"/>
                </a:solidFill>
                <a:latin typeface="Arial"/>
                <a:ea typeface="黑体" pitchFamily="2" charset="-122"/>
                <a:cs typeface="+mn-cs"/>
              </a:rPr>
              <a:t>是互联网上领先的消息平台</a:t>
            </a:r>
          </a:p>
          <a:p>
            <a:pPr marL="169896" indent="-169896" algn="l" defTabSz="914400">
              <a:lnSpc>
                <a:spcPct val="95000"/>
              </a:lnSpc>
              <a:spcBef>
                <a:spcPts val="300"/>
              </a:spcBef>
              <a:spcAft>
                <a:spcPts val="300"/>
              </a:spcAft>
              <a:buClr>
                <a:srgbClr val="0096D6"/>
              </a:buClr>
              <a:buSzPct val="90000"/>
              <a:buFont typeface="Arial"/>
              <a:buChar char="•"/>
            </a:pPr>
            <a:r>
              <a:rPr lang="en-US" altLang="zh-CN" sz="1600" b="0" i="0" smtClean="0">
                <a:solidFill>
                  <a:srgbClr val="546568"/>
                </a:solidFill>
                <a:latin typeface="Arial"/>
                <a:ea typeface="黑体" pitchFamily="2" charset="-122"/>
                <a:cs typeface="+mn-cs"/>
              </a:rPr>
              <a:t>QQ Messenger — 7.117 </a:t>
            </a:r>
            <a:r>
              <a:rPr lang="zh-CN" altLang="en-US" sz="1600" b="0" i="0" smtClean="0">
                <a:solidFill>
                  <a:srgbClr val="546568"/>
                </a:solidFill>
                <a:latin typeface="Arial"/>
                <a:ea typeface="黑体" pitchFamily="2" charset="-122"/>
                <a:cs typeface="+mn-cs"/>
              </a:rPr>
              <a:t>亿用户帐户</a:t>
            </a:r>
          </a:p>
          <a:p>
            <a:pPr marL="169896" indent="-169896" algn="l" defTabSz="914400">
              <a:lnSpc>
                <a:spcPct val="95000"/>
              </a:lnSpc>
              <a:spcBef>
                <a:spcPts val="300"/>
              </a:spcBef>
              <a:spcAft>
                <a:spcPts val="300"/>
              </a:spcAft>
              <a:buClr>
                <a:srgbClr val="0096D6"/>
              </a:buClr>
              <a:buSzPct val="90000"/>
              <a:buFont typeface="Arial"/>
              <a:buChar char="•"/>
            </a:pPr>
            <a:r>
              <a:rPr lang="en-US" altLang="zh-CN" sz="1600" b="0" i="0" smtClean="0">
                <a:solidFill>
                  <a:srgbClr val="546568"/>
                </a:solidFill>
                <a:latin typeface="Arial"/>
                <a:ea typeface="黑体" pitchFamily="2" charset="-122"/>
                <a:cs typeface="+mn-cs"/>
              </a:rPr>
              <a:t>QQ Messenger — 1.454 </a:t>
            </a:r>
            <a:r>
              <a:rPr lang="zh-CN" altLang="en-US" sz="1600" b="0" i="0" smtClean="0">
                <a:solidFill>
                  <a:srgbClr val="546568"/>
                </a:solidFill>
                <a:latin typeface="Arial"/>
                <a:ea typeface="黑体" pitchFamily="2" charset="-122"/>
                <a:cs typeface="+mn-cs"/>
              </a:rPr>
              <a:t>亿同时在线峰值用户</a:t>
            </a:r>
            <a:endParaRPr lang="zh-CN" altLang="en-US" sz="1600" b="0" i="0">
              <a:solidFill>
                <a:srgbClr val="546568"/>
              </a:solidFill>
              <a:latin typeface="Arial"/>
              <a:ea typeface="黑体" pitchFamily="2" charset="-122"/>
              <a:cs typeface="+mn-cs"/>
            </a:endParaRPr>
          </a:p>
        </p:txBody>
      </p:sp>
      <p:pic>
        <p:nvPicPr>
          <p:cNvPr id="17" name="Picture 3" descr="C:\Users\Mel.DUARTE\Desktop\Tencent.pn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sharpenSoften amount="34000"/>
                    </a14:imgEffect>
                    <a14:imgEffect>
                      <a14:brightnessContrast bright="100000"/>
                    </a14:imgEffect>
                  </a14:imgLayer>
                </a14:imgProps>
              </a:ext>
              <a:ext uri="{28A0092B-C50C-407E-A947-70E740481C1C}">
                <a14:useLocalDpi xmlns="" xmlns:a14="http://schemas.microsoft.com/office/drawing/2010/main" val="0"/>
              </a:ext>
            </a:extLst>
          </a:blip>
          <a:srcRect/>
          <a:stretch>
            <a:fillRect/>
          </a:stretch>
        </p:blipFill>
        <p:spPr bwMode="auto">
          <a:xfrm>
            <a:off x="662173" y="5443728"/>
            <a:ext cx="2169432" cy="291887"/>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3" name="Group 22"/>
          <p:cNvGrpSpPr/>
          <p:nvPr/>
        </p:nvGrpSpPr>
        <p:grpSpPr>
          <a:xfrm>
            <a:off x="4736736" y="2064197"/>
            <a:ext cx="206470" cy="217891"/>
            <a:chOff x="4656049" y="2204275"/>
            <a:chExt cx="348883" cy="368182"/>
          </a:xfrm>
        </p:grpSpPr>
        <p:sp>
          <p:nvSpPr>
            <p:cNvPr id="24" name="Freeform 35"/>
            <p:cNvSpPr>
              <a:spLocks/>
            </p:cNvSpPr>
            <p:nvPr/>
          </p:nvSpPr>
          <p:spPr bwMode="auto">
            <a:xfrm>
              <a:off x="4656049" y="2204275"/>
              <a:ext cx="160984" cy="368182"/>
            </a:xfrm>
            <a:custGeom>
              <a:avLst/>
              <a:gdLst>
                <a:gd name="T0" fmla="*/ 124 w 134"/>
                <a:gd name="T1" fmla="*/ 173 h 307"/>
                <a:gd name="T2" fmla="*/ 124 w 134"/>
                <a:gd name="T3" fmla="*/ 307 h 307"/>
                <a:gd name="T4" fmla="*/ 0 w 134"/>
                <a:gd name="T5" fmla="*/ 307 h 307"/>
                <a:gd name="T6" fmla="*/ 0 w 134"/>
                <a:gd name="T7" fmla="*/ 201 h 307"/>
                <a:gd name="T8" fmla="*/ 21 w 134"/>
                <a:gd name="T9" fmla="*/ 77 h 307"/>
                <a:gd name="T10" fmla="*/ 106 w 134"/>
                <a:gd name="T11" fmla="*/ 0 h 307"/>
                <a:gd name="T12" fmla="*/ 134 w 134"/>
                <a:gd name="T13" fmla="*/ 45 h 307"/>
                <a:gd name="T14" fmla="*/ 82 w 134"/>
                <a:gd name="T15" fmla="*/ 88 h 307"/>
                <a:gd name="T16" fmla="*/ 64 w 134"/>
                <a:gd name="T17" fmla="*/ 173 h 307"/>
                <a:gd name="T18" fmla="*/ 124 w 134"/>
                <a:gd name="T19" fmla="*/ 17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307">
                  <a:moveTo>
                    <a:pt x="124" y="173"/>
                  </a:moveTo>
                  <a:cubicBezTo>
                    <a:pt x="124" y="307"/>
                    <a:pt x="124" y="307"/>
                    <a:pt x="124" y="307"/>
                  </a:cubicBezTo>
                  <a:cubicBezTo>
                    <a:pt x="0" y="307"/>
                    <a:pt x="0" y="307"/>
                    <a:pt x="0" y="307"/>
                  </a:cubicBezTo>
                  <a:cubicBezTo>
                    <a:pt x="0" y="201"/>
                    <a:pt x="0" y="201"/>
                    <a:pt x="0" y="201"/>
                  </a:cubicBezTo>
                  <a:cubicBezTo>
                    <a:pt x="0" y="144"/>
                    <a:pt x="7" y="103"/>
                    <a:pt x="21" y="77"/>
                  </a:cubicBezTo>
                  <a:cubicBezTo>
                    <a:pt x="39" y="43"/>
                    <a:pt x="67" y="17"/>
                    <a:pt x="106" y="0"/>
                  </a:cubicBezTo>
                  <a:cubicBezTo>
                    <a:pt x="134" y="45"/>
                    <a:pt x="134" y="45"/>
                    <a:pt x="134" y="45"/>
                  </a:cubicBezTo>
                  <a:cubicBezTo>
                    <a:pt x="111" y="54"/>
                    <a:pt x="93" y="69"/>
                    <a:pt x="82" y="88"/>
                  </a:cubicBezTo>
                  <a:cubicBezTo>
                    <a:pt x="71" y="108"/>
                    <a:pt x="65" y="136"/>
                    <a:pt x="64" y="173"/>
                  </a:cubicBezTo>
                  <a:lnTo>
                    <a:pt x="124" y="17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0096D6"/>
                </a:solidFill>
                <a:latin typeface="Arial"/>
                <a:ea typeface="黑体" pitchFamily="2" charset="-122"/>
              </a:endParaRPr>
            </a:p>
          </p:txBody>
        </p:sp>
        <p:sp>
          <p:nvSpPr>
            <p:cNvPr id="25" name="Freeform 36"/>
            <p:cNvSpPr>
              <a:spLocks/>
            </p:cNvSpPr>
            <p:nvPr/>
          </p:nvSpPr>
          <p:spPr bwMode="auto">
            <a:xfrm>
              <a:off x="4844456" y="2204275"/>
              <a:ext cx="160476" cy="368182"/>
            </a:xfrm>
            <a:custGeom>
              <a:avLst/>
              <a:gdLst>
                <a:gd name="T0" fmla="*/ 124 w 134"/>
                <a:gd name="T1" fmla="*/ 173 h 307"/>
                <a:gd name="T2" fmla="*/ 124 w 134"/>
                <a:gd name="T3" fmla="*/ 307 h 307"/>
                <a:gd name="T4" fmla="*/ 0 w 134"/>
                <a:gd name="T5" fmla="*/ 307 h 307"/>
                <a:gd name="T6" fmla="*/ 0 w 134"/>
                <a:gd name="T7" fmla="*/ 201 h 307"/>
                <a:gd name="T8" fmla="*/ 21 w 134"/>
                <a:gd name="T9" fmla="*/ 77 h 307"/>
                <a:gd name="T10" fmla="*/ 106 w 134"/>
                <a:gd name="T11" fmla="*/ 0 h 307"/>
                <a:gd name="T12" fmla="*/ 134 w 134"/>
                <a:gd name="T13" fmla="*/ 45 h 307"/>
                <a:gd name="T14" fmla="*/ 82 w 134"/>
                <a:gd name="T15" fmla="*/ 88 h 307"/>
                <a:gd name="T16" fmla="*/ 64 w 134"/>
                <a:gd name="T17" fmla="*/ 173 h 307"/>
                <a:gd name="T18" fmla="*/ 124 w 134"/>
                <a:gd name="T19" fmla="*/ 17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307">
                  <a:moveTo>
                    <a:pt x="124" y="173"/>
                  </a:moveTo>
                  <a:cubicBezTo>
                    <a:pt x="124" y="307"/>
                    <a:pt x="124" y="307"/>
                    <a:pt x="124" y="307"/>
                  </a:cubicBezTo>
                  <a:cubicBezTo>
                    <a:pt x="0" y="307"/>
                    <a:pt x="0" y="307"/>
                    <a:pt x="0" y="307"/>
                  </a:cubicBezTo>
                  <a:cubicBezTo>
                    <a:pt x="0" y="201"/>
                    <a:pt x="0" y="201"/>
                    <a:pt x="0" y="201"/>
                  </a:cubicBezTo>
                  <a:cubicBezTo>
                    <a:pt x="0" y="144"/>
                    <a:pt x="7" y="103"/>
                    <a:pt x="21" y="77"/>
                  </a:cubicBezTo>
                  <a:cubicBezTo>
                    <a:pt x="39" y="43"/>
                    <a:pt x="67" y="17"/>
                    <a:pt x="106" y="0"/>
                  </a:cubicBezTo>
                  <a:cubicBezTo>
                    <a:pt x="134" y="45"/>
                    <a:pt x="134" y="45"/>
                    <a:pt x="134" y="45"/>
                  </a:cubicBezTo>
                  <a:cubicBezTo>
                    <a:pt x="111" y="54"/>
                    <a:pt x="93" y="69"/>
                    <a:pt x="82" y="88"/>
                  </a:cubicBezTo>
                  <a:cubicBezTo>
                    <a:pt x="71" y="108"/>
                    <a:pt x="65" y="136"/>
                    <a:pt x="64" y="173"/>
                  </a:cubicBezTo>
                  <a:lnTo>
                    <a:pt x="124" y="17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0096D6"/>
                </a:solidFill>
                <a:latin typeface="Arial"/>
                <a:ea typeface="黑体" pitchFamily="2" charset="-122"/>
              </a:endParaRPr>
            </a:p>
          </p:txBody>
        </p:sp>
      </p:grpSp>
      <p:grpSp>
        <p:nvGrpSpPr>
          <p:cNvPr id="26" name="Group 25"/>
          <p:cNvGrpSpPr/>
          <p:nvPr/>
        </p:nvGrpSpPr>
        <p:grpSpPr>
          <a:xfrm flipH="1">
            <a:off x="6829539" y="3533111"/>
            <a:ext cx="206470" cy="217891"/>
            <a:chOff x="4656049" y="2204275"/>
            <a:chExt cx="348883" cy="368182"/>
          </a:xfrm>
        </p:grpSpPr>
        <p:sp>
          <p:nvSpPr>
            <p:cNvPr id="27" name="Freeform 35"/>
            <p:cNvSpPr>
              <a:spLocks/>
            </p:cNvSpPr>
            <p:nvPr/>
          </p:nvSpPr>
          <p:spPr bwMode="auto">
            <a:xfrm>
              <a:off x="4656049" y="2204275"/>
              <a:ext cx="160984" cy="368182"/>
            </a:xfrm>
            <a:custGeom>
              <a:avLst/>
              <a:gdLst>
                <a:gd name="T0" fmla="*/ 124 w 134"/>
                <a:gd name="T1" fmla="*/ 173 h 307"/>
                <a:gd name="T2" fmla="*/ 124 w 134"/>
                <a:gd name="T3" fmla="*/ 307 h 307"/>
                <a:gd name="T4" fmla="*/ 0 w 134"/>
                <a:gd name="T5" fmla="*/ 307 h 307"/>
                <a:gd name="T6" fmla="*/ 0 w 134"/>
                <a:gd name="T7" fmla="*/ 201 h 307"/>
                <a:gd name="T8" fmla="*/ 21 w 134"/>
                <a:gd name="T9" fmla="*/ 77 h 307"/>
                <a:gd name="T10" fmla="*/ 106 w 134"/>
                <a:gd name="T11" fmla="*/ 0 h 307"/>
                <a:gd name="T12" fmla="*/ 134 w 134"/>
                <a:gd name="T13" fmla="*/ 45 h 307"/>
                <a:gd name="T14" fmla="*/ 82 w 134"/>
                <a:gd name="T15" fmla="*/ 88 h 307"/>
                <a:gd name="T16" fmla="*/ 64 w 134"/>
                <a:gd name="T17" fmla="*/ 173 h 307"/>
                <a:gd name="T18" fmla="*/ 124 w 134"/>
                <a:gd name="T19" fmla="*/ 17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307">
                  <a:moveTo>
                    <a:pt x="124" y="173"/>
                  </a:moveTo>
                  <a:cubicBezTo>
                    <a:pt x="124" y="307"/>
                    <a:pt x="124" y="307"/>
                    <a:pt x="124" y="307"/>
                  </a:cubicBezTo>
                  <a:cubicBezTo>
                    <a:pt x="0" y="307"/>
                    <a:pt x="0" y="307"/>
                    <a:pt x="0" y="307"/>
                  </a:cubicBezTo>
                  <a:cubicBezTo>
                    <a:pt x="0" y="201"/>
                    <a:pt x="0" y="201"/>
                    <a:pt x="0" y="201"/>
                  </a:cubicBezTo>
                  <a:cubicBezTo>
                    <a:pt x="0" y="144"/>
                    <a:pt x="7" y="103"/>
                    <a:pt x="21" y="77"/>
                  </a:cubicBezTo>
                  <a:cubicBezTo>
                    <a:pt x="39" y="43"/>
                    <a:pt x="67" y="17"/>
                    <a:pt x="106" y="0"/>
                  </a:cubicBezTo>
                  <a:cubicBezTo>
                    <a:pt x="134" y="45"/>
                    <a:pt x="134" y="45"/>
                    <a:pt x="134" y="45"/>
                  </a:cubicBezTo>
                  <a:cubicBezTo>
                    <a:pt x="111" y="54"/>
                    <a:pt x="93" y="69"/>
                    <a:pt x="82" y="88"/>
                  </a:cubicBezTo>
                  <a:cubicBezTo>
                    <a:pt x="71" y="108"/>
                    <a:pt x="65" y="136"/>
                    <a:pt x="64" y="173"/>
                  </a:cubicBezTo>
                  <a:lnTo>
                    <a:pt x="124" y="17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0096D6"/>
                </a:solidFill>
                <a:latin typeface="Arial"/>
                <a:ea typeface="黑体" pitchFamily="2" charset="-122"/>
              </a:endParaRPr>
            </a:p>
          </p:txBody>
        </p:sp>
        <p:sp>
          <p:nvSpPr>
            <p:cNvPr id="28" name="Freeform 36"/>
            <p:cNvSpPr>
              <a:spLocks/>
            </p:cNvSpPr>
            <p:nvPr/>
          </p:nvSpPr>
          <p:spPr bwMode="auto">
            <a:xfrm>
              <a:off x="4844456" y="2204275"/>
              <a:ext cx="160476" cy="368182"/>
            </a:xfrm>
            <a:custGeom>
              <a:avLst/>
              <a:gdLst>
                <a:gd name="T0" fmla="*/ 124 w 134"/>
                <a:gd name="T1" fmla="*/ 173 h 307"/>
                <a:gd name="T2" fmla="*/ 124 w 134"/>
                <a:gd name="T3" fmla="*/ 307 h 307"/>
                <a:gd name="T4" fmla="*/ 0 w 134"/>
                <a:gd name="T5" fmla="*/ 307 h 307"/>
                <a:gd name="T6" fmla="*/ 0 w 134"/>
                <a:gd name="T7" fmla="*/ 201 h 307"/>
                <a:gd name="T8" fmla="*/ 21 w 134"/>
                <a:gd name="T9" fmla="*/ 77 h 307"/>
                <a:gd name="T10" fmla="*/ 106 w 134"/>
                <a:gd name="T11" fmla="*/ 0 h 307"/>
                <a:gd name="T12" fmla="*/ 134 w 134"/>
                <a:gd name="T13" fmla="*/ 45 h 307"/>
                <a:gd name="T14" fmla="*/ 82 w 134"/>
                <a:gd name="T15" fmla="*/ 88 h 307"/>
                <a:gd name="T16" fmla="*/ 64 w 134"/>
                <a:gd name="T17" fmla="*/ 173 h 307"/>
                <a:gd name="T18" fmla="*/ 124 w 134"/>
                <a:gd name="T19" fmla="*/ 17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307">
                  <a:moveTo>
                    <a:pt x="124" y="173"/>
                  </a:moveTo>
                  <a:cubicBezTo>
                    <a:pt x="124" y="307"/>
                    <a:pt x="124" y="307"/>
                    <a:pt x="124" y="307"/>
                  </a:cubicBezTo>
                  <a:cubicBezTo>
                    <a:pt x="0" y="307"/>
                    <a:pt x="0" y="307"/>
                    <a:pt x="0" y="307"/>
                  </a:cubicBezTo>
                  <a:cubicBezTo>
                    <a:pt x="0" y="201"/>
                    <a:pt x="0" y="201"/>
                    <a:pt x="0" y="201"/>
                  </a:cubicBezTo>
                  <a:cubicBezTo>
                    <a:pt x="0" y="144"/>
                    <a:pt x="7" y="103"/>
                    <a:pt x="21" y="77"/>
                  </a:cubicBezTo>
                  <a:cubicBezTo>
                    <a:pt x="39" y="43"/>
                    <a:pt x="67" y="17"/>
                    <a:pt x="106" y="0"/>
                  </a:cubicBezTo>
                  <a:cubicBezTo>
                    <a:pt x="134" y="45"/>
                    <a:pt x="134" y="45"/>
                    <a:pt x="134" y="45"/>
                  </a:cubicBezTo>
                  <a:cubicBezTo>
                    <a:pt x="111" y="54"/>
                    <a:pt x="93" y="69"/>
                    <a:pt x="82" y="88"/>
                  </a:cubicBezTo>
                  <a:cubicBezTo>
                    <a:pt x="71" y="108"/>
                    <a:pt x="65" y="136"/>
                    <a:pt x="64" y="173"/>
                  </a:cubicBezTo>
                  <a:lnTo>
                    <a:pt x="124" y="17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0096D6"/>
                </a:solidFill>
                <a:latin typeface="Arial"/>
                <a:ea typeface="黑体" pitchFamily="2" charset="-122"/>
              </a:endParaRPr>
            </a:p>
          </p:txBody>
        </p:sp>
      </p:grpSp>
      <p:cxnSp>
        <p:nvCxnSpPr>
          <p:cNvPr id="18" name="Straight Connector 17"/>
          <p:cNvCxnSpPr/>
          <p:nvPr/>
        </p:nvCxnSpPr>
        <p:spPr>
          <a:xfrm rot="5400000">
            <a:off x="2008406" y="3678605"/>
            <a:ext cx="4513946" cy="0"/>
          </a:xfrm>
          <a:prstGeom prst="line">
            <a:avLst/>
          </a:prstGeom>
          <a:ln w="19050">
            <a:gradFill flip="none" rotWithShape="1">
              <a:gsLst>
                <a:gs pos="0">
                  <a:schemeClr val="accent1">
                    <a:tint val="66000"/>
                    <a:satMod val="160000"/>
                    <a:alpha val="0"/>
                  </a:schemeClr>
                </a:gs>
                <a:gs pos="50000">
                  <a:schemeClr val="tx1"/>
                </a:gs>
                <a:gs pos="100000">
                  <a:schemeClr val="accent1">
                    <a:tint val="23500"/>
                    <a:satMod val="16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21" name="Picture 3" descr="C:\Users\Mel.DUARTE\Desktop\Tencent.png"/>
          <p:cNvPicPr>
            <a:picLocks noChangeAspect="1" noChangeArrowheads="1"/>
          </p:cNvPicPr>
          <p:nvPr/>
        </p:nvPicPr>
        <p:blipFill>
          <a:blip r:embed="rId5" cstate="print">
            <a:extLst>
              <a:ext uri="{BEBA8EAE-BF5A-486C-A8C5-ECC9F3942E4B}">
                <a14:imgProps xmlns="" xmlns:a14="http://schemas.microsoft.com/office/drawing/2010/main">
                  <a14:imgLayer r:embed="rId4">
                    <a14:imgEffect>
                      <a14:sharpenSoften amount="34000"/>
                    </a14:imgEffect>
                    <a14:imgEffect>
                      <a14:brightnessContrast bright="-100000"/>
                    </a14:imgEffect>
                  </a14:imgLayer>
                </a14:imgProps>
              </a:ext>
              <a:ext uri="{28A0092B-C50C-407E-A947-70E740481C1C}">
                <a14:useLocalDpi xmlns="" xmlns:a14="http://schemas.microsoft.com/office/drawing/2010/main" val="0"/>
              </a:ext>
            </a:extLst>
          </a:blip>
          <a:srcRect/>
          <a:stretch>
            <a:fillRect/>
          </a:stretch>
        </p:blipFill>
        <p:spPr bwMode="auto">
          <a:xfrm>
            <a:off x="619125" y="4925823"/>
            <a:ext cx="1901050" cy="2557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20243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22" presetClass="entr" presetSubtype="4"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pPr algn="l" defTabSz="914400">
              <a:spcBef>
                <a:spcPct val="0"/>
              </a:spcBef>
              <a:buNone/>
            </a:pPr>
            <a:r>
              <a:rPr altLang="zh-CN"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t>Cisco Unified Fabric </a:t>
            </a:r>
            <a: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t>愿景</a:t>
            </a:r>
            <a:b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lang="zh-CN" altLang="en-US" sz="2400" b="0" i="0" spc="0" dirty="0" smtClean="0">
                <a:solidFill>
                  <a:srgbClr val="7F7F7F"/>
                </a:solidFill>
                <a:latin typeface="Arial"/>
                <a:ea typeface="黑体" pitchFamily="2" charset="-122"/>
                <a:cs typeface="+mj-cs"/>
              </a:rPr>
              <a:t>网络是将 </a:t>
            </a:r>
            <a:r>
              <a:rPr altLang="zh-CN" sz="2400" b="0" i="0" spc="0" dirty="0" smtClean="0">
                <a:solidFill>
                  <a:srgbClr val="7F7F7F"/>
                </a:solidFill>
                <a:latin typeface="Arial"/>
                <a:ea typeface="黑体" pitchFamily="2" charset="-122"/>
                <a:cs typeface="+mj-cs"/>
              </a:rPr>
              <a:t>IT </a:t>
            </a:r>
            <a:r>
              <a:rPr lang="zh-CN" altLang="en-US" sz="2400" b="0" i="0" spc="0" dirty="0" smtClean="0">
                <a:solidFill>
                  <a:srgbClr val="7F7F7F"/>
                </a:solidFill>
                <a:latin typeface="Arial"/>
                <a:ea typeface="黑体" pitchFamily="2" charset="-122"/>
                <a:cs typeface="+mj-cs"/>
              </a:rPr>
              <a:t>作为服务交付的关键</a:t>
            </a:r>
            <a:endParaRPr lang="zh-CN" altLang="en-US" sz="2400" b="0" i="0" spc="0" dirty="0">
              <a:solidFill>
                <a:srgbClr val="7F7F7F"/>
              </a:solidFill>
              <a:latin typeface="Arial"/>
              <a:ea typeface="黑体" pitchFamily="2" charset="-122"/>
              <a:cs typeface="+mj-cs"/>
            </a:endParaRPr>
          </a:p>
        </p:txBody>
      </p:sp>
      <p:grpSp>
        <p:nvGrpSpPr>
          <p:cNvPr id="45" name="Group 89"/>
          <p:cNvGrpSpPr/>
          <p:nvPr/>
        </p:nvGrpSpPr>
        <p:grpSpPr>
          <a:xfrm>
            <a:off x="-191069" y="5650901"/>
            <a:ext cx="9648966" cy="672261"/>
            <a:chOff x="-40660" y="5650901"/>
            <a:chExt cx="9493500" cy="672261"/>
          </a:xfrm>
        </p:grpSpPr>
        <p:sp>
          <p:nvSpPr>
            <p:cNvPr id="46" name="Rounded Rectangle 90"/>
            <p:cNvSpPr/>
            <p:nvPr/>
          </p:nvSpPr>
          <p:spPr>
            <a:xfrm>
              <a:off x="91967" y="5650901"/>
              <a:ext cx="9107399" cy="672261"/>
            </a:xfrm>
            <a:prstGeom prst="rect">
              <a:avLst/>
            </a:prstGeom>
            <a:gradFill>
              <a:gsLst>
                <a:gs pos="100000">
                  <a:srgbClr val="546568">
                    <a:lumMod val="64000"/>
                  </a:srgbClr>
                </a:gs>
                <a:gs pos="0">
                  <a:srgbClr val="546568">
                    <a:lumMod val="86000"/>
                    <a:lumOff val="14000"/>
                  </a:srgbClr>
                </a:gs>
              </a:gsLst>
              <a:lin ang="5400000" scaled="0"/>
            </a:gradFill>
            <a:ln w="25400" cap="flat">
              <a:no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a:lnSpc>
                  <a:spcPct val="95000"/>
                </a:lnSpc>
              </a:pPr>
              <a:endParaRPr lang="zh-CN" altLang="en-US" sz="1400" b="1">
                <a:solidFill>
                  <a:schemeClr val="bg1"/>
                </a:solidFill>
                <a:ea typeface="黑体" pitchFamily="2" charset="-122"/>
              </a:endParaRPr>
            </a:p>
          </p:txBody>
        </p:sp>
        <p:sp>
          <p:nvSpPr>
            <p:cNvPr id="59" name="Rectangle 58"/>
            <p:cNvSpPr/>
            <p:nvPr/>
          </p:nvSpPr>
          <p:spPr>
            <a:xfrm>
              <a:off x="-40660" y="5702581"/>
              <a:ext cx="9493500" cy="605294"/>
            </a:xfrm>
            <a:prstGeom prst="rect">
              <a:avLst/>
            </a:prstGeom>
          </p:spPr>
          <p:txBody>
            <a:bodyPr wrap="square">
              <a:spAutoFit/>
            </a:bodyPr>
            <a:lstStyle/>
            <a:p>
              <a:pPr algn="ctr" defTabSz="914400">
                <a:lnSpc>
                  <a:spcPts val="2000"/>
                </a:lnSpc>
                <a:buNone/>
              </a:pPr>
              <a:r>
                <a:rPr lang="zh-CN" altLang="en-US" sz="2000" b="1" i="0" smtClean="0">
                  <a:solidFill>
                    <a:srgbClr val="FFFFFF"/>
                  </a:solidFill>
                  <a:effectLst>
                    <a:outerShdw blurRad="38100" dist="38100" dir="2700000" algn="tl">
                      <a:srgbClr val="000000">
                        <a:alpha val="43137"/>
                      </a:srgbClr>
                    </a:outerShdw>
                  </a:effectLst>
                  <a:latin typeface="Arial"/>
                  <a:ea typeface="黑体" pitchFamily="2" charset="-122"/>
                  <a:cs typeface="+mn-cs"/>
                </a:rPr>
                <a:t>一致且简化</a:t>
              </a:r>
            </a:p>
            <a:p>
              <a:pPr algn="ctr" defTabSz="914400">
                <a:lnSpc>
                  <a:spcPts val="2000"/>
                </a:lnSpc>
                <a:buNone/>
              </a:pPr>
              <a:r>
                <a:rPr lang="zh-CN" altLang="en-US" sz="1800" b="0" i="0" smtClean="0">
                  <a:solidFill>
                    <a:srgbClr val="FFFFFF"/>
                  </a:solidFill>
                  <a:effectLst>
                    <a:outerShdw blurRad="38100" dist="38100" dir="2700000" algn="tl">
                      <a:srgbClr val="000000">
                        <a:alpha val="43137"/>
                      </a:srgbClr>
                    </a:outerShdw>
                  </a:effectLst>
                  <a:latin typeface="Arial"/>
                  <a:ea typeface="黑体" pitchFamily="2" charset="-122"/>
                  <a:cs typeface="+mn-cs"/>
                </a:rPr>
                <a:t> 策略、管理、可编程性</a:t>
              </a:r>
              <a:endParaRPr lang="zh-CN" altLang="en-US">
                <a:solidFill>
                  <a:srgbClr val="FFFFFF"/>
                </a:solidFill>
                <a:effectLst>
                  <a:outerShdw blurRad="38100" dist="38100" dir="2700000" algn="tl">
                    <a:srgbClr val="000000">
                      <a:alpha val="43137"/>
                    </a:srgbClr>
                  </a:outerShdw>
                </a:effectLst>
                <a:ea typeface="黑体" pitchFamily="2" charset="-122"/>
              </a:endParaRPr>
            </a:p>
          </p:txBody>
        </p:sp>
      </p:grpSp>
      <p:grpSp>
        <p:nvGrpSpPr>
          <p:cNvPr id="60" name="Group 23"/>
          <p:cNvGrpSpPr/>
          <p:nvPr/>
        </p:nvGrpSpPr>
        <p:grpSpPr>
          <a:xfrm>
            <a:off x="3158014" y="3048876"/>
            <a:ext cx="2861953" cy="2583392"/>
            <a:chOff x="2376220" y="3048876"/>
            <a:chExt cx="2260446" cy="2583392"/>
          </a:xfrm>
        </p:grpSpPr>
        <p:sp>
          <p:nvSpPr>
            <p:cNvPr id="65" name="Rectangle 64"/>
            <p:cNvSpPr/>
            <p:nvPr/>
          </p:nvSpPr>
          <p:spPr>
            <a:xfrm>
              <a:off x="2534182" y="3048876"/>
              <a:ext cx="1956512" cy="2583392"/>
            </a:xfrm>
            <a:prstGeom prst="rect">
              <a:avLst/>
            </a:prstGeom>
            <a:gradFill rotWithShape="1">
              <a:gsLst>
                <a:gs pos="0">
                  <a:schemeClr val="accent6">
                    <a:lumMod val="94000"/>
                    <a:alpha val="83000"/>
                  </a:schemeClr>
                </a:gs>
                <a:gs pos="65000">
                  <a:schemeClr val="accent6">
                    <a:lumMod val="94000"/>
                    <a:alpha val="66000"/>
                  </a:schemeClr>
                </a:gs>
                <a:gs pos="100000">
                  <a:schemeClr val="accent6">
                    <a:alpha val="0"/>
                  </a:schemeClr>
                </a:gs>
              </a:gsLst>
              <a:lin ang="5400000" scaled="0"/>
            </a:gradFill>
            <a:ln w="9525" algn="ctr">
              <a:noFill/>
              <a:miter lim="800000"/>
              <a:headEnd/>
              <a:tailEnd/>
            </a:ln>
            <a:effectLst/>
          </p:spPr>
          <p:txBody>
            <a:bodyPr wrap="none" lIns="73025" tIns="36511" rIns="73025" bIns="36511" anchor="ctr"/>
            <a:lstStyle/>
            <a:p>
              <a:endParaRPr lang="zh-CN" altLang="en-US" sz="1600">
                <a:solidFill>
                  <a:srgbClr val="000000"/>
                </a:solidFill>
                <a:ea typeface="黑体" pitchFamily="2" charset="-122"/>
              </a:endParaRPr>
            </a:p>
          </p:txBody>
        </p:sp>
        <p:sp>
          <p:nvSpPr>
            <p:cNvPr id="66" name="Rectangle 7"/>
            <p:cNvSpPr>
              <a:spLocks noChangeArrowheads="1"/>
            </p:cNvSpPr>
            <p:nvPr/>
          </p:nvSpPr>
          <p:spPr bwMode="auto">
            <a:xfrm>
              <a:off x="2376220" y="3382220"/>
              <a:ext cx="2260446" cy="1331134"/>
            </a:xfrm>
            <a:prstGeom prst="rect">
              <a:avLst/>
            </a:prstGeom>
          </p:spPr>
          <p:txBody>
            <a:bodyPr wrap="square" lIns="0" tIns="0" rIns="0" bIns="0" anchorCtr="1">
              <a:spAutoFit/>
            </a:bodyPr>
            <a:lstStyle/>
            <a:p>
              <a:pPr algn="ctr" defTabSz="914400">
                <a:spcBef>
                  <a:spcPts val="900"/>
                </a:spcBef>
                <a:buNone/>
              </a:pPr>
              <a:r>
                <a:rPr lang="en-US" altLang="zh-CN" sz="1600" b="0" i="0" smtClean="0">
                  <a:solidFill>
                    <a:srgbClr val="FFFFFF"/>
                  </a:solidFill>
                  <a:latin typeface="Arial"/>
                  <a:ea typeface="黑体" pitchFamily="2" charset="-122"/>
                  <a:cs typeface="+mn-cs"/>
                </a:rPr>
                <a:t>LAN/SAN </a:t>
              </a:r>
              <a:r>
                <a:rPr lang="zh-CN" altLang="en-US" sz="1600" b="0" i="0" smtClean="0">
                  <a:solidFill>
                    <a:srgbClr val="FFFFFF"/>
                  </a:solidFill>
                  <a:latin typeface="Arial"/>
                  <a:ea typeface="黑体" pitchFamily="2" charset="-122"/>
                  <a:cs typeface="+mn-cs"/>
                </a:rPr>
                <a:t>交换</a:t>
              </a:r>
            </a:p>
            <a:p>
              <a:pPr algn="ctr" defTabSz="914400">
                <a:spcBef>
                  <a:spcPts val="900"/>
                </a:spcBef>
                <a:buNone/>
              </a:pPr>
              <a:r>
                <a:rPr lang="zh-CN" altLang="en-US" sz="1600" b="0" i="0" smtClean="0">
                  <a:solidFill>
                    <a:srgbClr val="FFFFFF"/>
                  </a:solidFill>
                  <a:latin typeface="Arial"/>
                  <a:ea typeface="黑体" pitchFamily="2" charset="-122"/>
                  <a:cs typeface="+mn-cs"/>
                </a:rPr>
                <a:t>路由</a:t>
              </a:r>
            </a:p>
            <a:p>
              <a:pPr algn="ctr" defTabSz="914400">
                <a:spcBef>
                  <a:spcPts val="900"/>
                </a:spcBef>
                <a:buNone/>
              </a:pPr>
              <a:r>
                <a:rPr lang="zh-CN" altLang="en-US" sz="1600" b="0" i="0" smtClean="0">
                  <a:solidFill>
                    <a:srgbClr val="FFFFFF"/>
                  </a:solidFill>
                  <a:latin typeface="Arial"/>
                  <a:ea typeface="黑体" pitchFamily="2" charset="-122"/>
                  <a:cs typeface="+mn-cs"/>
                </a:rPr>
                <a:t>安全</a:t>
              </a:r>
            </a:p>
            <a:p>
              <a:pPr algn="ctr" defTabSz="914400">
                <a:spcBef>
                  <a:spcPts val="900"/>
                </a:spcBef>
                <a:buNone/>
              </a:pPr>
              <a:r>
                <a:rPr lang="zh-CN" altLang="en-US" sz="1600" b="0" i="0" smtClean="0">
                  <a:solidFill>
                    <a:srgbClr val="FFFFFF"/>
                  </a:solidFill>
                  <a:latin typeface="Arial"/>
                  <a:ea typeface="黑体" pitchFamily="2" charset="-122"/>
                  <a:cs typeface="+mn-cs"/>
                </a:rPr>
                <a:t>应用优化 </a:t>
              </a:r>
              <a:endParaRPr lang="zh-CN" altLang="en-US" sz="1600" b="0" i="0">
                <a:solidFill>
                  <a:srgbClr val="FFFFFF"/>
                </a:solidFill>
                <a:latin typeface="Arial"/>
                <a:ea typeface="黑体" pitchFamily="2" charset="-122"/>
                <a:cs typeface="+mn-cs"/>
              </a:endParaRPr>
            </a:p>
          </p:txBody>
        </p:sp>
      </p:grpSp>
      <p:grpSp>
        <p:nvGrpSpPr>
          <p:cNvPr id="67" name="Group 22"/>
          <p:cNvGrpSpPr/>
          <p:nvPr/>
        </p:nvGrpSpPr>
        <p:grpSpPr>
          <a:xfrm>
            <a:off x="868985" y="3048876"/>
            <a:ext cx="2372980" cy="2583392"/>
            <a:chOff x="404406" y="3048876"/>
            <a:chExt cx="1956512" cy="2583392"/>
          </a:xfrm>
        </p:grpSpPr>
        <p:sp>
          <p:nvSpPr>
            <p:cNvPr id="71" name="Rectangle 70"/>
            <p:cNvSpPr/>
            <p:nvPr/>
          </p:nvSpPr>
          <p:spPr>
            <a:xfrm>
              <a:off x="404406" y="3048876"/>
              <a:ext cx="1956512" cy="2583392"/>
            </a:xfrm>
            <a:prstGeom prst="rect">
              <a:avLst/>
            </a:prstGeom>
            <a:gradFill rotWithShape="1">
              <a:gsLst>
                <a:gs pos="0">
                  <a:schemeClr val="accent6">
                    <a:lumMod val="94000"/>
                    <a:alpha val="83000"/>
                  </a:schemeClr>
                </a:gs>
                <a:gs pos="65000">
                  <a:schemeClr val="accent6">
                    <a:lumMod val="94000"/>
                    <a:alpha val="66000"/>
                  </a:schemeClr>
                </a:gs>
                <a:gs pos="100000">
                  <a:schemeClr val="accent6">
                    <a:alpha val="0"/>
                  </a:schemeClr>
                </a:gs>
              </a:gsLst>
              <a:lin ang="5400000" scaled="0"/>
            </a:gradFill>
            <a:ln w="9525" algn="ctr">
              <a:noFill/>
              <a:miter lim="800000"/>
              <a:headEnd/>
              <a:tailEnd/>
            </a:ln>
            <a:effectLst/>
          </p:spPr>
          <p:txBody>
            <a:bodyPr wrap="none" lIns="73025" tIns="36511" rIns="73025" bIns="36511" anchor="ctr"/>
            <a:lstStyle/>
            <a:p>
              <a:endParaRPr lang="zh-CN" altLang="en-US" sz="1600">
                <a:solidFill>
                  <a:srgbClr val="000000"/>
                </a:solidFill>
                <a:ea typeface="黑体" pitchFamily="2" charset="-122"/>
              </a:endParaRPr>
            </a:p>
          </p:txBody>
        </p:sp>
        <p:sp>
          <p:nvSpPr>
            <p:cNvPr id="76" name="Rectangle 3"/>
            <p:cNvSpPr>
              <a:spLocks noChangeArrowheads="1"/>
            </p:cNvSpPr>
            <p:nvPr/>
          </p:nvSpPr>
          <p:spPr bwMode="auto">
            <a:xfrm>
              <a:off x="444116" y="3382220"/>
              <a:ext cx="1877092" cy="1046440"/>
            </a:xfrm>
            <a:prstGeom prst="rect">
              <a:avLst/>
            </a:prstGeom>
          </p:spPr>
          <p:txBody>
            <a:bodyPr wrap="square" lIns="0" tIns="0" rIns="0" bIns="0" anchorCtr="1">
              <a:spAutoFit/>
            </a:bodyPr>
            <a:lstStyle/>
            <a:p>
              <a:pPr algn="ctr" defTabSz="914400">
                <a:spcBef>
                  <a:spcPts val="1200"/>
                </a:spcBef>
                <a:buNone/>
              </a:pPr>
              <a:r>
                <a:rPr lang="zh-CN" altLang="en-US" sz="1600" b="0" i="0" smtClean="0">
                  <a:solidFill>
                    <a:srgbClr val="FFFFFF"/>
                  </a:solidFill>
                  <a:latin typeface="Arial"/>
                  <a:ea typeface="黑体" pitchFamily="2" charset="-122"/>
                  <a:cs typeface="+mn-cs"/>
                </a:rPr>
                <a:t>物理</a:t>
              </a:r>
            </a:p>
            <a:p>
              <a:pPr algn="ctr" defTabSz="914400">
                <a:spcBef>
                  <a:spcPts val="1200"/>
                </a:spcBef>
                <a:buNone/>
              </a:pPr>
              <a:r>
                <a:rPr lang="zh-CN" altLang="en-US" sz="1600" b="0" i="0" smtClean="0">
                  <a:solidFill>
                    <a:srgbClr val="FFFFFF"/>
                  </a:solidFill>
                  <a:latin typeface="Arial"/>
                  <a:ea typeface="黑体" pitchFamily="2" charset="-122"/>
                  <a:cs typeface="+mn-cs"/>
                </a:rPr>
                <a:t>虚拟化 </a:t>
              </a:r>
            </a:p>
            <a:p>
              <a:pPr algn="ctr" defTabSz="914400">
                <a:spcBef>
                  <a:spcPts val="1200"/>
                </a:spcBef>
                <a:buNone/>
              </a:pPr>
              <a:r>
                <a:rPr lang="zh-CN" altLang="en-US" sz="1600" b="0" i="0" smtClean="0">
                  <a:solidFill>
                    <a:srgbClr val="FFFFFF"/>
                  </a:solidFill>
                  <a:latin typeface="Arial"/>
                  <a:ea typeface="黑体" pitchFamily="2" charset="-122"/>
                  <a:cs typeface="+mn-cs"/>
                </a:rPr>
                <a:t>云</a:t>
              </a:r>
              <a:endParaRPr lang="zh-CN" altLang="en-US" sz="1600" b="0" i="0">
                <a:solidFill>
                  <a:srgbClr val="FFFFFF"/>
                </a:solidFill>
                <a:latin typeface="Arial"/>
                <a:ea typeface="黑体" pitchFamily="2" charset="-122"/>
                <a:cs typeface="+mn-cs"/>
              </a:endParaRPr>
            </a:p>
          </p:txBody>
        </p:sp>
      </p:grpSp>
      <p:grpSp>
        <p:nvGrpSpPr>
          <p:cNvPr id="77" name="Group 24"/>
          <p:cNvGrpSpPr/>
          <p:nvPr/>
        </p:nvGrpSpPr>
        <p:grpSpPr>
          <a:xfrm>
            <a:off x="5938163" y="3048876"/>
            <a:ext cx="2253339" cy="2583392"/>
            <a:chOff x="4643789" y="3048876"/>
            <a:chExt cx="1714900" cy="2583392"/>
          </a:xfrm>
        </p:grpSpPr>
        <p:sp>
          <p:nvSpPr>
            <p:cNvPr id="78" name="Rectangle 77"/>
            <p:cNvSpPr/>
            <p:nvPr/>
          </p:nvSpPr>
          <p:spPr>
            <a:xfrm>
              <a:off x="4643789" y="3048876"/>
              <a:ext cx="1705232" cy="2583392"/>
            </a:xfrm>
            <a:prstGeom prst="rect">
              <a:avLst/>
            </a:prstGeom>
            <a:gradFill rotWithShape="1">
              <a:gsLst>
                <a:gs pos="0">
                  <a:schemeClr val="accent6">
                    <a:lumMod val="94000"/>
                    <a:alpha val="83000"/>
                  </a:schemeClr>
                </a:gs>
                <a:gs pos="65000">
                  <a:schemeClr val="accent6">
                    <a:lumMod val="94000"/>
                    <a:alpha val="66000"/>
                  </a:schemeClr>
                </a:gs>
                <a:gs pos="100000">
                  <a:schemeClr val="accent6">
                    <a:alpha val="0"/>
                  </a:schemeClr>
                </a:gs>
              </a:gsLst>
              <a:lin ang="5400000" scaled="0"/>
            </a:gradFill>
            <a:ln w="9525" algn="ctr">
              <a:noFill/>
              <a:miter lim="800000"/>
              <a:headEnd/>
              <a:tailEnd/>
            </a:ln>
            <a:effectLst/>
          </p:spPr>
          <p:txBody>
            <a:bodyPr wrap="none" lIns="73025" tIns="36511" rIns="73025" bIns="36511" anchor="ctr"/>
            <a:lstStyle/>
            <a:p>
              <a:endParaRPr lang="zh-CN" altLang="en-US" sz="1600">
                <a:solidFill>
                  <a:srgbClr val="000000"/>
                </a:solidFill>
                <a:ea typeface="黑体" pitchFamily="2" charset="-122"/>
              </a:endParaRPr>
            </a:p>
          </p:txBody>
        </p:sp>
        <p:sp>
          <p:nvSpPr>
            <p:cNvPr id="79" name="Rectangle 19"/>
            <p:cNvSpPr>
              <a:spLocks noChangeArrowheads="1"/>
            </p:cNvSpPr>
            <p:nvPr/>
          </p:nvSpPr>
          <p:spPr bwMode="auto">
            <a:xfrm>
              <a:off x="4715560" y="3382220"/>
              <a:ext cx="1643129" cy="1577355"/>
            </a:xfrm>
            <a:prstGeom prst="rect">
              <a:avLst/>
            </a:prstGeom>
          </p:spPr>
          <p:txBody>
            <a:bodyPr wrap="square" lIns="0" tIns="0" rIns="0" bIns="0" anchorCtr="1">
              <a:spAutoFit/>
            </a:bodyPr>
            <a:lstStyle/>
            <a:p>
              <a:pPr algn="ctr" defTabSz="914400">
                <a:spcBef>
                  <a:spcPts val="900"/>
                </a:spcBef>
                <a:buNone/>
              </a:pPr>
              <a:r>
                <a:rPr lang="zh-CN" altLang="en-US" sz="1600" b="0" i="0" smtClean="0">
                  <a:solidFill>
                    <a:srgbClr val="FFFFFF"/>
                  </a:solidFill>
                  <a:latin typeface="Arial"/>
                  <a:ea typeface="黑体" pitchFamily="2" charset="-122"/>
                  <a:cs typeface="+mn-cs"/>
                </a:rPr>
                <a:t>服务提供商</a:t>
              </a:r>
            </a:p>
            <a:p>
              <a:pPr algn="ctr" defTabSz="914400">
                <a:spcBef>
                  <a:spcPts val="900"/>
                </a:spcBef>
                <a:buNone/>
              </a:pPr>
              <a:r>
                <a:rPr lang="zh-CN" altLang="en-US" sz="1600" b="0" i="0" smtClean="0">
                  <a:solidFill>
                    <a:srgbClr val="FFFFFF"/>
                  </a:solidFill>
                  <a:latin typeface="Arial"/>
                  <a:ea typeface="黑体" pitchFamily="2" charset="-122"/>
                  <a:cs typeface="+mn-cs"/>
                </a:rPr>
                <a:t>可大规模扩展的</a:t>
              </a:r>
              <a:br>
                <a:rPr lang="zh-CN" altLang="en-US" sz="1600" b="0" i="0" smtClean="0">
                  <a:solidFill>
                    <a:srgbClr val="FFFFFF"/>
                  </a:solidFill>
                  <a:latin typeface="Arial"/>
                  <a:ea typeface="黑体" pitchFamily="2" charset="-122"/>
                  <a:cs typeface="+mn-cs"/>
                </a:rPr>
              </a:br>
              <a:r>
                <a:rPr lang="zh-CN" altLang="en-US" sz="1600" b="0" i="0" smtClean="0">
                  <a:solidFill>
                    <a:srgbClr val="FFFFFF"/>
                  </a:solidFill>
                  <a:latin typeface="Arial"/>
                  <a:ea typeface="黑体" pitchFamily="2" charset="-122"/>
                  <a:cs typeface="+mn-cs"/>
                </a:rPr>
                <a:t>数据中心</a:t>
              </a:r>
            </a:p>
            <a:p>
              <a:pPr algn="ctr" defTabSz="914400">
                <a:spcBef>
                  <a:spcPts val="900"/>
                </a:spcBef>
                <a:buNone/>
              </a:pPr>
              <a:r>
                <a:rPr lang="zh-CN" altLang="en-US" sz="1600" b="0" i="0" smtClean="0">
                  <a:solidFill>
                    <a:srgbClr val="FFFFFF"/>
                  </a:solidFill>
                  <a:latin typeface="Arial"/>
                  <a:ea typeface="黑体" pitchFamily="2" charset="-122"/>
                  <a:cs typeface="+mn-cs"/>
                </a:rPr>
                <a:t>企业</a:t>
              </a:r>
            </a:p>
            <a:p>
              <a:pPr algn="ctr" defTabSz="914400">
                <a:spcBef>
                  <a:spcPts val="900"/>
                </a:spcBef>
                <a:buNone/>
              </a:pPr>
              <a:r>
                <a:rPr lang="zh-CN" altLang="en-US" sz="1600" b="0" i="0" smtClean="0">
                  <a:solidFill>
                    <a:srgbClr val="FFFFFF"/>
                  </a:solidFill>
                  <a:latin typeface="Arial"/>
                  <a:ea typeface="黑体" pitchFamily="2" charset="-122"/>
                  <a:cs typeface="+mn-cs"/>
                </a:rPr>
                <a:t>中小企业</a:t>
              </a:r>
              <a:endParaRPr lang="zh-CN" altLang="en-US" sz="1600" b="0" i="0">
                <a:solidFill>
                  <a:srgbClr val="FFFFFF"/>
                </a:solidFill>
                <a:latin typeface="Arial"/>
                <a:ea typeface="黑体" pitchFamily="2" charset="-122"/>
                <a:cs typeface="+mn-cs"/>
              </a:endParaRPr>
            </a:p>
          </p:txBody>
        </p:sp>
      </p:grpSp>
      <p:sp>
        <p:nvSpPr>
          <p:cNvPr id="80" name="Rectangle 19"/>
          <p:cNvSpPr>
            <a:spLocks noChangeArrowheads="1"/>
          </p:cNvSpPr>
          <p:nvPr/>
        </p:nvSpPr>
        <p:spPr bwMode="auto">
          <a:xfrm flipH="1" flipV="1">
            <a:off x="851444" y="2116334"/>
            <a:ext cx="2386726" cy="1081856"/>
          </a:xfrm>
          <a:prstGeom prst="roundRect">
            <a:avLst>
              <a:gd name="adj" fmla="val 12369"/>
            </a:avLst>
          </a:prstGeom>
          <a:gradFill>
            <a:gsLst>
              <a:gs pos="49000">
                <a:srgbClr val="C00000">
                  <a:alpha val="0"/>
                </a:srgbClr>
              </a:gs>
              <a:gs pos="77000">
                <a:schemeClr val="accent6">
                  <a:lumMod val="36000"/>
                  <a:lumOff val="64000"/>
                </a:schemeClr>
              </a:gs>
              <a:gs pos="99000">
                <a:srgbClr val="7030A0">
                  <a:lumMod val="31000"/>
                  <a:lumOff val="69000"/>
                </a:srgbClr>
              </a:gs>
            </a:gsLst>
            <a:lin ang="16200000" scaled="0"/>
          </a:gradFill>
          <a:ln w="28575">
            <a:gradFill>
              <a:gsLst>
                <a:gs pos="0">
                  <a:srgbClr val="7030A0"/>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1200">
              <a:latin typeface="+mj-lt"/>
              <a:ea typeface="黑体" pitchFamily="2" charset="-122"/>
            </a:endParaRPr>
          </a:p>
        </p:txBody>
      </p:sp>
      <p:sp>
        <p:nvSpPr>
          <p:cNvPr id="81" name="Rectangle 19"/>
          <p:cNvSpPr>
            <a:spLocks noChangeArrowheads="1"/>
          </p:cNvSpPr>
          <p:nvPr/>
        </p:nvSpPr>
        <p:spPr bwMode="auto">
          <a:xfrm flipH="1" flipV="1">
            <a:off x="3338533" y="2116334"/>
            <a:ext cx="2491492" cy="1081856"/>
          </a:xfrm>
          <a:prstGeom prst="roundRect">
            <a:avLst>
              <a:gd name="adj" fmla="val 12369"/>
            </a:avLst>
          </a:prstGeom>
          <a:gradFill>
            <a:gsLst>
              <a:gs pos="49000">
                <a:srgbClr val="C00000">
                  <a:alpha val="0"/>
                </a:srgbClr>
              </a:gs>
              <a:gs pos="77000">
                <a:schemeClr val="accent6">
                  <a:lumMod val="36000"/>
                  <a:lumOff val="64000"/>
                </a:schemeClr>
              </a:gs>
              <a:gs pos="99000">
                <a:srgbClr val="7030A0">
                  <a:lumMod val="31000"/>
                  <a:lumOff val="69000"/>
                </a:srgbClr>
              </a:gs>
            </a:gsLst>
            <a:lin ang="16200000" scaled="0"/>
          </a:gradFill>
          <a:ln w="28575">
            <a:gradFill>
              <a:gsLst>
                <a:gs pos="0">
                  <a:srgbClr val="7030A0"/>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1200">
              <a:latin typeface="+mj-lt"/>
              <a:ea typeface="黑体" pitchFamily="2" charset="-122"/>
            </a:endParaRPr>
          </a:p>
        </p:txBody>
      </p:sp>
      <p:sp>
        <p:nvSpPr>
          <p:cNvPr id="82" name="Rectangle 19"/>
          <p:cNvSpPr>
            <a:spLocks noChangeArrowheads="1"/>
          </p:cNvSpPr>
          <p:nvPr/>
        </p:nvSpPr>
        <p:spPr bwMode="auto">
          <a:xfrm flipH="1" flipV="1">
            <a:off x="5932497" y="2116334"/>
            <a:ext cx="2233038" cy="1081856"/>
          </a:xfrm>
          <a:prstGeom prst="roundRect">
            <a:avLst>
              <a:gd name="adj" fmla="val 12369"/>
            </a:avLst>
          </a:prstGeom>
          <a:gradFill>
            <a:gsLst>
              <a:gs pos="49000">
                <a:srgbClr val="C00000">
                  <a:alpha val="0"/>
                </a:srgbClr>
              </a:gs>
              <a:gs pos="77000">
                <a:schemeClr val="accent6">
                  <a:lumMod val="36000"/>
                  <a:lumOff val="64000"/>
                </a:schemeClr>
              </a:gs>
              <a:gs pos="99000">
                <a:srgbClr val="7030A0">
                  <a:lumMod val="31000"/>
                  <a:lumOff val="69000"/>
                </a:srgbClr>
              </a:gs>
            </a:gsLst>
            <a:lin ang="16200000" scaled="0"/>
          </a:gradFill>
          <a:ln w="28575">
            <a:gradFill>
              <a:gsLst>
                <a:gs pos="0">
                  <a:srgbClr val="7030A0"/>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1200">
              <a:latin typeface="+mj-lt"/>
              <a:ea typeface="黑体" pitchFamily="2" charset="-122"/>
            </a:endParaRPr>
          </a:p>
        </p:txBody>
      </p:sp>
      <p:sp>
        <p:nvSpPr>
          <p:cNvPr id="84" name="Rectangle 19"/>
          <p:cNvSpPr>
            <a:spLocks noChangeArrowheads="1"/>
          </p:cNvSpPr>
          <p:nvPr/>
        </p:nvSpPr>
        <p:spPr bwMode="auto">
          <a:xfrm flipH="1" flipV="1">
            <a:off x="274150" y="1391521"/>
            <a:ext cx="8595700" cy="1042304"/>
          </a:xfrm>
          <a:prstGeom prst="roundRect">
            <a:avLst>
              <a:gd name="adj" fmla="val 7584"/>
            </a:avLst>
          </a:prstGeom>
          <a:gradFill>
            <a:gsLst>
              <a:gs pos="54000">
                <a:schemeClr val="bg1"/>
              </a:gs>
              <a:gs pos="99000">
                <a:srgbClr val="546568">
                  <a:lumMod val="35000"/>
                  <a:lumOff val="65000"/>
                </a:srgbClr>
              </a:gs>
            </a:gsLst>
            <a:lin ang="5400000" scaled="0"/>
          </a:gra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1200">
              <a:latin typeface="+mj-lt"/>
              <a:ea typeface="黑体" pitchFamily="2" charset="-122"/>
            </a:endParaRPr>
          </a:p>
        </p:txBody>
      </p:sp>
      <p:grpSp>
        <p:nvGrpSpPr>
          <p:cNvPr id="86" name="Group 15"/>
          <p:cNvGrpSpPr/>
          <p:nvPr/>
        </p:nvGrpSpPr>
        <p:grpSpPr>
          <a:xfrm>
            <a:off x="3859257" y="1246915"/>
            <a:ext cx="1421676" cy="1437230"/>
            <a:chOff x="2509431" y="3609115"/>
            <a:chExt cx="1421676" cy="1437230"/>
          </a:xfrm>
        </p:grpSpPr>
        <p:sp>
          <p:nvSpPr>
            <p:cNvPr id="88" name="Oval 7"/>
            <p:cNvSpPr>
              <a:spLocks noChangeArrowheads="1"/>
            </p:cNvSpPr>
            <p:nvPr/>
          </p:nvSpPr>
          <p:spPr bwMode="auto">
            <a:xfrm>
              <a:off x="2520144" y="3609115"/>
              <a:ext cx="1404060" cy="1410202"/>
            </a:xfrm>
            <a:prstGeom prst="ellipse">
              <a:avLst/>
            </a:prstGeom>
            <a:gradFill flip="none" rotWithShape="1">
              <a:gsLst>
                <a:gs pos="100000">
                  <a:schemeClr val="tx2"/>
                </a:gs>
                <a:gs pos="17000">
                  <a:schemeClr val="bg1"/>
                </a:gs>
              </a:gsLst>
              <a:path path="shape">
                <a:fillToRect l="50000" t="50000" r="50000" b="50000"/>
              </a:path>
              <a:tileRect/>
            </a:gra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grpSp>
          <p:nvGrpSpPr>
            <p:cNvPr id="89" name="Group 14"/>
            <p:cNvGrpSpPr/>
            <p:nvPr/>
          </p:nvGrpSpPr>
          <p:grpSpPr>
            <a:xfrm>
              <a:off x="2659124" y="3707859"/>
              <a:ext cx="1126102" cy="1045028"/>
              <a:chOff x="2627783" y="3678560"/>
              <a:chExt cx="1188784" cy="1103197"/>
            </a:xfrm>
          </p:grpSpPr>
          <p:grpSp>
            <p:nvGrpSpPr>
              <p:cNvPr id="110" name="Group 24"/>
              <p:cNvGrpSpPr/>
              <p:nvPr/>
            </p:nvGrpSpPr>
            <p:grpSpPr>
              <a:xfrm>
                <a:off x="2627783" y="4211352"/>
                <a:ext cx="570405" cy="570405"/>
                <a:chOff x="3872232" y="2055550"/>
                <a:chExt cx="1563950" cy="1563950"/>
              </a:xfrm>
            </p:grpSpPr>
            <p:sp>
              <p:nvSpPr>
                <p:cNvPr id="112" name="Oval 111"/>
                <p:cNvSpPr/>
                <p:nvPr/>
              </p:nvSpPr>
              <p:spPr>
                <a:xfrm>
                  <a:off x="3872232" y="2055550"/>
                  <a:ext cx="1563950" cy="1563950"/>
                </a:xfrm>
                <a:prstGeom prst="ellipse">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25400" cap="flat">
                  <a:solidFill>
                    <a:schemeClr val="accent1"/>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grpSp>
              <p:nvGrpSpPr>
                <p:cNvPr id="113" name="Group 56"/>
                <p:cNvGrpSpPr/>
                <p:nvPr/>
              </p:nvGrpSpPr>
              <p:grpSpPr>
                <a:xfrm>
                  <a:off x="4116904" y="2266987"/>
                  <a:ext cx="1115552" cy="1194606"/>
                  <a:chOff x="1747259" y="2570575"/>
                  <a:chExt cx="2374930" cy="2543229"/>
                </a:xfrm>
                <a:effectLst>
                  <a:outerShdw blurRad="63500" sx="102000" sy="102000" algn="ctr" rotWithShape="0">
                    <a:prstClr val="black">
                      <a:alpha val="40000"/>
                    </a:prstClr>
                  </a:outerShdw>
                </a:effectLst>
              </p:grpSpPr>
              <p:sp>
                <p:nvSpPr>
                  <p:cNvPr id="114" name="Freeform 7"/>
                  <p:cNvSpPr>
                    <a:spLocks noEditPoints="1"/>
                  </p:cNvSpPr>
                  <p:nvPr/>
                </p:nvSpPr>
                <p:spPr bwMode="auto">
                  <a:xfrm>
                    <a:off x="3429835" y="3115088"/>
                    <a:ext cx="692354" cy="1594773"/>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solidFill>
                    <a:schemeClr val="bg1"/>
                  </a:solidFill>
                  <a:ln w="3175" cap="flat" cmpd="sng" algn="ctr">
                    <a:noFill/>
                    <a:prstDash val="solid"/>
                  </a:ln>
                  <a:effectLst>
                    <a:outerShdw blurRad="63500" sx="102000" sy="102000" algn="ctr" rotWithShape="0">
                      <a:prstClr val="black">
                        <a:alpha val="40000"/>
                      </a:prstClr>
                    </a:outerShdw>
                  </a:effectLst>
                </p:spPr>
                <p:txBody>
                  <a:bodyPr anchor="ctr"/>
                  <a:lstStyle/>
                  <a:p>
                    <a:pPr algn="ctr"/>
                    <a:endParaRPr lang="zh-CN" altLang="en-US">
                      <a:ea typeface="黑体" pitchFamily="2" charset="-122"/>
                    </a:endParaRPr>
                  </a:p>
                </p:txBody>
              </p:sp>
              <p:sp>
                <p:nvSpPr>
                  <p:cNvPr id="115" name="Freeform 7"/>
                  <p:cNvSpPr>
                    <a:spLocks noEditPoints="1"/>
                  </p:cNvSpPr>
                  <p:nvPr/>
                </p:nvSpPr>
                <p:spPr bwMode="auto">
                  <a:xfrm>
                    <a:off x="1747259" y="3092471"/>
                    <a:ext cx="692354" cy="1594773"/>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solidFill>
                    <a:schemeClr val="bg1"/>
                  </a:solidFill>
                  <a:ln w="3175" cap="flat" cmpd="sng" algn="ctr">
                    <a:noFill/>
                    <a:prstDash val="solid"/>
                  </a:ln>
                  <a:effectLst>
                    <a:outerShdw blurRad="63500" sx="102000" sy="102000" algn="ctr" rotWithShape="0">
                      <a:prstClr val="black">
                        <a:alpha val="40000"/>
                      </a:prstClr>
                    </a:outerShdw>
                  </a:effectLst>
                </p:spPr>
                <p:txBody>
                  <a:bodyPr anchor="ctr"/>
                  <a:lstStyle/>
                  <a:p>
                    <a:pPr algn="ctr"/>
                    <a:endParaRPr lang="zh-CN" altLang="en-US">
                      <a:ea typeface="黑体" pitchFamily="2" charset="-122"/>
                    </a:endParaRPr>
                  </a:p>
                </p:txBody>
              </p:sp>
              <p:sp>
                <p:nvSpPr>
                  <p:cNvPr id="116" name="Freeform 7"/>
                  <p:cNvSpPr>
                    <a:spLocks noEditPoints="1"/>
                  </p:cNvSpPr>
                  <p:nvPr/>
                </p:nvSpPr>
                <p:spPr bwMode="auto">
                  <a:xfrm>
                    <a:off x="2381646" y="2570575"/>
                    <a:ext cx="1106154" cy="2543229"/>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solidFill>
                    <a:schemeClr val="bg1"/>
                  </a:solidFill>
                  <a:ln w="25400" cap="flat" cmpd="sng" algn="ctr">
                    <a:noFill/>
                    <a:prstDash val="solid"/>
                  </a:ln>
                  <a:effectLst>
                    <a:outerShdw blurRad="63500" sx="102000" sy="102000" algn="ctr" rotWithShape="0">
                      <a:prstClr val="black">
                        <a:alpha val="71000"/>
                      </a:prstClr>
                    </a:outerShdw>
                  </a:effectLst>
                </p:spPr>
                <p:txBody>
                  <a:bodyPr anchor="ctr"/>
                  <a:lstStyle/>
                  <a:p>
                    <a:pPr algn="ctr" fontAlgn="auto">
                      <a:spcBef>
                        <a:spcPts val="0"/>
                      </a:spcBef>
                      <a:spcAft>
                        <a:spcPts val="0"/>
                      </a:spcAft>
                      <a:defRPr/>
                    </a:pPr>
                    <a:endParaRPr lang="zh-CN" altLang="en-US">
                      <a:ea typeface="黑体" pitchFamily="2" charset="-122"/>
                    </a:endParaRPr>
                  </a:p>
                </p:txBody>
              </p:sp>
            </p:grpSp>
          </p:grpSp>
          <p:grpSp>
            <p:nvGrpSpPr>
              <p:cNvPr id="101" name="Group 6"/>
              <p:cNvGrpSpPr/>
              <p:nvPr/>
            </p:nvGrpSpPr>
            <p:grpSpPr>
              <a:xfrm>
                <a:off x="3246162" y="4206931"/>
                <a:ext cx="570405" cy="570405"/>
                <a:chOff x="6343755" y="1133031"/>
                <a:chExt cx="1563950" cy="1563950"/>
              </a:xfrm>
            </p:grpSpPr>
            <p:sp>
              <p:nvSpPr>
                <p:cNvPr id="103" name="Oval 102"/>
                <p:cNvSpPr/>
                <p:nvPr/>
              </p:nvSpPr>
              <p:spPr>
                <a:xfrm>
                  <a:off x="6343755" y="1133031"/>
                  <a:ext cx="1563950" cy="1563950"/>
                </a:xfrm>
                <a:prstGeom prst="ellipse">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a:ln w="25400" cap="flat">
                  <a:solidFill>
                    <a:schemeClr val="accent6"/>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grpSp>
              <p:nvGrpSpPr>
                <p:cNvPr id="104" name="Group 66"/>
                <p:cNvGrpSpPr/>
                <p:nvPr/>
              </p:nvGrpSpPr>
              <p:grpSpPr>
                <a:xfrm>
                  <a:off x="6498421" y="1291832"/>
                  <a:ext cx="1211114" cy="1212981"/>
                  <a:chOff x="7069502" y="3312428"/>
                  <a:chExt cx="548923" cy="549770"/>
                </a:xfrm>
                <a:effectLst>
                  <a:outerShdw blurRad="63500" sx="102000" sy="102000" algn="ctr" rotWithShape="0">
                    <a:prstClr val="black">
                      <a:alpha val="40000"/>
                    </a:prstClr>
                  </a:outerShdw>
                </a:effectLst>
              </p:grpSpPr>
              <p:sp>
                <p:nvSpPr>
                  <p:cNvPr id="105" name="Freeform 129"/>
                  <p:cNvSpPr>
                    <a:spLocks noEditPoints="1"/>
                  </p:cNvSpPr>
                  <p:nvPr/>
                </p:nvSpPr>
                <p:spPr bwMode="auto">
                  <a:xfrm>
                    <a:off x="7069502" y="3408227"/>
                    <a:ext cx="255519" cy="251489"/>
                  </a:xfrm>
                  <a:custGeom>
                    <a:avLst/>
                    <a:gdLst/>
                    <a:ahLst/>
                    <a:cxnLst>
                      <a:cxn ang="0">
                        <a:pos x="196" y="90"/>
                      </a:cxn>
                      <a:cxn ang="0">
                        <a:pos x="193" y="70"/>
                      </a:cxn>
                      <a:cxn ang="0">
                        <a:pos x="189" y="67"/>
                      </a:cxn>
                      <a:cxn ang="0">
                        <a:pos x="175" y="66"/>
                      </a:cxn>
                      <a:cxn ang="0">
                        <a:pos x="164" y="47"/>
                      </a:cxn>
                      <a:cxn ang="0">
                        <a:pos x="170" y="33"/>
                      </a:cxn>
                      <a:cxn ang="0">
                        <a:pos x="169" y="29"/>
                      </a:cxn>
                      <a:cxn ang="0">
                        <a:pos x="153" y="16"/>
                      </a:cxn>
                      <a:cxn ang="0">
                        <a:pos x="149" y="16"/>
                      </a:cxn>
                      <a:cxn ang="0">
                        <a:pos x="137" y="24"/>
                      </a:cxn>
                      <a:cxn ang="0">
                        <a:pos x="116" y="16"/>
                      </a:cxn>
                      <a:cxn ang="0">
                        <a:pos x="112" y="2"/>
                      </a:cxn>
                      <a:cxn ang="0">
                        <a:pos x="108" y="0"/>
                      </a:cxn>
                      <a:cxn ang="0">
                        <a:pos x="88" y="0"/>
                      </a:cxn>
                      <a:cxn ang="0">
                        <a:pos x="85" y="2"/>
                      </a:cxn>
                      <a:cxn ang="0">
                        <a:pos x="81" y="16"/>
                      </a:cxn>
                      <a:cxn ang="0">
                        <a:pos x="60" y="24"/>
                      </a:cxn>
                      <a:cxn ang="0">
                        <a:pos x="48" y="16"/>
                      </a:cxn>
                      <a:cxn ang="0">
                        <a:pos x="43" y="16"/>
                      </a:cxn>
                      <a:cxn ang="0">
                        <a:pos x="28" y="29"/>
                      </a:cxn>
                      <a:cxn ang="0">
                        <a:pos x="27" y="33"/>
                      </a:cxn>
                      <a:cxn ang="0">
                        <a:pos x="33" y="47"/>
                      </a:cxn>
                      <a:cxn ang="0">
                        <a:pos x="21" y="66"/>
                      </a:cxn>
                      <a:cxn ang="0">
                        <a:pos x="7" y="67"/>
                      </a:cxn>
                      <a:cxn ang="0">
                        <a:pos x="4" y="70"/>
                      </a:cxn>
                      <a:cxn ang="0">
                        <a:pos x="0" y="90"/>
                      </a:cxn>
                      <a:cxn ang="0">
                        <a:pos x="2" y="94"/>
                      </a:cxn>
                      <a:cxn ang="0">
                        <a:pos x="15" y="101"/>
                      </a:cxn>
                      <a:cxn ang="0">
                        <a:pos x="19" y="123"/>
                      </a:cxn>
                      <a:cxn ang="0">
                        <a:pos x="9" y="133"/>
                      </a:cxn>
                      <a:cxn ang="0">
                        <a:pos x="9" y="137"/>
                      </a:cxn>
                      <a:cxn ang="0">
                        <a:pos x="19" y="155"/>
                      </a:cxn>
                      <a:cxn ang="0">
                        <a:pos x="23" y="157"/>
                      </a:cxn>
                      <a:cxn ang="0">
                        <a:pos x="37" y="153"/>
                      </a:cxn>
                      <a:cxn ang="0">
                        <a:pos x="54" y="167"/>
                      </a:cxn>
                      <a:cxn ang="0">
                        <a:pos x="53" y="182"/>
                      </a:cxn>
                      <a:cxn ang="0">
                        <a:pos x="55" y="186"/>
                      </a:cxn>
                      <a:cxn ang="0">
                        <a:pos x="74" y="193"/>
                      </a:cxn>
                      <a:cxn ang="0">
                        <a:pos x="78" y="191"/>
                      </a:cxn>
                      <a:cxn ang="0">
                        <a:pos x="87" y="179"/>
                      </a:cxn>
                      <a:cxn ang="0">
                        <a:pos x="98" y="180"/>
                      </a:cxn>
                      <a:cxn ang="0">
                        <a:pos x="109" y="179"/>
                      </a:cxn>
                      <a:cxn ang="0">
                        <a:pos x="118" y="191"/>
                      </a:cxn>
                      <a:cxn ang="0">
                        <a:pos x="122" y="193"/>
                      </a:cxn>
                      <a:cxn ang="0">
                        <a:pos x="141" y="186"/>
                      </a:cxn>
                      <a:cxn ang="0">
                        <a:pos x="144" y="182"/>
                      </a:cxn>
                      <a:cxn ang="0">
                        <a:pos x="142" y="167"/>
                      </a:cxn>
                      <a:cxn ang="0">
                        <a:pos x="160" y="153"/>
                      </a:cxn>
                      <a:cxn ang="0">
                        <a:pos x="174" y="157"/>
                      </a:cxn>
                      <a:cxn ang="0">
                        <a:pos x="178" y="155"/>
                      </a:cxn>
                      <a:cxn ang="0">
                        <a:pos x="188" y="137"/>
                      </a:cxn>
                      <a:cxn ang="0">
                        <a:pos x="187" y="133"/>
                      </a:cxn>
                      <a:cxn ang="0">
                        <a:pos x="177" y="123"/>
                      </a:cxn>
                      <a:cxn ang="0">
                        <a:pos x="181" y="101"/>
                      </a:cxn>
                      <a:cxn ang="0">
                        <a:pos x="194" y="94"/>
                      </a:cxn>
                      <a:cxn ang="0">
                        <a:pos x="196" y="90"/>
                      </a:cxn>
                      <a:cxn ang="0">
                        <a:pos x="98" y="127"/>
                      </a:cxn>
                      <a:cxn ang="0">
                        <a:pos x="69" y="97"/>
                      </a:cxn>
                      <a:cxn ang="0">
                        <a:pos x="98" y="68"/>
                      </a:cxn>
                      <a:cxn ang="0">
                        <a:pos x="128" y="97"/>
                      </a:cxn>
                      <a:cxn ang="0">
                        <a:pos x="98" y="127"/>
                      </a:cxn>
                    </a:cxnLst>
                    <a:rect l="0" t="0" r="r" b="b"/>
                    <a:pathLst>
                      <a:path w="196" h="193">
                        <a:moveTo>
                          <a:pt x="196" y="90"/>
                        </a:moveTo>
                        <a:cubicBezTo>
                          <a:pt x="196" y="90"/>
                          <a:pt x="193" y="71"/>
                          <a:pt x="193" y="70"/>
                        </a:cubicBezTo>
                        <a:cubicBezTo>
                          <a:pt x="192" y="69"/>
                          <a:pt x="191" y="68"/>
                          <a:pt x="189" y="67"/>
                        </a:cubicBezTo>
                        <a:cubicBezTo>
                          <a:pt x="187" y="67"/>
                          <a:pt x="177" y="66"/>
                          <a:pt x="175" y="66"/>
                        </a:cubicBezTo>
                        <a:cubicBezTo>
                          <a:pt x="172" y="59"/>
                          <a:pt x="168" y="53"/>
                          <a:pt x="164" y="47"/>
                        </a:cubicBezTo>
                        <a:cubicBezTo>
                          <a:pt x="164" y="45"/>
                          <a:pt x="169" y="35"/>
                          <a:pt x="170" y="33"/>
                        </a:cubicBezTo>
                        <a:cubicBezTo>
                          <a:pt x="170" y="32"/>
                          <a:pt x="170" y="30"/>
                          <a:pt x="169" y="29"/>
                        </a:cubicBezTo>
                        <a:cubicBezTo>
                          <a:pt x="168" y="29"/>
                          <a:pt x="154" y="17"/>
                          <a:pt x="153" y="16"/>
                        </a:cubicBezTo>
                        <a:cubicBezTo>
                          <a:pt x="152" y="15"/>
                          <a:pt x="150" y="15"/>
                          <a:pt x="149" y="16"/>
                        </a:cubicBezTo>
                        <a:cubicBezTo>
                          <a:pt x="147" y="17"/>
                          <a:pt x="138" y="23"/>
                          <a:pt x="137" y="24"/>
                        </a:cubicBezTo>
                        <a:cubicBezTo>
                          <a:pt x="130" y="21"/>
                          <a:pt x="123" y="18"/>
                          <a:pt x="116" y="16"/>
                        </a:cubicBezTo>
                        <a:cubicBezTo>
                          <a:pt x="115" y="15"/>
                          <a:pt x="112" y="5"/>
                          <a:pt x="112" y="2"/>
                        </a:cubicBezTo>
                        <a:cubicBezTo>
                          <a:pt x="111" y="1"/>
                          <a:pt x="110" y="0"/>
                          <a:pt x="108" y="0"/>
                        </a:cubicBezTo>
                        <a:cubicBezTo>
                          <a:pt x="88" y="0"/>
                          <a:pt x="88" y="0"/>
                          <a:pt x="88" y="0"/>
                        </a:cubicBezTo>
                        <a:cubicBezTo>
                          <a:pt x="86" y="0"/>
                          <a:pt x="85" y="1"/>
                          <a:pt x="85" y="2"/>
                        </a:cubicBezTo>
                        <a:cubicBezTo>
                          <a:pt x="84" y="5"/>
                          <a:pt x="81" y="15"/>
                          <a:pt x="81" y="16"/>
                        </a:cubicBezTo>
                        <a:cubicBezTo>
                          <a:pt x="73" y="18"/>
                          <a:pt x="66" y="21"/>
                          <a:pt x="60" y="24"/>
                        </a:cubicBezTo>
                        <a:cubicBezTo>
                          <a:pt x="58" y="23"/>
                          <a:pt x="49" y="17"/>
                          <a:pt x="48" y="16"/>
                        </a:cubicBezTo>
                        <a:cubicBezTo>
                          <a:pt x="46" y="15"/>
                          <a:pt x="45" y="15"/>
                          <a:pt x="43" y="16"/>
                        </a:cubicBezTo>
                        <a:cubicBezTo>
                          <a:pt x="43" y="17"/>
                          <a:pt x="28" y="29"/>
                          <a:pt x="28" y="29"/>
                        </a:cubicBezTo>
                        <a:cubicBezTo>
                          <a:pt x="26" y="30"/>
                          <a:pt x="26" y="32"/>
                          <a:pt x="27" y="33"/>
                        </a:cubicBezTo>
                        <a:cubicBezTo>
                          <a:pt x="28" y="36"/>
                          <a:pt x="32" y="45"/>
                          <a:pt x="33" y="47"/>
                        </a:cubicBezTo>
                        <a:cubicBezTo>
                          <a:pt x="28" y="53"/>
                          <a:pt x="24" y="59"/>
                          <a:pt x="21" y="66"/>
                        </a:cubicBezTo>
                        <a:cubicBezTo>
                          <a:pt x="20" y="66"/>
                          <a:pt x="9" y="67"/>
                          <a:pt x="7" y="67"/>
                        </a:cubicBezTo>
                        <a:cubicBezTo>
                          <a:pt x="6" y="68"/>
                          <a:pt x="4" y="69"/>
                          <a:pt x="4" y="70"/>
                        </a:cubicBezTo>
                        <a:cubicBezTo>
                          <a:pt x="4" y="71"/>
                          <a:pt x="0" y="90"/>
                          <a:pt x="0" y="90"/>
                        </a:cubicBezTo>
                        <a:cubicBezTo>
                          <a:pt x="0" y="92"/>
                          <a:pt x="1" y="94"/>
                          <a:pt x="2" y="94"/>
                        </a:cubicBezTo>
                        <a:cubicBezTo>
                          <a:pt x="4" y="95"/>
                          <a:pt x="14" y="100"/>
                          <a:pt x="15" y="101"/>
                        </a:cubicBezTo>
                        <a:cubicBezTo>
                          <a:pt x="16" y="108"/>
                          <a:pt x="17" y="116"/>
                          <a:pt x="19" y="123"/>
                        </a:cubicBezTo>
                        <a:cubicBezTo>
                          <a:pt x="18" y="124"/>
                          <a:pt x="11" y="131"/>
                          <a:pt x="9" y="133"/>
                        </a:cubicBezTo>
                        <a:cubicBezTo>
                          <a:pt x="8" y="134"/>
                          <a:pt x="8" y="136"/>
                          <a:pt x="9" y="137"/>
                        </a:cubicBezTo>
                        <a:cubicBezTo>
                          <a:pt x="9" y="138"/>
                          <a:pt x="18" y="154"/>
                          <a:pt x="19" y="155"/>
                        </a:cubicBezTo>
                        <a:cubicBezTo>
                          <a:pt x="20" y="157"/>
                          <a:pt x="21" y="157"/>
                          <a:pt x="23" y="157"/>
                        </a:cubicBezTo>
                        <a:cubicBezTo>
                          <a:pt x="25" y="156"/>
                          <a:pt x="35" y="154"/>
                          <a:pt x="37" y="153"/>
                        </a:cubicBezTo>
                        <a:cubicBezTo>
                          <a:pt x="42" y="159"/>
                          <a:pt x="48" y="163"/>
                          <a:pt x="54" y="167"/>
                        </a:cubicBezTo>
                        <a:cubicBezTo>
                          <a:pt x="54" y="169"/>
                          <a:pt x="53" y="180"/>
                          <a:pt x="53" y="182"/>
                        </a:cubicBezTo>
                        <a:cubicBezTo>
                          <a:pt x="53" y="183"/>
                          <a:pt x="53" y="185"/>
                          <a:pt x="55" y="186"/>
                        </a:cubicBezTo>
                        <a:cubicBezTo>
                          <a:pt x="56" y="186"/>
                          <a:pt x="74" y="192"/>
                          <a:pt x="74" y="193"/>
                        </a:cubicBezTo>
                        <a:cubicBezTo>
                          <a:pt x="76" y="193"/>
                          <a:pt x="78" y="193"/>
                          <a:pt x="78" y="191"/>
                        </a:cubicBezTo>
                        <a:cubicBezTo>
                          <a:pt x="80" y="189"/>
                          <a:pt x="86" y="181"/>
                          <a:pt x="87" y="179"/>
                        </a:cubicBezTo>
                        <a:cubicBezTo>
                          <a:pt x="91" y="180"/>
                          <a:pt x="94" y="180"/>
                          <a:pt x="98" y="180"/>
                        </a:cubicBezTo>
                        <a:cubicBezTo>
                          <a:pt x="102" y="180"/>
                          <a:pt x="106" y="180"/>
                          <a:pt x="109" y="179"/>
                        </a:cubicBezTo>
                        <a:cubicBezTo>
                          <a:pt x="110" y="181"/>
                          <a:pt x="117" y="189"/>
                          <a:pt x="118" y="191"/>
                        </a:cubicBezTo>
                        <a:cubicBezTo>
                          <a:pt x="119" y="192"/>
                          <a:pt x="120" y="193"/>
                          <a:pt x="122" y="193"/>
                        </a:cubicBezTo>
                        <a:cubicBezTo>
                          <a:pt x="123" y="192"/>
                          <a:pt x="140" y="186"/>
                          <a:pt x="141" y="186"/>
                        </a:cubicBezTo>
                        <a:cubicBezTo>
                          <a:pt x="143" y="185"/>
                          <a:pt x="144" y="183"/>
                          <a:pt x="144" y="182"/>
                        </a:cubicBezTo>
                        <a:cubicBezTo>
                          <a:pt x="143" y="180"/>
                          <a:pt x="143" y="169"/>
                          <a:pt x="142" y="167"/>
                        </a:cubicBezTo>
                        <a:cubicBezTo>
                          <a:pt x="149" y="163"/>
                          <a:pt x="155" y="159"/>
                          <a:pt x="160" y="153"/>
                        </a:cubicBezTo>
                        <a:cubicBezTo>
                          <a:pt x="161" y="154"/>
                          <a:pt x="171" y="156"/>
                          <a:pt x="174" y="157"/>
                        </a:cubicBezTo>
                        <a:cubicBezTo>
                          <a:pt x="175" y="157"/>
                          <a:pt x="177" y="157"/>
                          <a:pt x="178" y="155"/>
                        </a:cubicBezTo>
                        <a:cubicBezTo>
                          <a:pt x="178" y="154"/>
                          <a:pt x="187" y="138"/>
                          <a:pt x="188" y="137"/>
                        </a:cubicBezTo>
                        <a:cubicBezTo>
                          <a:pt x="189" y="136"/>
                          <a:pt x="188" y="134"/>
                          <a:pt x="187" y="133"/>
                        </a:cubicBezTo>
                        <a:cubicBezTo>
                          <a:pt x="186" y="131"/>
                          <a:pt x="178" y="124"/>
                          <a:pt x="177" y="123"/>
                        </a:cubicBezTo>
                        <a:cubicBezTo>
                          <a:pt x="179" y="116"/>
                          <a:pt x="181" y="108"/>
                          <a:pt x="181" y="101"/>
                        </a:cubicBezTo>
                        <a:cubicBezTo>
                          <a:pt x="183" y="100"/>
                          <a:pt x="192" y="95"/>
                          <a:pt x="194" y="94"/>
                        </a:cubicBezTo>
                        <a:cubicBezTo>
                          <a:pt x="195" y="94"/>
                          <a:pt x="196" y="92"/>
                          <a:pt x="196" y="90"/>
                        </a:cubicBezTo>
                        <a:close/>
                        <a:moveTo>
                          <a:pt x="98" y="127"/>
                        </a:moveTo>
                        <a:cubicBezTo>
                          <a:pt x="82" y="127"/>
                          <a:pt x="69" y="114"/>
                          <a:pt x="69" y="97"/>
                        </a:cubicBezTo>
                        <a:cubicBezTo>
                          <a:pt x="69" y="81"/>
                          <a:pt x="82" y="68"/>
                          <a:pt x="98" y="68"/>
                        </a:cubicBezTo>
                        <a:cubicBezTo>
                          <a:pt x="115" y="68"/>
                          <a:pt x="128" y="81"/>
                          <a:pt x="128" y="97"/>
                        </a:cubicBezTo>
                        <a:cubicBezTo>
                          <a:pt x="128" y="114"/>
                          <a:pt x="115" y="127"/>
                          <a:pt x="98" y="127"/>
                        </a:cubicBezTo>
                        <a:close/>
                      </a:path>
                    </a:pathLst>
                  </a:custGeom>
                  <a:solidFill>
                    <a:schemeClr val="bg1"/>
                  </a:solidFill>
                  <a:ln w="3175" cap="flat" cmpd="sng" algn="ctr">
                    <a:noFill/>
                    <a:prstDash val="solid"/>
                  </a:ln>
                  <a:effectLst/>
                </p:spPr>
                <p:txBody>
                  <a:bodyPr anchor="ctr"/>
                  <a:lstStyle/>
                  <a:p>
                    <a:pPr algn="ctr"/>
                    <a:endParaRPr lang="zh-CN" altLang="en-US">
                      <a:ea typeface="黑体" pitchFamily="2" charset="-122"/>
                    </a:endParaRPr>
                  </a:p>
                </p:txBody>
              </p:sp>
              <p:sp>
                <p:nvSpPr>
                  <p:cNvPr id="106" name="Freeform 130"/>
                  <p:cNvSpPr>
                    <a:spLocks noEditPoints="1"/>
                  </p:cNvSpPr>
                  <p:nvPr/>
                </p:nvSpPr>
                <p:spPr bwMode="auto">
                  <a:xfrm>
                    <a:off x="7286331" y="3312428"/>
                    <a:ext cx="178138" cy="179750"/>
                  </a:xfrm>
                  <a:custGeom>
                    <a:avLst/>
                    <a:gdLst/>
                    <a:ahLst/>
                    <a:cxnLst>
                      <a:cxn ang="0">
                        <a:pos x="136" y="54"/>
                      </a:cxn>
                      <a:cxn ang="0">
                        <a:pos x="132" y="40"/>
                      </a:cxn>
                      <a:cxn ang="0">
                        <a:pos x="129" y="39"/>
                      </a:cxn>
                      <a:cxn ang="0">
                        <a:pos x="119" y="39"/>
                      </a:cxn>
                      <a:cxn ang="0">
                        <a:pos x="109" y="27"/>
                      </a:cxn>
                      <a:cxn ang="0">
                        <a:pos x="112" y="17"/>
                      </a:cxn>
                      <a:cxn ang="0">
                        <a:pos x="111" y="14"/>
                      </a:cxn>
                      <a:cxn ang="0">
                        <a:pos x="98" y="7"/>
                      </a:cxn>
                      <a:cxn ang="0">
                        <a:pos x="95" y="7"/>
                      </a:cxn>
                      <a:cxn ang="0">
                        <a:pos x="88" y="14"/>
                      </a:cxn>
                      <a:cxn ang="0">
                        <a:pos x="72" y="11"/>
                      </a:cxn>
                      <a:cxn ang="0">
                        <a:pos x="68" y="2"/>
                      </a:cxn>
                      <a:cxn ang="0">
                        <a:pos x="65" y="0"/>
                      </a:cxn>
                      <a:cxn ang="0">
                        <a:pos x="51" y="2"/>
                      </a:cxn>
                      <a:cxn ang="0">
                        <a:pos x="49" y="4"/>
                      </a:cxn>
                      <a:cxn ang="0">
                        <a:pos x="48" y="15"/>
                      </a:cxn>
                      <a:cxn ang="0">
                        <a:pos x="34" y="22"/>
                      </a:cxn>
                      <a:cxn ang="0">
                        <a:pos x="25" y="18"/>
                      </a:cxn>
                      <a:cxn ang="0">
                        <a:pos x="22" y="19"/>
                      </a:cxn>
                      <a:cxn ang="0">
                        <a:pos x="12" y="29"/>
                      </a:cxn>
                      <a:cxn ang="0">
                        <a:pos x="12" y="32"/>
                      </a:cxn>
                      <a:cxn ang="0">
                        <a:pos x="18" y="41"/>
                      </a:cxn>
                      <a:cxn ang="0">
                        <a:pos x="12" y="56"/>
                      </a:cxn>
                      <a:cxn ang="0">
                        <a:pos x="2" y="58"/>
                      </a:cxn>
                      <a:cxn ang="0">
                        <a:pos x="0" y="61"/>
                      </a:cxn>
                      <a:cxn ang="0">
                        <a:pos x="0" y="75"/>
                      </a:cxn>
                      <a:cxn ang="0">
                        <a:pos x="2" y="77"/>
                      </a:cxn>
                      <a:cxn ang="0">
                        <a:pos x="11" y="80"/>
                      </a:cxn>
                      <a:cxn ang="0">
                        <a:pos x="17" y="95"/>
                      </a:cxn>
                      <a:cxn ang="0">
                        <a:pos x="11" y="104"/>
                      </a:cxn>
                      <a:cxn ang="0">
                        <a:pos x="11" y="107"/>
                      </a:cxn>
                      <a:cxn ang="0">
                        <a:pos x="20" y="118"/>
                      </a:cxn>
                      <a:cxn ang="0">
                        <a:pos x="23" y="119"/>
                      </a:cxn>
                      <a:cxn ang="0">
                        <a:pos x="32" y="115"/>
                      </a:cxn>
                      <a:cxn ang="0">
                        <a:pos x="46" y="123"/>
                      </a:cxn>
                      <a:cxn ang="0">
                        <a:pos x="46" y="133"/>
                      </a:cxn>
                      <a:cxn ang="0">
                        <a:pos x="48" y="135"/>
                      </a:cxn>
                      <a:cxn ang="0">
                        <a:pos x="62" y="138"/>
                      </a:cxn>
                      <a:cxn ang="0">
                        <a:pos x="65" y="137"/>
                      </a:cxn>
                      <a:cxn ang="0">
                        <a:pos x="70" y="128"/>
                      </a:cxn>
                      <a:cxn ang="0">
                        <a:pos x="78" y="127"/>
                      </a:cxn>
                      <a:cxn ang="0">
                        <a:pos x="86" y="125"/>
                      </a:cxn>
                      <a:cxn ang="0">
                        <a:pos x="93" y="133"/>
                      </a:cxn>
                      <a:cxn ang="0">
                        <a:pos x="96" y="133"/>
                      </a:cxn>
                      <a:cxn ang="0">
                        <a:pos x="108" y="126"/>
                      </a:cxn>
                      <a:cxn ang="0">
                        <a:pos x="110" y="123"/>
                      </a:cxn>
                      <a:cxn ang="0">
                        <a:pos x="107" y="113"/>
                      </a:cxn>
                      <a:cxn ang="0">
                        <a:pos x="118" y="101"/>
                      </a:cxn>
                      <a:cxn ang="0">
                        <a:pos x="128" y="102"/>
                      </a:cxn>
                      <a:cxn ang="0">
                        <a:pos x="130" y="101"/>
                      </a:cxn>
                      <a:cxn ang="0">
                        <a:pos x="136" y="88"/>
                      </a:cxn>
                      <a:cxn ang="0">
                        <a:pos x="135" y="85"/>
                      </a:cxn>
                      <a:cxn ang="0">
                        <a:pos x="127" y="78"/>
                      </a:cxn>
                      <a:cxn ang="0">
                        <a:pos x="127" y="63"/>
                      </a:cxn>
                      <a:cxn ang="0">
                        <a:pos x="135" y="57"/>
                      </a:cxn>
                      <a:cxn ang="0">
                        <a:pos x="136" y="54"/>
                      </a:cxn>
                      <a:cxn ang="0">
                        <a:pos x="86" y="91"/>
                      </a:cxn>
                      <a:cxn ang="0">
                        <a:pos x="47" y="87"/>
                      </a:cxn>
                      <a:cxn ang="0">
                        <a:pos x="51" y="47"/>
                      </a:cxn>
                      <a:cxn ang="0">
                        <a:pos x="91" y="52"/>
                      </a:cxn>
                      <a:cxn ang="0">
                        <a:pos x="86" y="91"/>
                      </a:cxn>
                    </a:cxnLst>
                    <a:rect l="0" t="0" r="r" b="b"/>
                    <a:pathLst>
                      <a:path w="137" h="138">
                        <a:moveTo>
                          <a:pt x="136" y="54"/>
                        </a:moveTo>
                        <a:cubicBezTo>
                          <a:pt x="136" y="53"/>
                          <a:pt x="132" y="41"/>
                          <a:pt x="132" y="40"/>
                        </a:cubicBezTo>
                        <a:cubicBezTo>
                          <a:pt x="131" y="39"/>
                          <a:pt x="130" y="38"/>
                          <a:pt x="129" y="39"/>
                        </a:cubicBezTo>
                        <a:cubicBezTo>
                          <a:pt x="128" y="39"/>
                          <a:pt x="120" y="39"/>
                          <a:pt x="119" y="39"/>
                        </a:cubicBezTo>
                        <a:cubicBezTo>
                          <a:pt x="116" y="35"/>
                          <a:pt x="113" y="30"/>
                          <a:pt x="109" y="27"/>
                        </a:cubicBezTo>
                        <a:cubicBezTo>
                          <a:pt x="109" y="26"/>
                          <a:pt x="111" y="18"/>
                          <a:pt x="112" y="17"/>
                        </a:cubicBezTo>
                        <a:cubicBezTo>
                          <a:pt x="112" y="16"/>
                          <a:pt x="112" y="15"/>
                          <a:pt x="111" y="14"/>
                        </a:cubicBezTo>
                        <a:cubicBezTo>
                          <a:pt x="110" y="14"/>
                          <a:pt x="99" y="7"/>
                          <a:pt x="98" y="7"/>
                        </a:cubicBezTo>
                        <a:cubicBezTo>
                          <a:pt x="97" y="6"/>
                          <a:pt x="96" y="6"/>
                          <a:pt x="95" y="7"/>
                        </a:cubicBezTo>
                        <a:cubicBezTo>
                          <a:pt x="94" y="8"/>
                          <a:pt x="89" y="13"/>
                          <a:pt x="88" y="14"/>
                        </a:cubicBezTo>
                        <a:cubicBezTo>
                          <a:pt x="83" y="12"/>
                          <a:pt x="78" y="11"/>
                          <a:pt x="72" y="11"/>
                        </a:cubicBezTo>
                        <a:cubicBezTo>
                          <a:pt x="72" y="10"/>
                          <a:pt x="69" y="3"/>
                          <a:pt x="68" y="2"/>
                        </a:cubicBezTo>
                        <a:cubicBezTo>
                          <a:pt x="68" y="1"/>
                          <a:pt x="67" y="0"/>
                          <a:pt x="65" y="0"/>
                        </a:cubicBezTo>
                        <a:cubicBezTo>
                          <a:pt x="51" y="2"/>
                          <a:pt x="51" y="2"/>
                          <a:pt x="51" y="2"/>
                        </a:cubicBezTo>
                        <a:cubicBezTo>
                          <a:pt x="50" y="2"/>
                          <a:pt x="49" y="3"/>
                          <a:pt x="49" y="4"/>
                        </a:cubicBezTo>
                        <a:cubicBezTo>
                          <a:pt x="49" y="6"/>
                          <a:pt x="48" y="13"/>
                          <a:pt x="48" y="15"/>
                        </a:cubicBezTo>
                        <a:cubicBezTo>
                          <a:pt x="43" y="17"/>
                          <a:pt x="38" y="19"/>
                          <a:pt x="34" y="22"/>
                        </a:cubicBezTo>
                        <a:cubicBezTo>
                          <a:pt x="33" y="22"/>
                          <a:pt x="26" y="19"/>
                          <a:pt x="25" y="18"/>
                        </a:cubicBezTo>
                        <a:cubicBezTo>
                          <a:pt x="24" y="17"/>
                          <a:pt x="23" y="17"/>
                          <a:pt x="22" y="19"/>
                        </a:cubicBezTo>
                        <a:cubicBezTo>
                          <a:pt x="21" y="19"/>
                          <a:pt x="13" y="29"/>
                          <a:pt x="12" y="29"/>
                        </a:cubicBezTo>
                        <a:cubicBezTo>
                          <a:pt x="11" y="30"/>
                          <a:pt x="11" y="31"/>
                          <a:pt x="12" y="32"/>
                        </a:cubicBezTo>
                        <a:cubicBezTo>
                          <a:pt x="13" y="34"/>
                          <a:pt x="17" y="40"/>
                          <a:pt x="18" y="41"/>
                        </a:cubicBezTo>
                        <a:cubicBezTo>
                          <a:pt x="15" y="46"/>
                          <a:pt x="13" y="50"/>
                          <a:pt x="12" y="56"/>
                        </a:cubicBezTo>
                        <a:cubicBezTo>
                          <a:pt x="11" y="56"/>
                          <a:pt x="4" y="58"/>
                          <a:pt x="2" y="58"/>
                        </a:cubicBezTo>
                        <a:cubicBezTo>
                          <a:pt x="1" y="59"/>
                          <a:pt x="0" y="59"/>
                          <a:pt x="0" y="61"/>
                        </a:cubicBezTo>
                        <a:cubicBezTo>
                          <a:pt x="0" y="61"/>
                          <a:pt x="0" y="74"/>
                          <a:pt x="0" y="75"/>
                        </a:cubicBezTo>
                        <a:cubicBezTo>
                          <a:pt x="0" y="76"/>
                          <a:pt x="1" y="77"/>
                          <a:pt x="2" y="77"/>
                        </a:cubicBezTo>
                        <a:cubicBezTo>
                          <a:pt x="3" y="78"/>
                          <a:pt x="10" y="80"/>
                          <a:pt x="11" y="80"/>
                        </a:cubicBezTo>
                        <a:cubicBezTo>
                          <a:pt x="12" y="86"/>
                          <a:pt x="14" y="91"/>
                          <a:pt x="17" y="95"/>
                        </a:cubicBezTo>
                        <a:cubicBezTo>
                          <a:pt x="16" y="96"/>
                          <a:pt x="11" y="102"/>
                          <a:pt x="11" y="104"/>
                        </a:cubicBezTo>
                        <a:cubicBezTo>
                          <a:pt x="10" y="105"/>
                          <a:pt x="10" y="106"/>
                          <a:pt x="11" y="107"/>
                        </a:cubicBezTo>
                        <a:cubicBezTo>
                          <a:pt x="11" y="107"/>
                          <a:pt x="19" y="118"/>
                          <a:pt x="20" y="118"/>
                        </a:cubicBezTo>
                        <a:cubicBezTo>
                          <a:pt x="21" y="119"/>
                          <a:pt x="22" y="119"/>
                          <a:pt x="23" y="119"/>
                        </a:cubicBezTo>
                        <a:cubicBezTo>
                          <a:pt x="24" y="118"/>
                          <a:pt x="31" y="115"/>
                          <a:pt x="32" y="115"/>
                        </a:cubicBezTo>
                        <a:cubicBezTo>
                          <a:pt x="36" y="118"/>
                          <a:pt x="41" y="121"/>
                          <a:pt x="46" y="123"/>
                        </a:cubicBezTo>
                        <a:cubicBezTo>
                          <a:pt x="46" y="124"/>
                          <a:pt x="46" y="132"/>
                          <a:pt x="46" y="133"/>
                        </a:cubicBezTo>
                        <a:cubicBezTo>
                          <a:pt x="46" y="134"/>
                          <a:pt x="47" y="135"/>
                          <a:pt x="48" y="135"/>
                        </a:cubicBezTo>
                        <a:cubicBezTo>
                          <a:pt x="49" y="136"/>
                          <a:pt x="62" y="138"/>
                          <a:pt x="62" y="138"/>
                        </a:cubicBezTo>
                        <a:cubicBezTo>
                          <a:pt x="64" y="138"/>
                          <a:pt x="65" y="138"/>
                          <a:pt x="65" y="137"/>
                        </a:cubicBezTo>
                        <a:cubicBezTo>
                          <a:pt x="66" y="135"/>
                          <a:pt x="69" y="129"/>
                          <a:pt x="70" y="128"/>
                        </a:cubicBezTo>
                        <a:cubicBezTo>
                          <a:pt x="72" y="128"/>
                          <a:pt x="75" y="127"/>
                          <a:pt x="78" y="127"/>
                        </a:cubicBezTo>
                        <a:cubicBezTo>
                          <a:pt x="80" y="127"/>
                          <a:pt x="83" y="126"/>
                          <a:pt x="86" y="125"/>
                        </a:cubicBezTo>
                        <a:cubicBezTo>
                          <a:pt x="86" y="126"/>
                          <a:pt x="92" y="132"/>
                          <a:pt x="93" y="133"/>
                        </a:cubicBezTo>
                        <a:cubicBezTo>
                          <a:pt x="93" y="133"/>
                          <a:pt x="95" y="134"/>
                          <a:pt x="96" y="133"/>
                        </a:cubicBezTo>
                        <a:cubicBezTo>
                          <a:pt x="96" y="133"/>
                          <a:pt x="108" y="126"/>
                          <a:pt x="108" y="126"/>
                        </a:cubicBezTo>
                        <a:cubicBezTo>
                          <a:pt x="110" y="126"/>
                          <a:pt x="110" y="124"/>
                          <a:pt x="110" y="123"/>
                        </a:cubicBezTo>
                        <a:cubicBezTo>
                          <a:pt x="109" y="122"/>
                          <a:pt x="108" y="115"/>
                          <a:pt x="107" y="113"/>
                        </a:cubicBezTo>
                        <a:cubicBezTo>
                          <a:pt x="111" y="110"/>
                          <a:pt x="115" y="106"/>
                          <a:pt x="118" y="101"/>
                        </a:cubicBezTo>
                        <a:cubicBezTo>
                          <a:pt x="119" y="102"/>
                          <a:pt x="126" y="102"/>
                          <a:pt x="128" y="102"/>
                        </a:cubicBezTo>
                        <a:cubicBezTo>
                          <a:pt x="129" y="103"/>
                          <a:pt x="130" y="102"/>
                          <a:pt x="130" y="101"/>
                        </a:cubicBezTo>
                        <a:cubicBezTo>
                          <a:pt x="131" y="100"/>
                          <a:pt x="135" y="88"/>
                          <a:pt x="136" y="88"/>
                        </a:cubicBezTo>
                        <a:cubicBezTo>
                          <a:pt x="136" y="86"/>
                          <a:pt x="136" y="85"/>
                          <a:pt x="135" y="85"/>
                        </a:cubicBezTo>
                        <a:cubicBezTo>
                          <a:pt x="133" y="84"/>
                          <a:pt x="128" y="79"/>
                          <a:pt x="127" y="78"/>
                        </a:cubicBezTo>
                        <a:cubicBezTo>
                          <a:pt x="127" y="73"/>
                          <a:pt x="128" y="68"/>
                          <a:pt x="127" y="63"/>
                        </a:cubicBezTo>
                        <a:cubicBezTo>
                          <a:pt x="128" y="62"/>
                          <a:pt x="134" y="58"/>
                          <a:pt x="135" y="57"/>
                        </a:cubicBezTo>
                        <a:cubicBezTo>
                          <a:pt x="136" y="56"/>
                          <a:pt x="137" y="55"/>
                          <a:pt x="136" y="54"/>
                        </a:cubicBezTo>
                        <a:close/>
                        <a:moveTo>
                          <a:pt x="86" y="91"/>
                        </a:moveTo>
                        <a:cubicBezTo>
                          <a:pt x="74" y="101"/>
                          <a:pt x="57" y="99"/>
                          <a:pt x="47" y="87"/>
                        </a:cubicBezTo>
                        <a:cubicBezTo>
                          <a:pt x="37" y="75"/>
                          <a:pt x="39" y="57"/>
                          <a:pt x="51" y="47"/>
                        </a:cubicBezTo>
                        <a:cubicBezTo>
                          <a:pt x="63" y="38"/>
                          <a:pt x="81" y="40"/>
                          <a:pt x="91" y="52"/>
                        </a:cubicBezTo>
                        <a:cubicBezTo>
                          <a:pt x="100" y="64"/>
                          <a:pt x="99" y="81"/>
                          <a:pt x="86" y="91"/>
                        </a:cubicBezTo>
                        <a:close/>
                      </a:path>
                    </a:pathLst>
                  </a:custGeom>
                  <a:solidFill>
                    <a:schemeClr val="bg1"/>
                  </a:solidFill>
                  <a:ln w="3175" cap="flat" cmpd="sng" algn="ctr">
                    <a:noFill/>
                    <a:prstDash val="solid"/>
                  </a:ln>
                  <a:effectLst/>
                </p:spPr>
                <p:txBody>
                  <a:bodyPr anchor="ctr"/>
                  <a:lstStyle/>
                  <a:p>
                    <a:pPr algn="ctr"/>
                    <a:endParaRPr lang="zh-CN" altLang="en-US">
                      <a:ea typeface="黑体" pitchFamily="2" charset="-122"/>
                    </a:endParaRPr>
                  </a:p>
                </p:txBody>
              </p:sp>
              <p:sp>
                <p:nvSpPr>
                  <p:cNvPr id="109" name="Freeform 131"/>
                  <p:cNvSpPr>
                    <a:spLocks noEditPoints="1"/>
                  </p:cNvSpPr>
                  <p:nvPr/>
                </p:nvSpPr>
                <p:spPr bwMode="auto">
                  <a:xfrm>
                    <a:off x="7280689" y="3528492"/>
                    <a:ext cx="337736" cy="333706"/>
                  </a:xfrm>
                  <a:custGeom>
                    <a:avLst/>
                    <a:gdLst/>
                    <a:ahLst/>
                    <a:cxnLst>
                      <a:cxn ang="0">
                        <a:pos x="259" y="120"/>
                      </a:cxn>
                      <a:cxn ang="0">
                        <a:pos x="254" y="93"/>
                      </a:cxn>
                      <a:cxn ang="0">
                        <a:pos x="250" y="89"/>
                      </a:cxn>
                      <a:cxn ang="0">
                        <a:pos x="231" y="87"/>
                      </a:cxn>
                      <a:cxn ang="0">
                        <a:pos x="216" y="62"/>
                      </a:cxn>
                      <a:cxn ang="0">
                        <a:pos x="224" y="44"/>
                      </a:cxn>
                      <a:cxn ang="0">
                        <a:pos x="222" y="39"/>
                      </a:cxn>
                      <a:cxn ang="0">
                        <a:pos x="202" y="22"/>
                      </a:cxn>
                      <a:cxn ang="0">
                        <a:pos x="196" y="21"/>
                      </a:cxn>
                      <a:cxn ang="0">
                        <a:pos x="180" y="32"/>
                      </a:cxn>
                      <a:cxn ang="0">
                        <a:pos x="152" y="22"/>
                      </a:cxn>
                      <a:cxn ang="0">
                        <a:pos x="147" y="4"/>
                      </a:cxn>
                      <a:cxn ang="0">
                        <a:pos x="143" y="0"/>
                      </a:cxn>
                      <a:cxn ang="0">
                        <a:pos x="116" y="0"/>
                      </a:cxn>
                      <a:cxn ang="0">
                        <a:pos x="111" y="4"/>
                      </a:cxn>
                      <a:cxn ang="0">
                        <a:pos x="106" y="22"/>
                      </a:cxn>
                      <a:cxn ang="0">
                        <a:pos x="78" y="32"/>
                      </a:cxn>
                      <a:cxn ang="0">
                        <a:pos x="62" y="22"/>
                      </a:cxn>
                      <a:cxn ang="0">
                        <a:pos x="56" y="22"/>
                      </a:cxn>
                      <a:cxn ang="0">
                        <a:pos x="36" y="39"/>
                      </a:cxn>
                      <a:cxn ang="0">
                        <a:pos x="35" y="45"/>
                      </a:cxn>
                      <a:cxn ang="0">
                        <a:pos x="43" y="62"/>
                      </a:cxn>
                      <a:cxn ang="0">
                        <a:pos x="28" y="88"/>
                      </a:cxn>
                      <a:cxn ang="0">
                        <a:pos x="9" y="90"/>
                      </a:cxn>
                      <a:cxn ang="0">
                        <a:pos x="5" y="94"/>
                      </a:cxn>
                      <a:cxn ang="0">
                        <a:pos x="0" y="120"/>
                      </a:cxn>
                      <a:cxn ang="0">
                        <a:pos x="3" y="126"/>
                      </a:cxn>
                      <a:cxn ang="0">
                        <a:pos x="20" y="134"/>
                      </a:cxn>
                      <a:cxn ang="0">
                        <a:pos x="25" y="163"/>
                      </a:cxn>
                      <a:cxn ang="0">
                        <a:pos x="12" y="177"/>
                      </a:cxn>
                      <a:cxn ang="0">
                        <a:pos x="11" y="183"/>
                      </a:cxn>
                      <a:cxn ang="0">
                        <a:pos x="25" y="206"/>
                      </a:cxn>
                      <a:cxn ang="0">
                        <a:pos x="30" y="208"/>
                      </a:cxn>
                      <a:cxn ang="0">
                        <a:pos x="49" y="203"/>
                      </a:cxn>
                      <a:cxn ang="0">
                        <a:pos x="71" y="222"/>
                      </a:cxn>
                      <a:cxn ang="0">
                        <a:pos x="70" y="241"/>
                      </a:cxn>
                      <a:cxn ang="0">
                        <a:pos x="73" y="246"/>
                      </a:cxn>
                      <a:cxn ang="0">
                        <a:pos x="98" y="255"/>
                      </a:cxn>
                      <a:cxn ang="0">
                        <a:pos x="104" y="254"/>
                      </a:cxn>
                      <a:cxn ang="0">
                        <a:pos x="115" y="238"/>
                      </a:cxn>
                      <a:cxn ang="0">
                        <a:pos x="130" y="239"/>
                      </a:cxn>
                      <a:cxn ang="0">
                        <a:pos x="145" y="238"/>
                      </a:cxn>
                      <a:cxn ang="0">
                        <a:pos x="156" y="253"/>
                      </a:cxn>
                      <a:cxn ang="0">
                        <a:pos x="161" y="255"/>
                      </a:cxn>
                      <a:cxn ang="0">
                        <a:pos x="187" y="246"/>
                      </a:cxn>
                      <a:cxn ang="0">
                        <a:pos x="190" y="241"/>
                      </a:cxn>
                      <a:cxn ang="0">
                        <a:pos x="188" y="222"/>
                      </a:cxn>
                      <a:cxn ang="0">
                        <a:pos x="211" y="203"/>
                      </a:cxn>
                      <a:cxn ang="0">
                        <a:pos x="230" y="207"/>
                      </a:cxn>
                      <a:cxn ang="0">
                        <a:pos x="235" y="205"/>
                      </a:cxn>
                      <a:cxn ang="0">
                        <a:pos x="248" y="182"/>
                      </a:cxn>
                      <a:cxn ang="0">
                        <a:pos x="248" y="176"/>
                      </a:cxn>
                      <a:cxn ang="0">
                        <a:pos x="234" y="162"/>
                      </a:cxn>
                      <a:cxn ang="0">
                        <a:pos x="239" y="133"/>
                      </a:cxn>
                      <a:cxn ang="0">
                        <a:pos x="256" y="125"/>
                      </a:cxn>
                      <a:cxn ang="0">
                        <a:pos x="259" y="120"/>
                      </a:cxn>
                      <a:cxn ang="0">
                        <a:pos x="165" y="190"/>
                      </a:cxn>
                      <a:cxn ang="0">
                        <a:pos x="69" y="165"/>
                      </a:cxn>
                      <a:cxn ang="0">
                        <a:pos x="94" y="69"/>
                      </a:cxn>
                      <a:cxn ang="0">
                        <a:pos x="190" y="94"/>
                      </a:cxn>
                      <a:cxn ang="0">
                        <a:pos x="165" y="190"/>
                      </a:cxn>
                    </a:cxnLst>
                    <a:rect l="0" t="0" r="r" b="b"/>
                    <a:pathLst>
                      <a:path w="259" h="256">
                        <a:moveTo>
                          <a:pt x="259" y="120"/>
                        </a:moveTo>
                        <a:cubicBezTo>
                          <a:pt x="259" y="118"/>
                          <a:pt x="254" y="94"/>
                          <a:pt x="254" y="93"/>
                        </a:cubicBezTo>
                        <a:cubicBezTo>
                          <a:pt x="254" y="91"/>
                          <a:pt x="252" y="89"/>
                          <a:pt x="250" y="89"/>
                        </a:cubicBezTo>
                        <a:cubicBezTo>
                          <a:pt x="247" y="89"/>
                          <a:pt x="233" y="88"/>
                          <a:pt x="231" y="87"/>
                        </a:cubicBezTo>
                        <a:cubicBezTo>
                          <a:pt x="227" y="78"/>
                          <a:pt x="222" y="70"/>
                          <a:pt x="216" y="62"/>
                        </a:cubicBezTo>
                        <a:cubicBezTo>
                          <a:pt x="217" y="60"/>
                          <a:pt x="223" y="47"/>
                          <a:pt x="224" y="44"/>
                        </a:cubicBezTo>
                        <a:cubicBezTo>
                          <a:pt x="225" y="42"/>
                          <a:pt x="224" y="40"/>
                          <a:pt x="222" y="39"/>
                        </a:cubicBezTo>
                        <a:cubicBezTo>
                          <a:pt x="222" y="38"/>
                          <a:pt x="203" y="22"/>
                          <a:pt x="202" y="22"/>
                        </a:cubicBezTo>
                        <a:cubicBezTo>
                          <a:pt x="200" y="20"/>
                          <a:pt x="198" y="20"/>
                          <a:pt x="196" y="21"/>
                        </a:cubicBezTo>
                        <a:cubicBezTo>
                          <a:pt x="194" y="23"/>
                          <a:pt x="182" y="31"/>
                          <a:pt x="180" y="32"/>
                        </a:cubicBezTo>
                        <a:cubicBezTo>
                          <a:pt x="172" y="27"/>
                          <a:pt x="162" y="24"/>
                          <a:pt x="152" y="22"/>
                        </a:cubicBezTo>
                        <a:cubicBezTo>
                          <a:pt x="152" y="20"/>
                          <a:pt x="148" y="6"/>
                          <a:pt x="147" y="4"/>
                        </a:cubicBezTo>
                        <a:cubicBezTo>
                          <a:pt x="147" y="2"/>
                          <a:pt x="145" y="0"/>
                          <a:pt x="143" y="0"/>
                        </a:cubicBezTo>
                        <a:cubicBezTo>
                          <a:pt x="116" y="0"/>
                          <a:pt x="116" y="0"/>
                          <a:pt x="116" y="0"/>
                        </a:cubicBezTo>
                        <a:cubicBezTo>
                          <a:pt x="113" y="0"/>
                          <a:pt x="112" y="2"/>
                          <a:pt x="111" y="4"/>
                        </a:cubicBezTo>
                        <a:cubicBezTo>
                          <a:pt x="110" y="7"/>
                          <a:pt x="107" y="20"/>
                          <a:pt x="106" y="22"/>
                        </a:cubicBezTo>
                        <a:cubicBezTo>
                          <a:pt x="96" y="24"/>
                          <a:pt x="87" y="28"/>
                          <a:pt x="78" y="32"/>
                        </a:cubicBezTo>
                        <a:cubicBezTo>
                          <a:pt x="76" y="31"/>
                          <a:pt x="65" y="23"/>
                          <a:pt x="62" y="22"/>
                        </a:cubicBezTo>
                        <a:cubicBezTo>
                          <a:pt x="61" y="21"/>
                          <a:pt x="58" y="20"/>
                          <a:pt x="56" y="22"/>
                        </a:cubicBezTo>
                        <a:cubicBezTo>
                          <a:pt x="56" y="23"/>
                          <a:pt x="37" y="38"/>
                          <a:pt x="36" y="39"/>
                        </a:cubicBezTo>
                        <a:cubicBezTo>
                          <a:pt x="34" y="41"/>
                          <a:pt x="34" y="43"/>
                          <a:pt x="35" y="45"/>
                        </a:cubicBezTo>
                        <a:cubicBezTo>
                          <a:pt x="36" y="48"/>
                          <a:pt x="42" y="60"/>
                          <a:pt x="43" y="62"/>
                        </a:cubicBezTo>
                        <a:cubicBezTo>
                          <a:pt x="37" y="70"/>
                          <a:pt x="32" y="79"/>
                          <a:pt x="28" y="88"/>
                        </a:cubicBezTo>
                        <a:cubicBezTo>
                          <a:pt x="25" y="88"/>
                          <a:pt x="12" y="90"/>
                          <a:pt x="9" y="90"/>
                        </a:cubicBezTo>
                        <a:cubicBezTo>
                          <a:pt x="7" y="90"/>
                          <a:pt x="5" y="91"/>
                          <a:pt x="5" y="94"/>
                        </a:cubicBezTo>
                        <a:cubicBezTo>
                          <a:pt x="4" y="95"/>
                          <a:pt x="0" y="119"/>
                          <a:pt x="0" y="120"/>
                        </a:cubicBezTo>
                        <a:cubicBezTo>
                          <a:pt x="0" y="123"/>
                          <a:pt x="1" y="125"/>
                          <a:pt x="3" y="126"/>
                        </a:cubicBezTo>
                        <a:cubicBezTo>
                          <a:pt x="6" y="127"/>
                          <a:pt x="18" y="133"/>
                          <a:pt x="20" y="134"/>
                        </a:cubicBezTo>
                        <a:cubicBezTo>
                          <a:pt x="20" y="144"/>
                          <a:pt x="22" y="154"/>
                          <a:pt x="25" y="163"/>
                        </a:cubicBezTo>
                        <a:cubicBezTo>
                          <a:pt x="24" y="165"/>
                          <a:pt x="14" y="175"/>
                          <a:pt x="12" y="177"/>
                        </a:cubicBezTo>
                        <a:cubicBezTo>
                          <a:pt x="10" y="178"/>
                          <a:pt x="10" y="180"/>
                          <a:pt x="11" y="183"/>
                        </a:cubicBezTo>
                        <a:cubicBezTo>
                          <a:pt x="12" y="184"/>
                          <a:pt x="24" y="205"/>
                          <a:pt x="25" y="206"/>
                        </a:cubicBezTo>
                        <a:cubicBezTo>
                          <a:pt x="26" y="208"/>
                          <a:pt x="28" y="208"/>
                          <a:pt x="30" y="208"/>
                        </a:cubicBezTo>
                        <a:cubicBezTo>
                          <a:pt x="33" y="207"/>
                          <a:pt x="46" y="204"/>
                          <a:pt x="49" y="203"/>
                        </a:cubicBezTo>
                        <a:cubicBezTo>
                          <a:pt x="55" y="210"/>
                          <a:pt x="63" y="217"/>
                          <a:pt x="71" y="222"/>
                        </a:cubicBezTo>
                        <a:cubicBezTo>
                          <a:pt x="71" y="224"/>
                          <a:pt x="70" y="238"/>
                          <a:pt x="70" y="241"/>
                        </a:cubicBezTo>
                        <a:cubicBezTo>
                          <a:pt x="70" y="243"/>
                          <a:pt x="71" y="245"/>
                          <a:pt x="73" y="246"/>
                        </a:cubicBezTo>
                        <a:cubicBezTo>
                          <a:pt x="74" y="247"/>
                          <a:pt x="97" y="255"/>
                          <a:pt x="98" y="255"/>
                        </a:cubicBezTo>
                        <a:cubicBezTo>
                          <a:pt x="101" y="256"/>
                          <a:pt x="103" y="255"/>
                          <a:pt x="104" y="254"/>
                        </a:cubicBezTo>
                        <a:cubicBezTo>
                          <a:pt x="106" y="251"/>
                          <a:pt x="114" y="240"/>
                          <a:pt x="115" y="238"/>
                        </a:cubicBezTo>
                        <a:cubicBezTo>
                          <a:pt x="120" y="239"/>
                          <a:pt x="125" y="239"/>
                          <a:pt x="130" y="239"/>
                        </a:cubicBezTo>
                        <a:cubicBezTo>
                          <a:pt x="135" y="239"/>
                          <a:pt x="140" y="239"/>
                          <a:pt x="145" y="238"/>
                        </a:cubicBezTo>
                        <a:cubicBezTo>
                          <a:pt x="146" y="240"/>
                          <a:pt x="154" y="251"/>
                          <a:pt x="156" y="253"/>
                        </a:cubicBezTo>
                        <a:cubicBezTo>
                          <a:pt x="157" y="255"/>
                          <a:pt x="159" y="256"/>
                          <a:pt x="161" y="255"/>
                        </a:cubicBezTo>
                        <a:cubicBezTo>
                          <a:pt x="163" y="255"/>
                          <a:pt x="186" y="246"/>
                          <a:pt x="187" y="246"/>
                        </a:cubicBezTo>
                        <a:cubicBezTo>
                          <a:pt x="189" y="245"/>
                          <a:pt x="190" y="243"/>
                          <a:pt x="190" y="241"/>
                        </a:cubicBezTo>
                        <a:cubicBezTo>
                          <a:pt x="190" y="238"/>
                          <a:pt x="188" y="224"/>
                          <a:pt x="188" y="222"/>
                        </a:cubicBezTo>
                        <a:cubicBezTo>
                          <a:pt x="197" y="216"/>
                          <a:pt x="204" y="210"/>
                          <a:pt x="211" y="203"/>
                        </a:cubicBezTo>
                        <a:cubicBezTo>
                          <a:pt x="213" y="203"/>
                          <a:pt x="227" y="207"/>
                          <a:pt x="230" y="207"/>
                        </a:cubicBezTo>
                        <a:cubicBezTo>
                          <a:pt x="231" y="208"/>
                          <a:pt x="234" y="207"/>
                          <a:pt x="235" y="205"/>
                        </a:cubicBezTo>
                        <a:cubicBezTo>
                          <a:pt x="235" y="204"/>
                          <a:pt x="248" y="183"/>
                          <a:pt x="248" y="182"/>
                        </a:cubicBezTo>
                        <a:cubicBezTo>
                          <a:pt x="249" y="180"/>
                          <a:pt x="249" y="178"/>
                          <a:pt x="248" y="176"/>
                        </a:cubicBezTo>
                        <a:cubicBezTo>
                          <a:pt x="245" y="174"/>
                          <a:pt x="236" y="164"/>
                          <a:pt x="234" y="162"/>
                        </a:cubicBezTo>
                        <a:cubicBezTo>
                          <a:pt x="237" y="153"/>
                          <a:pt x="239" y="143"/>
                          <a:pt x="239" y="133"/>
                        </a:cubicBezTo>
                        <a:cubicBezTo>
                          <a:pt x="241" y="132"/>
                          <a:pt x="254" y="126"/>
                          <a:pt x="256" y="125"/>
                        </a:cubicBezTo>
                        <a:cubicBezTo>
                          <a:pt x="258" y="124"/>
                          <a:pt x="259" y="122"/>
                          <a:pt x="259" y="120"/>
                        </a:cubicBezTo>
                        <a:close/>
                        <a:moveTo>
                          <a:pt x="165" y="190"/>
                        </a:moveTo>
                        <a:cubicBezTo>
                          <a:pt x="131" y="209"/>
                          <a:pt x="88" y="198"/>
                          <a:pt x="69" y="165"/>
                        </a:cubicBezTo>
                        <a:cubicBezTo>
                          <a:pt x="50" y="131"/>
                          <a:pt x="61" y="88"/>
                          <a:pt x="94" y="69"/>
                        </a:cubicBezTo>
                        <a:cubicBezTo>
                          <a:pt x="128" y="49"/>
                          <a:pt x="171" y="60"/>
                          <a:pt x="190" y="94"/>
                        </a:cubicBezTo>
                        <a:cubicBezTo>
                          <a:pt x="210" y="127"/>
                          <a:pt x="198" y="170"/>
                          <a:pt x="165" y="190"/>
                        </a:cubicBezTo>
                        <a:close/>
                      </a:path>
                    </a:pathLst>
                  </a:custGeom>
                  <a:solidFill>
                    <a:schemeClr val="bg1"/>
                  </a:solidFill>
                  <a:ln w="3175" cap="flat" cmpd="sng" algn="ctr">
                    <a:noFill/>
                    <a:prstDash val="solid"/>
                  </a:ln>
                  <a:effectLst/>
                </p:spPr>
                <p:txBody>
                  <a:bodyPr anchor="ctr"/>
                  <a:lstStyle/>
                  <a:p>
                    <a:pPr algn="ctr"/>
                    <a:endParaRPr lang="zh-CN" altLang="en-US">
                      <a:ea typeface="黑体" pitchFamily="2" charset="-122"/>
                    </a:endParaRPr>
                  </a:p>
                </p:txBody>
              </p:sp>
            </p:grpSp>
          </p:grpSp>
          <p:grpSp>
            <p:nvGrpSpPr>
              <p:cNvPr id="95" name="Group 23"/>
              <p:cNvGrpSpPr/>
              <p:nvPr/>
            </p:nvGrpSpPr>
            <p:grpSpPr>
              <a:xfrm>
                <a:off x="2939670" y="3678560"/>
                <a:ext cx="570404" cy="570404"/>
                <a:chOff x="951233" y="2055550"/>
                <a:chExt cx="1563950" cy="1563950"/>
              </a:xfrm>
            </p:grpSpPr>
            <p:sp>
              <p:nvSpPr>
                <p:cNvPr id="98" name="Oval 97"/>
                <p:cNvSpPr/>
                <p:nvPr/>
              </p:nvSpPr>
              <p:spPr>
                <a:xfrm>
                  <a:off x="951233" y="2055550"/>
                  <a:ext cx="1563950" cy="1563950"/>
                </a:xfrm>
                <a:prstGeom prst="ellipse">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100" name="Freeform 11"/>
                <p:cNvSpPr>
                  <a:spLocks noEditPoints="1"/>
                </p:cNvSpPr>
                <p:nvPr/>
              </p:nvSpPr>
              <p:spPr bwMode="auto">
                <a:xfrm>
                  <a:off x="1117586" y="2215795"/>
                  <a:ext cx="1244670" cy="1243466"/>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bg1"/>
                </a:solidFill>
                <a:ln w="3175" cap="flat" cmpd="sng" algn="ctr">
                  <a:noFill/>
                  <a:prstDash val="solid"/>
                </a:ln>
                <a:effectLst>
                  <a:outerShdw blurRad="63500" sx="102000" sy="102000" algn="ctr" rotWithShape="0">
                    <a:prstClr val="black">
                      <a:alpha val="40000"/>
                    </a:prstClr>
                  </a:outerShdw>
                </a:effectLst>
              </p:spPr>
              <p:txBody>
                <a:bodyPr anchor="ctr"/>
                <a:lstStyle/>
                <a:p>
                  <a:pPr algn="ctr" fontAlgn="auto">
                    <a:spcBef>
                      <a:spcPts val="0"/>
                    </a:spcBef>
                    <a:spcAft>
                      <a:spcPts val="0"/>
                    </a:spcAft>
                    <a:defRPr/>
                  </a:pPr>
                  <a:endParaRPr lang="zh-CN" altLang="en-US">
                    <a:ea typeface="黑体" pitchFamily="2" charset="-122"/>
                  </a:endParaRPr>
                </a:p>
              </p:txBody>
            </p:sp>
          </p:grpSp>
        </p:grpSp>
        <p:sp>
          <p:nvSpPr>
            <p:cNvPr id="90" name="Oval 8"/>
            <p:cNvSpPr>
              <a:spLocks noChangeArrowheads="1"/>
            </p:cNvSpPr>
            <p:nvPr/>
          </p:nvSpPr>
          <p:spPr bwMode="auto">
            <a:xfrm>
              <a:off x="2509431" y="3616377"/>
              <a:ext cx="1421676" cy="1429968"/>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endParaRPr lang="zh-CN" altLang="en-US" kern="0">
                <a:solidFill>
                  <a:srgbClr val="FFFFFF"/>
                </a:solidFill>
                <a:ea typeface="黑体" pitchFamily="2" charset="-122"/>
              </a:endParaRPr>
            </a:p>
          </p:txBody>
        </p:sp>
      </p:grpSp>
      <p:sp>
        <p:nvSpPr>
          <p:cNvPr id="117" name="Rectangle 116"/>
          <p:cNvSpPr/>
          <p:nvPr/>
        </p:nvSpPr>
        <p:spPr>
          <a:xfrm>
            <a:off x="922694" y="2774217"/>
            <a:ext cx="2379854" cy="369332"/>
          </a:xfrm>
          <a:prstGeom prst="rect">
            <a:avLst/>
          </a:prstGeom>
          <a:noFill/>
        </p:spPr>
        <p:txBody>
          <a:bodyPr wrap="square" rtlCol="0">
            <a:spAutoFit/>
          </a:bodyPr>
          <a:lstStyle/>
          <a:p>
            <a:pPr algn="ctr" defTabSz="914400">
              <a:buNone/>
            </a:pPr>
            <a:r>
              <a:rPr lang="zh-CN" altLang="en-US" sz="1800" b="1" i="0" dirty="0" smtClean="0">
                <a:solidFill>
                  <a:srgbClr val="7030A0"/>
                </a:solidFill>
                <a:latin typeface="Arial"/>
                <a:ea typeface="黑体" pitchFamily="2" charset="-122"/>
                <a:cs typeface="+mn-cs"/>
              </a:rPr>
              <a:t>任何工作负荷</a:t>
            </a:r>
            <a:endParaRPr lang="zh-CN" altLang="en-US" sz="1800" b="1" i="0" dirty="0">
              <a:solidFill>
                <a:srgbClr val="7030A0"/>
              </a:solidFill>
              <a:latin typeface="Arial"/>
              <a:ea typeface="黑体" pitchFamily="2" charset="-122"/>
              <a:cs typeface="+mn-cs"/>
            </a:endParaRPr>
          </a:p>
        </p:txBody>
      </p:sp>
      <p:sp>
        <p:nvSpPr>
          <p:cNvPr id="118" name="Rectangle 117"/>
          <p:cNvSpPr/>
          <p:nvPr/>
        </p:nvSpPr>
        <p:spPr>
          <a:xfrm>
            <a:off x="3338533" y="2774217"/>
            <a:ext cx="2491491" cy="369332"/>
          </a:xfrm>
          <a:prstGeom prst="rect">
            <a:avLst/>
          </a:prstGeom>
          <a:noFill/>
        </p:spPr>
        <p:txBody>
          <a:bodyPr wrap="square" rtlCol="0">
            <a:spAutoFit/>
          </a:bodyPr>
          <a:lstStyle/>
          <a:p>
            <a:pPr algn="ctr" defTabSz="914400">
              <a:buNone/>
            </a:pPr>
            <a:r>
              <a:rPr lang="zh-CN" altLang="en-US" sz="1800" b="1" i="0" smtClean="0">
                <a:solidFill>
                  <a:srgbClr val="7030A0"/>
                </a:solidFill>
                <a:latin typeface="Arial"/>
                <a:ea typeface="黑体" pitchFamily="2" charset="-122"/>
                <a:cs typeface="+mn-cs"/>
              </a:rPr>
              <a:t>任何服务</a:t>
            </a:r>
            <a:endParaRPr lang="zh-CN" altLang="en-US" sz="1800" b="1" i="0">
              <a:solidFill>
                <a:srgbClr val="7030A0"/>
              </a:solidFill>
              <a:latin typeface="Arial"/>
              <a:ea typeface="黑体" pitchFamily="2" charset="-122"/>
              <a:cs typeface="+mn-cs"/>
            </a:endParaRPr>
          </a:p>
        </p:txBody>
      </p:sp>
      <p:sp>
        <p:nvSpPr>
          <p:cNvPr id="119" name="Rectangle 118"/>
          <p:cNvSpPr/>
          <p:nvPr/>
        </p:nvSpPr>
        <p:spPr>
          <a:xfrm>
            <a:off x="5942532" y="2774217"/>
            <a:ext cx="2221651" cy="369332"/>
          </a:xfrm>
          <a:prstGeom prst="rect">
            <a:avLst/>
          </a:prstGeom>
          <a:noFill/>
        </p:spPr>
        <p:txBody>
          <a:bodyPr wrap="square" rtlCol="0">
            <a:spAutoFit/>
          </a:bodyPr>
          <a:lstStyle/>
          <a:p>
            <a:pPr algn="ctr" defTabSz="914400">
              <a:buNone/>
            </a:pPr>
            <a:r>
              <a:rPr lang="zh-CN" altLang="en-US" sz="1800" b="1" i="0" smtClean="0">
                <a:solidFill>
                  <a:srgbClr val="7030A0"/>
                </a:solidFill>
                <a:latin typeface="Arial"/>
                <a:ea typeface="黑体" pitchFamily="2" charset="-122"/>
                <a:cs typeface="+mn-cs"/>
              </a:rPr>
              <a:t>任何扩展</a:t>
            </a:r>
            <a:endParaRPr lang="zh-CN" altLang="en-US" sz="1800" b="1" i="0">
              <a:solidFill>
                <a:srgbClr val="7030A0"/>
              </a:solidFill>
              <a:latin typeface="Arial"/>
              <a:ea typeface="黑体" pitchFamily="2" charset="-122"/>
              <a:cs typeface="+mn-cs"/>
            </a:endParaRPr>
          </a:p>
        </p:txBody>
      </p:sp>
      <p:grpSp>
        <p:nvGrpSpPr>
          <p:cNvPr id="120" name="Group 27"/>
          <p:cNvGrpSpPr/>
          <p:nvPr/>
        </p:nvGrpSpPr>
        <p:grpSpPr>
          <a:xfrm>
            <a:off x="5441261" y="1442228"/>
            <a:ext cx="3702739" cy="909164"/>
            <a:chOff x="5441261" y="1255394"/>
            <a:chExt cx="3702739" cy="909164"/>
          </a:xfrm>
        </p:grpSpPr>
        <p:sp>
          <p:nvSpPr>
            <p:cNvPr id="121" name="TextBox 120"/>
            <p:cNvSpPr txBox="1"/>
            <p:nvPr/>
          </p:nvSpPr>
          <p:spPr>
            <a:xfrm>
              <a:off x="5441261" y="1255394"/>
              <a:ext cx="3302689" cy="307777"/>
            </a:xfrm>
            <a:prstGeom prst="rect">
              <a:avLst/>
            </a:prstGeom>
            <a:noFill/>
          </p:spPr>
          <p:txBody>
            <a:bodyPr wrap="square" rtlCol="0">
              <a:spAutoFit/>
            </a:bodyPr>
            <a:lstStyle/>
            <a:p>
              <a:r>
                <a:rPr lang="en-US" altLang="zh-CN" sz="1400" b="1" i="0" dirty="0" smtClean="0">
                  <a:solidFill>
                    <a:schemeClr val="tx1"/>
                  </a:solidFill>
                  <a:latin typeface="Arial"/>
                  <a:ea typeface="黑体" pitchFamily="2" charset="-122"/>
                  <a:cs typeface="+mn-cs"/>
                </a:rPr>
                <a:t>CISCO</a:t>
              </a:r>
              <a:r>
                <a:rPr lang="en-US" sz="1400" b="1" baseline="30000" dirty="0" smtClean="0"/>
                <a:t>®</a:t>
              </a:r>
              <a:r>
                <a:rPr lang="en-US" altLang="zh-CN" sz="1400" b="1" i="0" dirty="0" smtClean="0">
                  <a:solidFill>
                    <a:schemeClr val="tx1"/>
                  </a:solidFill>
                  <a:latin typeface="Arial"/>
                  <a:ea typeface="黑体" pitchFamily="2" charset="-122"/>
                  <a:cs typeface="+mn-cs"/>
                </a:rPr>
                <a:t> UNIFIED COMPUTING</a:t>
              </a:r>
              <a:endParaRPr lang="en-US" altLang="zh-CN" sz="1400" b="1" i="0" dirty="0">
                <a:solidFill>
                  <a:schemeClr val="tx1"/>
                </a:solidFill>
                <a:latin typeface="Arial"/>
                <a:ea typeface="黑体" pitchFamily="2" charset="-122"/>
                <a:cs typeface="+mn-cs"/>
              </a:endParaRPr>
            </a:p>
          </p:txBody>
        </p:sp>
        <p:sp>
          <p:nvSpPr>
            <p:cNvPr id="122" name="TextBox 121"/>
            <p:cNvSpPr txBox="1"/>
            <p:nvPr/>
          </p:nvSpPr>
          <p:spPr>
            <a:xfrm>
              <a:off x="5441261" y="1856781"/>
              <a:ext cx="3702739" cy="307777"/>
            </a:xfrm>
            <a:prstGeom prst="rect">
              <a:avLst/>
            </a:prstGeom>
            <a:noFill/>
          </p:spPr>
          <p:txBody>
            <a:bodyPr wrap="square" rtlCol="0">
              <a:spAutoFit/>
            </a:bodyPr>
            <a:lstStyle/>
            <a:p>
              <a:r>
                <a:rPr lang="en-US" altLang="zh-CN" sz="1400" b="1" i="0" dirty="0" smtClean="0">
                  <a:solidFill>
                    <a:srgbClr val="652D89">
                      <a:lumMod val="60000"/>
                      <a:lumOff val="40000"/>
                    </a:srgbClr>
                  </a:solidFill>
                  <a:latin typeface="Arial"/>
                  <a:ea typeface="黑体" pitchFamily="2" charset="-122"/>
                  <a:cs typeface="+mn-cs"/>
                </a:rPr>
                <a:t>CISCO</a:t>
              </a:r>
              <a:r>
                <a:rPr lang="en-US" sz="1400" b="1" baseline="30000" dirty="0" smtClean="0">
                  <a:solidFill>
                    <a:schemeClr val="accent6">
                      <a:lumMod val="60000"/>
                      <a:lumOff val="40000"/>
                    </a:schemeClr>
                  </a:solidFill>
                </a:rPr>
                <a:t>®</a:t>
              </a:r>
              <a:r>
                <a:rPr lang="en-US" altLang="zh-CN" sz="1400" b="1" i="0" dirty="0" smtClean="0">
                  <a:solidFill>
                    <a:srgbClr val="652D89">
                      <a:lumMod val="60000"/>
                      <a:lumOff val="40000"/>
                    </a:srgbClr>
                  </a:solidFill>
                  <a:latin typeface="Arial"/>
                  <a:ea typeface="黑体" pitchFamily="2" charset="-122"/>
                  <a:cs typeface="+mn-cs"/>
                </a:rPr>
                <a:t> UNIFIED MANAGEMENT</a:t>
              </a:r>
              <a:endParaRPr lang="zh-CN" altLang="en-US" sz="1400" b="1" dirty="0">
                <a:solidFill>
                  <a:schemeClr val="accent6">
                    <a:lumMod val="60000"/>
                    <a:lumOff val="40000"/>
                  </a:schemeClr>
                </a:solidFill>
                <a:latin typeface="+mj-lt"/>
                <a:ea typeface="黑体" pitchFamily="2" charset="-122"/>
              </a:endParaRPr>
            </a:p>
          </p:txBody>
        </p:sp>
        <p:sp>
          <p:nvSpPr>
            <p:cNvPr id="123" name="TextBox 122"/>
            <p:cNvSpPr txBox="1"/>
            <p:nvPr/>
          </p:nvSpPr>
          <p:spPr>
            <a:xfrm>
              <a:off x="5441261" y="1556088"/>
              <a:ext cx="2683642" cy="307777"/>
            </a:xfrm>
            <a:prstGeom prst="rect">
              <a:avLst/>
            </a:prstGeom>
            <a:noFill/>
          </p:spPr>
          <p:txBody>
            <a:bodyPr wrap="square" rtlCol="0">
              <a:spAutoFit/>
            </a:bodyPr>
            <a:lstStyle/>
            <a:p>
              <a:r>
                <a:rPr lang="en-US" altLang="zh-CN" sz="1400" b="1" i="0" dirty="0" smtClean="0">
                  <a:solidFill>
                    <a:srgbClr val="6DB344"/>
                  </a:solidFill>
                  <a:latin typeface="Arial"/>
                  <a:ea typeface="黑体" pitchFamily="2" charset="-122"/>
                  <a:cs typeface="+mn-cs"/>
                </a:rPr>
                <a:t>CISCO</a:t>
              </a:r>
              <a:r>
                <a:rPr lang="en-US" sz="1400" b="1" baseline="30000" dirty="0" smtClean="0">
                  <a:solidFill>
                    <a:schemeClr val="tx2"/>
                  </a:solidFill>
                </a:rPr>
                <a:t>®</a:t>
              </a:r>
              <a:r>
                <a:rPr lang="en-US" altLang="zh-CN" sz="1400" b="1" i="0" dirty="0" smtClean="0">
                  <a:solidFill>
                    <a:srgbClr val="6DB344"/>
                  </a:solidFill>
                  <a:latin typeface="Arial"/>
                  <a:ea typeface="黑体" pitchFamily="2" charset="-122"/>
                  <a:cs typeface="+mn-cs"/>
                </a:rPr>
                <a:t> UNIFIED FABRIC</a:t>
              </a:r>
              <a:endParaRPr lang="en-US" altLang="zh-CN" sz="1400" b="1" i="0" dirty="0">
                <a:solidFill>
                  <a:srgbClr val="6DB344"/>
                </a:solidFill>
                <a:latin typeface="Arial"/>
                <a:ea typeface="黑体" pitchFamily="2" charset="-122"/>
                <a:cs typeface="+mn-cs"/>
              </a:endParaRPr>
            </a:p>
          </p:txBody>
        </p:sp>
      </p:grpSp>
      <p:grpSp>
        <p:nvGrpSpPr>
          <p:cNvPr id="124" name="Group 117"/>
          <p:cNvGrpSpPr/>
          <p:nvPr/>
        </p:nvGrpSpPr>
        <p:grpSpPr>
          <a:xfrm>
            <a:off x="886086" y="1620086"/>
            <a:ext cx="1382889" cy="1373245"/>
            <a:chOff x="846484" y="1620086"/>
            <a:chExt cx="1382889" cy="1373245"/>
          </a:xfrm>
        </p:grpSpPr>
        <p:grpSp>
          <p:nvGrpSpPr>
            <p:cNvPr id="125" name="Group 24"/>
            <p:cNvGrpSpPr/>
            <p:nvPr/>
          </p:nvGrpSpPr>
          <p:grpSpPr>
            <a:xfrm>
              <a:off x="846484" y="1620086"/>
              <a:ext cx="1371782" cy="1371782"/>
              <a:chOff x="3872232" y="2055550"/>
              <a:chExt cx="1563950" cy="1563950"/>
            </a:xfrm>
          </p:grpSpPr>
          <p:sp>
            <p:nvSpPr>
              <p:cNvPr id="127" name="Oval 126"/>
              <p:cNvSpPr/>
              <p:nvPr/>
            </p:nvSpPr>
            <p:spPr>
              <a:xfrm>
                <a:off x="3872232" y="2055550"/>
                <a:ext cx="1563950" cy="1563950"/>
              </a:xfrm>
              <a:prstGeom prst="ellipse">
                <a:avLst/>
              </a:prstGeom>
              <a:solidFill>
                <a:schemeClr val="tx1"/>
              </a:solidFill>
              <a:ln w="25400" cap="flat">
                <a:solidFill>
                  <a:schemeClr val="accent1">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grpSp>
            <p:nvGrpSpPr>
              <p:cNvPr id="128" name="Group 56"/>
              <p:cNvGrpSpPr/>
              <p:nvPr/>
            </p:nvGrpSpPr>
            <p:grpSpPr>
              <a:xfrm>
                <a:off x="4116904" y="2266987"/>
                <a:ext cx="1115552" cy="1194606"/>
                <a:chOff x="1747259" y="2570575"/>
                <a:chExt cx="2374930" cy="2543229"/>
              </a:xfrm>
              <a:effectLst>
                <a:outerShdw blurRad="63500" sx="102000" sy="102000" algn="ctr" rotWithShape="0">
                  <a:prstClr val="black">
                    <a:alpha val="40000"/>
                  </a:prstClr>
                </a:outerShdw>
              </a:effectLst>
            </p:grpSpPr>
            <p:sp>
              <p:nvSpPr>
                <p:cNvPr id="129" name="Freeform 7"/>
                <p:cNvSpPr>
                  <a:spLocks noEditPoints="1"/>
                </p:cNvSpPr>
                <p:nvPr/>
              </p:nvSpPr>
              <p:spPr bwMode="auto">
                <a:xfrm>
                  <a:off x="3429835" y="3115088"/>
                  <a:ext cx="692354" cy="1594773"/>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solidFill>
                  <a:schemeClr val="bg1"/>
                </a:solidFill>
                <a:ln w="3175" cap="flat" cmpd="sng" algn="ctr">
                  <a:noFill/>
                  <a:prstDash val="solid"/>
                </a:ln>
                <a:effectLst>
                  <a:outerShdw blurRad="63500" sx="102000" sy="102000" algn="ctr" rotWithShape="0">
                    <a:prstClr val="black">
                      <a:alpha val="40000"/>
                    </a:prstClr>
                  </a:outerShdw>
                </a:effectLst>
              </p:spPr>
              <p:txBody>
                <a:bodyPr anchor="ctr"/>
                <a:lstStyle/>
                <a:p>
                  <a:pPr algn="ctr"/>
                  <a:endParaRPr lang="zh-CN" altLang="en-US">
                    <a:ea typeface="黑体" pitchFamily="2" charset="-122"/>
                  </a:endParaRPr>
                </a:p>
              </p:txBody>
            </p:sp>
            <p:sp>
              <p:nvSpPr>
                <p:cNvPr id="130" name="Freeform 7"/>
                <p:cNvSpPr>
                  <a:spLocks noEditPoints="1"/>
                </p:cNvSpPr>
                <p:nvPr/>
              </p:nvSpPr>
              <p:spPr bwMode="auto">
                <a:xfrm>
                  <a:off x="1747259" y="3092471"/>
                  <a:ext cx="692354" cy="1594773"/>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solidFill>
                  <a:schemeClr val="bg1"/>
                </a:solidFill>
                <a:ln w="3175" cap="flat" cmpd="sng" algn="ctr">
                  <a:noFill/>
                  <a:prstDash val="solid"/>
                </a:ln>
                <a:effectLst>
                  <a:outerShdw blurRad="63500" sx="102000" sy="102000" algn="ctr" rotWithShape="0">
                    <a:prstClr val="black">
                      <a:alpha val="40000"/>
                    </a:prstClr>
                  </a:outerShdw>
                </a:effectLst>
              </p:spPr>
              <p:txBody>
                <a:bodyPr anchor="ctr"/>
                <a:lstStyle/>
                <a:p>
                  <a:pPr algn="ctr"/>
                  <a:endParaRPr lang="zh-CN" altLang="en-US">
                    <a:ea typeface="黑体" pitchFamily="2" charset="-122"/>
                  </a:endParaRPr>
                </a:p>
              </p:txBody>
            </p:sp>
            <p:sp>
              <p:nvSpPr>
                <p:cNvPr id="131" name="Freeform 7"/>
                <p:cNvSpPr>
                  <a:spLocks noEditPoints="1"/>
                </p:cNvSpPr>
                <p:nvPr/>
              </p:nvSpPr>
              <p:spPr bwMode="auto">
                <a:xfrm>
                  <a:off x="2381646" y="2570575"/>
                  <a:ext cx="1106154" cy="2543229"/>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solidFill>
                  <a:schemeClr val="bg1"/>
                </a:solidFill>
                <a:ln w="25400" cap="flat" cmpd="sng" algn="ctr">
                  <a:noFill/>
                  <a:prstDash val="solid"/>
                </a:ln>
                <a:effectLst>
                  <a:outerShdw blurRad="63500" sx="102000" sy="102000" algn="ctr" rotWithShape="0">
                    <a:prstClr val="black">
                      <a:alpha val="71000"/>
                    </a:prstClr>
                  </a:outerShdw>
                </a:effectLst>
              </p:spPr>
              <p:txBody>
                <a:bodyPr anchor="ctr"/>
                <a:lstStyle/>
                <a:p>
                  <a:pPr algn="ctr" fontAlgn="auto">
                    <a:spcBef>
                      <a:spcPts val="0"/>
                    </a:spcBef>
                    <a:spcAft>
                      <a:spcPts val="0"/>
                    </a:spcAft>
                    <a:defRPr/>
                  </a:pPr>
                  <a:endParaRPr lang="zh-CN" altLang="en-US">
                    <a:ea typeface="黑体" pitchFamily="2" charset="-122"/>
                  </a:endParaRPr>
                </a:p>
              </p:txBody>
            </p:sp>
          </p:grpSp>
        </p:grpSp>
        <p:sp>
          <p:nvSpPr>
            <p:cNvPr id="126" name="Oval 8"/>
            <p:cNvSpPr>
              <a:spLocks noChangeArrowheads="1"/>
            </p:cNvSpPr>
            <p:nvPr/>
          </p:nvSpPr>
          <p:spPr bwMode="auto">
            <a:xfrm>
              <a:off x="857773" y="1621731"/>
              <a:ext cx="1371600" cy="1371600"/>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endParaRPr lang="zh-CN" altLang="en-US" sz="2800" kern="0">
                <a:solidFill>
                  <a:srgbClr val="FFFFFF"/>
                </a:solidFill>
                <a:ea typeface="黑体" pitchFamily="2" charset="-122"/>
              </a:endParaRPr>
            </a:p>
          </p:txBody>
        </p:sp>
      </p:grpSp>
      <p:grpSp>
        <p:nvGrpSpPr>
          <p:cNvPr id="132" name="Group 9"/>
          <p:cNvGrpSpPr/>
          <p:nvPr/>
        </p:nvGrpSpPr>
        <p:grpSpPr>
          <a:xfrm>
            <a:off x="6849757" y="1620086"/>
            <a:ext cx="1371783" cy="1383878"/>
            <a:chOff x="6804602" y="1620086"/>
            <a:chExt cx="1371783" cy="1383878"/>
          </a:xfrm>
        </p:grpSpPr>
        <p:grpSp>
          <p:nvGrpSpPr>
            <p:cNvPr id="133" name="Group 126"/>
            <p:cNvGrpSpPr/>
            <p:nvPr/>
          </p:nvGrpSpPr>
          <p:grpSpPr>
            <a:xfrm>
              <a:off x="6804602" y="1620086"/>
              <a:ext cx="1371782" cy="1371782"/>
              <a:chOff x="6343755" y="1133031"/>
              <a:chExt cx="1563950" cy="1563950"/>
            </a:xfrm>
          </p:grpSpPr>
          <p:sp>
            <p:nvSpPr>
              <p:cNvPr id="135" name="Oval 134"/>
              <p:cNvSpPr/>
              <p:nvPr/>
            </p:nvSpPr>
            <p:spPr>
              <a:xfrm>
                <a:off x="6343755" y="1133031"/>
                <a:ext cx="1563950" cy="1563950"/>
              </a:xfrm>
              <a:prstGeom prst="ellipse">
                <a:avLst/>
              </a:prstGeom>
              <a:solidFill>
                <a:schemeClr val="accent6">
                  <a:lumMod val="60000"/>
                  <a:lumOff val="40000"/>
                </a:schemeClr>
              </a:solidFill>
              <a:ln w="25400" cap="flat">
                <a:solidFill>
                  <a:schemeClr val="accent6"/>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grpSp>
            <p:nvGrpSpPr>
              <p:cNvPr id="136" name="Group 66"/>
              <p:cNvGrpSpPr/>
              <p:nvPr/>
            </p:nvGrpSpPr>
            <p:grpSpPr>
              <a:xfrm>
                <a:off x="6498421" y="1291832"/>
                <a:ext cx="1211114" cy="1212981"/>
                <a:chOff x="7069502" y="3312428"/>
                <a:chExt cx="548923" cy="549770"/>
              </a:xfrm>
              <a:effectLst>
                <a:outerShdw blurRad="63500" sx="102000" sy="102000" algn="ctr" rotWithShape="0">
                  <a:prstClr val="black">
                    <a:alpha val="40000"/>
                  </a:prstClr>
                </a:outerShdw>
              </a:effectLst>
            </p:grpSpPr>
            <p:sp>
              <p:nvSpPr>
                <p:cNvPr id="137" name="Freeform 129"/>
                <p:cNvSpPr>
                  <a:spLocks noEditPoints="1"/>
                </p:cNvSpPr>
                <p:nvPr/>
              </p:nvSpPr>
              <p:spPr bwMode="auto">
                <a:xfrm>
                  <a:off x="7069502" y="3408227"/>
                  <a:ext cx="255519" cy="251489"/>
                </a:xfrm>
                <a:custGeom>
                  <a:avLst/>
                  <a:gdLst/>
                  <a:ahLst/>
                  <a:cxnLst>
                    <a:cxn ang="0">
                      <a:pos x="196" y="90"/>
                    </a:cxn>
                    <a:cxn ang="0">
                      <a:pos x="193" y="70"/>
                    </a:cxn>
                    <a:cxn ang="0">
                      <a:pos x="189" y="67"/>
                    </a:cxn>
                    <a:cxn ang="0">
                      <a:pos x="175" y="66"/>
                    </a:cxn>
                    <a:cxn ang="0">
                      <a:pos x="164" y="47"/>
                    </a:cxn>
                    <a:cxn ang="0">
                      <a:pos x="170" y="33"/>
                    </a:cxn>
                    <a:cxn ang="0">
                      <a:pos x="169" y="29"/>
                    </a:cxn>
                    <a:cxn ang="0">
                      <a:pos x="153" y="16"/>
                    </a:cxn>
                    <a:cxn ang="0">
                      <a:pos x="149" y="16"/>
                    </a:cxn>
                    <a:cxn ang="0">
                      <a:pos x="137" y="24"/>
                    </a:cxn>
                    <a:cxn ang="0">
                      <a:pos x="116" y="16"/>
                    </a:cxn>
                    <a:cxn ang="0">
                      <a:pos x="112" y="2"/>
                    </a:cxn>
                    <a:cxn ang="0">
                      <a:pos x="108" y="0"/>
                    </a:cxn>
                    <a:cxn ang="0">
                      <a:pos x="88" y="0"/>
                    </a:cxn>
                    <a:cxn ang="0">
                      <a:pos x="85" y="2"/>
                    </a:cxn>
                    <a:cxn ang="0">
                      <a:pos x="81" y="16"/>
                    </a:cxn>
                    <a:cxn ang="0">
                      <a:pos x="60" y="24"/>
                    </a:cxn>
                    <a:cxn ang="0">
                      <a:pos x="48" y="16"/>
                    </a:cxn>
                    <a:cxn ang="0">
                      <a:pos x="43" y="16"/>
                    </a:cxn>
                    <a:cxn ang="0">
                      <a:pos x="28" y="29"/>
                    </a:cxn>
                    <a:cxn ang="0">
                      <a:pos x="27" y="33"/>
                    </a:cxn>
                    <a:cxn ang="0">
                      <a:pos x="33" y="47"/>
                    </a:cxn>
                    <a:cxn ang="0">
                      <a:pos x="21" y="66"/>
                    </a:cxn>
                    <a:cxn ang="0">
                      <a:pos x="7" y="67"/>
                    </a:cxn>
                    <a:cxn ang="0">
                      <a:pos x="4" y="70"/>
                    </a:cxn>
                    <a:cxn ang="0">
                      <a:pos x="0" y="90"/>
                    </a:cxn>
                    <a:cxn ang="0">
                      <a:pos x="2" y="94"/>
                    </a:cxn>
                    <a:cxn ang="0">
                      <a:pos x="15" y="101"/>
                    </a:cxn>
                    <a:cxn ang="0">
                      <a:pos x="19" y="123"/>
                    </a:cxn>
                    <a:cxn ang="0">
                      <a:pos x="9" y="133"/>
                    </a:cxn>
                    <a:cxn ang="0">
                      <a:pos x="9" y="137"/>
                    </a:cxn>
                    <a:cxn ang="0">
                      <a:pos x="19" y="155"/>
                    </a:cxn>
                    <a:cxn ang="0">
                      <a:pos x="23" y="157"/>
                    </a:cxn>
                    <a:cxn ang="0">
                      <a:pos x="37" y="153"/>
                    </a:cxn>
                    <a:cxn ang="0">
                      <a:pos x="54" y="167"/>
                    </a:cxn>
                    <a:cxn ang="0">
                      <a:pos x="53" y="182"/>
                    </a:cxn>
                    <a:cxn ang="0">
                      <a:pos x="55" y="186"/>
                    </a:cxn>
                    <a:cxn ang="0">
                      <a:pos x="74" y="193"/>
                    </a:cxn>
                    <a:cxn ang="0">
                      <a:pos x="78" y="191"/>
                    </a:cxn>
                    <a:cxn ang="0">
                      <a:pos x="87" y="179"/>
                    </a:cxn>
                    <a:cxn ang="0">
                      <a:pos x="98" y="180"/>
                    </a:cxn>
                    <a:cxn ang="0">
                      <a:pos x="109" y="179"/>
                    </a:cxn>
                    <a:cxn ang="0">
                      <a:pos x="118" y="191"/>
                    </a:cxn>
                    <a:cxn ang="0">
                      <a:pos x="122" y="193"/>
                    </a:cxn>
                    <a:cxn ang="0">
                      <a:pos x="141" y="186"/>
                    </a:cxn>
                    <a:cxn ang="0">
                      <a:pos x="144" y="182"/>
                    </a:cxn>
                    <a:cxn ang="0">
                      <a:pos x="142" y="167"/>
                    </a:cxn>
                    <a:cxn ang="0">
                      <a:pos x="160" y="153"/>
                    </a:cxn>
                    <a:cxn ang="0">
                      <a:pos x="174" y="157"/>
                    </a:cxn>
                    <a:cxn ang="0">
                      <a:pos x="178" y="155"/>
                    </a:cxn>
                    <a:cxn ang="0">
                      <a:pos x="188" y="137"/>
                    </a:cxn>
                    <a:cxn ang="0">
                      <a:pos x="187" y="133"/>
                    </a:cxn>
                    <a:cxn ang="0">
                      <a:pos x="177" y="123"/>
                    </a:cxn>
                    <a:cxn ang="0">
                      <a:pos x="181" y="101"/>
                    </a:cxn>
                    <a:cxn ang="0">
                      <a:pos x="194" y="94"/>
                    </a:cxn>
                    <a:cxn ang="0">
                      <a:pos x="196" y="90"/>
                    </a:cxn>
                    <a:cxn ang="0">
                      <a:pos x="98" y="127"/>
                    </a:cxn>
                    <a:cxn ang="0">
                      <a:pos x="69" y="97"/>
                    </a:cxn>
                    <a:cxn ang="0">
                      <a:pos x="98" y="68"/>
                    </a:cxn>
                    <a:cxn ang="0">
                      <a:pos x="128" y="97"/>
                    </a:cxn>
                    <a:cxn ang="0">
                      <a:pos x="98" y="127"/>
                    </a:cxn>
                  </a:cxnLst>
                  <a:rect l="0" t="0" r="r" b="b"/>
                  <a:pathLst>
                    <a:path w="196" h="193">
                      <a:moveTo>
                        <a:pt x="196" y="90"/>
                      </a:moveTo>
                      <a:cubicBezTo>
                        <a:pt x="196" y="90"/>
                        <a:pt x="193" y="71"/>
                        <a:pt x="193" y="70"/>
                      </a:cubicBezTo>
                      <a:cubicBezTo>
                        <a:pt x="192" y="69"/>
                        <a:pt x="191" y="68"/>
                        <a:pt x="189" y="67"/>
                      </a:cubicBezTo>
                      <a:cubicBezTo>
                        <a:pt x="187" y="67"/>
                        <a:pt x="177" y="66"/>
                        <a:pt x="175" y="66"/>
                      </a:cubicBezTo>
                      <a:cubicBezTo>
                        <a:pt x="172" y="59"/>
                        <a:pt x="168" y="53"/>
                        <a:pt x="164" y="47"/>
                      </a:cubicBezTo>
                      <a:cubicBezTo>
                        <a:pt x="164" y="45"/>
                        <a:pt x="169" y="35"/>
                        <a:pt x="170" y="33"/>
                      </a:cubicBezTo>
                      <a:cubicBezTo>
                        <a:pt x="170" y="32"/>
                        <a:pt x="170" y="30"/>
                        <a:pt x="169" y="29"/>
                      </a:cubicBezTo>
                      <a:cubicBezTo>
                        <a:pt x="168" y="29"/>
                        <a:pt x="154" y="17"/>
                        <a:pt x="153" y="16"/>
                      </a:cubicBezTo>
                      <a:cubicBezTo>
                        <a:pt x="152" y="15"/>
                        <a:pt x="150" y="15"/>
                        <a:pt x="149" y="16"/>
                      </a:cubicBezTo>
                      <a:cubicBezTo>
                        <a:pt x="147" y="17"/>
                        <a:pt x="138" y="23"/>
                        <a:pt x="137" y="24"/>
                      </a:cubicBezTo>
                      <a:cubicBezTo>
                        <a:pt x="130" y="21"/>
                        <a:pt x="123" y="18"/>
                        <a:pt x="116" y="16"/>
                      </a:cubicBezTo>
                      <a:cubicBezTo>
                        <a:pt x="115" y="15"/>
                        <a:pt x="112" y="5"/>
                        <a:pt x="112" y="2"/>
                      </a:cubicBezTo>
                      <a:cubicBezTo>
                        <a:pt x="111" y="1"/>
                        <a:pt x="110" y="0"/>
                        <a:pt x="108" y="0"/>
                      </a:cubicBezTo>
                      <a:cubicBezTo>
                        <a:pt x="88" y="0"/>
                        <a:pt x="88" y="0"/>
                        <a:pt x="88" y="0"/>
                      </a:cubicBezTo>
                      <a:cubicBezTo>
                        <a:pt x="86" y="0"/>
                        <a:pt x="85" y="1"/>
                        <a:pt x="85" y="2"/>
                      </a:cubicBezTo>
                      <a:cubicBezTo>
                        <a:pt x="84" y="5"/>
                        <a:pt x="81" y="15"/>
                        <a:pt x="81" y="16"/>
                      </a:cubicBezTo>
                      <a:cubicBezTo>
                        <a:pt x="73" y="18"/>
                        <a:pt x="66" y="21"/>
                        <a:pt x="60" y="24"/>
                      </a:cubicBezTo>
                      <a:cubicBezTo>
                        <a:pt x="58" y="23"/>
                        <a:pt x="49" y="17"/>
                        <a:pt x="48" y="16"/>
                      </a:cubicBezTo>
                      <a:cubicBezTo>
                        <a:pt x="46" y="15"/>
                        <a:pt x="45" y="15"/>
                        <a:pt x="43" y="16"/>
                      </a:cubicBezTo>
                      <a:cubicBezTo>
                        <a:pt x="43" y="17"/>
                        <a:pt x="28" y="29"/>
                        <a:pt x="28" y="29"/>
                      </a:cubicBezTo>
                      <a:cubicBezTo>
                        <a:pt x="26" y="30"/>
                        <a:pt x="26" y="32"/>
                        <a:pt x="27" y="33"/>
                      </a:cubicBezTo>
                      <a:cubicBezTo>
                        <a:pt x="28" y="36"/>
                        <a:pt x="32" y="45"/>
                        <a:pt x="33" y="47"/>
                      </a:cubicBezTo>
                      <a:cubicBezTo>
                        <a:pt x="28" y="53"/>
                        <a:pt x="24" y="59"/>
                        <a:pt x="21" y="66"/>
                      </a:cubicBezTo>
                      <a:cubicBezTo>
                        <a:pt x="20" y="66"/>
                        <a:pt x="9" y="67"/>
                        <a:pt x="7" y="67"/>
                      </a:cubicBezTo>
                      <a:cubicBezTo>
                        <a:pt x="6" y="68"/>
                        <a:pt x="4" y="69"/>
                        <a:pt x="4" y="70"/>
                      </a:cubicBezTo>
                      <a:cubicBezTo>
                        <a:pt x="4" y="71"/>
                        <a:pt x="0" y="90"/>
                        <a:pt x="0" y="90"/>
                      </a:cubicBezTo>
                      <a:cubicBezTo>
                        <a:pt x="0" y="92"/>
                        <a:pt x="1" y="94"/>
                        <a:pt x="2" y="94"/>
                      </a:cubicBezTo>
                      <a:cubicBezTo>
                        <a:pt x="4" y="95"/>
                        <a:pt x="14" y="100"/>
                        <a:pt x="15" y="101"/>
                      </a:cubicBezTo>
                      <a:cubicBezTo>
                        <a:pt x="16" y="108"/>
                        <a:pt x="17" y="116"/>
                        <a:pt x="19" y="123"/>
                      </a:cubicBezTo>
                      <a:cubicBezTo>
                        <a:pt x="18" y="124"/>
                        <a:pt x="11" y="131"/>
                        <a:pt x="9" y="133"/>
                      </a:cubicBezTo>
                      <a:cubicBezTo>
                        <a:pt x="8" y="134"/>
                        <a:pt x="8" y="136"/>
                        <a:pt x="9" y="137"/>
                      </a:cubicBezTo>
                      <a:cubicBezTo>
                        <a:pt x="9" y="138"/>
                        <a:pt x="18" y="154"/>
                        <a:pt x="19" y="155"/>
                      </a:cubicBezTo>
                      <a:cubicBezTo>
                        <a:pt x="20" y="157"/>
                        <a:pt x="21" y="157"/>
                        <a:pt x="23" y="157"/>
                      </a:cubicBezTo>
                      <a:cubicBezTo>
                        <a:pt x="25" y="156"/>
                        <a:pt x="35" y="154"/>
                        <a:pt x="37" y="153"/>
                      </a:cubicBezTo>
                      <a:cubicBezTo>
                        <a:pt x="42" y="159"/>
                        <a:pt x="48" y="163"/>
                        <a:pt x="54" y="167"/>
                      </a:cubicBezTo>
                      <a:cubicBezTo>
                        <a:pt x="54" y="169"/>
                        <a:pt x="53" y="180"/>
                        <a:pt x="53" y="182"/>
                      </a:cubicBezTo>
                      <a:cubicBezTo>
                        <a:pt x="53" y="183"/>
                        <a:pt x="53" y="185"/>
                        <a:pt x="55" y="186"/>
                      </a:cubicBezTo>
                      <a:cubicBezTo>
                        <a:pt x="56" y="186"/>
                        <a:pt x="74" y="192"/>
                        <a:pt x="74" y="193"/>
                      </a:cubicBezTo>
                      <a:cubicBezTo>
                        <a:pt x="76" y="193"/>
                        <a:pt x="78" y="193"/>
                        <a:pt x="78" y="191"/>
                      </a:cubicBezTo>
                      <a:cubicBezTo>
                        <a:pt x="80" y="189"/>
                        <a:pt x="86" y="181"/>
                        <a:pt x="87" y="179"/>
                      </a:cubicBezTo>
                      <a:cubicBezTo>
                        <a:pt x="91" y="180"/>
                        <a:pt x="94" y="180"/>
                        <a:pt x="98" y="180"/>
                      </a:cubicBezTo>
                      <a:cubicBezTo>
                        <a:pt x="102" y="180"/>
                        <a:pt x="106" y="180"/>
                        <a:pt x="109" y="179"/>
                      </a:cubicBezTo>
                      <a:cubicBezTo>
                        <a:pt x="110" y="181"/>
                        <a:pt x="117" y="189"/>
                        <a:pt x="118" y="191"/>
                      </a:cubicBezTo>
                      <a:cubicBezTo>
                        <a:pt x="119" y="192"/>
                        <a:pt x="120" y="193"/>
                        <a:pt x="122" y="193"/>
                      </a:cubicBezTo>
                      <a:cubicBezTo>
                        <a:pt x="123" y="192"/>
                        <a:pt x="140" y="186"/>
                        <a:pt x="141" y="186"/>
                      </a:cubicBezTo>
                      <a:cubicBezTo>
                        <a:pt x="143" y="185"/>
                        <a:pt x="144" y="183"/>
                        <a:pt x="144" y="182"/>
                      </a:cubicBezTo>
                      <a:cubicBezTo>
                        <a:pt x="143" y="180"/>
                        <a:pt x="143" y="169"/>
                        <a:pt x="142" y="167"/>
                      </a:cubicBezTo>
                      <a:cubicBezTo>
                        <a:pt x="149" y="163"/>
                        <a:pt x="155" y="159"/>
                        <a:pt x="160" y="153"/>
                      </a:cubicBezTo>
                      <a:cubicBezTo>
                        <a:pt x="161" y="154"/>
                        <a:pt x="171" y="156"/>
                        <a:pt x="174" y="157"/>
                      </a:cubicBezTo>
                      <a:cubicBezTo>
                        <a:pt x="175" y="157"/>
                        <a:pt x="177" y="157"/>
                        <a:pt x="178" y="155"/>
                      </a:cubicBezTo>
                      <a:cubicBezTo>
                        <a:pt x="178" y="154"/>
                        <a:pt x="187" y="138"/>
                        <a:pt x="188" y="137"/>
                      </a:cubicBezTo>
                      <a:cubicBezTo>
                        <a:pt x="189" y="136"/>
                        <a:pt x="188" y="134"/>
                        <a:pt x="187" y="133"/>
                      </a:cubicBezTo>
                      <a:cubicBezTo>
                        <a:pt x="186" y="131"/>
                        <a:pt x="178" y="124"/>
                        <a:pt x="177" y="123"/>
                      </a:cubicBezTo>
                      <a:cubicBezTo>
                        <a:pt x="179" y="116"/>
                        <a:pt x="181" y="108"/>
                        <a:pt x="181" y="101"/>
                      </a:cubicBezTo>
                      <a:cubicBezTo>
                        <a:pt x="183" y="100"/>
                        <a:pt x="192" y="95"/>
                        <a:pt x="194" y="94"/>
                      </a:cubicBezTo>
                      <a:cubicBezTo>
                        <a:pt x="195" y="94"/>
                        <a:pt x="196" y="92"/>
                        <a:pt x="196" y="90"/>
                      </a:cubicBezTo>
                      <a:close/>
                      <a:moveTo>
                        <a:pt x="98" y="127"/>
                      </a:moveTo>
                      <a:cubicBezTo>
                        <a:pt x="82" y="127"/>
                        <a:pt x="69" y="114"/>
                        <a:pt x="69" y="97"/>
                      </a:cubicBezTo>
                      <a:cubicBezTo>
                        <a:pt x="69" y="81"/>
                        <a:pt x="82" y="68"/>
                        <a:pt x="98" y="68"/>
                      </a:cubicBezTo>
                      <a:cubicBezTo>
                        <a:pt x="115" y="68"/>
                        <a:pt x="128" y="81"/>
                        <a:pt x="128" y="97"/>
                      </a:cubicBezTo>
                      <a:cubicBezTo>
                        <a:pt x="128" y="114"/>
                        <a:pt x="115" y="127"/>
                        <a:pt x="98" y="127"/>
                      </a:cubicBezTo>
                      <a:close/>
                    </a:path>
                  </a:pathLst>
                </a:custGeom>
                <a:solidFill>
                  <a:schemeClr val="bg1"/>
                </a:solidFill>
                <a:ln w="3175" cap="flat" cmpd="sng" algn="ctr">
                  <a:noFill/>
                  <a:prstDash val="solid"/>
                </a:ln>
                <a:effectLst/>
              </p:spPr>
              <p:txBody>
                <a:bodyPr anchor="ctr"/>
                <a:lstStyle/>
                <a:p>
                  <a:pPr algn="ctr"/>
                  <a:endParaRPr lang="zh-CN" altLang="en-US">
                    <a:ea typeface="黑体" pitchFamily="2" charset="-122"/>
                  </a:endParaRPr>
                </a:p>
              </p:txBody>
            </p:sp>
            <p:sp>
              <p:nvSpPr>
                <p:cNvPr id="138" name="Freeform 130"/>
                <p:cNvSpPr>
                  <a:spLocks noEditPoints="1"/>
                </p:cNvSpPr>
                <p:nvPr/>
              </p:nvSpPr>
              <p:spPr bwMode="auto">
                <a:xfrm>
                  <a:off x="7286331" y="3312428"/>
                  <a:ext cx="178138" cy="179750"/>
                </a:xfrm>
                <a:custGeom>
                  <a:avLst/>
                  <a:gdLst/>
                  <a:ahLst/>
                  <a:cxnLst>
                    <a:cxn ang="0">
                      <a:pos x="136" y="54"/>
                    </a:cxn>
                    <a:cxn ang="0">
                      <a:pos x="132" y="40"/>
                    </a:cxn>
                    <a:cxn ang="0">
                      <a:pos x="129" y="39"/>
                    </a:cxn>
                    <a:cxn ang="0">
                      <a:pos x="119" y="39"/>
                    </a:cxn>
                    <a:cxn ang="0">
                      <a:pos x="109" y="27"/>
                    </a:cxn>
                    <a:cxn ang="0">
                      <a:pos x="112" y="17"/>
                    </a:cxn>
                    <a:cxn ang="0">
                      <a:pos x="111" y="14"/>
                    </a:cxn>
                    <a:cxn ang="0">
                      <a:pos x="98" y="7"/>
                    </a:cxn>
                    <a:cxn ang="0">
                      <a:pos x="95" y="7"/>
                    </a:cxn>
                    <a:cxn ang="0">
                      <a:pos x="88" y="14"/>
                    </a:cxn>
                    <a:cxn ang="0">
                      <a:pos x="72" y="11"/>
                    </a:cxn>
                    <a:cxn ang="0">
                      <a:pos x="68" y="2"/>
                    </a:cxn>
                    <a:cxn ang="0">
                      <a:pos x="65" y="0"/>
                    </a:cxn>
                    <a:cxn ang="0">
                      <a:pos x="51" y="2"/>
                    </a:cxn>
                    <a:cxn ang="0">
                      <a:pos x="49" y="4"/>
                    </a:cxn>
                    <a:cxn ang="0">
                      <a:pos x="48" y="15"/>
                    </a:cxn>
                    <a:cxn ang="0">
                      <a:pos x="34" y="22"/>
                    </a:cxn>
                    <a:cxn ang="0">
                      <a:pos x="25" y="18"/>
                    </a:cxn>
                    <a:cxn ang="0">
                      <a:pos x="22" y="19"/>
                    </a:cxn>
                    <a:cxn ang="0">
                      <a:pos x="12" y="29"/>
                    </a:cxn>
                    <a:cxn ang="0">
                      <a:pos x="12" y="32"/>
                    </a:cxn>
                    <a:cxn ang="0">
                      <a:pos x="18" y="41"/>
                    </a:cxn>
                    <a:cxn ang="0">
                      <a:pos x="12" y="56"/>
                    </a:cxn>
                    <a:cxn ang="0">
                      <a:pos x="2" y="58"/>
                    </a:cxn>
                    <a:cxn ang="0">
                      <a:pos x="0" y="61"/>
                    </a:cxn>
                    <a:cxn ang="0">
                      <a:pos x="0" y="75"/>
                    </a:cxn>
                    <a:cxn ang="0">
                      <a:pos x="2" y="77"/>
                    </a:cxn>
                    <a:cxn ang="0">
                      <a:pos x="11" y="80"/>
                    </a:cxn>
                    <a:cxn ang="0">
                      <a:pos x="17" y="95"/>
                    </a:cxn>
                    <a:cxn ang="0">
                      <a:pos x="11" y="104"/>
                    </a:cxn>
                    <a:cxn ang="0">
                      <a:pos x="11" y="107"/>
                    </a:cxn>
                    <a:cxn ang="0">
                      <a:pos x="20" y="118"/>
                    </a:cxn>
                    <a:cxn ang="0">
                      <a:pos x="23" y="119"/>
                    </a:cxn>
                    <a:cxn ang="0">
                      <a:pos x="32" y="115"/>
                    </a:cxn>
                    <a:cxn ang="0">
                      <a:pos x="46" y="123"/>
                    </a:cxn>
                    <a:cxn ang="0">
                      <a:pos x="46" y="133"/>
                    </a:cxn>
                    <a:cxn ang="0">
                      <a:pos x="48" y="135"/>
                    </a:cxn>
                    <a:cxn ang="0">
                      <a:pos x="62" y="138"/>
                    </a:cxn>
                    <a:cxn ang="0">
                      <a:pos x="65" y="137"/>
                    </a:cxn>
                    <a:cxn ang="0">
                      <a:pos x="70" y="128"/>
                    </a:cxn>
                    <a:cxn ang="0">
                      <a:pos x="78" y="127"/>
                    </a:cxn>
                    <a:cxn ang="0">
                      <a:pos x="86" y="125"/>
                    </a:cxn>
                    <a:cxn ang="0">
                      <a:pos x="93" y="133"/>
                    </a:cxn>
                    <a:cxn ang="0">
                      <a:pos x="96" y="133"/>
                    </a:cxn>
                    <a:cxn ang="0">
                      <a:pos x="108" y="126"/>
                    </a:cxn>
                    <a:cxn ang="0">
                      <a:pos x="110" y="123"/>
                    </a:cxn>
                    <a:cxn ang="0">
                      <a:pos x="107" y="113"/>
                    </a:cxn>
                    <a:cxn ang="0">
                      <a:pos x="118" y="101"/>
                    </a:cxn>
                    <a:cxn ang="0">
                      <a:pos x="128" y="102"/>
                    </a:cxn>
                    <a:cxn ang="0">
                      <a:pos x="130" y="101"/>
                    </a:cxn>
                    <a:cxn ang="0">
                      <a:pos x="136" y="88"/>
                    </a:cxn>
                    <a:cxn ang="0">
                      <a:pos x="135" y="85"/>
                    </a:cxn>
                    <a:cxn ang="0">
                      <a:pos x="127" y="78"/>
                    </a:cxn>
                    <a:cxn ang="0">
                      <a:pos x="127" y="63"/>
                    </a:cxn>
                    <a:cxn ang="0">
                      <a:pos x="135" y="57"/>
                    </a:cxn>
                    <a:cxn ang="0">
                      <a:pos x="136" y="54"/>
                    </a:cxn>
                    <a:cxn ang="0">
                      <a:pos x="86" y="91"/>
                    </a:cxn>
                    <a:cxn ang="0">
                      <a:pos x="47" y="87"/>
                    </a:cxn>
                    <a:cxn ang="0">
                      <a:pos x="51" y="47"/>
                    </a:cxn>
                    <a:cxn ang="0">
                      <a:pos x="91" y="52"/>
                    </a:cxn>
                    <a:cxn ang="0">
                      <a:pos x="86" y="91"/>
                    </a:cxn>
                  </a:cxnLst>
                  <a:rect l="0" t="0" r="r" b="b"/>
                  <a:pathLst>
                    <a:path w="137" h="138">
                      <a:moveTo>
                        <a:pt x="136" y="54"/>
                      </a:moveTo>
                      <a:cubicBezTo>
                        <a:pt x="136" y="53"/>
                        <a:pt x="132" y="41"/>
                        <a:pt x="132" y="40"/>
                      </a:cubicBezTo>
                      <a:cubicBezTo>
                        <a:pt x="131" y="39"/>
                        <a:pt x="130" y="38"/>
                        <a:pt x="129" y="39"/>
                      </a:cubicBezTo>
                      <a:cubicBezTo>
                        <a:pt x="128" y="39"/>
                        <a:pt x="120" y="39"/>
                        <a:pt x="119" y="39"/>
                      </a:cubicBezTo>
                      <a:cubicBezTo>
                        <a:pt x="116" y="35"/>
                        <a:pt x="113" y="30"/>
                        <a:pt x="109" y="27"/>
                      </a:cubicBezTo>
                      <a:cubicBezTo>
                        <a:pt x="109" y="26"/>
                        <a:pt x="111" y="18"/>
                        <a:pt x="112" y="17"/>
                      </a:cubicBezTo>
                      <a:cubicBezTo>
                        <a:pt x="112" y="16"/>
                        <a:pt x="112" y="15"/>
                        <a:pt x="111" y="14"/>
                      </a:cubicBezTo>
                      <a:cubicBezTo>
                        <a:pt x="110" y="14"/>
                        <a:pt x="99" y="7"/>
                        <a:pt x="98" y="7"/>
                      </a:cubicBezTo>
                      <a:cubicBezTo>
                        <a:pt x="97" y="6"/>
                        <a:pt x="96" y="6"/>
                        <a:pt x="95" y="7"/>
                      </a:cubicBezTo>
                      <a:cubicBezTo>
                        <a:pt x="94" y="8"/>
                        <a:pt x="89" y="13"/>
                        <a:pt x="88" y="14"/>
                      </a:cubicBezTo>
                      <a:cubicBezTo>
                        <a:pt x="83" y="12"/>
                        <a:pt x="78" y="11"/>
                        <a:pt x="72" y="11"/>
                      </a:cubicBezTo>
                      <a:cubicBezTo>
                        <a:pt x="72" y="10"/>
                        <a:pt x="69" y="3"/>
                        <a:pt x="68" y="2"/>
                      </a:cubicBezTo>
                      <a:cubicBezTo>
                        <a:pt x="68" y="1"/>
                        <a:pt x="67" y="0"/>
                        <a:pt x="65" y="0"/>
                      </a:cubicBezTo>
                      <a:cubicBezTo>
                        <a:pt x="51" y="2"/>
                        <a:pt x="51" y="2"/>
                        <a:pt x="51" y="2"/>
                      </a:cubicBezTo>
                      <a:cubicBezTo>
                        <a:pt x="50" y="2"/>
                        <a:pt x="49" y="3"/>
                        <a:pt x="49" y="4"/>
                      </a:cubicBezTo>
                      <a:cubicBezTo>
                        <a:pt x="49" y="6"/>
                        <a:pt x="48" y="13"/>
                        <a:pt x="48" y="15"/>
                      </a:cubicBezTo>
                      <a:cubicBezTo>
                        <a:pt x="43" y="17"/>
                        <a:pt x="38" y="19"/>
                        <a:pt x="34" y="22"/>
                      </a:cubicBezTo>
                      <a:cubicBezTo>
                        <a:pt x="33" y="22"/>
                        <a:pt x="26" y="19"/>
                        <a:pt x="25" y="18"/>
                      </a:cubicBezTo>
                      <a:cubicBezTo>
                        <a:pt x="24" y="17"/>
                        <a:pt x="23" y="17"/>
                        <a:pt x="22" y="19"/>
                      </a:cubicBezTo>
                      <a:cubicBezTo>
                        <a:pt x="21" y="19"/>
                        <a:pt x="13" y="29"/>
                        <a:pt x="12" y="29"/>
                      </a:cubicBezTo>
                      <a:cubicBezTo>
                        <a:pt x="11" y="30"/>
                        <a:pt x="11" y="31"/>
                        <a:pt x="12" y="32"/>
                      </a:cubicBezTo>
                      <a:cubicBezTo>
                        <a:pt x="13" y="34"/>
                        <a:pt x="17" y="40"/>
                        <a:pt x="18" y="41"/>
                      </a:cubicBezTo>
                      <a:cubicBezTo>
                        <a:pt x="15" y="46"/>
                        <a:pt x="13" y="50"/>
                        <a:pt x="12" y="56"/>
                      </a:cubicBezTo>
                      <a:cubicBezTo>
                        <a:pt x="11" y="56"/>
                        <a:pt x="4" y="58"/>
                        <a:pt x="2" y="58"/>
                      </a:cubicBezTo>
                      <a:cubicBezTo>
                        <a:pt x="1" y="59"/>
                        <a:pt x="0" y="59"/>
                        <a:pt x="0" y="61"/>
                      </a:cubicBezTo>
                      <a:cubicBezTo>
                        <a:pt x="0" y="61"/>
                        <a:pt x="0" y="74"/>
                        <a:pt x="0" y="75"/>
                      </a:cubicBezTo>
                      <a:cubicBezTo>
                        <a:pt x="0" y="76"/>
                        <a:pt x="1" y="77"/>
                        <a:pt x="2" y="77"/>
                      </a:cubicBezTo>
                      <a:cubicBezTo>
                        <a:pt x="3" y="78"/>
                        <a:pt x="10" y="80"/>
                        <a:pt x="11" y="80"/>
                      </a:cubicBezTo>
                      <a:cubicBezTo>
                        <a:pt x="12" y="86"/>
                        <a:pt x="14" y="91"/>
                        <a:pt x="17" y="95"/>
                      </a:cubicBezTo>
                      <a:cubicBezTo>
                        <a:pt x="16" y="96"/>
                        <a:pt x="11" y="102"/>
                        <a:pt x="11" y="104"/>
                      </a:cubicBezTo>
                      <a:cubicBezTo>
                        <a:pt x="10" y="105"/>
                        <a:pt x="10" y="106"/>
                        <a:pt x="11" y="107"/>
                      </a:cubicBezTo>
                      <a:cubicBezTo>
                        <a:pt x="11" y="107"/>
                        <a:pt x="19" y="118"/>
                        <a:pt x="20" y="118"/>
                      </a:cubicBezTo>
                      <a:cubicBezTo>
                        <a:pt x="21" y="119"/>
                        <a:pt x="22" y="119"/>
                        <a:pt x="23" y="119"/>
                      </a:cubicBezTo>
                      <a:cubicBezTo>
                        <a:pt x="24" y="118"/>
                        <a:pt x="31" y="115"/>
                        <a:pt x="32" y="115"/>
                      </a:cubicBezTo>
                      <a:cubicBezTo>
                        <a:pt x="36" y="118"/>
                        <a:pt x="41" y="121"/>
                        <a:pt x="46" y="123"/>
                      </a:cubicBezTo>
                      <a:cubicBezTo>
                        <a:pt x="46" y="124"/>
                        <a:pt x="46" y="132"/>
                        <a:pt x="46" y="133"/>
                      </a:cubicBezTo>
                      <a:cubicBezTo>
                        <a:pt x="46" y="134"/>
                        <a:pt x="47" y="135"/>
                        <a:pt x="48" y="135"/>
                      </a:cubicBezTo>
                      <a:cubicBezTo>
                        <a:pt x="49" y="136"/>
                        <a:pt x="62" y="138"/>
                        <a:pt x="62" y="138"/>
                      </a:cubicBezTo>
                      <a:cubicBezTo>
                        <a:pt x="64" y="138"/>
                        <a:pt x="65" y="138"/>
                        <a:pt x="65" y="137"/>
                      </a:cubicBezTo>
                      <a:cubicBezTo>
                        <a:pt x="66" y="135"/>
                        <a:pt x="69" y="129"/>
                        <a:pt x="70" y="128"/>
                      </a:cubicBezTo>
                      <a:cubicBezTo>
                        <a:pt x="72" y="128"/>
                        <a:pt x="75" y="127"/>
                        <a:pt x="78" y="127"/>
                      </a:cubicBezTo>
                      <a:cubicBezTo>
                        <a:pt x="80" y="127"/>
                        <a:pt x="83" y="126"/>
                        <a:pt x="86" y="125"/>
                      </a:cubicBezTo>
                      <a:cubicBezTo>
                        <a:pt x="86" y="126"/>
                        <a:pt x="92" y="132"/>
                        <a:pt x="93" y="133"/>
                      </a:cubicBezTo>
                      <a:cubicBezTo>
                        <a:pt x="93" y="133"/>
                        <a:pt x="95" y="134"/>
                        <a:pt x="96" y="133"/>
                      </a:cubicBezTo>
                      <a:cubicBezTo>
                        <a:pt x="96" y="133"/>
                        <a:pt x="108" y="126"/>
                        <a:pt x="108" y="126"/>
                      </a:cubicBezTo>
                      <a:cubicBezTo>
                        <a:pt x="110" y="126"/>
                        <a:pt x="110" y="124"/>
                        <a:pt x="110" y="123"/>
                      </a:cubicBezTo>
                      <a:cubicBezTo>
                        <a:pt x="109" y="122"/>
                        <a:pt x="108" y="115"/>
                        <a:pt x="107" y="113"/>
                      </a:cubicBezTo>
                      <a:cubicBezTo>
                        <a:pt x="111" y="110"/>
                        <a:pt x="115" y="106"/>
                        <a:pt x="118" y="101"/>
                      </a:cubicBezTo>
                      <a:cubicBezTo>
                        <a:pt x="119" y="102"/>
                        <a:pt x="126" y="102"/>
                        <a:pt x="128" y="102"/>
                      </a:cubicBezTo>
                      <a:cubicBezTo>
                        <a:pt x="129" y="103"/>
                        <a:pt x="130" y="102"/>
                        <a:pt x="130" y="101"/>
                      </a:cubicBezTo>
                      <a:cubicBezTo>
                        <a:pt x="131" y="100"/>
                        <a:pt x="135" y="88"/>
                        <a:pt x="136" y="88"/>
                      </a:cubicBezTo>
                      <a:cubicBezTo>
                        <a:pt x="136" y="86"/>
                        <a:pt x="136" y="85"/>
                        <a:pt x="135" y="85"/>
                      </a:cubicBezTo>
                      <a:cubicBezTo>
                        <a:pt x="133" y="84"/>
                        <a:pt x="128" y="79"/>
                        <a:pt x="127" y="78"/>
                      </a:cubicBezTo>
                      <a:cubicBezTo>
                        <a:pt x="127" y="73"/>
                        <a:pt x="128" y="68"/>
                        <a:pt x="127" y="63"/>
                      </a:cubicBezTo>
                      <a:cubicBezTo>
                        <a:pt x="128" y="62"/>
                        <a:pt x="134" y="58"/>
                        <a:pt x="135" y="57"/>
                      </a:cubicBezTo>
                      <a:cubicBezTo>
                        <a:pt x="136" y="56"/>
                        <a:pt x="137" y="55"/>
                        <a:pt x="136" y="54"/>
                      </a:cubicBezTo>
                      <a:close/>
                      <a:moveTo>
                        <a:pt x="86" y="91"/>
                      </a:moveTo>
                      <a:cubicBezTo>
                        <a:pt x="74" y="101"/>
                        <a:pt x="57" y="99"/>
                        <a:pt x="47" y="87"/>
                      </a:cubicBezTo>
                      <a:cubicBezTo>
                        <a:pt x="37" y="75"/>
                        <a:pt x="39" y="57"/>
                        <a:pt x="51" y="47"/>
                      </a:cubicBezTo>
                      <a:cubicBezTo>
                        <a:pt x="63" y="38"/>
                        <a:pt x="81" y="40"/>
                        <a:pt x="91" y="52"/>
                      </a:cubicBezTo>
                      <a:cubicBezTo>
                        <a:pt x="100" y="64"/>
                        <a:pt x="99" y="81"/>
                        <a:pt x="86" y="91"/>
                      </a:cubicBezTo>
                      <a:close/>
                    </a:path>
                  </a:pathLst>
                </a:custGeom>
                <a:solidFill>
                  <a:schemeClr val="bg1"/>
                </a:solidFill>
                <a:ln w="3175" cap="flat" cmpd="sng" algn="ctr">
                  <a:noFill/>
                  <a:prstDash val="solid"/>
                </a:ln>
                <a:effectLst/>
              </p:spPr>
              <p:txBody>
                <a:bodyPr anchor="ctr"/>
                <a:lstStyle/>
                <a:p>
                  <a:pPr algn="ctr"/>
                  <a:endParaRPr lang="zh-CN" altLang="en-US">
                    <a:ea typeface="黑体" pitchFamily="2" charset="-122"/>
                  </a:endParaRPr>
                </a:p>
              </p:txBody>
            </p:sp>
            <p:sp>
              <p:nvSpPr>
                <p:cNvPr id="139" name="Freeform 131"/>
                <p:cNvSpPr>
                  <a:spLocks noEditPoints="1"/>
                </p:cNvSpPr>
                <p:nvPr/>
              </p:nvSpPr>
              <p:spPr bwMode="auto">
                <a:xfrm>
                  <a:off x="7280689" y="3528492"/>
                  <a:ext cx="337736" cy="333706"/>
                </a:xfrm>
                <a:custGeom>
                  <a:avLst/>
                  <a:gdLst/>
                  <a:ahLst/>
                  <a:cxnLst>
                    <a:cxn ang="0">
                      <a:pos x="259" y="120"/>
                    </a:cxn>
                    <a:cxn ang="0">
                      <a:pos x="254" y="93"/>
                    </a:cxn>
                    <a:cxn ang="0">
                      <a:pos x="250" y="89"/>
                    </a:cxn>
                    <a:cxn ang="0">
                      <a:pos x="231" y="87"/>
                    </a:cxn>
                    <a:cxn ang="0">
                      <a:pos x="216" y="62"/>
                    </a:cxn>
                    <a:cxn ang="0">
                      <a:pos x="224" y="44"/>
                    </a:cxn>
                    <a:cxn ang="0">
                      <a:pos x="222" y="39"/>
                    </a:cxn>
                    <a:cxn ang="0">
                      <a:pos x="202" y="22"/>
                    </a:cxn>
                    <a:cxn ang="0">
                      <a:pos x="196" y="21"/>
                    </a:cxn>
                    <a:cxn ang="0">
                      <a:pos x="180" y="32"/>
                    </a:cxn>
                    <a:cxn ang="0">
                      <a:pos x="152" y="22"/>
                    </a:cxn>
                    <a:cxn ang="0">
                      <a:pos x="147" y="4"/>
                    </a:cxn>
                    <a:cxn ang="0">
                      <a:pos x="143" y="0"/>
                    </a:cxn>
                    <a:cxn ang="0">
                      <a:pos x="116" y="0"/>
                    </a:cxn>
                    <a:cxn ang="0">
                      <a:pos x="111" y="4"/>
                    </a:cxn>
                    <a:cxn ang="0">
                      <a:pos x="106" y="22"/>
                    </a:cxn>
                    <a:cxn ang="0">
                      <a:pos x="78" y="32"/>
                    </a:cxn>
                    <a:cxn ang="0">
                      <a:pos x="62" y="22"/>
                    </a:cxn>
                    <a:cxn ang="0">
                      <a:pos x="56" y="22"/>
                    </a:cxn>
                    <a:cxn ang="0">
                      <a:pos x="36" y="39"/>
                    </a:cxn>
                    <a:cxn ang="0">
                      <a:pos x="35" y="45"/>
                    </a:cxn>
                    <a:cxn ang="0">
                      <a:pos x="43" y="62"/>
                    </a:cxn>
                    <a:cxn ang="0">
                      <a:pos x="28" y="88"/>
                    </a:cxn>
                    <a:cxn ang="0">
                      <a:pos x="9" y="90"/>
                    </a:cxn>
                    <a:cxn ang="0">
                      <a:pos x="5" y="94"/>
                    </a:cxn>
                    <a:cxn ang="0">
                      <a:pos x="0" y="120"/>
                    </a:cxn>
                    <a:cxn ang="0">
                      <a:pos x="3" y="126"/>
                    </a:cxn>
                    <a:cxn ang="0">
                      <a:pos x="20" y="134"/>
                    </a:cxn>
                    <a:cxn ang="0">
                      <a:pos x="25" y="163"/>
                    </a:cxn>
                    <a:cxn ang="0">
                      <a:pos x="12" y="177"/>
                    </a:cxn>
                    <a:cxn ang="0">
                      <a:pos x="11" y="183"/>
                    </a:cxn>
                    <a:cxn ang="0">
                      <a:pos x="25" y="206"/>
                    </a:cxn>
                    <a:cxn ang="0">
                      <a:pos x="30" y="208"/>
                    </a:cxn>
                    <a:cxn ang="0">
                      <a:pos x="49" y="203"/>
                    </a:cxn>
                    <a:cxn ang="0">
                      <a:pos x="71" y="222"/>
                    </a:cxn>
                    <a:cxn ang="0">
                      <a:pos x="70" y="241"/>
                    </a:cxn>
                    <a:cxn ang="0">
                      <a:pos x="73" y="246"/>
                    </a:cxn>
                    <a:cxn ang="0">
                      <a:pos x="98" y="255"/>
                    </a:cxn>
                    <a:cxn ang="0">
                      <a:pos x="104" y="254"/>
                    </a:cxn>
                    <a:cxn ang="0">
                      <a:pos x="115" y="238"/>
                    </a:cxn>
                    <a:cxn ang="0">
                      <a:pos x="130" y="239"/>
                    </a:cxn>
                    <a:cxn ang="0">
                      <a:pos x="145" y="238"/>
                    </a:cxn>
                    <a:cxn ang="0">
                      <a:pos x="156" y="253"/>
                    </a:cxn>
                    <a:cxn ang="0">
                      <a:pos x="161" y="255"/>
                    </a:cxn>
                    <a:cxn ang="0">
                      <a:pos x="187" y="246"/>
                    </a:cxn>
                    <a:cxn ang="0">
                      <a:pos x="190" y="241"/>
                    </a:cxn>
                    <a:cxn ang="0">
                      <a:pos x="188" y="222"/>
                    </a:cxn>
                    <a:cxn ang="0">
                      <a:pos x="211" y="203"/>
                    </a:cxn>
                    <a:cxn ang="0">
                      <a:pos x="230" y="207"/>
                    </a:cxn>
                    <a:cxn ang="0">
                      <a:pos x="235" y="205"/>
                    </a:cxn>
                    <a:cxn ang="0">
                      <a:pos x="248" y="182"/>
                    </a:cxn>
                    <a:cxn ang="0">
                      <a:pos x="248" y="176"/>
                    </a:cxn>
                    <a:cxn ang="0">
                      <a:pos x="234" y="162"/>
                    </a:cxn>
                    <a:cxn ang="0">
                      <a:pos x="239" y="133"/>
                    </a:cxn>
                    <a:cxn ang="0">
                      <a:pos x="256" y="125"/>
                    </a:cxn>
                    <a:cxn ang="0">
                      <a:pos x="259" y="120"/>
                    </a:cxn>
                    <a:cxn ang="0">
                      <a:pos x="165" y="190"/>
                    </a:cxn>
                    <a:cxn ang="0">
                      <a:pos x="69" y="165"/>
                    </a:cxn>
                    <a:cxn ang="0">
                      <a:pos x="94" y="69"/>
                    </a:cxn>
                    <a:cxn ang="0">
                      <a:pos x="190" y="94"/>
                    </a:cxn>
                    <a:cxn ang="0">
                      <a:pos x="165" y="190"/>
                    </a:cxn>
                  </a:cxnLst>
                  <a:rect l="0" t="0" r="r" b="b"/>
                  <a:pathLst>
                    <a:path w="259" h="256">
                      <a:moveTo>
                        <a:pt x="259" y="120"/>
                      </a:moveTo>
                      <a:cubicBezTo>
                        <a:pt x="259" y="118"/>
                        <a:pt x="254" y="94"/>
                        <a:pt x="254" y="93"/>
                      </a:cubicBezTo>
                      <a:cubicBezTo>
                        <a:pt x="254" y="91"/>
                        <a:pt x="252" y="89"/>
                        <a:pt x="250" y="89"/>
                      </a:cubicBezTo>
                      <a:cubicBezTo>
                        <a:pt x="247" y="89"/>
                        <a:pt x="233" y="88"/>
                        <a:pt x="231" y="87"/>
                      </a:cubicBezTo>
                      <a:cubicBezTo>
                        <a:pt x="227" y="78"/>
                        <a:pt x="222" y="70"/>
                        <a:pt x="216" y="62"/>
                      </a:cubicBezTo>
                      <a:cubicBezTo>
                        <a:pt x="217" y="60"/>
                        <a:pt x="223" y="47"/>
                        <a:pt x="224" y="44"/>
                      </a:cubicBezTo>
                      <a:cubicBezTo>
                        <a:pt x="225" y="42"/>
                        <a:pt x="224" y="40"/>
                        <a:pt x="222" y="39"/>
                      </a:cubicBezTo>
                      <a:cubicBezTo>
                        <a:pt x="222" y="38"/>
                        <a:pt x="203" y="22"/>
                        <a:pt x="202" y="22"/>
                      </a:cubicBezTo>
                      <a:cubicBezTo>
                        <a:pt x="200" y="20"/>
                        <a:pt x="198" y="20"/>
                        <a:pt x="196" y="21"/>
                      </a:cubicBezTo>
                      <a:cubicBezTo>
                        <a:pt x="194" y="23"/>
                        <a:pt x="182" y="31"/>
                        <a:pt x="180" y="32"/>
                      </a:cubicBezTo>
                      <a:cubicBezTo>
                        <a:pt x="172" y="27"/>
                        <a:pt x="162" y="24"/>
                        <a:pt x="152" y="22"/>
                      </a:cubicBezTo>
                      <a:cubicBezTo>
                        <a:pt x="152" y="20"/>
                        <a:pt x="148" y="6"/>
                        <a:pt x="147" y="4"/>
                      </a:cubicBezTo>
                      <a:cubicBezTo>
                        <a:pt x="147" y="2"/>
                        <a:pt x="145" y="0"/>
                        <a:pt x="143" y="0"/>
                      </a:cubicBezTo>
                      <a:cubicBezTo>
                        <a:pt x="116" y="0"/>
                        <a:pt x="116" y="0"/>
                        <a:pt x="116" y="0"/>
                      </a:cubicBezTo>
                      <a:cubicBezTo>
                        <a:pt x="113" y="0"/>
                        <a:pt x="112" y="2"/>
                        <a:pt x="111" y="4"/>
                      </a:cubicBezTo>
                      <a:cubicBezTo>
                        <a:pt x="110" y="7"/>
                        <a:pt x="107" y="20"/>
                        <a:pt x="106" y="22"/>
                      </a:cubicBezTo>
                      <a:cubicBezTo>
                        <a:pt x="96" y="24"/>
                        <a:pt x="87" y="28"/>
                        <a:pt x="78" y="32"/>
                      </a:cubicBezTo>
                      <a:cubicBezTo>
                        <a:pt x="76" y="31"/>
                        <a:pt x="65" y="23"/>
                        <a:pt x="62" y="22"/>
                      </a:cubicBezTo>
                      <a:cubicBezTo>
                        <a:pt x="61" y="21"/>
                        <a:pt x="58" y="20"/>
                        <a:pt x="56" y="22"/>
                      </a:cubicBezTo>
                      <a:cubicBezTo>
                        <a:pt x="56" y="23"/>
                        <a:pt x="37" y="38"/>
                        <a:pt x="36" y="39"/>
                      </a:cubicBezTo>
                      <a:cubicBezTo>
                        <a:pt x="34" y="41"/>
                        <a:pt x="34" y="43"/>
                        <a:pt x="35" y="45"/>
                      </a:cubicBezTo>
                      <a:cubicBezTo>
                        <a:pt x="36" y="48"/>
                        <a:pt x="42" y="60"/>
                        <a:pt x="43" y="62"/>
                      </a:cubicBezTo>
                      <a:cubicBezTo>
                        <a:pt x="37" y="70"/>
                        <a:pt x="32" y="79"/>
                        <a:pt x="28" y="88"/>
                      </a:cubicBezTo>
                      <a:cubicBezTo>
                        <a:pt x="25" y="88"/>
                        <a:pt x="12" y="90"/>
                        <a:pt x="9" y="90"/>
                      </a:cubicBezTo>
                      <a:cubicBezTo>
                        <a:pt x="7" y="90"/>
                        <a:pt x="5" y="91"/>
                        <a:pt x="5" y="94"/>
                      </a:cubicBezTo>
                      <a:cubicBezTo>
                        <a:pt x="4" y="95"/>
                        <a:pt x="0" y="119"/>
                        <a:pt x="0" y="120"/>
                      </a:cubicBezTo>
                      <a:cubicBezTo>
                        <a:pt x="0" y="123"/>
                        <a:pt x="1" y="125"/>
                        <a:pt x="3" y="126"/>
                      </a:cubicBezTo>
                      <a:cubicBezTo>
                        <a:pt x="6" y="127"/>
                        <a:pt x="18" y="133"/>
                        <a:pt x="20" y="134"/>
                      </a:cubicBezTo>
                      <a:cubicBezTo>
                        <a:pt x="20" y="144"/>
                        <a:pt x="22" y="154"/>
                        <a:pt x="25" y="163"/>
                      </a:cubicBezTo>
                      <a:cubicBezTo>
                        <a:pt x="24" y="165"/>
                        <a:pt x="14" y="175"/>
                        <a:pt x="12" y="177"/>
                      </a:cubicBezTo>
                      <a:cubicBezTo>
                        <a:pt x="10" y="178"/>
                        <a:pt x="10" y="180"/>
                        <a:pt x="11" y="183"/>
                      </a:cubicBezTo>
                      <a:cubicBezTo>
                        <a:pt x="12" y="184"/>
                        <a:pt x="24" y="205"/>
                        <a:pt x="25" y="206"/>
                      </a:cubicBezTo>
                      <a:cubicBezTo>
                        <a:pt x="26" y="208"/>
                        <a:pt x="28" y="208"/>
                        <a:pt x="30" y="208"/>
                      </a:cubicBezTo>
                      <a:cubicBezTo>
                        <a:pt x="33" y="207"/>
                        <a:pt x="46" y="204"/>
                        <a:pt x="49" y="203"/>
                      </a:cubicBezTo>
                      <a:cubicBezTo>
                        <a:pt x="55" y="210"/>
                        <a:pt x="63" y="217"/>
                        <a:pt x="71" y="222"/>
                      </a:cubicBezTo>
                      <a:cubicBezTo>
                        <a:pt x="71" y="224"/>
                        <a:pt x="70" y="238"/>
                        <a:pt x="70" y="241"/>
                      </a:cubicBezTo>
                      <a:cubicBezTo>
                        <a:pt x="70" y="243"/>
                        <a:pt x="71" y="245"/>
                        <a:pt x="73" y="246"/>
                      </a:cubicBezTo>
                      <a:cubicBezTo>
                        <a:pt x="74" y="247"/>
                        <a:pt x="97" y="255"/>
                        <a:pt x="98" y="255"/>
                      </a:cubicBezTo>
                      <a:cubicBezTo>
                        <a:pt x="101" y="256"/>
                        <a:pt x="103" y="255"/>
                        <a:pt x="104" y="254"/>
                      </a:cubicBezTo>
                      <a:cubicBezTo>
                        <a:pt x="106" y="251"/>
                        <a:pt x="114" y="240"/>
                        <a:pt x="115" y="238"/>
                      </a:cubicBezTo>
                      <a:cubicBezTo>
                        <a:pt x="120" y="239"/>
                        <a:pt x="125" y="239"/>
                        <a:pt x="130" y="239"/>
                      </a:cubicBezTo>
                      <a:cubicBezTo>
                        <a:pt x="135" y="239"/>
                        <a:pt x="140" y="239"/>
                        <a:pt x="145" y="238"/>
                      </a:cubicBezTo>
                      <a:cubicBezTo>
                        <a:pt x="146" y="240"/>
                        <a:pt x="154" y="251"/>
                        <a:pt x="156" y="253"/>
                      </a:cubicBezTo>
                      <a:cubicBezTo>
                        <a:pt x="157" y="255"/>
                        <a:pt x="159" y="256"/>
                        <a:pt x="161" y="255"/>
                      </a:cubicBezTo>
                      <a:cubicBezTo>
                        <a:pt x="163" y="255"/>
                        <a:pt x="186" y="246"/>
                        <a:pt x="187" y="246"/>
                      </a:cubicBezTo>
                      <a:cubicBezTo>
                        <a:pt x="189" y="245"/>
                        <a:pt x="190" y="243"/>
                        <a:pt x="190" y="241"/>
                      </a:cubicBezTo>
                      <a:cubicBezTo>
                        <a:pt x="190" y="238"/>
                        <a:pt x="188" y="224"/>
                        <a:pt x="188" y="222"/>
                      </a:cubicBezTo>
                      <a:cubicBezTo>
                        <a:pt x="197" y="216"/>
                        <a:pt x="204" y="210"/>
                        <a:pt x="211" y="203"/>
                      </a:cubicBezTo>
                      <a:cubicBezTo>
                        <a:pt x="213" y="203"/>
                        <a:pt x="227" y="207"/>
                        <a:pt x="230" y="207"/>
                      </a:cubicBezTo>
                      <a:cubicBezTo>
                        <a:pt x="231" y="208"/>
                        <a:pt x="234" y="207"/>
                        <a:pt x="235" y="205"/>
                      </a:cubicBezTo>
                      <a:cubicBezTo>
                        <a:pt x="235" y="204"/>
                        <a:pt x="248" y="183"/>
                        <a:pt x="248" y="182"/>
                      </a:cubicBezTo>
                      <a:cubicBezTo>
                        <a:pt x="249" y="180"/>
                        <a:pt x="249" y="178"/>
                        <a:pt x="248" y="176"/>
                      </a:cubicBezTo>
                      <a:cubicBezTo>
                        <a:pt x="245" y="174"/>
                        <a:pt x="236" y="164"/>
                        <a:pt x="234" y="162"/>
                      </a:cubicBezTo>
                      <a:cubicBezTo>
                        <a:pt x="237" y="153"/>
                        <a:pt x="239" y="143"/>
                        <a:pt x="239" y="133"/>
                      </a:cubicBezTo>
                      <a:cubicBezTo>
                        <a:pt x="241" y="132"/>
                        <a:pt x="254" y="126"/>
                        <a:pt x="256" y="125"/>
                      </a:cubicBezTo>
                      <a:cubicBezTo>
                        <a:pt x="258" y="124"/>
                        <a:pt x="259" y="122"/>
                        <a:pt x="259" y="120"/>
                      </a:cubicBezTo>
                      <a:close/>
                      <a:moveTo>
                        <a:pt x="165" y="190"/>
                      </a:moveTo>
                      <a:cubicBezTo>
                        <a:pt x="131" y="209"/>
                        <a:pt x="88" y="198"/>
                        <a:pt x="69" y="165"/>
                      </a:cubicBezTo>
                      <a:cubicBezTo>
                        <a:pt x="50" y="131"/>
                        <a:pt x="61" y="88"/>
                        <a:pt x="94" y="69"/>
                      </a:cubicBezTo>
                      <a:cubicBezTo>
                        <a:pt x="128" y="49"/>
                        <a:pt x="171" y="60"/>
                        <a:pt x="190" y="94"/>
                      </a:cubicBezTo>
                      <a:cubicBezTo>
                        <a:pt x="210" y="127"/>
                        <a:pt x="198" y="170"/>
                        <a:pt x="165" y="190"/>
                      </a:cubicBezTo>
                      <a:close/>
                    </a:path>
                  </a:pathLst>
                </a:custGeom>
                <a:solidFill>
                  <a:schemeClr val="bg1"/>
                </a:solidFill>
                <a:ln w="3175" cap="flat" cmpd="sng" algn="ctr">
                  <a:noFill/>
                  <a:prstDash val="solid"/>
                </a:ln>
                <a:effectLst/>
              </p:spPr>
              <p:txBody>
                <a:bodyPr anchor="ctr"/>
                <a:lstStyle/>
                <a:p>
                  <a:pPr algn="ctr"/>
                  <a:endParaRPr lang="zh-CN" altLang="en-US">
                    <a:ea typeface="黑体" pitchFamily="2" charset="-122"/>
                  </a:endParaRPr>
                </a:p>
              </p:txBody>
            </p:sp>
          </p:grpSp>
        </p:grpSp>
        <p:sp>
          <p:nvSpPr>
            <p:cNvPr id="134" name="Oval 8"/>
            <p:cNvSpPr>
              <a:spLocks noChangeArrowheads="1"/>
            </p:cNvSpPr>
            <p:nvPr/>
          </p:nvSpPr>
          <p:spPr bwMode="auto">
            <a:xfrm>
              <a:off x="6804785" y="1632364"/>
              <a:ext cx="1371600" cy="1371600"/>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endParaRPr lang="zh-CN" altLang="en-US" sz="2800" kern="0">
                <a:solidFill>
                  <a:srgbClr val="FFFFFF"/>
                </a:solidFill>
                <a:ea typeface="黑体" pitchFamily="2" charset="-122"/>
              </a:endParaRPr>
            </a:p>
          </p:txBody>
        </p:sp>
      </p:grpSp>
      <p:grpSp>
        <p:nvGrpSpPr>
          <p:cNvPr id="140" name="Group 8"/>
          <p:cNvGrpSpPr/>
          <p:nvPr/>
        </p:nvGrpSpPr>
        <p:grpSpPr>
          <a:xfrm>
            <a:off x="3871639" y="1631950"/>
            <a:ext cx="1382032" cy="1372589"/>
            <a:chOff x="3657126" y="1620086"/>
            <a:chExt cx="1382032" cy="1372589"/>
          </a:xfrm>
        </p:grpSpPr>
        <p:grpSp>
          <p:nvGrpSpPr>
            <p:cNvPr id="141" name="Group 23"/>
            <p:cNvGrpSpPr/>
            <p:nvPr/>
          </p:nvGrpSpPr>
          <p:grpSpPr>
            <a:xfrm>
              <a:off x="3657126" y="1620086"/>
              <a:ext cx="1371782" cy="1371782"/>
              <a:chOff x="951233" y="2055550"/>
              <a:chExt cx="1563950" cy="1563950"/>
            </a:xfrm>
          </p:grpSpPr>
          <p:sp>
            <p:nvSpPr>
              <p:cNvPr id="143" name="Oval 142"/>
              <p:cNvSpPr/>
              <p:nvPr/>
            </p:nvSpPr>
            <p:spPr>
              <a:xfrm>
                <a:off x="951233" y="2055550"/>
                <a:ext cx="1563950" cy="1563950"/>
              </a:xfrm>
              <a:prstGeom prst="ellipse">
                <a:avLst/>
              </a:prstGeom>
              <a:solidFill>
                <a:schemeClr val="tx2"/>
              </a:solidFill>
              <a:ln w="25400" cap="flat">
                <a:solidFill>
                  <a:schemeClr val="tx2">
                    <a:lumMod val="75000"/>
                  </a:schemeClr>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144" name="Freeform 11"/>
              <p:cNvSpPr>
                <a:spLocks noEditPoints="1"/>
              </p:cNvSpPr>
              <p:nvPr/>
            </p:nvSpPr>
            <p:spPr bwMode="auto">
              <a:xfrm>
                <a:off x="1117586" y="2215795"/>
                <a:ext cx="1244670" cy="1243466"/>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bg1"/>
              </a:solidFill>
              <a:ln w="3175" cap="flat" cmpd="sng" algn="ctr">
                <a:noFill/>
                <a:prstDash val="solid"/>
              </a:ln>
              <a:effectLst>
                <a:outerShdw blurRad="63500" sx="102000" sy="102000" algn="ctr" rotWithShape="0">
                  <a:prstClr val="black">
                    <a:alpha val="40000"/>
                  </a:prstClr>
                </a:outerShdw>
              </a:effectLst>
            </p:spPr>
            <p:txBody>
              <a:bodyPr anchor="ctr"/>
              <a:lstStyle/>
              <a:p>
                <a:pPr algn="ctr" fontAlgn="auto">
                  <a:spcBef>
                    <a:spcPts val="0"/>
                  </a:spcBef>
                  <a:spcAft>
                    <a:spcPts val="0"/>
                  </a:spcAft>
                  <a:defRPr/>
                </a:pPr>
                <a:endParaRPr lang="zh-CN" altLang="en-US">
                  <a:ea typeface="黑体" pitchFamily="2" charset="-122"/>
                </a:endParaRPr>
              </a:p>
            </p:txBody>
          </p:sp>
        </p:grpSp>
        <p:sp>
          <p:nvSpPr>
            <p:cNvPr id="142" name="Oval 8"/>
            <p:cNvSpPr>
              <a:spLocks noChangeArrowheads="1"/>
            </p:cNvSpPr>
            <p:nvPr/>
          </p:nvSpPr>
          <p:spPr bwMode="auto">
            <a:xfrm>
              <a:off x="3667558" y="1621075"/>
              <a:ext cx="1371600" cy="1371600"/>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endParaRPr lang="zh-CN" altLang="en-US" sz="2800" kern="0">
                <a:solidFill>
                  <a:srgbClr val="FFFFFF"/>
                </a:solidFill>
                <a:ea typeface="黑体" pitchFamily="2" charset="-122"/>
              </a:endParaRPr>
            </a:p>
          </p:txBody>
        </p:sp>
      </p:grpSp>
    </p:spTree>
    <p:extLst>
      <p:ext uri="{BB962C8B-B14F-4D97-AF65-F5344CB8AC3E}">
        <p14:creationId xmlns="" xmlns:p14="http://schemas.microsoft.com/office/powerpoint/2010/main" val="35415830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nodeType="withEffect">
                                  <p:stCondLst>
                                    <p:cond delay="0"/>
                                  </p:stCondLst>
                                  <p:childTnLst>
                                    <p:anim calcmode="lin" valueType="num">
                                      <p:cBhvr>
                                        <p:cTn id="6" dur="500"/>
                                        <p:tgtEl>
                                          <p:spTgt spid="124"/>
                                        </p:tgtEl>
                                        <p:attrNameLst>
                                          <p:attrName>ppt_w</p:attrName>
                                        </p:attrNameLst>
                                      </p:cBhvr>
                                      <p:tavLst>
                                        <p:tav tm="0">
                                          <p:val>
                                            <p:strVal val="ppt_w"/>
                                          </p:val>
                                        </p:tav>
                                        <p:tav tm="100000">
                                          <p:val>
                                            <p:fltVal val="0"/>
                                          </p:val>
                                        </p:tav>
                                      </p:tavLst>
                                    </p:anim>
                                    <p:anim calcmode="lin" valueType="num">
                                      <p:cBhvr>
                                        <p:cTn id="7" dur="500"/>
                                        <p:tgtEl>
                                          <p:spTgt spid="124"/>
                                        </p:tgtEl>
                                        <p:attrNameLst>
                                          <p:attrName>ppt_h</p:attrName>
                                        </p:attrNameLst>
                                      </p:cBhvr>
                                      <p:tavLst>
                                        <p:tav tm="0">
                                          <p:val>
                                            <p:strVal val="ppt_h"/>
                                          </p:val>
                                        </p:tav>
                                        <p:tav tm="100000">
                                          <p:val>
                                            <p:fltVal val="0"/>
                                          </p:val>
                                        </p:tav>
                                      </p:tavLst>
                                    </p:anim>
                                    <p:animEffect transition="out" filter="fade">
                                      <p:cBhvr>
                                        <p:cTn id="8" dur="500"/>
                                        <p:tgtEl>
                                          <p:spTgt spid="124"/>
                                        </p:tgtEl>
                                      </p:cBhvr>
                                    </p:animEffect>
                                    <p:set>
                                      <p:cBhvr>
                                        <p:cTn id="9" dur="1" fill="hold">
                                          <p:stCondLst>
                                            <p:cond delay="499"/>
                                          </p:stCondLst>
                                        </p:cTn>
                                        <p:tgtEl>
                                          <p:spTgt spid="124"/>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132"/>
                                        </p:tgtEl>
                                        <p:attrNameLst>
                                          <p:attrName>ppt_w</p:attrName>
                                        </p:attrNameLst>
                                      </p:cBhvr>
                                      <p:tavLst>
                                        <p:tav tm="0">
                                          <p:val>
                                            <p:strVal val="ppt_w"/>
                                          </p:val>
                                        </p:tav>
                                        <p:tav tm="100000">
                                          <p:val>
                                            <p:fltVal val="0"/>
                                          </p:val>
                                        </p:tav>
                                      </p:tavLst>
                                    </p:anim>
                                    <p:anim calcmode="lin" valueType="num">
                                      <p:cBhvr>
                                        <p:cTn id="12" dur="500"/>
                                        <p:tgtEl>
                                          <p:spTgt spid="132"/>
                                        </p:tgtEl>
                                        <p:attrNameLst>
                                          <p:attrName>ppt_h</p:attrName>
                                        </p:attrNameLst>
                                      </p:cBhvr>
                                      <p:tavLst>
                                        <p:tav tm="0">
                                          <p:val>
                                            <p:strVal val="ppt_h"/>
                                          </p:val>
                                        </p:tav>
                                        <p:tav tm="100000">
                                          <p:val>
                                            <p:fltVal val="0"/>
                                          </p:val>
                                        </p:tav>
                                      </p:tavLst>
                                    </p:anim>
                                    <p:animEffect transition="out" filter="fade">
                                      <p:cBhvr>
                                        <p:cTn id="13" dur="500"/>
                                        <p:tgtEl>
                                          <p:spTgt spid="132"/>
                                        </p:tgtEl>
                                      </p:cBhvr>
                                    </p:animEffect>
                                    <p:set>
                                      <p:cBhvr>
                                        <p:cTn id="14" dur="1" fill="hold">
                                          <p:stCondLst>
                                            <p:cond delay="499"/>
                                          </p:stCondLst>
                                        </p:cTn>
                                        <p:tgtEl>
                                          <p:spTgt spid="132"/>
                                        </p:tgtEl>
                                        <p:attrNameLst>
                                          <p:attrName>style.visibility</p:attrName>
                                        </p:attrNameLst>
                                      </p:cBhvr>
                                      <p:to>
                                        <p:strVal val="hidden"/>
                                      </p:to>
                                    </p:set>
                                  </p:childTnLst>
                                </p:cTn>
                              </p:par>
                              <p:par>
                                <p:cTn id="15" presetID="53" presetClass="exit" presetSubtype="32" fill="hold" nodeType="withEffect">
                                  <p:stCondLst>
                                    <p:cond delay="0"/>
                                  </p:stCondLst>
                                  <p:childTnLst>
                                    <p:anim calcmode="lin" valueType="num">
                                      <p:cBhvr>
                                        <p:cTn id="16" dur="500"/>
                                        <p:tgtEl>
                                          <p:spTgt spid="140"/>
                                        </p:tgtEl>
                                        <p:attrNameLst>
                                          <p:attrName>ppt_w</p:attrName>
                                        </p:attrNameLst>
                                      </p:cBhvr>
                                      <p:tavLst>
                                        <p:tav tm="0">
                                          <p:val>
                                            <p:strVal val="ppt_w"/>
                                          </p:val>
                                        </p:tav>
                                        <p:tav tm="100000">
                                          <p:val>
                                            <p:fltVal val="0"/>
                                          </p:val>
                                        </p:tav>
                                      </p:tavLst>
                                    </p:anim>
                                    <p:anim calcmode="lin" valueType="num">
                                      <p:cBhvr>
                                        <p:cTn id="17" dur="500"/>
                                        <p:tgtEl>
                                          <p:spTgt spid="140"/>
                                        </p:tgtEl>
                                        <p:attrNameLst>
                                          <p:attrName>ppt_h</p:attrName>
                                        </p:attrNameLst>
                                      </p:cBhvr>
                                      <p:tavLst>
                                        <p:tav tm="0">
                                          <p:val>
                                            <p:strVal val="ppt_h"/>
                                          </p:val>
                                        </p:tav>
                                        <p:tav tm="100000">
                                          <p:val>
                                            <p:fltVal val="0"/>
                                          </p:val>
                                        </p:tav>
                                      </p:tavLst>
                                    </p:anim>
                                    <p:animEffect transition="out" filter="fade">
                                      <p:cBhvr>
                                        <p:cTn id="18" dur="500"/>
                                        <p:tgtEl>
                                          <p:spTgt spid="140"/>
                                        </p:tgtEl>
                                      </p:cBhvr>
                                    </p:animEffect>
                                    <p:set>
                                      <p:cBhvr>
                                        <p:cTn id="19" dur="1" fill="hold">
                                          <p:stCondLst>
                                            <p:cond delay="499"/>
                                          </p:stCondLst>
                                        </p:cTn>
                                        <p:tgtEl>
                                          <p:spTgt spid="140"/>
                                        </p:tgtEl>
                                        <p:attrNameLst>
                                          <p:attrName>style.visibility</p:attrName>
                                        </p:attrNameLst>
                                      </p:cBhvr>
                                      <p:to>
                                        <p:strVal val="hidden"/>
                                      </p:to>
                                    </p:set>
                                  </p:childTnLst>
                                </p:cTn>
                              </p:par>
                              <p:par>
                                <p:cTn id="20" presetID="42" presetClass="path" presetSubtype="0" accel="50000" decel="50000" fill="hold" nodeType="withEffect">
                                  <p:stCondLst>
                                    <p:cond delay="0"/>
                                  </p:stCondLst>
                                  <p:childTnLst>
                                    <p:animMotion origin="layout" path="M 4.16667E-6 -2.59259E-6 L 0.2993 -0.03819 " pathEditMode="relative" rAng="0" ptsTypes="AA">
                                      <p:cBhvr>
                                        <p:cTn id="21" dur="500" fill="hold"/>
                                        <p:tgtEl>
                                          <p:spTgt spid="124"/>
                                        </p:tgtEl>
                                        <p:attrNameLst>
                                          <p:attrName>ppt_x</p:attrName>
                                          <p:attrName>ppt_y</p:attrName>
                                        </p:attrNameLst>
                                      </p:cBhvr>
                                      <p:rCtr x="14965" y="-1921"/>
                                    </p:animMotion>
                                  </p:childTnLst>
                                </p:cTn>
                              </p:par>
                              <p:par>
                                <p:cTn id="22" presetID="42" presetClass="path" presetSubtype="0" accel="50000" decel="50000" fill="hold" nodeType="withEffect">
                                  <p:stCondLst>
                                    <p:cond delay="0"/>
                                  </p:stCondLst>
                                  <p:childTnLst>
                                    <p:animMotion origin="layout" path="M -1.94444E-6 2.96296E-6 L -0.29583 -0.03658 " pathEditMode="relative" rAng="0" ptsTypes="AA">
                                      <p:cBhvr>
                                        <p:cTn id="23" dur="500" fill="hold"/>
                                        <p:tgtEl>
                                          <p:spTgt spid="132"/>
                                        </p:tgtEl>
                                        <p:attrNameLst>
                                          <p:attrName>ppt_x</p:attrName>
                                          <p:attrName>ppt_y</p:attrName>
                                        </p:attrNameLst>
                                      </p:cBhvr>
                                      <p:rCtr x="-14792" y="-1829"/>
                                    </p:animMotion>
                                  </p:childTnLst>
                                </p:cTn>
                              </p:par>
                              <p:par>
                                <p:cTn id="24" presetID="42" presetClass="path" presetSubtype="0" accel="50000" decel="50000" fill="hold" nodeType="withEffect">
                                  <p:stCondLst>
                                    <p:cond delay="0"/>
                                  </p:stCondLst>
                                  <p:childTnLst>
                                    <p:animMotion origin="layout" path="M -3.88889E-6 -2.59259E-6 L -3.88889E-6 -0.12014 " pathEditMode="relative" rAng="0" ptsTypes="AA">
                                      <p:cBhvr>
                                        <p:cTn id="25" dur="500" fill="hold"/>
                                        <p:tgtEl>
                                          <p:spTgt spid="140"/>
                                        </p:tgtEl>
                                        <p:attrNameLst>
                                          <p:attrName>ppt_x</p:attrName>
                                          <p:attrName>ppt_y</p:attrName>
                                        </p:attrNameLst>
                                      </p:cBhvr>
                                      <p:rCtr x="0" y="-6019"/>
                                    </p:animMotion>
                                  </p:childTnLst>
                                </p:cTn>
                              </p:par>
                              <p:par>
                                <p:cTn id="26" presetID="10" presetClass="entr" presetSubtype="0" fill="hold" nodeType="withEffect">
                                  <p:stCondLst>
                                    <p:cond delay="30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500"/>
                                        <p:tgtEl>
                                          <p:spTgt spid="86"/>
                                        </p:tgtEl>
                                      </p:cBhvr>
                                    </p:animEffect>
                                  </p:childTnLst>
                                </p:cTn>
                              </p:par>
                              <p:par>
                                <p:cTn id="29" presetID="10" presetClass="entr" presetSubtype="0" fill="hold" nodeType="withEffect">
                                  <p:stCondLst>
                                    <p:cond delay="300"/>
                                  </p:stCondLst>
                                  <p:childTnLst>
                                    <p:set>
                                      <p:cBhvr>
                                        <p:cTn id="30" dur="1" fill="hold">
                                          <p:stCondLst>
                                            <p:cond delay="0"/>
                                          </p:stCondLst>
                                        </p:cTn>
                                        <p:tgtEl>
                                          <p:spTgt spid="120"/>
                                        </p:tgtEl>
                                        <p:attrNameLst>
                                          <p:attrName>style.visibility</p:attrName>
                                        </p:attrNameLst>
                                      </p:cBhvr>
                                      <p:to>
                                        <p:strVal val="visible"/>
                                      </p:to>
                                    </p:set>
                                    <p:animEffect transition="in" filter="fade">
                                      <p:cBhvr>
                                        <p:cTn id="31" dur="500"/>
                                        <p:tgtEl>
                                          <p:spTgt spid="120"/>
                                        </p:tgtEl>
                                      </p:cBhvr>
                                    </p:animEffect>
                                  </p:childTnLst>
                                </p:cTn>
                              </p:par>
                            </p:childTnLst>
                          </p:cTn>
                        </p:par>
                        <p:par>
                          <p:cTn id="32" fill="hold">
                            <p:stCondLst>
                              <p:cond delay="800"/>
                            </p:stCondLst>
                            <p:childTnLst>
                              <p:par>
                                <p:cTn id="33" presetID="12" presetClass="entr" presetSubtype="1" fill="hold" grpId="0"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p:tgtEl>
                                          <p:spTgt spid="80"/>
                                        </p:tgtEl>
                                        <p:attrNameLst>
                                          <p:attrName>ppt_y</p:attrName>
                                        </p:attrNameLst>
                                      </p:cBhvr>
                                      <p:tavLst>
                                        <p:tav tm="0">
                                          <p:val>
                                            <p:strVal val="#ppt_y-#ppt_h*1.125000"/>
                                          </p:val>
                                        </p:tav>
                                        <p:tav tm="100000">
                                          <p:val>
                                            <p:strVal val="#ppt_y"/>
                                          </p:val>
                                        </p:tav>
                                      </p:tavLst>
                                    </p:anim>
                                    <p:animEffect transition="in" filter="wipe(down)">
                                      <p:cBhvr>
                                        <p:cTn id="36" dur="500"/>
                                        <p:tgtEl>
                                          <p:spTgt spid="80"/>
                                        </p:tgtEl>
                                      </p:cBhvr>
                                    </p:animEffect>
                                  </p:childTnLst>
                                </p:cTn>
                              </p:par>
                              <p:par>
                                <p:cTn id="37" presetID="10" presetClass="entr" presetSubtype="0" fill="hold" grpId="0" nodeType="withEffect">
                                  <p:stCondLst>
                                    <p:cond delay="300"/>
                                  </p:stCondLst>
                                  <p:childTnLst>
                                    <p:set>
                                      <p:cBhvr>
                                        <p:cTn id="38" dur="1" fill="hold">
                                          <p:stCondLst>
                                            <p:cond delay="0"/>
                                          </p:stCondLst>
                                        </p:cTn>
                                        <p:tgtEl>
                                          <p:spTgt spid="117"/>
                                        </p:tgtEl>
                                        <p:attrNameLst>
                                          <p:attrName>style.visibility</p:attrName>
                                        </p:attrNameLst>
                                      </p:cBhvr>
                                      <p:to>
                                        <p:strVal val="visible"/>
                                      </p:to>
                                    </p:set>
                                    <p:animEffect transition="in" filter="fade">
                                      <p:cBhvr>
                                        <p:cTn id="39" dur="500"/>
                                        <p:tgtEl>
                                          <p:spTgt spid="117"/>
                                        </p:tgtEl>
                                      </p:cBhvr>
                                    </p:animEffect>
                                  </p:childTnLst>
                                </p:cTn>
                              </p:par>
                            </p:childTnLst>
                          </p:cTn>
                        </p:par>
                        <p:par>
                          <p:cTn id="40" fill="hold">
                            <p:stCondLst>
                              <p:cond delay="1600"/>
                            </p:stCondLst>
                            <p:childTnLst>
                              <p:par>
                                <p:cTn id="41" presetID="10"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500"/>
                                        <p:tgtEl>
                                          <p:spTgt spid="67"/>
                                        </p:tgtEl>
                                      </p:cBhvr>
                                    </p:animEffect>
                                  </p:childTnLst>
                                </p:cTn>
                              </p:par>
                            </p:childTnLst>
                          </p:cTn>
                        </p:par>
                        <p:par>
                          <p:cTn id="44" fill="hold">
                            <p:stCondLst>
                              <p:cond delay="2100"/>
                            </p:stCondLst>
                            <p:childTnLst>
                              <p:par>
                                <p:cTn id="45" presetID="12" presetClass="entr" presetSubtype="1" fill="hold" grpId="0" nodeType="afterEffect">
                                  <p:stCondLst>
                                    <p:cond delay="0"/>
                                  </p:stCondLst>
                                  <p:childTnLst>
                                    <p:set>
                                      <p:cBhvr>
                                        <p:cTn id="46" dur="1" fill="hold">
                                          <p:stCondLst>
                                            <p:cond delay="0"/>
                                          </p:stCondLst>
                                        </p:cTn>
                                        <p:tgtEl>
                                          <p:spTgt spid="81"/>
                                        </p:tgtEl>
                                        <p:attrNameLst>
                                          <p:attrName>style.visibility</p:attrName>
                                        </p:attrNameLst>
                                      </p:cBhvr>
                                      <p:to>
                                        <p:strVal val="visible"/>
                                      </p:to>
                                    </p:set>
                                    <p:anim calcmode="lin" valueType="num">
                                      <p:cBhvr additive="base">
                                        <p:cTn id="47" dur="500"/>
                                        <p:tgtEl>
                                          <p:spTgt spid="81"/>
                                        </p:tgtEl>
                                        <p:attrNameLst>
                                          <p:attrName>ppt_y</p:attrName>
                                        </p:attrNameLst>
                                      </p:cBhvr>
                                      <p:tavLst>
                                        <p:tav tm="0">
                                          <p:val>
                                            <p:strVal val="#ppt_y-#ppt_h*1.125000"/>
                                          </p:val>
                                        </p:tav>
                                        <p:tav tm="100000">
                                          <p:val>
                                            <p:strVal val="#ppt_y"/>
                                          </p:val>
                                        </p:tav>
                                      </p:tavLst>
                                    </p:anim>
                                    <p:animEffect transition="in" filter="wipe(down)">
                                      <p:cBhvr>
                                        <p:cTn id="48" dur="500"/>
                                        <p:tgtEl>
                                          <p:spTgt spid="81"/>
                                        </p:tgtEl>
                                      </p:cBhvr>
                                    </p:animEffect>
                                  </p:childTnLst>
                                </p:cTn>
                              </p:par>
                              <p:par>
                                <p:cTn id="49" presetID="10" presetClass="entr" presetSubtype="0" fill="hold" grpId="0" nodeType="withEffect">
                                  <p:stCondLst>
                                    <p:cond delay="300"/>
                                  </p:stCondLst>
                                  <p:childTnLst>
                                    <p:set>
                                      <p:cBhvr>
                                        <p:cTn id="50" dur="1" fill="hold">
                                          <p:stCondLst>
                                            <p:cond delay="0"/>
                                          </p:stCondLst>
                                        </p:cTn>
                                        <p:tgtEl>
                                          <p:spTgt spid="118"/>
                                        </p:tgtEl>
                                        <p:attrNameLst>
                                          <p:attrName>style.visibility</p:attrName>
                                        </p:attrNameLst>
                                      </p:cBhvr>
                                      <p:to>
                                        <p:strVal val="visible"/>
                                      </p:to>
                                    </p:set>
                                    <p:animEffect transition="in" filter="fade">
                                      <p:cBhvr>
                                        <p:cTn id="51" dur="500"/>
                                        <p:tgtEl>
                                          <p:spTgt spid="118"/>
                                        </p:tgtEl>
                                      </p:cBhvr>
                                    </p:animEffect>
                                  </p:childTnLst>
                                </p:cTn>
                              </p:par>
                            </p:childTnLst>
                          </p:cTn>
                        </p:par>
                        <p:par>
                          <p:cTn id="52" fill="hold">
                            <p:stCondLst>
                              <p:cond delay="2900"/>
                            </p:stCondLst>
                            <p:childTnLst>
                              <p:par>
                                <p:cTn id="53" presetID="10" presetClass="entr" presetSubtype="0" fill="hold" nodeType="after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500"/>
                                        <p:tgtEl>
                                          <p:spTgt spid="60"/>
                                        </p:tgtEl>
                                      </p:cBhvr>
                                    </p:animEffect>
                                  </p:childTnLst>
                                </p:cTn>
                              </p:par>
                            </p:childTnLst>
                          </p:cTn>
                        </p:par>
                        <p:par>
                          <p:cTn id="56" fill="hold">
                            <p:stCondLst>
                              <p:cond delay="3400"/>
                            </p:stCondLst>
                            <p:childTnLst>
                              <p:par>
                                <p:cTn id="57" presetID="12" presetClass="entr" presetSubtype="1" fill="hold" grpId="0" nodeType="afterEffect">
                                  <p:stCondLst>
                                    <p:cond delay="0"/>
                                  </p:stCondLst>
                                  <p:childTnLst>
                                    <p:set>
                                      <p:cBhvr>
                                        <p:cTn id="58" dur="1" fill="hold">
                                          <p:stCondLst>
                                            <p:cond delay="0"/>
                                          </p:stCondLst>
                                        </p:cTn>
                                        <p:tgtEl>
                                          <p:spTgt spid="82"/>
                                        </p:tgtEl>
                                        <p:attrNameLst>
                                          <p:attrName>style.visibility</p:attrName>
                                        </p:attrNameLst>
                                      </p:cBhvr>
                                      <p:to>
                                        <p:strVal val="visible"/>
                                      </p:to>
                                    </p:set>
                                    <p:anim calcmode="lin" valueType="num">
                                      <p:cBhvr additive="base">
                                        <p:cTn id="59" dur="500"/>
                                        <p:tgtEl>
                                          <p:spTgt spid="82"/>
                                        </p:tgtEl>
                                        <p:attrNameLst>
                                          <p:attrName>ppt_y</p:attrName>
                                        </p:attrNameLst>
                                      </p:cBhvr>
                                      <p:tavLst>
                                        <p:tav tm="0">
                                          <p:val>
                                            <p:strVal val="#ppt_y-#ppt_h*1.125000"/>
                                          </p:val>
                                        </p:tav>
                                        <p:tav tm="100000">
                                          <p:val>
                                            <p:strVal val="#ppt_y"/>
                                          </p:val>
                                        </p:tav>
                                      </p:tavLst>
                                    </p:anim>
                                    <p:animEffect transition="in" filter="wipe(down)">
                                      <p:cBhvr>
                                        <p:cTn id="60" dur="500"/>
                                        <p:tgtEl>
                                          <p:spTgt spid="82"/>
                                        </p:tgtEl>
                                      </p:cBhvr>
                                    </p:animEffect>
                                  </p:childTnLst>
                                </p:cTn>
                              </p:par>
                              <p:par>
                                <p:cTn id="61" presetID="10" presetClass="entr" presetSubtype="0" fill="hold" grpId="0" nodeType="withEffect">
                                  <p:stCondLst>
                                    <p:cond delay="300"/>
                                  </p:stCondLst>
                                  <p:childTnLst>
                                    <p:set>
                                      <p:cBhvr>
                                        <p:cTn id="62" dur="1" fill="hold">
                                          <p:stCondLst>
                                            <p:cond delay="0"/>
                                          </p:stCondLst>
                                        </p:cTn>
                                        <p:tgtEl>
                                          <p:spTgt spid="119"/>
                                        </p:tgtEl>
                                        <p:attrNameLst>
                                          <p:attrName>style.visibility</p:attrName>
                                        </p:attrNameLst>
                                      </p:cBhvr>
                                      <p:to>
                                        <p:strVal val="visible"/>
                                      </p:to>
                                    </p:set>
                                    <p:animEffect transition="in" filter="fade">
                                      <p:cBhvr>
                                        <p:cTn id="63" dur="500"/>
                                        <p:tgtEl>
                                          <p:spTgt spid="119"/>
                                        </p:tgtEl>
                                      </p:cBhvr>
                                    </p:animEffect>
                                  </p:childTnLst>
                                </p:cTn>
                              </p:par>
                            </p:childTnLst>
                          </p:cTn>
                        </p:par>
                        <p:par>
                          <p:cTn id="64" fill="hold">
                            <p:stCondLst>
                              <p:cond delay="4200"/>
                            </p:stCondLst>
                            <p:childTnLst>
                              <p:par>
                                <p:cTn id="65" presetID="10" presetClass="entr" presetSubtype="0" fill="hold" nodeType="after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fade">
                                      <p:cBhvr>
                                        <p:cTn id="67" dur="500"/>
                                        <p:tgtEl>
                                          <p:spTgt spid="77"/>
                                        </p:tgtEl>
                                      </p:cBhvr>
                                    </p:animEffect>
                                  </p:childTnLst>
                                </p:cTn>
                              </p:par>
                            </p:childTnLst>
                          </p:cTn>
                        </p:par>
                        <p:par>
                          <p:cTn id="68" fill="hold">
                            <p:stCondLst>
                              <p:cond delay="4700"/>
                            </p:stCondLst>
                            <p:childTnLst>
                              <p:par>
                                <p:cTn id="69" presetID="2" presetClass="entr" presetSubtype="2"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animBg="1"/>
      <p:bldP spid="117" grpId="0"/>
      <p:bldP spid="118" grpId="0"/>
      <p:bldP spid="11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17862" y="1580553"/>
            <a:ext cx="2846567" cy="368771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t" anchorCtr="0"/>
          <a:lstStyle/>
          <a:p>
            <a:pPr marL="169896" lvl="1" indent="-169896" algn="l" defTabSz="914400">
              <a:lnSpc>
                <a:spcPct val="90000"/>
              </a:lnSpc>
              <a:spcBef>
                <a:spcPts val="900"/>
              </a:spcBef>
              <a:spcAft>
                <a:spcPts val="300"/>
              </a:spcAft>
              <a:buClr>
                <a:srgbClr val="0096D6"/>
              </a:buClr>
              <a:buSzPct val="90000"/>
              <a:buFont typeface="Arial"/>
              <a:buChar char="•"/>
            </a:pPr>
            <a:r>
              <a:rPr lang="zh-CN" altLang="en-US" sz="1500" b="0" i="0" smtClean="0">
                <a:solidFill>
                  <a:srgbClr val="546568"/>
                </a:solidFill>
                <a:latin typeface="Arial"/>
                <a:ea typeface="黑体" pitchFamily="2" charset="-122"/>
                <a:cs typeface="+mn-cs"/>
              </a:rPr>
              <a:t>中国最大的 </a:t>
            </a:r>
            <a:r>
              <a:rPr lang="en-US" altLang="zh-CN" sz="1500" b="0" i="0" smtClean="0">
                <a:solidFill>
                  <a:srgbClr val="546568"/>
                </a:solidFill>
                <a:latin typeface="Arial"/>
                <a:ea typeface="黑体" pitchFamily="2" charset="-122"/>
                <a:cs typeface="+mn-cs"/>
              </a:rPr>
              <a:t>ISP</a:t>
            </a:r>
          </a:p>
          <a:p>
            <a:pPr marL="169896" lvl="1" indent="-169896" algn="l" defTabSz="914400">
              <a:lnSpc>
                <a:spcPct val="90000"/>
              </a:lnSpc>
              <a:spcBef>
                <a:spcPts val="900"/>
              </a:spcBef>
              <a:spcAft>
                <a:spcPts val="300"/>
              </a:spcAft>
              <a:buClr>
                <a:srgbClr val="0096D6"/>
              </a:buClr>
              <a:buSzPct val="90000"/>
              <a:buFont typeface="Arial"/>
              <a:buChar char="•"/>
            </a:pPr>
            <a:r>
              <a:rPr lang="en-US" altLang="zh-CN" sz="1500" b="0" i="0" smtClean="0">
                <a:solidFill>
                  <a:srgbClr val="546568"/>
                </a:solidFill>
                <a:latin typeface="Arial"/>
                <a:ea typeface="黑体" pitchFamily="2" charset="-122"/>
                <a:cs typeface="+mn-cs"/>
              </a:rPr>
              <a:t>QQ Messenger</a:t>
            </a:r>
            <a:r>
              <a:rPr lang="zh-CN" altLang="en-US" sz="1500" b="0" i="0" smtClean="0">
                <a:solidFill>
                  <a:srgbClr val="546568"/>
                </a:solidFill>
                <a:latin typeface="Arial"/>
                <a:ea typeface="黑体" pitchFamily="2" charset="-122"/>
                <a:cs typeface="+mn-cs"/>
              </a:rPr>
              <a:t>：</a:t>
            </a:r>
            <a:r>
              <a:rPr lang="en-US" altLang="zh-CN" sz="1500" b="0" i="0" smtClean="0">
                <a:solidFill>
                  <a:srgbClr val="546568"/>
                </a:solidFill>
                <a:latin typeface="Arial"/>
                <a:ea typeface="黑体" pitchFamily="2" charset="-122"/>
                <a:cs typeface="+mn-cs"/>
              </a:rPr>
              <a:t>7.117 </a:t>
            </a:r>
            <a:r>
              <a:rPr lang="zh-CN" altLang="en-US" sz="1500" b="0" i="0" smtClean="0">
                <a:solidFill>
                  <a:srgbClr val="546568"/>
                </a:solidFill>
                <a:latin typeface="Arial"/>
                <a:ea typeface="黑体" pitchFamily="2" charset="-122"/>
                <a:cs typeface="+mn-cs"/>
              </a:rPr>
              <a:t>亿用户，</a:t>
            </a:r>
            <a:r>
              <a:rPr lang="en-US" altLang="zh-CN" sz="1500" b="0" i="0" smtClean="0">
                <a:solidFill>
                  <a:srgbClr val="546568"/>
                </a:solidFill>
                <a:latin typeface="Arial"/>
                <a:ea typeface="黑体" pitchFamily="2" charset="-122"/>
                <a:cs typeface="+mn-cs"/>
              </a:rPr>
              <a:t>1.454 </a:t>
            </a:r>
            <a:r>
              <a:rPr lang="zh-CN" altLang="en-US" sz="1500" b="0" i="0" smtClean="0">
                <a:solidFill>
                  <a:srgbClr val="546568"/>
                </a:solidFill>
                <a:latin typeface="Arial"/>
                <a:ea typeface="黑体" pitchFamily="2" charset="-122"/>
                <a:cs typeface="+mn-cs"/>
              </a:rPr>
              <a:t>亿用户同时在线</a:t>
            </a:r>
          </a:p>
          <a:p>
            <a:pPr marL="169896" lvl="1" indent="-169896" algn="l" defTabSz="914400">
              <a:lnSpc>
                <a:spcPct val="90000"/>
              </a:lnSpc>
              <a:spcBef>
                <a:spcPts val="900"/>
              </a:spcBef>
              <a:spcAft>
                <a:spcPts val="300"/>
              </a:spcAft>
              <a:buClr>
                <a:srgbClr val="0096D6"/>
              </a:buClr>
              <a:buSzPct val="90000"/>
              <a:buFont typeface="Arial"/>
              <a:buChar char="•"/>
            </a:pPr>
            <a:r>
              <a:rPr lang="en-US" altLang="zh-CN" sz="1500" b="0" i="0" smtClean="0">
                <a:solidFill>
                  <a:srgbClr val="546568"/>
                </a:solidFill>
                <a:latin typeface="Arial"/>
                <a:ea typeface="黑体" pitchFamily="2" charset="-122"/>
                <a:cs typeface="+mn-cs"/>
              </a:rPr>
              <a:t>40/100 GE</a:t>
            </a:r>
            <a:r>
              <a:rPr lang="zh-CN" altLang="en-US" sz="1500" b="0" i="0" smtClean="0">
                <a:solidFill>
                  <a:srgbClr val="546568"/>
                </a:solidFill>
                <a:latin typeface="Arial"/>
                <a:ea typeface="黑体" pitchFamily="2" charset="-122"/>
                <a:cs typeface="+mn-cs"/>
              </a:rPr>
              <a:t>（</a:t>
            </a:r>
            <a:r>
              <a:rPr lang="en-US" altLang="zh-CN" sz="1500" b="0" i="0" smtClean="0">
                <a:solidFill>
                  <a:srgbClr val="546568"/>
                </a:solidFill>
                <a:latin typeface="Arial"/>
                <a:ea typeface="黑体" pitchFamily="2" charset="-122"/>
                <a:cs typeface="+mn-cs"/>
              </a:rPr>
              <a:t>Cisco Nexus</a:t>
            </a:r>
            <a:r>
              <a:rPr lang="en-US" altLang="zh-CN" sz="1500" b="0" i="0" baseline="30000" smtClean="0">
                <a:solidFill>
                  <a:srgbClr val="546568"/>
                </a:solidFill>
                <a:latin typeface="Arial"/>
                <a:ea typeface="黑体" pitchFamily="2" charset="-122"/>
                <a:cs typeface="+mn-cs"/>
              </a:rPr>
              <a:t>®</a:t>
            </a:r>
            <a:r>
              <a:rPr lang="zh-CN" altLang="en-US" sz="1500" b="0" i="0" smtClean="0">
                <a:solidFill>
                  <a:srgbClr val="546568"/>
                </a:solidFill>
                <a:latin typeface="Arial"/>
                <a:ea typeface="黑体" pitchFamily="2" charset="-122"/>
                <a:cs typeface="+mn-cs"/>
              </a:rPr>
              <a:t> </a:t>
            </a:r>
            <a:r>
              <a:rPr lang="en-US" altLang="zh-CN" sz="1500" b="0" i="0" smtClean="0">
                <a:solidFill>
                  <a:srgbClr val="546568"/>
                </a:solidFill>
                <a:latin typeface="Arial"/>
                <a:ea typeface="黑体" pitchFamily="2" charset="-122"/>
                <a:cs typeface="+mn-cs"/>
              </a:rPr>
              <a:t>7000 </a:t>
            </a:r>
            <a:r>
              <a:rPr lang="zh-CN" altLang="en-US" sz="1500" b="0" i="0" smtClean="0">
                <a:solidFill>
                  <a:srgbClr val="546568"/>
                </a:solidFill>
                <a:latin typeface="Arial"/>
                <a:ea typeface="黑体" pitchFamily="2" charset="-122"/>
                <a:cs typeface="+mn-cs"/>
              </a:rPr>
              <a:t>系列上）</a:t>
            </a:r>
            <a:r>
              <a:rPr lang="zh-CN" altLang="en-US" sz="1500" b="0" i="0" smtClean="0">
                <a:solidFill>
                  <a:srgbClr val="546568"/>
                </a:solidFill>
                <a:latin typeface="Arial"/>
                <a:ea typeface="黑体" pitchFamily="2" charset="-122"/>
                <a:cs typeface="+mn-cs"/>
                <a:sym typeface="Wingdings"/>
              </a:rPr>
              <a:t></a:t>
            </a:r>
            <a:r>
              <a:rPr lang="zh-CN" altLang="en-US" sz="1500" b="0" i="0" smtClean="0">
                <a:solidFill>
                  <a:srgbClr val="546568"/>
                </a:solidFill>
                <a:latin typeface="Arial"/>
                <a:ea typeface="黑体" pitchFamily="2" charset="-122"/>
                <a:cs typeface="+mn-cs"/>
              </a:rPr>
              <a:t> 高增长互联网服务</a:t>
            </a:r>
            <a:endParaRPr lang="zh-CN" altLang="en-US" sz="1500" smtClean="0">
              <a:solidFill>
                <a:srgbClr val="546568"/>
              </a:solidFill>
              <a:latin typeface="Arial"/>
              <a:ea typeface="黑体" pitchFamily="2" charset="-122"/>
              <a:sym typeface="Wingdings" pitchFamily="2" charset="2"/>
            </a:endParaRPr>
          </a:p>
          <a:p>
            <a:pPr marL="169896" lvl="1" indent="-169896" algn="l" defTabSz="914400">
              <a:lnSpc>
                <a:spcPct val="90000"/>
              </a:lnSpc>
              <a:spcBef>
                <a:spcPts val="900"/>
              </a:spcBef>
              <a:spcAft>
                <a:spcPts val="300"/>
              </a:spcAft>
              <a:buClr>
                <a:srgbClr val="0096D6"/>
              </a:buClr>
              <a:buSzPct val="90000"/>
              <a:buFont typeface="Arial"/>
              <a:buChar char="•"/>
            </a:pPr>
            <a:r>
              <a:rPr lang="en-US" altLang="zh-CN" sz="1500" b="0" i="0" smtClean="0">
                <a:solidFill>
                  <a:srgbClr val="546568"/>
                </a:solidFill>
                <a:latin typeface="Arial"/>
                <a:ea typeface="黑体" pitchFamily="2" charset="-122"/>
                <a:cs typeface="+mn-cs"/>
              </a:rPr>
              <a:t>Cisco Nexus 2000</a:t>
            </a:r>
            <a:r>
              <a:rPr lang="zh-CN" altLang="en-US" sz="1500" b="0" i="0" smtClean="0">
                <a:solidFill>
                  <a:srgbClr val="546568"/>
                </a:solidFill>
                <a:latin typeface="Arial"/>
                <a:ea typeface="黑体" pitchFamily="2" charset="-122"/>
                <a:cs typeface="+mn-cs"/>
              </a:rPr>
              <a:t>、</a:t>
            </a:r>
            <a:r>
              <a:rPr lang="en-US" altLang="zh-CN" sz="1500" b="0" i="0" smtClean="0">
                <a:solidFill>
                  <a:srgbClr val="546568"/>
                </a:solidFill>
                <a:latin typeface="Arial"/>
                <a:ea typeface="黑体" pitchFamily="2" charset="-122"/>
                <a:cs typeface="+mn-cs"/>
              </a:rPr>
              <a:t>5000 </a:t>
            </a:r>
            <a:r>
              <a:rPr lang="zh-CN" altLang="en-US" sz="1500" b="0" i="0" smtClean="0">
                <a:solidFill>
                  <a:srgbClr val="546568"/>
                </a:solidFill>
                <a:latin typeface="Arial"/>
                <a:ea typeface="黑体" pitchFamily="2" charset="-122"/>
                <a:cs typeface="+mn-cs"/>
              </a:rPr>
              <a:t>和 </a:t>
            </a:r>
            <a:r>
              <a:rPr lang="en-US" altLang="zh-CN" sz="1500" b="0" i="0" smtClean="0">
                <a:solidFill>
                  <a:srgbClr val="546568"/>
                </a:solidFill>
                <a:latin typeface="Arial"/>
                <a:ea typeface="黑体" pitchFamily="2" charset="-122"/>
                <a:cs typeface="+mn-cs"/>
              </a:rPr>
              <a:t>7000 </a:t>
            </a:r>
            <a:r>
              <a:rPr lang="zh-CN" altLang="en-US" sz="1500" b="0" i="0" smtClean="0">
                <a:solidFill>
                  <a:srgbClr val="546568"/>
                </a:solidFill>
                <a:latin typeface="Arial"/>
                <a:ea typeface="黑体" pitchFamily="2" charset="-122"/>
                <a:cs typeface="+mn-cs"/>
              </a:rPr>
              <a:t>系列 </a:t>
            </a:r>
            <a:r>
              <a:rPr lang="zh-CN" altLang="en-US" sz="1500" b="0" i="0" smtClean="0">
                <a:solidFill>
                  <a:srgbClr val="546568"/>
                </a:solidFill>
                <a:latin typeface="Arial"/>
                <a:ea typeface="黑体" pitchFamily="2" charset="-122"/>
                <a:cs typeface="+mn-cs"/>
                <a:sym typeface="Wingdings"/>
              </a:rPr>
              <a:t></a:t>
            </a:r>
            <a:r>
              <a:rPr lang="zh-CN" altLang="en-US" sz="1500" b="0" i="0" smtClean="0">
                <a:solidFill>
                  <a:srgbClr val="546568"/>
                </a:solidFill>
                <a:latin typeface="Arial"/>
                <a:ea typeface="黑体" pitchFamily="2" charset="-122"/>
                <a:cs typeface="+mn-cs"/>
              </a:rPr>
              <a:t> 高畅通性、应用性能基准要求</a:t>
            </a:r>
            <a:endParaRPr lang="zh-CN" altLang="en-US" sz="1500">
              <a:solidFill>
                <a:srgbClr val="546568"/>
              </a:solidFill>
              <a:latin typeface="Arial"/>
              <a:ea typeface="黑体" pitchFamily="2" charset="-122"/>
            </a:endParaRPr>
          </a:p>
        </p:txBody>
      </p:sp>
      <p:sp>
        <p:nvSpPr>
          <p:cNvPr id="39" name="Rectangle 38"/>
          <p:cNvSpPr/>
          <p:nvPr/>
        </p:nvSpPr>
        <p:spPr>
          <a:xfrm>
            <a:off x="6130839" y="1580553"/>
            <a:ext cx="2846567" cy="480774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69896" lvl="1" indent="-169896" algn="l" defTabSz="914400">
              <a:lnSpc>
                <a:spcPct val="90000"/>
              </a:lnSpc>
              <a:spcBef>
                <a:spcPts val="900"/>
              </a:spcBef>
              <a:spcAft>
                <a:spcPts val="300"/>
              </a:spcAft>
              <a:buClr>
                <a:srgbClr val="0096D6"/>
              </a:buClr>
              <a:buSzPct val="90000"/>
              <a:buFont typeface="Arial"/>
              <a:buChar char="•"/>
            </a:pPr>
            <a:r>
              <a:rPr lang="zh-CN" altLang="en-US" sz="1500" b="0" i="0" smtClean="0">
                <a:solidFill>
                  <a:srgbClr val="546568"/>
                </a:solidFill>
                <a:latin typeface="Arial"/>
                <a:ea typeface="黑体" pitchFamily="2" charset="-122"/>
                <a:cs typeface="+mn-cs"/>
              </a:rPr>
              <a:t>世界领先的核能公司</a:t>
            </a:r>
          </a:p>
          <a:p>
            <a:pPr marL="169896" lvl="1" indent="-169896" algn="l" defTabSz="914400">
              <a:lnSpc>
                <a:spcPct val="90000"/>
              </a:lnSpc>
              <a:spcBef>
                <a:spcPts val="900"/>
              </a:spcBef>
              <a:spcAft>
                <a:spcPts val="300"/>
              </a:spcAft>
              <a:buClr>
                <a:srgbClr val="0096D6"/>
              </a:buClr>
              <a:buSzPct val="90000"/>
              <a:buFont typeface="Arial"/>
              <a:buChar char="•"/>
            </a:pPr>
            <a:r>
              <a:rPr lang="zh-CN" altLang="en-US" sz="1500" b="0" i="0" smtClean="0">
                <a:solidFill>
                  <a:srgbClr val="546568"/>
                </a:solidFill>
                <a:latin typeface="Arial"/>
                <a:ea typeface="黑体" pitchFamily="2" charset="-122"/>
                <a:cs typeface="+mn-cs"/>
              </a:rPr>
              <a:t> </a:t>
            </a:r>
            <a:r>
              <a:rPr lang="en-US" altLang="zh-CN" sz="1500" b="0" i="0" smtClean="0">
                <a:solidFill>
                  <a:srgbClr val="546568"/>
                </a:solidFill>
                <a:latin typeface="Arial"/>
                <a:ea typeface="黑体" pitchFamily="2" charset="-122"/>
                <a:cs typeface="+mn-cs"/>
              </a:rPr>
              <a:t>630.4 Twh</a:t>
            </a:r>
            <a:r>
              <a:rPr lang="zh-CN" altLang="en-US" sz="1500" b="0" i="0" smtClean="0">
                <a:solidFill>
                  <a:srgbClr val="546568"/>
                </a:solidFill>
                <a:latin typeface="Arial"/>
                <a:ea typeface="黑体" pitchFamily="2" charset="-122"/>
                <a:cs typeface="+mn-cs"/>
              </a:rPr>
              <a:t>* 电力生产</a:t>
            </a:r>
          </a:p>
          <a:p>
            <a:pPr marL="169896" lvl="1" indent="-169896" algn="l" defTabSz="914400">
              <a:lnSpc>
                <a:spcPct val="90000"/>
              </a:lnSpc>
              <a:spcBef>
                <a:spcPts val="900"/>
              </a:spcBef>
              <a:spcAft>
                <a:spcPts val="300"/>
              </a:spcAft>
              <a:buClr>
                <a:srgbClr val="0096D6"/>
              </a:buClr>
              <a:buSzPct val="90000"/>
              <a:buFont typeface="Arial"/>
              <a:buChar char="•"/>
            </a:pPr>
            <a:r>
              <a:rPr lang="zh-CN" altLang="en-US" sz="1500" b="0" i="0" smtClean="0">
                <a:solidFill>
                  <a:srgbClr val="546568"/>
                </a:solidFill>
                <a:latin typeface="Arial"/>
                <a:ea typeface="黑体" pitchFamily="2" charset="-122"/>
                <a:cs typeface="+mn-cs"/>
              </a:rPr>
              <a:t>全世界 </a:t>
            </a:r>
            <a:r>
              <a:rPr lang="en-US" altLang="zh-CN" sz="1500" b="0" i="0" smtClean="0">
                <a:solidFill>
                  <a:srgbClr val="546568"/>
                </a:solidFill>
                <a:latin typeface="Arial"/>
                <a:ea typeface="黑体" pitchFamily="2" charset="-122"/>
                <a:cs typeface="+mn-cs"/>
              </a:rPr>
              <a:t>3,700 </a:t>
            </a:r>
            <a:r>
              <a:rPr lang="zh-CN" altLang="en-US" sz="1500" b="0" i="0" smtClean="0">
                <a:solidFill>
                  <a:srgbClr val="546568"/>
                </a:solidFill>
                <a:latin typeface="Arial"/>
                <a:ea typeface="黑体" pitchFamily="2" charset="-122"/>
                <a:cs typeface="+mn-cs"/>
              </a:rPr>
              <a:t>万客户</a:t>
            </a:r>
          </a:p>
          <a:p>
            <a:pPr marL="169896" lvl="1" indent="-169896" algn="l" defTabSz="914400">
              <a:lnSpc>
                <a:spcPct val="90000"/>
              </a:lnSpc>
              <a:spcBef>
                <a:spcPts val="900"/>
              </a:spcBef>
              <a:spcAft>
                <a:spcPts val="300"/>
              </a:spcAft>
              <a:buClr>
                <a:srgbClr val="0096D6"/>
              </a:buClr>
              <a:buSzPct val="90000"/>
              <a:buFont typeface="Arial"/>
              <a:buChar char="•"/>
            </a:pPr>
            <a:r>
              <a:rPr lang="en-US" altLang="zh-CN" sz="1500" b="0" i="0" smtClean="0">
                <a:solidFill>
                  <a:srgbClr val="546568"/>
                </a:solidFill>
                <a:latin typeface="Arial"/>
                <a:ea typeface="黑体" pitchFamily="2" charset="-122"/>
                <a:cs typeface="+mn-cs"/>
              </a:rPr>
              <a:t>Cisco</a:t>
            </a:r>
            <a:r>
              <a:rPr lang="zh-CN" altLang="en-US" sz="1500" b="0" i="0" baseline="30000" smtClean="0">
                <a:solidFill>
                  <a:srgbClr val="546568"/>
                </a:solidFill>
                <a:latin typeface="Arial"/>
                <a:ea typeface="黑体" pitchFamily="2" charset="-122"/>
                <a:cs typeface="+mn-cs"/>
              </a:rPr>
              <a:t> </a:t>
            </a:r>
            <a:r>
              <a:rPr lang="en-US" altLang="zh-CN" sz="1500" b="0" i="0" baseline="30000" smtClean="0">
                <a:solidFill>
                  <a:srgbClr val="546568"/>
                </a:solidFill>
                <a:latin typeface="Arial"/>
                <a:ea typeface="黑体" pitchFamily="2" charset="-122"/>
                <a:cs typeface="+mn-cs"/>
              </a:rPr>
              <a:t>®</a:t>
            </a:r>
            <a:r>
              <a:rPr lang="zh-CN" altLang="en-US" sz="1500" b="0" i="0" smtClean="0">
                <a:solidFill>
                  <a:srgbClr val="546568"/>
                </a:solidFill>
                <a:latin typeface="Arial"/>
                <a:ea typeface="黑体" pitchFamily="2" charset="-122"/>
                <a:cs typeface="+mn-cs"/>
              </a:rPr>
              <a:t> </a:t>
            </a:r>
            <a:r>
              <a:rPr lang="en-US" altLang="zh-CN" sz="1500" b="0" i="0" smtClean="0">
                <a:solidFill>
                  <a:srgbClr val="546568"/>
                </a:solidFill>
                <a:latin typeface="Arial"/>
                <a:ea typeface="黑体" pitchFamily="2" charset="-122"/>
                <a:cs typeface="+mn-cs"/>
              </a:rPr>
              <a:t>Easy Virtual Network </a:t>
            </a:r>
            <a:r>
              <a:rPr lang="zh-CN" altLang="en-US" sz="1500" b="0" i="0" smtClean="0">
                <a:solidFill>
                  <a:srgbClr val="546568"/>
                </a:solidFill>
                <a:latin typeface="Arial"/>
                <a:ea typeface="黑体" pitchFamily="2" charset="-122"/>
                <a:cs typeface="+mn-cs"/>
              </a:rPr>
              <a:t>易于在站点之间进行复制，并且与现有解决方案完全兼容</a:t>
            </a:r>
            <a:endParaRPr lang="zh-CN" altLang="en-US" sz="1500" b="0" i="0">
              <a:solidFill>
                <a:srgbClr val="546568"/>
              </a:solidFill>
              <a:latin typeface="Arial"/>
              <a:ea typeface="黑体" pitchFamily="2" charset="-122"/>
              <a:cs typeface="+mn-cs"/>
            </a:endParaRPr>
          </a:p>
        </p:txBody>
      </p:sp>
      <p:sp>
        <p:nvSpPr>
          <p:cNvPr id="35" name="Rectangle 34"/>
          <p:cNvSpPr/>
          <p:nvPr/>
        </p:nvSpPr>
        <p:spPr>
          <a:xfrm>
            <a:off x="3174350" y="1580553"/>
            <a:ext cx="2846567" cy="398112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69896" lvl="1" indent="-169896" algn="l" defTabSz="914400">
              <a:lnSpc>
                <a:spcPct val="90000"/>
              </a:lnSpc>
              <a:spcBef>
                <a:spcPts val="900"/>
              </a:spcBef>
              <a:spcAft>
                <a:spcPts val="300"/>
              </a:spcAft>
              <a:buClr>
                <a:srgbClr val="0096D6"/>
              </a:buClr>
              <a:buSzPct val="90000"/>
              <a:buFont typeface="Arial"/>
              <a:buChar char="•"/>
            </a:pPr>
            <a:r>
              <a:rPr lang="en-US" altLang="zh-CN" sz="1500" b="0" i="0" dirty="0" smtClean="0">
                <a:solidFill>
                  <a:srgbClr val="546568"/>
                </a:solidFill>
                <a:latin typeface="Arial"/>
                <a:ea typeface="黑体" pitchFamily="2" charset="-122"/>
                <a:cs typeface="+mn-cs"/>
              </a:rPr>
              <a:t>29 </a:t>
            </a:r>
            <a:r>
              <a:rPr lang="zh-CN" altLang="en-US" sz="1500" b="0" i="0" dirty="0" smtClean="0">
                <a:solidFill>
                  <a:srgbClr val="546568"/>
                </a:solidFill>
                <a:latin typeface="Arial"/>
                <a:ea typeface="黑体" pitchFamily="2" charset="-122"/>
                <a:cs typeface="+mn-cs"/>
              </a:rPr>
              <a:t>个学术院系，校园中有 </a:t>
            </a:r>
            <a:r>
              <a:rPr lang="en-US" altLang="zh-CN" sz="1500" b="0" i="0" dirty="0" smtClean="0">
                <a:solidFill>
                  <a:srgbClr val="546568"/>
                </a:solidFill>
                <a:latin typeface="Arial"/>
                <a:ea typeface="黑体" pitchFamily="2" charset="-122"/>
                <a:cs typeface="+mn-cs"/>
              </a:rPr>
              <a:t>7000 </a:t>
            </a:r>
            <a:r>
              <a:rPr lang="zh-CN" altLang="en-US" sz="1500" b="0" i="0" dirty="0" smtClean="0">
                <a:solidFill>
                  <a:srgbClr val="546568"/>
                </a:solidFill>
                <a:latin typeface="Arial"/>
                <a:ea typeface="黑体" pitchFamily="2" charset="-122"/>
                <a:cs typeface="+mn-cs"/>
              </a:rPr>
              <a:t>个学生</a:t>
            </a:r>
          </a:p>
          <a:p>
            <a:pPr marL="169896" lvl="1" indent="-169896" algn="l" defTabSz="914400">
              <a:lnSpc>
                <a:spcPct val="90000"/>
              </a:lnSpc>
              <a:spcBef>
                <a:spcPts val="900"/>
              </a:spcBef>
              <a:spcAft>
                <a:spcPts val="300"/>
              </a:spcAft>
              <a:buClr>
                <a:srgbClr val="0096D6"/>
              </a:buClr>
              <a:buSzPct val="90000"/>
              <a:buFont typeface="Arial"/>
              <a:buChar char="•"/>
            </a:pPr>
            <a:r>
              <a:rPr lang="en-US" altLang="zh-CN" sz="1500" b="0" i="0" dirty="0" smtClean="0">
                <a:solidFill>
                  <a:srgbClr val="546568"/>
                </a:solidFill>
                <a:latin typeface="Arial"/>
                <a:ea typeface="黑体" pitchFamily="2" charset="-122"/>
                <a:cs typeface="+mn-cs"/>
              </a:rPr>
              <a:t>50 </a:t>
            </a:r>
            <a:r>
              <a:rPr lang="zh-CN" altLang="en-US" sz="1500" b="0" i="0" dirty="0" smtClean="0">
                <a:solidFill>
                  <a:srgbClr val="546568"/>
                </a:solidFill>
                <a:latin typeface="Arial"/>
                <a:ea typeface="黑体" pitchFamily="2" charset="-122"/>
                <a:cs typeface="+mn-cs"/>
              </a:rPr>
              <a:t>多个研究中心和机构，</a:t>
            </a:r>
            <a:r>
              <a:rPr lang="en-US" altLang="zh-CN" sz="1500" b="0" i="0" dirty="0" smtClean="0">
                <a:solidFill>
                  <a:srgbClr val="546568"/>
                </a:solidFill>
                <a:latin typeface="Arial"/>
                <a:ea typeface="黑体" pitchFamily="2" charset="-122"/>
                <a:cs typeface="+mn-cs"/>
              </a:rPr>
              <a:t/>
            </a:r>
            <a:br>
              <a:rPr lang="en-US" altLang="zh-CN" sz="1500" b="0" i="0" dirty="0" smtClean="0">
                <a:solidFill>
                  <a:srgbClr val="546568"/>
                </a:solidFill>
                <a:latin typeface="Arial"/>
                <a:ea typeface="黑体" pitchFamily="2" charset="-122"/>
                <a:cs typeface="+mn-cs"/>
              </a:rPr>
            </a:br>
            <a:r>
              <a:rPr lang="zh-CN" altLang="en-US" sz="1500" b="0" i="0" dirty="0" smtClean="0">
                <a:solidFill>
                  <a:srgbClr val="546568"/>
                </a:solidFill>
                <a:latin typeface="Arial"/>
                <a:ea typeface="黑体" pitchFamily="2" charset="-122"/>
                <a:cs typeface="+mn-cs"/>
              </a:rPr>
              <a:t>其中有 </a:t>
            </a:r>
            <a:r>
              <a:rPr lang="en-US" altLang="zh-CN" sz="1500" b="0" i="0" dirty="0" smtClean="0">
                <a:solidFill>
                  <a:srgbClr val="546568"/>
                </a:solidFill>
                <a:latin typeface="Arial"/>
                <a:ea typeface="黑体" pitchFamily="2" charset="-122"/>
                <a:cs typeface="+mn-cs"/>
              </a:rPr>
              <a:t>5000 </a:t>
            </a:r>
            <a:r>
              <a:rPr lang="zh-CN" altLang="en-US" sz="1500" b="0" i="0" dirty="0" smtClean="0">
                <a:solidFill>
                  <a:srgbClr val="546568"/>
                </a:solidFill>
                <a:latin typeface="Arial"/>
                <a:ea typeface="黑体" pitchFamily="2" charset="-122"/>
                <a:cs typeface="+mn-cs"/>
              </a:rPr>
              <a:t>名教员</a:t>
            </a:r>
          </a:p>
          <a:p>
            <a:pPr marL="169896" lvl="1" indent="-169896" algn="l" defTabSz="914400">
              <a:lnSpc>
                <a:spcPct val="90000"/>
              </a:lnSpc>
              <a:spcBef>
                <a:spcPts val="900"/>
              </a:spcBef>
              <a:spcAft>
                <a:spcPts val="300"/>
              </a:spcAft>
              <a:buClr>
                <a:srgbClr val="0096D6"/>
              </a:buClr>
              <a:buSzPct val="90000"/>
              <a:buFont typeface="Arial"/>
              <a:buChar char="•"/>
            </a:pPr>
            <a:r>
              <a:rPr lang="zh-CN" altLang="en-US" sz="1500" b="0" i="0" dirty="0" smtClean="0">
                <a:solidFill>
                  <a:srgbClr val="546568"/>
                </a:solidFill>
                <a:latin typeface="Arial"/>
                <a:ea typeface="黑体" pitchFamily="2" charset="-122"/>
                <a:cs typeface="+mn-cs"/>
              </a:rPr>
              <a:t>华威艺术中心每年吸引 </a:t>
            </a:r>
            <a:r>
              <a:rPr lang="en-US" altLang="zh-CN" sz="1500" b="0" i="0" dirty="0" smtClean="0">
                <a:solidFill>
                  <a:srgbClr val="546568"/>
                </a:solidFill>
                <a:latin typeface="Arial"/>
                <a:ea typeface="黑体" pitchFamily="2" charset="-122"/>
                <a:cs typeface="+mn-cs"/>
              </a:rPr>
              <a:t>280,000 </a:t>
            </a:r>
            <a:r>
              <a:rPr lang="zh-CN" altLang="en-US" sz="1500" b="0" i="0" dirty="0" smtClean="0">
                <a:solidFill>
                  <a:srgbClr val="546568"/>
                </a:solidFill>
                <a:latin typeface="Arial"/>
                <a:ea typeface="黑体" pitchFamily="2" charset="-122"/>
                <a:cs typeface="+mn-cs"/>
              </a:rPr>
              <a:t>个来访者</a:t>
            </a:r>
          </a:p>
          <a:p>
            <a:pPr marL="169896" lvl="1" indent="-169896" algn="l" defTabSz="914400">
              <a:lnSpc>
                <a:spcPct val="90000"/>
              </a:lnSpc>
              <a:spcBef>
                <a:spcPts val="900"/>
              </a:spcBef>
              <a:spcAft>
                <a:spcPts val="300"/>
              </a:spcAft>
              <a:buClr>
                <a:srgbClr val="0096D6"/>
              </a:buClr>
              <a:buSzPct val="90000"/>
              <a:buFont typeface="Arial"/>
              <a:buChar char="•"/>
            </a:pPr>
            <a:r>
              <a:rPr lang="zh-CN" altLang="en-US" sz="1500" b="0" i="0" dirty="0" smtClean="0">
                <a:solidFill>
                  <a:srgbClr val="546568"/>
                </a:solidFill>
                <a:latin typeface="Arial"/>
                <a:ea typeface="黑体" pitchFamily="2" charset="-122"/>
                <a:cs typeface="+mn-cs"/>
              </a:rPr>
              <a:t>在 </a:t>
            </a:r>
            <a:r>
              <a:rPr lang="en-US" altLang="zh-CN" sz="1500" b="0" i="0" dirty="0" smtClean="0">
                <a:solidFill>
                  <a:srgbClr val="546568"/>
                </a:solidFill>
                <a:latin typeface="Arial"/>
                <a:ea typeface="黑体" pitchFamily="2" charset="-122"/>
                <a:cs typeface="+mn-cs"/>
              </a:rPr>
              <a:t>Cisco Nexus 7000 </a:t>
            </a:r>
            <a:r>
              <a:rPr lang="zh-CN" altLang="en-US" sz="1500" b="0" i="0" dirty="0" smtClean="0">
                <a:solidFill>
                  <a:srgbClr val="546568"/>
                </a:solidFill>
                <a:latin typeface="Arial"/>
                <a:ea typeface="黑体" pitchFamily="2" charset="-122"/>
                <a:cs typeface="+mn-cs"/>
              </a:rPr>
              <a:t>系列上部署 </a:t>
            </a:r>
            <a:r>
              <a:rPr lang="en-US" altLang="zh-CN" sz="1500" b="0" i="0" dirty="0" smtClean="0">
                <a:solidFill>
                  <a:srgbClr val="546568"/>
                </a:solidFill>
                <a:latin typeface="Arial"/>
                <a:ea typeface="黑体" pitchFamily="2" charset="-122"/>
                <a:cs typeface="+mn-cs"/>
              </a:rPr>
              <a:t>100 GE </a:t>
            </a:r>
            <a:r>
              <a:rPr lang="zh-CN" altLang="en-US" sz="1500" b="0" i="0" dirty="0" smtClean="0">
                <a:solidFill>
                  <a:srgbClr val="546568"/>
                </a:solidFill>
                <a:latin typeface="Arial"/>
                <a:ea typeface="黑体" pitchFamily="2" charset="-122"/>
                <a:cs typeface="+mn-cs"/>
              </a:rPr>
              <a:t>和 </a:t>
            </a:r>
            <a:r>
              <a:rPr lang="en-US" altLang="zh-CN" sz="1500" b="0" i="0" dirty="0" smtClean="0">
                <a:solidFill>
                  <a:srgbClr val="546568"/>
                </a:solidFill>
                <a:latin typeface="Arial"/>
                <a:ea typeface="黑体" pitchFamily="2" charset="-122"/>
                <a:cs typeface="+mn-cs"/>
              </a:rPr>
              <a:t>40 GE </a:t>
            </a:r>
            <a:r>
              <a:rPr lang="zh-CN" altLang="en-US" sz="1500" b="0" i="0" dirty="0" smtClean="0">
                <a:solidFill>
                  <a:srgbClr val="546568"/>
                </a:solidFill>
                <a:latin typeface="Arial"/>
                <a:ea typeface="黑体" pitchFamily="2" charset="-122"/>
                <a:cs typeface="+mn-cs"/>
              </a:rPr>
              <a:t>连接，以帮助保证网络不会阻碍尖端研究以及与全球研究合作伙伴的协作</a:t>
            </a:r>
            <a:endParaRPr lang="zh-CN" altLang="en-US" sz="1500" b="0" i="0" dirty="0">
              <a:solidFill>
                <a:srgbClr val="546568"/>
              </a:solidFill>
              <a:latin typeface="Arial"/>
              <a:ea typeface="黑体" pitchFamily="2" charset="-122"/>
              <a:cs typeface="+mn-cs"/>
            </a:endParaRPr>
          </a:p>
        </p:txBody>
      </p:sp>
      <p:pic>
        <p:nvPicPr>
          <p:cNvPr id="2050" name="Picture 2"/>
          <p:cNvPicPr>
            <a:picLocks noChangeAspect="1" noChangeArrowheads="1"/>
          </p:cNvPicPr>
          <p:nvPr/>
        </p:nvPicPr>
        <p:blipFill>
          <a:blip r:embed="rId3" cstate="print">
            <a:lum bright="-100000"/>
            <a:extLst>
              <a:ext uri="{28A0092B-C50C-407E-A947-70E740481C1C}">
                <a14:useLocalDpi xmlns="" xmlns:a14="http://schemas.microsoft.com/office/drawing/2010/main" val="0"/>
              </a:ext>
            </a:extLst>
          </a:blip>
          <a:srcRect/>
          <a:stretch>
            <a:fillRect/>
          </a:stretch>
        </p:blipFill>
        <p:spPr bwMode="auto">
          <a:xfrm>
            <a:off x="7244939" y="5317967"/>
            <a:ext cx="604100" cy="8144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lum bright="-100000"/>
            <a:extLst>
              <a:ext uri="{28A0092B-C50C-407E-A947-70E740481C1C}">
                <a14:useLocalDpi xmlns="" xmlns:a14="http://schemas.microsoft.com/office/drawing/2010/main" val="0"/>
              </a:ext>
            </a:extLst>
          </a:blip>
          <a:srcRect/>
          <a:stretch>
            <a:fillRect/>
          </a:stretch>
        </p:blipFill>
        <p:spPr bwMode="auto">
          <a:xfrm>
            <a:off x="3570634" y="5645547"/>
            <a:ext cx="1882427" cy="5459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3" descr="C:\Users\Mel.DUARTE\Desktop\Tencent.png"/>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sharpenSoften amount="34000"/>
                    </a14:imgEffect>
                    <a14:imgEffect>
                      <a14:brightnessContrast bright="-100000"/>
                    </a14:imgEffect>
                  </a14:imgLayer>
                </a14:imgProps>
              </a:ext>
              <a:ext uri="{28A0092B-C50C-407E-A947-70E740481C1C}">
                <a14:useLocalDpi xmlns="" xmlns:a14="http://schemas.microsoft.com/office/drawing/2010/main" val="0"/>
              </a:ext>
            </a:extLst>
          </a:blip>
          <a:srcRect/>
          <a:stretch>
            <a:fillRect/>
          </a:stretch>
        </p:blipFill>
        <p:spPr bwMode="auto">
          <a:xfrm>
            <a:off x="522835" y="5816710"/>
            <a:ext cx="1901050" cy="255777"/>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itle 9"/>
          <p:cNvSpPr>
            <a:spLocks noGrp="1"/>
          </p:cNvSpPr>
          <p:nvPr>
            <p:ph type="title"/>
          </p:nvPr>
        </p:nvSpPr>
        <p:spPr/>
        <p:txBody>
          <a:bodyPr/>
          <a:lstStyle/>
          <a:p>
            <a:pPr algn="l" defTabSz="914400">
              <a:spcBef>
                <a:spcPct val="0"/>
              </a:spcBef>
              <a:buNone/>
            </a:pPr>
            <a: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走在创新前沿的客户</a:t>
            </a:r>
            <a:endParaRPr lang="zh-CN" altLang="en-US" dirty="0">
              <a:ea typeface="黑体" pitchFamily="2" charset="-122"/>
            </a:endParaRPr>
          </a:p>
        </p:txBody>
      </p:sp>
    </p:spTree>
    <p:extLst>
      <p:ext uri="{BB962C8B-B14F-4D97-AF65-F5344CB8AC3E}">
        <p14:creationId xmlns="" xmlns:p14="http://schemas.microsoft.com/office/powerpoint/2010/main" val="25514243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data:image/jpg;base64,/9j/4AAQSkZJRgABAQAAAQABAAD/2wCEAAkGBhISEBUUEhQWFRUWFxYVFRYUFhkVFhkXFRUcGBgZFRYYHCYeGBkkGRUWHy8hJCgpLCwsFx4xNTAqNiYrLCkBCQoKDgwOGg8PGjEkHyUtMjQsLzEsLS8uKy8vLCwvKjQsLCo1LCwsNC0sLCwvMCwsLC0sLCwsLiw0LCwsLC8sLP/AABEIAMIBBAMBIgACEQEDEQH/xAAcAAEAAgIDAQAAAAAAAAAAAAAABgcBBQMECAL/xABOEAABAwIDBQQECQcJBwUAAAABAAIDBBEFEiEGBxMxUSJBYXEUMoGRNUJScnOTobGzIzM0U5Ky0QgVFhclYoLBwiQ2VXTS0+FDVIOi4v/EABsBAQACAwEBAAAAAAAAAAAAAAACBQMEBgEH/8QAOREAAgECBQAFCgUEAwEAAAAAAAECAxEEBRIhMRMUQVGBIjJhcXKRobHB4QYWMzRCU2LR8CM1whX/2gAMAwEAAhEDEQA/ALxREQBERAEREAREQBERAEREAREQBFi6zdAEREAREQBERAEREAREQBERAEREAREQBERAEREAREQBERAEREAREQBERAFxzTBrS5xADQSSeQAFyT7FyKKbz6sx4VUlpsXNaz2SSNY7/wCriFkpU+kqRgu1pArTaLfFWSzH0VwhhBszsNc9w7nOLwbX52FreKke7verJUTtpqvLnfpHK0ZbuGuV7eVyAbEW5WtqCqdXLR1ZikZI02MbmvHmwh3+S7utlWGlRcIxs7bPtv8AUwqTuerrqIbV7z6WheYzmllHNkduzf5bibA27tStjtjtF6Jh8s7bZg0CO/y5CGs9xN/YvNkkpc4ucS5ziS5x1JJNySe8krnMpyxYq86nmrb1snKVj0NsnvKpa93DbmiltcRyWu4DnkcCQ63Tn4KWBeUKSsfFIySM5XscHtI7nNNwvUeD4gJ6eKYcpI2SAfPaDb7VDNsvjhJKVPzX8Gexlc7qIipiQREQBERAEREAREQBERAEREAREQBERAEREAREQBERAFxzTtY0ucQ1oBJJNgANSSTyC+1UW+val2ZlFGbCwkmt33/NsPhoXEfNW1hMNLE1lTj4+hHjdkTWDebhj5OG2pbcmwJa9rCfCRzQ37VzbfYY6pw2ojYLuLM7R1MZDwB55be1ebFb25vbB770UpLsrS+BxNzlGjoz4C4I8LjuCvMZlPVIqvRbel3afzIKV9mVCCvuGndI5rGi7nkMaOpcbD7Sru2m3NQVErpYJDA5xJc0ND4y48yG3Bbc9wNvBc+yG6WGjlE0khnlbqy7QxjT8oNuSXWPMnTorGWe4fotSvqtxbt9fB5odxvconfzQQ3lG+Eu+aDkv73BUQvVtZRMlifHI0OY9pa5p72uFiPcqUxrcvWMlIpsksRPZLnhjwOjwdCR1HPoFoZLmFKnTdKq7b3TfG57NXK9APIC5OgA5k9wHjfRen9lcOdT0VPC71o4mNd84NF/tuoPsbutZRH0quexz4xna0fm47C5e5xtmI8rDxWMQ35U7HkQwSStHxy4Rg+LWkE287LzMqs8xkqeGjqUeX2X8RFaeSz0US2Q3jU1e4sbmjlAJ4clrkDmWEaOA7+8dFLLrnKtKdKWiorMycmURFjAREQBERAERLoAiIgCIiA4pKtjTYvaD0LgCvn0+L9Yz9ofxVJ72G/2k7Qfm4vuUNyjoPctGeL0ScbHVYX8PKvRjV6S11fj7np70+P9Yz9ofxT06P8AWM/aH8V5iyjoPcmUdB7lDrv9psflhf1fh9z1GHBZuvO+zu19TRvBjeSy/aicSWOHl8U+IV9YRibKiGOaP1ZGhw668wfEG49i2qNdVeCizHK6mBa1O8XwzvIiLOVQREQGCvO29SNwxaozd/Dc35piaB9x9y9EqAb0tgXVrGzU4BnjGXLy4jL3yg9zgbkeZCtcoxMMPiLz4at6iMldFFKZboYicWiI5NZK53lkLfvc1Rk4JU8Th8CXiXtk4b81/KyurdbsK6ijdNOAJ5QBl58NgN8pI5uJsTboB3LqM1xdOnhpRum5Ky8THFO5P7qFY/vYoaV5jBdM8aOEIBAPQvcQ2/ldaje9tuYI/RIHWlkF5XNOrIz8W/c5/wBgvyuFStlSZZlCrw6Wte3Yu8nKduC+sI3yUEzg1/EgJ5GVoye17SQPbYKcxyBwBBBB1BGoIPIg94XkxWhuk274bhRVDuw4/kHE+q4n82T8k/F6G47wsmY5LGlB1aF9uVzt6DyM+xkm314iY8ODGm3Glax3i1oLyPaWtCopXdvwpS6gjeOTJ238nsc394ge1UirPItPVbrvdyM+Tnw/EHwSsmjNnxuD2+bTe3tFx7SvVFJOHsa8cnNDh5OFx9hXlARF3ZaLl3ZAHeToB7yvVmH03DhYz5DGt/ZaB/kq/wDESjem+3f3bEqZzGVvUe9OM3qPeFVG2W76tqa6aaJrCx5blJkAOkbW8j4grS/1U4j8iP61q4yVaadlA6Cll2GnBSliEm1xbj4l48Zvyh7wnGb8oe8LzDLHlcQebSQbajQ2NuqlUW63EHNDgxliAReRoOovqFjjipS4gbdbIqNFJ1K6V+Lr7l6cdvyh7wsOqGjm4DzIVJQbp68uaHNY1pIDiJGmwvqQO82XNvbpmsqoGNADW07GtHQB7gB9iyOvJRcpRsa0Mqo1K8aNKspXT3S4t4lz+kN+U33haLaPbemorCVxc52oZGA51up1sB5lUizZubgMnPDZE8lrHPkYy5BItYn+6V2sN2HqqgEwCOQNNnFk0ZsTrrqsTxM3xHc3YZJhYPVVrLSuez4l44LtFBVRCSJ4LToQey4Ecw4HkV3/AEhnym+8Ki/6r8R/Ut+sZ/FapmzchcGB9OXE5QOPFfMTa1s173UusTXMTH/8bCzbdPEK3g7e5no1rgRcG48EXRwPDG09PHC3lG0N8yBqfabn2rK3Ec1JJNpcFNb2PhN/0cX7qhymO9j4Tf8ARxfcocqSv+pL1n1DLf2lL2UXzgGy1G+kgc+mhc50MZJMbSSSwXJNtSoTvV2apqfgvga2Nzy4OY3RpAAOYN5CxNtOoUWg20rmNaxtTI1rQGtAIsABYAadF0MRxWaofnmkdI61ruN7DoOiz1K8JQ0pblVg8qxVHEqrOp5O+13v9DqhXvuwhc3DIc3fncPmueS37FT+y9BTS1DW1U3CjuO49r+7n5MHiV6Fpo2tY1rAA0ABoHKwGlvC1lPBw3cjU/EmJWmNBLtvfwOdFBsc3sU0DzGxr5nNJDi0hrARzGY8/YFpXb7elJp4za/hrclXpxdmygpZTjKsdUae3psvmWmoFvZxaaCCF0Mj4yZCCWHKSMhNj7VnAt7VNO8Mla6FziAC4hzLnuLha3tC+96WOz0sMLoH5S6Qg9lrtAwn4wNlGpUjKm2mZMJhK1HGQhVhvfh8P5/Uiu7faSqmxBjJZ5JGFkhLXPLho3TRXEFUW7/bCrqK+OOWQOYWyXGRjeTCRq1oPNW6vMM7w5uTzuDhiUnFR2Wy45foQcVCNv8AeRHQtMUVpKkjRvNsd+TpPHo3mfAarpbzd45pP9npiPSHDtO5iJp5echHIdw1PcqowLZasr3uMDDIQbvke4BuZ2vae46uPPS5XT5flkZR6xiXaHp7ft8yilLsR044aisnOUPnmkLnm3ae4jUn7ly4ls1V07M89PJE0kNDntsLm5A87A+5TvYDYysosViNRCWsLJQHtIey+TkXN5HzspNvub/Zrfp4/wBx6up5npxMKFKzi7b/AA7NiGna5RiLe4RsLXVUQlghL4ySA7OxurTY6OcDzC11Rg00dT6M9lps7Y8lwe062UXBtrmHf3q3VelJuKkrrlXXxI7lmbHbbw19OcPxE9p7eGyQm3E+SC74soIBB7yOvPT1+5StbIRE+GRnc5zjG6395uU2PkStBiW73EIInSzQZY2DM52eM2F+jXElTndnvNJLaWsdc6NhmceZ5BkhPf0d38j3E0FWM8OpV8BJOP8AKPKXpRNb7SO7sRuh9GmbPVPa97DeOOO+QO7nOc4AuI7hYC/VWaAsNX0uXxGKq4meuq7syJWKr2w3jVdLWywxcLIzJbMwk6xtcbnN1K0cm9yuII/I66aMN/Z2+a6W8r4UqPOP8JitnY2ijOH0xLGEmFlyWi/q9+ipo9JUnKOq1js6ywmDwlGrKipOSXyRQLJLEHQ2IOvfbqpkN7df1h+r/wD0rnGHxfq2fst/guKqo4wx3YZ6rvijp5KccNKHEjXrZ3h8Q10lC9uLv7FU4NvQrpamGNxiyvljY60djZzwDY5tOa+d8n6bF9C38R6imzH6bTfTw/iNUs3y/psX0A/EetfXKVGWp33Lbq9KhmNJUoqN4vgj+K4jL6DSQ/8ApBr5QcvxzNM09ry7lnZvamspGvbTAEPILrx59QLc+7RbfGP936P6eT75V1djNvTh8cjBDxM7g65eWWs0C3qm/JR4mryttyZV/wAmGmoUlLy3t3+Vydv+srFOg+oKh8FS8Ste31w8PGl+0HZvV79e5WMd9Tv/AGo+uP8A21H93mAy1FayZotHFIJHuPLnfIOrivZLXJKMrkKEurUqlSrRjTVu9PVztsXFszNM+khfPbiuYHPsMurtQLdxAICLZMRWyVkfP5S1SbtYo7ex8Jv+ji+5Q5THex8Jv+ji+5Q5Ulb9SXrPqGW/s6Xsos7Ct0MU0EUpqJG8SNjyMjSBmaDYe9ara3dg6kgM0cvFY22cFuVwBNrixIOpHRbXCt70cMEURp3u4cbGXD2i+VoF7W8Fqdsd5jqyHgxxmJhILyXZnOsbgCwsBcA+Nlsy6DRtyUeHWbdYWrzL73tx8+CEK092eJy1NHUUnELHMaBFJbMWskuNBceqQba/G8FVam+xs0lHQVla0WJ4cMRPLMXau8QMw9oIWDDu0/R2lpnFNVMPZeddafW3/vgdrEN0bohc1kDR1lBj/wBRXaxCHAYYDHfiyZfXiL3vLrc847A19irySZ80l3uLnOcLueb6k2uSe5Wg3dlRUsJmqpXSZWlx7XDZe3JoGp15a6rNC0r6IrxK/FaqCgsVWk2+FBWv7ufgVQFYm3VUZMHw97jcm1yeZIiI19yrtTvar4Dw7zP7rlhp+bP1FjjYrpsPL+7/AMs6G6z4Ui+bL+4Vd9ZUCONzzyY1zj5NBP8AkqQ3WfCkXzZfwyrurqbiRPZ8trmftNI/zW/graN+85b8R/u17K+p5Yrq580j5Xm75HF7ie8uN/d3exeltm8IjoqKOMaCNl3kD1nWzPcfEm59y8zVFM6Nzo3izmEscDzBabH23BXpXZPHI62ijkBBzMDJG39V4GV7T01v7CF2+fJ9FT0+b9lb6nMw5ItsXvVNdWmB8TWNeHuhcCS6zBez76Eltzccre1c2+34Nb9PH+69Nld2EWH1nHM+cdpkDC3KQXi2rrnO7LcCwHMlZ31j+zP/AJovucq2Lw/X6bw3m7e/x/257vbc7O6Af2TF8+b8UqttpP8AeM/83T/fErC3NYgx+GiMHtxSSB47xncXtPkQfsK5MV3eU384fzhLM5oa5krmEAMzssGkuOtiQ026+5ZYYiOGxld1L73S9+wtdI2e8v4Jq/o/9TV5wK9Hbyvgmr+j/wBQXnJWf4e/Qn7X0RGoej93WMuqcNgkebvAMbyeZdGS258SAD7VJlCt0VG6PC4s2nEdJIPmuccp9oF/apquWxcYxrzUeNT+ZkRQW8r4UqPOP8JiUOI4u2NgiNVww0ZMjHFuW2mWzeVk3lfClR5x/hMVx7H/AKBS/QRfuBUVOnrqy3sd1isYsLgqDcFK6XPqRUf86431rPq3/wDSuajqsaleIy+qaHaFz2ua0DvLiW8rXV3LjqB2XeR+5bPVrfyZTvOYvZUILwPOmzH6bTfTw/iNUs3y/psX0A/Eeonsx+m0308P4jVLN8v6bF9CPxHrSj+jL1nTVv8AsqXsyOL+kopsMomGCGdr+O+0wzAFszhcC/RxWv8A6dR/8Pofq/8Ayppsrs+6pwiDJM6F7eLlcGte3887RzXA/ZYqFY1iVfR1BillYXNsdGxPaQeVxl0v0IBWWeqCTvtZGjhugrVKlNRTkpS/lJX3fcrGRtzH/wAOofq//K2FJvamiZlipaaNouQ1gc1uvPQFRutxGeunaCG5nENYxgbGwX6DQDzJurR2O3YxU9pai0s3MDnGw+APrO8T7B3qNN1Zy8l+JPHLBYaknXh5T4jdv5/MmuHzl8THkWLmtcQOrmgn70XO0IrU4R7sq3b/AGFrKqtdLCxpYWMbcva03aLHQqOf1V4j+rZ9az+KvWyxZa0sLCTbZd0c9xNGnGnFKyVuPuUX/VXiP6tn1rP4rB3WYj+qb9az+KvWyWUOp0zL+Y8X3R9z/wAlS4HuclLgaqRrGd7IzmcfDMRZv2qxK7ZmGSjNLlDIi3K0N+LY3BHUgi+vPv5rbgIVnhRhBWSK3E5liMTNTnLji3YUbie6uvicQxjZm9zmOANvFriCPtXewjdfXTloqXmONvc6TiOA6MaCWj3q48qyAsSwtNM35Z/ipQ0u1++25RVfuyr2yvEcJcwPdkdnj1bfsk3cDeykeK7I1k2FUkDYrSwufnaXsFh2g0g5rHQhWlZYyosLBX9JGpnmIqaHJK8XdbPut3lU7BbC1tNXxyzRhrGteCQ9jvWaQNAb81a9ksuGtrGQxvkkcGsY0ve48mtaLknyCzU6aprSivxmMqYyp0lS17W2K63ibqzVSGppC1srvzkbjla8j4zXfFfbQ30Pgb3geH7N41RyEwQ1EbjoTFZzXediWu9quzA9taGseY6aoZK9rc5a29w24F9QNLkD2rdWV3QzetSp9FJKUfSaLiiiJNnMfqZGySCfMzVjnysiykixLAHDKbG1wLrZP3Y4zUMy1FU0tuDkknlkFxyNspF1c1kXrzirtpjFW4suBpKWg3S4rSu4lLURh4Fvycj43EdNW5SPA6LSbQ4Zjj7CqZVSBpDhl/KMBHJwEXZuOqvvE8Sip4nSzPDI2C7nHkBe2tvErX4FtbR1pcKWdkpYAXZb6Zr2vcDoV7DOaqlqnGMn323+B5oKHezF5wY3Cuka7RzXCYtI6EEW96kOye52ole19YODENSy4Mr/AO72dGDxOvgrwso7im8HDqaZ0M9VHHK22Zjs1xmAIvYW5EH2qdTO6ri4U4qN+4KHeb+CBrGta0BrWgNaBoAALAAdLLkWAsqjJlO7c7F1s+ITSxQOexxZlcHMF7RtB5uvzBWqZsbi4AAjmAGgAmAAHgA/RXrlTKtSWFi23dl9Tz6vCnGnoi1FW3T/AMlF/wBEMY+RP9cP+4n9EMY+RP8AXD/rV6ZUyrzqke9k/wAwVv6cfd9yB7C7uG01pqgB0/NrebY/4v8AHu7uq4dudh6iurY3MLWRtiDXPcb653GzWjUmxHQa81YYCwQs3QQ06LbFesyxHTvEX8r5X7kQCvpa6kpW0eHwyPDQQ6ocWA9olx4bc3O7uZ5ePNRPB919bPN/tAMTScz3vLXvcSdcoBN3HqftV15UyqMsPGTV3x2Galm9ajGSpxScuZW3f0+hU+0u6B7e1RuzjvjkIDvNrzYHyNvNd7ZgY1S2ZJAZouWV0sedo/uPLvsP2KyyFiyLDxjLVHY8lm1apS6KqlJd7W/vVj4ppC5oJaWk82utceBsSPcUXIEWwVJWu9XeLW4VJEYoYZIZWmznh+YSNPaacrgLZS0j/F0XLthvY9Fwqlq4WsfLVBhYxxOUDLmlvYg9k2bz5kLdbz9lfT8NliaLyNHFh+kYCQP8QzN/xLztstQT4jVUVC/Nwo3OaBa2WIvMsp8yL/YEBdu67eucSbUCobHE+ECTsZrGKxzO7RJ7JAv84LR7Jb28TxKomjp6enAjjllBcJLm35thIfbM5xaPee5QbeRhUuFYrUejAsiqYn5Q0acOoaWysFuVnB1unZVq7jNlPRcOEzxaWqIkPURjSIe4l3+PwQHX3W72pcSqZYKiOKJzY+IzJmF8rg14dmcdRmafYVGar+UVM2sc1sMTqYSlod2+IYg62Ydq2Yt1GnetBvSwibC8WkmprtZUslc0tGg4zSyZvgQXFw6Zmrnod2hfs1JVZP8AaC/0lmna4Ed2FvtBe/xs1AWHvS3rvw007aZkUrpmOlJfmIEegYW5XD1jm9y0u1m9rFMPFMZqemtUQiXlKMrvjRnt+s0Fl/nKBbvcJmxXE6ZtRd0dNGzNcacGD1GeN3ODfIlXRvi2U9Nwx+QXlg/Lx25nKO20ebL6dQ1AdLeLvY9BpaWWmayR9SBIwSXsIsgcXHKQb3e0D29Fnd5vX9Oo6qaoayN9MC97Y72MWQuDhmJN7tcPd1VO7B4bNieI0cE13RU7QDcaCGJxkynrmc7L5OHRfO3OGzYXiFZBDdsVQ0gWGhgle2QNHSzm5fYeqAtjddvOrsVqXtfDCyGJmZ7mB+bM42Y0XcRc2ceXJpUz2/8Agqt/5af8Mqs6KafAMAgmijY6oqZmOlEjXGwkjc5os0ggtaxvtc5bPBdtajE8CxOSoYxjmRTRtEbXNBHAzahzib3JQFU7rto6qkqZDR0xqZ5YjG1naIHba4uIbqQA3qOfNWJstv1qPTBTYjAyLM8RFzA9jo3k2HEY8m4uRflbnqoDut2kkw6olqfRnzRCLhzZBYsa94LXXI5XZbXTXyWaamnxzGzNFEWtkmY99rlsUTMou99rXyt9pOiAubeHvAraOQRUdBJOcoc6UxyuiBPxRwx2j1Nxa9uqimOb0MeoGRy1lHSsZIbAXOa9r2IbMXNNgeYWm30bS4lHiLouLNDS2ZwuESxr2lozuLmkZnZi4WJ0sPbHNraWgfSh+Hw1kpa5pnq6m5ABBAj07Ny4g8vi990BcWIbbxV2zs9XwWuGQtkgkLi3M17QWlzC0luoIItzCj+47aGCQ1rhSwUrY443vdCZTdoLyc3Ee7QAE6eK1eyhvshXN+MHyXHfqYiNPJdbcNhhmjxOHVvFgbGCRyziRt/ZdAd+XfvX1NVwsOo2Pbrka5r5JXNHNxyOAaLa27uqrXbfGZKvEpJpoTBI4xtkide7XMY1h5gEerfXqttsbjcuBYk81NO8nI+F7PVdYua4OjJ0cLsFjyIK1+3VfNVYi+okgfCZuG9sbgcwjyNawnTmWtvy70BdW9belUYXPDHDFE8SRl5Mme4Ifl0yuGllscZ3gTw4DHiLY4zK9kDiw5uHeVwBtZ2bkdNVBv5RmESukpqhrCYmsfG5wFw12fMMxHK4OnkVHK3bqerwJtDHSOy07Y+NODdgZG8ZNLaOLsul+42HQC29028GfFYp3zRxsMT2Nbw82uZpJvmceinriqL3HVb6fDcSlaO1GOI0OBsSyF7gCOZFwtvuy3tVuI1wgnihYzhvfeNj2uu21tXPItr0QHxtZv0kbVmlw6nbO8P4ed+Zwe+9sscbCCRfS5OvSy6su93GaOZja/D25X6gRte15AtfI7M9pIvyt05KEy4dU4FjLaiaB0kccr3McAckjHhzbtfaweGvvY8iFNMQ39zzzRx4ZRueT6wmaXvcTawa2F2gGupJ9lkBPNqt5lPRUMdUWucZh+RiI4b3G1yH5vUDe8628bqvYd72OSwvqoaCI0zCbuySOADefa4gLrd5AsLLYb3tkK+uoKWoMYNRCHmeGG7rCXKfyYJJcW5ACBe9zbkozs5vfZSYQaF9PIZ2MliYdAw8QuN5Ae0CC83ABvbuQFl7td6seKZo3R8KoYA4sBzNe24Bcw89CRcHlcanug9D/KArHVBiNJHJq9jGQ8TiOfqGDVx0va9gSvncHsXUsqXVssbo4hGY484LS8vI1AOuQAc+8kW5G0T3Wwn+kMBINuLPzB/VSICVN3+4hT1XDraSNjWkcSMNfHK0HoXuIJsb6jXqFyY3vzxSGRrzQshhk7UQnZLmezqH5mg6Ech3jmovvxiJxqawPqQ9x/VBTH+URGTS0FhyMnL6NiAtPY7aVtfRRVTG5RIDdpN8rmuLXC/eMzTY9LIo7uQbbBKcH5U3470QE8WLLKIDFllEQGLJZZRAYssoiAxZLLKIDFkssogMWXyyJo0AA8hZfaID5fGCLEAjoRdZawAWAsPBZRAYslllEB8OhabEgG3K45eS+rLKIDBaDzCwyIAWAAHQCy+kQGLJZZRAYLARYjRfMcLW8mgeQA+5faIDFl8ugaTctBPUgX96+0QGLJZZRAYslllEAAREQBERAEREAREQBERAEREAREQBERAEREAREQBERAEREAREQBERAEREAREQBERAEREAREQBERAEREAREQBERAEREAREQBERAEREAREQBERAEREAREQBERAEREAREQBERAEREAREQBERAEREAREQBERAEREAREQBERAEREAREQBERAEREAREQBERAEREAREQBERAEREAREQBERAEREAREQBERAEREAREQBERAEREAREQBERAEREAREQBERAEREB//9k="/>
          <p:cNvSpPr>
            <a:spLocks noChangeAspect="1" noChangeArrowheads="1"/>
          </p:cNvSpPr>
          <p:nvPr/>
        </p:nvSpPr>
        <p:spPr bwMode="auto">
          <a:xfrm>
            <a:off x="120650" y="-1033462"/>
            <a:ext cx="2476500" cy="1847851"/>
          </a:xfrm>
          <a:prstGeom prst="rect">
            <a:avLst/>
          </a:prstGeom>
          <a:noFill/>
        </p:spPr>
        <p:txBody>
          <a:bodyPr vert="horz" wrap="square" lIns="91435" tIns="45718" rIns="91435" bIns="45718" numCol="1" anchor="t" anchorCtr="0" compatLnSpc="1">
            <a:prstTxWarp prst="textNoShape">
              <a:avLst/>
            </a:prstTxWarp>
          </a:bodyPr>
          <a:lstStyle/>
          <a:p>
            <a:pPr algn="l" rtl="0"/>
            <a:endParaRPr lang="zh-CN" altLang="en-US" kern="1200">
              <a:solidFill>
                <a:srgbClr val="0096D6"/>
              </a:solidFill>
              <a:latin typeface="Arial"/>
              <a:ea typeface="黑体" pitchFamily="2" charset="-122"/>
              <a:cs typeface="+mn-cs"/>
            </a:endParaRPr>
          </a:p>
        </p:txBody>
      </p:sp>
      <p:sp>
        <p:nvSpPr>
          <p:cNvPr id="2" name="Title 1"/>
          <p:cNvSpPr>
            <a:spLocks noGrp="1"/>
          </p:cNvSpPr>
          <p:nvPr>
            <p:ph type="title"/>
          </p:nvPr>
        </p:nvSpPr>
        <p:spPr/>
        <p:txBody>
          <a:bodyPr/>
          <a:lstStyle/>
          <a:p>
            <a:pPr algn="l" defTabSz="914400">
              <a:spcBef>
                <a:spcPct val="0"/>
              </a:spcBef>
              <a:buNone/>
            </a:pPr>
            <a:r>
              <a:rPr lang="zh-CN" altLang="en-US" sz="3600" b="0" i="0" spc="-100" baseline="0" smtClean="0">
                <a:gradFill>
                  <a:gsLst>
                    <a:gs pos="0">
                      <a:schemeClr val="tx1"/>
                    </a:gs>
                    <a:gs pos="44000">
                      <a:srgbClr val="01BBBB"/>
                    </a:gs>
                    <a:gs pos="100000">
                      <a:schemeClr val="accent4"/>
                    </a:gs>
                  </a:gsLst>
                  <a:lin ang="4800000" scaled="0"/>
                </a:gradFill>
                <a:latin typeface="Arial"/>
                <a:ea typeface="黑体" pitchFamily="2" charset="-122"/>
                <a:cs typeface="+mj-cs"/>
              </a:rPr>
              <a:t>扩展对 </a:t>
            </a:r>
            <a:r>
              <a:rPr altLang="zh-CN" sz="3600" b="0" i="0" spc="-100" baseline="0" smtClean="0">
                <a:gradFill>
                  <a:gsLst>
                    <a:gs pos="0">
                      <a:schemeClr val="tx1"/>
                    </a:gs>
                    <a:gs pos="44000">
                      <a:srgbClr val="01BBBB"/>
                    </a:gs>
                    <a:gs pos="100000">
                      <a:schemeClr val="accent4"/>
                    </a:gs>
                  </a:gsLst>
                  <a:lin ang="4800000" scaled="0"/>
                </a:gradFill>
                <a:latin typeface="Arial"/>
                <a:ea typeface="黑体" pitchFamily="2" charset="-122"/>
                <a:cs typeface="+mj-cs"/>
              </a:rPr>
              <a:t>NASDAQ </a:t>
            </a:r>
            <a:r>
              <a:rPr lang="zh-CN" altLang="en-US" sz="3600" b="0" i="0" spc="-100" baseline="0" smtClean="0">
                <a:gradFill>
                  <a:gsLst>
                    <a:gs pos="0">
                      <a:schemeClr val="tx1"/>
                    </a:gs>
                    <a:gs pos="44000">
                      <a:srgbClr val="01BBBB"/>
                    </a:gs>
                    <a:gs pos="100000">
                      <a:schemeClr val="accent4"/>
                    </a:gs>
                  </a:gsLst>
                  <a:lin ang="4800000" scaled="0"/>
                </a:gradFill>
                <a:latin typeface="Arial"/>
                <a:ea typeface="黑体" pitchFamily="2" charset="-122"/>
                <a:cs typeface="+mj-cs"/>
              </a:rPr>
              <a:t>意味着什么？</a:t>
            </a:r>
            <a:endParaRPr lang="zh-CN" altLang="en-US">
              <a:ea typeface="黑体" pitchFamily="2" charset="-122"/>
            </a:endParaRPr>
          </a:p>
        </p:txBody>
      </p:sp>
      <p:sp>
        <p:nvSpPr>
          <p:cNvPr id="7" name="TextBox 6"/>
          <p:cNvSpPr txBox="1"/>
          <p:nvPr/>
        </p:nvSpPr>
        <p:spPr>
          <a:xfrm>
            <a:off x="360145" y="2031134"/>
            <a:ext cx="3657600" cy="1726622"/>
          </a:xfrm>
          <a:prstGeom prst="rect">
            <a:avLst/>
          </a:prstGeom>
          <a:noFill/>
        </p:spPr>
        <p:txBody>
          <a:bodyPr wrap="square" lIns="91435" tIns="45718" rIns="91435" bIns="45718" rtlCol="0">
            <a:spAutoFit/>
          </a:bodyPr>
          <a:lstStyle/>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世界最大的股票及衍生品交易所</a:t>
            </a:r>
          </a:p>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服务跨越六大洲</a:t>
            </a:r>
          </a:p>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大约 </a:t>
            </a:r>
            <a:r>
              <a:rPr lang="en-US" altLang="zh-CN" sz="1600" b="0" i="0" smtClean="0">
                <a:solidFill>
                  <a:srgbClr val="546568"/>
                </a:solidFill>
                <a:latin typeface="Arial"/>
                <a:ea typeface="黑体" pitchFamily="2" charset="-122"/>
                <a:cs typeface="+mn-cs"/>
              </a:rPr>
              <a:t>3600 </a:t>
            </a:r>
            <a:r>
              <a:rPr lang="zh-CN" altLang="en-US" sz="1600" b="0" i="0" smtClean="0">
                <a:solidFill>
                  <a:srgbClr val="546568"/>
                </a:solidFill>
                <a:latin typeface="Arial"/>
                <a:ea typeface="黑体" pitchFamily="2" charset="-122"/>
                <a:cs typeface="+mn-cs"/>
              </a:rPr>
              <a:t>个上市公司</a:t>
            </a:r>
          </a:p>
          <a:p>
            <a:pPr marL="169896" indent="-169896" algn="l" defTabSz="914400">
              <a:lnSpc>
                <a:spcPct val="95000"/>
              </a:lnSpc>
              <a:spcBef>
                <a:spcPts val="300"/>
              </a:spcBef>
              <a:spcAft>
                <a:spcPts val="300"/>
              </a:spcAft>
              <a:buClr>
                <a:srgbClr val="0096D6"/>
              </a:buClr>
              <a:buSzPct val="90000"/>
              <a:buFont typeface="Arial"/>
              <a:buChar char="•"/>
            </a:pPr>
            <a:r>
              <a:rPr lang="en-US" altLang="zh-CN" sz="1600" b="0" i="0" smtClean="0">
                <a:solidFill>
                  <a:srgbClr val="546568"/>
                </a:solidFill>
                <a:latin typeface="Arial"/>
                <a:ea typeface="黑体" pitchFamily="2" charset="-122"/>
                <a:cs typeface="+mn-cs"/>
              </a:rPr>
              <a:t>52 </a:t>
            </a:r>
            <a:r>
              <a:rPr lang="zh-CN" altLang="en-US" sz="1600" b="0" i="0" smtClean="0">
                <a:solidFill>
                  <a:srgbClr val="546568"/>
                </a:solidFill>
                <a:latin typeface="Arial"/>
                <a:ea typeface="黑体" pitchFamily="2" charset="-122"/>
                <a:cs typeface="+mn-cs"/>
              </a:rPr>
              <a:t>个国家</a:t>
            </a:r>
            <a:r>
              <a:rPr lang="en-US" altLang="zh-CN" sz="1600" b="0" i="0" smtClean="0">
                <a:solidFill>
                  <a:srgbClr val="546568"/>
                </a:solidFill>
                <a:latin typeface="Arial"/>
                <a:ea typeface="黑体" pitchFamily="2" charset="-122"/>
                <a:cs typeface="+mn-cs"/>
              </a:rPr>
              <a:t>/</a:t>
            </a:r>
            <a:r>
              <a:rPr lang="zh-CN" altLang="en-US" sz="1600" b="0" i="0" smtClean="0">
                <a:solidFill>
                  <a:srgbClr val="546568"/>
                </a:solidFill>
                <a:latin typeface="Arial"/>
                <a:ea typeface="黑体" pitchFamily="2" charset="-122"/>
                <a:cs typeface="+mn-cs"/>
              </a:rPr>
              <a:t>地区的 </a:t>
            </a:r>
            <a:r>
              <a:rPr lang="en-US" altLang="zh-CN" sz="1600" b="0" i="0" smtClean="0">
                <a:solidFill>
                  <a:srgbClr val="546568"/>
                </a:solidFill>
                <a:latin typeface="Arial"/>
                <a:ea typeface="黑体" pitchFamily="2" charset="-122"/>
                <a:cs typeface="+mn-cs"/>
              </a:rPr>
              <a:t>70 </a:t>
            </a:r>
            <a:r>
              <a:rPr lang="zh-CN" altLang="en-US" sz="1600" b="0" i="0" smtClean="0">
                <a:solidFill>
                  <a:srgbClr val="546568"/>
                </a:solidFill>
                <a:latin typeface="Arial"/>
                <a:ea typeface="黑体" pitchFamily="2" charset="-122"/>
                <a:cs typeface="+mn-cs"/>
              </a:rPr>
              <a:t>个交易所</a:t>
            </a:r>
            <a:br>
              <a:rPr lang="zh-CN" altLang="en-US" sz="1600" b="0" i="0" smtClean="0">
                <a:solidFill>
                  <a:srgbClr val="546568"/>
                </a:solidFill>
                <a:latin typeface="Arial"/>
                <a:ea typeface="黑体" pitchFamily="2" charset="-122"/>
                <a:cs typeface="+mn-cs"/>
              </a:rPr>
            </a:br>
            <a:r>
              <a:rPr lang="zh-CN" altLang="en-US" sz="1600" b="0" i="0" smtClean="0">
                <a:solidFill>
                  <a:srgbClr val="546568"/>
                </a:solidFill>
                <a:latin typeface="Arial"/>
                <a:ea typeface="黑体" pitchFamily="2" charset="-122"/>
                <a:cs typeface="+mn-cs"/>
              </a:rPr>
              <a:t>使用 </a:t>
            </a:r>
            <a:r>
              <a:rPr lang="en-US" altLang="zh-CN" sz="1600" b="0" i="0" smtClean="0">
                <a:solidFill>
                  <a:srgbClr val="546568"/>
                </a:solidFill>
                <a:latin typeface="Arial"/>
                <a:ea typeface="黑体" pitchFamily="2" charset="-122"/>
                <a:cs typeface="+mn-cs"/>
              </a:rPr>
              <a:t>NASDAQ </a:t>
            </a:r>
            <a:r>
              <a:rPr lang="zh-CN" altLang="en-US" sz="1600" b="0" i="0" smtClean="0">
                <a:solidFill>
                  <a:srgbClr val="546568"/>
                </a:solidFill>
                <a:latin typeface="Arial"/>
                <a:ea typeface="黑体" pitchFamily="2" charset="-122"/>
                <a:cs typeface="+mn-cs"/>
              </a:rPr>
              <a:t>的交易应用</a:t>
            </a:r>
            <a:br>
              <a:rPr lang="zh-CN" altLang="en-US" sz="1600" b="0" i="0" smtClean="0">
                <a:solidFill>
                  <a:srgbClr val="546568"/>
                </a:solidFill>
                <a:latin typeface="Arial"/>
                <a:ea typeface="黑体" pitchFamily="2" charset="-122"/>
                <a:cs typeface="+mn-cs"/>
              </a:rPr>
            </a:br>
            <a:r>
              <a:rPr lang="zh-CN" altLang="en-US" sz="1600" b="0" i="0" smtClean="0">
                <a:solidFill>
                  <a:srgbClr val="546568"/>
                </a:solidFill>
                <a:latin typeface="Arial"/>
                <a:ea typeface="黑体" pitchFamily="2" charset="-122"/>
                <a:cs typeface="+mn-cs"/>
              </a:rPr>
              <a:t>来进行自己的运营</a:t>
            </a:r>
            <a:endParaRPr lang="zh-CN" altLang="en-US" sz="1600" b="0" i="0">
              <a:solidFill>
                <a:srgbClr val="546568"/>
              </a:solidFill>
              <a:latin typeface="Arial"/>
              <a:ea typeface="黑体" pitchFamily="2" charset="-122"/>
              <a:cs typeface="+mn-cs"/>
            </a:endParaRPr>
          </a:p>
        </p:txBody>
      </p:sp>
      <p:cxnSp>
        <p:nvCxnSpPr>
          <p:cNvPr id="19" name="Straight Connector 18"/>
          <p:cNvCxnSpPr/>
          <p:nvPr/>
        </p:nvCxnSpPr>
        <p:spPr>
          <a:xfrm rot="5400000">
            <a:off x="2008406" y="3693119"/>
            <a:ext cx="4513946" cy="0"/>
          </a:xfrm>
          <a:prstGeom prst="line">
            <a:avLst/>
          </a:prstGeom>
          <a:ln w="19050">
            <a:gradFill flip="none" rotWithShape="1">
              <a:gsLst>
                <a:gs pos="0">
                  <a:schemeClr val="accent1">
                    <a:tint val="66000"/>
                    <a:satMod val="160000"/>
                    <a:alpha val="0"/>
                  </a:schemeClr>
                </a:gs>
                <a:gs pos="50000">
                  <a:schemeClr val="tx1"/>
                </a:gs>
                <a:gs pos="100000">
                  <a:schemeClr val="accent1">
                    <a:tint val="23500"/>
                    <a:satMod val="16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686557" y="4771324"/>
            <a:ext cx="2214394" cy="392835"/>
            <a:chOff x="363538" y="4291013"/>
            <a:chExt cx="2809876" cy="498475"/>
          </a:xfrm>
        </p:grpSpPr>
        <p:sp>
          <p:nvSpPr>
            <p:cNvPr id="5" name="Freeform 6"/>
            <p:cNvSpPr>
              <a:spLocks noEditPoints="1"/>
            </p:cNvSpPr>
            <p:nvPr/>
          </p:nvSpPr>
          <p:spPr bwMode="auto">
            <a:xfrm>
              <a:off x="3098801" y="4291013"/>
              <a:ext cx="74613" cy="69850"/>
            </a:xfrm>
            <a:custGeom>
              <a:avLst/>
              <a:gdLst>
                <a:gd name="T0" fmla="*/ 10 w 20"/>
                <a:gd name="T1" fmla="*/ 0 h 19"/>
                <a:gd name="T2" fmla="*/ 0 w 20"/>
                <a:gd name="T3" fmla="*/ 10 h 19"/>
                <a:gd name="T4" fmla="*/ 10 w 20"/>
                <a:gd name="T5" fmla="*/ 19 h 19"/>
                <a:gd name="T6" fmla="*/ 20 w 20"/>
                <a:gd name="T7" fmla="*/ 10 h 19"/>
                <a:gd name="T8" fmla="*/ 10 w 20"/>
                <a:gd name="T9" fmla="*/ 0 h 19"/>
                <a:gd name="T10" fmla="*/ 10 w 20"/>
                <a:gd name="T11" fmla="*/ 0 h 19"/>
                <a:gd name="T12" fmla="*/ 10 w 20"/>
                <a:gd name="T13" fmla="*/ 0 h 19"/>
                <a:gd name="T14" fmla="*/ 10 w 20"/>
                <a:gd name="T15" fmla="*/ 18 h 19"/>
                <a:gd name="T16" fmla="*/ 2 w 20"/>
                <a:gd name="T17" fmla="*/ 10 h 19"/>
                <a:gd name="T18" fmla="*/ 10 w 20"/>
                <a:gd name="T19" fmla="*/ 2 h 19"/>
                <a:gd name="T20" fmla="*/ 18 w 20"/>
                <a:gd name="T21" fmla="*/ 10 h 19"/>
                <a:gd name="T22" fmla="*/ 10 w 20"/>
                <a:gd name="T23" fmla="*/ 18 h 19"/>
                <a:gd name="T24" fmla="*/ 10 w 20"/>
                <a:gd name="T25" fmla="*/ 18 h 19"/>
                <a:gd name="T26" fmla="*/ 10 w 20"/>
                <a:gd name="T2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9">
                  <a:moveTo>
                    <a:pt x="10" y="0"/>
                  </a:moveTo>
                  <a:cubicBezTo>
                    <a:pt x="5" y="0"/>
                    <a:pt x="0" y="4"/>
                    <a:pt x="0" y="10"/>
                  </a:cubicBezTo>
                  <a:cubicBezTo>
                    <a:pt x="0" y="15"/>
                    <a:pt x="5" y="19"/>
                    <a:pt x="10" y="19"/>
                  </a:cubicBezTo>
                  <a:cubicBezTo>
                    <a:pt x="15" y="19"/>
                    <a:pt x="20" y="15"/>
                    <a:pt x="20" y="10"/>
                  </a:cubicBezTo>
                  <a:cubicBezTo>
                    <a:pt x="20" y="4"/>
                    <a:pt x="15" y="0"/>
                    <a:pt x="10" y="0"/>
                  </a:cubicBezTo>
                  <a:cubicBezTo>
                    <a:pt x="10" y="0"/>
                    <a:pt x="10" y="0"/>
                    <a:pt x="10" y="0"/>
                  </a:cubicBezTo>
                  <a:cubicBezTo>
                    <a:pt x="10" y="0"/>
                    <a:pt x="10" y="0"/>
                    <a:pt x="10" y="0"/>
                  </a:cubicBezTo>
                  <a:close/>
                  <a:moveTo>
                    <a:pt x="10" y="18"/>
                  </a:moveTo>
                  <a:cubicBezTo>
                    <a:pt x="6" y="18"/>
                    <a:pt x="2" y="14"/>
                    <a:pt x="2" y="10"/>
                  </a:cubicBezTo>
                  <a:cubicBezTo>
                    <a:pt x="2" y="5"/>
                    <a:pt x="6" y="2"/>
                    <a:pt x="10" y="2"/>
                  </a:cubicBezTo>
                  <a:cubicBezTo>
                    <a:pt x="14" y="2"/>
                    <a:pt x="18" y="5"/>
                    <a:pt x="18" y="10"/>
                  </a:cubicBezTo>
                  <a:cubicBezTo>
                    <a:pt x="18" y="14"/>
                    <a:pt x="14" y="18"/>
                    <a:pt x="10" y="18"/>
                  </a:cubicBezTo>
                  <a:cubicBezTo>
                    <a:pt x="10" y="18"/>
                    <a:pt x="10" y="18"/>
                    <a:pt x="10" y="18"/>
                  </a:cubicBezTo>
                  <a:cubicBezTo>
                    <a:pt x="10" y="18"/>
                    <a:pt x="10" y="18"/>
                    <a:pt x="10" y="1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ea typeface="黑体" pitchFamily="2" charset="-122"/>
              </a:endParaRPr>
            </a:p>
          </p:txBody>
        </p:sp>
        <p:sp>
          <p:nvSpPr>
            <p:cNvPr id="10" name="Freeform 7"/>
            <p:cNvSpPr>
              <a:spLocks noEditPoints="1"/>
            </p:cNvSpPr>
            <p:nvPr/>
          </p:nvSpPr>
          <p:spPr bwMode="auto">
            <a:xfrm>
              <a:off x="3121026" y="4305300"/>
              <a:ext cx="33338" cy="41275"/>
            </a:xfrm>
            <a:custGeom>
              <a:avLst/>
              <a:gdLst>
                <a:gd name="T0" fmla="*/ 6 w 9"/>
                <a:gd name="T1" fmla="*/ 6 h 11"/>
                <a:gd name="T2" fmla="*/ 8 w 9"/>
                <a:gd name="T3" fmla="*/ 3 h 11"/>
                <a:gd name="T4" fmla="*/ 5 w 9"/>
                <a:gd name="T5" fmla="*/ 0 h 11"/>
                <a:gd name="T6" fmla="*/ 5 w 9"/>
                <a:gd name="T7" fmla="*/ 0 h 11"/>
                <a:gd name="T8" fmla="*/ 0 w 9"/>
                <a:gd name="T9" fmla="*/ 0 h 11"/>
                <a:gd name="T10" fmla="*/ 0 w 9"/>
                <a:gd name="T11" fmla="*/ 11 h 11"/>
                <a:gd name="T12" fmla="*/ 2 w 9"/>
                <a:gd name="T13" fmla="*/ 11 h 11"/>
                <a:gd name="T14" fmla="*/ 2 w 9"/>
                <a:gd name="T15" fmla="*/ 7 h 11"/>
                <a:gd name="T16" fmla="*/ 4 w 9"/>
                <a:gd name="T17" fmla="*/ 7 h 11"/>
                <a:gd name="T18" fmla="*/ 7 w 9"/>
                <a:gd name="T19" fmla="*/ 11 h 11"/>
                <a:gd name="T20" fmla="*/ 9 w 9"/>
                <a:gd name="T21" fmla="*/ 11 h 11"/>
                <a:gd name="T22" fmla="*/ 6 w 9"/>
                <a:gd name="T23" fmla="*/ 6 h 11"/>
                <a:gd name="T24" fmla="*/ 6 w 9"/>
                <a:gd name="T25" fmla="*/ 6 h 11"/>
                <a:gd name="T26" fmla="*/ 2 w 9"/>
                <a:gd name="T27" fmla="*/ 5 h 11"/>
                <a:gd name="T28" fmla="*/ 2 w 9"/>
                <a:gd name="T29" fmla="*/ 2 h 11"/>
                <a:gd name="T30" fmla="*/ 4 w 9"/>
                <a:gd name="T31" fmla="*/ 2 h 11"/>
                <a:gd name="T32" fmla="*/ 4 w 9"/>
                <a:gd name="T33" fmla="*/ 2 h 11"/>
                <a:gd name="T34" fmla="*/ 7 w 9"/>
                <a:gd name="T35" fmla="*/ 3 h 11"/>
                <a:gd name="T36" fmla="*/ 4 w 9"/>
                <a:gd name="T37" fmla="*/ 5 h 11"/>
                <a:gd name="T38" fmla="*/ 4 w 9"/>
                <a:gd name="T39" fmla="*/ 5 h 11"/>
                <a:gd name="T40" fmla="*/ 2 w 9"/>
                <a:gd name="T41" fmla="*/ 5 h 11"/>
                <a:gd name="T42" fmla="*/ 2 w 9"/>
                <a:gd name="T4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11">
                  <a:moveTo>
                    <a:pt x="6" y="6"/>
                  </a:moveTo>
                  <a:cubicBezTo>
                    <a:pt x="7" y="6"/>
                    <a:pt x="8" y="5"/>
                    <a:pt x="8" y="3"/>
                  </a:cubicBezTo>
                  <a:cubicBezTo>
                    <a:pt x="8" y="1"/>
                    <a:pt x="7" y="0"/>
                    <a:pt x="5" y="0"/>
                  </a:cubicBezTo>
                  <a:cubicBezTo>
                    <a:pt x="5" y="0"/>
                    <a:pt x="5" y="0"/>
                    <a:pt x="5" y="0"/>
                  </a:cubicBezTo>
                  <a:cubicBezTo>
                    <a:pt x="0" y="0"/>
                    <a:pt x="0" y="0"/>
                    <a:pt x="0" y="0"/>
                  </a:cubicBezTo>
                  <a:cubicBezTo>
                    <a:pt x="0" y="11"/>
                    <a:pt x="0" y="11"/>
                    <a:pt x="0" y="11"/>
                  </a:cubicBezTo>
                  <a:cubicBezTo>
                    <a:pt x="2" y="11"/>
                    <a:pt x="2" y="11"/>
                    <a:pt x="2" y="11"/>
                  </a:cubicBezTo>
                  <a:cubicBezTo>
                    <a:pt x="2" y="7"/>
                    <a:pt x="2" y="7"/>
                    <a:pt x="2" y="7"/>
                  </a:cubicBezTo>
                  <a:cubicBezTo>
                    <a:pt x="4" y="7"/>
                    <a:pt x="4" y="7"/>
                    <a:pt x="4" y="7"/>
                  </a:cubicBezTo>
                  <a:cubicBezTo>
                    <a:pt x="7" y="11"/>
                    <a:pt x="7" y="11"/>
                    <a:pt x="7" y="11"/>
                  </a:cubicBezTo>
                  <a:cubicBezTo>
                    <a:pt x="9" y="11"/>
                    <a:pt x="9" y="11"/>
                    <a:pt x="9" y="11"/>
                  </a:cubicBezTo>
                  <a:cubicBezTo>
                    <a:pt x="6" y="6"/>
                    <a:pt x="6" y="6"/>
                    <a:pt x="6" y="6"/>
                  </a:cubicBezTo>
                  <a:cubicBezTo>
                    <a:pt x="6" y="6"/>
                    <a:pt x="6" y="6"/>
                    <a:pt x="6" y="6"/>
                  </a:cubicBezTo>
                  <a:close/>
                  <a:moveTo>
                    <a:pt x="2" y="5"/>
                  </a:moveTo>
                  <a:cubicBezTo>
                    <a:pt x="2" y="2"/>
                    <a:pt x="2" y="2"/>
                    <a:pt x="2" y="2"/>
                  </a:cubicBezTo>
                  <a:cubicBezTo>
                    <a:pt x="4" y="2"/>
                    <a:pt x="4" y="2"/>
                    <a:pt x="4" y="2"/>
                  </a:cubicBezTo>
                  <a:cubicBezTo>
                    <a:pt x="4" y="2"/>
                    <a:pt x="4" y="2"/>
                    <a:pt x="4" y="2"/>
                  </a:cubicBezTo>
                  <a:cubicBezTo>
                    <a:pt x="5" y="2"/>
                    <a:pt x="7" y="2"/>
                    <a:pt x="7" y="3"/>
                  </a:cubicBezTo>
                  <a:cubicBezTo>
                    <a:pt x="7" y="5"/>
                    <a:pt x="5" y="5"/>
                    <a:pt x="4" y="5"/>
                  </a:cubicBezTo>
                  <a:cubicBezTo>
                    <a:pt x="4" y="5"/>
                    <a:pt x="4" y="5"/>
                    <a:pt x="4" y="5"/>
                  </a:cubicBezTo>
                  <a:cubicBezTo>
                    <a:pt x="2" y="5"/>
                    <a:pt x="2" y="5"/>
                    <a:pt x="2" y="5"/>
                  </a:cubicBezTo>
                  <a:cubicBezTo>
                    <a:pt x="2" y="5"/>
                    <a:pt x="2" y="5"/>
                    <a:pt x="2" y="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ea typeface="黑体" pitchFamily="2" charset="-122"/>
              </a:endParaRPr>
            </a:p>
          </p:txBody>
        </p:sp>
        <p:sp>
          <p:nvSpPr>
            <p:cNvPr id="11" name="Freeform 8"/>
            <p:cNvSpPr>
              <a:spLocks/>
            </p:cNvSpPr>
            <p:nvPr/>
          </p:nvSpPr>
          <p:spPr bwMode="auto">
            <a:xfrm>
              <a:off x="1320801" y="4291013"/>
              <a:ext cx="423863" cy="381000"/>
            </a:xfrm>
            <a:custGeom>
              <a:avLst/>
              <a:gdLst>
                <a:gd name="T0" fmla="*/ 89 w 113"/>
                <a:gd name="T1" fmla="*/ 36 h 102"/>
                <a:gd name="T2" fmla="*/ 35 w 113"/>
                <a:gd name="T3" fmla="*/ 36 h 102"/>
                <a:gd name="T4" fmla="*/ 35 w 113"/>
                <a:gd name="T5" fmla="*/ 36 h 102"/>
                <a:gd name="T6" fmla="*/ 31 w 113"/>
                <a:gd name="T7" fmla="*/ 33 h 102"/>
                <a:gd name="T8" fmla="*/ 35 w 113"/>
                <a:gd name="T9" fmla="*/ 29 h 102"/>
                <a:gd name="T10" fmla="*/ 35 w 113"/>
                <a:gd name="T11" fmla="*/ 29 h 102"/>
                <a:gd name="T12" fmla="*/ 105 w 113"/>
                <a:gd name="T13" fmla="*/ 29 h 102"/>
                <a:gd name="T14" fmla="*/ 105 w 113"/>
                <a:gd name="T15" fmla="*/ 0 h 102"/>
                <a:gd name="T16" fmla="*/ 24 w 113"/>
                <a:gd name="T17" fmla="*/ 0 h 102"/>
                <a:gd name="T18" fmla="*/ 24 w 113"/>
                <a:gd name="T19" fmla="*/ 0 h 102"/>
                <a:gd name="T20" fmla="*/ 0 w 113"/>
                <a:gd name="T21" fmla="*/ 25 h 102"/>
                <a:gd name="T22" fmla="*/ 0 w 113"/>
                <a:gd name="T23" fmla="*/ 25 h 102"/>
                <a:gd name="T24" fmla="*/ 0 w 113"/>
                <a:gd name="T25" fmla="*/ 41 h 102"/>
                <a:gd name="T26" fmla="*/ 0 w 113"/>
                <a:gd name="T27" fmla="*/ 41 h 102"/>
                <a:gd name="T28" fmla="*/ 24 w 113"/>
                <a:gd name="T29" fmla="*/ 66 h 102"/>
                <a:gd name="T30" fmla="*/ 24 w 113"/>
                <a:gd name="T31" fmla="*/ 66 h 102"/>
                <a:gd name="T32" fmla="*/ 75 w 113"/>
                <a:gd name="T33" fmla="*/ 66 h 102"/>
                <a:gd name="T34" fmla="*/ 75 w 113"/>
                <a:gd name="T35" fmla="*/ 66 h 102"/>
                <a:gd name="T36" fmla="*/ 78 w 113"/>
                <a:gd name="T37" fmla="*/ 69 h 102"/>
                <a:gd name="T38" fmla="*/ 75 w 113"/>
                <a:gd name="T39" fmla="*/ 73 h 102"/>
                <a:gd name="T40" fmla="*/ 75 w 113"/>
                <a:gd name="T41" fmla="*/ 73 h 102"/>
                <a:gd name="T42" fmla="*/ 5 w 113"/>
                <a:gd name="T43" fmla="*/ 73 h 102"/>
                <a:gd name="T44" fmla="*/ 5 w 113"/>
                <a:gd name="T45" fmla="*/ 102 h 102"/>
                <a:gd name="T46" fmla="*/ 89 w 113"/>
                <a:gd name="T47" fmla="*/ 102 h 102"/>
                <a:gd name="T48" fmla="*/ 89 w 113"/>
                <a:gd name="T49" fmla="*/ 102 h 102"/>
                <a:gd name="T50" fmla="*/ 113 w 113"/>
                <a:gd name="T51" fmla="*/ 78 h 102"/>
                <a:gd name="T52" fmla="*/ 113 w 113"/>
                <a:gd name="T53" fmla="*/ 78 h 102"/>
                <a:gd name="T54" fmla="*/ 113 w 113"/>
                <a:gd name="T55" fmla="*/ 61 h 102"/>
                <a:gd name="T56" fmla="*/ 113 w 113"/>
                <a:gd name="T57" fmla="*/ 61 h 102"/>
                <a:gd name="T58" fmla="*/ 89 w 113"/>
                <a:gd name="T59" fmla="*/ 36 h 102"/>
                <a:gd name="T60" fmla="*/ 89 w 113"/>
                <a:gd name="T61" fmla="*/ 36 h 102"/>
                <a:gd name="T62" fmla="*/ 89 w 113"/>
                <a:gd name="T63" fmla="*/ 3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02">
                  <a:moveTo>
                    <a:pt x="89" y="36"/>
                  </a:moveTo>
                  <a:cubicBezTo>
                    <a:pt x="35" y="36"/>
                    <a:pt x="35" y="36"/>
                    <a:pt x="35" y="36"/>
                  </a:cubicBezTo>
                  <a:cubicBezTo>
                    <a:pt x="35" y="36"/>
                    <a:pt x="35" y="36"/>
                    <a:pt x="35" y="36"/>
                  </a:cubicBezTo>
                  <a:cubicBezTo>
                    <a:pt x="33" y="36"/>
                    <a:pt x="31" y="35"/>
                    <a:pt x="31" y="33"/>
                  </a:cubicBezTo>
                  <a:cubicBezTo>
                    <a:pt x="31" y="31"/>
                    <a:pt x="33" y="29"/>
                    <a:pt x="35" y="29"/>
                  </a:cubicBezTo>
                  <a:cubicBezTo>
                    <a:pt x="35" y="29"/>
                    <a:pt x="35" y="29"/>
                    <a:pt x="35" y="29"/>
                  </a:cubicBezTo>
                  <a:cubicBezTo>
                    <a:pt x="105" y="29"/>
                    <a:pt x="105" y="29"/>
                    <a:pt x="105" y="29"/>
                  </a:cubicBezTo>
                  <a:cubicBezTo>
                    <a:pt x="105" y="0"/>
                    <a:pt x="105" y="0"/>
                    <a:pt x="105" y="0"/>
                  </a:cubicBezTo>
                  <a:cubicBezTo>
                    <a:pt x="24" y="0"/>
                    <a:pt x="24" y="0"/>
                    <a:pt x="24" y="0"/>
                  </a:cubicBezTo>
                  <a:cubicBezTo>
                    <a:pt x="24" y="0"/>
                    <a:pt x="24" y="0"/>
                    <a:pt x="24" y="0"/>
                  </a:cubicBezTo>
                  <a:cubicBezTo>
                    <a:pt x="11" y="0"/>
                    <a:pt x="0" y="11"/>
                    <a:pt x="0" y="25"/>
                  </a:cubicBezTo>
                  <a:cubicBezTo>
                    <a:pt x="0" y="25"/>
                    <a:pt x="0" y="25"/>
                    <a:pt x="0" y="25"/>
                  </a:cubicBezTo>
                  <a:cubicBezTo>
                    <a:pt x="0" y="41"/>
                    <a:pt x="0" y="41"/>
                    <a:pt x="0" y="41"/>
                  </a:cubicBezTo>
                  <a:cubicBezTo>
                    <a:pt x="0" y="41"/>
                    <a:pt x="0" y="41"/>
                    <a:pt x="0" y="41"/>
                  </a:cubicBezTo>
                  <a:cubicBezTo>
                    <a:pt x="0" y="55"/>
                    <a:pt x="11" y="66"/>
                    <a:pt x="24" y="66"/>
                  </a:cubicBezTo>
                  <a:cubicBezTo>
                    <a:pt x="24" y="66"/>
                    <a:pt x="24" y="66"/>
                    <a:pt x="24" y="66"/>
                  </a:cubicBezTo>
                  <a:cubicBezTo>
                    <a:pt x="75" y="66"/>
                    <a:pt x="75" y="66"/>
                    <a:pt x="75" y="66"/>
                  </a:cubicBezTo>
                  <a:cubicBezTo>
                    <a:pt x="75" y="66"/>
                    <a:pt x="75" y="66"/>
                    <a:pt x="75" y="66"/>
                  </a:cubicBezTo>
                  <a:cubicBezTo>
                    <a:pt x="77" y="66"/>
                    <a:pt x="78" y="67"/>
                    <a:pt x="78" y="69"/>
                  </a:cubicBezTo>
                  <a:cubicBezTo>
                    <a:pt x="78" y="71"/>
                    <a:pt x="77" y="73"/>
                    <a:pt x="75" y="73"/>
                  </a:cubicBezTo>
                  <a:cubicBezTo>
                    <a:pt x="75" y="73"/>
                    <a:pt x="75" y="73"/>
                    <a:pt x="75" y="73"/>
                  </a:cubicBezTo>
                  <a:cubicBezTo>
                    <a:pt x="5" y="73"/>
                    <a:pt x="5" y="73"/>
                    <a:pt x="5" y="73"/>
                  </a:cubicBezTo>
                  <a:cubicBezTo>
                    <a:pt x="5" y="102"/>
                    <a:pt x="5" y="102"/>
                    <a:pt x="5" y="102"/>
                  </a:cubicBezTo>
                  <a:cubicBezTo>
                    <a:pt x="89" y="102"/>
                    <a:pt x="89" y="102"/>
                    <a:pt x="89" y="102"/>
                  </a:cubicBezTo>
                  <a:cubicBezTo>
                    <a:pt x="89" y="102"/>
                    <a:pt x="89" y="102"/>
                    <a:pt x="89" y="102"/>
                  </a:cubicBezTo>
                  <a:cubicBezTo>
                    <a:pt x="102" y="102"/>
                    <a:pt x="113" y="91"/>
                    <a:pt x="113" y="78"/>
                  </a:cubicBezTo>
                  <a:cubicBezTo>
                    <a:pt x="113" y="78"/>
                    <a:pt x="113" y="78"/>
                    <a:pt x="113" y="78"/>
                  </a:cubicBezTo>
                  <a:cubicBezTo>
                    <a:pt x="113" y="61"/>
                    <a:pt x="113" y="61"/>
                    <a:pt x="113" y="61"/>
                  </a:cubicBezTo>
                  <a:cubicBezTo>
                    <a:pt x="113" y="61"/>
                    <a:pt x="113" y="61"/>
                    <a:pt x="113" y="61"/>
                  </a:cubicBezTo>
                  <a:cubicBezTo>
                    <a:pt x="113" y="48"/>
                    <a:pt x="102" y="36"/>
                    <a:pt x="89" y="36"/>
                  </a:cubicBezTo>
                  <a:cubicBezTo>
                    <a:pt x="89" y="36"/>
                    <a:pt x="89" y="36"/>
                    <a:pt x="89" y="36"/>
                  </a:cubicBezTo>
                  <a:cubicBezTo>
                    <a:pt x="89" y="36"/>
                    <a:pt x="89" y="36"/>
                    <a:pt x="89" y="36"/>
                  </a:cubicBezTo>
                  <a:close/>
                </a:path>
              </a:pathLst>
            </a:custGeom>
            <a:solidFill>
              <a:srgbClr val="333333"/>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a typeface="黑体" pitchFamily="2" charset="-122"/>
              </a:endParaRPr>
            </a:p>
          </p:txBody>
        </p:sp>
        <p:sp>
          <p:nvSpPr>
            <p:cNvPr id="12" name="Freeform 9"/>
            <p:cNvSpPr>
              <a:spLocks noEditPoints="1"/>
            </p:cNvSpPr>
            <p:nvPr/>
          </p:nvSpPr>
          <p:spPr bwMode="auto">
            <a:xfrm>
              <a:off x="828676" y="4291013"/>
              <a:ext cx="495300" cy="381000"/>
            </a:xfrm>
            <a:custGeom>
              <a:avLst/>
              <a:gdLst>
                <a:gd name="T0" fmla="*/ 196 w 312"/>
                <a:gd name="T1" fmla="*/ 0 h 240"/>
                <a:gd name="T2" fmla="*/ 116 w 312"/>
                <a:gd name="T3" fmla="*/ 0 h 240"/>
                <a:gd name="T4" fmla="*/ 0 w 312"/>
                <a:gd name="T5" fmla="*/ 240 h 240"/>
                <a:gd name="T6" fmla="*/ 92 w 312"/>
                <a:gd name="T7" fmla="*/ 240 h 240"/>
                <a:gd name="T8" fmla="*/ 104 w 312"/>
                <a:gd name="T9" fmla="*/ 214 h 240"/>
                <a:gd name="T10" fmla="*/ 208 w 312"/>
                <a:gd name="T11" fmla="*/ 214 h 240"/>
                <a:gd name="T12" fmla="*/ 220 w 312"/>
                <a:gd name="T13" fmla="*/ 240 h 240"/>
                <a:gd name="T14" fmla="*/ 312 w 312"/>
                <a:gd name="T15" fmla="*/ 240 h 240"/>
                <a:gd name="T16" fmla="*/ 196 w 312"/>
                <a:gd name="T17" fmla="*/ 0 h 240"/>
                <a:gd name="T18" fmla="*/ 196 w 312"/>
                <a:gd name="T19" fmla="*/ 0 h 240"/>
                <a:gd name="T20" fmla="*/ 196 w 312"/>
                <a:gd name="T21" fmla="*/ 0 h 240"/>
                <a:gd name="T22" fmla="*/ 180 w 312"/>
                <a:gd name="T23" fmla="*/ 144 h 240"/>
                <a:gd name="T24" fmla="*/ 133 w 312"/>
                <a:gd name="T25" fmla="*/ 144 h 240"/>
                <a:gd name="T26" fmla="*/ 156 w 312"/>
                <a:gd name="T27" fmla="*/ 89 h 240"/>
                <a:gd name="T28" fmla="*/ 180 w 312"/>
                <a:gd name="T29" fmla="*/ 146 h 240"/>
                <a:gd name="T30" fmla="*/ 180 w 312"/>
                <a:gd name="T31" fmla="*/ 144 h 240"/>
                <a:gd name="T32" fmla="*/ 180 w 312"/>
                <a:gd name="T33" fmla="*/ 144 h 240"/>
                <a:gd name="T34" fmla="*/ 180 w 312"/>
                <a:gd name="T35" fmla="*/ 14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2" h="240">
                  <a:moveTo>
                    <a:pt x="196" y="0"/>
                  </a:moveTo>
                  <a:lnTo>
                    <a:pt x="116" y="0"/>
                  </a:lnTo>
                  <a:lnTo>
                    <a:pt x="0" y="240"/>
                  </a:lnTo>
                  <a:lnTo>
                    <a:pt x="92" y="240"/>
                  </a:lnTo>
                  <a:lnTo>
                    <a:pt x="104" y="214"/>
                  </a:lnTo>
                  <a:lnTo>
                    <a:pt x="208" y="214"/>
                  </a:lnTo>
                  <a:lnTo>
                    <a:pt x="220" y="240"/>
                  </a:lnTo>
                  <a:lnTo>
                    <a:pt x="312" y="240"/>
                  </a:lnTo>
                  <a:lnTo>
                    <a:pt x="196" y="0"/>
                  </a:lnTo>
                  <a:lnTo>
                    <a:pt x="196" y="0"/>
                  </a:lnTo>
                  <a:lnTo>
                    <a:pt x="196" y="0"/>
                  </a:lnTo>
                  <a:close/>
                  <a:moveTo>
                    <a:pt x="180" y="144"/>
                  </a:moveTo>
                  <a:lnTo>
                    <a:pt x="133" y="144"/>
                  </a:lnTo>
                  <a:lnTo>
                    <a:pt x="156" y="89"/>
                  </a:lnTo>
                  <a:lnTo>
                    <a:pt x="180" y="146"/>
                  </a:lnTo>
                  <a:lnTo>
                    <a:pt x="180" y="144"/>
                  </a:lnTo>
                  <a:lnTo>
                    <a:pt x="180" y="144"/>
                  </a:lnTo>
                  <a:lnTo>
                    <a:pt x="180" y="144"/>
                  </a:lnTo>
                  <a:close/>
                </a:path>
              </a:pathLst>
            </a:custGeom>
            <a:solidFill>
              <a:srgbClr val="333333"/>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a typeface="黑体" pitchFamily="2" charset="-122"/>
              </a:endParaRPr>
            </a:p>
          </p:txBody>
        </p:sp>
        <p:sp>
          <p:nvSpPr>
            <p:cNvPr id="13" name="Freeform 10"/>
            <p:cNvSpPr>
              <a:spLocks noEditPoints="1"/>
            </p:cNvSpPr>
            <p:nvPr/>
          </p:nvSpPr>
          <p:spPr bwMode="auto">
            <a:xfrm>
              <a:off x="2179638" y="4291013"/>
              <a:ext cx="498475" cy="381000"/>
            </a:xfrm>
            <a:custGeom>
              <a:avLst/>
              <a:gdLst>
                <a:gd name="T0" fmla="*/ 198 w 314"/>
                <a:gd name="T1" fmla="*/ 0 h 240"/>
                <a:gd name="T2" fmla="*/ 118 w 314"/>
                <a:gd name="T3" fmla="*/ 0 h 240"/>
                <a:gd name="T4" fmla="*/ 0 w 314"/>
                <a:gd name="T5" fmla="*/ 240 h 240"/>
                <a:gd name="T6" fmla="*/ 94 w 314"/>
                <a:gd name="T7" fmla="*/ 240 h 240"/>
                <a:gd name="T8" fmla="*/ 104 w 314"/>
                <a:gd name="T9" fmla="*/ 214 h 240"/>
                <a:gd name="T10" fmla="*/ 210 w 314"/>
                <a:gd name="T11" fmla="*/ 214 h 240"/>
                <a:gd name="T12" fmla="*/ 222 w 314"/>
                <a:gd name="T13" fmla="*/ 240 h 240"/>
                <a:gd name="T14" fmla="*/ 314 w 314"/>
                <a:gd name="T15" fmla="*/ 240 h 240"/>
                <a:gd name="T16" fmla="*/ 198 w 314"/>
                <a:gd name="T17" fmla="*/ 0 h 240"/>
                <a:gd name="T18" fmla="*/ 198 w 314"/>
                <a:gd name="T19" fmla="*/ 0 h 240"/>
                <a:gd name="T20" fmla="*/ 198 w 314"/>
                <a:gd name="T21" fmla="*/ 0 h 240"/>
                <a:gd name="T22" fmla="*/ 179 w 314"/>
                <a:gd name="T23" fmla="*/ 144 h 240"/>
                <a:gd name="T24" fmla="*/ 135 w 314"/>
                <a:gd name="T25" fmla="*/ 144 h 240"/>
                <a:gd name="T26" fmla="*/ 158 w 314"/>
                <a:gd name="T27" fmla="*/ 89 h 240"/>
                <a:gd name="T28" fmla="*/ 182 w 314"/>
                <a:gd name="T29" fmla="*/ 146 h 240"/>
                <a:gd name="T30" fmla="*/ 179 w 314"/>
                <a:gd name="T31" fmla="*/ 144 h 240"/>
                <a:gd name="T32" fmla="*/ 179 w 314"/>
                <a:gd name="T33" fmla="*/ 144 h 240"/>
                <a:gd name="T34" fmla="*/ 179 w 314"/>
                <a:gd name="T35" fmla="*/ 14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240">
                  <a:moveTo>
                    <a:pt x="198" y="0"/>
                  </a:moveTo>
                  <a:lnTo>
                    <a:pt x="118" y="0"/>
                  </a:lnTo>
                  <a:lnTo>
                    <a:pt x="0" y="240"/>
                  </a:lnTo>
                  <a:lnTo>
                    <a:pt x="94" y="240"/>
                  </a:lnTo>
                  <a:lnTo>
                    <a:pt x="104" y="214"/>
                  </a:lnTo>
                  <a:lnTo>
                    <a:pt x="210" y="214"/>
                  </a:lnTo>
                  <a:lnTo>
                    <a:pt x="222" y="240"/>
                  </a:lnTo>
                  <a:lnTo>
                    <a:pt x="314" y="240"/>
                  </a:lnTo>
                  <a:lnTo>
                    <a:pt x="198" y="0"/>
                  </a:lnTo>
                  <a:lnTo>
                    <a:pt x="198" y="0"/>
                  </a:lnTo>
                  <a:lnTo>
                    <a:pt x="198" y="0"/>
                  </a:lnTo>
                  <a:close/>
                  <a:moveTo>
                    <a:pt x="179" y="144"/>
                  </a:moveTo>
                  <a:lnTo>
                    <a:pt x="135" y="144"/>
                  </a:lnTo>
                  <a:lnTo>
                    <a:pt x="158" y="89"/>
                  </a:lnTo>
                  <a:lnTo>
                    <a:pt x="182" y="146"/>
                  </a:lnTo>
                  <a:lnTo>
                    <a:pt x="179" y="144"/>
                  </a:lnTo>
                  <a:lnTo>
                    <a:pt x="179" y="144"/>
                  </a:lnTo>
                  <a:lnTo>
                    <a:pt x="179" y="144"/>
                  </a:lnTo>
                  <a:close/>
                </a:path>
              </a:pathLst>
            </a:custGeom>
            <a:solidFill>
              <a:srgbClr val="333333"/>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a typeface="黑体" pitchFamily="2" charset="-122"/>
              </a:endParaRPr>
            </a:p>
          </p:txBody>
        </p:sp>
        <p:sp>
          <p:nvSpPr>
            <p:cNvPr id="14" name="Freeform 11"/>
            <p:cNvSpPr>
              <a:spLocks noEditPoints="1"/>
            </p:cNvSpPr>
            <p:nvPr/>
          </p:nvSpPr>
          <p:spPr bwMode="auto">
            <a:xfrm>
              <a:off x="1778001" y="4291013"/>
              <a:ext cx="420688" cy="381000"/>
            </a:xfrm>
            <a:custGeom>
              <a:avLst/>
              <a:gdLst>
                <a:gd name="T0" fmla="*/ 104 w 112"/>
                <a:gd name="T1" fmla="*/ 7 h 102"/>
                <a:gd name="T2" fmla="*/ 75 w 112"/>
                <a:gd name="T3" fmla="*/ 0 h 102"/>
                <a:gd name="T4" fmla="*/ 75 w 112"/>
                <a:gd name="T5" fmla="*/ 0 h 102"/>
                <a:gd name="T6" fmla="*/ 0 w 112"/>
                <a:gd name="T7" fmla="*/ 0 h 102"/>
                <a:gd name="T8" fmla="*/ 0 w 112"/>
                <a:gd name="T9" fmla="*/ 102 h 102"/>
                <a:gd name="T10" fmla="*/ 0 w 112"/>
                <a:gd name="T11" fmla="*/ 102 h 102"/>
                <a:gd name="T12" fmla="*/ 75 w 112"/>
                <a:gd name="T13" fmla="*/ 102 h 102"/>
                <a:gd name="T14" fmla="*/ 75 w 112"/>
                <a:gd name="T15" fmla="*/ 102 h 102"/>
                <a:gd name="T16" fmla="*/ 104 w 112"/>
                <a:gd name="T17" fmla="*/ 95 h 102"/>
                <a:gd name="T18" fmla="*/ 112 w 112"/>
                <a:gd name="T19" fmla="*/ 51 h 102"/>
                <a:gd name="T20" fmla="*/ 104 w 112"/>
                <a:gd name="T21" fmla="*/ 7 h 102"/>
                <a:gd name="T22" fmla="*/ 104 w 112"/>
                <a:gd name="T23" fmla="*/ 7 h 102"/>
                <a:gd name="T24" fmla="*/ 104 w 112"/>
                <a:gd name="T25" fmla="*/ 7 h 102"/>
                <a:gd name="T26" fmla="*/ 75 w 112"/>
                <a:gd name="T27" fmla="*/ 62 h 102"/>
                <a:gd name="T28" fmla="*/ 68 w 112"/>
                <a:gd name="T29" fmla="*/ 69 h 102"/>
                <a:gd name="T30" fmla="*/ 68 w 112"/>
                <a:gd name="T31" fmla="*/ 69 h 102"/>
                <a:gd name="T32" fmla="*/ 36 w 112"/>
                <a:gd name="T33" fmla="*/ 69 h 102"/>
                <a:gd name="T34" fmla="*/ 35 w 112"/>
                <a:gd name="T35" fmla="*/ 69 h 102"/>
                <a:gd name="T36" fmla="*/ 35 w 112"/>
                <a:gd name="T37" fmla="*/ 33 h 102"/>
                <a:gd name="T38" fmla="*/ 68 w 112"/>
                <a:gd name="T39" fmla="*/ 33 h 102"/>
                <a:gd name="T40" fmla="*/ 68 w 112"/>
                <a:gd name="T41" fmla="*/ 33 h 102"/>
                <a:gd name="T42" fmla="*/ 75 w 112"/>
                <a:gd name="T43" fmla="*/ 40 h 102"/>
                <a:gd name="T44" fmla="*/ 75 w 112"/>
                <a:gd name="T45" fmla="*/ 40 h 102"/>
                <a:gd name="T46" fmla="*/ 75 w 112"/>
                <a:gd name="T47" fmla="*/ 62 h 102"/>
                <a:gd name="T48" fmla="*/ 75 w 112"/>
                <a:gd name="T49" fmla="*/ 6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02">
                  <a:moveTo>
                    <a:pt x="104" y="7"/>
                  </a:moveTo>
                  <a:cubicBezTo>
                    <a:pt x="98" y="0"/>
                    <a:pt x="86" y="0"/>
                    <a:pt x="75" y="0"/>
                  </a:cubicBezTo>
                  <a:cubicBezTo>
                    <a:pt x="75" y="0"/>
                    <a:pt x="75" y="0"/>
                    <a:pt x="75" y="0"/>
                  </a:cubicBezTo>
                  <a:cubicBezTo>
                    <a:pt x="0" y="0"/>
                    <a:pt x="0" y="0"/>
                    <a:pt x="0" y="0"/>
                  </a:cubicBezTo>
                  <a:cubicBezTo>
                    <a:pt x="0" y="102"/>
                    <a:pt x="0" y="102"/>
                    <a:pt x="0" y="102"/>
                  </a:cubicBezTo>
                  <a:cubicBezTo>
                    <a:pt x="0" y="102"/>
                    <a:pt x="0" y="102"/>
                    <a:pt x="0" y="102"/>
                  </a:cubicBezTo>
                  <a:cubicBezTo>
                    <a:pt x="75" y="102"/>
                    <a:pt x="75" y="102"/>
                    <a:pt x="75" y="102"/>
                  </a:cubicBezTo>
                  <a:cubicBezTo>
                    <a:pt x="75" y="102"/>
                    <a:pt x="75" y="102"/>
                    <a:pt x="75" y="102"/>
                  </a:cubicBezTo>
                  <a:cubicBezTo>
                    <a:pt x="86" y="102"/>
                    <a:pt x="98" y="102"/>
                    <a:pt x="104" y="95"/>
                  </a:cubicBezTo>
                  <a:cubicBezTo>
                    <a:pt x="110" y="87"/>
                    <a:pt x="112" y="84"/>
                    <a:pt x="112" y="51"/>
                  </a:cubicBezTo>
                  <a:cubicBezTo>
                    <a:pt x="112" y="18"/>
                    <a:pt x="110" y="14"/>
                    <a:pt x="104" y="7"/>
                  </a:cubicBezTo>
                  <a:cubicBezTo>
                    <a:pt x="104" y="7"/>
                    <a:pt x="104" y="7"/>
                    <a:pt x="104" y="7"/>
                  </a:cubicBezTo>
                  <a:cubicBezTo>
                    <a:pt x="104" y="7"/>
                    <a:pt x="104" y="7"/>
                    <a:pt x="104" y="7"/>
                  </a:cubicBezTo>
                  <a:close/>
                  <a:moveTo>
                    <a:pt x="75" y="62"/>
                  </a:moveTo>
                  <a:cubicBezTo>
                    <a:pt x="75" y="66"/>
                    <a:pt x="72" y="69"/>
                    <a:pt x="68" y="69"/>
                  </a:cubicBezTo>
                  <a:cubicBezTo>
                    <a:pt x="68" y="69"/>
                    <a:pt x="68" y="69"/>
                    <a:pt x="68" y="69"/>
                  </a:cubicBezTo>
                  <a:cubicBezTo>
                    <a:pt x="36" y="69"/>
                    <a:pt x="36" y="69"/>
                    <a:pt x="36" y="69"/>
                  </a:cubicBezTo>
                  <a:cubicBezTo>
                    <a:pt x="35" y="69"/>
                    <a:pt x="35" y="69"/>
                    <a:pt x="35" y="69"/>
                  </a:cubicBezTo>
                  <a:cubicBezTo>
                    <a:pt x="35" y="33"/>
                    <a:pt x="35" y="33"/>
                    <a:pt x="35" y="33"/>
                  </a:cubicBezTo>
                  <a:cubicBezTo>
                    <a:pt x="68" y="33"/>
                    <a:pt x="68" y="33"/>
                    <a:pt x="68" y="33"/>
                  </a:cubicBezTo>
                  <a:cubicBezTo>
                    <a:pt x="68" y="33"/>
                    <a:pt x="68" y="33"/>
                    <a:pt x="68" y="33"/>
                  </a:cubicBezTo>
                  <a:cubicBezTo>
                    <a:pt x="72" y="33"/>
                    <a:pt x="75" y="36"/>
                    <a:pt x="75" y="40"/>
                  </a:cubicBezTo>
                  <a:cubicBezTo>
                    <a:pt x="75" y="40"/>
                    <a:pt x="75" y="40"/>
                    <a:pt x="75" y="40"/>
                  </a:cubicBezTo>
                  <a:cubicBezTo>
                    <a:pt x="75" y="62"/>
                    <a:pt x="75" y="62"/>
                    <a:pt x="75" y="62"/>
                  </a:cubicBezTo>
                  <a:cubicBezTo>
                    <a:pt x="75" y="62"/>
                    <a:pt x="75" y="62"/>
                    <a:pt x="75" y="62"/>
                  </a:cubicBezTo>
                  <a:close/>
                </a:path>
              </a:pathLst>
            </a:custGeom>
            <a:solidFill>
              <a:srgbClr val="333333"/>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a typeface="黑体" pitchFamily="2" charset="-122"/>
              </a:endParaRPr>
            </a:p>
          </p:txBody>
        </p:sp>
        <p:sp>
          <p:nvSpPr>
            <p:cNvPr id="15" name="Freeform 12"/>
            <p:cNvSpPr>
              <a:spLocks/>
            </p:cNvSpPr>
            <p:nvPr/>
          </p:nvSpPr>
          <p:spPr bwMode="auto">
            <a:xfrm>
              <a:off x="363538" y="4291013"/>
              <a:ext cx="446088" cy="381000"/>
            </a:xfrm>
            <a:custGeom>
              <a:avLst/>
              <a:gdLst>
                <a:gd name="T0" fmla="*/ 199 w 281"/>
                <a:gd name="T1" fmla="*/ 115 h 240"/>
                <a:gd name="T2" fmla="*/ 81 w 281"/>
                <a:gd name="T3" fmla="*/ 0 h 240"/>
                <a:gd name="T4" fmla="*/ 0 w 281"/>
                <a:gd name="T5" fmla="*/ 0 h 240"/>
                <a:gd name="T6" fmla="*/ 0 w 281"/>
                <a:gd name="T7" fmla="*/ 240 h 240"/>
                <a:gd name="T8" fmla="*/ 83 w 281"/>
                <a:gd name="T9" fmla="*/ 240 h 240"/>
                <a:gd name="T10" fmla="*/ 83 w 281"/>
                <a:gd name="T11" fmla="*/ 125 h 240"/>
                <a:gd name="T12" fmla="*/ 199 w 281"/>
                <a:gd name="T13" fmla="*/ 240 h 240"/>
                <a:gd name="T14" fmla="*/ 281 w 281"/>
                <a:gd name="T15" fmla="*/ 240 h 240"/>
                <a:gd name="T16" fmla="*/ 281 w 281"/>
                <a:gd name="T17" fmla="*/ 0 h 240"/>
                <a:gd name="T18" fmla="*/ 199 w 281"/>
                <a:gd name="T19" fmla="*/ 0 h 240"/>
                <a:gd name="T20" fmla="*/ 199 w 281"/>
                <a:gd name="T21" fmla="*/ 115 h 240"/>
                <a:gd name="T22" fmla="*/ 199 w 281"/>
                <a:gd name="T23" fmla="*/ 115 h 240"/>
                <a:gd name="T24" fmla="*/ 199 w 281"/>
                <a:gd name="T25" fmla="*/ 11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1" h="240">
                  <a:moveTo>
                    <a:pt x="199" y="115"/>
                  </a:moveTo>
                  <a:lnTo>
                    <a:pt x="81" y="0"/>
                  </a:lnTo>
                  <a:lnTo>
                    <a:pt x="0" y="0"/>
                  </a:lnTo>
                  <a:lnTo>
                    <a:pt x="0" y="240"/>
                  </a:lnTo>
                  <a:lnTo>
                    <a:pt x="83" y="240"/>
                  </a:lnTo>
                  <a:lnTo>
                    <a:pt x="83" y="125"/>
                  </a:lnTo>
                  <a:lnTo>
                    <a:pt x="199" y="240"/>
                  </a:lnTo>
                  <a:lnTo>
                    <a:pt x="281" y="240"/>
                  </a:lnTo>
                  <a:lnTo>
                    <a:pt x="281" y="0"/>
                  </a:lnTo>
                  <a:lnTo>
                    <a:pt x="199" y="0"/>
                  </a:lnTo>
                  <a:lnTo>
                    <a:pt x="199" y="115"/>
                  </a:lnTo>
                  <a:lnTo>
                    <a:pt x="199" y="115"/>
                  </a:lnTo>
                  <a:lnTo>
                    <a:pt x="199" y="115"/>
                  </a:lnTo>
                  <a:close/>
                </a:path>
              </a:pathLst>
            </a:custGeom>
            <a:solidFill>
              <a:srgbClr val="333333"/>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a typeface="黑体" pitchFamily="2" charset="-122"/>
              </a:endParaRPr>
            </a:p>
          </p:txBody>
        </p:sp>
        <p:sp>
          <p:nvSpPr>
            <p:cNvPr id="16" name="Freeform 13"/>
            <p:cNvSpPr>
              <a:spLocks noEditPoints="1"/>
            </p:cNvSpPr>
            <p:nvPr/>
          </p:nvSpPr>
          <p:spPr bwMode="auto">
            <a:xfrm>
              <a:off x="2667001" y="4291013"/>
              <a:ext cx="409575" cy="498475"/>
            </a:xfrm>
            <a:custGeom>
              <a:avLst/>
              <a:gdLst>
                <a:gd name="T0" fmla="*/ 102 w 109"/>
                <a:gd name="T1" fmla="*/ 95 h 133"/>
                <a:gd name="T2" fmla="*/ 109 w 109"/>
                <a:gd name="T3" fmla="*/ 51 h 133"/>
                <a:gd name="T4" fmla="*/ 102 w 109"/>
                <a:gd name="T5" fmla="*/ 7 h 133"/>
                <a:gd name="T6" fmla="*/ 72 w 109"/>
                <a:gd name="T7" fmla="*/ 0 h 133"/>
                <a:gd name="T8" fmla="*/ 72 w 109"/>
                <a:gd name="T9" fmla="*/ 0 h 133"/>
                <a:gd name="T10" fmla="*/ 37 w 109"/>
                <a:gd name="T11" fmla="*/ 0 h 133"/>
                <a:gd name="T12" fmla="*/ 37 w 109"/>
                <a:gd name="T13" fmla="*/ 0 h 133"/>
                <a:gd name="T14" fmla="*/ 8 w 109"/>
                <a:gd name="T15" fmla="*/ 7 h 133"/>
                <a:gd name="T16" fmla="*/ 0 w 109"/>
                <a:gd name="T17" fmla="*/ 51 h 133"/>
                <a:gd name="T18" fmla="*/ 8 w 109"/>
                <a:gd name="T19" fmla="*/ 95 h 133"/>
                <a:gd name="T20" fmla="*/ 37 w 109"/>
                <a:gd name="T21" fmla="*/ 102 h 133"/>
                <a:gd name="T22" fmla="*/ 37 w 109"/>
                <a:gd name="T23" fmla="*/ 102 h 133"/>
                <a:gd name="T24" fmla="*/ 73 w 109"/>
                <a:gd name="T25" fmla="*/ 102 h 133"/>
                <a:gd name="T26" fmla="*/ 73 w 109"/>
                <a:gd name="T27" fmla="*/ 133 h 133"/>
                <a:gd name="T28" fmla="*/ 108 w 109"/>
                <a:gd name="T29" fmla="*/ 133 h 133"/>
                <a:gd name="T30" fmla="*/ 108 w 109"/>
                <a:gd name="T31" fmla="*/ 102 h 133"/>
                <a:gd name="T32" fmla="*/ 82 w 109"/>
                <a:gd name="T33" fmla="*/ 102 h 133"/>
                <a:gd name="T34" fmla="*/ 82 w 109"/>
                <a:gd name="T35" fmla="*/ 102 h 133"/>
                <a:gd name="T36" fmla="*/ 102 w 109"/>
                <a:gd name="T37" fmla="*/ 95 h 133"/>
                <a:gd name="T38" fmla="*/ 102 w 109"/>
                <a:gd name="T39" fmla="*/ 95 h 133"/>
                <a:gd name="T40" fmla="*/ 102 w 109"/>
                <a:gd name="T41" fmla="*/ 95 h 133"/>
                <a:gd name="T42" fmla="*/ 73 w 109"/>
                <a:gd name="T43" fmla="*/ 59 h 133"/>
                <a:gd name="T44" fmla="*/ 66 w 109"/>
                <a:gd name="T45" fmla="*/ 66 h 133"/>
                <a:gd name="T46" fmla="*/ 66 w 109"/>
                <a:gd name="T47" fmla="*/ 66 h 133"/>
                <a:gd name="T48" fmla="*/ 43 w 109"/>
                <a:gd name="T49" fmla="*/ 66 h 133"/>
                <a:gd name="T50" fmla="*/ 43 w 109"/>
                <a:gd name="T51" fmla="*/ 66 h 133"/>
                <a:gd name="T52" fmla="*/ 37 w 109"/>
                <a:gd name="T53" fmla="*/ 59 h 133"/>
                <a:gd name="T54" fmla="*/ 37 w 109"/>
                <a:gd name="T55" fmla="*/ 59 h 133"/>
                <a:gd name="T56" fmla="*/ 37 w 109"/>
                <a:gd name="T57" fmla="*/ 40 h 133"/>
                <a:gd name="T58" fmla="*/ 37 w 109"/>
                <a:gd name="T59" fmla="*/ 40 h 133"/>
                <a:gd name="T60" fmla="*/ 43 w 109"/>
                <a:gd name="T61" fmla="*/ 33 h 133"/>
                <a:gd name="T62" fmla="*/ 43 w 109"/>
                <a:gd name="T63" fmla="*/ 33 h 133"/>
                <a:gd name="T64" fmla="*/ 66 w 109"/>
                <a:gd name="T65" fmla="*/ 33 h 133"/>
                <a:gd name="T66" fmla="*/ 66 w 109"/>
                <a:gd name="T67" fmla="*/ 33 h 133"/>
                <a:gd name="T68" fmla="*/ 73 w 109"/>
                <a:gd name="T69" fmla="*/ 40 h 133"/>
                <a:gd name="T70" fmla="*/ 73 w 109"/>
                <a:gd name="T71" fmla="*/ 40 h 133"/>
                <a:gd name="T72" fmla="*/ 73 w 109"/>
                <a:gd name="T73" fmla="*/ 59 h 133"/>
                <a:gd name="T74" fmla="*/ 73 w 109"/>
                <a:gd name="T75" fmla="*/ 5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133">
                  <a:moveTo>
                    <a:pt x="102" y="95"/>
                  </a:moveTo>
                  <a:cubicBezTo>
                    <a:pt x="108" y="87"/>
                    <a:pt x="109" y="84"/>
                    <a:pt x="109" y="51"/>
                  </a:cubicBezTo>
                  <a:cubicBezTo>
                    <a:pt x="109" y="18"/>
                    <a:pt x="108" y="14"/>
                    <a:pt x="102" y="7"/>
                  </a:cubicBezTo>
                  <a:cubicBezTo>
                    <a:pt x="95" y="0"/>
                    <a:pt x="83" y="0"/>
                    <a:pt x="72" y="0"/>
                  </a:cubicBezTo>
                  <a:cubicBezTo>
                    <a:pt x="72" y="0"/>
                    <a:pt x="72" y="0"/>
                    <a:pt x="72" y="0"/>
                  </a:cubicBezTo>
                  <a:cubicBezTo>
                    <a:pt x="37" y="0"/>
                    <a:pt x="37" y="0"/>
                    <a:pt x="37" y="0"/>
                  </a:cubicBezTo>
                  <a:cubicBezTo>
                    <a:pt x="37" y="0"/>
                    <a:pt x="37" y="0"/>
                    <a:pt x="37" y="0"/>
                  </a:cubicBezTo>
                  <a:cubicBezTo>
                    <a:pt x="26" y="0"/>
                    <a:pt x="14" y="0"/>
                    <a:pt x="8" y="7"/>
                  </a:cubicBezTo>
                  <a:cubicBezTo>
                    <a:pt x="1" y="14"/>
                    <a:pt x="0" y="18"/>
                    <a:pt x="0" y="51"/>
                  </a:cubicBezTo>
                  <a:cubicBezTo>
                    <a:pt x="0" y="84"/>
                    <a:pt x="1" y="87"/>
                    <a:pt x="8" y="95"/>
                  </a:cubicBezTo>
                  <a:cubicBezTo>
                    <a:pt x="14" y="102"/>
                    <a:pt x="26" y="102"/>
                    <a:pt x="37" y="102"/>
                  </a:cubicBezTo>
                  <a:cubicBezTo>
                    <a:pt x="37" y="102"/>
                    <a:pt x="37" y="102"/>
                    <a:pt x="37" y="102"/>
                  </a:cubicBezTo>
                  <a:cubicBezTo>
                    <a:pt x="73" y="102"/>
                    <a:pt x="73" y="102"/>
                    <a:pt x="73" y="102"/>
                  </a:cubicBezTo>
                  <a:cubicBezTo>
                    <a:pt x="73" y="133"/>
                    <a:pt x="73" y="133"/>
                    <a:pt x="73" y="133"/>
                  </a:cubicBezTo>
                  <a:cubicBezTo>
                    <a:pt x="108" y="133"/>
                    <a:pt x="108" y="133"/>
                    <a:pt x="108" y="133"/>
                  </a:cubicBezTo>
                  <a:cubicBezTo>
                    <a:pt x="108" y="102"/>
                    <a:pt x="108" y="102"/>
                    <a:pt x="108" y="102"/>
                  </a:cubicBezTo>
                  <a:cubicBezTo>
                    <a:pt x="82" y="102"/>
                    <a:pt x="82" y="102"/>
                    <a:pt x="82" y="102"/>
                  </a:cubicBezTo>
                  <a:cubicBezTo>
                    <a:pt x="82" y="102"/>
                    <a:pt x="82" y="102"/>
                    <a:pt x="82" y="102"/>
                  </a:cubicBezTo>
                  <a:cubicBezTo>
                    <a:pt x="90" y="101"/>
                    <a:pt x="97" y="100"/>
                    <a:pt x="102" y="95"/>
                  </a:cubicBezTo>
                  <a:cubicBezTo>
                    <a:pt x="102" y="95"/>
                    <a:pt x="102" y="95"/>
                    <a:pt x="102" y="95"/>
                  </a:cubicBezTo>
                  <a:cubicBezTo>
                    <a:pt x="102" y="95"/>
                    <a:pt x="102" y="95"/>
                    <a:pt x="102" y="95"/>
                  </a:cubicBezTo>
                  <a:close/>
                  <a:moveTo>
                    <a:pt x="73" y="59"/>
                  </a:moveTo>
                  <a:cubicBezTo>
                    <a:pt x="73" y="63"/>
                    <a:pt x="70" y="66"/>
                    <a:pt x="66" y="66"/>
                  </a:cubicBezTo>
                  <a:cubicBezTo>
                    <a:pt x="66" y="66"/>
                    <a:pt x="66" y="66"/>
                    <a:pt x="66" y="66"/>
                  </a:cubicBezTo>
                  <a:cubicBezTo>
                    <a:pt x="43" y="66"/>
                    <a:pt x="43" y="66"/>
                    <a:pt x="43" y="66"/>
                  </a:cubicBezTo>
                  <a:cubicBezTo>
                    <a:pt x="43" y="66"/>
                    <a:pt x="43" y="66"/>
                    <a:pt x="43" y="66"/>
                  </a:cubicBezTo>
                  <a:cubicBezTo>
                    <a:pt x="40" y="66"/>
                    <a:pt x="37" y="63"/>
                    <a:pt x="37" y="59"/>
                  </a:cubicBezTo>
                  <a:cubicBezTo>
                    <a:pt x="37" y="59"/>
                    <a:pt x="37" y="59"/>
                    <a:pt x="37" y="59"/>
                  </a:cubicBezTo>
                  <a:cubicBezTo>
                    <a:pt x="37" y="40"/>
                    <a:pt x="37" y="40"/>
                    <a:pt x="37" y="40"/>
                  </a:cubicBezTo>
                  <a:cubicBezTo>
                    <a:pt x="37" y="40"/>
                    <a:pt x="37" y="40"/>
                    <a:pt x="37" y="40"/>
                  </a:cubicBezTo>
                  <a:cubicBezTo>
                    <a:pt x="37" y="36"/>
                    <a:pt x="40" y="33"/>
                    <a:pt x="43" y="33"/>
                  </a:cubicBezTo>
                  <a:cubicBezTo>
                    <a:pt x="43" y="33"/>
                    <a:pt x="43" y="33"/>
                    <a:pt x="43" y="33"/>
                  </a:cubicBezTo>
                  <a:cubicBezTo>
                    <a:pt x="66" y="33"/>
                    <a:pt x="66" y="33"/>
                    <a:pt x="66" y="33"/>
                  </a:cubicBezTo>
                  <a:cubicBezTo>
                    <a:pt x="66" y="33"/>
                    <a:pt x="66" y="33"/>
                    <a:pt x="66" y="33"/>
                  </a:cubicBezTo>
                  <a:cubicBezTo>
                    <a:pt x="70" y="33"/>
                    <a:pt x="73" y="36"/>
                    <a:pt x="73" y="40"/>
                  </a:cubicBezTo>
                  <a:cubicBezTo>
                    <a:pt x="73" y="40"/>
                    <a:pt x="73" y="40"/>
                    <a:pt x="73" y="40"/>
                  </a:cubicBezTo>
                  <a:cubicBezTo>
                    <a:pt x="73" y="59"/>
                    <a:pt x="73" y="59"/>
                    <a:pt x="73" y="59"/>
                  </a:cubicBezTo>
                  <a:cubicBezTo>
                    <a:pt x="73" y="59"/>
                    <a:pt x="73" y="59"/>
                    <a:pt x="73" y="59"/>
                  </a:cubicBezTo>
                  <a:close/>
                </a:path>
              </a:pathLst>
            </a:custGeom>
            <a:solidFill>
              <a:srgbClr val="333333"/>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a typeface="黑体" pitchFamily="2" charset="-122"/>
              </a:endParaRPr>
            </a:p>
          </p:txBody>
        </p:sp>
      </p:grpSp>
      <p:grpSp>
        <p:nvGrpSpPr>
          <p:cNvPr id="3" name="Group 2"/>
          <p:cNvGrpSpPr/>
          <p:nvPr/>
        </p:nvGrpSpPr>
        <p:grpSpPr>
          <a:xfrm>
            <a:off x="4736736" y="2017549"/>
            <a:ext cx="4029893" cy="3049809"/>
            <a:chOff x="4736736" y="2017549"/>
            <a:chExt cx="4029893" cy="3049809"/>
          </a:xfrm>
        </p:grpSpPr>
        <p:grpSp>
          <p:nvGrpSpPr>
            <p:cNvPr id="9" name="Group 1044"/>
            <p:cNvGrpSpPr/>
            <p:nvPr/>
          </p:nvGrpSpPr>
          <p:grpSpPr>
            <a:xfrm>
              <a:off x="4943205" y="2017549"/>
              <a:ext cx="3823424" cy="3049809"/>
              <a:chOff x="5062203" y="2319494"/>
              <a:chExt cx="3823424" cy="3049809"/>
            </a:xfrm>
          </p:grpSpPr>
          <p:sp>
            <p:nvSpPr>
              <p:cNvPr id="1043" name="Rectangle 1042"/>
              <p:cNvSpPr/>
              <p:nvPr/>
            </p:nvSpPr>
            <p:spPr>
              <a:xfrm>
                <a:off x="5062203" y="2319494"/>
                <a:ext cx="3823424" cy="1865126"/>
              </a:xfrm>
              <a:prstGeom prst="rect">
                <a:avLst/>
              </a:prstGeom>
            </p:spPr>
            <p:txBody>
              <a:bodyPr wrap="square">
                <a:spAutoFit/>
              </a:bodyPr>
              <a:lstStyle/>
              <a:p>
                <a:pPr algn="l" defTabSz="914400">
                  <a:lnSpc>
                    <a:spcPct val="120000"/>
                  </a:lnSpc>
                  <a:buNone/>
                </a:pPr>
                <a:r>
                  <a:rPr lang="zh-CN" altLang="en-US" sz="1600" b="0" i="0" dirty="0" smtClean="0">
                    <a:solidFill>
                      <a:srgbClr val="546568"/>
                    </a:solidFill>
                    <a:latin typeface="Arial"/>
                    <a:ea typeface="黑体" pitchFamily="2" charset="-122"/>
                    <a:cs typeface="+mn-cs"/>
                  </a:rPr>
                  <a:t>可预测的低延迟和抖动（</a:t>
                </a:r>
                <a:r>
                  <a:rPr lang="en-US" altLang="zh-CN" sz="1600" b="0" i="0" dirty="0" smtClean="0">
                    <a:solidFill>
                      <a:srgbClr val="546568"/>
                    </a:solidFill>
                    <a:latin typeface="Arial"/>
                    <a:ea typeface="黑体" pitchFamily="2" charset="-122"/>
                    <a:cs typeface="+mn-cs"/>
                  </a:rPr>
                  <a:t>Cisco Nexus</a:t>
                </a:r>
                <a:r>
                  <a:rPr lang="en-US" altLang="zh-CN" sz="1600" b="0" i="0" baseline="30000" dirty="0" smtClean="0">
                    <a:solidFill>
                      <a:srgbClr val="546568"/>
                    </a:solidFill>
                    <a:latin typeface="Arial"/>
                    <a:ea typeface="黑体" pitchFamily="2" charset="-122"/>
                    <a:cs typeface="+mn-cs"/>
                  </a:rPr>
                  <a:t>®</a:t>
                </a:r>
                <a:r>
                  <a:rPr lang="zh-CN" altLang="en-US" sz="1600" b="0" i="0" dirty="0" smtClean="0">
                    <a:solidFill>
                      <a:srgbClr val="546568"/>
                    </a:solidFill>
                    <a:latin typeface="Arial"/>
                    <a:ea typeface="黑体" pitchFamily="2" charset="-122"/>
                    <a:cs typeface="+mn-cs"/>
                  </a:rPr>
                  <a:t> 架构中提供）使得可以可预测性地执行期权订单，无论交易量多少或交易者位置在哪里。</a:t>
                </a:r>
                <a:r>
                  <a:rPr lang="en-US" altLang="zh-CN" sz="1600" b="0" i="0" dirty="0" smtClean="0">
                    <a:solidFill>
                      <a:srgbClr val="546568"/>
                    </a:solidFill>
                    <a:latin typeface="Arial"/>
                    <a:ea typeface="黑体" pitchFamily="2" charset="-122"/>
                    <a:cs typeface="+mn-cs"/>
                  </a:rPr>
                  <a:t>NASDAQ </a:t>
                </a:r>
                <a:r>
                  <a:rPr lang="zh-CN" altLang="en-US" sz="1600" b="0" i="0" dirty="0" smtClean="0">
                    <a:solidFill>
                      <a:srgbClr val="546568"/>
                    </a:solidFill>
                    <a:latin typeface="Arial"/>
                    <a:ea typeface="黑体" pitchFamily="2" charset="-122"/>
                    <a:cs typeface="+mn-cs"/>
                  </a:rPr>
                  <a:t>现在可以</a:t>
                </a:r>
                <a:r>
                  <a:rPr lang="zh-CN" altLang="en-US" sz="1600" b="1" i="0" dirty="0" smtClean="0">
                    <a:solidFill>
                      <a:srgbClr val="546568"/>
                    </a:solidFill>
                    <a:latin typeface="Arial"/>
                    <a:ea typeface="黑体" pitchFamily="2" charset="-122"/>
                    <a:cs typeface="+mn-cs"/>
                  </a:rPr>
                  <a:t>自信地将服务器数从 </a:t>
                </a:r>
                <a:r>
                  <a:rPr lang="en-US" altLang="zh-CN" sz="1600" b="1" i="0" dirty="0" smtClean="0">
                    <a:solidFill>
                      <a:srgbClr val="546568"/>
                    </a:solidFill>
                    <a:latin typeface="Arial"/>
                    <a:ea typeface="黑体" pitchFamily="2" charset="-122"/>
                    <a:cs typeface="+mn-cs"/>
                  </a:rPr>
                  <a:t>1000 </a:t>
                </a:r>
                <a:r>
                  <a:rPr lang="zh-CN" altLang="en-US" sz="1600" b="1" i="0" dirty="0" smtClean="0">
                    <a:solidFill>
                      <a:srgbClr val="546568"/>
                    </a:solidFill>
                    <a:latin typeface="Arial"/>
                    <a:ea typeface="黑体" pitchFamily="2" charset="-122"/>
                    <a:cs typeface="+mn-cs"/>
                  </a:rPr>
                  <a:t>倍增为 </a:t>
                </a:r>
                <a:r>
                  <a:rPr lang="en-US" altLang="zh-CN" sz="1600" b="1" i="0" dirty="0" smtClean="0">
                    <a:solidFill>
                      <a:srgbClr val="546568"/>
                    </a:solidFill>
                    <a:latin typeface="Arial"/>
                    <a:ea typeface="黑体" pitchFamily="2" charset="-122"/>
                    <a:cs typeface="+mn-cs"/>
                  </a:rPr>
                  <a:t>2000 </a:t>
                </a:r>
                <a:r>
                  <a:rPr lang="zh-CN" altLang="en-US" sz="1600" b="0" i="0" dirty="0" smtClean="0">
                    <a:solidFill>
                      <a:srgbClr val="546568"/>
                    </a:solidFill>
                    <a:latin typeface="Arial"/>
                    <a:ea typeface="黑体" pitchFamily="2" charset="-122"/>
                    <a:cs typeface="+mn-cs"/>
                  </a:rPr>
                  <a:t>以支持更多客户端，而不会降低网络性能。</a:t>
                </a:r>
                <a:endParaRPr lang="zh-CN" altLang="en-US" sz="1600" b="0" i="0" dirty="0">
                  <a:solidFill>
                    <a:srgbClr val="546568"/>
                  </a:solidFill>
                  <a:latin typeface="Arial"/>
                  <a:ea typeface="黑体" pitchFamily="2" charset="-122"/>
                  <a:cs typeface="+mn-cs"/>
                </a:endParaRPr>
              </a:p>
            </p:txBody>
          </p:sp>
          <p:sp>
            <p:nvSpPr>
              <p:cNvPr id="1044" name="Rectangle 1043"/>
              <p:cNvSpPr/>
              <p:nvPr/>
            </p:nvSpPr>
            <p:spPr>
              <a:xfrm>
                <a:off x="5139054" y="4866601"/>
                <a:ext cx="3689446" cy="502702"/>
              </a:xfrm>
              <a:prstGeom prst="rect">
                <a:avLst/>
              </a:prstGeom>
            </p:spPr>
            <p:txBody>
              <a:bodyPr wrap="square">
                <a:spAutoFit/>
              </a:bodyPr>
              <a:lstStyle/>
              <a:p>
                <a:pPr algn="l" defTabSz="914400">
                  <a:lnSpc>
                    <a:spcPts val="1600"/>
                  </a:lnSpc>
                  <a:buNone/>
                </a:pPr>
                <a:r>
                  <a:rPr lang="en-US" altLang="zh-CN" sz="1400" b="1" i="0" dirty="0" smtClean="0">
                    <a:solidFill>
                      <a:schemeClr val="tx1"/>
                    </a:solidFill>
                    <a:latin typeface="Arial"/>
                    <a:ea typeface="黑体" pitchFamily="2" charset="-122"/>
                    <a:cs typeface="+mn-cs"/>
                  </a:rPr>
                  <a:t>Ken Kirk</a:t>
                </a:r>
                <a:r>
                  <a:rPr lang="zh-CN" altLang="en-US" sz="1400" b="0" i="0" dirty="0" smtClean="0">
                    <a:solidFill>
                      <a:srgbClr val="546568"/>
                    </a:solidFill>
                    <a:latin typeface="Arial"/>
                    <a:ea typeface="黑体" pitchFamily="2" charset="-122"/>
                    <a:cs typeface="+mn-cs"/>
                  </a:rPr>
                  <a:t/>
                </a:r>
                <a:br>
                  <a:rPr lang="zh-CN" altLang="en-US" sz="1400" b="0" i="0" dirty="0" smtClean="0">
                    <a:solidFill>
                      <a:srgbClr val="546568"/>
                    </a:solidFill>
                    <a:latin typeface="Arial"/>
                    <a:ea typeface="黑体" pitchFamily="2" charset="-122"/>
                    <a:cs typeface="+mn-cs"/>
                  </a:rPr>
                </a:br>
                <a:r>
                  <a:rPr lang="en-US" altLang="zh-CN" sz="1400" b="0" i="0" dirty="0" smtClean="0">
                    <a:solidFill>
                      <a:srgbClr val="546568"/>
                    </a:solidFill>
                    <a:latin typeface="Arial"/>
                    <a:ea typeface="黑体" pitchFamily="2" charset="-122"/>
                    <a:cs typeface="+mn-cs"/>
                  </a:rPr>
                  <a:t>NASDAQ</a:t>
                </a:r>
                <a:r>
                  <a:rPr lang="zh-CN" altLang="en-US" sz="1400" b="0" i="0" dirty="0" smtClean="0">
                    <a:solidFill>
                      <a:srgbClr val="546568"/>
                    </a:solidFill>
                    <a:latin typeface="Arial"/>
                    <a:ea typeface="黑体" pitchFamily="2" charset="-122"/>
                    <a:cs typeface="+mn-cs"/>
                  </a:rPr>
                  <a:t>，网络工程总监</a:t>
                </a:r>
                <a:endParaRPr lang="zh-CN" altLang="en-US" sz="1400" b="0" i="0" dirty="0">
                  <a:solidFill>
                    <a:srgbClr val="546568"/>
                  </a:solidFill>
                  <a:latin typeface="Arial"/>
                  <a:ea typeface="黑体" pitchFamily="2" charset="-122"/>
                  <a:cs typeface="+mn-cs"/>
                </a:endParaRPr>
              </a:p>
            </p:txBody>
          </p:sp>
        </p:grpSp>
        <p:grpSp>
          <p:nvGrpSpPr>
            <p:cNvPr id="24" name="Group 23"/>
            <p:cNvGrpSpPr/>
            <p:nvPr/>
          </p:nvGrpSpPr>
          <p:grpSpPr>
            <a:xfrm>
              <a:off x="4736736" y="2093225"/>
              <a:ext cx="206470" cy="217891"/>
              <a:chOff x="4656049" y="2204275"/>
              <a:chExt cx="348883" cy="368182"/>
            </a:xfrm>
          </p:grpSpPr>
          <p:sp>
            <p:nvSpPr>
              <p:cNvPr id="25" name="Freeform 35"/>
              <p:cNvSpPr>
                <a:spLocks/>
              </p:cNvSpPr>
              <p:nvPr/>
            </p:nvSpPr>
            <p:spPr bwMode="auto">
              <a:xfrm>
                <a:off x="4656049" y="2204275"/>
                <a:ext cx="160984" cy="368182"/>
              </a:xfrm>
              <a:custGeom>
                <a:avLst/>
                <a:gdLst>
                  <a:gd name="T0" fmla="*/ 124 w 134"/>
                  <a:gd name="T1" fmla="*/ 173 h 307"/>
                  <a:gd name="T2" fmla="*/ 124 w 134"/>
                  <a:gd name="T3" fmla="*/ 307 h 307"/>
                  <a:gd name="T4" fmla="*/ 0 w 134"/>
                  <a:gd name="T5" fmla="*/ 307 h 307"/>
                  <a:gd name="T6" fmla="*/ 0 w 134"/>
                  <a:gd name="T7" fmla="*/ 201 h 307"/>
                  <a:gd name="T8" fmla="*/ 21 w 134"/>
                  <a:gd name="T9" fmla="*/ 77 h 307"/>
                  <a:gd name="T10" fmla="*/ 106 w 134"/>
                  <a:gd name="T11" fmla="*/ 0 h 307"/>
                  <a:gd name="T12" fmla="*/ 134 w 134"/>
                  <a:gd name="T13" fmla="*/ 45 h 307"/>
                  <a:gd name="T14" fmla="*/ 82 w 134"/>
                  <a:gd name="T15" fmla="*/ 88 h 307"/>
                  <a:gd name="T16" fmla="*/ 64 w 134"/>
                  <a:gd name="T17" fmla="*/ 173 h 307"/>
                  <a:gd name="T18" fmla="*/ 124 w 134"/>
                  <a:gd name="T19" fmla="*/ 17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307">
                    <a:moveTo>
                      <a:pt x="124" y="173"/>
                    </a:moveTo>
                    <a:cubicBezTo>
                      <a:pt x="124" y="307"/>
                      <a:pt x="124" y="307"/>
                      <a:pt x="124" y="307"/>
                    </a:cubicBezTo>
                    <a:cubicBezTo>
                      <a:pt x="0" y="307"/>
                      <a:pt x="0" y="307"/>
                      <a:pt x="0" y="307"/>
                    </a:cubicBezTo>
                    <a:cubicBezTo>
                      <a:pt x="0" y="201"/>
                      <a:pt x="0" y="201"/>
                      <a:pt x="0" y="201"/>
                    </a:cubicBezTo>
                    <a:cubicBezTo>
                      <a:pt x="0" y="144"/>
                      <a:pt x="7" y="103"/>
                      <a:pt x="21" y="77"/>
                    </a:cubicBezTo>
                    <a:cubicBezTo>
                      <a:pt x="39" y="43"/>
                      <a:pt x="67" y="17"/>
                      <a:pt x="106" y="0"/>
                    </a:cubicBezTo>
                    <a:cubicBezTo>
                      <a:pt x="134" y="45"/>
                      <a:pt x="134" y="45"/>
                      <a:pt x="134" y="45"/>
                    </a:cubicBezTo>
                    <a:cubicBezTo>
                      <a:pt x="111" y="54"/>
                      <a:pt x="93" y="69"/>
                      <a:pt x="82" y="88"/>
                    </a:cubicBezTo>
                    <a:cubicBezTo>
                      <a:pt x="71" y="108"/>
                      <a:pt x="65" y="136"/>
                      <a:pt x="64" y="173"/>
                    </a:cubicBezTo>
                    <a:lnTo>
                      <a:pt x="124" y="17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0096D6"/>
                  </a:solidFill>
                  <a:latin typeface="Arial"/>
                  <a:ea typeface="黑体" pitchFamily="2" charset="-122"/>
                </a:endParaRPr>
              </a:p>
            </p:txBody>
          </p:sp>
          <p:sp>
            <p:nvSpPr>
              <p:cNvPr id="26" name="Freeform 36"/>
              <p:cNvSpPr>
                <a:spLocks/>
              </p:cNvSpPr>
              <p:nvPr/>
            </p:nvSpPr>
            <p:spPr bwMode="auto">
              <a:xfrm>
                <a:off x="4844456" y="2204275"/>
                <a:ext cx="160476" cy="368182"/>
              </a:xfrm>
              <a:custGeom>
                <a:avLst/>
                <a:gdLst>
                  <a:gd name="T0" fmla="*/ 124 w 134"/>
                  <a:gd name="T1" fmla="*/ 173 h 307"/>
                  <a:gd name="T2" fmla="*/ 124 w 134"/>
                  <a:gd name="T3" fmla="*/ 307 h 307"/>
                  <a:gd name="T4" fmla="*/ 0 w 134"/>
                  <a:gd name="T5" fmla="*/ 307 h 307"/>
                  <a:gd name="T6" fmla="*/ 0 w 134"/>
                  <a:gd name="T7" fmla="*/ 201 h 307"/>
                  <a:gd name="T8" fmla="*/ 21 w 134"/>
                  <a:gd name="T9" fmla="*/ 77 h 307"/>
                  <a:gd name="T10" fmla="*/ 106 w 134"/>
                  <a:gd name="T11" fmla="*/ 0 h 307"/>
                  <a:gd name="T12" fmla="*/ 134 w 134"/>
                  <a:gd name="T13" fmla="*/ 45 h 307"/>
                  <a:gd name="T14" fmla="*/ 82 w 134"/>
                  <a:gd name="T15" fmla="*/ 88 h 307"/>
                  <a:gd name="T16" fmla="*/ 64 w 134"/>
                  <a:gd name="T17" fmla="*/ 173 h 307"/>
                  <a:gd name="T18" fmla="*/ 124 w 134"/>
                  <a:gd name="T19" fmla="*/ 17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307">
                    <a:moveTo>
                      <a:pt x="124" y="173"/>
                    </a:moveTo>
                    <a:cubicBezTo>
                      <a:pt x="124" y="307"/>
                      <a:pt x="124" y="307"/>
                      <a:pt x="124" y="307"/>
                    </a:cubicBezTo>
                    <a:cubicBezTo>
                      <a:pt x="0" y="307"/>
                      <a:pt x="0" y="307"/>
                      <a:pt x="0" y="307"/>
                    </a:cubicBezTo>
                    <a:cubicBezTo>
                      <a:pt x="0" y="201"/>
                      <a:pt x="0" y="201"/>
                      <a:pt x="0" y="201"/>
                    </a:cubicBezTo>
                    <a:cubicBezTo>
                      <a:pt x="0" y="144"/>
                      <a:pt x="7" y="103"/>
                      <a:pt x="21" y="77"/>
                    </a:cubicBezTo>
                    <a:cubicBezTo>
                      <a:pt x="39" y="43"/>
                      <a:pt x="67" y="17"/>
                      <a:pt x="106" y="0"/>
                    </a:cubicBezTo>
                    <a:cubicBezTo>
                      <a:pt x="134" y="45"/>
                      <a:pt x="134" y="45"/>
                      <a:pt x="134" y="45"/>
                    </a:cubicBezTo>
                    <a:cubicBezTo>
                      <a:pt x="111" y="54"/>
                      <a:pt x="93" y="69"/>
                      <a:pt x="82" y="88"/>
                    </a:cubicBezTo>
                    <a:cubicBezTo>
                      <a:pt x="71" y="108"/>
                      <a:pt x="65" y="136"/>
                      <a:pt x="64" y="173"/>
                    </a:cubicBezTo>
                    <a:lnTo>
                      <a:pt x="124" y="17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0096D6"/>
                  </a:solidFill>
                  <a:latin typeface="Arial"/>
                  <a:ea typeface="黑体" pitchFamily="2" charset="-122"/>
                </a:endParaRPr>
              </a:p>
            </p:txBody>
          </p:sp>
        </p:grpSp>
        <p:grpSp>
          <p:nvGrpSpPr>
            <p:cNvPr id="27" name="Group 26"/>
            <p:cNvGrpSpPr/>
            <p:nvPr/>
          </p:nvGrpSpPr>
          <p:grpSpPr>
            <a:xfrm flipH="1">
              <a:off x="8021533" y="3543382"/>
              <a:ext cx="206470" cy="217891"/>
              <a:chOff x="1580954" y="637755"/>
              <a:chExt cx="348883" cy="368182"/>
            </a:xfrm>
          </p:grpSpPr>
          <p:sp>
            <p:nvSpPr>
              <p:cNvPr id="28" name="Freeform 35"/>
              <p:cNvSpPr>
                <a:spLocks/>
              </p:cNvSpPr>
              <p:nvPr/>
            </p:nvSpPr>
            <p:spPr bwMode="auto">
              <a:xfrm>
                <a:off x="1580954" y="637755"/>
                <a:ext cx="160984" cy="368182"/>
              </a:xfrm>
              <a:custGeom>
                <a:avLst/>
                <a:gdLst>
                  <a:gd name="T0" fmla="*/ 124 w 134"/>
                  <a:gd name="T1" fmla="*/ 173 h 307"/>
                  <a:gd name="T2" fmla="*/ 124 w 134"/>
                  <a:gd name="T3" fmla="*/ 307 h 307"/>
                  <a:gd name="T4" fmla="*/ 0 w 134"/>
                  <a:gd name="T5" fmla="*/ 307 h 307"/>
                  <a:gd name="T6" fmla="*/ 0 w 134"/>
                  <a:gd name="T7" fmla="*/ 201 h 307"/>
                  <a:gd name="T8" fmla="*/ 21 w 134"/>
                  <a:gd name="T9" fmla="*/ 77 h 307"/>
                  <a:gd name="T10" fmla="*/ 106 w 134"/>
                  <a:gd name="T11" fmla="*/ 0 h 307"/>
                  <a:gd name="T12" fmla="*/ 134 w 134"/>
                  <a:gd name="T13" fmla="*/ 45 h 307"/>
                  <a:gd name="T14" fmla="*/ 82 w 134"/>
                  <a:gd name="T15" fmla="*/ 88 h 307"/>
                  <a:gd name="T16" fmla="*/ 64 w 134"/>
                  <a:gd name="T17" fmla="*/ 173 h 307"/>
                  <a:gd name="T18" fmla="*/ 124 w 134"/>
                  <a:gd name="T19" fmla="*/ 17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307">
                    <a:moveTo>
                      <a:pt x="124" y="173"/>
                    </a:moveTo>
                    <a:cubicBezTo>
                      <a:pt x="124" y="307"/>
                      <a:pt x="124" y="307"/>
                      <a:pt x="124" y="307"/>
                    </a:cubicBezTo>
                    <a:cubicBezTo>
                      <a:pt x="0" y="307"/>
                      <a:pt x="0" y="307"/>
                      <a:pt x="0" y="307"/>
                    </a:cubicBezTo>
                    <a:cubicBezTo>
                      <a:pt x="0" y="201"/>
                      <a:pt x="0" y="201"/>
                      <a:pt x="0" y="201"/>
                    </a:cubicBezTo>
                    <a:cubicBezTo>
                      <a:pt x="0" y="144"/>
                      <a:pt x="7" y="103"/>
                      <a:pt x="21" y="77"/>
                    </a:cubicBezTo>
                    <a:cubicBezTo>
                      <a:pt x="39" y="43"/>
                      <a:pt x="67" y="17"/>
                      <a:pt x="106" y="0"/>
                    </a:cubicBezTo>
                    <a:cubicBezTo>
                      <a:pt x="134" y="45"/>
                      <a:pt x="134" y="45"/>
                      <a:pt x="134" y="45"/>
                    </a:cubicBezTo>
                    <a:cubicBezTo>
                      <a:pt x="111" y="54"/>
                      <a:pt x="93" y="69"/>
                      <a:pt x="82" y="88"/>
                    </a:cubicBezTo>
                    <a:cubicBezTo>
                      <a:pt x="71" y="108"/>
                      <a:pt x="65" y="136"/>
                      <a:pt x="64" y="173"/>
                    </a:cubicBezTo>
                    <a:lnTo>
                      <a:pt x="124" y="17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0096D6"/>
                  </a:solidFill>
                  <a:latin typeface="Arial"/>
                  <a:ea typeface="黑体" pitchFamily="2" charset="-122"/>
                </a:endParaRPr>
              </a:p>
            </p:txBody>
          </p:sp>
          <p:sp>
            <p:nvSpPr>
              <p:cNvPr id="29" name="Freeform 36"/>
              <p:cNvSpPr>
                <a:spLocks/>
              </p:cNvSpPr>
              <p:nvPr/>
            </p:nvSpPr>
            <p:spPr bwMode="auto">
              <a:xfrm>
                <a:off x="1769361" y="637755"/>
                <a:ext cx="160476" cy="368182"/>
              </a:xfrm>
              <a:custGeom>
                <a:avLst/>
                <a:gdLst>
                  <a:gd name="T0" fmla="*/ 124 w 134"/>
                  <a:gd name="T1" fmla="*/ 173 h 307"/>
                  <a:gd name="T2" fmla="*/ 124 w 134"/>
                  <a:gd name="T3" fmla="*/ 307 h 307"/>
                  <a:gd name="T4" fmla="*/ 0 w 134"/>
                  <a:gd name="T5" fmla="*/ 307 h 307"/>
                  <a:gd name="T6" fmla="*/ 0 w 134"/>
                  <a:gd name="T7" fmla="*/ 201 h 307"/>
                  <a:gd name="T8" fmla="*/ 21 w 134"/>
                  <a:gd name="T9" fmla="*/ 77 h 307"/>
                  <a:gd name="T10" fmla="*/ 106 w 134"/>
                  <a:gd name="T11" fmla="*/ 0 h 307"/>
                  <a:gd name="T12" fmla="*/ 134 w 134"/>
                  <a:gd name="T13" fmla="*/ 45 h 307"/>
                  <a:gd name="T14" fmla="*/ 82 w 134"/>
                  <a:gd name="T15" fmla="*/ 88 h 307"/>
                  <a:gd name="T16" fmla="*/ 64 w 134"/>
                  <a:gd name="T17" fmla="*/ 173 h 307"/>
                  <a:gd name="T18" fmla="*/ 124 w 134"/>
                  <a:gd name="T19" fmla="*/ 17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307">
                    <a:moveTo>
                      <a:pt x="124" y="173"/>
                    </a:moveTo>
                    <a:cubicBezTo>
                      <a:pt x="124" y="307"/>
                      <a:pt x="124" y="307"/>
                      <a:pt x="124" y="307"/>
                    </a:cubicBezTo>
                    <a:cubicBezTo>
                      <a:pt x="0" y="307"/>
                      <a:pt x="0" y="307"/>
                      <a:pt x="0" y="307"/>
                    </a:cubicBezTo>
                    <a:cubicBezTo>
                      <a:pt x="0" y="201"/>
                      <a:pt x="0" y="201"/>
                      <a:pt x="0" y="201"/>
                    </a:cubicBezTo>
                    <a:cubicBezTo>
                      <a:pt x="0" y="144"/>
                      <a:pt x="7" y="103"/>
                      <a:pt x="21" y="77"/>
                    </a:cubicBezTo>
                    <a:cubicBezTo>
                      <a:pt x="39" y="43"/>
                      <a:pt x="67" y="17"/>
                      <a:pt x="106" y="0"/>
                    </a:cubicBezTo>
                    <a:cubicBezTo>
                      <a:pt x="134" y="45"/>
                      <a:pt x="134" y="45"/>
                      <a:pt x="134" y="45"/>
                    </a:cubicBezTo>
                    <a:cubicBezTo>
                      <a:pt x="111" y="54"/>
                      <a:pt x="93" y="69"/>
                      <a:pt x="82" y="88"/>
                    </a:cubicBezTo>
                    <a:cubicBezTo>
                      <a:pt x="71" y="108"/>
                      <a:pt x="65" y="136"/>
                      <a:pt x="64" y="173"/>
                    </a:cubicBezTo>
                    <a:lnTo>
                      <a:pt x="124" y="17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0096D6"/>
                  </a:solidFill>
                  <a:latin typeface="Arial"/>
                  <a:ea typeface="黑体" pitchFamily="2" charset="-122"/>
                </a:endParaRPr>
              </a:p>
            </p:txBody>
          </p:sp>
        </p:grpSp>
      </p:grpSp>
    </p:spTree>
    <p:extLst>
      <p:ext uri="{BB962C8B-B14F-4D97-AF65-F5344CB8AC3E}">
        <p14:creationId xmlns="" xmlns:p14="http://schemas.microsoft.com/office/powerpoint/2010/main" val="39904440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2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data:image/jpg;base64,/9j/4AAQSkZJRgABAQAAAQABAAD/2wCEAAkGBhISEBUUEhQWFRUWFxYVFRYUFhkVFhkXFRUcGBgZFRYYHCYeGBkkGRUWHy8hJCgpLCwsFx4xNTAqNiYrLCkBCQoKDgwOGg8PGjEkHyUtMjQsLzEsLS8uKy8vLCwvKjQsLCo1LCwsNC0sLCwvMCwsLC0sLCwsLiw0LCwsLC8sLP/AABEIAMIBBAMBIgACEQEDEQH/xAAcAAEAAgIDAQAAAAAAAAAAAAAABgcBBQMECAL/xABOEAABAwIDBQQECQcJBwUAAAABAAIDBBEFEiEGBxMxUSJBYXEUMoGRNUJScnOTobGzIzM0U5Ky0QgVFhclYoLBwiQ2VXTS0+FDVIOi4v/EABsBAQACAwEBAAAAAAAAAAAAAAACBQMEBgEH/8QAOREAAgECBQAFCgUEAwEAAAAAAAECAxEEBRIhMRMUQVGBIjJhcXKRobHB4QYWMzRCU2LR8CM1whX/2gAMAwEAAhEDEQA/ALxREQBERAEREAREQBERAEREAREQBFi6zdAEREAREQBERAEREAREQBERAEREAREQBERAEREAREQBERAEREAREQBERAFxzTBrS5xADQSSeQAFyT7FyKKbz6sx4VUlpsXNaz2SSNY7/wCriFkpU+kqRgu1pArTaLfFWSzH0VwhhBszsNc9w7nOLwbX52FreKke7verJUTtpqvLnfpHK0ZbuGuV7eVyAbEW5WtqCqdXLR1ZikZI02MbmvHmwh3+S7utlWGlRcIxs7bPtv8AUwqTuerrqIbV7z6WheYzmllHNkduzf5bibA27tStjtjtF6Jh8s7bZg0CO/y5CGs9xN/YvNkkpc4ucS5ziS5x1JJNySe8krnMpyxYq86nmrb1snKVj0NsnvKpa93DbmiltcRyWu4DnkcCQ63Tn4KWBeUKSsfFIySM5XscHtI7nNNwvUeD4gJ6eKYcpI2SAfPaDb7VDNsvjhJKVPzX8Gexlc7qIipiQREQBERAEREAREQBERAEREAREQBERAEREAREQBERAFxzTtY0ucQ1oBJJNgANSSTyC+1UW+val2ZlFGbCwkmt33/NsPhoXEfNW1hMNLE1lTj4+hHjdkTWDebhj5OG2pbcmwJa9rCfCRzQ37VzbfYY6pw2ojYLuLM7R1MZDwB55be1ebFb25vbB770UpLsrS+BxNzlGjoz4C4I8LjuCvMZlPVIqvRbel3afzIKV9mVCCvuGndI5rGi7nkMaOpcbD7Sru2m3NQVErpYJDA5xJc0ND4y48yG3Bbc9wNvBc+yG6WGjlE0khnlbqy7QxjT8oNuSXWPMnTorGWe4fotSvqtxbt9fB5odxvconfzQQ3lG+Eu+aDkv73BUQvVtZRMlifHI0OY9pa5p72uFiPcqUxrcvWMlIpsksRPZLnhjwOjwdCR1HPoFoZLmFKnTdKq7b3TfG57NXK9APIC5OgA5k9wHjfRen9lcOdT0VPC71o4mNd84NF/tuoPsbutZRH0quexz4xna0fm47C5e5xtmI8rDxWMQ35U7HkQwSStHxy4Rg+LWkE287LzMqs8xkqeGjqUeX2X8RFaeSz0US2Q3jU1e4sbmjlAJ4clrkDmWEaOA7+8dFLLrnKtKdKWiorMycmURFjAREQBERAERLoAiIgCIiA4pKtjTYvaD0LgCvn0+L9Yz9ofxVJ72G/2k7Qfm4vuUNyjoPctGeL0ScbHVYX8PKvRjV6S11fj7np70+P9Yz9ofxT06P8AWM/aH8V5iyjoPcmUdB7lDrv9psflhf1fh9z1GHBZuvO+zu19TRvBjeSy/aicSWOHl8U+IV9YRibKiGOaP1ZGhw668wfEG49i2qNdVeCizHK6mBa1O8XwzvIiLOVQREQGCvO29SNwxaozd/Dc35piaB9x9y9EqAb0tgXVrGzU4BnjGXLy4jL3yg9zgbkeZCtcoxMMPiLz4at6iMldFFKZboYicWiI5NZK53lkLfvc1Rk4JU8Th8CXiXtk4b81/KyurdbsK6ijdNOAJ5QBl58NgN8pI5uJsTboB3LqM1xdOnhpRum5Ky8THFO5P7qFY/vYoaV5jBdM8aOEIBAPQvcQ2/ldaje9tuYI/RIHWlkF5XNOrIz8W/c5/wBgvyuFStlSZZlCrw6Wte3Yu8nKduC+sI3yUEzg1/EgJ5GVoye17SQPbYKcxyBwBBBB1BGoIPIg94XkxWhuk274bhRVDuw4/kHE+q4n82T8k/F6G47wsmY5LGlB1aF9uVzt6DyM+xkm314iY8ODGm3Glax3i1oLyPaWtCopXdvwpS6gjeOTJ238nsc394ge1UirPItPVbrvdyM+Tnw/EHwSsmjNnxuD2+bTe3tFx7SvVFJOHsa8cnNDh5OFx9hXlARF3ZaLl3ZAHeToB7yvVmH03DhYz5DGt/ZaB/kq/wDESjem+3f3bEqZzGVvUe9OM3qPeFVG2W76tqa6aaJrCx5blJkAOkbW8j4grS/1U4j8iP61q4yVaadlA6Cll2GnBSliEm1xbj4l48Zvyh7wnGb8oe8LzDLHlcQebSQbajQ2NuqlUW63EHNDgxliAReRoOovqFjjipS4gbdbIqNFJ1K6V+Lr7l6cdvyh7wsOqGjm4DzIVJQbp68uaHNY1pIDiJGmwvqQO82XNvbpmsqoGNADW07GtHQB7gB9iyOvJRcpRsa0Mqo1K8aNKspXT3S4t4lz+kN+U33haLaPbemorCVxc52oZGA51up1sB5lUizZubgMnPDZE8lrHPkYy5BItYn+6V2sN2HqqgEwCOQNNnFk0ZsTrrqsTxM3xHc3YZJhYPVVrLSuez4l44LtFBVRCSJ4LToQey4Ecw4HkV3/AEhnym+8Ki/6r8R/Ut+sZ/FapmzchcGB9OXE5QOPFfMTa1s173UusTXMTH/8bCzbdPEK3g7e5no1rgRcG48EXRwPDG09PHC3lG0N8yBqfabn2rK3Ec1JJNpcFNb2PhN/0cX7qhymO9j4Tf8ARxfcocqSv+pL1n1DLf2lL2UXzgGy1G+kgc+mhc50MZJMbSSSwXJNtSoTvV2apqfgvga2Nzy4OY3RpAAOYN5CxNtOoUWg20rmNaxtTI1rQGtAIsABYAadF0MRxWaofnmkdI61ruN7DoOiz1K8JQ0pblVg8qxVHEqrOp5O+13v9DqhXvuwhc3DIc3fncPmueS37FT+y9BTS1DW1U3CjuO49r+7n5MHiV6Fpo2tY1rAA0ABoHKwGlvC1lPBw3cjU/EmJWmNBLtvfwOdFBsc3sU0DzGxr5nNJDi0hrARzGY8/YFpXb7elJp4za/hrclXpxdmygpZTjKsdUae3psvmWmoFvZxaaCCF0Mj4yZCCWHKSMhNj7VnAt7VNO8Mla6FziAC4hzLnuLha3tC+96WOz0sMLoH5S6Qg9lrtAwn4wNlGpUjKm2mZMJhK1HGQhVhvfh8P5/Uiu7faSqmxBjJZ5JGFkhLXPLho3TRXEFUW7/bCrqK+OOWQOYWyXGRjeTCRq1oPNW6vMM7w5uTzuDhiUnFR2Wy45foQcVCNv8AeRHQtMUVpKkjRvNsd+TpPHo3mfAarpbzd45pP9npiPSHDtO5iJp5echHIdw1PcqowLZasr3uMDDIQbvke4BuZ2vae46uPPS5XT5flkZR6xiXaHp7ft8yilLsR044aisnOUPnmkLnm3ae4jUn7ly4ls1V07M89PJE0kNDntsLm5A87A+5TvYDYysosViNRCWsLJQHtIey+TkXN5HzspNvub/Zrfp4/wBx6up5npxMKFKzi7b/AA7NiGna5RiLe4RsLXVUQlghL4ySA7OxurTY6OcDzC11Rg00dT6M9lps7Y8lwe062UXBtrmHf3q3VelJuKkrrlXXxI7lmbHbbw19OcPxE9p7eGyQm3E+SC74soIBB7yOvPT1+5StbIRE+GRnc5zjG6395uU2PkStBiW73EIInSzQZY2DM52eM2F+jXElTndnvNJLaWsdc6NhmceZ5BkhPf0d38j3E0FWM8OpV8BJOP8AKPKXpRNb7SO7sRuh9GmbPVPa97DeOOO+QO7nOc4AuI7hYC/VWaAsNX0uXxGKq4meuq7syJWKr2w3jVdLWywxcLIzJbMwk6xtcbnN1K0cm9yuII/I66aMN/Z2+a6W8r4UqPOP8JitnY2ijOH0xLGEmFlyWi/q9+ipo9JUnKOq1js6ywmDwlGrKipOSXyRQLJLEHQ2IOvfbqpkN7df1h+r/wD0rnGHxfq2fst/guKqo4wx3YZ6rvijp5KccNKHEjXrZ3h8Q10lC9uLv7FU4NvQrpamGNxiyvljY60djZzwDY5tOa+d8n6bF9C38R6imzH6bTfTw/iNUs3y/psX0A/EetfXKVGWp33Lbq9KhmNJUoqN4vgj+K4jL6DSQ/8ApBr5QcvxzNM09ry7lnZvamspGvbTAEPILrx59QLc+7RbfGP936P6eT75V1djNvTh8cjBDxM7g65eWWs0C3qm/JR4mryttyZV/wAmGmoUlLy3t3+Vydv+srFOg+oKh8FS8Ste31w8PGl+0HZvV79e5WMd9Tv/AGo+uP8A21H93mAy1FayZotHFIJHuPLnfIOrivZLXJKMrkKEurUqlSrRjTVu9PVztsXFszNM+khfPbiuYHPsMurtQLdxAICLZMRWyVkfP5S1SbtYo7ex8Jv+ji+5Q5THex8Jv+ji+5Q5Ulb9SXrPqGW/s6Xsos7Ct0MU0EUpqJG8SNjyMjSBmaDYe9ara3dg6kgM0cvFY22cFuVwBNrixIOpHRbXCt70cMEURp3u4cbGXD2i+VoF7W8Fqdsd5jqyHgxxmJhILyXZnOsbgCwsBcA+Nlsy6DRtyUeHWbdYWrzL73tx8+CEK092eJy1NHUUnELHMaBFJbMWskuNBceqQba/G8FVam+xs0lHQVla0WJ4cMRPLMXau8QMw9oIWDDu0/R2lpnFNVMPZeddafW3/vgdrEN0bohc1kDR1lBj/wBRXaxCHAYYDHfiyZfXiL3vLrc847A19irySZ80l3uLnOcLueb6k2uSe5Wg3dlRUsJmqpXSZWlx7XDZe3JoGp15a6rNC0r6IrxK/FaqCgsVWk2+FBWv7ufgVQFYm3VUZMHw97jcm1yeZIiI19yrtTvar4Dw7zP7rlhp+bP1FjjYrpsPL+7/AMs6G6z4Ui+bL+4Vd9ZUCONzzyY1zj5NBP8AkqQ3WfCkXzZfwyrurqbiRPZ8trmftNI/zW/graN+85b8R/u17K+p5Yrq580j5Xm75HF7ie8uN/d3exeltm8IjoqKOMaCNl3kD1nWzPcfEm59y8zVFM6Nzo3izmEscDzBabH23BXpXZPHI62ijkBBzMDJG39V4GV7T01v7CF2+fJ9FT0+b9lb6nMw5ItsXvVNdWmB8TWNeHuhcCS6zBez76Eltzccre1c2+34Nb9PH+69Nld2EWH1nHM+cdpkDC3KQXi2rrnO7LcCwHMlZ31j+zP/AJovucq2Lw/X6bw3m7e/x/257vbc7O6Af2TF8+b8UqttpP8AeM/83T/fErC3NYgx+GiMHtxSSB47xncXtPkQfsK5MV3eU384fzhLM5oa5krmEAMzssGkuOtiQ026+5ZYYiOGxld1L73S9+wtdI2e8v4Jq/o/9TV5wK9Hbyvgmr+j/wBQXnJWf4e/Qn7X0RGoej93WMuqcNgkebvAMbyeZdGS258SAD7VJlCt0VG6PC4s2nEdJIPmuccp9oF/apquWxcYxrzUeNT+ZkRQW8r4UqPOP8JiUOI4u2NgiNVww0ZMjHFuW2mWzeVk3lfClR5x/hMVx7H/AKBS/QRfuBUVOnrqy3sd1isYsLgqDcFK6XPqRUf86431rPq3/wDSuajqsaleIy+qaHaFz2ua0DvLiW8rXV3LjqB2XeR+5bPVrfyZTvOYvZUILwPOmzH6bTfTw/iNUs3y/psX0A/Eeonsx+m0308P4jVLN8v6bF9CPxHrSj+jL1nTVv8AsqXsyOL+kopsMomGCGdr+O+0wzAFszhcC/RxWv8A6dR/8Pofq/8Ayppsrs+6pwiDJM6F7eLlcGte3887RzXA/ZYqFY1iVfR1BillYXNsdGxPaQeVxl0v0IBWWeqCTvtZGjhugrVKlNRTkpS/lJX3fcrGRtzH/wAOofq//K2FJvamiZlipaaNouQ1gc1uvPQFRutxGeunaCG5nENYxgbGwX6DQDzJurR2O3YxU9pai0s3MDnGw+APrO8T7B3qNN1Zy8l+JPHLBYaknXh5T4jdv5/MmuHzl8THkWLmtcQOrmgn70XO0IrU4R7sq3b/AGFrKqtdLCxpYWMbcva03aLHQqOf1V4j+rZ9az+KvWyxZa0sLCTbZd0c9xNGnGnFKyVuPuUX/VXiP6tn1rP4rB3WYj+qb9az+KvWyWUOp0zL+Y8X3R9z/wAlS4HuclLgaqRrGd7IzmcfDMRZv2qxK7ZmGSjNLlDIi3K0N+LY3BHUgi+vPv5rbgIVnhRhBWSK3E5liMTNTnLji3YUbie6uvicQxjZm9zmOANvFriCPtXewjdfXTloqXmONvc6TiOA6MaCWj3q48qyAsSwtNM35Z/ipQ0u1++25RVfuyr2yvEcJcwPdkdnj1bfsk3cDeykeK7I1k2FUkDYrSwufnaXsFh2g0g5rHQhWlZYyosLBX9JGpnmIqaHJK8XdbPut3lU7BbC1tNXxyzRhrGteCQ9jvWaQNAb81a9ksuGtrGQxvkkcGsY0ve48mtaLknyCzU6aprSivxmMqYyp0lS17W2K63ibqzVSGppC1srvzkbjla8j4zXfFfbQ30Pgb3geH7N41RyEwQ1EbjoTFZzXediWu9quzA9taGseY6aoZK9rc5a29w24F9QNLkD2rdWV3QzetSp9FJKUfSaLiiiJNnMfqZGySCfMzVjnysiykixLAHDKbG1wLrZP3Y4zUMy1FU0tuDkknlkFxyNspF1c1kXrzirtpjFW4suBpKWg3S4rSu4lLURh4Fvycj43EdNW5SPA6LSbQ4Zjj7CqZVSBpDhl/KMBHJwEXZuOqvvE8Sip4nSzPDI2C7nHkBe2tvErX4FtbR1pcKWdkpYAXZb6Zr2vcDoV7DOaqlqnGMn323+B5oKHezF5wY3Cuka7RzXCYtI6EEW96kOye52ole19YODENSy4Mr/AO72dGDxOvgrwso7im8HDqaZ0M9VHHK22Zjs1xmAIvYW5EH2qdTO6ri4U4qN+4KHeb+CBrGta0BrWgNaBoAALAAdLLkWAsqjJlO7c7F1s+ITSxQOexxZlcHMF7RtB5uvzBWqZsbi4AAjmAGgAmAAHgA/RXrlTKtSWFi23dl9Tz6vCnGnoi1FW3T/AMlF/wBEMY+RP9cP+4n9EMY+RP8AXD/rV6ZUyrzqke9k/wAwVv6cfd9yB7C7uG01pqgB0/NrebY/4v8AHu7uq4dudh6iurY3MLWRtiDXPcb653GzWjUmxHQa81YYCwQs3QQ06LbFesyxHTvEX8r5X7kQCvpa6kpW0eHwyPDQQ6ocWA9olx4bc3O7uZ5ePNRPB919bPN/tAMTScz3vLXvcSdcoBN3HqftV15UyqMsPGTV3x2Galm9ajGSpxScuZW3f0+hU+0u6B7e1RuzjvjkIDvNrzYHyNvNd7ZgY1S2ZJAZouWV0sedo/uPLvsP2KyyFiyLDxjLVHY8lm1apS6KqlJd7W/vVj4ppC5oJaWk82utceBsSPcUXIEWwVJWu9XeLW4VJEYoYZIZWmznh+YSNPaacrgLZS0j/F0XLthvY9Fwqlq4WsfLVBhYxxOUDLmlvYg9k2bz5kLdbz9lfT8NliaLyNHFh+kYCQP8QzN/xLztstQT4jVUVC/Nwo3OaBa2WIvMsp8yL/YEBdu67eucSbUCobHE+ECTsZrGKxzO7RJ7JAv84LR7Jb28TxKomjp6enAjjllBcJLm35thIfbM5xaPee5QbeRhUuFYrUejAsiqYn5Q0acOoaWysFuVnB1unZVq7jNlPRcOEzxaWqIkPURjSIe4l3+PwQHX3W72pcSqZYKiOKJzY+IzJmF8rg14dmcdRmafYVGar+UVM2sc1sMTqYSlod2+IYg62Ydq2Yt1GnetBvSwibC8WkmprtZUslc0tGg4zSyZvgQXFw6Zmrnod2hfs1JVZP8AaC/0lmna4Ed2FvtBe/xs1AWHvS3rvw007aZkUrpmOlJfmIEegYW5XD1jm9y0u1m9rFMPFMZqemtUQiXlKMrvjRnt+s0Fl/nKBbvcJmxXE6ZtRd0dNGzNcacGD1GeN3ODfIlXRvi2U9Nwx+QXlg/Lx25nKO20ebL6dQ1AdLeLvY9BpaWWmayR9SBIwSXsIsgcXHKQb3e0D29Fnd5vX9Oo6qaoayN9MC97Y72MWQuDhmJN7tcPd1VO7B4bNieI0cE13RU7QDcaCGJxkynrmc7L5OHRfO3OGzYXiFZBDdsVQ0gWGhgle2QNHSzm5fYeqAtjddvOrsVqXtfDCyGJmZ7mB+bM42Y0XcRc2ceXJpUz2/8Agqt/5af8Mqs6KafAMAgmijY6oqZmOlEjXGwkjc5os0ggtaxvtc5bPBdtajE8CxOSoYxjmRTRtEbXNBHAzahzib3JQFU7rto6qkqZDR0xqZ5YjG1naIHba4uIbqQA3qOfNWJstv1qPTBTYjAyLM8RFzA9jo3k2HEY8m4uRflbnqoDut2kkw6olqfRnzRCLhzZBYsa94LXXI5XZbXTXyWaamnxzGzNFEWtkmY99rlsUTMou99rXyt9pOiAubeHvAraOQRUdBJOcoc6UxyuiBPxRwx2j1Nxa9uqimOb0MeoGRy1lHSsZIbAXOa9r2IbMXNNgeYWm30bS4lHiLouLNDS2ZwuESxr2lozuLmkZnZi4WJ0sPbHNraWgfSh+Hw1kpa5pnq6m5ABBAj07Ny4g8vi990BcWIbbxV2zs9XwWuGQtkgkLi3M17QWlzC0luoIItzCj+47aGCQ1rhSwUrY443vdCZTdoLyc3Ee7QAE6eK1eyhvshXN+MHyXHfqYiNPJdbcNhhmjxOHVvFgbGCRyziRt/ZdAd+XfvX1NVwsOo2Pbrka5r5JXNHNxyOAaLa27uqrXbfGZKvEpJpoTBI4xtkide7XMY1h5gEerfXqttsbjcuBYk81NO8nI+F7PVdYua4OjJ0cLsFjyIK1+3VfNVYi+okgfCZuG9sbgcwjyNawnTmWtvy70BdW9belUYXPDHDFE8SRl5Mme4Ifl0yuGllscZ3gTw4DHiLY4zK9kDiw5uHeVwBtZ2bkdNVBv5RmESukpqhrCYmsfG5wFw12fMMxHK4OnkVHK3bqerwJtDHSOy07Y+NODdgZG8ZNLaOLsul+42HQC29028GfFYp3zRxsMT2Nbw82uZpJvmceinriqL3HVb6fDcSlaO1GOI0OBsSyF7gCOZFwtvuy3tVuI1wgnihYzhvfeNj2uu21tXPItr0QHxtZv0kbVmlw6nbO8P4ed+Zwe+9sscbCCRfS5OvSy6su93GaOZja/D25X6gRte15AtfI7M9pIvyt05KEy4dU4FjLaiaB0kccr3McAckjHhzbtfaweGvvY8iFNMQ39zzzRx4ZRueT6wmaXvcTawa2F2gGupJ9lkBPNqt5lPRUMdUWucZh+RiI4b3G1yH5vUDe8628bqvYd72OSwvqoaCI0zCbuySOADefa4gLrd5AsLLYb3tkK+uoKWoMYNRCHmeGG7rCXKfyYJJcW5ACBe9zbkozs5vfZSYQaF9PIZ2MliYdAw8QuN5Ae0CC83ABvbuQFl7td6seKZo3R8KoYA4sBzNe24Bcw89CRcHlcanug9D/KArHVBiNJHJq9jGQ8TiOfqGDVx0va9gSvncHsXUsqXVssbo4hGY484LS8vI1AOuQAc+8kW5G0T3Wwn+kMBINuLPzB/VSICVN3+4hT1XDraSNjWkcSMNfHK0HoXuIJsb6jXqFyY3vzxSGRrzQshhk7UQnZLmezqH5mg6Ech3jmovvxiJxqawPqQ9x/VBTH+URGTS0FhyMnL6NiAtPY7aVtfRRVTG5RIDdpN8rmuLXC/eMzTY9LIo7uQbbBKcH5U3470QE8WLLKIDFllEQGLJZZRAYssoiAxZLLKIDFkssogMWXyyJo0AA8hZfaID5fGCLEAjoRdZawAWAsPBZRAYslllEB8OhabEgG3K45eS+rLKIDBaDzCwyIAWAAHQCy+kQGLJZZRAYLARYjRfMcLW8mgeQA+5faIDFl8ugaTctBPUgX96+0QGLJZZRAYslllEAAREQBERAEREAREQBERAEREAREQBERAEREAREQBERAEREAREQBERAEREAREQBERAEREAREQBERAEREAREQBERAEREAREQBERAEREAREQBERAEREAREQBERAEREAREQBERAEREAREQBERAEREAREQBERAEREAREQBERAEREAREQBERAEREAREQBERAEREAREQBERAEREAREQBERAEREAREQBERAEREAREQBERAEREAREQBERAEREAREQBERAEREB//9k="/>
          <p:cNvSpPr>
            <a:spLocks noChangeAspect="1" noChangeArrowheads="1"/>
          </p:cNvSpPr>
          <p:nvPr/>
        </p:nvSpPr>
        <p:spPr bwMode="auto">
          <a:xfrm>
            <a:off x="120650" y="-1033462"/>
            <a:ext cx="2476500" cy="1847851"/>
          </a:xfrm>
          <a:prstGeom prst="rect">
            <a:avLst/>
          </a:prstGeom>
          <a:noFill/>
        </p:spPr>
        <p:txBody>
          <a:bodyPr vert="horz" wrap="square" lIns="91435" tIns="45718" rIns="91435" bIns="45718" numCol="1" anchor="t" anchorCtr="0" compatLnSpc="1">
            <a:prstTxWarp prst="textNoShape">
              <a:avLst/>
            </a:prstTxWarp>
          </a:bodyPr>
          <a:lstStyle/>
          <a:p>
            <a:pPr algn="l" rtl="0"/>
            <a:endParaRPr lang="en-US" kern="1200" dirty="0">
              <a:solidFill>
                <a:srgbClr val="0096D6"/>
              </a:solidFill>
              <a:latin typeface="Arial"/>
              <a:ea typeface="黑体" pitchFamily="2" charset="-122"/>
              <a:cs typeface="+mn-cs"/>
            </a:endParaRPr>
          </a:p>
        </p:txBody>
      </p:sp>
      <p:sp>
        <p:nvSpPr>
          <p:cNvPr id="2" name="Title 1"/>
          <p:cNvSpPr>
            <a:spLocks noGrp="1"/>
          </p:cNvSpPr>
          <p:nvPr>
            <p:ph type="title"/>
          </p:nvPr>
        </p:nvSpPr>
        <p:spPr/>
        <p:txBody>
          <a:bodyPr/>
          <a:lstStyle/>
          <a:p>
            <a:pPr algn="l" defTabSz="914400">
              <a:spcBef>
                <a:spcPct val="0"/>
              </a:spcBef>
              <a:buNone/>
            </a:pPr>
            <a:r>
              <a:rPr lang="zh-CN" altLang="en-US" sz="3600" b="0" i="0" spc="-100" baseline="0" smtClean="0">
                <a:gradFill>
                  <a:gsLst>
                    <a:gs pos="0">
                      <a:schemeClr val="tx1"/>
                    </a:gs>
                    <a:gs pos="44000">
                      <a:srgbClr val="01BBBB"/>
                    </a:gs>
                    <a:gs pos="100000">
                      <a:schemeClr val="accent4"/>
                    </a:gs>
                  </a:gsLst>
                  <a:lin ang="4800000" scaled="0"/>
                </a:gradFill>
                <a:latin typeface="Arial"/>
                <a:ea typeface="黑体" pitchFamily="2" charset="-122"/>
                <a:cs typeface="+mj-cs"/>
              </a:rPr>
              <a:t>扩展对 </a:t>
            </a:r>
            <a:r>
              <a:rPr altLang="zh-CN" sz="3600" b="0" i="0" spc="-100" baseline="0" smtClean="0">
                <a:gradFill>
                  <a:gsLst>
                    <a:gs pos="0">
                      <a:schemeClr val="tx1"/>
                    </a:gs>
                    <a:gs pos="44000">
                      <a:srgbClr val="01BBBB"/>
                    </a:gs>
                    <a:gs pos="100000">
                      <a:schemeClr val="accent4"/>
                    </a:gs>
                  </a:gsLst>
                  <a:lin ang="4800000" scaled="0"/>
                </a:gradFill>
                <a:latin typeface="Arial"/>
                <a:ea typeface="黑体" pitchFamily="2" charset="-122"/>
                <a:cs typeface="+mj-cs"/>
              </a:rPr>
              <a:t>Sitel </a:t>
            </a:r>
            <a:r>
              <a:rPr lang="zh-CN" altLang="en-US" sz="3600" b="0" i="0" spc="-100" baseline="0" smtClean="0">
                <a:gradFill>
                  <a:gsLst>
                    <a:gs pos="0">
                      <a:schemeClr val="tx1"/>
                    </a:gs>
                    <a:gs pos="44000">
                      <a:srgbClr val="01BBBB"/>
                    </a:gs>
                    <a:gs pos="100000">
                      <a:schemeClr val="accent4"/>
                    </a:gs>
                  </a:gsLst>
                  <a:lin ang="4800000" scaled="0"/>
                </a:gradFill>
                <a:latin typeface="Arial"/>
                <a:ea typeface="黑体" pitchFamily="2" charset="-122"/>
                <a:cs typeface="+mj-cs"/>
              </a:rPr>
              <a:t>意味着什么？</a:t>
            </a:r>
            <a:endParaRPr lang="zh-CN" altLang="en-US">
              <a:ea typeface="黑体" pitchFamily="2" charset="-122"/>
            </a:endParaRPr>
          </a:p>
        </p:txBody>
      </p:sp>
      <p:sp>
        <p:nvSpPr>
          <p:cNvPr id="7" name="TextBox 6"/>
          <p:cNvSpPr txBox="1"/>
          <p:nvPr/>
        </p:nvSpPr>
        <p:spPr>
          <a:xfrm>
            <a:off x="360145" y="2031134"/>
            <a:ext cx="3657600" cy="1726622"/>
          </a:xfrm>
          <a:prstGeom prst="rect">
            <a:avLst/>
          </a:prstGeom>
          <a:noFill/>
        </p:spPr>
        <p:txBody>
          <a:bodyPr wrap="square" lIns="91435" tIns="45718" rIns="91435" bIns="45718" rtlCol="0">
            <a:spAutoFit/>
          </a:bodyPr>
          <a:lstStyle/>
          <a:p>
            <a:pPr marL="169896" indent="-169896" algn="l" defTabSz="914400">
              <a:lnSpc>
                <a:spcPct val="95000"/>
              </a:lnSpc>
              <a:spcBef>
                <a:spcPts val="300"/>
              </a:spcBef>
              <a:spcAft>
                <a:spcPts val="300"/>
              </a:spcAft>
              <a:buClr>
                <a:srgbClr val="0096D6"/>
              </a:buClr>
              <a:buSzPct val="90000"/>
              <a:buFont typeface="Arial"/>
              <a:buChar char="•"/>
            </a:pPr>
            <a:r>
              <a:rPr lang="en-US" altLang="zh-CN" sz="1600" b="0" i="0" dirty="0" err="1" smtClean="0">
                <a:solidFill>
                  <a:srgbClr val="546568"/>
                </a:solidFill>
                <a:latin typeface="Arial"/>
                <a:ea typeface="黑体" pitchFamily="2" charset="-122"/>
                <a:cs typeface="+mn-cs"/>
              </a:rPr>
              <a:t>Lorem</a:t>
            </a:r>
            <a:r>
              <a:rPr lang="en-US" altLang="zh-CN" sz="1600" b="0" i="0" dirty="0" smtClean="0">
                <a:solidFill>
                  <a:srgbClr val="546568"/>
                </a:solidFill>
                <a:latin typeface="Arial"/>
                <a:ea typeface="黑体" pitchFamily="2" charset="-122"/>
                <a:cs typeface="+mn-cs"/>
              </a:rPr>
              <a:t> </a:t>
            </a:r>
            <a:r>
              <a:rPr lang="en-US" altLang="zh-CN" sz="1600" b="0" i="0" dirty="0" err="1" smtClean="0">
                <a:solidFill>
                  <a:srgbClr val="546568"/>
                </a:solidFill>
                <a:latin typeface="Arial"/>
                <a:ea typeface="黑体" pitchFamily="2" charset="-122"/>
                <a:cs typeface="+mn-cs"/>
              </a:rPr>
              <a:t>ipsum</a:t>
            </a:r>
            <a:r>
              <a:rPr lang="en-US" altLang="zh-CN" sz="1600" b="0" i="0" dirty="0" smtClean="0">
                <a:solidFill>
                  <a:srgbClr val="546568"/>
                </a:solidFill>
                <a:latin typeface="Arial"/>
                <a:ea typeface="黑体" pitchFamily="2" charset="-122"/>
                <a:cs typeface="+mn-cs"/>
              </a:rPr>
              <a:t> dolor sit </a:t>
            </a:r>
            <a:r>
              <a:rPr lang="en-US" altLang="zh-CN" sz="1600" b="0" i="0" dirty="0" err="1" smtClean="0">
                <a:solidFill>
                  <a:srgbClr val="546568"/>
                </a:solidFill>
                <a:latin typeface="Arial"/>
                <a:ea typeface="黑体" pitchFamily="2" charset="-122"/>
                <a:cs typeface="+mn-cs"/>
              </a:rPr>
              <a:t>amet</a:t>
            </a:r>
            <a:r>
              <a:rPr lang="en-US" altLang="zh-CN" sz="1600" b="0" i="0" dirty="0" smtClean="0">
                <a:solidFill>
                  <a:srgbClr val="546568"/>
                </a:solidFill>
                <a:latin typeface="Arial"/>
                <a:ea typeface="黑体" pitchFamily="2" charset="-122"/>
                <a:cs typeface="+mn-cs"/>
              </a:rPr>
              <a:t>, </a:t>
            </a:r>
            <a:br>
              <a:rPr lang="en-US" altLang="zh-CN" sz="1600" b="0" i="0" dirty="0" smtClean="0">
                <a:solidFill>
                  <a:srgbClr val="546568"/>
                </a:solidFill>
                <a:latin typeface="Arial"/>
                <a:ea typeface="黑体" pitchFamily="2" charset="-122"/>
                <a:cs typeface="+mn-cs"/>
              </a:rPr>
            </a:br>
            <a:r>
              <a:rPr lang="en-US" altLang="zh-CN" sz="1600" b="0" i="0" dirty="0" err="1" smtClean="0">
                <a:solidFill>
                  <a:srgbClr val="546568"/>
                </a:solidFill>
                <a:latin typeface="Arial"/>
                <a:ea typeface="黑体" pitchFamily="2" charset="-122"/>
                <a:cs typeface="+mn-cs"/>
              </a:rPr>
              <a:t>consectetur</a:t>
            </a:r>
            <a:r>
              <a:rPr lang="en-US" altLang="zh-CN" sz="1600" b="0" i="0" dirty="0" smtClean="0">
                <a:solidFill>
                  <a:srgbClr val="546568"/>
                </a:solidFill>
                <a:latin typeface="Arial"/>
                <a:ea typeface="黑体" pitchFamily="2" charset="-122"/>
                <a:cs typeface="+mn-cs"/>
              </a:rPr>
              <a:t> </a:t>
            </a:r>
            <a:r>
              <a:rPr lang="en-US" altLang="zh-CN" sz="1600" b="0" i="0" dirty="0" err="1" smtClean="0">
                <a:solidFill>
                  <a:srgbClr val="546568"/>
                </a:solidFill>
                <a:latin typeface="Arial"/>
                <a:ea typeface="黑体" pitchFamily="2" charset="-122"/>
                <a:cs typeface="+mn-cs"/>
              </a:rPr>
              <a:t>adipiscing</a:t>
            </a:r>
            <a:r>
              <a:rPr lang="en-US" altLang="zh-CN" sz="1600" b="0" i="0" dirty="0" smtClean="0">
                <a:solidFill>
                  <a:srgbClr val="546568"/>
                </a:solidFill>
                <a:latin typeface="Arial"/>
                <a:ea typeface="黑体" pitchFamily="2" charset="-122"/>
                <a:cs typeface="+mn-cs"/>
              </a:rPr>
              <a:t> </a:t>
            </a:r>
            <a:r>
              <a:rPr lang="en-US" altLang="zh-CN" sz="1600" b="0" i="0" dirty="0" err="1" smtClean="0">
                <a:solidFill>
                  <a:srgbClr val="546568"/>
                </a:solidFill>
                <a:latin typeface="Arial"/>
                <a:ea typeface="黑体" pitchFamily="2" charset="-122"/>
                <a:cs typeface="+mn-cs"/>
              </a:rPr>
              <a:t>elit</a:t>
            </a:r>
            <a:endParaRPr lang="en-US" altLang="zh-CN" sz="1600" b="0" i="0" dirty="0" smtClean="0">
              <a:solidFill>
                <a:srgbClr val="546568"/>
              </a:solidFill>
              <a:latin typeface="Arial"/>
              <a:ea typeface="黑体" pitchFamily="2" charset="-122"/>
              <a:cs typeface="+mn-cs"/>
            </a:endParaRPr>
          </a:p>
          <a:p>
            <a:pPr marL="169896" indent="-169896" algn="l" defTabSz="914400">
              <a:lnSpc>
                <a:spcPct val="95000"/>
              </a:lnSpc>
              <a:spcBef>
                <a:spcPts val="300"/>
              </a:spcBef>
              <a:spcAft>
                <a:spcPts val="300"/>
              </a:spcAft>
              <a:buClr>
                <a:srgbClr val="0096D6"/>
              </a:buClr>
              <a:buSzPct val="90000"/>
              <a:buFont typeface="Arial"/>
              <a:buChar char="•"/>
            </a:pPr>
            <a:r>
              <a:rPr lang="en-US" altLang="zh-CN" sz="1600" b="0" i="0" dirty="0" err="1" smtClean="0">
                <a:solidFill>
                  <a:srgbClr val="546568"/>
                </a:solidFill>
                <a:latin typeface="Arial"/>
                <a:ea typeface="黑体" pitchFamily="2" charset="-122"/>
                <a:cs typeface="+mn-cs"/>
              </a:rPr>
              <a:t>Mauris</a:t>
            </a:r>
            <a:r>
              <a:rPr lang="en-US" altLang="zh-CN" sz="1600" b="0" i="0" dirty="0" smtClean="0">
                <a:solidFill>
                  <a:srgbClr val="546568"/>
                </a:solidFill>
                <a:latin typeface="Arial"/>
                <a:ea typeface="黑体" pitchFamily="2" charset="-122"/>
                <a:cs typeface="+mn-cs"/>
              </a:rPr>
              <a:t> </a:t>
            </a:r>
            <a:r>
              <a:rPr lang="en-US" altLang="zh-CN" sz="1600" b="0" i="0" dirty="0" err="1" smtClean="0">
                <a:solidFill>
                  <a:srgbClr val="546568"/>
                </a:solidFill>
                <a:latin typeface="Arial"/>
                <a:ea typeface="黑体" pitchFamily="2" charset="-122"/>
                <a:cs typeface="+mn-cs"/>
              </a:rPr>
              <a:t>nec</a:t>
            </a:r>
            <a:r>
              <a:rPr lang="en-US" altLang="zh-CN" sz="1600" b="0" i="0" dirty="0" smtClean="0">
                <a:solidFill>
                  <a:srgbClr val="546568"/>
                </a:solidFill>
                <a:latin typeface="Arial"/>
                <a:ea typeface="黑体" pitchFamily="2" charset="-122"/>
                <a:cs typeface="+mn-cs"/>
              </a:rPr>
              <a:t> </a:t>
            </a:r>
            <a:r>
              <a:rPr lang="en-US" altLang="zh-CN" sz="1600" b="0" i="0" dirty="0" err="1" smtClean="0">
                <a:solidFill>
                  <a:srgbClr val="546568"/>
                </a:solidFill>
                <a:latin typeface="Arial"/>
                <a:ea typeface="黑体" pitchFamily="2" charset="-122"/>
                <a:cs typeface="+mn-cs"/>
              </a:rPr>
              <a:t>purus</a:t>
            </a:r>
            <a:r>
              <a:rPr lang="en-US" altLang="zh-CN" sz="1600" b="0" i="0" dirty="0" smtClean="0">
                <a:solidFill>
                  <a:srgbClr val="546568"/>
                </a:solidFill>
                <a:latin typeface="Arial"/>
                <a:ea typeface="黑体" pitchFamily="2" charset="-122"/>
                <a:cs typeface="+mn-cs"/>
              </a:rPr>
              <a:t> </a:t>
            </a:r>
            <a:r>
              <a:rPr lang="en-US" altLang="zh-CN" sz="1600" b="0" i="0" dirty="0" err="1" smtClean="0">
                <a:solidFill>
                  <a:srgbClr val="546568"/>
                </a:solidFill>
                <a:latin typeface="Arial"/>
                <a:ea typeface="黑体" pitchFamily="2" charset="-122"/>
                <a:cs typeface="+mn-cs"/>
              </a:rPr>
              <a:t>quis</a:t>
            </a:r>
            <a:r>
              <a:rPr lang="en-US" altLang="zh-CN" sz="1600" b="0" i="0" dirty="0" smtClean="0">
                <a:solidFill>
                  <a:srgbClr val="546568"/>
                </a:solidFill>
                <a:latin typeface="Arial"/>
                <a:ea typeface="黑体" pitchFamily="2" charset="-122"/>
                <a:cs typeface="+mn-cs"/>
              </a:rPr>
              <a:t> </a:t>
            </a:r>
            <a:r>
              <a:rPr lang="en-US" altLang="zh-CN" sz="1600" b="0" i="0" dirty="0" err="1" smtClean="0">
                <a:solidFill>
                  <a:srgbClr val="546568"/>
                </a:solidFill>
                <a:latin typeface="Arial"/>
                <a:ea typeface="黑体" pitchFamily="2" charset="-122"/>
                <a:cs typeface="+mn-cs"/>
              </a:rPr>
              <a:t>neque</a:t>
            </a:r>
            <a:r>
              <a:rPr lang="en-US" altLang="zh-CN" sz="1600" b="0" i="0" dirty="0" smtClean="0">
                <a:solidFill>
                  <a:srgbClr val="546568"/>
                </a:solidFill>
                <a:latin typeface="Arial"/>
                <a:ea typeface="黑体" pitchFamily="2" charset="-122"/>
                <a:cs typeface="+mn-cs"/>
              </a:rPr>
              <a:t> </a:t>
            </a:r>
            <a:r>
              <a:rPr lang="en-US" altLang="zh-CN" sz="1600" b="0" i="0" dirty="0" err="1" smtClean="0">
                <a:solidFill>
                  <a:srgbClr val="546568"/>
                </a:solidFill>
                <a:latin typeface="Arial"/>
                <a:ea typeface="黑体" pitchFamily="2" charset="-122"/>
                <a:cs typeface="+mn-cs"/>
              </a:rPr>
              <a:t>mollis</a:t>
            </a:r>
            <a:r>
              <a:rPr lang="en-US" altLang="zh-CN" sz="1600" b="0" i="0" dirty="0" smtClean="0">
                <a:solidFill>
                  <a:srgbClr val="546568"/>
                </a:solidFill>
                <a:latin typeface="Arial"/>
                <a:ea typeface="黑体" pitchFamily="2" charset="-122"/>
                <a:cs typeface="+mn-cs"/>
              </a:rPr>
              <a:t> </a:t>
            </a:r>
            <a:r>
              <a:rPr lang="en-US" altLang="zh-CN" sz="1600" b="0" i="0" dirty="0" err="1" smtClean="0">
                <a:solidFill>
                  <a:srgbClr val="546568"/>
                </a:solidFill>
                <a:latin typeface="Arial"/>
                <a:ea typeface="黑体" pitchFamily="2" charset="-122"/>
                <a:cs typeface="+mn-cs"/>
              </a:rPr>
              <a:t>adipiscing</a:t>
            </a:r>
            <a:r>
              <a:rPr lang="en-US" altLang="zh-CN" sz="1600" b="0" i="0" dirty="0" smtClean="0">
                <a:solidFill>
                  <a:srgbClr val="546568"/>
                </a:solidFill>
                <a:latin typeface="Arial"/>
                <a:ea typeface="黑体" pitchFamily="2" charset="-122"/>
                <a:cs typeface="+mn-cs"/>
              </a:rPr>
              <a:t> </a:t>
            </a:r>
            <a:r>
              <a:rPr lang="en-US" altLang="zh-CN" sz="1600" b="0" i="0" dirty="0" err="1" smtClean="0">
                <a:solidFill>
                  <a:srgbClr val="546568"/>
                </a:solidFill>
                <a:latin typeface="Arial"/>
                <a:ea typeface="黑体" pitchFamily="2" charset="-122"/>
                <a:cs typeface="+mn-cs"/>
              </a:rPr>
              <a:t>vel</a:t>
            </a:r>
            <a:r>
              <a:rPr lang="en-US" altLang="zh-CN" sz="1600" b="0" i="0" dirty="0" smtClean="0">
                <a:solidFill>
                  <a:srgbClr val="546568"/>
                </a:solidFill>
                <a:latin typeface="Arial"/>
                <a:ea typeface="黑体" pitchFamily="2" charset="-122"/>
                <a:cs typeface="+mn-cs"/>
              </a:rPr>
              <a:t> a </a:t>
            </a:r>
            <a:r>
              <a:rPr lang="en-US" altLang="zh-CN" sz="1600" b="0" i="0" dirty="0" err="1" smtClean="0">
                <a:solidFill>
                  <a:srgbClr val="546568"/>
                </a:solidFill>
                <a:latin typeface="Arial"/>
                <a:ea typeface="黑体" pitchFamily="2" charset="-122"/>
                <a:cs typeface="+mn-cs"/>
              </a:rPr>
              <a:t>ipsum</a:t>
            </a:r>
            <a:r>
              <a:rPr lang="en-US" altLang="zh-CN" sz="1600" b="0" i="0" dirty="0" smtClean="0">
                <a:solidFill>
                  <a:srgbClr val="546568"/>
                </a:solidFill>
                <a:latin typeface="Arial"/>
                <a:ea typeface="黑体" pitchFamily="2" charset="-122"/>
                <a:cs typeface="+mn-cs"/>
              </a:rPr>
              <a:t>. </a:t>
            </a:r>
            <a:endParaRPr lang="zh-CN" altLang="en-US" sz="1600" b="0" i="0" dirty="0" smtClean="0">
              <a:solidFill>
                <a:srgbClr val="546568"/>
              </a:solidFill>
              <a:latin typeface="Arial"/>
              <a:ea typeface="黑体" pitchFamily="2" charset="-122"/>
              <a:cs typeface="+mn-cs"/>
            </a:endParaRPr>
          </a:p>
          <a:p>
            <a:pPr marL="169896" indent="-169896" algn="l" defTabSz="914400">
              <a:lnSpc>
                <a:spcPct val="95000"/>
              </a:lnSpc>
              <a:spcBef>
                <a:spcPts val="300"/>
              </a:spcBef>
              <a:spcAft>
                <a:spcPts val="300"/>
              </a:spcAft>
              <a:buClr>
                <a:srgbClr val="0096D6"/>
              </a:buClr>
              <a:buSzPct val="90000"/>
              <a:buFont typeface="Arial"/>
              <a:buChar char="•"/>
            </a:pPr>
            <a:r>
              <a:rPr lang="en-US" altLang="zh-CN" sz="1600" b="0" i="0" dirty="0" err="1" smtClean="0">
                <a:solidFill>
                  <a:srgbClr val="546568"/>
                </a:solidFill>
                <a:latin typeface="Arial"/>
                <a:ea typeface="黑体" pitchFamily="2" charset="-122"/>
                <a:cs typeface="+mn-cs"/>
              </a:rPr>
              <a:t>Vivamus</a:t>
            </a:r>
            <a:r>
              <a:rPr lang="en-US" altLang="zh-CN" sz="1600" b="0" i="0" dirty="0" smtClean="0">
                <a:solidFill>
                  <a:srgbClr val="546568"/>
                </a:solidFill>
                <a:latin typeface="Arial"/>
                <a:ea typeface="黑体" pitchFamily="2" charset="-122"/>
                <a:cs typeface="+mn-cs"/>
              </a:rPr>
              <a:t> id </a:t>
            </a:r>
            <a:r>
              <a:rPr lang="en-US" altLang="zh-CN" sz="1600" b="0" i="0" dirty="0" err="1" smtClean="0">
                <a:solidFill>
                  <a:srgbClr val="546568"/>
                </a:solidFill>
                <a:latin typeface="Arial"/>
                <a:ea typeface="黑体" pitchFamily="2" charset="-122"/>
                <a:cs typeface="+mn-cs"/>
              </a:rPr>
              <a:t>mauris</a:t>
            </a:r>
            <a:r>
              <a:rPr lang="en-US" altLang="zh-CN" sz="1600" b="0" i="0" dirty="0" smtClean="0">
                <a:solidFill>
                  <a:srgbClr val="546568"/>
                </a:solidFill>
                <a:latin typeface="Arial"/>
                <a:ea typeface="黑体" pitchFamily="2" charset="-122"/>
                <a:cs typeface="+mn-cs"/>
              </a:rPr>
              <a:t> </a:t>
            </a:r>
            <a:r>
              <a:rPr lang="en-US" altLang="zh-CN" sz="1600" b="0" i="0" dirty="0" err="1" smtClean="0">
                <a:solidFill>
                  <a:srgbClr val="546568"/>
                </a:solidFill>
                <a:latin typeface="Arial"/>
                <a:ea typeface="黑体" pitchFamily="2" charset="-122"/>
                <a:cs typeface="+mn-cs"/>
              </a:rPr>
              <a:t>augue</a:t>
            </a:r>
            <a:r>
              <a:rPr lang="en-US" altLang="zh-CN" sz="1600" b="0" i="0" dirty="0" smtClean="0">
                <a:solidFill>
                  <a:srgbClr val="546568"/>
                </a:solidFill>
                <a:latin typeface="Arial"/>
                <a:ea typeface="黑体" pitchFamily="2" charset="-122"/>
                <a:cs typeface="+mn-cs"/>
              </a:rPr>
              <a:t>. </a:t>
            </a:r>
            <a:endParaRPr lang="zh-CN" altLang="en-US" sz="1600" b="0" i="0" dirty="0" smtClean="0">
              <a:solidFill>
                <a:srgbClr val="546568"/>
              </a:solidFill>
              <a:latin typeface="Arial"/>
              <a:ea typeface="黑体" pitchFamily="2" charset="-122"/>
              <a:cs typeface="+mn-cs"/>
            </a:endParaRPr>
          </a:p>
          <a:p>
            <a:pPr marL="169896" indent="-169896" algn="l" defTabSz="914400">
              <a:lnSpc>
                <a:spcPct val="95000"/>
              </a:lnSpc>
              <a:spcBef>
                <a:spcPts val="300"/>
              </a:spcBef>
              <a:spcAft>
                <a:spcPts val="300"/>
              </a:spcAft>
              <a:buClr>
                <a:srgbClr val="0096D6"/>
              </a:buClr>
              <a:buSzPct val="90000"/>
              <a:buFont typeface="Arial"/>
              <a:buChar char="•"/>
            </a:pPr>
            <a:r>
              <a:rPr lang="da-DK" altLang="zh-CN" sz="1600" b="0" i="0" dirty="0" smtClean="0">
                <a:solidFill>
                  <a:srgbClr val="546568"/>
                </a:solidFill>
                <a:latin typeface="Arial"/>
                <a:ea typeface="黑体" pitchFamily="2" charset="-122"/>
                <a:cs typeface="+mn-cs"/>
              </a:rPr>
              <a:t>Lorem ipsum dolor sit amet</a:t>
            </a:r>
            <a:endParaRPr lang="zh-CN" altLang="en-US" sz="1600" dirty="0">
              <a:solidFill>
                <a:srgbClr val="546568"/>
              </a:solidFill>
              <a:latin typeface="Arial"/>
              <a:ea typeface="黑体" pitchFamily="2" charset="-122"/>
            </a:endParaRPr>
          </a:p>
        </p:txBody>
      </p:sp>
      <p:cxnSp>
        <p:nvCxnSpPr>
          <p:cNvPr id="19" name="Straight Connector 18"/>
          <p:cNvCxnSpPr/>
          <p:nvPr/>
        </p:nvCxnSpPr>
        <p:spPr>
          <a:xfrm rot="5400000">
            <a:off x="2008406" y="3997913"/>
            <a:ext cx="4513946" cy="0"/>
          </a:xfrm>
          <a:prstGeom prst="line">
            <a:avLst/>
          </a:prstGeom>
          <a:ln w="19050">
            <a:gradFill flip="none" rotWithShape="1">
              <a:gsLst>
                <a:gs pos="0">
                  <a:schemeClr val="accent1">
                    <a:tint val="66000"/>
                    <a:satMod val="160000"/>
                    <a:alpha val="0"/>
                  </a:schemeClr>
                </a:gs>
                <a:gs pos="50000">
                  <a:schemeClr val="tx1"/>
                </a:gs>
                <a:gs pos="100000">
                  <a:schemeClr val="accent1">
                    <a:tint val="23500"/>
                    <a:satMod val="16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a:blip r:embed="rId3" cstate="print">
            <a:lum bright="-100000"/>
            <a:extLst>
              <a:ext uri="{28A0092B-C50C-407E-A947-70E740481C1C}">
                <a14:useLocalDpi xmlns="" xmlns:a14="http://schemas.microsoft.com/office/drawing/2010/main" val="0"/>
              </a:ext>
            </a:extLst>
          </a:blip>
          <a:srcRect/>
          <a:stretch>
            <a:fillRect/>
          </a:stretch>
        </p:blipFill>
        <p:spPr bwMode="auto">
          <a:xfrm>
            <a:off x="686557" y="4467247"/>
            <a:ext cx="1293813" cy="630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4736736" y="2017549"/>
            <a:ext cx="3975185" cy="2991545"/>
            <a:chOff x="4736736" y="2322343"/>
            <a:chExt cx="3975185" cy="2991545"/>
          </a:xfrm>
        </p:grpSpPr>
        <p:grpSp>
          <p:nvGrpSpPr>
            <p:cNvPr id="9" name="Group 1044"/>
            <p:cNvGrpSpPr/>
            <p:nvPr/>
          </p:nvGrpSpPr>
          <p:grpSpPr>
            <a:xfrm>
              <a:off x="4943205" y="2322343"/>
              <a:ext cx="3768716" cy="2991545"/>
              <a:chOff x="5062203" y="2319494"/>
              <a:chExt cx="3768716" cy="2991545"/>
            </a:xfrm>
          </p:grpSpPr>
          <p:sp>
            <p:nvSpPr>
              <p:cNvPr id="1043" name="Rectangle 1042"/>
              <p:cNvSpPr/>
              <p:nvPr/>
            </p:nvSpPr>
            <p:spPr>
              <a:xfrm>
                <a:off x="5062203" y="2319494"/>
                <a:ext cx="3749103" cy="2160591"/>
              </a:xfrm>
              <a:prstGeom prst="rect">
                <a:avLst/>
              </a:prstGeom>
            </p:spPr>
            <p:txBody>
              <a:bodyPr wrap="square">
                <a:spAutoFit/>
              </a:bodyPr>
              <a:lstStyle/>
              <a:p>
                <a:pPr algn="l" defTabSz="914400">
                  <a:lnSpc>
                    <a:spcPct val="120000"/>
                  </a:lnSpc>
                  <a:buNone/>
                </a:pPr>
                <a:r>
                  <a:rPr lang="en-US" altLang="zh-CN" sz="1600" b="0" i="0" dirty="0" err="1" smtClean="0">
                    <a:solidFill>
                      <a:srgbClr val="546568"/>
                    </a:solidFill>
                    <a:latin typeface="Arial"/>
                    <a:ea typeface="黑体" pitchFamily="2" charset="-122"/>
                    <a:cs typeface="+mn-cs"/>
                  </a:rPr>
                  <a:t>Sitel</a:t>
                </a:r>
                <a:r>
                  <a:rPr lang="en-US" altLang="zh-CN" sz="1600" b="0" i="0" dirty="0" smtClean="0">
                    <a:solidFill>
                      <a:srgbClr val="546568"/>
                    </a:solidFill>
                    <a:latin typeface="Arial"/>
                    <a:ea typeface="黑体" pitchFamily="2" charset="-122"/>
                    <a:cs typeface="+mn-cs"/>
                  </a:rPr>
                  <a:t> </a:t>
                </a:r>
                <a:r>
                  <a:rPr lang="zh-CN" altLang="en-US" sz="1600" b="0" i="0" dirty="0" smtClean="0">
                    <a:solidFill>
                      <a:srgbClr val="546568"/>
                    </a:solidFill>
                    <a:latin typeface="Arial"/>
                    <a:ea typeface="黑体" pitchFamily="2" charset="-122"/>
                    <a:cs typeface="+mn-cs"/>
                  </a:rPr>
                  <a:t>部署了 </a:t>
                </a:r>
                <a:r>
                  <a:rPr lang="en-US" altLang="zh-CN" sz="1600" b="0" i="0" dirty="0" smtClean="0">
                    <a:solidFill>
                      <a:srgbClr val="546568"/>
                    </a:solidFill>
                    <a:latin typeface="Arial"/>
                    <a:ea typeface="黑体" pitchFamily="2" charset="-122"/>
                    <a:cs typeface="+mn-cs"/>
                  </a:rPr>
                  <a:t>Cisco</a:t>
                </a:r>
                <a:r>
                  <a:rPr lang="en-US" altLang="zh-CN" sz="1600" b="0" i="0" baseline="30000" dirty="0" smtClean="0">
                    <a:solidFill>
                      <a:srgbClr val="546568"/>
                    </a:solidFill>
                    <a:latin typeface="Arial"/>
                    <a:ea typeface="黑体" pitchFamily="2" charset="-122"/>
                    <a:cs typeface="+mn-cs"/>
                  </a:rPr>
                  <a:t>®</a:t>
                </a:r>
                <a:r>
                  <a:rPr lang="zh-CN" altLang="en-US" sz="1600" b="0" i="0" dirty="0" smtClean="0">
                    <a:solidFill>
                      <a:srgbClr val="546568"/>
                    </a:solidFill>
                    <a:latin typeface="Arial"/>
                    <a:ea typeface="黑体" pitchFamily="2" charset="-122"/>
                    <a:cs typeface="+mn-cs"/>
                  </a:rPr>
                  <a:t> </a:t>
                </a:r>
                <a:r>
                  <a:rPr lang="en-US" altLang="zh-CN" sz="1600" b="0" i="0" dirty="0" err="1" smtClean="0">
                    <a:solidFill>
                      <a:srgbClr val="546568"/>
                    </a:solidFill>
                    <a:latin typeface="Arial"/>
                    <a:ea typeface="黑体" pitchFamily="2" charset="-122"/>
                    <a:cs typeface="+mn-cs"/>
                  </a:rPr>
                  <a:t>FabricPath</a:t>
                </a:r>
                <a:r>
                  <a:rPr lang="zh-CN" altLang="en-US" sz="1600" b="0" i="0" dirty="0" smtClean="0">
                    <a:solidFill>
                      <a:srgbClr val="546568"/>
                    </a:solidFill>
                    <a:latin typeface="Arial"/>
                    <a:ea typeface="黑体" pitchFamily="2" charset="-122"/>
                    <a:cs typeface="+mn-cs"/>
                  </a:rPr>
                  <a:t>，因为它使我们可以构建扁平、可扩展、低延迟的网络交换矩阵，而无需使用生成树。</a:t>
                </a:r>
                <a:r>
                  <a:rPr lang="en-US" altLang="zh-CN" sz="1600" b="0" i="0" dirty="0" err="1" smtClean="0">
                    <a:solidFill>
                      <a:srgbClr val="546568"/>
                    </a:solidFill>
                    <a:latin typeface="Arial"/>
                    <a:ea typeface="黑体" pitchFamily="2" charset="-122"/>
                    <a:cs typeface="+mn-cs"/>
                  </a:rPr>
                  <a:t>FabricPath</a:t>
                </a:r>
                <a:r>
                  <a:rPr lang="en-US" altLang="zh-CN" sz="1600" b="0" i="0" dirty="0" smtClean="0">
                    <a:solidFill>
                      <a:srgbClr val="546568"/>
                    </a:solidFill>
                    <a:latin typeface="Arial"/>
                    <a:ea typeface="黑体" pitchFamily="2" charset="-122"/>
                    <a:cs typeface="+mn-cs"/>
                  </a:rPr>
                  <a:t> </a:t>
                </a:r>
                <a:r>
                  <a:rPr lang="zh-CN" altLang="en-US" sz="1600" b="0" i="0" dirty="0" smtClean="0">
                    <a:solidFill>
                      <a:srgbClr val="546568"/>
                    </a:solidFill>
                    <a:latin typeface="Arial"/>
                    <a:ea typeface="黑体" pitchFamily="2" charset="-122"/>
                    <a:cs typeface="+mn-cs"/>
                  </a:rPr>
                  <a:t>可提高网络低间断性并增加网络带宽，不过最重要的是，它可提供适应我们不断发展的运营所需的灵活性，而无需进行复杂的网络重新设计。</a:t>
                </a:r>
                <a:endParaRPr lang="zh-CN" altLang="en-US" sz="1600" b="0" i="0" dirty="0">
                  <a:solidFill>
                    <a:srgbClr val="546568"/>
                  </a:solidFill>
                  <a:latin typeface="Arial"/>
                  <a:ea typeface="黑体" pitchFamily="2" charset="-122"/>
                  <a:cs typeface="+mn-cs"/>
                </a:endParaRPr>
              </a:p>
            </p:txBody>
          </p:sp>
          <p:sp>
            <p:nvSpPr>
              <p:cNvPr id="1044" name="Rectangle 1043"/>
              <p:cNvSpPr/>
              <p:nvPr/>
            </p:nvSpPr>
            <p:spPr>
              <a:xfrm>
                <a:off x="5141473" y="4808337"/>
                <a:ext cx="3689446" cy="502702"/>
              </a:xfrm>
              <a:prstGeom prst="rect">
                <a:avLst/>
              </a:prstGeom>
            </p:spPr>
            <p:txBody>
              <a:bodyPr wrap="square">
                <a:spAutoFit/>
              </a:bodyPr>
              <a:lstStyle/>
              <a:p>
                <a:pPr algn="l" defTabSz="914400">
                  <a:lnSpc>
                    <a:spcPts val="1600"/>
                  </a:lnSpc>
                  <a:buNone/>
                </a:pPr>
                <a:r>
                  <a:rPr lang="en-US" altLang="zh-CN" sz="1400" b="1" i="0" dirty="0" smtClean="0">
                    <a:solidFill>
                      <a:schemeClr val="tx1"/>
                    </a:solidFill>
                    <a:latin typeface="Arial"/>
                    <a:ea typeface="黑体" pitchFamily="2" charset="-122"/>
                    <a:cs typeface="+mn-cs"/>
                  </a:rPr>
                  <a:t>Marion </a:t>
                </a:r>
                <a:r>
                  <a:rPr lang="en-US" altLang="zh-CN" sz="1400" b="1" i="0" dirty="0" err="1" smtClean="0">
                    <a:solidFill>
                      <a:schemeClr val="tx1"/>
                    </a:solidFill>
                    <a:latin typeface="Arial"/>
                    <a:ea typeface="黑体" pitchFamily="2" charset="-122"/>
                    <a:cs typeface="+mn-cs"/>
                  </a:rPr>
                  <a:t>Okres</a:t>
                </a:r>
                <a:r>
                  <a:rPr lang="zh-CN" altLang="en-US" sz="1400" b="0" i="0" dirty="0" smtClean="0">
                    <a:solidFill>
                      <a:srgbClr val="546568"/>
                    </a:solidFill>
                    <a:latin typeface="Arial"/>
                    <a:ea typeface="黑体" pitchFamily="2" charset="-122"/>
                    <a:cs typeface="+mn-cs"/>
                  </a:rPr>
                  <a:t/>
                </a:r>
                <a:br>
                  <a:rPr lang="zh-CN" altLang="en-US" sz="1400" b="0" i="0" dirty="0" smtClean="0">
                    <a:solidFill>
                      <a:srgbClr val="546568"/>
                    </a:solidFill>
                    <a:latin typeface="Arial"/>
                    <a:ea typeface="黑体" pitchFamily="2" charset="-122"/>
                    <a:cs typeface="+mn-cs"/>
                  </a:rPr>
                </a:br>
                <a:r>
                  <a:rPr lang="en-US" altLang="zh-CN" sz="1400" b="0" i="0" dirty="0" err="1" smtClean="0">
                    <a:solidFill>
                      <a:srgbClr val="546568"/>
                    </a:solidFill>
                    <a:latin typeface="Arial"/>
                    <a:ea typeface="黑体" pitchFamily="2" charset="-122"/>
                    <a:cs typeface="+mn-cs"/>
                  </a:rPr>
                  <a:t>Sitel</a:t>
                </a:r>
                <a:r>
                  <a:rPr lang="zh-CN" altLang="en-US" sz="1400" b="0" i="0" dirty="0" smtClean="0">
                    <a:solidFill>
                      <a:srgbClr val="546568"/>
                    </a:solidFill>
                    <a:latin typeface="Arial"/>
                    <a:ea typeface="黑体" pitchFamily="2" charset="-122"/>
                    <a:cs typeface="+mn-cs"/>
                  </a:rPr>
                  <a:t>，项目经理</a:t>
                </a:r>
                <a:endParaRPr lang="zh-CN" altLang="en-US" sz="1400" dirty="0">
                  <a:solidFill>
                    <a:srgbClr val="546568"/>
                  </a:solidFill>
                  <a:ea typeface="黑体" pitchFamily="2" charset="-122"/>
                </a:endParaRPr>
              </a:p>
            </p:txBody>
          </p:sp>
        </p:grpSp>
        <p:grpSp>
          <p:nvGrpSpPr>
            <p:cNvPr id="13" name="Group 12"/>
            <p:cNvGrpSpPr/>
            <p:nvPr/>
          </p:nvGrpSpPr>
          <p:grpSpPr>
            <a:xfrm>
              <a:off x="4736736" y="2398019"/>
              <a:ext cx="206470" cy="217891"/>
              <a:chOff x="4656049" y="2204275"/>
              <a:chExt cx="348883" cy="368182"/>
            </a:xfrm>
          </p:grpSpPr>
          <p:sp>
            <p:nvSpPr>
              <p:cNvPr id="14" name="Freeform 35"/>
              <p:cNvSpPr>
                <a:spLocks/>
              </p:cNvSpPr>
              <p:nvPr/>
            </p:nvSpPr>
            <p:spPr bwMode="auto">
              <a:xfrm>
                <a:off x="4656049" y="2204275"/>
                <a:ext cx="160984" cy="368182"/>
              </a:xfrm>
              <a:custGeom>
                <a:avLst/>
                <a:gdLst>
                  <a:gd name="T0" fmla="*/ 124 w 134"/>
                  <a:gd name="T1" fmla="*/ 173 h 307"/>
                  <a:gd name="T2" fmla="*/ 124 w 134"/>
                  <a:gd name="T3" fmla="*/ 307 h 307"/>
                  <a:gd name="T4" fmla="*/ 0 w 134"/>
                  <a:gd name="T5" fmla="*/ 307 h 307"/>
                  <a:gd name="T6" fmla="*/ 0 w 134"/>
                  <a:gd name="T7" fmla="*/ 201 h 307"/>
                  <a:gd name="T8" fmla="*/ 21 w 134"/>
                  <a:gd name="T9" fmla="*/ 77 h 307"/>
                  <a:gd name="T10" fmla="*/ 106 w 134"/>
                  <a:gd name="T11" fmla="*/ 0 h 307"/>
                  <a:gd name="T12" fmla="*/ 134 w 134"/>
                  <a:gd name="T13" fmla="*/ 45 h 307"/>
                  <a:gd name="T14" fmla="*/ 82 w 134"/>
                  <a:gd name="T15" fmla="*/ 88 h 307"/>
                  <a:gd name="T16" fmla="*/ 64 w 134"/>
                  <a:gd name="T17" fmla="*/ 173 h 307"/>
                  <a:gd name="T18" fmla="*/ 124 w 134"/>
                  <a:gd name="T19" fmla="*/ 17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307">
                    <a:moveTo>
                      <a:pt x="124" y="173"/>
                    </a:moveTo>
                    <a:cubicBezTo>
                      <a:pt x="124" y="307"/>
                      <a:pt x="124" y="307"/>
                      <a:pt x="124" y="307"/>
                    </a:cubicBezTo>
                    <a:cubicBezTo>
                      <a:pt x="0" y="307"/>
                      <a:pt x="0" y="307"/>
                      <a:pt x="0" y="307"/>
                    </a:cubicBezTo>
                    <a:cubicBezTo>
                      <a:pt x="0" y="201"/>
                      <a:pt x="0" y="201"/>
                      <a:pt x="0" y="201"/>
                    </a:cubicBezTo>
                    <a:cubicBezTo>
                      <a:pt x="0" y="144"/>
                      <a:pt x="7" y="103"/>
                      <a:pt x="21" y="77"/>
                    </a:cubicBezTo>
                    <a:cubicBezTo>
                      <a:pt x="39" y="43"/>
                      <a:pt x="67" y="17"/>
                      <a:pt x="106" y="0"/>
                    </a:cubicBezTo>
                    <a:cubicBezTo>
                      <a:pt x="134" y="45"/>
                      <a:pt x="134" y="45"/>
                      <a:pt x="134" y="45"/>
                    </a:cubicBezTo>
                    <a:cubicBezTo>
                      <a:pt x="111" y="54"/>
                      <a:pt x="93" y="69"/>
                      <a:pt x="82" y="88"/>
                    </a:cubicBezTo>
                    <a:cubicBezTo>
                      <a:pt x="71" y="108"/>
                      <a:pt x="65" y="136"/>
                      <a:pt x="64" y="173"/>
                    </a:cubicBezTo>
                    <a:lnTo>
                      <a:pt x="124" y="17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0096D6"/>
                  </a:solidFill>
                  <a:latin typeface="Arial"/>
                  <a:ea typeface="黑体" pitchFamily="2" charset="-122"/>
                </a:endParaRPr>
              </a:p>
            </p:txBody>
          </p:sp>
          <p:sp>
            <p:nvSpPr>
              <p:cNvPr id="15" name="Freeform 36"/>
              <p:cNvSpPr>
                <a:spLocks/>
              </p:cNvSpPr>
              <p:nvPr/>
            </p:nvSpPr>
            <p:spPr bwMode="auto">
              <a:xfrm>
                <a:off x="4844456" y="2204275"/>
                <a:ext cx="160476" cy="368182"/>
              </a:xfrm>
              <a:custGeom>
                <a:avLst/>
                <a:gdLst>
                  <a:gd name="T0" fmla="*/ 124 w 134"/>
                  <a:gd name="T1" fmla="*/ 173 h 307"/>
                  <a:gd name="T2" fmla="*/ 124 w 134"/>
                  <a:gd name="T3" fmla="*/ 307 h 307"/>
                  <a:gd name="T4" fmla="*/ 0 w 134"/>
                  <a:gd name="T5" fmla="*/ 307 h 307"/>
                  <a:gd name="T6" fmla="*/ 0 w 134"/>
                  <a:gd name="T7" fmla="*/ 201 h 307"/>
                  <a:gd name="T8" fmla="*/ 21 w 134"/>
                  <a:gd name="T9" fmla="*/ 77 h 307"/>
                  <a:gd name="T10" fmla="*/ 106 w 134"/>
                  <a:gd name="T11" fmla="*/ 0 h 307"/>
                  <a:gd name="T12" fmla="*/ 134 w 134"/>
                  <a:gd name="T13" fmla="*/ 45 h 307"/>
                  <a:gd name="T14" fmla="*/ 82 w 134"/>
                  <a:gd name="T15" fmla="*/ 88 h 307"/>
                  <a:gd name="T16" fmla="*/ 64 w 134"/>
                  <a:gd name="T17" fmla="*/ 173 h 307"/>
                  <a:gd name="T18" fmla="*/ 124 w 134"/>
                  <a:gd name="T19" fmla="*/ 17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307">
                    <a:moveTo>
                      <a:pt x="124" y="173"/>
                    </a:moveTo>
                    <a:cubicBezTo>
                      <a:pt x="124" y="307"/>
                      <a:pt x="124" y="307"/>
                      <a:pt x="124" y="307"/>
                    </a:cubicBezTo>
                    <a:cubicBezTo>
                      <a:pt x="0" y="307"/>
                      <a:pt x="0" y="307"/>
                      <a:pt x="0" y="307"/>
                    </a:cubicBezTo>
                    <a:cubicBezTo>
                      <a:pt x="0" y="201"/>
                      <a:pt x="0" y="201"/>
                      <a:pt x="0" y="201"/>
                    </a:cubicBezTo>
                    <a:cubicBezTo>
                      <a:pt x="0" y="144"/>
                      <a:pt x="7" y="103"/>
                      <a:pt x="21" y="77"/>
                    </a:cubicBezTo>
                    <a:cubicBezTo>
                      <a:pt x="39" y="43"/>
                      <a:pt x="67" y="17"/>
                      <a:pt x="106" y="0"/>
                    </a:cubicBezTo>
                    <a:cubicBezTo>
                      <a:pt x="134" y="45"/>
                      <a:pt x="134" y="45"/>
                      <a:pt x="134" y="45"/>
                    </a:cubicBezTo>
                    <a:cubicBezTo>
                      <a:pt x="111" y="54"/>
                      <a:pt x="93" y="69"/>
                      <a:pt x="82" y="88"/>
                    </a:cubicBezTo>
                    <a:cubicBezTo>
                      <a:pt x="71" y="108"/>
                      <a:pt x="65" y="136"/>
                      <a:pt x="64" y="173"/>
                    </a:cubicBezTo>
                    <a:lnTo>
                      <a:pt x="124" y="17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0096D6"/>
                  </a:solidFill>
                  <a:latin typeface="Arial"/>
                  <a:ea typeface="黑体" pitchFamily="2" charset="-122"/>
                </a:endParaRPr>
              </a:p>
            </p:txBody>
          </p:sp>
        </p:grpSp>
        <p:grpSp>
          <p:nvGrpSpPr>
            <p:cNvPr id="16" name="Group 15"/>
            <p:cNvGrpSpPr/>
            <p:nvPr/>
          </p:nvGrpSpPr>
          <p:grpSpPr>
            <a:xfrm flipH="1">
              <a:off x="8032140" y="4146922"/>
              <a:ext cx="206472" cy="217891"/>
              <a:chOff x="2515238" y="1161792"/>
              <a:chExt cx="348887" cy="368182"/>
            </a:xfrm>
          </p:grpSpPr>
          <p:sp>
            <p:nvSpPr>
              <p:cNvPr id="17" name="Freeform 35"/>
              <p:cNvSpPr>
                <a:spLocks/>
              </p:cNvSpPr>
              <p:nvPr/>
            </p:nvSpPr>
            <p:spPr bwMode="auto">
              <a:xfrm>
                <a:off x="2515238" y="1161792"/>
                <a:ext cx="160985" cy="368182"/>
              </a:xfrm>
              <a:custGeom>
                <a:avLst/>
                <a:gdLst>
                  <a:gd name="T0" fmla="*/ 124 w 134"/>
                  <a:gd name="T1" fmla="*/ 173 h 307"/>
                  <a:gd name="T2" fmla="*/ 124 w 134"/>
                  <a:gd name="T3" fmla="*/ 307 h 307"/>
                  <a:gd name="T4" fmla="*/ 0 w 134"/>
                  <a:gd name="T5" fmla="*/ 307 h 307"/>
                  <a:gd name="T6" fmla="*/ 0 w 134"/>
                  <a:gd name="T7" fmla="*/ 201 h 307"/>
                  <a:gd name="T8" fmla="*/ 21 w 134"/>
                  <a:gd name="T9" fmla="*/ 77 h 307"/>
                  <a:gd name="T10" fmla="*/ 106 w 134"/>
                  <a:gd name="T11" fmla="*/ 0 h 307"/>
                  <a:gd name="T12" fmla="*/ 134 w 134"/>
                  <a:gd name="T13" fmla="*/ 45 h 307"/>
                  <a:gd name="T14" fmla="*/ 82 w 134"/>
                  <a:gd name="T15" fmla="*/ 88 h 307"/>
                  <a:gd name="T16" fmla="*/ 64 w 134"/>
                  <a:gd name="T17" fmla="*/ 173 h 307"/>
                  <a:gd name="T18" fmla="*/ 124 w 134"/>
                  <a:gd name="T19" fmla="*/ 17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307">
                    <a:moveTo>
                      <a:pt x="124" y="173"/>
                    </a:moveTo>
                    <a:cubicBezTo>
                      <a:pt x="124" y="307"/>
                      <a:pt x="124" y="307"/>
                      <a:pt x="124" y="307"/>
                    </a:cubicBezTo>
                    <a:cubicBezTo>
                      <a:pt x="0" y="307"/>
                      <a:pt x="0" y="307"/>
                      <a:pt x="0" y="307"/>
                    </a:cubicBezTo>
                    <a:cubicBezTo>
                      <a:pt x="0" y="201"/>
                      <a:pt x="0" y="201"/>
                      <a:pt x="0" y="201"/>
                    </a:cubicBezTo>
                    <a:cubicBezTo>
                      <a:pt x="0" y="144"/>
                      <a:pt x="7" y="103"/>
                      <a:pt x="21" y="77"/>
                    </a:cubicBezTo>
                    <a:cubicBezTo>
                      <a:pt x="39" y="43"/>
                      <a:pt x="67" y="17"/>
                      <a:pt x="106" y="0"/>
                    </a:cubicBezTo>
                    <a:cubicBezTo>
                      <a:pt x="134" y="45"/>
                      <a:pt x="134" y="45"/>
                      <a:pt x="134" y="45"/>
                    </a:cubicBezTo>
                    <a:cubicBezTo>
                      <a:pt x="111" y="54"/>
                      <a:pt x="93" y="69"/>
                      <a:pt x="82" y="88"/>
                    </a:cubicBezTo>
                    <a:cubicBezTo>
                      <a:pt x="71" y="108"/>
                      <a:pt x="65" y="136"/>
                      <a:pt x="64" y="173"/>
                    </a:cubicBezTo>
                    <a:lnTo>
                      <a:pt x="124" y="17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0096D6"/>
                  </a:solidFill>
                  <a:latin typeface="Arial"/>
                  <a:ea typeface="黑体" pitchFamily="2" charset="-122"/>
                </a:endParaRPr>
              </a:p>
            </p:txBody>
          </p:sp>
          <p:sp>
            <p:nvSpPr>
              <p:cNvPr id="18" name="Freeform 36"/>
              <p:cNvSpPr>
                <a:spLocks/>
              </p:cNvSpPr>
              <p:nvPr/>
            </p:nvSpPr>
            <p:spPr bwMode="auto">
              <a:xfrm>
                <a:off x="2703649" y="1161792"/>
                <a:ext cx="160476" cy="368182"/>
              </a:xfrm>
              <a:custGeom>
                <a:avLst/>
                <a:gdLst>
                  <a:gd name="T0" fmla="*/ 124 w 134"/>
                  <a:gd name="T1" fmla="*/ 173 h 307"/>
                  <a:gd name="T2" fmla="*/ 124 w 134"/>
                  <a:gd name="T3" fmla="*/ 307 h 307"/>
                  <a:gd name="T4" fmla="*/ 0 w 134"/>
                  <a:gd name="T5" fmla="*/ 307 h 307"/>
                  <a:gd name="T6" fmla="*/ 0 w 134"/>
                  <a:gd name="T7" fmla="*/ 201 h 307"/>
                  <a:gd name="T8" fmla="*/ 21 w 134"/>
                  <a:gd name="T9" fmla="*/ 77 h 307"/>
                  <a:gd name="T10" fmla="*/ 106 w 134"/>
                  <a:gd name="T11" fmla="*/ 0 h 307"/>
                  <a:gd name="T12" fmla="*/ 134 w 134"/>
                  <a:gd name="T13" fmla="*/ 45 h 307"/>
                  <a:gd name="T14" fmla="*/ 82 w 134"/>
                  <a:gd name="T15" fmla="*/ 88 h 307"/>
                  <a:gd name="T16" fmla="*/ 64 w 134"/>
                  <a:gd name="T17" fmla="*/ 173 h 307"/>
                  <a:gd name="T18" fmla="*/ 124 w 134"/>
                  <a:gd name="T19" fmla="*/ 17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307">
                    <a:moveTo>
                      <a:pt x="124" y="173"/>
                    </a:moveTo>
                    <a:cubicBezTo>
                      <a:pt x="124" y="307"/>
                      <a:pt x="124" y="307"/>
                      <a:pt x="124" y="307"/>
                    </a:cubicBezTo>
                    <a:cubicBezTo>
                      <a:pt x="0" y="307"/>
                      <a:pt x="0" y="307"/>
                      <a:pt x="0" y="307"/>
                    </a:cubicBezTo>
                    <a:cubicBezTo>
                      <a:pt x="0" y="201"/>
                      <a:pt x="0" y="201"/>
                      <a:pt x="0" y="201"/>
                    </a:cubicBezTo>
                    <a:cubicBezTo>
                      <a:pt x="0" y="144"/>
                      <a:pt x="7" y="103"/>
                      <a:pt x="21" y="77"/>
                    </a:cubicBezTo>
                    <a:cubicBezTo>
                      <a:pt x="39" y="43"/>
                      <a:pt x="67" y="17"/>
                      <a:pt x="106" y="0"/>
                    </a:cubicBezTo>
                    <a:cubicBezTo>
                      <a:pt x="134" y="45"/>
                      <a:pt x="134" y="45"/>
                      <a:pt x="134" y="45"/>
                    </a:cubicBezTo>
                    <a:cubicBezTo>
                      <a:pt x="111" y="54"/>
                      <a:pt x="93" y="69"/>
                      <a:pt x="82" y="88"/>
                    </a:cubicBezTo>
                    <a:cubicBezTo>
                      <a:pt x="71" y="108"/>
                      <a:pt x="65" y="136"/>
                      <a:pt x="64" y="173"/>
                    </a:cubicBezTo>
                    <a:lnTo>
                      <a:pt x="124" y="17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0096D6"/>
                  </a:solidFill>
                  <a:latin typeface="Arial"/>
                  <a:ea typeface="黑体" pitchFamily="2" charset="-122"/>
                </a:endParaRPr>
              </a:p>
            </p:txBody>
          </p:sp>
        </p:grpSp>
      </p:grpSp>
    </p:spTree>
    <p:extLst>
      <p:ext uri="{BB962C8B-B14F-4D97-AF65-F5344CB8AC3E}">
        <p14:creationId xmlns="" xmlns:p14="http://schemas.microsoft.com/office/powerpoint/2010/main" val="13827823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123"/>
                                        </p:tgtEl>
                                        <p:attrNameLst>
                                          <p:attrName>style.visibility</p:attrName>
                                        </p:attrNameLst>
                                      </p:cBhvr>
                                      <p:to>
                                        <p:strVal val="visible"/>
                                      </p:to>
                                    </p:set>
                                    <p:animEffect transition="in" filter="fade">
                                      <p:cBhvr>
                                        <p:cTn id="10" dur="500"/>
                                        <p:tgtEl>
                                          <p:spTgt spid="5123"/>
                                        </p:tgtEl>
                                      </p:cBhvr>
                                    </p:animEffect>
                                  </p:childTnLst>
                                </p:cTn>
                              </p:par>
                              <p:par>
                                <p:cTn id="11" presetID="2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data:image/jpg;base64,/9j/4AAQSkZJRgABAQAAAQABAAD/2wCEAAkGBhISEBUUEhQWFRUWFxYVFRYUFhkVFhkXFRUcGBgZFRYYHCYeGBkkGRUWHy8hJCgpLCwsFx4xNTAqNiYrLCkBCQoKDgwOGg8PGjEkHyUtMjQsLzEsLS8uKy8vLCwvKjQsLCo1LCwsNC0sLCwvMCwsLC0sLCwsLiw0LCwsLC8sLP/AABEIAMIBBAMBIgACEQEDEQH/xAAcAAEAAgIDAQAAAAAAAAAAAAAABgcBBQMECAL/xABOEAABAwIDBQQECQcJBwUAAAABAAIDBBEFEiEGBxMxUSJBYXEUMoGRNUJScnOTobGzIzM0U5Ky0QgVFhclYoLBwiQ2VXTS0+FDVIOi4v/EABsBAQACAwEBAAAAAAAAAAAAAAACBQMEBgEH/8QAOREAAgECBQAFCgUEAwEAAAAAAAECAxEEBRIhMRMUQVGBIjJhcXKRobHB4QYWMzRCU2LR8CM1whX/2gAMAwEAAhEDEQA/ALxREQBERAEREAREQBERAEREAREQBFi6zdAEREAREQBERAEREAREQBERAEREAREQBERAEREAREQBERAEREAREQBERAFxzTBrS5xADQSSeQAFyT7FyKKbz6sx4VUlpsXNaz2SSNY7/wCriFkpU+kqRgu1pArTaLfFWSzH0VwhhBszsNc9w7nOLwbX52FreKke7verJUTtpqvLnfpHK0ZbuGuV7eVyAbEW5WtqCqdXLR1ZikZI02MbmvHmwh3+S7utlWGlRcIxs7bPtv8AUwqTuerrqIbV7z6WheYzmllHNkduzf5bibA27tStjtjtF6Jh8s7bZg0CO/y5CGs9xN/YvNkkpc4ucS5ziS5x1JJNySe8krnMpyxYq86nmrb1snKVj0NsnvKpa93DbmiltcRyWu4DnkcCQ63Tn4KWBeUKSsfFIySM5XscHtI7nNNwvUeD4gJ6eKYcpI2SAfPaDb7VDNsvjhJKVPzX8Gexlc7qIipiQREQBERAEREAREQBERAEREAREQBERAEREAREQBERAFxzTtY0ucQ1oBJJNgANSSTyC+1UW+val2ZlFGbCwkmt33/NsPhoXEfNW1hMNLE1lTj4+hHjdkTWDebhj5OG2pbcmwJa9rCfCRzQ37VzbfYY6pw2ojYLuLM7R1MZDwB55be1ebFb25vbB770UpLsrS+BxNzlGjoz4C4I8LjuCvMZlPVIqvRbel3afzIKV9mVCCvuGndI5rGi7nkMaOpcbD7Sru2m3NQVErpYJDA5xJc0ND4y48yG3Bbc9wNvBc+yG6WGjlE0khnlbqy7QxjT8oNuSXWPMnTorGWe4fotSvqtxbt9fB5odxvconfzQQ3lG+Eu+aDkv73BUQvVtZRMlifHI0OY9pa5p72uFiPcqUxrcvWMlIpsksRPZLnhjwOjwdCR1HPoFoZLmFKnTdKq7b3TfG57NXK9APIC5OgA5k9wHjfRen9lcOdT0VPC71o4mNd84NF/tuoPsbutZRH0quexz4xna0fm47C5e5xtmI8rDxWMQ35U7HkQwSStHxy4Rg+LWkE287LzMqs8xkqeGjqUeX2X8RFaeSz0US2Q3jU1e4sbmjlAJ4clrkDmWEaOA7+8dFLLrnKtKdKWiorMycmURFjAREQBERAERLoAiIgCIiA4pKtjTYvaD0LgCvn0+L9Yz9ofxVJ72G/2k7Qfm4vuUNyjoPctGeL0ScbHVYX8PKvRjV6S11fj7np70+P9Yz9ofxT06P8AWM/aH8V5iyjoPcmUdB7lDrv9psflhf1fh9z1GHBZuvO+zu19TRvBjeSy/aicSWOHl8U+IV9YRibKiGOaP1ZGhw668wfEG49i2qNdVeCizHK6mBa1O8XwzvIiLOVQREQGCvO29SNwxaozd/Dc35piaB9x9y9EqAb0tgXVrGzU4BnjGXLy4jL3yg9zgbkeZCtcoxMMPiLz4at6iMldFFKZboYicWiI5NZK53lkLfvc1Rk4JU8Th8CXiXtk4b81/KyurdbsK6ijdNOAJ5QBl58NgN8pI5uJsTboB3LqM1xdOnhpRum5Ky8THFO5P7qFY/vYoaV5jBdM8aOEIBAPQvcQ2/ldaje9tuYI/RIHWlkF5XNOrIz8W/c5/wBgvyuFStlSZZlCrw6Wte3Yu8nKduC+sI3yUEzg1/EgJ5GVoye17SQPbYKcxyBwBBBB1BGoIPIg94XkxWhuk274bhRVDuw4/kHE+q4n82T8k/F6G47wsmY5LGlB1aF9uVzt6DyM+xkm314iY8ODGm3Glax3i1oLyPaWtCopXdvwpS6gjeOTJ238nsc394ge1UirPItPVbrvdyM+Tnw/EHwSsmjNnxuD2+bTe3tFx7SvVFJOHsa8cnNDh5OFx9hXlARF3ZaLl3ZAHeToB7yvVmH03DhYz5DGt/ZaB/kq/wDESjem+3f3bEqZzGVvUe9OM3qPeFVG2W76tqa6aaJrCx5blJkAOkbW8j4grS/1U4j8iP61q4yVaadlA6Cll2GnBSliEm1xbj4l48Zvyh7wnGb8oe8LzDLHlcQebSQbajQ2NuqlUW63EHNDgxliAReRoOovqFjjipS4gbdbIqNFJ1K6V+Lr7l6cdvyh7wsOqGjm4DzIVJQbp68uaHNY1pIDiJGmwvqQO82XNvbpmsqoGNADW07GtHQB7gB9iyOvJRcpRsa0Mqo1K8aNKspXT3S4t4lz+kN+U33haLaPbemorCVxc52oZGA51up1sB5lUizZubgMnPDZE8lrHPkYy5BItYn+6V2sN2HqqgEwCOQNNnFk0ZsTrrqsTxM3xHc3YZJhYPVVrLSuez4l44LtFBVRCSJ4LToQey4Ecw4HkV3/AEhnym+8Ki/6r8R/Ut+sZ/FapmzchcGB9OXE5QOPFfMTa1s173UusTXMTH/8bCzbdPEK3g7e5no1rgRcG48EXRwPDG09PHC3lG0N8yBqfabn2rK3Ec1JJNpcFNb2PhN/0cX7qhymO9j4Tf8ARxfcocqSv+pL1n1DLf2lL2UXzgGy1G+kgc+mhc50MZJMbSSSwXJNtSoTvV2apqfgvga2Nzy4OY3RpAAOYN5CxNtOoUWg20rmNaxtTI1rQGtAIsABYAadF0MRxWaofnmkdI61ruN7DoOiz1K8JQ0pblVg8qxVHEqrOp5O+13v9DqhXvuwhc3DIc3fncPmueS37FT+y9BTS1DW1U3CjuO49r+7n5MHiV6Fpo2tY1rAA0ABoHKwGlvC1lPBw3cjU/EmJWmNBLtvfwOdFBsc3sU0DzGxr5nNJDi0hrARzGY8/YFpXb7elJp4za/hrclXpxdmygpZTjKsdUae3psvmWmoFvZxaaCCF0Mj4yZCCWHKSMhNj7VnAt7VNO8Mla6FziAC4hzLnuLha3tC+96WOz0sMLoH5S6Qg9lrtAwn4wNlGpUjKm2mZMJhK1HGQhVhvfh8P5/Uiu7faSqmxBjJZ5JGFkhLXPLho3TRXEFUW7/bCrqK+OOWQOYWyXGRjeTCRq1oPNW6vMM7w5uTzuDhiUnFR2Wy45foQcVCNv8AeRHQtMUVpKkjRvNsd+TpPHo3mfAarpbzd45pP9npiPSHDtO5iJp5echHIdw1PcqowLZasr3uMDDIQbvke4BuZ2vae46uPPS5XT5flkZR6xiXaHp7ft8yilLsR044aisnOUPnmkLnm3ae4jUn7ly4ls1V07M89PJE0kNDntsLm5A87A+5TvYDYysosViNRCWsLJQHtIey+TkXN5HzspNvub/Zrfp4/wBx6up5npxMKFKzi7b/AA7NiGna5RiLe4RsLXVUQlghL4ySA7OxurTY6OcDzC11Rg00dT6M9lps7Y8lwe062UXBtrmHf3q3VelJuKkrrlXXxI7lmbHbbw19OcPxE9p7eGyQm3E+SC74soIBB7yOvPT1+5StbIRE+GRnc5zjG6395uU2PkStBiW73EIInSzQZY2DM52eM2F+jXElTndnvNJLaWsdc6NhmceZ5BkhPf0d38j3E0FWM8OpV8BJOP8AKPKXpRNb7SO7sRuh9GmbPVPa97DeOOO+QO7nOc4AuI7hYC/VWaAsNX0uXxGKq4meuq7syJWKr2w3jVdLWywxcLIzJbMwk6xtcbnN1K0cm9yuII/I66aMN/Z2+a6W8r4UqPOP8JitnY2ijOH0xLGEmFlyWi/q9+ipo9JUnKOq1js6ywmDwlGrKipOSXyRQLJLEHQ2IOvfbqpkN7df1h+r/wD0rnGHxfq2fst/guKqo4wx3YZ6rvijp5KccNKHEjXrZ3h8Q10lC9uLv7FU4NvQrpamGNxiyvljY60djZzwDY5tOa+d8n6bF9C38R6imzH6bTfTw/iNUs3y/psX0A/EetfXKVGWp33Lbq9KhmNJUoqN4vgj+K4jL6DSQ/8ApBr5QcvxzNM09ry7lnZvamspGvbTAEPILrx59QLc+7RbfGP936P6eT75V1djNvTh8cjBDxM7g65eWWs0C3qm/JR4mryttyZV/wAmGmoUlLy3t3+Vydv+srFOg+oKh8FS8Ste31w8PGl+0HZvV79e5WMd9Tv/AGo+uP8A21H93mAy1FayZotHFIJHuPLnfIOrivZLXJKMrkKEurUqlSrRjTVu9PVztsXFszNM+khfPbiuYHPsMurtQLdxAICLZMRWyVkfP5S1SbtYo7ex8Jv+ji+5Q5THex8Jv+ji+5Q5Ulb9SXrPqGW/s6Xsos7Ct0MU0EUpqJG8SNjyMjSBmaDYe9ara3dg6kgM0cvFY22cFuVwBNrixIOpHRbXCt70cMEURp3u4cbGXD2i+VoF7W8Fqdsd5jqyHgxxmJhILyXZnOsbgCwsBcA+Nlsy6DRtyUeHWbdYWrzL73tx8+CEK092eJy1NHUUnELHMaBFJbMWskuNBceqQba/G8FVam+xs0lHQVla0WJ4cMRPLMXau8QMw9oIWDDu0/R2lpnFNVMPZeddafW3/vgdrEN0bohc1kDR1lBj/wBRXaxCHAYYDHfiyZfXiL3vLrc847A19irySZ80l3uLnOcLueb6k2uSe5Wg3dlRUsJmqpXSZWlx7XDZe3JoGp15a6rNC0r6IrxK/FaqCgsVWk2+FBWv7ufgVQFYm3VUZMHw97jcm1yeZIiI19yrtTvar4Dw7zP7rlhp+bP1FjjYrpsPL+7/AMs6G6z4Ui+bL+4Vd9ZUCONzzyY1zj5NBP8AkqQ3WfCkXzZfwyrurqbiRPZ8trmftNI/zW/graN+85b8R/u17K+p5Yrq580j5Xm75HF7ie8uN/d3exeltm8IjoqKOMaCNl3kD1nWzPcfEm59y8zVFM6Nzo3izmEscDzBabH23BXpXZPHI62ijkBBzMDJG39V4GV7T01v7CF2+fJ9FT0+b9lb6nMw5ItsXvVNdWmB8TWNeHuhcCS6zBez76Eltzccre1c2+34Nb9PH+69Nld2EWH1nHM+cdpkDC3KQXi2rrnO7LcCwHMlZ31j+zP/AJovucq2Lw/X6bw3m7e/x/257vbc7O6Af2TF8+b8UqttpP8AeM/83T/fErC3NYgx+GiMHtxSSB47xncXtPkQfsK5MV3eU384fzhLM5oa5krmEAMzssGkuOtiQ026+5ZYYiOGxld1L73S9+wtdI2e8v4Jq/o/9TV5wK9Hbyvgmr+j/wBQXnJWf4e/Qn7X0RGoej93WMuqcNgkebvAMbyeZdGS258SAD7VJlCt0VG6PC4s2nEdJIPmuccp9oF/apquWxcYxrzUeNT+ZkRQW8r4UqPOP8JiUOI4u2NgiNVww0ZMjHFuW2mWzeVk3lfClR5x/hMVx7H/AKBS/QRfuBUVOnrqy3sd1isYsLgqDcFK6XPqRUf86431rPq3/wDSuajqsaleIy+qaHaFz2ua0DvLiW8rXV3LjqB2XeR+5bPVrfyZTvOYvZUILwPOmzH6bTfTw/iNUs3y/psX0A/Eeonsx+m0308P4jVLN8v6bF9CPxHrSj+jL1nTVv8AsqXsyOL+kopsMomGCGdr+O+0wzAFszhcC/RxWv8A6dR/8Pofq/8Ayppsrs+6pwiDJM6F7eLlcGte3887RzXA/ZYqFY1iVfR1BillYXNsdGxPaQeVxl0v0IBWWeqCTvtZGjhugrVKlNRTkpS/lJX3fcrGRtzH/wAOofq//K2FJvamiZlipaaNouQ1gc1uvPQFRutxGeunaCG5nENYxgbGwX6DQDzJurR2O3YxU9pai0s3MDnGw+APrO8T7B3qNN1Zy8l+JPHLBYaknXh5T4jdv5/MmuHzl8THkWLmtcQOrmgn70XO0IrU4R7sq3b/AGFrKqtdLCxpYWMbcva03aLHQqOf1V4j+rZ9az+KvWyxZa0sLCTbZd0c9xNGnGnFKyVuPuUX/VXiP6tn1rP4rB3WYj+qb9az+KvWyWUOp0zL+Y8X3R9z/wAlS4HuclLgaqRrGd7IzmcfDMRZv2qxK7ZmGSjNLlDIi3K0N+LY3BHUgi+vPv5rbgIVnhRhBWSK3E5liMTNTnLji3YUbie6uvicQxjZm9zmOANvFriCPtXewjdfXTloqXmONvc6TiOA6MaCWj3q48qyAsSwtNM35Z/ipQ0u1++25RVfuyr2yvEcJcwPdkdnj1bfsk3cDeykeK7I1k2FUkDYrSwufnaXsFh2g0g5rHQhWlZYyosLBX9JGpnmIqaHJK8XdbPut3lU7BbC1tNXxyzRhrGteCQ9jvWaQNAb81a9ksuGtrGQxvkkcGsY0ve48mtaLknyCzU6aprSivxmMqYyp0lS17W2K63ibqzVSGppC1srvzkbjla8j4zXfFfbQ30Pgb3geH7N41RyEwQ1EbjoTFZzXediWu9quzA9taGseY6aoZK9rc5a29w24F9QNLkD2rdWV3QzetSp9FJKUfSaLiiiJNnMfqZGySCfMzVjnysiykixLAHDKbG1wLrZP3Y4zUMy1FU0tuDkknlkFxyNspF1c1kXrzirtpjFW4suBpKWg3S4rSu4lLURh4Fvycj43EdNW5SPA6LSbQ4Zjj7CqZVSBpDhl/KMBHJwEXZuOqvvE8Sip4nSzPDI2C7nHkBe2tvErX4FtbR1pcKWdkpYAXZb6Zr2vcDoV7DOaqlqnGMn323+B5oKHezF5wY3Cuka7RzXCYtI6EEW96kOye52ole19YODENSy4Mr/AO72dGDxOvgrwso7im8HDqaZ0M9VHHK22Zjs1xmAIvYW5EH2qdTO6ri4U4qN+4KHeb+CBrGta0BrWgNaBoAALAAdLLkWAsqjJlO7c7F1s+ITSxQOexxZlcHMF7RtB5uvzBWqZsbi4AAjmAGgAmAAHgA/RXrlTKtSWFi23dl9Tz6vCnGnoi1FW3T/AMlF/wBEMY+RP9cP+4n9EMY+RP8AXD/rV6ZUyrzqke9k/wAwVv6cfd9yB7C7uG01pqgB0/NrebY/4v8AHu7uq4dudh6iurY3MLWRtiDXPcb653GzWjUmxHQa81YYCwQs3QQ06LbFesyxHTvEX8r5X7kQCvpa6kpW0eHwyPDQQ6ocWA9olx4bc3O7uZ5ePNRPB919bPN/tAMTScz3vLXvcSdcoBN3HqftV15UyqMsPGTV3x2Galm9ajGSpxScuZW3f0+hU+0u6B7e1RuzjvjkIDvNrzYHyNvNd7ZgY1S2ZJAZouWV0sedo/uPLvsP2KyyFiyLDxjLVHY8lm1apS6KqlJd7W/vVj4ppC5oJaWk82utceBsSPcUXIEWwVJWu9XeLW4VJEYoYZIZWmznh+YSNPaacrgLZS0j/F0XLthvY9Fwqlq4WsfLVBhYxxOUDLmlvYg9k2bz5kLdbz9lfT8NliaLyNHFh+kYCQP8QzN/xLztstQT4jVUVC/Nwo3OaBa2WIvMsp8yL/YEBdu67eucSbUCobHE+ECTsZrGKxzO7RJ7JAv84LR7Jb28TxKomjp6enAjjllBcJLm35thIfbM5xaPee5QbeRhUuFYrUejAsiqYn5Q0acOoaWysFuVnB1unZVq7jNlPRcOEzxaWqIkPURjSIe4l3+PwQHX3W72pcSqZYKiOKJzY+IzJmF8rg14dmcdRmafYVGar+UVM2sc1sMTqYSlod2+IYg62Ydq2Yt1GnetBvSwibC8WkmprtZUslc0tGg4zSyZvgQXFw6Zmrnod2hfs1JVZP8AaC/0lmna4Ed2FvtBe/xs1AWHvS3rvw007aZkUrpmOlJfmIEegYW5XD1jm9y0u1m9rFMPFMZqemtUQiXlKMrvjRnt+s0Fl/nKBbvcJmxXE6ZtRd0dNGzNcacGD1GeN3ODfIlXRvi2U9Nwx+QXlg/Lx25nKO20ebL6dQ1AdLeLvY9BpaWWmayR9SBIwSXsIsgcXHKQb3e0D29Fnd5vX9Oo6qaoayN9MC97Y72MWQuDhmJN7tcPd1VO7B4bNieI0cE13RU7QDcaCGJxkynrmc7L5OHRfO3OGzYXiFZBDdsVQ0gWGhgle2QNHSzm5fYeqAtjddvOrsVqXtfDCyGJmZ7mB+bM42Y0XcRc2ceXJpUz2/8Agqt/5af8Mqs6KafAMAgmijY6oqZmOlEjXGwkjc5os0ggtaxvtc5bPBdtajE8CxOSoYxjmRTRtEbXNBHAzahzib3JQFU7rto6qkqZDR0xqZ5YjG1naIHba4uIbqQA3qOfNWJstv1qPTBTYjAyLM8RFzA9jo3k2HEY8m4uRflbnqoDut2kkw6olqfRnzRCLhzZBYsa94LXXI5XZbXTXyWaamnxzGzNFEWtkmY99rlsUTMou99rXyt9pOiAubeHvAraOQRUdBJOcoc6UxyuiBPxRwx2j1Nxa9uqimOb0MeoGRy1lHSsZIbAXOa9r2IbMXNNgeYWm30bS4lHiLouLNDS2ZwuESxr2lozuLmkZnZi4WJ0sPbHNraWgfSh+Hw1kpa5pnq6m5ABBAj07Ny4g8vi990BcWIbbxV2zs9XwWuGQtkgkLi3M17QWlzC0luoIItzCj+47aGCQ1rhSwUrY443vdCZTdoLyc3Ee7QAE6eK1eyhvshXN+MHyXHfqYiNPJdbcNhhmjxOHVvFgbGCRyziRt/ZdAd+XfvX1NVwsOo2Pbrka5r5JXNHNxyOAaLa27uqrXbfGZKvEpJpoTBI4xtkide7XMY1h5gEerfXqttsbjcuBYk81NO8nI+F7PVdYua4OjJ0cLsFjyIK1+3VfNVYi+okgfCZuG9sbgcwjyNawnTmWtvy70BdW9belUYXPDHDFE8SRl5Mme4Ifl0yuGllscZ3gTw4DHiLY4zK9kDiw5uHeVwBtZ2bkdNVBv5RmESukpqhrCYmsfG5wFw12fMMxHK4OnkVHK3bqerwJtDHSOy07Y+NODdgZG8ZNLaOLsul+42HQC29028GfFYp3zRxsMT2Nbw82uZpJvmceinriqL3HVb6fDcSlaO1GOI0OBsSyF7gCOZFwtvuy3tVuI1wgnihYzhvfeNj2uu21tXPItr0QHxtZv0kbVmlw6nbO8P4ed+Zwe+9sscbCCRfS5OvSy6su93GaOZja/D25X6gRte15AtfI7M9pIvyt05KEy4dU4FjLaiaB0kccr3McAckjHhzbtfaweGvvY8iFNMQ39zzzRx4ZRueT6wmaXvcTawa2F2gGupJ9lkBPNqt5lPRUMdUWucZh+RiI4b3G1yH5vUDe8628bqvYd72OSwvqoaCI0zCbuySOADefa4gLrd5AsLLYb3tkK+uoKWoMYNRCHmeGG7rCXKfyYJJcW5ACBe9zbkozs5vfZSYQaF9PIZ2MliYdAw8QuN5Ae0CC83ABvbuQFl7td6seKZo3R8KoYA4sBzNe24Bcw89CRcHlcanug9D/KArHVBiNJHJq9jGQ8TiOfqGDVx0va9gSvncHsXUsqXVssbo4hGY484LS8vI1AOuQAc+8kW5G0T3Wwn+kMBINuLPzB/VSICVN3+4hT1XDraSNjWkcSMNfHK0HoXuIJsb6jXqFyY3vzxSGRrzQshhk7UQnZLmezqH5mg6Ech3jmovvxiJxqawPqQ9x/VBTH+URGTS0FhyMnL6NiAtPY7aVtfRRVTG5RIDdpN8rmuLXC/eMzTY9LIo7uQbbBKcH5U3470QE8WLLKIDFllEQGLJZZRAYssoiAxZLLKIDFkssogMWXyyJo0AA8hZfaID5fGCLEAjoRdZawAWAsPBZRAYslllEB8OhabEgG3K45eS+rLKIDBaDzCwyIAWAAHQCy+kQGLJZZRAYLARYjRfMcLW8mgeQA+5faIDFl8ugaTctBPUgX96+0QGLJZZRAYslllEAAREQBERAEREAREQBERAEREAREQBERAEREAREQBERAEREAREQBERAEREAREQBERAEREAREQBERAEREAREQBERAEREAREQBERAEREAREQBERAEREAREQBERAEREAREQBERAEREAREQBERAEREAREQBERAEREAREQBERAEREAREQBERAEREAREQBERAEREAREQBERAEREAREQBERAEREAREQBERAEREAREQBERAEREAREQBERAEREAREQBERAEREB//9k="/>
          <p:cNvSpPr>
            <a:spLocks noChangeAspect="1" noChangeArrowheads="1"/>
          </p:cNvSpPr>
          <p:nvPr/>
        </p:nvSpPr>
        <p:spPr bwMode="auto">
          <a:xfrm>
            <a:off x="120650" y="-1033462"/>
            <a:ext cx="2476500" cy="1847851"/>
          </a:xfrm>
          <a:prstGeom prst="rect">
            <a:avLst/>
          </a:prstGeom>
          <a:noFill/>
        </p:spPr>
        <p:txBody>
          <a:bodyPr vert="horz" wrap="square" lIns="91435" tIns="45718" rIns="91435" bIns="45718" numCol="1" anchor="t" anchorCtr="0" compatLnSpc="1">
            <a:prstTxWarp prst="textNoShape">
              <a:avLst/>
            </a:prstTxWarp>
          </a:bodyPr>
          <a:lstStyle/>
          <a:p>
            <a:pPr algn="l" rtl="0"/>
            <a:endParaRPr lang="zh-CN" altLang="en-US" kern="1200">
              <a:solidFill>
                <a:srgbClr val="0096D6"/>
              </a:solidFill>
              <a:latin typeface="Arial"/>
              <a:ea typeface="黑体" pitchFamily="2" charset="-122"/>
              <a:cs typeface="+mn-cs"/>
            </a:endParaRPr>
          </a:p>
        </p:txBody>
      </p:sp>
      <p:sp>
        <p:nvSpPr>
          <p:cNvPr id="2" name="Title 1"/>
          <p:cNvSpPr>
            <a:spLocks noGrp="1"/>
          </p:cNvSpPr>
          <p:nvPr>
            <p:ph type="title"/>
          </p:nvPr>
        </p:nvSpPr>
        <p:spPr/>
        <p:txBody>
          <a:bodyPr/>
          <a:lstStyle/>
          <a:p>
            <a:pPr algn="l" defTabSz="914400">
              <a:spcBef>
                <a:spcPct val="0"/>
              </a:spcBef>
              <a:buNone/>
            </a:pPr>
            <a:r>
              <a:rPr lang="zh-CN" altLang="en-US" sz="3600" b="0" i="0" spc="-100" baseline="0" smtClean="0">
                <a:gradFill>
                  <a:gsLst>
                    <a:gs pos="0">
                      <a:schemeClr val="tx1"/>
                    </a:gs>
                    <a:gs pos="44000">
                      <a:srgbClr val="01BBBB"/>
                    </a:gs>
                    <a:gs pos="100000">
                      <a:schemeClr val="accent4"/>
                    </a:gs>
                  </a:gsLst>
                  <a:lin ang="4800000" scaled="0"/>
                </a:gradFill>
                <a:latin typeface="Arial"/>
                <a:ea typeface="黑体" pitchFamily="2" charset="-122"/>
                <a:cs typeface="+mj-cs"/>
              </a:rPr>
              <a:t>高性能</a:t>
            </a:r>
            <a:br>
              <a:rPr lang="zh-CN" altLang="en-US" sz="3600" b="0" i="0" spc="-100" baseline="0" smtClean="0">
                <a:gradFill>
                  <a:gsLst>
                    <a:gs pos="0">
                      <a:schemeClr val="tx1"/>
                    </a:gs>
                    <a:gs pos="44000">
                      <a:srgbClr val="01BBBB"/>
                    </a:gs>
                    <a:gs pos="100000">
                      <a:schemeClr val="accent4"/>
                    </a:gs>
                  </a:gsLst>
                  <a:lin ang="4800000" scaled="0"/>
                </a:gradFill>
                <a:latin typeface="Arial"/>
                <a:ea typeface="黑体" pitchFamily="2" charset="-122"/>
                <a:cs typeface="+mj-cs"/>
              </a:rPr>
            </a:br>
            <a:r>
              <a:rPr lang="zh-CN" altLang="en-US" sz="3600" b="0" i="0" spc="-100" baseline="0" smtClean="0">
                <a:gradFill>
                  <a:gsLst>
                    <a:gs pos="0">
                      <a:schemeClr val="tx1"/>
                    </a:gs>
                    <a:gs pos="44000">
                      <a:srgbClr val="01BBBB"/>
                    </a:gs>
                    <a:gs pos="100000">
                      <a:schemeClr val="accent4"/>
                    </a:gs>
                  </a:gsLst>
                  <a:lin ang="4800000" scaled="0"/>
                </a:gradFill>
                <a:latin typeface="Arial"/>
                <a:ea typeface="黑体" pitchFamily="2" charset="-122"/>
                <a:cs typeface="+mj-cs"/>
              </a:rPr>
              <a:t>对 </a:t>
            </a:r>
            <a:r>
              <a:rPr altLang="zh-CN" sz="3600" b="0" i="0" spc="-100" baseline="0" smtClean="0">
                <a:gradFill>
                  <a:gsLst>
                    <a:gs pos="0">
                      <a:schemeClr val="tx1"/>
                    </a:gs>
                    <a:gs pos="44000">
                      <a:srgbClr val="01BBBB"/>
                    </a:gs>
                    <a:gs pos="100000">
                      <a:schemeClr val="accent4"/>
                    </a:gs>
                  </a:gsLst>
                  <a:lin ang="4800000" scaled="0"/>
                </a:gradFill>
                <a:latin typeface="Arial"/>
                <a:ea typeface="黑体" pitchFamily="2" charset="-122"/>
                <a:cs typeface="+mj-cs"/>
              </a:rPr>
              <a:t>Mantara </a:t>
            </a:r>
            <a:r>
              <a:rPr lang="zh-CN" altLang="en-US" sz="3600" b="0" i="0" spc="-100" baseline="0" smtClean="0">
                <a:gradFill>
                  <a:gsLst>
                    <a:gs pos="0">
                      <a:schemeClr val="tx1"/>
                    </a:gs>
                    <a:gs pos="44000">
                      <a:srgbClr val="01BBBB"/>
                    </a:gs>
                    <a:gs pos="100000">
                      <a:schemeClr val="accent4"/>
                    </a:gs>
                  </a:gsLst>
                  <a:lin ang="4800000" scaled="0"/>
                </a:gradFill>
                <a:latin typeface="Arial"/>
                <a:ea typeface="黑体" pitchFamily="2" charset="-122"/>
                <a:cs typeface="+mj-cs"/>
              </a:rPr>
              <a:t>意味着什么？</a:t>
            </a:r>
            <a:endParaRPr lang="zh-CN" altLang="en-US">
              <a:ea typeface="黑体" pitchFamily="2" charset="-122"/>
            </a:endParaRPr>
          </a:p>
        </p:txBody>
      </p:sp>
      <p:sp>
        <p:nvSpPr>
          <p:cNvPr id="7" name="TextBox 6"/>
          <p:cNvSpPr txBox="1"/>
          <p:nvPr/>
        </p:nvSpPr>
        <p:spPr>
          <a:xfrm>
            <a:off x="360145" y="2016620"/>
            <a:ext cx="3657600" cy="1415768"/>
          </a:xfrm>
          <a:prstGeom prst="rect">
            <a:avLst/>
          </a:prstGeom>
          <a:noFill/>
        </p:spPr>
        <p:txBody>
          <a:bodyPr wrap="square" lIns="91435" tIns="45718" rIns="91435" bIns="45718" rtlCol="0">
            <a:spAutoFit/>
          </a:bodyPr>
          <a:lstStyle/>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高频率和电子交易</a:t>
            </a:r>
            <a:endParaRPr lang="zh-CN" altLang="en-US" sz="1600" dirty="0" smtClean="0">
              <a:solidFill>
                <a:srgbClr val="546568"/>
              </a:solidFill>
              <a:latin typeface="Arial"/>
              <a:ea typeface="黑体" pitchFamily="2" charset="-122"/>
            </a:endParaRPr>
          </a:p>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股票、期权和期货在世界范围内进行交易</a:t>
            </a:r>
          </a:p>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产品套件提供：多经纪人功能，采用集成、多资产、高速交易和分析</a:t>
            </a:r>
            <a:endParaRPr lang="zh-CN" altLang="en-US" sz="1600" b="0" i="0" dirty="0">
              <a:solidFill>
                <a:srgbClr val="546568"/>
              </a:solidFill>
              <a:latin typeface="Arial"/>
              <a:ea typeface="黑体" pitchFamily="2" charset="-122"/>
              <a:cs typeface="+mn-cs"/>
            </a:endParaRPr>
          </a:p>
        </p:txBody>
      </p:sp>
      <p:cxnSp>
        <p:nvCxnSpPr>
          <p:cNvPr id="19" name="Straight Connector 18"/>
          <p:cNvCxnSpPr/>
          <p:nvPr/>
        </p:nvCxnSpPr>
        <p:spPr>
          <a:xfrm rot="5400000">
            <a:off x="2008406" y="3678605"/>
            <a:ext cx="4513946" cy="0"/>
          </a:xfrm>
          <a:prstGeom prst="line">
            <a:avLst/>
          </a:prstGeom>
          <a:ln w="19050">
            <a:gradFill flip="none" rotWithShape="1">
              <a:gsLst>
                <a:gs pos="0">
                  <a:schemeClr val="accent1">
                    <a:tint val="66000"/>
                    <a:satMod val="160000"/>
                    <a:alpha val="0"/>
                  </a:schemeClr>
                </a:gs>
                <a:gs pos="50000">
                  <a:schemeClr val="tx1"/>
                </a:gs>
                <a:gs pos="100000">
                  <a:schemeClr val="accent1">
                    <a:tint val="23500"/>
                    <a:satMod val="16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4736736" y="2020289"/>
            <a:ext cx="3975185" cy="3395870"/>
            <a:chOff x="4736736" y="2322343"/>
            <a:chExt cx="3975185" cy="3395870"/>
          </a:xfrm>
        </p:grpSpPr>
        <p:grpSp>
          <p:nvGrpSpPr>
            <p:cNvPr id="3" name="Group 2"/>
            <p:cNvGrpSpPr/>
            <p:nvPr/>
          </p:nvGrpSpPr>
          <p:grpSpPr>
            <a:xfrm>
              <a:off x="4736736" y="2322343"/>
              <a:ext cx="3975185" cy="3395870"/>
              <a:chOff x="4736736" y="2322343"/>
              <a:chExt cx="3975185" cy="3395870"/>
            </a:xfrm>
          </p:grpSpPr>
          <p:grpSp>
            <p:nvGrpSpPr>
              <p:cNvPr id="9" name="Group 1044"/>
              <p:cNvGrpSpPr/>
              <p:nvPr/>
            </p:nvGrpSpPr>
            <p:grpSpPr>
              <a:xfrm>
                <a:off x="4943205" y="2322343"/>
                <a:ext cx="3768716" cy="3395870"/>
                <a:chOff x="5062203" y="2319494"/>
                <a:chExt cx="3768716" cy="3395870"/>
              </a:xfrm>
            </p:grpSpPr>
            <p:sp>
              <p:nvSpPr>
                <p:cNvPr id="1043" name="Rectangle 1042"/>
                <p:cNvSpPr/>
                <p:nvPr/>
              </p:nvSpPr>
              <p:spPr>
                <a:xfrm>
                  <a:off x="5062203" y="2319494"/>
                  <a:ext cx="3727070" cy="2456057"/>
                </a:xfrm>
                <a:prstGeom prst="rect">
                  <a:avLst/>
                </a:prstGeom>
              </p:spPr>
              <p:txBody>
                <a:bodyPr wrap="square">
                  <a:spAutoFit/>
                </a:bodyPr>
                <a:lstStyle/>
                <a:p>
                  <a:pPr algn="l" defTabSz="914400">
                    <a:lnSpc>
                      <a:spcPct val="120000"/>
                    </a:lnSpc>
                    <a:buNone/>
                  </a:pPr>
                  <a:r>
                    <a:rPr lang="zh-CN" altLang="en-US" sz="1600" b="0" i="0" dirty="0" smtClean="0">
                      <a:solidFill>
                        <a:srgbClr val="546568"/>
                      </a:solidFill>
                      <a:latin typeface="Arial"/>
                      <a:ea typeface="黑体" pitchFamily="2" charset="-122"/>
                      <a:cs typeface="+mn-cs"/>
                    </a:rPr>
                    <a:t>思科向我们提供价格诱人的解决方案，此解决方案具有更多端口、更好安全性、更高扩展能力以及</a:t>
                  </a:r>
                  <a:r>
                    <a:rPr lang="zh-CN" altLang="en-US" sz="1600" b="1" i="0" dirty="0" smtClean="0">
                      <a:solidFill>
                        <a:srgbClr val="546568"/>
                      </a:solidFill>
                      <a:latin typeface="Arial"/>
                      <a:ea typeface="黑体" pitchFamily="2" charset="-122"/>
                      <a:cs typeface="+mn-cs"/>
                    </a:rPr>
                    <a:t>纳秒级速度性能</a:t>
                  </a:r>
                  <a:r>
                    <a:rPr lang="zh-CN" altLang="en-US" sz="1600" b="0" i="0" dirty="0" smtClean="0">
                      <a:solidFill>
                        <a:srgbClr val="546568"/>
                      </a:solidFill>
                      <a:latin typeface="Arial"/>
                      <a:ea typeface="黑体" pitchFamily="2" charset="-122"/>
                      <a:cs typeface="+mn-cs"/>
                    </a:rPr>
                    <a:t>。</a:t>
                  </a:r>
                  <a:r>
                    <a:rPr lang="en-US" altLang="zh-CN" sz="1600" b="0" i="0" dirty="0" smtClean="0">
                      <a:solidFill>
                        <a:srgbClr val="546568"/>
                      </a:solidFill>
                      <a:latin typeface="Arial"/>
                      <a:ea typeface="黑体" pitchFamily="2" charset="-122"/>
                      <a:cs typeface="+mn-cs"/>
                    </a:rPr>
                    <a:t>Cisco Nexus</a:t>
                  </a:r>
                  <a:r>
                    <a:rPr lang="en-US" altLang="zh-CN" sz="1600" b="0" i="0" baseline="30000" dirty="0" smtClean="0">
                      <a:solidFill>
                        <a:srgbClr val="546568"/>
                      </a:solidFill>
                      <a:latin typeface="Arial"/>
                      <a:ea typeface="黑体" pitchFamily="2" charset="-122"/>
                      <a:cs typeface="+mn-cs"/>
                    </a:rPr>
                    <a:t>®</a:t>
                  </a:r>
                  <a:r>
                    <a:rPr lang="zh-CN" altLang="en-US" sz="1600" b="0" i="0" dirty="0" smtClean="0">
                      <a:solidFill>
                        <a:srgbClr val="546568"/>
                      </a:solidFill>
                      <a:latin typeface="Arial"/>
                      <a:ea typeface="黑体" pitchFamily="2" charset="-122"/>
                      <a:cs typeface="+mn-cs"/>
                    </a:rPr>
                    <a:t> </a:t>
                  </a:r>
                  <a:r>
                    <a:rPr lang="en-US" altLang="zh-CN" sz="1600" b="0" i="0" dirty="0" smtClean="0">
                      <a:solidFill>
                        <a:srgbClr val="546568"/>
                      </a:solidFill>
                      <a:latin typeface="Arial"/>
                      <a:ea typeface="黑体" pitchFamily="2" charset="-122"/>
                      <a:cs typeface="+mn-cs"/>
                    </a:rPr>
                    <a:t>3064 </a:t>
                  </a:r>
                  <a:r>
                    <a:rPr lang="zh-CN" altLang="en-US" sz="1600" b="1" i="0" dirty="0" smtClean="0">
                      <a:solidFill>
                        <a:srgbClr val="546568"/>
                      </a:solidFill>
                      <a:latin typeface="Arial"/>
                      <a:ea typeface="黑体" pitchFamily="2" charset="-122"/>
                      <a:cs typeface="+mn-cs"/>
                    </a:rPr>
                    <a:t>超低延迟</a:t>
                  </a:r>
                  <a:r>
                    <a:rPr lang="zh-CN" altLang="en-US" sz="1600" b="0" i="0" dirty="0" smtClean="0">
                      <a:solidFill>
                        <a:srgbClr val="546568"/>
                      </a:solidFill>
                      <a:latin typeface="Arial"/>
                      <a:ea typeface="黑体" pitchFamily="2" charset="-122"/>
                      <a:cs typeface="+mn-cs"/>
                    </a:rPr>
                    <a:t>交换以及稳健的第 </a:t>
                  </a:r>
                  <a:r>
                    <a:rPr lang="en-US" altLang="zh-CN" sz="1600" b="0" i="0" dirty="0" smtClean="0">
                      <a:solidFill>
                        <a:srgbClr val="546568"/>
                      </a:solidFill>
                      <a:latin typeface="Arial"/>
                      <a:ea typeface="黑体" pitchFamily="2" charset="-122"/>
                      <a:cs typeface="+mn-cs"/>
                    </a:rPr>
                    <a:t>3 </a:t>
                  </a:r>
                  <a:r>
                    <a:rPr lang="zh-CN" altLang="en-US" sz="1600" b="0" i="0" dirty="0" smtClean="0">
                      <a:solidFill>
                        <a:srgbClr val="546568"/>
                      </a:solidFill>
                      <a:latin typeface="Arial"/>
                      <a:ea typeface="黑体" pitchFamily="2" charset="-122"/>
                      <a:cs typeface="+mn-cs"/>
                    </a:rPr>
                    <a:t>层单播和组播路由功能可提供对延迟要求最严格的客户所要求的性能，同时与我们的 </a:t>
                  </a:r>
                  <a:r>
                    <a:rPr lang="en-US" altLang="zh-CN" sz="1600" b="0" i="0" dirty="0" smtClean="0">
                      <a:solidFill>
                        <a:srgbClr val="546568"/>
                      </a:solidFill>
                      <a:latin typeface="Arial"/>
                      <a:ea typeface="黑体" pitchFamily="2" charset="-122"/>
                      <a:cs typeface="+mn-cs"/>
                    </a:rPr>
                    <a:t>Cisco Nexus 7000 </a:t>
                  </a:r>
                  <a:r>
                    <a:rPr lang="zh-CN" altLang="en-US" sz="1600" b="0" i="0" dirty="0" smtClean="0">
                      <a:solidFill>
                        <a:srgbClr val="546568"/>
                      </a:solidFill>
                      <a:latin typeface="Arial"/>
                      <a:ea typeface="黑体" pitchFamily="2" charset="-122"/>
                      <a:cs typeface="+mn-cs"/>
                    </a:rPr>
                    <a:t>核心交换机的</a:t>
                  </a:r>
                  <a:r>
                    <a:rPr lang="zh-CN" altLang="en-US" sz="1600" b="1" i="0" dirty="0" smtClean="0">
                      <a:solidFill>
                        <a:srgbClr val="546568"/>
                      </a:solidFill>
                      <a:latin typeface="Arial"/>
                      <a:ea typeface="黑体" pitchFamily="2" charset="-122"/>
                      <a:cs typeface="+mn-cs"/>
                    </a:rPr>
                    <a:t>上游保持一致</a:t>
                  </a:r>
                  <a:r>
                    <a:rPr lang="zh-CN" altLang="en-US" sz="1600" b="0" i="0" dirty="0" smtClean="0">
                      <a:solidFill>
                        <a:srgbClr val="546568"/>
                      </a:solidFill>
                      <a:latin typeface="Arial"/>
                      <a:ea typeface="黑体" pitchFamily="2" charset="-122"/>
                      <a:cs typeface="+mn-cs"/>
                    </a:rPr>
                    <a:t>。</a:t>
                  </a:r>
                  <a:endParaRPr lang="zh-CN" altLang="en-US" sz="1600" dirty="0">
                    <a:solidFill>
                      <a:srgbClr val="546568"/>
                    </a:solidFill>
                    <a:ea typeface="黑体" pitchFamily="2" charset="-122"/>
                  </a:endParaRPr>
                </a:p>
              </p:txBody>
            </p:sp>
            <p:sp>
              <p:nvSpPr>
                <p:cNvPr id="1044" name="Rectangle 1043"/>
                <p:cNvSpPr/>
                <p:nvPr/>
              </p:nvSpPr>
              <p:spPr>
                <a:xfrm>
                  <a:off x="5141473" y="5212662"/>
                  <a:ext cx="3689446" cy="502702"/>
                </a:xfrm>
                <a:prstGeom prst="rect">
                  <a:avLst/>
                </a:prstGeom>
              </p:spPr>
              <p:txBody>
                <a:bodyPr wrap="square">
                  <a:spAutoFit/>
                </a:bodyPr>
                <a:lstStyle/>
                <a:p>
                  <a:pPr algn="l" defTabSz="914400">
                    <a:lnSpc>
                      <a:spcPts val="1600"/>
                    </a:lnSpc>
                    <a:buNone/>
                  </a:pPr>
                  <a:r>
                    <a:rPr lang="en-US" altLang="zh-CN" sz="1400" b="1" i="0" dirty="0" smtClean="0">
                      <a:solidFill>
                        <a:schemeClr val="tx1"/>
                      </a:solidFill>
                      <a:latin typeface="Arial"/>
                      <a:ea typeface="黑体" pitchFamily="2" charset="-122"/>
                      <a:cs typeface="+mn-cs"/>
                    </a:rPr>
                    <a:t>Victor </a:t>
                  </a:r>
                  <a:r>
                    <a:rPr lang="en-US" altLang="zh-CN" sz="1400" b="1" i="0" dirty="0" err="1" smtClean="0">
                      <a:solidFill>
                        <a:schemeClr val="tx1"/>
                      </a:solidFill>
                      <a:latin typeface="Arial"/>
                      <a:ea typeface="黑体" pitchFamily="2" charset="-122"/>
                      <a:cs typeface="+mn-cs"/>
                    </a:rPr>
                    <a:t>Kokaram</a:t>
                  </a:r>
                  <a:r>
                    <a:rPr lang="zh-CN" altLang="en-US" sz="1400" b="0" i="0" dirty="0" smtClean="0">
                      <a:solidFill>
                        <a:srgbClr val="546568"/>
                      </a:solidFill>
                      <a:latin typeface="Arial"/>
                      <a:ea typeface="黑体" pitchFamily="2" charset="-122"/>
                      <a:cs typeface="+mn-cs"/>
                    </a:rPr>
                    <a:t/>
                  </a:r>
                  <a:br>
                    <a:rPr lang="zh-CN" altLang="en-US" sz="1400" b="0" i="0" dirty="0" smtClean="0">
                      <a:solidFill>
                        <a:srgbClr val="546568"/>
                      </a:solidFill>
                      <a:latin typeface="Arial"/>
                      <a:ea typeface="黑体" pitchFamily="2" charset="-122"/>
                      <a:cs typeface="+mn-cs"/>
                    </a:rPr>
                  </a:br>
                  <a:r>
                    <a:rPr lang="en-US" altLang="zh-CN" sz="1400" b="0" i="0" dirty="0" err="1" smtClean="0">
                      <a:solidFill>
                        <a:srgbClr val="546568"/>
                      </a:solidFill>
                      <a:latin typeface="Arial"/>
                      <a:ea typeface="黑体" pitchFamily="2" charset="-122"/>
                      <a:cs typeface="+mn-cs"/>
                    </a:rPr>
                    <a:t>Mantara</a:t>
                  </a:r>
                  <a:r>
                    <a:rPr lang="zh-CN" altLang="en-US" sz="1400" b="0" i="0" dirty="0" smtClean="0">
                      <a:solidFill>
                        <a:srgbClr val="546568"/>
                      </a:solidFill>
                      <a:latin typeface="Arial"/>
                      <a:ea typeface="黑体" pitchFamily="2" charset="-122"/>
                      <a:cs typeface="+mn-cs"/>
                    </a:rPr>
                    <a:t>，基础设施部门主管</a:t>
                  </a:r>
                  <a:endParaRPr lang="zh-CN" altLang="en-US" sz="1400" dirty="0">
                    <a:solidFill>
                      <a:srgbClr val="546568"/>
                    </a:solidFill>
                    <a:ea typeface="黑体" pitchFamily="2" charset="-122"/>
                  </a:endParaRPr>
                </a:p>
              </p:txBody>
            </p:sp>
          </p:grpSp>
          <p:grpSp>
            <p:nvGrpSpPr>
              <p:cNvPr id="13" name="Group 12"/>
              <p:cNvGrpSpPr/>
              <p:nvPr/>
            </p:nvGrpSpPr>
            <p:grpSpPr>
              <a:xfrm>
                <a:off x="4736736" y="2398019"/>
                <a:ext cx="206470" cy="217891"/>
                <a:chOff x="4656049" y="2204275"/>
                <a:chExt cx="348883" cy="368182"/>
              </a:xfrm>
            </p:grpSpPr>
            <p:sp>
              <p:nvSpPr>
                <p:cNvPr id="15" name="Freeform 35"/>
                <p:cNvSpPr>
                  <a:spLocks/>
                </p:cNvSpPr>
                <p:nvPr/>
              </p:nvSpPr>
              <p:spPr bwMode="auto">
                <a:xfrm>
                  <a:off x="4656049" y="2204275"/>
                  <a:ext cx="160984" cy="368182"/>
                </a:xfrm>
                <a:custGeom>
                  <a:avLst/>
                  <a:gdLst>
                    <a:gd name="T0" fmla="*/ 124 w 134"/>
                    <a:gd name="T1" fmla="*/ 173 h 307"/>
                    <a:gd name="T2" fmla="*/ 124 w 134"/>
                    <a:gd name="T3" fmla="*/ 307 h 307"/>
                    <a:gd name="T4" fmla="*/ 0 w 134"/>
                    <a:gd name="T5" fmla="*/ 307 h 307"/>
                    <a:gd name="T6" fmla="*/ 0 w 134"/>
                    <a:gd name="T7" fmla="*/ 201 h 307"/>
                    <a:gd name="T8" fmla="*/ 21 w 134"/>
                    <a:gd name="T9" fmla="*/ 77 h 307"/>
                    <a:gd name="T10" fmla="*/ 106 w 134"/>
                    <a:gd name="T11" fmla="*/ 0 h 307"/>
                    <a:gd name="T12" fmla="*/ 134 w 134"/>
                    <a:gd name="T13" fmla="*/ 45 h 307"/>
                    <a:gd name="T14" fmla="*/ 82 w 134"/>
                    <a:gd name="T15" fmla="*/ 88 h 307"/>
                    <a:gd name="T16" fmla="*/ 64 w 134"/>
                    <a:gd name="T17" fmla="*/ 173 h 307"/>
                    <a:gd name="T18" fmla="*/ 124 w 134"/>
                    <a:gd name="T19" fmla="*/ 17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307">
                      <a:moveTo>
                        <a:pt x="124" y="173"/>
                      </a:moveTo>
                      <a:cubicBezTo>
                        <a:pt x="124" y="307"/>
                        <a:pt x="124" y="307"/>
                        <a:pt x="124" y="307"/>
                      </a:cubicBezTo>
                      <a:cubicBezTo>
                        <a:pt x="0" y="307"/>
                        <a:pt x="0" y="307"/>
                        <a:pt x="0" y="307"/>
                      </a:cubicBezTo>
                      <a:cubicBezTo>
                        <a:pt x="0" y="201"/>
                        <a:pt x="0" y="201"/>
                        <a:pt x="0" y="201"/>
                      </a:cubicBezTo>
                      <a:cubicBezTo>
                        <a:pt x="0" y="144"/>
                        <a:pt x="7" y="103"/>
                        <a:pt x="21" y="77"/>
                      </a:cubicBezTo>
                      <a:cubicBezTo>
                        <a:pt x="39" y="43"/>
                        <a:pt x="67" y="17"/>
                        <a:pt x="106" y="0"/>
                      </a:cubicBezTo>
                      <a:cubicBezTo>
                        <a:pt x="134" y="45"/>
                        <a:pt x="134" y="45"/>
                        <a:pt x="134" y="45"/>
                      </a:cubicBezTo>
                      <a:cubicBezTo>
                        <a:pt x="111" y="54"/>
                        <a:pt x="93" y="69"/>
                        <a:pt x="82" y="88"/>
                      </a:cubicBezTo>
                      <a:cubicBezTo>
                        <a:pt x="71" y="108"/>
                        <a:pt x="65" y="136"/>
                        <a:pt x="64" y="173"/>
                      </a:cubicBezTo>
                      <a:lnTo>
                        <a:pt x="124" y="17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0096D6"/>
                    </a:solidFill>
                    <a:latin typeface="Arial"/>
                    <a:ea typeface="黑体" pitchFamily="2" charset="-122"/>
                  </a:endParaRPr>
                </a:p>
              </p:txBody>
            </p:sp>
            <p:sp>
              <p:nvSpPr>
                <p:cNvPr id="16" name="Freeform 36"/>
                <p:cNvSpPr>
                  <a:spLocks/>
                </p:cNvSpPr>
                <p:nvPr/>
              </p:nvSpPr>
              <p:spPr bwMode="auto">
                <a:xfrm>
                  <a:off x="4844456" y="2204275"/>
                  <a:ext cx="160476" cy="368182"/>
                </a:xfrm>
                <a:custGeom>
                  <a:avLst/>
                  <a:gdLst>
                    <a:gd name="T0" fmla="*/ 124 w 134"/>
                    <a:gd name="T1" fmla="*/ 173 h 307"/>
                    <a:gd name="T2" fmla="*/ 124 w 134"/>
                    <a:gd name="T3" fmla="*/ 307 h 307"/>
                    <a:gd name="T4" fmla="*/ 0 w 134"/>
                    <a:gd name="T5" fmla="*/ 307 h 307"/>
                    <a:gd name="T6" fmla="*/ 0 w 134"/>
                    <a:gd name="T7" fmla="*/ 201 h 307"/>
                    <a:gd name="T8" fmla="*/ 21 w 134"/>
                    <a:gd name="T9" fmla="*/ 77 h 307"/>
                    <a:gd name="T10" fmla="*/ 106 w 134"/>
                    <a:gd name="T11" fmla="*/ 0 h 307"/>
                    <a:gd name="T12" fmla="*/ 134 w 134"/>
                    <a:gd name="T13" fmla="*/ 45 h 307"/>
                    <a:gd name="T14" fmla="*/ 82 w 134"/>
                    <a:gd name="T15" fmla="*/ 88 h 307"/>
                    <a:gd name="T16" fmla="*/ 64 w 134"/>
                    <a:gd name="T17" fmla="*/ 173 h 307"/>
                    <a:gd name="T18" fmla="*/ 124 w 134"/>
                    <a:gd name="T19" fmla="*/ 17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307">
                      <a:moveTo>
                        <a:pt x="124" y="173"/>
                      </a:moveTo>
                      <a:cubicBezTo>
                        <a:pt x="124" y="307"/>
                        <a:pt x="124" y="307"/>
                        <a:pt x="124" y="307"/>
                      </a:cubicBezTo>
                      <a:cubicBezTo>
                        <a:pt x="0" y="307"/>
                        <a:pt x="0" y="307"/>
                        <a:pt x="0" y="307"/>
                      </a:cubicBezTo>
                      <a:cubicBezTo>
                        <a:pt x="0" y="201"/>
                        <a:pt x="0" y="201"/>
                        <a:pt x="0" y="201"/>
                      </a:cubicBezTo>
                      <a:cubicBezTo>
                        <a:pt x="0" y="144"/>
                        <a:pt x="7" y="103"/>
                        <a:pt x="21" y="77"/>
                      </a:cubicBezTo>
                      <a:cubicBezTo>
                        <a:pt x="39" y="43"/>
                        <a:pt x="67" y="17"/>
                        <a:pt x="106" y="0"/>
                      </a:cubicBezTo>
                      <a:cubicBezTo>
                        <a:pt x="134" y="45"/>
                        <a:pt x="134" y="45"/>
                        <a:pt x="134" y="45"/>
                      </a:cubicBezTo>
                      <a:cubicBezTo>
                        <a:pt x="111" y="54"/>
                        <a:pt x="93" y="69"/>
                        <a:pt x="82" y="88"/>
                      </a:cubicBezTo>
                      <a:cubicBezTo>
                        <a:pt x="71" y="108"/>
                        <a:pt x="65" y="136"/>
                        <a:pt x="64" y="173"/>
                      </a:cubicBezTo>
                      <a:lnTo>
                        <a:pt x="124" y="17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0096D6"/>
                    </a:solidFill>
                    <a:latin typeface="Arial"/>
                    <a:ea typeface="黑体" pitchFamily="2" charset="-122"/>
                  </a:endParaRPr>
                </a:p>
              </p:txBody>
            </p:sp>
          </p:grpSp>
        </p:grpSp>
        <p:grpSp>
          <p:nvGrpSpPr>
            <p:cNvPr id="17" name="Group 16"/>
            <p:cNvGrpSpPr/>
            <p:nvPr/>
          </p:nvGrpSpPr>
          <p:grpSpPr>
            <a:xfrm flipH="1">
              <a:off x="7658471" y="4450916"/>
              <a:ext cx="189220" cy="217901"/>
              <a:chOff x="5041722" y="1266391"/>
              <a:chExt cx="319734" cy="368193"/>
            </a:xfrm>
          </p:grpSpPr>
          <p:sp>
            <p:nvSpPr>
              <p:cNvPr id="18" name="Freeform 35"/>
              <p:cNvSpPr>
                <a:spLocks/>
              </p:cNvSpPr>
              <p:nvPr/>
            </p:nvSpPr>
            <p:spPr bwMode="auto">
              <a:xfrm>
                <a:off x="5041722" y="1266391"/>
                <a:ext cx="160984" cy="368190"/>
              </a:xfrm>
              <a:custGeom>
                <a:avLst/>
                <a:gdLst>
                  <a:gd name="T0" fmla="*/ 124 w 134"/>
                  <a:gd name="T1" fmla="*/ 173 h 307"/>
                  <a:gd name="T2" fmla="*/ 124 w 134"/>
                  <a:gd name="T3" fmla="*/ 307 h 307"/>
                  <a:gd name="T4" fmla="*/ 0 w 134"/>
                  <a:gd name="T5" fmla="*/ 307 h 307"/>
                  <a:gd name="T6" fmla="*/ 0 w 134"/>
                  <a:gd name="T7" fmla="*/ 201 h 307"/>
                  <a:gd name="T8" fmla="*/ 21 w 134"/>
                  <a:gd name="T9" fmla="*/ 77 h 307"/>
                  <a:gd name="T10" fmla="*/ 106 w 134"/>
                  <a:gd name="T11" fmla="*/ 0 h 307"/>
                  <a:gd name="T12" fmla="*/ 134 w 134"/>
                  <a:gd name="T13" fmla="*/ 45 h 307"/>
                  <a:gd name="T14" fmla="*/ 82 w 134"/>
                  <a:gd name="T15" fmla="*/ 88 h 307"/>
                  <a:gd name="T16" fmla="*/ 64 w 134"/>
                  <a:gd name="T17" fmla="*/ 173 h 307"/>
                  <a:gd name="T18" fmla="*/ 124 w 134"/>
                  <a:gd name="T19" fmla="*/ 17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307">
                    <a:moveTo>
                      <a:pt x="124" y="173"/>
                    </a:moveTo>
                    <a:cubicBezTo>
                      <a:pt x="124" y="307"/>
                      <a:pt x="124" y="307"/>
                      <a:pt x="124" y="307"/>
                    </a:cubicBezTo>
                    <a:cubicBezTo>
                      <a:pt x="0" y="307"/>
                      <a:pt x="0" y="307"/>
                      <a:pt x="0" y="307"/>
                    </a:cubicBezTo>
                    <a:cubicBezTo>
                      <a:pt x="0" y="201"/>
                      <a:pt x="0" y="201"/>
                      <a:pt x="0" y="201"/>
                    </a:cubicBezTo>
                    <a:cubicBezTo>
                      <a:pt x="0" y="144"/>
                      <a:pt x="7" y="103"/>
                      <a:pt x="21" y="77"/>
                    </a:cubicBezTo>
                    <a:cubicBezTo>
                      <a:pt x="39" y="43"/>
                      <a:pt x="67" y="17"/>
                      <a:pt x="106" y="0"/>
                    </a:cubicBezTo>
                    <a:cubicBezTo>
                      <a:pt x="134" y="45"/>
                      <a:pt x="134" y="45"/>
                      <a:pt x="134" y="45"/>
                    </a:cubicBezTo>
                    <a:cubicBezTo>
                      <a:pt x="111" y="54"/>
                      <a:pt x="93" y="69"/>
                      <a:pt x="82" y="88"/>
                    </a:cubicBezTo>
                    <a:cubicBezTo>
                      <a:pt x="71" y="108"/>
                      <a:pt x="65" y="136"/>
                      <a:pt x="64" y="173"/>
                    </a:cubicBezTo>
                    <a:lnTo>
                      <a:pt x="124" y="17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0096D6"/>
                  </a:solidFill>
                  <a:latin typeface="Arial"/>
                  <a:ea typeface="黑体" pitchFamily="2" charset="-122"/>
                </a:endParaRPr>
              </a:p>
            </p:txBody>
          </p:sp>
          <p:sp>
            <p:nvSpPr>
              <p:cNvPr id="20" name="Freeform 36"/>
              <p:cNvSpPr>
                <a:spLocks/>
              </p:cNvSpPr>
              <p:nvPr/>
            </p:nvSpPr>
            <p:spPr bwMode="auto">
              <a:xfrm>
                <a:off x="5200981" y="1266394"/>
                <a:ext cx="160475" cy="368190"/>
              </a:xfrm>
              <a:custGeom>
                <a:avLst/>
                <a:gdLst>
                  <a:gd name="T0" fmla="*/ 124 w 134"/>
                  <a:gd name="T1" fmla="*/ 173 h 307"/>
                  <a:gd name="T2" fmla="*/ 124 w 134"/>
                  <a:gd name="T3" fmla="*/ 307 h 307"/>
                  <a:gd name="T4" fmla="*/ 0 w 134"/>
                  <a:gd name="T5" fmla="*/ 307 h 307"/>
                  <a:gd name="T6" fmla="*/ 0 w 134"/>
                  <a:gd name="T7" fmla="*/ 201 h 307"/>
                  <a:gd name="T8" fmla="*/ 21 w 134"/>
                  <a:gd name="T9" fmla="*/ 77 h 307"/>
                  <a:gd name="T10" fmla="*/ 106 w 134"/>
                  <a:gd name="T11" fmla="*/ 0 h 307"/>
                  <a:gd name="T12" fmla="*/ 134 w 134"/>
                  <a:gd name="T13" fmla="*/ 45 h 307"/>
                  <a:gd name="T14" fmla="*/ 82 w 134"/>
                  <a:gd name="T15" fmla="*/ 88 h 307"/>
                  <a:gd name="T16" fmla="*/ 64 w 134"/>
                  <a:gd name="T17" fmla="*/ 173 h 307"/>
                  <a:gd name="T18" fmla="*/ 124 w 134"/>
                  <a:gd name="T19" fmla="*/ 17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307">
                    <a:moveTo>
                      <a:pt x="124" y="173"/>
                    </a:moveTo>
                    <a:cubicBezTo>
                      <a:pt x="124" y="307"/>
                      <a:pt x="124" y="307"/>
                      <a:pt x="124" y="307"/>
                    </a:cubicBezTo>
                    <a:cubicBezTo>
                      <a:pt x="0" y="307"/>
                      <a:pt x="0" y="307"/>
                      <a:pt x="0" y="307"/>
                    </a:cubicBezTo>
                    <a:cubicBezTo>
                      <a:pt x="0" y="201"/>
                      <a:pt x="0" y="201"/>
                      <a:pt x="0" y="201"/>
                    </a:cubicBezTo>
                    <a:cubicBezTo>
                      <a:pt x="0" y="144"/>
                      <a:pt x="7" y="103"/>
                      <a:pt x="21" y="77"/>
                    </a:cubicBezTo>
                    <a:cubicBezTo>
                      <a:pt x="39" y="43"/>
                      <a:pt x="67" y="17"/>
                      <a:pt x="106" y="0"/>
                    </a:cubicBezTo>
                    <a:cubicBezTo>
                      <a:pt x="134" y="45"/>
                      <a:pt x="134" y="45"/>
                      <a:pt x="134" y="45"/>
                    </a:cubicBezTo>
                    <a:cubicBezTo>
                      <a:pt x="111" y="54"/>
                      <a:pt x="93" y="69"/>
                      <a:pt x="82" y="88"/>
                    </a:cubicBezTo>
                    <a:cubicBezTo>
                      <a:pt x="71" y="108"/>
                      <a:pt x="65" y="136"/>
                      <a:pt x="64" y="173"/>
                    </a:cubicBezTo>
                    <a:lnTo>
                      <a:pt x="124" y="17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0096D6"/>
                  </a:solidFill>
                  <a:latin typeface="Arial"/>
                  <a:ea typeface="黑体" pitchFamily="2" charset="-122"/>
                </a:endParaRPr>
              </a:p>
            </p:txBody>
          </p:sp>
        </p:grpSp>
      </p:grpSp>
      <p:pic>
        <p:nvPicPr>
          <p:cNvPr id="21" name="Picture 2" descr="http://www.sxvp.com/data/images/portfolio/Mantara_logo.jp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saturation sat="0"/>
                    </a14:imgEffect>
                    <a14:imgEffect>
                      <a14:brightnessContrast bright="5000" contrast="1000"/>
                    </a14:imgEffect>
                  </a14:imgLayer>
                </a14:imgProps>
              </a:ext>
              <a:ext uri="{28A0092B-C50C-407E-A947-70E740481C1C}">
                <a14:useLocalDpi xmlns="" xmlns:a14="http://schemas.microsoft.com/office/drawing/2010/main" val="0"/>
              </a:ext>
            </a:extLst>
          </a:blip>
          <a:srcRect/>
          <a:stretch>
            <a:fillRect/>
          </a:stretch>
        </p:blipFill>
        <p:spPr bwMode="auto">
          <a:xfrm>
            <a:off x="546559" y="5081485"/>
            <a:ext cx="1828342" cy="55764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872130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ct val="0"/>
              </a:spcBef>
              <a:buNone/>
            </a:pPr>
            <a: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思科数据中心虚拟化</a:t>
            </a:r>
            <a:r>
              <a:rPr altLang="zh-CN"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
            </a:r>
            <a:br>
              <a:rPr altLang="zh-CN"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lang="zh-CN" altLang="en-US" sz="2400" b="0" i="0" spc="0" baseline="0" dirty="0" smtClean="0">
                <a:solidFill>
                  <a:srgbClr val="7F7F7F"/>
                </a:solidFill>
                <a:latin typeface="Arial"/>
                <a:ea typeface="黑体" pitchFamily="2" charset="-122"/>
                <a:cs typeface="+mj-cs"/>
              </a:rPr>
              <a:t>改进了数据中心战略 </a:t>
            </a:r>
            <a:endParaRPr lang="zh-CN" altLang="en-US" sz="2400" b="0" i="0" spc="0" baseline="0" dirty="0">
              <a:solidFill>
                <a:srgbClr val="7F7F7F"/>
              </a:solidFill>
              <a:latin typeface="Arial"/>
              <a:ea typeface="黑体" pitchFamily="2" charset="-122"/>
              <a:cs typeface="+mj-cs"/>
            </a:endParaRPr>
          </a:p>
        </p:txBody>
      </p:sp>
      <p:sp>
        <p:nvSpPr>
          <p:cNvPr id="1028" name="AutoShape 4" descr="data:image/jpg;base64,/9j/4AAQSkZJRgABAQAAAQABAAD/2wBDAAkGBwgHBgkIBwgKCgkLDRYPDQwMDRsUFRAWIB0iIiAdHx8kKDQsJCYxJx8fLT0tMTU3Ojo6Iys/RD84QzQ5Ojf/2wBDAQoKCg0MDRoPDxo3JR8lNzc3Nzc3Nzc3Nzc3Nzc3Nzc3Nzc3Nzc3Nzc3Nzc3Nzc3Nzc3Nzc3Nzc3Nzc3Nzc3Nzf/wAARCABkAIUDASIAAhEBAxEB/8QAHAABAQADAAMBAAAAAAAAAAAAAAYEBQcBAgMI/8QAQBAAAQMDAwIDBQUEBwkAAAAAAQIDBAAFEQYSIQcxE0FRFBUiYXEjMoGRsRYXodEkNkJScnTwJVVWc5OywtPi/8QAGgEBAAIDAQAAAAAAAAAAAAAAAAMFAQIEBv/EACwRAAICAQQBAwMCBwAAAAAAAAABAhEDBBIhMQUTQVEUYYEVIiMkcZGhsfD/2gAMAwEAAhEDEQA/AO40pSgFKUoBSlKAV4yKHtX59vvULUD+oJEmDcXY8dt1SWGE42bAcDcnzz3OfXyrt0WhyayTjCuPkw3R+g6VE3nXTdt0RBviWUrkzm0hlgnjxCMqye+Bg/w9a0fT3qPOvN7FrvKGNz4UY7rKCnCgCdpGTnIBwfl86xHQaiWKWVR4j3+O/wCwtdHUqUHalcZkUpSgFKUoBSlKAUqDunU23225SoLsCWtcd1TalJKMEj05rG/e1bP92TfzR/Oonnxriywj4rWyipRxumdFpU/pjVtt1IlwQlOIfbGVsugBQHrwcEfSqCpFJSVo48mKeKThNU0KxblNYt0F+bLXsYYbLjivQAZrKqb6h2+TdNH3KJBSVvqQlSUJ7r2qCikfMgGpMUVLJGMnSbRGSVj6tsTr0mLcIAiRHl7Wn/F3FBPbeMYx8x2+nNRmoun9/iXyQzBtr8uM46VMOtAFJSTkBR/skdjnHapa3wpFynsQYbalyH1hCEgc5Pn+Hc+mK79rjWUXSMJhst+1Tnk/ZM7scDgqUfIfr+BI9Nmj9BnjHRq3Ndf06ZGv3Lkk9caQuDWg7GxGbVIdtaT7Q20Co/EPiKR3OCPy5rQdNdPyUXpm+3RJg2yAS4p+T9mFqwQACrHHOSfljzrf6e6urfntsX2Ewyw4oJ9oYUoBrPmoHPHqQeK+vXSS57DZ2ELPgOuOOKAPCikJ2/wUaixT1kP5LKq33z3w+XQdPk6RbLtb7o2pdtmx5SEnCiy4FbT88dqzq/PHSmU/H1zBQyohMgLbdSD95OxSufoUg/hXXtS60i6dnphyIM19amg4FMJSU4JIxyRzxVP5LSLQ5djlaqyfDjnnltgrZU0rnx6rWsK2m2XLd/dKUZ/7qzLX1Dh3O4x4TFruSXH17QVoSEp9Sfi7Ac1XLNjfTOqfjtVBbpQ4LWlc9HVW2KJCbbcVY/uhB/8AKsSD1VBce9vtL4Ru+y9nIUceit2OfpT18fySLxWsab9P/R02laHS+pGtSR3348ORHbaWEZfwNxxk4wT24/OlSKSatHDkxzxycJqmjiWsv613j/NufrVBdpOiFaY2Qo497eCgJUhtxJ8TAySTxjvmp/WX9a7x/m3P1qsk6HsLenfeHvhxt72UPFK3G1J3bc7cAZ78etVcVJynSR7nPPDDFp3klJdVt9+uzH6R22W5f1XBKFpiMtLQpwjAUo4wkevr+FdalXW3w1bZc6Mwrvh15KD+RNcO6fXWVbtSw22XVJYkueG83n4SD5keo75+VZjcfT795fMZq8aifXuO1KA2FKJ5WVJ5x+GOanwZduNKJXeT0Lz6yUsj4pVS9vu20l+WdeuE9p6yTZECa18LDhS+2sKSghJwcjPaprppcZ1wRP8AeF3buJQpvYUbvgyFZ7oT3x8+1c80i67Ful3iJC2m3IEpLjJVnBSgkA+pGMZqq6J8tXf/ABM/out4ZnOcfycuo8dHS6bMrutrTpe7/wC6KPWGobJo9C5ZiR1XSQDsbbQlLjvzUoDIT8z+Ga5XZrNdOpF2uMyRcWmn2ghSt6CQEndtSkA8AY/jW3sCW9QdXZqrwA4GXXy205yPsztQnHoBzj1Ga6Dpu6Tp+pL9GmWxEZqG4lpiQGikuoyrAKj97yUMdt1eoUnoYP01c9qbk/ZN9JHm+z86kgHBIB+tWFkvkG92tjTWqJCmmGlgwrgnBVGOMbV57oxxny48gCKTTURUno/eEMMF18uvbQhG5RwU9vPtXrr2IqJ0u0228x4UhKmUuBScKB8JWQatMushnmsTVS3UnfK47NUq5K3RXT236amGeJTkyUUFKFrSEpQD3wBnk+ue1Yet9Q32BquFabK8ygymkbQ62CN6lKHf04FfXo1cZE7SZakrUv2SQpltSjk7NqVAfhuI+mK0nUVuU71DtDdvdS1LUy0GXF9kq8ReCeD+leS8pLMsslklck6stvEY8c89SSqm+eug7pLWj99Re3HbcqcnBSsr+EYGBxtx2/jWZaNQana1rGsV6kxlhQKnA02MEeGVDBwD5CswWnqHgf7fg4/wD/11P21i4RuqkNu7ykSZoby46hICT9irAHA7DHlVdWxqrXJaxks8JrI4S2wdUnarrtEmgykablLad2sCcgOJHCiooXtwfTAV+YqvmT9Re4nUr1PY1sCKQWW3U+KU7fujjO7HH1qfs/ifs7PV7JFkMImoU77SHNqPgUAcoII7nvxWLIlxmUNrFssb284CWlvKI+o8TioE9qLPJj9WbW1On8J+y+TpfSZqadOrelyC4w68Swk5JTgkKJPnk/pStxol+7P2ZK7xBZhkECOy0go2tgDGUknHOePSlWGOKUEeR1s3PUTlx37dEne+mUy53ibORco7aZDynAlTSiRk5x3rC/dHNHa6Rc/8lX862mqOo0vTF6vVvuUKPhmGmRbFJKsySpQTtPPcEnOPJJrFtfUy53WRZ7TGtsZu9yJj0efHdKsRUt4JVjOexPc90kVo9Njbujqh5rWwioqfC+yNzpfp1Ds61yJsgy5Km1NgpTsS2FDBwM5zgkZ+da239O7zaJzptGoExo7o2LWlo+IU/Ttn5gitXM6tXWNb3I3uiOvUDE59h+GlSilLTSNynO+fX8Ek1sW+o10vLl0d0vb4smJbra3LWt0qKlOKSFFoYPcDd+KCK29DHSpdEP6nqnKUnK93dpP/AAe9t6cTLfdZL7dwZcYdZfZTvCt+FoKQT5ZyRmt5oHScjTCZqZEpp/2goI8NJG3bu75+tSqer/iXG0+FCaVbHWo/vKVuP9FddyNvpgY8/Q1UaE1gvUcd+ZOTDhsOyltW5Hi4cfQk43YJ55448waRwwi7SMZvI6nNFwnK06vj46NXqjp7LlagF+01cUQZxX4i0uA7d+MFQIBxkdwQQefWshmxa/ekB2VqmGxhO3axFCxjPoUgZ+dQOn9aans8TVFyaDNxhQriA77dLWVoSpZSEtp8v9cGrK7dQ56nLciyM27dMhIleA/47743J3AeEygkdxyTz3487D63K4qMqdcK0m6OCke1t0NqXTsZ1vTupmQHVbltSIg27u2QcqweB5VrJ2iNdXuMzAvV4hLhtOeIFKJWoHkZ4QCe54JrV33qFJvehrTd1R3Yr5upiuoiy3GgSEZzlPJGCODWy1Xry+T3dW2yyQ4zUS0R1ofkuSFNvg8pK28ehBwPl35ArePkc6lv43fNKzG1HRdK2CNpuztW6IVLCSVLcUMFxZ7qPp5cegFT2sdI3S8aii3a1zo8VyO0lKC4CSFBSjnsR51MaR11coUHQ9sfCZZu4cD8mQ4pTgw8pIwc88Y71UaN1wb5cdRNXJMSJHtUsMNveJgLBUsAkqOP7A/OuDL/ABm3N22dGn1E9PPfj76+ez4e4def8UR/+n/8Vl6e0fLjXhd6v08TriBtaUgbUpG3bk8DJxx/PyxL3rW6O6xb0xpaHAfkmMJK5M15Qa2kZG3ZyeCOfn8s1i3nqJcrPp6I9MtcNV3lyzFbaZmJcYBwPiKk5x3+6efnUaxRTsnl5DNKLiklfwkuPwZVv0deLLZ5EKz3GOl+YoKkPuoI2ADGEAA+p5P5CsFjpjIhNRpVvu/h3Rpe8rU3lvPyHcY+ec+grx+8K8W+dfrRe7bCFzttvXNbXEdWplwJSFbTnkfeH+sZ1jHVHUiv2edVYraWL4VNRkiSsKLgWEZJxhKdxHGDxnmjwQfsbR8nqYttS774XPtz9vsdRs6LkiKEXZcZx9PHiRwpIV8yD2P0/hSpXp/rOff5t8t94hR48y0yA0sxlFSFZKxxk+RQefPPlSpVwcLduyivWl7LfZkOXdYCJD8JW5halKG05B7AgEZA4ORSHpeywr9JvkaAhu5SUlLr4UrKgcZ4zgZ2jkCtxShg0qdKWNN+evot7fvJ5BbcfKlHckgJPw529gBnGa99O6Zs+mozsaywkRWXV73EhalbjjHJUSew7Vt6UBMsaB0vHtk62s2lpMOctK5DfiL+MpOU87sjB7YIr6p0Tp1L1qeTbUJXakhMIhxY8IA57bueeec1Q0oCPf6Y6OfWtbtmQVLdLqz47uVKPJz8XI+XasyfoXTk+eic/bQmQloM7mXVtBTYGAlQQoAjGBgjsAO1UlKAlx090sLY3bRakiG3JMpDXju4S7jG7O7PYdu3yrzdtAaXvFzduNxtLb0p1O1xfiLSF8YyQFAE9ucZ4HpVPSgJaZ090tNtsG3SLUlUaBu9mSHnAWwo5I3BW4gnnk15R090qiBNgN2htEWatDkhpLrgCygkp7K4xk8DAqopQEzc9B6auiIiZltBMNlLDDjby21obSMBO5KgSAPUnzr6fsNpn3F7k9zx/d2/xPC5zv7bt2d27HGc5xxVFSgJq3aE01bos2PFtiQic0WpKlurWtxB7p3lRUB9CK+idE6dQi0oTbgE2hZXBHjOfYqKgon73PIB5zVDSgNRbNNWm1TZ8y3xAzIuDniSl+Is+IrKjnBJA5UrtjvStvSgFKUoBSlKAUpSgFKUoBSlKAUpSgFKUoBSlKAUpSgFKUoBSlKAUpSgFKUoBSlKAUpSgFKUoBSlKAUpSgP/2Q=="/>
          <p:cNvSpPr>
            <a:spLocks noChangeAspect="1" noChangeArrowheads="1"/>
          </p:cNvSpPr>
          <p:nvPr/>
        </p:nvSpPr>
        <p:spPr bwMode="auto">
          <a:xfrm>
            <a:off x="155575" y="-446087"/>
            <a:ext cx="1143000" cy="857251"/>
          </a:xfrm>
          <a:prstGeom prst="rect">
            <a:avLst/>
          </a:prstGeom>
          <a:noFill/>
        </p:spPr>
        <p:txBody>
          <a:bodyPr vert="horz" wrap="square" lIns="91435" tIns="45718" rIns="91435" bIns="45718" numCol="1" anchor="t" anchorCtr="0" compatLnSpc="1">
            <a:prstTxWarp prst="textNoShape">
              <a:avLst/>
            </a:prstTxWarp>
          </a:bodyPr>
          <a:lstStyle/>
          <a:p>
            <a:pPr algn="l" rtl="0"/>
            <a:endParaRPr lang="zh-CN" altLang="en-US" kern="1200">
              <a:solidFill>
                <a:srgbClr val="0096D6"/>
              </a:solidFill>
              <a:latin typeface="Arial"/>
              <a:ea typeface="黑体" pitchFamily="2" charset="-122"/>
              <a:cs typeface="+mn-cs"/>
            </a:endParaRPr>
          </a:p>
        </p:txBody>
      </p:sp>
      <p:sp>
        <p:nvSpPr>
          <p:cNvPr id="1032" name="AutoShape 8" descr="data:image/jpg;base64,/9j/4AAQSkZJRgABAQAAAQABAAD/2wBDAAkGBwgHBgkIBwgKCgkLDRYPDQwMDRsUFRAWIB0iIiAdHx8kKDQsJCYxJx8fLT0tMTU3Ojo6Iys/RD84QzQ5Ojf/2wBDAQoKCg0MDRoPDxo3JR8lNzc3Nzc3Nzc3Nzc3Nzc3Nzc3Nzc3Nzc3Nzc3Nzc3Nzc3Nzc3Nzc3Nzc3Nzc3Nzc3Nzf/wAARCABDAMYDASIAAhEBAxEB/8QAHAAAAQQDAQAAAAAAAAAAAAAAAAQFBgcBAgMI/8QAQhAAAQMDAQYDAwgHBwUAAAAAAQIDBAAFEQYHEhMhMVEUQWEicbEWNoGRkqHB0RVSU1VzdJMkJjI1YpTxQkNFVPD/xAAaAQABBQEAAAAAAAAAAAAAAAAAAQIDBQYE/8QALhEAAQQBAgQFBAEFAAAAAAAAAQACAxEEEiEFEzFRFCJBYYEycZHBoQZCUrHw/9oADAMBAAIRAxEAPwC8aKKKEIooooQiiiihCKKKKEIoorGRnFCFHNc6oa0tafElAdkOncYaJxvK9/YVWll2s3du5IN2Qw9DUrC0tthCkjuD504beOJxrT14e657s8vwqqB1rV8L4bjy4gfI2y6/j7KJziCvV3i2PCeLLyBH3N/iFQCd3vntVbStsMJq4lpi2uuxEr3S9vgKI7gUh1dNkRtklhZQpQEltpCz0JSE5x7jVUVDw3hEMrXPl33IHx6pXPIXqq03KLdrezOguBxh1OUqHw99LKrXYc4+rT0xC+bKZR3D67qc1ZVUWXAIJ3RA3SeDYRRRRXOlRRRRQhFFFFCEUUUUIRRRRQhFFNs6+2m3vcCdcYsZ3dCtx10JOO+DSf5V6e/fUD+un86aXNHqpWwSuFhpPwU9UU0N6nsLqwhu8QVKPQB9P505tuodSFtLStJ6FJzmlBB6FNdG9n1AhdKKKKVMRRRSSbcYUDd8bKZY3v8ADxFhOfroJrqlDS40AkWrbymw6fmXIp3lMo9hPdROEj6yK8+O6u1C5OMw3eUHicgpXgAdsdMelW7tTWi6aIkv259EhtlxCllpW8CN4Z6duv0VQ5rVcBx4nQOeQCSa+FFJbTRVxxSnaho9TT+61doKsBw8klRHXl3A59qYLNsnvblxbTdeAzDCsuKQ6FKUPQCnrYSw4mNdJCgQ2paEpyOpwakWsdolu02+YjbRmTAPabQrAR7z39K5nzZMOQ/FxBY7dr/0igRZSvXGlRftNJtsHcacjqSqODySMDG79VU/G2d6mem+GVAU17QBdWcIA7586mtp2xMOykt3W28BlXV1pZVu+8Y51ZglNP29UqM4lxtTRWhaDkEYyCDULMnO4a3lubsel7paa5QWJqLTmz2C1YlvOPSmwFv8FBVlaupJ/DtipVpzU9r1Iwp21v75R/jbUMLT7xXmqfKXOmvynVFS3nFOEn1OfxqR7MZ70HWdvSyTiSvgLHdJ5/hXdl8GZyHSlxL6s+/dND96XoyiuPiWRkF5sEdRvijxLH7Zv7YrK2pqPZdqK4+JY/bN/bFHiWP2zf2xRYRR7LtRXJTzaMb7iE56ZUBmseJY/bN/bFFoortRUWla9sEW4LguyHeMhzhq3WVEZ99SLxLBAPHbwf8AWKQPaehUkkEsYBe0i+m3Vd6K0bcQ5nhrSoD9Ug0U5RKltr/ztT/Kt/FVILRoW83e3tToYaLLoyneWAfjS/a/87U/yrfxVW+nNojlks8e3pgB0MgjfKutVThGZna+i3ULspvDovDAE169khn7Pb/CiOSHGW1obSVKCHASAPTzpVsvv8iBfG7c44oxJOU7ijyQoDII+rFLLntSlS4L0diC20t1BRvlWcA8j50g2X2Z65aiTOUn+zxSVrUfNRBAHvzz+inDQJW8opJHZD8KU57QNtv++6ulyUw0vddebQrspQFa+Oif+yz/AFBUE1xoSdqG+GfGksNtllCN1aSTkZ/Oo+dlF1AJEyIT23TXW6WUEgNWdgwsJ8Yc+eifSuit9t5t0ZacSsd0nNQfaZp+XfPBeEWwnhk54rgT371W0aVeNG3xTSVqZeaWOI0DlDg9QOoNSva1KROg2eU2PYeQVjI8jmonTB8btQ6Lug4ZJi5kRjeCHXRr27X+1KtB2FcDTr1vuQYeS6tQUlKgtJSc8j5UxSNjtscmKdZuUlpgqyGQgHHpk86ctj4/u05y/wC8r4muu0TXDemY4iwtx25OjKUKGQhP6x/KrXhkmSKZjGiVTcTBGXJrNm1z1FerVs+0+3b7a2kyVIKWWQeefNavpOfWqjs+mr5qrxU2C2iQpLh4y3HkpJUeZPPr1qTWDQk/VDbt+1DOVHakDiBZwVLHXPPOB2HarB0JYLdYYMxq2XEzUur3lqJB3TgDHIelXoyIsCJwjdqlvc0a/Kr61H2XnnrVkbLtZIgBVjuru7FfJDDqjybUfI+hJprc0OhvQzeoxMUVLaC+Du8h93pWmhtFI1RBnSlTFMeFXu4AzvezmrTKlxcnHdrOwNX2KaAQdk26n0vcrNdX2VxXlsb5LTyEEpWknI59OlSTZRpea/qBu5yozrMWKN9C3EEby+WAM/TS7Z9tD/Rq0We+ukxkEoZkqzlAHIJV6du1XEhSXEhaCFJPMEedVfEOIZUMZgkb1H1dwnNaDuqbumz2c9c5bvjIKQ4+tYClgEBSiRnn60zXvR0izQFS35cNaQoJ3W1gkk/TWuvEhWs7gnlzdSOn+lNTEbJWj0uSvsj8qw3LD3ODW/yt43LdjRxOnloOANafYetqB6bsDl/lOMNPsMBtIUVu9Pd91SROzWRvDF3t/Xy/5p4OyVrzuavsj8qgt3tYsuqFW4L4gYkNjfx1zun8aTl8sDW3+VI3MGXI4Y01ULrT+1KNrzXAkWhpWCW4u6eXblUbuFkt0GIw6bs0884kFTDaPabyAef11KttX+Z2/wDgL+NINaWGFC0/bLmwHPEyUI4hKiQfZA5Dy6Usrbe89lHw+bTj47Sa1X23+6QQ9N2eTFaeXqeEwpaclpxPtJ9DzpBd7Va7c6lDN2amhSc7zCMgelPNsVoYW6OLi1OMwIHFKFOAb3njFMupjZXJbadNtPpZ3Pa4pUSVZ8s0xwaG7V+V1QSSunLXF9b9QAPyrT2YW+FAhzEwrmxNKyhS+EMcPkeR5/8A2KKeNI6cg2KIVwkuBUpDand9ZPMA9+nU0VZxNLWAFYfNlEuQ57SSD6nZVntf+dqf5Vv4qp60foSz3jT0SdL43GdSSrdWQOtNO1qO+9qtKmmHVp8K2MpQSOqu1MMO76jgx0R4js1ppHJKUtHA+6uBxa2ZxcLWtjjmm4dE2CTSfurFuOzGyiE8qO6806EkpWpeQCO/pVb6aukqxagaXGeIHGDToT0Wnewcj763l3jUsxhTEh+ettXJSQhQz78CnTROjLhc7mxJlsOR4bSg4VOII38HIAzSOIe8cttJ8bXY2PJ4yUOBCV611rdJl5chWmS/GYaVwwllW6pxXfI5/RXVuw7QnG0rFxmgKGcKmuAim7Wel7par67KisvOsOOcRp5pBO4c8gcefKl7et9YIQlJhrVgYyYxyfupb855hPwowweHj8GGEVvfVRLUMa5RLq4zeXVuzEgb61uFZPbmalW0H5u6c/lx8Kjt6/TN6uLk6ZBf4ywAd1lQHL6KlOvIUp3T+n0NRnlqQwApKUElPLzpgHlfS6ZHgS4+si97rp9KkmyD5sufxlfE1U20KQ5I1pdy6oqKJCm0+4cgPuq3dk8d6PpxaJDS21cZRwtJSep71D9rekJiLm5fIDS3mH8cZDacltQHXA8jitV/TkrI5QH7WKCxnFvNlyEd1INaxptx2bQP0MCtkMNLcQ11U3ujyHkKTbFI7rFqugeaU2S9yChj/pFQjSutr5ppox2WTJjZyGXkq9n3EcxUpZ2o3+WeHH06lwqHRKHDVjLh5TIXY7QC0m7ulXggm05CM/L2Lx2YzSnXPCghKBknma02OwpUKyXpMuO4yVOZSFpxn2Ki2ndR6u0nbzGFpediJ5pTIYXhGefIjn/zSt7a9e91bblrgp3gQchwHt3pX4mU5kkMYBa513YRY6lV3J5SHcfrn416I2YynJeibat4kqQhTeT5hKiB9wAqgIFvm3eclmDGcedcX0bQSBXpTTFqFksEK25BLDQCiOhV1UfrJqTj8jOSyP8Auv8ASGdVSWvcnWVxCevFTj37qakQ09tC/eUv/fOUza4gTXNXXB1mHIWniJKVJbJB9kU+jX+qx/4hP9BdYEBoe7VYW8kMzseHkBp8ovVXYLn8ntoX7zl/75yojcY8+LqPg3ZxTk1D7YdWpZWSfZxzPXlipl8v9V/uhP8AQXUZkM3i+akTNet7yXn30KUEtKCRjA8/QUP0GtNlOxDkMLjOGAUelKS7av8AMrf/AAF/Gm3VNwvkWPCQ602u2eHbLBeiNuIzujOCpJ55p52xQ5Mm4wFR47zoDKgShBOPa9KyvV9xiQG7YrThktNsoRlxCiFeyDzGO9PkA5j7NLkxXHwsBa0Pq7BI7+6ilqNxuqHVRkWVPCGVpchx0kDvjh9KSIvE5qUlMdq3F5KxuKat7B9rywdylkPSN8vbzz8a2eGaVlYCwUJHonNOGnHL3pd50fJgvvk54rrKitPuPkPdUQDtrse6snyQjVo0uP8AjYFfKsfQjmoH7e49qJXtrILKVIShSRzzkAD0orro69XG8sSF3O3GEptQCE7qhvZz3oqzjrSKKw+YHCd2oAHsOnxSkWKzRRT1zIrGBRRQhGBWaKKEIrGBRRQhGBRiiihCTmBCJJMSOSepLSef3V2bbQ2gJbQlCR0CRgUUUpJPVC3pskWO0Pub79qgur/WcjIUfvFFFDXFvQoSiDb4UFJEKHHjA9Qy0lGfqFK8UUUEkmyhYxWaKKRCKxgGiihCzisYoooQjAowBRRQhZxRRRQhf//Z"/>
          <p:cNvSpPr>
            <a:spLocks noChangeAspect="1" noChangeArrowheads="1"/>
          </p:cNvSpPr>
          <p:nvPr/>
        </p:nvSpPr>
        <p:spPr bwMode="auto">
          <a:xfrm>
            <a:off x="155576" y="-225424"/>
            <a:ext cx="1209675" cy="409575"/>
          </a:xfrm>
          <a:prstGeom prst="rect">
            <a:avLst/>
          </a:prstGeom>
          <a:noFill/>
        </p:spPr>
        <p:txBody>
          <a:bodyPr vert="horz" wrap="square" lIns="91435" tIns="45718" rIns="91435" bIns="45718" numCol="1" anchor="t" anchorCtr="0" compatLnSpc="1">
            <a:prstTxWarp prst="textNoShape">
              <a:avLst/>
            </a:prstTxWarp>
          </a:bodyPr>
          <a:lstStyle/>
          <a:p>
            <a:pPr algn="l" rtl="0"/>
            <a:endParaRPr lang="zh-CN" altLang="en-US" kern="1200">
              <a:solidFill>
                <a:srgbClr val="0096D6"/>
              </a:solidFill>
              <a:latin typeface="Arial"/>
              <a:ea typeface="黑体" pitchFamily="2" charset="-122"/>
              <a:cs typeface="+mn-cs"/>
            </a:endParaRPr>
          </a:p>
        </p:txBody>
      </p:sp>
      <p:cxnSp>
        <p:nvCxnSpPr>
          <p:cNvPr id="34" name="Straight Connector 33"/>
          <p:cNvCxnSpPr/>
          <p:nvPr/>
        </p:nvCxnSpPr>
        <p:spPr>
          <a:xfrm rot="5400000">
            <a:off x="2315027" y="3997913"/>
            <a:ext cx="4513946" cy="0"/>
          </a:xfrm>
          <a:prstGeom prst="line">
            <a:avLst/>
          </a:prstGeom>
          <a:ln w="19050">
            <a:gradFill flip="none" rotWithShape="1">
              <a:gsLst>
                <a:gs pos="0">
                  <a:schemeClr val="accent1">
                    <a:tint val="66000"/>
                    <a:satMod val="160000"/>
                    <a:alpha val="0"/>
                  </a:schemeClr>
                </a:gs>
                <a:gs pos="50000">
                  <a:schemeClr val="tx1"/>
                </a:gs>
                <a:gs pos="100000">
                  <a:schemeClr val="accent1">
                    <a:tint val="23500"/>
                    <a:satMod val="16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57" name="AutoShape 24"/>
          <p:cNvSpPr>
            <a:spLocks/>
          </p:cNvSpPr>
          <p:nvPr/>
        </p:nvSpPr>
        <p:spPr bwMode="auto">
          <a:xfrm>
            <a:off x="512385" y="1598348"/>
            <a:ext cx="3860330" cy="1470765"/>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algn="l" defTabSz="914400">
              <a:lnSpc>
                <a:spcPts val="1500"/>
              </a:lnSpc>
              <a:spcBef>
                <a:spcPts val="300"/>
              </a:spcBef>
              <a:spcAft>
                <a:spcPts val="300"/>
              </a:spcAft>
              <a:buNone/>
            </a:pPr>
            <a:endParaRPr lang="zh-CN" altLang="en-US" sz="2000" b="1" smtClean="0">
              <a:solidFill>
                <a:schemeClr val="tx1"/>
              </a:solidFill>
              <a:ea typeface="黑体" pitchFamily="2" charset="-122"/>
              <a:sym typeface="Gill Sans" charset="0"/>
            </a:endParaRPr>
          </a:p>
          <a:p>
            <a:pPr algn="l" defTabSz="914400">
              <a:lnSpc>
                <a:spcPts val="1500"/>
              </a:lnSpc>
              <a:spcBef>
                <a:spcPts val="300"/>
              </a:spcBef>
              <a:spcAft>
                <a:spcPts val="300"/>
              </a:spcAft>
              <a:buNone/>
            </a:pPr>
            <a:r>
              <a:rPr lang="zh-CN" altLang="en-US" sz="1800" b="1" i="0" smtClean="0">
                <a:solidFill>
                  <a:srgbClr val="0096D6"/>
                </a:solidFill>
                <a:latin typeface="Arial"/>
                <a:ea typeface="黑体" pitchFamily="2" charset="-122"/>
                <a:cs typeface="+mn-cs"/>
              </a:rPr>
              <a:t>要求</a:t>
            </a:r>
            <a:endParaRPr lang="zh-CN" altLang="en-US" b="1" smtClean="0">
              <a:solidFill>
                <a:srgbClr val="546568"/>
              </a:solidFill>
              <a:ea typeface="黑体" pitchFamily="2" charset="-122"/>
              <a:sym typeface="Arial" charset="0"/>
            </a:endParaRPr>
          </a:p>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异类工作负荷</a:t>
            </a:r>
          </a:p>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扩展并予以实时响应</a:t>
            </a:r>
            <a:endParaRPr lang="zh-CN" altLang="en-US" sz="1600" smtClean="0">
              <a:solidFill>
                <a:srgbClr val="546568"/>
              </a:solidFill>
              <a:ea typeface="黑体" pitchFamily="2" charset="-122"/>
            </a:endParaRPr>
          </a:p>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smtClean="0">
                <a:solidFill>
                  <a:srgbClr val="546568"/>
                </a:solidFill>
                <a:latin typeface="Arial"/>
                <a:ea typeface="黑体" pitchFamily="2" charset="-122"/>
                <a:cs typeface="+mn-cs"/>
              </a:rPr>
              <a:t>优化的资源分配</a:t>
            </a:r>
            <a:endParaRPr lang="zh-CN" altLang="en-US" sz="1600">
              <a:solidFill>
                <a:srgbClr val="546568"/>
              </a:solidFill>
              <a:ea typeface="黑体" pitchFamily="2" charset="-122"/>
            </a:endParaRPr>
          </a:p>
        </p:txBody>
      </p:sp>
      <p:sp>
        <p:nvSpPr>
          <p:cNvPr id="58" name="AutoShape 24"/>
          <p:cNvSpPr>
            <a:spLocks/>
          </p:cNvSpPr>
          <p:nvPr/>
        </p:nvSpPr>
        <p:spPr bwMode="auto">
          <a:xfrm>
            <a:off x="512385" y="4024707"/>
            <a:ext cx="3860330" cy="1470765"/>
          </a:xfrm>
          <a:prstGeom prst="round2SameRect">
            <a:avLst>
              <a:gd name="adj1" fmla="val 0"/>
              <a:gd name="adj2"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algn="l" defTabSz="914400">
              <a:lnSpc>
                <a:spcPts val="1500"/>
              </a:lnSpc>
              <a:spcBef>
                <a:spcPts val="300"/>
              </a:spcBef>
              <a:spcAft>
                <a:spcPts val="300"/>
              </a:spcAft>
              <a:buNone/>
            </a:pPr>
            <a:r>
              <a:rPr lang="zh-CN" altLang="en-US" sz="1800" b="1" i="0" dirty="0" smtClean="0">
                <a:solidFill>
                  <a:srgbClr val="0096D6"/>
                </a:solidFill>
                <a:latin typeface="Arial"/>
                <a:ea typeface="黑体" pitchFamily="2" charset="-122"/>
                <a:cs typeface="+mn-cs"/>
              </a:rPr>
              <a:t>                   优势</a:t>
            </a:r>
            <a:endParaRPr lang="zh-CN" altLang="en-US" b="1" dirty="0" smtClean="0">
              <a:solidFill>
                <a:srgbClr val="546568"/>
              </a:solidFill>
              <a:ea typeface="黑体" pitchFamily="2" charset="-122"/>
              <a:sym typeface="Arial" charset="0"/>
            </a:endParaRPr>
          </a:p>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灵活：任何缩放、任何位置和任何应用</a:t>
            </a:r>
          </a:p>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融合：</a:t>
            </a:r>
            <a:r>
              <a:rPr lang="en-US" altLang="zh-CN" sz="1600" b="0" i="0" dirty="0" smtClean="0">
                <a:solidFill>
                  <a:srgbClr val="546568"/>
                </a:solidFill>
                <a:latin typeface="Arial"/>
                <a:ea typeface="黑体" pitchFamily="2" charset="-122"/>
                <a:cs typeface="+mn-cs"/>
              </a:rPr>
              <a:t>LAN/SAN </a:t>
            </a:r>
            <a:endParaRPr lang="zh-CN" altLang="en-US" sz="1600" b="0" i="0" dirty="0" smtClean="0">
              <a:solidFill>
                <a:srgbClr val="546568"/>
              </a:solidFill>
              <a:latin typeface="Arial"/>
              <a:ea typeface="黑体" pitchFamily="2" charset="-122"/>
              <a:cs typeface="+mn-cs"/>
            </a:endParaRPr>
          </a:p>
          <a:p>
            <a:pPr marL="169896" indent="-169896" algn="l" defTabSz="914400">
              <a:lnSpc>
                <a:spcPct val="95000"/>
              </a:lnSpc>
              <a:spcBef>
                <a:spcPts val="300"/>
              </a:spcBef>
              <a:spcAft>
                <a:spcPts val="300"/>
              </a:spcAft>
              <a:buClr>
                <a:srgbClr val="0096D6"/>
              </a:buClr>
              <a:buSzPct val="90000"/>
              <a:buFont typeface="Arial"/>
              <a:buChar char="•"/>
            </a:pPr>
            <a:r>
              <a:rPr lang="zh-CN" altLang="en-US" sz="1600" b="0" i="0" dirty="0" smtClean="0">
                <a:solidFill>
                  <a:srgbClr val="546568"/>
                </a:solidFill>
                <a:latin typeface="Arial"/>
                <a:ea typeface="黑体" pitchFamily="2" charset="-122"/>
                <a:cs typeface="+mn-cs"/>
              </a:rPr>
              <a:t>开发：基于标准的交换矩阵</a:t>
            </a:r>
            <a:endParaRPr lang="zh-CN" altLang="en-US" sz="1600" dirty="0">
              <a:solidFill>
                <a:srgbClr val="546568"/>
              </a:solidFill>
              <a:ea typeface="黑体" pitchFamily="2" charset="-122"/>
            </a:endParaRPr>
          </a:p>
        </p:txBody>
      </p:sp>
      <p:grpSp>
        <p:nvGrpSpPr>
          <p:cNvPr id="4" name="Group 3"/>
          <p:cNvGrpSpPr/>
          <p:nvPr/>
        </p:nvGrpSpPr>
        <p:grpSpPr>
          <a:xfrm>
            <a:off x="781694" y="3643081"/>
            <a:ext cx="970283" cy="518385"/>
            <a:chOff x="781694" y="3643081"/>
            <a:chExt cx="970283" cy="518385"/>
          </a:xfrm>
        </p:grpSpPr>
        <p:sp>
          <p:nvSpPr>
            <p:cNvPr id="60" name="Rectangle 59"/>
            <p:cNvSpPr>
              <a:spLocks noChangeArrowheads="1"/>
            </p:cNvSpPr>
            <p:nvPr/>
          </p:nvSpPr>
          <p:spPr bwMode="black">
            <a:xfrm>
              <a:off x="1055021" y="3997913"/>
              <a:ext cx="44268" cy="158714"/>
            </a:xfrm>
            <a:prstGeom prst="rect">
              <a:avLst/>
            </a:prstGeom>
            <a:solidFill>
              <a:schemeClr val="tx1"/>
            </a:solidFill>
            <a:ln w="9525">
              <a:noFill/>
              <a:miter lim="800000"/>
              <a:headEnd/>
              <a:tailEnd/>
            </a:ln>
          </p:spPr>
          <p:txBody>
            <a:bodyPr/>
            <a:lstStyle/>
            <a:p>
              <a:pPr algn="l" rtl="0"/>
              <a:endParaRPr lang="zh-CN" altLang="en-US" sz="2400">
                <a:solidFill>
                  <a:srgbClr val="546568"/>
                </a:solidFill>
                <a:latin typeface="Arial"/>
                <a:ea typeface="黑体" pitchFamily="2" charset="-122"/>
              </a:endParaRPr>
            </a:p>
          </p:txBody>
        </p:sp>
        <p:sp>
          <p:nvSpPr>
            <p:cNvPr id="61" name="Freeform 60"/>
            <p:cNvSpPr>
              <a:spLocks/>
            </p:cNvSpPr>
            <p:nvPr/>
          </p:nvSpPr>
          <p:spPr bwMode="black">
            <a:xfrm>
              <a:off x="1312905" y="3993962"/>
              <a:ext cx="128170" cy="167504"/>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a:lstStyle/>
            <a:p>
              <a:pPr algn="l" rtl="0"/>
              <a:endParaRPr lang="zh-CN" altLang="en-US" sz="2400">
                <a:solidFill>
                  <a:srgbClr val="546568"/>
                </a:solidFill>
                <a:latin typeface="Arial"/>
                <a:ea typeface="黑体" pitchFamily="2" charset="-122"/>
              </a:endParaRPr>
            </a:p>
          </p:txBody>
        </p:sp>
        <p:sp>
          <p:nvSpPr>
            <p:cNvPr id="62" name="Freeform 61"/>
            <p:cNvSpPr>
              <a:spLocks/>
            </p:cNvSpPr>
            <p:nvPr/>
          </p:nvSpPr>
          <p:spPr bwMode="black">
            <a:xfrm>
              <a:off x="869715" y="3993962"/>
              <a:ext cx="128170" cy="167504"/>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a:lstStyle/>
            <a:p>
              <a:pPr algn="l" rtl="0"/>
              <a:endParaRPr lang="zh-CN" altLang="en-US" sz="2400">
                <a:solidFill>
                  <a:srgbClr val="546568"/>
                </a:solidFill>
                <a:latin typeface="Arial"/>
                <a:ea typeface="黑体" pitchFamily="2" charset="-122"/>
              </a:endParaRPr>
            </a:p>
          </p:txBody>
        </p:sp>
        <p:sp>
          <p:nvSpPr>
            <p:cNvPr id="63" name="Freeform 62"/>
            <p:cNvSpPr>
              <a:spLocks noEditPoints="1"/>
            </p:cNvSpPr>
            <p:nvPr/>
          </p:nvSpPr>
          <p:spPr bwMode="black">
            <a:xfrm>
              <a:off x="1487401" y="3993962"/>
              <a:ext cx="176041" cy="167504"/>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a:lstStyle/>
            <a:p>
              <a:pPr algn="l" rtl="0"/>
              <a:endParaRPr lang="zh-CN" altLang="en-US" sz="2400">
                <a:solidFill>
                  <a:srgbClr val="546568"/>
                </a:solidFill>
                <a:latin typeface="Arial"/>
                <a:ea typeface="黑体" pitchFamily="2" charset="-122"/>
              </a:endParaRPr>
            </a:p>
          </p:txBody>
        </p:sp>
        <p:sp>
          <p:nvSpPr>
            <p:cNvPr id="64" name="Freeform 63"/>
            <p:cNvSpPr>
              <a:spLocks/>
            </p:cNvSpPr>
            <p:nvPr/>
          </p:nvSpPr>
          <p:spPr bwMode="black">
            <a:xfrm>
              <a:off x="1156423" y="3993962"/>
              <a:ext cx="114787" cy="167504"/>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a:lstStyle/>
            <a:p>
              <a:pPr algn="l" rtl="0"/>
              <a:endParaRPr lang="zh-CN" altLang="en-US" sz="2400">
                <a:solidFill>
                  <a:srgbClr val="546568"/>
                </a:solidFill>
                <a:latin typeface="Arial"/>
                <a:ea typeface="黑体" pitchFamily="2" charset="-122"/>
              </a:endParaRPr>
            </a:p>
          </p:txBody>
        </p:sp>
        <p:sp>
          <p:nvSpPr>
            <p:cNvPr id="65" name="Freeform 64"/>
            <p:cNvSpPr>
              <a:spLocks/>
            </p:cNvSpPr>
            <p:nvPr/>
          </p:nvSpPr>
          <p:spPr bwMode="black">
            <a:xfrm>
              <a:off x="781694" y="3772982"/>
              <a:ext cx="41694" cy="81555"/>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a:lstStyle/>
            <a:p>
              <a:pPr algn="l" rtl="0"/>
              <a:endParaRPr lang="zh-CN" altLang="en-US" sz="2400">
                <a:solidFill>
                  <a:srgbClr val="546568"/>
                </a:solidFill>
                <a:latin typeface="Arial"/>
                <a:ea typeface="黑体" pitchFamily="2" charset="-122"/>
              </a:endParaRPr>
            </a:p>
          </p:txBody>
        </p:sp>
        <p:sp>
          <p:nvSpPr>
            <p:cNvPr id="66" name="Freeform 65"/>
            <p:cNvSpPr>
              <a:spLocks/>
            </p:cNvSpPr>
            <p:nvPr/>
          </p:nvSpPr>
          <p:spPr bwMode="black">
            <a:xfrm>
              <a:off x="898539" y="3718287"/>
              <a:ext cx="41694" cy="13624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a:lstStyle/>
            <a:p>
              <a:pPr algn="l" rtl="0"/>
              <a:endParaRPr lang="zh-CN" altLang="en-US" sz="2400">
                <a:solidFill>
                  <a:srgbClr val="546568"/>
                </a:solidFill>
                <a:latin typeface="Arial"/>
                <a:ea typeface="黑体" pitchFamily="2" charset="-122"/>
              </a:endParaRPr>
            </a:p>
          </p:txBody>
        </p:sp>
        <p:sp>
          <p:nvSpPr>
            <p:cNvPr id="67" name="Freeform 66"/>
            <p:cNvSpPr>
              <a:spLocks/>
            </p:cNvSpPr>
            <p:nvPr/>
          </p:nvSpPr>
          <p:spPr bwMode="black">
            <a:xfrm>
              <a:off x="1013327" y="3643081"/>
              <a:ext cx="41694" cy="251012"/>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a:lstStyle/>
            <a:p>
              <a:pPr algn="l" rtl="0"/>
              <a:endParaRPr lang="zh-CN" altLang="en-US" sz="2400">
                <a:solidFill>
                  <a:srgbClr val="546568"/>
                </a:solidFill>
                <a:latin typeface="Arial"/>
                <a:ea typeface="黑体" pitchFamily="2" charset="-122"/>
              </a:endParaRPr>
            </a:p>
          </p:txBody>
        </p:sp>
        <p:sp>
          <p:nvSpPr>
            <p:cNvPr id="68" name="Freeform 67"/>
            <p:cNvSpPr>
              <a:spLocks/>
            </p:cNvSpPr>
            <p:nvPr/>
          </p:nvSpPr>
          <p:spPr bwMode="black">
            <a:xfrm>
              <a:off x="1130172" y="3718287"/>
              <a:ext cx="41694" cy="136250"/>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a:lstStyle/>
            <a:p>
              <a:pPr algn="l" rtl="0"/>
              <a:endParaRPr lang="zh-CN" altLang="en-US" sz="2400">
                <a:solidFill>
                  <a:srgbClr val="546568"/>
                </a:solidFill>
                <a:latin typeface="Arial"/>
                <a:ea typeface="黑体" pitchFamily="2" charset="-122"/>
              </a:endParaRPr>
            </a:p>
          </p:txBody>
        </p:sp>
        <p:sp>
          <p:nvSpPr>
            <p:cNvPr id="69" name="Freeform 68"/>
            <p:cNvSpPr>
              <a:spLocks/>
            </p:cNvSpPr>
            <p:nvPr/>
          </p:nvSpPr>
          <p:spPr bwMode="black">
            <a:xfrm>
              <a:off x="1244444" y="3772982"/>
              <a:ext cx="44268" cy="81554"/>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a:lstStyle/>
            <a:p>
              <a:pPr algn="l" rtl="0"/>
              <a:endParaRPr lang="zh-CN" altLang="en-US" sz="2400">
                <a:solidFill>
                  <a:srgbClr val="546568"/>
                </a:solidFill>
                <a:latin typeface="Arial"/>
                <a:ea typeface="黑体" pitchFamily="2" charset="-122"/>
              </a:endParaRPr>
            </a:p>
          </p:txBody>
        </p:sp>
        <p:sp>
          <p:nvSpPr>
            <p:cNvPr id="70" name="Freeform 69"/>
            <p:cNvSpPr>
              <a:spLocks/>
            </p:cNvSpPr>
            <p:nvPr/>
          </p:nvSpPr>
          <p:spPr bwMode="black">
            <a:xfrm>
              <a:off x="1361290" y="3718287"/>
              <a:ext cx="42208" cy="13624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a:lstStyle/>
            <a:p>
              <a:pPr algn="l" rtl="0"/>
              <a:endParaRPr lang="zh-CN" altLang="en-US" sz="2400">
                <a:solidFill>
                  <a:srgbClr val="546568"/>
                </a:solidFill>
                <a:latin typeface="Arial"/>
                <a:ea typeface="黑体" pitchFamily="2" charset="-122"/>
              </a:endParaRPr>
            </a:p>
          </p:txBody>
        </p:sp>
        <p:sp>
          <p:nvSpPr>
            <p:cNvPr id="71" name="Freeform 70"/>
            <p:cNvSpPr>
              <a:spLocks/>
            </p:cNvSpPr>
            <p:nvPr/>
          </p:nvSpPr>
          <p:spPr bwMode="black">
            <a:xfrm>
              <a:off x="1478137" y="3643081"/>
              <a:ext cx="42208" cy="251012"/>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a:lstStyle/>
            <a:p>
              <a:pPr algn="l" rtl="0"/>
              <a:endParaRPr lang="zh-CN" altLang="en-US" sz="2400">
                <a:solidFill>
                  <a:srgbClr val="546568"/>
                </a:solidFill>
                <a:latin typeface="Arial"/>
                <a:ea typeface="黑体" pitchFamily="2" charset="-122"/>
              </a:endParaRPr>
            </a:p>
          </p:txBody>
        </p:sp>
        <p:sp>
          <p:nvSpPr>
            <p:cNvPr id="72" name="Freeform 71"/>
            <p:cNvSpPr>
              <a:spLocks/>
            </p:cNvSpPr>
            <p:nvPr/>
          </p:nvSpPr>
          <p:spPr bwMode="black">
            <a:xfrm>
              <a:off x="1592922" y="3718287"/>
              <a:ext cx="42208" cy="13624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a:lstStyle/>
            <a:p>
              <a:pPr algn="l" rtl="0"/>
              <a:endParaRPr lang="zh-CN" altLang="en-US" sz="2400">
                <a:solidFill>
                  <a:srgbClr val="546568"/>
                </a:solidFill>
                <a:latin typeface="Arial"/>
                <a:ea typeface="黑体" pitchFamily="2" charset="-122"/>
              </a:endParaRPr>
            </a:p>
          </p:txBody>
        </p:sp>
        <p:sp>
          <p:nvSpPr>
            <p:cNvPr id="73" name="Freeform 72"/>
            <p:cNvSpPr>
              <a:spLocks/>
            </p:cNvSpPr>
            <p:nvPr/>
          </p:nvSpPr>
          <p:spPr bwMode="black">
            <a:xfrm>
              <a:off x="1709769" y="3772982"/>
              <a:ext cx="42208" cy="81554"/>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a:lstStyle/>
            <a:p>
              <a:pPr algn="l" rtl="0"/>
              <a:endParaRPr lang="zh-CN" altLang="en-US" sz="2400">
                <a:solidFill>
                  <a:srgbClr val="546568"/>
                </a:solidFill>
                <a:latin typeface="Arial"/>
                <a:ea typeface="黑体" pitchFamily="2" charset="-122"/>
              </a:endParaRPr>
            </a:p>
          </p:txBody>
        </p:sp>
      </p:grpSp>
      <p:grpSp>
        <p:nvGrpSpPr>
          <p:cNvPr id="8" name="Group 7"/>
          <p:cNvGrpSpPr/>
          <p:nvPr/>
        </p:nvGrpSpPr>
        <p:grpSpPr>
          <a:xfrm>
            <a:off x="4956175" y="2504552"/>
            <a:ext cx="3426941" cy="2677048"/>
            <a:chOff x="4956175" y="2504552"/>
            <a:chExt cx="3426941" cy="2677048"/>
          </a:xfrm>
        </p:grpSpPr>
        <p:pic>
          <p:nvPicPr>
            <p:cNvPr id="74" name="Picture 18" descr="http://upload.wikimedia.org/wikipedia/en/thumb/1/1b/Minnesota_Wild.svg/200px-Minnesota_Wild.svg.png">
              <a:hlinkClick r:id="rId3" tooltip="Minnesota Wild"/>
            </p:cNvPr>
            <p:cNvPicPr>
              <a:picLocks noChangeAspect="1" noChangeArrowheads="1"/>
            </p:cNvPicPr>
            <p:nvPr/>
          </p:nvPicPr>
          <p:blipFill>
            <a:blip r:embed="rId4" cstate="print">
              <a:biLevel thresh="50000"/>
            </a:blip>
            <a:srcRect/>
            <a:stretch>
              <a:fillRect/>
            </a:stretch>
          </p:blipFill>
          <p:spPr bwMode="auto">
            <a:xfrm rot="20973127">
              <a:off x="7221009" y="2504552"/>
              <a:ext cx="927967" cy="657004"/>
            </a:xfrm>
            <a:prstGeom prst="rect">
              <a:avLst/>
            </a:prstGeom>
            <a:noFill/>
          </p:spPr>
        </p:pic>
        <p:pic>
          <p:nvPicPr>
            <p:cNvPr id="75" name="Picture 5"/>
            <p:cNvPicPr>
              <a:picLocks noChangeAspect="1" noChangeArrowheads="1"/>
            </p:cNvPicPr>
            <p:nvPr/>
          </p:nvPicPr>
          <p:blipFill rotWithShape="1">
            <a:blip r:embed="rId5" cstate="print">
              <a:biLevel thresh="75000"/>
              <a:extLst>
                <a:ext uri="{28A0092B-C50C-407E-A947-70E740481C1C}">
                  <a14:useLocalDpi xmlns="" xmlns:a14="http://schemas.microsoft.com/office/drawing/2010/main" val="0"/>
                </a:ext>
              </a:extLst>
            </a:blip>
            <a:srcRect b="20137"/>
            <a:stretch/>
          </p:blipFill>
          <p:spPr bwMode="auto">
            <a:xfrm>
              <a:off x="5164112" y="4528982"/>
              <a:ext cx="1244652" cy="652618"/>
            </a:xfrm>
            <a:prstGeom prst="rect">
              <a:avLst/>
            </a:prstGeom>
            <a:noFill/>
            <a:ln w="9525">
              <a:noFill/>
              <a:miter lim="800000"/>
              <a:headEnd/>
              <a:tailEnd/>
            </a:ln>
          </p:spPr>
        </p:pic>
        <p:grpSp>
          <p:nvGrpSpPr>
            <p:cNvPr id="7" name="Group 6"/>
            <p:cNvGrpSpPr/>
            <p:nvPr/>
          </p:nvGrpSpPr>
          <p:grpSpPr>
            <a:xfrm>
              <a:off x="6896100" y="3543300"/>
              <a:ext cx="1456582" cy="512881"/>
              <a:chOff x="6749145" y="3396343"/>
              <a:chExt cx="2061029" cy="725714"/>
            </a:xfrm>
          </p:grpSpPr>
          <p:sp>
            <p:nvSpPr>
              <p:cNvPr id="6" name="Rectangle 5"/>
              <p:cNvSpPr/>
              <p:nvPr/>
            </p:nvSpPr>
            <p:spPr>
              <a:xfrm>
                <a:off x="6749145" y="3396343"/>
                <a:ext cx="2061029" cy="725714"/>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pic>
            <p:nvPicPr>
              <p:cNvPr id="77" name="Picture 7" descr="C:\Users\stephen\Documents\Projects\Cisco\12-0430 Berna Devrim\ART\new mexico gov.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882637" y="3484407"/>
                <a:ext cx="1802367" cy="554193"/>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33" name="Picture 8" descr="http://www.topemployersaustralia.com/portals/90/Images%20site/logo_haygroup.jpg"/>
            <p:cNvPicPr>
              <a:picLocks noChangeAspect="1" noChangeArrowheads="1"/>
            </p:cNvPicPr>
            <p:nvPr/>
          </p:nvPicPr>
          <p:blipFill>
            <a:blip r:embed="rId7" cstate="print">
              <a:extLst>
                <a:ext uri="{BEBA8EAE-BF5A-486C-A8C5-ECC9F3942E4B}">
                  <a14:imgProps xmlns="" xmlns:a14="http://schemas.microsoft.com/office/drawing/2010/main">
                    <a14:imgLayer r:embed="rId8">
                      <a14:imgEffect>
                        <a14:brightnessContrast bright="6000" contrast="100000"/>
                      </a14:imgEffect>
                    </a14:imgLayer>
                  </a14:imgProps>
                </a:ext>
                <a:ext uri="{28A0092B-C50C-407E-A947-70E740481C1C}">
                  <a14:useLocalDpi xmlns="" xmlns:a14="http://schemas.microsoft.com/office/drawing/2010/main" val="0"/>
                </a:ext>
              </a:extLst>
            </a:blip>
            <a:srcRect/>
            <a:stretch>
              <a:fillRect/>
            </a:stretch>
          </p:blipFill>
          <p:spPr bwMode="auto">
            <a:xfrm>
              <a:off x="5042293" y="3549894"/>
              <a:ext cx="1488291" cy="539506"/>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18" descr="http://cache.marriott.com/Images/Brands/Our_Brands_Page/JW_logo_120x85.png"/>
            <p:cNvPicPr>
              <a:picLocks noChangeAspect="1" noChangeArrowheads="1"/>
            </p:cNvPicPr>
            <p:nvPr/>
          </p:nvPicPr>
          <p:blipFill rotWithShape="1">
            <a:blip r:embed="rId9" cstate="print">
              <a:extLst>
                <a:ext uri="{28A0092B-C50C-407E-A947-70E740481C1C}">
                  <a14:useLocalDpi xmlns="" xmlns:a14="http://schemas.microsoft.com/office/drawing/2010/main" val="0"/>
                </a:ext>
              </a:extLst>
            </a:blip>
            <a:srcRect t="33922"/>
            <a:stretch/>
          </p:blipFill>
          <p:spPr bwMode="auto">
            <a:xfrm>
              <a:off x="4956175" y="2514600"/>
              <a:ext cx="1660526" cy="777219"/>
            </a:xfrm>
            <a:prstGeom prst="rect">
              <a:avLst/>
            </a:prstGeom>
            <a:noFill/>
            <a:extLst>
              <a:ext uri="{909E8E84-426E-40DD-AFC4-6F175D3DCCD1}">
                <a14:hiddenFill xmlns="" xmlns:a14="http://schemas.microsoft.com/office/drawing/2010/main">
                  <a:solidFill>
                    <a:srgbClr val="FFFFFF"/>
                  </a:solidFill>
                </a14:hiddenFill>
              </a:ext>
            </a:extLst>
          </p:spPr>
        </p:pic>
        <p:pic>
          <p:nvPicPr>
            <p:cNvPr id="32" name="Picture 22" descr="http://doitoutdoors.com.s97340.gridserver.com/ckfinder/userfiles/images/health-miami-childrens-hospital-logo%5b1%5d.jpg"/>
            <p:cNvPicPr>
              <a:picLocks noChangeAspect="1" noChangeArrowheads="1"/>
            </p:cNvPicPr>
            <p:nvPr/>
          </p:nvPicPr>
          <p:blipFill>
            <a:blip r:embed="rId10" cstate="print">
              <a:extLst>
                <a:ext uri="{BEBA8EAE-BF5A-486C-A8C5-ECC9F3942E4B}">
                  <a14:imgProps xmlns="" xmlns:a14="http://schemas.microsoft.com/office/drawing/2010/main">
                    <a14:imgLayer r:embed="rId11">
                      <a14:imgEffect>
                        <a14:saturation sat="0"/>
                      </a14:imgEffect>
                      <a14:imgEffect>
                        <a14:brightnessContrast contrast="79000"/>
                      </a14:imgEffect>
                    </a14:imgLayer>
                  </a14:imgProps>
                </a:ext>
                <a:ext uri="{28A0092B-C50C-407E-A947-70E740481C1C}">
                  <a14:useLocalDpi xmlns="" xmlns:a14="http://schemas.microsoft.com/office/drawing/2010/main" val="0"/>
                </a:ext>
              </a:extLst>
            </a:blip>
            <a:srcRect/>
            <a:stretch>
              <a:fillRect/>
            </a:stretch>
          </p:blipFill>
          <p:spPr bwMode="auto">
            <a:xfrm>
              <a:off x="7061219" y="4270767"/>
              <a:ext cx="1321897" cy="910833"/>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33809853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ct val="0"/>
              </a:spcBef>
              <a:buNone/>
            </a:pPr>
            <a: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提供架构灵活性</a:t>
            </a:r>
            <a:b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lang="zh-CN" altLang="en-US" sz="2400" b="0" i="0" spc="-50" baseline="0" dirty="0" smtClean="0">
                <a:solidFill>
                  <a:srgbClr val="7F7F7F"/>
                </a:solidFill>
                <a:latin typeface="Arial"/>
                <a:ea typeface="黑体" pitchFamily="2" charset="-122"/>
                <a:cs typeface="+mj-cs"/>
              </a:rPr>
              <a:t>用于物理</a:t>
            </a:r>
            <a:r>
              <a:rPr altLang="zh-CN" sz="2400" b="0" i="0" spc="-50" baseline="0" dirty="0" smtClean="0">
                <a:solidFill>
                  <a:srgbClr val="7F7F7F"/>
                </a:solidFill>
                <a:latin typeface="Arial"/>
                <a:ea typeface="黑体" pitchFamily="2" charset="-122"/>
                <a:cs typeface="+mj-cs"/>
              </a:rPr>
              <a:t>-</a:t>
            </a:r>
            <a:r>
              <a:rPr lang="zh-CN" altLang="en-US" sz="2400" b="0" i="0" spc="-50" baseline="0" dirty="0" smtClean="0">
                <a:solidFill>
                  <a:srgbClr val="7F7F7F"/>
                </a:solidFill>
                <a:latin typeface="Arial"/>
                <a:ea typeface="黑体" pitchFamily="2" charset="-122"/>
                <a:cs typeface="+mj-cs"/>
              </a:rPr>
              <a:t>虚拟</a:t>
            </a:r>
            <a:r>
              <a:rPr altLang="zh-CN" sz="2400" b="0" i="0" spc="-50" baseline="0" dirty="0" smtClean="0">
                <a:solidFill>
                  <a:srgbClr val="7F7F7F"/>
                </a:solidFill>
                <a:latin typeface="Arial"/>
                <a:ea typeface="黑体" pitchFamily="2" charset="-122"/>
                <a:cs typeface="+mj-cs"/>
              </a:rPr>
              <a:t>-</a:t>
            </a:r>
            <a:r>
              <a:rPr lang="zh-CN" altLang="en-US" sz="2400" b="0" i="0" spc="-50" baseline="0" dirty="0" smtClean="0">
                <a:solidFill>
                  <a:srgbClr val="7F7F7F"/>
                </a:solidFill>
                <a:latin typeface="Arial"/>
                <a:ea typeface="黑体" pitchFamily="2" charset="-122"/>
                <a:cs typeface="+mj-cs"/>
              </a:rPr>
              <a:t>云的异类部署选项</a:t>
            </a:r>
            <a:endParaRPr lang="zh-CN" altLang="en-US" sz="2400" spc="-50" dirty="0">
              <a:solidFill>
                <a:srgbClr val="7F7F7F"/>
              </a:solidFill>
              <a:ea typeface="黑体" pitchFamily="2" charset="-122"/>
            </a:endParaRPr>
          </a:p>
        </p:txBody>
      </p:sp>
      <p:grpSp>
        <p:nvGrpSpPr>
          <p:cNvPr id="46" name="Group 45"/>
          <p:cNvGrpSpPr/>
          <p:nvPr/>
        </p:nvGrpSpPr>
        <p:grpSpPr>
          <a:xfrm>
            <a:off x="-95250" y="5746151"/>
            <a:ext cx="9296400" cy="672261"/>
            <a:chOff x="-95250" y="5650901"/>
            <a:chExt cx="9296400" cy="672261"/>
          </a:xfrm>
        </p:grpSpPr>
        <p:sp>
          <p:nvSpPr>
            <p:cNvPr id="47" name="Rounded Rectangle 90"/>
            <p:cNvSpPr/>
            <p:nvPr/>
          </p:nvSpPr>
          <p:spPr>
            <a:xfrm>
              <a:off x="-95250" y="5650901"/>
              <a:ext cx="9296400" cy="672261"/>
            </a:xfrm>
            <a:prstGeom prst="rect">
              <a:avLst/>
            </a:prstGeom>
            <a:gradFill>
              <a:gsLst>
                <a:gs pos="100000">
                  <a:srgbClr val="546568">
                    <a:lumMod val="64000"/>
                  </a:srgbClr>
                </a:gs>
                <a:gs pos="0">
                  <a:srgbClr val="546568">
                    <a:lumMod val="86000"/>
                    <a:lumOff val="14000"/>
                  </a:srgbClr>
                </a:gs>
              </a:gsLst>
              <a:lin ang="5400000" scaled="0"/>
            </a:gradFill>
            <a:ln w="25400" cap="flat">
              <a:no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a:lnSpc>
                  <a:spcPct val="95000"/>
                </a:lnSpc>
              </a:pPr>
              <a:endParaRPr lang="zh-CN" altLang="en-US" sz="1600" b="1">
                <a:solidFill>
                  <a:schemeClr val="bg1"/>
                </a:solidFill>
                <a:ea typeface="黑体" pitchFamily="2" charset="-122"/>
              </a:endParaRPr>
            </a:p>
          </p:txBody>
        </p:sp>
        <p:sp>
          <p:nvSpPr>
            <p:cNvPr id="58" name="Rectangle 57"/>
            <p:cNvSpPr/>
            <p:nvPr/>
          </p:nvSpPr>
          <p:spPr>
            <a:xfrm>
              <a:off x="1" y="5813314"/>
              <a:ext cx="9144000" cy="369332"/>
            </a:xfrm>
            <a:prstGeom prst="rect">
              <a:avLst/>
            </a:prstGeom>
          </p:spPr>
          <p:txBody>
            <a:bodyPr wrap="square">
              <a:spAutoFit/>
            </a:bodyPr>
            <a:lstStyle/>
            <a:p>
              <a:pPr algn="ctr" defTabSz="914400">
                <a:buNone/>
              </a:pPr>
              <a:r>
                <a:rPr lang="zh-CN" altLang="en-US" sz="1800" b="1" i="0" smtClean="0">
                  <a:solidFill>
                    <a:srgbClr val="FFFFFF"/>
                  </a:solidFill>
                  <a:effectLst>
                    <a:outerShdw blurRad="38100" dist="38100" dir="2700000" algn="tl">
                      <a:srgbClr val="000000">
                        <a:alpha val="43137"/>
                      </a:srgbClr>
                    </a:outerShdw>
                  </a:effectLst>
                  <a:latin typeface="Arial"/>
                  <a:ea typeface="黑体" pitchFamily="2" charset="-122"/>
                  <a:cs typeface="+mn-cs"/>
                </a:rPr>
                <a:t>开放    集成    灵活    扩展    恢复力强    安全</a:t>
              </a:r>
              <a:endParaRPr lang="zh-CN" altLang="en-US" b="1">
                <a:solidFill>
                  <a:schemeClr val="bg1"/>
                </a:solidFill>
                <a:effectLst>
                  <a:outerShdw blurRad="38100" dist="38100" dir="2700000" algn="tl">
                    <a:srgbClr val="000000">
                      <a:alpha val="43137"/>
                    </a:srgbClr>
                  </a:outerShdw>
                </a:effectLst>
                <a:ea typeface="黑体" pitchFamily="2" charset="-122"/>
              </a:endParaRPr>
            </a:p>
          </p:txBody>
        </p:sp>
        <p:cxnSp>
          <p:nvCxnSpPr>
            <p:cNvPr id="59" name="Straight Connector 58"/>
            <p:cNvCxnSpPr/>
            <p:nvPr/>
          </p:nvCxnSpPr>
          <p:spPr>
            <a:xfrm>
              <a:off x="2882787" y="5815100"/>
              <a:ext cx="0" cy="365760"/>
            </a:xfrm>
            <a:prstGeom prst="line">
              <a:avLst/>
            </a:prstGeom>
            <a:ln w="19050">
              <a:gradFill>
                <a:gsLst>
                  <a:gs pos="0">
                    <a:schemeClr val="accent1">
                      <a:tint val="66000"/>
                      <a:satMod val="160000"/>
                      <a:alpha val="0"/>
                    </a:schemeClr>
                  </a:gs>
                  <a:gs pos="50000">
                    <a:schemeClr val="bg1"/>
                  </a:gs>
                  <a:gs pos="100000">
                    <a:schemeClr val="accent1">
                      <a:tint val="23500"/>
                      <a:satMod val="16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608265" y="5815100"/>
              <a:ext cx="0" cy="365760"/>
            </a:xfrm>
            <a:prstGeom prst="line">
              <a:avLst/>
            </a:prstGeom>
            <a:ln w="19050">
              <a:gradFill>
                <a:gsLst>
                  <a:gs pos="0">
                    <a:schemeClr val="accent1">
                      <a:tint val="66000"/>
                      <a:satMod val="160000"/>
                      <a:alpha val="0"/>
                    </a:schemeClr>
                  </a:gs>
                  <a:gs pos="50000">
                    <a:schemeClr val="bg1"/>
                  </a:gs>
                  <a:gs pos="100000">
                    <a:schemeClr val="accent1">
                      <a:tint val="23500"/>
                      <a:satMod val="16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315387" y="5815100"/>
              <a:ext cx="0" cy="365760"/>
            </a:xfrm>
            <a:prstGeom prst="line">
              <a:avLst/>
            </a:prstGeom>
            <a:ln w="19050">
              <a:gradFill>
                <a:gsLst>
                  <a:gs pos="0">
                    <a:schemeClr val="accent1">
                      <a:tint val="66000"/>
                      <a:satMod val="160000"/>
                      <a:alpha val="0"/>
                    </a:schemeClr>
                  </a:gs>
                  <a:gs pos="50000">
                    <a:schemeClr val="bg1"/>
                  </a:gs>
                  <a:gs pos="100000">
                    <a:schemeClr val="accent1">
                      <a:tint val="23500"/>
                      <a:satMod val="16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068763" y="5815100"/>
              <a:ext cx="0" cy="365760"/>
            </a:xfrm>
            <a:prstGeom prst="line">
              <a:avLst/>
            </a:prstGeom>
            <a:ln w="19050">
              <a:gradFill>
                <a:gsLst>
                  <a:gs pos="0">
                    <a:schemeClr val="accent1">
                      <a:tint val="66000"/>
                      <a:satMod val="160000"/>
                      <a:alpha val="0"/>
                    </a:schemeClr>
                  </a:gs>
                  <a:gs pos="50000">
                    <a:schemeClr val="bg1"/>
                  </a:gs>
                  <a:gs pos="100000">
                    <a:schemeClr val="accent1">
                      <a:tint val="23500"/>
                      <a:satMod val="16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223084" y="5815100"/>
              <a:ext cx="0" cy="365760"/>
            </a:xfrm>
            <a:prstGeom prst="line">
              <a:avLst/>
            </a:prstGeom>
            <a:ln w="19050">
              <a:gradFill>
                <a:gsLst>
                  <a:gs pos="0">
                    <a:schemeClr val="accent1">
                      <a:tint val="66000"/>
                      <a:satMod val="160000"/>
                      <a:alpha val="0"/>
                    </a:schemeClr>
                  </a:gs>
                  <a:gs pos="50000">
                    <a:schemeClr val="bg1"/>
                  </a:gs>
                  <a:gs pos="100000">
                    <a:schemeClr val="accent1">
                      <a:tint val="23500"/>
                      <a:satMod val="16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288925" y="1651823"/>
            <a:ext cx="2186423" cy="3784863"/>
            <a:chOff x="346075" y="1556573"/>
            <a:chExt cx="2186423" cy="3784863"/>
          </a:xfrm>
        </p:grpSpPr>
        <p:pic>
          <p:nvPicPr>
            <p:cNvPr id="1031" name="Picture 7" descr="C:\Users\stephen\Documents\Projects\Cisco\12-0430 Berna Devrim\ART\new mexico gov.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84458" y="5047164"/>
              <a:ext cx="957042" cy="294272"/>
            </a:xfrm>
            <a:prstGeom prst="rect">
              <a:avLst/>
            </a:prstGeom>
            <a:noFill/>
            <a:extLst>
              <a:ext uri="{909E8E84-426E-40DD-AFC4-6F175D3DCCD1}">
                <a14:hiddenFill xmlns="" xmlns:a14="http://schemas.microsoft.com/office/drawing/2010/main">
                  <a:solidFill>
                    <a:srgbClr val="FFFFFF"/>
                  </a:solidFill>
                </a14:hiddenFill>
              </a:ext>
            </a:extLst>
          </p:spPr>
        </p:pic>
        <p:sp>
          <p:nvSpPr>
            <p:cNvPr id="44" name="TextBox 43"/>
            <p:cNvSpPr txBox="1"/>
            <p:nvPr/>
          </p:nvSpPr>
          <p:spPr>
            <a:xfrm>
              <a:off x="765865" y="1556573"/>
              <a:ext cx="1342510" cy="310337"/>
            </a:xfrm>
            <a:prstGeom prst="rect">
              <a:avLst/>
            </a:prstGeom>
            <a:noFill/>
          </p:spPr>
          <p:txBody>
            <a:bodyPr wrap="square" lIns="91435" tIns="45718" rIns="91435" bIns="45718" rtlCol="0" anchor="b">
              <a:spAutoFit/>
            </a:bodyPr>
            <a:lstStyle>
              <a:defPPr>
                <a:defRPr lang="en-US"/>
              </a:defPPr>
              <a:lvl1pPr algn="ctr">
                <a:lnSpc>
                  <a:spcPts val="1700"/>
                </a:lnSpc>
                <a:defRPr>
                  <a:solidFill>
                    <a:schemeClr val="bg1"/>
                  </a:solidFill>
                  <a:effectLst>
                    <a:outerShdw blurRad="342900" sx="102000" sy="102000" algn="ctr" rotWithShape="0">
                      <a:schemeClr val="bg1"/>
                    </a:outerShdw>
                  </a:effectLst>
                  <a:latin typeface="+mj-lt"/>
                  <a:ea typeface="+mj-ea"/>
                  <a:cs typeface="+mj-cs"/>
                </a:defRPr>
              </a:lvl1pPr>
            </a:lstStyle>
            <a:p>
              <a:pPr algn="l" defTabSz="914400">
                <a:buNone/>
              </a:pPr>
              <a:r>
                <a:rPr lang="zh-CN" altLang="en-US" sz="1800" b="1" i="0" dirty="0" smtClean="0">
                  <a:solidFill>
                    <a:srgbClr val="0096D6"/>
                  </a:solidFill>
                  <a:effectLst/>
                  <a:latin typeface="Arial"/>
                  <a:ea typeface="黑体" pitchFamily="2" charset="-122"/>
                  <a:cs typeface="+mn-cs"/>
                </a:rPr>
                <a:t>一般用途</a:t>
              </a:r>
              <a:endParaRPr lang="zh-CN" altLang="en-US" b="1" kern="1200" dirty="0">
                <a:solidFill>
                  <a:schemeClr val="tx1"/>
                </a:solidFill>
                <a:effectLst/>
                <a:latin typeface="Arial"/>
                <a:ea typeface="黑体" pitchFamily="2" charset="-122"/>
              </a:endParaRPr>
            </a:p>
          </p:txBody>
        </p:sp>
        <p:pic>
          <p:nvPicPr>
            <p:cNvPr id="51" name="Picture 6" descr="http://adisneyworldsports.disney.go.com/media/dwws_v0222/en_US/DLHalfmarathon/StJoseph_Hospital_Logo.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b="27924"/>
            <a:stretch/>
          </p:blipFill>
          <p:spPr bwMode="auto">
            <a:xfrm>
              <a:off x="930276" y="2313230"/>
              <a:ext cx="1066800" cy="391319"/>
            </a:xfrm>
            <a:prstGeom prst="rect">
              <a:avLst/>
            </a:prstGeom>
            <a:noFill/>
            <a:extLst>
              <a:ext uri="{909E8E84-426E-40DD-AFC4-6F175D3DCCD1}">
                <a14:hiddenFill xmlns="" xmlns:a14="http://schemas.microsoft.com/office/drawing/2010/main">
                  <a:solidFill>
                    <a:srgbClr val="FFFFFF"/>
                  </a:solidFill>
                </a14:hiddenFill>
              </a:ext>
            </a:extLst>
          </p:spPr>
        </p:pic>
        <p:pic>
          <p:nvPicPr>
            <p:cNvPr id="1038" name="Picture 14" descr="http://upload.wikimedia.org/wikipedia/en/2/2d/Apollo_Group_Logo.png"/>
            <p:cNvPicPr>
              <a:picLocks noChangeAspect="1" noChangeArrowheads="1"/>
            </p:cNvPicPr>
            <p:nvPr/>
          </p:nvPicPr>
          <p:blipFill>
            <a:blip r:embed="rId5" cstate="print">
              <a:extLst>
                <a:ext uri="{BEBA8EAE-BF5A-486C-A8C5-ECC9F3942E4B}">
                  <a14:imgProps xmlns="" xmlns:a14="http://schemas.microsoft.com/office/drawing/2010/main">
                    <a14:imgLayer r:embed="rId7">
                      <a14:imgEffect>
                        <a14:saturation sat="0"/>
                      </a14:imgEffect>
                      <a14:imgEffect>
                        <a14:brightnessContrast contrast="81000"/>
                      </a14:imgEffect>
                    </a14:imgLayer>
                  </a14:imgProps>
                </a:ext>
                <a:ext uri="{28A0092B-C50C-407E-A947-70E740481C1C}">
                  <a14:useLocalDpi xmlns="" xmlns:a14="http://schemas.microsoft.com/office/drawing/2010/main" val="0"/>
                </a:ext>
              </a:extLst>
            </a:blip>
            <a:srcRect/>
            <a:stretch>
              <a:fillRect/>
            </a:stretch>
          </p:blipFill>
          <p:spPr bwMode="auto">
            <a:xfrm>
              <a:off x="1498146" y="2955699"/>
              <a:ext cx="1034352" cy="420688"/>
            </a:xfrm>
            <a:prstGeom prst="rect">
              <a:avLst/>
            </a:prstGeom>
            <a:noFill/>
            <a:extLst>
              <a:ext uri="{909E8E84-426E-40DD-AFC4-6F175D3DCCD1}">
                <a14:hiddenFill xmlns="" xmlns:a14="http://schemas.microsoft.com/office/drawing/2010/main">
                  <a:solidFill>
                    <a:srgbClr val="FFFFFF"/>
                  </a:solidFill>
                </a14:hiddenFill>
              </a:ext>
            </a:extLst>
          </p:spPr>
        </p:pic>
        <p:pic>
          <p:nvPicPr>
            <p:cNvPr id="70" name="Picture 3"/>
            <p:cNvPicPr>
              <a:picLocks noChangeAspect="1" noChangeArrowheads="1"/>
            </p:cNvPicPr>
            <p:nvPr/>
          </p:nvPicPr>
          <p:blipFill>
            <a:blip r:embed="rId8" cstate="print">
              <a:lum bright="-100000"/>
            </a:blip>
            <a:srcRect/>
            <a:stretch>
              <a:fillRect/>
            </a:stretch>
          </p:blipFill>
          <p:spPr bwMode="auto">
            <a:xfrm>
              <a:off x="1583486" y="3726770"/>
              <a:ext cx="831049" cy="217487"/>
            </a:xfrm>
            <a:prstGeom prst="rect">
              <a:avLst/>
            </a:prstGeom>
            <a:noFill/>
            <a:ln w="9525">
              <a:noFill/>
              <a:miter lim="800000"/>
              <a:headEnd/>
              <a:tailEnd/>
            </a:ln>
            <a:effectLst/>
          </p:spPr>
        </p:pic>
        <p:pic>
          <p:nvPicPr>
            <p:cNvPr id="14" name="Picture 16" descr="http://t2.gstatic.com/images?q=tbn:ANd9GcSO-dj2udlI4AfBuZccfqYUPSOSnO07nKHmP-gPEWglsNICcEW3UPzcD1bbW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79425" y="2903085"/>
              <a:ext cx="788761" cy="553311"/>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18" descr="http://cache.marriott.com/Images/Brands/Our_Brands_Page/JW_logo_120x85.png"/>
            <p:cNvPicPr>
              <a:picLocks noChangeAspect="1" noChangeArrowheads="1"/>
            </p:cNvPicPr>
            <p:nvPr/>
          </p:nvPicPr>
          <p:blipFill rotWithShape="1">
            <a:blip r:embed="rId10" cstate="print">
              <a:extLst>
                <a:ext uri="{28A0092B-C50C-407E-A947-70E740481C1C}">
                  <a14:useLocalDpi xmlns="" xmlns:a14="http://schemas.microsoft.com/office/drawing/2010/main" val="0"/>
                </a:ext>
              </a:extLst>
            </a:blip>
            <a:srcRect t="33922"/>
            <a:stretch/>
          </p:blipFill>
          <p:spPr bwMode="auto">
            <a:xfrm>
              <a:off x="346075" y="3632200"/>
              <a:ext cx="1143000" cy="534988"/>
            </a:xfrm>
            <a:prstGeom prst="rect">
              <a:avLst/>
            </a:prstGeom>
            <a:noFill/>
            <a:extLst>
              <a:ext uri="{909E8E84-426E-40DD-AFC4-6F175D3DCCD1}">
                <a14:hiddenFill xmlns="" xmlns:a14="http://schemas.microsoft.com/office/drawing/2010/main">
                  <a:solidFill>
                    <a:srgbClr val="FFFFFF"/>
                  </a:solidFill>
                </a14:hiddenFill>
              </a:ext>
            </a:extLst>
          </p:spPr>
        </p:pic>
        <p:pic>
          <p:nvPicPr>
            <p:cNvPr id="1044" name="Picture 20" descr="http://www.ahutton.com/cgw/images/0_Wellmonthealthsystemlogo.jpg"/>
            <p:cNvPicPr>
              <a:picLocks noChangeAspect="1" noChangeArrowheads="1"/>
            </p:cNvPicPr>
            <p:nvPr/>
          </p:nvPicPr>
          <p:blipFill>
            <a:blip r:embed="rId11" cstate="print">
              <a:extLst>
                <a:ext uri="{BEBA8EAE-BF5A-486C-A8C5-ECC9F3942E4B}">
                  <a14:imgProps xmlns="" xmlns:a14="http://schemas.microsoft.com/office/drawing/2010/main">
                    <a14:imgLayer r:embed="rId12">
                      <a14:imgEffect>
                        <a14:saturation sat="0"/>
                      </a14:imgEffect>
                      <a14:imgEffect>
                        <a14:brightnessContrast contrast="93000"/>
                      </a14:imgEffect>
                    </a14:imgLayer>
                  </a14:imgProps>
                </a:ext>
                <a:ext uri="{28A0092B-C50C-407E-A947-70E740481C1C}">
                  <a14:useLocalDpi xmlns="" xmlns:a14="http://schemas.microsoft.com/office/drawing/2010/main" val="0"/>
                </a:ext>
              </a:extLst>
            </a:blip>
            <a:srcRect/>
            <a:stretch>
              <a:fillRect/>
            </a:stretch>
          </p:blipFill>
          <p:spPr bwMode="auto">
            <a:xfrm>
              <a:off x="479426" y="4521199"/>
              <a:ext cx="978034" cy="254001"/>
            </a:xfrm>
            <a:prstGeom prst="rect">
              <a:avLst/>
            </a:prstGeom>
            <a:noFill/>
            <a:extLst>
              <a:ext uri="{909E8E84-426E-40DD-AFC4-6F175D3DCCD1}">
                <a14:hiddenFill xmlns="" xmlns:a14="http://schemas.microsoft.com/office/drawing/2010/main">
                  <a:solidFill>
                    <a:srgbClr val="FFFFFF"/>
                  </a:solidFill>
                </a14:hiddenFill>
              </a:ext>
            </a:extLst>
          </p:spPr>
        </p:pic>
        <p:pic>
          <p:nvPicPr>
            <p:cNvPr id="1046" name="Picture 22" descr="http://doitoutdoors.com.s97340.gridserver.com/ckfinder/userfiles/images/health-miami-childrens-hospital-logo%5b1%5d.jpg"/>
            <p:cNvPicPr>
              <a:picLocks noChangeAspect="1" noChangeArrowheads="1"/>
            </p:cNvPicPr>
            <p:nvPr/>
          </p:nvPicPr>
          <p:blipFill>
            <a:blip r:embed="rId13" cstate="print">
              <a:extLst>
                <a:ext uri="{BEBA8EAE-BF5A-486C-A8C5-ECC9F3942E4B}">
                  <a14:imgProps xmlns="" xmlns:a14="http://schemas.microsoft.com/office/drawing/2010/main">
                    <a14:imgLayer r:embed="rId14">
                      <a14:imgEffect>
                        <a14:saturation sat="0"/>
                      </a14:imgEffect>
                      <a14:imgEffect>
                        <a14:brightnessContrast contrast="79000"/>
                      </a14:imgEffect>
                    </a14:imgLayer>
                  </a14:imgProps>
                </a:ext>
                <a:ext uri="{28A0092B-C50C-407E-A947-70E740481C1C}">
                  <a14:useLocalDpi xmlns="" xmlns:a14="http://schemas.microsoft.com/office/drawing/2010/main" val="0"/>
                </a:ext>
              </a:extLst>
            </a:blip>
            <a:srcRect/>
            <a:stretch>
              <a:fillRect/>
            </a:stretch>
          </p:blipFill>
          <p:spPr bwMode="auto">
            <a:xfrm>
              <a:off x="1638319" y="4270767"/>
              <a:ext cx="787381" cy="542533"/>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3" name="Group 2"/>
          <p:cNvGrpSpPr/>
          <p:nvPr/>
        </p:nvGrpSpPr>
        <p:grpSpPr>
          <a:xfrm>
            <a:off x="2653719" y="1651823"/>
            <a:ext cx="1962900" cy="3694560"/>
            <a:chOff x="2682747" y="1651823"/>
            <a:chExt cx="1962900" cy="3694560"/>
          </a:xfrm>
        </p:grpSpPr>
        <p:grpSp>
          <p:nvGrpSpPr>
            <p:cNvPr id="19" name="Group 18"/>
            <p:cNvGrpSpPr/>
            <p:nvPr/>
          </p:nvGrpSpPr>
          <p:grpSpPr>
            <a:xfrm>
              <a:off x="2992952" y="1651823"/>
              <a:ext cx="1652695" cy="3675827"/>
              <a:chOff x="2863232" y="1556573"/>
              <a:chExt cx="1652695" cy="3675827"/>
            </a:xfrm>
          </p:grpSpPr>
          <p:sp>
            <p:nvSpPr>
              <p:cNvPr id="120" name="TextBox 119"/>
              <p:cNvSpPr txBox="1"/>
              <p:nvPr/>
            </p:nvSpPr>
            <p:spPr>
              <a:xfrm>
                <a:off x="2863232" y="1556573"/>
                <a:ext cx="1652695" cy="310337"/>
              </a:xfrm>
              <a:prstGeom prst="rect">
                <a:avLst/>
              </a:prstGeom>
              <a:noFill/>
            </p:spPr>
            <p:txBody>
              <a:bodyPr wrap="square" lIns="91435" tIns="45718" rIns="91435" bIns="45718" rtlCol="0" anchor="b">
                <a:spAutoFit/>
              </a:bodyPr>
              <a:lstStyle>
                <a:defPPr>
                  <a:defRPr lang="en-US"/>
                </a:defPPr>
                <a:lvl1pPr algn="ctr">
                  <a:lnSpc>
                    <a:spcPts val="1700"/>
                  </a:lnSpc>
                  <a:defRPr>
                    <a:solidFill>
                      <a:schemeClr val="bg1"/>
                    </a:solidFill>
                    <a:effectLst>
                      <a:outerShdw blurRad="342900" sx="102000" sy="102000" algn="ctr" rotWithShape="0">
                        <a:schemeClr val="bg1"/>
                      </a:outerShdw>
                    </a:effectLst>
                    <a:latin typeface="+mj-lt"/>
                    <a:ea typeface="+mj-ea"/>
                    <a:cs typeface="+mj-cs"/>
                  </a:defRPr>
                </a:lvl1pPr>
              </a:lstStyle>
              <a:p>
                <a:pPr algn="l" defTabSz="914400">
                  <a:buNone/>
                </a:pPr>
                <a:r>
                  <a:rPr lang="zh-CN" altLang="en-US" sz="1800" b="1" i="0" kern="1200" smtClean="0">
                    <a:solidFill>
                      <a:srgbClr val="0096D6"/>
                    </a:solidFill>
                    <a:effectLst/>
                    <a:latin typeface="Arial"/>
                    <a:ea typeface="黑体" pitchFamily="2" charset="-122"/>
                    <a:cs typeface="+mn-cs"/>
                  </a:rPr>
                  <a:t>金融服务</a:t>
                </a:r>
                <a:r>
                  <a:rPr lang="en-US" altLang="zh-CN" sz="1800" b="1" i="0" kern="1200" smtClean="0">
                    <a:solidFill>
                      <a:srgbClr val="0096D6"/>
                    </a:solidFill>
                    <a:effectLst/>
                    <a:latin typeface="Arial"/>
                    <a:ea typeface="黑体" pitchFamily="2" charset="-122"/>
                    <a:cs typeface="+mn-cs"/>
                  </a:rPr>
                  <a:t>/HFT</a:t>
                </a:r>
                <a:endParaRPr lang="zh-CN" altLang="en-US" b="1" kern="1200">
                  <a:solidFill>
                    <a:schemeClr val="tx1"/>
                  </a:solidFill>
                  <a:effectLst/>
                  <a:latin typeface="Arial"/>
                  <a:ea typeface="黑体" pitchFamily="2" charset="-122"/>
                </a:endParaRPr>
              </a:p>
            </p:txBody>
          </p:sp>
          <p:pic>
            <p:nvPicPr>
              <p:cNvPr id="1040" name="Picture 16" descr="C:\Users\stephen\Documents\Projects\Cisco\12-0430 Berna Devrim\ART\groupe agrica.png"/>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3260157" y="4807664"/>
                <a:ext cx="858844" cy="424736"/>
              </a:xfrm>
              <a:prstGeom prst="rect">
                <a:avLst/>
              </a:prstGeom>
              <a:noFill/>
              <a:extLst>
                <a:ext uri="{909E8E84-426E-40DD-AFC4-6F175D3DCCD1}">
                  <a14:hiddenFill xmlns="" xmlns:a14="http://schemas.microsoft.com/office/drawing/2010/main">
                    <a:solidFill>
                      <a:srgbClr val="FFFFFF"/>
                    </a:solidFill>
                  </a14:hiddenFill>
                </a:ext>
              </a:extLst>
            </p:spPr>
          </p:pic>
          <p:pic>
            <p:nvPicPr>
              <p:cNvPr id="14338" name="Picture 2" descr="http://www.sxvp.com/data/images/portfolio/Mantara_logo.jpg"/>
              <p:cNvPicPr>
                <a:picLocks noChangeAspect="1" noChangeArrowheads="1"/>
              </p:cNvPicPr>
              <p:nvPr/>
            </p:nvPicPr>
            <p:blipFill>
              <a:blip r:embed="rId16" cstate="print">
                <a:extLst>
                  <a:ext uri="{BEBA8EAE-BF5A-486C-A8C5-ECC9F3942E4B}">
                    <a14:imgProps xmlns="" xmlns:a14="http://schemas.microsoft.com/office/drawing/2010/main">
                      <a14:imgLayer r:embed="rId17">
                        <a14:imgEffect>
                          <a14:saturation sat="0"/>
                        </a14:imgEffect>
                        <a14:imgEffect>
                          <a14:brightnessContrast bright="5000" contrast="1000"/>
                        </a14:imgEffect>
                      </a14:imgLayer>
                    </a14:imgProps>
                  </a:ext>
                  <a:ext uri="{28A0092B-C50C-407E-A947-70E740481C1C}">
                    <a14:useLocalDpi xmlns="" xmlns:a14="http://schemas.microsoft.com/office/drawing/2010/main" val="0"/>
                  </a:ext>
                </a:extLst>
              </a:blip>
              <a:srcRect/>
              <a:stretch>
                <a:fillRect/>
              </a:stretch>
            </p:blipFill>
            <p:spPr bwMode="auto">
              <a:xfrm>
                <a:off x="2999558" y="3759201"/>
                <a:ext cx="1380043" cy="420914"/>
              </a:xfrm>
              <a:prstGeom prst="rect">
                <a:avLst/>
              </a:prstGeom>
              <a:noFill/>
              <a:extLst>
                <a:ext uri="{909E8E84-426E-40DD-AFC4-6F175D3DCCD1}">
                  <a14:hiddenFill xmlns="" xmlns:a14="http://schemas.microsoft.com/office/drawing/2010/main">
                    <a:solidFill>
                      <a:srgbClr val="FFFFFF"/>
                    </a:solidFill>
                  </a14:hiddenFill>
                </a:ext>
              </a:extLst>
            </p:spPr>
          </p:pic>
          <p:pic>
            <p:nvPicPr>
              <p:cNvPr id="1048" name="Picture 24" descr="http://www.springboardenterprises.org/files/NASDAQ_OMX_0.jpg"/>
              <p:cNvPicPr>
                <a:picLocks noChangeAspect="1" noChangeArrowheads="1"/>
              </p:cNvPicPr>
              <p:nvPr/>
            </p:nvPicPr>
            <p:blipFill>
              <a:blip r:embed="rId18" cstate="print">
                <a:extLst>
                  <a:ext uri="{BEBA8EAE-BF5A-486C-A8C5-ECC9F3942E4B}">
                    <a14:imgProps xmlns="" xmlns:a14="http://schemas.microsoft.com/office/drawing/2010/main">
                      <a14:imgLayer r:embed="rId19">
                        <a14:imgEffect>
                          <a14:saturation sat="0"/>
                        </a14:imgEffect>
                        <a14:imgEffect>
                          <a14:brightnessContrast bright="-2000" contrast="71000"/>
                        </a14:imgEffect>
                      </a14:imgLayer>
                    </a14:imgProps>
                  </a:ext>
                  <a:ext uri="{28A0092B-C50C-407E-A947-70E740481C1C}">
                    <a14:useLocalDpi xmlns="" xmlns:a14="http://schemas.microsoft.com/office/drawing/2010/main" val="0"/>
                  </a:ext>
                </a:extLst>
              </a:blip>
              <a:srcRect/>
              <a:stretch>
                <a:fillRect/>
              </a:stretch>
            </p:blipFill>
            <p:spPr bwMode="auto">
              <a:xfrm>
                <a:off x="3063423" y="2365845"/>
                <a:ext cx="1252312" cy="150544"/>
              </a:xfrm>
              <a:prstGeom prst="rect">
                <a:avLst/>
              </a:prstGeom>
              <a:noFill/>
              <a:extLst>
                <a:ext uri="{909E8E84-426E-40DD-AFC4-6F175D3DCCD1}">
                  <a14:hiddenFill xmlns="" xmlns:a14="http://schemas.microsoft.com/office/drawing/2010/main">
                    <a:solidFill>
                      <a:srgbClr val="FFFFFF"/>
                    </a:solidFill>
                  </a14:hiddenFill>
                </a:ext>
              </a:extLst>
            </p:spPr>
          </p:pic>
          <p:pic>
            <p:nvPicPr>
              <p:cNvPr id="1050" name="Picture 26" descr="http://www.ncpgambling.org/files/conf/GCA_logo.jpg"/>
              <p:cNvPicPr>
                <a:picLocks noChangeAspect="1" noChangeArrowheads="1"/>
              </p:cNvPicPr>
              <p:nvPr/>
            </p:nvPicPr>
            <p:blipFill rotWithShape="1">
              <a:blip r:embed="rId20" cstate="print">
                <a:extLst>
                  <a:ext uri="{BEBA8EAE-BF5A-486C-A8C5-ECC9F3942E4B}">
                    <a14:imgProps xmlns="" xmlns:a14="http://schemas.microsoft.com/office/drawing/2010/main">
                      <a14:imgLayer r:embed="rId21">
                        <a14:imgEffect>
                          <a14:saturation sat="0"/>
                        </a14:imgEffect>
                        <a14:imgEffect>
                          <a14:brightnessContrast contrast="77000"/>
                        </a14:imgEffect>
                      </a14:imgLayer>
                    </a14:imgProps>
                  </a:ext>
                  <a:ext uri="{28A0092B-C50C-407E-A947-70E740481C1C}">
                    <a14:useLocalDpi xmlns="" xmlns:a14="http://schemas.microsoft.com/office/drawing/2010/main" val="0"/>
                  </a:ext>
                </a:extLst>
              </a:blip>
              <a:srcRect r="10114" b="15044"/>
              <a:stretch/>
            </p:blipFill>
            <p:spPr bwMode="auto">
              <a:xfrm>
                <a:off x="3208113" y="2779035"/>
                <a:ext cx="962932" cy="238892"/>
              </a:xfrm>
              <a:prstGeom prst="rect">
                <a:avLst/>
              </a:prstGeom>
              <a:noFill/>
              <a:extLst>
                <a:ext uri="{909E8E84-426E-40DD-AFC4-6F175D3DCCD1}">
                  <a14:hiddenFill xmlns="" xmlns:a14="http://schemas.microsoft.com/office/drawing/2010/main">
                    <a:solidFill>
                      <a:srgbClr val="FFFFFF"/>
                    </a:solidFill>
                  </a14:hiddenFill>
                </a:ext>
              </a:extLst>
            </p:spPr>
          </p:pic>
          <p:pic>
            <p:nvPicPr>
              <p:cNvPr id="72" name="Picture 121" descr="ING_WHT"/>
              <p:cNvPicPr>
                <a:picLocks noChangeAspect="1" noChangeArrowheads="1"/>
              </p:cNvPicPr>
              <p:nvPr/>
            </p:nvPicPr>
            <p:blipFill>
              <a:blip r:embed="rId22" cstate="print">
                <a:extLst>
                  <a:ext uri="{BEBA8EAE-BF5A-486C-A8C5-ECC9F3942E4B}">
                    <a14:imgProps xmlns="" xmlns:a14="http://schemas.microsoft.com/office/drawing/2010/main">
                      <a14:imgLayer r:embed="rId23">
                        <a14:imgEffect>
                          <a14:brightnessContrast bright="-100000"/>
                        </a14:imgEffect>
                      </a14:imgLayer>
                    </a14:imgProps>
                  </a:ext>
                </a:extLst>
              </a:blip>
              <a:srcRect/>
              <a:stretch>
                <a:fillRect/>
              </a:stretch>
            </p:blipFill>
            <p:spPr bwMode="auto">
              <a:xfrm>
                <a:off x="3219000" y="3343729"/>
                <a:ext cx="941159" cy="239485"/>
              </a:xfrm>
              <a:prstGeom prst="rect">
                <a:avLst/>
              </a:prstGeom>
              <a:noFill/>
              <a:ln w="9525">
                <a:noFill/>
                <a:miter lim="800000"/>
                <a:headEnd/>
                <a:tailEnd/>
              </a:ln>
            </p:spPr>
          </p:pic>
          <p:pic>
            <p:nvPicPr>
              <p:cNvPr id="1052" name="Picture 28" descr="http://www.actuaries.org.uk/sites/all/files/event_sponsors/hannover%20life%20re.JPG"/>
              <p:cNvPicPr>
                <a:picLocks noChangeAspect="1" noChangeArrowheads="1"/>
              </p:cNvPicPr>
              <p:nvPr/>
            </p:nvPicPr>
            <p:blipFill rotWithShape="1">
              <a:blip r:embed="rId24" cstate="print">
                <a:extLst>
                  <a:ext uri="{BEBA8EAE-BF5A-486C-A8C5-ECC9F3942E4B}">
                    <a14:imgProps xmlns="" xmlns:a14="http://schemas.microsoft.com/office/drawing/2010/main">
                      <a14:imgLayer r:embed="rId25">
                        <a14:imgEffect>
                          <a14:saturation sat="0"/>
                        </a14:imgEffect>
                        <a14:imgEffect>
                          <a14:brightnessContrast contrast="43000"/>
                        </a14:imgEffect>
                      </a14:imgLayer>
                    </a14:imgProps>
                  </a:ext>
                  <a:ext uri="{28A0092B-C50C-407E-A947-70E740481C1C}">
                    <a14:useLocalDpi xmlns="" xmlns:a14="http://schemas.microsoft.com/office/drawing/2010/main" val="0"/>
                  </a:ext>
                </a:extLst>
              </a:blip>
              <a:srcRect l="21656" t="37166" r="18208" b="39899"/>
              <a:stretch/>
            </p:blipFill>
            <p:spPr bwMode="auto">
              <a:xfrm>
                <a:off x="2968025" y="4309154"/>
                <a:ext cx="1443108" cy="275545"/>
              </a:xfrm>
              <a:prstGeom prst="rect">
                <a:avLst/>
              </a:prstGeom>
              <a:noFill/>
              <a:extLst>
                <a:ext uri="{909E8E84-426E-40DD-AFC4-6F175D3DCCD1}">
                  <a14:hiddenFill xmlns="" xmlns:a14="http://schemas.microsoft.com/office/drawing/2010/main">
                    <a:solidFill>
                      <a:srgbClr val="FFFFFF"/>
                    </a:solidFill>
                  </a14:hiddenFill>
                </a:ext>
              </a:extLst>
            </p:spPr>
          </p:pic>
        </p:grpSp>
        <p:cxnSp>
          <p:nvCxnSpPr>
            <p:cNvPr id="45" name="Straight Connector 44"/>
            <p:cNvCxnSpPr/>
            <p:nvPr/>
          </p:nvCxnSpPr>
          <p:spPr>
            <a:xfrm>
              <a:off x="2682747" y="1871663"/>
              <a:ext cx="0" cy="3474720"/>
            </a:xfrm>
            <a:prstGeom prst="line">
              <a:avLst/>
            </a:prstGeom>
            <a:ln w="19050">
              <a:gradFill flip="none" rotWithShape="1">
                <a:gsLst>
                  <a:gs pos="0">
                    <a:schemeClr val="accent1">
                      <a:tint val="66000"/>
                      <a:satMod val="160000"/>
                      <a:alpha val="0"/>
                    </a:schemeClr>
                  </a:gs>
                  <a:gs pos="50000">
                    <a:schemeClr val="tx1"/>
                  </a:gs>
                  <a:gs pos="100000">
                    <a:schemeClr val="accent1">
                      <a:tint val="23500"/>
                      <a:satMod val="160000"/>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4874407" y="1632119"/>
            <a:ext cx="2068027" cy="3886040"/>
            <a:chOff x="4874407" y="1632119"/>
            <a:chExt cx="2068027" cy="3886040"/>
          </a:xfrm>
        </p:grpSpPr>
        <p:grpSp>
          <p:nvGrpSpPr>
            <p:cNvPr id="18" name="Group 17"/>
            <p:cNvGrpSpPr/>
            <p:nvPr/>
          </p:nvGrpSpPr>
          <p:grpSpPr>
            <a:xfrm>
              <a:off x="5099986" y="1632119"/>
              <a:ext cx="1842448" cy="3886040"/>
              <a:chOff x="5057350" y="1536869"/>
              <a:chExt cx="1842448" cy="3886040"/>
            </a:xfrm>
          </p:grpSpPr>
          <p:sp>
            <p:nvSpPr>
              <p:cNvPr id="121" name="TextBox 120"/>
              <p:cNvSpPr txBox="1"/>
              <p:nvPr/>
            </p:nvSpPr>
            <p:spPr>
              <a:xfrm>
                <a:off x="5057350" y="1536869"/>
                <a:ext cx="1842448" cy="310337"/>
              </a:xfrm>
              <a:prstGeom prst="rect">
                <a:avLst/>
              </a:prstGeom>
              <a:noFill/>
            </p:spPr>
            <p:txBody>
              <a:bodyPr wrap="square" lIns="91435" tIns="45718" rIns="91435" bIns="45718" rtlCol="0" anchor="b">
                <a:spAutoFit/>
              </a:bodyPr>
              <a:lstStyle>
                <a:defPPr>
                  <a:defRPr lang="en-US"/>
                </a:defPPr>
                <a:lvl1pPr algn="ctr">
                  <a:lnSpc>
                    <a:spcPts val="1700"/>
                  </a:lnSpc>
                  <a:defRPr>
                    <a:solidFill>
                      <a:schemeClr val="bg1"/>
                    </a:solidFill>
                    <a:effectLst>
                      <a:outerShdw blurRad="342900" sx="102000" sy="102000" algn="ctr" rotWithShape="0">
                        <a:schemeClr val="bg1"/>
                      </a:outerShdw>
                    </a:effectLst>
                    <a:latin typeface="+mj-lt"/>
                    <a:ea typeface="+mj-ea"/>
                    <a:cs typeface="+mj-cs"/>
                  </a:defRPr>
                </a:lvl1pPr>
              </a:lstStyle>
              <a:p>
                <a:pPr algn="l" defTabSz="914400">
                  <a:buNone/>
                </a:pPr>
                <a:r>
                  <a:rPr lang="zh-CN" altLang="en-US" sz="1800" b="1" i="0" kern="1200" dirty="0" smtClean="0">
                    <a:solidFill>
                      <a:srgbClr val="0096D6"/>
                    </a:solidFill>
                    <a:effectLst/>
                    <a:latin typeface="Arial"/>
                    <a:ea typeface="黑体" pitchFamily="2" charset="-122"/>
                    <a:cs typeface="+mn-cs"/>
                  </a:rPr>
                  <a:t>云</a:t>
                </a:r>
                <a:r>
                  <a:rPr lang="zh-CN" altLang="en-US" sz="1800" b="1" i="0" dirty="0" smtClean="0">
                    <a:solidFill>
                      <a:srgbClr val="0096D6"/>
                    </a:solidFill>
                    <a:effectLst/>
                    <a:latin typeface="Arial"/>
                    <a:ea typeface="黑体" pitchFamily="2" charset="-122"/>
                    <a:cs typeface="+mn-cs"/>
                  </a:rPr>
                  <a:t>服务提供商</a:t>
                </a:r>
                <a:endParaRPr lang="zh-CN" altLang="en-US" b="1" dirty="0">
                  <a:solidFill>
                    <a:schemeClr val="tx1"/>
                  </a:solidFill>
                  <a:effectLst/>
                  <a:latin typeface="Arial"/>
                  <a:ea typeface="黑体" pitchFamily="2" charset="-122"/>
                </a:endParaRPr>
              </a:p>
            </p:txBody>
          </p:sp>
          <p:pic>
            <p:nvPicPr>
              <p:cNvPr id="1033" name="Picture 9" descr="C:\Users\stephen\Documents\Projects\Cisco\12-0430 Berna Devrim\ART\cobweb.png"/>
              <p:cNvPicPr>
                <a:picLocks noChangeAspect="1" noChangeArrowheads="1"/>
              </p:cNvPicPr>
              <p:nvPr/>
            </p:nvPicPr>
            <p:blipFill>
              <a:blip r:embed="rId26" cstate="print">
                <a:extLst>
                  <a:ext uri="{28A0092B-C50C-407E-A947-70E740481C1C}">
                    <a14:useLocalDpi xmlns="" xmlns:a14="http://schemas.microsoft.com/office/drawing/2010/main" val="0"/>
                  </a:ext>
                </a:extLst>
              </a:blip>
              <a:srcRect/>
              <a:stretch>
                <a:fillRect/>
              </a:stretch>
            </p:blipFill>
            <p:spPr bwMode="auto">
              <a:xfrm>
                <a:off x="5509739" y="3555911"/>
                <a:ext cx="978848" cy="272194"/>
              </a:xfrm>
              <a:prstGeom prst="rect">
                <a:avLst/>
              </a:prstGeom>
              <a:noFill/>
              <a:extLst>
                <a:ext uri="{909E8E84-426E-40DD-AFC4-6F175D3DCCD1}">
                  <a14:hiddenFill xmlns="" xmlns:a14="http://schemas.microsoft.com/office/drawing/2010/main">
                    <a:solidFill>
                      <a:srgbClr val="FFFFFF"/>
                    </a:solidFill>
                  </a14:hiddenFill>
                </a:ext>
              </a:extLst>
            </p:spPr>
          </p:pic>
          <p:pic>
            <p:nvPicPr>
              <p:cNvPr id="66" name="Picture 40"/>
              <p:cNvPicPr>
                <a:picLocks noChangeAspect="1" noChangeArrowheads="1"/>
              </p:cNvPicPr>
              <p:nvPr/>
            </p:nvPicPr>
            <p:blipFill>
              <a:blip r:embed="rId27" cstate="print">
                <a:lum bright="-100000"/>
              </a:blip>
              <a:srcRect/>
              <a:stretch>
                <a:fillRect/>
              </a:stretch>
            </p:blipFill>
            <p:spPr bwMode="auto">
              <a:xfrm>
                <a:off x="5465763" y="2407330"/>
                <a:ext cx="1066800" cy="144018"/>
              </a:xfrm>
              <a:prstGeom prst="rect">
                <a:avLst/>
              </a:prstGeom>
              <a:noFill/>
              <a:ln w="9525" algn="ctr">
                <a:noFill/>
                <a:miter lim="800000"/>
                <a:headEnd/>
                <a:tailEnd/>
              </a:ln>
            </p:spPr>
          </p:pic>
          <p:pic>
            <p:nvPicPr>
              <p:cNvPr id="67" name="Picture 8" descr="terremark.png"/>
              <p:cNvPicPr>
                <a:picLocks noChangeAspect="1"/>
              </p:cNvPicPr>
              <p:nvPr/>
            </p:nvPicPr>
            <p:blipFill>
              <a:blip r:embed="rId28" cstate="print">
                <a:extLst>
                  <a:ext uri="{BEBA8EAE-BF5A-486C-A8C5-ECC9F3942E4B}">
                    <a14:imgProps xmlns="" xmlns:a14="http://schemas.microsoft.com/office/drawing/2010/main">
                      <a14:imgLayer r:embed="rId29">
                        <a14:imgEffect>
                          <a14:brightnessContrast bright="-100000" contrast="11000"/>
                        </a14:imgEffect>
                      </a14:imgLayer>
                    </a14:imgProps>
                  </a:ext>
                </a:extLst>
              </a:blip>
              <a:srcRect/>
              <a:stretch>
                <a:fillRect/>
              </a:stretch>
            </p:blipFill>
            <p:spPr bwMode="auto">
              <a:xfrm>
                <a:off x="5639935" y="2778320"/>
                <a:ext cx="718457" cy="423619"/>
              </a:xfrm>
              <a:prstGeom prst="rect">
                <a:avLst/>
              </a:prstGeom>
              <a:noFill/>
              <a:ln w="9525">
                <a:noFill/>
                <a:miter lim="800000"/>
                <a:headEnd/>
                <a:tailEnd/>
              </a:ln>
            </p:spPr>
          </p:pic>
          <p:pic>
            <p:nvPicPr>
              <p:cNvPr id="12" name="Picture 8" descr="http://media.marketwire.com/attachments/200609/284044_NaviSite.jpg"/>
              <p:cNvPicPr>
                <a:picLocks noChangeAspect="1" noChangeArrowheads="1"/>
              </p:cNvPicPr>
              <p:nvPr/>
            </p:nvPicPr>
            <p:blipFill>
              <a:blip r:embed="rId30" cstate="print">
                <a:biLevel thresh="75000"/>
                <a:extLst>
                  <a:ext uri="{BEBA8EAE-BF5A-486C-A8C5-ECC9F3942E4B}">
                    <a14:imgProps xmlns="" xmlns:a14="http://schemas.microsoft.com/office/drawing/2010/main">
                      <a14:imgLayer r:embed="rId31">
                        <a14:imgEffect>
                          <a14:saturation sat="0"/>
                        </a14:imgEffect>
                        <a14:imgEffect>
                          <a14:brightnessContrast bright="1000"/>
                        </a14:imgEffect>
                      </a14:imgLayer>
                    </a14:imgProps>
                  </a:ext>
                  <a:ext uri="{28A0092B-C50C-407E-A947-70E740481C1C}">
                    <a14:useLocalDpi xmlns="" xmlns:a14="http://schemas.microsoft.com/office/drawing/2010/main" val="0"/>
                  </a:ext>
                </a:extLst>
              </a:blip>
              <a:stretch>
                <a:fillRect/>
              </a:stretch>
            </p:blipFill>
            <p:spPr bwMode="auto">
              <a:xfrm>
                <a:off x="5556348" y="4597856"/>
                <a:ext cx="885630" cy="298223"/>
              </a:xfrm>
              <a:prstGeom prst="rect">
                <a:avLst/>
              </a:prstGeom>
              <a:noFill/>
              <a:ln>
                <a:noFill/>
              </a:ln>
              <a:extLst>
                <a:ext uri="{909E8E84-426E-40DD-AFC4-6F175D3DCCD1}">
                  <a14:hiddenFill xmlns="" xmlns:a14="http://schemas.microsoft.com/office/drawing/2010/main">
                    <a:solidFill>
                      <a:srgbClr val="FFFFFF"/>
                    </a:solidFill>
                  </a14:hiddenFill>
                </a:ext>
              </a:extLst>
            </p:spPr>
          </p:pic>
          <p:pic>
            <p:nvPicPr>
              <p:cNvPr id="13" name="Picture 10" descr="http://www.siia.net/codies/2011/finalists/logos/ConnectEDU%20Logo.jpg"/>
              <p:cNvPicPr>
                <a:picLocks noChangeAspect="1" noChangeArrowheads="1"/>
              </p:cNvPicPr>
              <p:nvPr/>
            </p:nvPicPr>
            <p:blipFill rotWithShape="1">
              <a:blip r:embed="rId32" cstate="print">
                <a:extLst>
                  <a:ext uri="{BEBA8EAE-BF5A-486C-A8C5-ECC9F3942E4B}">
                    <a14:imgProps xmlns="" xmlns:a14="http://schemas.microsoft.com/office/drawing/2010/main">
                      <a14:imgLayer r:embed="rId33">
                        <a14:imgEffect>
                          <a14:colorTemperature colorTemp="6875"/>
                        </a14:imgEffect>
                        <a14:imgEffect>
                          <a14:saturation sat="0"/>
                        </a14:imgEffect>
                        <a14:imgEffect>
                          <a14:brightnessContrast bright="-30000" contrast="100000"/>
                        </a14:imgEffect>
                      </a14:imgLayer>
                    </a14:imgProps>
                  </a:ext>
                  <a:ext uri="{28A0092B-C50C-407E-A947-70E740481C1C}">
                    <a14:useLocalDpi xmlns="" xmlns:a14="http://schemas.microsoft.com/office/drawing/2010/main" val="0"/>
                  </a:ext>
                </a:extLst>
              </a:blip>
              <a:srcRect b="13259"/>
              <a:stretch/>
            </p:blipFill>
            <p:spPr bwMode="auto">
              <a:xfrm>
                <a:off x="5535727" y="5110351"/>
                <a:ext cx="926872" cy="312558"/>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http://www.motovinyl.co.uk/prodimages/fastweb.gif"/>
              <p:cNvPicPr>
                <a:picLocks noChangeAspect="1" noChangeArrowheads="1"/>
              </p:cNvPicPr>
              <p:nvPr/>
            </p:nvPicPr>
            <p:blipFill rotWithShape="1">
              <a:blip r:embed="rId34" cstate="print">
                <a:extLst>
                  <a:ext uri="{28A0092B-C50C-407E-A947-70E740481C1C}">
                    <a14:useLocalDpi xmlns="" xmlns:a14="http://schemas.microsoft.com/office/drawing/2010/main" val="0"/>
                  </a:ext>
                </a:extLst>
              </a:blip>
              <a:srcRect t="51810"/>
              <a:stretch/>
            </p:blipFill>
            <p:spPr bwMode="auto">
              <a:xfrm>
                <a:off x="5474608" y="4182077"/>
                <a:ext cx="1049110" cy="239607"/>
              </a:xfrm>
              <a:prstGeom prst="rect">
                <a:avLst/>
              </a:prstGeom>
              <a:noFill/>
              <a:extLst>
                <a:ext uri="{909E8E84-426E-40DD-AFC4-6F175D3DCCD1}">
                  <a14:hiddenFill xmlns="" xmlns:a14="http://schemas.microsoft.com/office/drawing/2010/main">
                    <a:solidFill>
                      <a:srgbClr val="FFFFFF"/>
                    </a:solidFill>
                  </a14:hiddenFill>
                </a:ext>
              </a:extLst>
            </p:spPr>
          </p:pic>
        </p:grpSp>
        <p:cxnSp>
          <p:nvCxnSpPr>
            <p:cNvPr id="48" name="Straight Connector 47"/>
            <p:cNvCxnSpPr/>
            <p:nvPr/>
          </p:nvCxnSpPr>
          <p:spPr>
            <a:xfrm>
              <a:off x="4874407" y="1871663"/>
              <a:ext cx="0" cy="3474720"/>
            </a:xfrm>
            <a:prstGeom prst="line">
              <a:avLst/>
            </a:prstGeom>
            <a:ln w="19050">
              <a:gradFill flip="none" rotWithShape="1">
                <a:gsLst>
                  <a:gs pos="0">
                    <a:schemeClr val="accent1">
                      <a:tint val="66000"/>
                      <a:satMod val="160000"/>
                      <a:alpha val="0"/>
                    </a:schemeClr>
                  </a:gs>
                  <a:gs pos="50000">
                    <a:schemeClr val="tx1"/>
                  </a:gs>
                  <a:gs pos="100000">
                    <a:schemeClr val="accent1">
                      <a:tint val="23500"/>
                      <a:satMod val="160000"/>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7109606" y="1651823"/>
            <a:ext cx="1571250" cy="3694560"/>
            <a:chOff x="7109606" y="1651823"/>
            <a:chExt cx="1571250" cy="3694560"/>
          </a:xfrm>
        </p:grpSpPr>
        <p:grpSp>
          <p:nvGrpSpPr>
            <p:cNvPr id="17" name="Group 16"/>
            <p:cNvGrpSpPr/>
            <p:nvPr/>
          </p:nvGrpSpPr>
          <p:grpSpPr>
            <a:xfrm>
              <a:off x="7542482" y="1651823"/>
              <a:ext cx="1138374" cy="3494399"/>
              <a:chOff x="7218632" y="1556573"/>
              <a:chExt cx="1138374" cy="3494399"/>
            </a:xfrm>
          </p:grpSpPr>
          <p:sp>
            <p:nvSpPr>
              <p:cNvPr id="122" name="TextBox 121"/>
              <p:cNvSpPr txBox="1"/>
              <p:nvPr/>
            </p:nvSpPr>
            <p:spPr>
              <a:xfrm>
                <a:off x="7279783" y="1556573"/>
                <a:ext cx="1052522" cy="310337"/>
              </a:xfrm>
              <a:prstGeom prst="rect">
                <a:avLst/>
              </a:prstGeom>
              <a:noFill/>
            </p:spPr>
            <p:txBody>
              <a:bodyPr wrap="none" lIns="91435" tIns="45718" rIns="91435" bIns="45718" rtlCol="0" anchor="b">
                <a:spAutoFit/>
              </a:bodyPr>
              <a:lstStyle>
                <a:defPPr>
                  <a:defRPr lang="en-US"/>
                </a:defPPr>
                <a:lvl1pPr algn="ctr">
                  <a:lnSpc>
                    <a:spcPts val="1700"/>
                  </a:lnSpc>
                  <a:defRPr>
                    <a:solidFill>
                      <a:schemeClr val="bg1"/>
                    </a:solidFill>
                    <a:effectLst>
                      <a:outerShdw blurRad="342900" sx="102000" sy="102000" algn="ctr" rotWithShape="0">
                        <a:schemeClr val="bg1"/>
                      </a:outerShdw>
                    </a:effectLst>
                    <a:latin typeface="+mj-lt"/>
                    <a:ea typeface="+mj-ea"/>
                    <a:cs typeface="+mj-cs"/>
                  </a:defRPr>
                </a:lvl1pPr>
              </a:lstStyle>
              <a:p>
                <a:pPr algn="l" defTabSz="914400">
                  <a:buNone/>
                </a:pPr>
                <a:r>
                  <a:rPr lang="en-US" altLang="zh-CN" sz="1800" b="1" i="0" kern="1200" dirty="0" smtClean="0">
                    <a:solidFill>
                      <a:srgbClr val="0096D6"/>
                    </a:solidFill>
                    <a:effectLst/>
                    <a:latin typeface="Arial"/>
                    <a:ea typeface="黑体" pitchFamily="2" charset="-122"/>
                    <a:cs typeface="+mn-cs"/>
                  </a:rPr>
                  <a:t>Web 2.0</a:t>
                </a:r>
                <a:endParaRPr lang="zh-CN" altLang="en-US" b="1" kern="1200" dirty="0">
                  <a:solidFill>
                    <a:schemeClr val="tx1"/>
                  </a:solidFill>
                  <a:effectLst/>
                  <a:latin typeface="Arial"/>
                  <a:ea typeface="黑体" pitchFamily="2" charset="-122"/>
                </a:endParaRPr>
              </a:p>
            </p:txBody>
          </p:sp>
          <p:pic>
            <p:nvPicPr>
              <p:cNvPr id="68" name="Picture 67"/>
              <p:cNvPicPr>
                <a:picLocks noChangeAspect="1"/>
              </p:cNvPicPr>
              <p:nvPr/>
            </p:nvPicPr>
            <p:blipFill>
              <a:blip r:embed="rId35" cstate="print">
                <a:extLst>
                  <a:ext uri="{BEBA8EAE-BF5A-486C-A8C5-ECC9F3942E4B}">
                    <a14:imgProps xmlns="" xmlns:a14="http://schemas.microsoft.com/office/drawing/2010/main">
                      <a14:imgLayer r:embed="rId36">
                        <a14:imgEffect>
                          <a14:brightnessContrast bright="-18000" contrast="100000"/>
                        </a14:imgEffect>
                      </a14:imgLayer>
                    </a14:imgProps>
                  </a:ext>
                  <a:ext uri="{28A0092B-C50C-407E-A947-70E740481C1C}">
                    <a14:useLocalDpi xmlns="" xmlns:a14="http://schemas.microsoft.com/office/drawing/2010/main" val="0"/>
                  </a:ext>
                </a:extLst>
              </a:blip>
              <a:stretch>
                <a:fillRect/>
              </a:stretch>
            </p:blipFill>
            <p:spPr>
              <a:xfrm>
                <a:off x="7289751" y="2728913"/>
                <a:ext cx="996136" cy="188458"/>
              </a:xfrm>
              <a:prstGeom prst="rect">
                <a:avLst/>
              </a:prstGeom>
            </p:spPr>
          </p:pic>
          <p:pic>
            <p:nvPicPr>
              <p:cNvPr id="69" name="Picture 2" descr="http://www.hdicon.com/wp-content/uploads/2011/01/baidu_2005.png"/>
              <p:cNvPicPr>
                <a:picLocks noChangeAspect="1" noChangeArrowheads="1"/>
              </p:cNvPicPr>
              <p:nvPr/>
            </p:nvPicPr>
            <p:blipFill rotWithShape="1">
              <a:blip r:embed="rId37" cstate="print">
                <a:extLst>
                  <a:ext uri="{BEBA8EAE-BF5A-486C-A8C5-ECC9F3942E4B}">
                    <a14:imgProps xmlns="" xmlns:a14="http://schemas.microsoft.com/office/drawing/2010/main">
                      <a14:imgLayer r:embed="rId38">
                        <a14:imgEffect>
                          <a14:brightnessContrast bright="-100000"/>
                        </a14:imgEffect>
                      </a14:imgLayer>
                    </a14:imgProps>
                  </a:ext>
                  <a:ext uri="{28A0092B-C50C-407E-A947-70E740481C1C}">
                    <a14:useLocalDpi xmlns="" xmlns:a14="http://schemas.microsoft.com/office/drawing/2010/main" val="0"/>
                  </a:ext>
                </a:extLst>
              </a:blip>
              <a:srcRect t="30269" b="31362"/>
              <a:stretch/>
            </p:blipFill>
            <p:spPr bwMode="auto">
              <a:xfrm>
                <a:off x="7218632" y="3177271"/>
                <a:ext cx="1138374" cy="436787"/>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9"/>
              <p:cNvPicPr>
                <a:picLocks noChangeAspect="1"/>
              </p:cNvPicPr>
              <p:nvPr/>
            </p:nvPicPr>
            <p:blipFill>
              <a:blip r:embed="rId39" cstate="print">
                <a:extLst>
                  <a:ext uri="{28A0092B-C50C-407E-A947-70E740481C1C}">
                    <a14:useLocalDpi xmlns="" xmlns:a14="http://schemas.microsoft.com/office/drawing/2010/main" val="0"/>
                  </a:ext>
                </a:extLst>
              </a:blip>
              <a:stretch>
                <a:fillRect/>
              </a:stretch>
            </p:blipFill>
            <p:spPr>
              <a:xfrm>
                <a:off x="7241041" y="4763407"/>
                <a:ext cx="1093557" cy="287565"/>
              </a:xfrm>
              <a:prstGeom prst="rect">
                <a:avLst/>
              </a:prstGeom>
            </p:spPr>
          </p:pic>
          <p:pic>
            <p:nvPicPr>
              <p:cNvPr id="11" name="Picture 6" descr="http://cs9611.userapi.com/u00021/98988/x_ed3c903a.jpg"/>
              <p:cNvPicPr>
                <a:picLocks noChangeAspect="1" noChangeArrowheads="1"/>
              </p:cNvPicPr>
              <p:nvPr/>
            </p:nvPicPr>
            <p:blipFill>
              <a:blip r:embed="rId40" cstate="print">
                <a:extLst>
                  <a:ext uri="{BEBA8EAE-BF5A-486C-A8C5-ECC9F3942E4B}">
                    <a14:imgProps xmlns="" xmlns:a14="http://schemas.microsoft.com/office/drawing/2010/main">
                      <a14:imgLayer r:embed="rId41">
                        <a14:imgEffect>
                          <a14:colorTemperature colorTemp="11200"/>
                        </a14:imgEffect>
                        <a14:imgEffect>
                          <a14:brightnessContrast bright="-13000" contrast="100000"/>
                        </a14:imgEffect>
                      </a14:imgLayer>
                    </a14:imgProps>
                  </a:ext>
                  <a:ext uri="{28A0092B-C50C-407E-A947-70E740481C1C}">
                    <a14:useLocalDpi xmlns="" xmlns:a14="http://schemas.microsoft.com/office/drawing/2010/main" val="0"/>
                  </a:ext>
                </a:extLst>
              </a:blip>
              <a:srcRect/>
              <a:stretch>
                <a:fillRect/>
              </a:stretch>
            </p:blipFill>
            <p:spPr bwMode="auto">
              <a:xfrm>
                <a:off x="7270408" y="3987801"/>
                <a:ext cx="1034823" cy="256992"/>
              </a:xfrm>
              <a:prstGeom prst="rect">
                <a:avLst/>
              </a:prstGeom>
              <a:noFill/>
              <a:extLst>
                <a:ext uri="{909E8E84-426E-40DD-AFC4-6F175D3DCCD1}">
                  <a14:hiddenFill xmlns="" xmlns:a14="http://schemas.microsoft.com/office/drawing/2010/main">
                    <a:solidFill>
                      <a:srgbClr val="FFFFFF"/>
                    </a:solidFill>
                  </a14:hiddenFill>
                </a:ext>
              </a:extLst>
            </p:spPr>
          </p:pic>
        </p:grpSp>
        <p:cxnSp>
          <p:nvCxnSpPr>
            <p:cNvPr id="49" name="Straight Connector 48"/>
            <p:cNvCxnSpPr/>
            <p:nvPr/>
          </p:nvCxnSpPr>
          <p:spPr>
            <a:xfrm>
              <a:off x="7109606" y="1871663"/>
              <a:ext cx="0" cy="3474720"/>
            </a:xfrm>
            <a:prstGeom prst="line">
              <a:avLst/>
            </a:prstGeom>
            <a:ln w="19050">
              <a:gradFill flip="none" rotWithShape="1">
                <a:gsLst>
                  <a:gs pos="0">
                    <a:schemeClr val="accent1">
                      <a:tint val="66000"/>
                      <a:satMod val="160000"/>
                      <a:alpha val="0"/>
                    </a:schemeClr>
                  </a:gs>
                  <a:gs pos="50000">
                    <a:schemeClr val="tx1"/>
                  </a:gs>
                  <a:gs pos="100000">
                    <a:schemeClr val="accent1">
                      <a:tint val="23500"/>
                      <a:satMod val="160000"/>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34025091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1+#ppt_w/2"/>
                                          </p:val>
                                        </p:tav>
                                        <p:tav tm="100000">
                                          <p:val>
                                            <p:strVal val="#ppt_x"/>
                                          </p:val>
                                        </p:tav>
                                      </p:tavLst>
                                    </p:anim>
                                    <p:anim calcmode="lin" valueType="num">
                                      <p:cBhvr additive="base">
                                        <p:cTn id="24"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02" y="897623"/>
            <a:ext cx="8588861" cy="838200"/>
          </a:xfrm>
        </p:spPr>
        <p:txBody>
          <a:bodyPr/>
          <a:lstStyle/>
          <a:p>
            <a:pPr algn="l" defTabSz="914400">
              <a:spcBef>
                <a:spcPct val="0"/>
              </a:spcBef>
              <a:buNone/>
            </a:pPr>
            <a:r>
              <a:rPr altLang="zh-CN"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Cisco Unified Fabric </a:t>
            </a:r>
            <a:br>
              <a:rPr altLang="zh-CN"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可提供业务优势</a:t>
            </a:r>
            <a:b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lang="zh-CN" altLang="en-US" sz="2400" b="0" i="0" spc="0" baseline="0" dirty="0" smtClean="0">
                <a:solidFill>
                  <a:srgbClr val="7F7F7F"/>
                </a:solidFill>
                <a:latin typeface="Arial"/>
                <a:ea typeface="黑体" pitchFamily="2" charset="-122"/>
                <a:cs typeface="+mj-cs"/>
              </a:rPr>
              <a:t>灵活性、效率和简便性所形成的新经济性</a:t>
            </a:r>
            <a:endParaRPr lang="zh-CN" altLang="en-US" sz="2400" b="0" i="0" spc="0" baseline="0" dirty="0">
              <a:solidFill>
                <a:srgbClr val="7F7F7F"/>
              </a:solidFill>
              <a:latin typeface="Arial"/>
              <a:ea typeface="黑体" pitchFamily="2" charset="-122"/>
              <a:cs typeface="+mj-cs"/>
            </a:endParaRPr>
          </a:p>
        </p:txBody>
      </p:sp>
      <p:sp>
        <p:nvSpPr>
          <p:cNvPr id="3" name="Rectangle 19"/>
          <p:cNvSpPr>
            <a:spLocks noChangeArrowheads="1"/>
          </p:cNvSpPr>
          <p:nvPr/>
        </p:nvSpPr>
        <p:spPr bwMode="auto">
          <a:xfrm flipH="1">
            <a:off x="4597319" y="1790196"/>
            <a:ext cx="4143669" cy="4795211"/>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1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endParaRPr lang="zh-CN" altLang="en-US" b="1">
              <a:solidFill>
                <a:schemeClr val="tx1"/>
              </a:solidFill>
              <a:latin typeface="+mj-lt"/>
              <a:ea typeface="黑体" pitchFamily="2" charset="-122"/>
            </a:endParaRPr>
          </a:p>
        </p:txBody>
      </p:sp>
      <p:sp>
        <p:nvSpPr>
          <p:cNvPr id="4" name="Rectangle 19"/>
          <p:cNvSpPr>
            <a:spLocks noChangeArrowheads="1"/>
          </p:cNvSpPr>
          <p:nvPr/>
        </p:nvSpPr>
        <p:spPr bwMode="auto">
          <a:xfrm flipH="1">
            <a:off x="346840" y="1790196"/>
            <a:ext cx="4143669" cy="4795211"/>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1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endParaRPr lang="zh-CN" altLang="en-US" b="1">
              <a:solidFill>
                <a:schemeClr val="tx1"/>
              </a:solidFill>
              <a:latin typeface="+mj-lt"/>
              <a:ea typeface="黑体" pitchFamily="2" charset="-122"/>
            </a:endParaRPr>
          </a:p>
        </p:txBody>
      </p:sp>
      <p:sp>
        <p:nvSpPr>
          <p:cNvPr id="5" name="TextBox 4"/>
          <p:cNvSpPr txBox="1"/>
          <p:nvPr/>
        </p:nvSpPr>
        <p:spPr>
          <a:xfrm>
            <a:off x="5208689" y="5096366"/>
            <a:ext cx="671700" cy="307777"/>
          </a:xfrm>
          <a:prstGeom prst="rect">
            <a:avLst/>
          </a:prstGeom>
          <a:noFill/>
        </p:spPr>
        <p:txBody>
          <a:bodyPr wrap="square" lIns="91435" tIns="45718" rIns="91435" bIns="45718" rtlCol="0">
            <a:spAutoFit/>
          </a:bodyPr>
          <a:lstStyle/>
          <a:p>
            <a:pPr algn="ctr" defTabSz="914400">
              <a:buNone/>
            </a:pPr>
            <a:r>
              <a:rPr lang="en-US" altLang="zh-CN" sz="1400" b="0" i="0" smtClean="0">
                <a:solidFill>
                  <a:srgbClr val="546568"/>
                </a:solidFill>
                <a:latin typeface="Arial"/>
                <a:ea typeface="黑体" pitchFamily="2" charset="-122"/>
                <a:cs typeface="+mn-cs"/>
              </a:rPr>
              <a:t>2008</a:t>
            </a:r>
            <a:endParaRPr lang="zh-CN" altLang="en-US" sz="1400">
              <a:solidFill>
                <a:srgbClr val="546568"/>
              </a:solidFill>
              <a:ea typeface="黑体" pitchFamily="2" charset="-122"/>
            </a:endParaRPr>
          </a:p>
        </p:txBody>
      </p:sp>
      <p:sp>
        <p:nvSpPr>
          <p:cNvPr id="6" name="TextBox 5"/>
          <p:cNvSpPr txBox="1"/>
          <p:nvPr/>
        </p:nvSpPr>
        <p:spPr>
          <a:xfrm>
            <a:off x="7765248" y="5137310"/>
            <a:ext cx="671700" cy="307777"/>
          </a:xfrm>
          <a:prstGeom prst="rect">
            <a:avLst/>
          </a:prstGeom>
          <a:noFill/>
        </p:spPr>
        <p:txBody>
          <a:bodyPr wrap="square" lIns="91435" tIns="45718" rIns="91435" bIns="45718" rtlCol="0">
            <a:spAutoFit/>
          </a:bodyPr>
          <a:lstStyle/>
          <a:p>
            <a:pPr algn="ctr" defTabSz="914400">
              <a:buNone/>
            </a:pPr>
            <a:r>
              <a:rPr lang="en-US" altLang="zh-CN" sz="1400" b="0" i="0" smtClean="0">
                <a:solidFill>
                  <a:srgbClr val="546568"/>
                </a:solidFill>
                <a:latin typeface="Arial"/>
                <a:ea typeface="黑体" pitchFamily="2" charset="-122"/>
                <a:cs typeface="+mn-cs"/>
              </a:rPr>
              <a:t>2012</a:t>
            </a:r>
            <a:endParaRPr lang="zh-CN" altLang="en-US" sz="1400">
              <a:solidFill>
                <a:srgbClr val="546568"/>
              </a:solidFill>
              <a:ea typeface="黑体" pitchFamily="2" charset="-122"/>
            </a:endParaRPr>
          </a:p>
        </p:txBody>
      </p:sp>
      <p:sp>
        <p:nvSpPr>
          <p:cNvPr id="7" name="Rectangle 6"/>
          <p:cNvSpPr/>
          <p:nvPr/>
        </p:nvSpPr>
        <p:spPr>
          <a:xfrm>
            <a:off x="4916636" y="1899300"/>
            <a:ext cx="3505035" cy="510905"/>
          </a:xfrm>
          <a:prstGeom prst="rect">
            <a:avLst/>
          </a:prstGeom>
        </p:spPr>
        <p:txBody>
          <a:bodyPr wrap="square" lIns="91435" tIns="45718" rIns="91435" bIns="45718">
            <a:spAutoFit/>
          </a:bodyPr>
          <a:lstStyle/>
          <a:p>
            <a:pPr algn="ctr" defTabSz="914400">
              <a:lnSpc>
                <a:spcPct val="85000"/>
              </a:lnSpc>
              <a:buNone/>
            </a:pPr>
            <a:r>
              <a:rPr lang="en-US" altLang="zh-CN" sz="1600" b="1" i="0" smtClean="0">
                <a:solidFill>
                  <a:schemeClr val="tx1"/>
                </a:solidFill>
                <a:latin typeface="Arial"/>
                <a:ea typeface="黑体" pitchFamily="2" charset="-122"/>
                <a:cs typeface="+mn-cs"/>
              </a:rPr>
              <a:t>Cisco</a:t>
            </a:r>
            <a:r>
              <a:rPr lang="en-US" altLang="zh-CN" sz="1600" b="0" i="0" baseline="30000" smtClean="0">
                <a:solidFill>
                  <a:schemeClr val="tx1"/>
                </a:solidFill>
                <a:latin typeface="Arial"/>
                <a:ea typeface="黑体" pitchFamily="2" charset="-122"/>
                <a:cs typeface="+mn-cs"/>
              </a:rPr>
              <a:t>®</a:t>
            </a:r>
            <a:r>
              <a:rPr lang="zh-CN" altLang="en-US" sz="1600" b="1" i="0" smtClean="0">
                <a:solidFill>
                  <a:schemeClr val="tx1"/>
                </a:solidFill>
                <a:latin typeface="Arial"/>
                <a:ea typeface="黑体" pitchFamily="2" charset="-122"/>
                <a:cs typeface="+mn-cs"/>
              </a:rPr>
              <a:t> </a:t>
            </a:r>
            <a:r>
              <a:rPr lang="en-US" altLang="zh-CN" sz="1600" b="1" i="0" smtClean="0">
                <a:solidFill>
                  <a:schemeClr val="tx1"/>
                </a:solidFill>
                <a:latin typeface="Arial"/>
                <a:ea typeface="黑体" pitchFamily="2" charset="-122"/>
                <a:cs typeface="+mn-cs"/>
              </a:rPr>
              <a:t>NX-OS </a:t>
            </a:r>
            <a:r>
              <a:rPr lang="zh-CN" altLang="en-US" sz="1600" b="1" i="0" smtClean="0">
                <a:solidFill>
                  <a:schemeClr val="tx1"/>
                </a:solidFill>
                <a:latin typeface="Arial"/>
                <a:ea typeface="黑体" pitchFamily="2" charset="-122"/>
                <a:cs typeface="+mn-cs"/>
              </a:rPr>
              <a:t/>
            </a:r>
            <a:br>
              <a:rPr lang="zh-CN" altLang="en-US" sz="1600" b="1" i="0" smtClean="0">
                <a:solidFill>
                  <a:schemeClr val="tx1"/>
                </a:solidFill>
                <a:latin typeface="Arial"/>
                <a:ea typeface="黑体" pitchFamily="2" charset="-122"/>
                <a:cs typeface="+mn-cs"/>
              </a:rPr>
            </a:br>
            <a:r>
              <a:rPr lang="zh-CN" altLang="en-US" sz="1600" b="1" i="0" smtClean="0">
                <a:solidFill>
                  <a:schemeClr val="tx1"/>
                </a:solidFill>
                <a:latin typeface="Arial"/>
                <a:ea typeface="黑体" pitchFamily="2" charset="-122"/>
                <a:cs typeface="+mn-cs"/>
              </a:rPr>
              <a:t>客户增长****</a:t>
            </a:r>
            <a:endParaRPr lang="zh-CN" altLang="en-US" sz="1600" b="1">
              <a:ea typeface="黑体" pitchFamily="2" charset="-122"/>
            </a:endParaRPr>
          </a:p>
        </p:txBody>
      </p:sp>
      <p:sp>
        <p:nvSpPr>
          <p:cNvPr id="8" name="Freeform 27"/>
          <p:cNvSpPr>
            <a:spLocks/>
          </p:cNvSpPr>
          <p:nvPr/>
        </p:nvSpPr>
        <p:spPr bwMode="auto">
          <a:xfrm>
            <a:off x="5013303" y="2649327"/>
            <a:ext cx="3280300" cy="2448847"/>
          </a:xfrm>
          <a:custGeom>
            <a:avLst/>
            <a:gdLst/>
            <a:ahLst/>
            <a:cxnLst>
              <a:cxn ang="0">
                <a:pos x="566" y="669"/>
              </a:cxn>
              <a:cxn ang="0">
                <a:pos x="1006" y="380"/>
              </a:cxn>
              <a:cxn ang="0">
                <a:pos x="1296" y="19"/>
              </a:cxn>
              <a:cxn ang="0">
                <a:pos x="1286" y="0"/>
              </a:cxn>
              <a:cxn ang="0">
                <a:pos x="1262" y="6"/>
              </a:cxn>
              <a:cxn ang="0">
                <a:pos x="983" y="352"/>
              </a:cxn>
              <a:cxn ang="0">
                <a:pos x="332" y="746"/>
              </a:cxn>
              <a:cxn ang="0">
                <a:pos x="77" y="859"/>
              </a:cxn>
              <a:cxn ang="0">
                <a:pos x="1" y="888"/>
              </a:cxn>
              <a:cxn ang="0">
                <a:pos x="0" y="889"/>
              </a:cxn>
              <a:cxn ang="0">
                <a:pos x="0" y="927"/>
              </a:cxn>
              <a:cxn ang="0">
                <a:pos x="566" y="669"/>
              </a:cxn>
            </a:cxnLst>
            <a:rect l="0" t="0" r="r" b="b"/>
            <a:pathLst>
              <a:path w="1296" h="927">
                <a:moveTo>
                  <a:pt x="566" y="669"/>
                </a:moveTo>
                <a:cubicBezTo>
                  <a:pt x="717" y="587"/>
                  <a:pt x="874" y="489"/>
                  <a:pt x="1006" y="380"/>
                </a:cubicBezTo>
                <a:cubicBezTo>
                  <a:pt x="1138" y="271"/>
                  <a:pt x="1246" y="150"/>
                  <a:pt x="1296" y="19"/>
                </a:cubicBezTo>
                <a:cubicBezTo>
                  <a:pt x="1286" y="0"/>
                  <a:pt x="1286" y="0"/>
                  <a:pt x="1286" y="0"/>
                </a:cubicBezTo>
                <a:cubicBezTo>
                  <a:pt x="1262" y="6"/>
                  <a:pt x="1262" y="6"/>
                  <a:pt x="1262" y="6"/>
                </a:cubicBezTo>
                <a:cubicBezTo>
                  <a:pt x="1216" y="127"/>
                  <a:pt x="1113" y="245"/>
                  <a:pt x="983" y="352"/>
                </a:cubicBezTo>
                <a:cubicBezTo>
                  <a:pt x="789" y="513"/>
                  <a:pt x="536" y="650"/>
                  <a:pt x="332" y="746"/>
                </a:cubicBezTo>
                <a:cubicBezTo>
                  <a:pt x="230" y="795"/>
                  <a:pt x="141" y="833"/>
                  <a:pt x="77" y="859"/>
                </a:cubicBezTo>
                <a:cubicBezTo>
                  <a:pt x="44" y="872"/>
                  <a:pt x="19" y="882"/>
                  <a:pt x="1" y="888"/>
                </a:cubicBezTo>
                <a:cubicBezTo>
                  <a:pt x="1" y="889"/>
                  <a:pt x="0" y="889"/>
                  <a:pt x="0" y="889"/>
                </a:cubicBezTo>
                <a:cubicBezTo>
                  <a:pt x="0" y="927"/>
                  <a:pt x="0" y="927"/>
                  <a:pt x="0" y="927"/>
                </a:cubicBezTo>
                <a:cubicBezTo>
                  <a:pt x="60" y="905"/>
                  <a:pt x="303" y="811"/>
                  <a:pt x="566" y="669"/>
                </a:cubicBezTo>
                <a:close/>
              </a:path>
            </a:pathLst>
          </a:custGeom>
          <a:gradFill flip="none" rotWithShape="1">
            <a:gsLst>
              <a:gs pos="0">
                <a:schemeClr val="tx2"/>
              </a:gs>
              <a:gs pos="60000">
                <a:schemeClr val="tx2"/>
              </a:gs>
              <a:gs pos="100000">
                <a:srgbClr val="000000">
                  <a:alpha val="0"/>
                </a:srgbClr>
              </a:gs>
            </a:gsLst>
            <a:lin ang="10800000" scaled="1"/>
            <a:tileRect/>
          </a:gradFill>
          <a:ln w="9525">
            <a:noFill/>
            <a:round/>
            <a:headEnd/>
            <a:tailEnd/>
          </a:ln>
          <a:effectLst/>
        </p:spPr>
        <p:txBody>
          <a:bodyPr vert="horz" wrap="square" lIns="91435" tIns="45718" rIns="91435" bIns="45718" numCol="1" anchor="t" anchorCtr="0" compatLnSpc="1">
            <a:prstTxWarp prst="textNoShape">
              <a:avLst/>
            </a:prstTxWarp>
          </a:bodyPr>
          <a:lstStyle/>
          <a:p>
            <a:endParaRPr lang="zh-CN" altLang="en-US">
              <a:ea typeface="黑体" pitchFamily="2" charset="-122"/>
            </a:endParaRPr>
          </a:p>
        </p:txBody>
      </p:sp>
      <p:sp>
        <p:nvSpPr>
          <p:cNvPr id="9" name="Oval 8"/>
          <p:cNvSpPr/>
          <p:nvPr/>
        </p:nvSpPr>
        <p:spPr>
          <a:xfrm>
            <a:off x="6331182" y="4224446"/>
            <a:ext cx="243544" cy="243544"/>
          </a:xfrm>
          <a:prstGeom prst="ellipse">
            <a:avLst/>
          </a:prstGeom>
          <a:gradFill flip="none" rotWithShape="1">
            <a:gsLst>
              <a:gs pos="0">
                <a:schemeClr val="accent5">
                  <a:lumMod val="75000"/>
                </a:schemeClr>
              </a:gs>
              <a:gs pos="50000">
                <a:schemeClr val="accent5"/>
              </a:gs>
              <a:gs pos="100000">
                <a:schemeClr val="accent5">
                  <a:lumMod val="40000"/>
                  <a:lumOff val="60000"/>
                </a:schemeClr>
              </a:gs>
            </a:gsLst>
            <a:lin ang="5400000" scaled="1"/>
            <a:tileRect/>
          </a:gradFill>
          <a:ln w="28575" cap="flat">
            <a:solidFill>
              <a:srgbClr val="546568"/>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10" name="Oval 9"/>
          <p:cNvSpPr/>
          <p:nvPr/>
        </p:nvSpPr>
        <p:spPr>
          <a:xfrm>
            <a:off x="7289609" y="3556000"/>
            <a:ext cx="243544" cy="243544"/>
          </a:xfrm>
          <a:prstGeom prst="ellipse">
            <a:avLst/>
          </a:prstGeom>
          <a:gradFill flip="none" rotWithShape="1">
            <a:gsLst>
              <a:gs pos="0">
                <a:schemeClr val="accent5">
                  <a:lumMod val="75000"/>
                </a:schemeClr>
              </a:gs>
              <a:gs pos="50000">
                <a:schemeClr val="accent5"/>
              </a:gs>
              <a:gs pos="100000">
                <a:schemeClr val="accent5">
                  <a:lumMod val="40000"/>
                  <a:lumOff val="60000"/>
                </a:schemeClr>
              </a:gs>
            </a:gsLst>
            <a:lin ang="5400000" scaled="1"/>
            <a:tileRect/>
          </a:gradFill>
          <a:ln w="28575" cap="flat">
            <a:solidFill>
              <a:srgbClr val="546568"/>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11" name="Oval 10"/>
          <p:cNvSpPr/>
          <p:nvPr/>
        </p:nvSpPr>
        <p:spPr>
          <a:xfrm>
            <a:off x="7973341" y="2852374"/>
            <a:ext cx="243544" cy="243544"/>
          </a:xfrm>
          <a:prstGeom prst="ellipse">
            <a:avLst/>
          </a:prstGeom>
          <a:gradFill flip="none" rotWithShape="1">
            <a:gsLst>
              <a:gs pos="0">
                <a:schemeClr val="accent5">
                  <a:lumMod val="75000"/>
                </a:schemeClr>
              </a:gs>
              <a:gs pos="50000">
                <a:schemeClr val="accent5"/>
              </a:gs>
              <a:gs pos="100000">
                <a:schemeClr val="accent5">
                  <a:lumMod val="40000"/>
                  <a:lumOff val="60000"/>
                </a:schemeClr>
              </a:gs>
            </a:gsLst>
            <a:lin ang="5400000" scaled="1"/>
            <a:tileRect/>
          </a:gradFill>
          <a:ln w="28575" cap="flat">
            <a:solidFill>
              <a:srgbClr val="546568"/>
            </a:solid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grpSp>
        <p:nvGrpSpPr>
          <p:cNvPr id="12" name="Group 16"/>
          <p:cNvGrpSpPr/>
          <p:nvPr/>
        </p:nvGrpSpPr>
        <p:grpSpPr>
          <a:xfrm>
            <a:off x="7511566" y="3451284"/>
            <a:ext cx="901515" cy="1572300"/>
            <a:chOff x="9194800" y="2760663"/>
            <a:chExt cx="1804988" cy="3148013"/>
          </a:xfrm>
          <a:solidFill>
            <a:schemeClr val="bg1"/>
          </a:solidFill>
          <a:effectLst>
            <a:glow rad="101600">
              <a:srgbClr val="000000">
                <a:alpha val="16000"/>
              </a:srgbClr>
            </a:glow>
          </a:effectLst>
        </p:grpSpPr>
        <p:sp>
          <p:nvSpPr>
            <p:cNvPr id="13" name="Freeform 6"/>
            <p:cNvSpPr>
              <a:spLocks/>
            </p:cNvSpPr>
            <p:nvPr/>
          </p:nvSpPr>
          <p:spPr bwMode="auto">
            <a:xfrm>
              <a:off x="10834688" y="5816601"/>
              <a:ext cx="165100" cy="87313"/>
            </a:xfrm>
            <a:custGeom>
              <a:avLst/>
              <a:gdLst>
                <a:gd name="T0" fmla="*/ 0 w 138"/>
                <a:gd name="T1" fmla="*/ 48 h 73"/>
                <a:gd name="T2" fmla="*/ 51 w 138"/>
                <a:gd name="T3" fmla="*/ 23 h 73"/>
                <a:gd name="T4" fmla="*/ 105 w 138"/>
                <a:gd name="T5" fmla="*/ 2 h 73"/>
                <a:gd name="T6" fmla="*/ 131 w 138"/>
                <a:gd name="T7" fmla="*/ 40 h 73"/>
                <a:gd name="T8" fmla="*/ 98 w 138"/>
                <a:gd name="T9" fmla="*/ 69 h 73"/>
                <a:gd name="T10" fmla="*/ 79 w 138"/>
                <a:gd name="T11" fmla="*/ 73 h 73"/>
                <a:gd name="T12" fmla="*/ 58 w 138"/>
                <a:gd name="T13" fmla="*/ 67 h 73"/>
                <a:gd name="T14" fmla="*/ 0 w 138"/>
                <a:gd name="T15" fmla="*/ 48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73">
                  <a:moveTo>
                    <a:pt x="0" y="48"/>
                  </a:moveTo>
                  <a:cubicBezTo>
                    <a:pt x="15" y="39"/>
                    <a:pt x="33" y="32"/>
                    <a:pt x="51" y="23"/>
                  </a:cubicBezTo>
                  <a:cubicBezTo>
                    <a:pt x="66" y="16"/>
                    <a:pt x="86" y="4"/>
                    <a:pt x="105" y="2"/>
                  </a:cubicBezTo>
                  <a:cubicBezTo>
                    <a:pt x="125" y="0"/>
                    <a:pt x="138" y="21"/>
                    <a:pt x="131" y="40"/>
                  </a:cubicBezTo>
                  <a:cubicBezTo>
                    <a:pt x="127" y="50"/>
                    <a:pt x="109" y="65"/>
                    <a:pt x="98" y="69"/>
                  </a:cubicBezTo>
                  <a:cubicBezTo>
                    <a:pt x="93" y="70"/>
                    <a:pt x="83" y="73"/>
                    <a:pt x="79" y="73"/>
                  </a:cubicBezTo>
                  <a:cubicBezTo>
                    <a:pt x="74" y="73"/>
                    <a:pt x="65" y="69"/>
                    <a:pt x="58" y="67"/>
                  </a:cubicBezTo>
                  <a:cubicBezTo>
                    <a:pt x="39" y="62"/>
                    <a:pt x="16" y="56"/>
                    <a:pt x="0" y="4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黑体" pitchFamily="2" charset="-122"/>
              </a:endParaRPr>
            </a:p>
          </p:txBody>
        </p:sp>
        <p:sp>
          <p:nvSpPr>
            <p:cNvPr id="14" name="Freeform 7"/>
            <p:cNvSpPr>
              <a:spLocks noEditPoints="1"/>
            </p:cNvSpPr>
            <p:nvPr/>
          </p:nvSpPr>
          <p:spPr bwMode="auto">
            <a:xfrm>
              <a:off x="9194800" y="2760663"/>
              <a:ext cx="1798638" cy="3148013"/>
            </a:xfrm>
            <a:custGeom>
              <a:avLst/>
              <a:gdLst>
                <a:gd name="T0" fmla="*/ 623 w 1511"/>
                <a:gd name="T1" fmla="*/ 1734 h 2644"/>
                <a:gd name="T2" fmla="*/ 388 w 1511"/>
                <a:gd name="T3" fmla="*/ 1941 h 2644"/>
                <a:gd name="T4" fmla="*/ 180 w 1511"/>
                <a:gd name="T5" fmla="*/ 1684 h 2644"/>
                <a:gd name="T6" fmla="*/ 220 w 1511"/>
                <a:gd name="T7" fmla="*/ 1564 h 2644"/>
                <a:gd name="T8" fmla="*/ 19 w 1511"/>
                <a:gd name="T9" fmla="*/ 1564 h 2644"/>
                <a:gd name="T10" fmla="*/ 246 w 1511"/>
                <a:gd name="T11" fmla="*/ 1555 h 2644"/>
                <a:gd name="T12" fmla="*/ 329 w 1511"/>
                <a:gd name="T13" fmla="*/ 1670 h 2644"/>
                <a:gd name="T14" fmla="*/ 517 w 1511"/>
                <a:gd name="T15" fmla="*/ 1510 h 2644"/>
                <a:gd name="T16" fmla="*/ 531 w 1511"/>
                <a:gd name="T17" fmla="*/ 1355 h 2644"/>
                <a:gd name="T18" fmla="*/ 652 w 1511"/>
                <a:gd name="T19" fmla="*/ 1224 h 2644"/>
                <a:gd name="T20" fmla="*/ 628 w 1511"/>
                <a:gd name="T21" fmla="*/ 976 h 2644"/>
                <a:gd name="T22" fmla="*/ 578 w 1511"/>
                <a:gd name="T23" fmla="*/ 792 h 2644"/>
                <a:gd name="T24" fmla="*/ 356 w 1511"/>
                <a:gd name="T25" fmla="*/ 753 h 2644"/>
                <a:gd name="T26" fmla="*/ 342 w 1511"/>
                <a:gd name="T27" fmla="*/ 593 h 2644"/>
                <a:gd name="T28" fmla="*/ 544 w 1511"/>
                <a:gd name="T29" fmla="*/ 301 h 2644"/>
                <a:gd name="T30" fmla="*/ 681 w 1511"/>
                <a:gd name="T31" fmla="*/ 276 h 2644"/>
                <a:gd name="T32" fmla="*/ 481 w 1511"/>
                <a:gd name="T33" fmla="*/ 576 h 2644"/>
                <a:gd name="T34" fmla="*/ 635 w 1511"/>
                <a:gd name="T35" fmla="*/ 578 h 2644"/>
                <a:gd name="T36" fmla="*/ 789 w 1511"/>
                <a:gd name="T37" fmla="*/ 478 h 2644"/>
                <a:gd name="T38" fmla="*/ 934 w 1511"/>
                <a:gd name="T39" fmla="*/ 181 h 2644"/>
                <a:gd name="T40" fmla="*/ 848 w 1511"/>
                <a:gd name="T41" fmla="*/ 25 h 2644"/>
                <a:gd name="T42" fmla="*/ 957 w 1511"/>
                <a:gd name="T43" fmla="*/ 96 h 2644"/>
                <a:gd name="T44" fmla="*/ 1061 w 1511"/>
                <a:gd name="T45" fmla="*/ 458 h 2644"/>
                <a:gd name="T46" fmla="*/ 995 w 1511"/>
                <a:gd name="T47" fmla="*/ 682 h 2644"/>
                <a:gd name="T48" fmla="*/ 1042 w 1511"/>
                <a:gd name="T49" fmla="*/ 952 h 2644"/>
                <a:gd name="T50" fmla="*/ 1017 w 1511"/>
                <a:gd name="T51" fmla="*/ 1183 h 2644"/>
                <a:gd name="T52" fmla="*/ 1067 w 1511"/>
                <a:gd name="T53" fmla="*/ 1360 h 2644"/>
                <a:gd name="T54" fmla="*/ 1135 w 1511"/>
                <a:gd name="T55" fmla="*/ 1605 h 2644"/>
                <a:gd name="T56" fmla="*/ 1269 w 1511"/>
                <a:gd name="T57" fmla="*/ 1974 h 2644"/>
                <a:gd name="T58" fmla="*/ 1320 w 1511"/>
                <a:gd name="T59" fmla="*/ 2403 h 2644"/>
                <a:gd name="T60" fmla="*/ 1428 w 1511"/>
                <a:gd name="T61" fmla="*/ 2545 h 2644"/>
                <a:gd name="T62" fmla="*/ 1389 w 1511"/>
                <a:gd name="T63" fmla="*/ 2625 h 2644"/>
                <a:gd name="T64" fmla="*/ 1223 w 1511"/>
                <a:gd name="T65" fmla="*/ 2567 h 2644"/>
                <a:gd name="T66" fmla="*/ 1358 w 1511"/>
                <a:gd name="T67" fmla="*/ 2500 h 2644"/>
                <a:gd name="T68" fmla="*/ 1244 w 1511"/>
                <a:gd name="T69" fmla="*/ 2458 h 2644"/>
                <a:gd name="T70" fmla="*/ 1153 w 1511"/>
                <a:gd name="T71" fmla="*/ 2084 h 2644"/>
                <a:gd name="T72" fmla="*/ 1066 w 1511"/>
                <a:gd name="T73" fmla="*/ 1843 h 2644"/>
                <a:gd name="T74" fmla="*/ 831 w 1511"/>
                <a:gd name="T75" fmla="*/ 1549 h 2644"/>
                <a:gd name="T76" fmla="*/ 952 w 1511"/>
                <a:gd name="T77" fmla="*/ 600 h 2644"/>
                <a:gd name="T78" fmla="*/ 1050 w 1511"/>
                <a:gd name="T79" fmla="*/ 411 h 2644"/>
                <a:gd name="T80" fmla="*/ 825 w 1511"/>
                <a:gd name="T81" fmla="*/ 422 h 2644"/>
                <a:gd name="T82" fmla="*/ 855 w 1511"/>
                <a:gd name="T83" fmla="*/ 479 h 2644"/>
                <a:gd name="T84" fmla="*/ 621 w 1511"/>
                <a:gd name="T85" fmla="*/ 952 h 2644"/>
                <a:gd name="T86" fmla="*/ 657 w 1511"/>
                <a:gd name="T87" fmla="*/ 1180 h 2644"/>
                <a:gd name="T88" fmla="*/ 533 w 1511"/>
                <a:gd name="T89" fmla="*/ 1356 h 2644"/>
                <a:gd name="T90" fmla="*/ 672 w 1511"/>
                <a:gd name="T91" fmla="*/ 1509 h 2644"/>
                <a:gd name="T92" fmla="*/ 911 w 1511"/>
                <a:gd name="T93" fmla="*/ 1512 h 2644"/>
                <a:gd name="T94" fmla="*/ 1061 w 1511"/>
                <a:gd name="T95" fmla="*/ 1393 h 2644"/>
                <a:gd name="T96" fmla="*/ 1030 w 1511"/>
                <a:gd name="T97" fmla="*/ 1231 h 2644"/>
                <a:gd name="T98" fmla="*/ 1039 w 1511"/>
                <a:gd name="T99" fmla="*/ 1050 h 2644"/>
                <a:gd name="T100" fmla="*/ 1000 w 1511"/>
                <a:gd name="T101" fmla="*/ 750 h 2644"/>
                <a:gd name="T102" fmla="*/ 842 w 1511"/>
                <a:gd name="T103" fmla="*/ 670 h 2644"/>
                <a:gd name="T104" fmla="*/ 788 w 1511"/>
                <a:gd name="T105" fmla="*/ 764 h 2644"/>
                <a:gd name="T106" fmla="*/ 613 w 1511"/>
                <a:gd name="T107" fmla="*/ 634 h 2644"/>
                <a:gd name="T108" fmla="*/ 613 w 1511"/>
                <a:gd name="T109" fmla="*/ 634 h 2644"/>
                <a:gd name="T110" fmla="*/ 898 w 1511"/>
                <a:gd name="T111" fmla="*/ 696 h 2644"/>
                <a:gd name="T112" fmla="*/ 849 w 1511"/>
                <a:gd name="T113" fmla="*/ 666 h 2644"/>
                <a:gd name="T114" fmla="*/ 755 w 1511"/>
                <a:gd name="T115" fmla="*/ 819 h 2644"/>
                <a:gd name="T116" fmla="*/ 518 w 1511"/>
                <a:gd name="T117" fmla="*/ 1544 h 2644"/>
                <a:gd name="T118" fmla="*/ 532 w 1511"/>
                <a:gd name="T119" fmla="*/ 1530 h 2644"/>
                <a:gd name="T120" fmla="*/ 176 w 1511"/>
                <a:gd name="T121" fmla="*/ 1611 h 2644"/>
                <a:gd name="T122" fmla="*/ 379 w 1511"/>
                <a:gd name="T123" fmla="*/ 1790 h 2644"/>
                <a:gd name="T124" fmla="*/ 1221 w 1511"/>
                <a:gd name="T125" fmla="*/ 2083 h 2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1" h="2644">
                  <a:moveTo>
                    <a:pt x="831" y="1549"/>
                  </a:moveTo>
                  <a:cubicBezTo>
                    <a:pt x="809" y="1553"/>
                    <a:pt x="797" y="1579"/>
                    <a:pt x="771" y="1565"/>
                  </a:cubicBezTo>
                  <a:cubicBezTo>
                    <a:pt x="753" y="1575"/>
                    <a:pt x="739" y="1592"/>
                    <a:pt x="725" y="1608"/>
                  </a:cubicBezTo>
                  <a:cubicBezTo>
                    <a:pt x="718" y="1617"/>
                    <a:pt x="711" y="1623"/>
                    <a:pt x="703" y="1631"/>
                  </a:cubicBezTo>
                  <a:cubicBezTo>
                    <a:pt x="695" y="1637"/>
                    <a:pt x="686" y="1644"/>
                    <a:pt x="680" y="1652"/>
                  </a:cubicBezTo>
                  <a:cubicBezTo>
                    <a:pt x="675" y="1659"/>
                    <a:pt x="671" y="1666"/>
                    <a:pt x="666" y="1673"/>
                  </a:cubicBezTo>
                  <a:cubicBezTo>
                    <a:pt x="652" y="1692"/>
                    <a:pt x="637" y="1712"/>
                    <a:pt x="623" y="1734"/>
                  </a:cubicBezTo>
                  <a:cubicBezTo>
                    <a:pt x="615" y="1748"/>
                    <a:pt x="604" y="1759"/>
                    <a:pt x="592" y="1772"/>
                  </a:cubicBezTo>
                  <a:cubicBezTo>
                    <a:pt x="581" y="1784"/>
                    <a:pt x="573" y="1798"/>
                    <a:pt x="563" y="1812"/>
                  </a:cubicBezTo>
                  <a:cubicBezTo>
                    <a:pt x="554" y="1825"/>
                    <a:pt x="543" y="1837"/>
                    <a:pt x="533" y="1850"/>
                  </a:cubicBezTo>
                  <a:cubicBezTo>
                    <a:pt x="523" y="1864"/>
                    <a:pt x="511" y="1874"/>
                    <a:pt x="500" y="1886"/>
                  </a:cubicBezTo>
                  <a:cubicBezTo>
                    <a:pt x="489" y="1897"/>
                    <a:pt x="478" y="1910"/>
                    <a:pt x="466" y="1922"/>
                  </a:cubicBezTo>
                  <a:cubicBezTo>
                    <a:pt x="456" y="1932"/>
                    <a:pt x="442" y="1950"/>
                    <a:pt x="430" y="1954"/>
                  </a:cubicBezTo>
                  <a:cubicBezTo>
                    <a:pt x="413" y="1959"/>
                    <a:pt x="398" y="1950"/>
                    <a:pt x="388" y="1941"/>
                  </a:cubicBezTo>
                  <a:cubicBezTo>
                    <a:pt x="356" y="1914"/>
                    <a:pt x="331" y="1880"/>
                    <a:pt x="305" y="1851"/>
                  </a:cubicBezTo>
                  <a:cubicBezTo>
                    <a:pt x="296" y="1841"/>
                    <a:pt x="285" y="1833"/>
                    <a:pt x="275" y="1823"/>
                  </a:cubicBezTo>
                  <a:cubicBezTo>
                    <a:pt x="265" y="1814"/>
                    <a:pt x="254" y="1803"/>
                    <a:pt x="248" y="1793"/>
                  </a:cubicBezTo>
                  <a:cubicBezTo>
                    <a:pt x="241" y="1780"/>
                    <a:pt x="237" y="1765"/>
                    <a:pt x="231" y="1751"/>
                  </a:cubicBezTo>
                  <a:cubicBezTo>
                    <a:pt x="226" y="1738"/>
                    <a:pt x="219" y="1725"/>
                    <a:pt x="212" y="1714"/>
                  </a:cubicBezTo>
                  <a:cubicBezTo>
                    <a:pt x="208" y="1708"/>
                    <a:pt x="202" y="1704"/>
                    <a:pt x="196" y="1698"/>
                  </a:cubicBezTo>
                  <a:cubicBezTo>
                    <a:pt x="191" y="1693"/>
                    <a:pt x="186" y="1685"/>
                    <a:pt x="180" y="1684"/>
                  </a:cubicBezTo>
                  <a:cubicBezTo>
                    <a:pt x="174" y="1682"/>
                    <a:pt x="168" y="1683"/>
                    <a:pt x="163" y="1682"/>
                  </a:cubicBezTo>
                  <a:cubicBezTo>
                    <a:pt x="154" y="1680"/>
                    <a:pt x="147" y="1673"/>
                    <a:pt x="141" y="1668"/>
                  </a:cubicBezTo>
                  <a:cubicBezTo>
                    <a:pt x="135" y="1663"/>
                    <a:pt x="127" y="1657"/>
                    <a:pt x="123" y="1650"/>
                  </a:cubicBezTo>
                  <a:cubicBezTo>
                    <a:pt x="113" y="1632"/>
                    <a:pt x="115" y="1607"/>
                    <a:pt x="120" y="1586"/>
                  </a:cubicBezTo>
                  <a:cubicBezTo>
                    <a:pt x="122" y="1576"/>
                    <a:pt x="129" y="1563"/>
                    <a:pt x="137" y="1558"/>
                  </a:cubicBezTo>
                  <a:cubicBezTo>
                    <a:pt x="147" y="1550"/>
                    <a:pt x="167" y="1547"/>
                    <a:pt x="182" y="1548"/>
                  </a:cubicBezTo>
                  <a:cubicBezTo>
                    <a:pt x="197" y="1549"/>
                    <a:pt x="207" y="1559"/>
                    <a:pt x="220" y="1564"/>
                  </a:cubicBezTo>
                  <a:cubicBezTo>
                    <a:pt x="211" y="1558"/>
                    <a:pt x="199" y="1547"/>
                    <a:pt x="183" y="1544"/>
                  </a:cubicBezTo>
                  <a:cubicBezTo>
                    <a:pt x="166" y="1541"/>
                    <a:pt x="145" y="1543"/>
                    <a:pt x="132" y="1551"/>
                  </a:cubicBezTo>
                  <a:cubicBezTo>
                    <a:pt x="109" y="1565"/>
                    <a:pt x="105" y="1609"/>
                    <a:pt x="116" y="1639"/>
                  </a:cubicBezTo>
                  <a:cubicBezTo>
                    <a:pt x="116" y="1641"/>
                    <a:pt x="116" y="1641"/>
                    <a:pt x="115" y="1640"/>
                  </a:cubicBezTo>
                  <a:cubicBezTo>
                    <a:pt x="104" y="1623"/>
                    <a:pt x="87" y="1636"/>
                    <a:pt x="69" y="1641"/>
                  </a:cubicBezTo>
                  <a:cubicBezTo>
                    <a:pt x="58" y="1643"/>
                    <a:pt x="42" y="1645"/>
                    <a:pt x="29" y="1642"/>
                  </a:cubicBezTo>
                  <a:cubicBezTo>
                    <a:pt x="0" y="1634"/>
                    <a:pt x="5" y="1586"/>
                    <a:pt x="19" y="1564"/>
                  </a:cubicBezTo>
                  <a:cubicBezTo>
                    <a:pt x="24" y="1554"/>
                    <a:pt x="36" y="1544"/>
                    <a:pt x="47" y="1535"/>
                  </a:cubicBezTo>
                  <a:cubicBezTo>
                    <a:pt x="56" y="1527"/>
                    <a:pt x="68" y="1520"/>
                    <a:pt x="79" y="1517"/>
                  </a:cubicBezTo>
                  <a:cubicBezTo>
                    <a:pt x="91" y="1515"/>
                    <a:pt x="100" y="1515"/>
                    <a:pt x="109" y="1512"/>
                  </a:cubicBezTo>
                  <a:cubicBezTo>
                    <a:pt x="125" y="1505"/>
                    <a:pt x="139" y="1497"/>
                    <a:pt x="154" y="1488"/>
                  </a:cubicBezTo>
                  <a:cubicBezTo>
                    <a:pt x="166" y="1481"/>
                    <a:pt x="180" y="1473"/>
                    <a:pt x="198" y="1472"/>
                  </a:cubicBezTo>
                  <a:cubicBezTo>
                    <a:pt x="230" y="1471"/>
                    <a:pt x="258" y="1482"/>
                    <a:pt x="264" y="1507"/>
                  </a:cubicBezTo>
                  <a:cubicBezTo>
                    <a:pt x="269" y="1526"/>
                    <a:pt x="255" y="1545"/>
                    <a:pt x="246" y="1555"/>
                  </a:cubicBezTo>
                  <a:cubicBezTo>
                    <a:pt x="245" y="1558"/>
                    <a:pt x="240" y="1562"/>
                    <a:pt x="240" y="1566"/>
                  </a:cubicBezTo>
                  <a:cubicBezTo>
                    <a:pt x="240" y="1576"/>
                    <a:pt x="258" y="1584"/>
                    <a:pt x="259" y="1595"/>
                  </a:cubicBezTo>
                  <a:cubicBezTo>
                    <a:pt x="259" y="1600"/>
                    <a:pt x="255" y="1604"/>
                    <a:pt x="256" y="1608"/>
                  </a:cubicBezTo>
                  <a:cubicBezTo>
                    <a:pt x="256" y="1613"/>
                    <a:pt x="265" y="1619"/>
                    <a:pt x="270" y="1623"/>
                  </a:cubicBezTo>
                  <a:cubicBezTo>
                    <a:pt x="281" y="1632"/>
                    <a:pt x="290" y="1641"/>
                    <a:pt x="299" y="1652"/>
                  </a:cubicBezTo>
                  <a:cubicBezTo>
                    <a:pt x="304" y="1657"/>
                    <a:pt x="309" y="1665"/>
                    <a:pt x="314" y="1667"/>
                  </a:cubicBezTo>
                  <a:cubicBezTo>
                    <a:pt x="318" y="1669"/>
                    <a:pt x="324" y="1669"/>
                    <a:pt x="329" y="1670"/>
                  </a:cubicBezTo>
                  <a:cubicBezTo>
                    <a:pt x="343" y="1676"/>
                    <a:pt x="362" y="1691"/>
                    <a:pt x="373" y="1703"/>
                  </a:cubicBezTo>
                  <a:cubicBezTo>
                    <a:pt x="379" y="1708"/>
                    <a:pt x="384" y="1715"/>
                    <a:pt x="390" y="1724"/>
                  </a:cubicBezTo>
                  <a:cubicBezTo>
                    <a:pt x="395" y="1730"/>
                    <a:pt x="404" y="1743"/>
                    <a:pt x="410" y="1743"/>
                  </a:cubicBezTo>
                  <a:cubicBezTo>
                    <a:pt x="420" y="1742"/>
                    <a:pt x="424" y="1713"/>
                    <a:pt x="426" y="1702"/>
                  </a:cubicBezTo>
                  <a:cubicBezTo>
                    <a:pt x="430" y="1686"/>
                    <a:pt x="439" y="1676"/>
                    <a:pt x="444" y="1663"/>
                  </a:cubicBezTo>
                  <a:cubicBezTo>
                    <a:pt x="450" y="1648"/>
                    <a:pt x="452" y="1632"/>
                    <a:pt x="455" y="1618"/>
                  </a:cubicBezTo>
                  <a:cubicBezTo>
                    <a:pt x="466" y="1572"/>
                    <a:pt x="492" y="1542"/>
                    <a:pt x="517" y="1510"/>
                  </a:cubicBezTo>
                  <a:cubicBezTo>
                    <a:pt x="526" y="1499"/>
                    <a:pt x="532" y="1487"/>
                    <a:pt x="539" y="1476"/>
                  </a:cubicBezTo>
                  <a:cubicBezTo>
                    <a:pt x="547" y="1464"/>
                    <a:pt x="556" y="1454"/>
                    <a:pt x="562" y="1442"/>
                  </a:cubicBezTo>
                  <a:cubicBezTo>
                    <a:pt x="555" y="1437"/>
                    <a:pt x="554" y="1431"/>
                    <a:pt x="550" y="1423"/>
                  </a:cubicBezTo>
                  <a:cubicBezTo>
                    <a:pt x="548" y="1418"/>
                    <a:pt x="542" y="1413"/>
                    <a:pt x="541" y="1408"/>
                  </a:cubicBezTo>
                  <a:cubicBezTo>
                    <a:pt x="540" y="1402"/>
                    <a:pt x="541" y="1397"/>
                    <a:pt x="541" y="1393"/>
                  </a:cubicBezTo>
                  <a:cubicBezTo>
                    <a:pt x="542" y="1387"/>
                    <a:pt x="546" y="1381"/>
                    <a:pt x="545" y="1375"/>
                  </a:cubicBezTo>
                  <a:cubicBezTo>
                    <a:pt x="545" y="1367"/>
                    <a:pt x="532" y="1364"/>
                    <a:pt x="531" y="1355"/>
                  </a:cubicBezTo>
                  <a:cubicBezTo>
                    <a:pt x="531" y="1346"/>
                    <a:pt x="537" y="1340"/>
                    <a:pt x="543" y="1334"/>
                  </a:cubicBezTo>
                  <a:cubicBezTo>
                    <a:pt x="549" y="1329"/>
                    <a:pt x="558" y="1325"/>
                    <a:pt x="562" y="1319"/>
                  </a:cubicBezTo>
                  <a:cubicBezTo>
                    <a:pt x="566" y="1315"/>
                    <a:pt x="567" y="1308"/>
                    <a:pt x="570" y="1302"/>
                  </a:cubicBezTo>
                  <a:cubicBezTo>
                    <a:pt x="573" y="1297"/>
                    <a:pt x="576" y="1291"/>
                    <a:pt x="579" y="1286"/>
                  </a:cubicBezTo>
                  <a:cubicBezTo>
                    <a:pt x="585" y="1275"/>
                    <a:pt x="589" y="1262"/>
                    <a:pt x="595" y="1253"/>
                  </a:cubicBezTo>
                  <a:cubicBezTo>
                    <a:pt x="604" y="1241"/>
                    <a:pt x="620" y="1235"/>
                    <a:pt x="636" y="1229"/>
                  </a:cubicBezTo>
                  <a:cubicBezTo>
                    <a:pt x="641" y="1227"/>
                    <a:pt x="648" y="1227"/>
                    <a:pt x="652" y="1224"/>
                  </a:cubicBezTo>
                  <a:cubicBezTo>
                    <a:pt x="659" y="1218"/>
                    <a:pt x="659" y="1192"/>
                    <a:pt x="656" y="1182"/>
                  </a:cubicBezTo>
                  <a:cubicBezTo>
                    <a:pt x="654" y="1173"/>
                    <a:pt x="646" y="1166"/>
                    <a:pt x="643" y="1159"/>
                  </a:cubicBezTo>
                  <a:cubicBezTo>
                    <a:pt x="639" y="1147"/>
                    <a:pt x="642" y="1133"/>
                    <a:pt x="641" y="1122"/>
                  </a:cubicBezTo>
                  <a:cubicBezTo>
                    <a:pt x="641" y="1114"/>
                    <a:pt x="634" y="1106"/>
                    <a:pt x="633" y="1097"/>
                  </a:cubicBezTo>
                  <a:cubicBezTo>
                    <a:pt x="631" y="1077"/>
                    <a:pt x="642" y="1060"/>
                    <a:pt x="638" y="1040"/>
                  </a:cubicBezTo>
                  <a:cubicBezTo>
                    <a:pt x="635" y="1029"/>
                    <a:pt x="621" y="1027"/>
                    <a:pt x="622" y="1009"/>
                  </a:cubicBezTo>
                  <a:cubicBezTo>
                    <a:pt x="623" y="997"/>
                    <a:pt x="630" y="990"/>
                    <a:pt x="628" y="976"/>
                  </a:cubicBezTo>
                  <a:cubicBezTo>
                    <a:pt x="626" y="967"/>
                    <a:pt x="622" y="959"/>
                    <a:pt x="619" y="951"/>
                  </a:cubicBezTo>
                  <a:cubicBezTo>
                    <a:pt x="615" y="943"/>
                    <a:pt x="608" y="933"/>
                    <a:pt x="607" y="922"/>
                  </a:cubicBezTo>
                  <a:cubicBezTo>
                    <a:pt x="606" y="913"/>
                    <a:pt x="607" y="905"/>
                    <a:pt x="605" y="897"/>
                  </a:cubicBezTo>
                  <a:cubicBezTo>
                    <a:pt x="603" y="890"/>
                    <a:pt x="601" y="884"/>
                    <a:pt x="599" y="877"/>
                  </a:cubicBezTo>
                  <a:cubicBezTo>
                    <a:pt x="597" y="870"/>
                    <a:pt x="593" y="865"/>
                    <a:pt x="591" y="858"/>
                  </a:cubicBezTo>
                  <a:cubicBezTo>
                    <a:pt x="588" y="852"/>
                    <a:pt x="586" y="845"/>
                    <a:pt x="584" y="839"/>
                  </a:cubicBezTo>
                  <a:cubicBezTo>
                    <a:pt x="580" y="825"/>
                    <a:pt x="580" y="808"/>
                    <a:pt x="578" y="792"/>
                  </a:cubicBezTo>
                  <a:cubicBezTo>
                    <a:pt x="577" y="784"/>
                    <a:pt x="576" y="776"/>
                    <a:pt x="575" y="769"/>
                  </a:cubicBezTo>
                  <a:cubicBezTo>
                    <a:pt x="572" y="754"/>
                    <a:pt x="576" y="740"/>
                    <a:pt x="561" y="739"/>
                  </a:cubicBezTo>
                  <a:cubicBezTo>
                    <a:pt x="550" y="738"/>
                    <a:pt x="542" y="748"/>
                    <a:pt x="532" y="751"/>
                  </a:cubicBezTo>
                  <a:cubicBezTo>
                    <a:pt x="513" y="757"/>
                    <a:pt x="492" y="761"/>
                    <a:pt x="470" y="761"/>
                  </a:cubicBezTo>
                  <a:cubicBezTo>
                    <a:pt x="449" y="760"/>
                    <a:pt x="428" y="752"/>
                    <a:pt x="406" y="753"/>
                  </a:cubicBezTo>
                  <a:cubicBezTo>
                    <a:pt x="396" y="753"/>
                    <a:pt x="389" y="757"/>
                    <a:pt x="379" y="757"/>
                  </a:cubicBezTo>
                  <a:cubicBezTo>
                    <a:pt x="371" y="757"/>
                    <a:pt x="363" y="755"/>
                    <a:pt x="356" y="753"/>
                  </a:cubicBezTo>
                  <a:cubicBezTo>
                    <a:pt x="350" y="752"/>
                    <a:pt x="344" y="748"/>
                    <a:pt x="337" y="746"/>
                  </a:cubicBezTo>
                  <a:cubicBezTo>
                    <a:pt x="333" y="745"/>
                    <a:pt x="328" y="746"/>
                    <a:pt x="324" y="745"/>
                  </a:cubicBezTo>
                  <a:cubicBezTo>
                    <a:pt x="316" y="743"/>
                    <a:pt x="304" y="728"/>
                    <a:pt x="303" y="722"/>
                  </a:cubicBezTo>
                  <a:cubicBezTo>
                    <a:pt x="301" y="715"/>
                    <a:pt x="303" y="706"/>
                    <a:pt x="305" y="698"/>
                  </a:cubicBezTo>
                  <a:cubicBezTo>
                    <a:pt x="309" y="677"/>
                    <a:pt x="311" y="650"/>
                    <a:pt x="318" y="632"/>
                  </a:cubicBezTo>
                  <a:cubicBezTo>
                    <a:pt x="321" y="626"/>
                    <a:pt x="327" y="620"/>
                    <a:pt x="331" y="613"/>
                  </a:cubicBezTo>
                  <a:cubicBezTo>
                    <a:pt x="335" y="606"/>
                    <a:pt x="339" y="599"/>
                    <a:pt x="342" y="593"/>
                  </a:cubicBezTo>
                  <a:cubicBezTo>
                    <a:pt x="350" y="579"/>
                    <a:pt x="360" y="567"/>
                    <a:pt x="368" y="556"/>
                  </a:cubicBezTo>
                  <a:cubicBezTo>
                    <a:pt x="387" y="530"/>
                    <a:pt x="405" y="509"/>
                    <a:pt x="427" y="487"/>
                  </a:cubicBezTo>
                  <a:cubicBezTo>
                    <a:pt x="437" y="477"/>
                    <a:pt x="448" y="466"/>
                    <a:pt x="458" y="455"/>
                  </a:cubicBezTo>
                  <a:cubicBezTo>
                    <a:pt x="468" y="444"/>
                    <a:pt x="476" y="431"/>
                    <a:pt x="486" y="419"/>
                  </a:cubicBezTo>
                  <a:cubicBezTo>
                    <a:pt x="495" y="408"/>
                    <a:pt x="505" y="397"/>
                    <a:pt x="515" y="385"/>
                  </a:cubicBezTo>
                  <a:cubicBezTo>
                    <a:pt x="525" y="374"/>
                    <a:pt x="536" y="361"/>
                    <a:pt x="541" y="348"/>
                  </a:cubicBezTo>
                  <a:cubicBezTo>
                    <a:pt x="545" y="338"/>
                    <a:pt x="544" y="317"/>
                    <a:pt x="544" y="301"/>
                  </a:cubicBezTo>
                  <a:cubicBezTo>
                    <a:pt x="545" y="282"/>
                    <a:pt x="544" y="259"/>
                    <a:pt x="555" y="252"/>
                  </a:cubicBezTo>
                  <a:cubicBezTo>
                    <a:pt x="560" y="249"/>
                    <a:pt x="568" y="247"/>
                    <a:pt x="578" y="246"/>
                  </a:cubicBezTo>
                  <a:cubicBezTo>
                    <a:pt x="592" y="244"/>
                    <a:pt x="606" y="233"/>
                    <a:pt x="623" y="234"/>
                  </a:cubicBezTo>
                  <a:cubicBezTo>
                    <a:pt x="627" y="235"/>
                    <a:pt x="631" y="237"/>
                    <a:pt x="634" y="237"/>
                  </a:cubicBezTo>
                  <a:cubicBezTo>
                    <a:pt x="640" y="238"/>
                    <a:pt x="647" y="237"/>
                    <a:pt x="651" y="238"/>
                  </a:cubicBezTo>
                  <a:cubicBezTo>
                    <a:pt x="658" y="240"/>
                    <a:pt x="659" y="246"/>
                    <a:pt x="665" y="253"/>
                  </a:cubicBezTo>
                  <a:cubicBezTo>
                    <a:pt x="672" y="260"/>
                    <a:pt x="683" y="261"/>
                    <a:pt x="681" y="276"/>
                  </a:cubicBezTo>
                  <a:cubicBezTo>
                    <a:pt x="680" y="284"/>
                    <a:pt x="670" y="287"/>
                    <a:pt x="668" y="294"/>
                  </a:cubicBezTo>
                  <a:cubicBezTo>
                    <a:pt x="666" y="299"/>
                    <a:pt x="667" y="306"/>
                    <a:pt x="666" y="311"/>
                  </a:cubicBezTo>
                  <a:cubicBezTo>
                    <a:pt x="664" y="321"/>
                    <a:pt x="662" y="331"/>
                    <a:pt x="657" y="338"/>
                  </a:cubicBezTo>
                  <a:cubicBezTo>
                    <a:pt x="652" y="345"/>
                    <a:pt x="642" y="348"/>
                    <a:pt x="634" y="354"/>
                  </a:cubicBezTo>
                  <a:cubicBezTo>
                    <a:pt x="625" y="362"/>
                    <a:pt x="617" y="372"/>
                    <a:pt x="606" y="380"/>
                  </a:cubicBezTo>
                  <a:cubicBezTo>
                    <a:pt x="595" y="388"/>
                    <a:pt x="587" y="396"/>
                    <a:pt x="579" y="406"/>
                  </a:cubicBezTo>
                  <a:cubicBezTo>
                    <a:pt x="538" y="454"/>
                    <a:pt x="504" y="508"/>
                    <a:pt x="481" y="576"/>
                  </a:cubicBezTo>
                  <a:cubicBezTo>
                    <a:pt x="479" y="582"/>
                    <a:pt x="477" y="589"/>
                    <a:pt x="474" y="597"/>
                  </a:cubicBezTo>
                  <a:cubicBezTo>
                    <a:pt x="471" y="607"/>
                    <a:pt x="464" y="622"/>
                    <a:pt x="478" y="618"/>
                  </a:cubicBezTo>
                  <a:cubicBezTo>
                    <a:pt x="484" y="616"/>
                    <a:pt x="490" y="612"/>
                    <a:pt x="497" y="611"/>
                  </a:cubicBezTo>
                  <a:cubicBezTo>
                    <a:pt x="507" y="610"/>
                    <a:pt x="518" y="611"/>
                    <a:pt x="529" y="612"/>
                  </a:cubicBezTo>
                  <a:cubicBezTo>
                    <a:pt x="539" y="613"/>
                    <a:pt x="551" y="616"/>
                    <a:pt x="560" y="615"/>
                  </a:cubicBezTo>
                  <a:cubicBezTo>
                    <a:pt x="566" y="613"/>
                    <a:pt x="571" y="608"/>
                    <a:pt x="576" y="603"/>
                  </a:cubicBezTo>
                  <a:cubicBezTo>
                    <a:pt x="592" y="590"/>
                    <a:pt x="608" y="581"/>
                    <a:pt x="635" y="578"/>
                  </a:cubicBezTo>
                  <a:cubicBezTo>
                    <a:pt x="663" y="576"/>
                    <a:pt x="686" y="581"/>
                    <a:pt x="705" y="591"/>
                  </a:cubicBezTo>
                  <a:cubicBezTo>
                    <a:pt x="711" y="594"/>
                    <a:pt x="717" y="598"/>
                    <a:pt x="724" y="600"/>
                  </a:cubicBezTo>
                  <a:cubicBezTo>
                    <a:pt x="727" y="600"/>
                    <a:pt x="739" y="601"/>
                    <a:pt x="741" y="600"/>
                  </a:cubicBezTo>
                  <a:cubicBezTo>
                    <a:pt x="746" y="599"/>
                    <a:pt x="751" y="593"/>
                    <a:pt x="755" y="590"/>
                  </a:cubicBezTo>
                  <a:cubicBezTo>
                    <a:pt x="768" y="579"/>
                    <a:pt x="790" y="570"/>
                    <a:pt x="794" y="551"/>
                  </a:cubicBezTo>
                  <a:cubicBezTo>
                    <a:pt x="797" y="540"/>
                    <a:pt x="796" y="527"/>
                    <a:pt x="794" y="514"/>
                  </a:cubicBezTo>
                  <a:cubicBezTo>
                    <a:pt x="792" y="502"/>
                    <a:pt x="791" y="490"/>
                    <a:pt x="789" y="478"/>
                  </a:cubicBezTo>
                  <a:cubicBezTo>
                    <a:pt x="786" y="453"/>
                    <a:pt x="775" y="431"/>
                    <a:pt x="774" y="411"/>
                  </a:cubicBezTo>
                  <a:cubicBezTo>
                    <a:pt x="774" y="393"/>
                    <a:pt x="777" y="374"/>
                    <a:pt x="783" y="361"/>
                  </a:cubicBezTo>
                  <a:cubicBezTo>
                    <a:pt x="794" y="339"/>
                    <a:pt x="821" y="324"/>
                    <a:pt x="844" y="316"/>
                  </a:cubicBezTo>
                  <a:cubicBezTo>
                    <a:pt x="863" y="309"/>
                    <a:pt x="888" y="306"/>
                    <a:pt x="911" y="304"/>
                  </a:cubicBezTo>
                  <a:cubicBezTo>
                    <a:pt x="920" y="304"/>
                    <a:pt x="935" y="306"/>
                    <a:pt x="938" y="301"/>
                  </a:cubicBezTo>
                  <a:cubicBezTo>
                    <a:pt x="941" y="297"/>
                    <a:pt x="938" y="287"/>
                    <a:pt x="938" y="282"/>
                  </a:cubicBezTo>
                  <a:cubicBezTo>
                    <a:pt x="935" y="247"/>
                    <a:pt x="937" y="216"/>
                    <a:pt x="934" y="181"/>
                  </a:cubicBezTo>
                  <a:cubicBezTo>
                    <a:pt x="933" y="158"/>
                    <a:pt x="927" y="137"/>
                    <a:pt x="911" y="128"/>
                  </a:cubicBezTo>
                  <a:cubicBezTo>
                    <a:pt x="893" y="118"/>
                    <a:pt x="871" y="124"/>
                    <a:pt x="848" y="121"/>
                  </a:cubicBezTo>
                  <a:cubicBezTo>
                    <a:pt x="842" y="120"/>
                    <a:pt x="837" y="117"/>
                    <a:pt x="834" y="114"/>
                  </a:cubicBezTo>
                  <a:cubicBezTo>
                    <a:pt x="830" y="110"/>
                    <a:pt x="824" y="97"/>
                    <a:pt x="824" y="90"/>
                  </a:cubicBezTo>
                  <a:cubicBezTo>
                    <a:pt x="823" y="82"/>
                    <a:pt x="829" y="74"/>
                    <a:pt x="830" y="65"/>
                  </a:cubicBezTo>
                  <a:cubicBezTo>
                    <a:pt x="831" y="60"/>
                    <a:pt x="831" y="54"/>
                    <a:pt x="831" y="50"/>
                  </a:cubicBezTo>
                  <a:cubicBezTo>
                    <a:pt x="834" y="39"/>
                    <a:pt x="844" y="33"/>
                    <a:pt x="848" y="25"/>
                  </a:cubicBezTo>
                  <a:cubicBezTo>
                    <a:pt x="850" y="17"/>
                    <a:pt x="849" y="2"/>
                    <a:pt x="859" y="1"/>
                  </a:cubicBezTo>
                  <a:cubicBezTo>
                    <a:pt x="866" y="0"/>
                    <a:pt x="869" y="7"/>
                    <a:pt x="877" y="9"/>
                  </a:cubicBezTo>
                  <a:cubicBezTo>
                    <a:pt x="881" y="10"/>
                    <a:pt x="889" y="10"/>
                    <a:pt x="892" y="12"/>
                  </a:cubicBezTo>
                  <a:cubicBezTo>
                    <a:pt x="898" y="14"/>
                    <a:pt x="903" y="21"/>
                    <a:pt x="904" y="27"/>
                  </a:cubicBezTo>
                  <a:cubicBezTo>
                    <a:pt x="905" y="32"/>
                    <a:pt x="904" y="38"/>
                    <a:pt x="905" y="44"/>
                  </a:cubicBezTo>
                  <a:cubicBezTo>
                    <a:pt x="909" y="56"/>
                    <a:pt x="926" y="56"/>
                    <a:pt x="934" y="63"/>
                  </a:cubicBezTo>
                  <a:cubicBezTo>
                    <a:pt x="942" y="69"/>
                    <a:pt x="952" y="85"/>
                    <a:pt x="957" y="96"/>
                  </a:cubicBezTo>
                  <a:cubicBezTo>
                    <a:pt x="974" y="133"/>
                    <a:pt x="982" y="184"/>
                    <a:pt x="998" y="221"/>
                  </a:cubicBezTo>
                  <a:cubicBezTo>
                    <a:pt x="1009" y="248"/>
                    <a:pt x="1020" y="274"/>
                    <a:pt x="1030" y="301"/>
                  </a:cubicBezTo>
                  <a:cubicBezTo>
                    <a:pt x="1036" y="314"/>
                    <a:pt x="1040" y="328"/>
                    <a:pt x="1044" y="343"/>
                  </a:cubicBezTo>
                  <a:cubicBezTo>
                    <a:pt x="1045" y="350"/>
                    <a:pt x="1047" y="358"/>
                    <a:pt x="1049" y="365"/>
                  </a:cubicBezTo>
                  <a:cubicBezTo>
                    <a:pt x="1052" y="373"/>
                    <a:pt x="1056" y="380"/>
                    <a:pt x="1057" y="389"/>
                  </a:cubicBezTo>
                  <a:cubicBezTo>
                    <a:pt x="1059" y="401"/>
                    <a:pt x="1057" y="413"/>
                    <a:pt x="1058" y="425"/>
                  </a:cubicBezTo>
                  <a:cubicBezTo>
                    <a:pt x="1059" y="437"/>
                    <a:pt x="1060" y="448"/>
                    <a:pt x="1061" y="458"/>
                  </a:cubicBezTo>
                  <a:cubicBezTo>
                    <a:pt x="1063" y="475"/>
                    <a:pt x="1061" y="494"/>
                    <a:pt x="1057" y="508"/>
                  </a:cubicBezTo>
                  <a:cubicBezTo>
                    <a:pt x="1055" y="512"/>
                    <a:pt x="1053" y="516"/>
                    <a:pt x="1051" y="520"/>
                  </a:cubicBezTo>
                  <a:cubicBezTo>
                    <a:pt x="1047" y="535"/>
                    <a:pt x="1047" y="548"/>
                    <a:pt x="1046" y="563"/>
                  </a:cubicBezTo>
                  <a:cubicBezTo>
                    <a:pt x="1045" y="576"/>
                    <a:pt x="1041" y="589"/>
                    <a:pt x="1038" y="602"/>
                  </a:cubicBezTo>
                  <a:cubicBezTo>
                    <a:pt x="1035" y="615"/>
                    <a:pt x="1030" y="627"/>
                    <a:pt x="1025" y="637"/>
                  </a:cubicBezTo>
                  <a:cubicBezTo>
                    <a:pt x="1017" y="652"/>
                    <a:pt x="1001" y="662"/>
                    <a:pt x="995" y="681"/>
                  </a:cubicBezTo>
                  <a:cubicBezTo>
                    <a:pt x="995" y="681"/>
                    <a:pt x="995" y="682"/>
                    <a:pt x="995" y="682"/>
                  </a:cubicBezTo>
                  <a:cubicBezTo>
                    <a:pt x="992" y="694"/>
                    <a:pt x="994" y="713"/>
                    <a:pt x="997" y="727"/>
                  </a:cubicBezTo>
                  <a:cubicBezTo>
                    <a:pt x="1003" y="756"/>
                    <a:pt x="1009" y="778"/>
                    <a:pt x="1014" y="805"/>
                  </a:cubicBezTo>
                  <a:cubicBezTo>
                    <a:pt x="1017" y="819"/>
                    <a:pt x="1022" y="832"/>
                    <a:pt x="1023" y="844"/>
                  </a:cubicBezTo>
                  <a:cubicBezTo>
                    <a:pt x="1024" y="854"/>
                    <a:pt x="1024" y="863"/>
                    <a:pt x="1026" y="870"/>
                  </a:cubicBezTo>
                  <a:cubicBezTo>
                    <a:pt x="1028" y="878"/>
                    <a:pt x="1034" y="884"/>
                    <a:pt x="1036" y="892"/>
                  </a:cubicBezTo>
                  <a:cubicBezTo>
                    <a:pt x="1039" y="904"/>
                    <a:pt x="1043" y="921"/>
                    <a:pt x="1043" y="938"/>
                  </a:cubicBezTo>
                  <a:cubicBezTo>
                    <a:pt x="1043" y="942"/>
                    <a:pt x="1042" y="947"/>
                    <a:pt x="1042" y="952"/>
                  </a:cubicBezTo>
                  <a:cubicBezTo>
                    <a:pt x="1043" y="965"/>
                    <a:pt x="1047" y="975"/>
                    <a:pt x="1048" y="986"/>
                  </a:cubicBezTo>
                  <a:cubicBezTo>
                    <a:pt x="1049" y="998"/>
                    <a:pt x="1047" y="1012"/>
                    <a:pt x="1045" y="1024"/>
                  </a:cubicBezTo>
                  <a:cubicBezTo>
                    <a:pt x="1042" y="1036"/>
                    <a:pt x="1042" y="1048"/>
                    <a:pt x="1040" y="1060"/>
                  </a:cubicBezTo>
                  <a:cubicBezTo>
                    <a:pt x="1038" y="1076"/>
                    <a:pt x="1030" y="1092"/>
                    <a:pt x="1027" y="1109"/>
                  </a:cubicBezTo>
                  <a:cubicBezTo>
                    <a:pt x="1027" y="1115"/>
                    <a:pt x="1029" y="1123"/>
                    <a:pt x="1029" y="1131"/>
                  </a:cubicBezTo>
                  <a:cubicBezTo>
                    <a:pt x="1028" y="1142"/>
                    <a:pt x="1028" y="1159"/>
                    <a:pt x="1024" y="1169"/>
                  </a:cubicBezTo>
                  <a:cubicBezTo>
                    <a:pt x="1022" y="1174"/>
                    <a:pt x="1018" y="1177"/>
                    <a:pt x="1017" y="1183"/>
                  </a:cubicBezTo>
                  <a:cubicBezTo>
                    <a:pt x="1015" y="1190"/>
                    <a:pt x="1015" y="1202"/>
                    <a:pt x="1016" y="1207"/>
                  </a:cubicBezTo>
                  <a:cubicBezTo>
                    <a:pt x="1019" y="1216"/>
                    <a:pt x="1032" y="1221"/>
                    <a:pt x="1032" y="1231"/>
                  </a:cubicBezTo>
                  <a:cubicBezTo>
                    <a:pt x="1032" y="1239"/>
                    <a:pt x="1019" y="1245"/>
                    <a:pt x="1016" y="1252"/>
                  </a:cubicBezTo>
                  <a:cubicBezTo>
                    <a:pt x="1008" y="1264"/>
                    <a:pt x="1013" y="1282"/>
                    <a:pt x="1023" y="1288"/>
                  </a:cubicBezTo>
                  <a:cubicBezTo>
                    <a:pt x="1031" y="1294"/>
                    <a:pt x="1050" y="1296"/>
                    <a:pt x="1049" y="1309"/>
                  </a:cubicBezTo>
                  <a:cubicBezTo>
                    <a:pt x="1048" y="1317"/>
                    <a:pt x="1036" y="1318"/>
                    <a:pt x="1035" y="1327"/>
                  </a:cubicBezTo>
                  <a:cubicBezTo>
                    <a:pt x="1032" y="1346"/>
                    <a:pt x="1066" y="1342"/>
                    <a:pt x="1067" y="1360"/>
                  </a:cubicBezTo>
                  <a:cubicBezTo>
                    <a:pt x="1067" y="1366"/>
                    <a:pt x="1059" y="1372"/>
                    <a:pt x="1058" y="1378"/>
                  </a:cubicBezTo>
                  <a:cubicBezTo>
                    <a:pt x="1058" y="1383"/>
                    <a:pt x="1063" y="1388"/>
                    <a:pt x="1063" y="1393"/>
                  </a:cubicBezTo>
                  <a:cubicBezTo>
                    <a:pt x="1064" y="1405"/>
                    <a:pt x="1058" y="1416"/>
                    <a:pt x="1047" y="1408"/>
                  </a:cubicBezTo>
                  <a:cubicBezTo>
                    <a:pt x="1049" y="1412"/>
                    <a:pt x="1050" y="1416"/>
                    <a:pt x="1052" y="1421"/>
                  </a:cubicBezTo>
                  <a:cubicBezTo>
                    <a:pt x="1055" y="1429"/>
                    <a:pt x="1062" y="1434"/>
                    <a:pt x="1065" y="1442"/>
                  </a:cubicBezTo>
                  <a:cubicBezTo>
                    <a:pt x="1072" y="1457"/>
                    <a:pt x="1073" y="1477"/>
                    <a:pt x="1081" y="1492"/>
                  </a:cubicBezTo>
                  <a:cubicBezTo>
                    <a:pt x="1099" y="1529"/>
                    <a:pt x="1118" y="1567"/>
                    <a:pt x="1135" y="1605"/>
                  </a:cubicBezTo>
                  <a:cubicBezTo>
                    <a:pt x="1157" y="1660"/>
                    <a:pt x="1179" y="1716"/>
                    <a:pt x="1200" y="1774"/>
                  </a:cubicBezTo>
                  <a:cubicBezTo>
                    <a:pt x="1203" y="1782"/>
                    <a:pt x="1206" y="1791"/>
                    <a:pt x="1209" y="1798"/>
                  </a:cubicBezTo>
                  <a:cubicBezTo>
                    <a:pt x="1215" y="1809"/>
                    <a:pt x="1230" y="1817"/>
                    <a:pt x="1236" y="1824"/>
                  </a:cubicBezTo>
                  <a:cubicBezTo>
                    <a:pt x="1247" y="1836"/>
                    <a:pt x="1248" y="1860"/>
                    <a:pt x="1250" y="1879"/>
                  </a:cubicBezTo>
                  <a:cubicBezTo>
                    <a:pt x="1252" y="1889"/>
                    <a:pt x="1253" y="1899"/>
                    <a:pt x="1254" y="1910"/>
                  </a:cubicBezTo>
                  <a:cubicBezTo>
                    <a:pt x="1255" y="1922"/>
                    <a:pt x="1253" y="1935"/>
                    <a:pt x="1255" y="1945"/>
                  </a:cubicBezTo>
                  <a:cubicBezTo>
                    <a:pt x="1257" y="1955"/>
                    <a:pt x="1264" y="1964"/>
                    <a:pt x="1269" y="1974"/>
                  </a:cubicBezTo>
                  <a:cubicBezTo>
                    <a:pt x="1273" y="1983"/>
                    <a:pt x="1279" y="1993"/>
                    <a:pt x="1282" y="2002"/>
                  </a:cubicBezTo>
                  <a:cubicBezTo>
                    <a:pt x="1287" y="2017"/>
                    <a:pt x="1287" y="2035"/>
                    <a:pt x="1292" y="2051"/>
                  </a:cubicBezTo>
                  <a:cubicBezTo>
                    <a:pt x="1297" y="2068"/>
                    <a:pt x="1300" y="2083"/>
                    <a:pt x="1302" y="2100"/>
                  </a:cubicBezTo>
                  <a:cubicBezTo>
                    <a:pt x="1307" y="2135"/>
                    <a:pt x="1307" y="2173"/>
                    <a:pt x="1307" y="2212"/>
                  </a:cubicBezTo>
                  <a:cubicBezTo>
                    <a:pt x="1307" y="2231"/>
                    <a:pt x="1311" y="2249"/>
                    <a:pt x="1312" y="2267"/>
                  </a:cubicBezTo>
                  <a:cubicBezTo>
                    <a:pt x="1312" y="2285"/>
                    <a:pt x="1310" y="2304"/>
                    <a:pt x="1312" y="2323"/>
                  </a:cubicBezTo>
                  <a:cubicBezTo>
                    <a:pt x="1314" y="2348"/>
                    <a:pt x="1318" y="2377"/>
                    <a:pt x="1320" y="2403"/>
                  </a:cubicBezTo>
                  <a:cubicBezTo>
                    <a:pt x="1321" y="2413"/>
                    <a:pt x="1321" y="2423"/>
                    <a:pt x="1323" y="2430"/>
                  </a:cubicBezTo>
                  <a:cubicBezTo>
                    <a:pt x="1328" y="2442"/>
                    <a:pt x="1344" y="2443"/>
                    <a:pt x="1352" y="2454"/>
                  </a:cubicBezTo>
                  <a:cubicBezTo>
                    <a:pt x="1358" y="2462"/>
                    <a:pt x="1366" y="2481"/>
                    <a:pt x="1366" y="2495"/>
                  </a:cubicBezTo>
                  <a:cubicBezTo>
                    <a:pt x="1366" y="2499"/>
                    <a:pt x="1364" y="2503"/>
                    <a:pt x="1365" y="2508"/>
                  </a:cubicBezTo>
                  <a:cubicBezTo>
                    <a:pt x="1366" y="2514"/>
                    <a:pt x="1378" y="2524"/>
                    <a:pt x="1383" y="2527"/>
                  </a:cubicBezTo>
                  <a:cubicBezTo>
                    <a:pt x="1389" y="2530"/>
                    <a:pt x="1397" y="2533"/>
                    <a:pt x="1405" y="2537"/>
                  </a:cubicBezTo>
                  <a:cubicBezTo>
                    <a:pt x="1412" y="2540"/>
                    <a:pt x="1420" y="2544"/>
                    <a:pt x="1428" y="2545"/>
                  </a:cubicBezTo>
                  <a:cubicBezTo>
                    <a:pt x="1451" y="2548"/>
                    <a:pt x="1476" y="2534"/>
                    <a:pt x="1492" y="2545"/>
                  </a:cubicBezTo>
                  <a:cubicBezTo>
                    <a:pt x="1505" y="2553"/>
                    <a:pt x="1509" y="2571"/>
                    <a:pt x="1511" y="2593"/>
                  </a:cubicBezTo>
                  <a:cubicBezTo>
                    <a:pt x="1509" y="2580"/>
                    <a:pt x="1505" y="2568"/>
                    <a:pt x="1492" y="2565"/>
                  </a:cubicBezTo>
                  <a:cubicBezTo>
                    <a:pt x="1480" y="2563"/>
                    <a:pt x="1466" y="2567"/>
                    <a:pt x="1456" y="2571"/>
                  </a:cubicBezTo>
                  <a:cubicBezTo>
                    <a:pt x="1434" y="2579"/>
                    <a:pt x="1417" y="2588"/>
                    <a:pt x="1395" y="2598"/>
                  </a:cubicBezTo>
                  <a:cubicBezTo>
                    <a:pt x="1387" y="2601"/>
                    <a:pt x="1369" y="2607"/>
                    <a:pt x="1371" y="2617"/>
                  </a:cubicBezTo>
                  <a:cubicBezTo>
                    <a:pt x="1372" y="2620"/>
                    <a:pt x="1385" y="2624"/>
                    <a:pt x="1389" y="2625"/>
                  </a:cubicBezTo>
                  <a:cubicBezTo>
                    <a:pt x="1409" y="2632"/>
                    <a:pt x="1432" y="2633"/>
                    <a:pt x="1451" y="2640"/>
                  </a:cubicBezTo>
                  <a:cubicBezTo>
                    <a:pt x="1415" y="2644"/>
                    <a:pt x="1380" y="2634"/>
                    <a:pt x="1344" y="2635"/>
                  </a:cubicBezTo>
                  <a:cubicBezTo>
                    <a:pt x="1309" y="2635"/>
                    <a:pt x="1270" y="2642"/>
                    <a:pt x="1237" y="2634"/>
                  </a:cubicBezTo>
                  <a:cubicBezTo>
                    <a:pt x="1266" y="2628"/>
                    <a:pt x="1302" y="2630"/>
                    <a:pt x="1333" y="2626"/>
                  </a:cubicBezTo>
                  <a:cubicBezTo>
                    <a:pt x="1306" y="2626"/>
                    <a:pt x="1269" y="2622"/>
                    <a:pt x="1242" y="2624"/>
                  </a:cubicBezTo>
                  <a:cubicBezTo>
                    <a:pt x="1236" y="2625"/>
                    <a:pt x="1233" y="2628"/>
                    <a:pt x="1229" y="2629"/>
                  </a:cubicBezTo>
                  <a:cubicBezTo>
                    <a:pt x="1221" y="2608"/>
                    <a:pt x="1216" y="2589"/>
                    <a:pt x="1223" y="2567"/>
                  </a:cubicBezTo>
                  <a:cubicBezTo>
                    <a:pt x="1227" y="2557"/>
                    <a:pt x="1237" y="2546"/>
                    <a:pt x="1237" y="2531"/>
                  </a:cubicBezTo>
                  <a:cubicBezTo>
                    <a:pt x="1240" y="2530"/>
                    <a:pt x="1244" y="2536"/>
                    <a:pt x="1247" y="2539"/>
                  </a:cubicBezTo>
                  <a:cubicBezTo>
                    <a:pt x="1251" y="2542"/>
                    <a:pt x="1255" y="2546"/>
                    <a:pt x="1260" y="2546"/>
                  </a:cubicBezTo>
                  <a:cubicBezTo>
                    <a:pt x="1264" y="2546"/>
                    <a:pt x="1272" y="2541"/>
                    <a:pt x="1278" y="2537"/>
                  </a:cubicBezTo>
                  <a:cubicBezTo>
                    <a:pt x="1285" y="2532"/>
                    <a:pt x="1292" y="2522"/>
                    <a:pt x="1299" y="2513"/>
                  </a:cubicBezTo>
                  <a:cubicBezTo>
                    <a:pt x="1306" y="2505"/>
                    <a:pt x="1316" y="2495"/>
                    <a:pt x="1324" y="2492"/>
                  </a:cubicBezTo>
                  <a:cubicBezTo>
                    <a:pt x="1335" y="2486"/>
                    <a:pt x="1348" y="2489"/>
                    <a:pt x="1358" y="2500"/>
                  </a:cubicBezTo>
                  <a:cubicBezTo>
                    <a:pt x="1354" y="2488"/>
                    <a:pt x="1334" y="2481"/>
                    <a:pt x="1320" y="2487"/>
                  </a:cubicBezTo>
                  <a:cubicBezTo>
                    <a:pt x="1313" y="2490"/>
                    <a:pt x="1298" y="2501"/>
                    <a:pt x="1291" y="2508"/>
                  </a:cubicBezTo>
                  <a:cubicBezTo>
                    <a:pt x="1286" y="2513"/>
                    <a:pt x="1283" y="2521"/>
                    <a:pt x="1277" y="2528"/>
                  </a:cubicBezTo>
                  <a:cubicBezTo>
                    <a:pt x="1273" y="2533"/>
                    <a:pt x="1264" y="2541"/>
                    <a:pt x="1260" y="2541"/>
                  </a:cubicBezTo>
                  <a:cubicBezTo>
                    <a:pt x="1252" y="2541"/>
                    <a:pt x="1243" y="2530"/>
                    <a:pt x="1238" y="2527"/>
                  </a:cubicBezTo>
                  <a:cubicBezTo>
                    <a:pt x="1236" y="2509"/>
                    <a:pt x="1232" y="2493"/>
                    <a:pt x="1236" y="2476"/>
                  </a:cubicBezTo>
                  <a:cubicBezTo>
                    <a:pt x="1238" y="2469"/>
                    <a:pt x="1244" y="2464"/>
                    <a:pt x="1244" y="2458"/>
                  </a:cubicBezTo>
                  <a:cubicBezTo>
                    <a:pt x="1245" y="2451"/>
                    <a:pt x="1243" y="2441"/>
                    <a:pt x="1241" y="2433"/>
                  </a:cubicBezTo>
                  <a:cubicBezTo>
                    <a:pt x="1238" y="2411"/>
                    <a:pt x="1232" y="2386"/>
                    <a:pt x="1228" y="2365"/>
                  </a:cubicBezTo>
                  <a:cubicBezTo>
                    <a:pt x="1222" y="2335"/>
                    <a:pt x="1216" y="2306"/>
                    <a:pt x="1206" y="2279"/>
                  </a:cubicBezTo>
                  <a:cubicBezTo>
                    <a:pt x="1201" y="2266"/>
                    <a:pt x="1197" y="2252"/>
                    <a:pt x="1192" y="2239"/>
                  </a:cubicBezTo>
                  <a:cubicBezTo>
                    <a:pt x="1188" y="2226"/>
                    <a:pt x="1180" y="2214"/>
                    <a:pt x="1175" y="2203"/>
                  </a:cubicBezTo>
                  <a:cubicBezTo>
                    <a:pt x="1162" y="2178"/>
                    <a:pt x="1152" y="2149"/>
                    <a:pt x="1152" y="2117"/>
                  </a:cubicBezTo>
                  <a:cubicBezTo>
                    <a:pt x="1152" y="2106"/>
                    <a:pt x="1153" y="2095"/>
                    <a:pt x="1153" y="2084"/>
                  </a:cubicBezTo>
                  <a:cubicBezTo>
                    <a:pt x="1152" y="2074"/>
                    <a:pt x="1150" y="2063"/>
                    <a:pt x="1150" y="2052"/>
                  </a:cubicBezTo>
                  <a:cubicBezTo>
                    <a:pt x="1149" y="2037"/>
                    <a:pt x="1149" y="2019"/>
                    <a:pt x="1151" y="2002"/>
                  </a:cubicBezTo>
                  <a:cubicBezTo>
                    <a:pt x="1152" y="1997"/>
                    <a:pt x="1154" y="1992"/>
                    <a:pt x="1154" y="1987"/>
                  </a:cubicBezTo>
                  <a:cubicBezTo>
                    <a:pt x="1153" y="1982"/>
                    <a:pt x="1147" y="1974"/>
                    <a:pt x="1144" y="1968"/>
                  </a:cubicBezTo>
                  <a:cubicBezTo>
                    <a:pt x="1132" y="1950"/>
                    <a:pt x="1124" y="1929"/>
                    <a:pt x="1113" y="1912"/>
                  </a:cubicBezTo>
                  <a:cubicBezTo>
                    <a:pt x="1106" y="1900"/>
                    <a:pt x="1098" y="1888"/>
                    <a:pt x="1091" y="1877"/>
                  </a:cubicBezTo>
                  <a:cubicBezTo>
                    <a:pt x="1083" y="1864"/>
                    <a:pt x="1075" y="1854"/>
                    <a:pt x="1066" y="1843"/>
                  </a:cubicBezTo>
                  <a:cubicBezTo>
                    <a:pt x="1049" y="1822"/>
                    <a:pt x="1034" y="1800"/>
                    <a:pt x="1016" y="1778"/>
                  </a:cubicBezTo>
                  <a:cubicBezTo>
                    <a:pt x="1003" y="1763"/>
                    <a:pt x="986" y="1750"/>
                    <a:pt x="973" y="1734"/>
                  </a:cubicBezTo>
                  <a:cubicBezTo>
                    <a:pt x="968" y="1728"/>
                    <a:pt x="965" y="1721"/>
                    <a:pt x="961" y="1718"/>
                  </a:cubicBezTo>
                  <a:cubicBezTo>
                    <a:pt x="954" y="1713"/>
                    <a:pt x="946" y="1713"/>
                    <a:pt x="939" y="1710"/>
                  </a:cubicBezTo>
                  <a:cubicBezTo>
                    <a:pt x="921" y="1702"/>
                    <a:pt x="911" y="1680"/>
                    <a:pt x="899" y="1663"/>
                  </a:cubicBezTo>
                  <a:cubicBezTo>
                    <a:pt x="891" y="1651"/>
                    <a:pt x="883" y="1638"/>
                    <a:pt x="876" y="1626"/>
                  </a:cubicBezTo>
                  <a:cubicBezTo>
                    <a:pt x="861" y="1600"/>
                    <a:pt x="849" y="1572"/>
                    <a:pt x="831" y="1549"/>
                  </a:cubicBezTo>
                  <a:close/>
                  <a:moveTo>
                    <a:pt x="1024" y="336"/>
                  </a:moveTo>
                  <a:cubicBezTo>
                    <a:pt x="1037" y="353"/>
                    <a:pt x="1040" y="385"/>
                    <a:pt x="1042" y="413"/>
                  </a:cubicBezTo>
                  <a:cubicBezTo>
                    <a:pt x="1045" y="441"/>
                    <a:pt x="1048" y="475"/>
                    <a:pt x="1043" y="502"/>
                  </a:cubicBezTo>
                  <a:cubicBezTo>
                    <a:pt x="1041" y="515"/>
                    <a:pt x="1032" y="532"/>
                    <a:pt x="1031" y="548"/>
                  </a:cubicBezTo>
                  <a:cubicBezTo>
                    <a:pt x="1030" y="558"/>
                    <a:pt x="1032" y="568"/>
                    <a:pt x="1030" y="574"/>
                  </a:cubicBezTo>
                  <a:cubicBezTo>
                    <a:pt x="1026" y="584"/>
                    <a:pt x="1010" y="590"/>
                    <a:pt x="996" y="592"/>
                  </a:cubicBezTo>
                  <a:cubicBezTo>
                    <a:pt x="983" y="594"/>
                    <a:pt x="962" y="593"/>
                    <a:pt x="952" y="600"/>
                  </a:cubicBezTo>
                  <a:cubicBezTo>
                    <a:pt x="942" y="606"/>
                    <a:pt x="941" y="620"/>
                    <a:pt x="936" y="632"/>
                  </a:cubicBezTo>
                  <a:cubicBezTo>
                    <a:pt x="943" y="620"/>
                    <a:pt x="943" y="608"/>
                    <a:pt x="955" y="601"/>
                  </a:cubicBezTo>
                  <a:cubicBezTo>
                    <a:pt x="966" y="596"/>
                    <a:pt x="987" y="598"/>
                    <a:pt x="1002" y="595"/>
                  </a:cubicBezTo>
                  <a:cubicBezTo>
                    <a:pt x="1016" y="592"/>
                    <a:pt x="1031" y="587"/>
                    <a:pt x="1035" y="576"/>
                  </a:cubicBezTo>
                  <a:cubicBezTo>
                    <a:pt x="1038" y="568"/>
                    <a:pt x="1036" y="556"/>
                    <a:pt x="1038" y="545"/>
                  </a:cubicBezTo>
                  <a:cubicBezTo>
                    <a:pt x="1041" y="531"/>
                    <a:pt x="1049" y="516"/>
                    <a:pt x="1051" y="503"/>
                  </a:cubicBezTo>
                  <a:cubicBezTo>
                    <a:pt x="1057" y="474"/>
                    <a:pt x="1054" y="440"/>
                    <a:pt x="1050" y="411"/>
                  </a:cubicBezTo>
                  <a:cubicBezTo>
                    <a:pt x="1047" y="383"/>
                    <a:pt x="1041" y="351"/>
                    <a:pt x="1029" y="334"/>
                  </a:cubicBezTo>
                  <a:cubicBezTo>
                    <a:pt x="1013" y="313"/>
                    <a:pt x="979" y="308"/>
                    <a:pt x="948" y="306"/>
                  </a:cubicBezTo>
                  <a:cubicBezTo>
                    <a:pt x="977" y="312"/>
                    <a:pt x="1010" y="315"/>
                    <a:pt x="1024" y="336"/>
                  </a:cubicBezTo>
                  <a:close/>
                  <a:moveTo>
                    <a:pt x="840" y="397"/>
                  </a:moveTo>
                  <a:cubicBezTo>
                    <a:pt x="825" y="401"/>
                    <a:pt x="816" y="411"/>
                    <a:pt x="818" y="429"/>
                  </a:cubicBezTo>
                  <a:cubicBezTo>
                    <a:pt x="820" y="448"/>
                    <a:pt x="841" y="463"/>
                    <a:pt x="859" y="464"/>
                  </a:cubicBezTo>
                  <a:cubicBezTo>
                    <a:pt x="842" y="459"/>
                    <a:pt x="827" y="442"/>
                    <a:pt x="825" y="422"/>
                  </a:cubicBezTo>
                  <a:cubicBezTo>
                    <a:pt x="824" y="406"/>
                    <a:pt x="836" y="399"/>
                    <a:pt x="848" y="399"/>
                  </a:cubicBezTo>
                  <a:cubicBezTo>
                    <a:pt x="845" y="398"/>
                    <a:pt x="843" y="396"/>
                    <a:pt x="840" y="397"/>
                  </a:cubicBezTo>
                  <a:close/>
                  <a:moveTo>
                    <a:pt x="858" y="506"/>
                  </a:moveTo>
                  <a:cubicBezTo>
                    <a:pt x="875" y="526"/>
                    <a:pt x="923" y="532"/>
                    <a:pt x="944" y="543"/>
                  </a:cubicBezTo>
                  <a:cubicBezTo>
                    <a:pt x="932" y="535"/>
                    <a:pt x="918" y="528"/>
                    <a:pt x="902" y="520"/>
                  </a:cubicBezTo>
                  <a:cubicBezTo>
                    <a:pt x="889" y="513"/>
                    <a:pt x="865" y="510"/>
                    <a:pt x="858" y="497"/>
                  </a:cubicBezTo>
                  <a:cubicBezTo>
                    <a:pt x="856" y="492"/>
                    <a:pt x="857" y="485"/>
                    <a:pt x="855" y="479"/>
                  </a:cubicBezTo>
                  <a:cubicBezTo>
                    <a:pt x="852" y="490"/>
                    <a:pt x="854" y="500"/>
                    <a:pt x="858" y="506"/>
                  </a:cubicBezTo>
                  <a:close/>
                  <a:moveTo>
                    <a:pt x="779" y="597"/>
                  </a:moveTo>
                  <a:cubicBezTo>
                    <a:pt x="809" y="586"/>
                    <a:pt x="831" y="564"/>
                    <a:pt x="841" y="534"/>
                  </a:cubicBezTo>
                  <a:cubicBezTo>
                    <a:pt x="823" y="558"/>
                    <a:pt x="801" y="577"/>
                    <a:pt x="779" y="597"/>
                  </a:cubicBezTo>
                  <a:close/>
                  <a:moveTo>
                    <a:pt x="607" y="899"/>
                  </a:moveTo>
                  <a:cubicBezTo>
                    <a:pt x="609" y="906"/>
                    <a:pt x="608" y="914"/>
                    <a:pt x="609" y="921"/>
                  </a:cubicBezTo>
                  <a:cubicBezTo>
                    <a:pt x="610" y="933"/>
                    <a:pt x="617" y="943"/>
                    <a:pt x="621" y="952"/>
                  </a:cubicBezTo>
                  <a:cubicBezTo>
                    <a:pt x="625" y="962"/>
                    <a:pt x="630" y="970"/>
                    <a:pt x="630" y="980"/>
                  </a:cubicBezTo>
                  <a:cubicBezTo>
                    <a:pt x="631" y="992"/>
                    <a:pt x="621" y="1006"/>
                    <a:pt x="625" y="1019"/>
                  </a:cubicBezTo>
                  <a:cubicBezTo>
                    <a:pt x="627" y="1029"/>
                    <a:pt x="638" y="1031"/>
                    <a:pt x="640" y="1039"/>
                  </a:cubicBezTo>
                  <a:cubicBezTo>
                    <a:pt x="644" y="1062"/>
                    <a:pt x="632" y="1077"/>
                    <a:pt x="635" y="1098"/>
                  </a:cubicBezTo>
                  <a:cubicBezTo>
                    <a:pt x="636" y="1105"/>
                    <a:pt x="642" y="1114"/>
                    <a:pt x="643" y="1121"/>
                  </a:cubicBezTo>
                  <a:cubicBezTo>
                    <a:pt x="645" y="1133"/>
                    <a:pt x="641" y="1146"/>
                    <a:pt x="644" y="1158"/>
                  </a:cubicBezTo>
                  <a:cubicBezTo>
                    <a:pt x="647" y="1166"/>
                    <a:pt x="655" y="1171"/>
                    <a:pt x="657" y="1180"/>
                  </a:cubicBezTo>
                  <a:cubicBezTo>
                    <a:pt x="660" y="1189"/>
                    <a:pt x="661" y="1212"/>
                    <a:pt x="656" y="1221"/>
                  </a:cubicBezTo>
                  <a:cubicBezTo>
                    <a:pt x="652" y="1228"/>
                    <a:pt x="642" y="1228"/>
                    <a:pt x="634" y="1231"/>
                  </a:cubicBezTo>
                  <a:cubicBezTo>
                    <a:pt x="619" y="1237"/>
                    <a:pt x="604" y="1243"/>
                    <a:pt x="597" y="1254"/>
                  </a:cubicBezTo>
                  <a:cubicBezTo>
                    <a:pt x="590" y="1264"/>
                    <a:pt x="586" y="1276"/>
                    <a:pt x="581" y="1286"/>
                  </a:cubicBezTo>
                  <a:cubicBezTo>
                    <a:pt x="578" y="1291"/>
                    <a:pt x="575" y="1296"/>
                    <a:pt x="572" y="1302"/>
                  </a:cubicBezTo>
                  <a:cubicBezTo>
                    <a:pt x="569" y="1307"/>
                    <a:pt x="568" y="1313"/>
                    <a:pt x="565" y="1319"/>
                  </a:cubicBezTo>
                  <a:cubicBezTo>
                    <a:pt x="558" y="1330"/>
                    <a:pt x="530" y="1337"/>
                    <a:pt x="533" y="1356"/>
                  </a:cubicBezTo>
                  <a:cubicBezTo>
                    <a:pt x="534" y="1366"/>
                    <a:pt x="546" y="1366"/>
                    <a:pt x="547" y="1375"/>
                  </a:cubicBezTo>
                  <a:cubicBezTo>
                    <a:pt x="548" y="1381"/>
                    <a:pt x="544" y="1387"/>
                    <a:pt x="543" y="1393"/>
                  </a:cubicBezTo>
                  <a:cubicBezTo>
                    <a:pt x="541" y="1408"/>
                    <a:pt x="547" y="1413"/>
                    <a:pt x="552" y="1422"/>
                  </a:cubicBezTo>
                  <a:cubicBezTo>
                    <a:pt x="554" y="1426"/>
                    <a:pt x="554" y="1431"/>
                    <a:pt x="556" y="1433"/>
                  </a:cubicBezTo>
                  <a:cubicBezTo>
                    <a:pt x="559" y="1437"/>
                    <a:pt x="567" y="1440"/>
                    <a:pt x="572" y="1444"/>
                  </a:cubicBezTo>
                  <a:cubicBezTo>
                    <a:pt x="580" y="1450"/>
                    <a:pt x="588" y="1456"/>
                    <a:pt x="595" y="1462"/>
                  </a:cubicBezTo>
                  <a:cubicBezTo>
                    <a:pt x="621" y="1480"/>
                    <a:pt x="641" y="1493"/>
                    <a:pt x="672" y="1509"/>
                  </a:cubicBezTo>
                  <a:cubicBezTo>
                    <a:pt x="690" y="1518"/>
                    <a:pt x="712" y="1523"/>
                    <a:pt x="728" y="1535"/>
                  </a:cubicBezTo>
                  <a:cubicBezTo>
                    <a:pt x="744" y="1547"/>
                    <a:pt x="761" y="1562"/>
                    <a:pt x="780" y="1566"/>
                  </a:cubicBezTo>
                  <a:cubicBezTo>
                    <a:pt x="786" y="1567"/>
                    <a:pt x="791" y="1567"/>
                    <a:pt x="795" y="1566"/>
                  </a:cubicBezTo>
                  <a:cubicBezTo>
                    <a:pt x="811" y="1562"/>
                    <a:pt x="815" y="1548"/>
                    <a:pt x="833" y="1547"/>
                  </a:cubicBezTo>
                  <a:cubicBezTo>
                    <a:pt x="843" y="1547"/>
                    <a:pt x="848" y="1550"/>
                    <a:pt x="858" y="1549"/>
                  </a:cubicBezTo>
                  <a:cubicBezTo>
                    <a:pt x="865" y="1548"/>
                    <a:pt x="877" y="1542"/>
                    <a:pt x="883" y="1538"/>
                  </a:cubicBezTo>
                  <a:cubicBezTo>
                    <a:pt x="894" y="1531"/>
                    <a:pt x="903" y="1521"/>
                    <a:pt x="911" y="1512"/>
                  </a:cubicBezTo>
                  <a:cubicBezTo>
                    <a:pt x="920" y="1502"/>
                    <a:pt x="930" y="1492"/>
                    <a:pt x="935" y="1482"/>
                  </a:cubicBezTo>
                  <a:cubicBezTo>
                    <a:pt x="939" y="1474"/>
                    <a:pt x="941" y="1468"/>
                    <a:pt x="945" y="1462"/>
                  </a:cubicBezTo>
                  <a:cubicBezTo>
                    <a:pt x="949" y="1456"/>
                    <a:pt x="952" y="1449"/>
                    <a:pt x="957" y="1442"/>
                  </a:cubicBezTo>
                  <a:cubicBezTo>
                    <a:pt x="962" y="1434"/>
                    <a:pt x="971" y="1426"/>
                    <a:pt x="981" y="1420"/>
                  </a:cubicBezTo>
                  <a:cubicBezTo>
                    <a:pt x="996" y="1409"/>
                    <a:pt x="1015" y="1399"/>
                    <a:pt x="1038" y="1403"/>
                  </a:cubicBezTo>
                  <a:cubicBezTo>
                    <a:pt x="1043" y="1404"/>
                    <a:pt x="1053" y="1411"/>
                    <a:pt x="1057" y="1408"/>
                  </a:cubicBezTo>
                  <a:cubicBezTo>
                    <a:pt x="1060" y="1407"/>
                    <a:pt x="1062" y="1397"/>
                    <a:pt x="1061" y="1393"/>
                  </a:cubicBezTo>
                  <a:cubicBezTo>
                    <a:pt x="1061" y="1388"/>
                    <a:pt x="1056" y="1384"/>
                    <a:pt x="1057" y="1378"/>
                  </a:cubicBezTo>
                  <a:cubicBezTo>
                    <a:pt x="1057" y="1371"/>
                    <a:pt x="1066" y="1368"/>
                    <a:pt x="1065" y="1360"/>
                  </a:cubicBezTo>
                  <a:cubicBezTo>
                    <a:pt x="1064" y="1344"/>
                    <a:pt x="1031" y="1347"/>
                    <a:pt x="1033" y="1327"/>
                  </a:cubicBezTo>
                  <a:cubicBezTo>
                    <a:pt x="1034" y="1316"/>
                    <a:pt x="1047" y="1317"/>
                    <a:pt x="1047" y="1308"/>
                  </a:cubicBezTo>
                  <a:cubicBezTo>
                    <a:pt x="1047" y="1298"/>
                    <a:pt x="1031" y="1296"/>
                    <a:pt x="1022" y="1290"/>
                  </a:cubicBezTo>
                  <a:cubicBezTo>
                    <a:pt x="1013" y="1283"/>
                    <a:pt x="1007" y="1268"/>
                    <a:pt x="1012" y="1255"/>
                  </a:cubicBezTo>
                  <a:cubicBezTo>
                    <a:pt x="1015" y="1247"/>
                    <a:pt x="1030" y="1238"/>
                    <a:pt x="1030" y="1231"/>
                  </a:cubicBezTo>
                  <a:cubicBezTo>
                    <a:pt x="1030" y="1222"/>
                    <a:pt x="1016" y="1215"/>
                    <a:pt x="1014" y="1207"/>
                  </a:cubicBezTo>
                  <a:cubicBezTo>
                    <a:pt x="1012" y="1199"/>
                    <a:pt x="1014" y="1188"/>
                    <a:pt x="1016" y="1181"/>
                  </a:cubicBezTo>
                  <a:cubicBezTo>
                    <a:pt x="1017" y="1175"/>
                    <a:pt x="1022" y="1171"/>
                    <a:pt x="1023" y="1166"/>
                  </a:cubicBezTo>
                  <a:cubicBezTo>
                    <a:pt x="1025" y="1160"/>
                    <a:pt x="1025" y="1153"/>
                    <a:pt x="1026" y="1146"/>
                  </a:cubicBezTo>
                  <a:cubicBezTo>
                    <a:pt x="1026" y="1139"/>
                    <a:pt x="1027" y="1132"/>
                    <a:pt x="1027" y="1125"/>
                  </a:cubicBezTo>
                  <a:cubicBezTo>
                    <a:pt x="1027" y="1120"/>
                    <a:pt x="1025" y="1113"/>
                    <a:pt x="1026" y="1109"/>
                  </a:cubicBezTo>
                  <a:cubicBezTo>
                    <a:pt x="1029" y="1090"/>
                    <a:pt x="1038" y="1071"/>
                    <a:pt x="1039" y="1050"/>
                  </a:cubicBezTo>
                  <a:cubicBezTo>
                    <a:pt x="1040" y="1028"/>
                    <a:pt x="1048" y="1008"/>
                    <a:pt x="1047" y="986"/>
                  </a:cubicBezTo>
                  <a:cubicBezTo>
                    <a:pt x="1046" y="978"/>
                    <a:pt x="1044" y="971"/>
                    <a:pt x="1042" y="963"/>
                  </a:cubicBezTo>
                  <a:cubicBezTo>
                    <a:pt x="1041" y="955"/>
                    <a:pt x="1041" y="947"/>
                    <a:pt x="1041" y="938"/>
                  </a:cubicBezTo>
                  <a:cubicBezTo>
                    <a:pt x="1041" y="923"/>
                    <a:pt x="1038" y="906"/>
                    <a:pt x="1033" y="892"/>
                  </a:cubicBezTo>
                  <a:cubicBezTo>
                    <a:pt x="1031" y="885"/>
                    <a:pt x="1026" y="878"/>
                    <a:pt x="1024" y="871"/>
                  </a:cubicBezTo>
                  <a:cubicBezTo>
                    <a:pt x="1021" y="861"/>
                    <a:pt x="1022" y="849"/>
                    <a:pt x="1020" y="837"/>
                  </a:cubicBezTo>
                  <a:cubicBezTo>
                    <a:pt x="1013" y="808"/>
                    <a:pt x="1006" y="779"/>
                    <a:pt x="1000" y="750"/>
                  </a:cubicBezTo>
                  <a:cubicBezTo>
                    <a:pt x="992" y="712"/>
                    <a:pt x="981" y="677"/>
                    <a:pt x="954" y="654"/>
                  </a:cubicBezTo>
                  <a:cubicBezTo>
                    <a:pt x="948" y="653"/>
                    <a:pt x="944" y="649"/>
                    <a:pt x="936" y="650"/>
                  </a:cubicBezTo>
                  <a:cubicBezTo>
                    <a:pt x="958" y="674"/>
                    <a:pt x="978" y="716"/>
                    <a:pt x="979" y="762"/>
                  </a:cubicBezTo>
                  <a:cubicBezTo>
                    <a:pt x="979" y="779"/>
                    <a:pt x="971" y="800"/>
                    <a:pt x="961" y="806"/>
                  </a:cubicBezTo>
                  <a:cubicBezTo>
                    <a:pt x="937" y="820"/>
                    <a:pt x="918" y="800"/>
                    <a:pt x="905" y="786"/>
                  </a:cubicBezTo>
                  <a:cubicBezTo>
                    <a:pt x="883" y="765"/>
                    <a:pt x="871" y="741"/>
                    <a:pt x="860" y="712"/>
                  </a:cubicBezTo>
                  <a:cubicBezTo>
                    <a:pt x="854" y="697"/>
                    <a:pt x="849" y="681"/>
                    <a:pt x="842" y="670"/>
                  </a:cubicBezTo>
                  <a:cubicBezTo>
                    <a:pt x="832" y="656"/>
                    <a:pt x="813" y="648"/>
                    <a:pt x="799" y="638"/>
                  </a:cubicBezTo>
                  <a:cubicBezTo>
                    <a:pt x="793" y="633"/>
                    <a:pt x="786" y="629"/>
                    <a:pt x="780" y="625"/>
                  </a:cubicBezTo>
                  <a:cubicBezTo>
                    <a:pt x="765" y="614"/>
                    <a:pt x="751" y="602"/>
                    <a:pt x="728" y="601"/>
                  </a:cubicBezTo>
                  <a:cubicBezTo>
                    <a:pt x="732" y="615"/>
                    <a:pt x="743" y="622"/>
                    <a:pt x="753" y="629"/>
                  </a:cubicBezTo>
                  <a:cubicBezTo>
                    <a:pt x="763" y="636"/>
                    <a:pt x="773" y="642"/>
                    <a:pt x="781" y="653"/>
                  </a:cubicBezTo>
                  <a:cubicBezTo>
                    <a:pt x="787" y="661"/>
                    <a:pt x="790" y="676"/>
                    <a:pt x="791" y="689"/>
                  </a:cubicBezTo>
                  <a:cubicBezTo>
                    <a:pt x="793" y="714"/>
                    <a:pt x="793" y="741"/>
                    <a:pt x="788" y="764"/>
                  </a:cubicBezTo>
                  <a:cubicBezTo>
                    <a:pt x="783" y="786"/>
                    <a:pt x="778" y="809"/>
                    <a:pt x="770" y="825"/>
                  </a:cubicBezTo>
                  <a:cubicBezTo>
                    <a:pt x="764" y="837"/>
                    <a:pt x="749" y="852"/>
                    <a:pt x="738" y="859"/>
                  </a:cubicBezTo>
                  <a:cubicBezTo>
                    <a:pt x="717" y="872"/>
                    <a:pt x="675" y="868"/>
                    <a:pt x="645" y="872"/>
                  </a:cubicBezTo>
                  <a:cubicBezTo>
                    <a:pt x="636" y="873"/>
                    <a:pt x="627" y="876"/>
                    <a:pt x="620" y="875"/>
                  </a:cubicBezTo>
                  <a:cubicBezTo>
                    <a:pt x="604" y="872"/>
                    <a:pt x="597" y="853"/>
                    <a:pt x="588" y="843"/>
                  </a:cubicBezTo>
                  <a:cubicBezTo>
                    <a:pt x="593" y="861"/>
                    <a:pt x="603" y="879"/>
                    <a:pt x="607" y="899"/>
                  </a:cubicBezTo>
                  <a:close/>
                  <a:moveTo>
                    <a:pt x="613" y="634"/>
                  </a:moveTo>
                  <a:cubicBezTo>
                    <a:pt x="606" y="630"/>
                    <a:pt x="596" y="626"/>
                    <a:pt x="587" y="624"/>
                  </a:cubicBezTo>
                  <a:cubicBezTo>
                    <a:pt x="573" y="619"/>
                    <a:pt x="560" y="614"/>
                    <a:pt x="544" y="616"/>
                  </a:cubicBezTo>
                  <a:cubicBezTo>
                    <a:pt x="543" y="619"/>
                    <a:pt x="550" y="617"/>
                    <a:pt x="551" y="618"/>
                  </a:cubicBezTo>
                  <a:cubicBezTo>
                    <a:pt x="561" y="619"/>
                    <a:pt x="570" y="624"/>
                    <a:pt x="579" y="628"/>
                  </a:cubicBezTo>
                  <a:cubicBezTo>
                    <a:pt x="588" y="632"/>
                    <a:pt x="597" y="636"/>
                    <a:pt x="606" y="640"/>
                  </a:cubicBezTo>
                  <a:cubicBezTo>
                    <a:pt x="624" y="647"/>
                    <a:pt x="637" y="662"/>
                    <a:pt x="654" y="666"/>
                  </a:cubicBezTo>
                  <a:cubicBezTo>
                    <a:pt x="640" y="658"/>
                    <a:pt x="628" y="644"/>
                    <a:pt x="613" y="634"/>
                  </a:cubicBezTo>
                  <a:close/>
                  <a:moveTo>
                    <a:pt x="459" y="651"/>
                  </a:moveTo>
                  <a:cubicBezTo>
                    <a:pt x="459" y="657"/>
                    <a:pt x="463" y="661"/>
                    <a:pt x="464" y="667"/>
                  </a:cubicBezTo>
                  <a:cubicBezTo>
                    <a:pt x="464" y="673"/>
                    <a:pt x="462" y="678"/>
                    <a:pt x="463" y="683"/>
                  </a:cubicBezTo>
                  <a:cubicBezTo>
                    <a:pt x="475" y="668"/>
                    <a:pt x="464" y="643"/>
                    <a:pt x="467" y="622"/>
                  </a:cubicBezTo>
                  <a:cubicBezTo>
                    <a:pt x="467" y="621"/>
                    <a:pt x="466" y="621"/>
                    <a:pt x="466" y="621"/>
                  </a:cubicBezTo>
                  <a:cubicBezTo>
                    <a:pt x="463" y="631"/>
                    <a:pt x="458" y="640"/>
                    <a:pt x="459" y="651"/>
                  </a:cubicBezTo>
                  <a:close/>
                  <a:moveTo>
                    <a:pt x="898" y="696"/>
                  </a:moveTo>
                  <a:cubicBezTo>
                    <a:pt x="903" y="699"/>
                    <a:pt x="910" y="703"/>
                    <a:pt x="914" y="707"/>
                  </a:cubicBezTo>
                  <a:cubicBezTo>
                    <a:pt x="918" y="712"/>
                    <a:pt x="921" y="720"/>
                    <a:pt x="924" y="727"/>
                  </a:cubicBezTo>
                  <a:cubicBezTo>
                    <a:pt x="936" y="747"/>
                    <a:pt x="939" y="771"/>
                    <a:pt x="948" y="796"/>
                  </a:cubicBezTo>
                  <a:cubicBezTo>
                    <a:pt x="944" y="760"/>
                    <a:pt x="937" y="727"/>
                    <a:pt x="922" y="703"/>
                  </a:cubicBezTo>
                  <a:cubicBezTo>
                    <a:pt x="929" y="691"/>
                    <a:pt x="941" y="681"/>
                    <a:pt x="947" y="671"/>
                  </a:cubicBezTo>
                  <a:cubicBezTo>
                    <a:pt x="936" y="679"/>
                    <a:pt x="921" y="685"/>
                    <a:pt x="915" y="698"/>
                  </a:cubicBezTo>
                  <a:cubicBezTo>
                    <a:pt x="894" y="687"/>
                    <a:pt x="872" y="673"/>
                    <a:pt x="849" y="666"/>
                  </a:cubicBezTo>
                  <a:cubicBezTo>
                    <a:pt x="866" y="675"/>
                    <a:pt x="881" y="687"/>
                    <a:pt x="898" y="696"/>
                  </a:cubicBezTo>
                  <a:close/>
                  <a:moveTo>
                    <a:pt x="600" y="721"/>
                  </a:moveTo>
                  <a:cubicBezTo>
                    <a:pt x="628" y="717"/>
                    <a:pt x="648" y="731"/>
                    <a:pt x="662" y="743"/>
                  </a:cubicBezTo>
                  <a:cubicBezTo>
                    <a:pt x="672" y="752"/>
                    <a:pt x="680" y="762"/>
                    <a:pt x="690" y="771"/>
                  </a:cubicBezTo>
                  <a:cubicBezTo>
                    <a:pt x="712" y="791"/>
                    <a:pt x="734" y="808"/>
                    <a:pt x="756" y="820"/>
                  </a:cubicBezTo>
                  <a:cubicBezTo>
                    <a:pt x="757" y="820"/>
                    <a:pt x="758" y="820"/>
                    <a:pt x="757" y="820"/>
                  </a:cubicBezTo>
                  <a:cubicBezTo>
                    <a:pt x="756" y="819"/>
                    <a:pt x="756" y="819"/>
                    <a:pt x="755" y="819"/>
                  </a:cubicBezTo>
                  <a:cubicBezTo>
                    <a:pt x="733" y="802"/>
                    <a:pt x="712" y="784"/>
                    <a:pt x="694" y="765"/>
                  </a:cubicBezTo>
                  <a:cubicBezTo>
                    <a:pt x="688" y="758"/>
                    <a:pt x="683" y="750"/>
                    <a:pt x="676" y="743"/>
                  </a:cubicBezTo>
                  <a:cubicBezTo>
                    <a:pt x="665" y="732"/>
                    <a:pt x="642" y="718"/>
                    <a:pt x="622" y="716"/>
                  </a:cubicBezTo>
                  <a:cubicBezTo>
                    <a:pt x="600" y="715"/>
                    <a:pt x="586" y="722"/>
                    <a:pt x="576" y="731"/>
                  </a:cubicBezTo>
                  <a:cubicBezTo>
                    <a:pt x="585" y="728"/>
                    <a:pt x="591" y="722"/>
                    <a:pt x="600" y="721"/>
                  </a:cubicBezTo>
                  <a:close/>
                  <a:moveTo>
                    <a:pt x="532" y="1530"/>
                  </a:moveTo>
                  <a:cubicBezTo>
                    <a:pt x="528" y="1536"/>
                    <a:pt x="522" y="1539"/>
                    <a:pt x="518" y="1544"/>
                  </a:cubicBezTo>
                  <a:cubicBezTo>
                    <a:pt x="504" y="1559"/>
                    <a:pt x="495" y="1575"/>
                    <a:pt x="489" y="1597"/>
                  </a:cubicBezTo>
                  <a:cubicBezTo>
                    <a:pt x="481" y="1623"/>
                    <a:pt x="466" y="1647"/>
                    <a:pt x="457" y="1674"/>
                  </a:cubicBezTo>
                  <a:cubicBezTo>
                    <a:pt x="470" y="1649"/>
                    <a:pt x="485" y="1627"/>
                    <a:pt x="495" y="1601"/>
                  </a:cubicBezTo>
                  <a:cubicBezTo>
                    <a:pt x="503" y="1581"/>
                    <a:pt x="512" y="1562"/>
                    <a:pt x="524" y="1548"/>
                  </a:cubicBezTo>
                  <a:cubicBezTo>
                    <a:pt x="528" y="1543"/>
                    <a:pt x="533" y="1538"/>
                    <a:pt x="537" y="1533"/>
                  </a:cubicBezTo>
                  <a:cubicBezTo>
                    <a:pt x="546" y="1518"/>
                    <a:pt x="550" y="1498"/>
                    <a:pt x="554" y="1482"/>
                  </a:cubicBezTo>
                  <a:cubicBezTo>
                    <a:pt x="547" y="1497"/>
                    <a:pt x="543" y="1517"/>
                    <a:pt x="532" y="1530"/>
                  </a:cubicBezTo>
                  <a:close/>
                  <a:moveTo>
                    <a:pt x="952" y="1626"/>
                  </a:moveTo>
                  <a:cubicBezTo>
                    <a:pt x="969" y="1653"/>
                    <a:pt x="989" y="1679"/>
                    <a:pt x="1008" y="1704"/>
                  </a:cubicBezTo>
                  <a:cubicBezTo>
                    <a:pt x="975" y="1647"/>
                    <a:pt x="940" y="1593"/>
                    <a:pt x="909" y="1533"/>
                  </a:cubicBezTo>
                  <a:cubicBezTo>
                    <a:pt x="923" y="1566"/>
                    <a:pt x="934" y="1598"/>
                    <a:pt x="952" y="1626"/>
                  </a:cubicBezTo>
                  <a:close/>
                  <a:moveTo>
                    <a:pt x="171" y="1604"/>
                  </a:moveTo>
                  <a:cubicBezTo>
                    <a:pt x="156" y="1619"/>
                    <a:pt x="162" y="1659"/>
                    <a:pt x="171" y="1678"/>
                  </a:cubicBezTo>
                  <a:cubicBezTo>
                    <a:pt x="168" y="1657"/>
                    <a:pt x="163" y="1624"/>
                    <a:pt x="176" y="1611"/>
                  </a:cubicBezTo>
                  <a:cubicBezTo>
                    <a:pt x="192" y="1595"/>
                    <a:pt x="229" y="1596"/>
                    <a:pt x="253" y="1601"/>
                  </a:cubicBezTo>
                  <a:cubicBezTo>
                    <a:pt x="234" y="1590"/>
                    <a:pt x="186" y="1588"/>
                    <a:pt x="171" y="1604"/>
                  </a:cubicBezTo>
                  <a:close/>
                  <a:moveTo>
                    <a:pt x="277" y="1658"/>
                  </a:moveTo>
                  <a:cubicBezTo>
                    <a:pt x="263" y="1660"/>
                    <a:pt x="252" y="1670"/>
                    <a:pt x="247" y="1683"/>
                  </a:cubicBezTo>
                  <a:cubicBezTo>
                    <a:pt x="258" y="1664"/>
                    <a:pt x="292" y="1665"/>
                    <a:pt x="316" y="1670"/>
                  </a:cubicBezTo>
                  <a:cubicBezTo>
                    <a:pt x="305" y="1666"/>
                    <a:pt x="292" y="1656"/>
                    <a:pt x="277" y="1658"/>
                  </a:cubicBezTo>
                  <a:close/>
                  <a:moveTo>
                    <a:pt x="379" y="1790"/>
                  </a:moveTo>
                  <a:cubicBezTo>
                    <a:pt x="367" y="1799"/>
                    <a:pt x="351" y="1798"/>
                    <a:pt x="334" y="1804"/>
                  </a:cubicBezTo>
                  <a:cubicBezTo>
                    <a:pt x="355" y="1803"/>
                    <a:pt x="376" y="1806"/>
                    <a:pt x="386" y="1797"/>
                  </a:cubicBezTo>
                  <a:cubicBezTo>
                    <a:pt x="394" y="1789"/>
                    <a:pt x="405" y="1764"/>
                    <a:pt x="408" y="1754"/>
                  </a:cubicBezTo>
                  <a:cubicBezTo>
                    <a:pt x="399" y="1767"/>
                    <a:pt x="391" y="1781"/>
                    <a:pt x="379" y="1790"/>
                  </a:cubicBezTo>
                  <a:close/>
                  <a:moveTo>
                    <a:pt x="1210" y="2082"/>
                  </a:moveTo>
                  <a:cubicBezTo>
                    <a:pt x="1224" y="2112"/>
                    <a:pt x="1234" y="2144"/>
                    <a:pt x="1244" y="2176"/>
                  </a:cubicBezTo>
                  <a:cubicBezTo>
                    <a:pt x="1237" y="2144"/>
                    <a:pt x="1232" y="2111"/>
                    <a:pt x="1221" y="2083"/>
                  </a:cubicBezTo>
                  <a:cubicBezTo>
                    <a:pt x="1215" y="2070"/>
                    <a:pt x="1207" y="2057"/>
                    <a:pt x="1200" y="2044"/>
                  </a:cubicBezTo>
                  <a:cubicBezTo>
                    <a:pt x="1190" y="2026"/>
                    <a:pt x="1182" y="2006"/>
                    <a:pt x="1167" y="1997"/>
                  </a:cubicBezTo>
                  <a:cubicBezTo>
                    <a:pt x="1188" y="2021"/>
                    <a:pt x="1197" y="2052"/>
                    <a:pt x="1210" y="2082"/>
                  </a:cubicBezTo>
                  <a:close/>
                  <a:moveTo>
                    <a:pt x="1251" y="2462"/>
                  </a:moveTo>
                  <a:cubicBezTo>
                    <a:pt x="1273" y="2450"/>
                    <a:pt x="1295" y="2439"/>
                    <a:pt x="1328" y="2438"/>
                  </a:cubicBezTo>
                  <a:cubicBezTo>
                    <a:pt x="1294" y="2426"/>
                    <a:pt x="1264" y="2445"/>
                    <a:pt x="1251" y="2462"/>
                  </a:cubicBezTo>
                  <a:close/>
                </a:path>
              </a:pathLst>
            </a:custGeom>
            <a:gradFill>
              <a:gsLst>
                <a:gs pos="100000">
                  <a:srgbClr val="0B0B0B"/>
                </a:gs>
                <a:gs pos="17000">
                  <a:srgbClr val="242424"/>
                </a:gs>
              </a:gsLst>
              <a:lin ang="5400000" scaled="1"/>
            </a:gradFill>
            <a:ln w="9525" cap="flat">
              <a:solidFill>
                <a:schemeClr val="accent5">
                  <a:lumMod val="75000"/>
                </a:schemeClr>
              </a:solidFill>
              <a:prstDash val="solid"/>
              <a:miter lim="800000"/>
              <a:headEnd/>
              <a:tailEnd/>
            </a:ln>
            <a:effectLst/>
            <a:extLst/>
          </p:spPr>
          <p:txBody>
            <a:bodyPr vert="horz" wrap="square" lIns="91440" tIns="45720" rIns="91440" bIns="45720" numCol="1" anchor="t" anchorCtr="0" compatLnSpc="1">
              <a:prstTxWarp prst="textNoShape">
                <a:avLst/>
              </a:prstTxWarp>
            </a:bodyPr>
            <a:lstStyle/>
            <a:p>
              <a:endParaRPr lang="zh-CN" altLang="en-US">
                <a:latin typeface="+mj-lt"/>
                <a:ea typeface="黑体" pitchFamily="2" charset="-122"/>
              </a:endParaRPr>
            </a:p>
          </p:txBody>
        </p:sp>
        <p:sp>
          <p:nvSpPr>
            <p:cNvPr id="15" name="Freeform 8"/>
            <p:cNvSpPr>
              <a:spLocks noEditPoints="1"/>
            </p:cNvSpPr>
            <p:nvPr/>
          </p:nvSpPr>
          <p:spPr bwMode="auto">
            <a:xfrm>
              <a:off x="9834563" y="3486151"/>
              <a:ext cx="620713" cy="1136650"/>
            </a:xfrm>
            <a:custGeom>
              <a:avLst/>
              <a:gdLst>
                <a:gd name="T0" fmla="*/ 300 w 522"/>
                <a:gd name="T1" fmla="*/ 65 h 954"/>
                <a:gd name="T2" fmla="*/ 390 w 522"/>
                <a:gd name="T3" fmla="*/ 204 h 954"/>
                <a:gd name="T4" fmla="*/ 418 w 522"/>
                <a:gd name="T5" fmla="*/ 55 h 954"/>
                <a:gd name="T6" fmla="*/ 456 w 522"/>
                <a:gd name="T7" fmla="*/ 137 h 954"/>
                <a:gd name="T8" fmla="*/ 481 w 522"/>
                <a:gd name="T9" fmla="*/ 263 h 954"/>
                <a:gd name="T10" fmla="*/ 498 w 522"/>
                <a:gd name="T11" fmla="*/ 345 h 954"/>
                <a:gd name="T12" fmla="*/ 496 w 522"/>
                <a:gd name="T13" fmla="*/ 446 h 954"/>
                <a:gd name="T14" fmla="*/ 468 w 522"/>
                <a:gd name="T15" fmla="*/ 567 h 954"/>
                <a:gd name="T16" fmla="*/ 473 w 522"/>
                <a:gd name="T17" fmla="*/ 603 h 954"/>
                <a:gd name="T18" fmla="*/ 486 w 522"/>
                <a:gd name="T19" fmla="*/ 688 h 954"/>
                <a:gd name="T20" fmla="*/ 460 w 522"/>
                <a:gd name="T21" fmla="*/ 721 h 954"/>
                <a:gd name="T22" fmla="*/ 384 w 522"/>
                <a:gd name="T23" fmla="*/ 827 h 954"/>
                <a:gd name="T24" fmla="*/ 430 w 522"/>
                <a:gd name="T25" fmla="*/ 753 h 954"/>
                <a:gd name="T26" fmla="*/ 504 w 522"/>
                <a:gd name="T27" fmla="*/ 740 h 954"/>
                <a:gd name="T28" fmla="*/ 517 w 522"/>
                <a:gd name="T29" fmla="*/ 792 h 954"/>
                <a:gd name="T30" fmla="*/ 392 w 522"/>
                <a:gd name="T31" fmla="*/ 870 h 954"/>
                <a:gd name="T32" fmla="*/ 321 w 522"/>
                <a:gd name="T33" fmla="*/ 934 h 954"/>
                <a:gd name="T34" fmla="*/ 246 w 522"/>
                <a:gd name="T35" fmla="*/ 952 h 954"/>
                <a:gd name="T36" fmla="*/ 98 w 522"/>
                <a:gd name="T37" fmla="*/ 873 h 954"/>
                <a:gd name="T38" fmla="*/ 25 w 522"/>
                <a:gd name="T39" fmla="*/ 822 h 954"/>
                <a:gd name="T40" fmla="*/ 17 w 522"/>
                <a:gd name="T41" fmla="*/ 767 h 954"/>
                <a:gd name="T42" fmla="*/ 80 w 522"/>
                <a:gd name="T43" fmla="*/ 719 h 954"/>
                <a:gd name="T44" fmla="*/ 73 w 522"/>
                <a:gd name="T45" fmla="*/ 690 h 954"/>
                <a:gd name="T46" fmla="*/ 38 w 522"/>
                <a:gd name="T47" fmla="*/ 738 h 954"/>
                <a:gd name="T48" fmla="*/ 2 w 522"/>
                <a:gd name="T49" fmla="*/ 746 h 954"/>
                <a:gd name="T50" fmla="*/ 50 w 522"/>
                <a:gd name="T51" fmla="*/ 679 h 954"/>
                <a:gd name="T52" fmla="*/ 126 w 522"/>
                <a:gd name="T53" fmla="*/ 613 h 954"/>
                <a:gd name="T54" fmla="*/ 112 w 522"/>
                <a:gd name="T55" fmla="*/ 513 h 954"/>
                <a:gd name="T56" fmla="*/ 94 w 522"/>
                <a:gd name="T57" fmla="*/ 408 h 954"/>
                <a:gd name="T58" fmla="*/ 78 w 522"/>
                <a:gd name="T59" fmla="*/ 312 h 954"/>
                <a:gd name="T60" fmla="*/ 113 w 522"/>
                <a:gd name="T61" fmla="*/ 268 h 954"/>
                <a:gd name="T62" fmla="*/ 256 w 522"/>
                <a:gd name="T63" fmla="*/ 159 h 954"/>
                <a:gd name="T64" fmla="*/ 201 w 522"/>
                <a:gd name="T65" fmla="*/ 0 h 954"/>
                <a:gd name="T66" fmla="*/ 141 w 522"/>
                <a:gd name="T67" fmla="*/ 386 h 954"/>
                <a:gd name="T68" fmla="*/ 148 w 522"/>
                <a:gd name="T69" fmla="*/ 504 h 954"/>
                <a:gd name="T70" fmla="*/ 156 w 522"/>
                <a:gd name="T71" fmla="*/ 556 h 954"/>
                <a:gd name="T72" fmla="*/ 151 w 522"/>
                <a:gd name="T73" fmla="*/ 416 h 954"/>
                <a:gd name="T74" fmla="*/ 148 w 522"/>
                <a:gd name="T75" fmla="*/ 309 h 954"/>
                <a:gd name="T76" fmla="*/ 404 w 522"/>
                <a:gd name="T77" fmla="*/ 526 h 954"/>
                <a:gd name="T78" fmla="*/ 356 w 522"/>
                <a:gd name="T79" fmla="*/ 587 h 954"/>
                <a:gd name="T80" fmla="*/ 404 w 522"/>
                <a:gd name="T81" fmla="*/ 526 h 954"/>
                <a:gd name="T82" fmla="*/ 321 w 522"/>
                <a:gd name="T83" fmla="*/ 662 h 954"/>
                <a:gd name="T84" fmla="*/ 375 w 522"/>
                <a:gd name="T85" fmla="*/ 654 h 954"/>
                <a:gd name="T86" fmla="*/ 134 w 522"/>
                <a:gd name="T87" fmla="*/ 595 h 954"/>
                <a:gd name="T88" fmla="*/ 225 w 522"/>
                <a:gd name="T89" fmla="*/ 683 h 954"/>
                <a:gd name="T90" fmla="*/ 117 w 522"/>
                <a:gd name="T91" fmla="*/ 647 h 954"/>
                <a:gd name="T92" fmla="*/ 145 w 522"/>
                <a:gd name="T93" fmla="*/ 662 h 954"/>
                <a:gd name="T94" fmla="*/ 222 w 522"/>
                <a:gd name="T95" fmla="*/ 690 h 954"/>
                <a:gd name="T96" fmla="*/ 467 w 522"/>
                <a:gd name="T97" fmla="*/ 676 h 954"/>
                <a:gd name="T98" fmla="*/ 221 w 522"/>
                <a:gd name="T99" fmla="*/ 697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2" h="954">
                  <a:moveTo>
                    <a:pt x="201" y="0"/>
                  </a:moveTo>
                  <a:cubicBezTo>
                    <a:pt x="224" y="5"/>
                    <a:pt x="238" y="20"/>
                    <a:pt x="259" y="35"/>
                  </a:cubicBezTo>
                  <a:cubicBezTo>
                    <a:pt x="273" y="44"/>
                    <a:pt x="291" y="52"/>
                    <a:pt x="300" y="65"/>
                  </a:cubicBezTo>
                  <a:cubicBezTo>
                    <a:pt x="308" y="77"/>
                    <a:pt x="312" y="92"/>
                    <a:pt x="317" y="105"/>
                  </a:cubicBezTo>
                  <a:cubicBezTo>
                    <a:pt x="327" y="133"/>
                    <a:pt x="341" y="157"/>
                    <a:pt x="359" y="178"/>
                  </a:cubicBezTo>
                  <a:cubicBezTo>
                    <a:pt x="368" y="188"/>
                    <a:pt x="379" y="198"/>
                    <a:pt x="390" y="204"/>
                  </a:cubicBezTo>
                  <a:cubicBezTo>
                    <a:pt x="401" y="210"/>
                    <a:pt x="416" y="208"/>
                    <a:pt x="427" y="202"/>
                  </a:cubicBezTo>
                  <a:cubicBezTo>
                    <a:pt x="440" y="193"/>
                    <a:pt x="448" y="173"/>
                    <a:pt x="448" y="153"/>
                  </a:cubicBezTo>
                  <a:cubicBezTo>
                    <a:pt x="446" y="114"/>
                    <a:pt x="433" y="78"/>
                    <a:pt x="418" y="55"/>
                  </a:cubicBezTo>
                  <a:cubicBezTo>
                    <a:pt x="424" y="58"/>
                    <a:pt x="427" y="65"/>
                    <a:pt x="431" y="71"/>
                  </a:cubicBezTo>
                  <a:cubicBezTo>
                    <a:pt x="435" y="77"/>
                    <a:pt x="439" y="83"/>
                    <a:pt x="442" y="90"/>
                  </a:cubicBezTo>
                  <a:cubicBezTo>
                    <a:pt x="449" y="105"/>
                    <a:pt x="453" y="120"/>
                    <a:pt x="456" y="137"/>
                  </a:cubicBezTo>
                  <a:cubicBezTo>
                    <a:pt x="461" y="162"/>
                    <a:pt x="467" y="186"/>
                    <a:pt x="473" y="212"/>
                  </a:cubicBezTo>
                  <a:cubicBezTo>
                    <a:pt x="474" y="220"/>
                    <a:pt x="478" y="228"/>
                    <a:pt x="479" y="236"/>
                  </a:cubicBezTo>
                  <a:cubicBezTo>
                    <a:pt x="480" y="247"/>
                    <a:pt x="479" y="255"/>
                    <a:pt x="481" y="263"/>
                  </a:cubicBezTo>
                  <a:cubicBezTo>
                    <a:pt x="483" y="270"/>
                    <a:pt x="488" y="276"/>
                    <a:pt x="491" y="284"/>
                  </a:cubicBezTo>
                  <a:cubicBezTo>
                    <a:pt x="495" y="296"/>
                    <a:pt x="498" y="315"/>
                    <a:pt x="498" y="329"/>
                  </a:cubicBezTo>
                  <a:cubicBezTo>
                    <a:pt x="498" y="334"/>
                    <a:pt x="497" y="339"/>
                    <a:pt x="498" y="345"/>
                  </a:cubicBezTo>
                  <a:cubicBezTo>
                    <a:pt x="498" y="355"/>
                    <a:pt x="503" y="366"/>
                    <a:pt x="504" y="377"/>
                  </a:cubicBezTo>
                  <a:cubicBezTo>
                    <a:pt x="505" y="394"/>
                    <a:pt x="499" y="414"/>
                    <a:pt x="497" y="428"/>
                  </a:cubicBezTo>
                  <a:cubicBezTo>
                    <a:pt x="496" y="434"/>
                    <a:pt x="496" y="440"/>
                    <a:pt x="496" y="446"/>
                  </a:cubicBezTo>
                  <a:cubicBezTo>
                    <a:pt x="494" y="465"/>
                    <a:pt x="484" y="482"/>
                    <a:pt x="483" y="500"/>
                  </a:cubicBezTo>
                  <a:cubicBezTo>
                    <a:pt x="481" y="512"/>
                    <a:pt x="486" y="529"/>
                    <a:pt x="482" y="542"/>
                  </a:cubicBezTo>
                  <a:cubicBezTo>
                    <a:pt x="480" y="550"/>
                    <a:pt x="473" y="559"/>
                    <a:pt x="468" y="567"/>
                  </a:cubicBezTo>
                  <a:cubicBezTo>
                    <a:pt x="454" y="591"/>
                    <a:pt x="438" y="615"/>
                    <a:pt x="420" y="634"/>
                  </a:cubicBezTo>
                  <a:cubicBezTo>
                    <a:pt x="441" y="618"/>
                    <a:pt x="462" y="602"/>
                    <a:pt x="471" y="575"/>
                  </a:cubicBezTo>
                  <a:cubicBezTo>
                    <a:pt x="471" y="584"/>
                    <a:pt x="469" y="595"/>
                    <a:pt x="473" y="603"/>
                  </a:cubicBezTo>
                  <a:cubicBezTo>
                    <a:pt x="476" y="611"/>
                    <a:pt x="484" y="615"/>
                    <a:pt x="487" y="623"/>
                  </a:cubicBezTo>
                  <a:cubicBezTo>
                    <a:pt x="477" y="631"/>
                    <a:pt x="467" y="641"/>
                    <a:pt x="467" y="656"/>
                  </a:cubicBezTo>
                  <a:cubicBezTo>
                    <a:pt x="467" y="671"/>
                    <a:pt x="475" y="683"/>
                    <a:pt x="486" y="688"/>
                  </a:cubicBezTo>
                  <a:cubicBezTo>
                    <a:pt x="492" y="692"/>
                    <a:pt x="500" y="692"/>
                    <a:pt x="504" y="699"/>
                  </a:cubicBezTo>
                  <a:cubicBezTo>
                    <a:pt x="498" y="703"/>
                    <a:pt x="495" y="710"/>
                    <a:pt x="489" y="713"/>
                  </a:cubicBezTo>
                  <a:cubicBezTo>
                    <a:pt x="479" y="719"/>
                    <a:pt x="469" y="717"/>
                    <a:pt x="460" y="721"/>
                  </a:cubicBezTo>
                  <a:cubicBezTo>
                    <a:pt x="452" y="725"/>
                    <a:pt x="446" y="731"/>
                    <a:pt x="439" y="737"/>
                  </a:cubicBezTo>
                  <a:cubicBezTo>
                    <a:pt x="425" y="748"/>
                    <a:pt x="411" y="758"/>
                    <a:pt x="403" y="777"/>
                  </a:cubicBezTo>
                  <a:cubicBezTo>
                    <a:pt x="396" y="794"/>
                    <a:pt x="393" y="811"/>
                    <a:pt x="384" y="827"/>
                  </a:cubicBezTo>
                  <a:cubicBezTo>
                    <a:pt x="377" y="842"/>
                    <a:pt x="367" y="855"/>
                    <a:pt x="358" y="870"/>
                  </a:cubicBezTo>
                  <a:cubicBezTo>
                    <a:pt x="380" y="849"/>
                    <a:pt x="394" y="821"/>
                    <a:pt x="406" y="792"/>
                  </a:cubicBezTo>
                  <a:cubicBezTo>
                    <a:pt x="412" y="778"/>
                    <a:pt x="419" y="765"/>
                    <a:pt x="430" y="753"/>
                  </a:cubicBezTo>
                  <a:cubicBezTo>
                    <a:pt x="441" y="743"/>
                    <a:pt x="451" y="730"/>
                    <a:pt x="463" y="724"/>
                  </a:cubicBezTo>
                  <a:cubicBezTo>
                    <a:pt x="471" y="719"/>
                    <a:pt x="482" y="719"/>
                    <a:pt x="490" y="713"/>
                  </a:cubicBezTo>
                  <a:cubicBezTo>
                    <a:pt x="489" y="726"/>
                    <a:pt x="494" y="735"/>
                    <a:pt x="504" y="740"/>
                  </a:cubicBezTo>
                  <a:cubicBezTo>
                    <a:pt x="509" y="743"/>
                    <a:pt x="521" y="745"/>
                    <a:pt x="521" y="751"/>
                  </a:cubicBezTo>
                  <a:cubicBezTo>
                    <a:pt x="522" y="755"/>
                    <a:pt x="514" y="764"/>
                    <a:pt x="514" y="769"/>
                  </a:cubicBezTo>
                  <a:cubicBezTo>
                    <a:pt x="513" y="779"/>
                    <a:pt x="521" y="782"/>
                    <a:pt x="517" y="792"/>
                  </a:cubicBezTo>
                  <a:cubicBezTo>
                    <a:pt x="510" y="792"/>
                    <a:pt x="506" y="789"/>
                    <a:pt x="501" y="788"/>
                  </a:cubicBezTo>
                  <a:cubicBezTo>
                    <a:pt x="470" y="784"/>
                    <a:pt x="448" y="800"/>
                    <a:pt x="431" y="813"/>
                  </a:cubicBezTo>
                  <a:cubicBezTo>
                    <a:pt x="413" y="828"/>
                    <a:pt x="403" y="850"/>
                    <a:pt x="392" y="870"/>
                  </a:cubicBezTo>
                  <a:cubicBezTo>
                    <a:pt x="385" y="884"/>
                    <a:pt x="374" y="896"/>
                    <a:pt x="362" y="908"/>
                  </a:cubicBezTo>
                  <a:cubicBezTo>
                    <a:pt x="354" y="916"/>
                    <a:pt x="344" y="923"/>
                    <a:pt x="332" y="929"/>
                  </a:cubicBezTo>
                  <a:cubicBezTo>
                    <a:pt x="328" y="930"/>
                    <a:pt x="324" y="933"/>
                    <a:pt x="321" y="934"/>
                  </a:cubicBezTo>
                  <a:cubicBezTo>
                    <a:pt x="311" y="936"/>
                    <a:pt x="304" y="932"/>
                    <a:pt x="296" y="932"/>
                  </a:cubicBezTo>
                  <a:cubicBezTo>
                    <a:pt x="290" y="932"/>
                    <a:pt x="283" y="935"/>
                    <a:pt x="278" y="937"/>
                  </a:cubicBezTo>
                  <a:cubicBezTo>
                    <a:pt x="268" y="942"/>
                    <a:pt x="262" y="954"/>
                    <a:pt x="246" y="952"/>
                  </a:cubicBezTo>
                  <a:cubicBezTo>
                    <a:pt x="220" y="948"/>
                    <a:pt x="204" y="924"/>
                    <a:pt x="183" y="913"/>
                  </a:cubicBezTo>
                  <a:cubicBezTo>
                    <a:pt x="169" y="906"/>
                    <a:pt x="154" y="902"/>
                    <a:pt x="139" y="895"/>
                  </a:cubicBezTo>
                  <a:cubicBezTo>
                    <a:pt x="125" y="888"/>
                    <a:pt x="111" y="881"/>
                    <a:pt x="98" y="873"/>
                  </a:cubicBezTo>
                  <a:cubicBezTo>
                    <a:pt x="86" y="866"/>
                    <a:pt x="74" y="857"/>
                    <a:pt x="61" y="848"/>
                  </a:cubicBezTo>
                  <a:cubicBezTo>
                    <a:pt x="53" y="842"/>
                    <a:pt x="44" y="834"/>
                    <a:pt x="35" y="828"/>
                  </a:cubicBezTo>
                  <a:cubicBezTo>
                    <a:pt x="31" y="826"/>
                    <a:pt x="27" y="824"/>
                    <a:pt x="25" y="822"/>
                  </a:cubicBezTo>
                  <a:cubicBezTo>
                    <a:pt x="23" y="819"/>
                    <a:pt x="22" y="814"/>
                    <a:pt x="20" y="810"/>
                  </a:cubicBezTo>
                  <a:cubicBezTo>
                    <a:pt x="18" y="805"/>
                    <a:pt x="13" y="801"/>
                    <a:pt x="12" y="797"/>
                  </a:cubicBezTo>
                  <a:cubicBezTo>
                    <a:pt x="9" y="786"/>
                    <a:pt x="15" y="777"/>
                    <a:pt x="17" y="767"/>
                  </a:cubicBezTo>
                  <a:cubicBezTo>
                    <a:pt x="22" y="765"/>
                    <a:pt x="29" y="765"/>
                    <a:pt x="33" y="762"/>
                  </a:cubicBezTo>
                  <a:cubicBezTo>
                    <a:pt x="39" y="758"/>
                    <a:pt x="40" y="746"/>
                    <a:pt x="45" y="741"/>
                  </a:cubicBezTo>
                  <a:cubicBezTo>
                    <a:pt x="55" y="731"/>
                    <a:pt x="76" y="734"/>
                    <a:pt x="80" y="719"/>
                  </a:cubicBezTo>
                  <a:cubicBezTo>
                    <a:pt x="83" y="710"/>
                    <a:pt x="76" y="700"/>
                    <a:pt x="78" y="691"/>
                  </a:cubicBezTo>
                  <a:cubicBezTo>
                    <a:pt x="79" y="681"/>
                    <a:pt x="96" y="680"/>
                    <a:pt x="106" y="679"/>
                  </a:cubicBezTo>
                  <a:cubicBezTo>
                    <a:pt x="94" y="677"/>
                    <a:pt x="76" y="678"/>
                    <a:pt x="73" y="690"/>
                  </a:cubicBezTo>
                  <a:cubicBezTo>
                    <a:pt x="70" y="699"/>
                    <a:pt x="76" y="709"/>
                    <a:pt x="72" y="717"/>
                  </a:cubicBezTo>
                  <a:cubicBezTo>
                    <a:pt x="70" y="721"/>
                    <a:pt x="61" y="724"/>
                    <a:pt x="54" y="727"/>
                  </a:cubicBezTo>
                  <a:cubicBezTo>
                    <a:pt x="48" y="730"/>
                    <a:pt x="42" y="733"/>
                    <a:pt x="38" y="738"/>
                  </a:cubicBezTo>
                  <a:cubicBezTo>
                    <a:pt x="34" y="745"/>
                    <a:pt x="36" y="752"/>
                    <a:pt x="31" y="759"/>
                  </a:cubicBezTo>
                  <a:cubicBezTo>
                    <a:pt x="27" y="762"/>
                    <a:pt x="21" y="762"/>
                    <a:pt x="17" y="765"/>
                  </a:cubicBezTo>
                  <a:cubicBezTo>
                    <a:pt x="16" y="755"/>
                    <a:pt x="3" y="754"/>
                    <a:pt x="2" y="746"/>
                  </a:cubicBezTo>
                  <a:cubicBezTo>
                    <a:pt x="0" y="732"/>
                    <a:pt x="28" y="723"/>
                    <a:pt x="34" y="712"/>
                  </a:cubicBezTo>
                  <a:cubicBezTo>
                    <a:pt x="37" y="706"/>
                    <a:pt x="38" y="700"/>
                    <a:pt x="41" y="694"/>
                  </a:cubicBezTo>
                  <a:cubicBezTo>
                    <a:pt x="44" y="689"/>
                    <a:pt x="47" y="684"/>
                    <a:pt x="50" y="679"/>
                  </a:cubicBezTo>
                  <a:cubicBezTo>
                    <a:pt x="55" y="668"/>
                    <a:pt x="59" y="656"/>
                    <a:pt x="66" y="647"/>
                  </a:cubicBezTo>
                  <a:cubicBezTo>
                    <a:pt x="72" y="638"/>
                    <a:pt x="89" y="631"/>
                    <a:pt x="102" y="626"/>
                  </a:cubicBezTo>
                  <a:cubicBezTo>
                    <a:pt x="112" y="623"/>
                    <a:pt x="122" y="623"/>
                    <a:pt x="126" y="613"/>
                  </a:cubicBezTo>
                  <a:cubicBezTo>
                    <a:pt x="130" y="603"/>
                    <a:pt x="129" y="576"/>
                    <a:pt x="125" y="566"/>
                  </a:cubicBezTo>
                  <a:cubicBezTo>
                    <a:pt x="122" y="558"/>
                    <a:pt x="115" y="554"/>
                    <a:pt x="113" y="547"/>
                  </a:cubicBezTo>
                  <a:cubicBezTo>
                    <a:pt x="110" y="537"/>
                    <a:pt x="113" y="525"/>
                    <a:pt x="112" y="513"/>
                  </a:cubicBezTo>
                  <a:cubicBezTo>
                    <a:pt x="111" y="503"/>
                    <a:pt x="105" y="495"/>
                    <a:pt x="104" y="488"/>
                  </a:cubicBezTo>
                  <a:cubicBezTo>
                    <a:pt x="100" y="466"/>
                    <a:pt x="115" y="448"/>
                    <a:pt x="107" y="427"/>
                  </a:cubicBezTo>
                  <a:cubicBezTo>
                    <a:pt x="105" y="420"/>
                    <a:pt x="96" y="416"/>
                    <a:pt x="94" y="408"/>
                  </a:cubicBezTo>
                  <a:cubicBezTo>
                    <a:pt x="90" y="396"/>
                    <a:pt x="100" y="385"/>
                    <a:pt x="99" y="370"/>
                  </a:cubicBezTo>
                  <a:cubicBezTo>
                    <a:pt x="98" y="360"/>
                    <a:pt x="93" y="350"/>
                    <a:pt x="90" y="341"/>
                  </a:cubicBezTo>
                  <a:cubicBezTo>
                    <a:pt x="86" y="331"/>
                    <a:pt x="79" y="322"/>
                    <a:pt x="78" y="312"/>
                  </a:cubicBezTo>
                  <a:cubicBezTo>
                    <a:pt x="77" y="307"/>
                    <a:pt x="78" y="303"/>
                    <a:pt x="78" y="298"/>
                  </a:cubicBezTo>
                  <a:cubicBezTo>
                    <a:pt x="77" y="287"/>
                    <a:pt x="73" y="278"/>
                    <a:pt x="70" y="267"/>
                  </a:cubicBezTo>
                  <a:cubicBezTo>
                    <a:pt x="81" y="275"/>
                    <a:pt x="96" y="270"/>
                    <a:pt x="113" y="268"/>
                  </a:cubicBezTo>
                  <a:cubicBezTo>
                    <a:pt x="142" y="265"/>
                    <a:pt x="183" y="269"/>
                    <a:pt x="204" y="255"/>
                  </a:cubicBezTo>
                  <a:cubicBezTo>
                    <a:pt x="216" y="247"/>
                    <a:pt x="232" y="231"/>
                    <a:pt x="238" y="220"/>
                  </a:cubicBezTo>
                  <a:cubicBezTo>
                    <a:pt x="246" y="205"/>
                    <a:pt x="251" y="181"/>
                    <a:pt x="256" y="159"/>
                  </a:cubicBezTo>
                  <a:cubicBezTo>
                    <a:pt x="259" y="147"/>
                    <a:pt x="259" y="135"/>
                    <a:pt x="260" y="122"/>
                  </a:cubicBezTo>
                  <a:cubicBezTo>
                    <a:pt x="262" y="95"/>
                    <a:pt x="261" y="62"/>
                    <a:pt x="251" y="44"/>
                  </a:cubicBezTo>
                  <a:cubicBezTo>
                    <a:pt x="240" y="23"/>
                    <a:pt x="217" y="17"/>
                    <a:pt x="201" y="0"/>
                  </a:cubicBezTo>
                  <a:close/>
                  <a:moveTo>
                    <a:pt x="144" y="301"/>
                  </a:moveTo>
                  <a:cubicBezTo>
                    <a:pt x="146" y="319"/>
                    <a:pt x="140" y="334"/>
                    <a:pt x="139" y="349"/>
                  </a:cubicBezTo>
                  <a:cubicBezTo>
                    <a:pt x="138" y="361"/>
                    <a:pt x="141" y="372"/>
                    <a:pt x="141" y="386"/>
                  </a:cubicBezTo>
                  <a:cubicBezTo>
                    <a:pt x="142" y="402"/>
                    <a:pt x="141" y="417"/>
                    <a:pt x="144" y="432"/>
                  </a:cubicBezTo>
                  <a:cubicBezTo>
                    <a:pt x="147" y="445"/>
                    <a:pt x="154" y="457"/>
                    <a:pt x="155" y="470"/>
                  </a:cubicBezTo>
                  <a:cubicBezTo>
                    <a:pt x="156" y="487"/>
                    <a:pt x="150" y="493"/>
                    <a:pt x="148" y="504"/>
                  </a:cubicBezTo>
                  <a:cubicBezTo>
                    <a:pt x="144" y="524"/>
                    <a:pt x="155" y="540"/>
                    <a:pt x="154" y="556"/>
                  </a:cubicBezTo>
                  <a:cubicBezTo>
                    <a:pt x="153" y="562"/>
                    <a:pt x="148" y="567"/>
                    <a:pt x="146" y="573"/>
                  </a:cubicBezTo>
                  <a:cubicBezTo>
                    <a:pt x="149" y="570"/>
                    <a:pt x="154" y="563"/>
                    <a:pt x="156" y="556"/>
                  </a:cubicBezTo>
                  <a:cubicBezTo>
                    <a:pt x="158" y="540"/>
                    <a:pt x="150" y="527"/>
                    <a:pt x="152" y="508"/>
                  </a:cubicBezTo>
                  <a:cubicBezTo>
                    <a:pt x="154" y="496"/>
                    <a:pt x="163" y="486"/>
                    <a:pt x="162" y="469"/>
                  </a:cubicBezTo>
                  <a:cubicBezTo>
                    <a:pt x="161" y="453"/>
                    <a:pt x="154" y="435"/>
                    <a:pt x="151" y="416"/>
                  </a:cubicBezTo>
                  <a:cubicBezTo>
                    <a:pt x="150" y="406"/>
                    <a:pt x="149" y="396"/>
                    <a:pt x="148" y="386"/>
                  </a:cubicBezTo>
                  <a:cubicBezTo>
                    <a:pt x="147" y="377"/>
                    <a:pt x="145" y="367"/>
                    <a:pt x="144" y="358"/>
                  </a:cubicBezTo>
                  <a:cubicBezTo>
                    <a:pt x="143" y="340"/>
                    <a:pt x="148" y="323"/>
                    <a:pt x="148" y="309"/>
                  </a:cubicBezTo>
                  <a:cubicBezTo>
                    <a:pt x="147" y="295"/>
                    <a:pt x="142" y="285"/>
                    <a:pt x="134" y="276"/>
                  </a:cubicBezTo>
                  <a:cubicBezTo>
                    <a:pt x="138" y="285"/>
                    <a:pt x="143" y="291"/>
                    <a:pt x="144" y="301"/>
                  </a:cubicBezTo>
                  <a:close/>
                  <a:moveTo>
                    <a:pt x="404" y="526"/>
                  </a:moveTo>
                  <a:cubicBezTo>
                    <a:pt x="374" y="564"/>
                    <a:pt x="336" y="602"/>
                    <a:pt x="293" y="625"/>
                  </a:cubicBezTo>
                  <a:cubicBezTo>
                    <a:pt x="293" y="628"/>
                    <a:pt x="295" y="625"/>
                    <a:pt x="295" y="625"/>
                  </a:cubicBezTo>
                  <a:cubicBezTo>
                    <a:pt x="318" y="615"/>
                    <a:pt x="337" y="600"/>
                    <a:pt x="356" y="587"/>
                  </a:cubicBezTo>
                  <a:cubicBezTo>
                    <a:pt x="376" y="572"/>
                    <a:pt x="393" y="553"/>
                    <a:pt x="409" y="534"/>
                  </a:cubicBezTo>
                  <a:cubicBezTo>
                    <a:pt x="442" y="496"/>
                    <a:pt x="470" y="451"/>
                    <a:pt x="488" y="402"/>
                  </a:cubicBezTo>
                  <a:cubicBezTo>
                    <a:pt x="468" y="449"/>
                    <a:pt x="435" y="487"/>
                    <a:pt x="404" y="526"/>
                  </a:cubicBezTo>
                  <a:close/>
                  <a:moveTo>
                    <a:pt x="186" y="634"/>
                  </a:moveTo>
                  <a:cubicBezTo>
                    <a:pt x="204" y="642"/>
                    <a:pt x="226" y="648"/>
                    <a:pt x="248" y="653"/>
                  </a:cubicBezTo>
                  <a:cubicBezTo>
                    <a:pt x="271" y="659"/>
                    <a:pt x="294" y="662"/>
                    <a:pt x="321" y="662"/>
                  </a:cubicBezTo>
                  <a:cubicBezTo>
                    <a:pt x="347" y="662"/>
                    <a:pt x="372" y="661"/>
                    <a:pt x="396" y="656"/>
                  </a:cubicBezTo>
                  <a:cubicBezTo>
                    <a:pt x="420" y="652"/>
                    <a:pt x="444" y="649"/>
                    <a:pt x="466" y="644"/>
                  </a:cubicBezTo>
                  <a:cubicBezTo>
                    <a:pt x="437" y="646"/>
                    <a:pt x="406" y="651"/>
                    <a:pt x="375" y="654"/>
                  </a:cubicBezTo>
                  <a:cubicBezTo>
                    <a:pt x="328" y="658"/>
                    <a:pt x="276" y="652"/>
                    <a:pt x="237" y="643"/>
                  </a:cubicBezTo>
                  <a:cubicBezTo>
                    <a:pt x="223" y="640"/>
                    <a:pt x="209" y="637"/>
                    <a:pt x="197" y="633"/>
                  </a:cubicBezTo>
                  <a:cubicBezTo>
                    <a:pt x="171" y="625"/>
                    <a:pt x="153" y="607"/>
                    <a:pt x="134" y="595"/>
                  </a:cubicBezTo>
                  <a:cubicBezTo>
                    <a:pt x="150" y="608"/>
                    <a:pt x="166" y="624"/>
                    <a:pt x="186" y="634"/>
                  </a:cubicBezTo>
                  <a:close/>
                  <a:moveTo>
                    <a:pt x="331" y="693"/>
                  </a:moveTo>
                  <a:cubicBezTo>
                    <a:pt x="296" y="693"/>
                    <a:pt x="261" y="683"/>
                    <a:pt x="225" y="683"/>
                  </a:cubicBezTo>
                  <a:cubicBezTo>
                    <a:pt x="213" y="683"/>
                    <a:pt x="199" y="684"/>
                    <a:pt x="188" y="681"/>
                  </a:cubicBezTo>
                  <a:cubicBezTo>
                    <a:pt x="170" y="676"/>
                    <a:pt x="157" y="656"/>
                    <a:pt x="133" y="660"/>
                  </a:cubicBezTo>
                  <a:cubicBezTo>
                    <a:pt x="128" y="657"/>
                    <a:pt x="123" y="649"/>
                    <a:pt x="117" y="647"/>
                  </a:cubicBezTo>
                  <a:cubicBezTo>
                    <a:pt x="115" y="646"/>
                    <a:pt x="106" y="644"/>
                    <a:pt x="109" y="645"/>
                  </a:cubicBezTo>
                  <a:cubicBezTo>
                    <a:pt x="120" y="645"/>
                    <a:pt x="126" y="661"/>
                    <a:pt x="133" y="663"/>
                  </a:cubicBezTo>
                  <a:cubicBezTo>
                    <a:pt x="136" y="663"/>
                    <a:pt x="141" y="661"/>
                    <a:pt x="145" y="662"/>
                  </a:cubicBezTo>
                  <a:cubicBezTo>
                    <a:pt x="152" y="663"/>
                    <a:pt x="159" y="670"/>
                    <a:pt x="165" y="675"/>
                  </a:cubicBezTo>
                  <a:cubicBezTo>
                    <a:pt x="172" y="679"/>
                    <a:pt x="180" y="684"/>
                    <a:pt x="186" y="686"/>
                  </a:cubicBezTo>
                  <a:cubicBezTo>
                    <a:pt x="197" y="690"/>
                    <a:pt x="210" y="689"/>
                    <a:pt x="222" y="690"/>
                  </a:cubicBezTo>
                  <a:cubicBezTo>
                    <a:pt x="234" y="690"/>
                    <a:pt x="246" y="692"/>
                    <a:pt x="257" y="694"/>
                  </a:cubicBezTo>
                  <a:cubicBezTo>
                    <a:pt x="283" y="699"/>
                    <a:pt x="307" y="702"/>
                    <a:pt x="331" y="701"/>
                  </a:cubicBezTo>
                  <a:cubicBezTo>
                    <a:pt x="381" y="699"/>
                    <a:pt x="425" y="685"/>
                    <a:pt x="467" y="676"/>
                  </a:cubicBezTo>
                  <a:cubicBezTo>
                    <a:pt x="424" y="681"/>
                    <a:pt x="380" y="693"/>
                    <a:pt x="331" y="693"/>
                  </a:cubicBezTo>
                  <a:close/>
                  <a:moveTo>
                    <a:pt x="94" y="809"/>
                  </a:moveTo>
                  <a:cubicBezTo>
                    <a:pt x="147" y="784"/>
                    <a:pt x="190" y="744"/>
                    <a:pt x="221" y="697"/>
                  </a:cubicBezTo>
                  <a:cubicBezTo>
                    <a:pt x="182" y="738"/>
                    <a:pt x="140" y="776"/>
                    <a:pt x="94" y="80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黑体" pitchFamily="2" charset="-122"/>
              </a:endParaRPr>
            </a:p>
          </p:txBody>
        </p:sp>
        <p:sp>
          <p:nvSpPr>
            <p:cNvPr id="16" name="Freeform 9"/>
            <p:cNvSpPr>
              <a:spLocks/>
            </p:cNvSpPr>
            <p:nvPr/>
          </p:nvSpPr>
          <p:spPr bwMode="auto">
            <a:xfrm>
              <a:off x="10401300" y="4141788"/>
              <a:ext cx="4763" cy="12700"/>
            </a:xfrm>
            <a:custGeom>
              <a:avLst/>
              <a:gdLst>
                <a:gd name="T0" fmla="*/ 3 w 4"/>
                <a:gd name="T1" fmla="*/ 0 h 10"/>
                <a:gd name="T2" fmla="*/ 3 w 4"/>
                <a:gd name="T3" fmla="*/ 5 h 10"/>
                <a:gd name="T4" fmla="*/ 1 w 4"/>
                <a:gd name="T5" fmla="*/ 8 h 10"/>
                <a:gd name="T6" fmla="*/ 3 w 4"/>
                <a:gd name="T7" fmla="*/ 0 h 10"/>
              </a:gdLst>
              <a:ahLst/>
              <a:cxnLst>
                <a:cxn ang="0">
                  <a:pos x="T0" y="T1"/>
                </a:cxn>
                <a:cxn ang="0">
                  <a:pos x="T2" y="T3"/>
                </a:cxn>
                <a:cxn ang="0">
                  <a:pos x="T4" y="T5"/>
                </a:cxn>
                <a:cxn ang="0">
                  <a:pos x="T6" y="T7"/>
                </a:cxn>
              </a:cxnLst>
              <a:rect l="0" t="0" r="r" b="b"/>
              <a:pathLst>
                <a:path w="4" h="10">
                  <a:moveTo>
                    <a:pt x="3" y="0"/>
                  </a:moveTo>
                  <a:cubicBezTo>
                    <a:pt x="4" y="2"/>
                    <a:pt x="4" y="3"/>
                    <a:pt x="3" y="5"/>
                  </a:cubicBezTo>
                  <a:cubicBezTo>
                    <a:pt x="3" y="7"/>
                    <a:pt x="0" y="10"/>
                    <a:pt x="1" y="8"/>
                  </a:cubicBezTo>
                  <a:cubicBezTo>
                    <a:pt x="1" y="6"/>
                    <a:pt x="3" y="4"/>
                    <a:pt x="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黑体" pitchFamily="2" charset="-122"/>
              </a:endParaRPr>
            </a:p>
          </p:txBody>
        </p:sp>
      </p:grpSp>
      <p:sp>
        <p:nvSpPr>
          <p:cNvPr id="17" name="TextBox 16"/>
          <p:cNvSpPr txBox="1"/>
          <p:nvPr/>
        </p:nvSpPr>
        <p:spPr>
          <a:xfrm>
            <a:off x="5045663" y="4207648"/>
            <a:ext cx="576451" cy="276995"/>
          </a:xfrm>
          <a:prstGeom prst="rect">
            <a:avLst/>
          </a:prstGeom>
          <a:noFill/>
        </p:spPr>
        <p:txBody>
          <a:bodyPr wrap="square" lIns="91435" tIns="45718" rIns="91435" bIns="45718" rtlCol="0">
            <a:spAutoFit/>
          </a:bodyPr>
          <a:lstStyle/>
          <a:p>
            <a:pPr algn="r" defTabSz="914400">
              <a:buNone/>
            </a:pPr>
            <a:r>
              <a:rPr lang="en-US" altLang="zh-CN" sz="1200" b="0" i="0" smtClean="0">
                <a:solidFill>
                  <a:srgbClr val="546568"/>
                </a:solidFill>
                <a:latin typeface="Arial"/>
                <a:ea typeface="黑体" pitchFamily="2" charset="-122"/>
                <a:cs typeface="+mn-cs"/>
              </a:rPr>
              <a:t>5K</a:t>
            </a:r>
            <a:endParaRPr lang="zh-CN" altLang="en-US" sz="1200">
              <a:solidFill>
                <a:srgbClr val="546568"/>
              </a:solidFill>
              <a:ea typeface="黑体" pitchFamily="2" charset="-122"/>
            </a:endParaRPr>
          </a:p>
        </p:txBody>
      </p:sp>
      <p:cxnSp>
        <p:nvCxnSpPr>
          <p:cNvPr id="18" name="Straight Connector 17"/>
          <p:cNvCxnSpPr/>
          <p:nvPr/>
        </p:nvCxnSpPr>
        <p:spPr>
          <a:xfrm>
            <a:off x="5584681" y="4361536"/>
            <a:ext cx="874295" cy="0"/>
          </a:xfrm>
          <a:prstGeom prst="line">
            <a:avLst/>
          </a:prstGeom>
          <a:ln w="12700">
            <a:gradFill flip="none" rotWithShape="1">
              <a:gsLst>
                <a:gs pos="0">
                  <a:srgbClr val="546568"/>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584682" y="3675736"/>
            <a:ext cx="1594161" cy="0"/>
          </a:xfrm>
          <a:prstGeom prst="line">
            <a:avLst/>
          </a:prstGeom>
          <a:ln w="12700">
            <a:gradFill flip="none" rotWithShape="1">
              <a:gsLst>
                <a:gs pos="0">
                  <a:srgbClr val="546568"/>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584682" y="2980131"/>
            <a:ext cx="2338465" cy="0"/>
          </a:xfrm>
          <a:prstGeom prst="line">
            <a:avLst/>
          </a:prstGeom>
          <a:ln w="12700">
            <a:gradFill flip="none" rotWithShape="1">
              <a:gsLst>
                <a:gs pos="0">
                  <a:srgbClr val="546568"/>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045663" y="3521848"/>
            <a:ext cx="576451" cy="276995"/>
          </a:xfrm>
          <a:prstGeom prst="rect">
            <a:avLst/>
          </a:prstGeom>
          <a:noFill/>
        </p:spPr>
        <p:txBody>
          <a:bodyPr wrap="square" lIns="91435" tIns="45718" rIns="91435" bIns="45718" rtlCol="0">
            <a:spAutoFit/>
          </a:bodyPr>
          <a:lstStyle/>
          <a:p>
            <a:pPr algn="r" defTabSz="914400">
              <a:buNone/>
            </a:pPr>
            <a:r>
              <a:rPr lang="en-US" altLang="zh-CN" sz="1200" b="0" i="0" smtClean="0">
                <a:solidFill>
                  <a:srgbClr val="546568"/>
                </a:solidFill>
                <a:latin typeface="Arial"/>
                <a:ea typeface="黑体" pitchFamily="2" charset="-122"/>
                <a:cs typeface="+mn-cs"/>
              </a:rPr>
              <a:t>10K</a:t>
            </a:r>
            <a:endParaRPr lang="zh-CN" altLang="en-US" sz="1200">
              <a:solidFill>
                <a:srgbClr val="546568"/>
              </a:solidFill>
              <a:ea typeface="黑体" pitchFamily="2" charset="-122"/>
            </a:endParaRPr>
          </a:p>
        </p:txBody>
      </p:sp>
      <p:sp>
        <p:nvSpPr>
          <p:cNvPr id="22" name="TextBox 21"/>
          <p:cNvSpPr txBox="1"/>
          <p:nvPr/>
        </p:nvSpPr>
        <p:spPr>
          <a:xfrm>
            <a:off x="5045663" y="2826243"/>
            <a:ext cx="576451" cy="276995"/>
          </a:xfrm>
          <a:prstGeom prst="rect">
            <a:avLst/>
          </a:prstGeom>
          <a:noFill/>
        </p:spPr>
        <p:txBody>
          <a:bodyPr wrap="square" lIns="91435" tIns="45718" rIns="91435" bIns="45718" rtlCol="0">
            <a:spAutoFit/>
          </a:bodyPr>
          <a:lstStyle/>
          <a:p>
            <a:pPr algn="r" defTabSz="914400">
              <a:buNone/>
            </a:pPr>
            <a:r>
              <a:rPr lang="en-US" altLang="zh-CN" sz="1200" b="0" i="0" smtClean="0">
                <a:solidFill>
                  <a:srgbClr val="546568"/>
                </a:solidFill>
                <a:latin typeface="Arial"/>
                <a:ea typeface="黑体" pitchFamily="2" charset="-122"/>
                <a:cs typeface="+mn-cs"/>
              </a:rPr>
              <a:t>15K</a:t>
            </a:r>
            <a:endParaRPr lang="zh-CN" altLang="en-US" sz="1200">
              <a:solidFill>
                <a:srgbClr val="546568"/>
              </a:solidFill>
              <a:ea typeface="黑体" pitchFamily="2" charset="-122"/>
            </a:endParaRPr>
          </a:p>
        </p:txBody>
      </p:sp>
      <p:sp>
        <p:nvSpPr>
          <p:cNvPr id="23" name="TextBox 22"/>
          <p:cNvSpPr txBox="1"/>
          <p:nvPr/>
        </p:nvSpPr>
        <p:spPr>
          <a:xfrm>
            <a:off x="7028598" y="2539463"/>
            <a:ext cx="791489" cy="338550"/>
          </a:xfrm>
          <a:prstGeom prst="rect">
            <a:avLst/>
          </a:prstGeom>
          <a:noFill/>
        </p:spPr>
        <p:txBody>
          <a:bodyPr wrap="square" lIns="91435" tIns="45718" rIns="91435" bIns="45718" rtlCol="0">
            <a:spAutoFit/>
          </a:bodyPr>
          <a:lstStyle/>
          <a:p>
            <a:pPr algn="r" defTabSz="914400">
              <a:buNone/>
            </a:pPr>
            <a:r>
              <a:rPr lang="en-US" altLang="zh-CN" sz="1600" b="1" i="0" smtClean="0">
                <a:solidFill>
                  <a:srgbClr val="6DB344">
                    <a:lumMod val="75000"/>
                  </a:srgbClr>
                </a:solidFill>
                <a:latin typeface="Arial"/>
                <a:ea typeface="黑体" pitchFamily="2" charset="-122"/>
                <a:cs typeface="+mn-cs"/>
              </a:rPr>
              <a:t>23K+</a:t>
            </a:r>
            <a:endParaRPr lang="zh-CN" altLang="en-US" sz="1600" b="1">
              <a:solidFill>
                <a:schemeClr val="tx2">
                  <a:lumMod val="75000"/>
                </a:schemeClr>
              </a:solidFill>
              <a:ea typeface="黑体" pitchFamily="2" charset="-122"/>
            </a:endParaRPr>
          </a:p>
        </p:txBody>
      </p:sp>
      <p:cxnSp>
        <p:nvCxnSpPr>
          <p:cNvPr id="24" name="Straight Connector 23"/>
          <p:cNvCxnSpPr/>
          <p:nvPr/>
        </p:nvCxnSpPr>
        <p:spPr>
          <a:xfrm>
            <a:off x="7795124" y="2693351"/>
            <a:ext cx="401970" cy="0"/>
          </a:xfrm>
          <a:prstGeom prst="line">
            <a:avLst/>
          </a:prstGeom>
          <a:ln w="12700">
            <a:gradFill flip="none" rotWithShape="1">
              <a:gsLst>
                <a:gs pos="0">
                  <a:schemeClr val="tx2">
                    <a:lumMod val="75000"/>
                  </a:schemeClr>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865434" y="3287981"/>
            <a:ext cx="268062" cy="1739186"/>
          </a:xfrm>
          <a:prstGeom prst="rect">
            <a:avLst/>
          </a:prstGeom>
          <a:gradFill>
            <a:gsLst>
              <a:gs pos="100000">
                <a:schemeClr val="accent5">
                  <a:lumMod val="40000"/>
                  <a:lumOff val="60000"/>
                </a:schemeClr>
              </a:gs>
              <a:gs pos="17000">
                <a:schemeClr val="tx2"/>
              </a:gs>
            </a:gsLst>
            <a:lin ang="5400000" scaled="1"/>
          </a:gradFill>
          <a:ln w="25400" cap="flat">
            <a:noFill/>
            <a:prstDash val="solid"/>
            <a:miter lim="800000"/>
            <a:headEnd/>
            <a:tailEnd/>
          </a:ln>
          <a:effectLst>
            <a:outerShdw blurRad="215900" sx="102000" sy="102000" algn="ctr" rotWithShape="0">
              <a:schemeClr val="bg1">
                <a:alpha val="40000"/>
              </a:schemeClr>
            </a:outerShdw>
          </a:effectLst>
        </p:spPr>
        <p:txBody>
          <a:bodyPr vert="horz" wrap="square" lIns="91440" tIns="45720" rIns="91440" bIns="45720" numCol="1" anchor="t" anchorCtr="0" compatLnSpc="1">
            <a:prstTxWarp prst="textNoShape">
              <a:avLst/>
            </a:prstTxWarp>
          </a:bodyPr>
          <a:lstStyle/>
          <a:p>
            <a:endParaRPr lang="zh-CN" altLang="en-US">
              <a:solidFill>
                <a:schemeClr val="tx1"/>
              </a:solidFill>
              <a:latin typeface="+mj-lt"/>
              <a:ea typeface="黑体" pitchFamily="2" charset="-122"/>
            </a:endParaRPr>
          </a:p>
        </p:txBody>
      </p:sp>
      <p:sp>
        <p:nvSpPr>
          <p:cNvPr id="26" name="Rectangle 25"/>
          <p:cNvSpPr/>
          <p:nvPr/>
        </p:nvSpPr>
        <p:spPr>
          <a:xfrm>
            <a:off x="1413723" y="4620767"/>
            <a:ext cx="268062" cy="406400"/>
          </a:xfrm>
          <a:prstGeom prst="rect">
            <a:avLst/>
          </a:prstGeom>
          <a:gradFill flip="none" rotWithShape="1">
            <a:gsLst>
              <a:gs pos="0">
                <a:srgbClr val="48575A"/>
              </a:gs>
              <a:gs pos="100000">
                <a:srgbClr val="546568">
                  <a:alpha val="52000"/>
                </a:srgbClr>
              </a:gs>
            </a:gsLst>
            <a:lin ang="5400000" scaled="1"/>
            <a:tileRect/>
          </a:gradFill>
          <a:ln w="12700">
            <a:gradFill>
              <a:gsLst>
                <a:gs pos="0">
                  <a:schemeClr val="bg1"/>
                </a:gs>
                <a:gs pos="100000">
                  <a:schemeClr val="accent6">
                    <a:lumMod val="50000"/>
                    <a:alpha val="0"/>
                  </a:schemeClr>
                </a:gs>
              </a:gsLst>
              <a:lin ang="5400000" scaled="0"/>
            </a:gradFill>
          </a:ln>
          <a:effectLst>
            <a:outerShdw blurRad="127000" sx="96000" sy="96000" algn="ctr" rotWithShape="0">
              <a:schemeClr val="bg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mtClean="0">
              <a:ea typeface="黑体" pitchFamily="2" charset="-122"/>
            </a:endParaRPr>
          </a:p>
        </p:txBody>
      </p:sp>
      <p:sp>
        <p:nvSpPr>
          <p:cNvPr id="27" name="Rectangle 26"/>
          <p:cNvSpPr/>
          <p:nvPr/>
        </p:nvSpPr>
        <p:spPr>
          <a:xfrm>
            <a:off x="1962012" y="4958905"/>
            <a:ext cx="268062" cy="68262"/>
          </a:xfrm>
          <a:prstGeom prst="rect">
            <a:avLst/>
          </a:prstGeom>
          <a:gradFill flip="none" rotWithShape="1">
            <a:gsLst>
              <a:gs pos="0">
                <a:srgbClr val="48575A"/>
              </a:gs>
              <a:gs pos="100000">
                <a:srgbClr val="546568">
                  <a:alpha val="52000"/>
                </a:srgbClr>
              </a:gs>
            </a:gsLst>
            <a:lin ang="5400000" scaled="1"/>
            <a:tileRect/>
          </a:gradFill>
          <a:ln w="12700">
            <a:gradFill>
              <a:gsLst>
                <a:gs pos="0">
                  <a:schemeClr val="bg1"/>
                </a:gs>
                <a:gs pos="100000">
                  <a:schemeClr val="accent6">
                    <a:lumMod val="50000"/>
                    <a:alpha val="0"/>
                  </a:schemeClr>
                </a:gs>
              </a:gsLst>
              <a:lin ang="5400000" scaled="0"/>
            </a:gradFill>
          </a:ln>
          <a:effectLst>
            <a:outerShdw blurRad="127000" sx="96000" sy="96000" algn="ctr" rotWithShape="0">
              <a:schemeClr val="bg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mtClean="0">
              <a:ea typeface="黑体" pitchFamily="2" charset="-122"/>
            </a:endParaRPr>
          </a:p>
        </p:txBody>
      </p:sp>
      <p:sp>
        <p:nvSpPr>
          <p:cNvPr id="28" name="Rectangle 27"/>
          <p:cNvSpPr/>
          <p:nvPr/>
        </p:nvSpPr>
        <p:spPr>
          <a:xfrm>
            <a:off x="2510301" y="4981449"/>
            <a:ext cx="268062" cy="45719"/>
          </a:xfrm>
          <a:prstGeom prst="rect">
            <a:avLst/>
          </a:prstGeom>
          <a:gradFill flip="none" rotWithShape="1">
            <a:gsLst>
              <a:gs pos="0">
                <a:srgbClr val="48575A"/>
              </a:gs>
              <a:gs pos="100000">
                <a:srgbClr val="546568">
                  <a:alpha val="52000"/>
                </a:srgbClr>
              </a:gs>
            </a:gsLst>
            <a:lin ang="5400000" scaled="1"/>
            <a:tileRect/>
          </a:gradFill>
          <a:ln w="12700">
            <a:gradFill>
              <a:gsLst>
                <a:gs pos="0">
                  <a:schemeClr val="bg1"/>
                </a:gs>
                <a:gs pos="100000">
                  <a:schemeClr val="accent6">
                    <a:lumMod val="50000"/>
                    <a:alpha val="0"/>
                  </a:schemeClr>
                </a:gs>
              </a:gsLst>
              <a:lin ang="5400000" scaled="0"/>
            </a:gradFill>
          </a:ln>
          <a:effectLst>
            <a:outerShdw blurRad="127000" sx="96000" sy="96000" algn="ctr" rotWithShape="0">
              <a:schemeClr val="bg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mtClean="0">
              <a:ea typeface="黑体" pitchFamily="2" charset="-122"/>
            </a:endParaRPr>
          </a:p>
        </p:txBody>
      </p:sp>
      <p:sp>
        <p:nvSpPr>
          <p:cNvPr id="29" name="Rectangle 28"/>
          <p:cNvSpPr/>
          <p:nvPr/>
        </p:nvSpPr>
        <p:spPr>
          <a:xfrm>
            <a:off x="3058590" y="4990591"/>
            <a:ext cx="268062" cy="36576"/>
          </a:xfrm>
          <a:prstGeom prst="rect">
            <a:avLst/>
          </a:prstGeom>
          <a:gradFill flip="none" rotWithShape="1">
            <a:gsLst>
              <a:gs pos="0">
                <a:srgbClr val="48575A"/>
              </a:gs>
              <a:gs pos="100000">
                <a:srgbClr val="546568">
                  <a:alpha val="52000"/>
                </a:srgbClr>
              </a:gs>
            </a:gsLst>
            <a:lin ang="5400000" scaled="1"/>
            <a:tileRect/>
          </a:gradFill>
          <a:ln w="12700">
            <a:gradFill>
              <a:gsLst>
                <a:gs pos="0">
                  <a:schemeClr val="bg1"/>
                </a:gs>
                <a:gs pos="100000">
                  <a:schemeClr val="accent6">
                    <a:lumMod val="50000"/>
                    <a:alpha val="0"/>
                  </a:schemeClr>
                </a:gs>
              </a:gsLst>
              <a:lin ang="5400000" scaled="0"/>
            </a:gradFill>
          </a:ln>
          <a:effectLst>
            <a:outerShdw blurRad="127000" sx="96000" sy="96000" algn="ctr" rotWithShape="0">
              <a:schemeClr val="bg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mtClean="0">
              <a:ea typeface="黑体" pitchFamily="2" charset="-122"/>
            </a:endParaRPr>
          </a:p>
        </p:txBody>
      </p:sp>
      <p:sp>
        <p:nvSpPr>
          <p:cNvPr id="30" name="Rectangle 29"/>
          <p:cNvSpPr/>
          <p:nvPr/>
        </p:nvSpPr>
        <p:spPr>
          <a:xfrm>
            <a:off x="3606878" y="4932712"/>
            <a:ext cx="268062" cy="94456"/>
          </a:xfrm>
          <a:prstGeom prst="rect">
            <a:avLst/>
          </a:prstGeom>
          <a:gradFill flip="none" rotWithShape="1">
            <a:gsLst>
              <a:gs pos="0">
                <a:srgbClr val="48575A"/>
              </a:gs>
              <a:gs pos="100000">
                <a:srgbClr val="546568">
                  <a:alpha val="52000"/>
                </a:srgbClr>
              </a:gs>
            </a:gsLst>
            <a:lin ang="5400000" scaled="1"/>
            <a:tileRect/>
          </a:gradFill>
          <a:ln w="12700">
            <a:gradFill>
              <a:gsLst>
                <a:gs pos="0">
                  <a:schemeClr val="bg1"/>
                </a:gs>
                <a:gs pos="100000">
                  <a:schemeClr val="accent6">
                    <a:lumMod val="50000"/>
                    <a:alpha val="0"/>
                  </a:schemeClr>
                </a:gs>
              </a:gsLst>
              <a:lin ang="5400000" scaled="0"/>
            </a:gradFill>
          </a:ln>
          <a:effectLst>
            <a:outerShdw blurRad="127000" sx="96000" sy="96000" algn="ctr" rotWithShape="0">
              <a:schemeClr val="bg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mtClean="0">
              <a:ea typeface="黑体" pitchFamily="2" charset="-122"/>
            </a:endParaRPr>
          </a:p>
        </p:txBody>
      </p:sp>
      <p:sp>
        <p:nvSpPr>
          <p:cNvPr id="31" name="TextBox 30"/>
          <p:cNvSpPr txBox="1"/>
          <p:nvPr/>
        </p:nvSpPr>
        <p:spPr>
          <a:xfrm>
            <a:off x="680462" y="2973015"/>
            <a:ext cx="778362" cy="307773"/>
          </a:xfrm>
          <a:prstGeom prst="rect">
            <a:avLst/>
          </a:prstGeom>
          <a:noFill/>
        </p:spPr>
        <p:txBody>
          <a:bodyPr wrap="square" lIns="91435" tIns="45718" rIns="91435" bIns="45718" rtlCol="0">
            <a:spAutoFit/>
          </a:bodyPr>
          <a:lstStyle/>
          <a:p>
            <a:pPr algn="ctr" defTabSz="914400">
              <a:buNone/>
            </a:pPr>
            <a:r>
              <a:rPr lang="en-US" altLang="zh-CN" sz="1400" b="1" i="0" smtClean="0">
                <a:solidFill>
                  <a:srgbClr val="6DB344">
                    <a:lumMod val="75000"/>
                  </a:srgbClr>
                </a:solidFill>
                <a:latin typeface="Arial"/>
                <a:ea typeface="黑体" pitchFamily="2" charset="-122"/>
                <a:cs typeface="+mn-cs"/>
              </a:rPr>
              <a:t>73.8%</a:t>
            </a:r>
            <a:endParaRPr lang="zh-CN" altLang="en-US" sz="1400" b="1">
              <a:solidFill>
                <a:schemeClr val="tx2">
                  <a:lumMod val="75000"/>
                </a:schemeClr>
              </a:solidFill>
              <a:ea typeface="黑体" pitchFamily="2" charset="-122"/>
            </a:endParaRPr>
          </a:p>
        </p:txBody>
      </p:sp>
      <p:sp>
        <p:nvSpPr>
          <p:cNvPr id="32" name="TextBox 31"/>
          <p:cNvSpPr txBox="1"/>
          <p:nvPr/>
        </p:nvSpPr>
        <p:spPr>
          <a:xfrm>
            <a:off x="1244628" y="4343768"/>
            <a:ext cx="671700" cy="276999"/>
          </a:xfrm>
          <a:prstGeom prst="rect">
            <a:avLst/>
          </a:prstGeom>
          <a:noFill/>
        </p:spPr>
        <p:txBody>
          <a:bodyPr wrap="square" lIns="91435" tIns="45718" rIns="91435" bIns="45718" rtlCol="0">
            <a:spAutoFit/>
          </a:bodyPr>
          <a:lstStyle/>
          <a:p>
            <a:pPr algn="ctr" defTabSz="914400">
              <a:buNone/>
            </a:pPr>
            <a:r>
              <a:rPr lang="en-US" altLang="zh-CN" sz="1200" b="0" i="0" smtClean="0">
                <a:solidFill>
                  <a:srgbClr val="546568"/>
                </a:solidFill>
                <a:latin typeface="Arial"/>
                <a:ea typeface="黑体" pitchFamily="2" charset="-122"/>
                <a:cs typeface="+mn-cs"/>
              </a:rPr>
              <a:t>17.6%</a:t>
            </a:r>
            <a:endParaRPr lang="zh-CN" altLang="en-US" sz="1200">
              <a:solidFill>
                <a:srgbClr val="546568"/>
              </a:solidFill>
              <a:ea typeface="黑体" pitchFamily="2" charset="-122"/>
            </a:endParaRPr>
          </a:p>
        </p:txBody>
      </p:sp>
      <p:sp>
        <p:nvSpPr>
          <p:cNvPr id="33" name="TextBox 32"/>
          <p:cNvSpPr txBox="1"/>
          <p:nvPr/>
        </p:nvSpPr>
        <p:spPr>
          <a:xfrm>
            <a:off x="1858209" y="4695743"/>
            <a:ext cx="566548" cy="276999"/>
          </a:xfrm>
          <a:prstGeom prst="rect">
            <a:avLst/>
          </a:prstGeom>
          <a:noFill/>
        </p:spPr>
        <p:txBody>
          <a:bodyPr wrap="square" lIns="91435" tIns="45718" rIns="91435" bIns="45718" rtlCol="0">
            <a:spAutoFit/>
          </a:bodyPr>
          <a:lstStyle/>
          <a:p>
            <a:pPr algn="ctr" defTabSz="914400">
              <a:buNone/>
            </a:pPr>
            <a:r>
              <a:rPr lang="en-US" altLang="zh-CN" sz="1200" b="0" i="0" smtClean="0">
                <a:solidFill>
                  <a:srgbClr val="546568"/>
                </a:solidFill>
                <a:latin typeface="Arial"/>
                <a:ea typeface="黑体" pitchFamily="2" charset="-122"/>
                <a:cs typeface="+mn-cs"/>
              </a:rPr>
              <a:t>2.4%</a:t>
            </a:r>
            <a:endParaRPr lang="zh-CN" altLang="en-US" sz="1200">
              <a:solidFill>
                <a:srgbClr val="546568"/>
              </a:solidFill>
              <a:ea typeface="黑体" pitchFamily="2" charset="-122"/>
            </a:endParaRPr>
          </a:p>
        </p:txBody>
      </p:sp>
      <p:sp>
        <p:nvSpPr>
          <p:cNvPr id="34" name="TextBox 33"/>
          <p:cNvSpPr txBox="1"/>
          <p:nvPr/>
        </p:nvSpPr>
        <p:spPr>
          <a:xfrm>
            <a:off x="2378996" y="4727494"/>
            <a:ext cx="566548" cy="276999"/>
          </a:xfrm>
          <a:prstGeom prst="rect">
            <a:avLst/>
          </a:prstGeom>
          <a:noFill/>
        </p:spPr>
        <p:txBody>
          <a:bodyPr wrap="square" lIns="91435" tIns="45718" rIns="91435" bIns="45718" rtlCol="0">
            <a:spAutoFit/>
          </a:bodyPr>
          <a:lstStyle/>
          <a:p>
            <a:pPr algn="ctr" defTabSz="914400">
              <a:buNone/>
            </a:pPr>
            <a:r>
              <a:rPr lang="en-US" altLang="zh-CN" sz="1200" b="0" i="0" smtClean="0">
                <a:solidFill>
                  <a:srgbClr val="546568"/>
                </a:solidFill>
                <a:latin typeface="Arial"/>
                <a:ea typeface="黑体" pitchFamily="2" charset="-122"/>
                <a:cs typeface="+mn-cs"/>
              </a:rPr>
              <a:t>1.4%</a:t>
            </a:r>
            <a:endParaRPr lang="zh-CN" altLang="en-US" sz="1200">
              <a:solidFill>
                <a:srgbClr val="546568"/>
              </a:solidFill>
              <a:ea typeface="黑体" pitchFamily="2" charset="-122"/>
            </a:endParaRPr>
          </a:p>
        </p:txBody>
      </p:sp>
      <p:sp>
        <p:nvSpPr>
          <p:cNvPr id="35" name="TextBox 34"/>
          <p:cNvSpPr txBox="1"/>
          <p:nvPr/>
        </p:nvSpPr>
        <p:spPr>
          <a:xfrm>
            <a:off x="2949210" y="4727494"/>
            <a:ext cx="566548" cy="276999"/>
          </a:xfrm>
          <a:prstGeom prst="rect">
            <a:avLst/>
          </a:prstGeom>
          <a:noFill/>
        </p:spPr>
        <p:txBody>
          <a:bodyPr wrap="square" lIns="91435" tIns="45718" rIns="91435" bIns="45718" rtlCol="0">
            <a:spAutoFit/>
          </a:bodyPr>
          <a:lstStyle/>
          <a:p>
            <a:pPr algn="ctr" defTabSz="914400">
              <a:buNone/>
            </a:pPr>
            <a:r>
              <a:rPr lang="en-US" altLang="zh-CN" sz="1200" b="0" i="0" smtClean="0">
                <a:solidFill>
                  <a:srgbClr val="546568"/>
                </a:solidFill>
                <a:latin typeface="Arial"/>
                <a:ea typeface="黑体" pitchFamily="2" charset="-122"/>
                <a:cs typeface="+mn-cs"/>
              </a:rPr>
              <a:t>1.3%</a:t>
            </a:r>
            <a:endParaRPr lang="zh-CN" altLang="en-US" sz="1200">
              <a:solidFill>
                <a:srgbClr val="546568"/>
              </a:solidFill>
              <a:ea typeface="黑体" pitchFamily="2" charset="-122"/>
            </a:endParaRPr>
          </a:p>
        </p:txBody>
      </p:sp>
      <p:sp>
        <p:nvSpPr>
          <p:cNvPr id="36" name="TextBox 35"/>
          <p:cNvSpPr txBox="1"/>
          <p:nvPr/>
        </p:nvSpPr>
        <p:spPr>
          <a:xfrm>
            <a:off x="3482351" y="4670344"/>
            <a:ext cx="566548" cy="276999"/>
          </a:xfrm>
          <a:prstGeom prst="rect">
            <a:avLst/>
          </a:prstGeom>
          <a:noFill/>
        </p:spPr>
        <p:txBody>
          <a:bodyPr wrap="square" lIns="91435" tIns="45718" rIns="91435" bIns="45718" rtlCol="0">
            <a:spAutoFit/>
          </a:bodyPr>
          <a:lstStyle/>
          <a:p>
            <a:pPr algn="ctr" defTabSz="914400">
              <a:buNone/>
            </a:pPr>
            <a:r>
              <a:rPr lang="en-US" altLang="zh-CN" sz="1200" b="0" i="0" smtClean="0">
                <a:solidFill>
                  <a:srgbClr val="546568"/>
                </a:solidFill>
                <a:latin typeface="Arial"/>
                <a:ea typeface="黑体" pitchFamily="2" charset="-122"/>
                <a:cs typeface="+mn-cs"/>
              </a:rPr>
              <a:t>3.4%</a:t>
            </a:r>
            <a:endParaRPr lang="zh-CN" altLang="en-US" sz="1200">
              <a:solidFill>
                <a:srgbClr val="546568"/>
              </a:solidFill>
              <a:ea typeface="黑体" pitchFamily="2" charset="-122"/>
            </a:endParaRPr>
          </a:p>
        </p:txBody>
      </p:sp>
      <p:sp>
        <p:nvSpPr>
          <p:cNvPr id="37" name="TextBox 36"/>
          <p:cNvSpPr txBox="1"/>
          <p:nvPr/>
        </p:nvSpPr>
        <p:spPr>
          <a:xfrm rot="18900000">
            <a:off x="321259" y="5271955"/>
            <a:ext cx="892122" cy="338554"/>
          </a:xfrm>
          <a:prstGeom prst="rect">
            <a:avLst/>
          </a:prstGeom>
          <a:noFill/>
        </p:spPr>
        <p:txBody>
          <a:bodyPr wrap="square" lIns="91435" tIns="45718" rIns="91435" bIns="45718" rtlCol="0">
            <a:spAutoFit/>
          </a:bodyPr>
          <a:lstStyle/>
          <a:p>
            <a:pPr algn="r" defTabSz="914400">
              <a:buNone/>
            </a:pPr>
            <a:r>
              <a:rPr lang="zh-CN" altLang="en-US" sz="1600" b="1" i="0" smtClean="0">
                <a:solidFill>
                  <a:srgbClr val="6DB344">
                    <a:lumMod val="75000"/>
                  </a:srgbClr>
                </a:solidFill>
                <a:latin typeface="Arial"/>
                <a:ea typeface="黑体" pitchFamily="2" charset="-122"/>
                <a:cs typeface="+mn-cs"/>
              </a:rPr>
              <a:t>思科</a:t>
            </a:r>
            <a:endParaRPr lang="zh-CN" altLang="en-US" sz="1400" b="1">
              <a:solidFill>
                <a:schemeClr val="tx2">
                  <a:lumMod val="75000"/>
                </a:schemeClr>
              </a:solidFill>
              <a:ea typeface="黑体" pitchFamily="2" charset="-122"/>
            </a:endParaRPr>
          </a:p>
        </p:txBody>
      </p:sp>
      <p:sp>
        <p:nvSpPr>
          <p:cNvPr id="38" name="TextBox 37"/>
          <p:cNvSpPr txBox="1"/>
          <p:nvPr/>
        </p:nvSpPr>
        <p:spPr>
          <a:xfrm rot="18900000">
            <a:off x="909463" y="5276463"/>
            <a:ext cx="892122" cy="307777"/>
          </a:xfrm>
          <a:prstGeom prst="rect">
            <a:avLst/>
          </a:prstGeom>
          <a:noFill/>
        </p:spPr>
        <p:txBody>
          <a:bodyPr wrap="square" lIns="91435" tIns="45718" rIns="91435" bIns="45718" rtlCol="0">
            <a:spAutoFit/>
          </a:bodyPr>
          <a:lstStyle/>
          <a:p>
            <a:pPr algn="r" defTabSz="914400">
              <a:buNone/>
            </a:pPr>
            <a:r>
              <a:rPr lang="en-US" altLang="zh-CN" sz="1400" b="0" i="0" smtClean="0">
                <a:solidFill>
                  <a:srgbClr val="546568"/>
                </a:solidFill>
                <a:latin typeface="Arial"/>
                <a:ea typeface="黑体" pitchFamily="2" charset="-122"/>
                <a:cs typeface="+mn-cs"/>
              </a:rPr>
              <a:t>HP**</a:t>
            </a:r>
            <a:endParaRPr lang="zh-CN" altLang="en-US" sz="1400">
              <a:solidFill>
                <a:srgbClr val="546568"/>
              </a:solidFill>
              <a:ea typeface="黑体" pitchFamily="2" charset="-122"/>
            </a:endParaRPr>
          </a:p>
        </p:txBody>
      </p:sp>
      <p:sp>
        <p:nvSpPr>
          <p:cNvPr id="39" name="TextBox 38"/>
          <p:cNvSpPr txBox="1"/>
          <p:nvPr/>
        </p:nvSpPr>
        <p:spPr>
          <a:xfrm rot="18900000">
            <a:off x="1447368" y="5276463"/>
            <a:ext cx="892122" cy="307777"/>
          </a:xfrm>
          <a:prstGeom prst="rect">
            <a:avLst/>
          </a:prstGeom>
          <a:noFill/>
        </p:spPr>
        <p:txBody>
          <a:bodyPr wrap="square" lIns="91435" tIns="45718" rIns="91435" bIns="45718" rtlCol="0">
            <a:spAutoFit/>
          </a:bodyPr>
          <a:lstStyle/>
          <a:p>
            <a:pPr algn="r" defTabSz="914400">
              <a:buNone/>
            </a:pPr>
            <a:r>
              <a:rPr lang="en-US" altLang="zh-CN" sz="1400" b="0" i="0" smtClean="0">
                <a:solidFill>
                  <a:srgbClr val="546568"/>
                </a:solidFill>
                <a:latin typeface="Arial"/>
                <a:ea typeface="黑体" pitchFamily="2" charset="-122"/>
                <a:cs typeface="+mn-cs"/>
              </a:rPr>
              <a:t>IBM**</a:t>
            </a:r>
            <a:endParaRPr lang="zh-CN" altLang="en-US" sz="1400">
              <a:solidFill>
                <a:srgbClr val="546568"/>
              </a:solidFill>
              <a:ea typeface="黑体" pitchFamily="2" charset="-122"/>
            </a:endParaRPr>
          </a:p>
        </p:txBody>
      </p:sp>
      <p:sp>
        <p:nvSpPr>
          <p:cNvPr id="40" name="TextBox 39"/>
          <p:cNvSpPr txBox="1"/>
          <p:nvPr/>
        </p:nvSpPr>
        <p:spPr>
          <a:xfrm rot="18900000">
            <a:off x="1985273" y="5276463"/>
            <a:ext cx="892122" cy="307777"/>
          </a:xfrm>
          <a:prstGeom prst="rect">
            <a:avLst/>
          </a:prstGeom>
          <a:noFill/>
        </p:spPr>
        <p:txBody>
          <a:bodyPr wrap="square" lIns="91435" tIns="45718" rIns="91435" bIns="45718" rtlCol="0">
            <a:spAutoFit/>
          </a:bodyPr>
          <a:lstStyle/>
          <a:p>
            <a:pPr algn="r" defTabSz="914400">
              <a:buNone/>
            </a:pPr>
            <a:r>
              <a:rPr lang="en-US" altLang="zh-CN" sz="1400" b="0" i="0" smtClean="0">
                <a:solidFill>
                  <a:srgbClr val="546568"/>
                </a:solidFill>
                <a:latin typeface="Arial"/>
                <a:ea typeface="黑体" pitchFamily="2" charset="-122"/>
                <a:cs typeface="+mn-cs"/>
              </a:rPr>
              <a:t>Juniper</a:t>
            </a:r>
            <a:endParaRPr lang="zh-CN" altLang="en-US" sz="1400">
              <a:solidFill>
                <a:srgbClr val="546568"/>
              </a:solidFill>
              <a:ea typeface="黑体" pitchFamily="2" charset="-122"/>
            </a:endParaRPr>
          </a:p>
        </p:txBody>
      </p:sp>
      <p:sp>
        <p:nvSpPr>
          <p:cNvPr id="41" name="TextBox 40"/>
          <p:cNvSpPr txBox="1"/>
          <p:nvPr/>
        </p:nvSpPr>
        <p:spPr>
          <a:xfrm rot="18900000">
            <a:off x="2523178" y="5276463"/>
            <a:ext cx="892122" cy="307777"/>
          </a:xfrm>
          <a:prstGeom prst="rect">
            <a:avLst/>
          </a:prstGeom>
          <a:noFill/>
        </p:spPr>
        <p:txBody>
          <a:bodyPr wrap="square" lIns="91435" tIns="45718" rIns="91435" bIns="45718" rtlCol="0">
            <a:spAutoFit/>
          </a:bodyPr>
          <a:lstStyle/>
          <a:p>
            <a:pPr algn="r" defTabSz="914400">
              <a:buNone/>
            </a:pPr>
            <a:r>
              <a:rPr lang="en-US" altLang="zh-CN" sz="1400" b="0" i="0" smtClean="0">
                <a:solidFill>
                  <a:srgbClr val="546568"/>
                </a:solidFill>
                <a:latin typeface="Arial"/>
                <a:ea typeface="黑体" pitchFamily="2" charset="-122"/>
                <a:cs typeface="+mn-cs"/>
              </a:rPr>
              <a:t>Brocade</a:t>
            </a:r>
            <a:endParaRPr lang="zh-CN" altLang="en-US" sz="1400">
              <a:solidFill>
                <a:srgbClr val="546568"/>
              </a:solidFill>
              <a:ea typeface="黑体" pitchFamily="2" charset="-122"/>
            </a:endParaRPr>
          </a:p>
        </p:txBody>
      </p:sp>
      <p:sp>
        <p:nvSpPr>
          <p:cNvPr id="42" name="TextBox 41"/>
          <p:cNvSpPr txBox="1"/>
          <p:nvPr/>
        </p:nvSpPr>
        <p:spPr>
          <a:xfrm rot="18900000">
            <a:off x="3061082" y="5276463"/>
            <a:ext cx="892122" cy="307777"/>
          </a:xfrm>
          <a:prstGeom prst="rect">
            <a:avLst/>
          </a:prstGeom>
          <a:noFill/>
        </p:spPr>
        <p:txBody>
          <a:bodyPr wrap="square" lIns="91435" tIns="45718" rIns="91435" bIns="45718" rtlCol="0">
            <a:spAutoFit/>
          </a:bodyPr>
          <a:lstStyle/>
          <a:p>
            <a:pPr algn="r" defTabSz="914400">
              <a:buNone/>
            </a:pPr>
            <a:r>
              <a:rPr lang="zh-CN" altLang="en-US" sz="1400" b="0" i="0" smtClean="0">
                <a:solidFill>
                  <a:srgbClr val="546568"/>
                </a:solidFill>
                <a:latin typeface="Arial"/>
                <a:ea typeface="黑体" pitchFamily="2" charset="-122"/>
                <a:cs typeface="+mn-cs"/>
              </a:rPr>
              <a:t>其他</a:t>
            </a:r>
            <a:endParaRPr lang="zh-CN" altLang="en-US" sz="1400">
              <a:solidFill>
                <a:srgbClr val="546568"/>
              </a:solidFill>
              <a:ea typeface="黑体" pitchFamily="2" charset="-122"/>
            </a:endParaRPr>
          </a:p>
        </p:txBody>
      </p:sp>
      <p:sp>
        <p:nvSpPr>
          <p:cNvPr id="43" name="Rectangle 42"/>
          <p:cNvSpPr/>
          <p:nvPr/>
        </p:nvSpPr>
        <p:spPr>
          <a:xfrm>
            <a:off x="346842" y="1899300"/>
            <a:ext cx="4143668" cy="720193"/>
          </a:xfrm>
          <a:prstGeom prst="rect">
            <a:avLst/>
          </a:prstGeom>
        </p:spPr>
        <p:txBody>
          <a:bodyPr wrap="square" lIns="91435" tIns="45718" rIns="91435" bIns="45718">
            <a:spAutoFit/>
          </a:bodyPr>
          <a:lstStyle/>
          <a:p>
            <a:pPr algn="ctr" defTabSz="914400">
              <a:lnSpc>
                <a:spcPct val="85000"/>
              </a:lnSpc>
              <a:buNone/>
            </a:pPr>
            <a:r>
              <a:rPr lang="en-US" altLang="zh-CN" sz="1600" b="1" i="0" smtClean="0">
                <a:solidFill>
                  <a:schemeClr val="tx1"/>
                </a:solidFill>
                <a:latin typeface="Arial"/>
                <a:ea typeface="黑体" pitchFamily="2" charset="-122"/>
                <a:cs typeface="+mn-cs"/>
              </a:rPr>
              <a:t>Gartner </a:t>
            </a:r>
            <a:r>
              <a:rPr lang="zh-CN" altLang="en-US" sz="1600" b="1" i="0" smtClean="0">
                <a:solidFill>
                  <a:schemeClr val="tx1"/>
                </a:solidFill>
                <a:latin typeface="Arial"/>
                <a:ea typeface="黑体" pitchFamily="2" charset="-122"/>
                <a:cs typeface="+mn-cs"/>
              </a:rPr>
              <a:t>数据中心</a:t>
            </a:r>
            <a:br>
              <a:rPr lang="zh-CN" altLang="en-US" sz="1600" b="1" i="0" smtClean="0">
                <a:solidFill>
                  <a:schemeClr val="tx1"/>
                </a:solidFill>
                <a:latin typeface="Arial"/>
                <a:ea typeface="黑体" pitchFamily="2" charset="-122"/>
                <a:cs typeface="+mn-cs"/>
              </a:rPr>
            </a:br>
            <a:r>
              <a:rPr lang="en-US" altLang="zh-CN" sz="1600" b="1" i="0" smtClean="0">
                <a:solidFill>
                  <a:schemeClr val="tx1"/>
                </a:solidFill>
                <a:latin typeface="Arial"/>
                <a:ea typeface="黑体" pitchFamily="2" charset="-122"/>
                <a:cs typeface="+mn-cs"/>
              </a:rPr>
              <a:t>10 </a:t>
            </a:r>
            <a:r>
              <a:rPr lang="zh-CN" altLang="en-US" sz="1600" b="1" i="0" smtClean="0">
                <a:solidFill>
                  <a:schemeClr val="tx1"/>
                </a:solidFill>
                <a:latin typeface="Arial"/>
                <a:ea typeface="黑体" pitchFamily="2" charset="-122"/>
                <a:cs typeface="+mn-cs"/>
              </a:rPr>
              <a:t>千兆位以太网交换机</a:t>
            </a:r>
            <a:br>
              <a:rPr lang="zh-CN" altLang="en-US" sz="1600" b="1" i="0" smtClean="0">
                <a:solidFill>
                  <a:schemeClr val="tx1"/>
                </a:solidFill>
                <a:latin typeface="Arial"/>
                <a:ea typeface="黑体" pitchFamily="2" charset="-122"/>
                <a:cs typeface="+mn-cs"/>
              </a:rPr>
            </a:br>
            <a:r>
              <a:rPr lang="en-US" altLang="zh-CN" sz="1600" b="1" i="0" smtClean="0">
                <a:solidFill>
                  <a:schemeClr val="tx1"/>
                </a:solidFill>
                <a:latin typeface="Arial"/>
                <a:ea typeface="黑体" pitchFamily="2" charset="-122"/>
                <a:cs typeface="+mn-cs"/>
              </a:rPr>
              <a:t>2010 </a:t>
            </a:r>
            <a:r>
              <a:rPr lang="zh-CN" altLang="en-US" sz="1600" b="1" i="0" smtClean="0">
                <a:solidFill>
                  <a:schemeClr val="tx1"/>
                </a:solidFill>
                <a:latin typeface="Arial"/>
                <a:ea typeface="黑体" pitchFamily="2" charset="-122"/>
                <a:cs typeface="+mn-cs"/>
              </a:rPr>
              <a:t>年收入* </a:t>
            </a:r>
            <a:endParaRPr lang="zh-CN" altLang="en-US" sz="1600" b="1">
              <a:ea typeface="黑体" pitchFamily="2" charset="-122"/>
            </a:endParaRPr>
          </a:p>
        </p:txBody>
      </p:sp>
      <p:sp>
        <p:nvSpPr>
          <p:cNvPr id="44" name="Rounded Rectangle 43"/>
          <p:cNvSpPr/>
          <p:nvPr/>
        </p:nvSpPr>
        <p:spPr>
          <a:xfrm rot="10800000">
            <a:off x="1662914" y="2996417"/>
            <a:ext cx="1511520" cy="966135"/>
          </a:xfrm>
          <a:prstGeom prst="roundRect">
            <a:avLst>
              <a:gd name="adj" fmla="val 6382"/>
            </a:avLst>
          </a:prstGeom>
          <a:gradFill>
            <a:gsLst>
              <a:gs pos="6000">
                <a:srgbClr val="C00000">
                  <a:alpha val="0"/>
                </a:srgbClr>
              </a:gs>
              <a:gs pos="71000">
                <a:schemeClr val="accent3">
                  <a:lumMod val="25000"/>
                </a:schemeClr>
              </a:gs>
            </a:gsLst>
            <a:lin ang="16200000" scaled="0"/>
          </a:gra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1050">
              <a:latin typeface="+mj-lt"/>
              <a:ea typeface="黑体" pitchFamily="2" charset="-122"/>
            </a:endParaRPr>
          </a:p>
        </p:txBody>
      </p:sp>
      <p:sp>
        <p:nvSpPr>
          <p:cNvPr id="45" name="TextBox 44"/>
          <p:cNvSpPr txBox="1"/>
          <p:nvPr/>
        </p:nvSpPr>
        <p:spPr>
          <a:xfrm>
            <a:off x="1694933" y="3425786"/>
            <a:ext cx="1569650" cy="477050"/>
          </a:xfrm>
          <a:prstGeom prst="rect">
            <a:avLst/>
          </a:prstGeom>
          <a:noFill/>
        </p:spPr>
        <p:txBody>
          <a:bodyPr wrap="none" lIns="91435" tIns="45718" rIns="91435" bIns="45718" rtlCol="0" anchor="ctr">
            <a:spAutoFit/>
          </a:bodyPr>
          <a:lstStyle>
            <a:defPPr>
              <a:defRPr lang="en-US"/>
            </a:defPPr>
            <a:lvl1pPr algn="ctr">
              <a:spcAft>
                <a:spcPts val="300"/>
              </a:spcAft>
              <a:defRPr sz="1600">
                <a:solidFill>
                  <a:srgbClr val="333333"/>
                </a:solidFill>
              </a:defRPr>
            </a:lvl1pPr>
          </a:lstStyle>
          <a:p>
            <a:pPr defTabSz="914400">
              <a:lnSpc>
                <a:spcPts val="1500"/>
              </a:lnSpc>
              <a:spcAft>
                <a:spcPts val="0"/>
              </a:spcAft>
              <a:buNone/>
            </a:pPr>
            <a:r>
              <a:rPr lang="en-US" altLang="zh-CN" sz="2400" b="1" i="0" dirty="0" smtClean="0">
                <a:solidFill>
                  <a:srgbClr val="FFFFFF"/>
                </a:solidFill>
                <a:latin typeface="Arial"/>
                <a:ea typeface="黑体" pitchFamily="2" charset="-122"/>
                <a:cs typeface="+mj-cs"/>
              </a:rPr>
              <a:t>254.9%</a:t>
            </a:r>
          </a:p>
          <a:p>
            <a:pPr defTabSz="914400">
              <a:lnSpc>
                <a:spcPts val="1500"/>
              </a:lnSpc>
              <a:spcAft>
                <a:spcPts val="0"/>
              </a:spcAft>
              <a:buNone/>
            </a:pPr>
            <a:r>
              <a:rPr lang="zh-CN" altLang="en-US" sz="1200" b="0" i="0" dirty="0" smtClean="0">
                <a:solidFill>
                  <a:srgbClr val="FFFFFF">
                    <a:lumMod val="85000"/>
                  </a:srgbClr>
                </a:solidFill>
                <a:latin typeface="Arial"/>
                <a:ea typeface="黑体" pitchFamily="2" charset="-122"/>
                <a:cs typeface="+mn-cs"/>
              </a:rPr>
              <a:t>增长率（逐年对比）</a:t>
            </a:r>
            <a:endParaRPr lang="zh-CN" altLang="en-US" sz="1200" dirty="0">
              <a:solidFill>
                <a:schemeClr val="bg1">
                  <a:lumMod val="85000"/>
                </a:schemeClr>
              </a:solidFill>
              <a:ea typeface="黑体" pitchFamily="2" charset="-122"/>
            </a:endParaRPr>
          </a:p>
        </p:txBody>
      </p:sp>
      <p:sp>
        <p:nvSpPr>
          <p:cNvPr id="46" name="Rectangle 45"/>
          <p:cNvSpPr/>
          <p:nvPr/>
        </p:nvSpPr>
        <p:spPr>
          <a:xfrm>
            <a:off x="4624088" y="5029115"/>
            <a:ext cx="4114800" cy="45719"/>
          </a:xfrm>
          <a:prstGeom prst="rect">
            <a:avLst/>
          </a:prstGeom>
          <a:gradFill flip="none" rotWithShape="1">
            <a:gsLst>
              <a:gs pos="0">
                <a:schemeClr val="accent4">
                  <a:lumMod val="20000"/>
                  <a:lumOff val="80000"/>
                  <a:alpha val="0"/>
                </a:schemeClr>
              </a:gs>
              <a:gs pos="50000">
                <a:srgbClr val="546568"/>
              </a:gs>
              <a:gs pos="100000">
                <a:schemeClr val="bg1">
                  <a:lumMod val="50000"/>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mtClean="0">
              <a:ea typeface="黑体" pitchFamily="2" charset="-122"/>
            </a:endParaRPr>
          </a:p>
        </p:txBody>
      </p:sp>
      <p:sp>
        <p:nvSpPr>
          <p:cNvPr id="47" name="Rectangle 46"/>
          <p:cNvSpPr/>
          <p:nvPr/>
        </p:nvSpPr>
        <p:spPr>
          <a:xfrm>
            <a:off x="361282" y="5029115"/>
            <a:ext cx="4114800" cy="45719"/>
          </a:xfrm>
          <a:prstGeom prst="rect">
            <a:avLst/>
          </a:prstGeom>
          <a:gradFill flip="none" rotWithShape="1">
            <a:gsLst>
              <a:gs pos="0">
                <a:schemeClr val="accent4">
                  <a:lumMod val="20000"/>
                  <a:lumOff val="80000"/>
                  <a:alpha val="0"/>
                </a:schemeClr>
              </a:gs>
              <a:gs pos="50000">
                <a:srgbClr val="546568"/>
              </a:gs>
              <a:gs pos="100000">
                <a:schemeClr val="bg1">
                  <a:lumMod val="50000"/>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a:ea typeface="黑体" pitchFamily="2" charset="-122"/>
            </a:endParaRPr>
          </a:p>
        </p:txBody>
      </p:sp>
      <p:grpSp>
        <p:nvGrpSpPr>
          <p:cNvPr id="48" name="Group 47"/>
          <p:cNvGrpSpPr/>
          <p:nvPr/>
        </p:nvGrpSpPr>
        <p:grpSpPr>
          <a:xfrm>
            <a:off x="3908456" y="3253782"/>
            <a:ext cx="1133444" cy="1131801"/>
            <a:chOff x="4986670" y="4343305"/>
            <a:chExt cx="1124784" cy="1123154"/>
          </a:xfrm>
        </p:grpSpPr>
        <p:sp>
          <p:nvSpPr>
            <p:cNvPr id="49" name="Oval 7"/>
            <p:cNvSpPr>
              <a:spLocks noChangeArrowheads="1"/>
            </p:cNvSpPr>
            <p:nvPr/>
          </p:nvSpPr>
          <p:spPr bwMode="auto">
            <a:xfrm>
              <a:off x="4986670" y="4343305"/>
              <a:ext cx="1124784" cy="1123154"/>
            </a:xfrm>
            <a:prstGeom prst="ellipse">
              <a:avLst/>
            </a:prstGeom>
            <a:gradFill>
              <a:gsLst>
                <a:gs pos="100000">
                  <a:srgbClr val="08252E"/>
                </a:gs>
                <a:gs pos="0">
                  <a:srgbClr val="0D495B"/>
                </a:gs>
              </a:gsLst>
              <a:lin ang="5400000" scaled="0"/>
            </a:gradFill>
            <a:ln w="25400" cap="flat">
              <a:solidFill>
                <a:schemeClr val="accent3">
                  <a:lumMod val="50000"/>
                </a:schemeClr>
              </a:solidFill>
              <a:prstDash val="solid"/>
              <a:miter lim="800000"/>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rgbClr val="0096D6"/>
                </a:solidFill>
                <a:ea typeface="黑体" pitchFamily="2" charset="-122"/>
              </a:endParaRPr>
            </a:p>
          </p:txBody>
        </p:sp>
        <p:sp>
          <p:nvSpPr>
            <p:cNvPr id="50" name="Oval 8"/>
            <p:cNvSpPr>
              <a:spLocks noChangeArrowheads="1"/>
            </p:cNvSpPr>
            <p:nvPr/>
          </p:nvSpPr>
          <p:spPr bwMode="auto">
            <a:xfrm>
              <a:off x="5039363" y="4395186"/>
              <a:ext cx="1019394" cy="1019394"/>
            </a:xfrm>
            <a:prstGeom prst="ellipse">
              <a:avLst/>
            </a:prstGeom>
            <a:gradFill rotWithShape="0">
              <a:gsLst>
                <a:gs pos="82000">
                  <a:srgbClr val="0096D6">
                    <a:alpha val="0"/>
                  </a:srgbClr>
                </a:gs>
                <a:gs pos="98750">
                  <a:srgbClr val="000000">
                    <a:alpha val="27000"/>
                  </a:srgbClr>
                </a:gs>
                <a:gs pos="0">
                  <a:schemeClr val="bg1">
                    <a:alpha val="46000"/>
                  </a:schemeClr>
                </a:gs>
                <a:gs pos="33000">
                  <a:schemeClr val="tx1">
                    <a:alpha val="0"/>
                  </a:schemeClr>
                </a:gs>
              </a:gsLst>
              <a:lin ang="5400000" scaled="1"/>
            </a:gradFill>
            <a:ln w="9525">
              <a:noFill/>
              <a:miter lim="800000"/>
              <a:headEnd/>
              <a:tailEnd/>
            </a:ln>
          </p:spPr>
          <p:txBody>
            <a:bodyPr wrap="none" lIns="82124" tIns="41061" rIns="82124" bIns="41061" anchor="ctr"/>
            <a:lstStyle/>
            <a:p>
              <a:endParaRPr lang="zh-CN" altLang="en-US" sz="2800" kern="0">
                <a:solidFill>
                  <a:srgbClr val="FFFFFF"/>
                </a:solidFill>
                <a:ea typeface="黑体" pitchFamily="2" charset="-122"/>
              </a:endParaRPr>
            </a:p>
          </p:txBody>
        </p:sp>
      </p:grpSp>
      <p:grpSp>
        <p:nvGrpSpPr>
          <p:cNvPr id="51" name="Group 25"/>
          <p:cNvGrpSpPr/>
          <p:nvPr/>
        </p:nvGrpSpPr>
        <p:grpSpPr>
          <a:xfrm>
            <a:off x="3922434" y="3245508"/>
            <a:ext cx="1132041" cy="949868"/>
            <a:chOff x="3465438" y="2987600"/>
            <a:chExt cx="1369770" cy="1149340"/>
          </a:xfrm>
        </p:grpSpPr>
        <p:sp>
          <p:nvSpPr>
            <p:cNvPr id="52" name="TextBox 51"/>
            <p:cNvSpPr txBox="1"/>
            <p:nvPr/>
          </p:nvSpPr>
          <p:spPr>
            <a:xfrm>
              <a:off x="3682551" y="2987600"/>
              <a:ext cx="999300" cy="1117230"/>
            </a:xfrm>
            <a:prstGeom prst="rect">
              <a:avLst/>
            </a:prstGeom>
            <a:noFill/>
          </p:spPr>
          <p:txBody>
            <a:bodyPr wrap="none" lIns="91440" tIns="45720" rIns="91440" bIns="45720" rtlCol="0" anchor="ctr">
              <a:spAutoFit/>
            </a:bodyPr>
            <a:lstStyle>
              <a:defPPr>
                <a:defRPr lang="en-US"/>
              </a:defPPr>
              <a:lvl1pPr algn="ctr">
                <a:spcAft>
                  <a:spcPts val="300"/>
                </a:spcAft>
                <a:defRPr sz="1600">
                  <a:solidFill>
                    <a:srgbClr val="333333"/>
                  </a:solidFill>
                </a:defRPr>
              </a:lvl1pPr>
            </a:lstStyle>
            <a:p>
              <a:pPr algn="l" defTabSz="914400">
                <a:spcAft>
                  <a:spcPts val="0"/>
                </a:spcAft>
                <a:buNone/>
              </a:pPr>
              <a:r>
                <a:rPr lang="en-US" altLang="zh-CN" sz="5400" b="1" i="0" baseline="30000" smtClean="0">
                  <a:gradFill flip="none" rotWithShape="1">
                    <a:gsLst>
                      <a:gs pos="0">
                        <a:srgbClr val="ADADAD"/>
                      </a:gs>
                      <a:gs pos="15000">
                        <a:schemeClr val="bg1">
                          <a:shade val="67500"/>
                          <a:satMod val="115000"/>
                        </a:schemeClr>
                      </a:gs>
                      <a:gs pos="100000">
                        <a:schemeClr val="bg1">
                          <a:shade val="100000"/>
                          <a:satMod val="115000"/>
                        </a:schemeClr>
                      </a:gs>
                    </a:gsLst>
                    <a:lin ang="13500000" scaled="1"/>
                    <a:tileRect/>
                  </a:gradFill>
                  <a:effectLst>
                    <a:outerShdw blurRad="177800" algn="ctr" rotWithShape="0">
                      <a:prstClr val="black">
                        <a:alpha val="60000"/>
                      </a:prstClr>
                    </a:outerShdw>
                  </a:effectLst>
                  <a:latin typeface="Arial"/>
                  <a:ea typeface="黑体" pitchFamily="2" charset="-122"/>
                  <a:cs typeface="+mj-cs"/>
                </a:rPr>
                <a:t>#</a:t>
              </a:r>
              <a:r>
                <a:rPr lang="en-US" altLang="zh-CN" sz="5400" b="1" i="0" smtClean="0">
                  <a:gradFill flip="none" rotWithShape="1">
                    <a:gsLst>
                      <a:gs pos="0">
                        <a:srgbClr val="ADADAD"/>
                      </a:gs>
                      <a:gs pos="15000">
                        <a:schemeClr val="bg1">
                          <a:shade val="67500"/>
                          <a:satMod val="115000"/>
                        </a:schemeClr>
                      </a:gs>
                      <a:gs pos="100000">
                        <a:schemeClr val="bg1">
                          <a:shade val="100000"/>
                          <a:satMod val="115000"/>
                        </a:schemeClr>
                      </a:gs>
                    </a:gsLst>
                    <a:lin ang="13500000" scaled="1"/>
                    <a:tileRect/>
                  </a:gradFill>
                  <a:effectLst>
                    <a:outerShdw blurRad="177800" algn="ctr" rotWithShape="0">
                      <a:prstClr val="black">
                        <a:alpha val="60000"/>
                      </a:prstClr>
                    </a:outerShdw>
                  </a:effectLst>
                  <a:latin typeface="Arial"/>
                  <a:ea typeface="黑体" pitchFamily="2" charset="-122"/>
                  <a:cs typeface="+mj-cs"/>
                </a:rPr>
                <a:t>1</a:t>
              </a:r>
              <a:endParaRPr lang="zh-CN" altLang="en-US" sz="5400" b="1" i="0">
                <a:gradFill flip="none" rotWithShape="1">
                  <a:gsLst>
                    <a:gs pos="0">
                      <a:srgbClr val="ADADAD"/>
                    </a:gs>
                    <a:gs pos="15000">
                      <a:schemeClr val="bg1">
                        <a:shade val="67500"/>
                        <a:satMod val="115000"/>
                      </a:schemeClr>
                    </a:gs>
                    <a:gs pos="100000">
                      <a:schemeClr val="bg1">
                        <a:shade val="100000"/>
                        <a:satMod val="115000"/>
                      </a:schemeClr>
                    </a:gs>
                  </a:gsLst>
                  <a:lin ang="13500000" scaled="1"/>
                  <a:tileRect/>
                </a:gradFill>
                <a:effectLst>
                  <a:outerShdw blurRad="177800" algn="ctr" rotWithShape="0">
                    <a:prstClr val="black">
                      <a:alpha val="60000"/>
                    </a:prstClr>
                  </a:outerShdw>
                </a:effectLst>
                <a:latin typeface="Arial"/>
                <a:ea typeface="黑体" pitchFamily="2" charset="-122"/>
                <a:cs typeface="+mj-cs"/>
              </a:endParaRPr>
            </a:p>
          </p:txBody>
        </p:sp>
        <p:sp>
          <p:nvSpPr>
            <p:cNvPr id="53" name="Rectangle 52"/>
            <p:cNvSpPr/>
            <p:nvPr/>
          </p:nvSpPr>
          <p:spPr>
            <a:xfrm>
              <a:off x="3465438" y="3792462"/>
              <a:ext cx="1369770" cy="344478"/>
            </a:xfrm>
            <a:prstGeom prst="rect">
              <a:avLst/>
            </a:prstGeom>
          </p:spPr>
          <p:txBody>
            <a:bodyPr wrap="none">
              <a:spAutoFit/>
            </a:bodyPr>
            <a:lstStyle/>
            <a:p>
              <a:pPr algn="ctr" defTabSz="914400">
                <a:lnSpc>
                  <a:spcPts val="1500"/>
                </a:lnSpc>
                <a:buNone/>
              </a:pPr>
              <a:r>
                <a:rPr lang="en-US" altLang="zh-CN" sz="1000" b="0" i="0" dirty="0" smtClean="0">
                  <a:solidFill>
                    <a:srgbClr val="FFFFFF"/>
                  </a:solidFill>
                  <a:latin typeface="Arial"/>
                  <a:ea typeface="黑体" pitchFamily="2" charset="-122"/>
                  <a:cs typeface="+mn-cs"/>
                </a:rPr>
                <a:t>2009–2011 </a:t>
              </a:r>
              <a:r>
                <a:rPr lang="zh-CN" altLang="en-US" sz="1000" b="0" i="0" dirty="0" smtClean="0">
                  <a:solidFill>
                    <a:srgbClr val="FFFFFF"/>
                  </a:solidFill>
                  <a:latin typeface="Arial"/>
                  <a:ea typeface="黑体" pitchFamily="2" charset="-122"/>
                  <a:cs typeface="+mn-cs"/>
                </a:rPr>
                <a:t>年***</a:t>
              </a:r>
              <a:endParaRPr lang="zh-CN" altLang="en-US" sz="1000" dirty="0">
                <a:solidFill>
                  <a:schemeClr val="bg1"/>
                </a:solidFill>
                <a:ea typeface="黑体" pitchFamily="2" charset="-122"/>
              </a:endParaRPr>
            </a:p>
          </p:txBody>
        </p:sp>
      </p:grpSp>
      <p:sp>
        <p:nvSpPr>
          <p:cNvPr id="56" name="Rectangle 55"/>
          <p:cNvSpPr/>
          <p:nvPr/>
        </p:nvSpPr>
        <p:spPr>
          <a:xfrm>
            <a:off x="351097" y="6059206"/>
            <a:ext cx="8616633" cy="323165"/>
          </a:xfrm>
          <a:prstGeom prst="rect">
            <a:avLst/>
          </a:prstGeom>
        </p:spPr>
        <p:txBody>
          <a:bodyPr wrap="square" lIns="0" tIns="0" rIns="0" bIns="0">
            <a:spAutoFit/>
          </a:bodyPr>
          <a:lstStyle/>
          <a:p>
            <a:pPr algn="l" defTabSz="914400">
              <a:buNone/>
            </a:pPr>
            <a:r>
              <a:rPr lang="zh-CN" altLang="en-US" sz="1050" b="0" i="0" dirty="0" smtClean="0">
                <a:solidFill>
                  <a:srgbClr val="FFFFFF">
                    <a:lumMod val="50000"/>
                  </a:srgbClr>
                </a:solidFill>
                <a:latin typeface="Arial"/>
                <a:ea typeface="黑体" pitchFamily="2" charset="-122"/>
                <a:cs typeface="+mn-cs"/>
              </a:rPr>
              <a:t>*思科根据 </a:t>
            </a:r>
            <a:r>
              <a:rPr lang="en-US" altLang="zh-CN" sz="1050" b="0" i="0" dirty="0" smtClean="0">
                <a:solidFill>
                  <a:srgbClr val="FFFFFF">
                    <a:lumMod val="50000"/>
                  </a:srgbClr>
                </a:solidFill>
                <a:latin typeface="Arial"/>
                <a:ea typeface="黑体" pitchFamily="2" charset="-122"/>
                <a:cs typeface="+mn-cs"/>
              </a:rPr>
              <a:t>Gartner </a:t>
            </a:r>
            <a:r>
              <a:rPr lang="zh-CN" altLang="en-US" sz="1050" b="0" i="0" dirty="0" smtClean="0">
                <a:solidFill>
                  <a:srgbClr val="FFFFFF">
                    <a:lumMod val="50000"/>
                  </a:srgbClr>
                </a:solidFill>
                <a:latin typeface="Arial"/>
                <a:ea typeface="黑体" pitchFamily="2" charset="-122"/>
                <a:cs typeface="+mn-cs"/>
              </a:rPr>
              <a:t>数据绘制的图示。</a:t>
            </a:r>
            <a:r>
              <a:rPr lang="en-US" altLang="zh-CN" sz="1050" b="0" i="0" dirty="0" smtClean="0">
                <a:solidFill>
                  <a:srgbClr val="FFFFFF">
                    <a:lumMod val="50000"/>
                  </a:srgbClr>
                </a:solidFill>
                <a:latin typeface="Arial"/>
                <a:ea typeface="黑体" pitchFamily="2" charset="-122"/>
                <a:cs typeface="+mn-cs"/>
              </a:rPr>
              <a:t>Gartner, Inc.</a:t>
            </a:r>
            <a:r>
              <a:rPr lang="zh-CN" altLang="en-US" sz="1050" b="0" i="0" dirty="0" smtClean="0">
                <a:solidFill>
                  <a:srgbClr val="FFFFFF">
                    <a:lumMod val="50000"/>
                  </a:srgbClr>
                </a:solidFill>
                <a:latin typeface="Arial"/>
                <a:ea typeface="黑体" pitchFamily="2" charset="-122"/>
                <a:cs typeface="+mn-cs"/>
              </a:rPr>
              <a:t>，</a:t>
            </a:r>
            <a:r>
              <a:rPr lang="zh-CN" altLang="en-US" sz="1050" b="0" i="1" dirty="0" smtClean="0">
                <a:solidFill>
                  <a:srgbClr val="FFFFFF">
                    <a:lumMod val="50000"/>
                  </a:srgbClr>
                </a:solidFill>
                <a:latin typeface="Arial"/>
                <a:ea typeface="黑体" pitchFamily="2" charset="-122"/>
                <a:cs typeface="+mn-cs"/>
              </a:rPr>
              <a:t>市场份额：全球数据中心以太网交换机</a:t>
            </a:r>
            <a:r>
              <a:rPr lang="zh-CN" altLang="en-US" sz="1050" b="0" i="0" dirty="0" smtClean="0">
                <a:solidFill>
                  <a:srgbClr val="FFFFFF">
                    <a:lumMod val="50000"/>
                  </a:srgbClr>
                </a:solidFill>
                <a:latin typeface="Arial"/>
                <a:ea typeface="黑体" pitchFamily="2" charset="-122"/>
                <a:cs typeface="+mn-cs"/>
              </a:rPr>
              <a:t>，</a:t>
            </a:r>
            <a:r>
              <a:rPr lang="en-US" altLang="zh-CN" sz="1050" b="0" i="0" dirty="0" smtClean="0">
                <a:solidFill>
                  <a:srgbClr val="FFFFFF">
                    <a:lumMod val="50000"/>
                  </a:srgbClr>
                </a:solidFill>
                <a:latin typeface="Arial"/>
                <a:ea typeface="黑体" pitchFamily="2" charset="-122"/>
                <a:cs typeface="+mn-cs"/>
              </a:rPr>
              <a:t>2010 </a:t>
            </a:r>
            <a:r>
              <a:rPr lang="zh-CN" altLang="en-US" sz="1050" b="0" i="0" dirty="0" smtClean="0">
                <a:solidFill>
                  <a:srgbClr val="FFFFFF">
                    <a:lumMod val="50000"/>
                  </a:srgbClr>
                </a:solidFill>
                <a:latin typeface="Arial"/>
                <a:ea typeface="黑体" pitchFamily="2" charset="-122"/>
                <a:cs typeface="+mn-cs"/>
              </a:rPr>
              <a:t>年 </a:t>
            </a:r>
            <a:r>
              <a:rPr lang="en-US" altLang="zh-CN" sz="1050" b="0" i="0" dirty="0" smtClean="0">
                <a:solidFill>
                  <a:srgbClr val="FFFFFF">
                    <a:lumMod val="50000"/>
                  </a:srgbClr>
                </a:solidFill>
                <a:latin typeface="Arial"/>
                <a:ea typeface="黑体" pitchFamily="2" charset="-122"/>
                <a:cs typeface="+mn-cs"/>
              </a:rPr>
              <a:t>N. Singh, S. Real</a:t>
            </a:r>
            <a:r>
              <a:rPr lang="zh-CN" altLang="en-US" sz="1050" b="0" i="0" dirty="0" smtClean="0">
                <a:solidFill>
                  <a:srgbClr val="FFFFFF">
                    <a:lumMod val="50000"/>
                  </a:srgbClr>
                </a:solidFill>
                <a:latin typeface="Arial"/>
                <a:ea typeface="黑体" pitchFamily="2" charset="-122"/>
                <a:cs typeface="+mn-cs"/>
              </a:rPr>
              <a:t>，</a:t>
            </a:r>
            <a:r>
              <a:rPr lang="en-US" altLang="zh-CN" sz="1050" b="0" i="0" dirty="0" smtClean="0">
                <a:solidFill>
                  <a:srgbClr val="FFFFFF">
                    <a:lumMod val="50000"/>
                  </a:srgbClr>
                </a:solidFill>
                <a:latin typeface="Arial"/>
                <a:ea typeface="黑体" pitchFamily="2" charset="-122"/>
                <a:cs typeface="+mn-cs"/>
              </a:rPr>
              <a:t>2011 </a:t>
            </a:r>
            <a:r>
              <a:rPr lang="zh-CN" altLang="en-US" sz="1050" b="0" i="0" dirty="0" smtClean="0">
                <a:solidFill>
                  <a:srgbClr val="FFFFFF">
                    <a:lumMod val="50000"/>
                  </a:srgbClr>
                </a:solidFill>
                <a:latin typeface="Arial"/>
                <a:ea typeface="黑体" pitchFamily="2" charset="-122"/>
                <a:cs typeface="+mn-cs"/>
              </a:rPr>
              <a:t>年 </a:t>
            </a:r>
            <a:r>
              <a:rPr lang="en-US" altLang="zh-CN" sz="1050" b="0" i="0" dirty="0" smtClean="0">
                <a:solidFill>
                  <a:srgbClr val="FFFFFF">
                    <a:lumMod val="50000"/>
                  </a:srgbClr>
                </a:solidFill>
                <a:latin typeface="Arial"/>
                <a:ea typeface="黑体" pitchFamily="2" charset="-122"/>
                <a:cs typeface="+mn-cs"/>
              </a:rPr>
              <a:t>7 </a:t>
            </a:r>
            <a:r>
              <a:rPr lang="zh-CN" altLang="en-US" sz="1050" b="0" i="0" dirty="0" smtClean="0">
                <a:solidFill>
                  <a:srgbClr val="FFFFFF">
                    <a:lumMod val="50000"/>
                  </a:srgbClr>
                </a:solidFill>
                <a:latin typeface="Arial"/>
                <a:ea typeface="黑体" pitchFamily="2" charset="-122"/>
                <a:cs typeface="+mn-cs"/>
              </a:rPr>
              <a:t>月 </a:t>
            </a:r>
            <a:r>
              <a:rPr lang="en-US" altLang="zh-CN" sz="1050" b="0" i="0" dirty="0" smtClean="0">
                <a:solidFill>
                  <a:srgbClr val="FFFFFF">
                    <a:lumMod val="50000"/>
                  </a:srgbClr>
                </a:solidFill>
                <a:latin typeface="Arial"/>
                <a:ea typeface="黑体" pitchFamily="2" charset="-122"/>
                <a:cs typeface="+mn-cs"/>
              </a:rPr>
              <a:t>29 </a:t>
            </a:r>
            <a:r>
              <a:rPr lang="zh-CN" altLang="en-US" sz="1050" b="0" i="0" dirty="0" smtClean="0">
                <a:solidFill>
                  <a:srgbClr val="FFFFFF">
                    <a:lumMod val="50000"/>
                  </a:srgbClr>
                </a:solidFill>
                <a:latin typeface="Arial"/>
                <a:ea typeface="黑体" pitchFamily="2" charset="-122"/>
                <a:cs typeface="+mn-cs"/>
              </a:rPr>
              <a:t>日。</a:t>
            </a:r>
          </a:p>
          <a:p>
            <a:pPr algn="l" defTabSz="914400">
              <a:buNone/>
            </a:pPr>
            <a:r>
              <a:rPr lang="zh-CN" altLang="en-US" sz="1050" b="0" i="0" dirty="0" smtClean="0">
                <a:solidFill>
                  <a:srgbClr val="FFFFFF">
                    <a:lumMod val="50000"/>
                  </a:srgbClr>
                </a:solidFill>
                <a:latin typeface="Arial"/>
                <a:ea typeface="黑体" pitchFamily="2" charset="-122"/>
                <a:cs typeface="+mn-cs"/>
              </a:rPr>
              <a:t>**</a:t>
            </a:r>
            <a:r>
              <a:rPr lang="en-US" altLang="zh-CN" sz="1050" b="0" i="0" dirty="0" smtClean="0">
                <a:solidFill>
                  <a:srgbClr val="FFFFFF">
                    <a:lumMod val="50000"/>
                  </a:srgbClr>
                </a:solidFill>
                <a:latin typeface="Arial"/>
                <a:ea typeface="黑体" pitchFamily="2" charset="-122"/>
                <a:cs typeface="+mn-cs"/>
              </a:rPr>
              <a:t>OEM </a:t>
            </a:r>
            <a:r>
              <a:rPr lang="zh-CN" altLang="en-US" sz="1050" b="0" i="0" dirty="0" smtClean="0">
                <a:solidFill>
                  <a:srgbClr val="FFFFFF">
                    <a:lumMod val="50000"/>
                  </a:srgbClr>
                </a:solidFill>
                <a:latin typeface="Arial"/>
                <a:ea typeface="黑体" pitchFamily="2" charset="-122"/>
                <a:cs typeface="+mn-cs"/>
              </a:rPr>
              <a:t>交换机不包括在内  *** 多个来源，包括 </a:t>
            </a:r>
            <a:r>
              <a:rPr lang="en-US" altLang="zh-CN" sz="1050" b="0" i="0" dirty="0" smtClean="0">
                <a:solidFill>
                  <a:srgbClr val="FFFFFF">
                    <a:lumMod val="50000"/>
                  </a:srgbClr>
                </a:solidFill>
                <a:latin typeface="Arial"/>
                <a:ea typeface="黑体" pitchFamily="2" charset="-122"/>
                <a:cs typeface="+mn-cs"/>
              </a:rPr>
              <a:t>Dell Oro</a:t>
            </a:r>
            <a:r>
              <a:rPr lang="zh-CN" altLang="en-US" sz="1050" b="0" i="0" dirty="0" smtClean="0">
                <a:solidFill>
                  <a:srgbClr val="FFFFFF">
                    <a:lumMod val="50000"/>
                  </a:srgbClr>
                </a:solidFill>
                <a:latin typeface="Arial"/>
                <a:ea typeface="黑体" pitchFamily="2" charset="-122"/>
                <a:cs typeface="+mn-cs"/>
              </a:rPr>
              <a:t>。**** 由思科根据思科数据创建。</a:t>
            </a:r>
            <a:endParaRPr lang="zh-CN" altLang="en-US" sz="1050" b="0" i="0" dirty="0">
              <a:solidFill>
                <a:srgbClr val="FFFFFF">
                  <a:lumMod val="50000"/>
                </a:srgbClr>
              </a:solidFill>
              <a:latin typeface="Arial"/>
              <a:ea typeface="黑体" pitchFamily="2" charset="-122"/>
              <a:cs typeface="+mn-cs"/>
            </a:endParaRPr>
          </a:p>
        </p:txBody>
      </p:sp>
    </p:spTree>
    <p:extLst>
      <p:ext uri="{BB962C8B-B14F-4D97-AF65-F5344CB8AC3E}">
        <p14:creationId xmlns="" xmlns:p14="http://schemas.microsoft.com/office/powerpoint/2010/main" val="39250897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
          <p:cNvGrpSpPr/>
          <p:nvPr/>
        </p:nvGrpSpPr>
        <p:grpSpPr>
          <a:xfrm>
            <a:off x="645442" y="1676679"/>
            <a:ext cx="8004937" cy="585216"/>
            <a:chOff x="411899" y="2040067"/>
            <a:chExt cx="8004937" cy="826071"/>
          </a:xfrm>
        </p:grpSpPr>
        <p:sp>
          <p:nvSpPr>
            <p:cNvPr id="51" name="Round Same Side Corner Rectangle 50"/>
            <p:cNvSpPr/>
            <p:nvPr/>
          </p:nvSpPr>
          <p:spPr>
            <a:xfrm>
              <a:off x="411899" y="2040067"/>
              <a:ext cx="8004937" cy="826071"/>
            </a:xfrm>
            <a:prstGeom prst="round2SameRect">
              <a:avLst>
                <a:gd name="adj1" fmla="val 9140"/>
                <a:gd name="adj2" fmla="val 7756"/>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w="25400" cap="flat">
              <a:noFill/>
              <a:prstDash val="solid"/>
              <a:miter lim="800000"/>
              <a:headEnd/>
              <a:tailEnd/>
            </a:ln>
            <a:effectLst>
              <a:outerShdw blurRad="152400" dist="76200" dir="5400000" algn="t" rotWithShape="0">
                <a:prstClr val="black">
                  <a:alpha val="54000"/>
                </a:prstClr>
              </a:outerShdw>
            </a:effectLst>
          </p:spPr>
          <p:txBody>
            <a:bodyPr vert="horz" wrap="square" lIns="91440" tIns="45720" rIns="91440" bIns="45720" numCol="1" anchor="ctr" anchorCtr="0" compatLnSpc="1">
              <a:prstTxWarp prst="textNoShape">
                <a:avLst/>
              </a:prstTxWarp>
            </a:bodyPr>
            <a:lstStyle/>
            <a:p>
              <a:pPr algn="ctr">
                <a:lnSpc>
                  <a:spcPct val="95000"/>
                </a:lnSpc>
              </a:pPr>
              <a:endParaRPr lang="zh-CN" altLang="en-US" b="1">
                <a:solidFill>
                  <a:schemeClr val="bg1"/>
                </a:solidFill>
                <a:ea typeface="黑体" pitchFamily="2" charset="-122"/>
              </a:endParaRPr>
            </a:p>
          </p:txBody>
        </p:sp>
        <p:sp>
          <p:nvSpPr>
            <p:cNvPr id="52" name="TextBox 51"/>
            <p:cNvSpPr txBox="1"/>
            <p:nvPr/>
          </p:nvSpPr>
          <p:spPr>
            <a:xfrm>
              <a:off x="459600" y="2222271"/>
              <a:ext cx="7909534" cy="461665"/>
            </a:xfrm>
            <a:prstGeom prst="rect">
              <a:avLst/>
            </a:prstGeom>
            <a:noFill/>
            <a:ln w="25400" cap="flat">
              <a:noFill/>
              <a:prstDash val="solid"/>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ctr">
                <a:spcBef>
                  <a:spcPct val="50000"/>
                </a:spcBef>
                <a:spcAft>
                  <a:spcPts val="1800"/>
                </a:spcAft>
                <a:buClr>
                  <a:srgbClr val="FFFFFF"/>
                </a:buClr>
                <a:buSzPct val="100000"/>
                <a:defRPr sz="2800" kern="0">
                  <a:solidFill>
                    <a:srgbClr val="FFFFFF"/>
                  </a:solidFill>
                  <a:effectLst>
                    <a:outerShdw blurRad="63500" sx="102000" sy="102000" algn="ctr" rotWithShape="0">
                      <a:prstClr val="black">
                        <a:alpha val="40000"/>
                      </a:prstClr>
                    </a:outerShdw>
                  </a:effectLst>
                </a:defRPr>
              </a:lvl1pPr>
            </a:lstStyle>
            <a:p>
              <a:pPr defTabSz="914400">
                <a:buNone/>
              </a:pPr>
              <a:r>
                <a:rPr lang="zh-CN" altLang="en-US" sz="2000" b="0" i="0" dirty="0" smtClean="0">
                  <a:solidFill>
                    <a:srgbClr val="FFFFFF"/>
                  </a:solidFill>
                  <a:effectLst/>
                  <a:latin typeface="Arial"/>
                  <a:ea typeface="黑体" pitchFamily="2" charset="-122"/>
                  <a:cs typeface="+mn-cs"/>
                </a:rPr>
                <a:t>恢复力强、高性能和可扩展的网络</a:t>
              </a:r>
              <a:endParaRPr lang="zh-CN" altLang="en-US" sz="2000" dirty="0">
                <a:solidFill>
                  <a:schemeClr val="bg1"/>
                </a:solidFill>
                <a:effectLst/>
                <a:ea typeface="黑体" pitchFamily="2" charset="-122"/>
              </a:endParaRPr>
            </a:p>
          </p:txBody>
        </p:sp>
      </p:grpSp>
      <p:grpSp>
        <p:nvGrpSpPr>
          <p:cNvPr id="3" name="Group 52"/>
          <p:cNvGrpSpPr/>
          <p:nvPr/>
        </p:nvGrpSpPr>
        <p:grpSpPr>
          <a:xfrm>
            <a:off x="645442" y="2438899"/>
            <a:ext cx="8004937" cy="585216"/>
            <a:chOff x="411899" y="2040067"/>
            <a:chExt cx="8004937" cy="734954"/>
          </a:xfrm>
        </p:grpSpPr>
        <p:sp>
          <p:nvSpPr>
            <p:cNvPr id="54" name="Round Same Side Corner Rectangle 53"/>
            <p:cNvSpPr/>
            <p:nvPr/>
          </p:nvSpPr>
          <p:spPr>
            <a:xfrm>
              <a:off x="411899" y="2040067"/>
              <a:ext cx="8004937" cy="734954"/>
            </a:xfrm>
            <a:prstGeom prst="round2SameRect">
              <a:avLst>
                <a:gd name="adj1" fmla="val 9140"/>
                <a:gd name="adj2" fmla="val 7756"/>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w="25400" cap="flat">
              <a:noFill/>
              <a:prstDash val="solid"/>
              <a:miter lim="800000"/>
              <a:headEnd/>
              <a:tailEnd/>
            </a:ln>
            <a:effectLst>
              <a:outerShdw blurRad="152400" dist="76200" dir="5400000" algn="t" rotWithShape="0">
                <a:prstClr val="black">
                  <a:alpha val="54000"/>
                </a:prstClr>
              </a:outerShdw>
            </a:effectLst>
          </p:spPr>
          <p:txBody>
            <a:bodyPr vert="horz" wrap="square" lIns="91440" tIns="45720" rIns="91440" bIns="45720" numCol="1" anchor="ctr" anchorCtr="0" compatLnSpc="1">
              <a:prstTxWarp prst="textNoShape">
                <a:avLst/>
              </a:prstTxWarp>
            </a:bodyPr>
            <a:lstStyle/>
            <a:p>
              <a:pPr algn="ctr">
                <a:lnSpc>
                  <a:spcPct val="95000"/>
                </a:lnSpc>
              </a:pPr>
              <a:endParaRPr lang="zh-CN" altLang="en-US" b="1">
                <a:solidFill>
                  <a:schemeClr val="bg1"/>
                </a:solidFill>
                <a:ea typeface="黑体" pitchFamily="2" charset="-122"/>
              </a:endParaRPr>
            </a:p>
          </p:txBody>
        </p:sp>
        <p:sp>
          <p:nvSpPr>
            <p:cNvPr id="55" name="TextBox 54"/>
            <p:cNvSpPr txBox="1"/>
            <p:nvPr/>
          </p:nvSpPr>
          <p:spPr>
            <a:xfrm>
              <a:off x="459600" y="2162861"/>
              <a:ext cx="7909534" cy="502485"/>
            </a:xfrm>
            <a:prstGeom prst="rect">
              <a:avLst/>
            </a:prstGeom>
            <a:noFill/>
          </p:spPr>
          <p:txBody>
            <a:bodyPr wrap="square" rtlCol="0">
              <a:spAutoFit/>
            </a:bodyPr>
            <a:lstStyle/>
            <a:p>
              <a:pPr algn="ctr" defTabSz="914400">
                <a:buNone/>
              </a:pPr>
              <a:r>
                <a:rPr lang="zh-CN" altLang="en-US" sz="2000" b="0" i="0" smtClean="0">
                  <a:solidFill>
                    <a:srgbClr val="FFFFFF"/>
                  </a:solidFill>
                  <a:latin typeface="Arial"/>
                  <a:ea typeface="黑体" pitchFamily="2" charset="-122"/>
                  <a:cs typeface="+mn-cs"/>
                </a:rPr>
                <a:t>数据中心之内和之间的工作负荷移动性</a:t>
              </a:r>
              <a:endParaRPr lang="zh-CN" altLang="en-US" sz="2000">
                <a:solidFill>
                  <a:schemeClr val="bg1"/>
                </a:solidFill>
                <a:ea typeface="黑体" pitchFamily="2" charset="-122"/>
              </a:endParaRPr>
            </a:p>
          </p:txBody>
        </p:sp>
      </p:grpSp>
      <p:grpSp>
        <p:nvGrpSpPr>
          <p:cNvPr id="4" name="Group 57"/>
          <p:cNvGrpSpPr/>
          <p:nvPr/>
        </p:nvGrpSpPr>
        <p:grpSpPr>
          <a:xfrm>
            <a:off x="645442" y="3201119"/>
            <a:ext cx="8004937" cy="585216"/>
            <a:chOff x="411899" y="2040067"/>
            <a:chExt cx="8004937" cy="734954"/>
          </a:xfrm>
        </p:grpSpPr>
        <p:sp>
          <p:nvSpPr>
            <p:cNvPr id="60" name="Round Same Side Corner Rectangle 59"/>
            <p:cNvSpPr/>
            <p:nvPr/>
          </p:nvSpPr>
          <p:spPr>
            <a:xfrm>
              <a:off x="411899" y="2040067"/>
              <a:ext cx="8004937" cy="734954"/>
            </a:xfrm>
            <a:prstGeom prst="round2SameRect">
              <a:avLst>
                <a:gd name="adj1" fmla="val 9140"/>
                <a:gd name="adj2" fmla="val 7756"/>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w="25400" cap="flat">
              <a:noFill/>
              <a:prstDash val="solid"/>
              <a:miter lim="800000"/>
              <a:headEnd/>
              <a:tailEnd/>
            </a:ln>
            <a:effectLst>
              <a:outerShdw blurRad="152400" dist="76200" dir="5400000" algn="t" rotWithShape="0">
                <a:prstClr val="black">
                  <a:alpha val="54000"/>
                </a:prstClr>
              </a:outerShdw>
            </a:effectLst>
          </p:spPr>
          <p:txBody>
            <a:bodyPr vert="horz" wrap="square" lIns="91440" tIns="45720" rIns="91440" bIns="45720" numCol="1" anchor="ctr" anchorCtr="0" compatLnSpc="1">
              <a:prstTxWarp prst="textNoShape">
                <a:avLst/>
              </a:prstTxWarp>
            </a:bodyPr>
            <a:lstStyle/>
            <a:p>
              <a:pPr algn="ctr">
                <a:lnSpc>
                  <a:spcPct val="95000"/>
                </a:lnSpc>
              </a:pPr>
              <a:endParaRPr lang="zh-CN" altLang="en-US" b="1">
                <a:solidFill>
                  <a:schemeClr val="bg1"/>
                </a:solidFill>
                <a:ea typeface="黑体" pitchFamily="2" charset="-122"/>
              </a:endParaRPr>
            </a:p>
          </p:txBody>
        </p:sp>
        <p:sp>
          <p:nvSpPr>
            <p:cNvPr id="61" name="TextBox 60"/>
            <p:cNvSpPr txBox="1"/>
            <p:nvPr/>
          </p:nvSpPr>
          <p:spPr>
            <a:xfrm>
              <a:off x="459600" y="2130463"/>
              <a:ext cx="7909534" cy="502485"/>
            </a:xfrm>
            <a:prstGeom prst="rect">
              <a:avLst/>
            </a:prstGeom>
            <a:noFill/>
          </p:spPr>
          <p:txBody>
            <a:bodyPr wrap="square" rtlCol="0">
              <a:spAutoFit/>
            </a:bodyPr>
            <a:lstStyle/>
            <a:p>
              <a:pPr algn="ctr" defTabSz="914400">
                <a:buNone/>
              </a:pPr>
              <a:r>
                <a:rPr lang="zh-CN" altLang="en-US" sz="2000" b="0" i="0" smtClean="0">
                  <a:solidFill>
                    <a:srgbClr val="FFFFFF"/>
                  </a:solidFill>
                  <a:latin typeface="Arial"/>
                  <a:ea typeface="黑体" pitchFamily="2" charset="-122"/>
                  <a:cs typeface="+mn-cs"/>
                </a:rPr>
                <a:t>安全隔离</a:t>
              </a:r>
              <a:r>
                <a:rPr lang="en-US" altLang="zh-CN" sz="2000" b="0" i="0" smtClean="0">
                  <a:solidFill>
                    <a:srgbClr val="FFFFFF"/>
                  </a:solidFill>
                  <a:latin typeface="Arial"/>
                  <a:ea typeface="黑体" pitchFamily="2" charset="-122"/>
                  <a:cs typeface="+mn-cs"/>
                </a:rPr>
                <a:t>/</a:t>
              </a:r>
              <a:r>
                <a:rPr lang="zh-CN" altLang="en-US" sz="2000" b="0" i="0" smtClean="0">
                  <a:solidFill>
                    <a:srgbClr val="FFFFFF"/>
                  </a:solidFill>
                  <a:latin typeface="Arial"/>
                  <a:ea typeface="黑体" pitchFamily="2" charset="-122"/>
                  <a:cs typeface="+mn-cs"/>
                </a:rPr>
                <a:t>多租户</a:t>
              </a:r>
              <a:endParaRPr lang="zh-CN" altLang="en-US" sz="2000">
                <a:solidFill>
                  <a:schemeClr val="bg1"/>
                </a:solidFill>
                <a:ea typeface="黑体" pitchFamily="2" charset="-122"/>
              </a:endParaRPr>
            </a:p>
          </p:txBody>
        </p:sp>
      </p:grpSp>
      <p:grpSp>
        <p:nvGrpSpPr>
          <p:cNvPr id="5" name="Group 74"/>
          <p:cNvGrpSpPr/>
          <p:nvPr/>
        </p:nvGrpSpPr>
        <p:grpSpPr>
          <a:xfrm>
            <a:off x="645442" y="3963339"/>
            <a:ext cx="8004937" cy="585216"/>
            <a:chOff x="411899" y="2040067"/>
            <a:chExt cx="8004937" cy="734954"/>
          </a:xfrm>
        </p:grpSpPr>
        <p:sp>
          <p:nvSpPr>
            <p:cNvPr id="78" name="Round Same Side Corner Rectangle 77"/>
            <p:cNvSpPr/>
            <p:nvPr/>
          </p:nvSpPr>
          <p:spPr>
            <a:xfrm>
              <a:off x="411899" y="2040067"/>
              <a:ext cx="8004937" cy="734954"/>
            </a:xfrm>
            <a:prstGeom prst="round2SameRect">
              <a:avLst>
                <a:gd name="adj1" fmla="val 9140"/>
                <a:gd name="adj2" fmla="val 7756"/>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w="25400" cap="flat">
              <a:noFill/>
              <a:prstDash val="solid"/>
              <a:miter lim="800000"/>
              <a:headEnd/>
              <a:tailEnd/>
            </a:ln>
            <a:effectLst>
              <a:outerShdw blurRad="152400" dist="76200" dir="5400000" algn="t" rotWithShape="0">
                <a:prstClr val="black">
                  <a:alpha val="54000"/>
                </a:prstClr>
              </a:outerShdw>
            </a:effectLst>
          </p:spPr>
          <p:txBody>
            <a:bodyPr vert="horz" wrap="square" lIns="91440" tIns="45720" rIns="91440" bIns="45720" numCol="1" anchor="ctr" anchorCtr="0" compatLnSpc="1">
              <a:prstTxWarp prst="textNoShape">
                <a:avLst/>
              </a:prstTxWarp>
            </a:bodyPr>
            <a:lstStyle/>
            <a:p>
              <a:pPr algn="ctr">
                <a:lnSpc>
                  <a:spcPct val="95000"/>
                </a:lnSpc>
              </a:pPr>
              <a:endParaRPr lang="zh-CN" altLang="en-US" b="1">
                <a:solidFill>
                  <a:schemeClr val="bg1"/>
                </a:solidFill>
                <a:ea typeface="黑体" pitchFamily="2" charset="-122"/>
              </a:endParaRPr>
            </a:p>
          </p:txBody>
        </p:sp>
        <p:sp>
          <p:nvSpPr>
            <p:cNvPr id="79" name="TextBox 78"/>
            <p:cNvSpPr txBox="1"/>
            <p:nvPr/>
          </p:nvSpPr>
          <p:spPr>
            <a:xfrm>
              <a:off x="459600" y="2143036"/>
              <a:ext cx="7909534" cy="502485"/>
            </a:xfrm>
            <a:prstGeom prst="rect">
              <a:avLst/>
            </a:prstGeom>
            <a:noFill/>
          </p:spPr>
          <p:txBody>
            <a:bodyPr wrap="square" rtlCol="0">
              <a:spAutoFit/>
            </a:bodyPr>
            <a:lstStyle/>
            <a:p>
              <a:pPr marL="0" lvl="1" algn="ctr" defTabSz="814365">
                <a:spcAft>
                  <a:spcPts val="200"/>
                </a:spcAft>
                <a:buNone/>
              </a:pPr>
              <a:r>
                <a:rPr lang="zh-CN" altLang="en-US" sz="2000" b="0" i="0" smtClean="0">
                  <a:solidFill>
                    <a:srgbClr val="FFFFFF"/>
                  </a:solidFill>
                  <a:latin typeface="Arial"/>
                  <a:ea typeface="黑体" pitchFamily="2" charset="-122"/>
                  <a:cs typeface="+mn-cs"/>
                </a:rPr>
                <a:t>交换矩阵融合 </a:t>
              </a:r>
              <a:r>
                <a:rPr lang="en-US" altLang="zh-CN" sz="2000" b="0" i="0" smtClean="0">
                  <a:solidFill>
                    <a:srgbClr val="FFFFFF"/>
                  </a:solidFill>
                  <a:latin typeface="Arial"/>
                  <a:ea typeface="黑体" pitchFamily="2" charset="-122"/>
                  <a:cs typeface="+mn-cs"/>
                </a:rPr>
                <a:t>— </a:t>
              </a:r>
              <a:r>
                <a:rPr lang="zh-CN" altLang="en-US" sz="2000" b="0" i="0" smtClean="0">
                  <a:solidFill>
                    <a:srgbClr val="FFFFFF"/>
                  </a:solidFill>
                  <a:latin typeface="Arial"/>
                  <a:ea typeface="黑体" pitchFamily="2" charset="-122"/>
                  <a:cs typeface="+mn-cs"/>
                </a:rPr>
                <a:t>集成数据和存储网络</a:t>
              </a:r>
              <a:endParaRPr lang="zh-CN" altLang="en-US" sz="2000">
                <a:solidFill>
                  <a:schemeClr val="bg1"/>
                </a:solidFill>
                <a:ea typeface="黑体" pitchFamily="2" charset="-122"/>
              </a:endParaRPr>
            </a:p>
          </p:txBody>
        </p:sp>
      </p:grpSp>
      <p:grpSp>
        <p:nvGrpSpPr>
          <p:cNvPr id="6" name="Group 79"/>
          <p:cNvGrpSpPr/>
          <p:nvPr/>
        </p:nvGrpSpPr>
        <p:grpSpPr>
          <a:xfrm>
            <a:off x="645442" y="4725558"/>
            <a:ext cx="8004937" cy="582855"/>
            <a:chOff x="411899" y="2040067"/>
            <a:chExt cx="8004937" cy="884241"/>
          </a:xfrm>
        </p:grpSpPr>
        <p:sp>
          <p:nvSpPr>
            <p:cNvPr id="81" name="Round Same Side Corner Rectangle 80"/>
            <p:cNvSpPr/>
            <p:nvPr/>
          </p:nvSpPr>
          <p:spPr>
            <a:xfrm>
              <a:off x="411899" y="2040067"/>
              <a:ext cx="8004937" cy="884241"/>
            </a:xfrm>
            <a:prstGeom prst="round2SameRect">
              <a:avLst>
                <a:gd name="adj1" fmla="val 9140"/>
                <a:gd name="adj2" fmla="val 7756"/>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w="25400" cap="flat">
              <a:noFill/>
              <a:prstDash val="solid"/>
              <a:miter lim="800000"/>
              <a:headEnd/>
              <a:tailEnd/>
            </a:ln>
            <a:effectLst>
              <a:outerShdw blurRad="152400" dist="76200" dir="5400000" algn="t" rotWithShape="0">
                <a:prstClr val="black">
                  <a:alpha val="54000"/>
                </a:prstClr>
              </a:outerShdw>
            </a:effectLst>
          </p:spPr>
          <p:txBody>
            <a:bodyPr vert="horz" wrap="square" lIns="91440" tIns="45720" rIns="91440" bIns="45720" numCol="1" anchor="ctr" anchorCtr="0" compatLnSpc="1">
              <a:prstTxWarp prst="textNoShape">
                <a:avLst/>
              </a:prstTxWarp>
            </a:bodyPr>
            <a:lstStyle/>
            <a:p>
              <a:pPr algn="ctr">
                <a:lnSpc>
                  <a:spcPct val="95000"/>
                </a:lnSpc>
              </a:pPr>
              <a:endParaRPr lang="zh-CN" altLang="en-US" b="1">
                <a:solidFill>
                  <a:schemeClr val="bg1"/>
                </a:solidFill>
                <a:ea typeface="黑体" pitchFamily="2" charset="-122"/>
              </a:endParaRPr>
            </a:p>
          </p:txBody>
        </p:sp>
        <p:sp>
          <p:nvSpPr>
            <p:cNvPr id="82" name="TextBox 81"/>
            <p:cNvSpPr txBox="1"/>
            <p:nvPr/>
          </p:nvSpPr>
          <p:spPr>
            <a:xfrm>
              <a:off x="459600" y="2173857"/>
              <a:ext cx="7909534" cy="607001"/>
            </a:xfrm>
            <a:prstGeom prst="rect">
              <a:avLst/>
            </a:prstGeom>
            <a:noFill/>
          </p:spPr>
          <p:txBody>
            <a:bodyPr wrap="square" rtlCol="0">
              <a:spAutoFit/>
            </a:bodyPr>
            <a:lstStyle/>
            <a:p>
              <a:pPr algn="ctr" defTabSz="914400">
                <a:buNone/>
              </a:pPr>
              <a:r>
                <a:rPr lang="zh-CN" altLang="en-US" sz="2000" b="0" i="0" smtClean="0">
                  <a:solidFill>
                    <a:srgbClr val="FFFFFF"/>
                  </a:solidFill>
                  <a:latin typeface="Arial"/>
                  <a:ea typeface="黑体" pitchFamily="2" charset="-122"/>
                  <a:cs typeface="+mn-cs"/>
                </a:rPr>
                <a:t>运营效率和一致性 </a:t>
              </a:r>
              <a:r>
                <a:rPr lang="en-US" altLang="zh-CN" sz="2000" b="0" i="0" smtClean="0">
                  <a:solidFill>
                    <a:srgbClr val="FFFFFF"/>
                  </a:solidFill>
                  <a:latin typeface="Arial"/>
                  <a:ea typeface="黑体" pitchFamily="2" charset="-122"/>
                  <a:cs typeface="+mn-cs"/>
                </a:rPr>
                <a:t>— </a:t>
              </a:r>
              <a:r>
                <a:rPr lang="zh-CN" altLang="en-US" sz="2000" b="0" i="0" smtClean="0">
                  <a:solidFill>
                    <a:srgbClr val="FFFFFF"/>
                  </a:solidFill>
                  <a:latin typeface="Arial"/>
                  <a:ea typeface="黑体" pitchFamily="2" charset="-122"/>
                  <a:cs typeface="+mn-cs"/>
                </a:rPr>
                <a:t>物理、虚拟、云</a:t>
              </a:r>
              <a:endParaRPr lang="zh-CN" altLang="en-US" sz="2000">
                <a:solidFill>
                  <a:schemeClr val="bg1"/>
                </a:solidFill>
                <a:ea typeface="黑体" pitchFamily="2" charset="-122"/>
              </a:endParaRPr>
            </a:p>
          </p:txBody>
        </p:sp>
      </p:grpSp>
      <p:sp>
        <p:nvSpPr>
          <p:cNvPr id="39" name="Oval 38" hidden="1"/>
          <p:cNvSpPr/>
          <p:nvPr/>
        </p:nvSpPr>
        <p:spPr>
          <a:xfrm>
            <a:off x="2021615" y="4329878"/>
            <a:ext cx="5100765" cy="3214994"/>
          </a:xfrm>
          <a:prstGeom prst="ellipse">
            <a:avLst/>
          </a:prstGeom>
          <a:gradFill flip="none" rotWithShape="1">
            <a:gsLst>
              <a:gs pos="0">
                <a:schemeClr val="tx1">
                  <a:alpha val="35000"/>
                </a:schemeClr>
              </a:gs>
              <a:gs pos="100000">
                <a:srgbClr val="000000">
                  <a:alpha val="0"/>
                </a:srgbClr>
              </a:gs>
            </a:gsLst>
            <a:path path="shape">
              <a:fillToRect l="50000" t="50000" r="50000" b="50000"/>
            </a:path>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p:nvSpPr>
        <p:spPr>
          <a:xfrm>
            <a:off x="1024915" y="241558"/>
            <a:ext cx="3715014" cy="784830"/>
          </a:xfrm>
          <a:prstGeom prst="rect">
            <a:avLst/>
          </a:prstGeom>
        </p:spPr>
        <p:txBody>
          <a:bodyPr wrap="square" anchor="b">
            <a:spAutoFit/>
          </a:bodyPr>
          <a:lstStyle/>
          <a:p>
            <a:pPr algn="l" defTabSz="914400">
              <a:lnSpc>
                <a:spcPts val="2700"/>
              </a:lnSpc>
              <a:buNone/>
              <a:tabLst>
                <a:tab pos="5711825" algn="l"/>
              </a:tabLst>
            </a:pPr>
            <a:r>
              <a:rPr lang="en-US" altLang="zh-CN" sz="2000" b="1" i="0" smtClean="0">
                <a:solidFill>
                  <a:srgbClr val="546568"/>
                </a:solidFill>
                <a:latin typeface="Arial"/>
                <a:ea typeface="黑体" pitchFamily="2" charset="-122"/>
                <a:cs typeface="+mn-cs"/>
              </a:rPr>
              <a:t>CISCO</a:t>
            </a:r>
            <a:r>
              <a:rPr lang="zh-CN" altLang="en-US" sz="2800" b="0" i="0" smtClean="0">
                <a:solidFill>
                  <a:srgbClr val="546568"/>
                </a:solidFill>
                <a:latin typeface="Arial"/>
                <a:ea typeface="黑体" pitchFamily="2" charset="-122"/>
                <a:cs typeface="+mn-cs"/>
              </a:rPr>
              <a:t/>
            </a:r>
            <a:br>
              <a:rPr lang="zh-CN" altLang="en-US" sz="2800" b="0" i="0" smtClean="0">
                <a:solidFill>
                  <a:srgbClr val="546568"/>
                </a:solidFill>
                <a:latin typeface="Arial"/>
                <a:ea typeface="黑体" pitchFamily="2" charset="-122"/>
                <a:cs typeface="+mn-cs"/>
              </a:rPr>
            </a:br>
            <a:r>
              <a:rPr lang="en-US" altLang="zh-CN" sz="2800" b="1" i="0" smtClean="0">
                <a:solidFill>
                  <a:srgbClr val="546568"/>
                </a:solidFill>
                <a:latin typeface="Arial"/>
                <a:ea typeface="黑体" pitchFamily="2" charset="-122"/>
                <a:cs typeface="+mn-cs"/>
              </a:rPr>
              <a:t>UNIFIED FABRIC</a:t>
            </a:r>
            <a:endParaRPr lang="zh-CN" altLang="en-US" sz="2800" b="1">
              <a:solidFill>
                <a:srgbClr val="546568"/>
              </a:solidFill>
              <a:latin typeface="+mj-lt"/>
              <a:ea typeface="黑体" pitchFamily="2" charset="-122"/>
              <a:cs typeface="+mj-cs"/>
            </a:endParaRPr>
          </a:p>
        </p:txBody>
      </p:sp>
      <p:sp>
        <p:nvSpPr>
          <p:cNvPr id="26" name="Line 4"/>
          <p:cNvSpPr>
            <a:spLocks noChangeShapeType="1"/>
          </p:cNvSpPr>
          <p:nvPr/>
        </p:nvSpPr>
        <p:spPr bwMode="auto">
          <a:xfrm>
            <a:off x="4158475" y="289823"/>
            <a:ext cx="0" cy="700974"/>
          </a:xfrm>
          <a:prstGeom prst="line">
            <a:avLst/>
          </a:prstGeom>
          <a:noFill/>
          <a:ln w="14288">
            <a:solidFill>
              <a:srgbClr val="546568"/>
            </a:solidFill>
            <a:round/>
            <a:headEnd/>
            <a:tailEnd/>
          </a:ln>
        </p:spPr>
        <p:txBody>
          <a:bodyPr lIns="91435" tIns="45718" rIns="91435" bIns="45718"/>
          <a:lstStyle/>
          <a:p>
            <a:pPr>
              <a:defRPr/>
            </a:pPr>
            <a:endParaRPr lang="zh-CN" altLang="en-US" kern="0">
              <a:solidFill>
                <a:sysClr val="windowText" lastClr="000000"/>
              </a:solidFill>
              <a:ea typeface="黑体" pitchFamily="2" charset="-122"/>
            </a:endParaRPr>
          </a:p>
        </p:txBody>
      </p:sp>
      <p:grpSp>
        <p:nvGrpSpPr>
          <p:cNvPr id="27" name="Group 41"/>
          <p:cNvGrpSpPr/>
          <p:nvPr/>
        </p:nvGrpSpPr>
        <p:grpSpPr>
          <a:xfrm>
            <a:off x="4265708" y="203167"/>
            <a:ext cx="4576752" cy="827877"/>
            <a:chOff x="3811240" y="450620"/>
            <a:chExt cx="4576752" cy="827877"/>
          </a:xfrm>
        </p:grpSpPr>
        <p:sp>
          <p:nvSpPr>
            <p:cNvPr id="28" name="Rectangle 27"/>
            <p:cNvSpPr/>
            <p:nvPr/>
          </p:nvSpPr>
          <p:spPr>
            <a:xfrm>
              <a:off x="3811240" y="798366"/>
              <a:ext cx="2339102" cy="480131"/>
            </a:xfrm>
            <a:prstGeom prst="rect">
              <a:avLst/>
            </a:prstGeom>
          </p:spPr>
          <p:txBody>
            <a:bodyPr wrap="none" anchor="b">
              <a:spAutoFit/>
            </a:bodyPr>
            <a:lstStyle/>
            <a:p>
              <a:pPr algn="l" defTabSz="914400">
                <a:lnSpc>
                  <a:spcPct val="90000"/>
                </a:lnSpc>
                <a:buNone/>
                <a:tabLst>
                  <a:tab pos="5711825" algn="l"/>
                </a:tabLst>
              </a:pPr>
              <a:r>
                <a:rPr lang="zh-CN" altLang="en-US" sz="2800" b="0" i="0" smtClean="0">
                  <a:solidFill>
                    <a:srgbClr val="546568"/>
                  </a:solidFill>
                  <a:latin typeface="Arial"/>
                  <a:ea typeface="黑体" pitchFamily="2" charset="-122"/>
                  <a:cs typeface="+mn-cs"/>
                </a:rPr>
                <a:t>您的数据中心</a:t>
              </a:r>
              <a:endParaRPr lang="zh-CN" altLang="en-US" sz="2800">
                <a:solidFill>
                  <a:srgbClr val="546568"/>
                </a:solidFill>
                <a:ea typeface="黑体" pitchFamily="2" charset="-122"/>
              </a:endParaRPr>
            </a:p>
          </p:txBody>
        </p:sp>
        <p:sp>
          <p:nvSpPr>
            <p:cNvPr id="29" name="Rectangle 28"/>
            <p:cNvSpPr/>
            <p:nvPr/>
          </p:nvSpPr>
          <p:spPr>
            <a:xfrm>
              <a:off x="3815992" y="450620"/>
              <a:ext cx="4572000" cy="461665"/>
            </a:xfrm>
            <a:prstGeom prst="rect">
              <a:avLst/>
            </a:prstGeom>
          </p:spPr>
          <p:txBody>
            <a:bodyPr anchor="b">
              <a:spAutoFit/>
            </a:bodyPr>
            <a:lstStyle/>
            <a:p>
              <a:pPr algn="l" defTabSz="914400">
                <a:buNone/>
              </a:pPr>
              <a:r>
                <a:rPr lang="zh-CN" altLang="en-US" sz="2400" b="1" i="0" smtClean="0">
                  <a:solidFill>
                    <a:srgbClr val="6DB344"/>
                  </a:solidFill>
                  <a:latin typeface="Arial"/>
                  <a:ea typeface="黑体" pitchFamily="2" charset="-122"/>
                  <a:cs typeface="+mn-cs"/>
                </a:rPr>
                <a:t>转型</a:t>
              </a:r>
              <a:endParaRPr lang="zh-CN" altLang="en-US" sz="2400" b="1">
                <a:solidFill>
                  <a:schemeClr val="tx2"/>
                </a:solidFill>
                <a:ea typeface="黑体" pitchFamily="2" charset="-122"/>
              </a:endParaRPr>
            </a:p>
          </p:txBody>
        </p:sp>
      </p:grpSp>
      <p:sp>
        <p:nvSpPr>
          <p:cNvPr id="30" name="Rectangle 29"/>
          <p:cNvSpPr/>
          <p:nvPr/>
        </p:nvSpPr>
        <p:spPr>
          <a:xfrm>
            <a:off x="-98473" y="5666292"/>
            <a:ext cx="9284677" cy="897415"/>
          </a:xfrm>
          <a:prstGeom prst="rect">
            <a:avLst/>
          </a:prstGeom>
          <a:gradFill>
            <a:gsLst>
              <a:gs pos="100000">
                <a:srgbClr val="546568">
                  <a:lumMod val="64000"/>
                </a:srgbClr>
              </a:gs>
              <a:gs pos="0">
                <a:srgbClr val="546568">
                  <a:lumMod val="86000"/>
                  <a:lumOff val="14000"/>
                </a:srgbClr>
              </a:gs>
            </a:gsLst>
            <a:lin ang="5400000" scaled="0"/>
          </a:gradFill>
          <a:ln w="25400" cap="flat">
            <a:no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a:lnSpc>
                <a:spcPct val="95000"/>
              </a:lnSpc>
            </a:pPr>
            <a:endParaRPr lang="zh-CN" altLang="en-US" sz="1600" b="1">
              <a:solidFill>
                <a:schemeClr val="bg1"/>
              </a:solidFill>
              <a:ea typeface="黑体" pitchFamily="2" charset="-122"/>
            </a:endParaRPr>
          </a:p>
        </p:txBody>
      </p:sp>
      <p:grpSp>
        <p:nvGrpSpPr>
          <p:cNvPr id="31" name="Group 37"/>
          <p:cNvGrpSpPr>
            <a:grpSpLocks/>
          </p:cNvGrpSpPr>
          <p:nvPr/>
        </p:nvGrpSpPr>
        <p:grpSpPr bwMode="auto">
          <a:xfrm>
            <a:off x="1212795" y="5840710"/>
            <a:ext cx="2678486" cy="684213"/>
            <a:chOff x="897" y="972"/>
            <a:chExt cx="1581" cy="431"/>
          </a:xfrm>
        </p:grpSpPr>
        <p:sp>
          <p:nvSpPr>
            <p:cNvPr id="32" name="Text Box 60"/>
            <p:cNvSpPr txBox="1">
              <a:spLocks noChangeArrowheads="1"/>
            </p:cNvSpPr>
            <p:nvPr/>
          </p:nvSpPr>
          <p:spPr bwMode="auto">
            <a:xfrm>
              <a:off x="1266" y="972"/>
              <a:ext cx="1212" cy="393"/>
            </a:xfrm>
            <a:prstGeom prst="rect">
              <a:avLst/>
            </a:prstGeom>
            <a:noFill/>
            <a:ln w="9525" algn="ctr">
              <a:noFill/>
              <a:miter lim="800000"/>
              <a:headEnd/>
              <a:tailEnd/>
            </a:ln>
          </p:spPr>
          <p:txBody>
            <a:bodyPr lIns="82124" tIns="41061" rIns="82124" bIns="41061">
              <a:spAutoFit/>
            </a:bodyPr>
            <a:lstStyle/>
            <a:p>
              <a:pPr algn="r" defTabSz="814365">
                <a:lnSpc>
                  <a:spcPct val="80000"/>
                </a:lnSpc>
                <a:buNone/>
              </a:pPr>
              <a:r>
                <a:rPr lang="zh-CN" altLang="en-US" sz="1400" b="0" i="0" kern="1200" dirty="0" smtClean="0">
                  <a:solidFill>
                    <a:srgbClr val="FFFFFF"/>
                  </a:solidFill>
                  <a:effectLst>
                    <a:outerShdw blurRad="38100" dist="38100" dir="2700000" algn="tl">
                      <a:srgbClr val="000000">
                        <a:alpha val="43137"/>
                      </a:srgbClr>
                    </a:outerShdw>
                  </a:effectLst>
                  <a:latin typeface="Arial"/>
                  <a:ea typeface="黑体" pitchFamily="2" charset="-122"/>
                  <a:cs typeface="+mn-cs"/>
                </a:rPr>
                <a:t>当</a:t>
              </a:r>
              <a:r>
                <a:rPr lang="zh-CN" altLang="en-US" sz="2000" b="0" i="0" kern="1200" dirty="0" smtClean="0">
                  <a:solidFill>
                    <a:srgbClr val="FFFFFF"/>
                  </a:solidFill>
                  <a:effectLst>
                    <a:outerShdw blurRad="38100" dist="38100" dir="2700000" algn="tl">
                      <a:srgbClr val="000000">
                        <a:alpha val="43137"/>
                      </a:srgbClr>
                    </a:outerShdw>
                  </a:effectLst>
                  <a:latin typeface="Arial"/>
                  <a:ea typeface="黑体" pitchFamily="2" charset="-122"/>
                  <a:cs typeface="+mn-cs"/>
                </a:rPr>
                <a:t>网络</a:t>
              </a:r>
              <a:r>
                <a:rPr lang="zh-CN" altLang="en-US" sz="1400" b="0" i="0" kern="0" dirty="0" smtClean="0">
                  <a:solidFill>
                    <a:srgbClr val="FFFFFF"/>
                  </a:solidFill>
                  <a:effectLst>
                    <a:outerShdw blurRad="38100" dist="38100" dir="2700000" algn="tl">
                      <a:srgbClr val="000000">
                        <a:alpha val="43137"/>
                      </a:srgbClr>
                    </a:outerShdw>
                  </a:effectLst>
                  <a:latin typeface="Arial"/>
                  <a:ea typeface="黑体" pitchFamily="2" charset="-122"/>
                  <a:cs typeface="+mn-cs"/>
                </a:rPr>
                <a:t>得到</a:t>
              </a:r>
              <a:endParaRPr lang="zh-CN" altLang="en-US" kern="0" dirty="0" smtClean="0">
                <a:solidFill>
                  <a:schemeClr val="bg1"/>
                </a:solidFill>
                <a:effectLst>
                  <a:outerShdw blurRad="38100" dist="38100" dir="2700000" algn="tl">
                    <a:srgbClr val="000000">
                      <a:alpha val="43137"/>
                    </a:srgbClr>
                  </a:outerShdw>
                </a:effectLst>
                <a:ea typeface="黑体" pitchFamily="2" charset="-122"/>
              </a:endParaRPr>
            </a:p>
            <a:p>
              <a:pPr algn="r" defTabSz="814365">
                <a:lnSpc>
                  <a:spcPct val="80000"/>
                </a:lnSpc>
                <a:spcBef>
                  <a:spcPct val="0"/>
                </a:spcBef>
                <a:spcAft>
                  <a:spcPct val="0"/>
                </a:spcAft>
                <a:buNone/>
              </a:pPr>
              <a:endParaRPr lang="zh-CN" altLang="en-US" sz="2400" b="1" kern="1200" dirty="0">
                <a:solidFill>
                  <a:schemeClr val="bg1"/>
                </a:solidFill>
                <a:effectLst>
                  <a:outerShdw blurRad="38100" dist="38100" dir="2700000" algn="tl">
                    <a:srgbClr val="000000">
                      <a:alpha val="43137"/>
                    </a:srgbClr>
                  </a:outerShdw>
                </a:effectLst>
                <a:latin typeface="Arial" charset="0"/>
                <a:ea typeface="黑体" pitchFamily="2" charset="-122"/>
                <a:cs typeface="+mn-cs"/>
              </a:endParaRPr>
            </a:p>
          </p:txBody>
        </p:sp>
        <p:sp>
          <p:nvSpPr>
            <p:cNvPr id="33" name="Text Box 63"/>
            <p:cNvSpPr txBox="1">
              <a:spLocks noChangeArrowheads="1"/>
            </p:cNvSpPr>
            <p:nvPr/>
          </p:nvSpPr>
          <p:spPr bwMode="auto">
            <a:xfrm>
              <a:off x="897" y="1141"/>
              <a:ext cx="1578" cy="262"/>
            </a:xfrm>
            <a:prstGeom prst="rect">
              <a:avLst/>
            </a:prstGeom>
            <a:noFill/>
            <a:ln w="9525" algn="ctr">
              <a:noFill/>
              <a:miter lim="800000"/>
              <a:headEnd/>
              <a:tailEnd/>
            </a:ln>
          </p:spPr>
          <p:txBody>
            <a:bodyPr lIns="82124" tIns="41061" rIns="82124" bIns="41061">
              <a:spAutoFit/>
            </a:bodyPr>
            <a:lstStyle/>
            <a:p>
              <a:pPr algn="r" defTabSz="814365">
                <a:lnSpc>
                  <a:spcPct val="90000"/>
                </a:lnSpc>
                <a:spcBef>
                  <a:spcPct val="50000"/>
                </a:spcBef>
                <a:spcAft>
                  <a:spcPct val="0"/>
                </a:spcAft>
                <a:buNone/>
              </a:pPr>
              <a:r>
                <a:rPr lang="zh-CN" altLang="en-US" sz="2400" b="0" i="0" kern="1200" dirty="0" smtClean="0">
                  <a:solidFill>
                    <a:srgbClr val="FFFFFF"/>
                  </a:solidFill>
                  <a:effectLst>
                    <a:outerShdw blurRad="38100" dist="38100" dir="2700000" algn="tl">
                      <a:srgbClr val="000000">
                        <a:alpha val="43137"/>
                      </a:srgbClr>
                    </a:outerShdw>
                  </a:effectLst>
                  <a:latin typeface="Arial"/>
                  <a:ea typeface="黑体" pitchFamily="2" charset="-122"/>
                  <a:cs typeface="+mn-cs"/>
                </a:rPr>
                <a:t>统一</a:t>
              </a:r>
              <a:r>
                <a:rPr lang="zh-CN" altLang="en-US" sz="1400" dirty="0" smtClean="0">
                  <a:solidFill>
                    <a:srgbClr val="FFFFFF"/>
                  </a:solidFill>
                  <a:effectLst>
                    <a:outerShdw blurRad="38100" dist="38100" dir="2700000" algn="tl">
                      <a:srgbClr val="000000">
                        <a:alpha val="43137"/>
                      </a:srgbClr>
                    </a:outerShdw>
                  </a:effectLst>
                  <a:latin typeface="Arial"/>
                  <a:ea typeface="黑体" pitchFamily="2" charset="-122"/>
                </a:rPr>
                <a:t>时</a:t>
              </a:r>
              <a:endParaRPr lang="zh-CN" altLang="en-US" sz="1400" kern="1200" dirty="0">
                <a:solidFill>
                  <a:schemeClr val="bg1"/>
                </a:solidFill>
                <a:effectLst>
                  <a:outerShdw blurRad="38100" dist="38100" dir="2700000" algn="tl">
                    <a:srgbClr val="000000">
                      <a:alpha val="43137"/>
                    </a:srgbClr>
                  </a:outerShdw>
                </a:effectLst>
                <a:latin typeface="Arial" charset="0"/>
                <a:ea typeface="黑体" pitchFamily="2" charset="-122"/>
                <a:cs typeface="+mn-cs"/>
              </a:endParaRPr>
            </a:p>
          </p:txBody>
        </p:sp>
        <p:sp>
          <p:nvSpPr>
            <p:cNvPr id="35" name="Rectangle 64"/>
            <p:cNvSpPr>
              <a:spLocks noChangeArrowheads="1"/>
            </p:cNvSpPr>
            <p:nvPr/>
          </p:nvSpPr>
          <p:spPr bwMode="auto">
            <a:xfrm>
              <a:off x="1422" y="1069"/>
              <a:ext cx="138" cy="167"/>
            </a:xfrm>
            <a:prstGeom prst="rect">
              <a:avLst/>
            </a:prstGeom>
            <a:noFill/>
            <a:ln w="14288" algn="ctr">
              <a:noFill/>
              <a:miter lim="800000"/>
              <a:headEnd/>
              <a:tailEnd/>
            </a:ln>
          </p:spPr>
          <p:txBody>
            <a:bodyPr wrap="none">
              <a:spAutoFit/>
            </a:bodyPr>
            <a:lstStyle/>
            <a:p>
              <a:pPr algn="ctr" defTabSz="814365">
                <a:lnSpc>
                  <a:spcPct val="80000"/>
                </a:lnSpc>
                <a:spcBef>
                  <a:spcPct val="50000"/>
                </a:spcBef>
                <a:spcAft>
                  <a:spcPct val="0"/>
                </a:spcAft>
                <a:buNone/>
              </a:pPr>
              <a:r>
                <a:rPr lang="zh-CN" altLang="en-US" sz="1400" b="0" i="0" kern="1200" smtClean="0">
                  <a:solidFill>
                    <a:srgbClr val="FFFFFF"/>
                  </a:solidFill>
                  <a:effectLst>
                    <a:outerShdw blurRad="38100" dist="38100" dir="2700000" algn="tl">
                      <a:srgbClr val="000000">
                        <a:alpha val="43137"/>
                      </a:srgbClr>
                    </a:outerShdw>
                  </a:effectLst>
                  <a:latin typeface="Arial"/>
                  <a:ea typeface="黑体" pitchFamily="2" charset="-122"/>
                  <a:cs typeface="+mn-cs"/>
                </a:rPr>
                <a:t> </a:t>
              </a:r>
              <a:endParaRPr lang="zh-CN" altLang="en-US" sz="1400" b="0" i="0" kern="1200">
                <a:solidFill>
                  <a:srgbClr val="FFFFFF"/>
                </a:solidFill>
                <a:effectLst>
                  <a:outerShdw blurRad="38100" dist="38100" dir="2700000" algn="tl">
                    <a:srgbClr val="000000">
                      <a:alpha val="43137"/>
                    </a:srgbClr>
                  </a:outerShdw>
                </a:effectLst>
                <a:latin typeface="Arial"/>
                <a:ea typeface="黑体" pitchFamily="2" charset="-122"/>
                <a:cs typeface="+mn-cs"/>
              </a:endParaRPr>
            </a:p>
          </p:txBody>
        </p:sp>
      </p:grpSp>
      <p:sp>
        <p:nvSpPr>
          <p:cNvPr id="36" name="Text Box 61"/>
          <p:cNvSpPr txBox="1">
            <a:spLocks noChangeArrowheads="1"/>
          </p:cNvSpPr>
          <p:nvPr/>
        </p:nvSpPr>
        <p:spPr bwMode="auto">
          <a:xfrm>
            <a:off x="3995734" y="5804800"/>
            <a:ext cx="5116701" cy="550862"/>
          </a:xfrm>
          <a:prstGeom prst="rect">
            <a:avLst/>
          </a:prstGeom>
          <a:noFill/>
          <a:ln w="9525" algn="ctr">
            <a:noFill/>
            <a:miter lim="800000"/>
            <a:headEnd/>
            <a:tailEnd/>
          </a:ln>
        </p:spPr>
        <p:txBody>
          <a:bodyPr lIns="82124" tIns="41061" rIns="82124" bIns="41061"/>
          <a:lstStyle/>
          <a:p>
            <a:pPr algn="l" defTabSz="814365">
              <a:lnSpc>
                <a:spcPct val="90000"/>
              </a:lnSpc>
              <a:buNone/>
            </a:pPr>
            <a:r>
              <a:rPr lang="zh-CN" altLang="en-US" sz="2000" b="0" i="0" kern="0" smtClean="0">
                <a:solidFill>
                  <a:srgbClr val="FFFFFF"/>
                </a:solidFill>
                <a:effectLst>
                  <a:outerShdw blurRad="38100" dist="38100" dir="2700000" algn="tl">
                    <a:srgbClr val="000000">
                      <a:alpha val="43137"/>
                    </a:srgbClr>
                  </a:outerShdw>
                </a:effectLst>
                <a:latin typeface="Arial"/>
                <a:ea typeface="黑体" pitchFamily="2" charset="-122"/>
                <a:cs typeface="+mn-cs"/>
              </a:rPr>
              <a:t>您可获得</a:t>
            </a:r>
            <a:r>
              <a:rPr lang="zh-CN" altLang="en-US" sz="2000" b="1" i="0" kern="0" smtClean="0">
                <a:solidFill>
                  <a:srgbClr val="FFFFFF"/>
                </a:solidFill>
                <a:effectLst>
                  <a:outerShdw blurRad="38100" dist="38100" dir="2700000" algn="tl">
                    <a:srgbClr val="000000">
                      <a:alpha val="43137"/>
                    </a:srgbClr>
                  </a:outerShdw>
                </a:effectLst>
                <a:latin typeface="Arial"/>
                <a:ea typeface="黑体" pitchFamily="2" charset="-122"/>
                <a:cs typeface="+mn-cs"/>
              </a:rPr>
              <a:t>架构</a:t>
            </a:r>
            <a:endParaRPr lang="zh-CN" altLang="en-US" sz="2000" b="1" kern="0">
              <a:solidFill>
                <a:schemeClr val="bg1"/>
              </a:solidFill>
              <a:effectLst>
                <a:outerShdw blurRad="38100" dist="38100" dir="2700000" algn="tl">
                  <a:srgbClr val="000000">
                    <a:alpha val="43137"/>
                  </a:srgbClr>
                </a:outerShdw>
              </a:effectLst>
              <a:ea typeface="黑体" pitchFamily="2" charset="-122"/>
            </a:endParaRPr>
          </a:p>
        </p:txBody>
      </p:sp>
      <p:sp>
        <p:nvSpPr>
          <p:cNvPr id="37" name="Rectangle 86"/>
          <p:cNvSpPr>
            <a:spLocks noChangeArrowheads="1"/>
          </p:cNvSpPr>
          <p:nvPr/>
        </p:nvSpPr>
        <p:spPr bwMode="auto">
          <a:xfrm>
            <a:off x="3971284" y="6130457"/>
            <a:ext cx="958917" cy="369332"/>
          </a:xfrm>
          <a:prstGeom prst="rect">
            <a:avLst/>
          </a:prstGeom>
          <a:noFill/>
          <a:ln w="14288" algn="ctr">
            <a:noFill/>
            <a:miter lim="800000"/>
            <a:headEnd/>
            <a:tailEnd/>
          </a:ln>
        </p:spPr>
        <p:txBody>
          <a:bodyPr wrap="none">
            <a:spAutoFit/>
          </a:bodyPr>
          <a:lstStyle/>
          <a:p>
            <a:pPr algn="l" defTabSz="814365">
              <a:lnSpc>
                <a:spcPct val="90000"/>
              </a:lnSpc>
              <a:buNone/>
            </a:pPr>
            <a:r>
              <a:rPr lang="zh-CN" altLang="en-US" sz="2000" b="1" i="0" kern="0" smtClean="0">
                <a:solidFill>
                  <a:srgbClr val="FFFFFF"/>
                </a:solidFill>
                <a:effectLst>
                  <a:outerShdw blurRad="38100" dist="38100" dir="2700000" algn="tl">
                    <a:srgbClr val="000000">
                      <a:alpha val="43137"/>
                    </a:srgbClr>
                  </a:outerShdw>
                </a:effectLst>
                <a:latin typeface="Arial"/>
                <a:ea typeface="黑体" pitchFamily="2" charset="-122"/>
                <a:cs typeface="+mn-cs"/>
              </a:rPr>
              <a:t>灵活性</a:t>
            </a:r>
            <a:endParaRPr lang="zh-CN" altLang="en-US" sz="2000" b="1" kern="0">
              <a:solidFill>
                <a:schemeClr val="bg1"/>
              </a:solidFill>
              <a:effectLst>
                <a:outerShdw blurRad="38100" dist="38100" dir="2700000" algn="tl">
                  <a:srgbClr val="000000">
                    <a:alpha val="43137"/>
                  </a:srgbClr>
                </a:outerShdw>
              </a:effectLst>
              <a:ea typeface="黑体" pitchFamily="2" charset="-122"/>
            </a:endParaRPr>
          </a:p>
        </p:txBody>
      </p:sp>
      <p:sp>
        <p:nvSpPr>
          <p:cNvPr id="38" name="Line 62"/>
          <p:cNvSpPr>
            <a:spLocks noChangeShapeType="1"/>
          </p:cNvSpPr>
          <p:nvPr/>
        </p:nvSpPr>
        <p:spPr bwMode="auto">
          <a:xfrm>
            <a:off x="3950006" y="5791284"/>
            <a:ext cx="0" cy="704088"/>
          </a:xfrm>
          <a:prstGeom prst="line">
            <a:avLst/>
          </a:prstGeom>
          <a:noFill/>
          <a:ln w="14288">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b="1" i="0" u="none" strike="noStrike" kern="1200" cap="none" spc="0" normalizeH="0" baseline="0">
              <a:ln>
                <a:noFill/>
              </a:ln>
              <a:solidFill>
                <a:schemeClr val="bg1"/>
              </a:solidFill>
              <a:effectLst/>
              <a:uLnTx/>
              <a:uFillTx/>
              <a:latin typeface="Arial" charset="0"/>
              <a:ea typeface="黑体" pitchFamily="2" charset="-122"/>
              <a:cs typeface="+mn-cs"/>
            </a:endParaRPr>
          </a:p>
        </p:txBody>
      </p:sp>
    </p:spTree>
    <p:extLst>
      <p:ext uri="{BB962C8B-B14F-4D97-AF65-F5344CB8AC3E}">
        <p14:creationId xmlns="" xmlns:p14="http://schemas.microsoft.com/office/powerpoint/2010/main" val="37536482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childTnLst>
                                </p:cTn>
                              </p:par>
                            </p:childTnLst>
                          </p:cTn>
                        </p:par>
                        <p:par>
                          <p:cTn id="26" fill="hold">
                            <p:stCondLst>
                              <p:cond delay="2000"/>
                            </p:stCondLst>
                            <p:childTnLst>
                              <p:par>
                                <p:cTn id="27" presetID="2" presetClass="entr" presetSubtype="2" decel="10000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1+#ppt_w/2"/>
                                          </p:val>
                                        </p:tav>
                                        <p:tav tm="100000">
                                          <p:val>
                                            <p:strVal val="#ppt_x"/>
                                          </p:val>
                                        </p:tav>
                                      </p:tavLst>
                                    </p:anim>
                                    <p:anim calcmode="lin" valueType="num">
                                      <p:cBhvr additive="base">
                                        <p:cTn id="30" dur="500" fill="hold"/>
                                        <p:tgtEl>
                                          <p:spTgt spid="26"/>
                                        </p:tgtEl>
                                        <p:attrNameLst>
                                          <p:attrName>ppt_y</p:attrName>
                                        </p:attrNameLst>
                                      </p:cBhvr>
                                      <p:tavLst>
                                        <p:tav tm="0">
                                          <p:val>
                                            <p:strVal val="#ppt_y"/>
                                          </p:val>
                                        </p:tav>
                                        <p:tav tm="100000">
                                          <p:val>
                                            <p:strVal val="#ppt_y"/>
                                          </p:val>
                                        </p:tav>
                                      </p:tavLst>
                                    </p:anim>
                                  </p:childTnLst>
                                </p:cTn>
                              </p:par>
                              <p:par>
                                <p:cTn id="31" presetID="2" presetClass="entr" presetSubtype="2" decel="10000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1+#ppt_w/2"/>
                                          </p:val>
                                        </p:tav>
                                        <p:tav tm="100000">
                                          <p:val>
                                            <p:strVal val="#ppt_x"/>
                                          </p:val>
                                        </p:tav>
                                      </p:tavLst>
                                    </p:anim>
                                    <p:anim calcmode="lin" valueType="num">
                                      <p:cBhvr additive="base">
                                        <p:cTn id="34" dur="500" fill="hold"/>
                                        <p:tgtEl>
                                          <p:spTgt spid="27"/>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 presetClass="entr" presetSubtype="2"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1+#ppt_w/2"/>
                                          </p:val>
                                        </p:tav>
                                        <p:tav tm="100000">
                                          <p:val>
                                            <p:strVal val="#ppt_x"/>
                                          </p:val>
                                        </p:tav>
                                      </p:tavLst>
                                    </p:anim>
                                    <p:anim calcmode="lin" valueType="num">
                                      <p:cBhvr additive="base">
                                        <p:cTn id="39" dur="500" fill="hold"/>
                                        <p:tgtEl>
                                          <p:spTgt spid="30"/>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2" presetClass="entr" presetSubtype="8" accel="50000" decel="50000"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700" fill="hold"/>
                                        <p:tgtEl>
                                          <p:spTgt spid="31"/>
                                        </p:tgtEl>
                                        <p:attrNameLst>
                                          <p:attrName>ppt_x</p:attrName>
                                        </p:attrNameLst>
                                      </p:cBhvr>
                                      <p:tavLst>
                                        <p:tav tm="0">
                                          <p:val>
                                            <p:strVal val="0-#ppt_w/2"/>
                                          </p:val>
                                        </p:tav>
                                        <p:tav tm="100000">
                                          <p:val>
                                            <p:strVal val="#ppt_x"/>
                                          </p:val>
                                        </p:tav>
                                      </p:tavLst>
                                    </p:anim>
                                    <p:anim calcmode="lin" valueType="num">
                                      <p:cBhvr additive="base">
                                        <p:cTn id="44" dur="700" fill="hold"/>
                                        <p:tgtEl>
                                          <p:spTgt spid="31"/>
                                        </p:tgtEl>
                                        <p:attrNameLst>
                                          <p:attrName>ppt_y</p:attrName>
                                        </p:attrNameLst>
                                      </p:cBhvr>
                                      <p:tavLst>
                                        <p:tav tm="0">
                                          <p:val>
                                            <p:strVal val="#ppt_y"/>
                                          </p:val>
                                        </p:tav>
                                        <p:tav tm="100000">
                                          <p:val>
                                            <p:strVal val="#ppt_y"/>
                                          </p:val>
                                        </p:tav>
                                      </p:tavLst>
                                    </p:anim>
                                  </p:childTnLst>
                                </p:cTn>
                              </p:par>
                              <p:par>
                                <p:cTn id="45" presetID="2" presetClass="entr" presetSubtype="2" accel="50000" decel="5000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700" fill="hold"/>
                                        <p:tgtEl>
                                          <p:spTgt spid="37"/>
                                        </p:tgtEl>
                                        <p:attrNameLst>
                                          <p:attrName>ppt_x</p:attrName>
                                        </p:attrNameLst>
                                      </p:cBhvr>
                                      <p:tavLst>
                                        <p:tav tm="0">
                                          <p:val>
                                            <p:strVal val="1+#ppt_w/2"/>
                                          </p:val>
                                        </p:tav>
                                        <p:tav tm="100000">
                                          <p:val>
                                            <p:strVal val="#ppt_x"/>
                                          </p:val>
                                        </p:tav>
                                      </p:tavLst>
                                    </p:anim>
                                    <p:anim calcmode="lin" valueType="num">
                                      <p:cBhvr additive="base">
                                        <p:cTn id="48" dur="700" fill="hold"/>
                                        <p:tgtEl>
                                          <p:spTgt spid="37"/>
                                        </p:tgtEl>
                                        <p:attrNameLst>
                                          <p:attrName>ppt_y</p:attrName>
                                        </p:attrNameLst>
                                      </p:cBhvr>
                                      <p:tavLst>
                                        <p:tav tm="0">
                                          <p:val>
                                            <p:strVal val="#ppt_y"/>
                                          </p:val>
                                        </p:tav>
                                        <p:tav tm="100000">
                                          <p:val>
                                            <p:strVal val="#ppt_y"/>
                                          </p:val>
                                        </p:tav>
                                      </p:tavLst>
                                    </p:anim>
                                  </p:childTnLst>
                                </p:cTn>
                              </p:par>
                              <p:par>
                                <p:cTn id="49" presetID="10" presetClass="entr" presetSubtype="0" fill="hold" grpId="0" nodeType="withEffect">
                                  <p:stCondLst>
                                    <p:cond delay="40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par>
                                <p:cTn id="52" presetID="2" presetClass="entr" presetSubtype="2" accel="50000" decel="50000"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additive="base">
                                        <p:cTn id="54" dur="700" fill="hold"/>
                                        <p:tgtEl>
                                          <p:spTgt spid="36"/>
                                        </p:tgtEl>
                                        <p:attrNameLst>
                                          <p:attrName>ppt_x</p:attrName>
                                        </p:attrNameLst>
                                      </p:cBhvr>
                                      <p:tavLst>
                                        <p:tav tm="0">
                                          <p:val>
                                            <p:strVal val="1+#ppt_w/2"/>
                                          </p:val>
                                        </p:tav>
                                        <p:tav tm="100000">
                                          <p:val>
                                            <p:strVal val="#ppt_x"/>
                                          </p:val>
                                        </p:tav>
                                      </p:tavLst>
                                    </p:anim>
                                    <p:anim calcmode="lin" valueType="num">
                                      <p:cBhvr additive="base">
                                        <p:cTn id="55" dur="7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6" grpId="0" animBg="1"/>
      <p:bldP spid="30" grpId="0" animBg="1"/>
      <p:bldP spid="36" grpId="0"/>
      <p:bldP spid="37" grpId="0"/>
      <p:bldP spid="3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ounded Rectangle 88"/>
          <p:cNvSpPr/>
          <p:nvPr/>
        </p:nvSpPr>
        <p:spPr>
          <a:xfrm>
            <a:off x="1585208" y="4434798"/>
            <a:ext cx="5324964" cy="1746272"/>
          </a:xfrm>
          <a:prstGeom prst="roundRect">
            <a:avLst>
              <a:gd name="adj" fmla="val 6823"/>
            </a:avLst>
          </a:prstGeom>
          <a:gradFill>
            <a:gsLst>
              <a:gs pos="0">
                <a:schemeClr val="tx1">
                  <a:alpha val="0"/>
                </a:schemeClr>
              </a:gs>
              <a:gs pos="99000">
                <a:schemeClr val="accent1">
                  <a:alpha val="17000"/>
                </a:schemeClr>
              </a:gs>
            </a:gsLst>
            <a:lin ang="10800000" scaled="0"/>
          </a:gradFill>
          <a:ln w="12700">
            <a:gradFill>
              <a:gsLst>
                <a:gs pos="0">
                  <a:schemeClr val="tx1">
                    <a:lumMod val="75000"/>
                  </a:schemeClr>
                </a:gs>
                <a:gs pos="100000">
                  <a:schemeClr val="accent1">
                    <a:tint val="23500"/>
                    <a:satMod val="160000"/>
                    <a:alpha val="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l" defTabSz="914400">
              <a:buNone/>
            </a:pPr>
            <a:r>
              <a:rPr lang="zh-CN" altLang="en-US" sz="1400" b="0" i="0" smtClean="0">
                <a:solidFill>
                  <a:srgbClr val="0096D6"/>
                </a:solidFill>
                <a:latin typeface="Arial"/>
                <a:ea typeface="黑体" pitchFamily="2" charset="-122"/>
                <a:cs typeface="+mn-cs"/>
              </a:rPr>
              <a:t>智能基础设施</a:t>
            </a:r>
            <a:endParaRPr lang="zh-CN" altLang="en-US" sz="1400" b="0" i="0">
              <a:solidFill>
                <a:srgbClr val="0096D6"/>
              </a:solidFill>
              <a:latin typeface="Arial"/>
              <a:ea typeface="黑体" pitchFamily="2" charset="-122"/>
              <a:cs typeface="+mn-cs"/>
            </a:endParaRPr>
          </a:p>
        </p:txBody>
      </p:sp>
      <p:sp>
        <p:nvSpPr>
          <p:cNvPr id="88" name="Rounded Rectangle 87"/>
          <p:cNvSpPr/>
          <p:nvPr/>
        </p:nvSpPr>
        <p:spPr>
          <a:xfrm>
            <a:off x="1585208" y="3085335"/>
            <a:ext cx="5324964" cy="686261"/>
          </a:xfrm>
          <a:prstGeom prst="roundRect">
            <a:avLst>
              <a:gd name="adj" fmla="val 11837"/>
            </a:avLst>
          </a:prstGeom>
          <a:gradFill>
            <a:gsLst>
              <a:gs pos="0">
                <a:schemeClr val="tx1">
                  <a:alpha val="0"/>
                </a:schemeClr>
              </a:gs>
              <a:gs pos="99000">
                <a:schemeClr val="accent1">
                  <a:alpha val="17000"/>
                </a:schemeClr>
              </a:gs>
            </a:gsLst>
            <a:lin ang="10800000" scaled="0"/>
          </a:gradFill>
          <a:ln w="12700">
            <a:gradFill>
              <a:gsLst>
                <a:gs pos="0">
                  <a:schemeClr val="tx1">
                    <a:lumMod val="75000"/>
                  </a:schemeClr>
                </a:gs>
                <a:gs pos="100000">
                  <a:schemeClr val="accent1">
                    <a:tint val="23500"/>
                    <a:satMod val="160000"/>
                    <a:alpha val="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l" defTabSz="914400">
              <a:buNone/>
            </a:pPr>
            <a:r>
              <a:rPr lang="zh-CN" altLang="en-US" sz="1400" b="0" i="0" smtClean="0">
                <a:solidFill>
                  <a:srgbClr val="0096D6"/>
                </a:solidFill>
                <a:latin typeface="Arial"/>
                <a:ea typeface="黑体" pitchFamily="2" charset="-122"/>
                <a:cs typeface="+mn-cs"/>
              </a:rPr>
              <a:t>智能自动化</a:t>
            </a:r>
            <a:endParaRPr lang="zh-CN" altLang="en-US" sz="1400" b="0" i="0">
              <a:solidFill>
                <a:srgbClr val="0096D6"/>
              </a:solidFill>
              <a:latin typeface="Arial"/>
              <a:ea typeface="黑体" pitchFamily="2" charset="-122"/>
              <a:cs typeface="+mn-cs"/>
            </a:endParaRPr>
          </a:p>
        </p:txBody>
      </p:sp>
      <p:sp>
        <p:nvSpPr>
          <p:cNvPr id="90" name="Rounded Rectangle 89"/>
          <p:cNvSpPr/>
          <p:nvPr/>
        </p:nvSpPr>
        <p:spPr>
          <a:xfrm>
            <a:off x="1585208" y="1384300"/>
            <a:ext cx="5324964" cy="1609586"/>
          </a:xfrm>
          <a:prstGeom prst="roundRect">
            <a:avLst>
              <a:gd name="adj" fmla="val 5917"/>
            </a:avLst>
          </a:prstGeom>
          <a:gradFill>
            <a:gsLst>
              <a:gs pos="0">
                <a:schemeClr val="tx1">
                  <a:alpha val="0"/>
                </a:schemeClr>
              </a:gs>
              <a:gs pos="99000">
                <a:schemeClr val="accent1">
                  <a:alpha val="17000"/>
                </a:schemeClr>
              </a:gs>
            </a:gsLst>
            <a:lin ang="10800000" scaled="0"/>
          </a:gradFill>
          <a:ln w="12700">
            <a:gradFill>
              <a:gsLst>
                <a:gs pos="0">
                  <a:schemeClr val="tx1">
                    <a:lumMod val="75000"/>
                  </a:schemeClr>
                </a:gs>
                <a:gs pos="100000">
                  <a:schemeClr val="accent1">
                    <a:tint val="23500"/>
                    <a:satMod val="160000"/>
                    <a:alpha val="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l" defTabSz="914400">
              <a:buNone/>
            </a:pPr>
            <a:r>
              <a:rPr lang="zh-CN" altLang="en-US" sz="1400" b="0" i="0" smtClean="0">
                <a:solidFill>
                  <a:srgbClr val="0096D6"/>
                </a:solidFill>
                <a:latin typeface="Arial"/>
                <a:ea typeface="黑体" pitchFamily="2" charset="-122"/>
                <a:cs typeface="+mn-cs"/>
              </a:rPr>
              <a:t>资源池：</a:t>
            </a:r>
            <a:br>
              <a:rPr lang="zh-CN" altLang="en-US" sz="1400" b="0" i="0" smtClean="0">
                <a:solidFill>
                  <a:srgbClr val="0096D6"/>
                </a:solidFill>
                <a:latin typeface="Arial"/>
                <a:ea typeface="黑体" pitchFamily="2" charset="-122"/>
                <a:cs typeface="+mn-cs"/>
              </a:rPr>
            </a:br>
            <a:r>
              <a:rPr lang="zh-CN" altLang="en-US" sz="1400" b="0" i="0" smtClean="0">
                <a:solidFill>
                  <a:srgbClr val="0096D6"/>
                </a:solidFill>
                <a:latin typeface="Arial"/>
                <a:ea typeface="黑体" pitchFamily="2" charset="-122"/>
                <a:cs typeface="+mn-cs"/>
              </a:rPr>
              <a:t>虚拟机、虚拟网络</a:t>
            </a:r>
            <a:endParaRPr lang="zh-CN" altLang="en-US" sz="1400" b="0" i="0">
              <a:solidFill>
                <a:srgbClr val="0096D6"/>
              </a:solidFill>
              <a:latin typeface="Arial"/>
              <a:ea typeface="黑体" pitchFamily="2" charset="-122"/>
              <a:cs typeface="+mn-cs"/>
            </a:endParaRPr>
          </a:p>
        </p:txBody>
      </p:sp>
      <p:grpSp>
        <p:nvGrpSpPr>
          <p:cNvPr id="2" name="Group 28"/>
          <p:cNvGrpSpPr/>
          <p:nvPr/>
        </p:nvGrpSpPr>
        <p:grpSpPr>
          <a:xfrm>
            <a:off x="3305908" y="1384300"/>
            <a:ext cx="5838088" cy="4783321"/>
            <a:chOff x="2086567" y="1320803"/>
            <a:chExt cx="7057427" cy="991497"/>
          </a:xfrm>
        </p:grpSpPr>
        <p:sp>
          <p:nvSpPr>
            <p:cNvPr id="93" name="Flowchart: Delay 80"/>
            <p:cNvSpPr/>
            <p:nvPr/>
          </p:nvSpPr>
          <p:spPr>
            <a:xfrm flipH="1">
              <a:off x="2086567" y="1320803"/>
              <a:ext cx="7057427" cy="991497"/>
            </a:xfrm>
            <a:prstGeom prst="rect">
              <a:avLst/>
            </a:prstGeom>
            <a:gradFill>
              <a:gsLst>
                <a:gs pos="0">
                  <a:srgbClr val="C00000">
                    <a:alpha val="0"/>
                  </a:srgbClr>
                </a:gs>
                <a:gs pos="98750">
                  <a:srgbClr val="104A5C">
                    <a:alpha val="0"/>
                  </a:srgbClr>
                </a:gs>
                <a:gs pos="50000">
                  <a:schemeClr val="tx1">
                    <a:alpha val="14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mj-lt"/>
                <a:ea typeface="黑体" pitchFamily="2" charset="-122"/>
              </a:endParaRPr>
            </a:p>
          </p:txBody>
        </p:sp>
        <p:sp>
          <p:nvSpPr>
            <p:cNvPr id="94" name="Rectangle 93"/>
            <p:cNvSpPr/>
            <p:nvPr/>
          </p:nvSpPr>
          <p:spPr>
            <a:xfrm>
              <a:off x="5778363" y="1556163"/>
              <a:ext cx="3296394" cy="484801"/>
            </a:xfrm>
            <a:prstGeom prst="rect">
              <a:avLst/>
            </a:prstGeom>
          </p:spPr>
          <p:txBody>
            <a:bodyPr wrap="square" anchor="ctr">
              <a:spAutoFit/>
            </a:bodyPr>
            <a:lstStyle/>
            <a:p>
              <a:pPr algn="l" defTabSz="914400">
                <a:buNone/>
              </a:pPr>
              <a:r>
                <a:rPr lang="zh-CN" altLang="en-US" sz="1800" b="1" i="0" dirty="0" smtClean="0">
                  <a:solidFill>
                    <a:schemeClr val="tx1"/>
                  </a:solidFill>
                  <a:latin typeface="Arial"/>
                  <a:ea typeface="黑体" pitchFamily="2" charset="-122"/>
                  <a:cs typeface="+mn-cs"/>
                </a:rPr>
                <a:t>理想环境：</a:t>
              </a:r>
            </a:p>
            <a:p>
              <a:pPr marL="177759" indent="-177759" algn="l" defTabSz="914126">
                <a:lnSpc>
                  <a:spcPct val="96000"/>
                </a:lnSpc>
                <a:spcBef>
                  <a:spcPts val="281"/>
                </a:spcBef>
                <a:spcAft>
                  <a:spcPts val="741"/>
                </a:spcAft>
                <a:buClr>
                  <a:srgbClr val="0096D6"/>
                </a:buClr>
                <a:buSzPct val="90000"/>
                <a:buFont typeface="Arial"/>
                <a:buChar char="•"/>
              </a:pPr>
              <a:r>
                <a:rPr lang="zh-CN" altLang="en-US" sz="1600" b="0" i="0" dirty="0" smtClean="0">
                  <a:solidFill>
                    <a:srgbClr val="546568"/>
                  </a:solidFill>
                  <a:latin typeface="Arial"/>
                  <a:ea typeface="黑体" pitchFamily="2" charset="-122"/>
                  <a:cs typeface="Arial"/>
                </a:rPr>
                <a:t>提取的资源</a:t>
              </a:r>
            </a:p>
            <a:p>
              <a:pPr marL="177759" indent="-177759" algn="l" defTabSz="914126">
                <a:lnSpc>
                  <a:spcPct val="96000"/>
                </a:lnSpc>
                <a:spcBef>
                  <a:spcPts val="281"/>
                </a:spcBef>
                <a:spcAft>
                  <a:spcPts val="741"/>
                </a:spcAft>
                <a:buClr>
                  <a:srgbClr val="0096D6"/>
                </a:buClr>
                <a:buSzPct val="90000"/>
                <a:buFont typeface="Arial"/>
                <a:buChar char="•"/>
              </a:pPr>
              <a:r>
                <a:rPr lang="zh-CN" altLang="en-US" sz="1600" b="0" i="0" dirty="0" smtClean="0">
                  <a:solidFill>
                    <a:srgbClr val="546568"/>
                  </a:solidFill>
                  <a:latin typeface="Arial"/>
                  <a:ea typeface="黑体" pitchFamily="2" charset="-122"/>
                  <a:cs typeface="Arial"/>
                </a:rPr>
                <a:t>通过 </a:t>
              </a:r>
              <a:r>
                <a:rPr lang="en-US" altLang="zh-CN" sz="1600" b="0" i="0" dirty="0" smtClean="0">
                  <a:solidFill>
                    <a:srgbClr val="546568"/>
                  </a:solidFill>
                  <a:latin typeface="Arial"/>
                  <a:ea typeface="黑体" pitchFamily="2" charset="-122"/>
                  <a:cs typeface="Arial"/>
                </a:rPr>
                <a:t>API </a:t>
              </a:r>
              <a:r>
                <a:rPr lang="zh-CN" altLang="en-US" sz="1600" b="0" i="0" dirty="0" smtClean="0">
                  <a:solidFill>
                    <a:srgbClr val="546568"/>
                  </a:solidFill>
                  <a:latin typeface="Arial"/>
                  <a:ea typeface="黑体" pitchFamily="2" charset="-122"/>
                  <a:cs typeface="Arial"/>
                </a:rPr>
                <a:t>和策略实现</a:t>
              </a:r>
              <a:r>
                <a:rPr lang="en-US" altLang="zh-CN" sz="1600" b="0" i="0" dirty="0" smtClean="0">
                  <a:solidFill>
                    <a:srgbClr val="546568"/>
                  </a:solidFill>
                  <a:latin typeface="Arial"/>
                  <a:ea typeface="黑体" pitchFamily="2" charset="-122"/>
                  <a:cs typeface="Arial"/>
                </a:rPr>
                <a:t/>
              </a:r>
              <a:br>
                <a:rPr lang="en-US" altLang="zh-CN" sz="1600" b="0" i="0" dirty="0" smtClean="0">
                  <a:solidFill>
                    <a:srgbClr val="546568"/>
                  </a:solidFill>
                  <a:latin typeface="Arial"/>
                  <a:ea typeface="黑体" pitchFamily="2" charset="-122"/>
                  <a:cs typeface="Arial"/>
                </a:rPr>
              </a:br>
              <a:r>
                <a:rPr lang="zh-CN" altLang="en-US" sz="1600" b="0" i="0" dirty="0" smtClean="0">
                  <a:solidFill>
                    <a:srgbClr val="546568"/>
                  </a:solidFill>
                  <a:latin typeface="Arial"/>
                  <a:ea typeface="黑体" pitchFamily="2" charset="-122"/>
                  <a:cs typeface="Arial"/>
                </a:rPr>
                <a:t>自动化</a:t>
              </a:r>
            </a:p>
            <a:p>
              <a:pPr marL="177759" indent="-177759" algn="l" defTabSz="914126">
                <a:lnSpc>
                  <a:spcPct val="96000"/>
                </a:lnSpc>
                <a:spcBef>
                  <a:spcPts val="281"/>
                </a:spcBef>
                <a:spcAft>
                  <a:spcPts val="741"/>
                </a:spcAft>
                <a:buClr>
                  <a:srgbClr val="0096D6"/>
                </a:buClr>
                <a:buSzPct val="90000"/>
                <a:buFont typeface="Arial"/>
                <a:buChar char="•"/>
              </a:pPr>
              <a:r>
                <a:rPr lang="zh-CN" altLang="en-US" sz="1600" b="0" i="0" dirty="0" smtClean="0">
                  <a:solidFill>
                    <a:srgbClr val="546568"/>
                  </a:solidFill>
                  <a:latin typeface="Arial"/>
                  <a:ea typeface="黑体" pitchFamily="2" charset="-122"/>
                  <a:cs typeface="Arial"/>
                </a:rPr>
                <a:t>快速扩展能力</a:t>
              </a:r>
            </a:p>
            <a:p>
              <a:pPr marL="177759" indent="-177759" algn="l" defTabSz="914126">
                <a:lnSpc>
                  <a:spcPct val="96000"/>
                </a:lnSpc>
                <a:spcBef>
                  <a:spcPts val="281"/>
                </a:spcBef>
                <a:spcAft>
                  <a:spcPts val="741"/>
                </a:spcAft>
                <a:buClr>
                  <a:srgbClr val="0096D6"/>
                </a:buClr>
                <a:buSzPct val="90000"/>
                <a:buFont typeface="Arial"/>
                <a:buChar char="•"/>
              </a:pPr>
              <a:r>
                <a:rPr lang="zh-CN" altLang="en-US" sz="1600" b="0" i="0" dirty="0" smtClean="0">
                  <a:solidFill>
                    <a:srgbClr val="546568"/>
                  </a:solidFill>
                  <a:latin typeface="Arial"/>
                  <a:ea typeface="黑体" pitchFamily="2" charset="-122"/>
                  <a:cs typeface="Arial"/>
                </a:rPr>
                <a:t>简化管理</a:t>
              </a:r>
            </a:p>
            <a:p>
              <a:pPr marL="177759" indent="-177759" algn="l" defTabSz="914126">
                <a:lnSpc>
                  <a:spcPct val="96000"/>
                </a:lnSpc>
                <a:spcBef>
                  <a:spcPts val="281"/>
                </a:spcBef>
                <a:spcAft>
                  <a:spcPts val="741"/>
                </a:spcAft>
                <a:buClr>
                  <a:srgbClr val="0096D6"/>
                </a:buClr>
                <a:buSzPct val="90000"/>
                <a:buFont typeface="Arial"/>
                <a:buChar char="•"/>
              </a:pPr>
              <a:r>
                <a:rPr lang="zh-CN" altLang="en-US" sz="1600" b="0" i="0" dirty="0" smtClean="0">
                  <a:solidFill>
                    <a:srgbClr val="546568"/>
                  </a:solidFill>
                  <a:latin typeface="Arial"/>
                  <a:ea typeface="黑体" pitchFamily="2" charset="-122"/>
                  <a:cs typeface="Arial"/>
                </a:rPr>
                <a:t>服务调配成本较低</a:t>
              </a:r>
              <a:endParaRPr lang="zh-CN" altLang="en-US" sz="1600" b="0" i="0" dirty="0">
                <a:solidFill>
                  <a:srgbClr val="546568"/>
                </a:solidFill>
                <a:latin typeface="Arial"/>
                <a:ea typeface="黑体" pitchFamily="2" charset="-122"/>
                <a:cs typeface="Arial"/>
              </a:endParaRPr>
            </a:p>
          </p:txBody>
        </p:sp>
      </p:grpSp>
      <p:grpSp>
        <p:nvGrpSpPr>
          <p:cNvPr id="3" name="Group 26"/>
          <p:cNvGrpSpPr/>
          <p:nvPr/>
        </p:nvGrpSpPr>
        <p:grpSpPr>
          <a:xfrm>
            <a:off x="2341096" y="3847794"/>
            <a:ext cx="1867070" cy="708629"/>
            <a:chOff x="2341096" y="3847794"/>
            <a:chExt cx="1867070" cy="708629"/>
          </a:xfrm>
        </p:grpSpPr>
        <p:sp>
          <p:nvSpPr>
            <p:cNvPr id="28" name="Pentagon 27"/>
            <p:cNvSpPr/>
            <p:nvPr/>
          </p:nvSpPr>
          <p:spPr>
            <a:xfrm rot="16200000">
              <a:off x="2926176" y="3274434"/>
              <a:ext cx="708629" cy="1855350"/>
            </a:xfrm>
            <a:prstGeom prst="homePlate">
              <a:avLst/>
            </a:prstGeom>
            <a:gradFill flip="none" rotWithShape="1">
              <a:gsLst>
                <a:gs pos="0">
                  <a:schemeClr val="tx2"/>
                </a:gs>
                <a:gs pos="100000">
                  <a:schemeClr val="accent3">
                    <a:lumMod val="10000"/>
                    <a:alpha val="0"/>
                  </a:schemeClr>
                </a:gs>
              </a:gsLst>
              <a:lin ang="108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3152" rIns="274320" bIns="45720" numCol="1" spcCol="0" rtlCol="0" fromWordArt="0" anchor="t" anchorCtr="0" forceAA="0" compatLnSpc="1">
              <a:prstTxWarp prst="textNoShape">
                <a:avLst/>
              </a:prstTxWarp>
              <a:noAutofit/>
            </a:bodyPr>
            <a:lstStyle/>
            <a:p>
              <a:pPr algn="r"/>
              <a:endParaRPr lang="zh-CN" altLang="en-US" sz="2000">
                <a:latin typeface="+mj-lt"/>
                <a:ea typeface="黑体" pitchFamily="2" charset="-122"/>
              </a:endParaRPr>
            </a:p>
          </p:txBody>
        </p:sp>
        <p:sp>
          <p:nvSpPr>
            <p:cNvPr id="29" name="Rectangle 28"/>
            <p:cNvSpPr/>
            <p:nvPr/>
          </p:nvSpPr>
          <p:spPr>
            <a:xfrm>
              <a:off x="2341096" y="4018344"/>
              <a:ext cx="1867070" cy="307777"/>
            </a:xfrm>
            <a:prstGeom prst="rect">
              <a:avLst/>
            </a:prstGeom>
          </p:spPr>
          <p:txBody>
            <a:bodyPr wrap="square">
              <a:spAutoFit/>
            </a:bodyPr>
            <a:lstStyle/>
            <a:p>
              <a:pPr algn="ctr" defTabSz="914400">
                <a:buNone/>
              </a:pPr>
              <a:r>
                <a:rPr lang="en-US" altLang="zh-CN" sz="1400" b="1" i="0" smtClean="0">
                  <a:solidFill>
                    <a:srgbClr val="48575A"/>
                  </a:solidFill>
                  <a:latin typeface="Arial"/>
                  <a:ea typeface="黑体" pitchFamily="2" charset="-122"/>
                  <a:cs typeface="+mn-cs"/>
                </a:rPr>
                <a:t>API</a:t>
              </a:r>
              <a:endParaRPr lang="en-US" altLang="zh-CN" sz="1400" b="1" i="0">
                <a:solidFill>
                  <a:srgbClr val="48575A"/>
                </a:solidFill>
                <a:latin typeface="Arial"/>
                <a:ea typeface="黑体" pitchFamily="2" charset="-122"/>
                <a:cs typeface="+mn-cs"/>
              </a:endParaRPr>
            </a:p>
          </p:txBody>
        </p:sp>
      </p:grpSp>
      <p:sp>
        <p:nvSpPr>
          <p:cNvPr id="32" name="Rounded Rectangle 31"/>
          <p:cNvSpPr/>
          <p:nvPr/>
        </p:nvSpPr>
        <p:spPr>
          <a:xfrm>
            <a:off x="1581489" y="3085335"/>
            <a:ext cx="3555980" cy="686261"/>
          </a:xfrm>
          <a:prstGeom prst="roundRect">
            <a:avLst>
              <a:gd name="adj" fmla="val 11837"/>
            </a:avLst>
          </a:prstGeom>
          <a:gradFill>
            <a:gsLst>
              <a:gs pos="0">
                <a:schemeClr val="tx1"/>
              </a:gs>
              <a:gs pos="100000">
                <a:schemeClr val="tx1">
                  <a:lumMod val="75000"/>
                </a:schemeClr>
              </a:gs>
            </a:gsLst>
            <a:lin ang="5400000" scaled="0"/>
          </a:gradFill>
          <a:ln w="12700">
            <a:solidFill>
              <a:schemeClr val="tx1">
                <a:lumMod val="75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3152" rIns="274320" bIns="45720" numCol="1" spcCol="0" rtlCol="0" fromWordArt="0" anchor="t" anchorCtr="0" forceAA="0" compatLnSpc="1">
            <a:prstTxWarp prst="textNoShape">
              <a:avLst/>
            </a:prstTxWarp>
            <a:noAutofit/>
          </a:bodyPr>
          <a:lstStyle/>
          <a:p>
            <a:pPr algn="l" defTabSz="914400">
              <a:buNone/>
            </a:pPr>
            <a:r>
              <a:rPr lang="zh-CN" altLang="en-US" sz="1400" b="0" i="0" smtClean="0">
                <a:solidFill>
                  <a:srgbClr val="FFFFFF"/>
                </a:solidFill>
                <a:latin typeface="Arial"/>
                <a:ea typeface="黑体" pitchFamily="2" charset="-122"/>
                <a:cs typeface="+mn-cs"/>
              </a:rPr>
              <a:t>智能自动化</a:t>
            </a:r>
            <a:endParaRPr lang="zh-CN" altLang="en-US" sz="1400" b="0" i="0">
              <a:solidFill>
                <a:srgbClr val="FFFFFF"/>
              </a:solidFill>
              <a:latin typeface="Arial"/>
              <a:ea typeface="黑体" pitchFamily="2" charset="-122"/>
              <a:cs typeface="+mn-cs"/>
            </a:endParaRPr>
          </a:p>
        </p:txBody>
      </p:sp>
      <p:sp>
        <p:nvSpPr>
          <p:cNvPr id="40" name="Rounded Rectangle 39"/>
          <p:cNvSpPr/>
          <p:nvPr/>
        </p:nvSpPr>
        <p:spPr>
          <a:xfrm>
            <a:off x="1594935" y="4440520"/>
            <a:ext cx="3555980" cy="1746272"/>
          </a:xfrm>
          <a:prstGeom prst="roundRect">
            <a:avLst>
              <a:gd name="adj" fmla="val 6823"/>
            </a:avLst>
          </a:prstGeom>
          <a:gradFill>
            <a:gsLst>
              <a:gs pos="0">
                <a:schemeClr val="tx1"/>
              </a:gs>
              <a:gs pos="100000">
                <a:schemeClr val="tx1">
                  <a:lumMod val="75000"/>
                </a:schemeClr>
              </a:gs>
            </a:gsLst>
            <a:lin ang="5400000" scaled="0"/>
          </a:gradFill>
          <a:ln w="12700">
            <a:solidFill>
              <a:schemeClr val="tx1">
                <a:lumMod val="75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3152" rIns="274320" bIns="45720" numCol="1" spcCol="0" rtlCol="0" fromWordArt="0" anchor="t" anchorCtr="0" forceAA="0" compatLnSpc="1">
            <a:prstTxWarp prst="textNoShape">
              <a:avLst/>
            </a:prstTxWarp>
            <a:noAutofit/>
          </a:bodyPr>
          <a:lstStyle/>
          <a:p>
            <a:pPr algn="l" defTabSz="914400">
              <a:buNone/>
            </a:pPr>
            <a:r>
              <a:rPr lang="zh-CN" altLang="en-US" sz="1400" b="0" i="0" smtClean="0">
                <a:solidFill>
                  <a:srgbClr val="FFFFFF"/>
                </a:solidFill>
                <a:latin typeface="Arial"/>
                <a:ea typeface="黑体" pitchFamily="2" charset="-122"/>
                <a:cs typeface="+mn-cs"/>
              </a:rPr>
              <a:t>智能基础设施</a:t>
            </a:r>
            <a:endParaRPr lang="zh-CN" altLang="en-US" sz="1400" b="0" i="0">
              <a:solidFill>
                <a:srgbClr val="FFFFFF"/>
              </a:solidFill>
              <a:latin typeface="Arial"/>
              <a:ea typeface="黑体" pitchFamily="2" charset="-122"/>
              <a:cs typeface="+mn-cs"/>
            </a:endParaRPr>
          </a:p>
        </p:txBody>
      </p:sp>
      <p:grpSp>
        <p:nvGrpSpPr>
          <p:cNvPr id="4" name="Group 12"/>
          <p:cNvGrpSpPr/>
          <p:nvPr/>
        </p:nvGrpSpPr>
        <p:grpSpPr>
          <a:xfrm>
            <a:off x="2931548" y="4791466"/>
            <a:ext cx="846832" cy="846832"/>
            <a:chOff x="3723564" y="5596832"/>
            <a:chExt cx="846832" cy="846832"/>
          </a:xfrm>
        </p:grpSpPr>
        <p:sp>
          <p:nvSpPr>
            <p:cNvPr id="108" name="Oval 107"/>
            <p:cNvSpPr/>
            <p:nvPr/>
          </p:nvSpPr>
          <p:spPr>
            <a:xfrm>
              <a:off x="3723564" y="5596832"/>
              <a:ext cx="846832" cy="846832"/>
            </a:xfrm>
            <a:prstGeom prst="ellipse">
              <a:avLst/>
            </a:prstGeom>
            <a:gradFill flip="none" rotWithShape="1">
              <a:gsLst>
                <a:gs pos="0">
                  <a:srgbClr val="48575A">
                    <a:lumMod val="95000"/>
                    <a:lumOff val="5000"/>
                  </a:srgbClr>
                </a:gs>
                <a:gs pos="50000">
                  <a:srgbClr val="48575A">
                    <a:lumMod val="99000"/>
                  </a:srgbClr>
                </a:gs>
                <a:gs pos="100000">
                  <a:srgbClr val="546568">
                    <a:lumMod val="79000"/>
                    <a:lumOff val="21000"/>
                  </a:srgb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黑体" pitchFamily="2" charset="-122"/>
              </a:endParaRPr>
            </a:p>
          </p:txBody>
        </p:sp>
        <p:grpSp>
          <p:nvGrpSpPr>
            <p:cNvPr id="5" name="Group 11"/>
            <p:cNvGrpSpPr/>
            <p:nvPr/>
          </p:nvGrpSpPr>
          <p:grpSpPr>
            <a:xfrm>
              <a:off x="3842344" y="5740788"/>
              <a:ext cx="609273" cy="558920"/>
              <a:chOff x="3910640" y="5771542"/>
              <a:chExt cx="609273" cy="558920"/>
            </a:xfrm>
          </p:grpSpPr>
          <p:sp>
            <p:nvSpPr>
              <p:cNvPr id="110" name="Freeform 109"/>
              <p:cNvSpPr>
                <a:spLocks noEditPoints="1"/>
              </p:cNvSpPr>
              <p:nvPr/>
            </p:nvSpPr>
            <p:spPr bwMode="auto">
              <a:xfrm>
                <a:off x="4342186" y="5891215"/>
                <a:ext cx="177727" cy="350488"/>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gradFill flip="none" rotWithShape="1">
                <a:gsLst>
                  <a:gs pos="0">
                    <a:schemeClr val="tx2">
                      <a:lumMod val="75000"/>
                    </a:schemeClr>
                  </a:gs>
                  <a:gs pos="90000">
                    <a:schemeClr val="accent5">
                      <a:shade val="100000"/>
                      <a:satMod val="115000"/>
                    </a:schemeClr>
                  </a:gs>
                </a:gsLst>
                <a:lin ang="16200000" scaled="1"/>
                <a:tileRect/>
              </a:gradFill>
              <a:ln w="3175" cap="flat" cmpd="sng" algn="ctr">
                <a:solidFill>
                  <a:schemeClr val="bg1"/>
                </a:solidFill>
                <a:prstDash val="solid"/>
              </a:ln>
              <a:effectLst/>
            </p:spPr>
            <p:txBody>
              <a:bodyPr anchor="ctr"/>
              <a:lstStyle/>
              <a:p>
                <a:pPr algn="ctr"/>
                <a:endParaRPr lang="zh-CN" altLang="en-US">
                  <a:ea typeface="黑体" pitchFamily="2" charset="-122"/>
                </a:endParaRPr>
              </a:p>
            </p:txBody>
          </p:sp>
          <p:sp>
            <p:nvSpPr>
              <p:cNvPr id="111" name="Freeform 110"/>
              <p:cNvSpPr>
                <a:spLocks noEditPoints="1"/>
              </p:cNvSpPr>
              <p:nvPr/>
            </p:nvSpPr>
            <p:spPr bwMode="auto">
              <a:xfrm>
                <a:off x="3910640" y="5886061"/>
                <a:ext cx="177727" cy="350488"/>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gradFill flip="none" rotWithShape="1">
                <a:gsLst>
                  <a:gs pos="0">
                    <a:schemeClr val="tx2">
                      <a:lumMod val="75000"/>
                    </a:schemeClr>
                  </a:gs>
                  <a:gs pos="90000">
                    <a:schemeClr val="accent5">
                      <a:shade val="100000"/>
                      <a:satMod val="115000"/>
                    </a:schemeClr>
                  </a:gs>
                </a:gsLst>
                <a:lin ang="16200000" scaled="1"/>
                <a:tileRect/>
              </a:gradFill>
              <a:ln w="3175" cap="flat" cmpd="sng" algn="ctr">
                <a:solidFill>
                  <a:schemeClr val="bg1"/>
                </a:solidFill>
                <a:prstDash val="solid"/>
              </a:ln>
              <a:effectLst/>
            </p:spPr>
            <p:txBody>
              <a:bodyPr anchor="ctr"/>
              <a:lstStyle/>
              <a:p>
                <a:pPr algn="ctr"/>
                <a:endParaRPr lang="zh-CN" altLang="en-US">
                  <a:ea typeface="黑体" pitchFamily="2" charset="-122"/>
                </a:endParaRPr>
              </a:p>
            </p:txBody>
          </p:sp>
          <p:sp>
            <p:nvSpPr>
              <p:cNvPr id="112" name="Freeform 111"/>
              <p:cNvSpPr>
                <a:spLocks noEditPoints="1"/>
              </p:cNvSpPr>
              <p:nvPr/>
            </p:nvSpPr>
            <p:spPr bwMode="auto">
              <a:xfrm>
                <a:off x="4073568" y="5771542"/>
                <a:ext cx="283422" cy="558920"/>
              </a:xfrm>
              <a:custGeom>
                <a:avLst/>
                <a:gdLst/>
                <a:ahLst/>
                <a:cxnLst>
                  <a:cxn ang="0">
                    <a:pos x="153" y="0"/>
                  </a:cxn>
                  <a:cxn ang="0">
                    <a:pos x="14" y="0"/>
                  </a:cxn>
                  <a:cxn ang="0">
                    <a:pos x="0" y="14"/>
                  </a:cxn>
                  <a:cxn ang="0">
                    <a:pos x="0" y="370"/>
                  </a:cxn>
                  <a:cxn ang="0">
                    <a:pos x="14" y="384"/>
                  </a:cxn>
                  <a:cxn ang="0">
                    <a:pos x="153" y="384"/>
                  </a:cxn>
                  <a:cxn ang="0">
                    <a:pos x="167" y="370"/>
                  </a:cxn>
                  <a:cxn ang="0">
                    <a:pos x="167" y="14"/>
                  </a:cxn>
                  <a:cxn ang="0">
                    <a:pos x="153" y="0"/>
                  </a:cxn>
                  <a:cxn ang="0">
                    <a:pos x="135" y="340"/>
                  </a:cxn>
                  <a:cxn ang="0">
                    <a:pos x="121" y="354"/>
                  </a:cxn>
                  <a:cxn ang="0">
                    <a:pos x="42" y="354"/>
                  </a:cxn>
                  <a:cxn ang="0">
                    <a:pos x="28" y="340"/>
                  </a:cxn>
                  <a:cxn ang="0">
                    <a:pos x="28" y="245"/>
                  </a:cxn>
                  <a:cxn ang="0">
                    <a:pos x="42" y="231"/>
                  </a:cxn>
                  <a:cxn ang="0">
                    <a:pos x="121" y="231"/>
                  </a:cxn>
                  <a:cxn ang="0">
                    <a:pos x="135" y="245"/>
                  </a:cxn>
                  <a:cxn ang="0">
                    <a:pos x="135" y="340"/>
                  </a:cxn>
                  <a:cxn ang="0">
                    <a:pos x="121" y="215"/>
                  </a:cxn>
                  <a:cxn ang="0">
                    <a:pos x="42" y="215"/>
                  </a:cxn>
                  <a:cxn ang="0">
                    <a:pos x="28" y="202"/>
                  </a:cxn>
                  <a:cxn ang="0">
                    <a:pos x="42" y="188"/>
                  </a:cxn>
                  <a:cxn ang="0">
                    <a:pos x="121" y="188"/>
                  </a:cxn>
                  <a:cxn ang="0">
                    <a:pos x="135" y="202"/>
                  </a:cxn>
                  <a:cxn ang="0">
                    <a:pos x="121" y="215"/>
                  </a:cxn>
                  <a:cxn ang="0">
                    <a:pos x="121" y="175"/>
                  </a:cxn>
                  <a:cxn ang="0">
                    <a:pos x="42" y="175"/>
                  </a:cxn>
                  <a:cxn ang="0">
                    <a:pos x="28" y="162"/>
                  </a:cxn>
                  <a:cxn ang="0">
                    <a:pos x="42" y="148"/>
                  </a:cxn>
                  <a:cxn ang="0">
                    <a:pos x="121" y="148"/>
                  </a:cxn>
                  <a:cxn ang="0">
                    <a:pos x="135" y="162"/>
                  </a:cxn>
                  <a:cxn ang="0">
                    <a:pos x="121" y="175"/>
                  </a:cxn>
                </a:cxnLst>
                <a:rect l="0" t="0" r="r" b="b"/>
                <a:pathLst>
                  <a:path w="167" h="384">
                    <a:moveTo>
                      <a:pt x="153" y="0"/>
                    </a:moveTo>
                    <a:cubicBezTo>
                      <a:pt x="14" y="0"/>
                      <a:pt x="14" y="0"/>
                      <a:pt x="14" y="0"/>
                    </a:cubicBezTo>
                    <a:cubicBezTo>
                      <a:pt x="6" y="0"/>
                      <a:pt x="0" y="6"/>
                      <a:pt x="0" y="14"/>
                    </a:cubicBezTo>
                    <a:cubicBezTo>
                      <a:pt x="0" y="370"/>
                      <a:pt x="0" y="370"/>
                      <a:pt x="0" y="370"/>
                    </a:cubicBezTo>
                    <a:cubicBezTo>
                      <a:pt x="0" y="378"/>
                      <a:pt x="6" y="384"/>
                      <a:pt x="14" y="384"/>
                    </a:cubicBezTo>
                    <a:cubicBezTo>
                      <a:pt x="153" y="384"/>
                      <a:pt x="153" y="384"/>
                      <a:pt x="153" y="384"/>
                    </a:cubicBezTo>
                    <a:cubicBezTo>
                      <a:pt x="161" y="384"/>
                      <a:pt x="167" y="378"/>
                      <a:pt x="167" y="370"/>
                    </a:cubicBezTo>
                    <a:cubicBezTo>
                      <a:pt x="167" y="14"/>
                      <a:pt x="167" y="14"/>
                      <a:pt x="167" y="14"/>
                    </a:cubicBezTo>
                    <a:cubicBezTo>
                      <a:pt x="167" y="6"/>
                      <a:pt x="161" y="0"/>
                      <a:pt x="153" y="0"/>
                    </a:cubicBezTo>
                    <a:close/>
                    <a:moveTo>
                      <a:pt x="135" y="340"/>
                    </a:moveTo>
                    <a:cubicBezTo>
                      <a:pt x="135" y="348"/>
                      <a:pt x="129" y="354"/>
                      <a:pt x="121" y="354"/>
                    </a:cubicBezTo>
                    <a:cubicBezTo>
                      <a:pt x="42" y="354"/>
                      <a:pt x="42" y="354"/>
                      <a:pt x="42" y="354"/>
                    </a:cubicBezTo>
                    <a:cubicBezTo>
                      <a:pt x="34" y="354"/>
                      <a:pt x="28" y="348"/>
                      <a:pt x="28" y="340"/>
                    </a:cubicBezTo>
                    <a:cubicBezTo>
                      <a:pt x="28" y="245"/>
                      <a:pt x="28" y="245"/>
                      <a:pt x="28" y="245"/>
                    </a:cubicBezTo>
                    <a:cubicBezTo>
                      <a:pt x="28" y="237"/>
                      <a:pt x="34" y="231"/>
                      <a:pt x="42" y="231"/>
                    </a:cubicBezTo>
                    <a:cubicBezTo>
                      <a:pt x="121" y="231"/>
                      <a:pt x="121" y="231"/>
                      <a:pt x="121" y="231"/>
                    </a:cubicBezTo>
                    <a:cubicBezTo>
                      <a:pt x="129" y="231"/>
                      <a:pt x="135" y="237"/>
                      <a:pt x="135" y="245"/>
                    </a:cubicBezTo>
                    <a:lnTo>
                      <a:pt x="135" y="340"/>
                    </a:lnTo>
                    <a:close/>
                    <a:moveTo>
                      <a:pt x="121" y="215"/>
                    </a:moveTo>
                    <a:cubicBezTo>
                      <a:pt x="42" y="215"/>
                      <a:pt x="42" y="215"/>
                      <a:pt x="42" y="215"/>
                    </a:cubicBezTo>
                    <a:cubicBezTo>
                      <a:pt x="34" y="215"/>
                      <a:pt x="28" y="209"/>
                      <a:pt x="28" y="202"/>
                    </a:cubicBezTo>
                    <a:cubicBezTo>
                      <a:pt x="28" y="194"/>
                      <a:pt x="34" y="188"/>
                      <a:pt x="42" y="188"/>
                    </a:cubicBezTo>
                    <a:cubicBezTo>
                      <a:pt x="121" y="188"/>
                      <a:pt x="121" y="188"/>
                      <a:pt x="121" y="188"/>
                    </a:cubicBezTo>
                    <a:cubicBezTo>
                      <a:pt x="129" y="188"/>
                      <a:pt x="135" y="194"/>
                      <a:pt x="135" y="202"/>
                    </a:cubicBezTo>
                    <a:cubicBezTo>
                      <a:pt x="135" y="209"/>
                      <a:pt x="129" y="215"/>
                      <a:pt x="121" y="215"/>
                    </a:cubicBezTo>
                    <a:close/>
                    <a:moveTo>
                      <a:pt x="121" y="175"/>
                    </a:moveTo>
                    <a:cubicBezTo>
                      <a:pt x="42" y="175"/>
                      <a:pt x="42" y="175"/>
                      <a:pt x="42" y="175"/>
                    </a:cubicBezTo>
                    <a:cubicBezTo>
                      <a:pt x="34" y="175"/>
                      <a:pt x="28" y="169"/>
                      <a:pt x="28" y="162"/>
                    </a:cubicBezTo>
                    <a:cubicBezTo>
                      <a:pt x="28" y="154"/>
                      <a:pt x="34" y="148"/>
                      <a:pt x="42" y="148"/>
                    </a:cubicBezTo>
                    <a:cubicBezTo>
                      <a:pt x="121" y="148"/>
                      <a:pt x="121" y="148"/>
                      <a:pt x="121" y="148"/>
                    </a:cubicBezTo>
                    <a:cubicBezTo>
                      <a:pt x="129" y="148"/>
                      <a:pt x="135" y="154"/>
                      <a:pt x="135" y="162"/>
                    </a:cubicBezTo>
                    <a:cubicBezTo>
                      <a:pt x="135" y="169"/>
                      <a:pt x="129" y="175"/>
                      <a:pt x="121" y="175"/>
                    </a:cubicBezTo>
                    <a:close/>
                  </a:path>
                </a:pathLst>
              </a:custGeom>
              <a:gradFill flip="none" rotWithShape="1">
                <a:gsLst>
                  <a:gs pos="0">
                    <a:schemeClr val="tx2">
                      <a:lumMod val="75000"/>
                    </a:schemeClr>
                  </a:gs>
                  <a:gs pos="90000">
                    <a:schemeClr val="accent5">
                      <a:shade val="100000"/>
                      <a:satMod val="115000"/>
                    </a:schemeClr>
                  </a:gs>
                </a:gsLst>
                <a:lin ang="16200000" scaled="1"/>
                <a:tileRect/>
              </a:gradFill>
              <a:ln w="3175" cap="flat" cmpd="sng" algn="ctr">
                <a:solidFill>
                  <a:schemeClr val="bg1"/>
                </a:solidFill>
                <a:prstDash val="solid"/>
              </a:ln>
              <a:effectLst/>
            </p:spPr>
            <p:txBody>
              <a:bodyPr anchor="ctr"/>
              <a:lstStyle/>
              <a:p>
                <a:pPr algn="ctr"/>
                <a:endParaRPr lang="zh-CN" altLang="en-US">
                  <a:ea typeface="黑体" pitchFamily="2" charset="-122"/>
                </a:endParaRPr>
              </a:p>
            </p:txBody>
          </p:sp>
        </p:grpSp>
      </p:grpSp>
      <p:sp>
        <p:nvSpPr>
          <p:cNvPr id="43" name="Rounded Rectangle 42"/>
          <p:cNvSpPr/>
          <p:nvPr/>
        </p:nvSpPr>
        <p:spPr>
          <a:xfrm>
            <a:off x="1585208" y="1384300"/>
            <a:ext cx="3555980" cy="1609586"/>
          </a:xfrm>
          <a:prstGeom prst="roundRect">
            <a:avLst>
              <a:gd name="adj" fmla="val 5917"/>
            </a:avLst>
          </a:prstGeom>
          <a:gradFill>
            <a:gsLst>
              <a:gs pos="0">
                <a:schemeClr val="tx1"/>
              </a:gs>
              <a:gs pos="100000">
                <a:schemeClr val="tx1">
                  <a:lumMod val="75000"/>
                </a:schemeClr>
              </a:gs>
            </a:gsLst>
            <a:lin ang="5400000" scaled="0"/>
          </a:gradFill>
          <a:ln w="12700">
            <a:solidFill>
              <a:schemeClr val="tx1">
                <a:lumMod val="75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3152" rIns="274320" bIns="45720" numCol="1" spcCol="0" rtlCol="0" fromWordArt="0" anchor="t" anchorCtr="0" forceAA="0" compatLnSpc="1">
            <a:prstTxWarp prst="textNoShape">
              <a:avLst/>
            </a:prstTxWarp>
            <a:noAutofit/>
          </a:bodyPr>
          <a:lstStyle/>
          <a:p>
            <a:pPr algn="l" defTabSz="914400">
              <a:buNone/>
            </a:pPr>
            <a:r>
              <a:rPr lang="zh-CN" altLang="en-US" sz="1400" b="0" i="0" smtClean="0">
                <a:solidFill>
                  <a:srgbClr val="FFFFFF"/>
                </a:solidFill>
                <a:latin typeface="Arial"/>
                <a:ea typeface="黑体" pitchFamily="2" charset="-122"/>
                <a:cs typeface="+mn-cs"/>
              </a:rPr>
              <a:t>虚拟资源池： </a:t>
            </a:r>
            <a:endParaRPr lang="zh-CN" altLang="en-US" sz="1400">
              <a:solidFill>
                <a:schemeClr val="accent1">
                  <a:lumMod val="40000"/>
                  <a:lumOff val="60000"/>
                </a:schemeClr>
              </a:solidFill>
              <a:ea typeface="黑体" pitchFamily="2" charset="-122"/>
            </a:endParaRPr>
          </a:p>
        </p:txBody>
      </p:sp>
      <p:grpSp>
        <p:nvGrpSpPr>
          <p:cNvPr id="6" name="Group 43"/>
          <p:cNvGrpSpPr/>
          <p:nvPr/>
        </p:nvGrpSpPr>
        <p:grpSpPr>
          <a:xfrm>
            <a:off x="2533220" y="1994531"/>
            <a:ext cx="822960" cy="822960"/>
            <a:chOff x="2453811" y="1965175"/>
            <a:chExt cx="852172" cy="852172"/>
          </a:xfrm>
        </p:grpSpPr>
        <p:sp>
          <p:nvSpPr>
            <p:cNvPr id="49" name="Oval 48"/>
            <p:cNvSpPr/>
            <p:nvPr/>
          </p:nvSpPr>
          <p:spPr>
            <a:xfrm flipH="1">
              <a:off x="2453811" y="1965175"/>
              <a:ext cx="852172" cy="852172"/>
            </a:xfrm>
            <a:prstGeom prst="ellipse">
              <a:avLst/>
            </a:prstGeom>
            <a:gradFill flip="none" rotWithShape="1">
              <a:gsLst>
                <a:gs pos="0">
                  <a:srgbClr val="48575A">
                    <a:lumMod val="95000"/>
                    <a:lumOff val="5000"/>
                  </a:srgbClr>
                </a:gs>
                <a:gs pos="50000">
                  <a:srgbClr val="48575A">
                    <a:lumMod val="99000"/>
                  </a:srgbClr>
                </a:gs>
                <a:gs pos="100000">
                  <a:srgbClr val="546568">
                    <a:lumMod val="79000"/>
                    <a:lumOff val="21000"/>
                  </a:srgb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黑体" pitchFamily="2" charset="-122"/>
              </a:endParaRPr>
            </a:p>
          </p:txBody>
        </p:sp>
        <p:sp>
          <p:nvSpPr>
            <p:cNvPr id="50" name="Freeform 6"/>
            <p:cNvSpPr>
              <a:spLocks/>
            </p:cNvSpPr>
            <p:nvPr/>
          </p:nvSpPr>
          <p:spPr bwMode="auto">
            <a:xfrm>
              <a:off x="2481797" y="2158296"/>
              <a:ext cx="796202" cy="465930"/>
            </a:xfrm>
            <a:custGeom>
              <a:avLst/>
              <a:gdLst/>
              <a:ahLst/>
              <a:cxnLst>
                <a:cxn ang="0">
                  <a:pos x="89" y="140"/>
                </a:cxn>
                <a:cxn ang="0">
                  <a:pos x="90" y="136"/>
                </a:cxn>
                <a:cxn ang="0">
                  <a:pos x="196" y="65"/>
                </a:cxn>
                <a:cxn ang="0">
                  <a:pos x="196" y="65"/>
                </a:cxn>
                <a:cxn ang="0">
                  <a:pos x="255" y="79"/>
                </a:cxn>
                <a:cxn ang="0">
                  <a:pos x="255" y="79"/>
                </a:cxn>
                <a:cxn ang="0">
                  <a:pos x="259" y="82"/>
                </a:cxn>
                <a:cxn ang="0">
                  <a:pos x="261" y="77"/>
                </a:cxn>
                <a:cxn ang="0">
                  <a:pos x="361" y="0"/>
                </a:cxn>
                <a:cxn ang="0">
                  <a:pos x="361" y="0"/>
                </a:cxn>
                <a:cxn ang="0">
                  <a:pos x="461" y="71"/>
                </a:cxn>
                <a:cxn ang="0">
                  <a:pos x="461" y="71"/>
                </a:cxn>
                <a:cxn ang="0">
                  <a:pos x="462" y="75"/>
                </a:cxn>
                <a:cxn ang="0">
                  <a:pos x="466" y="74"/>
                </a:cxn>
                <a:cxn ang="0">
                  <a:pos x="512" y="65"/>
                </a:cxn>
                <a:cxn ang="0">
                  <a:pos x="512" y="65"/>
                </a:cxn>
                <a:cxn ang="0">
                  <a:pos x="618" y="134"/>
                </a:cxn>
                <a:cxn ang="0">
                  <a:pos x="618" y="134"/>
                </a:cxn>
                <a:cxn ang="0">
                  <a:pos x="619" y="137"/>
                </a:cxn>
                <a:cxn ang="0">
                  <a:pos x="622" y="137"/>
                </a:cxn>
                <a:cxn ang="0">
                  <a:pos x="631" y="137"/>
                </a:cxn>
                <a:cxn ang="0">
                  <a:pos x="631" y="137"/>
                </a:cxn>
                <a:cxn ang="0">
                  <a:pos x="699" y="206"/>
                </a:cxn>
                <a:cxn ang="0">
                  <a:pos x="699" y="206"/>
                </a:cxn>
                <a:cxn ang="0">
                  <a:pos x="631" y="276"/>
                </a:cxn>
                <a:cxn ang="0">
                  <a:pos x="631" y="276"/>
                </a:cxn>
                <a:cxn ang="0">
                  <a:pos x="623" y="276"/>
                </a:cxn>
                <a:cxn ang="0">
                  <a:pos x="623" y="276"/>
                </a:cxn>
                <a:cxn ang="0">
                  <a:pos x="619" y="275"/>
                </a:cxn>
                <a:cxn ang="0">
                  <a:pos x="619" y="279"/>
                </a:cxn>
                <a:cxn ang="0">
                  <a:pos x="510" y="355"/>
                </a:cxn>
                <a:cxn ang="0">
                  <a:pos x="510" y="355"/>
                </a:cxn>
                <a:cxn ang="0">
                  <a:pos x="448" y="338"/>
                </a:cxn>
                <a:cxn ang="0">
                  <a:pos x="448" y="338"/>
                </a:cxn>
                <a:cxn ang="0">
                  <a:pos x="444" y="336"/>
                </a:cxn>
                <a:cxn ang="0">
                  <a:pos x="442" y="339"/>
                </a:cxn>
                <a:cxn ang="0">
                  <a:pos x="339" y="387"/>
                </a:cxn>
                <a:cxn ang="0">
                  <a:pos x="339" y="387"/>
                </a:cxn>
                <a:cxn ang="0">
                  <a:pos x="244" y="348"/>
                </a:cxn>
                <a:cxn ang="0">
                  <a:pos x="244" y="348"/>
                </a:cxn>
                <a:cxn ang="0">
                  <a:pos x="242" y="346"/>
                </a:cxn>
                <a:cxn ang="0">
                  <a:pos x="240" y="347"/>
                </a:cxn>
                <a:cxn ang="0">
                  <a:pos x="196" y="355"/>
                </a:cxn>
                <a:cxn ang="0">
                  <a:pos x="196" y="355"/>
                </a:cxn>
                <a:cxn ang="0">
                  <a:pos x="89" y="277"/>
                </a:cxn>
                <a:cxn ang="0">
                  <a:pos x="89" y="277"/>
                </a:cxn>
                <a:cxn ang="0">
                  <a:pos x="87" y="273"/>
                </a:cxn>
                <a:cxn ang="0">
                  <a:pos x="83" y="274"/>
                </a:cxn>
                <a:cxn ang="0">
                  <a:pos x="68" y="276"/>
                </a:cxn>
                <a:cxn ang="0">
                  <a:pos x="68" y="276"/>
                </a:cxn>
                <a:cxn ang="0">
                  <a:pos x="0" y="206"/>
                </a:cxn>
                <a:cxn ang="0">
                  <a:pos x="0" y="206"/>
                </a:cxn>
                <a:cxn ang="0">
                  <a:pos x="69" y="137"/>
                </a:cxn>
                <a:cxn ang="0">
                  <a:pos x="89" y="140"/>
                </a:cxn>
              </a:cxnLst>
              <a:rect l="0" t="0" r="r" b="b"/>
              <a:pathLst>
                <a:path w="699" h="387">
                  <a:moveTo>
                    <a:pt x="89" y="140"/>
                  </a:moveTo>
                  <a:cubicBezTo>
                    <a:pt x="90" y="136"/>
                    <a:pt x="90" y="136"/>
                    <a:pt x="90" y="136"/>
                  </a:cubicBezTo>
                  <a:cubicBezTo>
                    <a:pt x="104" y="95"/>
                    <a:pt x="147" y="65"/>
                    <a:pt x="196" y="65"/>
                  </a:cubicBezTo>
                  <a:cubicBezTo>
                    <a:pt x="196" y="65"/>
                    <a:pt x="196" y="65"/>
                    <a:pt x="196" y="65"/>
                  </a:cubicBezTo>
                  <a:cubicBezTo>
                    <a:pt x="218" y="65"/>
                    <a:pt x="237" y="70"/>
                    <a:pt x="255" y="79"/>
                  </a:cubicBezTo>
                  <a:cubicBezTo>
                    <a:pt x="255" y="79"/>
                    <a:pt x="255" y="79"/>
                    <a:pt x="255" y="79"/>
                  </a:cubicBezTo>
                  <a:cubicBezTo>
                    <a:pt x="259" y="82"/>
                    <a:pt x="259" y="82"/>
                    <a:pt x="259" y="82"/>
                  </a:cubicBezTo>
                  <a:cubicBezTo>
                    <a:pt x="261" y="77"/>
                    <a:pt x="261" y="77"/>
                    <a:pt x="261" y="77"/>
                  </a:cubicBezTo>
                  <a:cubicBezTo>
                    <a:pt x="272" y="32"/>
                    <a:pt x="313" y="0"/>
                    <a:pt x="361" y="0"/>
                  </a:cubicBezTo>
                  <a:cubicBezTo>
                    <a:pt x="361" y="0"/>
                    <a:pt x="361" y="0"/>
                    <a:pt x="361" y="0"/>
                  </a:cubicBezTo>
                  <a:cubicBezTo>
                    <a:pt x="408" y="0"/>
                    <a:pt x="448" y="30"/>
                    <a:pt x="461" y="71"/>
                  </a:cubicBezTo>
                  <a:cubicBezTo>
                    <a:pt x="461" y="71"/>
                    <a:pt x="461" y="71"/>
                    <a:pt x="461" y="71"/>
                  </a:cubicBezTo>
                  <a:cubicBezTo>
                    <a:pt x="462" y="75"/>
                    <a:pt x="462" y="75"/>
                    <a:pt x="462" y="75"/>
                  </a:cubicBezTo>
                  <a:cubicBezTo>
                    <a:pt x="466" y="74"/>
                    <a:pt x="466" y="74"/>
                    <a:pt x="466" y="74"/>
                  </a:cubicBezTo>
                  <a:cubicBezTo>
                    <a:pt x="480" y="68"/>
                    <a:pt x="496" y="65"/>
                    <a:pt x="512" y="65"/>
                  </a:cubicBezTo>
                  <a:cubicBezTo>
                    <a:pt x="512" y="65"/>
                    <a:pt x="512" y="65"/>
                    <a:pt x="512" y="65"/>
                  </a:cubicBezTo>
                  <a:cubicBezTo>
                    <a:pt x="562" y="65"/>
                    <a:pt x="604" y="94"/>
                    <a:pt x="618" y="134"/>
                  </a:cubicBezTo>
                  <a:cubicBezTo>
                    <a:pt x="618" y="134"/>
                    <a:pt x="618" y="134"/>
                    <a:pt x="618" y="134"/>
                  </a:cubicBezTo>
                  <a:cubicBezTo>
                    <a:pt x="619" y="137"/>
                    <a:pt x="619" y="137"/>
                    <a:pt x="619" y="137"/>
                  </a:cubicBezTo>
                  <a:cubicBezTo>
                    <a:pt x="622" y="137"/>
                    <a:pt x="622" y="137"/>
                    <a:pt x="622" y="137"/>
                  </a:cubicBezTo>
                  <a:cubicBezTo>
                    <a:pt x="625" y="137"/>
                    <a:pt x="627" y="137"/>
                    <a:pt x="631" y="137"/>
                  </a:cubicBezTo>
                  <a:cubicBezTo>
                    <a:pt x="631" y="137"/>
                    <a:pt x="631" y="137"/>
                    <a:pt x="631" y="137"/>
                  </a:cubicBezTo>
                  <a:cubicBezTo>
                    <a:pt x="668" y="137"/>
                    <a:pt x="699" y="167"/>
                    <a:pt x="699" y="206"/>
                  </a:cubicBezTo>
                  <a:cubicBezTo>
                    <a:pt x="699" y="206"/>
                    <a:pt x="699" y="206"/>
                    <a:pt x="699" y="206"/>
                  </a:cubicBezTo>
                  <a:cubicBezTo>
                    <a:pt x="699" y="245"/>
                    <a:pt x="668" y="276"/>
                    <a:pt x="631" y="276"/>
                  </a:cubicBezTo>
                  <a:cubicBezTo>
                    <a:pt x="631" y="276"/>
                    <a:pt x="631" y="276"/>
                    <a:pt x="631" y="276"/>
                  </a:cubicBezTo>
                  <a:cubicBezTo>
                    <a:pt x="627" y="276"/>
                    <a:pt x="625" y="276"/>
                    <a:pt x="623" y="276"/>
                  </a:cubicBezTo>
                  <a:cubicBezTo>
                    <a:pt x="623" y="276"/>
                    <a:pt x="623" y="276"/>
                    <a:pt x="623" y="276"/>
                  </a:cubicBezTo>
                  <a:cubicBezTo>
                    <a:pt x="619" y="275"/>
                    <a:pt x="619" y="275"/>
                    <a:pt x="619" y="275"/>
                  </a:cubicBezTo>
                  <a:cubicBezTo>
                    <a:pt x="619" y="279"/>
                    <a:pt x="619" y="279"/>
                    <a:pt x="619" y="279"/>
                  </a:cubicBezTo>
                  <a:cubicBezTo>
                    <a:pt x="606" y="322"/>
                    <a:pt x="563" y="355"/>
                    <a:pt x="510" y="355"/>
                  </a:cubicBezTo>
                  <a:cubicBezTo>
                    <a:pt x="510" y="355"/>
                    <a:pt x="510" y="355"/>
                    <a:pt x="510" y="355"/>
                  </a:cubicBezTo>
                  <a:cubicBezTo>
                    <a:pt x="487" y="355"/>
                    <a:pt x="466" y="349"/>
                    <a:pt x="448" y="338"/>
                  </a:cubicBezTo>
                  <a:cubicBezTo>
                    <a:pt x="448" y="338"/>
                    <a:pt x="448" y="338"/>
                    <a:pt x="448" y="338"/>
                  </a:cubicBezTo>
                  <a:cubicBezTo>
                    <a:pt x="444" y="336"/>
                    <a:pt x="444" y="336"/>
                    <a:pt x="444" y="336"/>
                  </a:cubicBezTo>
                  <a:cubicBezTo>
                    <a:pt x="442" y="339"/>
                    <a:pt x="442" y="339"/>
                    <a:pt x="442" y="339"/>
                  </a:cubicBezTo>
                  <a:cubicBezTo>
                    <a:pt x="421" y="367"/>
                    <a:pt x="383" y="387"/>
                    <a:pt x="339" y="387"/>
                  </a:cubicBezTo>
                  <a:cubicBezTo>
                    <a:pt x="339" y="387"/>
                    <a:pt x="339" y="387"/>
                    <a:pt x="339" y="387"/>
                  </a:cubicBezTo>
                  <a:cubicBezTo>
                    <a:pt x="301" y="387"/>
                    <a:pt x="266" y="371"/>
                    <a:pt x="244" y="348"/>
                  </a:cubicBezTo>
                  <a:cubicBezTo>
                    <a:pt x="244" y="348"/>
                    <a:pt x="244" y="348"/>
                    <a:pt x="244" y="348"/>
                  </a:cubicBezTo>
                  <a:cubicBezTo>
                    <a:pt x="242" y="346"/>
                    <a:pt x="242" y="346"/>
                    <a:pt x="242" y="346"/>
                  </a:cubicBezTo>
                  <a:cubicBezTo>
                    <a:pt x="240" y="347"/>
                    <a:pt x="240" y="347"/>
                    <a:pt x="240" y="347"/>
                  </a:cubicBezTo>
                  <a:cubicBezTo>
                    <a:pt x="227" y="352"/>
                    <a:pt x="211" y="355"/>
                    <a:pt x="196" y="355"/>
                  </a:cubicBezTo>
                  <a:cubicBezTo>
                    <a:pt x="196" y="355"/>
                    <a:pt x="196" y="355"/>
                    <a:pt x="196" y="355"/>
                  </a:cubicBezTo>
                  <a:cubicBezTo>
                    <a:pt x="144" y="355"/>
                    <a:pt x="99" y="322"/>
                    <a:pt x="89" y="277"/>
                  </a:cubicBezTo>
                  <a:cubicBezTo>
                    <a:pt x="89" y="277"/>
                    <a:pt x="89" y="277"/>
                    <a:pt x="89" y="277"/>
                  </a:cubicBezTo>
                  <a:cubicBezTo>
                    <a:pt x="87" y="273"/>
                    <a:pt x="87" y="273"/>
                    <a:pt x="87" y="273"/>
                  </a:cubicBezTo>
                  <a:cubicBezTo>
                    <a:pt x="83" y="274"/>
                    <a:pt x="83" y="274"/>
                    <a:pt x="83" y="274"/>
                  </a:cubicBezTo>
                  <a:cubicBezTo>
                    <a:pt x="78" y="275"/>
                    <a:pt x="73" y="276"/>
                    <a:pt x="68" y="276"/>
                  </a:cubicBezTo>
                  <a:cubicBezTo>
                    <a:pt x="68" y="276"/>
                    <a:pt x="68" y="276"/>
                    <a:pt x="68" y="276"/>
                  </a:cubicBezTo>
                  <a:cubicBezTo>
                    <a:pt x="30" y="276"/>
                    <a:pt x="0" y="245"/>
                    <a:pt x="0" y="206"/>
                  </a:cubicBezTo>
                  <a:cubicBezTo>
                    <a:pt x="0" y="206"/>
                    <a:pt x="0" y="206"/>
                    <a:pt x="0" y="206"/>
                  </a:cubicBezTo>
                  <a:cubicBezTo>
                    <a:pt x="0" y="167"/>
                    <a:pt x="31" y="137"/>
                    <a:pt x="69" y="137"/>
                  </a:cubicBezTo>
                  <a:cubicBezTo>
                    <a:pt x="69" y="137"/>
                    <a:pt x="82" y="137"/>
                    <a:pt x="89" y="140"/>
                  </a:cubicBezTo>
                  <a:close/>
                </a:path>
              </a:pathLst>
            </a:custGeom>
            <a:gradFill flip="none" rotWithShape="1">
              <a:gsLst>
                <a:gs pos="0">
                  <a:schemeClr val="tx2">
                    <a:lumMod val="75000"/>
                  </a:schemeClr>
                </a:gs>
                <a:gs pos="90000">
                  <a:schemeClr val="accent5">
                    <a:shade val="100000"/>
                    <a:satMod val="115000"/>
                  </a:schemeClr>
                </a:gs>
              </a:gsLst>
              <a:lin ang="16200000" scaled="1"/>
              <a:tileRect/>
            </a:gradFill>
            <a:ln w="3175" cap="flat" cmpd="sng" algn="ctr">
              <a:solidFill>
                <a:schemeClr val="bg1"/>
              </a:solidFill>
              <a:prstDash val="solid"/>
            </a:ln>
            <a:effectLst>
              <a:outerShdw blurRad="63500" sx="102000" sy="102000" algn="ctr" rotWithShape="0">
                <a:prstClr val="black">
                  <a:alpha val="40000"/>
                </a:prstClr>
              </a:outerShdw>
            </a:effectLst>
          </p:spPr>
          <p:txBody>
            <a:bodyPr anchor="ctr"/>
            <a:lstStyle/>
            <a:p>
              <a:pPr algn="ctr"/>
              <a:endParaRPr lang="zh-CN" altLang="en-US" baseline="-25000">
                <a:ea typeface="黑体" pitchFamily="2" charset="-122"/>
              </a:endParaRPr>
            </a:p>
          </p:txBody>
        </p:sp>
        <p:sp>
          <p:nvSpPr>
            <p:cNvPr id="51" name="Freeform 15"/>
            <p:cNvSpPr>
              <a:spLocks noEditPoints="1"/>
            </p:cNvSpPr>
            <p:nvPr/>
          </p:nvSpPr>
          <p:spPr bwMode="auto">
            <a:xfrm>
              <a:off x="2659529" y="2279811"/>
              <a:ext cx="417854" cy="268620"/>
            </a:xfrm>
            <a:custGeom>
              <a:avLst/>
              <a:gdLst/>
              <a:ahLst/>
              <a:cxnLst>
                <a:cxn ang="0">
                  <a:pos x="149" y="0"/>
                </a:cxn>
                <a:cxn ang="0">
                  <a:pos x="116" y="0"/>
                </a:cxn>
                <a:cxn ang="0">
                  <a:pos x="110" y="6"/>
                </a:cxn>
                <a:cxn ang="0">
                  <a:pos x="110" y="93"/>
                </a:cxn>
                <a:cxn ang="0">
                  <a:pos x="116" y="99"/>
                </a:cxn>
                <a:cxn ang="0">
                  <a:pos x="149" y="99"/>
                </a:cxn>
                <a:cxn ang="0">
                  <a:pos x="154" y="93"/>
                </a:cxn>
                <a:cxn ang="0">
                  <a:pos x="154" y="6"/>
                </a:cxn>
                <a:cxn ang="0">
                  <a:pos x="149" y="0"/>
                </a:cxn>
                <a:cxn ang="0">
                  <a:pos x="115" y="41"/>
                </a:cxn>
                <a:cxn ang="0">
                  <a:pos x="121" y="41"/>
                </a:cxn>
                <a:cxn ang="0">
                  <a:pos x="121" y="45"/>
                </a:cxn>
                <a:cxn ang="0">
                  <a:pos x="115" y="45"/>
                </a:cxn>
                <a:cxn ang="0">
                  <a:pos x="115" y="41"/>
                </a:cxn>
                <a:cxn ang="0">
                  <a:pos x="150" y="90"/>
                </a:cxn>
                <a:cxn ang="0">
                  <a:pos x="115" y="90"/>
                </a:cxn>
                <a:cxn ang="0">
                  <a:pos x="115" y="85"/>
                </a:cxn>
                <a:cxn ang="0">
                  <a:pos x="150" y="85"/>
                </a:cxn>
                <a:cxn ang="0">
                  <a:pos x="150" y="90"/>
                </a:cxn>
                <a:cxn ang="0">
                  <a:pos x="125" y="45"/>
                </a:cxn>
                <a:cxn ang="0">
                  <a:pos x="125" y="41"/>
                </a:cxn>
                <a:cxn ang="0">
                  <a:pos x="130" y="41"/>
                </a:cxn>
                <a:cxn ang="0">
                  <a:pos x="130" y="45"/>
                </a:cxn>
                <a:cxn ang="0">
                  <a:pos x="125" y="45"/>
                </a:cxn>
                <a:cxn ang="0">
                  <a:pos x="150" y="32"/>
                </a:cxn>
                <a:cxn ang="0">
                  <a:pos x="115" y="32"/>
                </a:cxn>
                <a:cxn ang="0">
                  <a:pos x="115" y="28"/>
                </a:cxn>
                <a:cxn ang="0">
                  <a:pos x="150" y="28"/>
                </a:cxn>
                <a:cxn ang="0">
                  <a:pos x="150" y="32"/>
                </a:cxn>
                <a:cxn ang="0">
                  <a:pos x="150" y="23"/>
                </a:cxn>
                <a:cxn ang="0">
                  <a:pos x="115" y="23"/>
                </a:cxn>
                <a:cxn ang="0">
                  <a:pos x="115" y="18"/>
                </a:cxn>
                <a:cxn ang="0">
                  <a:pos x="150" y="18"/>
                </a:cxn>
                <a:cxn ang="0">
                  <a:pos x="150" y="23"/>
                </a:cxn>
                <a:cxn ang="0">
                  <a:pos x="150" y="14"/>
                </a:cxn>
                <a:cxn ang="0">
                  <a:pos x="115" y="14"/>
                </a:cxn>
                <a:cxn ang="0">
                  <a:pos x="115" y="9"/>
                </a:cxn>
                <a:cxn ang="0">
                  <a:pos x="150" y="9"/>
                </a:cxn>
                <a:cxn ang="0">
                  <a:pos x="150" y="14"/>
                </a:cxn>
                <a:cxn ang="0">
                  <a:pos x="96" y="0"/>
                </a:cxn>
                <a:cxn ang="0">
                  <a:pos x="5" y="0"/>
                </a:cxn>
                <a:cxn ang="0">
                  <a:pos x="0" y="6"/>
                </a:cxn>
                <a:cxn ang="0">
                  <a:pos x="0" y="77"/>
                </a:cxn>
                <a:cxn ang="0">
                  <a:pos x="5" y="83"/>
                </a:cxn>
                <a:cxn ang="0">
                  <a:pos x="40" y="83"/>
                </a:cxn>
                <a:cxn ang="0">
                  <a:pos x="40" y="92"/>
                </a:cxn>
                <a:cxn ang="0">
                  <a:pos x="15" y="99"/>
                </a:cxn>
                <a:cxn ang="0">
                  <a:pos x="86" y="99"/>
                </a:cxn>
                <a:cxn ang="0">
                  <a:pos x="61" y="92"/>
                </a:cxn>
                <a:cxn ang="0">
                  <a:pos x="61" y="83"/>
                </a:cxn>
                <a:cxn ang="0">
                  <a:pos x="96" y="83"/>
                </a:cxn>
                <a:cxn ang="0">
                  <a:pos x="101" y="77"/>
                </a:cxn>
                <a:cxn ang="0">
                  <a:pos x="101" y="6"/>
                </a:cxn>
                <a:cxn ang="0">
                  <a:pos x="96" y="0"/>
                </a:cxn>
                <a:cxn ang="0">
                  <a:pos x="93" y="74"/>
                </a:cxn>
                <a:cxn ang="0">
                  <a:pos x="8" y="74"/>
                </a:cxn>
                <a:cxn ang="0">
                  <a:pos x="8" y="9"/>
                </a:cxn>
                <a:cxn ang="0">
                  <a:pos x="93" y="9"/>
                </a:cxn>
                <a:cxn ang="0">
                  <a:pos x="93" y="74"/>
                </a:cxn>
              </a:cxnLst>
              <a:rect l="0" t="0" r="r" b="b"/>
              <a:pathLst>
                <a:path w="154" h="99">
                  <a:moveTo>
                    <a:pt x="149" y="0"/>
                  </a:moveTo>
                  <a:cubicBezTo>
                    <a:pt x="116" y="0"/>
                    <a:pt x="116" y="0"/>
                    <a:pt x="116" y="0"/>
                  </a:cubicBezTo>
                  <a:cubicBezTo>
                    <a:pt x="113" y="0"/>
                    <a:pt x="110" y="3"/>
                    <a:pt x="110" y="6"/>
                  </a:cubicBezTo>
                  <a:cubicBezTo>
                    <a:pt x="110" y="93"/>
                    <a:pt x="110" y="93"/>
                    <a:pt x="110" y="93"/>
                  </a:cubicBezTo>
                  <a:cubicBezTo>
                    <a:pt x="110" y="96"/>
                    <a:pt x="113" y="99"/>
                    <a:pt x="116" y="99"/>
                  </a:cubicBezTo>
                  <a:cubicBezTo>
                    <a:pt x="149" y="99"/>
                    <a:pt x="149" y="99"/>
                    <a:pt x="149" y="99"/>
                  </a:cubicBezTo>
                  <a:cubicBezTo>
                    <a:pt x="152" y="99"/>
                    <a:pt x="154" y="96"/>
                    <a:pt x="154" y="93"/>
                  </a:cubicBezTo>
                  <a:cubicBezTo>
                    <a:pt x="154" y="6"/>
                    <a:pt x="154" y="6"/>
                    <a:pt x="154" y="6"/>
                  </a:cubicBezTo>
                  <a:cubicBezTo>
                    <a:pt x="154" y="3"/>
                    <a:pt x="152" y="0"/>
                    <a:pt x="149" y="0"/>
                  </a:cubicBezTo>
                  <a:close/>
                  <a:moveTo>
                    <a:pt x="115" y="41"/>
                  </a:moveTo>
                  <a:cubicBezTo>
                    <a:pt x="121" y="41"/>
                    <a:pt x="121" y="41"/>
                    <a:pt x="121" y="41"/>
                  </a:cubicBezTo>
                  <a:cubicBezTo>
                    <a:pt x="121" y="45"/>
                    <a:pt x="121" y="45"/>
                    <a:pt x="121" y="45"/>
                  </a:cubicBezTo>
                  <a:cubicBezTo>
                    <a:pt x="115" y="45"/>
                    <a:pt x="115" y="45"/>
                    <a:pt x="115" y="45"/>
                  </a:cubicBezTo>
                  <a:lnTo>
                    <a:pt x="115" y="41"/>
                  </a:lnTo>
                  <a:close/>
                  <a:moveTo>
                    <a:pt x="150" y="90"/>
                  </a:moveTo>
                  <a:cubicBezTo>
                    <a:pt x="115" y="90"/>
                    <a:pt x="115" y="90"/>
                    <a:pt x="115" y="90"/>
                  </a:cubicBezTo>
                  <a:cubicBezTo>
                    <a:pt x="115" y="85"/>
                    <a:pt x="115" y="85"/>
                    <a:pt x="115" y="85"/>
                  </a:cubicBezTo>
                  <a:cubicBezTo>
                    <a:pt x="150" y="85"/>
                    <a:pt x="150" y="85"/>
                    <a:pt x="150" y="85"/>
                  </a:cubicBezTo>
                  <a:lnTo>
                    <a:pt x="150" y="90"/>
                  </a:lnTo>
                  <a:close/>
                  <a:moveTo>
                    <a:pt x="125" y="45"/>
                  </a:moveTo>
                  <a:cubicBezTo>
                    <a:pt x="125" y="41"/>
                    <a:pt x="125" y="41"/>
                    <a:pt x="125" y="41"/>
                  </a:cubicBezTo>
                  <a:cubicBezTo>
                    <a:pt x="130" y="41"/>
                    <a:pt x="130" y="41"/>
                    <a:pt x="130" y="41"/>
                  </a:cubicBezTo>
                  <a:cubicBezTo>
                    <a:pt x="130" y="45"/>
                    <a:pt x="130" y="45"/>
                    <a:pt x="130" y="45"/>
                  </a:cubicBezTo>
                  <a:lnTo>
                    <a:pt x="125" y="45"/>
                  </a:lnTo>
                  <a:close/>
                  <a:moveTo>
                    <a:pt x="150" y="32"/>
                  </a:moveTo>
                  <a:cubicBezTo>
                    <a:pt x="115" y="32"/>
                    <a:pt x="115" y="32"/>
                    <a:pt x="115" y="32"/>
                  </a:cubicBezTo>
                  <a:cubicBezTo>
                    <a:pt x="115" y="28"/>
                    <a:pt x="115" y="28"/>
                    <a:pt x="115" y="28"/>
                  </a:cubicBezTo>
                  <a:cubicBezTo>
                    <a:pt x="150" y="28"/>
                    <a:pt x="150" y="28"/>
                    <a:pt x="150" y="28"/>
                  </a:cubicBezTo>
                  <a:lnTo>
                    <a:pt x="150" y="32"/>
                  </a:lnTo>
                  <a:close/>
                  <a:moveTo>
                    <a:pt x="150" y="23"/>
                  </a:moveTo>
                  <a:cubicBezTo>
                    <a:pt x="115" y="23"/>
                    <a:pt x="115" y="23"/>
                    <a:pt x="115" y="23"/>
                  </a:cubicBezTo>
                  <a:cubicBezTo>
                    <a:pt x="115" y="18"/>
                    <a:pt x="115" y="18"/>
                    <a:pt x="115" y="18"/>
                  </a:cubicBezTo>
                  <a:cubicBezTo>
                    <a:pt x="150" y="18"/>
                    <a:pt x="150" y="18"/>
                    <a:pt x="150" y="18"/>
                  </a:cubicBezTo>
                  <a:lnTo>
                    <a:pt x="150" y="23"/>
                  </a:lnTo>
                  <a:close/>
                  <a:moveTo>
                    <a:pt x="150" y="14"/>
                  </a:moveTo>
                  <a:cubicBezTo>
                    <a:pt x="115" y="14"/>
                    <a:pt x="115" y="14"/>
                    <a:pt x="115" y="14"/>
                  </a:cubicBezTo>
                  <a:cubicBezTo>
                    <a:pt x="115" y="9"/>
                    <a:pt x="115" y="9"/>
                    <a:pt x="115" y="9"/>
                  </a:cubicBezTo>
                  <a:cubicBezTo>
                    <a:pt x="150" y="9"/>
                    <a:pt x="150" y="9"/>
                    <a:pt x="150" y="9"/>
                  </a:cubicBezTo>
                  <a:lnTo>
                    <a:pt x="150" y="14"/>
                  </a:lnTo>
                  <a:close/>
                  <a:moveTo>
                    <a:pt x="96" y="0"/>
                  </a:moveTo>
                  <a:cubicBezTo>
                    <a:pt x="5" y="0"/>
                    <a:pt x="5" y="0"/>
                    <a:pt x="5" y="0"/>
                  </a:cubicBezTo>
                  <a:cubicBezTo>
                    <a:pt x="2" y="0"/>
                    <a:pt x="0" y="3"/>
                    <a:pt x="0" y="6"/>
                  </a:cubicBezTo>
                  <a:cubicBezTo>
                    <a:pt x="0" y="77"/>
                    <a:pt x="0" y="77"/>
                    <a:pt x="0" y="77"/>
                  </a:cubicBezTo>
                  <a:cubicBezTo>
                    <a:pt x="0" y="80"/>
                    <a:pt x="2" y="83"/>
                    <a:pt x="5" y="83"/>
                  </a:cubicBezTo>
                  <a:cubicBezTo>
                    <a:pt x="40" y="83"/>
                    <a:pt x="40" y="83"/>
                    <a:pt x="40" y="83"/>
                  </a:cubicBezTo>
                  <a:cubicBezTo>
                    <a:pt x="40" y="92"/>
                    <a:pt x="40" y="92"/>
                    <a:pt x="40" y="92"/>
                  </a:cubicBezTo>
                  <a:cubicBezTo>
                    <a:pt x="26" y="93"/>
                    <a:pt x="15" y="96"/>
                    <a:pt x="15" y="99"/>
                  </a:cubicBezTo>
                  <a:cubicBezTo>
                    <a:pt x="86" y="99"/>
                    <a:pt x="86" y="99"/>
                    <a:pt x="86" y="99"/>
                  </a:cubicBezTo>
                  <a:cubicBezTo>
                    <a:pt x="86" y="96"/>
                    <a:pt x="75" y="93"/>
                    <a:pt x="61" y="92"/>
                  </a:cubicBezTo>
                  <a:cubicBezTo>
                    <a:pt x="61" y="83"/>
                    <a:pt x="61" y="83"/>
                    <a:pt x="61" y="83"/>
                  </a:cubicBezTo>
                  <a:cubicBezTo>
                    <a:pt x="96" y="83"/>
                    <a:pt x="96" y="83"/>
                    <a:pt x="96" y="83"/>
                  </a:cubicBezTo>
                  <a:cubicBezTo>
                    <a:pt x="99" y="83"/>
                    <a:pt x="101" y="80"/>
                    <a:pt x="101" y="77"/>
                  </a:cubicBezTo>
                  <a:cubicBezTo>
                    <a:pt x="101" y="6"/>
                    <a:pt x="101" y="6"/>
                    <a:pt x="101" y="6"/>
                  </a:cubicBezTo>
                  <a:cubicBezTo>
                    <a:pt x="101" y="3"/>
                    <a:pt x="99" y="0"/>
                    <a:pt x="96" y="0"/>
                  </a:cubicBezTo>
                  <a:close/>
                  <a:moveTo>
                    <a:pt x="93" y="74"/>
                  </a:moveTo>
                  <a:cubicBezTo>
                    <a:pt x="8" y="74"/>
                    <a:pt x="8" y="74"/>
                    <a:pt x="8" y="74"/>
                  </a:cubicBezTo>
                  <a:cubicBezTo>
                    <a:pt x="8" y="9"/>
                    <a:pt x="8" y="9"/>
                    <a:pt x="8" y="9"/>
                  </a:cubicBezTo>
                  <a:cubicBezTo>
                    <a:pt x="93" y="9"/>
                    <a:pt x="93" y="9"/>
                    <a:pt x="93" y="9"/>
                  </a:cubicBezTo>
                  <a:lnTo>
                    <a:pt x="93" y="74"/>
                  </a:lnTo>
                  <a:close/>
                </a:path>
              </a:pathLst>
            </a:custGeom>
            <a:noFill/>
            <a:ln w="3175" cap="flat" cmpd="sng" algn="ctr">
              <a:solidFill>
                <a:schemeClr val="bg1"/>
              </a:solidFill>
              <a:prstDash val="sysDash"/>
            </a:ln>
            <a:effectLst>
              <a:outerShdw blurRad="63500" sx="102000" sy="102000" algn="ctr" rotWithShape="0">
                <a:prstClr val="black">
                  <a:alpha val="40000"/>
                </a:prstClr>
              </a:outerShdw>
            </a:effectLst>
          </p:spPr>
          <p:txBody>
            <a:bodyPr anchor="ctr"/>
            <a:lstStyle/>
            <a:p>
              <a:pPr algn="ctr"/>
              <a:endParaRPr lang="zh-CN" altLang="en-US" baseline="-25000">
                <a:ea typeface="黑体" pitchFamily="2" charset="-122"/>
              </a:endParaRPr>
            </a:p>
          </p:txBody>
        </p:sp>
      </p:grpSp>
      <p:grpSp>
        <p:nvGrpSpPr>
          <p:cNvPr id="7" name="Group 44"/>
          <p:cNvGrpSpPr/>
          <p:nvPr/>
        </p:nvGrpSpPr>
        <p:grpSpPr>
          <a:xfrm>
            <a:off x="3499823" y="1994531"/>
            <a:ext cx="822960" cy="822960"/>
            <a:chOff x="3420414" y="1965175"/>
            <a:chExt cx="852172" cy="852172"/>
          </a:xfrm>
        </p:grpSpPr>
        <p:sp>
          <p:nvSpPr>
            <p:cNvPr id="46" name="Oval 45"/>
            <p:cNvSpPr/>
            <p:nvPr/>
          </p:nvSpPr>
          <p:spPr>
            <a:xfrm flipH="1">
              <a:off x="3420414" y="1965175"/>
              <a:ext cx="852172" cy="852172"/>
            </a:xfrm>
            <a:prstGeom prst="ellipse">
              <a:avLst/>
            </a:prstGeom>
            <a:gradFill flip="none" rotWithShape="1">
              <a:gsLst>
                <a:gs pos="0">
                  <a:srgbClr val="48575A">
                    <a:lumMod val="95000"/>
                    <a:lumOff val="5000"/>
                  </a:srgbClr>
                </a:gs>
                <a:gs pos="50000">
                  <a:srgbClr val="48575A">
                    <a:lumMod val="99000"/>
                  </a:srgbClr>
                </a:gs>
                <a:gs pos="100000">
                  <a:srgbClr val="546568">
                    <a:lumMod val="79000"/>
                    <a:lumOff val="21000"/>
                  </a:srgb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ea typeface="黑体" pitchFamily="2" charset="-122"/>
              </a:endParaRPr>
            </a:p>
          </p:txBody>
        </p:sp>
        <p:sp>
          <p:nvSpPr>
            <p:cNvPr id="47" name="Freeform 6"/>
            <p:cNvSpPr>
              <a:spLocks/>
            </p:cNvSpPr>
            <p:nvPr/>
          </p:nvSpPr>
          <p:spPr bwMode="auto">
            <a:xfrm>
              <a:off x="3448399" y="2158296"/>
              <a:ext cx="796202" cy="465930"/>
            </a:xfrm>
            <a:custGeom>
              <a:avLst/>
              <a:gdLst/>
              <a:ahLst/>
              <a:cxnLst>
                <a:cxn ang="0">
                  <a:pos x="89" y="140"/>
                </a:cxn>
                <a:cxn ang="0">
                  <a:pos x="90" y="136"/>
                </a:cxn>
                <a:cxn ang="0">
                  <a:pos x="196" y="65"/>
                </a:cxn>
                <a:cxn ang="0">
                  <a:pos x="196" y="65"/>
                </a:cxn>
                <a:cxn ang="0">
                  <a:pos x="255" y="79"/>
                </a:cxn>
                <a:cxn ang="0">
                  <a:pos x="255" y="79"/>
                </a:cxn>
                <a:cxn ang="0">
                  <a:pos x="259" y="82"/>
                </a:cxn>
                <a:cxn ang="0">
                  <a:pos x="261" y="77"/>
                </a:cxn>
                <a:cxn ang="0">
                  <a:pos x="361" y="0"/>
                </a:cxn>
                <a:cxn ang="0">
                  <a:pos x="361" y="0"/>
                </a:cxn>
                <a:cxn ang="0">
                  <a:pos x="461" y="71"/>
                </a:cxn>
                <a:cxn ang="0">
                  <a:pos x="461" y="71"/>
                </a:cxn>
                <a:cxn ang="0">
                  <a:pos x="462" y="75"/>
                </a:cxn>
                <a:cxn ang="0">
                  <a:pos x="466" y="74"/>
                </a:cxn>
                <a:cxn ang="0">
                  <a:pos x="512" y="65"/>
                </a:cxn>
                <a:cxn ang="0">
                  <a:pos x="512" y="65"/>
                </a:cxn>
                <a:cxn ang="0">
                  <a:pos x="618" y="134"/>
                </a:cxn>
                <a:cxn ang="0">
                  <a:pos x="618" y="134"/>
                </a:cxn>
                <a:cxn ang="0">
                  <a:pos x="619" y="137"/>
                </a:cxn>
                <a:cxn ang="0">
                  <a:pos x="622" y="137"/>
                </a:cxn>
                <a:cxn ang="0">
                  <a:pos x="631" y="137"/>
                </a:cxn>
                <a:cxn ang="0">
                  <a:pos x="631" y="137"/>
                </a:cxn>
                <a:cxn ang="0">
                  <a:pos x="699" y="206"/>
                </a:cxn>
                <a:cxn ang="0">
                  <a:pos x="699" y="206"/>
                </a:cxn>
                <a:cxn ang="0">
                  <a:pos x="631" y="276"/>
                </a:cxn>
                <a:cxn ang="0">
                  <a:pos x="631" y="276"/>
                </a:cxn>
                <a:cxn ang="0">
                  <a:pos x="623" y="276"/>
                </a:cxn>
                <a:cxn ang="0">
                  <a:pos x="623" y="276"/>
                </a:cxn>
                <a:cxn ang="0">
                  <a:pos x="619" y="275"/>
                </a:cxn>
                <a:cxn ang="0">
                  <a:pos x="619" y="279"/>
                </a:cxn>
                <a:cxn ang="0">
                  <a:pos x="510" y="355"/>
                </a:cxn>
                <a:cxn ang="0">
                  <a:pos x="510" y="355"/>
                </a:cxn>
                <a:cxn ang="0">
                  <a:pos x="448" y="338"/>
                </a:cxn>
                <a:cxn ang="0">
                  <a:pos x="448" y="338"/>
                </a:cxn>
                <a:cxn ang="0">
                  <a:pos x="444" y="336"/>
                </a:cxn>
                <a:cxn ang="0">
                  <a:pos x="442" y="339"/>
                </a:cxn>
                <a:cxn ang="0">
                  <a:pos x="339" y="387"/>
                </a:cxn>
                <a:cxn ang="0">
                  <a:pos x="339" y="387"/>
                </a:cxn>
                <a:cxn ang="0">
                  <a:pos x="244" y="348"/>
                </a:cxn>
                <a:cxn ang="0">
                  <a:pos x="244" y="348"/>
                </a:cxn>
                <a:cxn ang="0">
                  <a:pos x="242" y="346"/>
                </a:cxn>
                <a:cxn ang="0">
                  <a:pos x="240" y="347"/>
                </a:cxn>
                <a:cxn ang="0">
                  <a:pos x="196" y="355"/>
                </a:cxn>
                <a:cxn ang="0">
                  <a:pos x="196" y="355"/>
                </a:cxn>
                <a:cxn ang="0">
                  <a:pos x="89" y="277"/>
                </a:cxn>
                <a:cxn ang="0">
                  <a:pos x="89" y="277"/>
                </a:cxn>
                <a:cxn ang="0">
                  <a:pos x="87" y="273"/>
                </a:cxn>
                <a:cxn ang="0">
                  <a:pos x="83" y="274"/>
                </a:cxn>
                <a:cxn ang="0">
                  <a:pos x="68" y="276"/>
                </a:cxn>
                <a:cxn ang="0">
                  <a:pos x="68" y="276"/>
                </a:cxn>
                <a:cxn ang="0">
                  <a:pos x="0" y="206"/>
                </a:cxn>
                <a:cxn ang="0">
                  <a:pos x="0" y="206"/>
                </a:cxn>
                <a:cxn ang="0">
                  <a:pos x="69" y="137"/>
                </a:cxn>
                <a:cxn ang="0">
                  <a:pos x="89" y="140"/>
                </a:cxn>
              </a:cxnLst>
              <a:rect l="0" t="0" r="r" b="b"/>
              <a:pathLst>
                <a:path w="699" h="387">
                  <a:moveTo>
                    <a:pt x="89" y="140"/>
                  </a:moveTo>
                  <a:cubicBezTo>
                    <a:pt x="90" y="136"/>
                    <a:pt x="90" y="136"/>
                    <a:pt x="90" y="136"/>
                  </a:cubicBezTo>
                  <a:cubicBezTo>
                    <a:pt x="104" y="95"/>
                    <a:pt x="147" y="65"/>
                    <a:pt x="196" y="65"/>
                  </a:cubicBezTo>
                  <a:cubicBezTo>
                    <a:pt x="196" y="65"/>
                    <a:pt x="196" y="65"/>
                    <a:pt x="196" y="65"/>
                  </a:cubicBezTo>
                  <a:cubicBezTo>
                    <a:pt x="218" y="65"/>
                    <a:pt x="237" y="70"/>
                    <a:pt x="255" y="79"/>
                  </a:cubicBezTo>
                  <a:cubicBezTo>
                    <a:pt x="255" y="79"/>
                    <a:pt x="255" y="79"/>
                    <a:pt x="255" y="79"/>
                  </a:cubicBezTo>
                  <a:cubicBezTo>
                    <a:pt x="259" y="82"/>
                    <a:pt x="259" y="82"/>
                    <a:pt x="259" y="82"/>
                  </a:cubicBezTo>
                  <a:cubicBezTo>
                    <a:pt x="261" y="77"/>
                    <a:pt x="261" y="77"/>
                    <a:pt x="261" y="77"/>
                  </a:cubicBezTo>
                  <a:cubicBezTo>
                    <a:pt x="272" y="32"/>
                    <a:pt x="313" y="0"/>
                    <a:pt x="361" y="0"/>
                  </a:cubicBezTo>
                  <a:cubicBezTo>
                    <a:pt x="361" y="0"/>
                    <a:pt x="361" y="0"/>
                    <a:pt x="361" y="0"/>
                  </a:cubicBezTo>
                  <a:cubicBezTo>
                    <a:pt x="408" y="0"/>
                    <a:pt x="448" y="30"/>
                    <a:pt x="461" y="71"/>
                  </a:cubicBezTo>
                  <a:cubicBezTo>
                    <a:pt x="461" y="71"/>
                    <a:pt x="461" y="71"/>
                    <a:pt x="461" y="71"/>
                  </a:cubicBezTo>
                  <a:cubicBezTo>
                    <a:pt x="462" y="75"/>
                    <a:pt x="462" y="75"/>
                    <a:pt x="462" y="75"/>
                  </a:cubicBezTo>
                  <a:cubicBezTo>
                    <a:pt x="466" y="74"/>
                    <a:pt x="466" y="74"/>
                    <a:pt x="466" y="74"/>
                  </a:cubicBezTo>
                  <a:cubicBezTo>
                    <a:pt x="480" y="68"/>
                    <a:pt x="496" y="65"/>
                    <a:pt x="512" y="65"/>
                  </a:cubicBezTo>
                  <a:cubicBezTo>
                    <a:pt x="512" y="65"/>
                    <a:pt x="512" y="65"/>
                    <a:pt x="512" y="65"/>
                  </a:cubicBezTo>
                  <a:cubicBezTo>
                    <a:pt x="562" y="65"/>
                    <a:pt x="604" y="94"/>
                    <a:pt x="618" y="134"/>
                  </a:cubicBezTo>
                  <a:cubicBezTo>
                    <a:pt x="618" y="134"/>
                    <a:pt x="618" y="134"/>
                    <a:pt x="618" y="134"/>
                  </a:cubicBezTo>
                  <a:cubicBezTo>
                    <a:pt x="619" y="137"/>
                    <a:pt x="619" y="137"/>
                    <a:pt x="619" y="137"/>
                  </a:cubicBezTo>
                  <a:cubicBezTo>
                    <a:pt x="622" y="137"/>
                    <a:pt x="622" y="137"/>
                    <a:pt x="622" y="137"/>
                  </a:cubicBezTo>
                  <a:cubicBezTo>
                    <a:pt x="625" y="137"/>
                    <a:pt x="627" y="137"/>
                    <a:pt x="631" y="137"/>
                  </a:cubicBezTo>
                  <a:cubicBezTo>
                    <a:pt x="631" y="137"/>
                    <a:pt x="631" y="137"/>
                    <a:pt x="631" y="137"/>
                  </a:cubicBezTo>
                  <a:cubicBezTo>
                    <a:pt x="668" y="137"/>
                    <a:pt x="699" y="167"/>
                    <a:pt x="699" y="206"/>
                  </a:cubicBezTo>
                  <a:cubicBezTo>
                    <a:pt x="699" y="206"/>
                    <a:pt x="699" y="206"/>
                    <a:pt x="699" y="206"/>
                  </a:cubicBezTo>
                  <a:cubicBezTo>
                    <a:pt x="699" y="245"/>
                    <a:pt x="668" y="276"/>
                    <a:pt x="631" y="276"/>
                  </a:cubicBezTo>
                  <a:cubicBezTo>
                    <a:pt x="631" y="276"/>
                    <a:pt x="631" y="276"/>
                    <a:pt x="631" y="276"/>
                  </a:cubicBezTo>
                  <a:cubicBezTo>
                    <a:pt x="627" y="276"/>
                    <a:pt x="625" y="276"/>
                    <a:pt x="623" y="276"/>
                  </a:cubicBezTo>
                  <a:cubicBezTo>
                    <a:pt x="623" y="276"/>
                    <a:pt x="623" y="276"/>
                    <a:pt x="623" y="276"/>
                  </a:cubicBezTo>
                  <a:cubicBezTo>
                    <a:pt x="619" y="275"/>
                    <a:pt x="619" y="275"/>
                    <a:pt x="619" y="275"/>
                  </a:cubicBezTo>
                  <a:cubicBezTo>
                    <a:pt x="619" y="279"/>
                    <a:pt x="619" y="279"/>
                    <a:pt x="619" y="279"/>
                  </a:cubicBezTo>
                  <a:cubicBezTo>
                    <a:pt x="606" y="322"/>
                    <a:pt x="563" y="355"/>
                    <a:pt x="510" y="355"/>
                  </a:cubicBezTo>
                  <a:cubicBezTo>
                    <a:pt x="510" y="355"/>
                    <a:pt x="510" y="355"/>
                    <a:pt x="510" y="355"/>
                  </a:cubicBezTo>
                  <a:cubicBezTo>
                    <a:pt x="487" y="355"/>
                    <a:pt x="466" y="349"/>
                    <a:pt x="448" y="338"/>
                  </a:cubicBezTo>
                  <a:cubicBezTo>
                    <a:pt x="448" y="338"/>
                    <a:pt x="448" y="338"/>
                    <a:pt x="448" y="338"/>
                  </a:cubicBezTo>
                  <a:cubicBezTo>
                    <a:pt x="444" y="336"/>
                    <a:pt x="444" y="336"/>
                    <a:pt x="444" y="336"/>
                  </a:cubicBezTo>
                  <a:cubicBezTo>
                    <a:pt x="442" y="339"/>
                    <a:pt x="442" y="339"/>
                    <a:pt x="442" y="339"/>
                  </a:cubicBezTo>
                  <a:cubicBezTo>
                    <a:pt x="421" y="367"/>
                    <a:pt x="383" y="387"/>
                    <a:pt x="339" y="387"/>
                  </a:cubicBezTo>
                  <a:cubicBezTo>
                    <a:pt x="339" y="387"/>
                    <a:pt x="339" y="387"/>
                    <a:pt x="339" y="387"/>
                  </a:cubicBezTo>
                  <a:cubicBezTo>
                    <a:pt x="301" y="387"/>
                    <a:pt x="266" y="371"/>
                    <a:pt x="244" y="348"/>
                  </a:cubicBezTo>
                  <a:cubicBezTo>
                    <a:pt x="244" y="348"/>
                    <a:pt x="244" y="348"/>
                    <a:pt x="244" y="348"/>
                  </a:cubicBezTo>
                  <a:cubicBezTo>
                    <a:pt x="242" y="346"/>
                    <a:pt x="242" y="346"/>
                    <a:pt x="242" y="346"/>
                  </a:cubicBezTo>
                  <a:cubicBezTo>
                    <a:pt x="240" y="347"/>
                    <a:pt x="240" y="347"/>
                    <a:pt x="240" y="347"/>
                  </a:cubicBezTo>
                  <a:cubicBezTo>
                    <a:pt x="227" y="352"/>
                    <a:pt x="211" y="355"/>
                    <a:pt x="196" y="355"/>
                  </a:cubicBezTo>
                  <a:cubicBezTo>
                    <a:pt x="196" y="355"/>
                    <a:pt x="196" y="355"/>
                    <a:pt x="196" y="355"/>
                  </a:cubicBezTo>
                  <a:cubicBezTo>
                    <a:pt x="144" y="355"/>
                    <a:pt x="99" y="322"/>
                    <a:pt x="89" y="277"/>
                  </a:cubicBezTo>
                  <a:cubicBezTo>
                    <a:pt x="89" y="277"/>
                    <a:pt x="89" y="277"/>
                    <a:pt x="89" y="277"/>
                  </a:cubicBezTo>
                  <a:cubicBezTo>
                    <a:pt x="87" y="273"/>
                    <a:pt x="87" y="273"/>
                    <a:pt x="87" y="273"/>
                  </a:cubicBezTo>
                  <a:cubicBezTo>
                    <a:pt x="83" y="274"/>
                    <a:pt x="83" y="274"/>
                    <a:pt x="83" y="274"/>
                  </a:cubicBezTo>
                  <a:cubicBezTo>
                    <a:pt x="78" y="275"/>
                    <a:pt x="73" y="276"/>
                    <a:pt x="68" y="276"/>
                  </a:cubicBezTo>
                  <a:cubicBezTo>
                    <a:pt x="68" y="276"/>
                    <a:pt x="68" y="276"/>
                    <a:pt x="68" y="276"/>
                  </a:cubicBezTo>
                  <a:cubicBezTo>
                    <a:pt x="30" y="276"/>
                    <a:pt x="0" y="245"/>
                    <a:pt x="0" y="206"/>
                  </a:cubicBezTo>
                  <a:cubicBezTo>
                    <a:pt x="0" y="206"/>
                    <a:pt x="0" y="206"/>
                    <a:pt x="0" y="206"/>
                  </a:cubicBezTo>
                  <a:cubicBezTo>
                    <a:pt x="0" y="167"/>
                    <a:pt x="31" y="137"/>
                    <a:pt x="69" y="137"/>
                  </a:cubicBezTo>
                  <a:cubicBezTo>
                    <a:pt x="69" y="137"/>
                    <a:pt x="82" y="137"/>
                    <a:pt x="89" y="140"/>
                  </a:cubicBezTo>
                  <a:close/>
                </a:path>
              </a:pathLst>
            </a:custGeom>
            <a:gradFill flip="none" rotWithShape="1">
              <a:gsLst>
                <a:gs pos="0">
                  <a:schemeClr val="tx2">
                    <a:lumMod val="75000"/>
                  </a:schemeClr>
                </a:gs>
                <a:gs pos="90000">
                  <a:schemeClr val="accent5">
                    <a:shade val="100000"/>
                    <a:satMod val="115000"/>
                  </a:schemeClr>
                </a:gs>
              </a:gsLst>
              <a:lin ang="16200000" scaled="1"/>
              <a:tileRect/>
            </a:gradFill>
            <a:ln w="3175" cap="flat" cmpd="sng" algn="ctr">
              <a:solidFill>
                <a:schemeClr val="bg1"/>
              </a:solidFill>
              <a:prstDash val="solid"/>
            </a:ln>
            <a:effectLst>
              <a:outerShdw blurRad="63500" sx="102000" sy="102000" algn="ctr" rotWithShape="0">
                <a:prstClr val="black">
                  <a:alpha val="40000"/>
                </a:prstClr>
              </a:outerShdw>
            </a:effectLst>
          </p:spPr>
          <p:txBody>
            <a:bodyPr anchor="ctr"/>
            <a:lstStyle/>
            <a:p>
              <a:pPr algn="ctr"/>
              <a:endParaRPr lang="zh-CN" altLang="en-US" baseline="-25000">
                <a:ea typeface="黑体" pitchFamily="2" charset="-122"/>
              </a:endParaRPr>
            </a:p>
          </p:txBody>
        </p:sp>
        <p:sp>
          <p:nvSpPr>
            <p:cNvPr id="48" name="Freeform 24"/>
            <p:cNvSpPr>
              <a:spLocks noEditPoints="1"/>
            </p:cNvSpPr>
            <p:nvPr/>
          </p:nvSpPr>
          <p:spPr bwMode="auto">
            <a:xfrm>
              <a:off x="3680557" y="2240801"/>
              <a:ext cx="331887" cy="328567"/>
            </a:xfrm>
            <a:custGeom>
              <a:avLst/>
              <a:gdLst/>
              <a:ahLst/>
              <a:cxnLst>
                <a:cxn ang="0">
                  <a:pos x="1329" y="160"/>
                </a:cxn>
                <a:cxn ang="0">
                  <a:pos x="1045" y="28"/>
                </a:cxn>
                <a:cxn ang="0">
                  <a:pos x="220" y="282"/>
                </a:cxn>
                <a:cxn ang="0">
                  <a:pos x="47" y="592"/>
                </a:cxn>
                <a:cxn ang="0">
                  <a:pos x="350" y="1503"/>
                </a:cxn>
                <a:cxn ang="0">
                  <a:pos x="600" y="1628"/>
                </a:cxn>
                <a:cxn ang="0">
                  <a:pos x="1236" y="1564"/>
                </a:cxn>
                <a:cxn ang="0">
                  <a:pos x="1647" y="1034"/>
                </a:cxn>
                <a:cxn ang="0">
                  <a:pos x="1514" y="463"/>
                </a:cxn>
                <a:cxn ang="0">
                  <a:pos x="1456" y="368"/>
                </a:cxn>
                <a:cxn ang="0">
                  <a:pos x="1198" y="647"/>
                </a:cxn>
                <a:cxn ang="0">
                  <a:pos x="1422" y="844"/>
                </a:cxn>
                <a:cxn ang="0">
                  <a:pos x="881" y="266"/>
                </a:cxn>
                <a:cxn ang="0">
                  <a:pos x="759" y="476"/>
                </a:cxn>
                <a:cxn ang="0">
                  <a:pos x="489" y="721"/>
                </a:cxn>
                <a:cxn ang="0">
                  <a:pos x="572" y="354"/>
                </a:cxn>
                <a:cxn ang="0">
                  <a:pos x="865" y="622"/>
                </a:cxn>
                <a:cxn ang="0">
                  <a:pos x="940" y="645"/>
                </a:cxn>
                <a:cxn ang="0">
                  <a:pos x="857" y="918"/>
                </a:cxn>
                <a:cxn ang="0">
                  <a:pos x="1196" y="566"/>
                </a:cxn>
                <a:cxn ang="0">
                  <a:pos x="1352" y="417"/>
                </a:cxn>
                <a:cxn ang="0">
                  <a:pos x="1342" y="451"/>
                </a:cxn>
                <a:cxn ang="0">
                  <a:pos x="1302" y="250"/>
                </a:cxn>
                <a:cxn ang="0">
                  <a:pos x="1098" y="127"/>
                </a:cxn>
                <a:cxn ang="0">
                  <a:pos x="1110" y="581"/>
                </a:cxn>
                <a:cxn ang="0">
                  <a:pos x="1022" y="104"/>
                </a:cxn>
                <a:cxn ang="0">
                  <a:pos x="791" y="89"/>
                </a:cxn>
                <a:cxn ang="0">
                  <a:pos x="793" y="90"/>
                </a:cxn>
                <a:cxn ang="0">
                  <a:pos x="641" y="223"/>
                </a:cxn>
                <a:cxn ang="0">
                  <a:pos x="760" y="203"/>
                </a:cxn>
                <a:cxn ang="0">
                  <a:pos x="632" y="92"/>
                </a:cxn>
                <a:cxn ang="0">
                  <a:pos x="609" y="98"/>
                </a:cxn>
                <a:cxn ang="0">
                  <a:pos x="362" y="287"/>
                </a:cxn>
                <a:cxn ang="0">
                  <a:pos x="509" y="298"/>
                </a:cxn>
                <a:cxn ang="0">
                  <a:pos x="122" y="615"/>
                </a:cxn>
                <a:cxn ang="0">
                  <a:pos x="255" y="428"/>
                </a:cxn>
                <a:cxn ang="0">
                  <a:pos x="286" y="1340"/>
                </a:cxn>
                <a:cxn ang="0">
                  <a:pos x="310" y="1209"/>
                </a:cxn>
                <a:cxn ang="0">
                  <a:pos x="217" y="1006"/>
                </a:cxn>
                <a:cxn ang="0">
                  <a:pos x="295" y="588"/>
                </a:cxn>
                <a:cxn ang="0">
                  <a:pos x="348" y="1061"/>
                </a:cxn>
                <a:cxn ang="0">
                  <a:pos x="634" y="1382"/>
                </a:cxn>
                <a:cxn ang="0">
                  <a:pos x="436" y="1046"/>
                </a:cxn>
                <a:cxn ang="0">
                  <a:pos x="399" y="1176"/>
                </a:cxn>
                <a:cxn ang="0">
                  <a:pos x="990" y="1444"/>
                </a:cxn>
                <a:cxn ang="0">
                  <a:pos x="1108" y="1024"/>
                </a:cxn>
                <a:cxn ang="0">
                  <a:pos x="732" y="1329"/>
                </a:cxn>
                <a:cxn ang="0">
                  <a:pos x="1263" y="1407"/>
                </a:cxn>
                <a:cxn ang="0">
                  <a:pos x="1394" y="1262"/>
                </a:cxn>
                <a:cxn ang="0">
                  <a:pos x="1126" y="1296"/>
                </a:cxn>
                <a:cxn ang="0">
                  <a:pos x="1395" y="1260"/>
                </a:cxn>
                <a:cxn ang="0">
                  <a:pos x="1417" y="475"/>
                </a:cxn>
                <a:cxn ang="0">
                  <a:pos x="1515" y="736"/>
                </a:cxn>
                <a:cxn ang="0">
                  <a:pos x="1552" y="1078"/>
                </a:cxn>
                <a:cxn ang="0">
                  <a:pos x="1497" y="1170"/>
                </a:cxn>
                <a:cxn ang="0">
                  <a:pos x="1561" y="1051"/>
                </a:cxn>
              </a:cxnLst>
              <a:rect l="0" t="0" r="r" b="b"/>
              <a:pathLst>
                <a:path w="1678" h="1666">
                  <a:moveTo>
                    <a:pt x="1621" y="547"/>
                  </a:moveTo>
                  <a:cubicBezTo>
                    <a:pt x="1570" y="408"/>
                    <a:pt x="1481" y="283"/>
                    <a:pt x="1364" y="187"/>
                  </a:cubicBezTo>
                  <a:cubicBezTo>
                    <a:pt x="1359" y="184"/>
                    <a:pt x="1355" y="180"/>
                    <a:pt x="1350" y="176"/>
                  </a:cubicBezTo>
                  <a:cubicBezTo>
                    <a:pt x="1343" y="171"/>
                    <a:pt x="1336" y="166"/>
                    <a:pt x="1329" y="160"/>
                  </a:cubicBezTo>
                  <a:cubicBezTo>
                    <a:pt x="1267" y="115"/>
                    <a:pt x="1197" y="78"/>
                    <a:pt x="1121" y="51"/>
                  </a:cubicBezTo>
                  <a:cubicBezTo>
                    <a:pt x="1118" y="50"/>
                    <a:pt x="1115" y="49"/>
                    <a:pt x="1112" y="48"/>
                  </a:cubicBezTo>
                  <a:cubicBezTo>
                    <a:pt x="1102" y="44"/>
                    <a:pt x="1092" y="41"/>
                    <a:pt x="1082" y="38"/>
                  </a:cubicBezTo>
                  <a:cubicBezTo>
                    <a:pt x="1070" y="35"/>
                    <a:pt x="1058" y="31"/>
                    <a:pt x="1045" y="28"/>
                  </a:cubicBezTo>
                  <a:cubicBezTo>
                    <a:pt x="967" y="8"/>
                    <a:pt x="888" y="0"/>
                    <a:pt x="811" y="3"/>
                  </a:cubicBezTo>
                  <a:cubicBezTo>
                    <a:pt x="802" y="3"/>
                    <a:pt x="793" y="4"/>
                    <a:pt x="785" y="4"/>
                  </a:cubicBezTo>
                  <a:cubicBezTo>
                    <a:pt x="628" y="15"/>
                    <a:pt x="478" y="70"/>
                    <a:pt x="353" y="161"/>
                  </a:cubicBezTo>
                  <a:cubicBezTo>
                    <a:pt x="305" y="196"/>
                    <a:pt x="260" y="237"/>
                    <a:pt x="220" y="282"/>
                  </a:cubicBezTo>
                  <a:cubicBezTo>
                    <a:pt x="180" y="327"/>
                    <a:pt x="145" y="377"/>
                    <a:pt x="115" y="431"/>
                  </a:cubicBezTo>
                  <a:cubicBezTo>
                    <a:pt x="93" y="470"/>
                    <a:pt x="74" y="512"/>
                    <a:pt x="59" y="556"/>
                  </a:cubicBezTo>
                  <a:cubicBezTo>
                    <a:pt x="58" y="558"/>
                    <a:pt x="57" y="560"/>
                    <a:pt x="56" y="563"/>
                  </a:cubicBezTo>
                  <a:cubicBezTo>
                    <a:pt x="53" y="572"/>
                    <a:pt x="50" y="582"/>
                    <a:pt x="47" y="592"/>
                  </a:cubicBezTo>
                  <a:cubicBezTo>
                    <a:pt x="2" y="738"/>
                    <a:pt x="0" y="888"/>
                    <a:pt x="34" y="1028"/>
                  </a:cubicBezTo>
                  <a:cubicBezTo>
                    <a:pt x="51" y="1096"/>
                    <a:pt x="76" y="1162"/>
                    <a:pt x="109" y="1224"/>
                  </a:cubicBezTo>
                  <a:cubicBezTo>
                    <a:pt x="151" y="1304"/>
                    <a:pt x="208" y="1378"/>
                    <a:pt x="275" y="1441"/>
                  </a:cubicBezTo>
                  <a:cubicBezTo>
                    <a:pt x="299" y="1463"/>
                    <a:pt x="324" y="1484"/>
                    <a:pt x="350" y="1503"/>
                  </a:cubicBezTo>
                  <a:cubicBezTo>
                    <a:pt x="414" y="1549"/>
                    <a:pt x="485" y="1588"/>
                    <a:pt x="563" y="1615"/>
                  </a:cubicBezTo>
                  <a:cubicBezTo>
                    <a:pt x="566" y="1616"/>
                    <a:pt x="568" y="1617"/>
                    <a:pt x="571" y="1618"/>
                  </a:cubicBezTo>
                  <a:cubicBezTo>
                    <a:pt x="580" y="1621"/>
                    <a:pt x="590" y="1625"/>
                    <a:pt x="599" y="1627"/>
                  </a:cubicBezTo>
                  <a:cubicBezTo>
                    <a:pt x="600" y="1628"/>
                    <a:pt x="600" y="1628"/>
                    <a:pt x="600" y="1628"/>
                  </a:cubicBezTo>
                  <a:cubicBezTo>
                    <a:pt x="613" y="1632"/>
                    <a:pt x="626" y="1635"/>
                    <a:pt x="638" y="1638"/>
                  </a:cubicBezTo>
                  <a:cubicBezTo>
                    <a:pt x="719" y="1659"/>
                    <a:pt x="800" y="1666"/>
                    <a:pt x="879" y="1663"/>
                  </a:cubicBezTo>
                  <a:cubicBezTo>
                    <a:pt x="912" y="1661"/>
                    <a:pt x="944" y="1658"/>
                    <a:pt x="976" y="1653"/>
                  </a:cubicBezTo>
                  <a:cubicBezTo>
                    <a:pt x="1067" y="1638"/>
                    <a:pt x="1155" y="1607"/>
                    <a:pt x="1236" y="1564"/>
                  </a:cubicBezTo>
                  <a:cubicBezTo>
                    <a:pt x="1298" y="1531"/>
                    <a:pt x="1355" y="1489"/>
                    <a:pt x="1407" y="1441"/>
                  </a:cubicBezTo>
                  <a:cubicBezTo>
                    <a:pt x="1504" y="1352"/>
                    <a:pt x="1581" y="1237"/>
                    <a:pt x="1627" y="1103"/>
                  </a:cubicBezTo>
                  <a:cubicBezTo>
                    <a:pt x="1630" y="1094"/>
                    <a:pt x="1633" y="1084"/>
                    <a:pt x="1636" y="1074"/>
                  </a:cubicBezTo>
                  <a:cubicBezTo>
                    <a:pt x="1640" y="1061"/>
                    <a:pt x="1644" y="1047"/>
                    <a:pt x="1647" y="1034"/>
                  </a:cubicBezTo>
                  <a:cubicBezTo>
                    <a:pt x="1659" y="985"/>
                    <a:pt x="1667" y="936"/>
                    <a:pt x="1670" y="887"/>
                  </a:cubicBezTo>
                  <a:cubicBezTo>
                    <a:pt x="1678" y="770"/>
                    <a:pt x="1660" y="654"/>
                    <a:pt x="1621" y="547"/>
                  </a:cubicBezTo>
                  <a:close/>
                  <a:moveTo>
                    <a:pt x="1456" y="368"/>
                  </a:moveTo>
                  <a:cubicBezTo>
                    <a:pt x="1480" y="399"/>
                    <a:pt x="1499" y="431"/>
                    <a:pt x="1514" y="463"/>
                  </a:cubicBezTo>
                  <a:cubicBezTo>
                    <a:pt x="1496" y="443"/>
                    <a:pt x="1478" y="423"/>
                    <a:pt x="1459" y="405"/>
                  </a:cubicBezTo>
                  <a:cubicBezTo>
                    <a:pt x="1451" y="393"/>
                    <a:pt x="1442" y="381"/>
                    <a:pt x="1433" y="370"/>
                  </a:cubicBezTo>
                  <a:cubicBezTo>
                    <a:pt x="1432" y="358"/>
                    <a:pt x="1430" y="346"/>
                    <a:pt x="1428" y="334"/>
                  </a:cubicBezTo>
                  <a:cubicBezTo>
                    <a:pt x="1438" y="345"/>
                    <a:pt x="1448" y="356"/>
                    <a:pt x="1456" y="368"/>
                  </a:cubicBezTo>
                  <a:close/>
                  <a:moveTo>
                    <a:pt x="1422" y="844"/>
                  </a:moveTo>
                  <a:cubicBezTo>
                    <a:pt x="1381" y="876"/>
                    <a:pt x="1330" y="901"/>
                    <a:pt x="1271" y="919"/>
                  </a:cubicBezTo>
                  <a:cubicBezTo>
                    <a:pt x="1248" y="926"/>
                    <a:pt x="1223" y="931"/>
                    <a:pt x="1198" y="936"/>
                  </a:cubicBezTo>
                  <a:cubicBezTo>
                    <a:pt x="1207" y="836"/>
                    <a:pt x="1207" y="739"/>
                    <a:pt x="1198" y="647"/>
                  </a:cubicBezTo>
                  <a:cubicBezTo>
                    <a:pt x="1205" y="646"/>
                    <a:pt x="1212" y="644"/>
                    <a:pt x="1218" y="642"/>
                  </a:cubicBezTo>
                  <a:cubicBezTo>
                    <a:pt x="1261" y="629"/>
                    <a:pt x="1300" y="610"/>
                    <a:pt x="1333" y="584"/>
                  </a:cubicBezTo>
                  <a:cubicBezTo>
                    <a:pt x="1343" y="601"/>
                    <a:pt x="1351" y="619"/>
                    <a:pt x="1359" y="637"/>
                  </a:cubicBezTo>
                  <a:cubicBezTo>
                    <a:pt x="1389" y="702"/>
                    <a:pt x="1410" y="772"/>
                    <a:pt x="1422" y="844"/>
                  </a:cubicBezTo>
                  <a:close/>
                  <a:moveTo>
                    <a:pt x="702" y="422"/>
                  </a:moveTo>
                  <a:cubicBezTo>
                    <a:pt x="697" y="416"/>
                    <a:pt x="692" y="410"/>
                    <a:pt x="688" y="405"/>
                  </a:cubicBezTo>
                  <a:cubicBezTo>
                    <a:pt x="667" y="377"/>
                    <a:pt x="652" y="348"/>
                    <a:pt x="644" y="320"/>
                  </a:cubicBezTo>
                  <a:cubicBezTo>
                    <a:pt x="720" y="289"/>
                    <a:pt x="800" y="271"/>
                    <a:pt x="881" y="266"/>
                  </a:cubicBezTo>
                  <a:cubicBezTo>
                    <a:pt x="819" y="308"/>
                    <a:pt x="759" y="360"/>
                    <a:pt x="702" y="422"/>
                  </a:cubicBezTo>
                  <a:close/>
                  <a:moveTo>
                    <a:pt x="960" y="310"/>
                  </a:moveTo>
                  <a:cubicBezTo>
                    <a:pt x="888" y="547"/>
                    <a:pt x="888" y="547"/>
                    <a:pt x="888" y="547"/>
                  </a:cubicBezTo>
                  <a:cubicBezTo>
                    <a:pt x="839" y="528"/>
                    <a:pt x="796" y="504"/>
                    <a:pt x="759" y="476"/>
                  </a:cubicBezTo>
                  <a:cubicBezTo>
                    <a:pt x="784" y="449"/>
                    <a:pt x="809" y="425"/>
                    <a:pt x="834" y="403"/>
                  </a:cubicBezTo>
                  <a:cubicBezTo>
                    <a:pt x="875" y="366"/>
                    <a:pt x="917" y="335"/>
                    <a:pt x="960" y="310"/>
                  </a:cubicBezTo>
                  <a:close/>
                  <a:moveTo>
                    <a:pt x="650" y="481"/>
                  </a:moveTo>
                  <a:cubicBezTo>
                    <a:pt x="591" y="552"/>
                    <a:pt x="538" y="633"/>
                    <a:pt x="489" y="721"/>
                  </a:cubicBezTo>
                  <a:cubicBezTo>
                    <a:pt x="465" y="698"/>
                    <a:pt x="443" y="674"/>
                    <a:pt x="424" y="649"/>
                  </a:cubicBezTo>
                  <a:cubicBezTo>
                    <a:pt x="392" y="607"/>
                    <a:pt x="368" y="564"/>
                    <a:pt x="353" y="520"/>
                  </a:cubicBezTo>
                  <a:cubicBezTo>
                    <a:pt x="411" y="459"/>
                    <a:pt x="477" y="407"/>
                    <a:pt x="548" y="366"/>
                  </a:cubicBezTo>
                  <a:cubicBezTo>
                    <a:pt x="556" y="362"/>
                    <a:pt x="564" y="358"/>
                    <a:pt x="572" y="354"/>
                  </a:cubicBezTo>
                  <a:cubicBezTo>
                    <a:pt x="583" y="388"/>
                    <a:pt x="602" y="422"/>
                    <a:pt x="625" y="453"/>
                  </a:cubicBezTo>
                  <a:cubicBezTo>
                    <a:pt x="633" y="463"/>
                    <a:pt x="641" y="472"/>
                    <a:pt x="650" y="481"/>
                  </a:cubicBezTo>
                  <a:close/>
                  <a:moveTo>
                    <a:pt x="708" y="535"/>
                  </a:moveTo>
                  <a:cubicBezTo>
                    <a:pt x="752" y="570"/>
                    <a:pt x="805" y="600"/>
                    <a:pt x="865" y="622"/>
                  </a:cubicBezTo>
                  <a:cubicBezTo>
                    <a:pt x="782" y="895"/>
                    <a:pt x="782" y="895"/>
                    <a:pt x="782" y="895"/>
                  </a:cubicBezTo>
                  <a:cubicBezTo>
                    <a:pt x="694" y="865"/>
                    <a:pt x="616" y="822"/>
                    <a:pt x="551" y="773"/>
                  </a:cubicBezTo>
                  <a:cubicBezTo>
                    <a:pt x="598" y="685"/>
                    <a:pt x="651" y="605"/>
                    <a:pt x="708" y="535"/>
                  </a:cubicBezTo>
                  <a:close/>
                  <a:moveTo>
                    <a:pt x="940" y="645"/>
                  </a:moveTo>
                  <a:cubicBezTo>
                    <a:pt x="1002" y="660"/>
                    <a:pt x="1063" y="664"/>
                    <a:pt x="1120" y="660"/>
                  </a:cubicBezTo>
                  <a:cubicBezTo>
                    <a:pt x="1121" y="668"/>
                    <a:pt x="1122" y="675"/>
                    <a:pt x="1122" y="683"/>
                  </a:cubicBezTo>
                  <a:cubicBezTo>
                    <a:pt x="1129" y="766"/>
                    <a:pt x="1127" y="854"/>
                    <a:pt x="1118" y="945"/>
                  </a:cubicBezTo>
                  <a:cubicBezTo>
                    <a:pt x="1036" y="950"/>
                    <a:pt x="947" y="941"/>
                    <a:pt x="857" y="918"/>
                  </a:cubicBezTo>
                  <a:lnTo>
                    <a:pt x="940" y="645"/>
                  </a:lnTo>
                  <a:close/>
                  <a:moveTo>
                    <a:pt x="1126" y="341"/>
                  </a:moveTo>
                  <a:cubicBezTo>
                    <a:pt x="1190" y="390"/>
                    <a:pt x="1246" y="449"/>
                    <a:pt x="1292" y="516"/>
                  </a:cubicBezTo>
                  <a:cubicBezTo>
                    <a:pt x="1267" y="538"/>
                    <a:pt x="1234" y="555"/>
                    <a:pt x="1196" y="566"/>
                  </a:cubicBezTo>
                  <a:cubicBezTo>
                    <a:pt x="1193" y="567"/>
                    <a:pt x="1191" y="568"/>
                    <a:pt x="1188" y="568"/>
                  </a:cubicBezTo>
                  <a:cubicBezTo>
                    <a:pt x="1184" y="544"/>
                    <a:pt x="1179" y="519"/>
                    <a:pt x="1174" y="495"/>
                  </a:cubicBezTo>
                  <a:cubicBezTo>
                    <a:pt x="1162" y="441"/>
                    <a:pt x="1145" y="389"/>
                    <a:pt x="1126" y="341"/>
                  </a:cubicBezTo>
                  <a:close/>
                  <a:moveTo>
                    <a:pt x="1352" y="417"/>
                  </a:moveTo>
                  <a:cubicBezTo>
                    <a:pt x="1351" y="423"/>
                    <a:pt x="1350" y="429"/>
                    <a:pt x="1348" y="434"/>
                  </a:cubicBezTo>
                  <a:cubicBezTo>
                    <a:pt x="1348" y="435"/>
                    <a:pt x="1347" y="437"/>
                    <a:pt x="1347" y="438"/>
                  </a:cubicBezTo>
                  <a:cubicBezTo>
                    <a:pt x="1347" y="439"/>
                    <a:pt x="1346" y="441"/>
                    <a:pt x="1345" y="442"/>
                  </a:cubicBezTo>
                  <a:cubicBezTo>
                    <a:pt x="1344" y="445"/>
                    <a:pt x="1343" y="448"/>
                    <a:pt x="1342" y="451"/>
                  </a:cubicBezTo>
                  <a:cubicBezTo>
                    <a:pt x="1318" y="417"/>
                    <a:pt x="1291" y="385"/>
                    <a:pt x="1262" y="356"/>
                  </a:cubicBezTo>
                  <a:cubicBezTo>
                    <a:pt x="1294" y="374"/>
                    <a:pt x="1324" y="394"/>
                    <a:pt x="1352" y="417"/>
                  </a:cubicBezTo>
                  <a:close/>
                  <a:moveTo>
                    <a:pt x="1297" y="243"/>
                  </a:moveTo>
                  <a:cubicBezTo>
                    <a:pt x="1299" y="245"/>
                    <a:pt x="1301" y="247"/>
                    <a:pt x="1302" y="250"/>
                  </a:cubicBezTo>
                  <a:cubicBezTo>
                    <a:pt x="1317" y="269"/>
                    <a:pt x="1329" y="289"/>
                    <a:pt x="1338" y="309"/>
                  </a:cubicBezTo>
                  <a:cubicBezTo>
                    <a:pt x="1291" y="279"/>
                    <a:pt x="1240" y="254"/>
                    <a:pt x="1186" y="234"/>
                  </a:cubicBezTo>
                  <a:cubicBezTo>
                    <a:pt x="1224" y="232"/>
                    <a:pt x="1261" y="235"/>
                    <a:pt x="1297" y="243"/>
                  </a:cubicBezTo>
                  <a:close/>
                  <a:moveTo>
                    <a:pt x="1098" y="127"/>
                  </a:moveTo>
                  <a:cubicBezTo>
                    <a:pt x="1122" y="136"/>
                    <a:pt x="1146" y="146"/>
                    <a:pt x="1169" y="157"/>
                  </a:cubicBezTo>
                  <a:cubicBezTo>
                    <a:pt x="1141" y="159"/>
                    <a:pt x="1112" y="164"/>
                    <a:pt x="1084" y="172"/>
                  </a:cubicBezTo>
                  <a:lnTo>
                    <a:pt x="1098" y="127"/>
                  </a:lnTo>
                  <a:close/>
                  <a:moveTo>
                    <a:pt x="1110" y="581"/>
                  </a:moveTo>
                  <a:cubicBezTo>
                    <a:pt x="1064" y="585"/>
                    <a:pt x="1014" y="581"/>
                    <a:pt x="963" y="570"/>
                  </a:cubicBezTo>
                  <a:cubicBezTo>
                    <a:pt x="1035" y="332"/>
                    <a:pt x="1035" y="332"/>
                    <a:pt x="1035" y="332"/>
                  </a:cubicBezTo>
                  <a:cubicBezTo>
                    <a:pt x="1070" y="404"/>
                    <a:pt x="1095" y="488"/>
                    <a:pt x="1110" y="581"/>
                  </a:cubicBezTo>
                  <a:close/>
                  <a:moveTo>
                    <a:pt x="1022" y="104"/>
                  </a:moveTo>
                  <a:cubicBezTo>
                    <a:pt x="1009" y="148"/>
                    <a:pt x="1009" y="148"/>
                    <a:pt x="1009" y="148"/>
                  </a:cubicBezTo>
                  <a:cubicBezTo>
                    <a:pt x="990" y="127"/>
                    <a:pt x="969" y="107"/>
                    <a:pt x="947" y="89"/>
                  </a:cubicBezTo>
                  <a:cubicBezTo>
                    <a:pt x="972" y="93"/>
                    <a:pt x="997" y="97"/>
                    <a:pt x="1022" y="104"/>
                  </a:cubicBezTo>
                  <a:close/>
                  <a:moveTo>
                    <a:pt x="791" y="89"/>
                  </a:moveTo>
                  <a:cubicBezTo>
                    <a:pt x="792" y="90"/>
                    <a:pt x="792" y="90"/>
                    <a:pt x="793" y="90"/>
                  </a:cubicBezTo>
                  <a:cubicBezTo>
                    <a:pt x="793" y="89"/>
                    <a:pt x="793" y="89"/>
                    <a:pt x="793" y="89"/>
                  </a:cubicBezTo>
                  <a:cubicBezTo>
                    <a:pt x="793" y="89"/>
                    <a:pt x="793" y="89"/>
                    <a:pt x="793" y="89"/>
                  </a:cubicBezTo>
                  <a:cubicBezTo>
                    <a:pt x="793" y="90"/>
                    <a:pt x="793" y="90"/>
                    <a:pt x="793" y="90"/>
                  </a:cubicBezTo>
                  <a:cubicBezTo>
                    <a:pt x="827" y="103"/>
                    <a:pt x="860" y="121"/>
                    <a:pt x="889" y="144"/>
                  </a:cubicBezTo>
                  <a:cubicBezTo>
                    <a:pt x="833" y="130"/>
                    <a:pt x="776" y="123"/>
                    <a:pt x="720" y="122"/>
                  </a:cubicBezTo>
                  <a:cubicBezTo>
                    <a:pt x="741" y="109"/>
                    <a:pt x="764" y="98"/>
                    <a:pt x="791" y="89"/>
                  </a:cubicBezTo>
                  <a:close/>
                  <a:moveTo>
                    <a:pt x="641" y="223"/>
                  </a:moveTo>
                  <a:cubicBezTo>
                    <a:pt x="642" y="222"/>
                    <a:pt x="642" y="221"/>
                    <a:pt x="642" y="220"/>
                  </a:cubicBezTo>
                  <a:cubicBezTo>
                    <a:pt x="643" y="218"/>
                    <a:pt x="644" y="215"/>
                    <a:pt x="645" y="212"/>
                  </a:cubicBezTo>
                  <a:cubicBezTo>
                    <a:pt x="646" y="209"/>
                    <a:pt x="647" y="206"/>
                    <a:pt x="648" y="203"/>
                  </a:cubicBezTo>
                  <a:cubicBezTo>
                    <a:pt x="685" y="200"/>
                    <a:pt x="722" y="200"/>
                    <a:pt x="760" y="203"/>
                  </a:cubicBezTo>
                  <a:cubicBezTo>
                    <a:pt x="718" y="211"/>
                    <a:pt x="678" y="223"/>
                    <a:pt x="638" y="238"/>
                  </a:cubicBezTo>
                  <a:cubicBezTo>
                    <a:pt x="639" y="233"/>
                    <a:pt x="640" y="228"/>
                    <a:pt x="641" y="223"/>
                  </a:cubicBezTo>
                  <a:close/>
                  <a:moveTo>
                    <a:pt x="609" y="98"/>
                  </a:moveTo>
                  <a:cubicBezTo>
                    <a:pt x="616" y="96"/>
                    <a:pt x="624" y="94"/>
                    <a:pt x="632" y="92"/>
                  </a:cubicBezTo>
                  <a:cubicBezTo>
                    <a:pt x="623" y="100"/>
                    <a:pt x="615" y="109"/>
                    <a:pt x="608" y="119"/>
                  </a:cubicBezTo>
                  <a:cubicBezTo>
                    <a:pt x="593" y="124"/>
                    <a:pt x="578" y="129"/>
                    <a:pt x="564" y="135"/>
                  </a:cubicBezTo>
                  <a:cubicBezTo>
                    <a:pt x="538" y="140"/>
                    <a:pt x="512" y="146"/>
                    <a:pt x="487" y="153"/>
                  </a:cubicBezTo>
                  <a:cubicBezTo>
                    <a:pt x="522" y="130"/>
                    <a:pt x="563" y="112"/>
                    <a:pt x="609" y="98"/>
                  </a:cubicBezTo>
                  <a:close/>
                  <a:moveTo>
                    <a:pt x="335" y="377"/>
                  </a:moveTo>
                  <a:cubicBezTo>
                    <a:pt x="337" y="361"/>
                    <a:pt x="341" y="344"/>
                    <a:pt x="345" y="328"/>
                  </a:cubicBezTo>
                  <a:cubicBezTo>
                    <a:pt x="347" y="323"/>
                    <a:pt x="348" y="319"/>
                    <a:pt x="350" y="314"/>
                  </a:cubicBezTo>
                  <a:cubicBezTo>
                    <a:pt x="353" y="305"/>
                    <a:pt x="357" y="296"/>
                    <a:pt x="362" y="287"/>
                  </a:cubicBezTo>
                  <a:cubicBezTo>
                    <a:pt x="425" y="254"/>
                    <a:pt x="493" y="230"/>
                    <a:pt x="562" y="216"/>
                  </a:cubicBezTo>
                  <a:cubicBezTo>
                    <a:pt x="561" y="220"/>
                    <a:pt x="560" y="225"/>
                    <a:pt x="559" y="230"/>
                  </a:cubicBezTo>
                  <a:cubicBezTo>
                    <a:pt x="557" y="244"/>
                    <a:pt x="556" y="258"/>
                    <a:pt x="557" y="273"/>
                  </a:cubicBezTo>
                  <a:cubicBezTo>
                    <a:pt x="541" y="281"/>
                    <a:pt x="525" y="289"/>
                    <a:pt x="509" y="298"/>
                  </a:cubicBezTo>
                  <a:cubicBezTo>
                    <a:pt x="447" y="333"/>
                    <a:pt x="388" y="377"/>
                    <a:pt x="334" y="428"/>
                  </a:cubicBezTo>
                  <a:cubicBezTo>
                    <a:pt x="333" y="411"/>
                    <a:pt x="333" y="394"/>
                    <a:pt x="335" y="377"/>
                  </a:cubicBezTo>
                  <a:close/>
                  <a:moveTo>
                    <a:pt x="122" y="615"/>
                  </a:moveTo>
                  <a:cubicBezTo>
                    <a:pt x="122" y="615"/>
                    <a:pt x="122" y="615"/>
                    <a:pt x="122" y="615"/>
                  </a:cubicBezTo>
                  <a:cubicBezTo>
                    <a:pt x="122" y="615"/>
                    <a:pt x="123" y="614"/>
                    <a:pt x="123" y="614"/>
                  </a:cubicBezTo>
                  <a:cubicBezTo>
                    <a:pt x="125" y="605"/>
                    <a:pt x="128" y="597"/>
                    <a:pt x="131" y="588"/>
                  </a:cubicBezTo>
                  <a:cubicBezTo>
                    <a:pt x="160" y="502"/>
                    <a:pt x="204" y="425"/>
                    <a:pt x="258" y="359"/>
                  </a:cubicBezTo>
                  <a:cubicBezTo>
                    <a:pt x="255" y="382"/>
                    <a:pt x="254" y="405"/>
                    <a:pt x="255" y="428"/>
                  </a:cubicBezTo>
                  <a:cubicBezTo>
                    <a:pt x="256" y="452"/>
                    <a:pt x="260" y="476"/>
                    <a:pt x="265" y="500"/>
                  </a:cubicBezTo>
                  <a:cubicBezTo>
                    <a:pt x="202" y="573"/>
                    <a:pt x="150" y="658"/>
                    <a:pt x="109" y="751"/>
                  </a:cubicBezTo>
                  <a:cubicBezTo>
                    <a:pt x="105" y="705"/>
                    <a:pt x="109" y="659"/>
                    <a:pt x="122" y="615"/>
                  </a:cubicBezTo>
                  <a:close/>
                  <a:moveTo>
                    <a:pt x="286" y="1340"/>
                  </a:moveTo>
                  <a:cubicBezTo>
                    <a:pt x="204" y="1250"/>
                    <a:pt x="145" y="1141"/>
                    <a:pt x="114" y="1023"/>
                  </a:cubicBezTo>
                  <a:cubicBezTo>
                    <a:pt x="115" y="1015"/>
                    <a:pt x="116" y="1008"/>
                    <a:pt x="118" y="1001"/>
                  </a:cubicBezTo>
                  <a:cubicBezTo>
                    <a:pt x="129" y="1019"/>
                    <a:pt x="141" y="1036"/>
                    <a:pt x="155" y="1054"/>
                  </a:cubicBezTo>
                  <a:cubicBezTo>
                    <a:pt x="197" y="1109"/>
                    <a:pt x="250" y="1162"/>
                    <a:pt x="310" y="1209"/>
                  </a:cubicBezTo>
                  <a:cubicBezTo>
                    <a:pt x="300" y="1253"/>
                    <a:pt x="293" y="1297"/>
                    <a:pt x="286" y="1340"/>
                  </a:cubicBezTo>
                  <a:close/>
                  <a:moveTo>
                    <a:pt x="348" y="1061"/>
                  </a:moveTo>
                  <a:cubicBezTo>
                    <a:pt x="342" y="1082"/>
                    <a:pt x="336" y="1103"/>
                    <a:pt x="331" y="1124"/>
                  </a:cubicBezTo>
                  <a:cubicBezTo>
                    <a:pt x="287" y="1087"/>
                    <a:pt x="249" y="1047"/>
                    <a:pt x="217" y="1006"/>
                  </a:cubicBezTo>
                  <a:cubicBezTo>
                    <a:pt x="187" y="966"/>
                    <a:pt x="163" y="925"/>
                    <a:pt x="145" y="884"/>
                  </a:cubicBezTo>
                  <a:cubicBezTo>
                    <a:pt x="145" y="883"/>
                    <a:pt x="145" y="882"/>
                    <a:pt x="146" y="881"/>
                  </a:cubicBezTo>
                  <a:cubicBezTo>
                    <a:pt x="149" y="871"/>
                    <a:pt x="152" y="861"/>
                    <a:pt x="155" y="851"/>
                  </a:cubicBezTo>
                  <a:cubicBezTo>
                    <a:pt x="189" y="753"/>
                    <a:pt x="237" y="665"/>
                    <a:pt x="295" y="588"/>
                  </a:cubicBezTo>
                  <a:cubicBezTo>
                    <a:pt x="312" y="626"/>
                    <a:pt x="335" y="662"/>
                    <a:pt x="361" y="697"/>
                  </a:cubicBezTo>
                  <a:cubicBezTo>
                    <a:pt x="387" y="731"/>
                    <a:pt x="418" y="764"/>
                    <a:pt x="452" y="794"/>
                  </a:cubicBezTo>
                  <a:cubicBezTo>
                    <a:pt x="418" y="866"/>
                    <a:pt x="387" y="942"/>
                    <a:pt x="361" y="1022"/>
                  </a:cubicBezTo>
                  <a:cubicBezTo>
                    <a:pt x="357" y="1035"/>
                    <a:pt x="352" y="1048"/>
                    <a:pt x="348" y="1061"/>
                  </a:cubicBezTo>
                  <a:close/>
                  <a:moveTo>
                    <a:pt x="586" y="1540"/>
                  </a:moveTo>
                  <a:cubicBezTo>
                    <a:pt x="500" y="1509"/>
                    <a:pt x="423" y="1464"/>
                    <a:pt x="357" y="1408"/>
                  </a:cubicBezTo>
                  <a:cubicBezTo>
                    <a:pt x="363" y="1359"/>
                    <a:pt x="370" y="1309"/>
                    <a:pt x="380" y="1259"/>
                  </a:cubicBezTo>
                  <a:cubicBezTo>
                    <a:pt x="456" y="1308"/>
                    <a:pt x="541" y="1350"/>
                    <a:pt x="634" y="1382"/>
                  </a:cubicBezTo>
                  <a:lnTo>
                    <a:pt x="586" y="1540"/>
                  </a:lnTo>
                  <a:close/>
                  <a:moveTo>
                    <a:pt x="399" y="1176"/>
                  </a:moveTo>
                  <a:cubicBezTo>
                    <a:pt x="406" y="1146"/>
                    <a:pt x="414" y="1115"/>
                    <a:pt x="424" y="1084"/>
                  </a:cubicBezTo>
                  <a:cubicBezTo>
                    <a:pt x="428" y="1072"/>
                    <a:pt x="432" y="1059"/>
                    <a:pt x="436" y="1046"/>
                  </a:cubicBezTo>
                  <a:cubicBezTo>
                    <a:pt x="459" y="976"/>
                    <a:pt x="486" y="908"/>
                    <a:pt x="515" y="845"/>
                  </a:cubicBezTo>
                  <a:cubicBezTo>
                    <a:pt x="586" y="896"/>
                    <a:pt x="668" y="939"/>
                    <a:pt x="759" y="971"/>
                  </a:cubicBezTo>
                  <a:cubicBezTo>
                    <a:pt x="657" y="1306"/>
                    <a:pt x="657" y="1306"/>
                    <a:pt x="657" y="1306"/>
                  </a:cubicBezTo>
                  <a:cubicBezTo>
                    <a:pt x="560" y="1273"/>
                    <a:pt x="473" y="1228"/>
                    <a:pt x="399" y="1176"/>
                  </a:cubicBezTo>
                  <a:close/>
                  <a:moveTo>
                    <a:pt x="926" y="1580"/>
                  </a:moveTo>
                  <a:cubicBezTo>
                    <a:pt x="839" y="1590"/>
                    <a:pt x="750" y="1585"/>
                    <a:pt x="661" y="1563"/>
                  </a:cubicBezTo>
                  <a:cubicBezTo>
                    <a:pt x="710" y="1405"/>
                    <a:pt x="710" y="1405"/>
                    <a:pt x="710" y="1405"/>
                  </a:cubicBezTo>
                  <a:cubicBezTo>
                    <a:pt x="805" y="1430"/>
                    <a:pt x="899" y="1443"/>
                    <a:pt x="990" y="1444"/>
                  </a:cubicBezTo>
                  <a:cubicBezTo>
                    <a:pt x="970" y="1491"/>
                    <a:pt x="949" y="1537"/>
                    <a:pt x="926" y="1580"/>
                  </a:cubicBezTo>
                  <a:close/>
                  <a:moveTo>
                    <a:pt x="732" y="1329"/>
                  </a:moveTo>
                  <a:cubicBezTo>
                    <a:pt x="834" y="994"/>
                    <a:pt x="834" y="994"/>
                    <a:pt x="834" y="994"/>
                  </a:cubicBezTo>
                  <a:cubicBezTo>
                    <a:pt x="928" y="1018"/>
                    <a:pt x="1020" y="1028"/>
                    <a:pt x="1108" y="1024"/>
                  </a:cubicBezTo>
                  <a:cubicBezTo>
                    <a:pt x="1095" y="1106"/>
                    <a:pt x="1076" y="1189"/>
                    <a:pt x="1051" y="1273"/>
                  </a:cubicBezTo>
                  <a:cubicBezTo>
                    <a:pt x="1047" y="1286"/>
                    <a:pt x="1043" y="1299"/>
                    <a:pt x="1039" y="1311"/>
                  </a:cubicBezTo>
                  <a:cubicBezTo>
                    <a:pt x="1033" y="1329"/>
                    <a:pt x="1027" y="1347"/>
                    <a:pt x="1020" y="1365"/>
                  </a:cubicBezTo>
                  <a:cubicBezTo>
                    <a:pt x="929" y="1367"/>
                    <a:pt x="831" y="1355"/>
                    <a:pt x="732" y="1329"/>
                  </a:cubicBezTo>
                  <a:close/>
                  <a:moveTo>
                    <a:pt x="1343" y="1393"/>
                  </a:moveTo>
                  <a:cubicBezTo>
                    <a:pt x="1251" y="1475"/>
                    <a:pt x="1141" y="1533"/>
                    <a:pt x="1023" y="1562"/>
                  </a:cubicBezTo>
                  <a:cubicBezTo>
                    <a:pt x="1042" y="1523"/>
                    <a:pt x="1060" y="1483"/>
                    <a:pt x="1076" y="1441"/>
                  </a:cubicBezTo>
                  <a:cubicBezTo>
                    <a:pt x="1142" y="1436"/>
                    <a:pt x="1204" y="1425"/>
                    <a:pt x="1263" y="1407"/>
                  </a:cubicBezTo>
                  <a:cubicBezTo>
                    <a:pt x="1294" y="1398"/>
                    <a:pt x="1323" y="1387"/>
                    <a:pt x="1351" y="1374"/>
                  </a:cubicBezTo>
                  <a:cubicBezTo>
                    <a:pt x="1348" y="1381"/>
                    <a:pt x="1346" y="1387"/>
                    <a:pt x="1343" y="1393"/>
                  </a:cubicBezTo>
                  <a:close/>
                  <a:moveTo>
                    <a:pt x="1395" y="1260"/>
                  </a:moveTo>
                  <a:cubicBezTo>
                    <a:pt x="1394" y="1260"/>
                    <a:pt x="1394" y="1261"/>
                    <a:pt x="1394" y="1262"/>
                  </a:cubicBezTo>
                  <a:cubicBezTo>
                    <a:pt x="1349" y="1291"/>
                    <a:pt x="1298" y="1314"/>
                    <a:pt x="1240" y="1331"/>
                  </a:cubicBezTo>
                  <a:cubicBezTo>
                    <a:pt x="1198" y="1344"/>
                    <a:pt x="1153" y="1353"/>
                    <a:pt x="1106" y="1359"/>
                  </a:cubicBezTo>
                  <a:cubicBezTo>
                    <a:pt x="1109" y="1351"/>
                    <a:pt x="1111" y="1344"/>
                    <a:pt x="1114" y="1336"/>
                  </a:cubicBezTo>
                  <a:cubicBezTo>
                    <a:pt x="1118" y="1323"/>
                    <a:pt x="1122" y="1310"/>
                    <a:pt x="1126" y="1296"/>
                  </a:cubicBezTo>
                  <a:cubicBezTo>
                    <a:pt x="1155" y="1202"/>
                    <a:pt x="1175" y="1109"/>
                    <a:pt x="1188" y="1017"/>
                  </a:cubicBezTo>
                  <a:cubicBezTo>
                    <a:pt x="1225" y="1012"/>
                    <a:pt x="1260" y="1004"/>
                    <a:pt x="1294" y="994"/>
                  </a:cubicBezTo>
                  <a:cubicBezTo>
                    <a:pt x="1344" y="979"/>
                    <a:pt x="1391" y="959"/>
                    <a:pt x="1433" y="933"/>
                  </a:cubicBezTo>
                  <a:cubicBezTo>
                    <a:pt x="1440" y="1039"/>
                    <a:pt x="1428" y="1150"/>
                    <a:pt x="1395" y="1260"/>
                  </a:cubicBezTo>
                  <a:close/>
                  <a:moveTo>
                    <a:pt x="1431" y="604"/>
                  </a:moveTo>
                  <a:cubicBezTo>
                    <a:pt x="1419" y="577"/>
                    <a:pt x="1405" y="551"/>
                    <a:pt x="1390" y="525"/>
                  </a:cubicBezTo>
                  <a:cubicBezTo>
                    <a:pt x="1398" y="514"/>
                    <a:pt x="1405" y="502"/>
                    <a:pt x="1411" y="489"/>
                  </a:cubicBezTo>
                  <a:cubicBezTo>
                    <a:pt x="1414" y="484"/>
                    <a:pt x="1416" y="480"/>
                    <a:pt x="1417" y="475"/>
                  </a:cubicBezTo>
                  <a:cubicBezTo>
                    <a:pt x="1467" y="525"/>
                    <a:pt x="1510" y="582"/>
                    <a:pt x="1544" y="645"/>
                  </a:cubicBezTo>
                  <a:cubicBezTo>
                    <a:pt x="1542" y="660"/>
                    <a:pt x="1539" y="674"/>
                    <a:pt x="1535" y="689"/>
                  </a:cubicBezTo>
                  <a:cubicBezTo>
                    <a:pt x="1533" y="694"/>
                    <a:pt x="1532" y="698"/>
                    <a:pt x="1530" y="703"/>
                  </a:cubicBezTo>
                  <a:cubicBezTo>
                    <a:pt x="1526" y="714"/>
                    <a:pt x="1521" y="725"/>
                    <a:pt x="1515" y="736"/>
                  </a:cubicBezTo>
                  <a:cubicBezTo>
                    <a:pt x="1508" y="751"/>
                    <a:pt x="1499" y="764"/>
                    <a:pt x="1489" y="777"/>
                  </a:cubicBezTo>
                  <a:cubicBezTo>
                    <a:pt x="1476" y="717"/>
                    <a:pt x="1456" y="659"/>
                    <a:pt x="1431" y="604"/>
                  </a:cubicBezTo>
                  <a:close/>
                  <a:moveTo>
                    <a:pt x="1561" y="1051"/>
                  </a:moveTo>
                  <a:cubicBezTo>
                    <a:pt x="1558" y="1060"/>
                    <a:pt x="1555" y="1069"/>
                    <a:pt x="1552" y="1078"/>
                  </a:cubicBezTo>
                  <a:cubicBezTo>
                    <a:pt x="1555" y="1069"/>
                    <a:pt x="1558" y="1061"/>
                    <a:pt x="1560" y="1052"/>
                  </a:cubicBezTo>
                  <a:cubicBezTo>
                    <a:pt x="1560" y="1052"/>
                    <a:pt x="1560" y="1052"/>
                    <a:pt x="1560" y="1052"/>
                  </a:cubicBezTo>
                  <a:cubicBezTo>
                    <a:pt x="1559" y="1058"/>
                    <a:pt x="1557" y="1063"/>
                    <a:pt x="1555" y="1069"/>
                  </a:cubicBezTo>
                  <a:cubicBezTo>
                    <a:pt x="1542" y="1105"/>
                    <a:pt x="1522" y="1139"/>
                    <a:pt x="1497" y="1170"/>
                  </a:cubicBezTo>
                  <a:cubicBezTo>
                    <a:pt x="1515" y="1071"/>
                    <a:pt x="1518" y="972"/>
                    <a:pt x="1507" y="876"/>
                  </a:cubicBezTo>
                  <a:cubicBezTo>
                    <a:pt x="1524" y="860"/>
                    <a:pt x="1540" y="842"/>
                    <a:pt x="1554" y="823"/>
                  </a:cubicBezTo>
                  <a:cubicBezTo>
                    <a:pt x="1568" y="805"/>
                    <a:pt x="1580" y="785"/>
                    <a:pt x="1590" y="764"/>
                  </a:cubicBezTo>
                  <a:cubicBezTo>
                    <a:pt x="1599" y="858"/>
                    <a:pt x="1590" y="955"/>
                    <a:pt x="1561" y="1051"/>
                  </a:cubicBezTo>
                  <a:close/>
                </a:path>
              </a:pathLst>
            </a:custGeom>
            <a:noFill/>
            <a:ln w="3175" cap="flat" cmpd="sng" algn="ctr">
              <a:solidFill>
                <a:schemeClr val="bg1"/>
              </a:solidFill>
              <a:prstDash val="sysDash"/>
            </a:ln>
            <a:effectLst>
              <a:outerShdw blurRad="63500" sx="102000" sy="102000" algn="ctr" rotWithShape="0">
                <a:prstClr val="black">
                  <a:alpha val="40000"/>
                </a:prstClr>
              </a:outerShdw>
            </a:effectLst>
          </p:spPr>
          <p:txBody>
            <a:bodyPr anchor="ctr"/>
            <a:lstStyle/>
            <a:p>
              <a:pPr algn="ctr"/>
              <a:endParaRPr lang="zh-CN" altLang="en-US" baseline="-25000">
                <a:ea typeface="黑体" pitchFamily="2" charset="-122"/>
              </a:endParaRPr>
            </a:p>
          </p:txBody>
        </p:sp>
      </p:grpSp>
      <p:sp>
        <p:nvSpPr>
          <p:cNvPr id="59" name="Title 1"/>
          <p:cNvSpPr>
            <a:spLocks noGrp="1"/>
          </p:cNvSpPr>
          <p:nvPr>
            <p:ph type="title"/>
          </p:nvPr>
        </p:nvSpPr>
        <p:spPr/>
        <p:txBody>
          <a:bodyPr/>
          <a:lstStyle/>
          <a:p>
            <a:pPr algn="l" defTabSz="914400">
              <a:spcBef>
                <a:spcPct val="0"/>
              </a:spcBef>
              <a:buNone/>
              <a:tabLst>
                <a:tab pos="1943100" algn="l"/>
              </a:tabLst>
            </a:pPr>
            <a: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t>思科统一数据中心差异</a:t>
            </a:r>
            <a:br>
              <a:rPr lang="zh-CN" altLang="en-US" sz="3600" b="0" i="0" spc="-100" baseline="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lang="zh-CN" altLang="en-US" sz="2400" b="0" i="0" spc="-50" baseline="0" dirty="0" smtClean="0">
                <a:solidFill>
                  <a:srgbClr val="7F7F7F"/>
                </a:solidFill>
                <a:latin typeface="Arial"/>
                <a:ea typeface="黑体" pitchFamily="2" charset="-122"/>
                <a:cs typeface="+mj-cs"/>
              </a:rPr>
              <a:t>提供业务灵活性、财务效率和 </a:t>
            </a:r>
            <a:r>
              <a:rPr altLang="zh-CN" sz="2400" b="0" i="0" spc="-50" baseline="0" dirty="0" smtClean="0">
                <a:solidFill>
                  <a:srgbClr val="7F7F7F"/>
                </a:solidFill>
                <a:latin typeface="Arial"/>
                <a:ea typeface="黑体" pitchFamily="2" charset="-122"/>
                <a:cs typeface="+mj-cs"/>
              </a:rPr>
              <a:t>IT </a:t>
            </a:r>
            <a:r>
              <a:rPr lang="zh-CN" altLang="en-US" sz="2400" b="0" i="0" spc="-50" baseline="0" dirty="0" smtClean="0">
                <a:solidFill>
                  <a:srgbClr val="7F7F7F"/>
                </a:solidFill>
                <a:latin typeface="Arial"/>
                <a:ea typeface="黑体" pitchFamily="2" charset="-122"/>
                <a:cs typeface="+mj-cs"/>
              </a:rPr>
              <a:t>简化</a:t>
            </a:r>
            <a:endParaRPr lang="zh-CN" altLang="en-US" spc="-50" dirty="0">
              <a:solidFill>
                <a:srgbClr val="7F7F7F"/>
              </a:solidFill>
              <a:ea typeface="黑体" pitchFamily="2" charset="-122"/>
            </a:endParaRPr>
          </a:p>
        </p:txBody>
      </p:sp>
      <p:grpSp>
        <p:nvGrpSpPr>
          <p:cNvPr id="8" name="Group 175"/>
          <p:cNvGrpSpPr/>
          <p:nvPr/>
        </p:nvGrpSpPr>
        <p:grpSpPr>
          <a:xfrm>
            <a:off x="243917" y="1384300"/>
            <a:ext cx="1257802" cy="4217784"/>
            <a:chOff x="217023" y="1384300"/>
            <a:chExt cx="1257802" cy="4879523"/>
          </a:xfrm>
        </p:grpSpPr>
        <p:sp>
          <p:nvSpPr>
            <p:cNvPr id="69" name="Pentagon 68"/>
            <p:cNvSpPr/>
            <p:nvPr/>
          </p:nvSpPr>
          <p:spPr>
            <a:xfrm rot="16200000">
              <a:off x="-474488" y="2088489"/>
              <a:ext cx="2635360" cy="1226981"/>
            </a:xfrm>
            <a:prstGeom prst="homePlate">
              <a:avLst/>
            </a:prstGeom>
            <a:gradFill flip="none" rotWithShape="1">
              <a:gsLst>
                <a:gs pos="0">
                  <a:schemeClr val="tx2"/>
                </a:gs>
                <a:gs pos="100000">
                  <a:schemeClr val="accent3">
                    <a:lumMod val="10000"/>
                    <a:alpha val="0"/>
                  </a:schemeClr>
                </a:gs>
              </a:gsLst>
              <a:lin ang="10800000" scaled="1"/>
              <a:tileRect/>
            </a:gra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3152" rIns="274320" bIns="45720" numCol="1" spcCol="0" rtlCol="0" fromWordArt="0" anchor="t" anchorCtr="0" forceAA="0" compatLnSpc="1">
              <a:prstTxWarp prst="textNoShape">
                <a:avLst/>
              </a:prstTxWarp>
              <a:noAutofit/>
            </a:bodyPr>
            <a:lstStyle/>
            <a:p>
              <a:pPr algn="r"/>
              <a:endParaRPr lang="zh-CN" altLang="en-US" sz="2000">
                <a:latin typeface="+mj-lt"/>
                <a:ea typeface="黑体" pitchFamily="2" charset="-122"/>
              </a:endParaRPr>
            </a:p>
          </p:txBody>
        </p:sp>
        <p:sp>
          <p:nvSpPr>
            <p:cNvPr id="70" name="Pentagon 69"/>
            <p:cNvSpPr/>
            <p:nvPr/>
          </p:nvSpPr>
          <p:spPr>
            <a:xfrm rot="5400000" flipV="1">
              <a:off x="-344220" y="4462918"/>
              <a:ext cx="2374826" cy="1226983"/>
            </a:xfrm>
            <a:prstGeom prst="homePlate">
              <a:avLst/>
            </a:prstGeom>
            <a:gradFill flip="none" rotWithShape="1">
              <a:gsLst>
                <a:gs pos="0">
                  <a:schemeClr val="tx2"/>
                </a:gs>
                <a:gs pos="100000">
                  <a:schemeClr val="accent3">
                    <a:lumMod val="10000"/>
                    <a:alpha val="0"/>
                  </a:schemeClr>
                </a:gs>
              </a:gsLst>
              <a:lin ang="10800000" scaled="1"/>
              <a:tileRect/>
            </a:gra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3152" rIns="274320" bIns="45720" numCol="1" spcCol="0" rtlCol="0" fromWordArt="0" anchor="t" anchorCtr="0" forceAA="0" compatLnSpc="1">
              <a:prstTxWarp prst="textNoShape">
                <a:avLst/>
              </a:prstTxWarp>
              <a:noAutofit/>
            </a:bodyPr>
            <a:lstStyle/>
            <a:p>
              <a:pPr algn="r"/>
              <a:endParaRPr lang="zh-CN" altLang="en-US" sz="2000">
                <a:solidFill>
                  <a:schemeClr val="lt1"/>
                </a:solidFill>
                <a:latin typeface="+mj-lt"/>
                <a:ea typeface="黑体" pitchFamily="2" charset="-122"/>
              </a:endParaRPr>
            </a:p>
          </p:txBody>
        </p:sp>
        <p:sp>
          <p:nvSpPr>
            <p:cNvPr id="71" name="Rectangle 70"/>
            <p:cNvSpPr/>
            <p:nvPr/>
          </p:nvSpPr>
          <p:spPr>
            <a:xfrm>
              <a:off x="217023" y="3425311"/>
              <a:ext cx="1257802" cy="605309"/>
            </a:xfrm>
            <a:prstGeom prst="rect">
              <a:avLst/>
            </a:prstGeom>
          </p:spPr>
          <p:txBody>
            <a:bodyPr wrap="square" anchor="ctr">
              <a:spAutoFit/>
            </a:bodyPr>
            <a:lstStyle/>
            <a:p>
              <a:pPr algn="ctr" defTabSz="914400">
                <a:buNone/>
              </a:pPr>
              <a:r>
                <a:rPr lang="zh-CN" altLang="en-US" sz="1400" b="0" i="0" smtClean="0">
                  <a:solidFill>
                    <a:srgbClr val="546568"/>
                  </a:solidFill>
                  <a:latin typeface="Arial"/>
                  <a:ea typeface="黑体" pitchFamily="2" charset="-122"/>
                  <a:cs typeface="+mn-cs"/>
                </a:rPr>
                <a:t>自动化</a:t>
              </a:r>
              <a:br>
                <a:rPr lang="zh-CN" altLang="en-US" sz="1400" b="0" i="0" smtClean="0">
                  <a:solidFill>
                    <a:srgbClr val="546568"/>
                  </a:solidFill>
                  <a:latin typeface="Arial"/>
                  <a:ea typeface="黑体" pitchFamily="2" charset="-122"/>
                  <a:cs typeface="+mn-cs"/>
                </a:rPr>
              </a:br>
              <a:r>
                <a:rPr lang="zh-CN" altLang="en-US" sz="1400" b="0" i="0" smtClean="0">
                  <a:solidFill>
                    <a:srgbClr val="546568"/>
                  </a:solidFill>
                  <a:latin typeface="Arial"/>
                  <a:ea typeface="黑体" pitchFamily="2" charset="-122"/>
                  <a:cs typeface="+mn-cs"/>
                </a:rPr>
                <a:t>且动态 </a:t>
              </a:r>
              <a:endParaRPr lang="zh-CN" altLang="en-US" sz="1400" b="0" i="0">
                <a:solidFill>
                  <a:srgbClr val="546568"/>
                </a:solidFill>
                <a:latin typeface="Arial"/>
                <a:ea typeface="黑体" pitchFamily="2" charset="-122"/>
                <a:cs typeface="+mn-cs"/>
              </a:endParaRPr>
            </a:p>
          </p:txBody>
        </p:sp>
      </p:grpSp>
      <p:grpSp>
        <p:nvGrpSpPr>
          <p:cNvPr id="9" name="Group 32"/>
          <p:cNvGrpSpPr/>
          <p:nvPr/>
        </p:nvGrpSpPr>
        <p:grpSpPr>
          <a:xfrm>
            <a:off x="4521445" y="3166593"/>
            <a:ext cx="523745" cy="523745"/>
            <a:chOff x="7457364" y="3494982"/>
            <a:chExt cx="846832" cy="846832"/>
          </a:xfrm>
        </p:grpSpPr>
        <p:sp>
          <p:nvSpPr>
            <p:cNvPr id="34" name="Oval 33"/>
            <p:cNvSpPr/>
            <p:nvPr/>
          </p:nvSpPr>
          <p:spPr>
            <a:xfrm>
              <a:off x="7457364" y="3494982"/>
              <a:ext cx="846832" cy="846832"/>
            </a:xfrm>
            <a:prstGeom prst="ellipse">
              <a:avLst/>
            </a:prstGeom>
            <a:gradFill flip="none" rotWithShape="1">
              <a:gsLst>
                <a:gs pos="0">
                  <a:srgbClr val="48575A">
                    <a:lumMod val="95000"/>
                    <a:lumOff val="5000"/>
                  </a:srgbClr>
                </a:gs>
                <a:gs pos="50000">
                  <a:srgbClr val="48575A">
                    <a:lumMod val="99000"/>
                  </a:srgbClr>
                </a:gs>
                <a:gs pos="100000">
                  <a:srgbClr val="546568">
                    <a:lumMod val="79000"/>
                    <a:lumOff val="21000"/>
                  </a:srgb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黑体" pitchFamily="2" charset="-122"/>
              </a:endParaRPr>
            </a:p>
          </p:txBody>
        </p:sp>
        <p:sp>
          <p:nvSpPr>
            <p:cNvPr id="35" name="Freeform 63"/>
            <p:cNvSpPr>
              <a:spLocks noEditPoints="1"/>
            </p:cNvSpPr>
            <p:nvPr/>
          </p:nvSpPr>
          <p:spPr bwMode="auto">
            <a:xfrm rot="16200000">
              <a:off x="7605996" y="3645777"/>
              <a:ext cx="549570" cy="545242"/>
            </a:xfrm>
            <a:custGeom>
              <a:avLst/>
              <a:gdLst/>
              <a:ahLst/>
              <a:cxnLst>
                <a:cxn ang="0">
                  <a:pos x="71" y="91"/>
                </a:cxn>
                <a:cxn ang="0">
                  <a:pos x="10" y="31"/>
                </a:cxn>
                <a:cxn ang="0">
                  <a:pos x="10" y="23"/>
                </a:cxn>
                <a:cxn ang="0">
                  <a:pos x="18" y="23"/>
                </a:cxn>
                <a:cxn ang="0">
                  <a:pos x="78" y="84"/>
                </a:cxn>
                <a:cxn ang="0">
                  <a:pos x="83" y="79"/>
                </a:cxn>
                <a:cxn ang="0">
                  <a:pos x="23" y="19"/>
                </a:cxn>
                <a:cxn ang="0">
                  <a:pos x="23" y="11"/>
                </a:cxn>
                <a:cxn ang="0">
                  <a:pos x="30" y="11"/>
                </a:cxn>
                <a:cxn ang="0">
                  <a:pos x="91" y="72"/>
                </a:cxn>
                <a:cxn ang="0">
                  <a:pos x="98" y="65"/>
                </a:cxn>
                <a:cxn ang="0">
                  <a:pos x="40" y="7"/>
                </a:cxn>
                <a:cxn ang="0">
                  <a:pos x="10" y="10"/>
                </a:cxn>
                <a:cxn ang="0">
                  <a:pos x="8" y="39"/>
                </a:cxn>
                <a:cxn ang="0">
                  <a:pos x="66" y="97"/>
                </a:cxn>
                <a:cxn ang="0">
                  <a:pos x="71" y="91"/>
                </a:cxn>
                <a:cxn ang="0">
                  <a:pos x="211" y="200"/>
                </a:cxn>
                <a:cxn ang="0">
                  <a:pos x="194" y="175"/>
                </a:cxn>
                <a:cxn ang="0">
                  <a:pos x="189" y="177"/>
                </a:cxn>
                <a:cxn ang="0">
                  <a:pos x="189" y="176"/>
                </a:cxn>
                <a:cxn ang="0">
                  <a:pos x="138" y="125"/>
                </a:cxn>
                <a:cxn ang="0">
                  <a:pos x="126" y="137"/>
                </a:cxn>
                <a:cxn ang="0">
                  <a:pos x="177" y="188"/>
                </a:cxn>
                <a:cxn ang="0">
                  <a:pos x="178" y="189"/>
                </a:cxn>
                <a:cxn ang="0">
                  <a:pos x="176" y="193"/>
                </a:cxn>
                <a:cxn ang="0">
                  <a:pos x="201" y="210"/>
                </a:cxn>
                <a:cxn ang="0">
                  <a:pos x="207" y="206"/>
                </a:cxn>
                <a:cxn ang="0">
                  <a:pos x="211" y="200"/>
                </a:cxn>
                <a:cxn ang="0">
                  <a:pos x="152" y="101"/>
                </a:cxn>
                <a:cxn ang="0">
                  <a:pos x="190" y="88"/>
                </a:cxn>
                <a:cxn ang="0">
                  <a:pos x="198" y="32"/>
                </a:cxn>
                <a:cxn ang="0">
                  <a:pos x="164" y="65"/>
                </a:cxn>
                <a:cxn ang="0">
                  <a:pos x="148" y="49"/>
                </a:cxn>
                <a:cxn ang="0">
                  <a:pos x="181" y="16"/>
                </a:cxn>
                <a:cxn ang="0">
                  <a:pos x="125" y="23"/>
                </a:cxn>
                <a:cxn ang="0">
                  <a:pos x="112" y="61"/>
                </a:cxn>
                <a:cxn ang="0">
                  <a:pos x="107" y="66"/>
                </a:cxn>
                <a:cxn ang="0">
                  <a:pos x="18" y="154"/>
                </a:cxn>
                <a:cxn ang="0">
                  <a:pos x="18" y="195"/>
                </a:cxn>
                <a:cxn ang="0">
                  <a:pos x="59" y="195"/>
                </a:cxn>
                <a:cxn ang="0">
                  <a:pos x="147" y="106"/>
                </a:cxn>
                <a:cxn ang="0">
                  <a:pos x="152" y="101"/>
                </a:cxn>
                <a:cxn ang="0">
                  <a:pos x="48" y="178"/>
                </a:cxn>
                <a:cxn ang="0">
                  <a:pos x="35" y="178"/>
                </a:cxn>
                <a:cxn ang="0">
                  <a:pos x="35" y="165"/>
                </a:cxn>
                <a:cxn ang="0">
                  <a:pos x="48" y="165"/>
                </a:cxn>
                <a:cxn ang="0">
                  <a:pos x="48" y="178"/>
                </a:cxn>
              </a:cxnLst>
              <a:rect l="0" t="0" r="r" b="b"/>
              <a:pathLst>
                <a:path w="212" h="211">
                  <a:moveTo>
                    <a:pt x="71" y="91"/>
                  </a:moveTo>
                  <a:cubicBezTo>
                    <a:pt x="10" y="31"/>
                    <a:pt x="10" y="31"/>
                    <a:pt x="10" y="31"/>
                  </a:cubicBezTo>
                  <a:cubicBezTo>
                    <a:pt x="8" y="29"/>
                    <a:pt x="8" y="26"/>
                    <a:pt x="10" y="23"/>
                  </a:cubicBezTo>
                  <a:cubicBezTo>
                    <a:pt x="12" y="21"/>
                    <a:pt x="16" y="21"/>
                    <a:pt x="18" y="23"/>
                  </a:cubicBezTo>
                  <a:cubicBezTo>
                    <a:pt x="78" y="84"/>
                    <a:pt x="78" y="84"/>
                    <a:pt x="78" y="84"/>
                  </a:cubicBezTo>
                  <a:cubicBezTo>
                    <a:pt x="83" y="79"/>
                    <a:pt x="83" y="79"/>
                    <a:pt x="83" y="79"/>
                  </a:cubicBezTo>
                  <a:cubicBezTo>
                    <a:pt x="23" y="19"/>
                    <a:pt x="23" y="19"/>
                    <a:pt x="23" y="19"/>
                  </a:cubicBezTo>
                  <a:cubicBezTo>
                    <a:pt x="21" y="17"/>
                    <a:pt x="21" y="13"/>
                    <a:pt x="23" y="11"/>
                  </a:cubicBezTo>
                  <a:cubicBezTo>
                    <a:pt x="25" y="9"/>
                    <a:pt x="28" y="9"/>
                    <a:pt x="30" y="11"/>
                  </a:cubicBezTo>
                  <a:cubicBezTo>
                    <a:pt x="91" y="72"/>
                    <a:pt x="91" y="72"/>
                    <a:pt x="91" y="72"/>
                  </a:cubicBezTo>
                  <a:cubicBezTo>
                    <a:pt x="98" y="65"/>
                    <a:pt x="98" y="65"/>
                    <a:pt x="98" y="65"/>
                  </a:cubicBezTo>
                  <a:cubicBezTo>
                    <a:pt x="40" y="7"/>
                    <a:pt x="40" y="7"/>
                    <a:pt x="40" y="7"/>
                  </a:cubicBezTo>
                  <a:cubicBezTo>
                    <a:pt x="32" y="0"/>
                    <a:pt x="19" y="1"/>
                    <a:pt x="10" y="10"/>
                  </a:cubicBezTo>
                  <a:cubicBezTo>
                    <a:pt x="2" y="19"/>
                    <a:pt x="0" y="32"/>
                    <a:pt x="8" y="39"/>
                  </a:cubicBezTo>
                  <a:cubicBezTo>
                    <a:pt x="66" y="97"/>
                    <a:pt x="66" y="97"/>
                    <a:pt x="66" y="97"/>
                  </a:cubicBezTo>
                  <a:lnTo>
                    <a:pt x="71" y="91"/>
                  </a:lnTo>
                  <a:close/>
                  <a:moveTo>
                    <a:pt x="211" y="200"/>
                  </a:moveTo>
                  <a:cubicBezTo>
                    <a:pt x="194" y="175"/>
                    <a:pt x="194" y="175"/>
                    <a:pt x="194" y="175"/>
                  </a:cubicBezTo>
                  <a:cubicBezTo>
                    <a:pt x="193" y="174"/>
                    <a:pt x="192" y="175"/>
                    <a:pt x="189" y="177"/>
                  </a:cubicBezTo>
                  <a:cubicBezTo>
                    <a:pt x="189" y="177"/>
                    <a:pt x="189" y="177"/>
                    <a:pt x="189" y="176"/>
                  </a:cubicBezTo>
                  <a:cubicBezTo>
                    <a:pt x="138" y="125"/>
                    <a:pt x="138" y="125"/>
                    <a:pt x="138" y="125"/>
                  </a:cubicBezTo>
                  <a:cubicBezTo>
                    <a:pt x="126" y="137"/>
                    <a:pt x="126" y="137"/>
                    <a:pt x="126" y="137"/>
                  </a:cubicBezTo>
                  <a:cubicBezTo>
                    <a:pt x="177" y="188"/>
                    <a:pt x="177" y="188"/>
                    <a:pt x="177" y="188"/>
                  </a:cubicBezTo>
                  <a:cubicBezTo>
                    <a:pt x="177" y="189"/>
                    <a:pt x="177" y="189"/>
                    <a:pt x="178" y="189"/>
                  </a:cubicBezTo>
                  <a:cubicBezTo>
                    <a:pt x="176" y="191"/>
                    <a:pt x="175" y="193"/>
                    <a:pt x="176" y="193"/>
                  </a:cubicBezTo>
                  <a:cubicBezTo>
                    <a:pt x="201" y="210"/>
                    <a:pt x="201" y="210"/>
                    <a:pt x="201" y="210"/>
                  </a:cubicBezTo>
                  <a:cubicBezTo>
                    <a:pt x="202" y="211"/>
                    <a:pt x="205" y="209"/>
                    <a:pt x="207" y="206"/>
                  </a:cubicBezTo>
                  <a:cubicBezTo>
                    <a:pt x="210" y="204"/>
                    <a:pt x="212" y="201"/>
                    <a:pt x="211" y="200"/>
                  </a:cubicBezTo>
                  <a:close/>
                  <a:moveTo>
                    <a:pt x="152" y="101"/>
                  </a:moveTo>
                  <a:cubicBezTo>
                    <a:pt x="165" y="103"/>
                    <a:pt x="180" y="98"/>
                    <a:pt x="190" y="88"/>
                  </a:cubicBezTo>
                  <a:cubicBezTo>
                    <a:pt x="206" y="73"/>
                    <a:pt x="208" y="49"/>
                    <a:pt x="198" y="32"/>
                  </a:cubicBezTo>
                  <a:cubicBezTo>
                    <a:pt x="164" y="65"/>
                    <a:pt x="164" y="65"/>
                    <a:pt x="164" y="65"/>
                  </a:cubicBezTo>
                  <a:cubicBezTo>
                    <a:pt x="148" y="49"/>
                    <a:pt x="148" y="49"/>
                    <a:pt x="148" y="49"/>
                  </a:cubicBezTo>
                  <a:cubicBezTo>
                    <a:pt x="181" y="16"/>
                    <a:pt x="181" y="16"/>
                    <a:pt x="181" y="16"/>
                  </a:cubicBezTo>
                  <a:cubicBezTo>
                    <a:pt x="164" y="5"/>
                    <a:pt x="141" y="7"/>
                    <a:pt x="125" y="23"/>
                  </a:cubicBezTo>
                  <a:cubicBezTo>
                    <a:pt x="115" y="33"/>
                    <a:pt x="111" y="48"/>
                    <a:pt x="112" y="61"/>
                  </a:cubicBezTo>
                  <a:cubicBezTo>
                    <a:pt x="110" y="63"/>
                    <a:pt x="108" y="64"/>
                    <a:pt x="107" y="66"/>
                  </a:cubicBezTo>
                  <a:cubicBezTo>
                    <a:pt x="18" y="154"/>
                    <a:pt x="18" y="154"/>
                    <a:pt x="18" y="154"/>
                  </a:cubicBezTo>
                  <a:cubicBezTo>
                    <a:pt x="7" y="165"/>
                    <a:pt x="7" y="184"/>
                    <a:pt x="18" y="195"/>
                  </a:cubicBezTo>
                  <a:cubicBezTo>
                    <a:pt x="29" y="206"/>
                    <a:pt x="48" y="206"/>
                    <a:pt x="59" y="195"/>
                  </a:cubicBezTo>
                  <a:cubicBezTo>
                    <a:pt x="147" y="106"/>
                    <a:pt x="147" y="106"/>
                    <a:pt x="147" y="106"/>
                  </a:cubicBezTo>
                  <a:cubicBezTo>
                    <a:pt x="149" y="105"/>
                    <a:pt x="151" y="103"/>
                    <a:pt x="152" y="101"/>
                  </a:cubicBezTo>
                  <a:close/>
                  <a:moveTo>
                    <a:pt x="48" y="178"/>
                  </a:moveTo>
                  <a:cubicBezTo>
                    <a:pt x="45" y="182"/>
                    <a:pt x="39" y="182"/>
                    <a:pt x="35" y="178"/>
                  </a:cubicBezTo>
                  <a:cubicBezTo>
                    <a:pt x="31" y="175"/>
                    <a:pt x="31" y="169"/>
                    <a:pt x="35" y="165"/>
                  </a:cubicBezTo>
                  <a:cubicBezTo>
                    <a:pt x="39" y="161"/>
                    <a:pt x="45" y="161"/>
                    <a:pt x="48" y="165"/>
                  </a:cubicBezTo>
                  <a:cubicBezTo>
                    <a:pt x="52" y="169"/>
                    <a:pt x="52" y="175"/>
                    <a:pt x="48" y="178"/>
                  </a:cubicBezTo>
                  <a:close/>
                </a:path>
              </a:pathLst>
            </a:custGeom>
            <a:gradFill flip="none" rotWithShape="1">
              <a:gsLst>
                <a:gs pos="0">
                  <a:schemeClr val="tx2">
                    <a:lumMod val="75000"/>
                  </a:schemeClr>
                </a:gs>
                <a:gs pos="90000">
                  <a:schemeClr val="accent5">
                    <a:shade val="100000"/>
                    <a:satMod val="115000"/>
                  </a:schemeClr>
                </a:gs>
              </a:gsLst>
              <a:lin ang="16200000" scaled="1"/>
              <a:tileRect/>
            </a:gradFill>
            <a:ln w="3175" cap="flat" cmpd="sng" algn="ctr">
              <a:solidFill>
                <a:schemeClr val="bg1"/>
              </a:solidFill>
              <a:prstDash val="solid"/>
            </a:ln>
            <a:effectLst>
              <a:outerShdw blurRad="63500" sx="102000" sy="102000" algn="ctr" rotWithShape="0">
                <a:prstClr val="black">
                  <a:alpha val="40000"/>
                </a:prstClr>
              </a:outerShdw>
            </a:effectLst>
          </p:spPr>
          <p:txBody>
            <a:bodyPr anchor="ctr"/>
            <a:lstStyle/>
            <a:p>
              <a:pPr algn="ctr"/>
              <a:endParaRPr lang="zh-CN" altLang="en-US" baseline="-25000">
                <a:ea typeface="黑体" pitchFamily="2" charset="-122"/>
              </a:endParaRPr>
            </a:p>
          </p:txBody>
        </p:sp>
      </p:grpSp>
      <p:grpSp>
        <p:nvGrpSpPr>
          <p:cNvPr id="10" name="Group 40"/>
          <p:cNvGrpSpPr/>
          <p:nvPr/>
        </p:nvGrpSpPr>
        <p:grpSpPr>
          <a:xfrm>
            <a:off x="938809" y="3841140"/>
            <a:ext cx="4652682" cy="551330"/>
            <a:chOff x="-110595" y="3402859"/>
            <a:chExt cx="9143997" cy="329282"/>
          </a:xfrm>
        </p:grpSpPr>
        <p:sp>
          <p:nvSpPr>
            <p:cNvPr id="37" name="Flowchart: Delay 80"/>
            <p:cNvSpPr/>
            <p:nvPr/>
          </p:nvSpPr>
          <p:spPr>
            <a:xfrm flipH="1">
              <a:off x="-110595" y="3402859"/>
              <a:ext cx="9143997" cy="329282"/>
            </a:xfrm>
            <a:prstGeom prst="rect">
              <a:avLst/>
            </a:prstGeom>
            <a:gradFill flip="none" rotWithShape="1">
              <a:gsLst>
                <a:gs pos="15000">
                  <a:srgbClr val="0D3947">
                    <a:alpha val="83000"/>
                  </a:srgbClr>
                </a:gs>
                <a:gs pos="85000">
                  <a:srgbClr val="0D3947">
                    <a:alpha val="83000"/>
                  </a:srgbClr>
                </a:gs>
                <a:gs pos="0">
                  <a:srgbClr val="ABDFF0">
                    <a:lumMod val="25000"/>
                    <a:alpha val="0"/>
                  </a:srgbClr>
                </a:gs>
                <a:gs pos="100000">
                  <a:schemeClr val="bg1">
                    <a:alpha val="0"/>
                  </a:schemeClr>
                </a:gs>
              </a:gsLst>
              <a:lin ang="0" scaled="0"/>
              <a:tileRect/>
            </a:gradFill>
            <a:ln w="25400" cap="flat" cmpd="sng" algn="ctr">
              <a:noFill/>
              <a:prstDash val="solid"/>
            </a:ln>
            <a:effectLst/>
          </p:spPr>
          <p:txBody>
            <a:bodyPr rtlCol="0" anchor="ctr"/>
            <a:lstStyle/>
            <a:p>
              <a:pPr algn="ctr">
                <a:spcBef>
                  <a:spcPts val="600"/>
                </a:spcBef>
              </a:pPr>
              <a:endParaRPr lang="zh-CN" altLang="en-US" sz="2000">
                <a:solidFill>
                  <a:srgbClr val="FFFFFF"/>
                </a:solidFill>
                <a:ea typeface="黑体" pitchFamily="2" charset="-122"/>
              </a:endParaRPr>
            </a:p>
          </p:txBody>
        </p:sp>
        <p:sp>
          <p:nvSpPr>
            <p:cNvPr id="38" name="Rectangle 37"/>
            <p:cNvSpPr/>
            <p:nvPr/>
          </p:nvSpPr>
          <p:spPr>
            <a:xfrm>
              <a:off x="2090513" y="3469874"/>
              <a:ext cx="4741782" cy="183820"/>
            </a:xfrm>
            <a:prstGeom prst="rect">
              <a:avLst/>
            </a:prstGeom>
          </p:spPr>
          <p:txBody>
            <a:bodyPr wrap="square">
              <a:spAutoFit/>
            </a:bodyPr>
            <a:lstStyle/>
            <a:p>
              <a:pPr algn="ctr" defTabSz="914400">
                <a:buNone/>
              </a:pPr>
              <a:r>
                <a:rPr lang="zh-CN" altLang="en-US" sz="1400" b="0" i="0" smtClean="0">
                  <a:solidFill>
                    <a:srgbClr val="FFFFFF"/>
                  </a:solidFill>
                  <a:latin typeface="Arial"/>
                  <a:ea typeface="黑体" pitchFamily="2" charset="-122"/>
                  <a:cs typeface="+mn-cs"/>
                </a:rPr>
                <a:t>物理</a:t>
              </a:r>
              <a:r>
                <a:rPr lang="en-US" altLang="zh-CN" sz="1400" b="0" i="0" smtClean="0">
                  <a:solidFill>
                    <a:srgbClr val="FFFFFF"/>
                  </a:solidFill>
                  <a:latin typeface="Arial"/>
                  <a:ea typeface="黑体" pitchFamily="2" charset="-122"/>
                  <a:cs typeface="+mn-cs"/>
                </a:rPr>
                <a:t>/</a:t>
              </a:r>
              <a:r>
                <a:rPr lang="zh-CN" altLang="en-US" sz="1400" b="0" i="0" smtClean="0">
                  <a:solidFill>
                    <a:srgbClr val="FFFFFF"/>
                  </a:solidFill>
                  <a:latin typeface="Arial"/>
                  <a:ea typeface="黑体" pitchFamily="2" charset="-122"/>
                  <a:cs typeface="+mn-cs"/>
                </a:rPr>
                <a:t>虚拟前沿</a:t>
              </a:r>
              <a:endParaRPr lang="zh-CN" altLang="en-US" sz="1400" b="0" i="0">
                <a:solidFill>
                  <a:srgbClr val="FFFFFF"/>
                </a:solidFill>
                <a:latin typeface="Arial"/>
                <a:ea typeface="黑体" pitchFamily="2" charset="-122"/>
                <a:cs typeface="+mn-cs"/>
              </a:endParaRPr>
            </a:p>
          </p:txBody>
        </p:sp>
      </p:grpSp>
      <p:sp>
        <p:nvSpPr>
          <p:cNvPr id="52" name="Rectangle 51"/>
          <p:cNvSpPr/>
          <p:nvPr/>
        </p:nvSpPr>
        <p:spPr>
          <a:xfrm>
            <a:off x="-116376" y="5781822"/>
            <a:ext cx="9426633" cy="781885"/>
          </a:xfrm>
          <a:prstGeom prst="rect">
            <a:avLst/>
          </a:prstGeom>
          <a:gradFill>
            <a:gsLst>
              <a:gs pos="100000">
                <a:srgbClr val="546568">
                  <a:lumMod val="64000"/>
                </a:srgbClr>
              </a:gs>
              <a:gs pos="0">
                <a:srgbClr val="546568">
                  <a:lumMod val="86000"/>
                  <a:lumOff val="14000"/>
                </a:srgbClr>
              </a:gs>
            </a:gsLst>
            <a:lin ang="5400000" scaled="0"/>
          </a:gradFill>
          <a:ln w="25400" cap="flat">
            <a:noFill/>
            <a:prstDash val="solid"/>
            <a:miter lim="800000"/>
            <a:headEnd/>
            <a:tailEnd/>
          </a:ln>
          <a:effectLst>
            <a:outerShdw blurRad="152400" dist="76200" dir="5400000" algn="t" rotWithShape="0">
              <a:prstClr val="black">
                <a:alpha val="88000"/>
              </a:prstClr>
            </a:outerShdw>
          </a:effectLst>
        </p:spPr>
        <p:txBody>
          <a:bodyPr vert="horz" wrap="square" lIns="91440" tIns="45720" rIns="91440" bIns="45720" numCol="1" anchor="ctr" anchorCtr="0" compatLnSpc="1">
            <a:prstTxWarp prst="textNoShape">
              <a:avLst/>
            </a:prstTxWarp>
          </a:bodyPr>
          <a:lstStyle/>
          <a:p>
            <a:pPr algn="ctr">
              <a:lnSpc>
                <a:spcPct val="95000"/>
              </a:lnSpc>
            </a:pPr>
            <a:endParaRPr lang="zh-CN" altLang="en-US" sz="1600" b="1">
              <a:solidFill>
                <a:schemeClr val="bg1"/>
              </a:solidFill>
              <a:ea typeface="黑体" pitchFamily="2" charset="-122"/>
            </a:endParaRPr>
          </a:p>
        </p:txBody>
      </p:sp>
      <p:grpSp>
        <p:nvGrpSpPr>
          <p:cNvPr id="76" name="Group 37"/>
          <p:cNvGrpSpPr>
            <a:grpSpLocks/>
          </p:cNvGrpSpPr>
          <p:nvPr/>
        </p:nvGrpSpPr>
        <p:grpSpPr bwMode="auto">
          <a:xfrm>
            <a:off x="597426" y="5884405"/>
            <a:ext cx="2673403" cy="684213"/>
            <a:chOff x="897" y="972"/>
            <a:chExt cx="1578" cy="431"/>
          </a:xfrm>
        </p:grpSpPr>
        <p:sp>
          <p:nvSpPr>
            <p:cNvPr id="77" name="Text Box 60"/>
            <p:cNvSpPr txBox="1">
              <a:spLocks noChangeArrowheads="1"/>
            </p:cNvSpPr>
            <p:nvPr/>
          </p:nvSpPr>
          <p:spPr bwMode="auto">
            <a:xfrm>
              <a:off x="1233" y="972"/>
              <a:ext cx="1212" cy="207"/>
            </a:xfrm>
            <a:prstGeom prst="rect">
              <a:avLst/>
            </a:prstGeom>
            <a:noFill/>
            <a:ln w="9525" algn="ctr">
              <a:noFill/>
              <a:miter lim="800000"/>
              <a:headEnd/>
              <a:tailEnd/>
            </a:ln>
          </p:spPr>
          <p:txBody>
            <a:bodyPr lIns="82124" tIns="41061" rIns="82124" bIns="41061">
              <a:spAutoFit/>
            </a:bodyPr>
            <a:lstStyle/>
            <a:p>
              <a:pPr algn="r" defTabSz="814365">
                <a:lnSpc>
                  <a:spcPct val="80000"/>
                </a:lnSpc>
                <a:buNone/>
              </a:pPr>
              <a:r>
                <a:rPr lang="zh-CN" altLang="en-US" sz="2000" b="0" i="0" kern="1200" smtClean="0">
                  <a:solidFill>
                    <a:srgbClr val="FFFFFF"/>
                  </a:solidFill>
                  <a:effectLst>
                    <a:outerShdw blurRad="38100" dist="38100" dir="2700000" algn="tl">
                      <a:srgbClr val="000000">
                        <a:alpha val="43137"/>
                      </a:srgbClr>
                    </a:outerShdw>
                  </a:effectLst>
                  <a:latin typeface="Arial"/>
                  <a:ea typeface="黑体" pitchFamily="2" charset="-122"/>
                  <a:cs typeface="+mn-cs"/>
                </a:rPr>
                <a:t>只有</a:t>
              </a:r>
              <a:endParaRPr lang="zh-CN" altLang="en-US" sz="2400" b="1" kern="1200">
                <a:solidFill>
                  <a:schemeClr val="bg1"/>
                </a:solidFill>
                <a:effectLst>
                  <a:outerShdw blurRad="38100" dist="38100" dir="2700000" algn="tl">
                    <a:srgbClr val="000000">
                      <a:alpha val="43137"/>
                    </a:srgbClr>
                  </a:outerShdw>
                </a:effectLst>
                <a:latin typeface="Arial" charset="0"/>
                <a:ea typeface="黑体" pitchFamily="2" charset="-122"/>
                <a:cs typeface="+mn-cs"/>
              </a:endParaRPr>
            </a:p>
          </p:txBody>
        </p:sp>
        <p:sp>
          <p:nvSpPr>
            <p:cNvPr id="78" name="Text Box 63"/>
            <p:cNvSpPr txBox="1">
              <a:spLocks noChangeArrowheads="1"/>
            </p:cNvSpPr>
            <p:nvPr/>
          </p:nvSpPr>
          <p:spPr bwMode="auto">
            <a:xfrm>
              <a:off x="897" y="1141"/>
              <a:ext cx="1578" cy="262"/>
            </a:xfrm>
            <a:prstGeom prst="rect">
              <a:avLst/>
            </a:prstGeom>
            <a:noFill/>
            <a:ln w="9525" algn="ctr">
              <a:noFill/>
              <a:miter lim="800000"/>
              <a:headEnd/>
              <a:tailEnd/>
            </a:ln>
          </p:spPr>
          <p:txBody>
            <a:bodyPr lIns="82124" tIns="41061" rIns="82124" bIns="41061">
              <a:spAutoFit/>
            </a:bodyPr>
            <a:lstStyle/>
            <a:p>
              <a:pPr algn="r" defTabSz="814365">
                <a:lnSpc>
                  <a:spcPct val="90000"/>
                </a:lnSpc>
                <a:spcBef>
                  <a:spcPct val="50000"/>
                </a:spcBef>
                <a:spcAft>
                  <a:spcPct val="0"/>
                </a:spcAft>
                <a:buNone/>
              </a:pPr>
              <a:r>
                <a:rPr lang="zh-CN" altLang="en-US" sz="2400" b="1" i="0" kern="1200" smtClean="0">
                  <a:solidFill>
                    <a:srgbClr val="FFFFFF"/>
                  </a:solidFill>
                  <a:effectLst>
                    <a:outerShdw blurRad="38100" dist="38100" dir="2700000" algn="tl">
                      <a:srgbClr val="000000">
                        <a:alpha val="43137"/>
                      </a:srgbClr>
                    </a:outerShdw>
                  </a:effectLst>
                  <a:latin typeface="Arial"/>
                  <a:ea typeface="黑体" pitchFamily="2" charset="-122"/>
                  <a:cs typeface="+mn-cs"/>
                </a:rPr>
                <a:t>思科</a:t>
              </a:r>
              <a:endParaRPr lang="zh-CN" altLang="en-US" sz="2400" b="1" kern="1200">
                <a:solidFill>
                  <a:schemeClr val="bg1"/>
                </a:solidFill>
                <a:effectLst>
                  <a:outerShdw blurRad="38100" dist="38100" dir="2700000" algn="tl">
                    <a:srgbClr val="000000">
                      <a:alpha val="43137"/>
                    </a:srgbClr>
                  </a:outerShdw>
                </a:effectLst>
                <a:latin typeface="Arial" charset="0"/>
                <a:ea typeface="黑体" pitchFamily="2" charset="-122"/>
                <a:cs typeface="+mn-cs"/>
              </a:endParaRPr>
            </a:p>
          </p:txBody>
        </p:sp>
      </p:grpSp>
      <p:sp>
        <p:nvSpPr>
          <p:cNvPr id="79" name="Text Box 61"/>
          <p:cNvSpPr txBox="1">
            <a:spLocks noChangeArrowheads="1"/>
          </p:cNvSpPr>
          <p:nvPr/>
        </p:nvSpPr>
        <p:spPr bwMode="auto">
          <a:xfrm>
            <a:off x="3380365" y="5848495"/>
            <a:ext cx="5116701" cy="550862"/>
          </a:xfrm>
          <a:prstGeom prst="rect">
            <a:avLst/>
          </a:prstGeom>
          <a:noFill/>
          <a:ln w="9525" algn="ctr">
            <a:noFill/>
            <a:miter lim="800000"/>
            <a:headEnd/>
            <a:tailEnd/>
          </a:ln>
        </p:spPr>
        <p:txBody>
          <a:bodyPr lIns="82124" tIns="41061" rIns="82124" bIns="41061"/>
          <a:lstStyle/>
          <a:p>
            <a:pPr algn="l" defTabSz="814365">
              <a:lnSpc>
                <a:spcPct val="90000"/>
              </a:lnSpc>
              <a:buNone/>
            </a:pPr>
            <a:r>
              <a:rPr lang="zh-CN" altLang="en-US" sz="2000" b="0" i="0" kern="0" smtClean="0">
                <a:solidFill>
                  <a:srgbClr val="FFFFFF"/>
                </a:solidFill>
                <a:effectLst>
                  <a:outerShdw blurRad="38100" dist="38100" dir="2700000" algn="tl">
                    <a:srgbClr val="000000">
                      <a:alpha val="43137"/>
                    </a:srgbClr>
                  </a:outerShdw>
                </a:effectLst>
                <a:latin typeface="Arial"/>
                <a:ea typeface="黑体" pitchFamily="2" charset="-122"/>
                <a:cs typeface="+mn-cs"/>
              </a:rPr>
              <a:t>遵循 </a:t>
            </a:r>
            <a:r>
              <a:rPr lang="en-US" altLang="zh-CN" sz="2000" b="1" i="0" kern="0" smtClean="0">
                <a:solidFill>
                  <a:srgbClr val="FFFFFF"/>
                </a:solidFill>
                <a:effectLst>
                  <a:outerShdw blurRad="38100" dist="38100" dir="2700000" algn="tl">
                    <a:srgbClr val="000000">
                      <a:alpha val="43137"/>
                    </a:srgbClr>
                  </a:outerShdw>
                </a:effectLst>
                <a:latin typeface="Arial"/>
                <a:ea typeface="黑体" pitchFamily="2" charset="-122"/>
                <a:cs typeface="+mn-cs"/>
              </a:rPr>
              <a:t>IT </a:t>
            </a:r>
            <a:r>
              <a:rPr lang="zh-CN" altLang="en-US" sz="2000" b="1" i="0" kern="0" smtClean="0">
                <a:solidFill>
                  <a:srgbClr val="FFFFFF"/>
                </a:solidFill>
                <a:effectLst>
                  <a:outerShdw blurRad="38100" dist="38100" dir="2700000" algn="tl">
                    <a:srgbClr val="000000">
                      <a:alpha val="43137"/>
                    </a:srgbClr>
                  </a:outerShdw>
                </a:effectLst>
                <a:latin typeface="Arial"/>
                <a:ea typeface="黑体" pitchFamily="2" charset="-122"/>
                <a:cs typeface="+mn-cs"/>
              </a:rPr>
              <a:t>战略</a:t>
            </a:r>
            <a:endParaRPr lang="zh-CN" altLang="en-US" sz="2000" b="1" kern="0">
              <a:solidFill>
                <a:schemeClr val="bg1"/>
              </a:solidFill>
              <a:effectLst>
                <a:outerShdw blurRad="38100" dist="38100" dir="2700000" algn="tl">
                  <a:srgbClr val="000000">
                    <a:alpha val="43137"/>
                  </a:srgbClr>
                </a:outerShdw>
              </a:effectLst>
              <a:ea typeface="黑体" pitchFamily="2" charset="-122"/>
            </a:endParaRPr>
          </a:p>
        </p:txBody>
      </p:sp>
      <p:sp>
        <p:nvSpPr>
          <p:cNvPr id="80" name="Rectangle 86"/>
          <p:cNvSpPr>
            <a:spLocks noChangeArrowheads="1"/>
          </p:cNvSpPr>
          <p:nvPr/>
        </p:nvSpPr>
        <p:spPr bwMode="auto">
          <a:xfrm>
            <a:off x="3355915" y="6174152"/>
            <a:ext cx="2499402" cy="369332"/>
          </a:xfrm>
          <a:prstGeom prst="rect">
            <a:avLst/>
          </a:prstGeom>
          <a:noFill/>
          <a:ln w="14288" algn="ctr">
            <a:noFill/>
            <a:miter lim="800000"/>
            <a:headEnd/>
            <a:tailEnd/>
          </a:ln>
        </p:spPr>
        <p:txBody>
          <a:bodyPr wrap="none">
            <a:spAutoFit/>
          </a:bodyPr>
          <a:lstStyle/>
          <a:p>
            <a:pPr algn="l" defTabSz="814365">
              <a:lnSpc>
                <a:spcPct val="90000"/>
              </a:lnSpc>
              <a:buNone/>
            </a:pPr>
            <a:r>
              <a:rPr lang="zh-CN" altLang="en-US" sz="2000" b="0" i="0" kern="0" smtClean="0">
                <a:solidFill>
                  <a:srgbClr val="FFFFFF"/>
                </a:solidFill>
                <a:effectLst>
                  <a:outerShdw blurRad="38100" dist="38100" dir="2700000" algn="tl">
                    <a:srgbClr val="000000">
                      <a:alpha val="43137"/>
                    </a:srgbClr>
                  </a:outerShdw>
                </a:effectLst>
                <a:latin typeface="Arial"/>
                <a:ea typeface="黑体" pitchFamily="2" charset="-122"/>
                <a:cs typeface="+mn-cs"/>
              </a:rPr>
              <a:t>可满足您的</a:t>
            </a:r>
            <a:r>
              <a:rPr lang="zh-CN" altLang="en-US" sz="2000" b="1" i="0" kern="0" smtClean="0">
                <a:solidFill>
                  <a:srgbClr val="FFFFFF"/>
                </a:solidFill>
                <a:effectLst>
                  <a:outerShdw blurRad="38100" dist="38100" dir="2700000" algn="tl">
                    <a:srgbClr val="000000">
                      <a:alpha val="43137"/>
                    </a:srgbClr>
                  </a:outerShdw>
                </a:effectLst>
                <a:latin typeface="Arial"/>
                <a:ea typeface="黑体" pitchFamily="2" charset="-122"/>
                <a:cs typeface="+mn-cs"/>
              </a:rPr>
              <a:t>业务需求</a:t>
            </a:r>
            <a:endParaRPr lang="zh-CN" altLang="en-US" sz="2000" b="1" kern="0">
              <a:solidFill>
                <a:schemeClr val="bg1"/>
              </a:solidFill>
              <a:effectLst>
                <a:outerShdw blurRad="38100" dist="38100" dir="2700000" algn="tl">
                  <a:srgbClr val="000000">
                    <a:alpha val="43137"/>
                  </a:srgbClr>
                </a:outerShdw>
              </a:effectLst>
              <a:ea typeface="黑体" pitchFamily="2" charset="-122"/>
            </a:endParaRPr>
          </a:p>
        </p:txBody>
      </p:sp>
      <p:sp>
        <p:nvSpPr>
          <p:cNvPr id="81" name="Line 62"/>
          <p:cNvSpPr>
            <a:spLocks noChangeShapeType="1"/>
          </p:cNvSpPr>
          <p:nvPr/>
        </p:nvSpPr>
        <p:spPr bwMode="auto">
          <a:xfrm>
            <a:off x="3334637" y="5824469"/>
            <a:ext cx="0" cy="704088"/>
          </a:xfrm>
          <a:prstGeom prst="line">
            <a:avLst/>
          </a:prstGeom>
          <a:noFill/>
          <a:ln w="14288">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b="1" i="0" u="none" strike="noStrike" kern="1200" cap="none" spc="0" normalizeH="0" baseline="0">
              <a:ln>
                <a:noFill/>
              </a:ln>
              <a:solidFill>
                <a:schemeClr val="bg1"/>
              </a:solidFill>
              <a:effectLst/>
              <a:uLnTx/>
              <a:uFillTx/>
              <a:latin typeface="Arial" charset="0"/>
              <a:ea typeface="黑体" pitchFamily="2" charset="-122"/>
              <a:cs typeface="+mn-cs"/>
            </a:endParaRPr>
          </a:p>
        </p:txBody>
      </p:sp>
    </p:spTree>
    <p:extLst>
      <p:ext uri="{BB962C8B-B14F-4D97-AF65-F5344CB8AC3E}">
        <p14:creationId xmlns="" xmlns:p14="http://schemas.microsoft.com/office/powerpoint/2010/main" val="23013584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withEffect">
                                  <p:stCondLst>
                                    <p:cond delay="0"/>
                                  </p:stCondLst>
                                  <p:childTnLst>
                                    <p:animEffect transition="out" filter="dissolve">
                                      <p:cBhvr>
                                        <p:cTn id="6" dur="1500"/>
                                        <p:tgtEl>
                                          <p:spTgt spid="10"/>
                                        </p:tgtEl>
                                      </p:cBhvr>
                                    </p:animEffect>
                                    <p:set>
                                      <p:cBhvr>
                                        <p:cTn id="7" dur="1" fill="hold">
                                          <p:stCondLst>
                                            <p:cond delay="1499"/>
                                          </p:stCondLst>
                                        </p:cTn>
                                        <p:tgtEl>
                                          <p:spTgt spid="10"/>
                                        </p:tgtEl>
                                        <p:attrNameLst>
                                          <p:attrName>style.visibility</p:attrName>
                                        </p:attrNameLst>
                                      </p:cBhvr>
                                      <p:to>
                                        <p:strVal val="hidden"/>
                                      </p:to>
                                    </p:set>
                                  </p:childTnLst>
                                </p:cTn>
                              </p:par>
                              <p:par>
                                <p:cTn id="8" presetID="42" presetClass="path" presetSubtype="0" accel="50000" decel="50000" fill="hold" nodeType="withEffect">
                                  <p:stCondLst>
                                    <p:cond delay="0"/>
                                  </p:stCondLst>
                                  <p:childTnLst>
                                    <p:animMotion origin="layout" path="M 0 0 L 0 0.25 E" pathEditMode="relative" ptsTypes="">
                                      <p:cBhvr>
                                        <p:cTn id="9" dur="1500" fill="hold"/>
                                        <p:tgtEl>
                                          <p:spTgt spid="10"/>
                                        </p:tgtEl>
                                        <p:attrNameLst>
                                          <p:attrName>ppt_x</p:attrName>
                                          <p:attrName>ppt_y</p:attrName>
                                        </p:attrNameLst>
                                      </p:cBhvr>
                                    </p:animMotion>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wipe(left)">
                                      <p:cBhvr>
                                        <p:cTn id="13" dur="1000"/>
                                        <p:tgtEl>
                                          <p:spTgt spid="90"/>
                                        </p:tgtEl>
                                      </p:cBhvr>
                                    </p:animEffect>
                                  </p:childTnLst>
                                </p:cTn>
                              </p:par>
                              <p:par>
                                <p:cTn id="14" presetID="10" presetClass="exit" presetSubtype="0" fill="hold" grpId="0" nodeType="withEffect">
                                  <p:stCondLst>
                                    <p:cond delay="0"/>
                                  </p:stCondLst>
                                  <p:childTnLst>
                                    <p:animEffect transition="out" filter="fade">
                                      <p:cBhvr>
                                        <p:cTn id="15" dur="1000"/>
                                        <p:tgtEl>
                                          <p:spTgt spid="43"/>
                                        </p:tgtEl>
                                      </p:cBhvr>
                                    </p:animEffect>
                                    <p:set>
                                      <p:cBhvr>
                                        <p:cTn id="16" dur="1" fill="hold">
                                          <p:stCondLst>
                                            <p:cond delay="999"/>
                                          </p:stCondLst>
                                        </p:cTn>
                                        <p:tgtEl>
                                          <p:spTgt spid="43"/>
                                        </p:tgtEl>
                                        <p:attrNameLst>
                                          <p:attrName>style.visibility</p:attrName>
                                        </p:attrNameLst>
                                      </p:cBhvr>
                                      <p:to>
                                        <p:strVal val="hidden"/>
                                      </p:to>
                                    </p:set>
                                  </p:childTnLst>
                                </p:cTn>
                              </p:par>
                              <p:par>
                                <p:cTn id="17" presetID="63" presetClass="path" presetSubtype="0" accel="50000" decel="50000" fill="hold" nodeType="withEffect">
                                  <p:stCondLst>
                                    <p:cond delay="0"/>
                                  </p:stCondLst>
                                  <p:childTnLst>
                                    <p:animMotion origin="layout" path="M 2.22222E-6 -4.44444E-6 L 0.1059 -4.44444E-6 " pathEditMode="relative" rAng="0" ptsTypes="AA">
                                      <p:cBhvr>
                                        <p:cTn id="18" dur="1000" fill="hold"/>
                                        <p:tgtEl>
                                          <p:spTgt spid="7"/>
                                        </p:tgtEl>
                                        <p:attrNameLst>
                                          <p:attrName>ppt_x</p:attrName>
                                          <p:attrName>ppt_y</p:attrName>
                                        </p:attrNameLst>
                                      </p:cBhvr>
                                      <p:rCtr x="53" y="0"/>
                                    </p:animMotion>
                                  </p:childTnLst>
                                </p:cTn>
                              </p:par>
                              <p:par>
                                <p:cTn id="19" presetID="63" presetClass="path" presetSubtype="0" accel="50000" decel="50000" fill="hold" nodeType="withEffect">
                                  <p:stCondLst>
                                    <p:cond delay="0"/>
                                  </p:stCondLst>
                                  <p:childTnLst>
                                    <p:animMotion origin="layout" path="M 1.66667E-6 -4.44444E-6 L 0.05017 -4.44444E-6 " pathEditMode="relative" rAng="0" ptsTypes="AA">
                                      <p:cBhvr>
                                        <p:cTn id="20" dur="1000" fill="hold"/>
                                        <p:tgtEl>
                                          <p:spTgt spid="6"/>
                                        </p:tgtEl>
                                        <p:attrNameLst>
                                          <p:attrName>ppt_x</p:attrName>
                                          <p:attrName>ppt_y</p:attrName>
                                        </p:attrNameLst>
                                      </p:cBhvr>
                                      <p:rCtr x="25" y="0"/>
                                    </p:animMotion>
                                  </p:childTnLst>
                                </p:cTn>
                              </p:par>
                              <p:par>
                                <p:cTn id="21" presetID="22" presetClass="entr" presetSubtype="8" fill="hold" grpId="0" nodeType="with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wipe(left)">
                                      <p:cBhvr>
                                        <p:cTn id="23" dur="1000"/>
                                        <p:tgtEl>
                                          <p:spTgt spid="8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wipe(left)">
                                      <p:cBhvr>
                                        <p:cTn id="26" dur="1000"/>
                                        <p:tgtEl>
                                          <p:spTgt spid="89"/>
                                        </p:tgtEl>
                                      </p:cBhvr>
                                    </p:animEffect>
                                  </p:childTnLst>
                                </p:cTn>
                              </p:par>
                              <p:par>
                                <p:cTn id="27" presetID="10" presetClass="exit" presetSubtype="0" fill="hold" grpId="0" nodeType="withEffect">
                                  <p:stCondLst>
                                    <p:cond delay="600"/>
                                  </p:stCondLst>
                                  <p:childTnLst>
                                    <p:animEffect transition="out" filter="fade">
                                      <p:cBhvr>
                                        <p:cTn id="28" dur="1000"/>
                                        <p:tgtEl>
                                          <p:spTgt spid="32"/>
                                        </p:tgtEl>
                                      </p:cBhvr>
                                    </p:animEffect>
                                    <p:set>
                                      <p:cBhvr>
                                        <p:cTn id="29" dur="1" fill="hold">
                                          <p:stCondLst>
                                            <p:cond delay="999"/>
                                          </p:stCondLst>
                                        </p:cTn>
                                        <p:tgtEl>
                                          <p:spTgt spid="32"/>
                                        </p:tgtEl>
                                        <p:attrNameLst>
                                          <p:attrName>style.visibility</p:attrName>
                                        </p:attrNameLst>
                                      </p:cBhvr>
                                      <p:to>
                                        <p:strVal val="hidden"/>
                                      </p:to>
                                    </p:set>
                                  </p:childTnLst>
                                </p:cTn>
                              </p:par>
                              <p:par>
                                <p:cTn id="30" presetID="10" presetClass="exit" presetSubtype="0" fill="hold" grpId="0" nodeType="withEffect">
                                  <p:stCondLst>
                                    <p:cond delay="900"/>
                                  </p:stCondLst>
                                  <p:childTnLst>
                                    <p:animEffect transition="out" filter="fade">
                                      <p:cBhvr>
                                        <p:cTn id="31" dur="1000"/>
                                        <p:tgtEl>
                                          <p:spTgt spid="40"/>
                                        </p:tgtEl>
                                      </p:cBhvr>
                                    </p:animEffect>
                                    <p:set>
                                      <p:cBhvr>
                                        <p:cTn id="32" dur="1" fill="hold">
                                          <p:stCondLst>
                                            <p:cond delay="999"/>
                                          </p:stCondLst>
                                        </p:cTn>
                                        <p:tgtEl>
                                          <p:spTgt spid="40"/>
                                        </p:tgtEl>
                                        <p:attrNameLst>
                                          <p:attrName>style.visibility</p:attrName>
                                        </p:attrNameLst>
                                      </p:cBhvr>
                                      <p:to>
                                        <p:strVal val="hidden"/>
                                      </p:to>
                                    </p:set>
                                  </p:childTnLst>
                                </p:cTn>
                              </p:par>
                              <p:par>
                                <p:cTn id="33" presetID="63" presetClass="path" presetSubtype="0" accel="50000" decel="50000" fill="hold" nodeType="withEffect">
                                  <p:stCondLst>
                                    <p:cond delay="900"/>
                                  </p:stCondLst>
                                  <p:childTnLst>
                                    <p:animMotion origin="layout" path="M 4.72222E-6 1.85185E-6 L 0.07986 1.85185E-6 " pathEditMode="relative" rAng="0" ptsTypes="AA">
                                      <p:cBhvr>
                                        <p:cTn id="34" dur="1000" fill="hold"/>
                                        <p:tgtEl>
                                          <p:spTgt spid="4"/>
                                        </p:tgtEl>
                                        <p:attrNameLst>
                                          <p:attrName>ppt_x</p:attrName>
                                          <p:attrName>ppt_y</p:attrName>
                                        </p:attrNameLst>
                                      </p:cBhvr>
                                      <p:rCtr x="40" y="0"/>
                                    </p:animMotion>
                                  </p:childTnLst>
                                </p:cTn>
                              </p:par>
                              <p:par>
                                <p:cTn id="35" presetID="16" presetClass="entr" presetSubtype="42"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outHorizontal)">
                                      <p:cBhvr>
                                        <p:cTn id="37" dur="1000"/>
                                        <p:tgtEl>
                                          <p:spTgt spid="8"/>
                                        </p:tgtEl>
                                      </p:cBhvr>
                                    </p:animEffect>
                                  </p:childTnLst>
                                </p:cTn>
                              </p:par>
                            </p:childTnLst>
                          </p:cTn>
                        </p:par>
                        <p:par>
                          <p:cTn id="38" fill="hold">
                            <p:stCondLst>
                              <p:cond delay="3400"/>
                            </p:stCondLst>
                            <p:childTnLst>
                              <p:par>
                                <p:cTn id="39" presetID="2" presetClass="entr" presetSubtype="2" fill="hold" grpId="0"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additive="base">
                                        <p:cTn id="41" dur="500" fill="hold"/>
                                        <p:tgtEl>
                                          <p:spTgt spid="52"/>
                                        </p:tgtEl>
                                        <p:attrNameLst>
                                          <p:attrName>ppt_x</p:attrName>
                                        </p:attrNameLst>
                                      </p:cBhvr>
                                      <p:tavLst>
                                        <p:tav tm="0">
                                          <p:val>
                                            <p:strVal val="1+#ppt_w/2"/>
                                          </p:val>
                                        </p:tav>
                                        <p:tav tm="100000">
                                          <p:val>
                                            <p:strVal val="#ppt_x"/>
                                          </p:val>
                                        </p:tav>
                                      </p:tavLst>
                                    </p:anim>
                                    <p:anim calcmode="lin" valueType="num">
                                      <p:cBhvr additive="base">
                                        <p:cTn id="42" dur="500" fill="hold"/>
                                        <p:tgtEl>
                                          <p:spTgt spid="52"/>
                                        </p:tgtEl>
                                        <p:attrNameLst>
                                          <p:attrName>ppt_y</p:attrName>
                                        </p:attrNameLst>
                                      </p:cBhvr>
                                      <p:tavLst>
                                        <p:tav tm="0">
                                          <p:val>
                                            <p:strVal val="#ppt_y"/>
                                          </p:val>
                                        </p:tav>
                                        <p:tav tm="100000">
                                          <p:val>
                                            <p:strVal val="#ppt_y"/>
                                          </p:val>
                                        </p:tav>
                                      </p:tavLst>
                                    </p:anim>
                                  </p:childTnLst>
                                </p:cTn>
                              </p:par>
                              <p:par>
                                <p:cTn id="43" presetID="2" presetClass="entr" presetSubtype="8" accel="50000" decel="50000"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anim calcmode="lin" valueType="num">
                                      <p:cBhvr additive="base">
                                        <p:cTn id="45" dur="700" fill="hold"/>
                                        <p:tgtEl>
                                          <p:spTgt spid="76"/>
                                        </p:tgtEl>
                                        <p:attrNameLst>
                                          <p:attrName>ppt_x</p:attrName>
                                        </p:attrNameLst>
                                      </p:cBhvr>
                                      <p:tavLst>
                                        <p:tav tm="0">
                                          <p:val>
                                            <p:strVal val="0-#ppt_w/2"/>
                                          </p:val>
                                        </p:tav>
                                        <p:tav tm="100000">
                                          <p:val>
                                            <p:strVal val="#ppt_x"/>
                                          </p:val>
                                        </p:tav>
                                      </p:tavLst>
                                    </p:anim>
                                    <p:anim calcmode="lin" valueType="num">
                                      <p:cBhvr additive="base">
                                        <p:cTn id="46" dur="700" fill="hold"/>
                                        <p:tgtEl>
                                          <p:spTgt spid="76"/>
                                        </p:tgtEl>
                                        <p:attrNameLst>
                                          <p:attrName>ppt_y</p:attrName>
                                        </p:attrNameLst>
                                      </p:cBhvr>
                                      <p:tavLst>
                                        <p:tav tm="0">
                                          <p:val>
                                            <p:strVal val="#ppt_y"/>
                                          </p:val>
                                        </p:tav>
                                        <p:tav tm="100000">
                                          <p:val>
                                            <p:strVal val="#ppt_y"/>
                                          </p:val>
                                        </p:tav>
                                      </p:tavLst>
                                    </p:anim>
                                  </p:childTnLst>
                                </p:cTn>
                              </p:par>
                              <p:par>
                                <p:cTn id="47" presetID="2" presetClass="entr" presetSubtype="2" accel="50000" decel="50000" fill="hold" grpId="0" nodeType="with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additive="base">
                                        <p:cTn id="49" dur="700" fill="hold"/>
                                        <p:tgtEl>
                                          <p:spTgt spid="80"/>
                                        </p:tgtEl>
                                        <p:attrNameLst>
                                          <p:attrName>ppt_x</p:attrName>
                                        </p:attrNameLst>
                                      </p:cBhvr>
                                      <p:tavLst>
                                        <p:tav tm="0">
                                          <p:val>
                                            <p:strVal val="1+#ppt_w/2"/>
                                          </p:val>
                                        </p:tav>
                                        <p:tav tm="100000">
                                          <p:val>
                                            <p:strVal val="#ppt_x"/>
                                          </p:val>
                                        </p:tav>
                                      </p:tavLst>
                                    </p:anim>
                                    <p:anim calcmode="lin" valueType="num">
                                      <p:cBhvr additive="base">
                                        <p:cTn id="50" dur="700" fill="hold"/>
                                        <p:tgtEl>
                                          <p:spTgt spid="80"/>
                                        </p:tgtEl>
                                        <p:attrNameLst>
                                          <p:attrName>ppt_y</p:attrName>
                                        </p:attrNameLst>
                                      </p:cBhvr>
                                      <p:tavLst>
                                        <p:tav tm="0">
                                          <p:val>
                                            <p:strVal val="#ppt_y"/>
                                          </p:val>
                                        </p:tav>
                                        <p:tav tm="100000">
                                          <p:val>
                                            <p:strVal val="#ppt_y"/>
                                          </p:val>
                                        </p:tav>
                                      </p:tavLst>
                                    </p:anim>
                                  </p:childTnLst>
                                </p:cTn>
                              </p:par>
                              <p:par>
                                <p:cTn id="51" presetID="10" presetClass="entr" presetSubtype="0" fill="hold" grpId="0" nodeType="withEffect">
                                  <p:stCondLst>
                                    <p:cond delay="400"/>
                                  </p:stCondLst>
                                  <p:childTnLst>
                                    <p:set>
                                      <p:cBhvr>
                                        <p:cTn id="52" dur="1" fill="hold">
                                          <p:stCondLst>
                                            <p:cond delay="0"/>
                                          </p:stCondLst>
                                        </p:cTn>
                                        <p:tgtEl>
                                          <p:spTgt spid="81"/>
                                        </p:tgtEl>
                                        <p:attrNameLst>
                                          <p:attrName>style.visibility</p:attrName>
                                        </p:attrNameLst>
                                      </p:cBhvr>
                                      <p:to>
                                        <p:strVal val="visible"/>
                                      </p:to>
                                    </p:set>
                                    <p:animEffect transition="in" filter="fade">
                                      <p:cBhvr>
                                        <p:cTn id="53" dur="500"/>
                                        <p:tgtEl>
                                          <p:spTgt spid="81"/>
                                        </p:tgtEl>
                                      </p:cBhvr>
                                    </p:animEffect>
                                  </p:childTnLst>
                                </p:cTn>
                              </p:par>
                              <p:par>
                                <p:cTn id="54" presetID="2" presetClass="entr" presetSubtype="2" accel="50000" decel="50000" fill="hold" grpId="0" nodeType="with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700" fill="hold"/>
                                        <p:tgtEl>
                                          <p:spTgt spid="79"/>
                                        </p:tgtEl>
                                        <p:attrNameLst>
                                          <p:attrName>ppt_x</p:attrName>
                                        </p:attrNameLst>
                                      </p:cBhvr>
                                      <p:tavLst>
                                        <p:tav tm="0">
                                          <p:val>
                                            <p:strVal val="1+#ppt_w/2"/>
                                          </p:val>
                                        </p:tav>
                                        <p:tav tm="100000">
                                          <p:val>
                                            <p:strVal val="#ppt_x"/>
                                          </p:val>
                                        </p:tav>
                                      </p:tavLst>
                                    </p:anim>
                                    <p:anim calcmode="lin" valueType="num">
                                      <p:cBhvr additive="base">
                                        <p:cTn id="57" dur="7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90" grpId="0" animBg="1"/>
      <p:bldP spid="32" grpId="0" animBg="1"/>
      <p:bldP spid="40" grpId="0" animBg="1"/>
      <p:bldP spid="43" grpId="0" animBg="1"/>
      <p:bldP spid="52" grpId="0" animBg="1"/>
      <p:bldP spid="79" grpId="0"/>
      <p:bldP spid="80" grpId="0"/>
      <p:bldP spid="8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03" y="194091"/>
            <a:ext cx="9085747" cy="838200"/>
          </a:xfrm>
        </p:spPr>
        <p:txBody>
          <a:bodyPr anchor="t" anchorCtr="0"/>
          <a:lstStyle/>
          <a:p>
            <a:pPr algn="l" defTabSz="914400">
              <a:spcBef>
                <a:spcPct val="0"/>
              </a:spcBef>
              <a:buNone/>
            </a:pPr>
            <a:r>
              <a:rPr altLang="zh-CN"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t>Cisco Unified Fabric </a:t>
            </a:r>
            <a: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t>可提供业务优势</a:t>
            </a:r>
            <a:b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lang="zh-CN" altLang="en-US" sz="2400" b="0" i="0" spc="0" dirty="0" smtClean="0">
                <a:solidFill>
                  <a:srgbClr val="7F7F7F"/>
                </a:solidFill>
                <a:latin typeface="Arial"/>
                <a:ea typeface="黑体" pitchFamily="2" charset="-122"/>
                <a:cs typeface="+mj-cs"/>
              </a:rPr>
              <a:t>灵活性、效率和简便性所形成的新经济性</a:t>
            </a:r>
            <a:endParaRPr lang="zh-CN" altLang="en-US" sz="2400" b="0" i="0" spc="0" dirty="0">
              <a:solidFill>
                <a:srgbClr val="7F7F7F"/>
              </a:solidFill>
              <a:latin typeface="Arial"/>
              <a:ea typeface="黑体" pitchFamily="2" charset="-122"/>
              <a:cs typeface="+mj-cs"/>
            </a:endParaRPr>
          </a:p>
        </p:txBody>
      </p:sp>
      <p:sp>
        <p:nvSpPr>
          <p:cNvPr id="172" name="Rectangle 19"/>
          <p:cNvSpPr>
            <a:spLocks noChangeArrowheads="1"/>
          </p:cNvSpPr>
          <p:nvPr/>
        </p:nvSpPr>
        <p:spPr bwMode="auto">
          <a:xfrm flipH="1">
            <a:off x="308186" y="2125010"/>
            <a:ext cx="1550840" cy="4964516"/>
          </a:xfrm>
          <a:prstGeom prst="rect">
            <a:avLst/>
          </a:prstGeom>
          <a:gradFill>
            <a:gsLst>
              <a:gs pos="49000">
                <a:srgbClr val="C00000">
                  <a:alpha val="0"/>
                </a:srgbClr>
              </a:gs>
              <a:gs pos="99000">
                <a:schemeClr val="tx1">
                  <a:lumMod val="20000"/>
                  <a:lumOff val="80000"/>
                </a:schemeClr>
              </a:gs>
            </a:gsLst>
            <a:lin ang="16200000" scaled="0"/>
          </a:gradFill>
          <a:ln w="12700">
            <a:gradFill>
              <a:gsLst>
                <a:gs pos="0">
                  <a:schemeClr val="accent1">
                    <a:alpha val="31000"/>
                  </a:schemeClr>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endParaRPr lang="zh-CN" altLang="en-US" sz="1200">
              <a:latin typeface="+mj-lt"/>
              <a:ea typeface="黑体" pitchFamily="2" charset="-122"/>
            </a:endParaRPr>
          </a:p>
        </p:txBody>
      </p:sp>
      <p:sp>
        <p:nvSpPr>
          <p:cNvPr id="173" name="Rectangle 19"/>
          <p:cNvSpPr>
            <a:spLocks noChangeArrowheads="1"/>
          </p:cNvSpPr>
          <p:nvPr/>
        </p:nvSpPr>
        <p:spPr bwMode="auto">
          <a:xfrm flipH="1">
            <a:off x="2048602" y="2125010"/>
            <a:ext cx="1554480" cy="4964516"/>
          </a:xfrm>
          <a:prstGeom prst="rect">
            <a:avLst/>
          </a:prstGeom>
          <a:gradFill>
            <a:gsLst>
              <a:gs pos="49000">
                <a:srgbClr val="C00000">
                  <a:alpha val="0"/>
                </a:srgbClr>
              </a:gs>
              <a:gs pos="99000">
                <a:schemeClr val="tx1">
                  <a:lumMod val="20000"/>
                  <a:lumOff val="80000"/>
                </a:schemeClr>
              </a:gs>
            </a:gsLst>
            <a:lin ang="16200000" scaled="0"/>
          </a:gradFill>
          <a:ln w="12700">
            <a:gradFill>
              <a:gsLst>
                <a:gs pos="0">
                  <a:schemeClr val="accent1">
                    <a:alpha val="31000"/>
                  </a:schemeClr>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endParaRPr lang="zh-CN" altLang="en-US" sz="1200">
              <a:latin typeface="+mj-lt"/>
              <a:ea typeface="黑体" pitchFamily="2" charset="-122"/>
            </a:endParaRPr>
          </a:p>
        </p:txBody>
      </p:sp>
      <p:sp>
        <p:nvSpPr>
          <p:cNvPr id="174" name="Rectangle 19"/>
          <p:cNvSpPr>
            <a:spLocks noChangeArrowheads="1"/>
          </p:cNvSpPr>
          <p:nvPr/>
        </p:nvSpPr>
        <p:spPr bwMode="auto">
          <a:xfrm flipH="1">
            <a:off x="3792658" y="2180492"/>
            <a:ext cx="1554480" cy="4909034"/>
          </a:xfrm>
          <a:prstGeom prst="rect">
            <a:avLst/>
          </a:prstGeom>
          <a:gradFill>
            <a:gsLst>
              <a:gs pos="49000">
                <a:srgbClr val="C00000">
                  <a:alpha val="0"/>
                </a:srgbClr>
              </a:gs>
              <a:gs pos="99000">
                <a:schemeClr val="tx1">
                  <a:lumMod val="20000"/>
                  <a:lumOff val="80000"/>
                </a:schemeClr>
              </a:gs>
            </a:gsLst>
            <a:lin ang="16200000" scaled="0"/>
          </a:gradFill>
          <a:ln w="12700">
            <a:gradFill>
              <a:gsLst>
                <a:gs pos="0">
                  <a:schemeClr val="accent1">
                    <a:alpha val="31000"/>
                  </a:schemeClr>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endParaRPr lang="zh-CN" altLang="en-US" sz="1200">
              <a:latin typeface="+mj-lt"/>
              <a:ea typeface="黑体" pitchFamily="2" charset="-122"/>
            </a:endParaRPr>
          </a:p>
        </p:txBody>
      </p:sp>
      <p:sp>
        <p:nvSpPr>
          <p:cNvPr id="175" name="Rectangle 19"/>
          <p:cNvSpPr>
            <a:spLocks noChangeArrowheads="1"/>
          </p:cNvSpPr>
          <p:nvPr/>
        </p:nvSpPr>
        <p:spPr bwMode="auto">
          <a:xfrm flipH="1">
            <a:off x="5536714" y="2125010"/>
            <a:ext cx="1554480" cy="4964515"/>
          </a:xfrm>
          <a:prstGeom prst="rect">
            <a:avLst/>
          </a:prstGeom>
          <a:gradFill>
            <a:gsLst>
              <a:gs pos="49000">
                <a:srgbClr val="C00000">
                  <a:alpha val="0"/>
                </a:srgbClr>
              </a:gs>
              <a:gs pos="99000">
                <a:schemeClr val="tx1">
                  <a:lumMod val="20000"/>
                  <a:lumOff val="80000"/>
                </a:schemeClr>
              </a:gs>
            </a:gsLst>
            <a:lin ang="16200000" scaled="0"/>
          </a:gradFill>
          <a:ln w="12700">
            <a:gradFill>
              <a:gsLst>
                <a:gs pos="0">
                  <a:schemeClr val="accent1">
                    <a:alpha val="31000"/>
                  </a:schemeClr>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endParaRPr lang="zh-CN" altLang="en-US" sz="1200">
              <a:latin typeface="+mj-lt"/>
              <a:ea typeface="黑体" pitchFamily="2" charset="-122"/>
            </a:endParaRPr>
          </a:p>
        </p:txBody>
      </p:sp>
      <p:sp>
        <p:nvSpPr>
          <p:cNvPr id="176" name="Rectangle 19"/>
          <p:cNvSpPr>
            <a:spLocks noChangeArrowheads="1"/>
          </p:cNvSpPr>
          <p:nvPr/>
        </p:nvSpPr>
        <p:spPr bwMode="auto">
          <a:xfrm flipH="1">
            <a:off x="7280772" y="2125010"/>
            <a:ext cx="1554480" cy="4964516"/>
          </a:xfrm>
          <a:prstGeom prst="rect">
            <a:avLst/>
          </a:prstGeom>
          <a:gradFill>
            <a:gsLst>
              <a:gs pos="49000">
                <a:srgbClr val="C00000">
                  <a:alpha val="0"/>
                </a:srgbClr>
              </a:gs>
              <a:gs pos="99000">
                <a:schemeClr val="tx1">
                  <a:lumMod val="20000"/>
                  <a:lumOff val="80000"/>
                </a:schemeClr>
              </a:gs>
            </a:gsLst>
            <a:lin ang="16200000" scaled="0"/>
          </a:gradFill>
          <a:ln w="12700">
            <a:gradFill>
              <a:gsLst>
                <a:gs pos="0">
                  <a:schemeClr val="accent1">
                    <a:alpha val="31000"/>
                  </a:schemeClr>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endParaRPr lang="zh-CN" altLang="en-US" sz="1200">
              <a:latin typeface="+mj-lt"/>
              <a:ea typeface="黑体" pitchFamily="2" charset="-122"/>
            </a:endParaRPr>
          </a:p>
        </p:txBody>
      </p:sp>
      <p:pic>
        <p:nvPicPr>
          <p:cNvPr id="78" name="Picture 36" descr="C:\Users\stephen\Documents\Projects\Cisco\12-0430 Berna Devrim\Sanford.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89534" y="5340140"/>
            <a:ext cx="714524" cy="714524"/>
          </a:xfrm>
          <a:prstGeom prst="rect">
            <a:avLst/>
          </a:prstGeom>
          <a:noFill/>
          <a:extLst>
            <a:ext uri="{909E8E84-426E-40DD-AFC4-6F175D3DCCD1}">
              <a14:hiddenFill xmlns="" xmlns:a14="http://schemas.microsoft.com/office/drawing/2010/main">
                <a:solidFill>
                  <a:srgbClr val="FFFFFF"/>
                </a:solidFill>
              </a14:hiddenFill>
            </a:ext>
          </a:extLst>
        </p:spPr>
      </p:pic>
      <p:pic>
        <p:nvPicPr>
          <p:cNvPr id="81" name="Picture 79" descr="C:\Users\stephen\Documents\Projects\Cisco\12-0430 Berna Devrim\ART\californi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937673" y="4642742"/>
            <a:ext cx="758274" cy="758274"/>
          </a:xfrm>
          <a:prstGeom prst="rect">
            <a:avLst/>
          </a:prstGeom>
          <a:noFill/>
          <a:extLst>
            <a:ext uri="{909E8E84-426E-40DD-AFC4-6F175D3DCCD1}">
              <a14:hiddenFill xmlns="" xmlns:a14="http://schemas.microsoft.com/office/drawing/2010/main">
                <a:solidFill>
                  <a:srgbClr val="FFFFFF"/>
                </a:solidFill>
              </a14:hiddenFill>
            </a:ext>
          </a:extLst>
        </p:spPr>
      </p:pic>
      <p:sp>
        <p:nvSpPr>
          <p:cNvPr id="147" name="TextBox 146"/>
          <p:cNvSpPr txBox="1"/>
          <p:nvPr/>
        </p:nvSpPr>
        <p:spPr>
          <a:xfrm>
            <a:off x="325510" y="3792619"/>
            <a:ext cx="1525324" cy="528346"/>
          </a:xfrm>
          <a:prstGeom prst="rect">
            <a:avLst/>
          </a:prstGeom>
          <a:noFill/>
          <a:effectLst/>
        </p:spPr>
        <p:txBody>
          <a:bodyPr wrap="square" lIns="91435" tIns="45718" rIns="91435" bIns="45718" rtlCol="0" anchor="t">
            <a:spAutoFit/>
          </a:bodyPr>
          <a:lstStyle>
            <a:defPPr>
              <a:defRPr lang="en-US"/>
            </a:defPPr>
            <a:lvl1pPr algn="ctr">
              <a:lnSpc>
                <a:spcPts val="1700"/>
              </a:lnSpc>
              <a:defRPr sz="1600" b="1">
                <a:gradFill>
                  <a:gsLst>
                    <a:gs pos="0">
                      <a:schemeClr val="accent6">
                        <a:lumMod val="60000"/>
                        <a:lumOff val="40000"/>
                      </a:schemeClr>
                    </a:gs>
                    <a:gs pos="100000">
                      <a:schemeClr val="accent6">
                        <a:lumMod val="75000"/>
                      </a:schemeClr>
                    </a:gs>
                  </a:gsLst>
                  <a:lin ang="4800000" scaled="0"/>
                </a:gradFill>
                <a:effectLst>
                  <a:outerShdw blurRad="342900" sx="102000" sy="102000" algn="ctr" rotWithShape="0">
                    <a:schemeClr val="bg1"/>
                  </a:outerShdw>
                </a:effectLst>
                <a:latin typeface="+mj-lt"/>
                <a:ea typeface="+mj-ea"/>
                <a:cs typeface="+mj-cs"/>
              </a:defRPr>
            </a:lvl1pPr>
          </a:lstStyle>
          <a:p>
            <a:pPr defTabSz="914400">
              <a:buNone/>
            </a:pPr>
            <a:r>
              <a:rPr lang="zh-CN" altLang="en-US" sz="1800" b="0" i="0" dirty="0" smtClean="0">
                <a:solidFill>
                  <a:srgbClr val="0096D6"/>
                </a:solidFill>
                <a:effectLst/>
                <a:latin typeface="Arial"/>
                <a:ea typeface="黑体" pitchFamily="2" charset="-122"/>
                <a:cs typeface="+mn-cs"/>
              </a:rPr>
              <a:t>基础设施</a:t>
            </a:r>
            <a:r>
              <a:rPr lang="en-US" altLang="zh-CN" sz="1800" b="0" i="0" dirty="0" smtClean="0">
                <a:solidFill>
                  <a:srgbClr val="0096D6"/>
                </a:solidFill>
                <a:effectLst/>
                <a:latin typeface="Arial"/>
                <a:ea typeface="黑体" pitchFamily="2" charset="-122"/>
                <a:cs typeface="+mn-cs"/>
              </a:rPr>
              <a:t/>
            </a:r>
            <a:br>
              <a:rPr lang="en-US" altLang="zh-CN" sz="1800" b="0" i="0" dirty="0" smtClean="0">
                <a:solidFill>
                  <a:srgbClr val="0096D6"/>
                </a:solidFill>
                <a:effectLst/>
                <a:latin typeface="Arial"/>
                <a:ea typeface="黑体" pitchFamily="2" charset="-122"/>
                <a:cs typeface="+mn-cs"/>
              </a:rPr>
            </a:br>
            <a:r>
              <a:rPr lang="zh-CN" altLang="en-US" sz="1800" b="0" i="0" dirty="0" smtClean="0">
                <a:solidFill>
                  <a:srgbClr val="0096D6"/>
                </a:solidFill>
                <a:effectLst/>
                <a:latin typeface="Arial"/>
                <a:ea typeface="黑体" pitchFamily="2" charset="-122"/>
                <a:cs typeface="+mn-cs"/>
              </a:rPr>
              <a:t>成本</a:t>
            </a:r>
            <a:endParaRPr lang="zh-CN" altLang="en-US" dirty="0">
              <a:solidFill>
                <a:schemeClr val="tx1"/>
              </a:solidFill>
              <a:effectLst/>
              <a:latin typeface="+mn-lt"/>
              <a:ea typeface="黑体" pitchFamily="2" charset="-122"/>
              <a:cs typeface="+mn-cs"/>
            </a:endParaRPr>
          </a:p>
        </p:txBody>
      </p:sp>
      <p:sp>
        <p:nvSpPr>
          <p:cNvPr id="148" name="TextBox 147"/>
          <p:cNvSpPr txBox="1"/>
          <p:nvPr/>
        </p:nvSpPr>
        <p:spPr>
          <a:xfrm>
            <a:off x="2072765" y="3792619"/>
            <a:ext cx="1536670" cy="310337"/>
          </a:xfrm>
          <a:prstGeom prst="rect">
            <a:avLst/>
          </a:prstGeom>
          <a:noFill/>
          <a:effectLst/>
        </p:spPr>
        <p:txBody>
          <a:bodyPr wrap="square" lIns="91435" tIns="45718" rIns="91435" bIns="45718" rtlCol="0" anchor="t">
            <a:spAutoFit/>
          </a:bodyPr>
          <a:lstStyle>
            <a:defPPr>
              <a:defRPr lang="en-US"/>
            </a:defPPr>
            <a:lvl1pPr algn="ctr">
              <a:lnSpc>
                <a:spcPts val="1700"/>
              </a:lnSpc>
              <a:defRPr sz="1600" b="1">
                <a:gradFill>
                  <a:gsLst>
                    <a:gs pos="0">
                      <a:schemeClr val="accent6">
                        <a:lumMod val="60000"/>
                        <a:lumOff val="40000"/>
                      </a:schemeClr>
                    </a:gs>
                    <a:gs pos="100000">
                      <a:schemeClr val="accent6">
                        <a:lumMod val="75000"/>
                      </a:schemeClr>
                    </a:gs>
                  </a:gsLst>
                  <a:lin ang="4800000" scaled="0"/>
                </a:gradFill>
                <a:effectLst>
                  <a:outerShdw blurRad="342900" sx="102000" sy="102000" algn="ctr" rotWithShape="0">
                    <a:schemeClr val="bg1"/>
                  </a:outerShdw>
                </a:effectLst>
                <a:latin typeface="+mj-lt"/>
                <a:ea typeface="+mj-ea"/>
                <a:cs typeface="+mj-cs"/>
              </a:defRPr>
            </a:lvl1pPr>
          </a:lstStyle>
          <a:p>
            <a:pPr defTabSz="914400">
              <a:buNone/>
            </a:pPr>
            <a:r>
              <a:rPr lang="zh-CN" altLang="en-US" sz="1800" b="0" i="0" dirty="0" smtClean="0">
                <a:solidFill>
                  <a:srgbClr val="0096D6"/>
                </a:solidFill>
                <a:effectLst/>
                <a:latin typeface="Arial"/>
                <a:ea typeface="黑体" pitchFamily="2" charset="-122"/>
                <a:cs typeface="+mn-cs"/>
              </a:rPr>
              <a:t>部署次</a:t>
            </a:r>
            <a:endParaRPr lang="zh-CN" altLang="en-US" dirty="0">
              <a:solidFill>
                <a:schemeClr val="tx1"/>
              </a:solidFill>
              <a:effectLst/>
              <a:latin typeface="+mn-lt"/>
              <a:ea typeface="黑体" pitchFamily="2" charset="-122"/>
              <a:cs typeface="+mn-cs"/>
            </a:endParaRPr>
          </a:p>
        </p:txBody>
      </p:sp>
      <p:sp>
        <p:nvSpPr>
          <p:cNvPr id="149" name="TextBox 148"/>
          <p:cNvSpPr txBox="1"/>
          <p:nvPr/>
        </p:nvSpPr>
        <p:spPr>
          <a:xfrm>
            <a:off x="3806457" y="3792619"/>
            <a:ext cx="1546485" cy="310337"/>
          </a:xfrm>
          <a:prstGeom prst="rect">
            <a:avLst/>
          </a:prstGeom>
          <a:noFill/>
          <a:effectLst/>
        </p:spPr>
        <p:txBody>
          <a:bodyPr wrap="square" lIns="91435" tIns="45718" rIns="91435" bIns="45718" rtlCol="0" anchor="t">
            <a:spAutoFit/>
          </a:bodyPr>
          <a:lstStyle>
            <a:defPPr>
              <a:defRPr lang="en-US"/>
            </a:defPPr>
            <a:lvl1pPr algn="ctr">
              <a:lnSpc>
                <a:spcPts val="1700"/>
              </a:lnSpc>
              <a:defRPr sz="1600" b="1">
                <a:gradFill>
                  <a:gsLst>
                    <a:gs pos="0">
                      <a:schemeClr val="accent6">
                        <a:lumMod val="60000"/>
                        <a:lumOff val="40000"/>
                      </a:schemeClr>
                    </a:gs>
                    <a:gs pos="100000">
                      <a:schemeClr val="accent6">
                        <a:lumMod val="75000"/>
                      </a:schemeClr>
                    </a:gs>
                  </a:gsLst>
                  <a:lin ang="4800000" scaled="0"/>
                </a:gradFill>
                <a:effectLst>
                  <a:outerShdw blurRad="342900" sx="102000" sy="102000" algn="ctr" rotWithShape="0">
                    <a:schemeClr val="bg1"/>
                  </a:outerShdw>
                </a:effectLst>
                <a:latin typeface="+mj-lt"/>
                <a:ea typeface="+mj-ea"/>
                <a:cs typeface="+mj-cs"/>
              </a:defRPr>
            </a:lvl1pPr>
          </a:lstStyle>
          <a:p>
            <a:pPr defTabSz="914400">
              <a:buNone/>
            </a:pPr>
            <a:r>
              <a:rPr lang="zh-CN" altLang="en-US" sz="1800" b="0" i="0" dirty="0" smtClean="0">
                <a:solidFill>
                  <a:srgbClr val="0096D6"/>
                </a:solidFill>
                <a:effectLst/>
                <a:latin typeface="Arial"/>
                <a:ea typeface="黑体" pitchFamily="2" charset="-122"/>
                <a:cs typeface="+mn-cs"/>
              </a:rPr>
              <a:t>灾难恢复</a:t>
            </a:r>
            <a:endParaRPr lang="zh-CN" altLang="en-US" dirty="0">
              <a:solidFill>
                <a:schemeClr val="tx1"/>
              </a:solidFill>
              <a:effectLst/>
              <a:latin typeface="+mn-lt"/>
              <a:ea typeface="黑体" pitchFamily="2" charset="-122"/>
              <a:cs typeface="+mn-cs"/>
            </a:endParaRPr>
          </a:p>
        </p:txBody>
      </p:sp>
      <p:sp>
        <p:nvSpPr>
          <p:cNvPr id="150" name="TextBox 149"/>
          <p:cNvSpPr txBox="1"/>
          <p:nvPr/>
        </p:nvSpPr>
        <p:spPr>
          <a:xfrm>
            <a:off x="5555566" y="3792619"/>
            <a:ext cx="1533215" cy="310337"/>
          </a:xfrm>
          <a:prstGeom prst="rect">
            <a:avLst/>
          </a:prstGeom>
          <a:noFill/>
          <a:effectLst/>
        </p:spPr>
        <p:txBody>
          <a:bodyPr wrap="square" lIns="91435" tIns="45718" rIns="91435" bIns="45718" rtlCol="0" anchor="t">
            <a:spAutoFit/>
          </a:bodyPr>
          <a:lstStyle>
            <a:defPPr>
              <a:defRPr lang="en-US"/>
            </a:defPPr>
            <a:lvl1pPr algn="ctr">
              <a:lnSpc>
                <a:spcPts val="1700"/>
              </a:lnSpc>
              <a:defRPr sz="1600" b="1">
                <a:gradFill>
                  <a:gsLst>
                    <a:gs pos="0">
                      <a:schemeClr val="accent6">
                        <a:lumMod val="60000"/>
                        <a:lumOff val="40000"/>
                      </a:schemeClr>
                    </a:gs>
                    <a:gs pos="100000">
                      <a:schemeClr val="accent6">
                        <a:lumMod val="75000"/>
                      </a:schemeClr>
                    </a:gs>
                  </a:gsLst>
                  <a:lin ang="4800000" scaled="0"/>
                </a:gradFill>
                <a:effectLst>
                  <a:outerShdw blurRad="342900" sx="102000" sy="102000" algn="ctr" rotWithShape="0">
                    <a:schemeClr val="bg1"/>
                  </a:outerShdw>
                </a:effectLst>
                <a:latin typeface="+mj-lt"/>
                <a:ea typeface="+mj-ea"/>
                <a:cs typeface="+mj-cs"/>
              </a:defRPr>
            </a:lvl1pPr>
          </a:lstStyle>
          <a:p>
            <a:pPr defTabSz="914400">
              <a:buNone/>
            </a:pPr>
            <a:r>
              <a:rPr lang="zh-CN" altLang="en-US" sz="1800" b="0" i="0" dirty="0" smtClean="0">
                <a:solidFill>
                  <a:srgbClr val="0096D6"/>
                </a:solidFill>
                <a:effectLst/>
                <a:latin typeface="Arial"/>
                <a:ea typeface="黑体" pitchFamily="2" charset="-122"/>
                <a:cs typeface="+mn-cs"/>
              </a:rPr>
              <a:t>功率冷却</a:t>
            </a:r>
            <a:endParaRPr lang="zh-CN" altLang="en-US" dirty="0">
              <a:solidFill>
                <a:schemeClr val="tx1"/>
              </a:solidFill>
              <a:effectLst/>
              <a:latin typeface="+mn-lt"/>
              <a:ea typeface="黑体" pitchFamily="2" charset="-122"/>
              <a:cs typeface="+mn-cs"/>
            </a:endParaRPr>
          </a:p>
        </p:txBody>
      </p:sp>
      <p:sp>
        <p:nvSpPr>
          <p:cNvPr id="151" name="TextBox 150"/>
          <p:cNvSpPr txBox="1"/>
          <p:nvPr/>
        </p:nvSpPr>
        <p:spPr>
          <a:xfrm>
            <a:off x="7280773" y="3792619"/>
            <a:ext cx="1550838" cy="310337"/>
          </a:xfrm>
          <a:prstGeom prst="rect">
            <a:avLst/>
          </a:prstGeom>
          <a:noFill/>
          <a:effectLst/>
        </p:spPr>
        <p:txBody>
          <a:bodyPr wrap="square" lIns="91435" tIns="45718" rIns="91435" bIns="45718" rtlCol="0" anchor="t">
            <a:spAutoFit/>
          </a:bodyPr>
          <a:lstStyle>
            <a:defPPr>
              <a:defRPr lang="en-US"/>
            </a:defPPr>
            <a:lvl1pPr algn="ctr">
              <a:lnSpc>
                <a:spcPts val="1700"/>
              </a:lnSpc>
              <a:defRPr sz="1600" b="1">
                <a:gradFill>
                  <a:gsLst>
                    <a:gs pos="0">
                      <a:schemeClr val="accent6">
                        <a:lumMod val="60000"/>
                        <a:lumOff val="40000"/>
                      </a:schemeClr>
                    </a:gs>
                    <a:gs pos="100000">
                      <a:schemeClr val="accent6">
                        <a:lumMod val="75000"/>
                      </a:schemeClr>
                    </a:gs>
                  </a:gsLst>
                  <a:lin ang="4800000" scaled="0"/>
                </a:gradFill>
                <a:effectLst>
                  <a:outerShdw blurRad="342900" sx="102000" sy="102000" algn="ctr" rotWithShape="0">
                    <a:schemeClr val="bg1"/>
                  </a:outerShdw>
                </a:effectLst>
                <a:latin typeface="+mj-lt"/>
                <a:ea typeface="+mj-ea"/>
                <a:cs typeface="+mj-cs"/>
              </a:defRPr>
            </a:lvl1pPr>
          </a:lstStyle>
          <a:p>
            <a:pPr defTabSz="914400">
              <a:buNone/>
            </a:pPr>
            <a:r>
              <a:rPr lang="en-US" altLang="zh-CN" sz="1800" b="0" i="0" dirty="0" smtClean="0">
                <a:solidFill>
                  <a:srgbClr val="0096D6"/>
                </a:solidFill>
                <a:effectLst/>
                <a:latin typeface="Arial"/>
                <a:ea typeface="黑体" pitchFamily="2" charset="-122"/>
                <a:cs typeface="+mn-cs"/>
              </a:rPr>
              <a:t>IT </a:t>
            </a:r>
            <a:r>
              <a:rPr lang="zh-CN" altLang="en-US" sz="1800" b="0" i="0" dirty="0" smtClean="0">
                <a:solidFill>
                  <a:srgbClr val="0096D6"/>
                </a:solidFill>
                <a:effectLst/>
                <a:latin typeface="Arial"/>
                <a:ea typeface="黑体" pitchFamily="2" charset="-122"/>
                <a:cs typeface="+mn-cs"/>
              </a:rPr>
              <a:t>人员配备</a:t>
            </a:r>
            <a:endParaRPr lang="zh-CN" altLang="en-US" dirty="0">
              <a:solidFill>
                <a:schemeClr val="tx1"/>
              </a:solidFill>
              <a:effectLst/>
              <a:latin typeface="+mn-lt"/>
              <a:ea typeface="黑体" pitchFamily="2" charset="-122"/>
              <a:cs typeface="+mn-cs"/>
            </a:endParaRPr>
          </a:p>
        </p:txBody>
      </p:sp>
      <p:sp>
        <p:nvSpPr>
          <p:cNvPr id="187" name="Oval 8"/>
          <p:cNvSpPr>
            <a:spLocks noChangeArrowheads="1"/>
          </p:cNvSpPr>
          <p:nvPr/>
        </p:nvSpPr>
        <p:spPr bwMode="auto">
          <a:xfrm rot="5400000">
            <a:off x="387678" y="2043359"/>
            <a:ext cx="1403022" cy="1554478"/>
          </a:xfrm>
          <a:prstGeom prst="homePlate">
            <a:avLst>
              <a:gd name="adj" fmla="val 25012"/>
            </a:avLst>
          </a:prstGeom>
          <a:gradFill>
            <a:gsLst>
              <a:gs pos="77464">
                <a:srgbClr val="28A7DC">
                  <a:alpha val="84000"/>
                </a:srgbClr>
              </a:gs>
              <a:gs pos="92000">
                <a:schemeClr val="tx1"/>
              </a:gs>
              <a:gs pos="10000">
                <a:schemeClr val="bg1"/>
              </a:gs>
            </a:gsLst>
            <a:lin ang="0" scaled="0"/>
          </a:gradFill>
          <a:ln w="25400" cap="flat">
            <a:gradFill>
              <a:gsLst>
                <a:gs pos="100000">
                  <a:schemeClr val="tx1"/>
                </a:gs>
                <a:gs pos="14000">
                  <a:schemeClr val="tx1">
                    <a:alpha val="0"/>
                  </a:schemeClr>
                </a:gs>
              </a:gsLst>
              <a:lin ang="0" scaled="0"/>
            </a:gradFill>
            <a:prstDash val="solid"/>
            <a:miter lim="800000"/>
            <a:headEnd/>
            <a:tailEnd/>
          </a:ln>
          <a:effectLst>
            <a:outerShdw blurRad="203200" dist="50800" dir="6600000" algn="ctr" rotWithShape="0">
              <a:schemeClr val="bg1">
                <a:alpha val="27000"/>
              </a:schemeClr>
            </a:outerShdw>
          </a:effectLst>
        </p:spPr>
        <p:txBody>
          <a:bodyPr vert="horz" wrap="square" lIns="91440" tIns="45720" rIns="91440" bIns="45720" numCol="1" anchor="t" anchorCtr="0" compatLnSpc="1">
            <a:prstTxWarp prst="textNoShape">
              <a:avLst/>
            </a:prstTxWarp>
          </a:bodyPr>
          <a:lstStyle/>
          <a:p>
            <a:endParaRPr lang="zh-CN" altLang="en-US" sz="2000">
              <a:latin typeface="+mj-lt"/>
              <a:ea typeface="黑体" pitchFamily="2" charset="-122"/>
            </a:endParaRPr>
          </a:p>
        </p:txBody>
      </p:sp>
      <p:sp>
        <p:nvSpPr>
          <p:cNvPr id="190" name="Oval 8"/>
          <p:cNvSpPr>
            <a:spLocks noChangeArrowheads="1"/>
          </p:cNvSpPr>
          <p:nvPr/>
        </p:nvSpPr>
        <p:spPr bwMode="auto">
          <a:xfrm rot="5400000">
            <a:off x="2133972" y="2046646"/>
            <a:ext cx="1396446" cy="1554480"/>
          </a:xfrm>
          <a:prstGeom prst="homePlate">
            <a:avLst>
              <a:gd name="adj" fmla="val 25012"/>
            </a:avLst>
          </a:prstGeom>
          <a:gradFill>
            <a:gsLst>
              <a:gs pos="77464">
                <a:srgbClr val="28A7DC">
                  <a:alpha val="84000"/>
                </a:srgbClr>
              </a:gs>
              <a:gs pos="92000">
                <a:schemeClr val="tx1"/>
              </a:gs>
              <a:gs pos="10000">
                <a:schemeClr val="bg1"/>
              </a:gs>
            </a:gsLst>
            <a:lin ang="0" scaled="0"/>
          </a:gradFill>
          <a:ln w="25400" cap="flat">
            <a:gradFill>
              <a:gsLst>
                <a:gs pos="100000">
                  <a:schemeClr val="tx1"/>
                </a:gs>
                <a:gs pos="14000">
                  <a:schemeClr val="tx1">
                    <a:alpha val="0"/>
                  </a:schemeClr>
                </a:gs>
              </a:gsLst>
              <a:lin ang="0" scaled="0"/>
            </a:gradFill>
            <a:prstDash val="solid"/>
            <a:miter lim="800000"/>
            <a:headEnd/>
            <a:tailEnd/>
          </a:ln>
          <a:effectLst>
            <a:outerShdw blurRad="203200" dist="50800" dir="6600000" algn="ctr" rotWithShape="0">
              <a:schemeClr val="bg1">
                <a:alpha val="27000"/>
              </a:schemeClr>
            </a:outerShdw>
          </a:effectLst>
        </p:spPr>
        <p:txBody>
          <a:bodyPr vert="horz" wrap="square" lIns="91440" tIns="45720" rIns="91440" bIns="45720" numCol="1" anchor="t" anchorCtr="0" compatLnSpc="1">
            <a:prstTxWarp prst="textNoShape">
              <a:avLst/>
            </a:prstTxWarp>
          </a:bodyPr>
          <a:lstStyle/>
          <a:p>
            <a:endParaRPr lang="zh-CN" altLang="en-US" sz="2000">
              <a:latin typeface="+mj-lt"/>
              <a:ea typeface="黑体" pitchFamily="2" charset="-122"/>
            </a:endParaRPr>
          </a:p>
        </p:txBody>
      </p:sp>
      <p:sp>
        <p:nvSpPr>
          <p:cNvPr id="193" name="Oval 8"/>
          <p:cNvSpPr>
            <a:spLocks noChangeArrowheads="1"/>
          </p:cNvSpPr>
          <p:nvPr/>
        </p:nvSpPr>
        <p:spPr bwMode="auto">
          <a:xfrm rot="5400000">
            <a:off x="5613318" y="2046646"/>
            <a:ext cx="1396446" cy="1554480"/>
          </a:xfrm>
          <a:prstGeom prst="homePlate">
            <a:avLst>
              <a:gd name="adj" fmla="val 25012"/>
            </a:avLst>
          </a:prstGeom>
          <a:gradFill>
            <a:gsLst>
              <a:gs pos="77464">
                <a:srgbClr val="28A7DC">
                  <a:alpha val="84000"/>
                </a:srgbClr>
              </a:gs>
              <a:gs pos="92000">
                <a:schemeClr val="tx1"/>
              </a:gs>
              <a:gs pos="10000">
                <a:schemeClr val="bg1"/>
              </a:gs>
            </a:gsLst>
            <a:lin ang="0" scaled="0"/>
          </a:gradFill>
          <a:ln w="25400" cap="flat">
            <a:gradFill>
              <a:gsLst>
                <a:gs pos="100000">
                  <a:schemeClr val="tx1"/>
                </a:gs>
                <a:gs pos="14000">
                  <a:schemeClr val="tx1">
                    <a:alpha val="0"/>
                  </a:schemeClr>
                </a:gs>
              </a:gsLst>
              <a:lin ang="0" scaled="0"/>
            </a:gradFill>
            <a:prstDash val="solid"/>
            <a:miter lim="800000"/>
            <a:headEnd/>
            <a:tailEnd/>
          </a:ln>
          <a:effectLst>
            <a:outerShdw blurRad="203200" dist="50800" dir="6600000" algn="ctr" rotWithShape="0">
              <a:schemeClr val="bg1">
                <a:alpha val="27000"/>
              </a:schemeClr>
            </a:outerShdw>
          </a:effectLst>
        </p:spPr>
        <p:txBody>
          <a:bodyPr vert="horz" wrap="square" lIns="91440" tIns="45720" rIns="91440" bIns="45720" numCol="1" anchor="t" anchorCtr="0" compatLnSpc="1">
            <a:prstTxWarp prst="textNoShape">
              <a:avLst/>
            </a:prstTxWarp>
          </a:bodyPr>
          <a:lstStyle/>
          <a:p>
            <a:endParaRPr lang="zh-CN" altLang="en-US" sz="2000">
              <a:latin typeface="+mj-lt"/>
              <a:ea typeface="黑体" pitchFamily="2" charset="-122"/>
            </a:endParaRPr>
          </a:p>
        </p:txBody>
      </p:sp>
      <p:sp>
        <p:nvSpPr>
          <p:cNvPr id="196" name="Oval 8"/>
          <p:cNvSpPr>
            <a:spLocks noChangeArrowheads="1"/>
          </p:cNvSpPr>
          <p:nvPr/>
        </p:nvSpPr>
        <p:spPr bwMode="auto">
          <a:xfrm rot="16200000">
            <a:off x="3696444" y="1901830"/>
            <a:ext cx="1758519" cy="1554480"/>
          </a:xfrm>
          <a:prstGeom prst="homePlate">
            <a:avLst>
              <a:gd name="adj" fmla="val 25012"/>
            </a:avLst>
          </a:prstGeom>
          <a:gradFill>
            <a:gsLst>
              <a:gs pos="48000">
                <a:srgbClr val="28A7DC">
                  <a:alpha val="58000"/>
                </a:srgbClr>
              </a:gs>
              <a:gs pos="92000">
                <a:schemeClr val="tx1">
                  <a:alpha val="95000"/>
                </a:schemeClr>
              </a:gs>
              <a:gs pos="10000">
                <a:schemeClr val="bg1">
                  <a:alpha val="0"/>
                </a:schemeClr>
              </a:gs>
            </a:gsLst>
            <a:lin ang="0" scaled="0"/>
          </a:gradFill>
          <a:ln w="25400" cap="flat">
            <a:gradFill>
              <a:gsLst>
                <a:gs pos="100000">
                  <a:schemeClr val="tx1"/>
                </a:gs>
                <a:gs pos="14000">
                  <a:schemeClr val="tx1">
                    <a:alpha val="0"/>
                  </a:schemeClr>
                </a:gs>
              </a:gsLst>
              <a:lin ang="0" scaled="0"/>
            </a:gradFill>
            <a:prstDash val="solid"/>
            <a:miter lim="800000"/>
            <a:headEnd/>
            <a:tailEnd/>
          </a:ln>
          <a:effectLst>
            <a:outerShdw blurRad="203200" dist="50800" dir="6600000" algn="ctr" rotWithShape="0">
              <a:schemeClr val="bg1">
                <a:alpha val="27000"/>
              </a:schemeClr>
            </a:outerShdw>
          </a:effectLst>
        </p:spPr>
        <p:txBody>
          <a:bodyPr vert="horz" wrap="square" lIns="91440" tIns="45720" rIns="91440" bIns="45720" numCol="1" anchor="t" anchorCtr="0" compatLnSpc="1">
            <a:prstTxWarp prst="textNoShape">
              <a:avLst/>
            </a:prstTxWarp>
          </a:bodyPr>
          <a:lstStyle/>
          <a:p>
            <a:endParaRPr lang="zh-CN" altLang="en-US" sz="2000">
              <a:latin typeface="+mj-lt"/>
              <a:ea typeface="黑体" pitchFamily="2" charset="-122"/>
            </a:endParaRPr>
          </a:p>
        </p:txBody>
      </p:sp>
      <p:sp>
        <p:nvSpPr>
          <p:cNvPr id="200" name="Oval 8"/>
          <p:cNvSpPr>
            <a:spLocks noChangeArrowheads="1"/>
          </p:cNvSpPr>
          <p:nvPr/>
        </p:nvSpPr>
        <p:spPr bwMode="auto">
          <a:xfrm rot="5400000">
            <a:off x="7327966" y="2089318"/>
            <a:ext cx="1481786" cy="1554480"/>
          </a:xfrm>
          <a:prstGeom prst="homePlate">
            <a:avLst>
              <a:gd name="adj" fmla="val 25012"/>
            </a:avLst>
          </a:prstGeom>
          <a:gradFill>
            <a:gsLst>
              <a:gs pos="77464">
                <a:srgbClr val="28A7DC">
                  <a:alpha val="84000"/>
                </a:srgbClr>
              </a:gs>
              <a:gs pos="92000">
                <a:schemeClr val="tx1"/>
              </a:gs>
              <a:gs pos="10000">
                <a:schemeClr val="bg1"/>
              </a:gs>
            </a:gsLst>
            <a:lin ang="0" scaled="0"/>
          </a:gradFill>
          <a:ln w="25400" cap="flat">
            <a:gradFill>
              <a:gsLst>
                <a:gs pos="100000">
                  <a:schemeClr val="tx1"/>
                </a:gs>
                <a:gs pos="14000">
                  <a:schemeClr val="tx1">
                    <a:alpha val="0"/>
                  </a:schemeClr>
                </a:gs>
              </a:gsLst>
              <a:lin ang="0" scaled="0"/>
            </a:gradFill>
            <a:prstDash val="solid"/>
            <a:miter lim="800000"/>
            <a:headEnd/>
            <a:tailEnd/>
          </a:ln>
          <a:effectLst>
            <a:outerShdw blurRad="203200" dist="50800" dir="6600000" algn="ctr" rotWithShape="0">
              <a:schemeClr val="bg1">
                <a:alpha val="27000"/>
              </a:schemeClr>
            </a:outerShdw>
          </a:effectLst>
        </p:spPr>
        <p:txBody>
          <a:bodyPr vert="horz" wrap="square" lIns="91440" tIns="45720" rIns="91440" bIns="45720" numCol="1" anchor="t" anchorCtr="0" compatLnSpc="1">
            <a:prstTxWarp prst="textNoShape">
              <a:avLst/>
            </a:prstTxWarp>
          </a:bodyPr>
          <a:lstStyle/>
          <a:p>
            <a:endParaRPr lang="zh-CN" altLang="en-US" sz="2000">
              <a:latin typeface="+mj-lt"/>
              <a:ea typeface="黑体" pitchFamily="2" charset="-122"/>
            </a:endParaRPr>
          </a:p>
        </p:txBody>
      </p:sp>
      <p:sp>
        <p:nvSpPr>
          <p:cNvPr id="15" name="TextBox 14"/>
          <p:cNvSpPr txBox="1"/>
          <p:nvPr/>
        </p:nvSpPr>
        <p:spPr>
          <a:xfrm>
            <a:off x="311951" y="2772718"/>
            <a:ext cx="1547075" cy="341632"/>
          </a:xfrm>
          <a:prstGeom prst="rect">
            <a:avLst/>
          </a:prstGeom>
          <a:noFill/>
        </p:spPr>
        <p:txBody>
          <a:bodyPr wrap="square" rtlCol="0">
            <a:spAutoFit/>
          </a:bodyPr>
          <a:lstStyle/>
          <a:p>
            <a:pPr algn="ctr" defTabSz="914400">
              <a:lnSpc>
                <a:spcPct val="90000"/>
              </a:lnSpc>
              <a:buNone/>
            </a:pPr>
            <a:r>
              <a:rPr lang="zh-CN" altLang="en-US" sz="1800" b="1" i="0" dirty="0" smtClean="0">
                <a:solidFill>
                  <a:srgbClr val="FFFFFF"/>
                </a:solidFill>
                <a:effectLst>
                  <a:outerShdw blurRad="88900" dist="12700" dir="2700000" algn="tl">
                    <a:srgbClr val="000000">
                      <a:alpha val="43137"/>
                    </a:srgbClr>
                  </a:outerShdw>
                </a:effectLst>
                <a:latin typeface="Arial"/>
                <a:ea typeface="黑体" pitchFamily="2" charset="-122"/>
                <a:cs typeface="+mn-cs"/>
              </a:rPr>
              <a:t>成本更低</a:t>
            </a:r>
            <a:endParaRPr lang="zh-CN" altLang="en-US" b="1" dirty="0">
              <a:solidFill>
                <a:schemeClr val="bg1"/>
              </a:solidFill>
              <a:effectLst>
                <a:outerShdw blurRad="88900" dist="12700" dir="2700000" algn="tl">
                  <a:srgbClr val="000000">
                    <a:alpha val="43137"/>
                  </a:srgbClr>
                </a:outerShdw>
              </a:effectLst>
              <a:ea typeface="黑体" pitchFamily="2" charset="-122"/>
            </a:endParaRPr>
          </a:p>
        </p:txBody>
      </p:sp>
      <p:sp>
        <p:nvSpPr>
          <p:cNvPr id="16" name="TextBox 15"/>
          <p:cNvSpPr txBox="1"/>
          <p:nvPr/>
        </p:nvSpPr>
        <p:spPr>
          <a:xfrm>
            <a:off x="308186" y="2441568"/>
            <a:ext cx="1558245" cy="246221"/>
          </a:xfrm>
          <a:prstGeom prst="rect">
            <a:avLst/>
          </a:prstGeom>
          <a:noFill/>
        </p:spPr>
        <p:txBody>
          <a:bodyPr wrap="square" lIns="0" tIns="0" rIns="0" bIns="0" rtlCol="0" anchor="t" anchorCtr="0">
            <a:spAutoFit/>
          </a:bodyPr>
          <a:lstStyle/>
          <a:p>
            <a:pPr algn="ctr" defTabSz="914400">
              <a:lnSpc>
                <a:spcPct val="80000"/>
              </a:lnSpc>
              <a:buNone/>
            </a:pPr>
            <a:r>
              <a:rPr lang="en-US" altLang="zh-CN" sz="2000" b="1" i="0" dirty="0" smtClean="0">
                <a:solidFill>
                  <a:srgbClr val="008041"/>
                </a:solidFill>
                <a:latin typeface="Arial"/>
                <a:ea typeface="黑体" pitchFamily="2" charset="-122"/>
                <a:cs typeface="+mn-cs"/>
              </a:rPr>
              <a:t>15–75%</a:t>
            </a:r>
            <a:endParaRPr lang="zh-CN" altLang="en-US" sz="2000" b="1" dirty="0" smtClean="0">
              <a:solidFill>
                <a:schemeClr val="accent4"/>
              </a:solidFill>
              <a:ea typeface="黑体" pitchFamily="2" charset="-122"/>
            </a:endParaRPr>
          </a:p>
        </p:txBody>
      </p:sp>
      <p:sp>
        <p:nvSpPr>
          <p:cNvPr id="29" name="TextBox 28"/>
          <p:cNvSpPr txBox="1"/>
          <p:nvPr/>
        </p:nvSpPr>
        <p:spPr>
          <a:xfrm>
            <a:off x="1991822" y="2701930"/>
            <a:ext cx="1681412" cy="535531"/>
          </a:xfrm>
          <a:prstGeom prst="rect">
            <a:avLst/>
          </a:prstGeom>
          <a:noFill/>
        </p:spPr>
        <p:txBody>
          <a:bodyPr wrap="square" rtlCol="0">
            <a:spAutoFit/>
          </a:bodyPr>
          <a:lstStyle>
            <a:defPPr>
              <a:defRPr lang="en-US"/>
            </a:defPPr>
            <a:lvl1pPr algn="ctr">
              <a:defRPr b="1">
                <a:solidFill>
                  <a:schemeClr val="bg1"/>
                </a:solidFill>
                <a:effectLst>
                  <a:outerShdw blurRad="88900" dist="12700" dir="2700000" algn="tl">
                    <a:srgbClr val="000000">
                      <a:alpha val="43137"/>
                    </a:srgbClr>
                  </a:outerShdw>
                </a:effectLst>
              </a:defRPr>
            </a:lvl1pPr>
          </a:lstStyle>
          <a:p>
            <a:pPr defTabSz="914400">
              <a:lnSpc>
                <a:spcPct val="90000"/>
              </a:lnSpc>
              <a:buNone/>
            </a:pPr>
            <a:r>
              <a:rPr lang="zh-CN" altLang="en-US" dirty="0" smtClean="0">
                <a:solidFill>
                  <a:srgbClr val="FFFFFF"/>
                </a:solidFill>
                <a:latin typeface="Arial"/>
                <a:ea typeface="黑体" pitchFamily="2" charset="-122"/>
              </a:rPr>
              <a:t>速度更快</a:t>
            </a:r>
            <a:br>
              <a:rPr lang="zh-CN" altLang="en-US" dirty="0" smtClean="0">
                <a:solidFill>
                  <a:srgbClr val="FFFFFF"/>
                </a:solidFill>
                <a:latin typeface="Arial"/>
                <a:ea typeface="黑体" pitchFamily="2" charset="-122"/>
              </a:rPr>
            </a:br>
            <a:r>
              <a:rPr lang="zh-CN" altLang="en-US" sz="1400" b="0" i="0" dirty="0" smtClean="0">
                <a:latin typeface="Arial"/>
                <a:ea typeface="黑体" pitchFamily="2" charset="-122"/>
                <a:cs typeface="+mn-cs"/>
              </a:rPr>
              <a:t>（数月到数小时）</a:t>
            </a:r>
            <a:endParaRPr lang="zh-CN" altLang="en-US" sz="1400" b="0" dirty="0">
              <a:ea typeface="黑体" pitchFamily="2" charset="-122"/>
            </a:endParaRPr>
          </a:p>
        </p:txBody>
      </p:sp>
      <p:sp>
        <p:nvSpPr>
          <p:cNvPr id="30" name="TextBox 29"/>
          <p:cNvSpPr txBox="1"/>
          <p:nvPr/>
        </p:nvSpPr>
        <p:spPr>
          <a:xfrm>
            <a:off x="2054955" y="2441568"/>
            <a:ext cx="1554480" cy="246221"/>
          </a:xfrm>
          <a:prstGeom prst="rect">
            <a:avLst/>
          </a:prstGeom>
          <a:noFill/>
        </p:spPr>
        <p:txBody>
          <a:bodyPr wrap="square" lIns="0" tIns="0" rIns="0" bIns="0" rtlCol="0" anchor="t" anchorCtr="0">
            <a:spAutoFit/>
          </a:bodyPr>
          <a:lstStyle>
            <a:defPPr>
              <a:defRPr lang="en-US"/>
            </a:defPPr>
            <a:lvl1pPr algn="ctr">
              <a:lnSpc>
                <a:spcPct val="80000"/>
              </a:lnSpc>
              <a:defRPr sz="2000" b="1">
                <a:solidFill>
                  <a:schemeClr val="accent4"/>
                </a:solidFill>
              </a:defRPr>
            </a:lvl1pPr>
          </a:lstStyle>
          <a:p>
            <a:pPr defTabSz="914400">
              <a:buNone/>
            </a:pPr>
            <a:r>
              <a:rPr lang="en-US" altLang="zh-CN" dirty="0" smtClean="0">
                <a:solidFill>
                  <a:srgbClr val="008041"/>
                </a:solidFill>
                <a:latin typeface="Arial"/>
                <a:ea typeface="黑体" pitchFamily="2" charset="-122"/>
              </a:rPr>
              <a:t>50–80%</a:t>
            </a:r>
            <a:endParaRPr lang="en-US" altLang="zh-CN" dirty="0">
              <a:solidFill>
                <a:srgbClr val="008041"/>
              </a:solidFill>
              <a:latin typeface="Arial"/>
              <a:ea typeface="黑体" pitchFamily="2" charset="-122"/>
            </a:endParaRPr>
          </a:p>
        </p:txBody>
      </p:sp>
      <p:sp>
        <p:nvSpPr>
          <p:cNvPr id="32" name="TextBox 31"/>
          <p:cNvSpPr txBox="1"/>
          <p:nvPr/>
        </p:nvSpPr>
        <p:spPr>
          <a:xfrm>
            <a:off x="3806457" y="2772718"/>
            <a:ext cx="1546486" cy="590931"/>
          </a:xfrm>
          <a:prstGeom prst="rect">
            <a:avLst/>
          </a:prstGeom>
          <a:noFill/>
        </p:spPr>
        <p:txBody>
          <a:bodyPr wrap="square" rtlCol="0">
            <a:spAutoFit/>
          </a:bodyPr>
          <a:lstStyle>
            <a:defPPr>
              <a:defRPr lang="en-US"/>
            </a:defPPr>
            <a:lvl1pPr algn="ctr">
              <a:defRPr b="1">
                <a:solidFill>
                  <a:schemeClr val="bg1"/>
                </a:solidFill>
                <a:effectLst>
                  <a:outerShdw blurRad="88900" dist="12700" dir="2700000" algn="tl">
                    <a:srgbClr val="000000">
                      <a:alpha val="43137"/>
                    </a:srgbClr>
                  </a:outerShdw>
                </a:effectLst>
              </a:defRPr>
            </a:lvl1pPr>
          </a:lstStyle>
          <a:p>
            <a:pPr defTabSz="914400">
              <a:lnSpc>
                <a:spcPct val="90000"/>
              </a:lnSpc>
              <a:buNone/>
            </a:pPr>
            <a:r>
              <a:rPr lang="zh-CN" altLang="en-US" dirty="0" smtClean="0">
                <a:solidFill>
                  <a:srgbClr val="FFFFFF"/>
                </a:solidFill>
                <a:latin typeface="Arial"/>
                <a:ea typeface="黑体" pitchFamily="2" charset="-122"/>
              </a:rPr>
              <a:t>正常运行</a:t>
            </a:r>
            <a:r>
              <a:rPr lang="en-US" altLang="zh-CN" dirty="0" smtClean="0">
                <a:solidFill>
                  <a:srgbClr val="FFFFFF"/>
                </a:solidFill>
                <a:latin typeface="Arial"/>
                <a:ea typeface="黑体" pitchFamily="2" charset="-122"/>
              </a:rPr>
              <a:t/>
            </a:r>
            <a:br>
              <a:rPr lang="en-US" altLang="zh-CN" dirty="0" smtClean="0">
                <a:solidFill>
                  <a:srgbClr val="FFFFFF"/>
                </a:solidFill>
                <a:latin typeface="Arial"/>
                <a:ea typeface="黑体" pitchFamily="2" charset="-122"/>
              </a:rPr>
            </a:br>
            <a:r>
              <a:rPr lang="zh-CN" altLang="en-US" dirty="0" smtClean="0">
                <a:solidFill>
                  <a:srgbClr val="FFFFFF"/>
                </a:solidFill>
                <a:latin typeface="Arial"/>
                <a:ea typeface="黑体" pitchFamily="2" charset="-122"/>
              </a:rPr>
              <a:t>时间</a:t>
            </a:r>
            <a:endParaRPr lang="zh-CN" altLang="en-US" dirty="0">
              <a:solidFill>
                <a:srgbClr val="FFFFFF"/>
              </a:solidFill>
              <a:latin typeface="Arial"/>
              <a:ea typeface="黑体" pitchFamily="2" charset="-122"/>
            </a:endParaRPr>
          </a:p>
        </p:txBody>
      </p:sp>
      <p:sp>
        <p:nvSpPr>
          <p:cNvPr id="33" name="TextBox 32"/>
          <p:cNvSpPr txBox="1"/>
          <p:nvPr/>
        </p:nvSpPr>
        <p:spPr>
          <a:xfrm>
            <a:off x="3798463" y="2276253"/>
            <a:ext cx="1548675" cy="443198"/>
          </a:xfrm>
          <a:prstGeom prst="rect">
            <a:avLst/>
          </a:prstGeom>
          <a:noFill/>
        </p:spPr>
        <p:txBody>
          <a:bodyPr wrap="square" lIns="0" tIns="0" rIns="0" bIns="0" rtlCol="0" anchor="t" anchorCtr="0">
            <a:spAutoFit/>
          </a:bodyPr>
          <a:lstStyle>
            <a:defPPr>
              <a:defRPr lang="en-US"/>
            </a:defPPr>
            <a:lvl1pPr algn="ctr">
              <a:lnSpc>
                <a:spcPct val="80000"/>
              </a:lnSpc>
              <a:defRPr sz="2000" b="1">
                <a:solidFill>
                  <a:schemeClr val="accent4"/>
                </a:solidFill>
              </a:defRPr>
            </a:lvl1pPr>
          </a:lstStyle>
          <a:p>
            <a:pPr defTabSz="914400">
              <a:buNone/>
            </a:pPr>
            <a:r>
              <a:rPr lang="zh-CN" altLang="en-US" sz="1800" dirty="0" smtClean="0">
                <a:solidFill>
                  <a:srgbClr val="FFFFFF"/>
                </a:solidFill>
                <a:effectLst>
                  <a:outerShdw blurRad="88900" dist="12700" dir="2700000" algn="tl">
                    <a:srgbClr val="000000">
                      <a:alpha val="43137"/>
                    </a:srgbClr>
                  </a:outerShdw>
                </a:effectLst>
                <a:latin typeface="Arial"/>
                <a:ea typeface="黑体" pitchFamily="2" charset="-122"/>
              </a:rPr>
              <a:t>最高</a:t>
            </a:r>
            <a:br>
              <a:rPr lang="zh-CN" altLang="en-US" sz="1800" dirty="0" smtClean="0">
                <a:solidFill>
                  <a:srgbClr val="FFFFFF"/>
                </a:solidFill>
                <a:effectLst>
                  <a:outerShdw blurRad="88900" dist="12700" dir="2700000" algn="tl">
                    <a:srgbClr val="000000">
                      <a:alpha val="43137"/>
                    </a:srgbClr>
                  </a:outerShdw>
                </a:effectLst>
                <a:latin typeface="Arial"/>
                <a:ea typeface="黑体" pitchFamily="2" charset="-122"/>
              </a:rPr>
            </a:br>
            <a:r>
              <a:rPr lang="en-US" altLang="zh-CN" sz="1800" dirty="0" smtClean="0">
                <a:solidFill>
                  <a:srgbClr val="FFFFFF"/>
                </a:solidFill>
                <a:effectLst>
                  <a:outerShdw blurRad="88900" dist="12700" dir="2700000" algn="tl">
                    <a:srgbClr val="000000">
                      <a:alpha val="43137"/>
                    </a:srgbClr>
                  </a:outerShdw>
                </a:effectLst>
                <a:latin typeface="Arial"/>
                <a:ea typeface="黑体" pitchFamily="2" charset="-122"/>
              </a:rPr>
              <a:t>99.999%</a:t>
            </a:r>
            <a:endParaRPr lang="en-US" altLang="zh-CN" sz="1800" dirty="0">
              <a:solidFill>
                <a:srgbClr val="FFFFFF"/>
              </a:solidFill>
              <a:effectLst>
                <a:outerShdw blurRad="88900" dist="12700" dir="2700000" algn="tl">
                  <a:srgbClr val="000000">
                    <a:alpha val="43137"/>
                  </a:srgbClr>
                </a:outerShdw>
              </a:effectLst>
              <a:latin typeface="Arial"/>
              <a:ea typeface="黑体" pitchFamily="2" charset="-122"/>
            </a:endParaRPr>
          </a:p>
        </p:txBody>
      </p:sp>
      <p:sp>
        <p:nvSpPr>
          <p:cNvPr id="35" name="TextBox 34"/>
          <p:cNvSpPr txBox="1"/>
          <p:nvPr/>
        </p:nvSpPr>
        <p:spPr>
          <a:xfrm>
            <a:off x="5536713" y="2772718"/>
            <a:ext cx="1569693" cy="341632"/>
          </a:xfrm>
          <a:prstGeom prst="rect">
            <a:avLst/>
          </a:prstGeom>
          <a:noFill/>
        </p:spPr>
        <p:txBody>
          <a:bodyPr wrap="square" rtlCol="0">
            <a:spAutoFit/>
          </a:bodyPr>
          <a:lstStyle>
            <a:defPPr>
              <a:defRPr lang="en-US"/>
            </a:defPPr>
            <a:lvl1pPr algn="ctr">
              <a:defRPr b="1">
                <a:solidFill>
                  <a:schemeClr val="bg1"/>
                </a:solidFill>
                <a:effectLst>
                  <a:outerShdw blurRad="88900" dist="12700" dir="2700000" algn="tl">
                    <a:srgbClr val="000000">
                      <a:alpha val="43137"/>
                    </a:srgbClr>
                  </a:outerShdw>
                </a:effectLst>
              </a:defRPr>
            </a:lvl1pPr>
          </a:lstStyle>
          <a:p>
            <a:pPr defTabSz="914400">
              <a:lnSpc>
                <a:spcPct val="90000"/>
              </a:lnSpc>
              <a:buNone/>
            </a:pPr>
            <a:r>
              <a:rPr lang="zh-CN" altLang="en-US" dirty="0" smtClean="0">
                <a:solidFill>
                  <a:srgbClr val="FFFFFF"/>
                </a:solidFill>
                <a:latin typeface="Arial"/>
                <a:ea typeface="黑体" pitchFamily="2" charset="-122"/>
              </a:rPr>
              <a:t>节省</a:t>
            </a:r>
            <a:endParaRPr lang="zh-CN" altLang="en-US" dirty="0">
              <a:solidFill>
                <a:srgbClr val="FFFFFF"/>
              </a:solidFill>
              <a:latin typeface="Arial"/>
              <a:ea typeface="黑体" pitchFamily="2" charset="-122"/>
            </a:endParaRPr>
          </a:p>
        </p:txBody>
      </p:sp>
      <p:sp>
        <p:nvSpPr>
          <p:cNvPr id="36" name="TextBox 35"/>
          <p:cNvSpPr txBox="1"/>
          <p:nvPr/>
        </p:nvSpPr>
        <p:spPr>
          <a:xfrm>
            <a:off x="5555566" y="2441568"/>
            <a:ext cx="1535627" cy="246221"/>
          </a:xfrm>
          <a:prstGeom prst="rect">
            <a:avLst/>
          </a:prstGeom>
          <a:noFill/>
        </p:spPr>
        <p:txBody>
          <a:bodyPr wrap="square" lIns="0" tIns="0" rIns="0" bIns="0" rtlCol="0" anchor="t" anchorCtr="0">
            <a:spAutoFit/>
          </a:bodyPr>
          <a:lstStyle>
            <a:defPPr>
              <a:defRPr lang="en-US"/>
            </a:defPPr>
            <a:lvl1pPr algn="ctr">
              <a:lnSpc>
                <a:spcPct val="80000"/>
              </a:lnSpc>
              <a:defRPr sz="2000" b="1">
                <a:solidFill>
                  <a:schemeClr val="accent4"/>
                </a:solidFill>
              </a:defRPr>
            </a:lvl1pPr>
          </a:lstStyle>
          <a:p>
            <a:pPr defTabSz="914400">
              <a:buNone/>
            </a:pPr>
            <a:r>
              <a:rPr lang="en-US" altLang="zh-CN" dirty="0" smtClean="0">
                <a:solidFill>
                  <a:srgbClr val="008041"/>
                </a:solidFill>
                <a:latin typeface="Arial"/>
                <a:ea typeface="黑体" pitchFamily="2" charset="-122"/>
              </a:rPr>
              <a:t>43–60%</a:t>
            </a:r>
            <a:endParaRPr lang="en-US" altLang="zh-CN" dirty="0">
              <a:solidFill>
                <a:srgbClr val="008041"/>
              </a:solidFill>
              <a:latin typeface="Arial"/>
              <a:ea typeface="黑体" pitchFamily="2" charset="-122"/>
            </a:endParaRPr>
          </a:p>
        </p:txBody>
      </p:sp>
      <p:sp>
        <p:nvSpPr>
          <p:cNvPr id="38" name="TextBox 37"/>
          <p:cNvSpPr txBox="1"/>
          <p:nvPr/>
        </p:nvSpPr>
        <p:spPr>
          <a:xfrm>
            <a:off x="7291618" y="2777755"/>
            <a:ext cx="1539993" cy="341632"/>
          </a:xfrm>
          <a:prstGeom prst="rect">
            <a:avLst/>
          </a:prstGeom>
          <a:noFill/>
        </p:spPr>
        <p:txBody>
          <a:bodyPr wrap="square" rtlCol="0">
            <a:spAutoFit/>
          </a:bodyPr>
          <a:lstStyle>
            <a:defPPr>
              <a:defRPr lang="en-US"/>
            </a:defPPr>
            <a:lvl1pPr algn="ctr">
              <a:defRPr b="1">
                <a:solidFill>
                  <a:schemeClr val="bg1"/>
                </a:solidFill>
                <a:effectLst>
                  <a:outerShdw blurRad="88900" dist="12700" dir="2700000" algn="tl">
                    <a:srgbClr val="000000">
                      <a:alpha val="43137"/>
                    </a:srgbClr>
                  </a:outerShdw>
                </a:effectLst>
              </a:defRPr>
            </a:lvl1pPr>
          </a:lstStyle>
          <a:p>
            <a:pPr defTabSz="914400">
              <a:lnSpc>
                <a:spcPct val="90000"/>
              </a:lnSpc>
              <a:buNone/>
            </a:pPr>
            <a:r>
              <a:rPr lang="zh-CN" altLang="en-US" dirty="0" smtClean="0">
                <a:solidFill>
                  <a:srgbClr val="FFFFFF"/>
                </a:solidFill>
                <a:latin typeface="Arial"/>
                <a:ea typeface="黑体" pitchFamily="2" charset="-122"/>
              </a:rPr>
              <a:t>相同人手</a:t>
            </a:r>
            <a:endParaRPr lang="zh-CN" altLang="en-US" dirty="0">
              <a:solidFill>
                <a:srgbClr val="FFFFFF"/>
              </a:solidFill>
              <a:latin typeface="Arial"/>
              <a:ea typeface="黑体" pitchFamily="2" charset="-122"/>
            </a:endParaRPr>
          </a:p>
        </p:txBody>
      </p:sp>
      <p:sp>
        <p:nvSpPr>
          <p:cNvPr id="39" name="TextBox 38"/>
          <p:cNvSpPr txBox="1"/>
          <p:nvPr/>
        </p:nvSpPr>
        <p:spPr>
          <a:xfrm>
            <a:off x="7291619" y="2195346"/>
            <a:ext cx="1539994" cy="492443"/>
          </a:xfrm>
          <a:prstGeom prst="rect">
            <a:avLst/>
          </a:prstGeom>
          <a:noFill/>
        </p:spPr>
        <p:txBody>
          <a:bodyPr wrap="square" lIns="0" tIns="0" rIns="0" bIns="0" rtlCol="0" anchor="t" anchorCtr="0">
            <a:spAutoFit/>
          </a:bodyPr>
          <a:lstStyle>
            <a:defPPr>
              <a:defRPr lang="en-US"/>
            </a:defPPr>
            <a:lvl1pPr algn="ctr">
              <a:lnSpc>
                <a:spcPct val="80000"/>
              </a:lnSpc>
              <a:defRPr sz="2000" b="1">
                <a:solidFill>
                  <a:schemeClr val="accent4"/>
                </a:solidFill>
              </a:defRPr>
            </a:lvl1pPr>
          </a:lstStyle>
          <a:p>
            <a:pPr defTabSz="914400">
              <a:buNone/>
            </a:pPr>
            <a:r>
              <a:rPr lang="en-US" altLang="zh-CN" dirty="0" smtClean="0">
                <a:solidFill>
                  <a:srgbClr val="008041"/>
                </a:solidFill>
                <a:latin typeface="Arial"/>
                <a:ea typeface="黑体" pitchFamily="2" charset="-122"/>
              </a:rPr>
              <a:t>2 </a:t>
            </a:r>
            <a:r>
              <a:rPr lang="zh-CN" altLang="en-US" dirty="0" smtClean="0">
                <a:solidFill>
                  <a:srgbClr val="008041"/>
                </a:solidFill>
                <a:latin typeface="Arial"/>
                <a:ea typeface="黑体" pitchFamily="2" charset="-122"/>
              </a:rPr>
              <a:t>倍</a:t>
            </a:r>
            <a:br>
              <a:rPr lang="zh-CN" altLang="en-US" dirty="0" smtClean="0">
                <a:solidFill>
                  <a:srgbClr val="008041"/>
                </a:solidFill>
                <a:latin typeface="Arial"/>
                <a:ea typeface="黑体" pitchFamily="2" charset="-122"/>
              </a:rPr>
            </a:br>
            <a:r>
              <a:rPr lang="zh-CN" altLang="en-US" dirty="0" smtClean="0">
                <a:solidFill>
                  <a:srgbClr val="008041"/>
                </a:solidFill>
                <a:latin typeface="Arial"/>
                <a:ea typeface="黑体" pitchFamily="2" charset="-122"/>
              </a:rPr>
              <a:t>网络规模</a:t>
            </a:r>
            <a:endParaRPr lang="zh-CN" altLang="en-US" dirty="0">
              <a:solidFill>
                <a:srgbClr val="008041"/>
              </a:solidFill>
              <a:latin typeface="Arial"/>
              <a:ea typeface="黑体" pitchFamily="2" charset="-122"/>
            </a:endParaRPr>
          </a:p>
        </p:txBody>
      </p:sp>
      <p:sp>
        <p:nvSpPr>
          <p:cNvPr id="11" name="AutoShape 2" descr="data:image/jpeg;base64,/9j/4AAQSkZJRgABAQAAAQABAAD/2wCEAAkGBhISBRURExQWExQWGBYaFxgXFxoaGxohHRweHB8dGBogJzIgGyUrHRwgKTslJCgpLC0uGx43NTAqNScsLCkBCQoKDgsOGg8PGCwkHyQsNDQqNTQvLy0pNTQ0LCwtNS4sLCksLTUuLCwvLCwsLSkpNCksMC0pLyw1LSwsLCwsLP/AABEIADAAyAMBIgACEQEDEQH/xAAcAAACAgMBAQAAAAAAAAAAAAAGBwQFAAMIAQL/xABAEAACAQIEAwYDBAcGBwAAAAABAgMEEQAFEiEGBzETIkFRYYEycXIUYpGzIzdCUoKSoRUzNnOxwRYXJSc1dLL/xAAZAQADAQEBAAAAAAAAAAAAAAAAAQIDBAX/xAAvEQABBAAEBAQFBQEAAAAAAAABAAIDEQQSITETQVHwFDJx0SI0gaGxM0JSkeEF/9oADAMBAAIRAxEAPwB44i5pmUdPlUk8hskalmPoPL1xKwq+cWevLVw5VB3nkZGkA8bm0aH5nvHyCjzxrDHxHhqTjQXzyr48kn4lngqDvUM00QJuFPRox6BACPpfzw1scyZrQT5bxcUB/SwOro1rBvFWt5EXBH1DHReQZylXkUVTH8Mig28j4qfUG49sdOLiDSHt2Khjr0KouazEctqggkH9HuCQf7xfEYFuRDkwVlyx70PVif2W88FHNj9WlT8o/wAxcBHKOZk4ZzN1OllVSCPAiJyD+OHGLwzvX2SPnCcuMxz7lHMrNWoTTxu000xXQ2kNIu3eCKBY363Pw2PntmZV2eUTrJPLVRhjszOroT1seqg+htheCddFwT4gXQWMwjDx/nGYlaelBV1X9IYAAW+8zttGPQHrfc9BAHFmcZdnAWeSUtsxinIdXX0bw8rqdj18sIYJ21i+iOIF0FjMDOacTyNy6NfRoHYxCRVe+w6tcDqVF9r7kYU1PmWfVy9rE9U6Ho0doo/4egb+uM48OXgkkCuqZdSf+Mwh8l5l5hQ5z2dYZJI1IEscygSIP3lbqbDexuCOnniXzIz+upOMdUNVKIZUSaFQ3c8ivTpqH4OMX4N2bLY12S4gq07cZiHk2ZrUZNFUJ8MqK49Li9vbp7YX3OHjKWnMNNTytFIbySMhsQouqrf1a5+SeuMI4nSPyBWTQtMDOo5WyOZYDpmMbiMnwbSdJ/HCt5UZLmUXFjtMk8cOhhL2zMQ7XGnTcnUb3OobWvvviZFR5s/KmKSKaeSqmlWQnWoZYyDZQTYWtY282xS8sOKayfjyOOapllQpKSrNcGw22tjrZGWxvAIPXqsydQnbjMIur4rraDmQY5qmZ4YpxqV2uDE+4J23sjX+a4eYO2OWWExUb3Vh1r3GYTPNLjqpXiz7NSzSRiFQrdmbF5HsbethpA9WODfMs2kyzloJJpDNUKgUM5uXlfw9QGP8q4o4dwDT/LZGYaoQ415jtDzLi7MkwUhKzAH4y9hJt4lVtb7wbDbhmV4A6kMrAEEdCDuCPbHM9bw5OnC8Ne92Sodxc9b3uHY/fOo+w88NTkxxN2uQtRuf0lPbR6xnp/Kbr8tPnjqxMDRGHM5aHv1UMcbopj4zGYzHmrVQ82zRKbKJKiQ2SNSze3gPU9B6nCt5W5e9XxRPm9Rb42Ed+mthY6fREsg9SfLEjnDnbzV8OVQd55GRnHmSbRqfS93PkFXzwTUmV/ZMshpF2SML66zrF5D5FiSbeuHisSMDhi+vidt6f6qij4z65BD3N/JFqMgTMIh3oQBIPHs2OxI+6xv8mbFbyU4n0V70DnuyXkhv4MPjUfMd72bzwb0ilk7PSHWRdLIdg47LoT8icJHOMvly3jFo1JDwSB4mP7S9UJ87jY/xYv8A5OL8fhjG4aj+vp3zRiouBJY2KdnNj9WlT8o/zFwC8qf8JZp9A/KkwVca5utZyXkqY/hdI2I8Vs66gfpII9sCvKn/AAnmn0D8qTHbGKgcD19lgfMFF5GKP+L5NulMbenfTB9zgH/bab6ofzFwBci/8XSf+sf/ALTB7zg/VtN9UP5i4c3zTfok3yKi5ED/AKTVf5qfljGnnwg+z0Z8dcwv6FQbfiB+GN/Ij/w9V/nJ+WMa+fCH7BSHw7SUX+abf6HAPm++iP2K55d5pFT8oIpp2CxoJdRO+3aMLW8b9LeN8CeYc56hqgRUNMiJ0QMrSOQPKNLBdvAXtirzp3/5JZeBfszPLr+YMhW/vf3AwY8mmpE4VLhoxUFn7YswDgA90b7hdNiPDc+N8NzGMDpHC9T+UWTQCWXF2c1VTmSvWRdnKqaf7poiy3uLhutrnceeDjjbKDNycoarq8EcOo/cdFVv66T7Ypub+fwVXEsYgcSCKN0dl3XUWBsrdGsBvbbpho8N5clRytggf4ZKVEPyZAMXJJkZG+q1SAskIc5LZ+G4Vlp3a32Ziwuekb3a/wAgwcewwARBs45m730TSXP3YU8PS6D8XxTQ1U9JNUQX0s6PTzfIMNVv5fwY+eGfyP4f00Mtcw3kPZx/Sp7xHzfb+DFvaIM8o57d/dIHNTU0NAENgLACwA8MIHlB+sWL/Lm/0x0A3w4QHKIW5kRjyScH2FscmG/Tk9PdaP3CvueeRWroasDZwYZPmLsl/mNY9hgo4S40UcpRVyG7U6MjjxLR91R827v82LfmDkZq+CZ4lF3C64/qTvAD52t7456izeQZE9OG/RSPHKw9VBA9uhP0r5Y2haMREGnkft3+FLjkdaKuWOUPW8f9vL3hETPKfAuxOkfzXPyTF3x1UtmvMqLLYieyhYiQjwNryt/CndH3mOJ/DkgyjlC1WwH2iosyA9Szi0Sn0C94j6sS+THDZTJ3rpLmSovpJ66Ablj6u92PoFw5JKc6Xpo31QByRjnnDUVRwo9FYIhQKlh8Gm2gj6SB+GOf8gzWXLeMFkcENC7JMg8VvpcDz/eHnZcdMYTHOrhns81SuQd2WyS28HA7rH6lFvmq+eMcHILMbtinIOYTjgnV6dXUhlYAqR0IIuCPbGYXXJfibtcjaic9+DdPWMnb+VtvkVx7jkljMby0rQGxancNcu5IuNZcwqZkmkbUUCoVCltidyeid0ehODWopleKzeYPuNxjbjMTKeNo/Xkm34dlEy7LxFT26tYaj52Funhik4z4Cp8xgUuTHKgISVLXAP7LA7Mt/A9PAjBNjMRCBAAI9KTeS825BPCfBZoMlqKepnjnpZN7MpS2oaWBuxFm26Hrfzxr4X4IipcurI4KlZY6oaIybEodDLpLA9/Y38DYb+eDk9MUgylzlVJGwI7PT2lmta0bKdx6m22NzM83rvupyhDXL3lpLl2dNM86ShouzsqMp+JTe5J/dxfcfZQKvhdqXto4GkZNLSdCVYNYC4JO3hjz7BU9vTlmksqRBipU2YHvl7kXuLC9m6N0JubPOFctFpQvaVWNtOwF9zcjz8MJ0rnPzk6oDQBSouXfBj5dRTI8qSmR1buqVtZQLEEnyxacU5FT12WGkmaxbvJYgOpX9tAetr+VrEg9ceSUsi5jUMkZZpEBQ6yFJC20ne6m46ge4xHy6knVo2dGIEzkC4uqtHYHdjYaidtRIvhGRznZ71RQApR8o4IhHAP9nTMJ0BcF1Gk31lgRudLKT59R7YCajkI5qu7VIU8NcN2A9msf6fLBzV0NUIVRFY2eQq3aElR2gKg3bpov11eVhfFhLQy/2z2gLW7Vf2zp0dnY929vj9L+ONG4iRhJB3SLQUDVPJmjXJ1h+0lalmusj6e9YW0CK4GnfwN7238MMHh/LDT8Ow05YMYo0QsBYHSLXA8MeZijnM4CqFgrsWYabKCjLvc36t4eRxWvltRokKl9TrVD+882BitvZbC9rdMQ+V8gpxtMNA2VJxvypjrcwNRFJ2EzAa7rqR7bAkXBDW8R1sLjBjkuVJTZLFTx/DGiqPWw6n1J398Vk+XyqpAEjxCa+hZTqKmMDZiwNu03tcf7Y+oMvqRLDqYkFUMp1nZo7kAeeq9iR+564TpHOaGk6BFAG1eswC3O2A+m5fwwcwxXxSaNYl1QkCxZh3mjN7jfcixG56Y3pldRJk9QsiEa1Qqmu41C+oKSxNiQNyRfyGLGopJWeNotUZ7KVTqe+kle5qFyCQ3jucJry26O6CLVzhbZ5yXhl4g7aKTsoncNLCVuDc3cRsCNOrfYggXNrdME1Hl05hIIkRC8N1aW7d2/aHUDex22vvYmwvi2yyndcpCOTqAYXJ1Ebm2/jtbDZI6M20oIB3Qdxnwa2aZrGiVMSU8GzRqLvcmzG4NlOkaRcbXbB1T06pTqiAKqgKoHQACwA9sUEdNMMjjh7F17Lsw4RlHaKAQezYEHc2O+m9yOuNU2VVTUy7yAhGAAlIIJLkBiD3iF0C+/TrhOe5wDTsEUijETNMriqcteCZQ8bizA/wCx8CDvcdDinWOZs9YqHJV1uxksgXslumn1Y+APnfa2NdFQ1RomDBk1SQHSJDsAR2ljqJtsfHfyF8SNNQmh/J+Uz0fFUdVTVXdVjdJUuSh2ZdakA7eJXqBjMES08q18UIdhqL6xrJKxrIXRr+o7nW9mH7uMxb5HSG3JAAbL/9k="/>
          <p:cNvSpPr>
            <a:spLocks noChangeAspect="1" noChangeArrowheads="1"/>
          </p:cNvSpPr>
          <p:nvPr/>
        </p:nvSpPr>
        <p:spPr bwMode="auto">
          <a:xfrm>
            <a:off x="155575" y="-212725"/>
            <a:ext cx="1905000" cy="4572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ea typeface="黑体" pitchFamily="2" charset="-122"/>
            </a:endParaRPr>
          </a:p>
        </p:txBody>
      </p:sp>
      <p:pic>
        <p:nvPicPr>
          <p:cNvPr id="1030" name="Picture 6" descr="http://adisneyworldsports.disney.go.com/media/dwws_v0222/en_US/DLHalfmarathon/StJoseph_Hospital_Logo.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b="27924"/>
          <a:stretch/>
        </p:blipFill>
        <p:spPr bwMode="auto">
          <a:xfrm>
            <a:off x="547461" y="5430837"/>
            <a:ext cx="1066800" cy="391319"/>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http://www.topemployersaustralia.com/portals/90/Images%20site/logo_haygroup.jpg"/>
          <p:cNvPicPr>
            <a:picLocks noChangeAspect="1" noChangeArrowheads="1"/>
          </p:cNvPicPr>
          <p:nvPr/>
        </p:nvPicPr>
        <p:blipFill>
          <a:blip r:embed="rId6" cstate="print">
            <a:extLst>
              <a:ext uri="{BEBA8EAE-BF5A-486C-A8C5-ECC9F3942E4B}">
                <a14:imgProps xmlns="" xmlns:a14="http://schemas.microsoft.com/office/drawing/2010/main">
                  <a14:imgLayer r:embed="rId7">
                    <a14:imgEffect>
                      <a14:saturation sat="33000"/>
                    </a14:imgEffect>
                  </a14:imgLayer>
                </a14:imgProps>
              </a:ext>
              <a:ext uri="{28A0092B-C50C-407E-A947-70E740481C1C}">
                <a14:useLocalDpi xmlns="" xmlns:a14="http://schemas.microsoft.com/office/drawing/2010/main" val="0"/>
              </a:ext>
            </a:extLst>
          </a:blip>
          <a:srcRect/>
          <a:stretch>
            <a:fillRect/>
          </a:stretch>
        </p:blipFill>
        <p:spPr bwMode="auto">
          <a:xfrm>
            <a:off x="2271090" y="4774188"/>
            <a:ext cx="1126353" cy="408303"/>
          </a:xfrm>
          <a:prstGeom prst="rect">
            <a:avLst/>
          </a:prstGeom>
          <a:noFill/>
          <a:extLst>
            <a:ext uri="{909E8E84-426E-40DD-AFC4-6F175D3DCCD1}">
              <a14:hiddenFill xmlns="" xmlns:a14="http://schemas.microsoft.com/office/drawing/2010/main">
                <a:solidFill>
                  <a:srgbClr val="FFFFFF"/>
                </a:solidFill>
              </a14:hiddenFill>
            </a:ext>
          </a:extLst>
        </p:spPr>
      </p:pic>
      <p:pic>
        <p:nvPicPr>
          <p:cNvPr id="152" name="Picture 4" descr="http://www.promisec.com/wp-content/uploads/2011/06/Almaviva-Logo.jpg"/>
          <p:cNvPicPr>
            <a:picLocks noChangeAspect="1" noChangeArrowheads="1"/>
          </p:cNvPicPr>
          <p:nvPr/>
        </p:nvPicPr>
        <p:blipFill>
          <a:blip r:embed="rId8" cstate="print">
            <a:extLst>
              <a:ext uri="{BEBA8EAE-BF5A-486C-A8C5-ECC9F3942E4B}">
                <a14:imgProps xmlns="" xmlns:a14="http://schemas.microsoft.com/office/drawing/2010/main">
                  <a14:imgLayer r:embed="rId9">
                    <a14:imgEffect>
                      <a14:saturation sat="33000"/>
                    </a14:imgEffect>
                  </a14:imgLayer>
                </a14:imgProps>
              </a:ext>
              <a:ext uri="{28A0092B-C50C-407E-A947-70E740481C1C}">
                <a14:useLocalDpi xmlns="" xmlns:a14="http://schemas.microsoft.com/office/drawing/2010/main" val="0"/>
              </a:ext>
            </a:extLst>
          </a:blip>
          <a:srcRect/>
          <a:stretch>
            <a:fillRect/>
          </a:stretch>
        </p:blipFill>
        <p:spPr bwMode="auto">
          <a:xfrm>
            <a:off x="3927951" y="4821513"/>
            <a:ext cx="1136419" cy="313652"/>
          </a:xfrm>
          <a:prstGeom prst="rect">
            <a:avLst/>
          </a:prstGeom>
          <a:noFill/>
          <a:extLst>
            <a:ext uri="{909E8E84-426E-40DD-AFC4-6F175D3DCCD1}">
              <a14:hiddenFill xmlns="" xmlns:a14="http://schemas.microsoft.com/office/drawing/2010/main">
                <a:solidFill>
                  <a:srgbClr val="FFFFFF"/>
                </a:solidFill>
              </a14:hiddenFill>
            </a:ext>
          </a:extLst>
        </p:spPr>
      </p:pic>
      <p:pic>
        <p:nvPicPr>
          <p:cNvPr id="1038" name="Picture 14" descr="http://www.travelsalem.com/files/images/Salem_Health_Logo_Small_0.jpg"/>
          <p:cNvPicPr>
            <a:picLocks noChangeAspect="1" noChangeArrowheads="1"/>
          </p:cNvPicPr>
          <p:nvPr/>
        </p:nvPicPr>
        <p:blipFill>
          <a:blip r:embed="rId10" cstate="print">
            <a:extLst>
              <a:ext uri="{BEBA8EAE-BF5A-486C-A8C5-ECC9F3942E4B}">
                <a14:imgProps xmlns="" xmlns:a14="http://schemas.microsoft.com/office/drawing/2010/main">
                  <a14:imgLayer r:embed="rId11">
                    <a14:imgEffect>
                      <a14:saturation sat="33000"/>
                    </a14:imgEffect>
                  </a14:imgLayer>
                </a14:imgProps>
              </a:ext>
              <a:ext uri="{28A0092B-C50C-407E-A947-70E740481C1C}">
                <a14:useLocalDpi xmlns="" xmlns:a14="http://schemas.microsoft.com/office/drawing/2010/main" val="0"/>
              </a:ext>
            </a:extLst>
          </a:blip>
          <a:srcRect/>
          <a:stretch>
            <a:fillRect/>
          </a:stretch>
        </p:blipFill>
        <p:spPr bwMode="auto">
          <a:xfrm>
            <a:off x="5712315" y="5348925"/>
            <a:ext cx="1208991" cy="706306"/>
          </a:xfrm>
          <a:prstGeom prst="rect">
            <a:avLst/>
          </a:prstGeom>
          <a:noFill/>
          <a:extLst>
            <a:ext uri="{909E8E84-426E-40DD-AFC4-6F175D3DCCD1}">
              <a14:hiddenFill xmlns="" xmlns:a14="http://schemas.microsoft.com/office/drawing/2010/main">
                <a:solidFill>
                  <a:srgbClr val="FFFFFF"/>
                </a:solidFill>
              </a14:hiddenFill>
            </a:ext>
          </a:extLst>
        </p:spPr>
      </p:pic>
      <p:pic>
        <p:nvPicPr>
          <p:cNvPr id="1040" name="Picture 16" descr="http://www.jamjam.eu/files/logo_bundeskanzleramt.gif"/>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3827682" y="5389734"/>
            <a:ext cx="1428750" cy="447675"/>
          </a:xfrm>
          <a:prstGeom prst="rect">
            <a:avLst/>
          </a:prstGeom>
          <a:noFill/>
          <a:extLst>
            <a:ext uri="{909E8E84-426E-40DD-AFC4-6F175D3DCCD1}">
              <a14:hiddenFill xmlns="" xmlns:a14="http://schemas.microsoft.com/office/drawing/2010/main">
                <a:solidFill>
                  <a:srgbClr val="FFFFFF"/>
                </a:solidFill>
              </a14:hiddenFill>
            </a:ext>
          </a:extLst>
        </p:spPr>
      </p:pic>
      <p:pic>
        <p:nvPicPr>
          <p:cNvPr id="153" name="Picture 36" descr="C:\Users\stephen\Documents\Projects\Cisco\12-0430 Berna Devrim\Sanford.png"/>
          <p:cNvPicPr>
            <a:picLocks noChangeAspect="1" noChangeArrowheads="1"/>
          </p:cNvPicPr>
          <p:nvPr/>
        </p:nvPicPr>
        <p:blipFill>
          <a:blip r:embed="rId13" cstate="print">
            <a:extLst>
              <a:ext uri="{BEBA8EAE-BF5A-486C-A8C5-ECC9F3942E4B}">
                <a14:imgProps xmlns="" xmlns:a14="http://schemas.microsoft.com/office/drawing/2010/main">
                  <a14:imgLayer r:embed="rId14">
                    <a14:imgEffect>
                      <a14:brightnessContrast bright="-100000"/>
                    </a14:imgEffect>
                  </a14:imgLayer>
                </a14:imgProps>
              </a:ext>
              <a:ext uri="{28A0092B-C50C-407E-A947-70E740481C1C}">
                <a14:useLocalDpi xmlns="" xmlns:a14="http://schemas.microsoft.com/office/drawing/2010/main" val="0"/>
              </a:ext>
            </a:extLst>
          </a:blip>
          <a:srcRect/>
          <a:stretch>
            <a:fillRect/>
          </a:stretch>
        </p:blipFill>
        <p:spPr bwMode="auto">
          <a:xfrm>
            <a:off x="2477004" y="5295593"/>
            <a:ext cx="714524" cy="714524"/>
          </a:xfrm>
          <a:prstGeom prst="rect">
            <a:avLst/>
          </a:prstGeom>
          <a:noFill/>
          <a:extLst>
            <a:ext uri="{909E8E84-426E-40DD-AFC4-6F175D3DCCD1}">
              <a14:hiddenFill xmlns="" xmlns:a14="http://schemas.microsoft.com/office/drawing/2010/main">
                <a:solidFill>
                  <a:srgbClr val="FFFFFF"/>
                </a:solidFill>
              </a14:hiddenFill>
            </a:ext>
          </a:extLst>
        </p:spPr>
      </p:pic>
      <p:pic>
        <p:nvPicPr>
          <p:cNvPr id="1042" name="Picture 18" descr="http://upload.wikimedia.org/wikipedia/en/8/8b/Apollo_Hospitals_Logo.jpg"/>
          <p:cNvPicPr>
            <a:picLocks noChangeAspect="1" noChangeArrowheads="1"/>
          </p:cNvPicPr>
          <p:nvPr/>
        </p:nvPicPr>
        <p:blipFill>
          <a:blip r:embed="rId15" cstate="print">
            <a:extLst>
              <a:ext uri="{BEBA8EAE-BF5A-486C-A8C5-ECC9F3942E4B}">
                <a14:imgProps xmlns="" xmlns:a14="http://schemas.microsoft.com/office/drawing/2010/main">
                  <a14:imgLayer r:embed="rId16">
                    <a14:imgEffect>
                      <a14:saturation sat="0"/>
                    </a14:imgEffect>
                    <a14:imgEffect>
                      <a14:brightnessContrast contrast="-1000"/>
                    </a14:imgEffect>
                  </a14:imgLayer>
                </a14:imgProps>
              </a:ext>
              <a:ext uri="{28A0092B-C50C-407E-A947-70E740481C1C}">
                <a14:useLocalDpi xmlns="" xmlns:a14="http://schemas.microsoft.com/office/drawing/2010/main" val="0"/>
              </a:ext>
            </a:extLst>
          </a:blip>
          <a:srcRect/>
          <a:stretch>
            <a:fillRect/>
          </a:stretch>
        </p:blipFill>
        <p:spPr bwMode="auto">
          <a:xfrm>
            <a:off x="7756525" y="4683395"/>
            <a:ext cx="727075" cy="576467"/>
          </a:xfrm>
          <a:prstGeom prst="rect">
            <a:avLst/>
          </a:prstGeom>
          <a:noFill/>
          <a:extLst>
            <a:ext uri="{909E8E84-426E-40DD-AFC4-6F175D3DCCD1}">
              <a14:hiddenFill xmlns="" xmlns:a14="http://schemas.microsoft.com/office/drawing/2010/main">
                <a:solidFill>
                  <a:srgbClr val="FFFFFF"/>
                </a:solidFill>
              </a14:hiddenFill>
            </a:ext>
          </a:extLst>
        </p:spPr>
      </p:pic>
      <p:pic>
        <p:nvPicPr>
          <p:cNvPr id="40" name="Picture 4" descr="http://www.promisec.com/wp-content/uploads/2011/06/Almaviva-Logo.jpg"/>
          <p:cNvPicPr>
            <a:picLocks noChangeAspect="1" noChangeArrowheads="1"/>
          </p:cNvPicPr>
          <p:nvPr/>
        </p:nvPicPr>
        <p:blipFill>
          <a:blip r:embed="rId8" cstate="print">
            <a:extLst>
              <a:ext uri="{BEBA8EAE-BF5A-486C-A8C5-ECC9F3942E4B}">
                <a14:imgProps xmlns="" xmlns:a14="http://schemas.microsoft.com/office/drawing/2010/main">
                  <a14:imgLayer r:embed="rId9">
                    <a14:imgEffect>
                      <a14:saturation sat="33000"/>
                    </a14:imgEffect>
                  </a14:imgLayer>
                </a14:imgProps>
              </a:ext>
              <a:ext uri="{28A0092B-C50C-407E-A947-70E740481C1C}">
                <a14:useLocalDpi xmlns="" xmlns:a14="http://schemas.microsoft.com/office/drawing/2010/main" val="0"/>
              </a:ext>
            </a:extLst>
          </a:blip>
          <a:srcRect/>
          <a:stretch>
            <a:fillRect/>
          </a:stretch>
        </p:blipFill>
        <p:spPr bwMode="auto">
          <a:xfrm>
            <a:off x="523569" y="4821513"/>
            <a:ext cx="1136419" cy="3136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88966012"/>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19"/>
          <p:cNvSpPr>
            <a:spLocks noChangeArrowheads="1"/>
          </p:cNvSpPr>
          <p:nvPr/>
        </p:nvSpPr>
        <p:spPr bwMode="auto">
          <a:xfrm flipH="1">
            <a:off x="5450773" y="1296490"/>
            <a:ext cx="3401710" cy="3943687"/>
          </a:xfrm>
          <a:prstGeom prst="roundRect">
            <a:avLst>
              <a:gd name="adj" fmla="val 3053"/>
            </a:avLst>
          </a:prstGeom>
          <a:gradFill>
            <a:gsLst>
              <a:gs pos="49000">
                <a:srgbClr val="C00000">
                  <a:alpha val="0"/>
                </a:srgbClr>
              </a:gs>
              <a:gs pos="99000">
                <a:schemeClr val="tx2">
                  <a:alpha val="78000"/>
                </a:schemeClr>
              </a:gs>
            </a:gsLst>
            <a:lin ang="16200000" scaled="0"/>
          </a:gradFill>
          <a:ln w="28575">
            <a:gradFill>
              <a:gsLst>
                <a:gs pos="0">
                  <a:schemeClr val="tx2">
                    <a:lumMod val="97000"/>
                  </a:schemeClr>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buNone/>
            </a:pPr>
            <a:r>
              <a:rPr lang="en-US" altLang="zh-CN" sz="1800" b="1" i="0" smtClean="0">
                <a:solidFill>
                  <a:srgbClr val="FFFFFF"/>
                </a:solidFill>
                <a:latin typeface="Arial"/>
                <a:ea typeface="黑体" pitchFamily="2" charset="-122"/>
                <a:cs typeface="+mn-cs"/>
              </a:rPr>
              <a:t>LAN/SAN</a:t>
            </a:r>
            <a:endParaRPr lang="en-US" altLang="zh-CN" sz="1800" b="1" i="0">
              <a:solidFill>
                <a:srgbClr val="FFFFFF"/>
              </a:solidFill>
              <a:latin typeface="Arial"/>
              <a:ea typeface="黑体" pitchFamily="2" charset="-122"/>
              <a:cs typeface="+mn-cs"/>
            </a:endParaRPr>
          </a:p>
        </p:txBody>
      </p:sp>
      <p:sp>
        <p:nvSpPr>
          <p:cNvPr id="115" name="Rectangle 19"/>
          <p:cNvSpPr>
            <a:spLocks noChangeArrowheads="1"/>
          </p:cNvSpPr>
          <p:nvPr/>
        </p:nvSpPr>
        <p:spPr bwMode="auto">
          <a:xfrm flipH="1">
            <a:off x="2890721" y="1296490"/>
            <a:ext cx="2429963" cy="3943687"/>
          </a:xfrm>
          <a:prstGeom prst="roundRect">
            <a:avLst>
              <a:gd name="adj" fmla="val 4621"/>
            </a:avLst>
          </a:prstGeom>
          <a:gradFill>
            <a:gsLst>
              <a:gs pos="49000">
                <a:srgbClr val="C00000">
                  <a:alpha val="0"/>
                </a:srgbClr>
              </a:gs>
              <a:gs pos="99000">
                <a:srgbClr val="7030A0">
                  <a:alpha val="51000"/>
                </a:srgbClr>
              </a:gs>
            </a:gsLst>
            <a:lin ang="16200000" scaled="0"/>
          </a:gradFill>
          <a:ln w="28575">
            <a:gradFill>
              <a:gsLst>
                <a:gs pos="0">
                  <a:srgbClr val="7030A0"/>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buNone/>
            </a:pPr>
            <a:r>
              <a:rPr lang="en-US" altLang="zh-CN" sz="1800" b="1" i="0" smtClean="0">
                <a:solidFill>
                  <a:srgbClr val="FFFFFF"/>
                </a:solidFill>
                <a:latin typeface="Arial"/>
                <a:ea typeface="黑体" pitchFamily="2" charset="-122"/>
                <a:cs typeface="+mn-cs"/>
              </a:rPr>
              <a:t>LAN</a:t>
            </a:r>
            <a:endParaRPr lang="en-US" altLang="zh-CN" sz="1800" b="1" i="0">
              <a:solidFill>
                <a:srgbClr val="FFFFFF"/>
              </a:solidFill>
              <a:latin typeface="Arial"/>
              <a:ea typeface="黑体" pitchFamily="2" charset="-122"/>
              <a:cs typeface="+mn-cs"/>
            </a:endParaRPr>
          </a:p>
        </p:txBody>
      </p:sp>
      <p:sp>
        <p:nvSpPr>
          <p:cNvPr id="117" name="Rectangle 19"/>
          <p:cNvSpPr>
            <a:spLocks noChangeArrowheads="1"/>
          </p:cNvSpPr>
          <p:nvPr/>
        </p:nvSpPr>
        <p:spPr bwMode="auto">
          <a:xfrm flipH="1">
            <a:off x="330669" y="1296490"/>
            <a:ext cx="2429963" cy="3943687"/>
          </a:xfrm>
          <a:prstGeom prst="roundRect">
            <a:avLst>
              <a:gd name="adj" fmla="val 4621"/>
            </a:avLst>
          </a:prstGeom>
          <a:gradFill>
            <a:gsLst>
              <a:gs pos="49000">
                <a:srgbClr val="C00000">
                  <a:alpha val="0"/>
                </a:srgbClr>
              </a:gs>
              <a:gs pos="99000">
                <a:schemeClr val="accent1">
                  <a:lumMod val="83000"/>
                  <a:alpha val="62000"/>
                </a:schemeClr>
              </a:gs>
            </a:gsLst>
            <a:lin ang="16200000" scaled="0"/>
          </a:gradFill>
          <a:ln w="28575">
            <a:gradFill>
              <a:gsLst>
                <a:gs pos="0">
                  <a:schemeClr val="accent1">
                    <a:lumMod val="86000"/>
                  </a:schemeClr>
                </a:gs>
                <a:gs pos="99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buNone/>
            </a:pPr>
            <a:r>
              <a:rPr lang="en-US" altLang="zh-CN" sz="1800" b="1" i="0" smtClean="0">
                <a:solidFill>
                  <a:srgbClr val="FFFFFF"/>
                </a:solidFill>
                <a:latin typeface="Arial"/>
                <a:ea typeface="黑体" pitchFamily="2" charset="-122"/>
                <a:cs typeface="+mn-cs"/>
              </a:rPr>
              <a:t>SAN</a:t>
            </a:r>
            <a:endParaRPr lang="en-US" altLang="zh-CN" sz="1800" b="1" i="0">
              <a:solidFill>
                <a:srgbClr val="FFFFFF"/>
              </a:solidFill>
              <a:latin typeface="Arial"/>
              <a:ea typeface="黑体" pitchFamily="2" charset="-122"/>
              <a:cs typeface="+mn-cs"/>
            </a:endParaRPr>
          </a:p>
        </p:txBody>
      </p:sp>
      <p:sp>
        <p:nvSpPr>
          <p:cNvPr id="4" name="Title 1"/>
          <p:cNvSpPr>
            <a:spLocks noGrp="1"/>
          </p:cNvSpPr>
          <p:nvPr>
            <p:ph type="title"/>
          </p:nvPr>
        </p:nvSpPr>
        <p:spPr/>
        <p:txBody>
          <a:bodyPr/>
          <a:lstStyle/>
          <a:p>
            <a:pPr algn="l" defTabSz="914400">
              <a:spcBef>
                <a:spcPct val="0"/>
              </a:spcBef>
              <a:buNone/>
            </a:pPr>
            <a: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t>提高门槛</a:t>
            </a:r>
            <a:br>
              <a:rPr lang="zh-CN" altLang="en-US" sz="3600" b="0" i="0" spc="-100" dirty="0" smtClean="0">
                <a:gradFill>
                  <a:gsLst>
                    <a:gs pos="0">
                      <a:schemeClr val="tx1"/>
                    </a:gs>
                    <a:gs pos="44000">
                      <a:srgbClr val="01BBBB"/>
                    </a:gs>
                    <a:gs pos="100000">
                      <a:schemeClr val="accent4"/>
                    </a:gs>
                  </a:gsLst>
                  <a:lin ang="4800000" scaled="0"/>
                </a:gradFill>
                <a:latin typeface="Arial"/>
                <a:ea typeface="黑体" pitchFamily="2" charset="-122"/>
                <a:cs typeface="+mj-cs"/>
              </a:rPr>
            </a:br>
            <a:r>
              <a:rPr altLang="zh-CN" sz="2400" b="0" i="0" spc="0" dirty="0" smtClean="0">
                <a:solidFill>
                  <a:srgbClr val="7F7F7F"/>
                </a:solidFill>
                <a:latin typeface="Arial"/>
                <a:ea typeface="黑体" pitchFamily="2" charset="-122"/>
                <a:cs typeface="+mj-cs"/>
              </a:rPr>
              <a:t>Cisco Unified Fabric Switching </a:t>
            </a:r>
            <a:r>
              <a:rPr lang="zh-CN" altLang="en-US" sz="2400" b="0" i="0" spc="0" dirty="0" smtClean="0">
                <a:solidFill>
                  <a:srgbClr val="7F7F7F"/>
                </a:solidFill>
                <a:latin typeface="Arial"/>
                <a:ea typeface="黑体" pitchFamily="2" charset="-122"/>
                <a:cs typeface="+mj-cs"/>
              </a:rPr>
              <a:t>创新 </a:t>
            </a:r>
            <a:endParaRPr lang="zh-CN" altLang="en-US" sz="2400" b="0" i="0" spc="0" dirty="0">
              <a:solidFill>
                <a:srgbClr val="7F7F7F"/>
              </a:solidFill>
              <a:latin typeface="Arial"/>
              <a:ea typeface="黑体" pitchFamily="2" charset="-122"/>
              <a:cs typeface="+mj-cs"/>
            </a:endParaRPr>
          </a:p>
        </p:txBody>
      </p:sp>
      <p:grpSp>
        <p:nvGrpSpPr>
          <p:cNvPr id="2" name="Group 24"/>
          <p:cNvGrpSpPr/>
          <p:nvPr/>
        </p:nvGrpSpPr>
        <p:grpSpPr>
          <a:xfrm>
            <a:off x="-1059538" y="4670432"/>
            <a:ext cx="11030858" cy="420272"/>
            <a:chOff x="1318218" y="2237554"/>
            <a:chExt cx="6280614" cy="420272"/>
          </a:xfrm>
        </p:grpSpPr>
        <p:sp>
          <p:nvSpPr>
            <p:cNvPr id="112" name="Round Same Side Corner Rectangle 111"/>
            <p:cNvSpPr/>
            <p:nvPr/>
          </p:nvSpPr>
          <p:spPr>
            <a:xfrm>
              <a:off x="1318218" y="2237554"/>
              <a:ext cx="6280614" cy="420272"/>
            </a:xfrm>
            <a:prstGeom prst="round2SameRect">
              <a:avLst>
                <a:gd name="adj1" fmla="val 9140"/>
                <a:gd name="adj2" fmla="val 7756"/>
              </a:avLst>
            </a:prstGeom>
            <a:gradFill flip="none" rotWithShape="1">
              <a:gsLst>
                <a:gs pos="15000">
                  <a:srgbClr val="0D3947">
                    <a:alpha val="83000"/>
                  </a:srgbClr>
                </a:gs>
                <a:gs pos="85000">
                  <a:srgbClr val="0D3947">
                    <a:alpha val="83000"/>
                  </a:srgbClr>
                </a:gs>
                <a:gs pos="0">
                  <a:srgbClr val="ABDFF0">
                    <a:lumMod val="25000"/>
                    <a:alpha val="0"/>
                  </a:srgbClr>
                </a:gs>
                <a:gs pos="100000">
                  <a:schemeClr val="bg1">
                    <a:alpha val="0"/>
                  </a:schemeClr>
                </a:gs>
              </a:gsLst>
              <a:lin ang="0" scaled="0"/>
              <a:tileRect/>
            </a:gradFill>
            <a:ln w="25400" cap="flat" cmpd="sng" algn="ctr">
              <a:noFill/>
              <a:prstDash val="solid"/>
            </a:ln>
            <a:effectLst/>
          </p:spPr>
          <p:txBody>
            <a:bodyPr rtlCol="0" anchor="ctr"/>
            <a:lstStyle/>
            <a:p>
              <a:pPr algn="ctr">
                <a:spcBef>
                  <a:spcPts val="600"/>
                </a:spcBef>
              </a:pPr>
              <a:endParaRPr lang="zh-CN" altLang="en-US" sz="1600">
                <a:solidFill>
                  <a:srgbClr val="FFFFFF"/>
                </a:solidFill>
                <a:ea typeface="黑体" pitchFamily="2" charset="-122"/>
              </a:endParaRPr>
            </a:p>
          </p:txBody>
        </p:sp>
        <p:sp>
          <p:nvSpPr>
            <p:cNvPr id="67" name="Rectangle 66"/>
            <p:cNvSpPr/>
            <p:nvPr/>
          </p:nvSpPr>
          <p:spPr>
            <a:xfrm>
              <a:off x="1461635" y="2264776"/>
              <a:ext cx="5988813" cy="338550"/>
            </a:xfrm>
            <a:prstGeom prst="rect">
              <a:avLst/>
            </a:prstGeom>
          </p:spPr>
          <p:txBody>
            <a:bodyPr wrap="square" lIns="91435" tIns="45718" rIns="91435" bIns="45718">
              <a:spAutoFit/>
            </a:bodyPr>
            <a:lstStyle/>
            <a:p>
              <a:pPr algn="ctr" defTabSz="914400">
                <a:buNone/>
              </a:pPr>
              <a:r>
                <a:rPr lang="en-US" altLang="zh-CN" sz="1600" b="1" i="0" dirty="0" smtClean="0">
                  <a:solidFill>
                    <a:srgbClr val="D0ED41"/>
                  </a:solidFill>
                  <a:latin typeface="Arial"/>
                  <a:ea typeface="黑体" pitchFamily="2" charset="-122"/>
                  <a:cs typeface="+mn-cs"/>
                </a:rPr>
                <a:t>CISCO NX-OS</a:t>
              </a:r>
              <a:r>
                <a:rPr lang="zh-CN" altLang="en-US" sz="1600" b="1" i="0" dirty="0" smtClean="0">
                  <a:solidFill>
                    <a:srgbClr val="D0ED41"/>
                  </a:solidFill>
                  <a:latin typeface="Arial"/>
                  <a:ea typeface="黑体" pitchFamily="2" charset="-122"/>
                  <a:cs typeface="+mn-cs"/>
                </a:rPr>
                <a:t>：</a:t>
              </a:r>
              <a:r>
                <a:rPr lang="zh-CN" altLang="en-US" sz="1600" b="0" i="0" dirty="0" smtClean="0">
                  <a:solidFill>
                    <a:srgbClr val="FFFFFF"/>
                  </a:solidFill>
                  <a:latin typeface="Arial"/>
                  <a:ea typeface="黑体" pitchFamily="2" charset="-122"/>
                  <a:cs typeface="+mn-cs"/>
                </a:rPr>
                <a:t>从虚拟机监控程序到核心   </a:t>
              </a:r>
              <a:r>
                <a:rPr lang="en-US" altLang="zh-CN" sz="1600" b="1" i="0" dirty="0" smtClean="0">
                  <a:solidFill>
                    <a:srgbClr val="D0ED41"/>
                  </a:solidFill>
                  <a:latin typeface="Arial"/>
                  <a:ea typeface="黑体" pitchFamily="2" charset="-122"/>
                  <a:cs typeface="+mn-cs"/>
                </a:rPr>
                <a:t>CISCO DCNM</a:t>
              </a:r>
              <a:r>
                <a:rPr lang="zh-CN" altLang="en-US" sz="1600" b="1" i="0" dirty="0" smtClean="0">
                  <a:solidFill>
                    <a:srgbClr val="D0ED41"/>
                  </a:solidFill>
                  <a:latin typeface="Arial"/>
                  <a:ea typeface="黑体" pitchFamily="2" charset="-122"/>
                  <a:cs typeface="+mn-cs"/>
                </a:rPr>
                <a:t>：</a:t>
              </a:r>
              <a:r>
                <a:rPr lang="zh-CN" altLang="en-US" sz="1600" b="0" i="0" dirty="0" smtClean="0">
                  <a:solidFill>
                    <a:srgbClr val="FFFFFF"/>
                  </a:solidFill>
                  <a:latin typeface="Arial"/>
                  <a:ea typeface="黑体" pitchFamily="2" charset="-122"/>
                  <a:cs typeface="+mn-cs"/>
                </a:rPr>
                <a:t>单一管理窗格</a:t>
              </a:r>
              <a:endParaRPr lang="zh-CN" altLang="en-US" sz="1600" b="0" i="0" dirty="0">
                <a:solidFill>
                  <a:srgbClr val="FFFFFF"/>
                </a:solidFill>
                <a:latin typeface="Arial"/>
                <a:ea typeface="黑体" pitchFamily="2" charset="-122"/>
                <a:cs typeface="+mn-cs"/>
              </a:endParaRPr>
            </a:p>
          </p:txBody>
        </p:sp>
      </p:grpSp>
      <p:grpSp>
        <p:nvGrpSpPr>
          <p:cNvPr id="3" name="Group 49"/>
          <p:cNvGrpSpPr/>
          <p:nvPr/>
        </p:nvGrpSpPr>
        <p:grpSpPr>
          <a:xfrm>
            <a:off x="164387" y="5257455"/>
            <a:ext cx="8784404" cy="1477713"/>
            <a:chOff x="195209" y="5380287"/>
            <a:chExt cx="8784404" cy="1477713"/>
          </a:xfrm>
        </p:grpSpPr>
        <p:sp>
          <p:nvSpPr>
            <p:cNvPr id="51" name="Rectangle 19"/>
            <p:cNvSpPr>
              <a:spLocks noChangeArrowheads="1"/>
            </p:cNvSpPr>
            <p:nvPr/>
          </p:nvSpPr>
          <p:spPr bwMode="auto">
            <a:xfrm flipH="1">
              <a:off x="195209" y="5380287"/>
              <a:ext cx="8784404" cy="1477713"/>
            </a:xfrm>
            <a:prstGeom prst="roundRect">
              <a:avLst>
                <a:gd name="adj" fmla="val 4621"/>
              </a:avLst>
            </a:prstGeom>
            <a:gradFill>
              <a:gsLst>
                <a:gs pos="49000">
                  <a:srgbClr val="C00000">
                    <a:alpha val="0"/>
                  </a:srgbClr>
                </a:gs>
                <a:gs pos="99000">
                  <a:schemeClr val="accent1">
                    <a:alpha val="17000"/>
                  </a:schemeClr>
                </a:gs>
              </a:gsLst>
              <a:lin ang="16200000" scaled="0"/>
            </a:gradFill>
            <a:ln w="12700">
              <a:gradFill>
                <a:gsLst>
                  <a:gs pos="0">
                    <a:schemeClr val="accent1"/>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endParaRPr lang="zh-CN" altLang="en-US" sz="1200">
                <a:latin typeface="+mj-lt"/>
                <a:ea typeface="黑体" pitchFamily="2" charset="-122"/>
              </a:endParaRPr>
            </a:p>
          </p:txBody>
        </p:sp>
        <p:sp>
          <p:nvSpPr>
            <p:cNvPr id="52" name="Rectangle 51"/>
            <p:cNvSpPr/>
            <p:nvPr/>
          </p:nvSpPr>
          <p:spPr>
            <a:xfrm>
              <a:off x="1892580" y="5473668"/>
              <a:ext cx="4954137" cy="284693"/>
            </a:xfrm>
            <a:prstGeom prst="rect">
              <a:avLst/>
            </a:prstGeom>
          </p:spPr>
          <p:txBody>
            <a:bodyPr wrap="square">
              <a:spAutoFit/>
            </a:bodyPr>
            <a:lstStyle/>
            <a:p>
              <a:pPr algn="ctr" defTabSz="914400">
                <a:lnSpc>
                  <a:spcPts val="1500"/>
                </a:lnSpc>
                <a:spcBef>
                  <a:spcPts val="300"/>
                </a:spcBef>
                <a:spcAft>
                  <a:spcPts val="300"/>
                </a:spcAft>
                <a:buNone/>
              </a:pPr>
              <a:r>
                <a:rPr lang="zh-CN" altLang="en-US" sz="1600" b="1" i="0" smtClean="0">
                  <a:solidFill>
                    <a:schemeClr val="tx1"/>
                  </a:solidFill>
                  <a:latin typeface="Arial"/>
                  <a:ea typeface="黑体" pitchFamily="2" charset="-122"/>
                  <a:cs typeface="+mn-cs"/>
                </a:rPr>
                <a:t>满足数据中心的需求</a:t>
              </a:r>
              <a:endParaRPr lang="zh-CN" altLang="en-US" sz="1600" b="1" smtClean="0">
                <a:ea typeface="黑体" pitchFamily="2" charset="-122"/>
                <a:sym typeface="Arial" charset="0"/>
              </a:endParaRPr>
            </a:p>
          </p:txBody>
        </p:sp>
      </p:grpSp>
      <p:sp>
        <p:nvSpPr>
          <p:cNvPr id="53" name="Text Box 57"/>
          <p:cNvSpPr txBox="1">
            <a:spLocks noChangeArrowheads="1"/>
          </p:cNvSpPr>
          <p:nvPr/>
        </p:nvSpPr>
        <p:spPr bwMode="auto">
          <a:xfrm>
            <a:off x="212148" y="5661385"/>
            <a:ext cx="1682048" cy="1196615"/>
          </a:xfrm>
          <a:prstGeom prst="round2SameRect">
            <a:avLst>
              <a:gd name="adj1" fmla="val 11095"/>
              <a:gd name="adj2" fmla="val 0"/>
            </a:avLst>
          </a:prstGeom>
          <a:gradFill>
            <a:gsLst>
              <a:gs pos="6000">
                <a:srgbClr val="C00000">
                  <a:alpha val="0"/>
                </a:srgbClr>
              </a:gs>
              <a:gs pos="71000">
                <a:schemeClr val="accent3">
                  <a:lumMod val="25000"/>
                </a:schemeClr>
              </a:gs>
            </a:gsLst>
            <a:lin ang="16200000" scaled="0"/>
          </a:gra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defRPr sz="1200">
                <a:latin typeface="+mj-lt"/>
              </a:defRPr>
            </a:lvl1pPr>
          </a:lstStyle>
          <a:p>
            <a:pPr defTabSz="914400">
              <a:buNone/>
            </a:pPr>
            <a:r>
              <a:rPr lang="zh-CN" altLang="en-US" sz="1400" b="0" i="0" dirty="0" smtClean="0">
                <a:solidFill>
                  <a:schemeClr val="bg1"/>
                </a:solidFill>
                <a:latin typeface="Arial"/>
                <a:ea typeface="黑体" pitchFamily="2" charset="-122"/>
                <a:cs typeface="+mn-cs"/>
              </a:rPr>
              <a:t>恢复力强、高性能、可扩展的交换矩阵 </a:t>
            </a:r>
            <a:endParaRPr lang="zh-CN" altLang="en-US" sz="1400" dirty="0">
              <a:solidFill>
                <a:schemeClr val="bg1"/>
              </a:solidFill>
              <a:ea typeface="黑体" pitchFamily="2" charset="-122"/>
            </a:endParaRPr>
          </a:p>
        </p:txBody>
      </p:sp>
      <p:sp>
        <p:nvSpPr>
          <p:cNvPr id="54" name="Text Box 57"/>
          <p:cNvSpPr txBox="1">
            <a:spLocks noChangeArrowheads="1"/>
          </p:cNvSpPr>
          <p:nvPr/>
        </p:nvSpPr>
        <p:spPr bwMode="auto">
          <a:xfrm>
            <a:off x="6905625" y="5661385"/>
            <a:ext cx="2028258" cy="1196615"/>
          </a:xfrm>
          <a:prstGeom prst="round2SameRect">
            <a:avLst>
              <a:gd name="adj1" fmla="val 11095"/>
              <a:gd name="adj2" fmla="val 0"/>
            </a:avLst>
          </a:prstGeom>
          <a:gradFill>
            <a:gsLst>
              <a:gs pos="6000">
                <a:srgbClr val="C00000">
                  <a:alpha val="0"/>
                </a:srgbClr>
              </a:gs>
              <a:gs pos="71000">
                <a:schemeClr val="accent3">
                  <a:lumMod val="25000"/>
                </a:schemeClr>
              </a:gs>
            </a:gsLst>
            <a:lin ang="16200000" scaled="0"/>
          </a:gra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defRPr sz="1500">
                <a:latin typeface="+mj-lt"/>
              </a:defRPr>
            </a:lvl1pPr>
          </a:lstStyle>
          <a:p>
            <a:pPr defTabSz="914400">
              <a:buNone/>
            </a:pPr>
            <a:r>
              <a:rPr lang="zh-CN" altLang="en-US" sz="1400" b="0" i="0" dirty="0" smtClean="0">
                <a:solidFill>
                  <a:schemeClr val="bg1"/>
                </a:solidFill>
                <a:latin typeface="Arial"/>
                <a:ea typeface="黑体" pitchFamily="2" charset="-122"/>
                <a:cs typeface="+mn-cs"/>
              </a:rPr>
              <a:t>运营效率</a:t>
            </a:r>
            <a:r>
              <a:rPr lang="en-US" altLang="zh-CN" sz="1400" b="0" i="0" dirty="0" smtClean="0">
                <a:solidFill>
                  <a:schemeClr val="bg1"/>
                </a:solidFill>
                <a:latin typeface="Arial"/>
                <a:ea typeface="黑体" pitchFamily="2" charset="-122"/>
                <a:cs typeface="+mn-cs"/>
              </a:rPr>
              <a:t>/</a:t>
            </a:r>
            <a:br>
              <a:rPr lang="en-US" altLang="zh-CN" sz="1400" b="0" i="0" dirty="0" smtClean="0">
                <a:solidFill>
                  <a:schemeClr val="bg1"/>
                </a:solidFill>
                <a:latin typeface="Arial"/>
                <a:ea typeface="黑体" pitchFamily="2" charset="-122"/>
                <a:cs typeface="+mn-cs"/>
              </a:rPr>
            </a:br>
            <a:r>
              <a:rPr lang="zh-CN" altLang="en-US" sz="1400" b="0" i="0" dirty="0" smtClean="0">
                <a:solidFill>
                  <a:schemeClr val="bg1"/>
                </a:solidFill>
                <a:latin typeface="Arial"/>
                <a:ea typeface="黑体" pitchFamily="2" charset="-122"/>
                <a:cs typeface="+mn-cs"/>
              </a:rPr>
              <a:t>一致性 </a:t>
            </a:r>
            <a:r>
              <a:rPr lang="en-US" altLang="zh-CN" sz="1400" b="0" i="0" dirty="0" smtClean="0">
                <a:solidFill>
                  <a:schemeClr val="bg1"/>
                </a:solidFill>
                <a:latin typeface="Arial"/>
                <a:ea typeface="黑体" pitchFamily="2" charset="-122"/>
                <a:cs typeface="+mn-cs"/>
              </a:rPr>
              <a:t>— P-V-C</a:t>
            </a:r>
            <a:endParaRPr lang="zh-CN" altLang="en-US" sz="1400" dirty="0">
              <a:solidFill>
                <a:schemeClr val="bg1"/>
              </a:solidFill>
              <a:ea typeface="黑体" pitchFamily="2" charset="-122"/>
            </a:endParaRPr>
          </a:p>
        </p:txBody>
      </p:sp>
      <p:sp>
        <p:nvSpPr>
          <p:cNvPr id="55" name="Text Box 57"/>
          <p:cNvSpPr txBox="1">
            <a:spLocks noChangeArrowheads="1"/>
          </p:cNvSpPr>
          <p:nvPr/>
        </p:nvSpPr>
        <p:spPr bwMode="auto">
          <a:xfrm>
            <a:off x="1938354" y="5661385"/>
            <a:ext cx="1596785" cy="1196615"/>
          </a:xfrm>
          <a:prstGeom prst="round2SameRect">
            <a:avLst>
              <a:gd name="adj1" fmla="val 10299"/>
              <a:gd name="adj2" fmla="val 0"/>
            </a:avLst>
          </a:prstGeom>
          <a:gradFill>
            <a:gsLst>
              <a:gs pos="6000">
                <a:srgbClr val="C00000">
                  <a:alpha val="0"/>
                </a:srgbClr>
              </a:gs>
              <a:gs pos="71000">
                <a:schemeClr val="accent3">
                  <a:lumMod val="25000"/>
                </a:schemeClr>
              </a:gs>
            </a:gsLst>
            <a:lin ang="16200000" scaled="0"/>
          </a:gra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defRPr sz="1500">
                <a:latin typeface="+mj-lt"/>
              </a:defRPr>
            </a:lvl1pPr>
          </a:lstStyle>
          <a:p>
            <a:pPr defTabSz="914400">
              <a:buNone/>
            </a:pPr>
            <a:r>
              <a:rPr lang="en-US" altLang="zh-CN" sz="1400" b="0" i="0" dirty="0" smtClean="0">
                <a:solidFill>
                  <a:schemeClr val="bg1"/>
                </a:solidFill>
                <a:latin typeface="Arial"/>
                <a:ea typeface="黑体" pitchFamily="2" charset="-122"/>
                <a:cs typeface="+mn-cs"/>
              </a:rPr>
              <a:t>DC </a:t>
            </a:r>
            <a:r>
              <a:rPr lang="zh-CN" altLang="en-US" sz="1400" b="0" i="0" dirty="0" smtClean="0">
                <a:solidFill>
                  <a:schemeClr val="bg1"/>
                </a:solidFill>
                <a:latin typeface="Arial"/>
                <a:ea typeface="黑体" pitchFamily="2" charset="-122"/>
                <a:cs typeface="+mn-cs"/>
              </a:rPr>
              <a:t>之内</a:t>
            </a:r>
            <a:r>
              <a:rPr lang="en-US" altLang="zh-CN" sz="1400" b="0" i="0" dirty="0" smtClean="0">
                <a:solidFill>
                  <a:schemeClr val="bg1"/>
                </a:solidFill>
                <a:latin typeface="Arial"/>
                <a:ea typeface="黑体" pitchFamily="2" charset="-122"/>
                <a:cs typeface="+mn-cs"/>
              </a:rPr>
              <a:t>/</a:t>
            </a:r>
            <a:r>
              <a:rPr lang="zh-CN" altLang="en-US" sz="1400" b="0" i="0" dirty="0" smtClean="0">
                <a:solidFill>
                  <a:schemeClr val="bg1"/>
                </a:solidFill>
                <a:latin typeface="Arial"/>
                <a:ea typeface="黑体" pitchFamily="2" charset="-122"/>
                <a:cs typeface="+mn-cs"/>
              </a:rPr>
              <a:t>之间的工作负荷移动性</a:t>
            </a:r>
            <a:endParaRPr lang="zh-CN" altLang="en-US" sz="1400" dirty="0" smtClean="0">
              <a:solidFill>
                <a:schemeClr val="bg1"/>
              </a:solidFill>
              <a:ea typeface="黑体" pitchFamily="2" charset="-122"/>
            </a:endParaRPr>
          </a:p>
          <a:p>
            <a:pPr algn="l" defTabSz="914400">
              <a:buNone/>
            </a:pPr>
            <a:endParaRPr lang="zh-CN" altLang="en-US" sz="1400" dirty="0">
              <a:solidFill>
                <a:schemeClr val="bg1"/>
              </a:solidFill>
              <a:ea typeface="黑体" pitchFamily="2" charset="-122"/>
            </a:endParaRPr>
          </a:p>
        </p:txBody>
      </p:sp>
      <p:sp>
        <p:nvSpPr>
          <p:cNvPr id="60" name="Text Box 57"/>
          <p:cNvSpPr txBox="1">
            <a:spLocks noChangeArrowheads="1"/>
          </p:cNvSpPr>
          <p:nvPr/>
        </p:nvSpPr>
        <p:spPr bwMode="auto">
          <a:xfrm>
            <a:off x="3579297" y="5661385"/>
            <a:ext cx="1637734" cy="1196615"/>
          </a:xfrm>
          <a:prstGeom prst="round2SameRect">
            <a:avLst>
              <a:gd name="adj1" fmla="val 10299"/>
              <a:gd name="adj2" fmla="val 0"/>
            </a:avLst>
          </a:prstGeom>
          <a:gradFill>
            <a:gsLst>
              <a:gs pos="6000">
                <a:srgbClr val="C00000">
                  <a:alpha val="0"/>
                </a:srgbClr>
              </a:gs>
              <a:gs pos="71000">
                <a:schemeClr val="accent3">
                  <a:lumMod val="25000"/>
                </a:schemeClr>
              </a:gs>
            </a:gsLst>
            <a:lin ang="16200000" scaled="0"/>
          </a:gra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defRPr sz="1500">
                <a:latin typeface="+mj-lt"/>
              </a:defRPr>
            </a:lvl1pPr>
          </a:lstStyle>
          <a:p>
            <a:pPr defTabSz="914400">
              <a:buNone/>
            </a:pPr>
            <a:r>
              <a:rPr lang="zh-CN" altLang="en-US" sz="1400" b="0" i="0" dirty="0" smtClean="0">
                <a:solidFill>
                  <a:schemeClr val="bg1"/>
                </a:solidFill>
                <a:latin typeface="Arial"/>
                <a:ea typeface="黑体" pitchFamily="2" charset="-122"/>
                <a:cs typeface="+mn-cs"/>
              </a:rPr>
              <a:t>安全隔离</a:t>
            </a:r>
            <a:r>
              <a:rPr lang="en-US" altLang="zh-CN" sz="1400" b="0" i="0" dirty="0" smtClean="0">
                <a:solidFill>
                  <a:schemeClr val="bg1"/>
                </a:solidFill>
                <a:latin typeface="Arial"/>
                <a:ea typeface="黑体" pitchFamily="2" charset="-122"/>
                <a:cs typeface="+mn-cs"/>
              </a:rPr>
              <a:t>/</a:t>
            </a:r>
            <a:r>
              <a:rPr lang="zh-CN" altLang="en-US" sz="1400" b="0" i="0" dirty="0" smtClean="0">
                <a:solidFill>
                  <a:schemeClr val="bg1"/>
                </a:solidFill>
                <a:latin typeface="Arial"/>
                <a:ea typeface="黑体" pitchFamily="2" charset="-122"/>
                <a:cs typeface="+mn-cs"/>
              </a:rPr>
              <a:t>多租户</a:t>
            </a:r>
            <a:endParaRPr lang="zh-CN" altLang="en-US" sz="1400" dirty="0">
              <a:solidFill>
                <a:schemeClr val="bg1"/>
              </a:solidFill>
              <a:ea typeface="黑体" pitchFamily="2" charset="-122"/>
            </a:endParaRPr>
          </a:p>
        </p:txBody>
      </p:sp>
      <p:sp>
        <p:nvSpPr>
          <p:cNvPr id="64" name="Text Box 57"/>
          <p:cNvSpPr txBox="1">
            <a:spLocks noChangeArrowheads="1"/>
          </p:cNvSpPr>
          <p:nvPr/>
        </p:nvSpPr>
        <p:spPr bwMode="auto">
          <a:xfrm>
            <a:off x="5261189" y="5661385"/>
            <a:ext cx="1600276" cy="1196615"/>
          </a:xfrm>
          <a:prstGeom prst="round2SameRect">
            <a:avLst>
              <a:gd name="adj1" fmla="val 10299"/>
              <a:gd name="adj2" fmla="val 0"/>
            </a:avLst>
          </a:prstGeom>
          <a:gradFill>
            <a:gsLst>
              <a:gs pos="6000">
                <a:srgbClr val="C00000">
                  <a:alpha val="0"/>
                </a:srgbClr>
              </a:gs>
              <a:gs pos="71000">
                <a:schemeClr val="accent3">
                  <a:lumMod val="25000"/>
                </a:schemeClr>
              </a:gs>
            </a:gsLst>
            <a:lin ang="16200000" scaled="0"/>
          </a:gra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defRPr sz="1500">
                <a:latin typeface="+mj-lt"/>
              </a:defRPr>
            </a:lvl1pPr>
          </a:lstStyle>
          <a:p>
            <a:pPr defTabSz="914400">
              <a:buNone/>
            </a:pPr>
            <a:r>
              <a:rPr lang="en-US" altLang="zh-CN" sz="1400" b="0" i="0" dirty="0" smtClean="0">
                <a:solidFill>
                  <a:schemeClr val="bg1"/>
                </a:solidFill>
                <a:latin typeface="Arial"/>
                <a:ea typeface="黑体" pitchFamily="2" charset="-122"/>
                <a:cs typeface="+mn-cs"/>
              </a:rPr>
              <a:t>LAN+SAN </a:t>
            </a:r>
            <a:r>
              <a:rPr lang="zh-CN" altLang="en-US" sz="1400" b="0" i="0" dirty="0" smtClean="0">
                <a:solidFill>
                  <a:schemeClr val="bg1"/>
                </a:solidFill>
                <a:latin typeface="Arial"/>
                <a:ea typeface="黑体" pitchFamily="2" charset="-122"/>
                <a:cs typeface="+mn-cs"/>
              </a:rPr>
              <a:t>融合</a:t>
            </a:r>
            <a:endParaRPr lang="zh-CN" altLang="en-US" sz="1400" b="0" i="0" dirty="0">
              <a:solidFill>
                <a:schemeClr val="bg1"/>
              </a:solidFill>
              <a:latin typeface="Arial"/>
              <a:ea typeface="黑体" pitchFamily="2" charset="-122"/>
              <a:cs typeface="+mn-cs"/>
            </a:endParaRPr>
          </a:p>
        </p:txBody>
      </p:sp>
      <p:grpSp>
        <p:nvGrpSpPr>
          <p:cNvPr id="5" name="Group 48"/>
          <p:cNvGrpSpPr/>
          <p:nvPr/>
        </p:nvGrpSpPr>
        <p:grpSpPr>
          <a:xfrm>
            <a:off x="858155" y="3157281"/>
            <a:ext cx="1123582" cy="706611"/>
            <a:chOff x="858155" y="2705128"/>
            <a:chExt cx="1123582" cy="706611"/>
          </a:xfrm>
        </p:grpSpPr>
        <p:sp>
          <p:nvSpPr>
            <p:cNvPr id="58" name="Text Box 47"/>
            <p:cNvSpPr txBox="1">
              <a:spLocks noChangeArrowheads="1"/>
            </p:cNvSpPr>
            <p:nvPr/>
          </p:nvSpPr>
          <p:spPr bwMode="auto">
            <a:xfrm>
              <a:off x="858155" y="2996416"/>
              <a:ext cx="1123582" cy="415323"/>
            </a:xfrm>
            <a:prstGeom prst="rect">
              <a:avLst/>
            </a:prstGeom>
            <a:noFill/>
            <a:ln w="9525" algn="ctr">
              <a:noFill/>
              <a:miter lim="800000"/>
              <a:headEnd/>
              <a:tailEnd/>
            </a:ln>
          </p:spPr>
          <p:txBody>
            <a:bodyPr wrap="square" lIns="82124" tIns="41061" rIns="82124" bIns="41061">
              <a:spAutoFit/>
            </a:bodyPr>
            <a:lstStyle/>
            <a:p>
              <a:pPr algn="ctr" defTabSz="814365">
                <a:lnSpc>
                  <a:spcPct val="90000"/>
                </a:lnSpc>
                <a:buNone/>
              </a:pPr>
              <a:r>
                <a:rPr lang="en-US" altLang="zh-CN" sz="1200" b="1" i="0" kern="1200" smtClean="0">
                  <a:solidFill>
                    <a:srgbClr val="546568"/>
                  </a:solidFill>
                  <a:latin typeface="Arial"/>
                  <a:ea typeface="黑体" pitchFamily="2" charset="-122"/>
                  <a:cs typeface="Arial"/>
                </a:rPr>
                <a:t>Cisco MDS 9200 </a:t>
              </a:r>
              <a:r>
                <a:rPr lang="zh-CN" altLang="en-US" sz="1200" b="1" i="0" kern="1200" smtClean="0">
                  <a:solidFill>
                    <a:srgbClr val="546568"/>
                  </a:solidFill>
                  <a:latin typeface="Arial"/>
                  <a:ea typeface="黑体" pitchFamily="2" charset="-122"/>
                  <a:cs typeface="Arial"/>
                </a:rPr>
                <a:t>系列 </a:t>
              </a:r>
              <a:endParaRPr lang="zh-CN" altLang="en-US" sz="1200" b="1" kern="1200">
                <a:solidFill>
                  <a:srgbClr val="546568"/>
                </a:solidFill>
                <a:latin typeface="+mj-lt"/>
                <a:ea typeface="黑体" pitchFamily="2" charset="-122"/>
                <a:cs typeface="Arial" charset="0"/>
              </a:endParaRPr>
            </a:p>
          </p:txBody>
        </p:sp>
        <p:pic>
          <p:nvPicPr>
            <p:cNvPr id="62" name="Picture 27" descr="9222i"/>
            <p:cNvPicPr>
              <a:picLocks noChangeAspect="1" noChangeArrowheads="1"/>
            </p:cNvPicPr>
            <p:nvPr/>
          </p:nvPicPr>
          <p:blipFill>
            <a:blip r:embed="rId3" cstate="print"/>
            <a:srcRect/>
            <a:stretch>
              <a:fillRect/>
            </a:stretch>
          </p:blipFill>
          <p:spPr bwMode="auto">
            <a:xfrm>
              <a:off x="970674" y="2705128"/>
              <a:ext cx="811074" cy="270358"/>
            </a:xfrm>
            <a:prstGeom prst="rect">
              <a:avLst/>
            </a:prstGeom>
            <a:noFill/>
            <a:ln w="9525">
              <a:noFill/>
              <a:miter lim="800000"/>
              <a:headEnd/>
              <a:tailEnd/>
            </a:ln>
          </p:spPr>
        </p:pic>
      </p:grpSp>
      <p:grpSp>
        <p:nvGrpSpPr>
          <p:cNvPr id="6" name="Group 62"/>
          <p:cNvGrpSpPr/>
          <p:nvPr/>
        </p:nvGrpSpPr>
        <p:grpSpPr>
          <a:xfrm>
            <a:off x="1437814" y="2095728"/>
            <a:ext cx="1123582" cy="1088979"/>
            <a:chOff x="1437814" y="2175738"/>
            <a:chExt cx="1123582" cy="1088979"/>
          </a:xfrm>
        </p:grpSpPr>
        <p:sp>
          <p:nvSpPr>
            <p:cNvPr id="65" name="Text Box 47"/>
            <p:cNvSpPr txBox="1">
              <a:spLocks noChangeArrowheads="1"/>
            </p:cNvSpPr>
            <p:nvPr/>
          </p:nvSpPr>
          <p:spPr bwMode="auto">
            <a:xfrm>
              <a:off x="1437814" y="2849394"/>
              <a:ext cx="1123582" cy="415323"/>
            </a:xfrm>
            <a:prstGeom prst="rect">
              <a:avLst/>
            </a:prstGeom>
            <a:noFill/>
            <a:ln w="9525" algn="ctr">
              <a:noFill/>
              <a:miter lim="800000"/>
              <a:headEnd/>
              <a:tailEnd/>
            </a:ln>
          </p:spPr>
          <p:txBody>
            <a:bodyPr wrap="square" lIns="82124" tIns="41061" rIns="82124" bIns="41061">
              <a:spAutoFit/>
            </a:bodyPr>
            <a:lstStyle/>
            <a:p>
              <a:pPr algn="ctr" defTabSz="814365">
                <a:lnSpc>
                  <a:spcPct val="90000"/>
                </a:lnSpc>
                <a:buNone/>
              </a:pPr>
              <a:r>
                <a:rPr lang="en-US" altLang="zh-CN" sz="1200" b="1" i="0" kern="1200" dirty="0" smtClean="0">
                  <a:solidFill>
                    <a:srgbClr val="546568"/>
                  </a:solidFill>
                  <a:latin typeface="Arial"/>
                  <a:ea typeface="黑体" pitchFamily="2" charset="-122"/>
                  <a:cs typeface="Arial"/>
                </a:rPr>
                <a:t>Cisco</a:t>
              </a:r>
              <a:r>
                <a:rPr lang="en-US" sz="1200" baseline="30000" dirty="0" smtClean="0">
                  <a:solidFill>
                    <a:srgbClr val="546568"/>
                  </a:solidFill>
                </a:rPr>
                <a:t>®</a:t>
              </a:r>
              <a:r>
                <a:rPr lang="zh-CN" altLang="en-US" sz="1200" b="1" i="0" kern="1200" dirty="0" smtClean="0">
                  <a:solidFill>
                    <a:srgbClr val="546568"/>
                  </a:solidFill>
                  <a:latin typeface="Arial"/>
                  <a:ea typeface="黑体" pitchFamily="2" charset="-122"/>
                  <a:cs typeface="Arial"/>
                </a:rPr>
                <a:t> </a:t>
              </a:r>
              <a:r>
                <a:rPr lang="en-US" altLang="zh-CN" sz="1200" b="1" i="0" kern="1200" dirty="0" smtClean="0">
                  <a:solidFill>
                    <a:srgbClr val="546568"/>
                  </a:solidFill>
                  <a:latin typeface="Arial"/>
                  <a:ea typeface="黑体" pitchFamily="2" charset="-122"/>
                  <a:cs typeface="Arial"/>
                </a:rPr>
                <a:t>MDS 9500 </a:t>
              </a:r>
              <a:r>
                <a:rPr lang="zh-CN" altLang="en-US" sz="1200" b="1" i="0" kern="1200" dirty="0" smtClean="0">
                  <a:solidFill>
                    <a:srgbClr val="546568"/>
                  </a:solidFill>
                  <a:latin typeface="Arial"/>
                  <a:ea typeface="黑体" pitchFamily="2" charset="-122"/>
                  <a:cs typeface="Arial"/>
                </a:rPr>
                <a:t>系列 </a:t>
              </a:r>
              <a:endParaRPr lang="zh-CN" altLang="en-US" sz="1200" b="1" kern="1200" dirty="0">
                <a:solidFill>
                  <a:srgbClr val="546568"/>
                </a:solidFill>
                <a:latin typeface="+mj-lt"/>
                <a:ea typeface="黑体" pitchFamily="2" charset="-122"/>
                <a:cs typeface="Arial" charset="0"/>
              </a:endParaRPr>
            </a:p>
          </p:txBody>
        </p:sp>
        <p:grpSp>
          <p:nvGrpSpPr>
            <p:cNvPr id="7" name="Group 58"/>
            <p:cNvGrpSpPr/>
            <p:nvPr/>
          </p:nvGrpSpPr>
          <p:grpSpPr>
            <a:xfrm>
              <a:off x="1545650" y="2175738"/>
              <a:ext cx="986362" cy="707486"/>
              <a:chOff x="7112002" y="2070100"/>
              <a:chExt cx="1581742" cy="1047038"/>
            </a:xfrm>
          </p:grpSpPr>
          <p:pic>
            <p:nvPicPr>
              <p:cNvPr id="68" name="Picture 24" descr="9513"/>
              <p:cNvPicPr>
                <a:picLocks noChangeAspect="1" noChangeArrowheads="1"/>
              </p:cNvPicPr>
              <p:nvPr/>
            </p:nvPicPr>
            <p:blipFill>
              <a:blip r:embed="rId4" cstate="print"/>
              <a:srcRect/>
              <a:stretch>
                <a:fillRect/>
              </a:stretch>
            </p:blipFill>
            <p:spPr bwMode="auto">
              <a:xfrm>
                <a:off x="7962900" y="2070104"/>
                <a:ext cx="730844" cy="982663"/>
              </a:xfrm>
              <a:prstGeom prst="rect">
                <a:avLst/>
              </a:prstGeom>
              <a:noFill/>
              <a:ln w="9525">
                <a:noFill/>
                <a:miter lim="800000"/>
                <a:headEnd/>
                <a:tailEnd/>
              </a:ln>
            </p:spPr>
          </p:pic>
          <p:pic>
            <p:nvPicPr>
              <p:cNvPr id="69" name="Picture 25" descr="9509"/>
              <p:cNvPicPr>
                <a:picLocks noChangeAspect="1" noChangeArrowheads="1"/>
              </p:cNvPicPr>
              <p:nvPr/>
            </p:nvPicPr>
            <p:blipFill>
              <a:blip r:embed="rId5" cstate="print"/>
              <a:srcRect/>
              <a:stretch>
                <a:fillRect/>
              </a:stretch>
            </p:blipFill>
            <p:spPr bwMode="auto">
              <a:xfrm>
                <a:off x="7112002" y="2070100"/>
                <a:ext cx="751671" cy="1047038"/>
              </a:xfrm>
              <a:prstGeom prst="rect">
                <a:avLst/>
              </a:prstGeom>
              <a:noFill/>
              <a:ln w="9525">
                <a:noFill/>
                <a:miter lim="800000"/>
                <a:headEnd/>
                <a:tailEnd/>
              </a:ln>
            </p:spPr>
          </p:pic>
          <p:pic>
            <p:nvPicPr>
              <p:cNvPr id="70" name="Picture 26" descr="9506"/>
              <p:cNvPicPr>
                <a:picLocks noChangeAspect="1" noChangeArrowheads="1"/>
              </p:cNvPicPr>
              <p:nvPr/>
            </p:nvPicPr>
            <p:blipFill>
              <a:blip r:embed="rId6" cstate="print"/>
              <a:srcRect/>
              <a:stretch>
                <a:fillRect/>
              </a:stretch>
            </p:blipFill>
            <p:spPr bwMode="auto">
              <a:xfrm>
                <a:off x="7416801" y="2438404"/>
                <a:ext cx="846340" cy="624815"/>
              </a:xfrm>
              <a:prstGeom prst="rect">
                <a:avLst/>
              </a:prstGeom>
              <a:noFill/>
              <a:ln w="9525">
                <a:noFill/>
                <a:miter lim="800000"/>
                <a:headEnd/>
                <a:tailEnd/>
              </a:ln>
            </p:spPr>
          </p:pic>
        </p:grpSp>
      </p:grpSp>
      <p:grpSp>
        <p:nvGrpSpPr>
          <p:cNvPr id="8" name="Group 70"/>
          <p:cNvGrpSpPr/>
          <p:nvPr/>
        </p:nvGrpSpPr>
        <p:grpSpPr>
          <a:xfrm>
            <a:off x="3554059" y="3705174"/>
            <a:ext cx="1573290" cy="755094"/>
            <a:chOff x="2808590" y="4532781"/>
            <a:chExt cx="1573290" cy="755094"/>
          </a:xfrm>
        </p:grpSpPr>
        <p:sp>
          <p:nvSpPr>
            <p:cNvPr id="72" name="Text Box 49"/>
            <p:cNvSpPr txBox="1">
              <a:spLocks noChangeArrowheads="1"/>
            </p:cNvSpPr>
            <p:nvPr/>
          </p:nvSpPr>
          <p:spPr bwMode="auto">
            <a:xfrm>
              <a:off x="2808590" y="5038752"/>
              <a:ext cx="1573290" cy="249123"/>
            </a:xfrm>
            <a:prstGeom prst="rect">
              <a:avLst/>
            </a:prstGeom>
            <a:noFill/>
            <a:ln w="9525" algn="ctr">
              <a:noFill/>
              <a:miter lim="800000"/>
              <a:headEnd/>
              <a:tailEnd/>
            </a:ln>
          </p:spPr>
          <p:txBody>
            <a:bodyPr wrap="none" lIns="82124" tIns="41061" rIns="82124" bIns="41061">
              <a:spAutoFit/>
            </a:bodyPr>
            <a:lstStyle/>
            <a:p>
              <a:pPr algn="ctr" defTabSz="814365">
                <a:lnSpc>
                  <a:spcPct val="90000"/>
                </a:lnSpc>
                <a:buNone/>
              </a:pPr>
              <a:r>
                <a:rPr lang="en-US" altLang="zh-CN" sz="1200" b="1" i="0" kern="1200" smtClean="0">
                  <a:solidFill>
                    <a:srgbClr val="546568"/>
                  </a:solidFill>
                  <a:latin typeface="Arial"/>
                  <a:ea typeface="黑体" pitchFamily="2" charset="-122"/>
                  <a:cs typeface="Arial"/>
                </a:rPr>
                <a:t>Cisco Nexus 1000V</a:t>
              </a:r>
              <a:endParaRPr lang="en-US" altLang="zh-CN" sz="1200" b="1" i="0" kern="1200">
                <a:solidFill>
                  <a:srgbClr val="546568"/>
                </a:solidFill>
                <a:latin typeface="Arial"/>
                <a:ea typeface="黑体" pitchFamily="2" charset="-122"/>
                <a:cs typeface="Arial"/>
              </a:endParaRPr>
            </a:p>
          </p:txBody>
        </p:sp>
        <p:pic>
          <p:nvPicPr>
            <p:cNvPr id="73" name="Picture 11" descr="C:\Documents and Settings\nealm\My Documents\CMO\1000V-Box.gif"/>
            <p:cNvPicPr>
              <a:picLocks noChangeAspect="1" noChangeArrowheads="1"/>
            </p:cNvPicPr>
            <p:nvPr/>
          </p:nvPicPr>
          <p:blipFill>
            <a:blip r:embed="rId7" cstate="print"/>
            <a:srcRect/>
            <a:stretch>
              <a:fillRect/>
            </a:stretch>
          </p:blipFill>
          <p:spPr bwMode="auto">
            <a:xfrm>
              <a:off x="3245923" y="4532781"/>
              <a:ext cx="456919" cy="523425"/>
            </a:xfrm>
            <a:prstGeom prst="rect">
              <a:avLst/>
            </a:prstGeom>
            <a:noFill/>
            <a:ln w="9525">
              <a:noFill/>
              <a:miter lim="800000"/>
              <a:headEnd/>
              <a:tailEnd/>
            </a:ln>
          </p:spPr>
        </p:pic>
      </p:grpSp>
      <p:grpSp>
        <p:nvGrpSpPr>
          <p:cNvPr id="9" name="Group 73"/>
          <p:cNvGrpSpPr/>
          <p:nvPr/>
        </p:nvGrpSpPr>
        <p:grpSpPr>
          <a:xfrm>
            <a:off x="2096435" y="3377028"/>
            <a:ext cx="2393487" cy="593822"/>
            <a:chOff x="2088522" y="3869845"/>
            <a:chExt cx="2393487" cy="593822"/>
          </a:xfrm>
        </p:grpSpPr>
        <p:sp>
          <p:nvSpPr>
            <p:cNvPr id="75" name="Text Box 49"/>
            <p:cNvSpPr txBox="1">
              <a:spLocks noChangeArrowheads="1"/>
            </p:cNvSpPr>
            <p:nvPr/>
          </p:nvSpPr>
          <p:spPr bwMode="auto">
            <a:xfrm>
              <a:off x="2088522" y="4214544"/>
              <a:ext cx="2393487" cy="249123"/>
            </a:xfrm>
            <a:prstGeom prst="rect">
              <a:avLst/>
            </a:prstGeom>
            <a:noFill/>
            <a:ln w="9525" algn="ctr">
              <a:noFill/>
              <a:miter lim="800000"/>
              <a:headEnd/>
              <a:tailEnd/>
            </a:ln>
          </p:spPr>
          <p:txBody>
            <a:bodyPr wrap="square" lIns="82124" tIns="41061" rIns="82124" bIns="41061">
              <a:spAutoFit/>
            </a:bodyPr>
            <a:lstStyle/>
            <a:p>
              <a:pPr algn="ctr" defTabSz="814365">
                <a:lnSpc>
                  <a:spcPct val="90000"/>
                </a:lnSpc>
                <a:buNone/>
              </a:pPr>
              <a:r>
                <a:rPr lang="en-US" altLang="zh-CN" sz="1200" b="1" i="0" kern="1200" dirty="0" smtClean="0">
                  <a:solidFill>
                    <a:srgbClr val="546568"/>
                  </a:solidFill>
                  <a:latin typeface="Arial"/>
                  <a:ea typeface="黑体" pitchFamily="2" charset="-122"/>
                  <a:cs typeface="Arial"/>
                </a:rPr>
                <a:t>Cisco Nexus</a:t>
              </a:r>
              <a:r>
                <a:rPr lang="en-US" sz="1200" baseline="30000" dirty="0" smtClean="0">
                  <a:solidFill>
                    <a:srgbClr val="546568"/>
                  </a:solidFill>
                </a:rPr>
                <a:t> ®</a:t>
              </a:r>
              <a:r>
                <a:rPr lang="zh-CN" altLang="en-US" sz="1200" b="1" i="0" kern="1200" dirty="0" smtClean="0">
                  <a:solidFill>
                    <a:srgbClr val="546568"/>
                  </a:solidFill>
                  <a:latin typeface="Arial"/>
                  <a:ea typeface="黑体" pitchFamily="2" charset="-122"/>
                  <a:cs typeface="Arial"/>
                </a:rPr>
                <a:t> </a:t>
              </a:r>
              <a:r>
                <a:rPr lang="en-US" altLang="zh-CN" sz="1200" b="1" i="0" kern="1200" dirty="0" smtClean="0">
                  <a:solidFill>
                    <a:srgbClr val="546568"/>
                  </a:solidFill>
                  <a:latin typeface="Arial"/>
                  <a:ea typeface="黑体" pitchFamily="2" charset="-122"/>
                  <a:cs typeface="Arial"/>
                </a:rPr>
                <a:t>1010</a:t>
              </a:r>
              <a:endParaRPr lang="zh-CN" altLang="en-US" sz="1200" b="1" i="0" kern="1200" dirty="0">
                <a:solidFill>
                  <a:srgbClr val="546568"/>
                </a:solidFill>
                <a:latin typeface="Arial"/>
                <a:ea typeface="黑体" pitchFamily="2" charset="-122"/>
                <a:cs typeface="Arial"/>
              </a:endParaRPr>
            </a:p>
          </p:txBody>
        </p:sp>
        <p:pic>
          <p:nvPicPr>
            <p:cNvPr id="76" name="Picture 144" descr="LBJ01850.png"/>
            <p:cNvPicPr>
              <a:picLocks noChangeAspect="1"/>
            </p:cNvPicPr>
            <p:nvPr/>
          </p:nvPicPr>
          <p:blipFill>
            <a:blip r:embed="rId8" cstate="print"/>
            <a:srcRect/>
            <a:stretch>
              <a:fillRect/>
            </a:stretch>
          </p:blipFill>
          <p:spPr bwMode="auto">
            <a:xfrm>
              <a:off x="3168040" y="3869845"/>
              <a:ext cx="669925" cy="536575"/>
            </a:xfrm>
            <a:prstGeom prst="rect">
              <a:avLst/>
            </a:prstGeom>
            <a:noFill/>
            <a:ln w="9525">
              <a:noFill/>
              <a:miter lim="800000"/>
              <a:headEnd/>
              <a:tailEnd/>
            </a:ln>
          </p:spPr>
        </p:pic>
      </p:grpSp>
      <p:grpSp>
        <p:nvGrpSpPr>
          <p:cNvPr id="10" name="Group 76"/>
          <p:cNvGrpSpPr/>
          <p:nvPr/>
        </p:nvGrpSpPr>
        <p:grpSpPr>
          <a:xfrm>
            <a:off x="5157501" y="2457240"/>
            <a:ext cx="1014859" cy="703968"/>
            <a:chOff x="5908487" y="3402711"/>
            <a:chExt cx="1014859" cy="703968"/>
          </a:xfrm>
        </p:grpSpPr>
        <p:sp>
          <p:nvSpPr>
            <p:cNvPr id="78" name="Text Box 47"/>
            <p:cNvSpPr txBox="1">
              <a:spLocks noChangeArrowheads="1"/>
            </p:cNvSpPr>
            <p:nvPr/>
          </p:nvSpPr>
          <p:spPr bwMode="auto">
            <a:xfrm>
              <a:off x="5914314" y="3691356"/>
              <a:ext cx="1009032" cy="415323"/>
            </a:xfrm>
            <a:prstGeom prst="rect">
              <a:avLst/>
            </a:prstGeom>
            <a:noFill/>
            <a:ln w="9525" algn="ctr">
              <a:noFill/>
              <a:miter lim="800000"/>
              <a:headEnd/>
              <a:tailEnd/>
            </a:ln>
          </p:spPr>
          <p:txBody>
            <a:bodyPr wrap="none" lIns="82124" tIns="41061" rIns="82124" bIns="41061">
              <a:spAutoFit/>
            </a:bodyPr>
            <a:lstStyle/>
            <a:p>
              <a:pPr algn="ctr" defTabSz="814365">
                <a:lnSpc>
                  <a:spcPct val="90000"/>
                </a:lnSpc>
                <a:buNone/>
              </a:pPr>
              <a:r>
                <a:rPr lang="en-US" altLang="zh-CN" sz="1200" b="1" i="0" kern="1200" smtClean="0">
                  <a:solidFill>
                    <a:srgbClr val="546568"/>
                  </a:solidFill>
                  <a:latin typeface="Arial"/>
                  <a:ea typeface="黑体" pitchFamily="2" charset="-122"/>
                  <a:cs typeface="Arial"/>
                </a:rPr>
                <a:t>Cisco</a:t>
              </a:r>
              <a:br>
                <a:rPr lang="en-US" altLang="zh-CN" sz="1200" b="1" i="0" kern="1200" smtClean="0">
                  <a:solidFill>
                    <a:srgbClr val="546568"/>
                  </a:solidFill>
                  <a:latin typeface="Arial"/>
                  <a:ea typeface="黑体" pitchFamily="2" charset="-122"/>
                  <a:cs typeface="Arial"/>
                </a:rPr>
              </a:br>
              <a:r>
                <a:rPr lang="en-US" altLang="zh-CN" sz="1200" b="1" i="0" kern="1200" smtClean="0">
                  <a:solidFill>
                    <a:srgbClr val="546568"/>
                  </a:solidFill>
                  <a:latin typeface="Arial"/>
                  <a:ea typeface="黑体" pitchFamily="2" charset="-122"/>
                  <a:cs typeface="Arial"/>
                </a:rPr>
                <a:t>Nexus 4000</a:t>
              </a:r>
              <a:endParaRPr lang="zh-CN" altLang="en-US" sz="1200" b="1" kern="1200">
                <a:solidFill>
                  <a:srgbClr val="546568"/>
                </a:solidFill>
                <a:latin typeface="+mj-lt"/>
                <a:ea typeface="黑体" pitchFamily="2" charset="-122"/>
                <a:cs typeface="Arial" charset="0"/>
              </a:endParaRPr>
            </a:p>
          </p:txBody>
        </p:sp>
        <p:pic>
          <p:nvPicPr>
            <p:cNvPr id="79" name="Picture 1" descr="C:\Documents and Settings\rasrivas\My Documents\wip\2010 projects\Shanaz-Patricia-2010\DC_SolutionOverview- March 2010\xus-4000-Blade-Server-Switch.png"/>
            <p:cNvPicPr>
              <a:picLocks noChangeAspect="1" noChangeArrowheads="1"/>
            </p:cNvPicPr>
            <p:nvPr/>
          </p:nvPicPr>
          <p:blipFill>
            <a:blip r:embed="rId9" cstate="print"/>
            <a:srcRect/>
            <a:stretch>
              <a:fillRect/>
            </a:stretch>
          </p:blipFill>
          <p:spPr bwMode="auto">
            <a:xfrm>
              <a:off x="5908487" y="3402711"/>
              <a:ext cx="903287" cy="306388"/>
            </a:xfrm>
            <a:prstGeom prst="rect">
              <a:avLst/>
            </a:prstGeom>
            <a:noFill/>
            <a:ln w="9525">
              <a:noFill/>
              <a:miter lim="800000"/>
              <a:headEnd/>
              <a:tailEnd/>
            </a:ln>
          </p:spPr>
        </p:pic>
      </p:grpSp>
      <p:grpSp>
        <p:nvGrpSpPr>
          <p:cNvPr id="11" name="Group 79"/>
          <p:cNvGrpSpPr/>
          <p:nvPr/>
        </p:nvGrpSpPr>
        <p:grpSpPr>
          <a:xfrm>
            <a:off x="408883" y="3781666"/>
            <a:ext cx="1123582" cy="683417"/>
            <a:chOff x="408883" y="3178596"/>
            <a:chExt cx="1123582" cy="683417"/>
          </a:xfrm>
        </p:grpSpPr>
        <p:sp>
          <p:nvSpPr>
            <p:cNvPr id="81" name="Text Box 47"/>
            <p:cNvSpPr txBox="1">
              <a:spLocks noChangeArrowheads="1"/>
            </p:cNvSpPr>
            <p:nvPr/>
          </p:nvSpPr>
          <p:spPr bwMode="auto">
            <a:xfrm>
              <a:off x="408883" y="3446690"/>
              <a:ext cx="1123582" cy="415323"/>
            </a:xfrm>
            <a:prstGeom prst="rect">
              <a:avLst/>
            </a:prstGeom>
            <a:noFill/>
            <a:ln w="9525" algn="ctr">
              <a:noFill/>
              <a:miter lim="800000"/>
              <a:headEnd/>
              <a:tailEnd/>
            </a:ln>
          </p:spPr>
          <p:txBody>
            <a:bodyPr wrap="square" lIns="82124" tIns="41061" rIns="82124" bIns="41061">
              <a:spAutoFit/>
            </a:bodyPr>
            <a:lstStyle/>
            <a:p>
              <a:pPr algn="ctr" defTabSz="814365">
                <a:lnSpc>
                  <a:spcPct val="90000"/>
                </a:lnSpc>
                <a:buNone/>
              </a:pPr>
              <a:r>
                <a:rPr lang="en-US" altLang="zh-CN" sz="1200" b="1" i="0" kern="1200" smtClean="0">
                  <a:solidFill>
                    <a:srgbClr val="546568"/>
                  </a:solidFill>
                  <a:latin typeface="Arial"/>
                  <a:ea typeface="黑体" pitchFamily="2" charset="-122"/>
                  <a:cs typeface="Arial"/>
                </a:rPr>
                <a:t>Cisco MDS 9100 </a:t>
              </a:r>
              <a:r>
                <a:rPr lang="zh-CN" altLang="en-US" sz="1200" b="1" i="0" kern="1200" smtClean="0">
                  <a:solidFill>
                    <a:srgbClr val="546568"/>
                  </a:solidFill>
                  <a:latin typeface="Arial"/>
                  <a:ea typeface="黑体" pitchFamily="2" charset="-122"/>
                  <a:cs typeface="Arial"/>
                </a:rPr>
                <a:t>系列</a:t>
              </a:r>
              <a:endParaRPr lang="zh-CN" altLang="en-US" sz="1200" b="1" kern="1200">
                <a:solidFill>
                  <a:srgbClr val="546568"/>
                </a:solidFill>
                <a:latin typeface="+mj-lt"/>
                <a:ea typeface="黑体" pitchFamily="2" charset="-122"/>
                <a:cs typeface="Arial" charset="0"/>
              </a:endParaRPr>
            </a:p>
          </p:txBody>
        </p:sp>
        <p:pic>
          <p:nvPicPr>
            <p:cNvPr id="82" name="Picture 81"/>
            <p:cNvPicPr>
              <a:picLocks noChangeAspect="1"/>
            </p:cNvPicPr>
            <p:nvPr/>
          </p:nvPicPr>
          <p:blipFill rotWithShape="1">
            <a:blip r:embed="rId10" cstate="print">
              <a:extLst>
                <a:ext uri="{BEBA8EAE-BF5A-486C-A8C5-ECC9F3942E4B}">
                  <a14:imgProps xmlns="" xmlns:a14="http://schemas.microsoft.com/office/drawing/2010/main">
                    <a14:imgLayer r:embed="rId11">
                      <a14:imgEffect>
                        <a14:backgroundRemoval t="4478" b="89552" l="0" r="98008">
                          <a14:backgroundMark x1="12364" y1="62045" x2="91" y2="45227"/>
                        </a14:backgroundRemoval>
                      </a14:imgEffect>
                    </a14:imgLayer>
                  </a14:imgProps>
                </a:ext>
                <a:ext uri="{28A0092B-C50C-407E-A947-70E740481C1C}">
                  <a14:useLocalDpi xmlns="" xmlns:a14="http://schemas.microsoft.com/office/drawing/2010/main" val="0"/>
                </a:ext>
              </a:extLst>
            </a:blip>
            <a:srcRect l="-1833" t="30606" b="33112"/>
            <a:stretch/>
          </p:blipFill>
          <p:spPr>
            <a:xfrm>
              <a:off x="408883" y="3178596"/>
              <a:ext cx="1060856" cy="302383"/>
            </a:xfrm>
            <a:prstGeom prst="rect">
              <a:avLst/>
            </a:prstGeom>
          </p:spPr>
        </p:pic>
      </p:grpSp>
      <p:grpSp>
        <p:nvGrpSpPr>
          <p:cNvPr id="12" name="Group 88"/>
          <p:cNvGrpSpPr/>
          <p:nvPr/>
        </p:nvGrpSpPr>
        <p:grpSpPr>
          <a:xfrm>
            <a:off x="7178724" y="1190302"/>
            <a:ext cx="1610435" cy="1729234"/>
            <a:chOff x="7664969" y="1714676"/>
            <a:chExt cx="1195749" cy="1282629"/>
          </a:xfrm>
        </p:grpSpPr>
        <p:sp>
          <p:nvSpPr>
            <p:cNvPr id="91" name="Text Box 47"/>
            <p:cNvSpPr txBox="1">
              <a:spLocks noChangeArrowheads="1"/>
            </p:cNvSpPr>
            <p:nvPr/>
          </p:nvSpPr>
          <p:spPr bwMode="auto">
            <a:xfrm>
              <a:off x="7701052" y="2689246"/>
              <a:ext cx="1123582" cy="308059"/>
            </a:xfrm>
            <a:prstGeom prst="rect">
              <a:avLst/>
            </a:prstGeom>
            <a:noFill/>
            <a:ln w="9525" algn="ctr">
              <a:noFill/>
              <a:miter lim="800000"/>
              <a:headEnd/>
              <a:tailEnd/>
            </a:ln>
          </p:spPr>
          <p:txBody>
            <a:bodyPr wrap="square" lIns="82124" tIns="41061" rIns="82124" bIns="41061">
              <a:spAutoFit/>
            </a:bodyPr>
            <a:lstStyle/>
            <a:p>
              <a:pPr algn="ctr" defTabSz="814365">
                <a:lnSpc>
                  <a:spcPct val="90000"/>
                </a:lnSpc>
                <a:buNone/>
              </a:pPr>
              <a:r>
                <a:rPr lang="en-US" altLang="zh-CN" sz="1200" b="1" i="0" kern="1200" smtClean="0">
                  <a:solidFill>
                    <a:srgbClr val="546568"/>
                  </a:solidFill>
                  <a:latin typeface="Arial"/>
                  <a:ea typeface="黑体" pitchFamily="2" charset="-122"/>
                  <a:cs typeface="Arial"/>
                </a:rPr>
                <a:t>Cisco</a:t>
              </a:r>
              <a:br>
                <a:rPr lang="en-US" altLang="zh-CN" sz="1200" b="1" i="0" kern="1200" smtClean="0">
                  <a:solidFill>
                    <a:srgbClr val="546568"/>
                  </a:solidFill>
                  <a:latin typeface="Arial"/>
                  <a:ea typeface="黑体" pitchFamily="2" charset="-122"/>
                  <a:cs typeface="Arial"/>
                </a:rPr>
              </a:br>
              <a:r>
                <a:rPr lang="en-US" altLang="zh-CN" sz="1200" b="1" i="0" kern="1200" smtClean="0">
                  <a:solidFill>
                    <a:srgbClr val="546568"/>
                  </a:solidFill>
                  <a:latin typeface="Arial"/>
                  <a:ea typeface="黑体" pitchFamily="2" charset="-122"/>
                  <a:cs typeface="Arial"/>
                </a:rPr>
                <a:t>Nexus 7000</a:t>
              </a:r>
              <a:endParaRPr lang="en-US" altLang="zh-CN" sz="1200" b="1" i="0" kern="1200">
                <a:solidFill>
                  <a:srgbClr val="546568"/>
                </a:solidFill>
                <a:latin typeface="Arial"/>
                <a:ea typeface="黑体" pitchFamily="2" charset="-122"/>
                <a:cs typeface="Arial"/>
              </a:endParaRPr>
            </a:p>
          </p:txBody>
        </p:sp>
        <p:pic>
          <p:nvPicPr>
            <p:cNvPr id="93" name="Picture 2" descr="C:\Documents and Settings\ddhillon\My Documents\7000\images\7000 family.png"/>
            <p:cNvPicPr>
              <a:picLocks noChangeAspect="1" noChangeArrowheads="1"/>
            </p:cNvPicPr>
            <p:nvPr/>
          </p:nvPicPr>
          <p:blipFill>
            <a:blip r:embed="rId12" cstate="print"/>
            <a:srcRect/>
            <a:stretch>
              <a:fillRect/>
            </a:stretch>
          </p:blipFill>
          <p:spPr bwMode="auto">
            <a:xfrm>
              <a:off x="7664969" y="1714676"/>
              <a:ext cx="1195749" cy="1139357"/>
            </a:xfrm>
            <a:prstGeom prst="rect">
              <a:avLst/>
            </a:prstGeom>
            <a:noFill/>
          </p:spPr>
        </p:pic>
      </p:grpSp>
      <p:grpSp>
        <p:nvGrpSpPr>
          <p:cNvPr id="13" name="Group 6"/>
          <p:cNvGrpSpPr/>
          <p:nvPr/>
        </p:nvGrpSpPr>
        <p:grpSpPr>
          <a:xfrm>
            <a:off x="6251078" y="2077407"/>
            <a:ext cx="1009032" cy="1016234"/>
            <a:chOff x="6755748" y="2677632"/>
            <a:chExt cx="1039083" cy="1117961"/>
          </a:xfrm>
        </p:grpSpPr>
        <p:sp>
          <p:nvSpPr>
            <p:cNvPr id="97" name="Text Box 47"/>
            <p:cNvSpPr txBox="1">
              <a:spLocks noChangeArrowheads="1"/>
            </p:cNvSpPr>
            <p:nvPr/>
          </p:nvSpPr>
          <p:spPr bwMode="auto">
            <a:xfrm>
              <a:off x="6755748" y="3338695"/>
              <a:ext cx="1039083" cy="456898"/>
            </a:xfrm>
            <a:prstGeom prst="rect">
              <a:avLst/>
            </a:prstGeom>
            <a:noFill/>
            <a:ln w="9525" algn="ctr">
              <a:noFill/>
              <a:miter lim="800000"/>
              <a:headEnd/>
              <a:tailEnd/>
            </a:ln>
          </p:spPr>
          <p:txBody>
            <a:bodyPr wrap="none" lIns="82124" tIns="41061" rIns="82124" bIns="41061">
              <a:spAutoFit/>
            </a:bodyPr>
            <a:lstStyle/>
            <a:p>
              <a:pPr algn="ctr" defTabSz="814365">
                <a:lnSpc>
                  <a:spcPct val="90000"/>
                </a:lnSpc>
                <a:buNone/>
              </a:pPr>
              <a:r>
                <a:rPr lang="en-US" altLang="zh-CN" sz="1200" b="1" i="0" kern="1200" smtClean="0">
                  <a:solidFill>
                    <a:srgbClr val="546568"/>
                  </a:solidFill>
                  <a:latin typeface="Arial"/>
                  <a:ea typeface="黑体" pitchFamily="2" charset="-122"/>
                  <a:cs typeface="Arial"/>
                </a:rPr>
                <a:t>Cisco</a:t>
              </a:r>
              <a:br>
                <a:rPr lang="en-US" altLang="zh-CN" sz="1200" b="1" i="0" kern="1200" smtClean="0">
                  <a:solidFill>
                    <a:srgbClr val="546568"/>
                  </a:solidFill>
                  <a:latin typeface="Arial"/>
                  <a:ea typeface="黑体" pitchFamily="2" charset="-122"/>
                  <a:cs typeface="Arial"/>
                </a:rPr>
              </a:br>
              <a:r>
                <a:rPr lang="en-US" altLang="zh-CN" sz="1200" b="1" i="0" kern="1200" smtClean="0">
                  <a:solidFill>
                    <a:srgbClr val="546568"/>
                  </a:solidFill>
                  <a:latin typeface="Arial"/>
                  <a:ea typeface="黑体" pitchFamily="2" charset="-122"/>
                  <a:cs typeface="Arial"/>
                </a:rPr>
                <a:t>Nexus 5000</a:t>
              </a:r>
              <a:endParaRPr lang="en-US" altLang="zh-CN" sz="1200" b="1" i="0" kern="1200">
                <a:solidFill>
                  <a:srgbClr val="546568"/>
                </a:solidFill>
                <a:latin typeface="Arial"/>
                <a:ea typeface="黑体" pitchFamily="2" charset="-122"/>
                <a:cs typeface="Arial"/>
              </a:endParaRPr>
            </a:p>
          </p:txBody>
        </p:sp>
        <p:pic>
          <p:nvPicPr>
            <p:cNvPr id="98" name="Picture 97" descr="N5K Family photo 2 Mar11.png"/>
            <p:cNvPicPr>
              <a:picLocks noChangeAspect="1"/>
            </p:cNvPicPr>
            <p:nvPr/>
          </p:nvPicPr>
          <p:blipFill>
            <a:blip r:embed="rId13" cstate="print"/>
            <a:stretch>
              <a:fillRect/>
            </a:stretch>
          </p:blipFill>
          <p:spPr>
            <a:xfrm>
              <a:off x="6766487" y="2677632"/>
              <a:ext cx="921720" cy="737376"/>
            </a:xfrm>
            <a:prstGeom prst="rect">
              <a:avLst/>
            </a:prstGeom>
          </p:spPr>
        </p:pic>
      </p:grpSp>
      <p:grpSp>
        <p:nvGrpSpPr>
          <p:cNvPr id="14" name="Group 102"/>
          <p:cNvGrpSpPr/>
          <p:nvPr/>
        </p:nvGrpSpPr>
        <p:grpSpPr>
          <a:xfrm>
            <a:off x="4107903" y="2150074"/>
            <a:ext cx="1009032" cy="994278"/>
            <a:chOff x="5230233" y="4188278"/>
            <a:chExt cx="1009032" cy="994278"/>
          </a:xfrm>
        </p:grpSpPr>
        <p:pic>
          <p:nvPicPr>
            <p:cNvPr id="108" name="Picture 107" descr="N3k family Oct11.png"/>
            <p:cNvPicPr>
              <a:picLocks noChangeAspect="1"/>
            </p:cNvPicPr>
            <p:nvPr/>
          </p:nvPicPr>
          <p:blipFill>
            <a:blip r:embed="rId14" cstate="print"/>
            <a:stretch>
              <a:fillRect/>
            </a:stretch>
          </p:blipFill>
          <p:spPr>
            <a:xfrm>
              <a:off x="5233992" y="4188278"/>
              <a:ext cx="979624" cy="783700"/>
            </a:xfrm>
            <a:prstGeom prst="rect">
              <a:avLst/>
            </a:prstGeom>
          </p:spPr>
        </p:pic>
        <p:sp>
          <p:nvSpPr>
            <p:cNvPr id="109" name="Text Box 47"/>
            <p:cNvSpPr txBox="1">
              <a:spLocks noChangeArrowheads="1"/>
            </p:cNvSpPr>
            <p:nvPr/>
          </p:nvSpPr>
          <p:spPr bwMode="auto">
            <a:xfrm>
              <a:off x="5230233" y="4767233"/>
              <a:ext cx="1009032" cy="415323"/>
            </a:xfrm>
            <a:prstGeom prst="rect">
              <a:avLst/>
            </a:prstGeom>
            <a:noFill/>
            <a:ln w="9525" algn="ctr">
              <a:noFill/>
              <a:miter lim="800000"/>
              <a:headEnd/>
              <a:tailEnd/>
            </a:ln>
          </p:spPr>
          <p:txBody>
            <a:bodyPr wrap="none" lIns="82124" tIns="41061" rIns="82124" bIns="41061">
              <a:spAutoFit/>
            </a:bodyPr>
            <a:lstStyle/>
            <a:p>
              <a:pPr algn="ctr" defTabSz="814365">
                <a:lnSpc>
                  <a:spcPct val="90000"/>
                </a:lnSpc>
                <a:buNone/>
              </a:pPr>
              <a:r>
                <a:rPr lang="en-US" altLang="zh-CN" sz="1200" b="1" i="0" kern="1200" smtClean="0">
                  <a:solidFill>
                    <a:srgbClr val="546568"/>
                  </a:solidFill>
                  <a:latin typeface="Arial"/>
                  <a:ea typeface="黑体" pitchFamily="2" charset="-122"/>
                  <a:cs typeface="Arial"/>
                </a:rPr>
                <a:t>Cisco</a:t>
              </a:r>
              <a:br>
                <a:rPr lang="en-US" altLang="zh-CN" sz="1200" b="1" i="0" kern="1200" smtClean="0">
                  <a:solidFill>
                    <a:srgbClr val="546568"/>
                  </a:solidFill>
                  <a:latin typeface="Arial"/>
                  <a:ea typeface="黑体" pitchFamily="2" charset="-122"/>
                  <a:cs typeface="Arial"/>
                </a:rPr>
              </a:br>
              <a:r>
                <a:rPr lang="en-US" altLang="zh-CN" sz="1200" b="1" i="0" kern="1200" smtClean="0">
                  <a:solidFill>
                    <a:srgbClr val="546568"/>
                  </a:solidFill>
                  <a:latin typeface="Arial"/>
                  <a:ea typeface="黑体" pitchFamily="2" charset="-122"/>
                  <a:cs typeface="Arial"/>
                </a:rPr>
                <a:t>Nexus 3000</a:t>
              </a:r>
              <a:endParaRPr lang="en-US" altLang="zh-CN" sz="1200" b="1" i="0" kern="1200">
                <a:solidFill>
                  <a:srgbClr val="546568"/>
                </a:solidFill>
                <a:latin typeface="Arial"/>
                <a:ea typeface="黑体" pitchFamily="2" charset="-122"/>
                <a:cs typeface="Arial"/>
              </a:endParaRPr>
            </a:p>
          </p:txBody>
        </p:sp>
      </p:grpSp>
      <p:grpSp>
        <p:nvGrpSpPr>
          <p:cNvPr id="15" name="Group 109"/>
          <p:cNvGrpSpPr/>
          <p:nvPr/>
        </p:nvGrpSpPr>
        <p:grpSpPr>
          <a:xfrm>
            <a:off x="4250830" y="2788960"/>
            <a:ext cx="1453796" cy="1176928"/>
            <a:chOff x="5304965" y="3755276"/>
            <a:chExt cx="1453796" cy="1176928"/>
          </a:xfrm>
        </p:grpSpPr>
        <p:sp>
          <p:nvSpPr>
            <p:cNvPr id="111" name="Text Box 49"/>
            <p:cNvSpPr txBox="1">
              <a:spLocks noChangeArrowheads="1"/>
            </p:cNvSpPr>
            <p:nvPr/>
          </p:nvSpPr>
          <p:spPr bwMode="auto">
            <a:xfrm>
              <a:off x="5518438" y="4553815"/>
              <a:ext cx="1009032" cy="378389"/>
            </a:xfrm>
            <a:prstGeom prst="rect">
              <a:avLst/>
            </a:prstGeom>
            <a:noFill/>
            <a:ln w="9525" algn="ctr">
              <a:noFill/>
              <a:miter lim="800000"/>
              <a:headEnd/>
              <a:tailEnd/>
            </a:ln>
          </p:spPr>
          <p:txBody>
            <a:bodyPr wrap="none" lIns="82124" tIns="41061" rIns="82124" bIns="41061">
              <a:spAutoFit/>
            </a:bodyPr>
            <a:lstStyle/>
            <a:p>
              <a:pPr algn="ctr" defTabSz="814365">
                <a:lnSpc>
                  <a:spcPct val="80000"/>
                </a:lnSpc>
                <a:buNone/>
              </a:pPr>
              <a:r>
                <a:rPr lang="en-US" altLang="zh-CN" sz="1200" b="1" i="0" kern="1200" smtClean="0">
                  <a:solidFill>
                    <a:srgbClr val="546568"/>
                  </a:solidFill>
                  <a:latin typeface="Arial"/>
                  <a:ea typeface="黑体" pitchFamily="2" charset="-122"/>
                  <a:cs typeface="Arial"/>
                </a:rPr>
                <a:t>Cisco</a:t>
              </a:r>
              <a:br>
                <a:rPr lang="en-US" altLang="zh-CN" sz="1200" b="1" i="0" kern="1200" smtClean="0">
                  <a:solidFill>
                    <a:srgbClr val="546568"/>
                  </a:solidFill>
                  <a:latin typeface="Arial"/>
                  <a:ea typeface="黑体" pitchFamily="2" charset="-122"/>
                  <a:cs typeface="Arial"/>
                </a:rPr>
              </a:br>
              <a:r>
                <a:rPr lang="en-US" altLang="zh-CN" sz="1200" b="1" i="0" kern="1200" smtClean="0">
                  <a:solidFill>
                    <a:srgbClr val="546568"/>
                  </a:solidFill>
                  <a:latin typeface="Arial"/>
                  <a:ea typeface="黑体" pitchFamily="2" charset="-122"/>
                  <a:cs typeface="Arial"/>
                </a:rPr>
                <a:t>Nexus 2000</a:t>
              </a:r>
              <a:endParaRPr lang="zh-CN" altLang="en-US" sz="1200" b="1" kern="1200">
                <a:solidFill>
                  <a:srgbClr val="546568"/>
                </a:solidFill>
                <a:latin typeface="+mj-lt"/>
                <a:ea typeface="黑体" pitchFamily="2" charset="-122"/>
                <a:cs typeface="Arial" charset="0"/>
              </a:endParaRPr>
            </a:p>
          </p:txBody>
        </p:sp>
        <p:pic>
          <p:nvPicPr>
            <p:cNvPr id="113" name="Picture 112" descr="N2k family photo Oct11.png"/>
            <p:cNvPicPr>
              <a:picLocks noChangeAspect="1"/>
            </p:cNvPicPr>
            <p:nvPr/>
          </p:nvPicPr>
          <p:blipFill>
            <a:blip r:embed="rId15" cstate="print"/>
            <a:stretch>
              <a:fillRect/>
            </a:stretch>
          </p:blipFill>
          <p:spPr>
            <a:xfrm>
              <a:off x="5304965" y="3755276"/>
              <a:ext cx="1453796" cy="1163037"/>
            </a:xfrm>
            <a:prstGeom prst="rect">
              <a:avLst/>
            </a:prstGeom>
          </p:spPr>
        </p:pic>
      </p:grpSp>
    </p:spTree>
    <p:extLst>
      <p:ext uri="{BB962C8B-B14F-4D97-AF65-F5344CB8AC3E}">
        <p14:creationId xmlns="" xmlns:p14="http://schemas.microsoft.com/office/powerpoint/2010/main" val="38596272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500" fill="hold"/>
                                        <p:tgtEl>
                                          <p:spTgt spid="54"/>
                                        </p:tgtEl>
                                        <p:attrNameLst>
                                          <p:attrName>ppt_x</p:attrName>
                                        </p:attrNameLst>
                                      </p:cBhvr>
                                      <p:tavLst>
                                        <p:tav tm="0">
                                          <p:val>
                                            <p:strVal val="#ppt_x"/>
                                          </p:val>
                                        </p:tav>
                                        <p:tav tm="100000">
                                          <p:val>
                                            <p:strVal val="#ppt_x"/>
                                          </p:val>
                                        </p:tav>
                                      </p:tavLst>
                                    </p:anim>
                                    <p:anim calcmode="lin" valueType="num">
                                      <p:cBhvr additive="base">
                                        <p:cTn id="16" dur="500" fill="hold"/>
                                        <p:tgtEl>
                                          <p:spTgt spid="5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ppt_x"/>
                                          </p:val>
                                        </p:tav>
                                        <p:tav tm="100000">
                                          <p:val>
                                            <p:strVal val="#ppt_x"/>
                                          </p:val>
                                        </p:tav>
                                      </p:tavLst>
                                    </p:anim>
                                    <p:anim calcmode="lin" valueType="num">
                                      <p:cBhvr additive="base">
                                        <p:cTn id="20" dur="500" fill="hold"/>
                                        <p:tgtEl>
                                          <p:spTgt spid="5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additive="base">
                                        <p:cTn id="23" dur="500" fill="hold"/>
                                        <p:tgtEl>
                                          <p:spTgt spid="60"/>
                                        </p:tgtEl>
                                        <p:attrNameLst>
                                          <p:attrName>ppt_x</p:attrName>
                                        </p:attrNameLst>
                                      </p:cBhvr>
                                      <p:tavLst>
                                        <p:tav tm="0">
                                          <p:val>
                                            <p:strVal val="#ppt_x"/>
                                          </p:val>
                                        </p:tav>
                                        <p:tav tm="100000">
                                          <p:val>
                                            <p:strVal val="#ppt_x"/>
                                          </p:val>
                                        </p:tav>
                                      </p:tavLst>
                                    </p:anim>
                                    <p:anim calcmode="lin" valueType="num">
                                      <p:cBhvr additive="base">
                                        <p:cTn id="24" dur="500" fill="hold"/>
                                        <p:tgtEl>
                                          <p:spTgt spid="6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500" fill="hold"/>
                                        <p:tgtEl>
                                          <p:spTgt spid="64"/>
                                        </p:tgtEl>
                                        <p:attrNameLst>
                                          <p:attrName>ppt_x</p:attrName>
                                        </p:attrNameLst>
                                      </p:cBhvr>
                                      <p:tavLst>
                                        <p:tav tm="0">
                                          <p:val>
                                            <p:strVal val="#ppt_x"/>
                                          </p:val>
                                        </p:tav>
                                        <p:tav tm="100000">
                                          <p:val>
                                            <p:strVal val="#ppt_x"/>
                                          </p:val>
                                        </p:tav>
                                      </p:tavLst>
                                    </p:anim>
                                    <p:anim calcmode="lin" valueType="num">
                                      <p:cBhvr additive="base">
                                        <p:cTn id="2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60" grpId="0" animBg="1"/>
      <p:bldP spid="64" grpId="0" animBg="1"/>
    </p:bldLst>
  </p:timing>
</p:sld>
</file>

<file path=ppt/theme/theme1.xml><?xml version="1.0" encoding="utf-8"?>
<a:theme xmlns:a="http://schemas.openxmlformats.org/drawingml/2006/main" name="Cisco_Template_2010_Arial">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2346</TotalTime>
  <Words>18582</Words>
  <Application>Microsoft Office PowerPoint</Application>
  <PresentationFormat>全屏显示(4:3)</PresentationFormat>
  <Paragraphs>2169</Paragraphs>
  <Slides>78</Slides>
  <Notes>78</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78</vt:i4>
      </vt:variant>
    </vt:vector>
  </HeadingPairs>
  <TitlesOfParts>
    <vt:vector size="91" baseType="lpstr">
      <vt:lpstr>Arial</vt:lpstr>
      <vt:lpstr>宋体</vt:lpstr>
      <vt:lpstr>黑体</vt:lpstr>
      <vt:lpstr>ＭＳ Ｐゴシック</vt:lpstr>
      <vt:lpstr>Calibri Bold Italic</vt:lpstr>
      <vt:lpstr>Tahoma</vt:lpstr>
      <vt:lpstr>Calibri</vt:lpstr>
      <vt:lpstr>Gill Sans</vt:lpstr>
      <vt:lpstr>CiscoSans</vt:lpstr>
      <vt:lpstr>Wingdings 2</vt:lpstr>
      <vt:lpstr>Wingdings</vt:lpstr>
      <vt:lpstr>Ciscolight</vt:lpstr>
      <vt:lpstr>Cisco_Template_2010_Arial</vt:lpstr>
      <vt:lpstr>Cisco Unified Fabric   一致的网络   跨物理、虚拟  和基于云的网络   </vt:lpstr>
      <vt:lpstr>幻灯片 2</vt:lpstr>
      <vt:lpstr>幻灯片 3</vt:lpstr>
      <vt:lpstr>思科着眼于整体的方法： 统一数据中心 用于将 IT 作为服务交付的平台</vt:lpstr>
      <vt:lpstr>思科统一数据中心 用于将 IT 作为服务交付的平台</vt:lpstr>
      <vt:lpstr>Cisco Unified Fabric 为所有数据中心提供架构灵活性</vt:lpstr>
      <vt:lpstr>Cisco Unified Fabric 愿景 网络是将 IT 作为服务交付的关键</vt:lpstr>
      <vt:lpstr>Cisco Unified Fabric 可提供业务优势 灵活性、效率和简便性所形成的新经济性</vt:lpstr>
      <vt:lpstr>提高门槛 Cisco Unified Fabric Switching 创新 </vt:lpstr>
      <vt:lpstr>最广泛的集成服务产品组合 Cisco Unified Fabric L4–7 服务创新</vt:lpstr>
      <vt:lpstr>Cisco Unified Fabric 持续的架构创新和领先地位</vt:lpstr>
      <vt:lpstr>Cisco Unified Fabric  持续的市场领导地位 </vt:lpstr>
      <vt:lpstr>幻灯片 13</vt:lpstr>
      <vt:lpstr>孤立 LAN 和 SAN 网络</vt:lpstr>
      <vt:lpstr>Cisco Unified Fabric 解决方案 多协议支持</vt:lpstr>
      <vt:lpstr>幻灯片 16</vt:lpstr>
      <vt:lpstr>数据中心整合 （数据中心之内及之间）</vt:lpstr>
      <vt:lpstr>Cisco Unified Fabric 解决方案 实现数据中心整合</vt:lpstr>
      <vt:lpstr>幻灯片 19</vt:lpstr>
      <vt:lpstr>虚拟化/专用云 </vt:lpstr>
      <vt:lpstr>实现虚拟化 思科解决方案</vt:lpstr>
      <vt:lpstr>革命性的系统扩展–机架顶部 交换矩阵扩展器技术 (FEX)</vt:lpstr>
      <vt:lpstr>革命性的系统扩展 Cisco FabricPath</vt:lpstr>
      <vt:lpstr>无缝虚拟机网络 Cisco Nexus 1000V — 将网络边缘角色赋予虚拟机监控程序</vt:lpstr>
      <vt:lpstr>安全隔离/多租户  Cisco ASA 1000V 云防火墙和思科虚拟安全网关 (VSG) </vt:lpstr>
      <vt:lpstr>跨数据中心的工作负荷移动性 vMotion、Cisco Nexus 1000V、Cisco VXLAN、Cisco OTV 和  Cisco VSG </vt:lpstr>
      <vt:lpstr>幻灯片 27</vt:lpstr>
      <vt:lpstr>幻灯片 28</vt:lpstr>
      <vt:lpstr>业务连续性和灾难恢复</vt:lpstr>
      <vt:lpstr>Cisco Unified Fabric 解决方案 实现业务连续性/灾难恢复</vt:lpstr>
      <vt:lpstr>幻灯片 31</vt:lpstr>
      <vt:lpstr>桌面虚拟化 </vt:lpstr>
      <vt:lpstr>思科解决方案 实现桌面虚拟化</vt:lpstr>
      <vt:lpstr>幻灯片 34</vt:lpstr>
      <vt:lpstr>高频率交易/高性能计算</vt:lpstr>
      <vt:lpstr>幻灯片 36</vt:lpstr>
      <vt:lpstr>Cisco Unified Fabric 主要卖点</vt:lpstr>
      <vt:lpstr>幻灯片 38</vt:lpstr>
      <vt:lpstr>Cisco Unified Fabric 为所有数据中心提供架构灵活性</vt:lpstr>
      <vt:lpstr>专为不间断运营而构建 Cisco NX-OS</vt:lpstr>
      <vt:lpstr>高带宽 Cisco 虚拟端口通道 ― vPC</vt:lpstr>
      <vt:lpstr>革命性的扩展 提供多维扩展</vt:lpstr>
      <vt:lpstr>革命性的系统扩展 Cisco FabricPath</vt:lpstr>
      <vt:lpstr>革命性的系统扩展–机架顶部 交换矩阵扩展器技术 (FEX)</vt:lpstr>
      <vt:lpstr>革命性的系统扩展 思科交换矩阵扩展器技术 (FEX)</vt:lpstr>
      <vt:lpstr>地理跨度 思科重叠传输虚拟化 — OTV</vt:lpstr>
      <vt:lpstr>地理跨度 Cisco 定位 ID/分离协议 — LISP</vt:lpstr>
      <vt:lpstr>地理跨度 Cisco I/O 加速器 — IOA</vt:lpstr>
      <vt:lpstr>Cisco Unified Fabric 为所有数据中心提供架构灵活性</vt:lpstr>
      <vt:lpstr>Cisco Unified Fabric 为所有数据中心提供架构灵活性</vt:lpstr>
      <vt:lpstr>对 LAN 和 SAN 仅需布线一次 通过多协议支持提供灵活性</vt:lpstr>
      <vt:lpstr>用于 LAN 和 SAN 的单一管理窗格 Cisco Data Center Network Manager―DCNM</vt:lpstr>
      <vt:lpstr>交换分区 虚拟设备环境 ― VDC</vt:lpstr>
      <vt:lpstr>Cisco Unified Fabric 为所有数据中心提供架构灵活性</vt:lpstr>
      <vt:lpstr>Cisco Unified Fabric 为所有数据中心提供架构灵活性</vt:lpstr>
      <vt:lpstr>无缝虚拟机网络 Cisco Nexus 1000V — 将网络边缘角色赋予虚拟机监控程序</vt:lpstr>
      <vt:lpstr>无缝虚拟机网络 思科虚拟可扩展 LAN — VXLAN</vt:lpstr>
      <vt:lpstr>无缝虚拟机网络 思科虚拟 SAN―vSAN</vt:lpstr>
      <vt:lpstr>VM-Aware 和云就绪安全 部署选项</vt:lpstr>
      <vt:lpstr>安全隔离/多租户  Cisco ASA 1000V 云防火墙和思科虚拟安全网关 (VSG) </vt:lpstr>
      <vt:lpstr>简化了数据迁移 Cisco Data Mobility Manager — DMM</vt:lpstr>
      <vt:lpstr>保护数据 Cisco 存储媒介加密 — SME</vt:lpstr>
      <vt:lpstr>Cisco Unified Fabric 为所有数据中心提供架构灵活性</vt:lpstr>
      <vt:lpstr>Vblock：由 VCE 提供 由 Cisco 和 EMC 以及 VMware 和 Intel 联合成立的 合资企业</vt:lpstr>
      <vt:lpstr>FlexPod 针对虚拟化基础设施和云的 Cisco 和 NetApp 联合解决方案</vt:lpstr>
      <vt:lpstr>参考解决方案</vt:lpstr>
      <vt:lpstr>思科交换 从开拓性创新到驱动行业标准</vt:lpstr>
      <vt:lpstr>扩展对百度意味着什么？</vt:lpstr>
      <vt:lpstr>腾讯  通过 40/100 千兆位以太网扩展互联网服务</vt:lpstr>
      <vt:lpstr>走在创新前沿的客户</vt:lpstr>
      <vt:lpstr>扩展对 NASDAQ 意味着什么？</vt:lpstr>
      <vt:lpstr>扩展对 Sitel 意味着什么？</vt:lpstr>
      <vt:lpstr>高性能 对 Mantara 意味着什么？</vt:lpstr>
      <vt:lpstr>思科数据中心虚拟化 改进了数据中心战略 </vt:lpstr>
      <vt:lpstr>提供架构灵活性 用于物理-虚拟-云的异类部署选项</vt:lpstr>
      <vt:lpstr>Cisco Unified Fabric  可提供业务优势 灵活性、效率和简便性所形成的新经济性</vt:lpstr>
      <vt:lpstr>幻灯片 77</vt:lpstr>
      <vt:lpstr>思科统一数据中心差异 提供业务灵活性、财务效率和 IT 简化</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Template Theme Files</dc:title>
  <dc:subject>Unified Fabric EBC deck</dc:subject>
  <dc:creator>Berna Devrim</dc:creator>
  <cp:lastModifiedBy>User</cp:lastModifiedBy>
  <cp:revision>317</cp:revision>
  <dcterms:created xsi:type="dcterms:W3CDTF">2011-04-28T17:33:07Z</dcterms:created>
  <dcterms:modified xsi:type="dcterms:W3CDTF">2012-11-09T06:42:55Z</dcterms:modified>
</cp:coreProperties>
</file>